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58" r:id="rId5"/>
    <p:sldId id="261" r:id="rId6"/>
    <p:sldId id="280" r:id="rId7"/>
    <p:sldId id="263" r:id="rId8"/>
    <p:sldId id="264" r:id="rId9"/>
    <p:sldId id="265" r:id="rId10"/>
    <p:sldId id="266" r:id="rId11"/>
    <p:sldId id="267" r:id="rId12"/>
    <p:sldId id="271" r:id="rId13"/>
    <p:sldId id="274" r:id="rId14"/>
    <p:sldId id="272" r:id="rId15"/>
    <p:sldId id="273" r:id="rId16"/>
    <p:sldId id="281" r:id="rId17"/>
    <p:sldId id="270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Arial Unicode MS" panose="020B0604020202020204" pitchFamily="34" charset="-128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游ゴシック" panose="020B0400000000000000" pitchFamily="34" charset="-128"/>
      <p:regular r:id="rId31"/>
      <p:bold r:id="rId32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95DA"/>
    <a:srgbClr val="FFB38E"/>
    <a:srgbClr val="879EC0"/>
    <a:srgbClr val="FFE5CD"/>
    <a:srgbClr val="F2AA84"/>
    <a:srgbClr val="91CBFF"/>
    <a:srgbClr val="FF6B6B"/>
    <a:srgbClr val="6D84A6"/>
    <a:srgbClr val="9092A6"/>
    <a:srgbClr val="8ED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1"/>
    <p:restoredTop sz="93229"/>
  </p:normalViewPr>
  <p:slideViewPr>
    <p:cSldViewPr snapToGrid="0">
      <p:cViewPr varScale="1">
        <p:scale>
          <a:sx n="108" d="100"/>
          <a:sy n="108" d="100"/>
        </p:scale>
        <p:origin x="100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12450;&#12498;&#12441;&#12473;&#12495;&#12442;&#31119;&#23713;_&#35251;&#20809;&#28040;&#36027;&#38989;(2015-2016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yousuke/Desktop/&#12475;&#12441;&#12511;/&#20998;&#26512;&#29992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65055843424252"/>
          <c:y val="3.7347296220210061E-2"/>
          <c:w val="0.73915929924533397"/>
          <c:h val="0.699970311581557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環境!$E$141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環境!$F$140:$I$140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環境!$F$141:$I$141</c:f>
              <c:numCache>
                <c:formatCode>General</c:formatCode>
                <c:ptCount val="4"/>
                <c:pt idx="0">
                  <c:v>112.18633981220412</c:v>
                </c:pt>
                <c:pt idx="1">
                  <c:v>125.51636005782829</c:v>
                </c:pt>
                <c:pt idx="2">
                  <c:v>424.2055750397418</c:v>
                </c:pt>
                <c:pt idx="3">
                  <c:v>527.12779756576856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B3-6647-92F3-D2A801244E37}"/>
            </c:ext>
          </c:extLst>
        </c:ser>
        <c:ser>
          <c:idx val="3"/>
          <c:order val="1"/>
          <c:tx>
            <c:strRef>
              <c:f>環境!$E$144</c:f>
              <c:strCache>
                <c:ptCount val="1"/>
                <c:pt idx="0">
                  <c:v>Waste management service</c:v>
                </c:pt>
              </c:strCache>
            </c:strRef>
          </c:tx>
          <c:spPr>
            <a:solidFill>
              <a:srgbClr val="FD675A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環境!$F$140:$I$140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環境!$F$144:$I$144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B3-6647-92F3-D2A801244E37}"/>
            </c:ext>
          </c:extLst>
        </c:ser>
        <c:ser>
          <c:idx val="6"/>
          <c:order val="2"/>
          <c:tx>
            <c:strRef>
              <c:f>環境!$E$147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rgbClr val="FFC10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環境!$F$140:$I$140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環境!$F$147:$I$147</c:f>
              <c:numCache>
                <c:formatCode>General</c:formatCode>
                <c:ptCount val="4"/>
                <c:pt idx="0">
                  <c:v>308.90814022665711</c:v>
                </c:pt>
                <c:pt idx="1">
                  <c:v>336.8772352025</c:v>
                </c:pt>
                <c:pt idx="2">
                  <c:v>1070.0235882180111</c:v>
                </c:pt>
                <c:pt idx="3">
                  <c:v>1301.6956052555367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B3-6647-92F3-D2A801244E37}"/>
            </c:ext>
          </c:extLst>
        </c:ser>
        <c:ser>
          <c:idx val="5"/>
          <c:order val="3"/>
          <c:tx>
            <c:strRef>
              <c:f>環境!$E$146</c:f>
              <c:strCache>
                <c:ptCount val="1"/>
                <c:pt idx="0">
                  <c:v>Road transport (except self-transport)</c:v>
                </c:pt>
              </c:strCache>
            </c:strRef>
          </c:tx>
          <c:spPr>
            <a:solidFill>
              <a:srgbClr val="F2AA8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環境!$F$140:$I$140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環境!$F$146:$I$146</c:f>
              <c:numCache>
                <c:formatCode>General</c:formatCode>
                <c:ptCount val="4"/>
                <c:pt idx="0">
                  <c:v>265.772380311782</c:v>
                </c:pt>
                <c:pt idx="1">
                  <c:v>242.33058600571005</c:v>
                </c:pt>
                <c:pt idx="2">
                  <c:v>1007.7683471264606</c:v>
                </c:pt>
                <c:pt idx="3">
                  <c:v>1075.1582022039804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B3-6647-92F3-D2A801244E37}"/>
            </c:ext>
          </c:extLst>
        </c:ser>
        <c:ser>
          <c:idx val="1"/>
          <c:order val="4"/>
          <c:tx>
            <c:strRef>
              <c:f>環境!$E$142</c:f>
              <c:strCache>
                <c:ptCount val="1"/>
                <c:pt idx="0">
                  <c:v>Self-transport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環境!$F$140:$I$140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環境!$F$142:$I$142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185.48185780168279</c:v>
                </c:pt>
                <c:pt idx="3">
                  <c:v>234.10317264102065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B3-6647-92F3-D2A801244E37}"/>
            </c:ext>
          </c:extLst>
        </c:ser>
        <c:ser>
          <c:idx val="7"/>
          <c:order val="5"/>
          <c:tx>
            <c:strRef>
              <c:f>環境!$E$148</c:f>
              <c:strCache>
                <c:ptCount val="1"/>
                <c:pt idx="0">
                  <c:v>Petroleum refinery products</c:v>
                </c:pt>
              </c:strCache>
            </c:strRef>
          </c:tx>
          <c:spPr>
            <a:solidFill>
              <a:srgbClr val="C04F1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環境!$F$140:$I$140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環境!$F$148:$I$148</c:f>
              <c:numCache>
                <c:formatCode>General</c:formatCode>
                <c:ptCount val="4"/>
                <c:pt idx="0">
                  <c:v>563.7636464818122</c:v>
                </c:pt>
                <c:pt idx="1">
                  <c:v>602.26045643825489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B3-6647-92F3-D2A801244E37}"/>
            </c:ext>
          </c:extLst>
        </c:ser>
        <c:ser>
          <c:idx val="4"/>
          <c:order val="6"/>
          <c:tx>
            <c:strRef>
              <c:f>環境!$E$145</c:f>
              <c:strCache>
                <c:ptCount val="1"/>
                <c:pt idx="0">
                  <c:v>Eating and drinking services</c:v>
                </c:pt>
              </c:strCache>
            </c:strRef>
          </c:tx>
          <c:spPr>
            <a:solidFill>
              <a:srgbClr val="0283EA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環境!$F$140:$I$140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環境!$F$145:$I$145</c:f>
              <c:numCache>
                <c:formatCode>General</c:formatCode>
                <c:ptCount val="4"/>
                <c:pt idx="0">
                  <c:v>84.229035401171103</c:v>
                </c:pt>
                <c:pt idx="1">
                  <c:v>99.864781649316072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B3-6647-92F3-D2A801244E37}"/>
            </c:ext>
          </c:extLst>
        </c:ser>
        <c:ser>
          <c:idx val="2"/>
          <c:order val="7"/>
          <c:tx>
            <c:strRef>
              <c:f>環境!$E$143</c:f>
              <c:strCache>
                <c:ptCount val="1"/>
                <c:pt idx="0">
                  <c:v>Hotels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環境!$F$140:$I$140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環境!$F$143:$I$143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376.20911818343114</c:v>
                </c:pt>
                <c:pt idx="3">
                  <c:v>484.18806914823608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1B3-6647-92F3-D2A801244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0528944"/>
        <c:axId val="110530656"/>
      </c:barChart>
      <c:catAx>
        <c:axId val="110528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altLang="ja-JP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Spectactor type</a:t>
                </a:r>
                <a:endParaRPr lang="ja-JP" alt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10530656"/>
        <c:crosses val="autoZero"/>
        <c:auto val="1"/>
        <c:lblAlgn val="ctr"/>
        <c:lblOffset val="100"/>
        <c:noMultiLvlLbl val="0"/>
      </c:catAx>
      <c:valAx>
        <c:axId val="110530656"/>
        <c:scaling>
          <c:orientation val="minMax"/>
          <c:max val="4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altLang="ja-JP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CO₂ Emissions Induced by spectator consumption</a:t>
                </a:r>
                <a:r>
                  <a:rPr lang="es-ES" altLang="ja-JP" sz="12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(t-CO₂)</a:t>
                </a:r>
                <a:endParaRPr lang="ja-JP" alt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#,##0_);[Red]\(#,##0\)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10528944"/>
        <c:crosses val="autoZero"/>
        <c:crossBetween val="between"/>
      </c:valAx>
      <c:spPr>
        <a:solidFill>
          <a:srgbClr val="00B050">
            <a:alpha val="34052"/>
          </a:srgbClr>
        </a:solidFill>
        <a:ln>
          <a:solidFill>
            <a:schemeClr val="tx1"/>
          </a:solidFill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</c:legendEntry>
      <c:legendEntry>
        <c:idx val="6"/>
        <c:delete val="1"/>
      </c:legendEntry>
      <c:layout>
        <c:manualLayout>
          <c:xMode val="edge"/>
          <c:yMode val="edge"/>
          <c:x val="0.22898835030837422"/>
          <c:y val="2.7840298878099936E-2"/>
          <c:w val="0.41902096709204756"/>
          <c:h val="0.4505374617821650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filled"/>
        <c:varyColors val="0"/>
        <c:ser>
          <c:idx val="1"/>
          <c:order val="0"/>
          <c:tx>
            <c:strRef>
              <c:f>Sheet1!$B$34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283EA">
                <a:alpha val="50000"/>
              </a:srgbClr>
            </a:solidFill>
            <a:ln>
              <a:noFill/>
            </a:ln>
            <a:effectLst/>
          </c:spPr>
          <c:cat>
            <c:strRef>
              <c:f>Sheet1!$C$32:$E$32</c:f>
              <c:strCache>
                <c:ptCount val="3"/>
                <c:pt idx="0">
                  <c:v>Job created</c:v>
                </c:pt>
                <c:pt idx="1">
                  <c:v>Value Added</c:v>
                </c:pt>
                <c:pt idx="2">
                  <c:v>Environment</c:v>
                </c:pt>
              </c:strCache>
            </c:strRef>
          </c:cat>
          <c:val>
            <c:numRef>
              <c:f>Sheet1!$C$34:$E$34</c:f>
              <c:numCache>
                <c:formatCode>0%</c:formatCode>
                <c:ptCount val="3"/>
                <c:pt idx="0">
                  <c:v>1.4714021704795894</c:v>
                </c:pt>
                <c:pt idx="1">
                  <c:v>1.4350303629553878</c:v>
                </c:pt>
                <c:pt idx="2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9-174F-92A3-32077AD02881}"/>
            </c:ext>
          </c:extLst>
        </c:ser>
        <c:ser>
          <c:idx val="0"/>
          <c:order val="1"/>
          <c:tx>
            <c:strRef>
              <c:f>Sheet1!$B$33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>
                <a:alpha val="50000"/>
              </a:srgbClr>
            </a:solidFill>
            <a:ln>
              <a:noFill/>
            </a:ln>
            <a:effectLst/>
          </c:spPr>
          <c:cat>
            <c:strRef>
              <c:f>Sheet1!$C$32:$E$32</c:f>
              <c:strCache>
                <c:ptCount val="3"/>
                <c:pt idx="0">
                  <c:v>Job created</c:v>
                </c:pt>
                <c:pt idx="1">
                  <c:v>Value Added</c:v>
                </c:pt>
                <c:pt idx="2">
                  <c:v>Environment</c:v>
                </c:pt>
              </c:strCache>
            </c:strRef>
          </c:cat>
          <c:val>
            <c:numRef>
              <c:f>Sheet1!$C$33:$E$33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9-174F-92A3-32077AD028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7302064"/>
        <c:axId val="1697241968"/>
      </c:radarChart>
      <c:catAx>
        <c:axId val="169730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697241968"/>
        <c:crosses val="autoZero"/>
        <c:auto val="1"/>
        <c:lblAlgn val="ctr"/>
        <c:lblOffset val="100"/>
        <c:noMultiLvlLbl val="0"/>
      </c:catAx>
      <c:valAx>
        <c:axId val="1697241968"/>
        <c:scaling>
          <c:orientation val="minMax"/>
          <c:max val="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69730206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52332549988026"/>
          <c:y val="5.0533038551246363E-2"/>
          <c:w val="0.63845368003865899"/>
          <c:h val="0.745520030905818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Sheet1!$B$39</c:f>
              <c:strCache>
                <c:ptCount val="1"/>
                <c:pt idx="0">
                  <c:v>Home Spectators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Sheet1!$A$40:$A$41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Sheet1!$B$40:$B$41</c:f>
              <c:numCache>
                <c:formatCode>General</c:formatCode>
                <c:ptCount val="2"/>
                <c:pt idx="0">
                  <c:v>6920.2339692247951</c:v>
                </c:pt>
                <c:pt idx="1">
                  <c:v>10236.124962523236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D-A546-B00A-A11E3B7B1123}"/>
            </c:ext>
          </c:extLst>
        </c:ser>
        <c:ser>
          <c:idx val="1"/>
          <c:order val="1"/>
          <c:tx>
            <c:strRef>
              <c:f>Sheet1!$C$39</c:f>
              <c:strCache>
                <c:ptCount val="1"/>
                <c:pt idx="0">
                  <c:v>Away Spectators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Sheet1!$A$40:$A$41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Sheet1!$C$40:$C$41</c:f>
              <c:numCache>
                <c:formatCode>General</c:formatCode>
                <c:ptCount val="2"/>
                <c:pt idx="0">
                  <c:v>1772.1469831561571</c:v>
                </c:pt>
                <c:pt idx="1">
                  <c:v>2621.2868021826471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3D-A546-B00A-A11E3B7B1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100"/>
        <c:serLines>
          <c:spPr>
            <a:ln w="1270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serLines>
        <c:axId val="1398057663"/>
        <c:axId val="1398398495"/>
      </c:barChart>
      <c:catAx>
        <c:axId val="13980576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Season</a:t>
                </a:r>
                <a:endParaRPr lang="ja-JP" alt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398398495"/>
        <c:crosses val="autoZero"/>
        <c:auto val="1"/>
        <c:lblAlgn val="ctr"/>
        <c:lblOffset val="100"/>
        <c:tickLblSkip val="1"/>
        <c:noMultiLvlLbl val="0"/>
      </c:catAx>
      <c:valAx>
        <c:axId val="139839849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altLang="ja-JP" sz="14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Number</a:t>
                </a:r>
                <a:r>
                  <a:rPr lang="en-US" altLang="ja-JP" sz="1400" baseline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en-US" altLang="ja-JP" sz="14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spectators</a:t>
                </a:r>
                <a:r>
                  <a:rPr lang="en-US" altLang="ja-JP" sz="1400" baseline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(person)</a:t>
                </a:r>
                <a:endParaRPr lang="ja-JP" altLang="en-US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ja-JP" altLang="en-US"/>
            </a:p>
          </c:txPr>
        </c:title>
        <c:numFmt formatCode="#,##0_);[Red]\(#,##0\)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398057663"/>
        <c:crosses val="autoZero"/>
        <c:crossBetween val="between"/>
        <c:majorUnit val="400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6451639163148777"/>
          <c:y val="7.0130182420992074E-2"/>
          <c:w val="0.28065659561106654"/>
          <c:h val="0.13890718678762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54801621480668"/>
          <c:y val="4.3159813356663752E-2"/>
          <c:w val="0.74587671724794313"/>
          <c:h val="0.6874803149606298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8EDA7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環境!$AJ$68:$AK$68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環境!$AJ$69:$AK$69</c:f>
              <c:numCache>
                <c:formatCode>0</c:formatCode>
                <c:ptCount val="2"/>
                <c:pt idx="0">
                  <c:v>9207.7260643855152</c:v>
                </c:pt>
                <c:pt idx="1">
                  <c:v>9207.7260643855152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46-8A4F-A1A5-68E1B136A131}"/>
            </c:ext>
          </c:extLst>
        </c:ser>
        <c:ser>
          <c:idx val="1"/>
          <c:order val="1"/>
          <c:spPr>
            <a:solidFill>
              <a:schemeClr val="accent6"/>
            </a:solidFill>
            <a:ln w="19050">
              <a:solidFill>
                <a:schemeClr val="tx1"/>
              </a:solidFill>
              <a:prstDash val="dash"/>
            </a:ln>
            <a:effectLst/>
          </c:spPr>
          <c:invertIfNegative val="0"/>
          <c:cat>
            <c:numRef>
              <c:f>環境!$AJ$68:$AK$68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環境!$AJ$70:$AK$70</c:f>
              <c:numCache>
                <c:formatCode>General</c:formatCode>
                <c:ptCount val="2"/>
                <c:pt idx="0">
                  <c:v>0</c:v>
                </c:pt>
                <c:pt idx="1">
                  <c:v>2722.9997132917088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46-8A4F-A1A5-68E1B136A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2511808"/>
        <c:axId val="516791792"/>
      </c:barChart>
      <c:catAx>
        <c:axId val="1192511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sz="1400" b="0" i="0" u="none" strike="noStrike" kern="1200" baseline="0" dirty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Season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516791792"/>
        <c:crosses val="autoZero"/>
        <c:auto val="1"/>
        <c:lblAlgn val="ctr"/>
        <c:lblOffset val="100"/>
        <c:noMultiLvlLbl val="0"/>
      </c:catAx>
      <c:valAx>
        <c:axId val="516791792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sz="1400" b="0" i="0" u="none" strike="noStrike" kern="1200" baseline="0" dirty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CO</a:t>
                </a:r>
                <a:r>
                  <a:rPr lang="en-US" altLang="ja-JP" sz="1400" b="0" i="0" u="none" strike="noStrike" kern="1200" baseline="-25000" dirty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2</a:t>
                </a:r>
                <a:r>
                  <a:rPr lang="en-US" altLang="ja-JP" sz="1400" b="0" i="0" u="none" strike="noStrike" kern="1200" baseline="0" dirty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emissions (t-CO</a:t>
                </a:r>
                <a:r>
                  <a:rPr lang="en-US" altLang="ja-JP" sz="1400" b="0" i="0" u="none" strike="noStrike" kern="1200" baseline="-25000" dirty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2</a:t>
                </a:r>
                <a:r>
                  <a:rPr lang="en-US" altLang="ja-JP" sz="1400" b="0" i="0" u="none" strike="noStrike" kern="1200" baseline="0" dirty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)</a:t>
                </a:r>
                <a:endParaRPr lang="ja-JP" altLang="en-US"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#,##0_);[Red]\(#,##0\)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192511808"/>
        <c:crosses val="autoZero"/>
        <c:crossBetween val="between"/>
        <c:majorUnit val="40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雇用!$J$110</c:f>
              <c:strCache>
                <c:ptCount val="1"/>
                <c:pt idx="0">
                  <c:v>雇用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1B-CD42-82FA-BACF1B3ABE81}"/>
              </c:ext>
            </c:extLst>
          </c:dPt>
          <c:cat>
            <c:numRef>
              <c:f>雇用!$K$109:$L$109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雇用!$K$110:$L$110</c:f>
              <c:numCache>
                <c:formatCode>0.000</c:formatCode>
                <c:ptCount val="2"/>
                <c:pt idx="0">
                  <c:v>261.49490019439457</c:v>
                </c:pt>
                <c:pt idx="1">
                  <c:v>261.49490019439457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1B-CD42-82FA-BACF1B3ABE81}"/>
            </c:ext>
          </c:extLst>
        </c:ser>
        <c:ser>
          <c:idx val="1"/>
          <c:order val="1"/>
          <c:tx>
            <c:strRef>
              <c:f>雇用!$J$111</c:f>
              <c:strCache>
                <c:ptCount val="1"/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  <a:prstDash val="dash"/>
            </a:ln>
            <a:effectLst/>
          </c:spPr>
          <c:invertIfNegative val="0"/>
          <c:cat>
            <c:numRef>
              <c:f>雇用!$K$109:$L$109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雇用!$K$111:$L$111</c:f>
              <c:numCache>
                <c:formatCode>General</c:formatCode>
                <c:ptCount val="2"/>
                <c:pt idx="1">
                  <c:v>51.162074727124889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1B-CD42-82FA-BACF1B3AB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6247887"/>
        <c:axId val="1126226911"/>
      </c:barChart>
      <c:catAx>
        <c:axId val="11262478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ゴシック" panose="020B0609070205080204" pitchFamily="49" charset="-128"/>
                    <a:cs typeface="+mn-cs"/>
                  </a:defRPr>
                </a:pPr>
                <a:r>
                  <a:rPr lang="en-US" altLang="ja-JP" sz="1400" dirty="0">
                    <a:solidFill>
                      <a:schemeClr val="tx1"/>
                    </a:solidFill>
                  </a:rPr>
                  <a:t>Season</a:t>
                </a:r>
                <a:endParaRPr lang="ja-JP" sz="1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Unicode MS" panose="020B0604020202020204" pitchFamily="34" charset="-128"/>
                  <a:ea typeface="ＭＳ ゴシック" panose="020B0609070205080204" pitchFamily="49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pPr>
            <a:endParaRPr lang="ja-JP"/>
          </a:p>
        </c:txPr>
        <c:crossAx val="1126226911"/>
        <c:crosses val="autoZero"/>
        <c:auto val="1"/>
        <c:lblAlgn val="ctr"/>
        <c:lblOffset val="100"/>
        <c:noMultiLvlLbl val="0"/>
      </c:catAx>
      <c:valAx>
        <c:axId val="112622691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ゴシック" panose="020B0609070205080204" pitchFamily="49" charset="-128"/>
                    <a:cs typeface="+mn-cs"/>
                  </a:defRPr>
                </a:pPr>
                <a:r>
                  <a:rPr lang="en-US" altLang="ja-JP" sz="1400" dirty="0">
                    <a:solidFill>
                      <a:schemeClr val="tx1"/>
                    </a:solidFill>
                  </a:rPr>
                  <a:t>Job created</a:t>
                </a:r>
                <a:r>
                  <a:rPr lang="en-US" altLang="ja-JP" sz="1400" baseline="0" dirty="0">
                    <a:solidFill>
                      <a:schemeClr val="tx1"/>
                    </a:solidFill>
                  </a:rPr>
                  <a:t> (person)</a:t>
                </a:r>
                <a:endParaRPr lang="ja-JP" sz="1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Unicode MS" panose="020B0604020202020204" pitchFamily="34" charset="-128"/>
                  <a:ea typeface="ＭＳ ゴシック" panose="020B0609070205080204" pitchFamily="49" charset="-128"/>
                  <a:cs typeface="+mn-cs"/>
                </a:defRPr>
              </a:pPr>
              <a:endParaRPr lang="ja-JP"/>
            </a:p>
          </c:txPr>
        </c:title>
        <c:numFmt formatCode="#,##0_);[Red]\(#,##0\)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pPr>
            <a:endParaRPr lang="ja-JP"/>
          </a:p>
        </c:txPr>
        <c:crossAx val="1126247887"/>
        <c:crosses val="autoZero"/>
        <c:crossBetween val="between"/>
        <c:majorUnit val="1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aseline="0">
          <a:latin typeface="Arial Unicode MS" panose="020B0604020202020204" pitchFamily="34" charset="-128"/>
          <a:ea typeface="ＭＳ ゴシック" panose="020B0609070205080204" pitchFamily="49" charset="-128"/>
        </a:defRPr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'経済(付加価値)'!$J$100</c:f>
              <c:strCache>
                <c:ptCount val="1"/>
                <c:pt idx="0">
                  <c:v>付加価値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'経済(付加価値)'!$K$99:$L$99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'経済(付加価値)'!$K$100:$L$100</c:f>
              <c:numCache>
                <c:formatCode>0.000</c:formatCode>
                <c:ptCount val="2"/>
                <c:pt idx="0">
                  <c:v>1571.4738024142207</c:v>
                </c:pt>
                <c:pt idx="1">
                  <c:v>1571.4738024142207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A7-AD46-8AAE-27D3D9DCEA57}"/>
            </c:ext>
          </c:extLst>
        </c:ser>
        <c:ser>
          <c:idx val="1"/>
          <c:order val="1"/>
          <c:tx>
            <c:strRef>
              <c:f>'経済(付加価値)'!$J$101</c:f>
              <c:strCache>
                <c:ptCount val="1"/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15875">
              <a:solidFill>
                <a:schemeClr val="tx1"/>
              </a:solidFill>
              <a:prstDash val="dash"/>
            </a:ln>
            <a:effectLst/>
          </c:spPr>
          <c:invertIfNegative val="0"/>
          <c:cat>
            <c:numRef>
              <c:f>'経済(付加価値)'!$K$99:$L$99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'経済(付加価値)'!$K$101:$L$101</c:f>
              <c:numCache>
                <c:formatCode>General</c:formatCode>
                <c:ptCount val="2"/>
                <c:pt idx="1">
                  <c:v>254.44184704588065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A7-AD46-8AAE-27D3D9DCE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8400495"/>
        <c:axId val="1758388207"/>
      </c:barChart>
      <c:catAx>
        <c:axId val="17584004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pPr>
                <a:r>
                  <a:rPr lang="en-US" altLang="ja-JP" sz="1400" baseline="0" dirty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Season</a:t>
                </a:r>
                <a:endParaRPr lang="ja-JP" altLang="en-US" sz="1400" baseline="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758388207"/>
        <c:crosses val="autoZero"/>
        <c:auto val="1"/>
        <c:lblAlgn val="ctr"/>
        <c:lblOffset val="100"/>
        <c:noMultiLvlLbl val="0"/>
      </c:catAx>
      <c:valAx>
        <c:axId val="1758388207"/>
        <c:scaling>
          <c:orientation val="minMax"/>
          <c:max val="2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ゴシック" panose="020B0609070205080204" pitchFamily="49" charset="-128"/>
                    <a:cs typeface="+mn-cs"/>
                  </a:defRPr>
                </a:pPr>
                <a:r>
                  <a:rPr lang="es-ES" altLang="ja-JP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Value</a:t>
                </a:r>
                <a:r>
                  <a:rPr lang="es-E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added</a:t>
                </a:r>
                <a:r>
                  <a:rPr lang="es-E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s-ES" altLang="ja-JP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million</a:t>
                </a:r>
                <a:r>
                  <a:rPr lang="es-ES" altLang="ja-JP" sz="14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yen)</a:t>
                </a:r>
                <a:endParaRPr lang="ja-JP" altLang="en-US" sz="1400" baseline="0">
                  <a:solidFill>
                    <a:schemeClr val="tx1"/>
                  </a:solidFill>
                  <a:latin typeface="Arial Unicode MS" panose="020B0604020202020204" pitchFamily="34" charset="-128"/>
                  <a:ea typeface="ＭＳ ゴシック" panose="020B0609070205080204" pitchFamily="49" charset="-12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Unicode MS" panose="020B0604020202020204" pitchFamily="34" charset="-128"/>
                  <a:ea typeface="ＭＳ ゴシック" panose="020B0609070205080204" pitchFamily="49" charset="-128"/>
                  <a:cs typeface="+mn-cs"/>
                </a:defRPr>
              </a:pPr>
              <a:endParaRPr lang="ja-JP" altLang="en-US"/>
            </a:p>
          </c:txPr>
        </c:title>
        <c:numFmt formatCode="#,##0_);[Red]\(#,##0\)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758400495"/>
        <c:crosses val="autoZero"/>
        <c:crossBetween val="between"/>
        <c:majorUnit val="5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雇用!$C$139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雇用!$D$138:$G$138</c:f>
              <c:strCache>
                <c:ptCount val="4"/>
                <c:pt idx="0">
                  <c:v>Home spectators (2015)</c:v>
                </c:pt>
                <c:pt idx="1">
                  <c:v>Home spectators (2016)</c:v>
                </c:pt>
                <c:pt idx="2">
                  <c:v>Away spectators (2015)</c:v>
                </c:pt>
                <c:pt idx="3">
                  <c:v>Away spectators (2016)</c:v>
                </c:pt>
              </c:strCache>
            </c:strRef>
          </c:cat>
          <c:val>
            <c:numRef>
              <c:f>雇用!$D$139:$G$139</c:f>
              <c:numCache>
                <c:formatCode>General</c:formatCode>
                <c:ptCount val="4"/>
                <c:pt idx="0">
                  <c:v>7.4854826106084609</c:v>
                </c:pt>
                <c:pt idx="1">
                  <c:v>8.2690097540805034</c:v>
                </c:pt>
                <c:pt idx="2" formatCode="0.000_ ">
                  <c:v>25.6591377386342</c:v>
                </c:pt>
                <c:pt idx="3" formatCode="0.000_ ">
                  <c:v>31.273225951029502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46-014C-8F51-917D5F20A9AF}"/>
            </c:ext>
          </c:extLst>
        </c:ser>
        <c:ser>
          <c:idx val="4"/>
          <c:order val="1"/>
          <c:tx>
            <c:strRef>
              <c:f>雇用!$C$143</c:f>
              <c:strCache>
                <c:ptCount val="1"/>
                <c:pt idx="0">
                  <c:v>Miscellaneous personal services</c:v>
                </c:pt>
              </c:strCache>
            </c:strRef>
          </c:tx>
          <c:spPr>
            <a:solidFill>
              <a:srgbClr val="DBF2D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雇用!$D$138:$G$138</c:f>
              <c:strCache>
                <c:ptCount val="4"/>
                <c:pt idx="0">
                  <c:v>Home spectators (2015)</c:v>
                </c:pt>
                <c:pt idx="1">
                  <c:v>Home spectators (2016)</c:v>
                </c:pt>
                <c:pt idx="2">
                  <c:v>Away spectators (2015)</c:v>
                </c:pt>
                <c:pt idx="3">
                  <c:v>Away spectators (2016)</c:v>
                </c:pt>
              </c:strCache>
            </c:strRef>
          </c:cat>
          <c:val>
            <c:numRef>
              <c:f>雇用!$D$143:$G$143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 formatCode="0.000">
                  <c:v>0</c:v>
                </c:pt>
                <c:pt idx="3" formatCode="0.0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46-014C-8F51-917D5F20A9AF}"/>
            </c:ext>
          </c:extLst>
        </c:ser>
        <c:ser>
          <c:idx val="3"/>
          <c:order val="2"/>
          <c:tx>
            <c:strRef>
              <c:f>雇用!$C$142</c:f>
              <c:strCache>
                <c:ptCount val="1"/>
                <c:pt idx="0">
                  <c:v>Railway transport</c:v>
                </c:pt>
              </c:strCache>
            </c:strRef>
          </c:tx>
          <c:spPr>
            <a:solidFill>
              <a:srgbClr val="F6C6AD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雇用!$D$138:$G$138</c:f>
              <c:strCache>
                <c:ptCount val="4"/>
                <c:pt idx="0">
                  <c:v>Home spectators (2015)</c:v>
                </c:pt>
                <c:pt idx="1">
                  <c:v>Home spectators (2016)</c:v>
                </c:pt>
                <c:pt idx="2">
                  <c:v>Away spectators (2015)</c:v>
                </c:pt>
                <c:pt idx="3">
                  <c:v>Away spectators (2016)</c:v>
                </c:pt>
              </c:strCache>
            </c:strRef>
          </c:cat>
          <c:val>
            <c:numRef>
              <c:f>雇用!$D$142:$G$142</c:f>
              <c:numCache>
                <c:formatCode>General</c:formatCode>
                <c:ptCount val="4"/>
                <c:pt idx="0">
                  <c:v>1.1982085626191943</c:v>
                </c:pt>
                <c:pt idx="1">
                  <c:v>1.1018758781892228</c:v>
                </c:pt>
                <c:pt idx="2" formatCode="0.000">
                  <c:v>5.3390957510875428</c:v>
                </c:pt>
                <c:pt idx="3" formatCode="0.000">
                  <c:v>5.9260764040871923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46-014C-8F51-917D5F20A9AF}"/>
            </c:ext>
          </c:extLst>
        </c:ser>
        <c:ser>
          <c:idx val="2"/>
          <c:order val="3"/>
          <c:tx>
            <c:strRef>
              <c:f>雇用!$C$141</c:f>
              <c:strCache>
                <c:ptCount val="1"/>
                <c:pt idx="0">
                  <c:v>Road transport (except self-transport)</c:v>
                </c:pt>
              </c:strCache>
            </c:strRef>
          </c:tx>
          <c:spPr>
            <a:solidFill>
              <a:srgbClr val="F2AA8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雇用!$D$138:$G$138</c:f>
              <c:strCache>
                <c:ptCount val="4"/>
                <c:pt idx="0">
                  <c:v>Home spectators (2015)</c:v>
                </c:pt>
                <c:pt idx="1">
                  <c:v>Home spectators (2016)</c:v>
                </c:pt>
                <c:pt idx="2">
                  <c:v>Away spectators (2015)</c:v>
                </c:pt>
                <c:pt idx="3">
                  <c:v>Away spectators (2016)</c:v>
                </c:pt>
              </c:strCache>
            </c:strRef>
          </c:cat>
          <c:val>
            <c:numRef>
              <c:f>雇用!$D$141:$G$141</c:f>
              <c:numCache>
                <c:formatCode>General</c:formatCode>
                <c:ptCount val="4"/>
                <c:pt idx="0">
                  <c:v>10.712797369724347</c:v>
                </c:pt>
                <c:pt idx="1">
                  <c:v>9.7679016206284288</c:v>
                </c:pt>
                <c:pt idx="2" formatCode="0.000">
                  <c:v>40.621294378756787</c:v>
                </c:pt>
                <c:pt idx="3" formatCode="0.000">
                  <c:v>43.337655880932623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46-014C-8F51-917D5F20A9AF}"/>
            </c:ext>
          </c:extLst>
        </c:ser>
        <c:ser>
          <c:idx val="5"/>
          <c:order val="4"/>
          <c:tx>
            <c:strRef>
              <c:f>雇用!$C$144</c:f>
              <c:strCache>
                <c:ptCount val="1"/>
                <c:pt idx="0">
                  <c:v>Financial service</c:v>
                </c:pt>
              </c:strCache>
            </c:strRef>
          </c:tx>
          <c:spPr>
            <a:solidFill>
              <a:srgbClr val="A6CAE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雇用!$D$138:$G$138</c:f>
              <c:strCache>
                <c:ptCount val="4"/>
                <c:pt idx="0">
                  <c:v>Home spectators (2015)</c:v>
                </c:pt>
                <c:pt idx="1">
                  <c:v>Home spectators (2016)</c:v>
                </c:pt>
                <c:pt idx="2">
                  <c:v>Away spectators (2015)</c:v>
                </c:pt>
                <c:pt idx="3">
                  <c:v>Away spectators (2016)</c:v>
                </c:pt>
              </c:strCache>
            </c:strRef>
          </c:cat>
          <c:val>
            <c:numRef>
              <c:f>雇用!$D$144:$G$144</c:f>
              <c:numCache>
                <c:formatCode>General</c:formatCode>
                <c:ptCount val="4"/>
                <c:pt idx="0">
                  <c:v>3.1517601965229649</c:v>
                </c:pt>
                <c:pt idx="1">
                  <c:v>3.6842100706474477</c:v>
                </c:pt>
                <c:pt idx="2" formatCode="0.000">
                  <c:v>5.2862720341911862</c:v>
                </c:pt>
                <c:pt idx="3" formatCode="0.000">
                  <c:v>6.6619139600076664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46-014C-8F51-917D5F20A9AF}"/>
            </c:ext>
          </c:extLst>
        </c:ser>
        <c:ser>
          <c:idx val="1"/>
          <c:order val="5"/>
          <c:tx>
            <c:strRef>
              <c:f>雇用!$C$140</c:f>
              <c:strCache>
                <c:ptCount val="1"/>
                <c:pt idx="0">
                  <c:v>Eating and drinking services</c:v>
                </c:pt>
              </c:strCache>
            </c:strRef>
          </c:tx>
          <c:spPr>
            <a:solidFill>
              <a:srgbClr val="0283EA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雇用!$D$138:$G$138</c:f>
              <c:strCache>
                <c:ptCount val="4"/>
                <c:pt idx="0">
                  <c:v>Home spectators (2015)</c:v>
                </c:pt>
                <c:pt idx="1">
                  <c:v>Home spectators (2016)</c:v>
                </c:pt>
                <c:pt idx="2">
                  <c:v>Away spectators (2015)</c:v>
                </c:pt>
                <c:pt idx="3">
                  <c:v>Away spectators (2016)</c:v>
                </c:pt>
              </c:strCache>
            </c:strRef>
          </c:cat>
          <c:val>
            <c:numRef>
              <c:f>雇用!$D$140:$G$140</c:f>
              <c:numCache>
                <c:formatCode>General</c:formatCode>
                <c:ptCount val="4"/>
                <c:pt idx="0">
                  <c:v>53.069633491742337</c:v>
                </c:pt>
                <c:pt idx="1">
                  <c:v>62.921145132672301</c:v>
                </c:pt>
                <c:pt idx="2" formatCode="0.000">
                  <c:v>47.942927836087556</c:v>
                </c:pt>
                <c:pt idx="3" formatCode="0.000">
                  <c:v>61.169425915952878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46-014C-8F51-917D5F20A9AF}"/>
            </c:ext>
          </c:extLst>
        </c:ser>
        <c:ser>
          <c:idx val="6"/>
          <c:order val="6"/>
          <c:tx>
            <c:strRef>
              <c:f>雇用!$C$145</c:f>
              <c:strCache>
                <c:ptCount val="1"/>
                <c:pt idx="0">
                  <c:v>Hotels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雇用!$D$138:$G$138</c:f>
              <c:strCache>
                <c:ptCount val="4"/>
                <c:pt idx="0">
                  <c:v>Home spectators (2015)</c:v>
                </c:pt>
                <c:pt idx="1">
                  <c:v>Home spectators (2016)</c:v>
                </c:pt>
                <c:pt idx="2">
                  <c:v>Away spectators (2015)</c:v>
                </c:pt>
                <c:pt idx="3">
                  <c:v>Away spectators (2016)</c:v>
                </c:pt>
              </c:strCache>
            </c:strRef>
          </c:cat>
          <c:val>
            <c:numRef>
              <c:f>雇用!$D$145:$G$145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 formatCode="0.000">
                  <c:v>61.028290224420005</c:v>
                </c:pt>
                <c:pt idx="3" formatCode="0.000">
                  <c:v>78.544534353291709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46-014C-8F51-917D5F20A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49262063"/>
        <c:axId val="1399753647"/>
      </c:barChart>
      <c:catAx>
        <c:axId val="11492620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Spectator type </a:t>
                </a:r>
                <a:endParaRPr lang="ja-JP" alt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399753647"/>
        <c:crosses val="autoZero"/>
        <c:auto val="1"/>
        <c:lblAlgn val="ctr"/>
        <c:lblOffset val="100"/>
        <c:noMultiLvlLbl val="0"/>
      </c:catAx>
      <c:valAx>
        <c:axId val="1399753647"/>
        <c:scaling>
          <c:orientation val="minMax"/>
          <c:max val="25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Job created by spectator consumption</a:t>
                </a:r>
              </a:p>
              <a:p>
                <a: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altLang="ja-JP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(person)</a:t>
                </a:r>
                <a:endParaRPr lang="ja-JP" alt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149262063"/>
        <c:crosses val="autoZero"/>
        <c:crossBetween val="between"/>
      </c:valAx>
      <c:spPr>
        <a:solidFill>
          <a:srgbClr val="FFE5CD"/>
        </a:solidFill>
        <a:ln>
          <a:solidFill>
            <a:schemeClr val="tx1"/>
          </a:solidFill>
        </a:ln>
        <a:effectLst/>
      </c:spPr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18978975391872566"/>
          <c:y val="5.4575874810573452E-2"/>
          <c:w val="0.41110239005239513"/>
          <c:h val="0.444510398984314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7"/>
          <c:order val="0"/>
          <c:tx>
            <c:strRef>
              <c:f>'経済(付加価値)'!$D$143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'経済(付加価値)'!$E$135:$H$135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'経済(付加価値)'!$E$143:$H$143</c:f>
              <c:numCache>
                <c:formatCode>General</c:formatCode>
                <c:ptCount val="4"/>
                <c:pt idx="0">
                  <c:v>70.282888553301404</c:v>
                </c:pt>
                <c:pt idx="1">
                  <c:v>77.641911636839552</c:v>
                </c:pt>
                <c:pt idx="2">
                  <c:v>308.44763845212452</c:v>
                </c:pt>
                <c:pt idx="3">
                  <c:v>381.59335796559571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52-8B47-BB6F-E0B5DEEF60B4}"/>
            </c:ext>
          </c:extLst>
        </c:ser>
        <c:ser>
          <c:idx val="6"/>
          <c:order val="1"/>
          <c:tx>
            <c:strRef>
              <c:f>'経済(付加価値)'!$D$142</c:f>
              <c:strCache>
                <c:ptCount val="1"/>
                <c:pt idx="0">
                  <c:v>Services relating to transport</c:v>
                </c:pt>
              </c:strCache>
            </c:strRef>
          </c:tx>
          <c:spPr>
            <a:solidFill>
              <a:srgbClr val="84E59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'経済(付加価値)'!$E$135:$H$135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'経済(付加価値)'!$E$142:$H$142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52-8B47-BB6F-E0B5DEEF60B4}"/>
            </c:ext>
          </c:extLst>
        </c:ser>
        <c:ser>
          <c:idx val="1"/>
          <c:order val="2"/>
          <c:tx>
            <c:strRef>
              <c:f>'経済(付加価値)'!$D$137</c:f>
              <c:strCache>
                <c:ptCount val="1"/>
                <c:pt idx="0">
                  <c:v>Railway transport</c:v>
                </c:pt>
              </c:strCache>
            </c:strRef>
          </c:tx>
          <c:spPr>
            <a:solidFill>
              <a:srgbClr val="F6C6AD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'経済(付加価値)'!$E$135:$H$135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'経済(付加価値)'!$E$137:$H$137</c:f>
              <c:numCache>
                <c:formatCode>General</c:formatCode>
                <c:ptCount val="4"/>
                <c:pt idx="0">
                  <c:v>38.363438322707374</c:v>
                </c:pt>
                <c:pt idx="1">
                  <c:v>35.279123026619338</c:v>
                </c:pt>
                <c:pt idx="2">
                  <c:v>170.94358773245699</c:v>
                </c:pt>
                <c:pt idx="3">
                  <c:v>189.74349448524038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52-8B47-BB6F-E0B5DEEF60B4}"/>
            </c:ext>
          </c:extLst>
        </c:ser>
        <c:ser>
          <c:idx val="2"/>
          <c:order val="3"/>
          <c:tx>
            <c:strRef>
              <c:f>'経済(付加価値)'!$D$138</c:f>
              <c:strCache>
                <c:ptCount val="1"/>
                <c:pt idx="0">
                  <c:v>Road transport (except self-transport)</c:v>
                </c:pt>
              </c:strCache>
            </c:strRef>
          </c:tx>
          <c:spPr>
            <a:solidFill>
              <a:srgbClr val="F2AA8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'経済(付加価値)'!$E$135:$H$135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'経済(付加価値)'!$E$138:$H$138</c:f>
              <c:numCache>
                <c:formatCode>General</c:formatCode>
                <c:ptCount val="4"/>
                <c:pt idx="0">
                  <c:v>66.977087881180694</c:v>
                </c:pt>
                <c:pt idx="1">
                  <c:v>61.069539792517475</c:v>
                </c:pt>
                <c:pt idx="2">
                  <c:v>253.96690608022899</c:v>
                </c:pt>
                <c:pt idx="3">
                  <c:v>311.27163137575678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52-8B47-BB6F-E0B5DEEF60B4}"/>
            </c:ext>
          </c:extLst>
        </c:ser>
        <c:ser>
          <c:idx val="3"/>
          <c:order val="4"/>
          <c:tx>
            <c:strRef>
              <c:f>'経済(付加価値)'!$D$139</c:f>
              <c:strCache>
                <c:ptCount val="1"/>
                <c:pt idx="0">
                  <c:v>Petroleum refinery products</c:v>
                </c:pt>
              </c:strCache>
            </c:strRef>
          </c:tx>
          <c:spPr>
            <a:solidFill>
              <a:srgbClr val="C04F1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'経済(付加価値)'!$E$135:$H$135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'経済(付加価値)'!$E$139:$H$139</c:f>
              <c:numCache>
                <c:formatCode>General</c:formatCode>
                <c:ptCount val="4"/>
                <c:pt idx="0">
                  <c:v>96.814196615073797</c:v>
                </c:pt>
                <c:pt idx="1">
                  <c:v>103.4251899833672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52-8B47-BB6F-E0B5DEEF60B4}"/>
            </c:ext>
          </c:extLst>
        </c:ser>
        <c:ser>
          <c:idx val="0"/>
          <c:order val="5"/>
          <c:tx>
            <c:strRef>
              <c:f>'経済(付加価値)'!$D$136</c:f>
              <c:strCache>
                <c:ptCount val="1"/>
                <c:pt idx="0">
                  <c:v>Financial service</c:v>
                </c:pt>
              </c:strCache>
            </c:strRef>
          </c:tx>
          <c:spPr>
            <a:solidFill>
              <a:srgbClr val="A6CAE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'経済(付加価値)'!$E$135:$H$135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'経済(付加価値)'!$E$136:$H$136</c:f>
              <c:numCache>
                <c:formatCode>General</c:formatCode>
                <c:ptCount val="4"/>
                <c:pt idx="0">
                  <c:v>21.529197244625056</c:v>
                </c:pt>
                <c:pt idx="1">
                  <c:v>25.166281809481244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52-8B47-BB6F-E0B5DEEF60B4}"/>
            </c:ext>
          </c:extLst>
        </c:ser>
        <c:ser>
          <c:idx val="4"/>
          <c:order val="6"/>
          <c:tx>
            <c:strRef>
              <c:f>'経済(付加価値)'!$D$140</c:f>
              <c:strCache>
                <c:ptCount val="1"/>
                <c:pt idx="0">
                  <c:v>Eating and drinking services</c:v>
                </c:pt>
              </c:strCache>
            </c:strRef>
          </c:tx>
          <c:spPr>
            <a:solidFill>
              <a:srgbClr val="0283EA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'経済(付加価値)'!$E$135:$H$135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'経済(付加価値)'!$E$140:$H$140</c:f>
              <c:numCache>
                <c:formatCode>General</c:formatCode>
                <c:ptCount val="4"/>
                <c:pt idx="0">
                  <c:v>136.20240092129433</c:v>
                </c:pt>
                <c:pt idx="1">
                  <c:v>161.48615454675559</c:v>
                </c:pt>
                <c:pt idx="2">
                  <c:v>123.04478943664699</c:v>
                </c:pt>
                <c:pt idx="3">
                  <c:v>156.9905257789778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52-8B47-BB6F-E0B5DEEF60B4}"/>
            </c:ext>
          </c:extLst>
        </c:ser>
        <c:ser>
          <c:idx val="5"/>
          <c:order val="7"/>
          <c:tx>
            <c:strRef>
              <c:f>'経済(付加価値)'!$D$141</c:f>
              <c:strCache>
                <c:ptCount val="1"/>
                <c:pt idx="0">
                  <c:v>Hotels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'経済(付加価値)'!$E$135:$H$135</c:f>
              <c:strCache>
                <c:ptCount val="4"/>
                <c:pt idx="0">
                  <c:v>Home spectators
(2015)</c:v>
                </c:pt>
                <c:pt idx="1">
                  <c:v>Home spectators
(2016)</c:v>
                </c:pt>
                <c:pt idx="2">
                  <c:v>Away spectators
(2015)</c:v>
                </c:pt>
                <c:pt idx="3">
                  <c:v>Away spectators
(2016)</c:v>
                </c:pt>
              </c:strCache>
            </c:strRef>
          </c:cat>
          <c:val>
            <c:numRef>
              <c:f>'経済(付加価値)'!$E$141:$H$141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284.90167117457997</c:v>
                </c:pt>
                <c:pt idx="3">
                  <c:v>366.67370192730516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B52-8B47-BB6F-E0B5DEEF6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42554783"/>
        <c:axId val="96512624"/>
      </c:barChart>
      <c:catAx>
        <c:axId val="16425547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Spectator type</a:t>
                </a:r>
                <a:endParaRPr lang="ja-JP" alt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96512624"/>
        <c:crosses val="autoZero"/>
        <c:auto val="1"/>
        <c:lblAlgn val="ctr"/>
        <c:lblOffset val="100"/>
        <c:noMultiLvlLbl val="0"/>
      </c:catAx>
      <c:valAx>
        <c:axId val="96512624"/>
        <c:scaling>
          <c:orientation val="minMax"/>
          <c:max val="16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altLang="ja-JP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</a:t>
                </a:r>
                <a:r>
                  <a:rPr lang="en-US" altLang="ja-JP" sz="14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ad</a:t>
                </a:r>
                <a:r>
                  <a:rPr lang="es-ES" altLang="ja-JP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ded</a:t>
                </a:r>
                <a:r>
                  <a:rPr lang="es-ES" altLang="ja-JP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created</a:t>
                </a:r>
                <a:r>
                  <a:rPr lang="es-ES" altLang="ja-JP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es-ES" altLang="ja-JP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spectator</a:t>
                </a:r>
                <a:r>
                  <a:rPr lang="es-ES" altLang="ja-JP" sz="14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1400" baseline="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consumption</a:t>
                </a:r>
                <a:r>
                  <a:rPr lang="es-ES" altLang="ja-JP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s-ES" altLang="ja-JP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million</a:t>
                </a:r>
                <a:r>
                  <a:rPr lang="es-ES" altLang="ja-JP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yen)</a:t>
                </a:r>
                <a:endParaRPr lang="ja-JP" alt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1847483155471201E-2"/>
              <c:y val="6.73003773968922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#,##0_);[Red]\(#,##0\)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642554783"/>
        <c:crosses val="autoZero"/>
        <c:crossBetween val="between"/>
      </c:valAx>
      <c:spPr>
        <a:solidFill>
          <a:srgbClr val="0070C0">
            <a:alpha val="36000"/>
          </a:srgbClr>
        </a:solidFill>
        <a:ln>
          <a:solidFill>
            <a:schemeClr val="tx1"/>
          </a:solidFill>
        </a:ln>
        <a:effectLst/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16547485051671978"/>
          <c:y val="3.8796425340321156E-2"/>
          <c:w val="0.46873826213631659"/>
          <c:h val="0.5240834070711345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'環境_福岡県への移動 (2)'!$I$96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82-564D-9083-D65D6244B599}"/>
              </c:ext>
            </c:extLst>
          </c:dPt>
          <c:dPt>
            <c:idx val="1"/>
            <c:bubble3D val="0"/>
            <c:spPr>
              <a:solidFill>
                <a:srgbClr val="FF6B6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82-564D-9083-D65D6244B599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82-564D-9083-D65D6244B599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82-564D-9083-D65D6244B599}"/>
              </c:ext>
            </c:extLst>
          </c:dPt>
          <c:cat>
            <c:strRef>
              <c:f>'環境_福岡県への移動 (2)'!$H$97:$H$100</c:f>
              <c:strCache>
                <c:ptCount val="4"/>
                <c:pt idx="0">
                  <c:v>Airplane</c:v>
                </c:pt>
                <c:pt idx="1">
                  <c:v>Car</c:v>
                </c:pt>
                <c:pt idx="2">
                  <c:v>Rail</c:v>
                </c:pt>
                <c:pt idx="3">
                  <c:v>Bus</c:v>
                </c:pt>
              </c:strCache>
            </c:strRef>
          </c:cat>
          <c:val>
            <c:numRef>
              <c:f>'環境_福岡県への移動 (2)'!$I$97:$I$100</c:f>
              <c:numCache>
                <c:formatCode>General</c:formatCode>
                <c:ptCount val="4"/>
                <c:pt idx="0">
                  <c:v>3995.801379812865</c:v>
                </c:pt>
                <c:pt idx="1">
                  <c:v>583.41265635669083</c:v>
                </c:pt>
                <c:pt idx="2">
                  <c:v>206.87673843551477</c:v>
                </c:pt>
                <c:pt idx="3">
                  <c:v>23.087261177492358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82-564D-9083-D65D6244B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'環境_福岡県への移動 (2)'!$J$96</c:f>
              <c:strCache>
                <c:ptCount val="1"/>
                <c:pt idx="0">
                  <c:v>2016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CA-174E-AA89-90CD5F0A4396}"/>
              </c:ext>
            </c:extLst>
          </c:dPt>
          <c:dPt>
            <c:idx val="1"/>
            <c:bubble3D val="0"/>
            <c:spPr>
              <a:solidFill>
                <a:srgbClr val="FF6B6B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A-174E-AA89-90CD5F0A4396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CA-174E-AA89-90CD5F0A4396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4CA-174E-AA89-90CD5F0A4396}"/>
              </c:ext>
            </c:extLst>
          </c:dPt>
          <c:cat>
            <c:strRef>
              <c:f>'環境_福岡県への移動 (2)'!$H$97:$H$100</c:f>
              <c:strCache>
                <c:ptCount val="4"/>
                <c:pt idx="0">
                  <c:v>Airplane</c:v>
                </c:pt>
                <c:pt idx="1">
                  <c:v>Car</c:v>
                </c:pt>
                <c:pt idx="2">
                  <c:v>Rail</c:v>
                </c:pt>
                <c:pt idx="3">
                  <c:v>Bus</c:v>
                </c:pt>
              </c:strCache>
            </c:strRef>
          </c:cat>
          <c:val>
            <c:numRef>
              <c:f>'環境_福岡県への移動 (2)'!$J$97:$J$100</c:f>
              <c:numCache>
                <c:formatCode>General</c:formatCode>
                <c:ptCount val="4"/>
                <c:pt idx="0">
                  <c:v>5934.1286395555562</c:v>
                </c:pt>
                <c:pt idx="1">
                  <c:v>730.78751771131476</c:v>
                </c:pt>
                <c:pt idx="2">
                  <c:v>217.42201785932721</c:v>
                </c:pt>
                <c:pt idx="3">
                  <c:v>19.265336382874619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CA-174E-AA89-90CD5F0A4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66966-C5AF-F648-A459-91FBE26C4A6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DE582984-A76A-0840-A093-C289011D2D0F}">
      <dgm:prSet/>
      <dgm:spPr/>
      <dgm:t>
        <a:bodyPr/>
        <a:lstStyle/>
        <a:p>
          <a:endParaRPr lang="ja-JP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E11FB1-D7CC-DE4B-B628-CDCB2EC1AFBB}" type="parTrans" cxnId="{C23409B7-C2D4-954B-BFB0-7FE859E6AD84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3AFCE1-D400-6F4B-B34C-951E0C61F67C}" type="sibTrans" cxnId="{C23409B7-C2D4-954B-BFB0-7FE859E6AD84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BD0706-B159-3D4A-809D-0FF73104D174}">
      <dgm:prSet/>
      <dgm:spPr/>
      <dgm:t>
        <a:bodyPr/>
        <a:lstStyle/>
        <a:p>
          <a:endParaRPr lang="ja-JP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69B836-1DE2-D74A-A1AD-FB23060CA17B}" type="parTrans" cxnId="{F65CE5BC-B87B-1049-806A-EC15A391E0CC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A8702B-F597-B24D-A8C7-C4F131020857}" type="sibTrans" cxnId="{F65CE5BC-B87B-1049-806A-EC15A391E0CC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BAE2C0-A38D-4546-8E86-4AED5D0099F2}">
      <dgm:prSet/>
      <dgm:spPr/>
      <dgm:t>
        <a:bodyPr/>
        <a:lstStyle/>
        <a:p>
          <a:endParaRPr lang="ja-JP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E23613-95C9-2141-AEFF-BD9E722215CC}" type="parTrans" cxnId="{102F6767-5B5B-FA42-A444-502AADC8CE07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D59361-0643-FB47-9444-BE3ECA7EC85F}" type="sibTrans" cxnId="{102F6767-5B5B-FA42-A444-502AADC8CE07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8EF2A-17FD-A34E-A17A-F84A935F1FB9}">
      <dgm:prSet/>
      <dgm:spPr/>
      <dgm:t>
        <a:bodyPr/>
        <a:lstStyle/>
        <a:p>
          <a:endParaRPr lang="ja-JP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7FD6C1-B174-D24A-AFD5-FEC9D799A8E9}" type="parTrans" cxnId="{C9D60F93-9CB9-C343-B8AF-AEF260377511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A27F10-CB9E-3143-ADF3-624966F45846}" type="sibTrans" cxnId="{C9D60F93-9CB9-C343-B8AF-AEF260377511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5088F5-370E-114D-90AB-9DEDF70E9D4D}">
      <dgm:prSet/>
      <dgm:spPr/>
      <dgm:t>
        <a:bodyPr/>
        <a:lstStyle/>
        <a:p>
          <a:pPr>
            <a:buFontTx/>
            <a:buNone/>
          </a:pPr>
          <a:r>
            <a:rPr kumimoji="1" lang="en-US" dirty="0">
              <a:latin typeface="Arial" panose="020B0604020202020204" pitchFamily="34" charset="0"/>
              <a:cs typeface="Arial" panose="020B0604020202020204" pitchFamily="34" charset="0"/>
            </a:rPr>
            <a:t>Introduction</a:t>
          </a:r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6BED06-0F61-D04C-8DFE-076F6131D5D9}" type="parTrans" cxnId="{710589CC-EE6D-E647-BF77-06E6EECD8A2A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5A538D-629B-3C46-B528-737D825B5312}" type="sibTrans" cxnId="{710589CC-EE6D-E647-BF77-06E6EECD8A2A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DAB883-5430-5B4D-8696-DEAC5D051A86}">
      <dgm:prSet/>
      <dgm:spPr/>
      <dgm:t>
        <a:bodyPr/>
        <a:lstStyle/>
        <a:p>
          <a:pPr>
            <a:buFontTx/>
            <a:buNone/>
          </a:pPr>
          <a:r>
            <a:rPr kumimoji="1" lang="en-US" dirty="0">
              <a:latin typeface="Arial" panose="020B0604020202020204" pitchFamily="34" charset="0"/>
              <a:cs typeface="Arial" panose="020B0604020202020204" pitchFamily="34" charset="0"/>
            </a:rPr>
            <a:t>Methodology</a:t>
          </a:r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178A5E-BFBA-9047-9BAD-DEAF04D40F92}" type="parTrans" cxnId="{C5E1CC69-4E6A-104A-8B3D-49107FB9701B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778ECE-26FD-B646-857C-8A30E9A56F37}" type="sibTrans" cxnId="{C5E1CC69-4E6A-104A-8B3D-49107FB9701B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23B989-146E-1B49-8958-70564B6B2E09}">
      <dgm:prSet/>
      <dgm:spPr/>
      <dgm:t>
        <a:bodyPr/>
        <a:lstStyle/>
        <a:p>
          <a:pPr>
            <a:buFontTx/>
            <a:buNone/>
          </a:pPr>
          <a:r>
            <a:rPr kumimoji="1" lang="en-US">
              <a:latin typeface="Arial" panose="020B0604020202020204" pitchFamily="34" charset="0"/>
              <a:cs typeface="Arial" panose="020B0604020202020204" pitchFamily="34" charset="0"/>
            </a:rPr>
            <a:t>Data</a:t>
          </a:r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6606D6-9BBF-D84C-8380-0162D41F8BCF}" type="parTrans" cxnId="{A5D45E86-70B0-C940-AA07-6CD82143497F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D7CF8-FF9A-554D-B6D2-B4837FD68490}" type="sibTrans" cxnId="{A5D45E86-70B0-C940-AA07-6CD82143497F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38DEF4-8974-9C4B-BAFA-81AE5F0561B7}">
      <dgm:prSet/>
      <dgm:spPr/>
      <dgm:t>
        <a:bodyPr/>
        <a:lstStyle/>
        <a:p>
          <a:pPr>
            <a:buFontTx/>
            <a:buNone/>
          </a:pPr>
          <a:r>
            <a:rPr kumimoji="1" lang="en-US" dirty="0">
              <a:latin typeface="Arial" panose="020B0604020202020204" pitchFamily="34" charset="0"/>
              <a:cs typeface="Arial" panose="020B0604020202020204" pitchFamily="34" charset="0"/>
            </a:rPr>
            <a:t>Results</a:t>
          </a:r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EE6C51-9363-374B-915E-928F604A0D56}" type="parTrans" cxnId="{55DD8536-0B76-D142-B1B2-EA73144DCAE6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506BBB-62DE-834A-8337-6CCCB1C2AAB9}" type="sibTrans" cxnId="{55DD8536-0B76-D142-B1B2-EA73144DCAE6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EC55A4-3CE0-D44B-83A4-6417156EBD2D}">
      <dgm:prSet/>
      <dgm:spPr/>
      <dgm:t>
        <a:bodyPr/>
        <a:lstStyle/>
        <a:p>
          <a:pPr>
            <a:buFontTx/>
            <a:buNone/>
          </a:pPr>
          <a:r>
            <a:rPr kumimoji="1" lang="en-US">
              <a:latin typeface="Arial" panose="020B0604020202020204" pitchFamily="34" charset="0"/>
              <a:cs typeface="Arial" panose="020B0604020202020204" pitchFamily="34" charset="0"/>
            </a:rPr>
            <a:t>Conclusions</a:t>
          </a:r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4838D-1A12-944F-81B5-64CD63126648}" type="parTrans" cxnId="{84A886C0-8882-974D-ADBF-EBAEDD729C32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6EED6B-9968-5B4D-B607-3002F083EEA4}" type="sibTrans" cxnId="{84A886C0-8882-974D-ADBF-EBAEDD729C32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5C299D-D7D9-8C41-900B-283FE0A719D8}">
      <dgm:prSet/>
      <dgm:spPr/>
      <dgm:t>
        <a:bodyPr/>
        <a:lstStyle/>
        <a:p>
          <a:endParaRPr lang="ja-JP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7FD430-057D-414C-8667-CFBCBB194D90}" type="sibTrans" cxnId="{7B953D31-7B7F-2941-81A9-5D6ECC5A8128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9324B-C356-024E-879A-415EB63C0599}" type="parTrans" cxnId="{7B953D31-7B7F-2941-81A9-5D6ECC5A8128}">
      <dgm:prSet/>
      <dgm:spPr/>
      <dgm:t>
        <a:bodyPr/>
        <a:lstStyle/>
        <a:p>
          <a:endParaRPr kumimoji="1" lang="ja-JP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B11E5-C40E-6241-B12C-4429392F9DC2}" type="pres">
      <dgm:prSet presAssocID="{BA666966-C5AF-F648-A459-91FBE26C4A6B}" presName="linearFlow" presStyleCnt="0">
        <dgm:presLayoutVars>
          <dgm:dir/>
          <dgm:animLvl val="lvl"/>
          <dgm:resizeHandles val="exact"/>
        </dgm:presLayoutVars>
      </dgm:prSet>
      <dgm:spPr/>
    </dgm:pt>
    <dgm:pt modelId="{352EEFEF-1EC8-0B43-9DE9-F45AB376763C}" type="pres">
      <dgm:prSet presAssocID="{C55C299D-D7D9-8C41-900B-283FE0A719D8}" presName="composite" presStyleCnt="0"/>
      <dgm:spPr/>
    </dgm:pt>
    <dgm:pt modelId="{72712960-E658-B745-B497-802864EBC4BD}" type="pres">
      <dgm:prSet presAssocID="{C55C299D-D7D9-8C41-900B-283FE0A719D8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07B30740-FECF-FB47-B42A-B948C4FCE1A0}" type="pres">
      <dgm:prSet presAssocID="{C55C299D-D7D9-8C41-900B-283FE0A719D8}" presName="descendantText" presStyleLbl="alignAcc1" presStyleIdx="0" presStyleCnt="5">
        <dgm:presLayoutVars>
          <dgm:bulletEnabled val="1"/>
        </dgm:presLayoutVars>
      </dgm:prSet>
      <dgm:spPr/>
    </dgm:pt>
    <dgm:pt modelId="{9ED5FA09-6D36-694A-A0C6-EBAAB9D5F162}" type="pres">
      <dgm:prSet presAssocID="{167FD430-057D-414C-8667-CFBCBB194D90}" presName="sp" presStyleCnt="0"/>
      <dgm:spPr/>
    </dgm:pt>
    <dgm:pt modelId="{5191787E-158B-6843-BE9A-F34A1B4DD487}" type="pres">
      <dgm:prSet presAssocID="{DE582984-A76A-0840-A093-C289011D2D0F}" presName="composite" presStyleCnt="0"/>
      <dgm:spPr/>
    </dgm:pt>
    <dgm:pt modelId="{12ECDAA9-F1EC-FF4A-B9C3-38B15E18FB1D}" type="pres">
      <dgm:prSet presAssocID="{DE582984-A76A-0840-A093-C289011D2D0F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84A4EAB-E4EE-0E4D-AA1D-C9AE79DCA893}" type="pres">
      <dgm:prSet presAssocID="{DE582984-A76A-0840-A093-C289011D2D0F}" presName="descendantText" presStyleLbl="alignAcc1" presStyleIdx="1" presStyleCnt="5">
        <dgm:presLayoutVars>
          <dgm:bulletEnabled val="1"/>
        </dgm:presLayoutVars>
      </dgm:prSet>
      <dgm:spPr/>
    </dgm:pt>
    <dgm:pt modelId="{639E9671-A02B-0A4A-99C3-F395F952AF92}" type="pres">
      <dgm:prSet presAssocID="{BF3AFCE1-D400-6F4B-B34C-951E0C61F67C}" presName="sp" presStyleCnt="0"/>
      <dgm:spPr/>
    </dgm:pt>
    <dgm:pt modelId="{F36FC513-4AA9-2440-8C8C-79E904D907F6}" type="pres">
      <dgm:prSet presAssocID="{BBBD0706-B159-3D4A-809D-0FF73104D174}" presName="composite" presStyleCnt="0"/>
      <dgm:spPr/>
    </dgm:pt>
    <dgm:pt modelId="{A70EA038-9213-9148-B3A9-0DDBEC721481}" type="pres">
      <dgm:prSet presAssocID="{BBBD0706-B159-3D4A-809D-0FF73104D17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2F48C3B-672A-1B4B-8940-A56D16367868}" type="pres">
      <dgm:prSet presAssocID="{BBBD0706-B159-3D4A-809D-0FF73104D174}" presName="descendantText" presStyleLbl="alignAcc1" presStyleIdx="2" presStyleCnt="5">
        <dgm:presLayoutVars>
          <dgm:bulletEnabled val="1"/>
        </dgm:presLayoutVars>
      </dgm:prSet>
      <dgm:spPr/>
    </dgm:pt>
    <dgm:pt modelId="{7AE0BA2E-6C66-EF41-B008-E3FBBD7FAE9D}" type="pres">
      <dgm:prSet presAssocID="{96A8702B-F597-B24D-A8C7-C4F131020857}" presName="sp" presStyleCnt="0"/>
      <dgm:spPr/>
    </dgm:pt>
    <dgm:pt modelId="{FFC2BCD7-EA96-854C-AD89-C6AF5F6579F9}" type="pres">
      <dgm:prSet presAssocID="{84BAE2C0-A38D-4546-8E86-4AED5D0099F2}" presName="composite" presStyleCnt="0"/>
      <dgm:spPr/>
    </dgm:pt>
    <dgm:pt modelId="{0F5329F1-D2D7-1D4F-B954-858800A1F194}" type="pres">
      <dgm:prSet presAssocID="{84BAE2C0-A38D-4546-8E86-4AED5D0099F2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96B4F97-D7E3-7F41-8384-C07991BAF3B1}" type="pres">
      <dgm:prSet presAssocID="{84BAE2C0-A38D-4546-8E86-4AED5D0099F2}" presName="descendantText" presStyleLbl="alignAcc1" presStyleIdx="3" presStyleCnt="5">
        <dgm:presLayoutVars>
          <dgm:bulletEnabled val="1"/>
        </dgm:presLayoutVars>
      </dgm:prSet>
      <dgm:spPr/>
    </dgm:pt>
    <dgm:pt modelId="{7148DC02-77BE-3941-8725-233E83E41928}" type="pres">
      <dgm:prSet presAssocID="{0CD59361-0643-FB47-9444-BE3ECA7EC85F}" presName="sp" presStyleCnt="0"/>
      <dgm:spPr/>
    </dgm:pt>
    <dgm:pt modelId="{5D7F4FF8-9865-0549-8E5C-21A0E9ABE66B}" type="pres">
      <dgm:prSet presAssocID="{FF88EF2A-17FD-A34E-A17A-F84A935F1FB9}" presName="composite" presStyleCnt="0"/>
      <dgm:spPr/>
    </dgm:pt>
    <dgm:pt modelId="{372631F7-CD52-4F40-ABE5-F3276B9A2E4E}" type="pres">
      <dgm:prSet presAssocID="{FF88EF2A-17FD-A34E-A17A-F84A935F1FB9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B27F0709-76AF-A340-B3FC-9BBD71BE67D1}" type="pres">
      <dgm:prSet presAssocID="{FF88EF2A-17FD-A34E-A17A-F84A935F1FB9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F0D53506-A7C1-4B4E-90AD-EFB4F9634FC6}" type="presOf" srcId="{BA666966-C5AF-F648-A459-91FBE26C4A6B}" destId="{686B11E5-C40E-6241-B12C-4429392F9DC2}" srcOrd="0" destOrd="0" presId="urn:microsoft.com/office/officeart/2005/8/layout/chevron2"/>
    <dgm:cxn modelId="{37EBAB10-4DF8-B14E-B189-2C533AADE90C}" type="presOf" srcId="{83EC55A4-3CE0-D44B-83A4-6417156EBD2D}" destId="{B27F0709-76AF-A340-B3FC-9BBD71BE67D1}" srcOrd="0" destOrd="0" presId="urn:microsoft.com/office/officeart/2005/8/layout/chevron2"/>
    <dgm:cxn modelId="{200CF61F-A43D-7D4C-94CC-F7A0C7CA011E}" type="presOf" srcId="{DE582984-A76A-0840-A093-C289011D2D0F}" destId="{12ECDAA9-F1EC-FF4A-B9C3-38B15E18FB1D}" srcOrd="0" destOrd="0" presId="urn:microsoft.com/office/officeart/2005/8/layout/chevron2"/>
    <dgm:cxn modelId="{7B953D31-7B7F-2941-81A9-5D6ECC5A8128}" srcId="{BA666966-C5AF-F648-A459-91FBE26C4A6B}" destId="{C55C299D-D7D9-8C41-900B-283FE0A719D8}" srcOrd="0" destOrd="0" parTransId="{78B9324B-C356-024E-879A-415EB63C0599}" sibTransId="{167FD430-057D-414C-8667-CFBCBB194D90}"/>
    <dgm:cxn modelId="{55DD8536-0B76-D142-B1B2-EA73144DCAE6}" srcId="{84BAE2C0-A38D-4546-8E86-4AED5D0099F2}" destId="{8A38DEF4-8974-9C4B-BAFA-81AE5F0561B7}" srcOrd="0" destOrd="0" parTransId="{FCEE6C51-9363-374B-915E-928F604A0D56}" sibTransId="{14506BBB-62DE-834A-8337-6CCCB1C2AAB9}"/>
    <dgm:cxn modelId="{32636439-D191-E249-921F-4FBABAFE47F0}" type="presOf" srcId="{C55C299D-D7D9-8C41-900B-283FE0A719D8}" destId="{72712960-E658-B745-B497-802864EBC4BD}" srcOrd="0" destOrd="0" presId="urn:microsoft.com/office/officeart/2005/8/layout/chevron2"/>
    <dgm:cxn modelId="{65C79657-FA34-D440-9E23-FCE6ABEDE44B}" type="presOf" srcId="{8A38DEF4-8974-9C4B-BAFA-81AE5F0561B7}" destId="{A96B4F97-D7E3-7F41-8384-C07991BAF3B1}" srcOrd="0" destOrd="0" presId="urn:microsoft.com/office/officeart/2005/8/layout/chevron2"/>
    <dgm:cxn modelId="{7CACD862-E9A4-C648-8012-4FF2D72AF2EC}" type="presOf" srcId="{8EDAB883-5430-5B4D-8696-DEAC5D051A86}" destId="{C84A4EAB-E4EE-0E4D-AA1D-C9AE79DCA893}" srcOrd="0" destOrd="0" presId="urn:microsoft.com/office/officeart/2005/8/layout/chevron2"/>
    <dgm:cxn modelId="{102F6767-5B5B-FA42-A444-502AADC8CE07}" srcId="{BA666966-C5AF-F648-A459-91FBE26C4A6B}" destId="{84BAE2C0-A38D-4546-8E86-4AED5D0099F2}" srcOrd="3" destOrd="0" parTransId="{E6E23613-95C9-2141-AEFF-BD9E722215CC}" sibTransId="{0CD59361-0643-FB47-9444-BE3ECA7EC85F}"/>
    <dgm:cxn modelId="{F498B369-FF29-1D48-926A-D73A21FF81A6}" type="presOf" srcId="{BBBD0706-B159-3D4A-809D-0FF73104D174}" destId="{A70EA038-9213-9148-B3A9-0DDBEC721481}" srcOrd="0" destOrd="0" presId="urn:microsoft.com/office/officeart/2005/8/layout/chevron2"/>
    <dgm:cxn modelId="{C5E1CC69-4E6A-104A-8B3D-49107FB9701B}" srcId="{DE582984-A76A-0840-A093-C289011D2D0F}" destId="{8EDAB883-5430-5B4D-8696-DEAC5D051A86}" srcOrd="0" destOrd="0" parTransId="{BA178A5E-BFBA-9047-9BAD-DEAF04D40F92}" sibTransId="{86778ECE-26FD-B646-857C-8A30E9A56F37}"/>
    <dgm:cxn modelId="{6593DB7A-4C59-AA4E-B287-89CA221BCE3A}" type="presOf" srcId="{84BAE2C0-A38D-4546-8E86-4AED5D0099F2}" destId="{0F5329F1-D2D7-1D4F-B954-858800A1F194}" srcOrd="0" destOrd="0" presId="urn:microsoft.com/office/officeart/2005/8/layout/chevron2"/>
    <dgm:cxn modelId="{A5D45E86-70B0-C940-AA07-6CD82143497F}" srcId="{BBBD0706-B159-3D4A-809D-0FF73104D174}" destId="{2F23B989-146E-1B49-8958-70564B6B2E09}" srcOrd="0" destOrd="0" parTransId="{5E6606D6-9BBF-D84C-8380-0162D41F8BCF}" sibTransId="{FA8D7CF8-FF9A-554D-B6D2-B4837FD68490}"/>
    <dgm:cxn modelId="{C9D60F93-9CB9-C343-B8AF-AEF260377511}" srcId="{BA666966-C5AF-F648-A459-91FBE26C4A6B}" destId="{FF88EF2A-17FD-A34E-A17A-F84A935F1FB9}" srcOrd="4" destOrd="0" parTransId="{F77FD6C1-B174-D24A-AFD5-FEC9D799A8E9}" sibTransId="{CEA27F10-CB9E-3143-ADF3-624966F45846}"/>
    <dgm:cxn modelId="{20532393-7B85-7A47-8E32-C670E99BE987}" type="presOf" srcId="{C85088F5-370E-114D-90AB-9DEDF70E9D4D}" destId="{07B30740-FECF-FB47-B42A-B948C4FCE1A0}" srcOrd="0" destOrd="0" presId="urn:microsoft.com/office/officeart/2005/8/layout/chevron2"/>
    <dgm:cxn modelId="{C23409B7-C2D4-954B-BFB0-7FE859E6AD84}" srcId="{BA666966-C5AF-F648-A459-91FBE26C4A6B}" destId="{DE582984-A76A-0840-A093-C289011D2D0F}" srcOrd="1" destOrd="0" parTransId="{D2E11FB1-D7CC-DE4B-B628-CDCB2EC1AFBB}" sibTransId="{BF3AFCE1-D400-6F4B-B34C-951E0C61F67C}"/>
    <dgm:cxn modelId="{7E79DDBA-1276-BE40-9538-6825BE3D3124}" type="presOf" srcId="{2F23B989-146E-1B49-8958-70564B6B2E09}" destId="{02F48C3B-672A-1B4B-8940-A56D16367868}" srcOrd="0" destOrd="0" presId="urn:microsoft.com/office/officeart/2005/8/layout/chevron2"/>
    <dgm:cxn modelId="{F65CE5BC-B87B-1049-806A-EC15A391E0CC}" srcId="{BA666966-C5AF-F648-A459-91FBE26C4A6B}" destId="{BBBD0706-B159-3D4A-809D-0FF73104D174}" srcOrd="2" destOrd="0" parTransId="{6969B836-1DE2-D74A-A1AD-FB23060CA17B}" sibTransId="{96A8702B-F597-B24D-A8C7-C4F131020857}"/>
    <dgm:cxn modelId="{84A886C0-8882-974D-ADBF-EBAEDD729C32}" srcId="{FF88EF2A-17FD-A34E-A17A-F84A935F1FB9}" destId="{83EC55A4-3CE0-D44B-83A4-6417156EBD2D}" srcOrd="0" destOrd="0" parTransId="{0714838D-1A12-944F-81B5-64CD63126648}" sibTransId="{F46EED6B-9968-5B4D-B607-3002F083EEA4}"/>
    <dgm:cxn modelId="{6E0814C7-15C5-1C42-B80C-CD407F262BD1}" type="presOf" srcId="{FF88EF2A-17FD-A34E-A17A-F84A935F1FB9}" destId="{372631F7-CD52-4F40-ABE5-F3276B9A2E4E}" srcOrd="0" destOrd="0" presId="urn:microsoft.com/office/officeart/2005/8/layout/chevron2"/>
    <dgm:cxn modelId="{710589CC-EE6D-E647-BF77-06E6EECD8A2A}" srcId="{C55C299D-D7D9-8C41-900B-283FE0A719D8}" destId="{C85088F5-370E-114D-90AB-9DEDF70E9D4D}" srcOrd="0" destOrd="0" parTransId="{2C6BED06-0F61-D04C-8DFE-076F6131D5D9}" sibTransId="{535A538D-629B-3C46-B528-737D825B5312}"/>
    <dgm:cxn modelId="{FA1170AC-C874-FC4A-8803-A6AA8E4C000E}" type="presParOf" srcId="{686B11E5-C40E-6241-B12C-4429392F9DC2}" destId="{352EEFEF-1EC8-0B43-9DE9-F45AB376763C}" srcOrd="0" destOrd="0" presId="urn:microsoft.com/office/officeart/2005/8/layout/chevron2"/>
    <dgm:cxn modelId="{22F8EE4E-56AE-5546-816F-D256E2F999EC}" type="presParOf" srcId="{352EEFEF-1EC8-0B43-9DE9-F45AB376763C}" destId="{72712960-E658-B745-B497-802864EBC4BD}" srcOrd="0" destOrd="0" presId="urn:microsoft.com/office/officeart/2005/8/layout/chevron2"/>
    <dgm:cxn modelId="{C02BA00E-3C9E-CA42-8C88-80C8A10EB98D}" type="presParOf" srcId="{352EEFEF-1EC8-0B43-9DE9-F45AB376763C}" destId="{07B30740-FECF-FB47-B42A-B948C4FCE1A0}" srcOrd="1" destOrd="0" presId="urn:microsoft.com/office/officeart/2005/8/layout/chevron2"/>
    <dgm:cxn modelId="{AEFFE6AB-7E8F-084E-BEE3-C39DD353963E}" type="presParOf" srcId="{686B11E5-C40E-6241-B12C-4429392F9DC2}" destId="{9ED5FA09-6D36-694A-A0C6-EBAAB9D5F162}" srcOrd="1" destOrd="0" presId="urn:microsoft.com/office/officeart/2005/8/layout/chevron2"/>
    <dgm:cxn modelId="{B35F8198-7827-BA40-BB42-2981296284ED}" type="presParOf" srcId="{686B11E5-C40E-6241-B12C-4429392F9DC2}" destId="{5191787E-158B-6843-BE9A-F34A1B4DD487}" srcOrd="2" destOrd="0" presId="urn:microsoft.com/office/officeart/2005/8/layout/chevron2"/>
    <dgm:cxn modelId="{90F6A0F1-01D6-C24B-914B-3D7D4D5AE336}" type="presParOf" srcId="{5191787E-158B-6843-BE9A-F34A1B4DD487}" destId="{12ECDAA9-F1EC-FF4A-B9C3-38B15E18FB1D}" srcOrd="0" destOrd="0" presId="urn:microsoft.com/office/officeart/2005/8/layout/chevron2"/>
    <dgm:cxn modelId="{68D5DB27-3654-744B-A6E1-C3BDC9A2352E}" type="presParOf" srcId="{5191787E-158B-6843-BE9A-F34A1B4DD487}" destId="{C84A4EAB-E4EE-0E4D-AA1D-C9AE79DCA893}" srcOrd="1" destOrd="0" presId="urn:microsoft.com/office/officeart/2005/8/layout/chevron2"/>
    <dgm:cxn modelId="{0FE6733D-4037-774C-91FC-E03F7FAB78E4}" type="presParOf" srcId="{686B11E5-C40E-6241-B12C-4429392F9DC2}" destId="{639E9671-A02B-0A4A-99C3-F395F952AF92}" srcOrd="3" destOrd="0" presId="urn:microsoft.com/office/officeart/2005/8/layout/chevron2"/>
    <dgm:cxn modelId="{08BA9C8F-7E1A-E343-AC71-C137DF2382A6}" type="presParOf" srcId="{686B11E5-C40E-6241-B12C-4429392F9DC2}" destId="{F36FC513-4AA9-2440-8C8C-79E904D907F6}" srcOrd="4" destOrd="0" presId="urn:microsoft.com/office/officeart/2005/8/layout/chevron2"/>
    <dgm:cxn modelId="{7C7D8F20-D7F1-3348-828D-6B528C77C323}" type="presParOf" srcId="{F36FC513-4AA9-2440-8C8C-79E904D907F6}" destId="{A70EA038-9213-9148-B3A9-0DDBEC721481}" srcOrd="0" destOrd="0" presId="urn:microsoft.com/office/officeart/2005/8/layout/chevron2"/>
    <dgm:cxn modelId="{4F4A51EB-A982-8048-9509-17A7F37E9FF9}" type="presParOf" srcId="{F36FC513-4AA9-2440-8C8C-79E904D907F6}" destId="{02F48C3B-672A-1B4B-8940-A56D16367868}" srcOrd="1" destOrd="0" presId="urn:microsoft.com/office/officeart/2005/8/layout/chevron2"/>
    <dgm:cxn modelId="{7405EB36-A7E9-4144-9296-A72D8E02703A}" type="presParOf" srcId="{686B11E5-C40E-6241-B12C-4429392F9DC2}" destId="{7AE0BA2E-6C66-EF41-B008-E3FBBD7FAE9D}" srcOrd="5" destOrd="0" presId="urn:microsoft.com/office/officeart/2005/8/layout/chevron2"/>
    <dgm:cxn modelId="{7CE08E22-6845-ED40-A878-59A035677351}" type="presParOf" srcId="{686B11E5-C40E-6241-B12C-4429392F9DC2}" destId="{FFC2BCD7-EA96-854C-AD89-C6AF5F6579F9}" srcOrd="6" destOrd="0" presId="urn:microsoft.com/office/officeart/2005/8/layout/chevron2"/>
    <dgm:cxn modelId="{3E9051D6-5F12-2145-9CBF-B27677C71EB5}" type="presParOf" srcId="{FFC2BCD7-EA96-854C-AD89-C6AF5F6579F9}" destId="{0F5329F1-D2D7-1D4F-B954-858800A1F194}" srcOrd="0" destOrd="0" presId="urn:microsoft.com/office/officeart/2005/8/layout/chevron2"/>
    <dgm:cxn modelId="{89A798D9-A074-B44B-903E-5F08F97602A8}" type="presParOf" srcId="{FFC2BCD7-EA96-854C-AD89-C6AF5F6579F9}" destId="{A96B4F97-D7E3-7F41-8384-C07991BAF3B1}" srcOrd="1" destOrd="0" presId="urn:microsoft.com/office/officeart/2005/8/layout/chevron2"/>
    <dgm:cxn modelId="{83DF66C4-3BA0-6446-B9E6-968E718CF353}" type="presParOf" srcId="{686B11E5-C40E-6241-B12C-4429392F9DC2}" destId="{7148DC02-77BE-3941-8725-233E83E41928}" srcOrd="7" destOrd="0" presId="urn:microsoft.com/office/officeart/2005/8/layout/chevron2"/>
    <dgm:cxn modelId="{C5902C74-5445-9647-8A4E-A966BE394EA8}" type="presParOf" srcId="{686B11E5-C40E-6241-B12C-4429392F9DC2}" destId="{5D7F4FF8-9865-0549-8E5C-21A0E9ABE66B}" srcOrd="8" destOrd="0" presId="urn:microsoft.com/office/officeart/2005/8/layout/chevron2"/>
    <dgm:cxn modelId="{0EF15C9D-EFFF-BA46-AD9E-DFE6D0AB2DE4}" type="presParOf" srcId="{5D7F4FF8-9865-0549-8E5C-21A0E9ABE66B}" destId="{372631F7-CD52-4F40-ABE5-F3276B9A2E4E}" srcOrd="0" destOrd="0" presId="urn:microsoft.com/office/officeart/2005/8/layout/chevron2"/>
    <dgm:cxn modelId="{A07FF8CB-35C0-C04C-900A-32AE9154B5B3}" type="presParOf" srcId="{5D7F4FF8-9865-0549-8E5C-21A0E9ABE66B}" destId="{B27F0709-76AF-A340-B3FC-9BBD71BE67D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12960-E658-B745-B497-802864EBC4BD}">
      <dsp:nvSpPr>
        <dsp:cNvPr id="0" name=""/>
        <dsp:cNvSpPr/>
      </dsp:nvSpPr>
      <dsp:spPr>
        <a:xfrm rot="5400000">
          <a:off x="-192744" y="194713"/>
          <a:ext cx="1284963" cy="8994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ja-JP" altLang="en-US" sz="2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51705"/>
        <a:ext cx="899474" cy="385489"/>
      </dsp:txXfrm>
    </dsp:sp>
    <dsp:sp modelId="{07B30740-FECF-FB47-B42A-B948C4FCE1A0}">
      <dsp:nvSpPr>
        <dsp:cNvPr id="0" name=""/>
        <dsp:cNvSpPr/>
      </dsp:nvSpPr>
      <dsp:spPr>
        <a:xfrm rot="5400000">
          <a:off x="2993038" y="-2091595"/>
          <a:ext cx="835226" cy="5022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kumimoji="1" lang="en-US" sz="4100" kern="1200" dirty="0">
              <a:latin typeface="Arial" panose="020B0604020202020204" pitchFamily="34" charset="0"/>
              <a:cs typeface="Arial" panose="020B0604020202020204" pitchFamily="34" charset="0"/>
            </a:rPr>
            <a:t>Introduction</a:t>
          </a:r>
          <a:endParaRPr kumimoji="1" lang="ja-JP" altLang="en-US" sz="4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899474" y="42741"/>
        <a:ext cx="4981582" cy="753682"/>
      </dsp:txXfrm>
    </dsp:sp>
    <dsp:sp modelId="{12ECDAA9-F1EC-FF4A-B9C3-38B15E18FB1D}">
      <dsp:nvSpPr>
        <dsp:cNvPr id="0" name=""/>
        <dsp:cNvSpPr/>
      </dsp:nvSpPr>
      <dsp:spPr>
        <a:xfrm rot="5400000">
          <a:off x="-192744" y="1364328"/>
          <a:ext cx="1284963" cy="8994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ja-JP" altLang="en-US" sz="2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621320"/>
        <a:ext cx="899474" cy="385489"/>
      </dsp:txXfrm>
    </dsp:sp>
    <dsp:sp modelId="{C84A4EAB-E4EE-0E4D-AA1D-C9AE79DCA893}">
      <dsp:nvSpPr>
        <dsp:cNvPr id="0" name=""/>
        <dsp:cNvSpPr/>
      </dsp:nvSpPr>
      <dsp:spPr>
        <a:xfrm rot="5400000">
          <a:off x="2993038" y="-921980"/>
          <a:ext cx="835226" cy="5022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kumimoji="1" lang="en-US" sz="4100" kern="1200" dirty="0">
              <a:latin typeface="Arial" panose="020B0604020202020204" pitchFamily="34" charset="0"/>
              <a:cs typeface="Arial" panose="020B0604020202020204" pitchFamily="34" charset="0"/>
            </a:rPr>
            <a:t>Methodology</a:t>
          </a:r>
          <a:endParaRPr kumimoji="1" lang="ja-JP" altLang="en-US" sz="4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899474" y="1212356"/>
        <a:ext cx="4981582" cy="753682"/>
      </dsp:txXfrm>
    </dsp:sp>
    <dsp:sp modelId="{A70EA038-9213-9148-B3A9-0DDBEC721481}">
      <dsp:nvSpPr>
        <dsp:cNvPr id="0" name=""/>
        <dsp:cNvSpPr/>
      </dsp:nvSpPr>
      <dsp:spPr>
        <a:xfrm rot="5400000">
          <a:off x="-192744" y="2533942"/>
          <a:ext cx="1284963" cy="8994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ja-JP" altLang="en-US" sz="2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790934"/>
        <a:ext cx="899474" cy="385489"/>
      </dsp:txXfrm>
    </dsp:sp>
    <dsp:sp modelId="{02F48C3B-672A-1B4B-8940-A56D16367868}">
      <dsp:nvSpPr>
        <dsp:cNvPr id="0" name=""/>
        <dsp:cNvSpPr/>
      </dsp:nvSpPr>
      <dsp:spPr>
        <a:xfrm rot="5400000">
          <a:off x="2993038" y="247634"/>
          <a:ext cx="835226" cy="5022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kumimoji="1" lang="en-US" sz="4100" kern="1200">
              <a:latin typeface="Arial" panose="020B0604020202020204" pitchFamily="34" charset="0"/>
              <a:cs typeface="Arial" panose="020B0604020202020204" pitchFamily="34" charset="0"/>
            </a:rPr>
            <a:t>Data</a:t>
          </a:r>
          <a:endParaRPr kumimoji="1" lang="ja-JP" altLang="en-US" sz="4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899474" y="2381970"/>
        <a:ext cx="4981582" cy="753682"/>
      </dsp:txXfrm>
    </dsp:sp>
    <dsp:sp modelId="{0F5329F1-D2D7-1D4F-B954-858800A1F194}">
      <dsp:nvSpPr>
        <dsp:cNvPr id="0" name=""/>
        <dsp:cNvSpPr/>
      </dsp:nvSpPr>
      <dsp:spPr>
        <a:xfrm rot="5400000">
          <a:off x="-192744" y="3703557"/>
          <a:ext cx="1284963" cy="8994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ja-JP" altLang="en-US" sz="2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960549"/>
        <a:ext cx="899474" cy="385489"/>
      </dsp:txXfrm>
    </dsp:sp>
    <dsp:sp modelId="{A96B4F97-D7E3-7F41-8384-C07991BAF3B1}">
      <dsp:nvSpPr>
        <dsp:cNvPr id="0" name=""/>
        <dsp:cNvSpPr/>
      </dsp:nvSpPr>
      <dsp:spPr>
        <a:xfrm rot="5400000">
          <a:off x="2993038" y="1417248"/>
          <a:ext cx="835226" cy="5022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kumimoji="1" lang="en-US" sz="4100" kern="1200" dirty="0">
              <a:latin typeface="Arial" panose="020B0604020202020204" pitchFamily="34" charset="0"/>
              <a:cs typeface="Arial" panose="020B0604020202020204" pitchFamily="34" charset="0"/>
            </a:rPr>
            <a:t>Results</a:t>
          </a:r>
          <a:endParaRPr kumimoji="1" lang="ja-JP" altLang="en-US" sz="4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899474" y="3551584"/>
        <a:ext cx="4981582" cy="753682"/>
      </dsp:txXfrm>
    </dsp:sp>
    <dsp:sp modelId="{372631F7-CD52-4F40-ABE5-F3276B9A2E4E}">
      <dsp:nvSpPr>
        <dsp:cNvPr id="0" name=""/>
        <dsp:cNvSpPr/>
      </dsp:nvSpPr>
      <dsp:spPr>
        <a:xfrm rot="5400000">
          <a:off x="-192744" y="4873172"/>
          <a:ext cx="1284963" cy="8994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ja-JP" altLang="en-US" sz="2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5130164"/>
        <a:ext cx="899474" cy="385489"/>
      </dsp:txXfrm>
    </dsp:sp>
    <dsp:sp modelId="{B27F0709-76AF-A340-B3FC-9BBD71BE67D1}">
      <dsp:nvSpPr>
        <dsp:cNvPr id="0" name=""/>
        <dsp:cNvSpPr/>
      </dsp:nvSpPr>
      <dsp:spPr>
        <a:xfrm rot="5400000">
          <a:off x="2993038" y="2586863"/>
          <a:ext cx="835226" cy="5022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kumimoji="1" lang="en-US" sz="4100" kern="1200">
              <a:latin typeface="Arial" panose="020B0604020202020204" pitchFamily="34" charset="0"/>
              <a:cs typeface="Arial" panose="020B0604020202020204" pitchFamily="34" charset="0"/>
            </a:rPr>
            <a:t>Conclusions</a:t>
          </a:r>
          <a:endParaRPr kumimoji="1" lang="ja-JP" altLang="en-US" sz="4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899474" y="4721199"/>
        <a:ext cx="4981582" cy="753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9E24A-BDAD-6541-915C-D2F688E7A6DF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FAF49-32E8-AF4E-8DAD-C2CEBAC682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14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Hello, I’m Ryosuke Yamashita from Kyushu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Today</a:t>
            </a:r>
            <a:r>
              <a:rPr lang="es-ES" altLang="ja-JP" dirty="0"/>
              <a:t>, I </a:t>
            </a:r>
            <a:r>
              <a:rPr lang="es-ES" altLang="ja-JP" dirty="0" err="1"/>
              <a:t>would</a:t>
            </a:r>
            <a:r>
              <a:rPr lang="es-ES" altLang="ja-JP" dirty="0"/>
              <a:t> </a:t>
            </a:r>
            <a:r>
              <a:rPr lang="es-ES" altLang="ja-JP" dirty="0" err="1"/>
              <a:t>like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present</a:t>
            </a:r>
            <a:r>
              <a:rPr lang="es-ES" altLang="ja-JP" dirty="0"/>
              <a:t> </a:t>
            </a:r>
            <a:r>
              <a:rPr lang="es-ES" altLang="ja-JP" dirty="0" err="1"/>
              <a:t>my</a:t>
            </a:r>
            <a:r>
              <a:rPr lang="es-ES" altLang="ja-JP" dirty="0"/>
              <a:t> </a:t>
            </a:r>
            <a:r>
              <a:rPr lang="es-ES" altLang="ja-JP" dirty="0" err="1"/>
              <a:t>research</a:t>
            </a:r>
            <a:r>
              <a:rPr lang="es-ES" altLang="ja-JP" dirty="0"/>
              <a:t>.</a:t>
            </a:r>
            <a:br>
              <a:rPr kumimoji="1" lang="en-US" altLang="ja-JP" dirty="0"/>
            </a:br>
            <a:r>
              <a:rPr kumimoji="1" lang="en-US" altLang="ja-JP" dirty="0"/>
              <a:t>My presentation title is Economic and Environmental Impacts of Sports League Transitions: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A Case Study of the </a:t>
            </a:r>
            <a:r>
              <a:rPr kumimoji="1" lang="en-US" altLang="ja-JP" dirty="0" err="1"/>
              <a:t>J.League</a:t>
            </a: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939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Finally</a:t>
            </a:r>
            <a:r>
              <a:rPr lang="es-ES" altLang="ja-JP" dirty="0"/>
              <a:t>, in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last</a:t>
            </a:r>
            <a:r>
              <a:rPr lang="es-ES" altLang="ja-JP" dirty="0"/>
              <a:t> step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methodology</a:t>
            </a:r>
            <a:r>
              <a:rPr lang="es-ES" altLang="ja-JP" dirty="0"/>
              <a:t>, </a:t>
            </a:r>
            <a:r>
              <a:rPr lang="en-GB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CO</a:t>
            </a:r>
            <a:r>
              <a:rPr lang="en-GB" altLang="ja-JP" sz="1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from away spectators’ travel between other prefectures and Fukuoka prefecture.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ja-JP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used</a:t>
            </a:r>
            <a:r>
              <a:rPr lang="es-ES" altLang="ja-JP" dirty="0"/>
              <a:t> </a:t>
            </a:r>
            <a:r>
              <a:rPr lang="es-ES" altLang="ja-JP" dirty="0" err="1"/>
              <a:t>equation</a:t>
            </a:r>
            <a:r>
              <a:rPr lang="es-ES" altLang="ja-JP" dirty="0"/>
              <a:t> (6)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estimate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CO₂ </a:t>
            </a:r>
            <a:r>
              <a:rPr lang="es-ES" altLang="ja-JP" dirty="0" err="1"/>
              <a:t>emissions</a:t>
            </a:r>
            <a:r>
              <a:rPr lang="es-ES" altLang="ja-JP" dirty="0"/>
              <a:t> </a:t>
            </a:r>
            <a:r>
              <a:rPr lang="es-ES" altLang="ja-JP" dirty="0" err="1"/>
              <a:t>generated</a:t>
            </a:r>
            <a:r>
              <a:rPr lang="es-ES" altLang="ja-JP" dirty="0"/>
              <a:t> </a:t>
            </a:r>
            <a:r>
              <a:rPr lang="es-ES" altLang="ja-JP" dirty="0" err="1"/>
              <a:t>during</a:t>
            </a:r>
            <a:r>
              <a:rPr lang="es-ES" altLang="ja-JP" dirty="0"/>
              <a:t> </a:t>
            </a:r>
            <a:r>
              <a:rPr lang="es-ES" altLang="ja-JP" dirty="0" err="1"/>
              <a:t>travel</a:t>
            </a:r>
            <a:r>
              <a:rPr lang="es-ES" altLang="ja-JP" dirty="0"/>
              <a:t> </a:t>
            </a:r>
            <a:r>
              <a:rPr lang="es-ES" altLang="ja-JP" dirty="0" err="1"/>
              <a:t>between</a:t>
            </a:r>
            <a:r>
              <a:rPr lang="es-ES" altLang="ja-JP" dirty="0"/>
              <a:t> </a:t>
            </a:r>
            <a:r>
              <a:rPr lang="es-ES" altLang="ja-JP" dirty="0" err="1"/>
              <a:t>other</a:t>
            </a:r>
            <a:r>
              <a:rPr lang="es-ES" altLang="ja-JP" dirty="0"/>
              <a:t> </a:t>
            </a:r>
            <a:r>
              <a:rPr lang="es-ES" altLang="ja-JP" dirty="0" err="1"/>
              <a:t>prefectures</a:t>
            </a:r>
            <a:r>
              <a:rPr lang="es-ES" altLang="ja-JP" dirty="0"/>
              <a:t> and Fukuoka Prefecture.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0680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ja-JP" dirty="0" err="1"/>
              <a:t>The</a:t>
            </a:r>
            <a:r>
              <a:rPr lang="es-ES" altLang="ja-JP" dirty="0"/>
              <a:t> data </a:t>
            </a:r>
            <a:r>
              <a:rPr lang="es-ES" altLang="ja-JP" dirty="0" err="1"/>
              <a:t>used</a:t>
            </a:r>
            <a:r>
              <a:rPr lang="es-ES" altLang="ja-JP" dirty="0"/>
              <a:t> in </a:t>
            </a:r>
            <a:r>
              <a:rPr lang="es-ES" altLang="ja-JP" dirty="0" err="1"/>
              <a:t>this</a:t>
            </a:r>
            <a:r>
              <a:rPr lang="es-ES" altLang="ja-JP" dirty="0"/>
              <a:t> </a:t>
            </a:r>
            <a:r>
              <a:rPr lang="es-ES" altLang="ja-JP" dirty="0" err="1"/>
              <a:t>study</a:t>
            </a:r>
            <a:r>
              <a:rPr lang="es-ES" altLang="ja-JP" dirty="0"/>
              <a:t> are as </a:t>
            </a:r>
            <a:r>
              <a:rPr lang="es-ES" altLang="ja-JP" dirty="0" err="1"/>
              <a:t>shown</a:t>
            </a:r>
            <a:r>
              <a:rPr lang="es-ES" altLang="ja-JP" dirty="0"/>
              <a:t> </a:t>
            </a:r>
            <a:r>
              <a:rPr lang="es-ES" altLang="ja-JP" dirty="0" err="1"/>
              <a:t>here</a:t>
            </a:r>
            <a:r>
              <a:rPr lang="es-ES" altLang="ja-JP" dirty="0"/>
              <a:t>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777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s-ES" altLang="ja-JP" dirty="0"/>
              <a:t>Next, </a:t>
            </a:r>
            <a:r>
              <a:rPr lang="es-ES" altLang="ja-JP" dirty="0" err="1"/>
              <a:t>let’s</a:t>
            </a:r>
            <a:r>
              <a:rPr lang="es-ES" altLang="ja-JP" dirty="0"/>
              <a:t> </a:t>
            </a:r>
            <a:r>
              <a:rPr lang="es-ES" altLang="ja-JP" dirty="0" err="1"/>
              <a:t>move</a:t>
            </a:r>
            <a:r>
              <a:rPr lang="es-ES" altLang="ja-JP" dirty="0"/>
              <a:t>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results</a:t>
            </a:r>
            <a:r>
              <a:rPr lang="es-ES" altLang="ja-JP" dirty="0"/>
              <a:t>. </a:t>
            </a:r>
            <a:r>
              <a:rPr lang="es-ES" altLang="ja-JP" dirty="0" err="1"/>
              <a:t>First</a:t>
            </a:r>
            <a:r>
              <a:rPr lang="es-ES" altLang="ja-JP" dirty="0"/>
              <a:t>, </a:t>
            </a:r>
            <a:r>
              <a:rPr lang="es-ES" altLang="ja-JP" dirty="0" err="1"/>
              <a:t>we</a:t>
            </a:r>
            <a:r>
              <a:rPr lang="es-ES" altLang="ja-JP" dirty="0"/>
              <a:t> examine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trend</a:t>
            </a:r>
            <a:r>
              <a:rPr lang="es-ES" altLang="ja-JP" dirty="0"/>
              <a:t> in </a:t>
            </a:r>
            <a:r>
              <a:rPr lang="es-ES" altLang="ja-JP" dirty="0" err="1"/>
              <a:t>attendance</a:t>
            </a:r>
            <a:r>
              <a:rPr lang="es-ES" altLang="ja-JP" dirty="0"/>
              <a:t>.</a:t>
            </a:r>
          </a:p>
          <a:p>
            <a:pPr marL="0" indent="0">
              <a:buFontTx/>
              <a:buNone/>
            </a:pP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n-US" altLang="ja-JP" dirty="0"/>
              <a:t>figure</a:t>
            </a:r>
            <a:r>
              <a:rPr lang="es-ES" altLang="ja-JP" dirty="0"/>
              <a:t>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left</a:t>
            </a:r>
            <a:r>
              <a:rPr lang="es-ES" altLang="ja-JP" dirty="0"/>
              <a:t> shows </a:t>
            </a:r>
            <a:r>
              <a:rPr lang="es-ES" altLang="ja-JP" dirty="0" err="1"/>
              <a:t>how</a:t>
            </a:r>
            <a:r>
              <a:rPr lang="es-ES" altLang="ja-JP" dirty="0"/>
              <a:t> Avispa </a:t>
            </a:r>
            <a:r>
              <a:rPr lang="es-ES" altLang="ja-JP" dirty="0" err="1"/>
              <a:t>Fukuoka’s</a:t>
            </a:r>
            <a:r>
              <a:rPr lang="es-ES" altLang="ja-JP" dirty="0"/>
              <a:t> </a:t>
            </a:r>
            <a:r>
              <a:rPr lang="es-ES" altLang="ja-JP" dirty="0" err="1"/>
              <a:t>average</a:t>
            </a:r>
            <a:r>
              <a:rPr lang="es-ES" altLang="ja-JP" dirty="0"/>
              <a:t> home </a:t>
            </a:r>
            <a:r>
              <a:rPr lang="es-ES" altLang="ja-JP" dirty="0" err="1"/>
              <a:t>crowd</a:t>
            </a:r>
            <a:r>
              <a:rPr lang="es-ES" altLang="ja-JP" dirty="0"/>
              <a:t> has </a:t>
            </a:r>
            <a:r>
              <a:rPr lang="es-ES" altLang="ja-JP" dirty="0" err="1"/>
              <a:t>changed</a:t>
            </a:r>
            <a:r>
              <a:rPr lang="es-ES" altLang="ja-JP" dirty="0"/>
              <a:t>. </a:t>
            </a:r>
            <a:r>
              <a:rPr lang="es-ES" altLang="ja-JP" dirty="0" err="1"/>
              <a:t>The</a:t>
            </a:r>
            <a:r>
              <a:rPr lang="es-ES" altLang="ja-JP" dirty="0"/>
              <a:t> vertical-axis </a:t>
            </a:r>
            <a:r>
              <a:rPr lang="es-ES" altLang="ja-JP" dirty="0" err="1"/>
              <a:t>gives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number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spectators</a:t>
            </a:r>
            <a:r>
              <a:rPr lang="es-ES" altLang="ja-JP" dirty="0"/>
              <a:t>, and </a:t>
            </a:r>
            <a:r>
              <a:rPr lang="es-ES" altLang="ja-JP" dirty="0" err="1"/>
              <a:t>the</a:t>
            </a:r>
            <a:r>
              <a:rPr lang="es-ES" altLang="ja-JP" dirty="0"/>
              <a:t> horizontal-axis shows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years</a:t>
            </a:r>
            <a:r>
              <a:rPr lang="es-ES" altLang="ja-JP" dirty="0"/>
              <a:t>.</a:t>
            </a:r>
            <a:br>
              <a:rPr lang="es-ES" altLang="ja-JP" dirty="0"/>
            </a:br>
            <a:r>
              <a:rPr lang="es-ES" altLang="ja-JP" dirty="0"/>
              <a:t>Avispa </a:t>
            </a:r>
            <a:r>
              <a:rPr lang="es-ES" altLang="ja-JP" dirty="0" err="1"/>
              <a:t>Fukuoka’s</a:t>
            </a:r>
            <a:r>
              <a:rPr lang="es-ES" altLang="ja-JP" dirty="0"/>
              <a:t> 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/>
              <a:t>one</a:t>
            </a:r>
            <a:r>
              <a:rPr lang="es-ES" altLang="ja-JP" dirty="0"/>
              <a:t> </a:t>
            </a:r>
            <a:r>
              <a:rPr lang="es-ES" altLang="ja-JP" dirty="0" err="1"/>
              <a:t>hundred</a:t>
            </a:r>
            <a:r>
              <a:rPr lang="es-ES" altLang="ja-JP" dirty="0"/>
              <a:t> </a:t>
            </a:r>
            <a:r>
              <a:rPr lang="es-ES" altLang="ja-JP" dirty="0" err="1"/>
              <a:t>eighty-five</a:t>
            </a:r>
            <a:r>
              <a:rPr lang="es-ES" altLang="ja-JP" dirty="0"/>
              <a:t> </a:t>
            </a:r>
            <a:r>
              <a:rPr lang="es-ES" altLang="ja-JP" dirty="0" err="1"/>
              <a:t>thousand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in 2015 and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/>
              <a:t>two</a:t>
            </a:r>
            <a:r>
              <a:rPr lang="es-ES" altLang="ja-JP" dirty="0"/>
              <a:t> </a:t>
            </a:r>
            <a:r>
              <a:rPr lang="es-ES" altLang="ja-JP" dirty="0" err="1"/>
              <a:t>hundred</a:t>
            </a:r>
            <a:r>
              <a:rPr lang="es-ES" altLang="ja-JP" dirty="0"/>
              <a:t> </a:t>
            </a:r>
            <a:r>
              <a:rPr lang="es-ES" altLang="ja-JP" dirty="0" err="1"/>
              <a:t>twenty</a:t>
            </a:r>
            <a:r>
              <a:rPr lang="es-ES" altLang="ja-JP" dirty="0"/>
              <a:t> </a:t>
            </a:r>
            <a:r>
              <a:rPr lang="es-ES" altLang="ja-JP" dirty="0" err="1"/>
              <a:t>thousand</a:t>
            </a:r>
            <a:r>
              <a:rPr lang="es-ES" altLang="ja-JP" dirty="0"/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in 2016.</a:t>
            </a:r>
          </a:p>
          <a:p>
            <a:pPr marL="0" indent="0">
              <a:buFontTx/>
              <a:buNone/>
            </a:pP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per match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grew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/>
              <a:t>eight</a:t>
            </a:r>
            <a:r>
              <a:rPr lang="es-ES" altLang="ja-JP" dirty="0"/>
              <a:t> </a:t>
            </a:r>
            <a:r>
              <a:rPr lang="es-ES" altLang="ja-JP" dirty="0" err="1"/>
              <a:t>thousand</a:t>
            </a:r>
            <a:r>
              <a:rPr lang="es-ES" altLang="ja-JP" dirty="0"/>
              <a:t> </a:t>
            </a:r>
            <a:r>
              <a:rPr lang="es-ES" altLang="ja-JP" dirty="0" err="1"/>
              <a:t>seven</a:t>
            </a:r>
            <a:r>
              <a:rPr lang="es-ES" altLang="ja-JP" dirty="0"/>
              <a:t> </a:t>
            </a:r>
            <a:r>
              <a:rPr lang="es-ES" altLang="ja-JP" dirty="0" err="1"/>
              <a:t>hundred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in 2015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/>
              <a:t>thirteen</a:t>
            </a:r>
            <a:r>
              <a:rPr lang="es-ES" altLang="ja-JP" dirty="0"/>
              <a:t> </a:t>
            </a:r>
            <a:r>
              <a:rPr lang="es-ES" altLang="ja-JP" dirty="0" err="1"/>
              <a:t>thousand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in 2016.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es-ES" altLang="ja-JP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es-ES" altLang="ja-JP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es-ES" altLang="ja-JP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s-ES" altLang="ja-JP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per match</a:t>
            </a:r>
            <a:r>
              <a:rPr lang="es-E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rose 1.5 times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es-E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account</a:t>
            </a:r>
            <a:r>
              <a:rPr lang="es-ES" altLang="ja-JP" dirty="0"/>
              <a:t> </a:t>
            </a:r>
            <a:r>
              <a:rPr lang="es-ES" altLang="ja-JP" dirty="0" err="1"/>
              <a:t>for</a:t>
            </a:r>
            <a:r>
              <a:rPr lang="es-ES" altLang="ja-JP" dirty="0"/>
              <a:t> </a:t>
            </a:r>
            <a:r>
              <a:rPr lang="es-ES" altLang="ja-JP" dirty="0" err="1"/>
              <a:t>changes</a:t>
            </a:r>
            <a:r>
              <a:rPr lang="es-ES" altLang="ja-JP" dirty="0"/>
              <a:t> in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number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matches</a:t>
            </a:r>
            <a:r>
              <a:rPr lang="es-ES" altLang="ja-JP" dirty="0"/>
              <a:t>, </a:t>
            </a:r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assess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promotion</a:t>
            </a:r>
            <a:r>
              <a:rPr lang="es-ES" altLang="ja-JP" dirty="0"/>
              <a:t> </a:t>
            </a:r>
            <a:r>
              <a:rPr lang="es-ES" altLang="ja-JP" dirty="0" err="1"/>
              <a:t>from</a:t>
            </a:r>
            <a:r>
              <a:rPr lang="es-ES" altLang="ja-JP" dirty="0"/>
              <a:t> </a:t>
            </a:r>
            <a:r>
              <a:rPr lang="es-ES" altLang="ja-JP" dirty="0" err="1"/>
              <a:t>two</a:t>
            </a:r>
            <a:r>
              <a:rPr lang="es-ES" altLang="ja-JP" dirty="0"/>
              <a:t> angles: 1. </a:t>
            </a:r>
            <a:r>
              <a:rPr lang="es-ES" altLang="ja-JP" dirty="0" err="1"/>
              <a:t>Annual</a:t>
            </a:r>
            <a:r>
              <a:rPr lang="es-ES" altLang="ja-JP" dirty="0"/>
              <a:t> </a:t>
            </a:r>
            <a:r>
              <a:rPr lang="es-ES" altLang="ja-JP" dirty="0" err="1"/>
              <a:t>aggregate</a:t>
            </a:r>
            <a:r>
              <a:rPr lang="es-ES" altLang="ja-JP" dirty="0"/>
              <a:t> figures 2. Per-match </a:t>
            </a:r>
            <a:r>
              <a:rPr lang="es-ES" altLang="ja-JP" dirty="0" err="1"/>
              <a:t>averages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25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282ED-B997-E2DD-334C-A05A9661B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FEF36A-C667-9385-BE17-49EE8061B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984852-B780-54E3-FC4D-7A52595F6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ja-JP" dirty="0"/>
              <a:t>Next, I </a:t>
            </a:r>
            <a:r>
              <a:rPr lang="es-ES" altLang="ja-JP" dirty="0" err="1"/>
              <a:t>present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overall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spectator</a:t>
            </a:r>
            <a:r>
              <a:rPr lang="es-ES" altLang="ja-JP" dirty="0"/>
              <a:t> </a:t>
            </a:r>
            <a:r>
              <a:rPr lang="es-ES" altLang="ja-JP" dirty="0" err="1"/>
              <a:t>attendance</a:t>
            </a:r>
            <a:r>
              <a:rPr lang="es-ES" altLang="ja-JP" dirty="0"/>
              <a:t>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social, </a:t>
            </a:r>
            <a:r>
              <a:rPr lang="es-ES" altLang="ja-JP" dirty="0" err="1"/>
              <a:t>economic</a:t>
            </a:r>
            <a:r>
              <a:rPr lang="es-ES" altLang="ja-JP" dirty="0"/>
              <a:t>, and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dimensions</a:t>
            </a:r>
            <a:r>
              <a:rPr lang="es-ES" altLang="ja-JP" dirty="0"/>
              <a:t>.</a:t>
            </a:r>
          </a:p>
          <a:p>
            <a:r>
              <a:rPr lang="es-ES" altLang="ja-JP" dirty="0" err="1"/>
              <a:t>These</a:t>
            </a:r>
            <a:r>
              <a:rPr lang="es-ES" altLang="ja-JP" dirty="0"/>
              <a:t> figures show </a:t>
            </a:r>
            <a:r>
              <a:rPr lang="es-ES" altLang="ja-JP" dirty="0" err="1"/>
              <a:t>the</a:t>
            </a:r>
            <a:r>
              <a:rPr lang="es-ES" altLang="ja-JP" dirty="0"/>
              <a:t> social, </a:t>
            </a:r>
            <a:r>
              <a:rPr lang="es-ES" altLang="ja-JP" dirty="0" err="1"/>
              <a:t>economic</a:t>
            </a:r>
            <a:r>
              <a:rPr lang="es-ES" altLang="ja-JP" dirty="0"/>
              <a:t>, and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impacts</a:t>
            </a:r>
            <a:r>
              <a:rPr lang="es-ES" altLang="ja-JP" dirty="0"/>
              <a:t>.</a:t>
            </a:r>
          </a:p>
          <a:p>
            <a:r>
              <a:rPr lang="es-ES" altLang="ja-JP" dirty="0"/>
              <a:t> Social </a:t>
            </a:r>
            <a:r>
              <a:rPr lang="es-ES" altLang="ja-JP" dirty="0" err="1"/>
              <a:t>impact</a:t>
            </a:r>
            <a:r>
              <a:rPr lang="es-ES" altLang="ja-JP" dirty="0"/>
              <a:t> </a:t>
            </a:r>
            <a:r>
              <a:rPr lang="es-ES" altLang="ja-JP" dirty="0" err="1"/>
              <a:t>is</a:t>
            </a:r>
            <a:r>
              <a:rPr lang="es-ES" altLang="ja-JP" dirty="0"/>
              <a:t> </a:t>
            </a:r>
            <a:r>
              <a:rPr lang="es-ES" altLang="ja-JP" dirty="0" err="1"/>
              <a:t>expressed</a:t>
            </a:r>
            <a:r>
              <a:rPr lang="es-ES" altLang="ja-JP" dirty="0"/>
              <a:t> as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number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jobs</a:t>
            </a:r>
            <a:r>
              <a:rPr lang="es-ES" altLang="ja-JP" dirty="0"/>
              <a:t> </a:t>
            </a:r>
            <a:r>
              <a:rPr lang="es-ES" altLang="ja-JP" dirty="0" err="1"/>
              <a:t>created</a:t>
            </a:r>
            <a:r>
              <a:rPr lang="es-ES" altLang="ja-JP" dirty="0"/>
              <a:t>, </a:t>
            </a:r>
            <a:r>
              <a:rPr lang="es-ES" altLang="ja-JP" dirty="0" err="1"/>
              <a:t>economic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as </a:t>
            </a:r>
            <a:r>
              <a:rPr lang="es-ES" altLang="ja-JP" dirty="0" err="1"/>
              <a:t>value</a:t>
            </a:r>
            <a:r>
              <a:rPr lang="es-ES" altLang="ja-JP" dirty="0"/>
              <a:t> </a:t>
            </a:r>
            <a:r>
              <a:rPr lang="es-ES" altLang="ja-JP" dirty="0" err="1"/>
              <a:t>added</a:t>
            </a:r>
            <a:r>
              <a:rPr lang="es-ES" altLang="ja-JP" dirty="0"/>
              <a:t>, and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as CO₂ </a:t>
            </a:r>
            <a:r>
              <a:rPr lang="es-ES" altLang="ja-JP" dirty="0" err="1"/>
              <a:t>emissions</a:t>
            </a:r>
            <a:r>
              <a:rPr lang="es-ES" altLang="ja-JP" dirty="0"/>
              <a:t>. </a:t>
            </a:r>
          </a:p>
          <a:p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dark</a:t>
            </a:r>
            <a:r>
              <a:rPr lang="es-ES" altLang="ja-JP" dirty="0"/>
              <a:t> </a:t>
            </a:r>
            <a:r>
              <a:rPr lang="es-ES" altLang="ja-JP" dirty="0" err="1"/>
              <a:t>bars</a:t>
            </a:r>
            <a:r>
              <a:rPr lang="es-ES" altLang="ja-JP" dirty="0"/>
              <a:t> show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increase</a:t>
            </a:r>
            <a:r>
              <a:rPr lang="es-ES" altLang="ja-JP" dirty="0"/>
              <a:t> </a:t>
            </a:r>
            <a:r>
              <a:rPr lang="es-ES" altLang="ja-JP" dirty="0" err="1"/>
              <a:t>caused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promotion</a:t>
            </a:r>
            <a:r>
              <a:rPr lang="es-ES" altLang="ja-JP" dirty="0"/>
              <a:t>: 51 more </a:t>
            </a:r>
            <a:r>
              <a:rPr lang="es-ES" altLang="ja-JP" dirty="0" err="1"/>
              <a:t>jobs</a:t>
            </a:r>
            <a:r>
              <a:rPr lang="es-ES" altLang="ja-JP" dirty="0"/>
              <a:t>, </a:t>
            </a:r>
            <a:r>
              <a:rPr lang="es-ES" altLang="ja-JP" dirty="0" err="1"/>
              <a:t>about</a:t>
            </a:r>
            <a:r>
              <a:rPr lang="es-ES" altLang="ja-JP" dirty="0"/>
              <a:t> ¥250 </a:t>
            </a:r>
            <a:r>
              <a:rPr lang="es-ES" altLang="ja-JP" dirty="0" err="1"/>
              <a:t>million</a:t>
            </a:r>
            <a:r>
              <a:rPr lang="es-ES" altLang="ja-JP" dirty="0"/>
              <a:t> in extra </a:t>
            </a:r>
            <a:r>
              <a:rPr lang="es-ES" altLang="ja-JP" dirty="0" err="1"/>
              <a:t>value</a:t>
            </a:r>
            <a:r>
              <a:rPr lang="es-ES" altLang="ja-JP" dirty="0"/>
              <a:t>, and </a:t>
            </a:r>
            <a:r>
              <a:rPr lang="es-ES" altLang="ja-JP" dirty="0" err="1"/>
              <a:t>roughly</a:t>
            </a:r>
            <a:r>
              <a:rPr lang="es-ES" altLang="ja-JP" dirty="0"/>
              <a:t> 2,700 </a:t>
            </a:r>
            <a:r>
              <a:rPr lang="es-ES" altLang="ja-JP" dirty="0" err="1"/>
              <a:t>tons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additional</a:t>
            </a:r>
            <a:r>
              <a:rPr lang="es-ES" altLang="ja-JP" dirty="0"/>
              <a:t> CO₂ </a:t>
            </a:r>
            <a:r>
              <a:rPr lang="es-ES" altLang="ja-JP" dirty="0" err="1"/>
              <a:t>emissions</a:t>
            </a:r>
            <a:r>
              <a:rPr lang="es-ES" altLang="ja-JP" dirty="0"/>
              <a:t>.</a:t>
            </a:r>
          </a:p>
          <a:p>
            <a:r>
              <a:rPr lang="es-ES" altLang="ja-JP" dirty="0"/>
              <a:t> Next, I </a:t>
            </a:r>
            <a:r>
              <a:rPr lang="es-ES" altLang="ja-JP" dirty="0" err="1"/>
              <a:t>will</a:t>
            </a:r>
            <a:r>
              <a:rPr lang="es-ES" altLang="ja-JP" dirty="0"/>
              <a:t> </a:t>
            </a:r>
            <a:r>
              <a:rPr lang="es-ES" altLang="ja-JP" dirty="0" err="1"/>
              <a:t>discuss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details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three</a:t>
            </a:r>
            <a:r>
              <a:rPr lang="es-ES" altLang="ja-JP" dirty="0"/>
              <a:t> </a:t>
            </a:r>
            <a:r>
              <a:rPr lang="es-ES" altLang="ja-JP" dirty="0" err="1"/>
              <a:t>indicators</a:t>
            </a:r>
            <a:r>
              <a:rPr lang="es-ES" altLang="ja-JP" dirty="0"/>
              <a:t>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574C6-1446-3F7D-65F3-FE873E897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815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ja-JP" dirty="0" err="1"/>
              <a:t>First</a:t>
            </a:r>
            <a:r>
              <a:rPr lang="es-ES" altLang="ja-JP" dirty="0"/>
              <a:t>, </a:t>
            </a:r>
            <a:r>
              <a:rPr lang="es-ES" altLang="ja-JP" dirty="0" err="1"/>
              <a:t>about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social </a:t>
            </a:r>
            <a:r>
              <a:rPr lang="es-ES" altLang="ja-JP" dirty="0" err="1"/>
              <a:t>impact</a:t>
            </a:r>
            <a:r>
              <a:rPr lang="es-ES" altLang="ja-JP" dirty="0"/>
              <a:t>.</a:t>
            </a:r>
          </a:p>
          <a:p>
            <a:r>
              <a:rPr lang="es-ES" altLang="ja-JP" dirty="0" err="1"/>
              <a:t>The</a:t>
            </a:r>
            <a:r>
              <a:rPr lang="es-ES" altLang="ja-JP" dirty="0"/>
              <a:t> figure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left</a:t>
            </a:r>
            <a:r>
              <a:rPr lang="es-ES" altLang="ja-JP" dirty="0"/>
              <a:t> shows </a:t>
            </a:r>
            <a:r>
              <a:rPr lang="es-ES" altLang="ja-JP" dirty="0" err="1"/>
              <a:t>the</a:t>
            </a:r>
            <a:r>
              <a:rPr lang="es-ES" altLang="ja-JP" dirty="0"/>
              <a:t> social </a:t>
            </a:r>
            <a:r>
              <a:rPr lang="es-ES" altLang="ja-JP" dirty="0" err="1"/>
              <a:t>impacts</a:t>
            </a:r>
            <a:r>
              <a:rPr lang="es-ES" altLang="ja-JP" dirty="0"/>
              <a:t> </a:t>
            </a:r>
            <a:r>
              <a:rPr lang="es-ES" altLang="ja-JP" dirty="0" err="1"/>
              <a:t>induced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spectator</a:t>
            </a:r>
            <a:r>
              <a:rPr lang="es-ES" altLang="ja-JP" dirty="0"/>
              <a:t> </a:t>
            </a:r>
            <a:r>
              <a:rPr lang="es-ES" altLang="ja-JP" dirty="0" err="1"/>
              <a:t>consumption</a:t>
            </a:r>
            <a:r>
              <a:rPr lang="es-ES" altLang="ja-JP" dirty="0"/>
              <a:t> and </a:t>
            </a:r>
            <a:r>
              <a:rPr lang="es-ES" altLang="ja-JP" dirty="0" err="1"/>
              <a:t>breaks</a:t>
            </a:r>
            <a:r>
              <a:rPr lang="es-ES" altLang="ja-JP" dirty="0"/>
              <a:t> </a:t>
            </a:r>
            <a:r>
              <a:rPr lang="es-ES" altLang="ja-JP" dirty="0" err="1"/>
              <a:t>them</a:t>
            </a:r>
            <a:r>
              <a:rPr lang="es-ES" altLang="ja-JP" dirty="0"/>
              <a:t> </a:t>
            </a:r>
            <a:r>
              <a:rPr lang="es-ES" altLang="ja-JP" dirty="0" err="1"/>
              <a:t>down</a:t>
            </a:r>
            <a:r>
              <a:rPr lang="es-ES" altLang="ja-JP" dirty="0"/>
              <a:t> </a:t>
            </a:r>
            <a:r>
              <a:rPr lang="es-ES" altLang="ja-JP" dirty="0" err="1"/>
              <a:t>into</a:t>
            </a:r>
            <a:r>
              <a:rPr lang="es-ES" altLang="ja-JP" dirty="0"/>
              <a:t> individual </a:t>
            </a:r>
            <a:r>
              <a:rPr lang="es-ES" altLang="ja-JP" dirty="0" err="1"/>
              <a:t>components</a:t>
            </a:r>
            <a:r>
              <a:rPr lang="es-ES" altLang="ja-JP" dirty="0"/>
              <a:t>.</a:t>
            </a:r>
          </a:p>
          <a:p>
            <a:r>
              <a:rPr lang="es-ES" altLang="ja-JP" dirty="0" err="1"/>
              <a:t>Shades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blue </a:t>
            </a:r>
            <a:r>
              <a:rPr lang="es-ES" altLang="ja-JP" dirty="0" err="1"/>
              <a:t>indicate</a:t>
            </a:r>
            <a:r>
              <a:rPr lang="es-ES" altLang="ja-JP" dirty="0"/>
              <a:t> </a:t>
            </a:r>
            <a:r>
              <a:rPr lang="es-ES" altLang="ja-JP" dirty="0" err="1"/>
              <a:t>service</a:t>
            </a:r>
            <a:r>
              <a:rPr lang="es-ES" altLang="ja-JP" dirty="0"/>
              <a:t> </a:t>
            </a:r>
            <a:r>
              <a:rPr lang="es-ES" altLang="ja-JP" dirty="0" err="1"/>
              <a:t>sectors</a:t>
            </a:r>
            <a:r>
              <a:rPr lang="es-ES" altLang="ja-JP" dirty="0"/>
              <a:t>, </a:t>
            </a:r>
            <a:r>
              <a:rPr lang="es-ES" altLang="ja-JP" dirty="0" err="1"/>
              <a:t>while</a:t>
            </a:r>
            <a:r>
              <a:rPr lang="es-ES" altLang="ja-JP" dirty="0"/>
              <a:t> </a:t>
            </a:r>
            <a:r>
              <a:rPr lang="es-ES" altLang="ja-JP" dirty="0" err="1"/>
              <a:t>shades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brown</a:t>
            </a:r>
            <a:r>
              <a:rPr lang="es-ES" altLang="ja-JP" dirty="0"/>
              <a:t> </a:t>
            </a:r>
            <a:r>
              <a:rPr lang="es-ES" altLang="ja-JP" dirty="0" err="1"/>
              <a:t>represent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transport</a:t>
            </a:r>
            <a:r>
              <a:rPr lang="es-ES" altLang="ja-JP" dirty="0"/>
              <a:t> sector.</a:t>
            </a:r>
          </a:p>
          <a:p>
            <a:r>
              <a:rPr lang="es-ES" altLang="ja-JP" dirty="0" err="1"/>
              <a:t>For</a:t>
            </a:r>
            <a:r>
              <a:rPr lang="es-ES" altLang="ja-JP" dirty="0"/>
              <a:t> home </a:t>
            </a:r>
            <a:r>
              <a:rPr lang="es-ES" altLang="ja-JP" dirty="0" err="1"/>
              <a:t>spectators</a:t>
            </a:r>
            <a:r>
              <a:rPr lang="es-ES" altLang="ja-JP" dirty="0"/>
              <a:t>, 70%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Eating</a:t>
            </a:r>
            <a:r>
              <a:rPr lang="es-ES" altLang="ja-JP" dirty="0"/>
              <a:t> and </a:t>
            </a:r>
            <a:r>
              <a:rPr lang="es-ES" altLang="ja-JP" dirty="0" err="1"/>
              <a:t>Drinking</a:t>
            </a:r>
            <a:r>
              <a:rPr lang="es-ES" altLang="ja-JP" dirty="0"/>
              <a:t> </a:t>
            </a:r>
            <a:r>
              <a:rPr lang="es-ES" altLang="ja-JP" dirty="0" err="1"/>
              <a:t>service</a:t>
            </a:r>
            <a:r>
              <a:rPr lang="es-ES" altLang="ja-JP" dirty="0"/>
              <a:t> sector. </a:t>
            </a:r>
            <a:r>
              <a:rPr lang="es-ES" altLang="ja-JP" dirty="0" err="1"/>
              <a:t>For</a:t>
            </a:r>
            <a:r>
              <a:rPr lang="es-ES" altLang="ja-JP" dirty="0"/>
              <a:t> </a:t>
            </a:r>
            <a:r>
              <a:rPr lang="es-ES" altLang="ja-JP" dirty="0" err="1"/>
              <a:t>away</a:t>
            </a:r>
            <a:r>
              <a:rPr lang="es-ES" altLang="ja-JP" dirty="0"/>
              <a:t> </a:t>
            </a:r>
            <a:r>
              <a:rPr lang="es-ES" altLang="ja-JP" dirty="0" err="1"/>
              <a:t>spectators</a:t>
            </a:r>
            <a:r>
              <a:rPr lang="es-ES" altLang="ja-JP" dirty="0"/>
              <a:t>  ,36%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Hotels</a:t>
            </a:r>
            <a:r>
              <a:rPr lang="es-ES" altLang="ja-JP" dirty="0"/>
              <a:t> sector, 27%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Eating</a:t>
            </a:r>
            <a:r>
              <a:rPr lang="es-ES" altLang="ja-JP" dirty="0"/>
              <a:t> </a:t>
            </a:r>
            <a:r>
              <a:rPr lang="es-ES" altLang="ja-JP" dirty="0" err="1"/>
              <a:t>drinking</a:t>
            </a:r>
            <a:r>
              <a:rPr lang="es-ES" altLang="ja-JP" dirty="0"/>
              <a:t> </a:t>
            </a:r>
            <a:r>
              <a:rPr lang="es-ES" altLang="ja-JP" dirty="0" err="1"/>
              <a:t>services</a:t>
            </a:r>
            <a:r>
              <a:rPr lang="es-ES" altLang="ja-JP" dirty="0"/>
              <a:t> </a:t>
            </a:r>
            <a:r>
              <a:rPr lang="es-ES" altLang="ja-JP" dirty="0" err="1"/>
              <a:t>sectror</a:t>
            </a:r>
            <a:r>
              <a:rPr lang="es-ES" altLang="ja-JP" dirty="0"/>
              <a:t>, and 26% </a:t>
            </a:r>
            <a:r>
              <a:rPr lang="es-ES" altLang="ja-JP" dirty="0" err="1"/>
              <a:t>onRoad</a:t>
            </a:r>
            <a:r>
              <a:rPr lang="es-ES" altLang="ja-JP" dirty="0"/>
              <a:t> </a:t>
            </a:r>
            <a:r>
              <a:rPr lang="es-ES" altLang="ja-JP" dirty="0" err="1"/>
              <a:t>transport</a:t>
            </a:r>
            <a:r>
              <a:rPr lang="es-ES" altLang="ja-JP" dirty="0"/>
              <a:t> sector.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 per-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basis,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times 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766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34DAB-2B2A-EA20-0C60-FB2CA3D0E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CB5F56-0704-5197-7B73-C7E237E95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6DF1C8F-B2EB-2CDC-0F8B-A2C83293E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ja-JP" dirty="0" err="1"/>
              <a:t>Second</a:t>
            </a:r>
            <a:r>
              <a:rPr lang="es-ES" altLang="ja-JP" dirty="0"/>
              <a:t>, </a:t>
            </a:r>
            <a:r>
              <a:rPr lang="es-ES" altLang="ja-JP" dirty="0" err="1"/>
              <a:t>about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economic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.</a:t>
            </a:r>
          </a:p>
          <a:p>
            <a:r>
              <a:rPr lang="es-ES" altLang="ja-JP" dirty="0" err="1"/>
              <a:t>The</a:t>
            </a:r>
            <a:r>
              <a:rPr lang="es-ES" altLang="ja-JP" dirty="0"/>
              <a:t> figure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left</a:t>
            </a:r>
            <a:r>
              <a:rPr lang="es-ES" altLang="ja-JP" dirty="0"/>
              <a:t> shows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economic</a:t>
            </a:r>
            <a:r>
              <a:rPr lang="es-ES" altLang="ja-JP" dirty="0"/>
              <a:t> </a:t>
            </a:r>
            <a:r>
              <a:rPr lang="es-ES" altLang="ja-JP" dirty="0" err="1"/>
              <a:t>impacts</a:t>
            </a:r>
            <a:r>
              <a:rPr lang="es-ES" altLang="ja-JP" dirty="0"/>
              <a:t> </a:t>
            </a:r>
            <a:r>
              <a:rPr lang="es-ES" altLang="ja-JP" dirty="0" err="1"/>
              <a:t>induced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spectator</a:t>
            </a:r>
            <a:r>
              <a:rPr lang="es-ES" altLang="ja-JP" dirty="0"/>
              <a:t> </a:t>
            </a:r>
            <a:r>
              <a:rPr lang="es-ES" altLang="ja-JP" dirty="0" err="1"/>
              <a:t>consumption</a:t>
            </a:r>
            <a:r>
              <a:rPr lang="es-ES" altLang="ja-JP" dirty="0"/>
              <a:t> and </a:t>
            </a:r>
            <a:r>
              <a:rPr lang="es-ES" altLang="ja-JP" dirty="0" err="1"/>
              <a:t>breaks</a:t>
            </a:r>
            <a:r>
              <a:rPr lang="es-ES" altLang="ja-JP" dirty="0"/>
              <a:t> </a:t>
            </a:r>
            <a:r>
              <a:rPr lang="es-ES" altLang="ja-JP" dirty="0" err="1"/>
              <a:t>them</a:t>
            </a:r>
            <a:r>
              <a:rPr lang="es-ES" altLang="ja-JP" dirty="0"/>
              <a:t> </a:t>
            </a:r>
            <a:r>
              <a:rPr lang="es-ES" altLang="ja-JP" dirty="0" err="1"/>
              <a:t>down</a:t>
            </a:r>
            <a:r>
              <a:rPr lang="es-ES" altLang="ja-JP" dirty="0"/>
              <a:t> </a:t>
            </a:r>
            <a:r>
              <a:rPr lang="es-ES" altLang="ja-JP" dirty="0" err="1"/>
              <a:t>into</a:t>
            </a:r>
            <a:r>
              <a:rPr lang="es-ES" altLang="ja-JP" dirty="0"/>
              <a:t> individual </a:t>
            </a:r>
            <a:r>
              <a:rPr lang="es-ES" altLang="ja-JP" dirty="0" err="1"/>
              <a:t>components</a:t>
            </a:r>
            <a:r>
              <a:rPr lang="es-E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The number of value added grew from 1.57 billion yen in 2015 to 1.82 billion yen in 2016. </a:t>
            </a:r>
            <a:b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2016,about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of the total was due to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 spectator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consumption.</a:t>
            </a:r>
          </a:p>
          <a:p>
            <a:r>
              <a:rPr lang="es-ES" altLang="ja-JP" dirty="0" err="1"/>
              <a:t>For</a:t>
            </a:r>
            <a:r>
              <a:rPr lang="es-ES" altLang="ja-JP" dirty="0"/>
              <a:t> home </a:t>
            </a:r>
            <a:r>
              <a:rPr lang="es-ES" altLang="ja-JP" dirty="0" err="1"/>
              <a:t>spectators</a:t>
            </a:r>
            <a:r>
              <a:rPr lang="es-ES" altLang="ja-JP" dirty="0"/>
              <a:t>, 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35%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Drinking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sector, and 23%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Petroleum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altLang="ja-JP" dirty="0"/>
              <a:t>.</a:t>
            </a:r>
          </a:p>
          <a:p>
            <a:r>
              <a:rPr lang="es-ES" altLang="ja-JP" dirty="0"/>
              <a:t> </a:t>
            </a:r>
            <a:r>
              <a:rPr lang="es-ES" altLang="ja-JP" dirty="0" err="1"/>
              <a:t>For</a:t>
            </a:r>
            <a:r>
              <a:rPr lang="es-ES" altLang="ja-JP" dirty="0"/>
              <a:t> </a:t>
            </a:r>
            <a:r>
              <a:rPr lang="es-ES" altLang="ja-JP" dirty="0" err="1"/>
              <a:t>away</a:t>
            </a:r>
            <a:r>
              <a:rPr lang="es-ES" altLang="ja-JP" dirty="0"/>
              <a:t> </a:t>
            </a:r>
            <a:r>
              <a:rPr lang="es-ES" altLang="ja-JP" dirty="0" err="1"/>
              <a:t>spectators</a:t>
            </a:r>
            <a:r>
              <a:rPr lang="es-ES" altLang="ja-JP" dirty="0"/>
              <a:t> ,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26%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sector, and 22%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sector.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 per-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basis,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eleven times 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1A5427-2026-EAE2-E768-1243F60CF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638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Finally</a:t>
            </a:r>
            <a:r>
              <a:rPr lang="es-ES" altLang="ja-JP" dirty="0"/>
              <a:t>, </a:t>
            </a:r>
            <a:r>
              <a:rPr lang="es-ES" altLang="ja-JP" dirty="0" err="1"/>
              <a:t>about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: CO</a:t>
            </a:r>
            <a:r>
              <a:rPr lang="es-E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Fukuoka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Prefecture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and CO</a:t>
            </a:r>
            <a:r>
              <a:rPr lang="es-E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in Fukuoka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Prefecture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878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First</a:t>
            </a:r>
            <a:r>
              <a:rPr lang="es-ES" altLang="ja-JP" dirty="0"/>
              <a:t>, </a:t>
            </a:r>
            <a:r>
              <a:rPr lang="es-ES" altLang="ja-JP" dirty="0" err="1"/>
              <a:t>about</a:t>
            </a:r>
            <a:r>
              <a:rPr lang="es-ES" altLang="ja-JP" dirty="0"/>
              <a:t> </a:t>
            </a:r>
            <a:r>
              <a:rPr lang="es-E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altLang="ja-JP" sz="1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s-E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r>
              <a:rPr lang="es-E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Fukuoka </a:t>
            </a:r>
            <a:r>
              <a:rPr lang="es-ES" altLang="ja-JP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Prefecture</a:t>
            </a:r>
            <a:r>
              <a:rPr lang="es-E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has </a:t>
            </a:r>
            <a:r>
              <a:rPr lang="es-ES" altLang="ja-JP" dirty="0" err="1"/>
              <a:t>two</a:t>
            </a:r>
            <a:r>
              <a:rPr lang="es-ES" altLang="ja-JP" dirty="0"/>
              <a:t> </a:t>
            </a:r>
            <a:r>
              <a:rPr lang="es-ES" altLang="ja-JP" dirty="0" err="1"/>
              <a:t>parts</a:t>
            </a:r>
            <a:r>
              <a:rPr lang="es-ES" altLang="ja-JP" dirty="0"/>
              <a:t>: CO₂ </a:t>
            </a:r>
            <a:r>
              <a:rPr lang="es-ES" altLang="ja-JP" dirty="0" err="1"/>
              <a:t>from</a:t>
            </a:r>
            <a:r>
              <a:rPr lang="es-ES" altLang="ja-JP" dirty="0"/>
              <a:t> </a:t>
            </a:r>
            <a:r>
              <a:rPr lang="es-ES" altLang="ja-JP" dirty="0" err="1"/>
              <a:t>spectators</a:t>
            </a:r>
            <a:r>
              <a:rPr lang="es-ES" altLang="ja-JP" dirty="0"/>
              <a:t> </a:t>
            </a:r>
            <a:r>
              <a:rPr lang="es-ES" altLang="ja-JP" dirty="0" err="1"/>
              <a:t>traveling</a:t>
            </a:r>
            <a:r>
              <a:rPr lang="es-ES" altLang="ja-JP" dirty="0"/>
              <a:t> </a:t>
            </a:r>
            <a:r>
              <a:rPr lang="es-ES" altLang="ja-JP" dirty="0" err="1"/>
              <a:t>within</a:t>
            </a:r>
            <a:r>
              <a:rPr lang="es-ES" altLang="ja-JP" dirty="0"/>
              <a:t> </a:t>
            </a:r>
            <a:r>
              <a:rPr lang="es-ES" altLang="ja-JP" dirty="0" err="1"/>
              <a:t>Japan</a:t>
            </a:r>
            <a:r>
              <a:rPr lang="es-ES" altLang="ja-JP" dirty="0"/>
              <a:t>, and CO₂ </a:t>
            </a:r>
            <a:r>
              <a:rPr lang="es-ES" altLang="ja-JP" dirty="0" err="1"/>
              <a:t>from</a:t>
            </a:r>
            <a:r>
              <a:rPr lang="es-ES" altLang="ja-JP" dirty="0"/>
              <a:t> </a:t>
            </a:r>
            <a:r>
              <a:rPr lang="es-ES" altLang="ja-JP" dirty="0" err="1"/>
              <a:t>their</a:t>
            </a:r>
            <a:r>
              <a:rPr lang="es-ES" altLang="ja-JP" dirty="0"/>
              <a:t> </a:t>
            </a:r>
            <a:r>
              <a:rPr lang="es-ES" altLang="ja-JP" dirty="0" err="1"/>
              <a:t>consumption</a:t>
            </a:r>
            <a:r>
              <a:rPr lang="es-ES" altLang="ja-JP" dirty="0"/>
              <a:t> in Fukuoka </a:t>
            </a:r>
            <a:r>
              <a:rPr lang="es-ES" altLang="ja-JP" dirty="0" err="1"/>
              <a:t>Prefecture</a:t>
            </a:r>
            <a:r>
              <a:rPr lang="es-E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These</a:t>
            </a:r>
            <a:r>
              <a:rPr lang="es-ES" altLang="ja-JP" dirty="0"/>
              <a:t> </a:t>
            </a:r>
            <a:r>
              <a:rPr lang="es-ES" altLang="ja-JP" dirty="0" err="1"/>
              <a:t>graphs</a:t>
            </a:r>
            <a:r>
              <a:rPr lang="es-ES" altLang="ja-JP" dirty="0"/>
              <a:t> show </a:t>
            </a:r>
            <a:r>
              <a:rPr lang="es-ES" altLang="ja-JP" dirty="0" err="1"/>
              <a:t>the</a:t>
            </a:r>
            <a:r>
              <a:rPr lang="es-ES" altLang="ja-JP" dirty="0"/>
              <a:t> CO₂ </a:t>
            </a:r>
            <a:r>
              <a:rPr lang="es-ES" altLang="ja-JP" dirty="0" err="1"/>
              <a:t>emissions</a:t>
            </a:r>
            <a:r>
              <a:rPr lang="es-ES" altLang="ja-JP" dirty="0"/>
              <a:t> </a:t>
            </a:r>
            <a:r>
              <a:rPr lang="es-ES" altLang="ja-JP" dirty="0" err="1"/>
              <a:t>generated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travel</a:t>
            </a:r>
            <a:r>
              <a:rPr lang="es-ES" altLang="ja-JP" dirty="0"/>
              <a:t> </a:t>
            </a:r>
            <a:r>
              <a:rPr lang="es-ES" altLang="ja-JP" dirty="0" err="1"/>
              <a:t>between</a:t>
            </a:r>
            <a:r>
              <a:rPr lang="es-ES" altLang="ja-JP" dirty="0"/>
              <a:t> Fukuoka </a:t>
            </a:r>
            <a:r>
              <a:rPr lang="es-ES" altLang="ja-JP" dirty="0" err="1"/>
              <a:t>Prefecture</a:t>
            </a:r>
            <a:r>
              <a:rPr lang="es-ES" altLang="ja-JP" dirty="0"/>
              <a:t> and </a:t>
            </a:r>
            <a:r>
              <a:rPr lang="es-ES" altLang="ja-JP" dirty="0" err="1"/>
              <a:t>other</a:t>
            </a:r>
            <a:r>
              <a:rPr lang="es-ES" altLang="ja-JP" dirty="0"/>
              <a:t> </a:t>
            </a:r>
            <a:r>
              <a:rPr lang="es-ES" altLang="ja-JP" dirty="0" err="1"/>
              <a:t>prefectures</a:t>
            </a:r>
            <a:r>
              <a:rPr lang="es-ES" altLang="ja-JP" dirty="0"/>
              <a:t> in 2015 and 2016, </a:t>
            </a:r>
            <a:r>
              <a:rPr lang="es-ES" altLang="ja-JP" dirty="0" err="1"/>
              <a:t>respectively</a:t>
            </a:r>
            <a:r>
              <a:rPr lang="es-ES" altLang="ja-JP" dirty="0"/>
              <a:t>, </a:t>
            </a:r>
            <a:r>
              <a:rPr lang="es-ES" altLang="ja-JP" dirty="0" err="1"/>
              <a:t>along</a:t>
            </a:r>
            <a:r>
              <a:rPr lang="es-ES" altLang="ja-JP" dirty="0"/>
              <a:t> </a:t>
            </a:r>
            <a:r>
              <a:rPr lang="es-ES" altLang="ja-JP" dirty="0" err="1"/>
              <a:t>with</a:t>
            </a:r>
            <a:r>
              <a:rPr lang="es-ES" altLang="ja-JP" dirty="0"/>
              <a:t> </a:t>
            </a:r>
            <a:r>
              <a:rPr lang="es-ES" altLang="ja-JP" dirty="0" err="1"/>
              <a:t>their</a:t>
            </a:r>
            <a:r>
              <a:rPr lang="es-ES" altLang="ja-JP" dirty="0"/>
              <a:t> </a:t>
            </a:r>
            <a:r>
              <a:rPr lang="es-ES" altLang="ja-JP" dirty="0" err="1"/>
              <a:t>breakdown</a:t>
            </a:r>
            <a:r>
              <a:rPr lang="es-E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Concentrating</a:t>
            </a:r>
            <a:r>
              <a:rPr lang="es-ES" altLang="ja-JP" dirty="0"/>
              <a:t>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CO₂ </a:t>
            </a:r>
            <a:r>
              <a:rPr lang="es-ES" altLang="ja-JP" dirty="0" err="1"/>
              <a:t>released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travel</a:t>
            </a:r>
            <a:r>
              <a:rPr lang="es-ES" altLang="ja-JP" dirty="0"/>
              <a:t> </a:t>
            </a:r>
            <a:r>
              <a:rPr lang="es-ES" altLang="ja-JP" dirty="0" err="1"/>
              <a:t>from</a:t>
            </a:r>
            <a:r>
              <a:rPr lang="es-ES" altLang="ja-JP" dirty="0"/>
              <a:t> </a:t>
            </a:r>
            <a:r>
              <a:rPr lang="es-ES" altLang="ja-JP" dirty="0" err="1"/>
              <a:t>other</a:t>
            </a:r>
            <a:r>
              <a:rPr lang="es-ES" altLang="ja-JP" dirty="0"/>
              <a:t> </a:t>
            </a:r>
            <a:r>
              <a:rPr lang="es-ES" altLang="ja-JP" dirty="0" err="1"/>
              <a:t>prefectures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Fukuoka, </a:t>
            </a:r>
            <a:r>
              <a:rPr lang="es-ES" altLang="ja-JP" dirty="0" err="1"/>
              <a:t>the</a:t>
            </a:r>
            <a:r>
              <a:rPr lang="es-ES" altLang="ja-JP" dirty="0"/>
              <a:t> surge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away</a:t>
            </a:r>
            <a:r>
              <a:rPr lang="es-ES" altLang="ja-JP" dirty="0"/>
              <a:t> </a:t>
            </a:r>
            <a:r>
              <a:rPr lang="es-ES" altLang="ja-JP" dirty="0" err="1"/>
              <a:t>spectators</a:t>
            </a:r>
            <a:r>
              <a:rPr lang="es-ES" altLang="ja-JP" dirty="0"/>
              <a:t> after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club’s</a:t>
            </a:r>
            <a:r>
              <a:rPr lang="es-ES" altLang="ja-JP" dirty="0"/>
              <a:t> </a:t>
            </a:r>
            <a:r>
              <a:rPr lang="es-ES" altLang="ja-JP" dirty="0" err="1"/>
              <a:t>promotion</a:t>
            </a:r>
            <a:r>
              <a:rPr lang="es-ES" altLang="ja-JP" dirty="0"/>
              <a:t> </a:t>
            </a:r>
            <a:r>
              <a:rPr lang="es-ES" altLang="ja-JP" dirty="0" err="1"/>
              <a:t>raised</a:t>
            </a:r>
            <a:r>
              <a:rPr lang="es-ES" altLang="ja-JP" dirty="0"/>
              <a:t> </a:t>
            </a:r>
            <a:r>
              <a:rPr lang="es-ES" altLang="ja-JP" dirty="0" err="1"/>
              <a:t>travel-related</a:t>
            </a:r>
            <a:r>
              <a:rPr lang="es-ES" altLang="ja-JP" dirty="0"/>
              <a:t> </a:t>
            </a:r>
            <a:r>
              <a:rPr lang="es-ES" altLang="ja-JP" dirty="0" err="1"/>
              <a:t>emissions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roughly</a:t>
            </a:r>
            <a:r>
              <a:rPr lang="es-ES" altLang="ja-JP" dirty="0"/>
              <a:t> </a:t>
            </a:r>
            <a:r>
              <a:rPr lang="es-ES" altLang="ja-JP" b="1" dirty="0"/>
              <a:t>2,100 t-CO₂</a:t>
            </a:r>
            <a:r>
              <a:rPr lang="es-ES" altLang="ja-JP" dirty="0"/>
              <a:t>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527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The</a:t>
            </a:r>
            <a:r>
              <a:rPr lang="es-ES" altLang="ja-JP" dirty="0"/>
              <a:t> figure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left</a:t>
            </a:r>
            <a:r>
              <a:rPr lang="es-ES" altLang="ja-JP" dirty="0"/>
              <a:t> shows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impacts</a:t>
            </a:r>
            <a:r>
              <a:rPr lang="es-ES" altLang="ja-JP" dirty="0"/>
              <a:t> </a:t>
            </a:r>
            <a:r>
              <a:rPr lang="es-ES" altLang="ja-JP" dirty="0" err="1"/>
              <a:t>induced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spectator</a:t>
            </a:r>
            <a:r>
              <a:rPr lang="es-ES" altLang="ja-JP" dirty="0"/>
              <a:t> </a:t>
            </a:r>
            <a:r>
              <a:rPr lang="es-ES" altLang="ja-JP" dirty="0" err="1"/>
              <a:t>consumption</a:t>
            </a:r>
            <a:r>
              <a:rPr lang="es-ES" altLang="ja-JP" dirty="0"/>
              <a:t> and </a:t>
            </a:r>
            <a:r>
              <a:rPr lang="es-ES" altLang="ja-JP" dirty="0" err="1"/>
              <a:t>breaks</a:t>
            </a:r>
            <a:r>
              <a:rPr lang="es-ES" altLang="ja-JP" dirty="0"/>
              <a:t> </a:t>
            </a:r>
            <a:r>
              <a:rPr lang="es-ES" altLang="ja-JP" dirty="0" err="1"/>
              <a:t>them</a:t>
            </a:r>
            <a:r>
              <a:rPr lang="es-ES" altLang="ja-JP" dirty="0"/>
              <a:t> </a:t>
            </a:r>
            <a:r>
              <a:rPr lang="es-ES" altLang="ja-JP" dirty="0" err="1"/>
              <a:t>down</a:t>
            </a:r>
            <a:r>
              <a:rPr lang="es-ES" altLang="ja-JP" dirty="0"/>
              <a:t> </a:t>
            </a:r>
            <a:r>
              <a:rPr lang="es-ES" altLang="ja-JP" dirty="0" err="1"/>
              <a:t>into</a:t>
            </a:r>
            <a:r>
              <a:rPr lang="es-ES" altLang="ja-JP" dirty="0"/>
              <a:t> individual </a:t>
            </a:r>
            <a:r>
              <a:rPr lang="es-ES" altLang="ja-JP" dirty="0" err="1"/>
              <a:t>components</a:t>
            </a:r>
            <a:r>
              <a:rPr lang="es-E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number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CO₂ </a:t>
            </a:r>
            <a:r>
              <a:rPr lang="es-ES" altLang="ja-JP" dirty="0" err="1"/>
              <a:t>emissions</a:t>
            </a:r>
            <a:r>
              <a:rPr lang="es-ES" altLang="ja-JP" dirty="0"/>
              <a:t> rose </a:t>
            </a:r>
            <a:r>
              <a:rPr lang="es-ES" altLang="ja-JP" dirty="0" err="1"/>
              <a:t>from</a:t>
            </a:r>
            <a:r>
              <a:rPr lang="es-ES" altLang="ja-JP" dirty="0"/>
              <a:t> </a:t>
            </a:r>
            <a:r>
              <a:rPr lang="es-ES" altLang="ja-JP" b="1" dirty="0" err="1"/>
              <a:t>abou</a:t>
            </a:r>
            <a:r>
              <a:rPr lang="es-ES" altLang="ja-JP" b="1" dirty="0"/>
              <a:t> 4,400 t-CO₂ in 2015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abou</a:t>
            </a:r>
            <a:r>
              <a:rPr lang="es-ES" altLang="ja-JP" dirty="0"/>
              <a:t> </a:t>
            </a:r>
            <a:r>
              <a:rPr lang="es-ES" altLang="ja-JP" b="1" dirty="0"/>
              <a:t>5000 t-CO₂ in 2016</a:t>
            </a:r>
            <a:r>
              <a:rPr lang="es-ES" altLang="ja-JP" dirty="0"/>
              <a:t>.</a:t>
            </a:r>
            <a:br>
              <a:rPr lang="es-ES" altLang="ja-JP" dirty="0"/>
            </a:br>
            <a:r>
              <a:rPr lang="es-ES" altLang="ja-JP" dirty="0"/>
              <a:t>In 2016,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of the total was due to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 spectator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consumption.</a:t>
            </a:r>
          </a:p>
          <a:p>
            <a:r>
              <a:rPr lang="es-ES" altLang="ja-JP" dirty="0" err="1"/>
              <a:t>For</a:t>
            </a:r>
            <a:r>
              <a:rPr lang="es-ES" altLang="ja-JP" dirty="0"/>
              <a:t> home </a:t>
            </a:r>
            <a:r>
              <a:rPr lang="es-ES" altLang="ja-JP" dirty="0" err="1"/>
              <a:t>spectators</a:t>
            </a:r>
            <a:r>
              <a:rPr lang="es-ES" altLang="ja-JP" dirty="0"/>
              <a:t>, 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43%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Petroleum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sector, and 24%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sector. </a:t>
            </a:r>
          </a:p>
          <a:p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36%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sector, and 30%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sector.</a:t>
            </a: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 per-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basis,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times 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more CO</a:t>
            </a:r>
            <a:r>
              <a:rPr lang="es-E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Tx/>
              <a:buNone/>
            </a:pPr>
            <a:b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490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ja-JP" dirty="0"/>
              <a:t>Next, I </a:t>
            </a:r>
            <a:r>
              <a:rPr lang="es-ES" altLang="ja-JP" dirty="0" err="1"/>
              <a:t>will</a:t>
            </a:r>
            <a:r>
              <a:rPr lang="es-ES" altLang="ja-JP" dirty="0"/>
              <a:t> </a:t>
            </a:r>
            <a:r>
              <a:rPr lang="es-ES" altLang="ja-JP" dirty="0" err="1"/>
              <a:t>present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actual </a:t>
            </a:r>
            <a:r>
              <a:rPr lang="es-ES" altLang="ja-JP" dirty="0" err="1"/>
              <a:t>impact</a:t>
            </a:r>
            <a:r>
              <a:rPr lang="es-ES" altLang="ja-JP" dirty="0"/>
              <a:t> </a:t>
            </a:r>
            <a:r>
              <a:rPr lang="es-ES" altLang="ja-JP" dirty="0" err="1"/>
              <a:t>values</a:t>
            </a:r>
            <a:r>
              <a:rPr lang="es-ES" altLang="ja-JP" dirty="0"/>
              <a:t>.</a:t>
            </a:r>
            <a:br>
              <a:rPr lang="es-ES" altLang="ja-JP" dirty="0"/>
            </a:br>
            <a:r>
              <a:rPr lang="es-ES" altLang="ja-JP" dirty="0" err="1"/>
              <a:t>The</a:t>
            </a:r>
            <a:r>
              <a:rPr lang="es-ES" altLang="ja-JP" dirty="0"/>
              <a:t> figure </a:t>
            </a:r>
            <a:r>
              <a:rPr lang="es-ES" altLang="ja-JP" dirty="0" err="1"/>
              <a:t>is</a:t>
            </a:r>
            <a:r>
              <a:rPr lang="es-ES" altLang="ja-JP" dirty="0"/>
              <a:t> a chart </a:t>
            </a:r>
            <a:r>
              <a:rPr lang="es-ES" altLang="ja-JP" dirty="0" err="1"/>
              <a:t>produced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normalizing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2015 </a:t>
            </a:r>
            <a:r>
              <a:rPr lang="es-ES" altLang="ja-JP" dirty="0" err="1"/>
              <a:t>values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100 %.</a:t>
            </a:r>
          </a:p>
          <a:p>
            <a:r>
              <a:rPr lang="es-ES" altLang="ja-JP" dirty="0" err="1"/>
              <a:t>The</a:t>
            </a:r>
            <a:r>
              <a:rPr lang="es-ES" altLang="ja-JP" dirty="0"/>
              <a:t> social </a:t>
            </a:r>
            <a:r>
              <a:rPr lang="es-ES" altLang="ja-JP" dirty="0" err="1"/>
              <a:t>impact</a:t>
            </a:r>
            <a:r>
              <a:rPr lang="es-ES" altLang="ja-JP" dirty="0"/>
              <a:t> </a:t>
            </a:r>
            <a:r>
              <a:rPr lang="es-ES" altLang="ja-JP" dirty="0" err="1"/>
              <a:t>reached</a:t>
            </a:r>
            <a:r>
              <a:rPr lang="es-ES" altLang="ja-JP" dirty="0"/>
              <a:t> 147 %,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economic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144 %, and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160 %.</a:t>
            </a:r>
          </a:p>
          <a:p>
            <a:r>
              <a:rPr lang="es-ES" altLang="ja-JP" dirty="0" err="1"/>
              <a:t>From</a:t>
            </a:r>
            <a:r>
              <a:rPr lang="es-ES" altLang="ja-JP" dirty="0"/>
              <a:t> </a:t>
            </a:r>
            <a:r>
              <a:rPr lang="es-ES" altLang="ja-JP" dirty="0" err="1"/>
              <a:t>this</a:t>
            </a:r>
            <a:r>
              <a:rPr lang="es-ES" altLang="ja-JP" dirty="0"/>
              <a:t> </a:t>
            </a:r>
            <a:r>
              <a:rPr lang="es-ES" altLang="ja-JP" dirty="0" err="1"/>
              <a:t>results</a:t>
            </a:r>
            <a:r>
              <a:rPr lang="es-ES" altLang="ja-JP" dirty="0"/>
              <a:t>, </a:t>
            </a:r>
            <a:r>
              <a:rPr lang="es-ES" altLang="ja-JP" dirty="0" err="1"/>
              <a:t>higher</a:t>
            </a:r>
            <a:r>
              <a:rPr lang="es-ES" altLang="ja-JP" dirty="0"/>
              <a:t> </a:t>
            </a:r>
            <a:r>
              <a:rPr lang="es-ES" altLang="ja-JP" dirty="0" err="1"/>
              <a:t>spectator</a:t>
            </a:r>
            <a:r>
              <a:rPr lang="es-ES" altLang="ja-JP" dirty="0"/>
              <a:t> </a:t>
            </a:r>
            <a:r>
              <a:rPr lang="es-ES" altLang="ja-JP" dirty="0" err="1"/>
              <a:t>spending</a:t>
            </a:r>
            <a:r>
              <a:rPr lang="es-ES" altLang="ja-JP" dirty="0"/>
              <a:t> after </a:t>
            </a:r>
            <a:r>
              <a:rPr lang="es-ES" altLang="ja-JP" dirty="0" err="1"/>
              <a:t>promotion</a:t>
            </a:r>
            <a:r>
              <a:rPr lang="es-ES" altLang="ja-JP" dirty="0"/>
              <a:t> </a:t>
            </a:r>
            <a:r>
              <a:rPr lang="es-ES" altLang="ja-JP" dirty="0" err="1"/>
              <a:t>translated</a:t>
            </a:r>
            <a:r>
              <a:rPr lang="es-ES" altLang="ja-JP" dirty="0"/>
              <a:t> </a:t>
            </a:r>
            <a:r>
              <a:rPr lang="es-ES" altLang="ja-JP" dirty="0" err="1"/>
              <a:t>into</a:t>
            </a:r>
            <a:r>
              <a:rPr lang="es-ES" altLang="ja-JP" dirty="0"/>
              <a:t> more </a:t>
            </a:r>
            <a:r>
              <a:rPr lang="es-ES" altLang="ja-JP" dirty="0" err="1"/>
              <a:t>employment</a:t>
            </a:r>
            <a:r>
              <a:rPr lang="es-ES" altLang="ja-JP" dirty="0"/>
              <a:t> and </a:t>
            </a:r>
            <a:r>
              <a:rPr lang="es-ES" altLang="ja-JP" dirty="0" err="1"/>
              <a:t>greater</a:t>
            </a:r>
            <a:r>
              <a:rPr lang="es-ES" altLang="ja-JP" dirty="0"/>
              <a:t> </a:t>
            </a:r>
            <a:r>
              <a:rPr lang="es-ES" altLang="ja-JP" dirty="0" err="1"/>
              <a:t>value</a:t>
            </a:r>
            <a:r>
              <a:rPr lang="es-ES" altLang="ja-JP" dirty="0"/>
              <a:t> </a:t>
            </a:r>
            <a:r>
              <a:rPr lang="es-ES" altLang="ja-JP" dirty="0" err="1"/>
              <a:t>added</a:t>
            </a:r>
            <a:r>
              <a:rPr lang="es-ES" altLang="ja-JP" dirty="0"/>
              <a:t>, </a:t>
            </a:r>
            <a:r>
              <a:rPr lang="es-ES" altLang="ja-JP" dirty="0" err="1"/>
              <a:t>while</a:t>
            </a:r>
            <a:r>
              <a:rPr lang="es-ES" altLang="ja-JP" dirty="0"/>
              <a:t> CO₂ </a:t>
            </a:r>
            <a:r>
              <a:rPr lang="es-ES" altLang="ja-JP" dirty="0" err="1"/>
              <a:t>emissions</a:t>
            </a:r>
            <a:r>
              <a:rPr lang="es-ES" altLang="ja-JP" dirty="0"/>
              <a:t> </a:t>
            </a:r>
            <a:r>
              <a:rPr lang="es-ES" altLang="ja-JP" dirty="0" err="1"/>
              <a:t>also</a:t>
            </a:r>
            <a:r>
              <a:rPr lang="es-ES" altLang="ja-JP" dirty="0"/>
              <a:t> rose, </a:t>
            </a:r>
            <a:r>
              <a:rPr lang="es-ES" altLang="ja-JP" dirty="0" err="1"/>
              <a:t>signalling</a:t>
            </a:r>
            <a:r>
              <a:rPr lang="es-ES" altLang="ja-JP" dirty="0"/>
              <a:t> a </a:t>
            </a:r>
            <a:r>
              <a:rPr lang="es-ES" altLang="ja-JP" dirty="0" err="1"/>
              <a:t>larger</a:t>
            </a:r>
            <a:r>
              <a:rPr lang="es-ES" altLang="ja-JP" dirty="0"/>
              <a:t>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burden</a:t>
            </a:r>
            <a:r>
              <a:rPr lang="es-ES" altLang="ja-JP" dirty="0"/>
              <a:t>.</a:t>
            </a:r>
          </a:p>
          <a:p>
            <a:br>
              <a:rPr lang="es-ES" altLang="ja-JP" dirty="0"/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95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table of contents is as shown.</a:t>
            </a:r>
            <a:br>
              <a:rPr kumimoji="1" lang="en-US" altLang="ja-JP" dirty="0"/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21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ja-JP" dirty="0"/>
              <a:t>I </a:t>
            </a:r>
            <a:r>
              <a:rPr lang="es-ES" altLang="ja-JP" dirty="0" err="1"/>
              <a:t>will</a:t>
            </a:r>
            <a:r>
              <a:rPr lang="es-ES" altLang="ja-JP" dirty="0"/>
              <a:t> </a:t>
            </a:r>
            <a:r>
              <a:rPr lang="es-ES" altLang="ja-JP" dirty="0" err="1"/>
              <a:t>now</a:t>
            </a:r>
            <a:r>
              <a:rPr lang="es-ES" altLang="ja-JP" dirty="0"/>
              <a:t> </a:t>
            </a:r>
            <a:r>
              <a:rPr lang="es-ES" altLang="ja-JP" dirty="0" err="1"/>
              <a:t>move</a:t>
            </a:r>
            <a:r>
              <a:rPr lang="es-ES" altLang="ja-JP" dirty="0"/>
              <a:t> </a:t>
            </a:r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conclusions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this</a:t>
            </a:r>
            <a:r>
              <a:rPr lang="es-ES" altLang="ja-JP" dirty="0"/>
              <a:t> </a:t>
            </a:r>
            <a:r>
              <a:rPr lang="es-ES" altLang="ja-JP" dirty="0" err="1"/>
              <a:t>study</a:t>
            </a:r>
            <a:r>
              <a:rPr lang="es-ES" altLang="ja-JP" dirty="0"/>
              <a:t>.</a:t>
            </a:r>
            <a:br>
              <a:rPr lang="es-ES" altLang="ja-JP" dirty="0"/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714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ja-JP" dirty="0"/>
              <a:t>Next, </a:t>
            </a:r>
            <a:r>
              <a:rPr lang="es-ES" altLang="ja-JP" dirty="0" err="1"/>
              <a:t>about</a:t>
            </a:r>
            <a:r>
              <a:rPr lang="es-ES" altLang="ja-JP" dirty="0"/>
              <a:t> </a:t>
            </a:r>
            <a:r>
              <a:rPr lang="es-ES" altLang="ja-JP" dirty="0" err="1"/>
              <a:t>offer</a:t>
            </a:r>
            <a:r>
              <a:rPr lang="es-ES" altLang="ja-JP" dirty="0"/>
              <a:t> </a:t>
            </a:r>
            <a:r>
              <a:rPr lang="es-ES" altLang="ja-JP" dirty="0" err="1"/>
              <a:t>policy</a:t>
            </a:r>
            <a:r>
              <a:rPr lang="es-ES" altLang="ja-JP" dirty="0"/>
              <a:t> </a:t>
            </a:r>
            <a:r>
              <a:rPr lang="es-ES" altLang="ja-JP" dirty="0" err="1"/>
              <a:t>recommendations</a:t>
            </a:r>
            <a:r>
              <a:rPr lang="es-ES" altLang="ja-JP" dirty="0"/>
              <a:t> </a:t>
            </a:r>
            <a:r>
              <a:rPr lang="es-ES" altLang="ja-JP" dirty="0" err="1"/>
              <a:t>derived</a:t>
            </a:r>
            <a:r>
              <a:rPr lang="es-ES" altLang="ja-JP" dirty="0"/>
              <a:t> </a:t>
            </a:r>
            <a:r>
              <a:rPr lang="es-ES" altLang="ja-JP" dirty="0" err="1"/>
              <a:t>from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findings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this</a:t>
            </a:r>
            <a:r>
              <a:rPr lang="es-ES" altLang="ja-JP" dirty="0"/>
              <a:t> </a:t>
            </a:r>
            <a:r>
              <a:rPr lang="es-ES" altLang="ja-JP" dirty="0" err="1"/>
              <a:t>study</a:t>
            </a:r>
            <a:r>
              <a:rPr lang="es-ES" altLang="ja-JP" dirty="0"/>
              <a:t>.</a:t>
            </a:r>
          </a:p>
          <a:p>
            <a:r>
              <a:rPr lang="es-ES" altLang="ja-JP" dirty="0"/>
              <a:t>As </a:t>
            </a:r>
            <a:r>
              <a:rPr lang="es-ES" altLang="ja-JP" dirty="0" err="1"/>
              <a:t>policy</a:t>
            </a:r>
            <a:r>
              <a:rPr lang="es-ES" altLang="ja-JP" dirty="0"/>
              <a:t> </a:t>
            </a:r>
            <a:r>
              <a:rPr lang="es-ES" altLang="ja-JP" dirty="0" err="1"/>
              <a:t>recommendations</a:t>
            </a:r>
            <a:r>
              <a:rPr lang="es-ES" altLang="ja-JP" dirty="0"/>
              <a:t> </a:t>
            </a:r>
            <a:r>
              <a:rPr lang="es-ES" altLang="ja-JP" dirty="0" err="1"/>
              <a:t>aimed</a:t>
            </a:r>
            <a:r>
              <a:rPr lang="es-ES" altLang="ja-JP" dirty="0"/>
              <a:t> at home </a:t>
            </a:r>
            <a:r>
              <a:rPr lang="es-ES" altLang="ja-JP" dirty="0" err="1"/>
              <a:t>spectators</a:t>
            </a:r>
            <a:r>
              <a:rPr lang="es-ES" altLang="ja-JP" dirty="0"/>
              <a:t>, </a:t>
            </a:r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propose</a:t>
            </a:r>
            <a:r>
              <a:rPr lang="es-ES" altLang="ja-JP" dirty="0"/>
              <a:t> </a:t>
            </a:r>
            <a:r>
              <a:rPr lang="es-ES" altLang="ja-JP" dirty="0" err="1"/>
              <a:t>two</a:t>
            </a:r>
            <a:r>
              <a:rPr lang="es-ES" altLang="ja-JP" dirty="0"/>
              <a:t> </a:t>
            </a:r>
            <a:r>
              <a:rPr lang="es-ES" altLang="ja-JP" dirty="0" err="1"/>
              <a:t>measures</a:t>
            </a:r>
            <a:r>
              <a:rPr lang="es-ES" altLang="ja-JP" dirty="0"/>
              <a:t>. </a:t>
            </a:r>
            <a:r>
              <a:rPr lang="es-ES" altLang="ja-JP" b="1" dirty="0" err="1"/>
              <a:t>First</a:t>
            </a:r>
            <a:r>
              <a:rPr lang="es-ES" altLang="ja-JP" dirty="0"/>
              <a:t>, </a:t>
            </a:r>
            <a:r>
              <a:rPr lang="es-ES" altLang="ja-JP" dirty="0" err="1"/>
              <a:t>bundle</a:t>
            </a:r>
            <a:r>
              <a:rPr lang="es-ES" altLang="ja-JP" dirty="0"/>
              <a:t> match tickets </a:t>
            </a:r>
            <a:r>
              <a:rPr lang="es-ES" altLang="ja-JP" dirty="0" err="1"/>
              <a:t>with</a:t>
            </a:r>
            <a:r>
              <a:rPr lang="es-ES" altLang="ja-JP" dirty="0"/>
              <a:t> local rail </a:t>
            </a:r>
            <a:r>
              <a:rPr lang="es-ES" altLang="ja-JP" dirty="0" err="1"/>
              <a:t>or</a:t>
            </a:r>
            <a:r>
              <a:rPr lang="es-ES" altLang="ja-JP" dirty="0"/>
              <a:t> bus </a:t>
            </a:r>
            <a:r>
              <a:rPr lang="es-ES" altLang="ja-JP" dirty="0" err="1"/>
              <a:t>fares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encourage</a:t>
            </a:r>
            <a:r>
              <a:rPr lang="es-ES" altLang="ja-JP" dirty="0"/>
              <a:t> a modal shift </a:t>
            </a:r>
            <a:r>
              <a:rPr lang="es-ES" altLang="ja-JP" dirty="0" err="1"/>
              <a:t>away</a:t>
            </a:r>
            <a:r>
              <a:rPr lang="es-ES" altLang="ja-JP" dirty="0"/>
              <a:t> </a:t>
            </a:r>
            <a:r>
              <a:rPr lang="es-ES" altLang="ja-JP" dirty="0" err="1"/>
              <a:t>from</a:t>
            </a:r>
            <a:r>
              <a:rPr lang="es-ES" altLang="ja-JP" dirty="0"/>
              <a:t> </a:t>
            </a:r>
            <a:r>
              <a:rPr lang="es-ES" altLang="ja-JP" dirty="0" err="1"/>
              <a:t>private</a:t>
            </a:r>
            <a:r>
              <a:rPr lang="es-ES" altLang="ja-JP" dirty="0"/>
              <a:t> cars. </a:t>
            </a:r>
            <a:r>
              <a:rPr lang="es-ES" altLang="ja-JP" b="1" dirty="0" err="1"/>
              <a:t>Second</a:t>
            </a:r>
            <a:r>
              <a:rPr lang="es-ES" altLang="ja-JP" dirty="0"/>
              <a:t>, introduce </a:t>
            </a:r>
            <a:r>
              <a:rPr lang="es-ES" altLang="ja-JP" dirty="0" err="1"/>
              <a:t>dynamic</a:t>
            </a:r>
            <a:r>
              <a:rPr lang="es-ES" altLang="ja-JP" dirty="0"/>
              <a:t> parking fees and </a:t>
            </a:r>
            <a:r>
              <a:rPr lang="es-ES" altLang="ja-JP" dirty="0" err="1"/>
              <a:t>earmark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resulting</a:t>
            </a:r>
            <a:r>
              <a:rPr lang="es-ES" altLang="ja-JP" dirty="0"/>
              <a:t> </a:t>
            </a:r>
            <a:r>
              <a:rPr lang="es-ES" altLang="ja-JP" dirty="0" err="1"/>
              <a:t>revenue</a:t>
            </a:r>
            <a:r>
              <a:rPr lang="es-ES" altLang="ja-JP" dirty="0"/>
              <a:t> </a:t>
            </a:r>
            <a:r>
              <a:rPr lang="es-ES" altLang="ja-JP" dirty="0" err="1"/>
              <a:t>for</a:t>
            </a:r>
            <a:r>
              <a:rPr lang="es-ES" altLang="ja-JP" dirty="0"/>
              <a:t> </a:t>
            </a:r>
            <a:r>
              <a:rPr lang="es-ES" altLang="ja-JP" dirty="0" err="1"/>
              <a:t>on</a:t>
            </a:r>
            <a:r>
              <a:rPr lang="es-ES" altLang="ja-JP" dirty="0"/>
              <a:t>-site </a:t>
            </a:r>
            <a:r>
              <a:rPr lang="es-ES" altLang="ja-JP" dirty="0" err="1"/>
              <a:t>renewable-energy</a:t>
            </a:r>
            <a:r>
              <a:rPr lang="es-ES" altLang="ja-JP" dirty="0"/>
              <a:t> </a:t>
            </a:r>
            <a:r>
              <a:rPr lang="es-ES" altLang="ja-JP" dirty="0" err="1"/>
              <a:t>facilities</a:t>
            </a:r>
            <a:r>
              <a:rPr lang="es-ES" altLang="ja-JP" dirty="0"/>
              <a:t>—</a:t>
            </a:r>
            <a:r>
              <a:rPr lang="es-ES" altLang="ja-JP" dirty="0" err="1"/>
              <a:t>such</a:t>
            </a:r>
            <a:r>
              <a:rPr lang="es-ES" altLang="ja-JP" dirty="0"/>
              <a:t> as solar-</a:t>
            </a:r>
            <a:r>
              <a:rPr lang="es-ES" altLang="ja-JP" dirty="0" err="1"/>
              <a:t>powered</a:t>
            </a:r>
            <a:r>
              <a:rPr lang="es-ES" altLang="ja-JP" dirty="0"/>
              <a:t> EV </a:t>
            </a:r>
            <a:r>
              <a:rPr lang="es-ES" altLang="ja-JP" dirty="0" err="1"/>
              <a:t>charging</a:t>
            </a:r>
            <a:r>
              <a:rPr lang="es-ES" altLang="ja-JP" dirty="0"/>
              <a:t> </a:t>
            </a:r>
            <a:r>
              <a:rPr lang="es-ES" altLang="ja-JP" dirty="0" err="1"/>
              <a:t>stations</a:t>
            </a:r>
            <a:r>
              <a:rPr lang="es-ES" altLang="ja-JP" dirty="0"/>
              <a:t>. </a:t>
            </a:r>
            <a:r>
              <a:rPr lang="es-ES" altLang="ja-JP" dirty="0" err="1"/>
              <a:t>Implemented</a:t>
            </a:r>
            <a:r>
              <a:rPr lang="es-ES" altLang="ja-JP" dirty="0"/>
              <a:t> </a:t>
            </a:r>
            <a:r>
              <a:rPr lang="es-ES" altLang="ja-JP" dirty="0" err="1"/>
              <a:t>together</a:t>
            </a:r>
            <a:r>
              <a:rPr lang="es-ES" altLang="ja-JP" dirty="0"/>
              <a:t>, </a:t>
            </a:r>
            <a:r>
              <a:rPr lang="es-ES" altLang="ja-JP" dirty="0" err="1"/>
              <a:t>these</a:t>
            </a:r>
            <a:r>
              <a:rPr lang="es-ES" altLang="ja-JP" dirty="0"/>
              <a:t> </a:t>
            </a:r>
            <a:r>
              <a:rPr lang="es-ES" altLang="ja-JP" dirty="0" err="1"/>
              <a:t>actions</a:t>
            </a:r>
            <a:r>
              <a:rPr lang="es-ES" altLang="ja-JP" dirty="0"/>
              <a:t> </a:t>
            </a:r>
            <a:r>
              <a:rPr lang="es-ES" altLang="ja-JP" dirty="0" err="1"/>
              <a:t>could</a:t>
            </a:r>
            <a:r>
              <a:rPr lang="es-ES" altLang="ja-JP" dirty="0"/>
              <a:t> </a:t>
            </a:r>
            <a:r>
              <a:rPr lang="es-ES" altLang="ja-JP" dirty="0" err="1"/>
              <a:t>meaningfully</a:t>
            </a:r>
            <a:r>
              <a:rPr lang="es-ES" altLang="ja-JP" dirty="0"/>
              <a:t> reduce </a:t>
            </a:r>
            <a:r>
              <a:rPr lang="es-ES" altLang="ja-JP" dirty="0" err="1"/>
              <a:t>private</a:t>
            </a:r>
            <a:r>
              <a:rPr lang="es-ES" altLang="ja-JP" dirty="0"/>
              <a:t>-car use,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main</a:t>
            </a:r>
            <a:r>
              <a:rPr lang="es-ES" altLang="ja-JP" dirty="0"/>
              <a:t> </a:t>
            </a:r>
            <a:r>
              <a:rPr lang="es-ES" altLang="ja-JP" dirty="0" err="1"/>
              <a:t>source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burden</a:t>
            </a:r>
            <a:r>
              <a:rPr lang="es-ES" altLang="ja-JP" dirty="0"/>
              <a:t> </a:t>
            </a:r>
            <a:r>
              <a:rPr lang="es-ES" altLang="ja-JP" dirty="0" err="1"/>
              <a:t>generated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home </a:t>
            </a:r>
            <a:r>
              <a:rPr lang="es-ES" altLang="ja-JP" dirty="0" err="1"/>
              <a:t>spectators</a:t>
            </a:r>
            <a:r>
              <a:rPr lang="es-ES" altLang="ja-JP" dirty="0"/>
              <a:t>.</a:t>
            </a:r>
          </a:p>
          <a:p>
            <a:r>
              <a:rPr lang="es-ES" altLang="ja-JP" dirty="0" err="1"/>
              <a:t>For</a:t>
            </a:r>
            <a:r>
              <a:rPr lang="es-ES" altLang="ja-JP" dirty="0"/>
              <a:t> </a:t>
            </a:r>
            <a:r>
              <a:rPr lang="es-ES" altLang="ja-JP" dirty="0" err="1"/>
              <a:t>away</a:t>
            </a:r>
            <a:r>
              <a:rPr lang="es-ES" altLang="ja-JP" dirty="0"/>
              <a:t> </a:t>
            </a:r>
            <a:r>
              <a:rPr lang="es-ES" altLang="ja-JP" dirty="0" err="1"/>
              <a:t>spectators</a:t>
            </a:r>
            <a:r>
              <a:rPr lang="es-ES" altLang="ja-JP" dirty="0"/>
              <a:t>, </a:t>
            </a:r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propose</a:t>
            </a:r>
            <a:r>
              <a:rPr lang="es-ES" altLang="ja-JP" dirty="0"/>
              <a:t> </a:t>
            </a:r>
            <a:r>
              <a:rPr lang="es-ES" altLang="ja-JP" dirty="0" err="1"/>
              <a:t>two</a:t>
            </a:r>
            <a:r>
              <a:rPr lang="es-ES" altLang="ja-JP" dirty="0"/>
              <a:t> </a:t>
            </a:r>
            <a:r>
              <a:rPr lang="es-ES" altLang="ja-JP" dirty="0" err="1"/>
              <a:t>policy</a:t>
            </a:r>
            <a:r>
              <a:rPr lang="es-ES" altLang="ja-JP" dirty="0"/>
              <a:t> </a:t>
            </a:r>
            <a:r>
              <a:rPr lang="es-ES" altLang="ja-JP" dirty="0" err="1"/>
              <a:t>measures</a:t>
            </a:r>
            <a:r>
              <a:rPr lang="es-ES" altLang="ja-JP" dirty="0"/>
              <a:t>. </a:t>
            </a:r>
            <a:r>
              <a:rPr lang="es-ES" altLang="ja-JP" dirty="0" err="1"/>
              <a:t>First</a:t>
            </a:r>
            <a:r>
              <a:rPr lang="es-ES" altLang="ja-JP" dirty="0"/>
              <a:t>, </a:t>
            </a:r>
            <a:r>
              <a:rPr lang="es-ES" altLang="ja-JP" dirty="0" err="1"/>
              <a:t>create</a:t>
            </a:r>
            <a:r>
              <a:rPr lang="es-ES" altLang="ja-JP" dirty="0"/>
              <a:t> </a:t>
            </a:r>
            <a:r>
              <a:rPr lang="es-ES" altLang="ja-JP" dirty="0" err="1"/>
              <a:t>an</a:t>
            </a:r>
            <a:r>
              <a:rPr lang="es-ES" altLang="ja-JP" dirty="0"/>
              <a:t> </a:t>
            </a:r>
            <a:r>
              <a:rPr lang="es-ES" altLang="ja-JP" dirty="0" err="1"/>
              <a:t>all</a:t>
            </a:r>
            <a:r>
              <a:rPr lang="es-ES" altLang="ja-JP" dirty="0"/>
              <a:t>-in-</a:t>
            </a:r>
            <a:r>
              <a:rPr lang="es-ES" altLang="ja-JP" dirty="0" err="1"/>
              <a:t>one</a:t>
            </a:r>
            <a:r>
              <a:rPr lang="es-ES" altLang="ja-JP" dirty="0"/>
              <a:t> </a:t>
            </a:r>
            <a:r>
              <a:rPr lang="es-ES" altLang="ja-JP" dirty="0" err="1"/>
              <a:t>package</a:t>
            </a:r>
            <a:r>
              <a:rPr lang="es-ES" altLang="ja-JP" dirty="0"/>
              <a:t> </a:t>
            </a:r>
            <a:r>
              <a:rPr lang="es-ES" altLang="ja-JP" dirty="0" err="1"/>
              <a:t>that</a:t>
            </a:r>
            <a:r>
              <a:rPr lang="es-ES" altLang="ja-JP" dirty="0"/>
              <a:t> </a:t>
            </a:r>
            <a:r>
              <a:rPr lang="es-ES" altLang="ja-JP" dirty="0" err="1"/>
              <a:t>bundles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match ticket </a:t>
            </a:r>
            <a:r>
              <a:rPr lang="es-ES" altLang="ja-JP" dirty="0" err="1"/>
              <a:t>with</a:t>
            </a:r>
            <a:r>
              <a:rPr lang="es-ES" altLang="ja-JP" dirty="0"/>
              <a:t> </a:t>
            </a:r>
            <a:r>
              <a:rPr lang="es-ES" altLang="ja-JP" dirty="0" err="1"/>
              <a:t>public-transport</a:t>
            </a:r>
            <a:r>
              <a:rPr lang="es-ES" altLang="ja-JP" dirty="0"/>
              <a:t> </a:t>
            </a:r>
            <a:r>
              <a:rPr lang="es-ES" altLang="ja-JP" dirty="0" err="1"/>
              <a:t>fares</a:t>
            </a:r>
            <a:r>
              <a:rPr lang="es-ES" altLang="ja-JP" dirty="0"/>
              <a:t> and </a:t>
            </a:r>
            <a:r>
              <a:rPr lang="es-ES" altLang="ja-JP" dirty="0" err="1"/>
              <a:t>accommodation</a:t>
            </a:r>
            <a:r>
              <a:rPr lang="es-ES" altLang="ja-JP" dirty="0"/>
              <a:t> in </a:t>
            </a:r>
            <a:r>
              <a:rPr lang="es-ES" altLang="ja-JP" dirty="0" err="1"/>
              <a:t>renewable-energy</a:t>
            </a:r>
            <a:r>
              <a:rPr lang="es-ES" altLang="ja-JP" dirty="0"/>
              <a:t> </a:t>
            </a:r>
            <a:r>
              <a:rPr lang="es-ES" altLang="ja-JP" dirty="0" err="1"/>
              <a:t>or</a:t>
            </a:r>
            <a:r>
              <a:rPr lang="es-ES" altLang="ja-JP" dirty="0"/>
              <a:t> </a:t>
            </a:r>
            <a:r>
              <a:rPr lang="es-ES" altLang="ja-JP" dirty="0" err="1"/>
              <a:t>energy-efficient</a:t>
            </a:r>
            <a:r>
              <a:rPr lang="es-ES" altLang="ja-JP" dirty="0"/>
              <a:t> </a:t>
            </a:r>
            <a:r>
              <a:rPr lang="es-ES" altLang="ja-JP" dirty="0" err="1"/>
              <a:t>certified</a:t>
            </a:r>
            <a:r>
              <a:rPr lang="es-ES" altLang="ja-JP" dirty="0"/>
              <a:t> </a:t>
            </a:r>
            <a:r>
              <a:rPr lang="es-ES" altLang="ja-JP" dirty="0" err="1"/>
              <a:t>hotels</a:t>
            </a:r>
            <a:r>
              <a:rPr lang="es-ES" altLang="ja-JP" dirty="0"/>
              <a:t>. </a:t>
            </a:r>
            <a:r>
              <a:rPr lang="es-ES" altLang="ja-JP" dirty="0" err="1"/>
              <a:t>Second</a:t>
            </a:r>
            <a:r>
              <a:rPr lang="es-ES" altLang="ja-JP" dirty="0"/>
              <a:t>, </a:t>
            </a:r>
            <a:r>
              <a:rPr lang="es-ES" altLang="ja-JP" dirty="0" err="1"/>
              <a:t>replace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club’s</a:t>
            </a:r>
            <a:r>
              <a:rPr lang="es-ES" altLang="ja-JP" dirty="0"/>
              <a:t> </a:t>
            </a:r>
            <a:r>
              <a:rPr lang="es-ES" altLang="ja-JP" dirty="0" err="1"/>
              <a:t>official</a:t>
            </a:r>
            <a:r>
              <a:rPr lang="es-ES" altLang="ja-JP" dirty="0"/>
              <a:t> </a:t>
            </a:r>
            <a:r>
              <a:rPr lang="es-ES" altLang="ja-JP" dirty="0" err="1"/>
              <a:t>charter</a:t>
            </a:r>
            <a:r>
              <a:rPr lang="es-ES" altLang="ja-JP" dirty="0"/>
              <a:t> buses </a:t>
            </a:r>
            <a:r>
              <a:rPr lang="es-ES" altLang="ja-JP" dirty="0" err="1"/>
              <a:t>with</a:t>
            </a:r>
            <a:r>
              <a:rPr lang="es-ES" altLang="ja-JP" dirty="0"/>
              <a:t> </a:t>
            </a:r>
            <a:r>
              <a:rPr lang="es-ES" altLang="ja-JP" dirty="0" err="1"/>
              <a:t>hydrogen-powered</a:t>
            </a:r>
            <a:r>
              <a:rPr lang="es-ES" altLang="ja-JP" dirty="0"/>
              <a:t> “</a:t>
            </a:r>
            <a:r>
              <a:rPr lang="es-ES" altLang="ja-JP" dirty="0" err="1"/>
              <a:t>Moving</a:t>
            </a:r>
            <a:r>
              <a:rPr lang="es-ES" altLang="ja-JP" dirty="0"/>
              <a:t> e” </a:t>
            </a:r>
            <a:r>
              <a:rPr lang="es-ES" altLang="ja-JP" dirty="0" err="1"/>
              <a:t>vehicles</a:t>
            </a:r>
            <a:r>
              <a:rPr lang="es-ES" altLang="ja-JP" dirty="0"/>
              <a:t>. “</a:t>
            </a:r>
            <a:r>
              <a:rPr lang="es-ES" altLang="ja-JP" dirty="0" err="1"/>
              <a:t>Moving</a:t>
            </a:r>
            <a:r>
              <a:rPr lang="es-ES" altLang="ja-JP" dirty="0"/>
              <a:t> e” </a:t>
            </a:r>
            <a:r>
              <a:rPr lang="es-ES" altLang="ja-JP" dirty="0" err="1"/>
              <a:t>is</a:t>
            </a:r>
            <a:r>
              <a:rPr lang="es-ES" altLang="ja-JP" dirty="0"/>
              <a:t> a </a:t>
            </a:r>
            <a:r>
              <a:rPr lang="es-ES" altLang="ja-JP" dirty="0" err="1"/>
              <a:t>hydrogen</a:t>
            </a:r>
            <a:r>
              <a:rPr lang="es-ES" altLang="ja-JP" dirty="0"/>
              <a:t> bus </a:t>
            </a:r>
            <a:r>
              <a:rPr lang="es-ES" altLang="ja-JP" dirty="0" err="1"/>
              <a:t>currently</a:t>
            </a:r>
            <a:r>
              <a:rPr lang="es-ES" altLang="ja-JP" dirty="0"/>
              <a:t> </a:t>
            </a:r>
            <a:r>
              <a:rPr lang="es-ES" altLang="ja-JP" dirty="0" err="1"/>
              <a:t>being</a:t>
            </a:r>
            <a:r>
              <a:rPr lang="es-ES" altLang="ja-JP" dirty="0"/>
              <a:t> </a:t>
            </a:r>
            <a:r>
              <a:rPr lang="es-ES" altLang="ja-JP" dirty="0" err="1"/>
              <a:t>piloted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Fukuoka Prefecture and has </a:t>
            </a:r>
            <a:r>
              <a:rPr lang="es-ES" altLang="ja-JP" dirty="0" err="1"/>
              <a:t>already</a:t>
            </a:r>
            <a:r>
              <a:rPr lang="es-ES" altLang="ja-JP" dirty="0"/>
              <a:t> </a:t>
            </a:r>
            <a:r>
              <a:rPr lang="es-ES" altLang="ja-JP" dirty="0" err="1"/>
              <a:t>been</a:t>
            </a:r>
            <a:r>
              <a:rPr lang="es-ES" altLang="ja-JP" dirty="0"/>
              <a:t> </a:t>
            </a:r>
            <a:r>
              <a:rPr lang="es-ES" altLang="ja-JP" dirty="0" err="1"/>
              <a:t>deployed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shuttle</a:t>
            </a:r>
            <a:r>
              <a:rPr lang="es-ES" altLang="ja-JP" dirty="0"/>
              <a:t> fans </a:t>
            </a:r>
            <a:r>
              <a:rPr lang="es-ES" altLang="ja-JP" dirty="0" err="1"/>
              <a:t>to</a:t>
            </a:r>
            <a:r>
              <a:rPr lang="es-ES" altLang="ja-JP" dirty="0"/>
              <a:t> Avispa </a:t>
            </a:r>
            <a:r>
              <a:rPr lang="es-ES" altLang="ja-JP" dirty="0" err="1"/>
              <a:t>Fukuoka’s</a:t>
            </a:r>
            <a:r>
              <a:rPr lang="es-ES" altLang="ja-JP" dirty="0"/>
              <a:t> </a:t>
            </a:r>
            <a:r>
              <a:rPr lang="es-ES" altLang="ja-JP" dirty="0" err="1"/>
              <a:t>stadium</a:t>
            </a:r>
            <a:r>
              <a:rPr lang="es-ES" altLang="ja-JP" dirty="0"/>
              <a:t>, </a:t>
            </a:r>
            <a:r>
              <a:rPr lang="es-ES" altLang="ja-JP" dirty="0" err="1"/>
              <a:t>making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transition</a:t>
            </a:r>
            <a:r>
              <a:rPr lang="es-ES" altLang="ja-JP" dirty="0"/>
              <a:t> </a:t>
            </a:r>
            <a:r>
              <a:rPr lang="es-ES" altLang="ja-JP" dirty="0" err="1"/>
              <a:t>both</a:t>
            </a:r>
            <a:r>
              <a:rPr lang="es-ES" altLang="ja-JP" dirty="0"/>
              <a:t> </a:t>
            </a:r>
            <a:r>
              <a:rPr lang="es-ES" altLang="ja-JP" dirty="0" err="1"/>
              <a:t>technically</a:t>
            </a:r>
            <a:r>
              <a:rPr lang="es-ES" altLang="ja-JP" dirty="0"/>
              <a:t> </a:t>
            </a:r>
            <a:r>
              <a:rPr lang="es-ES" altLang="ja-JP" dirty="0" err="1"/>
              <a:t>proven</a:t>
            </a:r>
            <a:r>
              <a:rPr lang="es-ES" altLang="ja-JP" dirty="0"/>
              <a:t> and </a:t>
            </a:r>
            <a:r>
              <a:rPr lang="es-ES" altLang="ja-JP" dirty="0" err="1"/>
              <a:t>operationally</a:t>
            </a:r>
            <a:r>
              <a:rPr lang="es-ES" altLang="ja-JP" dirty="0"/>
              <a:t> </a:t>
            </a:r>
            <a:r>
              <a:rPr lang="es-ES" altLang="ja-JP" dirty="0" err="1"/>
              <a:t>realistic</a:t>
            </a:r>
            <a:r>
              <a:rPr lang="es-ES" altLang="ja-JP" dirty="0"/>
              <a:t>.</a:t>
            </a:r>
          </a:p>
          <a:p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believe</a:t>
            </a:r>
            <a:r>
              <a:rPr lang="es-ES" altLang="ja-JP" dirty="0"/>
              <a:t> </a:t>
            </a:r>
            <a:r>
              <a:rPr lang="es-ES" altLang="ja-JP" dirty="0" err="1"/>
              <a:t>these</a:t>
            </a:r>
            <a:r>
              <a:rPr lang="es-ES" altLang="ja-JP" dirty="0"/>
              <a:t> </a:t>
            </a:r>
            <a:r>
              <a:rPr lang="es-ES" altLang="ja-JP" dirty="0" err="1"/>
              <a:t>measures</a:t>
            </a:r>
            <a:r>
              <a:rPr lang="es-ES" altLang="ja-JP" dirty="0"/>
              <a:t> </a:t>
            </a:r>
            <a:r>
              <a:rPr lang="es-ES" altLang="ja-JP" dirty="0" err="1"/>
              <a:t>will</a:t>
            </a:r>
            <a:r>
              <a:rPr lang="es-ES" altLang="ja-JP" dirty="0"/>
              <a:t> </a:t>
            </a:r>
            <a:r>
              <a:rPr lang="es-ES" altLang="ja-JP" dirty="0" err="1"/>
              <a:t>enable</a:t>
            </a:r>
            <a:r>
              <a:rPr lang="es-ES" altLang="ja-JP" dirty="0"/>
              <a:t> </a:t>
            </a:r>
            <a:r>
              <a:rPr lang="es-ES" altLang="ja-JP" dirty="0" err="1"/>
              <a:t>low-carbon</a:t>
            </a:r>
            <a:r>
              <a:rPr lang="es-ES" altLang="ja-JP" dirty="0"/>
              <a:t> </a:t>
            </a:r>
            <a:r>
              <a:rPr lang="es-ES" altLang="ja-JP" dirty="0" err="1"/>
              <a:t>mobility</a:t>
            </a:r>
            <a:r>
              <a:rPr lang="es-ES" altLang="ja-JP" dirty="0"/>
              <a:t>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32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993C3-8895-9F69-E955-DC43B1B0A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D4C6DB-C889-D9B6-4686-1588C6E2A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07F96D-0301-4BB5-D3BC-49BBFB1AD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First, I will explain about the Introduction section.</a:t>
            </a:r>
          </a:p>
          <a:p>
            <a:endParaRPr lang="es-ES" altLang="ja-JP" dirty="0"/>
          </a:p>
          <a:p>
            <a:br>
              <a:rPr kumimoji="1" lang="en-US" altLang="ja-JP" dirty="0"/>
            </a:b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F3E129-C8CD-C228-031E-4C41C6D0E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18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altLang="ja-JP" b="1" dirty="0"/>
          </a:p>
          <a:p>
            <a:r>
              <a:rPr lang="es-ES" altLang="ja-JP" b="1" dirty="0"/>
              <a:t>As </a:t>
            </a:r>
            <a:r>
              <a:rPr lang="es-ES" altLang="ja-JP" b="1" dirty="0" err="1"/>
              <a:t>an</a:t>
            </a:r>
            <a:r>
              <a:rPr lang="es-ES" altLang="ja-JP" b="1" dirty="0"/>
              <a:t> </a:t>
            </a:r>
            <a:r>
              <a:rPr lang="es-ES" altLang="ja-JP" b="1" dirty="0" err="1"/>
              <a:t>economic</a:t>
            </a:r>
            <a:r>
              <a:rPr lang="es-ES" altLang="ja-JP" b="1" dirty="0"/>
              <a:t> </a:t>
            </a:r>
            <a:r>
              <a:rPr lang="es-ES" altLang="ja-JP" b="1" dirty="0" err="1"/>
              <a:t>benefit</a:t>
            </a:r>
            <a:r>
              <a:rPr lang="es-ES" altLang="ja-JP" b="1" dirty="0"/>
              <a:t>,</a:t>
            </a:r>
            <a:r>
              <a:rPr lang="es-ES" altLang="ja-JP" dirty="0"/>
              <a:t> </a:t>
            </a:r>
          </a:p>
          <a:p>
            <a:endParaRPr lang="es-ES" altLang="ja-JP" dirty="0"/>
          </a:p>
          <a:p>
            <a:r>
              <a:rPr lang="es-ES" altLang="ja-JP" dirty="0" err="1"/>
              <a:t>On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other</a:t>
            </a:r>
            <a:r>
              <a:rPr lang="es-ES" altLang="ja-JP" dirty="0"/>
              <a:t> </a:t>
            </a:r>
            <a:r>
              <a:rPr lang="es-ES" altLang="ja-JP" dirty="0" err="1"/>
              <a:t>hand</a:t>
            </a:r>
            <a:r>
              <a:rPr lang="es-ES" altLang="ja-JP" dirty="0"/>
              <a:t>, </a:t>
            </a:r>
            <a:r>
              <a:rPr lang="es-ES" altLang="ja-JP" dirty="0" err="1"/>
              <a:t>r</a:t>
            </a:r>
            <a:r>
              <a:rPr lang="es-ES" altLang="ja-JP" b="1" dirty="0" err="1"/>
              <a:t>egarding</a:t>
            </a:r>
            <a:r>
              <a:rPr lang="es-ES" altLang="ja-JP" b="1" dirty="0"/>
              <a:t> </a:t>
            </a:r>
            <a:r>
              <a:rPr lang="es-ES" altLang="ja-JP" b="1" dirty="0" err="1"/>
              <a:t>environmental</a:t>
            </a:r>
            <a:r>
              <a:rPr lang="es-ES" altLang="ja-JP" b="1" dirty="0"/>
              <a:t> </a:t>
            </a:r>
            <a:r>
              <a:rPr lang="es-ES" altLang="ja-JP" b="1" dirty="0" err="1"/>
              <a:t>burden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646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I will introduce about </a:t>
            </a:r>
            <a:r>
              <a:rPr lang="en-U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</a:t>
            </a:r>
            <a:r>
              <a:rPr kumimoji="1" lang="es-E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s-ES" altLang="ja-JP" dirty="0" err="1"/>
              <a:t>hese</a:t>
            </a:r>
            <a:r>
              <a:rPr lang="es-ES" altLang="ja-JP" dirty="0"/>
              <a:t> </a:t>
            </a:r>
            <a:r>
              <a:rPr lang="es-ES" altLang="ja-JP" dirty="0" err="1"/>
              <a:t>studies</a:t>
            </a:r>
            <a:r>
              <a:rPr lang="es-ES" altLang="ja-JP" dirty="0"/>
              <a:t> </a:t>
            </a:r>
            <a:r>
              <a:rPr lang="es-ES" altLang="ja-JP" dirty="0" err="1"/>
              <a:t>each</a:t>
            </a:r>
            <a:r>
              <a:rPr lang="es-ES" altLang="ja-JP" dirty="0"/>
              <a:t> </a:t>
            </a:r>
            <a:r>
              <a:rPr lang="es-ES" altLang="ja-JP" dirty="0" err="1"/>
              <a:t>assess</a:t>
            </a:r>
            <a:r>
              <a:rPr lang="es-ES" altLang="ja-JP" dirty="0"/>
              <a:t> </a:t>
            </a:r>
            <a:r>
              <a:rPr lang="es-ES" altLang="ja-JP" dirty="0" err="1"/>
              <a:t>only</a:t>
            </a:r>
            <a:r>
              <a:rPr lang="es-ES" altLang="ja-JP" dirty="0"/>
              <a:t> a single </a:t>
            </a:r>
            <a:r>
              <a:rPr lang="es-ES" altLang="ja-JP" dirty="0" err="1"/>
              <a:t>dimension</a:t>
            </a:r>
            <a:r>
              <a:rPr lang="es-ES" altLang="ja-JP" dirty="0"/>
              <a:t>—</a:t>
            </a:r>
            <a:r>
              <a:rPr lang="es-ES" altLang="ja-JP" dirty="0" err="1"/>
              <a:t>such</a:t>
            </a:r>
            <a:r>
              <a:rPr lang="es-ES" altLang="ja-JP" dirty="0"/>
              <a:t> as </a:t>
            </a:r>
            <a:r>
              <a:rPr lang="es-ES" altLang="ja-JP" dirty="0" err="1"/>
              <a:t>economic</a:t>
            </a:r>
            <a:r>
              <a:rPr lang="es-ES" altLang="ja-JP" dirty="0"/>
              <a:t> </a:t>
            </a:r>
            <a:r>
              <a:rPr lang="es-ES" altLang="ja-JP" dirty="0" err="1"/>
              <a:t>effects</a:t>
            </a:r>
            <a:r>
              <a:rPr lang="es-ES" altLang="ja-JP" dirty="0"/>
              <a:t> </a:t>
            </a:r>
            <a:r>
              <a:rPr lang="es-ES" altLang="ja-JP" dirty="0" err="1"/>
              <a:t>or</a:t>
            </a:r>
            <a:r>
              <a:rPr lang="es-ES" altLang="ja-JP" dirty="0"/>
              <a:t> </a:t>
            </a:r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burdens</a:t>
            </a:r>
            <a:r>
              <a:rPr lang="es-ES" altLang="ja-JP" dirty="0"/>
              <a:t>—</a:t>
            </a:r>
            <a:r>
              <a:rPr lang="es-ES" altLang="ja-JP" dirty="0" err="1"/>
              <a:t>without</a:t>
            </a:r>
            <a:r>
              <a:rPr lang="es-ES" altLang="ja-JP" dirty="0"/>
              <a:t> </a:t>
            </a:r>
            <a:r>
              <a:rPr lang="es-ES" altLang="ja-JP" dirty="0" err="1"/>
              <a:t>offering</a:t>
            </a:r>
            <a:r>
              <a:rPr lang="es-ES" altLang="ja-JP" dirty="0"/>
              <a:t> a </a:t>
            </a:r>
            <a:r>
              <a:rPr lang="es-ES" altLang="ja-JP" dirty="0" err="1"/>
              <a:t>holistic</a:t>
            </a:r>
            <a:r>
              <a:rPr lang="es-ES" altLang="ja-JP" dirty="0"/>
              <a:t> </a:t>
            </a:r>
            <a:r>
              <a:rPr lang="es-ES" altLang="ja-JP" dirty="0" err="1"/>
              <a:t>evaluation</a:t>
            </a:r>
            <a:r>
              <a:rPr lang="es-ES" altLang="ja-JP" dirty="0"/>
              <a:t>.</a:t>
            </a:r>
            <a:r>
              <a:rPr lang="ja-JP" altLang="en-US"/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ost sport-event studies focus on economics, with few holistic evaluations that incorporate social and environmental dimensions (Kim &amp; Petrick 2005; Mallen &amp; Chard 2011), and research on league transitions remains scarce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Therefore</a:t>
            </a:r>
            <a:r>
              <a:rPr lang="es-ES" altLang="ja-JP" dirty="0"/>
              <a:t>, </a:t>
            </a:r>
            <a:r>
              <a:rPr lang="es-ES" altLang="ja-JP" dirty="0" err="1"/>
              <a:t>this</a:t>
            </a:r>
            <a:r>
              <a:rPr lang="es-ES" altLang="ja-JP" dirty="0"/>
              <a:t> </a:t>
            </a:r>
            <a:r>
              <a:rPr lang="es-ES" altLang="ja-JP" dirty="0" err="1"/>
              <a:t>study</a:t>
            </a:r>
            <a:r>
              <a:rPr lang="es-ES" altLang="ja-JP" dirty="0"/>
              <a:t> </a:t>
            </a:r>
            <a:r>
              <a:rPr lang="es-ES" altLang="ja-JP" dirty="0" err="1"/>
              <a:t>aims</a:t>
            </a:r>
            <a:r>
              <a:rPr lang="es-ES" altLang="ja-JP" dirty="0"/>
              <a:t>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quantitatively</a:t>
            </a:r>
            <a:r>
              <a:rPr lang="es-ES" altLang="ja-JP" dirty="0"/>
              <a:t> </a:t>
            </a:r>
            <a:r>
              <a:rPr lang="es-ES" altLang="ja-JP" dirty="0" err="1"/>
              <a:t>evaluate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comprehensive (</a:t>
            </a:r>
            <a:r>
              <a:rPr lang="es-ES" altLang="ja-JP" dirty="0" err="1"/>
              <a:t>economic</a:t>
            </a:r>
            <a:r>
              <a:rPr lang="es-ES" altLang="ja-JP" dirty="0"/>
              <a:t>, social, </a:t>
            </a:r>
            <a:r>
              <a:rPr lang="es-ES" altLang="ja-JP" dirty="0" err="1"/>
              <a:t>environmental</a:t>
            </a:r>
            <a:r>
              <a:rPr lang="es-ES" altLang="ja-JP" dirty="0"/>
              <a:t>) </a:t>
            </a:r>
            <a:r>
              <a:rPr lang="es-ES" altLang="ja-JP" dirty="0" err="1"/>
              <a:t>impacts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J.League</a:t>
            </a:r>
            <a:r>
              <a:rPr lang="es-ES" altLang="ja-JP" dirty="0"/>
              <a:t> clubs—</a:t>
            </a:r>
            <a:r>
              <a:rPr lang="es-ES" altLang="ja-JP" dirty="0" err="1"/>
              <a:t>focusing</a:t>
            </a:r>
            <a:r>
              <a:rPr lang="es-ES" altLang="ja-JP" dirty="0"/>
              <a:t> </a:t>
            </a:r>
            <a:r>
              <a:rPr lang="es-ES" altLang="ja-JP" dirty="0" err="1"/>
              <a:t>on</a:t>
            </a:r>
            <a:r>
              <a:rPr lang="es-ES" altLang="ja-JP" dirty="0"/>
              <a:t> Avispa Fukuoka, a </a:t>
            </a:r>
            <a:r>
              <a:rPr lang="es-ES" altLang="ja-JP" dirty="0" err="1"/>
              <a:t>J.League</a:t>
            </a:r>
            <a:r>
              <a:rPr lang="es-ES" altLang="ja-JP" dirty="0"/>
              <a:t> club </a:t>
            </a:r>
            <a:r>
              <a:rPr lang="es-ES" altLang="ja-JP" dirty="0" err="1"/>
              <a:t>that</a:t>
            </a:r>
            <a:r>
              <a:rPr lang="es-ES" altLang="ja-JP" dirty="0"/>
              <a:t> </a:t>
            </a:r>
            <a:r>
              <a:rPr lang="es-ES" altLang="ja-JP" dirty="0" err="1"/>
              <a:t>was</a:t>
            </a:r>
            <a:r>
              <a:rPr lang="es-ES" altLang="ja-JP" dirty="0"/>
              <a:t> </a:t>
            </a:r>
            <a:r>
              <a:rPr lang="es-ES" altLang="ja-JP" dirty="0" err="1"/>
              <a:t>promoted</a:t>
            </a:r>
            <a:r>
              <a:rPr lang="es-ES" altLang="ja-JP" dirty="0"/>
              <a:t> </a:t>
            </a:r>
            <a:r>
              <a:rPr lang="es-ES" altLang="ja-JP" dirty="0" err="1"/>
              <a:t>from</a:t>
            </a:r>
            <a:r>
              <a:rPr lang="es-ES" altLang="ja-JP" dirty="0"/>
              <a:t> J2 in 2015 </a:t>
            </a:r>
            <a:r>
              <a:rPr lang="es-ES" altLang="ja-JP" dirty="0" err="1"/>
              <a:t>to</a:t>
            </a:r>
            <a:r>
              <a:rPr lang="es-ES" altLang="ja-JP" dirty="0"/>
              <a:t> J1 in 2016—and </a:t>
            </a:r>
            <a:r>
              <a:rPr lang="es-ES" altLang="ja-JP" dirty="0" err="1"/>
              <a:t>to</a:t>
            </a:r>
            <a:r>
              <a:rPr lang="es-ES" altLang="ja-JP" dirty="0"/>
              <a:t> </a:t>
            </a:r>
            <a:r>
              <a:rPr lang="es-ES" altLang="ja-JP" dirty="0" err="1"/>
              <a:t>identify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effects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this</a:t>
            </a:r>
            <a:r>
              <a:rPr lang="es-ES" altLang="ja-JP" dirty="0"/>
              <a:t> league </a:t>
            </a:r>
            <a:r>
              <a:rPr lang="es-ES" altLang="ja-JP" dirty="0" err="1"/>
              <a:t>transition</a:t>
            </a:r>
            <a:r>
              <a:rPr lang="es-E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616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 I will give an overview of the </a:t>
            </a:r>
            <a:r>
              <a:rPr lang="en-GB" noProof="0" dirty="0" err="1"/>
              <a:t>J.League</a:t>
            </a:r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J1 is the most competitive and popular division.</a:t>
            </a:r>
          </a:p>
          <a:p>
            <a:endParaRPr kumimoji="1"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Target club is </a:t>
            </a:r>
            <a:r>
              <a:rPr lang="en-GB" b="1" noProof="0" dirty="0" err="1"/>
              <a:t>Avispa</a:t>
            </a:r>
            <a:r>
              <a:rPr lang="en-GB" b="1" noProof="0" dirty="0"/>
              <a:t> Fukuoka</a:t>
            </a:r>
            <a:r>
              <a:rPr lang="en-GB" noProof="0" dirty="0"/>
              <a:t>, a football team based in Fukuoka Prefecture; it played in J2 in 2015 and, after promotion, competed in J1 in 2016.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050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/>
              <a:t>Next, I </a:t>
            </a:r>
            <a:r>
              <a:rPr lang="es-ES" altLang="ja-JP" dirty="0" err="1"/>
              <a:t>will</a:t>
            </a:r>
            <a:r>
              <a:rPr lang="es-ES" altLang="ja-JP" dirty="0"/>
              <a:t> </a:t>
            </a:r>
            <a:r>
              <a:rPr lang="es-ES" altLang="ja-JP" dirty="0" err="1"/>
              <a:t>explain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methodology</a:t>
            </a:r>
            <a:r>
              <a:rPr lang="es-ES" altLang="ja-JP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This</a:t>
            </a:r>
            <a:r>
              <a:rPr lang="es-ES" altLang="ja-JP" dirty="0"/>
              <a:t> </a:t>
            </a:r>
            <a:r>
              <a:rPr lang="es-ES" altLang="ja-JP" dirty="0" err="1"/>
              <a:t>is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Flow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method</a:t>
            </a:r>
            <a:r>
              <a:rPr lang="es-ES" altLang="ja-JP" dirty="0"/>
              <a:t>.</a:t>
            </a:r>
          </a:p>
          <a:p>
            <a:r>
              <a:rPr lang="es-ES" altLang="ja-JP" dirty="0" err="1"/>
              <a:t>First</a:t>
            </a:r>
            <a:r>
              <a:rPr lang="es-ES" altLang="ja-JP" dirty="0"/>
              <a:t>, </a:t>
            </a:r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estimate</a:t>
            </a:r>
            <a:r>
              <a:rPr lang="es-ES" altLang="ja-JP" dirty="0"/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tourism consumption by </a:t>
            </a:r>
            <a:r>
              <a:rPr lang="en-US" altLang="ja-JP" sz="1200" dirty="0">
                <a:solidFill>
                  <a:srgbClr val="91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sz="1200" dirty="0">
                <a:solidFill>
                  <a:srgbClr val="FF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spectators.</a:t>
            </a:r>
          </a:p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this study,</a:t>
            </a:r>
            <a:r>
              <a:rPr lang="es-ES" altLang="ja-JP" dirty="0"/>
              <a:t> </a:t>
            </a:r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classify</a:t>
            </a:r>
            <a:r>
              <a:rPr lang="es-ES" altLang="ja-JP" dirty="0"/>
              <a:t> </a:t>
            </a:r>
            <a:r>
              <a:rPr lang="es-ES" altLang="ja-JP" dirty="0" err="1"/>
              <a:t>spectators</a:t>
            </a:r>
            <a:r>
              <a:rPr lang="es-ES" altLang="ja-JP" dirty="0"/>
              <a:t> </a:t>
            </a:r>
            <a:r>
              <a:rPr lang="es-ES" altLang="ja-JP" dirty="0" err="1"/>
              <a:t>into</a:t>
            </a:r>
            <a:r>
              <a:rPr lang="es-ES" altLang="ja-JP" dirty="0"/>
              <a:t> </a:t>
            </a:r>
            <a:r>
              <a:rPr lang="es-ES" altLang="ja-JP" b="0" dirty="0"/>
              <a:t>home </a:t>
            </a:r>
            <a:r>
              <a:rPr lang="es-ES" altLang="ja-JP" b="0" dirty="0" err="1"/>
              <a:t>spectators</a:t>
            </a:r>
            <a:r>
              <a:rPr lang="en-US" altLang="ja-JP" b="0" dirty="0"/>
              <a:t> and away spectators</a:t>
            </a:r>
            <a:r>
              <a:rPr lang="es-ES" altLang="ja-JP" dirty="0"/>
              <a:t>.</a:t>
            </a:r>
          </a:p>
          <a:p>
            <a:r>
              <a:rPr lang="es-ES" altLang="ja-JP" dirty="0"/>
              <a:t>Home </a:t>
            </a:r>
            <a:r>
              <a:rPr lang="es-ES" altLang="ja-JP" dirty="0" err="1"/>
              <a:t>spectator</a:t>
            </a:r>
            <a:r>
              <a:rPr lang="es-ES" altLang="ja-JP" dirty="0"/>
              <a:t> </a:t>
            </a:r>
            <a:r>
              <a:rPr lang="es-ES" altLang="ja-JP" dirty="0" err="1"/>
              <a:t>is</a:t>
            </a:r>
            <a:r>
              <a:rPr lang="es-ES" altLang="ja-JP" dirty="0"/>
              <a:t> fan in Fukuoka </a:t>
            </a:r>
            <a:r>
              <a:rPr lang="es-ES" altLang="ja-JP" dirty="0" err="1"/>
              <a:t>who</a:t>
            </a:r>
            <a:r>
              <a:rPr lang="es-ES" altLang="ja-JP" dirty="0"/>
              <a:t> </a:t>
            </a:r>
            <a:r>
              <a:rPr lang="es-ES" altLang="ja-JP" dirty="0" err="1"/>
              <a:t>support</a:t>
            </a:r>
            <a:r>
              <a:rPr lang="es-ES" altLang="ja-JP" dirty="0"/>
              <a:t> Avispa Fukuoka</a:t>
            </a:r>
          </a:p>
          <a:p>
            <a:r>
              <a:rPr lang="es-ES" altLang="ja-JP" dirty="0" err="1"/>
              <a:t>Away</a:t>
            </a:r>
            <a:r>
              <a:rPr lang="es-ES" altLang="ja-JP" dirty="0"/>
              <a:t> </a:t>
            </a:r>
            <a:r>
              <a:rPr lang="es-ES" altLang="ja-JP" dirty="0" err="1"/>
              <a:t>spectator</a:t>
            </a:r>
            <a:r>
              <a:rPr lang="es-ES" altLang="ja-JP" dirty="0"/>
              <a:t> </a:t>
            </a:r>
            <a:r>
              <a:rPr lang="es-ES" altLang="ja-JP" dirty="0" err="1"/>
              <a:t>is</a:t>
            </a:r>
            <a:r>
              <a:rPr lang="es-ES" altLang="ja-JP" dirty="0"/>
              <a:t> fan </a:t>
            </a:r>
            <a:r>
              <a:rPr lang="es-ES" altLang="ja-JP" dirty="0" err="1"/>
              <a:t>who</a:t>
            </a:r>
            <a:r>
              <a:rPr lang="es-ES" altLang="ja-JP" dirty="0"/>
              <a:t> </a:t>
            </a:r>
            <a:r>
              <a:rPr lang="es-ES" altLang="ja-JP" dirty="0" err="1"/>
              <a:t>support</a:t>
            </a:r>
            <a:r>
              <a:rPr lang="es-ES" altLang="ja-JP" dirty="0"/>
              <a:t> clubs in </a:t>
            </a:r>
            <a:r>
              <a:rPr lang="es-ES" altLang="ja-JP" dirty="0" err="1"/>
              <a:t>other</a:t>
            </a:r>
            <a:r>
              <a:rPr lang="es-ES" altLang="ja-JP" dirty="0"/>
              <a:t> </a:t>
            </a:r>
            <a:r>
              <a:rPr lang="es-ES" altLang="ja-JP" dirty="0" err="1"/>
              <a:t>prefectures</a:t>
            </a:r>
            <a:r>
              <a:rPr lang="es-E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Second</a:t>
            </a:r>
            <a:r>
              <a:rPr lang="es-ES" altLang="ja-JP" dirty="0"/>
              <a:t>, </a:t>
            </a:r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estimate</a:t>
            </a:r>
            <a:r>
              <a:rPr lang="es-ES" altLang="ja-JP" dirty="0"/>
              <a:t> </a:t>
            </a:r>
            <a:r>
              <a:rPr lang="en-US" altLang="ja-JP" sz="1200" dirty="0">
                <a:solidFill>
                  <a:srgbClr val="F2A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>
                <a:solidFill>
                  <a:srgbClr val="4E95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impacts of spectator tourism consumption by input-output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Third we estimate 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solidFill>
                  <a:srgbClr val="FF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prefectures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and Fukuoka </a:t>
            </a:r>
            <a:r>
              <a:rPr lang="es-E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prefecture</a:t>
            </a:r>
            <a:r>
              <a:rPr lang="es-E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altLang="ja-JP" dirty="0"/>
              <a:t>Next, I </a:t>
            </a:r>
            <a:r>
              <a:rPr lang="es-ES" altLang="ja-JP" dirty="0" err="1"/>
              <a:t>will</a:t>
            </a:r>
            <a:r>
              <a:rPr lang="es-ES" altLang="ja-JP" dirty="0"/>
              <a:t> </a:t>
            </a:r>
            <a:r>
              <a:rPr lang="es-ES" altLang="ja-JP" dirty="0" err="1"/>
              <a:t>discuss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details</a:t>
            </a:r>
            <a:r>
              <a:rPr lang="es-ES" altLang="ja-JP" dirty="0"/>
              <a:t> </a:t>
            </a:r>
            <a:r>
              <a:rPr lang="es-ES" altLang="ja-JP" dirty="0" err="1"/>
              <a:t>of</a:t>
            </a:r>
            <a:r>
              <a:rPr lang="es-ES" altLang="ja-JP" dirty="0"/>
              <a:t> </a:t>
            </a:r>
            <a:r>
              <a:rPr lang="es-ES" altLang="ja-JP" dirty="0" err="1"/>
              <a:t>each</a:t>
            </a:r>
            <a:r>
              <a:rPr lang="es-ES" altLang="ja-JP" dirty="0"/>
              <a:t> step</a:t>
            </a:r>
          </a:p>
          <a:p>
            <a:endParaRPr lang="es-E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732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First</a:t>
            </a:r>
            <a:r>
              <a:rPr lang="es-ES" altLang="ja-JP" dirty="0"/>
              <a:t>, </a:t>
            </a:r>
            <a:r>
              <a:rPr lang="es-ES" altLang="ja-JP" dirty="0" err="1"/>
              <a:t>let’s</a:t>
            </a:r>
            <a:r>
              <a:rPr lang="es-ES" altLang="ja-JP" dirty="0"/>
              <a:t>. </a:t>
            </a:r>
            <a:r>
              <a:rPr lang="es-ES" altLang="ja-JP" dirty="0" err="1"/>
              <a:t>talking</a:t>
            </a:r>
            <a:r>
              <a:rPr lang="es-ES" altLang="ja-JP" dirty="0"/>
              <a:t> </a:t>
            </a:r>
            <a:r>
              <a:rPr lang="es-ES" altLang="ja-JP" dirty="0" err="1"/>
              <a:t>about</a:t>
            </a:r>
            <a:r>
              <a:rPr lang="en-US" altLang="ja-JP" dirty="0"/>
              <a:t> </a:t>
            </a:r>
            <a:r>
              <a:rPr lang="en-U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tourism consumption by home and away spectators.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 err="1"/>
              <a:t>Using</a:t>
            </a:r>
            <a:r>
              <a:rPr lang="es-ES" altLang="ja-JP" dirty="0"/>
              <a:t> </a:t>
            </a:r>
            <a:r>
              <a:rPr lang="es-ES" altLang="ja-JP" dirty="0" err="1"/>
              <a:t>equations</a:t>
            </a:r>
            <a:r>
              <a:rPr lang="es-ES" altLang="ja-JP" dirty="0"/>
              <a:t> No.1) and No.2, </a:t>
            </a:r>
            <a:r>
              <a:rPr lang="es-ES" altLang="ja-JP" dirty="0" err="1"/>
              <a:t>we</a:t>
            </a:r>
            <a:r>
              <a:rPr lang="es-ES" altLang="ja-JP" dirty="0"/>
              <a:t> </a:t>
            </a:r>
            <a:r>
              <a:rPr lang="es-ES" altLang="ja-JP" dirty="0" err="1"/>
              <a:t>constructed</a:t>
            </a:r>
            <a:r>
              <a:rPr lang="es-ES" altLang="ja-JP" dirty="0"/>
              <a:t> </a:t>
            </a:r>
            <a:r>
              <a:rPr lang="es-ES" altLang="ja-JP" dirty="0" err="1"/>
              <a:t>tourism-expenditure</a:t>
            </a:r>
            <a:r>
              <a:rPr lang="es-ES" altLang="ja-JP" dirty="0"/>
              <a:t> </a:t>
            </a:r>
            <a:r>
              <a:rPr lang="es-ES" altLang="ja-JP" dirty="0" err="1"/>
              <a:t>vectors</a:t>
            </a:r>
            <a:r>
              <a:rPr lang="es-ES" altLang="ja-JP" dirty="0"/>
              <a:t> </a:t>
            </a:r>
            <a:r>
              <a:rPr lang="es-ES" altLang="ja-JP" dirty="0" err="1"/>
              <a:t>for</a:t>
            </a:r>
            <a:r>
              <a:rPr lang="es-ES" altLang="ja-JP" dirty="0"/>
              <a:t> </a:t>
            </a:r>
            <a:r>
              <a:rPr lang="es-ES" altLang="ja-JP" dirty="0" err="1"/>
              <a:t>both</a:t>
            </a:r>
            <a:r>
              <a:rPr lang="es-ES" altLang="ja-JP" dirty="0"/>
              <a:t> home and </a:t>
            </a:r>
            <a:r>
              <a:rPr lang="es-ES" altLang="ja-JP" dirty="0" err="1"/>
              <a:t>away</a:t>
            </a:r>
            <a:r>
              <a:rPr lang="es-ES" altLang="ja-JP" dirty="0"/>
              <a:t> </a:t>
            </a:r>
            <a:r>
              <a:rPr lang="es-ES" altLang="ja-JP" dirty="0" err="1"/>
              <a:t>spectators</a:t>
            </a:r>
            <a:r>
              <a:rPr lang="es-E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       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214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ja-JP" dirty="0"/>
              <a:t>Next, </a:t>
            </a:r>
            <a:r>
              <a:rPr lang="es-ES" altLang="ja-JP" dirty="0" err="1"/>
              <a:t>for</a:t>
            </a:r>
            <a:r>
              <a:rPr lang="es-ES" altLang="ja-JP" dirty="0"/>
              <a:t> </a:t>
            </a:r>
            <a:r>
              <a:rPr lang="es-ES" altLang="ja-JP" dirty="0" err="1"/>
              <a:t>the</a:t>
            </a:r>
            <a:r>
              <a:rPr lang="es-ES" altLang="ja-JP" dirty="0"/>
              <a:t> </a:t>
            </a:r>
            <a:r>
              <a:rPr lang="es-ES" altLang="ja-JP" dirty="0" err="1"/>
              <a:t>second</a:t>
            </a:r>
            <a:r>
              <a:rPr lang="es-ES" altLang="ja-JP" dirty="0"/>
              <a:t> step, </a:t>
            </a:r>
            <a:r>
              <a:rPr lang="en-GB" altLang="ja-JP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Estimating </a:t>
            </a:r>
            <a:r>
              <a:rPr lang="en-GB" altLang="ja-JP" sz="1200" noProof="0" dirty="0">
                <a:solidFill>
                  <a:srgbClr val="F2A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en-GB" altLang="ja-JP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ja-JP" sz="1200" noProof="0" dirty="0">
                <a:solidFill>
                  <a:srgbClr val="4E95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n-GB" altLang="ja-JP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altLang="ja-JP" sz="120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n-GB" altLang="ja-JP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 impacts of spectator tourism consumption — An input-output analysis</a:t>
            </a:r>
          </a:p>
          <a:p>
            <a:r>
              <a:rPr lang="es-ES" altLang="ja-JP" dirty="0"/>
              <a:t>Social </a:t>
            </a:r>
            <a:r>
              <a:rPr lang="es-ES" altLang="ja-JP" dirty="0" err="1"/>
              <a:t>impact</a:t>
            </a:r>
            <a:r>
              <a:rPr lang="es-ES" altLang="ja-JP" dirty="0"/>
              <a:t> </a:t>
            </a:r>
            <a:r>
              <a:rPr lang="es-ES" altLang="ja-JP" dirty="0" err="1"/>
              <a:t>is</a:t>
            </a:r>
            <a:r>
              <a:rPr lang="es-ES" altLang="ja-JP" dirty="0"/>
              <a:t> </a:t>
            </a:r>
            <a:r>
              <a:rPr lang="es-ES" altLang="ja-JP" dirty="0" err="1"/>
              <a:t>estimated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equation</a:t>
            </a:r>
            <a:r>
              <a:rPr lang="es-ES" altLang="ja-JP" dirty="0"/>
              <a:t> No.3</a:t>
            </a:r>
          </a:p>
          <a:p>
            <a:r>
              <a:rPr lang="es-ES" altLang="ja-JP" dirty="0" err="1"/>
              <a:t>Ecomonic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</a:t>
            </a:r>
            <a:r>
              <a:rPr lang="es-ES" altLang="ja-JP" dirty="0" err="1"/>
              <a:t>is</a:t>
            </a:r>
            <a:r>
              <a:rPr lang="es-ES" altLang="ja-JP" dirty="0"/>
              <a:t> </a:t>
            </a:r>
            <a:r>
              <a:rPr lang="es-ES" altLang="ja-JP" dirty="0" err="1"/>
              <a:t>estimated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</a:t>
            </a:r>
            <a:r>
              <a:rPr lang="es-ES" altLang="ja-JP" dirty="0" err="1"/>
              <a:t>equation</a:t>
            </a:r>
            <a:r>
              <a:rPr lang="es-ES" altLang="ja-JP" dirty="0"/>
              <a:t> No.4</a:t>
            </a:r>
          </a:p>
          <a:p>
            <a:r>
              <a:rPr lang="es-ES" altLang="ja-JP" dirty="0" err="1"/>
              <a:t>Environmental</a:t>
            </a:r>
            <a:r>
              <a:rPr lang="es-ES" altLang="ja-JP" dirty="0"/>
              <a:t> </a:t>
            </a:r>
            <a:r>
              <a:rPr lang="es-ES" altLang="ja-JP" dirty="0" err="1"/>
              <a:t>impact</a:t>
            </a:r>
            <a:r>
              <a:rPr lang="es-ES" altLang="ja-JP" dirty="0"/>
              <a:t> </a:t>
            </a:r>
            <a:r>
              <a:rPr lang="es-ES" altLang="ja-JP" dirty="0" err="1"/>
              <a:t>is</a:t>
            </a:r>
            <a:r>
              <a:rPr lang="es-ES" altLang="ja-JP" dirty="0"/>
              <a:t> </a:t>
            </a:r>
            <a:r>
              <a:rPr lang="es-ES" altLang="ja-JP" dirty="0" err="1"/>
              <a:t>estimated</a:t>
            </a:r>
            <a:r>
              <a:rPr lang="es-ES" altLang="ja-JP" dirty="0"/>
              <a:t> </a:t>
            </a:r>
            <a:r>
              <a:rPr lang="es-ES" altLang="ja-JP" dirty="0" err="1"/>
              <a:t>by</a:t>
            </a:r>
            <a:r>
              <a:rPr lang="es-ES" altLang="ja-JP" dirty="0"/>
              <a:t> No.5</a:t>
            </a:r>
          </a:p>
          <a:p>
            <a:br>
              <a:rPr lang="es-ES" altLang="ja-JP" dirty="0"/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AF49-32E8-AF4E-8DAD-C2CEBAC682B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68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7AD872-F45D-2B8F-99E5-B45579677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C33EA3A-CD46-328C-1A1F-35CBFB7F0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2F83C0-F40D-1E35-068D-D89AD5F7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4AF47A-F438-4449-9AF7-0D1FAEC70A1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040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F6060-C0F8-5D2D-4911-68AF6FE9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8B3B0A6-2140-C732-9326-CF06F4DED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1E9C4B-8303-CFA1-0CBA-69E0DFC0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C2CAA2-3432-DCC5-00EB-EDBF304F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BBB4E5-2179-CBA3-21FD-4F6F12CF0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09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1EE6FCA-2C4C-2B06-80B8-6366E393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0F0327D-F86C-B127-9298-74FEA0B31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FCA658-91E3-C8AD-42F0-2B27E40F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D6042F-003C-E1FD-CAC7-B67E31C8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774F7C-A19E-B600-B885-02ACDC97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7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CFAD81-DDC7-04A2-9508-59290C8D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kumimoji="1" lang="en-US" dirty="0" err="1"/>
              <a:t>マスタ</a:t>
            </a:r>
            <a:r>
              <a:rPr kumimoji="1" lang="en-US" dirty="0"/>
              <a:t>ー </a:t>
            </a:r>
            <a:r>
              <a:rPr kumimoji="1" lang="en-US" dirty="0" err="1"/>
              <a:t>タイトルの書式設定</a:t>
            </a:r>
            <a:endParaRPr kumimoji="1" 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9CF043-1043-BDED-5EAC-4490A435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en-US" dirty="0" err="1"/>
              <a:t>マスタ</a:t>
            </a:r>
            <a:r>
              <a:rPr kumimoji="1" lang="en-US" dirty="0"/>
              <a:t>ー </a:t>
            </a:r>
            <a:r>
              <a:rPr kumimoji="1" lang="en-US" dirty="0" err="1"/>
              <a:t>テキストの書式設定</a:t>
            </a:r>
            <a:endParaRPr kumimoji="1" lang="en-US" dirty="0"/>
          </a:p>
          <a:p>
            <a:pPr lvl="1"/>
            <a:r>
              <a:rPr kumimoji="1" lang="en-US" dirty="0" err="1"/>
              <a:t>第</a:t>
            </a:r>
            <a:r>
              <a:rPr kumimoji="1" lang="en-US" dirty="0"/>
              <a:t> 2 </a:t>
            </a:r>
            <a:r>
              <a:rPr kumimoji="1" lang="en-US" dirty="0" err="1"/>
              <a:t>レベル</a:t>
            </a:r>
            <a:endParaRPr kumimoji="1" lang="en-US" dirty="0"/>
          </a:p>
          <a:p>
            <a:pPr lvl="2"/>
            <a:r>
              <a:rPr kumimoji="1" lang="en-US" dirty="0" err="1"/>
              <a:t>第</a:t>
            </a:r>
            <a:r>
              <a:rPr kumimoji="1" lang="en-US" dirty="0"/>
              <a:t> 3 </a:t>
            </a:r>
            <a:r>
              <a:rPr kumimoji="1" lang="en-US" dirty="0" err="1"/>
              <a:t>レベル</a:t>
            </a:r>
            <a:endParaRPr kumimoji="1" lang="en-US" dirty="0"/>
          </a:p>
          <a:p>
            <a:pPr lvl="3"/>
            <a:r>
              <a:rPr kumimoji="1" lang="en-US" dirty="0" err="1"/>
              <a:t>第</a:t>
            </a:r>
            <a:r>
              <a:rPr kumimoji="1" lang="en-US" dirty="0"/>
              <a:t> 4 </a:t>
            </a:r>
            <a:r>
              <a:rPr kumimoji="1" lang="en-US" dirty="0" err="1"/>
              <a:t>レベル</a:t>
            </a:r>
            <a:endParaRPr kumimoji="1" lang="en-US" dirty="0"/>
          </a:p>
          <a:p>
            <a:pPr lvl="4"/>
            <a:r>
              <a:rPr kumimoji="1" lang="en-US" dirty="0" err="1"/>
              <a:t>第</a:t>
            </a:r>
            <a:r>
              <a:rPr kumimoji="1" lang="en-US" dirty="0"/>
              <a:t> 5 </a:t>
            </a:r>
            <a:r>
              <a:rPr kumimoji="1" lang="en-US" dirty="0" err="1"/>
              <a:t>レベル</a:t>
            </a:r>
            <a:endParaRPr kumimoji="1"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98FA0D-9371-98A3-FB3E-03CA84BED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8BC5B9-0EC6-FFF3-8C25-0F90E7A74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en-US" dirty="0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F5B431A7-8E70-FD99-17AF-B52668E8D23B}"/>
              </a:ext>
            </a:extLst>
          </p:cNvPr>
          <p:cNvSpPr txBox="1">
            <a:spLocks/>
          </p:cNvSpPr>
          <p:nvPr userDrawn="1"/>
        </p:nvSpPr>
        <p:spPr>
          <a:xfrm>
            <a:off x="9311640" y="115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4AF47A-F438-4449-9AF7-0D1FAEC70A18}" type="slidenum"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0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7B4A7F-720B-EAE1-55FB-AD93485C1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8D24248-52B8-7943-AC37-91253B118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8505F8-5772-494A-581C-497BA9EB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FC20C3-E5F9-3C43-9A05-7E4DF8286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47BCB1-B2F1-D987-637E-3371858E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04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3C3F7D-D8AE-C9A4-2062-96FBAE783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4291D4-8B7A-8166-F93F-4F46158E6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165CBAF-D8A0-969E-5F54-AF236EDB1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89AA393-2DD2-D4F1-C089-4E9E5A4C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E4BF269-C828-675A-C846-EDBD9FAB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DC8275-DC65-1814-CDE4-D46C0730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298980-EFFC-53DF-688E-242ABA5F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FABDC74-F4A8-E449-6C67-9B0169E6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F4CC3AB-97D4-6D38-B1BB-0B1D04FCB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B4D671C-2B9A-5479-6EA3-4DEADBD90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906EAB7-EA6F-BEEC-2E5A-6AA710A7D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6F2DB44-4083-FEFD-2BB0-03AF5167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1B702A6-AB19-F07A-4C1D-B5D841DA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B4A15CB-C867-9C72-D33D-3468581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498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91AB18-FFB6-A4BE-7512-3F5AE04B6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CEEF566-8D43-BF1C-621A-CE891124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FE2CAAF-202F-863A-37B8-DD75BF63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CE8EF9F-CB61-9AF7-7534-8C064FBE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91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771C1CF-8CEA-621D-0593-F53DD677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C7359CF-43BF-984F-B7C2-E4492B7CC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92E733-11F8-3A85-EC6B-6DA8BBC3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4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4203B-4F7C-6B50-D2A5-EA80CEFDF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F5EA18-84A9-DDC4-F4D0-59CF7899C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3F5715B-DA10-BB9A-10D6-86F37A27C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5FC346-FA2D-CEB1-D84F-3FC1A779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1CDAE6-C22A-5C28-3ED9-F428E607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A3FD40C-DE1D-EBC2-4814-0977DDC2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7469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4B47E9-1151-1029-1640-3900C7DF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6CAE1D8-49B4-8504-AFAB-DB6B21F8F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8DF5D6-1AB1-F9E2-6CEA-12E6355F8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2A5896F-D870-C8FB-8961-23BF92B0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B225DE9-0FA2-EAE4-E23C-A2F37042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7E10168-E679-4D92-22E3-C41AFDB8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D6AD2E-F27C-793E-BB22-0826DB541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544" y="963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4AF47A-F438-4449-9AF7-0D1FAEC70A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BBF8F8A-9FDB-B92D-F124-9B66A88C843E}"/>
              </a:ext>
            </a:extLst>
          </p:cNvPr>
          <p:cNvSpPr/>
          <p:nvPr userDrawn="1"/>
        </p:nvSpPr>
        <p:spPr>
          <a:xfrm>
            <a:off x="0" y="0"/>
            <a:ext cx="12192000" cy="557784"/>
          </a:xfrm>
          <a:prstGeom prst="rect">
            <a:avLst/>
          </a:prstGeom>
          <a:solidFill>
            <a:srgbClr val="6D8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45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chart" Target="../charts/chart5.xml"/><Relationship Id="rId5" Type="http://schemas.openxmlformats.org/officeDocument/2006/relationships/image" Target="../media/image25.png"/><Relationship Id="rId10" Type="http://schemas.openxmlformats.org/officeDocument/2006/relationships/chart" Target="../charts/chart4.xml"/><Relationship Id="rId4" Type="http://schemas.openxmlformats.org/officeDocument/2006/relationships/image" Target="../media/image37.svg"/><Relationship Id="rId9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6.png"/><Relationship Id="rId1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E1A19B1-F2BB-7A49-7562-6ED4BFF911A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4293"/>
            <a:chExt cx="12192000" cy="685800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134D19D-ABB1-785B-46FD-02103F6BE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4293"/>
              <a:ext cx="12192000" cy="6853707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43454CD-DEF7-7580-DE6E-060BA633649B}"/>
                </a:ext>
              </a:extLst>
            </p:cNvPr>
            <p:cNvSpPr/>
            <p:nvPr/>
          </p:nvSpPr>
          <p:spPr>
            <a:xfrm>
              <a:off x="0" y="4293"/>
              <a:ext cx="12192000" cy="6858000"/>
            </a:xfrm>
            <a:prstGeom prst="rect">
              <a:avLst/>
            </a:prstGeom>
            <a:solidFill>
              <a:srgbClr val="6D84A6">
                <a:alpha val="6910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53991E-7CED-6FD8-3878-1D193C2FD128}"/>
              </a:ext>
            </a:extLst>
          </p:cNvPr>
          <p:cNvSpPr txBox="1"/>
          <p:nvPr/>
        </p:nvSpPr>
        <p:spPr>
          <a:xfrm>
            <a:off x="0" y="2248745"/>
            <a:ext cx="12192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and Environmental Impacts of Sports League Transitions:</a:t>
            </a: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Case Study of the </a:t>
            </a:r>
            <a:r>
              <a:rPr lang="en-US" altLang="ja-JP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J.League</a:t>
            </a:r>
            <a:endParaRPr lang="en-US" altLang="ja-JP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ja-JP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ja-JP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3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Ryosuke </a:t>
            </a:r>
            <a:r>
              <a:rPr lang="en-US" altLang="ja-JP" sz="30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Yamashita</a:t>
            </a:r>
            <a:r>
              <a:rPr lang="en-US" altLang="ja-JP" sz="3000" u="sng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ja-JP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Haruka </a:t>
            </a:r>
            <a:r>
              <a:rPr lang="en-US" altLang="ja-JP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</a:t>
            </a:r>
            <a:r>
              <a:rPr lang="en-US" altLang="ja-JP" sz="30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ja-JP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Shigemi </a:t>
            </a:r>
            <a:r>
              <a:rPr lang="en-US" altLang="ja-JP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Kagawa</a:t>
            </a:r>
            <a:r>
              <a:rPr lang="en-US" altLang="ja-JP" sz="30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ja-JP" sz="3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ja-JP" sz="3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Graduate </a:t>
            </a:r>
            <a:r>
              <a:rPr lang="en-US" altLang="ja-JP" sz="3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School of Economics, Kyushu University, Fukuoka, Japan</a:t>
            </a:r>
          </a:p>
          <a:p>
            <a:pPr algn="ctr"/>
            <a:r>
              <a:rPr lang="en-US" altLang="ja-JP" sz="3000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b: Faculty of Economics, Kyushu University, Fukuoka, Japan</a:t>
            </a:r>
            <a:endParaRPr lang="ja-JP" altLang="ja-JP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41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66102-69A1-E737-DB00-B163088BF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D3A620-293C-D250-6496-A829B0E8A740}"/>
              </a:ext>
            </a:extLst>
          </p:cNvPr>
          <p:cNvSpPr txBox="1"/>
          <p:nvPr/>
        </p:nvSpPr>
        <p:spPr>
          <a:xfrm>
            <a:off x="0" y="27432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Methodology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3C24C4A-4F5D-6E59-1CF2-B88E63D25E57}"/>
              </a:ext>
            </a:extLst>
          </p:cNvPr>
          <p:cNvGrpSpPr/>
          <p:nvPr/>
        </p:nvGrpSpPr>
        <p:grpSpPr>
          <a:xfrm>
            <a:off x="-1" y="473708"/>
            <a:ext cx="10163909" cy="1569660"/>
            <a:chOff x="0" y="473708"/>
            <a:chExt cx="8641080" cy="1760417"/>
          </a:xfrm>
        </p:grpSpPr>
        <p:sp>
          <p:nvSpPr>
            <p:cNvPr id="4" name="1 つの角を切り取った四角形 3">
              <a:extLst>
                <a:ext uri="{FF2B5EF4-FFF2-40B4-BE49-F238E27FC236}">
                  <a16:creationId xmlns:a16="http://schemas.microsoft.com/office/drawing/2014/main" id="{F22D26DB-6BE3-1642-C068-D63C47115A43}"/>
                </a:ext>
              </a:extLst>
            </p:cNvPr>
            <p:cNvSpPr/>
            <p:nvPr/>
          </p:nvSpPr>
          <p:spPr>
            <a:xfrm flipV="1">
              <a:off x="0" y="550650"/>
              <a:ext cx="8641080" cy="820968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62DF60A-53D3-4713-0561-6A0B2D574F82}"/>
                </a:ext>
              </a:extLst>
            </p:cNvPr>
            <p:cNvSpPr txBox="1"/>
            <p:nvPr/>
          </p:nvSpPr>
          <p:spPr>
            <a:xfrm>
              <a:off x="0" y="473708"/>
              <a:ext cx="8641080" cy="1760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2400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GB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Estimating CO</a:t>
              </a:r>
              <a:r>
                <a:rPr lang="en-GB" altLang="ja-JP" sz="24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emissions from away spectators’ travel between other</a:t>
              </a:r>
              <a:br>
                <a:rPr lang="en-GB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prefectures and Fukuoka prefecture</a:t>
              </a:r>
            </a:p>
            <a:p>
              <a:pPr algn="just"/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5FCCD7A-E0C7-589F-E0DD-187A81FC5055}"/>
                  </a:ext>
                </a:extLst>
              </p:cNvPr>
              <p:cNvSpPr txBox="1"/>
              <p:nvPr/>
            </p:nvSpPr>
            <p:spPr>
              <a:xfrm>
                <a:off x="2070729" y="1822019"/>
                <a:ext cx="8370838" cy="29926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altLang="ja-JP" sz="2800" i="1" dirty="0">
                  <a:ea typeface="Cambria Math" panose="02040503050406030204" pitchFamily="18" charset="0"/>
                </a:endParaRPr>
              </a:p>
              <a:p>
                <a:endParaRPr kumimoji="1" lang="en-US" altLang="ja-JP" sz="2800" b="0" i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altLang="ja-JP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ja-JP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ja-JP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ja-JP" sz="2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altLang="ja-JP" sz="28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altLang="ja-JP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ja-JP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ja-JP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ja-JP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ja-JP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ja-JP" sz="28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ja-JP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ja-JP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ja-JP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kumimoji="1" lang="en-US" altLang="ja-JP" sz="2800" b="0" i="1" baseline="-25000" dirty="0">
                  <a:ea typeface="Cambria Math" panose="02040503050406030204" pitchFamily="18" charset="0"/>
                </a:endParaRPr>
              </a:p>
              <a:p>
                <a:endParaRPr kumimoji="1" lang="en-US" altLang="ja-JP" sz="2800" b="0" i="1" baseline="-25000" dirty="0">
                  <a:ea typeface="Cambria Math" panose="02040503050406030204" pitchFamily="18" charset="0"/>
                </a:endParaRPr>
              </a:p>
              <a:p>
                <a:endParaRPr kumimoji="1" lang="en-US" altLang="ja-JP" sz="2800" i="1" baseline="-25000" dirty="0"/>
              </a:p>
              <a:p>
                <a:endParaRPr kumimoji="1" lang="ja-JP" altLang="en-US" sz="2800" i="1" baseline="-250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5FCCD7A-E0C7-589F-E0DD-187A81FC5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729" y="1822019"/>
                <a:ext cx="8370838" cy="2992614"/>
              </a:xfrm>
              <a:prstGeom prst="rect">
                <a:avLst/>
              </a:prstGeom>
              <a:blipFill>
                <a:blip r:embed="rId3"/>
                <a:stretch>
                  <a:fillRect t="-17300" b="-396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角丸四角形 7">
            <a:extLst>
              <a:ext uri="{FF2B5EF4-FFF2-40B4-BE49-F238E27FC236}">
                <a16:creationId xmlns:a16="http://schemas.microsoft.com/office/drawing/2014/main" id="{A321187C-8CCB-2635-FB43-134F4BC51802}"/>
              </a:ext>
            </a:extLst>
          </p:cNvPr>
          <p:cNvSpPr/>
          <p:nvPr/>
        </p:nvSpPr>
        <p:spPr>
          <a:xfrm>
            <a:off x="112317" y="4643720"/>
            <a:ext cx="11983279" cy="2107639"/>
          </a:xfrm>
          <a:prstGeom prst="roundRect">
            <a:avLst>
              <a:gd name="adj" fmla="val 8150"/>
            </a:avLst>
          </a:prstGeom>
          <a:noFill/>
          <a:ln w="38100">
            <a:solidFill>
              <a:srgbClr val="6D84A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70D9729-1E6E-360A-D847-D352F2598B3D}"/>
                  </a:ext>
                </a:extLst>
              </p:cNvPr>
              <p:cNvSpPr txBox="1"/>
              <p:nvPr/>
            </p:nvSpPr>
            <p:spPr>
              <a:xfrm>
                <a:off x="233063" y="4693699"/>
                <a:ext cx="11741785" cy="2067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525"/>
                <a14:m>
                  <m:oMath xmlns:m="http://schemas.openxmlformats.org/officeDocument/2006/math">
                    <m:r>
                      <a:rPr lang="es-ES" altLang="ja-JP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:</a:t>
                </a:r>
                <a:r>
                  <a:rPr lang="en-U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es-ES" altLang="ja-JP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emissions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away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spectators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traveling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Fukuoka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Prefecture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b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prefectures</a:t>
                </a:r>
                <a:endPara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525"/>
                <a14:m>
                  <m:oMath xmlns:m="http://schemas.openxmlformats.org/officeDocument/2006/math">
                    <m:r>
                      <a:rPr lang="en-US" altLang="ja-JP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altLang="ja-JP" sz="20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ja-JP" sz="20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CO</a:t>
                </a:r>
                <a:r>
                  <a:rPr lang="en-US" altLang="ja-JP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emission factor per passenger-kilometre for transport mode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ja-JP" alt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　</a:t>
                </a:r>
                <a:endParaRPr lang="es-ES" altLang="ja-JP" sz="2000" i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525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kumimoji="1" lang="en-US" sz="2000" dirty="0"/>
                  <a:t>       :</a:t>
                </a:r>
                <a:r>
                  <a:rPr lang="en-US" sz="2000" b="1" dirty="0"/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Round-trip travel distance for away spectators of 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prefecture </a:t>
                </a:r>
                <a14:m>
                  <m:oMath xmlns:m="http://schemas.openxmlformats.org/officeDocument/2006/math">
                    <m:r>
                      <a:rPr lang="en-US" altLang="ja-JP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altLang="ja-JP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using transport mode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525"/>
                <a14:m>
                  <m:oMath xmlns:m="http://schemas.openxmlformats.org/officeDocument/2006/math">
                    <m:r>
                      <a:rPr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ja-JP" sz="20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: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spectators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prefecture</a:t>
                </a:r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s-E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525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: Proportion of prefecture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’s spectators who choose transport mode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70D9729-1E6E-360A-D847-D352F2598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63" y="4693699"/>
                <a:ext cx="11741785" cy="2067104"/>
              </a:xfrm>
              <a:prstGeom prst="rect">
                <a:avLst/>
              </a:prstGeom>
              <a:blipFill>
                <a:blip r:embed="rId4"/>
                <a:stretch>
                  <a:fillRect t="-1829" b="-24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B99D472-98F7-9611-6C79-2EAE0C4E8AF6}"/>
              </a:ext>
            </a:extLst>
          </p:cNvPr>
          <p:cNvSpPr txBox="1"/>
          <p:nvPr/>
        </p:nvSpPr>
        <p:spPr>
          <a:xfrm>
            <a:off x="10859200" y="2972825"/>
            <a:ext cx="926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Cambria" panose="020405030504060302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(6)</a:t>
            </a:r>
            <a:r>
              <a:rPr lang="en-US" sz="2800" dirty="0">
                <a:effectLst/>
              </a:rPr>
              <a:t> </a:t>
            </a:r>
            <a:endParaRPr kumimoji="1"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7FC68DB-ED4F-4680-6579-7994AB11C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79" y="1301930"/>
            <a:ext cx="3537890" cy="334179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48771C6-7F44-36AA-9787-E4573B5FB50C}"/>
              </a:ext>
            </a:extLst>
          </p:cNvPr>
          <p:cNvSpPr txBox="1"/>
          <p:nvPr/>
        </p:nvSpPr>
        <p:spPr>
          <a:xfrm>
            <a:off x="4751794" y="1943922"/>
            <a:ext cx="300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Total CO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05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BFECE-F536-BD37-342C-F3DE81B42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51055E-36F9-549A-51F0-4C957A4CE73A}"/>
              </a:ext>
            </a:extLst>
          </p:cNvPr>
          <p:cNvSpPr txBox="1"/>
          <p:nvPr/>
        </p:nvSpPr>
        <p:spPr>
          <a:xfrm>
            <a:off x="0" y="27432"/>
            <a:ext cx="13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Data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BA48A7C-B5F3-542A-3F9D-08349F59FD4B}"/>
              </a:ext>
            </a:extLst>
          </p:cNvPr>
          <p:cNvSpPr txBox="1"/>
          <p:nvPr/>
        </p:nvSpPr>
        <p:spPr>
          <a:xfrm>
            <a:off x="99639" y="550652"/>
            <a:ext cx="11828835" cy="6285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Embodied energy and emission intensity data for Japan using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input-output tables (3EID)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30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2015 Fukuoka Prefecture Estimated Tourist Arrivals Survey Report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30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2015 Fukuoka Prefecture Employment</a:t>
            </a:r>
            <a:r>
              <a:rPr lang="en-US" sz="30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0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Table 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2015 input-output table for Fukuoka Prefecture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J. LEAGUE Data Site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2015 Nationwide Trunk Passenger Net Flow Survey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Inventory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Sinks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3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Travelmath</a:t>
            </a:r>
            <a:endParaRPr lang="en-US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39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1823E-F5AC-0AF8-714C-9A22D719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146B0B4E-FC62-249F-8D47-B37CD013E075}"/>
              </a:ext>
            </a:extLst>
          </p:cNvPr>
          <p:cNvSpPr/>
          <p:nvPr/>
        </p:nvSpPr>
        <p:spPr>
          <a:xfrm>
            <a:off x="5729518" y="4722793"/>
            <a:ext cx="6407479" cy="1904612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0AD362-78AD-6973-401D-EB58F06FAABF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4E9F8B-25B2-4346-5713-E0AF591FFE56}"/>
              </a:ext>
            </a:extLst>
          </p:cNvPr>
          <p:cNvSpPr txBox="1"/>
          <p:nvPr/>
        </p:nvSpPr>
        <p:spPr>
          <a:xfrm>
            <a:off x="0" y="5944267"/>
            <a:ext cx="5762847" cy="7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6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Trend in average attendance of </a:t>
            </a:r>
            <a:r>
              <a:rPr lang="en-US" altLang="ja-JP" sz="16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Avispa</a:t>
            </a:r>
            <a:r>
              <a:rPr lang="en-US" altLang="ja-JP" sz="16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Fukuoka during the study period</a:t>
            </a:r>
            <a:endParaRPr lang="ja-JP" altLang="ja-JP" sz="1200" kern="1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左中かっこ 14">
            <a:extLst>
              <a:ext uri="{FF2B5EF4-FFF2-40B4-BE49-F238E27FC236}">
                <a16:creationId xmlns:a16="http://schemas.microsoft.com/office/drawing/2014/main" id="{50717BB9-383C-C92C-369D-48601F082A86}"/>
              </a:ext>
            </a:extLst>
          </p:cNvPr>
          <p:cNvSpPr/>
          <p:nvPr/>
        </p:nvSpPr>
        <p:spPr>
          <a:xfrm rot="16200000">
            <a:off x="8533419" y="-435452"/>
            <a:ext cx="384325" cy="6822831"/>
          </a:xfrm>
          <a:prstGeom prst="leftBrace">
            <a:avLst>
              <a:gd name="adj1" fmla="val 49585"/>
              <a:gd name="adj2" fmla="val 51345"/>
            </a:avLst>
          </a:prstGeom>
          <a:noFill/>
          <a:ln w="38100">
            <a:solidFill>
              <a:srgbClr val="6D8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7556A0F-C8FA-551C-2DBC-74E915D52247}"/>
              </a:ext>
            </a:extLst>
          </p:cNvPr>
          <p:cNvSpPr txBox="1"/>
          <p:nvPr/>
        </p:nvSpPr>
        <p:spPr>
          <a:xfrm>
            <a:off x="5558472" y="3217309"/>
            <a:ext cx="6508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es-ES" altLang="ja-JP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es-ES" altLang="ja-JP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es-ES" altLang="ja-JP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s-ES" altLang="ja-JP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per match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rose 1.5 times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FFC5A23-55E9-B05D-DFFA-F9200DC10F71}"/>
              </a:ext>
            </a:extLst>
          </p:cNvPr>
          <p:cNvGrpSpPr/>
          <p:nvPr/>
        </p:nvGrpSpPr>
        <p:grpSpPr>
          <a:xfrm>
            <a:off x="-1" y="473708"/>
            <a:ext cx="5249009" cy="466524"/>
            <a:chOff x="0" y="473708"/>
            <a:chExt cx="8641080" cy="523220"/>
          </a:xfrm>
        </p:grpSpPr>
        <p:sp>
          <p:nvSpPr>
            <p:cNvPr id="11" name="1 つの角を切り取った四角形 10">
              <a:extLst>
                <a:ext uri="{FF2B5EF4-FFF2-40B4-BE49-F238E27FC236}">
                  <a16:creationId xmlns:a16="http://schemas.microsoft.com/office/drawing/2014/main" id="{45153A00-080B-343A-FA38-09ABA7EC76D6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0F0C6B8-3666-CB52-740F-E07F48EFDB7D}"/>
                </a:ext>
              </a:extLst>
            </p:cNvPr>
            <p:cNvSpPr txBox="1"/>
            <p:nvPr/>
          </p:nvSpPr>
          <p:spPr>
            <a:xfrm>
              <a:off x="0" y="473708"/>
              <a:ext cx="8641080" cy="517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Attendance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trends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2015 and 2016</a:t>
              </a:r>
              <a:endPara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三角形 13">
            <a:extLst>
              <a:ext uri="{FF2B5EF4-FFF2-40B4-BE49-F238E27FC236}">
                <a16:creationId xmlns:a16="http://schemas.microsoft.com/office/drawing/2014/main" id="{6A1FDE39-4C12-C0E2-B0B1-043174321EF7}"/>
              </a:ext>
            </a:extLst>
          </p:cNvPr>
          <p:cNvSpPr/>
          <p:nvPr/>
        </p:nvSpPr>
        <p:spPr>
          <a:xfrm rot="10800000">
            <a:off x="8009462" y="4312145"/>
            <a:ext cx="1606206" cy="301261"/>
          </a:xfrm>
          <a:prstGeom prst="triangle">
            <a:avLst>
              <a:gd name="adj" fmla="val 50375"/>
            </a:avLst>
          </a:prstGeom>
          <a:solidFill>
            <a:srgbClr val="6D8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14769D-0A98-75E1-7DB4-89660D258E35}"/>
              </a:ext>
            </a:extLst>
          </p:cNvPr>
          <p:cNvSpPr txBox="1"/>
          <p:nvPr/>
        </p:nvSpPr>
        <p:spPr>
          <a:xfrm>
            <a:off x="5805377" y="4724117"/>
            <a:ext cx="633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altLang="ja-JP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angles:</a:t>
            </a:r>
          </a:p>
          <a:p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nnual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aggregate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figures</a:t>
            </a:r>
          </a:p>
          <a:p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2. Per-match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averages</a:t>
            </a:r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2000"/>
          </a:p>
        </p:txBody>
      </p:sp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E8D8481A-46C5-6FFA-11ED-8E66FEA7C1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5621387"/>
              </p:ext>
            </p:extLst>
          </p:nvPr>
        </p:nvGraphicFramePr>
        <p:xfrm>
          <a:off x="-602101" y="1507745"/>
          <a:ext cx="6331619" cy="499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3555C0-9AF5-6D4E-C209-52C275B15DA7}"/>
              </a:ext>
            </a:extLst>
          </p:cNvPr>
          <p:cNvSpPr txBox="1"/>
          <p:nvPr/>
        </p:nvSpPr>
        <p:spPr>
          <a:xfrm>
            <a:off x="5314167" y="1161158"/>
            <a:ext cx="68228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185,420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in 2015 and 218,576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in 2016.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per match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grew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8,692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in 2015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12,857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in 2016.</a:t>
            </a:r>
          </a:p>
        </p:txBody>
      </p:sp>
    </p:spTree>
    <p:extLst>
      <p:ext uri="{BB962C8B-B14F-4D97-AF65-F5344CB8AC3E}">
        <p14:creationId xmlns:p14="http://schemas.microsoft.com/office/powerpoint/2010/main" val="38018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119D7-FB74-7A6E-7EA3-24A15521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EF0EB6-6DC7-9237-077D-CFADD1E3A189}"/>
              </a:ext>
            </a:extLst>
          </p:cNvPr>
          <p:cNvSpPr txBox="1"/>
          <p:nvPr/>
        </p:nvSpPr>
        <p:spPr>
          <a:xfrm>
            <a:off x="107468" y="1324595"/>
            <a:ext cx="11977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2A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Social impact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expressed as the number of jobs created, 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impact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value added, and </a:t>
            </a:r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CO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emissions.</a:t>
            </a:r>
            <a:endParaRPr kumimoji="1"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0F1315-F8B0-754E-C700-B8197FAE9F6D}"/>
              </a:ext>
            </a:extLst>
          </p:cNvPr>
          <p:cNvSpPr txBox="1"/>
          <p:nvPr/>
        </p:nvSpPr>
        <p:spPr>
          <a:xfrm>
            <a:off x="495300" y="5280748"/>
            <a:ext cx="13825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2A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Job created (person)        </a:t>
            </a:r>
            <a:r>
              <a:rPr lang="en-GB" sz="2400" dirty="0">
                <a:solidFill>
                  <a:srgbClr val="4E95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added (100 million yen)        </a:t>
            </a:r>
            <a:r>
              <a:rPr lang="en-GB" sz="2400" dirty="0">
                <a:solidFill>
                  <a:srgbClr val="8ED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2400" baseline="-25000" dirty="0">
                <a:solidFill>
                  <a:srgbClr val="8ED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solidFill>
                  <a:srgbClr val="8ED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(t-CO</a:t>
            </a:r>
            <a:r>
              <a:rPr lang="en-GB" sz="2400" baseline="-25000" dirty="0">
                <a:solidFill>
                  <a:srgbClr val="8ED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solidFill>
                  <a:srgbClr val="8ED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43D094-2573-097E-6677-3FCD273925BC}"/>
              </a:ext>
            </a:extLst>
          </p:cNvPr>
          <p:cNvSpPr txBox="1"/>
          <p:nvPr/>
        </p:nvSpPr>
        <p:spPr>
          <a:xfrm>
            <a:off x="4804728" y="5664187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4000" dirty="0">
                <a:solidFill>
                  <a:srgbClr val="4E95DA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+</a:t>
            </a:r>
            <a:r>
              <a:rPr lang="en-GB" sz="4800" dirty="0">
                <a:solidFill>
                  <a:srgbClr val="4E95DA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250</a:t>
            </a:r>
            <a:r>
              <a:rPr lang="en-GB" sz="2800" dirty="0">
                <a:solidFill>
                  <a:srgbClr val="4E95DA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 million yen</a:t>
            </a:r>
            <a:endParaRPr kumimoji="1" lang="en-GB" dirty="0">
              <a:solidFill>
                <a:srgbClr val="4E95DA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59AA644-F046-EF19-7162-C8D060CE1685}"/>
              </a:ext>
            </a:extLst>
          </p:cNvPr>
          <p:cNvSpPr txBox="1"/>
          <p:nvPr/>
        </p:nvSpPr>
        <p:spPr>
          <a:xfrm>
            <a:off x="1388002" y="5654949"/>
            <a:ext cx="2271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4000" dirty="0">
                <a:solidFill>
                  <a:srgbClr val="F2AA84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+</a:t>
            </a:r>
            <a:r>
              <a:rPr kumimoji="1" lang="en-GB" sz="4800" dirty="0">
                <a:solidFill>
                  <a:srgbClr val="F2AA84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51</a:t>
            </a:r>
            <a:r>
              <a:rPr kumimoji="1" lang="en-GB" sz="2800" dirty="0">
                <a:solidFill>
                  <a:srgbClr val="F2AA84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p</a:t>
            </a:r>
            <a:r>
              <a:rPr lang="en-GB" sz="2800" dirty="0">
                <a:solidFill>
                  <a:srgbClr val="F2AA84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erson</a:t>
            </a:r>
            <a:endParaRPr kumimoji="1" lang="en-GB" dirty="0">
              <a:solidFill>
                <a:srgbClr val="F2AA84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5C39A2C-511B-609C-065D-3E81BE3C9950}"/>
              </a:ext>
            </a:extLst>
          </p:cNvPr>
          <p:cNvSpPr txBox="1"/>
          <p:nvPr/>
        </p:nvSpPr>
        <p:spPr>
          <a:xfrm>
            <a:off x="9172365" y="5654949"/>
            <a:ext cx="3018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4000" dirty="0">
                <a:solidFill>
                  <a:srgbClr val="8EDA73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+</a:t>
            </a:r>
            <a:r>
              <a:rPr kumimoji="1" lang="en-GB" sz="4800" dirty="0">
                <a:solidFill>
                  <a:srgbClr val="8EDA73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2,700</a:t>
            </a:r>
            <a:r>
              <a:rPr kumimoji="1" lang="en-GB" sz="2800" dirty="0">
                <a:solidFill>
                  <a:srgbClr val="8EDA73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 t-CO</a:t>
            </a:r>
            <a:r>
              <a:rPr kumimoji="1" lang="en-GB" sz="2800" baseline="-25000" dirty="0">
                <a:solidFill>
                  <a:srgbClr val="8EDA73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2</a:t>
            </a:r>
            <a:endParaRPr kumimoji="1" lang="en-GB" baseline="-25000" dirty="0">
              <a:solidFill>
                <a:srgbClr val="8EDA73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23" name="グラフィックス 22" descr="硬貨 枠線">
            <a:extLst>
              <a:ext uri="{FF2B5EF4-FFF2-40B4-BE49-F238E27FC236}">
                <a16:creationId xmlns:a16="http://schemas.microsoft.com/office/drawing/2014/main" id="{B3354E47-C20F-AFC2-AF27-E15B66AD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0331" y="5622167"/>
            <a:ext cx="914400" cy="914400"/>
          </a:xfrm>
          <a:prstGeom prst="rect">
            <a:avLst/>
          </a:prstGeom>
        </p:spPr>
      </p:pic>
      <p:pic>
        <p:nvPicPr>
          <p:cNvPr id="24" name="図 23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9C7885F1-3713-3F94-00F1-94BB91BE41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2AA84">
                <a:tint val="45000"/>
                <a:satMod val="40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731" y="5654148"/>
            <a:ext cx="737474" cy="748028"/>
          </a:xfrm>
          <a:prstGeom prst="rect">
            <a:avLst/>
          </a:prstGeom>
          <a:noFill/>
        </p:spPr>
      </p:pic>
      <p:pic>
        <p:nvPicPr>
          <p:cNvPr id="25" name="図 2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716D98B9-3533-8561-2AB4-4983EFD5345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colorTemperature colorTemp="5074"/>
                    </a14:imgEffect>
                    <a14:imgEffect>
                      <a14:saturation sat="124000"/>
                    </a14:imgEffect>
                    <a14:imgEffect>
                      <a14:brightnessContrast bright="100000" contrast="-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8050" y="5810895"/>
            <a:ext cx="929715" cy="5920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98ACF4F-7140-4400-1247-C0E35B0ABF8A}"/>
              </a:ext>
            </a:extLst>
          </p:cNvPr>
          <p:cNvGrpSpPr/>
          <p:nvPr/>
        </p:nvGrpSpPr>
        <p:grpSpPr>
          <a:xfrm>
            <a:off x="-1" y="465162"/>
            <a:ext cx="11799278" cy="494239"/>
            <a:chOff x="0" y="473708"/>
            <a:chExt cx="8641080" cy="931987"/>
          </a:xfrm>
        </p:grpSpPr>
        <p:sp>
          <p:nvSpPr>
            <p:cNvPr id="27" name="1 つの角を切り取った四角形 26">
              <a:extLst>
                <a:ext uri="{FF2B5EF4-FFF2-40B4-BE49-F238E27FC236}">
                  <a16:creationId xmlns:a16="http://schemas.microsoft.com/office/drawing/2014/main" id="{6BAA45C0-B8DB-C12D-977C-72978B83CC12}"/>
                </a:ext>
              </a:extLst>
            </p:cNvPr>
            <p:cNvSpPr/>
            <p:nvPr/>
          </p:nvSpPr>
          <p:spPr>
            <a:xfrm flipV="1">
              <a:off x="0" y="550650"/>
              <a:ext cx="8641080" cy="820968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A48963F-F9F6-A4EA-2D4C-DA738285B65A}"/>
                </a:ext>
              </a:extLst>
            </p:cNvPr>
            <p:cNvSpPr txBox="1"/>
            <p:nvPr/>
          </p:nvSpPr>
          <p:spPr>
            <a:xfrm>
              <a:off x="0" y="473708"/>
              <a:ext cx="8641080" cy="931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Overall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social,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environmental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impacts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match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attendance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DF4552B8-C3C8-550D-80F3-13E938FBF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501603"/>
              </p:ext>
            </p:extLst>
          </p:nvPr>
        </p:nvGraphicFramePr>
        <p:xfrm>
          <a:off x="7854676" y="2441764"/>
          <a:ext cx="4125600" cy="29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B6E3C804-80EC-F997-B1D6-725AA9F89A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311108"/>
              </p:ext>
            </p:extLst>
          </p:nvPr>
        </p:nvGraphicFramePr>
        <p:xfrm>
          <a:off x="-186286" y="2490791"/>
          <a:ext cx="4125600" cy="29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564C06B8-C920-2A45-BEE1-3B0AF10B2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210148"/>
              </p:ext>
            </p:extLst>
          </p:nvPr>
        </p:nvGraphicFramePr>
        <p:xfrm>
          <a:off x="3745295" y="2405438"/>
          <a:ext cx="4125600" cy="29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153499-90B8-2E86-8425-472F50D2A671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8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35A079-051A-FE52-FEDF-AA46BE90EC56}"/>
              </a:ext>
            </a:extLst>
          </p:cNvPr>
          <p:cNvSpPr txBox="1"/>
          <p:nvPr/>
        </p:nvSpPr>
        <p:spPr>
          <a:xfrm>
            <a:off x="6096000" y="935373"/>
            <a:ext cx="6096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number of jobs created grew from 261 in 2015 to 312 in 2016. </a:t>
            </a:r>
            <a:b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 2016,about </a:t>
            </a:r>
            <a:r>
              <a:rPr kumimoji="1"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of the total was due to </a:t>
            </a:r>
            <a:r>
              <a:rPr kumimoji="1"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 spectator 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consumption.</a:t>
            </a:r>
          </a:p>
          <a:p>
            <a:pPr marL="342900" indent="-342900">
              <a:buFont typeface="Wingdings" pitchFamily="2" charset="2"/>
              <a:buChar char="n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 70%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drinking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sector</a:t>
            </a:r>
          </a:p>
          <a:p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 36%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b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  27%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drinking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  and 26% Road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n"/>
            </a:pPr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 per-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basis,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times 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180F887-4E59-96CE-DBEB-47D30CAE73B1}"/>
              </a:ext>
            </a:extLst>
          </p:cNvPr>
          <p:cNvGrpSpPr/>
          <p:nvPr/>
        </p:nvGrpSpPr>
        <p:grpSpPr>
          <a:xfrm>
            <a:off x="-1" y="473708"/>
            <a:ext cx="7376747" cy="466524"/>
            <a:chOff x="0" y="473708"/>
            <a:chExt cx="9247280" cy="523220"/>
          </a:xfrm>
        </p:grpSpPr>
        <p:sp>
          <p:nvSpPr>
            <p:cNvPr id="18" name="1 つの角を切り取った四角形 17">
              <a:extLst>
                <a:ext uri="{FF2B5EF4-FFF2-40B4-BE49-F238E27FC236}">
                  <a16:creationId xmlns:a16="http://schemas.microsoft.com/office/drawing/2014/main" id="{F388E141-4C9B-B6D4-AA6B-5CC1FC7F3649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31FB35D-39D6-E53C-68D4-4E42CBCC0E1C}"/>
                </a:ext>
              </a:extLst>
            </p:cNvPr>
            <p:cNvSpPr txBox="1"/>
            <p:nvPr/>
          </p:nvSpPr>
          <p:spPr>
            <a:xfrm>
              <a:off x="0" y="473708"/>
              <a:ext cx="9247280" cy="517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impacts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spectator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consumption</a:t>
              </a:r>
              <a:endParaRPr lang="es-E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DCAF8C-37AE-2073-E6B7-4C51725AC063}"/>
              </a:ext>
            </a:extLst>
          </p:cNvPr>
          <p:cNvSpPr txBox="1"/>
          <p:nvPr/>
        </p:nvSpPr>
        <p:spPr>
          <a:xfrm>
            <a:off x="-105508" y="6149987"/>
            <a:ext cx="68931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Social impacts induced of spectator consumption </a:t>
            </a:r>
          </a:p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by category and sector (2015–2016)</a:t>
            </a:r>
            <a:endParaRPr lang="ja-JP" altLang="ja-JP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FF9D5F-66AA-049A-AB60-827AC680F44C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F622CDD7-F3D7-7B94-5FC0-AAA1F5BEE6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709634"/>
              </p:ext>
            </p:extLst>
          </p:nvPr>
        </p:nvGraphicFramePr>
        <p:xfrm>
          <a:off x="-41142" y="1416633"/>
          <a:ext cx="6178284" cy="483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759262C-A819-CC12-9021-7D72E3EA4410}"/>
              </a:ext>
            </a:extLst>
          </p:cNvPr>
          <p:cNvGrpSpPr/>
          <p:nvPr/>
        </p:nvGrpSpPr>
        <p:grpSpPr>
          <a:xfrm>
            <a:off x="2497015" y="3429000"/>
            <a:ext cx="3965331" cy="1362808"/>
            <a:chOff x="2497015" y="3429000"/>
            <a:chExt cx="3965331" cy="1362808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DD801C62-DD7D-6032-E620-60A101219BBA}"/>
                </a:ext>
              </a:extLst>
            </p:cNvPr>
            <p:cNvSpPr/>
            <p:nvPr/>
          </p:nvSpPr>
          <p:spPr>
            <a:xfrm>
              <a:off x="2497015" y="3894992"/>
              <a:ext cx="844062" cy="8968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C52EB21B-E03D-1374-4E2C-E41A2EFFD929}"/>
                </a:ext>
              </a:extLst>
            </p:cNvPr>
            <p:cNvCxnSpPr/>
            <p:nvPr/>
          </p:nvCxnSpPr>
          <p:spPr>
            <a:xfrm flipV="1">
              <a:off x="3341077" y="3429000"/>
              <a:ext cx="3121269" cy="9231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E64B2B0E-ED42-0B53-5DC6-796B825DD576}"/>
              </a:ext>
            </a:extLst>
          </p:cNvPr>
          <p:cNvGrpSpPr/>
          <p:nvPr/>
        </p:nvGrpSpPr>
        <p:grpSpPr>
          <a:xfrm>
            <a:off x="4958862" y="1899138"/>
            <a:ext cx="1503484" cy="2690447"/>
            <a:chOff x="4958862" y="1899138"/>
            <a:chExt cx="1503484" cy="2690447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C4FF7CD-B682-63DF-8828-29B9BC92963C}"/>
                </a:ext>
              </a:extLst>
            </p:cNvPr>
            <p:cNvSpPr/>
            <p:nvPr/>
          </p:nvSpPr>
          <p:spPr>
            <a:xfrm>
              <a:off x="4958862" y="1899138"/>
              <a:ext cx="835269" cy="11166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27ACFFBF-521A-AB9C-B146-BD6515F359BF}"/>
                </a:ext>
              </a:extLst>
            </p:cNvPr>
            <p:cNvSpPr/>
            <p:nvPr/>
          </p:nvSpPr>
          <p:spPr>
            <a:xfrm>
              <a:off x="4958862" y="3028952"/>
              <a:ext cx="835269" cy="8616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8308D61F-4E70-35A4-8EC5-3E4E3F09E4BC}"/>
                </a:ext>
              </a:extLst>
            </p:cNvPr>
            <p:cNvSpPr/>
            <p:nvPr/>
          </p:nvSpPr>
          <p:spPr>
            <a:xfrm>
              <a:off x="4958862" y="3966949"/>
              <a:ext cx="835269" cy="6226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D2EE4109-3C0B-B380-35E3-E3B75F46193F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5794131" y="2457450"/>
              <a:ext cx="668215" cy="15094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9D7173E9-644E-8B06-23B4-ECAF3590B027}"/>
                </a:ext>
              </a:extLst>
            </p:cNvPr>
            <p:cNvCxnSpPr>
              <a:cxnSpLocks/>
            </p:cNvCxnSpPr>
            <p:nvPr/>
          </p:nvCxnSpPr>
          <p:spPr>
            <a:xfrm>
              <a:off x="5794131" y="3404821"/>
              <a:ext cx="668215" cy="5753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7D37B5A3-18FA-FF7C-81A8-AA266AE694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6544" y="3966949"/>
              <a:ext cx="645802" cy="2863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262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ACB48-A44A-3144-F31A-A4ACE3A86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82ADAC-865E-7795-E422-6D255646C347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7682DC2-A5AF-938C-C0BC-986A3DD3B52C}"/>
              </a:ext>
            </a:extLst>
          </p:cNvPr>
          <p:cNvSpPr txBox="1"/>
          <p:nvPr/>
        </p:nvSpPr>
        <p:spPr>
          <a:xfrm>
            <a:off x="6096000" y="940232"/>
            <a:ext cx="60110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number of value added grew from 1.57 billion yen in 2015 to 1.82 billion yen in 2016. </a:t>
            </a:r>
            <a:b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 2016,about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of the total was due to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 spectator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consumption.</a:t>
            </a:r>
          </a:p>
          <a:p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35% on Eating and Drinking sector, and 23% on Petroleum refinery products.</a:t>
            </a:r>
            <a:b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 26%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sector, and 22%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sector.</a:t>
            </a:r>
          </a:p>
          <a:p>
            <a:pPr marL="342900" indent="-342900">
              <a:buFont typeface="Wingdings" pitchFamily="2" charset="2"/>
              <a:buChar char="n"/>
            </a:pPr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 per-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basis,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eleven times 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7589F00-6673-45B9-0DB3-106115B969B8}"/>
              </a:ext>
            </a:extLst>
          </p:cNvPr>
          <p:cNvGrpSpPr/>
          <p:nvPr/>
        </p:nvGrpSpPr>
        <p:grpSpPr>
          <a:xfrm>
            <a:off x="0" y="473708"/>
            <a:ext cx="7376746" cy="1200329"/>
            <a:chOff x="0" y="473708"/>
            <a:chExt cx="8641080" cy="1346203"/>
          </a:xfrm>
        </p:grpSpPr>
        <p:sp>
          <p:nvSpPr>
            <p:cNvPr id="24" name="1 つの角を切り取った四角形 23">
              <a:extLst>
                <a:ext uri="{FF2B5EF4-FFF2-40B4-BE49-F238E27FC236}">
                  <a16:creationId xmlns:a16="http://schemas.microsoft.com/office/drawing/2014/main" id="{41F45BF9-F38C-C03F-BC2C-97E72A9AEEEE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599BBFC-16E2-DC5F-BEBA-C50C77B58941}"/>
                </a:ext>
              </a:extLst>
            </p:cNvPr>
            <p:cNvSpPr txBox="1"/>
            <p:nvPr/>
          </p:nvSpPr>
          <p:spPr>
            <a:xfrm>
              <a:off x="0" y="473708"/>
              <a:ext cx="8641080" cy="13462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impacts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spectator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consumption</a:t>
              </a:r>
              <a:endParaRPr lang="es-E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FF6A7B45-3324-0041-ABF0-967CE45F3E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41072"/>
              </p:ext>
            </p:extLst>
          </p:nvPr>
        </p:nvGraphicFramePr>
        <p:xfrm>
          <a:off x="-158558" y="1416631"/>
          <a:ext cx="6304384" cy="483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B962A3-EF3E-E229-0873-8EB4A3660B1F}"/>
              </a:ext>
            </a:extLst>
          </p:cNvPr>
          <p:cNvSpPr txBox="1"/>
          <p:nvPr/>
        </p:nvSpPr>
        <p:spPr>
          <a:xfrm>
            <a:off x="-105508" y="6149987"/>
            <a:ext cx="68931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Economic impacts induced of spectator consumption </a:t>
            </a:r>
          </a:p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by category and sector (2015–2016)</a:t>
            </a:r>
            <a:endParaRPr lang="ja-JP" altLang="ja-JP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F05F4982-CEDB-704A-D752-363D46C9BEC4}"/>
              </a:ext>
            </a:extLst>
          </p:cNvPr>
          <p:cNvGrpSpPr/>
          <p:nvPr/>
        </p:nvGrpSpPr>
        <p:grpSpPr>
          <a:xfrm>
            <a:off x="4979374" y="2025256"/>
            <a:ext cx="1518141" cy="2414859"/>
            <a:chOff x="4979374" y="2025256"/>
            <a:chExt cx="1518141" cy="2414859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FAF3155-FBDB-A159-A806-1CEA103FFF06}"/>
                </a:ext>
              </a:extLst>
            </p:cNvPr>
            <p:cNvSpPr/>
            <p:nvPr/>
          </p:nvSpPr>
          <p:spPr>
            <a:xfrm>
              <a:off x="4979375" y="2025256"/>
              <a:ext cx="808891" cy="7970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C783EFF1-A130-7BA6-7EAB-4190B9D30AD6}"/>
                </a:ext>
              </a:extLst>
            </p:cNvPr>
            <p:cNvSpPr/>
            <p:nvPr/>
          </p:nvSpPr>
          <p:spPr>
            <a:xfrm>
              <a:off x="4979374" y="3156437"/>
              <a:ext cx="808891" cy="6954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1ED6C55D-B5D7-9334-090F-19923DDF0B28}"/>
                </a:ext>
              </a:extLst>
            </p:cNvPr>
            <p:cNvCxnSpPr>
              <a:cxnSpLocks/>
            </p:cNvCxnSpPr>
            <p:nvPr/>
          </p:nvCxnSpPr>
          <p:spPr>
            <a:xfrm>
              <a:off x="5788265" y="2435469"/>
              <a:ext cx="709250" cy="20046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86D7A3AD-80F5-0E98-CC6E-1BC8AAEC055A}"/>
                </a:ext>
              </a:extLst>
            </p:cNvPr>
            <p:cNvCxnSpPr>
              <a:cxnSpLocks/>
            </p:cNvCxnSpPr>
            <p:nvPr/>
          </p:nvCxnSpPr>
          <p:spPr>
            <a:xfrm>
              <a:off x="5782403" y="3472735"/>
              <a:ext cx="715112" cy="9673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A629E5A4-D1CD-0B4C-1E6A-F7A47C3B0C0D}"/>
              </a:ext>
            </a:extLst>
          </p:cNvPr>
          <p:cNvGrpSpPr/>
          <p:nvPr/>
        </p:nvGrpSpPr>
        <p:grpSpPr>
          <a:xfrm>
            <a:off x="2532184" y="3472735"/>
            <a:ext cx="3965331" cy="1266319"/>
            <a:chOff x="2532184" y="3472735"/>
            <a:chExt cx="3965331" cy="1266319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99F635E-31B7-E953-6025-C289CB370906}"/>
                </a:ext>
              </a:extLst>
            </p:cNvPr>
            <p:cNvSpPr/>
            <p:nvPr/>
          </p:nvSpPr>
          <p:spPr>
            <a:xfrm>
              <a:off x="2532184" y="4088423"/>
              <a:ext cx="808891" cy="3516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DAAD184-3770-A500-2D94-CEE35D7E3161}"/>
                </a:ext>
              </a:extLst>
            </p:cNvPr>
            <p:cNvSpPr/>
            <p:nvPr/>
          </p:nvSpPr>
          <p:spPr>
            <a:xfrm>
              <a:off x="2532184" y="4512070"/>
              <a:ext cx="808891" cy="2269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532B6609-1C8B-ECD2-341E-F2E5F09DC58E}"/>
                </a:ext>
              </a:extLst>
            </p:cNvPr>
            <p:cNvCxnSpPr/>
            <p:nvPr/>
          </p:nvCxnSpPr>
          <p:spPr>
            <a:xfrm flipV="1">
              <a:off x="3341075" y="3472735"/>
              <a:ext cx="3156440" cy="7915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C44C3E89-392A-BF36-3231-809843DC3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1075" y="3472735"/>
              <a:ext cx="3156440" cy="11403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518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2ED26B-82BA-0862-FBC6-D89F22770A25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6685F2-9DF2-F18B-B735-7F3B1CCEDF12}"/>
              </a:ext>
            </a:extLst>
          </p:cNvPr>
          <p:cNvSpPr txBox="1"/>
          <p:nvPr/>
        </p:nvSpPr>
        <p:spPr>
          <a:xfrm>
            <a:off x="782650" y="841513"/>
            <a:ext cx="118572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  CO</a:t>
            </a:r>
            <a:r>
              <a:rPr lang="es-ES" altLang="ja-JP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Fukuoka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Prefecture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b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  CO</a:t>
            </a:r>
            <a:r>
              <a:rPr lang="es-ES" altLang="ja-JP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in Fukuoka </a:t>
            </a:r>
            <a:r>
              <a:rPr lang="es-E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Prefecture</a:t>
            </a:r>
            <a:r>
              <a:rPr lang="es-E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AA9DA33-15ED-6387-02EB-C96C239C3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171" y="2893806"/>
            <a:ext cx="3499035" cy="349903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DA56422-F284-D9A6-C2E0-E7B7D93C5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67" y="2702034"/>
            <a:ext cx="4370801" cy="412853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E8D918-75F8-0533-0308-4235DA1DAD25}"/>
              </a:ext>
            </a:extLst>
          </p:cNvPr>
          <p:cNvSpPr txBox="1"/>
          <p:nvPr/>
        </p:nvSpPr>
        <p:spPr>
          <a:xfrm>
            <a:off x="5927107" y="4104581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ja-JP" altLang="en-US" sz="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1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8113-187E-36DF-41BA-3484A65C6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111357C5-F18E-8587-9E3A-EE850879BD92}"/>
              </a:ext>
            </a:extLst>
          </p:cNvPr>
          <p:cNvSpPr/>
          <p:nvPr/>
        </p:nvSpPr>
        <p:spPr>
          <a:xfrm>
            <a:off x="209076" y="5344213"/>
            <a:ext cx="11773847" cy="1368722"/>
          </a:xfrm>
          <a:prstGeom prst="roundRect">
            <a:avLst>
              <a:gd name="adj" fmla="val 13245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BD231FB-FBC7-752A-D24F-4328534159AD}"/>
              </a:ext>
            </a:extLst>
          </p:cNvPr>
          <p:cNvGrpSpPr/>
          <p:nvPr/>
        </p:nvGrpSpPr>
        <p:grpSpPr>
          <a:xfrm>
            <a:off x="0" y="473708"/>
            <a:ext cx="8185638" cy="466524"/>
            <a:chOff x="0" y="473708"/>
            <a:chExt cx="8641080" cy="523220"/>
          </a:xfrm>
        </p:grpSpPr>
        <p:sp>
          <p:nvSpPr>
            <p:cNvPr id="4" name="1 つの角を切り取った四角形 3">
              <a:extLst>
                <a:ext uri="{FF2B5EF4-FFF2-40B4-BE49-F238E27FC236}">
                  <a16:creationId xmlns:a16="http://schemas.microsoft.com/office/drawing/2014/main" id="{B9A7851B-E10F-8F60-159D-02DF8BFE4A7B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D8AA0AA-3153-26C5-E495-111457C69FC6}"/>
                </a:ext>
              </a:extLst>
            </p:cNvPr>
            <p:cNvSpPr txBox="1"/>
            <p:nvPr/>
          </p:nvSpPr>
          <p:spPr>
            <a:xfrm>
              <a:off x="0" y="473708"/>
              <a:ext cx="8641080" cy="517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s-ES" altLang="ja-JP" sz="24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emissions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spectator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travel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Fukuoka Prefecture</a:t>
              </a:r>
            </a:p>
          </p:txBody>
        </p:sp>
      </p:grpSp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A332A393-B4BD-CFAB-D126-4A5C5FA1B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535597"/>
              </p:ext>
            </p:extLst>
          </p:nvPr>
        </p:nvGraphicFramePr>
        <p:xfrm>
          <a:off x="430849" y="1095457"/>
          <a:ext cx="5497200" cy="386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B0D203DE-92C1-EFE7-1EF0-29D36984CE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447480"/>
              </p:ext>
            </p:extLst>
          </p:nvPr>
        </p:nvGraphicFramePr>
        <p:xfrm>
          <a:off x="6344816" y="1096526"/>
          <a:ext cx="5497693" cy="3865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822162-CD84-25D3-3750-EEF56F6FE8AF}"/>
              </a:ext>
            </a:extLst>
          </p:cNvPr>
          <p:cNvSpPr txBox="1"/>
          <p:nvPr/>
        </p:nvSpPr>
        <p:spPr>
          <a:xfrm>
            <a:off x="2411869" y="2470772"/>
            <a:ext cx="1553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4,809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t-CO</a:t>
            </a:r>
            <a:r>
              <a:rPr kumimoji="1"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86C669-8CF2-81BA-D500-CF66A5ADF634}"/>
              </a:ext>
            </a:extLst>
          </p:cNvPr>
          <p:cNvSpPr txBox="1"/>
          <p:nvPr/>
        </p:nvSpPr>
        <p:spPr>
          <a:xfrm>
            <a:off x="8360805" y="2468026"/>
            <a:ext cx="152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1"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,901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t-CO</a:t>
            </a:r>
            <a:r>
              <a:rPr kumimoji="1"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三角形 14">
            <a:extLst>
              <a:ext uri="{FF2B5EF4-FFF2-40B4-BE49-F238E27FC236}">
                <a16:creationId xmlns:a16="http://schemas.microsoft.com/office/drawing/2014/main" id="{0F7A072E-13B1-AB1A-AA0E-9F634C1B9AD2}"/>
              </a:ext>
            </a:extLst>
          </p:cNvPr>
          <p:cNvSpPr/>
          <p:nvPr/>
        </p:nvSpPr>
        <p:spPr>
          <a:xfrm rot="5400000">
            <a:off x="5436637" y="2501478"/>
            <a:ext cx="1730828" cy="1054359"/>
          </a:xfrm>
          <a:prstGeom prst="triangle">
            <a:avLst/>
          </a:prstGeom>
          <a:solidFill>
            <a:srgbClr val="9092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574F45-8D3A-9E95-32A6-E768D8090B6B}"/>
              </a:ext>
            </a:extLst>
          </p:cNvPr>
          <p:cNvSpPr txBox="1"/>
          <p:nvPr/>
        </p:nvSpPr>
        <p:spPr>
          <a:xfrm>
            <a:off x="209076" y="5530961"/>
            <a:ext cx="1194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club’s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es-ES" altLang="ja-JP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Fukuoka Prefecture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2,100 t-CO</a:t>
            </a:r>
            <a:r>
              <a:rPr lang="es-ES" altLang="ja-JP" sz="2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8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C67B59-3AE4-0095-DE8C-EFEFA0FA3077}"/>
              </a:ext>
            </a:extLst>
          </p:cNvPr>
          <p:cNvSpPr txBox="1"/>
          <p:nvPr/>
        </p:nvSpPr>
        <p:spPr>
          <a:xfrm>
            <a:off x="783856" y="4931680"/>
            <a:ext cx="566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emissions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domestic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in 2015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DC8435-5450-5345-E89A-1E58E0803868}"/>
              </a:ext>
            </a:extLst>
          </p:cNvPr>
          <p:cNvSpPr txBox="1"/>
          <p:nvPr/>
        </p:nvSpPr>
        <p:spPr>
          <a:xfrm>
            <a:off x="6597341" y="4915939"/>
            <a:ext cx="566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kern="100" dirty="0">
                <a:latin typeface="Cambria" panose="020405030504060302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emissions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domestic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altLang="ja-JP" dirty="0">
                <a:latin typeface="Arial" panose="020B0604020202020204" pitchFamily="34" charset="0"/>
                <a:cs typeface="Arial" panose="020B0604020202020204" pitchFamily="34" charset="0"/>
              </a:rPr>
              <a:t> in 2016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B6FF43-9A24-0684-408F-DD01F28E79BB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DCFF077-1698-E301-F708-CE15A28D2EF6}"/>
              </a:ext>
            </a:extLst>
          </p:cNvPr>
          <p:cNvSpPr txBox="1"/>
          <p:nvPr/>
        </p:nvSpPr>
        <p:spPr>
          <a:xfrm>
            <a:off x="2744073" y="216232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B48703-44A4-FAB7-6EA0-56854E7F4955}"/>
              </a:ext>
            </a:extLst>
          </p:cNvPr>
          <p:cNvSpPr txBox="1"/>
          <p:nvPr/>
        </p:nvSpPr>
        <p:spPr>
          <a:xfrm>
            <a:off x="8647838" y="214380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0625AA-6AAD-87C4-B012-1DA8EEBFD0BE}"/>
              </a:ext>
            </a:extLst>
          </p:cNvPr>
          <p:cNvSpPr txBox="1"/>
          <p:nvPr/>
        </p:nvSpPr>
        <p:spPr>
          <a:xfrm>
            <a:off x="5341991" y="1381649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endParaRPr kumimoji="1" lang="ja-JP" alt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7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グラフ 28">
            <a:extLst>
              <a:ext uri="{FF2B5EF4-FFF2-40B4-BE49-F238E27FC236}">
                <a16:creationId xmlns:a16="http://schemas.microsoft.com/office/drawing/2014/main" id="{D577FE2A-DD18-7448-A21A-EDC3530784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24983"/>
              </p:ext>
            </p:extLst>
          </p:nvPr>
        </p:nvGraphicFramePr>
        <p:xfrm>
          <a:off x="-663038" y="1406756"/>
          <a:ext cx="6800180" cy="5057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E8207D-3A97-7A1E-867F-AAE714B27246}"/>
              </a:ext>
            </a:extLst>
          </p:cNvPr>
          <p:cNvSpPr txBox="1"/>
          <p:nvPr/>
        </p:nvSpPr>
        <p:spPr>
          <a:xfrm>
            <a:off x="6096000" y="940232"/>
            <a:ext cx="6096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number of CO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emissions rose from 4,398 t-CO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 2015 to 5,029 t-CO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 2016. In 2016,about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of the total was due to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 spectator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consumption.</a:t>
            </a:r>
          </a:p>
          <a:p>
            <a:endParaRPr lang="en-US" altLang="ja-JP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 43%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Petroleum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sector, and 24%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 36%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sector, and 30%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sector.</a:t>
            </a:r>
          </a:p>
          <a:p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altLang="ja-JP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 per-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basis,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times 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more CO</a:t>
            </a:r>
            <a:r>
              <a:rPr lang="es-E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AF2E84-1291-2246-7D3F-1593672E911E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84D5BFC-BD9C-59B4-3657-1CDB06D1BDCE}"/>
              </a:ext>
            </a:extLst>
          </p:cNvPr>
          <p:cNvGrpSpPr/>
          <p:nvPr/>
        </p:nvGrpSpPr>
        <p:grpSpPr>
          <a:xfrm>
            <a:off x="0" y="472149"/>
            <a:ext cx="8026401" cy="830997"/>
            <a:chOff x="0" y="473708"/>
            <a:chExt cx="8641080" cy="931987"/>
          </a:xfrm>
        </p:grpSpPr>
        <p:sp>
          <p:nvSpPr>
            <p:cNvPr id="10" name="1 つの角を切り取った四角形 9">
              <a:extLst>
                <a:ext uri="{FF2B5EF4-FFF2-40B4-BE49-F238E27FC236}">
                  <a16:creationId xmlns:a16="http://schemas.microsoft.com/office/drawing/2014/main" id="{DDF1F0D3-8D57-E298-FC12-3AE319C540F9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1F43BB2-C059-BD6F-2BC1-B286E7040F3C}"/>
                </a:ext>
              </a:extLst>
            </p:cNvPr>
            <p:cNvSpPr txBox="1"/>
            <p:nvPr/>
          </p:nvSpPr>
          <p:spPr>
            <a:xfrm>
              <a:off x="0" y="473708"/>
              <a:ext cx="8641080" cy="931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Environmental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impacts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spectator</a:t>
              </a:r>
              <a:r>
                <a:rPr lang="es-E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consumption</a:t>
              </a:r>
              <a:endParaRPr lang="es-E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D935A5-B04E-99F5-C0A2-10DD58A1C0A6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41E5ECE-49D6-06BE-A9BC-E532B2F35F0A}"/>
              </a:ext>
            </a:extLst>
          </p:cNvPr>
          <p:cNvGrpSpPr/>
          <p:nvPr/>
        </p:nvGrpSpPr>
        <p:grpSpPr>
          <a:xfrm>
            <a:off x="2494691" y="3564674"/>
            <a:ext cx="3996726" cy="1437042"/>
            <a:chOff x="2366004" y="3761297"/>
            <a:chExt cx="3996726" cy="1437042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60BB0AF-DFBC-2A39-F679-A0ACB7B95F93}"/>
                </a:ext>
              </a:extLst>
            </p:cNvPr>
            <p:cNvSpPr/>
            <p:nvPr/>
          </p:nvSpPr>
          <p:spPr>
            <a:xfrm>
              <a:off x="2372165" y="4195102"/>
              <a:ext cx="797756" cy="49319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D2ECEB0B-3954-FF2C-4FA7-73B8D6D20B0E}"/>
                </a:ext>
              </a:extLst>
            </p:cNvPr>
            <p:cNvSpPr/>
            <p:nvPr/>
          </p:nvSpPr>
          <p:spPr>
            <a:xfrm>
              <a:off x="2366004" y="4939531"/>
              <a:ext cx="797756" cy="2588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1512434C-F422-0300-4A8E-B008188371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3760" y="3761297"/>
              <a:ext cx="3198970" cy="7479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1EC2C17A-6678-E8A4-1211-4708DD9C0C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3760" y="3763716"/>
              <a:ext cx="3198970" cy="13441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BDBCEEE-BDC7-04CD-5D53-66AE9CF185F8}"/>
              </a:ext>
            </a:extLst>
          </p:cNvPr>
          <p:cNvGrpSpPr/>
          <p:nvPr/>
        </p:nvGrpSpPr>
        <p:grpSpPr>
          <a:xfrm>
            <a:off x="4992419" y="2549281"/>
            <a:ext cx="1498998" cy="2102861"/>
            <a:chOff x="4992419" y="2549281"/>
            <a:chExt cx="1498998" cy="2102861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7032DE4-841C-868A-0103-1464D1E8A9C4}"/>
                </a:ext>
              </a:extLst>
            </p:cNvPr>
            <p:cNvSpPr/>
            <p:nvPr/>
          </p:nvSpPr>
          <p:spPr>
            <a:xfrm>
              <a:off x="4992420" y="2549281"/>
              <a:ext cx="843936" cy="9603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857AF535-A652-BFEB-B8EA-FE7961B60D0D}"/>
                </a:ext>
              </a:extLst>
            </p:cNvPr>
            <p:cNvSpPr/>
            <p:nvPr/>
          </p:nvSpPr>
          <p:spPr>
            <a:xfrm>
              <a:off x="4992419" y="3509617"/>
              <a:ext cx="843935" cy="11425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09092035-9C99-0659-ADA1-79C0D4421F05}"/>
                </a:ext>
              </a:extLst>
            </p:cNvPr>
            <p:cNvCxnSpPr>
              <a:cxnSpLocks/>
            </p:cNvCxnSpPr>
            <p:nvPr/>
          </p:nvCxnSpPr>
          <p:spPr>
            <a:xfrm>
              <a:off x="5836354" y="3250550"/>
              <a:ext cx="655063" cy="12411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0AEB05C3-C4F0-FA41-2F23-203185611D81}"/>
                </a:ext>
              </a:extLst>
            </p:cNvPr>
            <p:cNvCxnSpPr>
              <a:cxnSpLocks/>
            </p:cNvCxnSpPr>
            <p:nvPr/>
          </p:nvCxnSpPr>
          <p:spPr>
            <a:xfrm>
              <a:off x="5836354" y="4210886"/>
              <a:ext cx="655063" cy="2726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EAE0E89-53A2-FB72-0359-8C5D2BA7306D}"/>
              </a:ext>
            </a:extLst>
          </p:cNvPr>
          <p:cNvSpPr txBox="1"/>
          <p:nvPr/>
        </p:nvSpPr>
        <p:spPr>
          <a:xfrm>
            <a:off x="-105508" y="6149987"/>
            <a:ext cx="68931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Environmental impacts induced of spectator consumption </a:t>
            </a:r>
          </a:p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by category and sector (2015–2016)</a:t>
            </a:r>
            <a:endParaRPr lang="ja-JP" altLang="ja-JP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9858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82A5E8-6245-1516-BE84-45B2ED7E2E4A}"/>
              </a:ext>
            </a:extLst>
          </p:cNvPr>
          <p:cNvSpPr txBox="1"/>
          <p:nvPr/>
        </p:nvSpPr>
        <p:spPr>
          <a:xfrm>
            <a:off x="0" y="27432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Results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469A39D-489D-E582-D3B4-F283475972FC}"/>
              </a:ext>
            </a:extLst>
          </p:cNvPr>
          <p:cNvGrpSpPr/>
          <p:nvPr/>
        </p:nvGrpSpPr>
        <p:grpSpPr>
          <a:xfrm>
            <a:off x="0" y="473708"/>
            <a:ext cx="7416800" cy="830997"/>
            <a:chOff x="0" y="473708"/>
            <a:chExt cx="8641080" cy="931987"/>
          </a:xfrm>
        </p:grpSpPr>
        <p:sp>
          <p:nvSpPr>
            <p:cNvPr id="6" name="1 つの角を切り取った四角形 5">
              <a:extLst>
                <a:ext uri="{FF2B5EF4-FFF2-40B4-BE49-F238E27FC236}">
                  <a16:creationId xmlns:a16="http://schemas.microsoft.com/office/drawing/2014/main" id="{FA71C03F-D025-43DF-EF36-3E16A891731B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995CF99-79DD-816E-C214-9E601F99F57E}"/>
                </a:ext>
              </a:extLst>
            </p:cNvPr>
            <p:cNvSpPr txBox="1"/>
            <p:nvPr/>
          </p:nvSpPr>
          <p:spPr>
            <a:xfrm>
              <a:off x="0" y="473708"/>
              <a:ext cx="8641080" cy="931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Tripple bottom line evaluation of the league transition</a:t>
              </a:r>
              <a:endParaRPr lang="ja-JP" altLang="ja-JP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s-E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EDB133-8B97-4DA7-BAE5-3629D4A6B975}"/>
              </a:ext>
            </a:extLst>
          </p:cNvPr>
          <p:cNvSpPr txBox="1"/>
          <p:nvPr/>
        </p:nvSpPr>
        <p:spPr>
          <a:xfrm>
            <a:off x="6341951" y="1264383"/>
            <a:ext cx="71005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Indexed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2015 (= 100%)</a:t>
            </a:r>
          </a:p>
          <a:p>
            <a:r>
              <a:rPr lang="es-ES" altLang="ja-JP" sz="2400" dirty="0">
                <a:solidFill>
                  <a:srgbClr val="FFB3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es-ES" altLang="ja-JP" sz="2400" dirty="0" err="1">
                <a:solidFill>
                  <a:srgbClr val="FFB3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n-US" altLang="ja-JP" sz="2400" dirty="0">
                <a:solidFill>
                  <a:srgbClr val="FFB3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increased by 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47%</a:t>
            </a:r>
          </a:p>
          <a:p>
            <a:r>
              <a:rPr lang="es-ES" altLang="ja-JP" sz="2400" dirty="0" err="1">
                <a:solidFill>
                  <a:srgbClr val="4E95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s-ES" altLang="ja-JP" sz="2400" dirty="0">
                <a:solidFill>
                  <a:srgbClr val="4E95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solidFill>
                  <a:srgbClr val="4E95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ES" altLang="ja-JP" sz="2400" dirty="0">
                <a:solidFill>
                  <a:srgbClr val="4E95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44%</a:t>
            </a:r>
          </a:p>
          <a:p>
            <a:r>
              <a:rPr lang="es-ES" altLang="ja-JP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s-E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E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" name="三角形 13">
            <a:extLst>
              <a:ext uri="{FF2B5EF4-FFF2-40B4-BE49-F238E27FC236}">
                <a16:creationId xmlns:a16="http://schemas.microsoft.com/office/drawing/2014/main" id="{C341CF42-BA03-7008-5DF1-7FFF4617B3CB}"/>
              </a:ext>
            </a:extLst>
          </p:cNvPr>
          <p:cNvSpPr/>
          <p:nvPr/>
        </p:nvSpPr>
        <p:spPr>
          <a:xfrm flipV="1">
            <a:off x="7738575" y="3034273"/>
            <a:ext cx="3247053" cy="472191"/>
          </a:xfrm>
          <a:prstGeom prst="triangle">
            <a:avLst>
              <a:gd name="adj" fmla="val 49850"/>
            </a:avLst>
          </a:prstGeom>
          <a:solidFill>
            <a:srgbClr val="6D8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CD6871-AF4B-C884-3A2B-00B388CC65D8}"/>
              </a:ext>
            </a:extLst>
          </p:cNvPr>
          <p:cNvSpPr txBox="1"/>
          <p:nvPr/>
        </p:nvSpPr>
        <p:spPr>
          <a:xfrm>
            <a:off x="6778747" y="3702697"/>
            <a:ext cx="549701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Social &amp;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gains</a:t>
            </a:r>
            <a:b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spending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after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→ more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employment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b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rose,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indicating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20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219D73-7CA9-6E47-3574-88DE1C538721}"/>
              </a:ext>
            </a:extLst>
          </p:cNvPr>
          <p:cNvSpPr txBox="1"/>
          <p:nvPr/>
        </p:nvSpPr>
        <p:spPr>
          <a:xfrm>
            <a:off x="284206" y="5637821"/>
            <a:ext cx="6494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Comparison of per-Match Social, economic and environmental Impacts Induced by spectators consumption </a:t>
            </a:r>
          </a:p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(2015-2016)</a:t>
            </a:r>
          </a:p>
          <a:p>
            <a:endParaRPr kumimoji="1" lang="ja-JP" altLang="en-US" sz="1600"/>
          </a:p>
        </p:txBody>
      </p:sp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674BACC8-075F-F2B4-42F3-A572B19175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738640"/>
              </p:ext>
            </p:extLst>
          </p:nvPr>
        </p:nvGraphicFramePr>
        <p:xfrm>
          <a:off x="-945994" y="1541441"/>
          <a:ext cx="8954942" cy="522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D0DAFB02-8940-F7CA-D6F6-6CD68D7AD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846" y="1136184"/>
            <a:ext cx="2671013" cy="4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7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9AE63A-ED97-DDD5-C20B-3960F8E96494}"/>
              </a:ext>
            </a:extLst>
          </p:cNvPr>
          <p:cNvSpPr txBox="1"/>
          <p:nvPr/>
        </p:nvSpPr>
        <p:spPr>
          <a:xfrm>
            <a:off x="0" y="27432"/>
            <a:ext cx="352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table of contents</a:t>
            </a:r>
            <a:endParaRPr kumimoji="1"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図表 3">
            <a:extLst>
              <a:ext uri="{FF2B5EF4-FFF2-40B4-BE49-F238E27FC236}">
                <a16:creationId xmlns:a16="http://schemas.microsoft.com/office/drawing/2014/main" id="{C0C53056-EE5F-0186-5E02-4C22EAA66F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288256"/>
              </p:ext>
            </p:extLst>
          </p:nvPr>
        </p:nvGraphicFramePr>
        <p:xfrm>
          <a:off x="0" y="790491"/>
          <a:ext cx="5921829" cy="596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図 45">
            <a:extLst>
              <a:ext uri="{FF2B5EF4-FFF2-40B4-BE49-F238E27FC236}">
                <a16:creationId xmlns:a16="http://schemas.microsoft.com/office/drawing/2014/main" id="{7B4CBED2-1AEC-8108-5D11-FB7014294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1640" y="1826809"/>
            <a:ext cx="3204381" cy="32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71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FDAB70-5E60-1AA6-6B98-05C15741DDCD}"/>
              </a:ext>
            </a:extLst>
          </p:cNvPr>
          <p:cNvSpPr txBox="1"/>
          <p:nvPr/>
        </p:nvSpPr>
        <p:spPr>
          <a:xfrm>
            <a:off x="0" y="27432"/>
            <a:ext cx="254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Conclusions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9D1A12-3BB8-C583-DBB2-E8DCCF7457EB}"/>
              </a:ext>
            </a:extLst>
          </p:cNvPr>
          <p:cNvSpPr txBox="1"/>
          <p:nvPr/>
        </p:nvSpPr>
        <p:spPr>
          <a:xfrm>
            <a:off x="248816" y="1184988"/>
            <a:ext cx="119431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League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and social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es-ES" altLang="ja-JP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highlighting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-off.</a:t>
            </a:r>
          </a:p>
          <a:p>
            <a:pPr marL="285750" indent="-285750">
              <a:buFont typeface="Wingdings" pitchFamily="2" charset="2"/>
              <a:buChar char="n"/>
            </a:pPr>
            <a:endParaRPr lang="es-E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 real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terms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a 47%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in social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a 44%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and a 60%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substantial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n"/>
            </a:pPr>
            <a:endParaRPr lang="es-E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spectators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dominant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contributors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prefectural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accounting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roughly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70%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dimension</a:t>
            </a:r>
            <a:r>
              <a:rPr lang="es-E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92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B09CAD69-5451-9370-04EC-033C6852381A}"/>
              </a:ext>
            </a:extLst>
          </p:cNvPr>
          <p:cNvSpPr/>
          <p:nvPr/>
        </p:nvSpPr>
        <p:spPr>
          <a:xfrm>
            <a:off x="104970" y="1889364"/>
            <a:ext cx="5991030" cy="4782024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3189DD-DDCB-0A0F-EB4A-585C83FC2AFE}"/>
              </a:ext>
            </a:extLst>
          </p:cNvPr>
          <p:cNvSpPr txBox="1"/>
          <p:nvPr/>
        </p:nvSpPr>
        <p:spPr>
          <a:xfrm>
            <a:off x="0" y="27432"/>
            <a:ext cx="254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Conclusions</a:t>
            </a:r>
            <a:endParaRPr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1CD6045-E917-128A-F291-3A2B02E06615}"/>
              </a:ext>
            </a:extLst>
          </p:cNvPr>
          <p:cNvGrpSpPr/>
          <p:nvPr/>
        </p:nvGrpSpPr>
        <p:grpSpPr>
          <a:xfrm>
            <a:off x="0" y="473708"/>
            <a:ext cx="2659224" cy="830997"/>
            <a:chOff x="0" y="473708"/>
            <a:chExt cx="8641080" cy="931987"/>
          </a:xfrm>
        </p:grpSpPr>
        <p:sp>
          <p:nvSpPr>
            <p:cNvPr id="6" name="1 つの角を切り取った四角形 5">
              <a:extLst>
                <a:ext uri="{FF2B5EF4-FFF2-40B4-BE49-F238E27FC236}">
                  <a16:creationId xmlns:a16="http://schemas.microsoft.com/office/drawing/2014/main" id="{70B89B33-D783-D87B-D599-C4D1B8A8E844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490D5BE0-B10E-F7EF-DD23-6797EDF2110D}"/>
                </a:ext>
              </a:extLst>
            </p:cNvPr>
            <p:cNvSpPr txBox="1"/>
            <p:nvPr/>
          </p:nvSpPr>
          <p:spPr>
            <a:xfrm>
              <a:off x="0" y="473708"/>
              <a:ext cx="8641080" cy="931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Policy implication</a:t>
              </a:r>
              <a:endParaRPr lang="ja-JP" altLang="ja-JP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s-E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0DCD3BF-B1D4-E5D7-F7A5-BD8ED4A58492}"/>
              </a:ext>
            </a:extLst>
          </p:cNvPr>
          <p:cNvSpPr txBox="1"/>
          <p:nvPr/>
        </p:nvSpPr>
        <p:spPr>
          <a:xfrm>
            <a:off x="104970" y="1334254"/>
            <a:ext cx="5991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91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Spectators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60A238-8D72-CFFA-0B4A-C3A57F5E9A36}"/>
              </a:ext>
            </a:extLst>
          </p:cNvPr>
          <p:cNvSpPr txBox="1"/>
          <p:nvPr/>
        </p:nvSpPr>
        <p:spPr>
          <a:xfrm>
            <a:off x="6177487" y="1304705"/>
            <a:ext cx="59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Spectators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7A95673-35B5-98DE-1DE3-55A918ACD123}"/>
              </a:ext>
            </a:extLst>
          </p:cNvPr>
          <p:cNvGrpSpPr/>
          <p:nvPr/>
        </p:nvGrpSpPr>
        <p:grpSpPr>
          <a:xfrm>
            <a:off x="0" y="473708"/>
            <a:ext cx="2691981" cy="830997"/>
            <a:chOff x="0" y="473708"/>
            <a:chExt cx="8641080" cy="931987"/>
          </a:xfrm>
        </p:grpSpPr>
        <p:sp>
          <p:nvSpPr>
            <p:cNvPr id="12" name="1 つの角を切り取った四角形 11">
              <a:extLst>
                <a:ext uri="{FF2B5EF4-FFF2-40B4-BE49-F238E27FC236}">
                  <a16:creationId xmlns:a16="http://schemas.microsoft.com/office/drawing/2014/main" id="{514AA601-2EA7-4A96-F359-4241CD70B9FE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91B65E6-9B82-E903-2B60-A11E34FE095B}"/>
                </a:ext>
              </a:extLst>
            </p:cNvPr>
            <p:cNvSpPr txBox="1"/>
            <p:nvPr/>
          </p:nvSpPr>
          <p:spPr>
            <a:xfrm>
              <a:off x="0" y="473708"/>
              <a:ext cx="8641080" cy="931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Policy implication</a:t>
              </a:r>
              <a:endParaRPr lang="ja-JP" altLang="ja-JP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s-E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8082D9F-5682-6924-5313-9680C72A6239}"/>
              </a:ext>
            </a:extLst>
          </p:cNvPr>
          <p:cNvSpPr txBox="1"/>
          <p:nvPr/>
        </p:nvSpPr>
        <p:spPr>
          <a:xfrm>
            <a:off x="267944" y="2070548"/>
            <a:ext cx="58280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Bundle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match tickets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local rail/bus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fare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shift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trips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cars</a:t>
            </a:r>
          </a:p>
          <a:p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n"/>
            </a:pP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Introduce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parking fees and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-site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., solar EV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chargers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図 21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C8212801-4CDF-0DDB-9302-4DF0CA2F4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75" y="5659794"/>
            <a:ext cx="1343206" cy="544352"/>
          </a:xfrm>
          <a:prstGeom prst="rect">
            <a:avLst/>
          </a:prstGeom>
        </p:spPr>
      </p:pic>
      <p:pic>
        <p:nvPicPr>
          <p:cNvPr id="24" name="図 23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381BD8E0-6CC6-E9B4-C271-1075C8133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287" y="5523746"/>
            <a:ext cx="1343206" cy="680400"/>
          </a:xfrm>
          <a:prstGeom prst="rect">
            <a:avLst/>
          </a:prstGeom>
        </p:spPr>
      </p:pic>
      <p:sp>
        <p:nvSpPr>
          <p:cNvPr id="25" name="右矢印 24">
            <a:extLst>
              <a:ext uri="{FF2B5EF4-FFF2-40B4-BE49-F238E27FC236}">
                <a16:creationId xmlns:a16="http://schemas.microsoft.com/office/drawing/2014/main" id="{00B8945D-A72A-89A6-9C8F-5C4EF54235DF}"/>
              </a:ext>
            </a:extLst>
          </p:cNvPr>
          <p:cNvSpPr/>
          <p:nvPr/>
        </p:nvSpPr>
        <p:spPr>
          <a:xfrm>
            <a:off x="2941409" y="5815337"/>
            <a:ext cx="746449" cy="23326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D9CFB362-0310-C332-0B04-79D688209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23" y="5231479"/>
            <a:ext cx="854766" cy="544352"/>
          </a:xfrm>
          <a:prstGeom prst="rect">
            <a:avLst/>
          </a:prstGeom>
        </p:spPr>
      </p:pic>
      <p:pic>
        <p:nvPicPr>
          <p:cNvPr id="28" name="図 27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1614F370-EACD-2D5F-4262-4016871FF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612" y="5005821"/>
            <a:ext cx="854766" cy="544352"/>
          </a:xfrm>
          <a:prstGeom prst="rect">
            <a:avLst/>
          </a:prstGeom>
        </p:spPr>
      </p:pic>
      <p:pic>
        <p:nvPicPr>
          <p:cNvPr id="29" name="図 28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FAEA4A10-CF47-FAFD-E1C9-37E772400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343" y="5146708"/>
            <a:ext cx="500428" cy="318694"/>
          </a:xfrm>
          <a:prstGeom prst="rect">
            <a:avLst/>
          </a:prstGeom>
        </p:spPr>
      </p:pic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589D3649-A67F-07A7-163C-B1BC5F5920BE}"/>
              </a:ext>
            </a:extLst>
          </p:cNvPr>
          <p:cNvSpPr/>
          <p:nvPr/>
        </p:nvSpPr>
        <p:spPr>
          <a:xfrm>
            <a:off x="6177486" y="1889364"/>
            <a:ext cx="5909544" cy="4782024"/>
          </a:xfrm>
          <a:prstGeom prst="roundRect">
            <a:avLst>
              <a:gd name="adj" fmla="val 5817"/>
            </a:avLst>
          </a:prstGeom>
          <a:solidFill>
            <a:srgbClr val="FF6B6B">
              <a:alpha val="38000"/>
            </a:srgb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286342D-4E57-E165-0937-52B283819D29}"/>
              </a:ext>
            </a:extLst>
          </p:cNvPr>
          <p:cNvSpPr txBox="1"/>
          <p:nvPr/>
        </p:nvSpPr>
        <p:spPr>
          <a:xfrm>
            <a:off x="6258974" y="2090172"/>
            <a:ext cx="58280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Match ticket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bundled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accomodation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renewable-energy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energy-efficient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Convert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club’s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buses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hydrogen-powered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Moving</a:t>
            </a:r>
            <a:r>
              <a:rPr lang="es-E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e” </a:t>
            </a:r>
            <a:r>
              <a:rPr lang="es-E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endParaRPr lang="es-E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図 33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DFDB02BD-2D77-CF48-2818-C08264398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668" y="5370765"/>
            <a:ext cx="1795349" cy="944921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1E64E34-9B8F-589C-2ACE-EB4EDBC5D6CA}"/>
              </a:ext>
            </a:extLst>
          </p:cNvPr>
          <p:cNvSpPr txBox="1"/>
          <p:nvPr/>
        </p:nvSpPr>
        <p:spPr>
          <a:xfrm>
            <a:off x="7691894" y="5753616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sz="2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図 37" descr="図形, 矢印&#10;&#10;AI 生成コンテンツは誤りを含む可能性があります。">
            <a:extLst>
              <a:ext uri="{FF2B5EF4-FFF2-40B4-BE49-F238E27FC236}">
                <a16:creationId xmlns:a16="http://schemas.microsoft.com/office/drawing/2014/main" id="{112C4237-30BD-3B4D-D228-02FAC1211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188" y="4736353"/>
            <a:ext cx="611754" cy="634412"/>
          </a:xfrm>
          <a:prstGeom prst="rect">
            <a:avLst/>
          </a:prstGeom>
        </p:spPr>
      </p:pic>
      <p:pic>
        <p:nvPicPr>
          <p:cNvPr id="40" name="図 39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8086C06-9DC3-34B1-ECF8-AC90D3ECE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7599" y="5231479"/>
            <a:ext cx="1222534" cy="10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97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24E8EBD-1CF2-380E-4161-1921368D7D28}"/>
              </a:ext>
            </a:extLst>
          </p:cNvPr>
          <p:cNvSpPr/>
          <p:nvPr/>
        </p:nvSpPr>
        <p:spPr>
          <a:xfrm>
            <a:off x="0" y="0"/>
            <a:ext cx="12192000" cy="568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D676CE9-FA25-C0F0-EF86-A129354C9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4293"/>
            <a:chExt cx="12192000" cy="68580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5121639-EE6D-BAC5-CDA4-4DB0C2E11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4293"/>
              <a:ext cx="12192000" cy="6853707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354FC83-F126-201B-6C13-602C669D8C22}"/>
                </a:ext>
              </a:extLst>
            </p:cNvPr>
            <p:cNvSpPr/>
            <p:nvPr/>
          </p:nvSpPr>
          <p:spPr>
            <a:xfrm>
              <a:off x="0" y="4293"/>
              <a:ext cx="12192000" cy="6858000"/>
            </a:xfrm>
            <a:prstGeom prst="rect">
              <a:avLst/>
            </a:prstGeom>
            <a:solidFill>
              <a:srgbClr val="6D84A6">
                <a:alpha val="6910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0BAC42-2A44-DE49-8CAF-750BF4385980}"/>
              </a:ext>
            </a:extLst>
          </p:cNvPr>
          <p:cNvSpPr txBox="1"/>
          <p:nvPr/>
        </p:nvSpPr>
        <p:spPr>
          <a:xfrm>
            <a:off x="2408932" y="2941617"/>
            <a:ext cx="7374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kumimoji="1" lang="ja-JP" altLang="en-US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6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C5E0A-CC04-D7C3-D8B0-A127710F9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C7C4F7E2-4394-B2A7-C34C-E117D71E7603}"/>
              </a:ext>
            </a:extLst>
          </p:cNvPr>
          <p:cNvSpPr/>
          <p:nvPr/>
        </p:nvSpPr>
        <p:spPr>
          <a:xfrm>
            <a:off x="5353984" y="727631"/>
            <a:ext cx="6639908" cy="2552234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DC1C90-D8EB-0942-66E1-9713577FABDD}"/>
              </a:ext>
            </a:extLst>
          </p:cNvPr>
          <p:cNvSpPr txBox="1"/>
          <p:nvPr/>
        </p:nvSpPr>
        <p:spPr>
          <a:xfrm>
            <a:off x="0" y="27432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Introduction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741E2FA-8069-CE60-C60D-92A9EEF0B28A}"/>
              </a:ext>
            </a:extLst>
          </p:cNvPr>
          <p:cNvGrpSpPr/>
          <p:nvPr/>
        </p:nvGrpSpPr>
        <p:grpSpPr>
          <a:xfrm>
            <a:off x="621791" y="718487"/>
            <a:ext cx="4202615" cy="2626802"/>
            <a:chOff x="385095" y="2264398"/>
            <a:chExt cx="3955669" cy="2587958"/>
          </a:xfrm>
        </p:grpSpPr>
        <p:pic>
          <p:nvPicPr>
            <p:cNvPr id="11" name="図 10" descr="アイコン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9D1056BD-D14F-34AB-A75A-7F1BDE231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3512" y="2264398"/>
              <a:ext cx="1183012" cy="1536030"/>
            </a:xfrm>
            <a:prstGeom prst="rect">
              <a:avLst/>
            </a:prstGeom>
          </p:spPr>
        </p:pic>
        <p:pic>
          <p:nvPicPr>
            <p:cNvPr id="12" name="グラフィックス 11" descr="硬貨 単色塗りつぶし">
              <a:extLst>
                <a:ext uri="{FF2B5EF4-FFF2-40B4-BE49-F238E27FC236}">
                  <a16:creationId xmlns:a16="http://schemas.microsoft.com/office/drawing/2014/main" id="{0C8E9387-FCB7-F782-861F-B7FE90593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8257" y="3528906"/>
              <a:ext cx="769693" cy="769693"/>
            </a:xfrm>
            <a:prstGeom prst="rect">
              <a:avLst/>
            </a:prstGeom>
          </p:spPr>
        </p:pic>
        <p:pic>
          <p:nvPicPr>
            <p:cNvPr id="13" name="図 12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491FF56E-05DC-A353-7A63-16F2B2ED3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095" y="3819138"/>
              <a:ext cx="1227082" cy="959753"/>
            </a:xfrm>
            <a:prstGeom prst="rect">
              <a:avLst/>
            </a:prstGeom>
          </p:spPr>
        </p:pic>
        <p:pic>
          <p:nvPicPr>
            <p:cNvPr id="14" name="グラフィックス 13" descr="建設作業員男性 単色塗りつぶし">
              <a:extLst>
                <a:ext uri="{FF2B5EF4-FFF2-40B4-BE49-F238E27FC236}">
                  <a16:creationId xmlns:a16="http://schemas.microsoft.com/office/drawing/2014/main" id="{ABDED9D5-D274-ADDA-45F7-C5D781369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13645" y="4082663"/>
              <a:ext cx="769693" cy="769693"/>
            </a:xfrm>
            <a:prstGeom prst="rect">
              <a:avLst/>
            </a:prstGeom>
          </p:spPr>
        </p:pic>
        <p:pic>
          <p:nvPicPr>
            <p:cNvPr id="15" name="グラフィックス 14" descr="矢印: 時計回りの曲線 単色塗りつぶし">
              <a:extLst>
                <a:ext uri="{FF2B5EF4-FFF2-40B4-BE49-F238E27FC236}">
                  <a16:creationId xmlns:a16="http://schemas.microsoft.com/office/drawing/2014/main" id="{727B3B47-D5C2-C23D-EF82-F0667C85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4194704">
              <a:off x="785545" y="2722269"/>
              <a:ext cx="914400" cy="914400"/>
            </a:xfrm>
            <a:prstGeom prst="rect">
              <a:avLst/>
            </a:prstGeom>
          </p:spPr>
        </p:pic>
        <p:pic>
          <p:nvPicPr>
            <p:cNvPr id="16" name="図 15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71DDACF6-B48B-26A8-5114-6F0766E97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19179" y="4268656"/>
              <a:ext cx="821585" cy="523220"/>
            </a:xfrm>
            <a:prstGeom prst="rect">
              <a:avLst/>
            </a:prstGeom>
          </p:spPr>
        </p:pic>
        <p:pic>
          <p:nvPicPr>
            <p:cNvPr id="17" name="グラフィックス 16" descr="矢印: 時計回りの曲線 単色塗りつぶし">
              <a:extLst>
                <a:ext uri="{FF2B5EF4-FFF2-40B4-BE49-F238E27FC236}">
                  <a16:creationId xmlns:a16="http://schemas.microsoft.com/office/drawing/2014/main" id="{7835744C-E447-FE70-36DE-3E2D6DAE7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9594704">
              <a:off x="2814168" y="2722268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65FA7A-18E5-50E8-8FC8-9BC454BC9214}"/>
              </a:ext>
            </a:extLst>
          </p:cNvPr>
          <p:cNvSpPr txBox="1"/>
          <p:nvPr/>
        </p:nvSpPr>
        <p:spPr>
          <a:xfrm>
            <a:off x="5438570" y="959351"/>
            <a:ext cx="663990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itchFamily="2" charset="2"/>
              <a:buChar char="l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Sports events significantly </a:t>
            </a:r>
            <a:r>
              <a:rPr lang="en-GB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 local economies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by hosting games, yet the travel of players and spectators also </a:t>
            </a:r>
            <a:r>
              <a:rPr lang="en-GB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imposes environmental burdens </a:t>
            </a:r>
          </a:p>
          <a:p>
            <a:pPr>
              <a:buSzPct val="80000"/>
            </a:pPr>
            <a:r>
              <a:rPr lang="en-GB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(Luo, 2024; Dolf &amp; Teehan, 2015).</a:t>
            </a:r>
          </a:p>
        </p:txBody>
      </p:sp>
      <p:sp>
        <p:nvSpPr>
          <p:cNvPr id="23" name="三角形 22">
            <a:extLst>
              <a:ext uri="{FF2B5EF4-FFF2-40B4-BE49-F238E27FC236}">
                <a16:creationId xmlns:a16="http://schemas.microsoft.com/office/drawing/2014/main" id="{A9A7B417-3714-87BF-D12C-56D515996DD7}"/>
              </a:ext>
            </a:extLst>
          </p:cNvPr>
          <p:cNvSpPr/>
          <p:nvPr/>
        </p:nvSpPr>
        <p:spPr>
          <a:xfrm flipV="1">
            <a:off x="4387968" y="3472319"/>
            <a:ext cx="2789172" cy="472191"/>
          </a:xfrm>
          <a:prstGeom prst="triangle">
            <a:avLst>
              <a:gd name="adj" fmla="val 49850"/>
            </a:avLst>
          </a:prstGeom>
          <a:solidFill>
            <a:srgbClr val="6D8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2FF2FF3-B168-4723-91AC-EBF7B58EB46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14698"/>
          <a:stretch>
            <a:fillRect/>
          </a:stretch>
        </p:blipFill>
        <p:spPr>
          <a:xfrm>
            <a:off x="36576" y="3995871"/>
            <a:ext cx="5326552" cy="2834697"/>
          </a:xfrm>
          <a:prstGeom prst="rect">
            <a:avLst/>
          </a:prstGeom>
        </p:spPr>
      </p:pic>
      <p:pic>
        <p:nvPicPr>
          <p:cNvPr id="21" name="図 20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3D7D5AAA-AC14-F6EC-316E-440B1AB8B2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404" y="4729939"/>
            <a:ext cx="328852" cy="445010"/>
          </a:xfrm>
          <a:prstGeom prst="rect">
            <a:avLst/>
          </a:prstGeom>
        </p:spPr>
      </p:pic>
      <p:pic>
        <p:nvPicPr>
          <p:cNvPr id="38" name="図 37" descr="図形, 矢印&#10;&#10;AI 生成コンテンツは誤りを含む可能性があります。">
            <a:extLst>
              <a:ext uri="{FF2B5EF4-FFF2-40B4-BE49-F238E27FC236}">
                <a16:creationId xmlns:a16="http://schemas.microsoft.com/office/drawing/2014/main" id="{F81F1D8F-CB64-08FA-937D-D16496BC3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36584" flipH="1">
            <a:off x="1787063" y="4800000"/>
            <a:ext cx="701898" cy="378040"/>
          </a:xfrm>
          <a:prstGeom prst="rect">
            <a:avLst/>
          </a:prstGeom>
        </p:spPr>
      </p:pic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0CD104DC-A76E-4B9C-6B01-511EA972C540}"/>
              </a:ext>
            </a:extLst>
          </p:cNvPr>
          <p:cNvSpPr/>
          <p:nvPr/>
        </p:nvSpPr>
        <p:spPr>
          <a:xfrm>
            <a:off x="5353984" y="4108369"/>
            <a:ext cx="6639908" cy="2552234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pic>
        <p:nvPicPr>
          <p:cNvPr id="45" name="グラフィックス 44" descr="矢印: 時計回りの曲線 単色塗りつぶし">
            <a:extLst>
              <a:ext uri="{FF2B5EF4-FFF2-40B4-BE49-F238E27FC236}">
                <a16:creationId xmlns:a16="http://schemas.microsoft.com/office/drawing/2014/main" id="{27712FF9-4929-DBBF-296E-AB318D5C50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872681" flipH="1">
            <a:off x="2386054" y="2866504"/>
            <a:ext cx="559891" cy="3457316"/>
          </a:xfrm>
          <a:prstGeom prst="rect">
            <a:avLst/>
          </a:prstGeom>
        </p:spPr>
      </p:pic>
      <p:pic>
        <p:nvPicPr>
          <p:cNvPr id="46" name="グラフィックス 45" descr="矢印: 時計回りの曲線 単色塗りつぶし">
            <a:extLst>
              <a:ext uri="{FF2B5EF4-FFF2-40B4-BE49-F238E27FC236}">
                <a16:creationId xmlns:a16="http://schemas.microsoft.com/office/drawing/2014/main" id="{709C8AE8-5914-30EF-4C4F-F35415CEF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337378" flipH="1">
            <a:off x="1750696" y="4100388"/>
            <a:ext cx="543637" cy="2466619"/>
          </a:xfrm>
          <a:prstGeom prst="rect">
            <a:avLst/>
          </a:prstGeom>
        </p:spPr>
      </p:pic>
      <p:pic>
        <p:nvPicPr>
          <p:cNvPr id="47" name="グラフィックス 46" descr="矢印: 時計回りの曲線 単色塗りつぶし">
            <a:extLst>
              <a:ext uri="{FF2B5EF4-FFF2-40B4-BE49-F238E27FC236}">
                <a16:creationId xmlns:a16="http://schemas.microsoft.com/office/drawing/2014/main" id="{18ECB6DE-6116-7032-5C6C-13A9F2F01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444483" flipH="1">
            <a:off x="1046004" y="4949565"/>
            <a:ext cx="559891" cy="1627537"/>
          </a:xfrm>
          <a:prstGeom prst="rect">
            <a:avLst/>
          </a:prstGeom>
        </p:spPr>
      </p:pic>
      <p:graphicFrame>
        <p:nvGraphicFramePr>
          <p:cNvPr id="48" name="グラフ 47">
            <a:extLst>
              <a:ext uri="{FF2B5EF4-FFF2-40B4-BE49-F238E27FC236}">
                <a16:creationId xmlns:a16="http://schemas.microsoft.com/office/drawing/2014/main" id="{FFB64779-A5BC-05B1-3D5B-98086D2CE0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424269"/>
              </p:ext>
            </p:extLst>
          </p:nvPr>
        </p:nvGraphicFramePr>
        <p:xfrm>
          <a:off x="3086104" y="5174948"/>
          <a:ext cx="2819852" cy="182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53" name="図 52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1385328C-487F-BAD0-7336-D4C570F9E4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1348" y="5453140"/>
            <a:ext cx="632649" cy="402897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2B5B3CFA-D7A7-959D-A70C-00BDA56B3D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21158" y="4801331"/>
            <a:ext cx="2958112" cy="1774867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6123FAD-1DC9-35FA-83AC-BCADF02CA852}"/>
              </a:ext>
            </a:extLst>
          </p:cNvPr>
          <p:cNvSpPr txBox="1"/>
          <p:nvPr/>
        </p:nvSpPr>
        <p:spPr>
          <a:xfrm>
            <a:off x="3716760" y="6043562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kumimoji="1"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933EDA4-2536-D530-A116-62DD81501F68}"/>
              </a:ext>
            </a:extLst>
          </p:cNvPr>
          <p:cNvSpPr txBox="1"/>
          <p:nvPr/>
        </p:nvSpPr>
        <p:spPr>
          <a:xfrm>
            <a:off x="5439668" y="4338045"/>
            <a:ext cx="655422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itchFamily="2" charset="2"/>
              <a:buChar char="l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emissions associated with </a:t>
            </a:r>
            <a:r>
              <a:rPr lang="en-GB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players and spectators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travel are substantial, accounting for about </a:t>
            </a:r>
            <a:r>
              <a:rPr lang="en-GB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total emissions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at the Vancouver 2010 Winter Olympics (VANOC, 2010).</a:t>
            </a:r>
          </a:p>
        </p:txBody>
      </p:sp>
      <p:pic>
        <p:nvPicPr>
          <p:cNvPr id="61" name="図 60" descr="図形, 矢印&#10;&#10;AI 生成コンテンツは誤りを含む可能性があります。">
            <a:extLst>
              <a:ext uri="{FF2B5EF4-FFF2-40B4-BE49-F238E27FC236}">
                <a16:creationId xmlns:a16="http://schemas.microsoft.com/office/drawing/2014/main" id="{64FB3527-C33E-462E-9FD2-274662ACDE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602619" flipH="1">
            <a:off x="1434808" y="5671309"/>
            <a:ext cx="701898" cy="378040"/>
          </a:xfrm>
          <a:prstGeom prst="rect">
            <a:avLst/>
          </a:prstGeom>
        </p:spPr>
      </p:pic>
      <p:pic>
        <p:nvPicPr>
          <p:cNvPr id="62" name="図 61" descr="図形, 矢印&#10;&#10;AI 生成コンテンツは誤りを含む可能性があります。">
            <a:extLst>
              <a:ext uri="{FF2B5EF4-FFF2-40B4-BE49-F238E27FC236}">
                <a16:creationId xmlns:a16="http://schemas.microsoft.com/office/drawing/2014/main" id="{E04F2DC9-E8E4-CF8C-3B99-FFD21475B8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47459" flipH="1">
            <a:off x="2898855" y="4046288"/>
            <a:ext cx="701898" cy="3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1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145597-9462-5607-E4CE-5844A45CE08E}"/>
              </a:ext>
            </a:extLst>
          </p:cNvPr>
          <p:cNvSpPr txBox="1"/>
          <p:nvPr/>
        </p:nvSpPr>
        <p:spPr>
          <a:xfrm>
            <a:off x="0" y="27432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Introduction</a:t>
            </a:r>
            <a:endParaRPr kumimoji="1"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E3A88DD-FE6A-DAF1-3983-65808B0BC4F4}"/>
              </a:ext>
            </a:extLst>
          </p:cNvPr>
          <p:cNvGrpSpPr/>
          <p:nvPr/>
        </p:nvGrpSpPr>
        <p:grpSpPr>
          <a:xfrm>
            <a:off x="81558" y="3412510"/>
            <a:ext cx="3122971" cy="523220"/>
            <a:chOff x="164592" y="648218"/>
            <a:chExt cx="3122971" cy="523220"/>
          </a:xfrm>
        </p:grpSpPr>
        <p:sp>
          <p:nvSpPr>
            <p:cNvPr id="15" name="角丸四角形 14">
              <a:extLst>
                <a:ext uri="{FF2B5EF4-FFF2-40B4-BE49-F238E27FC236}">
                  <a16:creationId xmlns:a16="http://schemas.microsoft.com/office/drawing/2014/main" id="{503F5DA5-4A0D-CE87-D114-93D44041E3F1}"/>
                </a:ext>
              </a:extLst>
            </p:cNvPr>
            <p:cNvSpPr/>
            <p:nvPr/>
          </p:nvSpPr>
          <p:spPr>
            <a:xfrm>
              <a:off x="164592" y="704088"/>
              <a:ext cx="3122971" cy="411480"/>
            </a:xfrm>
            <a:prstGeom prst="round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C81CBFD-9A2F-0519-3D00-854F6B8610F5}"/>
                </a:ext>
              </a:extLst>
            </p:cNvPr>
            <p:cNvSpPr txBox="1"/>
            <p:nvPr/>
          </p:nvSpPr>
          <p:spPr>
            <a:xfrm>
              <a:off x="164592" y="648218"/>
              <a:ext cx="3122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 benefits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9A888CA-28A4-7146-DF34-DF01328E89B1}"/>
              </a:ext>
            </a:extLst>
          </p:cNvPr>
          <p:cNvGrpSpPr/>
          <p:nvPr/>
        </p:nvGrpSpPr>
        <p:grpSpPr>
          <a:xfrm>
            <a:off x="6176526" y="3383395"/>
            <a:ext cx="3823508" cy="954107"/>
            <a:chOff x="164592" y="648218"/>
            <a:chExt cx="3122971" cy="954107"/>
          </a:xfrm>
        </p:grpSpPr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D8E7E3BB-B192-1379-17ED-88215A94602A}"/>
                </a:ext>
              </a:extLst>
            </p:cNvPr>
            <p:cNvSpPr/>
            <p:nvPr/>
          </p:nvSpPr>
          <p:spPr>
            <a:xfrm>
              <a:off x="164592" y="704088"/>
              <a:ext cx="3122971" cy="411480"/>
            </a:xfrm>
            <a:prstGeom prst="round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0BA4ED2-4FDB-DF7E-9E18-F48DF3C73917}"/>
                </a:ext>
              </a:extLst>
            </p:cNvPr>
            <p:cNvSpPr txBox="1"/>
            <p:nvPr/>
          </p:nvSpPr>
          <p:spPr>
            <a:xfrm>
              <a:off x="164592" y="648218"/>
              <a:ext cx="31229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Environmental impacts</a:t>
              </a:r>
            </a:p>
            <a:p>
              <a:pPr algn="ctr"/>
              <a:endParaRPr kumimoji="1"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1BDBD5AE-F7DE-4421-6D59-4FFEF6386F70}"/>
              </a:ext>
            </a:extLst>
          </p:cNvPr>
          <p:cNvGrpSpPr/>
          <p:nvPr/>
        </p:nvGrpSpPr>
        <p:grpSpPr>
          <a:xfrm>
            <a:off x="237014" y="574669"/>
            <a:ext cx="5623003" cy="2878348"/>
            <a:chOff x="209697" y="3958673"/>
            <a:chExt cx="5075535" cy="2789599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7C35F3BE-B75F-47BB-98C9-0FA5086A9933}"/>
                </a:ext>
              </a:extLst>
            </p:cNvPr>
            <p:cNvGrpSpPr/>
            <p:nvPr/>
          </p:nvGrpSpPr>
          <p:grpSpPr>
            <a:xfrm>
              <a:off x="209697" y="3958673"/>
              <a:ext cx="5075535" cy="2789599"/>
              <a:chOff x="6508793" y="2067746"/>
              <a:chExt cx="5302281" cy="2958753"/>
            </a:xfrm>
          </p:grpSpPr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465ECA3D-15E5-F3C6-A930-99980C4376C8}"/>
                  </a:ext>
                </a:extLst>
              </p:cNvPr>
              <p:cNvGrpSpPr/>
              <p:nvPr/>
            </p:nvGrpSpPr>
            <p:grpSpPr>
              <a:xfrm>
                <a:off x="6508793" y="2067746"/>
                <a:ext cx="5302281" cy="2958753"/>
                <a:chOff x="6422241" y="2207123"/>
                <a:chExt cx="5302281" cy="3101063"/>
              </a:xfrm>
            </p:grpSpPr>
            <p:pic>
              <p:nvPicPr>
                <p:cNvPr id="40" name="図 39">
                  <a:extLst>
                    <a:ext uri="{FF2B5EF4-FFF2-40B4-BE49-F238E27FC236}">
                      <a16:creationId xmlns:a16="http://schemas.microsoft.com/office/drawing/2014/main" id="{D3373F13-06F1-1281-F503-5718AE49FA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1188" t="6936" r="1989" b="8122"/>
                <a:stretch>
                  <a:fillRect/>
                </a:stretch>
              </p:blipFill>
              <p:spPr>
                <a:xfrm>
                  <a:off x="6422241" y="2207123"/>
                  <a:ext cx="5302281" cy="3101063"/>
                </a:xfrm>
                <a:prstGeom prst="rect">
                  <a:avLst/>
                </a:prstGeom>
              </p:spPr>
            </p:pic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8CF5AD13-0323-12FA-1EFE-9B9532202FA0}"/>
                    </a:ext>
                  </a:extLst>
                </p:cNvPr>
                <p:cNvSpPr/>
                <p:nvPr/>
              </p:nvSpPr>
              <p:spPr bwMode="auto">
                <a:xfrm>
                  <a:off x="8256240" y="3375280"/>
                  <a:ext cx="360040" cy="629784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66AC41CF-723A-4034-4F25-C7178C7B3DAC}"/>
                    </a:ext>
                  </a:extLst>
                </p:cNvPr>
                <p:cNvSpPr/>
                <p:nvPr/>
              </p:nvSpPr>
              <p:spPr bwMode="auto">
                <a:xfrm>
                  <a:off x="10128448" y="4378365"/>
                  <a:ext cx="360040" cy="629784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pic>
              <p:nvPicPr>
                <p:cNvPr id="43" name="図 42">
                  <a:extLst>
                    <a:ext uri="{FF2B5EF4-FFF2-40B4-BE49-F238E27FC236}">
                      <a16:creationId xmlns:a16="http://schemas.microsoft.com/office/drawing/2014/main" id="{9AB897DD-9744-739B-1E76-62BF617E9E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32504" y="4099016"/>
                  <a:ext cx="629785" cy="678073"/>
                </a:xfrm>
                <a:prstGeom prst="rect">
                  <a:avLst/>
                </a:prstGeom>
              </p:spPr>
            </p:pic>
          </p:grpSp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3DFE8B43-F141-3D98-DA5D-6513C040B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68493" y="3020803"/>
                <a:ext cx="629785" cy="678073"/>
              </a:xfrm>
              <a:prstGeom prst="rect">
                <a:avLst/>
              </a:prstGeom>
            </p:spPr>
          </p:pic>
        </p:grpSp>
        <p:pic>
          <p:nvPicPr>
            <p:cNvPr id="26" name="図 25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CB4E6FB3-D0C4-5810-027E-43D89568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098" y="4016651"/>
              <a:ext cx="637887" cy="406233"/>
            </a:xfrm>
            <a:prstGeom prst="rect">
              <a:avLst/>
            </a:prstGeom>
          </p:spPr>
        </p:pic>
        <p:pic>
          <p:nvPicPr>
            <p:cNvPr id="27" name="図 26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9A1057BE-592A-46F4-0ED6-D9E47A69B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2587" y="4929932"/>
              <a:ext cx="637887" cy="406233"/>
            </a:xfrm>
            <a:prstGeom prst="rect">
              <a:avLst/>
            </a:prstGeom>
          </p:spPr>
        </p:pic>
        <p:pic>
          <p:nvPicPr>
            <p:cNvPr id="28" name="図 27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1A4636AA-1FFD-F893-C836-00410D82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0125" y="5153695"/>
              <a:ext cx="637887" cy="406233"/>
            </a:xfrm>
            <a:prstGeom prst="rect">
              <a:avLst/>
            </a:prstGeom>
          </p:spPr>
        </p:pic>
        <p:pic>
          <p:nvPicPr>
            <p:cNvPr id="29" name="図 28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227EDEAC-5D44-0CFE-DEE8-82386861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9384" y="5708723"/>
              <a:ext cx="637887" cy="406233"/>
            </a:xfrm>
            <a:prstGeom prst="rect">
              <a:avLst/>
            </a:prstGeom>
          </p:spPr>
        </p:pic>
        <p:pic>
          <p:nvPicPr>
            <p:cNvPr id="30" name="図 29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A632A9C3-637C-93A0-85B1-0DC396E7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006" y="5529599"/>
              <a:ext cx="637887" cy="406233"/>
            </a:xfrm>
            <a:prstGeom prst="rect">
              <a:avLst/>
            </a:prstGeom>
          </p:spPr>
        </p:pic>
        <p:pic>
          <p:nvPicPr>
            <p:cNvPr id="31" name="図 30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4A35097A-A538-A383-6F82-EEF6CFAEC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3440" y="4228003"/>
              <a:ext cx="637887" cy="406233"/>
            </a:xfrm>
            <a:prstGeom prst="rect">
              <a:avLst/>
            </a:prstGeom>
          </p:spPr>
        </p:pic>
        <p:pic>
          <p:nvPicPr>
            <p:cNvPr id="32" name="グラフィックス 31" descr="硬貨 単色塗りつぶし">
              <a:extLst>
                <a:ext uri="{FF2B5EF4-FFF2-40B4-BE49-F238E27FC236}">
                  <a16:creationId xmlns:a16="http://schemas.microsoft.com/office/drawing/2014/main" id="{1F7BB556-1C86-04E3-2079-E746A7EF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70953" y="4445221"/>
              <a:ext cx="473856" cy="473856"/>
            </a:xfrm>
            <a:prstGeom prst="rect">
              <a:avLst/>
            </a:prstGeom>
          </p:spPr>
        </p:pic>
        <p:pic>
          <p:nvPicPr>
            <p:cNvPr id="33" name="グラフィックス 32" descr="硬貨 単色塗りつぶし">
              <a:extLst>
                <a:ext uri="{FF2B5EF4-FFF2-40B4-BE49-F238E27FC236}">
                  <a16:creationId xmlns:a16="http://schemas.microsoft.com/office/drawing/2014/main" id="{1F41F73D-47F5-B329-06C8-76FD739DC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42388" y="5957085"/>
              <a:ext cx="473856" cy="473856"/>
            </a:xfrm>
            <a:prstGeom prst="rect">
              <a:avLst/>
            </a:prstGeom>
          </p:spPr>
        </p:pic>
        <p:pic>
          <p:nvPicPr>
            <p:cNvPr id="34" name="グラフィックス 33" descr="硬貨 単色塗りつぶし">
              <a:extLst>
                <a:ext uri="{FF2B5EF4-FFF2-40B4-BE49-F238E27FC236}">
                  <a16:creationId xmlns:a16="http://schemas.microsoft.com/office/drawing/2014/main" id="{944DBBA4-98B7-B194-3545-B2D6F82C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8098" y="4864874"/>
              <a:ext cx="473856" cy="473856"/>
            </a:xfrm>
            <a:prstGeom prst="rect">
              <a:avLst/>
            </a:prstGeom>
          </p:spPr>
        </p:pic>
        <p:pic>
          <p:nvPicPr>
            <p:cNvPr id="35" name="グラフィックス 34" descr="硬貨 単色塗りつぶし">
              <a:extLst>
                <a:ext uri="{FF2B5EF4-FFF2-40B4-BE49-F238E27FC236}">
                  <a16:creationId xmlns:a16="http://schemas.microsoft.com/office/drawing/2014/main" id="{BA41D9B4-CEED-718D-2A98-C147626A1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86585" y="5958177"/>
              <a:ext cx="473856" cy="473856"/>
            </a:xfrm>
            <a:prstGeom prst="rect">
              <a:avLst/>
            </a:prstGeom>
          </p:spPr>
        </p:pic>
        <p:pic>
          <p:nvPicPr>
            <p:cNvPr id="36" name="グラフィックス 35" descr="硬貨 単色塗りつぶし">
              <a:extLst>
                <a:ext uri="{FF2B5EF4-FFF2-40B4-BE49-F238E27FC236}">
                  <a16:creationId xmlns:a16="http://schemas.microsoft.com/office/drawing/2014/main" id="{166282B4-2B21-686C-E38B-8A9448BB7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02856" y="4612216"/>
              <a:ext cx="473856" cy="473856"/>
            </a:xfrm>
            <a:prstGeom prst="rect">
              <a:avLst/>
            </a:prstGeom>
          </p:spPr>
        </p:pic>
        <p:pic>
          <p:nvPicPr>
            <p:cNvPr id="37" name="グラフィックス 36" descr="硬貨 単色塗りつぶし">
              <a:extLst>
                <a:ext uri="{FF2B5EF4-FFF2-40B4-BE49-F238E27FC236}">
                  <a16:creationId xmlns:a16="http://schemas.microsoft.com/office/drawing/2014/main" id="{8CC1E075-73A2-0A77-8400-7F858A6A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2383" y="5086072"/>
              <a:ext cx="473856" cy="473856"/>
            </a:xfrm>
            <a:prstGeom prst="rect">
              <a:avLst/>
            </a:prstGeom>
          </p:spPr>
        </p:pic>
      </p:grpSp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9AC63F0B-F0E7-F1B9-885C-58D6AF0B4802}"/>
              </a:ext>
            </a:extLst>
          </p:cNvPr>
          <p:cNvSpPr/>
          <p:nvPr/>
        </p:nvSpPr>
        <p:spPr>
          <a:xfrm>
            <a:off x="6176525" y="664500"/>
            <a:ext cx="5885771" cy="2552234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29789DA-AFBE-F9AD-3CB5-7C21916AE071}"/>
              </a:ext>
            </a:extLst>
          </p:cNvPr>
          <p:cNvSpPr txBox="1"/>
          <p:nvPr/>
        </p:nvSpPr>
        <p:spPr>
          <a:xfrm>
            <a:off x="6343494" y="448857"/>
            <a:ext cx="562300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0000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Wingdings" pitchFamily="2" charset="2"/>
              <a:buChar char="l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Among all sports, football has around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billion fans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worldwide (FIFA, 2020), generating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enormous economic benefits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while also imposing 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environmental impacts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(Collins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., 2007).</a:t>
            </a:r>
          </a:p>
          <a:p>
            <a:endParaRPr kumimoji="1" lang="en-GB" sz="1600" dirty="0"/>
          </a:p>
        </p:txBody>
      </p:sp>
      <p:sp>
        <p:nvSpPr>
          <p:cNvPr id="51" name="角丸四角形 50">
            <a:extLst>
              <a:ext uri="{FF2B5EF4-FFF2-40B4-BE49-F238E27FC236}">
                <a16:creationId xmlns:a16="http://schemas.microsoft.com/office/drawing/2014/main" id="{568C2EF8-2911-A47A-1A0E-65D28822E05D}"/>
              </a:ext>
            </a:extLst>
          </p:cNvPr>
          <p:cNvSpPr/>
          <p:nvPr/>
        </p:nvSpPr>
        <p:spPr>
          <a:xfrm>
            <a:off x="6176526" y="4015492"/>
            <a:ext cx="5885771" cy="2552234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2ECDE4A-93C6-61BC-B14A-CD8FE24DA6B3}"/>
              </a:ext>
            </a:extLst>
          </p:cNvPr>
          <p:cNvSpPr txBox="1"/>
          <p:nvPr/>
        </p:nvSpPr>
        <p:spPr>
          <a:xfrm>
            <a:off x="6176524" y="3772113"/>
            <a:ext cx="45547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80000"/>
              <a:buFont typeface="Wingdings" pitchFamily="2" charset="2"/>
              <a:buChar char="l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Wingdings" pitchFamily="2" charset="2"/>
              <a:buChar char="l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global football industry emits over 30 million t-CO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each year</a:t>
            </a:r>
          </a:p>
          <a:p>
            <a:pPr marL="285750" indent="-285750">
              <a:buSzPct val="80000"/>
              <a:buFont typeface="Wingdings" pitchFamily="2" charset="2"/>
              <a:buChar char="l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80000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→Equivalent to 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Denmark’s </a:t>
            </a:r>
          </a:p>
          <a:p>
            <a:pPr>
              <a:buSzPct val="80000"/>
            </a:pP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total annual CO</a:t>
            </a:r>
            <a:r>
              <a:rPr lang="en-GB" sz="24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emissions.</a:t>
            </a:r>
          </a:p>
          <a:p>
            <a:pPr>
              <a:buSzPct val="80000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80000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角丸四角形 53">
            <a:extLst>
              <a:ext uri="{FF2B5EF4-FFF2-40B4-BE49-F238E27FC236}">
                <a16:creationId xmlns:a16="http://schemas.microsoft.com/office/drawing/2014/main" id="{0A44B712-0923-E944-7A6B-BE6A7D4AB389}"/>
              </a:ext>
            </a:extLst>
          </p:cNvPr>
          <p:cNvSpPr/>
          <p:nvPr/>
        </p:nvSpPr>
        <p:spPr>
          <a:xfrm>
            <a:off x="81558" y="4011505"/>
            <a:ext cx="5933917" cy="2552234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2CFF6E59-42B3-9A59-24AC-9724D1AA9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5930" y="3936981"/>
            <a:ext cx="3027279" cy="302727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624399B-70B7-6564-E628-138D677A720E}"/>
              </a:ext>
            </a:extLst>
          </p:cNvPr>
          <p:cNvSpPr txBox="1"/>
          <p:nvPr/>
        </p:nvSpPr>
        <p:spPr>
          <a:xfrm>
            <a:off x="140634" y="3772113"/>
            <a:ext cx="3970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pitchFamily="2" charset="2"/>
              <a:buChar char="l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80000"/>
              <a:buFont typeface="Wingdings" pitchFamily="2" charset="2"/>
              <a:buChar char="l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Even within the European market alone, the 2023/24 season generated an economic value of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€38 billion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図 48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7DBA3893-1E54-71C5-9924-E9335AF7D2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342" t="11752" r="11343" b="38932"/>
          <a:stretch>
            <a:fillRect/>
          </a:stretch>
        </p:blipFill>
        <p:spPr>
          <a:xfrm>
            <a:off x="10546352" y="5377077"/>
            <a:ext cx="1248140" cy="851178"/>
          </a:xfrm>
          <a:prstGeom prst="rect">
            <a:avLst/>
          </a:prstGeom>
        </p:spPr>
      </p:pic>
      <p:pic>
        <p:nvPicPr>
          <p:cNvPr id="57" name="図 56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C8369E97-4476-6A6B-8E14-DE67FA9CA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554" y="4312453"/>
            <a:ext cx="1240938" cy="7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41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43D7BDD1-51DD-2BEA-7647-FD495C8EF442}"/>
              </a:ext>
            </a:extLst>
          </p:cNvPr>
          <p:cNvSpPr/>
          <p:nvPr/>
        </p:nvSpPr>
        <p:spPr>
          <a:xfrm>
            <a:off x="141628" y="5182406"/>
            <a:ext cx="11847788" cy="1569660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D5FD68C2-3240-D3D9-054B-2172182A9250}"/>
              </a:ext>
            </a:extLst>
          </p:cNvPr>
          <p:cNvSpPr/>
          <p:nvPr/>
        </p:nvSpPr>
        <p:spPr>
          <a:xfrm>
            <a:off x="152867" y="4161336"/>
            <a:ext cx="11847788" cy="903033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FE7650A9-BE1B-FD98-99DE-066182969B73}"/>
              </a:ext>
            </a:extLst>
          </p:cNvPr>
          <p:cNvSpPr/>
          <p:nvPr/>
        </p:nvSpPr>
        <p:spPr>
          <a:xfrm>
            <a:off x="6072947" y="1076361"/>
            <a:ext cx="5927708" cy="2823452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C2C39E5E-7E7D-145C-31C2-0A2D9AB4F5C9}"/>
              </a:ext>
            </a:extLst>
          </p:cNvPr>
          <p:cNvSpPr/>
          <p:nvPr/>
        </p:nvSpPr>
        <p:spPr>
          <a:xfrm>
            <a:off x="152867" y="1076361"/>
            <a:ext cx="5525395" cy="2823452"/>
          </a:xfrm>
          <a:prstGeom prst="roundRect">
            <a:avLst>
              <a:gd name="adj" fmla="val 5817"/>
            </a:avLst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solidFill>
              <a:srgbClr val="6D84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6F4C50-AE11-C4B8-42C5-BF19832F60F3}"/>
              </a:ext>
            </a:extLst>
          </p:cNvPr>
          <p:cNvSpPr txBox="1"/>
          <p:nvPr/>
        </p:nvSpPr>
        <p:spPr>
          <a:xfrm>
            <a:off x="0" y="27432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Introduction</a:t>
            </a:r>
            <a:endParaRPr kumimoji="1"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下矢印 3">
            <a:extLst>
              <a:ext uri="{FF2B5EF4-FFF2-40B4-BE49-F238E27FC236}">
                <a16:creationId xmlns:a16="http://schemas.microsoft.com/office/drawing/2014/main" id="{DF6AF2D9-32BA-FDD9-95DB-70D801FBDF8A}"/>
              </a:ext>
            </a:extLst>
          </p:cNvPr>
          <p:cNvSpPr/>
          <p:nvPr/>
        </p:nvSpPr>
        <p:spPr bwMode="auto">
          <a:xfrm>
            <a:off x="4295800" y="4035942"/>
            <a:ext cx="3069757" cy="1461852"/>
          </a:xfrm>
          <a:prstGeom prst="downArrow">
            <a:avLst/>
          </a:prstGeom>
          <a:solidFill>
            <a:srgbClr val="6D84A6">
              <a:alpha val="436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1" charset="-128"/>
              <a:cs typeface="Arial" panose="020B0604020202020204" pitchFamily="34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CB07554-0C4B-010A-17B7-E4C8A893C8C0}"/>
              </a:ext>
            </a:extLst>
          </p:cNvPr>
          <p:cNvGrpSpPr/>
          <p:nvPr/>
        </p:nvGrpSpPr>
        <p:grpSpPr>
          <a:xfrm>
            <a:off x="141628" y="1164967"/>
            <a:ext cx="5453161" cy="2612685"/>
            <a:chOff x="359749" y="1274382"/>
            <a:chExt cx="5453161" cy="2489413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7FB7A2D-B631-23B9-FB1A-35E0B7B26AFD}"/>
                </a:ext>
              </a:extLst>
            </p:cNvPr>
            <p:cNvSpPr txBox="1"/>
            <p:nvPr/>
          </p:nvSpPr>
          <p:spPr>
            <a:xfrm>
              <a:off x="1755389" y="1282706"/>
              <a:ext cx="4057521" cy="1353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Aza Conejo </a:t>
              </a:r>
              <a:r>
                <a:rPr kumimoji="1" lang="en-US" altLang="ja-JP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kumimoji="1"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. (2007)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ja-JP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Sport Management and Marketing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2(5), 459-474 </a:t>
              </a: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D79C6C1B-51FF-7FE3-428B-FE1309B7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982" y="1274382"/>
              <a:ext cx="960579" cy="139411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BB736D9-92E7-6BE2-CF24-EEEA4386024F}"/>
                </a:ext>
              </a:extLst>
            </p:cNvPr>
            <p:cNvSpPr txBox="1"/>
            <p:nvPr/>
          </p:nvSpPr>
          <p:spPr>
            <a:xfrm>
              <a:off x="359749" y="2796053"/>
              <a:ext cx="5397526" cy="96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Quantified</a:t>
              </a:r>
              <a:r>
                <a:rPr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s-E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</a:t>
              </a:r>
              <a:r>
                <a:rPr lang="es-E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spillover</a:t>
              </a:r>
              <a:r>
                <a:rPr lang="es-E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effects</a:t>
              </a:r>
              <a:r>
                <a:rPr lang="es-E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two</a:t>
              </a:r>
              <a:r>
                <a:rPr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soccer clubs in </a:t>
              </a:r>
              <a:r>
                <a:rPr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Spain</a:t>
              </a:r>
              <a:r>
                <a:rPr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input-output </a:t>
              </a:r>
              <a:r>
                <a:rPr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analysis</a:t>
              </a:r>
              <a:r>
                <a:rPr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EA6A0DB-E343-4CE8-C1FC-74B5F21A6A38}"/>
              </a:ext>
            </a:extLst>
          </p:cNvPr>
          <p:cNvGrpSpPr/>
          <p:nvPr/>
        </p:nvGrpSpPr>
        <p:grpSpPr>
          <a:xfrm>
            <a:off x="6095999" y="1158651"/>
            <a:ext cx="5977944" cy="2746529"/>
            <a:chOff x="6118290" y="1162705"/>
            <a:chExt cx="5977944" cy="2746529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60FFAFB-F150-75C2-BE66-B072C030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6309" y="1162705"/>
              <a:ext cx="1013360" cy="1394115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12B4FD4-600D-D198-26BD-DD5E037007A1}"/>
                </a:ext>
              </a:extLst>
            </p:cNvPr>
            <p:cNvSpPr txBox="1"/>
            <p:nvPr/>
          </p:nvSpPr>
          <p:spPr>
            <a:xfrm>
              <a:off x="7582497" y="1163274"/>
              <a:ext cx="4057521" cy="1420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Tóffano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Pereira </a:t>
              </a:r>
              <a:r>
                <a:rPr lang="en-US" altLang="ja-JP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. (2019)</a:t>
              </a:r>
              <a:r>
                <a:rPr lang="ja-JP" altLang="ja-JP" sz="2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ja-JP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Journal of Cleaner Production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227, 167-177 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333DF9A-CF33-98E5-6DC6-ECB84EE1BF14}"/>
                </a:ext>
              </a:extLst>
            </p:cNvPr>
            <p:cNvSpPr txBox="1"/>
            <p:nvPr/>
          </p:nvSpPr>
          <p:spPr>
            <a:xfrm>
              <a:off x="6118290" y="2585795"/>
              <a:ext cx="59779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Quantified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kumimoji="1" lang="es-ES" altLang="ja-JP" sz="2000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1" lang="es-E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emissions</a:t>
              </a:r>
              <a:r>
                <a:rPr kumimoji="1" lang="es-E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team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travel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all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20 English Premier League clubs in 2016/17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combining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travel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distances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mode-specific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emission</a:t>
              </a:r>
              <a:r>
                <a:rPr kumimoji="1"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s-E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r>
                <a:rPr lang="es-E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8B7CFB-7FA0-8E11-9D79-2CECF09F9F79}"/>
              </a:ext>
            </a:extLst>
          </p:cNvPr>
          <p:cNvSpPr txBox="1"/>
          <p:nvPr/>
        </p:nvSpPr>
        <p:spPr>
          <a:xfrm>
            <a:off x="202584" y="4186691"/>
            <a:ext cx="1170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These studies each assess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 single dimension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—such as economic effects or environmental burdens—without offering a holistic evaluation. 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A664A4F-C41F-216A-2C55-798E5E59E4F1}"/>
              </a:ext>
            </a:extLst>
          </p:cNvPr>
          <p:cNvGrpSpPr/>
          <p:nvPr/>
        </p:nvGrpSpPr>
        <p:grpSpPr>
          <a:xfrm>
            <a:off x="-1" y="473708"/>
            <a:ext cx="2864499" cy="466524"/>
            <a:chOff x="0" y="473708"/>
            <a:chExt cx="8641080" cy="523220"/>
          </a:xfrm>
        </p:grpSpPr>
        <p:sp>
          <p:nvSpPr>
            <p:cNvPr id="21" name="1 つの角を切り取った四角形 20">
              <a:extLst>
                <a:ext uri="{FF2B5EF4-FFF2-40B4-BE49-F238E27FC236}">
                  <a16:creationId xmlns:a16="http://schemas.microsoft.com/office/drawing/2014/main" id="{028D8D65-4155-BC70-CADE-3A20BD5832FC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BEC07B1-7B46-7A22-6705-0A0434BABCF1}"/>
                </a:ext>
              </a:extLst>
            </p:cNvPr>
            <p:cNvSpPr txBox="1"/>
            <p:nvPr/>
          </p:nvSpPr>
          <p:spPr>
            <a:xfrm>
              <a:off x="0" y="473708"/>
              <a:ext cx="8641080" cy="517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Previous Research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0E8F76-B9BE-5905-7AC2-A09B58C6D5C1}"/>
              </a:ext>
            </a:extLst>
          </p:cNvPr>
          <p:cNvSpPr txBox="1"/>
          <p:nvPr/>
        </p:nvSpPr>
        <p:spPr>
          <a:xfrm>
            <a:off x="243406" y="5182406"/>
            <a:ext cx="117051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Research on sports events has focused heavily on economic aspects, and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evaluation that includes social and environmental dimensions remains insufficient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(Kim &amp; Petrick 2005; Mallen &amp; Chard 2011). </a:t>
            </a:r>
          </a:p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Also, research on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league transitions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remains scarce.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F34E4A5-552E-951C-A7CD-CF5D6D0A19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12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90EC97F-4A68-A1B0-350B-F248836BDD28}"/>
              </a:ext>
            </a:extLst>
          </p:cNvPr>
          <p:cNvGrpSpPr/>
          <p:nvPr/>
        </p:nvGrpSpPr>
        <p:grpSpPr>
          <a:xfrm>
            <a:off x="243406" y="2175798"/>
            <a:ext cx="11855416" cy="2137946"/>
            <a:chOff x="243406" y="2175798"/>
            <a:chExt cx="11855416" cy="2137946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4DC2457-EDF7-27B6-9D76-5A729780E41E}"/>
                </a:ext>
              </a:extLst>
            </p:cNvPr>
            <p:cNvGrpSpPr/>
            <p:nvPr/>
          </p:nvGrpSpPr>
          <p:grpSpPr>
            <a:xfrm>
              <a:off x="243406" y="3002447"/>
              <a:ext cx="11855416" cy="1311297"/>
              <a:chOff x="145239" y="5497794"/>
              <a:chExt cx="11855416" cy="1311297"/>
            </a:xfrm>
          </p:grpSpPr>
          <p:sp>
            <p:nvSpPr>
              <p:cNvPr id="3" name="角丸四角形 2">
                <a:extLst>
                  <a:ext uri="{FF2B5EF4-FFF2-40B4-BE49-F238E27FC236}">
                    <a16:creationId xmlns:a16="http://schemas.microsoft.com/office/drawing/2014/main" id="{AD9DD239-212E-DF35-7C6B-CD34D5DD69A4}"/>
                  </a:ext>
                </a:extLst>
              </p:cNvPr>
              <p:cNvSpPr/>
              <p:nvPr/>
            </p:nvSpPr>
            <p:spPr bwMode="auto">
              <a:xfrm>
                <a:off x="145239" y="5497794"/>
                <a:ext cx="11855416" cy="1311297"/>
              </a:xfrm>
              <a:prstGeom prst="roundRect">
                <a:avLst>
                  <a:gd name="adj" fmla="val 0"/>
                </a:avLst>
              </a:prstGeom>
              <a:solidFill>
                <a:srgbClr val="FFF489">
                  <a:alpha val="50588"/>
                </a:srgbClr>
              </a:solidFill>
              <a:ln w="2857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itchFamily="-1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121AE6C-492D-4963-8F08-0179E620DE56}"/>
                  </a:ext>
                </a:extLst>
              </p:cNvPr>
              <p:cNvSpPr txBox="1"/>
              <p:nvPr/>
            </p:nvSpPr>
            <p:spPr>
              <a:xfrm>
                <a:off x="191345" y="5721570"/>
                <a:ext cx="117051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s-ES" altLang="ja-JP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This</a:t>
                </a:r>
                <a:r>
                  <a:rPr lang="es-E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study</a:t>
                </a:r>
                <a:r>
                  <a:rPr lang="es-E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ja-JP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kumimoji="1" lang="es-ES" altLang="ja-JP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uantitatively</a:t>
                </a:r>
                <a:r>
                  <a:rPr kumimoji="1" lang="es-E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evaluates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comprehensive (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economic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social, 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environmental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impacts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s-ES" altLang="ja-JP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es-E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s-ES" altLang="ja-JP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J.League</a:t>
                </a:r>
                <a:r>
                  <a:rPr kumimoji="1" lang="es-E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1" lang="es-ES" altLang="ja-JP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identifies</a:t>
                </a:r>
                <a:r>
                  <a:rPr kumimoji="1" lang="es-E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effects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league </a:t>
                </a:r>
                <a:r>
                  <a:rPr kumimoji="1" lang="es-ES" altLang="ja-JP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trantision</a:t>
                </a:r>
                <a:r>
                  <a:rPr kumimoji="1" lang="es-ES" altLang="ja-JP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1" lang="en-US" altLang="ja-JP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91C8DF-515E-3CF6-57DF-5A107B630CB6}"/>
                </a:ext>
              </a:extLst>
            </p:cNvPr>
            <p:cNvSpPr txBox="1"/>
            <p:nvPr/>
          </p:nvSpPr>
          <p:spPr>
            <a:xfrm>
              <a:off x="1006160" y="2491450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u="sng" dirty="0"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Purpose</a:t>
              </a:r>
              <a:endParaRPr kumimoji="1" lang="ja-JP" altLang="en-US" sz="2800" u="sng"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10E3AA5B-8B72-6F87-0751-CE967C0F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861" y="2175798"/>
              <a:ext cx="941078" cy="941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5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9BA8BD-BA03-5505-D46D-440A2EBF1234}"/>
              </a:ext>
            </a:extLst>
          </p:cNvPr>
          <p:cNvSpPr txBox="1"/>
          <p:nvPr/>
        </p:nvSpPr>
        <p:spPr>
          <a:xfrm>
            <a:off x="0" y="27432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Introduction</a:t>
            </a:r>
            <a:endParaRPr kumimoji="1"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38C5D66-548F-05AC-748B-24F72FB24EE0}"/>
              </a:ext>
            </a:extLst>
          </p:cNvPr>
          <p:cNvGrpSpPr/>
          <p:nvPr/>
        </p:nvGrpSpPr>
        <p:grpSpPr>
          <a:xfrm>
            <a:off x="0" y="473708"/>
            <a:ext cx="2549770" cy="466524"/>
            <a:chOff x="0" y="473708"/>
            <a:chExt cx="8641080" cy="523220"/>
          </a:xfrm>
        </p:grpSpPr>
        <p:sp>
          <p:nvSpPr>
            <p:cNvPr id="6" name="1 つの角を切り取った四角形 5">
              <a:extLst>
                <a:ext uri="{FF2B5EF4-FFF2-40B4-BE49-F238E27FC236}">
                  <a16:creationId xmlns:a16="http://schemas.microsoft.com/office/drawing/2014/main" id="{71DA3478-0753-E9A5-39DF-96DF47A6FFF7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23379E51-0696-A7B7-4555-74B04809A72B}"/>
                </a:ext>
              </a:extLst>
            </p:cNvPr>
            <p:cNvSpPr txBox="1"/>
            <p:nvPr/>
          </p:nvSpPr>
          <p:spPr>
            <a:xfrm>
              <a:off x="0" y="473708"/>
              <a:ext cx="8641080" cy="517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About J LEAGUE</a:t>
              </a:r>
            </a:p>
          </p:txBody>
        </p:sp>
      </p:grp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685CD1C7-59D5-8C49-C407-288C5EFAC1C7}"/>
              </a:ext>
            </a:extLst>
          </p:cNvPr>
          <p:cNvSpPr/>
          <p:nvPr/>
        </p:nvSpPr>
        <p:spPr bwMode="auto">
          <a:xfrm>
            <a:off x="140544" y="1492286"/>
            <a:ext cx="11870628" cy="3246768"/>
          </a:xfrm>
          <a:prstGeom prst="roundRect">
            <a:avLst>
              <a:gd name="adj" fmla="val 3669"/>
            </a:avLst>
          </a:prstGeom>
          <a:solidFill>
            <a:schemeClr val="bg2">
              <a:lumMod val="75000"/>
              <a:alpha val="38000"/>
            </a:schemeClr>
          </a:solidFill>
          <a:ln w="28575" cap="flat" cmpd="sng" algn="ctr">
            <a:solidFill>
              <a:srgbClr val="6D84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B65039D-36A9-BC52-7DE7-1B76A8FB6F77}"/>
              </a:ext>
            </a:extLst>
          </p:cNvPr>
          <p:cNvSpPr txBox="1"/>
          <p:nvPr/>
        </p:nvSpPr>
        <p:spPr>
          <a:xfrm>
            <a:off x="2851858" y="1626213"/>
            <a:ext cx="90838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The J.LEAGUE—formally the Japan Professional Football League—is Japan’s professional football pyramid with three divisions (J1 to J3); clubs move up or down between divisions each year based on their season performance.</a:t>
            </a:r>
          </a:p>
          <a:p>
            <a:pPr marL="342900" indent="-342900">
              <a:buFont typeface="Wingdings" pitchFamily="2" charset="2"/>
              <a:buChar char="n"/>
            </a:pPr>
            <a:endParaRPr kumimoji="1" lang="en-US" altLang="ja-JP" sz="2000" dirty="0"/>
          </a:p>
          <a:p>
            <a:pPr marL="342900" indent="-342900">
              <a:buFont typeface="Wingdings" pitchFamily="2" charset="2"/>
              <a:buChar char="n"/>
            </a:pPr>
            <a:r>
              <a:rPr lang="es-E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es-E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s-E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s-E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s-E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club in </a:t>
            </a:r>
            <a:r>
              <a:rPr lang="es-E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s-E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  <a:r>
              <a:rPr lang="es-E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, home and </a:t>
            </a:r>
            <a:r>
              <a:rPr lang="es-E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s-E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n"/>
            </a:pPr>
            <a:endParaRPr kumimoji="1" lang="en-US" altLang="ja-JP" sz="2000" dirty="0"/>
          </a:p>
          <a:p>
            <a:pPr marL="342900" indent="-342900">
              <a:buFont typeface="Wingdings" pitchFamily="2" charset="2"/>
              <a:buChar char="n"/>
            </a:pP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As 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of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2024, </a:t>
            </a:r>
            <a:r>
              <a:rPr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e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ach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division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contains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20 clubs, and 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teams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are spread 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across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41 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of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Japan’s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47 </a:t>
            </a:r>
            <a:r>
              <a:rPr kumimoji="1" lang="es-ES" altLang="ja-JP" sz="2000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prefectures</a:t>
            </a:r>
            <a:r>
              <a:rPr kumimoji="1" lang="es-ES" altLang="ja-JP" sz="2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FDFB6FD9-F4E3-60A8-72CA-3F1859155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332" y="2003988"/>
            <a:ext cx="2476500" cy="2133600"/>
          </a:xfrm>
          <a:prstGeom prst="rect">
            <a:avLst/>
          </a:prstGeom>
        </p:spPr>
      </p:pic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75488A02-FF46-2E69-61E2-7421C74F1D0C}"/>
              </a:ext>
            </a:extLst>
          </p:cNvPr>
          <p:cNvSpPr/>
          <p:nvPr/>
        </p:nvSpPr>
        <p:spPr bwMode="auto">
          <a:xfrm>
            <a:off x="212552" y="1038891"/>
            <a:ext cx="1733322" cy="461665"/>
          </a:xfrm>
          <a:prstGeom prst="roundRect">
            <a:avLst/>
          </a:prstGeom>
          <a:solidFill>
            <a:srgbClr val="6D84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A99FE9B-C0CC-8A96-0BB1-774AFEA615E4}"/>
              </a:ext>
            </a:extLst>
          </p:cNvPr>
          <p:cNvSpPr txBox="1"/>
          <p:nvPr/>
        </p:nvSpPr>
        <p:spPr>
          <a:xfrm>
            <a:off x="212553" y="1003979"/>
            <a:ext cx="1733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kumimoji="1" lang="ja-JP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0BB6E24-DF88-A578-C70C-05DC191D595A}"/>
              </a:ext>
            </a:extLst>
          </p:cNvPr>
          <p:cNvSpPr txBox="1"/>
          <p:nvPr/>
        </p:nvSpPr>
        <p:spPr>
          <a:xfrm>
            <a:off x="218570" y="4841189"/>
            <a:ext cx="101815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 this study, we focus on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among league changes.</a:t>
            </a:r>
          </a:p>
          <a:p>
            <a:endParaRPr kumimoji="1"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Target club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Avispa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Fukuoka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2015(J2), 2016(J1)</a:t>
            </a:r>
          </a:p>
          <a:p>
            <a:pPr marL="342900" indent="-342900">
              <a:buFont typeface="Wingdings" pitchFamily="2" charset="2"/>
              <a:buChar char="n"/>
            </a:pPr>
            <a:endParaRPr kumimoji="1" lang="en-US" altLang="ja-JP" sz="2800" dirty="0"/>
          </a:p>
          <a:p>
            <a:pPr marL="342900" indent="-342900">
              <a:buFont typeface="Wingdings" pitchFamily="2" charset="2"/>
              <a:buChar char="n"/>
            </a:pPr>
            <a:endParaRPr kumimoji="1" lang="en-US" altLang="ja-JP" sz="2800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8DA641A-BE80-3F5D-FB7C-ADB7CE4B14A8}"/>
              </a:ext>
            </a:extLst>
          </p:cNvPr>
          <p:cNvGrpSpPr/>
          <p:nvPr/>
        </p:nvGrpSpPr>
        <p:grpSpPr>
          <a:xfrm>
            <a:off x="1768500" y="2178574"/>
            <a:ext cx="3524469" cy="2833041"/>
            <a:chOff x="1819300" y="2234972"/>
            <a:chExt cx="3524469" cy="2833041"/>
          </a:xfrm>
        </p:grpSpPr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487B78EA-080D-06CD-D797-EFC5EEE0C5E9}"/>
                </a:ext>
              </a:extLst>
            </p:cNvPr>
            <p:cNvSpPr/>
            <p:nvPr/>
          </p:nvSpPr>
          <p:spPr bwMode="auto">
            <a:xfrm>
              <a:off x="1819300" y="2234972"/>
              <a:ext cx="964332" cy="1008112"/>
            </a:xfrm>
            <a:prstGeom prst="ellipse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CCDE3EFA-3ED6-4F27-2A3B-B0F352E63C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00570" y="3113772"/>
              <a:ext cx="2743199" cy="195424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210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EF23-056F-149C-D6D2-027488B23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8A159A-3340-CAA7-308C-EF2DE28C515E}"/>
              </a:ext>
            </a:extLst>
          </p:cNvPr>
          <p:cNvSpPr txBox="1"/>
          <p:nvPr/>
        </p:nvSpPr>
        <p:spPr>
          <a:xfrm>
            <a:off x="0" y="27432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Methodology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D8A1AD-44DB-E225-54B5-3CBD7212B767}"/>
              </a:ext>
            </a:extLst>
          </p:cNvPr>
          <p:cNvSpPr txBox="1"/>
          <p:nvPr/>
        </p:nvSpPr>
        <p:spPr>
          <a:xfrm>
            <a:off x="91440" y="658368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GB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E6EDE2-0F37-E774-D37C-6882E808FEB6}"/>
              </a:ext>
            </a:extLst>
          </p:cNvPr>
          <p:cNvSpPr txBox="1"/>
          <p:nvPr/>
        </p:nvSpPr>
        <p:spPr>
          <a:xfrm>
            <a:off x="364055" y="747402"/>
            <a:ext cx="1173650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Estimating tourism consumption by </a:t>
            </a:r>
            <a:r>
              <a:rPr lang="en-GB" sz="2800" noProof="0" dirty="0">
                <a:solidFill>
                  <a:srgbClr val="91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800" noProof="0" dirty="0">
                <a:solidFill>
                  <a:srgbClr val="FF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spectators</a:t>
            </a:r>
          </a:p>
          <a:p>
            <a:pPr marL="514350" indent="-514350" algn="just">
              <a:buFont typeface="+mj-lt"/>
              <a:buAutoNum type="arabicPeriod"/>
            </a:pPr>
            <a:endParaRPr lang="en-GB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GB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Estimating </a:t>
            </a:r>
            <a:r>
              <a:rPr lang="en-GB" sz="2800" noProof="0" dirty="0">
                <a:solidFill>
                  <a:srgbClr val="F2A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noProof="0" dirty="0">
                <a:solidFill>
                  <a:srgbClr val="4E95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sz="280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impacts of spectator tourism consumption — An input-output analysis</a:t>
            </a:r>
          </a:p>
          <a:p>
            <a:pPr marL="514350" indent="-514350" algn="just">
              <a:buFont typeface="+mj-lt"/>
              <a:buAutoNum type="arabicPeriod"/>
            </a:pPr>
            <a:endParaRPr lang="en-GB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GB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GB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Estimating CO</a:t>
            </a:r>
            <a:r>
              <a:rPr lang="en-GB" sz="2800" baseline="-25000" noProof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emissions from </a:t>
            </a:r>
            <a:r>
              <a:rPr lang="en-GB" sz="2800" noProof="0" dirty="0">
                <a:solidFill>
                  <a:srgbClr val="FF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spectators’ travel between other prefectures and Fukuoka prefecture</a:t>
            </a:r>
          </a:p>
          <a:p>
            <a:pPr marL="514350" indent="-514350" algn="just">
              <a:buAutoNum type="arabicPeriod"/>
            </a:pPr>
            <a:endParaRPr lang="en-GB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1" lang="en-GB" noProof="0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CF10229-9A34-3770-17BE-151DB0D95BF5}"/>
              </a:ext>
            </a:extLst>
          </p:cNvPr>
          <p:cNvGrpSpPr/>
          <p:nvPr/>
        </p:nvGrpSpPr>
        <p:grpSpPr>
          <a:xfrm>
            <a:off x="490973" y="3127201"/>
            <a:ext cx="3876098" cy="898360"/>
            <a:chOff x="9646889" y="4909779"/>
            <a:chExt cx="2840583" cy="898360"/>
          </a:xfrm>
        </p:grpSpPr>
        <p:sp>
          <p:nvSpPr>
            <p:cNvPr id="20" name="角丸四角形 19">
              <a:extLst>
                <a:ext uri="{FF2B5EF4-FFF2-40B4-BE49-F238E27FC236}">
                  <a16:creationId xmlns:a16="http://schemas.microsoft.com/office/drawing/2014/main" id="{02C7E321-DCBC-3EEC-5560-DC70FF33795E}"/>
                </a:ext>
              </a:extLst>
            </p:cNvPr>
            <p:cNvSpPr/>
            <p:nvPr/>
          </p:nvSpPr>
          <p:spPr>
            <a:xfrm>
              <a:off x="9646889" y="4909779"/>
              <a:ext cx="2350347" cy="898360"/>
            </a:xfrm>
            <a:prstGeom prst="roundRect">
              <a:avLst/>
            </a:prstGeom>
            <a:solidFill>
              <a:srgbClr val="F2AA8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3AD1E3B-4B64-11B3-6AA5-14BCCBBB4FDB}"/>
                </a:ext>
              </a:extLst>
            </p:cNvPr>
            <p:cNvSpPr txBox="1"/>
            <p:nvPr/>
          </p:nvSpPr>
          <p:spPr>
            <a:xfrm>
              <a:off x="10394345" y="4967400"/>
              <a:ext cx="20931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>
                  <a:solidFill>
                    <a:schemeClr val="bg1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    Social impact</a:t>
              </a:r>
              <a:endParaRPr kumimoji="1" lang="en-GB" noProof="0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  <a:p>
              <a:r>
                <a:rPr kumimoji="1" lang="en-GB" sz="2800" noProof="0" dirty="0">
                  <a:solidFill>
                    <a:schemeClr val="bg1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Arial" panose="020B0604020202020204" pitchFamily="34" charset="0"/>
                </a:rPr>
                <a:t> ? ? ? </a:t>
              </a:r>
              <a:r>
                <a:rPr kumimoji="1" lang="en-GB" noProof="0" dirty="0">
                  <a:solidFill>
                    <a:schemeClr val="bg1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persons</a:t>
              </a:r>
              <a:endParaRPr kumimoji="1" lang="en-GB" sz="3200" noProof="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22" name="図 21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8923B544-A663-6BF9-8648-932158C05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52411" y="4991163"/>
              <a:ext cx="566842" cy="694368"/>
            </a:xfrm>
            <a:prstGeom prst="rect">
              <a:avLst/>
            </a:prstGeom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0EDBE88-13FA-9191-D523-12964DF03728}"/>
              </a:ext>
            </a:extLst>
          </p:cNvPr>
          <p:cNvGrpSpPr/>
          <p:nvPr/>
        </p:nvGrpSpPr>
        <p:grpSpPr>
          <a:xfrm>
            <a:off x="8615347" y="3125418"/>
            <a:ext cx="3689270" cy="1231106"/>
            <a:chOff x="9646889" y="5870016"/>
            <a:chExt cx="2699080" cy="1231106"/>
          </a:xfrm>
        </p:grpSpPr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501887A9-649B-B9F0-3BF8-5B71DEBB341B}"/>
                </a:ext>
              </a:extLst>
            </p:cNvPr>
            <p:cNvSpPr/>
            <p:nvPr/>
          </p:nvSpPr>
          <p:spPr>
            <a:xfrm>
              <a:off x="9646889" y="5870016"/>
              <a:ext cx="2350347" cy="868997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C5B4ECB3-84F1-F2F5-6800-453D1DC3A2ED}"/>
                </a:ext>
              </a:extLst>
            </p:cNvPr>
            <p:cNvSpPr txBox="1"/>
            <p:nvPr/>
          </p:nvSpPr>
          <p:spPr>
            <a:xfrm>
              <a:off x="10252842" y="5870016"/>
              <a:ext cx="209312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noProof="0" dirty="0">
                  <a:solidFill>
                    <a:schemeClr val="bg1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Environmental impact</a:t>
              </a:r>
            </a:p>
            <a:p>
              <a:r>
                <a:rPr kumimoji="1" lang="en-GB" sz="3200" noProof="0" dirty="0">
                  <a:solidFill>
                    <a:schemeClr val="bg1"/>
                  </a:solidFill>
                  <a:ea typeface="MS Gothic" panose="020B0609070205080204" pitchFamily="49" charset="-128"/>
                </a:rPr>
                <a:t> </a:t>
              </a:r>
              <a:r>
                <a:rPr kumimoji="1" lang="en-GB" sz="2800" noProof="0" dirty="0">
                  <a:solidFill>
                    <a:schemeClr val="bg1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Arial" panose="020B0604020202020204" pitchFamily="34" charset="0"/>
                </a:rPr>
                <a:t>? ? ? </a:t>
              </a:r>
              <a:r>
                <a:rPr kumimoji="1" lang="en-GB" noProof="0" dirty="0">
                  <a:solidFill>
                    <a:schemeClr val="bg1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t-CO</a:t>
              </a:r>
              <a:r>
                <a:rPr kumimoji="1" lang="en-GB" baseline="-25000" noProof="0" dirty="0">
                  <a:solidFill>
                    <a:schemeClr val="bg1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2</a:t>
              </a:r>
            </a:p>
            <a:p>
              <a:endParaRPr kumimoji="1" lang="en-GB" sz="2400" noProof="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26" name="図 25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429CA0D5-3F67-5D61-354C-303F71C15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5593" y="6034035"/>
              <a:ext cx="575134" cy="540957"/>
            </a:xfrm>
            <a:prstGeom prst="rect">
              <a:avLst/>
            </a:prstGeom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AB12749-FA09-4C13-6745-AC3BD0C7DB76}"/>
              </a:ext>
            </a:extLst>
          </p:cNvPr>
          <p:cNvGrpSpPr/>
          <p:nvPr/>
        </p:nvGrpSpPr>
        <p:grpSpPr>
          <a:xfrm>
            <a:off x="4625298" y="3127201"/>
            <a:ext cx="3853743" cy="920002"/>
            <a:chOff x="9646888" y="3950458"/>
            <a:chExt cx="2819410" cy="920002"/>
          </a:xfrm>
        </p:grpSpPr>
        <p:sp>
          <p:nvSpPr>
            <p:cNvPr id="28" name="角丸四角形 27">
              <a:extLst>
                <a:ext uri="{FF2B5EF4-FFF2-40B4-BE49-F238E27FC236}">
                  <a16:creationId xmlns:a16="http://schemas.microsoft.com/office/drawing/2014/main" id="{008CD95C-C8E5-394B-249E-0F2207D8AD64}"/>
                </a:ext>
              </a:extLst>
            </p:cNvPr>
            <p:cNvSpPr/>
            <p:nvPr/>
          </p:nvSpPr>
          <p:spPr>
            <a:xfrm>
              <a:off x="9646888" y="3950458"/>
              <a:ext cx="2350347" cy="898360"/>
            </a:xfrm>
            <a:prstGeom prst="roundRect">
              <a:avLst/>
            </a:prstGeom>
            <a:solidFill>
              <a:srgbClr val="4E95D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30CB8C1-3D83-A4B7-D377-212677B08CF3}"/>
                </a:ext>
              </a:extLst>
            </p:cNvPr>
            <p:cNvSpPr txBox="1"/>
            <p:nvPr/>
          </p:nvSpPr>
          <p:spPr>
            <a:xfrm>
              <a:off x="10373171" y="4008686"/>
              <a:ext cx="20931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noProof="0" dirty="0">
                  <a:solidFill>
                    <a:schemeClr val="bg1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Economic impact</a:t>
              </a:r>
            </a:p>
            <a:p>
              <a:r>
                <a:rPr kumimoji="1" lang="en-GB" sz="3200" noProof="0" dirty="0">
                  <a:solidFill>
                    <a:schemeClr val="bg1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 </a:t>
              </a:r>
              <a:r>
                <a:rPr kumimoji="1" lang="en-GB" sz="2800" noProof="0" dirty="0">
                  <a:solidFill>
                    <a:schemeClr val="bg1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Arial" panose="020B0604020202020204" pitchFamily="34" charset="0"/>
                </a:rPr>
                <a:t>? ? ? </a:t>
              </a:r>
              <a:r>
                <a:rPr kumimoji="1" lang="en-GB" noProof="0" dirty="0">
                  <a:solidFill>
                    <a:schemeClr val="bg1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yen </a:t>
              </a:r>
              <a:endParaRPr kumimoji="1" lang="en-GB" noProof="0" dirty="0">
                <a:solidFill>
                  <a:schemeClr val="bg1"/>
                </a:solidFill>
                <a:latin typeface="+mj-lt"/>
                <a:ea typeface="MS Gothic" panose="020B0609070205080204" pitchFamily="49" charset="-128"/>
              </a:endParaRPr>
            </a:p>
          </p:txBody>
        </p:sp>
        <p:pic>
          <p:nvPicPr>
            <p:cNvPr id="30" name="グラフィックス 29" descr="硬貨 単色塗りつぶし">
              <a:extLst>
                <a:ext uri="{FF2B5EF4-FFF2-40B4-BE49-F238E27FC236}">
                  <a16:creationId xmlns:a16="http://schemas.microsoft.com/office/drawing/2014/main" id="{A72525C7-41E1-EF24-E58E-1664632F7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10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60747" y="4013399"/>
              <a:ext cx="579288" cy="782779"/>
            </a:xfrm>
            <a:prstGeom prst="rect">
              <a:avLst/>
            </a:prstGeom>
          </p:spPr>
        </p:pic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869A1FBF-2E3B-64EC-92CB-F8AA1B947AE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7756" y="1241474"/>
            <a:ext cx="927172" cy="927172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6E9E5C93-6572-9510-98E0-35AA0BF8D7D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2947" y="1232617"/>
            <a:ext cx="927173" cy="927173"/>
          </a:xfrm>
          <a:prstGeom prst="rect">
            <a:avLst/>
          </a:prstGeom>
        </p:spPr>
      </p:pic>
      <p:sp>
        <p:nvSpPr>
          <p:cNvPr id="13" name="下矢印 12">
            <a:extLst>
              <a:ext uri="{FF2B5EF4-FFF2-40B4-BE49-F238E27FC236}">
                <a16:creationId xmlns:a16="http://schemas.microsoft.com/office/drawing/2014/main" id="{47AB4860-8D16-9533-FDA5-3D19203A9540}"/>
              </a:ext>
            </a:extLst>
          </p:cNvPr>
          <p:cNvSpPr/>
          <p:nvPr/>
        </p:nvSpPr>
        <p:spPr>
          <a:xfrm>
            <a:off x="-625822" y="622591"/>
            <a:ext cx="1167319" cy="6506252"/>
          </a:xfrm>
          <a:prstGeom prst="downArrow">
            <a:avLst>
              <a:gd name="adj1" fmla="val 50000"/>
              <a:gd name="adj2" fmla="val 89920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noProof="0" dirty="0"/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94F6B2F9-ADA6-F25F-40EB-FB58624573B9}"/>
              </a:ext>
            </a:extLst>
          </p:cNvPr>
          <p:cNvGrpSpPr/>
          <p:nvPr/>
        </p:nvGrpSpPr>
        <p:grpSpPr>
          <a:xfrm>
            <a:off x="3759878" y="5042516"/>
            <a:ext cx="6288203" cy="1865029"/>
            <a:chOff x="3742294" y="4992971"/>
            <a:chExt cx="6288203" cy="1865029"/>
          </a:xfrm>
        </p:grpSpPr>
        <p:pic>
          <p:nvPicPr>
            <p:cNvPr id="66" name="図 65" descr="図形, 矢印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0E7AEBD3-3959-8AEB-C1A6-25FB48B0D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794830" y="5336602"/>
              <a:ext cx="679211" cy="395261"/>
            </a:xfrm>
            <a:prstGeom prst="rect">
              <a:avLst/>
            </a:prstGeom>
          </p:spPr>
        </p:pic>
        <p:pic>
          <p:nvPicPr>
            <p:cNvPr id="68" name="図 67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A0E44C38-460C-8FB8-2DAD-2D631719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96138" y="5320722"/>
              <a:ext cx="648724" cy="411141"/>
            </a:xfrm>
            <a:prstGeom prst="rect">
              <a:avLst/>
            </a:prstGeom>
          </p:spPr>
        </p:pic>
        <p:pic>
          <p:nvPicPr>
            <p:cNvPr id="70" name="図 69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9CBC4181-6FA4-1F40-D27E-EEA32143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6491115" y="5878553"/>
              <a:ext cx="763543" cy="300347"/>
            </a:xfrm>
            <a:prstGeom prst="rect">
              <a:avLst/>
            </a:prstGeom>
          </p:spPr>
        </p:pic>
        <p:sp>
          <p:nvSpPr>
            <p:cNvPr id="71" name="左矢印 70">
              <a:extLst>
                <a:ext uri="{FF2B5EF4-FFF2-40B4-BE49-F238E27FC236}">
                  <a16:creationId xmlns:a16="http://schemas.microsoft.com/office/drawing/2014/main" id="{7468C93C-D182-28B0-EB41-50E3A999BD97}"/>
                </a:ext>
              </a:extLst>
            </p:cNvPr>
            <p:cNvSpPr/>
            <p:nvPr/>
          </p:nvSpPr>
          <p:spPr>
            <a:xfrm rot="10800000">
              <a:off x="5737369" y="4992971"/>
              <a:ext cx="1434366" cy="30034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/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8F829FF6-5ABB-2003-AA52-632D92166E45}"/>
                </a:ext>
              </a:extLst>
            </p:cNvPr>
            <p:cNvSpPr txBox="1"/>
            <p:nvPr/>
          </p:nvSpPr>
          <p:spPr>
            <a:xfrm>
              <a:off x="5816665" y="6488668"/>
              <a:ext cx="16062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GB" sz="1800" noProof="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Arial" panose="020B0604020202020204" pitchFamily="34" charset="0"/>
                </a:rPr>
                <a:t>? ? ? </a:t>
              </a:r>
              <a:r>
                <a:rPr kumimoji="1" lang="en-GB" sz="1800" noProof="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t-CO</a:t>
              </a:r>
              <a:r>
                <a:rPr kumimoji="1" lang="en-GB" sz="1800" baseline="-25000" noProof="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2</a:t>
              </a:r>
              <a:endParaRPr lang="en-GB" noProof="0" dirty="0"/>
            </a:p>
          </p:txBody>
        </p:sp>
        <p:pic>
          <p:nvPicPr>
            <p:cNvPr id="75" name="図 74" descr="図形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278E9646-A0B1-0C4B-6B4C-2AB1421F0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18762" y="5064679"/>
              <a:ext cx="853971" cy="543845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6B977BD-3014-09AB-A78E-BB62A33536BE}"/>
                </a:ext>
              </a:extLst>
            </p:cNvPr>
            <p:cNvSpPr txBox="1"/>
            <p:nvPr/>
          </p:nvSpPr>
          <p:spPr>
            <a:xfrm>
              <a:off x="3742294" y="5533510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Fukuoka</a:t>
              </a:r>
              <a:endParaRPr kumimoji="1" lang="en-GB" sz="24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左矢印 15">
              <a:extLst>
                <a:ext uri="{FF2B5EF4-FFF2-40B4-BE49-F238E27FC236}">
                  <a16:creationId xmlns:a16="http://schemas.microsoft.com/office/drawing/2014/main" id="{AE1A2E1D-7CF5-3239-3DA4-C95C8A25F6AD}"/>
                </a:ext>
              </a:extLst>
            </p:cNvPr>
            <p:cNvSpPr/>
            <p:nvPr/>
          </p:nvSpPr>
          <p:spPr>
            <a:xfrm>
              <a:off x="5737369" y="6216819"/>
              <a:ext cx="1507493" cy="30034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/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964E06FA-7BD4-4FA8-2744-FD39EAA1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792988" y="5874030"/>
              <a:ext cx="624460" cy="328663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9F9C0B2-178F-80CB-8571-C805FBFBEE64}"/>
                </a:ext>
              </a:extLst>
            </p:cNvPr>
            <p:cNvSpPr txBox="1"/>
            <p:nvPr/>
          </p:nvSpPr>
          <p:spPr>
            <a:xfrm>
              <a:off x="7450945" y="5501030"/>
              <a:ext cx="2579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GB" sz="24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Other prefectures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229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690B7-2F6A-ED97-F021-EC8C8D7D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30991E-5052-391C-469D-15CEDB156DAA}"/>
              </a:ext>
            </a:extLst>
          </p:cNvPr>
          <p:cNvSpPr txBox="1"/>
          <p:nvPr/>
        </p:nvSpPr>
        <p:spPr>
          <a:xfrm>
            <a:off x="0" y="27432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Methodology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F5073DB-5A96-0262-AC46-86247581BB7B}"/>
              </a:ext>
            </a:extLst>
          </p:cNvPr>
          <p:cNvGrpSpPr/>
          <p:nvPr/>
        </p:nvGrpSpPr>
        <p:grpSpPr>
          <a:xfrm>
            <a:off x="-1" y="473708"/>
            <a:ext cx="9029701" cy="830997"/>
            <a:chOff x="0" y="473708"/>
            <a:chExt cx="8641080" cy="931986"/>
          </a:xfrm>
        </p:grpSpPr>
        <p:sp>
          <p:nvSpPr>
            <p:cNvPr id="5" name="1 つの角を切り取った四角形 4">
              <a:extLst>
                <a:ext uri="{FF2B5EF4-FFF2-40B4-BE49-F238E27FC236}">
                  <a16:creationId xmlns:a16="http://schemas.microsoft.com/office/drawing/2014/main" id="{D732628A-3EE5-EB9F-2DF1-EB2F83FC59C0}"/>
                </a:ext>
              </a:extLst>
            </p:cNvPr>
            <p:cNvSpPr/>
            <p:nvPr/>
          </p:nvSpPr>
          <p:spPr>
            <a:xfrm flipV="1">
              <a:off x="0" y="550652"/>
              <a:ext cx="8641080" cy="446276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30681A0-8B91-2721-D6EB-508AA6548C5A}"/>
                </a:ext>
              </a:extLst>
            </p:cNvPr>
            <p:cNvSpPr txBox="1"/>
            <p:nvPr/>
          </p:nvSpPr>
          <p:spPr>
            <a:xfrm>
              <a:off x="0" y="473708"/>
              <a:ext cx="8641080" cy="931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Estimating tourism consumption by home and away spectators</a:t>
              </a:r>
            </a:p>
            <a:p>
              <a:pPr algn="just"/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168CCC4-48A3-C999-F126-4A93EDD6500A}"/>
              </a:ext>
            </a:extLst>
          </p:cNvPr>
          <p:cNvGrpSpPr/>
          <p:nvPr/>
        </p:nvGrpSpPr>
        <p:grpSpPr>
          <a:xfrm>
            <a:off x="1306425" y="1443204"/>
            <a:ext cx="10781214" cy="628315"/>
            <a:chOff x="205512" y="17791703"/>
            <a:chExt cx="29153163" cy="2692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8D632EFA-FC71-E3C8-A5C6-2BBA8EE4D36A}"/>
                    </a:ext>
                  </a:extLst>
                </p:cNvPr>
                <p:cNvSpPr txBox="1"/>
                <p:nvPr/>
              </p:nvSpPr>
              <p:spPr>
                <a:xfrm>
                  <a:off x="3900162" y="17791703"/>
                  <a:ext cx="25458513" cy="269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800" b="1" i="1" kern="100">
                              <a:effectLst/>
                              <a:latin typeface="Cambria Math" panose="02040503050406030204" pitchFamily="18" charset="0"/>
                              <a:ea typeface="ＭＳ 明朝" panose="02020609040205080304" pitchFamily="49" charset="-128"/>
                              <a:cs typeface="Times New Roman" panose="020206030504050203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800" i="1" kern="100">
                              <a:effectLst/>
                              <a:latin typeface="Cambria Math" panose="02040503050406030204" pitchFamily="18" charset="0"/>
                              <a:ea typeface="ＭＳ 明朝" panose="02020609040205080304" pitchFamily="49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800" i="1" kern="100">
                              <a:effectLst/>
                              <a:latin typeface="Cambria Math" panose="02040503050406030204" pitchFamily="18" charset="0"/>
                              <a:ea typeface="ＭＳ 明朝" panose="02020609040205080304" pitchFamily="49" charset="-128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en-US" sz="2800" b="0" i="1" kern="100" smtClean="0">
                              <a:effectLst/>
                              <a:latin typeface="Cambria Math" panose="02040503050406030204" pitchFamily="18" charset="0"/>
                              <a:ea typeface="ＭＳ 明朝" panose="020206090402050803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800" i="1" kern="100">
                          <a:effectLst/>
                          <a:latin typeface="Cambria Math" panose="02040503050406030204" pitchFamily="18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sup>
                          </m:sSubSup>
                        </m:e>
                      </m:d>
                      <m:r>
                        <a:rPr lang="en-US" sz="2800" i="1" kern="100">
                          <a:effectLst/>
                          <a:latin typeface="Cambria Math" panose="02040503050406030204" pitchFamily="18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𝑑𝑎𝑦</m:t>
                              </m:r>
                            </m:sup>
                          </m:sSubSup>
                          <m:r>
                            <a:rPr lang="en-US" sz="2800" i="1" kern="100" smtClean="0">
                              <a:latin typeface="Cambria Math" panose="02040503050406030204" pitchFamily="18" charset="0"/>
                              <a:ea typeface="ＭＳ 明朝" panose="02020609040205080304" pitchFamily="49" charset="-128"/>
                              <a:cs typeface="Times New Roman" panose="020206030504050203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8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 kern="100">
                                  <a:effectLst/>
                                  <a:latin typeface="Cambria Math" panose="02040503050406030204" pitchFamily="18" charset="0"/>
                                  <a:ea typeface="ＭＳ 明朝" panose="02020609040205080304" pitchFamily="49" charset="-128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 kern="100">
                              <a:effectLst/>
                              <a:latin typeface="Cambria Math" panose="02040503050406030204" pitchFamily="18" charset="0"/>
                              <a:ea typeface="ＭＳ 明朝" panose="02020609040205080304" pitchFamily="49" charset="-128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2800" i="1" kern="100">
                              <a:effectLst/>
                              <a:latin typeface="Cambria Math" panose="02040503050406030204" pitchFamily="18" charset="0"/>
                              <a:ea typeface="ＭＳ 明朝" panose="02020609040205080304" pitchFamily="49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</m:oMath>
                  </a14:m>
                  <a:r>
                    <a:rPr lang="en-US" sz="1400" dirty="0">
                      <a:effectLst/>
                    </a:rPr>
                    <a:t>                                                                                       </a:t>
                  </a:r>
                  <a:r>
                    <a:rPr lang="en-US" sz="2800" dirty="0">
                      <a:effectLst/>
                      <a:latin typeface="Cambria" panose="02040503050406030204" pitchFamily="18" charset="0"/>
                      <a:cs typeface="Arial" panose="020B0604020202020204" pitchFamily="34" charset="0"/>
                    </a:rPr>
                    <a:t>(1) </a:t>
                  </a:r>
                  <a:endParaRPr kumimoji="1" lang="en-US" sz="1600" dirty="0"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8D632EFA-FC71-E3C8-A5C6-2BBA8EE4D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0162" y="17791703"/>
                  <a:ext cx="25458513" cy="269298"/>
                </a:xfrm>
                <a:prstGeom prst="rect">
                  <a:avLst/>
                </a:prstGeom>
                <a:blipFill>
                  <a:blip r:embed="rId3"/>
                  <a:stretch>
                    <a:fillRect l="-943" r="-1078" b="-176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396267E-A39D-C510-DCA0-A770BAEE8AAB}"/>
                </a:ext>
              </a:extLst>
            </p:cNvPr>
            <p:cNvSpPr txBox="1"/>
            <p:nvPr/>
          </p:nvSpPr>
          <p:spPr>
            <a:xfrm>
              <a:off x="205512" y="17870534"/>
              <a:ext cx="358238" cy="166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en-US" sz="1100" b="1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563E1EF-E2FB-854E-51CE-02FEB6B8377F}"/>
                  </a:ext>
                </a:extLst>
              </p:cNvPr>
              <p:cNvSpPr txBox="1"/>
              <p:nvPr/>
            </p:nvSpPr>
            <p:spPr>
              <a:xfrm>
                <a:off x="-1812931" y="2264068"/>
                <a:ext cx="15402989" cy="6381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&amp;</m:t>
                          </m:r>
                          <m:sSubSup>
                            <m:sSubSup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bSup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𝑠𝑡𝑎𝑦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𝑠𝑡𝑎𝑦</m:t>
                                  </m:r>
                                </m:sup>
                              </m:sSubSup>
                              <m: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563E1EF-E2FB-854E-51CE-02FEB6B83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2931" y="2264068"/>
                <a:ext cx="15402989" cy="638123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4A9E43-7957-53AD-FD18-085A2BBC2DF0}"/>
              </a:ext>
            </a:extLst>
          </p:cNvPr>
          <p:cNvSpPr txBox="1"/>
          <p:nvPr/>
        </p:nvSpPr>
        <p:spPr>
          <a:xfrm>
            <a:off x="126950" y="1462238"/>
            <a:ext cx="287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2400" dirty="0">
                <a:solidFill>
                  <a:srgbClr val="91CBFF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Home</a:t>
            </a:r>
            <a:r>
              <a:rPr kumimoji="1"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spectators</a:t>
            </a:r>
            <a:r>
              <a:rPr kumimoji="1" lang="en-US" sz="28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9C42BA-E4C1-5154-378C-589FF229F6BF}"/>
              </a:ext>
            </a:extLst>
          </p:cNvPr>
          <p:cNvSpPr txBox="1"/>
          <p:nvPr/>
        </p:nvSpPr>
        <p:spPr>
          <a:xfrm>
            <a:off x="138269" y="2295099"/>
            <a:ext cx="2858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2400" dirty="0">
                <a:solidFill>
                  <a:srgbClr val="FF6B6B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Away</a:t>
            </a:r>
            <a:r>
              <a:rPr kumimoji="1"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spectators </a:t>
            </a:r>
            <a:r>
              <a:rPr kumimoji="1" lang="en-US" sz="28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E7560F-B6FF-94CF-9CD4-26B34A01755A}"/>
              </a:ext>
            </a:extLst>
          </p:cNvPr>
          <p:cNvSpPr txBox="1"/>
          <p:nvPr/>
        </p:nvSpPr>
        <p:spPr>
          <a:xfrm>
            <a:off x="11331491" y="2295099"/>
            <a:ext cx="74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(2)</a:t>
            </a: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03C7337F-A58F-026B-F3B9-6FCECAB08CAA}"/>
              </a:ext>
            </a:extLst>
          </p:cNvPr>
          <p:cNvSpPr/>
          <p:nvPr/>
        </p:nvSpPr>
        <p:spPr>
          <a:xfrm>
            <a:off x="104360" y="3429000"/>
            <a:ext cx="11983279" cy="3355094"/>
          </a:xfrm>
          <a:prstGeom prst="roundRect">
            <a:avLst>
              <a:gd name="adj" fmla="val 8150"/>
            </a:avLst>
          </a:prstGeom>
          <a:noFill/>
          <a:ln w="38100">
            <a:solidFill>
              <a:srgbClr val="6D84A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6D0EF7EB-CF88-5061-0F59-E914D8162C38}"/>
                  </a:ext>
                </a:extLst>
              </p:cNvPr>
              <p:cNvSpPr txBox="1"/>
              <p:nvPr/>
            </p:nvSpPr>
            <p:spPr>
              <a:xfrm>
                <a:off x="241989" y="3487193"/>
                <a:ext cx="11708020" cy="3238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ＭＳ 明朝" panose="02020609040205080304" pitchFamily="49" charset="-128"/>
                            <a:cs typeface="Times New Roman" panose="02020603050405020304" pitchFamily="18" charset="0"/>
                          </a:rPr>
                          <m:t>𝐟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ＭＳ 明朝" panose="02020609040205080304" pitchFamily="49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ＭＳ 明朝" panose="02020609040205080304" pitchFamily="49" charset="-128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ＭＳ 明朝" panose="020206090402050803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:</a:t>
                </a:r>
                <a:r>
                  <a:rPr lang="en-US" sz="2000" dirty="0"/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Spending by home spectators 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in year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on industry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𝑖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within Fukuoka Prefecture—here,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Eating and Drinking services and Transportation sectors</a:t>
                </a:r>
              </a:p>
              <a:p>
                <a14:m>
                  <m:oMath xmlns:m="http://schemas.openxmlformats.org/officeDocument/2006/math">
                    <m:r>
                      <a:rPr lang="en-GB" sz="2000" i="1" noProof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i="1" baseline="-25000" noProof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000" i="1" baseline="30000" noProof="0" smtClean="0">
                        <a:latin typeface="Cambria Math" panose="02040503050406030204" pitchFamily="18" charset="0"/>
                      </a:rPr>
                      <m:t>𝑑𝑎𝑦</m:t>
                    </m:r>
                  </m:oMath>
                </a14:m>
                <a:r>
                  <a:rPr kumimoji="1" lang="en-GB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 : </a:t>
                </a:r>
                <a:r>
                  <a:rPr lang="en-GB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Average tourist outlay per day-trip visitor to Fukuoka Prefecture on industry </a:t>
                </a:r>
                <a14:m>
                  <m:oMath xmlns:m="http://schemas.openxmlformats.org/officeDocument/2006/math">
                    <m:r>
                      <a:rPr lang="en-GB" sz="2000" i="1" noProof="0" smtClean="0"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𝑖</m:t>
                    </m:r>
                    <m:r>
                      <a:rPr lang="en-GB" sz="2000" b="0" i="0" noProof="0" smtClean="0"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 </m:t>
                    </m:r>
                  </m:oMath>
                </a14:m>
                <a:r>
                  <a:rPr lang="en-GB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—here, the 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Eating and Drinking services and Transportation sectors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ＭＳ 明朝" panose="02020609040205080304" pitchFamily="49" charset="-128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ＭＳ 明朝" panose="02020609040205080304" pitchFamily="49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: Annual total attendance in year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US" sz="2000" dirty="0"/>
                  <a:t>     :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Proportion of stadium seats reserved for home spectators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smtClean="0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kumimoji="1"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　   :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Spending by away spectators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in year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on industry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𝑖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within Fukuoka Prefecture—here,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Eating and Drinking service and Transportation, Hotels sectors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𝑠𝑡𝑎𝑦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Average spending per overnight visitor to Fukuoka Prefecture on industry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—here, the the 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Eating and Drinking service and Transportation, Hotels sectors</a:t>
                </a: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6D0EF7EB-CF88-5061-0F59-E914D8162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89" y="3487193"/>
                <a:ext cx="11708020" cy="3238707"/>
              </a:xfrm>
              <a:prstGeom prst="rect">
                <a:avLst/>
              </a:prstGeom>
              <a:blipFill>
                <a:blip r:embed="rId5"/>
                <a:stretch>
                  <a:fillRect l="-434" t="-781" b="-27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1616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5BBC-DA83-1707-D90A-8DD44531B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2873A7-80C9-2BE9-2604-4614BAC8CC9C}"/>
              </a:ext>
            </a:extLst>
          </p:cNvPr>
          <p:cNvSpPr txBox="1"/>
          <p:nvPr/>
        </p:nvSpPr>
        <p:spPr>
          <a:xfrm>
            <a:off x="0" y="27432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Methodology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9E4C750-77E9-41F9-9CA0-D0C9D7B7D90E}"/>
              </a:ext>
            </a:extLst>
          </p:cNvPr>
          <p:cNvGrpSpPr/>
          <p:nvPr/>
        </p:nvGrpSpPr>
        <p:grpSpPr>
          <a:xfrm>
            <a:off x="-1" y="473708"/>
            <a:ext cx="10990386" cy="1938992"/>
            <a:chOff x="0" y="473708"/>
            <a:chExt cx="8641080" cy="2174632"/>
          </a:xfrm>
        </p:grpSpPr>
        <p:sp>
          <p:nvSpPr>
            <p:cNvPr id="12" name="1 つの角を切り取った四角形 11">
              <a:extLst>
                <a:ext uri="{FF2B5EF4-FFF2-40B4-BE49-F238E27FC236}">
                  <a16:creationId xmlns:a16="http://schemas.microsoft.com/office/drawing/2014/main" id="{2E89F653-EBF1-7CFA-D5EA-6169211F77BC}"/>
                </a:ext>
              </a:extLst>
            </p:cNvPr>
            <p:cNvSpPr/>
            <p:nvPr/>
          </p:nvSpPr>
          <p:spPr>
            <a:xfrm flipV="1">
              <a:off x="0" y="550650"/>
              <a:ext cx="8641080" cy="820968"/>
            </a:xfrm>
            <a:prstGeom prst="snip1Rect">
              <a:avLst/>
            </a:prstGeom>
            <a:solidFill>
              <a:srgbClr val="6D8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6DC9E0D-904A-2A52-74D0-4B50C5AC3DD2}"/>
                </a:ext>
              </a:extLst>
            </p:cNvPr>
            <p:cNvSpPr txBox="1"/>
            <p:nvPr/>
          </p:nvSpPr>
          <p:spPr>
            <a:xfrm>
              <a:off x="0" y="473708"/>
              <a:ext cx="8641080" cy="2174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Estimating Social, economic, and environmental impacts of spectator tourism</a:t>
              </a:r>
              <a:b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consumption  </a:t>
              </a:r>
            </a:p>
            <a:p>
              <a:pPr algn="just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— An Input-Output Analysis</a:t>
              </a:r>
            </a:p>
            <a:p>
              <a:pPr algn="just"/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DD3B1B08-8271-E89A-9DD3-9E1307011F7B}"/>
              </a:ext>
            </a:extLst>
          </p:cNvPr>
          <p:cNvSpPr/>
          <p:nvPr/>
        </p:nvSpPr>
        <p:spPr>
          <a:xfrm>
            <a:off x="104360" y="3900791"/>
            <a:ext cx="11983279" cy="2883302"/>
          </a:xfrm>
          <a:prstGeom prst="roundRect">
            <a:avLst>
              <a:gd name="adj" fmla="val 8150"/>
            </a:avLst>
          </a:prstGeom>
          <a:noFill/>
          <a:ln w="38100">
            <a:solidFill>
              <a:srgbClr val="6D84A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97BF0E2-652E-8510-68C7-C0F2E0D6A972}"/>
                  </a:ext>
                </a:extLst>
              </p:cNvPr>
              <p:cNvSpPr txBox="1"/>
              <p:nvPr/>
            </p:nvSpPr>
            <p:spPr>
              <a:xfrm>
                <a:off x="435100" y="1379673"/>
                <a:ext cx="11520194" cy="2302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sz="2800" dirty="0">
                    <a:solidFill>
                      <a:srgbClr val="F2AA8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Social impact             </a:t>
                </a:r>
                <a:r>
                  <a:rPr kumimoji="1"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𝐰</m:t>
                        </m:r>
                        <m:d>
                          <m:dPr>
                            <m:ctrlPr>
                              <a:rPr lang="en-US" sz="2800" b="1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𝐈</m:t>
                            </m:r>
                            <m:r>
                              <a:rPr lang="en-US" sz="2800" b="1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𝐀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𝐟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h</m:t>
                            </m:r>
                          </m:sup>
                        </m:sSubSup>
                        <m:r>
                          <a:rPr lang="en-US" sz="2800" b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𝐟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p>
                        </m:sSubSup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𝐰𝐋</m:t>
                    </m:r>
                    <m:sSub>
                      <m:sSub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𝐟</m:t>
                        </m:r>
                      </m:e>
                      <m:sub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ＭＳ 明朝" panose="02020609040205080304" pitchFamily="49" charset="-128"/>
                    <a:cs typeface="Times New Roman" panose="02020603050405020304" pitchFamily="18" charset="0"/>
                  </a:rPr>
                  <a:t>　　　　   　 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ＭＳ 明朝" panose="02020609040205080304" pitchFamily="49" charset="-128"/>
                    <a:cs typeface="Times New Roman" panose="02020603050405020304" pitchFamily="18" charset="0"/>
                  </a:rPr>
                  <a:t>(3)</a:t>
                </a:r>
                <a:r>
                  <a:rPr lang="en-US" sz="2800" dirty="0">
                    <a:effectLst/>
                  </a:rPr>
                  <a:t> </a:t>
                </a:r>
                <a:endParaRPr kumimoji="1"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1"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solidFill>
                      <a:srgbClr val="4E95D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Economic impact  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800" kern="1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 kern="10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kern="10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𝐯𝐋</m:t>
                    </m:r>
                    <m:sSub>
                      <m:sSubPr>
                        <m:ctrlPr>
                          <a:rPr lang="en-US" sz="2800" b="1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𝐟</m:t>
                        </m:r>
                      </m:e>
                      <m:sub>
                        <m: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b="1" kern="100" dirty="0">
                    <a:effectLst/>
                    <a:latin typeface="Cambria" panose="02040503050406030204" pitchFamily="18" charset="0"/>
                    <a:ea typeface="ＭＳ 明朝" panose="02020609040205080304" pitchFamily="49" charset="-128"/>
                    <a:cs typeface="Times New Roman" panose="02020603050405020304" pitchFamily="18" charset="0"/>
                  </a:rPr>
                  <a:t>　　　　　　　　　　　　　　　     </a:t>
                </a:r>
                <a:r>
                  <a:rPr lang="en-US" sz="2800" kern="100" dirty="0">
                    <a:effectLst/>
                    <a:latin typeface="Cambria" panose="02040503050406030204" pitchFamily="18" charset="0"/>
                    <a:ea typeface="ＭＳ 明朝" panose="02020609040205080304" pitchFamily="49" charset="-128"/>
                    <a:cs typeface="Times New Roman" panose="02020603050405020304" pitchFamily="18" charset="0"/>
                  </a:rPr>
                  <a:t>(4)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Environmental impact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800" kern="100" dirty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 kern="10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kern="10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𝐞𝐋</m:t>
                    </m:r>
                    <m:sSub>
                      <m:sSubPr>
                        <m:ctrlPr>
                          <a:rPr lang="en-US" sz="2800" b="1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𝐟</m:t>
                        </m:r>
                      </m:e>
                      <m:sub>
                        <m: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b="1" kern="100" dirty="0">
                    <a:effectLst/>
                    <a:latin typeface="Cambria" panose="02040503050406030204" pitchFamily="18" charset="0"/>
                    <a:ea typeface="ＭＳ 明朝" panose="02020609040205080304" pitchFamily="49" charset="-128"/>
                    <a:cs typeface="Times New Roman" panose="02020603050405020304" pitchFamily="18" charset="0"/>
                  </a:rPr>
                  <a:t>　　　　　　　　　　　　　　　　</a:t>
                </a:r>
                <a:r>
                  <a:rPr lang="en-US" sz="2800" kern="100" dirty="0">
                    <a:effectLst/>
                    <a:latin typeface="Cambria" panose="02040503050406030204" pitchFamily="18" charset="0"/>
                    <a:ea typeface="ＭＳ 明朝" panose="02020609040205080304" pitchFamily="49" charset="-128"/>
                    <a:cs typeface="Times New Roman" panose="02020603050405020304" pitchFamily="18" charset="0"/>
                  </a:rPr>
                  <a:t>(5)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97BF0E2-652E-8510-68C7-C0F2E0D6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0" y="1379673"/>
                <a:ext cx="11520194" cy="2302233"/>
              </a:xfrm>
              <a:prstGeom prst="rect">
                <a:avLst/>
              </a:prstGeom>
              <a:blipFill>
                <a:blip r:embed="rId3"/>
                <a:stretch>
                  <a:fillRect l="-1101" t="-1648" r="-330" b="-60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419F3339-2343-866C-91D0-85C78155A84C}"/>
                  </a:ext>
                </a:extLst>
              </p:cNvPr>
              <p:cNvSpPr txBox="1"/>
              <p:nvPr/>
            </p:nvSpPr>
            <p:spPr>
              <a:xfrm>
                <a:off x="260002" y="3932564"/>
                <a:ext cx="10807061" cy="2899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9525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:</m:t>
                    </m:r>
                  </m:oMath>
                </a14:m>
                <a:r>
                  <a:rPr kumimoji="1" lang="en-US" sz="2000" dirty="0"/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induced jobs created by spectator tourism consumption in year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000" dirty="0">
                  <a:latin typeface="Arial" panose="020B0604020202020204" pitchFamily="34" charset="0"/>
                </a:endParaRPr>
              </a:p>
              <a:p>
                <a:pPr marL="9525"/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𝐰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1" lang="en-US" sz="2000" dirty="0"/>
                  <a:t>:</a:t>
                </a:r>
                <a:r>
                  <a:rPr lang="en-US" sz="2000" b="1" dirty="0"/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Employment coefficient vector derived from the employment table</a:t>
                </a:r>
              </a:p>
              <a:p>
                <a:pPr marL="9525"/>
                <a14:m>
                  <m:oMath xmlns:m="http://schemas.openxmlformats.org/officeDocument/2006/math">
                    <m:r>
                      <a:rPr lang="en-US" sz="2000" b="1" i="1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𝐈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: Identity matrix         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𝐀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Input coefficient matrix</a:t>
                </a:r>
              </a:p>
              <a:p>
                <a:pPr marL="9525"/>
                <a14:m>
                  <m:oMath xmlns:m="http://schemas.openxmlformats.org/officeDocument/2006/math">
                    <m:r>
                      <a:rPr lang="en-US" sz="2000" b="1" i="1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𝐋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:Leontief inverse matrix</a:t>
                </a:r>
              </a:p>
              <a:p>
                <a:pPr marL="9525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𝐟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:</a:t>
                </a:r>
                <a:r>
                  <a:rPr lang="en-US" sz="2000" dirty="0"/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Final-demand vector in year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combining consumption by home and away spectators</a:t>
                </a:r>
              </a:p>
              <a:p>
                <a:pPr marL="9525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:</a:t>
                </a:r>
                <a:r>
                  <a:rPr lang="en-US" sz="2000" b="1" dirty="0"/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Induced gross value added in year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525"/>
                <a14:m>
                  <m:oMath xmlns:m="http://schemas.openxmlformats.org/officeDocument/2006/math">
                    <m:r>
                      <a:rPr lang="en-US" sz="2000" b="1" i="1" kern="100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𝐯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: Value-added coefficient vector</a:t>
                </a:r>
              </a:p>
              <a:p>
                <a:pPr marL="9525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:</a:t>
                </a:r>
                <a:r>
                  <a:rPr lang="en-US" sz="2000" b="1" dirty="0"/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Direct and indirect CO₂ emissions associated with spectator tourism consumption in year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525"/>
                <a14:m>
                  <m:oMath xmlns:m="http://schemas.openxmlformats.org/officeDocument/2006/math">
                    <m:r>
                      <a:rPr lang="en-US" sz="2000" b="1" i="1" kern="100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𝐞</m:t>
                    </m:r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kumimoji="1"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Direct CO₂ emission coefficient vector for each sector, based on national-level data</a:t>
                </a:r>
                <a:endParaRPr kumimoji="1"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419F3339-2343-866C-91D0-85C78155A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02" y="3932564"/>
                <a:ext cx="10807061" cy="2899896"/>
              </a:xfrm>
              <a:prstGeom prst="rect">
                <a:avLst/>
              </a:prstGeom>
              <a:blipFill>
                <a:blip r:embed="rId4"/>
                <a:stretch>
                  <a:fillRect t="-870" b="-13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12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11814</TotalTime>
  <Words>3444</Words>
  <Application>Microsoft Macintosh PowerPoint</Application>
  <PresentationFormat>ワイド画面</PresentationFormat>
  <Paragraphs>349</Paragraphs>
  <Slides>22</Slides>
  <Notes>21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2" baseType="lpstr">
      <vt:lpstr>游ゴシック</vt:lpstr>
      <vt:lpstr>Arial Unicode MS</vt:lpstr>
      <vt:lpstr>Arial</vt:lpstr>
      <vt:lpstr>Cambria</vt:lpstr>
      <vt:lpstr>Hiragino Kaku Gothic Std W8</vt:lpstr>
      <vt:lpstr>MS Gothic</vt:lpstr>
      <vt:lpstr>Cambria Math</vt:lpstr>
      <vt:lpstr>Calibri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YAMASHITA Ryousuke</dc:creator>
  <cp:lastModifiedBy>YAMASHITA Ryousuke</cp:lastModifiedBy>
  <cp:revision>15</cp:revision>
  <dcterms:created xsi:type="dcterms:W3CDTF">2025-06-19T11:45:52Z</dcterms:created>
  <dcterms:modified xsi:type="dcterms:W3CDTF">2025-07-01T16:03:52Z</dcterms:modified>
</cp:coreProperties>
</file>