
<file path=[Content_Types].xml><?xml version="1.0" encoding="utf-8"?>
<Types xmlns="http://schemas.openxmlformats.org/package/2006/content-types">
  <Default Extension="jfif" ContentType="image/jpeg"/>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media/image4.jpg" ContentType="image/jpeg"/>
  <Override PartName="/ppt/media/image5.jpg" ContentType="image/jpeg"/>
  <Override PartName="/ppt/media/image8.jpg" ContentType="image/jpeg"/>
  <Override PartName="/ppt/media/image10.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98" r:id="rId2"/>
    <p:sldId id="257" r:id="rId3"/>
    <p:sldId id="258" r:id="rId4"/>
    <p:sldId id="299" r:id="rId5"/>
    <p:sldId id="462" r:id="rId6"/>
    <p:sldId id="461" r:id="rId7"/>
    <p:sldId id="464" r:id="rId8"/>
    <p:sldId id="463" r:id="rId9"/>
    <p:sldId id="304" r:id="rId10"/>
    <p:sldId id="302" r:id="rId11"/>
    <p:sldId id="460" r:id="rId12"/>
    <p:sldId id="2007577129" r:id="rId13"/>
    <p:sldId id="295" r:id="rId14"/>
    <p:sldId id="297" r:id="rId15"/>
    <p:sldId id="296" r:id="rId16"/>
    <p:sldId id="265" r:id="rId17"/>
    <p:sldId id="467" r:id="rId18"/>
    <p:sldId id="466" r:id="rId19"/>
    <p:sldId id="465" r:id="rId20"/>
    <p:sldId id="468" r:id="rId21"/>
    <p:sldId id="2007577120" r:id="rId22"/>
    <p:sldId id="2007577121" r:id="rId23"/>
    <p:sldId id="2007577124" r:id="rId24"/>
    <p:sldId id="2007577126" r:id="rId25"/>
    <p:sldId id="2007577125" r:id="rId26"/>
    <p:sldId id="2007577137" r:id="rId27"/>
    <p:sldId id="2007577138" r:id="rId28"/>
    <p:sldId id="270" r:id="rId29"/>
    <p:sldId id="269" r:id="rId30"/>
    <p:sldId id="200757713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唐 琳" initials="唐" lastIdx="2" clrIdx="0">
    <p:extLst>
      <p:ext uri="{19B8F6BF-5375-455C-9EA6-DF929625EA0E}">
        <p15:presenceInfo xmlns:p15="http://schemas.microsoft.com/office/powerpoint/2012/main" userId="d771720f934d42e6" providerId="Windows Live"/>
      </p:ext>
    </p:extLst>
  </p:cmAuthor>
  <p:cmAuthor id="2" name="Pan YL" initials="PY" lastIdx="1" clrIdx="1">
    <p:extLst>
      <p:ext uri="{19B8F6BF-5375-455C-9EA6-DF929625EA0E}">
        <p15:presenceInfo xmlns:p15="http://schemas.microsoft.com/office/powerpoint/2012/main" userId="9493f82eec27a6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12060"/>
    <a:srgbClr val="A9D18E"/>
    <a:srgbClr val="264478"/>
    <a:srgbClr val="0072BC"/>
    <a:srgbClr val="FF0000"/>
    <a:srgbClr val="4472C4"/>
    <a:srgbClr val="206D97"/>
    <a:srgbClr val="A8D18D"/>
    <a:srgbClr val="4C7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88" autoAdjust="0"/>
    <p:restoredTop sz="76923" autoAdjust="0"/>
  </p:normalViewPr>
  <p:slideViewPr>
    <p:cSldViewPr snapToGrid="0">
      <p:cViewPr varScale="1">
        <p:scale>
          <a:sx n="95" d="100"/>
          <a:sy n="95" d="100"/>
        </p:scale>
        <p:origin x="105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endimia\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endimia\Desktop\&#26032;&#24314;%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23398;&#26415;&#27963;&#21160;&#30041;&#23384;\ICAE\&#26032;&#24314;%20Microsoft%20Excel%20&#24037;&#20316;&#3492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35770;&#25991;\&#25972;&#29702;&#25991;&#20214;\&#32456;&#31295;\Supporting%20Information\Supporting_Information_3_Indentification%20of%20Critical%20Secto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88684984585468E-2"/>
          <c:y val="7.88835567522536E-2"/>
          <c:w val="0.85323515419335605"/>
          <c:h val="0.61879994242126912"/>
        </c:manualLayout>
      </c:layout>
      <c:barChart>
        <c:barDir val="col"/>
        <c:grouping val="stacked"/>
        <c:varyColors val="0"/>
        <c:ser>
          <c:idx val="0"/>
          <c:order val="0"/>
          <c:tx>
            <c:strRef>
              <c:f>Sheet1!$B$33</c:f>
              <c:strCache>
                <c:ptCount val="1"/>
                <c:pt idx="0">
                  <c:v>Hydropower Generation(GW)</c:v>
                </c:pt>
              </c:strCache>
            </c:strRef>
          </c:tx>
          <c:spPr>
            <a:solidFill>
              <a:schemeClr val="accent1"/>
            </a:solidFill>
            <a:ln>
              <a:noFill/>
            </a:ln>
            <a:effectLst/>
          </c:spPr>
          <c:invertIfNegative val="0"/>
          <c:cat>
            <c:numRef>
              <c:f>Sheet1!$A$63:$A$89</c:f>
              <c:numCache>
                <c:formatCode>General</c:formatCode>
                <c:ptCount val="27"/>
                <c:pt idx="0">
                  <c:v>1978</c:v>
                </c:pt>
                <c:pt idx="1">
                  <c:v>1979</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numCache>
            </c:numRef>
          </c:cat>
          <c:val>
            <c:numRef>
              <c:f>Sheet1!$B$63:$B$89</c:f>
              <c:numCache>
                <c:formatCode>General</c:formatCode>
                <c:ptCount val="27"/>
                <c:pt idx="0">
                  <c:v>17280</c:v>
                </c:pt>
                <c:pt idx="1">
                  <c:v>19110</c:v>
                </c:pt>
                <c:pt idx="2">
                  <c:v>20320</c:v>
                </c:pt>
                <c:pt idx="3">
                  <c:v>26410</c:v>
                </c:pt>
                <c:pt idx="4">
                  <c:v>36050</c:v>
                </c:pt>
                <c:pt idx="5">
                  <c:v>52180</c:v>
                </c:pt>
                <c:pt idx="6">
                  <c:v>79350</c:v>
                </c:pt>
                <c:pt idx="7">
                  <c:v>83010</c:v>
                </c:pt>
                <c:pt idx="8">
                  <c:v>86070</c:v>
                </c:pt>
                <c:pt idx="9">
                  <c:v>94900</c:v>
                </c:pt>
                <c:pt idx="10">
                  <c:v>105240</c:v>
                </c:pt>
                <c:pt idx="11">
                  <c:v>117390</c:v>
                </c:pt>
                <c:pt idx="12">
                  <c:v>130290</c:v>
                </c:pt>
                <c:pt idx="13">
                  <c:v>148230</c:v>
                </c:pt>
                <c:pt idx="14">
                  <c:v>172600</c:v>
                </c:pt>
                <c:pt idx="15">
                  <c:v>196290</c:v>
                </c:pt>
                <c:pt idx="16">
                  <c:v>216060</c:v>
                </c:pt>
                <c:pt idx="17">
                  <c:v>232980</c:v>
                </c:pt>
                <c:pt idx="18">
                  <c:v>249470</c:v>
                </c:pt>
                <c:pt idx="19">
                  <c:v>280440</c:v>
                </c:pt>
                <c:pt idx="20">
                  <c:v>304860</c:v>
                </c:pt>
                <c:pt idx="21">
                  <c:v>319540</c:v>
                </c:pt>
                <c:pt idx="22">
                  <c:v>332070</c:v>
                </c:pt>
                <c:pt idx="23">
                  <c:v>344110</c:v>
                </c:pt>
                <c:pt idx="24">
                  <c:v>352590</c:v>
                </c:pt>
                <c:pt idx="25">
                  <c:v>358040</c:v>
                </c:pt>
                <c:pt idx="26">
                  <c:v>370280</c:v>
                </c:pt>
              </c:numCache>
            </c:numRef>
          </c:val>
          <c:extLst>
            <c:ext xmlns:c16="http://schemas.microsoft.com/office/drawing/2014/chart" uri="{C3380CC4-5D6E-409C-BE32-E72D297353CC}">
              <c16:uniqueId val="{00000000-A1B7-40A8-B4F7-E7AB9F262011}"/>
            </c:ext>
          </c:extLst>
        </c:ser>
        <c:ser>
          <c:idx val="1"/>
          <c:order val="1"/>
          <c:tx>
            <c:strRef>
              <c:f>Sheet1!$C$33</c:f>
              <c:strCache>
                <c:ptCount val="1"/>
                <c:pt idx="0">
                  <c:v>Coal-fired Power Generation(GW)</c:v>
                </c:pt>
              </c:strCache>
            </c:strRef>
          </c:tx>
          <c:spPr>
            <a:solidFill>
              <a:schemeClr val="accent3"/>
            </a:solidFill>
            <a:ln>
              <a:noFill/>
            </a:ln>
            <a:effectLst/>
          </c:spPr>
          <c:invertIfNegative val="0"/>
          <c:cat>
            <c:numRef>
              <c:f>Sheet1!$A$63:$A$89</c:f>
              <c:numCache>
                <c:formatCode>General</c:formatCode>
                <c:ptCount val="27"/>
                <c:pt idx="0">
                  <c:v>1978</c:v>
                </c:pt>
                <c:pt idx="1">
                  <c:v>1979</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numCache>
            </c:numRef>
          </c:cat>
          <c:val>
            <c:numRef>
              <c:f>Sheet1!$C$63:$C$89</c:f>
              <c:numCache>
                <c:formatCode>General</c:formatCode>
                <c:ptCount val="27"/>
                <c:pt idx="0">
                  <c:v>39840</c:v>
                </c:pt>
                <c:pt idx="1">
                  <c:v>43910</c:v>
                </c:pt>
                <c:pt idx="2">
                  <c:v>45550</c:v>
                </c:pt>
                <c:pt idx="3">
                  <c:v>60640</c:v>
                </c:pt>
                <c:pt idx="4">
                  <c:v>101840</c:v>
                </c:pt>
                <c:pt idx="5">
                  <c:v>162940</c:v>
                </c:pt>
                <c:pt idx="6">
                  <c:v>237540</c:v>
                </c:pt>
                <c:pt idx="7">
                  <c:v>253140</c:v>
                </c:pt>
                <c:pt idx="8">
                  <c:v>265550</c:v>
                </c:pt>
                <c:pt idx="9">
                  <c:v>289770</c:v>
                </c:pt>
                <c:pt idx="10">
                  <c:v>329480</c:v>
                </c:pt>
                <c:pt idx="11">
                  <c:v>391380</c:v>
                </c:pt>
                <c:pt idx="12">
                  <c:v>483820</c:v>
                </c:pt>
                <c:pt idx="13">
                  <c:v>556070</c:v>
                </c:pt>
                <c:pt idx="14">
                  <c:v>602860</c:v>
                </c:pt>
                <c:pt idx="15">
                  <c:v>651080</c:v>
                </c:pt>
                <c:pt idx="16">
                  <c:v>709670</c:v>
                </c:pt>
                <c:pt idx="17">
                  <c:v>768340</c:v>
                </c:pt>
                <c:pt idx="18">
                  <c:v>819680</c:v>
                </c:pt>
                <c:pt idx="19">
                  <c:v>870090</c:v>
                </c:pt>
                <c:pt idx="20">
                  <c:v>932320</c:v>
                </c:pt>
                <c:pt idx="21">
                  <c:v>1005540</c:v>
                </c:pt>
                <c:pt idx="22">
                  <c:v>1060940</c:v>
                </c:pt>
                <c:pt idx="23">
                  <c:v>1110090</c:v>
                </c:pt>
                <c:pt idx="24">
                  <c:v>1144080</c:v>
                </c:pt>
                <c:pt idx="25">
                  <c:v>1189570</c:v>
                </c:pt>
                <c:pt idx="26">
                  <c:v>1246240</c:v>
                </c:pt>
              </c:numCache>
            </c:numRef>
          </c:val>
          <c:extLst>
            <c:ext xmlns:c16="http://schemas.microsoft.com/office/drawing/2014/chart" uri="{C3380CC4-5D6E-409C-BE32-E72D297353CC}">
              <c16:uniqueId val="{00000001-A1B7-40A8-B4F7-E7AB9F262011}"/>
            </c:ext>
          </c:extLst>
        </c:ser>
        <c:ser>
          <c:idx val="2"/>
          <c:order val="2"/>
          <c:tx>
            <c:strRef>
              <c:f>Sheet1!$D$33</c:f>
              <c:strCache>
                <c:ptCount val="1"/>
                <c:pt idx="0">
                  <c:v>Nuclear Power Generation(GW)</c:v>
                </c:pt>
              </c:strCache>
            </c:strRef>
          </c:tx>
          <c:spPr>
            <a:solidFill>
              <a:schemeClr val="accent5"/>
            </a:solidFill>
            <a:ln>
              <a:noFill/>
            </a:ln>
            <a:effectLst/>
          </c:spPr>
          <c:invertIfNegative val="0"/>
          <c:cat>
            <c:numRef>
              <c:f>Sheet1!$A$63:$A$89</c:f>
              <c:numCache>
                <c:formatCode>General</c:formatCode>
                <c:ptCount val="27"/>
                <c:pt idx="0">
                  <c:v>1978</c:v>
                </c:pt>
                <c:pt idx="1">
                  <c:v>1979</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numCache>
            </c:numRef>
          </c:cat>
          <c:val>
            <c:numRef>
              <c:f>Sheet1!$D$63:$D$89</c:f>
              <c:numCache>
                <c:formatCode>General</c:formatCode>
                <c:ptCount val="27"/>
                <c:pt idx="0">
                  <c:v>0</c:v>
                </c:pt>
                <c:pt idx="1">
                  <c:v>0</c:v>
                </c:pt>
                <c:pt idx="2">
                  <c:v>0</c:v>
                </c:pt>
                <c:pt idx="3">
                  <c:v>0</c:v>
                </c:pt>
                <c:pt idx="4">
                  <c:v>0</c:v>
                </c:pt>
                <c:pt idx="5">
                  <c:v>2100</c:v>
                </c:pt>
                <c:pt idx="6">
                  <c:v>2100</c:v>
                </c:pt>
                <c:pt idx="7">
                  <c:v>2100</c:v>
                </c:pt>
                <c:pt idx="8">
                  <c:v>4470</c:v>
                </c:pt>
                <c:pt idx="9">
                  <c:v>6190</c:v>
                </c:pt>
                <c:pt idx="10">
                  <c:v>6840</c:v>
                </c:pt>
                <c:pt idx="11">
                  <c:v>6850</c:v>
                </c:pt>
                <c:pt idx="12">
                  <c:v>6850</c:v>
                </c:pt>
                <c:pt idx="13">
                  <c:v>8850</c:v>
                </c:pt>
                <c:pt idx="14">
                  <c:v>8850</c:v>
                </c:pt>
                <c:pt idx="15">
                  <c:v>9080</c:v>
                </c:pt>
                <c:pt idx="16">
                  <c:v>10820</c:v>
                </c:pt>
                <c:pt idx="17">
                  <c:v>12570</c:v>
                </c:pt>
                <c:pt idx="18">
                  <c:v>12570</c:v>
                </c:pt>
                <c:pt idx="19">
                  <c:v>14660</c:v>
                </c:pt>
                <c:pt idx="20">
                  <c:v>20080</c:v>
                </c:pt>
                <c:pt idx="21">
                  <c:v>27170</c:v>
                </c:pt>
                <c:pt idx="22">
                  <c:v>33640</c:v>
                </c:pt>
                <c:pt idx="23">
                  <c:v>35820</c:v>
                </c:pt>
                <c:pt idx="24">
                  <c:v>44660</c:v>
                </c:pt>
                <c:pt idx="25">
                  <c:v>48740</c:v>
                </c:pt>
                <c:pt idx="26">
                  <c:v>49890</c:v>
                </c:pt>
              </c:numCache>
            </c:numRef>
          </c:val>
          <c:extLst>
            <c:ext xmlns:c16="http://schemas.microsoft.com/office/drawing/2014/chart" uri="{C3380CC4-5D6E-409C-BE32-E72D297353CC}">
              <c16:uniqueId val="{00000002-A1B7-40A8-B4F7-E7AB9F262011}"/>
            </c:ext>
          </c:extLst>
        </c:ser>
        <c:ser>
          <c:idx val="3"/>
          <c:order val="3"/>
          <c:tx>
            <c:strRef>
              <c:f>Sheet1!$E$33</c:f>
              <c:strCache>
                <c:ptCount val="1"/>
                <c:pt idx="0">
                  <c:v>Wind Power Generation(GW)</c:v>
                </c:pt>
              </c:strCache>
            </c:strRef>
          </c:tx>
          <c:spPr>
            <a:solidFill>
              <a:schemeClr val="accent1">
                <a:lumMod val="60000"/>
              </a:schemeClr>
            </a:solidFill>
            <a:ln>
              <a:noFill/>
            </a:ln>
            <a:effectLst/>
          </c:spPr>
          <c:invertIfNegative val="0"/>
          <c:cat>
            <c:numRef>
              <c:f>Sheet1!$A$63:$A$89</c:f>
              <c:numCache>
                <c:formatCode>General</c:formatCode>
                <c:ptCount val="27"/>
                <c:pt idx="0">
                  <c:v>1978</c:v>
                </c:pt>
                <c:pt idx="1">
                  <c:v>1979</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numCache>
            </c:numRef>
          </c:cat>
          <c:val>
            <c:numRef>
              <c:f>Sheet1!$E$63:$E$89</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1060</c:v>
                </c:pt>
                <c:pt idx="12">
                  <c:v>2070</c:v>
                </c:pt>
                <c:pt idx="13">
                  <c:v>4200</c:v>
                </c:pt>
                <c:pt idx="14">
                  <c:v>8390</c:v>
                </c:pt>
                <c:pt idx="15">
                  <c:v>17600</c:v>
                </c:pt>
                <c:pt idx="16">
                  <c:v>29580</c:v>
                </c:pt>
                <c:pt idx="17">
                  <c:v>46230</c:v>
                </c:pt>
                <c:pt idx="18">
                  <c:v>61420</c:v>
                </c:pt>
                <c:pt idx="19">
                  <c:v>76520</c:v>
                </c:pt>
                <c:pt idx="20">
                  <c:v>96570</c:v>
                </c:pt>
                <c:pt idx="21">
                  <c:v>130750</c:v>
                </c:pt>
                <c:pt idx="22">
                  <c:v>147470</c:v>
                </c:pt>
                <c:pt idx="23">
                  <c:v>163250</c:v>
                </c:pt>
                <c:pt idx="24">
                  <c:v>184270</c:v>
                </c:pt>
                <c:pt idx="25">
                  <c:v>209150</c:v>
                </c:pt>
                <c:pt idx="26">
                  <c:v>281650</c:v>
                </c:pt>
              </c:numCache>
            </c:numRef>
          </c:val>
          <c:extLst>
            <c:ext xmlns:c16="http://schemas.microsoft.com/office/drawing/2014/chart" uri="{C3380CC4-5D6E-409C-BE32-E72D297353CC}">
              <c16:uniqueId val="{00000003-A1B7-40A8-B4F7-E7AB9F262011}"/>
            </c:ext>
          </c:extLst>
        </c:ser>
        <c:ser>
          <c:idx val="4"/>
          <c:order val="4"/>
          <c:tx>
            <c:strRef>
              <c:f>Sheet1!$F$33</c:f>
              <c:strCache>
                <c:ptCount val="1"/>
                <c:pt idx="0">
                  <c:v>Solar Power Generation(GW)</c:v>
                </c:pt>
              </c:strCache>
            </c:strRef>
          </c:tx>
          <c:spPr>
            <a:solidFill>
              <a:schemeClr val="accent3">
                <a:lumMod val="60000"/>
              </a:schemeClr>
            </a:solidFill>
            <a:ln>
              <a:noFill/>
            </a:ln>
            <a:effectLst/>
          </c:spPr>
          <c:invertIfNegative val="0"/>
          <c:cat>
            <c:numRef>
              <c:f>Sheet1!$A$63:$A$89</c:f>
              <c:numCache>
                <c:formatCode>General</c:formatCode>
                <c:ptCount val="27"/>
                <c:pt idx="0">
                  <c:v>1978</c:v>
                </c:pt>
                <c:pt idx="1">
                  <c:v>1979</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numCache>
            </c:numRef>
          </c:cat>
          <c:val>
            <c:numRef>
              <c:f>Sheet1!$F$63:$F$89</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2220</c:v>
                </c:pt>
                <c:pt idx="18">
                  <c:v>3410</c:v>
                </c:pt>
                <c:pt idx="19">
                  <c:v>15890</c:v>
                </c:pt>
                <c:pt idx="20">
                  <c:v>24860</c:v>
                </c:pt>
                <c:pt idx="21">
                  <c:v>42180</c:v>
                </c:pt>
                <c:pt idx="22">
                  <c:v>76310</c:v>
                </c:pt>
                <c:pt idx="23">
                  <c:v>129420</c:v>
                </c:pt>
                <c:pt idx="24">
                  <c:v>174330</c:v>
                </c:pt>
                <c:pt idx="25">
                  <c:v>204290</c:v>
                </c:pt>
                <c:pt idx="26">
                  <c:v>253560</c:v>
                </c:pt>
              </c:numCache>
            </c:numRef>
          </c:val>
          <c:extLst>
            <c:ext xmlns:c16="http://schemas.microsoft.com/office/drawing/2014/chart" uri="{C3380CC4-5D6E-409C-BE32-E72D297353CC}">
              <c16:uniqueId val="{00000004-A1B7-40A8-B4F7-E7AB9F262011}"/>
            </c:ext>
          </c:extLst>
        </c:ser>
        <c:dLbls>
          <c:showLegendKey val="0"/>
          <c:showVal val="0"/>
          <c:showCatName val="0"/>
          <c:showSerName val="0"/>
          <c:showPercent val="0"/>
          <c:showBubbleSize val="0"/>
        </c:dLbls>
        <c:gapWidth val="150"/>
        <c:overlap val="100"/>
        <c:axId val="1132640848"/>
        <c:axId val="1132646672"/>
      </c:barChart>
      <c:catAx>
        <c:axId val="1132640848"/>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132646672"/>
        <c:crosses val="autoZero"/>
        <c:auto val="1"/>
        <c:lblAlgn val="ctr"/>
        <c:lblOffset val="100"/>
        <c:noMultiLvlLbl val="0"/>
      </c:catAx>
      <c:valAx>
        <c:axId val="1132646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132640848"/>
        <c:crosses val="autoZero"/>
        <c:crossBetween val="between"/>
      </c:valAx>
      <c:spPr>
        <a:noFill/>
        <a:ln w="6350">
          <a:solidFill>
            <a:schemeClr val="tx1"/>
          </a:solidFill>
        </a:ln>
        <a:effectLst/>
      </c:spPr>
    </c:plotArea>
    <c:legend>
      <c:legendPos val="b"/>
      <c:layout>
        <c:manualLayout>
          <c:xMode val="edge"/>
          <c:yMode val="edge"/>
          <c:x val="7.8917026727344186E-2"/>
          <c:y val="0.78233257836583492"/>
          <c:w val="0.90354812867221812"/>
          <c:h val="0.160424914344683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47358825655784E-2"/>
          <c:y val="3.5537649802033791E-2"/>
          <c:w val="0.86265139013311953"/>
          <c:h val="0.61031374380161596"/>
        </c:manualLayout>
      </c:layout>
      <c:barChart>
        <c:barDir val="col"/>
        <c:grouping val="stacked"/>
        <c:varyColors val="0"/>
        <c:ser>
          <c:idx val="2"/>
          <c:order val="0"/>
          <c:tx>
            <c:strRef>
              <c:f>Sheet1!$B$1</c:f>
              <c:strCache>
                <c:ptCount val="1"/>
                <c:pt idx="0">
                  <c:v>Coal-fired Power Generation(MW)</c:v>
                </c:pt>
              </c:strCache>
            </c:strRef>
          </c:tx>
          <c:spPr>
            <a:solidFill>
              <a:schemeClr val="accent5"/>
            </a:solidFill>
            <a:ln>
              <a:noFill/>
            </a:ln>
            <a:effectLst/>
          </c:spPr>
          <c:invertIfNegative val="0"/>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Sheet1!$B$2:$B$31</c:f>
              <c:numCache>
                <c:formatCode>General</c:formatCode>
                <c:ptCount val="30"/>
                <c:pt idx="0">
                  <c:v>4340</c:v>
                </c:pt>
                <c:pt idx="1">
                  <c:v>6680</c:v>
                </c:pt>
                <c:pt idx="2">
                  <c:v>23520</c:v>
                </c:pt>
                <c:pt idx="3">
                  <c:v>29240</c:v>
                </c:pt>
                <c:pt idx="4">
                  <c:v>47310</c:v>
                </c:pt>
                <c:pt idx="5">
                  <c:v>14100</c:v>
                </c:pt>
                <c:pt idx="6">
                  <c:v>7210</c:v>
                </c:pt>
                <c:pt idx="7">
                  <c:v>8950</c:v>
                </c:pt>
                <c:pt idx="8">
                  <c:v>8350</c:v>
                </c:pt>
                <c:pt idx="9">
                  <c:v>42900</c:v>
                </c:pt>
                <c:pt idx="10">
                  <c:v>24320</c:v>
                </c:pt>
                <c:pt idx="11">
                  <c:v>25310</c:v>
                </c:pt>
                <c:pt idx="12">
                  <c:v>15510</c:v>
                </c:pt>
                <c:pt idx="13">
                  <c:v>11990</c:v>
                </c:pt>
                <c:pt idx="14">
                  <c:v>51160</c:v>
                </c:pt>
                <c:pt idx="15">
                  <c:v>24000</c:v>
                </c:pt>
                <c:pt idx="16">
                  <c:v>12430</c:v>
                </c:pt>
                <c:pt idx="17">
                  <c:v>8490</c:v>
                </c:pt>
                <c:pt idx="18">
                  <c:v>34250</c:v>
                </c:pt>
                <c:pt idx="19">
                  <c:v>10320</c:v>
                </c:pt>
                <c:pt idx="20">
                  <c:v>2150</c:v>
                </c:pt>
                <c:pt idx="21">
                  <c:v>5380</c:v>
                </c:pt>
                <c:pt idx="22">
                  <c:v>5130</c:v>
                </c:pt>
                <c:pt idx="23">
                  <c:v>13540</c:v>
                </c:pt>
                <c:pt idx="24">
                  <c:v>4150</c:v>
                </c:pt>
                <c:pt idx="25">
                  <c:v>20840</c:v>
                </c:pt>
                <c:pt idx="26">
                  <c:v>9010</c:v>
                </c:pt>
                <c:pt idx="27">
                  <c:v>1010</c:v>
                </c:pt>
                <c:pt idx="28">
                  <c:v>14150</c:v>
                </c:pt>
                <c:pt idx="29">
                  <c:v>31930</c:v>
                </c:pt>
              </c:numCache>
            </c:numRef>
          </c:val>
          <c:extLst>
            <c:ext xmlns:c16="http://schemas.microsoft.com/office/drawing/2014/chart" uri="{C3380CC4-5D6E-409C-BE32-E72D297353CC}">
              <c16:uniqueId val="{00000000-7DD2-4666-8DB9-B8B15689329E}"/>
            </c:ext>
          </c:extLst>
        </c:ser>
        <c:ser>
          <c:idx val="3"/>
          <c:order val="1"/>
          <c:tx>
            <c:strRef>
              <c:f>Sheet1!$C$1</c:f>
              <c:strCache>
                <c:ptCount val="1"/>
                <c:pt idx="0">
                  <c:v>Hydropower Generation(MW)</c:v>
                </c:pt>
              </c:strCache>
            </c:strRef>
          </c:tx>
          <c:spPr>
            <a:solidFill>
              <a:schemeClr val="accent1">
                <a:lumMod val="60000"/>
              </a:schemeClr>
            </a:solidFill>
            <a:ln>
              <a:noFill/>
            </a:ln>
            <a:effectLst/>
          </c:spPr>
          <c:invertIfNegative val="0"/>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Sheet1!$C$2:$C$31</c:f>
              <c:numCache>
                <c:formatCode>General</c:formatCode>
                <c:ptCount val="30"/>
                <c:pt idx="0">
                  <c:v>990</c:v>
                </c:pt>
                <c:pt idx="1">
                  <c:v>10</c:v>
                </c:pt>
                <c:pt idx="2">
                  <c:v>1820</c:v>
                </c:pt>
                <c:pt idx="3">
                  <c:v>2230</c:v>
                </c:pt>
                <c:pt idx="4">
                  <c:v>2420</c:v>
                </c:pt>
                <c:pt idx="5">
                  <c:v>3050</c:v>
                </c:pt>
                <c:pt idx="6">
                  <c:v>5100</c:v>
                </c:pt>
                <c:pt idx="7">
                  <c:v>1090</c:v>
                </c:pt>
                <c:pt idx="8">
                  <c:v>0</c:v>
                </c:pt>
                <c:pt idx="9">
                  <c:v>2650</c:v>
                </c:pt>
                <c:pt idx="10">
                  <c:v>11710</c:v>
                </c:pt>
                <c:pt idx="11">
                  <c:v>4740</c:v>
                </c:pt>
                <c:pt idx="12">
                  <c:v>13310</c:v>
                </c:pt>
                <c:pt idx="13">
                  <c:v>6600</c:v>
                </c:pt>
                <c:pt idx="14">
                  <c:v>1080</c:v>
                </c:pt>
                <c:pt idx="15">
                  <c:v>4080</c:v>
                </c:pt>
                <c:pt idx="16">
                  <c:v>37570</c:v>
                </c:pt>
                <c:pt idx="17">
                  <c:v>15810</c:v>
                </c:pt>
                <c:pt idx="18">
                  <c:v>16660</c:v>
                </c:pt>
                <c:pt idx="19">
                  <c:v>17590</c:v>
                </c:pt>
                <c:pt idx="20">
                  <c:v>1510</c:v>
                </c:pt>
                <c:pt idx="21">
                  <c:v>7790</c:v>
                </c:pt>
                <c:pt idx="22">
                  <c:v>78920</c:v>
                </c:pt>
                <c:pt idx="23">
                  <c:v>22810</c:v>
                </c:pt>
                <c:pt idx="24">
                  <c:v>74800</c:v>
                </c:pt>
                <c:pt idx="25">
                  <c:v>3920</c:v>
                </c:pt>
                <c:pt idx="26">
                  <c:v>9570</c:v>
                </c:pt>
                <c:pt idx="27">
                  <c:v>11930</c:v>
                </c:pt>
                <c:pt idx="28">
                  <c:v>430</c:v>
                </c:pt>
                <c:pt idx="29">
                  <c:v>8000</c:v>
                </c:pt>
              </c:numCache>
            </c:numRef>
          </c:val>
          <c:extLst>
            <c:ext xmlns:c16="http://schemas.microsoft.com/office/drawing/2014/chart" uri="{C3380CC4-5D6E-409C-BE32-E72D297353CC}">
              <c16:uniqueId val="{00000001-7DD2-4666-8DB9-B8B15689329E}"/>
            </c:ext>
          </c:extLst>
        </c:ser>
        <c:ser>
          <c:idx val="4"/>
          <c:order val="2"/>
          <c:tx>
            <c:strRef>
              <c:f>Sheet1!$D$1</c:f>
              <c:strCache>
                <c:ptCount val="1"/>
                <c:pt idx="0">
                  <c:v>Nuclear Power Generation(MW)</c:v>
                </c:pt>
              </c:strCache>
            </c:strRef>
          </c:tx>
          <c:spPr>
            <a:solidFill>
              <a:schemeClr val="accent3">
                <a:lumMod val="60000"/>
              </a:schemeClr>
            </a:solidFill>
            <a:ln>
              <a:noFill/>
            </a:ln>
            <a:effectLst/>
          </c:spPr>
          <c:invertIfNegative val="0"/>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Sheet1!$D$2:$D$31</c:f>
              <c:numCache>
                <c:formatCode>General</c:formatCode>
                <c:ptCount val="30"/>
                <c:pt idx="0">
                  <c:v>0</c:v>
                </c:pt>
                <c:pt idx="1">
                  <c:v>0</c:v>
                </c:pt>
                <c:pt idx="2">
                  <c:v>0</c:v>
                </c:pt>
                <c:pt idx="3">
                  <c:v>0</c:v>
                </c:pt>
                <c:pt idx="4">
                  <c:v>0</c:v>
                </c:pt>
                <c:pt idx="5">
                  <c:v>4480</c:v>
                </c:pt>
                <c:pt idx="6">
                  <c:v>0</c:v>
                </c:pt>
                <c:pt idx="7">
                  <c:v>0</c:v>
                </c:pt>
                <c:pt idx="8">
                  <c:v>0</c:v>
                </c:pt>
                <c:pt idx="9">
                  <c:v>4370</c:v>
                </c:pt>
                <c:pt idx="10">
                  <c:v>9080</c:v>
                </c:pt>
                <c:pt idx="11">
                  <c:v>0</c:v>
                </c:pt>
                <c:pt idx="12">
                  <c:v>8710</c:v>
                </c:pt>
                <c:pt idx="13">
                  <c:v>0</c:v>
                </c:pt>
                <c:pt idx="14">
                  <c:v>2500</c:v>
                </c:pt>
                <c:pt idx="15">
                  <c:v>0</c:v>
                </c:pt>
                <c:pt idx="16">
                  <c:v>0</c:v>
                </c:pt>
                <c:pt idx="17">
                  <c:v>0</c:v>
                </c:pt>
                <c:pt idx="18">
                  <c:v>16140</c:v>
                </c:pt>
                <c:pt idx="19">
                  <c:v>2170</c:v>
                </c:pt>
                <c:pt idx="20">
                  <c:v>1300</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2-7DD2-4666-8DB9-B8B15689329E}"/>
            </c:ext>
          </c:extLst>
        </c:ser>
        <c:ser>
          <c:idx val="5"/>
          <c:order val="3"/>
          <c:tx>
            <c:strRef>
              <c:f>Sheet1!$E$1</c:f>
              <c:strCache>
                <c:ptCount val="1"/>
                <c:pt idx="0">
                  <c:v>Wind Power Generation(MW)</c:v>
                </c:pt>
              </c:strCache>
            </c:strRef>
          </c:tx>
          <c:spPr>
            <a:solidFill>
              <a:schemeClr val="accent5">
                <a:lumMod val="60000"/>
              </a:schemeClr>
            </a:solidFill>
            <a:ln>
              <a:noFill/>
            </a:ln>
            <a:effectLst/>
          </c:spPr>
          <c:invertIfNegative val="0"/>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Sheet1!$E$2:$E$31</c:f>
              <c:numCache>
                <c:formatCode>General</c:formatCode>
                <c:ptCount val="30"/>
                <c:pt idx="0">
                  <c:v>190</c:v>
                </c:pt>
                <c:pt idx="1">
                  <c:v>850</c:v>
                </c:pt>
                <c:pt idx="2">
                  <c:v>22740</c:v>
                </c:pt>
                <c:pt idx="3">
                  <c:v>19740</c:v>
                </c:pt>
                <c:pt idx="4">
                  <c:v>37860</c:v>
                </c:pt>
                <c:pt idx="5">
                  <c:v>9810</c:v>
                </c:pt>
                <c:pt idx="6">
                  <c:v>5770</c:v>
                </c:pt>
                <c:pt idx="7">
                  <c:v>6860</c:v>
                </c:pt>
                <c:pt idx="8">
                  <c:v>820</c:v>
                </c:pt>
                <c:pt idx="9">
                  <c:v>15470</c:v>
                </c:pt>
                <c:pt idx="10">
                  <c:v>1860</c:v>
                </c:pt>
                <c:pt idx="11">
                  <c:v>4120</c:v>
                </c:pt>
                <c:pt idx="12">
                  <c:v>4860</c:v>
                </c:pt>
                <c:pt idx="13">
                  <c:v>5100</c:v>
                </c:pt>
                <c:pt idx="14">
                  <c:v>17950</c:v>
                </c:pt>
                <c:pt idx="15">
                  <c:v>15180</c:v>
                </c:pt>
                <c:pt idx="16">
                  <c:v>5020</c:v>
                </c:pt>
                <c:pt idx="17">
                  <c:v>6690</c:v>
                </c:pt>
                <c:pt idx="18">
                  <c:v>5650</c:v>
                </c:pt>
                <c:pt idx="19">
                  <c:v>6530</c:v>
                </c:pt>
                <c:pt idx="20">
                  <c:v>290</c:v>
                </c:pt>
                <c:pt idx="21">
                  <c:v>970</c:v>
                </c:pt>
                <c:pt idx="22">
                  <c:v>4260</c:v>
                </c:pt>
                <c:pt idx="23">
                  <c:v>5800</c:v>
                </c:pt>
                <c:pt idx="24">
                  <c:v>8810</c:v>
                </c:pt>
                <c:pt idx="25">
                  <c:v>8920</c:v>
                </c:pt>
                <c:pt idx="26">
                  <c:v>13730</c:v>
                </c:pt>
                <c:pt idx="27">
                  <c:v>8430</c:v>
                </c:pt>
                <c:pt idx="28">
                  <c:v>13770</c:v>
                </c:pt>
                <c:pt idx="29">
                  <c:v>23610</c:v>
                </c:pt>
              </c:numCache>
            </c:numRef>
          </c:val>
          <c:extLst>
            <c:ext xmlns:c16="http://schemas.microsoft.com/office/drawing/2014/chart" uri="{C3380CC4-5D6E-409C-BE32-E72D297353CC}">
              <c16:uniqueId val="{00000003-7DD2-4666-8DB9-B8B15689329E}"/>
            </c:ext>
          </c:extLst>
        </c:ser>
        <c:ser>
          <c:idx val="6"/>
          <c:order val="4"/>
          <c:tx>
            <c:strRef>
              <c:f>Sheet1!$F$1</c:f>
              <c:strCache>
                <c:ptCount val="1"/>
                <c:pt idx="0">
                  <c:v>Solar Power Generation(MW)</c:v>
                </c:pt>
              </c:strCache>
            </c:strRef>
          </c:tx>
          <c:spPr>
            <a:solidFill>
              <a:schemeClr val="accent1">
                <a:lumMod val="80000"/>
                <a:lumOff val="20000"/>
              </a:schemeClr>
            </a:solidFill>
            <a:ln>
              <a:noFill/>
            </a:ln>
            <a:effectLst/>
          </c:spPr>
          <c:invertIfNegative val="0"/>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Sheet1!$F$2:$F$31</c:f>
              <c:numCache>
                <c:formatCode>General</c:formatCode>
                <c:ptCount val="30"/>
                <c:pt idx="0">
                  <c:v>620</c:v>
                </c:pt>
                <c:pt idx="1">
                  <c:v>1640</c:v>
                </c:pt>
                <c:pt idx="2">
                  <c:v>21900</c:v>
                </c:pt>
                <c:pt idx="3">
                  <c:v>13090</c:v>
                </c:pt>
                <c:pt idx="4">
                  <c:v>12370</c:v>
                </c:pt>
                <c:pt idx="5">
                  <c:v>4000</c:v>
                </c:pt>
                <c:pt idx="6">
                  <c:v>3380</c:v>
                </c:pt>
                <c:pt idx="7">
                  <c:v>3180</c:v>
                </c:pt>
                <c:pt idx="8">
                  <c:v>1370</c:v>
                </c:pt>
                <c:pt idx="9">
                  <c:v>16840</c:v>
                </c:pt>
                <c:pt idx="10">
                  <c:v>15170</c:v>
                </c:pt>
                <c:pt idx="11">
                  <c:v>13700</c:v>
                </c:pt>
                <c:pt idx="12">
                  <c:v>2020</c:v>
                </c:pt>
                <c:pt idx="13">
                  <c:v>7760</c:v>
                </c:pt>
                <c:pt idx="14">
                  <c:v>22720</c:v>
                </c:pt>
                <c:pt idx="15">
                  <c:v>11750</c:v>
                </c:pt>
                <c:pt idx="16">
                  <c:v>6980</c:v>
                </c:pt>
                <c:pt idx="17">
                  <c:v>3910</c:v>
                </c:pt>
                <c:pt idx="18">
                  <c:v>7970</c:v>
                </c:pt>
                <c:pt idx="19">
                  <c:v>2050</c:v>
                </c:pt>
                <c:pt idx="20">
                  <c:v>1430</c:v>
                </c:pt>
                <c:pt idx="21">
                  <c:v>670</c:v>
                </c:pt>
                <c:pt idx="22">
                  <c:v>1910</c:v>
                </c:pt>
                <c:pt idx="23">
                  <c:v>10570</c:v>
                </c:pt>
                <c:pt idx="24">
                  <c:v>3880</c:v>
                </c:pt>
                <c:pt idx="25">
                  <c:v>10890</c:v>
                </c:pt>
                <c:pt idx="26">
                  <c:v>9820</c:v>
                </c:pt>
                <c:pt idx="27">
                  <c:v>16010</c:v>
                </c:pt>
                <c:pt idx="28">
                  <c:v>11970</c:v>
                </c:pt>
                <c:pt idx="29">
                  <c:v>12660</c:v>
                </c:pt>
              </c:numCache>
            </c:numRef>
          </c:val>
          <c:extLst>
            <c:ext xmlns:c16="http://schemas.microsoft.com/office/drawing/2014/chart" uri="{C3380CC4-5D6E-409C-BE32-E72D297353CC}">
              <c16:uniqueId val="{00000004-7DD2-4666-8DB9-B8B15689329E}"/>
            </c:ext>
          </c:extLst>
        </c:ser>
        <c:ser>
          <c:idx val="1"/>
          <c:order val="6"/>
          <c:tx>
            <c:strRef>
              <c:f>Sheet1!$B$1</c:f>
              <c:strCache>
                <c:ptCount val="1"/>
                <c:pt idx="0">
                  <c:v>Coal-fired Power Generation(MW)</c:v>
                </c:pt>
              </c:strCache>
            </c:strRef>
          </c:tx>
          <c:spPr>
            <a:solidFill>
              <a:schemeClr val="accent3"/>
            </a:solidFill>
            <a:ln>
              <a:noFill/>
            </a:ln>
            <a:effectLst/>
          </c:spPr>
          <c:invertIfNegative val="0"/>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Sheet1!$B$2:$B$31</c:f>
              <c:numCache>
                <c:formatCode>General</c:formatCode>
                <c:ptCount val="30"/>
                <c:pt idx="0">
                  <c:v>4340</c:v>
                </c:pt>
                <c:pt idx="1">
                  <c:v>6680</c:v>
                </c:pt>
                <c:pt idx="2">
                  <c:v>23520</c:v>
                </c:pt>
                <c:pt idx="3">
                  <c:v>29240</c:v>
                </c:pt>
                <c:pt idx="4">
                  <c:v>47310</c:v>
                </c:pt>
                <c:pt idx="5">
                  <c:v>14100</c:v>
                </c:pt>
                <c:pt idx="6">
                  <c:v>7210</c:v>
                </c:pt>
                <c:pt idx="7">
                  <c:v>8950</c:v>
                </c:pt>
                <c:pt idx="8">
                  <c:v>8350</c:v>
                </c:pt>
                <c:pt idx="9">
                  <c:v>42900</c:v>
                </c:pt>
                <c:pt idx="10">
                  <c:v>24320</c:v>
                </c:pt>
                <c:pt idx="11">
                  <c:v>25310</c:v>
                </c:pt>
                <c:pt idx="12">
                  <c:v>15510</c:v>
                </c:pt>
                <c:pt idx="13">
                  <c:v>11990</c:v>
                </c:pt>
                <c:pt idx="14">
                  <c:v>51160</c:v>
                </c:pt>
                <c:pt idx="15">
                  <c:v>24000</c:v>
                </c:pt>
                <c:pt idx="16">
                  <c:v>12430</c:v>
                </c:pt>
                <c:pt idx="17">
                  <c:v>8490</c:v>
                </c:pt>
                <c:pt idx="18">
                  <c:v>34250</c:v>
                </c:pt>
                <c:pt idx="19">
                  <c:v>10320</c:v>
                </c:pt>
                <c:pt idx="20">
                  <c:v>2150</c:v>
                </c:pt>
                <c:pt idx="21">
                  <c:v>5380</c:v>
                </c:pt>
                <c:pt idx="22">
                  <c:v>5130</c:v>
                </c:pt>
                <c:pt idx="23">
                  <c:v>13540</c:v>
                </c:pt>
                <c:pt idx="24">
                  <c:v>4150</c:v>
                </c:pt>
                <c:pt idx="25">
                  <c:v>20840</c:v>
                </c:pt>
                <c:pt idx="26">
                  <c:v>9010</c:v>
                </c:pt>
                <c:pt idx="27">
                  <c:v>1010</c:v>
                </c:pt>
                <c:pt idx="28">
                  <c:v>14150</c:v>
                </c:pt>
                <c:pt idx="29">
                  <c:v>31930</c:v>
                </c:pt>
              </c:numCache>
            </c:numRef>
          </c:val>
          <c:extLst>
            <c:ext xmlns:c16="http://schemas.microsoft.com/office/drawing/2014/chart" uri="{C3380CC4-5D6E-409C-BE32-E72D297353CC}">
              <c16:uniqueId val="{00000005-7DD2-4666-8DB9-B8B15689329E}"/>
            </c:ext>
          </c:extLst>
        </c:ser>
        <c:dLbls>
          <c:showLegendKey val="0"/>
          <c:showVal val="0"/>
          <c:showCatName val="0"/>
          <c:showSerName val="0"/>
          <c:showPercent val="0"/>
          <c:showBubbleSize val="0"/>
        </c:dLbls>
        <c:gapWidth val="75"/>
        <c:overlap val="100"/>
        <c:axId val="1187029152"/>
        <c:axId val="1187032896"/>
      </c:barChart>
      <c:lineChart>
        <c:grouping val="standard"/>
        <c:varyColors val="0"/>
        <c:ser>
          <c:idx val="0"/>
          <c:order val="5"/>
          <c:tx>
            <c:strRef>
              <c:f>Sheet1!$H$1</c:f>
              <c:strCache>
                <c:ptCount val="1"/>
                <c:pt idx="0">
                  <c:v>Net Coal Consumption Rate(g/KW)</c:v>
                </c:pt>
              </c:strCache>
            </c:strRef>
          </c:tx>
          <c:spPr>
            <a:ln w="19050" cap="rnd" cmpd="sng" algn="ctr">
              <a:solidFill>
                <a:schemeClr val="accent1"/>
              </a:solidFill>
              <a:prstDash val="solid"/>
              <a:round/>
            </a:ln>
            <a:effectLst/>
          </c:spPr>
          <c:marker>
            <c:symbol val="circle"/>
            <c:size val="5"/>
            <c:spPr>
              <a:solidFill>
                <a:schemeClr val="accent1"/>
              </a:solidFill>
              <a:ln w="6350" cap="flat" cmpd="sng" algn="ctr">
                <a:solidFill>
                  <a:schemeClr val="accent1"/>
                </a:solidFill>
                <a:prstDash val="solid"/>
                <a:round/>
              </a:ln>
              <a:effectLst/>
            </c:spPr>
          </c:marker>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Sheet1!$H$2:$H$31</c:f>
              <c:numCache>
                <c:formatCode>General</c:formatCode>
                <c:ptCount val="30"/>
                <c:pt idx="0">
                  <c:v>200.6</c:v>
                </c:pt>
                <c:pt idx="1">
                  <c:v>275.7</c:v>
                </c:pt>
                <c:pt idx="2">
                  <c:v>304.5</c:v>
                </c:pt>
                <c:pt idx="3">
                  <c:v>315.7</c:v>
                </c:pt>
                <c:pt idx="4">
                  <c:v>321</c:v>
                </c:pt>
                <c:pt idx="5">
                  <c:v>302.10000000000002</c:v>
                </c:pt>
                <c:pt idx="6">
                  <c:v>297.2</c:v>
                </c:pt>
                <c:pt idx="7">
                  <c:v>310.8</c:v>
                </c:pt>
                <c:pt idx="8">
                  <c:v>293.10000000000002</c:v>
                </c:pt>
                <c:pt idx="9">
                  <c:v>290.2</c:v>
                </c:pt>
                <c:pt idx="10">
                  <c:v>296.10000000000002</c:v>
                </c:pt>
                <c:pt idx="11">
                  <c:v>297.8</c:v>
                </c:pt>
                <c:pt idx="12">
                  <c:v>305.60000000000002</c:v>
                </c:pt>
                <c:pt idx="13">
                  <c:v>300.7</c:v>
                </c:pt>
                <c:pt idx="14">
                  <c:v>293.89999999999998</c:v>
                </c:pt>
                <c:pt idx="15">
                  <c:v>303.5</c:v>
                </c:pt>
                <c:pt idx="16">
                  <c:v>298.60000000000002</c:v>
                </c:pt>
                <c:pt idx="17">
                  <c:v>308.39999999999998</c:v>
                </c:pt>
                <c:pt idx="18">
                  <c:v>294.8</c:v>
                </c:pt>
                <c:pt idx="19">
                  <c:v>311.3</c:v>
                </c:pt>
                <c:pt idx="20">
                  <c:v>302</c:v>
                </c:pt>
                <c:pt idx="21">
                  <c:v>311.60000000000002</c:v>
                </c:pt>
                <c:pt idx="22">
                  <c:v>325</c:v>
                </c:pt>
                <c:pt idx="23">
                  <c:v>323.39999999999998</c:v>
                </c:pt>
                <c:pt idx="24">
                  <c:v>338.5</c:v>
                </c:pt>
                <c:pt idx="25">
                  <c:v>322.3</c:v>
                </c:pt>
                <c:pt idx="26">
                  <c:v>313.2</c:v>
                </c:pt>
                <c:pt idx="27">
                  <c:v>318.89999999999998</c:v>
                </c:pt>
                <c:pt idx="28">
                  <c:v>315</c:v>
                </c:pt>
                <c:pt idx="29">
                  <c:v>328.7</c:v>
                </c:pt>
              </c:numCache>
            </c:numRef>
          </c:val>
          <c:smooth val="0"/>
          <c:extLst>
            <c:ext xmlns:c16="http://schemas.microsoft.com/office/drawing/2014/chart" uri="{C3380CC4-5D6E-409C-BE32-E72D297353CC}">
              <c16:uniqueId val="{00000006-7DD2-4666-8DB9-B8B15689329E}"/>
            </c:ext>
          </c:extLst>
        </c:ser>
        <c:dLbls>
          <c:showLegendKey val="0"/>
          <c:showVal val="0"/>
          <c:showCatName val="0"/>
          <c:showSerName val="0"/>
          <c:showPercent val="0"/>
          <c:showBubbleSize val="0"/>
        </c:dLbls>
        <c:marker val="1"/>
        <c:smooth val="0"/>
        <c:axId val="1187019584"/>
        <c:axId val="1187034560"/>
      </c:lineChart>
      <c:catAx>
        <c:axId val="1187029152"/>
        <c:scaling>
          <c:orientation val="minMax"/>
        </c:scaling>
        <c:delete val="0"/>
        <c:axPos val="b"/>
        <c:numFmt formatCode="General"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zh-CN"/>
          </a:p>
        </c:txPr>
        <c:crossAx val="1187032896"/>
        <c:crosses val="autoZero"/>
        <c:auto val="1"/>
        <c:lblAlgn val="ctr"/>
        <c:lblOffset val="100"/>
        <c:noMultiLvlLbl val="0"/>
      </c:catAx>
      <c:valAx>
        <c:axId val="1187032896"/>
        <c:scaling>
          <c:orientation val="minMax"/>
          <c:max val="250000"/>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zh-CN"/>
          </a:p>
        </c:txPr>
        <c:crossAx val="1187029152"/>
        <c:crosses val="autoZero"/>
        <c:crossBetween val="between"/>
      </c:valAx>
      <c:valAx>
        <c:axId val="1187034560"/>
        <c:scaling>
          <c:orientation val="minMax"/>
          <c:max val="400"/>
          <c:min val="200"/>
        </c:scaling>
        <c:delete val="0"/>
        <c:axPos val="r"/>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zh-CN"/>
          </a:p>
        </c:txPr>
        <c:crossAx val="1187019584"/>
        <c:crosses val="max"/>
        <c:crossBetween val="between"/>
        <c:majorUnit val="25"/>
      </c:valAx>
      <c:catAx>
        <c:axId val="1187019584"/>
        <c:scaling>
          <c:orientation val="minMax"/>
        </c:scaling>
        <c:delete val="1"/>
        <c:axPos val="b"/>
        <c:numFmt formatCode="General" sourceLinked="1"/>
        <c:majorTickMark val="out"/>
        <c:minorTickMark val="none"/>
        <c:tickLblPos val="nextTo"/>
        <c:crossAx val="1187034560"/>
        <c:crosses val="autoZero"/>
        <c:auto val="1"/>
        <c:lblAlgn val="ctr"/>
        <c:lblOffset val="100"/>
        <c:noMultiLvlLbl val="0"/>
      </c:catAx>
      <c:spPr>
        <a:noFill/>
        <a:ln w="6350">
          <a:solidFill>
            <a:schemeClr val="tx1"/>
          </a:solidFill>
        </a:ln>
        <a:effectLst/>
      </c:spPr>
    </c:plotArea>
    <c:legend>
      <c:legendPos val="b"/>
      <c:layout>
        <c:manualLayout>
          <c:xMode val="edge"/>
          <c:yMode val="edge"/>
          <c:x val="6.9400411774875451E-2"/>
          <c:y val="2.6720102736990034E-2"/>
          <c:w val="0.89113929621072818"/>
          <c:h val="0.21551797329681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zh-CN"/>
        </a:p>
      </c:txPr>
    </c:legend>
    <c:plotVisOnly val="1"/>
    <c:dispBlanksAs val="gap"/>
    <c:showDLblsOverMax val="0"/>
    <c:extLst/>
  </c:chart>
  <c:spPr>
    <a:noFill/>
    <a:ln w="6350" cap="flat" cmpd="sng" algn="ctr">
      <a:noFill/>
      <a:prstDash val="solid"/>
      <a:miter lim="800000"/>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36928253436372E-2"/>
          <c:y val="3.8869257950530034E-2"/>
          <c:w val="0.87306875467382217"/>
          <c:h val="0.68218330040900377"/>
        </c:manualLayout>
      </c:layout>
      <c:barChart>
        <c:barDir val="col"/>
        <c:grouping val="clustered"/>
        <c:varyColors val="0"/>
        <c:ser>
          <c:idx val="1"/>
          <c:order val="1"/>
          <c:tx>
            <c:strRef>
              <c:f>Sheet1!$H$1</c:f>
              <c:strCache>
                <c:ptCount val="1"/>
                <c:pt idx="0">
                  <c:v>Power Consumption(GWh)</c:v>
                </c:pt>
              </c:strCache>
            </c:strRef>
          </c:tx>
          <c:spPr>
            <a:solidFill>
              <a:srgbClr val="264478"/>
            </a:solidFill>
            <a:ln>
              <a:noFill/>
            </a:ln>
            <a:effectLst/>
          </c:spPr>
          <c:invertIfNegative val="0"/>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Sheet1!$H$2:$H$31</c:f>
              <c:numCache>
                <c:formatCode>General</c:formatCode>
                <c:ptCount val="30"/>
                <c:pt idx="0">
                  <c:v>11.4</c:v>
                </c:pt>
                <c:pt idx="1">
                  <c:v>8.75</c:v>
                </c:pt>
                <c:pt idx="2">
                  <c:v>39.339999999999996</c:v>
                </c:pt>
                <c:pt idx="3">
                  <c:v>23.419999999999998</c:v>
                </c:pt>
                <c:pt idx="4">
                  <c:v>39</c:v>
                </c:pt>
                <c:pt idx="5">
                  <c:v>24.23</c:v>
                </c:pt>
                <c:pt idx="6">
                  <c:v>8.0500000000000007</c:v>
                </c:pt>
                <c:pt idx="7">
                  <c:v>10.14</c:v>
                </c:pt>
                <c:pt idx="8">
                  <c:v>15.76</c:v>
                </c:pt>
                <c:pt idx="9">
                  <c:v>63.739999999999995</c:v>
                </c:pt>
                <c:pt idx="10">
                  <c:v>48.3</c:v>
                </c:pt>
                <c:pt idx="11">
                  <c:v>24.28</c:v>
                </c:pt>
                <c:pt idx="12">
                  <c:v>24.830000000000002</c:v>
                </c:pt>
                <c:pt idx="13">
                  <c:v>16.27</c:v>
                </c:pt>
                <c:pt idx="14">
                  <c:v>69.400000000000006</c:v>
                </c:pt>
                <c:pt idx="15">
                  <c:v>33.92</c:v>
                </c:pt>
                <c:pt idx="16">
                  <c:v>21.44</c:v>
                </c:pt>
                <c:pt idx="17">
                  <c:v>19.29</c:v>
                </c:pt>
                <c:pt idx="18">
                  <c:v>69.260000000000005</c:v>
                </c:pt>
                <c:pt idx="19">
                  <c:v>20.29</c:v>
                </c:pt>
                <c:pt idx="20">
                  <c:v>3.63</c:v>
                </c:pt>
                <c:pt idx="21">
                  <c:v>11.86</c:v>
                </c:pt>
                <c:pt idx="22">
                  <c:v>28.65</c:v>
                </c:pt>
                <c:pt idx="23">
                  <c:v>15.86</c:v>
                </c:pt>
                <c:pt idx="24">
                  <c:v>20.25</c:v>
                </c:pt>
                <c:pt idx="25">
                  <c:v>17.41</c:v>
                </c:pt>
                <c:pt idx="26">
                  <c:v>13.76</c:v>
                </c:pt>
                <c:pt idx="27">
                  <c:v>7.42</c:v>
                </c:pt>
                <c:pt idx="28">
                  <c:v>10.379999999999999</c:v>
                </c:pt>
                <c:pt idx="29">
                  <c:v>30.99</c:v>
                </c:pt>
              </c:numCache>
            </c:numRef>
          </c:val>
          <c:extLst>
            <c:ext xmlns:c16="http://schemas.microsoft.com/office/drawing/2014/chart" uri="{C3380CC4-5D6E-409C-BE32-E72D297353CC}">
              <c16:uniqueId val="{00000000-112C-45E2-B414-6AE3235573ED}"/>
            </c:ext>
          </c:extLst>
        </c:ser>
        <c:dLbls>
          <c:showLegendKey val="0"/>
          <c:showVal val="0"/>
          <c:showCatName val="0"/>
          <c:showSerName val="0"/>
          <c:showPercent val="0"/>
          <c:showBubbleSize val="0"/>
        </c:dLbls>
        <c:gapWidth val="75"/>
        <c:axId val="1187029152"/>
        <c:axId val="1187032896"/>
      </c:barChart>
      <c:lineChart>
        <c:grouping val="standard"/>
        <c:varyColors val="0"/>
        <c:ser>
          <c:idx val="0"/>
          <c:order val="0"/>
          <c:tx>
            <c:strRef>
              <c:f>Sheet1!$I$1</c:f>
              <c:strCache>
                <c:ptCount val="1"/>
                <c:pt idx="0">
                  <c:v>Year-on-year Growth(%)</c:v>
                </c:pt>
              </c:strCache>
            </c:strRef>
          </c:tx>
          <c:spPr>
            <a:ln w="19050" cap="rnd">
              <a:solidFill>
                <a:srgbClr val="4472C4"/>
              </a:solidFill>
              <a:round/>
            </a:ln>
            <a:effectLst/>
          </c:spPr>
          <c:marker>
            <c:symbol val="circle"/>
            <c:size val="5"/>
            <c:spPr>
              <a:solidFill>
                <a:srgbClr val="4472C4"/>
              </a:solidFill>
              <a:ln w="9525">
                <a:solidFill>
                  <a:srgbClr val="4472C4"/>
                </a:solidFill>
              </a:ln>
              <a:effectLst/>
            </c:spPr>
          </c:marker>
          <c:cat>
            <c:strRef>
              <c:f>Sheet1!$A$2:$A$31</c:f>
              <c:strCache>
                <c:ptCount val="30"/>
                <c:pt idx="0">
                  <c:v>Beijing</c:v>
                </c:pt>
                <c:pt idx="1">
                  <c:v>Tianjin</c:v>
                </c:pt>
                <c:pt idx="2">
                  <c:v>Hebei</c:v>
                </c:pt>
                <c:pt idx="3">
                  <c:v>Shanxi</c:v>
                </c:pt>
                <c:pt idx="4">
                  <c:v>Inner Mongolia</c:v>
                </c:pt>
                <c:pt idx="5">
                  <c:v>Liaoning</c:v>
                </c:pt>
                <c:pt idx="6">
                  <c:v>Jilin</c:v>
                </c:pt>
                <c:pt idx="7">
                  <c:v>Heilongjiang</c:v>
                </c:pt>
                <c:pt idx="8">
                  <c:v>Shanghai</c:v>
                </c:pt>
                <c:pt idx="9">
                  <c:v>Jiangsu</c:v>
                </c:pt>
                <c:pt idx="10">
                  <c:v>Zhejiang</c:v>
                </c:pt>
                <c:pt idx="11">
                  <c:v>Anhui</c:v>
                </c:pt>
                <c:pt idx="12">
                  <c:v>Fujian</c:v>
                </c:pt>
                <c:pt idx="13">
                  <c:v>Jiangxi</c:v>
                </c:pt>
                <c:pt idx="14">
                  <c:v>Shandong</c:v>
                </c:pt>
                <c:pt idx="15">
                  <c:v>Henan</c:v>
                </c:pt>
                <c:pt idx="16">
                  <c:v>Hubei</c:v>
                </c:pt>
                <c:pt idx="17">
                  <c:v>Hunan</c:v>
                </c:pt>
                <c:pt idx="18">
                  <c:v>Guangdong</c:v>
                </c:pt>
                <c:pt idx="19">
                  <c:v>Guangxi</c:v>
                </c:pt>
                <c:pt idx="20">
                  <c:v>Hainan</c:v>
                </c:pt>
                <c:pt idx="21">
                  <c:v>Chongqing</c:v>
                </c:pt>
                <c:pt idx="22">
                  <c:v>Sichuan</c:v>
                </c:pt>
                <c:pt idx="23">
                  <c:v>Guizhou</c:v>
                </c:pt>
                <c:pt idx="24">
                  <c:v>Yunnan</c:v>
                </c:pt>
                <c:pt idx="25">
                  <c:v>Shannxi</c:v>
                </c:pt>
                <c:pt idx="26">
                  <c:v>Gansu</c:v>
                </c:pt>
                <c:pt idx="27">
                  <c:v>Qinghai</c:v>
                </c:pt>
                <c:pt idx="28">
                  <c:v>Ningxia</c:v>
                </c:pt>
                <c:pt idx="29">
                  <c:v>Xinjiang</c:v>
                </c:pt>
              </c:strCache>
            </c:strRef>
          </c:cat>
          <c:val>
            <c:numRef>
              <c:f>Sheet1!$I$2:$I$31</c:f>
              <c:numCache>
                <c:formatCode>0.00%</c:formatCode>
                <c:ptCount val="30"/>
                <c:pt idx="0">
                  <c:v>-2.2298456260720412E-2</c:v>
                </c:pt>
                <c:pt idx="1">
                  <c:v>-3.4168564920273349E-3</c:v>
                </c:pt>
                <c:pt idx="2">
                  <c:v>2.0228215767634856E-2</c:v>
                </c:pt>
                <c:pt idx="3">
                  <c:v>3.5366931918656058E-2</c:v>
                </c:pt>
                <c:pt idx="4">
                  <c:v>6.7615658362989328E-2</c:v>
                </c:pt>
                <c:pt idx="5">
                  <c:v>9.1628488129945861E-3</c:v>
                </c:pt>
                <c:pt idx="6">
                  <c:v>3.2051282051282048E-2</c:v>
                </c:pt>
                <c:pt idx="7">
                  <c:v>1.8072289156626505E-2</c:v>
                </c:pt>
                <c:pt idx="8">
                  <c:v>4.4614404079031233E-3</c:v>
                </c:pt>
                <c:pt idx="9">
                  <c:v>1.7560664112388252E-2</c:v>
                </c:pt>
                <c:pt idx="10">
                  <c:v>2.6349341266468339E-2</c:v>
                </c:pt>
                <c:pt idx="11">
                  <c:v>5.5193394176445025E-2</c:v>
                </c:pt>
                <c:pt idx="12">
                  <c:v>3.3721898417985015E-2</c:v>
                </c:pt>
                <c:pt idx="13">
                  <c:v>5.9244791666666664E-2</c:v>
                </c:pt>
                <c:pt idx="14">
                  <c:v>0.11593503778742563</c:v>
                </c:pt>
                <c:pt idx="15">
                  <c:v>8.3234244946492272E-3</c:v>
                </c:pt>
                <c:pt idx="16">
                  <c:v>-3.1616982836495035E-2</c:v>
                </c:pt>
                <c:pt idx="17">
                  <c:v>3.487124463519313E-2</c:v>
                </c:pt>
                <c:pt idx="18">
                  <c:v>3.4348864994026285E-2</c:v>
                </c:pt>
                <c:pt idx="19">
                  <c:v>6.3974829575249081E-2</c:v>
                </c:pt>
                <c:pt idx="20">
                  <c:v>2.2535211267605635E-2</c:v>
                </c:pt>
                <c:pt idx="21">
                  <c:v>2.2413793103448276E-2</c:v>
                </c:pt>
                <c:pt idx="22">
                  <c:v>8.6874051593323218E-2</c:v>
                </c:pt>
                <c:pt idx="23">
                  <c:v>2.9201817001946788E-2</c:v>
                </c:pt>
                <c:pt idx="24">
                  <c:v>0.11754966887417219</c:v>
                </c:pt>
                <c:pt idx="25">
                  <c:v>-8.9435146443514649E-2</c:v>
                </c:pt>
                <c:pt idx="26">
                  <c:v>6.8322981366459631E-2</c:v>
                </c:pt>
                <c:pt idx="27">
                  <c:v>3.6312849162011177E-2</c:v>
                </c:pt>
                <c:pt idx="28">
                  <c:v>-4.2435424354243544E-2</c:v>
                </c:pt>
                <c:pt idx="29">
                  <c:v>8.0543933054393307E-2</c:v>
                </c:pt>
              </c:numCache>
            </c:numRef>
          </c:val>
          <c:smooth val="0"/>
          <c:extLst>
            <c:ext xmlns:c16="http://schemas.microsoft.com/office/drawing/2014/chart" uri="{C3380CC4-5D6E-409C-BE32-E72D297353CC}">
              <c16:uniqueId val="{00000001-112C-45E2-B414-6AE3235573ED}"/>
            </c:ext>
          </c:extLst>
        </c:ser>
        <c:dLbls>
          <c:showLegendKey val="0"/>
          <c:showVal val="0"/>
          <c:showCatName val="0"/>
          <c:showSerName val="0"/>
          <c:showPercent val="0"/>
          <c:showBubbleSize val="0"/>
        </c:dLbls>
        <c:marker val="1"/>
        <c:smooth val="0"/>
        <c:axId val="1187019584"/>
        <c:axId val="1187034560"/>
      </c:lineChart>
      <c:catAx>
        <c:axId val="1187029152"/>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mn-cs"/>
              </a:defRPr>
            </a:pPr>
            <a:endParaRPr lang="zh-CN"/>
          </a:p>
        </c:txPr>
        <c:crossAx val="1187032896"/>
        <c:crosses val="autoZero"/>
        <c:auto val="1"/>
        <c:lblAlgn val="ctr"/>
        <c:lblOffset val="100"/>
        <c:noMultiLvlLbl val="0"/>
      </c:catAx>
      <c:valAx>
        <c:axId val="11870328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mn-cs"/>
              </a:defRPr>
            </a:pPr>
            <a:endParaRPr lang="zh-CN"/>
          </a:p>
        </c:txPr>
        <c:crossAx val="1187029152"/>
        <c:crosses val="autoZero"/>
        <c:crossBetween val="between"/>
      </c:valAx>
      <c:valAx>
        <c:axId val="118703456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mn-cs"/>
              </a:defRPr>
            </a:pPr>
            <a:endParaRPr lang="zh-CN"/>
          </a:p>
        </c:txPr>
        <c:crossAx val="1187019584"/>
        <c:crosses val="max"/>
        <c:crossBetween val="between"/>
      </c:valAx>
      <c:catAx>
        <c:axId val="1187019584"/>
        <c:scaling>
          <c:orientation val="minMax"/>
        </c:scaling>
        <c:delete val="1"/>
        <c:axPos val="b"/>
        <c:numFmt formatCode="General" sourceLinked="1"/>
        <c:majorTickMark val="out"/>
        <c:minorTickMark val="none"/>
        <c:tickLblPos val="nextTo"/>
        <c:crossAx val="1187034560"/>
        <c:crosses val="autoZero"/>
        <c:auto val="1"/>
        <c:lblAlgn val="ctr"/>
        <c:lblOffset val="100"/>
        <c:noMultiLvlLbl val="0"/>
      </c:catAx>
      <c:spPr>
        <a:noFill/>
        <a:ln w="6350">
          <a:solidFill>
            <a:schemeClr val="tx1"/>
          </a:solidFill>
        </a:ln>
        <a:effectLst/>
      </c:spPr>
    </c:plotArea>
    <c:legend>
      <c:legendPos val="b"/>
      <c:layout>
        <c:manualLayout>
          <c:xMode val="edge"/>
          <c:yMode val="edge"/>
          <c:x val="7.9731491841627297E-2"/>
          <c:y val="5.3479313319050634E-2"/>
          <c:w val="0.81215112736681316"/>
          <c:h val="5.6061322723352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'SUB-C (BETWEENNESS)'!$E$63</c:f>
              <c:strCache>
                <c:ptCount val="1"/>
                <c:pt idx="0">
                  <c:v>Embodied Intensity</c:v>
                </c:pt>
              </c:strCache>
            </c:strRef>
          </c:tx>
          <c:spPr>
            <a:solidFill>
              <a:srgbClr val="264478"/>
            </a:solidFill>
            <a:ln>
              <a:solidFill>
                <a:srgbClr val="012060"/>
              </a:solidFill>
            </a:ln>
            <a:effectLst/>
          </c:spPr>
          <c:invertIfNegative val="0"/>
          <c:dLbls>
            <c:dLbl>
              <c:idx val="0"/>
              <c:layout>
                <c:manualLayout>
                  <c:x val="-2.5462668816039986E-17"/>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8D-4A31-90E0-098E88751BF4}"/>
                </c:ext>
              </c:extLst>
            </c:dLbl>
            <c:dLbl>
              <c:idx val="1"/>
              <c:layout>
                <c:manualLayout>
                  <c:x val="0"/>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8D-4A31-90E0-098E88751BF4}"/>
                </c:ext>
              </c:extLst>
            </c:dLbl>
            <c:dLbl>
              <c:idx val="2"/>
              <c:layout>
                <c:manualLayout>
                  <c:x val="-5.0925337632079971E-17"/>
                  <c:y val="1.38888888888888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8D-4A31-90E0-098E88751BF4}"/>
                </c:ext>
              </c:extLst>
            </c:dLbl>
            <c:dLbl>
              <c:idx val="3"/>
              <c:layout>
                <c:manualLayout>
                  <c:x val="-1.0185067526415994E-16"/>
                  <c:y val="1.38888888888888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8D-4A31-90E0-098E88751BF4}"/>
                </c:ext>
              </c:extLst>
            </c:dLbl>
            <c:dLbl>
              <c:idx val="4"/>
              <c:layout>
                <c:manualLayout>
                  <c:x val="-6.6288833126692848E-17"/>
                  <c:y val="9.3447735323711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8D-4A31-90E0-098E88751BF4}"/>
                </c:ext>
              </c:extLst>
            </c:dLbl>
            <c:dLbl>
              <c:idx val="5"/>
              <c:layout>
                <c:manualLayout>
                  <c:x val="-1.0185067526415994E-16"/>
                  <c:y val="1.3888888888888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8D-4A31-90E0-098E88751BF4}"/>
                </c:ext>
              </c:extLst>
            </c:dLbl>
            <c:dLbl>
              <c:idx val="6"/>
              <c:layout>
                <c:manualLayout>
                  <c:x val="0"/>
                  <c:y val="1.8518518518518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8D-4A31-90E0-098E88751BF4}"/>
                </c:ext>
              </c:extLst>
            </c:dLbl>
            <c:dLbl>
              <c:idx val="7"/>
              <c:layout>
                <c:manualLayout>
                  <c:x val="1.0185067526415994E-16"/>
                  <c:y val="1.38888888888889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8D-4A31-90E0-098E88751B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'SUB-C (BETWEENNESS)'!$F$62:$M$62</c:f>
              <c:strCache>
                <c:ptCount val="8"/>
                <c:pt idx="0">
                  <c:v>SUB-C</c:v>
                </c:pt>
                <c:pt idx="1">
                  <c:v>SC</c:v>
                </c:pt>
                <c:pt idx="2">
                  <c:v>USC</c:v>
                </c:pt>
                <c:pt idx="3">
                  <c:v>GAS</c:v>
                </c:pt>
                <c:pt idx="4">
                  <c:v>WAT</c:v>
                </c:pt>
                <c:pt idx="5">
                  <c:v>NU</c:v>
                </c:pt>
                <c:pt idx="6">
                  <c:v>WIND</c:v>
                </c:pt>
                <c:pt idx="7">
                  <c:v>SUN</c:v>
                </c:pt>
              </c:strCache>
            </c:strRef>
          </c:cat>
          <c:val>
            <c:numRef>
              <c:f>'SUB-C (BETWEENNESS)'!$F$63:$M$63</c:f>
              <c:numCache>
                <c:formatCode>0.00_);[Red]\(0.00\)</c:formatCode>
                <c:ptCount val="8"/>
                <c:pt idx="0">
                  <c:v>27.976699666666669</c:v>
                </c:pt>
                <c:pt idx="1">
                  <c:v>24.343864999999997</c:v>
                </c:pt>
                <c:pt idx="2">
                  <c:v>15.629660000000001</c:v>
                </c:pt>
                <c:pt idx="3">
                  <c:v>21.101421666666667</c:v>
                </c:pt>
                <c:pt idx="4">
                  <c:v>6.4212109999999996</c:v>
                </c:pt>
                <c:pt idx="5">
                  <c:v>1.4042726666666667</c:v>
                </c:pt>
                <c:pt idx="6">
                  <c:v>2.3922266666666667</c:v>
                </c:pt>
                <c:pt idx="7">
                  <c:v>1.2527210000000002</c:v>
                </c:pt>
              </c:numCache>
            </c:numRef>
          </c:val>
          <c:extLst>
            <c:ext xmlns:c16="http://schemas.microsoft.com/office/drawing/2014/chart" uri="{C3380CC4-5D6E-409C-BE32-E72D297353CC}">
              <c16:uniqueId val="{00000008-718D-4A31-90E0-098E88751BF4}"/>
            </c:ext>
          </c:extLst>
        </c:ser>
        <c:ser>
          <c:idx val="1"/>
          <c:order val="1"/>
          <c:tx>
            <c:strRef>
              <c:f>'SUB-C (BETWEENNESS)'!$E$64</c:f>
              <c:strCache>
                <c:ptCount val="1"/>
                <c:pt idx="0">
                  <c:v>Direct Intensity</c:v>
                </c:pt>
              </c:strCache>
            </c:strRef>
          </c:tx>
          <c:spPr>
            <a:solidFill>
              <a:srgbClr val="A9D18E"/>
            </a:solidFill>
            <a:ln>
              <a:solidFill>
                <a:srgbClr val="A9D18E"/>
              </a:solidFill>
            </a:ln>
            <a:effectLst/>
          </c:spPr>
          <c:invertIfNegative val="0"/>
          <c:dLbls>
            <c:dLbl>
              <c:idx val="0"/>
              <c:layout>
                <c:manualLayout>
                  <c:x val="2.9095771909874832E-3"/>
                  <c:y val="1.3888771897694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8D-4A31-90E0-098E88751BF4}"/>
                </c:ext>
              </c:extLst>
            </c:dLbl>
            <c:dLbl>
              <c:idx val="1"/>
              <c:layout>
                <c:manualLayout>
                  <c:x val="-7.0621911270066955E-4"/>
                  <c:y val="1.9697362046323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8D-4A31-90E0-098E88751BF4}"/>
                </c:ext>
              </c:extLst>
            </c:dLbl>
            <c:dLbl>
              <c:idx val="2"/>
              <c:layout>
                <c:manualLayout>
                  <c:x val="4.7174753428315839E-3"/>
                  <c:y val="1.3888771897694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8D-4A31-90E0-098E88751BF4}"/>
                </c:ext>
              </c:extLst>
            </c:dLbl>
            <c:dLbl>
              <c:idx val="3"/>
              <c:layout>
                <c:manualLayout>
                  <c:x val="4.7174753428315839E-3"/>
                  <c:y val="1.6246499208339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8D-4A31-90E0-098E88751BF4}"/>
                </c:ext>
              </c:extLst>
            </c:dLbl>
            <c:dLbl>
              <c:idx val="4"/>
              <c:delete val="1"/>
              <c:extLst>
                <c:ext xmlns:c15="http://schemas.microsoft.com/office/drawing/2012/chart" uri="{CE6537A1-D6FC-4f65-9D91-7224C49458BB}"/>
                <c:ext xmlns:c16="http://schemas.microsoft.com/office/drawing/2014/chart" uri="{C3380CC4-5D6E-409C-BE32-E72D297353CC}">
                  <c16:uniqueId val="{0000000D-718D-4A31-90E0-098E88751BF4}"/>
                </c:ext>
              </c:extLst>
            </c:dLbl>
            <c:dLbl>
              <c:idx val="5"/>
              <c:delete val="1"/>
              <c:extLst>
                <c:ext xmlns:c15="http://schemas.microsoft.com/office/drawing/2012/chart" uri="{CE6537A1-D6FC-4f65-9D91-7224C49458BB}"/>
                <c:ext xmlns:c16="http://schemas.microsoft.com/office/drawing/2014/chart" uri="{C3380CC4-5D6E-409C-BE32-E72D297353CC}">
                  <c16:uniqueId val="{0000000E-718D-4A31-90E0-098E88751BF4}"/>
                </c:ext>
              </c:extLst>
            </c:dLbl>
            <c:dLbl>
              <c:idx val="6"/>
              <c:delete val="1"/>
              <c:extLst>
                <c:ext xmlns:c15="http://schemas.microsoft.com/office/drawing/2012/chart" uri="{CE6537A1-D6FC-4f65-9D91-7224C49458BB}"/>
                <c:ext xmlns:c16="http://schemas.microsoft.com/office/drawing/2014/chart" uri="{C3380CC4-5D6E-409C-BE32-E72D297353CC}">
                  <c16:uniqueId val="{0000000F-718D-4A31-90E0-098E88751BF4}"/>
                </c:ext>
              </c:extLst>
            </c:dLbl>
            <c:dLbl>
              <c:idx val="7"/>
              <c:delete val="1"/>
              <c:extLst>
                <c:ext xmlns:c15="http://schemas.microsoft.com/office/drawing/2012/chart" uri="{CE6537A1-D6FC-4f65-9D91-7224C49458BB}"/>
                <c:ext xmlns:c16="http://schemas.microsoft.com/office/drawing/2014/chart" uri="{C3380CC4-5D6E-409C-BE32-E72D297353CC}">
                  <c16:uniqueId val="{00000010-718D-4A31-90E0-098E88751B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'SUB-C (BETWEENNESS)'!$F$62:$M$62</c:f>
              <c:strCache>
                <c:ptCount val="8"/>
                <c:pt idx="0">
                  <c:v>SUB-C</c:v>
                </c:pt>
                <c:pt idx="1">
                  <c:v>SC</c:v>
                </c:pt>
                <c:pt idx="2">
                  <c:v>USC</c:v>
                </c:pt>
                <c:pt idx="3">
                  <c:v>GAS</c:v>
                </c:pt>
                <c:pt idx="4">
                  <c:v>WAT</c:v>
                </c:pt>
                <c:pt idx="5">
                  <c:v>NU</c:v>
                </c:pt>
                <c:pt idx="6">
                  <c:v>WIND</c:v>
                </c:pt>
                <c:pt idx="7">
                  <c:v>SUN</c:v>
                </c:pt>
              </c:strCache>
            </c:strRef>
          </c:cat>
          <c:val>
            <c:numRef>
              <c:f>'SUB-C (BETWEENNESS)'!$F$64:$M$64</c:f>
              <c:numCache>
                <c:formatCode>0.00_);[Red]\(0.00\)</c:formatCode>
                <c:ptCount val="8"/>
                <c:pt idx="0">
                  <c:v>22.67442033333333</c:v>
                </c:pt>
                <c:pt idx="1">
                  <c:v>19.651438666666664</c:v>
                </c:pt>
                <c:pt idx="2">
                  <c:v>11.810518333333333</c:v>
                </c:pt>
                <c:pt idx="3">
                  <c:v>18.551574666666667</c:v>
                </c:pt>
                <c:pt idx="4">
                  <c:v>0</c:v>
                </c:pt>
                <c:pt idx="5">
                  <c:v>0</c:v>
                </c:pt>
                <c:pt idx="6">
                  <c:v>0</c:v>
                </c:pt>
                <c:pt idx="7">
                  <c:v>0</c:v>
                </c:pt>
              </c:numCache>
            </c:numRef>
          </c:val>
          <c:extLst>
            <c:ext xmlns:c16="http://schemas.microsoft.com/office/drawing/2014/chart" uri="{C3380CC4-5D6E-409C-BE32-E72D297353CC}">
              <c16:uniqueId val="{00000011-718D-4A31-90E0-098E88751BF4}"/>
            </c:ext>
          </c:extLst>
        </c:ser>
        <c:dLbls>
          <c:showLegendKey val="0"/>
          <c:showVal val="0"/>
          <c:showCatName val="0"/>
          <c:showSerName val="0"/>
          <c:showPercent val="0"/>
          <c:showBubbleSize val="0"/>
        </c:dLbls>
        <c:gapWidth val="100"/>
        <c:axId val="326192736"/>
        <c:axId val="326194656"/>
      </c:barChart>
      <c:catAx>
        <c:axId val="326192736"/>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326194656"/>
        <c:crosses val="autoZero"/>
        <c:auto val="1"/>
        <c:lblAlgn val="ctr"/>
        <c:lblOffset val="100"/>
        <c:noMultiLvlLbl val="0"/>
      </c:catAx>
      <c:valAx>
        <c:axId val="326194656"/>
        <c:scaling>
          <c:orientation val="minMax"/>
        </c:scaling>
        <c:delete val="0"/>
        <c:axPos val="l"/>
        <c:numFmt formatCode="0.00_);[Red]\(0.0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326192736"/>
        <c:crosses val="autoZero"/>
        <c:crossBetween val="between"/>
      </c:valAx>
      <c:spPr>
        <a:noFill/>
        <a:ln w="6350">
          <a:solidFill>
            <a:schemeClr val="tx1"/>
          </a:solidFill>
        </a:ln>
        <a:effectLst/>
      </c:spPr>
    </c:plotArea>
    <c:legend>
      <c:legendPos val="b"/>
      <c:layout>
        <c:manualLayout>
          <c:xMode val="edge"/>
          <c:yMode val="edge"/>
          <c:x val="0.30306437313195728"/>
          <c:y val="5.3921498033144021E-2"/>
          <c:w val="0.41918168550771762"/>
          <c:h val="6.610847828089425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C090B-735F-439F-9807-36DEB5865527}" type="doc">
      <dgm:prSet loTypeId="urn:microsoft.com/office/officeart/2005/8/layout/radial6" loCatId="relationship" qsTypeId="urn:microsoft.com/office/officeart/2005/8/quickstyle/3d5" qsCatId="3D" csTypeId="urn:microsoft.com/office/officeart/2005/8/colors/accent0_3" csCatId="mainScheme" phldr="1"/>
      <dgm:spPr/>
      <dgm:t>
        <a:bodyPr/>
        <a:lstStyle/>
        <a:p>
          <a:endParaRPr lang="zh-CN" altLang="en-US"/>
        </a:p>
      </dgm:t>
    </dgm:pt>
    <dgm:pt modelId="{5125200F-3AE9-48FE-AC1D-248D1130C91A}">
      <dgm:prSet custT="1"/>
      <dgm:spPr>
        <a:solidFill>
          <a:srgbClr val="012060"/>
        </a:solidFill>
      </dgm:spPr>
      <dgm:t>
        <a:bodyPr/>
        <a:lstStyle/>
        <a:p>
          <a:r>
            <a:rPr lang="en-US" sz="2000" b="1" dirty="0">
              <a:latin typeface="Times New Roman" panose="02020603050405020304" pitchFamily="18" charset="0"/>
              <a:cs typeface="Times New Roman" panose="02020603050405020304" pitchFamily="18" charset="0"/>
            </a:rPr>
            <a:t>Power Sector Embodied Carbon Emissions</a:t>
          </a:r>
          <a:endParaRPr lang="zh-CN" sz="2000" b="1" dirty="0">
            <a:latin typeface="Times New Roman" panose="02020603050405020304" pitchFamily="18" charset="0"/>
            <a:cs typeface="Times New Roman" panose="02020603050405020304" pitchFamily="18" charset="0"/>
          </a:endParaRPr>
        </a:p>
      </dgm:t>
    </dgm:pt>
    <dgm:pt modelId="{D5596D3D-0F62-4F26-A7A9-12835F9C8E85}" type="parTrans" cxnId="{E3BBF817-3609-423E-8DF1-4F0B0222D4F5}">
      <dgm:prSet/>
      <dgm:spPr/>
      <dgm:t>
        <a:bodyPr/>
        <a:lstStyle/>
        <a:p>
          <a:endParaRPr lang="zh-CN" altLang="en-US" sz="1800">
            <a:latin typeface="Times New Roman" panose="02020603050405020304" pitchFamily="18" charset="0"/>
            <a:cs typeface="Times New Roman" panose="02020603050405020304" pitchFamily="18" charset="0"/>
          </a:endParaRPr>
        </a:p>
      </dgm:t>
    </dgm:pt>
    <dgm:pt modelId="{776131D4-D8BE-4AF4-BF6E-08352D6A5B34}" type="sibTrans" cxnId="{E3BBF817-3609-423E-8DF1-4F0B0222D4F5}">
      <dgm:prSet/>
      <dgm:spPr/>
      <dgm:t>
        <a:bodyPr/>
        <a:lstStyle/>
        <a:p>
          <a:endParaRPr lang="zh-CN" altLang="en-US" sz="1800">
            <a:latin typeface="Times New Roman" panose="02020603050405020304" pitchFamily="18" charset="0"/>
            <a:cs typeface="Times New Roman" panose="02020603050405020304" pitchFamily="18" charset="0"/>
          </a:endParaRPr>
        </a:p>
      </dgm:t>
    </dgm:pt>
    <dgm:pt modelId="{93A6B911-7C70-4DE9-AC2E-4B7DB7E05381}">
      <dgm:prSet custT="1"/>
      <dgm:spPr>
        <a:solidFill>
          <a:srgbClr val="012060"/>
        </a:solidFill>
      </dgm:spPr>
      <dgm:t>
        <a:bodyPr/>
        <a:lstStyle/>
        <a:p>
          <a:r>
            <a:rPr lang="en-US" altLang="en-US" sz="2000" b="1" dirty="0">
              <a:latin typeface="Times New Roman" panose="02020603050405020304" pitchFamily="18" charset="0"/>
              <a:cs typeface="Times New Roman" panose="02020603050405020304" pitchFamily="18" charset="0"/>
            </a:rPr>
            <a:t>Spatial Distribution</a:t>
          </a:r>
          <a:endParaRPr lang="zh-CN" altLang="en-US" sz="2000" b="1" dirty="0">
            <a:latin typeface="Times New Roman" panose="02020603050405020304" pitchFamily="18" charset="0"/>
            <a:cs typeface="Times New Roman" panose="02020603050405020304" pitchFamily="18" charset="0"/>
          </a:endParaRPr>
        </a:p>
      </dgm:t>
    </dgm:pt>
    <dgm:pt modelId="{97322631-A28B-471F-AC86-2A92B54AB2D4}" type="parTrans" cxnId="{4B01DAB6-510D-4B9E-8435-1A34644449FD}">
      <dgm:prSet custT="1"/>
      <dgm:spPr/>
      <dgm:t>
        <a:bodyPr/>
        <a:lstStyle/>
        <a:p>
          <a:endParaRPr lang="zh-CN" altLang="en-US" sz="1800">
            <a:latin typeface="Times New Roman" panose="02020603050405020304" pitchFamily="18" charset="0"/>
            <a:cs typeface="Times New Roman" panose="02020603050405020304" pitchFamily="18" charset="0"/>
          </a:endParaRPr>
        </a:p>
      </dgm:t>
    </dgm:pt>
    <dgm:pt modelId="{F797ACA8-1FEB-4C0C-9F89-E0F8CEAA7762}" type="sibTrans" cxnId="{4B01DAB6-510D-4B9E-8435-1A34644449FD}">
      <dgm:prSet/>
      <dgm:spPr>
        <a:solidFill>
          <a:srgbClr val="A9D18E"/>
        </a:solidFill>
      </dgm:spPr>
      <dgm:t>
        <a:bodyPr/>
        <a:lstStyle/>
        <a:p>
          <a:endParaRPr lang="zh-CN" altLang="en-US" sz="1800">
            <a:latin typeface="Times New Roman" panose="02020603050405020304" pitchFamily="18" charset="0"/>
            <a:cs typeface="Times New Roman" panose="02020603050405020304" pitchFamily="18" charset="0"/>
          </a:endParaRPr>
        </a:p>
      </dgm:t>
    </dgm:pt>
    <dgm:pt modelId="{7BAF0615-1486-4D53-8DA7-CA9EF7FF0755}">
      <dgm:prSet custT="1"/>
      <dgm:spPr>
        <a:solidFill>
          <a:srgbClr val="012060"/>
        </a:solidFill>
      </dgm:spPr>
      <dgm:t>
        <a:bodyPr/>
        <a:lstStyle/>
        <a:p>
          <a:r>
            <a:rPr lang="en-US" altLang="en-US" sz="2000" b="1" dirty="0">
              <a:latin typeface="Times New Roman" panose="02020603050405020304" pitchFamily="18" charset="0"/>
              <a:cs typeface="Times New Roman" panose="02020603050405020304" pitchFamily="18" charset="0"/>
            </a:rPr>
            <a:t>Upstream Sector Intensity</a:t>
          </a:r>
          <a:endParaRPr lang="zh-CN" altLang="en-US" sz="2000" b="1" dirty="0">
            <a:latin typeface="Times New Roman" panose="02020603050405020304" pitchFamily="18" charset="0"/>
            <a:cs typeface="Times New Roman" panose="02020603050405020304" pitchFamily="18" charset="0"/>
          </a:endParaRPr>
        </a:p>
      </dgm:t>
    </dgm:pt>
    <dgm:pt modelId="{F00851B4-5B0B-4FE3-85ED-3C7A5F0794A9}" type="parTrans" cxnId="{FC15FA49-C692-4BCD-B3B2-C007A57B4F02}">
      <dgm:prSet custT="1"/>
      <dgm:spPr/>
      <dgm:t>
        <a:bodyPr/>
        <a:lstStyle/>
        <a:p>
          <a:endParaRPr lang="zh-CN" altLang="en-US" sz="1800">
            <a:latin typeface="Times New Roman" panose="02020603050405020304" pitchFamily="18" charset="0"/>
            <a:cs typeface="Times New Roman" panose="02020603050405020304" pitchFamily="18" charset="0"/>
          </a:endParaRPr>
        </a:p>
      </dgm:t>
    </dgm:pt>
    <dgm:pt modelId="{485248A7-865F-48F0-B35A-52F8F1D050EE}" type="sibTrans" cxnId="{FC15FA49-C692-4BCD-B3B2-C007A57B4F02}">
      <dgm:prSet/>
      <dgm:spPr>
        <a:solidFill>
          <a:srgbClr val="A9D18E"/>
        </a:solidFill>
      </dgm:spPr>
      <dgm:t>
        <a:bodyPr/>
        <a:lstStyle/>
        <a:p>
          <a:endParaRPr lang="zh-CN" altLang="en-US" sz="1800">
            <a:latin typeface="Times New Roman" panose="02020603050405020304" pitchFamily="18" charset="0"/>
            <a:cs typeface="Times New Roman" panose="02020603050405020304" pitchFamily="18" charset="0"/>
          </a:endParaRPr>
        </a:p>
      </dgm:t>
    </dgm:pt>
    <dgm:pt modelId="{B8A3724D-BB1F-44DF-BFBE-C86F8B16377D}">
      <dgm:prSet custT="1"/>
      <dgm:spPr>
        <a:solidFill>
          <a:srgbClr val="012060"/>
        </a:solidFill>
      </dgm:spPr>
      <dgm:t>
        <a:bodyPr/>
        <a:lstStyle/>
        <a:p>
          <a:r>
            <a:rPr lang="en-US" sz="2000" b="1" dirty="0">
              <a:latin typeface="Times New Roman" panose="02020603050405020304" pitchFamily="18" charset="0"/>
              <a:cs typeface="Times New Roman" panose="02020603050405020304" pitchFamily="18" charset="0"/>
            </a:rPr>
            <a:t>Power Sector Intensity</a:t>
          </a:r>
          <a:endParaRPr lang="zh-CN" altLang="en-US" sz="2000" b="1" dirty="0">
            <a:latin typeface="Times New Roman" panose="02020603050405020304" pitchFamily="18" charset="0"/>
            <a:cs typeface="Times New Roman" panose="02020603050405020304" pitchFamily="18" charset="0"/>
          </a:endParaRPr>
        </a:p>
      </dgm:t>
    </dgm:pt>
    <dgm:pt modelId="{1C518D80-F87F-42EA-A5C5-75E056382730}" type="parTrans" cxnId="{5FF0A159-EC01-499B-AB62-93254C64FD9E}">
      <dgm:prSet custT="1"/>
      <dgm:spPr/>
      <dgm:t>
        <a:bodyPr/>
        <a:lstStyle/>
        <a:p>
          <a:endParaRPr lang="zh-CN" altLang="en-US" sz="1800">
            <a:latin typeface="Times New Roman" panose="02020603050405020304" pitchFamily="18" charset="0"/>
            <a:cs typeface="Times New Roman" panose="02020603050405020304" pitchFamily="18" charset="0"/>
          </a:endParaRPr>
        </a:p>
      </dgm:t>
    </dgm:pt>
    <dgm:pt modelId="{85B486DF-E86A-43B9-9AF5-6EEB63884933}" type="sibTrans" cxnId="{5FF0A159-EC01-499B-AB62-93254C64FD9E}">
      <dgm:prSet/>
      <dgm:spPr>
        <a:solidFill>
          <a:srgbClr val="A9D18E"/>
        </a:solidFill>
      </dgm:spPr>
      <dgm:t>
        <a:bodyPr/>
        <a:lstStyle/>
        <a:p>
          <a:endParaRPr lang="zh-CN" altLang="en-US" sz="1800">
            <a:latin typeface="Times New Roman" panose="02020603050405020304" pitchFamily="18" charset="0"/>
            <a:cs typeface="Times New Roman" panose="02020603050405020304" pitchFamily="18" charset="0"/>
          </a:endParaRPr>
        </a:p>
      </dgm:t>
    </dgm:pt>
    <dgm:pt modelId="{1859E34A-7A6E-40FD-8893-C83CC5FB798D}">
      <dgm:prSet custT="1"/>
      <dgm:spPr>
        <a:solidFill>
          <a:srgbClr val="012060"/>
        </a:solidFill>
      </dgm:spPr>
      <dgm:t>
        <a:bodyPr/>
        <a:lstStyle/>
        <a:p>
          <a:r>
            <a:rPr lang="en-US" altLang="zh-CN" sz="2000" b="1" dirty="0">
              <a:latin typeface="Times New Roman" panose="02020603050405020304" pitchFamily="18" charset="0"/>
              <a:cs typeface="Times New Roman" panose="02020603050405020304" pitchFamily="18" charset="0"/>
            </a:rPr>
            <a:t>Generation Mix</a:t>
          </a:r>
          <a:endParaRPr lang="zh-CN" altLang="en-US" sz="2000" b="1" dirty="0">
            <a:latin typeface="Times New Roman" panose="02020603050405020304" pitchFamily="18" charset="0"/>
            <a:cs typeface="Times New Roman" panose="02020603050405020304" pitchFamily="18" charset="0"/>
          </a:endParaRPr>
        </a:p>
      </dgm:t>
    </dgm:pt>
    <dgm:pt modelId="{1D92BD27-A3A3-4BFF-B93A-7757B62B2FC3}" type="parTrans" cxnId="{B23F2FF7-AFE9-4803-9789-A94439E99C75}">
      <dgm:prSet custT="1"/>
      <dgm:spPr/>
      <dgm:t>
        <a:bodyPr/>
        <a:lstStyle/>
        <a:p>
          <a:endParaRPr lang="zh-CN" altLang="en-US" sz="1800">
            <a:latin typeface="Times New Roman" panose="02020603050405020304" pitchFamily="18" charset="0"/>
            <a:cs typeface="Times New Roman" panose="02020603050405020304" pitchFamily="18" charset="0"/>
          </a:endParaRPr>
        </a:p>
      </dgm:t>
    </dgm:pt>
    <dgm:pt modelId="{745A4DC8-D1EF-459C-8A40-51A00C9C009E}" type="sibTrans" cxnId="{B23F2FF7-AFE9-4803-9789-A94439E99C75}">
      <dgm:prSet/>
      <dgm:spPr>
        <a:solidFill>
          <a:srgbClr val="A9D18E"/>
        </a:solidFill>
      </dgm:spPr>
      <dgm:t>
        <a:bodyPr/>
        <a:lstStyle/>
        <a:p>
          <a:endParaRPr lang="zh-CN" altLang="en-US" sz="1800">
            <a:latin typeface="Times New Roman" panose="02020603050405020304" pitchFamily="18" charset="0"/>
            <a:cs typeface="Times New Roman" panose="02020603050405020304" pitchFamily="18" charset="0"/>
          </a:endParaRPr>
        </a:p>
      </dgm:t>
    </dgm:pt>
    <dgm:pt modelId="{B057BBD4-3851-45AD-B7EF-093B4D7B0AA2}">
      <dgm:prSet/>
      <dgm:spPr/>
      <dgm:t>
        <a:bodyPr/>
        <a:lstStyle/>
        <a:p>
          <a:endParaRPr lang="zh-CN" altLang="en-US" b="1" dirty="0">
            <a:latin typeface="Times New Roman" panose="02020603050405020304" pitchFamily="18" charset="0"/>
            <a:cs typeface="Times New Roman" panose="02020603050405020304" pitchFamily="18" charset="0"/>
          </a:endParaRPr>
        </a:p>
      </dgm:t>
    </dgm:pt>
    <dgm:pt modelId="{870FB4C3-2784-452E-A1DB-47EFBABB691B}" type="parTrans" cxnId="{D3D5B39E-2E29-49B5-9256-69B699B4E0F5}">
      <dgm:prSet/>
      <dgm:spPr/>
      <dgm:t>
        <a:bodyPr/>
        <a:lstStyle/>
        <a:p>
          <a:endParaRPr lang="zh-CN" altLang="en-US"/>
        </a:p>
      </dgm:t>
    </dgm:pt>
    <dgm:pt modelId="{FA7F07D3-85D0-4FC2-9071-5417394470C0}" type="sibTrans" cxnId="{D3D5B39E-2E29-49B5-9256-69B699B4E0F5}">
      <dgm:prSet/>
      <dgm:spPr/>
      <dgm:t>
        <a:bodyPr/>
        <a:lstStyle/>
        <a:p>
          <a:endParaRPr lang="zh-CN" altLang="en-US"/>
        </a:p>
      </dgm:t>
    </dgm:pt>
    <dgm:pt modelId="{BC7C6C2D-134F-4A45-BB2E-15D06FACA094}" type="pres">
      <dgm:prSet presAssocID="{CE1C090B-735F-439F-9807-36DEB5865527}" presName="Name0" presStyleCnt="0">
        <dgm:presLayoutVars>
          <dgm:chMax val="1"/>
          <dgm:dir/>
          <dgm:animLvl val="ctr"/>
          <dgm:resizeHandles val="exact"/>
        </dgm:presLayoutVars>
      </dgm:prSet>
      <dgm:spPr/>
    </dgm:pt>
    <dgm:pt modelId="{FFDA4284-FC8A-4E1F-886E-A7DCDEF108DE}" type="pres">
      <dgm:prSet presAssocID="{5125200F-3AE9-48FE-AC1D-248D1130C91A}" presName="centerShape" presStyleLbl="node0" presStyleIdx="0" presStyleCnt="1" custLinFactNeighborX="2445" custLinFactNeighborY="832"/>
      <dgm:spPr/>
    </dgm:pt>
    <dgm:pt modelId="{171080D7-72D9-485C-B9CA-9A65D5630457}" type="pres">
      <dgm:prSet presAssocID="{93A6B911-7C70-4DE9-AC2E-4B7DB7E05381}" presName="node" presStyleLbl="node1" presStyleIdx="0" presStyleCnt="4" custScaleX="123003" custScaleY="120528">
        <dgm:presLayoutVars>
          <dgm:bulletEnabled val="1"/>
        </dgm:presLayoutVars>
      </dgm:prSet>
      <dgm:spPr/>
    </dgm:pt>
    <dgm:pt modelId="{DF876F7D-FFD7-43A6-80C1-4ADC60A37497}" type="pres">
      <dgm:prSet presAssocID="{93A6B911-7C70-4DE9-AC2E-4B7DB7E05381}" presName="dummy" presStyleCnt="0"/>
      <dgm:spPr/>
    </dgm:pt>
    <dgm:pt modelId="{94405C21-DC48-4FD5-B40E-A381507961BA}" type="pres">
      <dgm:prSet presAssocID="{F797ACA8-1FEB-4C0C-9F89-E0F8CEAA7762}" presName="sibTrans" presStyleLbl="sibTrans2D1" presStyleIdx="0" presStyleCnt="4"/>
      <dgm:spPr/>
    </dgm:pt>
    <dgm:pt modelId="{B549F0C1-F27B-4B41-BBD2-3D5FF5BC27A4}" type="pres">
      <dgm:prSet presAssocID="{7BAF0615-1486-4D53-8DA7-CA9EF7FF0755}" presName="node" presStyleLbl="node1" presStyleIdx="1" presStyleCnt="4" custScaleX="120531" custScaleY="103570" custRadScaleRad="108606" custRadScaleInc="20093">
        <dgm:presLayoutVars>
          <dgm:bulletEnabled val="1"/>
        </dgm:presLayoutVars>
      </dgm:prSet>
      <dgm:spPr/>
    </dgm:pt>
    <dgm:pt modelId="{79E24E9A-2D64-4ECD-9FB4-C8F98482CDC0}" type="pres">
      <dgm:prSet presAssocID="{7BAF0615-1486-4D53-8DA7-CA9EF7FF0755}" presName="dummy" presStyleCnt="0"/>
      <dgm:spPr/>
    </dgm:pt>
    <dgm:pt modelId="{1F9E754E-F42F-4E82-A7E7-774BB435E8EB}" type="pres">
      <dgm:prSet presAssocID="{485248A7-865F-48F0-B35A-52F8F1D050EE}" presName="sibTrans" presStyleLbl="sibTrans2D1" presStyleIdx="1" presStyleCnt="4"/>
      <dgm:spPr/>
    </dgm:pt>
    <dgm:pt modelId="{029B7A09-9A0C-44CE-9860-7C4813C82FAC}" type="pres">
      <dgm:prSet presAssocID="{B8A3724D-BB1F-44DF-BFBE-C86F8B16377D}" presName="node" presStyleLbl="node1" presStyleIdx="2" presStyleCnt="4">
        <dgm:presLayoutVars>
          <dgm:bulletEnabled val="1"/>
        </dgm:presLayoutVars>
      </dgm:prSet>
      <dgm:spPr/>
    </dgm:pt>
    <dgm:pt modelId="{A954F090-57B1-45B0-A8FA-77AFC5520FF9}" type="pres">
      <dgm:prSet presAssocID="{B8A3724D-BB1F-44DF-BFBE-C86F8B16377D}" presName="dummy" presStyleCnt="0"/>
      <dgm:spPr/>
    </dgm:pt>
    <dgm:pt modelId="{5CBDBDF4-9CDC-43DF-8462-48C521BF5249}" type="pres">
      <dgm:prSet presAssocID="{85B486DF-E86A-43B9-9AF5-6EEB63884933}" presName="sibTrans" presStyleLbl="sibTrans2D1" presStyleIdx="2" presStyleCnt="4"/>
      <dgm:spPr/>
    </dgm:pt>
    <dgm:pt modelId="{98E7C6EC-DA14-4BB0-B4B5-C08B8B12ADA1}" type="pres">
      <dgm:prSet presAssocID="{1859E34A-7A6E-40FD-8893-C83CC5FB798D}" presName="node" presStyleLbl="node1" presStyleIdx="3" presStyleCnt="4" custScaleX="111160" custScaleY="96700" custRadScaleRad="97523" custRadScaleInc="447">
        <dgm:presLayoutVars>
          <dgm:bulletEnabled val="1"/>
        </dgm:presLayoutVars>
      </dgm:prSet>
      <dgm:spPr/>
    </dgm:pt>
    <dgm:pt modelId="{8CA112DD-D230-47DD-9855-4D4DAE7544CE}" type="pres">
      <dgm:prSet presAssocID="{1859E34A-7A6E-40FD-8893-C83CC5FB798D}" presName="dummy" presStyleCnt="0"/>
      <dgm:spPr/>
    </dgm:pt>
    <dgm:pt modelId="{33DFB90E-E0FB-4CFE-8BCA-0CF2283C64AD}" type="pres">
      <dgm:prSet presAssocID="{745A4DC8-D1EF-459C-8A40-51A00C9C009E}" presName="sibTrans" presStyleLbl="sibTrans2D1" presStyleIdx="3" presStyleCnt="4"/>
      <dgm:spPr/>
    </dgm:pt>
  </dgm:ptLst>
  <dgm:cxnLst>
    <dgm:cxn modelId="{0D2E6601-2BDA-4CD9-8453-AF5A7505885D}" type="presOf" srcId="{F797ACA8-1FEB-4C0C-9F89-E0F8CEAA7762}" destId="{94405C21-DC48-4FD5-B40E-A381507961BA}" srcOrd="0" destOrd="0" presId="urn:microsoft.com/office/officeart/2005/8/layout/radial6"/>
    <dgm:cxn modelId="{E3BBF817-3609-423E-8DF1-4F0B0222D4F5}" srcId="{CE1C090B-735F-439F-9807-36DEB5865527}" destId="{5125200F-3AE9-48FE-AC1D-248D1130C91A}" srcOrd="0" destOrd="0" parTransId="{D5596D3D-0F62-4F26-A7A9-12835F9C8E85}" sibTransId="{776131D4-D8BE-4AF4-BF6E-08352D6A5B34}"/>
    <dgm:cxn modelId="{87E09721-D91D-4821-B1D9-E306057398D3}" type="presOf" srcId="{CE1C090B-735F-439F-9807-36DEB5865527}" destId="{BC7C6C2D-134F-4A45-BB2E-15D06FACA094}" srcOrd="0" destOrd="0" presId="urn:microsoft.com/office/officeart/2005/8/layout/radial6"/>
    <dgm:cxn modelId="{F979235B-A7DE-46D5-AA3E-8F24912B8C0F}" type="presOf" srcId="{93A6B911-7C70-4DE9-AC2E-4B7DB7E05381}" destId="{171080D7-72D9-485C-B9CA-9A65D5630457}" srcOrd="0" destOrd="0" presId="urn:microsoft.com/office/officeart/2005/8/layout/radial6"/>
    <dgm:cxn modelId="{6AF7565B-B2C3-4C76-A93A-0C4B76B52AD0}" type="presOf" srcId="{7BAF0615-1486-4D53-8DA7-CA9EF7FF0755}" destId="{B549F0C1-F27B-4B41-BBD2-3D5FF5BC27A4}" srcOrd="0" destOrd="0" presId="urn:microsoft.com/office/officeart/2005/8/layout/radial6"/>
    <dgm:cxn modelId="{FC15FA49-C692-4BCD-B3B2-C007A57B4F02}" srcId="{5125200F-3AE9-48FE-AC1D-248D1130C91A}" destId="{7BAF0615-1486-4D53-8DA7-CA9EF7FF0755}" srcOrd="1" destOrd="0" parTransId="{F00851B4-5B0B-4FE3-85ED-3C7A5F0794A9}" sibTransId="{485248A7-865F-48F0-B35A-52F8F1D050EE}"/>
    <dgm:cxn modelId="{FBC6CF50-6BA5-4E98-9D88-18F7F47D07E5}" type="presOf" srcId="{5125200F-3AE9-48FE-AC1D-248D1130C91A}" destId="{FFDA4284-FC8A-4E1F-886E-A7DCDEF108DE}" srcOrd="0" destOrd="0" presId="urn:microsoft.com/office/officeart/2005/8/layout/radial6"/>
    <dgm:cxn modelId="{5C806352-2CC2-45B7-85C4-1A99481F3DEB}" type="presOf" srcId="{85B486DF-E86A-43B9-9AF5-6EEB63884933}" destId="{5CBDBDF4-9CDC-43DF-8462-48C521BF5249}" srcOrd="0" destOrd="0" presId="urn:microsoft.com/office/officeart/2005/8/layout/radial6"/>
    <dgm:cxn modelId="{A31F9275-6C8F-4FA7-98B4-82D1C551B34C}" type="presOf" srcId="{485248A7-865F-48F0-B35A-52F8F1D050EE}" destId="{1F9E754E-F42F-4E82-A7E7-774BB435E8EB}" srcOrd="0" destOrd="0" presId="urn:microsoft.com/office/officeart/2005/8/layout/radial6"/>
    <dgm:cxn modelId="{5FF0A159-EC01-499B-AB62-93254C64FD9E}" srcId="{5125200F-3AE9-48FE-AC1D-248D1130C91A}" destId="{B8A3724D-BB1F-44DF-BFBE-C86F8B16377D}" srcOrd="2" destOrd="0" parTransId="{1C518D80-F87F-42EA-A5C5-75E056382730}" sibTransId="{85B486DF-E86A-43B9-9AF5-6EEB63884933}"/>
    <dgm:cxn modelId="{D3D5B39E-2E29-49B5-9256-69B699B4E0F5}" srcId="{CE1C090B-735F-439F-9807-36DEB5865527}" destId="{B057BBD4-3851-45AD-B7EF-093B4D7B0AA2}" srcOrd="1" destOrd="0" parTransId="{870FB4C3-2784-452E-A1DB-47EFBABB691B}" sibTransId="{FA7F07D3-85D0-4FC2-9071-5417394470C0}"/>
    <dgm:cxn modelId="{868F0AA6-8BBD-4FF0-97D8-7C8496259E7A}" type="presOf" srcId="{B8A3724D-BB1F-44DF-BFBE-C86F8B16377D}" destId="{029B7A09-9A0C-44CE-9860-7C4813C82FAC}" srcOrd="0" destOrd="0" presId="urn:microsoft.com/office/officeart/2005/8/layout/radial6"/>
    <dgm:cxn modelId="{4D1B87AC-541B-4CF6-9013-1EC87918B7CF}" type="presOf" srcId="{745A4DC8-D1EF-459C-8A40-51A00C9C009E}" destId="{33DFB90E-E0FB-4CFE-8BCA-0CF2283C64AD}" srcOrd="0" destOrd="0" presId="urn:microsoft.com/office/officeart/2005/8/layout/radial6"/>
    <dgm:cxn modelId="{4B01DAB6-510D-4B9E-8435-1A34644449FD}" srcId="{5125200F-3AE9-48FE-AC1D-248D1130C91A}" destId="{93A6B911-7C70-4DE9-AC2E-4B7DB7E05381}" srcOrd="0" destOrd="0" parTransId="{97322631-A28B-471F-AC86-2A92B54AB2D4}" sibTransId="{F797ACA8-1FEB-4C0C-9F89-E0F8CEAA7762}"/>
    <dgm:cxn modelId="{B23F2FF7-AFE9-4803-9789-A94439E99C75}" srcId="{5125200F-3AE9-48FE-AC1D-248D1130C91A}" destId="{1859E34A-7A6E-40FD-8893-C83CC5FB798D}" srcOrd="3" destOrd="0" parTransId="{1D92BD27-A3A3-4BFF-B93A-7757B62B2FC3}" sibTransId="{745A4DC8-D1EF-459C-8A40-51A00C9C009E}"/>
    <dgm:cxn modelId="{058811FD-62F4-47BF-B2AD-F70A42C86EDA}" type="presOf" srcId="{1859E34A-7A6E-40FD-8893-C83CC5FB798D}" destId="{98E7C6EC-DA14-4BB0-B4B5-C08B8B12ADA1}" srcOrd="0" destOrd="0" presId="urn:microsoft.com/office/officeart/2005/8/layout/radial6"/>
    <dgm:cxn modelId="{FB846817-4DD5-4DE3-AA7B-42C7D6DAC7BF}" type="presParOf" srcId="{BC7C6C2D-134F-4A45-BB2E-15D06FACA094}" destId="{FFDA4284-FC8A-4E1F-886E-A7DCDEF108DE}" srcOrd="0" destOrd="0" presId="urn:microsoft.com/office/officeart/2005/8/layout/radial6"/>
    <dgm:cxn modelId="{4174FEBD-6040-4A6F-8DFB-4C6FC96AB90C}" type="presParOf" srcId="{BC7C6C2D-134F-4A45-BB2E-15D06FACA094}" destId="{171080D7-72D9-485C-B9CA-9A65D5630457}" srcOrd="1" destOrd="0" presId="urn:microsoft.com/office/officeart/2005/8/layout/radial6"/>
    <dgm:cxn modelId="{A30A66B9-86D5-4FAF-81E2-403AA6D95AF5}" type="presParOf" srcId="{BC7C6C2D-134F-4A45-BB2E-15D06FACA094}" destId="{DF876F7D-FFD7-43A6-80C1-4ADC60A37497}" srcOrd="2" destOrd="0" presId="urn:microsoft.com/office/officeart/2005/8/layout/radial6"/>
    <dgm:cxn modelId="{EB04B5EF-2CAA-4D7E-878C-116D71055AFB}" type="presParOf" srcId="{BC7C6C2D-134F-4A45-BB2E-15D06FACA094}" destId="{94405C21-DC48-4FD5-B40E-A381507961BA}" srcOrd="3" destOrd="0" presId="urn:microsoft.com/office/officeart/2005/8/layout/radial6"/>
    <dgm:cxn modelId="{8D38E117-7272-4D86-ADC8-DA2BF3A9C432}" type="presParOf" srcId="{BC7C6C2D-134F-4A45-BB2E-15D06FACA094}" destId="{B549F0C1-F27B-4B41-BBD2-3D5FF5BC27A4}" srcOrd="4" destOrd="0" presId="urn:microsoft.com/office/officeart/2005/8/layout/radial6"/>
    <dgm:cxn modelId="{4F19C1AA-2AF4-42E1-9DF6-4495966D2497}" type="presParOf" srcId="{BC7C6C2D-134F-4A45-BB2E-15D06FACA094}" destId="{79E24E9A-2D64-4ECD-9FB4-C8F98482CDC0}" srcOrd="5" destOrd="0" presId="urn:microsoft.com/office/officeart/2005/8/layout/radial6"/>
    <dgm:cxn modelId="{BD4F58CC-6F45-4C68-A90C-9F8912F5DE77}" type="presParOf" srcId="{BC7C6C2D-134F-4A45-BB2E-15D06FACA094}" destId="{1F9E754E-F42F-4E82-A7E7-774BB435E8EB}" srcOrd="6" destOrd="0" presId="urn:microsoft.com/office/officeart/2005/8/layout/radial6"/>
    <dgm:cxn modelId="{7B458E1C-83C1-405F-8684-6ABC2D659D35}" type="presParOf" srcId="{BC7C6C2D-134F-4A45-BB2E-15D06FACA094}" destId="{029B7A09-9A0C-44CE-9860-7C4813C82FAC}" srcOrd="7" destOrd="0" presId="urn:microsoft.com/office/officeart/2005/8/layout/radial6"/>
    <dgm:cxn modelId="{E3981218-0EB7-462A-BF0E-73D04C1AFAC2}" type="presParOf" srcId="{BC7C6C2D-134F-4A45-BB2E-15D06FACA094}" destId="{A954F090-57B1-45B0-A8FA-77AFC5520FF9}" srcOrd="8" destOrd="0" presId="urn:microsoft.com/office/officeart/2005/8/layout/radial6"/>
    <dgm:cxn modelId="{AC164E5B-298B-4DA8-9CED-26A875E713AD}" type="presParOf" srcId="{BC7C6C2D-134F-4A45-BB2E-15D06FACA094}" destId="{5CBDBDF4-9CDC-43DF-8462-48C521BF5249}" srcOrd="9" destOrd="0" presId="urn:microsoft.com/office/officeart/2005/8/layout/radial6"/>
    <dgm:cxn modelId="{B4B22D68-D19D-4C45-BA2E-1AA8E11CE30F}" type="presParOf" srcId="{BC7C6C2D-134F-4A45-BB2E-15D06FACA094}" destId="{98E7C6EC-DA14-4BB0-B4B5-C08B8B12ADA1}" srcOrd="10" destOrd="0" presId="urn:microsoft.com/office/officeart/2005/8/layout/radial6"/>
    <dgm:cxn modelId="{0021136D-DA03-491E-B257-C89A525ABD1E}" type="presParOf" srcId="{BC7C6C2D-134F-4A45-BB2E-15D06FACA094}" destId="{8CA112DD-D230-47DD-9855-4D4DAE7544CE}" srcOrd="11" destOrd="0" presId="urn:microsoft.com/office/officeart/2005/8/layout/radial6"/>
    <dgm:cxn modelId="{4D7D8161-D172-4AED-88E3-DFC090CE4141}" type="presParOf" srcId="{BC7C6C2D-134F-4A45-BB2E-15D06FACA094}" destId="{33DFB90E-E0FB-4CFE-8BCA-0CF2283C64A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FB90E-E0FB-4CFE-8BCA-0CF2283C64AD}">
      <dsp:nvSpPr>
        <dsp:cNvPr id="0" name=""/>
        <dsp:cNvSpPr/>
      </dsp:nvSpPr>
      <dsp:spPr>
        <a:xfrm>
          <a:off x="986443" y="858112"/>
          <a:ext cx="5171292" cy="5171292"/>
        </a:xfrm>
        <a:prstGeom prst="blockArc">
          <a:avLst>
            <a:gd name="adj1" fmla="val 10806792"/>
            <a:gd name="adj2" fmla="val 16114836"/>
            <a:gd name="adj3" fmla="val 4634"/>
          </a:avLst>
        </a:prstGeom>
        <a:solidFill>
          <a:srgbClr val="A9D18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BDBDF4-9CDC-43DF-8462-48C521BF5249}">
      <dsp:nvSpPr>
        <dsp:cNvPr id="0" name=""/>
        <dsp:cNvSpPr/>
      </dsp:nvSpPr>
      <dsp:spPr>
        <a:xfrm>
          <a:off x="986439" y="859662"/>
          <a:ext cx="5171292" cy="5171292"/>
        </a:xfrm>
        <a:prstGeom prst="blockArc">
          <a:avLst>
            <a:gd name="adj1" fmla="val 5485159"/>
            <a:gd name="adj2" fmla="val 10808901"/>
            <a:gd name="adj3" fmla="val 4634"/>
          </a:avLst>
        </a:prstGeom>
        <a:solidFill>
          <a:srgbClr val="A9D18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F9E754E-F42F-4E82-A7E7-774BB435E8EB}">
      <dsp:nvSpPr>
        <dsp:cNvPr id="0" name=""/>
        <dsp:cNvSpPr/>
      </dsp:nvSpPr>
      <dsp:spPr>
        <a:xfrm>
          <a:off x="999132" y="860008"/>
          <a:ext cx="5171292" cy="5171292"/>
        </a:xfrm>
        <a:prstGeom prst="blockArc">
          <a:avLst>
            <a:gd name="adj1" fmla="val 391394"/>
            <a:gd name="adj2" fmla="val 5502442"/>
            <a:gd name="adj3" fmla="val 4634"/>
          </a:avLst>
        </a:prstGeom>
        <a:solidFill>
          <a:srgbClr val="A9D18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4405C21-DC48-4FD5-B40E-A381507961BA}">
      <dsp:nvSpPr>
        <dsp:cNvPr id="0" name=""/>
        <dsp:cNvSpPr/>
      </dsp:nvSpPr>
      <dsp:spPr>
        <a:xfrm>
          <a:off x="999391" y="857758"/>
          <a:ext cx="5171292" cy="5171292"/>
        </a:xfrm>
        <a:prstGeom prst="blockArc">
          <a:avLst>
            <a:gd name="adj1" fmla="val 16097206"/>
            <a:gd name="adj2" fmla="val 394477"/>
            <a:gd name="adj3" fmla="val 4634"/>
          </a:avLst>
        </a:prstGeom>
        <a:solidFill>
          <a:srgbClr val="A9D18E"/>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DA4284-FC8A-4E1F-886E-A7DCDEF108DE}">
      <dsp:nvSpPr>
        <dsp:cNvPr id="0" name=""/>
        <dsp:cNvSpPr/>
      </dsp:nvSpPr>
      <dsp:spPr>
        <a:xfrm>
          <a:off x="2444421" y="2297949"/>
          <a:ext cx="2377224" cy="2377224"/>
        </a:xfrm>
        <a:prstGeom prst="ellipse">
          <a:avLst/>
        </a:prstGeom>
        <a:solidFill>
          <a:srgbClr val="01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Power Sector Embodied Carbon Emissions</a:t>
          </a:r>
          <a:endParaRPr lang="zh-CN" sz="2000" b="1" kern="1200" dirty="0">
            <a:latin typeface="Times New Roman" panose="02020603050405020304" pitchFamily="18" charset="0"/>
            <a:cs typeface="Times New Roman" panose="02020603050405020304" pitchFamily="18" charset="0"/>
          </a:endParaRPr>
        </a:p>
      </dsp:txBody>
      <dsp:txXfrm>
        <a:off x="2792557" y="2646085"/>
        <a:ext cx="1680952" cy="1680952"/>
      </dsp:txXfrm>
    </dsp:sp>
    <dsp:sp modelId="{171080D7-72D9-485C-B9CA-9A65D5630457}">
      <dsp:nvSpPr>
        <dsp:cNvPr id="0" name=""/>
        <dsp:cNvSpPr/>
      </dsp:nvSpPr>
      <dsp:spPr>
        <a:xfrm>
          <a:off x="2486105" y="-84033"/>
          <a:ext cx="2046840" cy="2005654"/>
        </a:xfrm>
        <a:prstGeom prst="ellipse">
          <a:avLst/>
        </a:prstGeom>
        <a:solidFill>
          <a:srgbClr val="01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atin typeface="Times New Roman" panose="02020603050405020304" pitchFamily="18" charset="0"/>
              <a:cs typeface="Times New Roman" panose="02020603050405020304" pitchFamily="18" charset="0"/>
            </a:rPr>
            <a:t>Spatial Distribution</a:t>
          </a:r>
          <a:endParaRPr lang="zh-CN" altLang="en-US" sz="2000" b="1" kern="1200" dirty="0">
            <a:latin typeface="Times New Roman" panose="02020603050405020304" pitchFamily="18" charset="0"/>
            <a:cs typeface="Times New Roman" panose="02020603050405020304" pitchFamily="18" charset="0"/>
          </a:endParaRPr>
        </a:p>
      </dsp:txBody>
      <dsp:txXfrm>
        <a:off x="2785858" y="209688"/>
        <a:ext cx="1447334" cy="1418212"/>
      </dsp:txXfrm>
    </dsp:sp>
    <dsp:sp modelId="{B549F0C1-F27B-4B41-BBD2-3D5FF5BC27A4}">
      <dsp:nvSpPr>
        <dsp:cNvPr id="0" name=""/>
        <dsp:cNvSpPr/>
      </dsp:nvSpPr>
      <dsp:spPr>
        <a:xfrm>
          <a:off x="5091315" y="2870862"/>
          <a:ext cx="2005704" cy="1723463"/>
        </a:xfrm>
        <a:prstGeom prst="ellipse">
          <a:avLst/>
        </a:prstGeom>
        <a:solidFill>
          <a:srgbClr val="01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atin typeface="Times New Roman" panose="02020603050405020304" pitchFamily="18" charset="0"/>
              <a:cs typeface="Times New Roman" panose="02020603050405020304" pitchFamily="18" charset="0"/>
            </a:rPr>
            <a:t>Upstream Sector Intensity</a:t>
          </a:r>
          <a:endParaRPr lang="zh-CN" altLang="en-US" sz="2000" b="1" kern="1200" dirty="0">
            <a:latin typeface="Times New Roman" panose="02020603050405020304" pitchFamily="18" charset="0"/>
            <a:cs typeface="Times New Roman" panose="02020603050405020304" pitchFamily="18" charset="0"/>
          </a:endParaRPr>
        </a:p>
      </dsp:txBody>
      <dsp:txXfrm>
        <a:off x="5385044" y="3123257"/>
        <a:ext cx="1418246" cy="1218673"/>
      </dsp:txXfrm>
    </dsp:sp>
    <dsp:sp modelId="{029B7A09-9A0C-44CE-9860-7C4813C82FAC}">
      <dsp:nvSpPr>
        <dsp:cNvPr id="0" name=""/>
        <dsp:cNvSpPr/>
      </dsp:nvSpPr>
      <dsp:spPr>
        <a:xfrm>
          <a:off x="2677496" y="5138245"/>
          <a:ext cx="1664057" cy="1664057"/>
        </a:xfrm>
        <a:prstGeom prst="ellipse">
          <a:avLst/>
        </a:prstGeom>
        <a:solidFill>
          <a:srgbClr val="01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Power Sector Intensity</a:t>
          </a:r>
          <a:endParaRPr lang="zh-CN" altLang="en-US" sz="2000" b="1" kern="1200" dirty="0">
            <a:latin typeface="Times New Roman" panose="02020603050405020304" pitchFamily="18" charset="0"/>
            <a:cs typeface="Times New Roman" panose="02020603050405020304" pitchFamily="18" charset="0"/>
          </a:endParaRPr>
        </a:p>
      </dsp:txBody>
      <dsp:txXfrm>
        <a:off x="2921192" y="5381941"/>
        <a:ext cx="1176665" cy="1176665"/>
      </dsp:txXfrm>
    </dsp:sp>
    <dsp:sp modelId="{98E7C6EC-DA14-4BB0-B4B5-C08B8B12ADA1}">
      <dsp:nvSpPr>
        <dsp:cNvPr id="0" name=""/>
        <dsp:cNvSpPr/>
      </dsp:nvSpPr>
      <dsp:spPr>
        <a:xfrm>
          <a:off x="121471" y="2634197"/>
          <a:ext cx="1849765" cy="1609143"/>
        </a:xfrm>
        <a:prstGeom prst="ellipse">
          <a:avLst/>
        </a:prstGeom>
        <a:solidFill>
          <a:srgbClr val="01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Times New Roman" panose="02020603050405020304" pitchFamily="18" charset="0"/>
              <a:cs typeface="Times New Roman" panose="02020603050405020304" pitchFamily="18" charset="0"/>
            </a:rPr>
            <a:t>Generation Mix</a:t>
          </a:r>
          <a:endParaRPr lang="zh-CN" altLang="en-US" sz="2000" b="1" kern="1200" dirty="0">
            <a:latin typeface="Times New Roman" panose="02020603050405020304" pitchFamily="18" charset="0"/>
            <a:cs typeface="Times New Roman" panose="02020603050405020304" pitchFamily="18" charset="0"/>
          </a:endParaRPr>
        </a:p>
      </dsp:txBody>
      <dsp:txXfrm>
        <a:off x="392363" y="2869851"/>
        <a:ext cx="1307981" cy="11378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0.08279</cdr:x>
      <cdr:y>0.15514</cdr:y>
    </cdr:from>
    <cdr:to>
      <cdr:x>0.33826</cdr:x>
      <cdr:y>0.23817</cdr:y>
    </cdr:to>
    <cdr:sp macro="" textlink="">
      <cdr:nvSpPr>
        <cdr:cNvPr id="2" name="文本框 1">
          <a:extLst xmlns:a="http://schemas.openxmlformats.org/drawingml/2006/main">
            <a:ext uri="{FF2B5EF4-FFF2-40B4-BE49-F238E27FC236}">
              <a16:creationId xmlns:a16="http://schemas.microsoft.com/office/drawing/2014/main" id="{05BD522A-4335-C979-48D9-D690477DA4E1}"/>
            </a:ext>
          </a:extLst>
        </cdr:cNvPr>
        <cdr:cNvSpPr txBox="1"/>
      </cdr:nvSpPr>
      <cdr:spPr>
        <a:xfrm xmlns:a="http://schemas.openxmlformats.org/drawingml/2006/main">
          <a:off x="370413" y="557571"/>
          <a:ext cx="1143000" cy="298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b="1" dirty="0">
              <a:solidFill>
                <a:srgbClr val="FF0000"/>
              </a:solidFill>
              <a:latin typeface="Times New Roman" panose="02020603050405020304" pitchFamily="18" charset="0"/>
              <a:cs typeface="Times New Roman" panose="02020603050405020304" pitchFamily="18" charset="0"/>
            </a:rPr>
            <a:t>25 provinces</a:t>
          </a:r>
          <a:endParaRPr lang="zh-CN" altLang="en-US" sz="1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0.05509</cdr:x>
      <cdr:y>0.14647</cdr:y>
    </cdr:from>
    <cdr:to>
      <cdr:x>0.09698</cdr:x>
      <cdr:y>0.22421</cdr:y>
    </cdr:to>
    <cdr:sp macro="" textlink="">
      <cdr:nvSpPr>
        <cdr:cNvPr id="4" name="箭头: 上 3">
          <a:extLst xmlns:a="http://schemas.openxmlformats.org/drawingml/2006/main">
            <a:ext uri="{FF2B5EF4-FFF2-40B4-BE49-F238E27FC236}">
              <a16:creationId xmlns:a16="http://schemas.microsoft.com/office/drawing/2014/main" id="{7EFBD17D-E0A8-27BD-3FD8-FFE9F751440F}"/>
            </a:ext>
          </a:extLst>
        </cdr:cNvPr>
        <cdr:cNvSpPr/>
      </cdr:nvSpPr>
      <cdr:spPr>
        <a:xfrm xmlns:a="http://schemas.openxmlformats.org/drawingml/2006/main">
          <a:off x="246497" y="526430"/>
          <a:ext cx="187416" cy="279400"/>
        </a:xfrm>
        <a:prstGeom xmlns:a="http://schemas.openxmlformats.org/drawingml/2006/main" prst="up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AE45-709C-4137-9194-A911536F9CD1}" type="datetimeFigureOut">
              <a:rPr lang="zh-CN" altLang="en-US" smtClean="0"/>
              <a:t>2025/7/1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AC263-A7FE-4A6E-B731-F12E32B4323D}" type="slidenum">
              <a:rPr lang="zh-CN" altLang="en-US" smtClean="0"/>
              <a:t>‹#›</a:t>
            </a:fld>
            <a:endParaRPr lang="zh-CN" altLang="en-US"/>
          </a:p>
        </p:txBody>
      </p:sp>
    </p:spTree>
    <p:extLst>
      <p:ext uri="{BB962C8B-B14F-4D97-AF65-F5344CB8AC3E}">
        <p14:creationId xmlns:p14="http://schemas.microsoft.com/office/powerpoint/2010/main" val="264635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a:t>
            </a:fld>
            <a:endParaRPr lang="zh-CN" altLang="en-US"/>
          </a:p>
        </p:txBody>
      </p:sp>
    </p:spTree>
    <p:extLst>
      <p:ext uri="{BB962C8B-B14F-4D97-AF65-F5344CB8AC3E}">
        <p14:creationId xmlns:p14="http://schemas.microsoft.com/office/powerpoint/2010/main" val="76032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12</a:t>
            </a:fld>
            <a:endParaRPr lang="zh-CN" altLang="en-US"/>
          </a:p>
        </p:txBody>
      </p:sp>
    </p:spTree>
    <p:extLst>
      <p:ext uri="{BB962C8B-B14F-4D97-AF65-F5344CB8AC3E}">
        <p14:creationId xmlns:p14="http://schemas.microsoft.com/office/powerpoint/2010/main" val="120649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13</a:t>
            </a:fld>
            <a:endParaRPr lang="zh-CN" altLang="en-US"/>
          </a:p>
        </p:txBody>
      </p:sp>
    </p:spTree>
    <p:extLst>
      <p:ext uri="{BB962C8B-B14F-4D97-AF65-F5344CB8AC3E}">
        <p14:creationId xmlns:p14="http://schemas.microsoft.com/office/powerpoint/2010/main" val="2214009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14</a:t>
            </a:fld>
            <a:endParaRPr lang="zh-CN" altLang="en-US"/>
          </a:p>
        </p:txBody>
      </p:sp>
    </p:spTree>
    <p:extLst>
      <p:ext uri="{BB962C8B-B14F-4D97-AF65-F5344CB8AC3E}">
        <p14:creationId xmlns:p14="http://schemas.microsoft.com/office/powerpoint/2010/main" val="218003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15</a:t>
            </a:fld>
            <a:endParaRPr lang="zh-CN" altLang="en-US"/>
          </a:p>
        </p:txBody>
      </p:sp>
    </p:spTree>
    <p:extLst>
      <p:ext uri="{BB962C8B-B14F-4D97-AF65-F5344CB8AC3E}">
        <p14:creationId xmlns:p14="http://schemas.microsoft.com/office/powerpoint/2010/main" val="47763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16</a:t>
            </a:fld>
            <a:endParaRPr lang="zh-CN" altLang="en-US"/>
          </a:p>
        </p:txBody>
      </p:sp>
    </p:spTree>
    <p:extLst>
      <p:ext uri="{BB962C8B-B14F-4D97-AF65-F5344CB8AC3E}">
        <p14:creationId xmlns:p14="http://schemas.microsoft.com/office/powerpoint/2010/main" val="13985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17</a:t>
            </a:fld>
            <a:endParaRPr lang="zh-CN" altLang="en-US"/>
          </a:p>
        </p:txBody>
      </p:sp>
    </p:spTree>
    <p:extLst>
      <p:ext uri="{BB962C8B-B14F-4D97-AF65-F5344CB8AC3E}">
        <p14:creationId xmlns:p14="http://schemas.microsoft.com/office/powerpoint/2010/main" val="27781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18</a:t>
            </a:fld>
            <a:endParaRPr lang="zh-CN" altLang="en-US"/>
          </a:p>
        </p:txBody>
      </p:sp>
    </p:spTree>
    <p:extLst>
      <p:ext uri="{BB962C8B-B14F-4D97-AF65-F5344CB8AC3E}">
        <p14:creationId xmlns:p14="http://schemas.microsoft.com/office/powerpoint/2010/main" val="321626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19</a:t>
            </a:fld>
            <a:endParaRPr lang="zh-CN" altLang="en-US"/>
          </a:p>
        </p:txBody>
      </p:sp>
    </p:spTree>
    <p:extLst>
      <p:ext uri="{BB962C8B-B14F-4D97-AF65-F5344CB8AC3E}">
        <p14:creationId xmlns:p14="http://schemas.microsoft.com/office/powerpoint/2010/main" val="345709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20</a:t>
            </a:fld>
            <a:endParaRPr lang="zh-CN" altLang="en-US"/>
          </a:p>
        </p:txBody>
      </p:sp>
    </p:spTree>
    <p:extLst>
      <p:ext uri="{BB962C8B-B14F-4D97-AF65-F5344CB8AC3E}">
        <p14:creationId xmlns:p14="http://schemas.microsoft.com/office/powerpoint/2010/main" val="230829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21</a:t>
            </a:fld>
            <a:endParaRPr lang="zh-CN" altLang="en-US"/>
          </a:p>
        </p:txBody>
      </p:sp>
    </p:spTree>
    <p:extLst>
      <p:ext uri="{BB962C8B-B14F-4D97-AF65-F5344CB8AC3E}">
        <p14:creationId xmlns:p14="http://schemas.microsoft.com/office/powerpoint/2010/main" val="299466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a:t>
            </a:fld>
            <a:endParaRPr lang="zh-CN" altLang="en-US"/>
          </a:p>
        </p:txBody>
      </p:sp>
    </p:spTree>
    <p:extLst>
      <p:ext uri="{BB962C8B-B14F-4D97-AF65-F5344CB8AC3E}">
        <p14:creationId xmlns:p14="http://schemas.microsoft.com/office/powerpoint/2010/main" val="215711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22</a:t>
            </a:fld>
            <a:endParaRPr lang="zh-CN" altLang="en-US"/>
          </a:p>
        </p:txBody>
      </p:sp>
    </p:spTree>
    <p:extLst>
      <p:ext uri="{BB962C8B-B14F-4D97-AF65-F5344CB8AC3E}">
        <p14:creationId xmlns:p14="http://schemas.microsoft.com/office/powerpoint/2010/main" val="275589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23</a:t>
            </a:fld>
            <a:endParaRPr lang="zh-CN" altLang="en-US"/>
          </a:p>
        </p:txBody>
      </p:sp>
    </p:spTree>
    <p:extLst>
      <p:ext uri="{BB962C8B-B14F-4D97-AF65-F5344CB8AC3E}">
        <p14:creationId xmlns:p14="http://schemas.microsoft.com/office/powerpoint/2010/main" val="1448049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24</a:t>
            </a:fld>
            <a:endParaRPr lang="zh-CN" altLang="en-US"/>
          </a:p>
        </p:txBody>
      </p:sp>
    </p:spTree>
    <p:extLst>
      <p:ext uri="{BB962C8B-B14F-4D97-AF65-F5344CB8AC3E}">
        <p14:creationId xmlns:p14="http://schemas.microsoft.com/office/powerpoint/2010/main" val="208747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25</a:t>
            </a:fld>
            <a:endParaRPr lang="zh-CN" altLang="en-US"/>
          </a:p>
        </p:txBody>
      </p:sp>
    </p:spTree>
    <p:extLst>
      <p:ext uri="{BB962C8B-B14F-4D97-AF65-F5344CB8AC3E}">
        <p14:creationId xmlns:p14="http://schemas.microsoft.com/office/powerpoint/2010/main" val="28796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26</a:t>
            </a:fld>
            <a:endParaRPr lang="zh-CN" altLang="en-US"/>
          </a:p>
        </p:txBody>
      </p:sp>
    </p:spTree>
    <p:extLst>
      <p:ext uri="{BB962C8B-B14F-4D97-AF65-F5344CB8AC3E}">
        <p14:creationId xmlns:p14="http://schemas.microsoft.com/office/powerpoint/2010/main" val="416182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27</a:t>
            </a:fld>
            <a:endParaRPr lang="zh-CN" altLang="en-US"/>
          </a:p>
        </p:txBody>
      </p:sp>
    </p:spTree>
    <p:extLst>
      <p:ext uri="{BB962C8B-B14F-4D97-AF65-F5344CB8AC3E}">
        <p14:creationId xmlns:p14="http://schemas.microsoft.com/office/powerpoint/2010/main" val="3700181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29</a:t>
            </a:fld>
            <a:endParaRPr lang="zh-CN" altLang="en-US"/>
          </a:p>
        </p:txBody>
      </p:sp>
    </p:spTree>
    <p:extLst>
      <p:ext uri="{BB962C8B-B14F-4D97-AF65-F5344CB8AC3E}">
        <p14:creationId xmlns:p14="http://schemas.microsoft.com/office/powerpoint/2010/main" val="19367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4</a:t>
            </a:fld>
            <a:endParaRPr lang="zh-CN" altLang="en-US"/>
          </a:p>
        </p:txBody>
      </p:sp>
    </p:spTree>
    <p:extLst>
      <p:ext uri="{BB962C8B-B14F-4D97-AF65-F5344CB8AC3E}">
        <p14:creationId xmlns:p14="http://schemas.microsoft.com/office/powerpoint/2010/main" val="238652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5</a:t>
            </a:fld>
            <a:endParaRPr lang="zh-CN" altLang="en-US"/>
          </a:p>
        </p:txBody>
      </p:sp>
    </p:spTree>
    <p:extLst>
      <p:ext uri="{BB962C8B-B14F-4D97-AF65-F5344CB8AC3E}">
        <p14:creationId xmlns:p14="http://schemas.microsoft.com/office/powerpoint/2010/main" val="318643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6</a:t>
            </a:fld>
            <a:endParaRPr lang="zh-CN" altLang="en-US"/>
          </a:p>
        </p:txBody>
      </p:sp>
    </p:spTree>
    <p:extLst>
      <p:ext uri="{BB962C8B-B14F-4D97-AF65-F5344CB8AC3E}">
        <p14:creationId xmlns:p14="http://schemas.microsoft.com/office/powerpoint/2010/main" val="39652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In addition to direct carbon emissions, significant and non-negligible carbon emissions are generated in the supply chain of the power sector. For example, a large number of carbon emissions are generated in the process of coal mining and transportation, and in the process of manufacturing various machinery and equipment. These carbon emissions are generally referred to as embodied carbon emissions. The study of embodied carbon emissions considers the linkages between the power sector and other upstream sectors, which is particularly important in the context of China's supply-side reform.</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7</a:t>
            </a:fld>
            <a:endParaRPr lang="zh-CN" altLang="en-US"/>
          </a:p>
        </p:txBody>
      </p:sp>
    </p:spTree>
    <p:extLst>
      <p:ext uri="{BB962C8B-B14F-4D97-AF65-F5344CB8AC3E}">
        <p14:creationId xmlns:p14="http://schemas.microsoft.com/office/powerpoint/2010/main" val="418237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study aims to quantify the embodied carbon emissions and value-added intensity of different power sectors by region and assess the contributions of upstream sectors. Finally</a:t>
            </a: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8</a:t>
            </a:fld>
            <a:endParaRPr lang="zh-CN" altLang="en-US"/>
          </a:p>
        </p:txBody>
      </p:sp>
    </p:spTree>
    <p:extLst>
      <p:ext uri="{BB962C8B-B14F-4D97-AF65-F5344CB8AC3E}">
        <p14:creationId xmlns:p14="http://schemas.microsoft.com/office/powerpoint/2010/main" val="154707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study aims to quantify the embodied carbon emissions and value-added intensity of different power sectors by region and assess the contributions of upstream sectors. Finally, </a:t>
            </a:r>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9</a:t>
            </a:fld>
            <a:endParaRPr lang="zh-CN" altLang="en-US"/>
          </a:p>
        </p:txBody>
      </p:sp>
    </p:spTree>
    <p:extLst>
      <p:ext uri="{BB962C8B-B14F-4D97-AF65-F5344CB8AC3E}">
        <p14:creationId xmlns:p14="http://schemas.microsoft.com/office/powerpoint/2010/main" val="188719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EAC263-A7FE-4A6E-B731-F12E32B4323D}" type="slidenum">
              <a:rPr lang="zh-CN" altLang="en-US" smtClean="0"/>
              <a:t>11</a:t>
            </a:fld>
            <a:endParaRPr lang="zh-CN" altLang="en-US"/>
          </a:p>
        </p:txBody>
      </p:sp>
    </p:spTree>
    <p:extLst>
      <p:ext uri="{BB962C8B-B14F-4D97-AF65-F5344CB8AC3E}">
        <p14:creationId xmlns:p14="http://schemas.microsoft.com/office/powerpoint/2010/main" val="425615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110707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335177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66423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152445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16641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211732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310769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326893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291785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220910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883268-460D-4253-9512-A0931FEB9219}" type="datetimeFigureOut">
              <a:rPr lang="zh-CN" altLang="en-US" smtClean="0"/>
              <a:t>2025/7/1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258926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83268-460D-4253-9512-A0931FEB9219}" type="datetimeFigureOut">
              <a:rPr lang="zh-CN" altLang="en-US" smtClean="0"/>
              <a:t>2025/7/1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5F43D-725C-4818-A8B8-B4D046A3DFBD}" type="slidenum">
              <a:rPr lang="zh-CN" altLang="en-US" smtClean="0"/>
              <a:t>‹#›</a:t>
            </a:fld>
            <a:endParaRPr lang="zh-CN" altLang="en-US"/>
          </a:p>
        </p:txBody>
      </p:sp>
    </p:spTree>
    <p:extLst>
      <p:ext uri="{BB962C8B-B14F-4D97-AF65-F5344CB8AC3E}">
        <p14:creationId xmlns:p14="http://schemas.microsoft.com/office/powerpoint/2010/main" val="1386463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fif"/><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fif"/><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4ABCFA-C3E7-DE3B-D20B-56004CA6D428}"/>
              </a:ext>
            </a:extLst>
          </p:cNvPr>
          <p:cNvSpPr>
            <a:spLocks noGrp="1"/>
          </p:cNvSpPr>
          <p:nvPr>
            <p:ph type="ctrTitle"/>
          </p:nvPr>
        </p:nvSpPr>
        <p:spPr>
          <a:xfrm>
            <a:off x="418011" y="1454962"/>
            <a:ext cx="11390812" cy="1650671"/>
          </a:xfrm>
        </p:spPr>
        <p:txBody>
          <a:bodyPr>
            <a:noAutofit/>
          </a:bodyPr>
          <a:lstStyle/>
          <a:p>
            <a:pPr>
              <a:lnSpc>
                <a:spcPct val="150000"/>
              </a:lnSpc>
            </a:pPr>
            <a:r>
              <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rPr>
              <a:t>Towards a Low-Carbon Future for China's Power Supply Chain: Critical Sectors Identification and Scenario Analysis</a:t>
            </a:r>
            <a:endParaRPr lang="zh-CN" altLang="en-US" sz="7200" dirty="0">
              <a:latin typeface="微软雅黑" panose="020B0503020204020204" pitchFamily="34" charset="-122"/>
              <a:ea typeface="微软雅黑" panose="020B0503020204020204" pitchFamily="34" charset="-122"/>
            </a:endParaRPr>
          </a:p>
        </p:txBody>
      </p:sp>
      <p:sp>
        <p:nvSpPr>
          <p:cNvPr id="3" name="副标题 2">
            <a:extLst>
              <a:ext uri="{FF2B5EF4-FFF2-40B4-BE49-F238E27FC236}">
                <a16:creationId xmlns:a16="http://schemas.microsoft.com/office/drawing/2014/main" id="{A73F7995-BD9D-B22F-C3B9-CB810B8DF6D5}"/>
              </a:ext>
            </a:extLst>
          </p:cNvPr>
          <p:cNvSpPr>
            <a:spLocks noGrp="1"/>
          </p:cNvSpPr>
          <p:nvPr>
            <p:ph type="subTitle" idx="1"/>
          </p:nvPr>
        </p:nvSpPr>
        <p:spPr>
          <a:xfrm>
            <a:off x="2667000" y="3785228"/>
            <a:ext cx="6858000" cy="2204997"/>
          </a:xfrm>
        </p:spPr>
        <p:txBody>
          <a:bodyPr>
            <a:noAutofit/>
          </a:bodyPr>
          <a:lstStyle/>
          <a:p>
            <a:pPr indent="152400"/>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Lin Tang</a:t>
            </a:r>
            <a:r>
              <a:rPr lang="en-US" altLang="zh-CN" sz="1800" kern="100" baseline="30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err="1">
                <a:latin typeface="Times New Roman" panose="02020603050405020304" pitchFamily="18" charset="0"/>
                <a:ea typeface="宋体" panose="02010600030101010101" pitchFamily="2" charset="-122"/>
                <a:cs typeface="Times New Roman" panose="02020603050405020304" pitchFamily="18" charset="0"/>
              </a:rPr>
              <a:t>Jin</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Yang</a:t>
            </a:r>
            <a:r>
              <a:rPr lang="en-US" altLang="zh-CN" sz="1800" kern="100" baseline="30000" dirty="0">
                <a:latin typeface="Times New Roman" panose="02020603050405020304" pitchFamily="18" charset="0"/>
                <a:ea typeface="宋体" panose="02010600030101010101" pitchFamily="2" charset="-122"/>
                <a:cs typeface="Times New Roman" panose="02020603050405020304" pitchFamily="18" charset="0"/>
              </a:rPr>
              <a:t>1,*</a:t>
            </a:r>
          </a:p>
          <a:p>
            <a:endParaRPr lang="en-US" altLang="zh-CN" sz="1200" kern="100" baseline="30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200" kern="100" baseline="300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200" kern="100" baseline="300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200" kern="100" baseline="30000"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School of Economics and Management, China University of Geosciences, Beijing 100083, China</a:t>
            </a:r>
          </a:p>
          <a:p>
            <a:r>
              <a:rPr lang="en-US" altLang="zh-CN" sz="1200" kern="100" baseline="30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Corresponding author</a:t>
            </a:r>
          </a:p>
        </p:txBody>
      </p:sp>
      <p:pic>
        <p:nvPicPr>
          <p:cNvPr id="7" name="图片 6">
            <a:extLst>
              <a:ext uri="{FF2B5EF4-FFF2-40B4-BE49-F238E27FC236}">
                <a16:creationId xmlns:a16="http://schemas.microsoft.com/office/drawing/2014/main" id="{FA2DF676-6CFB-EE00-474B-4EBF89076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138" y="0"/>
            <a:ext cx="2917723" cy="1620149"/>
          </a:xfrm>
          <a:prstGeom prst="rect">
            <a:avLst/>
          </a:prstGeom>
        </p:spPr>
      </p:pic>
    </p:spTree>
    <p:extLst>
      <p:ext uri="{BB962C8B-B14F-4D97-AF65-F5344CB8AC3E}">
        <p14:creationId xmlns:p14="http://schemas.microsoft.com/office/powerpoint/2010/main" val="3290460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06820E5E-1F7C-26FD-A6F3-0795E1A5731C}"/>
              </a:ext>
            </a:extLst>
          </p:cNvPr>
          <p:cNvSpPr txBox="1"/>
          <p:nvPr/>
        </p:nvSpPr>
        <p:spPr>
          <a:xfrm>
            <a:off x="3623734" y="2365694"/>
            <a:ext cx="5181600" cy="1067600"/>
          </a:xfrm>
          <a:prstGeom prst="rect">
            <a:avLst/>
          </a:prstGeom>
          <a:noFill/>
        </p:spPr>
        <p:txBody>
          <a:bodyPr wrap="square" rtlCol="0" anchor="ctr">
            <a:spAutoFit/>
          </a:bodyPr>
          <a:lstStyle/>
          <a:p>
            <a:pPr algn="ctr">
              <a:lnSpc>
                <a:spcPct val="150000"/>
              </a:lnSpc>
            </a:pPr>
            <a:r>
              <a:rPr lang="en-US" altLang="zh-CN" sz="4800" dirty="0">
                <a:latin typeface="Times New Roman" panose="02020603050405020304" pitchFamily="18" charset="0"/>
                <a:ea typeface="微软雅黑" panose="020B0503020204020204" pitchFamily="34" charset="-122"/>
                <a:cs typeface="Times New Roman" panose="02020603050405020304" pitchFamily="18" charset="0"/>
              </a:rPr>
              <a:t>2.  Method and Data</a:t>
            </a:r>
          </a:p>
        </p:txBody>
      </p:sp>
      <p:grpSp>
        <p:nvGrpSpPr>
          <p:cNvPr id="13" name="组合 12">
            <a:extLst>
              <a:ext uri="{FF2B5EF4-FFF2-40B4-BE49-F238E27FC236}">
                <a16:creationId xmlns:a16="http://schemas.microsoft.com/office/drawing/2014/main" id="{DC433289-EAB1-0F68-B158-8D96775B0B1A}"/>
              </a:ext>
            </a:extLst>
          </p:cNvPr>
          <p:cNvGrpSpPr/>
          <p:nvPr/>
        </p:nvGrpSpPr>
        <p:grpSpPr>
          <a:xfrm>
            <a:off x="3386667" y="2500487"/>
            <a:ext cx="5492291" cy="1067600"/>
            <a:chOff x="1862666" y="2477911"/>
            <a:chExt cx="5418667" cy="1067600"/>
          </a:xfrm>
        </p:grpSpPr>
        <p:sp>
          <p:nvSpPr>
            <p:cNvPr id="14" name="矩形 13">
              <a:extLst>
                <a:ext uri="{FF2B5EF4-FFF2-40B4-BE49-F238E27FC236}">
                  <a16:creationId xmlns:a16="http://schemas.microsoft.com/office/drawing/2014/main" id="{97BE7EB0-CA83-C174-ABC0-D0E8FF185AA3}"/>
                </a:ext>
              </a:extLst>
            </p:cNvPr>
            <p:cNvSpPr/>
            <p:nvPr/>
          </p:nvSpPr>
          <p:spPr>
            <a:xfrm>
              <a:off x="1862666" y="2477911"/>
              <a:ext cx="5418667" cy="1067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3AE29D37-4011-783F-0424-A5ED6664C4FF}"/>
                </a:ext>
              </a:extLst>
            </p:cNvPr>
            <p:cNvSpPr/>
            <p:nvPr/>
          </p:nvSpPr>
          <p:spPr>
            <a:xfrm>
              <a:off x="1862666" y="2486377"/>
              <a:ext cx="237067" cy="105913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7289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11" name="表格 10">
                <a:extLst>
                  <a:ext uri="{FF2B5EF4-FFF2-40B4-BE49-F238E27FC236}">
                    <a16:creationId xmlns:a16="http://schemas.microsoft.com/office/drawing/2014/main" id="{E1809E9D-3641-5105-0AF6-EBF5493F23AC}"/>
                  </a:ext>
                </a:extLst>
              </p:cNvPr>
              <p:cNvGraphicFramePr>
                <a:graphicFrameLocks noGrp="1"/>
              </p:cNvGraphicFramePr>
              <p:nvPr>
                <p:extLst>
                  <p:ext uri="{D42A27DB-BD31-4B8C-83A1-F6EECF244321}">
                    <p14:modId xmlns:p14="http://schemas.microsoft.com/office/powerpoint/2010/main" val="2637789024"/>
                  </p:ext>
                </p:extLst>
              </p:nvPr>
            </p:nvGraphicFramePr>
            <p:xfrm>
              <a:off x="6246159" y="3841324"/>
              <a:ext cx="4368504" cy="2877124"/>
            </p:xfrm>
            <a:graphic>
              <a:graphicData uri="http://schemas.openxmlformats.org/drawingml/2006/table">
                <a:tbl>
                  <a:tblPr firstRow="1" bandRow="1">
                    <a:tableStyleId>{5940675A-B579-460E-94D1-54222C63F5DA}</a:tableStyleId>
                  </a:tblPr>
                  <a:tblGrid>
                    <a:gridCol w="4368504">
                      <a:extLst>
                        <a:ext uri="{9D8B030D-6E8A-4147-A177-3AD203B41FA5}">
                          <a16:colId xmlns:a16="http://schemas.microsoft.com/office/drawing/2014/main" val="1340246577"/>
                        </a:ext>
                      </a:extLst>
                    </a:gridCol>
                  </a:tblGrid>
                  <a:tr h="538545">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cs typeface="Times New Roman" panose="02020603050405020304" pitchFamily="18" charset="0"/>
                            </a:rPr>
                            <a:t>Embodied Carbon Emission </a:t>
                          </a:r>
                        </a:p>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en-US" altLang="zh-CN" sz="2000" b="1" dirty="0">
                              <a:solidFill>
                                <a:schemeClr val="bg1"/>
                              </a:solidFill>
                              <a:latin typeface="Times New Roman" panose="02020603050405020304" pitchFamily="18" charset="0"/>
                              <a:cs typeface="Times New Roman" panose="02020603050405020304" pitchFamily="18" charset="0"/>
                            </a:rPr>
                            <a:t>Accounting</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217327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altLang="zh-CN" sz="1800" b="1" i="1" kern="1200" smtClean="0">
                                  <a:solidFill>
                                    <a:srgbClr val="C00000"/>
                                  </a:solidFill>
                                  <a:effectLst/>
                                  <a:latin typeface="Cambria Math" panose="02040503050406030204" pitchFamily="18" charset="0"/>
                                  <a:ea typeface="+mn-ea"/>
                                  <a:cs typeface="+mn-cs"/>
                                </a:rPr>
                                <m:t>           </m:t>
                              </m:r>
                              <m:r>
                                <a:rPr lang="en-US" altLang="zh-CN" sz="1800" b="1" i="1" kern="1200" smtClean="0">
                                  <a:solidFill>
                                    <a:srgbClr val="C00000"/>
                                  </a:solidFill>
                                  <a:effectLst/>
                                  <a:latin typeface="Cambria Math" panose="02040503050406030204" pitchFamily="18" charset="0"/>
                                  <a:ea typeface="+mn-ea"/>
                                  <a:cs typeface="+mn-cs"/>
                                </a:rPr>
                                <m:t>𝑭</m:t>
                              </m:r>
                              <m:r>
                                <a:rPr lang="en-US" altLang="zh-CN" sz="1800" b="1" kern="1200">
                                  <a:solidFill>
                                    <a:srgbClr val="C00000"/>
                                  </a:solidFill>
                                  <a:effectLst/>
                                  <a:latin typeface="Cambria Math" panose="02040503050406030204" pitchFamily="18" charset="0"/>
                                  <a:ea typeface="+mn-ea"/>
                                  <a:cs typeface="+mn-cs"/>
                                </a:rPr>
                                <m:t>+</m:t>
                              </m:r>
                              <m:r>
                                <a:rPr lang="en-US" altLang="zh-CN" sz="1800" b="1" i="1" kern="1200">
                                  <a:solidFill>
                                    <a:srgbClr val="C00000"/>
                                  </a:solidFill>
                                  <a:effectLst/>
                                  <a:latin typeface="Cambria Math" panose="02040503050406030204" pitchFamily="18" charset="0"/>
                                  <a:ea typeface="+mn-ea"/>
                                  <a:cs typeface="+mn-cs"/>
                                </a:rPr>
                                <m:t>𝜺</m:t>
                              </m:r>
                              <m:r>
                                <a:rPr lang="en-US" altLang="zh-CN" sz="1800" b="1" i="1" kern="1200">
                                  <a:solidFill>
                                    <a:srgbClr val="C00000"/>
                                  </a:solidFill>
                                  <a:effectLst/>
                                  <a:latin typeface="Cambria Math" panose="02040503050406030204" pitchFamily="18" charset="0"/>
                                  <a:ea typeface="+mn-ea"/>
                                  <a:cs typeface="+mn-cs"/>
                                </a:rPr>
                                <m:t>𝒁</m:t>
                              </m:r>
                              <m:r>
                                <a:rPr lang="en-US" altLang="zh-CN" sz="1800" b="1" kern="1200">
                                  <a:solidFill>
                                    <a:srgbClr val="C00000"/>
                                  </a:solidFill>
                                  <a:effectLst/>
                                  <a:latin typeface="Cambria Math" panose="02040503050406030204" pitchFamily="18" charset="0"/>
                                  <a:ea typeface="+mn-ea"/>
                                  <a:cs typeface="+mn-cs"/>
                                </a:rPr>
                                <m:t>=</m:t>
                              </m:r>
                              <m:r>
                                <a:rPr lang="en-US" altLang="zh-CN" sz="1800" b="1" i="1" kern="1200">
                                  <a:solidFill>
                                    <a:srgbClr val="C00000"/>
                                  </a:solidFill>
                                  <a:effectLst/>
                                  <a:latin typeface="Cambria Math" panose="02040503050406030204" pitchFamily="18" charset="0"/>
                                  <a:ea typeface="+mn-ea"/>
                                  <a:cs typeface="+mn-cs"/>
                                </a:rPr>
                                <m:t>𝜺</m:t>
                              </m:r>
                              <m:r>
                                <a:rPr lang="en-US" altLang="zh-CN" sz="1800" b="1" i="1" kern="1200">
                                  <a:solidFill>
                                    <a:srgbClr val="C00000"/>
                                  </a:solidFill>
                                  <a:effectLst/>
                                  <a:latin typeface="Cambria Math" panose="02040503050406030204" pitchFamily="18" charset="0"/>
                                  <a:ea typeface="+mn-ea"/>
                                  <a:cs typeface="+mn-cs"/>
                                </a:rPr>
                                <m:t>𝑿</m:t>
                              </m:r>
                            </m:oMath>
                          </a14:m>
                          <a:r>
                            <a:rPr lang="en-US" altLang="zh-CN" sz="1800" b="1" kern="1200" dirty="0">
                              <a:solidFill>
                                <a:srgbClr val="C00000"/>
                              </a:solidFill>
                              <a:effectLst/>
                              <a:latin typeface="+mn-lt"/>
                              <a:ea typeface="+mn-ea"/>
                              <a:cs typeface="+mn-cs"/>
                            </a:rPr>
                            <a:t>        </a:t>
                          </a:r>
                          <a14:m>
                            <m:oMath xmlns:m="http://schemas.openxmlformats.org/officeDocument/2006/math">
                              <m:r>
                                <a:rPr lang="en-US" altLang="zh-CN" sz="1800" b="1" i="1" kern="1200" smtClean="0">
                                  <a:solidFill>
                                    <a:srgbClr val="C00000"/>
                                  </a:solidFill>
                                  <a:effectLst/>
                                  <a:latin typeface="Cambria Math" panose="02040503050406030204" pitchFamily="18" charset="0"/>
                                  <a:ea typeface="+mn-ea"/>
                                  <a:cs typeface="+mn-cs"/>
                                </a:rPr>
                                <m:t>𝜺</m:t>
                              </m:r>
                              <m:r>
                                <a:rPr lang="en-US" altLang="zh-CN" sz="1800" b="1" kern="1200">
                                  <a:solidFill>
                                    <a:srgbClr val="C00000"/>
                                  </a:solidFill>
                                  <a:effectLst/>
                                  <a:latin typeface="Cambria Math" panose="02040503050406030204" pitchFamily="18" charset="0"/>
                                  <a:ea typeface="+mn-ea"/>
                                  <a:cs typeface="+mn-cs"/>
                                </a:rPr>
                                <m:t>=</m:t>
                              </m:r>
                              <m:sSup>
                                <m:sSupPr>
                                  <m:ctrlPr>
                                    <a:rPr lang="zh-CN" altLang="zh-CN" sz="1800" b="1" i="1" kern="1200">
                                      <a:solidFill>
                                        <a:srgbClr val="C00000"/>
                                      </a:solidFill>
                                      <a:effectLst/>
                                      <a:latin typeface="Cambria Math" panose="02040503050406030204" pitchFamily="18" charset="0"/>
                                      <a:ea typeface="+mn-ea"/>
                                      <a:cs typeface="+mn-cs"/>
                                    </a:rPr>
                                  </m:ctrlPr>
                                </m:sSupPr>
                                <m:e>
                                  <m:r>
                                    <a:rPr lang="en-US" altLang="zh-CN" sz="1800" b="1" i="1" kern="1200">
                                      <a:solidFill>
                                        <a:srgbClr val="C00000"/>
                                      </a:solidFill>
                                      <a:effectLst/>
                                      <a:latin typeface="Cambria Math" panose="02040503050406030204" pitchFamily="18" charset="0"/>
                                      <a:ea typeface="+mn-ea"/>
                                      <a:cs typeface="+mn-cs"/>
                                    </a:rPr>
                                    <m:t>𝑭</m:t>
                                  </m:r>
                                  <m:r>
                                    <a:rPr lang="en-US" altLang="zh-CN" sz="1800" b="1" kern="1200">
                                      <a:solidFill>
                                        <a:srgbClr val="C00000"/>
                                      </a:solidFill>
                                      <a:effectLst/>
                                      <a:latin typeface="Cambria Math" panose="02040503050406030204" pitchFamily="18" charset="0"/>
                                      <a:ea typeface="+mn-ea"/>
                                      <a:cs typeface="+mn-cs"/>
                                    </a:rPr>
                                    <m:t>(</m:t>
                                  </m:r>
                                  <m:r>
                                    <a:rPr lang="en-US" altLang="zh-CN" sz="1800" b="1" i="1" kern="1200">
                                      <a:solidFill>
                                        <a:srgbClr val="C00000"/>
                                      </a:solidFill>
                                      <a:effectLst/>
                                      <a:latin typeface="Cambria Math" panose="02040503050406030204" pitchFamily="18" charset="0"/>
                                      <a:ea typeface="+mn-ea"/>
                                      <a:cs typeface="+mn-cs"/>
                                    </a:rPr>
                                    <m:t>𝑿</m:t>
                                  </m:r>
                                  <m:r>
                                    <a:rPr lang="en-US" altLang="zh-CN" sz="1800" b="1" i="1" kern="1200">
                                      <a:solidFill>
                                        <a:srgbClr val="C00000"/>
                                      </a:solidFill>
                                      <a:effectLst/>
                                      <a:latin typeface="Cambria Math" panose="02040503050406030204" pitchFamily="18" charset="0"/>
                                      <a:ea typeface="+mn-ea"/>
                                      <a:cs typeface="+mn-cs"/>
                                    </a:rPr>
                                    <m:t>−</m:t>
                                  </m:r>
                                  <m:r>
                                    <a:rPr lang="en-US" altLang="zh-CN" sz="1800" b="1" i="1" kern="1200">
                                      <a:solidFill>
                                        <a:srgbClr val="C00000"/>
                                      </a:solidFill>
                                      <a:effectLst/>
                                      <a:latin typeface="Cambria Math" panose="02040503050406030204" pitchFamily="18" charset="0"/>
                                      <a:ea typeface="+mn-ea"/>
                                      <a:cs typeface="+mn-cs"/>
                                    </a:rPr>
                                    <m:t>𝒁</m:t>
                                  </m:r>
                                  <m:r>
                                    <a:rPr lang="en-US" altLang="zh-CN" sz="1800" b="1" kern="1200">
                                      <a:solidFill>
                                        <a:srgbClr val="C00000"/>
                                      </a:solidFill>
                                      <a:effectLst/>
                                      <a:latin typeface="Cambria Math" panose="02040503050406030204" pitchFamily="18" charset="0"/>
                                      <a:ea typeface="+mn-ea"/>
                                      <a:cs typeface="+mn-cs"/>
                                    </a:rPr>
                                    <m:t>)</m:t>
                                  </m:r>
                                </m:e>
                                <m:sup>
                                  <m:r>
                                    <a:rPr lang="en-US" altLang="zh-CN" sz="1800" b="1" i="1" kern="1200">
                                      <a:solidFill>
                                        <a:srgbClr val="C00000"/>
                                      </a:solidFill>
                                      <a:effectLst/>
                                      <a:latin typeface="Cambria Math" panose="02040503050406030204" pitchFamily="18" charset="0"/>
                                      <a:ea typeface="+mn-ea"/>
                                      <a:cs typeface="+mn-cs"/>
                                    </a:rPr>
                                    <m:t>−</m:t>
                                  </m:r>
                                  <m:r>
                                    <a:rPr lang="en-US" altLang="zh-CN" sz="1800" b="1" i="1" kern="1200">
                                      <a:solidFill>
                                        <a:srgbClr val="C00000"/>
                                      </a:solidFill>
                                      <a:effectLst/>
                                      <a:latin typeface="Cambria Math" panose="02040503050406030204" pitchFamily="18" charset="0"/>
                                      <a:ea typeface="+mn-ea"/>
                                      <a:cs typeface="+mn-cs"/>
                                    </a:rPr>
                                    <m:t>𝟏</m:t>
                                  </m:r>
                                </m:sup>
                              </m:sSup>
                            </m:oMath>
                          </a14:m>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altLang="zh-CN" sz="1200" i="0"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where F means the row vector of direct carbon emissions for each sector; ε means the row vector of embodied carbon emissions intensity for each sector; Z means the matrix of intermediate inputs and intermediate uses; X means the diagonal matrix of total outputs.</a:t>
                          </a:r>
                          <a:endParaRPr kumimoji="0" lang="en-US" altLang="zh-CN" sz="12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095502"/>
                      </a:ext>
                    </a:extLst>
                  </a:tr>
                </a:tbl>
              </a:graphicData>
            </a:graphic>
          </p:graphicFrame>
        </mc:Choice>
        <mc:Fallback>
          <p:graphicFrame>
            <p:nvGraphicFramePr>
              <p:cNvPr id="11" name="表格 10">
                <a:extLst>
                  <a:ext uri="{FF2B5EF4-FFF2-40B4-BE49-F238E27FC236}">
                    <a16:creationId xmlns:a16="http://schemas.microsoft.com/office/drawing/2014/main" id="{E1809E9D-3641-5105-0AF6-EBF5493F23AC}"/>
                  </a:ext>
                </a:extLst>
              </p:cNvPr>
              <p:cNvGraphicFramePr>
                <a:graphicFrameLocks noGrp="1"/>
              </p:cNvGraphicFramePr>
              <p:nvPr>
                <p:extLst>
                  <p:ext uri="{D42A27DB-BD31-4B8C-83A1-F6EECF244321}">
                    <p14:modId xmlns:p14="http://schemas.microsoft.com/office/powerpoint/2010/main" val="2637789024"/>
                  </p:ext>
                </p:extLst>
              </p:nvPr>
            </p:nvGraphicFramePr>
            <p:xfrm>
              <a:off x="6246159" y="3841324"/>
              <a:ext cx="4368504" cy="2877124"/>
            </p:xfrm>
            <a:graphic>
              <a:graphicData uri="http://schemas.openxmlformats.org/drawingml/2006/table">
                <a:tbl>
                  <a:tblPr firstRow="1" bandRow="1">
                    <a:tableStyleId>{5940675A-B579-460E-94D1-54222C63F5DA}</a:tableStyleId>
                  </a:tblPr>
                  <a:tblGrid>
                    <a:gridCol w="4368504">
                      <a:extLst>
                        <a:ext uri="{9D8B030D-6E8A-4147-A177-3AD203B41FA5}">
                          <a16:colId xmlns:a16="http://schemas.microsoft.com/office/drawing/2014/main" val="1340246577"/>
                        </a:ext>
                      </a:extLst>
                    </a:gridCol>
                  </a:tblGrid>
                  <a:tr h="703854">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cs typeface="Times New Roman" panose="02020603050405020304" pitchFamily="18" charset="0"/>
                            </a:rPr>
                            <a:t>Embodied Carbon Emission </a:t>
                          </a:r>
                        </a:p>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en-US" altLang="zh-CN" sz="2000" b="1" dirty="0">
                              <a:solidFill>
                                <a:schemeClr val="bg1"/>
                              </a:solidFill>
                              <a:latin typeface="Times New Roman" panose="02020603050405020304" pitchFamily="18" charset="0"/>
                              <a:cs typeface="Times New Roman" panose="02020603050405020304" pitchFamily="18" charset="0"/>
                            </a:rPr>
                            <a:t>Accounting</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2173270">
                    <a:tc>
                      <a:txBody>
                        <a:bodyPr/>
                        <a:lstStyle/>
                        <a:p>
                          <a:endParaRPr lang="zh-CN"/>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9" t="-33894" r="-279" b="-560"/>
                          </a:stretch>
                        </a:blipFill>
                      </a:tcPr>
                    </a:tc>
                    <a:extLst>
                      <a:ext uri="{0D108BD9-81ED-4DB2-BD59-A6C34878D82A}">
                        <a16:rowId xmlns:a16="http://schemas.microsoft.com/office/drawing/2014/main" val="1416095502"/>
                      </a:ext>
                    </a:extLst>
                  </a:tr>
                </a:tbl>
              </a:graphicData>
            </a:graphic>
          </p:graphicFrame>
        </mc:Fallback>
      </mc:AlternateContent>
      <p:graphicFrame>
        <p:nvGraphicFramePr>
          <p:cNvPr id="7" name="表格 6">
            <a:extLst>
              <a:ext uri="{FF2B5EF4-FFF2-40B4-BE49-F238E27FC236}">
                <a16:creationId xmlns:a16="http://schemas.microsoft.com/office/drawing/2014/main" id="{B5924082-1784-9B72-340C-C4D8247B51B4}"/>
              </a:ext>
            </a:extLst>
          </p:cNvPr>
          <p:cNvGraphicFramePr>
            <a:graphicFrameLocks noGrp="1"/>
          </p:cNvGraphicFramePr>
          <p:nvPr>
            <p:extLst>
              <p:ext uri="{D42A27DB-BD31-4B8C-83A1-F6EECF244321}">
                <p14:modId xmlns:p14="http://schemas.microsoft.com/office/powerpoint/2010/main" val="4148256462"/>
              </p:ext>
            </p:extLst>
          </p:nvPr>
        </p:nvGraphicFramePr>
        <p:xfrm>
          <a:off x="1295400" y="1001075"/>
          <a:ext cx="4733785" cy="5722673"/>
        </p:xfrm>
        <a:graphic>
          <a:graphicData uri="http://schemas.openxmlformats.org/drawingml/2006/table">
            <a:tbl>
              <a:tblPr firstRow="1" bandRow="1">
                <a:tableStyleId>{5940675A-B579-460E-94D1-54222C63F5DA}</a:tableStyleId>
              </a:tblPr>
              <a:tblGrid>
                <a:gridCol w="4733785">
                  <a:extLst>
                    <a:ext uri="{9D8B030D-6E8A-4147-A177-3AD203B41FA5}">
                      <a16:colId xmlns:a16="http://schemas.microsoft.com/office/drawing/2014/main" val="1340246577"/>
                    </a:ext>
                  </a:extLst>
                </a:gridCol>
              </a:tblGrid>
              <a:tr h="698375">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cs typeface="Times New Roman" panose="02020603050405020304" pitchFamily="18" charset="0"/>
                        </a:rPr>
                        <a:t>Disaggregation of the electricity sector in the input-output table</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5018819">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095502"/>
                  </a:ext>
                </a:extLst>
              </a:tr>
            </a:tbl>
          </a:graphicData>
        </a:graphic>
      </p:graphicFrame>
      <p:graphicFrame>
        <p:nvGraphicFramePr>
          <p:cNvPr id="42" name="表格 41">
            <a:extLst>
              <a:ext uri="{FF2B5EF4-FFF2-40B4-BE49-F238E27FC236}">
                <a16:creationId xmlns:a16="http://schemas.microsoft.com/office/drawing/2014/main" id="{7BDFB952-4034-0E20-673B-A61708C6ABD2}"/>
              </a:ext>
            </a:extLst>
          </p:cNvPr>
          <p:cNvGraphicFramePr>
            <a:graphicFrameLocks noGrp="1"/>
          </p:cNvGraphicFramePr>
          <p:nvPr>
            <p:extLst>
              <p:ext uri="{D42A27DB-BD31-4B8C-83A1-F6EECF244321}">
                <p14:modId xmlns:p14="http://schemas.microsoft.com/office/powerpoint/2010/main" val="882427533"/>
              </p:ext>
            </p:extLst>
          </p:nvPr>
        </p:nvGraphicFramePr>
        <p:xfrm>
          <a:off x="1513454" y="1692306"/>
          <a:ext cx="4433359" cy="2337880"/>
        </p:xfrm>
        <a:graphic>
          <a:graphicData uri="http://schemas.openxmlformats.org/drawingml/2006/table">
            <a:tbl>
              <a:tblPr firstRow="1" firstCol="1" bandRow="1"/>
              <a:tblGrid>
                <a:gridCol w="719039">
                  <a:extLst>
                    <a:ext uri="{9D8B030D-6E8A-4147-A177-3AD203B41FA5}">
                      <a16:colId xmlns:a16="http://schemas.microsoft.com/office/drawing/2014/main" val="2637501919"/>
                    </a:ext>
                  </a:extLst>
                </a:gridCol>
                <a:gridCol w="518357">
                  <a:extLst>
                    <a:ext uri="{9D8B030D-6E8A-4147-A177-3AD203B41FA5}">
                      <a16:colId xmlns:a16="http://schemas.microsoft.com/office/drawing/2014/main" val="4211497062"/>
                    </a:ext>
                  </a:extLst>
                </a:gridCol>
                <a:gridCol w="683739">
                  <a:extLst>
                    <a:ext uri="{9D8B030D-6E8A-4147-A177-3AD203B41FA5}">
                      <a16:colId xmlns:a16="http://schemas.microsoft.com/office/drawing/2014/main" val="3138855960"/>
                    </a:ext>
                  </a:extLst>
                </a:gridCol>
                <a:gridCol w="234232">
                  <a:extLst>
                    <a:ext uri="{9D8B030D-6E8A-4147-A177-3AD203B41FA5}">
                      <a16:colId xmlns:a16="http://schemas.microsoft.com/office/drawing/2014/main" val="3193465407"/>
                    </a:ext>
                  </a:extLst>
                </a:gridCol>
                <a:gridCol w="669376">
                  <a:extLst>
                    <a:ext uri="{9D8B030D-6E8A-4147-A177-3AD203B41FA5}">
                      <a16:colId xmlns:a16="http://schemas.microsoft.com/office/drawing/2014/main" val="1780299834"/>
                    </a:ext>
                  </a:extLst>
                </a:gridCol>
                <a:gridCol w="480555">
                  <a:extLst>
                    <a:ext uri="{9D8B030D-6E8A-4147-A177-3AD203B41FA5}">
                      <a16:colId xmlns:a16="http://schemas.microsoft.com/office/drawing/2014/main" val="3126272463"/>
                    </a:ext>
                  </a:extLst>
                </a:gridCol>
                <a:gridCol w="523318">
                  <a:extLst>
                    <a:ext uri="{9D8B030D-6E8A-4147-A177-3AD203B41FA5}">
                      <a16:colId xmlns:a16="http://schemas.microsoft.com/office/drawing/2014/main" val="791475719"/>
                    </a:ext>
                  </a:extLst>
                </a:gridCol>
                <a:gridCol w="155430">
                  <a:extLst>
                    <a:ext uri="{9D8B030D-6E8A-4147-A177-3AD203B41FA5}">
                      <a16:colId xmlns:a16="http://schemas.microsoft.com/office/drawing/2014/main" val="891378456"/>
                    </a:ext>
                  </a:extLst>
                </a:gridCol>
                <a:gridCol w="449313">
                  <a:extLst>
                    <a:ext uri="{9D8B030D-6E8A-4147-A177-3AD203B41FA5}">
                      <a16:colId xmlns:a16="http://schemas.microsoft.com/office/drawing/2014/main" val="3727370128"/>
                    </a:ext>
                  </a:extLst>
                </a:gridCol>
              </a:tblGrid>
              <a:tr h="0">
                <a:tc rowSpan="2" gridSpan="2">
                  <a:txBody>
                    <a:bodyPr/>
                    <a:lstStyle/>
                    <a:p>
                      <a:pPr algn="ctr"/>
                      <a:r>
                        <a:rPr lang="en-US" alt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Input/output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zh-CN" altLang="en-US"/>
                    </a:p>
                  </a:txBody>
                  <a:tcPr/>
                </a:tc>
                <a:tc rowSpan="2">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Sector 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Sector n</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Power sector</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extLst>
                  <a:ext uri="{0D108BD9-81ED-4DB2-BD59-A6C34878D82A}">
                    <a16:rowId xmlns:a16="http://schemas.microsoft.com/office/drawing/2014/main" val="1725160410"/>
                  </a:ext>
                </a:extLst>
              </a:tr>
              <a:tr h="204209">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T&amp;D</a:t>
                      </a:r>
                      <a:endParaRPr lang="zh-CN" alt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Sub-C</a:t>
                      </a:r>
                      <a:endParaRPr lang="zh-CN" alt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Solar</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926691"/>
                  </a:ext>
                </a:extLst>
              </a:tr>
              <a:tr h="304016">
                <a:tc gridSpan="2">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Sector 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rowSpan="3" gridSpan="3">
                  <a:txBody>
                    <a:bodyPr/>
                    <a:lstStyle/>
                    <a:p>
                      <a:endParaRPr lang="zh-CN" sz="1400" kern="100" dirty="0">
                        <a:effectLst/>
                        <a:latin typeface="等线" panose="02010600030101010101" pitchFamily="2" charset="-122"/>
                        <a:ea typeface="等线" panose="02010600030101010101" pitchFamily="2" charset="-122"/>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zh-CN" altLang="en-US"/>
                    </a:p>
                  </a:txBody>
                  <a:tcPr/>
                </a:tc>
                <a:tc rowSpan="3" hMerge="1">
                  <a:txBody>
                    <a:bodyPr/>
                    <a:lstStyle/>
                    <a:p>
                      <a:endParaRPr lang="zh-CN" altLang="en-US"/>
                    </a:p>
                  </a:txBody>
                  <a:tcPr/>
                </a:tc>
                <a:tc rowSpan="3" gridSpan="4">
                  <a:txBody>
                    <a:bodyPr/>
                    <a:lstStyle/>
                    <a:p>
                      <a:pPr algn="ctr"/>
                      <a:endParaRPr lang="zh-CN" altLang="en-US" sz="1400" kern="100" dirty="0">
                        <a:solidFill>
                          <a:schemeClr val="accent6"/>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zh-CN" altLang="en-US"/>
                    </a:p>
                  </a:txBody>
                  <a:tcPr/>
                </a:tc>
                <a:tc rowSpan="3"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3" hMerge="1">
                  <a:txBody>
                    <a:bodyPr/>
                    <a:lstStyle/>
                    <a:p>
                      <a:endParaRPr lang="zh-CN" altLang="en-US"/>
                    </a:p>
                  </a:txBody>
                  <a:tcPr/>
                </a:tc>
                <a:extLst>
                  <a:ext uri="{0D108BD9-81ED-4DB2-BD59-A6C34878D82A}">
                    <a16:rowId xmlns:a16="http://schemas.microsoft.com/office/drawing/2014/main" val="2735342696"/>
                  </a:ext>
                </a:extLst>
              </a:tr>
              <a:tr h="304016">
                <a:tc gridSpan="2">
                  <a:txBody>
                    <a:bodyPr/>
                    <a:lstStyle/>
                    <a:p>
                      <a:pPr algn="ct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748744470"/>
                  </a:ext>
                </a:extLst>
              </a:tr>
              <a:tr h="304016">
                <a:tc gridSpan="2">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Sector n</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2185293921"/>
                  </a:ext>
                </a:extLst>
              </a:tr>
              <a:tr h="204209">
                <a:tc rowSpan="4">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Power sector</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T&amp;D</a:t>
                      </a:r>
                      <a:endParaRPr lang="zh-CN" alt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gridSpan="3">
                  <a:txBody>
                    <a:bodyPr/>
                    <a:lstStyle/>
                    <a:p>
                      <a:pPr marL="0" algn="ctr" defTabSz="914400" rtl="0" eaLnBrk="1" latinLnBrk="0" hangingPunct="1"/>
                      <a:endParaRPr lang="zh-CN" altLang="en-US" sz="1400" kern="100" dirty="0">
                        <a:solidFill>
                          <a:schemeClr val="accent6"/>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zh-CN" altLang="en-US"/>
                    </a:p>
                  </a:txBody>
                  <a:tcPr/>
                </a:tc>
                <a:tc rowSpan="4" hMerge="1">
                  <a:txBody>
                    <a:bodyPr/>
                    <a:lstStyle/>
                    <a:p>
                      <a:endParaRPr lang="zh-CN" altLang="en-US"/>
                    </a:p>
                  </a:txBody>
                  <a:tcPr/>
                </a:tc>
                <a:tc rowSpan="4" gridSpan="4">
                  <a:txBody>
                    <a:bodyPr/>
                    <a:lstStyle/>
                    <a:p>
                      <a:pPr marL="0" algn="ctr" defTabSz="914400" rtl="0" eaLnBrk="1" latinLnBrk="0" hangingPunct="1"/>
                      <a:r>
                        <a:rPr lang="en-US" alt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Internal</a:t>
                      </a:r>
                    </a:p>
                    <a:p>
                      <a:pPr marL="0" algn="ctr" defTabSz="914400" rtl="0" eaLnBrk="1" latinLnBrk="0" hangingPunct="1"/>
                      <a:r>
                        <a:rPr lang="en-US" alt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Disaggregation</a:t>
                      </a:r>
                      <a:endParaRPr lang="zh-CN" alt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04279" marR="104279" marT="52140" marB="5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zh-CN" altLang="en-US"/>
                    </a:p>
                  </a:txBody>
                  <a:tcPr/>
                </a:tc>
                <a:tc rowSpan="4" hMerge="1">
                  <a:txBody>
                    <a:bodyPr/>
                    <a:lstStyle/>
                    <a:p>
                      <a:endParaRPr lang="zh-CN" altLang="en-US"/>
                    </a:p>
                  </a:txBody>
                  <a:tcPr>
                    <a:lnL w="12700" cap="flat" cmpd="sng" algn="ctr">
                      <a:solidFill>
                        <a:srgbClr val="000000"/>
                      </a:solidFill>
                      <a:prstDash val="solid"/>
                      <a:round/>
                      <a:headEnd type="none" w="med" len="med"/>
                      <a:tailEnd type="none" w="med" len="med"/>
                    </a:lnL>
                  </a:tcPr>
                </a:tc>
                <a:tc rowSpan="4" hMerge="1">
                  <a:txBody>
                    <a:bodyPr/>
                    <a:lstStyle/>
                    <a:p>
                      <a:endParaRPr lang="zh-CN" altLang="en-US"/>
                    </a:p>
                  </a:txBody>
                  <a:tcPr/>
                </a:tc>
                <a:extLst>
                  <a:ext uri="{0D108BD9-81ED-4DB2-BD59-A6C34878D82A}">
                    <a16:rowId xmlns:a16="http://schemas.microsoft.com/office/drawing/2014/main" val="1202235513"/>
                  </a:ext>
                </a:extLst>
              </a:tr>
              <a:tr h="213880">
                <a:tc v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Sub-C</a:t>
                      </a:r>
                      <a:endParaRPr lang="zh-CN" altLang="zh-CN" sz="1400" kern="100" dirty="0">
                        <a:effectLst/>
                        <a:latin typeface="等线" panose="02010600030101010101" pitchFamily="2" charset="-122"/>
                        <a:ea typeface="+mn-ea"/>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503343342"/>
                  </a:ext>
                </a:extLst>
              </a:tr>
              <a:tr h="204209">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ct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vMerge="1">
                  <a:txBody>
                    <a:bodyPr/>
                    <a:lstStyle/>
                    <a:p>
                      <a:endParaRPr lang="zh-CN" altLang="en-US"/>
                    </a:p>
                  </a:txBody>
                  <a:tcPr/>
                </a:tc>
                <a:tc hMerge="1" vMerge="1">
                  <a:txBody>
                    <a:bodyPr/>
                    <a:lstStyle/>
                    <a:p>
                      <a:endParaRPr lang="zh-CN" altLang="en-US"/>
                    </a:p>
                  </a:txBody>
                  <a:tcPr/>
                </a:tc>
                <a:tc gridSpan="4" vMerge="1">
                  <a:txBody>
                    <a:bodyPr/>
                    <a:lstStyle/>
                    <a:p>
                      <a:endParaRPr lang="zh-CN" altLang="en-US"/>
                    </a:p>
                  </a:txBody>
                  <a:tcPr>
                    <a:lnT w="12700" cap="flat" cmpd="sng" algn="ctr">
                      <a:solidFill>
                        <a:srgbClr val="000000"/>
                      </a:solidFill>
                      <a:prstDash val="solid"/>
                      <a:round/>
                      <a:headEnd type="none" w="med" len="med"/>
                      <a:tailEnd type="none" w="med" len="med"/>
                    </a:lnT>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2347961036"/>
                  </a:ext>
                </a:extLst>
              </a:tr>
              <a:tr h="204209">
                <a:tc vMerge="1">
                  <a:txBody>
                    <a:bodyPr/>
                    <a:lstStyle/>
                    <a:p>
                      <a:endParaRPr lang="zh-CN" altLang="en-US"/>
                    </a:p>
                  </a:txBody>
                  <a:tcPr/>
                </a:tc>
                <a:tc>
                  <a:txBody>
                    <a:bodyPr/>
                    <a:lstStyle/>
                    <a:p>
                      <a:pPr algn="ct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Solar</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25931" marR="259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3353721196"/>
                  </a:ext>
                </a:extLst>
              </a:tr>
            </a:tbl>
          </a:graphicData>
        </a:graphic>
      </p:graphicFrame>
      <p:sp>
        <p:nvSpPr>
          <p:cNvPr id="104" name="矩形 103">
            <a:extLst>
              <a:ext uri="{FF2B5EF4-FFF2-40B4-BE49-F238E27FC236}">
                <a16:creationId xmlns:a16="http://schemas.microsoft.com/office/drawing/2014/main" id="{3685C520-E920-BCAF-4D89-E3D09C8C2CF8}"/>
              </a:ext>
            </a:extLst>
          </p:cNvPr>
          <p:cNvSpPr/>
          <p:nvPr/>
        </p:nvSpPr>
        <p:spPr>
          <a:xfrm>
            <a:off x="2885349" y="3329622"/>
            <a:ext cx="1312820" cy="541061"/>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a:solidFill>
                  <a:srgbClr val="0070C0"/>
                </a:solidFill>
                <a:latin typeface="Times New Roman" panose="02020603050405020304" pitchFamily="18" charset="0"/>
                <a:cs typeface="Times New Roman" panose="02020603050405020304" pitchFamily="18" charset="0"/>
              </a:rPr>
              <a:t>Downstream</a:t>
            </a:r>
            <a:r>
              <a:rPr lang="en-US" altLang="zh-CN" sz="1400"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Disaggregation</a:t>
            </a:r>
            <a:endParaRPr lang="zh-CN" altLang="en-US" sz="1400" dirty="0">
              <a:solidFill>
                <a:srgbClr val="0070C0"/>
              </a:solidFill>
              <a:latin typeface="Times New Roman" panose="02020603050405020304" pitchFamily="18" charset="0"/>
              <a:cs typeface="Times New Roman" panose="02020603050405020304" pitchFamily="18" charset="0"/>
            </a:endParaRPr>
          </a:p>
        </p:txBody>
      </p:sp>
      <p:grpSp>
        <p:nvGrpSpPr>
          <p:cNvPr id="147" name="组合 146">
            <a:extLst>
              <a:ext uri="{FF2B5EF4-FFF2-40B4-BE49-F238E27FC236}">
                <a16:creationId xmlns:a16="http://schemas.microsoft.com/office/drawing/2014/main" id="{7853FE58-DC94-BA4E-5181-CB3E1738AC7A}"/>
              </a:ext>
            </a:extLst>
          </p:cNvPr>
          <p:cNvGrpSpPr/>
          <p:nvPr/>
        </p:nvGrpSpPr>
        <p:grpSpPr>
          <a:xfrm>
            <a:off x="1544409" y="4030962"/>
            <a:ext cx="4385629" cy="2490980"/>
            <a:chOff x="1463115" y="1187680"/>
            <a:chExt cx="4385629" cy="2885998"/>
          </a:xfrm>
        </p:grpSpPr>
        <p:grpSp>
          <p:nvGrpSpPr>
            <p:cNvPr id="151" name="组合 150">
              <a:extLst>
                <a:ext uri="{FF2B5EF4-FFF2-40B4-BE49-F238E27FC236}">
                  <a16:creationId xmlns:a16="http://schemas.microsoft.com/office/drawing/2014/main" id="{770CD20D-C202-1D66-7134-8B4B0C3B5000}"/>
                </a:ext>
              </a:extLst>
            </p:cNvPr>
            <p:cNvGrpSpPr/>
            <p:nvPr/>
          </p:nvGrpSpPr>
          <p:grpSpPr>
            <a:xfrm>
              <a:off x="1463115" y="1187680"/>
              <a:ext cx="4385629" cy="2204382"/>
              <a:chOff x="1245074" y="2266352"/>
              <a:chExt cx="4385629" cy="2204382"/>
            </a:xfrm>
          </p:grpSpPr>
          <p:grpSp>
            <p:nvGrpSpPr>
              <p:cNvPr id="162" name="组合 161">
                <a:extLst>
                  <a:ext uri="{FF2B5EF4-FFF2-40B4-BE49-F238E27FC236}">
                    <a16:creationId xmlns:a16="http://schemas.microsoft.com/office/drawing/2014/main" id="{D19751F0-38C4-77F9-10EA-D577D9853A21}"/>
                  </a:ext>
                </a:extLst>
              </p:cNvPr>
              <p:cNvGrpSpPr/>
              <p:nvPr/>
            </p:nvGrpSpPr>
            <p:grpSpPr>
              <a:xfrm>
                <a:off x="1245074" y="2266352"/>
                <a:ext cx="4385629" cy="2155109"/>
                <a:chOff x="-4546126" y="2828966"/>
                <a:chExt cx="4385629" cy="2155109"/>
              </a:xfrm>
            </p:grpSpPr>
            <p:sp>
              <p:nvSpPr>
                <p:cNvPr id="166" name="矩形 165">
                  <a:extLst>
                    <a:ext uri="{FF2B5EF4-FFF2-40B4-BE49-F238E27FC236}">
                      <a16:creationId xmlns:a16="http://schemas.microsoft.com/office/drawing/2014/main" id="{1D3A5B49-6147-A246-F30D-BA659CE2CD18}"/>
                    </a:ext>
                  </a:extLst>
                </p:cNvPr>
                <p:cNvSpPr/>
                <p:nvPr/>
              </p:nvSpPr>
              <p:spPr>
                <a:xfrm>
                  <a:off x="-4546126" y="3432836"/>
                  <a:ext cx="904590" cy="766848"/>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a:solidFill>
                        <a:srgbClr val="0070C0"/>
                      </a:solidFill>
                      <a:latin typeface="Times New Roman" panose="02020603050405020304" pitchFamily="18" charset="0"/>
                      <a:cs typeface="Times New Roman" panose="02020603050405020304" pitchFamily="18" charset="0"/>
                    </a:rPr>
                    <a:t>Upstream sectors</a:t>
                  </a:r>
                  <a:endParaRPr lang="zh-CN" altLang="en-US" sz="1400" dirty="0">
                    <a:solidFill>
                      <a:srgbClr val="0070C0"/>
                    </a:solidFill>
                    <a:latin typeface="Times New Roman" panose="02020603050405020304" pitchFamily="18" charset="0"/>
                    <a:cs typeface="Times New Roman" panose="02020603050405020304" pitchFamily="18" charset="0"/>
                  </a:endParaRPr>
                </a:p>
              </p:txBody>
            </p:sp>
            <p:grpSp>
              <p:nvGrpSpPr>
                <p:cNvPr id="167" name="组合 166">
                  <a:extLst>
                    <a:ext uri="{FF2B5EF4-FFF2-40B4-BE49-F238E27FC236}">
                      <a16:creationId xmlns:a16="http://schemas.microsoft.com/office/drawing/2014/main" id="{88D63EA9-1157-8BBC-E352-746BC0E09842}"/>
                    </a:ext>
                  </a:extLst>
                </p:cNvPr>
                <p:cNvGrpSpPr/>
                <p:nvPr/>
              </p:nvGrpSpPr>
              <p:grpSpPr>
                <a:xfrm>
                  <a:off x="-3275049" y="3117374"/>
                  <a:ext cx="1252823" cy="1866701"/>
                  <a:chOff x="2508773" y="2970846"/>
                  <a:chExt cx="1252823" cy="1866701"/>
                </a:xfrm>
              </p:grpSpPr>
              <p:sp>
                <p:nvSpPr>
                  <p:cNvPr id="176" name="矩形 175">
                    <a:extLst>
                      <a:ext uri="{FF2B5EF4-FFF2-40B4-BE49-F238E27FC236}">
                        <a16:creationId xmlns:a16="http://schemas.microsoft.com/office/drawing/2014/main" id="{E874EA0E-65FC-FE98-BC5A-9693D8BA163D}"/>
                      </a:ext>
                    </a:extLst>
                  </p:cNvPr>
                  <p:cNvSpPr/>
                  <p:nvPr/>
                </p:nvSpPr>
                <p:spPr>
                  <a:xfrm>
                    <a:off x="2508773" y="4388612"/>
                    <a:ext cx="1242372" cy="448935"/>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200"/>
                      </a:lnSpc>
                    </a:pPr>
                    <a:r>
                      <a:rPr lang="en-US" altLang="zh-CN" sz="1400" dirty="0">
                        <a:latin typeface="Times New Roman" panose="02020603050405020304" pitchFamily="18" charset="0"/>
                        <a:cs typeface="Times New Roman" panose="02020603050405020304" pitchFamily="18" charset="0"/>
                      </a:rPr>
                      <a:t>General sectors</a:t>
                    </a:r>
                    <a:endParaRPr lang="zh-CN" altLang="en-US" sz="1400" dirty="0">
                      <a:latin typeface="Times New Roman" panose="02020603050405020304" pitchFamily="18" charset="0"/>
                      <a:cs typeface="Times New Roman" panose="02020603050405020304" pitchFamily="18" charset="0"/>
                    </a:endParaRPr>
                  </a:p>
                </p:txBody>
              </p:sp>
              <p:sp>
                <p:nvSpPr>
                  <p:cNvPr id="178" name="矩形 177">
                    <a:extLst>
                      <a:ext uri="{FF2B5EF4-FFF2-40B4-BE49-F238E27FC236}">
                        <a16:creationId xmlns:a16="http://schemas.microsoft.com/office/drawing/2014/main" id="{73909021-B952-78A7-5245-E56ABECC895B}"/>
                      </a:ext>
                    </a:extLst>
                  </p:cNvPr>
                  <p:cNvSpPr/>
                  <p:nvPr/>
                </p:nvSpPr>
                <p:spPr>
                  <a:xfrm>
                    <a:off x="2517798" y="3689503"/>
                    <a:ext cx="1242372" cy="451126"/>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200"/>
                      </a:lnSpc>
                    </a:pPr>
                    <a:r>
                      <a:rPr lang="en-US" altLang="zh-CN" sz="1400" dirty="0">
                        <a:latin typeface="Times New Roman" panose="02020603050405020304" pitchFamily="18" charset="0"/>
                        <a:cs typeface="Times New Roman" panose="02020603050405020304" pitchFamily="18" charset="0"/>
                      </a:rPr>
                      <a:t>Capital-related sectors</a:t>
                    </a:r>
                    <a:endParaRPr lang="zh-CN" altLang="en-US" sz="1400" dirty="0">
                      <a:latin typeface="Times New Roman" panose="02020603050405020304" pitchFamily="18" charset="0"/>
                      <a:cs typeface="Times New Roman" panose="02020603050405020304" pitchFamily="18" charset="0"/>
                    </a:endParaRPr>
                  </a:p>
                </p:txBody>
              </p:sp>
              <p:sp>
                <p:nvSpPr>
                  <p:cNvPr id="177" name="矩形 176">
                    <a:extLst>
                      <a:ext uri="{FF2B5EF4-FFF2-40B4-BE49-F238E27FC236}">
                        <a16:creationId xmlns:a16="http://schemas.microsoft.com/office/drawing/2014/main" id="{B959EEC8-D8A3-EB7B-E6ED-43EF890BD595}"/>
                      </a:ext>
                    </a:extLst>
                  </p:cNvPr>
                  <p:cNvSpPr/>
                  <p:nvPr/>
                </p:nvSpPr>
                <p:spPr>
                  <a:xfrm>
                    <a:off x="2509814" y="2970846"/>
                    <a:ext cx="1251782" cy="441803"/>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200"/>
                      </a:lnSpc>
                    </a:pPr>
                    <a:r>
                      <a:rPr lang="en-US" altLang="zh-CN" sz="1400" dirty="0">
                        <a:latin typeface="Times New Roman" panose="02020603050405020304" pitchFamily="18" charset="0"/>
                        <a:cs typeface="Times New Roman" panose="02020603050405020304" pitchFamily="18" charset="0"/>
                      </a:rPr>
                      <a:t>Fuel-related sectors</a:t>
                    </a:r>
                    <a:endParaRPr lang="zh-CN" altLang="en-US" sz="1400" dirty="0">
                      <a:latin typeface="Times New Roman" panose="02020603050405020304" pitchFamily="18" charset="0"/>
                      <a:cs typeface="Times New Roman" panose="02020603050405020304" pitchFamily="18" charset="0"/>
                    </a:endParaRPr>
                  </a:p>
                </p:txBody>
              </p:sp>
            </p:grpSp>
            <p:sp>
              <p:nvSpPr>
                <p:cNvPr id="168" name="左大括号 167">
                  <a:extLst>
                    <a:ext uri="{FF2B5EF4-FFF2-40B4-BE49-F238E27FC236}">
                      <a16:creationId xmlns:a16="http://schemas.microsoft.com/office/drawing/2014/main" id="{627E8E64-9B8A-C261-7A20-DB202FA76F4D}"/>
                    </a:ext>
                  </a:extLst>
                </p:cNvPr>
                <p:cNvSpPr/>
                <p:nvPr/>
              </p:nvSpPr>
              <p:spPr>
                <a:xfrm>
                  <a:off x="-3633147" y="3276118"/>
                  <a:ext cx="358098" cy="1450540"/>
                </a:xfrm>
                <a:prstGeom prst="leftBrace">
                  <a:avLst>
                    <a:gd name="adj1" fmla="val 0"/>
                    <a:gd name="adj2" fmla="val 41289"/>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400">
                    <a:latin typeface="Times New Roman" panose="02020603050405020304" pitchFamily="18" charset="0"/>
                    <a:cs typeface="Times New Roman" panose="02020603050405020304" pitchFamily="18" charset="0"/>
                  </a:endParaRPr>
                </a:p>
              </p:txBody>
            </p:sp>
            <p:sp>
              <p:nvSpPr>
                <p:cNvPr id="169" name="矩形 168">
                  <a:extLst>
                    <a:ext uri="{FF2B5EF4-FFF2-40B4-BE49-F238E27FC236}">
                      <a16:creationId xmlns:a16="http://schemas.microsoft.com/office/drawing/2014/main" id="{D55683BB-8827-EF4E-B36E-4B70A2C74B1B}"/>
                    </a:ext>
                  </a:extLst>
                </p:cNvPr>
                <p:cNvSpPr/>
                <p:nvPr/>
              </p:nvSpPr>
              <p:spPr>
                <a:xfrm>
                  <a:off x="-875173" y="3440196"/>
                  <a:ext cx="714676" cy="759488"/>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a:latin typeface="Times New Roman" panose="02020603050405020304" pitchFamily="18" charset="0"/>
                      <a:cs typeface="Times New Roman" panose="02020603050405020304" pitchFamily="18" charset="0"/>
                    </a:rPr>
                    <a:t>Power sectors</a:t>
                  </a:r>
                  <a:endParaRPr lang="zh-CN" altLang="en-US" sz="1400" dirty="0">
                    <a:latin typeface="Times New Roman" panose="02020603050405020304" pitchFamily="18" charset="0"/>
                    <a:cs typeface="Times New Roman" panose="02020603050405020304" pitchFamily="18" charset="0"/>
                  </a:endParaRPr>
                </a:p>
              </p:txBody>
            </p:sp>
            <p:sp>
              <p:nvSpPr>
                <p:cNvPr id="170" name="左大括号 169">
                  <a:extLst>
                    <a:ext uri="{FF2B5EF4-FFF2-40B4-BE49-F238E27FC236}">
                      <a16:creationId xmlns:a16="http://schemas.microsoft.com/office/drawing/2014/main" id="{5E84333A-87AD-DA8B-9110-E9CDAB21E31D}"/>
                    </a:ext>
                  </a:extLst>
                </p:cNvPr>
                <p:cNvSpPr/>
                <p:nvPr/>
              </p:nvSpPr>
              <p:spPr>
                <a:xfrm rot="10800000">
                  <a:off x="-2023652" y="3276119"/>
                  <a:ext cx="283266" cy="1351721"/>
                </a:xfrm>
                <a:prstGeom prst="leftBrace">
                  <a:avLst>
                    <a:gd name="adj1" fmla="val 0"/>
                    <a:gd name="adj2" fmla="val 55033"/>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400">
                    <a:latin typeface="Times New Roman" panose="02020603050405020304" pitchFamily="18" charset="0"/>
                    <a:cs typeface="Times New Roman" panose="02020603050405020304" pitchFamily="18" charset="0"/>
                  </a:endParaRPr>
                </a:p>
              </p:txBody>
            </p:sp>
            <p:sp>
              <p:nvSpPr>
                <p:cNvPr id="172" name="文本框 171">
                  <a:extLst>
                    <a:ext uri="{FF2B5EF4-FFF2-40B4-BE49-F238E27FC236}">
                      <a16:creationId xmlns:a16="http://schemas.microsoft.com/office/drawing/2014/main" id="{5FBEE555-02DC-B00E-1078-25BD846F7413}"/>
                    </a:ext>
                  </a:extLst>
                </p:cNvPr>
                <p:cNvSpPr txBox="1"/>
                <p:nvPr/>
              </p:nvSpPr>
              <p:spPr>
                <a:xfrm>
                  <a:off x="-1989660" y="3561055"/>
                  <a:ext cx="1242372" cy="606192"/>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Intermediate </a:t>
                  </a:r>
                </a:p>
                <a:p>
                  <a:pPr algn="ctr"/>
                  <a:r>
                    <a:rPr lang="en-US" altLang="zh-CN" sz="1400" dirty="0">
                      <a:latin typeface="Times New Roman" panose="02020603050405020304" pitchFamily="18" charset="0"/>
                      <a:cs typeface="Times New Roman" panose="02020603050405020304" pitchFamily="18" charset="0"/>
                    </a:rPr>
                    <a:t>Inputs</a:t>
                  </a:r>
                  <a:endParaRPr lang="zh-CN" altLang="en-US" sz="1400" dirty="0">
                    <a:latin typeface="Times New Roman" panose="02020603050405020304" pitchFamily="18" charset="0"/>
                    <a:cs typeface="Times New Roman" panose="02020603050405020304" pitchFamily="18" charset="0"/>
                  </a:endParaRPr>
                </a:p>
              </p:txBody>
            </p:sp>
            <p:sp>
              <p:nvSpPr>
                <p:cNvPr id="173" name="文本框 172">
                  <a:extLst>
                    <a:ext uri="{FF2B5EF4-FFF2-40B4-BE49-F238E27FC236}">
                      <a16:creationId xmlns:a16="http://schemas.microsoft.com/office/drawing/2014/main" id="{B609AC03-74B2-9F36-1428-3D16FD2F271D}"/>
                    </a:ext>
                  </a:extLst>
                </p:cNvPr>
                <p:cNvSpPr txBox="1"/>
                <p:nvPr/>
              </p:nvSpPr>
              <p:spPr>
                <a:xfrm>
                  <a:off x="-3244513" y="2828966"/>
                  <a:ext cx="1200156" cy="320925"/>
                </a:xfrm>
                <a:prstGeom prst="rect">
                  <a:avLst/>
                </a:prstGeom>
                <a:noFill/>
              </p:spPr>
              <p:txBody>
                <a:bodyPr wrap="square" rtlCol="0">
                  <a:spAutoFit/>
                </a:bodyPr>
                <a:lstStyle/>
                <a:p>
                  <a:pPr algn="ctr"/>
                  <a:r>
                    <a:rPr lang="en-US" altLang="zh-CN" sz="1200" i="1" dirty="0">
                      <a:solidFill>
                        <a:srgbClr val="C00000"/>
                      </a:solidFill>
                      <a:latin typeface="Times New Roman" panose="02020603050405020304" pitchFamily="18" charset="0"/>
                      <a:cs typeface="Times New Roman" panose="02020603050405020304" pitchFamily="18" charset="0"/>
                    </a:rPr>
                    <a:t>Fuel cost</a:t>
                  </a:r>
                  <a:endParaRPr lang="zh-CN" altLang="en-US" sz="1200" i="1" dirty="0">
                    <a:solidFill>
                      <a:srgbClr val="C00000"/>
                    </a:solidFill>
                    <a:latin typeface="Times New Roman" panose="02020603050405020304" pitchFamily="18" charset="0"/>
                    <a:cs typeface="Times New Roman" panose="02020603050405020304" pitchFamily="18" charset="0"/>
                  </a:endParaRPr>
                </a:p>
              </p:txBody>
            </p:sp>
            <p:sp>
              <p:nvSpPr>
                <p:cNvPr id="174" name="文本框 173">
                  <a:extLst>
                    <a:ext uri="{FF2B5EF4-FFF2-40B4-BE49-F238E27FC236}">
                      <a16:creationId xmlns:a16="http://schemas.microsoft.com/office/drawing/2014/main" id="{5F3720DE-475E-15D3-88B9-306F5497511C}"/>
                    </a:ext>
                  </a:extLst>
                </p:cNvPr>
                <p:cNvSpPr txBox="1"/>
                <p:nvPr/>
              </p:nvSpPr>
              <p:spPr>
                <a:xfrm>
                  <a:off x="-3587399" y="3617507"/>
                  <a:ext cx="1855392" cy="260158"/>
                </a:xfrm>
                <a:prstGeom prst="rect">
                  <a:avLst/>
                </a:prstGeom>
                <a:noFill/>
              </p:spPr>
              <p:txBody>
                <a:bodyPr wrap="square" rtlCol="0">
                  <a:spAutoFit/>
                </a:bodyPr>
                <a:lstStyle/>
                <a:p>
                  <a:pPr algn="ctr">
                    <a:lnSpc>
                      <a:spcPts val="1000"/>
                    </a:lnSpc>
                  </a:pPr>
                  <a:r>
                    <a:rPr lang="en-US" altLang="zh-CN" sz="1200" i="1" dirty="0">
                      <a:solidFill>
                        <a:srgbClr val="C00000"/>
                      </a:solidFill>
                      <a:latin typeface="Times New Roman" panose="02020603050405020304" pitchFamily="18" charset="0"/>
                      <a:cs typeface="Times New Roman" panose="02020603050405020304" pitchFamily="18" charset="0"/>
                    </a:rPr>
                    <a:t>Overnight cost of capital</a:t>
                  </a:r>
                  <a:endParaRPr lang="zh-CN" altLang="en-US" sz="1200" i="1" dirty="0">
                    <a:solidFill>
                      <a:srgbClr val="C00000"/>
                    </a:solidFill>
                    <a:latin typeface="Times New Roman" panose="02020603050405020304" pitchFamily="18" charset="0"/>
                    <a:cs typeface="Times New Roman" panose="02020603050405020304" pitchFamily="18" charset="0"/>
                  </a:endParaRPr>
                </a:p>
              </p:txBody>
            </p:sp>
            <p:sp>
              <p:nvSpPr>
                <p:cNvPr id="175" name="文本框 174">
                  <a:extLst>
                    <a:ext uri="{FF2B5EF4-FFF2-40B4-BE49-F238E27FC236}">
                      <a16:creationId xmlns:a16="http://schemas.microsoft.com/office/drawing/2014/main" id="{5C69C4CF-2E4A-6FF0-A00C-A45CBF52C4CE}"/>
                    </a:ext>
                  </a:extLst>
                </p:cNvPr>
                <p:cNvSpPr txBox="1"/>
                <p:nvPr/>
              </p:nvSpPr>
              <p:spPr>
                <a:xfrm>
                  <a:off x="-3474817" y="4328083"/>
                  <a:ext cx="1661092" cy="260158"/>
                </a:xfrm>
                <a:prstGeom prst="rect">
                  <a:avLst/>
                </a:prstGeom>
                <a:noFill/>
              </p:spPr>
              <p:txBody>
                <a:bodyPr wrap="square" rtlCol="0">
                  <a:spAutoFit/>
                </a:bodyPr>
                <a:lstStyle/>
                <a:p>
                  <a:pPr algn="ctr">
                    <a:lnSpc>
                      <a:spcPts val="1000"/>
                    </a:lnSpc>
                  </a:pPr>
                  <a:r>
                    <a:rPr lang="en-US" altLang="zh-CN" sz="1200" i="1" dirty="0">
                      <a:solidFill>
                        <a:srgbClr val="C00000"/>
                      </a:solidFill>
                      <a:latin typeface="Times New Roman" panose="02020603050405020304" pitchFamily="18" charset="0"/>
                      <a:cs typeface="Times New Roman" panose="02020603050405020304" pitchFamily="18" charset="0"/>
                    </a:rPr>
                    <a:t>O&amp;M cost</a:t>
                  </a:r>
                  <a:endParaRPr lang="zh-CN" altLang="en-US" sz="1200" i="1" dirty="0">
                    <a:solidFill>
                      <a:srgbClr val="C00000"/>
                    </a:solidFill>
                    <a:latin typeface="Times New Roman" panose="02020603050405020304" pitchFamily="18" charset="0"/>
                    <a:cs typeface="Times New Roman" panose="02020603050405020304" pitchFamily="18" charset="0"/>
                  </a:endParaRPr>
                </a:p>
              </p:txBody>
            </p:sp>
          </p:grpSp>
          <p:sp>
            <p:nvSpPr>
              <p:cNvPr id="163" name="矩形 162">
                <a:extLst>
                  <a:ext uri="{FF2B5EF4-FFF2-40B4-BE49-F238E27FC236}">
                    <a16:creationId xmlns:a16="http://schemas.microsoft.com/office/drawing/2014/main" id="{FF7748A7-2941-2EC7-A2CC-EE0389559B09}"/>
                  </a:ext>
                </a:extLst>
              </p:cNvPr>
              <p:cNvSpPr/>
              <p:nvPr/>
            </p:nvSpPr>
            <p:spPr>
              <a:xfrm>
                <a:off x="2310295" y="2322934"/>
                <a:ext cx="1628059" cy="2147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Times New Roman" panose="02020603050405020304" pitchFamily="18" charset="0"/>
                  <a:cs typeface="Times New Roman" panose="02020603050405020304" pitchFamily="18" charset="0"/>
                </a:endParaRPr>
              </a:p>
            </p:txBody>
          </p:sp>
        </p:grpSp>
        <p:grpSp>
          <p:nvGrpSpPr>
            <p:cNvPr id="152" name="组合 151">
              <a:extLst>
                <a:ext uri="{FF2B5EF4-FFF2-40B4-BE49-F238E27FC236}">
                  <a16:creationId xmlns:a16="http://schemas.microsoft.com/office/drawing/2014/main" id="{7CE515F5-937D-63D2-FDE9-6CDC43D364A0}"/>
                </a:ext>
              </a:extLst>
            </p:cNvPr>
            <p:cNvGrpSpPr/>
            <p:nvPr/>
          </p:nvGrpSpPr>
          <p:grpSpPr>
            <a:xfrm>
              <a:off x="1911389" y="3420557"/>
              <a:ext cx="3501842" cy="653121"/>
              <a:chOff x="235549" y="3396733"/>
              <a:chExt cx="3501842" cy="653121"/>
            </a:xfrm>
          </p:grpSpPr>
          <p:grpSp>
            <p:nvGrpSpPr>
              <p:cNvPr id="153" name="组合 152">
                <a:extLst>
                  <a:ext uri="{FF2B5EF4-FFF2-40B4-BE49-F238E27FC236}">
                    <a16:creationId xmlns:a16="http://schemas.microsoft.com/office/drawing/2014/main" id="{57F895EA-C45A-02F9-C17D-B51ED289EC75}"/>
                  </a:ext>
                </a:extLst>
              </p:cNvPr>
              <p:cNvGrpSpPr/>
              <p:nvPr/>
            </p:nvGrpSpPr>
            <p:grpSpPr>
              <a:xfrm>
                <a:off x="235549" y="3396733"/>
                <a:ext cx="3501842" cy="465895"/>
                <a:chOff x="1645619" y="2735735"/>
                <a:chExt cx="3501842" cy="465895"/>
              </a:xfrm>
            </p:grpSpPr>
            <p:sp>
              <p:nvSpPr>
                <p:cNvPr id="160" name="矩形 159">
                  <a:extLst>
                    <a:ext uri="{FF2B5EF4-FFF2-40B4-BE49-F238E27FC236}">
                      <a16:creationId xmlns:a16="http://schemas.microsoft.com/office/drawing/2014/main" id="{B8B42BCA-CDC8-426E-21B0-F73D46F8EACF}"/>
                    </a:ext>
                  </a:extLst>
                </p:cNvPr>
                <p:cNvSpPr/>
                <p:nvPr/>
              </p:nvSpPr>
              <p:spPr>
                <a:xfrm>
                  <a:off x="3955289" y="2735735"/>
                  <a:ext cx="1192172" cy="465895"/>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a:solidFill>
                        <a:srgbClr val="0070C0"/>
                      </a:solidFill>
                      <a:latin typeface="Times New Roman" panose="02020603050405020304" pitchFamily="18" charset="0"/>
                      <a:cs typeface="Times New Roman" panose="02020603050405020304" pitchFamily="18" charset="0"/>
                    </a:rPr>
                    <a:t>Downstream sectors</a:t>
                  </a:r>
                  <a:endParaRPr lang="zh-CN" altLang="en-US" sz="1400" dirty="0">
                    <a:solidFill>
                      <a:srgbClr val="0070C0"/>
                    </a:solidFill>
                    <a:latin typeface="Times New Roman" panose="02020603050405020304" pitchFamily="18" charset="0"/>
                    <a:cs typeface="Times New Roman" panose="02020603050405020304" pitchFamily="18" charset="0"/>
                  </a:endParaRPr>
                </a:p>
              </p:txBody>
            </p:sp>
            <p:sp>
              <p:nvSpPr>
                <p:cNvPr id="161" name="矩形 160">
                  <a:extLst>
                    <a:ext uri="{FF2B5EF4-FFF2-40B4-BE49-F238E27FC236}">
                      <a16:creationId xmlns:a16="http://schemas.microsoft.com/office/drawing/2014/main" id="{11124899-E6CB-65BF-FFA2-8C81E04AB72E}"/>
                    </a:ext>
                  </a:extLst>
                </p:cNvPr>
                <p:cNvSpPr/>
                <p:nvPr/>
              </p:nvSpPr>
              <p:spPr>
                <a:xfrm>
                  <a:off x="1645619" y="2741937"/>
                  <a:ext cx="1192172" cy="454185"/>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a:latin typeface="Times New Roman" panose="02020603050405020304" pitchFamily="18" charset="0"/>
                      <a:cs typeface="Times New Roman" panose="02020603050405020304" pitchFamily="18" charset="0"/>
                    </a:rPr>
                    <a:t>Power</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sector</a:t>
                  </a:r>
                  <a:endParaRPr lang="zh-CN" altLang="en-US" sz="1400" dirty="0">
                    <a:latin typeface="Times New Roman" panose="02020603050405020304" pitchFamily="18" charset="0"/>
                    <a:cs typeface="Times New Roman" panose="02020603050405020304" pitchFamily="18" charset="0"/>
                  </a:endParaRPr>
                </a:p>
              </p:txBody>
            </p:sp>
          </p:grpSp>
          <p:sp>
            <p:nvSpPr>
              <p:cNvPr id="154" name="文本框 153">
                <a:extLst>
                  <a:ext uri="{FF2B5EF4-FFF2-40B4-BE49-F238E27FC236}">
                    <a16:creationId xmlns:a16="http://schemas.microsoft.com/office/drawing/2014/main" id="{8F4341E3-41EA-F852-60BA-E8DF202E9A5A}"/>
                  </a:ext>
                </a:extLst>
              </p:cNvPr>
              <p:cNvSpPr txBox="1"/>
              <p:nvPr/>
            </p:nvSpPr>
            <p:spPr>
              <a:xfrm>
                <a:off x="1333101" y="3396733"/>
                <a:ext cx="1334458" cy="606189"/>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Power Generation</a:t>
                </a:r>
                <a:endParaRPr lang="zh-CN" altLang="en-US" sz="1400" dirty="0">
                  <a:latin typeface="Times New Roman" panose="02020603050405020304" pitchFamily="18" charset="0"/>
                  <a:cs typeface="Times New Roman" panose="02020603050405020304" pitchFamily="18" charset="0"/>
                </a:endParaRPr>
              </a:p>
            </p:txBody>
          </p:sp>
          <p:sp>
            <p:nvSpPr>
              <p:cNvPr id="155" name="箭头: 右 154">
                <a:extLst>
                  <a:ext uri="{FF2B5EF4-FFF2-40B4-BE49-F238E27FC236}">
                    <a16:creationId xmlns:a16="http://schemas.microsoft.com/office/drawing/2014/main" id="{3CEE5054-0A12-EF19-93D6-C9554C58E92C}"/>
                  </a:ext>
                </a:extLst>
              </p:cNvPr>
              <p:cNvSpPr/>
              <p:nvPr/>
            </p:nvSpPr>
            <p:spPr>
              <a:xfrm>
                <a:off x="1495456" y="3639012"/>
                <a:ext cx="965093" cy="116072"/>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400">
                  <a:latin typeface="Times New Roman" panose="02020603050405020304" pitchFamily="18" charset="0"/>
                  <a:cs typeface="Times New Roman" panose="02020603050405020304" pitchFamily="18" charset="0"/>
                </a:endParaRPr>
              </a:p>
            </p:txBody>
          </p:sp>
          <p:grpSp>
            <p:nvGrpSpPr>
              <p:cNvPr id="156" name="组合 155">
                <a:extLst>
                  <a:ext uri="{FF2B5EF4-FFF2-40B4-BE49-F238E27FC236}">
                    <a16:creationId xmlns:a16="http://schemas.microsoft.com/office/drawing/2014/main" id="{0C4EB0AF-F762-71F0-5181-A29571CFD2B3}"/>
                  </a:ext>
                </a:extLst>
              </p:cNvPr>
              <p:cNvGrpSpPr/>
              <p:nvPr/>
            </p:nvGrpSpPr>
            <p:grpSpPr>
              <a:xfrm>
                <a:off x="831635" y="3857121"/>
                <a:ext cx="2309672" cy="192733"/>
                <a:chOff x="2231621" y="2719049"/>
                <a:chExt cx="2309672" cy="305390"/>
              </a:xfrm>
            </p:grpSpPr>
            <p:cxnSp>
              <p:nvCxnSpPr>
                <p:cNvPr id="158" name="连接符: 肘形 157">
                  <a:extLst>
                    <a:ext uri="{FF2B5EF4-FFF2-40B4-BE49-F238E27FC236}">
                      <a16:creationId xmlns:a16="http://schemas.microsoft.com/office/drawing/2014/main" id="{CC638961-9F83-6A4D-C365-AA9BC3AC21C5}"/>
                    </a:ext>
                  </a:extLst>
                </p:cNvPr>
                <p:cNvCxnSpPr>
                  <a:cxnSpLocks/>
                  <a:stCxn id="161" idx="2"/>
                </p:cNvCxnSpPr>
                <p:nvPr/>
              </p:nvCxnSpPr>
              <p:spPr>
                <a:xfrm rot="16200000" flipH="1">
                  <a:off x="3233762" y="1716908"/>
                  <a:ext cx="305390" cy="2309672"/>
                </a:xfrm>
                <a:prstGeom prst="bentConnector2">
                  <a:avLst/>
                </a:prstGeom>
                <a:ln w="12700">
                  <a:prstDash val="dash"/>
                </a:ln>
              </p:spPr>
              <p:style>
                <a:lnRef idx="1">
                  <a:schemeClr val="dk1"/>
                </a:lnRef>
                <a:fillRef idx="0">
                  <a:schemeClr val="dk1"/>
                </a:fillRef>
                <a:effectRef idx="0">
                  <a:schemeClr val="dk1"/>
                </a:effectRef>
                <a:fontRef idx="minor">
                  <a:schemeClr val="tx1"/>
                </a:fontRef>
              </p:style>
            </p:cxnSp>
            <p:cxnSp>
              <p:nvCxnSpPr>
                <p:cNvPr id="159" name="直接连接符 158">
                  <a:extLst>
                    <a:ext uri="{FF2B5EF4-FFF2-40B4-BE49-F238E27FC236}">
                      <a16:creationId xmlns:a16="http://schemas.microsoft.com/office/drawing/2014/main" id="{70267165-031B-087E-0C6C-4E657B40FFD0}"/>
                    </a:ext>
                  </a:extLst>
                </p:cNvPr>
                <p:cNvCxnSpPr>
                  <a:cxnSpLocks/>
                  <a:stCxn id="160" idx="2"/>
                </p:cNvCxnSpPr>
                <p:nvPr/>
              </p:nvCxnSpPr>
              <p:spPr>
                <a:xfrm>
                  <a:off x="4541291" y="2727788"/>
                  <a:ext cx="0" cy="296647"/>
                </a:xfrm>
                <a:prstGeom prst="line">
                  <a:avLst/>
                </a:prstGeom>
                <a:ln w="12700">
                  <a:prstDash val="dash"/>
                </a:ln>
              </p:spPr>
              <p:style>
                <a:lnRef idx="1">
                  <a:schemeClr val="dk1"/>
                </a:lnRef>
                <a:fillRef idx="0">
                  <a:schemeClr val="dk1"/>
                </a:fillRef>
                <a:effectRef idx="0">
                  <a:schemeClr val="dk1"/>
                </a:effectRef>
                <a:fontRef idx="minor">
                  <a:schemeClr val="tx1"/>
                </a:fontRef>
              </p:style>
            </p:cxnSp>
          </p:grpSp>
        </p:grpSp>
      </p:grpSp>
      <p:sp>
        <p:nvSpPr>
          <p:cNvPr id="12" name="矩形 11">
            <a:extLst>
              <a:ext uri="{FF2B5EF4-FFF2-40B4-BE49-F238E27FC236}">
                <a16:creationId xmlns:a16="http://schemas.microsoft.com/office/drawing/2014/main" id="{079A45C2-7DB8-B0E5-AB65-03D133B31C2F}"/>
              </a:ext>
            </a:extLst>
          </p:cNvPr>
          <p:cNvSpPr/>
          <p:nvPr/>
        </p:nvSpPr>
        <p:spPr>
          <a:xfrm>
            <a:off x="4478770" y="2406482"/>
            <a:ext cx="1281384" cy="544918"/>
          </a:xfrm>
          <a:prstGeom prst="rect">
            <a:avLst/>
          </a:prstGeom>
          <a:solidFill>
            <a:schemeClr val="bg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a:solidFill>
                  <a:srgbClr val="0070C0"/>
                </a:solidFill>
                <a:latin typeface="Times New Roman" panose="02020603050405020304" pitchFamily="18" charset="0"/>
                <a:cs typeface="Times New Roman" panose="02020603050405020304" pitchFamily="18" charset="0"/>
              </a:rPr>
              <a:t>Upstream</a:t>
            </a:r>
            <a:r>
              <a:rPr lang="en-US" altLang="zh-CN" sz="1400"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Disaggregation</a:t>
            </a:r>
            <a:endParaRPr lang="zh-CN" altLang="en-US" sz="140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5DAC2609-F2FE-37DA-9F82-4CFE63A9AF1A}"/>
              </a:ext>
            </a:extLst>
          </p:cNvPr>
          <p:cNvGraphicFramePr>
            <a:graphicFrameLocks noGrp="1"/>
          </p:cNvGraphicFramePr>
          <p:nvPr>
            <p:extLst>
              <p:ext uri="{D42A27DB-BD31-4B8C-83A1-F6EECF244321}">
                <p14:modId xmlns:p14="http://schemas.microsoft.com/office/powerpoint/2010/main" val="2718392455"/>
              </p:ext>
            </p:extLst>
          </p:nvPr>
        </p:nvGraphicFramePr>
        <p:xfrm>
          <a:off x="6246159" y="1001074"/>
          <a:ext cx="4368504" cy="2711815"/>
        </p:xfrm>
        <a:graphic>
          <a:graphicData uri="http://schemas.openxmlformats.org/drawingml/2006/table">
            <a:tbl>
              <a:tblPr firstRow="1" bandRow="1">
                <a:tableStyleId>{5940675A-B579-460E-94D1-54222C63F5DA}</a:tableStyleId>
              </a:tblPr>
              <a:tblGrid>
                <a:gridCol w="4368504">
                  <a:extLst>
                    <a:ext uri="{9D8B030D-6E8A-4147-A177-3AD203B41FA5}">
                      <a16:colId xmlns:a16="http://schemas.microsoft.com/office/drawing/2014/main" val="1340246577"/>
                    </a:ext>
                  </a:extLst>
                </a:gridCol>
              </a:tblGrid>
              <a:tr h="538545">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cs typeface="Times New Roman" panose="02020603050405020304" pitchFamily="18" charset="0"/>
                        </a:rPr>
                        <a:t>Department classification</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217327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095502"/>
                  </a:ext>
                </a:extLst>
              </a:tr>
            </a:tbl>
          </a:graphicData>
        </a:graphic>
      </p:graphicFrame>
      <p:cxnSp>
        <p:nvCxnSpPr>
          <p:cNvPr id="6" name="直接箭头连接符 5">
            <a:extLst>
              <a:ext uri="{FF2B5EF4-FFF2-40B4-BE49-F238E27FC236}">
                <a16:creationId xmlns:a16="http://schemas.microsoft.com/office/drawing/2014/main" id="{523D0142-0F7C-DFE4-42C5-3EA783F876A5}"/>
              </a:ext>
            </a:extLst>
          </p:cNvPr>
          <p:cNvCxnSpPr>
            <a:cxnSpLocks/>
          </p:cNvCxnSpPr>
          <p:nvPr/>
        </p:nvCxnSpPr>
        <p:spPr>
          <a:xfrm>
            <a:off x="8236261" y="4991172"/>
            <a:ext cx="331305" cy="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0" name="矩形: 圆角 9">
            <a:extLst>
              <a:ext uri="{FF2B5EF4-FFF2-40B4-BE49-F238E27FC236}">
                <a16:creationId xmlns:a16="http://schemas.microsoft.com/office/drawing/2014/main" id="{440879F8-C701-7E5E-3EE2-4DF6235935E2}"/>
              </a:ext>
            </a:extLst>
          </p:cNvPr>
          <p:cNvSpPr/>
          <p:nvPr/>
        </p:nvSpPr>
        <p:spPr>
          <a:xfrm>
            <a:off x="6360459" y="4701575"/>
            <a:ext cx="4112661" cy="4476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2A8E64E0-FF89-142D-E1CF-BEB937F9C98D}"/>
                  </a:ext>
                </a:extLst>
              </p:cNvPr>
              <p:cNvSpPr txBox="1"/>
              <p:nvPr/>
            </p:nvSpPr>
            <p:spPr>
              <a:xfrm>
                <a:off x="6850152" y="1658881"/>
                <a:ext cx="3209597" cy="460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a:solidFill>
                                <a:srgbClr val="C00000"/>
                              </a:solidFill>
                              <a:latin typeface="Cambria Math" panose="02040503050406030204" pitchFamily="18" charset="0"/>
                            </a:rPr>
                          </m:ctrlPr>
                        </m:sSubPr>
                        <m:e>
                          <m:r>
                            <a:rPr lang="en-US" altLang="zh-CN" sz="1600" b="1" i="1">
                              <a:solidFill>
                                <a:srgbClr val="C00000"/>
                              </a:solidFill>
                              <a:latin typeface="Cambria Math" panose="02040503050406030204" pitchFamily="18" charset="0"/>
                            </a:rPr>
                            <m:t>𝑪𝑬</m:t>
                          </m:r>
                        </m:e>
                        <m:sub>
                          <m:r>
                            <a:rPr lang="en-US" altLang="zh-CN" sz="1600" b="1" i="1">
                              <a:solidFill>
                                <a:srgbClr val="C00000"/>
                              </a:solidFill>
                              <a:latin typeface="Cambria Math" panose="02040503050406030204" pitchFamily="18" charset="0"/>
                            </a:rPr>
                            <m:t>𝒊</m:t>
                          </m:r>
                        </m:sub>
                      </m:sSub>
                      <m:r>
                        <a:rPr lang="en-US" altLang="zh-CN" sz="1600" b="1" i="1">
                          <a:solidFill>
                            <a:srgbClr val="C00000"/>
                          </a:solidFill>
                          <a:latin typeface="Cambria Math" panose="02040503050406030204" pitchFamily="18" charset="0"/>
                        </a:rPr>
                        <m:t>=</m:t>
                      </m:r>
                      <m:sSub>
                        <m:sSubPr>
                          <m:ctrlPr>
                            <a:rPr lang="en-US" altLang="zh-CN" sz="1600" b="1" i="1">
                              <a:solidFill>
                                <a:srgbClr val="C00000"/>
                              </a:solidFill>
                              <a:latin typeface="Cambria Math" panose="02040503050406030204" pitchFamily="18" charset="0"/>
                            </a:rPr>
                          </m:ctrlPr>
                        </m:sSubPr>
                        <m:e>
                          <m:r>
                            <a:rPr lang="en-US" altLang="zh-CN" sz="1600" b="1" i="1">
                              <a:solidFill>
                                <a:srgbClr val="C00000"/>
                              </a:solidFill>
                              <a:latin typeface="Cambria Math" panose="02040503050406030204" pitchFamily="18" charset="0"/>
                            </a:rPr>
                            <m:t>𝑨𝑫</m:t>
                          </m:r>
                        </m:e>
                        <m:sub>
                          <m:r>
                            <a:rPr lang="en-US" altLang="zh-CN" sz="1600" b="1" i="1">
                              <a:solidFill>
                                <a:srgbClr val="C00000"/>
                              </a:solidFill>
                              <a:latin typeface="Cambria Math" panose="02040503050406030204" pitchFamily="18" charset="0"/>
                            </a:rPr>
                            <m:t>𝒊</m:t>
                          </m:r>
                        </m:sub>
                      </m:sSub>
                      <m:r>
                        <a:rPr lang="en-US" altLang="zh-CN" sz="1600" b="1" i="1">
                          <a:solidFill>
                            <a:srgbClr val="C00000"/>
                          </a:solidFill>
                          <a:latin typeface="Cambria Math" panose="02040503050406030204" pitchFamily="18" charset="0"/>
                          <a:ea typeface="Cambria Math" panose="02040503050406030204" pitchFamily="18" charset="0"/>
                        </a:rPr>
                        <m:t>×</m:t>
                      </m:r>
                      <m:sSub>
                        <m:sSubPr>
                          <m:ctrlPr>
                            <a:rPr lang="en-US" altLang="zh-CN" sz="1600" b="1" i="1">
                              <a:solidFill>
                                <a:srgbClr val="C00000"/>
                              </a:solidFill>
                              <a:latin typeface="Cambria Math" panose="02040503050406030204" pitchFamily="18" charset="0"/>
                            </a:rPr>
                          </m:ctrlPr>
                        </m:sSubPr>
                        <m:e>
                          <m:r>
                            <a:rPr lang="en-US" altLang="zh-CN" sz="1600" b="1" i="1">
                              <a:solidFill>
                                <a:srgbClr val="C00000"/>
                              </a:solidFill>
                              <a:latin typeface="Cambria Math" panose="02040503050406030204" pitchFamily="18" charset="0"/>
                            </a:rPr>
                            <m:t>𝑵𝑪𝑽</m:t>
                          </m:r>
                        </m:e>
                        <m:sub>
                          <m:r>
                            <a:rPr lang="en-US" altLang="zh-CN" sz="1600" b="1" i="1">
                              <a:solidFill>
                                <a:srgbClr val="C00000"/>
                              </a:solidFill>
                              <a:latin typeface="Cambria Math" panose="02040503050406030204" pitchFamily="18" charset="0"/>
                            </a:rPr>
                            <m:t>𝒊</m:t>
                          </m:r>
                        </m:sub>
                      </m:sSub>
                      <m:r>
                        <a:rPr lang="en-US" altLang="zh-CN" sz="1600" b="1" i="1">
                          <a:solidFill>
                            <a:srgbClr val="C00000"/>
                          </a:solidFill>
                          <a:latin typeface="Cambria Math" panose="02040503050406030204" pitchFamily="18" charset="0"/>
                          <a:ea typeface="Cambria Math" panose="02040503050406030204" pitchFamily="18" charset="0"/>
                        </a:rPr>
                        <m:t>×</m:t>
                      </m:r>
                      <m:sSub>
                        <m:sSubPr>
                          <m:ctrlPr>
                            <a:rPr lang="en-US" altLang="zh-CN" sz="1600" b="1" i="1">
                              <a:solidFill>
                                <a:srgbClr val="C00000"/>
                              </a:solidFill>
                              <a:latin typeface="Cambria Math" panose="02040503050406030204" pitchFamily="18" charset="0"/>
                            </a:rPr>
                          </m:ctrlPr>
                        </m:sSubPr>
                        <m:e>
                          <m:r>
                            <a:rPr lang="en-US" altLang="zh-CN" sz="1600" b="1" i="1">
                              <a:solidFill>
                                <a:srgbClr val="C00000"/>
                              </a:solidFill>
                              <a:latin typeface="Cambria Math" panose="02040503050406030204" pitchFamily="18" charset="0"/>
                            </a:rPr>
                            <m:t>𝑪𝑪</m:t>
                          </m:r>
                        </m:e>
                        <m:sub>
                          <m:r>
                            <a:rPr lang="en-US" altLang="zh-CN" sz="1600" b="1" i="1">
                              <a:solidFill>
                                <a:srgbClr val="C00000"/>
                              </a:solidFill>
                              <a:latin typeface="Cambria Math" panose="02040503050406030204" pitchFamily="18" charset="0"/>
                            </a:rPr>
                            <m:t>𝒊</m:t>
                          </m:r>
                        </m:sub>
                      </m:sSub>
                      <m:r>
                        <a:rPr lang="en-US" altLang="zh-CN" sz="1600" b="1" i="1">
                          <a:solidFill>
                            <a:srgbClr val="C00000"/>
                          </a:solidFill>
                          <a:latin typeface="Cambria Math" panose="02040503050406030204" pitchFamily="18" charset="0"/>
                          <a:ea typeface="Cambria Math" panose="02040503050406030204" pitchFamily="18" charset="0"/>
                        </a:rPr>
                        <m:t>×</m:t>
                      </m:r>
                      <m:sSub>
                        <m:sSubPr>
                          <m:ctrlPr>
                            <a:rPr lang="en-US" altLang="zh-CN" sz="1600" b="1" i="1">
                              <a:solidFill>
                                <a:srgbClr val="C00000"/>
                              </a:solidFill>
                              <a:latin typeface="Cambria Math" panose="02040503050406030204" pitchFamily="18" charset="0"/>
                            </a:rPr>
                          </m:ctrlPr>
                        </m:sSubPr>
                        <m:e>
                          <m:r>
                            <a:rPr lang="en-US" altLang="zh-CN" sz="1600" b="1" i="1">
                              <a:solidFill>
                                <a:srgbClr val="C00000"/>
                              </a:solidFill>
                              <a:latin typeface="Cambria Math" panose="02040503050406030204" pitchFamily="18" charset="0"/>
                            </a:rPr>
                            <m:t>𝑶</m:t>
                          </m:r>
                        </m:e>
                        <m:sub>
                          <m:r>
                            <a:rPr lang="en-US" altLang="zh-CN" sz="1600" b="1" i="1">
                              <a:solidFill>
                                <a:srgbClr val="C00000"/>
                              </a:solidFill>
                              <a:latin typeface="Cambria Math" panose="02040503050406030204" pitchFamily="18" charset="0"/>
                            </a:rPr>
                            <m:t>𝒊</m:t>
                          </m:r>
                        </m:sub>
                      </m:sSub>
                      <m:r>
                        <a:rPr lang="en-US" altLang="zh-CN" sz="1600" b="1" i="1">
                          <a:solidFill>
                            <a:srgbClr val="C00000"/>
                          </a:solidFill>
                          <a:latin typeface="Cambria Math" panose="02040503050406030204" pitchFamily="18" charset="0"/>
                          <a:ea typeface="Cambria Math" panose="02040503050406030204" pitchFamily="18" charset="0"/>
                        </a:rPr>
                        <m:t>×</m:t>
                      </m:r>
                      <m:f>
                        <m:fPr>
                          <m:ctrlPr>
                            <a:rPr lang="en-US" altLang="zh-CN" sz="1600" b="1" i="1">
                              <a:solidFill>
                                <a:srgbClr val="C00000"/>
                              </a:solidFill>
                              <a:latin typeface="Cambria Math" panose="02040503050406030204" pitchFamily="18" charset="0"/>
                              <a:ea typeface="Cambria Math" panose="02040503050406030204" pitchFamily="18" charset="0"/>
                            </a:rPr>
                          </m:ctrlPr>
                        </m:fPr>
                        <m:num>
                          <m:r>
                            <a:rPr lang="en-US" altLang="zh-CN" sz="1600" b="1" i="1">
                              <a:solidFill>
                                <a:srgbClr val="C00000"/>
                              </a:solidFill>
                              <a:latin typeface="Cambria Math" panose="02040503050406030204" pitchFamily="18" charset="0"/>
                              <a:ea typeface="Cambria Math" panose="02040503050406030204" pitchFamily="18" charset="0"/>
                            </a:rPr>
                            <m:t>𝟒𝟒</m:t>
                          </m:r>
                        </m:num>
                        <m:den>
                          <m:r>
                            <a:rPr lang="en-US" altLang="zh-CN" sz="1600" b="1" i="1">
                              <a:solidFill>
                                <a:srgbClr val="C00000"/>
                              </a:solidFill>
                              <a:latin typeface="Cambria Math" panose="02040503050406030204" pitchFamily="18" charset="0"/>
                              <a:ea typeface="Cambria Math" panose="02040503050406030204" pitchFamily="18" charset="0"/>
                            </a:rPr>
                            <m:t>𝟏𝟐</m:t>
                          </m:r>
                        </m:den>
                      </m:f>
                    </m:oMath>
                  </m:oMathPara>
                </a14:m>
                <a:endParaRPr lang="zh-CN" altLang="en-US" sz="2400" b="1" dirty="0">
                  <a:solidFill>
                    <a:srgbClr val="C00000"/>
                  </a:solidFill>
                </a:endParaRPr>
              </a:p>
            </p:txBody>
          </p:sp>
        </mc:Choice>
        <mc:Fallback>
          <p:sp>
            <p:nvSpPr>
              <p:cNvPr id="16" name="文本框 15">
                <a:extLst>
                  <a:ext uri="{FF2B5EF4-FFF2-40B4-BE49-F238E27FC236}">
                    <a16:creationId xmlns:a16="http://schemas.microsoft.com/office/drawing/2014/main" id="{2A8E64E0-FF89-142D-E1CF-BEB937F9C98D}"/>
                  </a:ext>
                </a:extLst>
              </p:cNvPr>
              <p:cNvSpPr txBox="1">
                <a:spLocks noRot="1" noChangeAspect="1" noMove="1" noResize="1" noEditPoints="1" noAdjustHandles="1" noChangeArrowheads="1" noChangeShapeType="1" noTextEdit="1"/>
              </p:cNvSpPr>
              <p:nvPr/>
            </p:nvSpPr>
            <p:spPr>
              <a:xfrm>
                <a:off x="6850152" y="1658881"/>
                <a:ext cx="3209597" cy="460126"/>
              </a:xfrm>
              <a:prstGeom prst="rect">
                <a:avLst/>
              </a:prstGeom>
              <a:blipFill>
                <a:blip r:embed="rId4"/>
                <a:stretch>
                  <a:fillRect/>
                </a:stretch>
              </a:blipFill>
            </p:spPr>
            <p:txBody>
              <a:bodyPr/>
              <a:lstStyle/>
              <a:p>
                <a:r>
                  <a:rPr lang="zh-CN" altLang="en-US">
                    <a:noFill/>
                  </a:rPr>
                  <a:t> </a:t>
                </a:r>
              </a:p>
            </p:txBody>
          </p:sp>
        </mc:Fallback>
      </mc:AlternateContent>
      <p:sp>
        <p:nvSpPr>
          <p:cNvPr id="18" name="椭圆 17">
            <a:extLst>
              <a:ext uri="{FF2B5EF4-FFF2-40B4-BE49-F238E27FC236}">
                <a16:creationId xmlns:a16="http://schemas.microsoft.com/office/drawing/2014/main" id="{EC30EA83-AC72-CF11-FDD7-B1C5AF321B2B}"/>
              </a:ext>
            </a:extLst>
          </p:cNvPr>
          <p:cNvSpPr/>
          <p:nvPr/>
        </p:nvSpPr>
        <p:spPr>
          <a:xfrm>
            <a:off x="9040225" y="2264081"/>
            <a:ext cx="1476176" cy="1391276"/>
          </a:xfrm>
          <a:prstGeom prst="ellipse">
            <a:avLst/>
          </a:prstGeom>
          <a:solidFill>
            <a:srgbClr val="A9D18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400" b="1" dirty="0">
                <a:solidFill>
                  <a:schemeClr val="bg1"/>
                </a:solidFill>
                <a:latin typeface="Times New Roman" panose="02020603050405020304" pitchFamily="18" charset="0"/>
                <a:cs typeface="Times New Roman" panose="02020603050405020304" pitchFamily="18" charset="0"/>
              </a:rPr>
              <a:t>Provincial Energy Balance Table</a:t>
            </a:r>
            <a:endParaRPr lang="zh-CN" altLang="en-US" sz="1400" b="1" dirty="0">
              <a:solidFill>
                <a:schemeClr val="bg1"/>
              </a:solidFill>
              <a:latin typeface="Times New Roman" panose="02020603050405020304" pitchFamily="18" charset="0"/>
              <a:cs typeface="Times New Roman" panose="02020603050405020304" pitchFamily="18" charset="0"/>
            </a:endParaRPr>
          </a:p>
        </p:txBody>
      </p:sp>
      <p:sp>
        <p:nvSpPr>
          <p:cNvPr id="19" name="矩形: 圆角 18">
            <a:extLst>
              <a:ext uri="{FF2B5EF4-FFF2-40B4-BE49-F238E27FC236}">
                <a16:creationId xmlns:a16="http://schemas.microsoft.com/office/drawing/2014/main" id="{FEB18026-E40A-DDB6-2E63-5D1FE1236E9B}"/>
              </a:ext>
            </a:extLst>
          </p:cNvPr>
          <p:cNvSpPr/>
          <p:nvPr/>
        </p:nvSpPr>
        <p:spPr>
          <a:xfrm>
            <a:off x="6407524" y="1658881"/>
            <a:ext cx="4065595" cy="4969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31" name="组合 30">
            <a:extLst>
              <a:ext uri="{FF2B5EF4-FFF2-40B4-BE49-F238E27FC236}">
                <a16:creationId xmlns:a16="http://schemas.microsoft.com/office/drawing/2014/main" id="{67CB8AB7-A5FA-28A2-12C6-8908525267D5}"/>
              </a:ext>
            </a:extLst>
          </p:cNvPr>
          <p:cNvGrpSpPr/>
          <p:nvPr/>
        </p:nvGrpSpPr>
        <p:grpSpPr>
          <a:xfrm>
            <a:off x="6789507" y="2247443"/>
            <a:ext cx="2233111" cy="1407914"/>
            <a:chOff x="3207246" y="1137383"/>
            <a:chExt cx="3568320" cy="2334625"/>
          </a:xfrm>
        </p:grpSpPr>
        <p:pic>
          <p:nvPicPr>
            <p:cNvPr id="32" name="图片 31">
              <a:extLst>
                <a:ext uri="{FF2B5EF4-FFF2-40B4-BE49-F238E27FC236}">
                  <a16:creationId xmlns:a16="http://schemas.microsoft.com/office/drawing/2014/main" id="{798E0E5A-E4E7-445E-1FEB-AC1151112FC8}"/>
                </a:ext>
              </a:extLst>
            </p:cNvPr>
            <p:cNvPicPr>
              <a:picLocks noChangeAspect="1"/>
            </p:cNvPicPr>
            <p:nvPr/>
          </p:nvPicPr>
          <p:blipFill rotWithShape="1">
            <a:blip r:embed="rId5"/>
            <a:srcRect b="34265"/>
            <a:stretch/>
          </p:blipFill>
          <p:spPr>
            <a:xfrm>
              <a:off x="3207246" y="1137383"/>
              <a:ext cx="3568320" cy="2334625"/>
            </a:xfrm>
            <a:prstGeom prst="rect">
              <a:avLst/>
            </a:prstGeom>
          </p:spPr>
        </p:pic>
        <p:sp>
          <p:nvSpPr>
            <p:cNvPr id="33" name="矩形 32">
              <a:extLst>
                <a:ext uri="{FF2B5EF4-FFF2-40B4-BE49-F238E27FC236}">
                  <a16:creationId xmlns:a16="http://schemas.microsoft.com/office/drawing/2014/main" id="{924EE564-F02D-9397-07B5-FA1F6CC0DFD6}"/>
                </a:ext>
              </a:extLst>
            </p:cNvPr>
            <p:cNvSpPr/>
            <p:nvPr/>
          </p:nvSpPr>
          <p:spPr>
            <a:xfrm>
              <a:off x="3328644" y="3240157"/>
              <a:ext cx="3290817" cy="99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箭头连接符 14">
            <a:extLst>
              <a:ext uri="{FF2B5EF4-FFF2-40B4-BE49-F238E27FC236}">
                <a16:creationId xmlns:a16="http://schemas.microsoft.com/office/drawing/2014/main" id="{9EFA9E91-1ADD-2496-F463-D5FC97F07DC2}"/>
              </a:ext>
            </a:extLst>
          </p:cNvPr>
          <p:cNvCxnSpPr>
            <a:cxnSpLocks/>
          </p:cNvCxnSpPr>
          <p:nvPr/>
        </p:nvCxnSpPr>
        <p:spPr>
          <a:xfrm flipV="1">
            <a:off x="4200367" y="4935099"/>
            <a:ext cx="997679" cy="69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标题 1">
            <a:extLst>
              <a:ext uri="{FF2B5EF4-FFF2-40B4-BE49-F238E27FC236}">
                <a16:creationId xmlns:a16="http://schemas.microsoft.com/office/drawing/2014/main" id="{22FD9DE1-0A6C-0817-21EC-1C7B812D773A}"/>
              </a:ext>
            </a:extLst>
          </p:cNvPr>
          <p:cNvSpPr txBox="1">
            <a:spLocks/>
          </p:cNvSpPr>
          <p:nvPr/>
        </p:nvSpPr>
        <p:spPr>
          <a:xfrm>
            <a:off x="499058" y="139732"/>
            <a:ext cx="4133898"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Methods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248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7" name="表格 6">
                <a:extLst>
                  <a:ext uri="{FF2B5EF4-FFF2-40B4-BE49-F238E27FC236}">
                    <a16:creationId xmlns:a16="http://schemas.microsoft.com/office/drawing/2014/main" id="{B5924082-1784-9B72-340C-C4D8247B51B4}"/>
                  </a:ext>
                </a:extLst>
              </p:cNvPr>
              <p:cNvGraphicFramePr>
                <a:graphicFrameLocks noGrp="1"/>
              </p:cNvGraphicFramePr>
              <p:nvPr>
                <p:extLst>
                  <p:ext uri="{D42A27DB-BD31-4B8C-83A1-F6EECF244321}">
                    <p14:modId xmlns:p14="http://schemas.microsoft.com/office/powerpoint/2010/main" val="481398479"/>
                  </p:ext>
                </p:extLst>
              </p:nvPr>
            </p:nvGraphicFramePr>
            <p:xfrm>
              <a:off x="1448778" y="950739"/>
              <a:ext cx="4638755" cy="5727782"/>
            </p:xfrm>
            <a:graphic>
              <a:graphicData uri="http://schemas.openxmlformats.org/drawingml/2006/table">
                <a:tbl>
                  <a:tblPr firstRow="1" bandRow="1">
                    <a:tableStyleId>{5940675A-B579-460E-94D1-54222C63F5DA}</a:tableStyleId>
                  </a:tblPr>
                  <a:tblGrid>
                    <a:gridCol w="4638755">
                      <a:extLst>
                        <a:ext uri="{9D8B030D-6E8A-4147-A177-3AD203B41FA5}">
                          <a16:colId xmlns:a16="http://schemas.microsoft.com/office/drawing/2014/main" val="1340246577"/>
                        </a:ext>
                      </a:extLst>
                    </a:gridCol>
                  </a:tblGrid>
                  <a:tr h="651432">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Consumption-based method</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5076350">
                    <a:tc>
                      <a:txBody>
                        <a:bodyPr/>
                        <a:lstStyle/>
                        <a:p>
                          <a:pPr algn="just"/>
                          <a:r>
                            <a:rPr lang="en-US" altLang="zh-CN" sz="1400" i="0" kern="1200" dirty="0">
                              <a:solidFill>
                                <a:schemeClr val="tx1"/>
                              </a:solidFill>
                              <a:effectLst/>
                              <a:latin typeface="Times New Roman" panose="02020603050405020304" pitchFamily="18" charset="0"/>
                              <a:ea typeface="+mn-ea"/>
                              <a:cs typeface="Times New Roman" panose="02020603050405020304" pitchFamily="18" charset="0"/>
                            </a:rPr>
                            <a:t>The consumption-based method refers to determining the carbon reduction responsibility of the upstream sector corresponding to each power subsector by accounting for the indirect carbon emissions resulting from the final consumption of different power technologies.</a:t>
                          </a:r>
                        </a:p>
                        <a:p>
                          <a:pPr algn="just"/>
                          <a:endParaRPr lang="en-US" altLang="zh-CN" sz="140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altLang="zh-CN" sz="1400" i="0" u="sng" kern="1200" dirty="0">
                              <a:solidFill>
                                <a:schemeClr val="tx1"/>
                              </a:solidFill>
                              <a:effectLst/>
                              <a:latin typeface="Times New Roman" panose="02020603050405020304" pitchFamily="18" charset="0"/>
                              <a:ea typeface="+mn-ea"/>
                              <a:cs typeface="Times New Roman" panose="02020603050405020304" pitchFamily="18" charset="0"/>
                            </a:rPr>
                            <a:t>The indirect carbon emissions from the upstream sector </a:t>
                          </a:r>
                          <a:r>
                            <a:rPr lang="en-US" altLang="zh-CN" sz="1400" i="1" u="sng" kern="1200" dirty="0">
                              <a:solidFill>
                                <a:schemeClr val="tx1"/>
                              </a:solidFill>
                              <a:effectLst/>
                              <a:latin typeface="Times New Roman" panose="02020603050405020304" pitchFamily="18" charset="0"/>
                              <a:ea typeface="+mn-ea"/>
                              <a:cs typeface="Times New Roman" panose="02020603050405020304" pitchFamily="18" charset="0"/>
                            </a:rPr>
                            <a:t>t</a:t>
                          </a:r>
                          <a:r>
                            <a:rPr lang="en-US" altLang="zh-CN" sz="1400" i="0" u="sng" kern="1200" dirty="0">
                              <a:solidFill>
                                <a:schemeClr val="tx1"/>
                              </a:solidFill>
                              <a:effectLst/>
                              <a:latin typeface="Times New Roman" panose="02020603050405020304" pitchFamily="18" charset="0"/>
                              <a:ea typeface="+mn-ea"/>
                              <a:cs typeface="Times New Roman" panose="02020603050405020304" pitchFamily="18" charset="0"/>
                            </a:rPr>
                            <a:t> caused by the final consumption of each power subsector </a:t>
                          </a:r>
                          <a:r>
                            <a:rPr lang="en-US" altLang="zh-CN" sz="1400" i="1" u="sng" kern="1200" dirty="0">
                              <a:solidFill>
                                <a:schemeClr val="tx1"/>
                              </a:solidFill>
                              <a:effectLst/>
                              <a:latin typeface="Times New Roman" panose="02020603050405020304" pitchFamily="18" charset="0"/>
                              <a:ea typeface="+mn-ea"/>
                              <a:cs typeface="Times New Roman" panose="02020603050405020304" pitchFamily="18" charset="0"/>
                            </a:rPr>
                            <a:t>k</a:t>
                          </a:r>
                          <a:r>
                            <a:rPr lang="en-US" altLang="zh-CN" sz="1400" i="0" u="sng" kern="1200" dirty="0">
                              <a:solidFill>
                                <a:schemeClr val="tx1"/>
                              </a:solidFill>
                              <a:effectLst/>
                              <a:latin typeface="Times New Roman" panose="02020603050405020304" pitchFamily="18" charset="0"/>
                              <a:ea typeface="+mn-ea"/>
                              <a:cs typeface="Times New Roman" panose="02020603050405020304" pitchFamily="18" charset="0"/>
                            </a:rPr>
                            <a:t> can be measured by the following equation:</a:t>
                          </a:r>
                          <a:endParaRPr lang="zh-CN" altLang="zh-CN" sz="18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zh-CN" altLang="zh-CN" sz="1400" i="1" kern="1200">
                                        <a:solidFill>
                                          <a:schemeClr val="tx1"/>
                                        </a:solidFill>
                                        <a:effectLst/>
                                        <a:latin typeface="Cambria Math" panose="02040503050406030204" pitchFamily="18" charset="0"/>
                                        <a:ea typeface="+mn-ea"/>
                                        <a:cs typeface="+mn-cs"/>
                                      </a:rPr>
                                    </m:ctrlPr>
                                  </m:sSubPr>
                                  <m:e>
                                    <m:r>
                                      <a:rPr lang="en-US" altLang="zh-CN" sz="1400" i="1" kern="1200">
                                        <a:solidFill>
                                          <a:schemeClr val="tx1"/>
                                        </a:solidFill>
                                        <a:effectLst/>
                                        <a:latin typeface="Cambria Math" panose="02040503050406030204" pitchFamily="18" charset="0"/>
                                        <a:ea typeface="+mn-ea"/>
                                        <a:cs typeface="+mn-cs"/>
                                      </a:rPr>
                                      <m:t>𝑃</m:t>
                                    </m:r>
                                  </m:e>
                                  <m:sub>
                                    <m:r>
                                      <a:rPr lang="en-US" altLang="zh-CN" sz="1400" i="1" kern="1200">
                                        <a:solidFill>
                                          <a:schemeClr val="tx1"/>
                                        </a:solidFill>
                                        <a:effectLst/>
                                        <a:latin typeface="Cambria Math" panose="02040503050406030204" pitchFamily="18" charset="0"/>
                                        <a:ea typeface="+mn-ea"/>
                                        <a:cs typeface="+mn-cs"/>
                                      </a:rPr>
                                      <m:t>𝑡</m:t>
                                    </m:r>
                                  </m:sub>
                                </m:sSub>
                                <m:r>
                                  <a:rPr lang="en-US" altLang="zh-CN" sz="1400" kern="1200">
                                    <a:solidFill>
                                      <a:schemeClr val="tx1"/>
                                    </a:solidFill>
                                    <a:effectLst/>
                                    <a:latin typeface="Cambria Math" panose="02040503050406030204" pitchFamily="18" charset="0"/>
                                    <a:ea typeface="+mn-ea"/>
                                    <a:cs typeface="+mn-cs"/>
                                  </a:rPr>
                                  <m:t>=</m:t>
                                </m:r>
                                <m:nary>
                                  <m:naryPr>
                                    <m:chr m:val="∑"/>
                                    <m:limLoc m:val="undOvr"/>
                                    <m:ctrlPr>
                                      <a:rPr lang="zh-CN" altLang="zh-CN" sz="1400" i="1" kern="1200">
                                        <a:solidFill>
                                          <a:schemeClr val="tx1"/>
                                        </a:solidFill>
                                        <a:effectLst/>
                                        <a:latin typeface="Cambria Math" panose="02040503050406030204" pitchFamily="18" charset="0"/>
                                        <a:ea typeface="+mn-ea"/>
                                        <a:cs typeface="+mn-cs"/>
                                      </a:rPr>
                                    </m:ctrlPr>
                                  </m:naryPr>
                                  <m:sub>
                                    <m:r>
                                      <a:rPr lang="en-US" altLang="zh-CN" sz="1400" i="1" kern="1200">
                                        <a:solidFill>
                                          <a:schemeClr val="tx1"/>
                                        </a:solidFill>
                                        <a:effectLst/>
                                        <a:latin typeface="Cambria Math" panose="02040503050406030204" pitchFamily="18" charset="0"/>
                                        <a:ea typeface="+mn-ea"/>
                                        <a:cs typeface="+mn-cs"/>
                                      </a:rPr>
                                      <m:t>𝑠</m:t>
                                    </m:r>
                                    <m:r>
                                      <a:rPr lang="en-US" altLang="zh-CN" sz="1400" kern="1200">
                                        <a:solidFill>
                                          <a:schemeClr val="tx1"/>
                                        </a:solidFill>
                                        <a:effectLst/>
                                        <a:latin typeface="Cambria Math" panose="02040503050406030204" pitchFamily="18" charset="0"/>
                                        <a:ea typeface="+mn-ea"/>
                                        <a:cs typeface="+mn-cs"/>
                                      </a:rPr>
                                      <m:t>=1</m:t>
                                    </m:r>
                                  </m:sub>
                                  <m:sup>
                                    <m:r>
                                      <a:rPr lang="en-US" altLang="zh-CN" sz="1400" i="1" kern="1200">
                                        <a:solidFill>
                                          <a:schemeClr val="tx1"/>
                                        </a:solidFill>
                                        <a:effectLst/>
                                        <a:latin typeface="Cambria Math" panose="02040503050406030204" pitchFamily="18" charset="0"/>
                                        <a:ea typeface="+mn-ea"/>
                                        <a:cs typeface="+mn-cs"/>
                                      </a:rPr>
                                      <m:t>𝑛</m:t>
                                    </m:r>
                                  </m:sup>
                                  <m:e>
                                    <m:sSub>
                                      <m:sSubPr>
                                        <m:ctrlPr>
                                          <a:rPr lang="zh-CN" altLang="zh-CN" sz="1400" i="1" kern="1200">
                                            <a:solidFill>
                                              <a:schemeClr val="tx1"/>
                                            </a:solidFill>
                                            <a:effectLst/>
                                            <a:latin typeface="Cambria Math" panose="02040503050406030204" pitchFamily="18" charset="0"/>
                                            <a:ea typeface="+mn-ea"/>
                                            <a:cs typeface="+mn-cs"/>
                                          </a:rPr>
                                        </m:ctrlPr>
                                      </m:sSubPr>
                                      <m:e>
                                        <m:r>
                                          <a:rPr lang="en-US" altLang="zh-CN" sz="1400" i="1" kern="1200">
                                            <a:solidFill>
                                              <a:schemeClr val="tx1"/>
                                            </a:solidFill>
                                            <a:effectLst/>
                                            <a:latin typeface="Cambria Math" panose="02040503050406030204" pitchFamily="18" charset="0"/>
                                            <a:ea typeface="+mn-ea"/>
                                            <a:cs typeface="+mn-cs"/>
                                          </a:rPr>
                                          <m:t>𝑒</m:t>
                                        </m:r>
                                      </m:e>
                                      <m:sub>
                                        <m:r>
                                          <a:rPr lang="en-US" altLang="zh-CN" sz="1400" i="1" kern="1200">
                                            <a:solidFill>
                                              <a:schemeClr val="tx1"/>
                                            </a:solidFill>
                                            <a:effectLst/>
                                            <a:latin typeface="Cambria Math" panose="02040503050406030204" pitchFamily="18" charset="0"/>
                                            <a:ea typeface="+mn-ea"/>
                                            <a:cs typeface="+mn-cs"/>
                                          </a:rPr>
                                          <m:t>𝑡</m:t>
                                        </m:r>
                                      </m:sub>
                                    </m:sSub>
                                    <m:sSup>
                                      <m:sSupPr>
                                        <m:ctrlPr>
                                          <a:rPr lang="zh-CN" altLang="zh-CN" sz="1400" i="1" kern="1200">
                                            <a:solidFill>
                                              <a:schemeClr val="tx1"/>
                                            </a:solidFill>
                                            <a:effectLst/>
                                            <a:latin typeface="Cambria Math" panose="02040503050406030204" pitchFamily="18" charset="0"/>
                                            <a:ea typeface="+mn-ea"/>
                                            <a:cs typeface="+mn-cs"/>
                                          </a:rPr>
                                        </m:ctrlPr>
                                      </m:sSupPr>
                                      <m:e>
                                        <m:r>
                                          <a:rPr lang="en-US" altLang="zh-CN" sz="1400" i="1" kern="1200">
                                            <a:solidFill>
                                              <a:schemeClr val="tx1"/>
                                            </a:solidFill>
                                            <a:effectLst/>
                                            <a:latin typeface="Cambria Math" panose="02040503050406030204" pitchFamily="18" charset="0"/>
                                            <a:ea typeface="+mn-ea"/>
                                            <a:cs typeface="+mn-cs"/>
                                          </a:rPr>
                                          <m:t>𝐿</m:t>
                                        </m:r>
                                        <m:r>
                                          <a:rPr lang="en-US" altLang="zh-CN" sz="1400" kern="1200">
                                            <a:solidFill>
                                              <a:schemeClr val="tx1"/>
                                            </a:solidFill>
                                            <a:effectLst/>
                                            <a:latin typeface="Cambria Math" panose="02040503050406030204" pitchFamily="18" charset="0"/>
                                            <a:ea typeface="+mn-ea"/>
                                            <a:cs typeface="+mn-cs"/>
                                          </a:rPr>
                                          <m:t>(</m:t>
                                        </m:r>
                                        <m:r>
                                          <a:rPr lang="en-US" altLang="zh-CN" sz="1400" i="1" kern="1200">
                                            <a:solidFill>
                                              <a:schemeClr val="tx1"/>
                                            </a:solidFill>
                                            <a:effectLst/>
                                            <a:latin typeface="Cambria Math" panose="02040503050406030204" pitchFamily="18" charset="0"/>
                                            <a:ea typeface="+mn-ea"/>
                                            <a:cs typeface="+mn-cs"/>
                                          </a:rPr>
                                          <m:t>𝑖</m:t>
                                        </m:r>
                                        <m:r>
                                          <a:rPr lang="en-US" altLang="zh-CN" sz="1400" kern="1200">
                                            <a:solidFill>
                                              <a:schemeClr val="tx1"/>
                                            </a:solidFill>
                                            <a:effectLst/>
                                            <a:latin typeface="Cambria Math" panose="02040503050406030204" pitchFamily="18" charset="0"/>
                                            <a:ea typeface="+mn-ea"/>
                                            <a:cs typeface="+mn-cs"/>
                                          </a:rPr>
                                          <m:t>,</m:t>
                                        </m:r>
                                        <m:r>
                                          <a:rPr lang="en-US" altLang="zh-CN" sz="1400" i="1" kern="1200">
                                            <a:solidFill>
                                              <a:schemeClr val="tx1"/>
                                            </a:solidFill>
                                            <a:effectLst/>
                                            <a:latin typeface="Cambria Math" panose="02040503050406030204" pitchFamily="18" charset="0"/>
                                            <a:ea typeface="+mn-ea"/>
                                            <a:cs typeface="+mn-cs"/>
                                          </a:rPr>
                                          <m:t>𝑘</m:t>
                                        </m:r>
                                        <m:r>
                                          <a:rPr lang="en-US" altLang="zh-CN" sz="1400" kern="1200">
                                            <a:solidFill>
                                              <a:schemeClr val="tx1"/>
                                            </a:solidFill>
                                            <a:effectLst/>
                                            <a:latin typeface="Cambria Math" panose="02040503050406030204" pitchFamily="18" charset="0"/>
                                            <a:ea typeface="+mn-ea"/>
                                            <a:cs typeface="+mn-cs"/>
                                          </a:rPr>
                                          <m:t>)</m:t>
                                        </m:r>
                                      </m:e>
                                      <m:sup>
                                        <m:r>
                                          <a:rPr lang="en-US" altLang="zh-CN" sz="1400" i="1" kern="1200">
                                            <a:solidFill>
                                              <a:schemeClr val="tx1"/>
                                            </a:solidFill>
                                            <a:effectLst/>
                                            <a:latin typeface="Cambria Math" panose="02040503050406030204" pitchFamily="18" charset="0"/>
                                            <a:ea typeface="+mn-ea"/>
                                            <a:cs typeface="+mn-cs"/>
                                          </a:rPr>
                                          <m:t>𝑠</m:t>
                                        </m:r>
                                      </m:sup>
                                    </m:sSup>
                                    <m:sSubSup>
                                      <m:sSubSupPr>
                                        <m:ctrlPr>
                                          <a:rPr lang="zh-CN" altLang="zh-CN" sz="1400" i="1" kern="1200">
                                            <a:solidFill>
                                              <a:schemeClr val="tx1"/>
                                            </a:solidFill>
                                            <a:effectLst/>
                                            <a:latin typeface="Cambria Math" panose="02040503050406030204" pitchFamily="18" charset="0"/>
                                            <a:ea typeface="+mn-ea"/>
                                            <a:cs typeface="+mn-cs"/>
                                          </a:rPr>
                                        </m:ctrlPr>
                                      </m:sSubSupPr>
                                      <m:e>
                                        <m:r>
                                          <a:rPr lang="en-US" altLang="zh-CN" sz="1400" i="1" kern="1200">
                                            <a:solidFill>
                                              <a:schemeClr val="tx1"/>
                                            </a:solidFill>
                                            <a:effectLst/>
                                            <a:latin typeface="Cambria Math" panose="02040503050406030204" pitchFamily="18" charset="0"/>
                                            <a:ea typeface="+mn-ea"/>
                                            <a:cs typeface="+mn-cs"/>
                                          </a:rPr>
                                          <m:t>𝑦</m:t>
                                        </m:r>
                                      </m:e>
                                      <m:sub>
                                        <m:r>
                                          <a:rPr lang="en-US" altLang="zh-CN" sz="1400" i="1" kern="1200">
                                            <a:solidFill>
                                              <a:schemeClr val="tx1"/>
                                            </a:solidFill>
                                            <a:effectLst/>
                                            <a:latin typeface="Cambria Math" panose="02040503050406030204" pitchFamily="18" charset="0"/>
                                            <a:ea typeface="+mn-ea"/>
                                            <a:cs typeface="+mn-cs"/>
                                          </a:rPr>
                                          <m:t>𝑘</m:t>
                                        </m:r>
                                      </m:sub>
                                      <m:sup>
                                        <m:r>
                                          <a:rPr lang="en-US" altLang="zh-CN" sz="1400" i="1" kern="1200">
                                            <a:solidFill>
                                              <a:schemeClr val="tx1"/>
                                            </a:solidFill>
                                            <a:effectLst/>
                                            <a:latin typeface="Cambria Math" panose="02040503050406030204" pitchFamily="18" charset="0"/>
                                            <a:ea typeface="+mn-ea"/>
                                            <a:cs typeface="+mn-cs"/>
                                          </a:rPr>
                                          <m:t>𝑠</m:t>
                                        </m:r>
                                      </m:sup>
                                    </m:sSubSup>
                                  </m:e>
                                </m:nary>
                              </m:oMath>
                            </m:oMathPara>
                          </a14:m>
                          <a:endPar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where </a:t>
                          </a:r>
                          <a14:m>
                            <m:oMath xmlns:m="http://schemas.openxmlformats.org/officeDocument/2006/math">
                              <m:r>
                                <a:rPr lang="en-US" altLang="zh-CN" sz="1200" i="1" kern="1200" smtClean="0">
                                  <a:solidFill>
                                    <a:schemeClr val="accent3"/>
                                  </a:solidFill>
                                  <a:effectLst/>
                                  <a:latin typeface="Cambria Math" panose="02040503050406030204" pitchFamily="18" charset="0"/>
                                  <a:ea typeface="+mn-ea"/>
                                  <a:cs typeface="+mn-cs"/>
                                </a:rPr>
                                <m:t>𝑛</m:t>
                              </m:r>
                            </m:oMath>
                          </a14:m>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means the number of regions;</a:t>
                          </a:r>
                          <a:r>
                            <a:rPr lang="zh-CN" altLang="zh-CN" sz="1200" kern="1200" dirty="0">
                              <a:solidFill>
                                <a:schemeClr val="accent3"/>
                              </a:solidFill>
                              <a:effectLst/>
                              <a:ea typeface="+mn-ea"/>
                              <a:cs typeface="+mn-cs"/>
                            </a:rPr>
                            <a:t> </a:t>
                          </a:r>
                          <a14:m>
                            <m:oMath xmlns:m="http://schemas.openxmlformats.org/officeDocument/2006/math">
                              <m:sSub>
                                <m:sSubPr>
                                  <m:ctrlPr>
                                    <a:rPr lang="zh-CN" altLang="zh-CN" sz="1200" i="1" kern="1200">
                                      <a:solidFill>
                                        <a:schemeClr val="accent3"/>
                                      </a:solidFill>
                                      <a:effectLst/>
                                      <a:latin typeface="Cambria Math" panose="02040503050406030204" pitchFamily="18" charset="0"/>
                                      <a:ea typeface="+mn-ea"/>
                                      <a:cs typeface="+mn-cs"/>
                                    </a:rPr>
                                  </m:ctrlPr>
                                </m:sSubPr>
                                <m:e>
                                  <m:r>
                                    <a:rPr lang="en-US" altLang="zh-CN" sz="1200" i="1" kern="1200">
                                      <a:solidFill>
                                        <a:schemeClr val="accent3"/>
                                      </a:solidFill>
                                      <a:effectLst/>
                                      <a:latin typeface="Cambria Math" panose="02040503050406030204" pitchFamily="18" charset="0"/>
                                      <a:ea typeface="+mn-ea"/>
                                      <a:cs typeface="+mn-cs"/>
                                    </a:rPr>
                                    <m:t>𝑒</m:t>
                                  </m:r>
                                </m:e>
                                <m:sub>
                                  <m:r>
                                    <a:rPr lang="en-US" altLang="zh-CN" sz="1200" i="1" kern="1200">
                                      <a:solidFill>
                                        <a:schemeClr val="accent3"/>
                                      </a:solidFill>
                                      <a:effectLst/>
                                      <a:latin typeface="Cambria Math" panose="02040503050406030204" pitchFamily="18" charset="0"/>
                                      <a:ea typeface="+mn-ea"/>
                                      <a:cs typeface="+mn-cs"/>
                                    </a:rPr>
                                    <m:t>𝑡</m:t>
                                  </m:r>
                                </m:sub>
                              </m:sSub>
                            </m:oMath>
                          </a14:m>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means the direct carbon emission intensity of upstream sector </a:t>
                          </a:r>
                          <a14:m>
                            <m:oMath xmlns:m="http://schemas.openxmlformats.org/officeDocument/2006/math">
                              <m:r>
                                <a:rPr lang="en-US" altLang="zh-CN" sz="1200" i="1" kern="1200" smtClean="0">
                                  <a:solidFill>
                                    <a:schemeClr val="accent3"/>
                                  </a:solidFill>
                                  <a:effectLst/>
                                  <a:latin typeface="Cambria Math" panose="02040503050406030204" pitchFamily="18" charset="0"/>
                                  <a:ea typeface="+mn-ea"/>
                                  <a:cs typeface="+mn-cs"/>
                                </a:rPr>
                                <m:t>𝑛</m:t>
                              </m:r>
                            </m:oMath>
                          </a14:m>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1200" i="1" kern="1200" smtClean="0">
                                  <a:solidFill>
                                    <a:schemeClr val="accent3"/>
                                  </a:solidFill>
                                  <a:effectLst/>
                                  <a:latin typeface="Cambria Math" panose="02040503050406030204" pitchFamily="18" charset="0"/>
                                  <a:ea typeface="+mn-ea"/>
                                  <a:cs typeface="+mn-cs"/>
                                </a:rPr>
                                <m:t>𝐿</m:t>
                              </m:r>
                            </m:oMath>
                          </a14:m>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means Leontief inverse matrix; </a:t>
                          </a:r>
                          <a14:m>
                            <m:oMath xmlns:m="http://schemas.openxmlformats.org/officeDocument/2006/math">
                              <m:sSubSup>
                                <m:sSubSupPr>
                                  <m:ctrlPr>
                                    <a:rPr lang="zh-CN" altLang="zh-CN" sz="1200" i="1" kern="1200" smtClean="0">
                                      <a:solidFill>
                                        <a:schemeClr val="accent3"/>
                                      </a:solidFill>
                                      <a:effectLst/>
                                      <a:latin typeface="Cambria Math" panose="02040503050406030204" pitchFamily="18" charset="0"/>
                                      <a:ea typeface="+mn-ea"/>
                                      <a:cs typeface="+mn-cs"/>
                                    </a:rPr>
                                  </m:ctrlPr>
                                </m:sSubSupPr>
                                <m:e>
                                  <m:r>
                                    <a:rPr lang="en-US" altLang="zh-CN" sz="1200" i="1" kern="1200">
                                      <a:solidFill>
                                        <a:schemeClr val="accent3"/>
                                      </a:solidFill>
                                      <a:effectLst/>
                                      <a:latin typeface="Cambria Math" panose="02040503050406030204" pitchFamily="18" charset="0"/>
                                      <a:ea typeface="+mn-ea"/>
                                      <a:cs typeface="+mn-cs"/>
                                    </a:rPr>
                                    <m:t>𝑦</m:t>
                                  </m:r>
                                </m:e>
                                <m:sub>
                                  <m:r>
                                    <a:rPr lang="en-US" altLang="zh-CN" sz="1200" i="1" kern="1200">
                                      <a:solidFill>
                                        <a:schemeClr val="accent3"/>
                                      </a:solidFill>
                                      <a:effectLst/>
                                      <a:latin typeface="Cambria Math" panose="02040503050406030204" pitchFamily="18" charset="0"/>
                                      <a:ea typeface="+mn-ea"/>
                                      <a:cs typeface="+mn-cs"/>
                                    </a:rPr>
                                    <m:t>𝑘</m:t>
                                  </m:r>
                                </m:sub>
                                <m:sup>
                                  <m:r>
                                    <a:rPr lang="en-US" altLang="zh-CN" sz="1200" i="1" kern="1200">
                                      <a:solidFill>
                                        <a:schemeClr val="accent3"/>
                                      </a:solidFill>
                                      <a:effectLst/>
                                      <a:latin typeface="Cambria Math" panose="02040503050406030204" pitchFamily="18" charset="0"/>
                                      <a:ea typeface="+mn-ea"/>
                                      <a:cs typeface="+mn-cs"/>
                                    </a:rPr>
                                    <m:t>𝑠</m:t>
                                  </m:r>
                                </m:sup>
                              </m:sSubSup>
                            </m:oMath>
                          </a14:m>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means the final demand of electricity subsector </a:t>
                          </a:r>
                          <a14:m>
                            <m:oMath xmlns:m="http://schemas.openxmlformats.org/officeDocument/2006/math">
                              <m:r>
                                <a:rPr lang="en-US" altLang="zh-CN" sz="1200" i="1" kern="1200" smtClean="0">
                                  <a:solidFill>
                                    <a:schemeClr val="accent3"/>
                                  </a:solidFill>
                                  <a:effectLst/>
                                  <a:latin typeface="Cambria Math" panose="02040503050406030204" pitchFamily="18" charset="0"/>
                                  <a:ea typeface="+mn-ea"/>
                                  <a:cs typeface="+mn-cs"/>
                                </a:rPr>
                                <m:t>𝑘</m:t>
                              </m:r>
                            </m:oMath>
                          </a14:m>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in region </a:t>
                          </a:r>
                          <a14:m>
                            <m:oMath xmlns:m="http://schemas.openxmlformats.org/officeDocument/2006/math">
                              <m:r>
                                <a:rPr lang="en-US" altLang="zh-CN" sz="1200" i="1" kern="1200" smtClean="0">
                                  <a:solidFill>
                                    <a:schemeClr val="accent3"/>
                                  </a:solidFill>
                                  <a:effectLst/>
                                  <a:latin typeface="Cambria Math" panose="02040503050406030204" pitchFamily="18" charset="0"/>
                                  <a:ea typeface="+mn-ea"/>
                                  <a:cs typeface="+mn-cs"/>
                                </a:rPr>
                                <m:t>𝑠</m:t>
                              </m:r>
                            </m:oMath>
                          </a14:m>
                          <a:r>
                            <a:rPr kumimoji="0" lang="en-US" altLang="zh-CN" sz="12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a:p>
                          <a:endParaRPr kumimoji="0" lang="en-US" altLang="zh-CN" sz="14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400" kern="1200" dirty="0">
                              <a:solidFill>
                                <a:srgbClr val="012060"/>
                              </a:solidFill>
                              <a:effectLst/>
                              <a:latin typeface="Times New Roman" panose="02020603050405020304" pitchFamily="18" charset="0"/>
                              <a:ea typeface="+mn-ea"/>
                              <a:cs typeface="Times New Roman" panose="02020603050405020304" pitchFamily="18" charset="0"/>
                            </a:rPr>
                            <a:t>The critical upstream carbon emitting sectors identified by the consumption-based method can play a role in supply-chain wide carbon reduction by encouraging the development of low-carbon technologies in these sectors. </a:t>
                          </a:r>
                          <a:endParaRPr kumimoji="0" lang="en-US" altLang="zh-CN" sz="1400" b="0" i="0" u="none" strike="noStrike" kern="1200" cap="none" spc="0" normalizeH="0" baseline="0" noProof="0" dirty="0">
                            <a:ln>
                              <a:noFill/>
                            </a:ln>
                            <a:solidFill>
                              <a:srgbClr val="01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095502"/>
                      </a:ext>
                    </a:extLst>
                  </a:tr>
                </a:tbl>
              </a:graphicData>
            </a:graphic>
          </p:graphicFrame>
        </mc:Choice>
        <mc:Fallback>
          <p:graphicFrame>
            <p:nvGraphicFramePr>
              <p:cNvPr id="7" name="表格 6">
                <a:extLst>
                  <a:ext uri="{FF2B5EF4-FFF2-40B4-BE49-F238E27FC236}">
                    <a16:creationId xmlns:a16="http://schemas.microsoft.com/office/drawing/2014/main" id="{B5924082-1784-9B72-340C-C4D8247B51B4}"/>
                  </a:ext>
                </a:extLst>
              </p:cNvPr>
              <p:cNvGraphicFramePr>
                <a:graphicFrameLocks noGrp="1"/>
              </p:cNvGraphicFramePr>
              <p:nvPr>
                <p:extLst>
                  <p:ext uri="{D42A27DB-BD31-4B8C-83A1-F6EECF244321}">
                    <p14:modId xmlns:p14="http://schemas.microsoft.com/office/powerpoint/2010/main" val="481398479"/>
                  </p:ext>
                </p:extLst>
              </p:nvPr>
            </p:nvGraphicFramePr>
            <p:xfrm>
              <a:off x="1448778" y="950739"/>
              <a:ext cx="4638755" cy="5727782"/>
            </p:xfrm>
            <a:graphic>
              <a:graphicData uri="http://schemas.openxmlformats.org/drawingml/2006/table">
                <a:tbl>
                  <a:tblPr firstRow="1" bandRow="1">
                    <a:tableStyleId>{5940675A-B579-460E-94D1-54222C63F5DA}</a:tableStyleId>
                  </a:tblPr>
                  <a:tblGrid>
                    <a:gridCol w="4638755">
                      <a:extLst>
                        <a:ext uri="{9D8B030D-6E8A-4147-A177-3AD203B41FA5}">
                          <a16:colId xmlns:a16="http://schemas.microsoft.com/office/drawing/2014/main" val="1340246577"/>
                        </a:ext>
                      </a:extLst>
                    </a:gridCol>
                  </a:tblGrid>
                  <a:tr h="651432">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Consumption-based method</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5076350">
                    <a:tc>
                      <a:txBody>
                        <a:bodyPr/>
                        <a:lstStyle/>
                        <a:p>
                          <a:endParaRPr lang="zh-CN"/>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1" t="-12950" r="-262" b="-240"/>
                          </a:stretch>
                        </a:blipFill>
                      </a:tcPr>
                    </a:tc>
                    <a:extLst>
                      <a:ext uri="{0D108BD9-81ED-4DB2-BD59-A6C34878D82A}">
                        <a16:rowId xmlns:a16="http://schemas.microsoft.com/office/drawing/2014/main" val="1416095502"/>
                      </a:ext>
                    </a:extLst>
                  </a:tr>
                </a:tbl>
              </a:graphicData>
            </a:graphic>
          </p:graphicFrame>
        </mc:Fallback>
      </mc:AlternateContent>
      <p:sp>
        <p:nvSpPr>
          <p:cNvPr id="13" name="星形: 五角 12">
            <a:extLst>
              <a:ext uri="{FF2B5EF4-FFF2-40B4-BE49-F238E27FC236}">
                <a16:creationId xmlns:a16="http://schemas.microsoft.com/office/drawing/2014/main" id="{2E95EE62-1D94-73CC-C5FC-AD87137DCD7D}"/>
              </a:ext>
            </a:extLst>
          </p:cNvPr>
          <p:cNvSpPr/>
          <p:nvPr/>
        </p:nvSpPr>
        <p:spPr>
          <a:xfrm>
            <a:off x="5683775" y="6040071"/>
            <a:ext cx="268448" cy="25166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graphicFrame>
            <p:nvGraphicFramePr>
              <p:cNvPr id="14" name="表格 13">
                <a:extLst>
                  <a:ext uri="{FF2B5EF4-FFF2-40B4-BE49-F238E27FC236}">
                    <a16:creationId xmlns:a16="http://schemas.microsoft.com/office/drawing/2014/main" id="{1B7A1B3B-1577-D4ED-FEEB-3D0501DCF587}"/>
                  </a:ext>
                </a:extLst>
              </p:cNvPr>
              <p:cNvGraphicFramePr>
                <a:graphicFrameLocks noGrp="1"/>
              </p:cNvGraphicFramePr>
              <p:nvPr>
                <p:extLst>
                  <p:ext uri="{D42A27DB-BD31-4B8C-83A1-F6EECF244321}">
                    <p14:modId xmlns:p14="http://schemas.microsoft.com/office/powerpoint/2010/main" val="1854226469"/>
                  </p:ext>
                </p:extLst>
              </p:nvPr>
            </p:nvGraphicFramePr>
            <p:xfrm>
              <a:off x="6262289" y="943749"/>
              <a:ext cx="4469421" cy="5727781"/>
            </p:xfrm>
            <a:graphic>
              <a:graphicData uri="http://schemas.openxmlformats.org/drawingml/2006/table">
                <a:tbl>
                  <a:tblPr firstRow="1" bandRow="1">
                    <a:tableStyleId>{5940675A-B579-460E-94D1-54222C63F5DA}</a:tableStyleId>
                  </a:tblPr>
                  <a:tblGrid>
                    <a:gridCol w="4469421">
                      <a:extLst>
                        <a:ext uri="{9D8B030D-6E8A-4147-A177-3AD203B41FA5}">
                          <a16:colId xmlns:a16="http://schemas.microsoft.com/office/drawing/2014/main" val="1340246577"/>
                        </a:ext>
                      </a:extLst>
                    </a:gridCol>
                  </a:tblGrid>
                  <a:tr h="650160">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Betweenness-based method</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5077621">
                    <a:tc>
                      <a:txBody>
                        <a:bodyPr/>
                        <a:lstStyle/>
                        <a:p>
                          <a:pPr algn="just"/>
                          <a:r>
                            <a:rPr lang="en-US" altLang="zh-CN" sz="1400" i="0" kern="1200" dirty="0">
                              <a:solidFill>
                                <a:schemeClr val="tx1"/>
                              </a:solidFill>
                              <a:effectLst/>
                              <a:latin typeface="Times New Roman" panose="02020603050405020304" pitchFamily="18" charset="0"/>
                              <a:ea typeface="+mn-ea"/>
                              <a:cs typeface="Times New Roman" panose="02020603050405020304" pitchFamily="18" charset="0"/>
                            </a:rPr>
                            <a:t>The betweenness-based method refers to identifying critical intermediate sectors that are located between the two ends of the chain path with high transmissibility. </a:t>
                          </a:r>
                        </a:p>
                        <a:p>
                          <a:pPr algn="just"/>
                          <a:endParaRPr lang="en-US" altLang="zh-CN" sz="140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altLang="zh-CN" sz="1400" i="0" u="none" kern="1200" dirty="0">
                              <a:solidFill>
                                <a:schemeClr val="tx1"/>
                              </a:solidFill>
                              <a:effectLst/>
                              <a:latin typeface="Times New Roman" panose="02020603050405020304" pitchFamily="18" charset="0"/>
                              <a:ea typeface="+mn-ea"/>
                              <a:cs typeface="Times New Roman" panose="02020603050405020304" pitchFamily="18" charset="0"/>
                            </a:rPr>
                            <a:t>Define </a:t>
                          </a:r>
                          <a14:m>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a:rPr lang="en-US" altLang="zh-CN" sz="1400" i="1" kern="1200">
                                      <a:solidFill>
                                        <a:schemeClr val="tx1"/>
                                      </a:solidFill>
                                      <a:effectLst/>
                                      <a:latin typeface="Cambria Math" panose="02040503050406030204" pitchFamily="18" charset="0"/>
                                      <a:ea typeface="+mn-ea"/>
                                      <a:cs typeface="+mn-cs"/>
                                    </a:rPr>
                                    <m:t>𝑘</m:t>
                                  </m:r>
                                </m:e>
                                <m:sub>
                                  <m:r>
                                    <a:rPr lang="en-US" altLang="zh-CN" sz="1400" kern="1200">
                                      <a:solidFill>
                                        <a:schemeClr val="tx1"/>
                                      </a:solidFill>
                                      <a:effectLst/>
                                      <a:latin typeface="Cambria Math" panose="02040503050406030204" pitchFamily="18" charset="0"/>
                                      <a:ea typeface="+mn-ea"/>
                                      <a:cs typeface="+mn-cs"/>
                                    </a:rPr>
                                    <m:t>1</m:t>
                                  </m:r>
                                </m:sub>
                              </m:sSub>
                            </m:oMath>
                          </a14:m>
                          <a:r>
                            <a:rPr lang="en-US" altLang="zh-CN" sz="1400" i="0" u="none" kern="1200" dirty="0">
                              <a:solidFill>
                                <a:schemeClr val="tx1"/>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a:rPr lang="en-US" altLang="zh-CN" sz="1400" i="1" kern="1200">
                                      <a:solidFill>
                                        <a:schemeClr val="tx1"/>
                                      </a:solidFill>
                                      <a:effectLst/>
                                      <a:latin typeface="Cambria Math" panose="02040503050406030204" pitchFamily="18" charset="0"/>
                                      <a:ea typeface="+mn-ea"/>
                                      <a:cs typeface="+mn-cs"/>
                                    </a:rPr>
                                    <m:t>𝑘</m:t>
                                  </m:r>
                                </m:e>
                                <m:sub>
                                  <m:r>
                                    <m:rPr>
                                      <m:sty m:val="p"/>
                                    </m:rPr>
                                    <a:rPr lang="en-US" altLang="zh-CN" sz="1400" i="1" kern="1200" smtClean="0">
                                      <a:solidFill>
                                        <a:schemeClr val="tx1"/>
                                      </a:solidFill>
                                      <a:effectLst/>
                                      <a:latin typeface="Cambria Math" panose="02040503050406030204" pitchFamily="18" charset="0"/>
                                      <a:ea typeface="+mn-ea"/>
                                      <a:cs typeface="+mn-cs"/>
                                    </a:rPr>
                                    <m:t>u</m:t>
                                  </m:r>
                                </m:sub>
                              </m:sSub>
                            </m:oMath>
                          </a14:m>
                          <a:r>
                            <a:rPr lang="en-US" altLang="zh-CN" sz="1400" i="0" u="none" kern="1200" dirty="0">
                              <a:solidFill>
                                <a:schemeClr val="tx1"/>
                              </a:solidFill>
                              <a:effectLst/>
                              <a:latin typeface="Times New Roman" panose="02020603050405020304" pitchFamily="18" charset="0"/>
                              <a:ea typeface="+mn-ea"/>
                              <a:cs typeface="Times New Roman" panose="02020603050405020304" pitchFamily="18" charset="0"/>
                            </a:rPr>
                            <a:t> as the upstream sectors of sector</a:t>
                          </a:r>
                          <a:r>
                            <a:rPr lang="en-US" altLang="zh-CN" sz="1400" i="1" u="none" kern="1200" dirty="0">
                              <a:solidFill>
                                <a:schemeClr val="tx1"/>
                              </a:solidFill>
                              <a:effectLst/>
                              <a:latin typeface="Times New Roman" panose="02020603050405020304" pitchFamily="18" charset="0"/>
                              <a:ea typeface="+mn-ea"/>
                              <a:cs typeface="Times New Roman" panose="02020603050405020304" pitchFamily="18" charset="0"/>
                            </a:rPr>
                            <a:t> t</a:t>
                          </a:r>
                          <a:r>
                            <a:rPr lang="en-US" altLang="zh-CN" sz="1400" i="0" u="none" kern="1200" dirty="0">
                              <a:solidFill>
                                <a:schemeClr val="tx1"/>
                              </a:solidFill>
                              <a:effectLst/>
                              <a:latin typeface="Times New Roman" panose="02020603050405020304" pitchFamily="18" charset="0"/>
                              <a:ea typeface="+mn-ea"/>
                              <a:cs typeface="Times New Roman" panose="02020603050405020304" pitchFamily="18" charset="0"/>
                            </a:rPr>
                            <a:t>, and </a:t>
                          </a:r>
                          <a14:m>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a:rPr lang="en-US" altLang="zh-CN" sz="1400" b="0" i="1" kern="1200" smtClean="0">
                                      <a:solidFill>
                                        <a:schemeClr val="tx1"/>
                                      </a:solidFill>
                                      <a:effectLst/>
                                      <a:latin typeface="Cambria Math" panose="02040503050406030204" pitchFamily="18" charset="0"/>
                                      <a:ea typeface="+mn-ea"/>
                                      <a:cs typeface="+mn-cs"/>
                                    </a:rPr>
                                    <m:t>h</m:t>
                                  </m:r>
                                </m:e>
                                <m:sub>
                                  <m:r>
                                    <a:rPr lang="en-US" altLang="zh-CN" sz="1400" kern="1200">
                                      <a:solidFill>
                                        <a:schemeClr val="tx1"/>
                                      </a:solidFill>
                                      <a:effectLst/>
                                      <a:latin typeface="Cambria Math" panose="02040503050406030204" pitchFamily="18" charset="0"/>
                                      <a:ea typeface="+mn-ea"/>
                                      <a:cs typeface="+mn-cs"/>
                                    </a:rPr>
                                    <m:t>1</m:t>
                                  </m:r>
                                </m:sub>
                              </m:sSub>
                            </m:oMath>
                          </a14:m>
                          <a:r>
                            <a:rPr lang="en-US" altLang="zh-CN" sz="1400" i="0" u="none" kern="1200" dirty="0">
                              <a:solidFill>
                                <a:schemeClr val="tx1"/>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a:rPr lang="en-US" altLang="zh-CN" sz="1400" b="0" i="1" kern="1200" smtClean="0">
                                      <a:solidFill>
                                        <a:schemeClr val="tx1"/>
                                      </a:solidFill>
                                      <a:effectLst/>
                                      <a:latin typeface="Cambria Math" panose="02040503050406030204" pitchFamily="18" charset="0"/>
                                      <a:ea typeface="+mn-ea"/>
                                      <a:cs typeface="+mn-cs"/>
                                    </a:rPr>
                                    <m:t>h</m:t>
                                  </m:r>
                                </m:e>
                                <m:sub>
                                  <m:r>
                                    <m:rPr>
                                      <m:sty m:val="p"/>
                                    </m:rPr>
                                    <a:rPr lang="en-US" altLang="zh-CN" sz="1400" b="0" i="0" kern="1200" smtClean="0">
                                      <a:solidFill>
                                        <a:schemeClr val="tx1"/>
                                      </a:solidFill>
                                      <a:effectLst/>
                                      <a:latin typeface="Cambria Math" panose="02040503050406030204" pitchFamily="18" charset="0"/>
                                      <a:ea typeface="+mn-ea"/>
                                      <a:cs typeface="+mn-cs"/>
                                    </a:rPr>
                                    <m:t>v</m:t>
                                  </m:r>
                                </m:sub>
                              </m:sSub>
                            </m:oMath>
                          </a14:m>
                          <a:r>
                            <a:rPr lang="en-US" altLang="zh-CN" sz="1400" i="0" u="none" kern="1200" dirty="0">
                              <a:solidFill>
                                <a:schemeClr val="tx1"/>
                              </a:solidFill>
                              <a:effectLst/>
                              <a:latin typeface="Times New Roman" panose="02020603050405020304" pitchFamily="18" charset="0"/>
                              <a:ea typeface="+mn-ea"/>
                              <a:cs typeface="Times New Roman" panose="02020603050405020304" pitchFamily="18" charset="0"/>
                            </a:rPr>
                            <a:t> as the downstream sectors of sector </a:t>
                          </a:r>
                          <a:r>
                            <a:rPr lang="en-US" altLang="zh-CN" sz="1400" i="1" u="none" kern="1200" dirty="0">
                              <a:solidFill>
                                <a:schemeClr val="tx1"/>
                              </a:solidFill>
                              <a:effectLst/>
                              <a:latin typeface="Times New Roman" panose="02020603050405020304" pitchFamily="18" charset="0"/>
                              <a:ea typeface="+mn-ea"/>
                              <a:cs typeface="Times New Roman" panose="02020603050405020304" pitchFamily="18" charset="0"/>
                            </a:rPr>
                            <a:t>t</a:t>
                          </a:r>
                          <a:r>
                            <a:rPr lang="en-US" altLang="zh-CN" sz="1400" i="0" u="none" kern="120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400" i="0" u="sng" kern="1200" dirty="0">
                              <a:solidFill>
                                <a:schemeClr val="tx1"/>
                              </a:solidFill>
                              <a:effectLst/>
                              <a:latin typeface="Times New Roman" panose="02020603050405020304" pitchFamily="18" charset="0"/>
                              <a:ea typeface="+mn-ea"/>
                              <a:cs typeface="Times New Roman" panose="02020603050405020304" pitchFamily="18" charset="0"/>
                            </a:rPr>
                            <a:t>We can compute the carbon emissions passed through sector </a:t>
                          </a:r>
                          <a:r>
                            <a:rPr lang="en-US" altLang="zh-CN" sz="1400" i="1" u="sng" kern="1200" dirty="0">
                              <a:solidFill>
                                <a:schemeClr val="tx1"/>
                              </a:solidFill>
                              <a:effectLst/>
                              <a:latin typeface="Times New Roman" panose="02020603050405020304" pitchFamily="18" charset="0"/>
                              <a:ea typeface="+mn-ea"/>
                              <a:cs typeface="Times New Roman" panose="02020603050405020304" pitchFamily="18" charset="0"/>
                            </a:rPr>
                            <a:t>t</a:t>
                          </a:r>
                          <a:r>
                            <a:rPr lang="en-US" altLang="zh-CN" sz="1400" i="0" u="sng" kern="1200" dirty="0">
                              <a:solidFill>
                                <a:schemeClr val="tx1"/>
                              </a:solidFill>
                              <a:effectLst/>
                              <a:latin typeface="Times New Roman" panose="02020603050405020304" pitchFamily="18" charset="0"/>
                              <a:ea typeface="+mn-ea"/>
                              <a:cs typeface="Times New Roman" panose="02020603050405020304" pitchFamily="18" charset="0"/>
                            </a:rPr>
                            <a:t> as follows:</a:t>
                          </a:r>
                        </a:p>
                        <a:p>
                          <a:pPr algn="ctr"/>
                          <a14:m>
                            <m:oMath xmlns:m="http://schemas.openxmlformats.org/officeDocument/2006/math">
                              <m:sSub>
                                <m:sSubPr>
                                  <m:ctrlPr>
                                    <a:rPr lang="zh-CN" altLang="zh-CN" sz="1050" i="1" kern="1200" smtClean="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𝐵</m:t>
                                  </m:r>
                                </m:e>
                                <m:sub>
                                  <m:r>
                                    <a:rPr lang="en-US" altLang="zh-CN" sz="1050" i="1" kern="1200">
                                      <a:solidFill>
                                        <a:schemeClr val="tx1"/>
                                      </a:solidFill>
                                      <a:effectLst/>
                                      <a:latin typeface="Cambria Math" panose="02040503050406030204" pitchFamily="18" charset="0"/>
                                      <a:ea typeface="+mn-ea"/>
                                      <a:cs typeface="+mn-cs"/>
                                    </a:rPr>
                                    <m:t>𝑖</m:t>
                                  </m:r>
                                </m:sub>
                              </m:sSub>
                              <m:d>
                                <m:dPr>
                                  <m:ctrlPr>
                                    <a:rPr lang="zh-CN" altLang="zh-CN" sz="1050" i="1" kern="1200">
                                      <a:solidFill>
                                        <a:schemeClr val="tx1"/>
                                      </a:solidFill>
                                      <a:effectLst/>
                                      <a:latin typeface="Cambria Math" panose="02040503050406030204" pitchFamily="18" charset="0"/>
                                      <a:ea typeface="+mn-ea"/>
                                      <a:cs typeface="+mn-cs"/>
                                    </a:rPr>
                                  </m:ctrlPr>
                                </m:dPr>
                                <m:e>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𝑘</m:t>
                                      </m:r>
                                    </m:e>
                                    <m:sub>
                                      <m:r>
                                        <a:rPr lang="en-US" altLang="zh-CN" sz="1050" kern="1200">
                                          <a:solidFill>
                                            <a:schemeClr val="tx1"/>
                                          </a:solidFill>
                                          <a:effectLst/>
                                          <a:latin typeface="Cambria Math" panose="02040503050406030204" pitchFamily="18" charset="0"/>
                                          <a:ea typeface="+mn-ea"/>
                                          <a:cs typeface="+mn-cs"/>
                                        </a:rPr>
                                        <m:t>1</m:t>
                                      </m:r>
                                    </m:sub>
                                  </m:sSub>
                                  <m:r>
                                    <a:rPr lang="en-US" altLang="zh-CN" sz="1050" kern="1200">
                                      <a:solidFill>
                                        <a:schemeClr val="tx1"/>
                                      </a:solidFill>
                                      <a:effectLst/>
                                      <a:latin typeface="Cambria Math" panose="02040503050406030204" pitchFamily="18" charset="0"/>
                                      <a:ea typeface="+mn-ea"/>
                                      <a:cs typeface="+mn-cs"/>
                                    </a:rPr>
                                    <m:t>,</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h</m:t>
                                      </m:r>
                                    </m:e>
                                    <m:sub>
                                      <m:r>
                                        <a:rPr lang="en-US" altLang="zh-CN" sz="1050" i="1" kern="1200">
                                          <a:solidFill>
                                            <a:schemeClr val="tx1"/>
                                          </a:solidFill>
                                          <a:effectLst/>
                                          <a:latin typeface="Cambria Math" panose="02040503050406030204" pitchFamily="18" charset="0"/>
                                          <a:ea typeface="+mn-ea"/>
                                          <a:cs typeface="+mn-cs"/>
                                        </a:rPr>
                                        <m:t>𝑣</m:t>
                                      </m:r>
                                    </m:sub>
                                  </m:sSub>
                                </m:e>
                              </m:d>
                              <m:r>
                                <a:rPr lang="en-US" altLang="zh-CN" sz="1050" kern="1200">
                                  <a:solidFill>
                                    <a:schemeClr val="tx1"/>
                                  </a:solidFill>
                                  <a:effectLst/>
                                  <a:latin typeface="Cambria Math" panose="02040503050406030204" pitchFamily="18" charset="0"/>
                                  <a:ea typeface="+mn-ea"/>
                                  <a:cs typeface="+mn-cs"/>
                                </a:rPr>
                                <m:t>=</m:t>
                              </m:r>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kern="1200">
                                      <a:solidFill>
                                        <a:schemeClr val="tx1"/>
                                      </a:solidFill>
                                      <a:effectLst/>
                                      <a:latin typeface="Cambria Math" panose="02040503050406030204" pitchFamily="18" charset="0"/>
                                      <a:ea typeface="+mn-ea"/>
                                      <a:cs typeface="+mn-cs"/>
                                    </a:rPr>
                                    <m:t>1≤</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𝑘</m:t>
                                      </m:r>
                                    </m:e>
                                    <m:sub>
                                      <m:r>
                                        <a:rPr lang="en-US" altLang="zh-CN" sz="1050" kern="1200">
                                          <a:solidFill>
                                            <a:schemeClr val="tx1"/>
                                          </a:solidFill>
                                          <a:effectLst/>
                                          <a:latin typeface="Cambria Math" panose="02040503050406030204" pitchFamily="18" charset="0"/>
                                          <a:ea typeface="+mn-ea"/>
                                          <a:cs typeface="+mn-cs"/>
                                        </a:rPr>
                                        <m:t>1</m:t>
                                      </m:r>
                                    </m:sub>
                                  </m:sSub>
                                  <m:r>
                                    <a:rPr lang="en-US" altLang="zh-CN" sz="1050" kern="1200">
                                      <a:solidFill>
                                        <a:schemeClr val="tx1"/>
                                      </a:solidFill>
                                      <a:effectLst/>
                                      <a:latin typeface="Cambria Math" panose="02040503050406030204" pitchFamily="18" charset="0"/>
                                      <a:ea typeface="+mn-ea"/>
                                      <a:cs typeface="+mn-cs"/>
                                    </a:rPr>
                                    <m:t>,…,</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𝑘</m:t>
                                      </m:r>
                                    </m:e>
                                    <m:sub>
                                      <m:r>
                                        <a:rPr lang="en-US" altLang="zh-CN" sz="1050" i="1" kern="1200">
                                          <a:solidFill>
                                            <a:schemeClr val="tx1"/>
                                          </a:solidFill>
                                          <a:effectLst/>
                                          <a:latin typeface="Cambria Math" panose="02040503050406030204" pitchFamily="18" charset="0"/>
                                          <a:ea typeface="+mn-ea"/>
                                          <a:cs typeface="+mn-cs"/>
                                        </a:rPr>
                                        <m:t>𝑢</m:t>
                                      </m:r>
                                    </m:sub>
                                  </m:sSub>
                                  <m:r>
                                    <a:rPr lang="en-US" altLang="zh-CN" sz="1050"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𝑛</m:t>
                                  </m:r>
                                </m:sub>
                                <m:sup/>
                                <m:e>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𝑒</m:t>
                                      </m:r>
                                    </m:e>
                                    <m: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𝑘</m:t>
                                          </m:r>
                                        </m:e>
                                        <m:sub>
                                          <m:r>
                                            <a:rPr lang="en-US" altLang="zh-CN" sz="1050" kern="1200">
                                              <a:solidFill>
                                                <a:schemeClr val="tx1"/>
                                              </a:solidFill>
                                              <a:effectLst/>
                                              <a:latin typeface="Cambria Math" panose="02040503050406030204" pitchFamily="18" charset="0"/>
                                              <a:ea typeface="+mn-ea"/>
                                              <a:cs typeface="+mn-cs"/>
                                            </a:rPr>
                                            <m:t>1</m:t>
                                          </m:r>
                                        </m:sub>
                                      </m:sSub>
                                    </m:sub>
                                  </m:s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𝑎</m:t>
                                      </m:r>
                                    </m:e>
                                    <m: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𝑘</m:t>
                                          </m:r>
                                        </m:e>
                                        <m:sub>
                                          <m:r>
                                            <a:rPr lang="en-US" altLang="zh-CN" sz="1050" kern="1200">
                                              <a:solidFill>
                                                <a:schemeClr val="tx1"/>
                                              </a:solidFill>
                                              <a:effectLst/>
                                              <a:latin typeface="Cambria Math" panose="02040503050406030204" pitchFamily="18" charset="0"/>
                                              <a:ea typeface="+mn-ea"/>
                                              <a:cs typeface="+mn-cs"/>
                                            </a:rPr>
                                            <m:t>1</m:t>
                                          </m:r>
                                        </m:sub>
                                      </m:s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𝑘</m:t>
                                          </m:r>
                                        </m:e>
                                        <m:sub>
                                          <m:r>
                                            <a:rPr lang="en-US" altLang="zh-CN" sz="1050" kern="1200">
                                              <a:solidFill>
                                                <a:schemeClr val="tx1"/>
                                              </a:solidFill>
                                              <a:effectLst/>
                                              <a:latin typeface="Cambria Math" panose="02040503050406030204" pitchFamily="18" charset="0"/>
                                              <a:ea typeface="+mn-ea"/>
                                              <a:cs typeface="+mn-cs"/>
                                            </a:rPr>
                                            <m:t>2</m:t>
                                          </m:r>
                                        </m:sub>
                                      </m:sSub>
                                    </m:sub>
                                  </m:sSub>
                                  <m:r>
                                    <a:rPr lang="en-US" altLang="zh-CN" sz="1050" kern="1200">
                                      <a:solidFill>
                                        <a:schemeClr val="tx1"/>
                                      </a:solidFill>
                                      <a:effectLst/>
                                      <a:latin typeface="Cambria Math" panose="02040503050406030204" pitchFamily="18" charset="0"/>
                                      <a:ea typeface="+mn-ea"/>
                                      <a:cs typeface="+mn-cs"/>
                                    </a:rPr>
                                    <m:t>⋯</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𝑎</m:t>
                                      </m:r>
                                    </m:e>
                                    <m: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𝑘</m:t>
                                          </m:r>
                                        </m:e>
                                        <m:sub>
                                          <m:r>
                                            <a:rPr lang="en-US" altLang="zh-CN" sz="1050" i="1" kern="1200">
                                              <a:solidFill>
                                                <a:schemeClr val="tx1"/>
                                              </a:solidFill>
                                              <a:effectLst/>
                                              <a:latin typeface="Cambria Math" panose="02040503050406030204" pitchFamily="18" charset="0"/>
                                              <a:ea typeface="+mn-ea"/>
                                              <a:cs typeface="+mn-cs"/>
                                            </a:rPr>
                                            <m:t>𝑢</m:t>
                                          </m:r>
                                        </m:sub>
                                      </m:sSub>
                                      <m:r>
                                        <a:rPr lang="en-US" altLang="zh-CN" sz="1050" i="1" kern="1200">
                                          <a:solidFill>
                                            <a:schemeClr val="tx1"/>
                                          </a:solidFill>
                                          <a:effectLst/>
                                          <a:latin typeface="Cambria Math" panose="02040503050406030204" pitchFamily="18" charset="0"/>
                                          <a:ea typeface="+mn-ea"/>
                                          <a:cs typeface="+mn-cs"/>
                                        </a:rPr>
                                        <m:t>𝑡</m:t>
                                      </m:r>
                                    </m:sub>
                                  </m:sSub>
                                  <m:r>
                                    <a:rPr lang="en-US" altLang="zh-CN" sz="1050" kern="1200">
                                      <a:solidFill>
                                        <a:schemeClr val="tx1"/>
                                      </a:solidFill>
                                      <a:effectLst/>
                                      <a:latin typeface="Cambria Math" panose="02040503050406030204" pitchFamily="18" charset="0"/>
                                      <a:ea typeface="+mn-ea"/>
                                      <a:cs typeface="+mn-cs"/>
                                    </a:rPr>
                                    <m:t>)</m:t>
                                  </m:r>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kern="1200">
                                          <a:solidFill>
                                            <a:schemeClr val="tx1"/>
                                          </a:solidFill>
                                          <a:effectLst/>
                                          <a:latin typeface="Cambria Math" panose="02040503050406030204" pitchFamily="18" charset="0"/>
                                          <a:ea typeface="+mn-ea"/>
                                          <a:cs typeface="+mn-cs"/>
                                        </a:rPr>
                                        <m:t>1≤</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h</m:t>
                                          </m:r>
                                        </m:e>
                                        <m:sub>
                                          <m:r>
                                            <a:rPr lang="en-US" altLang="zh-CN" sz="1050" kern="1200">
                                              <a:solidFill>
                                                <a:schemeClr val="tx1"/>
                                              </a:solidFill>
                                              <a:effectLst/>
                                              <a:latin typeface="Cambria Math" panose="02040503050406030204" pitchFamily="18" charset="0"/>
                                              <a:ea typeface="+mn-ea"/>
                                              <a:cs typeface="+mn-cs"/>
                                            </a:rPr>
                                            <m:t>1</m:t>
                                          </m:r>
                                        </m:sub>
                                      </m:sSub>
                                      <m:r>
                                        <a:rPr lang="en-US" altLang="zh-CN" sz="1050" kern="1200">
                                          <a:solidFill>
                                            <a:schemeClr val="tx1"/>
                                          </a:solidFill>
                                          <a:effectLst/>
                                          <a:latin typeface="Cambria Math" panose="02040503050406030204" pitchFamily="18" charset="0"/>
                                          <a:ea typeface="+mn-ea"/>
                                          <a:cs typeface="+mn-cs"/>
                                        </a:rPr>
                                        <m:t>,…,</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h</m:t>
                                          </m:r>
                                        </m:e>
                                        <m:sub>
                                          <m:r>
                                            <a:rPr lang="en-US" altLang="zh-CN" sz="1050" i="1" kern="1200">
                                              <a:solidFill>
                                                <a:schemeClr val="tx1"/>
                                              </a:solidFill>
                                              <a:effectLst/>
                                              <a:latin typeface="Cambria Math" panose="02040503050406030204" pitchFamily="18" charset="0"/>
                                              <a:ea typeface="+mn-ea"/>
                                              <a:cs typeface="+mn-cs"/>
                                            </a:rPr>
                                            <m:t>𝑣</m:t>
                                          </m:r>
                                        </m:sub>
                                      </m:sSub>
                                      <m:r>
                                        <a:rPr lang="en-US" altLang="zh-CN" sz="1050"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𝑛</m:t>
                                      </m:r>
                                    </m:sub>
                                    <m:sup/>
                                    <m:e>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𝑎</m:t>
                                          </m:r>
                                        </m:e>
                                        <m:sub>
                                          <m:r>
                                            <a:rPr lang="en-US" altLang="zh-CN" sz="1050" i="1" kern="1200">
                                              <a:solidFill>
                                                <a:schemeClr val="tx1"/>
                                              </a:solidFill>
                                              <a:effectLst/>
                                              <a:latin typeface="Cambria Math" panose="02040503050406030204" pitchFamily="18" charset="0"/>
                                              <a:ea typeface="+mn-ea"/>
                                              <a:cs typeface="+mn-cs"/>
                                            </a:rPr>
                                            <m:t>𝑡</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h</m:t>
                                              </m:r>
                                            </m:e>
                                            <m:sub>
                                              <m:r>
                                                <a:rPr lang="en-US" altLang="zh-CN" sz="1050" kern="1200">
                                                  <a:solidFill>
                                                    <a:schemeClr val="tx1"/>
                                                  </a:solidFill>
                                                  <a:effectLst/>
                                                  <a:latin typeface="Cambria Math" panose="02040503050406030204" pitchFamily="18" charset="0"/>
                                                  <a:ea typeface="+mn-ea"/>
                                                  <a:cs typeface="+mn-cs"/>
                                                </a:rPr>
                                                <m:t>1</m:t>
                                              </m:r>
                                            </m:sub>
                                          </m:sSub>
                                        </m:sub>
                                      </m:sSub>
                                      <m:r>
                                        <a:rPr lang="en-US" altLang="zh-CN" sz="1050" kern="1200">
                                          <a:solidFill>
                                            <a:schemeClr val="tx1"/>
                                          </a:solidFill>
                                          <a:effectLst/>
                                          <a:latin typeface="Cambria Math" panose="02040503050406030204" pitchFamily="18" charset="0"/>
                                          <a:ea typeface="+mn-ea"/>
                                          <a:cs typeface="+mn-cs"/>
                                        </a:rPr>
                                        <m:t>⋯</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𝑎</m:t>
                                          </m:r>
                                        </m:e>
                                        <m: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h</m:t>
                                              </m:r>
                                            </m:e>
                                            <m:sub>
                                              <m:r>
                                                <a:rPr lang="en-US" altLang="zh-CN" sz="1050" i="1" kern="1200">
                                                  <a:solidFill>
                                                    <a:schemeClr val="tx1"/>
                                                  </a:solidFill>
                                                  <a:effectLst/>
                                                  <a:latin typeface="Cambria Math" panose="02040503050406030204" pitchFamily="18" charset="0"/>
                                                  <a:ea typeface="+mn-ea"/>
                                                  <a:cs typeface="+mn-cs"/>
                                                </a:rPr>
                                                <m:t>𝑣</m:t>
                                              </m:r>
                                              <m:r>
                                                <a:rPr lang="en-US" altLang="zh-CN" sz="1050" i="1" kern="1200">
                                                  <a:solidFill>
                                                    <a:schemeClr val="tx1"/>
                                                  </a:solidFill>
                                                  <a:effectLst/>
                                                  <a:latin typeface="Cambria Math" panose="02040503050406030204" pitchFamily="18" charset="0"/>
                                                  <a:ea typeface="+mn-ea"/>
                                                  <a:cs typeface="+mn-cs"/>
                                                </a:rPr>
                                                <m:t>−</m:t>
                                              </m:r>
                                              <m:r>
                                                <a:rPr lang="en-US" altLang="zh-CN" sz="1050" kern="1200">
                                                  <a:solidFill>
                                                    <a:schemeClr val="tx1"/>
                                                  </a:solidFill>
                                                  <a:effectLst/>
                                                  <a:latin typeface="Cambria Math" panose="02040503050406030204" pitchFamily="18" charset="0"/>
                                                  <a:ea typeface="+mn-ea"/>
                                                  <a:cs typeface="+mn-cs"/>
                                                </a:rPr>
                                                <m:t>1</m:t>
                                              </m:r>
                                            </m:sub>
                                          </m:s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h</m:t>
                                              </m:r>
                                            </m:e>
                                            <m:sub>
                                              <m:r>
                                                <a:rPr lang="en-US" altLang="zh-CN" sz="1050" i="1" kern="1200">
                                                  <a:solidFill>
                                                    <a:schemeClr val="tx1"/>
                                                  </a:solidFill>
                                                  <a:effectLst/>
                                                  <a:latin typeface="Cambria Math" panose="02040503050406030204" pitchFamily="18" charset="0"/>
                                                  <a:ea typeface="+mn-ea"/>
                                                  <a:cs typeface="+mn-cs"/>
                                                </a:rPr>
                                                <m:t>𝑣</m:t>
                                              </m:r>
                                            </m:sub>
                                          </m:sSub>
                                        </m:sub>
                                      </m:s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𝑦</m:t>
                                          </m:r>
                                        </m:e>
                                        <m:sub>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h</m:t>
                                              </m:r>
                                            </m:e>
                                            <m:sub>
                                              <m:r>
                                                <a:rPr lang="en-US" altLang="zh-CN" sz="1050" i="1" kern="1200">
                                                  <a:solidFill>
                                                    <a:schemeClr val="tx1"/>
                                                  </a:solidFill>
                                                  <a:effectLst/>
                                                  <a:latin typeface="Cambria Math" panose="02040503050406030204" pitchFamily="18" charset="0"/>
                                                  <a:ea typeface="+mn-ea"/>
                                                  <a:cs typeface="+mn-cs"/>
                                                </a:rPr>
                                                <m:t>𝑣</m:t>
                                              </m:r>
                                            </m:sub>
                                          </m:sSub>
                                        </m:sub>
                                      </m:sSub>
                                      <m:r>
                                        <a:rPr lang="en-US" altLang="zh-CN" sz="1050" kern="1200">
                                          <a:solidFill>
                                            <a:schemeClr val="tx1"/>
                                          </a:solidFill>
                                          <a:effectLst/>
                                          <a:latin typeface="Cambria Math" panose="02040503050406030204" pitchFamily="18" charset="0"/>
                                          <a:ea typeface="+mn-ea"/>
                                          <a:cs typeface="+mn-cs"/>
                                        </a:rPr>
                                        <m:t>)</m:t>
                                      </m:r>
                                    </m:e>
                                  </m:nary>
                                </m:e>
                              </m:nary>
                            </m:oMath>
                          </a14:m>
                          <a:r>
                            <a:rPr lang="en-US" altLang="zh-CN" sz="1050" kern="1200" dirty="0">
                              <a:solidFill>
                                <a:schemeClr val="tx1"/>
                              </a:solidFill>
                              <a:effectLst/>
                              <a:latin typeface="+mn-lt"/>
                              <a:ea typeface="+mn-ea"/>
                              <a:cs typeface="+mn-cs"/>
                            </a:rPr>
                            <a:t>  </a:t>
                          </a:r>
                          <a:endParaRPr lang="zh-CN" altLang="zh-CN" sz="1050" kern="1200" dirty="0">
                            <a:solidFill>
                              <a:schemeClr val="tx1"/>
                            </a:solidFill>
                            <a:effectLst/>
                            <a:latin typeface="+mn-lt"/>
                            <a:ea typeface="+mn-ea"/>
                            <a:cs typeface="+mn-cs"/>
                          </a:endParaRPr>
                        </a:p>
                        <a:p>
                          <a:pPr algn="ctr"/>
                          <a14:m>
                            <m:oMath xmlns:m="http://schemas.openxmlformats.org/officeDocument/2006/math">
                              <m:r>
                                <a:rPr lang="en-US" altLang="zh-CN" sz="1050" kern="1200">
                                  <a:solidFill>
                                    <a:schemeClr val="tx1"/>
                                  </a:solidFill>
                                  <a:effectLst/>
                                  <a:latin typeface="Cambria Math" panose="02040503050406030204" pitchFamily="18" charset="0"/>
                                  <a:ea typeface="+mn-ea"/>
                                  <a:cs typeface="+mn-cs"/>
                                </a:rPr>
                                <m:t>=(</m:t>
                              </m:r>
                              <m:r>
                                <m:rPr>
                                  <m:sty m:val="p"/>
                                </m:rPr>
                                <a:rPr lang="en-US" altLang="zh-CN" sz="1050" b="0" i="0" kern="1200" smtClean="0">
                                  <a:solidFill>
                                    <a:schemeClr val="tx1"/>
                                  </a:solidFill>
                                  <a:effectLst/>
                                  <a:latin typeface="Cambria Math" panose="02040503050406030204" pitchFamily="18" charset="0"/>
                                  <a:ea typeface="+mn-ea"/>
                                  <a:cs typeface="+mn-cs"/>
                                </a:rPr>
                                <m:t>e</m:t>
                              </m:r>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𝑢</m:t>
                                  </m:r>
                                </m:sup>
                              </m:sSup>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kern="1200">
                                      <a:solidFill>
                                        <a:schemeClr val="tx1"/>
                                      </a:solidFill>
                                      <a:effectLst/>
                                      <a:latin typeface="Cambria Math" panose="02040503050406030204" pitchFamily="18" charset="0"/>
                                      <a:ea typeface="+mn-ea"/>
                                      <a:cs typeface="+mn-cs"/>
                                    </a:rPr>
                                    <m:t>)</m:t>
                                  </m:r>
                                </m:e>
                                <m:sub>
                                  <m:r>
                                    <a:rPr lang="en-US" altLang="zh-CN" sz="1050" i="1" kern="1200">
                                      <a:solidFill>
                                        <a:schemeClr val="tx1"/>
                                      </a:solidFill>
                                      <a:effectLst/>
                                      <a:latin typeface="Cambria Math" panose="02040503050406030204" pitchFamily="18" charset="0"/>
                                      <a:ea typeface="+mn-ea"/>
                                      <a:cs typeface="+mn-cs"/>
                                    </a:rPr>
                                    <m:t>𝑡</m:t>
                                  </m:r>
                                </m:sub>
                              </m:sSub>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𝑣</m:t>
                                  </m:r>
                                </m:sup>
                              </m:sSup>
                              <m:r>
                                <a:rPr lang="en-US" altLang="zh-CN" sz="1050" i="1" kern="1200">
                                  <a:solidFill>
                                    <a:schemeClr val="tx1"/>
                                  </a:solidFill>
                                  <a:effectLst/>
                                  <a:latin typeface="Cambria Math" panose="02040503050406030204" pitchFamily="18" charset="0"/>
                                  <a:ea typeface="+mn-ea"/>
                                  <a:cs typeface="+mn-cs"/>
                                </a:rPr>
                                <m:t>𝑦</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kern="1200">
                                      <a:solidFill>
                                        <a:schemeClr val="tx1"/>
                                      </a:solidFill>
                                      <a:effectLst/>
                                      <a:latin typeface="Cambria Math" panose="02040503050406030204" pitchFamily="18" charset="0"/>
                                      <a:ea typeface="+mn-ea"/>
                                      <a:cs typeface="+mn-cs"/>
                                    </a:rPr>
                                    <m:t>)</m:t>
                                  </m:r>
                                </m:e>
                                <m:sub>
                                  <m:r>
                                    <a:rPr lang="en-US" altLang="zh-CN" sz="1050" i="1" kern="1200">
                                      <a:solidFill>
                                        <a:schemeClr val="tx1"/>
                                      </a:solidFill>
                                      <a:effectLst/>
                                      <a:latin typeface="Cambria Math" panose="02040503050406030204" pitchFamily="18" charset="0"/>
                                      <a:ea typeface="+mn-ea"/>
                                      <a:cs typeface="+mn-cs"/>
                                    </a:rPr>
                                    <m:t>𝑡</m:t>
                                  </m:r>
                                </m:sub>
                              </m:sSub>
                              <m:r>
                                <a:rPr lang="en-US" altLang="zh-CN" sz="1050"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𝑒</m:t>
                              </m:r>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𝑢</m:t>
                                  </m:r>
                                </m:sup>
                              </m:sSup>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𝐽</m:t>
                                  </m:r>
                                </m:e>
                                <m:sub>
                                  <m:r>
                                    <a:rPr lang="en-US" altLang="zh-CN" sz="1050" i="1" kern="1200">
                                      <a:solidFill>
                                        <a:schemeClr val="tx1"/>
                                      </a:solidFill>
                                      <a:effectLst/>
                                      <a:latin typeface="Cambria Math" panose="02040503050406030204" pitchFamily="18" charset="0"/>
                                      <a:ea typeface="+mn-ea"/>
                                      <a:cs typeface="+mn-cs"/>
                                    </a:rPr>
                                    <m:t>𝑡</m:t>
                                  </m:r>
                                </m:sub>
                              </m:sSub>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𝑣</m:t>
                                  </m:r>
                                </m:sup>
                              </m:sSup>
                              <m:r>
                                <a:rPr lang="en-US" altLang="zh-CN" sz="1050" i="1" kern="1200">
                                  <a:solidFill>
                                    <a:schemeClr val="tx1"/>
                                  </a:solidFill>
                                  <a:effectLst/>
                                  <a:latin typeface="Cambria Math" panose="02040503050406030204" pitchFamily="18" charset="0"/>
                                  <a:ea typeface="+mn-ea"/>
                                  <a:cs typeface="+mn-cs"/>
                                </a:rPr>
                                <m:t>𝑦</m:t>
                              </m:r>
                            </m:oMath>
                          </a14:m>
                          <a:r>
                            <a:rPr lang="en-US" altLang="zh-CN" sz="1050" kern="1200" dirty="0">
                              <a:solidFill>
                                <a:schemeClr val="tx1"/>
                              </a:solidFill>
                              <a:effectLst/>
                              <a:latin typeface="+mn-lt"/>
                              <a:ea typeface="+mn-ea"/>
                              <a:cs typeface="+mn-cs"/>
                            </a:rPr>
                            <a:t> </a:t>
                          </a:r>
                        </a:p>
                        <a:p>
                          <a:endParaRPr kumimoji="0" lang="en-US" altLang="zh-CN" sz="105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400" u="sng" kern="1200" dirty="0">
                              <a:solidFill>
                                <a:schemeClr val="tx1"/>
                              </a:solidFill>
                              <a:effectLst/>
                              <a:latin typeface="Times New Roman" panose="02020603050405020304" pitchFamily="18" charset="0"/>
                              <a:ea typeface="+mn-ea"/>
                              <a:cs typeface="Times New Roman" panose="02020603050405020304" pitchFamily="18" charset="0"/>
                            </a:rPr>
                            <a:t>The betweenness-based carbon emissions of sector t can be measured as follows:</a:t>
                          </a:r>
                          <a:endParaRPr lang="zh-CN" altLang="zh-CN" sz="1400" u="sng" kern="1200" dirty="0">
                            <a:solidFill>
                              <a:schemeClr val="tx1"/>
                            </a:solidFill>
                            <a:effectLst/>
                            <a:latin typeface="Times New Roman" panose="02020603050405020304" pitchFamily="18" charset="0"/>
                            <a:ea typeface="+mn-ea"/>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𝐵</m:t>
                                    </m:r>
                                  </m:e>
                                  <m:sub>
                                    <m:r>
                                      <a:rPr lang="en-US" altLang="zh-CN" sz="1050" i="1" kern="1200">
                                        <a:solidFill>
                                          <a:schemeClr val="tx1"/>
                                        </a:solidFill>
                                        <a:effectLst/>
                                        <a:latin typeface="Cambria Math" panose="02040503050406030204" pitchFamily="18" charset="0"/>
                                        <a:ea typeface="+mn-ea"/>
                                        <a:cs typeface="+mn-cs"/>
                                      </a:rPr>
                                      <m:t>𝑡</m:t>
                                    </m:r>
                                  </m:sub>
                                </m:sSub>
                                <m:r>
                                  <a:rPr lang="en-US" altLang="zh-CN" sz="1050" i="1" kern="1200">
                                    <a:solidFill>
                                      <a:schemeClr val="tx1"/>
                                    </a:solidFill>
                                    <a:effectLst/>
                                    <a:latin typeface="Cambria Math" panose="02040503050406030204" pitchFamily="18" charset="0"/>
                                    <a:ea typeface="+mn-ea"/>
                                    <a:cs typeface="+mn-cs"/>
                                  </a:rPr>
                                  <m:t>=</m:t>
                                </m:r>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i="1" kern="1200">
                                        <a:solidFill>
                                          <a:schemeClr val="tx1"/>
                                        </a:solidFill>
                                        <a:effectLst/>
                                        <a:latin typeface="Cambria Math" panose="02040503050406030204" pitchFamily="18" charset="0"/>
                                        <a:ea typeface="+mn-ea"/>
                                        <a:cs typeface="+mn-cs"/>
                                      </a:rPr>
                                      <m:t>𝑢</m:t>
                                    </m:r>
                                    <m:r>
                                      <a:rPr lang="en-US" altLang="zh-CN" sz="1050" i="1" kern="1200">
                                        <a:solidFill>
                                          <a:schemeClr val="tx1"/>
                                        </a:solidFill>
                                        <a:effectLst/>
                                        <a:latin typeface="Cambria Math" panose="02040503050406030204" pitchFamily="18" charset="0"/>
                                        <a:ea typeface="+mn-ea"/>
                                        <a:cs typeface="+mn-cs"/>
                                      </a:rPr>
                                      <m:t>=1</m:t>
                                    </m:r>
                                  </m:sub>
                                  <m:sup/>
                                  <m:e>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i="1" kern="1200">
                                            <a:solidFill>
                                              <a:schemeClr val="tx1"/>
                                            </a:solidFill>
                                            <a:effectLst/>
                                            <a:latin typeface="Cambria Math" panose="02040503050406030204" pitchFamily="18" charset="0"/>
                                            <a:ea typeface="+mn-ea"/>
                                            <a:cs typeface="+mn-cs"/>
                                          </a:rPr>
                                          <m:t>𝑣</m:t>
                                        </m:r>
                                        <m:r>
                                          <a:rPr lang="en-US" altLang="zh-CN" sz="1050" i="1" kern="1200">
                                            <a:solidFill>
                                              <a:schemeClr val="tx1"/>
                                            </a:solidFill>
                                            <a:effectLst/>
                                            <a:latin typeface="Cambria Math" panose="02040503050406030204" pitchFamily="18" charset="0"/>
                                            <a:ea typeface="+mn-ea"/>
                                            <a:cs typeface="+mn-cs"/>
                                          </a:rPr>
                                          <m:t>=1</m:t>
                                        </m:r>
                                      </m:sub>
                                      <m:sup/>
                                      <m:e>
                                        <m:r>
                                          <a:rPr lang="en-US" altLang="zh-CN" sz="1050" i="1" kern="1200">
                                            <a:solidFill>
                                              <a:schemeClr val="tx1"/>
                                            </a:solidFill>
                                            <a:effectLst/>
                                            <a:latin typeface="Cambria Math" panose="02040503050406030204" pitchFamily="18" charset="0"/>
                                            <a:ea typeface="+mn-ea"/>
                                            <a:cs typeface="+mn-cs"/>
                                          </a:rPr>
                                          <m:t>𝑒</m:t>
                                        </m:r>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𝑢</m:t>
                                            </m:r>
                                          </m:sup>
                                        </m:sSup>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𝐽</m:t>
                                            </m:r>
                                          </m:e>
                                          <m:sub>
                                            <m:r>
                                              <a:rPr lang="en-US" altLang="zh-CN" sz="1050" i="1" kern="1200">
                                                <a:solidFill>
                                                  <a:schemeClr val="tx1"/>
                                                </a:solidFill>
                                                <a:effectLst/>
                                                <a:latin typeface="Cambria Math" panose="02040503050406030204" pitchFamily="18" charset="0"/>
                                                <a:ea typeface="+mn-ea"/>
                                                <a:cs typeface="+mn-cs"/>
                                              </a:rPr>
                                              <m:t>𝑡</m:t>
                                            </m:r>
                                          </m:sub>
                                        </m:sSub>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𝑣</m:t>
                                            </m:r>
                                          </m:sup>
                                        </m:sSup>
                                        <m:r>
                                          <a:rPr lang="en-US" altLang="zh-CN" sz="1050" i="1" kern="1200">
                                            <a:solidFill>
                                              <a:schemeClr val="tx1"/>
                                            </a:solidFill>
                                            <a:effectLst/>
                                            <a:latin typeface="Cambria Math" panose="02040503050406030204" pitchFamily="18" charset="0"/>
                                            <a:ea typeface="+mn-ea"/>
                                            <a:cs typeface="+mn-cs"/>
                                          </a:rPr>
                                          <m:t>𝑦</m:t>
                                        </m:r>
                                      </m:e>
                                    </m:nary>
                                    <m:r>
                                      <a:rPr lang="en-US" altLang="zh-CN" sz="1050" i="1" kern="1200">
                                        <a:solidFill>
                                          <a:schemeClr val="tx1"/>
                                        </a:solidFill>
                                        <a:effectLst/>
                                        <a:latin typeface="Cambria Math" panose="02040503050406030204" pitchFamily="18" charset="0"/>
                                        <a:ea typeface="+mn-ea"/>
                                        <a:cs typeface="+mn-cs"/>
                                      </a:rPr>
                                      <m:t>=</m:t>
                                    </m:r>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i="1" kern="1200">
                                            <a:solidFill>
                                              <a:schemeClr val="tx1"/>
                                            </a:solidFill>
                                            <a:effectLst/>
                                            <a:latin typeface="Cambria Math" panose="02040503050406030204" pitchFamily="18" charset="0"/>
                                            <a:ea typeface="+mn-ea"/>
                                            <a:cs typeface="+mn-cs"/>
                                          </a:rPr>
                                          <m:t>𝑢</m:t>
                                        </m:r>
                                        <m:r>
                                          <a:rPr lang="en-US" altLang="zh-CN" sz="1050" i="1" kern="1200">
                                            <a:solidFill>
                                              <a:schemeClr val="tx1"/>
                                            </a:solidFill>
                                            <a:effectLst/>
                                            <a:latin typeface="Cambria Math" panose="02040503050406030204" pitchFamily="18" charset="0"/>
                                            <a:ea typeface="+mn-ea"/>
                                            <a:cs typeface="+mn-cs"/>
                                          </a:rPr>
                                          <m:t>=1</m:t>
                                        </m:r>
                                      </m:sub>
                                      <m:sup/>
                                      <m:e>
                                        <m:r>
                                          <a:rPr lang="en-US" altLang="zh-CN" sz="1050" i="1" kern="1200">
                                            <a:solidFill>
                                              <a:schemeClr val="tx1"/>
                                            </a:solidFill>
                                            <a:effectLst/>
                                            <a:latin typeface="Cambria Math" panose="02040503050406030204" pitchFamily="18" charset="0"/>
                                            <a:ea typeface="+mn-ea"/>
                                            <a:cs typeface="+mn-cs"/>
                                          </a:rPr>
                                          <m:t>(</m:t>
                                        </m:r>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𝑢</m:t>
                                            </m:r>
                                          </m:sup>
                                        </m:sSup>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𝐽</m:t>
                                            </m:r>
                                          </m:e>
                                          <m:sub>
                                            <m:r>
                                              <a:rPr lang="en-US" altLang="zh-CN" sz="1050" i="1" kern="1200">
                                                <a:solidFill>
                                                  <a:schemeClr val="tx1"/>
                                                </a:solidFill>
                                                <a:effectLst/>
                                                <a:latin typeface="Cambria Math" panose="02040503050406030204" pitchFamily="18" charset="0"/>
                                                <a:ea typeface="+mn-ea"/>
                                                <a:cs typeface="+mn-cs"/>
                                              </a:rPr>
                                              <m:t>𝑡</m:t>
                                            </m:r>
                                          </m:sub>
                                        </m:sSub>
                                        <m:r>
                                          <a:rPr lang="en-US" altLang="zh-CN" sz="1050" i="1" kern="1200">
                                            <a:solidFill>
                                              <a:schemeClr val="tx1"/>
                                            </a:solidFill>
                                            <a:effectLst/>
                                            <a:latin typeface="Cambria Math" panose="02040503050406030204" pitchFamily="18" charset="0"/>
                                            <a:ea typeface="+mn-ea"/>
                                            <a:cs typeface="+mn-cs"/>
                                          </a:rPr>
                                          <m:t>)</m:t>
                                        </m:r>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i="1" kern="1200">
                                                <a:solidFill>
                                                  <a:schemeClr val="tx1"/>
                                                </a:solidFill>
                                                <a:effectLst/>
                                                <a:latin typeface="Cambria Math" panose="02040503050406030204" pitchFamily="18" charset="0"/>
                                                <a:ea typeface="+mn-ea"/>
                                                <a:cs typeface="+mn-cs"/>
                                              </a:rPr>
                                              <m:t>𝑣</m:t>
                                            </m:r>
                                            <m:r>
                                              <a:rPr lang="en-US" altLang="zh-CN" sz="1050" i="1" kern="1200">
                                                <a:solidFill>
                                                  <a:schemeClr val="tx1"/>
                                                </a:solidFill>
                                                <a:effectLst/>
                                                <a:latin typeface="Cambria Math" panose="02040503050406030204" pitchFamily="18" charset="0"/>
                                                <a:ea typeface="+mn-ea"/>
                                                <a:cs typeface="+mn-cs"/>
                                              </a:rPr>
                                              <m:t>=1</m:t>
                                            </m:r>
                                          </m:sub>
                                          <m:sup/>
                                          <m:e>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𝑣</m:t>
                                                </m:r>
                                              </m:sup>
                                            </m:sSup>
                                            <m:r>
                                              <a:rPr lang="en-US" altLang="zh-CN" sz="1050" i="1" kern="1200">
                                                <a:solidFill>
                                                  <a:schemeClr val="tx1"/>
                                                </a:solidFill>
                                                <a:effectLst/>
                                                <a:latin typeface="Cambria Math" panose="02040503050406030204" pitchFamily="18" charset="0"/>
                                                <a:ea typeface="+mn-ea"/>
                                                <a:cs typeface="+mn-cs"/>
                                              </a:rPr>
                                              <m:t>𝑦</m:t>
                                            </m:r>
                                            <m:r>
                                              <a:rPr lang="en-US" altLang="zh-CN" sz="1050" i="1" kern="1200">
                                                <a:solidFill>
                                                  <a:schemeClr val="tx1"/>
                                                </a:solidFill>
                                                <a:effectLst/>
                                                <a:latin typeface="Cambria Math" panose="02040503050406030204" pitchFamily="18" charset="0"/>
                                                <a:ea typeface="+mn-ea"/>
                                                <a:cs typeface="+mn-cs"/>
                                              </a:rPr>
                                              <m:t>)</m:t>
                                            </m:r>
                                          </m:e>
                                        </m:nary>
                                      </m:e>
                                    </m:nary>
                                  </m:e>
                                </m:nary>
                              </m:oMath>
                            </m:oMathPara>
                          </a14:m>
                          <a:endParaRPr lang="zh-CN" altLang="zh-CN" sz="105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𝑒</m:t>
                                </m:r>
                                <m:r>
                                  <a:rPr lang="en-US" altLang="zh-CN" sz="1050" i="1" kern="1200">
                                    <a:solidFill>
                                      <a:schemeClr val="tx1"/>
                                    </a:solidFill>
                                    <a:effectLst/>
                                    <a:latin typeface="Cambria Math" panose="02040503050406030204" pitchFamily="18" charset="0"/>
                                    <a:ea typeface="+mn-ea"/>
                                    <a:cs typeface="+mn-cs"/>
                                  </a:rPr>
                                  <m:t>(</m:t>
                                </m:r>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i="1" kern="1200">
                                        <a:solidFill>
                                          <a:schemeClr val="tx1"/>
                                        </a:solidFill>
                                        <a:effectLst/>
                                        <a:latin typeface="Cambria Math" panose="02040503050406030204" pitchFamily="18" charset="0"/>
                                        <a:ea typeface="+mn-ea"/>
                                        <a:cs typeface="+mn-cs"/>
                                      </a:rPr>
                                      <m:t>𝑢</m:t>
                                    </m:r>
                                    <m:r>
                                      <a:rPr lang="en-US" altLang="zh-CN" sz="1050" i="1" kern="1200">
                                        <a:solidFill>
                                          <a:schemeClr val="tx1"/>
                                        </a:solidFill>
                                        <a:effectLst/>
                                        <a:latin typeface="Cambria Math" panose="02040503050406030204" pitchFamily="18" charset="0"/>
                                        <a:ea typeface="+mn-ea"/>
                                        <a:cs typeface="+mn-cs"/>
                                      </a:rPr>
                                      <m:t>=1</m:t>
                                    </m:r>
                                  </m:sub>
                                  <m:sup/>
                                  <m:e>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𝑢</m:t>
                                        </m:r>
                                      </m:sup>
                                    </m:sSup>
                                    <m:r>
                                      <a:rPr lang="en-US" altLang="zh-CN" sz="1050" i="1" kern="1200">
                                        <a:solidFill>
                                          <a:schemeClr val="tx1"/>
                                        </a:solidFill>
                                        <a:effectLst/>
                                        <a:latin typeface="Cambria Math" panose="02040503050406030204" pitchFamily="18" charset="0"/>
                                        <a:ea typeface="+mn-ea"/>
                                        <a:cs typeface="+mn-cs"/>
                                      </a:rPr>
                                      <m:t>)</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𝐽</m:t>
                                        </m:r>
                                      </m:e>
                                      <m:sub>
                                        <m:r>
                                          <a:rPr lang="en-US" altLang="zh-CN" sz="1050" i="1" kern="1200">
                                            <a:solidFill>
                                              <a:schemeClr val="tx1"/>
                                            </a:solidFill>
                                            <a:effectLst/>
                                            <a:latin typeface="Cambria Math" panose="02040503050406030204" pitchFamily="18" charset="0"/>
                                            <a:ea typeface="+mn-ea"/>
                                            <a:cs typeface="+mn-cs"/>
                                          </a:rPr>
                                          <m:t>𝑡</m:t>
                                        </m:r>
                                      </m:sub>
                                    </m:sSub>
                                    <m:r>
                                      <a:rPr lang="en-US" altLang="zh-CN" sz="1050" i="1" kern="1200">
                                        <a:solidFill>
                                          <a:schemeClr val="tx1"/>
                                        </a:solidFill>
                                        <a:effectLst/>
                                        <a:latin typeface="Cambria Math" panose="02040503050406030204" pitchFamily="18" charset="0"/>
                                        <a:ea typeface="+mn-ea"/>
                                        <a:cs typeface="+mn-cs"/>
                                      </a:rPr>
                                      <m:t>(</m:t>
                                    </m:r>
                                    <m:nary>
                                      <m:naryPr>
                                        <m:chr m:val="∑"/>
                                        <m:limLoc m:val="undOvr"/>
                                        <m:supHide m:val="on"/>
                                        <m:ctrlPr>
                                          <a:rPr lang="zh-CN" altLang="zh-CN" sz="1050" i="1" kern="1200">
                                            <a:solidFill>
                                              <a:schemeClr val="tx1"/>
                                            </a:solidFill>
                                            <a:effectLst/>
                                            <a:latin typeface="Cambria Math" panose="02040503050406030204" pitchFamily="18" charset="0"/>
                                            <a:ea typeface="+mn-ea"/>
                                            <a:cs typeface="+mn-cs"/>
                                          </a:rPr>
                                        </m:ctrlPr>
                                      </m:naryPr>
                                      <m:sub>
                                        <m:r>
                                          <a:rPr lang="en-US" altLang="zh-CN" sz="1050" i="1" kern="1200">
                                            <a:solidFill>
                                              <a:schemeClr val="tx1"/>
                                            </a:solidFill>
                                            <a:effectLst/>
                                            <a:latin typeface="Cambria Math" panose="02040503050406030204" pitchFamily="18" charset="0"/>
                                            <a:ea typeface="+mn-ea"/>
                                            <a:cs typeface="+mn-cs"/>
                                          </a:rPr>
                                          <m:t>𝑣</m:t>
                                        </m:r>
                                        <m:r>
                                          <a:rPr lang="en-US" altLang="zh-CN" sz="1050" i="1" kern="1200">
                                            <a:solidFill>
                                              <a:schemeClr val="tx1"/>
                                            </a:solidFill>
                                            <a:effectLst/>
                                            <a:latin typeface="Cambria Math" panose="02040503050406030204" pitchFamily="18" charset="0"/>
                                            <a:ea typeface="+mn-ea"/>
                                            <a:cs typeface="+mn-cs"/>
                                          </a:rPr>
                                          <m:t>=1</m:t>
                                        </m:r>
                                      </m:sub>
                                      <m:sup/>
                                      <m:e>
                                        <m:sSup>
                                          <m:sSupPr>
                                            <m:ctrlPr>
                                              <a:rPr lang="zh-CN" altLang="zh-CN" sz="1050" i="1" kern="1200">
                                                <a:solidFill>
                                                  <a:schemeClr val="tx1"/>
                                                </a:solidFill>
                                                <a:effectLst/>
                                                <a:latin typeface="Cambria Math" panose="02040503050406030204" pitchFamily="18" charset="0"/>
                                                <a:ea typeface="+mn-ea"/>
                                                <a:cs typeface="+mn-cs"/>
                                              </a:rPr>
                                            </m:ctrlPr>
                                          </m:sSupPr>
                                          <m:e>
                                            <m:r>
                                              <a:rPr lang="en-US" altLang="zh-CN" sz="1050" i="1" kern="1200">
                                                <a:solidFill>
                                                  <a:schemeClr val="tx1"/>
                                                </a:solidFill>
                                                <a:effectLst/>
                                                <a:latin typeface="Cambria Math" panose="02040503050406030204" pitchFamily="18" charset="0"/>
                                                <a:ea typeface="+mn-ea"/>
                                                <a:cs typeface="+mn-cs"/>
                                              </a:rPr>
                                              <m:t>𝐴</m:t>
                                            </m:r>
                                          </m:e>
                                          <m:sup>
                                            <m:r>
                                              <a:rPr lang="en-US" altLang="zh-CN" sz="1050" i="1" kern="1200">
                                                <a:solidFill>
                                                  <a:schemeClr val="tx1"/>
                                                </a:solidFill>
                                                <a:effectLst/>
                                                <a:latin typeface="Cambria Math" panose="02040503050406030204" pitchFamily="18" charset="0"/>
                                                <a:ea typeface="+mn-ea"/>
                                                <a:cs typeface="+mn-cs"/>
                                              </a:rPr>
                                              <m:t>𝑣</m:t>
                                            </m:r>
                                          </m:sup>
                                        </m:sSup>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𝑦</m:t>
                                        </m:r>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𝑒</m:t>
                                        </m:r>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𝐿</m:t>
                                        </m:r>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𝐼</m:t>
                                        </m:r>
                                        <m:r>
                                          <a:rPr lang="en-US" altLang="zh-CN" sz="1050" i="1" kern="1200">
                                            <a:solidFill>
                                              <a:schemeClr val="tx1"/>
                                            </a:solidFill>
                                            <a:effectLst/>
                                            <a:latin typeface="Cambria Math" panose="02040503050406030204" pitchFamily="18" charset="0"/>
                                            <a:ea typeface="+mn-ea"/>
                                            <a:cs typeface="+mn-cs"/>
                                          </a:rPr>
                                          <m:t>)</m:t>
                                        </m:r>
                                        <m:sSub>
                                          <m:sSubPr>
                                            <m:ctrlPr>
                                              <a:rPr lang="zh-CN" altLang="zh-CN" sz="1050" i="1" kern="1200">
                                                <a:solidFill>
                                                  <a:schemeClr val="tx1"/>
                                                </a:solidFill>
                                                <a:effectLst/>
                                                <a:latin typeface="Cambria Math" panose="02040503050406030204" pitchFamily="18" charset="0"/>
                                                <a:ea typeface="+mn-ea"/>
                                                <a:cs typeface="+mn-cs"/>
                                              </a:rPr>
                                            </m:ctrlPr>
                                          </m:sSubPr>
                                          <m:e>
                                            <m:r>
                                              <a:rPr lang="en-US" altLang="zh-CN" sz="1050" i="1" kern="1200">
                                                <a:solidFill>
                                                  <a:schemeClr val="tx1"/>
                                                </a:solidFill>
                                                <a:effectLst/>
                                                <a:latin typeface="Cambria Math" panose="02040503050406030204" pitchFamily="18" charset="0"/>
                                                <a:ea typeface="+mn-ea"/>
                                                <a:cs typeface="+mn-cs"/>
                                              </a:rPr>
                                              <m:t>𝐽</m:t>
                                            </m:r>
                                          </m:e>
                                          <m:sub>
                                            <m:r>
                                              <a:rPr lang="en-US" altLang="zh-CN" sz="1050" i="1" kern="1200">
                                                <a:solidFill>
                                                  <a:schemeClr val="tx1"/>
                                                </a:solidFill>
                                                <a:effectLst/>
                                                <a:latin typeface="Cambria Math" panose="02040503050406030204" pitchFamily="18" charset="0"/>
                                                <a:ea typeface="+mn-ea"/>
                                                <a:cs typeface="+mn-cs"/>
                                              </a:rPr>
                                              <m:t>𝑡</m:t>
                                            </m:r>
                                          </m:sub>
                                        </m:sSub>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𝐿</m:t>
                                        </m:r>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𝐼</m:t>
                                        </m:r>
                                        <m:r>
                                          <a:rPr lang="en-US" altLang="zh-CN" sz="1050" i="1" kern="1200">
                                            <a:solidFill>
                                              <a:schemeClr val="tx1"/>
                                            </a:solidFill>
                                            <a:effectLst/>
                                            <a:latin typeface="Cambria Math" panose="02040503050406030204" pitchFamily="18" charset="0"/>
                                            <a:ea typeface="+mn-ea"/>
                                            <a:cs typeface="+mn-cs"/>
                                          </a:rPr>
                                          <m:t>)</m:t>
                                        </m:r>
                                        <m:r>
                                          <a:rPr lang="en-US" altLang="zh-CN" sz="1050" i="1" kern="1200">
                                            <a:solidFill>
                                              <a:schemeClr val="tx1"/>
                                            </a:solidFill>
                                            <a:effectLst/>
                                            <a:latin typeface="Cambria Math" panose="02040503050406030204" pitchFamily="18" charset="0"/>
                                            <a:ea typeface="+mn-ea"/>
                                            <a:cs typeface="+mn-cs"/>
                                          </a:rPr>
                                          <m:t>𝑦</m:t>
                                        </m:r>
                                      </m:e>
                                    </m:nary>
                                  </m:e>
                                </m:nary>
                              </m:oMath>
                            </m:oMathPara>
                          </a14:m>
                          <a:endParaRPr kumimoji="0" lang="en-US" altLang="zh-CN" sz="1400" b="0" i="0" u="none" strike="noStrike" kern="1200" cap="none" spc="0" normalizeH="0" baseline="0" noProof="0" dirty="0">
                            <a:ln>
                              <a:noFill/>
                            </a:ln>
                            <a:solidFill>
                              <a:schemeClr val="accent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400" kern="1200" dirty="0">
                              <a:solidFill>
                                <a:srgbClr val="012060"/>
                              </a:solidFill>
                              <a:effectLst/>
                              <a:latin typeface="Times New Roman" panose="02020603050405020304" pitchFamily="18" charset="0"/>
                              <a:ea typeface="+mn-ea"/>
                              <a:cs typeface="Times New Roman" panose="02020603050405020304" pitchFamily="18" charset="0"/>
                            </a:rPr>
                            <a:t>Reducing production taxes or providing production subsidies can encourage these sectors to increase production efficiency, which will reduce carbon emissions by using less upstream inputs.</a:t>
                          </a:r>
                          <a:endParaRPr kumimoji="0" lang="en-US" altLang="zh-CN" sz="1400" b="0" i="0" u="none" strike="noStrike" kern="1200" cap="none" spc="0" normalizeH="0" baseline="0" noProof="0" dirty="0">
                            <a:ln>
                              <a:noFill/>
                            </a:ln>
                            <a:solidFill>
                              <a:srgbClr val="01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095502"/>
                      </a:ext>
                    </a:extLst>
                  </a:tr>
                </a:tbl>
              </a:graphicData>
            </a:graphic>
          </p:graphicFrame>
        </mc:Choice>
        <mc:Fallback>
          <p:graphicFrame>
            <p:nvGraphicFramePr>
              <p:cNvPr id="14" name="表格 13">
                <a:extLst>
                  <a:ext uri="{FF2B5EF4-FFF2-40B4-BE49-F238E27FC236}">
                    <a16:creationId xmlns:a16="http://schemas.microsoft.com/office/drawing/2014/main" id="{1B7A1B3B-1577-D4ED-FEEB-3D0501DCF587}"/>
                  </a:ext>
                </a:extLst>
              </p:cNvPr>
              <p:cNvGraphicFramePr>
                <a:graphicFrameLocks noGrp="1"/>
              </p:cNvGraphicFramePr>
              <p:nvPr>
                <p:extLst>
                  <p:ext uri="{D42A27DB-BD31-4B8C-83A1-F6EECF244321}">
                    <p14:modId xmlns:p14="http://schemas.microsoft.com/office/powerpoint/2010/main" val="1854226469"/>
                  </p:ext>
                </p:extLst>
              </p:nvPr>
            </p:nvGraphicFramePr>
            <p:xfrm>
              <a:off x="6262289" y="943749"/>
              <a:ext cx="4469421" cy="5727781"/>
            </p:xfrm>
            <a:graphic>
              <a:graphicData uri="http://schemas.openxmlformats.org/drawingml/2006/table">
                <a:tbl>
                  <a:tblPr firstRow="1" bandRow="1">
                    <a:tableStyleId>{5940675A-B579-460E-94D1-54222C63F5DA}</a:tableStyleId>
                  </a:tblPr>
                  <a:tblGrid>
                    <a:gridCol w="4469421">
                      <a:extLst>
                        <a:ext uri="{9D8B030D-6E8A-4147-A177-3AD203B41FA5}">
                          <a16:colId xmlns:a16="http://schemas.microsoft.com/office/drawing/2014/main" val="1340246577"/>
                        </a:ext>
                      </a:extLst>
                    </a:gridCol>
                  </a:tblGrid>
                  <a:tr h="650160">
                    <a:tc>
                      <a:txBody>
                        <a:bodyPr/>
                        <a:lstStyle/>
                        <a:p>
                          <a:pPr marL="285750" marR="0" lvl="0" indent="-285750" algn="ctr"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altLang="zh-CN" sz="20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Betweenness-based method</a:t>
                          </a:r>
                          <a:endParaRPr lang="en-US" altLang="zh-CN" sz="2000" b="1" dirty="0">
                            <a:solidFill>
                              <a:schemeClr val="bg1"/>
                            </a:solidFill>
                            <a:latin typeface="等线" panose="02010600030101010101" pitchFamily="2" charset="-122"/>
                            <a:ea typeface="等线" panose="02010600030101010101" pitchFamily="2" charset="-122"/>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5077621">
                    <a:tc>
                      <a:txBody>
                        <a:bodyPr/>
                        <a:lstStyle/>
                        <a:p>
                          <a:endParaRPr lang="zh-CN"/>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36" t="-12950" r="-272" b="-240"/>
                          </a:stretch>
                        </a:blipFill>
                      </a:tcPr>
                    </a:tc>
                    <a:extLst>
                      <a:ext uri="{0D108BD9-81ED-4DB2-BD59-A6C34878D82A}">
                        <a16:rowId xmlns:a16="http://schemas.microsoft.com/office/drawing/2014/main" val="1416095502"/>
                      </a:ext>
                    </a:extLst>
                  </a:tr>
                </a:tbl>
              </a:graphicData>
            </a:graphic>
          </p:graphicFrame>
        </mc:Fallback>
      </mc:AlternateContent>
      <p:sp>
        <p:nvSpPr>
          <p:cNvPr id="17" name="星形: 五角 16">
            <a:extLst>
              <a:ext uri="{FF2B5EF4-FFF2-40B4-BE49-F238E27FC236}">
                <a16:creationId xmlns:a16="http://schemas.microsoft.com/office/drawing/2014/main" id="{88B11521-CBF0-9F25-716E-71B0EE8A020F}"/>
              </a:ext>
            </a:extLst>
          </p:cNvPr>
          <p:cNvSpPr/>
          <p:nvPr/>
        </p:nvSpPr>
        <p:spPr>
          <a:xfrm>
            <a:off x="8537335" y="6040072"/>
            <a:ext cx="268448" cy="25166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5763580-9EEB-A8E1-7389-2F2F8510A3B8}"/>
              </a:ext>
            </a:extLst>
          </p:cNvPr>
          <p:cNvSpPr txBox="1">
            <a:spLocks/>
          </p:cNvSpPr>
          <p:nvPr/>
        </p:nvSpPr>
        <p:spPr>
          <a:xfrm>
            <a:off x="499058" y="139732"/>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Methods-</a:t>
            </a:r>
            <a:r>
              <a:rPr lang="en-US" altLang="zh-CN" sz="24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Identification of critical upstream sector</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079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表格 52">
            <a:extLst>
              <a:ext uri="{FF2B5EF4-FFF2-40B4-BE49-F238E27FC236}">
                <a16:creationId xmlns:a16="http://schemas.microsoft.com/office/drawing/2014/main" id="{50D12A1B-37CD-22B4-1A60-7B98BBF7D41C}"/>
              </a:ext>
            </a:extLst>
          </p:cNvPr>
          <p:cNvGraphicFramePr>
            <a:graphicFrameLocks noGrp="1"/>
          </p:cNvGraphicFramePr>
          <p:nvPr>
            <p:extLst>
              <p:ext uri="{D42A27DB-BD31-4B8C-83A1-F6EECF244321}">
                <p14:modId xmlns:p14="http://schemas.microsoft.com/office/powerpoint/2010/main" val="3771743334"/>
              </p:ext>
            </p:extLst>
          </p:nvPr>
        </p:nvGraphicFramePr>
        <p:xfrm>
          <a:off x="2096747" y="4273878"/>
          <a:ext cx="7998489" cy="1983270"/>
        </p:xfrm>
        <a:graphic>
          <a:graphicData uri="http://schemas.openxmlformats.org/drawingml/2006/table">
            <a:tbl>
              <a:tblPr firstRow="1" bandRow="1">
                <a:tableStyleId>{5940675A-B579-460E-94D1-54222C63F5DA}</a:tableStyleId>
              </a:tblPr>
              <a:tblGrid>
                <a:gridCol w="1279460">
                  <a:extLst>
                    <a:ext uri="{9D8B030D-6E8A-4147-A177-3AD203B41FA5}">
                      <a16:colId xmlns:a16="http://schemas.microsoft.com/office/drawing/2014/main" val="1340246577"/>
                    </a:ext>
                  </a:extLst>
                </a:gridCol>
                <a:gridCol w="3359516">
                  <a:extLst>
                    <a:ext uri="{9D8B030D-6E8A-4147-A177-3AD203B41FA5}">
                      <a16:colId xmlns:a16="http://schemas.microsoft.com/office/drawing/2014/main" val="1472059808"/>
                    </a:ext>
                  </a:extLst>
                </a:gridCol>
                <a:gridCol w="3359513">
                  <a:extLst>
                    <a:ext uri="{9D8B030D-6E8A-4147-A177-3AD203B41FA5}">
                      <a16:colId xmlns:a16="http://schemas.microsoft.com/office/drawing/2014/main" val="462284291"/>
                    </a:ext>
                  </a:extLst>
                </a:gridCol>
              </a:tblGrid>
              <a:tr h="196438">
                <a:tc>
                  <a:txBody>
                    <a:bodyPr/>
                    <a:lstStyle/>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endParaRPr lang="en-US" altLang="zh-CN" sz="2000" b="1" dirty="0">
                        <a:solidFill>
                          <a:schemeClr val="tx1"/>
                        </a:solidFill>
                        <a:latin typeface="等线" panose="02010600030101010101" pitchFamily="2" charset="-122"/>
                        <a:ea typeface="+mn-ea"/>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tc>
                  <a:txBody>
                    <a:bodyPr/>
                    <a:lstStyle/>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en-US" altLang="zh-CN" sz="2000" b="1" dirty="0">
                          <a:solidFill>
                            <a:schemeClr val="bg1"/>
                          </a:solidFill>
                          <a:latin typeface="Times New Roman" panose="02020603050405020304" pitchFamily="18" charset="0"/>
                          <a:ea typeface="+mn-ea"/>
                          <a:cs typeface="Times New Roman" panose="02020603050405020304" pitchFamily="18" charset="0"/>
                        </a:rPr>
                        <a:t>Consumption-based Method</a:t>
                      </a:r>
                      <a:endParaRPr lang="en-US" altLang="zh-CN" sz="2000" b="1" dirty="0">
                        <a:solidFill>
                          <a:schemeClr val="bg1"/>
                        </a:solidFill>
                        <a:latin typeface="等线" panose="02010600030101010101" pitchFamily="2" charset="-122"/>
                        <a:ea typeface="+mn-ea"/>
                        <a:cs typeface="Arial" pitchFamily="34"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tc>
                  <a:txBody>
                    <a:bodyPr/>
                    <a:lstStyle/>
                    <a:p>
                      <a:pPr marL="0" marR="0" lvl="0" indent="0" algn="ctr"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en-US" altLang="zh-CN" sz="2000" b="1" kern="1200" dirty="0">
                          <a:solidFill>
                            <a:schemeClr val="bg1"/>
                          </a:solidFill>
                          <a:effectLst/>
                          <a:latin typeface="Times New Roman" panose="02020603050405020304" pitchFamily="18" charset="0"/>
                          <a:ea typeface="+mn-ea"/>
                          <a:cs typeface="Times New Roman" panose="02020603050405020304" pitchFamily="18" charset="0"/>
                        </a:rPr>
                        <a:t>Betweenness-based method</a:t>
                      </a:r>
                      <a:endParaRPr lang="en-US" altLang="zh-CN" sz="2000" b="1" dirty="0">
                        <a:solidFill>
                          <a:schemeClr val="bg1"/>
                        </a:solidFill>
                        <a:latin typeface="Times New Roman" panose="02020603050405020304" pitchFamily="18" charset="0"/>
                        <a:ea typeface="+mn-ea"/>
                        <a:cs typeface="Times New Roman" panose="02020603050405020304" pitchFamily="18" charset="0"/>
                      </a:endParaRPr>
                    </a:p>
                  </a:txBody>
                  <a:tcPr marL="94256" marR="94256" marT="47127" marB="47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2060"/>
                    </a:solidFill>
                  </a:tcPr>
                </a:tc>
                <a:extLst>
                  <a:ext uri="{0D108BD9-81ED-4DB2-BD59-A6C34878D82A}">
                    <a16:rowId xmlns:a16="http://schemas.microsoft.com/office/drawing/2014/main" val="2985533222"/>
                  </a:ext>
                </a:extLst>
              </a:tr>
              <a:tr h="26020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Sector A</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e1</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60574"/>
                  </a:ext>
                </a:extLst>
              </a:tr>
              <a:tr h="26020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Sector B</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e3</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e1+e2</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761331"/>
                  </a:ext>
                </a:extLst>
              </a:tr>
              <a:tr h="26020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Sector C</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e2</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a:t>
                      </a:r>
                    </a:p>
                  </a:txBody>
                  <a:tcPr marL="125675" marR="125675" marT="62836" marB="62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095502"/>
                  </a:ext>
                </a:extLst>
              </a:tr>
            </a:tbl>
          </a:graphicData>
        </a:graphic>
      </p:graphicFrame>
      <p:pic>
        <p:nvPicPr>
          <p:cNvPr id="56" name="图片 55">
            <a:extLst>
              <a:ext uri="{FF2B5EF4-FFF2-40B4-BE49-F238E27FC236}">
                <a16:creationId xmlns:a16="http://schemas.microsoft.com/office/drawing/2014/main" id="{65205FBE-0D94-541D-288B-AC1F7E196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132" y="784753"/>
            <a:ext cx="6948520" cy="3352433"/>
          </a:xfrm>
          <a:prstGeom prst="rect">
            <a:avLst/>
          </a:prstGeom>
        </p:spPr>
      </p:pic>
      <p:sp>
        <p:nvSpPr>
          <p:cNvPr id="3" name="标题 1">
            <a:extLst>
              <a:ext uri="{FF2B5EF4-FFF2-40B4-BE49-F238E27FC236}">
                <a16:creationId xmlns:a16="http://schemas.microsoft.com/office/drawing/2014/main" id="{996DCB27-DB51-DBC5-5646-B05CFF355167}"/>
              </a:ext>
            </a:extLst>
          </p:cNvPr>
          <p:cNvSpPr txBox="1">
            <a:spLocks/>
          </p:cNvSpPr>
          <p:nvPr/>
        </p:nvSpPr>
        <p:spPr>
          <a:xfrm>
            <a:off x="499058" y="139732"/>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Methods-</a:t>
            </a:r>
            <a:r>
              <a:rPr lang="en-US" altLang="zh-CN" sz="24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Identification of critical upstream sector</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131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a:extLst>
              <a:ext uri="{FF2B5EF4-FFF2-40B4-BE49-F238E27FC236}">
                <a16:creationId xmlns:a16="http://schemas.microsoft.com/office/drawing/2014/main" id="{4B2D7092-0427-D019-CD9B-AD6455894B4D}"/>
              </a:ext>
            </a:extLst>
          </p:cNvPr>
          <p:cNvGraphicFramePr/>
          <p:nvPr>
            <p:extLst>
              <p:ext uri="{D42A27DB-BD31-4B8C-83A1-F6EECF244321}">
                <p14:modId xmlns:p14="http://schemas.microsoft.com/office/powerpoint/2010/main" val="3965367295"/>
              </p:ext>
            </p:extLst>
          </p:nvPr>
        </p:nvGraphicFramePr>
        <p:xfrm>
          <a:off x="5298180" y="139731"/>
          <a:ext cx="7097020" cy="671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表格 10">
            <a:extLst>
              <a:ext uri="{FF2B5EF4-FFF2-40B4-BE49-F238E27FC236}">
                <a16:creationId xmlns:a16="http://schemas.microsoft.com/office/drawing/2014/main" id="{E92E5A35-E6E4-8EB0-DB3C-53921E17B3CE}"/>
              </a:ext>
            </a:extLst>
          </p:cNvPr>
          <p:cNvGraphicFramePr>
            <a:graphicFrameLocks noGrp="1"/>
          </p:cNvGraphicFramePr>
          <p:nvPr>
            <p:extLst>
              <p:ext uri="{D42A27DB-BD31-4B8C-83A1-F6EECF244321}">
                <p14:modId xmlns:p14="http://schemas.microsoft.com/office/powerpoint/2010/main" val="591583559"/>
              </p:ext>
            </p:extLst>
          </p:nvPr>
        </p:nvGraphicFramePr>
        <p:xfrm>
          <a:off x="1168399" y="1310665"/>
          <a:ext cx="4529667" cy="4471653"/>
        </p:xfrm>
        <a:graphic>
          <a:graphicData uri="http://schemas.openxmlformats.org/drawingml/2006/table">
            <a:tbl>
              <a:tblPr firstRow="1" firstCol="1" bandRow="1">
                <a:tableStyleId>{5C22544A-7EE6-4342-B048-85BDC9FD1C3A}</a:tableStyleId>
              </a:tblPr>
              <a:tblGrid>
                <a:gridCol w="477421">
                  <a:extLst>
                    <a:ext uri="{9D8B030D-6E8A-4147-A177-3AD203B41FA5}">
                      <a16:colId xmlns:a16="http://schemas.microsoft.com/office/drawing/2014/main" val="1394751436"/>
                    </a:ext>
                  </a:extLst>
                </a:gridCol>
                <a:gridCol w="4052246">
                  <a:extLst>
                    <a:ext uri="{9D8B030D-6E8A-4147-A177-3AD203B41FA5}">
                      <a16:colId xmlns:a16="http://schemas.microsoft.com/office/drawing/2014/main" val="1072675041"/>
                    </a:ext>
                  </a:extLst>
                </a:gridCol>
              </a:tblGrid>
              <a:tr h="384134">
                <a:tc>
                  <a:txBody>
                    <a:bodyPr/>
                    <a:lstStyle/>
                    <a:p>
                      <a:pPr algn="ctr">
                        <a:spcAft>
                          <a:spcPts val="1000"/>
                        </a:spcAft>
                      </a:pPr>
                      <a:r>
                        <a:rPr lang="en-US" sz="1400" kern="100">
                          <a:solidFill>
                            <a:schemeClr val="tx1"/>
                          </a:solidFill>
                          <a:effectLst/>
                          <a:latin typeface="Times New Roman" panose="02020603050405020304" pitchFamily="18" charset="0"/>
                          <a:cs typeface="Times New Roman" panose="02020603050405020304" pitchFamily="18" charset="0"/>
                        </a:rPr>
                        <a:t>Name</a:t>
                      </a:r>
                      <a:endParaRPr lang="zh-CN" sz="140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Description</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62132"/>
                  </a:ext>
                </a:extLst>
              </a:tr>
              <a:tr h="576201">
                <a:tc>
                  <a:txBody>
                    <a:bodyPr/>
                    <a:lstStyle/>
                    <a:p>
                      <a:pPr algn="ctr">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S1</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Restructure the inter-provincial power supply proportion.</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884280"/>
                  </a:ext>
                </a:extLst>
              </a:tr>
              <a:tr h="768268">
                <a:tc>
                  <a:txBody>
                    <a:bodyPr/>
                    <a:lstStyle/>
                    <a:p>
                      <a:pPr algn="ctr">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S2</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Restructure the proportion of different power technologies generation in each province.</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41281"/>
                  </a:ext>
                </a:extLst>
              </a:tr>
              <a:tr h="576201">
                <a:tc>
                  <a:txBody>
                    <a:bodyPr/>
                    <a:lstStyle/>
                    <a:p>
                      <a:pPr algn="ctr">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S3</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Restructure both the proportion of different power technologies generation in each province and the inter-provincial power supply ratios.</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56702"/>
                  </a:ext>
                </a:extLst>
              </a:tr>
              <a:tr h="566864">
                <a:tc>
                  <a:txBody>
                    <a:bodyPr/>
                    <a:lstStyle/>
                    <a:p>
                      <a:pPr algn="ctr">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S4</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Increase the coal consumption of subcritical units to 300 </a:t>
                      </a:r>
                      <a:r>
                        <a:rPr lang="en-US" sz="1400" kern="100" dirty="0" err="1">
                          <a:solidFill>
                            <a:schemeClr val="tx1"/>
                          </a:solidFill>
                          <a:effectLst/>
                          <a:latin typeface="Times New Roman" panose="02020603050405020304" pitchFamily="18" charset="0"/>
                          <a:cs typeface="Times New Roman" panose="02020603050405020304" pitchFamily="18" charset="0"/>
                        </a:rPr>
                        <a:t>tce</a:t>
                      </a:r>
                      <a:r>
                        <a:rPr lang="en-US" sz="1400" kern="100" dirty="0">
                          <a:solidFill>
                            <a:schemeClr val="tx1"/>
                          </a:solidFill>
                          <a:effectLst/>
                          <a:latin typeface="Times New Roman" panose="02020603050405020304" pitchFamily="18" charset="0"/>
                          <a:cs typeface="Times New Roman" panose="02020603050405020304" pitchFamily="18" charset="0"/>
                        </a:rPr>
                        <a:t>/kWh.</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6399372"/>
                  </a:ext>
                </a:extLst>
              </a:tr>
              <a:tr h="576201">
                <a:tc>
                  <a:txBody>
                    <a:bodyPr/>
                    <a:lstStyle/>
                    <a:p>
                      <a:pPr algn="ctr">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S5</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Replace the subcritical units operating for 15 years and below 300MW with ultra-supercritical units of equal capacity.</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179260"/>
                  </a:ext>
                </a:extLst>
              </a:tr>
              <a:tr h="768268">
                <a:tc>
                  <a:txBody>
                    <a:bodyPr/>
                    <a:lstStyle/>
                    <a:p>
                      <a:pPr algn="ctr">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S6</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1000"/>
                        </a:spcAft>
                      </a:pPr>
                      <a:r>
                        <a:rPr lang="en-US" sz="1400" kern="100" dirty="0">
                          <a:solidFill>
                            <a:schemeClr val="tx1"/>
                          </a:solidFill>
                          <a:effectLst/>
                          <a:latin typeface="Times New Roman" panose="02020603050405020304" pitchFamily="18" charset="0"/>
                          <a:cs typeface="Times New Roman" panose="02020603050405020304" pitchFamily="18" charset="0"/>
                        </a:rPr>
                        <a:t>The newly installed power capacity of different technologies will be realigned to provinces with comparative advantages in the regional grid based on S3.</a:t>
                      </a:r>
                      <a:endParaRPr lang="zh-CN" sz="14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9451632"/>
                  </a:ext>
                </a:extLst>
              </a:tr>
            </a:tbl>
          </a:graphicData>
        </a:graphic>
      </p:graphicFrame>
      <p:sp>
        <p:nvSpPr>
          <p:cNvPr id="61" name="星形: 五角 60">
            <a:extLst>
              <a:ext uri="{FF2B5EF4-FFF2-40B4-BE49-F238E27FC236}">
                <a16:creationId xmlns:a16="http://schemas.microsoft.com/office/drawing/2014/main" id="{F62815D9-8317-A2F0-93F0-4FA1B08ED307}"/>
              </a:ext>
            </a:extLst>
          </p:cNvPr>
          <p:cNvSpPr/>
          <p:nvPr/>
        </p:nvSpPr>
        <p:spPr>
          <a:xfrm>
            <a:off x="694266" y="3270703"/>
            <a:ext cx="244989" cy="22816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文本框 62">
            <a:extLst>
              <a:ext uri="{FF2B5EF4-FFF2-40B4-BE49-F238E27FC236}">
                <a16:creationId xmlns:a16="http://schemas.microsoft.com/office/drawing/2014/main" id="{8460E9BB-871D-E08E-8CE1-C39815624008}"/>
              </a:ext>
            </a:extLst>
          </p:cNvPr>
          <p:cNvSpPr txBox="1"/>
          <p:nvPr/>
        </p:nvSpPr>
        <p:spPr>
          <a:xfrm>
            <a:off x="1075266" y="5838373"/>
            <a:ext cx="4622800" cy="307777"/>
          </a:xfrm>
          <a:prstGeom prst="rect">
            <a:avLst/>
          </a:prstGeom>
          <a:noFill/>
        </p:spPr>
        <p:txBody>
          <a:bodyPr wrap="square" rtlCol="0">
            <a:spAutoFit/>
          </a:bodyPr>
          <a:lstStyle/>
          <a:p>
            <a:pPr algn="ctr"/>
            <a:r>
              <a:rPr lang="en-US" altLang="zh-CN" sz="1400" i="1" dirty="0">
                <a:latin typeface="Times New Roman" panose="02020603050405020304" pitchFamily="18" charset="0"/>
                <a:cs typeface="Times New Roman" panose="02020603050405020304" pitchFamily="18" charset="0"/>
              </a:rPr>
              <a:t>(based on the 14th Five-Year Plan of each province)</a:t>
            </a:r>
            <a:endParaRPr lang="zh-CN" altLang="en-US" sz="1400" i="1" dirty="0"/>
          </a:p>
        </p:txBody>
      </p:sp>
      <p:sp>
        <p:nvSpPr>
          <p:cNvPr id="3" name="标题 1">
            <a:extLst>
              <a:ext uri="{FF2B5EF4-FFF2-40B4-BE49-F238E27FC236}">
                <a16:creationId xmlns:a16="http://schemas.microsoft.com/office/drawing/2014/main" id="{3E74035F-2DBE-E6E5-1F87-12AA05E7722D}"/>
              </a:ext>
            </a:extLst>
          </p:cNvPr>
          <p:cNvSpPr txBox="1">
            <a:spLocks/>
          </p:cNvSpPr>
          <p:nvPr/>
        </p:nvSpPr>
        <p:spPr>
          <a:xfrm>
            <a:off x="499058" y="139732"/>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Methods-</a:t>
            </a:r>
            <a:r>
              <a:rPr lang="en-US" altLang="zh-CN" sz="24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Scenario settings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688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5">
            <a:extLst>
              <a:ext uri="{FF2B5EF4-FFF2-40B4-BE49-F238E27FC236}">
                <a16:creationId xmlns:a16="http://schemas.microsoft.com/office/drawing/2014/main" id="{6FBD06B0-A9D0-0EE6-874E-453C6E276C88}"/>
              </a:ext>
            </a:extLst>
          </p:cNvPr>
          <p:cNvGraphicFramePr>
            <a:graphicFrameLocks noGrp="1"/>
          </p:cNvGraphicFramePr>
          <p:nvPr>
            <p:extLst>
              <p:ext uri="{D42A27DB-BD31-4B8C-83A1-F6EECF244321}">
                <p14:modId xmlns:p14="http://schemas.microsoft.com/office/powerpoint/2010/main" val="3151515915"/>
              </p:ext>
            </p:extLst>
          </p:nvPr>
        </p:nvGraphicFramePr>
        <p:xfrm>
          <a:off x="1549400" y="1017500"/>
          <a:ext cx="9702799" cy="5261348"/>
        </p:xfrm>
        <a:graphic>
          <a:graphicData uri="http://schemas.openxmlformats.org/drawingml/2006/table">
            <a:tbl>
              <a:tblPr firstRow="1" bandRow="1">
                <a:tableStyleId>{F5AB1C69-6EDB-4FF4-983F-18BD219EF322}</a:tableStyleId>
              </a:tblPr>
              <a:tblGrid>
                <a:gridCol w="3708323">
                  <a:extLst>
                    <a:ext uri="{9D8B030D-6E8A-4147-A177-3AD203B41FA5}">
                      <a16:colId xmlns:a16="http://schemas.microsoft.com/office/drawing/2014/main" val="1667258433"/>
                    </a:ext>
                  </a:extLst>
                </a:gridCol>
                <a:gridCol w="5994476">
                  <a:extLst>
                    <a:ext uri="{9D8B030D-6E8A-4147-A177-3AD203B41FA5}">
                      <a16:colId xmlns:a16="http://schemas.microsoft.com/office/drawing/2014/main" val="815612885"/>
                    </a:ext>
                  </a:extLst>
                </a:gridCol>
              </a:tblGrid>
              <a:tr h="309202">
                <a:tc>
                  <a:txBody>
                    <a:bodyPr/>
                    <a:lstStyle/>
                    <a:p>
                      <a:pPr algn="ctr"/>
                      <a:r>
                        <a:rPr lang="en-US" altLang="zh-CN" sz="2000" dirty="0">
                          <a:solidFill>
                            <a:schemeClr val="bg1"/>
                          </a:solidFill>
                          <a:latin typeface="Times New Roman" panose="02020603050405020304" pitchFamily="18" charset="0"/>
                          <a:cs typeface="Times New Roman" panose="02020603050405020304" pitchFamily="18" charset="0"/>
                        </a:rPr>
                        <a:t>Data</a:t>
                      </a:r>
                      <a:endParaRPr lang="zh-CN" altLang="en-US" sz="2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solidFill>
                      <a:srgbClr val="01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u="none" strike="noStrike" dirty="0">
                          <a:solidFill>
                            <a:schemeClr val="bg1"/>
                          </a:solidFill>
                          <a:effectLst/>
                          <a:latin typeface="Times New Roman" panose="02020603050405020304" pitchFamily="18" charset="0"/>
                          <a:cs typeface="Times New Roman" panose="02020603050405020304" pitchFamily="18" charset="0"/>
                        </a:rPr>
                        <a:t>Data sources</a:t>
                      </a:r>
                      <a:endParaRPr lang="en-US" altLang="zh-CN" sz="2000" b="1"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solidFill>
                      <a:srgbClr val="012060"/>
                    </a:solidFill>
                  </a:tcPr>
                </a:tc>
                <a:extLst>
                  <a:ext uri="{0D108BD9-81ED-4DB2-BD59-A6C34878D82A}">
                    <a16:rowId xmlns:a16="http://schemas.microsoft.com/office/drawing/2014/main" val="995759004"/>
                  </a:ext>
                </a:extLst>
              </a:tr>
              <a:tr h="771117">
                <a:tc>
                  <a:txBody>
                    <a:bodyPr/>
                    <a:lstStyle/>
                    <a:p>
                      <a:pPr algn="l">
                        <a:lnSpc>
                          <a:spcPct val="130000"/>
                        </a:lnSpc>
                      </a:pPr>
                      <a:r>
                        <a:rPr lang="en-US" altLang="zh-CN" sz="2000" dirty="0">
                          <a:latin typeface="Times New Roman" panose="02020603050405020304" pitchFamily="18" charset="0"/>
                          <a:cs typeface="Times New Roman" panose="02020603050405020304" pitchFamily="18" charset="0"/>
                        </a:rPr>
                        <a:t>Multiregional input-output tables  (MRIO) of 2017</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2000" kern="1200" dirty="0">
                          <a:solidFill>
                            <a:schemeClr val="dk1"/>
                          </a:solidFill>
                          <a:latin typeface="Times New Roman" panose="02020603050405020304" pitchFamily="18" charset="0"/>
                          <a:cs typeface="Times New Roman" panose="02020603050405020304" pitchFamily="18" charset="0"/>
                        </a:rPr>
                        <a:t>China Multi-Regional Input-Output Table 2017, CEADs</a:t>
                      </a:r>
                    </a:p>
                  </a:txBody>
                  <a:tcPr marL="66578" marR="66578" marT="33289" marB="33289"/>
                </a:tc>
                <a:extLst>
                  <a:ext uri="{0D108BD9-81ED-4DB2-BD59-A6C34878D82A}">
                    <a16:rowId xmlns:a16="http://schemas.microsoft.com/office/drawing/2014/main" val="4063793046"/>
                  </a:ext>
                </a:extLst>
              </a:tr>
              <a:tr h="273083">
                <a:tc>
                  <a:txBody>
                    <a:bodyPr/>
                    <a:lstStyle/>
                    <a:p>
                      <a:pPr marL="0" algn="l" defTabSz="914400" rtl="0" eaLnBrk="1" latinLnBrk="0" hangingPunct="1">
                        <a:lnSpc>
                          <a:spcPct val="130000"/>
                        </a:lnSpc>
                      </a:pPr>
                      <a:r>
                        <a:rPr lang="en-US" altLang="zh-CN"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Sectoral energy consumption data by province in 2017</a:t>
                      </a:r>
                      <a:endParaRPr lang="zh-CN" altLang="en-US"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2000" kern="1200" dirty="0">
                          <a:solidFill>
                            <a:schemeClr val="dk1"/>
                          </a:solidFill>
                          <a:latin typeface="Times New Roman" panose="02020603050405020304" pitchFamily="18" charset="0"/>
                          <a:cs typeface="Times New Roman" panose="02020603050405020304" pitchFamily="18" charset="0"/>
                        </a:rPr>
                        <a:t>Province Energy Inventory 2017, CEADs</a:t>
                      </a:r>
                    </a:p>
                  </a:txBody>
                  <a:tcPr marL="66578" marR="66578" marT="33289" marB="33289"/>
                </a:tc>
                <a:extLst>
                  <a:ext uri="{0D108BD9-81ED-4DB2-BD59-A6C34878D82A}">
                    <a16:rowId xmlns:a16="http://schemas.microsoft.com/office/drawing/2014/main" val="2596057871"/>
                  </a:ext>
                </a:extLst>
              </a:tr>
              <a:tr h="1151773">
                <a:tc>
                  <a:txBody>
                    <a:bodyPr/>
                    <a:lstStyle/>
                    <a:p>
                      <a:pPr algn="l">
                        <a:lnSpc>
                          <a:spcPct val="13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Power generation data of different power generation technologies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tc>
                  <a:txBody>
                    <a:bodyPr/>
                    <a:lstStyle/>
                    <a:p>
                      <a:pPr>
                        <a:lnSpc>
                          <a:spcPct val="130000"/>
                        </a:lnSpc>
                      </a:pPr>
                      <a:r>
                        <a:rPr lang="en-US" altLang="zh-CN" sz="2000" kern="1200" dirty="0">
                          <a:solidFill>
                            <a:schemeClr val="dk1"/>
                          </a:solidFill>
                          <a:latin typeface="Times New Roman" panose="02020603050405020304" pitchFamily="18" charset="0"/>
                          <a:cs typeface="Times New Roman" panose="02020603050405020304" pitchFamily="18" charset="0"/>
                        </a:rPr>
                        <a:t>Compilation of Power Industry Statistics 2017, Provincial Power Statistical Yearbook, and Statistical Yearbook of cities</a:t>
                      </a:r>
                      <a:endParaRPr lang="zh-CN" altLang="en-US"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extLst>
                  <a:ext uri="{0D108BD9-81ED-4DB2-BD59-A6C34878D82A}">
                    <a16:rowId xmlns:a16="http://schemas.microsoft.com/office/drawing/2014/main" val="1833503323"/>
                  </a:ext>
                </a:extLst>
              </a:tr>
              <a:tr h="771117">
                <a:tc>
                  <a:txBody>
                    <a:bodyPr/>
                    <a:lstStyle/>
                    <a:p>
                      <a:pPr algn="l">
                        <a:lnSpc>
                          <a:spcPct val="130000"/>
                        </a:lnSpc>
                      </a:pPr>
                      <a:r>
                        <a:rPr lang="en-US" altLang="zh-CN"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Microdata of point source coal-fired power plant</a:t>
                      </a:r>
                      <a:endParaRPr lang="zh-CN" altLang="en-US"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tc>
                  <a:txBody>
                    <a:bodyPr/>
                    <a:lstStyle/>
                    <a:p>
                      <a:pPr marL="0" algn="l" defTabSz="914400" rtl="0" eaLnBrk="1" latinLnBrk="0" hangingPunct="1">
                        <a:lnSpc>
                          <a:spcPct val="130000"/>
                        </a:lnSpc>
                      </a:pPr>
                      <a:r>
                        <a:rPr lang="en-US" altLang="zh-CN" sz="2000" kern="1200" dirty="0">
                          <a:solidFill>
                            <a:schemeClr val="dk1"/>
                          </a:solidFill>
                          <a:latin typeface="Times New Roman" panose="02020603050405020304" pitchFamily="18" charset="0"/>
                          <a:cs typeface="Times New Roman" panose="02020603050405020304" pitchFamily="18" charset="0"/>
                        </a:rPr>
                        <a:t>S&amp;P Global Market Intelligence LLC</a:t>
                      </a:r>
                      <a:endParaRPr lang="zh-CN" altLang="en-US"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extLst>
                  <a:ext uri="{0D108BD9-81ED-4DB2-BD59-A6C34878D82A}">
                    <a16:rowId xmlns:a16="http://schemas.microsoft.com/office/drawing/2014/main" val="3209790046"/>
                  </a:ext>
                </a:extLst>
              </a:tr>
              <a:tr h="1151773">
                <a:tc>
                  <a:txBody>
                    <a:bodyPr/>
                    <a:lstStyle/>
                    <a:p>
                      <a:pPr marL="0" algn="l" defTabSz="914400" rtl="0" eaLnBrk="1" latinLnBrk="0" hangingPunct="1">
                        <a:lnSpc>
                          <a:spcPct val="130000"/>
                        </a:lnSpc>
                      </a:pPr>
                      <a:r>
                        <a:rPr lang="en-US" altLang="zh-CN"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Generation costs including operation and maintenance cost, fuel cost and capital cost</a:t>
                      </a:r>
                      <a:endParaRPr lang="zh-CN" altLang="en-US"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tc>
                  <a:txBody>
                    <a:bodyPr/>
                    <a:lstStyle/>
                    <a:p>
                      <a:pPr>
                        <a:lnSpc>
                          <a:spcPct val="130000"/>
                        </a:lnSpc>
                      </a:pPr>
                      <a:r>
                        <a:rPr lang="en-US" altLang="zh-CN" sz="2000" kern="1200" dirty="0">
                          <a:solidFill>
                            <a:schemeClr val="dk1"/>
                          </a:solidFill>
                          <a:latin typeface="Times New Roman" panose="02020603050405020304" pitchFamily="18" charset="0"/>
                          <a:cs typeface="Times New Roman" panose="02020603050405020304" pitchFamily="18" charset="0"/>
                        </a:rPr>
                        <a:t>Annual Development Report of China's Power Industry, and "Projected Costs of Generating Electricity"</a:t>
                      </a:r>
                      <a:endParaRPr lang="zh-CN" altLang="en-US" sz="2000" kern="12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6578" marR="66578" marT="33289" marB="33289"/>
                </a:tc>
                <a:extLst>
                  <a:ext uri="{0D108BD9-81ED-4DB2-BD59-A6C34878D82A}">
                    <a16:rowId xmlns:a16="http://schemas.microsoft.com/office/drawing/2014/main" val="1543689385"/>
                  </a:ext>
                </a:extLst>
              </a:tr>
            </a:tbl>
          </a:graphicData>
        </a:graphic>
      </p:graphicFrame>
      <p:sp>
        <p:nvSpPr>
          <p:cNvPr id="3" name="标题 1">
            <a:extLst>
              <a:ext uri="{FF2B5EF4-FFF2-40B4-BE49-F238E27FC236}">
                <a16:creationId xmlns:a16="http://schemas.microsoft.com/office/drawing/2014/main" id="{BBF9930B-3422-E013-4F44-0168601D2B9B}"/>
              </a:ext>
            </a:extLst>
          </p:cNvPr>
          <p:cNvSpPr txBox="1">
            <a:spLocks/>
          </p:cNvSpPr>
          <p:nvPr/>
        </p:nvSpPr>
        <p:spPr>
          <a:xfrm>
            <a:off x="499058" y="139732"/>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Data</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208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50411C83-78ED-905C-C737-0DE63403D511}"/>
              </a:ext>
            </a:extLst>
          </p:cNvPr>
          <p:cNvSpPr txBox="1"/>
          <p:nvPr/>
        </p:nvSpPr>
        <p:spPr>
          <a:xfrm>
            <a:off x="3764844" y="2361400"/>
            <a:ext cx="4662312" cy="1067600"/>
          </a:xfrm>
          <a:prstGeom prst="rect">
            <a:avLst/>
          </a:prstGeom>
          <a:noFill/>
        </p:spPr>
        <p:txBody>
          <a:bodyPr wrap="square" rtlCol="0" anchor="ctr">
            <a:spAutoFit/>
          </a:bodyPr>
          <a:lstStyle/>
          <a:p>
            <a:pPr algn="ctr">
              <a:lnSpc>
                <a:spcPct val="150000"/>
              </a:lnSpc>
            </a:pPr>
            <a:r>
              <a:rPr lang="en-US" altLang="zh-CN" sz="4800" dirty="0">
                <a:latin typeface="Times New Roman" panose="02020603050405020304" pitchFamily="18" charset="0"/>
                <a:ea typeface="微软雅黑" panose="020B0503020204020204" pitchFamily="34" charset="-122"/>
                <a:cs typeface="Times New Roman" panose="02020603050405020304" pitchFamily="18" charset="0"/>
              </a:rPr>
              <a:t>3. Results</a:t>
            </a:r>
          </a:p>
        </p:txBody>
      </p:sp>
      <p:grpSp>
        <p:nvGrpSpPr>
          <p:cNvPr id="8" name="组合 7">
            <a:extLst>
              <a:ext uri="{FF2B5EF4-FFF2-40B4-BE49-F238E27FC236}">
                <a16:creationId xmlns:a16="http://schemas.microsoft.com/office/drawing/2014/main" id="{1E583666-1A69-DC14-4BC5-C4CC64D8E5C3}"/>
              </a:ext>
            </a:extLst>
          </p:cNvPr>
          <p:cNvGrpSpPr/>
          <p:nvPr/>
        </p:nvGrpSpPr>
        <p:grpSpPr>
          <a:xfrm>
            <a:off x="3386667" y="2500487"/>
            <a:ext cx="5418667" cy="1067600"/>
            <a:chOff x="1862666" y="2477911"/>
            <a:chExt cx="5418667" cy="1067600"/>
          </a:xfrm>
        </p:grpSpPr>
        <p:sp>
          <p:nvSpPr>
            <p:cNvPr id="5" name="矩形 4">
              <a:extLst>
                <a:ext uri="{FF2B5EF4-FFF2-40B4-BE49-F238E27FC236}">
                  <a16:creationId xmlns:a16="http://schemas.microsoft.com/office/drawing/2014/main" id="{3DC2576C-773A-4132-D6FE-3AC9F821E80D}"/>
                </a:ext>
              </a:extLst>
            </p:cNvPr>
            <p:cNvSpPr/>
            <p:nvPr/>
          </p:nvSpPr>
          <p:spPr>
            <a:xfrm>
              <a:off x="1862666" y="2477911"/>
              <a:ext cx="5418667" cy="1067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B4661EC-DF91-76D2-1E6F-306E3C71DEA7}"/>
                </a:ext>
              </a:extLst>
            </p:cNvPr>
            <p:cNvSpPr/>
            <p:nvPr/>
          </p:nvSpPr>
          <p:spPr>
            <a:xfrm>
              <a:off x="1862666" y="2486377"/>
              <a:ext cx="237067" cy="105913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4216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F4EAAA-0DAB-30C8-A614-DFF3FB32D3B7}"/>
              </a:ext>
            </a:extLst>
          </p:cNvPr>
          <p:cNvSpPr txBox="1"/>
          <p:nvPr/>
        </p:nvSpPr>
        <p:spPr>
          <a:xfrm>
            <a:off x="762000" y="701819"/>
            <a:ext cx="10668000"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1. Comparison of Carbon Emission Intensity of Different Electricity Technologies Nationwide</a:t>
            </a:r>
            <a:endParaRPr lang="zh-CN" altLang="en-US" sz="2000" i="1" dirty="0"/>
          </a:p>
        </p:txBody>
      </p:sp>
      <p:graphicFrame>
        <p:nvGraphicFramePr>
          <p:cNvPr id="6" name="图表 5">
            <a:extLst>
              <a:ext uri="{FF2B5EF4-FFF2-40B4-BE49-F238E27FC236}">
                <a16:creationId xmlns:a16="http://schemas.microsoft.com/office/drawing/2014/main" id="{BB70084E-ABB1-4473-9355-7B791AE468D6}"/>
              </a:ext>
            </a:extLst>
          </p:cNvPr>
          <p:cNvGraphicFramePr>
            <a:graphicFrameLocks/>
          </p:cNvGraphicFramePr>
          <p:nvPr>
            <p:extLst>
              <p:ext uri="{D42A27DB-BD31-4B8C-83A1-F6EECF244321}">
                <p14:modId xmlns:p14="http://schemas.microsoft.com/office/powerpoint/2010/main" val="2474413561"/>
              </p:ext>
            </p:extLst>
          </p:nvPr>
        </p:nvGraphicFramePr>
        <p:xfrm>
          <a:off x="751824" y="2160528"/>
          <a:ext cx="6893576" cy="3994716"/>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a:extLst>
              <a:ext uri="{FF2B5EF4-FFF2-40B4-BE49-F238E27FC236}">
                <a16:creationId xmlns:a16="http://schemas.microsoft.com/office/drawing/2014/main" id="{09CD4347-CAB7-22D0-BBB9-169AF89E81EF}"/>
              </a:ext>
            </a:extLst>
          </p:cNvPr>
          <p:cNvSpPr txBox="1"/>
          <p:nvPr/>
        </p:nvSpPr>
        <p:spPr>
          <a:xfrm>
            <a:off x="751824" y="1161869"/>
            <a:ext cx="10749288" cy="938719"/>
          </a:xfrm>
          <a:prstGeom prst="rect">
            <a:avLst/>
          </a:prstGeom>
          <a:noFill/>
        </p:spPr>
        <p:txBody>
          <a:bodyPr wrap="square">
            <a:spAutoFit/>
          </a:bodyPr>
          <a:lstStyle/>
          <a:p>
            <a:pPr marL="285750" indent="-285750" algn="just">
              <a:lnSpc>
                <a:spcPts val="2200"/>
              </a:lnSpc>
              <a:buClr>
                <a:schemeClr val="tx1"/>
              </a:buClr>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With </a:t>
            </a:r>
            <a:r>
              <a:rPr lang="en-US" altLang="zh-CN" sz="2000" b="1" dirty="0">
                <a:solidFill>
                  <a:srgbClr val="FF0000"/>
                </a:solidFill>
                <a:latin typeface="Times New Roman" panose="02020603050405020304" pitchFamily="18" charset="0"/>
                <a:cs typeface="Times New Roman" panose="02020603050405020304" pitchFamily="18" charset="0"/>
              </a:rPr>
              <a:t>the improvement of coal-fired unit efficiency </a:t>
            </a:r>
            <a:r>
              <a:rPr lang="en-US" altLang="zh-CN" sz="2000" b="1" dirty="0">
                <a:latin typeface="Times New Roman" panose="02020603050405020304" pitchFamily="18" charset="0"/>
                <a:cs typeface="Times New Roman" panose="02020603050405020304" pitchFamily="18" charset="0"/>
              </a:rPr>
              <a:t>and </a:t>
            </a:r>
            <a:r>
              <a:rPr lang="en-US" altLang="zh-CN" sz="2000" b="1" dirty="0">
                <a:solidFill>
                  <a:srgbClr val="FF0000"/>
                </a:solidFill>
                <a:latin typeface="Times New Roman" panose="02020603050405020304" pitchFamily="18" charset="0"/>
                <a:cs typeface="Times New Roman" panose="02020603050405020304" pitchFamily="18" charset="0"/>
              </a:rPr>
              <a:t>the promotion of renewable energy generation technologies</a:t>
            </a:r>
            <a:r>
              <a:rPr lang="en-US" altLang="zh-CN" sz="2000" b="1" dirty="0">
                <a:latin typeface="Times New Roman" panose="02020603050405020304" pitchFamily="18" charset="0"/>
                <a:cs typeface="Times New Roman" panose="02020603050405020304" pitchFamily="18" charset="0"/>
              </a:rPr>
              <a:t>, the overall carbon emissions intensity of the power sector can be effectively reduced.</a:t>
            </a:r>
          </a:p>
        </p:txBody>
      </p:sp>
      <p:sp>
        <p:nvSpPr>
          <p:cNvPr id="13" name="文本框 12">
            <a:extLst>
              <a:ext uri="{FF2B5EF4-FFF2-40B4-BE49-F238E27FC236}">
                <a16:creationId xmlns:a16="http://schemas.microsoft.com/office/drawing/2014/main" id="{7D268FF5-30C7-E12B-D389-BE6B29AA7BEA}"/>
              </a:ext>
            </a:extLst>
          </p:cNvPr>
          <p:cNvSpPr txBox="1"/>
          <p:nvPr/>
        </p:nvSpPr>
        <p:spPr>
          <a:xfrm>
            <a:off x="7645400" y="2462762"/>
            <a:ext cx="4089877" cy="3461460"/>
          </a:xfrm>
          <a:prstGeom prst="rect">
            <a:avLst/>
          </a:prstGeom>
          <a:noFill/>
        </p:spPr>
        <p:txBody>
          <a:bodyPr wrap="square">
            <a:spAutoFit/>
          </a:bodyPr>
          <a:lstStyle/>
          <a:p>
            <a:pPr marL="285750" indent="-285750" algn="just">
              <a:lnSpc>
                <a:spcPts val="2200"/>
              </a:lnSpc>
              <a:buClr>
                <a:schemeClr val="tx1"/>
              </a:buClr>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Subcritical coal-fired power</a:t>
            </a:r>
          </a:p>
          <a:p>
            <a:pPr algn="just">
              <a:lnSpc>
                <a:spcPts val="2200"/>
              </a:lnSpc>
              <a:buClr>
                <a:schemeClr val="tx1"/>
              </a:buClr>
            </a:pPr>
            <a:r>
              <a:rPr lang="en-US" altLang="zh-CN" dirty="0">
                <a:latin typeface="Times New Roman" panose="02020603050405020304" pitchFamily="18" charset="0"/>
                <a:cs typeface="Times New Roman" panose="02020603050405020304" pitchFamily="18" charset="0"/>
              </a:rPr>
              <a:t>The highest average carbon intensity for both direct (22.67 tons/10000 CNY) and embodied (27.98 tons/10000 CNY), exceeding those of other thermal power technologies.</a:t>
            </a:r>
          </a:p>
          <a:p>
            <a:pPr marL="285750" indent="-285750" algn="just">
              <a:lnSpc>
                <a:spcPts val="2200"/>
              </a:lnSpc>
              <a:buClr>
                <a:schemeClr val="tx1"/>
              </a:buClr>
              <a:buFont typeface="Wingdings" panose="05000000000000000000" pitchFamily="2" charset="2"/>
              <a:buChar char="u"/>
            </a:pPr>
            <a:endParaRPr lang="en-US" altLang="zh-CN" sz="2000" dirty="0">
              <a:latin typeface="Times New Roman" panose="02020603050405020304" pitchFamily="18" charset="0"/>
              <a:cs typeface="Times New Roman" panose="02020603050405020304" pitchFamily="18" charset="0"/>
            </a:endParaRPr>
          </a:p>
          <a:p>
            <a:pPr marL="285750" indent="-285750" algn="just">
              <a:lnSpc>
                <a:spcPts val="2200"/>
              </a:lnSpc>
              <a:buClr>
                <a:schemeClr val="tx1"/>
              </a:buClr>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Solar power</a:t>
            </a:r>
          </a:p>
          <a:p>
            <a:pPr algn="just">
              <a:lnSpc>
                <a:spcPts val="2200"/>
              </a:lnSpc>
              <a:buClr>
                <a:schemeClr val="tx1"/>
              </a:buClr>
            </a:pPr>
            <a:r>
              <a:rPr lang="en-US" altLang="zh-CN" dirty="0">
                <a:latin typeface="Times New Roman" panose="02020603050405020304" pitchFamily="18" charset="0"/>
                <a:cs typeface="Times New Roman" panose="02020603050405020304" pitchFamily="18" charset="0"/>
              </a:rPr>
              <a:t>The lowest average carbon intensity for both direct (22.67 tons/10000 CNY) and embodied (1.25 tons/10000 CNY), exceeding those of other technologies.</a:t>
            </a:r>
            <a:endParaRPr lang="en-US" altLang="zh-CN" sz="20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B2EFBC4-28A9-CAF5-56B0-0695A74D2546}"/>
              </a:ext>
            </a:extLst>
          </p:cNvPr>
          <p:cNvSpPr txBox="1"/>
          <p:nvPr/>
        </p:nvSpPr>
        <p:spPr>
          <a:xfrm>
            <a:off x="456723" y="5853824"/>
            <a:ext cx="7623378" cy="461665"/>
          </a:xfrm>
          <a:prstGeom prst="rect">
            <a:avLst/>
          </a:prstGeom>
          <a:noFill/>
        </p:spPr>
        <p:txBody>
          <a:bodyPr wrap="square">
            <a:spAutoFit/>
          </a:bodyPr>
          <a:lstStyle/>
          <a:p>
            <a:pPr algn="ctr"/>
            <a:r>
              <a:rPr lang="en-US" altLang="zh-CN" sz="1200" kern="0" dirty="0">
                <a:latin typeface="Times" panose="02020603050405020304" pitchFamily="18" charset="0"/>
                <a:ea typeface="等线" panose="02010600030101010101" pitchFamily="2" charset="-122"/>
                <a:cs typeface="Times New Roman" panose="02020603050405020304" pitchFamily="18" charset="0"/>
              </a:rPr>
              <a:t>Fig.1 Average embodied carbon emission intensity and direct carbon emission intensity of different electricity technologies.</a:t>
            </a:r>
            <a:endParaRPr lang="zh-CN" altLang="en-US" sz="1200" dirty="0"/>
          </a:p>
        </p:txBody>
      </p:sp>
      <p:sp>
        <p:nvSpPr>
          <p:cNvPr id="5" name="标题 1">
            <a:extLst>
              <a:ext uri="{FF2B5EF4-FFF2-40B4-BE49-F238E27FC236}">
                <a16:creationId xmlns:a16="http://schemas.microsoft.com/office/drawing/2014/main" id="{70B665CD-4F2D-AEB3-7673-FA25E128A931}"/>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C73A27C6-568B-DBD6-D780-BC10EF7E1976}"/>
              </a:ext>
            </a:extLst>
          </p:cNvPr>
          <p:cNvSpPr/>
          <p:nvPr/>
        </p:nvSpPr>
        <p:spPr>
          <a:xfrm>
            <a:off x="1257300" y="2198628"/>
            <a:ext cx="838200" cy="365519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BD1B3B98-84A4-486D-AA68-15BA3871C5CB}"/>
              </a:ext>
            </a:extLst>
          </p:cNvPr>
          <p:cNvSpPr/>
          <p:nvPr/>
        </p:nvSpPr>
        <p:spPr>
          <a:xfrm>
            <a:off x="6713826" y="2251032"/>
            <a:ext cx="838200" cy="365519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253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0870276-95C2-AC11-41D7-66DE50AA8477}"/>
              </a:ext>
            </a:extLst>
          </p:cNvPr>
          <p:cNvSpPr txBox="1"/>
          <p:nvPr/>
        </p:nvSpPr>
        <p:spPr>
          <a:xfrm>
            <a:off x="7026675" y="1346841"/>
            <a:ext cx="4873225" cy="4972195"/>
          </a:xfrm>
          <a:prstGeom prst="rect">
            <a:avLst/>
          </a:prstGeom>
          <a:noFill/>
        </p:spPr>
        <p:txBody>
          <a:bodyPr wrap="square">
            <a:spAutoFit/>
          </a:bodyPr>
          <a:lstStyle>
            <a:defPPr>
              <a:defRPr lang="en-US"/>
            </a:defPPr>
            <a:lvl1pPr marL="171450" indent="-171450">
              <a:lnSpc>
                <a:spcPct val="120000"/>
              </a:lnSpc>
              <a:buFont typeface="Wingdings" panose="05000000000000000000" pitchFamily="2" charset="2"/>
              <a:buChar char="u"/>
              <a:defRPr sz="1200">
                <a:latin typeface="Times New Roman" panose="02020603050405020304" pitchFamily="18" charset="0"/>
                <a:cs typeface="Times New Roman" panose="02020603050405020304" pitchFamily="18" charset="0"/>
              </a:defRPr>
            </a:lvl1pPr>
          </a:lstStyle>
          <a:p>
            <a:pPr algn="just">
              <a:buClr>
                <a:schemeClr val="tx1"/>
              </a:buClr>
            </a:pPr>
            <a:r>
              <a:rPr lang="en-US" altLang="zh-CN" sz="2000" b="1" dirty="0"/>
              <a:t>Coal-fired power sector</a:t>
            </a:r>
          </a:p>
          <a:p>
            <a:pPr marL="0" indent="0" algn="just">
              <a:buClr>
                <a:schemeClr val="tx1"/>
              </a:buClr>
              <a:buNone/>
            </a:pPr>
            <a:r>
              <a:rPr lang="en-US" altLang="zh-CN" sz="1800" dirty="0">
                <a:solidFill>
                  <a:srgbClr val="FF0000"/>
                </a:solidFill>
              </a:rPr>
              <a:t>Inner Mongolia </a:t>
            </a:r>
            <a:r>
              <a:rPr lang="en-US" altLang="zh-CN" sz="1800" dirty="0"/>
              <a:t>is the major power generation province under the east-to-west transmission strategy. However, </a:t>
            </a:r>
            <a:r>
              <a:rPr lang="en-US" altLang="zh-CN" sz="1800" u="sng" dirty="0"/>
              <a:t>its coal-fired power generation sectors have higher embodied carbon intensities than those of other provinces, ranging from 48.04 tons/10000 CNY to 61.08 tons/10000 CNY.</a:t>
            </a:r>
          </a:p>
          <a:p>
            <a:pPr marL="0" indent="0" algn="just">
              <a:buClr>
                <a:schemeClr val="tx1"/>
              </a:buClr>
              <a:buNone/>
            </a:pPr>
            <a:endParaRPr lang="en-US" altLang="zh-CN" sz="1800" dirty="0"/>
          </a:p>
          <a:p>
            <a:pPr algn="just">
              <a:buClr>
                <a:schemeClr val="tx1"/>
              </a:buClr>
            </a:pPr>
            <a:r>
              <a:rPr lang="en-US" altLang="zh-CN" sz="2000" b="1" dirty="0"/>
              <a:t>Hydropower sector</a:t>
            </a:r>
          </a:p>
          <a:p>
            <a:pPr marL="0" indent="0" algn="just">
              <a:buClr>
                <a:schemeClr val="tx1"/>
              </a:buClr>
              <a:buNone/>
            </a:pPr>
            <a:r>
              <a:rPr lang="en-US" altLang="zh-CN" sz="1800" dirty="0"/>
              <a:t>The embodied carbon emissions intensity is significantly lower in provinces such as </a:t>
            </a:r>
            <a:r>
              <a:rPr lang="en-US" altLang="zh-CN" sz="1800" dirty="0">
                <a:solidFill>
                  <a:srgbClr val="FF0000"/>
                </a:solidFill>
              </a:rPr>
              <a:t>Sichuan Province, Hainan Province, and Yunnan Province</a:t>
            </a:r>
            <a:r>
              <a:rPr lang="en-US" altLang="zh-CN" sz="1800" dirty="0"/>
              <a:t>, which have advantageous geographical conditions for hydropower.</a:t>
            </a:r>
          </a:p>
        </p:txBody>
      </p:sp>
      <p:sp>
        <p:nvSpPr>
          <p:cNvPr id="7" name="文本框 6">
            <a:extLst>
              <a:ext uri="{FF2B5EF4-FFF2-40B4-BE49-F238E27FC236}">
                <a16:creationId xmlns:a16="http://schemas.microsoft.com/office/drawing/2014/main" id="{E1F4EAAA-0DAB-30C8-A614-DFF3FB32D3B7}"/>
              </a:ext>
            </a:extLst>
          </p:cNvPr>
          <p:cNvSpPr txBox="1"/>
          <p:nvPr/>
        </p:nvSpPr>
        <p:spPr>
          <a:xfrm>
            <a:off x="639233" y="701820"/>
            <a:ext cx="106849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2. Comparison of Carbon Emission Intensity of Different Electricity Technologies in 30 Provinces</a:t>
            </a:r>
            <a:endParaRPr lang="zh-CN" altLang="en-US" sz="2000" i="1" dirty="0"/>
          </a:p>
        </p:txBody>
      </p:sp>
      <p:grpSp>
        <p:nvGrpSpPr>
          <p:cNvPr id="10" name="组合 9">
            <a:extLst>
              <a:ext uri="{FF2B5EF4-FFF2-40B4-BE49-F238E27FC236}">
                <a16:creationId xmlns:a16="http://schemas.microsoft.com/office/drawing/2014/main" id="{B195B96D-8DA7-418F-EBB9-50BCC9447D19}"/>
              </a:ext>
            </a:extLst>
          </p:cNvPr>
          <p:cNvGrpSpPr/>
          <p:nvPr/>
        </p:nvGrpSpPr>
        <p:grpSpPr>
          <a:xfrm>
            <a:off x="693249" y="1176867"/>
            <a:ext cx="6178611" cy="5463791"/>
            <a:chOff x="316179" y="1242458"/>
            <a:chExt cx="5520385" cy="4881717"/>
          </a:xfrm>
        </p:grpSpPr>
        <p:pic>
          <p:nvPicPr>
            <p:cNvPr id="4" name="图片 3">
              <a:extLst>
                <a:ext uri="{FF2B5EF4-FFF2-40B4-BE49-F238E27FC236}">
                  <a16:creationId xmlns:a16="http://schemas.microsoft.com/office/drawing/2014/main" id="{E6114546-2EA1-4BCF-2BE2-3F9AC3E4E7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80" y="1242458"/>
              <a:ext cx="5520384" cy="4412412"/>
            </a:xfrm>
            <a:prstGeom prst="rect">
              <a:avLst/>
            </a:prstGeom>
            <a:noFill/>
            <a:ln>
              <a:noFill/>
            </a:ln>
          </p:spPr>
        </p:pic>
        <p:sp>
          <p:nvSpPr>
            <p:cNvPr id="8" name="文本框 7">
              <a:extLst>
                <a:ext uri="{FF2B5EF4-FFF2-40B4-BE49-F238E27FC236}">
                  <a16:creationId xmlns:a16="http://schemas.microsoft.com/office/drawing/2014/main" id="{6509D0F6-BC84-CBC8-7821-9587C93972AC}"/>
                </a:ext>
              </a:extLst>
            </p:cNvPr>
            <p:cNvSpPr txBox="1"/>
            <p:nvPr/>
          </p:nvSpPr>
          <p:spPr>
            <a:xfrm>
              <a:off x="316179" y="5662510"/>
              <a:ext cx="5520383" cy="461665"/>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Fig.2 Embodied carbon emission intensity (a) and direct carbon emission intensity (b) of different electricity technologies in 30 Chinese provinces.</a:t>
              </a:r>
              <a:endParaRPr lang="zh-CN" altLang="en-US" sz="1200" dirty="0"/>
            </a:p>
          </p:txBody>
        </p:sp>
      </p:grpSp>
      <p:sp>
        <p:nvSpPr>
          <p:cNvPr id="3" name="标题 1">
            <a:extLst>
              <a:ext uri="{FF2B5EF4-FFF2-40B4-BE49-F238E27FC236}">
                <a16:creationId xmlns:a16="http://schemas.microsoft.com/office/drawing/2014/main" id="{A1E33552-C1B9-8349-BBB3-6A5F75FF7307}"/>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FA6B1599-13E2-0EB1-677F-FC87CC7071E5}"/>
              </a:ext>
            </a:extLst>
          </p:cNvPr>
          <p:cNvGrpSpPr/>
          <p:nvPr/>
        </p:nvGrpSpPr>
        <p:grpSpPr>
          <a:xfrm>
            <a:off x="248357" y="2189350"/>
            <a:ext cx="2126543" cy="742624"/>
            <a:chOff x="248357" y="2189350"/>
            <a:chExt cx="2126543" cy="742624"/>
          </a:xfrm>
        </p:grpSpPr>
        <p:grpSp>
          <p:nvGrpSpPr>
            <p:cNvPr id="12" name="组合 11">
              <a:extLst>
                <a:ext uri="{FF2B5EF4-FFF2-40B4-BE49-F238E27FC236}">
                  <a16:creationId xmlns:a16="http://schemas.microsoft.com/office/drawing/2014/main" id="{3B67A4DB-D39B-519C-CA6F-CADC267C2E7B}"/>
                </a:ext>
              </a:extLst>
            </p:cNvPr>
            <p:cNvGrpSpPr/>
            <p:nvPr/>
          </p:nvGrpSpPr>
          <p:grpSpPr>
            <a:xfrm>
              <a:off x="693249" y="2189350"/>
              <a:ext cx="1681651" cy="742624"/>
              <a:chOff x="693249" y="2189350"/>
              <a:chExt cx="1681651" cy="742624"/>
            </a:xfrm>
          </p:grpSpPr>
          <p:sp>
            <p:nvSpPr>
              <p:cNvPr id="6" name="矩形 5">
                <a:extLst>
                  <a:ext uri="{FF2B5EF4-FFF2-40B4-BE49-F238E27FC236}">
                    <a16:creationId xmlns:a16="http://schemas.microsoft.com/office/drawing/2014/main" id="{209B8C26-E7AB-09E1-0472-CBD549812936}"/>
                  </a:ext>
                </a:extLst>
              </p:cNvPr>
              <p:cNvSpPr/>
              <p:nvPr/>
            </p:nvSpPr>
            <p:spPr>
              <a:xfrm>
                <a:off x="693249" y="2492166"/>
                <a:ext cx="1681651" cy="143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6CA5E92-545B-BFD8-03F2-540F5AB3541C}"/>
                  </a:ext>
                </a:extLst>
              </p:cNvPr>
              <p:cNvSpPr/>
              <p:nvPr/>
            </p:nvSpPr>
            <p:spPr>
              <a:xfrm>
                <a:off x="693249" y="2788258"/>
                <a:ext cx="1681651" cy="143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68D42D2-0C82-5457-A52E-09CAB12E344E}"/>
                  </a:ext>
                </a:extLst>
              </p:cNvPr>
              <p:cNvSpPr/>
              <p:nvPr/>
            </p:nvSpPr>
            <p:spPr>
              <a:xfrm>
                <a:off x="693249" y="2189350"/>
                <a:ext cx="1681651" cy="143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星形: 五角 12">
              <a:extLst>
                <a:ext uri="{FF2B5EF4-FFF2-40B4-BE49-F238E27FC236}">
                  <a16:creationId xmlns:a16="http://schemas.microsoft.com/office/drawing/2014/main" id="{23EAF1B7-2305-3819-5360-0D9632E5C071}"/>
                </a:ext>
              </a:extLst>
            </p:cNvPr>
            <p:cNvSpPr/>
            <p:nvPr/>
          </p:nvSpPr>
          <p:spPr>
            <a:xfrm>
              <a:off x="248357" y="2449943"/>
              <a:ext cx="244989" cy="22816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 name="组合 17">
            <a:extLst>
              <a:ext uri="{FF2B5EF4-FFF2-40B4-BE49-F238E27FC236}">
                <a16:creationId xmlns:a16="http://schemas.microsoft.com/office/drawing/2014/main" id="{60F90037-09B0-4A26-C0F7-46B3DFC7B50A}"/>
              </a:ext>
            </a:extLst>
          </p:cNvPr>
          <p:cNvGrpSpPr/>
          <p:nvPr/>
        </p:nvGrpSpPr>
        <p:grpSpPr>
          <a:xfrm>
            <a:off x="248356" y="5130800"/>
            <a:ext cx="1555044" cy="228600"/>
            <a:chOff x="248356" y="5130800"/>
            <a:chExt cx="1555044" cy="228600"/>
          </a:xfrm>
        </p:grpSpPr>
        <p:sp>
          <p:nvSpPr>
            <p:cNvPr id="2" name="矩形 1">
              <a:extLst>
                <a:ext uri="{FF2B5EF4-FFF2-40B4-BE49-F238E27FC236}">
                  <a16:creationId xmlns:a16="http://schemas.microsoft.com/office/drawing/2014/main" id="{0D08DC31-F11D-6E2F-909D-ED7ACE8C4CCB}"/>
                </a:ext>
              </a:extLst>
            </p:cNvPr>
            <p:cNvSpPr/>
            <p:nvPr/>
          </p:nvSpPr>
          <p:spPr>
            <a:xfrm>
              <a:off x="639233" y="5130800"/>
              <a:ext cx="1164167"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a:extLst>
                <a:ext uri="{FF2B5EF4-FFF2-40B4-BE49-F238E27FC236}">
                  <a16:creationId xmlns:a16="http://schemas.microsoft.com/office/drawing/2014/main" id="{1E172C8B-F1E6-CE54-DAB0-4D5567EAC49F}"/>
                </a:ext>
              </a:extLst>
            </p:cNvPr>
            <p:cNvSpPr/>
            <p:nvPr/>
          </p:nvSpPr>
          <p:spPr>
            <a:xfrm>
              <a:off x="248356" y="5130800"/>
              <a:ext cx="244989" cy="22816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6166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0870276-95C2-AC11-41D7-66DE50AA8477}"/>
              </a:ext>
            </a:extLst>
          </p:cNvPr>
          <p:cNvSpPr txBox="1"/>
          <p:nvPr/>
        </p:nvSpPr>
        <p:spPr>
          <a:xfrm>
            <a:off x="7212864" y="1517547"/>
            <a:ext cx="4394936" cy="4421467"/>
          </a:xfrm>
          <a:prstGeom prst="rect">
            <a:avLst/>
          </a:prstGeom>
          <a:noFill/>
        </p:spPr>
        <p:txBody>
          <a:bodyPr wrap="square">
            <a:spAutoFit/>
          </a:bodyPr>
          <a:lstStyle>
            <a:defPPr>
              <a:defRPr lang="en-US"/>
            </a:defPPr>
            <a:lvl1pPr marL="171450" indent="-171450">
              <a:lnSpc>
                <a:spcPct val="120000"/>
              </a:lnSpc>
              <a:buFont typeface="Wingdings" panose="05000000000000000000" pitchFamily="2" charset="2"/>
              <a:buChar char="u"/>
              <a:defRPr sz="1200">
                <a:latin typeface="Times New Roman" panose="02020603050405020304" pitchFamily="18" charset="0"/>
                <a:cs typeface="Times New Roman" panose="02020603050405020304" pitchFamily="18" charset="0"/>
              </a:defRPr>
            </a:lvl1pPr>
          </a:lstStyle>
          <a:p>
            <a:pPr algn="just">
              <a:buClr>
                <a:schemeClr val="tx1"/>
              </a:buClr>
            </a:pPr>
            <a:r>
              <a:rPr lang="en-US" altLang="zh-CN" sz="2000" b="1" dirty="0"/>
              <a:t>Wind power sector</a:t>
            </a:r>
          </a:p>
          <a:p>
            <a:pPr marL="0" indent="0" algn="just">
              <a:buClr>
                <a:schemeClr val="tx1"/>
              </a:buClr>
              <a:buNone/>
            </a:pPr>
            <a:r>
              <a:rPr lang="en-US" altLang="zh-CN" sz="1800" u="sng" dirty="0"/>
              <a:t>Heilongjiang Province, Liaoning Province, Jilin Province, Gansu Province</a:t>
            </a:r>
            <a:r>
              <a:rPr lang="en-US" altLang="zh-CN" sz="1800" dirty="0"/>
              <a:t>, and some eastern coastal areas have </a:t>
            </a:r>
            <a:r>
              <a:rPr lang="en-US" altLang="zh-CN" sz="1800" dirty="0">
                <a:solidFill>
                  <a:srgbClr val="FF0000"/>
                </a:solidFill>
              </a:rPr>
              <a:t>high wind power density</a:t>
            </a:r>
            <a:r>
              <a:rPr lang="en-US" altLang="zh-CN" sz="1800" dirty="0"/>
              <a:t> and </a:t>
            </a:r>
            <a:r>
              <a:rPr lang="en-US" altLang="zh-CN" sz="1800" dirty="0">
                <a:solidFill>
                  <a:srgbClr val="FF0000"/>
                </a:solidFill>
              </a:rPr>
              <a:t>low embodied carbon intensity</a:t>
            </a:r>
            <a:r>
              <a:rPr lang="en-US" altLang="zh-CN" sz="1800" dirty="0"/>
              <a:t>, despite the current low installed capacity. </a:t>
            </a:r>
          </a:p>
          <a:p>
            <a:pPr marL="0" indent="0" algn="just">
              <a:buClr>
                <a:schemeClr val="tx1"/>
              </a:buClr>
              <a:buNone/>
            </a:pPr>
            <a:endParaRPr lang="en-US" altLang="zh-CN" sz="1600" dirty="0"/>
          </a:p>
          <a:p>
            <a:pPr algn="just">
              <a:buClr>
                <a:schemeClr val="tx1"/>
              </a:buClr>
            </a:pPr>
            <a:r>
              <a:rPr lang="en-US" altLang="zh-CN" sz="2000" b="1" dirty="0"/>
              <a:t>Solar power sector</a:t>
            </a:r>
          </a:p>
          <a:p>
            <a:pPr marL="0" indent="0" algn="just">
              <a:buClr>
                <a:schemeClr val="tx1"/>
              </a:buClr>
              <a:buNone/>
            </a:pPr>
            <a:r>
              <a:rPr lang="en-US" altLang="zh-CN" sz="1800" dirty="0"/>
              <a:t>Yunnan Province, Hainan Province, and Sichuan Province both have an embodied carbon intensity of less than </a:t>
            </a:r>
            <a:r>
              <a:rPr lang="en-US" altLang="zh-CN" sz="1800" dirty="0">
                <a:solidFill>
                  <a:srgbClr val="FF0000"/>
                </a:solidFill>
              </a:rPr>
              <a:t>0.5 tons/10000 CNY</a:t>
            </a:r>
            <a:r>
              <a:rPr lang="en-US" altLang="zh-CN" sz="1800" dirty="0"/>
              <a:t> in solar power sectors, making them well-suited to the production of solar energy</a:t>
            </a:r>
            <a:r>
              <a:rPr lang="en-US" altLang="zh-CN" sz="1600" dirty="0"/>
              <a:t>.</a:t>
            </a:r>
          </a:p>
        </p:txBody>
      </p:sp>
      <p:sp>
        <p:nvSpPr>
          <p:cNvPr id="7" name="文本框 6">
            <a:extLst>
              <a:ext uri="{FF2B5EF4-FFF2-40B4-BE49-F238E27FC236}">
                <a16:creationId xmlns:a16="http://schemas.microsoft.com/office/drawing/2014/main" id="{E1F4EAAA-0DAB-30C8-A614-DFF3FB32D3B7}"/>
              </a:ext>
            </a:extLst>
          </p:cNvPr>
          <p:cNvSpPr txBox="1"/>
          <p:nvPr/>
        </p:nvSpPr>
        <p:spPr>
          <a:xfrm>
            <a:off x="745067" y="701820"/>
            <a:ext cx="10701866"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2. Comparison of Carbon Emission Intensity of Different Electricity Technologies in 30 Provinces</a:t>
            </a:r>
            <a:endParaRPr lang="zh-CN" altLang="en-US" sz="2000" i="1" dirty="0"/>
          </a:p>
        </p:txBody>
      </p:sp>
      <p:grpSp>
        <p:nvGrpSpPr>
          <p:cNvPr id="10" name="组合 9">
            <a:extLst>
              <a:ext uri="{FF2B5EF4-FFF2-40B4-BE49-F238E27FC236}">
                <a16:creationId xmlns:a16="http://schemas.microsoft.com/office/drawing/2014/main" id="{B195B96D-8DA7-418F-EBB9-50BCC9447D19}"/>
              </a:ext>
            </a:extLst>
          </p:cNvPr>
          <p:cNvGrpSpPr/>
          <p:nvPr/>
        </p:nvGrpSpPr>
        <p:grpSpPr>
          <a:xfrm>
            <a:off x="745067" y="1212052"/>
            <a:ext cx="6296127" cy="5497506"/>
            <a:chOff x="316179" y="1242458"/>
            <a:chExt cx="5520385" cy="4820162"/>
          </a:xfrm>
        </p:grpSpPr>
        <p:pic>
          <p:nvPicPr>
            <p:cNvPr id="4" name="图片 3">
              <a:extLst>
                <a:ext uri="{FF2B5EF4-FFF2-40B4-BE49-F238E27FC236}">
                  <a16:creationId xmlns:a16="http://schemas.microsoft.com/office/drawing/2014/main" id="{E6114546-2EA1-4BCF-2BE2-3F9AC3E4E7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80" y="1242458"/>
              <a:ext cx="5520384" cy="4412412"/>
            </a:xfrm>
            <a:prstGeom prst="rect">
              <a:avLst/>
            </a:prstGeom>
            <a:noFill/>
            <a:ln>
              <a:noFill/>
            </a:ln>
          </p:spPr>
        </p:pic>
        <p:sp>
          <p:nvSpPr>
            <p:cNvPr id="8" name="文本框 7">
              <a:extLst>
                <a:ext uri="{FF2B5EF4-FFF2-40B4-BE49-F238E27FC236}">
                  <a16:creationId xmlns:a16="http://schemas.microsoft.com/office/drawing/2014/main" id="{6509D0F6-BC84-CBC8-7821-9587C93972AC}"/>
                </a:ext>
              </a:extLst>
            </p:cNvPr>
            <p:cNvSpPr txBox="1"/>
            <p:nvPr/>
          </p:nvSpPr>
          <p:spPr>
            <a:xfrm>
              <a:off x="316179" y="5662510"/>
              <a:ext cx="5520383" cy="400110"/>
            </a:xfrm>
            <a:prstGeom prst="rect">
              <a:avLst/>
            </a:prstGeom>
            <a:noFill/>
          </p:spPr>
          <p:txBody>
            <a:bodyPr wrap="square">
              <a:spAutoFit/>
            </a:bodyPr>
            <a:lstStyle/>
            <a:p>
              <a:r>
                <a:rPr lang="en-US" altLang="zh-CN" sz="1000" kern="0" dirty="0">
                  <a:latin typeface="Times" panose="02020603050405020304" pitchFamily="18" charset="0"/>
                  <a:ea typeface="等线" panose="02010600030101010101" pitchFamily="2" charset="-122"/>
                  <a:cs typeface="Times New Roman" panose="02020603050405020304" pitchFamily="18" charset="0"/>
                </a:rPr>
                <a:t>Fig.2 Embodied carbon emission intensity (a) and direct carbon emission intensity (b) of different electricity technologies in 30 Chinese provinces.</a:t>
              </a:r>
              <a:endParaRPr lang="zh-CN" altLang="en-US" sz="1000" dirty="0"/>
            </a:p>
          </p:txBody>
        </p:sp>
      </p:grpSp>
      <p:sp>
        <p:nvSpPr>
          <p:cNvPr id="3" name="标题 1">
            <a:extLst>
              <a:ext uri="{FF2B5EF4-FFF2-40B4-BE49-F238E27FC236}">
                <a16:creationId xmlns:a16="http://schemas.microsoft.com/office/drawing/2014/main" id="{10AB2813-BA46-4746-5BC3-5FD3AEDF6097}"/>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EC3AD83C-D0D3-9C20-2387-1E6A34DCFC5C}"/>
              </a:ext>
            </a:extLst>
          </p:cNvPr>
          <p:cNvGrpSpPr/>
          <p:nvPr/>
        </p:nvGrpSpPr>
        <p:grpSpPr>
          <a:xfrm>
            <a:off x="450902" y="1378324"/>
            <a:ext cx="2453662" cy="4976308"/>
            <a:chOff x="450902" y="1378324"/>
            <a:chExt cx="2453662" cy="4976308"/>
          </a:xfrm>
        </p:grpSpPr>
        <p:grpSp>
          <p:nvGrpSpPr>
            <p:cNvPr id="12" name="组合 11">
              <a:extLst>
                <a:ext uri="{FF2B5EF4-FFF2-40B4-BE49-F238E27FC236}">
                  <a16:creationId xmlns:a16="http://schemas.microsoft.com/office/drawing/2014/main" id="{B568DDCE-55F2-C9A2-ED9C-B28668B00D67}"/>
                </a:ext>
              </a:extLst>
            </p:cNvPr>
            <p:cNvGrpSpPr/>
            <p:nvPr/>
          </p:nvGrpSpPr>
          <p:grpSpPr>
            <a:xfrm>
              <a:off x="745066" y="1378324"/>
              <a:ext cx="2159498" cy="4976308"/>
              <a:chOff x="745066" y="1378324"/>
              <a:chExt cx="2159498" cy="4976308"/>
            </a:xfrm>
          </p:grpSpPr>
          <p:sp>
            <p:nvSpPr>
              <p:cNvPr id="2" name="矩形 1">
                <a:extLst>
                  <a:ext uri="{FF2B5EF4-FFF2-40B4-BE49-F238E27FC236}">
                    <a16:creationId xmlns:a16="http://schemas.microsoft.com/office/drawing/2014/main" id="{8B9EBA67-7D95-D558-B7E2-EB8215AE9E27}"/>
                  </a:ext>
                </a:extLst>
              </p:cNvPr>
              <p:cNvSpPr/>
              <p:nvPr/>
            </p:nvSpPr>
            <p:spPr>
              <a:xfrm>
                <a:off x="2628899" y="1378324"/>
                <a:ext cx="275665" cy="49763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6421F3F-75FA-E7F6-2CBB-FABFB19414B3}"/>
                  </a:ext>
                </a:extLst>
              </p:cNvPr>
              <p:cNvSpPr/>
              <p:nvPr/>
            </p:nvSpPr>
            <p:spPr>
              <a:xfrm>
                <a:off x="745067" y="4840940"/>
                <a:ext cx="2159497" cy="4563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9C0CFDF-21E4-AD57-7CA1-A0F89D78DD91}"/>
                  </a:ext>
                </a:extLst>
              </p:cNvPr>
              <p:cNvSpPr/>
              <p:nvPr/>
            </p:nvSpPr>
            <p:spPr>
              <a:xfrm>
                <a:off x="745066" y="2993074"/>
                <a:ext cx="2159497" cy="1871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星形: 五角 12">
              <a:extLst>
                <a:ext uri="{FF2B5EF4-FFF2-40B4-BE49-F238E27FC236}">
                  <a16:creationId xmlns:a16="http://schemas.microsoft.com/office/drawing/2014/main" id="{BD3168BE-DEA7-6A00-FD77-7DEE1BC0AD43}"/>
                </a:ext>
              </a:extLst>
            </p:cNvPr>
            <p:cNvSpPr/>
            <p:nvPr/>
          </p:nvSpPr>
          <p:spPr>
            <a:xfrm>
              <a:off x="456723" y="2993074"/>
              <a:ext cx="244989" cy="22816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星形: 五角 13">
              <a:extLst>
                <a:ext uri="{FF2B5EF4-FFF2-40B4-BE49-F238E27FC236}">
                  <a16:creationId xmlns:a16="http://schemas.microsoft.com/office/drawing/2014/main" id="{F8A2F3F6-758E-AEC9-C7BD-EFC25AD96E07}"/>
                </a:ext>
              </a:extLst>
            </p:cNvPr>
            <p:cNvSpPr/>
            <p:nvPr/>
          </p:nvSpPr>
          <p:spPr>
            <a:xfrm>
              <a:off x="450902" y="4955026"/>
              <a:ext cx="244989" cy="22816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2" name="组合 21">
            <a:extLst>
              <a:ext uri="{FF2B5EF4-FFF2-40B4-BE49-F238E27FC236}">
                <a16:creationId xmlns:a16="http://schemas.microsoft.com/office/drawing/2014/main" id="{F37A0199-0E1C-109B-70BA-FE3B94BF8764}"/>
              </a:ext>
            </a:extLst>
          </p:cNvPr>
          <p:cNvGrpSpPr/>
          <p:nvPr/>
        </p:nvGrpSpPr>
        <p:grpSpPr>
          <a:xfrm>
            <a:off x="466243" y="1378324"/>
            <a:ext cx="2747822" cy="4976308"/>
            <a:chOff x="466243" y="1378324"/>
            <a:chExt cx="2747822" cy="4976308"/>
          </a:xfrm>
        </p:grpSpPr>
        <p:grpSp>
          <p:nvGrpSpPr>
            <p:cNvPr id="20" name="组合 19">
              <a:extLst>
                <a:ext uri="{FF2B5EF4-FFF2-40B4-BE49-F238E27FC236}">
                  <a16:creationId xmlns:a16="http://schemas.microsoft.com/office/drawing/2014/main" id="{B5349C53-AE52-767D-1CC2-E538A53FFDF6}"/>
                </a:ext>
              </a:extLst>
            </p:cNvPr>
            <p:cNvGrpSpPr/>
            <p:nvPr/>
          </p:nvGrpSpPr>
          <p:grpSpPr>
            <a:xfrm>
              <a:off x="778902" y="1378324"/>
              <a:ext cx="2435163" cy="4976308"/>
              <a:chOff x="778902" y="1378324"/>
              <a:chExt cx="2435163" cy="4976308"/>
            </a:xfrm>
          </p:grpSpPr>
          <p:sp>
            <p:nvSpPr>
              <p:cNvPr id="16" name="矩形 15">
                <a:extLst>
                  <a:ext uri="{FF2B5EF4-FFF2-40B4-BE49-F238E27FC236}">
                    <a16:creationId xmlns:a16="http://schemas.microsoft.com/office/drawing/2014/main" id="{4CDCEFA5-2BB4-9B9B-B49B-F05F2A3B4E9A}"/>
                  </a:ext>
                </a:extLst>
              </p:cNvPr>
              <p:cNvSpPr/>
              <p:nvPr/>
            </p:nvSpPr>
            <p:spPr>
              <a:xfrm>
                <a:off x="2938400" y="1378324"/>
                <a:ext cx="275665" cy="49763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BA459134-5A0A-DB72-F8FD-53DBAD9CB2BA}"/>
                  </a:ext>
                </a:extLst>
              </p:cNvPr>
              <p:cNvSpPr/>
              <p:nvPr/>
            </p:nvSpPr>
            <p:spPr>
              <a:xfrm>
                <a:off x="778903" y="2234368"/>
                <a:ext cx="2387879" cy="1871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1B4279CF-0766-7695-B9B3-59A6FAF831B2}"/>
                  </a:ext>
                </a:extLst>
              </p:cNvPr>
              <p:cNvSpPr/>
              <p:nvPr/>
            </p:nvSpPr>
            <p:spPr>
              <a:xfrm>
                <a:off x="778902" y="2844436"/>
                <a:ext cx="2387879" cy="1871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036369F1-4407-538B-7E82-AED15D0FAB8B}"/>
                  </a:ext>
                </a:extLst>
              </p:cNvPr>
              <p:cNvSpPr/>
              <p:nvPr/>
            </p:nvSpPr>
            <p:spPr>
              <a:xfrm>
                <a:off x="778902" y="2539472"/>
                <a:ext cx="2387879" cy="1871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星形: 五角 20">
              <a:extLst>
                <a:ext uri="{FF2B5EF4-FFF2-40B4-BE49-F238E27FC236}">
                  <a16:creationId xmlns:a16="http://schemas.microsoft.com/office/drawing/2014/main" id="{086A9A50-7B06-14FD-29EF-FBECEC4117DE}"/>
                </a:ext>
              </a:extLst>
            </p:cNvPr>
            <p:cNvSpPr/>
            <p:nvPr/>
          </p:nvSpPr>
          <p:spPr>
            <a:xfrm>
              <a:off x="466243" y="2478743"/>
              <a:ext cx="244989" cy="22816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66334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4ABCFA-C3E7-DE3B-D20B-56004CA6D428}"/>
              </a:ext>
            </a:extLst>
          </p:cNvPr>
          <p:cNvSpPr>
            <a:spLocks noGrp="1"/>
          </p:cNvSpPr>
          <p:nvPr>
            <p:ph type="ctrTitle"/>
          </p:nvPr>
        </p:nvSpPr>
        <p:spPr>
          <a:xfrm>
            <a:off x="699359" y="200693"/>
            <a:ext cx="1855519" cy="635329"/>
          </a:xfrm>
        </p:spPr>
        <p:txBody>
          <a:bodyPr>
            <a:noAutofit/>
          </a:body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Outline</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50411C83-78ED-905C-C737-0DE63403D511}"/>
              </a:ext>
            </a:extLst>
          </p:cNvPr>
          <p:cNvSpPr txBox="1"/>
          <p:nvPr/>
        </p:nvSpPr>
        <p:spPr>
          <a:xfrm>
            <a:off x="2767940" y="1143288"/>
            <a:ext cx="7435443" cy="4734951"/>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  Introduction</a:t>
            </a:r>
          </a:p>
          <a:p>
            <a:pPr marL="342900" indent="-342900">
              <a:lnSpc>
                <a:spcPct val="150000"/>
              </a:lnSpc>
              <a:buFont typeface="Wingdings" panose="05000000000000000000" pitchFamily="2" charset="2"/>
              <a:buChar char="l"/>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  Methods and Data</a:t>
            </a:r>
          </a:p>
          <a:p>
            <a:pPr marL="720000">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2.1  Disaggregation of the electricity sector in the IO table</a:t>
            </a:r>
          </a:p>
          <a:p>
            <a:pPr marL="720000">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2.2  </a:t>
            </a:r>
            <a:r>
              <a:rPr lang="en-US" altLang="zh-CN" dirty="0">
                <a:latin typeface="Times New Roman" panose="02020603050405020304" pitchFamily="18" charset="0"/>
                <a:cs typeface="Times New Roman" panose="02020603050405020304" pitchFamily="18" charset="0"/>
              </a:rPr>
              <a:t>Embodied carbon emission accounting</a:t>
            </a:r>
          </a:p>
          <a:p>
            <a:pPr marL="720000">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2.3  Identification of critical upstream carbon emitting and carbon transmission sectors</a:t>
            </a:r>
          </a:p>
          <a:p>
            <a:pPr marL="720000">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2.4  Scenario analysis</a:t>
            </a:r>
          </a:p>
          <a:p>
            <a:pPr marL="720000">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2.5  Data</a:t>
            </a:r>
          </a:p>
          <a:p>
            <a:pPr marL="342900" indent="-342900">
              <a:lnSpc>
                <a:spcPct val="150000"/>
              </a:lnSpc>
              <a:buFont typeface="Wingdings" panose="05000000000000000000" pitchFamily="2" charset="2"/>
              <a:buChar char="l"/>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  Results and Discussions</a:t>
            </a:r>
          </a:p>
          <a:p>
            <a:pPr marL="342900" indent="-342900">
              <a:lnSpc>
                <a:spcPct val="150000"/>
              </a:lnSpc>
              <a:buFont typeface="Wingdings" panose="05000000000000000000" pitchFamily="2" charset="2"/>
              <a:buChar char="l"/>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4.  Conclusions</a:t>
            </a:r>
          </a:p>
        </p:txBody>
      </p:sp>
    </p:spTree>
    <p:extLst>
      <p:ext uri="{BB962C8B-B14F-4D97-AF65-F5344CB8AC3E}">
        <p14:creationId xmlns:p14="http://schemas.microsoft.com/office/powerpoint/2010/main" val="259929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EA6406-85FB-9BF8-F7E0-4DB484FA27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351" y="2098285"/>
            <a:ext cx="8379295" cy="4184897"/>
          </a:xfrm>
          <a:prstGeom prst="rect">
            <a:avLst/>
          </a:prstGeom>
          <a:noFill/>
          <a:ln>
            <a:noFill/>
          </a:ln>
        </p:spPr>
      </p:pic>
      <p:sp>
        <p:nvSpPr>
          <p:cNvPr id="7" name="文本框 6">
            <a:extLst>
              <a:ext uri="{FF2B5EF4-FFF2-40B4-BE49-F238E27FC236}">
                <a16:creationId xmlns:a16="http://schemas.microsoft.com/office/drawing/2014/main" id="{E1F4EAAA-0DAB-30C8-A614-DFF3FB32D3B7}"/>
              </a:ext>
            </a:extLst>
          </p:cNvPr>
          <p:cNvSpPr txBox="1"/>
          <p:nvPr/>
        </p:nvSpPr>
        <p:spPr>
          <a:xfrm>
            <a:off x="626533" y="676418"/>
            <a:ext cx="106849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3. Identification of critical upstream sectors of different power technologies - carbon emitting</a:t>
            </a:r>
            <a:endParaRPr lang="zh-CN" altLang="en-US" sz="2000" i="1" dirty="0"/>
          </a:p>
        </p:txBody>
      </p:sp>
      <p:sp>
        <p:nvSpPr>
          <p:cNvPr id="6" name="文本框 5">
            <a:extLst>
              <a:ext uri="{FF2B5EF4-FFF2-40B4-BE49-F238E27FC236}">
                <a16:creationId xmlns:a16="http://schemas.microsoft.com/office/drawing/2014/main" id="{055D002E-6CE7-94F1-9BF5-0C9D1B8324F4}"/>
              </a:ext>
            </a:extLst>
          </p:cNvPr>
          <p:cNvSpPr txBox="1"/>
          <p:nvPr/>
        </p:nvSpPr>
        <p:spPr>
          <a:xfrm>
            <a:off x="1906352" y="6114028"/>
            <a:ext cx="8379294" cy="646331"/>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Fig.3 Critical upstream carbon emitting sectors of different power technologies. Note: (a) Subcritical coal-fired power sector (b) Supercritical coal-fired power sector (c) Ultra-supercritical coal-fired power sector (d) Gas-fired power sector (e) Hydropower sector (f) Nuclear power sector (g) Wind power sector (h) Solar power sector.</a:t>
            </a:r>
            <a:endParaRPr lang="zh-CN" altLang="en-US" sz="1200" dirty="0"/>
          </a:p>
        </p:txBody>
      </p:sp>
      <p:sp>
        <p:nvSpPr>
          <p:cNvPr id="9" name="文本框 8">
            <a:extLst>
              <a:ext uri="{FF2B5EF4-FFF2-40B4-BE49-F238E27FC236}">
                <a16:creationId xmlns:a16="http://schemas.microsoft.com/office/drawing/2014/main" id="{51742020-9B15-2B0F-BCBD-BE1C19A159B6}"/>
              </a:ext>
            </a:extLst>
          </p:cNvPr>
          <p:cNvSpPr txBox="1"/>
          <p:nvPr/>
        </p:nvSpPr>
        <p:spPr>
          <a:xfrm>
            <a:off x="626534" y="995375"/>
            <a:ext cx="10684934" cy="1113125"/>
          </a:xfrm>
          <a:prstGeom prst="rect">
            <a:avLst/>
          </a:prstGeom>
          <a:noFill/>
        </p:spPr>
        <p:txBody>
          <a:bodyPr wrap="square">
            <a:spAutoFit/>
          </a:bodyPr>
          <a:lstStyle/>
          <a:p>
            <a:pPr marL="285750" indent="-285750" algn="just">
              <a:lnSpc>
                <a:spcPct val="120000"/>
              </a:lnSpc>
              <a:buClr>
                <a:schemeClr val="tx1"/>
              </a:buClr>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Sector:</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energy sectors</a:t>
            </a:r>
            <a:r>
              <a:rPr lang="en-US" altLang="zh-CN" sz="2000" dirty="0">
                <a:latin typeface="Times New Roman" panose="02020603050405020304" pitchFamily="18" charset="0"/>
                <a:cs typeface="Times New Roman" panose="02020603050405020304" pitchFamily="18" charset="0"/>
              </a:rPr>
              <a:t> (S02, S11), </a:t>
            </a:r>
            <a:r>
              <a:rPr lang="en-US" altLang="zh-CN" sz="2000" dirty="0">
                <a:solidFill>
                  <a:srgbClr val="FF0000"/>
                </a:solidFill>
                <a:latin typeface="Times New Roman" panose="02020603050405020304" pitchFamily="18" charset="0"/>
                <a:cs typeface="Times New Roman" panose="02020603050405020304" pitchFamily="18" charset="0"/>
              </a:rPr>
              <a:t>energy-intensive sectors</a:t>
            </a:r>
            <a:r>
              <a:rPr lang="en-US" altLang="zh-CN" sz="2000" dirty="0">
                <a:latin typeface="Times New Roman" panose="02020603050405020304" pitchFamily="18" charset="0"/>
                <a:cs typeface="Times New Roman" panose="02020603050405020304" pitchFamily="18" charset="0"/>
              </a:rPr>
              <a:t> (S14, S27), </a:t>
            </a:r>
            <a:r>
              <a:rPr lang="en-US" altLang="zh-CN" sz="2000" dirty="0">
                <a:solidFill>
                  <a:srgbClr val="FF0000"/>
                </a:solidFill>
                <a:latin typeface="Times New Roman" panose="02020603050405020304" pitchFamily="18" charset="0"/>
                <a:cs typeface="Times New Roman" panose="02020603050405020304" pitchFamily="18" charset="0"/>
              </a:rPr>
              <a:t>manufacturing sectors</a:t>
            </a:r>
            <a:r>
              <a:rPr lang="en-US" altLang="zh-CN" sz="2000" dirty="0">
                <a:latin typeface="Times New Roman" panose="02020603050405020304" pitchFamily="18" charset="0"/>
                <a:cs typeface="Times New Roman" panose="02020603050405020304" pitchFamily="18" charset="0"/>
              </a:rPr>
              <a:t> (S16, S19), and </a:t>
            </a:r>
            <a:r>
              <a:rPr lang="en-US" altLang="zh-CN" sz="2000" dirty="0">
                <a:solidFill>
                  <a:srgbClr val="FF0000"/>
                </a:solidFill>
                <a:latin typeface="Times New Roman" panose="02020603050405020304" pitchFamily="18" charset="0"/>
                <a:cs typeface="Times New Roman" panose="02020603050405020304" pitchFamily="18" charset="0"/>
              </a:rPr>
              <a:t>service sectors</a:t>
            </a:r>
            <a:r>
              <a:rPr lang="en-US" altLang="zh-CN" sz="2000" dirty="0">
                <a:latin typeface="Times New Roman" panose="02020603050405020304" pitchFamily="18" charset="0"/>
                <a:cs typeface="Times New Roman" panose="02020603050405020304" pitchFamily="18" charset="0"/>
              </a:rPr>
              <a:t> (S26, S28). </a:t>
            </a:r>
          </a:p>
          <a:p>
            <a:pPr marL="285750" indent="-285750" algn="just">
              <a:lnSpc>
                <a:spcPts val="2200"/>
              </a:lnSpc>
              <a:buClr>
                <a:schemeClr val="tx1"/>
              </a:buClr>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Province:</a:t>
            </a:r>
            <a:r>
              <a:rPr lang="en-US" altLang="zh-CN" sz="2000" dirty="0">
                <a:latin typeface="Times New Roman" panose="02020603050405020304" pitchFamily="18" charset="0"/>
                <a:cs typeface="Times New Roman" panose="02020603050405020304" pitchFamily="18" charset="0"/>
              </a:rPr>
              <a:t> Shandong province (13.66%).</a:t>
            </a:r>
          </a:p>
        </p:txBody>
      </p:sp>
      <p:sp>
        <p:nvSpPr>
          <p:cNvPr id="4" name="标题 1">
            <a:extLst>
              <a:ext uri="{FF2B5EF4-FFF2-40B4-BE49-F238E27FC236}">
                <a16:creationId xmlns:a16="http://schemas.microsoft.com/office/drawing/2014/main" id="{44881FE0-01CC-BE78-AABB-43A29D8513D8}"/>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E05D27C4-46BC-AEC8-7890-324FB423A2AF}"/>
              </a:ext>
            </a:extLst>
          </p:cNvPr>
          <p:cNvSpPr/>
          <p:nvPr/>
        </p:nvSpPr>
        <p:spPr>
          <a:xfrm>
            <a:off x="3388659" y="3012141"/>
            <a:ext cx="282388" cy="1949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48FD663-4586-E502-A4D1-22C5BFE14AB5}"/>
              </a:ext>
            </a:extLst>
          </p:cNvPr>
          <p:cNvSpPr/>
          <p:nvPr/>
        </p:nvSpPr>
        <p:spPr>
          <a:xfrm>
            <a:off x="5458155" y="3130257"/>
            <a:ext cx="282388" cy="1949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C1937DD-2E3F-4207-A7A6-CD02C14470A7}"/>
              </a:ext>
            </a:extLst>
          </p:cNvPr>
          <p:cNvSpPr/>
          <p:nvPr/>
        </p:nvSpPr>
        <p:spPr>
          <a:xfrm>
            <a:off x="7527651" y="3109632"/>
            <a:ext cx="282388" cy="1949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558A310A-AD11-DD99-6B47-7B1150FC30A1}"/>
              </a:ext>
            </a:extLst>
          </p:cNvPr>
          <p:cNvSpPr/>
          <p:nvPr/>
        </p:nvSpPr>
        <p:spPr>
          <a:xfrm>
            <a:off x="9011310" y="2759921"/>
            <a:ext cx="282388" cy="1949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FC99D55E-C0C6-539A-C362-B1D5CF6483E4}"/>
              </a:ext>
            </a:extLst>
          </p:cNvPr>
          <p:cNvSpPr/>
          <p:nvPr/>
        </p:nvSpPr>
        <p:spPr>
          <a:xfrm>
            <a:off x="4779968" y="4799796"/>
            <a:ext cx="282388" cy="1949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7" name="直接箭头连接符 16">
            <a:extLst>
              <a:ext uri="{FF2B5EF4-FFF2-40B4-BE49-F238E27FC236}">
                <a16:creationId xmlns:a16="http://schemas.microsoft.com/office/drawing/2014/main" id="{DFC877A5-75CA-22D8-9C7A-52340E330624}"/>
              </a:ext>
            </a:extLst>
          </p:cNvPr>
          <p:cNvCxnSpPr>
            <a:cxnSpLocks/>
          </p:cNvCxnSpPr>
          <p:nvPr/>
        </p:nvCxnSpPr>
        <p:spPr>
          <a:xfrm flipH="1">
            <a:off x="3529853" y="2108500"/>
            <a:ext cx="141194" cy="9036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88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EA6406-85FB-9BF8-F7E0-4DB484FA27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990" b="49589"/>
          <a:stretch/>
        </p:blipFill>
        <p:spPr bwMode="auto">
          <a:xfrm>
            <a:off x="1540183" y="1250329"/>
            <a:ext cx="3889015" cy="1957862"/>
          </a:xfrm>
          <a:prstGeom prst="rect">
            <a:avLst/>
          </a:prstGeom>
          <a:noFill/>
          <a:ln>
            <a:noFill/>
          </a:ln>
        </p:spPr>
      </p:pic>
      <p:sp>
        <p:nvSpPr>
          <p:cNvPr id="5" name="文本框 4">
            <a:extLst>
              <a:ext uri="{FF2B5EF4-FFF2-40B4-BE49-F238E27FC236}">
                <a16:creationId xmlns:a16="http://schemas.microsoft.com/office/drawing/2014/main" id="{C0870276-95C2-AC11-41D7-66DE50AA8477}"/>
              </a:ext>
            </a:extLst>
          </p:cNvPr>
          <p:cNvSpPr txBox="1"/>
          <p:nvPr/>
        </p:nvSpPr>
        <p:spPr>
          <a:xfrm>
            <a:off x="752033" y="5100532"/>
            <a:ext cx="5192962" cy="1785104"/>
          </a:xfrm>
          <a:prstGeom prst="rect">
            <a:avLst/>
          </a:prstGeom>
          <a:noFill/>
        </p:spPr>
        <p:txBody>
          <a:bodyPr wrap="square">
            <a:spAutoFit/>
          </a:bodyPr>
          <a:lstStyle>
            <a:defPPr>
              <a:defRPr lang="en-US"/>
            </a:defPPr>
            <a:lvl1pPr marL="171450" indent="-171450">
              <a:lnSpc>
                <a:spcPct val="120000"/>
              </a:lnSpc>
              <a:buFont typeface="Wingdings" panose="05000000000000000000" pitchFamily="2" charset="2"/>
              <a:buChar char="u"/>
              <a:defRPr sz="1200">
                <a:latin typeface="Times New Roman" panose="02020603050405020304" pitchFamily="18" charset="0"/>
                <a:cs typeface="Times New Roman" panose="02020603050405020304" pitchFamily="18" charset="0"/>
              </a:defRPr>
            </a:lvl1pPr>
          </a:lstStyle>
          <a:p>
            <a:pPr algn="just">
              <a:lnSpc>
                <a:spcPts val="2200"/>
              </a:lnSpc>
              <a:buClr>
                <a:schemeClr val="tx1"/>
              </a:buClr>
            </a:pPr>
            <a:r>
              <a:rPr lang="en-US" altLang="zh-CN" sz="2000" b="1" dirty="0"/>
              <a:t>The largest upstream carbon emitter </a:t>
            </a:r>
            <a:r>
              <a:rPr lang="en-US" altLang="zh-CN" sz="2000" dirty="0"/>
              <a:t>for fossil energy generation is </a:t>
            </a:r>
            <a:r>
              <a:rPr lang="en-US" altLang="zh-CN" sz="2000" b="1" dirty="0">
                <a:solidFill>
                  <a:srgbClr val="FF0000"/>
                </a:solidFill>
              </a:rPr>
              <a:t>the mining and washing of coal sector (S02)</a:t>
            </a:r>
            <a:r>
              <a:rPr lang="en-US" altLang="zh-CN" sz="2000" dirty="0"/>
              <a:t>, accounting for </a:t>
            </a:r>
            <a:r>
              <a:rPr lang="en-US" altLang="zh-CN" sz="2000" dirty="0">
                <a:solidFill>
                  <a:srgbClr val="FF0000"/>
                </a:solidFill>
              </a:rPr>
              <a:t>72.79%</a:t>
            </a:r>
            <a:r>
              <a:rPr lang="en-US" altLang="zh-CN" sz="2000" dirty="0"/>
              <a:t> (ultra-supercritical coal-fired power) to </a:t>
            </a:r>
            <a:r>
              <a:rPr lang="en-US" altLang="zh-CN" sz="2000" dirty="0">
                <a:solidFill>
                  <a:srgbClr val="FF0000"/>
                </a:solidFill>
              </a:rPr>
              <a:t>86.63%</a:t>
            </a:r>
            <a:r>
              <a:rPr lang="en-US" altLang="zh-CN" sz="2000" dirty="0"/>
              <a:t> (nuclear power) of total upstream emissions.</a:t>
            </a:r>
          </a:p>
        </p:txBody>
      </p:sp>
      <p:sp>
        <p:nvSpPr>
          <p:cNvPr id="7" name="文本框 6">
            <a:extLst>
              <a:ext uri="{FF2B5EF4-FFF2-40B4-BE49-F238E27FC236}">
                <a16:creationId xmlns:a16="http://schemas.microsoft.com/office/drawing/2014/main" id="{E1F4EAAA-0DAB-30C8-A614-DFF3FB32D3B7}"/>
              </a:ext>
            </a:extLst>
          </p:cNvPr>
          <p:cNvSpPr txBox="1"/>
          <p:nvPr/>
        </p:nvSpPr>
        <p:spPr>
          <a:xfrm>
            <a:off x="745067" y="701819"/>
            <a:ext cx="10701866"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3. Identification of critical upstream sectors of different power technologies - carbon emitting</a:t>
            </a:r>
            <a:endParaRPr lang="zh-CN" altLang="en-US" sz="2000" i="1" dirty="0"/>
          </a:p>
        </p:txBody>
      </p:sp>
      <p:pic>
        <p:nvPicPr>
          <p:cNvPr id="4" name="图片 3">
            <a:extLst>
              <a:ext uri="{FF2B5EF4-FFF2-40B4-BE49-F238E27FC236}">
                <a16:creationId xmlns:a16="http://schemas.microsoft.com/office/drawing/2014/main" id="{C165D0C1-2058-6683-C9E8-4808CFD812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90" b="49589"/>
          <a:stretch/>
        </p:blipFill>
        <p:spPr bwMode="auto">
          <a:xfrm>
            <a:off x="1548569" y="3205230"/>
            <a:ext cx="3889016" cy="1957862"/>
          </a:xfrm>
          <a:prstGeom prst="rect">
            <a:avLst/>
          </a:prstGeom>
          <a:noFill/>
          <a:ln>
            <a:noFill/>
          </a:ln>
        </p:spPr>
      </p:pic>
      <p:sp>
        <p:nvSpPr>
          <p:cNvPr id="8" name="矩形 7">
            <a:extLst>
              <a:ext uri="{FF2B5EF4-FFF2-40B4-BE49-F238E27FC236}">
                <a16:creationId xmlns:a16="http://schemas.microsoft.com/office/drawing/2014/main" id="{675F4443-BA98-ACAE-9529-FDCC1337E207}"/>
              </a:ext>
            </a:extLst>
          </p:cNvPr>
          <p:cNvSpPr/>
          <p:nvPr/>
        </p:nvSpPr>
        <p:spPr>
          <a:xfrm>
            <a:off x="736682" y="1219470"/>
            <a:ext cx="5325764" cy="536762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DADC7573-5A0A-12F9-D9C5-884D05FAC0F9}"/>
              </a:ext>
            </a:extLst>
          </p:cNvPr>
          <p:cNvGrpSpPr/>
          <p:nvPr/>
        </p:nvGrpSpPr>
        <p:grpSpPr>
          <a:xfrm>
            <a:off x="6689222" y="1219469"/>
            <a:ext cx="3891651" cy="3933555"/>
            <a:chOff x="4874004" y="1537476"/>
            <a:chExt cx="3481431" cy="3518918"/>
          </a:xfrm>
        </p:grpSpPr>
        <p:pic>
          <p:nvPicPr>
            <p:cNvPr id="11" name="图片 10">
              <a:extLst>
                <a:ext uri="{FF2B5EF4-FFF2-40B4-BE49-F238E27FC236}">
                  <a16:creationId xmlns:a16="http://schemas.microsoft.com/office/drawing/2014/main" id="{68EC93B2-A47E-E980-9978-2AD2A34C5C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2" t="50454" r="50836"/>
            <a:stretch/>
          </p:blipFill>
          <p:spPr bwMode="auto">
            <a:xfrm>
              <a:off x="4932727" y="1537476"/>
              <a:ext cx="3422708" cy="1756699"/>
            </a:xfrm>
            <a:prstGeom prst="rect">
              <a:avLst/>
            </a:prstGeom>
            <a:noFill/>
            <a:ln>
              <a:noFill/>
            </a:ln>
          </p:spPr>
        </p:pic>
        <p:pic>
          <p:nvPicPr>
            <p:cNvPr id="13" name="图片 12">
              <a:extLst>
                <a:ext uri="{FF2B5EF4-FFF2-40B4-BE49-F238E27FC236}">
                  <a16:creationId xmlns:a16="http://schemas.microsoft.com/office/drawing/2014/main" id="{C72A34E6-ECBD-A765-D47A-3C7EEAA243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4" t="50454" r="727"/>
            <a:stretch/>
          </p:blipFill>
          <p:spPr bwMode="auto">
            <a:xfrm>
              <a:off x="4874004" y="3299695"/>
              <a:ext cx="3481431" cy="1756699"/>
            </a:xfrm>
            <a:prstGeom prst="rect">
              <a:avLst/>
            </a:prstGeom>
            <a:noFill/>
            <a:ln>
              <a:noFill/>
            </a:ln>
          </p:spPr>
        </p:pic>
      </p:grpSp>
      <p:sp>
        <p:nvSpPr>
          <p:cNvPr id="15" name="文本框 14">
            <a:extLst>
              <a:ext uri="{FF2B5EF4-FFF2-40B4-BE49-F238E27FC236}">
                <a16:creationId xmlns:a16="http://schemas.microsoft.com/office/drawing/2014/main" id="{DC1E8FB3-4C48-B872-E426-86CDC148910C}"/>
              </a:ext>
            </a:extLst>
          </p:cNvPr>
          <p:cNvSpPr txBox="1"/>
          <p:nvPr/>
        </p:nvSpPr>
        <p:spPr>
          <a:xfrm>
            <a:off x="6161828" y="5101703"/>
            <a:ext cx="5220223" cy="1502976"/>
          </a:xfrm>
          <a:prstGeom prst="rect">
            <a:avLst/>
          </a:prstGeom>
          <a:noFill/>
        </p:spPr>
        <p:txBody>
          <a:bodyPr wrap="square">
            <a:spAutoFit/>
          </a:bodyPr>
          <a:lstStyle>
            <a:defPPr>
              <a:defRPr lang="en-US"/>
            </a:defPPr>
            <a:lvl1pPr marL="171450" indent="-171450">
              <a:lnSpc>
                <a:spcPct val="120000"/>
              </a:lnSpc>
              <a:buFont typeface="Wingdings" panose="05000000000000000000" pitchFamily="2" charset="2"/>
              <a:buChar char="u"/>
              <a:defRPr sz="1200">
                <a:latin typeface="Times New Roman" panose="02020603050405020304" pitchFamily="18" charset="0"/>
                <a:cs typeface="Times New Roman" panose="02020603050405020304" pitchFamily="18" charset="0"/>
              </a:defRPr>
            </a:lvl1pPr>
          </a:lstStyle>
          <a:p>
            <a:pPr algn="just">
              <a:lnSpc>
                <a:spcPts val="2200"/>
              </a:lnSpc>
              <a:buClr>
                <a:schemeClr val="tx1"/>
              </a:buClr>
            </a:pPr>
            <a:r>
              <a:rPr lang="en-US" altLang="zh-CN" sz="2000" dirty="0"/>
              <a:t>Some </a:t>
            </a:r>
            <a:r>
              <a:rPr lang="en-US" altLang="zh-CN" sz="2000" b="1" dirty="0">
                <a:solidFill>
                  <a:srgbClr val="FF0000"/>
                </a:solidFill>
              </a:rPr>
              <a:t>non-energy-intensive manufacturing sectors</a:t>
            </a:r>
            <a:r>
              <a:rPr lang="en-US" altLang="zh-CN" sz="2000" dirty="0">
                <a:solidFill>
                  <a:srgbClr val="FF0000"/>
                </a:solidFill>
              </a:rPr>
              <a:t> </a:t>
            </a:r>
            <a:r>
              <a:rPr lang="en-US" altLang="zh-CN" sz="2000" b="1" dirty="0"/>
              <a:t>contribute considerable indirect carbon emissions to the wind power, hydropower, and solar power sectors</a:t>
            </a:r>
            <a:r>
              <a:rPr lang="en-US" altLang="zh-CN" sz="2000" dirty="0"/>
              <a:t>, which do not require fuel supplies.</a:t>
            </a:r>
          </a:p>
        </p:txBody>
      </p:sp>
      <p:sp>
        <p:nvSpPr>
          <p:cNvPr id="6" name="标题 1">
            <a:extLst>
              <a:ext uri="{FF2B5EF4-FFF2-40B4-BE49-F238E27FC236}">
                <a16:creationId xmlns:a16="http://schemas.microsoft.com/office/drawing/2014/main" id="{C4294C74-44C5-8926-08C0-3337F6FA0F06}"/>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5FEF9D2F-F43C-3257-A0B1-86C0A31B27E5}"/>
              </a:ext>
            </a:extLst>
          </p:cNvPr>
          <p:cNvSpPr/>
          <p:nvPr/>
        </p:nvSpPr>
        <p:spPr>
          <a:xfrm>
            <a:off x="6121168" y="1219469"/>
            <a:ext cx="5325765" cy="536762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721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F4EAAA-0DAB-30C8-A614-DFF3FB32D3B7}"/>
              </a:ext>
            </a:extLst>
          </p:cNvPr>
          <p:cNvSpPr txBox="1"/>
          <p:nvPr/>
        </p:nvSpPr>
        <p:spPr>
          <a:xfrm>
            <a:off x="753533" y="701819"/>
            <a:ext cx="106849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4. Identification of critical upstream sectors of different power technologies - carbon transmission</a:t>
            </a:r>
            <a:endParaRPr lang="zh-CN" altLang="en-US" sz="2000" i="1" dirty="0"/>
          </a:p>
        </p:txBody>
      </p:sp>
      <p:sp>
        <p:nvSpPr>
          <p:cNvPr id="6" name="文本框 5">
            <a:extLst>
              <a:ext uri="{FF2B5EF4-FFF2-40B4-BE49-F238E27FC236}">
                <a16:creationId xmlns:a16="http://schemas.microsoft.com/office/drawing/2014/main" id="{055D002E-6CE7-94F1-9BF5-0C9D1B8324F4}"/>
              </a:ext>
            </a:extLst>
          </p:cNvPr>
          <p:cNvSpPr txBox="1"/>
          <p:nvPr/>
        </p:nvSpPr>
        <p:spPr>
          <a:xfrm>
            <a:off x="2138485" y="5998816"/>
            <a:ext cx="7915030" cy="646331"/>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Fig.4 Critical upstream carbon transmission sectors of different power technologies. Note: (a) Subcritical coal-fired power sector (b) Supercritical coal-fired power sector (c) Ultra-supercritical coal-fired power sector (d) Gas-fired power sector (e) Hydropower sector (f) Nuclear power sector (g) Wind power sector (h) Solar power sector.</a:t>
            </a:r>
            <a:endParaRPr lang="zh-CN" altLang="en-US" sz="1200" dirty="0"/>
          </a:p>
        </p:txBody>
      </p:sp>
      <p:sp>
        <p:nvSpPr>
          <p:cNvPr id="9" name="文本框 8">
            <a:extLst>
              <a:ext uri="{FF2B5EF4-FFF2-40B4-BE49-F238E27FC236}">
                <a16:creationId xmlns:a16="http://schemas.microsoft.com/office/drawing/2014/main" id="{51742020-9B15-2B0F-BCBD-BE1C19A159B6}"/>
              </a:ext>
            </a:extLst>
          </p:cNvPr>
          <p:cNvSpPr txBox="1"/>
          <p:nvPr/>
        </p:nvSpPr>
        <p:spPr>
          <a:xfrm>
            <a:off x="702734" y="1080511"/>
            <a:ext cx="10866966" cy="798745"/>
          </a:xfrm>
          <a:prstGeom prst="rect">
            <a:avLst/>
          </a:prstGeom>
          <a:noFill/>
        </p:spPr>
        <p:txBody>
          <a:bodyPr wrap="square">
            <a:spAutoFit/>
          </a:bodyPr>
          <a:lstStyle/>
          <a:p>
            <a:pPr marL="285750" indent="-285750" algn="just">
              <a:lnSpc>
                <a:spcPct val="120000"/>
              </a:lnSpc>
              <a:buClr>
                <a:schemeClr val="tx1"/>
              </a:buClr>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Sector:</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the manufacture of metal products sectors </a:t>
            </a:r>
            <a:r>
              <a:rPr lang="en-US" altLang="zh-CN" sz="2000" dirty="0">
                <a:latin typeface="Times New Roman" panose="02020603050405020304" pitchFamily="18" charset="0"/>
                <a:cs typeface="Times New Roman" panose="02020603050405020304" pitchFamily="18" charset="0"/>
              </a:rPr>
              <a:t>(S15).</a:t>
            </a:r>
          </a:p>
          <a:p>
            <a:pPr marL="285750" indent="-285750" algn="just">
              <a:lnSpc>
                <a:spcPct val="120000"/>
              </a:lnSpc>
              <a:buClr>
                <a:schemeClr val="tx1"/>
              </a:buClr>
              <a:buFont typeface="Wingdings" panose="05000000000000000000" pitchFamily="2" charset="2"/>
              <a:buChar char="u"/>
            </a:pP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Province: </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Shandong Province, Jiangsu Province, Hebei Province, and Anhui Province.</a:t>
            </a:r>
            <a:endParaRPr lang="en-US" altLang="zh-CN" sz="20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6BA53789-6235-8345-8DE5-68FF17C52E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709" y="1879256"/>
            <a:ext cx="8276030" cy="4133323"/>
          </a:xfrm>
          <a:prstGeom prst="rect">
            <a:avLst/>
          </a:prstGeom>
          <a:noFill/>
          <a:ln>
            <a:noFill/>
          </a:ln>
        </p:spPr>
      </p:pic>
      <p:sp>
        <p:nvSpPr>
          <p:cNvPr id="3" name="标题 1">
            <a:extLst>
              <a:ext uri="{FF2B5EF4-FFF2-40B4-BE49-F238E27FC236}">
                <a16:creationId xmlns:a16="http://schemas.microsoft.com/office/drawing/2014/main" id="{3E29789D-8B7C-D792-80D2-B5E627B2EA64}"/>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38E9D8CC-6CE2-DEFD-A35C-76DE6639D948}"/>
              </a:ext>
            </a:extLst>
          </p:cNvPr>
          <p:cNvSpPr/>
          <p:nvPr/>
        </p:nvSpPr>
        <p:spPr>
          <a:xfrm>
            <a:off x="4827494" y="2265829"/>
            <a:ext cx="316006" cy="2420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6E61E84C-EAC8-ABE5-C930-F379E5F32D7D}"/>
              </a:ext>
            </a:extLst>
          </p:cNvPr>
          <p:cNvSpPr/>
          <p:nvPr/>
        </p:nvSpPr>
        <p:spPr>
          <a:xfrm>
            <a:off x="2559423" y="3238500"/>
            <a:ext cx="316006" cy="2420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29FC9A79-709D-D982-80E0-ADF2BF6F31B8}"/>
              </a:ext>
            </a:extLst>
          </p:cNvPr>
          <p:cNvSpPr/>
          <p:nvPr/>
        </p:nvSpPr>
        <p:spPr>
          <a:xfrm>
            <a:off x="6732496" y="2257948"/>
            <a:ext cx="316006" cy="2420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E243E865-9195-C918-F233-EB1591FCEFFC}"/>
              </a:ext>
            </a:extLst>
          </p:cNvPr>
          <p:cNvSpPr/>
          <p:nvPr/>
        </p:nvSpPr>
        <p:spPr>
          <a:xfrm>
            <a:off x="9009528" y="2257947"/>
            <a:ext cx="248773" cy="2420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2" name="直接箭头连接符 11">
            <a:extLst>
              <a:ext uri="{FF2B5EF4-FFF2-40B4-BE49-F238E27FC236}">
                <a16:creationId xmlns:a16="http://schemas.microsoft.com/office/drawing/2014/main" id="{57605C4A-3FE6-A53F-FCE8-B700BADA1BF8}"/>
              </a:ext>
            </a:extLst>
          </p:cNvPr>
          <p:cNvCxnSpPr>
            <a:cxnSpLocks/>
            <a:endCxn id="2" idx="0"/>
          </p:cNvCxnSpPr>
          <p:nvPr/>
        </p:nvCxnSpPr>
        <p:spPr>
          <a:xfrm flipH="1">
            <a:off x="4985497" y="1476185"/>
            <a:ext cx="158003" cy="789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84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F4EAAA-0DAB-30C8-A614-DFF3FB32D3B7}"/>
              </a:ext>
            </a:extLst>
          </p:cNvPr>
          <p:cNvSpPr txBox="1"/>
          <p:nvPr/>
        </p:nvSpPr>
        <p:spPr>
          <a:xfrm>
            <a:off x="778933" y="676419"/>
            <a:ext cx="106341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4. Identification of critical upstream sectors of different power technologies - carbon transmission</a:t>
            </a:r>
            <a:endParaRPr lang="zh-CN" altLang="en-US" sz="2000" i="1" dirty="0"/>
          </a:p>
        </p:txBody>
      </p:sp>
      <p:sp>
        <p:nvSpPr>
          <p:cNvPr id="6" name="文本框 5">
            <a:extLst>
              <a:ext uri="{FF2B5EF4-FFF2-40B4-BE49-F238E27FC236}">
                <a16:creationId xmlns:a16="http://schemas.microsoft.com/office/drawing/2014/main" id="{055D002E-6CE7-94F1-9BF5-0C9D1B8324F4}"/>
              </a:ext>
            </a:extLst>
          </p:cNvPr>
          <p:cNvSpPr txBox="1"/>
          <p:nvPr/>
        </p:nvSpPr>
        <p:spPr>
          <a:xfrm>
            <a:off x="1868155" y="6192304"/>
            <a:ext cx="8533196" cy="646331"/>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Fig.4 Critical upstream carbon transmission sectors of different power technologies. Note: (a) Subcritical coal-fired power sector (b) Supercritical coal-fired power sector (c) Ultra-supercritical coal-fired power sector (d) Gas-fired power sector (e) Hydropower sector (f) Nuclear power sector (g) Wind power sector (h) Solar power sector.</a:t>
            </a:r>
            <a:endParaRPr lang="zh-CN" altLang="en-US" sz="1200" dirty="0"/>
          </a:p>
        </p:txBody>
      </p:sp>
      <p:sp>
        <p:nvSpPr>
          <p:cNvPr id="9" name="文本框 8">
            <a:extLst>
              <a:ext uri="{FF2B5EF4-FFF2-40B4-BE49-F238E27FC236}">
                <a16:creationId xmlns:a16="http://schemas.microsoft.com/office/drawing/2014/main" id="{51742020-9B15-2B0F-BCBD-BE1C19A159B6}"/>
              </a:ext>
            </a:extLst>
          </p:cNvPr>
          <p:cNvSpPr txBox="1"/>
          <p:nvPr/>
        </p:nvSpPr>
        <p:spPr>
          <a:xfrm>
            <a:off x="778934" y="1055111"/>
            <a:ext cx="10634134" cy="938719"/>
          </a:xfrm>
          <a:prstGeom prst="rect">
            <a:avLst/>
          </a:prstGeom>
          <a:noFill/>
        </p:spPr>
        <p:txBody>
          <a:bodyPr wrap="square">
            <a:spAutoFit/>
          </a:bodyPr>
          <a:lstStyle/>
          <a:p>
            <a:pPr marL="285750" indent="-285750" algn="just">
              <a:lnSpc>
                <a:spcPts val="2200"/>
              </a:lnSpc>
              <a:buClr>
                <a:schemeClr val="tx1"/>
              </a:buClr>
              <a:buFont typeface="Wingdings" panose="05000000000000000000" pitchFamily="2" charset="2"/>
              <a:buChar char="u"/>
            </a:pPr>
            <a:r>
              <a:rPr lang="en-US" altLang="zh-CN" sz="2000" b="1" dirty="0">
                <a:solidFill>
                  <a:srgbClr val="FF0000"/>
                </a:solidFill>
                <a:latin typeface="Times New Roman" panose="02020603050405020304" pitchFamily="18" charset="0"/>
                <a:cs typeface="Times New Roman" panose="02020603050405020304" pitchFamily="18" charset="0"/>
              </a:rPr>
              <a:t>The manufacture of electrical machinery and equipment sectors </a:t>
            </a:r>
            <a:r>
              <a:rPr lang="en-US" altLang="zh-CN" sz="2000" b="1" dirty="0">
                <a:latin typeface="Times New Roman" panose="02020603050405020304" pitchFamily="18" charset="0"/>
                <a:cs typeface="Times New Roman" panose="02020603050405020304" pitchFamily="18" charset="0"/>
              </a:rPr>
              <a:t>(S19) is an important transmission sector in the upstream chain of the renewable energy generation sector</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its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importance has risen as the efficiency of coal-fired generation units increased.</a:t>
            </a:r>
          </a:p>
        </p:txBody>
      </p:sp>
      <p:pic>
        <p:nvPicPr>
          <p:cNvPr id="4" name="图片 3">
            <a:extLst>
              <a:ext uri="{FF2B5EF4-FFF2-40B4-BE49-F238E27FC236}">
                <a16:creationId xmlns:a16="http://schemas.microsoft.com/office/drawing/2014/main" id="{6BA53789-6235-8345-8DE5-68FF17C52E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650" y="1911896"/>
            <a:ext cx="8688203" cy="4339176"/>
          </a:xfrm>
          <a:prstGeom prst="rect">
            <a:avLst/>
          </a:prstGeom>
          <a:noFill/>
          <a:ln>
            <a:noFill/>
          </a:ln>
        </p:spPr>
      </p:pic>
      <p:sp>
        <p:nvSpPr>
          <p:cNvPr id="3" name="标题 1">
            <a:extLst>
              <a:ext uri="{FF2B5EF4-FFF2-40B4-BE49-F238E27FC236}">
                <a16:creationId xmlns:a16="http://schemas.microsoft.com/office/drawing/2014/main" id="{266B8EA8-E2C5-54D3-DAA2-821AED1CB5BC}"/>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340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F4EAAA-0DAB-30C8-A614-DFF3FB32D3B7}"/>
              </a:ext>
            </a:extLst>
          </p:cNvPr>
          <p:cNvSpPr txBox="1"/>
          <p:nvPr/>
        </p:nvSpPr>
        <p:spPr>
          <a:xfrm>
            <a:off x="728133" y="701819"/>
            <a:ext cx="107357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5. Carbon emission reductions under the different scenarios</a:t>
            </a:r>
            <a:endParaRPr lang="zh-CN" altLang="en-US" sz="2000" i="1" dirty="0"/>
          </a:p>
        </p:txBody>
      </p:sp>
      <p:sp>
        <p:nvSpPr>
          <p:cNvPr id="9" name="文本框 8">
            <a:extLst>
              <a:ext uri="{FF2B5EF4-FFF2-40B4-BE49-F238E27FC236}">
                <a16:creationId xmlns:a16="http://schemas.microsoft.com/office/drawing/2014/main" id="{51742020-9B15-2B0F-BCBD-BE1C19A159B6}"/>
              </a:ext>
            </a:extLst>
          </p:cNvPr>
          <p:cNvSpPr txBox="1"/>
          <p:nvPr/>
        </p:nvSpPr>
        <p:spPr>
          <a:xfrm>
            <a:off x="6325761" y="1159220"/>
            <a:ext cx="5261453" cy="5504071"/>
          </a:xfrm>
          <a:prstGeom prst="rect">
            <a:avLst/>
          </a:prstGeom>
          <a:noFill/>
        </p:spPr>
        <p:txBody>
          <a:bodyPr wrap="square">
            <a:spAutoFit/>
          </a:bodyPr>
          <a:lstStyle/>
          <a:p>
            <a:pPr marL="285750" indent="-285750" algn="just">
              <a:lnSpc>
                <a:spcPts val="2200"/>
              </a:lnSpc>
              <a:buClr>
                <a:schemeClr val="tx1"/>
              </a:buClr>
              <a:buFont typeface="Wingdings" panose="05000000000000000000" pitchFamily="2" charset="2"/>
              <a:buChar char="u"/>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The </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highest</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reductions can be achieved by </a:t>
            </a: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changing the generation mix </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S2</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where emissions are reduced by 1540.1Mt compared to the baseline. </a:t>
            </a:r>
            <a:r>
              <a:rPr lang="en-US" altLang="zh-CN" sz="2000" u="sng" kern="0" dirty="0">
                <a:latin typeface="Times" panose="02020603050405020304" pitchFamily="18" charset="0"/>
                <a:ea typeface="等线" panose="02010600030101010101" pitchFamily="2" charset="-122"/>
                <a:cs typeface="Times New Roman" panose="02020603050405020304" pitchFamily="18" charset="0"/>
              </a:rPr>
              <a:t>This is due to active development of renewable energy generation in the provinces.</a:t>
            </a:r>
          </a:p>
          <a:p>
            <a:pPr marL="285750" indent="-285750" algn="just">
              <a:buClr>
                <a:schemeClr val="tx1"/>
              </a:buClr>
              <a:buFont typeface="Wingdings" panose="05000000000000000000" pitchFamily="2" charset="2"/>
              <a:buChar char="u"/>
            </a:pPr>
            <a:endParaRPr lang="en-US" altLang="zh-CN" sz="2000" kern="0" dirty="0">
              <a:latin typeface="Times" panose="02020603050405020304" pitchFamily="18" charset="0"/>
              <a:ea typeface="等线" panose="02010600030101010101" pitchFamily="2" charset="-122"/>
              <a:cs typeface="Times New Roman" panose="02020603050405020304" pitchFamily="18" charset="0"/>
            </a:endParaRPr>
          </a:p>
          <a:p>
            <a:pPr marL="285750" indent="-285750" algn="just">
              <a:lnSpc>
                <a:spcPts val="2200"/>
              </a:lnSpc>
              <a:buClr>
                <a:schemeClr val="tx1"/>
              </a:buClr>
              <a:buFont typeface="Wingdings" panose="05000000000000000000" pitchFamily="2" charset="2"/>
              <a:buChar char="u"/>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Under the </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worst</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-case scenario of only </a:t>
            </a: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changing the spatial distribution </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S1</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embodied carbon emissions account for 12500.6Mt in 2025, which also indicates that </a:t>
            </a:r>
            <a:r>
              <a:rPr lang="en-US" altLang="zh-CN" sz="2000" u="sng" kern="0" dirty="0">
                <a:latin typeface="Times" panose="02020603050405020304" pitchFamily="18" charset="0"/>
                <a:ea typeface="等线" panose="02010600030101010101" pitchFamily="2" charset="-122"/>
                <a:cs typeface="Times New Roman" panose="02020603050405020304" pitchFamily="18" charset="0"/>
              </a:rPr>
              <a:t>the power sector continues to shift to the western region during the 14th FYP period.</a:t>
            </a:r>
          </a:p>
          <a:p>
            <a:pPr marL="285750" indent="-285750" algn="just">
              <a:buClr>
                <a:schemeClr val="tx1"/>
              </a:buClr>
              <a:buFont typeface="Wingdings" panose="05000000000000000000" pitchFamily="2" charset="2"/>
              <a:buChar char="u"/>
            </a:pPr>
            <a:endParaRPr lang="en-US" altLang="zh-CN" sz="2000" u="sng" kern="0" dirty="0">
              <a:latin typeface="Times" panose="02020603050405020304" pitchFamily="18" charset="0"/>
              <a:ea typeface="等线" panose="02010600030101010101" pitchFamily="2" charset="-122"/>
              <a:cs typeface="Times New Roman" panose="02020603050405020304" pitchFamily="18" charset="0"/>
            </a:endParaRPr>
          </a:p>
          <a:p>
            <a:pPr marL="285750" indent="-285750" algn="just">
              <a:lnSpc>
                <a:spcPts val="2200"/>
              </a:lnSpc>
              <a:buClr>
                <a:schemeClr val="tx1"/>
              </a:buClr>
              <a:buFont typeface="Wingdings" panose="05000000000000000000" pitchFamily="2" charset="2"/>
              <a:buChar char="u"/>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Under the strict implementation of the 14th FYP in all provinces (</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S3</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the embodied carbon emissions of the power sector are reduced by 1132.2Mt, which is lower than S2 but higher than S1.</a:t>
            </a:r>
            <a:endParaRPr lang="en-US" altLang="zh-CN" sz="2000" u="sng" dirty="0">
              <a:latin typeface="Times New Roman" panose="02020603050405020304" pitchFamily="18" charset="0"/>
              <a:cs typeface="Times New Roman" panose="02020603050405020304" pitchFamily="18" charset="0"/>
            </a:endParaRPr>
          </a:p>
        </p:txBody>
      </p:sp>
      <p:sp>
        <p:nvSpPr>
          <p:cNvPr id="12" name="标题 1">
            <a:extLst>
              <a:ext uri="{FF2B5EF4-FFF2-40B4-BE49-F238E27FC236}">
                <a16:creationId xmlns:a16="http://schemas.microsoft.com/office/drawing/2014/main" id="{89234DF9-E1E9-FE06-98DF-B7E56F928BC2}"/>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
        <p:nvSpPr>
          <p:cNvPr id="15" name="箭头: 上 14">
            <a:extLst>
              <a:ext uri="{FF2B5EF4-FFF2-40B4-BE49-F238E27FC236}">
                <a16:creationId xmlns:a16="http://schemas.microsoft.com/office/drawing/2014/main" id="{22CF83A2-C475-98CF-A485-4A630CBF5CC5}"/>
              </a:ext>
            </a:extLst>
          </p:cNvPr>
          <p:cNvSpPr/>
          <p:nvPr/>
        </p:nvSpPr>
        <p:spPr>
          <a:xfrm>
            <a:off x="2503676" y="5644749"/>
            <a:ext cx="468125" cy="67835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6C126BC8-0736-BE7F-D6C8-1A2347D1717C}"/>
              </a:ext>
            </a:extLst>
          </p:cNvPr>
          <p:cNvSpPr txBox="1"/>
          <p:nvPr/>
        </p:nvSpPr>
        <p:spPr>
          <a:xfrm>
            <a:off x="1621236" y="5227604"/>
            <a:ext cx="4677029" cy="461665"/>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Fig.5 Embodied carbon emissions from China's power system under different scenarios in 2025.</a:t>
            </a:r>
            <a:endParaRPr lang="zh-CN" altLang="en-US" sz="1200" dirty="0"/>
          </a:p>
        </p:txBody>
      </p:sp>
      <p:pic>
        <p:nvPicPr>
          <p:cNvPr id="17" name="图片 16">
            <a:extLst>
              <a:ext uri="{FF2B5EF4-FFF2-40B4-BE49-F238E27FC236}">
                <a16:creationId xmlns:a16="http://schemas.microsoft.com/office/drawing/2014/main" id="{6A13B753-027C-579A-6B2B-C482E5B209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766" y="1655127"/>
            <a:ext cx="5039995" cy="3547745"/>
          </a:xfrm>
          <a:prstGeom prst="rect">
            <a:avLst/>
          </a:prstGeom>
          <a:noFill/>
          <a:ln>
            <a:noFill/>
          </a:ln>
        </p:spPr>
      </p:pic>
      <p:sp>
        <p:nvSpPr>
          <p:cNvPr id="18" name="矩形 17">
            <a:extLst>
              <a:ext uri="{FF2B5EF4-FFF2-40B4-BE49-F238E27FC236}">
                <a16:creationId xmlns:a16="http://schemas.microsoft.com/office/drawing/2014/main" id="{3B08855D-89EF-592D-6125-F4B82C928155}"/>
              </a:ext>
            </a:extLst>
          </p:cNvPr>
          <p:cNvSpPr/>
          <p:nvPr/>
        </p:nvSpPr>
        <p:spPr>
          <a:xfrm>
            <a:off x="2260600" y="1838447"/>
            <a:ext cx="982133" cy="3389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下 18">
            <a:extLst>
              <a:ext uri="{FF2B5EF4-FFF2-40B4-BE49-F238E27FC236}">
                <a16:creationId xmlns:a16="http://schemas.microsoft.com/office/drawing/2014/main" id="{CDB9F06B-DAD8-28C4-1539-DD75CEAE4E43}"/>
              </a:ext>
            </a:extLst>
          </p:cNvPr>
          <p:cNvSpPr/>
          <p:nvPr/>
        </p:nvSpPr>
        <p:spPr>
          <a:xfrm>
            <a:off x="2542028" y="1197320"/>
            <a:ext cx="443047" cy="5704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767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F4EAAA-0DAB-30C8-A614-DFF3FB32D3B7}"/>
              </a:ext>
            </a:extLst>
          </p:cNvPr>
          <p:cNvSpPr txBox="1"/>
          <p:nvPr/>
        </p:nvSpPr>
        <p:spPr>
          <a:xfrm>
            <a:off x="702733" y="701819"/>
            <a:ext cx="107865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5. Carbon emission reductions under the different scenarios</a:t>
            </a:r>
            <a:endParaRPr lang="zh-CN" altLang="en-US" sz="2000" i="1" dirty="0"/>
          </a:p>
        </p:txBody>
      </p:sp>
      <p:sp>
        <p:nvSpPr>
          <p:cNvPr id="9" name="文本框 8">
            <a:extLst>
              <a:ext uri="{FF2B5EF4-FFF2-40B4-BE49-F238E27FC236}">
                <a16:creationId xmlns:a16="http://schemas.microsoft.com/office/drawing/2014/main" id="{51742020-9B15-2B0F-BCBD-BE1C19A159B6}"/>
              </a:ext>
            </a:extLst>
          </p:cNvPr>
          <p:cNvSpPr txBox="1"/>
          <p:nvPr/>
        </p:nvSpPr>
        <p:spPr>
          <a:xfrm>
            <a:off x="6807200" y="1838447"/>
            <a:ext cx="4483100" cy="3503523"/>
          </a:xfrm>
          <a:prstGeom prst="rect">
            <a:avLst/>
          </a:prstGeom>
          <a:noFill/>
        </p:spPr>
        <p:txBody>
          <a:bodyPr wrap="square">
            <a:spAutoFit/>
          </a:bodyPr>
          <a:lstStyle/>
          <a:p>
            <a:pPr marL="285750" indent="-285750" algn="just">
              <a:lnSpc>
                <a:spcPts val="2200"/>
              </a:lnSpc>
              <a:buClr>
                <a:schemeClr val="tx1"/>
              </a:buClr>
              <a:buFont typeface="Wingdings" panose="05000000000000000000" pitchFamily="2" charset="2"/>
              <a:buChar char="u"/>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Regarding the coal-fired generation sector, compared with improving the coal efficiency of subcritical coal units </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(S4</a:t>
            </a:r>
            <a:r>
              <a:rPr lang="en-US" altLang="zh-CN" sz="2000"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a:t>
            </a: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replacing high-capacity subcritical units with ultra-supercritical units </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(S5) </a:t>
            </a: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reduces CO2 emissions by 511.03 Mt.</a:t>
            </a:r>
          </a:p>
          <a:p>
            <a:pPr marL="285750" indent="-285750" algn="just">
              <a:buClr>
                <a:schemeClr val="tx1"/>
              </a:buClr>
              <a:buFont typeface="Wingdings" panose="05000000000000000000" pitchFamily="2" charset="2"/>
              <a:buChar char="u"/>
            </a:pPr>
            <a:endParaRPr lang="en-US" altLang="zh-CN" sz="2000" kern="0" dirty="0">
              <a:latin typeface="Times" panose="02020603050405020304" pitchFamily="18" charset="0"/>
              <a:ea typeface="等线" panose="02010600030101010101" pitchFamily="2" charset="-122"/>
              <a:cs typeface="Times New Roman" panose="02020603050405020304" pitchFamily="18" charset="0"/>
            </a:endParaRPr>
          </a:p>
          <a:p>
            <a:pPr marL="285750" indent="-285750" algn="just">
              <a:lnSpc>
                <a:spcPts val="2200"/>
              </a:lnSpc>
              <a:buClr>
                <a:schemeClr val="tx1"/>
              </a:buClr>
              <a:buFont typeface="Wingdings" panose="05000000000000000000" pitchFamily="2" charset="2"/>
              <a:buChar char="u"/>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It is particularly effective in Shandong Province, Jiangsu Province, and other provinces with a high number of subcritical units of smaller capacities.</a:t>
            </a:r>
            <a:endParaRPr lang="en-US" altLang="zh-CN" sz="2000" u="sng" dirty="0">
              <a:latin typeface="Times New Roman" panose="02020603050405020304" pitchFamily="18" charset="0"/>
              <a:cs typeface="Times New Roman" panose="02020603050405020304" pitchFamily="18" charset="0"/>
            </a:endParaRPr>
          </a:p>
        </p:txBody>
      </p:sp>
      <p:sp>
        <p:nvSpPr>
          <p:cNvPr id="10" name="箭头: 上 9">
            <a:extLst>
              <a:ext uri="{FF2B5EF4-FFF2-40B4-BE49-F238E27FC236}">
                <a16:creationId xmlns:a16="http://schemas.microsoft.com/office/drawing/2014/main" id="{541B3D74-6ACB-7309-C60F-1767F80946D3}"/>
              </a:ext>
            </a:extLst>
          </p:cNvPr>
          <p:cNvSpPr/>
          <p:nvPr/>
        </p:nvSpPr>
        <p:spPr>
          <a:xfrm>
            <a:off x="3244366" y="5687086"/>
            <a:ext cx="469783" cy="67835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54B02685-D17C-D522-7513-0E2D157A7DDC}"/>
              </a:ext>
            </a:extLst>
          </p:cNvPr>
          <p:cNvSpPr txBox="1"/>
          <p:nvPr/>
        </p:nvSpPr>
        <p:spPr>
          <a:xfrm>
            <a:off x="1621236" y="5227604"/>
            <a:ext cx="4677029" cy="461665"/>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Fig.5 Embodied carbon emissions from China's power system under different scenarios in 2025.</a:t>
            </a:r>
            <a:endParaRPr lang="zh-CN" altLang="en-US" sz="1200" dirty="0"/>
          </a:p>
        </p:txBody>
      </p:sp>
      <p:sp>
        <p:nvSpPr>
          <p:cNvPr id="11" name="标题 1">
            <a:extLst>
              <a:ext uri="{FF2B5EF4-FFF2-40B4-BE49-F238E27FC236}">
                <a16:creationId xmlns:a16="http://schemas.microsoft.com/office/drawing/2014/main" id="{BFCD4B9C-7AF3-1660-8CD9-13AC5F7775AD}"/>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726F97F7-253E-D5DF-E7B5-929AFF41B4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766" y="1655127"/>
            <a:ext cx="5039995" cy="3547745"/>
          </a:xfrm>
          <a:prstGeom prst="rect">
            <a:avLst/>
          </a:prstGeom>
          <a:noFill/>
          <a:ln>
            <a:noFill/>
          </a:ln>
        </p:spPr>
      </p:pic>
      <p:sp>
        <p:nvSpPr>
          <p:cNvPr id="5" name="矩形 4">
            <a:extLst>
              <a:ext uri="{FF2B5EF4-FFF2-40B4-BE49-F238E27FC236}">
                <a16:creationId xmlns:a16="http://schemas.microsoft.com/office/drawing/2014/main" id="{4D583469-F547-D6FD-62FA-9B244238692A}"/>
              </a:ext>
            </a:extLst>
          </p:cNvPr>
          <p:cNvSpPr/>
          <p:nvPr/>
        </p:nvSpPr>
        <p:spPr>
          <a:xfrm>
            <a:off x="3156282" y="1838447"/>
            <a:ext cx="645951" cy="3389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61312791-1E09-D153-E3DB-1D21E4BFBBC9}"/>
              </a:ext>
            </a:extLst>
          </p:cNvPr>
          <p:cNvSpPr/>
          <p:nvPr/>
        </p:nvSpPr>
        <p:spPr>
          <a:xfrm>
            <a:off x="3273881" y="1197320"/>
            <a:ext cx="444616" cy="5704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247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F4EAAA-0DAB-30C8-A614-DFF3FB32D3B7}"/>
              </a:ext>
            </a:extLst>
          </p:cNvPr>
          <p:cNvSpPr txBox="1"/>
          <p:nvPr/>
        </p:nvSpPr>
        <p:spPr>
          <a:xfrm>
            <a:off x="702733" y="701819"/>
            <a:ext cx="107865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5. Carbon emission reductions under the different scenarios</a:t>
            </a:r>
            <a:endParaRPr lang="zh-CN" altLang="en-US" sz="2000" i="1" dirty="0"/>
          </a:p>
        </p:txBody>
      </p:sp>
      <p:sp>
        <p:nvSpPr>
          <p:cNvPr id="9" name="文本框 8">
            <a:extLst>
              <a:ext uri="{FF2B5EF4-FFF2-40B4-BE49-F238E27FC236}">
                <a16:creationId xmlns:a16="http://schemas.microsoft.com/office/drawing/2014/main" id="{51742020-9B15-2B0F-BCBD-BE1C19A159B6}"/>
              </a:ext>
            </a:extLst>
          </p:cNvPr>
          <p:cNvSpPr txBox="1"/>
          <p:nvPr/>
        </p:nvSpPr>
        <p:spPr>
          <a:xfrm>
            <a:off x="6682072" y="2088793"/>
            <a:ext cx="4620927" cy="2939266"/>
          </a:xfrm>
          <a:prstGeom prst="rect">
            <a:avLst/>
          </a:prstGeom>
          <a:noFill/>
        </p:spPr>
        <p:txBody>
          <a:bodyPr wrap="square">
            <a:spAutoFit/>
          </a:bodyPr>
          <a:lstStyle/>
          <a:p>
            <a:pPr marL="285750" indent="-285750" algn="just">
              <a:lnSpc>
                <a:spcPts val="2200"/>
              </a:lnSpc>
              <a:buClr>
                <a:schemeClr val="tx1"/>
              </a:buClr>
              <a:buFont typeface="Wingdings" panose="05000000000000000000" pitchFamily="2" charset="2"/>
              <a:buChar char="u"/>
            </a:pP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S6</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as an ideal scenario demonstrates that </a:t>
            </a:r>
            <a:r>
              <a:rPr lang="en-US" altLang="zh-CN" sz="2000" u="sng" kern="0" dirty="0">
                <a:latin typeface="Times" panose="02020603050405020304" pitchFamily="18" charset="0"/>
                <a:ea typeface="等线" panose="02010600030101010101" pitchFamily="2" charset="-122"/>
                <a:cs typeface="Times New Roman" panose="02020603050405020304" pitchFamily="18" charset="0"/>
              </a:rPr>
              <a:t>leveraging the advantages of low-carbon technologies for electricity in each province </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within the regional grid would result in the </a:t>
            </a: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highest carbon reduction </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(1855.5Mt).</a:t>
            </a:r>
          </a:p>
          <a:p>
            <a:pPr marL="285750" indent="-285750" algn="just">
              <a:buClr>
                <a:schemeClr val="tx1"/>
              </a:buClr>
              <a:buFont typeface="Wingdings" panose="05000000000000000000" pitchFamily="2" charset="2"/>
              <a:buChar char="u"/>
            </a:pPr>
            <a:endParaRPr lang="en-US" altLang="zh-CN" sz="2000" kern="0" dirty="0">
              <a:latin typeface="Times" panose="02020603050405020304" pitchFamily="18" charset="0"/>
              <a:ea typeface="等线" panose="02010600030101010101" pitchFamily="2" charset="-122"/>
              <a:cs typeface="Times New Roman" panose="02020603050405020304" pitchFamily="18" charset="0"/>
            </a:endParaRPr>
          </a:p>
          <a:p>
            <a:pPr marL="285750" indent="-285750" algn="just">
              <a:lnSpc>
                <a:spcPts val="2200"/>
              </a:lnSpc>
              <a:buClr>
                <a:schemeClr val="tx1"/>
              </a:buClr>
              <a:buFont typeface="Wingdings" panose="05000000000000000000" pitchFamily="2" charset="2"/>
              <a:buChar char="u"/>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Especially the power sectors in </a:t>
            </a: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Central China</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would achieve the best reduction of 612.4Mt.</a:t>
            </a:r>
            <a:endParaRPr lang="en-US" altLang="zh-CN" sz="2000" u="sng" dirty="0">
              <a:latin typeface="Times New Roman" panose="02020603050405020304" pitchFamily="18" charset="0"/>
              <a:cs typeface="Times New Roman" panose="02020603050405020304" pitchFamily="18" charset="0"/>
            </a:endParaRPr>
          </a:p>
        </p:txBody>
      </p:sp>
      <p:sp>
        <p:nvSpPr>
          <p:cNvPr id="10" name="箭头: 上 9">
            <a:extLst>
              <a:ext uri="{FF2B5EF4-FFF2-40B4-BE49-F238E27FC236}">
                <a16:creationId xmlns:a16="http://schemas.microsoft.com/office/drawing/2014/main" id="{541B3D74-6ACB-7309-C60F-1767F80946D3}"/>
              </a:ext>
            </a:extLst>
          </p:cNvPr>
          <p:cNvSpPr/>
          <p:nvPr/>
        </p:nvSpPr>
        <p:spPr>
          <a:xfrm>
            <a:off x="3735434" y="5687086"/>
            <a:ext cx="469783" cy="67835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54B02685-D17C-D522-7513-0E2D157A7DDC}"/>
              </a:ext>
            </a:extLst>
          </p:cNvPr>
          <p:cNvSpPr txBox="1"/>
          <p:nvPr/>
        </p:nvSpPr>
        <p:spPr>
          <a:xfrm>
            <a:off x="1621236" y="5227604"/>
            <a:ext cx="4677029" cy="461665"/>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Fig.5 Embodied carbon emissions from China's power system under different scenarios in 2025.</a:t>
            </a:r>
            <a:endParaRPr lang="zh-CN" altLang="en-US" sz="1200" dirty="0"/>
          </a:p>
        </p:txBody>
      </p:sp>
      <p:sp>
        <p:nvSpPr>
          <p:cNvPr id="11" name="标题 1">
            <a:extLst>
              <a:ext uri="{FF2B5EF4-FFF2-40B4-BE49-F238E27FC236}">
                <a16:creationId xmlns:a16="http://schemas.microsoft.com/office/drawing/2014/main" id="{BFCD4B9C-7AF3-1660-8CD9-13AC5F7775AD}"/>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726F97F7-253E-D5DF-E7B5-929AFF41B4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766" y="1655127"/>
            <a:ext cx="5039995" cy="3547745"/>
          </a:xfrm>
          <a:prstGeom prst="rect">
            <a:avLst/>
          </a:prstGeom>
          <a:noFill/>
          <a:ln>
            <a:noFill/>
          </a:ln>
        </p:spPr>
      </p:pic>
      <p:sp>
        <p:nvSpPr>
          <p:cNvPr id="5" name="矩形 4">
            <a:extLst>
              <a:ext uri="{FF2B5EF4-FFF2-40B4-BE49-F238E27FC236}">
                <a16:creationId xmlns:a16="http://schemas.microsoft.com/office/drawing/2014/main" id="{4D583469-F547-D6FD-62FA-9B244238692A}"/>
              </a:ext>
            </a:extLst>
          </p:cNvPr>
          <p:cNvSpPr/>
          <p:nvPr/>
        </p:nvSpPr>
        <p:spPr>
          <a:xfrm>
            <a:off x="3793067" y="1838447"/>
            <a:ext cx="381704" cy="3389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61312791-1E09-D153-E3DB-1D21E4BFBBC9}"/>
              </a:ext>
            </a:extLst>
          </p:cNvPr>
          <p:cNvSpPr/>
          <p:nvPr/>
        </p:nvSpPr>
        <p:spPr>
          <a:xfrm>
            <a:off x="3764949" y="1197320"/>
            <a:ext cx="444616" cy="5704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581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F4EAAA-0DAB-30C8-A614-DFF3FB32D3B7}"/>
              </a:ext>
            </a:extLst>
          </p:cNvPr>
          <p:cNvSpPr txBox="1"/>
          <p:nvPr/>
        </p:nvSpPr>
        <p:spPr>
          <a:xfrm>
            <a:off x="702733" y="701819"/>
            <a:ext cx="10786534" cy="400110"/>
          </a:xfrm>
          <a:prstGeom prst="rect">
            <a:avLst/>
          </a:prstGeom>
          <a:noFill/>
        </p:spPr>
        <p:txBody>
          <a:bodyPr wrap="square">
            <a:spAutoFit/>
          </a:bodyPr>
          <a:lstStyle>
            <a:defPPr>
              <a:defRPr lang="en-US"/>
            </a:defPPr>
            <a:lvl1pPr marL="285750" indent="-285750">
              <a:buFont typeface="Wingdings" panose="05000000000000000000" pitchFamily="2" charset="2"/>
              <a:buChar char="Ø"/>
              <a:defRPr sz="1400" b="1">
                <a:latin typeface="Times New Roman" panose="02020603050405020304" pitchFamily="18" charset="0"/>
                <a:cs typeface="Times New Roman" panose="02020603050405020304" pitchFamily="18" charset="0"/>
              </a:defRPr>
            </a:lvl1pPr>
          </a:lstStyle>
          <a:p>
            <a:pPr marL="0" indent="0">
              <a:buNone/>
            </a:pPr>
            <a:r>
              <a:rPr lang="en-US" altLang="zh-CN" sz="2000" i="1" dirty="0"/>
              <a:t>5. Carbon emission reductions under the different scenarios</a:t>
            </a:r>
            <a:endParaRPr lang="zh-CN" altLang="en-US" sz="2000" i="1" dirty="0"/>
          </a:p>
        </p:txBody>
      </p:sp>
      <p:sp>
        <p:nvSpPr>
          <p:cNvPr id="9" name="文本框 8">
            <a:extLst>
              <a:ext uri="{FF2B5EF4-FFF2-40B4-BE49-F238E27FC236}">
                <a16:creationId xmlns:a16="http://schemas.microsoft.com/office/drawing/2014/main" id="{51742020-9B15-2B0F-BCBD-BE1C19A159B6}"/>
              </a:ext>
            </a:extLst>
          </p:cNvPr>
          <p:cNvSpPr txBox="1"/>
          <p:nvPr/>
        </p:nvSpPr>
        <p:spPr>
          <a:xfrm>
            <a:off x="6758427" y="2193304"/>
            <a:ext cx="4677028" cy="2913618"/>
          </a:xfrm>
          <a:prstGeom prst="rect">
            <a:avLst/>
          </a:prstGeom>
          <a:noFill/>
        </p:spPr>
        <p:txBody>
          <a:bodyPr wrap="square">
            <a:spAutoFit/>
          </a:bodyPr>
          <a:lstStyle/>
          <a:p>
            <a:pPr marL="285750" indent="-285750" algn="just">
              <a:lnSpc>
                <a:spcPts val="2200"/>
              </a:lnSpc>
              <a:buClr>
                <a:schemeClr val="tx1"/>
              </a:buClr>
              <a:buFont typeface="Wingdings" panose="05000000000000000000" pitchFamily="2" charset="2"/>
              <a:buChar char="u"/>
            </a:pPr>
            <a:r>
              <a:rPr lang="en-US" altLang="zh-CN" sz="2000" u="sng" kern="0" dirty="0">
                <a:latin typeface="Times" panose="02020603050405020304" pitchFamily="18" charset="0"/>
                <a:ea typeface="等线" panose="02010600030101010101" pitchFamily="2" charset="-122"/>
                <a:cs typeface="Times New Roman" panose="02020603050405020304" pitchFamily="18" charset="0"/>
              </a:rPr>
              <a:t>Improving the carbon intensity of upstream sectors will significantly reduce embodied carbon emissions</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ranging from 64.51Mt in S1 to 651.45Mt in S6.</a:t>
            </a:r>
          </a:p>
          <a:p>
            <a:pPr marL="285750" indent="-285750" algn="just">
              <a:lnSpc>
                <a:spcPts val="2200"/>
              </a:lnSpc>
              <a:buClr>
                <a:schemeClr val="tx1"/>
              </a:buClr>
              <a:buFont typeface="Wingdings" panose="05000000000000000000" pitchFamily="2" charset="2"/>
              <a:buChar char="u"/>
            </a:pPr>
            <a:endParaRPr lang="en-US" altLang="zh-CN" sz="2000" kern="0" dirty="0">
              <a:latin typeface="Times" panose="02020603050405020304" pitchFamily="18" charset="0"/>
              <a:ea typeface="等线" panose="02010600030101010101" pitchFamily="2" charset="-122"/>
              <a:cs typeface="Times New Roman" panose="02020603050405020304" pitchFamily="18" charset="0"/>
            </a:endParaRPr>
          </a:p>
          <a:p>
            <a:pPr marL="285750" indent="-285750" algn="just">
              <a:lnSpc>
                <a:spcPts val="2200"/>
              </a:lnSpc>
              <a:buClr>
                <a:schemeClr val="tx1"/>
              </a:buClr>
              <a:buFont typeface="Wingdings" panose="05000000000000000000" pitchFamily="2" charset="2"/>
              <a:buChar char="u"/>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Under </a:t>
            </a:r>
            <a:r>
              <a:rPr lang="en-US" altLang="zh-CN" sz="2000" b="1" kern="0" dirty="0">
                <a:solidFill>
                  <a:srgbClr val="FF0000"/>
                </a:solidFill>
                <a:latin typeface="Times" panose="02020603050405020304" pitchFamily="18" charset="0"/>
                <a:ea typeface="等线" panose="02010600030101010101" pitchFamily="2" charset="-122"/>
                <a:cs typeface="Times New Roman" panose="02020603050405020304" pitchFamily="18" charset="0"/>
              </a:rPr>
              <a:t>S6</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 the reduction in carbon intensity in the upstream sector provides </a:t>
            </a:r>
            <a:r>
              <a:rPr lang="en-US" altLang="zh-CN" sz="2000" b="1" kern="0" dirty="0">
                <a:latin typeface="Times" panose="02020603050405020304" pitchFamily="18" charset="0"/>
                <a:ea typeface="等线" panose="02010600030101010101" pitchFamily="2" charset="-122"/>
                <a:cs typeface="Times New Roman" panose="02020603050405020304" pitchFamily="18" charset="0"/>
              </a:rPr>
              <a:t>the greatest additional benefits </a:t>
            </a:r>
            <a:r>
              <a:rPr lang="en-US" altLang="zh-CN" sz="2000" kern="0" dirty="0">
                <a:latin typeface="Times" panose="02020603050405020304" pitchFamily="18" charset="0"/>
                <a:ea typeface="等线" panose="02010600030101010101" pitchFamily="2" charset="-122"/>
                <a:cs typeface="Times New Roman" panose="02020603050405020304" pitchFamily="18" charset="0"/>
              </a:rPr>
              <a:t>in terms of emission reductions.</a:t>
            </a:r>
            <a:endParaRPr lang="en-US" altLang="zh-CN" sz="2000" u="sng" dirty="0">
              <a:latin typeface="Times New Roman" panose="02020603050405020304" pitchFamily="18" charset="0"/>
              <a:cs typeface="Times New Roman" panose="02020603050405020304" pitchFamily="18" charset="0"/>
            </a:endParaRPr>
          </a:p>
        </p:txBody>
      </p:sp>
      <p:sp>
        <p:nvSpPr>
          <p:cNvPr id="10" name="箭头: 上 9">
            <a:extLst>
              <a:ext uri="{FF2B5EF4-FFF2-40B4-BE49-F238E27FC236}">
                <a16:creationId xmlns:a16="http://schemas.microsoft.com/office/drawing/2014/main" id="{541B3D74-6ACB-7309-C60F-1767F80946D3}"/>
              </a:ext>
            </a:extLst>
          </p:cNvPr>
          <p:cNvSpPr/>
          <p:nvPr/>
        </p:nvSpPr>
        <p:spPr>
          <a:xfrm>
            <a:off x="5140901" y="5687086"/>
            <a:ext cx="469783" cy="67835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54B02685-D17C-D522-7513-0E2D157A7DDC}"/>
              </a:ext>
            </a:extLst>
          </p:cNvPr>
          <p:cNvSpPr txBox="1"/>
          <p:nvPr/>
        </p:nvSpPr>
        <p:spPr>
          <a:xfrm>
            <a:off x="1621236" y="5227604"/>
            <a:ext cx="4677029" cy="461665"/>
          </a:xfrm>
          <a:prstGeom prst="rect">
            <a:avLst/>
          </a:prstGeom>
          <a:noFill/>
        </p:spPr>
        <p:txBody>
          <a:bodyPr wrap="square">
            <a:spAutoFit/>
          </a:bodyPr>
          <a:lstStyle/>
          <a:p>
            <a:r>
              <a:rPr lang="en-US" altLang="zh-CN" sz="1200" kern="0" dirty="0">
                <a:latin typeface="Times" panose="02020603050405020304" pitchFamily="18" charset="0"/>
                <a:ea typeface="等线" panose="02010600030101010101" pitchFamily="2" charset="-122"/>
                <a:cs typeface="Times New Roman" panose="02020603050405020304" pitchFamily="18" charset="0"/>
              </a:rPr>
              <a:t>Fig.5 Embodied carbon emissions from China's power system under different scenarios in 2025.</a:t>
            </a:r>
            <a:endParaRPr lang="zh-CN" altLang="en-US" sz="1200" dirty="0"/>
          </a:p>
        </p:txBody>
      </p:sp>
      <p:sp>
        <p:nvSpPr>
          <p:cNvPr id="11" name="标题 1">
            <a:extLst>
              <a:ext uri="{FF2B5EF4-FFF2-40B4-BE49-F238E27FC236}">
                <a16:creationId xmlns:a16="http://schemas.microsoft.com/office/drawing/2014/main" id="{BFCD4B9C-7AF3-1660-8CD9-13AC5F7775AD}"/>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Results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726F97F7-253E-D5DF-E7B5-929AFF41B4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766" y="1655127"/>
            <a:ext cx="5039995" cy="3547745"/>
          </a:xfrm>
          <a:prstGeom prst="rect">
            <a:avLst/>
          </a:prstGeom>
          <a:noFill/>
          <a:ln>
            <a:noFill/>
          </a:ln>
        </p:spPr>
      </p:pic>
      <p:sp>
        <p:nvSpPr>
          <p:cNvPr id="5" name="矩形 4">
            <a:extLst>
              <a:ext uri="{FF2B5EF4-FFF2-40B4-BE49-F238E27FC236}">
                <a16:creationId xmlns:a16="http://schemas.microsoft.com/office/drawing/2014/main" id="{4D583469-F547-D6FD-62FA-9B244238692A}"/>
              </a:ext>
            </a:extLst>
          </p:cNvPr>
          <p:cNvSpPr/>
          <p:nvPr/>
        </p:nvSpPr>
        <p:spPr>
          <a:xfrm>
            <a:off x="4392416" y="1838447"/>
            <a:ext cx="1933345" cy="3389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61312791-1E09-D153-E3DB-1D21E4BFBBC9}"/>
              </a:ext>
            </a:extLst>
          </p:cNvPr>
          <p:cNvSpPr/>
          <p:nvPr/>
        </p:nvSpPr>
        <p:spPr>
          <a:xfrm>
            <a:off x="5170416" y="1197320"/>
            <a:ext cx="444616" cy="5704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504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50411C83-78ED-905C-C737-0DE63403D511}"/>
              </a:ext>
            </a:extLst>
          </p:cNvPr>
          <p:cNvSpPr txBox="1"/>
          <p:nvPr/>
        </p:nvSpPr>
        <p:spPr>
          <a:xfrm>
            <a:off x="3764844" y="2361400"/>
            <a:ext cx="4662312" cy="1067600"/>
          </a:xfrm>
          <a:prstGeom prst="rect">
            <a:avLst/>
          </a:prstGeom>
          <a:noFill/>
        </p:spPr>
        <p:txBody>
          <a:bodyPr wrap="square" rtlCol="0" anchor="ctr">
            <a:spAutoFit/>
          </a:bodyPr>
          <a:lstStyle/>
          <a:p>
            <a:pPr algn="ctr">
              <a:lnSpc>
                <a:spcPct val="150000"/>
              </a:lnSpc>
            </a:pPr>
            <a:r>
              <a:rPr lang="en-US" altLang="zh-CN" sz="4800" dirty="0">
                <a:latin typeface="Times New Roman" panose="02020603050405020304" pitchFamily="18" charset="0"/>
                <a:ea typeface="微软雅黑" panose="020B0503020204020204" pitchFamily="34" charset="-122"/>
                <a:cs typeface="Times New Roman" panose="02020603050405020304" pitchFamily="18" charset="0"/>
              </a:rPr>
              <a:t>4. Conclusions</a:t>
            </a:r>
          </a:p>
        </p:txBody>
      </p:sp>
      <p:grpSp>
        <p:nvGrpSpPr>
          <p:cNvPr id="8" name="组合 7">
            <a:extLst>
              <a:ext uri="{FF2B5EF4-FFF2-40B4-BE49-F238E27FC236}">
                <a16:creationId xmlns:a16="http://schemas.microsoft.com/office/drawing/2014/main" id="{1E583666-1A69-DC14-4BC5-C4CC64D8E5C3}"/>
              </a:ext>
            </a:extLst>
          </p:cNvPr>
          <p:cNvGrpSpPr/>
          <p:nvPr/>
        </p:nvGrpSpPr>
        <p:grpSpPr>
          <a:xfrm>
            <a:off x="3386667" y="2500487"/>
            <a:ext cx="5418667" cy="1067600"/>
            <a:chOff x="1862666" y="2477911"/>
            <a:chExt cx="5418667" cy="1067600"/>
          </a:xfrm>
        </p:grpSpPr>
        <p:sp>
          <p:nvSpPr>
            <p:cNvPr id="5" name="矩形 4">
              <a:extLst>
                <a:ext uri="{FF2B5EF4-FFF2-40B4-BE49-F238E27FC236}">
                  <a16:creationId xmlns:a16="http://schemas.microsoft.com/office/drawing/2014/main" id="{3DC2576C-773A-4132-D6FE-3AC9F821E80D}"/>
                </a:ext>
              </a:extLst>
            </p:cNvPr>
            <p:cNvSpPr/>
            <p:nvPr/>
          </p:nvSpPr>
          <p:spPr>
            <a:xfrm>
              <a:off x="1862666" y="2477911"/>
              <a:ext cx="5418667" cy="1067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B4661EC-DF91-76D2-1E6F-306E3C71DEA7}"/>
                </a:ext>
              </a:extLst>
            </p:cNvPr>
            <p:cNvSpPr/>
            <p:nvPr/>
          </p:nvSpPr>
          <p:spPr>
            <a:xfrm>
              <a:off x="1862666" y="2486377"/>
              <a:ext cx="237067" cy="105913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60570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F75D609-9190-5C6F-8886-516DABE72F2A}"/>
              </a:ext>
            </a:extLst>
          </p:cNvPr>
          <p:cNvSpPr txBox="1"/>
          <p:nvPr/>
        </p:nvSpPr>
        <p:spPr>
          <a:xfrm>
            <a:off x="902906" y="686158"/>
            <a:ext cx="10360787" cy="5969391"/>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l"/>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The current spatial layout of the hydropower and solar power sectors enables a positive impact on carbon reduction, while </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there is a mismatch between current installation and carbon reduction targets in the </a:t>
            </a:r>
            <a:r>
              <a:rPr lang="en-US" altLang="zh-CN" sz="2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coal-fired </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and</a:t>
            </a:r>
            <a:r>
              <a:rPr lang="en-US" altLang="zh-CN" sz="2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wind power sectors</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u="sng" kern="100" dirty="0">
                <a:latin typeface="Times New Roman" panose="02020603050405020304" pitchFamily="18" charset="0"/>
                <a:ea typeface="宋体" panose="02010600030101010101" pitchFamily="2" charset="-122"/>
                <a:cs typeface="Times New Roman" panose="02020603050405020304" pitchFamily="18" charset="0"/>
              </a:rPr>
              <a:t>Organizing new power installations in the regional grid based on the comparative advantages of different power technologies in each province will bring higher emission reductions while maintaining grid stability. </a:t>
            </a:r>
          </a:p>
          <a:p>
            <a:pPr marL="285750" indent="-285750" algn="just">
              <a:lnSpc>
                <a:spcPct val="120000"/>
              </a:lnSpc>
              <a:buFont typeface="Wingdings" panose="05000000000000000000" pitchFamily="2" charset="2"/>
              <a:buChar char="l"/>
            </a:pP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20000"/>
              </a:lnSpc>
              <a:buFont typeface="Wingdings" panose="05000000000000000000" pitchFamily="2" charset="2"/>
              <a:buChar char="l"/>
            </a:pPr>
            <a:r>
              <a:rPr lang="en-US" altLang="zh-CN" sz="2000" b="1" u="sng" kern="100" dirty="0">
                <a:latin typeface="Times New Roman" panose="02020603050405020304" pitchFamily="18" charset="0"/>
                <a:ea typeface="宋体" panose="02010600030101010101" pitchFamily="2" charset="-122"/>
                <a:cs typeface="Times New Roman" panose="02020603050405020304" pitchFamily="18" charset="0"/>
              </a:rPr>
              <a:t>Promoting low-carbon technologies and production efficiency</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in </a:t>
            </a:r>
            <a:r>
              <a:rPr lang="en-US" altLang="zh-CN" sz="2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upstream critical sectors</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will amplify emission reductions across the power supply chain. </a:t>
            </a:r>
          </a:p>
          <a:p>
            <a:pPr marL="285750" indent="-285750" algn="just">
              <a:lnSpc>
                <a:spcPct val="120000"/>
              </a:lnSpc>
              <a:buFont typeface="Wingdings" panose="05000000000000000000" pitchFamily="2" charset="2"/>
              <a:buChar char="l"/>
            </a:pP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20000"/>
              </a:lnSpc>
              <a:buFont typeface="Wingdings" panose="05000000000000000000" pitchFamily="2" charset="2"/>
              <a:buChar char="l"/>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Promoting coal power policy of </a:t>
            </a:r>
            <a:r>
              <a:rPr lang="en-US" altLang="zh-CN" sz="2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“Replacing Small Generator Units with Large Generator Units” </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is the </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most effective strategy</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 to achieve emission reduction targets in coal power.</a:t>
            </a:r>
          </a:p>
          <a:p>
            <a:pPr marL="285750" indent="-285750" algn="just">
              <a:lnSpc>
                <a:spcPct val="120000"/>
              </a:lnSpc>
              <a:buFont typeface="Wingdings" panose="05000000000000000000" pitchFamily="2" charset="2"/>
              <a:buChar char="l"/>
            </a:pP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20000"/>
              </a:lnSpc>
              <a:buFont typeface="Wingdings" panose="05000000000000000000" pitchFamily="2" charset="2"/>
              <a:buChar char="l"/>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It is particularly pertinent for </a:t>
            </a:r>
            <a:r>
              <a:rPr lang="en-US" altLang="zh-CN" sz="2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Western China</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 which has greater power generation responsibility, to </a:t>
            </a:r>
            <a:r>
              <a:rPr lang="en-US" altLang="zh-CN" sz="2000" u="sng" kern="100" dirty="0">
                <a:latin typeface="Times New Roman" panose="02020603050405020304" pitchFamily="18" charset="0"/>
                <a:ea typeface="宋体" panose="02010600030101010101" pitchFamily="2" charset="-122"/>
                <a:cs typeface="Times New Roman" panose="02020603050405020304" pitchFamily="18" charset="0"/>
              </a:rPr>
              <a:t>formulate policies aimed at optimizing technical structures and strengthening supervision over the elimination of old coal-fired power plants. </a:t>
            </a:r>
          </a:p>
        </p:txBody>
      </p:sp>
      <p:sp>
        <p:nvSpPr>
          <p:cNvPr id="3" name="标题 1">
            <a:extLst>
              <a:ext uri="{FF2B5EF4-FFF2-40B4-BE49-F238E27FC236}">
                <a16:creationId xmlns:a16="http://schemas.microsoft.com/office/drawing/2014/main" id="{7354F82A-ECA1-72B8-96F3-580D3171F720}"/>
              </a:ext>
            </a:extLst>
          </p:cNvPr>
          <p:cNvSpPr txBox="1">
            <a:spLocks/>
          </p:cNvSpPr>
          <p:nvPr/>
        </p:nvSpPr>
        <p:spPr>
          <a:xfrm>
            <a:off x="456723" y="63529"/>
            <a:ext cx="9051342"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Conclusions</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818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50411C83-78ED-905C-C737-0DE63403D511}"/>
              </a:ext>
            </a:extLst>
          </p:cNvPr>
          <p:cNvSpPr txBox="1"/>
          <p:nvPr/>
        </p:nvSpPr>
        <p:spPr>
          <a:xfrm>
            <a:off x="3764844" y="2361400"/>
            <a:ext cx="4662312" cy="1067600"/>
          </a:xfrm>
          <a:prstGeom prst="rect">
            <a:avLst/>
          </a:prstGeom>
          <a:noFill/>
        </p:spPr>
        <p:txBody>
          <a:bodyPr wrap="square" rtlCol="0" anchor="ctr">
            <a:spAutoFit/>
          </a:bodyPr>
          <a:lstStyle/>
          <a:p>
            <a:pPr algn="ctr">
              <a:lnSpc>
                <a:spcPct val="150000"/>
              </a:lnSpc>
            </a:pPr>
            <a:r>
              <a:rPr lang="en-US" altLang="zh-CN" sz="4800" dirty="0">
                <a:latin typeface="Times New Roman" panose="02020603050405020304" pitchFamily="18" charset="0"/>
                <a:ea typeface="微软雅黑" panose="020B0503020204020204" pitchFamily="34" charset="-122"/>
                <a:cs typeface="Times New Roman" panose="02020603050405020304" pitchFamily="18" charset="0"/>
              </a:rPr>
              <a:t>1.  Introduction</a:t>
            </a:r>
          </a:p>
        </p:txBody>
      </p:sp>
      <p:grpSp>
        <p:nvGrpSpPr>
          <p:cNvPr id="8" name="组合 7">
            <a:extLst>
              <a:ext uri="{FF2B5EF4-FFF2-40B4-BE49-F238E27FC236}">
                <a16:creationId xmlns:a16="http://schemas.microsoft.com/office/drawing/2014/main" id="{1E583666-1A69-DC14-4BC5-C4CC64D8E5C3}"/>
              </a:ext>
            </a:extLst>
          </p:cNvPr>
          <p:cNvGrpSpPr/>
          <p:nvPr/>
        </p:nvGrpSpPr>
        <p:grpSpPr>
          <a:xfrm>
            <a:off x="3386667" y="2500487"/>
            <a:ext cx="5418667" cy="1067600"/>
            <a:chOff x="1862666" y="2477911"/>
            <a:chExt cx="5418667" cy="1067600"/>
          </a:xfrm>
        </p:grpSpPr>
        <p:sp>
          <p:nvSpPr>
            <p:cNvPr id="5" name="矩形 4">
              <a:extLst>
                <a:ext uri="{FF2B5EF4-FFF2-40B4-BE49-F238E27FC236}">
                  <a16:creationId xmlns:a16="http://schemas.microsoft.com/office/drawing/2014/main" id="{3DC2576C-773A-4132-D6FE-3AC9F821E80D}"/>
                </a:ext>
              </a:extLst>
            </p:cNvPr>
            <p:cNvSpPr/>
            <p:nvPr/>
          </p:nvSpPr>
          <p:spPr>
            <a:xfrm>
              <a:off x="1862666" y="2477911"/>
              <a:ext cx="5418667" cy="1067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B4661EC-DF91-76D2-1E6F-306E3C71DEA7}"/>
                </a:ext>
              </a:extLst>
            </p:cNvPr>
            <p:cNvSpPr/>
            <p:nvPr/>
          </p:nvSpPr>
          <p:spPr>
            <a:xfrm>
              <a:off x="1862666" y="2486377"/>
              <a:ext cx="237067" cy="105913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36772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148524" y="2145401"/>
            <a:ext cx="3894953" cy="1012430"/>
          </a:xfrm>
        </p:spPr>
        <p:txBody>
          <a:bodyPr>
            <a:noAutofit/>
          </a:bodyPr>
          <a:lstStyle/>
          <a:p>
            <a:pPr>
              <a:lnSpc>
                <a:spcPct val="150000"/>
              </a:lnSpc>
            </a:pPr>
            <a:r>
              <a:rPr lang="en-US" altLang="zh-CN" sz="5400" b="1" kern="2200" dirty="0">
                <a:latin typeface="微软雅黑" panose="020B0503020204020204" pitchFamily="34" charset="-122"/>
                <a:ea typeface="微软雅黑" panose="020B0503020204020204" pitchFamily="34" charset="-122"/>
                <a:cs typeface="Times New Roman" panose="02020603050405020304" pitchFamily="18" charset="0"/>
              </a:rPr>
              <a:t>Thank you!</a:t>
            </a:r>
            <a:endParaRPr lang="zh-CN" altLang="en-US" sz="54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41D5E346-FC92-99F5-90C9-07FA05FC1995}"/>
              </a:ext>
            </a:extLst>
          </p:cNvPr>
          <p:cNvSpPr txBox="1"/>
          <p:nvPr/>
        </p:nvSpPr>
        <p:spPr>
          <a:xfrm flipH="1">
            <a:off x="2616056" y="3738191"/>
            <a:ext cx="6959888" cy="1457130"/>
          </a:xfrm>
          <a:prstGeom prst="rect">
            <a:avLst/>
          </a:prstGeom>
          <a:noFill/>
        </p:spPr>
        <p:txBody>
          <a:bodyPr wrap="square" rtlCol="0">
            <a:spAutoFit/>
          </a:bodyPr>
          <a:lstStyle/>
          <a:p>
            <a:pPr algn="ctr">
              <a:lnSpc>
                <a:spcPct val="200000"/>
              </a:lnSpc>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rPr>
              <a:t>Presenter:</a:t>
            </a:r>
            <a:r>
              <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rPr>
              <a:t>Lin Tang</a:t>
            </a:r>
          </a:p>
          <a:p>
            <a:pPr algn="ctr">
              <a:lnSpc>
                <a:spcPct val="200000"/>
              </a:lnSpc>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rPr>
              <a:t>Email: ssrtang@email.cugb.edu.cn</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68E60721-B89C-2625-0AB7-A2BEDF70C44E}"/>
              </a:ext>
            </a:extLst>
          </p:cNvPr>
          <p:cNvPicPr>
            <a:picLocks noChangeAspect="1"/>
          </p:cNvPicPr>
          <p:nvPr/>
        </p:nvPicPr>
        <p:blipFill>
          <a:blip r:embed="rId2"/>
          <a:stretch>
            <a:fillRect/>
          </a:stretch>
        </p:blipFill>
        <p:spPr>
          <a:xfrm>
            <a:off x="4638675" y="0"/>
            <a:ext cx="2914650" cy="1619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3199A0B-F66C-81C0-341D-4EC648F946DA}"/>
              </a:ext>
            </a:extLst>
          </p:cNvPr>
          <p:cNvSpPr txBox="1"/>
          <p:nvPr/>
        </p:nvSpPr>
        <p:spPr>
          <a:xfrm>
            <a:off x="802947" y="4559562"/>
            <a:ext cx="10698450" cy="2246769"/>
          </a:xfrm>
          <a:prstGeom prst="rect">
            <a:avLst/>
          </a:prstGeom>
          <a:noFill/>
        </p:spPr>
        <p:txBody>
          <a:bodyPr wrap="square">
            <a:spAutoFit/>
          </a:bodyPr>
          <a:lstStyle/>
          <a:p>
            <a:pPr marL="342900" indent="-342900" algn="just">
              <a:buFont typeface="Wingdings" panose="05000000000000000000" pitchFamily="2" charset="2"/>
              <a:buChar char="Ø"/>
            </a:pP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The last decades has seen a growing trend toward </a:t>
            </a:r>
            <a:r>
              <a:rPr lang="en-US" altLang="zh-CN" sz="20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electricity</a:t>
            </a: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 becoming the central energy. </a:t>
            </a:r>
          </a:p>
          <a:p>
            <a:pPr marL="342900" indent="-342900" algn="just">
              <a:buFont typeface="Wingdings" panose="05000000000000000000" pitchFamily="2" charset="2"/>
              <a:buChar char="Ø"/>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Font typeface="Wingdings" panose="05000000000000000000" pitchFamily="2" charset="2"/>
              <a:buChar char="Ø"/>
            </a:pP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68% of current electricity generation comes from </a:t>
            </a:r>
            <a:r>
              <a:rPr lang="en-US" altLang="zh-CN" sz="20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coal-fired power plants </a:t>
            </a: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in China, resulting in considerable </a:t>
            </a:r>
            <a:r>
              <a:rPr lang="en-US" altLang="zh-CN" sz="20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carbon emissions</a:t>
            </a: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 </a:t>
            </a:r>
          </a:p>
          <a:p>
            <a:pPr marL="342900" indent="-342900" algn="just">
              <a:buFont typeface="Wingdings" panose="05000000000000000000" pitchFamily="2" charset="2"/>
              <a:buChar char="Ø"/>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Font typeface="Wingdings" panose="05000000000000000000" pitchFamily="2" charset="2"/>
              <a:buChar char="Ø"/>
            </a:pP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The power sector plays a critical role in achieving China's emission reduction goals, and </a:t>
            </a:r>
            <a:r>
              <a:rPr lang="en-US" altLang="zh-CN" sz="20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transition of the power structure </a:t>
            </a: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is an essential step toward decarbonizing the sector.</a:t>
            </a:r>
          </a:p>
        </p:txBody>
      </p:sp>
      <p:grpSp>
        <p:nvGrpSpPr>
          <p:cNvPr id="13" name="组合 12">
            <a:extLst>
              <a:ext uri="{FF2B5EF4-FFF2-40B4-BE49-F238E27FC236}">
                <a16:creationId xmlns:a16="http://schemas.microsoft.com/office/drawing/2014/main" id="{88859F9E-8C96-6F42-271A-4D460C677767}"/>
              </a:ext>
            </a:extLst>
          </p:cNvPr>
          <p:cNvGrpSpPr/>
          <p:nvPr/>
        </p:nvGrpSpPr>
        <p:grpSpPr>
          <a:xfrm>
            <a:off x="746775" y="673659"/>
            <a:ext cx="10805550" cy="4050439"/>
            <a:chOff x="1523999" y="797501"/>
            <a:chExt cx="9133039" cy="3423501"/>
          </a:xfrm>
        </p:grpSpPr>
        <p:sp>
          <p:nvSpPr>
            <p:cNvPr id="14" name="文本框 13">
              <a:extLst>
                <a:ext uri="{FF2B5EF4-FFF2-40B4-BE49-F238E27FC236}">
                  <a16:creationId xmlns:a16="http://schemas.microsoft.com/office/drawing/2014/main" id="{CA65470F-AFA5-53E0-86F0-F21782DD0D09}"/>
                </a:ext>
              </a:extLst>
            </p:cNvPr>
            <p:cNvSpPr txBox="1"/>
            <p:nvPr/>
          </p:nvSpPr>
          <p:spPr>
            <a:xfrm>
              <a:off x="1523999" y="3620614"/>
              <a:ext cx="4496626" cy="600164"/>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Energy systems global GHG emission trends by global energy system emissions</a:t>
              </a:r>
            </a:p>
            <a:p>
              <a:pPr algn="ctr"/>
              <a:r>
                <a:rPr lang="en-US" altLang="zh-CN" sz="900" dirty="0">
                  <a:latin typeface="Times New Roman" panose="02020603050405020304" pitchFamily="18" charset="0"/>
                  <a:cs typeface="Times New Roman" panose="02020603050405020304" pitchFamily="18" charset="0"/>
                </a:rPr>
                <a:t>Source: IPCC. AR6 Climate Change 2022: Mitigation of Climate Change</a:t>
              </a:r>
              <a:endParaRPr lang="zh-CN" altLang="en-US" sz="9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DAE2456-6DBE-53F1-6695-64E66179B075}"/>
                </a:ext>
              </a:extLst>
            </p:cNvPr>
            <p:cNvSpPr txBox="1"/>
            <p:nvPr/>
          </p:nvSpPr>
          <p:spPr>
            <a:xfrm>
              <a:off x="6092735" y="3620838"/>
              <a:ext cx="4564303" cy="600164"/>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Proportion of power installed capacity of various power generation types in China</a:t>
              </a:r>
            </a:p>
            <a:p>
              <a:pPr algn="ctr"/>
              <a:r>
                <a:rPr lang="en-US" altLang="zh-CN" sz="900" dirty="0">
                  <a:latin typeface="Times New Roman" panose="02020603050405020304" pitchFamily="18" charset="0"/>
                  <a:cs typeface="Times New Roman" panose="02020603050405020304" pitchFamily="18" charset="0"/>
                </a:rPr>
                <a:t>Source: China Electric Power Yearbook</a:t>
              </a:r>
              <a:endParaRPr lang="zh-CN" altLang="en-US" sz="500" dirty="0">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7D1182D9-0F2B-B443-5028-7220F0405075}"/>
                </a:ext>
              </a:extLst>
            </p:cNvPr>
            <p:cNvGrpSpPr/>
            <p:nvPr/>
          </p:nvGrpSpPr>
          <p:grpSpPr>
            <a:xfrm>
              <a:off x="6069662" y="797501"/>
              <a:ext cx="4459335" cy="2995087"/>
              <a:chOff x="566918" y="3442731"/>
              <a:chExt cx="6135122" cy="2876062"/>
            </a:xfrm>
          </p:grpSpPr>
          <p:graphicFrame>
            <p:nvGraphicFramePr>
              <p:cNvPr id="18" name="图表 17">
                <a:extLst>
                  <a:ext uri="{FF2B5EF4-FFF2-40B4-BE49-F238E27FC236}">
                    <a16:creationId xmlns:a16="http://schemas.microsoft.com/office/drawing/2014/main" id="{6502B9DF-4BFE-4623-9A21-B2D81CDF1F12}"/>
                  </a:ext>
                </a:extLst>
              </p:cNvPr>
              <p:cNvGraphicFramePr>
                <a:graphicFrameLocks/>
              </p:cNvGraphicFramePr>
              <p:nvPr>
                <p:extLst>
                  <p:ext uri="{D42A27DB-BD31-4B8C-83A1-F6EECF244321}">
                    <p14:modId xmlns:p14="http://schemas.microsoft.com/office/powerpoint/2010/main" val="3227442681"/>
                  </p:ext>
                </p:extLst>
              </p:nvPr>
            </p:nvGraphicFramePr>
            <p:xfrm>
              <a:off x="566918" y="3442731"/>
              <a:ext cx="6135122" cy="2876062"/>
            </p:xfrm>
            <a:graphic>
              <a:graphicData uri="http://schemas.openxmlformats.org/drawingml/2006/chart">
                <c:chart xmlns:c="http://schemas.openxmlformats.org/drawingml/2006/chart" xmlns:r="http://schemas.openxmlformats.org/officeDocument/2006/relationships" r:id="rId3"/>
              </a:graphicData>
            </a:graphic>
          </p:graphicFrame>
          <p:sp>
            <p:nvSpPr>
              <p:cNvPr id="4" name="星形: 五角 3">
                <a:extLst>
                  <a:ext uri="{FF2B5EF4-FFF2-40B4-BE49-F238E27FC236}">
                    <a16:creationId xmlns:a16="http://schemas.microsoft.com/office/drawing/2014/main" id="{3F720C25-1CD5-6970-5999-729D1D941811}"/>
                  </a:ext>
                </a:extLst>
              </p:cNvPr>
              <p:cNvSpPr/>
              <p:nvPr/>
            </p:nvSpPr>
            <p:spPr>
              <a:xfrm>
                <a:off x="3947077" y="5671730"/>
                <a:ext cx="279399" cy="17508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739EE7B7-CF2C-3518-54F5-F0D94A4A0CBE}"/>
                  </a:ext>
                </a:extLst>
              </p:cNvPr>
              <p:cNvSpPr/>
              <p:nvPr/>
            </p:nvSpPr>
            <p:spPr>
              <a:xfrm>
                <a:off x="4262935" y="5630433"/>
                <a:ext cx="1786466" cy="2780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a:extLst>
                <a:ext uri="{FF2B5EF4-FFF2-40B4-BE49-F238E27FC236}">
                  <a16:creationId xmlns:a16="http://schemas.microsoft.com/office/drawing/2014/main" id="{CA517A0B-A989-093B-E868-329DCD1261DB}"/>
                </a:ext>
              </a:extLst>
            </p:cNvPr>
            <p:cNvPicPr>
              <a:picLocks noChangeAspect="1"/>
            </p:cNvPicPr>
            <p:nvPr/>
          </p:nvPicPr>
          <p:blipFill>
            <a:blip r:embed="rId4"/>
            <a:stretch>
              <a:fillRect/>
            </a:stretch>
          </p:blipFill>
          <p:spPr>
            <a:xfrm>
              <a:off x="2223525" y="3087083"/>
              <a:ext cx="3464015" cy="486079"/>
            </a:xfrm>
            <a:prstGeom prst="rect">
              <a:avLst/>
            </a:prstGeom>
          </p:spPr>
        </p:pic>
        <p:grpSp>
          <p:nvGrpSpPr>
            <p:cNvPr id="8" name="组合 7">
              <a:extLst>
                <a:ext uri="{FF2B5EF4-FFF2-40B4-BE49-F238E27FC236}">
                  <a16:creationId xmlns:a16="http://schemas.microsoft.com/office/drawing/2014/main" id="{01F956B1-B581-922B-48F4-6B8AF7C6F6BD}"/>
                </a:ext>
              </a:extLst>
            </p:cNvPr>
            <p:cNvGrpSpPr/>
            <p:nvPr/>
          </p:nvGrpSpPr>
          <p:grpSpPr>
            <a:xfrm>
              <a:off x="1607348" y="990123"/>
              <a:ext cx="4459335" cy="2567752"/>
              <a:chOff x="176480" y="1277991"/>
              <a:chExt cx="4243120" cy="2443252"/>
            </a:xfrm>
          </p:grpSpPr>
          <p:pic>
            <p:nvPicPr>
              <p:cNvPr id="11" name="图片 10">
                <a:extLst>
                  <a:ext uri="{FF2B5EF4-FFF2-40B4-BE49-F238E27FC236}">
                    <a16:creationId xmlns:a16="http://schemas.microsoft.com/office/drawing/2014/main" id="{95F0D8F1-D7DC-6060-4FE4-CF6B27C149F5}"/>
                  </a:ext>
                </a:extLst>
              </p:cNvPr>
              <p:cNvPicPr>
                <a:picLocks noChangeAspect="1"/>
              </p:cNvPicPr>
              <p:nvPr/>
            </p:nvPicPr>
            <p:blipFill rotWithShape="1">
              <a:blip r:embed="rId5"/>
              <a:srcRect r="27978" b="3752"/>
              <a:stretch/>
            </p:blipFill>
            <p:spPr>
              <a:xfrm>
                <a:off x="176480" y="1277991"/>
                <a:ext cx="4243120" cy="2025416"/>
              </a:xfrm>
              <a:prstGeom prst="rect">
                <a:avLst/>
              </a:prstGeom>
            </p:spPr>
          </p:pic>
          <p:sp>
            <p:nvSpPr>
              <p:cNvPr id="3" name="椭圆 2">
                <a:extLst>
                  <a:ext uri="{FF2B5EF4-FFF2-40B4-BE49-F238E27FC236}">
                    <a16:creationId xmlns:a16="http://schemas.microsoft.com/office/drawing/2014/main" id="{0CCE456C-CC2B-6C0E-FA4D-E8CD06279FCE}"/>
                  </a:ext>
                </a:extLst>
              </p:cNvPr>
              <p:cNvSpPr/>
              <p:nvPr/>
            </p:nvSpPr>
            <p:spPr>
              <a:xfrm>
                <a:off x="491884" y="3538052"/>
                <a:ext cx="1316242" cy="1831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星形: 五角 30">
              <a:extLst>
                <a:ext uri="{FF2B5EF4-FFF2-40B4-BE49-F238E27FC236}">
                  <a16:creationId xmlns:a16="http://schemas.microsoft.com/office/drawing/2014/main" id="{02DD7FED-EEA8-B164-9716-FBE70FD53E9F}"/>
                </a:ext>
              </a:extLst>
            </p:cNvPr>
            <p:cNvSpPr/>
            <p:nvPr/>
          </p:nvSpPr>
          <p:spPr>
            <a:xfrm>
              <a:off x="3371172" y="3398417"/>
              <a:ext cx="203082" cy="1823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标题 1">
            <a:extLst>
              <a:ext uri="{FF2B5EF4-FFF2-40B4-BE49-F238E27FC236}">
                <a16:creationId xmlns:a16="http://schemas.microsoft.com/office/drawing/2014/main" id="{FB1193B0-CF2F-DE9B-CE2D-5E12A43B76C2}"/>
              </a:ext>
            </a:extLst>
          </p:cNvPr>
          <p:cNvSpPr txBox="1">
            <a:spLocks/>
          </p:cNvSpPr>
          <p:nvPr/>
        </p:nvSpPr>
        <p:spPr>
          <a:xfrm>
            <a:off x="499058" y="139732"/>
            <a:ext cx="4133898"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Introduction</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758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59D3AD35-3E10-E860-94CC-2C38A42217FF}"/>
              </a:ext>
            </a:extLst>
          </p:cNvPr>
          <p:cNvGrpSpPr/>
          <p:nvPr/>
        </p:nvGrpSpPr>
        <p:grpSpPr>
          <a:xfrm>
            <a:off x="5960046" y="890210"/>
            <a:ext cx="4707954" cy="4030486"/>
            <a:chOff x="4809" y="942228"/>
            <a:chExt cx="4707954" cy="4030486"/>
          </a:xfrm>
        </p:grpSpPr>
        <p:graphicFrame>
          <p:nvGraphicFramePr>
            <p:cNvPr id="140" name="图表 139">
              <a:extLst>
                <a:ext uri="{FF2B5EF4-FFF2-40B4-BE49-F238E27FC236}">
                  <a16:creationId xmlns:a16="http://schemas.microsoft.com/office/drawing/2014/main" id="{54878A61-1926-EDB3-3055-E182D087309D}"/>
                </a:ext>
              </a:extLst>
            </p:cNvPr>
            <p:cNvGraphicFramePr>
              <a:graphicFrameLocks/>
            </p:cNvGraphicFramePr>
            <p:nvPr>
              <p:extLst>
                <p:ext uri="{D42A27DB-BD31-4B8C-83A1-F6EECF244321}">
                  <p14:modId xmlns:p14="http://schemas.microsoft.com/office/powerpoint/2010/main" val="3451560276"/>
                </p:ext>
              </p:extLst>
            </p:nvPr>
          </p:nvGraphicFramePr>
          <p:xfrm>
            <a:off x="4809" y="942228"/>
            <a:ext cx="4707954" cy="4030486"/>
          </p:xfrm>
          <a:graphic>
            <a:graphicData uri="http://schemas.openxmlformats.org/drawingml/2006/chart">
              <c:chart xmlns:c="http://schemas.openxmlformats.org/drawingml/2006/chart" xmlns:r="http://schemas.openxmlformats.org/officeDocument/2006/relationships" r:id="rId3"/>
            </a:graphicData>
          </a:graphic>
        </p:graphicFrame>
        <p:sp>
          <p:nvSpPr>
            <p:cNvPr id="15" name="椭圆 14">
              <a:extLst>
                <a:ext uri="{FF2B5EF4-FFF2-40B4-BE49-F238E27FC236}">
                  <a16:creationId xmlns:a16="http://schemas.microsoft.com/office/drawing/2014/main" id="{59D6B29C-9179-6563-57F9-1758E962DA36}"/>
                </a:ext>
              </a:extLst>
            </p:cNvPr>
            <p:cNvSpPr/>
            <p:nvPr/>
          </p:nvSpPr>
          <p:spPr>
            <a:xfrm>
              <a:off x="956733" y="1896533"/>
              <a:ext cx="194734" cy="24658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15B3710-852D-CE11-9B06-0DA5FBDADAEC}"/>
                </a:ext>
              </a:extLst>
            </p:cNvPr>
            <p:cNvSpPr/>
            <p:nvPr/>
          </p:nvSpPr>
          <p:spPr>
            <a:xfrm>
              <a:off x="2284901" y="1909836"/>
              <a:ext cx="194734" cy="23457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EF1A52D9-D117-FD93-0E48-0AD100F644B2}"/>
                </a:ext>
              </a:extLst>
            </p:cNvPr>
            <p:cNvSpPr/>
            <p:nvPr/>
          </p:nvSpPr>
          <p:spPr>
            <a:xfrm>
              <a:off x="4268990" y="2282260"/>
              <a:ext cx="194735" cy="19732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文本框 133">
            <a:extLst>
              <a:ext uri="{FF2B5EF4-FFF2-40B4-BE49-F238E27FC236}">
                <a16:creationId xmlns:a16="http://schemas.microsoft.com/office/drawing/2014/main" id="{9E1715DF-8537-5099-EC0C-94D050ACB310}"/>
              </a:ext>
            </a:extLst>
          </p:cNvPr>
          <p:cNvSpPr txBox="1"/>
          <p:nvPr/>
        </p:nvSpPr>
        <p:spPr>
          <a:xfrm>
            <a:off x="609600" y="4964744"/>
            <a:ext cx="10972800" cy="1631216"/>
          </a:xfrm>
          <a:prstGeom prst="rect">
            <a:avLst/>
          </a:prstGeom>
          <a:noFill/>
        </p:spPr>
        <p:txBody>
          <a:bodyPr wrap="square">
            <a:spAutoFit/>
          </a:bodyPr>
          <a:lstStyle/>
          <a:p>
            <a:pPr marL="342900" indent="-342900" algn="just">
              <a:buFont typeface="Wingdings" panose="05000000000000000000" pitchFamily="2" charset="2"/>
              <a:buChar char="Ø"/>
            </a:pP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Most provinces in China maintain rigid </a:t>
            </a:r>
            <a:r>
              <a:rPr lang="en-US" altLang="zh-CN" sz="20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growth</a:t>
            </a: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 in </a:t>
            </a:r>
            <a:r>
              <a:rPr lang="en-US" altLang="zh-CN" sz="20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electricity demand</a:t>
            </a:r>
            <a:r>
              <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rPr>
              <a:t>. Ensuring power supply is necessary for the economy to function properly.</a:t>
            </a: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Font typeface="Wingdings" panose="05000000000000000000" pitchFamily="2" charset="2"/>
              <a:buChar char="Ø"/>
            </a:pP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Font typeface="Wingdings" panose="05000000000000000000" pitchFamily="2" charset="2"/>
              <a:buChar char="Ø"/>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Provinces that currently undertake a higher share of power generation (e.g., Inner Mongolia, Xinjiang) have relatively higher coal consumption for power supply.</a:t>
            </a:r>
          </a:p>
        </p:txBody>
      </p:sp>
      <p:sp>
        <p:nvSpPr>
          <p:cNvPr id="137" name="文本框 136">
            <a:extLst>
              <a:ext uri="{FF2B5EF4-FFF2-40B4-BE49-F238E27FC236}">
                <a16:creationId xmlns:a16="http://schemas.microsoft.com/office/drawing/2014/main" id="{9EF00463-32EC-5895-F81B-837A4DCAA192}"/>
              </a:ext>
            </a:extLst>
          </p:cNvPr>
          <p:cNvSpPr txBox="1"/>
          <p:nvPr/>
        </p:nvSpPr>
        <p:spPr>
          <a:xfrm>
            <a:off x="5882618" y="4289097"/>
            <a:ext cx="4785383" cy="600164"/>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Power generation by power generation type and power supply coal consumption in China's provinces in 2020</a:t>
            </a:r>
          </a:p>
          <a:p>
            <a:pPr algn="ctr"/>
            <a:r>
              <a:rPr lang="en-US" altLang="zh-CN" sz="900" dirty="0">
                <a:latin typeface="Times New Roman" panose="02020603050405020304" pitchFamily="18" charset="0"/>
                <a:cs typeface="Times New Roman" panose="02020603050405020304" pitchFamily="18" charset="0"/>
              </a:rPr>
              <a:t>Source: China Electricity Council. Compilation of power industry statistics in 2020</a:t>
            </a:r>
            <a:endParaRPr lang="zh-CN" altLang="en-US" sz="1200" dirty="0">
              <a:latin typeface="Times New Roman" panose="02020603050405020304"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F79A9E74-5582-954F-5FFF-6744A1BC0920}"/>
              </a:ext>
            </a:extLst>
          </p:cNvPr>
          <p:cNvGrpSpPr/>
          <p:nvPr/>
        </p:nvGrpSpPr>
        <p:grpSpPr>
          <a:xfrm>
            <a:off x="1521681" y="881742"/>
            <a:ext cx="4474054" cy="3828422"/>
            <a:chOff x="4673604" y="949507"/>
            <a:chExt cx="4474054" cy="3828422"/>
          </a:xfrm>
        </p:grpSpPr>
        <p:sp>
          <p:nvSpPr>
            <p:cNvPr id="5" name="文本框 4">
              <a:extLst>
                <a:ext uri="{FF2B5EF4-FFF2-40B4-BE49-F238E27FC236}">
                  <a16:creationId xmlns:a16="http://schemas.microsoft.com/office/drawing/2014/main" id="{1480A320-9CC9-459C-C614-5225D163ECC5}"/>
                </a:ext>
              </a:extLst>
            </p:cNvPr>
            <p:cNvSpPr txBox="1"/>
            <p:nvPr/>
          </p:nvSpPr>
          <p:spPr>
            <a:xfrm>
              <a:off x="4911634" y="4362431"/>
              <a:ext cx="4227557" cy="415498"/>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China's electricity consumption by province in 2020</a:t>
              </a:r>
            </a:p>
            <a:p>
              <a:pPr algn="ctr"/>
              <a:r>
                <a:rPr lang="en-US" altLang="zh-CN" sz="900" dirty="0">
                  <a:latin typeface="Times New Roman" panose="02020603050405020304" pitchFamily="18" charset="0"/>
                  <a:cs typeface="Times New Roman" panose="02020603050405020304" pitchFamily="18" charset="0"/>
                </a:rPr>
                <a:t>Source: China Electric Power Statistical Yearbook</a:t>
              </a:r>
              <a:endParaRPr lang="zh-CN" altLang="en-US" sz="1200" dirty="0">
                <a:latin typeface="Times New Roman" panose="02020603050405020304" pitchFamily="18" charset="0"/>
                <a:cs typeface="Times New Roman" panose="02020603050405020304" pitchFamily="18" charset="0"/>
              </a:endParaRPr>
            </a:p>
          </p:txBody>
        </p:sp>
        <p:grpSp>
          <p:nvGrpSpPr>
            <p:cNvPr id="20" name="组合 19">
              <a:extLst>
                <a:ext uri="{FF2B5EF4-FFF2-40B4-BE49-F238E27FC236}">
                  <a16:creationId xmlns:a16="http://schemas.microsoft.com/office/drawing/2014/main" id="{87355271-B864-BAE0-733C-8FBA8A2A90A9}"/>
                </a:ext>
              </a:extLst>
            </p:cNvPr>
            <p:cNvGrpSpPr/>
            <p:nvPr/>
          </p:nvGrpSpPr>
          <p:grpSpPr>
            <a:xfrm>
              <a:off x="4673604" y="949507"/>
              <a:ext cx="4474054" cy="3594100"/>
              <a:chOff x="4665137" y="941040"/>
              <a:chExt cx="4474054" cy="3594100"/>
            </a:xfrm>
          </p:grpSpPr>
          <p:graphicFrame>
            <p:nvGraphicFramePr>
              <p:cNvPr id="11" name="图表 10">
                <a:extLst>
                  <a:ext uri="{FF2B5EF4-FFF2-40B4-BE49-F238E27FC236}">
                    <a16:creationId xmlns:a16="http://schemas.microsoft.com/office/drawing/2014/main" id="{DAB09F9B-B3AD-3163-E420-43D2465156D6}"/>
                  </a:ext>
                </a:extLst>
              </p:cNvPr>
              <p:cNvGraphicFramePr>
                <a:graphicFrameLocks/>
              </p:cNvGraphicFramePr>
              <p:nvPr>
                <p:extLst>
                  <p:ext uri="{D42A27DB-BD31-4B8C-83A1-F6EECF244321}">
                    <p14:modId xmlns:p14="http://schemas.microsoft.com/office/powerpoint/2010/main" val="2123533386"/>
                  </p:ext>
                </p:extLst>
              </p:nvPr>
            </p:nvGraphicFramePr>
            <p:xfrm>
              <a:off x="4665137" y="941040"/>
              <a:ext cx="4474054" cy="3594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直接连接符 12">
                <a:extLst>
                  <a:ext uri="{FF2B5EF4-FFF2-40B4-BE49-F238E27FC236}">
                    <a16:creationId xmlns:a16="http://schemas.microsoft.com/office/drawing/2014/main" id="{A0CCA5C5-4653-B4D2-6155-C65271A82F36}"/>
                  </a:ext>
                </a:extLst>
              </p:cNvPr>
              <p:cNvCxnSpPr>
                <a:cxnSpLocks/>
              </p:cNvCxnSpPr>
              <p:nvPr/>
            </p:nvCxnSpPr>
            <p:spPr>
              <a:xfrm flipH="1">
                <a:off x="4911634" y="2552700"/>
                <a:ext cx="385771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标题 1">
            <a:extLst>
              <a:ext uri="{FF2B5EF4-FFF2-40B4-BE49-F238E27FC236}">
                <a16:creationId xmlns:a16="http://schemas.microsoft.com/office/drawing/2014/main" id="{F02BD407-E829-278C-6E93-5B0E879A398F}"/>
              </a:ext>
            </a:extLst>
          </p:cNvPr>
          <p:cNvSpPr txBox="1">
            <a:spLocks/>
          </p:cNvSpPr>
          <p:nvPr/>
        </p:nvSpPr>
        <p:spPr>
          <a:xfrm>
            <a:off x="499058" y="139732"/>
            <a:ext cx="4133898"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Introduction</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072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CE839296-1A11-5E1D-C97E-994F64D04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65" b="2165"/>
          <a:stretch/>
        </p:blipFill>
        <p:spPr bwMode="auto">
          <a:xfrm>
            <a:off x="1623146" y="2272901"/>
            <a:ext cx="2252751" cy="1435695"/>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a:extLst>
              <a:ext uri="{FF2B5EF4-FFF2-40B4-BE49-F238E27FC236}">
                <a16:creationId xmlns:a16="http://schemas.microsoft.com/office/drawing/2014/main" id="{73C7F099-F6BD-4171-8F12-4B075FDC98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62064" y="2085964"/>
            <a:ext cx="2256882" cy="1266361"/>
          </a:xfrm>
          <a:prstGeom prst="rect">
            <a:avLst/>
          </a:prstGeom>
        </p:spPr>
      </p:pic>
      <p:pic>
        <p:nvPicPr>
          <p:cNvPr id="1030" name="Picture 6">
            <a:extLst>
              <a:ext uri="{FF2B5EF4-FFF2-40B4-BE49-F238E27FC236}">
                <a16:creationId xmlns:a16="http://schemas.microsoft.com/office/drawing/2014/main" id="{327D1742-67CC-651A-AF00-1E973A1EF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497" b="7497"/>
          <a:stretch/>
        </p:blipFill>
        <p:spPr bwMode="auto">
          <a:xfrm>
            <a:off x="1623145" y="4090607"/>
            <a:ext cx="2250998" cy="143467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DE91619F-8982-4437-3849-D26ECF054EBF}"/>
              </a:ext>
            </a:extLst>
          </p:cNvPr>
          <p:cNvSpPr txBox="1"/>
          <p:nvPr/>
        </p:nvSpPr>
        <p:spPr>
          <a:xfrm>
            <a:off x="5150677" y="6058736"/>
            <a:ext cx="1845377" cy="369332"/>
          </a:xfrm>
          <a:prstGeom prst="rect">
            <a:avLst/>
          </a:prstGeom>
          <a:noFill/>
        </p:spPr>
        <p:txBody>
          <a:bodyPr wrap="none" rtlCol="0">
            <a:spAutoFit/>
          </a:bodyPr>
          <a:lstStyle/>
          <a:p>
            <a:r>
              <a:rPr lang="en-US" altLang="zh-CN" i="1" dirty="0">
                <a:latin typeface="Times New Roman" panose="02020603050405020304" pitchFamily="18" charset="0"/>
                <a:cs typeface="Times New Roman" panose="02020603050405020304" pitchFamily="18" charset="0"/>
              </a:rPr>
              <a:t>Power generation</a:t>
            </a:r>
            <a:endParaRPr lang="zh-CN" altLang="en-US" i="1" dirty="0">
              <a:latin typeface="Times New Roman" panose="02020603050405020304" pitchFamily="18" charset="0"/>
              <a:cs typeface="Times New Roman" panose="02020603050405020304" pitchFamily="18" charset="0"/>
            </a:endParaRPr>
          </a:p>
        </p:txBody>
      </p:sp>
      <p:sp>
        <p:nvSpPr>
          <p:cNvPr id="55" name="文本框 54">
            <a:extLst>
              <a:ext uri="{FF2B5EF4-FFF2-40B4-BE49-F238E27FC236}">
                <a16:creationId xmlns:a16="http://schemas.microsoft.com/office/drawing/2014/main" id="{E3DFD1C2-0031-71A3-4805-4C751B130308}"/>
              </a:ext>
            </a:extLst>
          </p:cNvPr>
          <p:cNvSpPr txBox="1"/>
          <p:nvPr/>
        </p:nvSpPr>
        <p:spPr>
          <a:xfrm>
            <a:off x="2102535" y="5595137"/>
            <a:ext cx="1372492"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Coal transportation</a:t>
            </a:r>
            <a:endParaRPr lang="zh-CN" altLang="en-US" sz="1200" dirty="0">
              <a:latin typeface="Times New Roman" panose="02020603050405020304" pitchFamily="18" charset="0"/>
              <a:cs typeface="Times New Roman" panose="02020603050405020304" pitchFamily="18" charset="0"/>
            </a:endParaRPr>
          </a:p>
        </p:txBody>
      </p:sp>
      <p:sp>
        <p:nvSpPr>
          <p:cNvPr id="56" name="文本框 55">
            <a:extLst>
              <a:ext uri="{FF2B5EF4-FFF2-40B4-BE49-F238E27FC236}">
                <a16:creationId xmlns:a16="http://schemas.microsoft.com/office/drawing/2014/main" id="{BD30F525-3614-D0FE-6528-DA92A80209C9}"/>
              </a:ext>
            </a:extLst>
          </p:cNvPr>
          <p:cNvSpPr txBox="1"/>
          <p:nvPr/>
        </p:nvSpPr>
        <p:spPr>
          <a:xfrm>
            <a:off x="2232897" y="3793337"/>
            <a:ext cx="952505"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Coal mining</a:t>
            </a:r>
            <a:endParaRPr lang="zh-CN" altLang="en-US" sz="1200"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5044C260-C303-039E-0925-246AC6609919}"/>
              </a:ext>
            </a:extLst>
          </p:cNvPr>
          <p:cNvSpPr/>
          <p:nvPr/>
        </p:nvSpPr>
        <p:spPr>
          <a:xfrm>
            <a:off x="1244396" y="2094050"/>
            <a:ext cx="3067050" cy="38582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a:extLst>
              <a:ext uri="{FF2B5EF4-FFF2-40B4-BE49-F238E27FC236}">
                <a16:creationId xmlns:a16="http://schemas.microsoft.com/office/drawing/2014/main" id="{902C779A-B83F-EB30-4DCA-AA5637FAC4C8}"/>
              </a:ext>
            </a:extLst>
          </p:cNvPr>
          <p:cNvSpPr txBox="1"/>
          <p:nvPr/>
        </p:nvSpPr>
        <p:spPr>
          <a:xfrm>
            <a:off x="1493928" y="6058736"/>
            <a:ext cx="2552750" cy="369332"/>
          </a:xfrm>
          <a:prstGeom prst="rect">
            <a:avLst/>
          </a:prstGeom>
          <a:noFill/>
        </p:spPr>
        <p:txBody>
          <a:bodyPr wrap="none" rtlCol="0">
            <a:spAutoFit/>
          </a:bodyPr>
          <a:lstStyle/>
          <a:p>
            <a:r>
              <a:rPr lang="en-US" altLang="zh-CN" i="1" dirty="0">
                <a:latin typeface="Times New Roman" panose="02020603050405020304" pitchFamily="18" charset="0"/>
                <a:cs typeface="Times New Roman" panose="02020603050405020304" pitchFamily="18" charset="0"/>
              </a:rPr>
              <a:t>Upstream fuel production</a:t>
            </a:r>
            <a:endParaRPr lang="zh-CN" altLang="en-US" i="1" dirty="0">
              <a:latin typeface="Times New Roman" panose="02020603050405020304" pitchFamily="18" charset="0"/>
              <a:cs typeface="Times New Roman" panose="02020603050405020304" pitchFamily="18" charset="0"/>
            </a:endParaRPr>
          </a:p>
        </p:txBody>
      </p:sp>
      <p:pic>
        <p:nvPicPr>
          <p:cNvPr id="61" name="Picture 12">
            <a:extLst>
              <a:ext uri="{FF2B5EF4-FFF2-40B4-BE49-F238E27FC236}">
                <a16:creationId xmlns:a16="http://schemas.microsoft.com/office/drawing/2014/main" id="{4A808E31-C937-DB7E-C74D-58C2E2928A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76" r="3476"/>
          <a:stretch/>
        </p:blipFill>
        <p:spPr bwMode="auto">
          <a:xfrm>
            <a:off x="8358702" y="2281441"/>
            <a:ext cx="2252751" cy="1435695"/>
          </a:xfrm>
          <a:prstGeom prst="rect">
            <a:avLst/>
          </a:prstGeom>
          <a:noFill/>
          <a:extLst>
            <a:ext uri="{909E8E84-426E-40DD-AFC4-6F175D3DCCD1}">
              <a14:hiddenFill xmlns:a14="http://schemas.microsoft.com/office/drawing/2010/main">
                <a:solidFill>
                  <a:srgbClr val="FFFFFF"/>
                </a:solidFill>
              </a14:hiddenFill>
            </a:ext>
          </a:extLst>
        </p:spPr>
      </p:pic>
      <p:sp>
        <p:nvSpPr>
          <p:cNvPr id="63" name="文本框 62">
            <a:extLst>
              <a:ext uri="{FF2B5EF4-FFF2-40B4-BE49-F238E27FC236}">
                <a16:creationId xmlns:a16="http://schemas.microsoft.com/office/drawing/2014/main" id="{E6EC99F2-6D1B-58E6-7316-F5995E73C6E3}"/>
              </a:ext>
            </a:extLst>
          </p:cNvPr>
          <p:cNvSpPr txBox="1"/>
          <p:nvPr/>
        </p:nvSpPr>
        <p:spPr>
          <a:xfrm>
            <a:off x="8560439" y="5610685"/>
            <a:ext cx="1792478"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Machinery manufacturing</a:t>
            </a:r>
            <a:endParaRPr lang="zh-CN" altLang="en-US" sz="1200" dirty="0">
              <a:latin typeface="Times New Roman" panose="02020603050405020304" pitchFamily="18" charset="0"/>
              <a:cs typeface="Times New Roman" panose="02020603050405020304" pitchFamily="18" charset="0"/>
            </a:endParaRPr>
          </a:p>
        </p:txBody>
      </p:sp>
      <p:sp>
        <p:nvSpPr>
          <p:cNvPr id="64" name="文本框 63">
            <a:extLst>
              <a:ext uri="{FF2B5EF4-FFF2-40B4-BE49-F238E27FC236}">
                <a16:creationId xmlns:a16="http://schemas.microsoft.com/office/drawing/2014/main" id="{BA845F1F-38BC-88A7-7136-6B5AB7300C09}"/>
              </a:ext>
            </a:extLst>
          </p:cNvPr>
          <p:cNvSpPr txBox="1"/>
          <p:nvPr/>
        </p:nvSpPr>
        <p:spPr>
          <a:xfrm>
            <a:off x="8814162" y="3766028"/>
            <a:ext cx="1242648"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Metal processing</a:t>
            </a:r>
          </a:p>
        </p:txBody>
      </p:sp>
      <p:sp>
        <p:nvSpPr>
          <p:cNvPr id="65" name="矩形 64">
            <a:extLst>
              <a:ext uri="{FF2B5EF4-FFF2-40B4-BE49-F238E27FC236}">
                <a16:creationId xmlns:a16="http://schemas.microsoft.com/office/drawing/2014/main" id="{7411454C-87D0-2CEE-8ED6-8AAF2EE455B2}"/>
              </a:ext>
            </a:extLst>
          </p:cNvPr>
          <p:cNvSpPr/>
          <p:nvPr/>
        </p:nvSpPr>
        <p:spPr>
          <a:xfrm>
            <a:off x="7923153" y="2094050"/>
            <a:ext cx="3067050" cy="38582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2CF91290-841D-B095-9EE4-44F6970F5F1B}"/>
              </a:ext>
            </a:extLst>
          </p:cNvPr>
          <p:cNvSpPr txBox="1"/>
          <p:nvPr/>
        </p:nvSpPr>
        <p:spPr>
          <a:xfrm>
            <a:off x="7997541" y="6054962"/>
            <a:ext cx="2988767" cy="369332"/>
          </a:xfrm>
          <a:prstGeom prst="rect">
            <a:avLst/>
          </a:prstGeom>
          <a:noFill/>
        </p:spPr>
        <p:txBody>
          <a:bodyPr wrap="none" rtlCol="0">
            <a:spAutoFit/>
          </a:bodyPr>
          <a:lstStyle/>
          <a:p>
            <a:r>
              <a:rPr lang="en-US" altLang="zh-CN" i="1" dirty="0">
                <a:latin typeface="Times New Roman" panose="02020603050405020304" pitchFamily="18" charset="0"/>
                <a:cs typeface="Times New Roman" panose="02020603050405020304" pitchFamily="18" charset="0"/>
              </a:rPr>
              <a:t>Upstream material production</a:t>
            </a:r>
            <a:endParaRPr lang="zh-CN" altLang="en-US" i="1" dirty="0">
              <a:latin typeface="Times New Roman" panose="02020603050405020304" pitchFamily="18" charset="0"/>
              <a:cs typeface="Times New Roman" panose="02020603050405020304" pitchFamily="18" charset="0"/>
            </a:endParaRPr>
          </a:p>
        </p:txBody>
      </p:sp>
      <p:pic>
        <p:nvPicPr>
          <p:cNvPr id="79" name="Picture 6">
            <a:extLst>
              <a:ext uri="{FF2B5EF4-FFF2-40B4-BE49-F238E27FC236}">
                <a16:creationId xmlns:a16="http://schemas.microsoft.com/office/drawing/2014/main" id="{C2BF1D53-0472-680C-FAF6-4A3B2EC66B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000" r="6000"/>
          <a:stretch/>
        </p:blipFill>
        <p:spPr bwMode="auto">
          <a:xfrm>
            <a:off x="8360454" y="4090607"/>
            <a:ext cx="2250998" cy="14346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a:extLst>
              <a:ext uri="{FF2B5EF4-FFF2-40B4-BE49-F238E27FC236}">
                <a16:creationId xmlns:a16="http://schemas.microsoft.com/office/drawing/2014/main" id="{4A41A267-8836-4E35-976B-DE8371E5A630}"/>
              </a:ext>
            </a:extLst>
          </p:cNvPr>
          <p:cNvGrpSpPr/>
          <p:nvPr/>
        </p:nvGrpSpPr>
        <p:grpSpPr>
          <a:xfrm>
            <a:off x="7207981" y="2631500"/>
            <a:ext cx="839890" cy="830997"/>
            <a:chOff x="5638542" y="2226549"/>
            <a:chExt cx="839890" cy="830997"/>
          </a:xfrm>
        </p:grpSpPr>
        <p:sp>
          <p:nvSpPr>
            <p:cNvPr id="108" name="文本框 107">
              <a:extLst>
                <a:ext uri="{FF2B5EF4-FFF2-40B4-BE49-F238E27FC236}">
                  <a16:creationId xmlns:a16="http://schemas.microsoft.com/office/drawing/2014/main" id="{27C1A2C4-6F50-881E-3EE6-4EFDFCB692F2}"/>
                </a:ext>
              </a:extLst>
            </p:cNvPr>
            <p:cNvSpPr txBox="1"/>
            <p:nvPr/>
          </p:nvSpPr>
          <p:spPr>
            <a:xfrm>
              <a:off x="5638542" y="2226549"/>
              <a:ext cx="839890" cy="830997"/>
            </a:xfrm>
            <a:prstGeom prst="rect">
              <a:avLst/>
            </a:prstGeom>
            <a:noFill/>
          </p:spPr>
          <p:txBody>
            <a:bodyPr wrap="square" rtlCol="0">
              <a:spAutoFit/>
            </a:bodyPr>
            <a:lstStyle/>
            <a:p>
              <a:r>
                <a:rPr lang="en-US" altLang="zh-CN" sz="1200" b="1" dirty="0">
                  <a:latin typeface="Times New Roman" panose="02020603050405020304" pitchFamily="18" charset="0"/>
                  <a:cs typeface="Times New Roman" panose="02020603050405020304" pitchFamily="18" charset="0"/>
                </a:rPr>
                <a:t>Carbon</a:t>
              </a:r>
            </a:p>
            <a:p>
              <a:endParaRPr lang="en-US" altLang="zh-CN" sz="1200" b="1" dirty="0">
                <a:latin typeface="Times New Roman" panose="02020603050405020304" pitchFamily="18" charset="0"/>
                <a:cs typeface="Times New Roman" panose="02020603050405020304" pitchFamily="18" charset="0"/>
              </a:endParaRPr>
            </a:p>
            <a:p>
              <a:endParaRPr lang="en-US" altLang="zh-CN" sz="1200" b="1" dirty="0">
                <a:latin typeface="Times New Roman" panose="02020603050405020304" pitchFamily="18" charset="0"/>
                <a:cs typeface="Times New Roman" panose="02020603050405020304" pitchFamily="18" charset="0"/>
              </a:endParaRPr>
            </a:p>
            <a:p>
              <a:r>
                <a:rPr lang="en-US" altLang="zh-CN" sz="1200" b="1" dirty="0">
                  <a:latin typeface="Times New Roman" panose="02020603050405020304" pitchFamily="18" charset="0"/>
                  <a:cs typeface="Times New Roman" panose="02020603050405020304" pitchFamily="18" charset="0"/>
                </a:rPr>
                <a:t>     flow</a:t>
              </a:r>
              <a:endParaRPr lang="zh-CN" altLang="en-US" sz="1200" b="1" dirty="0">
                <a:latin typeface="Times New Roman" panose="02020603050405020304" pitchFamily="18" charset="0"/>
                <a:cs typeface="Times New Roman" panose="02020603050405020304" pitchFamily="18" charset="0"/>
              </a:endParaRPr>
            </a:p>
          </p:txBody>
        </p:sp>
        <p:sp>
          <p:nvSpPr>
            <p:cNvPr id="99" name="箭头: 右 98">
              <a:extLst>
                <a:ext uri="{FF2B5EF4-FFF2-40B4-BE49-F238E27FC236}">
                  <a16:creationId xmlns:a16="http://schemas.microsoft.com/office/drawing/2014/main" id="{093611CF-279F-E37C-4692-3231D3B44789}"/>
                </a:ext>
              </a:extLst>
            </p:cNvPr>
            <p:cNvSpPr/>
            <p:nvPr/>
          </p:nvSpPr>
          <p:spPr>
            <a:xfrm rot="10800000">
              <a:off x="5803027" y="2481716"/>
              <a:ext cx="426109" cy="276999"/>
            </a:xfrm>
            <a:prstGeom prst="rightArrow">
              <a:avLst/>
            </a:prstGeom>
            <a:noFill/>
            <a:ln>
              <a:solidFill>
                <a:srgbClr val="01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a:extLst>
              <a:ext uri="{FF2B5EF4-FFF2-40B4-BE49-F238E27FC236}">
                <a16:creationId xmlns:a16="http://schemas.microsoft.com/office/drawing/2014/main" id="{B4EA078E-2A76-101E-7D05-B9A8CE030D63}"/>
              </a:ext>
            </a:extLst>
          </p:cNvPr>
          <p:cNvSpPr txBox="1"/>
          <p:nvPr/>
        </p:nvSpPr>
        <p:spPr>
          <a:xfrm>
            <a:off x="415730" y="640308"/>
            <a:ext cx="11349550" cy="1421992"/>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Tracking the upstream carbon emissions </a:t>
            </a:r>
            <a:r>
              <a:rPr lang="en-US"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(indirect emissions)</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 considers the linkages between the power sector and other upstream sectors, which is particularly important in the context of China’s supply-side reform.</a:t>
            </a:r>
            <a:endParaRPr lang="zh-CN" altLang="zh-CN" sz="20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3" name="图片 102">
            <a:extLst>
              <a:ext uri="{FF2B5EF4-FFF2-40B4-BE49-F238E27FC236}">
                <a16:creationId xmlns:a16="http://schemas.microsoft.com/office/drawing/2014/main" id="{488074CF-03DC-758C-DDD5-EEABE76EB5D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73065" y="4720442"/>
            <a:ext cx="2256882" cy="1161876"/>
          </a:xfrm>
          <a:prstGeom prst="rect">
            <a:avLst/>
          </a:prstGeom>
        </p:spPr>
      </p:pic>
      <p:pic>
        <p:nvPicPr>
          <p:cNvPr id="104" name="图片 103">
            <a:extLst>
              <a:ext uri="{FF2B5EF4-FFF2-40B4-BE49-F238E27FC236}">
                <a16:creationId xmlns:a16="http://schemas.microsoft.com/office/drawing/2014/main" id="{00450D17-E2B6-23DF-4FBF-C0D80ED5A03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969651" y="3402117"/>
            <a:ext cx="2256882" cy="1247689"/>
          </a:xfrm>
          <a:prstGeom prst="rect">
            <a:avLst/>
          </a:prstGeom>
        </p:spPr>
      </p:pic>
      <p:grpSp>
        <p:nvGrpSpPr>
          <p:cNvPr id="5" name="组合 4">
            <a:extLst>
              <a:ext uri="{FF2B5EF4-FFF2-40B4-BE49-F238E27FC236}">
                <a16:creationId xmlns:a16="http://schemas.microsoft.com/office/drawing/2014/main" id="{52437EB5-A262-4929-82C9-E93F1CC38503}"/>
              </a:ext>
            </a:extLst>
          </p:cNvPr>
          <p:cNvGrpSpPr/>
          <p:nvPr/>
        </p:nvGrpSpPr>
        <p:grpSpPr>
          <a:xfrm>
            <a:off x="4318640" y="2596464"/>
            <a:ext cx="688009" cy="830997"/>
            <a:chOff x="2794639" y="2191513"/>
            <a:chExt cx="688009" cy="830997"/>
          </a:xfrm>
        </p:grpSpPr>
        <p:sp>
          <p:nvSpPr>
            <p:cNvPr id="107" name="文本框 106">
              <a:extLst>
                <a:ext uri="{FF2B5EF4-FFF2-40B4-BE49-F238E27FC236}">
                  <a16:creationId xmlns:a16="http://schemas.microsoft.com/office/drawing/2014/main" id="{C0BBDA58-19E8-68BE-054F-7F0AE4EFEC0B}"/>
                </a:ext>
              </a:extLst>
            </p:cNvPr>
            <p:cNvSpPr txBox="1"/>
            <p:nvPr/>
          </p:nvSpPr>
          <p:spPr>
            <a:xfrm>
              <a:off x="2794639" y="2191513"/>
              <a:ext cx="688009" cy="830997"/>
            </a:xfrm>
            <a:prstGeom prst="rect">
              <a:avLst/>
            </a:prstGeom>
            <a:noFill/>
          </p:spPr>
          <p:txBody>
            <a:bodyPr wrap="none" rtlCol="0">
              <a:spAutoFit/>
            </a:bodyPr>
            <a:lstStyle/>
            <a:p>
              <a:r>
                <a:rPr lang="en-US" altLang="zh-CN" sz="1200" b="1" dirty="0">
                  <a:latin typeface="Times New Roman" panose="02020603050405020304" pitchFamily="18" charset="0"/>
                  <a:cs typeface="Times New Roman" panose="02020603050405020304" pitchFamily="18" charset="0"/>
                </a:rPr>
                <a:t>Carbon</a:t>
              </a:r>
            </a:p>
            <a:p>
              <a:endParaRPr lang="en-US" altLang="zh-CN" sz="1200" b="1" dirty="0">
                <a:latin typeface="Times New Roman" panose="02020603050405020304" pitchFamily="18" charset="0"/>
                <a:cs typeface="Times New Roman" panose="02020603050405020304" pitchFamily="18" charset="0"/>
              </a:endParaRPr>
            </a:p>
            <a:p>
              <a:r>
                <a:rPr lang="en-US" altLang="zh-CN" sz="1200" b="1" dirty="0">
                  <a:latin typeface="Times New Roman" panose="02020603050405020304" pitchFamily="18" charset="0"/>
                  <a:cs typeface="Times New Roman" panose="02020603050405020304" pitchFamily="18" charset="0"/>
                </a:rPr>
                <a:t> </a:t>
              </a:r>
            </a:p>
            <a:p>
              <a:r>
                <a:rPr lang="en-US" altLang="zh-CN" sz="1200" b="1" dirty="0">
                  <a:latin typeface="Times New Roman" panose="02020603050405020304" pitchFamily="18" charset="0"/>
                  <a:cs typeface="Times New Roman" panose="02020603050405020304" pitchFamily="18" charset="0"/>
                </a:rPr>
                <a:t>flow</a:t>
              </a:r>
              <a:endParaRPr lang="zh-CN" altLang="en-US" sz="1200" b="1" dirty="0">
                <a:latin typeface="Times New Roman" panose="02020603050405020304" pitchFamily="18" charset="0"/>
                <a:cs typeface="Times New Roman" panose="02020603050405020304" pitchFamily="18" charset="0"/>
              </a:endParaRPr>
            </a:p>
          </p:txBody>
        </p:sp>
        <p:sp>
          <p:nvSpPr>
            <p:cNvPr id="106" name="箭头: 右 105">
              <a:extLst>
                <a:ext uri="{FF2B5EF4-FFF2-40B4-BE49-F238E27FC236}">
                  <a16:creationId xmlns:a16="http://schemas.microsoft.com/office/drawing/2014/main" id="{4C84B143-9F83-CBB6-A806-0E65AE4D8E56}"/>
                </a:ext>
              </a:extLst>
            </p:cNvPr>
            <p:cNvSpPr/>
            <p:nvPr/>
          </p:nvSpPr>
          <p:spPr>
            <a:xfrm>
              <a:off x="2900101" y="2437782"/>
              <a:ext cx="426109" cy="276999"/>
            </a:xfrm>
            <a:prstGeom prst="rightArrow">
              <a:avLst/>
            </a:prstGeom>
            <a:noFill/>
            <a:ln>
              <a:solidFill>
                <a:srgbClr val="01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grpSp>
      <p:grpSp>
        <p:nvGrpSpPr>
          <p:cNvPr id="3" name="组合 2">
            <a:extLst>
              <a:ext uri="{FF2B5EF4-FFF2-40B4-BE49-F238E27FC236}">
                <a16:creationId xmlns:a16="http://schemas.microsoft.com/office/drawing/2014/main" id="{EADEED06-FAB6-4BEF-B78E-777997B3F652}"/>
              </a:ext>
            </a:extLst>
          </p:cNvPr>
          <p:cNvGrpSpPr/>
          <p:nvPr/>
        </p:nvGrpSpPr>
        <p:grpSpPr>
          <a:xfrm>
            <a:off x="7210616" y="4458221"/>
            <a:ext cx="758874" cy="830997"/>
            <a:chOff x="5635496" y="4575783"/>
            <a:chExt cx="758874" cy="830997"/>
          </a:xfrm>
        </p:grpSpPr>
        <p:sp>
          <p:nvSpPr>
            <p:cNvPr id="110" name="文本框 109">
              <a:extLst>
                <a:ext uri="{FF2B5EF4-FFF2-40B4-BE49-F238E27FC236}">
                  <a16:creationId xmlns:a16="http://schemas.microsoft.com/office/drawing/2014/main" id="{F3099C6D-9E9F-8D07-2CEA-B33E3E8387DA}"/>
                </a:ext>
              </a:extLst>
            </p:cNvPr>
            <p:cNvSpPr txBox="1"/>
            <p:nvPr/>
          </p:nvSpPr>
          <p:spPr>
            <a:xfrm>
              <a:off x="5635496" y="4575783"/>
              <a:ext cx="758874" cy="830997"/>
            </a:xfrm>
            <a:prstGeom prst="rect">
              <a:avLst/>
            </a:prstGeom>
            <a:noFill/>
          </p:spPr>
          <p:txBody>
            <a:bodyPr wrap="square" rtlCol="0">
              <a:spAutoFit/>
            </a:bodyPr>
            <a:lstStyle/>
            <a:p>
              <a:r>
                <a:rPr lang="en-US" altLang="zh-CN" sz="1200" b="1" dirty="0">
                  <a:latin typeface="Times New Roman" panose="02020603050405020304" pitchFamily="18" charset="0"/>
                  <a:cs typeface="Times New Roman" panose="02020603050405020304" pitchFamily="18" charset="0"/>
                </a:rPr>
                <a:t>Carbon</a:t>
              </a:r>
            </a:p>
            <a:p>
              <a:endParaRPr lang="en-US" altLang="zh-CN" sz="1200" b="1" dirty="0">
                <a:latin typeface="Times New Roman" panose="02020603050405020304" pitchFamily="18" charset="0"/>
                <a:cs typeface="Times New Roman" panose="02020603050405020304" pitchFamily="18" charset="0"/>
              </a:endParaRPr>
            </a:p>
            <a:p>
              <a:endParaRPr lang="en-US" altLang="zh-CN" sz="1200" b="1" dirty="0">
                <a:latin typeface="Times New Roman" panose="02020603050405020304" pitchFamily="18" charset="0"/>
                <a:cs typeface="Times New Roman" panose="02020603050405020304" pitchFamily="18" charset="0"/>
              </a:endParaRPr>
            </a:p>
            <a:p>
              <a:r>
                <a:rPr lang="en-US" altLang="zh-CN" sz="1200" b="1" dirty="0">
                  <a:latin typeface="Times New Roman" panose="02020603050405020304" pitchFamily="18" charset="0"/>
                  <a:cs typeface="Times New Roman" panose="02020603050405020304" pitchFamily="18" charset="0"/>
                </a:rPr>
                <a:t>    flow</a:t>
              </a:r>
              <a:endParaRPr lang="zh-CN" altLang="en-US" sz="1200" b="1" dirty="0">
                <a:latin typeface="Times New Roman" panose="02020603050405020304" pitchFamily="18" charset="0"/>
                <a:cs typeface="Times New Roman" panose="02020603050405020304" pitchFamily="18" charset="0"/>
              </a:endParaRPr>
            </a:p>
          </p:txBody>
        </p:sp>
        <p:sp>
          <p:nvSpPr>
            <p:cNvPr id="109" name="箭头: 右 108">
              <a:extLst>
                <a:ext uri="{FF2B5EF4-FFF2-40B4-BE49-F238E27FC236}">
                  <a16:creationId xmlns:a16="http://schemas.microsoft.com/office/drawing/2014/main" id="{ED4512ED-D2A2-F055-485F-336552959376}"/>
                </a:ext>
              </a:extLst>
            </p:cNvPr>
            <p:cNvSpPr/>
            <p:nvPr/>
          </p:nvSpPr>
          <p:spPr>
            <a:xfrm rot="10800000">
              <a:off x="5797331" y="4821711"/>
              <a:ext cx="426109" cy="276999"/>
            </a:xfrm>
            <a:prstGeom prst="rightArrow">
              <a:avLst/>
            </a:prstGeom>
            <a:noFill/>
            <a:ln>
              <a:solidFill>
                <a:srgbClr val="01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7788FF56-BFF4-42DB-B7BF-BAD45B9A178E}"/>
              </a:ext>
            </a:extLst>
          </p:cNvPr>
          <p:cNvGrpSpPr/>
          <p:nvPr/>
        </p:nvGrpSpPr>
        <p:grpSpPr>
          <a:xfrm>
            <a:off x="4330085" y="4494627"/>
            <a:ext cx="688009" cy="830997"/>
            <a:chOff x="2806084" y="4612189"/>
            <a:chExt cx="688009" cy="830997"/>
          </a:xfrm>
        </p:grpSpPr>
        <p:sp>
          <p:nvSpPr>
            <p:cNvPr id="92" name="文本框 91">
              <a:extLst>
                <a:ext uri="{FF2B5EF4-FFF2-40B4-BE49-F238E27FC236}">
                  <a16:creationId xmlns:a16="http://schemas.microsoft.com/office/drawing/2014/main" id="{F13D6DF9-5F7D-3933-3DFD-AE407132D059}"/>
                </a:ext>
              </a:extLst>
            </p:cNvPr>
            <p:cNvSpPr txBox="1"/>
            <p:nvPr/>
          </p:nvSpPr>
          <p:spPr>
            <a:xfrm>
              <a:off x="2806084" y="4612189"/>
              <a:ext cx="688009" cy="830997"/>
            </a:xfrm>
            <a:prstGeom prst="rect">
              <a:avLst/>
            </a:prstGeom>
            <a:noFill/>
          </p:spPr>
          <p:txBody>
            <a:bodyPr wrap="none" rtlCol="0">
              <a:spAutoFit/>
            </a:bodyPr>
            <a:lstStyle/>
            <a:p>
              <a:r>
                <a:rPr lang="en-US" altLang="zh-CN" sz="1200" b="1" dirty="0">
                  <a:latin typeface="Times New Roman" panose="02020603050405020304" pitchFamily="18" charset="0"/>
                  <a:cs typeface="Times New Roman" panose="02020603050405020304" pitchFamily="18" charset="0"/>
                </a:rPr>
                <a:t>Carbon</a:t>
              </a:r>
            </a:p>
            <a:p>
              <a:endParaRPr lang="en-US" altLang="zh-CN" sz="1200" b="1" dirty="0">
                <a:latin typeface="Times New Roman" panose="02020603050405020304" pitchFamily="18" charset="0"/>
                <a:cs typeface="Times New Roman" panose="02020603050405020304" pitchFamily="18" charset="0"/>
              </a:endParaRPr>
            </a:p>
            <a:p>
              <a:endParaRPr lang="en-US" altLang="zh-CN" sz="1200" b="1" dirty="0">
                <a:latin typeface="Times New Roman" panose="02020603050405020304" pitchFamily="18" charset="0"/>
                <a:cs typeface="Times New Roman" panose="02020603050405020304" pitchFamily="18" charset="0"/>
              </a:endParaRPr>
            </a:p>
            <a:p>
              <a:r>
                <a:rPr lang="en-US" altLang="zh-CN" sz="1200" b="1" dirty="0">
                  <a:latin typeface="Times New Roman" panose="02020603050405020304" pitchFamily="18" charset="0"/>
                  <a:cs typeface="Times New Roman" panose="02020603050405020304" pitchFamily="18" charset="0"/>
                </a:rPr>
                <a:t>flow</a:t>
              </a:r>
              <a:endParaRPr lang="zh-CN" altLang="en-US" sz="1200" b="1" dirty="0">
                <a:latin typeface="Times New Roman" panose="02020603050405020304" pitchFamily="18" charset="0"/>
                <a:cs typeface="Times New Roman" panose="02020603050405020304" pitchFamily="18" charset="0"/>
              </a:endParaRPr>
            </a:p>
          </p:txBody>
        </p:sp>
        <p:sp>
          <p:nvSpPr>
            <p:cNvPr id="91" name="箭头: 右 90">
              <a:extLst>
                <a:ext uri="{FF2B5EF4-FFF2-40B4-BE49-F238E27FC236}">
                  <a16:creationId xmlns:a16="http://schemas.microsoft.com/office/drawing/2014/main" id="{525B70CB-BCDB-C11E-25A0-5F32F0FCB980}"/>
                </a:ext>
              </a:extLst>
            </p:cNvPr>
            <p:cNvSpPr/>
            <p:nvPr/>
          </p:nvSpPr>
          <p:spPr>
            <a:xfrm>
              <a:off x="2900186" y="4852782"/>
              <a:ext cx="426109" cy="276999"/>
            </a:xfrm>
            <a:prstGeom prst="rightArrow">
              <a:avLst/>
            </a:prstGeom>
            <a:noFill/>
            <a:ln>
              <a:solidFill>
                <a:srgbClr val="01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标题 1">
            <a:extLst>
              <a:ext uri="{FF2B5EF4-FFF2-40B4-BE49-F238E27FC236}">
                <a16:creationId xmlns:a16="http://schemas.microsoft.com/office/drawing/2014/main" id="{6FE0AE46-494B-58B8-43B2-C518FF01C66D}"/>
              </a:ext>
            </a:extLst>
          </p:cNvPr>
          <p:cNvSpPr txBox="1">
            <a:spLocks/>
          </p:cNvSpPr>
          <p:nvPr/>
        </p:nvSpPr>
        <p:spPr>
          <a:xfrm>
            <a:off x="499058" y="139732"/>
            <a:ext cx="4133898"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Introduction</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927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CE839296-1A11-5E1D-C97E-994F64D04953}"/>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t="2165" b="2165"/>
          <a:stretch/>
        </p:blipFill>
        <p:spPr bwMode="auto">
          <a:xfrm>
            <a:off x="1623172" y="2272901"/>
            <a:ext cx="2252751" cy="1435695"/>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a:extLst>
              <a:ext uri="{FF2B5EF4-FFF2-40B4-BE49-F238E27FC236}">
                <a16:creationId xmlns:a16="http://schemas.microsoft.com/office/drawing/2014/main" id="{73C7F099-F6BD-4171-8F12-4B075FDC98F6}"/>
              </a:ext>
            </a:extLst>
          </p:cNvPr>
          <p:cNvPicPr>
            <a:picLocks noChangeAspect="1"/>
          </p:cNvPicPr>
          <p:nvPr/>
        </p:nvPicPr>
        <p:blipFill>
          <a:blip r:embed="rId4">
            <a:grayscl/>
            <a:extLst>
              <a:ext uri="{28A0092B-C50C-407E-A947-70E740481C1C}">
                <a14:useLocalDpi xmlns:a14="http://schemas.microsoft.com/office/drawing/2010/main" val="0"/>
              </a:ext>
            </a:extLst>
          </a:blip>
          <a:srcRect/>
          <a:stretch/>
        </p:blipFill>
        <p:spPr>
          <a:xfrm>
            <a:off x="4962064" y="2085964"/>
            <a:ext cx="2256882" cy="1266361"/>
          </a:xfrm>
          <a:prstGeom prst="rect">
            <a:avLst/>
          </a:prstGeom>
        </p:spPr>
      </p:pic>
      <p:pic>
        <p:nvPicPr>
          <p:cNvPr id="1030" name="Picture 6">
            <a:extLst>
              <a:ext uri="{FF2B5EF4-FFF2-40B4-BE49-F238E27FC236}">
                <a16:creationId xmlns:a16="http://schemas.microsoft.com/office/drawing/2014/main" id="{327D1742-67CC-651A-AF00-1E973A1EF48C}"/>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t="7497" b="7497"/>
          <a:stretch/>
        </p:blipFill>
        <p:spPr bwMode="auto">
          <a:xfrm>
            <a:off x="1623171" y="4090607"/>
            <a:ext cx="2250998" cy="143467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DE91619F-8982-4437-3849-D26ECF054EBF}"/>
              </a:ext>
            </a:extLst>
          </p:cNvPr>
          <p:cNvSpPr txBox="1"/>
          <p:nvPr/>
        </p:nvSpPr>
        <p:spPr>
          <a:xfrm>
            <a:off x="5150677" y="6058736"/>
            <a:ext cx="1845377" cy="369332"/>
          </a:xfrm>
          <a:prstGeom prst="rect">
            <a:avLst/>
          </a:prstGeom>
          <a:noFill/>
        </p:spPr>
        <p:txBody>
          <a:bodyPr wrap="none" rtlCol="0">
            <a:spAutoFit/>
          </a:bodyPr>
          <a:lstStyle/>
          <a:p>
            <a:r>
              <a:rPr lang="en-US" altLang="zh-CN" i="1" dirty="0">
                <a:solidFill>
                  <a:schemeClr val="accent3"/>
                </a:solidFill>
                <a:latin typeface="Times New Roman" panose="02020603050405020304" pitchFamily="18" charset="0"/>
                <a:cs typeface="Times New Roman" panose="02020603050405020304" pitchFamily="18" charset="0"/>
              </a:rPr>
              <a:t>Power generation</a:t>
            </a:r>
            <a:endParaRPr lang="zh-CN" altLang="en-US" i="1" dirty="0">
              <a:solidFill>
                <a:schemeClr val="accent3"/>
              </a:solidFill>
              <a:latin typeface="Times New Roman" panose="02020603050405020304" pitchFamily="18" charset="0"/>
              <a:cs typeface="Times New Roman" panose="02020603050405020304" pitchFamily="18" charset="0"/>
            </a:endParaRPr>
          </a:p>
        </p:txBody>
      </p:sp>
      <p:sp>
        <p:nvSpPr>
          <p:cNvPr id="55" name="文本框 54">
            <a:extLst>
              <a:ext uri="{FF2B5EF4-FFF2-40B4-BE49-F238E27FC236}">
                <a16:creationId xmlns:a16="http://schemas.microsoft.com/office/drawing/2014/main" id="{E3DFD1C2-0031-71A3-4805-4C751B130308}"/>
              </a:ext>
            </a:extLst>
          </p:cNvPr>
          <p:cNvSpPr txBox="1"/>
          <p:nvPr/>
        </p:nvSpPr>
        <p:spPr>
          <a:xfrm>
            <a:off x="2102561" y="5595137"/>
            <a:ext cx="1372492" cy="276999"/>
          </a:xfrm>
          <a:prstGeom prst="rect">
            <a:avLst/>
          </a:prstGeom>
          <a:noFill/>
        </p:spPr>
        <p:txBody>
          <a:bodyPr wrap="none" rtlCol="0">
            <a:spAutoFit/>
          </a:bodyPr>
          <a:lstStyle/>
          <a:p>
            <a:r>
              <a:rPr lang="en-US" altLang="zh-CN" sz="1200" dirty="0">
                <a:solidFill>
                  <a:schemeClr val="accent3"/>
                </a:solidFill>
                <a:latin typeface="Times New Roman" panose="02020603050405020304" pitchFamily="18" charset="0"/>
                <a:cs typeface="Times New Roman" panose="02020603050405020304" pitchFamily="18" charset="0"/>
              </a:rPr>
              <a:t>Coal transportation</a:t>
            </a:r>
            <a:endParaRPr lang="zh-CN" altLang="en-US" sz="1200" dirty="0">
              <a:solidFill>
                <a:schemeClr val="accent3"/>
              </a:solidFill>
              <a:latin typeface="Times New Roman" panose="02020603050405020304" pitchFamily="18" charset="0"/>
              <a:cs typeface="Times New Roman" panose="02020603050405020304" pitchFamily="18" charset="0"/>
            </a:endParaRPr>
          </a:p>
        </p:txBody>
      </p:sp>
      <p:sp>
        <p:nvSpPr>
          <p:cNvPr id="56" name="文本框 55">
            <a:extLst>
              <a:ext uri="{FF2B5EF4-FFF2-40B4-BE49-F238E27FC236}">
                <a16:creationId xmlns:a16="http://schemas.microsoft.com/office/drawing/2014/main" id="{BD30F525-3614-D0FE-6528-DA92A80209C9}"/>
              </a:ext>
            </a:extLst>
          </p:cNvPr>
          <p:cNvSpPr txBox="1"/>
          <p:nvPr/>
        </p:nvSpPr>
        <p:spPr>
          <a:xfrm>
            <a:off x="2232923" y="3793337"/>
            <a:ext cx="952505" cy="276999"/>
          </a:xfrm>
          <a:prstGeom prst="rect">
            <a:avLst/>
          </a:prstGeom>
          <a:noFill/>
        </p:spPr>
        <p:txBody>
          <a:bodyPr wrap="none" rtlCol="0">
            <a:spAutoFit/>
          </a:bodyPr>
          <a:lstStyle/>
          <a:p>
            <a:r>
              <a:rPr lang="en-US" altLang="zh-CN" sz="1200" dirty="0">
                <a:solidFill>
                  <a:schemeClr val="accent3"/>
                </a:solidFill>
                <a:latin typeface="Times New Roman" panose="02020603050405020304" pitchFamily="18" charset="0"/>
                <a:cs typeface="Times New Roman" panose="02020603050405020304" pitchFamily="18" charset="0"/>
              </a:rPr>
              <a:t>Coal mining</a:t>
            </a:r>
            <a:endParaRPr lang="zh-CN" altLang="en-US" sz="1200" dirty="0">
              <a:solidFill>
                <a:schemeClr val="accent3"/>
              </a:solidFill>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5044C260-C303-039E-0925-246AC6609919}"/>
              </a:ext>
            </a:extLst>
          </p:cNvPr>
          <p:cNvSpPr/>
          <p:nvPr/>
        </p:nvSpPr>
        <p:spPr>
          <a:xfrm>
            <a:off x="1244422" y="2094050"/>
            <a:ext cx="3067050" cy="38582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58" name="文本框 57">
            <a:extLst>
              <a:ext uri="{FF2B5EF4-FFF2-40B4-BE49-F238E27FC236}">
                <a16:creationId xmlns:a16="http://schemas.microsoft.com/office/drawing/2014/main" id="{902C779A-B83F-EB30-4DCA-AA5637FAC4C8}"/>
              </a:ext>
            </a:extLst>
          </p:cNvPr>
          <p:cNvSpPr txBox="1"/>
          <p:nvPr/>
        </p:nvSpPr>
        <p:spPr>
          <a:xfrm>
            <a:off x="1493954" y="6058736"/>
            <a:ext cx="2552750" cy="369332"/>
          </a:xfrm>
          <a:prstGeom prst="rect">
            <a:avLst/>
          </a:prstGeom>
          <a:noFill/>
        </p:spPr>
        <p:txBody>
          <a:bodyPr wrap="none" rtlCol="0">
            <a:spAutoFit/>
          </a:bodyPr>
          <a:lstStyle/>
          <a:p>
            <a:r>
              <a:rPr lang="en-US" altLang="zh-CN" i="1" dirty="0">
                <a:solidFill>
                  <a:schemeClr val="accent3"/>
                </a:solidFill>
                <a:latin typeface="Times New Roman" panose="02020603050405020304" pitchFamily="18" charset="0"/>
                <a:cs typeface="Times New Roman" panose="02020603050405020304" pitchFamily="18" charset="0"/>
              </a:rPr>
              <a:t>Upstream fuel production</a:t>
            </a:r>
            <a:endParaRPr lang="zh-CN" altLang="en-US" i="1" dirty="0">
              <a:solidFill>
                <a:schemeClr val="accent3"/>
              </a:solidFill>
              <a:latin typeface="Times New Roman" panose="02020603050405020304" pitchFamily="18" charset="0"/>
              <a:cs typeface="Times New Roman" panose="02020603050405020304" pitchFamily="18" charset="0"/>
            </a:endParaRPr>
          </a:p>
        </p:txBody>
      </p:sp>
      <p:pic>
        <p:nvPicPr>
          <p:cNvPr id="61" name="Picture 12">
            <a:extLst>
              <a:ext uri="{FF2B5EF4-FFF2-40B4-BE49-F238E27FC236}">
                <a16:creationId xmlns:a16="http://schemas.microsoft.com/office/drawing/2014/main" id="{4A808E31-C937-DB7E-C74D-58C2E2928AC8}"/>
              </a:ext>
            </a:extLst>
          </p:cNvPr>
          <p:cNvPicPr>
            <a:picLocks noChangeAspect="1" noChangeArrowheads="1"/>
          </p:cNvPicPr>
          <p:nvPr/>
        </p:nvPicPr>
        <p:blipFill>
          <a:blip r:embed="rId6">
            <a:clrChange>
              <a:clrFrom>
                <a:srgbClr val="6D6C68"/>
              </a:clrFrom>
              <a:clrTo>
                <a:srgbClr val="6D6C68">
                  <a:alpha val="0"/>
                </a:srgbClr>
              </a:clrTo>
            </a:clrChange>
            <a:grayscl/>
            <a:extLst>
              <a:ext uri="{28A0092B-C50C-407E-A947-70E740481C1C}">
                <a14:useLocalDpi xmlns:a14="http://schemas.microsoft.com/office/drawing/2010/main" val="0"/>
              </a:ext>
            </a:extLst>
          </a:blip>
          <a:srcRect l="3476" r="3476"/>
          <a:stretch/>
        </p:blipFill>
        <p:spPr bwMode="auto">
          <a:xfrm>
            <a:off x="8358702" y="2281441"/>
            <a:ext cx="2252751" cy="1435695"/>
          </a:xfrm>
          <a:prstGeom prst="rect">
            <a:avLst/>
          </a:prstGeom>
          <a:noFill/>
          <a:extLst>
            <a:ext uri="{909E8E84-426E-40DD-AFC4-6F175D3DCCD1}">
              <a14:hiddenFill xmlns:a14="http://schemas.microsoft.com/office/drawing/2010/main">
                <a:solidFill>
                  <a:srgbClr val="FFFFFF"/>
                </a:solidFill>
              </a14:hiddenFill>
            </a:ext>
          </a:extLst>
        </p:spPr>
      </p:pic>
      <p:sp>
        <p:nvSpPr>
          <p:cNvPr id="63" name="文本框 62">
            <a:extLst>
              <a:ext uri="{FF2B5EF4-FFF2-40B4-BE49-F238E27FC236}">
                <a16:creationId xmlns:a16="http://schemas.microsoft.com/office/drawing/2014/main" id="{E6EC99F2-6D1B-58E6-7316-F5995E73C6E3}"/>
              </a:ext>
            </a:extLst>
          </p:cNvPr>
          <p:cNvSpPr txBox="1"/>
          <p:nvPr/>
        </p:nvSpPr>
        <p:spPr>
          <a:xfrm>
            <a:off x="8560439" y="5610685"/>
            <a:ext cx="1792478" cy="276999"/>
          </a:xfrm>
          <a:prstGeom prst="rect">
            <a:avLst/>
          </a:prstGeom>
          <a:noFill/>
        </p:spPr>
        <p:txBody>
          <a:bodyPr wrap="none" rtlCol="0">
            <a:spAutoFit/>
          </a:bodyPr>
          <a:lstStyle/>
          <a:p>
            <a:r>
              <a:rPr lang="en-US" altLang="zh-CN" sz="1200" dirty="0">
                <a:solidFill>
                  <a:schemeClr val="accent3"/>
                </a:solidFill>
                <a:latin typeface="Times New Roman" panose="02020603050405020304" pitchFamily="18" charset="0"/>
                <a:cs typeface="Times New Roman" panose="02020603050405020304" pitchFamily="18" charset="0"/>
              </a:rPr>
              <a:t>Machinery manufacturing</a:t>
            </a:r>
            <a:endParaRPr lang="zh-CN" altLang="en-US" sz="1200" dirty="0">
              <a:solidFill>
                <a:schemeClr val="accent3"/>
              </a:solidFill>
              <a:latin typeface="Times New Roman" panose="02020603050405020304" pitchFamily="18" charset="0"/>
              <a:cs typeface="Times New Roman" panose="02020603050405020304" pitchFamily="18" charset="0"/>
            </a:endParaRPr>
          </a:p>
        </p:txBody>
      </p:sp>
      <p:sp>
        <p:nvSpPr>
          <p:cNvPr id="64" name="文本框 63">
            <a:extLst>
              <a:ext uri="{FF2B5EF4-FFF2-40B4-BE49-F238E27FC236}">
                <a16:creationId xmlns:a16="http://schemas.microsoft.com/office/drawing/2014/main" id="{BA845F1F-38BC-88A7-7136-6B5AB7300C09}"/>
              </a:ext>
            </a:extLst>
          </p:cNvPr>
          <p:cNvSpPr txBox="1"/>
          <p:nvPr/>
        </p:nvSpPr>
        <p:spPr>
          <a:xfrm>
            <a:off x="8814162" y="3766028"/>
            <a:ext cx="1242648" cy="276999"/>
          </a:xfrm>
          <a:prstGeom prst="rect">
            <a:avLst/>
          </a:prstGeom>
          <a:noFill/>
        </p:spPr>
        <p:txBody>
          <a:bodyPr wrap="none" rtlCol="0">
            <a:spAutoFit/>
          </a:bodyPr>
          <a:lstStyle/>
          <a:p>
            <a:r>
              <a:rPr lang="en-US" altLang="zh-CN" sz="1200" dirty="0">
                <a:solidFill>
                  <a:schemeClr val="accent3"/>
                </a:solidFill>
                <a:latin typeface="Times New Roman" panose="02020603050405020304" pitchFamily="18" charset="0"/>
                <a:cs typeface="Times New Roman" panose="02020603050405020304" pitchFamily="18" charset="0"/>
              </a:rPr>
              <a:t>Metal processing</a:t>
            </a:r>
          </a:p>
        </p:txBody>
      </p:sp>
      <p:sp>
        <p:nvSpPr>
          <p:cNvPr id="65" name="矩形 64">
            <a:extLst>
              <a:ext uri="{FF2B5EF4-FFF2-40B4-BE49-F238E27FC236}">
                <a16:creationId xmlns:a16="http://schemas.microsoft.com/office/drawing/2014/main" id="{7411454C-87D0-2CEE-8ED6-8AAF2EE455B2}"/>
              </a:ext>
            </a:extLst>
          </p:cNvPr>
          <p:cNvSpPr/>
          <p:nvPr/>
        </p:nvSpPr>
        <p:spPr>
          <a:xfrm>
            <a:off x="7923153" y="2094050"/>
            <a:ext cx="3067050" cy="385826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66" name="文本框 65">
            <a:extLst>
              <a:ext uri="{FF2B5EF4-FFF2-40B4-BE49-F238E27FC236}">
                <a16:creationId xmlns:a16="http://schemas.microsoft.com/office/drawing/2014/main" id="{2CF91290-841D-B095-9EE4-44F6970F5F1B}"/>
              </a:ext>
            </a:extLst>
          </p:cNvPr>
          <p:cNvSpPr txBox="1"/>
          <p:nvPr/>
        </p:nvSpPr>
        <p:spPr>
          <a:xfrm>
            <a:off x="7997541" y="6054962"/>
            <a:ext cx="2988767" cy="369332"/>
          </a:xfrm>
          <a:prstGeom prst="rect">
            <a:avLst/>
          </a:prstGeom>
          <a:noFill/>
        </p:spPr>
        <p:txBody>
          <a:bodyPr wrap="none" rtlCol="0">
            <a:spAutoFit/>
          </a:bodyPr>
          <a:lstStyle/>
          <a:p>
            <a:r>
              <a:rPr lang="en-US" altLang="zh-CN" i="1" dirty="0">
                <a:solidFill>
                  <a:schemeClr val="accent3"/>
                </a:solidFill>
                <a:latin typeface="Times New Roman" panose="02020603050405020304" pitchFamily="18" charset="0"/>
                <a:cs typeface="Times New Roman" panose="02020603050405020304" pitchFamily="18" charset="0"/>
              </a:rPr>
              <a:t>Upstream material production</a:t>
            </a:r>
            <a:endParaRPr lang="zh-CN" altLang="en-US" i="1" dirty="0">
              <a:solidFill>
                <a:schemeClr val="accent3"/>
              </a:solidFill>
              <a:latin typeface="Times New Roman" panose="02020603050405020304" pitchFamily="18" charset="0"/>
              <a:cs typeface="Times New Roman" panose="02020603050405020304" pitchFamily="18" charset="0"/>
            </a:endParaRPr>
          </a:p>
        </p:txBody>
      </p:sp>
      <p:pic>
        <p:nvPicPr>
          <p:cNvPr id="79" name="Picture 6">
            <a:extLst>
              <a:ext uri="{FF2B5EF4-FFF2-40B4-BE49-F238E27FC236}">
                <a16:creationId xmlns:a16="http://schemas.microsoft.com/office/drawing/2014/main" id="{C2BF1D53-0472-680C-FAF6-4A3B2EC66B5C}"/>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l="6000" r="6000"/>
          <a:stretch/>
        </p:blipFill>
        <p:spPr bwMode="auto">
          <a:xfrm>
            <a:off x="8360454" y="4090607"/>
            <a:ext cx="2250998" cy="14346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a:extLst>
              <a:ext uri="{FF2B5EF4-FFF2-40B4-BE49-F238E27FC236}">
                <a16:creationId xmlns:a16="http://schemas.microsoft.com/office/drawing/2014/main" id="{4A41A267-8836-4E35-976B-DE8371E5A630}"/>
              </a:ext>
            </a:extLst>
          </p:cNvPr>
          <p:cNvGrpSpPr/>
          <p:nvPr/>
        </p:nvGrpSpPr>
        <p:grpSpPr>
          <a:xfrm>
            <a:off x="7207981" y="2631500"/>
            <a:ext cx="839890" cy="830997"/>
            <a:chOff x="5638542" y="2226549"/>
            <a:chExt cx="839890" cy="830997"/>
          </a:xfrm>
        </p:grpSpPr>
        <p:sp>
          <p:nvSpPr>
            <p:cNvPr id="108" name="文本框 107">
              <a:extLst>
                <a:ext uri="{FF2B5EF4-FFF2-40B4-BE49-F238E27FC236}">
                  <a16:creationId xmlns:a16="http://schemas.microsoft.com/office/drawing/2014/main" id="{27C1A2C4-6F50-881E-3EE6-4EFDFCB692F2}"/>
                </a:ext>
              </a:extLst>
            </p:cNvPr>
            <p:cNvSpPr txBox="1"/>
            <p:nvPr/>
          </p:nvSpPr>
          <p:spPr>
            <a:xfrm>
              <a:off x="5638542" y="2226549"/>
              <a:ext cx="839890" cy="830997"/>
            </a:xfrm>
            <a:prstGeom prst="rect">
              <a:avLst/>
            </a:prstGeom>
            <a:noFill/>
          </p:spPr>
          <p:txBody>
            <a:bodyPr wrap="square" rtlCol="0">
              <a:spAutoFit/>
            </a:bodyPr>
            <a:lstStyle/>
            <a:p>
              <a:r>
                <a:rPr lang="en-US" altLang="zh-CN" sz="1200" b="1" dirty="0">
                  <a:solidFill>
                    <a:schemeClr val="accent3"/>
                  </a:solidFill>
                  <a:latin typeface="Times New Roman" panose="02020603050405020304" pitchFamily="18" charset="0"/>
                  <a:cs typeface="Times New Roman" panose="02020603050405020304" pitchFamily="18" charset="0"/>
                </a:rPr>
                <a:t>Carbon</a:t>
              </a:r>
            </a:p>
            <a:p>
              <a:endParaRPr lang="en-US" altLang="zh-CN" sz="1200" b="1" dirty="0">
                <a:solidFill>
                  <a:schemeClr val="accent3"/>
                </a:solidFill>
                <a:latin typeface="Times New Roman" panose="02020603050405020304" pitchFamily="18" charset="0"/>
                <a:cs typeface="Times New Roman" panose="02020603050405020304" pitchFamily="18" charset="0"/>
              </a:endParaRPr>
            </a:p>
            <a:p>
              <a:endParaRPr lang="en-US" altLang="zh-CN" sz="1200" b="1" dirty="0">
                <a:solidFill>
                  <a:schemeClr val="accent3"/>
                </a:solidFill>
                <a:latin typeface="Times New Roman" panose="02020603050405020304" pitchFamily="18" charset="0"/>
                <a:cs typeface="Times New Roman" panose="02020603050405020304" pitchFamily="18" charset="0"/>
              </a:endParaRPr>
            </a:p>
            <a:p>
              <a:r>
                <a:rPr lang="en-US" altLang="zh-CN" sz="1200" b="1" dirty="0">
                  <a:solidFill>
                    <a:schemeClr val="accent3"/>
                  </a:solidFill>
                  <a:latin typeface="Times New Roman" panose="02020603050405020304" pitchFamily="18" charset="0"/>
                  <a:cs typeface="Times New Roman" panose="02020603050405020304" pitchFamily="18" charset="0"/>
                </a:rPr>
                <a:t>     flow</a:t>
              </a:r>
              <a:endParaRPr lang="zh-CN" altLang="en-US" sz="1200" b="1" dirty="0">
                <a:solidFill>
                  <a:schemeClr val="accent3"/>
                </a:solidFill>
                <a:latin typeface="Times New Roman" panose="02020603050405020304" pitchFamily="18" charset="0"/>
                <a:cs typeface="Times New Roman" panose="02020603050405020304" pitchFamily="18" charset="0"/>
              </a:endParaRPr>
            </a:p>
          </p:txBody>
        </p:sp>
        <p:sp>
          <p:nvSpPr>
            <p:cNvPr id="99" name="箭头: 右 98">
              <a:extLst>
                <a:ext uri="{FF2B5EF4-FFF2-40B4-BE49-F238E27FC236}">
                  <a16:creationId xmlns:a16="http://schemas.microsoft.com/office/drawing/2014/main" id="{093611CF-279F-E37C-4692-3231D3B44789}"/>
                </a:ext>
              </a:extLst>
            </p:cNvPr>
            <p:cNvSpPr/>
            <p:nvPr/>
          </p:nvSpPr>
          <p:spPr>
            <a:xfrm rot="10800000">
              <a:off x="5803027" y="2481716"/>
              <a:ext cx="426109" cy="2769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sp>
        <p:nvSpPr>
          <p:cNvPr id="102" name="文本框 101">
            <a:extLst>
              <a:ext uri="{FF2B5EF4-FFF2-40B4-BE49-F238E27FC236}">
                <a16:creationId xmlns:a16="http://schemas.microsoft.com/office/drawing/2014/main" id="{B4EA078E-2A76-101E-7D05-B9A8CE030D63}"/>
              </a:ext>
            </a:extLst>
          </p:cNvPr>
          <p:cNvSpPr txBox="1"/>
          <p:nvPr/>
        </p:nvSpPr>
        <p:spPr>
          <a:xfrm>
            <a:off x="372187" y="640308"/>
            <a:ext cx="11436636" cy="1421992"/>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altLang="zh-CN" sz="2000" kern="100"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rPr>
              <a:t>Tracking the upstream carbon emissions (indirect emissions) considers the linkages between the power sector and other upstream sectors, which is particularly important in the context of China’s supply-side reform.</a:t>
            </a:r>
            <a:endParaRPr lang="zh-CN" altLang="zh-CN" sz="2000" kern="100" dirty="0">
              <a:solidFill>
                <a:schemeClr val="accent3"/>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3" name="图片 102">
            <a:extLst>
              <a:ext uri="{FF2B5EF4-FFF2-40B4-BE49-F238E27FC236}">
                <a16:creationId xmlns:a16="http://schemas.microsoft.com/office/drawing/2014/main" id="{488074CF-03DC-758C-DDD5-EEABE76EB5D4}"/>
              </a:ext>
            </a:extLst>
          </p:cNvPr>
          <p:cNvPicPr>
            <a:picLocks noChangeAspect="1"/>
          </p:cNvPicPr>
          <p:nvPr/>
        </p:nvPicPr>
        <p:blipFill>
          <a:blip r:embed="rId8">
            <a:grayscl/>
            <a:extLst>
              <a:ext uri="{28A0092B-C50C-407E-A947-70E740481C1C}">
                <a14:useLocalDpi xmlns:a14="http://schemas.microsoft.com/office/drawing/2010/main" val="0"/>
              </a:ext>
            </a:extLst>
          </a:blip>
          <a:srcRect/>
          <a:stretch/>
        </p:blipFill>
        <p:spPr>
          <a:xfrm>
            <a:off x="4973065" y="4720442"/>
            <a:ext cx="2256882" cy="1161876"/>
          </a:xfrm>
          <a:prstGeom prst="rect">
            <a:avLst/>
          </a:prstGeom>
        </p:spPr>
      </p:pic>
      <p:pic>
        <p:nvPicPr>
          <p:cNvPr id="104" name="图片 103">
            <a:extLst>
              <a:ext uri="{FF2B5EF4-FFF2-40B4-BE49-F238E27FC236}">
                <a16:creationId xmlns:a16="http://schemas.microsoft.com/office/drawing/2014/main" id="{00450D17-E2B6-23DF-4FBF-C0D80ED5A033}"/>
              </a:ext>
            </a:extLst>
          </p:cNvPr>
          <p:cNvPicPr>
            <a:picLocks noChangeAspect="1"/>
          </p:cNvPicPr>
          <p:nvPr/>
        </p:nvPicPr>
        <p:blipFill>
          <a:blip r:embed="rId9">
            <a:grayscl/>
            <a:extLst>
              <a:ext uri="{28A0092B-C50C-407E-A947-70E740481C1C}">
                <a14:useLocalDpi xmlns:a14="http://schemas.microsoft.com/office/drawing/2010/main" val="0"/>
              </a:ext>
            </a:extLst>
          </a:blip>
          <a:srcRect/>
          <a:stretch/>
        </p:blipFill>
        <p:spPr>
          <a:xfrm>
            <a:off x="4969651" y="3402117"/>
            <a:ext cx="2256882" cy="1247689"/>
          </a:xfrm>
          <a:prstGeom prst="rect">
            <a:avLst/>
          </a:prstGeom>
        </p:spPr>
      </p:pic>
      <p:grpSp>
        <p:nvGrpSpPr>
          <p:cNvPr id="5" name="组合 4">
            <a:extLst>
              <a:ext uri="{FF2B5EF4-FFF2-40B4-BE49-F238E27FC236}">
                <a16:creationId xmlns:a16="http://schemas.microsoft.com/office/drawing/2014/main" id="{52437EB5-A262-4929-82C9-E93F1CC38503}"/>
              </a:ext>
            </a:extLst>
          </p:cNvPr>
          <p:cNvGrpSpPr/>
          <p:nvPr/>
        </p:nvGrpSpPr>
        <p:grpSpPr>
          <a:xfrm>
            <a:off x="4318640" y="2596464"/>
            <a:ext cx="688009" cy="830997"/>
            <a:chOff x="2794639" y="2191513"/>
            <a:chExt cx="688009" cy="830997"/>
          </a:xfrm>
        </p:grpSpPr>
        <p:sp>
          <p:nvSpPr>
            <p:cNvPr id="107" name="文本框 106">
              <a:extLst>
                <a:ext uri="{FF2B5EF4-FFF2-40B4-BE49-F238E27FC236}">
                  <a16:creationId xmlns:a16="http://schemas.microsoft.com/office/drawing/2014/main" id="{C0BBDA58-19E8-68BE-054F-7F0AE4EFEC0B}"/>
                </a:ext>
              </a:extLst>
            </p:cNvPr>
            <p:cNvSpPr txBox="1"/>
            <p:nvPr/>
          </p:nvSpPr>
          <p:spPr>
            <a:xfrm>
              <a:off x="2794639" y="2191513"/>
              <a:ext cx="688009" cy="830997"/>
            </a:xfrm>
            <a:prstGeom prst="rect">
              <a:avLst/>
            </a:prstGeom>
            <a:noFill/>
          </p:spPr>
          <p:txBody>
            <a:bodyPr wrap="none" rtlCol="0">
              <a:spAutoFit/>
            </a:bodyPr>
            <a:lstStyle/>
            <a:p>
              <a:r>
                <a:rPr lang="en-US" altLang="zh-CN" sz="1200" b="1" dirty="0">
                  <a:solidFill>
                    <a:schemeClr val="accent3"/>
                  </a:solidFill>
                  <a:latin typeface="Times New Roman" panose="02020603050405020304" pitchFamily="18" charset="0"/>
                  <a:cs typeface="Times New Roman" panose="02020603050405020304" pitchFamily="18" charset="0"/>
                </a:rPr>
                <a:t>Carbon</a:t>
              </a:r>
            </a:p>
            <a:p>
              <a:endParaRPr lang="en-US" altLang="zh-CN" sz="1200" b="1" dirty="0">
                <a:solidFill>
                  <a:schemeClr val="accent3"/>
                </a:solidFill>
                <a:latin typeface="Times New Roman" panose="02020603050405020304" pitchFamily="18" charset="0"/>
                <a:cs typeface="Times New Roman" panose="02020603050405020304" pitchFamily="18" charset="0"/>
              </a:endParaRPr>
            </a:p>
            <a:p>
              <a:r>
                <a:rPr lang="en-US" altLang="zh-CN" sz="1200" b="1" dirty="0">
                  <a:solidFill>
                    <a:schemeClr val="accent3"/>
                  </a:solidFill>
                  <a:latin typeface="Times New Roman" panose="02020603050405020304" pitchFamily="18" charset="0"/>
                  <a:cs typeface="Times New Roman" panose="02020603050405020304" pitchFamily="18" charset="0"/>
                </a:rPr>
                <a:t> </a:t>
              </a:r>
            </a:p>
            <a:p>
              <a:r>
                <a:rPr lang="en-US" altLang="zh-CN" sz="1200" b="1" dirty="0">
                  <a:solidFill>
                    <a:schemeClr val="accent3"/>
                  </a:solidFill>
                  <a:latin typeface="Times New Roman" panose="02020603050405020304" pitchFamily="18" charset="0"/>
                  <a:cs typeface="Times New Roman" panose="02020603050405020304" pitchFamily="18" charset="0"/>
                </a:rPr>
                <a:t>flow</a:t>
              </a:r>
              <a:endParaRPr lang="zh-CN" altLang="en-US" sz="1200" b="1" dirty="0">
                <a:solidFill>
                  <a:schemeClr val="accent3"/>
                </a:solidFill>
                <a:latin typeface="Times New Roman" panose="02020603050405020304" pitchFamily="18" charset="0"/>
                <a:cs typeface="Times New Roman" panose="02020603050405020304" pitchFamily="18" charset="0"/>
              </a:endParaRPr>
            </a:p>
          </p:txBody>
        </p:sp>
        <p:sp>
          <p:nvSpPr>
            <p:cNvPr id="106" name="箭头: 右 105">
              <a:extLst>
                <a:ext uri="{FF2B5EF4-FFF2-40B4-BE49-F238E27FC236}">
                  <a16:creationId xmlns:a16="http://schemas.microsoft.com/office/drawing/2014/main" id="{4C84B143-9F83-CBB6-A806-0E65AE4D8E56}"/>
                </a:ext>
              </a:extLst>
            </p:cNvPr>
            <p:cNvSpPr/>
            <p:nvPr/>
          </p:nvSpPr>
          <p:spPr>
            <a:xfrm>
              <a:off x="2900101" y="2437782"/>
              <a:ext cx="426109" cy="2769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3"/>
                </a:solidFill>
              </a:endParaRPr>
            </a:p>
          </p:txBody>
        </p:sp>
      </p:grpSp>
      <p:grpSp>
        <p:nvGrpSpPr>
          <p:cNvPr id="3" name="组合 2">
            <a:extLst>
              <a:ext uri="{FF2B5EF4-FFF2-40B4-BE49-F238E27FC236}">
                <a16:creationId xmlns:a16="http://schemas.microsoft.com/office/drawing/2014/main" id="{EADEED06-FAB6-4BEF-B78E-777997B3F652}"/>
              </a:ext>
            </a:extLst>
          </p:cNvPr>
          <p:cNvGrpSpPr/>
          <p:nvPr/>
        </p:nvGrpSpPr>
        <p:grpSpPr>
          <a:xfrm>
            <a:off x="7210616" y="4458221"/>
            <a:ext cx="758874" cy="830997"/>
            <a:chOff x="5635496" y="4575783"/>
            <a:chExt cx="758874" cy="830997"/>
          </a:xfrm>
        </p:grpSpPr>
        <p:sp>
          <p:nvSpPr>
            <p:cNvPr id="110" name="文本框 109">
              <a:extLst>
                <a:ext uri="{FF2B5EF4-FFF2-40B4-BE49-F238E27FC236}">
                  <a16:creationId xmlns:a16="http://schemas.microsoft.com/office/drawing/2014/main" id="{F3099C6D-9E9F-8D07-2CEA-B33E3E8387DA}"/>
                </a:ext>
              </a:extLst>
            </p:cNvPr>
            <p:cNvSpPr txBox="1"/>
            <p:nvPr/>
          </p:nvSpPr>
          <p:spPr>
            <a:xfrm>
              <a:off x="5635496" y="4575783"/>
              <a:ext cx="758874" cy="830997"/>
            </a:xfrm>
            <a:prstGeom prst="rect">
              <a:avLst/>
            </a:prstGeom>
            <a:noFill/>
          </p:spPr>
          <p:txBody>
            <a:bodyPr wrap="square" rtlCol="0">
              <a:spAutoFit/>
            </a:bodyPr>
            <a:lstStyle/>
            <a:p>
              <a:r>
                <a:rPr lang="en-US" altLang="zh-CN" sz="1200" b="1" dirty="0">
                  <a:solidFill>
                    <a:schemeClr val="accent3"/>
                  </a:solidFill>
                  <a:latin typeface="Times New Roman" panose="02020603050405020304" pitchFamily="18" charset="0"/>
                  <a:cs typeface="Times New Roman" panose="02020603050405020304" pitchFamily="18" charset="0"/>
                </a:rPr>
                <a:t>Carbon</a:t>
              </a:r>
            </a:p>
            <a:p>
              <a:endParaRPr lang="en-US" altLang="zh-CN" sz="1200" b="1" dirty="0">
                <a:solidFill>
                  <a:schemeClr val="accent3"/>
                </a:solidFill>
                <a:latin typeface="Times New Roman" panose="02020603050405020304" pitchFamily="18" charset="0"/>
                <a:cs typeface="Times New Roman" panose="02020603050405020304" pitchFamily="18" charset="0"/>
              </a:endParaRPr>
            </a:p>
            <a:p>
              <a:endParaRPr lang="en-US" altLang="zh-CN" sz="1200" b="1" dirty="0">
                <a:solidFill>
                  <a:schemeClr val="accent3"/>
                </a:solidFill>
                <a:latin typeface="Times New Roman" panose="02020603050405020304" pitchFamily="18" charset="0"/>
                <a:cs typeface="Times New Roman" panose="02020603050405020304" pitchFamily="18" charset="0"/>
              </a:endParaRPr>
            </a:p>
            <a:p>
              <a:r>
                <a:rPr lang="en-US" altLang="zh-CN" sz="1200" b="1" dirty="0">
                  <a:solidFill>
                    <a:schemeClr val="accent3"/>
                  </a:solidFill>
                  <a:latin typeface="Times New Roman" panose="02020603050405020304" pitchFamily="18" charset="0"/>
                  <a:cs typeface="Times New Roman" panose="02020603050405020304" pitchFamily="18" charset="0"/>
                </a:rPr>
                <a:t>    flow</a:t>
              </a:r>
              <a:endParaRPr lang="zh-CN" altLang="en-US" sz="1200" b="1" dirty="0">
                <a:solidFill>
                  <a:schemeClr val="accent3"/>
                </a:solidFill>
                <a:latin typeface="Times New Roman" panose="02020603050405020304" pitchFamily="18" charset="0"/>
                <a:cs typeface="Times New Roman" panose="02020603050405020304" pitchFamily="18" charset="0"/>
              </a:endParaRPr>
            </a:p>
          </p:txBody>
        </p:sp>
        <p:sp>
          <p:nvSpPr>
            <p:cNvPr id="109" name="箭头: 右 108">
              <a:extLst>
                <a:ext uri="{FF2B5EF4-FFF2-40B4-BE49-F238E27FC236}">
                  <a16:creationId xmlns:a16="http://schemas.microsoft.com/office/drawing/2014/main" id="{ED4512ED-D2A2-F055-485F-336552959376}"/>
                </a:ext>
              </a:extLst>
            </p:cNvPr>
            <p:cNvSpPr/>
            <p:nvPr/>
          </p:nvSpPr>
          <p:spPr>
            <a:xfrm rot="10800000">
              <a:off x="5797331" y="4821711"/>
              <a:ext cx="426109" cy="2769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nvGrpSpPr>
          <p:cNvPr id="6" name="组合 5">
            <a:extLst>
              <a:ext uri="{FF2B5EF4-FFF2-40B4-BE49-F238E27FC236}">
                <a16:creationId xmlns:a16="http://schemas.microsoft.com/office/drawing/2014/main" id="{7788FF56-BFF4-42DB-B7BF-BAD45B9A178E}"/>
              </a:ext>
            </a:extLst>
          </p:cNvPr>
          <p:cNvGrpSpPr/>
          <p:nvPr/>
        </p:nvGrpSpPr>
        <p:grpSpPr>
          <a:xfrm>
            <a:off x="4330085" y="4494627"/>
            <a:ext cx="688009" cy="830997"/>
            <a:chOff x="2806084" y="4612189"/>
            <a:chExt cx="688009" cy="830997"/>
          </a:xfrm>
        </p:grpSpPr>
        <p:sp>
          <p:nvSpPr>
            <p:cNvPr id="92" name="文本框 91">
              <a:extLst>
                <a:ext uri="{FF2B5EF4-FFF2-40B4-BE49-F238E27FC236}">
                  <a16:creationId xmlns:a16="http://schemas.microsoft.com/office/drawing/2014/main" id="{F13D6DF9-5F7D-3933-3DFD-AE407132D059}"/>
                </a:ext>
              </a:extLst>
            </p:cNvPr>
            <p:cNvSpPr txBox="1"/>
            <p:nvPr/>
          </p:nvSpPr>
          <p:spPr>
            <a:xfrm>
              <a:off x="2806084" y="4612189"/>
              <a:ext cx="688009" cy="830997"/>
            </a:xfrm>
            <a:prstGeom prst="rect">
              <a:avLst/>
            </a:prstGeom>
            <a:noFill/>
          </p:spPr>
          <p:txBody>
            <a:bodyPr wrap="none" rtlCol="0">
              <a:spAutoFit/>
            </a:bodyPr>
            <a:lstStyle/>
            <a:p>
              <a:r>
                <a:rPr lang="en-US" altLang="zh-CN" sz="1200" b="1" dirty="0">
                  <a:solidFill>
                    <a:schemeClr val="accent3"/>
                  </a:solidFill>
                  <a:latin typeface="Times New Roman" panose="02020603050405020304" pitchFamily="18" charset="0"/>
                  <a:cs typeface="Times New Roman" panose="02020603050405020304" pitchFamily="18" charset="0"/>
                </a:rPr>
                <a:t>Carbon</a:t>
              </a:r>
            </a:p>
            <a:p>
              <a:endParaRPr lang="en-US" altLang="zh-CN" sz="1200" b="1" dirty="0">
                <a:solidFill>
                  <a:schemeClr val="accent3"/>
                </a:solidFill>
                <a:latin typeface="Times New Roman" panose="02020603050405020304" pitchFamily="18" charset="0"/>
                <a:cs typeface="Times New Roman" panose="02020603050405020304" pitchFamily="18" charset="0"/>
              </a:endParaRPr>
            </a:p>
            <a:p>
              <a:endParaRPr lang="en-US" altLang="zh-CN" sz="1200" b="1" dirty="0">
                <a:solidFill>
                  <a:schemeClr val="accent3"/>
                </a:solidFill>
                <a:latin typeface="Times New Roman" panose="02020603050405020304" pitchFamily="18" charset="0"/>
                <a:cs typeface="Times New Roman" panose="02020603050405020304" pitchFamily="18" charset="0"/>
              </a:endParaRPr>
            </a:p>
            <a:p>
              <a:r>
                <a:rPr lang="en-US" altLang="zh-CN" sz="1200" b="1" dirty="0">
                  <a:solidFill>
                    <a:schemeClr val="accent3"/>
                  </a:solidFill>
                  <a:latin typeface="Times New Roman" panose="02020603050405020304" pitchFamily="18" charset="0"/>
                  <a:cs typeface="Times New Roman" panose="02020603050405020304" pitchFamily="18" charset="0"/>
                </a:rPr>
                <a:t>flow</a:t>
              </a:r>
              <a:endParaRPr lang="zh-CN" altLang="en-US" sz="1200" b="1" dirty="0">
                <a:solidFill>
                  <a:schemeClr val="accent3"/>
                </a:solidFill>
                <a:latin typeface="Times New Roman" panose="02020603050405020304" pitchFamily="18" charset="0"/>
                <a:cs typeface="Times New Roman" panose="02020603050405020304" pitchFamily="18" charset="0"/>
              </a:endParaRPr>
            </a:p>
          </p:txBody>
        </p:sp>
        <p:sp>
          <p:nvSpPr>
            <p:cNvPr id="91" name="箭头: 右 90">
              <a:extLst>
                <a:ext uri="{FF2B5EF4-FFF2-40B4-BE49-F238E27FC236}">
                  <a16:creationId xmlns:a16="http://schemas.microsoft.com/office/drawing/2014/main" id="{525B70CB-BCDB-C11E-25A0-5F32F0FCB980}"/>
                </a:ext>
              </a:extLst>
            </p:cNvPr>
            <p:cNvSpPr/>
            <p:nvPr/>
          </p:nvSpPr>
          <p:spPr>
            <a:xfrm>
              <a:off x="2900186" y="4852782"/>
              <a:ext cx="426109" cy="2769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solidFill>
              </a:endParaRPr>
            </a:p>
          </p:txBody>
        </p:sp>
      </p:grpSp>
      <p:sp>
        <p:nvSpPr>
          <p:cNvPr id="7" name="矩形 6">
            <a:extLst>
              <a:ext uri="{FF2B5EF4-FFF2-40B4-BE49-F238E27FC236}">
                <a16:creationId xmlns:a16="http://schemas.microsoft.com/office/drawing/2014/main" id="{CD66B674-837C-B299-0FC3-7EF711B19B7A}"/>
              </a:ext>
            </a:extLst>
          </p:cNvPr>
          <p:cNvSpPr/>
          <p:nvPr/>
        </p:nvSpPr>
        <p:spPr>
          <a:xfrm>
            <a:off x="383177" y="2686550"/>
            <a:ext cx="11425646" cy="1077218"/>
          </a:xfrm>
          <a:prstGeom prst="rect">
            <a:avLst/>
          </a:prstGeom>
          <a:solidFill>
            <a:schemeClr val="bg1"/>
          </a:solidFill>
          <a:ln>
            <a:solidFill>
              <a:schemeClr val="bg1"/>
            </a:solidFill>
          </a:ln>
        </p:spPr>
        <p:txBody>
          <a:bodyPr wrap="square" lIns="91440" tIns="45720" rIns="91440" bIns="45720">
            <a:spAutoFit/>
          </a:bodyPr>
          <a:lstStyle/>
          <a:p>
            <a:pPr algn="ctr"/>
            <a:r>
              <a:rPr lang="en-US" altLang="zh-CN"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How to achieve supply chain-wide carbon reductions in China’s power system from a provincial perspective?</a:t>
            </a:r>
            <a:endParaRPr lang="zh-CN" alt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标题 1">
            <a:extLst>
              <a:ext uri="{FF2B5EF4-FFF2-40B4-BE49-F238E27FC236}">
                <a16:creationId xmlns:a16="http://schemas.microsoft.com/office/drawing/2014/main" id="{85259D96-F762-F8FE-F07C-DFEAFE0DF03F}"/>
              </a:ext>
            </a:extLst>
          </p:cNvPr>
          <p:cNvSpPr txBox="1">
            <a:spLocks/>
          </p:cNvSpPr>
          <p:nvPr/>
        </p:nvSpPr>
        <p:spPr>
          <a:xfrm>
            <a:off x="499058" y="139732"/>
            <a:ext cx="4133898"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Introduction</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131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2B4AA75B-FE25-426B-F777-7F47B2965EB2}"/>
              </a:ext>
            </a:extLst>
          </p:cNvPr>
          <p:cNvGrpSpPr/>
          <p:nvPr/>
        </p:nvGrpSpPr>
        <p:grpSpPr>
          <a:xfrm>
            <a:off x="792450" y="5207350"/>
            <a:ext cx="964445" cy="832560"/>
            <a:chOff x="4532579" y="1534257"/>
            <a:chExt cx="1761690" cy="1555290"/>
          </a:xfrm>
          <a:solidFill>
            <a:srgbClr val="002060"/>
          </a:solidFill>
        </p:grpSpPr>
        <p:sp>
          <p:nvSpPr>
            <p:cNvPr id="8" name="Freeform 6">
              <a:extLst>
                <a:ext uri="{FF2B5EF4-FFF2-40B4-BE49-F238E27FC236}">
                  <a16:creationId xmlns:a16="http://schemas.microsoft.com/office/drawing/2014/main" id="{CE6D04BC-92CF-CF1A-2326-54B4699BD8CF}"/>
                </a:ext>
              </a:extLst>
            </p:cNvPr>
            <p:cNvSpPr/>
            <p:nvPr/>
          </p:nvSpPr>
          <p:spPr bwMode="auto">
            <a:xfrm>
              <a:off x="4532579" y="1534257"/>
              <a:ext cx="1761690" cy="15552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bg1"/>
                </a:solidFill>
                <a:latin typeface="造字工房悦黑（非商用）常规体" pitchFamily="2" charset="-122"/>
                <a:ea typeface="造字工房悦黑（非商用）常规体" pitchFamily="2" charset="-122"/>
              </a:endParaRPr>
            </a:p>
          </p:txBody>
        </p:sp>
        <p:sp>
          <p:nvSpPr>
            <p:cNvPr id="9" name="Freeform 6">
              <a:extLst>
                <a:ext uri="{FF2B5EF4-FFF2-40B4-BE49-F238E27FC236}">
                  <a16:creationId xmlns:a16="http://schemas.microsoft.com/office/drawing/2014/main" id="{6726EBD5-3995-4369-0012-56D77F06C21D}"/>
                </a:ext>
              </a:extLst>
            </p:cNvPr>
            <p:cNvSpPr/>
            <p:nvPr/>
          </p:nvSpPr>
          <p:spPr bwMode="auto">
            <a:xfrm>
              <a:off x="4557657" y="1884675"/>
              <a:ext cx="1129773" cy="997407"/>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b="1" noProof="1">
                <a:solidFill>
                  <a:schemeClr val="bg1"/>
                </a:solidFill>
                <a:latin typeface="造字工房悦黑（非商用）常规体" pitchFamily="2" charset="-122"/>
                <a:ea typeface="造字工房悦黑（非商用）常规体" pitchFamily="2" charset="-122"/>
              </a:endParaRPr>
            </a:p>
          </p:txBody>
        </p:sp>
      </p:grpSp>
      <p:sp>
        <p:nvSpPr>
          <p:cNvPr id="10" name="矩形 9">
            <a:extLst>
              <a:ext uri="{FF2B5EF4-FFF2-40B4-BE49-F238E27FC236}">
                <a16:creationId xmlns:a16="http://schemas.microsoft.com/office/drawing/2014/main" id="{F0CAB12E-ACAA-A331-F86B-10D9C3F20A48}"/>
              </a:ext>
            </a:extLst>
          </p:cNvPr>
          <p:cNvSpPr/>
          <p:nvPr/>
        </p:nvSpPr>
        <p:spPr>
          <a:xfrm rot="5400000">
            <a:off x="-130436" y="3579609"/>
            <a:ext cx="2792114" cy="458819"/>
          </a:xfrm>
          <a:prstGeom prst="rect">
            <a:avLst/>
          </a:prstGeom>
          <a:solidFill>
            <a:srgbClr val="00206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dirty="0">
              <a:solidFill>
                <a:schemeClr val="bg1"/>
              </a:solidFill>
              <a:latin typeface="造字工房悦黑（非商用）常规体" charset="0"/>
              <a:ea typeface="造字工房悦黑（非商用）常规体" charset="0"/>
            </a:endParaRPr>
          </a:p>
        </p:txBody>
      </p:sp>
      <p:cxnSp>
        <p:nvCxnSpPr>
          <p:cNvPr id="11" name="直接连接符 10">
            <a:extLst>
              <a:ext uri="{FF2B5EF4-FFF2-40B4-BE49-F238E27FC236}">
                <a16:creationId xmlns:a16="http://schemas.microsoft.com/office/drawing/2014/main" id="{99F05D53-BF85-2900-A310-A79D683E7CAF}"/>
              </a:ext>
            </a:extLst>
          </p:cNvPr>
          <p:cNvCxnSpPr/>
          <p:nvPr/>
        </p:nvCxnSpPr>
        <p:spPr>
          <a:xfrm>
            <a:off x="1921765" y="6079319"/>
            <a:ext cx="25519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F360AA92-4B29-8BA6-69CB-D2547494D471}"/>
              </a:ext>
            </a:extLst>
          </p:cNvPr>
          <p:cNvSpPr txBox="1"/>
          <p:nvPr/>
        </p:nvSpPr>
        <p:spPr>
          <a:xfrm>
            <a:off x="1882861" y="5628588"/>
            <a:ext cx="2033762" cy="461665"/>
          </a:xfrm>
          <a:prstGeom prst="rect">
            <a:avLst/>
          </a:prstGeom>
          <a:noFill/>
        </p:spPr>
        <p:txBody>
          <a:bodyPr wrap="none" rtlCol="0">
            <a:spAutoFit/>
          </a:bodyPr>
          <a:lstStyle/>
          <a:p>
            <a:r>
              <a:rPr lang="en-US" altLang="zh-CN" sz="2400" b="1" dirty="0">
                <a:solidFill>
                  <a:srgbClr val="002060"/>
                </a:solidFill>
                <a:latin typeface="Times New Roman" panose="02020603050405020304" pitchFamily="18" charset="0"/>
                <a:ea typeface="幼圆" panose="02010509060101010101" pitchFamily="49" charset="-122"/>
                <a:cs typeface="Times New Roman" panose="02020603050405020304" pitchFamily="18" charset="0"/>
              </a:rPr>
              <a:t>Research Gap</a:t>
            </a:r>
            <a:endParaRPr lang="zh-CN" altLang="en-US" sz="2400" b="1" dirty="0">
              <a:solidFill>
                <a:srgbClr val="00206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3" name="magnifying-glass_32917">
            <a:extLst>
              <a:ext uri="{FF2B5EF4-FFF2-40B4-BE49-F238E27FC236}">
                <a16:creationId xmlns:a16="http://schemas.microsoft.com/office/drawing/2014/main" id="{D30B1932-C8DC-4D9F-6CB2-FC5E0BC155F4}"/>
              </a:ext>
            </a:extLst>
          </p:cNvPr>
          <p:cNvSpPr>
            <a:spLocks noChangeAspect="1"/>
          </p:cNvSpPr>
          <p:nvPr/>
        </p:nvSpPr>
        <p:spPr bwMode="auto">
          <a:xfrm>
            <a:off x="1089125" y="5398199"/>
            <a:ext cx="479008" cy="476716"/>
          </a:xfrm>
          <a:custGeom>
            <a:avLst/>
            <a:gdLst>
              <a:gd name="T0" fmla="*/ 1433 w 2718"/>
              <a:gd name="T1" fmla="*/ 661 h 2709"/>
              <a:gd name="T2" fmla="*/ 1589 w 2718"/>
              <a:gd name="T3" fmla="*/ 1115 h 2709"/>
              <a:gd name="T4" fmla="*/ 1433 w 2718"/>
              <a:gd name="T5" fmla="*/ 797 h 2709"/>
              <a:gd name="T6" fmla="*/ 662 w 2718"/>
              <a:gd name="T7" fmla="*/ 799 h 2709"/>
              <a:gd name="T8" fmla="*/ 508 w 2718"/>
              <a:gd name="T9" fmla="*/ 1116 h 2709"/>
              <a:gd name="T10" fmla="*/ 662 w 2718"/>
              <a:gd name="T11" fmla="*/ 663 h 2709"/>
              <a:gd name="T12" fmla="*/ 1433 w 2718"/>
              <a:gd name="T13" fmla="*/ 661 h 2709"/>
              <a:gd name="T14" fmla="*/ 2718 w 2718"/>
              <a:gd name="T15" fmla="*/ 2480 h 2709"/>
              <a:gd name="T16" fmla="*/ 2491 w 2718"/>
              <a:gd name="T17" fmla="*/ 2709 h 2709"/>
              <a:gd name="T18" fmla="*/ 1816 w 2718"/>
              <a:gd name="T19" fmla="*/ 2038 h 2709"/>
              <a:gd name="T20" fmla="*/ 1873 w 2718"/>
              <a:gd name="T21" fmla="*/ 1981 h 2709"/>
              <a:gd name="T22" fmla="*/ 1731 w 2718"/>
              <a:gd name="T23" fmla="*/ 1840 h 2709"/>
              <a:gd name="T24" fmla="*/ 1048 w 2718"/>
              <a:gd name="T25" fmla="*/ 2095 h 2709"/>
              <a:gd name="T26" fmla="*/ 310 w 2718"/>
              <a:gd name="T27" fmla="*/ 1790 h 2709"/>
              <a:gd name="T28" fmla="*/ 1 w 2718"/>
              <a:gd name="T29" fmla="*/ 1050 h 2709"/>
              <a:gd name="T30" fmla="*/ 306 w 2718"/>
              <a:gd name="T31" fmla="*/ 309 h 2709"/>
              <a:gd name="T32" fmla="*/ 1048 w 2718"/>
              <a:gd name="T33" fmla="*/ 0 h 2709"/>
              <a:gd name="T34" fmla="*/ 1787 w 2718"/>
              <a:gd name="T35" fmla="*/ 305 h 2709"/>
              <a:gd name="T36" fmla="*/ 2096 w 2718"/>
              <a:gd name="T37" fmla="*/ 1044 h 2709"/>
              <a:gd name="T38" fmla="*/ 1845 w 2718"/>
              <a:gd name="T39" fmla="*/ 1726 h 2709"/>
              <a:gd name="T40" fmla="*/ 1987 w 2718"/>
              <a:gd name="T41" fmla="*/ 1867 h 2709"/>
              <a:gd name="T42" fmla="*/ 2044 w 2718"/>
              <a:gd name="T43" fmla="*/ 1809 h 2709"/>
              <a:gd name="T44" fmla="*/ 2718 w 2718"/>
              <a:gd name="T45" fmla="*/ 2480 h 2709"/>
              <a:gd name="T46" fmla="*/ 1677 w 2718"/>
              <a:gd name="T47" fmla="*/ 1672 h 2709"/>
              <a:gd name="T48" fmla="*/ 1934 w 2718"/>
              <a:gd name="T49" fmla="*/ 1045 h 2709"/>
              <a:gd name="T50" fmla="*/ 1673 w 2718"/>
              <a:gd name="T51" fmla="*/ 419 h 2709"/>
              <a:gd name="T52" fmla="*/ 1049 w 2718"/>
              <a:gd name="T53" fmla="*/ 162 h 2709"/>
              <a:gd name="T54" fmla="*/ 420 w 2718"/>
              <a:gd name="T55" fmla="*/ 423 h 2709"/>
              <a:gd name="T56" fmla="*/ 162 w 2718"/>
              <a:gd name="T57" fmla="*/ 1050 h 2709"/>
              <a:gd name="T58" fmla="*/ 424 w 2718"/>
              <a:gd name="T59" fmla="*/ 1676 h 2709"/>
              <a:gd name="T60" fmla="*/ 1048 w 2718"/>
              <a:gd name="T61" fmla="*/ 1933 h 2709"/>
              <a:gd name="T62" fmla="*/ 1677 w 2718"/>
              <a:gd name="T63" fmla="*/ 1672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8" h="2709">
                <a:moveTo>
                  <a:pt x="1433" y="661"/>
                </a:moveTo>
                <a:cubicBezTo>
                  <a:pt x="1557" y="785"/>
                  <a:pt x="1609" y="954"/>
                  <a:pt x="1589" y="1115"/>
                </a:cubicBezTo>
                <a:cubicBezTo>
                  <a:pt x="1574" y="999"/>
                  <a:pt x="1523" y="886"/>
                  <a:pt x="1433" y="797"/>
                </a:cubicBezTo>
                <a:cubicBezTo>
                  <a:pt x="1219" y="585"/>
                  <a:pt x="874" y="586"/>
                  <a:pt x="662" y="799"/>
                </a:cubicBezTo>
                <a:cubicBezTo>
                  <a:pt x="573" y="888"/>
                  <a:pt x="522" y="1000"/>
                  <a:pt x="508" y="1116"/>
                </a:cubicBezTo>
                <a:cubicBezTo>
                  <a:pt x="488" y="955"/>
                  <a:pt x="539" y="787"/>
                  <a:pt x="662" y="663"/>
                </a:cubicBezTo>
                <a:cubicBezTo>
                  <a:pt x="874" y="449"/>
                  <a:pt x="1219" y="448"/>
                  <a:pt x="1433" y="661"/>
                </a:cubicBezTo>
                <a:close/>
                <a:moveTo>
                  <a:pt x="2718" y="2480"/>
                </a:moveTo>
                <a:lnTo>
                  <a:pt x="2491" y="2709"/>
                </a:lnTo>
                <a:lnTo>
                  <a:pt x="1816" y="2038"/>
                </a:lnTo>
                <a:lnTo>
                  <a:pt x="1873" y="1981"/>
                </a:lnTo>
                <a:lnTo>
                  <a:pt x="1731" y="1840"/>
                </a:lnTo>
                <a:cubicBezTo>
                  <a:pt x="1541" y="2005"/>
                  <a:pt x="1302" y="2095"/>
                  <a:pt x="1048" y="2095"/>
                </a:cubicBezTo>
                <a:cubicBezTo>
                  <a:pt x="770" y="2095"/>
                  <a:pt x="507" y="1987"/>
                  <a:pt x="310" y="1790"/>
                </a:cubicBezTo>
                <a:cubicBezTo>
                  <a:pt x="111" y="1593"/>
                  <a:pt x="2" y="1330"/>
                  <a:pt x="1" y="1050"/>
                </a:cubicBezTo>
                <a:cubicBezTo>
                  <a:pt x="0" y="771"/>
                  <a:pt x="108" y="507"/>
                  <a:pt x="306" y="309"/>
                </a:cubicBezTo>
                <a:cubicBezTo>
                  <a:pt x="504" y="110"/>
                  <a:pt x="768" y="0"/>
                  <a:pt x="1048" y="0"/>
                </a:cubicBezTo>
                <a:cubicBezTo>
                  <a:pt x="1327" y="0"/>
                  <a:pt x="1589" y="108"/>
                  <a:pt x="1787" y="305"/>
                </a:cubicBezTo>
                <a:cubicBezTo>
                  <a:pt x="1985" y="502"/>
                  <a:pt x="2095" y="765"/>
                  <a:pt x="2096" y="1044"/>
                </a:cubicBezTo>
                <a:cubicBezTo>
                  <a:pt x="2096" y="1297"/>
                  <a:pt x="2008" y="1536"/>
                  <a:pt x="1845" y="1726"/>
                </a:cubicBezTo>
                <a:lnTo>
                  <a:pt x="1987" y="1867"/>
                </a:lnTo>
                <a:lnTo>
                  <a:pt x="2044" y="1809"/>
                </a:lnTo>
                <a:lnTo>
                  <a:pt x="2718" y="2480"/>
                </a:lnTo>
                <a:close/>
                <a:moveTo>
                  <a:pt x="1677" y="1672"/>
                </a:moveTo>
                <a:cubicBezTo>
                  <a:pt x="1843" y="1504"/>
                  <a:pt x="1935" y="1282"/>
                  <a:pt x="1934" y="1045"/>
                </a:cubicBezTo>
                <a:cubicBezTo>
                  <a:pt x="1934" y="808"/>
                  <a:pt x="1841" y="586"/>
                  <a:pt x="1673" y="419"/>
                </a:cubicBezTo>
                <a:cubicBezTo>
                  <a:pt x="1506" y="253"/>
                  <a:pt x="1284" y="162"/>
                  <a:pt x="1049" y="162"/>
                </a:cubicBezTo>
                <a:cubicBezTo>
                  <a:pt x="811" y="162"/>
                  <a:pt x="588" y="254"/>
                  <a:pt x="420" y="423"/>
                </a:cubicBezTo>
                <a:cubicBezTo>
                  <a:pt x="253" y="591"/>
                  <a:pt x="162" y="813"/>
                  <a:pt x="162" y="1050"/>
                </a:cubicBezTo>
                <a:cubicBezTo>
                  <a:pt x="163" y="1287"/>
                  <a:pt x="256" y="1509"/>
                  <a:pt x="424" y="1676"/>
                </a:cubicBezTo>
                <a:cubicBezTo>
                  <a:pt x="591" y="1842"/>
                  <a:pt x="813" y="1933"/>
                  <a:pt x="1048" y="1933"/>
                </a:cubicBezTo>
                <a:cubicBezTo>
                  <a:pt x="1286" y="1934"/>
                  <a:pt x="1509" y="1841"/>
                  <a:pt x="1677" y="1672"/>
                </a:cubicBezTo>
                <a:close/>
              </a:path>
            </a:pathLst>
          </a:custGeom>
          <a:solidFill>
            <a:schemeClr val="bg1"/>
          </a:solidFill>
          <a:ln>
            <a:noFill/>
          </a:ln>
        </p:spPr>
        <p:txBody>
          <a:bodyPr/>
          <a:lstStyle/>
          <a:p>
            <a:endParaRPr lang="zh-CN" altLang="en-US" dirty="0"/>
          </a:p>
        </p:txBody>
      </p:sp>
      <p:sp>
        <p:nvSpPr>
          <p:cNvPr id="14" name="椭圆 13">
            <a:extLst>
              <a:ext uri="{FF2B5EF4-FFF2-40B4-BE49-F238E27FC236}">
                <a16:creationId xmlns:a16="http://schemas.microsoft.com/office/drawing/2014/main" id="{C1966391-5BA6-D1A1-F8CF-78E6579DEF56}"/>
              </a:ext>
            </a:extLst>
          </p:cNvPr>
          <p:cNvSpPr/>
          <p:nvPr/>
        </p:nvSpPr>
        <p:spPr>
          <a:xfrm>
            <a:off x="1584424" y="1422692"/>
            <a:ext cx="293125" cy="29656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2060"/>
              </a:solidFill>
            </a:endParaRPr>
          </a:p>
        </p:txBody>
      </p:sp>
      <p:grpSp>
        <p:nvGrpSpPr>
          <p:cNvPr id="15" name="组合 14">
            <a:extLst>
              <a:ext uri="{FF2B5EF4-FFF2-40B4-BE49-F238E27FC236}">
                <a16:creationId xmlns:a16="http://schemas.microsoft.com/office/drawing/2014/main" id="{73601A90-291F-3141-321D-FF4AF51F4A45}"/>
              </a:ext>
            </a:extLst>
          </p:cNvPr>
          <p:cNvGrpSpPr/>
          <p:nvPr/>
        </p:nvGrpSpPr>
        <p:grpSpPr>
          <a:xfrm>
            <a:off x="10217055" y="722024"/>
            <a:ext cx="1008298" cy="816260"/>
            <a:chOff x="4532579" y="1534257"/>
            <a:chExt cx="1761690" cy="1555290"/>
          </a:xfrm>
          <a:solidFill>
            <a:srgbClr val="CF0101"/>
          </a:solidFill>
        </p:grpSpPr>
        <p:sp>
          <p:nvSpPr>
            <p:cNvPr id="16" name="Freeform 6">
              <a:extLst>
                <a:ext uri="{FF2B5EF4-FFF2-40B4-BE49-F238E27FC236}">
                  <a16:creationId xmlns:a16="http://schemas.microsoft.com/office/drawing/2014/main" id="{D82E3111-F63A-EC67-910E-34127379CE8E}"/>
                </a:ext>
              </a:extLst>
            </p:cNvPr>
            <p:cNvSpPr/>
            <p:nvPr/>
          </p:nvSpPr>
          <p:spPr bwMode="auto">
            <a:xfrm>
              <a:off x="4532579" y="1534257"/>
              <a:ext cx="1761690" cy="15552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bg1"/>
                </a:solidFill>
                <a:latin typeface="造字工房悦黑（非商用）常规体" pitchFamily="2" charset="-122"/>
                <a:ea typeface="造字工房悦黑（非商用）常规体" pitchFamily="2" charset="-122"/>
              </a:endParaRPr>
            </a:p>
          </p:txBody>
        </p:sp>
        <p:sp>
          <p:nvSpPr>
            <p:cNvPr id="17" name="Freeform 6">
              <a:extLst>
                <a:ext uri="{FF2B5EF4-FFF2-40B4-BE49-F238E27FC236}">
                  <a16:creationId xmlns:a16="http://schemas.microsoft.com/office/drawing/2014/main" id="{9A724E68-2067-545C-1884-A65FBD435DC8}"/>
                </a:ext>
              </a:extLst>
            </p:cNvPr>
            <p:cNvSpPr/>
            <p:nvPr/>
          </p:nvSpPr>
          <p:spPr bwMode="auto">
            <a:xfrm>
              <a:off x="4809357" y="2009045"/>
              <a:ext cx="1129773" cy="997407"/>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b="1" noProof="1">
                <a:solidFill>
                  <a:schemeClr val="bg1"/>
                </a:solidFill>
                <a:latin typeface="造字工房悦黑（非商用）常规体" pitchFamily="2" charset="-122"/>
                <a:ea typeface="造字工房悦黑（非商用）常规体" pitchFamily="2" charset="-122"/>
              </a:endParaRPr>
            </a:p>
          </p:txBody>
        </p:sp>
      </p:grpSp>
      <p:sp>
        <p:nvSpPr>
          <p:cNvPr id="18" name="矩形 17">
            <a:extLst>
              <a:ext uri="{FF2B5EF4-FFF2-40B4-BE49-F238E27FC236}">
                <a16:creationId xmlns:a16="http://schemas.microsoft.com/office/drawing/2014/main" id="{D0DD1F3E-DA53-80F1-EB1C-F6ADBBDA3FD9}"/>
              </a:ext>
            </a:extLst>
          </p:cNvPr>
          <p:cNvSpPr/>
          <p:nvPr/>
        </p:nvSpPr>
        <p:spPr>
          <a:xfrm rot="5400000">
            <a:off x="9320770" y="2705128"/>
            <a:ext cx="2805886" cy="472198"/>
          </a:xfrm>
          <a:prstGeom prst="rect">
            <a:avLst/>
          </a:prstGeom>
          <a:solidFill>
            <a:srgbClr val="CF010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solidFill>
                <a:schemeClr val="bg1"/>
              </a:solidFill>
              <a:latin typeface="造字工房悦黑（非商用）常规体" charset="0"/>
              <a:ea typeface="造字工房悦黑（非商用）常规体" charset="0"/>
            </a:endParaRPr>
          </a:p>
        </p:txBody>
      </p:sp>
      <p:cxnSp>
        <p:nvCxnSpPr>
          <p:cNvPr id="19" name="直接连接符 18">
            <a:extLst>
              <a:ext uri="{FF2B5EF4-FFF2-40B4-BE49-F238E27FC236}">
                <a16:creationId xmlns:a16="http://schemas.microsoft.com/office/drawing/2014/main" id="{AEACDE55-5F8F-1172-3D82-8FED4AB78C04}"/>
              </a:ext>
            </a:extLst>
          </p:cNvPr>
          <p:cNvCxnSpPr>
            <a:cxnSpLocks/>
          </p:cNvCxnSpPr>
          <p:nvPr/>
        </p:nvCxnSpPr>
        <p:spPr>
          <a:xfrm>
            <a:off x="7607032" y="1341684"/>
            <a:ext cx="2523112" cy="0"/>
          </a:xfrm>
          <a:prstGeom prst="line">
            <a:avLst/>
          </a:prstGeom>
        </p:spPr>
        <p:style>
          <a:lnRef idx="1">
            <a:schemeClr val="accent2"/>
          </a:lnRef>
          <a:fillRef idx="0">
            <a:schemeClr val="accent2"/>
          </a:fillRef>
          <a:effectRef idx="0">
            <a:schemeClr val="accent2"/>
          </a:effectRef>
          <a:fontRef idx="minor">
            <a:schemeClr val="tx1"/>
          </a:fontRef>
        </p:style>
      </p:cxnSp>
      <p:sp>
        <p:nvSpPr>
          <p:cNvPr id="20" name="文本框 19">
            <a:extLst>
              <a:ext uri="{FF2B5EF4-FFF2-40B4-BE49-F238E27FC236}">
                <a16:creationId xmlns:a16="http://schemas.microsoft.com/office/drawing/2014/main" id="{F158B1FF-F927-EAAC-F291-1B36185011CE}"/>
              </a:ext>
            </a:extLst>
          </p:cNvPr>
          <p:cNvSpPr txBox="1"/>
          <p:nvPr/>
        </p:nvSpPr>
        <p:spPr>
          <a:xfrm>
            <a:off x="7478661" y="870521"/>
            <a:ext cx="2699973" cy="461665"/>
          </a:xfrm>
          <a:prstGeom prst="rect">
            <a:avLst/>
          </a:prstGeom>
          <a:noFill/>
        </p:spPr>
        <p:txBody>
          <a:bodyPr wrap="square" rtlCol="0">
            <a:spAutoFit/>
          </a:bodyPr>
          <a:lstStyle/>
          <a:p>
            <a:pPr algn="ctr"/>
            <a:r>
              <a:rPr lang="en-US" altLang="zh-CN" sz="2400" b="1" dirty="0">
                <a:solidFill>
                  <a:srgbClr val="C00000"/>
                </a:solidFill>
                <a:latin typeface="Times New Roman" panose="02020603050405020304" pitchFamily="18" charset="0"/>
                <a:ea typeface="幼圆" panose="02010509060101010101" pitchFamily="49" charset="-122"/>
                <a:cs typeface="Times New Roman" panose="02020603050405020304" pitchFamily="18" charset="0"/>
              </a:rPr>
              <a:t>Innovation</a:t>
            </a:r>
            <a:endParaRPr lang="zh-CN" altLang="en-US" sz="2400" b="1" dirty="0">
              <a:solidFill>
                <a:srgbClr val="C00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1" name="light-bulb_116338">
            <a:extLst>
              <a:ext uri="{FF2B5EF4-FFF2-40B4-BE49-F238E27FC236}">
                <a16:creationId xmlns:a16="http://schemas.microsoft.com/office/drawing/2014/main" id="{874A816E-097E-B4E2-B2CF-F4FC6DB29371}"/>
              </a:ext>
            </a:extLst>
          </p:cNvPr>
          <p:cNvSpPr>
            <a:spLocks noChangeAspect="1"/>
          </p:cNvSpPr>
          <p:nvPr/>
        </p:nvSpPr>
        <p:spPr bwMode="auto">
          <a:xfrm>
            <a:off x="10487295" y="880342"/>
            <a:ext cx="472198" cy="471508"/>
          </a:xfrm>
          <a:custGeom>
            <a:avLst/>
            <a:gdLst>
              <a:gd name="connsiteX0" fmla="*/ 238769 w 581459"/>
              <a:gd name="connsiteY0" fmla="*/ 505245 h 580612"/>
              <a:gd name="connsiteX1" fmla="*/ 238769 w 581459"/>
              <a:gd name="connsiteY1" fmla="*/ 533685 h 580612"/>
              <a:gd name="connsiteX2" fmla="*/ 261553 w 581459"/>
              <a:gd name="connsiteY2" fmla="*/ 555993 h 580612"/>
              <a:gd name="connsiteX3" fmla="*/ 323497 w 581459"/>
              <a:gd name="connsiteY3" fmla="*/ 555993 h 580612"/>
              <a:gd name="connsiteX4" fmla="*/ 346281 w 581459"/>
              <a:gd name="connsiteY4" fmla="*/ 533685 h 580612"/>
              <a:gd name="connsiteX5" fmla="*/ 346192 w 581459"/>
              <a:gd name="connsiteY5" fmla="*/ 533685 h 580612"/>
              <a:gd name="connsiteX6" fmla="*/ 346192 w 581459"/>
              <a:gd name="connsiteY6" fmla="*/ 505245 h 580612"/>
              <a:gd name="connsiteX7" fmla="*/ 519573 w 581459"/>
              <a:gd name="connsiteY7" fmla="*/ 266808 h 580612"/>
              <a:gd name="connsiteX8" fmla="*/ 581459 w 581459"/>
              <a:gd name="connsiteY8" fmla="*/ 266808 h 580612"/>
              <a:gd name="connsiteX9" fmla="*/ 581459 w 581459"/>
              <a:gd name="connsiteY9" fmla="*/ 291576 h 580612"/>
              <a:gd name="connsiteX10" fmla="*/ 519573 w 581459"/>
              <a:gd name="connsiteY10" fmla="*/ 291576 h 580612"/>
              <a:gd name="connsiteX11" fmla="*/ 0 w 581459"/>
              <a:gd name="connsiteY11" fmla="*/ 266808 h 580612"/>
              <a:gd name="connsiteX12" fmla="*/ 61956 w 581459"/>
              <a:gd name="connsiteY12" fmla="*/ 266808 h 580612"/>
              <a:gd name="connsiteX13" fmla="*/ 61956 w 581459"/>
              <a:gd name="connsiteY13" fmla="*/ 291576 h 580612"/>
              <a:gd name="connsiteX14" fmla="*/ 0 w 581459"/>
              <a:gd name="connsiteY14" fmla="*/ 291576 h 580612"/>
              <a:gd name="connsiteX15" fmla="*/ 290923 w 581459"/>
              <a:gd name="connsiteY15" fmla="*/ 121030 h 580612"/>
              <a:gd name="connsiteX16" fmla="*/ 153151 w 581459"/>
              <a:gd name="connsiteY16" fmla="*/ 236036 h 580612"/>
              <a:gd name="connsiteX17" fmla="*/ 187327 w 581459"/>
              <a:gd name="connsiteY17" fmla="*/ 343489 h 580612"/>
              <a:gd name="connsiteX18" fmla="*/ 237879 w 581459"/>
              <a:gd name="connsiteY18" fmla="*/ 469427 h 580612"/>
              <a:gd name="connsiteX19" fmla="*/ 237879 w 581459"/>
              <a:gd name="connsiteY19" fmla="*/ 480626 h 580612"/>
              <a:gd name="connsiteX20" fmla="*/ 345213 w 581459"/>
              <a:gd name="connsiteY20" fmla="*/ 480626 h 580612"/>
              <a:gd name="connsiteX21" fmla="*/ 345213 w 581459"/>
              <a:gd name="connsiteY21" fmla="*/ 469427 h 580612"/>
              <a:gd name="connsiteX22" fmla="*/ 393273 w 581459"/>
              <a:gd name="connsiteY22" fmla="*/ 344644 h 580612"/>
              <a:gd name="connsiteX23" fmla="*/ 429941 w 581459"/>
              <a:gd name="connsiteY23" fmla="*/ 254523 h 580612"/>
              <a:gd name="connsiteX24" fmla="*/ 290923 w 581459"/>
              <a:gd name="connsiteY24" fmla="*/ 121030 h 580612"/>
              <a:gd name="connsiteX25" fmla="*/ 290745 w 581459"/>
              <a:gd name="connsiteY25" fmla="*/ 96322 h 580612"/>
              <a:gd name="connsiteX26" fmla="*/ 455217 w 581459"/>
              <a:gd name="connsiteY26" fmla="*/ 254523 h 580612"/>
              <a:gd name="connsiteX27" fmla="*/ 410984 w 581459"/>
              <a:gd name="connsiteY27" fmla="*/ 361975 h 580612"/>
              <a:gd name="connsiteX28" fmla="*/ 370489 w 581459"/>
              <a:gd name="connsiteY28" fmla="*/ 469427 h 580612"/>
              <a:gd name="connsiteX29" fmla="*/ 370400 w 581459"/>
              <a:gd name="connsiteY29" fmla="*/ 533685 h 580612"/>
              <a:gd name="connsiteX30" fmla="*/ 322340 w 581459"/>
              <a:gd name="connsiteY30" fmla="*/ 580612 h 580612"/>
              <a:gd name="connsiteX31" fmla="*/ 260396 w 581459"/>
              <a:gd name="connsiteY31" fmla="*/ 580612 h 580612"/>
              <a:gd name="connsiteX32" fmla="*/ 212336 w 581459"/>
              <a:gd name="connsiteY32" fmla="*/ 533685 h 580612"/>
              <a:gd name="connsiteX33" fmla="*/ 212425 w 581459"/>
              <a:gd name="connsiteY33" fmla="*/ 469427 h 580612"/>
              <a:gd name="connsiteX34" fmla="*/ 169527 w 581459"/>
              <a:gd name="connsiteY34" fmla="*/ 359486 h 580612"/>
              <a:gd name="connsiteX35" fmla="*/ 129032 w 581459"/>
              <a:gd name="connsiteY35" fmla="*/ 232215 h 580612"/>
              <a:gd name="connsiteX36" fmla="*/ 290745 w 581459"/>
              <a:gd name="connsiteY36" fmla="*/ 96322 h 580612"/>
              <a:gd name="connsiteX37" fmla="*/ 487166 w 581459"/>
              <a:gd name="connsiteY37" fmla="*/ 72612 h 580612"/>
              <a:gd name="connsiteX38" fmla="*/ 504967 w 581459"/>
              <a:gd name="connsiteY38" fmla="*/ 90297 h 580612"/>
              <a:gd name="connsiteX39" fmla="*/ 461621 w 581459"/>
              <a:gd name="connsiteY39" fmla="*/ 131887 h 580612"/>
              <a:gd name="connsiteX40" fmla="*/ 443998 w 581459"/>
              <a:gd name="connsiteY40" fmla="*/ 114202 h 580612"/>
              <a:gd name="connsiteX41" fmla="*/ 93866 w 581459"/>
              <a:gd name="connsiteY41" fmla="*/ 72541 h 580612"/>
              <a:gd name="connsiteX42" fmla="*/ 137109 w 581459"/>
              <a:gd name="connsiteY42" fmla="*/ 114144 h 580612"/>
              <a:gd name="connsiteX43" fmla="*/ 119403 w 581459"/>
              <a:gd name="connsiteY43" fmla="*/ 131745 h 580612"/>
              <a:gd name="connsiteX44" fmla="*/ 76070 w 581459"/>
              <a:gd name="connsiteY44" fmla="*/ 90142 h 580612"/>
              <a:gd name="connsiteX45" fmla="*/ 278098 w 581459"/>
              <a:gd name="connsiteY45" fmla="*/ 0 h 580612"/>
              <a:gd name="connsiteX46" fmla="*/ 303360 w 581459"/>
              <a:gd name="connsiteY46" fmla="*/ 0 h 580612"/>
              <a:gd name="connsiteX47" fmla="*/ 303360 w 581459"/>
              <a:gd name="connsiteY47" fmla="*/ 59204 h 580612"/>
              <a:gd name="connsiteX48" fmla="*/ 278098 w 581459"/>
              <a:gd name="connsiteY48" fmla="*/ 59204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459" h="580612">
                <a:moveTo>
                  <a:pt x="238769" y="505245"/>
                </a:moveTo>
                <a:lnTo>
                  <a:pt x="238769" y="533685"/>
                </a:lnTo>
                <a:cubicBezTo>
                  <a:pt x="238769" y="546128"/>
                  <a:pt x="248915" y="555993"/>
                  <a:pt x="261553" y="555993"/>
                </a:cubicBezTo>
                <a:lnTo>
                  <a:pt x="323497" y="555993"/>
                </a:lnTo>
                <a:cubicBezTo>
                  <a:pt x="336224" y="555993"/>
                  <a:pt x="346281" y="546039"/>
                  <a:pt x="346281" y="533685"/>
                </a:cubicBezTo>
                <a:lnTo>
                  <a:pt x="346192" y="533685"/>
                </a:lnTo>
                <a:lnTo>
                  <a:pt x="346192" y="505245"/>
                </a:lnTo>
                <a:close/>
                <a:moveTo>
                  <a:pt x="519573" y="266808"/>
                </a:moveTo>
                <a:lnTo>
                  <a:pt x="581459" y="266808"/>
                </a:lnTo>
                <a:lnTo>
                  <a:pt x="581459" y="291576"/>
                </a:lnTo>
                <a:lnTo>
                  <a:pt x="519573" y="291576"/>
                </a:lnTo>
                <a:close/>
                <a:moveTo>
                  <a:pt x="0" y="266808"/>
                </a:moveTo>
                <a:lnTo>
                  <a:pt x="61956" y="266808"/>
                </a:lnTo>
                <a:lnTo>
                  <a:pt x="61956" y="291576"/>
                </a:lnTo>
                <a:lnTo>
                  <a:pt x="0" y="291576"/>
                </a:lnTo>
                <a:close/>
                <a:moveTo>
                  <a:pt x="290923" y="121030"/>
                </a:moveTo>
                <a:cubicBezTo>
                  <a:pt x="217231" y="121030"/>
                  <a:pt x="162051" y="176756"/>
                  <a:pt x="153151" y="236036"/>
                </a:cubicBezTo>
                <a:cubicBezTo>
                  <a:pt x="148167" y="275587"/>
                  <a:pt x="159559" y="313893"/>
                  <a:pt x="187327" y="343489"/>
                </a:cubicBezTo>
                <a:cubicBezTo>
                  <a:pt x="218833" y="378062"/>
                  <a:pt x="237879" y="423744"/>
                  <a:pt x="237879" y="469427"/>
                </a:cubicBezTo>
                <a:lnTo>
                  <a:pt x="237879" y="480626"/>
                </a:lnTo>
                <a:lnTo>
                  <a:pt x="345213" y="480626"/>
                </a:lnTo>
                <a:lnTo>
                  <a:pt x="345213" y="469427"/>
                </a:lnTo>
                <a:cubicBezTo>
                  <a:pt x="345213" y="421256"/>
                  <a:pt x="361767" y="376817"/>
                  <a:pt x="393273" y="344644"/>
                </a:cubicBezTo>
                <a:cubicBezTo>
                  <a:pt x="417303" y="319936"/>
                  <a:pt x="429941" y="287763"/>
                  <a:pt x="429941" y="254523"/>
                </a:cubicBezTo>
                <a:cubicBezTo>
                  <a:pt x="429941" y="181644"/>
                  <a:pt x="367997" y="121030"/>
                  <a:pt x="290923" y="121030"/>
                </a:cubicBezTo>
                <a:close/>
                <a:moveTo>
                  <a:pt x="290745" y="96322"/>
                </a:moveTo>
                <a:cubicBezTo>
                  <a:pt x="380457" y="96322"/>
                  <a:pt x="455128" y="166713"/>
                  <a:pt x="455217" y="254523"/>
                </a:cubicBezTo>
                <a:cubicBezTo>
                  <a:pt x="455217" y="294073"/>
                  <a:pt x="440087" y="332379"/>
                  <a:pt x="410984" y="361975"/>
                </a:cubicBezTo>
                <a:cubicBezTo>
                  <a:pt x="384373" y="389082"/>
                  <a:pt x="370489" y="427477"/>
                  <a:pt x="370489" y="469427"/>
                </a:cubicBezTo>
                <a:lnTo>
                  <a:pt x="370400" y="533685"/>
                </a:lnTo>
                <a:cubicBezTo>
                  <a:pt x="370400" y="559637"/>
                  <a:pt x="348951" y="580612"/>
                  <a:pt x="322340" y="580612"/>
                </a:cubicBezTo>
                <a:lnTo>
                  <a:pt x="260396" y="580612"/>
                </a:lnTo>
                <a:cubicBezTo>
                  <a:pt x="233785" y="580612"/>
                  <a:pt x="212336" y="559637"/>
                  <a:pt x="212336" y="533685"/>
                </a:cubicBezTo>
                <a:lnTo>
                  <a:pt x="212425" y="469427"/>
                </a:lnTo>
                <a:cubicBezTo>
                  <a:pt x="212425" y="428722"/>
                  <a:pt x="197295" y="389082"/>
                  <a:pt x="169527" y="359486"/>
                </a:cubicBezTo>
                <a:cubicBezTo>
                  <a:pt x="137932" y="324913"/>
                  <a:pt x="122713" y="279142"/>
                  <a:pt x="129032" y="232215"/>
                </a:cubicBezTo>
                <a:cubicBezTo>
                  <a:pt x="139089" y="161824"/>
                  <a:pt x="202724" y="96322"/>
                  <a:pt x="290745" y="96322"/>
                </a:cubicBezTo>
                <a:close/>
                <a:moveTo>
                  <a:pt x="487166" y="72612"/>
                </a:moveTo>
                <a:lnTo>
                  <a:pt x="504967" y="90297"/>
                </a:lnTo>
                <a:lnTo>
                  <a:pt x="461621" y="131887"/>
                </a:lnTo>
                <a:lnTo>
                  <a:pt x="443998" y="114202"/>
                </a:lnTo>
                <a:close/>
                <a:moveTo>
                  <a:pt x="93866" y="72541"/>
                </a:moveTo>
                <a:lnTo>
                  <a:pt x="137109" y="114144"/>
                </a:lnTo>
                <a:lnTo>
                  <a:pt x="119403" y="131745"/>
                </a:lnTo>
                <a:lnTo>
                  <a:pt x="76070" y="90142"/>
                </a:lnTo>
                <a:close/>
                <a:moveTo>
                  <a:pt x="278098" y="0"/>
                </a:moveTo>
                <a:lnTo>
                  <a:pt x="303360" y="0"/>
                </a:lnTo>
                <a:lnTo>
                  <a:pt x="303360" y="59204"/>
                </a:lnTo>
                <a:lnTo>
                  <a:pt x="278098" y="59204"/>
                </a:lnTo>
                <a:close/>
              </a:path>
            </a:pathLst>
          </a:custGeom>
          <a:solidFill>
            <a:schemeClr val="bg1"/>
          </a:solidFill>
          <a:ln>
            <a:noFill/>
          </a:ln>
        </p:spPr>
        <p:txBody>
          <a:bodyPr/>
          <a:lstStyle/>
          <a:p>
            <a:endParaRPr lang="zh-CN" altLang="en-US" dirty="0"/>
          </a:p>
        </p:txBody>
      </p:sp>
      <p:sp>
        <p:nvSpPr>
          <p:cNvPr id="22" name="椭圆 21">
            <a:extLst>
              <a:ext uri="{FF2B5EF4-FFF2-40B4-BE49-F238E27FC236}">
                <a16:creationId xmlns:a16="http://schemas.microsoft.com/office/drawing/2014/main" id="{4C222361-7521-1C4B-BF72-8F721C9620E5}"/>
              </a:ext>
            </a:extLst>
          </p:cNvPr>
          <p:cNvSpPr/>
          <p:nvPr/>
        </p:nvSpPr>
        <p:spPr>
          <a:xfrm>
            <a:off x="6011257" y="1426388"/>
            <a:ext cx="289811" cy="2965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 name="椭圆 22">
            <a:extLst>
              <a:ext uri="{FF2B5EF4-FFF2-40B4-BE49-F238E27FC236}">
                <a16:creationId xmlns:a16="http://schemas.microsoft.com/office/drawing/2014/main" id="{80F6E217-D924-FF93-FEB0-F7B1E607909E}"/>
              </a:ext>
            </a:extLst>
          </p:cNvPr>
          <p:cNvSpPr/>
          <p:nvPr/>
        </p:nvSpPr>
        <p:spPr>
          <a:xfrm>
            <a:off x="6003920" y="4382762"/>
            <a:ext cx="289811" cy="2965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4" name="文本框 23">
            <a:extLst>
              <a:ext uri="{FF2B5EF4-FFF2-40B4-BE49-F238E27FC236}">
                <a16:creationId xmlns:a16="http://schemas.microsoft.com/office/drawing/2014/main" id="{B8D2F1CD-F246-E28F-0EA5-C045EC91F60F}"/>
              </a:ext>
            </a:extLst>
          </p:cNvPr>
          <p:cNvSpPr txBox="1"/>
          <p:nvPr/>
        </p:nvSpPr>
        <p:spPr>
          <a:xfrm>
            <a:off x="1887802" y="1434420"/>
            <a:ext cx="3905733" cy="2246769"/>
          </a:xfrm>
          <a:prstGeom prst="rect">
            <a:avLst/>
          </a:prstGeom>
          <a:noFill/>
          <a:ln w="12700">
            <a:solidFill>
              <a:srgbClr val="264478"/>
            </a:solidFill>
            <a:prstDash val="dash"/>
          </a:ln>
        </p:spPr>
        <p:txBody>
          <a:bodyPr wrap="square" rtlCol="0">
            <a:spAutoFit/>
          </a:bodyPr>
          <a:lstStyle/>
          <a:p>
            <a:pPr algn="just"/>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Previous studies on the structural transformation of electricity generation have mainly focused on the whole country or a specific region,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without taking regional differences into account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(Lindner, 2013; Wolfram, 2016).</a:t>
            </a:r>
          </a:p>
        </p:txBody>
      </p:sp>
      <p:sp>
        <p:nvSpPr>
          <p:cNvPr id="26" name="矩形 25">
            <a:extLst>
              <a:ext uri="{FF2B5EF4-FFF2-40B4-BE49-F238E27FC236}">
                <a16:creationId xmlns:a16="http://schemas.microsoft.com/office/drawing/2014/main" id="{562C6D68-CBA3-D997-2D58-11FE9328CDB0}"/>
              </a:ext>
            </a:extLst>
          </p:cNvPr>
          <p:cNvSpPr/>
          <p:nvPr/>
        </p:nvSpPr>
        <p:spPr>
          <a:xfrm>
            <a:off x="6459481" y="1426034"/>
            <a:ext cx="3974433" cy="1323439"/>
          </a:xfrm>
          <a:prstGeom prst="rect">
            <a:avLst/>
          </a:prstGeom>
          <a:ln w="12700">
            <a:solidFill>
              <a:srgbClr val="C00000"/>
            </a:solidFill>
            <a:prstDash val="dash"/>
          </a:ln>
        </p:spPr>
        <p:txBody>
          <a:bodyPr wrap="square">
            <a:spAutoFit/>
          </a:bodyPr>
          <a:lstStyle/>
          <a:p>
            <a:pPr algn="just"/>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coal-fired power sector in the multi-regional input-output table is further disaggregated by combining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micro power plant data</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7" name="文本框 26">
            <a:extLst>
              <a:ext uri="{FF2B5EF4-FFF2-40B4-BE49-F238E27FC236}">
                <a16:creationId xmlns:a16="http://schemas.microsoft.com/office/drawing/2014/main" id="{BC344F3B-CF23-B8B1-4585-61C183157373}"/>
              </a:ext>
            </a:extLst>
          </p:cNvPr>
          <p:cNvSpPr txBox="1"/>
          <p:nvPr/>
        </p:nvSpPr>
        <p:spPr>
          <a:xfrm>
            <a:off x="6459482" y="2779760"/>
            <a:ext cx="3974434" cy="1631216"/>
          </a:xfrm>
          <a:prstGeom prst="rect">
            <a:avLst/>
          </a:prstGeom>
          <a:ln w="12700">
            <a:solidFill>
              <a:srgbClr val="C00000"/>
            </a:solidFill>
            <a:prstDash val="dash"/>
          </a:ln>
        </p:spPr>
        <p:txBody>
          <a:bodyPr wrap="square">
            <a:spAutoFit/>
          </a:bodyPr>
          <a:lstStyle>
            <a:defPPr>
              <a:defRPr lang="en-US"/>
            </a:defPPr>
            <a:lvl1pPr algn="just">
              <a:defRPr>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sz="2000" dirty="0"/>
              <a:t>Systematic identification of </a:t>
            </a:r>
            <a:r>
              <a:rPr lang="en-US" altLang="zh-CN" sz="2000" b="1" dirty="0"/>
              <a:t>the critical upstream carbon sectors</a:t>
            </a:r>
            <a:r>
              <a:rPr lang="en-US" altLang="zh-CN" sz="2000" dirty="0"/>
              <a:t> of different electricity technologies from both consumption perspective and betweenness perspective.</a:t>
            </a:r>
            <a:endParaRPr lang="zh-CN" altLang="en-US" sz="2000" dirty="0"/>
          </a:p>
        </p:txBody>
      </p:sp>
      <p:sp>
        <p:nvSpPr>
          <p:cNvPr id="28" name="椭圆 27">
            <a:extLst>
              <a:ext uri="{FF2B5EF4-FFF2-40B4-BE49-F238E27FC236}">
                <a16:creationId xmlns:a16="http://schemas.microsoft.com/office/drawing/2014/main" id="{89980993-2575-DA5F-0F66-B4806FE4350B}"/>
              </a:ext>
            </a:extLst>
          </p:cNvPr>
          <p:cNvSpPr/>
          <p:nvPr/>
        </p:nvSpPr>
        <p:spPr>
          <a:xfrm>
            <a:off x="6011257" y="2808381"/>
            <a:ext cx="289811" cy="2965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9" name="文本框 28">
            <a:extLst>
              <a:ext uri="{FF2B5EF4-FFF2-40B4-BE49-F238E27FC236}">
                <a16:creationId xmlns:a16="http://schemas.microsoft.com/office/drawing/2014/main" id="{A08B29A8-97CE-8810-D69C-625209F99635}"/>
              </a:ext>
            </a:extLst>
          </p:cNvPr>
          <p:cNvSpPr txBox="1"/>
          <p:nvPr/>
        </p:nvSpPr>
        <p:spPr>
          <a:xfrm>
            <a:off x="1887803" y="3720225"/>
            <a:ext cx="3905732" cy="1631216"/>
          </a:xfrm>
          <a:prstGeom prst="rect">
            <a:avLst/>
          </a:prstGeom>
          <a:noFill/>
          <a:ln w="12700">
            <a:solidFill>
              <a:srgbClr val="264478"/>
            </a:solidFill>
            <a:prstDash val="dash"/>
          </a:ln>
        </p:spPr>
        <p:txBody>
          <a:bodyPr wrap="square" rtlCol="0">
            <a:spAutoFit/>
          </a:bodyPr>
          <a:lstStyle/>
          <a:p>
            <a:pPr algn="just"/>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Ignoring the identification of important transmission sectors upstream of the power sector, which has </a:t>
            </a:r>
            <a:r>
              <a:rPr lang="en-US" altLang="zh-CN" sz="2000" kern="0" dirty="0">
                <a:latin typeface="Times New Roman" panose="02020603050405020304" pitchFamily="18" charset="0"/>
                <a:ea typeface="等线" panose="02010600030101010101" pitchFamily="2" charset="-122"/>
                <a:cs typeface="Times New Roman" panose="02020603050405020304" pitchFamily="18" charset="0"/>
              </a:rPr>
              <a:t>a great potential to alleviate upstream environmental pressures.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椭圆 29">
            <a:extLst>
              <a:ext uri="{FF2B5EF4-FFF2-40B4-BE49-F238E27FC236}">
                <a16:creationId xmlns:a16="http://schemas.microsoft.com/office/drawing/2014/main" id="{82DAE51A-73AE-934E-42BB-0DF564026494}"/>
              </a:ext>
            </a:extLst>
          </p:cNvPr>
          <p:cNvSpPr/>
          <p:nvPr/>
        </p:nvSpPr>
        <p:spPr>
          <a:xfrm>
            <a:off x="1570974" y="3739683"/>
            <a:ext cx="306575" cy="28237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2060"/>
              </a:solidFill>
            </a:endParaRPr>
          </a:p>
        </p:txBody>
      </p:sp>
      <p:sp>
        <p:nvSpPr>
          <p:cNvPr id="5" name="文本框 4">
            <a:extLst>
              <a:ext uri="{FF2B5EF4-FFF2-40B4-BE49-F238E27FC236}">
                <a16:creationId xmlns:a16="http://schemas.microsoft.com/office/drawing/2014/main" id="{7E13AD4B-4E12-0D55-84F6-548BEF624AAB}"/>
              </a:ext>
            </a:extLst>
          </p:cNvPr>
          <p:cNvSpPr txBox="1"/>
          <p:nvPr/>
        </p:nvSpPr>
        <p:spPr>
          <a:xfrm>
            <a:off x="939238" y="6369131"/>
            <a:ext cx="10419174" cy="369332"/>
          </a:xfrm>
          <a:prstGeom prst="rect">
            <a:avLst/>
          </a:prstGeom>
          <a:noFill/>
        </p:spPr>
        <p:txBody>
          <a:bodyPr wrap="square" rtlCol="0">
            <a:spAutoFit/>
          </a:bodyPr>
          <a:lstStyle/>
          <a:p>
            <a:pPr indent="-720000" algn="just"/>
            <a:r>
              <a:rPr lang="en-US" altLang="zh-CN" sz="900" dirty="0">
                <a:solidFill>
                  <a:schemeClr val="accent3"/>
                </a:solidFill>
                <a:latin typeface="Times New Roman" panose="02020603050405020304" pitchFamily="18" charset="0"/>
                <a:cs typeface="Times New Roman" panose="02020603050405020304" pitchFamily="18" charset="0"/>
              </a:rPr>
              <a:t>Lindner, S., Legault, J., &amp; Guan, D. (2013). Disaggregating the electricity sector of China's input–output table for improved environmental life-cycle assessment. Economic Systems Research, 25(3), 300-320.</a:t>
            </a:r>
          </a:p>
          <a:p>
            <a:pPr indent="-720000" algn="just"/>
            <a:r>
              <a:rPr lang="en-US" altLang="zh-CN" sz="900" dirty="0">
                <a:solidFill>
                  <a:schemeClr val="accent3"/>
                </a:solidFill>
                <a:latin typeface="Times New Roman" panose="02020603050405020304" pitchFamily="18" charset="0"/>
                <a:cs typeface="Times New Roman" panose="02020603050405020304" pitchFamily="18" charset="0"/>
              </a:rPr>
              <a:t>Wolfram, P., </a:t>
            </a:r>
            <a:r>
              <a:rPr lang="en-US" altLang="zh-CN" sz="900" dirty="0" err="1">
                <a:solidFill>
                  <a:schemeClr val="accent3"/>
                </a:solidFill>
                <a:latin typeface="Times New Roman" panose="02020603050405020304" pitchFamily="18" charset="0"/>
                <a:cs typeface="Times New Roman" panose="02020603050405020304" pitchFamily="18" charset="0"/>
              </a:rPr>
              <a:t>Wiedmann</a:t>
            </a:r>
            <a:r>
              <a:rPr lang="en-US" altLang="zh-CN" sz="900" dirty="0">
                <a:solidFill>
                  <a:schemeClr val="accent3"/>
                </a:solidFill>
                <a:latin typeface="Times New Roman" panose="02020603050405020304" pitchFamily="18" charset="0"/>
                <a:cs typeface="Times New Roman" panose="02020603050405020304" pitchFamily="18" charset="0"/>
              </a:rPr>
              <a:t>, T., &amp; </a:t>
            </a:r>
            <a:r>
              <a:rPr lang="en-US" altLang="zh-CN" sz="900" dirty="0" err="1">
                <a:solidFill>
                  <a:schemeClr val="accent3"/>
                </a:solidFill>
                <a:latin typeface="Times New Roman" panose="02020603050405020304" pitchFamily="18" charset="0"/>
                <a:cs typeface="Times New Roman" panose="02020603050405020304" pitchFamily="18" charset="0"/>
              </a:rPr>
              <a:t>Diesendorf</a:t>
            </a:r>
            <a:r>
              <a:rPr lang="en-US" altLang="zh-CN" sz="900" dirty="0">
                <a:solidFill>
                  <a:schemeClr val="accent3"/>
                </a:solidFill>
                <a:latin typeface="Times New Roman" panose="02020603050405020304" pitchFamily="18" charset="0"/>
                <a:cs typeface="Times New Roman" panose="02020603050405020304" pitchFamily="18" charset="0"/>
              </a:rPr>
              <a:t>, M. (2016). Carbon footprint scenarios for renewable electricity in Australia. Journal of Cleaner Production, 124, 236-245.</a:t>
            </a:r>
            <a:endParaRPr lang="zh-CN" altLang="en-US" sz="900" dirty="0">
              <a:solidFill>
                <a:schemeClr val="accent3"/>
              </a:solidFill>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B1A16B9F-F639-7754-C234-D585700460D4}"/>
              </a:ext>
            </a:extLst>
          </p:cNvPr>
          <p:cNvSpPr txBox="1"/>
          <p:nvPr/>
        </p:nvSpPr>
        <p:spPr>
          <a:xfrm>
            <a:off x="6454087" y="4447767"/>
            <a:ext cx="3974434" cy="1631216"/>
          </a:xfrm>
          <a:prstGeom prst="rect">
            <a:avLst/>
          </a:prstGeom>
          <a:ln w="12700">
            <a:solidFill>
              <a:srgbClr val="C00000"/>
            </a:solidFill>
            <a:prstDash val="dash"/>
          </a:ln>
        </p:spPr>
        <p:txBody>
          <a:bodyPr wrap="square">
            <a:spAutoFit/>
          </a:bodyPr>
          <a:lstStyle>
            <a:defPPr>
              <a:defRPr lang="en-US"/>
            </a:defPPr>
            <a:lvl1pPr algn="just">
              <a:lnSpc>
                <a:spcPct val="150000"/>
              </a:lnSpc>
              <a:defRPr sz="1400">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ct val="100000"/>
              </a:lnSpc>
            </a:pPr>
            <a:r>
              <a:rPr lang="en-US" altLang="zh-CN" sz="2000" dirty="0"/>
              <a:t>Considering the impact of </a:t>
            </a:r>
            <a:r>
              <a:rPr lang="en-US" altLang="zh-CN" sz="2000" b="1" dirty="0"/>
              <a:t>technology and demand changes </a:t>
            </a:r>
            <a:r>
              <a:rPr lang="en-US" altLang="zh-CN" sz="2000" dirty="0"/>
              <a:t>on carbon emissions in conjunction with scenario analysis during the 14th Five-Year plan period.</a:t>
            </a:r>
            <a:endParaRPr lang="zh-CN" altLang="en-US" sz="2000" dirty="0"/>
          </a:p>
        </p:txBody>
      </p:sp>
      <p:sp>
        <p:nvSpPr>
          <p:cNvPr id="6" name="标题 1">
            <a:extLst>
              <a:ext uri="{FF2B5EF4-FFF2-40B4-BE49-F238E27FC236}">
                <a16:creationId xmlns:a16="http://schemas.microsoft.com/office/drawing/2014/main" id="{2049A5C7-192E-E209-D1EF-25C5000D8861}"/>
              </a:ext>
            </a:extLst>
          </p:cNvPr>
          <p:cNvSpPr txBox="1">
            <a:spLocks/>
          </p:cNvSpPr>
          <p:nvPr/>
        </p:nvSpPr>
        <p:spPr>
          <a:xfrm>
            <a:off x="499058" y="139732"/>
            <a:ext cx="4133898"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Introduction</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218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8C9F121-9E0A-635C-930D-ADE60E48E7BB}"/>
              </a:ext>
            </a:extLst>
          </p:cNvPr>
          <p:cNvSpPr txBox="1"/>
          <p:nvPr/>
        </p:nvSpPr>
        <p:spPr>
          <a:xfrm>
            <a:off x="763943" y="1041072"/>
            <a:ext cx="4835668" cy="5078313"/>
          </a:xfrm>
          <a:prstGeom prst="rect">
            <a:avLst/>
          </a:prstGeom>
          <a:noFill/>
        </p:spPr>
        <p:txBody>
          <a:bodyPr wrap="square" rtlCol="0">
            <a:spAutoFit/>
          </a:bodyPr>
          <a:lstStyle/>
          <a:p>
            <a:pPr algn="just"/>
            <a:r>
              <a:rPr lang="en-US" altLang="zh-CN" sz="2400" b="1" dirty="0">
                <a:solidFill>
                  <a:srgbClr val="C00000"/>
                </a:solidFill>
                <a:latin typeface="Times New Roman" panose="02020603050405020304" pitchFamily="18" charset="0"/>
                <a:cs typeface="Times New Roman" panose="02020603050405020304" pitchFamily="18" charset="0"/>
              </a:rPr>
              <a:t>Aims</a:t>
            </a:r>
          </a:p>
          <a:p>
            <a:pPr algn="just"/>
            <a:endParaRPr lang="en-US" altLang="zh-CN" sz="20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Quantify the embodied carbon intensity of different power sectors by province to reveal inter-provincial differences in the level of power generation technology.</a:t>
            </a:r>
          </a:p>
          <a:p>
            <a:pPr marL="342900" indent="-342900" algn="just">
              <a:buClr>
                <a:srgbClr val="C00000"/>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Assess the contributions of upstream sectors to the electricity-related carbon emissions according to their production and transmission.</a:t>
            </a:r>
          </a:p>
          <a:p>
            <a:pPr marL="342900" indent="-342900" algn="just">
              <a:buClr>
                <a:srgbClr val="C00000"/>
              </a:buClr>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Scenario analysis of carbon emissions in power system based on the 14th Five-Year Plan of each province.</a:t>
            </a:r>
            <a:endParaRPr lang="en-US" altLang="zh-CN" sz="2000" kern="0" dirty="0">
              <a:latin typeface="Times" panose="02020603050405020304" pitchFamily="18" charset="0"/>
              <a:ea typeface="等线" panose="02010600030101010101" pitchFamily="2" charset="-122"/>
              <a:cs typeface="Times New Roman" panose="02020603050405020304" pitchFamily="18" charset="0"/>
            </a:endParaRPr>
          </a:p>
          <a:p>
            <a:pPr algn="just"/>
            <a:endParaRPr lang="en-US" altLang="zh-CN" sz="2000" kern="0" dirty="0">
              <a:latin typeface="Times" panose="02020603050405020304" pitchFamily="18" charset="0"/>
              <a:ea typeface="等线"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014D1086-4BD6-FB83-ACF4-7F62BD6B33D2}"/>
              </a:ext>
            </a:extLst>
          </p:cNvPr>
          <p:cNvSpPr txBox="1"/>
          <p:nvPr/>
        </p:nvSpPr>
        <p:spPr>
          <a:xfrm>
            <a:off x="6191794" y="1041072"/>
            <a:ext cx="4995327" cy="2308324"/>
          </a:xfrm>
          <a:prstGeom prst="rect">
            <a:avLst/>
          </a:prstGeom>
          <a:noFill/>
        </p:spPr>
        <p:txBody>
          <a:bodyPr wrap="square" rtlCol="0">
            <a:spAutoFit/>
          </a:bodyPr>
          <a:lstStyle/>
          <a:p>
            <a:pPr algn="r"/>
            <a:r>
              <a:rPr lang="en-US" altLang="zh-CN" sz="2400" b="1" dirty="0">
                <a:solidFill>
                  <a:srgbClr val="002060"/>
                </a:solidFill>
                <a:latin typeface="Times New Roman" panose="02020603050405020304" pitchFamily="18" charset="0"/>
                <a:cs typeface="Times New Roman" panose="02020603050405020304" pitchFamily="18" charset="0"/>
              </a:rPr>
              <a:t>Questions</a:t>
            </a:r>
          </a:p>
          <a:p>
            <a:pPr algn="just"/>
            <a:endParaRPr lang="en-US" altLang="zh-CN" sz="2000" dirty="0">
              <a:latin typeface="Times New Roman" panose="02020603050405020304" pitchFamily="18" charset="0"/>
              <a:cs typeface="Times New Roman" panose="02020603050405020304" pitchFamily="18" charset="0"/>
            </a:endParaRPr>
          </a:p>
          <a:p>
            <a:pPr marL="342900" indent="-342900" algn="just">
              <a:buClr>
                <a:srgbClr val="002060"/>
              </a:buClr>
              <a:buFont typeface="Wingdings" panose="05000000000000000000" pitchFamily="2" charset="2"/>
              <a:buChar char="l"/>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What strategies will result in maximum emissions reductions in the power sector?</a:t>
            </a:r>
          </a:p>
          <a:p>
            <a:pPr marL="342900" indent="-342900" algn="just">
              <a:buClr>
                <a:srgbClr val="002060"/>
              </a:buClr>
              <a:buFont typeface="Wingdings" panose="05000000000000000000" pitchFamily="2" charset="2"/>
              <a:buChar char="l"/>
            </a:pPr>
            <a:endParaRPr lang="en-US" altLang="zh-CN" sz="2000" kern="0" dirty="0">
              <a:latin typeface="Times" panose="02020603050405020304" pitchFamily="18" charset="0"/>
              <a:ea typeface="等线" panose="02010600030101010101" pitchFamily="2" charset="-122"/>
              <a:cs typeface="Times New Roman" panose="02020603050405020304" pitchFamily="18" charset="0"/>
            </a:endParaRPr>
          </a:p>
          <a:p>
            <a:pPr marL="342900" indent="-342900" algn="just">
              <a:buClr>
                <a:srgbClr val="002060"/>
              </a:buClr>
              <a:buFont typeface="Wingdings" panose="05000000000000000000" pitchFamily="2" charset="2"/>
              <a:buChar char="l"/>
            </a:pPr>
            <a:r>
              <a:rPr lang="en-US" altLang="zh-CN" sz="2000" kern="0" dirty="0">
                <a:latin typeface="Times" panose="02020603050405020304" pitchFamily="18" charset="0"/>
                <a:ea typeface="等线" panose="02010600030101010101" pitchFamily="2" charset="-122"/>
                <a:cs typeface="Times New Roman" panose="02020603050405020304" pitchFamily="18" charset="0"/>
              </a:rPr>
              <a:t>What is the impact of the upstream sector on electrical supply chain-wide emissions? </a:t>
            </a:r>
          </a:p>
        </p:txBody>
      </p:sp>
      <p:grpSp>
        <p:nvGrpSpPr>
          <p:cNvPr id="36" name="组合 35">
            <a:extLst>
              <a:ext uri="{FF2B5EF4-FFF2-40B4-BE49-F238E27FC236}">
                <a16:creationId xmlns:a16="http://schemas.microsoft.com/office/drawing/2014/main" id="{32922CD1-4829-E1AE-1E06-4D1AF87791C4}"/>
              </a:ext>
            </a:extLst>
          </p:cNvPr>
          <p:cNvGrpSpPr/>
          <p:nvPr/>
        </p:nvGrpSpPr>
        <p:grpSpPr>
          <a:xfrm>
            <a:off x="6324322" y="3384513"/>
            <a:ext cx="2425978" cy="1395024"/>
            <a:chOff x="5835650" y="2954063"/>
            <a:chExt cx="2550381" cy="1192643"/>
          </a:xfrm>
        </p:grpSpPr>
        <p:sp>
          <p:nvSpPr>
            <p:cNvPr id="19" name="矩形: 圆顶角 18">
              <a:extLst>
                <a:ext uri="{FF2B5EF4-FFF2-40B4-BE49-F238E27FC236}">
                  <a16:creationId xmlns:a16="http://schemas.microsoft.com/office/drawing/2014/main" id="{E31E4F98-94D1-BE43-C66A-DF1CED3BA5BA}"/>
                </a:ext>
              </a:extLst>
            </p:cNvPr>
            <p:cNvSpPr/>
            <p:nvPr/>
          </p:nvSpPr>
          <p:spPr>
            <a:xfrm>
              <a:off x="5835650" y="2954063"/>
              <a:ext cx="2542399" cy="424516"/>
            </a:xfrm>
            <a:prstGeom prst="round2SameRect">
              <a:avLst/>
            </a:prstGeom>
            <a:solidFill>
              <a:srgbClr val="2644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Times New Roman" panose="02020603050405020304" pitchFamily="18" charset="0"/>
                  <a:cs typeface="Times New Roman" panose="02020603050405020304" pitchFamily="18" charset="0"/>
                </a:rPr>
                <a:t>Content 1: Data Foundation</a:t>
              </a:r>
              <a:endParaRPr lang="zh-CN" altLang="en-US" sz="1400" b="1" dirty="0">
                <a:latin typeface="Times New Roman" panose="02020603050405020304" pitchFamily="18" charset="0"/>
                <a:cs typeface="Times New Roman" panose="02020603050405020304" pitchFamily="18" charset="0"/>
              </a:endParaRPr>
            </a:p>
          </p:txBody>
        </p:sp>
        <p:sp>
          <p:nvSpPr>
            <p:cNvPr id="28" name="矩形: 圆顶角 27">
              <a:extLst>
                <a:ext uri="{FF2B5EF4-FFF2-40B4-BE49-F238E27FC236}">
                  <a16:creationId xmlns:a16="http://schemas.microsoft.com/office/drawing/2014/main" id="{3B42402C-70EA-698F-7AFE-C2CF140AB86A}"/>
                </a:ext>
              </a:extLst>
            </p:cNvPr>
            <p:cNvSpPr/>
            <p:nvPr/>
          </p:nvSpPr>
          <p:spPr>
            <a:xfrm flipV="1">
              <a:off x="5835650" y="3385072"/>
              <a:ext cx="2542399" cy="745872"/>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ndParaRPr>
            </a:p>
          </p:txBody>
        </p:sp>
        <p:sp>
          <p:nvSpPr>
            <p:cNvPr id="32" name="文本框 31">
              <a:extLst>
                <a:ext uri="{FF2B5EF4-FFF2-40B4-BE49-F238E27FC236}">
                  <a16:creationId xmlns:a16="http://schemas.microsoft.com/office/drawing/2014/main" id="{6DF5F691-11F6-72A7-752E-1D51E5D8ED72}"/>
                </a:ext>
              </a:extLst>
            </p:cNvPr>
            <p:cNvSpPr txBox="1"/>
            <p:nvPr/>
          </p:nvSpPr>
          <p:spPr>
            <a:xfrm>
              <a:off x="5843632" y="3331015"/>
              <a:ext cx="2542399" cy="815691"/>
            </a:xfrm>
            <a:prstGeom prst="rect">
              <a:avLst/>
            </a:prstGeom>
            <a:noFill/>
          </p:spPr>
          <p:txBody>
            <a:bodyPr wrap="square" rtlCol="0">
              <a:spAutoFit/>
            </a:bodyPr>
            <a:lstStyle/>
            <a:p>
              <a:pPr algn="just" latinLnBrk="1"/>
              <a:r>
                <a:rPr lang="en-US" altLang="zh-CN" sz="1400" dirty="0">
                  <a:latin typeface="Times New Roman" panose="02020603050405020304" pitchFamily="18" charset="0"/>
                  <a:cs typeface="Times New Roman" panose="02020603050405020304" pitchFamily="18" charset="0"/>
                </a:rPr>
                <a:t>Compilation of provincial carbon emission inventories for different power generation technologies.</a:t>
              </a:r>
              <a:endParaRPr lang="zh-CN" altLang="en-US" sz="1400" dirty="0">
                <a:latin typeface="Times New Roman" panose="02020603050405020304" pitchFamily="18" charset="0"/>
                <a:cs typeface="Times New Roman" panose="02020603050405020304" pitchFamily="18" charset="0"/>
              </a:endParaRPr>
            </a:p>
          </p:txBody>
        </p:sp>
      </p:grpSp>
      <p:grpSp>
        <p:nvGrpSpPr>
          <p:cNvPr id="62" name="组合 61">
            <a:extLst>
              <a:ext uri="{FF2B5EF4-FFF2-40B4-BE49-F238E27FC236}">
                <a16:creationId xmlns:a16="http://schemas.microsoft.com/office/drawing/2014/main" id="{9049DA32-22FE-14C5-4F45-7FC5AE1D462C}"/>
              </a:ext>
            </a:extLst>
          </p:cNvPr>
          <p:cNvGrpSpPr/>
          <p:nvPr/>
        </p:nvGrpSpPr>
        <p:grpSpPr>
          <a:xfrm>
            <a:off x="8819536" y="3384512"/>
            <a:ext cx="2418385" cy="1382687"/>
            <a:chOff x="5835650" y="2954063"/>
            <a:chExt cx="2550381" cy="1182096"/>
          </a:xfrm>
        </p:grpSpPr>
        <p:sp>
          <p:nvSpPr>
            <p:cNvPr id="63" name="矩形: 圆顶角 62">
              <a:extLst>
                <a:ext uri="{FF2B5EF4-FFF2-40B4-BE49-F238E27FC236}">
                  <a16:creationId xmlns:a16="http://schemas.microsoft.com/office/drawing/2014/main" id="{A57ABA40-E7DB-508F-AC4C-8528576BF4BD}"/>
                </a:ext>
              </a:extLst>
            </p:cNvPr>
            <p:cNvSpPr/>
            <p:nvPr/>
          </p:nvSpPr>
          <p:spPr>
            <a:xfrm>
              <a:off x="5835650" y="2954063"/>
              <a:ext cx="2542399" cy="424516"/>
            </a:xfrm>
            <a:prstGeom prst="round2SameRect">
              <a:avLst/>
            </a:prstGeom>
            <a:solidFill>
              <a:srgbClr val="2644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Times New Roman" panose="02020603050405020304" pitchFamily="18" charset="0"/>
                  <a:cs typeface="Times New Roman" panose="02020603050405020304" pitchFamily="18" charset="0"/>
                </a:rPr>
                <a:t>Content 2: Embodied Accounting</a:t>
              </a:r>
              <a:endParaRPr lang="zh-CN" altLang="en-US" sz="1400" b="1" dirty="0">
                <a:latin typeface="Times New Roman" panose="02020603050405020304" pitchFamily="18" charset="0"/>
                <a:cs typeface="Times New Roman" panose="02020603050405020304" pitchFamily="18" charset="0"/>
              </a:endParaRPr>
            </a:p>
          </p:txBody>
        </p:sp>
        <p:sp>
          <p:nvSpPr>
            <p:cNvPr id="64" name="矩形: 圆顶角 63">
              <a:extLst>
                <a:ext uri="{FF2B5EF4-FFF2-40B4-BE49-F238E27FC236}">
                  <a16:creationId xmlns:a16="http://schemas.microsoft.com/office/drawing/2014/main" id="{9F50D41C-A3A6-79E7-A4A8-C973059147ED}"/>
                </a:ext>
              </a:extLst>
            </p:cNvPr>
            <p:cNvSpPr/>
            <p:nvPr/>
          </p:nvSpPr>
          <p:spPr>
            <a:xfrm flipV="1">
              <a:off x="5835650" y="3385072"/>
              <a:ext cx="2542399" cy="745872"/>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ndParaRPr>
            </a:p>
          </p:txBody>
        </p:sp>
        <p:sp>
          <p:nvSpPr>
            <p:cNvPr id="65" name="文本框 64">
              <a:extLst>
                <a:ext uri="{FF2B5EF4-FFF2-40B4-BE49-F238E27FC236}">
                  <a16:creationId xmlns:a16="http://schemas.microsoft.com/office/drawing/2014/main" id="{83CEFDB3-53E1-38BB-872A-739128B1E422}"/>
                </a:ext>
              </a:extLst>
            </p:cNvPr>
            <p:cNvSpPr txBox="1"/>
            <p:nvPr/>
          </p:nvSpPr>
          <p:spPr>
            <a:xfrm>
              <a:off x="5843632" y="3320468"/>
              <a:ext cx="2542399" cy="815691"/>
            </a:xfrm>
            <a:prstGeom prst="rect">
              <a:avLst/>
            </a:prstGeom>
            <a:noFill/>
          </p:spPr>
          <p:txBody>
            <a:bodyPr wrap="square" rtlCol="0">
              <a:spAutoFit/>
            </a:bodyPr>
            <a:lstStyle/>
            <a:p>
              <a:pPr algn="just" latinLnBrk="1"/>
              <a:r>
                <a:rPr lang="en-US" altLang="zh-CN" sz="1400" dirty="0">
                  <a:latin typeface="Times New Roman" panose="02020603050405020304" pitchFamily="18" charset="0"/>
                  <a:cs typeface="Times New Roman" panose="02020603050405020304" pitchFamily="18" charset="0"/>
                </a:rPr>
                <a:t>Assessment of the embodied carbon intensity of different electricity technology sectors in 30 provinces.</a:t>
              </a:r>
              <a:endParaRPr lang="zh-CN" altLang="en-US" sz="1400" dirty="0">
                <a:latin typeface="Times New Roman" panose="02020603050405020304" pitchFamily="18" charset="0"/>
                <a:cs typeface="Times New Roman" panose="02020603050405020304" pitchFamily="18" charset="0"/>
              </a:endParaRPr>
            </a:p>
          </p:txBody>
        </p:sp>
      </p:grpSp>
      <p:grpSp>
        <p:nvGrpSpPr>
          <p:cNvPr id="66" name="组合 65">
            <a:extLst>
              <a:ext uri="{FF2B5EF4-FFF2-40B4-BE49-F238E27FC236}">
                <a16:creationId xmlns:a16="http://schemas.microsoft.com/office/drawing/2014/main" id="{4710F5E7-C21A-C9E8-00C3-C12CBBB2865B}"/>
              </a:ext>
            </a:extLst>
          </p:cNvPr>
          <p:cNvGrpSpPr/>
          <p:nvPr/>
        </p:nvGrpSpPr>
        <p:grpSpPr>
          <a:xfrm>
            <a:off x="8821468" y="4822101"/>
            <a:ext cx="2415947" cy="1375656"/>
            <a:chOff x="5830239" y="2954063"/>
            <a:chExt cx="2547810" cy="1176085"/>
          </a:xfrm>
        </p:grpSpPr>
        <p:sp>
          <p:nvSpPr>
            <p:cNvPr id="67" name="矩形: 圆顶角 66">
              <a:extLst>
                <a:ext uri="{FF2B5EF4-FFF2-40B4-BE49-F238E27FC236}">
                  <a16:creationId xmlns:a16="http://schemas.microsoft.com/office/drawing/2014/main" id="{67FC513A-02FB-C66A-11E7-11FD0D672B8C}"/>
                </a:ext>
              </a:extLst>
            </p:cNvPr>
            <p:cNvSpPr/>
            <p:nvPr/>
          </p:nvSpPr>
          <p:spPr>
            <a:xfrm>
              <a:off x="5835650" y="2954063"/>
              <a:ext cx="2542399" cy="424516"/>
            </a:xfrm>
            <a:prstGeom prst="round2SameRect">
              <a:avLst/>
            </a:prstGeom>
            <a:solidFill>
              <a:srgbClr val="2644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Times New Roman" panose="02020603050405020304" pitchFamily="18" charset="0"/>
                  <a:cs typeface="Times New Roman" panose="02020603050405020304" pitchFamily="18" charset="0"/>
                </a:rPr>
                <a:t>Content 4: Policy Impact</a:t>
              </a:r>
              <a:endParaRPr lang="zh-CN" altLang="en-US" sz="1400" b="1" dirty="0">
                <a:latin typeface="Times New Roman" panose="02020603050405020304" pitchFamily="18" charset="0"/>
                <a:cs typeface="Times New Roman" panose="02020603050405020304" pitchFamily="18" charset="0"/>
              </a:endParaRPr>
            </a:p>
          </p:txBody>
        </p:sp>
        <p:sp>
          <p:nvSpPr>
            <p:cNvPr id="68" name="矩形: 圆顶角 67">
              <a:extLst>
                <a:ext uri="{FF2B5EF4-FFF2-40B4-BE49-F238E27FC236}">
                  <a16:creationId xmlns:a16="http://schemas.microsoft.com/office/drawing/2014/main" id="{335D6D82-742F-77D4-301A-4C0FCED00ECE}"/>
                </a:ext>
              </a:extLst>
            </p:cNvPr>
            <p:cNvSpPr/>
            <p:nvPr/>
          </p:nvSpPr>
          <p:spPr>
            <a:xfrm flipV="1">
              <a:off x="5835650" y="3385072"/>
              <a:ext cx="2542399" cy="745076"/>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ndParaRPr>
            </a:p>
          </p:txBody>
        </p:sp>
        <p:sp>
          <p:nvSpPr>
            <p:cNvPr id="69" name="文本框 68">
              <a:extLst>
                <a:ext uri="{FF2B5EF4-FFF2-40B4-BE49-F238E27FC236}">
                  <a16:creationId xmlns:a16="http://schemas.microsoft.com/office/drawing/2014/main" id="{622FD455-819B-96D6-D293-C20888CD1C9B}"/>
                </a:ext>
              </a:extLst>
            </p:cNvPr>
            <p:cNvSpPr txBox="1"/>
            <p:nvPr/>
          </p:nvSpPr>
          <p:spPr>
            <a:xfrm>
              <a:off x="5830239" y="3371330"/>
              <a:ext cx="2542399" cy="738664"/>
            </a:xfrm>
            <a:prstGeom prst="rect">
              <a:avLst/>
            </a:prstGeom>
            <a:noFill/>
          </p:spPr>
          <p:txBody>
            <a:bodyPr wrap="square" rtlCol="0">
              <a:spAutoFit/>
            </a:bodyPr>
            <a:lstStyle/>
            <a:p>
              <a:pPr algn="just"/>
              <a:r>
                <a:rPr lang="en-US" altLang="zh-CN" sz="1400" dirty="0">
                  <a:latin typeface="Times New Roman" panose="02020603050405020304" pitchFamily="18" charset="0"/>
                  <a:cs typeface="Times New Roman" panose="02020603050405020304" pitchFamily="18" charset="0"/>
                </a:rPr>
                <a:t>Scenario analysis based on the provincial 14th Five-Year Plan.</a:t>
              </a:r>
              <a:endParaRPr lang="zh-CN" altLang="en-US" sz="1400" dirty="0">
                <a:latin typeface="Times New Roman" panose="02020603050405020304" pitchFamily="18" charset="0"/>
                <a:cs typeface="Times New Roman" panose="02020603050405020304" pitchFamily="18" charset="0"/>
              </a:endParaRPr>
            </a:p>
          </p:txBody>
        </p:sp>
      </p:grpSp>
      <p:grpSp>
        <p:nvGrpSpPr>
          <p:cNvPr id="70" name="组合 69">
            <a:extLst>
              <a:ext uri="{FF2B5EF4-FFF2-40B4-BE49-F238E27FC236}">
                <a16:creationId xmlns:a16="http://schemas.microsoft.com/office/drawing/2014/main" id="{A5EC8327-FDBE-7993-247F-9F3554938835}"/>
              </a:ext>
            </a:extLst>
          </p:cNvPr>
          <p:cNvGrpSpPr/>
          <p:nvPr/>
        </p:nvGrpSpPr>
        <p:grpSpPr>
          <a:xfrm>
            <a:off x="6324321" y="4803913"/>
            <a:ext cx="2446997" cy="1422282"/>
            <a:chOff x="5835650" y="2954063"/>
            <a:chExt cx="2572477" cy="1215947"/>
          </a:xfrm>
        </p:grpSpPr>
        <p:sp>
          <p:nvSpPr>
            <p:cNvPr id="71" name="矩形: 圆顶角 70">
              <a:extLst>
                <a:ext uri="{FF2B5EF4-FFF2-40B4-BE49-F238E27FC236}">
                  <a16:creationId xmlns:a16="http://schemas.microsoft.com/office/drawing/2014/main" id="{E27DC07F-1205-CF6B-3133-03E68E2EB8C4}"/>
                </a:ext>
              </a:extLst>
            </p:cNvPr>
            <p:cNvSpPr/>
            <p:nvPr/>
          </p:nvSpPr>
          <p:spPr>
            <a:xfrm>
              <a:off x="5835650" y="2954063"/>
              <a:ext cx="2542399" cy="424516"/>
            </a:xfrm>
            <a:prstGeom prst="round2SameRect">
              <a:avLst/>
            </a:prstGeom>
            <a:solidFill>
              <a:srgbClr val="2644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Times New Roman" panose="02020603050405020304" pitchFamily="18" charset="0"/>
                  <a:cs typeface="Times New Roman" panose="02020603050405020304" pitchFamily="18" charset="0"/>
                </a:rPr>
                <a:t>Content 3: Sectors Identification</a:t>
              </a:r>
              <a:endParaRPr lang="zh-CN" altLang="en-US" sz="1400" b="1" dirty="0">
                <a:latin typeface="Times New Roman" panose="02020603050405020304" pitchFamily="18" charset="0"/>
                <a:cs typeface="Times New Roman" panose="02020603050405020304" pitchFamily="18" charset="0"/>
              </a:endParaRPr>
            </a:p>
          </p:txBody>
        </p:sp>
        <p:sp>
          <p:nvSpPr>
            <p:cNvPr id="72" name="矩形: 圆顶角 71">
              <a:extLst>
                <a:ext uri="{FF2B5EF4-FFF2-40B4-BE49-F238E27FC236}">
                  <a16:creationId xmlns:a16="http://schemas.microsoft.com/office/drawing/2014/main" id="{B555D2D7-6E8A-D183-A16C-FA25E3F5CE69}"/>
                </a:ext>
              </a:extLst>
            </p:cNvPr>
            <p:cNvSpPr/>
            <p:nvPr/>
          </p:nvSpPr>
          <p:spPr>
            <a:xfrm flipV="1">
              <a:off x="5835650" y="3385072"/>
              <a:ext cx="2542399" cy="763260"/>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ndParaRPr>
            </a:p>
          </p:txBody>
        </p:sp>
        <p:sp>
          <p:nvSpPr>
            <p:cNvPr id="73" name="文本框 72">
              <a:extLst>
                <a:ext uri="{FF2B5EF4-FFF2-40B4-BE49-F238E27FC236}">
                  <a16:creationId xmlns:a16="http://schemas.microsoft.com/office/drawing/2014/main" id="{22D9C474-3746-572C-3DAD-ADA7EFDD6B2C}"/>
                </a:ext>
              </a:extLst>
            </p:cNvPr>
            <p:cNvSpPr txBox="1"/>
            <p:nvPr/>
          </p:nvSpPr>
          <p:spPr>
            <a:xfrm>
              <a:off x="5865728" y="3354318"/>
              <a:ext cx="2542399" cy="815692"/>
            </a:xfrm>
            <a:prstGeom prst="rect">
              <a:avLst/>
            </a:prstGeom>
            <a:noFill/>
          </p:spPr>
          <p:txBody>
            <a:bodyPr wrap="square" rtlCol="0">
              <a:spAutoFit/>
            </a:bodyPr>
            <a:lstStyle/>
            <a:p>
              <a:pPr algn="just" latinLnBrk="1"/>
              <a:r>
                <a:rPr lang="en-US" altLang="zh-CN" sz="1400" dirty="0">
                  <a:latin typeface="Times New Roman" panose="02020603050405020304" pitchFamily="18" charset="0"/>
                  <a:cs typeface="Times New Roman" panose="02020603050405020304" pitchFamily="18" charset="0"/>
                </a:rPr>
                <a:t>Identification of major upstream carbon emitters and transmission nodes in the electricity supply chain.</a:t>
              </a:r>
              <a:endParaRPr lang="zh-CN" altLang="en-US" sz="1400" dirty="0">
                <a:latin typeface="Times New Roman" panose="02020603050405020304" pitchFamily="18" charset="0"/>
                <a:cs typeface="Times New Roman" panose="02020603050405020304" pitchFamily="18" charset="0"/>
              </a:endParaRPr>
            </a:p>
          </p:txBody>
        </p:sp>
      </p:grpSp>
      <p:sp>
        <p:nvSpPr>
          <p:cNvPr id="79" name="箭头: 右 78">
            <a:extLst>
              <a:ext uri="{FF2B5EF4-FFF2-40B4-BE49-F238E27FC236}">
                <a16:creationId xmlns:a16="http://schemas.microsoft.com/office/drawing/2014/main" id="{DCD2349F-E466-039E-3DB0-6B9DEFCDD760}"/>
              </a:ext>
            </a:extLst>
          </p:cNvPr>
          <p:cNvSpPr/>
          <p:nvPr/>
        </p:nvSpPr>
        <p:spPr>
          <a:xfrm>
            <a:off x="5760531" y="1371600"/>
            <a:ext cx="462191" cy="298417"/>
          </a:xfrm>
          <a:prstGeom prst="rightArrow">
            <a:avLst/>
          </a:prstGeom>
          <a:solidFill>
            <a:srgbClr val="012060"/>
          </a:solidFill>
          <a:ln>
            <a:solidFill>
              <a:srgbClr val="264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a:extLst>
              <a:ext uri="{FF2B5EF4-FFF2-40B4-BE49-F238E27FC236}">
                <a16:creationId xmlns:a16="http://schemas.microsoft.com/office/drawing/2014/main" id="{DC4AC36B-93E9-924E-4F3B-30C4B67E907E}"/>
              </a:ext>
            </a:extLst>
          </p:cNvPr>
          <p:cNvCxnSpPr>
            <a:cxnSpLocks/>
          </p:cNvCxnSpPr>
          <p:nvPr/>
        </p:nvCxnSpPr>
        <p:spPr>
          <a:xfrm>
            <a:off x="763943" y="1487098"/>
            <a:ext cx="1294564" cy="0"/>
          </a:xfrm>
          <a:prstGeom prst="line">
            <a:avLst/>
          </a:prstGeom>
          <a:ln>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82" name="直接连接符 81">
            <a:extLst>
              <a:ext uri="{FF2B5EF4-FFF2-40B4-BE49-F238E27FC236}">
                <a16:creationId xmlns:a16="http://schemas.microsoft.com/office/drawing/2014/main" id="{E9E0BC58-2361-17FF-5004-D16D2E14E9EC}"/>
              </a:ext>
            </a:extLst>
          </p:cNvPr>
          <p:cNvCxnSpPr>
            <a:cxnSpLocks/>
          </p:cNvCxnSpPr>
          <p:nvPr/>
        </p:nvCxnSpPr>
        <p:spPr>
          <a:xfrm>
            <a:off x="9818032" y="1512498"/>
            <a:ext cx="129107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54C05A21-B09C-487D-A223-06BC2C63DDFB}"/>
              </a:ext>
            </a:extLst>
          </p:cNvPr>
          <p:cNvSpPr txBox="1">
            <a:spLocks/>
          </p:cNvSpPr>
          <p:nvPr/>
        </p:nvSpPr>
        <p:spPr>
          <a:xfrm>
            <a:off x="499058" y="139732"/>
            <a:ext cx="4133898" cy="635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zh-CN" sz="3200" b="1" kern="22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Introduction</a:t>
            </a:r>
            <a:endParaRPr lang="zh-CN" altLang="en-US" sz="8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474547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11663</TotalTime>
  <Words>3027</Words>
  <Application>Microsoft Office PowerPoint</Application>
  <PresentationFormat>宽屏</PresentationFormat>
  <Paragraphs>352</Paragraphs>
  <Slides>30</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等线</vt:lpstr>
      <vt:lpstr>微软雅黑</vt:lpstr>
      <vt:lpstr>造字工房悦黑（非商用）常规体</vt:lpstr>
      <vt:lpstr>Arial</vt:lpstr>
      <vt:lpstr>Calibri</vt:lpstr>
      <vt:lpstr>Calibri Light</vt:lpstr>
      <vt:lpstr>Cambria Math</vt:lpstr>
      <vt:lpstr>Times</vt:lpstr>
      <vt:lpstr>Times New Roman</vt:lpstr>
      <vt:lpstr>Wingdings</vt:lpstr>
      <vt:lpstr>Office 主题​​</vt:lpstr>
      <vt:lpstr>Towards a Low-Carbon Future for China's Power Supply Chain: Critical Sectors Identification and Scenario Analysis</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Mineral-energy-water nexus in four municipalities of China</dc:title>
  <dc:creator>Pan YL</dc:creator>
  <cp:lastModifiedBy>Vendi</cp:lastModifiedBy>
  <cp:revision>70</cp:revision>
  <dcterms:created xsi:type="dcterms:W3CDTF">2022-07-14T14:59:47Z</dcterms:created>
  <dcterms:modified xsi:type="dcterms:W3CDTF">2025-07-01T08:27:34Z</dcterms:modified>
</cp:coreProperties>
</file>