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5"/>
  </p:notesMasterIdLst>
  <p:sldIdLst>
    <p:sldId id="780" r:id="rId4"/>
    <p:sldId id="675" r:id="rId6"/>
    <p:sldId id="709" r:id="rId7"/>
    <p:sldId id="717" r:id="rId8"/>
    <p:sldId id="753" r:id="rId9"/>
    <p:sldId id="784" r:id="rId10"/>
    <p:sldId id="685" r:id="rId11"/>
    <p:sldId id="708" r:id="rId12"/>
    <p:sldId id="781" r:id="rId13"/>
    <p:sldId id="714" r:id="rId14"/>
    <p:sldId id="755" r:id="rId15"/>
    <p:sldId id="785" r:id="rId16"/>
    <p:sldId id="786" r:id="rId17"/>
    <p:sldId id="757" r:id="rId18"/>
    <p:sldId id="692" r:id="rId19"/>
    <p:sldId id="761" r:id="rId20"/>
    <p:sldId id="782" r:id="rId21"/>
    <p:sldId id="688" r:id="rId22"/>
    <p:sldId id="760" r:id="rId23"/>
    <p:sldId id="703" r:id="rId24"/>
    <p:sldId id="705" r:id="rId25"/>
    <p:sldId id="704" r:id="rId26"/>
    <p:sldId id="689" r:id="rId27"/>
    <p:sldId id="783" r:id="rId28"/>
    <p:sldId id="691" r:id="rId29"/>
    <p:sldId id="707" r:id="rId30"/>
    <p:sldId id="706" r:id="rId31"/>
    <p:sldId id="693" r:id="rId32"/>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nyang" initials="DX" lastIdx="1" clrIdx="0"/>
  <p:cmAuthor id="2" name="Dai jingyi" initials="Dj" lastIdx="1" clrIdx="1"/>
  <p:cmAuthor id="3" name="周 嘉欣" initials="周" lastIdx="4" clrIdx="2"/>
  <p:cmAuthor id="4" name="24335" initials="2" lastIdx="1" clrIdx="3"/>
  <p:cmAuthor id="1659764118" name="高艺荧" initials="高"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587F"/>
    <a:srgbClr val="AB8B65"/>
    <a:srgbClr val="A98963"/>
    <a:srgbClr val="E0C68B"/>
    <a:srgbClr val="DAC18C"/>
    <a:srgbClr val="D8DEE5"/>
    <a:srgbClr val="A6A6A6"/>
    <a:srgbClr val="4C506D"/>
    <a:srgbClr val="EBD8B7"/>
    <a:srgbClr val="325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66" autoAdjust="0"/>
  </p:normalViewPr>
  <p:slideViewPr>
    <p:cSldViewPr snapToGrid="0">
      <p:cViewPr varScale="1">
        <p:scale>
          <a:sx n="82" d="100"/>
          <a:sy n="82" d="100"/>
        </p:scale>
        <p:origin x="66" y="123"/>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tags" Target="tags/tag130.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21B7B-3CFA-4831-B3BE-82C00C9DEE6C}" type="datetimeFigureOut">
              <a:rPr lang="en-US" smtClean="0"/>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804FA-85AE-49FE-8782-230539BB98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8700" y="930275"/>
            <a:ext cx="4465638" cy="25130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87A53D-DE3F-47FD-B990-12A4A06745B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https://www.sciencedirect.com/science/article/pii/S2772940023000139#sec0001</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p:cSld name="内容页 copy">
    <p:spTree>
      <p:nvGrpSpPr>
        <p:cNvPr id="1" name=""/>
        <p:cNvGrpSpPr/>
        <p:nvPr/>
      </p:nvGrpSpPr>
      <p:grpSpPr>
        <a:xfrm>
          <a:off x="0" y="0"/>
          <a:ext cx="0" cy="0"/>
          <a:chOff x="0" y="0"/>
          <a:chExt cx="0" cy="0"/>
        </a:xfrm>
      </p:grpSpPr>
      <p:pic>
        <p:nvPicPr>
          <p:cNvPr id="82" name="Page.png" descr="Page.png"/>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83" name="矩形"/>
          <p:cNvSpPr/>
          <p:nvPr/>
        </p:nvSpPr>
        <p:spPr>
          <a:xfrm>
            <a:off x="-5259" y="6543146"/>
            <a:ext cx="12192001" cy="14916"/>
          </a:xfrm>
          <a:prstGeom prst="rect">
            <a:avLst/>
          </a:prstGeom>
          <a:solidFill>
            <a:srgbClr val="000000">
              <a:alpha val="5000"/>
            </a:srgbClr>
          </a:solidFill>
          <a:ln w="12700">
            <a:miter lim="400000"/>
          </a:ln>
        </p:spPr>
        <p:txBody>
          <a:bodyPr lIns="25400" tIns="25400" rIns="25400" bIns="25400" anchor="ctr"/>
          <a:lstStyle/>
          <a:p>
            <a:pPr marL="0" marR="0" lvl="0" indent="0" algn="ctr" defTabSz="825500" rtl="0" eaLnBrk="1" fontAlgn="auto" latinLnBrk="0" hangingPunct="0">
              <a:lnSpc>
                <a:spcPct val="100000"/>
              </a:lnSpc>
              <a:spcBef>
                <a:spcPts val="0"/>
              </a:spcBef>
              <a:spcAft>
                <a:spcPts val="0"/>
              </a:spcAft>
              <a:buClrTx/>
              <a:buSzTx/>
              <a:buFontTx/>
              <a:buNone/>
              <a:defRPr sz="2000">
                <a:solidFill>
                  <a:srgbClr val="FFFFFF"/>
                </a:solidFill>
                <a:latin typeface="Helvetica Neue Medium"/>
                <a:ea typeface="Helvetica Neue Medium"/>
                <a:cs typeface="Helvetica Neue Medium"/>
                <a:sym typeface="Helvetica Neue Medium"/>
              </a:defRPr>
            </a:pPr>
            <a:endParaRPr kumimoji="0" sz="10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84" name="幻灯片编号"/>
          <p:cNvSpPr txBox="1">
            <a:spLocks noGrp="1"/>
          </p:cNvSpPr>
          <p:nvPr>
            <p:ph type="sldNum" sz="quarter" idx="2"/>
          </p:nvPr>
        </p:nvSpPr>
        <p:spPr>
          <a:xfrm>
            <a:off x="0" y="6586256"/>
            <a:ext cx="12192001" cy="287258"/>
          </a:xfrm>
          <a:prstGeom prst="rect">
            <a:avLst/>
          </a:prstGeom>
        </p:spPr>
        <p:txBody>
          <a:bodyPr/>
          <a:lstStyle/>
          <a:p>
            <a:pPr marL="0" marR="127000" lvl="0" indent="0" algn="r" defTabSz="825500" rtl="0" eaLnBrk="1" fontAlgn="auto" latinLnBrk="0" hangingPunct="0">
              <a:lnSpc>
                <a:spcPct val="100000"/>
              </a:lnSpc>
              <a:spcBef>
                <a:spcPts val="0"/>
              </a:spcBef>
              <a:spcAft>
                <a:spcPts val="0"/>
              </a:spcAft>
              <a:buClrTx/>
              <a:buSzTx/>
              <a:buFontTx/>
              <a:buNone/>
              <a:defRPr/>
            </a:pPr>
            <a:fld id="{8E940626-C641-409B-9C98-F44AD135C4D7}" type="slidenum">
              <a:rPr kumimoji="0" lang="en-US" sz="1200" b="0" i="0" u="none" strike="noStrike" kern="0" cap="none" spc="0" normalizeH="0" baseline="0" noProof="0" smtClean="0">
                <a:ln>
                  <a:noFill/>
                </a:ln>
                <a:solidFill>
                  <a:srgbClr val="BC8027">
                    <a:hueOff val="7068528"/>
                    <a:satOff val="-63198"/>
                    <a:lumOff val="21330"/>
                  </a:srgbClr>
                </a:solidFill>
                <a:effectLst/>
                <a:uLnTx/>
                <a:uFillTx/>
                <a:latin typeface="Helvetica Light"/>
                <a:sym typeface="Helvetica Light"/>
              </a:rPr>
            </a:fld>
            <a:endParaRPr kumimoji="0" lang="en-US" sz="1200" b="0" i="0" u="none" strike="noStrike" kern="0" cap="none" spc="0" normalizeH="0" baseline="0" noProof="0">
              <a:ln>
                <a:noFill/>
              </a:ln>
              <a:solidFill>
                <a:srgbClr val="BC8027">
                  <a:hueOff val="7068528"/>
                  <a:satOff val="-63198"/>
                  <a:lumOff val="21330"/>
                </a:srgbClr>
              </a:solidFill>
              <a:effectLst/>
              <a:uLnTx/>
              <a:uFillTx/>
              <a:latin typeface="Helvetica Light"/>
              <a:sym typeface="Helvetica Light"/>
            </a:endParaRPr>
          </a:p>
        </p:txBody>
      </p:sp>
      <p:sp>
        <p:nvSpPr>
          <p:cNvPr id="85" name="正文级别 1…"/>
          <p:cNvSpPr txBox="1">
            <a:spLocks noGrp="1"/>
          </p:cNvSpPr>
          <p:nvPr>
            <p:ph type="body" idx="1"/>
          </p:nvPr>
        </p:nvSpPr>
        <p:spPr>
          <a:xfrm>
            <a:off x="730964" y="2432910"/>
            <a:ext cx="10736423" cy="3809140"/>
          </a:xfrm>
          <a:prstGeom prst="rect">
            <a:avLst/>
          </a:prstGeom>
        </p:spPr>
        <p:txBody>
          <a:bodyPr/>
          <a:lstStyle>
            <a:lvl1pPr marL="224790" indent="-224790">
              <a:lnSpc>
                <a:spcPct val="100000"/>
              </a:lnSpc>
              <a:spcBef>
                <a:spcPts val="1250"/>
              </a:spcBef>
              <a:defRPr sz="1800">
                <a:solidFill>
                  <a:srgbClr val="303337"/>
                </a:solidFill>
              </a:defRPr>
            </a:lvl1pPr>
            <a:lvl2pPr marL="529590" indent="-224790">
              <a:lnSpc>
                <a:spcPct val="100000"/>
              </a:lnSpc>
              <a:spcBef>
                <a:spcPts val="1250"/>
              </a:spcBef>
              <a:defRPr sz="1800">
                <a:solidFill>
                  <a:srgbClr val="303337"/>
                </a:solidFill>
              </a:defRPr>
            </a:lvl2pPr>
            <a:lvl3pPr marL="834390" indent="-224790">
              <a:lnSpc>
                <a:spcPct val="100000"/>
              </a:lnSpc>
              <a:spcBef>
                <a:spcPts val="1250"/>
              </a:spcBef>
              <a:defRPr sz="1800">
                <a:solidFill>
                  <a:srgbClr val="303337"/>
                </a:solidFill>
              </a:defRPr>
            </a:lvl3pPr>
            <a:lvl4pPr marL="1139190" indent="-224790">
              <a:lnSpc>
                <a:spcPct val="100000"/>
              </a:lnSpc>
              <a:spcBef>
                <a:spcPts val="1250"/>
              </a:spcBef>
              <a:defRPr sz="1800">
                <a:solidFill>
                  <a:srgbClr val="303337"/>
                </a:solidFill>
              </a:defRPr>
            </a:lvl4pPr>
            <a:lvl5pPr marL="1443990" indent="-224790">
              <a:lnSpc>
                <a:spcPct val="100000"/>
              </a:lnSpc>
              <a:spcBef>
                <a:spcPts val="1250"/>
              </a:spcBef>
              <a:defRPr sz="1800">
                <a:solidFill>
                  <a:srgbClr val="303337"/>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dirty="0"/>
          </a:p>
        </p:txBody>
      </p:sp>
      <p:sp>
        <p:nvSpPr>
          <p:cNvPr id="86" name="标题文本"/>
          <p:cNvSpPr txBox="1">
            <a:spLocks noGrp="1"/>
          </p:cNvSpPr>
          <p:nvPr>
            <p:ph type="title"/>
          </p:nvPr>
        </p:nvSpPr>
        <p:spPr>
          <a:xfrm>
            <a:off x="727789" y="180777"/>
            <a:ext cx="10736423" cy="1017720"/>
          </a:xfrm>
          <a:prstGeom prst="rect">
            <a:avLst/>
          </a:prstGeom>
        </p:spPr>
        <p:txBody>
          <a:bodyPr anchor="b"/>
          <a:lstStyle>
            <a:lvl1pPr algn="l">
              <a:defRPr sz="2600" b="0">
                <a:solidFill>
                  <a:srgbClr val="034FD8"/>
                </a:solidFill>
                <a:latin typeface="Helvetica"/>
                <a:ea typeface="Helvetica"/>
                <a:cs typeface="Helvetica"/>
                <a:sym typeface="Helvetica"/>
              </a:defRPr>
            </a:lvl1pPr>
          </a:lstStyle>
          <a:p>
            <a:r>
              <a:rPr lang="en-US" dirty="0"/>
              <a:t>Click to edit Master title style</a:t>
            </a:r>
            <a:endParaRPr dirty="0"/>
          </a:p>
        </p:txBody>
      </p:sp>
      <p:sp>
        <p:nvSpPr>
          <p:cNvPr id="87" name="文本"/>
          <p:cNvSpPr txBox="1">
            <a:spLocks noGrp="1"/>
          </p:cNvSpPr>
          <p:nvPr>
            <p:ph type="body" sz="quarter" idx="13"/>
          </p:nvPr>
        </p:nvSpPr>
        <p:spPr>
          <a:xfrm>
            <a:off x="722530" y="1814527"/>
            <a:ext cx="10736424" cy="570413"/>
          </a:xfrm>
          <a:prstGeom prst="rect">
            <a:avLst/>
          </a:prstGeom>
        </p:spPr>
        <p:txBody>
          <a:bodyPr anchor="ctr">
            <a:spAutoFit/>
          </a:bodyPr>
          <a:lstStyle/>
          <a:p>
            <a:pPr marL="0" lvl="0" indent="0">
              <a:spcBef>
                <a:spcPts val="0"/>
              </a:spcBef>
              <a:buSzTx/>
              <a:buNone/>
              <a:defRPr sz="3800">
                <a:solidFill>
                  <a:srgbClr val="034FD8"/>
                </a:solidFill>
                <a:latin typeface="Helvetica Light"/>
                <a:ea typeface="Helvetica Light"/>
                <a:cs typeface="Helvetica Light"/>
                <a:sym typeface="Helvetica Light"/>
              </a:defRPr>
            </a:pPr>
            <a:r>
              <a:rPr lang="en-US" dirty="0"/>
              <a:t>Click to edit Master text styles</a:t>
            </a:r>
            <a:endParaRPr lang="en-US" dirty="0"/>
          </a:p>
        </p:txBody>
      </p:sp>
      <p:sp>
        <p:nvSpPr>
          <p:cNvPr id="88" name="Freeform 5"/>
          <p:cNvSpPr/>
          <p:nvPr/>
        </p:nvSpPr>
        <p:spPr>
          <a:xfrm>
            <a:off x="122832" y="6613782"/>
            <a:ext cx="211536" cy="179900"/>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12700">
            <a:miter lim="400000"/>
          </a:ln>
        </p:spPr>
        <p:txBody>
          <a:bodyPr lIns="22860" rIns="22860"/>
          <a:lstStyle/>
          <a:p>
            <a:pPr marL="0" marR="0" lvl="0" indent="0" algn="ctr" defTabSz="457200" rtl="0" eaLnBrk="1" fontAlgn="auto" latinLnBrk="0" hangingPunct="0">
              <a:lnSpc>
                <a:spcPct val="100000"/>
              </a:lnSpc>
              <a:spcBef>
                <a:spcPts val="0"/>
              </a:spcBef>
              <a:spcAft>
                <a:spcPts val="0"/>
              </a:spcAft>
              <a:buClrTx/>
              <a:buSzTx/>
              <a:buFontTx/>
              <a:buNone/>
              <a:defRPr sz="2000">
                <a:solidFill>
                  <a:srgbClr val="000000"/>
                </a:solidFill>
                <a:latin typeface="Calibri" panose="020F0502020204030204"/>
                <a:ea typeface="Calibri" panose="020F0502020204030204"/>
                <a:cs typeface="Calibri" panose="020F0502020204030204"/>
                <a:sym typeface="Calibri" panose="020F0502020204030204"/>
              </a:defRPr>
            </a:pPr>
            <a:endParaRPr kumimoji="0" sz="1000" b="0" i="0" u="none" strike="noStrike" kern="0" cap="none" spc="0" normalizeH="0" baseline="0" noProof="0">
              <a:ln>
                <a:noFill/>
              </a:ln>
              <a:solidFill>
                <a:srgbClr val="000000"/>
              </a:solidFill>
              <a:effectLst/>
              <a:uLnTx/>
              <a:uFillTx/>
              <a:latin typeface="Calibri" panose="020F0502020204030204"/>
              <a:cs typeface="Calibri" panose="020F0502020204030204"/>
              <a:sym typeface="Calibri" panose="020F0502020204030204"/>
            </a:endParaRPr>
          </a:p>
        </p:txBody>
      </p:sp>
      <p:sp>
        <p:nvSpPr>
          <p:cNvPr id="89" name="矩形"/>
          <p:cNvSpPr/>
          <p:nvPr/>
        </p:nvSpPr>
        <p:spPr>
          <a:xfrm>
            <a:off x="-7971" y="712953"/>
            <a:ext cx="696351" cy="450256"/>
          </a:xfrm>
          <a:prstGeom prst="rect">
            <a:avLst/>
          </a:prstGeom>
          <a:solidFill>
            <a:srgbClr val="0252D8"/>
          </a:solidFill>
          <a:ln w="12700">
            <a:miter lim="400000"/>
          </a:ln>
        </p:spPr>
        <p:txBody>
          <a:bodyPr lIns="25400" tIns="25400" rIns="25400" bIns="25400" anchor="ctr"/>
          <a:lstStyle/>
          <a:p>
            <a:pPr marL="0" marR="0" lvl="0" indent="0" algn="ctr" defTabSz="825500" rtl="0" eaLnBrk="1" fontAlgn="auto" latinLnBrk="0" hangingPunct="0">
              <a:lnSpc>
                <a:spcPct val="100000"/>
              </a:lnSpc>
              <a:spcBef>
                <a:spcPts val="0"/>
              </a:spcBef>
              <a:spcAft>
                <a:spcPts val="0"/>
              </a:spcAft>
              <a:buClrTx/>
              <a:buSzTx/>
              <a:buFontTx/>
              <a:buNone/>
              <a:defRPr sz="2000">
                <a:solidFill>
                  <a:srgbClr val="FFFFFF"/>
                </a:solidFill>
                <a:latin typeface="Helvetica Neue Medium"/>
                <a:ea typeface="Helvetica Neue Medium"/>
                <a:cs typeface="Helvetica Neue Medium"/>
                <a:sym typeface="Helvetica Neue Medium"/>
              </a:defRPr>
            </a:pPr>
            <a:endParaRPr kumimoji="0" sz="10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90" name="1"/>
          <p:cNvSpPr txBox="1">
            <a:spLocks noGrp="1"/>
          </p:cNvSpPr>
          <p:nvPr>
            <p:ph type="body" sz="quarter" idx="14"/>
          </p:nvPr>
        </p:nvSpPr>
        <p:spPr>
          <a:xfrm>
            <a:off x="-61587" y="649155"/>
            <a:ext cx="803583" cy="577851"/>
          </a:xfrm>
          <a:prstGeom prst="rect">
            <a:avLst/>
          </a:prstGeom>
        </p:spPr>
        <p:txBody>
          <a:bodyPr anchor="ctr">
            <a:noAutofit/>
          </a:bodyPr>
          <a:lstStyle/>
          <a:p>
            <a:pPr marL="0" lvl="0" indent="114300" algn="ctr">
              <a:lnSpc>
                <a:spcPct val="100000"/>
              </a:lnSpc>
              <a:spcBef>
                <a:spcPts val="0"/>
              </a:spcBef>
              <a:buSzTx/>
              <a:buNone/>
              <a:defRPr sz="6400">
                <a:solidFill>
                  <a:srgbClr val="FFFFFF"/>
                </a:solidFill>
                <a:latin typeface="+mn-lt"/>
                <a:ea typeface="+mn-ea"/>
                <a:cs typeface="+mn-cs"/>
                <a:sym typeface="TTTGBMedium"/>
              </a:defRPr>
            </a:pPr>
            <a:r>
              <a:rPr lang="en-US"/>
              <a:t>Click to edit Master text styles</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Sp="0">
  <p:cSld name="封面-纯色">
    <p:bg>
      <p:bgPr>
        <a:solidFill>
          <a:srgbClr val="0052D9"/>
        </a:solidFill>
        <a:effectLst/>
      </p:bgPr>
    </p:bg>
    <p:spTree>
      <p:nvGrpSpPr>
        <p:cNvPr id="1" name=""/>
        <p:cNvGrpSpPr/>
        <p:nvPr/>
      </p:nvGrpSpPr>
      <p:grpSpPr>
        <a:xfrm>
          <a:off x="0" y="0"/>
          <a:ext cx="0" cy="0"/>
          <a:chOff x="0" y="0"/>
          <a:chExt cx="0" cy="0"/>
        </a:xfrm>
      </p:grpSpPr>
      <p:pic>
        <p:nvPicPr>
          <p:cNvPr id="14" name="2-01.png" descr="2-01.png"/>
          <p:cNvPicPr>
            <a:picLocks noChangeAspect="1"/>
          </p:cNvPicPr>
          <p:nvPr/>
        </p:nvPicPr>
        <p:blipFill>
          <a:blip r:embed="rId2"/>
          <a:stretch>
            <a:fillRect/>
          </a:stretch>
        </p:blipFill>
        <p:spPr>
          <a:xfrm>
            <a:off x="4293" y="-1"/>
            <a:ext cx="12183415" cy="6858001"/>
          </a:xfrm>
          <a:prstGeom prst="rect">
            <a:avLst/>
          </a:prstGeom>
          <a:ln w="12700">
            <a:miter lim="400000"/>
            <a:headEnd/>
            <a:tailEnd/>
          </a:ln>
        </p:spPr>
      </p:pic>
      <p:pic>
        <p:nvPicPr>
          <p:cNvPr id="15" name="图像" descr="图像"/>
          <p:cNvPicPr>
            <a:picLocks noChangeAspect="1"/>
          </p:cNvPicPr>
          <p:nvPr/>
        </p:nvPicPr>
        <p:blipFill>
          <a:blip r:embed="rId3"/>
          <a:stretch>
            <a:fillRect/>
          </a:stretch>
        </p:blipFill>
        <p:spPr>
          <a:xfrm>
            <a:off x="128311" y="6615448"/>
            <a:ext cx="207699" cy="176566"/>
          </a:xfrm>
          <a:prstGeom prst="rect">
            <a:avLst/>
          </a:prstGeom>
          <a:ln w="12700">
            <a:miter lim="400000"/>
            <a:headEnd/>
            <a:tailEnd/>
          </a:ln>
        </p:spPr>
      </p:pic>
      <p:sp>
        <p:nvSpPr>
          <p:cNvPr id="16" name="标题文本"/>
          <p:cNvSpPr txBox="1">
            <a:spLocks noGrp="1"/>
          </p:cNvSpPr>
          <p:nvPr>
            <p:ph type="title"/>
          </p:nvPr>
        </p:nvSpPr>
        <p:spPr>
          <a:xfrm>
            <a:off x="1015074" y="80384"/>
            <a:ext cx="10305786" cy="5494966"/>
          </a:xfrm>
          <a:prstGeom prst="rect">
            <a:avLst/>
          </a:prstGeom>
        </p:spPr>
        <p:txBody>
          <a:bodyPr/>
          <a:lstStyle/>
          <a:p>
            <a:r>
              <a:rPr lang="en-US"/>
              <a:t>Click to edit Master title style</a:t>
            </a:r>
            <a:endParaRPr dirty="0"/>
          </a:p>
        </p:txBody>
      </p:sp>
      <p:sp>
        <p:nvSpPr>
          <p:cNvPr id="17" name="矩形"/>
          <p:cNvSpPr/>
          <p:nvPr/>
        </p:nvSpPr>
        <p:spPr>
          <a:xfrm>
            <a:off x="-5259" y="6543146"/>
            <a:ext cx="12202518" cy="13428"/>
          </a:xfrm>
          <a:prstGeom prst="rect">
            <a:avLst/>
          </a:prstGeom>
          <a:solidFill>
            <a:srgbClr val="00CCFF"/>
          </a:solidFill>
          <a:ln w="12700">
            <a:miter lim="400000"/>
          </a:ln>
        </p:spPr>
        <p:txBody>
          <a:bodyPr lIns="25400" tIns="25400" rIns="25400" bIns="25400" anchor="ctr"/>
          <a:lstStyle/>
          <a:p>
            <a:pPr marL="0" marR="0" lvl="0" indent="0" algn="ctr" defTabSz="825500" rtl="0" eaLnBrk="1" fontAlgn="auto" latinLnBrk="0" hangingPunct="0">
              <a:lnSpc>
                <a:spcPct val="100000"/>
              </a:lnSpc>
              <a:spcBef>
                <a:spcPts val="0"/>
              </a:spcBef>
              <a:spcAft>
                <a:spcPts val="0"/>
              </a:spcAft>
              <a:buClrTx/>
              <a:buSzTx/>
              <a:buFontTx/>
              <a:buNone/>
              <a:defRPr sz="1800">
                <a:solidFill>
                  <a:srgbClr val="FFFFFF"/>
                </a:solidFill>
                <a:latin typeface="Helvetica Neue Medium"/>
                <a:ea typeface="Helvetica Neue Medium"/>
                <a:cs typeface="Helvetica Neue Medium"/>
                <a:sym typeface="Helvetica Neue Medium"/>
              </a:defRPr>
            </a:pPr>
            <a:endParaRPr kumimoji="0" sz="9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8" name="幻灯片编号"/>
          <p:cNvSpPr txBox="1">
            <a:spLocks noGrp="1"/>
          </p:cNvSpPr>
          <p:nvPr>
            <p:ph type="sldNum" sz="quarter" idx="2"/>
          </p:nvPr>
        </p:nvSpPr>
        <p:spPr>
          <a:xfrm>
            <a:off x="0" y="6586256"/>
            <a:ext cx="12192001" cy="287258"/>
          </a:xfrm>
          <a:prstGeom prst="rect">
            <a:avLst/>
          </a:prstGeom>
        </p:spPr>
        <p:txBody>
          <a:bodyPr/>
          <a:lstStyle/>
          <a:p>
            <a:pPr marL="0" marR="127000" lvl="0" indent="0" algn="r" defTabSz="825500" rtl="0" eaLnBrk="1" fontAlgn="auto" latinLnBrk="0" hangingPunct="0">
              <a:lnSpc>
                <a:spcPct val="100000"/>
              </a:lnSpc>
              <a:spcBef>
                <a:spcPts val="0"/>
              </a:spcBef>
              <a:spcAft>
                <a:spcPts val="0"/>
              </a:spcAft>
              <a:buClrTx/>
              <a:buSzTx/>
              <a:buFontTx/>
              <a:buNone/>
              <a:defRPr/>
            </a:pPr>
            <a:fld id="{8E940626-C641-409B-9C98-F44AD135C4D7}" type="slidenum">
              <a:rPr kumimoji="0" lang="en-US" sz="1200" b="0" i="0" u="none" strike="noStrike" kern="0" cap="none" spc="0" normalizeH="0" baseline="0" noProof="0" smtClean="0">
                <a:ln>
                  <a:noFill/>
                </a:ln>
                <a:solidFill>
                  <a:srgbClr val="BC8027">
                    <a:hueOff val="7068528"/>
                    <a:satOff val="-63199"/>
                    <a:lumOff val="21330"/>
                  </a:srgbClr>
                </a:solidFill>
                <a:effectLst/>
                <a:uLnTx/>
                <a:uFillTx/>
                <a:latin typeface="Helvetica Light"/>
                <a:sym typeface="Helvetica Light"/>
              </a:rPr>
            </a:fld>
            <a:endParaRPr kumimoji="0" lang="en-US" sz="1200" b="0" i="0" u="none" strike="noStrike" kern="0" cap="none" spc="0" normalizeH="0" baseline="0" noProof="0">
              <a:ln>
                <a:noFill/>
              </a:ln>
              <a:solidFill>
                <a:srgbClr val="BC8027">
                  <a:hueOff val="7068528"/>
                  <a:satOff val="-63199"/>
                  <a:lumOff val="21330"/>
                </a:srgbClr>
              </a:solidFill>
              <a:effectLst/>
              <a:uLnTx/>
              <a:uFillTx/>
              <a:latin typeface="Helvetica Light"/>
              <a:sym typeface="Helvetica Light"/>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p:cSld name="1_内容页 copy">
    <p:spTree>
      <p:nvGrpSpPr>
        <p:cNvPr id="1" name=""/>
        <p:cNvGrpSpPr/>
        <p:nvPr/>
      </p:nvGrpSpPr>
      <p:grpSpPr>
        <a:xfrm>
          <a:off x="0" y="0"/>
          <a:ext cx="0" cy="0"/>
          <a:chOff x="0" y="0"/>
          <a:chExt cx="0" cy="0"/>
        </a:xfrm>
      </p:grpSpPr>
      <p:pic>
        <p:nvPicPr>
          <p:cNvPr id="82" name="Page.png" descr="Page.png"/>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83" name="矩形"/>
          <p:cNvSpPr/>
          <p:nvPr/>
        </p:nvSpPr>
        <p:spPr>
          <a:xfrm>
            <a:off x="-5259" y="6543146"/>
            <a:ext cx="12192001" cy="14916"/>
          </a:xfrm>
          <a:prstGeom prst="rect">
            <a:avLst/>
          </a:prstGeom>
          <a:solidFill>
            <a:srgbClr val="000000">
              <a:alpha val="5000"/>
            </a:srgbClr>
          </a:solidFill>
          <a:ln w="12700">
            <a:miter lim="400000"/>
          </a:ln>
        </p:spPr>
        <p:txBody>
          <a:bodyPr lIns="25400" tIns="25400" rIns="25400" bIns="25400" anchor="ctr"/>
          <a:lstStyle/>
          <a:p>
            <a:pPr marL="0" marR="0" lvl="0" indent="0" algn="ctr" defTabSz="825500" rtl="0" eaLnBrk="1" fontAlgn="auto" latinLnBrk="0" hangingPunct="0">
              <a:lnSpc>
                <a:spcPct val="100000"/>
              </a:lnSpc>
              <a:spcBef>
                <a:spcPts val="0"/>
              </a:spcBef>
              <a:spcAft>
                <a:spcPts val="0"/>
              </a:spcAft>
              <a:buClrTx/>
              <a:buSzTx/>
              <a:buFontTx/>
              <a:buNone/>
              <a:defRPr sz="2000">
                <a:solidFill>
                  <a:srgbClr val="FFFFFF"/>
                </a:solidFill>
                <a:latin typeface="Helvetica Neue Medium"/>
                <a:ea typeface="Helvetica Neue Medium"/>
                <a:cs typeface="Helvetica Neue Medium"/>
                <a:sym typeface="Helvetica Neue Medium"/>
              </a:defRPr>
            </a:pPr>
            <a:endParaRPr kumimoji="0" sz="10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84" name="幻灯片编号"/>
          <p:cNvSpPr txBox="1">
            <a:spLocks noGrp="1"/>
          </p:cNvSpPr>
          <p:nvPr>
            <p:ph type="sldNum" sz="quarter" idx="2"/>
          </p:nvPr>
        </p:nvSpPr>
        <p:spPr>
          <a:xfrm>
            <a:off x="0" y="6586256"/>
            <a:ext cx="12192001" cy="287258"/>
          </a:xfrm>
          <a:prstGeom prst="rect">
            <a:avLst/>
          </a:prstGeom>
        </p:spPr>
        <p:txBody>
          <a:bodyPr/>
          <a:lstStyle/>
          <a:p>
            <a:pPr marL="0" marR="127000" lvl="0" indent="0" algn="r" defTabSz="825500" rtl="0" eaLnBrk="1" fontAlgn="auto" latinLnBrk="0" hangingPunct="0">
              <a:lnSpc>
                <a:spcPct val="100000"/>
              </a:lnSpc>
              <a:spcBef>
                <a:spcPts val="0"/>
              </a:spcBef>
              <a:spcAft>
                <a:spcPts val="0"/>
              </a:spcAft>
              <a:buClrTx/>
              <a:buSzTx/>
              <a:buFontTx/>
              <a:buNone/>
              <a:defRPr/>
            </a:pPr>
            <a:fld id="{8E940626-C641-409B-9C98-F44AD135C4D7}" type="slidenum">
              <a:rPr kumimoji="0" lang="en-US" sz="1200" b="0" i="0" u="none" strike="noStrike" kern="0" cap="none" spc="0" normalizeH="0" baseline="0" noProof="0" smtClean="0">
                <a:ln>
                  <a:noFill/>
                </a:ln>
                <a:solidFill>
                  <a:srgbClr val="BC8027">
                    <a:hueOff val="7068528"/>
                    <a:satOff val="-63194"/>
                    <a:lumOff val="21330"/>
                  </a:srgbClr>
                </a:solidFill>
                <a:effectLst/>
                <a:uLnTx/>
                <a:uFillTx/>
                <a:latin typeface="Helvetica Light"/>
                <a:sym typeface="Helvetica Light"/>
              </a:rPr>
            </a:fld>
            <a:endParaRPr kumimoji="0" lang="en-US" sz="1200" b="0" i="0" u="none" strike="noStrike" kern="0" cap="none" spc="0" normalizeH="0" baseline="0" noProof="0">
              <a:ln>
                <a:noFill/>
              </a:ln>
              <a:solidFill>
                <a:srgbClr val="BC8027">
                  <a:hueOff val="7068528"/>
                  <a:satOff val="-63194"/>
                  <a:lumOff val="21330"/>
                </a:srgbClr>
              </a:solidFill>
              <a:effectLst/>
              <a:uLnTx/>
              <a:uFillTx/>
              <a:latin typeface="Helvetica Light"/>
              <a:sym typeface="Helvetica Light"/>
            </a:endParaRPr>
          </a:p>
        </p:txBody>
      </p:sp>
      <p:sp>
        <p:nvSpPr>
          <p:cNvPr id="85" name="正文级别 1…"/>
          <p:cNvSpPr txBox="1">
            <a:spLocks noGrp="1"/>
          </p:cNvSpPr>
          <p:nvPr>
            <p:ph type="body" idx="1"/>
          </p:nvPr>
        </p:nvSpPr>
        <p:spPr>
          <a:xfrm>
            <a:off x="730964" y="2432910"/>
            <a:ext cx="10736423" cy="3809140"/>
          </a:xfrm>
          <a:prstGeom prst="rect">
            <a:avLst/>
          </a:prstGeom>
        </p:spPr>
        <p:txBody>
          <a:bodyPr/>
          <a:lstStyle>
            <a:lvl1pPr marL="224790" indent="-224790">
              <a:lnSpc>
                <a:spcPct val="100000"/>
              </a:lnSpc>
              <a:spcBef>
                <a:spcPts val="1250"/>
              </a:spcBef>
              <a:defRPr sz="1800">
                <a:solidFill>
                  <a:srgbClr val="303337"/>
                </a:solidFill>
              </a:defRPr>
            </a:lvl1pPr>
            <a:lvl2pPr marL="529590" indent="-224790">
              <a:lnSpc>
                <a:spcPct val="100000"/>
              </a:lnSpc>
              <a:spcBef>
                <a:spcPts val="1250"/>
              </a:spcBef>
              <a:defRPr sz="1800">
                <a:solidFill>
                  <a:srgbClr val="303337"/>
                </a:solidFill>
              </a:defRPr>
            </a:lvl2pPr>
            <a:lvl3pPr marL="834390" indent="-224790">
              <a:lnSpc>
                <a:spcPct val="100000"/>
              </a:lnSpc>
              <a:spcBef>
                <a:spcPts val="1250"/>
              </a:spcBef>
              <a:defRPr sz="1800">
                <a:solidFill>
                  <a:srgbClr val="303337"/>
                </a:solidFill>
              </a:defRPr>
            </a:lvl3pPr>
            <a:lvl4pPr marL="1139190" indent="-224790">
              <a:lnSpc>
                <a:spcPct val="100000"/>
              </a:lnSpc>
              <a:spcBef>
                <a:spcPts val="1250"/>
              </a:spcBef>
              <a:defRPr sz="1800">
                <a:solidFill>
                  <a:srgbClr val="303337"/>
                </a:solidFill>
              </a:defRPr>
            </a:lvl4pPr>
            <a:lvl5pPr marL="1443990" indent="-224790">
              <a:lnSpc>
                <a:spcPct val="100000"/>
              </a:lnSpc>
              <a:spcBef>
                <a:spcPts val="1250"/>
              </a:spcBef>
              <a:defRPr sz="1800">
                <a:solidFill>
                  <a:srgbClr val="303337"/>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dirty="0"/>
          </a:p>
        </p:txBody>
      </p:sp>
      <p:sp>
        <p:nvSpPr>
          <p:cNvPr id="86" name="标题文本"/>
          <p:cNvSpPr txBox="1">
            <a:spLocks noGrp="1"/>
          </p:cNvSpPr>
          <p:nvPr>
            <p:ph type="title"/>
          </p:nvPr>
        </p:nvSpPr>
        <p:spPr>
          <a:xfrm>
            <a:off x="727789" y="180777"/>
            <a:ext cx="10736423" cy="1017720"/>
          </a:xfrm>
          <a:prstGeom prst="rect">
            <a:avLst/>
          </a:prstGeom>
        </p:spPr>
        <p:txBody>
          <a:bodyPr anchor="b"/>
          <a:lstStyle>
            <a:lvl1pPr algn="l">
              <a:defRPr sz="2600" b="0">
                <a:solidFill>
                  <a:srgbClr val="5F9C6C"/>
                </a:solidFill>
                <a:latin typeface="Helvetica"/>
                <a:ea typeface="Helvetica"/>
                <a:cs typeface="Helvetica"/>
                <a:sym typeface="Helvetica"/>
              </a:defRPr>
            </a:lvl1pPr>
          </a:lstStyle>
          <a:p>
            <a:r>
              <a:rPr lang="en-US" dirty="0"/>
              <a:t>Click to edit Master title style</a:t>
            </a:r>
            <a:endParaRPr dirty="0"/>
          </a:p>
        </p:txBody>
      </p:sp>
      <p:sp>
        <p:nvSpPr>
          <p:cNvPr id="87" name="文本"/>
          <p:cNvSpPr txBox="1">
            <a:spLocks noGrp="1"/>
          </p:cNvSpPr>
          <p:nvPr>
            <p:ph type="body" sz="quarter" idx="13"/>
          </p:nvPr>
        </p:nvSpPr>
        <p:spPr>
          <a:xfrm>
            <a:off x="722530" y="1814527"/>
            <a:ext cx="10736424" cy="570413"/>
          </a:xfrm>
          <a:prstGeom prst="rect">
            <a:avLst/>
          </a:prstGeom>
        </p:spPr>
        <p:txBody>
          <a:bodyPr anchor="ctr">
            <a:spAutoFit/>
          </a:bodyPr>
          <a:lstStyle/>
          <a:p>
            <a:pPr marL="0" lvl="0" indent="0">
              <a:spcBef>
                <a:spcPts val="0"/>
              </a:spcBef>
              <a:buSzTx/>
              <a:buNone/>
              <a:defRPr sz="3800">
                <a:solidFill>
                  <a:srgbClr val="034FD8"/>
                </a:solidFill>
                <a:latin typeface="Helvetica Light"/>
                <a:ea typeface="Helvetica Light"/>
                <a:cs typeface="Helvetica Light"/>
                <a:sym typeface="Helvetica Light"/>
              </a:defRPr>
            </a:pPr>
            <a:r>
              <a:rPr lang="en-US" dirty="0"/>
              <a:t>Click to edit Master text styles</a:t>
            </a:r>
            <a:endParaRPr lang="en-US" dirty="0"/>
          </a:p>
        </p:txBody>
      </p:sp>
      <p:sp>
        <p:nvSpPr>
          <p:cNvPr id="88" name="Freeform 5"/>
          <p:cNvSpPr/>
          <p:nvPr/>
        </p:nvSpPr>
        <p:spPr>
          <a:xfrm>
            <a:off x="122832" y="6613782"/>
            <a:ext cx="211536" cy="179900"/>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12700">
            <a:miter lim="400000"/>
          </a:ln>
        </p:spPr>
        <p:txBody>
          <a:bodyPr lIns="22860" rIns="22860"/>
          <a:lstStyle/>
          <a:p>
            <a:pPr marL="0" marR="0" lvl="0" indent="0" algn="ctr" defTabSz="457200" rtl="0" eaLnBrk="1" fontAlgn="auto" latinLnBrk="0" hangingPunct="0">
              <a:lnSpc>
                <a:spcPct val="100000"/>
              </a:lnSpc>
              <a:spcBef>
                <a:spcPts val="0"/>
              </a:spcBef>
              <a:spcAft>
                <a:spcPts val="0"/>
              </a:spcAft>
              <a:buClrTx/>
              <a:buSzTx/>
              <a:buFontTx/>
              <a:buNone/>
              <a:defRPr sz="2000">
                <a:solidFill>
                  <a:srgbClr val="000000"/>
                </a:solidFill>
                <a:latin typeface="Calibri" panose="020F0502020204030204"/>
                <a:ea typeface="Calibri" panose="020F0502020204030204"/>
                <a:cs typeface="Calibri" panose="020F0502020204030204"/>
                <a:sym typeface="Calibri" panose="020F0502020204030204"/>
              </a:defRPr>
            </a:pPr>
            <a:endParaRPr kumimoji="0" sz="1000" b="0" i="0" u="none" strike="noStrike" kern="0" cap="none" spc="0" normalizeH="0" baseline="0" noProof="0">
              <a:ln>
                <a:noFill/>
              </a:ln>
              <a:solidFill>
                <a:srgbClr val="000000"/>
              </a:solidFill>
              <a:effectLst/>
              <a:uLnTx/>
              <a:uFillTx/>
              <a:latin typeface="Calibri" panose="020F0502020204030204"/>
              <a:cs typeface="Calibri" panose="020F0502020204030204"/>
              <a:sym typeface="Calibri" panose="020F0502020204030204"/>
            </a:endParaRPr>
          </a:p>
        </p:txBody>
      </p:sp>
      <p:sp>
        <p:nvSpPr>
          <p:cNvPr id="89" name="矩形"/>
          <p:cNvSpPr/>
          <p:nvPr/>
        </p:nvSpPr>
        <p:spPr>
          <a:xfrm>
            <a:off x="-7971" y="712953"/>
            <a:ext cx="696351" cy="450256"/>
          </a:xfrm>
          <a:prstGeom prst="rect">
            <a:avLst/>
          </a:prstGeom>
          <a:solidFill>
            <a:srgbClr val="5F9C6C"/>
          </a:solidFill>
          <a:ln w="12700">
            <a:miter lim="400000"/>
          </a:ln>
        </p:spPr>
        <p:txBody>
          <a:bodyPr lIns="25400" tIns="25400" rIns="25400" bIns="25400" anchor="ctr"/>
          <a:lstStyle/>
          <a:p>
            <a:pPr marL="0" marR="0" lvl="0" indent="0" algn="ctr" defTabSz="825500" rtl="0" eaLnBrk="1" fontAlgn="auto" latinLnBrk="0" hangingPunct="0">
              <a:lnSpc>
                <a:spcPct val="100000"/>
              </a:lnSpc>
              <a:spcBef>
                <a:spcPts val="0"/>
              </a:spcBef>
              <a:spcAft>
                <a:spcPts val="0"/>
              </a:spcAft>
              <a:buClrTx/>
              <a:buSzTx/>
              <a:buFontTx/>
              <a:buNone/>
              <a:defRPr sz="2000">
                <a:solidFill>
                  <a:srgbClr val="FFFFFF"/>
                </a:solidFill>
                <a:latin typeface="Helvetica Neue Medium"/>
                <a:ea typeface="Helvetica Neue Medium"/>
                <a:cs typeface="Helvetica Neue Medium"/>
                <a:sym typeface="Helvetica Neue Medium"/>
              </a:defRPr>
            </a:pPr>
            <a:endParaRPr kumimoji="0" sz="1000" b="0" i="0" u="none" strike="noStrike" kern="0" cap="none" spc="0" normalizeH="0" baseline="0" noProof="0">
              <a:ln>
                <a:noFill/>
              </a:ln>
              <a:solidFill>
                <a:srgbClr val="FFFFFF"/>
              </a:solidFill>
              <a:effectLst/>
              <a:uLnTx/>
              <a:uFillTx/>
              <a:latin typeface="Helvetica Neue Medium"/>
              <a:sym typeface="Helvetica Neue Medium"/>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封面-近景">
    <p:bg>
      <p:bgPr>
        <a:solidFill>
          <a:srgbClr val="0052D9"/>
        </a:solidFill>
        <a:effectLst/>
      </p:bgPr>
    </p:bg>
    <p:spTree>
      <p:nvGrpSpPr>
        <p:cNvPr id="1" name=""/>
        <p:cNvGrpSpPr/>
        <p:nvPr/>
      </p:nvGrpSpPr>
      <p:grpSpPr>
        <a:xfrm>
          <a:off x="0" y="0"/>
          <a:ext cx="0" cy="0"/>
          <a:chOff x="0" y="0"/>
          <a:chExt cx="0" cy="0"/>
        </a:xfrm>
      </p:grpSpPr>
      <p:pic>
        <p:nvPicPr>
          <p:cNvPr id="25" name="1-01.png" descr="1-01.png"/>
          <p:cNvPicPr>
            <a:picLocks noChangeAspect="1"/>
          </p:cNvPicPr>
          <p:nvPr/>
        </p:nvPicPr>
        <p:blipFill>
          <a:blip r:embed="rId2"/>
          <a:stretch>
            <a:fillRect/>
          </a:stretch>
        </p:blipFill>
        <p:spPr>
          <a:xfrm>
            <a:off x="4293" y="0"/>
            <a:ext cx="12183415" cy="6858000"/>
          </a:xfrm>
          <a:prstGeom prst="rect">
            <a:avLst/>
          </a:prstGeom>
          <a:ln w="12700">
            <a:miter lim="400000"/>
            <a:headEnd/>
            <a:tailEnd/>
          </a:ln>
        </p:spPr>
      </p:pic>
      <p:sp>
        <p:nvSpPr>
          <p:cNvPr id="26" name="标题文本"/>
          <p:cNvSpPr txBox="1">
            <a:spLocks noGrp="1"/>
          </p:cNvSpPr>
          <p:nvPr>
            <p:ph type="title"/>
          </p:nvPr>
        </p:nvSpPr>
        <p:spPr>
          <a:xfrm>
            <a:off x="695457" y="2262667"/>
            <a:ext cx="10305786" cy="3200037"/>
          </a:xfrm>
          <a:prstGeom prst="rect">
            <a:avLst/>
          </a:prstGeom>
        </p:spPr>
        <p:txBody>
          <a:bodyPr anchor="t"/>
          <a:lstStyle>
            <a:lvl1pPr algn="l">
              <a:defRPr sz="7000" b="0"/>
            </a:lvl1pPr>
          </a:lstStyle>
          <a:p>
            <a:r>
              <a:rPr lang="en-US"/>
              <a:t>Click to edit Master title style</a:t>
            </a:r>
            <a:endParaRPr lang="en-US"/>
          </a:p>
        </p:txBody>
      </p:sp>
      <p:sp>
        <p:nvSpPr>
          <p:cNvPr id="27" name="正文级别 1…"/>
          <p:cNvSpPr txBox="1">
            <a:spLocks noGrp="1"/>
          </p:cNvSpPr>
          <p:nvPr>
            <p:ph type="body" sz="quarter" idx="1"/>
          </p:nvPr>
        </p:nvSpPr>
        <p:spPr>
          <a:xfrm>
            <a:off x="943107" y="3961243"/>
            <a:ext cx="10305786" cy="633744"/>
          </a:xfrm>
          <a:prstGeom prst="rect">
            <a:avLst/>
          </a:prstGeom>
        </p:spPr>
        <p:txBody>
          <a:bodyPr/>
          <a:lstStyle>
            <a:lvl1pPr marL="0" indent="0">
              <a:lnSpc>
                <a:spcPct val="100000"/>
              </a:lnSpc>
              <a:spcBef>
                <a:spcPts val="0"/>
              </a:spcBef>
              <a:buSzTx/>
              <a:buNone/>
              <a:defRPr sz="3200">
                <a:solidFill>
                  <a:srgbClr val="FFFFFF"/>
                </a:solidFill>
                <a:latin typeface="+mn-lt"/>
                <a:ea typeface="+mn-ea"/>
                <a:cs typeface="+mn-cs"/>
                <a:sym typeface="TTTGBMedium"/>
              </a:defRPr>
            </a:lvl1pPr>
            <a:lvl2pPr marL="0" indent="114300">
              <a:lnSpc>
                <a:spcPct val="100000"/>
              </a:lnSpc>
              <a:spcBef>
                <a:spcPts val="0"/>
              </a:spcBef>
              <a:buSzTx/>
              <a:buNone/>
              <a:defRPr sz="3200">
                <a:solidFill>
                  <a:srgbClr val="FFFFFF"/>
                </a:solidFill>
                <a:latin typeface="+mn-lt"/>
                <a:ea typeface="+mn-ea"/>
                <a:cs typeface="+mn-cs"/>
                <a:sym typeface="TTTGBMedium"/>
              </a:defRPr>
            </a:lvl2pPr>
            <a:lvl3pPr marL="0" indent="228600">
              <a:lnSpc>
                <a:spcPct val="100000"/>
              </a:lnSpc>
              <a:spcBef>
                <a:spcPts val="0"/>
              </a:spcBef>
              <a:buSzTx/>
              <a:buNone/>
              <a:defRPr sz="3200">
                <a:solidFill>
                  <a:srgbClr val="FFFFFF"/>
                </a:solidFill>
                <a:latin typeface="+mn-lt"/>
                <a:ea typeface="+mn-ea"/>
                <a:cs typeface="+mn-cs"/>
                <a:sym typeface="TTTGBMedium"/>
              </a:defRPr>
            </a:lvl3pPr>
            <a:lvl4pPr marL="0" indent="342900">
              <a:lnSpc>
                <a:spcPct val="100000"/>
              </a:lnSpc>
              <a:spcBef>
                <a:spcPts val="0"/>
              </a:spcBef>
              <a:buSzTx/>
              <a:buNone/>
              <a:defRPr sz="3200">
                <a:solidFill>
                  <a:srgbClr val="FFFFFF"/>
                </a:solidFill>
                <a:latin typeface="+mn-lt"/>
                <a:ea typeface="+mn-ea"/>
                <a:cs typeface="+mn-cs"/>
                <a:sym typeface="TTTGBMedium"/>
              </a:defRPr>
            </a:lvl4pPr>
            <a:lvl5pPr marL="0" indent="457200">
              <a:lnSpc>
                <a:spcPct val="100000"/>
              </a:lnSpc>
              <a:spcBef>
                <a:spcPts val="0"/>
              </a:spcBef>
              <a:buSzTx/>
              <a:buNone/>
              <a:defRPr sz="3200">
                <a:solidFill>
                  <a:srgbClr val="FFFFFF"/>
                </a:solidFill>
                <a:latin typeface="+mn-lt"/>
                <a:ea typeface="+mn-ea"/>
                <a:cs typeface="+mn-cs"/>
                <a:sym typeface="TTTGBMedium"/>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0" name="幻灯片编号"/>
          <p:cNvSpPr txBox="1">
            <a:spLocks noGrp="1"/>
          </p:cNvSpPr>
          <p:nvPr>
            <p:ph type="sldNum" sz="quarter" idx="2"/>
          </p:nvPr>
        </p:nvSpPr>
        <p:spPr>
          <a:xfrm>
            <a:off x="0" y="6586256"/>
            <a:ext cx="12192001" cy="287258"/>
          </a:xfrm>
          <a:prstGeom prst="rect">
            <a:avLst/>
          </a:prstGeom>
        </p:spPr>
        <p:txBody>
          <a:bodyPr/>
          <a:lstStyle/>
          <a:p>
            <a:pPr marL="0" marR="127000" lvl="0" indent="0" algn="r" defTabSz="825500" rtl="0" eaLnBrk="1" fontAlgn="auto" latinLnBrk="0" hangingPunct="0">
              <a:lnSpc>
                <a:spcPct val="100000"/>
              </a:lnSpc>
              <a:spcBef>
                <a:spcPts val="0"/>
              </a:spcBef>
              <a:spcAft>
                <a:spcPts val="0"/>
              </a:spcAft>
              <a:buClrTx/>
              <a:buSzTx/>
              <a:buFontTx/>
              <a:buNone/>
              <a:defRPr/>
            </a:pPr>
            <a:fld id="{8E940626-C641-409B-9C98-F44AD135C4D7}" type="slidenum">
              <a:rPr kumimoji="0" lang="en-US" sz="1200" b="0" i="0" u="none" strike="noStrike" kern="0" cap="none" spc="0" normalizeH="0" baseline="0" noProof="0" smtClean="0">
                <a:ln>
                  <a:noFill/>
                </a:ln>
                <a:solidFill>
                  <a:srgbClr val="BC8027">
                    <a:hueOff val="7068528"/>
                    <a:satOff val="-63198"/>
                    <a:lumOff val="21330"/>
                  </a:srgbClr>
                </a:solidFill>
                <a:effectLst/>
                <a:uLnTx/>
                <a:uFillTx/>
                <a:latin typeface="Helvetica Light"/>
                <a:sym typeface="Helvetica Light"/>
              </a:rPr>
            </a:fld>
            <a:endParaRPr kumimoji="0" lang="en-US" sz="1200" b="0" i="0" u="none" strike="noStrike" kern="0" cap="none" spc="0" normalizeH="0" baseline="0" noProof="0">
              <a:ln>
                <a:noFill/>
              </a:ln>
              <a:solidFill>
                <a:srgbClr val="BC8027">
                  <a:hueOff val="7068528"/>
                  <a:satOff val="-63198"/>
                  <a:lumOff val="21330"/>
                </a:srgbClr>
              </a:solidFill>
              <a:effectLst/>
              <a:uLnTx/>
              <a:uFillTx/>
              <a:latin typeface="Helvetica Light"/>
              <a:sym typeface="Helvetica Light"/>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p:cSld name="内容页-仅标题 copy">
    <p:bg>
      <p:bgPr>
        <a:gradFill>
          <a:gsLst>
            <a:gs pos="0">
              <a:srgbClr val="B1B9C0"/>
            </a:gs>
            <a:gs pos="100000">
              <a:srgbClr val="D5DBDE"/>
            </a:gs>
          </a:gsLst>
          <a:lin ang="5400000" scaled="1"/>
        </a:gradFill>
        <a:effectLst/>
      </p:bgPr>
    </p:bg>
    <p:spTree>
      <p:nvGrpSpPr>
        <p:cNvPr id="1" name=""/>
        <p:cNvGrpSpPr/>
        <p:nvPr/>
      </p:nvGrpSpPr>
      <p:grpSpPr>
        <a:xfrm>
          <a:off x="0" y="0"/>
          <a:ext cx="0" cy="0"/>
          <a:chOff x="0" y="0"/>
          <a:chExt cx="0" cy="0"/>
        </a:xfrm>
      </p:grpSpPr>
      <p:sp>
        <p:nvSpPr>
          <p:cNvPr id="58" name="标题文本"/>
          <p:cNvSpPr txBox="1">
            <a:spLocks noGrp="1"/>
          </p:cNvSpPr>
          <p:nvPr>
            <p:ph type="title"/>
          </p:nvPr>
        </p:nvSpPr>
        <p:spPr>
          <a:xfrm>
            <a:off x="1813671" y="2314377"/>
            <a:ext cx="8855237" cy="1425840"/>
          </a:xfrm>
          <a:prstGeom prst="rect">
            <a:avLst/>
          </a:prstGeom>
        </p:spPr>
        <p:txBody>
          <a:bodyPr anchor="t"/>
          <a:lstStyle>
            <a:lvl1pPr algn="l">
              <a:lnSpc>
                <a:spcPct val="80000"/>
              </a:lnSpc>
              <a:defRPr sz="6900" b="0">
                <a:solidFill>
                  <a:srgbClr val="0D4FD8"/>
                </a:solidFill>
              </a:defRPr>
            </a:lvl1pPr>
          </a:lstStyle>
          <a:p>
            <a:r>
              <a:rPr lang="en-US"/>
              <a:t>Click to edit Master title style</a:t>
            </a:r>
            <a:endParaRPr lang="en-US"/>
          </a:p>
        </p:txBody>
      </p:sp>
      <p:sp>
        <p:nvSpPr>
          <p:cNvPr id="60" name="矩形"/>
          <p:cNvSpPr/>
          <p:nvPr/>
        </p:nvSpPr>
        <p:spPr>
          <a:xfrm>
            <a:off x="-5259" y="6543146"/>
            <a:ext cx="12202518" cy="13428"/>
          </a:xfrm>
          <a:prstGeom prst="rect">
            <a:avLst/>
          </a:prstGeom>
          <a:solidFill>
            <a:srgbClr val="B1B9C0"/>
          </a:solidFill>
          <a:ln w="12700">
            <a:miter lim="400000"/>
          </a:ln>
        </p:spPr>
        <p:txBody>
          <a:bodyPr lIns="25400" tIns="25400" rIns="25400" bIns="25400" anchor="ctr"/>
          <a:lstStyle/>
          <a:p>
            <a:pPr marL="0" marR="0" lvl="0" indent="0" algn="ctr" defTabSz="825500" rtl="0" eaLnBrk="1" fontAlgn="auto" latinLnBrk="0" hangingPunct="0">
              <a:lnSpc>
                <a:spcPct val="100000"/>
              </a:lnSpc>
              <a:spcBef>
                <a:spcPts val="0"/>
              </a:spcBef>
              <a:spcAft>
                <a:spcPts val="0"/>
              </a:spcAft>
              <a:buClrTx/>
              <a:buSzTx/>
              <a:buFontTx/>
              <a:buNone/>
              <a:defRPr sz="1800">
                <a:solidFill>
                  <a:srgbClr val="FFFFFF"/>
                </a:solidFill>
                <a:latin typeface="Helvetica Neue Medium"/>
                <a:ea typeface="Helvetica Neue Medium"/>
                <a:cs typeface="Helvetica Neue Medium"/>
                <a:sym typeface="Helvetica Neue Medium"/>
              </a:defRPr>
            </a:pPr>
            <a:endParaRPr kumimoji="0" sz="9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62" name="图像" descr="图像"/>
          <p:cNvPicPr>
            <a:picLocks noChangeAspect="1"/>
          </p:cNvPicPr>
          <p:nvPr/>
        </p:nvPicPr>
        <p:blipFill>
          <a:blip r:embed="rId2"/>
          <a:stretch>
            <a:fillRect/>
          </a:stretch>
        </p:blipFill>
        <p:spPr>
          <a:xfrm>
            <a:off x="6332489" y="-379153"/>
            <a:ext cx="6672889" cy="5601239"/>
          </a:xfrm>
          <a:prstGeom prst="rect">
            <a:avLst/>
          </a:prstGeom>
          <a:ln w="12700">
            <a:miter lim="400000"/>
            <a:headEnd/>
            <a:tailEnd/>
          </a:ln>
        </p:spPr>
      </p:pic>
      <p:sp>
        <p:nvSpPr>
          <p:cNvPr id="8" name="Freeform 5"/>
          <p:cNvSpPr/>
          <p:nvPr/>
        </p:nvSpPr>
        <p:spPr>
          <a:xfrm>
            <a:off x="129994" y="6613861"/>
            <a:ext cx="211350" cy="179741"/>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3175">
            <a:miter lim="400000"/>
          </a:ln>
        </p:spPr>
        <p:txBody>
          <a:bodyPr lIns="12192" tIns="12192" rIns="12192" bIns="12192"/>
          <a:lstStyle/>
          <a:p>
            <a:pPr marL="0" marR="0" lvl="0" indent="0" algn="ctr" defTabSz="325120" rtl="0" eaLnBrk="1" fontAlgn="auto" latinLnBrk="0" hangingPunct="0">
              <a:lnSpc>
                <a:spcPct val="100000"/>
              </a:lnSpc>
              <a:spcBef>
                <a:spcPts val="0"/>
              </a:spcBef>
              <a:spcAft>
                <a:spcPts val="0"/>
              </a:spcAft>
              <a:buClrTx/>
              <a:buSzTx/>
              <a:buFontTx/>
              <a:buNone/>
              <a:defRPr sz="1200">
                <a:solidFill>
                  <a:srgbClr val="000000"/>
                </a:solidFill>
                <a:latin typeface="Calibri" panose="020F0502020204030204"/>
                <a:ea typeface="Calibri" panose="020F0502020204030204"/>
                <a:cs typeface="Calibri" panose="020F0502020204030204"/>
                <a:sym typeface="Calibri" panose="020F0502020204030204"/>
              </a:defRPr>
            </a:pPr>
            <a:endParaRPr kumimoji="0" sz="600" b="0" i="0" u="none" strike="noStrike" kern="0" cap="none" spc="0" normalizeH="0" baseline="0" noProof="0">
              <a:ln>
                <a:noFill/>
              </a:ln>
              <a:solidFill>
                <a:srgbClr val="000000"/>
              </a:solidFill>
              <a:effectLst/>
              <a:uLnTx/>
              <a:uFillTx/>
              <a:latin typeface="Calibri" panose="020F0502020204030204"/>
              <a:cs typeface="Calibri" panose="020F0502020204030204"/>
              <a:sym typeface="Calibri" panose="020F0502020204030204"/>
            </a:endParaRPr>
          </a:p>
        </p:txBody>
      </p:sp>
      <p:sp>
        <p:nvSpPr>
          <p:cNvPr id="9" name="幻灯片编号"/>
          <p:cNvSpPr txBox="1">
            <a:spLocks noGrp="1"/>
          </p:cNvSpPr>
          <p:nvPr>
            <p:ph type="sldNum" sz="quarter" idx="2"/>
          </p:nvPr>
        </p:nvSpPr>
        <p:spPr>
          <a:xfrm>
            <a:off x="0" y="6586256"/>
            <a:ext cx="12192000" cy="287258"/>
          </a:xfrm>
          <a:prstGeom prst="rect">
            <a:avLst/>
          </a:prstGeom>
        </p:spPr>
        <p:txBody>
          <a:bodyPr/>
          <a:lstStyle/>
          <a:p>
            <a:pPr marL="0" marR="127000" lvl="0" indent="0" algn="r" defTabSz="825500" rtl="0" eaLnBrk="1" fontAlgn="auto" latinLnBrk="0" hangingPunct="0">
              <a:lnSpc>
                <a:spcPct val="100000"/>
              </a:lnSpc>
              <a:spcBef>
                <a:spcPts val="0"/>
              </a:spcBef>
              <a:spcAft>
                <a:spcPts val="0"/>
              </a:spcAft>
              <a:buClrTx/>
              <a:buSzTx/>
              <a:buFontTx/>
              <a:buNone/>
              <a:defRPr/>
            </a:pPr>
            <a:fld id="{8E940626-C641-409B-9C98-F44AD135C4D7}" type="slidenum">
              <a:rPr kumimoji="0" lang="en-US" sz="1200" b="0" i="0" u="none" strike="noStrike" kern="0" cap="none" spc="0" normalizeH="0" baseline="0" noProof="0" smtClean="0">
                <a:ln>
                  <a:noFill/>
                </a:ln>
                <a:solidFill>
                  <a:srgbClr val="BC8027">
                    <a:hueOff val="7068528"/>
                    <a:satOff val="-63199"/>
                    <a:lumOff val="21330"/>
                  </a:srgbClr>
                </a:solidFill>
                <a:effectLst/>
                <a:uLnTx/>
                <a:uFillTx/>
                <a:latin typeface="Helvetica Light"/>
                <a:sym typeface="Helvetica Light"/>
              </a:rPr>
            </a:fld>
            <a:endParaRPr kumimoji="0" lang="en-US" sz="1200" b="0" i="0" u="none" strike="noStrike" kern="0" cap="none" spc="0" normalizeH="0" baseline="0" noProof="0">
              <a:ln>
                <a:noFill/>
              </a:ln>
              <a:solidFill>
                <a:srgbClr val="BC8027">
                  <a:hueOff val="7068528"/>
                  <a:satOff val="-63199"/>
                  <a:lumOff val="21330"/>
                </a:srgbClr>
              </a:solidFill>
              <a:effectLst/>
              <a:uLnTx/>
              <a:uFillTx/>
              <a:latin typeface="Helvetica Light"/>
              <a:sym typeface="Helvetica Light"/>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2523991"/>
            <a:ext cx="6670964" cy="1325563"/>
          </a:xfrm>
          <a:prstGeom prst="rect">
            <a:avLst/>
          </a:prstGeom>
        </p:spPr>
        <p:txBody>
          <a:bodyPr/>
          <a:lstStyle>
            <a:lvl1pPr marL="0" indent="0" algn="l" defTabSz="685800" rtl="0" eaLnBrk="1" fontAlgn="base" latinLnBrk="0" hangingPunct="1">
              <a:lnSpc>
                <a:spcPct val="100000"/>
              </a:lnSpc>
              <a:spcBef>
                <a:spcPct val="0"/>
              </a:spcBef>
              <a:spcAft>
                <a:spcPct val="0"/>
              </a:spcAft>
              <a:buNone/>
              <a:defRPr lang="zh-CN" altLang="en-US" sz="3600" b="1" i="0" u="none" strike="noStrike" kern="1200" cap="none" spc="0" normalizeH="0" baseline="0" dirty="0">
                <a:solidFill>
                  <a:srgbClr val="000000"/>
                </a:solidFill>
                <a:uFillTx/>
                <a:latin typeface="黑体" panose="02010609060101010101" charset="-122"/>
                <a:ea typeface="黑体" panose="02010609060101010101" charset="-122"/>
                <a:cs typeface="+mj-cs"/>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p:cSld name="空白页-灰">
    <p:spTree>
      <p:nvGrpSpPr>
        <p:cNvPr id="1" name=""/>
        <p:cNvGrpSpPr/>
        <p:nvPr/>
      </p:nvGrpSpPr>
      <p:grpSpPr>
        <a:xfrm>
          <a:off x="0" y="0"/>
          <a:ext cx="0" cy="0"/>
          <a:chOff x="0" y="0"/>
          <a:chExt cx="0" cy="0"/>
        </a:xfrm>
      </p:grpSpPr>
      <p:sp>
        <p:nvSpPr>
          <p:cNvPr id="175" name="幻灯片编号"/>
          <p:cNvSpPr txBox="1">
            <a:spLocks noGrp="1"/>
          </p:cNvSpPr>
          <p:nvPr>
            <p:ph type="sldNum" sz="quarter" idx="2"/>
          </p:nvPr>
        </p:nvSpPr>
        <p:spPr>
          <a:prstGeom prst="rect">
            <a:avLst/>
          </a:prstGeom>
        </p:spPr>
        <p:txBody>
          <a:bodyPr/>
          <a:lstStyle/>
          <a:p>
            <a:pPr marL="0" marR="127000" lvl="0" indent="0" algn="r" defTabSz="825500" rtl="0" eaLnBrk="1" fontAlgn="auto" latinLnBrk="0" hangingPunct="0">
              <a:lnSpc>
                <a:spcPct val="100000"/>
              </a:lnSpc>
              <a:spcBef>
                <a:spcPts val="0"/>
              </a:spcBef>
              <a:spcAft>
                <a:spcPts val="0"/>
              </a:spcAft>
              <a:buClrTx/>
              <a:buSzTx/>
              <a:buFontTx/>
              <a:buNone/>
              <a:defRPr/>
            </a:pPr>
            <a:fld id="{8E940626-C641-409B-9C98-F44AD135C4D7}" type="slidenum">
              <a:rPr kumimoji="0" lang="en-US" sz="1200" b="0" i="0" u="none" strike="noStrike" kern="0" cap="none" spc="0" normalizeH="0" baseline="0" noProof="0" smtClean="0">
                <a:ln>
                  <a:noFill/>
                </a:ln>
                <a:solidFill>
                  <a:srgbClr val="BC8027">
                    <a:hueOff val="7068528"/>
                    <a:satOff val="-63127"/>
                    <a:lumOff val="21330"/>
                  </a:srgbClr>
                </a:solidFill>
                <a:effectLst/>
                <a:uLnTx/>
                <a:uFillTx/>
                <a:latin typeface="Helvetica Light"/>
                <a:sym typeface="Helvetica Light"/>
              </a:rPr>
            </a:fld>
            <a:endParaRPr kumimoji="0" lang="en-US" sz="1200" b="0" i="0" u="none" strike="noStrike" kern="0" cap="none" spc="0" normalizeH="0" baseline="0" noProof="0">
              <a:ln>
                <a:noFill/>
              </a:ln>
              <a:solidFill>
                <a:srgbClr val="BC8027">
                  <a:hueOff val="7068528"/>
                  <a:satOff val="-63127"/>
                  <a:lumOff val="21330"/>
                </a:srgbClr>
              </a:solidFill>
              <a:effectLst/>
              <a:uLnTx/>
              <a:uFillTx/>
              <a:latin typeface="Helvetica Light"/>
              <a:sym typeface="Helvetica Light"/>
            </a:endParaRPr>
          </a:p>
        </p:txBody>
      </p:sp>
      <p:sp>
        <p:nvSpPr>
          <p:cNvPr id="176" name="Freeform 5"/>
          <p:cNvSpPr/>
          <p:nvPr/>
        </p:nvSpPr>
        <p:spPr>
          <a:xfrm>
            <a:off x="122832" y="6613782"/>
            <a:ext cx="211536" cy="179900"/>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12700">
            <a:miter lim="400000"/>
          </a:ln>
        </p:spPr>
        <p:txBody>
          <a:bodyPr lIns="22860" rIns="22860"/>
          <a:lstStyle/>
          <a:p>
            <a:pPr marL="0" marR="0" lvl="0" indent="0" algn="ctr" defTabSz="457200" rtl="0" eaLnBrk="1" fontAlgn="auto" latinLnBrk="0" hangingPunct="0">
              <a:lnSpc>
                <a:spcPct val="100000"/>
              </a:lnSpc>
              <a:spcBef>
                <a:spcPts val="0"/>
              </a:spcBef>
              <a:spcAft>
                <a:spcPts val="0"/>
              </a:spcAft>
              <a:buClrTx/>
              <a:buSzTx/>
              <a:buFontTx/>
              <a:buNone/>
              <a:defRPr sz="1800">
                <a:solidFill>
                  <a:srgbClr val="000000"/>
                </a:solidFill>
                <a:latin typeface="Calibri" panose="020F0502020204030204"/>
                <a:ea typeface="Calibri" panose="020F0502020204030204"/>
                <a:cs typeface="Calibri" panose="020F0502020204030204"/>
                <a:sym typeface="Calibri" panose="020F0502020204030204"/>
              </a:defRPr>
            </a:pPr>
            <a:endParaRPr kumimoji="0" sz="900" b="0" i="0" u="none" strike="noStrike" kern="0" cap="none" spc="0" normalizeH="0" baseline="0" noProof="0">
              <a:ln>
                <a:noFill/>
              </a:ln>
              <a:solidFill>
                <a:srgbClr val="000000"/>
              </a:solidFill>
              <a:effectLst/>
              <a:uLnTx/>
              <a:uFillTx/>
              <a:latin typeface="Calibri" panose="020F0502020204030204"/>
              <a:cs typeface="Calibri" panose="020F0502020204030204"/>
              <a:sym typeface="Calibri" panose="020F0502020204030204"/>
            </a:endParaRPr>
          </a:p>
        </p:txBody>
      </p:sp>
      <p:sp>
        <p:nvSpPr>
          <p:cNvPr id="177" name="矩形"/>
          <p:cNvSpPr/>
          <p:nvPr/>
        </p:nvSpPr>
        <p:spPr>
          <a:xfrm>
            <a:off x="-5259" y="6543146"/>
            <a:ext cx="12202518" cy="13428"/>
          </a:xfrm>
          <a:prstGeom prst="rect">
            <a:avLst/>
          </a:prstGeom>
          <a:solidFill>
            <a:srgbClr val="000000">
              <a:alpha val="5000"/>
            </a:srgbClr>
          </a:solidFill>
          <a:ln w="12700">
            <a:miter lim="400000"/>
          </a:ln>
        </p:spPr>
        <p:txBody>
          <a:bodyPr lIns="25400" tIns="25400" rIns="25400" bIns="25400" anchor="ctr"/>
          <a:lstStyle/>
          <a:p>
            <a:pPr marL="0" marR="0" lvl="0" indent="0" algn="ctr" defTabSz="825500" rtl="0" eaLnBrk="1" fontAlgn="auto" latinLnBrk="0" hangingPunct="0">
              <a:lnSpc>
                <a:spcPct val="100000"/>
              </a:lnSpc>
              <a:spcBef>
                <a:spcPts val="0"/>
              </a:spcBef>
              <a:spcAft>
                <a:spcPts val="0"/>
              </a:spcAft>
              <a:buClrTx/>
              <a:buSzTx/>
              <a:buFontTx/>
              <a:buNone/>
              <a:defRPr sz="1800">
                <a:solidFill>
                  <a:srgbClr val="FFFFFF"/>
                </a:solidFill>
                <a:latin typeface="Helvetica Neue Medium"/>
                <a:ea typeface="Helvetica Neue Medium"/>
                <a:cs typeface="Helvetica Neue Medium"/>
                <a:sym typeface="Helvetica Neue Medium"/>
              </a:defRPr>
            </a:pPr>
            <a:endParaRPr kumimoji="0" sz="9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178" name="Page.png" descr="Page.png"/>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2523991"/>
            <a:ext cx="6670964" cy="1325563"/>
          </a:xfrm>
          <a:prstGeom prst="rect">
            <a:avLst/>
          </a:prstGeom>
        </p:spPr>
        <p:txBody>
          <a:bodyPr/>
          <a:lstStyle>
            <a:lvl1pPr marL="0" indent="0" algn="l" defTabSz="685800" rtl="0" eaLnBrk="1" fontAlgn="base" latinLnBrk="0" hangingPunct="1">
              <a:lnSpc>
                <a:spcPct val="100000"/>
              </a:lnSpc>
              <a:spcBef>
                <a:spcPct val="0"/>
              </a:spcBef>
              <a:spcAft>
                <a:spcPct val="0"/>
              </a:spcAft>
              <a:buNone/>
              <a:defRPr lang="zh-CN" altLang="en-US" sz="3600" b="1" i="0" u="none" strike="noStrike" kern="1200" cap="none" spc="0" normalizeH="0" baseline="0" dirty="0">
                <a:solidFill>
                  <a:srgbClr val="000000"/>
                </a:solidFill>
                <a:uFillTx/>
                <a:latin typeface="黑体" panose="02010609060101010101" charset="-122"/>
                <a:ea typeface="黑体" panose="02010609060101010101" charset="-122"/>
                <a:cs typeface="+mj-cs"/>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日期占位符 6"/>
          <p:cNvSpPr>
            <a:spLocks noGrp="1"/>
          </p:cNvSpPr>
          <p:nvPr>
            <p:ph type="dt" sz="half" idx="10"/>
          </p:nvPr>
        </p:nvSpPr>
        <p:spPr/>
        <p:txBody>
          <a:bodyPr/>
          <a:lstStyle/>
          <a:p>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FA9FE2C-1A89-4D44-BD40-69125FE6090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4" Type="http://schemas.openxmlformats.org/officeDocument/2006/relationships/theme" Target="../theme/theme2.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9FE2C-1A89-4D44-BD40-69125FE6090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3" Type="http://schemas.openxmlformats.org/officeDocument/2006/relationships/notesSlide" Target="../notesSlides/notesSlide10.xml"/><Relationship Id="rId22" Type="http://schemas.openxmlformats.org/officeDocument/2006/relationships/slideLayout" Target="../slideLayouts/slideLayout19.xml"/><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9.xml"/><Relationship Id="rId4" Type="http://schemas.openxmlformats.org/officeDocument/2006/relationships/tags" Target="../tags/tag8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85.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9.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media/image18.png"/><Relationship Id="rId4" Type="http://schemas.openxmlformats.org/officeDocument/2006/relationships/tags" Target="../tags/tag88.xml"/><Relationship Id="rId3" Type="http://schemas.openxmlformats.org/officeDocument/2006/relationships/image" Target="NULL" TargetMode="External"/><Relationship Id="rId2" Type="http://schemas.openxmlformats.org/officeDocument/2006/relationships/image" Target="../media/image17.jpeg"/><Relationship Id="rId1" Type="http://schemas.openxmlformats.org/officeDocument/2006/relationships/tags" Target="../tags/tag8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9.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7.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8" Type="http://schemas.openxmlformats.org/officeDocument/2006/relationships/notesSlide" Target="../notesSlides/notesSlide17.xml"/><Relationship Id="rId17" Type="http://schemas.openxmlformats.org/officeDocument/2006/relationships/slideLayout" Target="../slideLayouts/slideLayout19.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1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image" Target="../media/image19.emf"/></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notesSlide" Target="../notesSlides/notesSlide2.xml"/><Relationship Id="rId17" Type="http://schemas.openxmlformats.org/officeDocument/2006/relationships/slideLayout" Target="../slideLayouts/slideLayout19.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image" Target="../media/image20.em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9.xml"/><Relationship Id="rId2" Type="http://schemas.openxmlformats.org/officeDocument/2006/relationships/image" Target="../media/image21.emf"/><Relationship Id="rId1" Type="http://schemas.openxmlformats.org/officeDocument/2006/relationships/tags" Target="../tags/tag1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image" Target="../media/image23.emf"/></Relationships>
</file>

<file path=ppt/slides/_rels/slide24.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8" Type="http://schemas.openxmlformats.org/officeDocument/2006/relationships/notesSlide" Target="../notesSlides/notesSlide24.xml"/><Relationship Id="rId17" Type="http://schemas.openxmlformats.org/officeDocument/2006/relationships/slideLayout" Target="../slideLayouts/slideLayout1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tags" Target="../tags/tag1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9.xml"/><Relationship Id="rId2" Type="http://schemas.openxmlformats.org/officeDocument/2006/relationships/image" Target="../media/image24.jpeg"/><Relationship Id="rId1" Type="http://schemas.openxmlformats.org/officeDocument/2006/relationships/tags" Target="../tags/tag1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9.xml"/><Relationship Id="rId2" Type="http://schemas.openxmlformats.org/officeDocument/2006/relationships/image" Target="../media/image8.jpeg"/><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media/image10.png"/><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9.png"/><Relationship Id="rId14" Type="http://schemas.openxmlformats.org/officeDocument/2006/relationships/notesSlide" Target="../notesSlides/notesSlide5.xml"/><Relationship Id="rId13" Type="http://schemas.openxmlformats.org/officeDocument/2006/relationships/slideLayout" Target="../slideLayouts/slideLayout19.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image" Target="../media/image11.jpe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9.xml"/><Relationship Id="rId4" Type="http://schemas.openxmlformats.org/officeDocument/2006/relationships/image" Target="../media/image14.png"/><Relationship Id="rId3" Type="http://schemas.openxmlformats.org/officeDocument/2006/relationships/tags" Target="../tags/tag28.xml"/><Relationship Id="rId2" Type="http://schemas.openxmlformats.org/officeDocument/2006/relationships/image" Target="../media/image13.png"/><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1" Type="http://schemas.openxmlformats.org/officeDocument/2006/relationships/notesSlide" Target="../notesSlides/notesSlide8.xml"/><Relationship Id="rId20" Type="http://schemas.openxmlformats.org/officeDocument/2006/relationships/slideLayout" Target="../slideLayouts/slideLayout19.xml"/><Relationship Id="rId2" Type="http://schemas.openxmlformats.org/officeDocument/2006/relationships/tags" Target="../tags/tag30.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8" Type="http://schemas.openxmlformats.org/officeDocument/2006/relationships/notesSlide" Target="../notesSlides/notesSlide9.xml"/><Relationship Id="rId17" Type="http://schemas.openxmlformats.org/officeDocument/2006/relationships/slideLayout" Target="../slideLayouts/slideLayout19.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618615"/>
            <a:ext cx="12190730" cy="2397125"/>
          </a:xfrm>
          <a:prstGeom prst="rect">
            <a:avLst/>
          </a:prstGeom>
          <a:solidFill>
            <a:srgbClr val="3C587F">
              <a:alpha val="96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120000"/>
              </a:lnSpc>
            </a:pPr>
            <a:r>
              <a:rPr sz="3600" b="1">
                <a:solidFill>
                  <a:schemeClr val="bg1"/>
                </a:solidFill>
                <a:latin typeface="微软雅黑" panose="020B0503020204020204" charset="-122"/>
                <a:ea typeface="微软雅黑" panose="020B0503020204020204" charset="-122"/>
                <a:cs typeface="Times New Roman" panose="02020603050405020304" charset="0"/>
                <a:sym typeface="+mn-ea"/>
              </a:rPr>
              <a:t>Both mechanisms make PV trade barriers counterproductive in protecting local employment</a:t>
            </a:r>
            <a:endParaRPr sz="3600" b="1">
              <a:solidFill>
                <a:schemeClr val="bg1"/>
              </a:solidFill>
              <a:latin typeface="微软雅黑" panose="020B0503020204020204" charset="-122"/>
              <a:ea typeface="微软雅黑" panose="020B0503020204020204" charset="-122"/>
              <a:cs typeface="Times New Roman" panose="02020603050405020304" charset="0"/>
              <a:sym typeface="+mn-ea"/>
            </a:endParaRPr>
          </a:p>
        </p:txBody>
      </p:sp>
      <p:sp>
        <p:nvSpPr>
          <p:cNvPr id="13" name="副标题 4"/>
          <p:cNvSpPr txBox="1"/>
          <p:nvPr/>
        </p:nvSpPr>
        <p:spPr>
          <a:xfrm>
            <a:off x="1523365" y="5382260"/>
            <a:ext cx="9144000" cy="1506855"/>
          </a:xfrm>
        </p:spPr>
        <p:txBody>
          <a:bodyPr/>
          <a:lstStyle>
            <a:lvl1pPr marL="342900" lvl="0" indent="-3429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
              <a:defRPr sz="26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9pPr>
          </a:lstStyle>
          <a:p>
            <a:pPr marL="0" indent="0" algn="ctr" defTabSz="456565" fontAlgn="auto">
              <a:lnSpc>
                <a:spcPct val="130000"/>
              </a:lnSpc>
              <a:spcBef>
                <a:spcPts val="450"/>
              </a:spcBef>
              <a:spcAft>
                <a:spcPts val="450"/>
              </a:spcAft>
              <a:buClr>
                <a:srgbClr val="003399"/>
              </a:buClr>
              <a:buNone/>
              <a:defRPr/>
            </a:pPr>
            <a:endParaRPr lang="zh-CN" sz="2665"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a:p>
            <a:pPr marL="0" indent="0" algn="ctr" defTabSz="456565" fontAlgn="auto">
              <a:lnSpc>
                <a:spcPct val="130000"/>
              </a:lnSpc>
              <a:spcBef>
                <a:spcPts val="450"/>
              </a:spcBef>
              <a:spcAft>
                <a:spcPts val="450"/>
              </a:spcAft>
              <a:buClr>
                <a:srgbClr val="003399"/>
              </a:buClr>
              <a:buNone/>
              <a:defRPr/>
            </a:pPr>
            <a:r>
              <a:rPr sz="2400" dirty="0">
                <a:solidFill>
                  <a:schemeClr val="tx1">
                    <a:lumMod val="85000"/>
                    <a:lumOff val="15000"/>
                  </a:schemeClr>
                </a:solidFill>
                <a:latin typeface="微软雅黑" panose="020B0503020204020204" charset="-122"/>
                <a:ea typeface="微软雅黑" panose="020B0503020204020204" charset="-122"/>
                <a:cs typeface="Times New Roman" panose="02020603050405020304" charset="0"/>
                <a:sym typeface="+mn-ea"/>
              </a:rPr>
              <a:t>July 2025</a:t>
            </a:r>
            <a:endParaRPr sz="2400" dirty="0">
              <a:solidFill>
                <a:schemeClr val="tx1">
                  <a:lumMod val="85000"/>
                  <a:lumOff val="15000"/>
                </a:schemeClr>
              </a:solidFill>
              <a:latin typeface="微软雅黑" panose="020B0503020204020204" charset="-122"/>
              <a:ea typeface="微软雅黑" panose="020B0503020204020204" charset="-122"/>
              <a:cs typeface="Times New Roman" panose="02020603050405020304" charset="0"/>
              <a:sym typeface="+mn-ea"/>
            </a:endParaRPr>
          </a:p>
        </p:txBody>
      </p:sp>
      <p:sp>
        <p:nvSpPr>
          <p:cNvPr id="101" name="文本框 100"/>
          <p:cNvSpPr txBox="1"/>
          <p:nvPr/>
        </p:nvSpPr>
        <p:spPr>
          <a:xfrm>
            <a:off x="180340" y="98425"/>
            <a:ext cx="10254615" cy="460375"/>
          </a:xfrm>
          <a:prstGeom prst="rect">
            <a:avLst/>
          </a:prstGeom>
          <a:noFill/>
          <a:ln w="9525">
            <a:noFill/>
          </a:ln>
        </p:spPr>
        <p:txBody>
          <a:bodyPr wrap="square">
            <a:spAutoFit/>
          </a:bodyPr>
          <a:lstStyle/>
          <a:p>
            <a:pPr indent="0"/>
            <a:r>
              <a:rPr sz="2400" b="1">
                <a:solidFill>
                  <a:schemeClr val="tx1">
                    <a:lumMod val="85000"/>
                    <a:lumOff val="15000"/>
                  </a:schemeClr>
                </a:solidFill>
                <a:latin typeface="微软雅黑" panose="020B0503020204020204" charset="-122"/>
                <a:ea typeface="微软雅黑" panose="020B0503020204020204" charset="-122"/>
              </a:rPr>
              <a:t>31</a:t>
            </a:r>
            <a:r>
              <a:rPr sz="2400" b="1" baseline="30000">
                <a:solidFill>
                  <a:schemeClr val="tx1">
                    <a:lumMod val="85000"/>
                    <a:lumOff val="15000"/>
                  </a:schemeClr>
                </a:solidFill>
                <a:latin typeface="微软雅黑" panose="020B0503020204020204" charset="-122"/>
                <a:ea typeface="微软雅黑" panose="020B0503020204020204" charset="-122"/>
              </a:rPr>
              <a:t>st</a:t>
            </a:r>
            <a:r>
              <a:rPr sz="2400" b="1">
                <a:solidFill>
                  <a:schemeClr val="tx1">
                    <a:lumMod val="85000"/>
                    <a:lumOff val="15000"/>
                  </a:schemeClr>
                </a:solidFill>
                <a:latin typeface="微软雅黑" panose="020B0503020204020204" charset="-122"/>
                <a:ea typeface="微软雅黑" panose="020B0503020204020204" charset="-122"/>
              </a:rPr>
              <a:t> International Input-Output Association Conference</a:t>
            </a:r>
            <a:endParaRPr sz="2400" b="1">
              <a:solidFill>
                <a:schemeClr val="tx1">
                  <a:lumMod val="85000"/>
                  <a:lumOff val="15000"/>
                </a:schemeClr>
              </a:solidFill>
              <a:latin typeface="微软雅黑" panose="020B0503020204020204" charset="-122"/>
              <a:ea typeface="微软雅黑" panose="020B0503020204020204" charset="-122"/>
            </a:endParaRPr>
          </a:p>
        </p:txBody>
      </p:sp>
      <p:sp>
        <p:nvSpPr>
          <p:cNvPr id="2" name="副标题 2050"/>
          <p:cNvSpPr txBox="1"/>
          <p:nvPr/>
        </p:nvSpPr>
        <p:spPr>
          <a:xfrm>
            <a:off x="0" y="4556760"/>
            <a:ext cx="12191365" cy="1214120"/>
          </a:xfrm>
          <a:prstGeom prst="rect">
            <a:avLst/>
          </a:prstGeom>
          <a:noFill/>
          <a:ln w="9525">
            <a:noFill/>
          </a:ln>
        </p:spPr>
        <p:txBody>
          <a:bodyPr anchor="t"/>
          <a:lstStyle>
            <a:lvl1pPr marL="0" lvl="0" indent="0" algn="ctr" defTabSz="914400" eaLnBrk="1" fontAlgn="base" latinLnBrk="0" hangingPunct="1">
              <a:lnSpc>
                <a:spcPct val="100000"/>
              </a:lnSpc>
              <a:spcBef>
                <a:spcPct val="20000"/>
              </a:spcBef>
              <a:spcAft>
                <a:spcPct val="0"/>
              </a:spcAft>
              <a:buClr>
                <a:schemeClr val="tx2"/>
              </a:buClr>
              <a:buFont typeface="Wingdings" panose="05000000000000000000" pitchFamily="2" charset="2"/>
              <a:buNone/>
              <a:defRPr sz="1800" b="1" i="0" u="none" kern="1200" baseline="0">
                <a:solidFill>
                  <a:schemeClr val="bg1"/>
                </a:solidFill>
                <a:latin typeface="+mn-lt"/>
                <a:ea typeface="+mn-ea"/>
                <a:cs typeface="+mn-cs"/>
              </a:defRPr>
            </a:lvl1pPr>
            <a:lvl2pPr marL="457200" lvl="1" indent="0" algn="ctr" defTabSz="914400" eaLnBrk="1" fontAlgn="base" latinLnBrk="0" hangingPunct="1">
              <a:lnSpc>
                <a:spcPct val="100000"/>
              </a:lnSpc>
              <a:spcBef>
                <a:spcPct val="20000"/>
              </a:spcBef>
              <a:spcAft>
                <a:spcPct val="0"/>
              </a:spcAft>
              <a:buClr>
                <a:schemeClr val="accent1"/>
              </a:buClr>
              <a:buFont typeface="Wingdings" panose="05000000000000000000" pitchFamily="2" charset="2"/>
              <a:buNone/>
              <a:defRPr sz="1800" b="0" i="0" u="none" kern="1200" baseline="0">
                <a:solidFill>
                  <a:schemeClr val="bg1"/>
                </a:solidFill>
                <a:latin typeface="+mn-lt"/>
                <a:ea typeface="+mn-ea"/>
                <a:cs typeface="+mn-cs"/>
              </a:defRPr>
            </a:lvl2pPr>
            <a:lvl3pPr marL="914400" lvl="2" indent="0" algn="ctr" defTabSz="914400" eaLnBrk="1" fontAlgn="base" latinLnBrk="0" hangingPunct="1">
              <a:lnSpc>
                <a:spcPct val="100000"/>
              </a:lnSpc>
              <a:spcBef>
                <a:spcPct val="20000"/>
              </a:spcBef>
              <a:spcAft>
                <a:spcPct val="0"/>
              </a:spcAft>
              <a:buClr>
                <a:schemeClr val="accent2"/>
              </a:buClr>
              <a:buFont typeface="Wingdings" panose="05000000000000000000" pitchFamily="2" charset="2"/>
              <a:buNone/>
              <a:defRPr sz="1800" b="0" i="0" u="none" kern="1200" baseline="0">
                <a:solidFill>
                  <a:schemeClr val="bg1"/>
                </a:solidFill>
                <a:latin typeface="+mn-lt"/>
                <a:ea typeface="+mn-ea"/>
                <a:cs typeface="+mn-cs"/>
              </a:defRPr>
            </a:lvl3pPr>
            <a:lvl4pPr marL="1371600" lvl="3" indent="0" algn="ctr" defTabSz="914400" eaLnBrk="1" fontAlgn="base" latinLnBrk="0" hangingPunct="1">
              <a:lnSpc>
                <a:spcPct val="100000"/>
              </a:lnSpc>
              <a:spcBef>
                <a:spcPct val="20000"/>
              </a:spcBef>
              <a:spcAft>
                <a:spcPct val="0"/>
              </a:spcAft>
              <a:buFont typeface="Wingdings" panose="05000000000000000000" pitchFamily="2" charset="2"/>
              <a:buNone/>
              <a:defRPr sz="1800" b="0" i="0" u="none" kern="1200" baseline="0">
                <a:solidFill>
                  <a:schemeClr val="bg1"/>
                </a:solidFill>
                <a:latin typeface="+mn-lt"/>
                <a:ea typeface="+mn-ea"/>
                <a:cs typeface="+mn-cs"/>
              </a:defRPr>
            </a:lvl4pPr>
            <a:lvl5pPr marL="1828800" lvl="4" indent="0" algn="ctr" defTabSz="914400" eaLnBrk="1" fontAlgn="base" latinLnBrk="0" hangingPunct="1">
              <a:lnSpc>
                <a:spcPct val="100000"/>
              </a:lnSpc>
              <a:spcBef>
                <a:spcPct val="20000"/>
              </a:spcBef>
              <a:spcAft>
                <a:spcPct val="0"/>
              </a:spcAft>
              <a:buFont typeface="Wingdings" panose="05000000000000000000" pitchFamily="2" charset="2"/>
              <a:buNone/>
              <a:defRPr sz="1800" b="0" i="0" u="none" kern="1200" baseline="0">
                <a:solidFill>
                  <a:schemeClr val="bg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9pPr>
          </a:lstStyle>
          <a:p>
            <a:pPr algn="ctr" defTabSz="456565">
              <a:lnSpc>
                <a:spcPct val="130000"/>
              </a:lnSpc>
              <a:buClr>
                <a:srgbClr val="003399"/>
              </a:buClr>
            </a:pPr>
            <a:r>
              <a:rPr sz="24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Presenting Author</a:t>
            </a:r>
            <a:r>
              <a:rPr lang="zh-CN" altLang="en-US" sz="24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a:t>
            </a:r>
            <a:r>
              <a:rPr lang="en-US" sz="24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Yiying Gao</a:t>
            </a:r>
            <a:r>
              <a:rPr lang="en-US" altLang="zh-CN" sz="24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 </a:t>
            </a:r>
            <a:r>
              <a:rPr lang="en-US" altLang="zh-CN" sz="16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China university of petroleum(Beijing)</a:t>
            </a:r>
            <a:endParaRPr lang="en-US" altLang="zh-CN" sz="16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endParaRPr>
          </a:p>
          <a:p>
            <a:pPr algn="ctr" defTabSz="456565">
              <a:lnSpc>
                <a:spcPct val="130000"/>
              </a:lnSpc>
              <a:buClr>
                <a:srgbClr val="003399"/>
              </a:buClr>
            </a:pPr>
            <a:r>
              <a:rPr sz="24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Co-Author</a:t>
            </a:r>
            <a:r>
              <a:rPr lang="zh-CN" altLang="en-US" sz="24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a:t>
            </a:r>
            <a:r>
              <a:rPr lang="en-US" sz="24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Xinzhu Zheng, Prof.</a:t>
            </a:r>
            <a:r>
              <a:rPr lang="en-US" altLang="zh-CN" sz="24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 </a:t>
            </a:r>
            <a:r>
              <a:rPr lang="zh-CN" altLang="en-US" sz="16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China university of petroleum(Beijing)</a:t>
            </a:r>
            <a:endParaRPr lang="zh-CN" altLang="en-US" sz="16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endParaRPr>
          </a:p>
          <a:p>
            <a:pPr algn="ctr" defTabSz="456565">
              <a:lnSpc>
                <a:spcPct val="130000"/>
              </a:lnSpc>
              <a:buClr>
                <a:srgbClr val="003399"/>
              </a:buClr>
            </a:pPr>
            <a:endParaRPr lang="zh-CN" altLang="en-US" sz="1600" dirty="0">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99" advTm="16794"/>
    </mc:Choice>
    <mc:Fallback>
      <p:transition spd="slow" advTm="167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a:bodyPr>
          <a:lstStyle/>
          <a:p>
            <a:pPr algn="l">
              <a:buClrTx/>
              <a:buSzTx/>
              <a:buFontTx/>
            </a:pPr>
            <a:r>
              <a:rPr lang="zh-CN" altLang="en-US" sz="3200" b="1">
                <a:solidFill>
                  <a:schemeClr val="tx1"/>
                </a:solidFill>
              </a:rPr>
              <a:t>Quantification approach</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grpSp>
        <p:nvGrpSpPr>
          <p:cNvPr id="8" name="组合 7"/>
          <p:cNvGrpSpPr/>
          <p:nvPr>
            <p:custDataLst>
              <p:tags r:id="rId1"/>
            </p:custDataLst>
          </p:nvPr>
        </p:nvGrpSpPr>
        <p:grpSpPr>
          <a:xfrm flipH="1">
            <a:off x="741045" y="2254250"/>
            <a:ext cx="10861040" cy="3883660"/>
            <a:chOff x="-1277" y="3554"/>
            <a:chExt cx="17104" cy="6116"/>
          </a:xfrm>
        </p:grpSpPr>
        <p:grpSp>
          <p:nvGrpSpPr>
            <p:cNvPr id="20" name="Group 2"/>
            <p:cNvGrpSpPr/>
            <p:nvPr/>
          </p:nvGrpSpPr>
          <p:grpSpPr>
            <a:xfrm rot="0" flipH="1">
              <a:off x="14133" y="3554"/>
              <a:ext cx="1694" cy="1691"/>
              <a:chOff x="1668088" y="1769628"/>
              <a:chExt cx="1145243" cy="1143317"/>
            </a:xfrm>
            <a:solidFill>
              <a:schemeClr val="tx1">
                <a:lumMod val="65000"/>
                <a:lumOff val="35000"/>
              </a:schemeClr>
            </a:solidFill>
          </p:grpSpPr>
          <p:sp>
            <p:nvSpPr>
              <p:cNvPr id="21" name="Freeform 26"/>
              <p:cNvSpPr/>
              <p:nvPr>
                <p:custDataLst>
                  <p:tags r:id="rId2"/>
                </p:custDataLst>
              </p:nvPr>
            </p:nvSpPr>
            <p:spPr bwMode="auto">
              <a:xfrm rot="16200000">
                <a:off x="1669051" y="1768665"/>
                <a:ext cx="1143317"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solidFill>
                <a:srgbClr val="DAC1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en-US" sz="1350">
                  <a:latin typeface="汉仪雅酷黑 75W" panose="020B0804020202020204" charset="-122"/>
                  <a:ea typeface="汉仪雅酷黑 75W" panose="020B0804020202020204" charset="-122"/>
                  <a:cs typeface="+mn-ea"/>
                  <a:sym typeface="+mn-lt"/>
                </a:endParaRPr>
              </a:p>
            </p:txBody>
          </p:sp>
          <p:sp>
            <p:nvSpPr>
              <p:cNvPr id="22" name="TextBox 12"/>
              <p:cNvSpPr txBox="1"/>
              <p:nvPr>
                <p:custDataLst>
                  <p:tags r:id="rId3"/>
                </p:custDataLst>
              </p:nvPr>
            </p:nvSpPr>
            <p:spPr>
              <a:xfrm>
                <a:off x="1943893" y="2046500"/>
                <a:ext cx="592667" cy="398910"/>
              </a:xfrm>
              <a:prstGeom prst="rect">
                <a:avLst/>
              </a:prstGeom>
              <a:solidFill>
                <a:srgbClr val="DAC18C"/>
              </a:solidFill>
            </p:spPr>
            <p:txBody>
              <a:bodyPr wrap="square" lIns="68566" tIns="34283" rIns="68566" bIns="34283" rtlCol="0">
                <a:spAutoFit/>
              </a:bodyPr>
              <a:p>
                <a:pPr algn="ctr"/>
                <a:r>
                  <a:rPr lang="en-US" sz="2000" b="1">
                    <a:solidFill>
                      <a:schemeClr val="bg1"/>
                    </a:solidFill>
                    <a:latin typeface="微软雅黑" panose="020B0503020204020204" charset="-122"/>
                    <a:ea typeface="微软雅黑" panose="020B0503020204020204" charset="-122"/>
                    <a:cs typeface="+mn-ea"/>
                    <a:sym typeface="+mn-lt"/>
                  </a:rPr>
                  <a:t>01</a:t>
                </a:r>
                <a:endParaRPr lang="en-US" sz="2000" b="1" dirty="0">
                  <a:solidFill>
                    <a:schemeClr val="bg1"/>
                  </a:solidFill>
                  <a:latin typeface="微软雅黑" panose="020B0503020204020204" charset="-122"/>
                  <a:ea typeface="微软雅黑" panose="020B0503020204020204" charset="-122"/>
                  <a:cs typeface="+mn-ea"/>
                  <a:sym typeface="+mn-lt"/>
                </a:endParaRPr>
              </a:p>
            </p:txBody>
          </p:sp>
        </p:grpSp>
        <p:grpSp>
          <p:nvGrpSpPr>
            <p:cNvPr id="23" name="Group 4"/>
            <p:cNvGrpSpPr/>
            <p:nvPr/>
          </p:nvGrpSpPr>
          <p:grpSpPr>
            <a:xfrm rot="0" flipH="1">
              <a:off x="14133" y="5028"/>
              <a:ext cx="1694" cy="1691"/>
              <a:chOff x="1668088" y="2766539"/>
              <a:chExt cx="1145243" cy="1143317"/>
            </a:xfrm>
            <a:solidFill>
              <a:srgbClr val="0070C0"/>
            </a:solidFill>
          </p:grpSpPr>
          <p:sp>
            <p:nvSpPr>
              <p:cNvPr id="24" name="Freeform 25"/>
              <p:cNvSpPr/>
              <p:nvPr>
                <p:custDataLst>
                  <p:tags r:id="rId4"/>
                </p:custDataLst>
              </p:nvPr>
            </p:nvSpPr>
            <p:spPr bwMode="auto">
              <a:xfrm rot="16200000">
                <a:off x="1669051" y="2765576"/>
                <a:ext cx="1143317"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solidFill>
                <a:srgbClr val="32546D"/>
              </a:solidFill>
              <a:ln w="9525">
                <a:solidFill>
                  <a:srgbClr val="3C587F"/>
                </a:solidFill>
                <a:round/>
              </a:ln>
            </p:spPr>
            <p:txBody>
              <a:bodyPr vert="horz" wrap="square" lIns="68580" tIns="34290" rIns="68580" bIns="34290" numCol="1" anchor="t" anchorCtr="0" compatLnSpc="1"/>
              <a:p>
                <a:endParaRPr lang="en-US" sz="1350">
                  <a:latin typeface="汉仪雅酷黑 75W" panose="020B0804020202020204" charset="-122"/>
                  <a:ea typeface="汉仪雅酷黑 75W" panose="020B0804020202020204" charset="-122"/>
                  <a:cs typeface="+mn-ea"/>
                  <a:sym typeface="+mn-lt"/>
                </a:endParaRPr>
              </a:p>
            </p:txBody>
          </p:sp>
          <p:sp>
            <p:nvSpPr>
              <p:cNvPr id="25" name="TextBox 13"/>
              <p:cNvSpPr txBox="1"/>
              <p:nvPr>
                <p:custDataLst>
                  <p:tags r:id="rId5"/>
                </p:custDataLst>
              </p:nvPr>
            </p:nvSpPr>
            <p:spPr>
              <a:xfrm>
                <a:off x="1943893" y="3045819"/>
                <a:ext cx="592667" cy="398910"/>
              </a:xfrm>
              <a:prstGeom prst="rect">
                <a:avLst/>
              </a:prstGeom>
              <a:noFill/>
              <a:extLst>
                <a:ext uri="{909E8E84-426E-40DD-AFC4-6F175D3DCCD1}">
                  <a14:hiddenFill xmlns:a14="http://schemas.microsoft.com/office/drawing/2010/main">
                    <a:grpFill/>
                  </a14:hiddenFill>
                </a:ext>
              </a:extLst>
            </p:spPr>
            <p:txBody>
              <a:bodyPr wrap="square" lIns="68566" tIns="34283" rIns="68566" bIns="34283" rtlCol="0">
                <a:spAutoFit/>
              </a:bodyPr>
              <a:p>
                <a:pPr algn="ctr"/>
                <a:r>
                  <a:rPr lang="en-US" sz="2000" b="1">
                    <a:solidFill>
                      <a:schemeClr val="bg1"/>
                    </a:solidFill>
                    <a:latin typeface="微软雅黑" panose="020B0503020204020204" charset="-122"/>
                    <a:ea typeface="微软雅黑" panose="020B0503020204020204" charset="-122"/>
                    <a:cs typeface="+mn-ea"/>
                    <a:sym typeface="+mn-lt"/>
                  </a:rPr>
                  <a:t>02</a:t>
                </a:r>
                <a:endParaRPr lang="en-US" sz="2000" b="1" dirty="0">
                  <a:solidFill>
                    <a:schemeClr val="bg1"/>
                  </a:solidFill>
                  <a:latin typeface="微软雅黑" panose="020B0503020204020204" charset="-122"/>
                  <a:ea typeface="微软雅黑" panose="020B0503020204020204" charset="-122"/>
                  <a:cs typeface="+mn-ea"/>
                  <a:sym typeface="+mn-lt"/>
                </a:endParaRPr>
              </a:p>
            </p:txBody>
          </p:sp>
        </p:grpSp>
        <p:grpSp>
          <p:nvGrpSpPr>
            <p:cNvPr id="26" name="Group 5"/>
            <p:cNvGrpSpPr/>
            <p:nvPr/>
          </p:nvGrpSpPr>
          <p:grpSpPr>
            <a:xfrm rot="0" flipH="1">
              <a:off x="14133" y="6504"/>
              <a:ext cx="1694" cy="1690"/>
              <a:chOff x="1668088" y="3764413"/>
              <a:chExt cx="1145243" cy="1142354"/>
            </a:xfrm>
            <a:solidFill>
              <a:schemeClr val="tx1">
                <a:lumMod val="65000"/>
                <a:lumOff val="35000"/>
              </a:schemeClr>
            </a:solidFill>
          </p:grpSpPr>
          <p:sp>
            <p:nvSpPr>
              <p:cNvPr id="27" name="Freeform 24"/>
              <p:cNvSpPr/>
              <p:nvPr>
                <p:custDataLst>
                  <p:tags r:id="rId6"/>
                </p:custDataLst>
              </p:nvPr>
            </p:nvSpPr>
            <p:spPr bwMode="auto">
              <a:xfrm rot="16200000">
                <a:off x="1669532" y="3762968"/>
                <a:ext cx="1142354"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solidFill>
                <a:srgbClr val="DAC1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en-US" sz="1350">
                  <a:latin typeface="汉仪雅酷黑 75W" panose="020B0804020202020204" charset="-122"/>
                  <a:ea typeface="汉仪雅酷黑 75W" panose="020B0804020202020204" charset="-122"/>
                  <a:cs typeface="+mn-ea"/>
                  <a:sym typeface="+mn-lt"/>
                </a:endParaRPr>
              </a:p>
            </p:txBody>
          </p:sp>
          <p:sp>
            <p:nvSpPr>
              <p:cNvPr id="28" name="TextBox 14"/>
              <p:cNvSpPr txBox="1"/>
              <p:nvPr>
                <p:custDataLst>
                  <p:tags r:id="rId7"/>
                </p:custDataLst>
              </p:nvPr>
            </p:nvSpPr>
            <p:spPr>
              <a:xfrm>
                <a:off x="1943893" y="4043212"/>
                <a:ext cx="592667" cy="398810"/>
              </a:xfrm>
              <a:prstGeom prst="rect">
                <a:avLst/>
              </a:prstGeom>
              <a:solidFill>
                <a:srgbClr val="DAC18C"/>
              </a:solidFill>
            </p:spPr>
            <p:txBody>
              <a:bodyPr wrap="square" lIns="68566" tIns="34283" rIns="68566" bIns="34283" rtlCol="0">
                <a:spAutoFit/>
              </a:bodyPr>
              <a:p>
                <a:pPr algn="ctr"/>
                <a:r>
                  <a:rPr lang="en-US" sz="2000" b="1">
                    <a:solidFill>
                      <a:schemeClr val="bg1"/>
                    </a:solidFill>
                    <a:latin typeface="微软雅黑" panose="020B0503020204020204" charset="-122"/>
                    <a:ea typeface="微软雅黑" panose="020B0503020204020204" charset="-122"/>
                    <a:cs typeface="+mn-ea"/>
                    <a:sym typeface="+mn-lt"/>
                  </a:rPr>
                  <a:t>03</a:t>
                </a:r>
                <a:endParaRPr lang="en-US" sz="2000" b="1" dirty="0">
                  <a:solidFill>
                    <a:schemeClr val="bg1"/>
                  </a:solidFill>
                  <a:latin typeface="微软雅黑" panose="020B0503020204020204" charset="-122"/>
                  <a:ea typeface="微软雅黑" panose="020B0503020204020204" charset="-122"/>
                  <a:cs typeface="+mn-ea"/>
                  <a:sym typeface="+mn-lt"/>
                </a:endParaRPr>
              </a:p>
            </p:txBody>
          </p:sp>
        </p:grpSp>
        <p:grpSp>
          <p:nvGrpSpPr>
            <p:cNvPr id="29" name="Group 6"/>
            <p:cNvGrpSpPr/>
            <p:nvPr/>
          </p:nvGrpSpPr>
          <p:grpSpPr>
            <a:xfrm rot="0" flipH="1">
              <a:off x="14133" y="7979"/>
              <a:ext cx="1694" cy="1691"/>
              <a:chOff x="1668088" y="4761324"/>
              <a:chExt cx="1145243" cy="1143317"/>
            </a:xfrm>
            <a:solidFill>
              <a:srgbClr val="0070C0"/>
            </a:solidFill>
          </p:grpSpPr>
          <p:sp>
            <p:nvSpPr>
              <p:cNvPr id="30" name="Freeform 23"/>
              <p:cNvSpPr/>
              <p:nvPr>
                <p:custDataLst>
                  <p:tags r:id="rId8"/>
                </p:custDataLst>
              </p:nvPr>
            </p:nvSpPr>
            <p:spPr bwMode="auto">
              <a:xfrm rot="16200000">
                <a:off x="1669051" y="4760361"/>
                <a:ext cx="1143317"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solidFill>
                <a:srgbClr val="32546D"/>
              </a:solidFill>
              <a:ln w="9525">
                <a:solidFill>
                  <a:srgbClr val="3C587F"/>
                </a:solidFill>
                <a:round/>
              </a:ln>
            </p:spPr>
            <p:txBody>
              <a:bodyPr vert="horz" wrap="square" lIns="68580" tIns="34290" rIns="68580" bIns="34290" numCol="1" anchor="t" anchorCtr="0" compatLnSpc="1"/>
              <a:p>
                <a:endParaRPr lang="en-US" sz="1350">
                  <a:latin typeface="汉仪雅酷黑 75W" panose="020B0804020202020204" charset="-122"/>
                  <a:ea typeface="汉仪雅酷黑 75W" panose="020B0804020202020204" charset="-122"/>
                  <a:cs typeface="+mn-ea"/>
                  <a:sym typeface="+mn-lt"/>
                </a:endParaRPr>
              </a:p>
            </p:txBody>
          </p:sp>
          <p:sp>
            <p:nvSpPr>
              <p:cNvPr id="31" name="TextBox 15"/>
              <p:cNvSpPr txBox="1"/>
              <p:nvPr>
                <p:custDataLst>
                  <p:tags r:id="rId9"/>
                </p:custDataLst>
              </p:nvPr>
            </p:nvSpPr>
            <p:spPr>
              <a:xfrm>
                <a:off x="1943893" y="5040603"/>
                <a:ext cx="592667" cy="398910"/>
              </a:xfrm>
              <a:prstGeom prst="rect">
                <a:avLst/>
              </a:prstGeom>
              <a:noFill/>
              <a:extLst>
                <a:ext uri="{909E8E84-426E-40DD-AFC4-6F175D3DCCD1}">
                  <a14:hiddenFill xmlns:a14="http://schemas.microsoft.com/office/drawing/2010/main">
                    <a:grpFill/>
                  </a14:hiddenFill>
                </a:ext>
              </a:extLst>
            </p:spPr>
            <p:txBody>
              <a:bodyPr wrap="square" lIns="68566" tIns="34283" rIns="68566" bIns="34283" rtlCol="0">
                <a:spAutoFit/>
              </a:bodyPr>
              <a:p>
                <a:pPr algn="ctr"/>
                <a:r>
                  <a:rPr lang="en-US" sz="2000" b="1">
                    <a:solidFill>
                      <a:schemeClr val="bg1"/>
                    </a:solidFill>
                    <a:latin typeface="微软雅黑" panose="020B0503020204020204" charset="-122"/>
                    <a:ea typeface="微软雅黑" panose="020B0503020204020204" charset="-122"/>
                    <a:cs typeface="+mn-ea"/>
                    <a:sym typeface="+mn-lt"/>
                  </a:rPr>
                  <a:t>04</a:t>
                </a:r>
                <a:endParaRPr lang="en-US" sz="2000" b="1" dirty="0">
                  <a:solidFill>
                    <a:schemeClr val="bg1"/>
                  </a:solidFill>
                  <a:latin typeface="微软雅黑" panose="020B0503020204020204" charset="-122"/>
                  <a:ea typeface="微软雅黑" panose="020B0503020204020204" charset="-122"/>
                  <a:cs typeface="+mn-ea"/>
                  <a:sym typeface="+mn-lt"/>
                </a:endParaRPr>
              </a:p>
            </p:txBody>
          </p:sp>
        </p:grpSp>
        <p:cxnSp>
          <p:nvCxnSpPr>
            <p:cNvPr id="32" name="Straight Connector 3"/>
            <p:cNvCxnSpPr/>
            <p:nvPr>
              <p:custDataLst>
                <p:tags r:id="rId10"/>
              </p:custDataLst>
            </p:nvPr>
          </p:nvCxnSpPr>
          <p:spPr>
            <a:xfrm flipH="1">
              <a:off x="8262" y="4557"/>
              <a:ext cx="5669" cy="0"/>
            </a:xfrm>
            <a:prstGeom prst="line">
              <a:avLst/>
            </a:prstGeom>
            <a:ln w="12700">
              <a:solidFill>
                <a:srgbClr val="3C587F"/>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18"/>
            <p:cNvCxnSpPr/>
            <p:nvPr>
              <p:custDataLst>
                <p:tags r:id="rId11"/>
              </p:custDataLst>
            </p:nvPr>
          </p:nvCxnSpPr>
          <p:spPr>
            <a:xfrm flipH="1">
              <a:off x="8262" y="6029"/>
              <a:ext cx="5669" cy="0"/>
            </a:xfrm>
            <a:prstGeom prst="line">
              <a:avLst/>
            </a:prstGeom>
            <a:ln w="12700">
              <a:solidFill>
                <a:srgbClr val="3C587F"/>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19"/>
            <p:cNvCxnSpPr/>
            <p:nvPr>
              <p:custDataLst>
                <p:tags r:id="rId12"/>
              </p:custDataLst>
            </p:nvPr>
          </p:nvCxnSpPr>
          <p:spPr>
            <a:xfrm flipH="1">
              <a:off x="8262" y="7469"/>
              <a:ext cx="5669" cy="0"/>
            </a:xfrm>
            <a:prstGeom prst="line">
              <a:avLst/>
            </a:prstGeom>
            <a:ln w="12700">
              <a:solidFill>
                <a:srgbClr val="3C587F"/>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21"/>
            <p:cNvCxnSpPr/>
            <p:nvPr>
              <p:custDataLst>
                <p:tags r:id="rId13"/>
              </p:custDataLst>
            </p:nvPr>
          </p:nvCxnSpPr>
          <p:spPr>
            <a:xfrm flipH="1">
              <a:off x="8262" y="8925"/>
              <a:ext cx="5669" cy="0"/>
            </a:xfrm>
            <a:prstGeom prst="line">
              <a:avLst/>
            </a:prstGeom>
            <a:ln w="12700">
              <a:solidFill>
                <a:srgbClr val="3C587F"/>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文本框 62"/>
            <p:cNvSpPr txBox="1"/>
            <p:nvPr>
              <p:custDataLst>
                <p:tags r:id="rId14"/>
              </p:custDataLst>
            </p:nvPr>
          </p:nvSpPr>
          <p:spPr>
            <a:xfrm>
              <a:off x="8382" y="3953"/>
              <a:ext cx="5547" cy="479"/>
            </a:xfrm>
            <a:prstGeom prst="rect">
              <a:avLst/>
            </a:prstGeom>
            <a:noFill/>
          </p:spPr>
          <p:txBody>
            <a:bodyPr wrap="square" rtlCol="0" anchor="t">
              <a:noAutofit/>
            </a:bodyPr>
            <a:p>
              <a:pPr indent="0" algn="ctr">
                <a:buNone/>
              </a:pPr>
              <a:r>
                <a:rPr sz="1600" b="1">
                  <a:solidFill>
                    <a:schemeClr val="tx1"/>
                  </a:solidFill>
                  <a:latin typeface="微软雅黑" panose="020B0503020204020204" charset="-122"/>
                  <a:ea typeface="微软雅黑" panose="020B0503020204020204" charset="-122"/>
                  <a:cs typeface="微软雅黑" panose="020B0503020204020204" charset="-122"/>
                </a:rPr>
                <a:t>GSIM model</a:t>
              </a:r>
              <a:endParaRPr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4" name="文本框 63"/>
            <p:cNvSpPr txBox="1"/>
            <p:nvPr>
              <p:custDataLst>
                <p:tags r:id="rId15"/>
              </p:custDataLst>
            </p:nvPr>
          </p:nvSpPr>
          <p:spPr>
            <a:xfrm>
              <a:off x="8262" y="5037"/>
              <a:ext cx="5604" cy="915"/>
            </a:xfrm>
            <a:prstGeom prst="rect">
              <a:avLst/>
            </a:prstGeom>
            <a:noFill/>
          </p:spPr>
          <p:txBody>
            <a:bodyPr wrap="square" rtlCol="0" anchor="t">
              <a:noAutofit/>
            </a:bodyPr>
            <a:p>
              <a:pPr lvl="0" algn="l">
                <a:buClrTx/>
                <a:buSzTx/>
                <a:buFontTx/>
              </a:pPr>
              <a:r>
                <a:rPr lang="en-US" altLang="zh-CN" sz="1600" b="1">
                  <a:latin typeface="微软雅黑" panose="020B0503020204020204" charset="-122"/>
                  <a:ea typeface="微软雅黑" panose="020B0503020204020204" charset="-122"/>
                  <a:cs typeface="微软雅黑" panose="020B0503020204020204" charset="-122"/>
                  <a:sym typeface="+mn-ea"/>
                </a:rPr>
                <a:t>Constructing an input-output table including the PV industry</a:t>
              </a:r>
              <a:endParaRPr lang="en-US" altLang="zh-CN" sz="1600" b="1">
                <a:latin typeface="微软雅黑" panose="020B0503020204020204" charset="-122"/>
                <a:ea typeface="微软雅黑" panose="020B0503020204020204" charset="-122"/>
                <a:cs typeface="微软雅黑" panose="020B0503020204020204" charset="-122"/>
                <a:sym typeface="+mn-ea"/>
              </a:endParaRPr>
            </a:p>
          </p:txBody>
        </p:sp>
        <p:sp>
          <p:nvSpPr>
            <p:cNvPr id="65" name="文本框 64"/>
            <p:cNvSpPr txBox="1"/>
            <p:nvPr>
              <p:custDataLst>
                <p:tags r:id="rId16"/>
              </p:custDataLst>
            </p:nvPr>
          </p:nvSpPr>
          <p:spPr>
            <a:xfrm>
              <a:off x="8260" y="6557"/>
              <a:ext cx="5671" cy="840"/>
            </a:xfrm>
            <a:prstGeom prst="rect">
              <a:avLst/>
            </a:prstGeom>
            <a:noFill/>
          </p:spPr>
          <p:txBody>
            <a:bodyPr wrap="square" rtlCol="0" anchor="t">
              <a:noAutofit/>
            </a:bodyPr>
            <a:p>
              <a:pPr lvl="0" algn="l">
                <a:buClrTx/>
                <a:buSzTx/>
                <a:buFontTx/>
              </a:pPr>
              <a:r>
                <a:rPr lang="en-US" altLang="zh-CN" sz="1600" b="1">
                  <a:latin typeface="微软雅黑" panose="020B0503020204020204" charset="-122"/>
                  <a:ea typeface="微软雅黑" panose="020B0503020204020204" charset="-122"/>
                  <a:cs typeface="微软雅黑" panose="020B0503020204020204" charset="-122"/>
                  <a:sym typeface="+mn-ea"/>
                </a:rPr>
                <a:t>Coupling the GSIM model with PVIO</a:t>
              </a:r>
              <a:endParaRPr lang="en-US" altLang="zh-CN" sz="1600" b="1">
                <a:latin typeface="微软雅黑" panose="020B0503020204020204" charset="-122"/>
                <a:ea typeface="微软雅黑" panose="020B0503020204020204" charset="-122"/>
                <a:cs typeface="微软雅黑" panose="020B0503020204020204" charset="-122"/>
                <a:sym typeface="+mn-ea"/>
              </a:endParaRPr>
            </a:p>
          </p:txBody>
        </p:sp>
        <p:sp>
          <p:nvSpPr>
            <p:cNvPr id="66" name="文本框 65"/>
            <p:cNvSpPr txBox="1"/>
            <p:nvPr>
              <p:custDataLst>
                <p:tags r:id="rId17"/>
              </p:custDataLst>
            </p:nvPr>
          </p:nvSpPr>
          <p:spPr>
            <a:xfrm>
              <a:off x="7974" y="7881"/>
              <a:ext cx="5957" cy="945"/>
            </a:xfrm>
            <a:prstGeom prst="rect">
              <a:avLst/>
            </a:prstGeom>
            <a:noFill/>
          </p:spPr>
          <p:txBody>
            <a:bodyPr wrap="square" rtlCol="0" anchor="t">
              <a:noAutofit/>
            </a:bodyPr>
            <a:p>
              <a:pPr lvl="0" algn="l">
                <a:buClrTx/>
                <a:buSzTx/>
                <a:buFontTx/>
              </a:pPr>
              <a:r>
                <a:rPr sz="1600" b="1">
                  <a:latin typeface="微软雅黑" panose="020B0503020204020204" charset="-122"/>
                  <a:ea typeface="微软雅黑" panose="020B0503020204020204" charset="-122"/>
                  <a:cs typeface="微软雅黑" panose="020B0503020204020204" charset="-122"/>
                  <a:sym typeface="+mn-ea"/>
                </a:rPr>
                <a:t>Introducing the sector-specific unit output employment coefficient</a:t>
              </a:r>
              <a:endParaRPr sz="1600" b="1">
                <a:latin typeface="微软雅黑" panose="020B0503020204020204" charset="-122"/>
                <a:ea typeface="微软雅黑" panose="020B0503020204020204" charset="-122"/>
                <a:cs typeface="微软雅黑" panose="020B0503020204020204" charset="-122"/>
                <a:sym typeface="+mn-ea"/>
              </a:endParaRPr>
            </a:p>
          </p:txBody>
        </p:sp>
        <p:sp>
          <p:nvSpPr>
            <p:cNvPr id="67" name="文本框 66"/>
            <p:cNvSpPr txBox="1"/>
            <p:nvPr>
              <p:custDataLst>
                <p:tags r:id="rId18"/>
              </p:custDataLst>
            </p:nvPr>
          </p:nvSpPr>
          <p:spPr>
            <a:xfrm>
              <a:off x="-1277" y="3721"/>
              <a:ext cx="9021" cy="1225"/>
            </a:xfrm>
            <a:prstGeom prst="rect">
              <a:avLst/>
            </a:prstGeom>
            <a:noFill/>
            <a:ln>
              <a:solidFill>
                <a:srgbClr val="3C587F"/>
              </a:solidFill>
            </a:ln>
          </p:spPr>
          <p:txBody>
            <a:bodyPr wrap="square" rtlCol="0" anchor="t">
              <a:noAutofit/>
            </a:bodyPr>
            <a:p>
              <a:pPr indent="0" algn="l">
                <a:lnSpc>
                  <a:spcPct val="150000"/>
                </a:lnSpc>
                <a:buNone/>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Changes in the trade matrix of </a:t>
              </a:r>
              <a:r>
                <a:rPr lang="en-US" altLang="zh-CN" sz="1600" b="1">
                  <a:solidFill>
                    <a:schemeClr val="tx1"/>
                  </a:solidFill>
                  <a:latin typeface="微软雅黑" panose="020B0503020204020204" charset="-122"/>
                  <a:ea typeface="微软雅黑" panose="020B0503020204020204" charset="-122"/>
                  <a:cs typeface="微软雅黑" panose="020B0503020204020204" charset="-122"/>
                </a:rPr>
                <a:t>PV </a:t>
              </a: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products between countries</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grpSp>
      <p:sp>
        <p:nvSpPr>
          <p:cNvPr id="9" name="文本框 8"/>
          <p:cNvSpPr txBox="1"/>
          <p:nvPr>
            <p:custDataLst>
              <p:tags r:id="rId19"/>
            </p:custDataLst>
          </p:nvPr>
        </p:nvSpPr>
        <p:spPr>
          <a:xfrm flipH="1">
            <a:off x="5866765" y="3350260"/>
            <a:ext cx="5740400" cy="777875"/>
          </a:xfrm>
          <a:prstGeom prst="rect">
            <a:avLst/>
          </a:prstGeom>
          <a:noFill/>
          <a:ln>
            <a:solidFill>
              <a:srgbClr val="3C587F"/>
            </a:solidFill>
          </a:ln>
        </p:spPr>
        <p:txBody>
          <a:bodyPr wrap="square" rtlCol="0" anchor="t">
            <a:noAutofit/>
          </a:bodyPr>
          <a:p>
            <a:pPr indent="0" algn="l">
              <a:lnSpc>
                <a:spcPct val="150000"/>
              </a:lnSpc>
              <a:buNone/>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Quantifying the specific changes in different stages of the </a:t>
            </a:r>
            <a:r>
              <a:rPr lang="en-US" altLang="zh-CN" sz="1600" b="1">
                <a:solidFill>
                  <a:schemeClr val="tx1"/>
                </a:solidFill>
                <a:latin typeface="微软雅黑" panose="020B0503020204020204" charset="-122"/>
                <a:ea typeface="微软雅黑" panose="020B0503020204020204" charset="-122"/>
                <a:cs typeface="微软雅黑" panose="020B0503020204020204" charset="-122"/>
              </a:rPr>
              <a:t>PV</a:t>
            </a: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 value chain</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custDataLst>
              <p:tags r:id="rId20"/>
            </p:custDataLst>
          </p:nvPr>
        </p:nvSpPr>
        <p:spPr>
          <a:xfrm flipH="1">
            <a:off x="5867400" y="4377055"/>
            <a:ext cx="5739765" cy="778510"/>
          </a:xfrm>
          <a:prstGeom prst="rect">
            <a:avLst/>
          </a:prstGeom>
          <a:noFill/>
          <a:ln>
            <a:solidFill>
              <a:srgbClr val="3C587F"/>
            </a:solidFill>
          </a:ln>
        </p:spPr>
        <p:txBody>
          <a:bodyPr wrap="square" rtlCol="0" anchor="t">
            <a:noAutofit/>
          </a:bodyPr>
          <a:p>
            <a:pPr algn="l">
              <a:lnSpc>
                <a:spcPct val="150000"/>
              </a:lnSpc>
              <a:buClrTx/>
              <a:buSzTx/>
              <a:buNone/>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Simultaneously reflecting changes in trade structure and consumption demand between countries</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custDataLst>
              <p:tags r:id="rId21"/>
            </p:custDataLst>
          </p:nvPr>
        </p:nvSpPr>
        <p:spPr>
          <a:xfrm flipH="1">
            <a:off x="5868035" y="5408295"/>
            <a:ext cx="5741035" cy="777875"/>
          </a:xfrm>
          <a:prstGeom prst="rect">
            <a:avLst/>
          </a:prstGeom>
          <a:noFill/>
          <a:ln>
            <a:solidFill>
              <a:srgbClr val="3C587F"/>
            </a:solidFill>
          </a:ln>
        </p:spPr>
        <p:txBody>
          <a:bodyPr wrap="square" rtlCol="0" anchor="t">
            <a:noAutofit/>
          </a:bodyPr>
          <a:p>
            <a:pPr algn="l">
              <a:lnSpc>
                <a:spcPct val="150000"/>
              </a:lnSpc>
              <a:buClrTx/>
              <a:buSzTx/>
              <a:buNone/>
            </a:pPr>
            <a:r>
              <a:rPr lang="zh-CN" altLang="en-US" sz="1600" b="1">
                <a:solidFill>
                  <a:schemeClr val="tx1"/>
                </a:solidFill>
                <a:latin typeface="微软雅黑" panose="020B0503020204020204" charset="-122"/>
                <a:ea typeface="微软雅黑" panose="020B0503020204020204" charset="-122"/>
                <a:cs typeface="微软雅黑" panose="020B0503020204020204" charset="-122"/>
              </a:rPr>
              <a:t>Transforming economic changes into changes in employment</a:t>
            </a:r>
            <a:endParaRPr lang="zh-CN" altLang="en-US" sz="16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41045" y="1287780"/>
            <a:ext cx="10861675" cy="731520"/>
          </a:xfrm>
          <a:prstGeom prst="rect">
            <a:avLst/>
          </a:prstGeom>
          <a:solidFill>
            <a:srgbClr val="3C587F">
              <a:alpha val="15000"/>
            </a:srgbClr>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741045" y="1284605"/>
            <a:ext cx="1156970" cy="738505"/>
          </a:xfrm>
          <a:prstGeom prst="rect">
            <a:avLst/>
          </a:prstGeom>
          <a:solidFill>
            <a:srgbClr val="3C587F"/>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Scenario</a:t>
            </a:r>
            <a:endParaRPr lang="zh-CN" altLang="en-US" b="1"/>
          </a:p>
        </p:txBody>
      </p:sp>
      <p:sp>
        <p:nvSpPr>
          <p:cNvPr id="7" name="文本框 6"/>
          <p:cNvSpPr txBox="1"/>
          <p:nvPr/>
        </p:nvSpPr>
        <p:spPr>
          <a:xfrm>
            <a:off x="1986280" y="1341755"/>
            <a:ext cx="8023225" cy="645160"/>
          </a:xfrm>
          <a:prstGeom prst="rect">
            <a:avLst/>
          </a:prstGeom>
          <a:noFill/>
        </p:spPr>
        <p:txBody>
          <a:bodyPr wrap="square" rtlCol="0">
            <a:spAutoFit/>
          </a:bodyPr>
          <a:p>
            <a:pPr algn="ctr"/>
            <a:r>
              <a:rPr lang="zh-CN" altLang="en-US"/>
              <a:t>The counterfactual scenario only removes the U.S. photovoltaic trade barriers, while other countries remain consistent with the actual situation</a:t>
            </a:r>
            <a:endParaRPr lang="zh-CN" altLang="en-US"/>
          </a:p>
        </p:txBody>
      </p:sp>
    </p:spTree>
  </p:cSld>
  <p:clrMapOvr>
    <a:masterClrMapping/>
  </p:clrMapOvr>
  <p:transition advTm="3333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肘形连接符 72"/>
          <p:cNvCxnSpPr>
            <a:stCxn id="8" idx="2"/>
            <a:endCxn id="71" idx="3"/>
          </p:cNvCxnSpPr>
          <p:nvPr/>
        </p:nvCxnSpPr>
        <p:spPr>
          <a:xfrm rot="5400000" flipV="1">
            <a:off x="2496820" y="5780405"/>
            <a:ext cx="823595" cy="653415"/>
          </a:xfrm>
          <a:prstGeom prst="bentConnector4">
            <a:avLst>
              <a:gd name="adj1" fmla="val 39399"/>
              <a:gd name="adj2" fmla="val 13654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2" name="标题 1"/>
          <p:cNvSpPr>
            <a:spLocks noGrp="1"/>
          </p:cNvSpPr>
          <p:nvPr>
            <p:ph type="title"/>
          </p:nvPr>
        </p:nvSpPr>
        <p:spPr>
          <a:xfrm>
            <a:off x="741680" y="365125"/>
            <a:ext cx="10515600" cy="688340"/>
          </a:xfrm>
        </p:spPr>
        <p:txBody>
          <a:bodyPr>
            <a:normAutofit/>
          </a:bodyPr>
          <a:lstStyle/>
          <a:p>
            <a:pPr algn="l">
              <a:buClrTx/>
              <a:buSzTx/>
              <a:buFontTx/>
            </a:pPr>
            <a:r>
              <a:rPr sz="3200" b="1">
                <a:solidFill>
                  <a:schemeClr val="tx1"/>
                </a:solidFill>
              </a:rPr>
              <a:t>Constructing an input-output table including the PV industry</a:t>
            </a:r>
            <a:endParaRPr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sp>
        <p:nvSpPr>
          <p:cNvPr id="6" name="圆角矩形 5"/>
          <p:cNvSpPr/>
          <p:nvPr/>
        </p:nvSpPr>
        <p:spPr>
          <a:xfrm>
            <a:off x="492125" y="2223770"/>
            <a:ext cx="892810" cy="358521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t>PV</a:t>
            </a:r>
            <a:endParaRPr lang="en-US" altLang="zh-CN" sz="1400" b="1"/>
          </a:p>
          <a:p>
            <a:pPr algn="ctr"/>
            <a:r>
              <a:rPr lang="en-US" altLang="zh-CN" sz="1400" b="1"/>
              <a:t>industry</a:t>
            </a:r>
            <a:endParaRPr lang="en-US" altLang="zh-CN" sz="1400" b="1"/>
          </a:p>
        </p:txBody>
      </p:sp>
      <p:sp>
        <p:nvSpPr>
          <p:cNvPr id="7" name="圆角矩形 6"/>
          <p:cNvSpPr/>
          <p:nvPr/>
        </p:nvSpPr>
        <p:spPr>
          <a:xfrm>
            <a:off x="1927860" y="2726690"/>
            <a:ext cx="130746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manufacturing</a:t>
            </a:r>
            <a:endParaRPr lang="zh-CN" altLang="en-US" sz="1400" b="1"/>
          </a:p>
        </p:txBody>
      </p:sp>
      <p:sp>
        <p:nvSpPr>
          <p:cNvPr id="8" name="圆角矩形 7"/>
          <p:cNvSpPr/>
          <p:nvPr/>
        </p:nvSpPr>
        <p:spPr>
          <a:xfrm>
            <a:off x="1927225" y="5346065"/>
            <a:ext cx="130873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Installation</a:t>
            </a:r>
            <a:endParaRPr lang="zh-CN" altLang="en-US" sz="1400" b="1"/>
          </a:p>
        </p:txBody>
      </p:sp>
      <p:sp>
        <p:nvSpPr>
          <p:cNvPr id="9" name="圆角矩形 8"/>
          <p:cNvSpPr/>
          <p:nvPr/>
        </p:nvSpPr>
        <p:spPr>
          <a:xfrm>
            <a:off x="1926590" y="5845175"/>
            <a:ext cx="130873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t>O&amp;M</a:t>
            </a:r>
            <a:endParaRPr lang="en-US" altLang="zh-CN" sz="1400" b="1"/>
          </a:p>
        </p:txBody>
      </p:sp>
      <p:cxnSp>
        <p:nvCxnSpPr>
          <p:cNvPr id="10" name="肘形连接符 9"/>
          <p:cNvCxnSpPr>
            <a:stCxn id="7" idx="1"/>
            <a:endCxn id="6" idx="3"/>
          </p:cNvCxnSpPr>
          <p:nvPr/>
        </p:nvCxnSpPr>
        <p:spPr>
          <a:xfrm rot="10800000" flipV="1">
            <a:off x="1384935" y="2901950"/>
            <a:ext cx="542925" cy="1114425"/>
          </a:xfrm>
          <a:prstGeom prst="bentConnector3">
            <a:avLst>
              <a:gd name="adj1" fmla="val 49942"/>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1" name="肘形连接符 10"/>
          <p:cNvCxnSpPr>
            <a:stCxn id="8" idx="1"/>
            <a:endCxn id="6" idx="3"/>
          </p:cNvCxnSpPr>
          <p:nvPr/>
        </p:nvCxnSpPr>
        <p:spPr>
          <a:xfrm rot="10800000">
            <a:off x="1384935" y="4016375"/>
            <a:ext cx="542290" cy="150495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2" name="肘形连接符 11"/>
          <p:cNvCxnSpPr>
            <a:stCxn id="9" idx="1"/>
            <a:endCxn id="6" idx="3"/>
          </p:cNvCxnSpPr>
          <p:nvPr/>
        </p:nvCxnSpPr>
        <p:spPr>
          <a:xfrm rot="10800000">
            <a:off x="1384935" y="4016375"/>
            <a:ext cx="541655" cy="2004060"/>
          </a:xfrm>
          <a:prstGeom prst="bentConnector3">
            <a:avLst>
              <a:gd name="adj1" fmla="val 49941"/>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13" name="圆角矩形 12"/>
          <p:cNvSpPr/>
          <p:nvPr/>
        </p:nvSpPr>
        <p:spPr>
          <a:xfrm>
            <a:off x="3607435" y="5057140"/>
            <a:ext cx="1045845" cy="349885"/>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module</a:t>
            </a:r>
            <a:endParaRPr lang="zh-CN" altLang="en-US" sz="1400" b="1"/>
          </a:p>
        </p:txBody>
      </p:sp>
      <p:sp>
        <p:nvSpPr>
          <p:cNvPr id="15" name="圆角矩形 14"/>
          <p:cNvSpPr/>
          <p:nvPr/>
        </p:nvSpPr>
        <p:spPr>
          <a:xfrm>
            <a:off x="3613785" y="2048510"/>
            <a:ext cx="1033145" cy="349885"/>
          </a:xfrm>
          <a:prstGeom prst="roundRect">
            <a:avLst/>
          </a:prstGeom>
          <a:solidFill>
            <a:srgbClr val="E0C68B"/>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Cells</a:t>
            </a:r>
            <a:endParaRPr lang="zh-CN" altLang="en-US" sz="1400" b="1"/>
          </a:p>
        </p:txBody>
      </p:sp>
      <p:cxnSp>
        <p:nvCxnSpPr>
          <p:cNvPr id="16" name="肘形连接符 15"/>
          <p:cNvCxnSpPr>
            <a:stCxn id="13" idx="1"/>
            <a:endCxn id="7" idx="3"/>
          </p:cNvCxnSpPr>
          <p:nvPr/>
        </p:nvCxnSpPr>
        <p:spPr>
          <a:xfrm rot="10800000">
            <a:off x="3235325" y="2901950"/>
            <a:ext cx="372110" cy="233045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7" name="肘形连接符 16"/>
          <p:cNvCxnSpPr>
            <a:stCxn id="15" idx="1"/>
            <a:endCxn id="7" idx="3"/>
          </p:cNvCxnSpPr>
          <p:nvPr/>
        </p:nvCxnSpPr>
        <p:spPr>
          <a:xfrm rot="10800000" flipV="1">
            <a:off x="3235325" y="2223770"/>
            <a:ext cx="378460" cy="67818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18" name="圆角矩形 17"/>
          <p:cNvSpPr/>
          <p:nvPr/>
        </p:nvSpPr>
        <p:spPr>
          <a:xfrm>
            <a:off x="5149850" y="1365885"/>
            <a:ext cx="3225165" cy="349885"/>
          </a:xfrm>
          <a:prstGeom prst="roundRect">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wafer</a:t>
            </a:r>
            <a:endParaRPr lang="zh-CN" altLang="en-US" sz="1400" b="1"/>
          </a:p>
        </p:txBody>
      </p:sp>
      <p:sp>
        <p:nvSpPr>
          <p:cNvPr id="19" name="圆角矩形 18"/>
          <p:cNvSpPr/>
          <p:nvPr/>
        </p:nvSpPr>
        <p:spPr>
          <a:xfrm>
            <a:off x="5151120" y="1801495"/>
            <a:ext cx="3224530" cy="349885"/>
          </a:xfrm>
          <a:prstGeom prst="roundRect">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Silver, aluminum, and other metals</a:t>
            </a:r>
            <a:endParaRPr lang="zh-CN" altLang="en-US" sz="1400" b="1"/>
          </a:p>
        </p:txBody>
      </p:sp>
      <p:sp>
        <p:nvSpPr>
          <p:cNvPr id="20" name="圆角矩形 19"/>
          <p:cNvSpPr/>
          <p:nvPr/>
        </p:nvSpPr>
        <p:spPr>
          <a:xfrm>
            <a:off x="5150485" y="2672715"/>
            <a:ext cx="3225165"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electricity</a:t>
            </a:r>
            <a:endParaRPr lang="zh-CN" altLang="en-US" sz="1400" b="1"/>
          </a:p>
        </p:txBody>
      </p:sp>
      <p:sp>
        <p:nvSpPr>
          <p:cNvPr id="21" name="圆角矩形 20"/>
          <p:cNvSpPr/>
          <p:nvPr/>
        </p:nvSpPr>
        <p:spPr>
          <a:xfrm>
            <a:off x="5150485" y="3108325"/>
            <a:ext cx="3226435"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labor</a:t>
            </a:r>
            <a:endParaRPr lang="zh-CN" altLang="en-US" sz="1400" b="1"/>
          </a:p>
        </p:txBody>
      </p:sp>
      <p:cxnSp>
        <p:nvCxnSpPr>
          <p:cNvPr id="22" name="肘形连接符 21"/>
          <p:cNvCxnSpPr>
            <a:stCxn id="18" idx="1"/>
            <a:endCxn id="15" idx="3"/>
          </p:cNvCxnSpPr>
          <p:nvPr/>
        </p:nvCxnSpPr>
        <p:spPr>
          <a:xfrm rot="10800000" flipV="1">
            <a:off x="4646930" y="1541145"/>
            <a:ext cx="502920" cy="682625"/>
          </a:xfrm>
          <a:prstGeom prst="bentConnector3">
            <a:avLst>
              <a:gd name="adj1" fmla="val 50000"/>
            </a:avLst>
          </a:prstGeom>
          <a:ln w="28575">
            <a:solidFill>
              <a:srgbClr val="E0C68B"/>
            </a:solidFill>
            <a:tailEnd type="arrow"/>
          </a:ln>
        </p:spPr>
        <p:style>
          <a:lnRef idx="2">
            <a:schemeClr val="accent1"/>
          </a:lnRef>
          <a:fillRef idx="0">
            <a:srgbClr val="FFFFFF"/>
          </a:fillRef>
          <a:effectRef idx="0">
            <a:srgbClr val="FFFFFF"/>
          </a:effectRef>
          <a:fontRef idx="minor">
            <a:schemeClr val="tx1"/>
          </a:fontRef>
        </p:style>
      </p:cxnSp>
      <p:cxnSp>
        <p:nvCxnSpPr>
          <p:cNvPr id="23" name="肘形连接符 22"/>
          <p:cNvCxnSpPr>
            <a:stCxn id="19" idx="1"/>
            <a:endCxn id="15" idx="3"/>
          </p:cNvCxnSpPr>
          <p:nvPr/>
        </p:nvCxnSpPr>
        <p:spPr>
          <a:xfrm rot="10800000" flipV="1">
            <a:off x="4646930" y="1976755"/>
            <a:ext cx="504190" cy="247015"/>
          </a:xfrm>
          <a:prstGeom prst="bentConnector3">
            <a:avLst>
              <a:gd name="adj1" fmla="val 50000"/>
            </a:avLst>
          </a:prstGeom>
          <a:ln w="28575">
            <a:solidFill>
              <a:srgbClr val="E0C68B"/>
            </a:solidFill>
            <a:tailEnd type="arrow"/>
          </a:ln>
        </p:spPr>
        <p:style>
          <a:lnRef idx="2">
            <a:schemeClr val="accent1"/>
          </a:lnRef>
          <a:fillRef idx="0">
            <a:srgbClr val="FFFFFF"/>
          </a:fillRef>
          <a:effectRef idx="0">
            <a:srgbClr val="FFFFFF"/>
          </a:effectRef>
          <a:fontRef idx="minor">
            <a:schemeClr val="tx1"/>
          </a:fontRef>
        </p:style>
      </p:cxnSp>
      <p:cxnSp>
        <p:nvCxnSpPr>
          <p:cNvPr id="24" name="肘形连接符 23"/>
          <p:cNvCxnSpPr>
            <a:stCxn id="20" idx="1"/>
            <a:endCxn id="15" idx="3"/>
          </p:cNvCxnSpPr>
          <p:nvPr/>
        </p:nvCxnSpPr>
        <p:spPr>
          <a:xfrm rot="10800000">
            <a:off x="4646930" y="2223770"/>
            <a:ext cx="503555" cy="624205"/>
          </a:xfrm>
          <a:prstGeom prst="bentConnector3">
            <a:avLst>
              <a:gd name="adj1" fmla="val 49937"/>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25" name="肘形连接符 24"/>
          <p:cNvCxnSpPr>
            <a:stCxn id="21" idx="1"/>
            <a:endCxn id="15" idx="3"/>
          </p:cNvCxnSpPr>
          <p:nvPr/>
        </p:nvCxnSpPr>
        <p:spPr>
          <a:xfrm rot="10800000">
            <a:off x="4646930" y="2223770"/>
            <a:ext cx="503555" cy="1059815"/>
          </a:xfrm>
          <a:prstGeom prst="bentConnector3">
            <a:avLst>
              <a:gd name="adj1" fmla="val 49937"/>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26" name="肘形连接符 25"/>
          <p:cNvCxnSpPr>
            <a:stCxn id="15" idx="2"/>
            <a:endCxn id="13" idx="0"/>
          </p:cNvCxnSpPr>
          <p:nvPr/>
        </p:nvCxnSpPr>
        <p:spPr>
          <a:xfrm rot="5400000" flipV="1">
            <a:off x="2801303" y="3727768"/>
            <a:ext cx="2658745" cy="3175"/>
          </a:xfrm>
          <a:prstGeom prst="bentConnector2">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sp>
        <p:nvSpPr>
          <p:cNvPr id="27" name="圆角矩形 26"/>
          <p:cNvSpPr/>
          <p:nvPr/>
        </p:nvSpPr>
        <p:spPr>
          <a:xfrm>
            <a:off x="5150485" y="3979545"/>
            <a:ext cx="3225165"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Equipment depreciation</a:t>
            </a:r>
            <a:endParaRPr lang="zh-CN" altLang="en-US" sz="1400" b="1"/>
          </a:p>
        </p:txBody>
      </p:sp>
      <p:cxnSp>
        <p:nvCxnSpPr>
          <p:cNvPr id="28" name="肘形连接符 27"/>
          <p:cNvCxnSpPr>
            <a:stCxn id="27" idx="1"/>
            <a:endCxn id="15" idx="3"/>
          </p:cNvCxnSpPr>
          <p:nvPr/>
        </p:nvCxnSpPr>
        <p:spPr>
          <a:xfrm rot="10800000">
            <a:off x="4646930" y="2223770"/>
            <a:ext cx="503555" cy="1931035"/>
          </a:xfrm>
          <a:prstGeom prst="bentConnector3">
            <a:avLst>
              <a:gd name="adj1" fmla="val 49937"/>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29" name="圆角矩形 28"/>
          <p:cNvSpPr/>
          <p:nvPr/>
        </p:nvSpPr>
        <p:spPr>
          <a:xfrm>
            <a:off x="5151120" y="4415155"/>
            <a:ext cx="3224530"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Research, sales, etc</a:t>
            </a:r>
            <a:endParaRPr lang="zh-CN" altLang="en-US" sz="1400" b="1"/>
          </a:p>
        </p:txBody>
      </p:sp>
      <p:cxnSp>
        <p:nvCxnSpPr>
          <p:cNvPr id="30" name="肘形连接符 29"/>
          <p:cNvCxnSpPr>
            <a:stCxn id="29" idx="1"/>
            <a:endCxn id="15" idx="3"/>
          </p:cNvCxnSpPr>
          <p:nvPr/>
        </p:nvCxnSpPr>
        <p:spPr>
          <a:xfrm rot="10800000">
            <a:off x="4646930" y="2223770"/>
            <a:ext cx="504190" cy="2366645"/>
          </a:xfrm>
          <a:prstGeom prst="bentConnector3">
            <a:avLst>
              <a:gd name="adj1" fmla="val 50000"/>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sp>
        <p:nvSpPr>
          <p:cNvPr id="31" name="圆角矩形 30"/>
          <p:cNvSpPr/>
          <p:nvPr/>
        </p:nvSpPr>
        <p:spPr>
          <a:xfrm>
            <a:off x="5151120" y="2237105"/>
            <a:ext cx="3224530" cy="349885"/>
          </a:xfrm>
          <a:prstGeom prst="roundRect">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Other consumables</a:t>
            </a:r>
            <a:endParaRPr lang="zh-CN" altLang="en-US" sz="1400" b="1"/>
          </a:p>
        </p:txBody>
      </p:sp>
      <p:sp>
        <p:nvSpPr>
          <p:cNvPr id="32" name="圆角矩形 31"/>
          <p:cNvSpPr/>
          <p:nvPr/>
        </p:nvSpPr>
        <p:spPr>
          <a:xfrm>
            <a:off x="5151120" y="3543935"/>
            <a:ext cx="3225165"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Maintenance of equipment and facilities</a:t>
            </a:r>
            <a:endParaRPr lang="zh-CN" altLang="en-US" sz="1400" b="1"/>
          </a:p>
        </p:txBody>
      </p:sp>
      <p:cxnSp>
        <p:nvCxnSpPr>
          <p:cNvPr id="33" name="肘形连接符 32"/>
          <p:cNvCxnSpPr>
            <a:stCxn id="32" idx="1"/>
            <a:endCxn id="15" idx="3"/>
          </p:cNvCxnSpPr>
          <p:nvPr/>
        </p:nvCxnSpPr>
        <p:spPr>
          <a:xfrm rot="10800000">
            <a:off x="4646930" y="2223770"/>
            <a:ext cx="504190" cy="1495425"/>
          </a:xfrm>
          <a:prstGeom prst="bentConnector3">
            <a:avLst>
              <a:gd name="adj1" fmla="val 50000"/>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34" name="肘形连接符 33"/>
          <p:cNvCxnSpPr>
            <a:stCxn id="31" idx="1"/>
            <a:endCxn id="15" idx="3"/>
          </p:cNvCxnSpPr>
          <p:nvPr/>
        </p:nvCxnSpPr>
        <p:spPr>
          <a:xfrm rot="10800000">
            <a:off x="4646930" y="2223770"/>
            <a:ext cx="504190" cy="188595"/>
          </a:xfrm>
          <a:prstGeom prst="bentConnector3">
            <a:avLst>
              <a:gd name="adj1" fmla="val 50000"/>
            </a:avLst>
          </a:prstGeom>
          <a:ln w="28575">
            <a:solidFill>
              <a:srgbClr val="E0C68B"/>
            </a:solidFill>
            <a:tailEnd type="arrow"/>
          </a:ln>
        </p:spPr>
        <p:style>
          <a:lnRef idx="2">
            <a:schemeClr val="accent1"/>
          </a:lnRef>
          <a:fillRef idx="0">
            <a:srgbClr val="FFFFFF"/>
          </a:fillRef>
          <a:effectRef idx="0">
            <a:srgbClr val="FFFFFF"/>
          </a:effectRef>
          <a:fontRef idx="minor">
            <a:schemeClr val="tx1"/>
          </a:fontRef>
        </p:style>
      </p:cxnSp>
      <p:sp>
        <p:nvSpPr>
          <p:cNvPr id="35" name="圆角矩形 34"/>
          <p:cNvSpPr/>
          <p:nvPr/>
        </p:nvSpPr>
        <p:spPr>
          <a:xfrm>
            <a:off x="5150485" y="4863465"/>
            <a:ext cx="3225165" cy="349885"/>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ym typeface="+mn-ea"/>
              </a:rPr>
              <a:t>Glass, welding strips, etc</a:t>
            </a:r>
            <a:endParaRPr lang="zh-CN" altLang="en-US" sz="1400" b="1"/>
          </a:p>
        </p:txBody>
      </p:sp>
      <p:sp>
        <p:nvSpPr>
          <p:cNvPr id="36" name="圆角矩形 35"/>
          <p:cNvSpPr/>
          <p:nvPr/>
        </p:nvSpPr>
        <p:spPr>
          <a:xfrm>
            <a:off x="5150485" y="5307330"/>
            <a:ext cx="3225800" cy="349885"/>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Backplanes, junction boxes, etc</a:t>
            </a:r>
            <a:endParaRPr lang="zh-CN" altLang="en-US" sz="1400" b="1"/>
          </a:p>
        </p:txBody>
      </p:sp>
      <p:cxnSp>
        <p:nvCxnSpPr>
          <p:cNvPr id="37" name="肘形连接符 36"/>
          <p:cNvCxnSpPr>
            <a:stCxn id="36" idx="1"/>
            <a:endCxn id="13" idx="3"/>
          </p:cNvCxnSpPr>
          <p:nvPr/>
        </p:nvCxnSpPr>
        <p:spPr>
          <a:xfrm rot="10800000">
            <a:off x="4653280" y="5232400"/>
            <a:ext cx="497205" cy="250190"/>
          </a:xfrm>
          <a:prstGeom prst="bentConnector3">
            <a:avLst>
              <a:gd name="adj1" fmla="val 49936"/>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38" name="肘形连接符 37"/>
          <p:cNvCxnSpPr>
            <a:stCxn id="35" idx="1"/>
            <a:endCxn id="13" idx="3"/>
          </p:cNvCxnSpPr>
          <p:nvPr/>
        </p:nvCxnSpPr>
        <p:spPr>
          <a:xfrm rot="10800000" flipV="1">
            <a:off x="4653280" y="5038725"/>
            <a:ext cx="497205" cy="193675"/>
          </a:xfrm>
          <a:prstGeom prst="bentConnector3">
            <a:avLst>
              <a:gd name="adj1" fmla="val 49936"/>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40" name="肘形连接符 39"/>
          <p:cNvCxnSpPr>
            <a:stCxn id="29" idx="1"/>
            <a:endCxn id="13" idx="3"/>
          </p:cNvCxnSpPr>
          <p:nvPr/>
        </p:nvCxnSpPr>
        <p:spPr>
          <a:xfrm rot="10800000" flipV="1">
            <a:off x="4653280" y="4590415"/>
            <a:ext cx="497840" cy="641985"/>
          </a:xfrm>
          <a:prstGeom prst="bentConnector3">
            <a:avLst>
              <a:gd name="adj1" fmla="val 50000"/>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41" name="肘形连接符 40"/>
          <p:cNvCxnSpPr>
            <a:stCxn id="27" idx="1"/>
            <a:endCxn id="13" idx="3"/>
          </p:cNvCxnSpPr>
          <p:nvPr/>
        </p:nvCxnSpPr>
        <p:spPr>
          <a:xfrm rot="10800000" flipV="1">
            <a:off x="4653280" y="4154805"/>
            <a:ext cx="497205" cy="1077595"/>
          </a:xfrm>
          <a:prstGeom prst="bentConnector3">
            <a:avLst>
              <a:gd name="adj1" fmla="val 49936"/>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42" name="肘形连接符 41"/>
          <p:cNvCxnSpPr>
            <a:stCxn id="32" idx="1"/>
            <a:endCxn id="13" idx="3"/>
          </p:cNvCxnSpPr>
          <p:nvPr/>
        </p:nvCxnSpPr>
        <p:spPr>
          <a:xfrm rot="10800000" flipV="1">
            <a:off x="4653280" y="3719195"/>
            <a:ext cx="497840" cy="1513205"/>
          </a:xfrm>
          <a:prstGeom prst="bentConnector3">
            <a:avLst>
              <a:gd name="adj1" fmla="val 50000"/>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43" name="肘形连接符 42"/>
          <p:cNvCxnSpPr>
            <a:stCxn id="21" idx="1"/>
            <a:endCxn id="13" idx="3"/>
          </p:cNvCxnSpPr>
          <p:nvPr/>
        </p:nvCxnSpPr>
        <p:spPr>
          <a:xfrm rot="10800000" flipV="1">
            <a:off x="4653280" y="3283585"/>
            <a:ext cx="497205" cy="1948815"/>
          </a:xfrm>
          <a:prstGeom prst="bentConnector3">
            <a:avLst>
              <a:gd name="adj1" fmla="val 49936"/>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44" name="肘形连接符 43"/>
          <p:cNvCxnSpPr>
            <a:stCxn id="20" idx="1"/>
            <a:endCxn id="13" idx="3"/>
          </p:cNvCxnSpPr>
          <p:nvPr/>
        </p:nvCxnSpPr>
        <p:spPr>
          <a:xfrm rot="10800000" flipV="1">
            <a:off x="4653280" y="2847975"/>
            <a:ext cx="497205" cy="2384425"/>
          </a:xfrm>
          <a:prstGeom prst="bentConnector3">
            <a:avLst>
              <a:gd name="adj1" fmla="val 49936"/>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sp>
        <p:nvSpPr>
          <p:cNvPr id="45" name="圆角矩形 44"/>
          <p:cNvSpPr/>
          <p:nvPr/>
        </p:nvSpPr>
        <p:spPr>
          <a:xfrm>
            <a:off x="9170035" y="1365885"/>
            <a:ext cx="2280285"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solidFill>
                  <a:schemeClr val="tx1"/>
                </a:solidFill>
              </a:rPr>
              <a:t>PV</a:t>
            </a:r>
            <a:r>
              <a:rPr lang="zh-CN" altLang="en-US" sz="1400" b="1">
                <a:solidFill>
                  <a:schemeClr val="tx1"/>
                </a:solidFill>
              </a:rPr>
              <a:t> manufacturing industry</a:t>
            </a:r>
            <a:endParaRPr lang="zh-CN" altLang="en-US" sz="1400" b="1">
              <a:solidFill>
                <a:schemeClr val="tx1"/>
              </a:solidFill>
            </a:endParaRPr>
          </a:p>
        </p:txBody>
      </p:sp>
      <p:sp>
        <p:nvSpPr>
          <p:cNvPr id="46" name="圆角矩形 45"/>
          <p:cNvSpPr/>
          <p:nvPr/>
        </p:nvSpPr>
        <p:spPr>
          <a:xfrm>
            <a:off x="9170035" y="2023110"/>
            <a:ext cx="2279650" cy="438150"/>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Electrical machinery and equipment manufacturing</a:t>
            </a:r>
            <a:endParaRPr lang="zh-CN" altLang="en-US" sz="1400" b="1">
              <a:solidFill>
                <a:schemeClr val="tx1"/>
              </a:solidFill>
            </a:endParaRPr>
          </a:p>
        </p:txBody>
      </p:sp>
      <p:sp>
        <p:nvSpPr>
          <p:cNvPr id="47" name="圆角矩形 46"/>
          <p:cNvSpPr/>
          <p:nvPr/>
        </p:nvSpPr>
        <p:spPr>
          <a:xfrm>
            <a:off x="9171305" y="2680335"/>
            <a:ext cx="2279015"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Metal fabrication industry</a:t>
            </a:r>
            <a:endParaRPr lang="zh-CN" altLang="en-US" sz="1400" b="1">
              <a:solidFill>
                <a:schemeClr val="tx1"/>
              </a:solidFill>
            </a:endParaRPr>
          </a:p>
        </p:txBody>
      </p:sp>
      <p:sp>
        <p:nvSpPr>
          <p:cNvPr id="48" name="圆角矩形 47"/>
          <p:cNvSpPr/>
          <p:nvPr/>
        </p:nvSpPr>
        <p:spPr>
          <a:xfrm>
            <a:off x="9170035" y="3337560"/>
            <a:ext cx="2279650" cy="51371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Non-metallic manufacturing industry</a:t>
            </a:r>
            <a:endParaRPr lang="zh-CN" altLang="en-US" sz="1400" b="1">
              <a:solidFill>
                <a:schemeClr val="tx1"/>
              </a:solidFill>
            </a:endParaRPr>
          </a:p>
        </p:txBody>
      </p:sp>
      <p:sp>
        <p:nvSpPr>
          <p:cNvPr id="49" name="圆角矩形 48"/>
          <p:cNvSpPr/>
          <p:nvPr/>
        </p:nvSpPr>
        <p:spPr>
          <a:xfrm>
            <a:off x="9171940" y="3994785"/>
            <a:ext cx="2277745"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electricity</a:t>
            </a:r>
            <a:endParaRPr lang="zh-CN" altLang="en-US" sz="1400" b="1">
              <a:solidFill>
                <a:schemeClr val="tx1"/>
              </a:solidFill>
            </a:endParaRPr>
          </a:p>
        </p:txBody>
      </p:sp>
      <p:sp>
        <p:nvSpPr>
          <p:cNvPr id="50" name="圆角矩形 49"/>
          <p:cNvSpPr/>
          <p:nvPr/>
        </p:nvSpPr>
        <p:spPr>
          <a:xfrm>
            <a:off x="9171305" y="4652010"/>
            <a:ext cx="2279015"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Value added</a:t>
            </a:r>
            <a:endParaRPr lang="zh-CN" altLang="en-US" sz="1400" b="1">
              <a:solidFill>
                <a:schemeClr val="tx1"/>
              </a:solidFill>
            </a:endParaRPr>
          </a:p>
        </p:txBody>
      </p:sp>
      <p:sp>
        <p:nvSpPr>
          <p:cNvPr id="51" name="圆角矩形 50"/>
          <p:cNvSpPr/>
          <p:nvPr/>
        </p:nvSpPr>
        <p:spPr>
          <a:xfrm>
            <a:off x="9171305" y="5309235"/>
            <a:ext cx="2278380"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Other business activities</a:t>
            </a:r>
            <a:endParaRPr lang="zh-CN" altLang="en-US" sz="1400" b="1">
              <a:solidFill>
                <a:schemeClr val="tx1"/>
              </a:solidFill>
            </a:endParaRPr>
          </a:p>
        </p:txBody>
      </p:sp>
      <p:cxnSp>
        <p:nvCxnSpPr>
          <p:cNvPr id="52" name="肘形连接符 51"/>
          <p:cNvCxnSpPr>
            <a:stCxn id="18" idx="3"/>
            <a:endCxn id="46" idx="1"/>
          </p:cNvCxnSpPr>
          <p:nvPr/>
        </p:nvCxnSpPr>
        <p:spPr>
          <a:xfrm>
            <a:off x="8375015" y="1541145"/>
            <a:ext cx="795020" cy="701040"/>
          </a:xfrm>
          <a:prstGeom prst="bentConnector3">
            <a:avLst>
              <a:gd name="adj1" fmla="val 5000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3" name="肘形连接符 52"/>
          <p:cNvCxnSpPr>
            <a:stCxn id="19" idx="3"/>
            <a:endCxn id="47" idx="1"/>
          </p:cNvCxnSpPr>
          <p:nvPr/>
        </p:nvCxnSpPr>
        <p:spPr>
          <a:xfrm>
            <a:off x="8375650" y="1976755"/>
            <a:ext cx="795655" cy="878840"/>
          </a:xfrm>
          <a:prstGeom prst="bentConnector3">
            <a:avLst>
              <a:gd name="adj1" fmla="val 5004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4" name="肘形连接符 53"/>
          <p:cNvCxnSpPr>
            <a:stCxn id="31" idx="3"/>
            <a:endCxn id="48" idx="1"/>
          </p:cNvCxnSpPr>
          <p:nvPr/>
        </p:nvCxnSpPr>
        <p:spPr>
          <a:xfrm>
            <a:off x="8375650" y="2412365"/>
            <a:ext cx="794385" cy="1182370"/>
          </a:xfrm>
          <a:prstGeom prst="bentConnector3">
            <a:avLst>
              <a:gd name="adj1" fmla="val 5004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5" name="肘形连接符 54"/>
          <p:cNvCxnSpPr>
            <a:stCxn id="20" idx="3"/>
            <a:endCxn id="49" idx="1"/>
          </p:cNvCxnSpPr>
          <p:nvPr/>
        </p:nvCxnSpPr>
        <p:spPr>
          <a:xfrm>
            <a:off x="8375650" y="2847975"/>
            <a:ext cx="796290" cy="1322070"/>
          </a:xfrm>
          <a:prstGeom prst="bentConnector3">
            <a:avLst>
              <a:gd name="adj1" fmla="val 5000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6" name="肘形连接符 55"/>
          <p:cNvCxnSpPr>
            <a:stCxn id="21" idx="3"/>
            <a:endCxn id="50" idx="1"/>
          </p:cNvCxnSpPr>
          <p:nvPr/>
        </p:nvCxnSpPr>
        <p:spPr>
          <a:xfrm>
            <a:off x="8376920" y="3283585"/>
            <a:ext cx="794385" cy="1543685"/>
          </a:xfrm>
          <a:prstGeom prst="bentConnector3">
            <a:avLst>
              <a:gd name="adj1" fmla="val 5004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7" name="肘形连接符 56"/>
          <p:cNvCxnSpPr>
            <a:stCxn id="27" idx="3"/>
            <a:endCxn id="50" idx="1"/>
          </p:cNvCxnSpPr>
          <p:nvPr/>
        </p:nvCxnSpPr>
        <p:spPr>
          <a:xfrm>
            <a:off x="8375650" y="4154805"/>
            <a:ext cx="795655" cy="672465"/>
          </a:xfrm>
          <a:prstGeom prst="bentConnector3">
            <a:avLst>
              <a:gd name="adj1" fmla="val 5004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8" name="肘形连接符 57"/>
          <p:cNvCxnSpPr>
            <a:stCxn id="32" idx="3"/>
            <a:endCxn id="51" idx="1"/>
          </p:cNvCxnSpPr>
          <p:nvPr/>
        </p:nvCxnSpPr>
        <p:spPr>
          <a:xfrm>
            <a:off x="8376285" y="3719195"/>
            <a:ext cx="795020" cy="1765300"/>
          </a:xfrm>
          <a:prstGeom prst="bentConnector3">
            <a:avLst>
              <a:gd name="adj1" fmla="val 5000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9" name="肘形连接符 58"/>
          <p:cNvCxnSpPr>
            <a:stCxn id="29" idx="3"/>
            <a:endCxn id="51" idx="1"/>
          </p:cNvCxnSpPr>
          <p:nvPr/>
        </p:nvCxnSpPr>
        <p:spPr>
          <a:xfrm>
            <a:off x="8375650" y="4590415"/>
            <a:ext cx="795655" cy="894080"/>
          </a:xfrm>
          <a:prstGeom prst="bentConnector3">
            <a:avLst>
              <a:gd name="adj1" fmla="val 5004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60" name="肘形连接符 59"/>
          <p:cNvCxnSpPr>
            <a:stCxn id="15" idx="0"/>
            <a:endCxn id="45" idx="0"/>
          </p:cNvCxnSpPr>
          <p:nvPr/>
        </p:nvCxnSpPr>
        <p:spPr>
          <a:xfrm rot="16200000">
            <a:off x="6879273" y="-1382712"/>
            <a:ext cx="682625" cy="6179820"/>
          </a:xfrm>
          <a:prstGeom prst="bentConnector3">
            <a:avLst>
              <a:gd name="adj1" fmla="val 13493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61" name="肘形连接符 60"/>
          <p:cNvCxnSpPr>
            <a:stCxn id="35" idx="3"/>
            <a:endCxn id="48" idx="1"/>
          </p:cNvCxnSpPr>
          <p:nvPr/>
        </p:nvCxnSpPr>
        <p:spPr>
          <a:xfrm flipV="1">
            <a:off x="8375650" y="3594735"/>
            <a:ext cx="794385" cy="1443990"/>
          </a:xfrm>
          <a:prstGeom prst="bentConnector3">
            <a:avLst>
              <a:gd name="adj1" fmla="val 5004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62" name="肘形连接符 61"/>
          <p:cNvCxnSpPr>
            <a:stCxn id="36" idx="3"/>
            <a:endCxn id="48" idx="1"/>
          </p:cNvCxnSpPr>
          <p:nvPr/>
        </p:nvCxnSpPr>
        <p:spPr>
          <a:xfrm flipV="1">
            <a:off x="8376285" y="3594735"/>
            <a:ext cx="793750" cy="1887855"/>
          </a:xfrm>
          <a:prstGeom prst="bentConnector3">
            <a:avLst>
              <a:gd name="adj1" fmla="val 5000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70" name="肘形连接符 69"/>
          <p:cNvCxnSpPr>
            <a:stCxn id="13" idx="2"/>
            <a:endCxn id="8" idx="3"/>
          </p:cNvCxnSpPr>
          <p:nvPr/>
        </p:nvCxnSpPr>
        <p:spPr>
          <a:xfrm rot="5400000">
            <a:off x="3626168" y="5016818"/>
            <a:ext cx="114300" cy="894715"/>
          </a:xfrm>
          <a:prstGeom prst="bentConnector2">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71" name="圆角矩形 70"/>
          <p:cNvSpPr/>
          <p:nvPr/>
        </p:nvSpPr>
        <p:spPr>
          <a:xfrm>
            <a:off x="1928495" y="6344285"/>
            <a:ext cx="1306830"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electricity</a:t>
            </a:r>
            <a:endParaRPr lang="zh-CN" altLang="en-US" sz="1400" b="1"/>
          </a:p>
        </p:txBody>
      </p:sp>
      <p:cxnSp>
        <p:nvCxnSpPr>
          <p:cNvPr id="72" name="肘形连接符 71"/>
          <p:cNvCxnSpPr>
            <a:stCxn id="9" idx="3"/>
            <a:endCxn id="71" idx="3"/>
          </p:cNvCxnSpPr>
          <p:nvPr/>
        </p:nvCxnSpPr>
        <p:spPr>
          <a:xfrm>
            <a:off x="3235325" y="6020435"/>
            <a:ext cx="3175" cy="499110"/>
          </a:xfrm>
          <a:prstGeom prst="bentConnector3">
            <a:avLst>
              <a:gd name="adj1" fmla="val 750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74" name="肘形连接符 73"/>
          <p:cNvCxnSpPr>
            <a:stCxn id="71" idx="1"/>
            <a:endCxn id="6" idx="3"/>
          </p:cNvCxnSpPr>
          <p:nvPr/>
        </p:nvCxnSpPr>
        <p:spPr>
          <a:xfrm rot="10800000">
            <a:off x="1384935" y="4016375"/>
            <a:ext cx="543560" cy="250317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advTm="3333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肘形连接符 72"/>
          <p:cNvCxnSpPr>
            <a:stCxn id="8" idx="2"/>
            <a:endCxn id="71" idx="3"/>
          </p:cNvCxnSpPr>
          <p:nvPr/>
        </p:nvCxnSpPr>
        <p:spPr>
          <a:xfrm rot="5400000" flipV="1">
            <a:off x="2049145" y="6000115"/>
            <a:ext cx="639445" cy="653415"/>
          </a:xfrm>
          <a:prstGeom prst="bentConnector4">
            <a:avLst>
              <a:gd name="adj1" fmla="val 36346"/>
              <a:gd name="adj2" fmla="val 13654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2" name="标题 1"/>
          <p:cNvSpPr>
            <a:spLocks noGrp="1"/>
          </p:cNvSpPr>
          <p:nvPr>
            <p:ph type="title"/>
          </p:nvPr>
        </p:nvSpPr>
        <p:spPr>
          <a:xfrm>
            <a:off x="741680" y="365125"/>
            <a:ext cx="10515600" cy="688340"/>
          </a:xfrm>
        </p:spPr>
        <p:txBody>
          <a:bodyPr>
            <a:normAutofit/>
          </a:bodyPr>
          <a:lstStyle/>
          <a:p>
            <a:pPr algn="l">
              <a:buClrTx/>
              <a:buSzTx/>
              <a:buFontTx/>
            </a:pPr>
            <a:r>
              <a:rPr sz="3200" b="1">
                <a:solidFill>
                  <a:schemeClr val="tx1"/>
                </a:solidFill>
              </a:rPr>
              <a:t>Constructing an input-output table including the PV industry</a:t>
            </a:r>
            <a:endParaRPr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sp>
        <p:nvSpPr>
          <p:cNvPr id="6" name="圆角矩形 5"/>
          <p:cNvSpPr/>
          <p:nvPr/>
        </p:nvSpPr>
        <p:spPr>
          <a:xfrm>
            <a:off x="155575" y="2280920"/>
            <a:ext cx="892810" cy="358521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t>PV</a:t>
            </a:r>
            <a:endParaRPr lang="en-US" altLang="zh-CN" sz="1400" b="1"/>
          </a:p>
          <a:p>
            <a:pPr algn="ctr"/>
            <a:r>
              <a:rPr lang="en-US" altLang="zh-CN" sz="1400" b="1"/>
              <a:t>industry</a:t>
            </a:r>
            <a:endParaRPr lang="en-US" altLang="zh-CN" sz="1400" b="1"/>
          </a:p>
        </p:txBody>
      </p:sp>
      <p:sp>
        <p:nvSpPr>
          <p:cNvPr id="7" name="圆角矩形 6"/>
          <p:cNvSpPr/>
          <p:nvPr/>
        </p:nvSpPr>
        <p:spPr>
          <a:xfrm>
            <a:off x="1388110" y="2694940"/>
            <a:ext cx="130746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manufacturing</a:t>
            </a:r>
            <a:endParaRPr lang="zh-CN" altLang="en-US" sz="1400" b="1"/>
          </a:p>
        </p:txBody>
      </p:sp>
      <p:sp>
        <p:nvSpPr>
          <p:cNvPr id="8" name="圆角矩形 7"/>
          <p:cNvSpPr/>
          <p:nvPr/>
        </p:nvSpPr>
        <p:spPr>
          <a:xfrm>
            <a:off x="1387475" y="5657215"/>
            <a:ext cx="130873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Installation</a:t>
            </a:r>
            <a:endParaRPr lang="zh-CN" altLang="en-US" sz="1400" b="1"/>
          </a:p>
        </p:txBody>
      </p:sp>
      <p:sp>
        <p:nvSpPr>
          <p:cNvPr id="9" name="圆角矩形 8"/>
          <p:cNvSpPr/>
          <p:nvPr/>
        </p:nvSpPr>
        <p:spPr>
          <a:xfrm>
            <a:off x="1386840" y="6067425"/>
            <a:ext cx="130873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t>O&amp;M</a:t>
            </a:r>
            <a:endParaRPr lang="en-US" altLang="zh-CN" sz="1400" b="1"/>
          </a:p>
        </p:txBody>
      </p:sp>
      <p:cxnSp>
        <p:nvCxnSpPr>
          <p:cNvPr id="10" name="肘形连接符 9"/>
          <p:cNvCxnSpPr>
            <a:stCxn id="7" idx="1"/>
            <a:endCxn id="6" idx="3"/>
          </p:cNvCxnSpPr>
          <p:nvPr/>
        </p:nvCxnSpPr>
        <p:spPr>
          <a:xfrm rot="10800000" flipV="1">
            <a:off x="1048385" y="2870200"/>
            <a:ext cx="339725" cy="1203325"/>
          </a:xfrm>
          <a:prstGeom prst="bentConnector3">
            <a:avLst>
              <a:gd name="adj1" fmla="val 49907"/>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1" name="肘形连接符 10"/>
          <p:cNvCxnSpPr>
            <a:stCxn id="8" idx="1"/>
            <a:endCxn id="6" idx="3"/>
          </p:cNvCxnSpPr>
          <p:nvPr/>
        </p:nvCxnSpPr>
        <p:spPr>
          <a:xfrm rot="10800000">
            <a:off x="1048385" y="4073525"/>
            <a:ext cx="339090" cy="175895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2" name="肘形连接符 11"/>
          <p:cNvCxnSpPr>
            <a:stCxn id="9" idx="1"/>
            <a:endCxn id="6" idx="3"/>
          </p:cNvCxnSpPr>
          <p:nvPr/>
        </p:nvCxnSpPr>
        <p:spPr>
          <a:xfrm rot="10800000">
            <a:off x="1048385" y="4073525"/>
            <a:ext cx="338455" cy="2169160"/>
          </a:xfrm>
          <a:prstGeom prst="bentConnector3">
            <a:avLst>
              <a:gd name="adj1" fmla="val 49906"/>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13" name="圆角矩形 12"/>
          <p:cNvSpPr/>
          <p:nvPr/>
        </p:nvSpPr>
        <p:spPr>
          <a:xfrm>
            <a:off x="3054985" y="5025390"/>
            <a:ext cx="1045845" cy="349885"/>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module</a:t>
            </a:r>
            <a:endParaRPr lang="zh-CN" altLang="en-US" sz="1400" b="1"/>
          </a:p>
        </p:txBody>
      </p:sp>
      <p:sp>
        <p:nvSpPr>
          <p:cNvPr id="15" name="圆角矩形 14"/>
          <p:cNvSpPr/>
          <p:nvPr/>
        </p:nvSpPr>
        <p:spPr>
          <a:xfrm>
            <a:off x="3061335" y="2016760"/>
            <a:ext cx="1033145" cy="349885"/>
          </a:xfrm>
          <a:prstGeom prst="roundRect">
            <a:avLst/>
          </a:prstGeom>
          <a:solidFill>
            <a:srgbClr val="E0C68B"/>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Cells</a:t>
            </a:r>
            <a:endParaRPr lang="zh-CN" altLang="en-US" sz="1400" b="1"/>
          </a:p>
        </p:txBody>
      </p:sp>
      <p:cxnSp>
        <p:nvCxnSpPr>
          <p:cNvPr id="16" name="肘形连接符 15"/>
          <p:cNvCxnSpPr>
            <a:stCxn id="13" idx="1"/>
            <a:endCxn id="7" idx="3"/>
          </p:cNvCxnSpPr>
          <p:nvPr/>
        </p:nvCxnSpPr>
        <p:spPr>
          <a:xfrm rot="10800000">
            <a:off x="2695575" y="2870200"/>
            <a:ext cx="359410" cy="233045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7" name="肘形连接符 16"/>
          <p:cNvCxnSpPr>
            <a:stCxn id="15" idx="1"/>
            <a:endCxn id="7" idx="3"/>
          </p:cNvCxnSpPr>
          <p:nvPr/>
        </p:nvCxnSpPr>
        <p:spPr>
          <a:xfrm rot="10800000" flipV="1">
            <a:off x="2695575" y="2192020"/>
            <a:ext cx="365760" cy="67818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18" name="圆角矩形 17"/>
          <p:cNvSpPr/>
          <p:nvPr/>
        </p:nvSpPr>
        <p:spPr>
          <a:xfrm>
            <a:off x="4597400" y="1334135"/>
            <a:ext cx="3225165" cy="349885"/>
          </a:xfrm>
          <a:prstGeom prst="roundRect">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wafer</a:t>
            </a:r>
            <a:endParaRPr lang="zh-CN" altLang="en-US" sz="1400" b="1"/>
          </a:p>
        </p:txBody>
      </p:sp>
      <p:sp>
        <p:nvSpPr>
          <p:cNvPr id="19" name="圆角矩形 18"/>
          <p:cNvSpPr/>
          <p:nvPr/>
        </p:nvSpPr>
        <p:spPr>
          <a:xfrm>
            <a:off x="4598670" y="1769745"/>
            <a:ext cx="3224530" cy="349885"/>
          </a:xfrm>
          <a:prstGeom prst="roundRect">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Silver, aluminum, and other metals</a:t>
            </a:r>
            <a:endParaRPr lang="zh-CN" altLang="en-US" sz="1400" b="1"/>
          </a:p>
        </p:txBody>
      </p:sp>
      <p:sp>
        <p:nvSpPr>
          <p:cNvPr id="20" name="圆角矩形 19"/>
          <p:cNvSpPr/>
          <p:nvPr/>
        </p:nvSpPr>
        <p:spPr>
          <a:xfrm>
            <a:off x="4598035" y="2640965"/>
            <a:ext cx="3225165"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electricity</a:t>
            </a:r>
            <a:endParaRPr lang="zh-CN" altLang="en-US" sz="1400" b="1"/>
          </a:p>
        </p:txBody>
      </p:sp>
      <p:sp>
        <p:nvSpPr>
          <p:cNvPr id="21" name="圆角矩形 20"/>
          <p:cNvSpPr/>
          <p:nvPr/>
        </p:nvSpPr>
        <p:spPr>
          <a:xfrm>
            <a:off x="4598035" y="3076575"/>
            <a:ext cx="3226435"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labor</a:t>
            </a:r>
            <a:endParaRPr lang="zh-CN" altLang="en-US" sz="1400" b="1"/>
          </a:p>
        </p:txBody>
      </p:sp>
      <p:cxnSp>
        <p:nvCxnSpPr>
          <p:cNvPr id="22" name="肘形连接符 21"/>
          <p:cNvCxnSpPr>
            <a:stCxn id="18" idx="1"/>
            <a:endCxn id="15" idx="3"/>
          </p:cNvCxnSpPr>
          <p:nvPr/>
        </p:nvCxnSpPr>
        <p:spPr>
          <a:xfrm rot="10800000" flipV="1">
            <a:off x="4094480" y="1509395"/>
            <a:ext cx="502920" cy="682625"/>
          </a:xfrm>
          <a:prstGeom prst="bentConnector3">
            <a:avLst>
              <a:gd name="adj1" fmla="val 50000"/>
            </a:avLst>
          </a:prstGeom>
          <a:ln w="28575">
            <a:solidFill>
              <a:srgbClr val="E0C68B"/>
            </a:solidFill>
            <a:tailEnd type="arrow"/>
          </a:ln>
        </p:spPr>
        <p:style>
          <a:lnRef idx="2">
            <a:schemeClr val="accent1"/>
          </a:lnRef>
          <a:fillRef idx="0">
            <a:srgbClr val="FFFFFF"/>
          </a:fillRef>
          <a:effectRef idx="0">
            <a:srgbClr val="FFFFFF"/>
          </a:effectRef>
          <a:fontRef idx="minor">
            <a:schemeClr val="tx1"/>
          </a:fontRef>
        </p:style>
      </p:cxnSp>
      <p:cxnSp>
        <p:nvCxnSpPr>
          <p:cNvPr id="23" name="肘形连接符 22"/>
          <p:cNvCxnSpPr>
            <a:stCxn id="19" idx="1"/>
            <a:endCxn id="15" idx="3"/>
          </p:cNvCxnSpPr>
          <p:nvPr/>
        </p:nvCxnSpPr>
        <p:spPr>
          <a:xfrm rot="10800000" flipV="1">
            <a:off x="4094480" y="1945005"/>
            <a:ext cx="504190" cy="247015"/>
          </a:xfrm>
          <a:prstGeom prst="bentConnector3">
            <a:avLst>
              <a:gd name="adj1" fmla="val 50000"/>
            </a:avLst>
          </a:prstGeom>
          <a:ln w="28575">
            <a:solidFill>
              <a:srgbClr val="E0C68B"/>
            </a:solidFill>
            <a:tailEnd type="arrow"/>
          </a:ln>
        </p:spPr>
        <p:style>
          <a:lnRef idx="2">
            <a:schemeClr val="accent1"/>
          </a:lnRef>
          <a:fillRef idx="0">
            <a:srgbClr val="FFFFFF"/>
          </a:fillRef>
          <a:effectRef idx="0">
            <a:srgbClr val="FFFFFF"/>
          </a:effectRef>
          <a:fontRef idx="minor">
            <a:schemeClr val="tx1"/>
          </a:fontRef>
        </p:style>
      </p:cxnSp>
      <p:cxnSp>
        <p:nvCxnSpPr>
          <p:cNvPr id="24" name="肘形连接符 23"/>
          <p:cNvCxnSpPr>
            <a:stCxn id="20" idx="1"/>
            <a:endCxn id="15" idx="3"/>
          </p:cNvCxnSpPr>
          <p:nvPr/>
        </p:nvCxnSpPr>
        <p:spPr>
          <a:xfrm rot="10800000">
            <a:off x="4094480" y="2192020"/>
            <a:ext cx="503555" cy="624205"/>
          </a:xfrm>
          <a:prstGeom prst="bentConnector3">
            <a:avLst>
              <a:gd name="adj1" fmla="val 49937"/>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25" name="肘形连接符 24"/>
          <p:cNvCxnSpPr>
            <a:stCxn id="21" idx="1"/>
            <a:endCxn id="15" idx="3"/>
          </p:cNvCxnSpPr>
          <p:nvPr/>
        </p:nvCxnSpPr>
        <p:spPr>
          <a:xfrm rot="10800000">
            <a:off x="4094480" y="2192020"/>
            <a:ext cx="503555" cy="1059815"/>
          </a:xfrm>
          <a:prstGeom prst="bentConnector3">
            <a:avLst>
              <a:gd name="adj1" fmla="val 49937"/>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26" name="肘形连接符 25"/>
          <p:cNvCxnSpPr>
            <a:stCxn id="15" idx="2"/>
            <a:endCxn id="13" idx="0"/>
          </p:cNvCxnSpPr>
          <p:nvPr/>
        </p:nvCxnSpPr>
        <p:spPr>
          <a:xfrm rot="5400000" flipV="1">
            <a:off x="2248853" y="3696018"/>
            <a:ext cx="2658745" cy="3175"/>
          </a:xfrm>
          <a:prstGeom prst="bentConnector2">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sp>
        <p:nvSpPr>
          <p:cNvPr id="27" name="圆角矩形 26"/>
          <p:cNvSpPr/>
          <p:nvPr/>
        </p:nvSpPr>
        <p:spPr>
          <a:xfrm>
            <a:off x="4598035" y="3947795"/>
            <a:ext cx="3225165"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Equipment depreciation</a:t>
            </a:r>
            <a:endParaRPr lang="zh-CN" altLang="en-US" sz="1400" b="1"/>
          </a:p>
        </p:txBody>
      </p:sp>
      <p:cxnSp>
        <p:nvCxnSpPr>
          <p:cNvPr id="28" name="肘形连接符 27"/>
          <p:cNvCxnSpPr>
            <a:stCxn id="27" idx="1"/>
            <a:endCxn id="15" idx="3"/>
          </p:cNvCxnSpPr>
          <p:nvPr/>
        </p:nvCxnSpPr>
        <p:spPr>
          <a:xfrm rot="10800000">
            <a:off x="4094480" y="2192020"/>
            <a:ext cx="503555" cy="1931035"/>
          </a:xfrm>
          <a:prstGeom prst="bentConnector3">
            <a:avLst>
              <a:gd name="adj1" fmla="val 49937"/>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29" name="圆角矩形 28"/>
          <p:cNvSpPr/>
          <p:nvPr/>
        </p:nvSpPr>
        <p:spPr>
          <a:xfrm>
            <a:off x="4598670" y="4383405"/>
            <a:ext cx="3224530"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Research, sales, etc</a:t>
            </a:r>
            <a:endParaRPr lang="zh-CN" altLang="en-US" sz="1400" b="1"/>
          </a:p>
        </p:txBody>
      </p:sp>
      <p:cxnSp>
        <p:nvCxnSpPr>
          <p:cNvPr id="30" name="肘形连接符 29"/>
          <p:cNvCxnSpPr>
            <a:stCxn id="29" idx="1"/>
            <a:endCxn id="15" idx="3"/>
          </p:cNvCxnSpPr>
          <p:nvPr/>
        </p:nvCxnSpPr>
        <p:spPr>
          <a:xfrm rot="10800000">
            <a:off x="4094480" y="2192020"/>
            <a:ext cx="504190" cy="2366645"/>
          </a:xfrm>
          <a:prstGeom prst="bentConnector3">
            <a:avLst>
              <a:gd name="adj1" fmla="val 50000"/>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sp>
        <p:nvSpPr>
          <p:cNvPr id="31" name="圆角矩形 30"/>
          <p:cNvSpPr/>
          <p:nvPr/>
        </p:nvSpPr>
        <p:spPr>
          <a:xfrm>
            <a:off x="4598670" y="2205355"/>
            <a:ext cx="3224530" cy="349885"/>
          </a:xfrm>
          <a:prstGeom prst="roundRect">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Other consumables</a:t>
            </a:r>
            <a:endParaRPr lang="zh-CN" altLang="en-US" sz="1400" b="1"/>
          </a:p>
        </p:txBody>
      </p:sp>
      <p:sp>
        <p:nvSpPr>
          <p:cNvPr id="32" name="圆角矩形 31"/>
          <p:cNvSpPr/>
          <p:nvPr/>
        </p:nvSpPr>
        <p:spPr>
          <a:xfrm>
            <a:off x="4598670" y="3512185"/>
            <a:ext cx="3225165" cy="349885"/>
          </a:xfrm>
          <a:prstGeom prst="roundRect">
            <a:avLst/>
          </a:prstGeom>
          <a:solidFill>
            <a:schemeClr val="bg1">
              <a:lumMod val="50000"/>
            </a:schemeClr>
          </a:solidFill>
          <a:ln>
            <a:solidFill>
              <a:schemeClr val="bg1">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Maintenance of equipment and facilities</a:t>
            </a:r>
            <a:endParaRPr lang="zh-CN" altLang="en-US" sz="1400" b="1"/>
          </a:p>
        </p:txBody>
      </p:sp>
      <p:cxnSp>
        <p:nvCxnSpPr>
          <p:cNvPr id="33" name="肘形连接符 32"/>
          <p:cNvCxnSpPr>
            <a:stCxn id="32" idx="1"/>
            <a:endCxn id="15" idx="3"/>
          </p:cNvCxnSpPr>
          <p:nvPr/>
        </p:nvCxnSpPr>
        <p:spPr>
          <a:xfrm rot="10800000">
            <a:off x="4094480" y="2192020"/>
            <a:ext cx="504190" cy="1495425"/>
          </a:xfrm>
          <a:prstGeom prst="bentConnector3">
            <a:avLst>
              <a:gd name="adj1" fmla="val 50000"/>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34" name="肘形连接符 33"/>
          <p:cNvCxnSpPr>
            <a:stCxn id="31" idx="1"/>
            <a:endCxn id="15" idx="3"/>
          </p:cNvCxnSpPr>
          <p:nvPr/>
        </p:nvCxnSpPr>
        <p:spPr>
          <a:xfrm rot="10800000">
            <a:off x="4094480" y="2192020"/>
            <a:ext cx="504190" cy="188595"/>
          </a:xfrm>
          <a:prstGeom prst="bentConnector3">
            <a:avLst>
              <a:gd name="adj1" fmla="val 50000"/>
            </a:avLst>
          </a:prstGeom>
          <a:ln w="28575">
            <a:solidFill>
              <a:srgbClr val="E0C68B"/>
            </a:solidFill>
            <a:tailEnd type="arrow"/>
          </a:ln>
        </p:spPr>
        <p:style>
          <a:lnRef idx="2">
            <a:schemeClr val="accent1"/>
          </a:lnRef>
          <a:fillRef idx="0">
            <a:srgbClr val="FFFFFF"/>
          </a:fillRef>
          <a:effectRef idx="0">
            <a:srgbClr val="FFFFFF"/>
          </a:effectRef>
          <a:fontRef idx="minor">
            <a:schemeClr val="tx1"/>
          </a:fontRef>
        </p:style>
      </p:cxnSp>
      <p:sp>
        <p:nvSpPr>
          <p:cNvPr id="35" name="圆角矩形 34"/>
          <p:cNvSpPr/>
          <p:nvPr/>
        </p:nvSpPr>
        <p:spPr>
          <a:xfrm>
            <a:off x="4598035" y="4831715"/>
            <a:ext cx="3225165" cy="349885"/>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ym typeface="+mn-ea"/>
              </a:rPr>
              <a:t>Glass, welding strips, etc</a:t>
            </a:r>
            <a:endParaRPr lang="zh-CN" altLang="en-US" sz="1400" b="1"/>
          </a:p>
        </p:txBody>
      </p:sp>
      <p:sp>
        <p:nvSpPr>
          <p:cNvPr id="36" name="圆角矩形 35"/>
          <p:cNvSpPr/>
          <p:nvPr/>
        </p:nvSpPr>
        <p:spPr>
          <a:xfrm>
            <a:off x="4598035" y="5275580"/>
            <a:ext cx="3225800" cy="349885"/>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Backplanes, junction boxes, etc</a:t>
            </a:r>
            <a:endParaRPr lang="zh-CN" altLang="en-US" sz="1400" b="1"/>
          </a:p>
        </p:txBody>
      </p:sp>
      <p:cxnSp>
        <p:nvCxnSpPr>
          <p:cNvPr id="37" name="肘形连接符 36"/>
          <p:cNvCxnSpPr>
            <a:stCxn id="36" idx="1"/>
            <a:endCxn id="13" idx="3"/>
          </p:cNvCxnSpPr>
          <p:nvPr/>
        </p:nvCxnSpPr>
        <p:spPr>
          <a:xfrm rot="10800000">
            <a:off x="4100830" y="5200650"/>
            <a:ext cx="497205" cy="250190"/>
          </a:xfrm>
          <a:prstGeom prst="bentConnector3">
            <a:avLst>
              <a:gd name="adj1" fmla="val 49936"/>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38" name="肘形连接符 37"/>
          <p:cNvCxnSpPr>
            <a:stCxn id="35" idx="1"/>
            <a:endCxn id="13" idx="3"/>
          </p:cNvCxnSpPr>
          <p:nvPr/>
        </p:nvCxnSpPr>
        <p:spPr>
          <a:xfrm rot="10800000" flipV="1">
            <a:off x="4100830" y="5006975"/>
            <a:ext cx="497205" cy="193675"/>
          </a:xfrm>
          <a:prstGeom prst="bentConnector3">
            <a:avLst>
              <a:gd name="adj1" fmla="val 49936"/>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40" name="肘形连接符 39"/>
          <p:cNvCxnSpPr>
            <a:stCxn id="29" idx="1"/>
            <a:endCxn id="13" idx="3"/>
          </p:cNvCxnSpPr>
          <p:nvPr/>
        </p:nvCxnSpPr>
        <p:spPr>
          <a:xfrm rot="10800000" flipV="1">
            <a:off x="4100830" y="4558665"/>
            <a:ext cx="497840" cy="641985"/>
          </a:xfrm>
          <a:prstGeom prst="bentConnector3">
            <a:avLst>
              <a:gd name="adj1" fmla="val 50000"/>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41" name="肘形连接符 40"/>
          <p:cNvCxnSpPr>
            <a:stCxn id="27" idx="1"/>
            <a:endCxn id="13" idx="3"/>
          </p:cNvCxnSpPr>
          <p:nvPr/>
        </p:nvCxnSpPr>
        <p:spPr>
          <a:xfrm rot="10800000" flipV="1">
            <a:off x="4100830" y="4123055"/>
            <a:ext cx="497205" cy="1077595"/>
          </a:xfrm>
          <a:prstGeom prst="bentConnector3">
            <a:avLst>
              <a:gd name="adj1" fmla="val 49936"/>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42" name="肘形连接符 41"/>
          <p:cNvCxnSpPr>
            <a:stCxn id="32" idx="1"/>
            <a:endCxn id="13" idx="3"/>
          </p:cNvCxnSpPr>
          <p:nvPr/>
        </p:nvCxnSpPr>
        <p:spPr>
          <a:xfrm rot="10800000" flipV="1">
            <a:off x="4100830" y="3687445"/>
            <a:ext cx="497840" cy="1513205"/>
          </a:xfrm>
          <a:prstGeom prst="bentConnector3">
            <a:avLst>
              <a:gd name="adj1" fmla="val 50000"/>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43" name="肘形连接符 42"/>
          <p:cNvCxnSpPr>
            <a:stCxn id="21" idx="1"/>
            <a:endCxn id="13" idx="3"/>
          </p:cNvCxnSpPr>
          <p:nvPr/>
        </p:nvCxnSpPr>
        <p:spPr>
          <a:xfrm rot="10800000" flipV="1">
            <a:off x="4100830" y="3251835"/>
            <a:ext cx="497205" cy="1948815"/>
          </a:xfrm>
          <a:prstGeom prst="bentConnector3">
            <a:avLst>
              <a:gd name="adj1" fmla="val 49936"/>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cxnSp>
        <p:nvCxnSpPr>
          <p:cNvPr id="44" name="肘形连接符 43"/>
          <p:cNvCxnSpPr>
            <a:stCxn id="20" idx="1"/>
            <a:endCxn id="13" idx="3"/>
          </p:cNvCxnSpPr>
          <p:nvPr/>
        </p:nvCxnSpPr>
        <p:spPr>
          <a:xfrm rot="10800000" flipV="1">
            <a:off x="4100830" y="2816225"/>
            <a:ext cx="497205" cy="2384425"/>
          </a:xfrm>
          <a:prstGeom prst="bentConnector3">
            <a:avLst>
              <a:gd name="adj1" fmla="val 49936"/>
            </a:avLst>
          </a:prstGeom>
          <a:ln w="28575">
            <a:solidFill>
              <a:schemeClr val="bg1">
                <a:lumMod val="50000"/>
              </a:schemeClr>
            </a:solidFill>
            <a:tailEnd type="arrow"/>
          </a:ln>
        </p:spPr>
        <p:style>
          <a:lnRef idx="2">
            <a:schemeClr val="accent1"/>
          </a:lnRef>
          <a:fillRef idx="0">
            <a:srgbClr val="FFFFFF"/>
          </a:fillRef>
          <a:effectRef idx="0">
            <a:srgbClr val="FFFFFF"/>
          </a:effectRef>
          <a:fontRef idx="minor">
            <a:schemeClr val="tx1"/>
          </a:fontRef>
        </p:style>
      </p:cxnSp>
      <p:sp>
        <p:nvSpPr>
          <p:cNvPr id="45" name="圆角矩形 44"/>
          <p:cNvSpPr/>
          <p:nvPr/>
        </p:nvSpPr>
        <p:spPr>
          <a:xfrm>
            <a:off x="8420735" y="1334135"/>
            <a:ext cx="2280285"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solidFill>
                  <a:schemeClr val="tx1"/>
                </a:solidFill>
              </a:rPr>
              <a:t>PV</a:t>
            </a:r>
            <a:r>
              <a:rPr lang="zh-CN" altLang="en-US" sz="1400" b="1">
                <a:solidFill>
                  <a:schemeClr val="tx1"/>
                </a:solidFill>
              </a:rPr>
              <a:t> manufacturing industry</a:t>
            </a:r>
            <a:endParaRPr lang="zh-CN" altLang="en-US" sz="1400" b="1">
              <a:solidFill>
                <a:schemeClr val="tx1"/>
              </a:solidFill>
            </a:endParaRPr>
          </a:p>
        </p:txBody>
      </p:sp>
      <p:sp>
        <p:nvSpPr>
          <p:cNvPr id="46" name="圆角矩形 45"/>
          <p:cNvSpPr/>
          <p:nvPr/>
        </p:nvSpPr>
        <p:spPr>
          <a:xfrm>
            <a:off x="8420735" y="1991360"/>
            <a:ext cx="2279650" cy="438150"/>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Electrical machinery and equipment manufacturing</a:t>
            </a:r>
            <a:endParaRPr lang="zh-CN" altLang="en-US" sz="1400" b="1">
              <a:solidFill>
                <a:schemeClr val="tx1"/>
              </a:solidFill>
            </a:endParaRPr>
          </a:p>
        </p:txBody>
      </p:sp>
      <p:sp>
        <p:nvSpPr>
          <p:cNvPr id="47" name="圆角矩形 46"/>
          <p:cNvSpPr/>
          <p:nvPr/>
        </p:nvSpPr>
        <p:spPr>
          <a:xfrm>
            <a:off x="8422005" y="2648585"/>
            <a:ext cx="2279015"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Metal fabrication industry</a:t>
            </a:r>
            <a:endParaRPr lang="zh-CN" altLang="en-US" sz="1400" b="1">
              <a:solidFill>
                <a:schemeClr val="tx1"/>
              </a:solidFill>
            </a:endParaRPr>
          </a:p>
        </p:txBody>
      </p:sp>
      <p:sp>
        <p:nvSpPr>
          <p:cNvPr id="48" name="圆角矩形 47"/>
          <p:cNvSpPr/>
          <p:nvPr/>
        </p:nvSpPr>
        <p:spPr>
          <a:xfrm>
            <a:off x="8420735" y="3305810"/>
            <a:ext cx="2279650" cy="51371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Non-metallic manufacturing industry</a:t>
            </a:r>
            <a:endParaRPr lang="zh-CN" altLang="en-US" sz="1400" b="1">
              <a:solidFill>
                <a:schemeClr val="tx1"/>
              </a:solidFill>
            </a:endParaRPr>
          </a:p>
        </p:txBody>
      </p:sp>
      <p:sp>
        <p:nvSpPr>
          <p:cNvPr id="49" name="圆角矩形 48"/>
          <p:cNvSpPr/>
          <p:nvPr/>
        </p:nvSpPr>
        <p:spPr>
          <a:xfrm>
            <a:off x="8422640" y="3963035"/>
            <a:ext cx="2277745"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electricity</a:t>
            </a:r>
            <a:endParaRPr lang="zh-CN" altLang="en-US" sz="1400" b="1">
              <a:solidFill>
                <a:schemeClr val="tx1"/>
              </a:solidFill>
            </a:endParaRPr>
          </a:p>
        </p:txBody>
      </p:sp>
      <p:sp>
        <p:nvSpPr>
          <p:cNvPr id="50" name="圆角矩形 49"/>
          <p:cNvSpPr/>
          <p:nvPr/>
        </p:nvSpPr>
        <p:spPr>
          <a:xfrm>
            <a:off x="8422005" y="4620260"/>
            <a:ext cx="2279015"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Value added</a:t>
            </a:r>
            <a:endParaRPr lang="zh-CN" altLang="en-US" sz="1400" b="1">
              <a:solidFill>
                <a:schemeClr val="tx1"/>
              </a:solidFill>
            </a:endParaRPr>
          </a:p>
        </p:txBody>
      </p:sp>
      <p:sp>
        <p:nvSpPr>
          <p:cNvPr id="51" name="圆角矩形 50"/>
          <p:cNvSpPr/>
          <p:nvPr/>
        </p:nvSpPr>
        <p:spPr>
          <a:xfrm>
            <a:off x="8422005" y="5277485"/>
            <a:ext cx="2278380" cy="349885"/>
          </a:xfrm>
          <a:prstGeom prst="roundRect">
            <a:avLst/>
          </a:prstGeom>
          <a:noFill/>
          <a:ln>
            <a:solidFill>
              <a:schemeClr val="tx1"/>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tx1"/>
                </a:solidFill>
              </a:rPr>
              <a:t>Other business activities</a:t>
            </a:r>
            <a:endParaRPr lang="zh-CN" altLang="en-US" sz="1400" b="1">
              <a:solidFill>
                <a:schemeClr val="tx1"/>
              </a:solidFill>
            </a:endParaRPr>
          </a:p>
        </p:txBody>
      </p:sp>
      <p:cxnSp>
        <p:nvCxnSpPr>
          <p:cNvPr id="52" name="肘形连接符 51"/>
          <p:cNvCxnSpPr>
            <a:stCxn id="18" idx="3"/>
            <a:endCxn id="46" idx="1"/>
          </p:cNvCxnSpPr>
          <p:nvPr/>
        </p:nvCxnSpPr>
        <p:spPr>
          <a:xfrm>
            <a:off x="7822565" y="1509395"/>
            <a:ext cx="598170" cy="701040"/>
          </a:xfrm>
          <a:prstGeom prst="bentConnector3">
            <a:avLst>
              <a:gd name="adj1" fmla="val 5000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3" name="肘形连接符 52"/>
          <p:cNvCxnSpPr>
            <a:stCxn id="19" idx="3"/>
            <a:endCxn id="47" idx="1"/>
          </p:cNvCxnSpPr>
          <p:nvPr/>
        </p:nvCxnSpPr>
        <p:spPr>
          <a:xfrm>
            <a:off x="7823200" y="1945005"/>
            <a:ext cx="598805" cy="878840"/>
          </a:xfrm>
          <a:prstGeom prst="bentConnector3">
            <a:avLst>
              <a:gd name="adj1" fmla="val 50053"/>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4" name="肘形连接符 53"/>
          <p:cNvCxnSpPr>
            <a:stCxn id="31" idx="3"/>
            <a:endCxn id="48" idx="1"/>
          </p:cNvCxnSpPr>
          <p:nvPr/>
        </p:nvCxnSpPr>
        <p:spPr>
          <a:xfrm>
            <a:off x="7823200" y="2380615"/>
            <a:ext cx="597535" cy="1182370"/>
          </a:xfrm>
          <a:prstGeom prst="bentConnector3">
            <a:avLst>
              <a:gd name="adj1" fmla="val 50053"/>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5" name="肘形连接符 54"/>
          <p:cNvCxnSpPr>
            <a:stCxn id="20" idx="3"/>
            <a:endCxn id="49" idx="1"/>
          </p:cNvCxnSpPr>
          <p:nvPr/>
        </p:nvCxnSpPr>
        <p:spPr>
          <a:xfrm>
            <a:off x="7823200" y="2816225"/>
            <a:ext cx="599440" cy="1322070"/>
          </a:xfrm>
          <a:prstGeom prst="bentConnector3">
            <a:avLst>
              <a:gd name="adj1" fmla="val 5000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6" name="肘形连接符 55"/>
          <p:cNvCxnSpPr>
            <a:stCxn id="21" idx="3"/>
            <a:endCxn id="50" idx="1"/>
          </p:cNvCxnSpPr>
          <p:nvPr/>
        </p:nvCxnSpPr>
        <p:spPr>
          <a:xfrm>
            <a:off x="7824470" y="3251835"/>
            <a:ext cx="597535" cy="1543685"/>
          </a:xfrm>
          <a:prstGeom prst="bentConnector3">
            <a:avLst>
              <a:gd name="adj1" fmla="val 50053"/>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7" name="肘形连接符 56"/>
          <p:cNvCxnSpPr>
            <a:stCxn id="27" idx="3"/>
            <a:endCxn id="50" idx="1"/>
          </p:cNvCxnSpPr>
          <p:nvPr/>
        </p:nvCxnSpPr>
        <p:spPr>
          <a:xfrm>
            <a:off x="7823200" y="4123055"/>
            <a:ext cx="598805" cy="672465"/>
          </a:xfrm>
          <a:prstGeom prst="bentConnector3">
            <a:avLst>
              <a:gd name="adj1" fmla="val 50053"/>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8" name="肘形连接符 57"/>
          <p:cNvCxnSpPr>
            <a:stCxn id="32" idx="3"/>
            <a:endCxn id="51" idx="1"/>
          </p:cNvCxnSpPr>
          <p:nvPr/>
        </p:nvCxnSpPr>
        <p:spPr>
          <a:xfrm>
            <a:off x="7823835" y="3687445"/>
            <a:ext cx="598170" cy="1765300"/>
          </a:xfrm>
          <a:prstGeom prst="bentConnector3">
            <a:avLst>
              <a:gd name="adj1" fmla="val 5000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59" name="肘形连接符 58"/>
          <p:cNvCxnSpPr>
            <a:stCxn id="29" idx="3"/>
            <a:endCxn id="51" idx="1"/>
          </p:cNvCxnSpPr>
          <p:nvPr/>
        </p:nvCxnSpPr>
        <p:spPr>
          <a:xfrm>
            <a:off x="7823200" y="4558665"/>
            <a:ext cx="598805" cy="894080"/>
          </a:xfrm>
          <a:prstGeom prst="bentConnector3">
            <a:avLst>
              <a:gd name="adj1" fmla="val 50053"/>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60" name="肘形连接符 59"/>
          <p:cNvCxnSpPr/>
          <p:nvPr/>
        </p:nvCxnSpPr>
        <p:spPr>
          <a:xfrm rot="16200000">
            <a:off x="6230303" y="-1261427"/>
            <a:ext cx="682625" cy="5982970"/>
          </a:xfrm>
          <a:prstGeom prst="bentConnector3">
            <a:avLst>
              <a:gd name="adj1" fmla="val 13493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61" name="肘形连接符 60"/>
          <p:cNvCxnSpPr>
            <a:stCxn id="35" idx="3"/>
            <a:endCxn id="48" idx="1"/>
          </p:cNvCxnSpPr>
          <p:nvPr/>
        </p:nvCxnSpPr>
        <p:spPr>
          <a:xfrm flipV="1">
            <a:off x="7823200" y="3562985"/>
            <a:ext cx="597535" cy="1443990"/>
          </a:xfrm>
          <a:prstGeom prst="bentConnector3">
            <a:avLst>
              <a:gd name="adj1" fmla="val 50053"/>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62" name="肘形连接符 61"/>
          <p:cNvCxnSpPr>
            <a:stCxn id="36" idx="3"/>
            <a:endCxn id="48" idx="1"/>
          </p:cNvCxnSpPr>
          <p:nvPr/>
        </p:nvCxnSpPr>
        <p:spPr>
          <a:xfrm flipV="1">
            <a:off x="7823835" y="3562985"/>
            <a:ext cx="596900" cy="1887855"/>
          </a:xfrm>
          <a:prstGeom prst="bentConnector3">
            <a:avLst>
              <a:gd name="adj1" fmla="val 50000"/>
            </a:avLst>
          </a:prstGeom>
          <a:ln w="28575">
            <a:solidFill>
              <a:schemeClr val="tx1"/>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70" name="肘形连接符 69"/>
          <p:cNvCxnSpPr>
            <a:stCxn id="13" idx="2"/>
            <a:endCxn id="8" idx="3"/>
          </p:cNvCxnSpPr>
          <p:nvPr/>
        </p:nvCxnSpPr>
        <p:spPr>
          <a:xfrm rot="5400000">
            <a:off x="2908618" y="5162868"/>
            <a:ext cx="457200" cy="882015"/>
          </a:xfrm>
          <a:prstGeom prst="bentConnector2">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71" name="圆角矩形 70"/>
          <p:cNvSpPr/>
          <p:nvPr/>
        </p:nvSpPr>
        <p:spPr>
          <a:xfrm>
            <a:off x="1388745" y="6471285"/>
            <a:ext cx="1306830"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electricity</a:t>
            </a:r>
            <a:endParaRPr lang="zh-CN" altLang="en-US" sz="1400" b="1"/>
          </a:p>
        </p:txBody>
      </p:sp>
      <p:cxnSp>
        <p:nvCxnSpPr>
          <p:cNvPr id="72" name="肘形连接符 71"/>
          <p:cNvCxnSpPr>
            <a:stCxn id="9" idx="3"/>
            <a:endCxn id="71" idx="3"/>
          </p:cNvCxnSpPr>
          <p:nvPr/>
        </p:nvCxnSpPr>
        <p:spPr>
          <a:xfrm>
            <a:off x="2695575" y="6242685"/>
            <a:ext cx="3175" cy="403860"/>
          </a:xfrm>
          <a:prstGeom prst="bentConnector3">
            <a:avLst>
              <a:gd name="adj1" fmla="val 750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74" name="肘形连接符 73"/>
          <p:cNvCxnSpPr>
            <a:stCxn id="71" idx="1"/>
            <a:endCxn id="6" idx="3"/>
          </p:cNvCxnSpPr>
          <p:nvPr/>
        </p:nvCxnSpPr>
        <p:spPr>
          <a:xfrm rot="10800000">
            <a:off x="1048385" y="4073525"/>
            <a:ext cx="340360" cy="257302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86" name="矩形 85"/>
          <p:cNvSpPr/>
          <p:nvPr/>
        </p:nvSpPr>
        <p:spPr>
          <a:xfrm>
            <a:off x="1267460" y="1104265"/>
            <a:ext cx="9629775" cy="4521200"/>
          </a:xfrm>
          <a:prstGeom prst="rect">
            <a:avLst/>
          </a:prstGeom>
          <a:solidFill>
            <a:srgbClr val="DAC18C">
              <a:alpha val="10000"/>
            </a:srgbClr>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4" name="矩形 63"/>
          <p:cNvSpPr/>
          <p:nvPr/>
        </p:nvSpPr>
        <p:spPr>
          <a:xfrm>
            <a:off x="10800080" y="1110615"/>
            <a:ext cx="1072515" cy="4514850"/>
          </a:xfrm>
          <a:prstGeom prst="rect">
            <a:avLst/>
          </a:prstGeom>
          <a:solidFill>
            <a:srgbClr val="DAC18C"/>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Lifecycle splitting</a:t>
            </a:r>
            <a:endParaRPr lang="zh-CN" altLang="en-US" b="1"/>
          </a:p>
        </p:txBody>
      </p:sp>
      <p:sp>
        <p:nvSpPr>
          <p:cNvPr id="93" name="矩形 92"/>
          <p:cNvSpPr/>
          <p:nvPr/>
        </p:nvSpPr>
        <p:spPr>
          <a:xfrm>
            <a:off x="1267460" y="5616575"/>
            <a:ext cx="9533255" cy="1204595"/>
          </a:xfrm>
          <a:prstGeom prst="rect">
            <a:avLst/>
          </a:prstGeom>
          <a:solidFill>
            <a:srgbClr val="6286A6">
              <a:alpha val="10000"/>
            </a:srgbClr>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nvSpPr>
        <p:spPr>
          <a:xfrm>
            <a:off x="9408795" y="5616575"/>
            <a:ext cx="1391920" cy="1204595"/>
          </a:xfrm>
          <a:prstGeom prst="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Proportional splitting</a:t>
            </a:r>
            <a:endParaRPr lang="zh-CN" altLang="en-US" b="1"/>
          </a:p>
        </p:txBody>
      </p:sp>
    </p:spTree>
  </p:cSld>
  <p:clrMapOvr>
    <a:masterClrMapping/>
  </p:clrMapOvr>
  <p:transition advTm="3333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肘形连接符 72"/>
          <p:cNvCxnSpPr>
            <a:stCxn id="8" idx="2"/>
            <a:endCxn id="71" idx="3"/>
          </p:cNvCxnSpPr>
          <p:nvPr/>
        </p:nvCxnSpPr>
        <p:spPr>
          <a:xfrm rot="5400000" flipV="1">
            <a:off x="2277745" y="5981065"/>
            <a:ext cx="639445" cy="653415"/>
          </a:xfrm>
          <a:prstGeom prst="bentConnector4">
            <a:avLst>
              <a:gd name="adj1" fmla="val 36346"/>
              <a:gd name="adj2" fmla="val 13654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2" name="标题 1"/>
          <p:cNvSpPr>
            <a:spLocks noGrp="1"/>
          </p:cNvSpPr>
          <p:nvPr>
            <p:ph type="title"/>
          </p:nvPr>
        </p:nvSpPr>
        <p:spPr>
          <a:xfrm>
            <a:off x="741680" y="365125"/>
            <a:ext cx="10515600" cy="688340"/>
          </a:xfrm>
        </p:spPr>
        <p:txBody>
          <a:bodyPr>
            <a:normAutofit/>
          </a:bodyPr>
          <a:lstStyle/>
          <a:p>
            <a:pPr algn="l">
              <a:buClrTx/>
              <a:buSzTx/>
              <a:buFontTx/>
            </a:pPr>
            <a:r>
              <a:rPr sz="3200" b="1">
                <a:solidFill>
                  <a:schemeClr val="tx1"/>
                </a:solidFill>
              </a:rPr>
              <a:t>Constructing an input-output table including the PV industry</a:t>
            </a:r>
            <a:endParaRPr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sp>
        <p:nvSpPr>
          <p:cNvPr id="6" name="圆角矩形 5"/>
          <p:cNvSpPr/>
          <p:nvPr/>
        </p:nvSpPr>
        <p:spPr>
          <a:xfrm>
            <a:off x="282575" y="1918970"/>
            <a:ext cx="892810" cy="358521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t>PV</a:t>
            </a:r>
            <a:endParaRPr lang="en-US" altLang="zh-CN" sz="1400" b="1"/>
          </a:p>
          <a:p>
            <a:pPr algn="ctr"/>
            <a:r>
              <a:rPr lang="en-US" altLang="zh-CN" sz="1400" b="1"/>
              <a:t>industry</a:t>
            </a:r>
            <a:endParaRPr lang="en-US" altLang="zh-CN" sz="1400" b="1"/>
          </a:p>
        </p:txBody>
      </p:sp>
      <p:sp>
        <p:nvSpPr>
          <p:cNvPr id="7" name="圆角矩形 6"/>
          <p:cNvSpPr/>
          <p:nvPr/>
        </p:nvSpPr>
        <p:spPr>
          <a:xfrm>
            <a:off x="1616710" y="2332990"/>
            <a:ext cx="130746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manufacturing</a:t>
            </a:r>
            <a:endParaRPr lang="zh-CN" altLang="en-US" sz="1400" b="1"/>
          </a:p>
        </p:txBody>
      </p:sp>
      <p:sp>
        <p:nvSpPr>
          <p:cNvPr id="8" name="圆角矩形 7"/>
          <p:cNvSpPr/>
          <p:nvPr/>
        </p:nvSpPr>
        <p:spPr>
          <a:xfrm>
            <a:off x="1616075" y="5638165"/>
            <a:ext cx="130873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Installation</a:t>
            </a:r>
            <a:endParaRPr lang="zh-CN" altLang="en-US" sz="1400" b="1"/>
          </a:p>
        </p:txBody>
      </p:sp>
      <p:sp>
        <p:nvSpPr>
          <p:cNvPr id="9" name="圆角矩形 8"/>
          <p:cNvSpPr/>
          <p:nvPr/>
        </p:nvSpPr>
        <p:spPr>
          <a:xfrm>
            <a:off x="1615440" y="6048375"/>
            <a:ext cx="130873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t>O&amp;M</a:t>
            </a:r>
            <a:endParaRPr lang="en-US" altLang="zh-CN" sz="1400" b="1"/>
          </a:p>
        </p:txBody>
      </p:sp>
      <p:cxnSp>
        <p:nvCxnSpPr>
          <p:cNvPr id="10" name="肘形连接符 9"/>
          <p:cNvCxnSpPr>
            <a:stCxn id="7" idx="1"/>
            <a:endCxn id="6" idx="3"/>
          </p:cNvCxnSpPr>
          <p:nvPr/>
        </p:nvCxnSpPr>
        <p:spPr>
          <a:xfrm rot="10800000" flipV="1">
            <a:off x="1175385" y="2508250"/>
            <a:ext cx="441325" cy="1203325"/>
          </a:xfrm>
          <a:prstGeom prst="bentConnector3">
            <a:avLst>
              <a:gd name="adj1" fmla="val 49928"/>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1" name="肘形连接符 10"/>
          <p:cNvCxnSpPr>
            <a:stCxn id="8" idx="1"/>
            <a:endCxn id="6" idx="3"/>
          </p:cNvCxnSpPr>
          <p:nvPr/>
        </p:nvCxnSpPr>
        <p:spPr>
          <a:xfrm rot="10800000">
            <a:off x="1175385" y="3711575"/>
            <a:ext cx="440690" cy="210185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2" name="肘形连接符 11"/>
          <p:cNvCxnSpPr>
            <a:stCxn id="9" idx="1"/>
            <a:endCxn id="6" idx="3"/>
          </p:cNvCxnSpPr>
          <p:nvPr/>
        </p:nvCxnSpPr>
        <p:spPr>
          <a:xfrm rot="10800000">
            <a:off x="1175385" y="3711575"/>
            <a:ext cx="440055" cy="2512060"/>
          </a:xfrm>
          <a:prstGeom prst="bentConnector3">
            <a:avLst>
              <a:gd name="adj1" fmla="val 49928"/>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6" name="肘形连接符 15"/>
          <p:cNvCxnSpPr>
            <a:stCxn id="46" idx="1"/>
            <a:endCxn id="7" idx="3"/>
          </p:cNvCxnSpPr>
          <p:nvPr/>
        </p:nvCxnSpPr>
        <p:spPr>
          <a:xfrm rot="10800000" flipV="1">
            <a:off x="2924175" y="2059940"/>
            <a:ext cx="439420" cy="44831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7" name="肘形连接符 16"/>
          <p:cNvCxnSpPr>
            <a:stCxn id="45" idx="1"/>
            <a:endCxn id="7" idx="3"/>
          </p:cNvCxnSpPr>
          <p:nvPr/>
        </p:nvCxnSpPr>
        <p:spPr>
          <a:xfrm rot="10800000" flipV="1">
            <a:off x="2924175" y="1515745"/>
            <a:ext cx="438785" cy="992505"/>
          </a:xfrm>
          <a:prstGeom prst="bentConnector3">
            <a:avLst>
              <a:gd name="adj1" fmla="val 49928"/>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45" name="圆角矩形 44"/>
          <p:cNvSpPr/>
          <p:nvPr/>
        </p:nvSpPr>
        <p:spPr>
          <a:xfrm>
            <a:off x="3362960" y="1340485"/>
            <a:ext cx="2280285" cy="349885"/>
          </a:xfrm>
          <a:prstGeom prst="roundRect">
            <a:avLst/>
          </a:prstGeom>
          <a:noFill/>
          <a:ln>
            <a:solidFill>
              <a:srgbClr val="3C587F"/>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solidFill>
                  <a:schemeClr val="tx1"/>
                </a:solidFill>
              </a:rPr>
              <a:t>PV</a:t>
            </a:r>
            <a:r>
              <a:rPr lang="zh-CN" altLang="en-US" sz="1400" b="1">
                <a:solidFill>
                  <a:schemeClr val="tx1"/>
                </a:solidFill>
              </a:rPr>
              <a:t> manufacturing industry</a:t>
            </a:r>
            <a:endParaRPr lang="zh-CN" altLang="en-US" sz="1400" b="1">
              <a:solidFill>
                <a:schemeClr val="tx1"/>
              </a:solidFill>
            </a:endParaRPr>
          </a:p>
        </p:txBody>
      </p:sp>
      <p:sp>
        <p:nvSpPr>
          <p:cNvPr id="46" name="圆角矩形 45"/>
          <p:cNvSpPr/>
          <p:nvPr/>
        </p:nvSpPr>
        <p:spPr>
          <a:xfrm>
            <a:off x="3363595" y="1840865"/>
            <a:ext cx="2279650" cy="438150"/>
          </a:xfrm>
          <a:prstGeom prst="roundRect">
            <a:avLst/>
          </a:prstGeom>
          <a:noFill/>
          <a:ln>
            <a:solidFill>
              <a:srgbClr val="3C587F"/>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1400" b="1">
                <a:solidFill>
                  <a:schemeClr val="tx1"/>
                </a:solidFill>
                <a:sym typeface="+mn-ea"/>
              </a:rPr>
              <a:t>Electrical machinery and equipment manufacturing</a:t>
            </a:r>
            <a:endParaRPr lang="en-US" altLang="zh-CN" sz="1400" b="1">
              <a:solidFill>
                <a:schemeClr val="tx1"/>
              </a:solidFill>
              <a:sym typeface="+mn-ea"/>
            </a:endParaRPr>
          </a:p>
        </p:txBody>
      </p:sp>
      <p:sp>
        <p:nvSpPr>
          <p:cNvPr id="47" name="圆角矩形 46"/>
          <p:cNvSpPr/>
          <p:nvPr/>
        </p:nvSpPr>
        <p:spPr>
          <a:xfrm>
            <a:off x="3364865" y="2498090"/>
            <a:ext cx="2279015" cy="349885"/>
          </a:xfrm>
          <a:prstGeom prst="roundRect">
            <a:avLst/>
          </a:prstGeom>
          <a:noFill/>
          <a:ln>
            <a:solidFill>
              <a:srgbClr val="3C587F"/>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1400" b="1">
                <a:solidFill>
                  <a:schemeClr val="tx1"/>
                </a:solidFill>
                <a:sym typeface="+mn-ea"/>
              </a:rPr>
              <a:t>Metal fabrication industry</a:t>
            </a:r>
            <a:endParaRPr lang="en-US" altLang="zh-CN" sz="1400" b="1">
              <a:solidFill>
                <a:schemeClr val="tx1"/>
              </a:solidFill>
              <a:sym typeface="+mn-ea"/>
            </a:endParaRPr>
          </a:p>
        </p:txBody>
      </p:sp>
      <p:sp>
        <p:nvSpPr>
          <p:cNvPr id="48" name="圆角矩形 47"/>
          <p:cNvSpPr/>
          <p:nvPr/>
        </p:nvSpPr>
        <p:spPr>
          <a:xfrm>
            <a:off x="3363595" y="3155315"/>
            <a:ext cx="2279650" cy="513715"/>
          </a:xfrm>
          <a:prstGeom prst="roundRect">
            <a:avLst/>
          </a:prstGeom>
          <a:noFill/>
          <a:ln>
            <a:solidFill>
              <a:srgbClr val="3C587F"/>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1400" b="1">
                <a:solidFill>
                  <a:schemeClr val="tx1"/>
                </a:solidFill>
                <a:sym typeface="+mn-ea"/>
              </a:rPr>
              <a:t>Non-metallic manufacturing industry</a:t>
            </a:r>
            <a:endParaRPr lang="en-US" altLang="zh-CN" sz="1400" b="1">
              <a:solidFill>
                <a:schemeClr val="tx1"/>
              </a:solidFill>
              <a:sym typeface="+mn-ea"/>
            </a:endParaRPr>
          </a:p>
        </p:txBody>
      </p:sp>
      <p:sp>
        <p:nvSpPr>
          <p:cNvPr id="49" name="圆角矩形 48"/>
          <p:cNvSpPr/>
          <p:nvPr/>
        </p:nvSpPr>
        <p:spPr>
          <a:xfrm>
            <a:off x="3365500" y="3812540"/>
            <a:ext cx="2277745" cy="349885"/>
          </a:xfrm>
          <a:prstGeom prst="roundRect">
            <a:avLst/>
          </a:prstGeom>
          <a:noFill/>
          <a:ln>
            <a:solidFill>
              <a:srgbClr val="3C587F"/>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1400" b="1">
                <a:solidFill>
                  <a:schemeClr val="tx1"/>
                </a:solidFill>
                <a:sym typeface="+mn-ea"/>
              </a:rPr>
              <a:t>electricity</a:t>
            </a:r>
            <a:endParaRPr lang="en-US" altLang="zh-CN" sz="1400" b="1">
              <a:solidFill>
                <a:schemeClr val="tx1"/>
              </a:solidFill>
              <a:sym typeface="+mn-ea"/>
            </a:endParaRPr>
          </a:p>
        </p:txBody>
      </p:sp>
      <p:sp>
        <p:nvSpPr>
          <p:cNvPr id="50" name="圆角矩形 49"/>
          <p:cNvSpPr/>
          <p:nvPr/>
        </p:nvSpPr>
        <p:spPr>
          <a:xfrm>
            <a:off x="3364865" y="4469765"/>
            <a:ext cx="2279015" cy="349885"/>
          </a:xfrm>
          <a:prstGeom prst="roundRect">
            <a:avLst/>
          </a:prstGeom>
          <a:noFill/>
          <a:ln>
            <a:solidFill>
              <a:srgbClr val="3C587F"/>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1400" b="1">
                <a:solidFill>
                  <a:schemeClr val="tx1"/>
                </a:solidFill>
                <a:sym typeface="+mn-ea"/>
              </a:rPr>
              <a:t>Value added</a:t>
            </a:r>
            <a:endParaRPr lang="en-US" altLang="zh-CN" sz="1400" b="1">
              <a:solidFill>
                <a:schemeClr val="tx1"/>
              </a:solidFill>
              <a:sym typeface="+mn-ea"/>
            </a:endParaRPr>
          </a:p>
        </p:txBody>
      </p:sp>
      <p:sp>
        <p:nvSpPr>
          <p:cNvPr id="51" name="圆角矩形 50"/>
          <p:cNvSpPr/>
          <p:nvPr/>
        </p:nvSpPr>
        <p:spPr>
          <a:xfrm>
            <a:off x="3364865" y="5126990"/>
            <a:ext cx="2278380" cy="349885"/>
          </a:xfrm>
          <a:prstGeom prst="roundRect">
            <a:avLst/>
          </a:prstGeom>
          <a:noFill/>
          <a:ln>
            <a:solidFill>
              <a:srgbClr val="3C587F"/>
            </a:solidFill>
            <a:prstDash val="dash"/>
          </a:ln>
          <a:extLst>
            <a:ext uri="{909E8E84-426E-40DD-AFC4-6F175D3DCCD1}">
              <a14:hiddenFill xmlns:a14="http://schemas.microsoft.com/office/drawing/2010/main">
                <a:solidFill>
                  <a:srgbClr val="3C58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1400" b="1">
                <a:solidFill>
                  <a:schemeClr val="tx1"/>
                </a:solidFill>
                <a:sym typeface="+mn-ea"/>
              </a:rPr>
              <a:t>Other business activities</a:t>
            </a:r>
            <a:endParaRPr lang="en-US" altLang="zh-CN" sz="1400" b="1">
              <a:solidFill>
                <a:schemeClr val="tx1"/>
              </a:solidFill>
              <a:sym typeface="+mn-ea"/>
            </a:endParaRPr>
          </a:p>
        </p:txBody>
      </p:sp>
      <p:cxnSp>
        <p:nvCxnSpPr>
          <p:cNvPr id="70" name="肘形连接符 69"/>
          <p:cNvCxnSpPr>
            <a:stCxn id="7" idx="2"/>
            <a:endCxn id="8" idx="0"/>
          </p:cNvCxnSpPr>
          <p:nvPr/>
        </p:nvCxnSpPr>
        <p:spPr>
          <a:xfrm rot="5400000" flipV="1">
            <a:off x="793115" y="4160520"/>
            <a:ext cx="2955290" cy="3175"/>
          </a:xfrm>
          <a:prstGeom prst="bentConnector2">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71" name="圆角矩形 70"/>
          <p:cNvSpPr/>
          <p:nvPr/>
        </p:nvSpPr>
        <p:spPr>
          <a:xfrm>
            <a:off x="1617345" y="6452235"/>
            <a:ext cx="1306830"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electricity</a:t>
            </a:r>
            <a:endParaRPr lang="zh-CN" altLang="en-US" sz="1400" b="1"/>
          </a:p>
        </p:txBody>
      </p:sp>
      <p:cxnSp>
        <p:nvCxnSpPr>
          <p:cNvPr id="72" name="肘形连接符 71"/>
          <p:cNvCxnSpPr>
            <a:stCxn id="9" idx="3"/>
            <a:endCxn id="71" idx="3"/>
          </p:cNvCxnSpPr>
          <p:nvPr/>
        </p:nvCxnSpPr>
        <p:spPr>
          <a:xfrm>
            <a:off x="2924175" y="6223635"/>
            <a:ext cx="3175" cy="403860"/>
          </a:xfrm>
          <a:prstGeom prst="bentConnector3">
            <a:avLst>
              <a:gd name="adj1" fmla="val 750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74" name="肘形连接符 73"/>
          <p:cNvCxnSpPr>
            <a:stCxn id="71" idx="1"/>
            <a:endCxn id="6" idx="3"/>
          </p:cNvCxnSpPr>
          <p:nvPr/>
        </p:nvCxnSpPr>
        <p:spPr>
          <a:xfrm rot="10800000">
            <a:off x="1175385" y="3711575"/>
            <a:ext cx="441960" cy="291592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64" name="矩形 63"/>
          <p:cNvSpPr/>
          <p:nvPr/>
        </p:nvSpPr>
        <p:spPr>
          <a:xfrm>
            <a:off x="10800080" y="1110615"/>
            <a:ext cx="1072515" cy="4453890"/>
          </a:xfrm>
          <a:prstGeom prst="rect">
            <a:avLst/>
          </a:prstGeom>
          <a:solidFill>
            <a:srgbClr val="DAC18C"/>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Lifecycle splitting</a:t>
            </a:r>
            <a:endParaRPr lang="zh-CN" altLang="en-US" b="1"/>
          </a:p>
        </p:txBody>
      </p:sp>
      <p:cxnSp>
        <p:nvCxnSpPr>
          <p:cNvPr id="39" name="肘形连接符 38"/>
          <p:cNvCxnSpPr>
            <a:stCxn id="47" idx="1"/>
            <a:endCxn id="7" idx="3"/>
          </p:cNvCxnSpPr>
          <p:nvPr/>
        </p:nvCxnSpPr>
        <p:spPr>
          <a:xfrm rot="10800000">
            <a:off x="2924175" y="2508250"/>
            <a:ext cx="440690" cy="16510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63" name="肘形连接符 62"/>
          <p:cNvCxnSpPr>
            <a:stCxn id="48" idx="1"/>
            <a:endCxn id="7" idx="3"/>
          </p:cNvCxnSpPr>
          <p:nvPr/>
        </p:nvCxnSpPr>
        <p:spPr>
          <a:xfrm rot="10800000">
            <a:off x="2924175" y="2508250"/>
            <a:ext cx="439420" cy="90424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65" name="肘形连接符 64"/>
          <p:cNvCxnSpPr>
            <a:stCxn id="49" idx="1"/>
            <a:endCxn id="7" idx="3"/>
          </p:cNvCxnSpPr>
          <p:nvPr/>
        </p:nvCxnSpPr>
        <p:spPr>
          <a:xfrm rot="10800000">
            <a:off x="2924175" y="2508250"/>
            <a:ext cx="441325" cy="1479550"/>
          </a:xfrm>
          <a:prstGeom prst="bentConnector3">
            <a:avLst>
              <a:gd name="adj1" fmla="val 49928"/>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66" name="肘形连接符 65"/>
          <p:cNvCxnSpPr>
            <a:stCxn id="50" idx="1"/>
            <a:endCxn id="7" idx="3"/>
          </p:cNvCxnSpPr>
          <p:nvPr/>
        </p:nvCxnSpPr>
        <p:spPr>
          <a:xfrm rot="10800000">
            <a:off x="2924175" y="2508250"/>
            <a:ext cx="440690" cy="2136775"/>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67" name="肘形连接符 66"/>
          <p:cNvCxnSpPr>
            <a:stCxn id="51" idx="1"/>
            <a:endCxn id="7" idx="3"/>
          </p:cNvCxnSpPr>
          <p:nvPr/>
        </p:nvCxnSpPr>
        <p:spPr>
          <a:xfrm rot="10800000">
            <a:off x="2924175" y="2508250"/>
            <a:ext cx="440690" cy="279400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grpSp>
        <p:nvGrpSpPr>
          <p:cNvPr id="68" name="组合 67"/>
          <p:cNvGrpSpPr/>
          <p:nvPr/>
        </p:nvGrpSpPr>
        <p:grpSpPr>
          <a:xfrm>
            <a:off x="6021070" y="1284605"/>
            <a:ext cx="4623435" cy="1713230"/>
            <a:chOff x="8841" y="1836"/>
            <a:chExt cx="8043" cy="2743"/>
          </a:xfrm>
        </p:grpSpPr>
        <p:pic>
          <p:nvPicPr>
            <p:cNvPr id="69" name="图片 68"/>
            <p:cNvPicPr>
              <a:picLocks noChangeAspect="1"/>
            </p:cNvPicPr>
            <p:nvPr>
              <p:custDataLst>
                <p:tags r:id="rId1"/>
              </p:custDataLst>
            </p:nvPr>
          </p:nvPicPr>
          <p:blipFill>
            <a:blip r:embed="rId2"/>
            <a:srcRect t="3173"/>
            <a:stretch>
              <a:fillRect/>
            </a:stretch>
          </p:blipFill>
          <p:spPr>
            <a:xfrm>
              <a:off x="8841" y="2123"/>
              <a:ext cx="3925" cy="2456"/>
            </a:xfrm>
            <a:prstGeom prst="rect">
              <a:avLst/>
            </a:prstGeom>
          </p:spPr>
        </p:pic>
        <p:pic>
          <p:nvPicPr>
            <p:cNvPr id="75" name="图片 74"/>
            <p:cNvPicPr>
              <a:picLocks noChangeAspect="1"/>
            </p:cNvPicPr>
            <p:nvPr/>
          </p:nvPicPr>
          <p:blipFill>
            <a:blip r:embed="rId3"/>
            <a:srcRect t="2040" b="3518"/>
            <a:stretch>
              <a:fillRect/>
            </a:stretch>
          </p:blipFill>
          <p:spPr>
            <a:xfrm>
              <a:off x="12796" y="1836"/>
              <a:ext cx="4088" cy="2734"/>
            </a:xfrm>
            <a:prstGeom prst="rect">
              <a:avLst/>
            </a:prstGeom>
          </p:spPr>
        </p:pic>
      </p:grpSp>
      <p:sp>
        <p:nvSpPr>
          <p:cNvPr id="76" name="文本框 75"/>
          <p:cNvSpPr txBox="1"/>
          <p:nvPr>
            <p:custDataLst>
              <p:tags r:id="rId4"/>
            </p:custDataLst>
          </p:nvPr>
        </p:nvSpPr>
        <p:spPr>
          <a:xfrm>
            <a:off x="6096000" y="3001645"/>
            <a:ext cx="4548505" cy="241935"/>
          </a:xfrm>
          <a:prstGeom prst="rect">
            <a:avLst/>
          </a:prstGeom>
          <a:noFill/>
        </p:spPr>
        <p:txBody>
          <a:bodyPr wrap="square" rtlCol="0" anchor="t">
            <a:noAutofit/>
          </a:bodyPr>
          <a:p>
            <a:pPr lvl="0" algn="ctr">
              <a:buClrTx/>
              <a:buSzTx/>
              <a:buFontTx/>
            </a:pPr>
            <a:r>
              <a:rPr lang="zh-CN" altLang="en-US" sz="1000">
                <a:latin typeface="Times New Roman" panose="02020603050405020304" charset="0"/>
                <a:cs typeface="Times New Roman" panose="02020603050405020304" charset="0"/>
                <a:sym typeface="+mn-ea"/>
              </a:rPr>
              <a:t>Figure </a:t>
            </a:r>
            <a:r>
              <a:rPr lang="en-US" altLang="zh-CN" sz="1000">
                <a:latin typeface="Times New Roman" panose="02020603050405020304" charset="0"/>
                <a:cs typeface="Times New Roman" panose="02020603050405020304" charset="0"/>
                <a:sym typeface="+mn-ea"/>
              </a:rPr>
              <a:t>1</a:t>
            </a:r>
            <a:r>
              <a:rPr lang="zh-CN" altLang="en-US" sz="1000">
                <a:latin typeface="Times New Roman" panose="02020603050405020304" charset="0"/>
                <a:cs typeface="Times New Roman" panose="02020603050405020304" charset="0"/>
                <a:sym typeface="+mn-ea"/>
              </a:rPr>
              <a:t> Cost structure of the </a:t>
            </a:r>
            <a:r>
              <a:rPr lang="en-US" altLang="zh-CN" sz="1000">
                <a:latin typeface="Times New Roman" panose="02020603050405020304" charset="0"/>
                <a:cs typeface="Times New Roman" panose="02020603050405020304" charset="0"/>
                <a:sym typeface="+mn-ea"/>
              </a:rPr>
              <a:t>PV </a:t>
            </a:r>
            <a:r>
              <a:rPr lang="zh-CN" altLang="en-US" sz="1000">
                <a:latin typeface="Times New Roman" panose="02020603050405020304" charset="0"/>
                <a:cs typeface="Times New Roman" panose="02020603050405020304" charset="0"/>
                <a:sym typeface="+mn-ea"/>
              </a:rPr>
              <a:t>manufacturing process</a:t>
            </a:r>
            <a:r>
              <a:rPr lang="zh-CN" altLang="en-US" sz="1000" baseline="30000">
                <a:latin typeface="Times New Roman" panose="02020603050405020304" charset="0"/>
                <a:cs typeface="Times New Roman" panose="02020603050405020304" charset="0"/>
                <a:sym typeface="+mn-ea"/>
              </a:rPr>
              <a:t> </a:t>
            </a:r>
            <a:r>
              <a:rPr lang="en-US" altLang="zh-CN" sz="1000" baseline="30000">
                <a:latin typeface="Times New Roman" panose="02020603050405020304" charset="0"/>
                <a:cs typeface="Times New Roman" panose="02020603050405020304" charset="0"/>
                <a:sym typeface="+mn-ea"/>
              </a:rPr>
              <a:t>[1]</a:t>
            </a:r>
            <a:endParaRPr lang="en-US" altLang="zh-CN" sz="1000" baseline="30000">
              <a:latin typeface="Times New Roman" panose="02020603050405020304" charset="0"/>
              <a:cs typeface="Times New Roman" panose="02020603050405020304" charset="0"/>
              <a:sym typeface="+mn-ea"/>
            </a:endParaRPr>
          </a:p>
        </p:txBody>
      </p:sp>
      <p:sp>
        <p:nvSpPr>
          <p:cNvPr id="77" name="圆角矩形 76"/>
          <p:cNvSpPr/>
          <p:nvPr/>
        </p:nvSpPr>
        <p:spPr>
          <a:xfrm>
            <a:off x="6811010" y="3942080"/>
            <a:ext cx="3833495" cy="753745"/>
          </a:xfrm>
          <a:prstGeom prst="roundRect">
            <a:avLst/>
          </a:prstGeom>
          <a:solidFill>
            <a:srgbClr val="DAC18C"/>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b="1">
                <a:sym typeface="+mn-ea"/>
              </a:rPr>
              <a:t>Unit cost × output = total output of the manufacturing process</a:t>
            </a:r>
            <a:endParaRPr b="1">
              <a:sym typeface="+mn-ea"/>
            </a:endParaRPr>
          </a:p>
        </p:txBody>
      </p:sp>
      <p:cxnSp>
        <p:nvCxnSpPr>
          <p:cNvPr id="85" name="肘形连接符 84"/>
          <p:cNvCxnSpPr>
            <a:stCxn id="77" idx="1"/>
            <a:endCxn id="45" idx="3"/>
          </p:cNvCxnSpPr>
          <p:nvPr/>
        </p:nvCxnSpPr>
        <p:spPr>
          <a:xfrm rot="10800000">
            <a:off x="5643245" y="1515745"/>
            <a:ext cx="1167765" cy="2803525"/>
          </a:xfrm>
          <a:prstGeom prst="bentConnector3">
            <a:avLst>
              <a:gd name="adj1" fmla="val 49973"/>
            </a:avLst>
          </a:prstGeom>
          <a:ln w="28575">
            <a:solidFill>
              <a:srgbClr val="DAC18C"/>
            </a:solidFill>
            <a:tailEnd type="arrow"/>
          </a:ln>
        </p:spPr>
        <p:style>
          <a:lnRef idx="2">
            <a:schemeClr val="accent1"/>
          </a:lnRef>
          <a:fillRef idx="0">
            <a:srgbClr val="FFFFFF"/>
          </a:fillRef>
          <a:effectRef idx="0">
            <a:srgbClr val="FFFFFF"/>
          </a:effectRef>
          <a:fontRef idx="minor">
            <a:schemeClr val="tx1"/>
          </a:fontRef>
        </p:style>
      </p:cxnSp>
      <p:cxnSp>
        <p:nvCxnSpPr>
          <p:cNvPr id="78" name="肘形连接符 77"/>
          <p:cNvCxnSpPr>
            <a:stCxn id="77" idx="1"/>
            <a:endCxn id="46" idx="3"/>
          </p:cNvCxnSpPr>
          <p:nvPr/>
        </p:nvCxnSpPr>
        <p:spPr>
          <a:xfrm rot="10800000">
            <a:off x="5642610" y="2059940"/>
            <a:ext cx="1167765" cy="2259330"/>
          </a:xfrm>
          <a:prstGeom prst="bentConnector3">
            <a:avLst>
              <a:gd name="adj1" fmla="val 49973"/>
            </a:avLst>
          </a:prstGeom>
          <a:ln w="28575">
            <a:solidFill>
              <a:srgbClr val="DAC18C"/>
            </a:solidFill>
            <a:tailEnd type="arrow"/>
          </a:ln>
        </p:spPr>
        <p:style>
          <a:lnRef idx="2">
            <a:schemeClr val="accent1"/>
          </a:lnRef>
          <a:fillRef idx="0">
            <a:srgbClr val="FFFFFF"/>
          </a:fillRef>
          <a:effectRef idx="0">
            <a:srgbClr val="FFFFFF"/>
          </a:effectRef>
          <a:fontRef idx="minor">
            <a:schemeClr val="tx1"/>
          </a:fontRef>
        </p:style>
      </p:cxnSp>
      <p:cxnSp>
        <p:nvCxnSpPr>
          <p:cNvPr id="79" name="肘形连接符 78"/>
          <p:cNvCxnSpPr>
            <a:stCxn id="77" idx="1"/>
            <a:endCxn id="47" idx="3"/>
          </p:cNvCxnSpPr>
          <p:nvPr/>
        </p:nvCxnSpPr>
        <p:spPr>
          <a:xfrm rot="10800000">
            <a:off x="5643880" y="2673350"/>
            <a:ext cx="1167130" cy="1645920"/>
          </a:xfrm>
          <a:prstGeom prst="bentConnector3">
            <a:avLst>
              <a:gd name="adj1" fmla="val 50000"/>
            </a:avLst>
          </a:prstGeom>
          <a:ln w="28575">
            <a:solidFill>
              <a:srgbClr val="DAC18C"/>
            </a:solidFill>
            <a:tailEnd type="arrow"/>
          </a:ln>
        </p:spPr>
        <p:style>
          <a:lnRef idx="2">
            <a:schemeClr val="accent1"/>
          </a:lnRef>
          <a:fillRef idx="0">
            <a:srgbClr val="FFFFFF"/>
          </a:fillRef>
          <a:effectRef idx="0">
            <a:srgbClr val="FFFFFF"/>
          </a:effectRef>
          <a:fontRef idx="minor">
            <a:schemeClr val="tx1"/>
          </a:fontRef>
        </p:style>
      </p:cxnSp>
      <p:cxnSp>
        <p:nvCxnSpPr>
          <p:cNvPr id="80" name="肘形连接符 79"/>
          <p:cNvCxnSpPr>
            <a:stCxn id="77" idx="1"/>
            <a:endCxn id="48" idx="3"/>
          </p:cNvCxnSpPr>
          <p:nvPr/>
        </p:nvCxnSpPr>
        <p:spPr>
          <a:xfrm rot="10800000">
            <a:off x="5642610" y="3412490"/>
            <a:ext cx="1167765" cy="906780"/>
          </a:xfrm>
          <a:prstGeom prst="bentConnector3">
            <a:avLst>
              <a:gd name="adj1" fmla="val 49973"/>
            </a:avLst>
          </a:prstGeom>
          <a:ln w="28575">
            <a:solidFill>
              <a:srgbClr val="DAC18C"/>
            </a:solidFill>
            <a:tailEnd type="arrow"/>
          </a:ln>
        </p:spPr>
        <p:style>
          <a:lnRef idx="2">
            <a:schemeClr val="accent1"/>
          </a:lnRef>
          <a:fillRef idx="0">
            <a:srgbClr val="FFFFFF"/>
          </a:fillRef>
          <a:effectRef idx="0">
            <a:srgbClr val="FFFFFF"/>
          </a:effectRef>
          <a:fontRef idx="minor">
            <a:schemeClr val="tx1"/>
          </a:fontRef>
        </p:style>
      </p:cxnSp>
      <p:cxnSp>
        <p:nvCxnSpPr>
          <p:cNvPr id="81" name="肘形连接符 80"/>
          <p:cNvCxnSpPr>
            <a:stCxn id="77" idx="1"/>
            <a:endCxn id="49" idx="3"/>
          </p:cNvCxnSpPr>
          <p:nvPr/>
        </p:nvCxnSpPr>
        <p:spPr>
          <a:xfrm rot="10800000">
            <a:off x="5642610" y="3987800"/>
            <a:ext cx="1167765" cy="331470"/>
          </a:xfrm>
          <a:prstGeom prst="bentConnector3">
            <a:avLst>
              <a:gd name="adj1" fmla="val 49973"/>
            </a:avLst>
          </a:prstGeom>
          <a:ln w="28575">
            <a:solidFill>
              <a:srgbClr val="DAC18C"/>
            </a:solidFill>
            <a:tailEnd type="arrow"/>
          </a:ln>
        </p:spPr>
        <p:style>
          <a:lnRef idx="2">
            <a:schemeClr val="accent1"/>
          </a:lnRef>
          <a:fillRef idx="0">
            <a:srgbClr val="FFFFFF"/>
          </a:fillRef>
          <a:effectRef idx="0">
            <a:srgbClr val="FFFFFF"/>
          </a:effectRef>
          <a:fontRef idx="minor">
            <a:schemeClr val="tx1"/>
          </a:fontRef>
        </p:style>
      </p:cxnSp>
      <p:cxnSp>
        <p:nvCxnSpPr>
          <p:cNvPr id="82" name="肘形连接符 81"/>
          <p:cNvCxnSpPr>
            <a:stCxn id="77" idx="1"/>
            <a:endCxn id="50" idx="3"/>
          </p:cNvCxnSpPr>
          <p:nvPr/>
        </p:nvCxnSpPr>
        <p:spPr>
          <a:xfrm rot="10800000" flipV="1">
            <a:off x="5643880" y="4318635"/>
            <a:ext cx="1167130" cy="325755"/>
          </a:xfrm>
          <a:prstGeom prst="bentConnector3">
            <a:avLst>
              <a:gd name="adj1" fmla="val 50000"/>
            </a:avLst>
          </a:prstGeom>
          <a:ln w="28575">
            <a:solidFill>
              <a:srgbClr val="DAC18C"/>
            </a:solidFill>
            <a:tailEnd type="arrow"/>
          </a:ln>
        </p:spPr>
        <p:style>
          <a:lnRef idx="2">
            <a:schemeClr val="accent1"/>
          </a:lnRef>
          <a:fillRef idx="0">
            <a:srgbClr val="FFFFFF"/>
          </a:fillRef>
          <a:effectRef idx="0">
            <a:srgbClr val="FFFFFF"/>
          </a:effectRef>
          <a:fontRef idx="minor">
            <a:schemeClr val="tx1"/>
          </a:fontRef>
        </p:style>
      </p:cxnSp>
      <p:cxnSp>
        <p:nvCxnSpPr>
          <p:cNvPr id="83" name="肘形连接符 82"/>
          <p:cNvCxnSpPr>
            <a:stCxn id="77" idx="1"/>
            <a:endCxn id="51" idx="3"/>
          </p:cNvCxnSpPr>
          <p:nvPr/>
        </p:nvCxnSpPr>
        <p:spPr>
          <a:xfrm rot="10800000" flipV="1">
            <a:off x="5642610" y="4319270"/>
            <a:ext cx="1167765" cy="982980"/>
          </a:xfrm>
          <a:prstGeom prst="bentConnector3">
            <a:avLst>
              <a:gd name="adj1" fmla="val 49973"/>
            </a:avLst>
          </a:prstGeom>
          <a:ln w="28575">
            <a:solidFill>
              <a:srgbClr val="DAC18C"/>
            </a:solidFill>
            <a:tailEnd type="arrow"/>
          </a:ln>
        </p:spPr>
        <p:style>
          <a:lnRef idx="2">
            <a:schemeClr val="accent1"/>
          </a:lnRef>
          <a:fillRef idx="0">
            <a:srgbClr val="FFFFFF"/>
          </a:fillRef>
          <a:effectRef idx="0">
            <a:srgbClr val="FFFFFF"/>
          </a:effectRef>
          <a:fontRef idx="minor">
            <a:schemeClr val="tx1"/>
          </a:fontRef>
        </p:style>
      </p:cxnSp>
      <p:sp>
        <p:nvSpPr>
          <p:cNvPr id="84" name="矩形 83"/>
          <p:cNvSpPr/>
          <p:nvPr/>
        </p:nvSpPr>
        <p:spPr>
          <a:xfrm>
            <a:off x="3009900" y="1110615"/>
            <a:ext cx="7790180" cy="4453890"/>
          </a:xfrm>
          <a:prstGeom prst="rect">
            <a:avLst/>
          </a:prstGeom>
          <a:solidFill>
            <a:srgbClr val="DAC18C">
              <a:alpha val="10000"/>
            </a:srgbClr>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7" name="文本框 86"/>
          <p:cNvSpPr txBox="1"/>
          <p:nvPr/>
        </p:nvSpPr>
        <p:spPr>
          <a:xfrm>
            <a:off x="3463925" y="6223635"/>
            <a:ext cx="7443470" cy="553085"/>
          </a:xfrm>
          <a:prstGeom prst="rect">
            <a:avLst/>
          </a:prstGeom>
          <a:noFill/>
        </p:spPr>
        <p:txBody>
          <a:bodyPr wrap="square" rtlCol="0" anchor="t">
            <a:spAutoFit/>
          </a:bodyPr>
          <a:p>
            <a:r>
              <a:rPr lang="en-US" altLang="zh-CN" sz="1000">
                <a:latin typeface="Times New Roman" panose="02020603050405020304" charset="0"/>
                <a:cs typeface="Times New Roman" panose="02020603050405020304" charset="0"/>
              </a:rPr>
              <a:t>[1]</a:t>
            </a:r>
            <a:r>
              <a:rPr lang="zh-CN" altLang="en-US" sz="1000">
                <a:latin typeface="Times New Roman" panose="02020603050405020304" charset="0"/>
                <a:cs typeface="Times New Roman" panose="02020603050405020304" charset="0"/>
              </a:rPr>
              <a:t>Woodhouse, Michael. Brittany Smith, Ashwin Ramdas, and Robert Margolis.  2019. Crystalline Silicon Photovoltaic Module Manufacturing Costs and Sustainable Pricing: 1H 2018 Benchmark and Cost Reduction Roadmap. Golden, CO: National Renewable Energy Laboratory.</a:t>
            </a:r>
            <a:r>
              <a:rPr lang="en-US" altLang="zh-CN" sz="1000">
                <a:latin typeface="Times New Roman" panose="02020603050405020304" charset="0"/>
                <a:cs typeface="Times New Roman" panose="02020603050405020304" charset="0"/>
              </a:rPr>
              <a:t> </a:t>
            </a:r>
            <a:r>
              <a:rPr lang="zh-CN" altLang="en-US" sz="1000">
                <a:latin typeface="Times New Roman" panose="02020603050405020304" charset="0"/>
                <a:cs typeface="Times New Roman" panose="02020603050405020304" charset="0"/>
              </a:rPr>
              <a:t>https://www.nrel.gov/docs/fy19osti/72134.pdf.</a:t>
            </a:r>
            <a:endParaRPr lang="zh-CN" altLang="en-US" sz="1000">
              <a:latin typeface="Times New Roman" panose="02020603050405020304" charset="0"/>
              <a:cs typeface="Times New Roman" panose="02020603050405020304" charset="0"/>
            </a:endParaRPr>
          </a:p>
        </p:txBody>
      </p:sp>
    </p:spTree>
  </p:cSld>
  <p:clrMapOvr>
    <a:masterClrMapping/>
  </p:clrMapOvr>
  <p:transition advTm="3333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a:bodyPr>
          <a:lstStyle/>
          <a:p>
            <a:pPr algn="l">
              <a:buClrTx/>
              <a:buSzTx/>
              <a:buFontTx/>
            </a:pPr>
            <a:r>
              <a:rPr sz="3200" b="1">
                <a:sym typeface="+mn-ea"/>
              </a:rPr>
              <a:t>Constructing an input-output table including the PV industry</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0" name="肘形连接符 9"/>
          <p:cNvCxnSpPr>
            <a:stCxn id="21" idx="1"/>
            <a:endCxn id="14" idx="3"/>
          </p:cNvCxnSpPr>
          <p:nvPr/>
        </p:nvCxnSpPr>
        <p:spPr>
          <a:xfrm rot="10800000" flipV="1">
            <a:off x="1105535" y="1505585"/>
            <a:ext cx="349885" cy="2205990"/>
          </a:xfrm>
          <a:prstGeom prst="bentConnector3">
            <a:avLst>
              <a:gd name="adj1" fmla="val 49909"/>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1" name="肘形连接符 10"/>
          <p:cNvCxnSpPr>
            <a:stCxn id="24" idx="1"/>
            <a:endCxn id="14" idx="3"/>
          </p:cNvCxnSpPr>
          <p:nvPr/>
        </p:nvCxnSpPr>
        <p:spPr>
          <a:xfrm rot="10800000" flipV="1">
            <a:off x="1105535" y="3705860"/>
            <a:ext cx="356235" cy="5715"/>
          </a:xfrm>
          <a:prstGeom prst="bentConnector3">
            <a:avLst>
              <a:gd name="adj1" fmla="val 49911"/>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2" name="肘形连接符 11"/>
          <p:cNvCxnSpPr>
            <a:stCxn id="29" idx="1"/>
            <a:endCxn id="14" idx="3"/>
          </p:cNvCxnSpPr>
          <p:nvPr/>
        </p:nvCxnSpPr>
        <p:spPr>
          <a:xfrm rot="10800000">
            <a:off x="1105535" y="3711575"/>
            <a:ext cx="347980" cy="113411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71" name="文本框 70"/>
          <p:cNvSpPr txBox="1"/>
          <p:nvPr/>
        </p:nvSpPr>
        <p:spPr>
          <a:xfrm>
            <a:off x="720725" y="6262370"/>
            <a:ext cx="10207625" cy="398780"/>
          </a:xfrm>
          <a:prstGeom prst="rect">
            <a:avLst/>
          </a:prstGeom>
          <a:noFill/>
        </p:spPr>
        <p:txBody>
          <a:bodyPr wrap="square" rtlCol="0" anchor="t">
            <a:spAutoFit/>
          </a:bodyPr>
          <a:p>
            <a:r>
              <a:rPr lang="en-US" altLang="zh-CN" sz="1000">
                <a:latin typeface="Times New Roman" panose="02020603050405020304" charset="0"/>
                <a:cs typeface="Times New Roman" panose="02020603050405020304" charset="0"/>
              </a:rPr>
              <a:t>[1] </a:t>
            </a:r>
            <a:r>
              <a:rPr sz="1000">
                <a:latin typeface="Times New Roman" panose="02020603050405020304" charset="0"/>
                <a:cs typeface="Times New Roman" panose="02020603050405020304" charset="0"/>
              </a:rPr>
              <a:t>IRENA (2024), Renewable power generation costs in 2023, International Renewable Energy Agency, Abu Dhabi.</a:t>
            </a:r>
            <a:endParaRPr sz="1000">
              <a:latin typeface="Times New Roman" panose="02020603050405020304" charset="0"/>
              <a:cs typeface="Times New Roman" panose="02020603050405020304" charset="0"/>
            </a:endParaRPr>
          </a:p>
          <a:p>
            <a:r>
              <a:rPr lang="en-US" sz="1000">
                <a:latin typeface="Times New Roman" panose="02020603050405020304" charset="0"/>
                <a:cs typeface="Times New Roman" panose="02020603050405020304" charset="0"/>
              </a:rPr>
              <a:t>[2]  Lion Hirth and Jan Christoph Steckel 2016 Environ. Res. Lett. 11 114010 </a:t>
            </a:r>
            <a:endParaRPr lang="en-US" sz="1000">
              <a:latin typeface="Times New Roman" panose="02020603050405020304" charset="0"/>
              <a:cs typeface="Times New Roman" panose="02020603050405020304" charset="0"/>
            </a:endParaRPr>
          </a:p>
        </p:txBody>
      </p:sp>
      <p:pic>
        <p:nvPicPr>
          <p:cNvPr id="88" name="图片 87" descr="Figure 1. Refer to the following caption and surrounding text."/>
          <p:cNvPicPr>
            <a:picLocks noChangeAspect="1"/>
          </p:cNvPicPr>
          <p:nvPr>
            <p:custDataLst>
              <p:tags r:id="rId1"/>
            </p:custDataLst>
          </p:nvPr>
        </p:nvPicPr>
        <p:blipFill>
          <a:blip r:embed="rId2" r:link="rId3"/>
          <a:stretch>
            <a:fillRect/>
          </a:stretch>
        </p:blipFill>
        <p:spPr>
          <a:xfrm>
            <a:off x="3043555" y="3841115"/>
            <a:ext cx="2680970" cy="1862455"/>
          </a:xfrm>
          <a:prstGeom prst="rect">
            <a:avLst/>
          </a:prstGeom>
          <a:noFill/>
          <a:ln>
            <a:noFill/>
          </a:ln>
        </p:spPr>
      </p:pic>
      <p:cxnSp>
        <p:nvCxnSpPr>
          <p:cNvPr id="89" name="肘形连接符 88"/>
          <p:cNvCxnSpPr>
            <a:stCxn id="21" idx="2"/>
            <a:endCxn id="24" idx="0"/>
          </p:cNvCxnSpPr>
          <p:nvPr/>
        </p:nvCxnSpPr>
        <p:spPr>
          <a:xfrm rot="5400000" flipV="1">
            <a:off x="1190943" y="2605088"/>
            <a:ext cx="1850390" cy="635"/>
          </a:xfrm>
          <a:prstGeom prst="bentConnector3">
            <a:avLst>
              <a:gd name="adj1" fmla="val 49983"/>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pic>
        <p:nvPicPr>
          <p:cNvPr id="91" name="图片 90"/>
          <p:cNvPicPr/>
          <p:nvPr>
            <p:custDataLst>
              <p:tags r:id="rId4"/>
            </p:custDataLst>
          </p:nvPr>
        </p:nvPicPr>
        <p:blipFill>
          <a:blip r:embed="rId5"/>
          <a:stretch>
            <a:fillRect/>
          </a:stretch>
        </p:blipFill>
        <p:spPr>
          <a:xfrm>
            <a:off x="2933700" y="1379220"/>
            <a:ext cx="2912745" cy="1786890"/>
          </a:xfrm>
          <a:prstGeom prst="rect">
            <a:avLst/>
          </a:prstGeom>
        </p:spPr>
      </p:pic>
      <p:sp>
        <p:nvSpPr>
          <p:cNvPr id="13" name="文本框 12"/>
          <p:cNvSpPr txBox="1"/>
          <p:nvPr>
            <p:custDataLst>
              <p:tags r:id="rId6"/>
            </p:custDataLst>
          </p:nvPr>
        </p:nvSpPr>
        <p:spPr>
          <a:xfrm>
            <a:off x="2933700" y="3228975"/>
            <a:ext cx="2912745" cy="476885"/>
          </a:xfrm>
          <a:prstGeom prst="rect">
            <a:avLst/>
          </a:prstGeom>
          <a:noFill/>
        </p:spPr>
        <p:txBody>
          <a:bodyPr wrap="square" rtlCol="0" anchor="t">
            <a:noAutofit/>
          </a:bodyPr>
          <a:p>
            <a:pPr lvl="0" algn="ctr">
              <a:buClrTx/>
              <a:buSzTx/>
              <a:buFontTx/>
            </a:pPr>
            <a:r>
              <a:rPr lang="zh-CN" altLang="en-US" sz="1000">
                <a:latin typeface="Times New Roman" panose="02020603050405020304" charset="0"/>
                <a:cs typeface="Times New Roman" panose="02020603050405020304" charset="0"/>
                <a:sym typeface="+mn-ea"/>
              </a:rPr>
              <a:t>Figure </a:t>
            </a:r>
            <a:r>
              <a:rPr lang="en-US" altLang="zh-CN" sz="1000">
                <a:latin typeface="Times New Roman" panose="02020603050405020304" charset="0"/>
                <a:cs typeface="Times New Roman" panose="02020603050405020304" charset="0"/>
                <a:sym typeface="+mn-ea"/>
              </a:rPr>
              <a:t>1</a:t>
            </a:r>
            <a:r>
              <a:rPr lang="zh-CN" altLang="en-US" sz="1000">
                <a:latin typeface="Times New Roman" panose="02020603050405020304" charset="0"/>
                <a:cs typeface="Times New Roman" panose="02020603050405020304" charset="0"/>
                <a:sym typeface="+mn-ea"/>
              </a:rPr>
              <a:t> </a:t>
            </a:r>
            <a:r>
              <a:rPr sz="1000">
                <a:latin typeface="Times New Roman" panose="02020603050405020304" charset="0"/>
                <a:cs typeface="Times New Roman" panose="02020603050405020304" charset="0"/>
                <a:sym typeface="+mn-ea"/>
              </a:rPr>
              <a:t> </a:t>
            </a:r>
            <a:r>
              <a:rPr lang="en-US" sz="1000">
                <a:latin typeface="Times New Roman" panose="02020603050405020304" charset="0"/>
                <a:cs typeface="Times New Roman" panose="02020603050405020304" charset="0"/>
                <a:sym typeface="+mn-ea"/>
              </a:rPr>
              <a:t>U</a:t>
            </a:r>
            <a:r>
              <a:rPr sz="1000">
                <a:latin typeface="Times New Roman" panose="02020603050405020304" charset="0"/>
                <a:cs typeface="Times New Roman" panose="02020603050405020304" charset="0"/>
                <a:sym typeface="+mn-ea"/>
              </a:rPr>
              <a:t>tility-scale solar PV total installed costs by country</a:t>
            </a:r>
            <a:r>
              <a:rPr lang="zh-CN" altLang="en-US" sz="1000" baseline="30000">
                <a:latin typeface="Times New Roman" panose="02020603050405020304" charset="0"/>
                <a:cs typeface="Times New Roman" panose="02020603050405020304" charset="0"/>
                <a:sym typeface="+mn-ea"/>
              </a:rPr>
              <a:t> </a:t>
            </a:r>
            <a:r>
              <a:rPr lang="en-US" altLang="zh-CN" sz="1000" baseline="30000">
                <a:latin typeface="Times New Roman" panose="02020603050405020304" charset="0"/>
                <a:cs typeface="Times New Roman" panose="02020603050405020304" charset="0"/>
                <a:sym typeface="+mn-ea"/>
              </a:rPr>
              <a:t>[1]</a:t>
            </a:r>
            <a:endParaRPr lang="en-US" altLang="zh-CN" sz="1000" baseline="30000">
              <a:latin typeface="Times New Roman" panose="02020603050405020304" charset="0"/>
              <a:cs typeface="Times New Roman" panose="02020603050405020304" charset="0"/>
              <a:sym typeface="+mn-ea"/>
            </a:endParaRPr>
          </a:p>
        </p:txBody>
      </p:sp>
      <p:sp>
        <p:nvSpPr>
          <p:cNvPr id="15" name="文本框 14"/>
          <p:cNvSpPr txBox="1"/>
          <p:nvPr>
            <p:custDataLst>
              <p:tags r:id="rId7"/>
            </p:custDataLst>
          </p:nvPr>
        </p:nvSpPr>
        <p:spPr>
          <a:xfrm>
            <a:off x="2933700" y="5702935"/>
            <a:ext cx="2681605" cy="358140"/>
          </a:xfrm>
          <a:prstGeom prst="rect">
            <a:avLst/>
          </a:prstGeom>
          <a:noFill/>
        </p:spPr>
        <p:txBody>
          <a:bodyPr wrap="square" rtlCol="0" anchor="t">
            <a:noAutofit/>
          </a:bodyPr>
          <a:p>
            <a:pPr lvl="0" algn="ctr">
              <a:buClrTx/>
              <a:buSzTx/>
              <a:buFontTx/>
            </a:pPr>
            <a:r>
              <a:rPr lang="zh-CN" altLang="en-US" sz="1000">
                <a:latin typeface="Times New Roman" panose="02020603050405020304" charset="0"/>
                <a:cs typeface="Times New Roman" panose="02020603050405020304" charset="0"/>
                <a:sym typeface="+mn-ea"/>
              </a:rPr>
              <a:t>Figure </a:t>
            </a:r>
            <a:r>
              <a:rPr lang="en-US" altLang="zh-CN" sz="1000">
                <a:latin typeface="Times New Roman" panose="02020603050405020304" charset="0"/>
                <a:cs typeface="Times New Roman" panose="02020603050405020304" charset="0"/>
                <a:sym typeface="+mn-ea"/>
              </a:rPr>
              <a:t>2</a:t>
            </a:r>
            <a:r>
              <a:rPr lang="zh-CN" altLang="en-US" sz="1000">
                <a:latin typeface="Times New Roman" panose="02020603050405020304" charset="0"/>
                <a:cs typeface="Times New Roman" panose="02020603050405020304" charset="0"/>
                <a:sym typeface="+mn-ea"/>
              </a:rPr>
              <a:t> </a:t>
            </a:r>
            <a:r>
              <a:rPr sz="1000">
                <a:latin typeface="Times New Roman" panose="02020603050405020304" charset="0"/>
                <a:cs typeface="Times New Roman" panose="02020603050405020304" charset="0"/>
                <a:sym typeface="+mn-ea"/>
              </a:rPr>
              <a:t>Cost composition of different power generation technologies</a:t>
            </a:r>
            <a:r>
              <a:rPr lang="zh-CN" altLang="en-US" sz="1000" baseline="30000">
                <a:latin typeface="Times New Roman" panose="02020603050405020304" charset="0"/>
                <a:cs typeface="Times New Roman" panose="02020603050405020304" charset="0"/>
                <a:sym typeface="+mn-ea"/>
              </a:rPr>
              <a:t> </a:t>
            </a:r>
            <a:r>
              <a:rPr lang="en-US" altLang="zh-CN" sz="1000" baseline="30000">
                <a:latin typeface="Times New Roman" panose="02020603050405020304" charset="0"/>
                <a:cs typeface="Times New Roman" panose="02020603050405020304" charset="0"/>
                <a:sym typeface="+mn-ea"/>
              </a:rPr>
              <a:t>[2]</a:t>
            </a:r>
            <a:endParaRPr lang="en-US" altLang="zh-CN" sz="1000" baseline="30000">
              <a:latin typeface="Times New Roman" panose="02020603050405020304" charset="0"/>
              <a:cs typeface="Times New Roman" panose="02020603050405020304" charset="0"/>
              <a:sym typeface="+mn-ea"/>
            </a:endParaRPr>
          </a:p>
        </p:txBody>
      </p:sp>
      <p:sp>
        <p:nvSpPr>
          <p:cNvPr id="16" name="圆角矩形 15"/>
          <p:cNvSpPr/>
          <p:nvPr/>
        </p:nvSpPr>
        <p:spPr>
          <a:xfrm>
            <a:off x="6045200" y="2308860"/>
            <a:ext cx="4387850" cy="807720"/>
          </a:xfrm>
          <a:prstGeom prst="roundRect">
            <a:avLst/>
          </a:prstGeom>
          <a:solidFill>
            <a:srgbClr val="DAC18C"/>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sz="1600" b="1">
                <a:latin typeface="Arial" panose="020B0604020202020204" pitchFamily="34" charset="0"/>
                <a:sym typeface="+mn-ea"/>
              </a:rPr>
              <a:t>Final demand in manufacturing = total output - intermediate input</a:t>
            </a:r>
            <a:endParaRPr sz="1600" b="1">
              <a:latin typeface="Arial" panose="020B0604020202020204" pitchFamily="34" charset="0"/>
              <a:sym typeface="+mn-ea"/>
            </a:endParaRPr>
          </a:p>
        </p:txBody>
      </p:sp>
      <p:sp>
        <p:nvSpPr>
          <p:cNvPr id="17" name="圆角矩形 16"/>
          <p:cNvSpPr/>
          <p:nvPr/>
        </p:nvSpPr>
        <p:spPr>
          <a:xfrm>
            <a:off x="6047740" y="1313180"/>
            <a:ext cx="4377055" cy="842010"/>
          </a:xfrm>
          <a:prstGeom prst="roundRect">
            <a:avLst/>
          </a:prstGeom>
          <a:solidFill>
            <a:srgbClr val="DAC18C"/>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sz="1600" b="1">
                <a:latin typeface="Arial" panose="020B0604020202020204" pitchFamily="34" charset="0"/>
                <a:sym typeface="+mn-ea"/>
              </a:rPr>
              <a:t>Intermediate input from manufacturing to installation = total output of installation * proportion of component input</a:t>
            </a:r>
            <a:endParaRPr sz="1600" b="1">
              <a:latin typeface="Arial" panose="020B0604020202020204" pitchFamily="34" charset="0"/>
              <a:sym typeface="+mn-ea"/>
            </a:endParaRPr>
          </a:p>
        </p:txBody>
      </p:sp>
      <p:sp>
        <p:nvSpPr>
          <p:cNvPr id="18" name="圆角矩形 17"/>
          <p:cNvSpPr/>
          <p:nvPr/>
        </p:nvSpPr>
        <p:spPr>
          <a:xfrm>
            <a:off x="6050280" y="3418205"/>
            <a:ext cx="4374515" cy="737870"/>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sz="1600" b="1">
                <a:latin typeface="Arial" panose="020B0604020202020204" pitchFamily="34" charset="0"/>
                <a:sym typeface="+mn-ea"/>
              </a:rPr>
              <a:t>Total output of installation/operation and maintenance = total output of p</a:t>
            </a:r>
            <a:r>
              <a:rPr lang="en-US" sz="1600" b="1">
                <a:latin typeface="Arial" panose="020B0604020202020204" pitchFamily="34" charset="0"/>
                <a:sym typeface="+mn-ea"/>
              </a:rPr>
              <a:t>v</a:t>
            </a:r>
            <a:r>
              <a:rPr sz="1600" b="1">
                <a:latin typeface="Arial" panose="020B0604020202020204" pitchFamily="34" charset="0"/>
                <a:sym typeface="+mn-ea"/>
              </a:rPr>
              <a:t> power generation * proportion of capital</a:t>
            </a:r>
            <a:endParaRPr sz="1600" b="1">
              <a:latin typeface="Arial" panose="020B0604020202020204" pitchFamily="34" charset="0"/>
              <a:sym typeface="+mn-ea"/>
            </a:endParaRPr>
          </a:p>
        </p:txBody>
      </p:sp>
      <p:sp>
        <p:nvSpPr>
          <p:cNvPr id="19" name="圆角矩形 18"/>
          <p:cNvSpPr/>
          <p:nvPr/>
        </p:nvSpPr>
        <p:spPr>
          <a:xfrm>
            <a:off x="6050915" y="4246880"/>
            <a:ext cx="4381500" cy="921385"/>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sz="1600" b="1">
                <a:latin typeface="Arial" panose="020B0604020202020204" pitchFamily="34" charset="0"/>
                <a:sym typeface="+mn-ea"/>
              </a:rPr>
              <a:t>Intermediate investment in installation/</a:t>
            </a:r>
            <a:r>
              <a:rPr lang="en-US" sz="1600" b="1">
                <a:latin typeface="Arial" panose="020B0604020202020204" pitchFamily="34" charset="0"/>
                <a:sym typeface="+mn-ea"/>
              </a:rPr>
              <a:t>o&amp;m</a:t>
            </a:r>
            <a:r>
              <a:rPr sz="1600" b="1">
                <a:latin typeface="Arial" panose="020B0604020202020204" pitchFamily="34" charset="0"/>
                <a:sym typeface="+mn-ea"/>
              </a:rPr>
              <a:t> = intermediate investment in </a:t>
            </a:r>
            <a:r>
              <a:rPr lang="en-US" sz="1600" b="1">
                <a:latin typeface="Arial" panose="020B0604020202020204" pitchFamily="34" charset="0"/>
                <a:sym typeface="+mn-ea"/>
              </a:rPr>
              <a:t>pv</a:t>
            </a:r>
            <a:r>
              <a:rPr sz="1600" b="1">
                <a:latin typeface="Arial" panose="020B0604020202020204" pitchFamily="34" charset="0"/>
                <a:sym typeface="+mn-ea"/>
              </a:rPr>
              <a:t> power generation * proportion of capital</a:t>
            </a:r>
            <a:endParaRPr sz="1600" b="1">
              <a:latin typeface="Arial" panose="020B0604020202020204" pitchFamily="34" charset="0"/>
              <a:sym typeface="+mn-ea"/>
            </a:endParaRPr>
          </a:p>
        </p:txBody>
      </p:sp>
      <p:sp>
        <p:nvSpPr>
          <p:cNvPr id="20" name="圆角矩形 19"/>
          <p:cNvSpPr/>
          <p:nvPr/>
        </p:nvSpPr>
        <p:spPr>
          <a:xfrm>
            <a:off x="6045200" y="5286375"/>
            <a:ext cx="4388485" cy="784860"/>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sz="1600" b="1">
                <a:latin typeface="Arial" panose="020B0604020202020204" pitchFamily="34" charset="0"/>
                <a:sym typeface="+mn-ea"/>
              </a:rPr>
              <a:t>Final demand for installation/O&amp;M = Corresponding total output - Corresponding intermediate input</a:t>
            </a:r>
            <a:endParaRPr sz="1600" b="1">
              <a:latin typeface="Arial" panose="020B0604020202020204" pitchFamily="34" charset="0"/>
              <a:sym typeface="+mn-ea"/>
            </a:endParaRPr>
          </a:p>
        </p:txBody>
      </p:sp>
      <p:sp>
        <p:nvSpPr>
          <p:cNvPr id="23" name="矩形 22"/>
          <p:cNvSpPr/>
          <p:nvPr/>
        </p:nvSpPr>
        <p:spPr>
          <a:xfrm>
            <a:off x="10575290" y="1219835"/>
            <a:ext cx="1413510" cy="4995545"/>
          </a:xfrm>
          <a:prstGeom prst="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ym typeface="+mn-ea"/>
              </a:rPr>
              <a:t>Proportional splitting</a:t>
            </a:r>
            <a:endParaRPr lang="zh-CN" altLang="en-US" b="1"/>
          </a:p>
        </p:txBody>
      </p:sp>
      <p:sp>
        <p:nvSpPr>
          <p:cNvPr id="25" name="圆角矩形 24"/>
          <p:cNvSpPr/>
          <p:nvPr/>
        </p:nvSpPr>
        <p:spPr>
          <a:xfrm>
            <a:off x="1453515" y="5527675"/>
            <a:ext cx="131635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ym typeface="+mn-ea"/>
              </a:rPr>
              <a:t>electricity</a:t>
            </a:r>
            <a:endParaRPr lang="zh-CN" altLang="en-US" sz="1400" b="1"/>
          </a:p>
        </p:txBody>
      </p:sp>
      <p:cxnSp>
        <p:nvCxnSpPr>
          <p:cNvPr id="26" name="肘形连接符 25"/>
          <p:cNvCxnSpPr>
            <a:stCxn id="25" idx="1"/>
            <a:endCxn id="14" idx="3"/>
          </p:cNvCxnSpPr>
          <p:nvPr/>
        </p:nvCxnSpPr>
        <p:spPr>
          <a:xfrm rot="10800000">
            <a:off x="1105535" y="3711575"/>
            <a:ext cx="347980" cy="199136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27" name="肘形连接符 26"/>
          <p:cNvCxnSpPr>
            <a:stCxn id="8" idx="2"/>
            <a:endCxn id="25" idx="3"/>
          </p:cNvCxnSpPr>
          <p:nvPr/>
        </p:nvCxnSpPr>
        <p:spPr>
          <a:xfrm rot="5400000" flipV="1">
            <a:off x="1564005" y="4497070"/>
            <a:ext cx="1924050" cy="487045"/>
          </a:xfrm>
          <a:prstGeom prst="bentConnector4">
            <a:avLst>
              <a:gd name="adj1" fmla="val 55726"/>
              <a:gd name="adj2" fmla="val 148827"/>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28" name="肘形连接符 27"/>
          <p:cNvCxnSpPr>
            <a:stCxn id="29" idx="3"/>
            <a:endCxn id="25" idx="3"/>
          </p:cNvCxnSpPr>
          <p:nvPr/>
        </p:nvCxnSpPr>
        <p:spPr>
          <a:xfrm>
            <a:off x="2769870" y="4845685"/>
            <a:ext cx="3175" cy="857250"/>
          </a:xfrm>
          <a:prstGeom prst="bentConnector3">
            <a:avLst>
              <a:gd name="adj1" fmla="val 750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14" name="圆角矩形 13"/>
          <p:cNvSpPr/>
          <p:nvPr/>
        </p:nvSpPr>
        <p:spPr>
          <a:xfrm>
            <a:off x="212725" y="1918970"/>
            <a:ext cx="892810" cy="358521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t>PV</a:t>
            </a:r>
            <a:endParaRPr lang="en-US" altLang="zh-CN" sz="1400" b="1"/>
          </a:p>
          <a:p>
            <a:pPr algn="ctr"/>
            <a:r>
              <a:rPr lang="en-US" altLang="zh-CN" sz="1400" b="1"/>
              <a:t>industry</a:t>
            </a:r>
            <a:endParaRPr lang="en-US" altLang="zh-CN" sz="1400" b="1"/>
          </a:p>
        </p:txBody>
      </p:sp>
      <p:sp>
        <p:nvSpPr>
          <p:cNvPr id="21" name="圆角矩形 20"/>
          <p:cNvSpPr/>
          <p:nvPr/>
        </p:nvSpPr>
        <p:spPr>
          <a:xfrm>
            <a:off x="1455420" y="1330325"/>
            <a:ext cx="1320800"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manufacturing</a:t>
            </a:r>
            <a:endParaRPr lang="zh-CN" altLang="en-US" sz="1400" b="1"/>
          </a:p>
        </p:txBody>
      </p:sp>
      <p:sp>
        <p:nvSpPr>
          <p:cNvPr id="24" name="圆角矩形 23"/>
          <p:cNvSpPr/>
          <p:nvPr/>
        </p:nvSpPr>
        <p:spPr>
          <a:xfrm>
            <a:off x="1461770" y="3530600"/>
            <a:ext cx="130873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t>Installation</a:t>
            </a:r>
            <a:endParaRPr lang="zh-CN" altLang="en-US" sz="1400" b="1"/>
          </a:p>
        </p:txBody>
      </p:sp>
      <p:sp>
        <p:nvSpPr>
          <p:cNvPr id="29" name="圆角矩形 28"/>
          <p:cNvSpPr/>
          <p:nvPr/>
        </p:nvSpPr>
        <p:spPr>
          <a:xfrm>
            <a:off x="1453515" y="4670425"/>
            <a:ext cx="1316355" cy="3498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b="1"/>
              <a:t>O&amp;M</a:t>
            </a:r>
            <a:endParaRPr lang="en-US" altLang="zh-CN" sz="1400" b="1"/>
          </a:p>
        </p:txBody>
      </p:sp>
      <p:sp>
        <p:nvSpPr>
          <p:cNvPr id="31" name="矩形 30"/>
          <p:cNvSpPr/>
          <p:nvPr/>
        </p:nvSpPr>
        <p:spPr>
          <a:xfrm>
            <a:off x="1365250" y="1219835"/>
            <a:ext cx="10624185" cy="4995545"/>
          </a:xfrm>
          <a:prstGeom prst="rect">
            <a:avLst/>
          </a:prstGeom>
          <a:solidFill>
            <a:srgbClr val="6286A6">
              <a:alpha val="10000"/>
            </a:srgbClr>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ransition advTm="3333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a:bodyPr>
          <a:lstStyle/>
          <a:p>
            <a:pPr algn="l">
              <a:buClrTx/>
              <a:buSzTx/>
              <a:buFontTx/>
            </a:pPr>
            <a:r>
              <a:rPr lang="zh-CN" altLang="en-US" sz="3200" b="1">
                <a:solidFill>
                  <a:schemeClr val="tx1"/>
                </a:solidFill>
              </a:rPr>
              <a:t>Model coupling</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094980"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grpSp>
        <p:nvGrpSpPr>
          <p:cNvPr id="38" name="组合 37"/>
          <p:cNvGrpSpPr/>
          <p:nvPr/>
        </p:nvGrpSpPr>
        <p:grpSpPr>
          <a:xfrm>
            <a:off x="6203315" y="1324610"/>
            <a:ext cx="5776595" cy="5091430"/>
            <a:chOff x="1228" y="2086"/>
            <a:chExt cx="6562" cy="8018"/>
          </a:xfrm>
        </p:grpSpPr>
        <p:sp>
          <p:nvSpPr>
            <p:cNvPr id="39" name="矩形 38"/>
            <p:cNvSpPr/>
            <p:nvPr/>
          </p:nvSpPr>
          <p:spPr>
            <a:xfrm>
              <a:off x="1228" y="2086"/>
              <a:ext cx="6562" cy="8018"/>
            </a:xfrm>
            <a:prstGeom prst="rect">
              <a:avLst/>
            </a:prstGeom>
            <a:solidFill>
              <a:schemeClr val="bg1"/>
            </a:solidFill>
            <a:ln w="19050">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1" name="矩形 40"/>
            <p:cNvSpPr/>
            <p:nvPr/>
          </p:nvSpPr>
          <p:spPr>
            <a:xfrm>
              <a:off x="1240" y="2086"/>
              <a:ext cx="6550" cy="920"/>
            </a:xfrm>
            <a:prstGeom prst="rect">
              <a:avLst/>
            </a:prstGeom>
            <a:solidFill>
              <a:srgbClr val="3C587F"/>
            </a:solidFill>
            <a:ln w="19050">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微软雅黑" panose="020B0503020204020204" charset="-122"/>
                  <a:ea typeface="微软雅黑" panose="020B0503020204020204" charset="-122"/>
                  <a:cs typeface="微软雅黑" panose="020B0503020204020204" charset="-122"/>
                </a:rPr>
                <a:t>PVIO</a:t>
              </a:r>
              <a:endParaRPr lang="en-US" altLang="zh-CN" sz="2000" b="1">
                <a:latin typeface="微软雅黑" panose="020B0503020204020204" charset="-122"/>
                <a:ea typeface="微软雅黑" panose="020B0503020204020204" charset="-122"/>
                <a:cs typeface="微软雅黑" panose="020B0503020204020204" charset="-122"/>
              </a:endParaRPr>
            </a:p>
          </p:txBody>
        </p:sp>
      </p:grpSp>
      <p:grpSp>
        <p:nvGrpSpPr>
          <p:cNvPr id="45" name="组合 44"/>
          <p:cNvGrpSpPr/>
          <p:nvPr/>
        </p:nvGrpSpPr>
        <p:grpSpPr>
          <a:xfrm>
            <a:off x="741680" y="1319530"/>
            <a:ext cx="5354623" cy="5091430"/>
            <a:chOff x="3599" y="2078"/>
            <a:chExt cx="6562" cy="8018"/>
          </a:xfrm>
        </p:grpSpPr>
        <p:grpSp>
          <p:nvGrpSpPr>
            <p:cNvPr id="46" name="组合 45"/>
            <p:cNvGrpSpPr/>
            <p:nvPr/>
          </p:nvGrpSpPr>
          <p:grpSpPr>
            <a:xfrm>
              <a:off x="3599" y="2078"/>
              <a:ext cx="6562" cy="8018"/>
              <a:chOff x="2323" y="2086"/>
              <a:chExt cx="6562" cy="8018"/>
            </a:xfrm>
          </p:grpSpPr>
          <p:grpSp>
            <p:nvGrpSpPr>
              <p:cNvPr id="47" name="组合 46"/>
              <p:cNvGrpSpPr/>
              <p:nvPr/>
            </p:nvGrpSpPr>
            <p:grpSpPr>
              <a:xfrm>
                <a:off x="2323" y="2086"/>
                <a:ext cx="6562" cy="8018"/>
                <a:chOff x="1228" y="2034"/>
                <a:chExt cx="6562" cy="8018"/>
              </a:xfrm>
            </p:grpSpPr>
            <p:sp>
              <p:nvSpPr>
                <p:cNvPr id="51" name="矩形 50"/>
                <p:cNvSpPr/>
                <p:nvPr/>
              </p:nvSpPr>
              <p:spPr>
                <a:xfrm>
                  <a:off x="1228" y="2034"/>
                  <a:ext cx="6562" cy="8018"/>
                </a:xfrm>
                <a:prstGeom prst="rect">
                  <a:avLst/>
                </a:prstGeom>
                <a:solidFill>
                  <a:schemeClr val="bg1"/>
                </a:solidFill>
                <a:ln w="19050">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 name="矩形 51"/>
                <p:cNvSpPr/>
                <p:nvPr/>
              </p:nvSpPr>
              <p:spPr>
                <a:xfrm>
                  <a:off x="1240" y="2034"/>
                  <a:ext cx="6550" cy="920"/>
                </a:xfrm>
                <a:prstGeom prst="rect">
                  <a:avLst/>
                </a:prstGeom>
                <a:solidFill>
                  <a:srgbClr val="3C587F"/>
                </a:solidFill>
                <a:ln w="19050">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微软雅黑" panose="020B0503020204020204" charset="-122"/>
                      <a:ea typeface="微软雅黑" panose="020B0503020204020204" charset="-122"/>
                      <a:cs typeface="微软雅黑" panose="020B0503020204020204" charset="-122"/>
                    </a:rPr>
                    <a:t>GSIM</a:t>
                  </a:r>
                  <a:endParaRPr lang="en-US" altLang="zh-CN" sz="2000" b="1">
                    <a:latin typeface="微软雅黑" panose="020B0503020204020204" charset="-122"/>
                    <a:ea typeface="微软雅黑" panose="020B0503020204020204" charset="-122"/>
                    <a:cs typeface="微软雅黑" panose="020B0503020204020204" charset="-122"/>
                  </a:endParaRPr>
                </a:p>
              </p:txBody>
            </p:sp>
          </p:grpSp>
          <p:grpSp>
            <p:nvGrpSpPr>
              <p:cNvPr id="53" name="组合 52"/>
              <p:cNvGrpSpPr/>
              <p:nvPr/>
            </p:nvGrpSpPr>
            <p:grpSpPr>
              <a:xfrm>
                <a:off x="2448" y="3195"/>
                <a:ext cx="5783" cy="3307"/>
                <a:chOff x="2448" y="3195"/>
                <a:chExt cx="5783" cy="3307"/>
              </a:xfrm>
            </p:grpSpPr>
            <p:sp>
              <p:nvSpPr>
                <p:cNvPr id="54" name="圆角矩形 53"/>
                <p:cNvSpPr/>
                <p:nvPr/>
              </p:nvSpPr>
              <p:spPr>
                <a:xfrm>
                  <a:off x="4713" y="3195"/>
                  <a:ext cx="3518" cy="61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Initial Trade Matrix</a:t>
                  </a:r>
                  <a:endParaRPr lang="zh-CN" altLang="en-US" b="1">
                    <a:latin typeface="微软雅黑" panose="020B0503020204020204" charset="-122"/>
                    <a:ea typeface="微软雅黑" panose="020B0503020204020204" charset="-122"/>
                  </a:endParaRPr>
                </a:p>
              </p:txBody>
            </p:sp>
            <p:sp>
              <p:nvSpPr>
                <p:cNvPr id="55" name="圆角矩形 54"/>
                <p:cNvSpPr/>
                <p:nvPr/>
              </p:nvSpPr>
              <p:spPr>
                <a:xfrm>
                  <a:off x="4712" y="4094"/>
                  <a:ext cx="3518" cy="61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Initial tariff matrix</a:t>
                  </a:r>
                  <a:endParaRPr lang="zh-CN" altLang="en-US" b="1">
                    <a:latin typeface="微软雅黑" panose="020B0503020204020204" charset="-122"/>
                    <a:ea typeface="微软雅黑" panose="020B0503020204020204" charset="-122"/>
                  </a:endParaRPr>
                </a:p>
              </p:txBody>
            </p:sp>
            <p:sp>
              <p:nvSpPr>
                <p:cNvPr id="56" name="圆角矩形 55"/>
                <p:cNvSpPr/>
                <p:nvPr/>
              </p:nvSpPr>
              <p:spPr>
                <a:xfrm>
                  <a:off x="4712" y="4993"/>
                  <a:ext cx="3519" cy="61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Final Tariff Matrix</a:t>
                  </a:r>
                  <a:endParaRPr lang="zh-CN" altLang="en-US" b="1">
                    <a:latin typeface="微软雅黑" panose="020B0503020204020204" charset="-122"/>
                    <a:ea typeface="微软雅黑" panose="020B0503020204020204" charset="-122"/>
                  </a:endParaRPr>
                </a:p>
              </p:txBody>
            </p:sp>
            <p:sp>
              <p:nvSpPr>
                <p:cNvPr id="57" name="圆角矩形 56"/>
                <p:cNvSpPr/>
                <p:nvPr/>
              </p:nvSpPr>
              <p:spPr>
                <a:xfrm>
                  <a:off x="4712" y="5892"/>
                  <a:ext cx="3518" cy="61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Elastic coefficient</a:t>
                  </a:r>
                  <a:endParaRPr lang="zh-CN" altLang="en-US" b="1">
                    <a:latin typeface="微软雅黑" panose="020B0503020204020204" charset="-122"/>
                    <a:ea typeface="微软雅黑" panose="020B0503020204020204" charset="-122"/>
                  </a:endParaRPr>
                </a:p>
              </p:txBody>
            </p:sp>
            <p:sp>
              <p:nvSpPr>
                <p:cNvPr id="58" name="圆角矩形 57"/>
                <p:cNvSpPr/>
                <p:nvPr/>
              </p:nvSpPr>
              <p:spPr>
                <a:xfrm>
                  <a:off x="2448" y="4333"/>
                  <a:ext cx="1790" cy="1094"/>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 elements</a:t>
                  </a:r>
                  <a:endParaRPr lang="zh-CN" altLang="en-US" b="1">
                    <a:latin typeface="微软雅黑" panose="020B0503020204020204" charset="-122"/>
                    <a:ea typeface="微软雅黑" panose="020B0503020204020204" charset="-122"/>
                  </a:endParaRPr>
                </a:p>
              </p:txBody>
            </p:sp>
            <p:cxnSp>
              <p:nvCxnSpPr>
                <p:cNvPr id="59" name="肘形连接符 58"/>
                <p:cNvCxnSpPr>
                  <a:stCxn id="58" idx="3"/>
                  <a:endCxn id="54" idx="1"/>
                </p:cNvCxnSpPr>
                <p:nvPr/>
              </p:nvCxnSpPr>
              <p:spPr>
                <a:xfrm flipV="1">
                  <a:off x="4238" y="3500"/>
                  <a:ext cx="475" cy="1380"/>
                </a:xfrm>
                <a:prstGeom prst="bentConnector3">
                  <a:avLst>
                    <a:gd name="adj1" fmla="val 50061"/>
                  </a:avLst>
                </a:prstGeom>
                <a:ln w="19050">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60" name="肘形连接符 59"/>
                <p:cNvCxnSpPr>
                  <a:stCxn id="58" idx="3"/>
                  <a:endCxn id="55" idx="1"/>
                </p:cNvCxnSpPr>
                <p:nvPr/>
              </p:nvCxnSpPr>
              <p:spPr>
                <a:xfrm flipV="1">
                  <a:off x="4238" y="4399"/>
                  <a:ext cx="474" cy="481"/>
                </a:xfrm>
                <a:prstGeom prst="bentConnector3">
                  <a:avLst>
                    <a:gd name="adj1" fmla="val 50143"/>
                  </a:avLst>
                </a:prstGeom>
                <a:ln w="19050">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61" name="肘形连接符 60"/>
                <p:cNvCxnSpPr>
                  <a:stCxn id="58" idx="3"/>
                  <a:endCxn id="56" idx="1"/>
                </p:cNvCxnSpPr>
                <p:nvPr/>
              </p:nvCxnSpPr>
              <p:spPr>
                <a:xfrm>
                  <a:off x="4238" y="4880"/>
                  <a:ext cx="474" cy="418"/>
                </a:xfrm>
                <a:prstGeom prst="bentConnector3">
                  <a:avLst>
                    <a:gd name="adj1" fmla="val 50143"/>
                  </a:avLst>
                </a:prstGeom>
                <a:ln w="19050">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62" name="肘形连接符 61"/>
                <p:cNvCxnSpPr>
                  <a:stCxn id="58" idx="3"/>
                  <a:endCxn id="57" idx="1"/>
                </p:cNvCxnSpPr>
                <p:nvPr/>
              </p:nvCxnSpPr>
              <p:spPr>
                <a:xfrm>
                  <a:off x="4238" y="4880"/>
                  <a:ext cx="474" cy="1317"/>
                </a:xfrm>
                <a:prstGeom prst="bentConnector3">
                  <a:avLst>
                    <a:gd name="adj1" fmla="val 50143"/>
                  </a:avLst>
                </a:prstGeom>
                <a:ln w="19050">
                  <a:solidFill>
                    <a:srgbClr val="3C587F"/>
                  </a:solidFill>
                  <a:tailEnd type="arrow"/>
                </a:ln>
              </p:spPr>
              <p:style>
                <a:lnRef idx="2">
                  <a:schemeClr val="accent1"/>
                </a:lnRef>
                <a:fillRef idx="0">
                  <a:srgbClr val="FFFFFF"/>
                </a:fillRef>
                <a:effectRef idx="0">
                  <a:srgbClr val="FFFFFF"/>
                </a:effectRef>
                <a:fontRef idx="minor">
                  <a:schemeClr val="tx1"/>
                </a:fontRef>
              </p:style>
            </p:cxnSp>
          </p:grpSp>
        </p:grpSp>
        <p:sp>
          <p:nvSpPr>
            <p:cNvPr id="65" name="圆角矩形 64"/>
            <p:cNvSpPr/>
            <p:nvPr/>
          </p:nvSpPr>
          <p:spPr>
            <a:xfrm>
              <a:off x="3724" y="7588"/>
              <a:ext cx="1791" cy="1094"/>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latin typeface="微软雅黑" panose="020B0503020204020204" charset="-122"/>
                  <a:ea typeface="微软雅黑" panose="020B0503020204020204" charset="-122"/>
                </a:rPr>
                <a:t>model</a:t>
              </a:r>
              <a:endParaRPr lang="zh-CN" altLang="en-US" sz="2000" b="1">
                <a:latin typeface="微软雅黑" panose="020B0503020204020204" charset="-122"/>
                <a:ea typeface="微软雅黑" panose="020B0503020204020204" charset="-122"/>
              </a:endParaRPr>
            </a:p>
          </p:txBody>
        </p:sp>
        <p:sp>
          <p:nvSpPr>
            <p:cNvPr id="66" name="下箭头 65"/>
            <p:cNvSpPr/>
            <p:nvPr/>
          </p:nvSpPr>
          <p:spPr>
            <a:xfrm>
              <a:off x="4226" y="5550"/>
              <a:ext cx="714" cy="1907"/>
            </a:xfrm>
            <a:prstGeom prst="downArrow">
              <a:avLst/>
            </a:prstGeom>
            <a:solidFill>
              <a:schemeClr val="bg1">
                <a:lumMod val="6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7" name="圆角矩形 66"/>
            <p:cNvSpPr/>
            <p:nvPr/>
          </p:nvSpPr>
          <p:spPr>
            <a:xfrm>
              <a:off x="5720" y="8590"/>
              <a:ext cx="3955" cy="1331"/>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The amount of change in trade between countries</a:t>
              </a:r>
              <a:endParaRPr lang="zh-CN" altLang="en-US" b="1">
                <a:latin typeface="微软雅黑" panose="020B0503020204020204" charset="-122"/>
                <a:ea typeface="微软雅黑" panose="020B0503020204020204" charset="-122"/>
              </a:endParaRPr>
            </a:p>
          </p:txBody>
        </p:sp>
        <p:sp>
          <p:nvSpPr>
            <p:cNvPr id="72" name="文本框 71"/>
            <p:cNvSpPr txBox="1"/>
            <p:nvPr/>
          </p:nvSpPr>
          <p:spPr>
            <a:xfrm>
              <a:off x="5721" y="7000"/>
              <a:ext cx="3791" cy="1084"/>
            </a:xfrm>
            <a:prstGeom prst="rect">
              <a:avLst/>
            </a:prstGeom>
            <a:noFill/>
            <a:ln w="12700">
              <a:solidFill>
                <a:srgbClr val="3C587F"/>
              </a:solidFill>
              <a:prstDash val="dash"/>
            </a:ln>
          </p:spPr>
          <p:txBody>
            <a:bodyPr wrap="square" rtlCol="0">
              <a:noAutofit/>
            </a:bodyPr>
            <a:p>
              <a:pPr>
                <a:lnSpc>
                  <a:spcPct val="170000"/>
                </a:lnSpc>
              </a:pPr>
              <a:r>
                <a:rPr sz="1000" i="1">
                  <a:latin typeface="微软雅黑" panose="020B0503020204020204" charset="-122"/>
                  <a:ea typeface="微软雅黑" panose="020B0503020204020204" charset="-122"/>
                </a:rPr>
                <a:t>Source: ITC; Websites of ministries of commerce; Niu et al.(2018)； Wang et al.(2021)</a:t>
              </a:r>
              <a:endParaRPr sz="1000" i="1">
                <a:latin typeface="微软雅黑" panose="020B0503020204020204" charset="-122"/>
                <a:ea typeface="微软雅黑" panose="020B0503020204020204" charset="-122"/>
              </a:endParaRPr>
            </a:p>
          </p:txBody>
        </p:sp>
      </p:grpSp>
      <p:grpSp>
        <p:nvGrpSpPr>
          <p:cNvPr id="73" name="组合 72"/>
          <p:cNvGrpSpPr/>
          <p:nvPr/>
        </p:nvGrpSpPr>
        <p:grpSpPr>
          <a:xfrm>
            <a:off x="6396355" y="2028825"/>
            <a:ext cx="5355590" cy="4208145"/>
            <a:chOff x="10442" y="3195"/>
            <a:chExt cx="8434" cy="6627"/>
          </a:xfrm>
        </p:grpSpPr>
        <p:sp>
          <p:nvSpPr>
            <p:cNvPr id="74" name="圆角矩形 73"/>
            <p:cNvSpPr/>
            <p:nvPr/>
          </p:nvSpPr>
          <p:spPr>
            <a:xfrm>
              <a:off x="10442" y="3195"/>
              <a:ext cx="8434" cy="1124"/>
            </a:xfrm>
            <a:prstGeom prst="roundRect">
              <a:avLst/>
            </a:prstGeom>
            <a:solidFill>
              <a:srgbClr val="3C587F"/>
            </a:solidFill>
            <a:ln>
              <a:solidFill>
                <a:srgbClr val="0065C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sym typeface="+mn-ea"/>
                </a:rPr>
                <a:t>The change in the intermediate flow matrix of PV manufacturing in each country</a:t>
              </a:r>
              <a:endParaRPr lang="zh-CN" altLang="en-US" b="1">
                <a:latin typeface="微软雅黑" panose="020B0503020204020204" charset="-122"/>
                <a:ea typeface="微软雅黑" panose="020B0503020204020204" charset="-122"/>
                <a:sym typeface="+mn-ea"/>
              </a:endParaRPr>
            </a:p>
          </p:txBody>
        </p:sp>
        <p:sp>
          <p:nvSpPr>
            <p:cNvPr id="76" name="圆角矩形 75"/>
            <p:cNvSpPr/>
            <p:nvPr/>
          </p:nvSpPr>
          <p:spPr>
            <a:xfrm>
              <a:off x="10442" y="4760"/>
              <a:ext cx="8425" cy="1370"/>
            </a:xfrm>
            <a:prstGeom prst="roundRect">
              <a:avLst/>
            </a:prstGeom>
            <a:solidFill>
              <a:srgbClr val="3C587F"/>
            </a:solidFill>
            <a:ln>
              <a:solidFill>
                <a:srgbClr val="0065C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Changes in the final demand matrix for different power generation types in different countries</a:t>
              </a:r>
              <a:endParaRPr lang="zh-CN" altLang="en-US" b="1">
                <a:latin typeface="微软雅黑" panose="020B0503020204020204" charset="-122"/>
                <a:ea typeface="微软雅黑" panose="020B0503020204020204" charset="-122"/>
              </a:endParaRPr>
            </a:p>
          </p:txBody>
        </p:sp>
        <p:sp>
          <p:nvSpPr>
            <p:cNvPr id="80" name="圆角矩形 79"/>
            <p:cNvSpPr/>
            <p:nvPr/>
          </p:nvSpPr>
          <p:spPr>
            <a:xfrm>
              <a:off x="10443" y="6571"/>
              <a:ext cx="8425" cy="1149"/>
            </a:xfrm>
            <a:prstGeom prst="roundRect">
              <a:avLst/>
            </a:prstGeom>
            <a:solidFill>
              <a:srgbClr val="3C587F"/>
            </a:solidFill>
            <a:ln>
              <a:solidFill>
                <a:srgbClr val="0065C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Update the input-output table, intermediate flow and final demand matrix</a:t>
              </a:r>
              <a:endParaRPr lang="zh-CN" altLang="en-US" b="1">
                <a:latin typeface="微软雅黑" panose="020B0503020204020204" charset="-122"/>
                <a:ea typeface="微软雅黑" panose="020B0503020204020204" charset="-122"/>
              </a:endParaRPr>
            </a:p>
          </p:txBody>
        </p:sp>
        <p:sp>
          <p:nvSpPr>
            <p:cNvPr id="82" name="圆角矩形 81"/>
            <p:cNvSpPr/>
            <p:nvPr/>
          </p:nvSpPr>
          <p:spPr>
            <a:xfrm>
              <a:off x="10443" y="8161"/>
              <a:ext cx="8419" cy="610"/>
            </a:xfrm>
            <a:prstGeom prst="roundRect">
              <a:avLst/>
            </a:prstGeom>
            <a:solidFill>
              <a:srgbClr val="3C587F"/>
            </a:solidFill>
            <a:ln>
              <a:solidFill>
                <a:srgbClr val="0065C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110000"/>
                </a:lnSpc>
              </a:pPr>
              <a:r>
                <a:rPr lang="en-US" altLang="zh-CN" b="1">
                  <a:latin typeface="微软雅黑" panose="020B0503020204020204" charset="-122"/>
                  <a:ea typeface="微软雅黑" panose="020B0503020204020204" charset="-122"/>
                </a:rPr>
                <a:t>∆X=(I</a:t>
              </a:r>
              <a:r>
                <a:rPr lang="en-US" altLang="zh-CN" b="1">
                  <a:latin typeface="宋体" panose="02010600030101010101" pitchFamily="2" charset="-122"/>
                  <a:ea typeface="宋体" panose="02010600030101010101" pitchFamily="2" charset="-122"/>
                </a:rPr>
                <a:t>－</a:t>
              </a:r>
              <a:r>
                <a:rPr lang="en-US" altLang="zh-CN" b="1">
                  <a:latin typeface="微软雅黑" panose="020B0503020204020204" charset="-122"/>
                  <a:ea typeface="微软雅黑" panose="020B0503020204020204" charset="-122"/>
                </a:rPr>
                <a:t>A’)</a:t>
              </a:r>
              <a:r>
                <a:rPr lang="en-US" altLang="zh-CN" b="1" baseline="30000">
                  <a:latin typeface="微软雅黑" panose="020B0503020204020204" charset="-122"/>
                  <a:ea typeface="微软雅黑" panose="020B0503020204020204" charset="-122"/>
                </a:rPr>
                <a:t>-1 </a:t>
              </a:r>
              <a:r>
                <a:rPr lang="en-US" altLang="zh-CN" b="1">
                  <a:latin typeface="微软雅黑" panose="020B0503020204020204" charset="-122"/>
                  <a:ea typeface="微软雅黑" panose="020B0503020204020204" charset="-122"/>
                </a:rPr>
                <a:t>• Y’</a:t>
              </a:r>
              <a:r>
                <a:rPr lang="en-US" altLang="zh-CN" b="1">
                  <a:latin typeface="宋体" panose="02010600030101010101" pitchFamily="2" charset="-122"/>
                  <a:ea typeface="宋体" panose="02010600030101010101" pitchFamily="2" charset="-122"/>
                </a:rPr>
                <a:t>－</a:t>
              </a:r>
              <a:r>
                <a:rPr lang="en-US" altLang="zh-CN" b="1">
                  <a:latin typeface="微软雅黑" panose="020B0503020204020204" charset="-122"/>
                  <a:ea typeface="微软雅黑" panose="020B0503020204020204" charset="-122"/>
                </a:rPr>
                <a:t> X</a:t>
              </a:r>
              <a:r>
                <a:rPr lang="en-US" altLang="zh-CN" b="1" baseline="-25000">
                  <a:latin typeface="微软雅黑" panose="020B0503020204020204" charset="-122"/>
                  <a:ea typeface="微软雅黑" panose="020B0503020204020204" charset="-122"/>
                </a:rPr>
                <a:t>0</a:t>
              </a:r>
              <a:endParaRPr lang="en-US" altLang="zh-CN" b="1" baseline="-25000">
                <a:latin typeface="微软雅黑" panose="020B0503020204020204" charset="-122"/>
                <a:ea typeface="微软雅黑" panose="020B0503020204020204" charset="-122"/>
              </a:endParaRPr>
            </a:p>
          </p:txBody>
        </p:sp>
        <p:sp>
          <p:nvSpPr>
            <p:cNvPr id="83" name="文本框 82"/>
            <p:cNvSpPr txBox="1"/>
            <p:nvPr/>
          </p:nvSpPr>
          <p:spPr>
            <a:xfrm>
              <a:off x="15148" y="7719"/>
              <a:ext cx="3069" cy="397"/>
            </a:xfrm>
            <a:prstGeom prst="rect">
              <a:avLst/>
            </a:prstGeom>
            <a:noFill/>
            <a:ln w="12700">
              <a:noFill/>
              <a:prstDash val="dash"/>
            </a:ln>
          </p:spPr>
          <p:txBody>
            <a:bodyPr wrap="square" rtlCol="0">
              <a:noAutofit/>
            </a:bodyPr>
            <a:p>
              <a:pPr>
                <a:lnSpc>
                  <a:spcPct val="130000"/>
                </a:lnSpc>
              </a:pPr>
              <a:r>
                <a:rPr sz="1000" i="1">
                  <a:latin typeface="微软雅黑" panose="020B0503020204020204" charset="-122"/>
                  <a:ea typeface="微软雅黑" panose="020B0503020204020204" charset="-122"/>
                </a:rPr>
                <a:t>Source: EXIOBASE</a:t>
              </a:r>
              <a:endParaRPr sz="1000" i="1">
                <a:latin typeface="微软雅黑" panose="020B0503020204020204" charset="-122"/>
                <a:ea typeface="微软雅黑" panose="020B0503020204020204" charset="-122"/>
              </a:endParaRPr>
            </a:p>
          </p:txBody>
        </p:sp>
        <p:sp>
          <p:nvSpPr>
            <p:cNvPr id="87" name="圆角矩形 86"/>
            <p:cNvSpPr/>
            <p:nvPr/>
          </p:nvSpPr>
          <p:spPr>
            <a:xfrm>
              <a:off x="10442" y="9212"/>
              <a:ext cx="8426" cy="610"/>
            </a:xfrm>
            <a:prstGeom prst="roundRect">
              <a:avLst/>
            </a:prstGeom>
            <a:solidFill>
              <a:srgbClr val="3C587F"/>
            </a:solidFill>
            <a:ln>
              <a:solidFill>
                <a:srgbClr val="0065C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Changes in employment</a:t>
              </a:r>
              <a:endParaRPr lang="zh-CN" altLang="en-US" b="1">
                <a:latin typeface="微软雅黑" panose="020B0503020204020204" charset="-122"/>
                <a:ea typeface="微软雅黑" panose="020B0503020204020204" charset="-122"/>
              </a:endParaRPr>
            </a:p>
          </p:txBody>
        </p:sp>
        <p:sp>
          <p:nvSpPr>
            <p:cNvPr id="91" name="文本框 90"/>
            <p:cNvSpPr txBox="1"/>
            <p:nvPr/>
          </p:nvSpPr>
          <p:spPr>
            <a:xfrm>
              <a:off x="15205" y="8799"/>
              <a:ext cx="3012" cy="386"/>
            </a:xfrm>
            <a:prstGeom prst="rect">
              <a:avLst/>
            </a:prstGeom>
            <a:noFill/>
          </p:spPr>
          <p:txBody>
            <a:bodyPr wrap="square" rtlCol="0">
              <a:spAutoFit/>
            </a:bodyPr>
            <a:p>
              <a:pPr marL="171450" indent="-171450">
                <a:buFont typeface="Arial" panose="020B0604020202020204" pitchFamily="34" charset="0"/>
                <a:buChar char="•"/>
              </a:pPr>
              <a:r>
                <a:rPr lang="zh-CN" altLang="en-US" sz="1000" b="1">
                  <a:solidFill>
                    <a:srgbClr val="C00000"/>
                  </a:solidFill>
                  <a:latin typeface="微软雅黑" panose="020B0503020204020204" charset="-122"/>
                  <a:ea typeface="微软雅黑" panose="020B0503020204020204" charset="-122"/>
                  <a:cs typeface="Times New Roman" panose="02020603050405020304" charset="0"/>
                </a:rPr>
                <a:t>Employment coefficient</a:t>
              </a:r>
              <a:endParaRPr lang="zh-CN" altLang="en-US" sz="1000" b="1">
                <a:solidFill>
                  <a:srgbClr val="C00000"/>
                </a:solidFill>
                <a:latin typeface="微软雅黑" panose="020B0503020204020204" charset="-122"/>
                <a:ea typeface="微软雅黑" panose="020B0503020204020204" charset="-122"/>
                <a:cs typeface="Times New Roman" panose="02020603050405020304" charset="0"/>
              </a:endParaRPr>
            </a:p>
          </p:txBody>
        </p:sp>
      </p:grpSp>
      <p:cxnSp>
        <p:nvCxnSpPr>
          <p:cNvPr id="7" name="肘形连接符 6"/>
          <p:cNvCxnSpPr>
            <a:stCxn id="67" idx="3"/>
            <a:endCxn id="74" idx="1"/>
          </p:cNvCxnSpPr>
          <p:nvPr/>
        </p:nvCxnSpPr>
        <p:spPr>
          <a:xfrm flipV="1">
            <a:off x="5699760" y="2385695"/>
            <a:ext cx="696595" cy="3491865"/>
          </a:xfrm>
          <a:prstGeom prst="bentConnector3">
            <a:avLst>
              <a:gd name="adj1" fmla="val 50046"/>
            </a:avLst>
          </a:prstGeom>
          <a:ln w="28575">
            <a:solidFill>
              <a:srgbClr val="3C587F"/>
            </a:solidFill>
            <a:prstDash val="dash"/>
            <a:tailEnd type="arrow"/>
          </a:ln>
        </p:spPr>
        <p:style>
          <a:lnRef idx="2">
            <a:schemeClr val="accent1"/>
          </a:lnRef>
          <a:fillRef idx="0">
            <a:srgbClr val="FFFFFF"/>
          </a:fillRef>
          <a:effectRef idx="0">
            <a:srgbClr val="FFFFFF"/>
          </a:effectRef>
          <a:fontRef idx="minor">
            <a:schemeClr val="tx1"/>
          </a:fontRef>
        </p:style>
      </p:cxnSp>
      <p:cxnSp>
        <p:nvCxnSpPr>
          <p:cNvPr id="8" name="肘形连接符 7"/>
          <p:cNvCxnSpPr>
            <a:stCxn id="67" idx="3"/>
            <a:endCxn id="76" idx="1"/>
          </p:cNvCxnSpPr>
          <p:nvPr/>
        </p:nvCxnSpPr>
        <p:spPr>
          <a:xfrm flipV="1">
            <a:off x="5699760" y="3457575"/>
            <a:ext cx="696595" cy="2419985"/>
          </a:xfrm>
          <a:prstGeom prst="bentConnector3">
            <a:avLst>
              <a:gd name="adj1" fmla="val 50046"/>
            </a:avLst>
          </a:prstGeom>
          <a:ln w="28575">
            <a:solidFill>
              <a:srgbClr val="3C587F"/>
            </a:solidFill>
            <a:prstDash val="dash"/>
            <a:tailEnd type="arrow"/>
          </a:ln>
        </p:spPr>
        <p:style>
          <a:lnRef idx="2">
            <a:schemeClr val="accent1"/>
          </a:lnRef>
          <a:fillRef idx="0">
            <a:srgbClr val="FFFFFF"/>
          </a:fillRef>
          <a:effectRef idx="0">
            <a:srgbClr val="FFFFFF"/>
          </a:effectRef>
          <a:fontRef idx="minor">
            <a:schemeClr val="tx1"/>
          </a:fontRef>
        </p:style>
      </p:cxnSp>
      <p:sp>
        <p:nvSpPr>
          <p:cNvPr id="6" name="直角上箭头 5"/>
          <p:cNvSpPr/>
          <p:nvPr/>
        </p:nvSpPr>
        <p:spPr>
          <a:xfrm rot="5400000">
            <a:off x="1705610" y="5454650"/>
            <a:ext cx="560705" cy="782320"/>
          </a:xfrm>
          <a:prstGeom prst="bentUpArrow">
            <a:avLst>
              <a:gd name="adj1" fmla="val 25000"/>
              <a:gd name="adj2" fmla="val 23642"/>
              <a:gd name="adj3" fmla="val 25000"/>
            </a:avLst>
          </a:prstGeom>
          <a:solidFill>
            <a:schemeClr val="bg1">
              <a:lumMod val="6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cxnSp>
        <p:nvCxnSpPr>
          <p:cNvPr id="10" name="直接箭头连接符 9"/>
          <p:cNvCxnSpPr>
            <a:stCxn id="74" idx="2"/>
            <a:endCxn id="76" idx="0"/>
          </p:cNvCxnSpPr>
          <p:nvPr/>
        </p:nvCxnSpPr>
        <p:spPr>
          <a:xfrm flipH="1">
            <a:off x="9071610" y="2742565"/>
            <a:ext cx="2540" cy="280035"/>
          </a:xfrm>
          <a:prstGeom prst="straightConnector1">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1" name="直接箭头连接符 10"/>
          <p:cNvCxnSpPr>
            <a:stCxn id="76" idx="2"/>
            <a:endCxn id="80" idx="0"/>
          </p:cNvCxnSpPr>
          <p:nvPr/>
        </p:nvCxnSpPr>
        <p:spPr>
          <a:xfrm>
            <a:off x="9071610" y="3892550"/>
            <a:ext cx="635" cy="280035"/>
          </a:xfrm>
          <a:prstGeom prst="straightConnector1">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a:stCxn id="80" idx="2"/>
            <a:endCxn id="82" idx="0"/>
          </p:cNvCxnSpPr>
          <p:nvPr/>
        </p:nvCxnSpPr>
        <p:spPr>
          <a:xfrm flipH="1">
            <a:off x="9070340" y="4902200"/>
            <a:ext cx="1905" cy="280035"/>
          </a:xfrm>
          <a:prstGeom prst="straightConnector1">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a:endCxn id="87" idx="0"/>
          </p:cNvCxnSpPr>
          <p:nvPr/>
        </p:nvCxnSpPr>
        <p:spPr>
          <a:xfrm flipH="1">
            <a:off x="9071610" y="5554345"/>
            <a:ext cx="2540" cy="295275"/>
          </a:xfrm>
          <a:prstGeom prst="straightConnector1">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advTm="3333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a:bodyPr>
          <a:lstStyle/>
          <a:p>
            <a:pPr algn="l">
              <a:buClrTx/>
              <a:buSzTx/>
              <a:buFontTx/>
            </a:pPr>
            <a:r>
              <a:rPr lang="zh-CN" altLang="en-US" sz="3200" b="1">
                <a:sym typeface="+mn-ea"/>
              </a:rPr>
              <a:t>Model coupling</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graphicFrame>
        <p:nvGraphicFramePr>
          <p:cNvPr id="20" name="表格 19"/>
          <p:cNvGraphicFramePr/>
          <p:nvPr>
            <p:custDataLst>
              <p:tags r:id="rId1"/>
            </p:custDataLst>
          </p:nvPr>
        </p:nvGraphicFramePr>
        <p:xfrm>
          <a:off x="2244725" y="2084705"/>
          <a:ext cx="1270000" cy="1196340"/>
        </p:xfrm>
        <a:graphic>
          <a:graphicData uri="http://schemas.openxmlformats.org/drawingml/2006/table">
            <a:tbl>
              <a:tblPr firstRow="1" bandRow="1">
                <a:tableStyleId>{5C22544A-7EE6-4342-B048-85BDC9FD1C3A}</a:tableStyleId>
              </a:tblPr>
              <a:tblGrid>
                <a:gridCol w="467360"/>
                <a:gridCol w="421005"/>
                <a:gridCol w="381635"/>
              </a:tblGrid>
              <a:tr h="398780">
                <a:tc>
                  <a:txBody>
                    <a:bodyPr/>
                    <a:p>
                      <a:pPr algn="ctr">
                        <a:buNone/>
                      </a:pPr>
                      <a:endParaRPr lang="zh-CN" altLang="en-US"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ClrTx/>
                        <a:buSzTx/>
                        <a:buFontTx/>
                        <a:buNone/>
                      </a:pPr>
                      <a:r>
                        <a:rPr lang="zh-CN" altLang="en-US" sz="1200" b="0">
                          <a:solidFill>
                            <a:schemeClr val="dk1"/>
                          </a:solidFill>
                        </a:rPr>
                        <a:t>A</a:t>
                      </a:r>
                      <a:endParaRPr lang="zh-CN" altLang="en-US" sz="1200" b="0">
                        <a:solidFill>
                          <a:schemeClr val="dk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ClrTx/>
                        <a:buSzTx/>
                        <a:buFontTx/>
                        <a:buNone/>
                      </a:pPr>
                      <a:r>
                        <a:rPr lang="zh-CN" altLang="en-US" sz="1200" b="0">
                          <a:solidFill>
                            <a:schemeClr val="dk1"/>
                          </a:solidFill>
                        </a:rPr>
                        <a:t>B</a:t>
                      </a:r>
                      <a:endParaRPr lang="zh-CN" altLang="en-US" sz="1200" b="0">
                        <a:solidFill>
                          <a:schemeClr val="dk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r>
              <a:tr h="398780">
                <a:tc>
                  <a:txBody>
                    <a:bodyPr/>
                    <a:p>
                      <a:pPr algn="ctr">
                        <a:buNone/>
                      </a:pPr>
                      <a:r>
                        <a:rPr lang="en-US" sz="1200"/>
                        <a:t>A</a:t>
                      </a:r>
                      <a:endParaRPr lang="en-US"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None/>
                      </a:pPr>
                      <a:r>
                        <a:rPr lang="en-US" altLang="zh-CN" sz="1200"/>
                        <a:t>AA</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200"/>
                        <a:t>AB</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8780">
                <a:tc>
                  <a:txBody>
                    <a:bodyPr/>
                    <a:p>
                      <a:pPr algn="ctr">
                        <a:buNone/>
                      </a:pPr>
                      <a:r>
                        <a:rPr lang="en-US" sz="1200"/>
                        <a:t>B</a:t>
                      </a:r>
                      <a:endParaRPr lang="en-US"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None/>
                      </a:pPr>
                      <a:r>
                        <a:rPr lang="en-US" altLang="zh-CN" sz="1200"/>
                        <a:t>BA</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200"/>
                        <a:t>BB</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1" name="圆角矩形 20"/>
          <p:cNvSpPr/>
          <p:nvPr/>
        </p:nvSpPr>
        <p:spPr>
          <a:xfrm>
            <a:off x="1455420" y="1242695"/>
            <a:ext cx="2923540" cy="48323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sz="2000" b="1">
                <a:latin typeface="微软雅黑" panose="020B0503020204020204" charset="-122"/>
                <a:ea typeface="微软雅黑" panose="020B0503020204020204" charset="-122"/>
              </a:rPr>
              <a:t>GSIM model results</a:t>
            </a:r>
            <a:endParaRPr sz="2000" b="1">
              <a:latin typeface="微软雅黑" panose="020B0503020204020204" charset="-122"/>
              <a:ea typeface="微软雅黑" panose="020B0503020204020204" charset="-122"/>
            </a:endParaRPr>
          </a:p>
        </p:txBody>
      </p:sp>
      <p:sp>
        <p:nvSpPr>
          <p:cNvPr id="22" name="圆角矩形 21"/>
          <p:cNvSpPr/>
          <p:nvPr/>
        </p:nvSpPr>
        <p:spPr>
          <a:xfrm>
            <a:off x="198755" y="2085340"/>
            <a:ext cx="1822450" cy="119570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Changes in the national trade matrix</a:t>
            </a:r>
            <a:endParaRPr lang="zh-CN" altLang="en-US" b="1">
              <a:latin typeface="微软雅黑" panose="020B0503020204020204" charset="-122"/>
              <a:ea typeface="微软雅黑" panose="020B0503020204020204" charset="-122"/>
            </a:endParaRPr>
          </a:p>
        </p:txBody>
      </p:sp>
      <p:sp>
        <p:nvSpPr>
          <p:cNvPr id="23" name="圆角矩形 22"/>
          <p:cNvSpPr/>
          <p:nvPr/>
        </p:nvSpPr>
        <p:spPr>
          <a:xfrm>
            <a:off x="6488430" y="1242695"/>
            <a:ext cx="3207385" cy="48323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latin typeface="微软雅黑" panose="020B0503020204020204" charset="-122"/>
                <a:ea typeface="微软雅黑" panose="020B0503020204020204" charset="-122"/>
              </a:rPr>
              <a:t>PVIO</a:t>
            </a:r>
            <a:endParaRPr lang="en-US" altLang="zh-CN" sz="2000" b="1">
              <a:latin typeface="微软雅黑" panose="020B0503020204020204" charset="-122"/>
              <a:ea typeface="微软雅黑" panose="020B0503020204020204" charset="-122"/>
            </a:endParaRPr>
          </a:p>
        </p:txBody>
      </p:sp>
      <p:graphicFrame>
        <p:nvGraphicFramePr>
          <p:cNvPr id="25" name="表格 24"/>
          <p:cNvGraphicFramePr/>
          <p:nvPr>
            <p:custDataLst>
              <p:tags r:id="rId2"/>
            </p:custDataLst>
          </p:nvPr>
        </p:nvGraphicFramePr>
        <p:xfrm>
          <a:off x="6488430" y="1970405"/>
          <a:ext cx="3208020" cy="1447165"/>
        </p:xfrm>
        <a:graphic>
          <a:graphicData uri="http://schemas.openxmlformats.org/drawingml/2006/table">
            <a:tbl>
              <a:tblPr firstRow="1" bandRow="1">
                <a:tableStyleId>{5C22544A-7EE6-4342-B048-85BDC9FD1C3A}</a:tableStyleId>
              </a:tblPr>
              <a:tblGrid>
                <a:gridCol w="1181100"/>
                <a:gridCol w="1062355"/>
                <a:gridCol w="964565"/>
              </a:tblGrid>
              <a:tr h="478790">
                <a:tc>
                  <a:txBody>
                    <a:bodyPr/>
                    <a:p>
                      <a:pPr algn="ctr">
                        <a:buNone/>
                      </a:pPr>
                      <a:r>
                        <a:rPr lang="zh-CN" altLang="en-US" sz="1200" b="1"/>
                        <a:t>Manufacturing</a:t>
                      </a:r>
                      <a:endParaRPr lang="zh-CN" altLang="en-US" sz="1200" b="1"/>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ClrTx/>
                        <a:buSzTx/>
                        <a:buFontTx/>
                        <a:buNone/>
                      </a:pPr>
                      <a:r>
                        <a:rPr lang="zh-CN" altLang="en-US" sz="1200" b="0">
                          <a:solidFill>
                            <a:schemeClr val="dk1"/>
                          </a:solidFill>
                        </a:rPr>
                        <a:t>A</a:t>
                      </a:r>
                      <a:endParaRPr lang="zh-CN" altLang="en-US" sz="1200" b="0">
                        <a:solidFill>
                          <a:schemeClr val="dk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ClrTx/>
                        <a:buSzTx/>
                        <a:buFontTx/>
                        <a:buNone/>
                      </a:pPr>
                      <a:r>
                        <a:rPr lang="zh-CN" altLang="en-US" sz="1200" b="0">
                          <a:solidFill>
                            <a:schemeClr val="dk1"/>
                          </a:solidFill>
                        </a:rPr>
                        <a:t>B</a:t>
                      </a:r>
                      <a:endParaRPr lang="zh-CN" altLang="en-US" sz="1200" b="0">
                        <a:solidFill>
                          <a:schemeClr val="dk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r>
              <a:tr h="483870">
                <a:tc>
                  <a:txBody>
                    <a:bodyPr/>
                    <a:p>
                      <a:pPr algn="ctr">
                        <a:buNone/>
                      </a:pPr>
                      <a:r>
                        <a:rPr lang="en-US" altLang="zh-CN" sz="1200"/>
                        <a:t>A</a:t>
                      </a:r>
                      <a:endParaRPr lang="zh-CN" altLang="en-US"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None/>
                      </a:pPr>
                      <a:r>
                        <a:rPr lang="en-US" altLang="zh-CN" sz="1200"/>
                        <a:t>aa+AA</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200"/>
                        <a:t>ab+AB</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84505">
                <a:tc>
                  <a:txBody>
                    <a:bodyPr/>
                    <a:p>
                      <a:pPr algn="ctr">
                        <a:buNone/>
                      </a:pPr>
                      <a:r>
                        <a:rPr lang="en-US" altLang="zh-CN" sz="1200"/>
                        <a:t>B</a:t>
                      </a:r>
                      <a:endParaRPr lang="zh-CN" altLang="en-US"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None/>
                      </a:pPr>
                      <a:r>
                        <a:rPr lang="en-US" altLang="zh-CN" sz="1200"/>
                        <a:t>ba+BA</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200"/>
                        <a:t>bb+BB</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6" name="圆角矩形 25"/>
          <p:cNvSpPr/>
          <p:nvPr/>
        </p:nvSpPr>
        <p:spPr>
          <a:xfrm>
            <a:off x="9843770" y="2085975"/>
            <a:ext cx="2092960" cy="119443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Intermediate Traffic Matrix Final Value</a:t>
            </a:r>
            <a:endParaRPr lang="zh-CN" altLang="en-US" b="1">
              <a:latin typeface="微软雅黑" panose="020B0503020204020204" charset="-122"/>
              <a:ea typeface="微软雅黑" panose="020B0503020204020204" charset="-122"/>
            </a:endParaRPr>
          </a:p>
        </p:txBody>
      </p:sp>
      <p:sp>
        <p:nvSpPr>
          <p:cNvPr id="27" name="右箭头 26"/>
          <p:cNvSpPr/>
          <p:nvPr/>
        </p:nvSpPr>
        <p:spPr>
          <a:xfrm>
            <a:off x="3738245" y="2962275"/>
            <a:ext cx="2602865" cy="455930"/>
          </a:xfrm>
          <a:prstGeom prst="rightArrow">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圆角矩形 27"/>
          <p:cNvSpPr/>
          <p:nvPr/>
        </p:nvSpPr>
        <p:spPr>
          <a:xfrm>
            <a:off x="202565" y="3996690"/>
            <a:ext cx="1818005" cy="92011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Changes in PV demand</a:t>
            </a:r>
            <a:endParaRPr lang="zh-CN" altLang="en-US" b="1">
              <a:latin typeface="微软雅黑" panose="020B0503020204020204" charset="-122"/>
              <a:ea typeface="微软雅黑" panose="020B0503020204020204" charset="-122"/>
            </a:endParaRPr>
          </a:p>
        </p:txBody>
      </p:sp>
      <p:graphicFrame>
        <p:nvGraphicFramePr>
          <p:cNvPr id="29" name="表格 28"/>
          <p:cNvGraphicFramePr/>
          <p:nvPr>
            <p:custDataLst>
              <p:tags r:id="rId3"/>
            </p:custDataLst>
          </p:nvPr>
        </p:nvGraphicFramePr>
        <p:xfrm>
          <a:off x="2242820" y="3995420"/>
          <a:ext cx="1272540" cy="922020"/>
        </p:xfrm>
        <a:graphic>
          <a:graphicData uri="http://schemas.openxmlformats.org/drawingml/2006/table">
            <a:tbl>
              <a:tblPr firstRow="1" bandRow="1">
                <a:tableStyleId>{5C22544A-7EE6-4342-B048-85BDC9FD1C3A}</a:tableStyleId>
              </a:tblPr>
              <a:tblGrid>
                <a:gridCol w="667385"/>
                <a:gridCol w="605155"/>
              </a:tblGrid>
              <a:tr h="461010">
                <a:tc>
                  <a:txBody>
                    <a:bodyPr/>
                    <a:p>
                      <a:pPr algn="ctr">
                        <a:buClrTx/>
                        <a:buSzTx/>
                        <a:buFontTx/>
                        <a:buNone/>
                      </a:pPr>
                      <a:r>
                        <a:rPr lang="zh-CN" altLang="en-US" sz="1200" b="0">
                          <a:solidFill>
                            <a:schemeClr val="dk1"/>
                          </a:solidFill>
                        </a:rPr>
                        <a:t>A</a:t>
                      </a:r>
                      <a:endParaRPr lang="zh-CN" altLang="en-US" sz="1200" b="0">
                        <a:solidFill>
                          <a:schemeClr val="dk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ClrTx/>
                        <a:buSzTx/>
                        <a:buFontTx/>
                        <a:buNone/>
                      </a:pPr>
                      <a:r>
                        <a:rPr lang="zh-CN" altLang="en-US" sz="1200" b="0">
                          <a:solidFill>
                            <a:schemeClr val="dk1"/>
                          </a:solidFill>
                        </a:rPr>
                        <a:t>B</a:t>
                      </a:r>
                      <a:endParaRPr lang="zh-CN" altLang="en-US" sz="1200" b="0">
                        <a:solidFill>
                          <a:schemeClr val="dk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r>
              <a:tr h="461010">
                <a:tc>
                  <a:txBody>
                    <a:bodyPr/>
                    <a:p>
                      <a:pPr algn="ctr">
                        <a:buNone/>
                      </a:pPr>
                      <a:r>
                        <a:rPr lang="en-US" altLang="zh-CN" sz="1200"/>
                        <a:t>AA+BA</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200"/>
                        <a:t>AB+BB</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0" name="文本框 29"/>
          <p:cNvSpPr txBox="1"/>
          <p:nvPr/>
        </p:nvSpPr>
        <p:spPr>
          <a:xfrm>
            <a:off x="3669030" y="2078355"/>
            <a:ext cx="2770505" cy="1037590"/>
          </a:xfrm>
          <a:prstGeom prst="rect">
            <a:avLst/>
          </a:prstGeom>
          <a:noFill/>
        </p:spPr>
        <p:txBody>
          <a:bodyPr wrap="square" rtlCol="0">
            <a:noAutofit/>
          </a:bodyPr>
          <a:p>
            <a:r>
              <a:rPr lang="zh-CN" altLang="en-US" sz="1400"/>
              <a:t>Only the manufacturing process is changed, and the others are consistent with the quantity of the initial intermediate matrix</a:t>
            </a:r>
            <a:endParaRPr lang="zh-CN" altLang="en-US" sz="1400"/>
          </a:p>
        </p:txBody>
      </p:sp>
      <p:sp>
        <p:nvSpPr>
          <p:cNvPr id="31" name="右箭头 30"/>
          <p:cNvSpPr/>
          <p:nvPr/>
        </p:nvSpPr>
        <p:spPr>
          <a:xfrm>
            <a:off x="3737610" y="4654550"/>
            <a:ext cx="2600325" cy="455930"/>
          </a:xfrm>
          <a:prstGeom prst="rightArrow">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文本框 31"/>
          <p:cNvSpPr txBox="1"/>
          <p:nvPr/>
        </p:nvSpPr>
        <p:spPr>
          <a:xfrm>
            <a:off x="3712210" y="3825875"/>
            <a:ext cx="2689225" cy="940435"/>
          </a:xfrm>
          <a:prstGeom prst="rect">
            <a:avLst/>
          </a:prstGeom>
          <a:noFill/>
        </p:spPr>
        <p:txBody>
          <a:bodyPr wrap="square" rtlCol="0">
            <a:noAutofit/>
          </a:bodyPr>
          <a:p>
            <a:r>
              <a:rPr lang="zh-CN" altLang="en-US" sz="1400"/>
              <a:t>A country's total power generation demand remains unchanged, and </a:t>
            </a:r>
            <a:r>
              <a:rPr lang="en-US" altLang="zh-CN" sz="1400"/>
              <a:t>pv </a:t>
            </a:r>
            <a:r>
              <a:rPr lang="zh-CN" altLang="en-US" sz="1400"/>
              <a:t>and non-</a:t>
            </a:r>
            <a:r>
              <a:rPr lang="en-US" altLang="zh-CN" sz="1400"/>
              <a:t>pv</a:t>
            </a:r>
            <a:r>
              <a:rPr lang="zh-CN" altLang="en-US" sz="1400"/>
              <a:t> power generation complement each other</a:t>
            </a:r>
            <a:endParaRPr lang="zh-CN" altLang="en-US" sz="1400"/>
          </a:p>
        </p:txBody>
      </p:sp>
      <p:graphicFrame>
        <p:nvGraphicFramePr>
          <p:cNvPr id="35" name="表格 34"/>
          <p:cNvGraphicFramePr/>
          <p:nvPr>
            <p:custDataLst>
              <p:tags r:id="rId4"/>
            </p:custDataLst>
          </p:nvPr>
        </p:nvGraphicFramePr>
        <p:xfrm>
          <a:off x="6489700" y="3842385"/>
          <a:ext cx="3206115" cy="1586230"/>
        </p:xfrm>
        <a:graphic>
          <a:graphicData uri="http://schemas.openxmlformats.org/drawingml/2006/table">
            <a:tbl>
              <a:tblPr firstRow="1" bandRow="1">
                <a:tableStyleId>{5C22544A-7EE6-4342-B048-85BDC9FD1C3A}</a:tableStyleId>
              </a:tblPr>
              <a:tblGrid>
                <a:gridCol w="1183640"/>
                <a:gridCol w="1144905"/>
                <a:gridCol w="877570"/>
              </a:tblGrid>
              <a:tr h="860425">
                <a:tc>
                  <a:txBody>
                    <a:bodyPr/>
                    <a:p>
                      <a:pPr algn="ctr">
                        <a:buNone/>
                      </a:pPr>
                      <a:r>
                        <a:rPr lang="zh-CN" altLang="en-US" sz="1200"/>
                        <a:t>The final demand for power generation</a:t>
                      </a:r>
                      <a:endParaRPr lang="zh-CN" altLang="en-US"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ClrTx/>
                        <a:buSzTx/>
                        <a:buFontTx/>
                        <a:buNone/>
                      </a:pPr>
                      <a:r>
                        <a:rPr lang="zh-CN" altLang="en-US" sz="1200" b="0">
                          <a:solidFill>
                            <a:schemeClr val="dk1"/>
                          </a:solidFill>
                        </a:rPr>
                        <a:t>A</a:t>
                      </a:r>
                      <a:endParaRPr lang="zh-CN" altLang="en-US" sz="1200" b="0">
                        <a:solidFill>
                          <a:schemeClr val="dk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ClrTx/>
                        <a:buSzTx/>
                        <a:buFontTx/>
                        <a:buNone/>
                      </a:pPr>
                      <a:r>
                        <a:rPr lang="zh-CN" altLang="en-US" sz="1200" b="0">
                          <a:solidFill>
                            <a:schemeClr val="dk1"/>
                          </a:solidFill>
                        </a:rPr>
                        <a:t>B</a:t>
                      </a:r>
                      <a:endParaRPr lang="zh-CN" altLang="en-US" sz="1200" b="0">
                        <a:solidFill>
                          <a:schemeClr val="dk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r>
              <a:tr h="436245">
                <a:tc>
                  <a:txBody>
                    <a:bodyPr/>
                    <a:p>
                      <a:pPr algn="ctr">
                        <a:buNone/>
                      </a:pPr>
                      <a:r>
                        <a:rPr lang="en-US" altLang="zh-CN" sz="1200"/>
                        <a:t>pv</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None/>
                      </a:pPr>
                      <a:r>
                        <a:rPr lang="en-US" altLang="zh-CN" sz="1200"/>
                        <a:t>FA+AA+BA</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200"/>
                        <a:t>FC+AB+BB</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89560">
                <a:tc>
                  <a:txBody>
                    <a:bodyPr/>
                    <a:p>
                      <a:pPr algn="ctr">
                        <a:buNone/>
                      </a:pPr>
                      <a:r>
                        <a:rPr lang="en-US" altLang="zh-CN" sz="1200"/>
                        <a:t>non-pv</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BD8B7"/>
                    </a:solidFill>
                  </a:tcPr>
                </a:tc>
                <a:tc>
                  <a:txBody>
                    <a:bodyPr/>
                    <a:p>
                      <a:pPr algn="ctr">
                        <a:buNone/>
                      </a:pPr>
                      <a:r>
                        <a:rPr lang="en-US" altLang="zh-CN" sz="1200"/>
                        <a:t>FB-AA-BA</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200"/>
                        <a:t>FD-AB-BB</a:t>
                      </a:r>
                      <a:endParaRPr lang="en-US" altLang="zh-CN" sz="1200"/>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7" name="圆角矩形 36"/>
          <p:cNvSpPr/>
          <p:nvPr/>
        </p:nvSpPr>
        <p:spPr>
          <a:xfrm>
            <a:off x="9846945" y="3996690"/>
            <a:ext cx="2096770" cy="92011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The final value of the final demand matrix</a:t>
            </a:r>
            <a:endParaRPr lang="zh-CN" altLang="en-US" b="1">
              <a:latin typeface="微软雅黑" panose="020B0503020204020204" charset="-122"/>
              <a:ea typeface="微软雅黑" panose="020B0503020204020204" charset="-122"/>
            </a:endParaRPr>
          </a:p>
        </p:txBody>
      </p:sp>
      <p:sp>
        <p:nvSpPr>
          <p:cNvPr id="40" name="文本框 39"/>
          <p:cNvSpPr txBox="1"/>
          <p:nvPr/>
        </p:nvSpPr>
        <p:spPr>
          <a:xfrm>
            <a:off x="741680" y="5572125"/>
            <a:ext cx="10750550" cy="1101725"/>
          </a:xfrm>
          <a:prstGeom prst="rect">
            <a:avLst/>
          </a:prstGeom>
          <a:noFill/>
        </p:spPr>
        <p:txBody>
          <a:bodyPr wrap="square" rtlCol="0" anchor="t">
            <a:spAutoFit/>
          </a:bodyPr>
          <a:p>
            <a:r>
              <a:rPr lang="en-US" altLang="zh-CN" b="1">
                <a:latin typeface="微软雅黑" panose="020B0503020204020204" charset="-122"/>
                <a:ea typeface="微软雅黑" panose="020B0503020204020204" charset="-122"/>
                <a:sym typeface="+mn-ea"/>
              </a:rPr>
              <a:t>∆J=E</a:t>
            </a:r>
            <a:r>
              <a:rPr lang="en-US" altLang="zh-CN" b="1">
                <a:latin typeface="微软雅黑" panose="020B0503020204020204" charset="-122"/>
                <a:ea typeface="微软雅黑" panose="020B0503020204020204" charset="-122"/>
                <a:sym typeface="+mn-ea"/>
              </a:rPr>
              <a:t>•</a:t>
            </a:r>
            <a:r>
              <a:rPr lang="en-US" altLang="zh-CN" b="1">
                <a:latin typeface="微软雅黑" panose="020B0503020204020204" charset="-122"/>
                <a:ea typeface="微软雅黑" panose="020B0503020204020204" charset="-122"/>
                <a:sym typeface="+mn-ea"/>
              </a:rPr>
              <a:t>(I</a:t>
            </a:r>
            <a:r>
              <a:rPr lang="en-US" altLang="zh-CN" b="1">
                <a:latin typeface="宋体" panose="02010600030101010101" pitchFamily="2" charset="-122"/>
                <a:ea typeface="宋体" panose="02010600030101010101" pitchFamily="2" charset="-122"/>
                <a:sym typeface="+mn-ea"/>
              </a:rPr>
              <a:t>－</a:t>
            </a:r>
            <a:r>
              <a:rPr lang="en-US" altLang="zh-CN" b="1">
                <a:latin typeface="微软雅黑" panose="020B0503020204020204" charset="-122"/>
                <a:ea typeface="微软雅黑" panose="020B0503020204020204" charset="-122"/>
                <a:sym typeface="+mn-ea"/>
              </a:rPr>
              <a:t>A’)</a:t>
            </a:r>
            <a:r>
              <a:rPr lang="en-US" altLang="zh-CN" b="1" baseline="30000">
                <a:latin typeface="微软雅黑" panose="020B0503020204020204" charset="-122"/>
                <a:ea typeface="微软雅黑" panose="020B0503020204020204" charset="-122"/>
                <a:sym typeface="+mn-ea"/>
              </a:rPr>
              <a:t>-1 </a:t>
            </a:r>
            <a:r>
              <a:rPr lang="en-US" altLang="zh-CN" b="1">
                <a:latin typeface="微软雅黑" panose="020B0503020204020204" charset="-122"/>
                <a:ea typeface="微软雅黑" panose="020B0503020204020204" charset="-122"/>
                <a:sym typeface="+mn-ea"/>
              </a:rPr>
              <a:t>• </a:t>
            </a:r>
            <a:r>
              <a:rPr lang="zh-CN" altLang="en-US" b="1">
                <a:latin typeface="微软雅黑" panose="020B0503020204020204" charset="-122"/>
                <a:ea typeface="微软雅黑" panose="020B0503020204020204" charset="-122"/>
                <a:sym typeface="+mn-ea"/>
              </a:rPr>
              <a:t>（</a:t>
            </a:r>
            <a:r>
              <a:rPr lang="en-US" altLang="zh-CN" b="1">
                <a:latin typeface="微软雅黑" panose="020B0503020204020204" charset="-122"/>
                <a:ea typeface="微软雅黑" panose="020B0503020204020204" charset="-122"/>
                <a:sym typeface="+mn-ea"/>
              </a:rPr>
              <a:t>Y+</a:t>
            </a:r>
            <a:r>
              <a:rPr lang="en-US" altLang="zh-CN" b="1">
                <a:latin typeface="Times New Roman" panose="02020603050405020304" charset="0"/>
                <a:ea typeface="微软雅黑" panose="020B0503020204020204" charset="-122"/>
                <a:cs typeface="Times New Roman" panose="02020603050405020304" charset="0"/>
                <a:sym typeface="+mn-ea"/>
              </a:rPr>
              <a:t>∆Y</a:t>
            </a:r>
            <a:r>
              <a:rPr lang="zh-CN" altLang="en-US" b="1">
                <a:latin typeface="微软雅黑" panose="020B0503020204020204" charset="-122"/>
                <a:ea typeface="微软雅黑" panose="020B0503020204020204" charset="-122"/>
                <a:sym typeface="+mn-ea"/>
              </a:rPr>
              <a:t>）</a:t>
            </a:r>
            <a:r>
              <a:rPr lang="en-US" altLang="zh-CN" b="1">
                <a:latin typeface="宋体" panose="02010600030101010101" pitchFamily="2" charset="-122"/>
                <a:ea typeface="宋体" panose="02010600030101010101" pitchFamily="2" charset="-122"/>
                <a:sym typeface="+mn-ea"/>
              </a:rPr>
              <a:t>－</a:t>
            </a:r>
            <a:r>
              <a:rPr lang="en-US" altLang="zh-CN" b="1">
                <a:latin typeface="微软雅黑" panose="020B0503020204020204" charset="-122"/>
                <a:ea typeface="微软雅黑" panose="020B0503020204020204" charset="-122"/>
                <a:sym typeface="+mn-ea"/>
              </a:rPr>
              <a:t> </a:t>
            </a:r>
            <a:r>
              <a:rPr lang="en-US" altLang="zh-CN" b="1">
                <a:latin typeface="微软雅黑" panose="020B0503020204020204" charset="-122"/>
                <a:ea typeface="微软雅黑" panose="020B0503020204020204" charset="-122"/>
                <a:sym typeface="+mn-ea"/>
              </a:rPr>
              <a:t>E•(I</a:t>
            </a:r>
            <a:r>
              <a:rPr lang="en-US" altLang="zh-CN" b="1">
                <a:latin typeface="宋体" panose="02010600030101010101" pitchFamily="2" charset="-122"/>
                <a:ea typeface="宋体" panose="02010600030101010101" pitchFamily="2" charset="-122"/>
                <a:sym typeface="+mn-ea"/>
              </a:rPr>
              <a:t>－</a:t>
            </a:r>
            <a:r>
              <a:rPr lang="en-US" altLang="zh-CN" b="1">
                <a:latin typeface="微软雅黑" panose="020B0503020204020204" charset="-122"/>
                <a:ea typeface="微软雅黑" panose="020B0503020204020204" charset="-122"/>
                <a:sym typeface="+mn-ea"/>
              </a:rPr>
              <a:t>A)</a:t>
            </a:r>
            <a:r>
              <a:rPr lang="en-US" altLang="zh-CN" b="1" baseline="30000">
                <a:latin typeface="微软雅黑" panose="020B0503020204020204" charset="-122"/>
                <a:ea typeface="微软雅黑" panose="020B0503020204020204" charset="-122"/>
                <a:sym typeface="+mn-ea"/>
              </a:rPr>
              <a:t>-1 </a:t>
            </a:r>
            <a:r>
              <a:rPr lang="en-US" altLang="zh-CN" b="1">
                <a:latin typeface="微软雅黑" panose="020B0503020204020204" charset="-122"/>
                <a:ea typeface="微软雅黑" panose="020B0503020204020204" charset="-122"/>
                <a:sym typeface="+mn-ea"/>
              </a:rPr>
              <a:t>• Y</a:t>
            </a:r>
            <a:endParaRPr lang="en-US" altLang="zh-CN" b="1">
              <a:latin typeface="微软雅黑" panose="020B0503020204020204" charset="-122"/>
              <a:ea typeface="微软雅黑" panose="020B0503020204020204" charset="-122"/>
              <a:sym typeface="+mn-ea"/>
            </a:endParaRPr>
          </a:p>
          <a:p>
            <a:r>
              <a:rPr lang="en-US" altLang="zh-CN" b="1" baseline="-25000">
                <a:latin typeface="微软雅黑" panose="020B0503020204020204" charset="-122"/>
                <a:ea typeface="微软雅黑" panose="020B0503020204020204" charset="-122"/>
                <a:sym typeface="+mn-ea"/>
              </a:rPr>
              <a:t>      </a:t>
            </a:r>
            <a:r>
              <a:rPr lang="en-US" altLang="zh-CN" b="1">
                <a:latin typeface="微软雅黑" panose="020B0503020204020204" charset="-122"/>
                <a:ea typeface="微软雅黑" panose="020B0503020204020204" charset="-122"/>
                <a:sym typeface="+mn-ea"/>
              </a:rPr>
              <a:t>=E•(I+A’+A’</a:t>
            </a:r>
            <a:r>
              <a:rPr lang="en-US" altLang="zh-CN" b="1" baseline="30000">
                <a:latin typeface="微软雅黑" panose="020B0503020204020204" charset="-122"/>
                <a:ea typeface="微软雅黑" panose="020B0503020204020204" charset="-122"/>
                <a:sym typeface="+mn-ea"/>
              </a:rPr>
              <a:t>2</a:t>
            </a:r>
            <a:r>
              <a:rPr lang="en-US" altLang="zh-CN" b="1">
                <a:latin typeface="微软雅黑" panose="020B0503020204020204" charset="-122"/>
                <a:ea typeface="微软雅黑" panose="020B0503020204020204" charset="-122"/>
                <a:sym typeface="+mn-ea"/>
              </a:rPr>
              <a:t>+A’</a:t>
            </a:r>
            <a:r>
              <a:rPr lang="en-US" altLang="zh-CN" b="1" baseline="30000">
                <a:latin typeface="微软雅黑" panose="020B0503020204020204" charset="-122"/>
                <a:ea typeface="微软雅黑" panose="020B0503020204020204" charset="-122"/>
                <a:sym typeface="+mn-ea"/>
              </a:rPr>
              <a:t>3</a:t>
            </a:r>
            <a:r>
              <a:rPr lang="en-US" altLang="zh-CN" b="1">
                <a:latin typeface="微软雅黑" panose="020B0503020204020204" charset="-122"/>
                <a:ea typeface="微软雅黑" panose="020B0503020204020204" charset="-122"/>
                <a:sym typeface="+mn-ea"/>
              </a:rPr>
              <a:t>+....)• </a:t>
            </a:r>
            <a:r>
              <a:rPr lang="zh-CN" altLang="en-US" b="1">
                <a:latin typeface="微软雅黑" panose="020B0503020204020204" charset="-122"/>
                <a:ea typeface="微软雅黑" panose="020B0503020204020204" charset="-122"/>
                <a:sym typeface="+mn-ea"/>
              </a:rPr>
              <a:t>（</a:t>
            </a:r>
            <a:r>
              <a:rPr lang="en-US" altLang="zh-CN" b="1">
                <a:latin typeface="微软雅黑" panose="020B0503020204020204" charset="-122"/>
                <a:ea typeface="微软雅黑" panose="020B0503020204020204" charset="-122"/>
                <a:sym typeface="+mn-ea"/>
              </a:rPr>
              <a:t>Y+</a:t>
            </a:r>
            <a:r>
              <a:rPr lang="en-US" altLang="zh-CN" b="1">
                <a:latin typeface="Times New Roman" panose="02020603050405020304" charset="0"/>
                <a:ea typeface="微软雅黑" panose="020B0503020204020204" charset="-122"/>
                <a:cs typeface="Times New Roman" panose="02020603050405020304" charset="0"/>
                <a:sym typeface="+mn-ea"/>
              </a:rPr>
              <a:t>∆Y</a:t>
            </a:r>
            <a:r>
              <a:rPr lang="zh-CN" altLang="en-US" b="1">
                <a:latin typeface="微软雅黑" panose="020B0503020204020204" charset="-122"/>
                <a:ea typeface="微软雅黑" panose="020B0503020204020204" charset="-122"/>
                <a:sym typeface="+mn-ea"/>
              </a:rPr>
              <a:t>）</a:t>
            </a:r>
            <a:r>
              <a:rPr lang="en-US" altLang="zh-CN" b="1">
                <a:latin typeface="宋体" panose="02010600030101010101" pitchFamily="2" charset="-122"/>
                <a:ea typeface="宋体" panose="02010600030101010101" pitchFamily="2" charset="-122"/>
                <a:sym typeface="+mn-ea"/>
              </a:rPr>
              <a:t>－</a:t>
            </a:r>
            <a:r>
              <a:rPr lang="en-US" altLang="zh-CN" b="1">
                <a:latin typeface="微软雅黑" panose="020B0503020204020204" charset="-122"/>
                <a:ea typeface="微软雅黑" panose="020B0503020204020204" charset="-122"/>
                <a:sym typeface="+mn-ea"/>
              </a:rPr>
              <a:t> E•(I+A+A</a:t>
            </a:r>
            <a:r>
              <a:rPr lang="en-US" altLang="zh-CN" b="1" baseline="30000">
                <a:latin typeface="微软雅黑" panose="020B0503020204020204" charset="-122"/>
                <a:ea typeface="微软雅黑" panose="020B0503020204020204" charset="-122"/>
                <a:sym typeface="+mn-ea"/>
              </a:rPr>
              <a:t>2</a:t>
            </a:r>
            <a:r>
              <a:rPr lang="en-US" altLang="zh-CN" b="1">
                <a:latin typeface="微软雅黑" panose="020B0503020204020204" charset="-122"/>
                <a:ea typeface="微软雅黑" panose="020B0503020204020204" charset="-122"/>
                <a:sym typeface="+mn-ea"/>
              </a:rPr>
              <a:t>+A</a:t>
            </a:r>
            <a:r>
              <a:rPr lang="en-US" altLang="zh-CN" b="1" baseline="30000">
                <a:latin typeface="微软雅黑" panose="020B0503020204020204" charset="-122"/>
                <a:ea typeface="微软雅黑" panose="020B0503020204020204" charset="-122"/>
                <a:sym typeface="+mn-ea"/>
              </a:rPr>
              <a:t>3</a:t>
            </a:r>
            <a:r>
              <a:rPr lang="en-US" altLang="zh-CN" b="1">
                <a:latin typeface="微软雅黑" panose="020B0503020204020204" charset="-122"/>
                <a:ea typeface="微软雅黑" panose="020B0503020204020204" charset="-122"/>
                <a:sym typeface="+mn-ea"/>
              </a:rPr>
              <a:t>+....)•Y</a:t>
            </a:r>
            <a:endParaRPr lang="en-US" altLang="zh-CN" b="1">
              <a:latin typeface="微软雅黑" panose="020B0503020204020204" charset="-122"/>
              <a:ea typeface="微软雅黑" panose="020B0503020204020204" charset="-122"/>
              <a:sym typeface="+mn-ea"/>
            </a:endParaRPr>
          </a:p>
          <a:p>
            <a:r>
              <a:rPr lang="en-US" altLang="zh-CN" b="1" baseline="-25000">
                <a:latin typeface="微软雅黑" panose="020B0503020204020204" charset="-122"/>
                <a:ea typeface="微软雅黑" panose="020B0503020204020204" charset="-122"/>
                <a:sym typeface="+mn-ea"/>
              </a:rPr>
              <a:t>      </a:t>
            </a:r>
            <a:r>
              <a:rPr lang="en-US" altLang="zh-CN" b="1">
                <a:latin typeface="微软雅黑" panose="020B0503020204020204" charset="-122"/>
                <a:ea typeface="微软雅黑" panose="020B0503020204020204" charset="-122"/>
                <a:sym typeface="+mn-ea"/>
              </a:rPr>
              <a:t>=E•</a:t>
            </a:r>
            <a:r>
              <a:rPr lang="en-US" altLang="zh-CN" b="1">
                <a:latin typeface="Times New Roman" panose="02020603050405020304" charset="0"/>
                <a:ea typeface="微软雅黑" panose="020B0503020204020204" charset="-122"/>
                <a:cs typeface="Times New Roman" panose="02020603050405020304" charset="0"/>
                <a:sym typeface="+mn-ea"/>
              </a:rPr>
              <a:t>∆Y+</a:t>
            </a:r>
            <a:r>
              <a:rPr lang="en-US" altLang="zh-CN" b="1">
                <a:latin typeface="微软雅黑" panose="020B0503020204020204" charset="-122"/>
                <a:ea typeface="微软雅黑" panose="020B0503020204020204" charset="-122"/>
                <a:sym typeface="+mn-ea"/>
              </a:rPr>
              <a:t>E•A’•</a:t>
            </a:r>
            <a:r>
              <a:rPr lang="en-US" altLang="zh-CN" b="1">
                <a:latin typeface="Times New Roman" panose="02020603050405020304" charset="0"/>
                <a:ea typeface="微软雅黑" panose="020B0503020204020204" charset="-122"/>
                <a:cs typeface="Times New Roman" panose="02020603050405020304" charset="0"/>
                <a:sym typeface="+mn-ea"/>
              </a:rPr>
              <a:t>∆Y+</a:t>
            </a:r>
            <a:r>
              <a:rPr lang="en-US" altLang="zh-CN" b="1">
                <a:latin typeface="微软雅黑" panose="020B0503020204020204" charset="-122"/>
                <a:ea typeface="微软雅黑" panose="020B0503020204020204" charset="-122"/>
                <a:sym typeface="+mn-ea"/>
              </a:rPr>
              <a:t>E•A’</a:t>
            </a:r>
            <a:r>
              <a:rPr lang="en-US" altLang="zh-CN" b="1" baseline="30000">
                <a:latin typeface="微软雅黑" panose="020B0503020204020204" charset="-122"/>
                <a:ea typeface="微软雅黑" panose="020B0503020204020204" charset="-122"/>
                <a:sym typeface="+mn-ea"/>
              </a:rPr>
              <a:t>2</a:t>
            </a:r>
            <a:r>
              <a:rPr lang="en-US" altLang="zh-CN" b="1">
                <a:latin typeface="微软雅黑" panose="020B0503020204020204" charset="-122"/>
                <a:ea typeface="微软雅黑" panose="020B0503020204020204" charset="-122"/>
                <a:sym typeface="+mn-ea"/>
              </a:rPr>
              <a:t>•</a:t>
            </a:r>
            <a:r>
              <a:rPr lang="en-US" altLang="zh-CN" b="1">
                <a:latin typeface="Times New Roman" panose="02020603050405020304" charset="0"/>
                <a:ea typeface="微软雅黑" panose="020B0503020204020204" charset="-122"/>
                <a:cs typeface="Times New Roman" panose="02020603050405020304" charset="0"/>
                <a:sym typeface="+mn-ea"/>
              </a:rPr>
              <a:t>∆Y+</a:t>
            </a:r>
            <a:r>
              <a:rPr lang="en-US" altLang="zh-CN" b="1">
                <a:latin typeface="微软雅黑" panose="020B0503020204020204" charset="-122"/>
                <a:ea typeface="微软雅黑" panose="020B0503020204020204" charset="-122"/>
                <a:sym typeface="+mn-ea"/>
              </a:rPr>
              <a:t>E•A’</a:t>
            </a:r>
            <a:r>
              <a:rPr lang="en-US" altLang="zh-CN" b="1" baseline="30000">
                <a:latin typeface="微软雅黑" panose="020B0503020204020204" charset="-122"/>
                <a:ea typeface="微软雅黑" panose="020B0503020204020204" charset="-122"/>
                <a:sym typeface="+mn-ea"/>
              </a:rPr>
              <a:t>3</a:t>
            </a:r>
            <a:r>
              <a:rPr lang="en-US" altLang="zh-CN" b="1">
                <a:latin typeface="微软雅黑" panose="020B0503020204020204" charset="-122"/>
                <a:ea typeface="微软雅黑" panose="020B0503020204020204" charset="-122"/>
                <a:sym typeface="+mn-ea"/>
              </a:rPr>
              <a:t>•</a:t>
            </a:r>
            <a:r>
              <a:rPr lang="en-US" altLang="zh-CN" b="1">
                <a:latin typeface="Times New Roman" panose="02020603050405020304" charset="0"/>
                <a:ea typeface="微软雅黑" panose="020B0503020204020204" charset="-122"/>
                <a:cs typeface="Times New Roman" panose="02020603050405020304" charset="0"/>
                <a:sym typeface="+mn-ea"/>
              </a:rPr>
              <a:t>∆Y+...+E</a:t>
            </a:r>
            <a:r>
              <a:rPr lang="en-US" altLang="zh-CN" b="1">
                <a:latin typeface="微软雅黑" panose="020B0503020204020204" charset="-122"/>
                <a:ea typeface="微软雅黑" panose="020B0503020204020204" charset="-122"/>
                <a:sym typeface="+mn-ea"/>
              </a:rPr>
              <a:t>•(A’-A)•Y+</a:t>
            </a:r>
            <a:r>
              <a:rPr lang="en-US" altLang="zh-CN" b="1">
                <a:latin typeface="Times New Roman" panose="02020603050405020304" charset="0"/>
                <a:ea typeface="微软雅黑" panose="020B0503020204020204" charset="-122"/>
                <a:cs typeface="Times New Roman" panose="02020603050405020304" charset="0"/>
                <a:sym typeface="+mn-ea"/>
              </a:rPr>
              <a:t>E</a:t>
            </a:r>
            <a:r>
              <a:rPr lang="en-US" altLang="zh-CN" b="1">
                <a:latin typeface="微软雅黑" panose="020B0503020204020204" charset="-122"/>
                <a:ea typeface="微软雅黑" panose="020B0503020204020204" charset="-122"/>
                <a:sym typeface="+mn-ea"/>
              </a:rPr>
              <a:t>•(A’</a:t>
            </a:r>
            <a:r>
              <a:rPr lang="en-US" altLang="zh-CN" b="1" baseline="30000">
                <a:latin typeface="微软雅黑" panose="020B0503020204020204" charset="-122"/>
                <a:ea typeface="微软雅黑" panose="020B0503020204020204" charset="-122"/>
                <a:sym typeface="+mn-ea"/>
              </a:rPr>
              <a:t>2</a:t>
            </a:r>
            <a:r>
              <a:rPr lang="en-US" altLang="zh-CN" b="1">
                <a:latin typeface="微软雅黑" panose="020B0503020204020204" charset="-122"/>
                <a:ea typeface="微软雅黑" panose="020B0503020204020204" charset="-122"/>
                <a:sym typeface="+mn-ea"/>
              </a:rPr>
              <a:t>-A</a:t>
            </a:r>
            <a:r>
              <a:rPr lang="en-US" altLang="zh-CN" b="1" baseline="30000">
                <a:latin typeface="微软雅黑" panose="020B0503020204020204" charset="-122"/>
                <a:ea typeface="微软雅黑" panose="020B0503020204020204" charset="-122"/>
                <a:sym typeface="+mn-ea"/>
              </a:rPr>
              <a:t>2</a:t>
            </a:r>
            <a:r>
              <a:rPr lang="en-US" altLang="zh-CN" b="1">
                <a:latin typeface="微软雅黑" panose="020B0503020204020204" charset="-122"/>
                <a:ea typeface="微软雅黑" panose="020B0503020204020204" charset="-122"/>
                <a:sym typeface="+mn-ea"/>
              </a:rPr>
              <a:t>)•Y+</a:t>
            </a:r>
            <a:r>
              <a:rPr lang="en-US" altLang="zh-CN" b="1">
                <a:latin typeface="Times New Roman" panose="02020603050405020304" charset="0"/>
                <a:ea typeface="微软雅黑" panose="020B0503020204020204" charset="-122"/>
                <a:cs typeface="Times New Roman" panose="02020603050405020304" charset="0"/>
                <a:sym typeface="+mn-ea"/>
              </a:rPr>
              <a:t>E</a:t>
            </a:r>
            <a:r>
              <a:rPr lang="en-US" altLang="zh-CN" b="1">
                <a:latin typeface="微软雅黑" panose="020B0503020204020204" charset="-122"/>
                <a:ea typeface="微软雅黑" panose="020B0503020204020204" charset="-122"/>
                <a:sym typeface="+mn-ea"/>
              </a:rPr>
              <a:t>•(A’</a:t>
            </a:r>
            <a:r>
              <a:rPr lang="en-US" altLang="zh-CN" b="1" baseline="30000">
                <a:latin typeface="微软雅黑" panose="020B0503020204020204" charset="-122"/>
                <a:ea typeface="微软雅黑" panose="020B0503020204020204" charset="-122"/>
                <a:sym typeface="+mn-ea"/>
              </a:rPr>
              <a:t>3</a:t>
            </a:r>
            <a:r>
              <a:rPr lang="en-US" altLang="zh-CN" b="1">
                <a:latin typeface="微软雅黑" panose="020B0503020204020204" charset="-122"/>
                <a:ea typeface="微软雅黑" panose="020B0503020204020204" charset="-122"/>
                <a:sym typeface="+mn-ea"/>
              </a:rPr>
              <a:t>-A</a:t>
            </a:r>
            <a:r>
              <a:rPr lang="en-US" altLang="zh-CN" b="1" baseline="30000">
                <a:latin typeface="微软雅黑" panose="020B0503020204020204" charset="-122"/>
                <a:ea typeface="微软雅黑" panose="020B0503020204020204" charset="-122"/>
                <a:sym typeface="+mn-ea"/>
              </a:rPr>
              <a:t>3</a:t>
            </a:r>
            <a:r>
              <a:rPr lang="en-US" altLang="zh-CN" b="1">
                <a:latin typeface="微软雅黑" panose="020B0503020204020204" charset="-122"/>
                <a:ea typeface="微软雅黑" panose="020B0503020204020204" charset="-122"/>
                <a:sym typeface="+mn-ea"/>
              </a:rPr>
              <a:t>)•Y+...</a:t>
            </a:r>
            <a:endParaRPr lang="en-US" altLang="zh-CN" b="1" baseline="-25000">
              <a:latin typeface="微软雅黑" panose="020B0503020204020204" charset="-122"/>
              <a:ea typeface="微软雅黑" panose="020B0503020204020204" charset="-122"/>
              <a:sym typeface="+mn-ea"/>
            </a:endParaRPr>
          </a:p>
          <a:p>
            <a:endParaRPr lang="en-US" altLang="zh-CN" b="1" baseline="-25000">
              <a:latin typeface="微软雅黑" panose="020B0503020204020204" charset="-122"/>
              <a:ea typeface="微软雅黑" panose="020B0503020204020204" charset="-122"/>
              <a:sym typeface="+mn-ea"/>
            </a:endParaRPr>
          </a:p>
        </p:txBody>
      </p:sp>
    </p:spTree>
  </p:cSld>
  <p:clrMapOvr>
    <a:masterClrMapping/>
  </p:clrMapOvr>
  <p:transition advTm="3333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0" y="0"/>
            <a:ext cx="4244454" cy="6858000"/>
          </a:xfrm>
          <a:prstGeom prst="rect">
            <a:avLst/>
          </a:prstGeom>
          <a:solidFill>
            <a:srgbClr val="3C5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35" y="2654935"/>
            <a:ext cx="4243705" cy="922020"/>
          </a:xfrm>
          <a:prstGeom prst="rect">
            <a:avLst/>
          </a:prstGeom>
          <a:solidFill>
            <a:srgbClr val="3C587F"/>
          </a:solid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noProof="0" dirty="0">
                <a:ln>
                  <a:noFill/>
                </a:ln>
                <a:solidFill>
                  <a:prstClr val="white"/>
                </a:solidFill>
                <a:effectLst/>
                <a:uLnTx/>
                <a:uFillTx/>
                <a:latin typeface="微软雅黑" panose="020B0503020204020204" charset="-122"/>
                <a:ea typeface="微软雅黑" panose="020B0503020204020204" charset="-122"/>
                <a:sym typeface="+mn-ea"/>
              </a:rPr>
              <a:t>CONTENTS</a:t>
            </a:r>
            <a:endParaRPr kumimoji="0" lang="en-US" altLang="zh-CN" sz="5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endParaRPr>
          </a:p>
        </p:txBody>
      </p:sp>
      <p:grpSp>
        <p:nvGrpSpPr>
          <p:cNvPr id="7" name="组合 6"/>
          <p:cNvGrpSpPr/>
          <p:nvPr/>
        </p:nvGrpSpPr>
        <p:grpSpPr>
          <a:xfrm>
            <a:off x="4860964" y="1460311"/>
            <a:ext cx="6711315" cy="3937379"/>
            <a:chOff x="9056" y="2300"/>
            <a:chExt cx="10569" cy="6201"/>
          </a:xfrm>
        </p:grpSpPr>
        <p:grpSp>
          <p:nvGrpSpPr>
            <p:cNvPr id="21" name="组合 20"/>
            <p:cNvGrpSpPr/>
            <p:nvPr>
              <p:custDataLst>
                <p:tags r:id="rId1"/>
              </p:custDataLst>
            </p:nvPr>
          </p:nvGrpSpPr>
          <p:grpSpPr>
            <a:xfrm>
              <a:off x="9056" y="2300"/>
              <a:ext cx="9428" cy="1032"/>
              <a:chOff x="5750599" y="1460311"/>
              <a:chExt cx="5986780" cy="655071"/>
            </a:xfrm>
          </p:grpSpPr>
          <p:grpSp>
            <p:nvGrpSpPr>
              <p:cNvPr id="12" name="组合 11"/>
              <p:cNvGrpSpPr/>
              <p:nvPr/>
            </p:nvGrpSpPr>
            <p:grpSpPr>
              <a:xfrm>
                <a:off x="5750599" y="1460311"/>
                <a:ext cx="655071" cy="655071"/>
                <a:chOff x="5459126" y="1460311"/>
                <a:chExt cx="655071" cy="655071"/>
              </a:xfrm>
            </p:grpSpPr>
            <p:sp>
              <p:nvSpPr>
                <p:cNvPr id="10" name="椭圆 9"/>
                <p:cNvSpPr/>
                <p:nvPr>
                  <p:custDataLst>
                    <p:tags r:id="rId2"/>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3"/>
                  </p:custDataLst>
                </p:nvPr>
              </p:nvSpPr>
              <p:spPr>
                <a:xfrm>
                  <a:off x="5523137" y="1572403"/>
                  <a:ext cx="527050" cy="429895"/>
                </a:xfrm>
                <a:prstGeom prst="rect">
                  <a:avLst/>
                </a:prstGeom>
                <a:noFill/>
              </p:spPr>
              <p:txBody>
                <a:bodyPr wrap="none" rtlCol="0">
                  <a:spAutoFit/>
                </a:bodyPr>
                <a:p>
                  <a:pPr algn="ctr"/>
                  <a:r>
                    <a:rPr lang="en-US" altLang="zh-CN" sz="2200" b="1" dirty="0">
                      <a:solidFill>
                        <a:schemeClr val="bg1"/>
                      </a:solidFill>
                      <a:latin typeface="微软雅黑" panose="020B0503020204020204" charset="-122"/>
                      <a:ea typeface="微软雅黑" panose="020B0503020204020204" charset="-122"/>
                    </a:rPr>
                    <a:t>01</a:t>
                  </a:r>
                  <a:endParaRPr lang="en-US" altLang="zh-CN" sz="2200" b="1" dirty="0">
                    <a:solidFill>
                      <a:schemeClr val="bg1"/>
                    </a:solidFill>
                    <a:latin typeface="微软雅黑" panose="020B0503020204020204" charset="-122"/>
                    <a:ea typeface="微软雅黑" panose="020B0503020204020204" charset="-122"/>
                  </a:endParaRPr>
                </a:p>
              </p:txBody>
            </p:sp>
          </p:grpSp>
          <p:sp>
            <p:nvSpPr>
              <p:cNvPr id="13" name="矩形 12"/>
              <p:cNvSpPr/>
              <p:nvPr>
                <p:custDataLst>
                  <p:tags r:id="rId4"/>
                </p:custDataLst>
              </p:nvPr>
            </p:nvSpPr>
            <p:spPr>
              <a:xfrm>
                <a:off x="6778029" y="1556831"/>
                <a:ext cx="4959350" cy="460230"/>
              </a:xfrm>
              <a:prstGeom prst="rect">
                <a:avLst/>
              </a:prstGeom>
            </p:spPr>
            <p:txBody>
              <a:bodyPr wrap="square">
                <a:spAutoFit/>
              </a:bodyPr>
              <a:p>
                <a:pPr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rPr>
                  <a:t>Background</a:t>
                </a:r>
                <a:endParaRPr lang="zh-CN" altLang="en-US" sz="2400" kern="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22" name="组合 21"/>
            <p:cNvGrpSpPr/>
            <p:nvPr>
              <p:custDataLst>
                <p:tags r:id="rId5"/>
              </p:custDataLst>
            </p:nvPr>
          </p:nvGrpSpPr>
          <p:grpSpPr>
            <a:xfrm>
              <a:off x="9056" y="4023"/>
              <a:ext cx="9429" cy="1032"/>
              <a:chOff x="5750599" y="1460311"/>
              <a:chExt cx="5987415" cy="655071"/>
            </a:xfrm>
          </p:grpSpPr>
          <p:grpSp>
            <p:nvGrpSpPr>
              <p:cNvPr id="23" name="组合 22"/>
              <p:cNvGrpSpPr/>
              <p:nvPr/>
            </p:nvGrpSpPr>
            <p:grpSpPr>
              <a:xfrm>
                <a:off x="5750599" y="1460311"/>
                <a:ext cx="655071" cy="655071"/>
                <a:chOff x="5459126" y="1460311"/>
                <a:chExt cx="655071" cy="655071"/>
              </a:xfrm>
            </p:grpSpPr>
            <p:sp>
              <p:nvSpPr>
                <p:cNvPr id="25" name="椭圆 24"/>
                <p:cNvSpPr/>
                <p:nvPr>
                  <p:custDataLst>
                    <p:tags r:id="rId6"/>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custDataLst>
                    <p:tags r:id="rId7"/>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02</a:t>
                  </a:r>
                  <a:endParaRPr lang="en-US" altLang="zh-CN" sz="2200" dirty="0">
                    <a:solidFill>
                      <a:schemeClr val="bg1"/>
                    </a:solidFill>
                    <a:latin typeface="微软雅黑" panose="020B0503020204020204" charset="-122"/>
                    <a:ea typeface="微软雅黑" panose="020B0503020204020204" charset="-122"/>
                  </a:endParaRPr>
                </a:p>
              </p:txBody>
            </p:sp>
          </p:grpSp>
          <p:sp>
            <p:nvSpPr>
              <p:cNvPr id="24" name="矩形 23"/>
              <p:cNvSpPr/>
              <p:nvPr>
                <p:custDataLst>
                  <p:tags r:id="rId8"/>
                </p:custDataLst>
              </p:nvPr>
            </p:nvSpPr>
            <p:spPr>
              <a:xfrm>
                <a:off x="6778029" y="1556831"/>
                <a:ext cx="4959985" cy="460230"/>
              </a:xfrm>
              <a:prstGeom prst="rect">
                <a:avLst/>
              </a:prstGeom>
            </p:spPr>
            <p:txBody>
              <a:bodyPr wrap="square">
                <a:spAutoFit/>
              </a:bodyPr>
              <a:p>
                <a:pPr lvl="0"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sym typeface="+mn-ea"/>
                  </a:rPr>
                  <a:t>Methodology</a:t>
                </a:r>
                <a:endParaRPr lang="zh-CN" altLang="en-US" sz="2400" kern="0" dirty="0">
                  <a:solidFill>
                    <a:prstClr val="black">
                      <a:lumMod val="75000"/>
                      <a:lumOff val="25000"/>
                    </a:prstClr>
                  </a:solidFill>
                  <a:latin typeface="微软雅黑" panose="020B0503020204020204" charset="-122"/>
                  <a:ea typeface="微软雅黑" panose="020B0503020204020204" charset="-122"/>
                  <a:sym typeface="+mn-ea"/>
                </a:endParaRPr>
              </a:p>
            </p:txBody>
          </p:sp>
        </p:grpSp>
        <p:grpSp>
          <p:nvGrpSpPr>
            <p:cNvPr id="27" name="组合 26"/>
            <p:cNvGrpSpPr/>
            <p:nvPr>
              <p:custDataLst>
                <p:tags r:id="rId9"/>
              </p:custDataLst>
            </p:nvPr>
          </p:nvGrpSpPr>
          <p:grpSpPr>
            <a:xfrm>
              <a:off x="9056" y="5746"/>
              <a:ext cx="9429" cy="1032"/>
              <a:chOff x="5750599" y="1460311"/>
              <a:chExt cx="5987415" cy="655071"/>
            </a:xfrm>
          </p:grpSpPr>
          <p:grpSp>
            <p:nvGrpSpPr>
              <p:cNvPr id="28" name="组合 27"/>
              <p:cNvGrpSpPr/>
              <p:nvPr/>
            </p:nvGrpSpPr>
            <p:grpSpPr>
              <a:xfrm>
                <a:off x="5750599" y="1460311"/>
                <a:ext cx="655071" cy="655071"/>
                <a:chOff x="5459126" y="1460311"/>
                <a:chExt cx="655071" cy="655071"/>
              </a:xfrm>
            </p:grpSpPr>
            <p:sp>
              <p:nvSpPr>
                <p:cNvPr id="30" name="椭圆 29"/>
                <p:cNvSpPr/>
                <p:nvPr>
                  <p:custDataLst>
                    <p:tags r:id="rId10"/>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custDataLst>
                    <p:tags r:id="rId11"/>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03</a:t>
                  </a:r>
                  <a:endParaRPr lang="en-US" altLang="zh-CN" sz="2200" dirty="0">
                    <a:solidFill>
                      <a:schemeClr val="bg1"/>
                    </a:solidFill>
                    <a:latin typeface="微软雅黑" panose="020B0503020204020204" charset="-122"/>
                    <a:ea typeface="微软雅黑" panose="020B0503020204020204" charset="-122"/>
                  </a:endParaRPr>
                </a:p>
              </p:txBody>
            </p:sp>
          </p:grpSp>
          <p:sp>
            <p:nvSpPr>
              <p:cNvPr id="29" name="矩形 28"/>
              <p:cNvSpPr/>
              <p:nvPr>
                <p:custDataLst>
                  <p:tags r:id="rId12"/>
                </p:custDataLst>
              </p:nvPr>
            </p:nvSpPr>
            <p:spPr>
              <a:xfrm>
                <a:off x="6778029" y="1556831"/>
                <a:ext cx="4959985" cy="460230"/>
              </a:xfrm>
              <a:prstGeom prst="rect">
                <a:avLst/>
              </a:prstGeom>
            </p:spPr>
            <p:txBody>
              <a:bodyPr wrap="square">
                <a:spAutoFit/>
              </a:bodyPr>
              <a:p>
                <a:pPr lvl="0" algn="l">
                  <a:buClrTx/>
                  <a:buSzTx/>
                  <a:buFontTx/>
                </a:pPr>
                <a:r>
                  <a:rPr lang="zh-CN" altLang="en-US" sz="2400" b="1" kern="0" dirty="0">
                    <a:solidFill>
                      <a:srgbClr val="3C587F"/>
                    </a:solidFill>
                    <a:latin typeface="微软雅黑" panose="020B0503020204020204" charset="-122"/>
                    <a:ea typeface="微软雅黑" panose="020B0503020204020204" charset="-122"/>
                    <a:sym typeface="+mn-ea"/>
                  </a:rPr>
                  <a:t>Argument</a:t>
                </a:r>
                <a:endParaRPr lang="zh-CN" altLang="en-US" sz="2400" b="1" kern="0" dirty="0">
                  <a:solidFill>
                    <a:srgbClr val="3C587F"/>
                  </a:solidFill>
                  <a:latin typeface="微软雅黑" panose="020B0503020204020204" charset="-122"/>
                  <a:ea typeface="微软雅黑" panose="020B0503020204020204" charset="-122"/>
                  <a:sym typeface="+mn-ea"/>
                </a:endParaRPr>
              </a:p>
            </p:txBody>
          </p:sp>
        </p:grpSp>
        <p:grpSp>
          <p:nvGrpSpPr>
            <p:cNvPr id="32" name="组合 31"/>
            <p:cNvGrpSpPr/>
            <p:nvPr>
              <p:custDataLst>
                <p:tags r:id="rId13"/>
              </p:custDataLst>
            </p:nvPr>
          </p:nvGrpSpPr>
          <p:grpSpPr>
            <a:xfrm>
              <a:off x="9056" y="7469"/>
              <a:ext cx="10569" cy="1032"/>
              <a:chOff x="5750599" y="1460311"/>
              <a:chExt cx="6711315" cy="655071"/>
            </a:xfrm>
          </p:grpSpPr>
          <p:grpSp>
            <p:nvGrpSpPr>
              <p:cNvPr id="33" name="组合 32"/>
              <p:cNvGrpSpPr/>
              <p:nvPr/>
            </p:nvGrpSpPr>
            <p:grpSpPr>
              <a:xfrm>
                <a:off x="5750599" y="1460311"/>
                <a:ext cx="655071" cy="655071"/>
                <a:chOff x="5459126" y="1460311"/>
                <a:chExt cx="655071" cy="655071"/>
              </a:xfrm>
            </p:grpSpPr>
            <p:sp>
              <p:nvSpPr>
                <p:cNvPr id="35" name="椭圆 34"/>
                <p:cNvSpPr/>
                <p:nvPr>
                  <p:custDataLst>
                    <p:tags r:id="rId14"/>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custDataLst>
                    <p:tags r:id="rId15"/>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04</a:t>
                  </a:r>
                  <a:endParaRPr lang="zh-CN" altLang="en-US" sz="2200" dirty="0">
                    <a:solidFill>
                      <a:schemeClr val="bg1"/>
                    </a:solidFill>
                    <a:latin typeface="微软雅黑" panose="020B0503020204020204" charset="-122"/>
                    <a:ea typeface="微软雅黑" panose="020B0503020204020204" charset="-122"/>
                  </a:endParaRPr>
                </a:p>
              </p:txBody>
            </p:sp>
          </p:grpSp>
          <p:sp>
            <p:nvSpPr>
              <p:cNvPr id="34" name="矩形 33"/>
              <p:cNvSpPr/>
              <p:nvPr>
                <p:custDataLst>
                  <p:tags r:id="rId16"/>
                </p:custDataLst>
              </p:nvPr>
            </p:nvSpPr>
            <p:spPr>
              <a:xfrm>
                <a:off x="6778029" y="1556801"/>
                <a:ext cx="5683885" cy="460230"/>
              </a:xfrm>
              <a:prstGeom prst="rect">
                <a:avLst/>
              </a:prstGeom>
            </p:spPr>
            <p:txBody>
              <a:bodyPr wrap="square">
                <a:spAutoFit/>
              </a:bodyPr>
              <a:p>
                <a:pPr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rPr>
                  <a:t>Discussion and Recommendations</a:t>
                </a:r>
                <a:endParaRPr lang="zh-CN" altLang="en-US" sz="2400" kern="0" dirty="0">
                  <a:solidFill>
                    <a:prstClr val="black">
                      <a:lumMod val="75000"/>
                      <a:lumOff val="25000"/>
                    </a:prstClr>
                  </a:solidFill>
                  <a:latin typeface="微软雅黑" panose="020B0503020204020204" charset="-122"/>
                  <a:ea typeface="微软雅黑" panose="020B0503020204020204" charset="-122"/>
                </a:endParaRPr>
              </a:p>
            </p:txBody>
          </p:sp>
        </p:grpSp>
      </p:grpSp>
    </p:spTree>
  </p:cSld>
  <p:clrMapOvr>
    <a:masterClrMapping/>
  </p:clrMapOvr>
  <p:transition advTm="1925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a:bodyPr>
          <a:lstStyle/>
          <a:p>
            <a:pPr algn="l">
              <a:buClrTx/>
              <a:buSzTx/>
              <a:buFontTx/>
            </a:pPr>
            <a:r>
              <a:rPr lang="zh-CN" altLang="en-US" sz="3200" b="1">
                <a:solidFill>
                  <a:schemeClr val="tx1"/>
                </a:solidFill>
              </a:rPr>
              <a:t>Argument</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329295"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graphicFrame>
        <p:nvGraphicFramePr>
          <p:cNvPr id="6" name="表格 5"/>
          <p:cNvGraphicFramePr/>
          <p:nvPr>
            <p:custDataLst>
              <p:tags r:id="rId1"/>
            </p:custDataLst>
          </p:nvPr>
        </p:nvGraphicFramePr>
        <p:xfrm>
          <a:off x="765810" y="1508125"/>
          <a:ext cx="10684510" cy="4458335"/>
        </p:xfrm>
        <a:graphic>
          <a:graphicData uri="http://schemas.openxmlformats.org/drawingml/2006/table">
            <a:tbl>
              <a:tblPr firstRow="1" bandRow="1">
                <a:tableStyleId>{B301B821-A1FF-4177-AEE7-76D212191A09}</a:tableStyleId>
              </a:tblPr>
              <a:tblGrid>
                <a:gridCol w="1241425"/>
                <a:gridCol w="4655185"/>
                <a:gridCol w="4787900"/>
              </a:tblGrid>
              <a:tr h="741680">
                <a:tc>
                  <a:txBody>
                    <a:bodyPr/>
                    <a:p>
                      <a:pPr algn="ctr">
                        <a:buNone/>
                      </a:pPr>
                      <a:endParaRPr lang="zh-CN" altLang="en-US"/>
                    </a:p>
                  </a:txBody>
                  <a:tcPr anchor="ctr" anchorCtr="0">
                    <a:lnL w="12700" cmpd="sng">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noFill/>
                  </a:tcPr>
                </a:tc>
                <a:tc>
                  <a:txBody>
                    <a:bodyPr/>
                    <a:p>
                      <a:pPr algn="ctr">
                        <a:buNone/>
                      </a:pPr>
                      <a:r>
                        <a:rPr lang="zh-CN" altLang="en-US"/>
                        <a:t>Mechanism </a:t>
                      </a:r>
                      <a:r>
                        <a:rPr lang="en-US" altLang="zh-CN"/>
                        <a:t>1</a:t>
                      </a:r>
                      <a:endParaRPr lang="en-US" altLang="zh-CN"/>
                    </a:p>
                  </a:txBody>
                  <a:tcPr anchor="ctr" anchorCtr="0">
                    <a:lnL w="12700">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solidFill>
                      <a:srgbClr val="3C587F"/>
                    </a:solidFill>
                  </a:tcPr>
                </a:tc>
                <a:tc>
                  <a:txBody>
                    <a:bodyPr/>
                    <a:p>
                      <a:pPr algn="ctr">
                        <a:buNone/>
                      </a:pPr>
                      <a:r>
                        <a:rPr lang="zh-CN" altLang="en-US" sz="1800">
                          <a:sym typeface="+mn-ea"/>
                        </a:rPr>
                        <a:t>Mechanism </a:t>
                      </a:r>
                      <a:r>
                        <a:rPr lang="en-US" altLang="zh-CN" sz="1800">
                          <a:sym typeface="+mn-ea"/>
                        </a:rPr>
                        <a:t>2</a:t>
                      </a:r>
                      <a:endParaRPr lang="en-US" altLang="zh-CN" sz="1800">
                        <a:sym typeface="+mn-ea"/>
                      </a:endParaRPr>
                    </a:p>
                  </a:txBody>
                  <a:tcPr anchor="ctr" anchorCtr="0">
                    <a:lnL w="12700">
                      <a:solidFill>
                        <a:srgbClr val="3C587F"/>
                      </a:solidFill>
                      <a:prstDash val="solid"/>
                    </a:lnL>
                    <a:lnR w="12700" cmpd="sng">
                      <a:solidFill>
                        <a:srgbClr val="3C587F"/>
                      </a:solidFill>
                      <a:prstDash val="solid"/>
                    </a:lnR>
                    <a:lnT w="12700" cmpd="sng">
                      <a:solidFill>
                        <a:srgbClr val="3C587F"/>
                      </a:solidFill>
                      <a:prstDash val="solid"/>
                    </a:lnT>
                    <a:lnB w="12700" cmpd="sng">
                      <a:solidFill>
                        <a:srgbClr val="3C587F"/>
                      </a:solidFill>
                      <a:prstDash val="solid"/>
                    </a:lnB>
                    <a:solidFill>
                      <a:srgbClr val="3C587F"/>
                    </a:solidFill>
                  </a:tcPr>
                </a:tc>
              </a:tr>
              <a:tr h="744855">
                <a:tc>
                  <a:txBody>
                    <a:bodyPr/>
                    <a:p>
                      <a:pPr algn="ctr">
                        <a:buNone/>
                      </a:pPr>
                      <a:r>
                        <a:rPr lang="zh-CN" altLang="en-US"/>
                        <a:t>Argument</a:t>
                      </a:r>
                      <a:r>
                        <a:rPr lang="en-US" altLang="zh-CN"/>
                        <a:t>1</a:t>
                      </a:r>
                      <a:endParaRPr lang="en-US" altLang="zh-CN"/>
                    </a:p>
                  </a:txBody>
                  <a:tcPr anchor="ctr" anchorCtr="0">
                    <a:lnL w="12700" cmpd="sng">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solidFill>
                      <a:srgbClr val="3C587F">
                        <a:alpha val="20000"/>
                      </a:srgbClr>
                    </a:solidFill>
                  </a:tcPr>
                </a:tc>
                <a:tc>
                  <a:txBody>
                    <a:bodyPr/>
                    <a:p>
                      <a:pPr algn="l">
                        <a:buNone/>
                      </a:pPr>
                      <a:r>
                        <a:rPr lang="zh-CN" altLang="en-US" sz="1800"/>
                        <a:t>Trade barriers lead to negative net employment benefits for the PV industry as a whole</a:t>
                      </a:r>
                      <a:endParaRPr lang="zh-CN" altLang="en-US" sz="1800"/>
                    </a:p>
                  </a:txBody>
                  <a:tcPr anchor="ctr" anchorCtr="0">
                    <a:lnL w="12700">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solidFill>
                      <a:srgbClr val="3C587F">
                        <a:alpha val="20000"/>
                      </a:srgbClr>
                    </a:solidFill>
                  </a:tcPr>
                </a:tc>
                <a:tc>
                  <a:txBody>
                    <a:bodyPr/>
                    <a:p>
                      <a:pPr algn="ctr">
                        <a:buNone/>
                      </a:pPr>
                      <a:endParaRPr lang="zh-CN" altLang="en-US"/>
                    </a:p>
                  </a:txBody>
                  <a:tcPr anchor="ctr" anchorCtr="0">
                    <a:lnL w="12700">
                      <a:solidFill>
                        <a:srgbClr val="3C587F"/>
                      </a:solidFill>
                      <a:prstDash val="solid"/>
                    </a:lnL>
                    <a:lnR w="12700" cmpd="sng">
                      <a:solidFill>
                        <a:srgbClr val="3C587F"/>
                      </a:solidFill>
                      <a:prstDash val="solid"/>
                    </a:lnR>
                    <a:lnT w="12700" cmpd="sng">
                      <a:solidFill>
                        <a:srgbClr val="3C587F"/>
                      </a:solidFill>
                      <a:prstDash val="solid"/>
                    </a:lnT>
                    <a:lnB w="12700" cmpd="sng">
                      <a:solidFill>
                        <a:srgbClr val="3C587F"/>
                      </a:solidFill>
                      <a:prstDash val="solid"/>
                    </a:lnB>
                    <a:solidFill>
                      <a:srgbClr val="3C587F">
                        <a:alpha val="20000"/>
                      </a:srgbClr>
                    </a:solidFill>
                  </a:tcPr>
                </a:tc>
              </a:tr>
              <a:tr h="741680">
                <a:tc>
                  <a:txBody>
                    <a:bodyPr/>
                    <a:p>
                      <a:pPr algn="ctr">
                        <a:buNone/>
                      </a:pPr>
                      <a:r>
                        <a:rPr lang="zh-CN" altLang="en-US" sz="1800">
                          <a:sym typeface="+mn-ea"/>
                        </a:rPr>
                        <a:t>Argument</a:t>
                      </a:r>
                      <a:r>
                        <a:rPr lang="en-US" altLang="zh-CN" sz="1800">
                          <a:sym typeface="+mn-ea"/>
                        </a:rPr>
                        <a:t>2</a:t>
                      </a:r>
                      <a:endParaRPr lang="en-US" altLang="zh-CN" sz="1800">
                        <a:sym typeface="+mn-ea"/>
                      </a:endParaRPr>
                    </a:p>
                  </a:txBody>
                  <a:tcPr anchor="ctr" anchorCtr="0">
                    <a:lnL w="12700" cmpd="sng">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tcPr>
                </a:tc>
                <a:tc>
                  <a:txBody>
                    <a:bodyPr/>
                    <a:p>
                      <a:pPr algn="l">
                        <a:buClrTx/>
                        <a:buSzTx/>
                        <a:buFontTx/>
                        <a:buNone/>
                      </a:pPr>
                      <a:r>
                        <a:rPr lang="zh-CN" altLang="en-US"/>
                        <a:t>Trade barriers have hurt the global PV job market</a:t>
                      </a:r>
                      <a:endParaRPr lang="zh-CN" altLang="en-US"/>
                    </a:p>
                  </a:txBody>
                  <a:tcPr anchor="ctr" anchorCtr="0">
                    <a:lnL w="12700">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tcPr>
                </a:tc>
                <a:tc>
                  <a:txBody>
                    <a:bodyPr/>
                    <a:p>
                      <a:pPr algn="ctr">
                        <a:buNone/>
                      </a:pPr>
                      <a:endParaRPr lang="zh-CN" altLang="en-US"/>
                    </a:p>
                  </a:txBody>
                  <a:tcPr anchor="ctr" anchorCtr="0">
                    <a:lnL w="12700">
                      <a:solidFill>
                        <a:srgbClr val="3C587F"/>
                      </a:solidFill>
                      <a:prstDash val="solid"/>
                    </a:lnL>
                    <a:lnR w="12700" cmpd="sng">
                      <a:solidFill>
                        <a:srgbClr val="3C587F"/>
                      </a:solidFill>
                      <a:prstDash val="solid"/>
                    </a:lnR>
                    <a:lnT w="12700" cmpd="sng">
                      <a:solidFill>
                        <a:srgbClr val="3C587F"/>
                      </a:solidFill>
                      <a:prstDash val="solid"/>
                    </a:lnT>
                    <a:lnB w="12700" cmpd="sng">
                      <a:solidFill>
                        <a:srgbClr val="3C587F"/>
                      </a:solidFill>
                      <a:prstDash val="solid"/>
                    </a:lnB>
                  </a:tcPr>
                </a:tc>
              </a:tr>
              <a:tr h="744855">
                <a:tc>
                  <a:txBody>
                    <a:bodyPr/>
                    <a:p>
                      <a:pPr algn="ctr">
                        <a:buNone/>
                      </a:pPr>
                      <a:r>
                        <a:rPr lang="zh-CN" altLang="en-US" sz="1800">
                          <a:sym typeface="+mn-ea"/>
                        </a:rPr>
                        <a:t>Argument</a:t>
                      </a:r>
                      <a:r>
                        <a:rPr lang="en-US" altLang="zh-CN" sz="1800">
                          <a:sym typeface="+mn-ea"/>
                        </a:rPr>
                        <a:t>3</a:t>
                      </a:r>
                      <a:endParaRPr lang="en-US" altLang="zh-CN" sz="1800">
                        <a:sym typeface="+mn-ea"/>
                      </a:endParaRPr>
                    </a:p>
                  </a:txBody>
                  <a:tcPr anchor="ctr" anchorCtr="0">
                    <a:lnL w="12700" cmpd="sng">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solidFill>
                      <a:srgbClr val="D8DEE5"/>
                    </a:solidFill>
                  </a:tcPr>
                </a:tc>
                <a:tc>
                  <a:txBody>
                    <a:bodyPr/>
                    <a:p>
                      <a:pPr algn="l">
                        <a:buNone/>
                      </a:pPr>
                      <a:r>
                        <a:rPr lang="zh-CN" altLang="en-US"/>
                        <a:t>The employment-driven effect of photovoltaic power generation is generally better than that of other power generation types</a:t>
                      </a:r>
                      <a:endParaRPr lang="zh-CN" altLang="en-US"/>
                    </a:p>
                  </a:txBody>
                  <a:tcPr anchor="ctr" anchorCtr="0">
                    <a:lnL w="12700">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solidFill>
                      <a:srgbClr val="D8DEE5"/>
                    </a:solidFill>
                  </a:tcPr>
                </a:tc>
                <a:tc>
                  <a:txBody>
                    <a:bodyPr/>
                    <a:p>
                      <a:pPr algn="ctr">
                        <a:buNone/>
                      </a:pPr>
                      <a:endParaRPr lang="zh-CN" altLang="en-US"/>
                    </a:p>
                  </a:txBody>
                  <a:tcPr anchor="ctr" anchorCtr="0">
                    <a:lnL w="12700">
                      <a:solidFill>
                        <a:srgbClr val="3C587F"/>
                      </a:solidFill>
                      <a:prstDash val="solid"/>
                    </a:lnL>
                    <a:lnR w="12700" cmpd="sng">
                      <a:solidFill>
                        <a:srgbClr val="3C587F"/>
                      </a:solidFill>
                      <a:prstDash val="solid"/>
                    </a:lnR>
                    <a:lnT w="12700" cmpd="sng">
                      <a:solidFill>
                        <a:srgbClr val="3C587F"/>
                      </a:solidFill>
                      <a:prstDash val="solid"/>
                    </a:lnT>
                    <a:lnB w="12700" cmpd="sng">
                      <a:solidFill>
                        <a:srgbClr val="3C587F"/>
                      </a:solidFill>
                      <a:prstDash val="solid"/>
                    </a:lnB>
                    <a:solidFill>
                      <a:srgbClr val="D8DEE5"/>
                    </a:solidFill>
                  </a:tcPr>
                </a:tc>
              </a:tr>
              <a:tr h="742315">
                <a:tc>
                  <a:txBody>
                    <a:bodyPr/>
                    <a:p>
                      <a:pPr algn="ctr">
                        <a:buNone/>
                      </a:pPr>
                      <a:r>
                        <a:rPr lang="zh-CN" altLang="en-US" sz="1800">
                          <a:sym typeface="+mn-ea"/>
                        </a:rPr>
                        <a:t>Argument</a:t>
                      </a:r>
                      <a:r>
                        <a:rPr lang="en-US" altLang="zh-CN" sz="1800">
                          <a:sym typeface="+mn-ea"/>
                        </a:rPr>
                        <a:t>4</a:t>
                      </a:r>
                      <a:endParaRPr lang="en-US" altLang="zh-CN" sz="1800">
                        <a:sym typeface="+mn-ea"/>
                      </a:endParaRPr>
                    </a:p>
                  </a:txBody>
                  <a:tcPr anchor="ctr" anchorCtr="0">
                    <a:lnL w="12700" cmpd="sng">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tcPr>
                </a:tc>
                <a:tc>
                  <a:txBody>
                    <a:bodyPr/>
                    <a:p>
                      <a:pPr algn="ctr">
                        <a:buNone/>
                      </a:pPr>
                      <a:endParaRPr lang="zh-CN" altLang="en-US"/>
                    </a:p>
                  </a:txBody>
                  <a:tcPr anchor="ctr" anchorCtr="0">
                    <a:lnL w="12700">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tcPr>
                </a:tc>
                <a:tc>
                  <a:txBody>
                    <a:bodyPr/>
                    <a:p>
                      <a:pPr algn="l">
                        <a:buNone/>
                      </a:pPr>
                      <a:r>
                        <a:rPr lang="zh-CN" altLang="en-US"/>
                        <a:t>Global supply chains further amplify the negative employment impact of PV trade barriers</a:t>
                      </a:r>
                      <a:endParaRPr lang="zh-CN" altLang="en-US"/>
                    </a:p>
                  </a:txBody>
                  <a:tcPr anchor="ctr" anchorCtr="0">
                    <a:lnL w="12700">
                      <a:solidFill>
                        <a:srgbClr val="3C587F"/>
                      </a:solidFill>
                      <a:prstDash val="solid"/>
                    </a:lnL>
                    <a:lnR w="12700" cmpd="sng">
                      <a:solidFill>
                        <a:srgbClr val="3C587F"/>
                      </a:solidFill>
                      <a:prstDash val="solid"/>
                    </a:lnR>
                    <a:lnT w="12700" cmpd="sng">
                      <a:solidFill>
                        <a:srgbClr val="3C587F"/>
                      </a:solidFill>
                      <a:prstDash val="solid"/>
                    </a:lnT>
                    <a:lnB w="12700" cmpd="sng">
                      <a:solidFill>
                        <a:srgbClr val="3C587F"/>
                      </a:solidFill>
                      <a:prstDash val="solid"/>
                    </a:lnB>
                  </a:tcPr>
                </a:tc>
              </a:tr>
              <a:tr h="742950">
                <a:tc>
                  <a:txBody>
                    <a:bodyPr/>
                    <a:p>
                      <a:pPr algn="ctr">
                        <a:buNone/>
                      </a:pPr>
                      <a:r>
                        <a:rPr lang="zh-CN" altLang="en-US" sz="1800">
                          <a:sym typeface="+mn-ea"/>
                        </a:rPr>
                        <a:t>Argument</a:t>
                      </a:r>
                      <a:r>
                        <a:rPr lang="en-US" altLang="zh-CN" sz="1800">
                          <a:sym typeface="+mn-ea"/>
                        </a:rPr>
                        <a:t>5</a:t>
                      </a:r>
                      <a:endParaRPr lang="en-US" altLang="zh-CN" sz="1800">
                        <a:sym typeface="+mn-ea"/>
                      </a:endParaRPr>
                    </a:p>
                  </a:txBody>
                  <a:tcPr anchor="ctr" anchorCtr="0">
                    <a:lnL w="12700" cmpd="sng">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solidFill>
                      <a:srgbClr val="D8DEE5"/>
                    </a:solidFill>
                  </a:tcPr>
                </a:tc>
                <a:tc>
                  <a:txBody>
                    <a:bodyPr/>
                    <a:p>
                      <a:pPr algn="ctr">
                        <a:buNone/>
                      </a:pPr>
                      <a:endParaRPr lang="zh-CN" altLang="en-US"/>
                    </a:p>
                  </a:txBody>
                  <a:tcPr anchor="ctr" anchorCtr="0">
                    <a:lnL w="12700">
                      <a:solidFill>
                        <a:srgbClr val="3C587F"/>
                      </a:solidFill>
                      <a:prstDash val="solid"/>
                    </a:lnL>
                    <a:lnR w="12700">
                      <a:solidFill>
                        <a:srgbClr val="3C587F"/>
                      </a:solidFill>
                      <a:prstDash val="solid"/>
                    </a:lnR>
                    <a:lnT w="12700" cmpd="sng">
                      <a:solidFill>
                        <a:srgbClr val="3C587F"/>
                      </a:solidFill>
                      <a:prstDash val="solid"/>
                    </a:lnT>
                    <a:lnB w="12700" cmpd="sng">
                      <a:solidFill>
                        <a:srgbClr val="3C587F"/>
                      </a:solidFill>
                      <a:prstDash val="solid"/>
                    </a:lnB>
                    <a:solidFill>
                      <a:srgbClr val="D8DEE5"/>
                    </a:solidFill>
                  </a:tcPr>
                </a:tc>
                <a:tc>
                  <a:txBody>
                    <a:bodyPr/>
                    <a:p>
                      <a:pPr algn="l">
                        <a:buNone/>
                      </a:pPr>
                      <a:r>
                        <a:rPr lang="zh-CN" altLang="en-US" sz="1800">
                          <a:sym typeface="+mn-ea"/>
                        </a:rPr>
                        <a:t>The "boomerang" effect weakens the employment protection effect of PV trade barriers</a:t>
                      </a:r>
                      <a:endParaRPr lang="zh-CN" altLang="en-US" sz="1800">
                        <a:sym typeface="+mn-ea"/>
                      </a:endParaRPr>
                    </a:p>
                  </a:txBody>
                  <a:tcPr anchor="ctr" anchorCtr="0">
                    <a:lnL w="12700">
                      <a:solidFill>
                        <a:srgbClr val="3C587F"/>
                      </a:solidFill>
                      <a:prstDash val="solid"/>
                    </a:lnL>
                    <a:lnR w="12700" cmpd="sng">
                      <a:solidFill>
                        <a:srgbClr val="3C587F"/>
                      </a:solidFill>
                      <a:prstDash val="solid"/>
                    </a:lnR>
                    <a:lnT w="12700" cmpd="sng">
                      <a:solidFill>
                        <a:srgbClr val="3C587F"/>
                      </a:solidFill>
                      <a:prstDash val="solid"/>
                    </a:lnT>
                    <a:lnB w="12700" cmpd="sng">
                      <a:solidFill>
                        <a:srgbClr val="3C587F"/>
                      </a:solidFill>
                      <a:prstDash val="solid"/>
                    </a:lnB>
                    <a:solidFill>
                      <a:srgbClr val="D8DEE5"/>
                    </a:solidFill>
                  </a:tcPr>
                </a:tc>
              </a:tr>
            </a:tbl>
          </a:graphicData>
        </a:graphic>
      </p:graphicFrame>
    </p:spTree>
  </p:cSld>
  <p:clrMapOvr>
    <a:masterClrMapping/>
  </p:clrMapOvr>
  <p:transition advTm="55697"/>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fontScale="90000"/>
          </a:bodyPr>
          <a:lstStyle/>
          <a:p>
            <a:pPr algn="l">
              <a:buClrTx/>
              <a:buSzTx/>
              <a:buFontTx/>
            </a:pPr>
            <a:r>
              <a:rPr lang="zh-CN" altLang="en-US" sz="3200" b="1">
                <a:sym typeface="+mn-ea"/>
              </a:rPr>
              <a:t>Argument</a:t>
            </a:r>
            <a:r>
              <a:rPr lang="en-US" altLang="zh-CN" sz="3200" b="1">
                <a:sym typeface="+mn-ea"/>
              </a:rPr>
              <a:t> 1</a:t>
            </a:r>
            <a:r>
              <a:rPr lang="zh-CN" altLang="en-US" sz="3200" b="1">
                <a:solidFill>
                  <a:schemeClr val="tx1"/>
                </a:solidFill>
              </a:rPr>
              <a:t>：Trade barriers lead to negative net employment benefits for the PV industry as a whole</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329295"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8" name="文本框 7"/>
          <p:cNvSpPr txBox="1"/>
          <p:nvPr/>
        </p:nvSpPr>
        <p:spPr>
          <a:xfrm>
            <a:off x="779780" y="1270000"/>
            <a:ext cx="5730240" cy="5021580"/>
          </a:xfrm>
          <a:prstGeom prst="rect">
            <a:avLst/>
          </a:prstGeom>
          <a:noFill/>
        </p:spPr>
        <p:txBody>
          <a:bodyPr wrap="square" rtlCol="0">
            <a:noAutofit/>
          </a:bodyPr>
          <a:p>
            <a:pPr marL="342900" indent="-342900">
              <a:lnSpc>
                <a:spcPct val="140000"/>
              </a:lnSpc>
              <a:spcAft>
                <a:spcPts val="600"/>
              </a:spcAft>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rPr>
              <a:t>Compared with the no-trade barrier scenario, the PV trade barriers in the United States between 2012 and 2021 have </a:t>
            </a:r>
            <a:r>
              <a:rPr sz="1600" b="1" dirty="0">
                <a:latin typeface="微软雅黑" panose="020B0503020204020204" charset="-122"/>
                <a:ea typeface="微软雅黑" panose="020B0503020204020204" charset="-122"/>
                <a:cs typeface="微软雅黑" panose="020B0503020204020204" charset="-122"/>
              </a:rPr>
              <a:t>increased the domestic production of PV products by about 2,947 MW, an increase of about 3.4%, and created about 35,000 additional manufacturing-related jobs.</a:t>
            </a:r>
            <a:endParaRPr sz="1600" b="1" dirty="0">
              <a:latin typeface="微软雅黑" panose="020B0503020204020204" charset="-122"/>
              <a:ea typeface="微软雅黑" panose="020B0503020204020204" charset="-122"/>
              <a:cs typeface="微软雅黑" panose="020B0503020204020204" charset="-122"/>
            </a:endParaRPr>
          </a:p>
          <a:p>
            <a:pPr marL="342900" indent="-342900">
              <a:lnSpc>
                <a:spcPct val="140000"/>
              </a:lnSpc>
              <a:spcAft>
                <a:spcPts val="600"/>
              </a:spcAft>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rPr>
              <a:t>U.S. PV trade barriers reduced domestic </a:t>
            </a:r>
            <a:r>
              <a:rPr sz="1600" b="1" dirty="0">
                <a:latin typeface="微软雅黑" panose="020B0503020204020204" charset="-122"/>
                <a:ea typeface="微软雅黑" panose="020B0503020204020204" charset="-122"/>
                <a:cs typeface="微软雅黑" panose="020B0503020204020204" charset="-122"/>
              </a:rPr>
              <a:t>PV consumption (the sum of imports and domestic sales of local manufacturing) by 6,678 MW, or 3.5%</a:t>
            </a:r>
            <a:r>
              <a:rPr sz="1600" dirty="0">
                <a:latin typeface="微软雅黑" panose="020B0503020204020204" charset="-122"/>
                <a:ea typeface="微软雅黑" panose="020B0503020204020204" charset="-122"/>
                <a:cs typeface="微软雅黑" panose="020B0503020204020204" charset="-122"/>
              </a:rPr>
              <a:t>, compared to the counterfactual scenario without tariffs. </a:t>
            </a:r>
            <a:r>
              <a:rPr sz="1600" b="1" dirty="0">
                <a:latin typeface="微软雅黑" panose="020B0503020204020204" charset="-122"/>
                <a:ea typeface="微软雅黑" panose="020B0503020204020204" charset="-122"/>
                <a:cs typeface="微软雅黑" panose="020B0503020204020204" charset="-122"/>
              </a:rPr>
              <a:t>This change directly led to a reduction of about 14,000 jobs in the installation sector and about 47,000 jobs in the operation and maintenance sector.</a:t>
            </a:r>
            <a:endParaRPr sz="1600" b="1" dirty="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6735445" y="5858510"/>
            <a:ext cx="4986020" cy="460375"/>
          </a:xfrm>
          <a:prstGeom prst="rect">
            <a:avLst/>
          </a:prstGeom>
          <a:noFill/>
        </p:spPr>
        <p:txBody>
          <a:bodyPr wrap="square" rtlCol="0" anchor="t">
            <a:spAutoFit/>
          </a:bodyPr>
          <a:p>
            <a:pPr algn="ctr"/>
            <a:r>
              <a:rPr sz="1200" i="1">
                <a:latin typeface="微软雅黑" panose="020B0503020204020204" charset="-122"/>
                <a:ea typeface="微软雅黑" panose="020B0503020204020204" charset="-122"/>
              </a:rPr>
              <a:t>Figure 1 The impact of U.S. trade protection policies on domestic PV employment from 2012 to 2021</a:t>
            </a:r>
            <a:endParaRPr sz="1200" i="1">
              <a:latin typeface="微软雅黑" panose="020B0503020204020204" charset="-122"/>
              <a:ea typeface="微软雅黑" panose="020B0503020204020204" charset="-122"/>
            </a:endParaRPr>
          </a:p>
        </p:txBody>
      </p:sp>
      <p:pic>
        <p:nvPicPr>
          <p:cNvPr id="6" name="图片 5" descr="光伏各环节就业"/>
          <p:cNvPicPr>
            <a:picLocks noChangeAspect="1"/>
          </p:cNvPicPr>
          <p:nvPr/>
        </p:nvPicPr>
        <p:blipFill>
          <a:blip r:embed="rId1"/>
          <a:srcRect l="16212" t="2565" r="22340" b="10751"/>
          <a:stretch>
            <a:fillRect/>
          </a:stretch>
        </p:blipFill>
        <p:spPr>
          <a:xfrm>
            <a:off x="6736080" y="1109980"/>
            <a:ext cx="4345305" cy="4692015"/>
          </a:xfrm>
          <a:prstGeom prst="rect">
            <a:avLst/>
          </a:prstGeom>
        </p:spPr>
      </p:pic>
    </p:spTree>
  </p:cSld>
  <p:clrMapOvr>
    <a:masterClrMapping/>
  </p:clrMapOvr>
  <p:transition advTm="5569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0" y="0"/>
            <a:ext cx="4244454" cy="6858000"/>
          </a:xfrm>
          <a:prstGeom prst="rect">
            <a:avLst/>
          </a:prstGeom>
          <a:solidFill>
            <a:srgbClr val="3C5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35" y="2654935"/>
            <a:ext cx="4243705" cy="922020"/>
          </a:xfrm>
          <a:prstGeom prst="rect">
            <a:avLst/>
          </a:prstGeom>
          <a:solidFill>
            <a:srgbClr val="3C587F"/>
          </a:solid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noProof="0" dirty="0">
                <a:ln>
                  <a:noFill/>
                </a:ln>
                <a:solidFill>
                  <a:prstClr val="white"/>
                </a:solidFill>
                <a:effectLst/>
                <a:uLnTx/>
                <a:uFillTx/>
                <a:latin typeface="微软雅黑" panose="020B0503020204020204" charset="-122"/>
                <a:ea typeface="微软雅黑" panose="020B0503020204020204" charset="-122"/>
                <a:sym typeface="+mn-ea"/>
              </a:rPr>
              <a:t>CONTENTS</a:t>
            </a:r>
            <a:endParaRPr kumimoji="0" lang="en-US" altLang="zh-CN" sz="5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endParaRPr>
          </a:p>
        </p:txBody>
      </p:sp>
      <p:grpSp>
        <p:nvGrpSpPr>
          <p:cNvPr id="7" name="组合 6"/>
          <p:cNvGrpSpPr/>
          <p:nvPr/>
        </p:nvGrpSpPr>
        <p:grpSpPr>
          <a:xfrm>
            <a:off x="4860964" y="1460311"/>
            <a:ext cx="6711315" cy="3937379"/>
            <a:chOff x="9056" y="2300"/>
            <a:chExt cx="10569" cy="6201"/>
          </a:xfrm>
        </p:grpSpPr>
        <p:grpSp>
          <p:nvGrpSpPr>
            <p:cNvPr id="21" name="组合 20"/>
            <p:cNvGrpSpPr/>
            <p:nvPr>
              <p:custDataLst>
                <p:tags r:id="rId1"/>
              </p:custDataLst>
            </p:nvPr>
          </p:nvGrpSpPr>
          <p:grpSpPr>
            <a:xfrm>
              <a:off x="9056" y="2300"/>
              <a:ext cx="9428" cy="1032"/>
              <a:chOff x="5750599" y="1460311"/>
              <a:chExt cx="5986780" cy="655071"/>
            </a:xfrm>
          </p:grpSpPr>
          <p:grpSp>
            <p:nvGrpSpPr>
              <p:cNvPr id="12" name="组合 11"/>
              <p:cNvGrpSpPr/>
              <p:nvPr/>
            </p:nvGrpSpPr>
            <p:grpSpPr>
              <a:xfrm>
                <a:off x="5750599" y="1460311"/>
                <a:ext cx="655071" cy="655071"/>
                <a:chOff x="5459126" y="1460311"/>
                <a:chExt cx="655071" cy="655071"/>
              </a:xfrm>
            </p:grpSpPr>
            <p:sp>
              <p:nvSpPr>
                <p:cNvPr id="10" name="椭圆 9"/>
                <p:cNvSpPr/>
                <p:nvPr>
                  <p:custDataLst>
                    <p:tags r:id="rId2"/>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3"/>
                  </p:custDataLst>
                </p:nvPr>
              </p:nvSpPr>
              <p:spPr>
                <a:xfrm>
                  <a:off x="5523137" y="1572403"/>
                  <a:ext cx="527050" cy="429895"/>
                </a:xfrm>
                <a:prstGeom prst="rect">
                  <a:avLst/>
                </a:prstGeom>
                <a:noFill/>
              </p:spPr>
              <p:txBody>
                <a:bodyPr wrap="none" rtlCol="0">
                  <a:spAutoFit/>
                </a:bodyPr>
                <a:p>
                  <a:pPr algn="ctr"/>
                  <a:r>
                    <a:rPr lang="en-US" altLang="zh-CN" sz="2200" b="1" dirty="0">
                      <a:solidFill>
                        <a:schemeClr val="bg1"/>
                      </a:solidFill>
                      <a:latin typeface="微软雅黑" panose="020B0503020204020204" charset="-122"/>
                      <a:ea typeface="微软雅黑" panose="020B0503020204020204" charset="-122"/>
                    </a:rPr>
                    <a:t>01</a:t>
                  </a:r>
                  <a:endParaRPr lang="en-US" altLang="zh-CN" sz="2200" b="1" dirty="0">
                    <a:solidFill>
                      <a:schemeClr val="bg1"/>
                    </a:solidFill>
                    <a:latin typeface="微软雅黑" panose="020B0503020204020204" charset="-122"/>
                    <a:ea typeface="微软雅黑" panose="020B0503020204020204" charset="-122"/>
                  </a:endParaRPr>
                </a:p>
              </p:txBody>
            </p:sp>
          </p:grpSp>
          <p:sp>
            <p:nvSpPr>
              <p:cNvPr id="13" name="矩形 12"/>
              <p:cNvSpPr/>
              <p:nvPr>
                <p:custDataLst>
                  <p:tags r:id="rId4"/>
                </p:custDataLst>
              </p:nvPr>
            </p:nvSpPr>
            <p:spPr>
              <a:xfrm>
                <a:off x="6778029" y="1556831"/>
                <a:ext cx="4959350" cy="460230"/>
              </a:xfrm>
              <a:prstGeom prst="rect">
                <a:avLst/>
              </a:prstGeom>
            </p:spPr>
            <p:txBody>
              <a:bodyPr wrap="square">
                <a:spAutoFit/>
              </a:bodyPr>
              <a:p>
                <a:r>
                  <a:rPr lang="zh-CN" altLang="en-US" sz="2400" b="1" kern="0" dirty="0">
                    <a:solidFill>
                      <a:srgbClr val="3C587F"/>
                    </a:solidFill>
                    <a:latin typeface="微软雅黑" panose="020B0503020204020204" charset="-122"/>
                    <a:ea typeface="微软雅黑" panose="020B0503020204020204" charset="-122"/>
                  </a:rPr>
                  <a:t>Background</a:t>
                </a:r>
                <a:endParaRPr lang="zh-CN" altLang="en-US" sz="2400" b="1" kern="0" dirty="0">
                  <a:solidFill>
                    <a:srgbClr val="3C587F"/>
                  </a:solidFill>
                  <a:latin typeface="微软雅黑" panose="020B0503020204020204" charset="-122"/>
                  <a:ea typeface="微软雅黑" panose="020B0503020204020204" charset="-122"/>
                </a:endParaRPr>
              </a:p>
            </p:txBody>
          </p:sp>
        </p:grpSp>
        <p:grpSp>
          <p:nvGrpSpPr>
            <p:cNvPr id="22" name="组合 21"/>
            <p:cNvGrpSpPr/>
            <p:nvPr>
              <p:custDataLst>
                <p:tags r:id="rId5"/>
              </p:custDataLst>
            </p:nvPr>
          </p:nvGrpSpPr>
          <p:grpSpPr>
            <a:xfrm>
              <a:off x="9056" y="4023"/>
              <a:ext cx="9429" cy="1032"/>
              <a:chOff x="5750599" y="1460311"/>
              <a:chExt cx="5987415" cy="655071"/>
            </a:xfrm>
          </p:grpSpPr>
          <p:grpSp>
            <p:nvGrpSpPr>
              <p:cNvPr id="23" name="组合 22"/>
              <p:cNvGrpSpPr/>
              <p:nvPr/>
            </p:nvGrpSpPr>
            <p:grpSpPr>
              <a:xfrm>
                <a:off x="5750599" y="1460311"/>
                <a:ext cx="655071" cy="655071"/>
                <a:chOff x="5459126" y="1460311"/>
                <a:chExt cx="655071" cy="655071"/>
              </a:xfrm>
            </p:grpSpPr>
            <p:sp>
              <p:nvSpPr>
                <p:cNvPr id="25" name="椭圆 24"/>
                <p:cNvSpPr/>
                <p:nvPr>
                  <p:custDataLst>
                    <p:tags r:id="rId6"/>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custDataLst>
                    <p:tags r:id="rId7"/>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02</a:t>
                  </a:r>
                  <a:endParaRPr lang="en-US" altLang="zh-CN" sz="2200" dirty="0">
                    <a:solidFill>
                      <a:schemeClr val="bg1"/>
                    </a:solidFill>
                    <a:latin typeface="微软雅黑" panose="020B0503020204020204" charset="-122"/>
                    <a:ea typeface="微软雅黑" panose="020B0503020204020204" charset="-122"/>
                  </a:endParaRPr>
                </a:p>
              </p:txBody>
            </p:sp>
          </p:grpSp>
          <p:sp>
            <p:nvSpPr>
              <p:cNvPr id="24" name="矩形 23"/>
              <p:cNvSpPr/>
              <p:nvPr>
                <p:custDataLst>
                  <p:tags r:id="rId8"/>
                </p:custDataLst>
              </p:nvPr>
            </p:nvSpPr>
            <p:spPr>
              <a:xfrm>
                <a:off x="6778029" y="1556831"/>
                <a:ext cx="4959985" cy="460230"/>
              </a:xfrm>
              <a:prstGeom prst="rect">
                <a:avLst/>
              </a:prstGeom>
            </p:spPr>
            <p:txBody>
              <a:bodyPr wrap="square">
                <a:spAutoFit/>
              </a:bodyPr>
              <a:p>
                <a:pPr algn="l">
                  <a:buClrTx/>
                  <a:buSzTx/>
                  <a:buFontTx/>
                </a:pPr>
                <a:r>
                  <a:rPr lang="en-US" altLang="zh-CN" sz="2400" kern="0" dirty="0">
                    <a:solidFill>
                      <a:prstClr val="black">
                        <a:lumMod val="75000"/>
                        <a:lumOff val="25000"/>
                      </a:prstClr>
                    </a:solidFill>
                    <a:latin typeface="微软雅黑" panose="020B0503020204020204" charset="-122"/>
                    <a:ea typeface="微软雅黑" panose="020B0503020204020204" charset="-122"/>
                  </a:rPr>
                  <a:t>M</a:t>
                </a:r>
                <a:r>
                  <a:rPr lang="zh-CN" altLang="en-US" sz="2400" kern="0" dirty="0">
                    <a:solidFill>
                      <a:prstClr val="black">
                        <a:lumMod val="75000"/>
                        <a:lumOff val="25000"/>
                      </a:prstClr>
                    </a:solidFill>
                    <a:latin typeface="微软雅黑" panose="020B0503020204020204" charset="-122"/>
                    <a:ea typeface="微软雅黑" panose="020B0503020204020204" charset="-122"/>
                  </a:rPr>
                  <a:t>ethodology</a:t>
                </a:r>
                <a:endParaRPr lang="zh-CN" altLang="en-US" sz="2400" kern="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27" name="组合 26"/>
            <p:cNvGrpSpPr/>
            <p:nvPr>
              <p:custDataLst>
                <p:tags r:id="rId9"/>
              </p:custDataLst>
            </p:nvPr>
          </p:nvGrpSpPr>
          <p:grpSpPr>
            <a:xfrm>
              <a:off x="9056" y="5746"/>
              <a:ext cx="9429" cy="1032"/>
              <a:chOff x="5750599" y="1460311"/>
              <a:chExt cx="5987415" cy="655071"/>
            </a:xfrm>
          </p:grpSpPr>
          <p:grpSp>
            <p:nvGrpSpPr>
              <p:cNvPr id="28" name="组合 27"/>
              <p:cNvGrpSpPr/>
              <p:nvPr/>
            </p:nvGrpSpPr>
            <p:grpSpPr>
              <a:xfrm>
                <a:off x="5750599" y="1460311"/>
                <a:ext cx="655071" cy="655071"/>
                <a:chOff x="5459126" y="1460311"/>
                <a:chExt cx="655071" cy="655071"/>
              </a:xfrm>
            </p:grpSpPr>
            <p:sp>
              <p:nvSpPr>
                <p:cNvPr id="30" name="椭圆 29"/>
                <p:cNvSpPr/>
                <p:nvPr>
                  <p:custDataLst>
                    <p:tags r:id="rId10"/>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custDataLst>
                    <p:tags r:id="rId11"/>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03</a:t>
                  </a:r>
                  <a:endParaRPr lang="en-US" altLang="zh-CN" sz="2200" dirty="0">
                    <a:solidFill>
                      <a:schemeClr val="bg1"/>
                    </a:solidFill>
                    <a:latin typeface="微软雅黑" panose="020B0503020204020204" charset="-122"/>
                    <a:ea typeface="微软雅黑" panose="020B0503020204020204" charset="-122"/>
                  </a:endParaRPr>
                </a:p>
              </p:txBody>
            </p:sp>
          </p:grpSp>
          <p:sp>
            <p:nvSpPr>
              <p:cNvPr id="29" name="矩形 28"/>
              <p:cNvSpPr/>
              <p:nvPr>
                <p:custDataLst>
                  <p:tags r:id="rId12"/>
                </p:custDataLst>
              </p:nvPr>
            </p:nvSpPr>
            <p:spPr>
              <a:xfrm>
                <a:off x="6778029" y="1556831"/>
                <a:ext cx="4959985" cy="460230"/>
              </a:xfrm>
              <a:prstGeom prst="rect">
                <a:avLst/>
              </a:prstGeom>
            </p:spPr>
            <p:txBody>
              <a:bodyPr wrap="square">
                <a:spAutoFit/>
              </a:bodyPr>
              <a:p>
                <a:pPr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rPr>
                  <a:t>Argument</a:t>
                </a:r>
                <a:endParaRPr lang="zh-CN" altLang="en-US" sz="2400" kern="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32" name="组合 31"/>
            <p:cNvGrpSpPr/>
            <p:nvPr>
              <p:custDataLst>
                <p:tags r:id="rId13"/>
              </p:custDataLst>
            </p:nvPr>
          </p:nvGrpSpPr>
          <p:grpSpPr>
            <a:xfrm>
              <a:off x="9056" y="7469"/>
              <a:ext cx="10569" cy="1032"/>
              <a:chOff x="5750599" y="1460311"/>
              <a:chExt cx="6711315" cy="655071"/>
            </a:xfrm>
          </p:grpSpPr>
          <p:grpSp>
            <p:nvGrpSpPr>
              <p:cNvPr id="33" name="组合 32"/>
              <p:cNvGrpSpPr/>
              <p:nvPr/>
            </p:nvGrpSpPr>
            <p:grpSpPr>
              <a:xfrm>
                <a:off x="5750599" y="1460311"/>
                <a:ext cx="655071" cy="655071"/>
                <a:chOff x="5459126" y="1460311"/>
                <a:chExt cx="655071" cy="655071"/>
              </a:xfrm>
            </p:grpSpPr>
            <p:sp>
              <p:nvSpPr>
                <p:cNvPr id="35" name="椭圆 34"/>
                <p:cNvSpPr/>
                <p:nvPr>
                  <p:custDataLst>
                    <p:tags r:id="rId14"/>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custDataLst>
                    <p:tags r:id="rId15"/>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04</a:t>
                  </a:r>
                  <a:endParaRPr lang="zh-CN" altLang="en-US" sz="2200" dirty="0">
                    <a:solidFill>
                      <a:schemeClr val="bg1"/>
                    </a:solidFill>
                    <a:latin typeface="微软雅黑" panose="020B0503020204020204" charset="-122"/>
                    <a:ea typeface="微软雅黑" panose="020B0503020204020204" charset="-122"/>
                  </a:endParaRPr>
                </a:p>
              </p:txBody>
            </p:sp>
          </p:grpSp>
          <p:sp>
            <p:nvSpPr>
              <p:cNvPr id="34" name="矩形 33"/>
              <p:cNvSpPr/>
              <p:nvPr>
                <p:custDataLst>
                  <p:tags r:id="rId16"/>
                </p:custDataLst>
              </p:nvPr>
            </p:nvSpPr>
            <p:spPr>
              <a:xfrm>
                <a:off x="6778029" y="1556801"/>
                <a:ext cx="5683885" cy="460230"/>
              </a:xfrm>
              <a:prstGeom prst="rect">
                <a:avLst/>
              </a:prstGeom>
            </p:spPr>
            <p:txBody>
              <a:bodyPr wrap="square">
                <a:spAutoFit/>
              </a:bodyPr>
              <a:p>
                <a:pPr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rPr>
                  <a:t>Discussion and Recommendations</a:t>
                </a:r>
                <a:endParaRPr lang="zh-CN" altLang="en-US" sz="2400" kern="0" dirty="0">
                  <a:solidFill>
                    <a:prstClr val="black">
                      <a:lumMod val="75000"/>
                      <a:lumOff val="25000"/>
                    </a:prstClr>
                  </a:solidFill>
                  <a:latin typeface="微软雅黑" panose="020B0503020204020204" charset="-122"/>
                  <a:ea typeface="微软雅黑" panose="020B0503020204020204" charset="-122"/>
                </a:endParaRPr>
              </a:p>
            </p:txBody>
          </p:sp>
        </p:grpSp>
      </p:grpSp>
    </p:spTree>
  </p:cSld>
  <p:clrMapOvr>
    <a:masterClrMapping/>
  </p:clrMapOvr>
  <p:transition advTm="1925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fontScale="90000"/>
          </a:bodyPr>
          <a:lstStyle/>
          <a:p>
            <a:pPr algn="l">
              <a:buClrTx/>
              <a:buSzTx/>
              <a:buFontTx/>
            </a:pPr>
            <a:r>
              <a:rPr lang="zh-CN" altLang="en-US" sz="3200" b="1">
                <a:sym typeface="+mn-ea"/>
              </a:rPr>
              <a:t>Argument</a:t>
            </a:r>
            <a:r>
              <a:rPr lang="en-US" altLang="zh-CN" sz="3200" b="1">
                <a:sym typeface="+mn-ea"/>
              </a:rPr>
              <a:t> 2</a:t>
            </a:r>
            <a:r>
              <a:rPr lang="zh-CN" altLang="en-US" sz="3200" b="1">
                <a:solidFill>
                  <a:schemeClr val="tx1"/>
                </a:solidFill>
              </a:rPr>
              <a:t>：Trade barriers have hurt the global PV job market</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329295"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8" name="文本框 7"/>
          <p:cNvSpPr txBox="1"/>
          <p:nvPr/>
        </p:nvSpPr>
        <p:spPr>
          <a:xfrm>
            <a:off x="779780" y="1283335"/>
            <a:ext cx="5781675" cy="5008245"/>
          </a:xfrm>
          <a:prstGeom prst="rect">
            <a:avLst/>
          </a:prstGeom>
          <a:noFill/>
        </p:spPr>
        <p:txBody>
          <a:bodyPr wrap="square" rtlCol="0">
            <a:noAutofit/>
          </a:bodyPr>
          <a:p>
            <a:pPr marL="342900" lvl="0" indent="-342900" algn="l">
              <a:lnSpc>
                <a:spcPct val="140000"/>
              </a:lnSpc>
              <a:spcAft>
                <a:spcPts val="600"/>
              </a:spcAft>
              <a:buClrTx/>
              <a:buSzTx/>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sym typeface="+mn-ea"/>
              </a:rPr>
              <a:t>Compared with the no-trade barrier scenario, the PV trade barriers in the United States from 2012 to 2021 have reduced the </a:t>
            </a:r>
            <a:r>
              <a:rPr sz="1600" b="1" dirty="0">
                <a:latin typeface="微软雅黑" panose="020B0503020204020204" charset="-122"/>
                <a:ea typeface="微软雅黑" panose="020B0503020204020204" charset="-122"/>
                <a:cs typeface="微软雅黑" panose="020B0503020204020204" charset="-122"/>
                <a:sym typeface="+mn-ea"/>
              </a:rPr>
              <a:t>global production and consumption of PV products by about 4,494 MW, a decrease of about 0.2%</a:t>
            </a:r>
            <a:r>
              <a:rPr sz="1600" dirty="0">
                <a:latin typeface="微软雅黑" panose="020B0503020204020204" charset="-122"/>
                <a:ea typeface="微软雅黑" panose="020B0503020204020204" charset="-122"/>
                <a:cs typeface="微软雅黑" panose="020B0503020204020204" charset="-122"/>
                <a:sym typeface="+mn-ea"/>
              </a:rPr>
              <a:t>, resulting in a cumulative </a:t>
            </a:r>
            <a:r>
              <a:rPr sz="1600" b="1" dirty="0">
                <a:latin typeface="微软雅黑" panose="020B0503020204020204" charset="-122"/>
                <a:ea typeface="微软雅黑" panose="020B0503020204020204" charset="-122"/>
                <a:cs typeface="微软雅黑" panose="020B0503020204020204" charset="-122"/>
                <a:sym typeface="+mn-ea"/>
              </a:rPr>
              <a:t>loss of about 100,000 jobs in the global PV industry,</a:t>
            </a:r>
            <a:r>
              <a:rPr sz="1600" dirty="0">
                <a:latin typeface="微软雅黑" panose="020B0503020204020204" charset="-122"/>
                <a:ea typeface="微软雅黑" panose="020B0503020204020204" charset="-122"/>
                <a:cs typeface="微软雅黑" panose="020B0503020204020204" charset="-122"/>
                <a:sym typeface="+mn-ea"/>
              </a:rPr>
              <a:t> including about 57,000, 9,000 and 30,000 jobs related to manufacturing, installation, and operation and maintenance, respectively.</a:t>
            </a:r>
            <a:endParaRPr sz="1600" dirty="0">
              <a:latin typeface="微软雅黑" panose="020B0503020204020204" charset="-122"/>
              <a:ea typeface="微软雅黑" panose="020B0503020204020204" charset="-122"/>
              <a:cs typeface="微软雅黑" panose="020B0503020204020204" charset="-122"/>
              <a:sym typeface="+mn-ea"/>
            </a:endParaRPr>
          </a:p>
          <a:p>
            <a:pPr marL="342900" lvl="0" indent="-342900" algn="l">
              <a:lnSpc>
                <a:spcPct val="140000"/>
              </a:lnSpc>
              <a:spcAft>
                <a:spcPts val="600"/>
              </a:spcAft>
              <a:buClrTx/>
              <a:buSzTx/>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sym typeface="+mn-ea"/>
              </a:rPr>
              <a:t>Global PV employment losses are mainly concentrated in </a:t>
            </a:r>
            <a:r>
              <a:rPr sz="1600" b="1" dirty="0">
                <a:latin typeface="微软雅黑" panose="020B0503020204020204" charset="-122"/>
                <a:ea typeface="微软雅黑" panose="020B0503020204020204" charset="-122"/>
                <a:cs typeface="微软雅黑" panose="020B0503020204020204" charset="-122"/>
                <a:sym typeface="+mn-ea"/>
              </a:rPr>
              <a:t>China and the United States, accounting for about 60% and 28%</a:t>
            </a:r>
            <a:r>
              <a:rPr sz="1600" dirty="0">
                <a:latin typeface="微软雅黑" panose="020B0503020204020204" charset="-122"/>
                <a:ea typeface="微软雅黑" panose="020B0503020204020204" charset="-122"/>
                <a:cs typeface="微软雅黑" panose="020B0503020204020204" charset="-122"/>
                <a:sym typeface="+mn-ea"/>
              </a:rPr>
              <a:t> of the total employment losses in the global PV industry, respectively.</a:t>
            </a:r>
            <a:endParaRPr sz="1600" dirty="0">
              <a:latin typeface="微软雅黑" panose="020B0503020204020204" charset="-122"/>
              <a:ea typeface="微软雅黑" panose="020B0503020204020204" charset="-122"/>
              <a:cs typeface="微软雅黑" panose="020B0503020204020204" charset="-122"/>
              <a:sym typeface="+mn-ea"/>
            </a:endParaRPr>
          </a:p>
        </p:txBody>
      </p:sp>
      <p:pic>
        <p:nvPicPr>
          <p:cNvPr id="3" name="图片 2" descr="观点二"/>
          <p:cNvPicPr>
            <a:picLocks noChangeAspect="1"/>
          </p:cNvPicPr>
          <p:nvPr/>
        </p:nvPicPr>
        <p:blipFill>
          <a:blip r:embed="rId1"/>
          <a:srcRect l="9672" t="5369" r="14905" b="2076"/>
          <a:stretch>
            <a:fillRect/>
          </a:stretch>
        </p:blipFill>
        <p:spPr>
          <a:xfrm>
            <a:off x="6562090" y="1245870"/>
            <a:ext cx="4648200" cy="4366260"/>
          </a:xfrm>
          <a:prstGeom prst="rect">
            <a:avLst/>
          </a:prstGeom>
        </p:spPr>
      </p:pic>
      <p:sp>
        <p:nvSpPr>
          <p:cNvPr id="12" name="文本框 11"/>
          <p:cNvSpPr txBox="1"/>
          <p:nvPr/>
        </p:nvSpPr>
        <p:spPr>
          <a:xfrm>
            <a:off x="6096000" y="5716905"/>
            <a:ext cx="5625465" cy="460375"/>
          </a:xfrm>
          <a:prstGeom prst="rect">
            <a:avLst/>
          </a:prstGeom>
          <a:noFill/>
        </p:spPr>
        <p:txBody>
          <a:bodyPr wrap="square" rtlCol="0" anchor="t">
            <a:spAutoFit/>
          </a:bodyPr>
          <a:p>
            <a:pPr algn="ctr"/>
            <a:r>
              <a:rPr sz="1200" i="1">
                <a:latin typeface="微软雅黑" panose="020B0503020204020204" charset="-122"/>
                <a:ea typeface="微软雅黑" panose="020B0503020204020204" charset="-122"/>
              </a:rPr>
              <a:t>Figure 1 The impact of U.S. trade protection policies on global PV employment from 2012 to 2021</a:t>
            </a:r>
            <a:endParaRPr sz="1200" i="1">
              <a:latin typeface="微软雅黑" panose="020B0503020204020204" charset="-122"/>
              <a:ea typeface="微软雅黑" panose="020B0503020204020204" charset="-122"/>
            </a:endParaRPr>
          </a:p>
        </p:txBody>
      </p:sp>
    </p:spTree>
  </p:cSld>
  <p:clrMapOvr>
    <a:masterClrMapping/>
  </p:clrMapOvr>
  <p:transition advTm="55697"/>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1319510" cy="688340"/>
          </a:xfrm>
        </p:spPr>
        <p:txBody>
          <a:bodyPr>
            <a:normAutofit fontScale="90000"/>
          </a:bodyPr>
          <a:lstStyle/>
          <a:p>
            <a:pPr algn="l">
              <a:buClrTx/>
              <a:buSzTx/>
              <a:buFontTx/>
            </a:pPr>
            <a:r>
              <a:rPr lang="zh-CN" altLang="en-US" sz="3200" b="1">
                <a:sym typeface="+mn-ea"/>
              </a:rPr>
              <a:t>Argument</a:t>
            </a:r>
            <a:r>
              <a:rPr lang="en-US" altLang="zh-CN" sz="3200" b="1">
                <a:sym typeface="+mn-ea"/>
              </a:rPr>
              <a:t> 3</a:t>
            </a:r>
            <a:r>
              <a:rPr lang="zh-CN" altLang="en-US" sz="3200" b="1">
                <a:solidFill>
                  <a:schemeClr val="tx1"/>
                </a:solidFill>
              </a:rPr>
              <a:t>：The employment-driven effect of photovoltaic power generation is generally better than that of other power generation types</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329295"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pic>
        <p:nvPicPr>
          <p:cNvPr id="6" name="图片 5" descr="观点3"/>
          <p:cNvPicPr>
            <a:picLocks noChangeAspect="1"/>
          </p:cNvPicPr>
          <p:nvPr>
            <p:custDataLst>
              <p:tags r:id="rId1"/>
            </p:custDataLst>
          </p:nvPr>
        </p:nvPicPr>
        <p:blipFill>
          <a:blip r:embed="rId2"/>
          <a:srcRect l="5069" t="8304" r="1187" b="13877"/>
          <a:stretch>
            <a:fillRect/>
          </a:stretch>
        </p:blipFill>
        <p:spPr>
          <a:xfrm>
            <a:off x="5807710" y="1657350"/>
            <a:ext cx="5772150" cy="3669030"/>
          </a:xfrm>
          <a:prstGeom prst="rect">
            <a:avLst/>
          </a:prstGeom>
        </p:spPr>
      </p:pic>
      <p:sp>
        <p:nvSpPr>
          <p:cNvPr id="12" name="文本框 11"/>
          <p:cNvSpPr txBox="1"/>
          <p:nvPr/>
        </p:nvSpPr>
        <p:spPr>
          <a:xfrm>
            <a:off x="6096635" y="5321300"/>
            <a:ext cx="5483225" cy="645160"/>
          </a:xfrm>
          <a:prstGeom prst="rect">
            <a:avLst/>
          </a:prstGeom>
          <a:noFill/>
        </p:spPr>
        <p:txBody>
          <a:bodyPr wrap="square" rtlCol="0" anchor="t">
            <a:spAutoFit/>
          </a:bodyPr>
          <a:p>
            <a:pPr algn="ctr"/>
            <a:r>
              <a:rPr sz="1200" i="1">
                <a:latin typeface="微软雅黑" panose="020B0503020204020204" charset="-122"/>
                <a:ea typeface="微软雅黑" panose="020B0503020204020204" charset="-122"/>
              </a:rPr>
              <a:t>Figure 1 The impact of PV trade protection measures in the United States on employment in different types of power generation industries from 2012 to 2021</a:t>
            </a:r>
            <a:endParaRPr sz="1200" i="1">
              <a:latin typeface="微软雅黑" panose="020B0503020204020204" charset="-122"/>
              <a:ea typeface="微软雅黑" panose="020B0503020204020204" charset="-122"/>
            </a:endParaRPr>
          </a:p>
        </p:txBody>
      </p:sp>
      <p:sp>
        <p:nvSpPr>
          <p:cNvPr id="8" name="文本框 7"/>
          <p:cNvSpPr txBox="1"/>
          <p:nvPr/>
        </p:nvSpPr>
        <p:spPr>
          <a:xfrm>
            <a:off x="619125" y="1466215"/>
            <a:ext cx="5201285" cy="4998085"/>
          </a:xfrm>
          <a:prstGeom prst="rect">
            <a:avLst/>
          </a:prstGeom>
          <a:noFill/>
        </p:spPr>
        <p:txBody>
          <a:bodyPr wrap="square" rtlCol="0">
            <a:noAutofit/>
          </a:bodyPr>
          <a:p>
            <a:pPr marL="342900" indent="-342900">
              <a:lnSpc>
                <a:spcPct val="140000"/>
              </a:lnSpc>
              <a:spcAft>
                <a:spcPts val="600"/>
              </a:spcAft>
              <a:buFont typeface="Wingdings" panose="05000000000000000000" charset="0"/>
              <a:buChar char="l"/>
            </a:pPr>
            <a:r>
              <a:rPr lang="zh-CN" altLang="en-US" sz="1600" dirty="0">
                <a:latin typeface="微软雅黑" panose="020B0503020204020204" charset="-122"/>
                <a:ea typeface="微软雅黑" panose="020B0503020204020204" charset="-122"/>
                <a:cs typeface="微软雅黑" panose="020B0503020204020204" charset="-122"/>
              </a:rPr>
              <a:t>With the final demand for power generation remaining unchanged, for the vast majority of countries, the overall employment changes in the power generation industry are consistent with the changes in photovoltaic consumption.</a:t>
            </a:r>
            <a:endParaRPr lang="zh-CN" altLang="en-US" sz="1600" dirty="0">
              <a:latin typeface="微软雅黑" panose="020B0503020204020204" charset="-122"/>
              <a:ea typeface="微软雅黑" panose="020B0503020204020204" charset="-122"/>
              <a:cs typeface="微软雅黑" panose="020B0503020204020204" charset="-122"/>
            </a:endParaRPr>
          </a:p>
          <a:p>
            <a:pPr marL="342900" indent="-342900">
              <a:lnSpc>
                <a:spcPct val="140000"/>
              </a:lnSpc>
              <a:spcAft>
                <a:spcPts val="600"/>
              </a:spcAft>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rPr>
              <a:t>The protectionist measures imposed by the United States between 2012 and 2021 have caused significant losses in employment in the domestic power generation sector. </a:t>
            </a:r>
            <a:r>
              <a:rPr sz="1600" b="1" dirty="0">
                <a:latin typeface="微软雅黑" panose="020B0503020204020204" charset="-122"/>
                <a:ea typeface="微软雅黑" panose="020B0503020204020204" charset="-122"/>
                <a:cs typeface="微软雅黑" panose="020B0503020204020204" charset="-122"/>
              </a:rPr>
              <a:t>While other types of power generation have created about 10,000 new jobs in the process of replacing PV, this increase is far from enough to compensate for the 60,000 jobs lost due to the decline in demand for PV.</a:t>
            </a:r>
            <a:endParaRPr sz="16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advTm="10014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fontScale="90000"/>
          </a:bodyPr>
          <a:lstStyle/>
          <a:p>
            <a:pPr algn="l">
              <a:buClrTx/>
              <a:buSzTx/>
              <a:buFontTx/>
            </a:pPr>
            <a:r>
              <a:rPr lang="zh-CN" altLang="en-US" sz="3200" b="1">
                <a:sym typeface="+mn-ea"/>
              </a:rPr>
              <a:t>Argument</a:t>
            </a:r>
            <a:r>
              <a:rPr lang="en-US" altLang="zh-CN" sz="3200" b="1">
                <a:sym typeface="+mn-ea"/>
              </a:rPr>
              <a:t> 4</a:t>
            </a:r>
            <a:r>
              <a:rPr lang="zh-CN" altLang="en-US" sz="3200" b="1">
                <a:solidFill>
                  <a:schemeClr val="tx1"/>
                </a:solidFill>
              </a:rPr>
              <a:t>：Global supply chains further amplify the negative employment impact of PV trade barriers</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329295"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pic>
        <p:nvPicPr>
          <p:cNvPr id="3" name="图片 2" descr="观点4"/>
          <p:cNvPicPr>
            <a:picLocks noChangeAspect="1"/>
          </p:cNvPicPr>
          <p:nvPr/>
        </p:nvPicPr>
        <p:blipFill>
          <a:blip r:embed="rId1"/>
          <a:srcRect l="9745" t="1861" r="12421" b="3257"/>
          <a:stretch>
            <a:fillRect/>
          </a:stretch>
        </p:blipFill>
        <p:spPr>
          <a:xfrm>
            <a:off x="741680" y="1152525"/>
            <a:ext cx="5411470" cy="5049520"/>
          </a:xfrm>
          <a:prstGeom prst="rect">
            <a:avLst/>
          </a:prstGeom>
        </p:spPr>
      </p:pic>
      <p:sp>
        <p:nvSpPr>
          <p:cNvPr id="6" name="文本框 5"/>
          <p:cNvSpPr txBox="1"/>
          <p:nvPr/>
        </p:nvSpPr>
        <p:spPr>
          <a:xfrm>
            <a:off x="359410" y="6202045"/>
            <a:ext cx="6750050" cy="460375"/>
          </a:xfrm>
          <a:prstGeom prst="rect">
            <a:avLst/>
          </a:prstGeom>
          <a:noFill/>
        </p:spPr>
        <p:txBody>
          <a:bodyPr wrap="square" rtlCol="0" anchor="t">
            <a:spAutoFit/>
          </a:bodyPr>
          <a:p>
            <a:pPr algn="ctr"/>
            <a:r>
              <a:rPr sz="1200" i="1">
                <a:latin typeface="微软雅黑" panose="020B0503020204020204" charset="-122"/>
                <a:ea typeface="微软雅黑" panose="020B0503020204020204" charset="-122"/>
                <a:sym typeface="+mn-ea"/>
              </a:rPr>
              <a:t>Figure 1 Comparison of the employment impact of mechanism 1 and mechanism 2 under the scenario of PV trade barriers imposed by the United States from 2012 to 2021</a:t>
            </a:r>
            <a:endParaRPr sz="1200" i="1">
              <a:latin typeface="微软雅黑" panose="020B0503020204020204" charset="-122"/>
              <a:ea typeface="微软雅黑" panose="020B0503020204020204" charset="-122"/>
              <a:sym typeface="+mn-ea"/>
            </a:endParaRPr>
          </a:p>
        </p:txBody>
      </p:sp>
      <p:sp>
        <p:nvSpPr>
          <p:cNvPr id="8" name="文本框 7"/>
          <p:cNvSpPr txBox="1"/>
          <p:nvPr/>
        </p:nvSpPr>
        <p:spPr>
          <a:xfrm>
            <a:off x="6082665" y="1214120"/>
            <a:ext cx="5786120" cy="4972685"/>
          </a:xfrm>
          <a:prstGeom prst="rect">
            <a:avLst/>
          </a:prstGeom>
          <a:noFill/>
        </p:spPr>
        <p:txBody>
          <a:bodyPr wrap="square" rtlCol="0">
            <a:noAutofit/>
          </a:bodyPr>
          <a:p>
            <a:pPr marL="342900" indent="-342900">
              <a:lnSpc>
                <a:spcPct val="140000"/>
              </a:lnSpc>
              <a:spcAft>
                <a:spcPts val="600"/>
              </a:spcAft>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rPr>
              <a:t>From 2012 to 2021, the changes in the PV trade pattern and power generation consumption demand caused by the trade barriers imposed by the United States will delay the industrial chain and impact the employment market of many related industries, </a:t>
            </a:r>
            <a:r>
              <a:rPr sz="1600" b="1" dirty="0">
                <a:latin typeface="微软雅黑" panose="020B0503020204020204" charset="-122"/>
                <a:ea typeface="微软雅黑" panose="020B0503020204020204" charset="-122"/>
                <a:cs typeface="微软雅黑" panose="020B0503020204020204" charset="-122"/>
              </a:rPr>
              <a:t>resulting in the loss of nearly 700,000 global jobs, which is 7 times the total job loss in the global PV value chain.</a:t>
            </a:r>
            <a:endParaRPr sz="1600" b="1" dirty="0">
              <a:latin typeface="微软雅黑" panose="020B0503020204020204" charset="-122"/>
              <a:ea typeface="微软雅黑" panose="020B0503020204020204" charset="-122"/>
              <a:cs typeface="微软雅黑" panose="020B0503020204020204" charset="-122"/>
            </a:endParaRPr>
          </a:p>
          <a:p>
            <a:pPr marL="342900" indent="-342900">
              <a:lnSpc>
                <a:spcPct val="140000"/>
              </a:lnSpc>
              <a:spcAft>
                <a:spcPts val="600"/>
              </a:spcAft>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rPr>
              <a:t>Agriculture, forestry, fishery</a:t>
            </a:r>
            <a:r>
              <a:rPr lang="en-US" sz="1600" dirty="0">
                <a:latin typeface="微软雅黑" panose="020B0503020204020204" charset="-122"/>
                <a:ea typeface="微软雅黑" panose="020B0503020204020204" charset="-122"/>
                <a:cs typeface="微软雅黑" panose="020B0503020204020204" charset="-122"/>
              </a:rPr>
              <a:t> and livestovk</a:t>
            </a:r>
            <a:r>
              <a:rPr sz="1600" dirty="0">
                <a:latin typeface="微软雅黑" panose="020B0503020204020204" charset="-122"/>
                <a:ea typeface="微软雅黑" panose="020B0503020204020204" charset="-122"/>
                <a:cs typeface="微软雅黑" panose="020B0503020204020204" charset="-122"/>
              </a:rPr>
              <a:t>, wholesale and retail trade, electrical machinery and equipment manufacturing, ore mining, non-metallic, metal and other industries lost the most significant jobs, with losses of 180,000, 80,000, 80,000, 50,000, 50,000 and 40,000, respectively.</a:t>
            </a:r>
            <a:endParaRPr sz="1600" dirty="0">
              <a:latin typeface="微软雅黑" panose="020B0503020204020204" charset="-122"/>
              <a:ea typeface="微软雅黑" panose="020B0503020204020204" charset="-122"/>
              <a:cs typeface="微软雅黑" panose="020B0503020204020204" charset="-122"/>
            </a:endParaRPr>
          </a:p>
          <a:p>
            <a:pPr marL="342900" indent="-342900">
              <a:lnSpc>
                <a:spcPct val="140000"/>
              </a:lnSpc>
              <a:spcAft>
                <a:spcPts val="600"/>
              </a:spcAft>
              <a:buFont typeface="Wingdings" panose="05000000000000000000" charset="0"/>
              <a:buChar char="l"/>
            </a:pPr>
            <a:endParaRPr lang="zh-CN" altLang="en-US" sz="1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advTm="55697"/>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fontScale="90000"/>
          </a:bodyPr>
          <a:lstStyle/>
          <a:p>
            <a:pPr algn="l">
              <a:buClrTx/>
              <a:buSzTx/>
              <a:buFontTx/>
            </a:pPr>
            <a:r>
              <a:rPr lang="zh-CN" altLang="en-US" sz="3200" b="1">
                <a:sym typeface="+mn-ea"/>
              </a:rPr>
              <a:t>Argument</a:t>
            </a:r>
            <a:r>
              <a:rPr lang="en-US" altLang="zh-CN" sz="3200" b="1">
                <a:sym typeface="+mn-ea"/>
              </a:rPr>
              <a:t> 5</a:t>
            </a:r>
            <a:r>
              <a:rPr lang="zh-CN" altLang="en-US" sz="3200" b="1">
                <a:solidFill>
                  <a:schemeClr val="tx1"/>
                </a:solidFill>
              </a:rPr>
              <a:t>：Te "Bumeron" Efekt Wickenstern Proimon Protect, Ephect Benputra de Barrijes</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329295"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6" name="文本框 5"/>
          <p:cNvSpPr txBox="1"/>
          <p:nvPr/>
        </p:nvSpPr>
        <p:spPr>
          <a:xfrm>
            <a:off x="565150" y="6080760"/>
            <a:ext cx="5628640" cy="460375"/>
          </a:xfrm>
          <a:prstGeom prst="rect">
            <a:avLst/>
          </a:prstGeom>
          <a:noFill/>
        </p:spPr>
        <p:txBody>
          <a:bodyPr wrap="square" rtlCol="0" anchor="t">
            <a:spAutoFit/>
          </a:bodyPr>
          <a:p>
            <a:pPr algn="ctr"/>
            <a:r>
              <a:rPr sz="1200" i="1">
                <a:latin typeface="微软雅黑" panose="020B0503020204020204" charset="-122"/>
                <a:ea typeface="微软雅黑" panose="020B0503020204020204" charset="-122"/>
                <a:sym typeface="+mn-ea"/>
              </a:rPr>
              <a:t>Figure 1 From 2012 to 2021, the impact of changes in demand in various countries triggered by the U.S. PV trade policy on the U.S. job market</a:t>
            </a:r>
            <a:endParaRPr sz="1200" i="1">
              <a:latin typeface="微软雅黑" panose="020B0503020204020204" charset="-122"/>
              <a:ea typeface="微软雅黑" panose="020B0503020204020204" charset="-122"/>
              <a:sym typeface="+mn-ea"/>
            </a:endParaRPr>
          </a:p>
        </p:txBody>
      </p:sp>
      <p:sp>
        <p:nvSpPr>
          <p:cNvPr id="7" name="文本框 6"/>
          <p:cNvSpPr txBox="1"/>
          <p:nvPr/>
        </p:nvSpPr>
        <p:spPr>
          <a:xfrm>
            <a:off x="5955665" y="1391285"/>
            <a:ext cx="6041390" cy="4689475"/>
          </a:xfrm>
          <a:prstGeom prst="rect">
            <a:avLst/>
          </a:prstGeom>
          <a:noFill/>
        </p:spPr>
        <p:txBody>
          <a:bodyPr wrap="square" rtlCol="0">
            <a:noAutofit/>
          </a:bodyPr>
          <a:p>
            <a:pPr marL="342900" indent="-342900">
              <a:lnSpc>
                <a:spcPct val="140000"/>
              </a:lnSpc>
              <a:spcAft>
                <a:spcPts val="600"/>
              </a:spcAft>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rPr>
              <a:t>Compared with the barrier-free policy scenario, the changes in domestic consumer demand caused by the imposition of PV trade barriers in </a:t>
            </a:r>
            <a:r>
              <a:rPr sz="1600" b="1" dirty="0">
                <a:latin typeface="微软雅黑" panose="020B0503020204020204" charset="-122"/>
                <a:ea typeface="微软雅黑" panose="020B0503020204020204" charset="-122"/>
                <a:cs typeface="微软雅黑" panose="020B0503020204020204" charset="-122"/>
              </a:rPr>
              <a:t>the United States from 2012 to 2021 could increase domestic jobs by nearly 130,000.</a:t>
            </a:r>
            <a:endParaRPr sz="1600" b="1" dirty="0">
              <a:latin typeface="微软雅黑" panose="020B0503020204020204" charset="-122"/>
              <a:ea typeface="微软雅黑" panose="020B0503020204020204" charset="-122"/>
              <a:cs typeface="微软雅黑" panose="020B0503020204020204" charset="-122"/>
            </a:endParaRPr>
          </a:p>
          <a:p>
            <a:pPr marL="342900" indent="-342900">
              <a:lnSpc>
                <a:spcPct val="140000"/>
              </a:lnSpc>
              <a:spcAft>
                <a:spcPts val="600"/>
              </a:spcAft>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sym typeface="+mn-ea"/>
              </a:rPr>
              <a:t>Changes in consumer demand in other countries/regions driven by barrier policies will have a negative impact on U.S. product exports, thereby reducing the positive pull effect of trade barriers on domestic employment.</a:t>
            </a:r>
            <a:endParaRPr sz="1600" dirty="0">
              <a:latin typeface="微软雅黑" panose="020B0503020204020204" charset="-122"/>
              <a:ea typeface="微软雅黑" panose="020B0503020204020204" charset="-122"/>
              <a:cs typeface="微软雅黑" panose="020B0503020204020204" charset="-122"/>
              <a:sym typeface="+mn-ea"/>
            </a:endParaRPr>
          </a:p>
          <a:p>
            <a:pPr marL="342900" indent="-342900">
              <a:lnSpc>
                <a:spcPct val="140000"/>
              </a:lnSpc>
              <a:spcAft>
                <a:spcPts val="600"/>
              </a:spcAft>
              <a:buFont typeface="Wingdings" panose="05000000000000000000" charset="0"/>
              <a:buChar char="l"/>
            </a:pPr>
            <a:r>
              <a:rPr sz="1600" dirty="0">
                <a:latin typeface="微软雅黑" panose="020B0503020204020204" charset="-122"/>
                <a:ea typeface="微软雅黑" panose="020B0503020204020204" charset="-122"/>
                <a:cs typeface="微软雅黑" panose="020B0503020204020204" charset="-122"/>
                <a:sym typeface="+mn-ea"/>
              </a:rPr>
              <a:t>From 2012 to 2021, this mechanism of action </a:t>
            </a:r>
            <a:r>
              <a:rPr sz="1600" b="1" dirty="0">
                <a:latin typeface="微软雅黑" panose="020B0503020204020204" charset="-122"/>
                <a:ea typeface="微软雅黑" panose="020B0503020204020204" charset="-122"/>
                <a:cs typeface="微软雅黑" panose="020B0503020204020204" charset="-122"/>
                <a:sym typeface="+mn-ea"/>
              </a:rPr>
              <a:t>reduced the employment-driven benefits driven by increased domestic PV production by 22%</a:t>
            </a:r>
            <a:r>
              <a:rPr sz="1600" dirty="0">
                <a:latin typeface="微软雅黑" panose="020B0503020204020204" charset="-122"/>
                <a:ea typeface="微软雅黑" panose="020B0503020204020204" charset="-122"/>
                <a:cs typeface="微软雅黑" panose="020B0503020204020204" charset="-122"/>
                <a:sym typeface="+mn-ea"/>
              </a:rPr>
              <a:t>.</a:t>
            </a:r>
            <a:endParaRPr sz="1600" dirty="0">
              <a:latin typeface="微软雅黑" panose="020B0503020204020204" charset="-122"/>
              <a:ea typeface="微软雅黑" panose="020B0503020204020204" charset="-122"/>
              <a:cs typeface="微软雅黑" panose="020B0503020204020204" charset="-122"/>
              <a:sym typeface="+mn-ea"/>
            </a:endParaRPr>
          </a:p>
        </p:txBody>
      </p:sp>
      <p:pic>
        <p:nvPicPr>
          <p:cNvPr id="3" name="图片 2" descr="观点五"/>
          <p:cNvPicPr>
            <a:picLocks noChangeAspect="1"/>
          </p:cNvPicPr>
          <p:nvPr/>
        </p:nvPicPr>
        <p:blipFill>
          <a:blip r:embed="rId1"/>
          <a:srcRect l="5873" t="8197" r="22185" b="3973"/>
          <a:stretch>
            <a:fillRect/>
          </a:stretch>
        </p:blipFill>
        <p:spPr>
          <a:xfrm>
            <a:off x="741680" y="1579880"/>
            <a:ext cx="5001895" cy="4526915"/>
          </a:xfrm>
          <a:prstGeom prst="rect">
            <a:avLst/>
          </a:prstGeom>
        </p:spPr>
      </p:pic>
    </p:spTree>
  </p:cSld>
  <p:clrMapOvr>
    <a:masterClrMapping/>
  </p:clrMapOvr>
  <p:transition advTm="100149"/>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0" y="0"/>
            <a:ext cx="4244454" cy="6858000"/>
          </a:xfrm>
          <a:prstGeom prst="rect">
            <a:avLst/>
          </a:prstGeom>
          <a:solidFill>
            <a:srgbClr val="3C5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35" y="2654935"/>
            <a:ext cx="4243705" cy="922020"/>
          </a:xfrm>
          <a:prstGeom prst="rect">
            <a:avLst/>
          </a:prstGeom>
          <a:solidFill>
            <a:srgbClr val="3C587F"/>
          </a:solid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noProof="0" dirty="0">
                <a:ln>
                  <a:noFill/>
                </a:ln>
                <a:solidFill>
                  <a:prstClr val="white"/>
                </a:solidFill>
                <a:effectLst/>
                <a:uLnTx/>
                <a:uFillTx/>
                <a:latin typeface="微软雅黑" panose="020B0503020204020204" charset="-122"/>
                <a:ea typeface="微软雅黑" panose="020B0503020204020204" charset="-122"/>
                <a:sym typeface="+mn-ea"/>
              </a:rPr>
              <a:t>CONTENTS</a:t>
            </a:r>
            <a:endParaRPr kumimoji="0" lang="en-US" altLang="zh-CN" sz="5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endParaRPr>
          </a:p>
        </p:txBody>
      </p:sp>
      <p:grpSp>
        <p:nvGrpSpPr>
          <p:cNvPr id="7" name="组合 6"/>
          <p:cNvGrpSpPr/>
          <p:nvPr/>
        </p:nvGrpSpPr>
        <p:grpSpPr>
          <a:xfrm>
            <a:off x="4860964" y="1460311"/>
            <a:ext cx="6711315" cy="3937379"/>
            <a:chOff x="9056" y="2300"/>
            <a:chExt cx="10569" cy="6201"/>
          </a:xfrm>
        </p:grpSpPr>
        <p:grpSp>
          <p:nvGrpSpPr>
            <p:cNvPr id="21" name="组合 20"/>
            <p:cNvGrpSpPr/>
            <p:nvPr>
              <p:custDataLst>
                <p:tags r:id="rId1"/>
              </p:custDataLst>
            </p:nvPr>
          </p:nvGrpSpPr>
          <p:grpSpPr>
            <a:xfrm>
              <a:off x="9056" y="2300"/>
              <a:ext cx="9428" cy="1032"/>
              <a:chOff x="5750599" y="1460311"/>
              <a:chExt cx="5986780" cy="655071"/>
            </a:xfrm>
          </p:grpSpPr>
          <p:grpSp>
            <p:nvGrpSpPr>
              <p:cNvPr id="12" name="组合 11"/>
              <p:cNvGrpSpPr/>
              <p:nvPr/>
            </p:nvGrpSpPr>
            <p:grpSpPr>
              <a:xfrm>
                <a:off x="5750599" y="1460311"/>
                <a:ext cx="655071" cy="655071"/>
                <a:chOff x="5459126" y="1460311"/>
                <a:chExt cx="655071" cy="655071"/>
              </a:xfrm>
            </p:grpSpPr>
            <p:sp>
              <p:nvSpPr>
                <p:cNvPr id="10" name="椭圆 9"/>
                <p:cNvSpPr/>
                <p:nvPr>
                  <p:custDataLst>
                    <p:tags r:id="rId2"/>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3"/>
                  </p:custDataLst>
                </p:nvPr>
              </p:nvSpPr>
              <p:spPr>
                <a:xfrm>
                  <a:off x="5523137" y="1572403"/>
                  <a:ext cx="527050" cy="429895"/>
                </a:xfrm>
                <a:prstGeom prst="rect">
                  <a:avLst/>
                </a:prstGeom>
                <a:noFill/>
              </p:spPr>
              <p:txBody>
                <a:bodyPr wrap="none" rtlCol="0">
                  <a:spAutoFit/>
                </a:bodyPr>
                <a:p>
                  <a:pPr algn="ctr"/>
                  <a:r>
                    <a:rPr lang="en-US" altLang="zh-CN" sz="2200" b="1" dirty="0">
                      <a:solidFill>
                        <a:schemeClr val="bg1"/>
                      </a:solidFill>
                      <a:latin typeface="微软雅黑" panose="020B0503020204020204" charset="-122"/>
                      <a:ea typeface="微软雅黑" panose="020B0503020204020204" charset="-122"/>
                    </a:rPr>
                    <a:t>01</a:t>
                  </a:r>
                  <a:endParaRPr lang="en-US" altLang="zh-CN" sz="2200" b="1" dirty="0">
                    <a:solidFill>
                      <a:schemeClr val="bg1"/>
                    </a:solidFill>
                    <a:latin typeface="微软雅黑" panose="020B0503020204020204" charset="-122"/>
                    <a:ea typeface="微软雅黑" panose="020B0503020204020204" charset="-122"/>
                  </a:endParaRPr>
                </a:p>
              </p:txBody>
            </p:sp>
          </p:grpSp>
          <p:sp>
            <p:nvSpPr>
              <p:cNvPr id="13" name="矩形 12"/>
              <p:cNvSpPr/>
              <p:nvPr>
                <p:custDataLst>
                  <p:tags r:id="rId4"/>
                </p:custDataLst>
              </p:nvPr>
            </p:nvSpPr>
            <p:spPr>
              <a:xfrm>
                <a:off x="6778029" y="1556831"/>
                <a:ext cx="4959350" cy="460230"/>
              </a:xfrm>
              <a:prstGeom prst="rect">
                <a:avLst/>
              </a:prstGeom>
            </p:spPr>
            <p:txBody>
              <a:bodyPr wrap="square">
                <a:spAutoFit/>
              </a:bodyPr>
              <a:p>
                <a:pPr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rPr>
                  <a:t>Background</a:t>
                </a:r>
                <a:endParaRPr lang="zh-CN" altLang="en-US" sz="2400" kern="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22" name="组合 21"/>
            <p:cNvGrpSpPr/>
            <p:nvPr>
              <p:custDataLst>
                <p:tags r:id="rId5"/>
              </p:custDataLst>
            </p:nvPr>
          </p:nvGrpSpPr>
          <p:grpSpPr>
            <a:xfrm>
              <a:off x="9056" y="4023"/>
              <a:ext cx="9429" cy="1032"/>
              <a:chOff x="5750599" y="1460311"/>
              <a:chExt cx="5987415" cy="655071"/>
            </a:xfrm>
          </p:grpSpPr>
          <p:grpSp>
            <p:nvGrpSpPr>
              <p:cNvPr id="23" name="组合 22"/>
              <p:cNvGrpSpPr/>
              <p:nvPr/>
            </p:nvGrpSpPr>
            <p:grpSpPr>
              <a:xfrm>
                <a:off x="5750599" y="1460311"/>
                <a:ext cx="655071" cy="655071"/>
                <a:chOff x="5459126" y="1460311"/>
                <a:chExt cx="655071" cy="655071"/>
              </a:xfrm>
            </p:grpSpPr>
            <p:sp>
              <p:nvSpPr>
                <p:cNvPr id="25" name="椭圆 24"/>
                <p:cNvSpPr/>
                <p:nvPr>
                  <p:custDataLst>
                    <p:tags r:id="rId6"/>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custDataLst>
                    <p:tags r:id="rId7"/>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02</a:t>
                  </a:r>
                  <a:endParaRPr lang="en-US" altLang="zh-CN" sz="2200" dirty="0">
                    <a:solidFill>
                      <a:schemeClr val="bg1"/>
                    </a:solidFill>
                    <a:latin typeface="微软雅黑" panose="020B0503020204020204" charset="-122"/>
                    <a:ea typeface="微软雅黑" panose="020B0503020204020204" charset="-122"/>
                  </a:endParaRPr>
                </a:p>
              </p:txBody>
            </p:sp>
          </p:grpSp>
          <p:sp>
            <p:nvSpPr>
              <p:cNvPr id="24" name="矩形 23"/>
              <p:cNvSpPr/>
              <p:nvPr>
                <p:custDataLst>
                  <p:tags r:id="rId8"/>
                </p:custDataLst>
              </p:nvPr>
            </p:nvSpPr>
            <p:spPr>
              <a:xfrm>
                <a:off x="6778029" y="1556831"/>
                <a:ext cx="4959985" cy="460230"/>
              </a:xfrm>
              <a:prstGeom prst="rect">
                <a:avLst/>
              </a:prstGeom>
            </p:spPr>
            <p:txBody>
              <a:bodyPr wrap="square">
                <a:spAutoFit/>
              </a:bodyPr>
              <a:p>
                <a:pPr lvl="0"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sym typeface="+mn-ea"/>
                  </a:rPr>
                  <a:t>Methodology</a:t>
                </a:r>
                <a:endParaRPr lang="zh-CN" altLang="en-US" sz="2400" kern="0" dirty="0">
                  <a:solidFill>
                    <a:prstClr val="black">
                      <a:lumMod val="75000"/>
                      <a:lumOff val="25000"/>
                    </a:prstClr>
                  </a:solidFill>
                  <a:latin typeface="微软雅黑" panose="020B0503020204020204" charset="-122"/>
                  <a:ea typeface="微软雅黑" panose="020B0503020204020204" charset="-122"/>
                  <a:sym typeface="+mn-ea"/>
                </a:endParaRPr>
              </a:p>
            </p:txBody>
          </p:sp>
        </p:grpSp>
        <p:grpSp>
          <p:nvGrpSpPr>
            <p:cNvPr id="27" name="组合 26"/>
            <p:cNvGrpSpPr/>
            <p:nvPr>
              <p:custDataLst>
                <p:tags r:id="rId9"/>
              </p:custDataLst>
            </p:nvPr>
          </p:nvGrpSpPr>
          <p:grpSpPr>
            <a:xfrm>
              <a:off x="9056" y="5746"/>
              <a:ext cx="9429" cy="1032"/>
              <a:chOff x="5750599" y="1460311"/>
              <a:chExt cx="5987415" cy="655071"/>
            </a:xfrm>
          </p:grpSpPr>
          <p:grpSp>
            <p:nvGrpSpPr>
              <p:cNvPr id="28" name="组合 27"/>
              <p:cNvGrpSpPr/>
              <p:nvPr/>
            </p:nvGrpSpPr>
            <p:grpSpPr>
              <a:xfrm>
                <a:off x="5750599" y="1460311"/>
                <a:ext cx="655071" cy="655071"/>
                <a:chOff x="5459126" y="1460311"/>
                <a:chExt cx="655071" cy="655071"/>
              </a:xfrm>
            </p:grpSpPr>
            <p:sp>
              <p:nvSpPr>
                <p:cNvPr id="30" name="椭圆 29"/>
                <p:cNvSpPr/>
                <p:nvPr>
                  <p:custDataLst>
                    <p:tags r:id="rId10"/>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custDataLst>
                    <p:tags r:id="rId11"/>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03</a:t>
                  </a:r>
                  <a:endParaRPr lang="en-US" altLang="zh-CN" sz="2200" dirty="0">
                    <a:solidFill>
                      <a:schemeClr val="bg1"/>
                    </a:solidFill>
                    <a:latin typeface="微软雅黑" panose="020B0503020204020204" charset="-122"/>
                    <a:ea typeface="微软雅黑" panose="020B0503020204020204" charset="-122"/>
                  </a:endParaRPr>
                </a:p>
              </p:txBody>
            </p:sp>
          </p:grpSp>
          <p:sp>
            <p:nvSpPr>
              <p:cNvPr id="29" name="矩形 28"/>
              <p:cNvSpPr/>
              <p:nvPr>
                <p:custDataLst>
                  <p:tags r:id="rId12"/>
                </p:custDataLst>
              </p:nvPr>
            </p:nvSpPr>
            <p:spPr>
              <a:xfrm>
                <a:off x="6778029" y="1556831"/>
                <a:ext cx="4959985" cy="460230"/>
              </a:xfrm>
              <a:prstGeom prst="rect">
                <a:avLst/>
              </a:prstGeom>
            </p:spPr>
            <p:txBody>
              <a:bodyPr wrap="square">
                <a:spAutoFit/>
              </a:bodyPr>
              <a:p>
                <a:pPr lvl="0"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sym typeface="+mn-ea"/>
                  </a:rPr>
                  <a:t>Argument</a:t>
                </a:r>
                <a:endParaRPr lang="zh-CN" altLang="en-US" sz="2400" kern="0" dirty="0">
                  <a:solidFill>
                    <a:prstClr val="black">
                      <a:lumMod val="75000"/>
                      <a:lumOff val="25000"/>
                    </a:prstClr>
                  </a:solidFill>
                  <a:latin typeface="微软雅黑" panose="020B0503020204020204" charset="-122"/>
                  <a:ea typeface="微软雅黑" panose="020B0503020204020204" charset="-122"/>
                  <a:sym typeface="+mn-ea"/>
                </a:endParaRPr>
              </a:p>
            </p:txBody>
          </p:sp>
        </p:grpSp>
        <p:grpSp>
          <p:nvGrpSpPr>
            <p:cNvPr id="32" name="组合 31"/>
            <p:cNvGrpSpPr/>
            <p:nvPr>
              <p:custDataLst>
                <p:tags r:id="rId13"/>
              </p:custDataLst>
            </p:nvPr>
          </p:nvGrpSpPr>
          <p:grpSpPr>
            <a:xfrm>
              <a:off x="9056" y="7469"/>
              <a:ext cx="10569" cy="1032"/>
              <a:chOff x="5750599" y="1460311"/>
              <a:chExt cx="6711315" cy="655071"/>
            </a:xfrm>
          </p:grpSpPr>
          <p:grpSp>
            <p:nvGrpSpPr>
              <p:cNvPr id="33" name="组合 32"/>
              <p:cNvGrpSpPr/>
              <p:nvPr/>
            </p:nvGrpSpPr>
            <p:grpSpPr>
              <a:xfrm>
                <a:off x="5750599" y="1460311"/>
                <a:ext cx="655071" cy="655071"/>
                <a:chOff x="5459126" y="1460311"/>
                <a:chExt cx="655071" cy="655071"/>
              </a:xfrm>
            </p:grpSpPr>
            <p:sp>
              <p:nvSpPr>
                <p:cNvPr id="35" name="椭圆 34"/>
                <p:cNvSpPr/>
                <p:nvPr>
                  <p:custDataLst>
                    <p:tags r:id="rId14"/>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custDataLst>
                    <p:tags r:id="rId15"/>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04</a:t>
                  </a:r>
                  <a:endParaRPr lang="zh-CN" altLang="en-US" sz="2200" dirty="0">
                    <a:solidFill>
                      <a:schemeClr val="bg1"/>
                    </a:solidFill>
                    <a:latin typeface="微软雅黑" panose="020B0503020204020204" charset="-122"/>
                    <a:ea typeface="微软雅黑" panose="020B0503020204020204" charset="-122"/>
                  </a:endParaRPr>
                </a:p>
              </p:txBody>
            </p:sp>
          </p:grpSp>
          <p:sp>
            <p:nvSpPr>
              <p:cNvPr id="34" name="矩形 33"/>
              <p:cNvSpPr/>
              <p:nvPr>
                <p:custDataLst>
                  <p:tags r:id="rId16"/>
                </p:custDataLst>
              </p:nvPr>
            </p:nvSpPr>
            <p:spPr>
              <a:xfrm>
                <a:off x="6778029" y="1556801"/>
                <a:ext cx="5683885" cy="460230"/>
              </a:xfrm>
              <a:prstGeom prst="rect">
                <a:avLst/>
              </a:prstGeom>
            </p:spPr>
            <p:txBody>
              <a:bodyPr wrap="square">
                <a:spAutoFit/>
              </a:bodyPr>
              <a:p>
                <a:pPr lvl="0" algn="l">
                  <a:buClrTx/>
                  <a:buSzTx/>
                  <a:buFontTx/>
                </a:pPr>
                <a:r>
                  <a:rPr lang="zh-CN" altLang="en-US" sz="2400" b="1" kern="0" dirty="0">
                    <a:solidFill>
                      <a:srgbClr val="3C587F"/>
                    </a:solidFill>
                    <a:latin typeface="微软雅黑" panose="020B0503020204020204" charset="-122"/>
                    <a:ea typeface="微软雅黑" panose="020B0503020204020204" charset="-122"/>
                    <a:sym typeface="+mn-ea"/>
                  </a:rPr>
                  <a:t>Discussion and Recommendations</a:t>
                </a:r>
                <a:endParaRPr lang="zh-CN" altLang="en-US" sz="2400" b="1" kern="0" dirty="0">
                  <a:solidFill>
                    <a:srgbClr val="3C587F"/>
                  </a:solidFill>
                  <a:latin typeface="微软雅黑" panose="020B0503020204020204" charset="-122"/>
                  <a:ea typeface="微软雅黑" panose="020B0503020204020204" charset="-122"/>
                  <a:sym typeface="+mn-ea"/>
                </a:endParaRPr>
              </a:p>
            </p:txBody>
          </p:sp>
        </p:grpSp>
      </p:grpSp>
    </p:spTree>
  </p:cSld>
  <p:clrMapOvr>
    <a:masterClrMapping/>
  </p:clrMapOvr>
  <p:transition advTm="1925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14325"/>
            <a:ext cx="10515600" cy="688340"/>
          </a:xfrm>
        </p:spPr>
        <p:txBody>
          <a:bodyPr>
            <a:normAutofit fontScale="90000"/>
          </a:bodyPr>
          <a:lstStyle/>
          <a:p>
            <a:pPr algn="l">
              <a:buClrTx/>
              <a:buSzTx/>
              <a:buFontTx/>
            </a:pPr>
            <a:r>
              <a:rPr lang="zh-CN" altLang="en-US" sz="3200" b="1">
                <a:solidFill>
                  <a:schemeClr val="tx1"/>
                </a:solidFill>
              </a:rPr>
              <a:t>Discussion</a:t>
            </a:r>
            <a:r>
              <a:rPr lang="en-US" altLang="zh-CN" sz="3200" b="1">
                <a:solidFill>
                  <a:schemeClr val="tx1"/>
                </a:solidFill>
              </a:rPr>
              <a:t>1:</a:t>
            </a:r>
            <a:r>
              <a:rPr lang="zh-CN" altLang="en-US" sz="3200" b="1">
                <a:solidFill>
                  <a:schemeClr val="tx1"/>
                </a:solidFill>
              </a:rPr>
              <a:t>Why are trade barriers still prevalent when they are not significant in protecting jobs?</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329295" y="57759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grpSp>
        <p:nvGrpSpPr>
          <p:cNvPr id="36" name="组合 35"/>
          <p:cNvGrpSpPr/>
          <p:nvPr/>
        </p:nvGrpSpPr>
        <p:grpSpPr>
          <a:xfrm>
            <a:off x="1167765" y="3191448"/>
            <a:ext cx="9247570" cy="3339527"/>
            <a:chOff x="1608" y="4500"/>
            <a:chExt cx="11168" cy="3942"/>
          </a:xfrm>
        </p:grpSpPr>
        <p:sp>
          <p:nvSpPr>
            <p:cNvPr id="3" name="Oval 65"/>
            <p:cNvSpPr>
              <a:spLocks noChangeArrowheads="1"/>
            </p:cNvSpPr>
            <p:nvPr/>
          </p:nvSpPr>
          <p:spPr bwMode="auto">
            <a:xfrm>
              <a:off x="2925" y="7988"/>
              <a:ext cx="8325" cy="455"/>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p>
              <a:pPr>
                <a:defRPr/>
              </a:pPr>
              <a:endParaRPr lang="zh-CN" altLang="en-US">
                <a:latin typeface="Arial" panose="020B0604020202020204" pitchFamily="34" charset="0"/>
              </a:endParaRPr>
            </a:p>
          </p:txBody>
        </p:sp>
        <p:sp>
          <p:nvSpPr>
            <p:cNvPr id="6" name="椭圆 5"/>
            <p:cNvSpPr/>
            <p:nvPr/>
          </p:nvSpPr>
          <p:spPr>
            <a:xfrm>
              <a:off x="6862" y="7631"/>
              <a:ext cx="675" cy="675"/>
            </a:xfrm>
            <a:prstGeom prst="ellipse">
              <a:avLst/>
            </a:prstGeom>
            <a:solidFill>
              <a:schemeClr val="bg1">
                <a:lumMod val="75000"/>
              </a:schemeClr>
            </a:solidFill>
            <a:ln>
              <a:noFill/>
            </a:ln>
            <a:scene3d>
              <a:camera prst="perspectiveBelow"/>
              <a:lightRig rig="threePt" dir="t"/>
            </a:scene3d>
            <a:sp3d extrusionH="1270000" prstMaterial="plastic">
              <a:bevelT w="120650"/>
              <a:bevelB w="88900" prst="relaxedInset"/>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35" name="圆角矩形 134"/>
            <p:cNvSpPr/>
            <p:nvPr/>
          </p:nvSpPr>
          <p:spPr>
            <a:xfrm rot="1040636">
              <a:off x="1608" y="6006"/>
              <a:ext cx="11168" cy="2032"/>
            </a:xfrm>
            <a:prstGeom prst="roundRect">
              <a:avLst>
                <a:gd name="adj" fmla="val 8983"/>
              </a:avLst>
            </a:prstGeom>
            <a:gradFill flip="none" rotWithShape="1">
              <a:gsLst>
                <a:gs pos="0">
                  <a:schemeClr val="bg1">
                    <a:lumMod val="85000"/>
                  </a:schemeClr>
                </a:gs>
                <a:gs pos="96000">
                  <a:schemeClr val="bg1">
                    <a:lumMod val="85000"/>
                  </a:schemeClr>
                </a:gs>
                <a:gs pos="1000">
                  <a:schemeClr val="bg1">
                    <a:lumMod val="65000"/>
                  </a:schemeClr>
                </a:gs>
              </a:gsLst>
              <a:lin ang="16200000" scaled="1"/>
              <a:tileRect/>
            </a:gradFill>
            <a:ln w="34925">
              <a:solidFill>
                <a:srgbClr val="FFFFFF"/>
              </a:solidFill>
            </a:ln>
            <a:effectLst>
              <a:outerShdw blurRad="317500" dir="2700000" algn="ctr">
                <a:srgbClr val="000000">
                  <a:alpha val="43000"/>
                </a:srgbClr>
              </a:outerShdw>
            </a:effectLst>
            <a:scene3d>
              <a:camera prst="perspectiveFront" fov="2400000">
                <a:rot lat="17195211" lon="29222" rev="569999"/>
              </a:camera>
              <a:lightRig rig="threePt" dir="t"/>
            </a:scene3d>
            <a:sp3d prstMaterial="metal">
              <a:bevelT w="158750" h="38100" prst="softRound"/>
              <a:bevelB w="57150" h="57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p>
              <a:pPr algn="ctr"/>
              <a:endParaRPr lang="zh-CN" altLang="en-US"/>
            </a:p>
          </p:txBody>
        </p:sp>
        <p:grpSp>
          <p:nvGrpSpPr>
            <p:cNvPr id="7" name="组合 11"/>
            <p:cNvGrpSpPr/>
            <p:nvPr/>
          </p:nvGrpSpPr>
          <p:grpSpPr>
            <a:xfrm>
              <a:off x="8663" y="5625"/>
              <a:ext cx="1673" cy="1673"/>
              <a:chOff x="1838601" y="3474595"/>
              <a:chExt cx="1159458" cy="1159458"/>
            </a:xfrm>
          </p:grpSpPr>
          <p:grpSp>
            <p:nvGrpSpPr>
              <p:cNvPr id="8" name="组合 12"/>
              <p:cNvGrpSpPr/>
              <p:nvPr/>
            </p:nvGrpSpPr>
            <p:grpSpPr>
              <a:xfrm>
                <a:off x="1838601" y="3474595"/>
                <a:ext cx="1159458" cy="1159458"/>
                <a:chOff x="2768596" y="3009896"/>
                <a:chExt cx="2214578" cy="2214578"/>
              </a:xfrm>
            </p:grpSpPr>
            <p:sp>
              <p:nvSpPr>
                <p:cNvPr id="9" name="椭圆 8"/>
                <p:cNvSpPr/>
                <p:nvPr/>
              </p:nvSpPr>
              <p:spPr>
                <a:xfrm>
                  <a:off x="2768596" y="3009896"/>
                  <a:ext cx="2214578" cy="2214578"/>
                </a:xfrm>
                <a:prstGeom prst="ellipse">
                  <a:avLst/>
                </a:prstGeom>
                <a:solidFill>
                  <a:srgbClr val="D8DE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2841549" y="3149379"/>
                  <a:ext cx="1402450" cy="1154957"/>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椭圆 10"/>
              <p:cNvSpPr/>
              <p:nvPr/>
            </p:nvSpPr>
            <p:spPr>
              <a:xfrm rot="20122633">
                <a:off x="2252737" y="4373332"/>
                <a:ext cx="703537" cy="241608"/>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Oval 65"/>
            <p:cNvSpPr>
              <a:spLocks noChangeArrowheads="1"/>
            </p:cNvSpPr>
            <p:nvPr/>
          </p:nvSpPr>
          <p:spPr bwMode="auto">
            <a:xfrm>
              <a:off x="2397" y="6380"/>
              <a:ext cx="1800" cy="361"/>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p>
              <a:pPr>
                <a:defRPr/>
              </a:pPr>
              <a:endParaRPr lang="zh-CN" altLang="en-US">
                <a:latin typeface="Arial" panose="020B0604020202020204" pitchFamily="34" charset="0"/>
              </a:endParaRPr>
            </a:p>
          </p:txBody>
        </p:sp>
        <p:grpSp>
          <p:nvGrpSpPr>
            <p:cNvPr id="13" name="组合 16"/>
            <p:cNvGrpSpPr/>
            <p:nvPr/>
          </p:nvGrpSpPr>
          <p:grpSpPr>
            <a:xfrm>
              <a:off x="2362" y="4500"/>
              <a:ext cx="2010" cy="2010"/>
              <a:chOff x="1838601" y="3474595"/>
              <a:chExt cx="1159458" cy="1159458"/>
            </a:xfrm>
          </p:grpSpPr>
          <p:grpSp>
            <p:nvGrpSpPr>
              <p:cNvPr id="14" name="组合 17"/>
              <p:cNvGrpSpPr/>
              <p:nvPr/>
            </p:nvGrpSpPr>
            <p:grpSpPr>
              <a:xfrm>
                <a:off x="1838601" y="3474595"/>
                <a:ext cx="1159458" cy="1159458"/>
                <a:chOff x="2768596" y="3009896"/>
                <a:chExt cx="2214578" cy="2214578"/>
              </a:xfrm>
            </p:grpSpPr>
            <p:sp>
              <p:nvSpPr>
                <p:cNvPr id="15" name="椭圆 14"/>
                <p:cNvSpPr/>
                <p:nvPr/>
              </p:nvSpPr>
              <p:spPr>
                <a:xfrm>
                  <a:off x="2768596" y="3009896"/>
                  <a:ext cx="2214578" cy="2214578"/>
                </a:xfrm>
                <a:prstGeom prst="ellipse">
                  <a:avLst/>
                </a:prstGeom>
                <a:solidFill>
                  <a:srgbClr val="DAC1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2841549" y="3149379"/>
                  <a:ext cx="1402450" cy="1154957"/>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 name="椭圆 16"/>
              <p:cNvSpPr/>
              <p:nvPr/>
            </p:nvSpPr>
            <p:spPr>
              <a:xfrm rot="20122633">
                <a:off x="2252737" y="4373332"/>
                <a:ext cx="703537" cy="241608"/>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8" name="Oval 65"/>
            <p:cNvSpPr>
              <a:spLocks noChangeArrowheads="1"/>
            </p:cNvSpPr>
            <p:nvPr/>
          </p:nvSpPr>
          <p:spPr bwMode="auto">
            <a:xfrm rot="393544">
              <a:off x="10477" y="7525"/>
              <a:ext cx="1800" cy="361"/>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p>
              <a:pPr>
                <a:defRPr/>
              </a:pPr>
              <a:endParaRPr lang="zh-CN" altLang="en-US">
                <a:latin typeface="Arial" panose="020B0604020202020204" pitchFamily="34" charset="0"/>
              </a:endParaRPr>
            </a:p>
          </p:txBody>
        </p:sp>
        <p:grpSp>
          <p:nvGrpSpPr>
            <p:cNvPr id="19" name="组合 18"/>
            <p:cNvGrpSpPr/>
            <p:nvPr/>
          </p:nvGrpSpPr>
          <p:grpSpPr>
            <a:xfrm>
              <a:off x="10463" y="5625"/>
              <a:ext cx="2010" cy="2010"/>
              <a:chOff x="1838601" y="3474595"/>
              <a:chExt cx="1159458" cy="1159458"/>
            </a:xfrm>
          </p:grpSpPr>
          <p:grpSp>
            <p:nvGrpSpPr>
              <p:cNvPr id="20" name="组合 5"/>
              <p:cNvGrpSpPr/>
              <p:nvPr/>
            </p:nvGrpSpPr>
            <p:grpSpPr>
              <a:xfrm>
                <a:off x="1838601" y="3474595"/>
                <a:ext cx="1159458" cy="1159458"/>
                <a:chOff x="2768596" y="3009896"/>
                <a:chExt cx="2214578" cy="2214578"/>
              </a:xfrm>
            </p:grpSpPr>
            <p:sp>
              <p:nvSpPr>
                <p:cNvPr id="21" name="椭圆 20"/>
                <p:cNvSpPr/>
                <p:nvPr/>
              </p:nvSpPr>
              <p:spPr>
                <a:xfrm>
                  <a:off x="2768596" y="3009896"/>
                  <a:ext cx="2214578" cy="2214578"/>
                </a:xfrm>
                <a:prstGeom prst="ellipse">
                  <a:avLst/>
                </a:prstGeom>
                <a:solidFill>
                  <a:srgbClr val="3C5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2841549" y="3149379"/>
                  <a:ext cx="1402450" cy="1154957"/>
                </a:xfrm>
                <a:prstGeom prst="ellipse">
                  <a:avLst/>
                </a:prstGeom>
                <a:gradFill flip="none" rotWithShape="1">
                  <a:gsLst>
                    <a:gs pos="0">
                      <a:schemeClr val="bg1">
                        <a:alpha val="83000"/>
                      </a:schemeClr>
                    </a:gs>
                    <a:gs pos="5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3" name="椭圆 22"/>
              <p:cNvSpPr/>
              <p:nvPr/>
            </p:nvSpPr>
            <p:spPr>
              <a:xfrm rot="20122633">
                <a:off x="2252737" y="4373332"/>
                <a:ext cx="703537" cy="241608"/>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4" name="Oval 65"/>
            <p:cNvSpPr>
              <a:spLocks noChangeArrowheads="1"/>
            </p:cNvSpPr>
            <p:nvPr/>
          </p:nvSpPr>
          <p:spPr bwMode="auto">
            <a:xfrm rot="555519">
              <a:off x="8775" y="7235"/>
              <a:ext cx="1350" cy="270"/>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p>
              <a:pPr>
                <a:defRPr/>
              </a:pPr>
              <a:endParaRPr lang="zh-CN" altLang="en-US">
                <a:latin typeface="Arial" panose="020B0604020202020204" pitchFamily="34" charset="0"/>
              </a:endParaRPr>
            </a:p>
          </p:txBody>
        </p:sp>
        <p:sp>
          <p:nvSpPr>
            <p:cNvPr id="26" name="TextBox 154"/>
            <p:cNvSpPr txBox="1"/>
            <p:nvPr/>
          </p:nvSpPr>
          <p:spPr>
            <a:xfrm>
              <a:off x="2428" y="5194"/>
              <a:ext cx="1768" cy="471"/>
            </a:xfrm>
            <a:prstGeom prst="rect">
              <a:avLst/>
            </a:prstGeom>
            <a:noFill/>
            <a:scene3d>
              <a:camera prst="orthographicFront"/>
              <a:lightRig rig="flat" dir="t"/>
            </a:scene3d>
          </p:spPr>
          <p:txBody>
            <a:bodyPr wrap="square" rtlCol="0">
              <a:spAutoFit/>
            </a:bodyPr>
            <a:p>
              <a:pPr algn="ct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rPr>
                <a:t>C</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rPr>
                <a:t>onsumer</a:t>
              </a:r>
              <a:endPar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endParaRPr>
            </a:p>
          </p:txBody>
        </p:sp>
        <p:sp>
          <p:nvSpPr>
            <p:cNvPr id="27" name="TextBox 155"/>
            <p:cNvSpPr txBox="1"/>
            <p:nvPr/>
          </p:nvSpPr>
          <p:spPr>
            <a:xfrm>
              <a:off x="10597" y="6319"/>
              <a:ext cx="1696" cy="471"/>
            </a:xfrm>
            <a:prstGeom prst="rect">
              <a:avLst/>
            </a:prstGeom>
            <a:noFill/>
            <a:scene3d>
              <a:camera prst="orthographicFront"/>
              <a:lightRig rig="flat" dir="t"/>
            </a:scene3d>
          </p:spPr>
          <p:txBody>
            <a:bodyPr wrap="square" rtlCol="0">
              <a:spAutoFit/>
            </a:bodyPr>
            <a:p>
              <a:pPr algn="ctr"/>
              <a:r>
                <a:rPr lang="en-US" altLang="zh-CN"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rPr>
                <a:t>P</a:t>
              </a:r>
              <a:r>
                <a:rPr lang="zh-CN"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rPr>
                <a:t>roducer</a:t>
              </a:r>
              <a:endParaRPr lang="zh-CN"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endParaRPr>
            </a:p>
          </p:txBody>
        </p:sp>
        <p:sp>
          <p:nvSpPr>
            <p:cNvPr id="28" name="TextBox 156"/>
            <p:cNvSpPr txBox="1"/>
            <p:nvPr/>
          </p:nvSpPr>
          <p:spPr>
            <a:xfrm>
              <a:off x="8775" y="6201"/>
              <a:ext cx="1427" cy="471"/>
            </a:xfrm>
            <a:prstGeom prst="rect">
              <a:avLst/>
            </a:prstGeom>
            <a:noFill/>
            <a:scene3d>
              <a:camera prst="orthographicFront"/>
              <a:lightRig rig="flat" dir="t"/>
            </a:scene3d>
          </p:spPr>
          <p:txBody>
            <a:bodyPr wrap="square" rtlCol="0">
              <a:spAutoFit/>
            </a:bodyPr>
            <a:p>
              <a:pPr algn="ctr"/>
              <a:r>
                <a:rPr lang="en-US" altLang="zh-CN"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rPr>
                <a:t>P</a:t>
              </a:r>
              <a:r>
                <a:rPr lang="zh-CN"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rPr>
                <a:t>olitics</a:t>
              </a:r>
              <a:endParaRPr lang="zh-CN"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endParaRPr>
            </a:p>
          </p:txBody>
        </p:sp>
      </p:grpSp>
      <p:sp>
        <p:nvSpPr>
          <p:cNvPr id="37" name="文本框 36"/>
          <p:cNvSpPr txBox="1"/>
          <p:nvPr/>
        </p:nvSpPr>
        <p:spPr>
          <a:xfrm>
            <a:off x="837565" y="1212215"/>
            <a:ext cx="5901055" cy="1861820"/>
          </a:xfrm>
          <a:prstGeom prst="rect">
            <a:avLst/>
          </a:prstGeom>
          <a:noFill/>
        </p:spPr>
        <p:txBody>
          <a:bodyPr wrap="square" rtlCol="0">
            <a:noAutofit/>
          </a:bodyPr>
          <a:p>
            <a:pPr indent="0">
              <a:buFont typeface="Arial" panose="020B0604020202020204" pitchFamily="34" charset="0"/>
              <a:buNone/>
            </a:pPr>
            <a:r>
              <a:rPr lang="en-US" altLang="zh-CN" b="1">
                <a:solidFill>
                  <a:schemeClr val="accent3">
                    <a:lumMod val="75000"/>
                  </a:schemeClr>
                </a:solidFill>
                <a:latin typeface="微软雅黑" panose="020B0503020204020204" charset="-122"/>
                <a:ea typeface="微软雅黑" panose="020B0503020204020204" charset="-122"/>
              </a:rPr>
              <a:t>Lack of sufficient motivation to speak out</a:t>
            </a:r>
            <a:endParaRPr lang="en-US" altLang="zh-CN" b="1">
              <a:solidFill>
                <a:schemeClr val="accent3">
                  <a:lumMod val="75000"/>
                </a:schemeClr>
              </a:solidFill>
              <a:latin typeface="微软雅黑" panose="020B0503020204020204" charset="-122"/>
              <a:ea typeface="微软雅黑" panose="020B0503020204020204" charset="-122"/>
            </a:endParaRPr>
          </a:p>
          <a:p>
            <a:pPr marL="342900" indent="-342900">
              <a:buFont typeface="Arial" panose="020B0604020202020204" pitchFamily="34" charset="0"/>
              <a:buChar char="•"/>
            </a:pPr>
            <a:r>
              <a:rPr>
                <a:latin typeface="微软雅黑" panose="020B0503020204020204" charset="-122"/>
                <a:ea typeface="微软雅黑" panose="020B0503020204020204" charset="-122"/>
              </a:rPr>
              <a:t>Consumers are a large and dispersed group, and the benefits of lower tariffs are quite limited for each individual.</a:t>
            </a:r>
            <a:endParaRPr>
              <a:latin typeface="微软雅黑" panose="020B0503020204020204" charset="-122"/>
              <a:ea typeface="微软雅黑" panose="020B0503020204020204" charset="-122"/>
            </a:endParaRPr>
          </a:p>
          <a:p>
            <a:pPr marL="342900" indent="-342900">
              <a:buFont typeface="Arial" panose="020B0604020202020204" pitchFamily="34" charset="0"/>
              <a:buChar char="•"/>
            </a:pPr>
            <a:r>
              <a:rPr lang="en-US" altLang="zh-CN">
                <a:latin typeface="微软雅黑" panose="020B0503020204020204" charset="-122"/>
                <a:ea typeface="微软雅黑" panose="020B0503020204020204" charset="-122"/>
              </a:rPr>
              <a:t>Social loss aversion further exacerbates excessive public concerns about the loss of available jobs.</a:t>
            </a:r>
            <a:endParaRPr lang="en-US" altLang="zh-CN">
              <a:latin typeface="微软雅黑" panose="020B0503020204020204" charset="-122"/>
              <a:ea typeface="微软雅黑" panose="020B0503020204020204" charset="-122"/>
            </a:endParaRPr>
          </a:p>
        </p:txBody>
      </p:sp>
      <p:sp>
        <p:nvSpPr>
          <p:cNvPr id="38" name="文本框 37"/>
          <p:cNvSpPr txBox="1"/>
          <p:nvPr/>
        </p:nvSpPr>
        <p:spPr>
          <a:xfrm>
            <a:off x="6829425" y="1499235"/>
            <a:ext cx="4620895" cy="2346960"/>
          </a:xfrm>
          <a:prstGeom prst="rect">
            <a:avLst/>
          </a:prstGeom>
          <a:noFill/>
        </p:spPr>
        <p:txBody>
          <a:bodyPr wrap="square" rtlCol="0">
            <a:noAutofit/>
          </a:bodyPr>
          <a:p>
            <a:pPr indent="0">
              <a:buFont typeface="Arial" panose="020B0604020202020204" pitchFamily="34" charset="0"/>
              <a:buNone/>
            </a:pPr>
            <a:r>
              <a:rPr lang="en-US" altLang="zh-CN" b="1">
                <a:solidFill>
                  <a:srgbClr val="3C587F"/>
                </a:solidFill>
                <a:latin typeface="微软雅黑" panose="020B0503020204020204" charset="-122"/>
                <a:ea typeface="微软雅黑" panose="020B0503020204020204" charset="-122"/>
              </a:rPr>
              <a:t>Dominate trade policy choices</a:t>
            </a:r>
            <a:endParaRPr lang="en-US" altLang="zh-CN" b="1">
              <a:solidFill>
                <a:srgbClr val="3C587F"/>
              </a:solidFill>
              <a:latin typeface="微软雅黑" panose="020B0503020204020204" charset="-122"/>
              <a:ea typeface="微软雅黑" panose="020B0503020204020204" charset="-122"/>
            </a:endParaRPr>
          </a:p>
          <a:p>
            <a:pPr marL="285750" indent="-285750">
              <a:buFont typeface="Arial" panose="020B0604020202020204" pitchFamily="34" charset="0"/>
              <a:buChar char="•"/>
            </a:pPr>
            <a:r>
              <a:rPr>
                <a:latin typeface="微软雅黑" panose="020B0503020204020204" charset="-122"/>
                <a:ea typeface="微软雅黑" panose="020B0503020204020204" charset="-122"/>
                <a:sym typeface="+mn-ea"/>
              </a:rPr>
              <a:t>To maximize profits, producers tend to lobby together to raise tariffs.</a:t>
            </a:r>
            <a:endParaRPr>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zh-CN" altLang="en-US">
                <a:latin typeface="微软雅黑" panose="020B0503020204020204" charset="-122"/>
                <a:ea typeface="微软雅黑" panose="020B0503020204020204" charset="-122"/>
              </a:rPr>
              <a:t>Organized interest groups often increase their influence over policymakers through political contributions, political and technical information, and so on</a:t>
            </a:r>
            <a:endParaRPr lang="zh-CN" altLang="en-US">
              <a:latin typeface="微软雅黑" panose="020B0503020204020204" charset="-122"/>
              <a:ea typeface="微软雅黑" panose="020B0503020204020204" charset="-122"/>
            </a:endParaRPr>
          </a:p>
        </p:txBody>
      </p:sp>
    </p:spTree>
  </p:cSld>
  <p:clrMapOvr>
    <a:masterClrMapping/>
  </p:clrMapOvr>
  <p:transition advTm="29202"/>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27025"/>
            <a:ext cx="10515600" cy="688340"/>
          </a:xfrm>
        </p:spPr>
        <p:txBody>
          <a:bodyPr>
            <a:normAutofit fontScale="90000"/>
          </a:bodyPr>
          <a:lstStyle/>
          <a:p>
            <a:pPr algn="l">
              <a:buClrTx/>
              <a:buSzTx/>
              <a:buFontTx/>
            </a:pPr>
            <a:r>
              <a:rPr lang="zh-CN" altLang="en-US" sz="3200" b="1">
                <a:sym typeface="+mn-ea"/>
              </a:rPr>
              <a:t>Discussion</a:t>
            </a:r>
            <a:r>
              <a:rPr lang="en-US" altLang="zh-CN" sz="3200" b="1">
                <a:sym typeface="+mn-ea"/>
              </a:rPr>
              <a:t>2</a:t>
            </a:r>
            <a:r>
              <a:rPr lang="en-US" altLang="zh-CN" sz="3200" b="1">
                <a:solidFill>
                  <a:schemeClr val="tx1"/>
                </a:solidFill>
              </a:rPr>
              <a:t>:</a:t>
            </a:r>
            <a:r>
              <a:rPr lang="zh-CN" altLang="en-US" sz="3200" b="1">
                <a:solidFill>
                  <a:schemeClr val="tx1"/>
                </a:solidFill>
              </a:rPr>
              <a:t>How does the effect of trade barriers on employment change in a more realistic scenario?</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329295"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3" name="文本框 2"/>
          <p:cNvSpPr txBox="1"/>
          <p:nvPr/>
        </p:nvSpPr>
        <p:spPr>
          <a:xfrm>
            <a:off x="741680" y="1112520"/>
            <a:ext cx="10612755" cy="7747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noAutofit/>
          </a:bodyPr>
          <a:p>
            <a:pPr marL="342900" lvl="0" indent="-342900" algn="l" defTabSz="825500" hangingPunct="0">
              <a:lnSpc>
                <a:spcPct val="120000"/>
              </a:lnSpc>
              <a:buClrTx/>
              <a:buSzTx/>
              <a:buFont typeface="Arial" panose="020B0604020202020204" pitchFamily="34" charset="0"/>
              <a:buChar char="•"/>
            </a:pPr>
            <a:r>
              <a:rPr b="1">
                <a:latin typeface="微软雅黑" panose="020B0503020204020204" charset="-122"/>
                <a:ea typeface="微软雅黑" panose="020B0503020204020204" charset="-122"/>
                <a:cs typeface="微软雅黑" panose="020B0503020204020204" charset="-122"/>
                <a:sym typeface="+mn-ea"/>
              </a:rPr>
              <a:t>If further consideration is given to the counter-sanctions of the target side of the barrier, the loss of employment will be further magnified</a:t>
            </a:r>
            <a:endParaRPr b="1">
              <a:latin typeface="微软雅黑" panose="020B0503020204020204" charset="-122"/>
              <a:ea typeface="微软雅黑" panose="020B0503020204020204" charset="-122"/>
              <a:cs typeface="微软雅黑" panose="020B0503020204020204" charset="-122"/>
              <a:sym typeface="+mn-ea"/>
            </a:endParaRPr>
          </a:p>
          <a:p>
            <a:pPr marL="342900" lvl="0" indent="-342900" algn="l" defTabSz="825500" hangingPunct="0">
              <a:lnSpc>
                <a:spcPct val="120000"/>
              </a:lnSpc>
              <a:buClrTx/>
              <a:buSzTx/>
              <a:buFont typeface="Arial" panose="020B0604020202020204" pitchFamily="34" charset="0"/>
              <a:buChar char="•"/>
            </a:pPr>
            <a:endParaRPr b="1">
              <a:latin typeface="微软雅黑" panose="020B0503020204020204" charset="-122"/>
              <a:ea typeface="微软雅黑" panose="020B0503020204020204" charset="-122"/>
              <a:cs typeface="微软雅黑" panose="020B0503020204020204" charset="-122"/>
              <a:sym typeface="+mn-ea"/>
            </a:endParaRPr>
          </a:p>
        </p:txBody>
      </p:sp>
      <p:pic>
        <p:nvPicPr>
          <p:cNvPr id="9" name="图片 8"/>
          <p:cNvPicPr/>
          <p:nvPr>
            <p:custDataLst>
              <p:tags r:id="rId1"/>
            </p:custDataLst>
          </p:nvPr>
        </p:nvPicPr>
        <p:blipFill>
          <a:blip r:embed="rId2"/>
          <a:stretch>
            <a:fillRect/>
          </a:stretch>
        </p:blipFill>
        <p:spPr>
          <a:xfrm>
            <a:off x="802005" y="2754630"/>
            <a:ext cx="3011170" cy="3241040"/>
          </a:xfrm>
          <a:prstGeom prst="rect">
            <a:avLst/>
          </a:prstGeom>
        </p:spPr>
      </p:pic>
      <p:sp>
        <p:nvSpPr>
          <p:cNvPr id="10" name="圆角矩形 9"/>
          <p:cNvSpPr/>
          <p:nvPr/>
        </p:nvSpPr>
        <p:spPr>
          <a:xfrm>
            <a:off x="5043170" y="2080260"/>
            <a:ext cx="2938145" cy="43688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The barrier imposer</a:t>
            </a:r>
            <a:endParaRPr lang="zh-CN" altLang="en-US" sz="2000" b="1"/>
          </a:p>
        </p:txBody>
      </p:sp>
      <p:sp>
        <p:nvSpPr>
          <p:cNvPr id="11" name="圆角矩形 10"/>
          <p:cNvSpPr/>
          <p:nvPr/>
        </p:nvSpPr>
        <p:spPr>
          <a:xfrm>
            <a:off x="5017770" y="3938270"/>
            <a:ext cx="2938780" cy="593090"/>
          </a:xfrm>
          <a:prstGeom prst="roundRect">
            <a:avLst/>
          </a:prstGeom>
          <a:solidFill>
            <a:srgbClr val="A98963"/>
          </a:solidFill>
          <a:ln>
            <a:solidFill>
              <a:srgbClr val="AB8B6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sz="2000" b="1"/>
              <a:t>Tax is levied on target party A products</a:t>
            </a:r>
            <a:endParaRPr sz="2000" b="1"/>
          </a:p>
        </p:txBody>
      </p:sp>
      <p:sp>
        <p:nvSpPr>
          <p:cNvPr id="13" name="圆角矩形 12"/>
          <p:cNvSpPr/>
          <p:nvPr/>
        </p:nvSpPr>
        <p:spPr>
          <a:xfrm>
            <a:off x="5043805" y="5244465"/>
            <a:ext cx="2938145" cy="600710"/>
          </a:xfrm>
          <a:prstGeom prst="roundRect">
            <a:avLst/>
          </a:prstGeom>
          <a:solidFill>
            <a:srgbClr val="A98963"/>
          </a:solidFill>
          <a:ln>
            <a:solidFill>
              <a:srgbClr val="AB8B6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sz="2000" b="1"/>
              <a:t>Reduce the import of product A</a:t>
            </a:r>
            <a:endParaRPr sz="2000" b="1"/>
          </a:p>
        </p:txBody>
      </p:sp>
      <p:sp>
        <p:nvSpPr>
          <p:cNvPr id="14" name="圆角矩形 13"/>
          <p:cNvSpPr/>
          <p:nvPr/>
        </p:nvSpPr>
        <p:spPr>
          <a:xfrm>
            <a:off x="8302625" y="2080260"/>
            <a:ext cx="3334385" cy="43688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Barrier target</a:t>
            </a:r>
            <a:endParaRPr lang="zh-CN" altLang="en-US" sz="2000" b="1"/>
          </a:p>
        </p:txBody>
      </p:sp>
      <p:sp>
        <p:nvSpPr>
          <p:cNvPr id="15" name="下箭头 14"/>
          <p:cNvSpPr/>
          <p:nvPr/>
        </p:nvSpPr>
        <p:spPr>
          <a:xfrm>
            <a:off x="6246495" y="4655820"/>
            <a:ext cx="532130" cy="464185"/>
          </a:xfrm>
          <a:prstGeom prst="downArrow">
            <a:avLst/>
          </a:prstGeom>
          <a:solidFill>
            <a:srgbClr val="A98963"/>
          </a:solidFill>
          <a:ln>
            <a:solidFill>
              <a:srgbClr val="AB8B6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圆角矩形 18"/>
          <p:cNvSpPr/>
          <p:nvPr/>
        </p:nvSpPr>
        <p:spPr>
          <a:xfrm>
            <a:off x="8302625" y="5244465"/>
            <a:ext cx="3334385" cy="600075"/>
          </a:xfrm>
          <a:prstGeom prst="roundRect">
            <a:avLst/>
          </a:prstGeom>
          <a:solidFill>
            <a:srgbClr val="A98963"/>
          </a:solidFill>
          <a:ln>
            <a:solidFill>
              <a:srgbClr val="AB8B6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sz="2000" b="1"/>
              <a:t>Employment in industry A has been impaired</a:t>
            </a:r>
            <a:endParaRPr sz="2000" b="1"/>
          </a:p>
        </p:txBody>
      </p:sp>
      <p:cxnSp>
        <p:nvCxnSpPr>
          <p:cNvPr id="20" name="肘形连接符 19"/>
          <p:cNvCxnSpPr>
            <a:stCxn id="13" idx="3"/>
            <a:endCxn id="19" idx="1"/>
          </p:cNvCxnSpPr>
          <p:nvPr/>
        </p:nvCxnSpPr>
        <p:spPr>
          <a:xfrm>
            <a:off x="7981950" y="5544820"/>
            <a:ext cx="320675" cy="3175"/>
          </a:xfrm>
          <a:prstGeom prst="bentConnector2">
            <a:avLst/>
          </a:prstGeom>
          <a:solidFill>
            <a:srgbClr val="A98963"/>
          </a:solidFill>
          <a:ln w="28575">
            <a:solidFill>
              <a:srgbClr val="AB8B65"/>
            </a:solidFill>
            <a:tailEnd type="arrow"/>
          </a:ln>
        </p:spPr>
        <p:style>
          <a:lnRef idx="2">
            <a:schemeClr val="accent1"/>
          </a:lnRef>
          <a:fillRef idx="0">
            <a:srgbClr val="FFFFFF"/>
          </a:fillRef>
          <a:effectRef idx="0">
            <a:srgbClr val="FFFFFF"/>
          </a:effectRef>
          <a:fontRef idx="minor">
            <a:schemeClr val="tx1"/>
          </a:fontRef>
        </p:style>
      </p:cxnSp>
      <p:sp>
        <p:nvSpPr>
          <p:cNvPr id="21" name="圆角矩形 20"/>
          <p:cNvSpPr/>
          <p:nvPr/>
        </p:nvSpPr>
        <p:spPr>
          <a:xfrm>
            <a:off x="8302625" y="3944620"/>
            <a:ext cx="3334385" cy="591185"/>
          </a:xfrm>
          <a:prstGeom prst="roundRect">
            <a:avLst/>
          </a:prstGeom>
          <a:solidFill>
            <a:srgbClr val="3C587F">
              <a:alpha val="89000"/>
            </a:srgbClr>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sz="2000" b="1"/>
              <a:t>A tax is levied on the product of the imposing party</a:t>
            </a:r>
            <a:endParaRPr sz="2000" b="1"/>
          </a:p>
        </p:txBody>
      </p:sp>
      <p:sp>
        <p:nvSpPr>
          <p:cNvPr id="22" name="圆角矩形 21"/>
          <p:cNvSpPr/>
          <p:nvPr/>
        </p:nvSpPr>
        <p:spPr>
          <a:xfrm>
            <a:off x="8302625" y="2840990"/>
            <a:ext cx="3334385" cy="625475"/>
          </a:xfrm>
          <a:prstGeom prst="roundRect">
            <a:avLst/>
          </a:prstGeom>
          <a:solidFill>
            <a:srgbClr val="3C587F">
              <a:alpha val="89000"/>
            </a:srgbClr>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sz="2000" b="1">
                <a:sym typeface="+mn-ea"/>
              </a:rPr>
              <a:t>Reduce the import of product B</a:t>
            </a:r>
            <a:endParaRPr sz="2000" b="1">
              <a:sym typeface="+mn-ea"/>
            </a:endParaRPr>
          </a:p>
        </p:txBody>
      </p:sp>
      <p:sp>
        <p:nvSpPr>
          <p:cNvPr id="24" name="下箭头 23"/>
          <p:cNvSpPr/>
          <p:nvPr/>
        </p:nvSpPr>
        <p:spPr>
          <a:xfrm flipV="1">
            <a:off x="9832975" y="3529330"/>
            <a:ext cx="395605" cy="351155"/>
          </a:xfrm>
          <a:prstGeom prst="downArrow">
            <a:avLst/>
          </a:prstGeom>
          <a:solidFill>
            <a:srgbClr val="3C587F">
              <a:alpha val="89000"/>
            </a:srgbClr>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文本框 24"/>
          <p:cNvSpPr txBox="1"/>
          <p:nvPr/>
        </p:nvSpPr>
        <p:spPr>
          <a:xfrm>
            <a:off x="8704580" y="4589780"/>
            <a:ext cx="1065530" cy="580390"/>
          </a:xfrm>
          <a:prstGeom prst="rect">
            <a:avLst/>
          </a:prstGeom>
          <a:noFill/>
        </p:spPr>
        <p:txBody>
          <a:bodyPr wrap="square" rtlCol="0">
            <a:noAutofit/>
          </a:bodyPr>
          <a:p>
            <a:r>
              <a:rPr lang="zh-CN" altLang="en-US"/>
              <a:t>Counter-sanctions</a:t>
            </a:r>
            <a:endParaRPr lang="zh-CN" altLang="en-US"/>
          </a:p>
        </p:txBody>
      </p:sp>
      <p:sp>
        <p:nvSpPr>
          <p:cNvPr id="26" name="圆角矩形 25"/>
          <p:cNvSpPr/>
          <p:nvPr/>
        </p:nvSpPr>
        <p:spPr>
          <a:xfrm>
            <a:off x="5018405" y="2835275"/>
            <a:ext cx="2938145" cy="631825"/>
          </a:xfrm>
          <a:prstGeom prst="roundRect">
            <a:avLst/>
          </a:prstGeom>
          <a:solidFill>
            <a:schemeClr val="bg1"/>
          </a:solidFill>
          <a:ln>
            <a:solidFill>
              <a:srgbClr val="3C587F"/>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sz="2000" b="1">
                <a:solidFill>
                  <a:srgbClr val="3C587F"/>
                </a:solidFill>
                <a:sym typeface="+mn-ea"/>
              </a:rPr>
              <a:t>Employment in industry B has been impaired</a:t>
            </a:r>
            <a:endParaRPr sz="2000" b="1">
              <a:solidFill>
                <a:srgbClr val="3C587F"/>
              </a:solidFill>
              <a:sym typeface="+mn-ea"/>
            </a:endParaRPr>
          </a:p>
        </p:txBody>
      </p:sp>
      <p:cxnSp>
        <p:nvCxnSpPr>
          <p:cNvPr id="27" name="肘形连接符 26"/>
          <p:cNvCxnSpPr>
            <a:stCxn id="22" idx="1"/>
            <a:endCxn id="26" idx="3"/>
          </p:cNvCxnSpPr>
          <p:nvPr/>
        </p:nvCxnSpPr>
        <p:spPr>
          <a:xfrm rot="10800000">
            <a:off x="7956550" y="3151505"/>
            <a:ext cx="346075" cy="2540"/>
          </a:xfrm>
          <a:prstGeom prst="bentConnector3">
            <a:avLst>
              <a:gd name="adj1" fmla="val 49908"/>
            </a:avLst>
          </a:prstGeom>
          <a:solidFill>
            <a:srgbClr val="3C587F">
              <a:alpha val="89000"/>
            </a:srgbClr>
          </a:solidFill>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28" name="矩形 27"/>
          <p:cNvSpPr/>
          <p:nvPr/>
        </p:nvSpPr>
        <p:spPr>
          <a:xfrm>
            <a:off x="4878705" y="2754630"/>
            <a:ext cx="6873240" cy="3241675"/>
          </a:xfrm>
          <a:prstGeom prst="rect">
            <a:avLst/>
          </a:prstGeom>
          <a:solidFill>
            <a:srgbClr val="3C587F">
              <a:alpha val="5000"/>
            </a:srgbClr>
          </a:solidFill>
          <a:ln w="28575">
            <a:solidFill>
              <a:srgbClr val="3C587F"/>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矩形 28"/>
          <p:cNvSpPr/>
          <p:nvPr/>
        </p:nvSpPr>
        <p:spPr>
          <a:xfrm>
            <a:off x="4027170" y="2755265"/>
            <a:ext cx="851535" cy="3241040"/>
          </a:xfrm>
          <a:prstGeom prst="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Global value chains</a:t>
            </a:r>
            <a:endParaRPr lang="zh-CN" altLang="en-US" b="1"/>
          </a:p>
        </p:txBody>
      </p:sp>
      <p:sp>
        <p:nvSpPr>
          <p:cNvPr id="30" name="下箭头 29"/>
          <p:cNvSpPr/>
          <p:nvPr/>
        </p:nvSpPr>
        <p:spPr>
          <a:xfrm flipV="1">
            <a:off x="9832975" y="4714875"/>
            <a:ext cx="395605" cy="351155"/>
          </a:xfrm>
          <a:prstGeom prst="downArrow">
            <a:avLst/>
          </a:prstGeom>
          <a:solidFill>
            <a:srgbClr val="3C587F">
              <a:alpha val="89000"/>
            </a:srgbClr>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ransition advTm="29202"/>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normAutofit/>
          </a:bodyPr>
          <a:lstStyle/>
          <a:p>
            <a:pPr algn="l">
              <a:buClrTx/>
              <a:buSzTx/>
              <a:buFontTx/>
            </a:pPr>
            <a:r>
              <a:rPr lang="zh-CN" altLang="en-US" sz="3200" b="1">
                <a:solidFill>
                  <a:schemeClr val="tx1"/>
                </a:solidFill>
              </a:rPr>
              <a:t>Conclusion and Recommendation</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cxnSp>
        <p:nvCxnSpPr>
          <p:cNvPr id="128" name="直接连接符 36"/>
          <p:cNvCxnSpPr>
            <a:cxnSpLocks noChangeShapeType="1"/>
          </p:cNvCxnSpPr>
          <p:nvPr/>
        </p:nvCxnSpPr>
        <p:spPr bwMode="auto">
          <a:xfrm>
            <a:off x="8329295"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14" name="文本框 13"/>
          <p:cNvSpPr txBox="1"/>
          <p:nvPr/>
        </p:nvSpPr>
        <p:spPr>
          <a:xfrm>
            <a:off x="741680" y="1406525"/>
            <a:ext cx="10708640" cy="5013325"/>
          </a:xfrm>
          <a:prstGeom prst="rect">
            <a:avLst/>
          </a:prstGeom>
          <a:noFill/>
        </p:spPr>
        <p:txBody>
          <a:bodyPr wrap="square" rtlCol="0">
            <a:noAutofit/>
          </a:bodyPr>
          <a:p>
            <a:pPr marL="285750" indent="-285750">
              <a:buFont typeface="Arial" panose="020B0604020202020204" pitchFamily="34" charset="0"/>
              <a:buChar char="•"/>
            </a:pPr>
            <a:r>
              <a:rPr sz="2000" b="1">
                <a:latin typeface="微软雅黑" panose="020B0503020204020204" charset="-122"/>
                <a:ea typeface="微软雅黑" panose="020B0503020204020204" charset="-122"/>
                <a:cs typeface="微软雅黑" panose="020B0503020204020204" charset="-122"/>
              </a:rPr>
              <a:t>Trade barrier measures have long been considered one of the most effective measures to protect jobs in industries that are vulnerable to the impact of cheap foreign goods. But our findings confirm that both mechanisms can compromise this protective effect or even have the opposite effect.</a:t>
            </a:r>
            <a:endParaRPr sz="2000" b="1">
              <a:latin typeface="微软雅黑" panose="020B0503020204020204" charset="-122"/>
              <a:ea typeface="微软雅黑" panose="020B0503020204020204" charset="-122"/>
              <a:cs typeface="微软雅黑" panose="020B0503020204020204" charset="-122"/>
            </a:endParaRPr>
          </a:p>
          <a:p>
            <a:pPr indent="0">
              <a:buFont typeface="Arial" panose="020B0604020202020204" pitchFamily="34" charset="0"/>
              <a:buNone/>
            </a:pP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b="1">
                <a:latin typeface="微软雅黑" panose="020B0503020204020204" charset="-122"/>
                <a:ea typeface="微软雅黑" panose="020B0503020204020204" charset="-122"/>
                <a:cs typeface="微软雅黑" panose="020B0503020204020204" charset="-122"/>
              </a:rPr>
              <a:t>We should prudently adopt a policy of trade barriers and actively promote multilateral consultations.</a:t>
            </a:r>
            <a:endParaRPr lang="en-US" altLang="zh-CN" sz="20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endParaRPr lang="en-US" altLang="zh-CN" sz="20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b="1">
                <a:latin typeface="微软雅黑" panose="020B0503020204020204" charset="-122"/>
                <a:ea typeface="微软雅黑" panose="020B0503020204020204" charset="-122"/>
                <a:cs typeface="微软雅黑" panose="020B0503020204020204" charset="-122"/>
              </a:rPr>
              <a:t>A highly interconnected and interdependent global system is unlikely to abandon large-scale international trade anytime soon. However, free trade often leads to a gap of interests between the "winners" and the "losers", which in turn leads to a political backlash. In order to alleviate this contradiction, the uneven distribution of the social benefits of free trade can be alleviated by strengthening social security and re-employment support for the unemployed, increasing public participation in trade policies, and providing subsidies to damaged firms.</a:t>
            </a:r>
            <a:endParaRPr lang="en-US" altLang="zh-CN" sz="20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advTm="29202"/>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文本框 5"/>
          <p:cNvSpPr txBox="1"/>
          <p:nvPr/>
        </p:nvSpPr>
        <p:spPr>
          <a:xfrm>
            <a:off x="1478915" y="2829560"/>
            <a:ext cx="8973185" cy="1198880"/>
          </a:xfrm>
          <a:prstGeom prst="rect">
            <a:avLst/>
          </a:prstGeom>
          <a:noFill/>
        </p:spPr>
        <p:txBody>
          <a:bodyPr wrap="square" rtlCol="0" anchor="t">
            <a:spAutoFit/>
          </a:bodyPr>
          <a:p>
            <a:pPr marL="0" marR="0" indent="0" algn="ctr" defTabSz="825500" rtl="0" fontAlgn="auto" latinLnBrk="0" hangingPunct="0">
              <a:lnSpc>
                <a:spcPct val="100000"/>
              </a:lnSpc>
              <a:spcBef>
                <a:spcPts val="0"/>
              </a:spcBef>
              <a:spcAft>
                <a:spcPts val="0"/>
              </a:spcAft>
              <a:buClrTx/>
              <a:buSzTx/>
              <a:buFontTx/>
              <a:buNone/>
            </a:pPr>
            <a:r>
              <a:rPr lang="zh-CN" altLang="en-US" sz="3600" b="1" dirty="0">
                <a:ln>
                  <a:noFill/>
                </a:ln>
                <a:solidFill>
                  <a:schemeClr val="tx1"/>
                </a:solidFill>
                <a:effectLst/>
                <a:uFillTx/>
                <a:latin typeface="微软雅黑" panose="020B0503020204020204" charset="-122"/>
                <a:ea typeface="微软雅黑" panose="020B0503020204020204" charset="-122"/>
                <a:cs typeface="Helvetica"/>
                <a:sym typeface="Helvetica"/>
              </a:rPr>
              <a:t>Debriefing is over! </a:t>
            </a:r>
            <a:endParaRPr lang="zh-CN" altLang="en-US" sz="3600" b="1" dirty="0">
              <a:ln>
                <a:noFill/>
              </a:ln>
              <a:solidFill>
                <a:schemeClr val="tx1"/>
              </a:solidFill>
              <a:effectLst/>
              <a:uFillTx/>
              <a:latin typeface="微软雅黑" panose="020B0503020204020204" charset="-122"/>
              <a:ea typeface="微软雅黑" panose="020B0503020204020204" charset="-122"/>
              <a:cs typeface="Helvetica"/>
              <a:sym typeface="Helvetica"/>
            </a:endParaRPr>
          </a:p>
          <a:p>
            <a:pPr marL="0" marR="0" indent="0" algn="ctr" defTabSz="825500" rtl="0" fontAlgn="auto" latinLnBrk="0" hangingPunct="0">
              <a:lnSpc>
                <a:spcPct val="100000"/>
              </a:lnSpc>
              <a:spcBef>
                <a:spcPts val="0"/>
              </a:spcBef>
              <a:spcAft>
                <a:spcPts val="0"/>
              </a:spcAft>
              <a:buClrTx/>
              <a:buSzTx/>
              <a:buFontTx/>
              <a:buNone/>
            </a:pPr>
            <a:r>
              <a:rPr lang="zh-CN" altLang="en-US" sz="3600" b="1" dirty="0">
                <a:ln>
                  <a:noFill/>
                </a:ln>
                <a:solidFill>
                  <a:schemeClr val="tx1"/>
                </a:solidFill>
                <a:effectLst/>
                <a:uFillTx/>
                <a:latin typeface="微软雅黑" panose="020B0503020204020204" charset="-122"/>
                <a:ea typeface="微软雅黑" panose="020B0503020204020204" charset="-122"/>
                <a:cs typeface="Helvetica"/>
                <a:sym typeface="Helvetica"/>
              </a:rPr>
              <a:t>Criticism and correction are welcome</a:t>
            </a:r>
            <a:endParaRPr lang="zh-CN" altLang="en-US" sz="3600" b="1" dirty="0">
              <a:ln>
                <a:noFill/>
              </a:ln>
              <a:solidFill>
                <a:schemeClr val="tx1"/>
              </a:solidFill>
              <a:effectLst/>
              <a:uFillTx/>
              <a:latin typeface="微软雅黑" panose="020B0503020204020204" charset="-122"/>
              <a:ea typeface="微软雅黑" panose="020B0503020204020204" charset="-122"/>
              <a:cs typeface="Helvetica"/>
              <a:sym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lstStyle/>
          <a:p>
            <a:pPr algn="l">
              <a:buClrTx/>
              <a:buSzTx/>
              <a:buFontTx/>
            </a:pPr>
            <a:r>
              <a:rPr lang="zh-CN" altLang="en-US" sz="3200" b="1">
                <a:solidFill>
                  <a:schemeClr val="tx1"/>
                </a:solidFill>
              </a:rPr>
              <a:t>Background</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513715" y="1040765"/>
            <a:ext cx="11443970" cy="7658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p>
            <a:pPr marL="342900" indent="-342900" defTabSz="825500" hangingPunct="0">
              <a:lnSpc>
                <a:spcPct val="120000"/>
              </a:lnSpc>
              <a:buFont typeface="Arial" panose="020B0604020202020204" pitchFamily="34" charset="0"/>
              <a:buChar char="•"/>
            </a:pPr>
            <a:r>
              <a:rPr b="1">
                <a:latin typeface="微软雅黑" panose="020B0503020204020204" charset="-122"/>
                <a:ea typeface="微软雅黑" panose="020B0503020204020204" charset="-122"/>
                <a:cs typeface="微软雅黑" panose="020B0503020204020204" charset="-122"/>
                <a:sym typeface="+mn-ea"/>
              </a:rPr>
              <a:t>International trade plays a fundamental role in driving economic growth, generating employment opportunities, and elevating wage levels.</a:t>
            </a:r>
            <a:endParaRPr b="1">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nvSpPr>
        <p:spPr>
          <a:xfrm>
            <a:off x="490220" y="5988685"/>
            <a:ext cx="10561955" cy="801370"/>
          </a:xfrm>
          <a:prstGeom prst="rect">
            <a:avLst/>
          </a:prstGeom>
          <a:noFill/>
        </p:spPr>
        <p:txBody>
          <a:bodyPr wrap="square" rtlCol="0" anchor="t">
            <a:noAutofit/>
          </a:bodyPr>
          <a:p>
            <a:pPr algn="l">
              <a:buClrTx/>
              <a:buSzTx/>
              <a:buFontTx/>
            </a:pPr>
            <a:r>
              <a:rPr lang="en-US" altLang="zh-CN" sz="900">
                <a:latin typeface="微软雅黑" panose="020B0503020204020204" charset="-122"/>
                <a:ea typeface="微软雅黑" panose="020B0503020204020204" charset="-122"/>
                <a:cs typeface="微软雅黑" panose="020B0503020204020204" charset="-122"/>
                <a:sym typeface="+mn-ea"/>
              </a:rPr>
              <a:t>Reference</a:t>
            </a:r>
            <a:r>
              <a:rPr lang="zh-CN" altLang="en-US" sz="900">
                <a:latin typeface="微软雅黑" panose="020B0503020204020204" charset="-122"/>
                <a:ea typeface="微软雅黑" panose="020B0503020204020204" charset="-122"/>
                <a:cs typeface="微软雅黑" panose="020B0503020204020204" charset="-122"/>
                <a:sym typeface="+mn-ea"/>
              </a:rPr>
              <a:t>：</a:t>
            </a:r>
            <a:endParaRPr lang="zh-CN" altLang="en-US" sz="900">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en-US" altLang="zh-CN" sz="900">
                <a:latin typeface="微软雅黑" panose="020B0503020204020204" charset="-122"/>
                <a:ea typeface="微软雅黑" panose="020B0503020204020204" charset="-122"/>
                <a:cs typeface="微软雅黑" panose="020B0503020204020204" charset="-122"/>
                <a:sym typeface="+mn-ea"/>
              </a:rPr>
              <a:t>[1] </a:t>
            </a:r>
            <a:r>
              <a:rPr lang="en-US" altLang="zh-CN" sz="900">
                <a:latin typeface="微软雅黑" panose="020B0503020204020204" charset="-122"/>
                <a:ea typeface="微软雅黑" panose="020B0503020204020204" charset="-122"/>
                <a:cs typeface="微软雅黑" panose="020B0503020204020204" charset="-122"/>
                <a:sym typeface="+mn-ea"/>
              </a:rPr>
              <a:t>OECD (2011), “The Impact of Trade Liberalisation on Jobs and Growth: Technical Note”, OECD Trade Policy Papers, No. 107, OECD Publishing, Paris, https://doi.org/10.1787/5kgj4jfj1nq2-en.</a:t>
            </a:r>
            <a:endParaRPr lang="en-US" altLang="zh-CN" sz="900">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en-US" altLang="zh-CN" sz="900">
                <a:latin typeface="微软雅黑" panose="020B0503020204020204" charset="-122"/>
                <a:ea typeface="微软雅黑" panose="020B0503020204020204" charset="-122"/>
                <a:cs typeface="微软雅黑" panose="020B0503020204020204" charset="-122"/>
                <a:sym typeface="+mn-ea"/>
              </a:rPr>
              <a:t>[2] Winkler,Deborah Elisabeth; Kruse,Hagen; Aguilar Luna,Luis Alejandro; Maliszewska,Maryla.</a:t>
            </a:r>
            <a:r>
              <a:rPr lang="en-US" altLang="zh-CN" sz="900">
                <a:latin typeface="微软雅黑" panose="020B0503020204020204" charset="-122"/>
                <a:ea typeface="微软雅黑" panose="020B0503020204020204" charset="-122"/>
                <a:cs typeface="微软雅黑" panose="020B0503020204020204" charset="-122"/>
                <a:sym typeface="+mn-ea"/>
              </a:rPr>
              <a:t>Linking Trade to Jobs, Incomes, and Activities : New Stylized Facts for Low- and Middle-Income Countries (English). Policy Research working paper ; no. WPS 10635 Washington, D.C. : World Bank Group. http://documents.worldbank.org/curated/en/099813412112341111</a:t>
            </a:r>
            <a:endParaRPr lang="en-US" altLang="zh-CN" sz="900">
              <a:latin typeface="微软雅黑" panose="020B0503020204020204" charset="-122"/>
              <a:ea typeface="微软雅黑" panose="020B0503020204020204" charset="-122"/>
              <a:cs typeface="微软雅黑" panose="020B0503020204020204" charset="-122"/>
              <a:sym typeface="+mn-ea"/>
            </a:endParaRPr>
          </a:p>
          <a:p>
            <a:pPr algn="l">
              <a:buClrTx/>
              <a:buSzTx/>
              <a:buFontTx/>
            </a:pPr>
            <a:endParaRPr lang="en-US" altLang="zh-CN" sz="900">
              <a:latin typeface="微软雅黑" panose="020B0503020204020204" charset="-122"/>
              <a:ea typeface="微软雅黑" panose="020B0503020204020204" charset="-122"/>
              <a:cs typeface="微软雅黑" panose="020B0503020204020204" charset="-122"/>
              <a:sym typeface="+mn-ea"/>
            </a:endParaRPr>
          </a:p>
        </p:txBody>
      </p:sp>
      <p:grpSp>
        <p:nvGrpSpPr>
          <p:cNvPr id="59" name="组合 58"/>
          <p:cNvGrpSpPr/>
          <p:nvPr/>
        </p:nvGrpSpPr>
        <p:grpSpPr>
          <a:xfrm>
            <a:off x="631190" y="1833880"/>
            <a:ext cx="5495290" cy="4056380"/>
            <a:chOff x="994" y="2848"/>
            <a:chExt cx="8654" cy="6388"/>
          </a:xfrm>
        </p:grpSpPr>
        <p:grpSp>
          <p:nvGrpSpPr>
            <p:cNvPr id="44" name="组合 43"/>
            <p:cNvGrpSpPr/>
            <p:nvPr/>
          </p:nvGrpSpPr>
          <p:grpSpPr>
            <a:xfrm>
              <a:off x="994" y="2848"/>
              <a:ext cx="8655" cy="6389"/>
              <a:chOff x="994" y="2776"/>
              <a:chExt cx="8655" cy="6389"/>
            </a:xfrm>
          </p:grpSpPr>
          <p:sp>
            <p:nvSpPr>
              <p:cNvPr id="14" name="圆角矩形 13"/>
              <p:cNvSpPr/>
              <p:nvPr/>
            </p:nvSpPr>
            <p:spPr>
              <a:xfrm>
                <a:off x="1158" y="2776"/>
                <a:ext cx="8491" cy="582"/>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t</a:t>
                </a:r>
                <a:r>
                  <a:rPr lang="zh-CN" altLang="en-US" sz="1600" b="1"/>
                  <a:t>rade </a:t>
                </a:r>
                <a:r>
                  <a:rPr lang="en-US" altLang="zh-CN" sz="1600" b="1"/>
                  <a:t>l</a:t>
                </a:r>
                <a:r>
                  <a:rPr lang="zh-CN" altLang="en-US" sz="1600" b="1"/>
                  <a:t>iberalization</a:t>
                </a:r>
                <a:r>
                  <a:rPr lang="en-US" altLang="zh-CN" sz="1600" b="1" baseline="30000"/>
                  <a:t>[1]</a:t>
                </a:r>
                <a:endParaRPr lang="en-US" altLang="zh-CN" sz="1600" b="1" baseline="30000"/>
              </a:p>
            </p:txBody>
          </p:sp>
          <p:sp>
            <p:nvSpPr>
              <p:cNvPr id="15" name="圆角矩形 14"/>
              <p:cNvSpPr/>
              <p:nvPr/>
            </p:nvSpPr>
            <p:spPr>
              <a:xfrm>
                <a:off x="1167" y="3833"/>
                <a:ext cx="2370" cy="720"/>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r</a:t>
                </a:r>
                <a:r>
                  <a:rPr lang="zh-CN" altLang="en-US" sz="1600" b="1"/>
                  <a:t>educe product prices</a:t>
                </a:r>
                <a:endParaRPr lang="zh-CN" altLang="en-US" sz="1600" b="1"/>
              </a:p>
            </p:txBody>
          </p:sp>
          <p:sp>
            <p:nvSpPr>
              <p:cNvPr id="16" name="圆角矩形 15"/>
              <p:cNvSpPr/>
              <p:nvPr/>
            </p:nvSpPr>
            <p:spPr>
              <a:xfrm>
                <a:off x="4219" y="3841"/>
                <a:ext cx="2370" cy="708"/>
              </a:xfrm>
              <a:prstGeom prst="roundRect">
                <a:avLst/>
              </a:prstGeom>
              <a:solidFill>
                <a:srgbClr val="32546D"/>
              </a:solidFill>
              <a:ln>
                <a:solidFill>
                  <a:srgbClr val="6FA7CE"/>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reduce raw material costs</a:t>
                </a:r>
                <a:endParaRPr lang="zh-CN" altLang="en-US" sz="1600" b="1"/>
              </a:p>
            </p:txBody>
          </p:sp>
          <p:cxnSp>
            <p:nvCxnSpPr>
              <p:cNvPr id="17" name="肘形连接符 16"/>
              <p:cNvCxnSpPr>
                <a:stCxn id="14" idx="2"/>
                <a:endCxn id="15" idx="0"/>
              </p:cNvCxnSpPr>
              <p:nvPr/>
            </p:nvCxnSpPr>
            <p:spPr>
              <a:xfrm rot="5400000">
                <a:off x="3641" y="2070"/>
                <a:ext cx="475" cy="3052"/>
              </a:xfrm>
              <a:prstGeom prst="bentConnector3">
                <a:avLst>
                  <a:gd name="adj1" fmla="val 50000"/>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18" name="肘形连接符 17"/>
              <p:cNvCxnSpPr>
                <a:stCxn id="14" idx="2"/>
                <a:endCxn id="16" idx="0"/>
              </p:cNvCxnSpPr>
              <p:nvPr/>
            </p:nvCxnSpPr>
            <p:spPr>
              <a:xfrm rot="5400000" flipV="1">
                <a:off x="5163" y="3600"/>
                <a:ext cx="483" cy="5"/>
              </a:xfrm>
              <a:prstGeom prst="bentConnector2">
                <a:avLst/>
              </a:prstGeom>
              <a:ln w="28575">
                <a:solidFill>
                  <a:srgbClr val="32546D"/>
                </a:solidFill>
                <a:tailEnd type="arrow"/>
              </a:ln>
            </p:spPr>
            <p:style>
              <a:lnRef idx="2">
                <a:schemeClr val="accent1"/>
              </a:lnRef>
              <a:fillRef idx="0">
                <a:srgbClr val="FFFFFF"/>
              </a:fillRef>
              <a:effectRef idx="0">
                <a:srgbClr val="FFFFFF"/>
              </a:effectRef>
              <a:fontRef idx="minor">
                <a:schemeClr val="tx1"/>
              </a:fontRef>
            </p:style>
          </p:cxnSp>
          <p:sp>
            <p:nvSpPr>
              <p:cNvPr id="21" name="圆角矩形 20"/>
              <p:cNvSpPr/>
              <p:nvPr/>
            </p:nvSpPr>
            <p:spPr>
              <a:xfrm>
                <a:off x="1167" y="5020"/>
                <a:ext cx="2371" cy="710"/>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reduce expenses</a:t>
                </a:r>
                <a:endParaRPr lang="zh-CN" altLang="en-US" sz="1600" b="1"/>
              </a:p>
            </p:txBody>
          </p:sp>
          <p:sp>
            <p:nvSpPr>
              <p:cNvPr id="22" name="圆角矩形 21"/>
              <p:cNvSpPr/>
              <p:nvPr/>
            </p:nvSpPr>
            <p:spPr>
              <a:xfrm>
                <a:off x="4218" y="5005"/>
                <a:ext cx="2372" cy="725"/>
              </a:xfrm>
              <a:prstGeom prst="roundRect">
                <a:avLst/>
              </a:prstGeom>
              <a:solidFill>
                <a:srgbClr val="32546D"/>
              </a:solidFill>
              <a:ln>
                <a:solidFill>
                  <a:srgbClr val="32546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enhance competitivene</a:t>
                </a:r>
                <a:endParaRPr lang="zh-CN" altLang="en-US" sz="1600" b="1"/>
              </a:p>
            </p:txBody>
          </p:sp>
          <p:sp>
            <p:nvSpPr>
              <p:cNvPr id="24" name="圆角矩形 23"/>
              <p:cNvSpPr/>
              <p:nvPr/>
            </p:nvSpPr>
            <p:spPr>
              <a:xfrm>
                <a:off x="1168" y="6076"/>
                <a:ext cx="2369" cy="659"/>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increase consumption</a:t>
                </a:r>
                <a:endParaRPr lang="zh-CN" altLang="en-US" sz="1600" b="1"/>
              </a:p>
            </p:txBody>
          </p:sp>
          <p:sp>
            <p:nvSpPr>
              <p:cNvPr id="25" name="圆角矩形 24"/>
              <p:cNvSpPr/>
              <p:nvPr/>
            </p:nvSpPr>
            <p:spPr>
              <a:xfrm>
                <a:off x="4217" y="6089"/>
                <a:ext cx="2372" cy="643"/>
              </a:xfrm>
              <a:prstGeom prst="roundRect">
                <a:avLst/>
              </a:prstGeom>
              <a:solidFill>
                <a:srgbClr val="32546D"/>
              </a:solidFill>
              <a:ln>
                <a:solidFill>
                  <a:srgbClr val="32546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increase exports</a:t>
                </a:r>
                <a:endParaRPr lang="zh-CN" altLang="en-US" sz="1600" b="1"/>
              </a:p>
            </p:txBody>
          </p:sp>
          <p:cxnSp>
            <p:nvCxnSpPr>
              <p:cNvPr id="26" name="肘形连接符 25"/>
              <p:cNvCxnSpPr>
                <a:stCxn id="15" idx="2"/>
                <a:endCxn id="21" idx="0"/>
              </p:cNvCxnSpPr>
              <p:nvPr/>
            </p:nvCxnSpPr>
            <p:spPr>
              <a:xfrm rot="5400000" flipV="1">
                <a:off x="2119" y="4786"/>
                <a:ext cx="467" cy="1"/>
              </a:xfrm>
              <a:prstGeom prst="bentConnector3">
                <a:avLst>
                  <a:gd name="adj1" fmla="val 50107"/>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27" name="肘形连接符 26"/>
              <p:cNvCxnSpPr>
                <a:stCxn id="16" idx="2"/>
                <a:endCxn id="22" idx="0"/>
              </p:cNvCxnSpPr>
              <p:nvPr/>
            </p:nvCxnSpPr>
            <p:spPr>
              <a:xfrm rot="5400000" flipV="1">
                <a:off x="5176" y="4777"/>
                <a:ext cx="456" cy="5"/>
              </a:xfrm>
              <a:prstGeom prst="bentConnector2">
                <a:avLst/>
              </a:prstGeom>
              <a:ln w="28575">
                <a:solidFill>
                  <a:srgbClr val="32546D"/>
                </a:solidFill>
                <a:tailEnd type="arrow"/>
              </a:ln>
            </p:spPr>
            <p:style>
              <a:lnRef idx="2">
                <a:schemeClr val="accent1"/>
              </a:lnRef>
              <a:fillRef idx="0">
                <a:srgbClr val="FFFFFF"/>
              </a:fillRef>
              <a:effectRef idx="0">
                <a:srgbClr val="FFFFFF"/>
              </a:effectRef>
              <a:fontRef idx="minor">
                <a:schemeClr val="tx1"/>
              </a:fontRef>
            </p:style>
          </p:cxnSp>
          <p:cxnSp>
            <p:nvCxnSpPr>
              <p:cNvPr id="28" name="肘形连接符 27"/>
              <p:cNvCxnSpPr>
                <a:stCxn id="22" idx="2"/>
                <a:endCxn id="25" idx="0"/>
              </p:cNvCxnSpPr>
              <p:nvPr/>
            </p:nvCxnSpPr>
            <p:spPr>
              <a:xfrm rot="5400000">
                <a:off x="5224" y="5909"/>
                <a:ext cx="359" cy="1"/>
              </a:xfrm>
              <a:prstGeom prst="bentConnector3">
                <a:avLst>
                  <a:gd name="adj1" fmla="val 50139"/>
                </a:avLst>
              </a:prstGeom>
              <a:ln w="28575">
                <a:solidFill>
                  <a:srgbClr val="32546D"/>
                </a:solidFill>
                <a:tailEnd type="arrow"/>
              </a:ln>
            </p:spPr>
            <p:style>
              <a:lnRef idx="2">
                <a:schemeClr val="accent1"/>
              </a:lnRef>
              <a:fillRef idx="0">
                <a:srgbClr val="FFFFFF"/>
              </a:fillRef>
              <a:effectRef idx="0">
                <a:srgbClr val="FFFFFF"/>
              </a:effectRef>
              <a:fontRef idx="minor">
                <a:schemeClr val="tx1"/>
              </a:fontRef>
            </p:style>
          </p:cxnSp>
          <p:cxnSp>
            <p:nvCxnSpPr>
              <p:cNvPr id="29" name="肘形连接符 28"/>
              <p:cNvCxnSpPr>
                <a:stCxn id="21" idx="2"/>
                <a:endCxn id="24" idx="0"/>
              </p:cNvCxnSpPr>
              <p:nvPr/>
            </p:nvCxnSpPr>
            <p:spPr>
              <a:xfrm rot="5400000" flipV="1">
                <a:off x="2180" y="5903"/>
                <a:ext cx="346" cy="5"/>
              </a:xfrm>
              <a:prstGeom prst="bentConnector2">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sp>
            <p:nvSpPr>
              <p:cNvPr id="30" name="圆角矩形 29"/>
              <p:cNvSpPr/>
              <p:nvPr/>
            </p:nvSpPr>
            <p:spPr>
              <a:xfrm>
                <a:off x="1167" y="7132"/>
                <a:ext cx="2371" cy="690"/>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stimulate production</a:t>
                </a:r>
                <a:endParaRPr lang="zh-CN" altLang="en-US" sz="1600" b="1"/>
              </a:p>
            </p:txBody>
          </p:sp>
          <p:sp>
            <p:nvSpPr>
              <p:cNvPr id="31" name="圆角矩形 30"/>
              <p:cNvSpPr/>
              <p:nvPr/>
            </p:nvSpPr>
            <p:spPr>
              <a:xfrm>
                <a:off x="4216" y="7090"/>
                <a:ext cx="2373" cy="732"/>
              </a:xfrm>
              <a:prstGeom prst="roundRect">
                <a:avLst/>
              </a:prstGeom>
              <a:solidFill>
                <a:srgbClr val="32546D"/>
              </a:solidFill>
              <a:ln>
                <a:solidFill>
                  <a:srgbClr val="32546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expand production</a:t>
                </a:r>
                <a:endParaRPr lang="zh-CN" altLang="en-US" sz="1600" b="1"/>
              </a:p>
            </p:txBody>
          </p:sp>
          <p:cxnSp>
            <p:nvCxnSpPr>
              <p:cNvPr id="32" name="肘形连接符 31"/>
              <p:cNvCxnSpPr>
                <a:stCxn id="24" idx="2"/>
                <a:endCxn id="30" idx="0"/>
              </p:cNvCxnSpPr>
              <p:nvPr/>
            </p:nvCxnSpPr>
            <p:spPr>
              <a:xfrm rot="5400000" flipV="1">
                <a:off x="2155" y="6934"/>
                <a:ext cx="397" cy="5"/>
              </a:xfrm>
              <a:prstGeom prst="bentConnector2">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33" name="肘形连接符 32"/>
              <p:cNvCxnSpPr>
                <a:stCxn id="25" idx="2"/>
                <a:endCxn id="31" idx="0"/>
              </p:cNvCxnSpPr>
              <p:nvPr/>
            </p:nvCxnSpPr>
            <p:spPr>
              <a:xfrm rot="5400000" flipV="1">
                <a:off x="5224" y="6911"/>
                <a:ext cx="358" cy="5"/>
              </a:xfrm>
              <a:prstGeom prst="bentConnector2">
                <a:avLst/>
              </a:prstGeom>
              <a:ln w="28575">
                <a:solidFill>
                  <a:srgbClr val="32546D"/>
                </a:solidFill>
                <a:tailEnd type="arrow"/>
              </a:ln>
            </p:spPr>
            <p:style>
              <a:lnRef idx="2">
                <a:schemeClr val="accent1"/>
              </a:lnRef>
              <a:fillRef idx="0">
                <a:srgbClr val="FFFFFF"/>
              </a:fillRef>
              <a:effectRef idx="0">
                <a:srgbClr val="FFFFFF"/>
              </a:effectRef>
              <a:fontRef idx="minor">
                <a:schemeClr val="tx1"/>
              </a:fontRef>
            </p:style>
          </p:cxnSp>
          <p:sp>
            <p:nvSpPr>
              <p:cNvPr id="35" name="圆角矩形 34"/>
              <p:cNvSpPr/>
              <p:nvPr/>
            </p:nvSpPr>
            <p:spPr>
              <a:xfrm>
                <a:off x="1167" y="8581"/>
                <a:ext cx="8481" cy="584"/>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600" b="1">
                    <a:sym typeface="+mn-ea"/>
                  </a:rPr>
                  <a:t>economic growth, job growth, and income growth</a:t>
                </a:r>
                <a:endParaRPr lang="zh-CN" altLang="en-US" sz="1600" b="1">
                  <a:sym typeface="+mn-ea"/>
                </a:endParaRPr>
              </a:p>
            </p:txBody>
          </p:sp>
          <p:sp>
            <p:nvSpPr>
              <p:cNvPr id="36" name="矩形 35"/>
              <p:cNvSpPr/>
              <p:nvPr/>
            </p:nvSpPr>
            <p:spPr>
              <a:xfrm>
                <a:off x="994" y="6967"/>
                <a:ext cx="5759" cy="1021"/>
              </a:xfrm>
              <a:prstGeom prst="rect">
                <a:avLst/>
              </a:prstGeom>
              <a:noFill/>
              <a:ln w="28575">
                <a:solidFill>
                  <a:srgbClr val="102E46"/>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p>
            </p:txBody>
          </p:sp>
          <p:cxnSp>
            <p:nvCxnSpPr>
              <p:cNvPr id="37" name="肘形连接符 36"/>
              <p:cNvCxnSpPr>
                <a:stCxn id="30" idx="2"/>
                <a:endCxn id="35" idx="0"/>
              </p:cNvCxnSpPr>
              <p:nvPr/>
            </p:nvCxnSpPr>
            <p:spPr>
              <a:xfrm rot="5400000" flipV="1">
                <a:off x="3501" y="6674"/>
                <a:ext cx="759" cy="3055"/>
              </a:xfrm>
              <a:prstGeom prst="bentConnector3">
                <a:avLst>
                  <a:gd name="adj1" fmla="val 50066"/>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38" name="肘形连接符 37"/>
              <p:cNvCxnSpPr>
                <a:stCxn id="31" idx="2"/>
                <a:endCxn id="35" idx="0"/>
              </p:cNvCxnSpPr>
              <p:nvPr/>
            </p:nvCxnSpPr>
            <p:spPr>
              <a:xfrm rot="5400000" flipV="1">
                <a:off x="5026" y="8199"/>
                <a:ext cx="759" cy="5"/>
              </a:xfrm>
              <a:prstGeom prst="bentConnector3">
                <a:avLst>
                  <a:gd name="adj1" fmla="val 50066"/>
                </a:avLst>
              </a:prstGeom>
              <a:ln w="28575">
                <a:solidFill>
                  <a:srgbClr val="32546D"/>
                </a:solidFill>
                <a:tailEnd type="arrow"/>
              </a:ln>
            </p:spPr>
            <p:style>
              <a:lnRef idx="2">
                <a:schemeClr val="accent1"/>
              </a:lnRef>
              <a:fillRef idx="0">
                <a:srgbClr val="FFFFFF"/>
              </a:fillRef>
              <a:effectRef idx="0">
                <a:srgbClr val="FFFFFF"/>
              </a:effectRef>
              <a:fontRef idx="minor">
                <a:schemeClr val="tx1"/>
              </a:fontRef>
            </p:style>
          </p:cxnSp>
          <p:sp>
            <p:nvSpPr>
              <p:cNvPr id="39" name="圆角矩形 38"/>
              <p:cNvSpPr/>
              <p:nvPr/>
            </p:nvSpPr>
            <p:spPr>
              <a:xfrm>
                <a:off x="7300" y="4700"/>
                <a:ext cx="2349" cy="1630"/>
              </a:xfrm>
              <a:prstGeom prst="roundRect">
                <a:avLst/>
              </a:prstGeom>
              <a:solidFill>
                <a:srgbClr val="32546D"/>
              </a:solidFill>
              <a:ln w="19050">
                <a:solidFill>
                  <a:srgbClr val="102E4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increase demand for capital goods or services</a:t>
                </a:r>
                <a:endParaRPr lang="zh-CN" altLang="en-US" sz="1600" b="1"/>
              </a:p>
            </p:txBody>
          </p:sp>
          <p:cxnSp>
            <p:nvCxnSpPr>
              <p:cNvPr id="40" name="肘形连接符 39"/>
              <p:cNvCxnSpPr>
                <a:stCxn id="36" idx="3"/>
                <a:endCxn id="39" idx="1"/>
              </p:cNvCxnSpPr>
              <p:nvPr/>
            </p:nvCxnSpPr>
            <p:spPr>
              <a:xfrm flipV="1">
                <a:off x="6753" y="5515"/>
                <a:ext cx="547" cy="1963"/>
              </a:xfrm>
              <a:prstGeom prst="bentConnector3">
                <a:avLst>
                  <a:gd name="adj1" fmla="val 50091"/>
                </a:avLst>
              </a:prstGeom>
              <a:ln w="28575">
                <a:solidFill>
                  <a:srgbClr val="102E46"/>
                </a:solidFill>
                <a:tailEnd type="arrow"/>
              </a:ln>
            </p:spPr>
            <p:style>
              <a:lnRef idx="2">
                <a:schemeClr val="accent1"/>
              </a:lnRef>
              <a:fillRef idx="0">
                <a:srgbClr val="FFFFFF"/>
              </a:fillRef>
              <a:effectRef idx="0">
                <a:srgbClr val="FFFFFF"/>
              </a:effectRef>
              <a:fontRef idx="minor">
                <a:schemeClr val="tx1"/>
              </a:fontRef>
            </p:style>
          </p:cxnSp>
          <p:sp>
            <p:nvSpPr>
              <p:cNvPr id="41" name="圆角矩形 40"/>
              <p:cNvSpPr/>
              <p:nvPr/>
            </p:nvSpPr>
            <p:spPr>
              <a:xfrm>
                <a:off x="7299" y="7138"/>
                <a:ext cx="2350" cy="692"/>
              </a:xfrm>
              <a:prstGeom prst="roundRect">
                <a:avLst/>
              </a:prstGeom>
              <a:solidFill>
                <a:srgbClr val="32546D"/>
              </a:solidFill>
              <a:ln>
                <a:solidFill>
                  <a:srgbClr val="102E4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sym typeface="+mn-ea"/>
                  </a:rPr>
                  <a:t>expand production</a:t>
                </a:r>
                <a:endParaRPr lang="zh-CN" altLang="en-US" sz="1600" b="1"/>
              </a:p>
            </p:txBody>
          </p:sp>
          <p:cxnSp>
            <p:nvCxnSpPr>
              <p:cNvPr id="42" name="肘形连接符 41"/>
              <p:cNvCxnSpPr>
                <a:stCxn id="39" idx="2"/>
                <a:endCxn id="41" idx="0"/>
              </p:cNvCxnSpPr>
              <p:nvPr/>
            </p:nvCxnSpPr>
            <p:spPr>
              <a:xfrm rot="5400000">
                <a:off x="8071" y="6734"/>
                <a:ext cx="808" cy="1"/>
              </a:xfrm>
              <a:prstGeom prst="bentConnector3">
                <a:avLst>
                  <a:gd name="adj1" fmla="val 49938"/>
                </a:avLst>
              </a:prstGeom>
              <a:ln w="28575">
                <a:solidFill>
                  <a:srgbClr val="102E46"/>
                </a:solidFill>
                <a:tailEnd type="arrow"/>
              </a:ln>
            </p:spPr>
            <p:style>
              <a:lnRef idx="2">
                <a:schemeClr val="accent1"/>
              </a:lnRef>
              <a:fillRef idx="0">
                <a:srgbClr val="FFFFFF"/>
              </a:fillRef>
              <a:effectRef idx="0">
                <a:srgbClr val="FFFFFF"/>
              </a:effectRef>
              <a:fontRef idx="minor">
                <a:schemeClr val="tx1"/>
              </a:fontRef>
            </p:style>
          </p:cxnSp>
          <p:cxnSp>
            <p:nvCxnSpPr>
              <p:cNvPr id="43" name="肘形连接符 42"/>
              <p:cNvCxnSpPr>
                <a:stCxn id="41" idx="2"/>
                <a:endCxn id="35" idx="0"/>
              </p:cNvCxnSpPr>
              <p:nvPr/>
            </p:nvCxnSpPr>
            <p:spPr>
              <a:xfrm rot="5400000">
                <a:off x="6566" y="6673"/>
                <a:ext cx="751" cy="3066"/>
              </a:xfrm>
              <a:prstGeom prst="bentConnector3">
                <a:avLst>
                  <a:gd name="adj1" fmla="val 50000"/>
                </a:avLst>
              </a:prstGeom>
              <a:ln w="28575">
                <a:solidFill>
                  <a:srgbClr val="102E46"/>
                </a:solidFill>
                <a:tailEnd type="arrow"/>
              </a:ln>
            </p:spPr>
            <p:style>
              <a:lnRef idx="2">
                <a:schemeClr val="accent1"/>
              </a:lnRef>
              <a:fillRef idx="0">
                <a:srgbClr val="FFFFFF"/>
              </a:fillRef>
              <a:effectRef idx="0">
                <a:srgbClr val="FFFFFF"/>
              </a:effectRef>
              <a:fontRef idx="minor">
                <a:schemeClr val="tx1"/>
              </a:fontRef>
            </p:style>
          </p:cxnSp>
        </p:grpSp>
        <p:grpSp>
          <p:nvGrpSpPr>
            <p:cNvPr id="54" name="组合 53"/>
            <p:cNvGrpSpPr/>
            <p:nvPr/>
          </p:nvGrpSpPr>
          <p:grpSpPr>
            <a:xfrm>
              <a:off x="8350" y="3678"/>
              <a:ext cx="1296" cy="1016"/>
              <a:chOff x="7375" y="3632"/>
              <a:chExt cx="1435" cy="1165"/>
            </a:xfrm>
          </p:grpSpPr>
          <p:grpSp>
            <p:nvGrpSpPr>
              <p:cNvPr id="47" name="组合 46"/>
              <p:cNvGrpSpPr/>
              <p:nvPr/>
            </p:nvGrpSpPr>
            <p:grpSpPr>
              <a:xfrm>
                <a:off x="7375" y="3632"/>
                <a:ext cx="1435" cy="443"/>
                <a:chOff x="7375" y="3632"/>
                <a:chExt cx="1435" cy="443"/>
              </a:xfrm>
            </p:grpSpPr>
            <p:sp>
              <p:nvSpPr>
                <p:cNvPr id="45" name="椭圆 44"/>
                <p:cNvSpPr/>
                <p:nvPr/>
              </p:nvSpPr>
              <p:spPr>
                <a:xfrm>
                  <a:off x="7375" y="3779"/>
                  <a:ext cx="119" cy="120"/>
                </a:xfrm>
                <a:prstGeom prst="ellipse">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6" name="文本框 45"/>
                <p:cNvSpPr txBox="1"/>
                <p:nvPr/>
              </p:nvSpPr>
              <p:spPr>
                <a:xfrm>
                  <a:off x="7581" y="3632"/>
                  <a:ext cx="1229" cy="443"/>
                </a:xfrm>
                <a:prstGeom prst="rect">
                  <a:avLst/>
                </a:prstGeom>
                <a:noFill/>
              </p:spPr>
              <p:txBody>
                <a:bodyPr wrap="square" rtlCol="0">
                  <a:spAutoFit/>
                </a:bodyPr>
                <a:p>
                  <a:r>
                    <a:rPr lang="zh-CN" altLang="en-US" sz="1000"/>
                    <a:t>Path 1</a:t>
                  </a:r>
                  <a:endParaRPr lang="zh-CN" altLang="en-US" sz="1000"/>
                </a:p>
              </p:txBody>
            </p:sp>
          </p:grpSp>
          <p:grpSp>
            <p:nvGrpSpPr>
              <p:cNvPr id="48" name="组合 47"/>
              <p:cNvGrpSpPr/>
              <p:nvPr/>
            </p:nvGrpSpPr>
            <p:grpSpPr>
              <a:xfrm>
                <a:off x="7375" y="3968"/>
                <a:ext cx="1435" cy="443"/>
                <a:chOff x="7375" y="3632"/>
                <a:chExt cx="1435" cy="443"/>
              </a:xfrm>
            </p:grpSpPr>
            <p:sp>
              <p:nvSpPr>
                <p:cNvPr id="49" name="椭圆 48"/>
                <p:cNvSpPr/>
                <p:nvPr/>
              </p:nvSpPr>
              <p:spPr>
                <a:xfrm>
                  <a:off x="7375" y="3779"/>
                  <a:ext cx="119" cy="120"/>
                </a:xfrm>
                <a:prstGeom prst="ellipse">
                  <a:avLst/>
                </a:prstGeom>
                <a:solidFill>
                  <a:srgbClr val="32546D"/>
                </a:solidFill>
                <a:ln>
                  <a:solidFill>
                    <a:srgbClr val="32546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0" name="文本框 49"/>
                <p:cNvSpPr txBox="1"/>
                <p:nvPr/>
              </p:nvSpPr>
              <p:spPr>
                <a:xfrm>
                  <a:off x="7581" y="3632"/>
                  <a:ext cx="1229" cy="443"/>
                </a:xfrm>
                <a:prstGeom prst="rect">
                  <a:avLst/>
                </a:prstGeom>
                <a:noFill/>
              </p:spPr>
              <p:txBody>
                <a:bodyPr wrap="square" rtlCol="0">
                  <a:spAutoFit/>
                </a:bodyPr>
                <a:p>
                  <a:r>
                    <a:rPr lang="zh-CN" altLang="en-US" sz="1000"/>
                    <a:t>Path </a:t>
                  </a:r>
                  <a:r>
                    <a:rPr lang="en-US" altLang="zh-CN" sz="1000"/>
                    <a:t>2</a:t>
                  </a:r>
                  <a:endParaRPr lang="en-US" altLang="zh-CN" sz="1000"/>
                </a:p>
              </p:txBody>
            </p:sp>
          </p:grpSp>
          <p:grpSp>
            <p:nvGrpSpPr>
              <p:cNvPr id="51" name="组合 50"/>
              <p:cNvGrpSpPr/>
              <p:nvPr/>
            </p:nvGrpSpPr>
            <p:grpSpPr>
              <a:xfrm>
                <a:off x="7375" y="4354"/>
                <a:ext cx="1435" cy="443"/>
                <a:chOff x="7375" y="3632"/>
                <a:chExt cx="1435" cy="443"/>
              </a:xfrm>
            </p:grpSpPr>
            <p:sp>
              <p:nvSpPr>
                <p:cNvPr id="52" name="椭圆 51"/>
                <p:cNvSpPr/>
                <p:nvPr/>
              </p:nvSpPr>
              <p:spPr>
                <a:xfrm>
                  <a:off x="7375" y="3779"/>
                  <a:ext cx="119" cy="120"/>
                </a:xfrm>
                <a:prstGeom prst="ellipse">
                  <a:avLst/>
                </a:prstGeom>
                <a:solidFill>
                  <a:srgbClr val="102E46"/>
                </a:solidFill>
                <a:ln>
                  <a:solidFill>
                    <a:srgbClr val="102E4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3" name="文本框 52"/>
                <p:cNvSpPr txBox="1"/>
                <p:nvPr/>
              </p:nvSpPr>
              <p:spPr>
                <a:xfrm>
                  <a:off x="7581" y="3632"/>
                  <a:ext cx="1229" cy="443"/>
                </a:xfrm>
                <a:prstGeom prst="rect">
                  <a:avLst/>
                </a:prstGeom>
                <a:noFill/>
              </p:spPr>
              <p:txBody>
                <a:bodyPr wrap="square" rtlCol="0">
                  <a:spAutoFit/>
                </a:bodyPr>
                <a:p>
                  <a:r>
                    <a:rPr lang="zh-CN" altLang="en-US" sz="1000"/>
                    <a:t>Path </a:t>
                  </a:r>
                  <a:r>
                    <a:rPr lang="en-US" altLang="zh-CN" sz="1000"/>
                    <a:t>3</a:t>
                  </a:r>
                  <a:endParaRPr lang="en-US" altLang="zh-CN" sz="1000"/>
                </a:p>
              </p:txBody>
            </p:sp>
          </p:grpSp>
        </p:grpSp>
      </p:grpSp>
      <p:grpSp>
        <p:nvGrpSpPr>
          <p:cNvPr id="55" name="组合 54"/>
          <p:cNvGrpSpPr/>
          <p:nvPr/>
        </p:nvGrpSpPr>
        <p:grpSpPr>
          <a:xfrm>
            <a:off x="6412230" y="3512938"/>
            <a:ext cx="5715000" cy="2352553"/>
            <a:chOff x="1207" y="5468"/>
            <a:chExt cx="9000" cy="3304"/>
          </a:xfrm>
        </p:grpSpPr>
        <p:sp>
          <p:nvSpPr>
            <p:cNvPr id="56" name="文本框 55"/>
            <p:cNvSpPr txBox="1"/>
            <p:nvPr/>
          </p:nvSpPr>
          <p:spPr>
            <a:xfrm>
              <a:off x="1207" y="8348"/>
              <a:ext cx="9000" cy="424"/>
            </a:xfrm>
            <a:prstGeom prst="rect">
              <a:avLst/>
            </a:prstGeom>
            <a:noFill/>
          </p:spPr>
          <p:txBody>
            <a:bodyPr wrap="square" rtlCol="0" anchor="t">
              <a:noAutofit/>
            </a:bodyPr>
            <a:p>
              <a:pPr algn="ctr"/>
              <a:r>
                <a:rPr lang="zh-CN" altLang="en-US" sz="1200">
                  <a:latin typeface="Times New Roman" panose="02020603050405020304" charset="0"/>
                  <a:cs typeface="Times New Roman" panose="02020603050405020304" charset="0"/>
                </a:rPr>
                <a:t>Figure </a:t>
              </a:r>
              <a:r>
                <a:rPr lang="en-US" altLang="zh-CN" sz="1200">
                  <a:latin typeface="Times New Roman" panose="02020603050405020304" charset="0"/>
                  <a:cs typeface="Times New Roman" panose="02020603050405020304" charset="0"/>
                </a:rPr>
                <a:t>1 </a:t>
              </a:r>
              <a:r>
                <a:rPr lang="zh-CN" altLang="en-US" sz="1200">
                  <a:latin typeface="Times New Roman" panose="02020603050405020304" charset="0"/>
                  <a:cs typeface="Times New Roman" panose="02020603050405020304" charset="0"/>
                </a:rPr>
                <a:t>Trade-employment (left) and trade-income elasticities (right), by type of trade</a:t>
              </a:r>
              <a:r>
                <a:rPr lang="en-US" altLang="zh-CN" sz="1200" baseline="30000">
                  <a:latin typeface="Times New Roman" panose="02020603050405020304" charset="0"/>
                  <a:cs typeface="Times New Roman" panose="02020603050405020304" charset="0"/>
                </a:rPr>
                <a:t>[2]</a:t>
              </a:r>
              <a:endParaRPr lang="en-US" altLang="zh-CN" sz="1200" baseline="30000">
                <a:latin typeface="Times New Roman" panose="02020603050405020304" charset="0"/>
                <a:cs typeface="Times New Roman" panose="02020603050405020304" charset="0"/>
              </a:endParaRPr>
            </a:p>
          </p:txBody>
        </p:sp>
        <p:pic>
          <p:nvPicPr>
            <p:cNvPr id="57" name="图片 56"/>
            <p:cNvPicPr>
              <a:picLocks noChangeAspect="1"/>
            </p:cNvPicPr>
            <p:nvPr/>
          </p:nvPicPr>
          <p:blipFill>
            <a:blip r:embed="rId1"/>
            <a:stretch>
              <a:fillRect/>
            </a:stretch>
          </p:blipFill>
          <p:spPr>
            <a:xfrm>
              <a:off x="1440" y="5468"/>
              <a:ext cx="8267" cy="2783"/>
            </a:xfrm>
            <a:prstGeom prst="rect">
              <a:avLst/>
            </a:prstGeom>
          </p:spPr>
        </p:pic>
      </p:grpSp>
      <p:sp>
        <p:nvSpPr>
          <p:cNvPr id="58" name="文本框 57"/>
          <p:cNvSpPr txBox="1"/>
          <p:nvPr/>
        </p:nvSpPr>
        <p:spPr>
          <a:xfrm>
            <a:off x="6237605" y="1739900"/>
            <a:ext cx="5765165" cy="1773555"/>
          </a:xfrm>
          <a:prstGeom prst="rect">
            <a:avLst/>
          </a:prstGeom>
          <a:noFill/>
        </p:spPr>
        <p:txBody>
          <a:bodyPr wrap="square" rtlCol="0" anchor="t">
            <a:noAutofit/>
          </a:bodyPr>
          <a:p>
            <a:pPr marL="285750" indent="-285750">
              <a:buFont typeface="Wingdings" panose="05000000000000000000" charset="0"/>
              <a:buChar char="n"/>
            </a:pPr>
            <a:r>
              <a:rPr sz="1600"/>
              <a:t>Winkler et al. (2023) found from regression results based on trade data and industry employment data from 48 countries between 1995 and 2018 that</a:t>
            </a:r>
            <a:r>
              <a:rPr lang="en-US" sz="1600"/>
              <a:t>:</a:t>
            </a:r>
            <a:endParaRPr sz="1600"/>
          </a:p>
          <a:p>
            <a:pPr marL="285750" indent="-285750">
              <a:buFont typeface="Wingdings" panose="05000000000000000000" charset="0"/>
              <a:buChar char="Ø"/>
            </a:pPr>
            <a:r>
              <a:rPr lang="zh-CN" altLang="en-US" sz="1600"/>
              <a:t>Export growth of 10%，</a:t>
            </a:r>
            <a:r>
              <a:rPr lang="en-US" altLang="zh-CN" sz="1600"/>
              <a:t>a </a:t>
            </a:r>
            <a:r>
              <a:rPr lang="zh-CN" altLang="en-US" sz="1600"/>
              <a:t>3.1% increase in employment ，</a:t>
            </a:r>
            <a:r>
              <a:rPr lang="en-US" altLang="zh-CN" sz="1600"/>
              <a:t>a </a:t>
            </a:r>
            <a:r>
              <a:rPr sz="1600"/>
              <a:t>3.9% increase in labor income</a:t>
            </a:r>
            <a:endParaRPr sz="1600"/>
          </a:p>
          <a:p>
            <a:pPr marL="285750" indent="-285750">
              <a:buFont typeface="Wingdings" panose="05000000000000000000" charset="0"/>
              <a:buChar char="Ø"/>
            </a:pPr>
            <a:r>
              <a:rPr sz="1600"/>
              <a:t>Imports of intermediate goods increased by 10%, a 4.2% rise in employment </a:t>
            </a:r>
            <a:r>
              <a:rPr lang="en-US" sz="1600"/>
              <a:t>, </a:t>
            </a:r>
            <a:r>
              <a:rPr sz="1600"/>
              <a:t>a 7.3% increase in labor income.</a:t>
            </a:r>
            <a:endParaRPr sz="1600"/>
          </a:p>
        </p:txBody>
      </p:sp>
    </p:spTree>
  </p:cSld>
  <p:clrMapOvr>
    <a:masterClrMapping/>
  </p:clrMapOvr>
  <p:transition advTm="1925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548640" y="104711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513715" y="1136015"/>
            <a:ext cx="11164570" cy="7658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spAutoFit/>
          </a:bodyPr>
          <a:p>
            <a:pPr marL="342900" lvl="0" indent="-342900" algn="l" defTabSz="825500" hangingPunct="0">
              <a:lnSpc>
                <a:spcPct val="120000"/>
              </a:lnSpc>
              <a:buClrTx/>
              <a:buSzTx/>
              <a:buFont typeface="Arial" panose="020B0604020202020204" pitchFamily="34" charset="0"/>
              <a:buChar char="•"/>
            </a:pPr>
            <a:r>
              <a:rPr b="1">
                <a:latin typeface="微软雅黑" panose="020B0503020204020204" charset="-122"/>
                <a:ea typeface="微软雅黑" panose="020B0503020204020204" charset="-122"/>
                <a:cs typeface="微软雅黑" panose="020B0503020204020204" charset="-122"/>
                <a:sym typeface="+mn-ea"/>
              </a:rPr>
              <a:t>Under the turbulence of the global labor market and the rise of protectionism, the positive impact of international trade is being questioned</a:t>
            </a:r>
            <a:r>
              <a:rPr lang="en-US" b="1">
                <a:latin typeface="微软雅黑" panose="020B0503020204020204" charset="-122"/>
                <a:ea typeface="微软雅黑" panose="020B0503020204020204" charset="-122"/>
                <a:cs typeface="微软雅黑" panose="020B0503020204020204" charset="-122"/>
                <a:sym typeface="+mn-ea"/>
              </a:rPr>
              <a:t>.</a:t>
            </a:r>
            <a:endParaRPr lang="en-US" b="1">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nvSpPr>
        <p:spPr>
          <a:xfrm>
            <a:off x="513715" y="5865495"/>
            <a:ext cx="10483215" cy="937260"/>
          </a:xfrm>
          <a:prstGeom prst="rect">
            <a:avLst/>
          </a:prstGeom>
          <a:noFill/>
        </p:spPr>
        <p:txBody>
          <a:bodyPr wrap="square" rtlCol="0" anchor="t">
            <a:spAutoFit/>
          </a:bodyPr>
          <a:p>
            <a:pPr algn="l">
              <a:buClrTx/>
              <a:buSzTx/>
              <a:buFontTx/>
            </a:pPr>
            <a:r>
              <a:rPr lang="en-US" altLang="zh-CN" sz="1100">
                <a:latin typeface="微软雅黑" panose="020B0503020204020204" charset="-122"/>
                <a:ea typeface="微软雅黑" panose="020B0503020204020204" charset="-122"/>
                <a:cs typeface="微软雅黑" panose="020B0503020204020204" charset="-122"/>
                <a:sym typeface="+mn-ea"/>
              </a:rPr>
              <a:t>Reference</a:t>
            </a:r>
            <a:r>
              <a:rPr lang="zh-CN" altLang="en-US" sz="1100">
                <a:latin typeface="微软雅黑" panose="020B0503020204020204" charset="-122"/>
                <a:ea typeface="微软雅黑" panose="020B0503020204020204" charset="-122"/>
                <a:cs typeface="微软雅黑" panose="020B0503020204020204" charset="-122"/>
                <a:sym typeface="+mn-ea"/>
              </a:rPr>
              <a:t>：</a:t>
            </a:r>
            <a:endParaRPr lang="zh-CN" altLang="en-US" sz="1100">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en-US" altLang="zh-CN" sz="1100">
                <a:latin typeface="微软雅黑" panose="020B0503020204020204" charset="-122"/>
                <a:ea typeface="微软雅黑" panose="020B0503020204020204" charset="-122"/>
                <a:cs typeface="微软雅黑" panose="020B0503020204020204" charset="-122"/>
                <a:sym typeface="+mn-ea"/>
              </a:rPr>
              <a:t>[1] Acemoglu, Daron et al. “Import Competition and the Great US Employment Sag of </a:t>
            </a:r>
            <a:r>
              <a:rPr lang="zh-CN" altLang="en-US" sz="1100">
                <a:latin typeface="微软雅黑" panose="020B0503020204020204" charset="-122"/>
                <a:ea typeface="微软雅黑" panose="020B0503020204020204" charset="-122"/>
                <a:cs typeface="微软雅黑" panose="020B0503020204020204" charset="-122"/>
                <a:sym typeface="+mn-ea"/>
              </a:rPr>
              <a:t>the 2000s.” Journal of Labor Economics 34.S1 (2016): S141–S198. © 2015 by The University of Chicago</a:t>
            </a:r>
            <a:endParaRPr lang="zh-CN" altLang="en-US" sz="1100">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en-US" altLang="zh-CN" sz="1100">
                <a:latin typeface="微软雅黑" panose="020B0503020204020204" charset="-122"/>
                <a:ea typeface="微软雅黑" panose="020B0503020204020204" charset="-122"/>
                <a:cs typeface="微软雅黑" panose="020B0503020204020204" charset="-122"/>
                <a:sym typeface="+mn-ea"/>
              </a:rPr>
              <a:t>[2] David Dorn, Peter Levell, Trade and inequality in Europe and the US, Oxford Open Economics, Volume 3, Issue Supplement_1, 2024, Pages i1042–i1068, https://doi.org/10.1093/ooec/odad046</a:t>
            </a:r>
            <a:endParaRPr lang="en-US" altLang="zh-CN" sz="1100">
              <a:latin typeface="微软雅黑" panose="020B0503020204020204" charset="-122"/>
              <a:ea typeface="微软雅黑" panose="020B0503020204020204" charset="-122"/>
              <a:cs typeface="微软雅黑" panose="020B0503020204020204" charset="-122"/>
              <a:sym typeface="+mn-ea"/>
            </a:endParaRPr>
          </a:p>
        </p:txBody>
      </p:sp>
      <p:pic>
        <p:nvPicPr>
          <p:cNvPr id="11" name="图片 10"/>
          <p:cNvPicPr/>
          <p:nvPr>
            <p:custDataLst>
              <p:tags r:id="rId1"/>
            </p:custDataLst>
          </p:nvPr>
        </p:nvPicPr>
        <p:blipFill>
          <a:blip r:embed="rId2"/>
          <a:stretch>
            <a:fillRect/>
          </a:stretch>
        </p:blipFill>
        <p:spPr>
          <a:xfrm>
            <a:off x="6316980" y="2715260"/>
            <a:ext cx="4492625" cy="2648585"/>
          </a:xfrm>
          <a:prstGeom prst="rect">
            <a:avLst/>
          </a:prstGeom>
        </p:spPr>
      </p:pic>
      <p:sp>
        <p:nvSpPr>
          <p:cNvPr id="12" name="文本框 11"/>
          <p:cNvSpPr txBox="1"/>
          <p:nvPr/>
        </p:nvSpPr>
        <p:spPr>
          <a:xfrm>
            <a:off x="6316980" y="5363845"/>
            <a:ext cx="4493260" cy="460375"/>
          </a:xfrm>
          <a:prstGeom prst="rect">
            <a:avLst/>
          </a:prstGeom>
          <a:noFill/>
        </p:spPr>
        <p:txBody>
          <a:bodyPr wrap="square" rtlCol="0" anchor="t">
            <a:spAutoFit/>
          </a:bodyPr>
          <a:p>
            <a:pPr algn="ctr"/>
            <a:r>
              <a:rPr lang="zh-CN" altLang="en-US" sz="1200">
                <a:latin typeface="Times New Roman" panose="02020603050405020304" charset="0"/>
                <a:cs typeface="Times New Roman" panose="02020603050405020304" charset="0"/>
              </a:rPr>
              <a:t>Figure </a:t>
            </a:r>
            <a:r>
              <a:rPr lang="en-US" altLang="zh-CN" sz="1200">
                <a:latin typeface="Times New Roman" panose="02020603050405020304" charset="0"/>
                <a:cs typeface="Times New Roman" panose="02020603050405020304" charset="0"/>
              </a:rPr>
              <a:t>1 </a:t>
            </a:r>
            <a:r>
              <a:rPr lang="zh-CN" altLang="en-US" sz="1200">
                <a:latin typeface="Times New Roman" panose="02020603050405020304" charset="0"/>
                <a:cs typeface="Times New Roman" panose="02020603050405020304" charset="0"/>
              </a:rPr>
              <a:t>Growth of net Chinese import competition and percentage change in manufacturing jobs in OECD countries.</a:t>
            </a:r>
            <a:r>
              <a:rPr lang="en-US" altLang="zh-CN" sz="1200" baseline="30000">
                <a:latin typeface="Times New Roman" panose="02020603050405020304" charset="0"/>
                <a:cs typeface="Times New Roman" panose="02020603050405020304" charset="0"/>
              </a:rPr>
              <a:t>[2]</a:t>
            </a:r>
            <a:endParaRPr lang="en-US" altLang="zh-CN" sz="1200" baseline="30000">
              <a:latin typeface="Times New Roman" panose="02020603050405020304" charset="0"/>
              <a:cs typeface="Times New Roman" panose="02020603050405020304" charset="0"/>
            </a:endParaRPr>
          </a:p>
        </p:txBody>
      </p:sp>
      <p:sp>
        <p:nvSpPr>
          <p:cNvPr id="14" name="圆角矩形 13"/>
          <p:cNvSpPr/>
          <p:nvPr/>
        </p:nvSpPr>
        <p:spPr>
          <a:xfrm>
            <a:off x="633095" y="1946275"/>
            <a:ext cx="3964940" cy="36957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sym typeface="+mn-ea"/>
              </a:rPr>
              <a:t>t</a:t>
            </a:r>
            <a:r>
              <a:rPr lang="zh-CN" altLang="en-US" sz="1600" b="1">
                <a:sym typeface="+mn-ea"/>
              </a:rPr>
              <a:t>rade </a:t>
            </a:r>
            <a:r>
              <a:rPr lang="en-US" altLang="zh-CN" sz="1600" b="1">
                <a:sym typeface="+mn-ea"/>
              </a:rPr>
              <a:t>l</a:t>
            </a:r>
            <a:r>
              <a:rPr lang="zh-CN" altLang="en-US" sz="1600" b="1">
                <a:sym typeface="+mn-ea"/>
              </a:rPr>
              <a:t>iberalization</a:t>
            </a:r>
            <a:r>
              <a:rPr lang="en-US" altLang="zh-CN" sz="1600" b="1" baseline="30000"/>
              <a:t>[1]</a:t>
            </a:r>
            <a:endParaRPr lang="en-US" altLang="zh-CN" sz="1600" b="1" baseline="30000"/>
          </a:p>
        </p:txBody>
      </p:sp>
      <p:sp>
        <p:nvSpPr>
          <p:cNvPr id="16" name="圆角矩形 15"/>
          <p:cNvSpPr/>
          <p:nvPr/>
        </p:nvSpPr>
        <p:spPr>
          <a:xfrm>
            <a:off x="633095" y="2886075"/>
            <a:ext cx="1852295" cy="511810"/>
          </a:xfrm>
          <a:prstGeom prst="roundRect">
            <a:avLst/>
          </a:prstGeom>
          <a:solidFill>
            <a:srgbClr val="32546D"/>
          </a:solidFill>
          <a:ln>
            <a:solidFill>
              <a:srgbClr val="32546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intensified import competition</a:t>
            </a:r>
            <a:endParaRPr lang="zh-CN" altLang="en-US" sz="1600" b="1"/>
          </a:p>
        </p:txBody>
      </p:sp>
      <p:sp>
        <p:nvSpPr>
          <p:cNvPr id="3" name="圆角矩形 2"/>
          <p:cNvSpPr/>
          <p:nvPr/>
        </p:nvSpPr>
        <p:spPr>
          <a:xfrm>
            <a:off x="632460" y="3796030"/>
            <a:ext cx="1852930" cy="683895"/>
          </a:xfrm>
          <a:prstGeom prst="roundRect">
            <a:avLst/>
          </a:prstGeom>
          <a:solidFill>
            <a:srgbClr val="32546D"/>
          </a:solidFill>
          <a:ln>
            <a:solidFill>
              <a:srgbClr val="32546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 shrinking of inefficient industries</a:t>
            </a:r>
            <a:endParaRPr lang="en-US" altLang="zh-CN" sz="1600" b="1"/>
          </a:p>
        </p:txBody>
      </p:sp>
      <p:sp>
        <p:nvSpPr>
          <p:cNvPr id="35" name="圆角矩形 34"/>
          <p:cNvSpPr/>
          <p:nvPr/>
        </p:nvSpPr>
        <p:spPr>
          <a:xfrm>
            <a:off x="741680" y="5192395"/>
            <a:ext cx="3856990" cy="37084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600" b="1">
                <a:sym typeface="+mn-ea"/>
              </a:rPr>
              <a:t>decrease in employment</a:t>
            </a:r>
            <a:endParaRPr lang="zh-CN" altLang="en-US" sz="1600" b="1">
              <a:sym typeface="+mn-ea"/>
            </a:endParaRPr>
          </a:p>
        </p:txBody>
      </p:sp>
      <p:cxnSp>
        <p:nvCxnSpPr>
          <p:cNvPr id="8" name="肘形连接符 7"/>
          <p:cNvCxnSpPr>
            <a:stCxn id="14" idx="2"/>
            <a:endCxn id="16" idx="0"/>
          </p:cNvCxnSpPr>
          <p:nvPr/>
        </p:nvCxnSpPr>
        <p:spPr>
          <a:xfrm rot="5400000">
            <a:off x="1802448" y="2072958"/>
            <a:ext cx="570230" cy="1056005"/>
          </a:xfrm>
          <a:prstGeom prst="bentConnector3">
            <a:avLst>
              <a:gd name="adj1" fmla="val 49944"/>
            </a:avLst>
          </a:prstGeom>
          <a:ln w="28575">
            <a:solidFill>
              <a:srgbClr val="32546D"/>
            </a:solidFill>
            <a:tailEnd type="arrow"/>
          </a:ln>
        </p:spPr>
        <p:style>
          <a:lnRef idx="2">
            <a:schemeClr val="accent1"/>
          </a:lnRef>
          <a:fillRef idx="0">
            <a:srgbClr val="FFFFFF"/>
          </a:fillRef>
          <a:effectRef idx="0">
            <a:srgbClr val="FFFFFF"/>
          </a:effectRef>
          <a:fontRef idx="minor">
            <a:schemeClr val="tx1"/>
          </a:fontRef>
        </p:style>
      </p:cxnSp>
      <p:cxnSp>
        <p:nvCxnSpPr>
          <p:cNvPr id="9" name="肘形连接符 8"/>
          <p:cNvCxnSpPr>
            <a:stCxn id="16" idx="2"/>
            <a:endCxn id="3" idx="0"/>
          </p:cNvCxnSpPr>
          <p:nvPr/>
        </p:nvCxnSpPr>
        <p:spPr>
          <a:xfrm rot="5400000">
            <a:off x="1360170" y="3596640"/>
            <a:ext cx="398145" cy="635"/>
          </a:xfrm>
          <a:prstGeom prst="bentConnector3">
            <a:avLst>
              <a:gd name="adj1" fmla="val 50080"/>
            </a:avLst>
          </a:prstGeom>
          <a:ln w="28575">
            <a:solidFill>
              <a:srgbClr val="32546D"/>
            </a:solidFill>
            <a:tailEnd type="arrow"/>
          </a:ln>
        </p:spPr>
        <p:style>
          <a:lnRef idx="2">
            <a:schemeClr val="accent1"/>
          </a:lnRef>
          <a:fillRef idx="0">
            <a:srgbClr val="FFFFFF"/>
          </a:fillRef>
          <a:effectRef idx="0">
            <a:srgbClr val="FFFFFF"/>
          </a:effectRef>
          <a:fontRef idx="minor">
            <a:schemeClr val="tx1"/>
          </a:fontRef>
        </p:style>
      </p:cxnSp>
      <p:cxnSp>
        <p:nvCxnSpPr>
          <p:cNvPr id="13" name="肘形连接符 12"/>
          <p:cNvCxnSpPr>
            <a:stCxn id="3" idx="2"/>
            <a:endCxn id="35" idx="0"/>
          </p:cNvCxnSpPr>
          <p:nvPr/>
        </p:nvCxnSpPr>
        <p:spPr>
          <a:xfrm rot="5400000" flipV="1">
            <a:off x="1758315" y="4280535"/>
            <a:ext cx="712470" cy="1111250"/>
          </a:xfrm>
          <a:prstGeom prst="bentConnector3">
            <a:avLst>
              <a:gd name="adj1" fmla="val 50000"/>
            </a:avLst>
          </a:prstGeom>
          <a:ln w="28575">
            <a:solidFill>
              <a:srgbClr val="32546D"/>
            </a:solidFill>
            <a:tailEnd type="arrow"/>
          </a:ln>
        </p:spPr>
        <p:style>
          <a:lnRef idx="2">
            <a:schemeClr val="accent1"/>
          </a:lnRef>
          <a:fillRef idx="0">
            <a:srgbClr val="FFFFFF"/>
          </a:fillRef>
          <a:effectRef idx="0">
            <a:srgbClr val="FFFFFF"/>
          </a:effectRef>
          <a:fontRef idx="minor">
            <a:schemeClr val="tx1"/>
          </a:fontRef>
        </p:style>
      </p:cxnSp>
      <p:sp>
        <p:nvSpPr>
          <p:cNvPr id="15" name="圆角矩形 14"/>
          <p:cNvSpPr/>
          <p:nvPr/>
        </p:nvSpPr>
        <p:spPr>
          <a:xfrm>
            <a:off x="2870200" y="2880360"/>
            <a:ext cx="1727835" cy="518795"/>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 </a:t>
            </a:r>
            <a:r>
              <a:rPr lang="zh-CN" altLang="en-US" sz="1600" b="1"/>
              <a:t>reduced demand for raw materials</a:t>
            </a:r>
            <a:endParaRPr lang="zh-CN" altLang="en-US" sz="1600" b="1"/>
          </a:p>
        </p:txBody>
      </p:sp>
      <p:sp>
        <p:nvSpPr>
          <p:cNvPr id="17" name="圆角矩形 16"/>
          <p:cNvSpPr/>
          <p:nvPr/>
        </p:nvSpPr>
        <p:spPr>
          <a:xfrm>
            <a:off x="2870200" y="3797300"/>
            <a:ext cx="1727835" cy="671195"/>
          </a:xfrm>
          <a:prstGeom prst="roundRect">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 </a:t>
            </a:r>
            <a:r>
              <a:rPr lang="zh-CN" altLang="en-US" sz="1600" b="1"/>
              <a:t>contraction of related industries</a:t>
            </a:r>
            <a:endParaRPr lang="zh-CN" altLang="en-US" sz="1600" b="1"/>
          </a:p>
        </p:txBody>
      </p:sp>
      <p:cxnSp>
        <p:nvCxnSpPr>
          <p:cNvPr id="18" name="肘形连接符 17"/>
          <p:cNvCxnSpPr>
            <a:stCxn id="3" idx="3"/>
            <a:endCxn id="15" idx="1"/>
          </p:cNvCxnSpPr>
          <p:nvPr/>
        </p:nvCxnSpPr>
        <p:spPr>
          <a:xfrm flipV="1">
            <a:off x="2485390" y="3140075"/>
            <a:ext cx="384810" cy="998220"/>
          </a:xfrm>
          <a:prstGeom prst="bentConnector3">
            <a:avLst>
              <a:gd name="adj1" fmla="val 50000"/>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19" name="肘形连接符 18"/>
          <p:cNvCxnSpPr>
            <a:stCxn id="15" idx="2"/>
            <a:endCxn id="17" idx="0"/>
          </p:cNvCxnSpPr>
          <p:nvPr/>
        </p:nvCxnSpPr>
        <p:spPr>
          <a:xfrm rot="5400000" flipV="1">
            <a:off x="3535363" y="3598228"/>
            <a:ext cx="398145" cy="3175"/>
          </a:xfrm>
          <a:prstGeom prst="bentConnector2">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cxnSp>
        <p:nvCxnSpPr>
          <p:cNvPr id="20" name="肘形连接符 19"/>
          <p:cNvCxnSpPr>
            <a:stCxn id="17" idx="2"/>
            <a:endCxn id="35" idx="0"/>
          </p:cNvCxnSpPr>
          <p:nvPr/>
        </p:nvCxnSpPr>
        <p:spPr>
          <a:xfrm rot="5400000">
            <a:off x="2840355" y="4298315"/>
            <a:ext cx="723900" cy="1064260"/>
          </a:xfrm>
          <a:prstGeom prst="bentConnector3">
            <a:avLst>
              <a:gd name="adj1" fmla="val 50000"/>
            </a:avLst>
          </a:prstGeom>
          <a:ln w="28575">
            <a:solidFill>
              <a:srgbClr val="6286A6"/>
            </a:solidFill>
            <a:tailEnd type="arrow"/>
          </a:ln>
        </p:spPr>
        <p:style>
          <a:lnRef idx="2">
            <a:schemeClr val="accent1"/>
          </a:lnRef>
          <a:fillRef idx="0">
            <a:srgbClr val="FFFFFF"/>
          </a:fillRef>
          <a:effectRef idx="0">
            <a:srgbClr val="FFFFFF"/>
          </a:effectRef>
          <a:fontRef idx="minor">
            <a:schemeClr val="tx1"/>
          </a:fontRef>
        </p:style>
      </p:cxnSp>
      <p:grpSp>
        <p:nvGrpSpPr>
          <p:cNvPr id="21" name="组合 20"/>
          <p:cNvGrpSpPr/>
          <p:nvPr/>
        </p:nvGrpSpPr>
        <p:grpSpPr>
          <a:xfrm>
            <a:off x="3775075" y="2381250"/>
            <a:ext cx="822960" cy="431399"/>
            <a:chOff x="8350" y="3678"/>
            <a:chExt cx="1296" cy="679"/>
          </a:xfrm>
        </p:grpSpPr>
        <p:sp>
          <p:nvSpPr>
            <p:cNvPr id="45" name="椭圆 44"/>
            <p:cNvSpPr/>
            <p:nvPr/>
          </p:nvSpPr>
          <p:spPr>
            <a:xfrm>
              <a:off x="8350" y="3806"/>
              <a:ext cx="107" cy="105"/>
            </a:xfrm>
            <a:prstGeom prst="ellipse">
              <a:avLst/>
            </a:prstGeom>
            <a:solidFill>
              <a:srgbClr val="102E46"/>
            </a:solidFill>
            <a:ln>
              <a:solidFill>
                <a:srgbClr val="102E4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6" name="文本框 45"/>
            <p:cNvSpPr txBox="1"/>
            <p:nvPr/>
          </p:nvSpPr>
          <p:spPr>
            <a:xfrm>
              <a:off x="8536" y="3678"/>
              <a:ext cx="1110" cy="386"/>
            </a:xfrm>
            <a:prstGeom prst="rect">
              <a:avLst/>
            </a:prstGeom>
            <a:noFill/>
          </p:spPr>
          <p:txBody>
            <a:bodyPr wrap="square" rtlCol="0">
              <a:spAutoFit/>
            </a:bodyPr>
            <a:p>
              <a:r>
                <a:rPr lang="zh-CN" altLang="en-US" sz="1000">
                  <a:sym typeface="+mn-ea"/>
                </a:rPr>
                <a:t>Path 1</a:t>
              </a:r>
              <a:endParaRPr lang="zh-CN" altLang="en-US" sz="1000"/>
            </a:p>
          </p:txBody>
        </p:sp>
        <p:sp>
          <p:nvSpPr>
            <p:cNvPr id="49" name="椭圆 48"/>
            <p:cNvSpPr/>
            <p:nvPr/>
          </p:nvSpPr>
          <p:spPr>
            <a:xfrm>
              <a:off x="8350" y="4099"/>
              <a:ext cx="107" cy="105"/>
            </a:xfrm>
            <a:prstGeom prst="ellipse">
              <a:avLst/>
            </a:prstGeom>
            <a:solidFill>
              <a:srgbClr val="6286A6"/>
            </a:solidFill>
            <a:ln>
              <a:solidFill>
                <a:srgbClr val="6286A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0" name="文本框 49"/>
            <p:cNvSpPr txBox="1"/>
            <p:nvPr/>
          </p:nvSpPr>
          <p:spPr>
            <a:xfrm>
              <a:off x="8536" y="3971"/>
              <a:ext cx="1110" cy="386"/>
            </a:xfrm>
            <a:prstGeom prst="rect">
              <a:avLst/>
            </a:prstGeom>
            <a:noFill/>
          </p:spPr>
          <p:txBody>
            <a:bodyPr wrap="square" rtlCol="0">
              <a:spAutoFit/>
            </a:bodyPr>
            <a:p>
              <a:r>
                <a:rPr lang="zh-CN" altLang="en-US" sz="1000">
                  <a:sym typeface="+mn-ea"/>
                </a:rPr>
                <a:t>Path </a:t>
              </a:r>
              <a:r>
                <a:rPr lang="en-US" altLang="zh-CN" sz="1000">
                  <a:sym typeface="+mn-ea"/>
                </a:rPr>
                <a:t>2</a:t>
              </a:r>
              <a:endParaRPr lang="en-US" altLang="zh-CN" sz="1000">
                <a:sym typeface="+mn-ea"/>
              </a:endParaRPr>
            </a:p>
          </p:txBody>
        </p:sp>
      </p:grpSp>
      <p:sp>
        <p:nvSpPr>
          <p:cNvPr id="58" name="文本框 57"/>
          <p:cNvSpPr txBox="1"/>
          <p:nvPr/>
        </p:nvSpPr>
        <p:spPr>
          <a:xfrm>
            <a:off x="6096635" y="1838325"/>
            <a:ext cx="4900295" cy="604520"/>
          </a:xfrm>
          <a:prstGeom prst="rect">
            <a:avLst/>
          </a:prstGeom>
          <a:noFill/>
        </p:spPr>
        <p:txBody>
          <a:bodyPr wrap="square" rtlCol="0" anchor="t">
            <a:noAutofit/>
          </a:bodyPr>
          <a:p>
            <a:pPr marL="285750" indent="-285750">
              <a:buFont typeface="Wingdings" panose="05000000000000000000" charset="0"/>
              <a:buChar char="Ø"/>
            </a:pPr>
            <a:r>
              <a:rPr lang="zh-CN" altLang="en-US" sz="1600"/>
              <a:t>OECD member countries show a negative correlation between per capita import growth and changes in manufacturing employment</a:t>
            </a:r>
            <a:endParaRPr lang="zh-CN" altLang="en-US" sz="1600"/>
          </a:p>
        </p:txBody>
      </p:sp>
      <p:sp>
        <p:nvSpPr>
          <p:cNvPr id="25" name="标题 1"/>
          <p:cNvSpPr>
            <a:spLocks noGrp="1"/>
          </p:cNvSpPr>
          <p:nvPr/>
        </p:nvSpPr>
        <p:spPr>
          <a:xfrm>
            <a:off x="741680" y="365125"/>
            <a:ext cx="10515600" cy="688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200" b="1">
                <a:solidFill>
                  <a:schemeClr val="tx1"/>
                </a:solidFill>
              </a:rPr>
              <a:t>Background</a:t>
            </a:r>
            <a:endParaRPr lang="zh-CN" altLang="en-US" sz="3200" b="1">
              <a:solidFill>
                <a:schemeClr val="tx1"/>
              </a:solidFill>
            </a:endParaRPr>
          </a:p>
        </p:txBody>
      </p:sp>
    </p:spTree>
  </p:cSld>
  <p:clrMapOvr>
    <a:masterClrMapping/>
  </p:clrMapOvr>
  <p:transition advTm="1925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lstStyle/>
          <a:p>
            <a:pPr algn="l">
              <a:buClrTx/>
              <a:buSzTx/>
              <a:buFontTx/>
            </a:pPr>
            <a:r>
              <a:rPr lang="zh-CN" altLang="en-US" sz="3200" b="1">
                <a:sym typeface="+mn-ea"/>
              </a:rPr>
              <a:t>Background</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513715" y="1136015"/>
            <a:ext cx="11164570" cy="71882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noAutofit/>
          </a:bodyPr>
          <a:p>
            <a:pPr marL="342900" lvl="0" indent="-342900" algn="l" defTabSz="825500" hangingPunct="0">
              <a:lnSpc>
                <a:spcPct val="120000"/>
              </a:lnSpc>
              <a:buClrTx/>
              <a:buSzTx/>
              <a:buFont typeface="Arial" panose="020B0604020202020204" pitchFamily="34" charset="0"/>
              <a:buChar char="•"/>
            </a:pPr>
            <a:r>
              <a:rPr b="1">
                <a:latin typeface="微软雅黑" panose="020B0503020204020204" charset="-122"/>
                <a:ea typeface="微软雅黑" panose="020B0503020204020204" charset="-122"/>
                <a:cs typeface="微软雅黑" panose="020B0503020204020204" charset="-122"/>
                <a:sym typeface="+mn-ea"/>
              </a:rPr>
              <a:t>The photovoltaic industry is at the forefront due to its strategic importance in energy transition and global competition imbalance.</a:t>
            </a:r>
            <a:endParaRPr b="1">
              <a:latin typeface="微软雅黑" panose="020B0503020204020204" charset="-122"/>
              <a:ea typeface="微软雅黑" panose="020B0503020204020204" charset="-122"/>
              <a:cs typeface="微软雅黑" panose="020B0503020204020204" charset="-122"/>
              <a:sym typeface="+mn-ea"/>
            </a:endParaRPr>
          </a:p>
        </p:txBody>
      </p:sp>
      <p:pic>
        <p:nvPicPr>
          <p:cNvPr id="6" name="图片 5" descr="levelized-cost-of-energy"/>
          <p:cNvPicPr/>
          <p:nvPr>
            <p:custDataLst>
              <p:tags r:id="rId1"/>
            </p:custDataLst>
          </p:nvPr>
        </p:nvPicPr>
        <p:blipFill>
          <a:blip r:embed="rId2"/>
          <a:srcRect t="15013" r="1648" b="19293"/>
          <a:stretch>
            <a:fillRect/>
          </a:stretch>
        </p:blipFill>
        <p:spPr>
          <a:xfrm>
            <a:off x="847725" y="4331970"/>
            <a:ext cx="4503420" cy="2034540"/>
          </a:xfrm>
          <a:prstGeom prst="rect">
            <a:avLst/>
          </a:prstGeom>
          <a:ln w="3175">
            <a:solidFill>
              <a:schemeClr val="tx1"/>
            </a:solidFill>
          </a:ln>
        </p:spPr>
      </p:pic>
      <p:sp>
        <p:nvSpPr>
          <p:cNvPr id="10" name="矩形 9"/>
          <p:cNvSpPr/>
          <p:nvPr>
            <p:custDataLst>
              <p:tags r:id="rId3"/>
            </p:custDataLst>
          </p:nvPr>
        </p:nvSpPr>
        <p:spPr>
          <a:xfrm>
            <a:off x="4469130" y="5897245"/>
            <a:ext cx="657860" cy="10604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4"/>
            </p:custDataLst>
          </p:nvPr>
        </p:nvSpPr>
        <p:spPr>
          <a:xfrm>
            <a:off x="741680" y="6471920"/>
            <a:ext cx="4535170" cy="287655"/>
          </a:xfrm>
          <a:prstGeom prst="rect">
            <a:avLst/>
          </a:prstGeom>
          <a:noFill/>
        </p:spPr>
        <p:txBody>
          <a:bodyPr wrap="square" rtlCol="0" anchor="t">
            <a:noAutofit/>
          </a:bodyPr>
          <a:p>
            <a:pPr lvl="0" algn="ctr">
              <a:buClrTx/>
              <a:buSzTx/>
              <a:buFontTx/>
            </a:pPr>
            <a:r>
              <a:rPr lang="zh-CN" altLang="en-US" sz="1200">
                <a:latin typeface="Times New Roman" panose="02020603050405020304" charset="0"/>
                <a:cs typeface="Times New Roman" panose="02020603050405020304" charset="0"/>
                <a:sym typeface="+mn-ea"/>
              </a:rPr>
              <a:t>Figure </a:t>
            </a:r>
            <a:r>
              <a:rPr lang="en-US" altLang="zh-CN" sz="1200">
                <a:latin typeface="Times New Roman" panose="02020603050405020304" charset="0"/>
                <a:cs typeface="Times New Roman" panose="02020603050405020304" charset="0"/>
                <a:sym typeface="+mn-ea"/>
              </a:rPr>
              <a:t>2</a:t>
            </a:r>
            <a:r>
              <a:rPr lang="zh-CN" altLang="en-US" sz="1200">
                <a:latin typeface="Times New Roman" panose="02020603050405020304" charset="0"/>
                <a:cs typeface="Times New Roman" panose="02020603050405020304" charset="0"/>
                <a:sym typeface="+mn-ea"/>
              </a:rPr>
              <a:t> </a:t>
            </a:r>
            <a:r>
              <a:rPr lang="zh-CN" altLang="en-US" sz="1200">
                <a:latin typeface="Times New Roman" panose="02020603050405020304" charset="0"/>
                <a:cs typeface="Times New Roman" panose="02020603050405020304" charset="0"/>
                <a:sym typeface="+mn-ea"/>
              </a:rPr>
              <a:t>Levelized cost of energy for renewables, World</a:t>
            </a:r>
            <a:endParaRPr lang="zh-CN" altLang="en-US" sz="1200">
              <a:latin typeface="Times New Roman" panose="02020603050405020304" charset="0"/>
              <a:cs typeface="Times New Roman" panose="02020603050405020304" charset="0"/>
              <a:sym typeface="+mn-ea"/>
            </a:endParaRPr>
          </a:p>
        </p:txBody>
      </p:sp>
      <p:grpSp>
        <p:nvGrpSpPr>
          <p:cNvPr id="27" name="组合 26"/>
          <p:cNvGrpSpPr/>
          <p:nvPr>
            <p:custDataLst>
              <p:tags r:id="rId5"/>
            </p:custDataLst>
          </p:nvPr>
        </p:nvGrpSpPr>
        <p:grpSpPr>
          <a:xfrm>
            <a:off x="847090" y="1927860"/>
            <a:ext cx="4504055" cy="1969770"/>
            <a:chOff x="1168" y="2896"/>
            <a:chExt cx="6480" cy="4038"/>
          </a:xfrm>
        </p:grpSpPr>
        <p:pic>
          <p:nvPicPr>
            <p:cNvPr id="25" name="图片 24" descr="installed-global-renewable-energy-capacity-by-technology"/>
            <p:cNvPicPr>
              <a:picLocks noChangeAspect="1"/>
            </p:cNvPicPr>
            <p:nvPr>
              <p:custDataLst>
                <p:tags r:id="rId6"/>
              </p:custDataLst>
            </p:nvPr>
          </p:nvPicPr>
          <p:blipFill>
            <a:blip r:embed="rId7"/>
            <a:srcRect l="1268" t="12333" r="1582" b="1926"/>
            <a:stretch>
              <a:fillRect/>
            </a:stretch>
          </p:blipFill>
          <p:spPr>
            <a:xfrm>
              <a:off x="1168" y="2896"/>
              <a:ext cx="6481" cy="4039"/>
            </a:xfrm>
            <a:prstGeom prst="rect">
              <a:avLst/>
            </a:prstGeom>
            <a:ln>
              <a:solidFill>
                <a:schemeClr val="tx1"/>
              </a:solidFill>
            </a:ln>
          </p:spPr>
        </p:pic>
        <p:sp>
          <p:nvSpPr>
            <p:cNvPr id="26" name="矩形 25"/>
            <p:cNvSpPr/>
            <p:nvPr>
              <p:custDataLst>
                <p:tags r:id="rId8"/>
              </p:custDataLst>
            </p:nvPr>
          </p:nvSpPr>
          <p:spPr>
            <a:xfrm>
              <a:off x="6729" y="3115"/>
              <a:ext cx="846" cy="18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28" name="文本框 27"/>
          <p:cNvSpPr txBox="1"/>
          <p:nvPr>
            <p:custDataLst>
              <p:tags r:id="rId9"/>
            </p:custDataLst>
          </p:nvPr>
        </p:nvSpPr>
        <p:spPr>
          <a:xfrm>
            <a:off x="828040" y="3930015"/>
            <a:ext cx="4503420" cy="292100"/>
          </a:xfrm>
          <a:prstGeom prst="rect">
            <a:avLst/>
          </a:prstGeom>
          <a:noFill/>
        </p:spPr>
        <p:txBody>
          <a:bodyPr wrap="square" rtlCol="0" anchor="t">
            <a:noAutofit/>
          </a:bodyPr>
          <a:p>
            <a:pPr lvl="0" algn="ctr">
              <a:buClrTx/>
              <a:buSzTx/>
              <a:buFontTx/>
            </a:pPr>
            <a:r>
              <a:rPr lang="zh-CN" altLang="en-US" sz="1200">
                <a:latin typeface="Times New Roman" panose="02020603050405020304" charset="0"/>
                <a:cs typeface="Times New Roman" panose="02020603050405020304" charset="0"/>
                <a:sym typeface="+mn-ea"/>
              </a:rPr>
              <a:t>Figure </a:t>
            </a:r>
            <a:r>
              <a:rPr lang="en-US" altLang="zh-CN" sz="1200">
                <a:latin typeface="Times New Roman" panose="02020603050405020304" charset="0"/>
                <a:cs typeface="Times New Roman" panose="02020603050405020304" charset="0"/>
                <a:sym typeface="+mn-ea"/>
              </a:rPr>
              <a:t>1 </a:t>
            </a:r>
            <a:r>
              <a:rPr sz="1200">
                <a:latin typeface="Times New Roman" panose="02020603050405020304" charset="0"/>
                <a:cs typeface="Times New Roman" panose="02020603050405020304" charset="0"/>
                <a:sym typeface="+mn-ea"/>
              </a:rPr>
              <a:t>Global installed renewable energy capacity by technology</a:t>
            </a:r>
            <a:endParaRPr sz="1200">
              <a:latin typeface="Times New Roman" panose="02020603050405020304" charset="0"/>
              <a:cs typeface="Times New Roman" panose="02020603050405020304" charset="0"/>
              <a:sym typeface="+mn-ea"/>
            </a:endParaRPr>
          </a:p>
        </p:txBody>
      </p:sp>
      <p:grpSp>
        <p:nvGrpSpPr>
          <p:cNvPr id="37" name="组合 36"/>
          <p:cNvGrpSpPr/>
          <p:nvPr/>
        </p:nvGrpSpPr>
        <p:grpSpPr>
          <a:xfrm>
            <a:off x="5932170" y="4188460"/>
            <a:ext cx="5149850" cy="2527300"/>
            <a:chOff x="9492" y="5264"/>
            <a:chExt cx="8110" cy="3980"/>
          </a:xfrm>
        </p:grpSpPr>
        <p:grpSp>
          <p:nvGrpSpPr>
            <p:cNvPr id="36" name="组合 35"/>
            <p:cNvGrpSpPr/>
            <p:nvPr/>
          </p:nvGrpSpPr>
          <p:grpSpPr>
            <a:xfrm>
              <a:off x="9492" y="5264"/>
              <a:ext cx="8110" cy="3980"/>
              <a:chOff x="9492" y="5264"/>
              <a:chExt cx="8110" cy="3980"/>
            </a:xfrm>
          </p:grpSpPr>
          <p:pic>
            <p:nvPicPr>
              <p:cNvPr id="30" name="Main graphic"/>
              <p:cNvPicPr/>
              <p:nvPr/>
            </p:nvPicPr>
            <p:blipFill>
              <a:blip r:embed="rId10"/>
              <a:stretch>
                <a:fillRect/>
              </a:stretch>
            </p:blipFill>
            <p:spPr>
              <a:xfrm>
                <a:off x="9492" y="5264"/>
                <a:ext cx="8111" cy="3376"/>
              </a:xfrm>
              <a:prstGeom prst="rect">
                <a:avLst/>
              </a:prstGeom>
              <a:ln>
                <a:noFill/>
              </a:ln>
            </p:spPr>
          </p:pic>
          <p:sp>
            <p:nvSpPr>
              <p:cNvPr id="31" name="文本框 30"/>
              <p:cNvSpPr txBox="1"/>
              <p:nvPr>
                <p:custDataLst>
                  <p:tags r:id="rId11"/>
                </p:custDataLst>
              </p:nvPr>
            </p:nvSpPr>
            <p:spPr>
              <a:xfrm>
                <a:off x="9562" y="8792"/>
                <a:ext cx="7142" cy="453"/>
              </a:xfrm>
              <a:prstGeom prst="rect">
                <a:avLst/>
              </a:prstGeom>
              <a:noFill/>
            </p:spPr>
            <p:txBody>
              <a:bodyPr wrap="square" rtlCol="0" anchor="t">
                <a:noAutofit/>
              </a:bodyPr>
              <a:p>
                <a:pPr lvl="0" algn="ctr">
                  <a:buClrTx/>
                  <a:buSzTx/>
                  <a:buFontTx/>
                </a:pPr>
                <a:r>
                  <a:rPr lang="zh-CN" altLang="en-US" sz="1200">
                    <a:latin typeface="Times New Roman" panose="02020603050405020304" charset="0"/>
                    <a:cs typeface="Times New Roman" panose="02020603050405020304" charset="0"/>
                    <a:sym typeface="+mn-ea"/>
                  </a:rPr>
                  <a:t>Figure </a:t>
                </a:r>
                <a:r>
                  <a:rPr lang="en-US" altLang="zh-CN" sz="1200">
                    <a:latin typeface="Times New Roman" panose="02020603050405020304" charset="0"/>
                    <a:cs typeface="Times New Roman" panose="02020603050405020304" charset="0"/>
                    <a:sym typeface="+mn-ea"/>
                  </a:rPr>
                  <a:t>3</a:t>
                </a:r>
                <a:r>
                  <a:rPr lang="zh-CN" altLang="en-US" sz="1200">
                    <a:latin typeface="Times New Roman" panose="02020603050405020304" charset="0"/>
                    <a:cs typeface="Times New Roman" panose="02020603050405020304" charset="0"/>
                    <a:sym typeface="+mn-ea"/>
                  </a:rPr>
                  <a:t> Solar PV manufacturing capacities by country and region </a:t>
                </a:r>
                <a:endParaRPr lang="zh-CN" altLang="en-US" sz="1200">
                  <a:latin typeface="Times New Roman" panose="02020603050405020304" charset="0"/>
                  <a:cs typeface="Times New Roman" panose="02020603050405020304" charset="0"/>
                  <a:sym typeface="+mn-ea"/>
                </a:endParaRPr>
              </a:p>
            </p:txBody>
          </p:sp>
        </p:grpSp>
        <p:sp>
          <p:nvSpPr>
            <p:cNvPr id="32" name="矩形 31"/>
            <p:cNvSpPr/>
            <p:nvPr>
              <p:custDataLst>
                <p:tags r:id="rId12"/>
              </p:custDataLst>
            </p:nvPr>
          </p:nvSpPr>
          <p:spPr>
            <a:xfrm>
              <a:off x="10031" y="8148"/>
              <a:ext cx="883" cy="322"/>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33" name="文本框 32"/>
          <p:cNvSpPr txBox="1"/>
          <p:nvPr/>
        </p:nvSpPr>
        <p:spPr>
          <a:xfrm>
            <a:off x="5930900" y="1841500"/>
            <a:ext cx="5422900" cy="2250440"/>
          </a:xfrm>
          <a:prstGeom prst="rect">
            <a:avLst/>
          </a:prstGeom>
          <a:noFill/>
        </p:spPr>
        <p:txBody>
          <a:bodyPr wrap="square" rtlCol="0" anchor="t">
            <a:noAutofit/>
          </a:bodyPr>
          <a:p>
            <a:pPr marL="285750" indent="-285750">
              <a:buFont typeface="Wingdings" panose="05000000000000000000" charset="0"/>
              <a:buChar char="Ø"/>
            </a:pPr>
            <a:r>
              <a:rPr lang="zh-CN" altLang="en-US" sz="1600"/>
              <a:t>Solar photovoltaic, with a compound annual growth rate (CAGR) of 37%, has become the fastest-growing energy technology and the most promising one.</a:t>
            </a:r>
            <a:endParaRPr lang="zh-CN" altLang="en-US" sz="1600"/>
          </a:p>
          <a:p>
            <a:pPr marL="285750" indent="-285750">
              <a:buFont typeface="Wingdings" panose="05000000000000000000" charset="0"/>
              <a:buChar char="Ø"/>
            </a:pPr>
            <a:r>
              <a:rPr sz="1600"/>
              <a:t>In 2023, the Levelized Cost of Energy (LCOE) for solar photovoltaics has decreased by nearly 91% compared to 2010.</a:t>
            </a:r>
            <a:endParaRPr sz="1600"/>
          </a:p>
          <a:p>
            <a:pPr marL="285750" indent="-285750">
              <a:buFont typeface="Wingdings" panose="05000000000000000000" charset="0"/>
              <a:buChar char="Ø"/>
            </a:pPr>
            <a:r>
              <a:rPr lang="zh-CN" altLang="en-US" sz="1600"/>
              <a:t>China dominates every stage of the solar photovoltaic supply chain, with the country accounting for over 80% of all manufacturing stages.</a:t>
            </a:r>
            <a:endParaRPr lang="zh-CN" altLang="en-US" sz="1600"/>
          </a:p>
        </p:txBody>
      </p:sp>
    </p:spTree>
  </p:cSld>
  <p:clrMapOvr>
    <a:masterClrMapping/>
  </p:clrMapOvr>
  <p:transition advTm="1925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lstStyle/>
          <a:p>
            <a:pPr algn="l">
              <a:buClrTx/>
              <a:buSzTx/>
              <a:buFontTx/>
            </a:pPr>
            <a:r>
              <a:rPr lang="zh-CN" altLang="en-US" sz="3200" b="1">
                <a:solidFill>
                  <a:schemeClr val="tx1">
                    <a:lumMod val="75000"/>
                    <a:lumOff val="25000"/>
                  </a:schemeClr>
                </a:solidFill>
                <a:latin typeface="Times New Roman" panose="02020603050405020304" charset="0"/>
                <a:cs typeface="Times New Roman" panose="02020603050405020304" charset="0"/>
                <a:sym typeface="+mn-ea"/>
              </a:rPr>
              <a:t>Background</a:t>
            </a:r>
            <a:endParaRPr lang="zh-CN" altLang="en-US" sz="3200" b="1">
              <a:solidFill>
                <a:schemeClr val="tx1">
                  <a:lumMod val="75000"/>
                  <a:lumOff val="25000"/>
                </a:schemeClr>
              </a:solidFill>
              <a:latin typeface="Times New Roman" panose="02020603050405020304" charset="0"/>
              <a:cs typeface="Times New Roman" panose="02020603050405020304" charset="0"/>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rgbClr val="457136"/>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grpSp>
        <p:nvGrpSpPr>
          <p:cNvPr id="8" name="组合 7"/>
          <p:cNvGrpSpPr/>
          <p:nvPr/>
        </p:nvGrpSpPr>
        <p:grpSpPr>
          <a:xfrm>
            <a:off x="93345" y="1272540"/>
            <a:ext cx="11862435" cy="5220335"/>
            <a:chOff x="49" y="2004"/>
            <a:chExt cx="18681" cy="8221"/>
          </a:xfrm>
        </p:grpSpPr>
        <p:sp>
          <p:nvSpPr>
            <p:cNvPr id="9" name="TextBox 79"/>
            <p:cNvSpPr txBox="1">
              <a:spLocks noChangeArrowheads="1"/>
            </p:cNvSpPr>
            <p:nvPr/>
          </p:nvSpPr>
          <p:spPr bwMode="auto">
            <a:xfrm flipH="1">
              <a:off x="50" y="7321"/>
              <a:ext cx="1221" cy="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r>
                <a:rPr sz="1000" b="1" dirty="0">
                  <a:latin typeface="Times New Roman" panose="02020603050405020304" charset="0"/>
                  <a:ea typeface="微软雅黑" panose="020B0503020204020204" charset="-122"/>
                  <a:cs typeface="Times New Roman" panose="02020603050405020304" charset="0"/>
                </a:rPr>
                <a:t>India: Tariffs on China, Thailand and Vietnam adjusted to </a:t>
              </a:r>
              <a:r>
                <a:rPr sz="1000" b="1" dirty="0">
                  <a:solidFill>
                    <a:srgbClr val="FF0000"/>
                  </a:solidFill>
                  <a:latin typeface="Times New Roman" panose="02020603050405020304" charset="0"/>
                  <a:ea typeface="微软雅黑" panose="020B0503020204020204" charset="-122"/>
                  <a:cs typeface="Times New Roman" panose="02020603050405020304" charset="0"/>
                </a:rPr>
                <a:t>14.5%</a:t>
              </a:r>
              <a:endParaRPr sz="1000" b="1" dirty="0">
                <a:solidFill>
                  <a:srgbClr val="FF0000"/>
                </a:solidFill>
                <a:latin typeface="Times New Roman" panose="02020603050405020304" charset="0"/>
                <a:ea typeface="微软雅黑" panose="020B0503020204020204" charset="-122"/>
                <a:cs typeface="Times New Roman" panose="02020603050405020304" charset="0"/>
              </a:endParaRPr>
            </a:p>
          </p:txBody>
        </p:sp>
        <p:grpSp>
          <p:nvGrpSpPr>
            <p:cNvPr id="10" name="组合 9"/>
            <p:cNvGrpSpPr/>
            <p:nvPr/>
          </p:nvGrpSpPr>
          <p:grpSpPr>
            <a:xfrm>
              <a:off x="49" y="2004"/>
              <a:ext cx="18681" cy="8221"/>
              <a:chOff x="49" y="2004"/>
              <a:chExt cx="18681" cy="8221"/>
            </a:xfrm>
          </p:grpSpPr>
          <p:sp>
            <p:nvSpPr>
              <p:cNvPr id="81" name="右箭头 14"/>
              <p:cNvSpPr>
                <a:spLocks noChangeArrowheads="1"/>
              </p:cNvSpPr>
              <p:nvPr/>
            </p:nvSpPr>
            <p:spPr bwMode="auto">
              <a:xfrm>
                <a:off x="1326" y="9077"/>
                <a:ext cx="13035" cy="1148"/>
              </a:xfrm>
              <a:prstGeom prst="rightArrow">
                <a:avLst>
                  <a:gd name="adj1" fmla="val 50000"/>
                  <a:gd name="adj2" fmla="val 62083"/>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grpSp>
            <p:nvGrpSpPr>
              <p:cNvPr id="15" name="组合 14"/>
              <p:cNvGrpSpPr/>
              <p:nvPr/>
            </p:nvGrpSpPr>
            <p:grpSpPr>
              <a:xfrm>
                <a:off x="49" y="2004"/>
                <a:ext cx="18681" cy="8042"/>
                <a:chOff x="49" y="2004"/>
                <a:chExt cx="18681" cy="8042"/>
              </a:xfrm>
            </p:grpSpPr>
            <p:sp>
              <p:nvSpPr>
                <p:cNvPr id="16" name="矩形 12"/>
                <p:cNvSpPr>
                  <a:spLocks noChangeArrowheads="1"/>
                </p:cNvSpPr>
                <p:nvPr/>
              </p:nvSpPr>
              <p:spPr bwMode="auto">
                <a:xfrm>
                  <a:off x="14609" y="3972"/>
                  <a:ext cx="672" cy="3782"/>
                </a:xfrm>
                <a:prstGeom prst="rect">
                  <a:avLst/>
                </a:prstGeom>
                <a:solidFill>
                  <a:srgbClr val="3C587F"/>
                </a:solidFill>
                <a:ln w="9525">
                  <a:solidFill>
                    <a:srgbClr val="000000"/>
                  </a:solidFill>
                  <a:miter lim="800000"/>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17" name="矩形 13"/>
                <p:cNvSpPr>
                  <a:spLocks noChangeArrowheads="1"/>
                </p:cNvSpPr>
                <p:nvPr/>
              </p:nvSpPr>
              <p:spPr bwMode="auto">
                <a:xfrm>
                  <a:off x="1326" y="7180"/>
                  <a:ext cx="679" cy="2727"/>
                </a:xfrm>
                <a:prstGeom prst="rect">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18" name="矩形 17"/>
                <p:cNvSpPr>
                  <a:spLocks noChangeArrowheads="1"/>
                </p:cNvSpPr>
                <p:nvPr/>
              </p:nvSpPr>
              <p:spPr bwMode="auto">
                <a:xfrm>
                  <a:off x="1356" y="7183"/>
                  <a:ext cx="13819" cy="571"/>
                </a:xfrm>
                <a:prstGeom prst="rect">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19" name="矩形 1"/>
                <p:cNvSpPr/>
                <p:nvPr/>
              </p:nvSpPr>
              <p:spPr bwMode="auto">
                <a:xfrm>
                  <a:off x="982" y="3972"/>
                  <a:ext cx="14299" cy="568"/>
                </a:xfrm>
                <a:custGeom>
                  <a:avLst/>
                  <a:gdLst>
                    <a:gd name="T0" fmla="*/ 262 w 6854778"/>
                    <a:gd name="T1" fmla="*/ 0 h 321898"/>
                    <a:gd name="T2" fmla="*/ 6854778 w 6854778"/>
                    <a:gd name="T3" fmla="*/ 0 h 321898"/>
                    <a:gd name="T4" fmla="*/ 6854778 w 6854778"/>
                    <a:gd name="T5" fmla="*/ 321898 h 321898"/>
                    <a:gd name="T6" fmla="*/ 0 w 6854778"/>
                    <a:gd name="T7" fmla="*/ 321898 h 321898"/>
                    <a:gd name="T8" fmla="*/ 0 w 6854778"/>
                    <a:gd name="T9" fmla="*/ 315809 h 321898"/>
                    <a:gd name="T10" fmla="*/ 158035 w 6854778"/>
                    <a:gd name="T11" fmla="*/ 157774 h 321898"/>
                    <a:gd name="T12" fmla="*/ 262 w 6854778"/>
                    <a:gd name="T13" fmla="*/ 0 h 321898"/>
                  </a:gdLst>
                  <a:ahLst/>
                  <a:cxnLst>
                    <a:cxn ang="0">
                      <a:pos x="T0" y="T1"/>
                    </a:cxn>
                    <a:cxn ang="0">
                      <a:pos x="T2" y="T3"/>
                    </a:cxn>
                    <a:cxn ang="0">
                      <a:pos x="T4" y="T5"/>
                    </a:cxn>
                    <a:cxn ang="0">
                      <a:pos x="T6" y="T7"/>
                    </a:cxn>
                    <a:cxn ang="0">
                      <a:pos x="T8" y="T9"/>
                    </a:cxn>
                    <a:cxn ang="0">
                      <a:pos x="T10" y="T11"/>
                    </a:cxn>
                    <a:cxn ang="0">
                      <a:pos x="T12" y="T13"/>
                    </a:cxn>
                  </a:cxnLst>
                  <a:rect l="0" t="0" r="r" b="b"/>
                  <a:pathLst>
                    <a:path w="6854778" h="321898">
                      <a:moveTo>
                        <a:pt x="262" y="0"/>
                      </a:moveTo>
                      <a:lnTo>
                        <a:pt x="6854778" y="0"/>
                      </a:lnTo>
                      <a:lnTo>
                        <a:pt x="6854778" y="321898"/>
                      </a:lnTo>
                      <a:lnTo>
                        <a:pt x="0" y="321898"/>
                      </a:lnTo>
                      <a:lnTo>
                        <a:pt x="0" y="315809"/>
                      </a:lnTo>
                      <a:lnTo>
                        <a:pt x="158035" y="157774"/>
                      </a:lnTo>
                      <a:lnTo>
                        <a:pt x="262" y="0"/>
                      </a:lnTo>
                      <a:close/>
                    </a:path>
                  </a:pathLst>
                </a:custGeom>
                <a:solidFill>
                  <a:srgbClr val="3C587F"/>
                </a:solidFill>
                <a:ln w="9525">
                  <a:solidFill>
                    <a:srgbClr val="000000"/>
                  </a:solidFill>
                  <a:round/>
                </a:ln>
              </p:spPr>
              <p:txBody>
                <a:bodyPr anchor="ctr"/>
                <a:lstStyle/>
                <a:p>
                  <a:endParaRPr lang="zh-CN" altLang="en-US" dirty="0"/>
                </a:p>
              </p:txBody>
            </p:sp>
            <p:cxnSp>
              <p:nvCxnSpPr>
                <p:cNvPr id="21" name="直接连接符 17"/>
                <p:cNvCxnSpPr>
                  <a:cxnSpLocks noChangeShapeType="1"/>
                </p:cNvCxnSpPr>
                <p:nvPr/>
              </p:nvCxnSpPr>
              <p:spPr bwMode="auto">
                <a:xfrm>
                  <a:off x="2529" y="4023"/>
                  <a:ext cx="0" cy="509"/>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cxnSp>
              <p:nvCxnSpPr>
                <p:cNvPr id="22" name="直接连接符 18"/>
                <p:cNvCxnSpPr>
                  <a:cxnSpLocks noChangeShapeType="1"/>
                </p:cNvCxnSpPr>
                <p:nvPr/>
              </p:nvCxnSpPr>
              <p:spPr bwMode="auto">
                <a:xfrm>
                  <a:off x="6785" y="4023"/>
                  <a:ext cx="0" cy="509"/>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cxnSp>
              <p:nvCxnSpPr>
                <p:cNvPr id="23" name="直接连接符 19"/>
                <p:cNvCxnSpPr>
                  <a:cxnSpLocks noChangeShapeType="1"/>
                </p:cNvCxnSpPr>
                <p:nvPr/>
              </p:nvCxnSpPr>
              <p:spPr bwMode="auto">
                <a:xfrm>
                  <a:off x="11041" y="4023"/>
                  <a:ext cx="0" cy="509"/>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cxnSp>
              <p:nvCxnSpPr>
                <p:cNvPr id="24" name="直接连接符 20"/>
                <p:cNvCxnSpPr>
                  <a:cxnSpLocks noChangeShapeType="1"/>
                </p:cNvCxnSpPr>
                <p:nvPr/>
              </p:nvCxnSpPr>
              <p:spPr bwMode="auto">
                <a:xfrm>
                  <a:off x="15298" y="4023"/>
                  <a:ext cx="0" cy="509"/>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cxnSp>
              <p:nvCxnSpPr>
                <p:cNvPr id="25" name="直接连接符 21"/>
                <p:cNvCxnSpPr>
                  <a:cxnSpLocks noChangeShapeType="1"/>
                </p:cNvCxnSpPr>
                <p:nvPr/>
              </p:nvCxnSpPr>
              <p:spPr bwMode="auto">
                <a:xfrm>
                  <a:off x="2847" y="9395"/>
                  <a:ext cx="0" cy="512"/>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20" name="TextBox 22"/>
                <p:cNvSpPr txBox="1">
                  <a:spLocks noChangeArrowheads="1"/>
                </p:cNvSpPr>
                <p:nvPr/>
              </p:nvSpPr>
              <p:spPr bwMode="auto">
                <a:xfrm>
                  <a:off x="3953" y="4011"/>
                  <a:ext cx="148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b="1" dirty="0">
                      <a:solidFill>
                        <a:srgbClr val="FFFFFF"/>
                      </a:solidFill>
                      <a:latin typeface="+mn-ea"/>
                      <a:ea typeface="+mn-ea"/>
                    </a:rPr>
                    <a:t>2011</a:t>
                  </a:r>
                  <a:endParaRPr lang="zh-CN" altLang="en-US" sz="1400" b="1" dirty="0">
                    <a:solidFill>
                      <a:srgbClr val="FFFFFF"/>
                    </a:solidFill>
                    <a:latin typeface="+mn-ea"/>
                    <a:ea typeface="+mn-ea"/>
                  </a:endParaRPr>
                </a:p>
              </p:txBody>
            </p:sp>
            <p:sp>
              <p:nvSpPr>
                <p:cNvPr id="28" name="TextBox 24"/>
                <p:cNvSpPr txBox="1">
                  <a:spLocks noChangeArrowheads="1"/>
                </p:cNvSpPr>
                <p:nvPr/>
              </p:nvSpPr>
              <p:spPr bwMode="auto">
                <a:xfrm>
                  <a:off x="12520" y="4040"/>
                  <a:ext cx="1317"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0"/>
                    </a:spcBef>
                    <a:buFont typeface="Arial" panose="020B0604020202020204" pitchFamily="34" charset="0"/>
                    <a:buNone/>
                    <a:defRPr sz="1400" b="1">
                      <a:solidFill>
                        <a:srgbClr val="FFFFFF"/>
                      </a:solidFill>
                      <a:latin typeface="+mn-ea"/>
                    </a:defRPr>
                  </a:lvl1pPr>
                  <a:lvl2pPr marL="742950" indent="-285750" eaLnBrk="0" hangingPunct="0">
                    <a:spcBef>
                      <a:spcPct val="20000"/>
                    </a:spcBef>
                    <a:buChar char="–"/>
                    <a:defRPr sz="2800">
                      <a:latin typeface="Calibri" panose="020F0502020204030204" charset="0"/>
                      <a:ea typeface="宋体" panose="02010600030101010101" pitchFamily="2" charset="-122"/>
                    </a:defRPr>
                  </a:lvl2pPr>
                  <a:lvl3pPr marL="1143000" indent="-228600" eaLnBrk="0" hangingPunct="0">
                    <a:spcBef>
                      <a:spcPct val="20000"/>
                    </a:spcBef>
                    <a:buChar char="•"/>
                    <a:defRPr sz="2400">
                      <a:latin typeface="Calibri" panose="020F0502020204030204" charset="0"/>
                      <a:ea typeface="宋体" panose="02010600030101010101" pitchFamily="2" charset="-122"/>
                    </a:defRPr>
                  </a:lvl3pPr>
                  <a:lvl4pPr marL="1600200" indent="-228600" eaLnBrk="0" hangingPunct="0">
                    <a:spcBef>
                      <a:spcPct val="20000"/>
                    </a:spcBef>
                    <a:buChar char="–"/>
                    <a:defRPr sz="2000">
                      <a:latin typeface="Calibri" panose="020F0502020204030204" charset="0"/>
                      <a:ea typeface="宋体" panose="02010600030101010101" pitchFamily="2" charset="-122"/>
                    </a:defRPr>
                  </a:lvl4pPr>
                  <a:lvl5pPr marL="2057400" indent="-228600" eaLnBrk="0" hangingPunct="0">
                    <a:spcBef>
                      <a:spcPct val="20000"/>
                    </a:spcBef>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en-US" altLang="zh-CN" dirty="0"/>
                    <a:t>2013</a:t>
                  </a:r>
                  <a:endParaRPr lang="zh-CN" altLang="en-US" dirty="0"/>
                </a:p>
              </p:txBody>
            </p:sp>
            <p:sp>
              <p:nvSpPr>
                <p:cNvPr id="29" name="TextBox 31"/>
                <p:cNvSpPr txBox="1">
                  <a:spLocks noChangeArrowheads="1"/>
                </p:cNvSpPr>
                <p:nvPr/>
              </p:nvSpPr>
              <p:spPr bwMode="auto">
                <a:xfrm rot="5400000">
                  <a:off x="14373" y="5016"/>
                  <a:ext cx="1119" cy="485"/>
                </a:xfrm>
                <a:prstGeom prst="rect">
                  <a:avLst/>
                </a:prstGeom>
                <a:solidFill>
                  <a:srgbClr val="3C587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0"/>
                    </a:spcBef>
                    <a:buFont typeface="Arial" panose="020B0604020202020204" pitchFamily="34" charset="0"/>
                    <a:buNone/>
                    <a:defRPr sz="1400" b="1">
                      <a:solidFill>
                        <a:srgbClr val="FFFFFF"/>
                      </a:solidFill>
                      <a:latin typeface="+mn-ea"/>
                    </a:defRPr>
                  </a:lvl1pPr>
                  <a:lvl2pPr marL="742950" indent="-285750" eaLnBrk="0" hangingPunct="0">
                    <a:spcBef>
                      <a:spcPct val="20000"/>
                    </a:spcBef>
                    <a:buChar char="–"/>
                    <a:defRPr sz="2800">
                      <a:latin typeface="Calibri" panose="020F0502020204030204" charset="0"/>
                      <a:ea typeface="宋体" panose="02010600030101010101" pitchFamily="2" charset="-122"/>
                    </a:defRPr>
                  </a:lvl2pPr>
                  <a:lvl3pPr marL="1143000" indent="-228600" eaLnBrk="0" hangingPunct="0">
                    <a:spcBef>
                      <a:spcPct val="20000"/>
                    </a:spcBef>
                    <a:buChar char="•"/>
                    <a:defRPr sz="2400">
                      <a:latin typeface="Calibri" panose="020F0502020204030204" charset="0"/>
                      <a:ea typeface="宋体" panose="02010600030101010101" pitchFamily="2" charset="-122"/>
                    </a:defRPr>
                  </a:lvl3pPr>
                  <a:lvl4pPr marL="1600200" indent="-228600" eaLnBrk="0" hangingPunct="0">
                    <a:spcBef>
                      <a:spcPct val="20000"/>
                    </a:spcBef>
                    <a:buChar char="–"/>
                    <a:defRPr sz="2000">
                      <a:latin typeface="Calibri" panose="020F0502020204030204" charset="0"/>
                      <a:ea typeface="宋体" panose="02010600030101010101" pitchFamily="2" charset="-122"/>
                    </a:defRPr>
                  </a:lvl4pPr>
                  <a:lvl5pPr marL="2057400" indent="-228600" eaLnBrk="0" hangingPunct="0">
                    <a:spcBef>
                      <a:spcPct val="20000"/>
                    </a:spcBef>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en-US" altLang="zh-CN" dirty="0"/>
                    <a:t>2014</a:t>
                  </a:r>
                  <a:endParaRPr lang="zh-CN" altLang="en-US" dirty="0"/>
                </a:p>
              </p:txBody>
            </p:sp>
            <p:sp>
              <p:nvSpPr>
                <p:cNvPr id="30" name="TextBox 32"/>
                <p:cNvSpPr txBox="1">
                  <a:spLocks noChangeArrowheads="1"/>
                </p:cNvSpPr>
                <p:nvPr/>
              </p:nvSpPr>
              <p:spPr bwMode="auto">
                <a:xfrm rot="5400000">
                  <a:off x="1106" y="8562"/>
                  <a:ext cx="1119"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0"/>
                    </a:spcBef>
                    <a:buFont typeface="Arial" panose="020B0604020202020204" pitchFamily="34" charset="0"/>
                    <a:buNone/>
                    <a:defRPr sz="1400" b="1">
                      <a:solidFill>
                        <a:srgbClr val="FFFFFF"/>
                      </a:solidFill>
                      <a:latin typeface="+mn-ea"/>
                    </a:defRPr>
                  </a:lvl1pPr>
                  <a:lvl2pPr marL="742950" indent="-285750" eaLnBrk="0" hangingPunct="0">
                    <a:spcBef>
                      <a:spcPct val="20000"/>
                    </a:spcBef>
                    <a:buChar char="–"/>
                    <a:defRPr sz="2800">
                      <a:latin typeface="Calibri" panose="020F0502020204030204" charset="0"/>
                      <a:ea typeface="宋体" panose="02010600030101010101" pitchFamily="2" charset="-122"/>
                    </a:defRPr>
                  </a:lvl2pPr>
                  <a:lvl3pPr marL="1143000" indent="-228600" eaLnBrk="0" hangingPunct="0">
                    <a:spcBef>
                      <a:spcPct val="20000"/>
                    </a:spcBef>
                    <a:buChar char="•"/>
                    <a:defRPr sz="2400">
                      <a:latin typeface="Calibri" panose="020F0502020204030204" charset="0"/>
                      <a:ea typeface="宋体" panose="02010600030101010101" pitchFamily="2" charset="-122"/>
                    </a:defRPr>
                  </a:lvl3pPr>
                  <a:lvl4pPr marL="1600200" indent="-228600" eaLnBrk="0" hangingPunct="0">
                    <a:spcBef>
                      <a:spcPct val="20000"/>
                    </a:spcBef>
                    <a:buChar char="–"/>
                    <a:defRPr sz="2000">
                      <a:latin typeface="Calibri" panose="020F0502020204030204" charset="0"/>
                      <a:ea typeface="宋体" panose="02010600030101010101" pitchFamily="2" charset="-122"/>
                    </a:defRPr>
                  </a:lvl4pPr>
                  <a:lvl5pPr marL="2057400" indent="-228600" eaLnBrk="0" hangingPunct="0">
                    <a:spcBef>
                      <a:spcPct val="20000"/>
                    </a:spcBef>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en-US" altLang="zh-CN" dirty="0"/>
                    <a:t>2021</a:t>
                  </a:r>
                  <a:endParaRPr lang="zh-CN" altLang="en-US" dirty="0"/>
                </a:p>
              </p:txBody>
            </p:sp>
            <p:cxnSp>
              <p:nvCxnSpPr>
                <p:cNvPr id="31" name="直接连接符 33"/>
                <p:cNvCxnSpPr>
                  <a:cxnSpLocks noChangeShapeType="1"/>
                </p:cNvCxnSpPr>
                <p:nvPr/>
              </p:nvCxnSpPr>
              <p:spPr bwMode="auto">
                <a:xfrm>
                  <a:off x="7103" y="9395"/>
                  <a:ext cx="0" cy="512"/>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cxnSp>
              <p:nvCxnSpPr>
                <p:cNvPr id="33" name="直接连接符 36"/>
                <p:cNvCxnSpPr>
                  <a:cxnSpLocks noChangeShapeType="1"/>
                </p:cNvCxnSpPr>
                <p:nvPr/>
              </p:nvCxnSpPr>
              <p:spPr bwMode="auto">
                <a:xfrm>
                  <a:off x="12917" y="9395"/>
                  <a:ext cx="0" cy="512"/>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grpSp>
              <p:nvGrpSpPr>
                <p:cNvPr id="37" name="组合 38"/>
                <p:cNvGrpSpPr/>
                <p:nvPr/>
              </p:nvGrpSpPr>
              <p:grpSpPr bwMode="auto">
                <a:xfrm rot="0" flipH="1">
                  <a:off x="2006" y="2005"/>
                  <a:ext cx="3309" cy="1936"/>
                  <a:chOff x="-82956" y="-129053"/>
                  <a:chExt cx="1586386" cy="949790"/>
                </a:xfrm>
              </p:grpSpPr>
              <p:sp>
                <p:nvSpPr>
                  <p:cNvPr id="38" name="TextBox 102"/>
                  <p:cNvSpPr txBox="1">
                    <a:spLocks noChangeArrowheads="1"/>
                  </p:cNvSpPr>
                  <p:nvPr/>
                </p:nvSpPr>
                <p:spPr bwMode="auto">
                  <a:xfrm>
                    <a:off x="144287" y="8839"/>
                    <a:ext cx="1298257" cy="5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r>
                      <a:rPr lang="en-US" altLang="zh-CN" sz="1200" b="1" dirty="0">
                        <a:latin typeface="Times New Roman" panose="02020603050405020304" charset="0"/>
                        <a:ea typeface="微软雅黑" panose="020B0503020204020204" charset="-122"/>
                        <a:cs typeface="Times New Roman" panose="02020603050405020304" charset="0"/>
                      </a:rPr>
                      <a:t>the US</a:t>
                    </a:r>
                    <a:r>
                      <a:rPr lang="zh-CN" altLang="en-US" sz="1200" b="1" dirty="0">
                        <a:latin typeface="Times New Roman" panose="02020603050405020304" charset="0"/>
                        <a:ea typeface="微软雅黑" panose="020B0503020204020204" charset="-122"/>
                        <a:cs typeface="Times New Roman" panose="02020603050405020304" charset="0"/>
                      </a:rPr>
                      <a:t>: The first anti-dumping and anti-dumping investigation</a:t>
                    </a:r>
                    <a:endParaRPr lang="zh-CN" altLang="en-US" sz="1200" b="1" dirty="0">
                      <a:latin typeface="Times New Roman" panose="02020603050405020304" charset="0"/>
                      <a:ea typeface="微软雅黑" panose="020B0503020204020204" charset="-122"/>
                      <a:cs typeface="Times New Roman" panose="02020603050405020304" charset="0"/>
                    </a:endParaRPr>
                  </a:p>
                </p:txBody>
              </p:sp>
              <p:sp>
                <p:nvSpPr>
                  <p:cNvPr id="39" name="折角形 12"/>
                  <p:cNvSpPr/>
                  <p:nvPr/>
                </p:nvSpPr>
                <p:spPr bwMode="auto">
                  <a:xfrm>
                    <a:off x="61348" y="-129053"/>
                    <a:ext cx="1442082" cy="843542"/>
                  </a:xfrm>
                  <a:custGeom>
                    <a:avLst/>
                    <a:gdLst>
                      <a:gd name="T0" fmla="*/ 0 w 1079770"/>
                      <a:gd name="T1" fmla="*/ 0 h 600164"/>
                      <a:gd name="T2" fmla="*/ 1079770 w 1079770"/>
                      <a:gd name="T3" fmla="*/ 0 h 600164"/>
                      <a:gd name="T4" fmla="*/ 1079770 w 1079770"/>
                      <a:gd name="T5" fmla="*/ 500135 h 600164"/>
                      <a:gd name="T6" fmla="*/ 979741 w 1079770"/>
                      <a:gd name="T7" fmla="*/ 600164 h 600164"/>
                      <a:gd name="T8" fmla="*/ 107089 w 1079770"/>
                      <a:gd name="T9" fmla="*/ 600164 h 600164"/>
                      <a:gd name="T10" fmla="*/ 108354 w 1079770"/>
                      <a:gd name="T11" fmla="*/ 593896 h 600164"/>
                      <a:gd name="T12" fmla="*/ 0 w 1079770"/>
                      <a:gd name="T13" fmla="*/ 471311 h 600164"/>
                      <a:gd name="T14" fmla="*/ 0 w 1079770"/>
                      <a:gd name="T15" fmla="*/ 0 h 600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9770" h="600164">
                        <a:moveTo>
                          <a:pt x="0" y="0"/>
                        </a:moveTo>
                        <a:lnTo>
                          <a:pt x="1079770" y="0"/>
                        </a:lnTo>
                        <a:lnTo>
                          <a:pt x="1079770" y="500135"/>
                        </a:lnTo>
                        <a:lnTo>
                          <a:pt x="979741" y="600164"/>
                        </a:lnTo>
                        <a:lnTo>
                          <a:pt x="107089" y="600164"/>
                        </a:lnTo>
                        <a:lnTo>
                          <a:pt x="108354" y="593896"/>
                        </a:lnTo>
                        <a:cubicBezTo>
                          <a:pt x="108354" y="530374"/>
                          <a:pt x="61416" y="477814"/>
                          <a:pt x="0" y="471311"/>
                        </a:cubicBezTo>
                        <a:lnTo>
                          <a:pt x="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0" name="流程图: 联系 104"/>
                  <p:cNvSpPr>
                    <a:spLocks noChangeArrowheads="1"/>
                  </p:cNvSpPr>
                  <p:nvPr/>
                </p:nvSpPr>
                <p:spPr bwMode="auto">
                  <a:xfrm>
                    <a:off x="-82956" y="676257"/>
                    <a:ext cx="144485" cy="144480"/>
                  </a:xfrm>
                  <a:prstGeom prst="flowChartConnector">
                    <a:avLst/>
                  </a:prstGeom>
                  <a:solidFill>
                    <a:srgbClr val="3C587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grpSp>
            <p:sp>
              <p:nvSpPr>
                <p:cNvPr id="41" name="折角形 25"/>
                <p:cNvSpPr/>
                <p:nvPr/>
              </p:nvSpPr>
              <p:spPr bwMode="auto">
                <a:xfrm flipH="1">
                  <a:off x="11617" y="2004"/>
                  <a:ext cx="3073" cy="1691"/>
                </a:xfrm>
                <a:custGeom>
                  <a:avLst/>
                  <a:gdLst>
                    <a:gd name="T0" fmla="*/ 1182298 w 1182298"/>
                    <a:gd name="T1" fmla="*/ 0 h 774613"/>
                    <a:gd name="T2" fmla="*/ 0 w 1182298"/>
                    <a:gd name="T3" fmla="*/ 0 h 774613"/>
                    <a:gd name="T4" fmla="*/ 0 w 1182298"/>
                    <a:gd name="T5" fmla="*/ 774613 h 774613"/>
                    <a:gd name="T6" fmla="*/ 489438 w 1182298"/>
                    <a:gd name="T7" fmla="*/ 774613 h 774613"/>
                    <a:gd name="T8" fmla="*/ 633205 w 1182298"/>
                    <a:gd name="T9" fmla="*/ 688381 h 774613"/>
                    <a:gd name="T10" fmla="*/ 776972 w 1182298"/>
                    <a:gd name="T11" fmla="*/ 774613 h 774613"/>
                    <a:gd name="T12" fmla="*/ 1053193 w 1182298"/>
                    <a:gd name="T13" fmla="*/ 774613 h 774613"/>
                    <a:gd name="T14" fmla="*/ 1182298 w 1182298"/>
                    <a:gd name="T15" fmla="*/ 645508 h 774613"/>
                    <a:gd name="T16" fmla="*/ 1182298 w 1182298"/>
                    <a:gd name="T17" fmla="*/ 0 h 774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lnTo>
                        <a:pt x="1182298"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2" name="流程图: 联系 43"/>
                <p:cNvSpPr>
                  <a:spLocks noChangeArrowheads="1"/>
                </p:cNvSpPr>
                <p:nvPr/>
              </p:nvSpPr>
              <p:spPr bwMode="auto">
                <a:xfrm>
                  <a:off x="12893" y="3645"/>
                  <a:ext cx="301" cy="295"/>
                </a:xfrm>
                <a:prstGeom prst="flowChartConnector">
                  <a:avLst/>
                </a:prstGeom>
                <a:solidFill>
                  <a:srgbClr val="3C587F"/>
                </a:solidFill>
                <a:ln>
                  <a:solidFill>
                    <a:srgbClr val="0070C0"/>
                  </a:solid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43" name="流程图: 联系 44"/>
                <p:cNvSpPr>
                  <a:spLocks noChangeArrowheads="1"/>
                </p:cNvSpPr>
                <p:nvPr/>
              </p:nvSpPr>
              <p:spPr bwMode="auto">
                <a:xfrm>
                  <a:off x="15479" y="4655"/>
                  <a:ext cx="321" cy="321"/>
                </a:xfrm>
                <a:prstGeom prst="flowChartConnector">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cxnSp>
              <p:nvCxnSpPr>
                <p:cNvPr id="44" name="直接连接符 46"/>
                <p:cNvCxnSpPr>
                  <a:cxnSpLocks noChangeShapeType="1"/>
                </p:cNvCxnSpPr>
                <p:nvPr/>
              </p:nvCxnSpPr>
              <p:spPr bwMode="auto">
                <a:xfrm rot="5400000">
                  <a:off x="16049" y="5764"/>
                  <a:ext cx="0" cy="603"/>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45" name="折角形 38"/>
                <p:cNvSpPr/>
                <p:nvPr/>
              </p:nvSpPr>
              <p:spPr bwMode="auto">
                <a:xfrm rot="5400000">
                  <a:off x="15017" y="7276"/>
                  <a:ext cx="2541" cy="1736"/>
                </a:xfrm>
                <a:custGeom>
                  <a:avLst/>
                  <a:gdLst/>
                  <a:ahLst/>
                  <a:cxnLst/>
                  <a:rect l="0" t="0" r="0" b="0"/>
                  <a:pathLst/>
                </a:custGeom>
                <a:noFill/>
                <a:ln w="12700" cap="rnd" cmpd="sng">
                  <a:solidFill>
                    <a:srgbClr val="00B0F0"/>
                  </a:solidFill>
                  <a:prstDash val="sysDash"/>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a:solidFill>
                        <a:srgbClr val="FFFFFF"/>
                      </a:solidFill>
                    </a:rPr>
                    <a:t>1</a:t>
                  </a:r>
                  <a:endParaRPr lang="zh-CN" altLang="en-US">
                    <a:solidFill>
                      <a:srgbClr val="FFFFFF"/>
                    </a:solidFill>
                  </a:endParaRPr>
                </a:p>
              </p:txBody>
            </p:sp>
            <p:sp>
              <p:nvSpPr>
                <p:cNvPr id="46" name="TextBox 92"/>
                <p:cNvSpPr txBox="1">
                  <a:spLocks noChangeArrowheads="1"/>
                </p:cNvSpPr>
                <p:nvPr/>
              </p:nvSpPr>
              <p:spPr bwMode="auto">
                <a:xfrm>
                  <a:off x="15806" y="2843"/>
                  <a:ext cx="2924" cy="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a:latin typeface="Times New Roman" panose="02020603050405020304" charset="0"/>
                      <a:ea typeface="微软雅黑" panose="020B0503020204020204" charset="-122"/>
                      <a:cs typeface="Times New Roman" panose="02020603050405020304" charset="0"/>
                    </a:rPr>
                    <a:t>The second double reversal of the </a:t>
                  </a:r>
                  <a:r>
                    <a:rPr lang="en-US" altLang="zh-CN" sz="1200" b="1" dirty="0">
                      <a:latin typeface="Times New Roman" panose="02020603050405020304" charset="0"/>
                      <a:ea typeface="微软雅黑" panose="020B0503020204020204" charset="-122"/>
                      <a:cs typeface="Times New Roman" panose="02020603050405020304" charset="0"/>
                    </a:rPr>
                    <a:t>US</a:t>
                  </a:r>
                  <a:endParaRPr lang="zh-CN" altLang="en-US" sz="1200" b="1" dirty="0">
                    <a:latin typeface="Times New Roman" panose="02020603050405020304" charset="0"/>
                    <a:ea typeface="微软雅黑" panose="020B0503020204020204" charset="-122"/>
                    <a:cs typeface="Times New Roman" panose="02020603050405020304" charset="0"/>
                  </a:endParaRPr>
                </a:p>
                <a:p>
                  <a:pPr eaLnBrk="1" hangingPunct="1"/>
                  <a:r>
                    <a:rPr lang="zh-CN" altLang="en-US" sz="1200" b="1" dirty="0">
                      <a:latin typeface="Times New Roman" panose="02020603050405020304" charset="0"/>
                      <a:ea typeface="微软雅黑" panose="020B0503020204020204" charset="-122"/>
                      <a:cs typeface="Times New Roman" panose="02020603050405020304" charset="0"/>
                      <a:sym typeface="+mn-ea"/>
                    </a:rPr>
                    <a:t>Countervailing duties：</a:t>
                  </a:r>
                  <a:r>
                    <a:rPr lang="en-US" altLang="zh-CN" sz="1200" b="1" dirty="0">
                      <a:solidFill>
                        <a:srgbClr val="FF0000"/>
                      </a:solidFill>
                      <a:latin typeface="Times New Roman" panose="02020603050405020304" charset="0"/>
                      <a:ea typeface="微软雅黑" panose="020B0503020204020204" charset="-122"/>
                      <a:cs typeface="Times New Roman" panose="02020603050405020304" charset="0"/>
                    </a:rPr>
                    <a:t>27.64%—49.21%</a:t>
                  </a:r>
                  <a:endParaRPr lang="en-US" altLang="zh-CN" sz="1200" b="1" dirty="0">
                    <a:solidFill>
                      <a:srgbClr val="FF0000"/>
                    </a:solidFill>
                    <a:latin typeface="Times New Roman" panose="02020603050405020304" charset="0"/>
                    <a:ea typeface="微软雅黑" panose="020B0503020204020204" charset="-122"/>
                    <a:cs typeface="Times New Roman" panose="02020603050405020304" charset="0"/>
                  </a:endParaRPr>
                </a:p>
                <a:p>
                  <a:pPr eaLnBrk="1" hangingPunct="1"/>
                  <a:r>
                    <a:rPr lang="zh-CN" altLang="en-US" sz="1200" b="1" dirty="0">
                      <a:latin typeface="Times New Roman" panose="02020603050405020304" charset="0"/>
                      <a:ea typeface="微软雅黑" panose="020B0503020204020204" charset="-122"/>
                      <a:cs typeface="Times New Roman" panose="02020603050405020304" charset="0"/>
                      <a:sym typeface="+mn-ea"/>
                    </a:rPr>
                    <a:t>Anti-dumping duties：</a:t>
                  </a:r>
                  <a:r>
                    <a:rPr lang="en-US" altLang="zh-CN" sz="1200" b="1" dirty="0">
                      <a:solidFill>
                        <a:srgbClr val="FF0000"/>
                      </a:solidFill>
                      <a:latin typeface="Times New Roman" panose="02020603050405020304" charset="0"/>
                      <a:ea typeface="微软雅黑" panose="020B0503020204020204" charset="-122"/>
                      <a:cs typeface="Times New Roman" panose="02020603050405020304" charset="0"/>
                    </a:rPr>
                    <a:t>26.71%—151.98%</a:t>
                  </a:r>
                  <a:endParaRPr lang="en-US" altLang="zh-CN" sz="1200" b="1"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47" name="折角形 71"/>
                <p:cNvSpPr/>
                <p:nvPr/>
              </p:nvSpPr>
              <p:spPr bwMode="auto">
                <a:xfrm flipV="1">
                  <a:off x="15781" y="2646"/>
                  <a:ext cx="2947" cy="2273"/>
                </a:xfrm>
                <a:custGeom>
                  <a:avLst/>
                  <a:gdLst>
                    <a:gd name="T0" fmla="*/ 96476 w 1412817"/>
                    <a:gd name="T1" fmla="*/ 0 h 755938"/>
                    <a:gd name="T2" fmla="*/ 1412817 w 1412817"/>
                    <a:gd name="T3" fmla="*/ 0 h 755938"/>
                    <a:gd name="T4" fmla="*/ 1412817 w 1412817"/>
                    <a:gd name="T5" fmla="*/ 629946 h 755938"/>
                    <a:gd name="T6" fmla="*/ 1286825 w 1412817"/>
                    <a:gd name="T7" fmla="*/ 755938 h 755938"/>
                    <a:gd name="T8" fmla="*/ 0 w 1412817"/>
                    <a:gd name="T9" fmla="*/ 755938 h 755938"/>
                    <a:gd name="T10" fmla="*/ 0 w 1412817"/>
                    <a:gd name="T11" fmla="*/ 139184 h 755938"/>
                    <a:gd name="T12" fmla="*/ 97400 w 1412817"/>
                    <a:gd name="T13" fmla="*/ 4579 h 755938"/>
                    <a:gd name="T14" fmla="*/ 96476 w 1412817"/>
                    <a:gd name="T15" fmla="*/ 0 h 755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2817" h="755938">
                      <a:moveTo>
                        <a:pt x="96476" y="0"/>
                      </a:moveTo>
                      <a:lnTo>
                        <a:pt x="1412817" y="0"/>
                      </a:lnTo>
                      <a:lnTo>
                        <a:pt x="1412817" y="629946"/>
                      </a:lnTo>
                      <a:lnTo>
                        <a:pt x="1286825" y="755938"/>
                      </a:lnTo>
                      <a:lnTo>
                        <a:pt x="0" y="755938"/>
                      </a:lnTo>
                      <a:lnTo>
                        <a:pt x="0" y="139184"/>
                      </a:lnTo>
                      <a:cubicBezTo>
                        <a:pt x="56912" y="121178"/>
                        <a:pt x="97400" y="67607"/>
                        <a:pt x="97400" y="4579"/>
                      </a:cubicBezTo>
                      <a:cubicBezTo>
                        <a:pt x="97400" y="3038"/>
                        <a:pt x="97376" y="1503"/>
                        <a:pt x="96476" y="0"/>
                      </a:cubicBez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48" name="直接连接符 52"/>
                <p:cNvCxnSpPr>
                  <a:cxnSpLocks noChangeShapeType="1"/>
                </p:cNvCxnSpPr>
                <p:nvPr/>
              </p:nvCxnSpPr>
              <p:spPr bwMode="auto">
                <a:xfrm>
                  <a:off x="2847" y="7245"/>
                  <a:ext cx="0" cy="509"/>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cxnSp>
              <p:nvCxnSpPr>
                <p:cNvPr id="49" name="直接连接符 53"/>
                <p:cNvCxnSpPr>
                  <a:cxnSpLocks noChangeShapeType="1"/>
                </p:cNvCxnSpPr>
                <p:nvPr/>
              </p:nvCxnSpPr>
              <p:spPr bwMode="auto">
                <a:xfrm>
                  <a:off x="7103" y="7245"/>
                  <a:ext cx="0" cy="509"/>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cxnSp>
              <p:nvCxnSpPr>
                <p:cNvPr id="50" name="直接连接符 54"/>
                <p:cNvCxnSpPr>
                  <a:cxnSpLocks noChangeShapeType="1"/>
                </p:cNvCxnSpPr>
                <p:nvPr/>
              </p:nvCxnSpPr>
              <p:spPr bwMode="auto">
                <a:xfrm>
                  <a:off x="11359" y="7245"/>
                  <a:ext cx="0" cy="509"/>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51" name="TextBox 55"/>
                <p:cNvSpPr txBox="1">
                  <a:spLocks noChangeArrowheads="1"/>
                </p:cNvSpPr>
                <p:nvPr/>
              </p:nvSpPr>
              <p:spPr bwMode="auto">
                <a:xfrm>
                  <a:off x="4187" y="7264"/>
                  <a:ext cx="148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0"/>
                    </a:spcBef>
                    <a:buFont typeface="Arial" panose="020B0604020202020204" pitchFamily="34" charset="0"/>
                    <a:buNone/>
                    <a:defRPr sz="1400" b="1">
                      <a:solidFill>
                        <a:srgbClr val="FFFFFF"/>
                      </a:solidFill>
                      <a:latin typeface="+mn-ea"/>
                    </a:defRPr>
                  </a:lvl1pPr>
                  <a:lvl2pPr marL="742950" indent="-285750" eaLnBrk="0" hangingPunct="0">
                    <a:spcBef>
                      <a:spcPct val="20000"/>
                    </a:spcBef>
                    <a:buChar char="–"/>
                    <a:defRPr sz="2800">
                      <a:latin typeface="Calibri" panose="020F0502020204030204" charset="0"/>
                      <a:ea typeface="宋体" panose="02010600030101010101" pitchFamily="2" charset="-122"/>
                    </a:defRPr>
                  </a:lvl2pPr>
                  <a:lvl3pPr marL="1143000" indent="-228600" eaLnBrk="0" hangingPunct="0">
                    <a:spcBef>
                      <a:spcPct val="20000"/>
                    </a:spcBef>
                    <a:buChar char="•"/>
                    <a:defRPr sz="2400">
                      <a:latin typeface="Calibri" panose="020F0502020204030204" charset="0"/>
                      <a:ea typeface="宋体" panose="02010600030101010101" pitchFamily="2" charset="-122"/>
                    </a:defRPr>
                  </a:lvl3pPr>
                  <a:lvl4pPr marL="1600200" indent="-228600" eaLnBrk="0" hangingPunct="0">
                    <a:spcBef>
                      <a:spcPct val="20000"/>
                    </a:spcBef>
                    <a:buChar char="–"/>
                    <a:defRPr sz="2000">
                      <a:latin typeface="Calibri" panose="020F0502020204030204" charset="0"/>
                      <a:ea typeface="宋体" panose="02010600030101010101" pitchFamily="2" charset="-122"/>
                    </a:defRPr>
                  </a:lvl4pPr>
                  <a:lvl5pPr marL="2057400" indent="-228600" eaLnBrk="0" hangingPunct="0">
                    <a:spcBef>
                      <a:spcPct val="20000"/>
                    </a:spcBef>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en-US" altLang="zh-CN" dirty="0"/>
                    <a:t>2020</a:t>
                  </a:r>
                  <a:r>
                    <a:rPr lang="zh-CN" altLang="en-US" dirty="0"/>
                    <a:t>年</a:t>
                  </a:r>
                  <a:endParaRPr lang="zh-CN" altLang="en-US" dirty="0"/>
                </a:p>
              </p:txBody>
            </p:sp>
            <p:sp>
              <p:nvSpPr>
                <p:cNvPr id="52" name="TextBox 56"/>
                <p:cNvSpPr txBox="1">
                  <a:spLocks noChangeArrowheads="1"/>
                </p:cNvSpPr>
                <p:nvPr/>
              </p:nvSpPr>
              <p:spPr bwMode="auto">
                <a:xfrm>
                  <a:off x="8573" y="7264"/>
                  <a:ext cx="1317"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0"/>
                    </a:spcBef>
                    <a:buFont typeface="Arial" panose="020B0604020202020204" pitchFamily="34" charset="0"/>
                    <a:buNone/>
                    <a:defRPr sz="1400" b="1">
                      <a:solidFill>
                        <a:srgbClr val="FFFFFF"/>
                      </a:solidFill>
                      <a:latin typeface="+mn-ea"/>
                    </a:defRPr>
                  </a:lvl1pPr>
                  <a:lvl2pPr marL="742950" indent="-285750" eaLnBrk="0" hangingPunct="0">
                    <a:spcBef>
                      <a:spcPct val="20000"/>
                    </a:spcBef>
                    <a:buChar char="–"/>
                    <a:defRPr sz="2800">
                      <a:latin typeface="Calibri" panose="020F0502020204030204" charset="0"/>
                      <a:ea typeface="宋体" panose="02010600030101010101" pitchFamily="2" charset="-122"/>
                    </a:defRPr>
                  </a:lvl2pPr>
                  <a:lvl3pPr marL="1143000" indent="-228600" eaLnBrk="0" hangingPunct="0">
                    <a:spcBef>
                      <a:spcPct val="20000"/>
                    </a:spcBef>
                    <a:buChar char="•"/>
                    <a:defRPr sz="2400">
                      <a:latin typeface="Calibri" panose="020F0502020204030204" charset="0"/>
                      <a:ea typeface="宋体" panose="02010600030101010101" pitchFamily="2" charset="-122"/>
                    </a:defRPr>
                  </a:lvl3pPr>
                  <a:lvl4pPr marL="1600200" indent="-228600" eaLnBrk="0" hangingPunct="0">
                    <a:spcBef>
                      <a:spcPct val="20000"/>
                    </a:spcBef>
                    <a:buChar char="–"/>
                    <a:defRPr sz="2000">
                      <a:latin typeface="Calibri" panose="020F0502020204030204" charset="0"/>
                      <a:ea typeface="宋体" panose="02010600030101010101" pitchFamily="2" charset="-122"/>
                    </a:defRPr>
                  </a:lvl4pPr>
                  <a:lvl5pPr marL="2057400" indent="-228600" eaLnBrk="0" hangingPunct="0">
                    <a:spcBef>
                      <a:spcPct val="20000"/>
                    </a:spcBef>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en-US" altLang="zh-CN" dirty="0"/>
                    <a:t>2019</a:t>
                  </a:r>
                  <a:endParaRPr lang="zh-CN" altLang="en-US" dirty="0"/>
                </a:p>
              </p:txBody>
            </p:sp>
            <p:sp>
              <p:nvSpPr>
                <p:cNvPr id="53" name="TextBox 57"/>
                <p:cNvSpPr txBox="1">
                  <a:spLocks noChangeArrowheads="1"/>
                </p:cNvSpPr>
                <p:nvPr/>
              </p:nvSpPr>
              <p:spPr bwMode="auto">
                <a:xfrm>
                  <a:off x="12311" y="7244"/>
                  <a:ext cx="1317"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0"/>
                    </a:spcBef>
                    <a:buFont typeface="Arial" panose="020B0604020202020204" pitchFamily="34" charset="0"/>
                    <a:buNone/>
                    <a:defRPr sz="1400" b="1">
                      <a:solidFill>
                        <a:srgbClr val="FFFFFF"/>
                      </a:solidFill>
                      <a:latin typeface="+mn-ea"/>
                    </a:defRPr>
                  </a:lvl1pPr>
                  <a:lvl2pPr marL="742950" indent="-285750" eaLnBrk="0" hangingPunct="0">
                    <a:spcBef>
                      <a:spcPct val="20000"/>
                    </a:spcBef>
                    <a:buChar char="–"/>
                    <a:defRPr sz="2800">
                      <a:latin typeface="Calibri" panose="020F0502020204030204" charset="0"/>
                      <a:ea typeface="宋体" panose="02010600030101010101" pitchFamily="2" charset="-122"/>
                    </a:defRPr>
                  </a:lvl2pPr>
                  <a:lvl3pPr marL="1143000" indent="-228600" eaLnBrk="0" hangingPunct="0">
                    <a:spcBef>
                      <a:spcPct val="20000"/>
                    </a:spcBef>
                    <a:buChar char="•"/>
                    <a:defRPr sz="2400">
                      <a:latin typeface="Calibri" panose="020F0502020204030204" charset="0"/>
                      <a:ea typeface="宋体" panose="02010600030101010101" pitchFamily="2" charset="-122"/>
                    </a:defRPr>
                  </a:lvl3pPr>
                  <a:lvl4pPr marL="1600200" indent="-228600" eaLnBrk="0" hangingPunct="0">
                    <a:spcBef>
                      <a:spcPct val="20000"/>
                    </a:spcBef>
                    <a:buChar char="–"/>
                    <a:defRPr sz="2000">
                      <a:latin typeface="Calibri" panose="020F0502020204030204" charset="0"/>
                      <a:ea typeface="宋体" panose="02010600030101010101" pitchFamily="2" charset="-122"/>
                    </a:defRPr>
                  </a:lvl4pPr>
                  <a:lvl5pPr marL="2057400" indent="-228600" eaLnBrk="0" hangingPunct="0">
                    <a:spcBef>
                      <a:spcPct val="20000"/>
                    </a:spcBef>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en-US" altLang="zh-CN" dirty="0"/>
                    <a:t>2018</a:t>
                  </a:r>
                  <a:endParaRPr lang="zh-CN" altLang="en-US" dirty="0"/>
                </a:p>
              </p:txBody>
            </p:sp>
            <p:sp>
              <p:nvSpPr>
                <p:cNvPr id="32" name="TextBox 58"/>
                <p:cNvSpPr txBox="1">
                  <a:spLocks noChangeArrowheads="1"/>
                </p:cNvSpPr>
                <p:nvPr/>
              </p:nvSpPr>
              <p:spPr bwMode="auto">
                <a:xfrm>
                  <a:off x="4101" y="9415"/>
                  <a:ext cx="148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0"/>
                    </a:spcBef>
                    <a:buFont typeface="Arial" panose="020B0604020202020204" pitchFamily="34" charset="0"/>
                    <a:buNone/>
                    <a:defRPr sz="1400" b="1">
                      <a:solidFill>
                        <a:srgbClr val="FFFFFF"/>
                      </a:solidFill>
                      <a:latin typeface="+mn-ea"/>
                    </a:defRPr>
                  </a:lvl1pPr>
                  <a:lvl2pPr marL="742950" indent="-285750" eaLnBrk="0" hangingPunct="0">
                    <a:spcBef>
                      <a:spcPct val="20000"/>
                    </a:spcBef>
                    <a:buChar char="–"/>
                    <a:defRPr sz="2800">
                      <a:latin typeface="Calibri" panose="020F0502020204030204" charset="0"/>
                      <a:ea typeface="宋体" panose="02010600030101010101" pitchFamily="2" charset="-122"/>
                    </a:defRPr>
                  </a:lvl2pPr>
                  <a:lvl3pPr marL="1143000" indent="-228600" eaLnBrk="0" hangingPunct="0">
                    <a:spcBef>
                      <a:spcPct val="20000"/>
                    </a:spcBef>
                    <a:buChar char="•"/>
                    <a:defRPr sz="2400">
                      <a:latin typeface="Calibri" panose="020F0502020204030204" charset="0"/>
                      <a:ea typeface="宋体" panose="02010600030101010101" pitchFamily="2" charset="-122"/>
                    </a:defRPr>
                  </a:lvl3pPr>
                  <a:lvl4pPr marL="1600200" indent="-228600" eaLnBrk="0" hangingPunct="0">
                    <a:spcBef>
                      <a:spcPct val="20000"/>
                    </a:spcBef>
                    <a:buChar char="–"/>
                    <a:defRPr sz="2000">
                      <a:latin typeface="Calibri" panose="020F0502020204030204" charset="0"/>
                      <a:ea typeface="宋体" panose="02010600030101010101" pitchFamily="2" charset="-122"/>
                    </a:defRPr>
                  </a:lvl4pPr>
                  <a:lvl5pPr marL="2057400" indent="-228600" eaLnBrk="0" hangingPunct="0">
                    <a:spcBef>
                      <a:spcPct val="20000"/>
                    </a:spcBef>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en-US" altLang="zh-CN" dirty="0"/>
                    <a:t>2022</a:t>
                  </a:r>
                  <a:endParaRPr lang="zh-CN" altLang="en-US" dirty="0"/>
                </a:p>
              </p:txBody>
            </p:sp>
            <p:grpSp>
              <p:nvGrpSpPr>
                <p:cNvPr id="55" name="组合 67"/>
                <p:cNvGrpSpPr/>
                <p:nvPr/>
              </p:nvGrpSpPr>
              <p:grpSpPr bwMode="auto">
                <a:xfrm>
                  <a:off x="7306" y="4868"/>
                  <a:ext cx="3889" cy="1914"/>
                  <a:chOff x="-81093" y="-218328"/>
                  <a:chExt cx="1332898" cy="988042"/>
                </a:xfrm>
              </p:grpSpPr>
              <p:sp>
                <p:nvSpPr>
                  <p:cNvPr id="56" name="TextBox 88"/>
                  <p:cNvSpPr txBox="1">
                    <a:spLocks noChangeArrowheads="1"/>
                  </p:cNvSpPr>
                  <p:nvPr/>
                </p:nvSpPr>
                <p:spPr bwMode="auto">
                  <a:xfrm flipH="1">
                    <a:off x="-81093" y="-162060"/>
                    <a:ext cx="1332555" cy="74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indent="0" eaLnBrk="1" fontAlgn="auto" hangingPunct="1">
                      <a:lnSpc>
                        <a:spcPct val="150000"/>
                      </a:lnSpc>
                    </a:pPr>
                    <a:r>
                      <a:rPr lang="en-US" sz="1200" b="1" dirty="0">
                        <a:latin typeface="Times New Roman" panose="02020603050405020304" charset="0"/>
                        <a:ea typeface="微软雅黑" panose="020B0503020204020204" charset="-122"/>
                        <a:cs typeface="Times New Roman" panose="02020603050405020304" charset="0"/>
                      </a:rPr>
                      <a:t>the US</a:t>
                    </a:r>
                    <a:r>
                      <a:rPr sz="1200" b="1" dirty="0">
                        <a:latin typeface="Times New Roman" panose="02020603050405020304" charset="0"/>
                        <a:ea typeface="微软雅黑" panose="020B0503020204020204" charset="-122"/>
                        <a:cs typeface="Times New Roman" panose="02020603050405020304" charset="0"/>
                      </a:rPr>
                      <a:t>: Increase Section 301 tariffs from</a:t>
                    </a:r>
                    <a:r>
                      <a:rPr sz="1200" b="1" dirty="0">
                        <a:solidFill>
                          <a:srgbClr val="FF0000"/>
                        </a:solidFill>
                        <a:latin typeface="Times New Roman" panose="02020603050405020304" charset="0"/>
                        <a:ea typeface="微软雅黑" panose="020B0503020204020204" charset="-122"/>
                        <a:cs typeface="Times New Roman" panose="02020603050405020304" charset="0"/>
                      </a:rPr>
                      <a:t> 10% to 25%</a:t>
                    </a:r>
                    <a:r>
                      <a:rPr sz="1200" b="1" dirty="0">
                        <a:latin typeface="Times New Roman" panose="02020603050405020304" charset="0"/>
                        <a:ea typeface="微软雅黑" panose="020B0503020204020204" charset="-122"/>
                        <a:cs typeface="Times New Roman" panose="02020603050405020304" charset="0"/>
                      </a:rPr>
                      <a:t>; Tariffs on China in 2019 at </a:t>
                    </a:r>
                    <a:r>
                      <a:rPr sz="1200" b="1" dirty="0">
                        <a:solidFill>
                          <a:srgbClr val="FF0000"/>
                        </a:solidFill>
                        <a:latin typeface="Times New Roman" panose="02020603050405020304" charset="0"/>
                        <a:ea typeface="微软雅黑" panose="020B0503020204020204" charset="-122"/>
                        <a:cs typeface="Times New Roman" panose="02020603050405020304" charset="0"/>
                      </a:rPr>
                      <a:t>20%</a:t>
                    </a:r>
                    <a:endParaRPr sz="1200" b="1"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57" name="折角形 18"/>
                  <p:cNvSpPr/>
                  <p:nvPr/>
                </p:nvSpPr>
                <p:spPr bwMode="auto">
                  <a:xfrm>
                    <a:off x="-81093" y="-218328"/>
                    <a:ext cx="1332898" cy="988042"/>
                  </a:xfrm>
                  <a:custGeom>
                    <a:avLst/>
                    <a:gdLst>
                      <a:gd name="T0" fmla="*/ 0 w 1137034"/>
                      <a:gd name="T1" fmla="*/ 0 h 769441"/>
                      <a:gd name="T2" fmla="*/ 1137034 w 1137034"/>
                      <a:gd name="T3" fmla="*/ 0 h 769441"/>
                      <a:gd name="T4" fmla="*/ 1137034 w 1137034"/>
                      <a:gd name="T5" fmla="*/ 641198 h 769441"/>
                      <a:gd name="T6" fmla="*/ 1008791 w 1137034"/>
                      <a:gd name="T7" fmla="*/ 769441 h 769441"/>
                      <a:gd name="T8" fmla="*/ 596988 w 1137034"/>
                      <a:gd name="T9" fmla="*/ 769441 h 769441"/>
                      <a:gd name="T10" fmla="*/ 497660 w 1137034"/>
                      <a:gd name="T11" fmla="*/ 674626 h 769441"/>
                      <a:gd name="T12" fmla="*/ 398332 w 1137034"/>
                      <a:gd name="T13" fmla="*/ 769441 h 769441"/>
                      <a:gd name="T14" fmla="*/ 0 w 1137034"/>
                      <a:gd name="T15" fmla="*/ 769441 h 769441"/>
                      <a:gd name="T16" fmla="*/ 0 w 1137034"/>
                      <a:gd name="T17" fmla="*/ 0 h 769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7034" h="769441">
                        <a:moveTo>
                          <a:pt x="0" y="0"/>
                        </a:moveTo>
                        <a:lnTo>
                          <a:pt x="1137034" y="0"/>
                        </a:lnTo>
                        <a:lnTo>
                          <a:pt x="1137034" y="641198"/>
                        </a:lnTo>
                        <a:lnTo>
                          <a:pt x="1008791" y="769441"/>
                        </a:lnTo>
                        <a:lnTo>
                          <a:pt x="596988" y="769441"/>
                        </a:lnTo>
                        <a:cubicBezTo>
                          <a:pt x="595011" y="716555"/>
                          <a:pt x="551232" y="674626"/>
                          <a:pt x="497660" y="674626"/>
                        </a:cubicBezTo>
                        <a:cubicBezTo>
                          <a:pt x="444088" y="674626"/>
                          <a:pt x="400310" y="716555"/>
                          <a:pt x="398332" y="769441"/>
                        </a:cubicBezTo>
                        <a:lnTo>
                          <a:pt x="0" y="769441"/>
                        </a:lnTo>
                        <a:lnTo>
                          <a:pt x="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58" name="TextBox 70"/>
                <p:cNvSpPr txBox="1">
                  <a:spLocks noChangeArrowheads="1"/>
                </p:cNvSpPr>
                <p:nvPr/>
              </p:nvSpPr>
              <p:spPr bwMode="auto">
                <a:xfrm>
                  <a:off x="8580" y="9425"/>
                  <a:ext cx="148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0"/>
                    </a:spcBef>
                    <a:buFont typeface="Arial" panose="020B0604020202020204" pitchFamily="34" charset="0"/>
                    <a:buNone/>
                    <a:defRPr sz="1400" b="1">
                      <a:solidFill>
                        <a:srgbClr val="FFFFFF"/>
                      </a:solidFill>
                      <a:latin typeface="+mn-ea"/>
                    </a:defRPr>
                  </a:lvl1pPr>
                  <a:lvl2pPr marL="742950" indent="-285750" eaLnBrk="0" hangingPunct="0">
                    <a:spcBef>
                      <a:spcPct val="20000"/>
                    </a:spcBef>
                    <a:buChar char="–"/>
                    <a:defRPr sz="2800">
                      <a:latin typeface="Calibri" panose="020F0502020204030204" charset="0"/>
                      <a:ea typeface="宋体" panose="02010600030101010101" pitchFamily="2" charset="-122"/>
                    </a:defRPr>
                  </a:lvl2pPr>
                  <a:lvl3pPr marL="1143000" indent="-228600" eaLnBrk="0" hangingPunct="0">
                    <a:spcBef>
                      <a:spcPct val="20000"/>
                    </a:spcBef>
                    <a:buChar char="•"/>
                    <a:defRPr sz="2400">
                      <a:latin typeface="Calibri" panose="020F0502020204030204" charset="0"/>
                      <a:ea typeface="宋体" panose="02010600030101010101" pitchFamily="2" charset="-122"/>
                    </a:defRPr>
                  </a:lvl3pPr>
                  <a:lvl4pPr marL="1600200" indent="-228600" eaLnBrk="0" hangingPunct="0">
                    <a:spcBef>
                      <a:spcPct val="20000"/>
                    </a:spcBef>
                    <a:buChar char="–"/>
                    <a:defRPr sz="2000">
                      <a:latin typeface="Calibri" panose="020F0502020204030204" charset="0"/>
                      <a:ea typeface="宋体" panose="02010600030101010101" pitchFamily="2" charset="-122"/>
                    </a:defRPr>
                  </a:lvl4pPr>
                  <a:lvl5pPr marL="2057400" indent="-228600" eaLnBrk="0" hangingPunct="0">
                    <a:spcBef>
                      <a:spcPct val="20000"/>
                    </a:spcBef>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en-US" altLang="zh-CN" dirty="0"/>
                    <a:t>2024</a:t>
                  </a:r>
                  <a:endParaRPr lang="en-US" altLang="zh-CN" dirty="0"/>
                </a:p>
              </p:txBody>
            </p:sp>
            <p:sp>
              <p:nvSpPr>
                <p:cNvPr id="59" name="TextBox 72"/>
                <p:cNvSpPr txBox="1">
                  <a:spLocks noChangeArrowheads="1"/>
                </p:cNvSpPr>
                <p:nvPr/>
              </p:nvSpPr>
              <p:spPr bwMode="auto">
                <a:xfrm flipH="1">
                  <a:off x="4290" y="4976"/>
                  <a:ext cx="2766"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60000"/>
                    </a:lnSpc>
                  </a:pPr>
                  <a:r>
                    <a:rPr sz="1200" b="1" dirty="0">
                      <a:latin typeface="Times New Roman" panose="02020603050405020304" charset="0"/>
                      <a:ea typeface="微软雅黑" panose="020B0503020204020204" charset="-122"/>
                      <a:cs typeface="Times New Roman" panose="02020603050405020304" charset="0"/>
                    </a:rPr>
                    <a:t>India: </a:t>
                  </a:r>
                  <a:r>
                    <a:rPr sz="1200" b="1" dirty="0">
                      <a:solidFill>
                        <a:srgbClr val="FF0000"/>
                      </a:solidFill>
                      <a:latin typeface="Times New Roman" panose="02020603050405020304" charset="0"/>
                      <a:ea typeface="微软雅黑" panose="020B0503020204020204" charset="-122"/>
                      <a:cs typeface="Times New Roman" panose="02020603050405020304" charset="0"/>
                    </a:rPr>
                    <a:t>14.9% </a:t>
                  </a:r>
                  <a:r>
                    <a:rPr sz="1200" b="1" dirty="0">
                      <a:latin typeface="Times New Roman" panose="02020603050405020304" charset="0"/>
                      <a:ea typeface="微软雅黑" panose="020B0503020204020204" charset="-122"/>
                      <a:cs typeface="Times New Roman" panose="02020603050405020304" charset="0"/>
                    </a:rPr>
                    <a:t>import duty on China, Thailand and Vietnam</a:t>
                  </a:r>
                  <a:endParaRPr sz="1200" b="1" dirty="0">
                    <a:latin typeface="Times New Roman" panose="02020603050405020304" charset="0"/>
                    <a:ea typeface="微软雅黑" panose="020B0503020204020204" charset="-122"/>
                    <a:cs typeface="Times New Roman" panose="02020603050405020304" charset="0"/>
                  </a:endParaRPr>
                </a:p>
              </p:txBody>
            </p:sp>
            <p:sp>
              <p:nvSpPr>
                <p:cNvPr id="60" name="折角形 22"/>
                <p:cNvSpPr/>
                <p:nvPr/>
              </p:nvSpPr>
              <p:spPr bwMode="auto">
                <a:xfrm>
                  <a:off x="4290" y="4869"/>
                  <a:ext cx="2767" cy="1863"/>
                </a:xfrm>
                <a:custGeom>
                  <a:avLst/>
                  <a:gdLst>
                    <a:gd name="T0" fmla="*/ 0 w 1040338"/>
                    <a:gd name="T1" fmla="*/ 0 h 720080"/>
                    <a:gd name="T2" fmla="*/ 1040338 w 1040338"/>
                    <a:gd name="T3" fmla="*/ 0 h 720080"/>
                    <a:gd name="T4" fmla="*/ 1040338 w 1040338"/>
                    <a:gd name="T5" fmla="*/ 600064 h 720080"/>
                    <a:gd name="T6" fmla="*/ 920322 w 1040338"/>
                    <a:gd name="T7" fmla="*/ 720080 h 720080"/>
                    <a:gd name="T8" fmla="*/ 501864 w 1040338"/>
                    <a:gd name="T9" fmla="*/ 720080 h 720080"/>
                    <a:gd name="T10" fmla="*/ 421698 w 1040338"/>
                    <a:gd name="T11" fmla="*/ 672836 h 720080"/>
                    <a:gd name="T12" fmla="*/ 341532 w 1040338"/>
                    <a:gd name="T13" fmla="*/ 720080 h 720080"/>
                    <a:gd name="T14" fmla="*/ 0 w 1040338"/>
                    <a:gd name="T15" fmla="*/ 720080 h 720080"/>
                    <a:gd name="T16" fmla="*/ 0 w 1040338"/>
                    <a:gd name="T17" fmla="*/ 0 h 720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338" h="720080">
                      <a:moveTo>
                        <a:pt x="0" y="0"/>
                      </a:moveTo>
                      <a:lnTo>
                        <a:pt x="1040338" y="0"/>
                      </a:lnTo>
                      <a:lnTo>
                        <a:pt x="1040338" y="600064"/>
                      </a:lnTo>
                      <a:lnTo>
                        <a:pt x="920322" y="720080"/>
                      </a:lnTo>
                      <a:lnTo>
                        <a:pt x="501864" y="720080"/>
                      </a:lnTo>
                      <a:cubicBezTo>
                        <a:pt x="486718" y="691463"/>
                        <a:pt x="456383" y="672836"/>
                        <a:pt x="421698" y="672836"/>
                      </a:cubicBezTo>
                      <a:cubicBezTo>
                        <a:pt x="387013" y="672836"/>
                        <a:pt x="356678" y="691463"/>
                        <a:pt x="341532" y="720080"/>
                      </a:cubicBezTo>
                      <a:lnTo>
                        <a:pt x="0" y="720080"/>
                      </a:lnTo>
                      <a:lnTo>
                        <a:pt x="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1" name="流程图: 联系 82"/>
                <p:cNvSpPr>
                  <a:spLocks noChangeArrowheads="1"/>
                </p:cNvSpPr>
                <p:nvPr/>
              </p:nvSpPr>
              <p:spPr bwMode="auto">
                <a:xfrm>
                  <a:off x="4841" y="8966"/>
                  <a:ext cx="336" cy="353"/>
                </a:xfrm>
                <a:prstGeom prst="flowChartConnector">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62" name="TextBox 86"/>
                <p:cNvSpPr txBox="1">
                  <a:spLocks noChangeArrowheads="1"/>
                </p:cNvSpPr>
                <p:nvPr/>
              </p:nvSpPr>
              <p:spPr bwMode="auto">
                <a:xfrm flipH="1">
                  <a:off x="2187" y="7754"/>
                  <a:ext cx="2602" cy="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sz="1200" b="1" dirty="0">
                      <a:latin typeface="Times New Roman" panose="02020603050405020304" charset="0"/>
                      <a:ea typeface="微软雅黑" panose="020B0503020204020204" charset="-122"/>
                      <a:cs typeface="Times New Roman" panose="02020603050405020304" charset="0"/>
                    </a:rPr>
                    <a:t>The </a:t>
                  </a:r>
                  <a:r>
                    <a:rPr lang="en-US" sz="1200" b="1" dirty="0">
                      <a:latin typeface="Times New Roman" panose="02020603050405020304" charset="0"/>
                      <a:ea typeface="微软雅黑" panose="020B0503020204020204" charset="-122"/>
                      <a:cs typeface="Times New Roman" panose="02020603050405020304" charset="0"/>
                    </a:rPr>
                    <a:t>US</a:t>
                  </a:r>
                  <a:r>
                    <a:rPr sz="1200" b="1" dirty="0">
                      <a:latin typeface="Times New Roman" panose="02020603050405020304" charset="0"/>
                      <a:ea typeface="微软雅黑" panose="020B0503020204020204" charset="-122"/>
                      <a:cs typeface="Times New Roman" panose="02020603050405020304" charset="0"/>
                    </a:rPr>
                    <a:t> Section 201 extension: Initial tariff of </a:t>
                  </a:r>
                  <a:r>
                    <a:rPr sz="1200" b="1" dirty="0">
                      <a:solidFill>
                        <a:srgbClr val="FF0000"/>
                      </a:solidFill>
                      <a:latin typeface="Times New Roman" panose="02020603050405020304" charset="0"/>
                      <a:ea typeface="微软雅黑" panose="020B0503020204020204" charset="-122"/>
                      <a:cs typeface="Times New Roman" panose="02020603050405020304" charset="0"/>
                    </a:rPr>
                    <a:t>14.5%</a:t>
                  </a:r>
                  <a:r>
                    <a:rPr sz="1200" b="1" dirty="0">
                      <a:latin typeface="Times New Roman" panose="02020603050405020304" charset="0"/>
                      <a:ea typeface="微软雅黑" panose="020B0503020204020204" charset="-122"/>
                      <a:cs typeface="Times New Roman" panose="02020603050405020304" charset="0"/>
                    </a:rPr>
                    <a:t>, decreasing by 0.25% annually over 4 years.</a:t>
                  </a:r>
                  <a:endParaRPr sz="1200" b="1" dirty="0">
                    <a:latin typeface="Times New Roman" panose="02020603050405020304" charset="0"/>
                    <a:ea typeface="微软雅黑" panose="020B0503020204020204" charset="-122"/>
                    <a:cs typeface="Times New Roman" panose="02020603050405020304" charset="0"/>
                  </a:endParaRPr>
                </a:p>
              </p:txBody>
            </p:sp>
            <p:sp>
              <p:nvSpPr>
                <p:cNvPr id="63" name="折角形 74"/>
                <p:cNvSpPr/>
                <p:nvPr/>
              </p:nvSpPr>
              <p:spPr bwMode="auto">
                <a:xfrm flipH="1">
                  <a:off x="2133" y="7829"/>
                  <a:ext cx="2677" cy="1483"/>
                </a:xfrm>
                <a:custGeom>
                  <a:avLst/>
                  <a:gdLst>
                    <a:gd name="T0" fmla="*/ 0 w 1183030"/>
                    <a:gd name="T1" fmla="*/ 0 h 877780"/>
                    <a:gd name="T2" fmla="*/ 1183030 w 1183030"/>
                    <a:gd name="T3" fmla="*/ 0 h 877780"/>
                    <a:gd name="T4" fmla="*/ 1183030 w 1183030"/>
                    <a:gd name="T5" fmla="*/ 731480 h 877780"/>
                    <a:gd name="T6" fmla="*/ 1036730 w 1183030"/>
                    <a:gd name="T7" fmla="*/ 877780 h 877780"/>
                    <a:gd name="T8" fmla="*/ 0 w 1183030"/>
                    <a:gd name="T9" fmla="*/ 877780 h 877780"/>
                    <a:gd name="T10" fmla="*/ 0 w 1183030"/>
                    <a:gd name="T11" fmla="*/ 866811 h 877780"/>
                    <a:gd name="T12" fmla="*/ 72008 w 1183030"/>
                    <a:gd name="T13" fmla="*/ 769441 h 877780"/>
                    <a:gd name="T14" fmla="*/ 0 w 1183030"/>
                    <a:gd name="T15" fmla="*/ 672071 h 877780"/>
                    <a:gd name="T16" fmla="*/ 0 w 1183030"/>
                    <a:gd name="T17" fmla="*/ 0 h 877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3030" h="877780">
                      <a:moveTo>
                        <a:pt x="0" y="0"/>
                      </a:moveTo>
                      <a:lnTo>
                        <a:pt x="1183030" y="0"/>
                      </a:lnTo>
                      <a:lnTo>
                        <a:pt x="1183030" y="731480"/>
                      </a:lnTo>
                      <a:lnTo>
                        <a:pt x="1036730" y="877780"/>
                      </a:lnTo>
                      <a:lnTo>
                        <a:pt x="0" y="877780"/>
                      </a:lnTo>
                      <a:lnTo>
                        <a:pt x="0" y="866811"/>
                      </a:lnTo>
                      <a:cubicBezTo>
                        <a:pt x="41983" y="854580"/>
                        <a:pt x="72008" y="815517"/>
                        <a:pt x="72008" y="769441"/>
                      </a:cubicBezTo>
                      <a:cubicBezTo>
                        <a:pt x="72008" y="723366"/>
                        <a:pt x="41983" y="684302"/>
                        <a:pt x="0" y="672071"/>
                      </a:cubicBezTo>
                      <a:lnTo>
                        <a:pt x="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4" name="TextBox 22"/>
                <p:cNvSpPr txBox="1">
                  <a:spLocks noChangeArrowheads="1"/>
                </p:cNvSpPr>
                <p:nvPr/>
              </p:nvSpPr>
              <p:spPr bwMode="auto">
                <a:xfrm>
                  <a:off x="8454" y="4016"/>
                  <a:ext cx="148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b="1" dirty="0">
                      <a:solidFill>
                        <a:srgbClr val="FFFFFF"/>
                      </a:solidFill>
                      <a:latin typeface="+mn-ea"/>
                      <a:ea typeface="+mn-ea"/>
                    </a:rPr>
                    <a:t>2012</a:t>
                  </a:r>
                  <a:endParaRPr lang="zh-CN" altLang="en-US" sz="1400" b="1" dirty="0">
                    <a:solidFill>
                      <a:srgbClr val="FFFFFF"/>
                    </a:solidFill>
                    <a:latin typeface="+mn-ea"/>
                    <a:ea typeface="+mn-ea"/>
                  </a:endParaRPr>
                </a:p>
              </p:txBody>
            </p:sp>
            <p:sp>
              <p:nvSpPr>
                <p:cNvPr id="66" name="流程图: 联系 104"/>
                <p:cNvSpPr>
                  <a:spLocks noChangeArrowheads="1"/>
                </p:cNvSpPr>
                <p:nvPr/>
              </p:nvSpPr>
              <p:spPr bwMode="auto">
                <a:xfrm flipH="1">
                  <a:off x="9600" y="3631"/>
                  <a:ext cx="301" cy="294"/>
                </a:xfrm>
                <a:prstGeom prst="flowChartConnector">
                  <a:avLst/>
                </a:prstGeom>
                <a:solidFill>
                  <a:srgbClr val="3C587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67" name="折角形 39"/>
                <p:cNvSpPr/>
                <p:nvPr/>
              </p:nvSpPr>
              <p:spPr bwMode="auto">
                <a:xfrm flipH="1">
                  <a:off x="6420" y="2005"/>
                  <a:ext cx="3359" cy="1719"/>
                </a:xfrm>
                <a:custGeom>
                  <a:avLst/>
                  <a:gdLst>
                    <a:gd name="T0" fmla="*/ 1056920 w 1056920"/>
                    <a:gd name="T1" fmla="*/ 0 h 815380"/>
                    <a:gd name="T2" fmla="*/ 0 w 1056920"/>
                    <a:gd name="T3" fmla="*/ 0 h 815380"/>
                    <a:gd name="T4" fmla="*/ 0 w 1056920"/>
                    <a:gd name="T5" fmla="*/ 731161 h 815380"/>
                    <a:gd name="T6" fmla="*/ 98262 w 1056920"/>
                    <a:gd name="T7" fmla="*/ 815380 h 815380"/>
                    <a:gd name="T8" fmla="*/ 921021 w 1056920"/>
                    <a:gd name="T9" fmla="*/ 815380 h 815380"/>
                    <a:gd name="T10" fmla="*/ 1056920 w 1056920"/>
                    <a:gd name="T11" fmla="*/ 679481 h 815380"/>
                    <a:gd name="T12" fmla="*/ 1056920 w 1056920"/>
                    <a:gd name="T13" fmla="*/ 0 h 815380"/>
                  </a:gdLst>
                  <a:ahLst/>
                  <a:cxnLst>
                    <a:cxn ang="0">
                      <a:pos x="T0" y="T1"/>
                    </a:cxn>
                    <a:cxn ang="0">
                      <a:pos x="T2" y="T3"/>
                    </a:cxn>
                    <a:cxn ang="0">
                      <a:pos x="T4" y="T5"/>
                    </a:cxn>
                    <a:cxn ang="0">
                      <a:pos x="T6" y="T7"/>
                    </a:cxn>
                    <a:cxn ang="0">
                      <a:pos x="T8" y="T9"/>
                    </a:cxn>
                    <a:cxn ang="0">
                      <a:pos x="T10" y="T11"/>
                    </a:cxn>
                    <a:cxn ang="0">
                      <a:pos x="T12" y="T13"/>
                    </a:cxn>
                  </a:cxnLst>
                  <a:rect l="0" t="0" r="r" b="b"/>
                  <a:pathLst>
                    <a:path w="1056920" h="815380">
                      <a:moveTo>
                        <a:pt x="1056920" y="0"/>
                      </a:moveTo>
                      <a:lnTo>
                        <a:pt x="0" y="0"/>
                      </a:lnTo>
                      <a:lnTo>
                        <a:pt x="0" y="731161"/>
                      </a:lnTo>
                      <a:cubicBezTo>
                        <a:pt x="49973" y="731432"/>
                        <a:pt x="91438" y="767486"/>
                        <a:pt x="98262" y="815380"/>
                      </a:cubicBezTo>
                      <a:lnTo>
                        <a:pt x="921021" y="815380"/>
                      </a:lnTo>
                      <a:lnTo>
                        <a:pt x="1056920" y="679481"/>
                      </a:lnTo>
                      <a:lnTo>
                        <a:pt x="105692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8" name="TextBox 102"/>
                <p:cNvSpPr txBox="1">
                  <a:spLocks noChangeArrowheads="1"/>
                </p:cNvSpPr>
                <p:nvPr/>
              </p:nvSpPr>
              <p:spPr bwMode="auto">
                <a:xfrm flipH="1">
                  <a:off x="6603" y="2100"/>
                  <a:ext cx="3068" cy="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a:latin typeface="Times New Roman" panose="02020603050405020304" charset="0"/>
                      <a:ea typeface="微软雅黑" panose="020B0503020204020204" charset="-122"/>
                      <a:cs typeface="Times New Roman" panose="02020603050405020304" charset="0"/>
                    </a:rPr>
                    <a:t>Countervailing duties：</a:t>
                  </a:r>
                  <a:r>
                    <a:rPr lang="en-US" altLang="zh-CN" sz="1200" b="1" dirty="0">
                      <a:solidFill>
                        <a:srgbClr val="FF0000"/>
                      </a:solidFill>
                      <a:latin typeface="Times New Roman" panose="02020603050405020304" charset="0"/>
                      <a:ea typeface="微软雅黑" panose="020B0503020204020204" charset="-122"/>
                      <a:cs typeface="Times New Roman" panose="02020603050405020304" charset="0"/>
                    </a:rPr>
                    <a:t>14.78%-15.97%</a:t>
                  </a:r>
                  <a:endParaRPr lang="en-US" altLang="zh-CN" sz="1200" b="1" dirty="0">
                    <a:solidFill>
                      <a:srgbClr val="FF0000"/>
                    </a:solidFill>
                    <a:latin typeface="Times New Roman" panose="02020603050405020304" charset="0"/>
                    <a:ea typeface="微软雅黑" panose="020B0503020204020204" charset="-122"/>
                    <a:cs typeface="Times New Roman" panose="02020603050405020304" charset="0"/>
                  </a:endParaRPr>
                </a:p>
                <a:p>
                  <a:pPr eaLnBrk="1" hangingPunct="1"/>
                  <a:r>
                    <a:rPr lang="zh-CN" altLang="en-US" sz="1200" b="1" dirty="0">
                      <a:latin typeface="Times New Roman" panose="02020603050405020304" charset="0"/>
                      <a:ea typeface="微软雅黑" panose="020B0503020204020204" charset="-122"/>
                      <a:cs typeface="Times New Roman" panose="02020603050405020304" charset="0"/>
                    </a:rPr>
                    <a:t>Anti-dumping duties：</a:t>
                  </a:r>
                  <a:r>
                    <a:rPr lang="en-US" altLang="zh-CN" sz="1200" b="1" dirty="0">
                      <a:solidFill>
                        <a:srgbClr val="FF0000"/>
                      </a:solidFill>
                      <a:latin typeface="Times New Roman" panose="02020603050405020304" charset="0"/>
                      <a:ea typeface="微软雅黑" panose="020B0503020204020204" charset="-122"/>
                      <a:cs typeface="Times New Roman" panose="02020603050405020304" charset="0"/>
                    </a:rPr>
                    <a:t>18.32%—249.96%</a:t>
                  </a:r>
                  <a:endParaRPr lang="en-US" altLang="zh-CN" sz="1200" b="1"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69" name="TextBox 102"/>
                <p:cNvSpPr txBox="1">
                  <a:spLocks noChangeArrowheads="1"/>
                </p:cNvSpPr>
                <p:nvPr/>
              </p:nvSpPr>
              <p:spPr bwMode="auto">
                <a:xfrm flipH="1">
                  <a:off x="11727" y="2033"/>
                  <a:ext cx="2881" cy="169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sz="1200" b="1" dirty="0">
                      <a:latin typeface="Times New Roman" panose="02020603050405020304" charset="0"/>
                      <a:ea typeface="微软雅黑" panose="020B0503020204020204" charset="-122"/>
                      <a:cs typeface="Times New Roman" panose="02020603050405020304" charset="0"/>
                    </a:rPr>
                    <a:t>EU starts to impose anti-dumping duties on Chinese solar cells by </a:t>
                  </a:r>
                  <a:r>
                    <a:rPr sz="1200" b="1" dirty="0">
                      <a:solidFill>
                        <a:srgbClr val="FF0000"/>
                      </a:solidFill>
                      <a:latin typeface="Times New Roman" panose="02020603050405020304" charset="0"/>
                      <a:ea typeface="微软雅黑" panose="020B0503020204020204" charset="-122"/>
                      <a:cs typeface="Times New Roman" panose="02020603050405020304" charset="0"/>
                    </a:rPr>
                    <a:t>47.6%</a:t>
                  </a:r>
                  <a:endParaRPr sz="1200" b="1" dirty="0">
                    <a:latin typeface="Times New Roman" panose="02020603050405020304" charset="0"/>
                    <a:ea typeface="微软雅黑" panose="020B0503020204020204" charset="-122"/>
                    <a:cs typeface="Times New Roman" panose="02020603050405020304" charset="0"/>
                  </a:endParaRPr>
                </a:p>
                <a:p>
                  <a:pPr eaLnBrk="1" hangingPunct="1"/>
                  <a:r>
                    <a:rPr sz="1200" b="1" dirty="0">
                      <a:latin typeface="Times New Roman" panose="02020603050405020304" charset="0"/>
                      <a:ea typeface="微软雅黑" panose="020B0503020204020204" charset="-122"/>
                      <a:cs typeface="Times New Roman" panose="02020603050405020304" charset="0"/>
                    </a:rPr>
                    <a:t>Lasted until 2018</a:t>
                  </a:r>
                  <a:endParaRPr sz="1200" b="1" dirty="0">
                    <a:latin typeface="Times New Roman" panose="02020603050405020304" charset="0"/>
                    <a:ea typeface="微软雅黑" panose="020B0503020204020204" charset="-122"/>
                    <a:cs typeface="Times New Roman" panose="02020603050405020304" charset="0"/>
                  </a:endParaRPr>
                </a:p>
              </p:txBody>
            </p:sp>
            <p:sp>
              <p:nvSpPr>
                <p:cNvPr id="71" name="流程图: 联系 44"/>
                <p:cNvSpPr>
                  <a:spLocks noChangeArrowheads="1"/>
                </p:cNvSpPr>
                <p:nvPr/>
              </p:nvSpPr>
              <p:spPr bwMode="auto">
                <a:xfrm>
                  <a:off x="14434" y="7781"/>
                  <a:ext cx="321" cy="321"/>
                </a:xfrm>
                <a:prstGeom prst="flowChartConnector">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72" name="流程图: 联系 44"/>
                <p:cNvSpPr>
                  <a:spLocks noChangeArrowheads="1"/>
                </p:cNvSpPr>
                <p:nvPr/>
              </p:nvSpPr>
              <p:spPr bwMode="auto">
                <a:xfrm>
                  <a:off x="8847" y="6784"/>
                  <a:ext cx="321" cy="321"/>
                </a:xfrm>
                <a:prstGeom prst="flowChartConnector">
                  <a:avLst/>
                </a:prstGeom>
                <a:solidFill>
                  <a:srgbClr val="3C587F"/>
                </a:solidFill>
                <a:ln>
                  <a:solidFill>
                    <a:srgbClr val="457136"/>
                  </a:solid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cxnSp>
              <p:nvCxnSpPr>
                <p:cNvPr id="73" name="直接连接符 19"/>
                <p:cNvCxnSpPr>
                  <a:cxnSpLocks noChangeShapeType="1"/>
                  <a:stCxn id="16" idx="3"/>
                  <a:endCxn id="16" idx="1"/>
                </p:cNvCxnSpPr>
                <p:nvPr/>
              </p:nvCxnSpPr>
              <p:spPr bwMode="auto">
                <a:xfrm flipH="1">
                  <a:off x="14609" y="5863"/>
                  <a:ext cx="672" cy="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74" name="TextBox 31"/>
                <p:cNvSpPr txBox="1">
                  <a:spLocks noChangeArrowheads="1"/>
                </p:cNvSpPr>
                <p:nvPr/>
              </p:nvSpPr>
              <p:spPr bwMode="auto">
                <a:xfrm rot="5400000">
                  <a:off x="14387" y="6368"/>
                  <a:ext cx="1119"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0"/>
                    </a:spcBef>
                    <a:buFont typeface="Arial" panose="020B0604020202020204" pitchFamily="34" charset="0"/>
                    <a:buNone/>
                    <a:defRPr sz="1400" b="1">
                      <a:solidFill>
                        <a:srgbClr val="FFFFFF"/>
                      </a:solidFill>
                      <a:latin typeface="+mn-ea"/>
                    </a:defRPr>
                  </a:lvl1pPr>
                  <a:lvl2pPr marL="742950" indent="-285750" eaLnBrk="0" hangingPunct="0">
                    <a:spcBef>
                      <a:spcPct val="20000"/>
                    </a:spcBef>
                    <a:buChar char="–"/>
                    <a:defRPr sz="2800">
                      <a:latin typeface="Calibri" panose="020F0502020204030204" charset="0"/>
                      <a:ea typeface="宋体" panose="02010600030101010101" pitchFamily="2" charset="-122"/>
                    </a:defRPr>
                  </a:lvl2pPr>
                  <a:lvl3pPr marL="1143000" indent="-228600" eaLnBrk="0" hangingPunct="0">
                    <a:spcBef>
                      <a:spcPct val="20000"/>
                    </a:spcBef>
                    <a:buChar char="•"/>
                    <a:defRPr sz="2400">
                      <a:latin typeface="Calibri" panose="020F0502020204030204" charset="0"/>
                      <a:ea typeface="宋体" panose="02010600030101010101" pitchFamily="2" charset="-122"/>
                    </a:defRPr>
                  </a:lvl3pPr>
                  <a:lvl4pPr marL="1600200" indent="-228600" eaLnBrk="0" hangingPunct="0">
                    <a:spcBef>
                      <a:spcPct val="20000"/>
                    </a:spcBef>
                    <a:buChar char="–"/>
                    <a:defRPr sz="2000">
                      <a:latin typeface="Calibri" panose="020F0502020204030204" charset="0"/>
                      <a:ea typeface="宋体" panose="02010600030101010101" pitchFamily="2" charset="-122"/>
                    </a:defRPr>
                  </a:lvl4pPr>
                  <a:lvl5pPr marL="2057400" indent="-228600" eaLnBrk="0" hangingPunct="0">
                    <a:spcBef>
                      <a:spcPct val="20000"/>
                    </a:spcBef>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en-US" altLang="zh-CN" dirty="0"/>
                    <a:t>2017</a:t>
                  </a:r>
                  <a:endParaRPr lang="zh-CN" altLang="en-US" dirty="0"/>
                </a:p>
              </p:txBody>
            </p:sp>
            <p:sp>
              <p:nvSpPr>
                <p:cNvPr id="75" name="流程图: 联系 44"/>
                <p:cNvSpPr>
                  <a:spLocks noChangeArrowheads="1"/>
                </p:cNvSpPr>
                <p:nvPr/>
              </p:nvSpPr>
              <p:spPr bwMode="auto">
                <a:xfrm>
                  <a:off x="15485" y="6203"/>
                  <a:ext cx="321" cy="321"/>
                </a:xfrm>
                <a:prstGeom prst="flowChartConnector">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76" name="文本框 75"/>
                <p:cNvSpPr txBox="1"/>
                <p:nvPr/>
              </p:nvSpPr>
              <p:spPr>
                <a:xfrm>
                  <a:off x="16048" y="5585"/>
                  <a:ext cx="2575" cy="1598"/>
                </a:xfrm>
                <a:prstGeom prst="rect">
                  <a:avLst/>
                </a:prstGeom>
                <a:noFill/>
              </p:spPr>
              <p:txBody>
                <a:bodyPr wrap="square">
                  <a:spAutoFit/>
                </a:bodyPr>
                <a:lstStyle/>
                <a:p>
                  <a:r>
                    <a:rPr sz="1200" b="1" dirty="0">
                      <a:latin typeface="Times New Roman" panose="02020603050405020304" charset="0"/>
                      <a:ea typeface="微软雅黑" panose="020B0503020204020204" charset="-122"/>
                      <a:cs typeface="Times New Roman" panose="02020603050405020304" charset="0"/>
                    </a:rPr>
                    <a:t>Turkey: Anti-dumping duties on China for a period of 5 years at a rate of </a:t>
                  </a:r>
                  <a:r>
                    <a:rPr sz="1200" b="1" dirty="0">
                      <a:solidFill>
                        <a:srgbClr val="FF0000"/>
                      </a:solidFill>
                      <a:latin typeface="Times New Roman" panose="02020603050405020304" charset="0"/>
                      <a:ea typeface="微软雅黑" panose="020B0503020204020204" charset="-122"/>
                      <a:cs typeface="Times New Roman" panose="02020603050405020304" charset="0"/>
                    </a:rPr>
                    <a:t>$20-25</a:t>
                  </a:r>
                  <a:r>
                    <a:rPr lang="en-US" sz="1200" b="1" dirty="0">
                      <a:solidFill>
                        <a:srgbClr val="FF0000"/>
                      </a:solidFill>
                      <a:latin typeface="Times New Roman" panose="02020603050405020304" charset="0"/>
                      <a:ea typeface="微软雅黑" panose="020B0503020204020204" charset="-122"/>
                      <a:cs typeface="Times New Roman" panose="02020603050405020304" charset="0"/>
                    </a:rPr>
                    <a:t>/</a:t>
                  </a:r>
                  <a:r>
                    <a:rPr lang="zh-CN" altLang="en-US" sz="1200" b="1" dirty="0">
                      <a:solidFill>
                        <a:srgbClr val="FF0000"/>
                      </a:solidFill>
                      <a:latin typeface="Times New Roman" panose="02020603050405020304" charset="0"/>
                      <a:ea typeface="微软雅黑" panose="020B0503020204020204" charset="-122"/>
                      <a:cs typeface="Times New Roman" panose="02020603050405020304" charset="0"/>
                    </a:rPr>
                    <a:t>㎡</a:t>
                  </a:r>
                  <a:endParaRPr lang="zh-CN" altLang="en-US" sz="1200" b="1"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7" name="流程图: 联系 44"/>
                <p:cNvSpPr>
                  <a:spLocks noChangeArrowheads="1"/>
                </p:cNvSpPr>
                <p:nvPr/>
              </p:nvSpPr>
              <p:spPr bwMode="auto">
                <a:xfrm>
                  <a:off x="12498" y="6813"/>
                  <a:ext cx="321" cy="321"/>
                </a:xfrm>
                <a:prstGeom prst="flowChartConnector">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78" name="流程图: 联系 44"/>
                <p:cNvSpPr>
                  <a:spLocks noChangeArrowheads="1"/>
                </p:cNvSpPr>
                <p:nvPr/>
              </p:nvSpPr>
              <p:spPr bwMode="auto">
                <a:xfrm>
                  <a:off x="9054" y="9001"/>
                  <a:ext cx="321" cy="321"/>
                </a:xfrm>
                <a:prstGeom prst="flowChartConnector">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grpSp>
              <p:nvGrpSpPr>
                <p:cNvPr id="93" name="组合 67"/>
                <p:cNvGrpSpPr/>
                <p:nvPr/>
              </p:nvGrpSpPr>
              <p:grpSpPr bwMode="auto">
                <a:xfrm>
                  <a:off x="11286" y="4868"/>
                  <a:ext cx="3070" cy="1853"/>
                  <a:chOff x="135" y="-275590"/>
                  <a:chExt cx="1170441" cy="1045304"/>
                </a:xfrm>
              </p:grpSpPr>
              <p:sp>
                <p:nvSpPr>
                  <p:cNvPr id="94" name="TextBox 88"/>
                  <p:cNvSpPr txBox="1">
                    <a:spLocks noChangeArrowheads="1"/>
                  </p:cNvSpPr>
                  <p:nvPr/>
                </p:nvSpPr>
                <p:spPr bwMode="auto">
                  <a:xfrm flipH="1">
                    <a:off x="36737" y="-143588"/>
                    <a:ext cx="1056447" cy="7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sz="1200" b="1" dirty="0">
                        <a:latin typeface="Times New Roman" panose="02020603050405020304" charset="0"/>
                        <a:ea typeface="微软雅黑" panose="020B0503020204020204" charset="-122"/>
                        <a:cs typeface="Times New Roman" panose="02020603050405020304" charset="0"/>
                      </a:rPr>
                      <a:t>India: 2-year safeguard tax on PV products from China and Malaysia, </a:t>
                    </a:r>
                    <a:r>
                      <a:rPr sz="1200" b="1" dirty="0">
                        <a:solidFill>
                          <a:srgbClr val="FF0000"/>
                        </a:solidFill>
                        <a:latin typeface="Times New Roman" panose="02020603050405020304" charset="0"/>
                        <a:ea typeface="微软雅黑" panose="020B0503020204020204" charset="-122"/>
                        <a:cs typeface="Times New Roman" panose="02020603050405020304" charset="0"/>
                      </a:rPr>
                      <a:t>25%</a:t>
                    </a:r>
                    <a:r>
                      <a:rPr sz="1200" b="1" dirty="0">
                        <a:latin typeface="Times New Roman" panose="02020603050405020304" charset="0"/>
                        <a:ea typeface="微软雅黑" panose="020B0503020204020204" charset="-122"/>
                        <a:cs typeface="Times New Roman" panose="02020603050405020304" charset="0"/>
                      </a:rPr>
                      <a:t> in 2018</a:t>
                    </a:r>
                    <a:endParaRPr sz="1200" b="1" dirty="0">
                      <a:latin typeface="Times New Roman" panose="02020603050405020304" charset="0"/>
                      <a:ea typeface="微软雅黑" panose="020B0503020204020204" charset="-122"/>
                      <a:cs typeface="Times New Roman" panose="02020603050405020304" charset="0"/>
                    </a:endParaRPr>
                  </a:p>
                </p:txBody>
              </p:sp>
              <p:sp>
                <p:nvSpPr>
                  <p:cNvPr id="95" name="折角形 18"/>
                  <p:cNvSpPr/>
                  <p:nvPr/>
                </p:nvSpPr>
                <p:spPr bwMode="auto">
                  <a:xfrm>
                    <a:off x="135" y="-275590"/>
                    <a:ext cx="1170441" cy="1045304"/>
                  </a:xfrm>
                  <a:custGeom>
                    <a:avLst/>
                    <a:gdLst>
                      <a:gd name="T0" fmla="*/ 0 w 1137034"/>
                      <a:gd name="T1" fmla="*/ 0 h 769441"/>
                      <a:gd name="T2" fmla="*/ 1137034 w 1137034"/>
                      <a:gd name="T3" fmla="*/ 0 h 769441"/>
                      <a:gd name="T4" fmla="*/ 1137034 w 1137034"/>
                      <a:gd name="T5" fmla="*/ 641198 h 769441"/>
                      <a:gd name="T6" fmla="*/ 1008791 w 1137034"/>
                      <a:gd name="T7" fmla="*/ 769441 h 769441"/>
                      <a:gd name="T8" fmla="*/ 596988 w 1137034"/>
                      <a:gd name="T9" fmla="*/ 769441 h 769441"/>
                      <a:gd name="T10" fmla="*/ 497660 w 1137034"/>
                      <a:gd name="T11" fmla="*/ 674626 h 769441"/>
                      <a:gd name="T12" fmla="*/ 398332 w 1137034"/>
                      <a:gd name="T13" fmla="*/ 769441 h 769441"/>
                      <a:gd name="T14" fmla="*/ 0 w 1137034"/>
                      <a:gd name="T15" fmla="*/ 769441 h 769441"/>
                      <a:gd name="T16" fmla="*/ 0 w 1137034"/>
                      <a:gd name="T17" fmla="*/ 0 h 769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7034" h="769441">
                        <a:moveTo>
                          <a:pt x="0" y="0"/>
                        </a:moveTo>
                        <a:lnTo>
                          <a:pt x="1137034" y="0"/>
                        </a:lnTo>
                        <a:lnTo>
                          <a:pt x="1137034" y="641198"/>
                        </a:lnTo>
                        <a:lnTo>
                          <a:pt x="1008791" y="769441"/>
                        </a:lnTo>
                        <a:lnTo>
                          <a:pt x="596988" y="769441"/>
                        </a:lnTo>
                        <a:cubicBezTo>
                          <a:pt x="595011" y="716555"/>
                          <a:pt x="551232" y="674626"/>
                          <a:pt x="497660" y="674626"/>
                        </a:cubicBezTo>
                        <a:cubicBezTo>
                          <a:pt x="444088" y="674626"/>
                          <a:pt x="400310" y="716555"/>
                          <a:pt x="398332" y="769441"/>
                        </a:cubicBezTo>
                        <a:lnTo>
                          <a:pt x="0" y="769441"/>
                        </a:lnTo>
                        <a:lnTo>
                          <a:pt x="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96" name="流程图: 联系 44"/>
                <p:cNvSpPr>
                  <a:spLocks noChangeArrowheads="1"/>
                </p:cNvSpPr>
                <p:nvPr/>
              </p:nvSpPr>
              <p:spPr bwMode="auto">
                <a:xfrm>
                  <a:off x="950" y="9725"/>
                  <a:ext cx="321" cy="321"/>
                </a:xfrm>
                <a:prstGeom prst="flowChartConnector">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97" name="流程图: 联系 44"/>
                <p:cNvSpPr>
                  <a:spLocks noChangeArrowheads="1"/>
                </p:cNvSpPr>
                <p:nvPr/>
              </p:nvSpPr>
              <p:spPr bwMode="auto">
                <a:xfrm>
                  <a:off x="5227" y="6782"/>
                  <a:ext cx="321" cy="321"/>
                </a:xfrm>
                <a:prstGeom prst="flowChartConnector">
                  <a:avLst/>
                </a:prstGeom>
                <a:solidFill>
                  <a:srgbClr val="3C587F"/>
                </a:solidFill>
                <a:ln>
                  <a:solidFill>
                    <a:srgbClr val="457136"/>
                  </a:solid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106" name="折角形 25"/>
                <p:cNvSpPr/>
                <p:nvPr/>
              </p:nvSpPr>
              <p:spPr bwMode="auto">
                <a:xfrm rot="5400000" flipH="1">
                  <a:off x="16228" y="4977"/>
                  <a:ext cx="2077" cy="2926"/>
                </a:xfrm>
                <a:custGeom>
                  <a:avLst/>
                  <a:gdLst>
                    <a:gd name="T0" fmla="*/ 1182298 w 1182298"/>
                    <a:gd name="T1" fmla="*/ 0 h 774613"/>
                    <a:gd name="T2" fmla="*/ 0 w 1182298"/>
                    <a:gd name="T3" fmla="*/ 0 h 774613"/>
                    <a:gd name="T4" fmla="*/ 0 w 1182298"/>
                    <a:gd name="T5" fmla="*/ 774613 h 774613"/>
                    <a:gd name="T6" fmla="*/ 489438 w 1182298"/>
                    <a:gd name="T7" fmla="*/ 774613 h 774613"/>
                    <a:gd name="T8" fmla="*/ 633205 w 1182298"/>
                    <a:gd name="T9" fmla="*/ 688381 h 774613"/>
                    <a:gd name="T10" fmla="*/ 776972 w 1182298"/>
                    <a:gd name="T11" fmla="*/ 774613 h 774613"/>
                    <a:gd name="T12" fmla="*/ 1053193 w 1182298"/>
                    <a:gd name="T13" fmla="*/ 774613 h 774613"/>
                    <a:gd name="T14" fmla="*/ 1182298 w 1182298"/>
                    <a:gd name="T15" fmla="*/ 645508 h 774613"/>
                    <a:gd name="T16" fmla="*/ 1182298 w 1182298"/>
                    <a:gd name="T17" fmla="*/ 0 h 774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lnTo>
                        <a:pt x="1182298"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7" name="折角形 58"/>
                <p:cNvSpPr/>
                <p:nvPr/>
              </p:nvSpPr>
              <p:spPr bwMode="auto">
                <a:xfrm flipH="1">
                  <a:off x="49" y="7199"/>
                  <a:ext cx="1022" cy="2707"/>
                </a:xfrm>
                <a:custGeom>
                  <a:avLst/>
                  <a:gdLst>
                    <a:gd name="T0" fmla="*/ 621460 w 621460"/>
                    <a:gd name="T1" fmla="*/ 0 h 1366211"/>
                    <a:gd name="T2" fmla="*/ 0 w 621460"/>
                    <a:gd name="T3" fmla="*/ 0 h 1366211"/>
                    <a:gd name="T4" fmla="*/ 0 w 621460"/>
                    <a:gd name="T5" fmla="*/ 1252745 h 1366211"/>
                    <a:gd name="T6" fmla="*/ 108585 w 621460"/>
                    <a:gd name="T7" fmla="*/ 1366211 h 1366211"/>
                    <a:gd name="T8" fmla="*/ 517881 w 621460"/>
                    <a:gd name="T9" fmla="*/ 1366211 h 1366211"/>
                    <a:gd name="T10" fmla="*/ 621460 w 621460"/>
                    <a:gd name="T11" fmla="*/ 1262632 h 1366211"/>
                    <a:gd name="T12" fmla="*/ 621460 w 621460"/>
                    <a:gd name="T13" fmla="*/ 0 h 1366211"/>
                  </a:gdLst>
                  <a:ahLst/>
                  <a:cxnLst>
                    <a:cxn ang="0">
                      <a:pos x="T0" y="T1"/>
                    </a:cxn>
                    <a:cxn ang="0">
                      <a:pos x="T2" y="T3"/>
                    </a:cxn>
                    <a:cxn ang="0">
                      <a:pos x="T4" y="T5"/>
                    </a:cxn>
                    <a:cxn ang="0">
                      <a:pos x="T6" y="T7"/>
                    </a:cxn>
                    <a:cxn ang="0">
                      <a:pos x="T8" y="T9"/>
                    </a:cxn>
                    <a:cxn ang="0">
                      <a:pos x="T10" y="T11"/>
                    </a:cxn>
                    <a:cxn ang="0">
                      <a:pos x="T12" y="T13"/>
                    </a:cxn>
                  </a:cxnLst>
                  <a:rect l="0" t="0" r="r" b="b"/>
                  <a:pathLst>
                    <a:path w="621460" h="1366211">
                      <a:moveTo>
                        <a:pt x="621460" y="0"/>
                      </a:moveTo>
                      <a:lnTo>
                        <a:pt x="0" y="0"/>
                      </a:lnTo>
                      <a:lnTo>
                        <a:pt x="0" y="1252745"/>
                      </a:lnTo>
                      <a:cubicBezTo>
                        <a:pt x="60535" y="1254880"/>
                        <a:pt x="108585" y="1304934"/>
                        <a:pt x="108585" y="1366211"/>
                      </a:cubicBezTo>
                      <a:lnTo>
                        <a:pt x="517881" y="1366211"/>
                      </a:lnTo>
                      <a:lnTo>
                        <a:pt x="621460" y="1262632"/>
                      </a:lnTo>
                      <a:lnTo>
                        <a:pt x="62146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8" name="折角形 74"/>
                <p:cNvSpPr/>
                <p:nvPr/>
              </p:nvSpPr>
              <p:spPr bwMode="auto">
                <a:xfrm>
                  <a:off x="5178" y="7804"/>
                  <a:ext cx="2677" cy="1509"/>
                </a:xfrm>
                <a:custGeom>
                  <a:avLst/>
                  <a:gdLst>
                    <a:gd name="T0" fmla="*/ 0 w 1183030"/>
                    <a:gd name="T1" fmla="*/ 0 h 877780"/>
                    <a:gd name="T2" fmla="*/ 1183030 w 1183030"/>
                    <a:gd name="T3" fmla="*/ 0 h 877780"/>
                    <a:gd name="T4" fmla="*/ 1183030 w 1183030"/>
                    <a:gd name="T5" fmla="*/ 731480 h 877780"/>
                    <a:gd name="T6" fmla="*/ 1036730 w 1183030"/>
                    <a:gd name="T7" fmla="*/ 877780 h 877780"/>
                    <a:gd name="T8" fmla="*/ 0 w 1183030"/>
                    <a:gd name="T9" fmla="*/ 877780 h 877780"/>
                    <a:gd name="T10" fmla="*/ 0 w 1183030"/>
                    <a:gd name="T11" fmla="*/ 866811 h 877780"/>
                    <a:gd name="T12" fmla="*/ 72008 w 1183030"/>
                    <a:gd name="T13" fmla="*/ 769441 h 877780"/>
                    <a:gd name="T14" fmla="*/ 0 w 1183030"/>
                    <a:gd name="T15" fmla="*/ 672071 h 877780"/>
                    <a:gd name="T16" fmla="*/ 0 w 1183030"/>
                    <a:gd name="T17" fmla="*/ 0 h 877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3030" h="877780">
                      <a:moveTo>
                        <a:pt x="0" y="0"/>
                      </a:moveTo>
                      <a:lnTo>
                        <a:pt x="1183030" y="0"/>
                      </a:lnTo>
                      <a:lnTo>
                        <a:pt x="1183030" y="731480"/>
                      </a:lnTo>
                      <a:lnTo>
                        <a:pt x="1036730" y="877780"/>
                      </a:lnTo>
                      <a:lnTo>
                        <a:pt x="0" y="877780"/>
                      </a:lnTo>
                      <a:lnTo>
                        <a:pt x="0" y="866811"/>
                      </a:lnTo>
                      <a:cubicBezTo>
                        <a:pt x="41983" y="854580"/>
                        <a:pt x="72008" y="815517"/>
                        <a:pt x="72008" y="769441"/>
                      </a:cubicBezTo>
                      <a:cubicBezTo>
                        <a:pt x="72008" y="723366"/>
                        <a:pt x="41983" y="684302"/>
                        <a:pt x="0" y="672071"/>
                      </a:cubicBezTo>
                      <a:lnTo>
                        <a:pt x="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2" name="TextBox 86"/>
                <p:cNvSpPr txBox="1">
                  <a:spLocks noChangeArrowheads="1"/>
                </p:cNvSpPr>
                <p:nvPr/>
              </p:nvSpPr>
              <p:spPr bwMode="auto">
                <a:xfrm flipH="1">
                  <a:off x="5254" y="7844"/>
                  <a:ext cx="2592"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sz="1200" b="1" dirty="0">
                      <a:latin typeface="Times New Roman" panose="02020603050405020304" charset="0"/>
                      <a:ea typeface="微软雅黑" panose="020B0503020204020204" charset="-122"/>
                      <a:cs typeface="Times New Roman" panose="02020603050405020304" charset="0"/>
                    </a:rPr>
                    <a:t>India </a:t>
                  </a:r>
                  <a:r>
                    <a:rPr lang="en-US" sz="1200" b="1" dirty="0">
                      <a:latin typeface="Times New Roman" panose="02020603050405020304" charset="0"/>
                      <a:ea typeface="微软雅黑" panose="020B0503020204020204" charset="-122"/>
                      <a:cs typeface="Times New Roman" panose="02020603050405020304" charset="0"/>
                    </a:rPr>
                    <a:t>: </a:t>
                  </a:r>
                  <a:r>
                    <a:rPr sz="1200" b="1" dirty="0">
                      <a:latin typeface="Times New Roman" panose="02020603050405020304" charset="0"/>
                      <a:ea typeface="微软雅黑" panose="020B0503020204020204" charset="-122"/>
                      <a:cs typeface="Times New Roman" panose="02020603050405020304" charset="0"/>
                    </a:rPr>
                    <a:t>imposes </a:t>
                  </a:r>
                  <a:r>
                    <a:rPr sz="1200" b="1" dirty="0">
                      <a:solidFill>
                        <a:srgbClr val="FF0000"/>
                      </a:solidFill>
                      <a:latin typeface="Times New Roman" panose="02020603050405020304" charset="0"/>
                      <a:ea typeface="微软雅黑" panose="020B0503020204020204" charset="-122"/>
                      <a:cs typeface="Times New Roman" panose="02020603050405020304" charset="0"/>
                    </a:rPr>
                    <a:t>40% </a:t>
                  </a:r>
                  <a:r>
                    <a:rPr sz="1200" b="1" dirty="0">
                      <a:latin typeface="Times New Roman" panose="02020603050405020304" charset="0"/>
                      <a:ea typeface="微软雅黑" panose="020B0503020204020204" charset="-122"/>
                      <a:cs typeface="Times New Roman" panose="02020603050405020304" charset="0"/>
                    </a:rPr>
                    <a:t>tariff on imported solar modules and </a:t>
                  </a:r>
                  <a:r>
                    <a:rPr sz="1200" b="1" dirty="0">
                      <a:solidFill>
                        <a:srgbClr val="FF0000"/>
                      </a:solidFill>
                      <a:latin typeface="Times New Roman" panose="02020603050405020304" charset="0"/>
                      <a:ea typeface="微软雅黑" panose="020B0503020204020204" charset="-122"/>
                      <a:cs typeface="Times New Roman" panose="02020603050405020304" charset="0"/>
                    </a:rPr>
                    <a:t>25%</a:t>
                  </a:r>
                  <a:r>
                    <a:rPr sz="1200" b="1" dirty="0">
                      <a:latin typeface="Times New Roman" panose="02020603050405020304" charset="0"/>
                      <a:ea typeface="微软雅黑" panose="020B0503020204020204" charset="-122"/>
                      <a:cs typeface="Times New Roman" panose="02020603050405020304" charset="0"/>
                    </a:rPr>
                    <a:t> on solar cells.</a:t>
                  </a:r>
                  <a:endParaRPr sz="1200" b="1" dirty="0">
                    <a:latin typeface="Times New Roman" panose="02020603050405020304" charset="0"/>
                    <a:ea typeface="微软雅黑" panose="020B0503020204020204" charset="-122"/>
                    <a:cs typeface="Times New Roman" panose="02020603050405020304" charset="0"/>
                  </a:endParaRPr>
                </a:p>
              </p:txBody>
            </p:sp>
            <p:grpSp>
              <p:nvGrpSpPr>
                <p:cNvPr id="114" name="组合 113"/>
                <p:cNvGrpSpPr/>
                <p:nvPr/>
              </p:nvGrpSpPr>
              <p:grpSpPr>
                <a:xfrm>
                  <a:off x="14609" y="8055"/>
                  <a:ext cx="3796" cy="1845"/>
                  <a:chOff x="7780727" y="5121396"/>
                  <a:chExt cx="2571251" cy="1417258"/>
                </a:xfrm>
              </p:grpSpPr>
              <p:sp>
                <p:nvSpPr>
                  <p:cNvPr id="115" name="TextBox 92"/>
                  <p:cNvSpPr txBox="1">
                    <a:spLocks noChangeArrowheads="1"/>
                  </p:cNvSpPr>
                  <p:nvPr/>
                </p:nvSpPr>
                <p:spPr bwMode="auto">
                  <a:xfrm>
                    <a:off x="7929068" y="5355685"/>
                    <a:ext cx="2331466" cy="107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sz="1200" b="1" dirty="0">
                        <a:latin typeface="Times New Roman" panose="02020603050405020304" charset="0"/>
                        <a:ea typeface="微软雅黑" panose="020B0503020204020204" charset="-122"/>
                        <a:cs typeface="Times New Roman" panose="02020603050405020304" charset="0"/>
                        <a:sym typeface="+mn-ea"/>
                      </a:rPr>
                      <a:t>The </a:t>
                    </a:r>
                    <a:r>
                      <a:rPr lang="en-US" sz="1200" b="1" dirty="0">
                        <a:latin typeface="Times New Roman" panose="02020603050405020304" charset="0"/>
                        <a:ea typeface="微软雅黑" panose="020B0503020204020204" charset="-122"/>
                        <a:cs typeface="Times New Roman" panose="02020603050405020304" charset="0"/>
                        <a:sym typeface="+mn-ea"/>
                      </a:rPr>
                      <a:t>US:</a:t>
                    </a:r>
                    <a:r>
                      <a:rPr sz="1200" b="1" dirty="0">
                        <a:latin typeface="Times New Roman" panose="02020603050405020304" charset="0"/>
                        <a:ea typeface="微软雅黑" panose="020B0503020204020204" charset="-122"/>
                        <a:cs typeface="Times New Roman" panose="02020603050405020304" charset="0"/>
                        <a:sym typeface="+mn-ea"/>
                      </a:rPr>
                      <a:t> </a:t>
                    </a:r>
                    <a:r>
                      <a:rPr sz="1200" b="1" dirty="0">
                        <a:latin typeface="Times New Roman" panose="02020603050405020304" charset="0"/>
                        <a:ea typeface="微软雅黑" panose="020B0503020204020204" charset="-122"/>
                        <a:cs typeface="Times New Roman" panose="02020603050405020304" charset="0"/>
                      </a:rPr>
                      <a:t> impose </a:t>
                    </a:r>
                    <a:r>
                      <a:rPr sz="1200" b="1" dirty="0">
                        <a:solidFill>
                          <a:srgbClr val="FF0000"/>
                        </a:solidFill>
                        <a:latin typeface="Times New Roman" panose="02020603050405020304" charset="0"/>
                        <a:ea typeface="微软雅黑" panose="020B0503020204020204" charset="-122"/>
                        <a:cs typeface="Times New Roman" panose="02020603050405020304" charset="0"/>
                      </a:rPr>
                      <a:t>30%</a:t>
                    </a:r>
                    <a:r>
                      <a:rPr sz="1200" b="1" dirty="0">
                        <a:latin typeface="Times New Roman" panose="02020603050405020304" charset="0"/>
                        <a:ea typeface="微软雅黑" panose="020B0503020204020204" charset="-122"/>
                        <a:cs typeface="Times New Roman" panose="02020603050405020304" charset="0"/>
                      </a:rPr>
                      <a:t> tariff on imported solar panels under Section 201, declining </a:t>
                    </a:r>
                    <a:r>
                      <a:rPr sz="1200" b="1" dirty="0">
                        <a:solidFill>
                          <a:srgbClr val="FF0000"/>
                        </a:solidFill>
                        <a:latin typeface="Times New Roman" panose="02020603050405020304" charset="0"/>
                        <a:ea typeface="微软雅黑" panose="020B0503020204020204" charset="-122"/>
                        <a:cs typeface="Times New Roman" panose="02020603050405020304" charset="0"/>
                      </a:rPr>
                      <a:t>5%</a:t>
                    </a:r>
                    <a:r>
                      <a:rPr sz="1200" b="1" dirty="0">
                        <a:latin typeface="Times New Roman" panose="02020603050405020304" charset="0"/>
                        <a:ea typeface="微软雅黑" panose="020B0503020204020204" charset="-122"/>
                        <a:cs typeface="Times New Roman" panose="02020603050405020304" charset="0"/>
                      </a:rPr>
                      <a:t> annually after four years</a:t>
                    </a:r>
                    <a:endParaRPr sz="1200" b="1" dirty="0">
                      <a:latin typeface="Times New Roman" panose="02020603050405020304" charset="0"/>
                      <a:ea typeface="微软雅黑" panose="020B0503020204020204" charset="-122"/>
                      <a:cs typeface="Times New Roman" panose="02020603050405020304" charset="0"/>
                    </a:endParaRPr>
                  </a:p>
                  <a:p>
                    <a:pPr eaLnBrk="1" hangingPunct="1"/>
                    <a:endParaRPr lang="en-US" altLang="zh-CN" sz="1200" b="1"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16" name="折角形 39"/>
                  <p:cNvSpPr/>
                  <p:nvPr/>
                </p:nvSpPr>
                <p:spPr bwMode="auto">
                  <a:xfrm flipV="1">
                    <a:off x="7780727" y="5121396"/>
                    <a:ext cx="2571251" cy="1417258"/>
                  </a:xfrm>
                  <a:custGeom>
                    <a:avLst/>
                    <a:gdLst>
                      <a:gd name="T0" fmla="*/ 1056920 w 1056920"/>
                      <a:gd name="T1" fmla="*/ 0 h 815380"/>
                      <a:gd name="T2" fmla="*/ 0 w 1056920"/>
                      <a:gd name="T3" fmla="*/ 0 h 815380"/>
                      <a:gd name="T4" fmla="*/ 0 w 1056920"/>
                      <a:gd name="T5" fmla="*/ 731161 h 815380"/>
                      <a:gd name="T6" fmla="*/ 98262 w 1056920"/>
                      <a:gd name="T7" fmla="*/ 815380 h 815380"/>
                      <a:gd name="T8" fmla="*/ 921021 w 1056920"/>
                      <a:gd name="T9" fmla="*/ 815380 h 815380"/>
                      <a:gd name="T10" fmla="*/ 1056920 w 1056920"/>
                      <a:gd name="T11" fmla="*/ 679481 h 815380"/>
                      <a:gd name="T12" fmla="*/ 1056920 w 1056920"/>
                      <a:gd name="T13" fmla="*/ 0 h 815380"/>
                    </a:gdLst>
                    <a:ahLst/>
                    <a:cxnLst>
                      <a:cxn ang="0">
                        <a:pos x="T0" y="T1"/>
                      </a:cxn>
                      <a:cxn ang="0">
                        <a:pos x="T2" y="T3"/>
                      </a:cxn>
                      <a:cxn ang="0">
                        <a:pos x="T4" y="T5"/>
                      </a:cxn>
                      <a:cxn ang="0">
                        <a:pos x="T6" y="T7"/>
                      </a:cxn>
                      <a:cxn ang="0">
                        <a:pos x="T8" y="T9"/>
                      </a:cxn>
                      <a:cxn ang="0">
                        <a:pos x="T10" y="T11"/>
                      </a:cxn>
                      <a:cxn ang="0">
                        <a:pos x="T12" y="T13"/>
                      </a:cxn>
                    </a:cxnLst>
                    <a:rect l="0" t="0" r="r" b="b"/>
                    <a:pathLst>
                      <a:path w="1056920" h="815380">
                        <a:moveTo>
                          <a:pt x="1056920" y="0"/>
                        </a:moveTo>
                        <a:lnTo>
                          <a:pt x="0" y="0"/>
                        </a:lnTo>
                        <a:lnTo>
                          <a:pt x="0" y="731161"/>
                        </a:lnTo>
                        <a:cubicBezTo>
                          <a:pt x="49973" y="731432"/>
                          <a:pt x="91438" y="767486"/>
                          <a:pt x="98262" y="815380"/>
                        </a:cubicBezTo>
                        <a:lnTo>
                          <a:pt x="921021" y="815380"/>
                        </a:lnTo>
                        <a:lnTo>
                          <a:pt x="1056920" y="679481"/>
                        </a:lnTo>
                        <a:lnTo>
                          <a:pt x="105692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117" name="组合 67"/>
                <p:cNvGrpSpPr/>
                <p:nvPr/>
              </p:nvGrpSpPr>
              <p:grpSpPr bwMode="auto">
                <a:xfrm>
                  <a:off x="8093" y="7804"/>
                  <a:ext cx="2966" cy="1302"/>
                  <a:chOff x="-214928" y="-237300"/>
                  <a:chExt cx="1363002" cy="988042"/>
                </a:xfrm>
              </p:grpSpPr>
              <p:sp>
                <p:nvSpPr>
                  <p:cNvPr id="118" name="TextBox 88"/>
                  <p:cNvSpPr txBox="1">
                    <a:spLocks noChangeArrowheads="1"/>
                  </p:cNvSpPr>
                  <p:nvPr/>
                </p:nvSpPr>
                <p:spPr bwMode="auto">
                  <a:xfrm flipH="1" flipV="1">
                    <a:off x="22363" y="81315"/>
                    <a:ext cx="1125711" cy="10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400" b="1" dirty="0">
                      <a:solidFill>
                        <a:srgbClr val="FF0000"/>
                      </a:solidFill>
                      <a:latin typeface="微软雅黑" panose="020B0503020204020204" charset="-122"/>
                      <a:ea typeface="微软雅黑" panose="020B0503020204020204" charset="-122"/>
                    </a:endParaRPr>
                  </a:p>
                </p:txBody>
              </p:sp>
              <p:sp>
                <p:nvSpPr>
                  <p:cNvPr id="126" name="折角形 18"/>
                  <p:cNvSpPr/>
                  <p:nvPr/>
                </p:nvSpPr>
                <p:spPr bwMode="auto">
                  <a:xfrm>
                    <a:off x="-214928" y="-237300"/>
                    <a:ext cx="1170441" cy="988042"/>
                  </a:xfrm>
                  <a:custGeom>
                    <a:avLst/>
                    <a:gdLst>
                      <a:gd name="T0" fmla="*/ 0 w 1137034"/>
                      <a:gd name="T1" fmla="*/ 0 h 769441"/>
                      <a:gd name="T2" fmla="*/ 1137034 w 1137034"/>
                      <a:gd name="T3" fmla="*/ 0 h 769441"/>
                      <a:gd name="T4" fmla="*/ 1137034 w 1137034"/>
                      <a:gd name="T5" fmla="*/ 641198 h 769441"/>
                      <a:gd name="T6" fmla="*/ 1008791 w 1137034"/>
                      <a:gd name="T7" fmla="*/ 769441 h 769441"/>
                      <a:gd name="T8" fmla="*/ 596988 w 1137034"/>
                      <a:gd name="T9" fmla="*/ 769441 h 769441"/>
                      <a:gd name="T10" fmla="*/ 497660 w 1137034"/>
                      <a:gd name="T11" fmla="*/ 674626 h 769441"/>
                      <a:gd name="T12" fmla="*/ 398332 w 1137034"/>
                      <a:gd name="T13" fmla="*/ 769441 h 769441"/>
                      <a:gd name="T14" fmla="*/ 0 w 1137034"/>
                      <a:gd name="T15" fmla="*/ 769441 h 769441"/>
                      <a:gd name="T16" fmla="*/ 0 w 1137034"/>
                      <a:gd name="T17" fmla="*/ 0 h 769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7034" h="769441">
                        <a:moveTo>
                          <a:pt x="0" y="0"/>
                        </a:moveTo>
                        <a:lnTo>
                          <a:pt x="1137034" y="0"/>
                        </a:lnTo>
                        <a:lnTo>
                          <a:pt x="1137034" y="641198"/>
                        </a:lnTo>
                        <a:lnTo>
                          <a:pt x="1008791" y="769441"/>
                        </a:lnTo>
                        <a:lnTo>
                          <a:pt x="596988" y="769441"/>
                        </a:lnTo>
                        <a:cubicBezTo>
                          <a:pt x="595011" y="716555"/>
                          <a:pt x="551232" y="674626"/>
                          <a:pt x="497660" y="674626"/>
                        </a:cubicBezTo>
                        <a:cubicBezTo>
                          <a:pt x="444088" y="674626"/>
                          <a:pt x="400310" y="716555"/>
                          <a:pt x="398332" y="769441"/>
                        </a:cubicBezTo>
                        <a:lnTo>
                          <a:pt x="0" y="769441"/>
                        </a:lnTo>
                        <a:lnTo>
                          <a:pt x="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27" name="TextBox 86"/>
                <p:cNvSpPr txBox="1">
                  <a:spLocks noChangeArrowheads="1"/>
                </p:cNvSpPr>
                <p:nvPr/>
              </p:nvSpPr>
              <p:spPr bwMode="auto">
                <a:xfrm flipH="1">
                  <a:off x="8094" y="7880"/>
                  <a:ext cx="2633"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sz="1200" b="1" dirty="0">
                      <a:latin typeface="Times New Roman" panose="02020603050405020304" charset="0"/>
                      <a:ea typeface="微软雅黑" panose="020B0503020204020204" charset="-122"/>
                      <a:cs typeface="Times New Roman" panose="02020603050405020304" charset="0"/>
                    </a:rPr>
                    <a:t>Brazil </a:t>
                  </a:r>
                  <a:r>
                    <a:rPr lang="en-US" sz="1200" b="1" dirty="0">
                      <a:latin typeface="Times New Roman" panose="02020603050405020304" charset="0"/>
                      <a:ea typeface="微软雅黑" panose="020B0503020204020204" charset="-122"/>
                      <a:cs typeface="Times New Roman" panose="02020603050405020304" charset="0"/>
                    </a:rPr>
                    <a:t>:</a:t>
                  </a:r>
                  <a:r>
                    <a:rPr sz="1200" b="1" dirty="0">
                      <a:latin typeface="Times New Roman" panose="02020603050405020304" charset="0"/>
                      <a:ea typeface="微软雅黑" panose="020B0503020204020204" charset="-122"/>
                      <a:cs typeface="Times New Roman" panose="02020603050405020304" charset="0"/>
                    </a:rPr>
                    <a:t> impose</a:t>
                  </a:r>
                  <a:r>
                    <a:rPr sz="1200" b="1" dirty="0">
                      <a:solidFill>
                        <a:srgbClr val="FF0000"/>
                      </a:solidFill>
                      <a:latin typeface="Times New Roman" panose="02020603050405020304" charset="0"/>
                      <a:ea typeface="微软雅黑" panose="020B0503020204020204" charset="-122"/>
                      <a:cs typeface="Times New Roman" panose="02020603050405020304" charset="0"/>
                    </a:rPr>
                    <a:t> 10.8%</a:t>
                  </a:r>
                  <a:r>
                    <a:rPr sz="1200" b="1" dirty="0">
                      <a:latin typeface="Times New Roman" panose="02020603050405020304" charset="0"/>
                      <a:ea typeface="微软雅黑" panose="020B0503020204020204" charset="-122"/>
                      <a:cs typeface="Times New Roman" panose="02020603050405020304" charset="0"/>
                    </a:rPr>
                    <a:t> tariff on imported solar panels from 2024</a:t>
                  </a:r>
                  <a:endParaRPr sz="1200" b="1" dirty="0">
                    <a:latin typeface="Times New Roman" panose="02020603050405020304" charset="0"/>
                    <a:ea typeface="微软雅黑" panose="020B0503020204020204" charset="-122"/>
                    <a:cs typeface="Times New Roman" panose="02020603050405020304" charset="0"/>
                  </a:endParaRPr>
                </a:p>
              </p:txBody>
            </p:sp>
          </p:grpSp>
        </p:grpSp>
      </p:grpSp>
      <p:cxnSp>
        <p:nvCxnSpPr>
          <p:cNvPr id="128" name="直接连接符 36"/>
          <p:cNvCxnSpPr>
            <a:cxnSpLocks noChangeShapeType="1"/>
          </p:cNvCxnSpPr>
          <p:nvPr/>
        </p:nvCxnSpPr>
        <p:spPr bwMode="auto">
          <a:xfrm>
            <a:off x="8391525" y="5966460"/>
            <a:ext cx="0" cy="325120"/>
          </a:xfrm>
          <a:prstGeom prst="line">
            <a:avLst/>
          </a:prstGeom>
          <a:noFill/>
          <a:ln w="9525" cmpd="sng">
            <a:solidFill>
              <a:srgbClr val="FFFFFF"/>
            </a:solidFill>
            <a:round/>
          </a:ln>
          <a:extLst>
            <a:ext uri="{909E8E84-426E-40DD-AFC4-6F175D3DCCD1}">
              <a14:hiddenFill xmlns:a14="http://schemas.microsoft.com/office/drawing/2010/main">
                <a:noFill/>
              </a14:hiddenFill>
            </a:ext>
          </a:extLst>
        </p:spPr>
      </p:cxnSp>
      <p:sp>
        <p:nvSpPr>
          <p:cNvPr id="129" name="流程图: 联系 82"/>
          <p:cNvSpPr>
            <a:spLocks noChangeArrowheads="1"/>
          </p:cNvSpPr>
          <p:nvPr/>
        </p:nvSpPr>
        <p:spPr bwMode="auto">
          <a:xfrm>
            <a:off x="6957060" y="5695315"/>
            <a:ext cx="213360" cy="224155"/>
          </a:xfrm>
          <a:prstGeom prst="flowChartConnector">
            <a:avLst/>
          </a:prstGeom>
          <a:solidFill>
            <a:srgbClr val="3C587F"/>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131" name="折角形 74"/>
          <p:cNvSpPr/>
          <p:nvPr/>
        </p:nvSpPr>
        <p:spPr bwMode="auto">
          <a:xfrm>
            <a:off x="7193915" y="4980940"/>
            <a:ext cx="1301750" cy="939165"/>
          </a:xfrm>
          <a:custGeom>
            <a:avLst/>
            <a:gdLst>
              <a:gd name="T0" fmla="*/ 0 w 1183030"/>
              <a:gd name="T1" fmla="*/ 0 h 877780"/>
              <a:gd name="T2" fmla="*/ 1183030 w 1183030"/>
              <a:gd name="T3" fmla="*/ 0 h 877780"/>
              <a:gd name="T4" fmla="*/ 1183030 w 1183030"/>
              <a:gd name="T5" fmla="*/ 731480 h 877780"/>
              <a:gd name="T6" fmla="*/ 1036730 w 1183030"/>
              <a:gd name="T7" fmla="*/ 877780 h 877780"/>
              <a:gd name="T8" fmla="*/ 0 w 1183030"/>
              <a:gd name="T9" fmla="*/ 877780 h 877780"/>
              <a:gd name="T10" fmla="*/ 0 w 1183030"/>
              <a:gd name="T11" fmla="*/ 866811 h 877780"/>
              <a:gd name="T12" fmla="*/ 72008 w 1183030"/>
              <a:gd name="T13" fmla="*/ 769441 h 877780"/>
              <a:gd name="T14" fmla="*/ 0 w 1183030"/>
              <a:gd name="T15" fmla="*/ 672071 h 877780"/>
              <a:gd name="T16" fmla="*/ 0 w 1183030"/>
              <a:gd name="T17" fmla="*/ 0 h 877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3030" h="877780">
                <a:moveTo>
                  <a:pt x="0" y="0"/>
                </a:moveTo>
                <a:lnTo>
                  <a:pt x="1183030" y="0"/>
                </a:lnTo>
                <a:lnTo>
                  <a:pt x="1183030" y="731480"/>
                </a:lnTo>
                <a:lnTo>
                  <a:pt x="1036730" y="877780"/>
                </a:lnTo>
                <a:lnTo>
                  <a:pt x="0" y="877780"/>
                </a:lnTo>
                <a:lnTo>
                  <a:pt x="0" y="866811"/>
                </a:lnTo>
                <a:cubicBezTo>
                  <a:pt x="41983" y="854580"/>
                  <a:pt x="72008" y="815517"/>
                  <a:pt x="72008" y="769441"/>
                </a:cubicBezTo>
                <a:cubicBezTo>
                  <a:pt x="72008" y="723366"/>
                  <a:pt x="41983" y="684302"/>
                  <a:pt x="0" y="672071"/>
                </a:cubicBezTo>
                <a:lnTo>
                  <a:pt x="0" y="0"/>
                </a:lnTo>
                <a:close/>
              </a:path>
            </a:pathLst>
          </a:custGeom>
          <a:noFill/>
          <a:ln w="12700" cap="rnd" cmpd="sng">
            <a:solidFill>
              <a:srgbClr val="3C587F"/>
            </a:solidFill>
            <a:prstDash val="sysDash"/>
            <a:round/>
          </a:ln>
          <a:extLst>
            <a:ext uri="{909E8E84-426E-40DD-AFC4-6F175D3DCCD1}">
              <a14:hiddenFill xmlns:a14="http://schemas.microsoft.com/office/drawing/2010/main">
                <a:solidFill>
                  <a:srgbClr val="FFFFFF"/>
                </a:solidFill>
              </a14:hiddenFill>
            </a:ext>
          </a:extLst>
        </p:spPr>
        <p:txBody>
          <a:bodyPr anchor="ctr"/>
          <a:p>
            <a:endParaRPr lang="zh-CN" altLang="en-US"/>
          </a:p>
        </p:txBody>
      </p:sp>
      <p:sp>
        <p:nvSpPr>
          <p:cNvPr id="132" name="文本框 131"/>
          <p:cNvSpPr txBox="1"/>
          <p:nvPr/>
        </p:nvSpPr>
        <p:spPr>
          <a:xfrm>
            <a:off x="7228840" y="5026660"/>
            <a:ext cx="1303655" cy="831215"/>
          </a:xfrm>
          <a:prstGeom prst="rect">
            <a:avLst/>
          </a:prstGeom>
          <a:noFill/>
        </p:spPr>
        <p:txBody>
          <a:bodyPr wrap="square" rtlCol="0" anchor="t">
            <a:noAutofit/>
          </a:bodyPr>
          <a:p>
            <a:pPr eaLnBrk="1" hangingPunct="1"/>
            <a:r>
              <a:rPr sz="1200" b="1" dirty="0">
                <a:latin typeface="Times New Roman" panose="02020603050405020304" charset="0"/>
                <a:ea typeface="微软雅黑" panose="020B0503020204020204" charset="-122"/>
                <a:cs typeface="Times New Roman" panose="02020603050405020304" charset="0"/>
                <a:sym typeface="+mn-ea"/>
              </a:rPr>
              <a:t>The </a:t>
            </a:r>
            <a:r>
              <a:rPr lang="en-US" sz="1200" b="1" dirty="0">
                <a:latin typeface="Times New Roman" panose="02020603050405020304" charset="0"/>
                <a:ea typeface="微软雅黑" panose="020B0503020204020204" charset="-122"/>
                <a:cs typeface="Times New Roman" panose="02020603050405020304" charset="0"/>
                <a:sym typeface="+mn-ea"/>
              </a:rPr>
              <a:t>US:</a:t>
            </a:r>
            <a:r>
              <a:rPr sz="1200" b="1" dirty="0">
                <a:latin typeface="Times New Roman" panose="02020603050405020304" charset="0"/>
                <a:ea typeface="微软雅黑" panose="020B0503020204020204" charset="-122"/>
                <a:cs typeface="Times New Roman" panose="02020603050405020304" charset="0"/>
                <a:sym typeface="+mn-ea"/>
              </a:rPr>
              <a:t> raise Section 301 tariffs from </a:t>
            </a:r>
            <a:r>
              <a:rPr sz="1200" b="1" dirty="0">
                <a:solidFill>
                  <a:srgbClr val="FF0000"/>
                </a:solidFill>
                <a:latin typeface="Times New Roman" panose="02020603050405020304" charset="0"/>
                <a:ea typeface="微软雅黑" panose="020B0503020204020204" charset="-122"/>
                <a:cs typeface="Times New Roman" panose="02020603050405020304" charset="0"/>
                <a:sym typeface="+mn-ea"/>
              </a:rPr>
              <a:t>25% to 50%</a:t>
            </a:r>
            <a:endParaRPr sz="1200" b="1" dirty="0">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pic>
        <p:nvPicPr>
          <p:cNvPr id="136" name="图片 135"/>
          <p:cNvPicPr/>
          <p:nvPr/>
        </p:nvPicPr>
        <p:blipFill>
          <a:blip r:embed="rId1">
            <a:clrChange>
              <a:clrFrom>
                <a:srgbClr val="FFFFFF">
                  <a:alpha val="100000"/>
                </a:srgbClr>
              </a:clrFrom>
              <a:clrTo>
                <a:srgbClr val="FFFFFF">
                  <a:alpha val="100000"/>
                  <a:alpha val="0"/>
                </a:srgbClr>
              </a:clrTo>
            </a:clrChange>
          </a:blip>
          <a:srcRect l="10470"/>
        </p:blipFill>
        <p:spPr>
          <a:xfrm>
            <a:off x="368935" y="2983865"/>
            <a:ext cx="1998345" cy="1528445"/>
          </a:xfrm>
          <a:prstGeom prst="rect">
            <a:avLst/>
          </a:prstGeom>
        </p:spPr>
      </p:pic>
    </p:spTree>
  </p:cSld>
  <p:clrMapOvr>
    <a:masterClrMapping/>
  </p:clrMapOvr>
  <p:transition advTm="5248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lstStyle/>
          <a:p>
            <a:pPr algn="l">
              <a:buClrTx/>
              <a:buSzTx/>
              <a:buFontTx/>
            </a:pPr>
            <a:r>
              <a:rPr lang="zh-CN" altLang="en-US" sz="3200" b="1">
                <a:solidFill>
                  <a:schemeClr val="tx1">
                    <a:lumMod val="75000"/>
                    <a:lumOff val="25000"/>
                  </a:schemeClr>
                </a:solidFill>
                <a:latin typeface="Times New Roman" panose="02020603050405020304" charset="0"/>
                <a:cs typeface="Times New Roman" panose="02020603050405020304" charset="0"/>
                <a:sym typeface="+mn-ea"/>
              </a:rPr>
              <a:t>Background</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513715" y="1136015"/>
            <a:ext cx="11164570" cy="1430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noAutofit/>
          </a:bodyPr>
          <a:p>
            <a:pPr marL="342900" lvl="0" indent="-342900" algn="l" defTabSz="825500" hangingPunct="0">
              <a:lnSpc>
                <a:spcPct val="120000"/>
              </a:lnSpc>
              <a:buClrTx/>
              <a:buSzTx/>
              <a:buFont typeface="Arial" panose="020B0604020202020204" pitchFamily="34" charset="0"/>
              <a:buChar char="•"/>
            </a:pPr>
            <a:r>
              <a:rPr b="1">
                <a:latin typeface="微软雅黑" panose="020B0503020204020204" charset="-122"/>
                <a:ea typeface="微软雅黑" panose="020B0503020204020204" charset="-122"/>
                <a:cs typeface="微软雅黑" panose="020B0503020204020204" charset="-122"/>
                <a:sym typeface="+mn-ea"/>
              </a:rPr>
              <a:t>Some viewpoints suggest that photovoltaic trade barriers have, to some extent, contributed to the growth of domestic employment and capacity expansion.</a:t>
            </a:r>
            <a:endParaRPr b="1">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custDataLst>
              <p:tags r:id="rId1"/>
            </p:custDataLst>
          </p:nvPr>
        </p:nvPicPr>
        <p:blipFill>
          <a:blip r:embed="rId2"/>
          <a:stretch>
            <a:fillRect/>
          </a:stretch>
        </p:blipFill>
        <p:spPr>
          <a:xfrm>
            <a:off x="690245" y="1931670"/>
            <a:ext cx="5165090" cy="3658235"/>
          </a:xfrm>
          <a:prstGeom prst="rect">
            <a:avLst/>
          </a:prstGeom>
        </p:spPr>
      </p:pic>
      <p:sp>
        <p:nvSpPr>
          <p:cNvPr id="9" name="矩形 8"/>
          <p:cNvSpPr/>
          <p:nvPr/>
        </p:nvSpPr>
        <p:spPr>
          <a:xfrm>
            <a:off x="824230" y="4065270"/>
            <a:ext cx="5182235" cy="35052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nvSpPr>
        <p:spPr>
          <a:xfrm>
            <a:off x="690245" y="5865495"/>
            <a:ext cx="5405120" cy="260350"/>
          </a:xfrm>
          <a:prstGeom prst="rect">
            <a:avLst/>
          </a:prstGeom>
          <a:noFill/>
        </p:spPr>
        <p:txBody>
          <a:bodyPr wrap="square" rtlCol="0" anchor="t">
            <a:spAutoFit/>
          </a:bodyPr>
          <a:p>
            <a:pPr algn="l">
              <a:buClrTx/>
              <a:buSzTx/>
              <a:buFontTx/>
            </a:pPr>
            <a:r>
              <a:rPr lang="en-US" altLang="zh-CN" sz="1100">
                <a:latin typeface="微软雅黑" panose="020B0503020204020204" charset="-122"/>
                <a:ea typeface="微软雅黑" panose="020B0503020204020204" charset="-122"/>
                <a:cs typeface="微软雅黑" panose="020B0503020204020204" charset="-122"/>
                <a:sym typeface="+mn-ea"/>
              </a:rPr>
              <a:t>Souce: https://optics.org/press/2567</a:t>
            </a:r>
            <a:endParaRPr lang="en-US" altLang="zh-CN" sz="1100">
              <a:latin typeface="微软雅黑" panose="020B0503020204020204" charset="-122"/>
              <a:ea typeface="微软雅黑" panose="020B0503020204020204" charset="-122"/>
              <a:cs typeface="微软雅黑" panose="020B0503020204020204" charset="-122"/>
              <a:sym typeface="+mn-ea"/>
            </a:endParaRPr>
          </a:p>
        </p:txBody>
      </p:sp>
      <p:pic>
        <p:nvPicPr>
          <p:cNvPr id="10" name="图片 9"/>
          <p:cNvPicPr>
            <a:picLocks noChangeAspect="1"/>
          </p:cNvPicPr>
          <p:nvPr>
            <p:custDataLst>
              <p:tags r:id="rId3"/>
            </p:custDataLst>
          </p:nvPr>
        </p:nvPicPr>
        <p:blipFill>
          <a:blip r:embed="rId4"/>
          <a:stretch>
            <a:fillRect/>
          </a:stretch>
        </p:blipFill>
        <p:spPr>
          <a:xfrm>
            <a:off x="6376670" y="1931670"/>
            <a:ext cx="5220335" cy="3938270"/>
          </a:xfrm>
          <a:prstGeom prst="rect">
            <a:avLst/>
          </a:prstGeom>
        </p:spPr>
      </p:pic>
      <p:sp>
        <p:nvSpPr>
          <p:cNvPr id="15" name="矩形 14"/>
          <p:cNvSpPr/>
          <p:nvPr/>
        </p:nvSpPr>
        <p:spPr>
          <a:xfrm>
            <a:off x="6289040" y="3684270"/>
            <a:ext cx="5492750" cy="38100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6376670" y="5867400"/>
            <a:ext cx="5405120" cy="429895"/>
          </a:xfrm>
          <a:prstGeom prst="rect">
            <a:avLst/>
          </a:prstGeom>
          <a:noFill/>
        </p:spPr>
        <p:txBody>
          <a:bodyPr wrap="square" rtlCol="0" anchor="t">
            <a:spAutoFit/>
          </a:bodyPr>
          <a:p>
            <a:pPr algn="l">
              <a:buClrTx/>
              <a:buSzTx/>
              <a:buFontTx/>
            </a:pPr>
            <a:r>
              <a:rPr lang="en-US" altLang="zh-CN" sz="1100">
                <a:latin typeface="微软雅黑" panose="020B0503020204020204" charset="-122"/>
                <a:ea typeface="微软雅黑" panose="020B0503020204020204" charset="-122"/>
                <a:cs typeface="微软雅黑" panose="020B0503020204020204" charset="-122"/>
                <a:sym typeface="+mn-ea"/>
              </a:rPr>
              <a:t>Souce: https://solarbuildermag.com/news/suniva-begins-construction-new-michigan-module-manufacturing-facility/#allow</a:t>
            </a:r>
            <a:endParaRPr lang="en-US" altLang="zh-CN" sz="11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advTm="1926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680" y="365125"/>
            <a:ext cx="10515600" cy="688340"/>
          </a:xfrm>
        </p:spPr>
        <p:txBody>
          <a:bodyPr/>
          <a:lstStyle/>
          <a:p>
            <a:pPr algn="l">
              <a:buClrTx/>
              <a:buSzTx/>
              <a:buFontTx/>
            </a:pPr>
            <a:r>
              <a:rPr lang="zh-CN" altLang="en-US" sz="3200" b="1">
                <a:sym typeface="+mn-ea"/>
              </a:rPr>
              <a:t>Background</a:t>
            </a:r>
            <a:endParaRPr lang="zh-CN" altLang="en-US" sz="3200" b="1">
              <a:solidFill>
                <a:schemeClr val="tx1"/>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5" name="直接连接符 4"/>
          <p:cNvCxnSpPr/>
          <p:nvPr/>
        </p:nvCxnSpPr>
        <p:spPr>
          <a:xfrm>
            <a:off x="741680" y="1053465"/>
            <a:ext cx="10708640" cy="0"/>
          </a:xfrm>
          <a:prstGeom prst="line">
            <a:avLst/>
          </a:prstGeom>
          <a:ln w="12700" cmpd="sng">
            <a:solidFill>
              <a:schemeClr val="tx1">
                <a:lumMod val="85000"/>
                <a:lumOff val="15000"/>
              </a:schemeClr>
            </a:solidFill>
            <a:prstDash val="solid"/>
          </a:ln>
          <a:effectLst>
            <a:outerShdw blurRad="50800" dist="38100" dir="2700000" algn="tl" rotWithShape="0">
              <a:schemeClr val="tx1">
                <a:lumMod val="50000"/>
                <a:lumOff val="50000"/>
                <a:alpha val="40000"/>
              </a:schemeClr>
            </a:outerShdw>
          </a:effectLst>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513715" y="1136015"/>
            <a:ext cx="11164570" cy="68008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noAutofit/>
          </a:bodyPr>
          <a:p>
            <a:pPr marL="342900" lvl="0" indent="-342900" algn="l" defTabSz="825500" hangingPunct="0">
              <a:lnSpc>
                <a:spcPct val="120000"/>
              </a:lnSpc>
              <a:buClrTx/>
              <a:buSzTx/>
              <a:buFont typeface="Arial" panose="020B0604020202020204" pitchFamily="34" charset="0"/>
              <a:buChar char="•"/>
            </a:pPr>
            <a:r>
              <a:rPr b="1">
                <a:latin typeface="微软雅黑" panose="020B0503020204020204" charset="-122"/>
                <a:ea typeface="微软雅黑" panose="020B0503020204020204" charset="-122"/>
                <a:cs typeface="微软雅黑" panose="020B0503020204020204" charset="-122"/>
                <a:sym typeface="+mn-ea"/>
              </a:rPr>
              <a:t>We</a:t>
            </a:r>
            <a:r>
              <a:rPr b="1">
                <a:latin typeface="微软雅黑" panose="020B0503020204020204" charset="-122"/>
                <a:ea typeface="微软雅黑" panose="020B0503020204020204" charset="-122"/>
                <a:cs typeface="微软雅黑" panose="020B0503020204020204" charset="-122"/>
                <a:sym typeface="+mn-ea"/>
              </a:rPr>
              <a:t> finds that two mechanisms challenge the employment protection effect of photovoltaic trade barriers</a:t>
            </a:r>
            <a:endParaRPr b="1">
              <a:latin typeface="微软雅黑" panose="020B0503020204020204" charset="-122"/>
              <a:ea typeface="微软雅黑" panose="020B0503020204020204" charset="-122"/>
              <a:cs typeface="微软雅黑" panose="020B0503020204020204" charset="-122"/>
              <a:sym typeface="+mn-ea"/>
            </a:endParaRPr>
          </a:p>
        </p:txBody>
      </p:sp>
      <p:sp>
        <p:nvSpPr>
          <p:cNvPr id="14" name="圆角矩形 13"/>
          <p:cNvSpPr/>
          <p:nvPr/>
        </p:nvSpPr>
        <p:spPr>
          <a:xfrm>
            <a:off x="747395" y="2007235"/>
            <a:ext cx="957580" cy="3867150"/>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PV </a:t>
            </a:r>
            <a:r>
              <a:rPr lang="zh-CN" altLang="en-US" sz="1600" b="1"/>
              <a:t>trade barriers</a:t>
            </a:r>
            <a:endParaRPr lang="zh-CN" altLang="en-US" sz="1600" b="1"/>
          </a:p>
        </p:txBody>
      </p:sp>
      <p:sp>
        <p:nvSpPr>
          <p:cNvPr id="6" name="圆角矩形 5"/>
          <p:cNvSpPr/>
          <p:nvPr/>
        </p:nvSpPr>
        <p:spPr>
          <a:xfrm>
            <a:off x="2041525" y="4479290"/>
            <a:ext cx="1496695" cy="9594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PV </a:t>
            </a:r>
            <a:r>
              <a:rPr lang="zh-CN" altLang="en-US" sz="1600" b="1"/>
              <a:t>power generation consumption demand</a:t>
            </a:r>
            <a:endParaRPr lang="zh-CN" altLang="en-US" sz="1600" b="1"/>
          </a:p>
        </p:txBody>
      </p:sp>
      <p:sp>
        <p:nvSpPr>
          <p:cNvPr id="8" name="圆角矩形 7"/>
          <p:cNvSpPr/>
          <p:nvPr/>
        </p:nvSpPr>
        <p:spPr>
          <a:xfrm>
            <a:off x="2061210" y="2337435"/>
            <a:ext cx="1473200" cy="66738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PV</a:t>
            </a:r>
            <a:r>
              <a:rPr lang="zh-CN" altLang="en-US" sz="1600" b="1"/>
              <a:t> trade structure</a:t>
            </a:r>
            <a:endParaRPr lang="zh-CN" altLang="en-US" sz="1600" b="1"/>
          </a:p>
        </p:txBody>
      </p:sp>
      <p:cxnSp>
        <p:nvCxnSpPr>
          <p:cNvPr id="9" name="肘形连接符 8"/>
          <p:cNvCxnSpPr>
            <a:stCxn id="14" idx="3"/>
            <a:endCxn id="8" idx="1"/>
          </p:cNvCxnSpPr>
          <p:nvPr/>
        </p:nvCxnSpPr>
        <p:spPr>
          <a:xfrm flipV="1">
            <a:off x="1704975" y="2671445"/>
            <a:ext cx="356235" cy="1269365"/>
          </a:xfrm>
          <a:prstGeom prst="bentConnector3">
            <a:avLst>
              <a:gd name="adj1" fmla="val 50089"/>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cxnSp>
        <p:nvCxnSpPr>
          <p:cNvPr id="10" name="肘形连接符 9"/>
          <p:cNvCxnSpPr>
            <a:stCxn id="14" idx="3"/>
            <a:endCxn id="6" idx="1"/>
          </p:cNvCxnSpPr>
          <p:nvPr/>
        </p:nvCxnSpPr>
        <p:spPr>
          <a:xfrm>
            <a:off x="1704975" y="3940810"/>
            <a:ext cx="336550" cy="101854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12" name="圆角矩形 11"/>
          <p:cNvSpPr/>
          <p:nvPr>
            <p:custDataLst>
              <p:tags r:id="rId1"/>
            </p:custDataLst>
          </p:nvPr>
        </p:nvSpPr>
        <p:spPr>
          <a:xfrm>
            <a:off x="4187825" y="2007235"/>
            <a:ext cx="6486525" cy="38544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Input-output relationship between countries</a:t>
            </a:r>
            <a:endParaRPr lang="zh-CN" altLang="en-US" sz="1600" b="1"/>
          </a:p>
        </p:txBody>
      </p:sp>
      <p:cxnSp>
        <p:nvCxnSpPr>
          <p:cNvPr id="15" name="肘形连接符 14"/>
          <p:cNvCxnSpPr>
            <a:stCxn id="8" idx="3"/>
            <a:endCxn id="12" idx="1"/>
          </p:cNvCxnSpPr>
          <p:nvPr/>
        </p:nvCxnSpPr>
        <p:spPr>
          <a:xfrm flipV="1">
            <a:off x="3534410" y="2200275"/>
            <a:ext cx="653415" cy="471170"/>
          </a:xfrm>
          <a:prstGeom prst="bentConnector3">
            <a:avLst>
              <a:gd name="adj1" fmla="val 50049"/>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
        <p:nvSpPr>
          <p:cNvPr id="16" name="圆角矩形 15"/>
          <p:cNvSpPr/>
          <p:nvPr>
            <p:custDataLst>
              <p:tags r:id="rId2"/>
            </p:custDataLst>
          </p:nvPr>
        </p:nvSpPr>
        <p:spPr>
          <a:xfrm>
            <a:off x="4272280" y="4786630"/>
            <a:ext cx="3021965" cy="386080"/>
          </a:xfrm>
          <a:prstGeom prst="roundRect">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P</a:t>
            </a:r>
            <a:r>
              <a:rPr lang="en-US" altLang="zh-CN" sz="1600" b="1"/>
              <a:t>V</a:t>
            </a:r>
            <a:r>
              <a:rPr lang="zh-CN" altLang="en-US" sz="1600" b="1"/>
              <a:t> installation</a:t>
            </a:r>
            <a:endParaRPr lang="zh-CN" altLang="en-US" sz="1600" b="1"/>
          </a:p>
        </p:txBody>
      </p:sp>
      <p:sp>
        <p:nvSpPr>
          <p:cNvPr id="17" name="圆角矩形 16"/>
          <p:cNvSpPr/>
          <p:nvPr>
            <p:custDataLst>
              <p:tags r:id="rId3"/>
            </p:custDataLst>
          </p:nvPr>
        </p:nvSpPr>
        <p:spPr>
          <a:xfrm>
            <a:off x="4272280" y="5499100"/>
            <a:ext cx="3027045" cy="386080"/>
          </a:xfrm>
          <a:prstGeom prst="roundRect">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PV </a:t>
            </a:r>
            <a:r>
              <a:rPr lang="zh-CN" altLang="en-US" sz="1600" b="1"/>
              <a:t>operation and maintenance</a:t>
            </a:r>
            <a:endParaRPr lang="zh-CN" altLang="en-US" sz="1600" b="1"/>
          </a:p>
        </p:txBody>
      </p:sp>
      <p:cxnSp>
        <p:nvCxnSpPr>
          <p:cNvPr id="18" name="肘形连接符 17"/>
          <p:cNvCxnSpPr>
            <a:stCxn id="6" idx="3"/>
            <a:endCxn id="17" idx="1"/>
          </p:cNvCxnSpPr>
          <p:nvPr/>
        </p:nvCxnSpPr>
        <p:spPr>
          <a:xfrm>
            <a:off x="3538220" y="4959350"/>
            <a:ext cx="734060" cy="732790"/>
          </a:xfrm>
          <a:prstGeom prst="bentConnector3">
            <a:avLst>
              <a:gd name="adj1" fmla="val 50000"/>
            </a:avLst>
          </a:prstGeom>
          <a:ln w="28575">
            <a:solidFill>
              <a:srgbClr val="E0C68B"/>
            </a:solidFill>
            <a:tailEnd type="arrow"/>
          </a:ln>
        </p:spPr>
        <p:style>
          <a:lnRef idx="2">
            <a:schemeClr val="accent1"/>
          </a:lnRef>
          <a:fillRef idx="0">
            <a:srgbClr val="FFFFFF"/>
          </a:fillRef>
          <a:effectRef idx="0">
            <a:srgbClr val="FFFFFF"/>
          </a:effectRef>
          <a:fontRef idx="minor">
            <a:schemeClr val="tx1"/>
          </a:fontRef>
        </p:style>
      </p:cxnSp>
      <p:cxnSp>
        <p:nvCxnSpPr>
          <p:cNvPr id="19" name="肘形连接符 18"/>
          <p:cNvCxnSpPr>
            <a:stCxn id="6" idx="3"/>
            <a:endCxn id="16" idx="1"/>
          </p:cNvCxnSpPr>
          <p:nvPr/>
        </p:nvCxnSpPr>
        <p:spPr>
          <a:xfrm>
            <a:off x="3538220" y="4959350"/>
            <a:ext cx="734060" cy="20320"/>
          </a:xfrm>
          <a:prstGeom prst="bentConnector3">
            <a:avLst>
              <a:gd name="adj1" fmla="val 50000"/>
            </a:avLst>
          </a:prstGeom>
          <a:ln w="28575">
            <a:solidFill>
              <a:srgbClr val="E0C68B"/>
            </a:solidFill>
            <a:tailEnd type="arrow"/>
          </a:ln>
        </p:spPr>
        <p:style>
          <a:lnRef idx="2">
            <a:schemeClr val="accent1"/>
          </a:lnRef>
          <a:fillRef idx="0">
            <a:srgbClr val="FFFFFF"/>
          </a:fillRef>
          <a:effectRef idx="0">
            <a:srgbClr val="FFFFFF"/>
          </a:effectRef>
          <a:fontRef idx="minor">
            <a:schemeClr val="tx1"/>
          </a:fontRef>
        </p:style>
      </p:cxnSp>
      <p:sp>
        <p:nvSpPr>
          <p:cNvPr id="20" name="圆角矩形 19"/>
          <p:cNvSpPr/>
          <p:nvPr>
            <p:custDataLst>
              <p:tags r:id="rId4"/>
            </p:custDataLst>
          </p:nvPr>
        </p:nvSpPr>
        <p:spPr>
          <a:xfrm>
            <a:off x="4277995" y="3896995"/>
            <a:ext cx="3016250" cy="563245"/>
          </a:xfrm>
          <a:prstGeom prst="roundRect">
            <a:avLst/>
          </a:prstGeom>
          <a:solidFill>
            <a:srgbClr val="4C506D"/>
          </a:solidFill>
          <a:ln>
            <a:solidFill>
              <a:srgbClr val="4C506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Consumption demand for other types of power generation</a:t>
            </a:r>
            <a:endParaRPr lang="zh-CN" altLang="en-US" sz="1600" b="1"/>
          </a:p>
        </p:txBody>
      </p:sp>
      <p:cxnSp>
        <p:nvCxnSpPr>
          <p:cNvPr id="21" name="肘形连接符 20"/>
          <p:cNvCxnSpPr>
            <a:stCxn id="6" idx="3"/>
            <a:endCxn id="20" idx="1"/>
          </p:cNvCxnSpPr>
          <p:nvPr/>
        </p:nvCxnSpPr>
        <p:spPr>
          <a:xfrm flipV="1">
            <a:off x="3538220" y="4178935"/>
            <a:ext cx="739775" cy="780415"/>
          </a:xfrm>
          <a:prstGeom prst="bentConnector3">
            <a:avLst>
              <a:gd name="adj1" fmla="val 50043"/>
            </a:avLst>
          </a:prstGeom>
          <a:ln w="28575">
            <a:solidFill>
              <a:srgbClr val="4C506D"/>
            </a:solidFill>
            <a:tailEnd type="arrow"/>
          </a:ln>
        </p:spPr>
        <p:style>
          <a:lnRef idx="2">
            <a:schemeClr val="accent1"/>
          </a:lnRef>
          <a:fillRef idx="0">
            <a:srgbClr val="FFFFFF"/>
          </a:fillRef>
          <a:effectRef idx="0">
            <a:srgbClr val="FFFFFF"/>
          </a:effectRef>
          <a:fontRef idx="minor">
            <a:schemeClr val="tx1"/>
          </a:fontRef>
        </p:style>
      </p:cxnSp>
      <p:cxnSp>
        <p:nvCxnSpPr>
          <p:cNvPr id="22" name="肘形连接符 21"/>
          <p:cNvCxnSpPr>
            <a:stCxn id="16" idx="3"/>
            <a:endCxn id="23" idx="1"/>
          </p:cNvCxnSpPr>
          <p:nvPr>
            <p:custDataLst>
              <p:tags r:id="rId5"/>
            </p:custDataLst>
          </p:nvPr>
        </p:nvCxnSpPr>
        <p:spPr>
          <a:xfrm>
            <a:off x="7294245" y="4979670"/>
            <a:ext cx="346710" cy="3175"/>
          </a:xfrm>
          <a:prstGeom prst="bentConnector2">
            <a:avLst/>
          </a:prstGeom>
          <a:ln w="28575">
            <a:solidFill>
              <a:srgbClr val="E0C68B"/>
            </a:solidFill>
            <a:tailEnd type="arrow"/>
          </a:ln>
        </p:spPr>
        <p:style>
          <a:lnRef idx="2">
            <a:schemeClr val="accent1"/>
          </a:lnRef>
          <a:fillRef idx="0">
            <a:srgbClr val="FFFFFF"/>
          </a:fillRef>
          <a:effectRef idx="0">
            <a:srgbClr val="FFFFFF"/>
          </a:effectRef>
          <a:fontRef idx="minor">
            <a:schemeClr val="tx1"/>
          </a:fontRef>
        </p:style>
      </p:cxnSp>
      <p:sp>
        <p:nvSpPr>
          <p:cNvPr id="23" name="圆角矩形 22"/>
          <p:cNvSpPr/>
          <p:nvPr>
            <p:custDataLst>
              <p:tags r:id="rId6"/>
            </p:custDataLst>
          </p:nvPr>
        </p:nvSpPr>
        <p:spPr>
          <a:xfrm>
            <a:off x="7640955" y="4786630"/>
            <a:ext cx="3029585" cy="386080"/>
          </a:xfrm>
          <a:prstGeom prst="roundRect">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PV</a:t>
            </a:r>
            <a:r>
              <a:rPr lang="zh-CN" altLang="en-US" sz="1600" b="1"/>
              <a:t> manufacturing</a:t>
            </a:r>
            <a:endParaRPr lang="zh-CN" altLang="en-US" sz="1600" b="1"/>
          </a:p>
        </p:txBody>
      </p:sp>
      <p:sp>
        <p:nvSpPr>
          <p:cNvPr id="24" name="圆角矩形 23"/>
          <p:cNvSpPr/>
          <p:nvPr>
            <p:custDataLst>
              <p:tags r:id="rId7"/>
            </p:custDataLst>
          </p:nvPr>
        </p:nvSpPr>
        <p:spPr>
          <a:xfrm>
            <a:off x="7640320" y="3896995"/>
            <a:ext cx="3035935" cy="566420"/>
          </a:xfrm>
          <a:prstGeom prst="roundRect">
            <a:avLst/>
          </a:prstGeom>
          <a:solidFill>
            <a:srgbClr val="4C506D"/>
          </a:solidFill>
          <a:ln>
            <a:solidFill>
              <a:srgbClr val="4C506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sz="1600" b="1"/>
              <a:t>Other manufacturing/services industries</a:t>
            </a:r>
            <a:endParaRPr sz="1600" b="1"/>
          </a:p>
        </p:txBody>
      </p:sp>
      <p:cxnSp>
        <p:nvCxnSpPr>
          <p:cNvPr id="25" name="肘形连接符 24"/>
          <p:cNvCxnSpPr>
            <a:stCxn id="20" idx="3"/>
            <a:endCxn id="24" idx="1"/>
          </p:cNvCxnSpPr>
          <p:nvPr>
            <p:custDataLst>
              <p:tags r:id="rId8"/>
            </p:custDataLst>
          </p:nvPr>
        </p:nvCxnSpPr>
        <p:spPr>
          <a:xfrm>
            <a:off x="7294245" y="4178935"/>
            <a:ext cx="346075" cy="1270"/>
          </a:xfrm>
          <a:prstGeom prst="bentConnector3">
            <a:avLst>
              <a:gd name="adj1" fmla="val 50092"/>
            </a:avLst>
          </a:prstGeom>
          <a:ln w="28575">
            <a:solidFill>
              <a:srgbClr val="4C506D"/>
            </a:solidFill>
            <a:tailEnd type="arrow"/>
          </a:ln>
        </p:spPr>
        <p:style>
          <a:lnRef idx="2">
            <a:schemeClr val="accent1"/>
          </a:lnRef>
          <a:fillRef idx="0">
            <a:srgbClr val="FFFFFF"/>
          </a:fillRef>
          <a:effectRef idx="0">
            <a:srgbClr val="FFFFFF"/>
          </a:effectRef>
          <a:fontRef idx="minor">
            <a:schemeClr val="tx1"/>
          </a:fontRef>
        </p:style>
      </p:cxnSp>
      <p:cxnSp>
        <p:nvCxnSpPr>
          <p:cNvPr id="26" name="肘形连接符 25"/>
          <p:cNvCxnSpPr>
            <a:stCxn id="23" idx="0"/>
            <a:endCxn id="24" idx="2"/>
          </p:cNvCxnSpPr>
          <p:nvPr>
            <p:custDataLst>
              <p:tags r:id="rId9"/>
            </p:custDataLst>
          </p:nvPr>
        </p:nvCxnSpPr>
        <p:spPr>
          <a:xfrm rot="16200000">
            <a:off x="8995728" y="4623753"/>
            <a:ext cx="323215" cy="2540"/>
          </a:xfrm>
          <a:prstGeom prst="bentConnector3">
            <a:avLst>
              <a:gd name="adj1" fmla="val 50000"/>
            </a:avLst>
          </a:prstGeom>
          <a:ln w="28575">
            <a:solidFill>
              <a:srgbClr val="4C506D"/>
            </a:solidFill>
            <a:tailEnd type="arrow"/>
          </a:ln>
        </p:spPr>
        <p:style>
          <a:lnRef idx="2">
            <a:schemeClr val="accent1"/>
          </a:lnRef>
          <a:fillRef idx="0">
            <a:srgbClr val="FFFFFF"/>
          </a:fillRef>
          <a:effectRef idx="0">
            <a:srgbClr val="FFFFFF"/>
          </a:effectRef>
          <a:fontRef idx="minor">
            <a:schemeClr val="tx1"/>
          </a:fontRef>
        </p:style>
      </p:cxnSp>
      <p:cxnSp>
        <p:nvCxnSpPr>
          <p:cNvPr id="27" name="肘形连接符 26"/>
          <p:cNvCxnSpPr>
            <a:stCxn id="17" idx="3"/>
            <a:endCxn id="24" idx="3"/>
          </p:cNvCxnSpPr>
          <p:nvPr>
            <p:custDataLst>
              <p:tags r:id="rId10"/>
            </p:custDataLst>
          </p:nvPr>
        </p:nvCxnSpPr>
        <p:spPr>
          <a:xfrm flipV="1">
            <a:off x="7299325" y="4180205"/>
            <a:ext cx="3376930" cy="1511935"/>
          </a:xfrm>
          <a:prstGeom prst="bentConnector3">
            <a:avLst>
              <a:gd name="adj1" fmla="val 107052"/>
            </a:avLst>
          </a:prstGeom>
          <a:ln w="28575">
            <a:solidFill>
              <a:srgbClr val="4C506D"/>
            </a:solidFill>
            <a:tailEnd type="arrow"/>
          </a:ln>
        </p:spPr>
        <p:style>
          <a:lnRef idx="2">
            <a:schemeClr val="accent1"/>
          </a:lnRef>
          <a:fillRef idx="0">
            <a:srgbClr val="FFFFFF"/>
          </a:fillRef>
          <a:effectRef idx="0">
            <a:srgbClr val="FFFFFF"/>
          </a:effectRef>
          <a:fontRef idx="minor">
            <a:schemeClr val="tx1"/>
          </a:fontRef>
        </p:style>
      </p:cxnSp>
      <p:cxnSp>
        <p:nvCxnSpPr>
          <p:cNvPr id="28" name="肘形连接符 27"/>
          <p:cNvCxnSpPr>
            <a:stCxn id="16" idx="3"/>
            <a:endCxn id="24" idx="1"/>
          </p:cNvCxnSpPr>
          <p:nvPr>
            <p:custDataLst>
              <p:tags r:id="rId11"/>
            </p:custDataLst>
          </p:nvPr>
        </p:nvCxnSpPr>
        <p:spPr>
          <a:xfrm flipV="1">
            <a:off x="7294245" y="4180205"/>
            <a:ext cx="346075" cy="799465"/>
          </a:xfrm>
          <a:prstGeom prst="bentConnector3">
            <a:avLst>
              <a:gd name="adj1" fmla="val 50092"/>
            </a:avLst>
          </a:prstGeom>
          <a:ln w="28575">
            <a:solidFill>
              <a:srgbClr val="4C506D"/>
            </a:solidFill>
            <a:tailEnd type="arrow"/>
          </a:ln>
        </p:spPr>
        <p:style>
          <a:lnRef idx="2">
            <a:schemeClr val="accent1"/>
          </a:lnRef>
          <a:fillRef idx="0">
            <a:srgbClr val="FFFFFF"/>
          </a:fillRef>
          <a:effectRef idx="0">
            <a:srgbClr val="FFFFFF"/>
          </a:effectRef>
          <a:fontRef idx="minor">
            <a:schemeClr val="tx1"/>
          </a:fontRef>
        </p:style>
      </p:cxnSp>
      <p:sp>
        <p:nvSpPr>
          <p:cNvPr id="29" name="矩形 28"/>
          <p:cNvSpPr/>
          <p:nvPr/>
        </p:nvSpPr>
        <p:spPr>
          <a:xfrm>
            <a:off x="3787775" y="4622165"/>
            <a:ext cx="7035800" cy="1442720"/>
          </a:xfrm>
          <a:prstGeom prst="rect">
            <a:avLst/>
          </a:prstGeom>
          <a:solidFill>
            <a:srgbClr val="EBD8B7">
              <a:alpha val="5000"/>
            </a:srgbClr>
          </a:solidFill>
          <a:ln w="12700">
            <a:solidFill>
              <a:srgbClr val="EBD8B7"/>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文本框 29"/>
          <p:cNvSpPr txBox="1"/>
          <p:nvPr>
            <p:custDataLst>
              <p:tags r:id="rId12"/>
            </p:custDataLst>
          </p:nvPr>
        </p:nvSpPr>
        <p:spPr>
          <a:xfrm>
            <a:off x="9055100" y="5692140"/>
            <a:ext cx="1188085" cy="306705"/>
          </a:xfrm>
          <a:prstGeom prst="rect">
            <a:avLst/>
          </a:prstGeom>
          <a:noFill/>
        </p:spPr>
        <p:txBody>
          <a:bodyPr wrap="square" rtlCol="0">
            <a:spAutoFit/>
          </a:bodyPr>
          <a:p>
            <a:pPr algn="r"/>
            <a:r>
              <a:rPr lang="en-US" altLang="zh-CN" sz="1400" b="1">
                <a:solidFill>
                  <a:srgbClr val="E0C68B"/>
                </a:solidFill>
              </a:rPr>
              <a:t>PV in</a:t>
            </a:r>
            <a:r>
              <a:rPr lang="en-US" altLang="zh-CN" sz="1400" b="1">
                <a:solidFill>
                  <a:srgbClr val="E0C68B"/>
                </a:solidFill>
                <a:sym typeface="+mn-ea"/>
              </a:rPr>
              <a:t>dustry</a:t>
            </a:r>
            <a:r>
              <a:rPr lang="en-US" altLang="zh-CN" sz="1400" b="1">
                <a:solidFill>
                  <a:srgbClr val="E0C68B"/>
                </a:solidFill>
              </a:rPr>
              <a:t> </a:t>
            </a:r>
            <a:endParaRPr lang="en-US" altLang="zh-CN" sz="1400" b="1">
              <a:solidFill>
                <a:srgbClr val="E0C68B"/>
              </a:solidFill>
            </a:endParaRPr>
          </a:p>
        </p:txBody>
      </p:sp>
      <p:sp>
        <p:nvSpPr>
          <p:cNvPr id="31" name="矩形 30"/>
          <p:cNvSpPr/>
          <p:nvPr/>
        </p:nvSpPr>
        <p:spPr>
          <a:xfrm>
            <a:off x="3658870" y="3590290"/>
            <a:ext cx="8322310" cy="2618105"/>
          </a:xfrm>
          <a:prstGeom prst="rect">
            <a:avLst/>
          </a:prstGeom>
          <a:solidFill>
            <a:srgbClr val="4C506D">
              <a:alpha val="5000"/>
            </a:srgbClr>
          </a:solidFill>
          <a:ln w="12700">
            <a:solidFill>
              <a:schemeClr val="tx1"/>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文本框 31"/>
          <p:cNvSpPr txBox="1"/>
          <p:nvPr>
            <p:custDataLst>
              <p:tags r:id="rId13"/>
            </p:custDataLst>
          </p:nvPr>
        </p:nvSpPr>
        <p:spPr>
          <a:xfrm>
            <a:off x="8948420" y="3596640"/>
            <a:ext cx="1294765" cy="306705"/>
          </a:xfrm>
          <a:prstGeom prst="rect">
            <a:avLst/>
          </a:prstGeom>
          <a:noFill/>
        </p:spPr>
        <p:txBody>
          <a:bodyPr wrap="square" rtlCol="0">
            <a:spAutoFit/>
          </a:bodyPr>
          <a:p>
            <a:pPr algn="r"/>
            <a:r>
              <a:rPr lang="en-US" altLang="zh-CN" sz="1400" b="1">
                <a:solidFill>
                  <a:srgbClr val="4C506D"/>
                </a:solidFill>
              </a:rPr>
              <a:t>All industries </a:t>
            </a:r>
            <a:endParaRPr lang="en-US" altLang="zh-CN" sz="1400" b="1">
              <a:solidFill>
                <a:srgbClr val="4C506D"/>
              </a:solidFill>
            </a:endParaRPr>
          </a:p>
        </p:txBody>
      </p:sp>
      <p:sp>
        <p:nvSpPr>
          <p:cNvPr id="33" name="下箭头 32"/>
          <p:cNvSpPr/>
          <p:nvPr/>
        </p:nvSpPr>
        <p:spPr>
          <a:xfrm>
            <a:off x="6967855" y="3192145"/>
            <a:ext cx="287655" cy="330835"/>
          </a:xfrm>
          <a:prstGeom prst="downArrow">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34" name="组合 33"/>
          <p:cNvGrpSpPr/>
          <p:nvPr>
            <p:custDataLst>
              <p:tags r:id="rId14"/>
            </p:custDataLst>
          </p:nvPr>
        </p:nvGrpSpPr>
        <p:grpSpPr>
          <a:xfrm>
            <a:off x="10758170" y="2778760"/>
            <a:ext cx="1348105" cy="720725"/>
            <a:chOff x="8350" y="3678"/>
            <a:chExt cx="1590" cy="871"/>
          </a:xfrm>
        </p:grpSpPr>
        <p:sp>
          <p:nvSpPr>
            <p:cNvPr id="45" name="椭圆 44"/>
            <p:cNvSpPr/>
            <p:nvPr>
              <p:custDataLst>
                <p:tags r:id="rId15"/>
              </p:custDataLst>
            </p:nvPr>
          </p:nvSpPr>
          <p:spPr>
            <a:xfrm>
              <a:off x="8350" y="3806"/>
              <a:ext cx="107" cy="105"/>
            </a:xfrm>
            <a:prstGeom prst="ellipse">
              <a:avLst/>
            </a:prstGeom>
            <a:solidFill>
              <a:srgbClr val="E0C68B"/>
            </a:solidFill>
            <a:ln>
              <a:solidFill>
                <a:srgbClr val="E0C68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400">
                <a:solidFill>
                  <a:srgbClr val="DAC18C"/>
                </a:solidFill>
              </a:endParaRPr>
            </a:p>
          </p:txBody>
        </p:sp>
        <p:sp>
          <p:nvSpPr>
            <p:cNvPr id="46" name="文本框 45"/>
            <p:cNvSpPr txBox="1"/>
            <p:nvPr>
              <p:custDataLst>
                <p:tags r:id="rId16"/>
              </p:custDataLst>
            </p:nvPr>
          </p:nvSpPr>
          <p:spPr>
            <a:xfrm>
              <a:off x="8456" y="3678"/>
              <a:ext cx="1393" cy="371"/>
            </a:xfrm>
            <a:prstGeom prst="rect">
              <a:avLst/>
            </a:prstGeom>
            <a:noFill/>
          </p:spPr>
          <p:txBody>
            <a:bodyPr wrap="square" rtlCol="0">
              <a:spAutoFit/>
            </a:bodyPr>
            <a:p>
              <a:r>
                <a:rPr lang="en-US" altLang="zh-CN" sz="1400"/>
                <a:t>m</a:t>
              </a:r>
              <a:r>
                <a:rPr lang="zh-CN" altLang="en-US" sz="1400"/>
                <a:t>echanism</a:t>
              </a:r>
              <a:r>
                <a:rPr lang="en-US" altLang="zh-CN" sz="1400"/>
                <a:t> 1</a:t>
              </a:r>
              <a:endParaRPr lang="en-US" altLang="zh-CN" sz="1400"/>
            </a:p>
          </p:txBody>
        </p:sp>
        <p:sp>
          <p:nvSpPr>
            <p:cNvPr id="49" name="椭圆 48"/>
            <p:cNvSpPr/>
            <p:nvPr>
              <p:custDataLst>
                <p:tags r:id="rId17"/>
              </p:custDataLst>
            </p:nvPr>
          </p:nvSpPr>
          <p:spPr>
            <a:xfrm>
              <a:off x="8350" y="4268"/>
              <a:ext cx="107" cy="105"/>
            </a:xfrm>
            <a:prstGeom prst="ellipse">
              <a:avLst/>
            </a:prstGeom>
            <a:solidFill>
              <a:srgbClr val="4C506D"/>
            </a:solidFill>
            <a:ln>
              <a:solidFill>
                <a:srgbClr val="4C506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400"/>
            </a:p>
          </p:txBody>
        </p:sp>
        <p:sp>
          <p:nvSpPr>
            <p:cNvPr id="50" name="文本框 49"/>
            <p:cNvSpPr txBox="1"/>
            <p:nvPr>
              <p:custDataLst>
                <p:tags r:id="rId18"/>
              </p:custDataLst>
            </p:nvPr>
          </p:nvSpPr>
          <p:spPr>
            <a:xfrm>
              <a:off x="8457" y="4099"/>
              <a:ext cx="1483" cy="450"/>
            </a:xfrm>
            <a:prstGeom prst="rect">
              <a:avLst/>
            </a:prstGeom>
            <a:noFill/>
          </p:spPr>
          <p:txBody>
            <a:bodyPr wrap="square" rtlCol="0">
              <a:noAutofit/>
            </a:bodyPr>
            <a:p>
              <a:r>
                <a:rPr lang="zh-CN" altLang="en-US" sz="1400"/>
                <a:t>mechanism </a:t>
              </a:r>
              <a:r>
                <a:rPr lang="en-US" altLang="zh-CN" sz="1400"/>
                <a:t>2</a:t>
              </a:r>
              <a:endParaRPr lang="en-US" altLang="zh-CN" sz="1400"/>
            </a:p>
          </p:txBody>
        </p:sp>
      </p:grpSp>
      <p:sp>
        <p:nvSpPr>
          <p:cNvPr id="35" name="圆角矩形 34"/>
          <p:cNvSpPr/>
          <p:nvPr>
            <p:custDataLst>
              <p:tags r:id="rId19"/>
            </p:custDataLst>
          </p:nvPr>
        </p:nvSpPr>
        <p:spPr>
          <a:xfrm>
            <a:off x="4187825" y="2769870"/>
            <a:ext cx="6489065" cy="385445"/>
          </a:xfrm>
          <a:prstGeom prst="roundRect">
            <a:avLst/>
          </a:prstGeom>
          <a:solidFill>
            <a:srgbClr val="3C587F"/>
          </a:solidFill>
          <a:ln>
            <a:solidFill>
              <a:srgbClr val="3C587F"/>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t>Technical coefficient matrix</a:t>
            </a:r>
            <a:endParaRPr lang="zh-CN" altLang="en-US" sz="1600" b="1"/>
          </a:p>
        </p:txBody>
      </p:sp>
      <p:cxnSp>
        <p:nvCxnSpPr>
          <p:cNvPr id="36" name="肘形连接符 35"/>
          <p:cNvCxnSpPr>
            <a:stCxn id="12" idx="2"/>
            <a:endCxn id="35" idx="0"/>
          </p:cNvCxnSpPr>
          <p:nvPr/>
        </p:nvCxnSpPr>
        <p:spPr>
          <a:xfrm rot="5400000" flipV="1">
            <a:off x="7243445" y="2580640"/>
            <a:ext cx="377190" cy="1270"/>
          </a:xfrm>
          <a:prstGeom prst="bentConnector3">
            <a:avLst>
              <a:gd name="adj1" fmla="val 50000"/>
            </a:avLst>
          </a:prstGeom>
          <a:ln w="28575">
            <a:solidFill>
              <a:srgbClr val="3C587F"/>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advTm="1926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0" y="0"/>
            <a:ext cx="4244454" cy="6858000"/>
          </a:xfrm>
          <a:prstGeom prst="rect">
            <a:avLst/>
          </a:prstGeom>
          <a:solidFill>
            <a:srgbClr val="3C5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35" y="2654935"/>
            <a:ext cx="4243705" cy="922020"/>
          </a:xfrm>
          <a:prstGeom prst="rect">
            <a:avLst/>
          </a:prstGeom>
          <a:solidFill>
            <a:srgbClr val="3C587F"/>
          </a:solid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noProof="0" dirty="0">
                <a:ln>
                  <a:noFill/>
                </a:ln>
                <a:solidFill>
                  <a:prstClr val="white"/>
                </a:solidFill>
                <a:effectLst/>
                <a:uLnTx/>
                <a:uFillTx/>
                <a:latin typeface="微软雅黑" panose="020B0503020204020204" charset="-122"/>
                <a:ea typeface="微软雅黑" panose="020B0503020204020204" charset="-122"/>
                <a:sym typeface="+mn-ea"/>
              </a:rPr>
              <a:t>CONTENTS</a:t>
            </a:r>
            <a:endParaRPr kumimoji="0" lang="en-US" altLang="zh-CN" sz="5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endParaRPr>
          </a:p>
        </p:txBody>
      </p:sp>
      <p:grpSp>
        <p:nvGrpSpPr>
          <p:cNvPr id="7" name="组合 6"/>
          <p:cNvGrpSpPr/>
          <p:nvPr/>
        </p:nvGrpSpPr>
        <p:grpSpPr>
          <a:xfrm>
            <a:off x="4860964" y="1460311"/>
            <a:ext cx="6711315" cy="3937379"/>
            <a:chOff x="9056" y="2300"/>
            <a:chExt cx="10569" cy="6201"/>
          </a:xfrm>
        </p:grpSpPr>
        <p:grpSp>
          <p:nvGrpSpPr>
            <p:cNvPr id="21" name="组合 20"/>
            <p:cNvGrpSpPr/>
            <p:nvPr>
              <p:custDataLst>
                <p:tags r:id="rId1"/>
              </p:custDataLst>
            </p:nvPr>
          </p:nvGrpSpPr>
          <p:grpSpPr>
            <a:xfrm>
              <a:off x="9056" y="2300"/>
              <a:ext cx="9428" cy="1032"/>
              <a:chOff x="5750599" y="1460311"/>
              <a:chExt cx="5986780" cy="655071"/>
            </a:xfrm>
          </p:grpSpPr>
          <p:grpSp>
            <p:nvGrpSpPr>
              <p:cNvPr id="12" name="组合 11"/>
              <p:cNvGrpSpPr/>
              <p:nvPr/>
            </p:nvGrpSpPr>
            <p:grpSpPr>
              <a:xfrm>
                <a:off x="5750599" y="1460311"/>
                <a:ext cx="655071" cy="655071"/>
                <a:chOff x="5459126" y="1460311"/>
                <a:chExt cx="655071" cy="655071"/>
              </a:xfrm>
            </p:grpSpPr>
            <p:sp>
              <p:nvSpPr>
                <p:cNvPr id="10" name="椭圆 9"/>
                <p:cNvSpPr/>
                <p:nvPr>
                  <p:custDataLst>
                    <p:tags r:id="rId2"/>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3"/>
                  </p:custDataLst>
                </p:nvPr>
              </p:nvSpPr>
              <p:spPr>
                <a:xfrm>
                  <a:off x="5523137" y="1572403"/>
                  <a:ext cx="527050" cy="429895"/>
                </a:xfrm>
                <a:prstGeom prst="rect">
                  <a:avLst/>
                </a:prstGeom>
                <a:noFill/>
              </p:spPr>
              <p:txBody>
                <a:bodyPr wrap="none" rtlCol="0">
                  <a:spAutoFit/>
                </a:bodyPr>
                <a:p>
                  <a:pPr algn="ctr"/>
                  <a:r>
                    <a:rPr lang="en-US" altLang="zh-CN" sz="2200" b="1" dirty="0">
                      <a:solidFill>
                        <a:schemeClr val="bg1"/>
                      </a:solidFill>
                      <a:latin typeface="微软雅黑" panose="020B0503020204020204" charset="-122"/>
                      <a:ea typeface="微软雅黑" panose="020B0503020204020204" charset="-122"/>
                    </a:rPr>
                    <a:t>01</a:t>
                  </a:r>
                  <a:endParaRPr lang="en-US" altLang="zh-CN" sz="2200" b="1" dirty="0">
                    <a:solidFill>
                      <a:schemeClr val="bg1"/>
                    </a:solidFill>
                    <a:latin typeface="微软雅黑" panose="020B0503020204020204" charset="-122"/>
                    <a:ea typeface="微软雅黑" panose="020B0503020204020204" charset="-122"/>
                  </a:endParaRPr>
                </a:p>
              </p:txBody>
            </p:sp>
          </p:grpSp>
          <p:sp>
            <p:nvSpPr>
              <p:cNvPr id="13" name="矩形 12"/>
              <p:cNvSpPr/>
              <p:nvPr>
                <p:custDataLst>
                  <p:tags r:id="rId4"/>
                </p:custDataLst>
              </p:nvPr>
            </p:nvSpPr>
            <p:spPr>
              <a:xfrm>
                <a:off x="6778029" y="1556831"/>
                <a:ext cx="4959350" cy="460230"/>
              </a:xfrm>
              <a:prstGeom prst="rect">
                <a:avLst/>
              </a:prstGeom>
            </p:spPr>
            <p:txBody>
              <a:bodyPr wrap="square">
                <a:spAutoFit/>
              </a:bodyPr>
              <a:p>
                <a:pPr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rPr>
                  <a:t>Background</a:t>
                </a:r>
                <a:endParaRPr lang="zh-CN" altLang="en-US" sz="2400" kern="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22" name="组合 21"/>
            <p:cNvGrpSpPr/>
            <p:nvPr>
              <p:custDataLst>
                <p:tags r:id="rId5"/>
              </p:custDataLst>
            </p:nvPr>
          </p:nvGrpSpPr>
          <p:grpSpPr>
            <a:xfrm>
              <a:off x="9056" y="4023"/>
              <a:ext cx="9429" cy="1032"/>
              <a:chOff x="5750599" y="1460311"/>
              <a:chExt cx="5987415" cy="655071"/>
            </a:xfrm>
          </p:grpSpPr>
          <p:grpSp>
            <p:nvGrpSpPr>
              <p:cNvPr id="23" name="组合 22"/>
              <p:cNvGrpSpPr/>
              <p:nvPr/>
            </p:nvGrpSpPr>
            <p:grpSpPr>
              <a:xfrm>
                <a:off x="5750599" y="1460311"/>
                <a:ext cx="655071" cy="655071"/>
                <a:chOff x="5459126" y="1460311"/>
                <a:chExt cx="655071" cy="655071"/>
              </a:xfrm>
            </p:grpSpPr>
            <p:sp>
              <p:nvSpPr>
                <p:cNvPr id="25" name="椭圆 24"/>
                <p:cNvSpPr/>
                <p:nvPr>
                  <p:custDataLst>
                    <p:tags r:id="rId6"/>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custDataLst>
                    <p:tags r:id="rId7"/>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02</a:t>
                  </a:r>
                  <a:endParaRPr lang="en-US" altLang="zh-CN" sz="2200" dirty="0">
                    <a:solidFill>
                      <a:schemeClr val="bg1"/>
                    </a:solidFill>
                    <a:latin typeface="微软雅黑" panose="020B0503020204020204" charset="-122"/>
                    <a:ea typeface="微软雅黑" panose="020B0503020204020204" charset="-122"/>
                  </a:endParaRPr>
                </a:p>
              </p:txBody>
            </p:sp>
          </p:grpSp>
          <p:sp>
            <p:nvSpPr>
              <p:cNvPr id="24" name="矩形 23"/>
              <p:cNvSpPr/>
              <p:nvPr>
                <p:custDataLst>
                  <p:tags r:id="rId8"/>
                </p:custDataLst>
              </p:nvPr>
            </p:nvSpPr>
            <p:spPr>
              <a:xfrm>
                <a:off x="6778029" y="1556831"/>
                <a:ext cx="4959985" cy="460230"/>
              </a:xfrm>
              <a:prstGeom prst="rect">
                <a:avLst/>
              </a:prstGeom>
            </p:spPr>
            <p:txBody>
              <a:bodyPr wrap="square">
                <a:spAutoFit/>
              </a:bodyPr>
              <a:p>
                <a:pPr algn="l">
                  <a:buClrTx/>
                  <a:buSzTx/>
                  <a:buFontTx/>
                </a:pPr>
                <a:r>
                  <a:rPr lang="zh-CN" altLang="en-US" sz="2400" b="1" kern="0" dirty="0">
                    <a:solidFill>
                      <a:srgbClr val="3C587F"/>
                    </a:solidFill>
                    <a:latin typeface="微软雅黑" panose="020B0503020204020204" charset="-122"/>
                    <a:ea typeface="微软雅黑" panose="020B0503020204020204" charset="-122"/>
                  </a:rPr>
                  <a:t>Methodology</a:t>
                </a:r>
                <a:endParaRPr lang="zh-CN" altLang="en-US" sz="2400" b="1" kern="0" dirty="0">
                  <a:solidFill>
                    <a:srgbClr val="3C587F"/>
                  </a:solidFill>
                  <a:latin typeface="微软雅黑" panose="020B0503020204020204" charset="-122"/>
                  <a:ea typeface="微软雅黑" panose="020B0503020204020204" charset="-122"/>
                </a:endParaRPr>
              </a:p>
            </p:txBody>
          </p:sp>
        </p:grpSp>
        <p:grpSp>
          <p:nvGrpSpPr>
            <p:cNvPr id="27" name="组合 26"/>
            <p:cNvGrpSpPr/>
            <p:nvPr>
              <p:custDataLst>
                <p:tags r:id="rId9"/>
              </p:custDataLst>
            </p:nvPr>
          </p:nvGrpSpPr>
          <p:grpSpPr>
            <a:xfrm>
              <a:off x="9056" y="5746"/>
              <a:ext cx="9429" cy="1032"/>
              <a:chOff x="5750599" y="1460311"/>
              <a:chExt cx="5987415" cy="655071"/>
            </a:xfrm>
          </p:grpSpPr>
          <p:grpSp>
            <p:nvGrpSpPr>
              <p:cNvPr id="28" name="组合 27"/>
              <p:cNvGrpSpPr/>
              <p:nvPr/>
            </p:nvGrpSpPr>
            <p:grpSpPr>
              <a:xfrm>
                <a:off x="5750599" y="1460311"/>
                <a:ext cx="655071" cy="655071"/>
                <a:chOff x="5459126" y="1460311"/>
                <a:chExt cx="655071" cy="655071"/>
              </a:xfrm>
            </p:grpSpPr>
            <p:sp>
              <p:nvSpPr>
                <p:cNvPr id="30" name="椭圆 29"/>
                <p:cNvSpPr/>
                <p:nvPr>
                  <p:custDataLst>
                    <p:tags r:id="rId10"/>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custDataLst>
                    <p:tags r:id="rId11"/>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03</a:t>
                  </a:r>
                  <a:endParaRPr lang="en-US" altLang="zh-CN" sz="2200" dirty="0">
                    <a:solidFill>
                      <a:schemeClr val="bg1"/>
                    </a:solidFill>
                    <a:latin typeface="微软雅黑" panose="020B0503020204020204" charset="-122"/>
                    <a:ea typeface="微软雅黑" panose="020B0503020204020204" charset="-122"/>
                  </a:endParaRPr>
                </a:p>
              </p:txBody>
            </p:sp>
          </p:grpSp>
          <p:sp>
            <p:nvSpPr>
              <p:cNvPr id="29" name="矩形 28"/>
              <p:cNvSpPr/>
              <p:nvPr>
                <p:custDataLst>
                  <p:tags r:id="rId12"/>
                </p:custDataLst>
              </p:nvPr>
            </p:nvSpPr>
            <p:spPr>
              <a:xfrm>
                <a:off x="6778029" y="1556831"/>
                <a:ext cx="4959985" cy="460230"/>
              </a:xfrm>
              <a:prstGeom prst="rect">
                <a:avLst/>
              </a:prstGeom>
            </p:spPr>
            <p:txBody>
              <a:bodyPr wrap="square">
                <a:spAutoFit/>
              </a:bodyPr>
              <a:p>
                <a:pPr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rPr>
                  <a:t>Argument</a:t>
                </a:r>
                <a:endParaRPr lang="zh-CN" altLang="en-US" sz="2400" kern="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32" name="组合 31"/>
            <p:cNvGrpSpPr/>
            <p:nvPr>
              <p:custDataLst>
                <p:tags r:id="rId13"/>
              </p:custDataLst>
            </p:nvPr>
          </p:nvGrpSpPr>
          <p:grpSpPr>
            <a:xfrm>
              <a:off x="9056" y="7469"/>
              <a:ext cx="10569" cy="1032"/>
              <a:chOff x="5750599" y="1460311"/>
              <a:chExt cx="6711315" cy="655071"/>
            </a:xfrm>
          </p:grpSpPr>
          <p:grpSp>
            <p:nvGrpSpPr>
              <p:cNvPr id="33" name="组合 32"/>
              <p:cNvGrpSpPr/>
              <p:nvPr/>
            </p:nvGrpSpPr>
            <p:grpSpPr>
              <a:xfrm>
                <a:off x="5750599" y="1460311"/>
                <a:ext cx="655071" cy="655071"/>
                <a:chOff x="5459126" y="1460311"/>
                <a:chExt cx="655071" cy="655071"/>
              </a:xfrm>
            </p:grpSpPr>
            <p:sp>
              <p:nvSpPr>
                <p:cNvPr id="35" name="椭圆 34"/>
                <p:cNvSpPr/>
                <p:nvPr>
                  <p:custDataLst>
                    <p:tags r:id="rId14"/>
                  </p:custDataLst>
                </p:nvPr>
              </p:nvSpPr>
              <p:spPr>
                <a:xfrm>
                  <a:off x="5459126" y="1460311"/>
                  <a:ext cx="655071" cy="655071"/>
                </a:xfrm>
                <a:prstGeom prst="ellipse">
                  <a:avLst/>
                </a:prstGeom>
                <a:solidFill>
                  <a:srgbClr val="3C587F"/>
                </a:solidFill>
                <a:ln>
                  <a:solidFill>
                    <a:srgbClr val="3C5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custDataLst>
                    <p:tags r:id="rId15"/>
                  </p:custDataLst>
                </p:nvPr>
              </p:nvSpPr>
              <p:spPr>
                <a:xfrm>
                  <a:off x="5531392" y="1572403"/>
                  <a:ext cx="510540" cy="429895"/>
                </a:xfrm>
                <a:prstGeom prst="rect">
                  <a:avLst/>
                </a:prstGeom>
                <a:noFill/>
              </p:spPr>
              <p:txBody>
                <a:bodyPr wrap="none" rtlCol="0">
                  <a:spAutoFit/>
                </a:bodyPr>
                <a:p>
                  <a:pPr algn="ctr"/>
                  <a:r>
                    <a:rPr lang="en-US" altLang="zh-CN" sz="2200" dirty="0">
                      <a:solidFill>
                        <a:schemeClr val="bg1"/>
                      </a:solidFill>
                      <a:latin typeface="微软雅黑" panose="020B0503020204020204" charset="-122"/>
                      <a:ea typeface="微软雅黑" panose="020B0503020204020204" charset="-122"/>
                    </a:rPr>
                    <a:t>04</a:t>
                  </a:r>
                  <a:endParaRPr lang="zh-CN" altLang="en-US" sz="2200" dirty="0">
                    <a:solidFill>
                      <a:schemeClr val="bg1"/>
                    </a:solidFill>
                    <a:latin typeface="微软雅黑" panose="020B0503020204020204" charset="-122"/>
                    <a:ea typeface="微软雅黑" panose="020B0503020204020204" charset="-122"/>
                  </a:endParaRPr>
                </a:p>
              </p:txBody>
            </p:sp>
          </p:grpSp>
          <p:sp>
            <p:nvSpPr>
              <p:cNvPr id="34" name="矩形 33"/>
              <p:cNvSpPr/>
              <p:nvPr>
                <p:custDataLst>
                  <p:tags r:id="rId16"/>
                </p:custDataLst>
              </p:nvPr>
            </p:nvSpPr>
            <p:spPr>
              <a:xfrm>
                <a:off x="6778029" y="1556801"/>
                <a:ext cx="5683885" cy="460230"/>
              </a:xfrm>
              <a:prstGeom prst="rect">
                <a:avLst/>
              </a:prstGeom>
            </p:spPr>
            <p:txBody>
              <a:bodyPr wrap="square">
                <a:spAutoFit/>
              </a:bodyPr>
              <a:p>
                <a:pPr algn="l">
                  <a:buClrTx/>
                  <a:buSzTx/>
                  <a:buFontTx/>
                </a:pPr>
                <a:r>
                  <a:rPr lang="zh-CN" altLang="en-US" sz="2400" kern="0" dirty="0">
                    <a:solidFill>
                      <a:prstClr val="black">
                        <a:lumMod val="75000"/>
                        <a:lumOff val="25000"/>
                      </a:prstClr>
                    </a:solidFill>
                    <a:latin typeface="微软雅黑" panose="020B0503020204020204" charset="-122"/>
                    <a:ea typeface="微软雅黑" panose="020B0503020204020204" charset="-122"/>
                  </a:rPr>
                  <a:t>Discussion and Recommendations</a:t>
                </a:r>
                <a:endParaRPr lang="zh-CN" altLang="en-US" sz="2400" kern="0" dirty="0">
                  <a:solidFill>
                    <a:prstClr val="black">
                      <a:lumMod val="75000"/>
                      <a:lumOff val="25000"/>
                    </a:prstClr>
                  </a:solidFill>
                  <a:latin typeface="微软雅黑" panose="020B0503020204020204" charset="-122"/>
                  <a:ea typeface="微软雅黑" panose="020B0503020204020204" charset="-122"/>
                </a:endParaRPr>
              </a:p>
            </p:txBody>
          </p:sp>
        </p:grpSp>
      </p:grpSp>
    </p:spTree>
  </p:cSld>
  <p:clrMapOvr>
    <a:masterClrMapping/>
  </p:clrMapOvr>
  <p:transition advTm="19250"/>
</p:sld>
</file>

<file path=ppt/tags/tag1.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10.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00.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01.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02.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03.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104.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05.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06.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07.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108.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09.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1.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10.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11.xml><?xml version="1.0" encoding="utf-8"?>
<p:tagLst xmlns:p="http://schemas.openxmlformats.org/presentationml/2006/main">
  <p:tag name="TABLE_ENDDRAG_ORIGIN_RECT" val="841*351"/>
  <p:tag name="TABLE_ENDDRAG_RECT" val="60*106*841*351"/>
</p:tagLst>
</file>

<file path=ppt/tags/tag112.xml><?xml version="1.0" encoding="utf-8"?>
<p:tagLst xmlns:p="http://schemas.openxmlformats.org/presentationml/2006/main">
  <p:tag name="picid" val="{d567ac15-368e-453d-a04a-a627e0ff3862}"/>
</p:tagLst>
</file>

<file path=ppt/tags/tag113.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114.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15.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16.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17.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118.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19.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2.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20.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21.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122.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23.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24.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25.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126.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27.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28.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29.xml><?xml version="1.0" encoding="utf-8"?>
<p:tagLst xmlns:p="http://schemas.openxmlformats.org/presentationml/2006/main">
  <p:tag name="picid" val="{24888a8d-2809-4da2-a081-2fcf7799cdbf}"/>
</p:tagLst>
</file>

<file path=ppt/tags/tag13.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130.xml><?xml version="1.0" encoding="utf-8"?>
<p:tagLst xmlns:p="http://schemas.openxmlformats.org/presentationml/2006/main">
  <p:tag name="KSO_WPP_MARK_KEY" val="5b868679-b41d-4e1c-9191-a37f93ab4f6a"/>
  <p:tag name="COMMONDATA" val="eyJoZGlkIjoiMGRiZDgxNDI1MjhjMWRlM2M1M2U3ZWI1NDc0ZDQ1NzkifQ=="/>
  <p:tag name="commondata" val="eyJoZGlkIjoiZWExMTc4Y2UyNTNlNzkxODM4MTVkMzAyM2E4NGQzMWMifQ=="/>
</p:tagLst>
</file>

<file path=ppt/tags/tag14.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5.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6.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17.xml><?xml version="1.0" encoding="utf-8"?>
<p:tagLst xmlns:p="http://schemas.openxmlformats.org/presentationml/2006/main">
  <p:tag name="picid" val="{5eda8768-4302-4574-b46d-1dfdf9b784f0}"/>
</p:tagLst>
</file>

<file path=ppt/tags/tag18.xml><?xml version="1.0" encoding="utf-8"?>
<p:tagLst xmlns:p="http://schemas.openxmlformats.org/presentationml/2006/main">
  <p:tag name="KSO_WM_DIAGRAM_VIRTUALLY_FRAME" val="{&quot;height&quot;:394.95,&quot;left&quot;:46.75,&quot;top&quot;:137.8,&quot;width&quot;:374.6}"/>
  <p:tag name="picid" val="{9eae8680-f025-41c5-8bfb-e1a2ce40aaa9}"/>
</p:tagLst>
</file>

<file path=ppt/tags/tag19.xml><?xml version="1.0" encoding="utf-8"?>
<p:tagLst xmlns:p="http://schemas.openxmlformats.org/presentationml/2006/main">
  <p:tag name="KSO_WM_DIAGRAM_VIRTUALLY_FRAME" val="{&quot;height&quot;:394.95,&quot;left&quot;:46.75,&quot;top&quot;:137.8,&quot;width&quot;:374.6}"/>
</p:tagLst>
</file>

<file path=ppt/tags/tag2.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20.xml><?xml version="1.0" encoding="utf-8"?>
<p:tagLst xmlns:p="http://schemas.openxmlformats.org/presentationml/2006/main">
  <p:tag name="KSO_WM_DIAGRAM_VIRTUALLY_FRAME" val="{&quot;height&quot;:394.95,&quot;left&quot;:46.75,&quot;top&quot;:137.8,&quot;width&quot;:374.6}"/>
</p:tagLst>
</file>

<file path=ppt/tags/tag21.xml><?xml version="1.0" encoding="utf-8"?>
<p:tagLst xmlns:p="http://schemas.openxmlformats.org/presentationml/2006/main">
  <p:tag name="KSO_WM_DIAGRAM_VIRTUALLY_FRAME" val="{&quot;height&quot;:394.95,&quot;left&quot;:46.75,&quot;top&quot;:137.8,&quot;width&quot;:374.6}"/>
</p:tagLst>
</file>

<file path=ppt/tags/tag22.xml><?xml version="1.0" encoding="utf-8"?>
<p:tagLst xmlns:p="http://schemas.openxmlformats.org/presentationml/2006/main">
  <p:tag name="KSO_WM_DIAGRAM_VIRTUALLY_FRAME" val="{&quot;height&quot;:394.95,&quot;left&quot;:46.75,&quot;top&quot;:137.8,&quot;width&quot;:374.6}"/>
  <p:tag name="picid" val="{0b2b2c3d-3fff-4065-ad6e-984730e2b700}"/>
</p:tagLst>
</file>

<file path=ppt/tags/tag23.xml><?xml version="1.0" encoding="utf-8"?>
<p:tagLst xmlns:p="http://schemas.openxmlformats.org/presentationml/2006/main">
  <p:tag name="KSO_WM_DIAGRAM_VIRTUALLY_FRAME" val="{&quot;height&quot;:394.95,&quot;left&quot;:46.75,&quot;top&quot;:137.8,&quot;width&quot;:374.6}"/>
</p:tagLst>
</file>

<file path=ppt/tags/tag24.xml><?xml version="1.0" encoding="utf-8"?>
<p:tagLst xmlns:p="http://schemas.openxmlformats.org/presentationml/2006/main">
  <p:tag name="KSO_WM_DIAGRAM_VIRTUALLY_FRAME" val="{&quot;height&quot;:394.95,&quot;left&quot;:46.75,&quot;top&quot;:137.8,&quot;width&quot;:374.6}"/>
</p:tagLst>
</file>

<file path=ppt/tags/tag25.xml><?xml version="1.0" encoding="utf-8"?>
<p:tagLst xmlns:p="http://schemas.openxmlformats.org/presentationml/2006/main">
  <p:tag name="KSO_WM_DIAGRAM_VIRTUALLY_FRAME" val="{&quot;height&quot;:394.95,&quot;left&quot;:46.75,&quot;top&quot;:137.8,&quot;width&quot;:374.6}"/>
</p:tagLst>
</file>

<file path=ppt/tags/tag26.xml><?xml version="1.0" encoding="utf-8"?>
<p:tagLst xmlns:p="http://schemas.openxmlformats.org/presentationml/2006/main">
  <p:tag name="KSO_WM_DIAGRAM_VIRTUALLY_FRAME" val="{&quot;height&quot;:394.95,&quot;left&quot;:46.75,&quot;top&quot;:137.8,&quot;width&quot;:374.6}"/>
</p:tagLst>
</file>

<file path=ppt/tags/tag27.xml><?xml version="1.0" encoding="utf-8"?>
<p:tagLst xmlns:p="http://schemas.openxmlformats.org/presentationml/2006/main">
  <p:tag name="picid" val="{e6d976ef-484a-481c-b6b5-201e1be58ec4}"/>
</p:tagLst>
</file>

<file path=ppt/tags/tag28.xml><?xml version="1.0" encoding="utf-8"?>
<p:tagLst xmlns:p="http://schemas.openxmlformats.org/presentationml/2006/main">
  <p:tag name="picid" val="{c16e7ed5-fad7-4eaa-b342-8112b73731a1}"/>
</p:tagLst>
</file>

<file path=ppt/tags/tag29.xml><?xml version="1.0" encoding="utf-8"?>
<p:tagLst xmlns:p="http://schemas.openxmlformats.org/presentationml/2006/main">
  <p:tag name="KSO_WM_DIAGRAM_VIRTUALLY_FRAME" val="{&quot;height&quot;:283.2,&quot;left&quot;:295.9,&quot;top&quot;:219.2,&quot;width&quot;:462.4}"/>
</p:tagLst>
</file>

<file path=ppt/tags/tag3.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30.xml><?xml version="1.0" encoding="utf-8"?>
<p:tagLst xmlns:p="http://schemas.openxmlformats.org/presentationml/2006/main">
  <p:tag name="KSO_WM_DIAGRAM_VIRTUALLY_FRAME" val="{&quot;height&quot;:283.2,&quot;left&quot;:295.9,&quot;top&quot;:219.2,&quot;width&quot;:462.4}"/>
</p:tagLst>
</file>

<file path=ppt/tags/tag31.xml><?xml version="1.0" encoding="utf-8"?>
<p:tagLst xmlns:p="http://schemas.openxmlformats.org/presentationml/2006/main">
  <p:tag name="KSO_WM_DIAGRAM_VIRTUALLY_FRAME" val="{&quot;height&quot;:283.2,&quot;left&quot;:295.9,&quot;top&quot;:219.2,&quot;width&quot;:462.4}"/>
</p:tagLst>
</file>

<file path=ppt/tags/tag32.xml><?xml version="1.0" encoding="utf-8"?>
<p:tagLst xmlns:p="http://schemas.openxmlformats.org/presentationml/2006/main">
  <p:tag name="KSO_WM_DIAGRAM_VIRTUALLY_FRAME" val="{&quot;height&quot;:283.2,&quot;left&quot;:295.9,&quot;top&quot;:219.2,&quot;width&quot;:462.4}"/>
</p:tagLst>
</file>

<file path=ppt/tags/tag33.xml><?xml version="1.0" encoding="utf-8"?>
<p:tagLst xmlns:p="http://schemas.openxmlformats.org/presentationml/2006/main">
  <p:tag name="KSO_WM_DIAGRAM_VIRTUALLY_FRAME" val="{&quot;height&quot;:283.2,&quot;left&quot;:295.9,&quot;top&quot;:219.2,&quot;width&quot;:462.4}"/>
</p:tagLst>
</file>

<file path=ppt/tags/tag34.xml><?xml version="1.0" encoding="utf-8"?>
<p:tagLst xmlns:p="http://schemas.openxmlformats.org/presentationml/2006/main">
  <p:tag name="KSO_WM_DIAGRAM_VIRTUALLY_FRAME" val="{&quot;height&quot;:283.2,&quot;left&quot;:295.9,&quot;top&quot;:219.2,&quot;width&quot;:462.4}"/>
</p:tagLst>
</file>

<file path=ppt/tags/tag35.xml><?xml version="1.0" encoding="utf-8"?>
<p:tagLst xmlns:p="http://schemas.openxmlformats.org/presentationml/2006/main">
  <p:tag name="KSO_WM_DIAGRAM_VIRTUALLY_FRAME" val="{&quot;height&quot;:283.2,&quot;left&quot;:295.9,&quot;top&quot;:219.2,&quot;width&quot;:462.4}"/>
</p:tagLst>
</file>

<file path=ppt/tags/tag36.xml><?xml version="1.0" encoding="utf-8"?>
<p:tagLst xmlns:p="http://schemas.openxmlformats.org/presentationml/2006/main">
  <p:tag name="KSO_WM_DIAGRAM_VIRTUALLY_FRAME" val="{&quot;height&quot;:283.2,&quot;left&quot;:295.9,&quot;top&quot;:219.2,&quot;width&quot;:462.4}"/>
</p:tagLst>
</file>

<file path=ppt/tags/tag37.xml><?xml version="1.0" encoding="utf-8"?>
<p:tagLst xmlns:p="http://schemas.openxmlformats.org/presentationml/2006/main">
  <p:tag name="KSO_WM_DIAGRAM_VIRTUALLY_FRAME" val="{&quot;height&quot;:283.2,&quot;left&quot;:295.9,&quot;top&quot;:219.2,&quot;width&quot;:462.4}"/>
</p:tagLst>
</file>

<file path=ppt/tags/tag38.xml><?xml version="1.0" encoding="utf-8"?>
<p:tagLst xmlns:p="http://schemas.openxmlformats.org/presentationml/2006/main">
  <p:tag name="KSO_WM_DIAGRAM_VIRTUALLY_FRAME" val="{&quot;height&quot;:283.2,&quot;left&quot;:295.9,&quot;top&quot;:219.2,&quot;width&quot;:462.4}"/>
</p:tagLst>
</file>

<file path=ppt/tags/tag39.xml><?xml version="1.0" encoding="utf-8"?>
<p:tagLst xmlns:p="http://schemas.openxmlformats.org/presentationml/2006/main">
  <p:tag name="KSO_WM_DIAGRAM_VIRTUALLY_FRAME" val="{&quot;height&quot;:283.2,&quot;left&quot;:295.9,&quot;top&quot;:219.2,&quot;width&quot;:462.4}"/>
</p:tagLst>
</file>

<file path=ppt/tags/tag4.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40.xml><?xml version="1.0" encoding="utf-8"?>
<p:tagLst xmlns:p="http://schemas.openxmlformats.org/presentationml/2006/main">
  <p:tag name="KSO_WM_DIAGRAM_VIRTUALLY_FRAME" val="{&quot;height&quot;:208.35,&quot;left&quot;:704.6,&quot;top&quot;:280.3,&quot;width&quot;:237.25}"/>
</p:tagLst>
</file>

<file path=ppt/tags/tag41.xml><?xml version="1.0" encoding="utf-8"?>
<p:tagLst xmlns:p="http://schemas.openxmlformats.org/presentationml/2006/main">
  <p:tag name="KSO_WM_DIAGRAM_VIRTUALLY_FRAME" val="{&quot;height&quot;:208.35,&quot;left&quot;:704.6,&quot;top&quot;:280.3,&quot;width&quot;:237.25}"/>
</p:tagLst>
</file>

<file path=ppt/tags/tag42.xml><?xml version="1.0" encoding="utf-8"?>
<p:tagLst xmlns:p="http://schemas.openxmlformats.org/presentationml/2006/main">
  <p:tag name="KSO_WM_DIAGRAM_VIRTUALLY_FRAME" val="{&quot;height&quot;:208.35,&quot;left&quot;:704.6,&quot;top&quot;:280.3,&quot;width&quot;:237.25}"/>
</p:tagLst>
</file>

<file path=ppt/tags/tag43.xml><?xml version="1.0" encoding="utf-8"?>
<p:tagLst xmlns:p="http://schemas.openxmlformats.org/presentationml/2006/main">
  <p:tag name="KSO_WM_DIAGRAM_VIRTUALLY_FRAME" val="{&quot;height&quot;:208.35,&quot;left&quot;:704.6,&quot;top&quot;:280.3,&quot;width&quot;:237.25}"/>
</p:tagLst>
</file>

<file path=ppt/tags/tag44.xml><?xml version="1.0" encoding="utf-8"?>
<p:tagLst xmlns:p="http://schemas.openxmlformats.org/presentationml/2006/main">
  <p:tag name="KSO_WM_DIAGRAM_VIRTUALLY_FRAME" val="{&quot;height&quot;:208.35,&quot;left&quot;:704.6,&quot;top&quot;:280.3,&quot;width&quot;:237.25}"/>
</p:tagLst>
</file>

<file path=ppt/tags/tag45.xml><?xml version="1.0" encoding="utf-8"?>
<p:tagLst xmlns:p="http://schemas.openxmlformats.org/presentationml/2006/main">
  <p:tag name="KSO_WM_DIAGRAM_VIRTUALLY_FRAME" val="{&quot;height&quot;:208.35,&quot;left&quot;:704.6,&quot;top&quot;:280.3,&quot;width&quot;:237.25}"/>
</p:tagLst>
</file>

<file path=ppt/tags/tag46.xml><?xml version="1.0" encoding="utf-8"?>
<p:tagLst xmlns:p="http://schemas.openxmlformats.org/presentationml/2006/main">
  <p:tag name="KSO_WM_DIAGRAM_VIRTUALLY_FRAME" val="{&quot;height&quot;:208.35,&quot;left&quot;:704.6,&quot;top&quot;:280.3,&quot;width&quot;:237.25}"/>
</p:tagLst>
</file>

<file path=ppt/tags/tag47.xml><?xml version="1.0" encoding="utf-8"?>
<p:tagLst xmlns:p="http://schemas.openxmlformats.org/presentationml/2006/main">
  <p:tag name="KSO_WM_DIAGRAM_VIRTUALLY_FRAME" val="{&quot;height&quot;:283.2,&quot;left&quot;:295.9,&quot;top&quot;:219.2,&quot;width&quot;:462.4}"/>
</p:tagLst>
</file>

<file path=ppt/tags/tag48.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49.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5.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50.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51.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52.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53.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54.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55.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56.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57.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58.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59.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6.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60.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61.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62.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63.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64.xml><?xml version="1.0" encoding="utf-8"?>
<p:tagLst xmlns:p="http://schemas.openxmlformats.org/presentationml/2006/main">
  <p:tag name="KSO_WM_DIAGRAM_VIRTUALLY_FRAME" val="{&quot;height&quot;:343.7,&quot;left&quot;:73.55,&quot;top&quot;:139.6,&quot;width&quot;:765.15}"/>
</p:tagLst>
</file>

<file path=ppt/tags/tag65.xml><?xml version="1.0" encoding="utf-8"?>
<p:tagLst xmlns:p="http://schemas.openxmlformats.org/presentationml/2006/main">
  <p:tag name="KSO_WM_DIAGRAM_VIRTUALLY_FRAME" val="{&quot;height&quot;:343.7,&quot;left&quot;:73.55,&quot;top&quot;:139.6,&quot;width&quot;:765.15}"/>
</p:tagLst>
</file>

<file path=ppt/tags/tag66.xml><?xml version="1.0" encoding="utf-8"?>
<p:tagLst xmlns:p="http://schemas.openxmlformats.org/presentationml/2006/main">
  <p:tag name="KSO_WM_DIAGRAM_VIRTUALLY_FRAME" val="{&quot;height&quot;:343.7,&quot;left&quot;:73.55,&quot;top&quot;:139.6,&quot;width&quot;:765.15}"/>
</p:tagLst>
</file>

<file path=ppt/tags/tag67.xml><?xml version="1.0" encoding="utf-8"?>
<p:tagLst xmlns:p="http://schemas.openxmlformats.org/presentationml/2006/main">
  <p:tag name="KSO_WM_DIAGRAM_VIRTUALLY_FRAME" val="{&quot;height&quot;:343.7,&quot;left&quot;:73.55,&quot;top&quot;:139.6,&quot;width&quot;:765.15}"/>
</p:tagLst>
</file>

<file path=ppt/tags/tag68.xml><?xml version="1.0" encoding="utf-8"?>
<p:tagLst xmlns:p="http://schemas.openxmlformats.org/presentationml/2006/main">
  <p:tag name="KSO_WM_DIAGRAM_VIRTUALLY_FRAME" val="{&quot;height&quot;:343.7,&quot;left&quot;:73.55,&quot;top&quot;:139.6,&quot;width&quot;:765.15}"/>
</p:tagLst>
</file>

<file path=ppt/tags/tag69.xml><?xml version="1.0" encoding="utf-8"?>
<p:tagLst xmlns:p="http://schemas.openxmlformats.org/presentationml/2006/main">
  <p:tag name="KSO_WM_DIAGRAM_VIRTUALLY_FRAME" val="{&quot;height&quot;:343.7,&quot;left&quot;:73.55,&quot;top&quot;:139.6,&quot;width&quot;:765.15}"/>
</p:tagLst>
</file>

<file path=ppt/tags/tag7.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70.xml><?xml version="1.0" encoding="utf-8"?>
<p:tagLst xmlns:p="http://schemas.openxmlformats.org/presentationml/2006/main">
  <p:tag name="KSO_WM_DIAGRAM_VIRTUALLY_FRAME" val="{&quot;height&quot;:343.7,&quot;left&quot;:73.55,&quot;top&quot;:139.6,&quot;width&quot;:765.15}"/>
</p:tagLst>
</file>

<file path=ppt/tags/tag71.xml><?xml version="1.0" encoding="utf-8"?>
<p:tagLst xmlns:p="http://schemas.openxmlformats.org/presentationml/2006/main">
  <p:tag name="KSO_WM_DIAGRAM_VIRTUALLY_FRAME" val="{&quot;height&quot;:343.7,&quot;left&quot;:73.55,&quot;top&quot;:139.6,&quot;width&quot;:765.15}"/>
</p:tagLst>
</file>

<file path=ppt/tags/tag72.xml><?xml version="1.0" encoding="utf-8"?>
<p:tagLst xmlns:p="http://schemas.openxmlformats.org/presentationml/2006/main">
  <p:tag name="KSO_WM_DIAGRAM_VIRTUALLY_FRAME" val="{&quot;height&quot;:343.7,&quot;left&quot;:73.55,&quot;top&quot;:139.6,&quot;width&quot;:765.15}"/>
</p:tagLst>
</file>

<file path=ppt/tags/tag73.xml><?xml version="1.0" encoding="utf-8"?>
<p:tagLst xmlns:p="http://schemas.openxmlformats.org/presentationml/2006/main">
  <p:tag name="KSO_WM_DIAGRAM_VIRTUALLY_FRAME" val="{&quot;height&quot;:343.7,&quot;left&quot;:73.55,&quot;top&quot;:139.6,&quot;width&quot;:765.15}"/>
</p:tagLst>
</file>

<file path=ppt/tags/tag74.xml><?xml version="1.0" encoding="utf-8"?>
<p:tagLst xmlns:p="http://schemas.openxmlformats.org/presentationml/2006/main">
  <p:tag name="KSO_WM_DIAGRAM_VIRTUALLY_FRAME" val="{&quot;height&quot;:343.7,&quot;left&quot;:73.55,&quot;top&quot;:139.6,&quot;width&quot;:765.15}"/>
</p:tagLst>
</file>

<file path=ppt/tags/tag75.xml><?xml version="1.0" encoding="utf-8"?>
<p:tagLst xmlns:p="http://schemas.openxmlformats.org/presentationml/2006/main">
  <p:tag name="KSO_WM_DIAGRAM_VIRTUALLY_FRAME" val="{&quot;height&quot;:343.7,&quot;left&quot;:73.55,&quot;top&quot;:139.6,&quot;width&quot;:765.15}"/>
</p:tagLst>
</file>

<file path=ppt/tags/tag76.xml><?xml version="1.0" encoding="utf-8"?>
<p:tagLst xmlns:p="http://schemas.openxmlformats.org/presentationml/2006/main">
  <p:tag name="KSO_WM_DIAGRAM_VIRTUALLY_FRAME" val="{&quot;height&quot;:343.7,&quot;left&quot;:73.55,&quot;top&quot;:139.6,&quot;width&quot;:765.15}"/>
</p:tagLst>
</file>

<file path=ppt/tags/tag77.xml><?xml version="1.0" encoding="utf-8"?>
<p:tagLst xmlns:p="http://schemas.openxmlformats.org/presentationml/2006/main">
  <p:tag name="KSO_WM_DIAGRAM_VIRTUALLY_FRAME" val="{&quot;height&quot;:343.7,&quot;left&quot;:73.55,&quot;top&quot;:139.6,&quot;width&quot;:765.15}"/>
</p:tagLst>
</file>

<file path=ppt/tags/tag78.xml><?xml version="1.0" encoding="utf-8"?>
<p:tagLst xmlns:p="http://schemas.openxmlformats.org/presentationml/2006/main">
  <p:tag name="KSO_WM_DIAGRAM_VIRTUALLY_FRAME" val="{&quot;height&quot;:343.7,&quot;left&quot;:73.55,&quot;top&quot;:139.6,&quot;width&quot;:765.15}"/>
</p:tagLst>
</file>

<file path=ppt/tags/tag79.xml><?xml version="1.0" encoding="utf-8"?>
<p:tagLst xmlns:p="http://schemas.openxmlformats.org/presentationml/2006/main">
  <p:tag name="KSO_WM_DIAGRAM_VIRTUALLY_FRAME" val="{&quot;height&quot;:343.7,&quot;left&quot;:73.55,&quot;top&quot;:139.6,&quot;width&quot;:765.15}"/>
</p:tagLst>
</file>

<file path=ppt/tags/tag8.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80.xml><?xml version="1.0" encoding="utf-8"?>
<p:tagLst xmlns:p="http://schemas.openxmlformats.org/presentationml/2006/main">
  <p:tag name="KSO_WM_DIAGRAM_VIRTUALLY_FRAME" val="{&quot;height&quot;:343.7,&quot;left&quot;:73.55,&quot;top&quot;:139.6,&quot;width&quot;:765.15}"/>
</p:tagLst>
</file>

<file path=ppt/tags/tag81.xml><?xml version="1.0" encoding="utf-8"?>
<p:tagLst xmlns:p="http://schemas.openxmlformats.org/presentationml/2006/main">
  <p:tag name="KSO_WM_DIAGRAM_VIRTUALLY_FRAME" val="{&quot;height&quot;:309.05,&quot;left&quot;:73.55,&quot;top&quot;:139.6,&quot;width&quot;:708.5}"/>
</p:tagLst>
</file>

<file path=ppt/tags/tag82.xml><?xml version="1.0" encoding="utf-8"?>
<p:tagLst xmlns:p="http://schemas.openxmlformats.org/presentationml/2006/main">
  <p:tag name="KSO_WM_DIAGRAM_VIRTUALLY_FRAME" val="{&quot;height&quot;:309.05,&quot;left&quot;:73.55,&quot;top&quot;:139.6,&quot;width&quot;:708.5}"/>
</p:tagLst>
</file>

<file path=ppt/tags/tag83.xml><?xml version="1.0" encoding="utf-8"?>
<p:tagLst xmlns:p="http://schemas.openxmlformats.org/presentationml/2006/main">
  <p:tag name="KSO_WM_DIAGRAM_VIRTUALLY_FRAME" val="{&quot;height&quot;:309.05,&quot;left&quot;:73.55,&quot;top&quot;:139.6,&quot;width&quot;:708.5}"/>
</p:tagLst>
</file>

<file path=ppt/tags/tag84.xml><?xml version="1.0" encoding="utf-8"?>
<p:tagLst xmlns:p="http://schemas.openxmlformats.org/presentationml/2006/main">
  <p:tag name="KSO_WM_DIAGRAM_VIRTUALLY_FRAME" val="{&quot;height&quot;:309.05,&quot;left&quot;:73.55,&quot;top&quot;:139.6,&quot;width&quot;:708.5}"/>
</p:tagLst>
</file>

<file path=ppt/tags/tag85.xml><?xml version="1.0" encoding="utf-8"?>
<p:tagLst xmlns:p="http://schemas.openxmlformats.org/presentationml/2006/main">
  <p:tag name="picid" val="{364ac127-c58b-47ac-b7a0-fc6bb0092542}"/>
</p:tagLst>
</file>

<file path=ppt/tags/tag86.xml><?xml version="1.0" encoding="utf-8"?>
<p:tagLst xmlns:p="http://schemas.openxmlformats.org/presentationml/2006/main">
  <p:tag name="KSO_WM_DIAGRAM_VIRTUALLY_FRAME" val="{&quot;height&quot;:394.95,&quot;left&quot;:46.75,&quot;top&quot;:137.8,&quot;width&quot;:374.6}"/>
</p:tagLst>
</file>

<file path=ppt/tags/tag87.xml><?xml version="1.0" encoding="utf-8"?>
<p:tagLst xmlns:p="http://schemas.openxmlformats.org/presentationml/2006/main">
  <p:tag name="picid" val="{db44b83b-0e59-4396-b515-683ef80081f6}"/>
</p:tagLst>
</file>

<file path=ppt/tags/tag88.xml><?xml version="1.0" encoding="utf-8"?>
<p:tagLst xmlns:p="http://schemas.openxmlformats.org/presentationml/2006/main">
  <p:tag name="picid" val="{84201e32-f2c6-47b7-8e2c-404e107c2166}"/>
</p:tagLst>
</file>

<file path=ppt/tags/tag89.xml><?xml version="1.0" encoding="utf-8"?>
<p:tagLst xmlns:p="http://schemas.openxmlformats.org/presentationml/2006/main">
  <p:tag name="KSO_WM_DIAGRAM_VIRTUALLY_FRAME" val="{&quot;height&quot;:394.95,&quot;left&quot;:46.75,&quot;top&quot;:137.8,&quot;width&quot;:374.6}"/>
</p:tagLst>
</file>

<file path=ppt/tags/tag9.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90.xml><?xml version="1.0" encoding="utf-8"?>
<p:tagLst xmlns:p="http://schemas.openxmlformats.org/presentationml/2006/main">
  <p:tag name="KSO_WM_DIAGRAM_VIRTUALLY_FRAME" val="{&quot;height&quot;:394.95,&quot;left&quot;:46.75,&quot;top&quot;:137.8,&quot;width&quot;:374.6}"/>
</p:tagLst>
</file>

<file path=ppt/tags/tag91.xml><?xml version="1.0" encoding="utf-8"?>
<p:tagLst xmlns:p="http://schemas.openxmlformats.org/presentationml/2006/main">
  <p:tag name="TABLE_ENDDRAG_ORIGIN_RECT" val="100*94"/>
  <p:tag name="TABLE_ENDDRAG_RECT" val="176*164*100*94"/>
</p:tagLst>
</file>

<file path=ppt/tags/tag92.xml><?xml version="1.0" encoding="utf-8"?>
<p:tagLst xmlns:p="http://schemas.openxmlformats.org/presentationml/2006/main">
  <p:tag name="TABLE_ENDDRAG_ORIGIN_RECT" val="252*113"/>
  <p:tag name="TABLE_ENDDRAG_RECT" val="510*155*252*113"/>
</p:tagLst>
</file>

<file path=ppt/tags/tag93.xml><?xml version="1.0" encoding="utf-8"?>
<p:tagLst xmlns:p="http://schemas.openxmlformats.org/presentationml/2006/main">
  <p:tag name="TABLE_ENDDRAG_ORIGIN_RECT" val="100*72"/>
  <p:tag name="TABLE_ENDDRAG_RECT" val="176*314*100*72"/>
</p:tagLst>
</file>

<file path=ppt/tags/tag94.xml><?xml version="1.0" encoding="utf-8"?>
<p:tagLst xmlns:p="http://schemas.openxmlformats.org/presentationml/2006/main">
  <p:tag name="TABLE_ENDDRAG_ORIGIN_RECT" val="252*124"/>
  <p:tag name="TABLE_ENDDRAG_RECT" val="511*302*252*124"/>
</p:tagLst>
</file>

<file path=ppt/tags/tag95.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ags/tag96.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97.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98.xml><?xml version="1.0" encoding="utf-8"?>
<p:tagLst xmlns:p="http://schemas.openxmlformats.org/presentationml/2006/main">
  <p:tag name="KSO_WM_DIAGRAM_VIRTUALLY_FRAME" val="{&quot;height&quot;:310.029842519685,&quot;left&quot;:382.7530708661417,&quot;top&quot;:114.98511811023624,&quot;width&quot;:471.4999999999999}"/>
</p:tagLst>
</file>

<file path=ppt/tags/tag99.xml><?xml version="1.0" encoding="utf-8"?>
<p:tagLst xmlns:p="http://schemas.openxmlformats.org/presentationml/2006/main">
  <p:tag name="KSO_WM_DIAGRAM_VIRTUALLY_FRAME" val="{&quot;height&quot;:310.02984251968513,&quot;left&quot;:452.80307086614175,&quot;top&quot;:114.98511811023623,&quot;width&quot;:265.078740157480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17237</Words>
  <Application>WPS 演示</Application>
  <PresentationFormat>宽屏</PresentationFormat>
  <Paragraphs>759</Paragraphs>
  <Slides>28</Slides>
  <Notes>66</Notes>
  <HiddenSlides>0</HiddenSlides>
  <MMClips>1</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28</vt:i4>
      </vt:variant>
    </vt:vector>
  </HeadingPairs>
  <TitlesOfParts>
    <vt:vector size="53" baseType="lpstr">
      <vt:lpstr>Arial</vt:lpstr>
      <vt:lpstr>宋体</vt:lpstr>
      <vt:lpstr>Wingdings</vt:lpstr>
      <vt:lpstr>Helvetica Neue Medium</vt:lpstr>
      <vt:lpstr>Helvetica Light</vt:lpstr>
      <vt:lpstr>Helvetica</vt:lpstr>
      <vt:lpstr>Calibri</vt:lpstr>
      <vt:lpstr>TTTGBMedium</vt:lpstr>
      <vt:lpstr>ESRI AMFM Electric</vt:lpstr>
      <vt:lpstr>黑体</vt:lpstr>
      <vt:lpstr>微软雅黑</vt:lpstr>
      <vt:lpstr>仿宋</vt:lpstr>
      <vt:lpstr>等线</vt:lpstr>
      <vt:lpstr>Segoe UI</vt:lpstr>
      <vt:lpstr>阿里巴巴普惠体 R</vt:lpstr>
      <vt:lpstr>Times New Roman</vt:lpstr>
      <vt:lpstr>Wingdings</vt:lpstr>
      <vt:lpstr>Calibri</vt:lpstr>
      <vt:lpstr>汉仪雅酷黑 75W</vt:lpstr>
      <vt:lpstr>Arial Unicode MS</vt:lpstr>
      <vt:lpstr>思源黑体 CN Medium</vt:lpstr>
      <vt:lpstr>Calibri Light</vt:lpstr>
      <vt:lpstr>等线 Light</vt:lpstr>
      <vt:lpstr>Office 主题​​</vt:lpstr>
      <vt:lpstr>WPS</vt:lpstr>
      <vt:lpstr>PowerPoint 演示文稿</vt:lpstr>
      <vt:lpstr>PowerPoint 演示文稿</vt:lpstr>
      <vt:lpstr>研究背景</vt:lpstr>
      <vt:lpstr>Background</vt:lpstr>
      <vt:lpstr>研究背景</vt:lpstr>
      <vt:lpstr>Background</vt:lpstr>
      <vt:lpstr>研究背景</vt:lpstr>
      <vt:lpstr>研究背景</vt:lpstr>
      <vt:lpstr>PowerPoint 演示文稿</vt:lpstr>
      <vt:lpstr>量化思路</vt:lpstr>
      <vt:lpstr>构建包含光伏行业的全球多区域投入产出表</vt:lpstr>
      <vt:lpstr>Constructing an input-output table including the PV industry</vt:lpstr>
      <vt:lpstr>Constructing an input-output table including the PV industry</vt:lpstr>
      <vt:lpstr>构建包含光伏行业的全球多区域投入产出表</vt:lpstr>
      <vt:lpstr>模型耦合</vt:lpstr>
      <vt:lpstr>模型耦合</vt:lpstr>
      <vt:lpstr>PowerPoint 演示文稿</vt:lpstr>
      <vt:lpstr>研究观点</vt:lpstr>
      <vt:lpstr>观点1：贸易壁垒导致施加方光伏行业整体就业净效益为负</vt:lpstr>
      <vt:lpstr>观点2：贸易壁垒导致全球光伏行业就业市场受损</vt:lpstr>
      <vt:lpstr>观点3：其他发电类型与光伏发电之间的替代关系对就业的影响</vt:lpstr>
      <vt:lpstr>观点3：全球供应链进一步放大光伏贸易壁垒的就业负面影响</vt:lpstr>
      <vt:lpstr>观点4：“回旋镖”效应削弱光伏贸易壁垒的间接就业保护效果</vt:lpstr>
      <vt:lpstr>PowerPoint 演示文稿</vt:lpstr>
      <vt:lpstr>讨论1:为什么贸易壁垒对就业的保护作用并不显著，但依然盛行？</vt:lpstr>
      <vt:lpstr>讨论2:更贴近现实情景下，贸易壁垒对就业的保护效果如何变？</vt:lpstr>
      <vt:lpstr>结论与建议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limingyu</dc:creator>
  <cp:lastModifiedBy>G</cp:lastModifiedBy>
  <cp:revision>422</cp:revision>
  <dcterms:created xsi:type="dcterms:W3CDTF">2023-03-01T23:42:00Z</dcterms:created>
  <dcterms:modified xsi:type="dcterms:W3CDTF">2025-06-30T12:55:16Z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3C7685F4A87641459DDF1C9B0DCA13D6_13</vt:lpwstr>
  </property>
  <property fmtid="{D5CDD505-2E9C-101B-9397-08002B2CF9AE}" pid="3" name="KSOProductBuildVer">
    <vt:lpwstr>2052-12.1.0.18608</vt:lpwstr>
  </property>
</Properties>
</file>