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4" r:id="rId4"/>
    <p:sldId id="265" r:id="rId5"/>
    <p:sldId id="266" r:id="rId6"/>
    <p:sldId id="305" r:id="rId7"/>
    <p:sldId id="306" r:id="rId8"/>
    <p:sldId id="307" r:id="rId9"/>
    <p:sldId id="309" r:id="rId10"/>
    <p:sldId id="310" r:id="rId11"/>
    <p:sldId id="311" r:id="rId12"/>
    <p:sldId id="271" r:id="rId13"/>
    <p:sldId id="314" r:id="rId14"/>
    <p:sldId id="303" r:id="rId15"/>
    <p:sldId id="315" r:id="rId16"/>
    <p:sldId id="316" r:id="rId17"/>
    <p:sldId id="317" r:id="rId18"/>
    <p:sldId id="318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75" r:id="rId27"/>
    <p:sldId id="289" r:id="rId28"/>
    <p:sldId id="312" r:id="rId29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F2"/>
    <a:srgbClr val="5F9978"/>
    <a:srgbClr val="18261E"/>
    <a:srgbClr val="91BFE2"/>
    <a:srgbClr val="995F63"/>
    <a:srgbClr val="000000"/>
    <a:srgbClr val="995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7"/>
    <p:restoredTop sz="94669"/>
  </p:normalViewPr>
  <p:slideViewPr>
    <p:cSldViewPr snapToGrid="0" showGuides="1">
      <p:cViewPr varScale="1">
        <p:scale>
          <a:sx n="95" d="100"/>
          <a:sy n="95" d="100"/>
        </p:scale>
        <p:origin x="200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FFEE3-8313-6044-8A88-DFE5DFCD2927}" type="datetimeFigureOut">
              <a:rPr lang="en-JP" smtClean="0"/>
              <a:t>2025/07/01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EAB20-1B42-BC42-84DF-4966942D9DE2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4260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0CBBE-5536-90A6-B3D4-781878A27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"/>
            <a:ext cx="12204000" cy="4862946"/>
          </a:xfrm>
          <a:solidFill>
            <a:srgbClr val="5F9978"/>
          </a:solidFill>
        </p:spPr>
        <p:txBody>
          <a:bodyPr anchor="ctr">
            <a:normAutofit/>
          </a:bodyPr>
          <a:lstStyle>
            <a:lvl1pPr algn="ctr">
              <a:defRPr sz="480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JP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0A6D73-7DCF-8575-FC80-855CFE0317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62944"/>
            <a:ext cx="12204000" cy="199778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312205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E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B0062F-9893-4D0A-D312-10BACFA65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1112"/>
            <a:ext cx="12192000" cy="6126887"/>
          </a:xfrm>
        </p:spPr>
        <p:txBody>
          <a:bodyPr/>
          <a:lstStyle>
            <a:lvl1pPr marL="360000" indent="-36000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  <a:defRPr sz="2800">
                <a:solidFill>
                  <a:srgbClr val="18261E"/>
                </a:solidFill>
              </a:defRPr>
            </a:lvl1pPr>
            <a:lvl2pPr marL="360000" indent="-36000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lvl2pPr>
            <a:lvl3pPr marL="360000" indent="-36000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lvl3pPr>
            <a:lvl4pPr marL="360000" indent="-36000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lvl4pPr>
            <a:lvl5pPr marL="360000" indent="-360000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Ø"/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7BC53B-F4C1-F1F7-4381-5666BFFA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63" y="-13063"/>
            <a:ext cx="12222000" cy="720000"/>
          </a:xfrm>
          <a:solidFill>
            <a:srgbClr val="5F9978"/>
          </a:solidFill>
        </p:spPr>
        <p:txBody>
          <a:bodyPr anchor="b"/>
          <a:lstStyle>
            <a:lvl1pPr>
              <a:defRPr b="1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JP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A799DD0-7A40-3269-9171-27347D1B12EB}"/>
              </a:ext>
            </a:extLst>
          </p:cNvPr>
          <p:cNvSpPr txBox="1">
            <a:spLocks/>
          </p:cNvSpPr>
          <p:nvPr userDrawn="1"/>
        </p:nvSpPr>
        <p:spPr>
          <a:xfrm>
            <a:off x="10964091" y="117287"/>
            <a:ext cx="900000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JP"/>
            </a:defPPr>
            <a:lvl1pPr marL="0" algn="r" defTabSz="914400" rtl="0" eaLnBrk="1" latinLnBrk="0" hangingPunct="1">
              <a:defRPr sz="2400" kern="1200">
                <a:solidFill>
                  <a:srgbClr val="EFF5F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89CEBB8-2627-6D4B-BC59-B18EBC336B9E}" type="slidenum">
              <a:rPr lang="en-JP" smtClean="0"/>
              <a:pPr/>
              <a:t>‹#›</a:t>
            </a:fld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49704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E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0CBBE-5536-90A6-B3D4-781878A27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"/>
            <a:ext cx="12204000" cy="6858002"/>
          </a:xfrm>
          <a:solidFill>
            <a:srgbClr val="5F9978"/>
          </a:solidFill>
        </p:spPr>
        <p:txBody>
          <a:bodyPr anchor="ctr">
            <a:normAutofit/>
          </a:bodyPr>
          <a:lstStyle>
            <a:lvl1pPr algn="ctr">
              <a:defRPr sz="480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383441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FA30D8-4913-FDE4-FCA1-39820F0D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P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A9A52-5D91-9275-A78A-F786B4FB0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51B6A-E8D4-A43E-2A46-3E7C77E50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48199-1721-C477-E330-AD480FBFD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624C2-91B7-9945-DEBB-B420A1660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89CEBB8-2627-6D4B-BC59-B18EBC336B9E}" type="slidenum">
              <a:rPr lang="en-JP" smtClean="0"/>
              <a:pPr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7693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97D5C-0965-A41B-D5AF-CC7E0ED892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CO</a:t>
            </a:r>
            <a:r>
              <a:rPr lang="en-US" b="1" baseline="-25000" dirty="0"/>
              <a:t>2</a:t>
            </a:r>
            <a:r>
              <a:rPr lang="en-US" b="1" dirty="0"/>
              <a:t> Reduction Potential of </a:t>
            </a:r>
            <a:br>
              <a:rPr lang="en-US" b="1" dirty="0"/>
            </a:br>
            <a:r>
              <a:rPr lang="en-US" b="1" dirty="0"/>
              <a:t>Global Supply Chain Networks: </a:t>
            </a:r>
            <a:br>
              <a:rPr lang="en-US" b="1" dirty="0"/>
            </a:br>
            <a:r>
              <a:rPr lang="en-US" b="1" dirty="0"/>
              <a:t>An MRIO Approach Incorporating Maritime Network Structures</a:t>
            </a:r>
            <a:endParaRPr lang="en-JP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C8F3E-32AC-24E1-F1B4-0BA3A9284B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u="sng" dirty="0"/>
              <a:t>Tomomi SHODA</a:t>
            </a:r>
            <a:r>
              <a:rPr lang="en-US" sz="2400" u="sng" baseline="30000" dirty="0"/>
              <a:t>1</a:t>
            </a:r>
            <a:r>
              <a:rPr lang="en-US" sz="2400" dirty="0"/>
              <a:t>, Keitaro MAENO</a:t>
            </a:r>
            <a:r>
              <a:rPr lang="en-US" sz="2400" baseline="30000" dirty="0"/>
              <a:t>2</a:t>
            </a:r>
            <a:r>
              <a:rPr lang="en-US" sz="2400" dirty="0"/>
              <a:t>, Taiga SHIMOTSUURA</a:t>
            </a:r>
            <a:r>
              <a:rPr lang="en-US" sz="2400" baseline="30000" dirty="0"/>
              <a:t>1</a:t>
            </a:r>
            <a:r>
              <a:rPr lang="en-US" sz="2400" dirty="0"/>
              <a:t>, and Shigemi KAGAWA</a:t>
            </a:r>
            <a:r>
              <a:rPr lang="en-US" sz="2400" baseline="30000" dirty="0"/>
              <a:t>3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1 Graduate School of Economics, Kyushu University, Japan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2 National Institute of Advanced Industrial Science and Technology, Japan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3 Faculty of Economics, Kyushu University, Japan</a:t>
            </a:r>
          </a:p>
        </p:txBody>
      </p:sp>
    </p:spTree>
    <p:extLst>
      <p:ext uri="{BB962C8B-B14F-4D97-AF65-F5344CB8AC3E}">
        <p14:creationId xmlns:p14="http://schemas.microsoft.com/office/powerpoint/2010/main" val="88400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C23C4-47D3-DFFF-DA11-BDB4E8384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BD84CDE-41E6-2BE1-402D-68904C6B86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5F9978"/>
                    </a:solidFill>
                  </a:rPr>
                  <a:t>Estimation of 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CO</a:t>
                </a:r>
                <a:r>
                  <a:rPr lang="en-JP" b="1" baseline="-25000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2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 emission intensity matrix for </a:t>
                </a:r>
                <a:r>
                  <a:rPr lang="en-US" b="1" dirty="0">
                    <a:solidFill>
                      <a:srgbClr val="5F9978"/>
                    </a:solidFill>
                  </a:rPr>
                  <a:t>international container shipping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5F9978"/>
                        </a:solidFill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b="1" dirty="0">
                    <a:solidFill>
                      <a:srgbClr val="5F9978"/>
                    </a:solidFill>
                  </a:rPr>
                  <a:t> – CO</a:t>
                </a:r>
                <a:r>
                  <a:rPr lang="en-US" b="1" baseline="-25000" dirty="0">
                    <a:solidFill>
                      <a:srgbClr val="5F9978"/>
                    </a:solidFill>
                  </a:rPr>
                  <a:t>2</a:t>
                </a:r>
                <a:r>
                  <a:rPr lang="en-US" b="1" dirty="0">
                    <a:solidFill>
                      <a:srgbClr val="5F9978"/>
                    </a:solidFill>
                  </a:rPr>
                  <a:t> emission </a:t>
                </a:r>
                <a:r>
                  <a:rPr lang="en-US" altLang="zh-CN" b="1" dirty="0">
                    <a:solidFill>
                      <a:srgbClr val="5F9978"/>
                    </a:solidFill>
                  </a:rPr>
                  <a:t>(Conceptual)</a:t>
                </a:r>
              </a:p>
              <a:p>
                <a:pPr marL="0" indent="0">
                  <a:buNone/>
                </a:pPr>
                <a:r>
                  <a:rPr lang="en-US" altLang="ja-JP" b="1" dirty="0"/>
                  <a:t>CO</a:t>
                </a:r>
                <a:r>
                  <a:rPr lang="en-US" altLang="ja-JP" b="1" baseline="-25000" dirty="0"/>
                  <a:t>2</a:t>
                </a:r>
                <a:r>
                  <a:rPr lang="en-US" altLang="ja-JP" b="1" dirty="0"/>
                  <a:t> emissions reallocation based on shortest path</a:t>
                </a:r>
              </a:p>
              <a:p>
                <a:pPr marL="0" indent="0">
                  <a:buNone/>
                </a:pPr>
                <a:r>
                  <a:rPr lang="en-JP" altLang="ja-JP" dirty="0"/>
                  <a:t>e.g. Hamburg (Gremany) – Tokyo (Japan)</a:t>
                </a:r>
              </a:p>
              <a:p>
                <a:pPr marL="0" indent="0">
                  <a:buNone/>
                </a:pPr>
                <a:r>
                  <a:rPr lang="en-JP" altLang="ja-JP" dirty="0"/>
                  <a:t>Hamburg – Rotterdam – Suez Canal – Singapore – Johor – Hong Kong – ZhouShan – Okpo – Yokohama – Tokyo</a:t>
                </a:r>
              </a:p>
              <a:p>
                <a:r>
                  <a:rPr lang="en-JP" altLang="ja-JP" dirty="0"/>
                  <a:t>However, Suez Canal – Singapore does not only appear on Hamburg</a:t>
                </a:r>
                <a:r>
                  <a:rPr lang="en-US" altLang="ja-JP" dirty="0"/>
                  <a:t> </a:t>
                </a:r>
                <a:r>
                  <a:rPr lang="en-JP" altLang="ja-JP" dirty="0"/>
                  <a:t>– Tokyo. </a:t>
                </a:r>
              </a:p>
              <a:p>
                <a:pPr marL="0" indent="0">
                  <a:buNone/>
                </a:pPr>
                <a:r>
                  <a:rPr lang="en-JP" altLang="ja-JP" dirty="0"/>
                  <a:t>Suez Canal – Singapore appears also on Hamburg – Shanghai, Antwerp – Hong Kong, and so on …</a:t>
                </a:r>
              </a:p>
              <a:p>
                <a:r>
                  <a:rPr lang="en-JP" altLang="ja-JP" dirty="0"/>
                  <a:t>CO</a:t>
                </a:r>
                <a:r>
                  <a:rPr lang="en-JP" altLang="ja-JP" baseline="-25000" dirty="0"/>
                  <a:t>2</a:t>
                </a:r>
                <a:r>
                  <a:rPr lang="en-JP" altLang="ja-JP" dirty="0"/>
                  <a:t> emissions from Suez Canal – Singapore need to be reallcated to all paths where it appears. 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BD84CDE-41E6-2BE1-402D-68904C6B86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5" t="-1035" r="-937" b="-414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A05DE68-0053-BCD0-A5B0-A4167E02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2. Methodology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72155-39D3-1246-4EEE-7987C9DB83B2}"/>
              </a:ext>
            </a:extLst>
          </p:cNvPr>
          <p:cNvSpPr txBox="1"/>
          <p:nvPr/>
        </p:nvSpPr>
        <p:spPr>
          <a:xfrm>
            <a:off x="11336215" y="11610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827715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64FBD-0213-4B8B-CFE3-2B8552824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3031090-CCDB-09C2-5A7C-4C095B6F943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5F9978"/>
                    </a:solidFill>
                  </a:rPr>
                  <a:t>Estimation of 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CO</a:t>
                </a:r>
                <a:r>
                  <a:rPr lang="en-JP" b="1" baseline="-25000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2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 emission intensity matrix for </a:t>
                </a:r>
                <a:r>
                  <a:rPr lang="en-US" b="1" dirty="0">
                    <a:solidFill>
                      <a:srgbClr val="5F9978"/>
                    </a:solidFill>
                  </a:rPr>
                  <a:t>international container shipping </a:t>
                </a:r>
                <a14:m>
                  <m:oMath xmlns:m="http://schemas.openxmlformats.org/officeDocument/2006/math">
                    <m:r>
                      <a:rPr lang="en-US" b="1" smtClean="0">
                        <a:solidFill>
                          <a:srgbClr val="5F9978"/>
                        </a:solidFill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b="1" dirty="0">
                    <a:solidFill>
                      <a:srgbClr val="5F9978"/>
                    </a:solidFill>
                  </a:rPr>
                  <a:t> – CO</a:t>
                </a:r>
                <a:r>
                  <a:rPr lang="en-US" b="1" baseline="-25000" dirty="0">
                    <a:solidFill>
                      <a:srgbClr val="5F9978"/>
                    </a:solidFill>
                  </a:rPr>
                  <a:t>2</a:t>
                </a:r>
                <a:r>
                  <a:rPr lang="en-US" b="1" dirty="0">
                    <a:solidFill>
                      <a:srgbClr val="5F9978"/>
                    </a:solidFill>
                  </a:rPr>
                  <a:t> emission </a:t>
                </a:r>
                <a:r>
                  <a:rPr lang="en-US" altLang="zh-CN" b="1" dirty="0">
                    <a:solidFill>
                      <a:srgbClr val="5F9978"/>
                    </a:solidFill>
                  </a:rPr>
                  <a:t>(Conceptual)</a:t>
                </a:r>
              </a:p>
              <a:p>
                <a:pPr marL="0" indent="0">
                  <a:buNone/>
                </a:pPr>
                <a:r>
                  <a:rPr lang="en-US" altLang="ja-JP" b="1" dirty="0"/>
                  <a:t>CO</a:t>
                </a:r>
                <a:r>
                  <a:rPr lang="en-US" altLang="ja-JP" b="1" baseline="-25000" dirty="0"/>
                  <a:t>2</a:t>
                </a:r>
                <a:r>
                  <a:rPr lang="en-US" altLang="ja-JP" b="1" dirty="0"/>
                  <a:t> emissions reallocation based on shortest path</a:t>
                </a:r>
              </a:p>
              <a:p>
                <a:pPr marL="0" indent="0">
                  <a:buNone/>
                </a:pPr>
                <a:r>
                  <a:rPr lang="en-JP" altLang="ja-JP" dirty="0"/>
                  <a:t>The rate of reallocation to all paths is based on trade value between countries where ports belong to. </a:t>
                </a:r>
                <a:endParaRPr lang="en-US" altLang="ja-JP" b="1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3031090-CCDB-09C2-5A7C-4C095B6F943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5" t="-1035" r="-93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FA8510D-7A3B-F3DC-8288-F00ED7C18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2. Methodology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554617-8A63-7BFA-4038-BABD1467A5A0}"/>
              </a:ext>
            </a:extLst>
          </p:cNvPr>
          <p:cNvGrpSpPr>
            <a:grpSpLocks noChangeAspect="1"/>
          </p:cNvGrpSpPr>
          <p:nvPr/>
        </p:nvGrpSpPr>
        <p:grpSpPr>
          <a:xfrm>
            <a:off x="1064471" y="3272244"/>
            <a:ext cx="9880175" cy="3428999"/>
            <a:chOff x="0" y="1497634"/>
            <a:chExt cx="11832000" cy="41063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B4FD76-9436-EA2C-097A-5490DD2F9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97634"/>
              <a:ext cx="7772400" cy="410639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C05CE5-244A-7928-DB93-9E5442F71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5602" y="1497634"/>
              <a:ext cx="4106398" cy="4106398"/>
            </a:xfrm>
            <a:prstGeom prst="rect">
              <a:avLst/>
            </a:prstGeom>
          </p:spPr>
        </p:pic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F5669C3A-0D7B-1A5A-55BF-AB64FDB2236E}"/>
                </a:ext>
              </a:extLst>
            </p:cNvPr>
            <p:cNvSpPr/>
            <p:nvPr/>
          </p:nvSpPr>
          <p:spPr>
            <a:xfrm>
              <a:off x="7666598" y="3370833"/>
              <a:ext cx="180000" cy="360000"/>
            </a:xfrm>
            <a:prstGeom prst="rightArrow">
              <a:avLst/>
            </a:prstGeom>
            <a:solidFill>
              <a:srgbClr val="1F372A"/>
            </a:solidFill>
            <a:ln>
              <a:solidFill>
                <a:srgbClr val="1F372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 dirty="0"/>
            </a:p>
          </p:txBody>
        </p:sp>
      </p:grpSp>
      <p:sp>
        <p:nvSpPr>
          <p:cNvPr id="8" name="Left Brace 7">
            <a:extLst>
              <a:ext uri="{FF2B5EF4-FFF2-40B4-BE49-F238E27FC236}">
                <a16:creationId xmlns:a16="http://schemas.microsoft.com/office/drawing/2014/main" id="{B6566F83-4A2C-7680-A684-B14342D0CBE6}"/>
              </a:ext>
            </a:extLst>
          </p:cNvPr>
          <p:cNvSpPr/>
          <p:nvPr/>
        </p:nvSpPr>
        <p:spPr>
          <a:xfrm>
            <a:off x="776067" y="3546742"/>
            <a:ext cx="288404" cy="2880000"/>
          </a:xfrm>
          <a:prstGeom prst="leftBrace">
            <a:avLst/>
          </a:prstGeom>
          <a:ln>
            <a:solidFill>
              <a:srgbClr val="1826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80E311-7928-EDC4-EB58-73F54B6E1BA9}"/>
              </a:ext>
            </a:extLst>
          </p:cNvPr>
          <p:cNvSpPr txBox="1"/>
          <p:nvPr/>
        </p:nvSpPr>
        <p:spPr>
          <a:xfrm>
            <a:off x="0" y="4571244"/>
            <a:ext cx="869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2400" dirty="0">
                <a:solidFill>
                  <a:srgbClr val="1826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893</a:t>
            </a:r>
          </a:p>
          <a:p>
            <a:pPr algn="ctr"/>
            <a:r>
              <a:rPr lang="en-JP" sz="2400" dirty="0">
                <a:solidFill>
                  <a:srgbClr val="1826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258A492-79D0-0543-3188-AA8D5781AFEF}"/>
              </a:ext>
            </a:extLst>
          </p:cNvPr>
          <p:cNvSpPr/>
          <p:nvPr/>
        </p:nvSpPr>
        <p:spPr>
          <a:xfrm>
            <a:off x="10944646" y="3546742"/>
            <a:ext cx="341662" cy="2880000"/>
          </a:xfrm>
          <a:prstGeom prst="rightBrace">
            <a:avLst/>
          </a:prstGeom>
          <a:ln>
            <a:solidFill>
              <a:srgbClr val="5F997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BD9EB-9CC4-F419-9E65-1A0B5D5F32EB}"/>
              </a:ext>
            </a:extLst>
          </p:cNvPr>
          <p:cNvSpPr txBox="1"/>
          <p:nvPr/>
        </p:nvSpPr>
        <p:spPr>
          <a:xfrm>
            <a:off x="11078165" y="4571244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sz="2400" dirty="0">
                <a:solidFill>
                  <a:srgbClr val="5F9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</a:t>
            </a:r>
          </a:p>
          <a:p>
            <a:pPr algn="ctr"/>
            <a:r>
              <a:rPr lang="en-JP" sz="2400" dirty="0">
                <a:solidFill>
                  <a:srgbClr val="5F99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16825-F03C-57CF-A67F-0ED2B06B0A43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196549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E75269-D9F0-FFFA-227B-10E9F59D1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0" y="731112"/>
            <a:ext cx="12192000" cy="6126887"/>
          </a:xfrm>
        </p:spPr>
        <p:txBody>
          <a:bodyPr/>
          <a:lstStyle/>
          <a:p>
            <a:r>
              <a:rPr lang="en-US" b="1" dirty="0">
                <a:solidFill>
                  <a:srgbClr val="5F9978"/>
                </a:solidFill>
              </a:rPr>
              <a:t>Multi-Regional Input-Output Database</a:t>
            </a:r>
            <a:br>
              <a:rPr lang="en-US" dirty="0"/>
            </a:br>
            <a:r>
              <a:rPr lang="en-US" dirty="0"/>
              <a:t>GLORIA 2019 (Lenzen </a:t>
            </a:r>
            <a:r>
              <a:rPr lang="en-US" i="1" dirty="0"/>
              <a:t>et al</a:t>
            </a:r>
            <a:r>
              <a:rPr lang="en-US" dirty="0"/>
              <a:t>., 2021)</a:t>
            </a:r>
          </a:p>
          <a:p>
            <a:r>
              <a:rPr lang="en-US" b="1" dirty="0">
                <a:solidFill>
                  <a:srgbClr val="5F9978"/>
                </a:solidFill>
              </a:rPr>
              <a:t>International shipping database</a:t>
            </a:r>
            <a:br>
              <a:rPr lang="en-US" b="1" dirty="0">
                <a:solidFill>
                  <a:srgbClr val="5F9978"/>
                </a:solidFill>
              </a:rPr>
            </a:br>
            <a:r>
              <a:rPr lang="en-US" dirty="0"/>
              <a:t>Sea-web Database (IHS Markit Ltd)</a:t>
            </a:r>
            <a:br>
              <a:rPr lang="en-US" dirty="0"/>
            </a:br>
            <a:r>
              <a:rPr lang="en-US" dirty="0"/>
              <a:t>voyage histories in 2019 of container ships owned by top 10 container shipping companies (84% of full containers in the world)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Carbon intensity estimated in bottom-up method (IMO, 2021)</a:t>
            </a:r>
          </a:p>
          <a:p>
            <a:r>
              <a:rPr lang="en-US" b="1" dirty="0">
                <a:solidFill>
                  <a:srgbClr val="5F9978"/>
                </a:solidFill>
              </a:rPr>
              <a:t>Trade statistics</a:t>
            </a:r>
            <a:br>
              <a:rPr lang="en-US" dirty="0"/>
            </a:br>
            <a:r>
              <a:rPr lang="en-US" dirty="0"/>
              <a:t>Trade Statistic Data for Japan – Sea Container Cargo Commodity by Country – Import (2019) (Ministry of Finance Japan, 2020)</a:t>
            </a:r>
          </a:p>
          <a:p>
            <a:pPr marL="0" indent="0">
              <a:buNone/>
            </a:pPr>
            <a:r>
              <a:rPr lang="en-JP" dirty="0"/>
              <a:t>Due to data limitation, this study takes Japan’s import as a case.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DBDFCC-C1DC-A08C-80EE-12369BF8A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3. Data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41453D7C-B47A-D9E6-7B64-4772F5CBF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100" y="3525215"/>
            <a:ext cx="11633200" cy="665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5BAD18-17CC-15B1-9797-8B41CB5E865D}"/>
              </a:ext>
            </a:extLst>
          </p:cNvPr>
          <p:cNvSpPr txBox="1"/>
          <p:nvPr/>
        </p:nvSpPr>
        <p:spPr>
          <a:xfrm>
            <a:off x="11336215" y="116104"/>
            <a:ext cx="830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1300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6996E-62DD-7253-0CA7-02338348D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26F745-7583-B8ED-0B2D-1D652CA93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5F9978"/>
                </a:solidFill>
              </a:rPr>
              <a:t>Critical international shipping ports in terms of</a:t>
            </a:r>
            <a:r>
              <a:rPr lang="zh-CN" altLang="en-US" b="1" dirty="0">
                <a:solidFill>
                  <a:srgbClr val="5F9978"/>
                </a:solidFill>
              </a:rPr>
              <a:t> </a:t>
            </a:r>
            <a:r>
              <a:rPr lang="en-US" b="1" dirty="0">
                <a:solidFill>
                  <a:srgbClr val="5F9978"/>
                </a:solidFill>
              </a:rPr>
              <a:t>frequency of appearance in the 797,449 (893×893) shortest paths</a:t>
            </a:r>
            <a:r>
              <a:rPr lang="en-JP" b="1" dirty="0">
                <a:solidFill>
                  <a:srgbClr val="5F9978"/>
                </a:solidFill>
              </a:rPr>
              <a:t> </a:t>
            </a:r>
            <a:r>
              <a:rPr lang="en-US" b="1" dirty="0">
                <a:solidFill>
                  <a:srgbClr val="5F9978"/>
                </a:solidFill>
              </a:rPr>
              <a:t> </a:t>
            </a:r>
            <a:endParaRPr lang="en-JP" b="1" dirty="0">
              <a:solidFill>
                <a:srgbClr val="5F9978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F1E949-029A-11A7-83FD-40E0F7BA7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A3443-37FA-9450-9B47-3185FD22B9E3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0F505CB-BABA-F386-FE66-24EF05D1F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485"/>
          <a:stretch>
            <a:fillRect/>
          </a:stretch>
        </p:blipFill>
        <p:spPr>
          <a:xfrm>
            <a:off x="-13063" y="1746518"/>
            <a:ext cx="12221999" cy="512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54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CD2A4-C2C8-A79F-5661-F64FA2FD5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DCFC56-3906-B544-B8BD-BB27A5B03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995F63"/>
                </a:solidFill>
              </a:rPr>
              <a:t>Singapore is the most critical port</a:t>
            </a:r>
            <a:r>
              <a:rPr lang="en-US" dirty="0"/>
              <a:t>, highlighting its role as a global maritime hub port.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F666AA-C28A-A544-B6BC-A607C9D16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84D85-5DFE-8398-A0A1-CD9EC1DA9191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F0C242F-48AD-88F7-B9B0-59ACDA064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485"/>
          <a:stretch>
            <a:fillRect/>
          </a:stretch>
        </p:blipFill>
        <p:spPr>
          <a:xfrm>
            <a:off x="-13063" y="1746518"/>
            <a:ext cx="12221999" cy="512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94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4A1DD-A505-A639-983B-527AF51B8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2CE9CA-C228-7D77-FF7B-40CE7EB79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995F63"/>
                </a:solidFill>
              </a:rPr>
              <a:t>Rotterdam is second most critical port</a:t>
            </a:r>
            <a:r>
              <a:rPr lang="en-US" dirty="0"/>
              <a:t>, highlighting its role as a regional maritime hub port.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468C81-EF5E-1C63-7685-228159850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4EB91-25D2-A3A8-6403-F93A2C2F80E0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D003EEB-78B1-9436-5B24-9E8BD7201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485"/>
          <a:stretch>
            <a:fillRect/>
          </a:stretch>
        </p:blipFill>
        <p:spPr>
          <a:xfrm>
            <a:off x="-13063" y="1758970"/>
            <a:ext cx="12221999" cy="512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35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D8434-094E-A437-5CB7-F2F7E7CA3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1CAD34-53A8-3745-491E-E8C92EAF8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Ports like </a:t>
            </a:r>
            <a:r>
              <a:rPr lang="en-US" b="1" dirty="0">
                <a:solidFill>
                  <a:srgbClr val="995F63"/>
                </a:solidFill>
              </a:rPr>
              <a:t>Johor</a:t>
            </a:r>
            <a:r>
              <a:rPr lang="en-US" dirty="0"/>
              <a:t>, </a:t>
            </a:r>
            <a:r>
              <a:rPr lang="en-US" b="1" dirty="0">
                <a:solidFill>
                  <a:srgbClr val="995F63"/>
                </a:solidFill>
              </a:rPr>
              <a:t>Antwerp</a:t>
            </a:r>
            <a:r>
              <a:rPr lang="en-US" dirty="0"/>
              <a:t>, </a:t>
            </a:r>
            <a:r>
              <a:rPr lang="en-US" b="1" dirty="0">
                <a:solidFill>
                  <a:srgbClr val="995F63"/>
                </a:solidFill>
              </a:rPr>
              <a:t>Piraeus</a:t>
            </a:r>
            <a:r>
              <a:rPr lang="en-US" dirty="0"/>
              <a:t>, and </a:t>
            </a:r>
            <a:r>
              <a:rPr lang="en-US" b="1" dirty="0">
                <a:solidFill>
                  <a:srgbClr val="995F63"/>
                </a:solidFill>
              </a:rPr>
              <a:t>Busan </a:t>
            </a:r>
            <a:r>
              <a:rPr lang="en-US" dirty="0"/>
              <a:t>reflect their importance as </a:t>
            </a:r>
            <a:r>
              <a:rPr lang="en-US" b="1" dirty="0">
                <a:solidFill>
                  <a:srgbClr val="995F63"/>
                </a:solidFill>
              </a:rPr>
              <a:t>regional gateways</a:t>
            </a:r>
            <a:r>
              <a:rPr lang="en-US" dirty="0">
                <a:solidFill>
                  <a:srgbClr val="995F63"/>
                </a:solidFill>
              </a:rPr>
              <a:t> </a:t>
            </a:r>
            <a:r>
              <a:rPr lang="en-US" dirty="0"/>
              <a:t>that connect smaller ports to the global network.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CEBBF9-9AF9-0FDC-E917-CD0CD589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C2C31D-6C81-13B1-5723-A2987EB8B500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169B689-841D-07C3-491D-D237F8EC3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485"/>
          <a:stretch>
            <a:fillRect/>
          </a:stretch>
        </p:blipFill>
        <p:spPr>
          <a:xfrm>
            <a:off x="-13063" y="1758970"/>
            <a:ext cx="12221999" cy="512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77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3F72-811A-9D74-EC99-74CAB05D8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8F5123-2A09-ECDE-6404-9956D4217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presence of </a:t>
            </a:r>
            <a:r>
              <a:rPr lang="en-US" b="1" dirty="0">
                <a:solidFill>
                  <a:srgbClr val="995F63"/>
                </a:solidFill>
              </a:rPr>
              <a:t>Panama Canal</a:t>
            </a:r>
            <a:r>
              <a:rPr lang="en-US" dirty="0"/>
              <a:t> and </a:t>
            </a:r>
            <a:r>
              <a:rPr lang="en-US" b="1" dirty="0">
                <a:solidFill>
                  <a:srgbClr val="995F63"/>
                </a:solidFill>
              </a:rPr>
              <a:t>Suez Canal</a:t>
            </a:r>
            <a:r>
              <a:rPr lang="en-US" dirty="0"/>
              <a:t> highlights their geographic importance as vital corridors.</a:t>
            </a:r>
            <a:endParaRPr lang="en-JP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0E3927-4B18-49B0-9F5D-04AC45A65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364101-E306-197D-F5B4-23A249EF31DB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16F5276-0007-4E6F-9441-EFE04DAF6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485"/>
          <a:stretch>
            <a:fillRect/>
          </a:stretch>
        </p:blipFill>
        <p:spPr>
          <a:xfrm>
            <a:off x="-13063" y="1758970"/>
            <a:ext cx="12221999" cy="512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35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9C7D2-492C-95A4-2899-431574446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DAF2EF-ECD3-BEE3-67EA-60ABB8127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prominence of Asian ports emphasizes East Asia and Southeast Asia’s </a:t>
            </a:r>
            <a:r>
              <a:rPr lang="en-US" b="1" dirty="0">
                <a:solidFill>
                  <a:srgbClr val="995F63"/>
                </a:solidFill>
              </a:rPr>
              <a:t>centrality in international container shipping</a:t>
            </a:r>
            <a:r>
              <a:rPr lang="en-US" dirty="0"/>
              <a:t> and </a:t>
            </a:r>
            <a:r>
              <a:rPr lang="en-US" b="1" dirty="0">
                <a:solidFill>
                  <a:srgbClr val="995F63"/>
                </a:solidFill>
              </a:rPr>
              <a:t>central role in GSCs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FD6938-28CE-15CA-AE8F-4EC645C63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599604-B9AB-44F7-4BCC-2E352E3DDABE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37097-8B41-CE10-302A-3EAE8D0A6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485"/>
          <a:stretch>
            <a:fillRect/>
          </a:stretch>
        </p:blipFill>
        <p:spPr>
          <a:xfrm>
            <a:off x="341155" y="2057555"/>
            <a:ext cx="11509689" cy="48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11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5D065-337B-55CF-43E2-DCBD6BAFC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EFB193-0147-820D-746E-A3BD61114B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r>
              <a:rPr lang="en-JP" dirty="0"/>
              <a:t>Japan’s import by container shipping induced by global final demand was 317.14 billion USD.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20BBB8-4CE3-2DBF-61CE-FDB4BB473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0137F03-71C0-1254-03C8-5D90ED9A1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5" b="1445"/>
          <a:stretch>
            <a:fillRect/>
          </a:stretch>
        </p:blipFill>
        <p:spPr>
          <a:xfrm>
            <a:off x="-13065" y="715570"/>
            <a:ext cx="12221999" cy="5078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CC5094-3D41-6DDE-530F-8004D77EB435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752961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4374860-4D08-9FDF-BE8F-101115AF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1.</a:t>
            </a:r>
            <a:r>
              <a:rPr lang="zh-CN" altLang="en-US" b="1" dirty="0"/>
              <a:t> </a:t>
            </a:r>
            <a:r>
              <a:rPr lang="en-US" altLang="zh-CN" b="1" dirty="0"/>
              <a:t>Introduction</a:t>
            </a:r>
            <a:endParaRPr lang="en-JP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033C78-D053-EFFD-8E04-F53C0C19D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ts val="1400"/>
              </a:spcBef>
            </a:pPr>
            <a:r>
              <a:rPr lang="en-US" dirty="0"/>
              <a:t>The Paris Agreement was adopted in 2015 to tackle climate change and its negative impacts, and more than 120 countries and regions have set a goal of “</a:t>
            </a:r>
            <a:r>
              <a:rPr lang="en-US" b="1" dirty="0">
                <a:solidFill>
                  <a:srgbClr val="995F63"/>
                </a:solidFill>
              </a:rPr>
              <a:t>net zero carbon dioxide emissions</a:t>
            </a:r>
            <a:r>
              <a:rPr lang="en-US" dirty="0"/>
              <a:t>” (United Nation, 2016). </a:t>
            </a:r>
          </a:p>
          <a:p>
            <a:pPr>
              <a:spcBef>
                <a:spcPts val="1400"/>
              </a:spcBef>
            </a:pPr>
            <a:r>
              <a:rPr lang="en-US" dirty="0"/>
              <a:t>The global supply chain (GSC) structure has significantly developed over the past few decades driven by the expansion of international trade. </a:t>
            </a:r>
            <a:endParaRPr lang="en-US" b="1" dirty="0">
              <a:solidFill>
                <a:srgbClr val="995F63"/>
              </a:solidFill>
            </a:endParaRPr>
          </a:p>
          <a:p>
            <a:pPr>
              <a:spcBef>
                <a:spcPts val="1400"/>
              </a:spcBef>
            </a:pPr>
            <a:r>
              <a:rPr lang="en-US" b="1" dirty="0">
                <a:solidFill>
                  <a:srgbClr val="995F63"/>
                </a:solidFill>
              </a:rPr>
              <a:t>23% </a:t>
            </a:r>
            <a:r>
              <a:rPr lang="en-US" dirty="0"/>
              <a:t>of global CO</a:t>
            </a:r>
            <a:r>
              <a:rPr lang="en-US" baseline="-25000" dirty="0"/>
              <a:t>2</a:t>
            </a:r>
            <a:r>
              <a:rPr lang="en-US" dirty="0"/>
              <a:t> emissions are embodied in traded goods through GSCs, and </a:t>
            </a:r>
            <a:r>
              <a:rPr lang="en-US" b="1" dirty="0">
                <a:solidFill>
                  <a:srgbClr val="995F63"/>
                </a:solidFill>
              </a:rPr>
              <a:t>30%</a:t>
            </a:r>
            <a:r>
              <a:rPr lang="en-US" dirty="0"/>
              <a:t> of consumption-based emissions of wealthy countries were imported, indicating</a:t>
            </a:r>
            <a:r>
              <a:rPr lang="en-US" b="1" dirty="0">
                <a:solidFill>
                  <a:srgbClr val="995F63"/>
                </a:solidFill>
              </a:rPr>
              <a:t> </a:t>
            </a:r>
            <a:r>
              <a:rPr lang="en-US" dirty="0"/>
              <a:t>the potential for </a:t>
            </a:r>
            <a:r>
              <a:rPr lang="en-US" b="1" dirty="0">
                <a:solidFill>
                  <a:srgbClr val="995F63"/>
                </a:solidFill>
              </a:rPr>
              <a:t>international carbon leakage </a:t>
            </a:r>
            <a:r>
              <a:rPr lang="en-US" dirty="0"/>
              <a:t>(Davis </a:t>
            </a:r>
            <a:r>
              <a:rPr lang="en-US" i="1" dirty="0"/>
              <a:t>et al</a:t>
            </a:r>
            <a:r>
              <a:rPr lang="en-US" dirty="0"/>
              <a:t>., 2011). </a:t>
            </a:r>
          </a:p>
          <a:p>
            <a:pPr>
              <a:spcBef>
                <a:spcPts val="1400"/>
              </a:spcBef>
            </a:pPr>
            <a:r>
              <a:rPr lang="en-US" dirty="0"/>
              <a:t>Environmentally Extended Multi-Regional Input-Output (EE-MRIO) models are one of the most powerful tools for tracing GSCs and allocate emissions </a:t>
            </a:r>
            <a:r>
              <a:rPr lang="en-US" b="1" dirty="0">
                <a:solidFill>
                  <a:srgbClr val="995F63"/>
                </a:solidFill>
              </a:rPr>
              <a:t>from production to consumption</a:t>
            </a:r>
            <a:r>
              <a:rPr lang="en-US" dirty="0"/>
              <a:t> across countries (</a:t>
            </a:r>
            <a:r>
              <a:rPr lang="en-US" dirty="0" err="1"/>
              <a:t>Vershuur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., 2022 &amp; Fry </a:t>
            </a:r>
            <a:r>
              <a:rPr lang="en-US" i="1" dirty="0"/>
              <a:t>et al</a:t>
            </a:r>
            <a:r>
              <a:rPr lang="en-US" dirty="0"/>
              <a:t>., 2024). </a:t>
            </a:r>
            <a:endParaRPr lang="en-JP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4273F3-D243-AFEF-814E-B067E462D16E}"/>
              </a:ext>
            </a:extLst>
          </p:cNvPr>
          <p:cNvSpPr txBox="1"/>
          <p:nvPr/>
        </p:nvSpPr>
        <p:spPr>
          <a:xfrm>
            <a:off x="11336215" y="11610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23560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C11C3-2CA9-6378-F03E-CB94430A3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24D9CB-0B02-CC02-5407-17BDDE993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r>
              <a:rPr lang="en-JP" dirty="0"/>
              <a:t>CO</a:t>
            </a:r>
            <a:r>
              <a:rPr lang="en-JP" baseline="-25000" dirty="0"/>
              <a:t>2</a:t>
            </a:r>
            <a:r>
              <a:rPr lang="en-JP" dirty="0"/>
              <a:t> emissions from international container shipping induced by Japan’s Import was 12.91 Mt-CO</a:t>
            </a:r>
            <a:r>
              <a:rPr lang="en-JP" baseline="-25000" dirty="0"/>
              <a:t>2</a:t>
            </a:r>
            <a:r>
              <a:rPr lang="en-JP" dirty="0"/>
              <a:t>.</a:t>
            </a:r>
            <a:endParaRPr lang="en-JP" baseline="-25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D97C8D-A702-71F6-84A2-946BB8B80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1697147-CCA6-CC35-8785-25C59A99B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5" b="1445"/>
          <a:stretch>
            <a:fillRect/>
          </a:stretch>
        </p:blipFill>
        <p:spPr>
          <a:xfrm>
            <a:off x="-13065" y="715570"/>
            <a:ext cx="12221999" cy="5078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F178C7-EC95-B632-AB62-359CE2F3F8CD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559748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7F6C6-8D9F-BB61-7310-8CDC8D901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E9F471-B004-C4A8-FCE5-4DF197265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r>
              <a:rPr lang="en-JP" dirty="0"/>
              <a:t>CO</a:t>
            </a:r>
            <a:r>
              <a:rPr lang="en-JP" baseline="-25000" dirty="0"/>
              <a:t>2</a:t>
            </a:r>
            <a:r>
              <a:rPr lang="en-JP" dirty="0"/>
              <a:t> emission intensity of international container shipping toward Japan was 40.7 kg-CO</a:t>
            </a:r>
            <a:r>
              <a:rPr lang="en-JP" baseline="-25000" dirty="0"/>
              <a:t>2</a:t>
            </a:r>
            <a:r>
              <a:rPr lang="en-JP" dirty="0"/>
              <a:t>/1000 USD.</a:t>
            </a:r>
            <a:endParaRPr lang="en-JP" baseline="-25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AE3F5B-0B53-C1FE-CA8A-492984137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D4161F2-78A2-0761-9222-649BF5F09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5" b="1445"/>
          <a:stretch>
            <a:fillRect/>
          </a:stretch>
        </p:blipFill>
        <p:spPr>
          <a:xfrm>
            <a:off x="-13065" y="715570"/>
            <a:ext cx="12221999" cy="5078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D262ED-7403-69EF-6659-0DBA2DA97E86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103880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A7B74-8421-FDFF-D8B6-513F07937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74B8BC-E7B8-A67E-1B33-6F865E9B7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r>
              <a:rPr lang="en-US" b="1" dirty="0">
                <a:solidFill>
                  <a:srgbClr val="995F63"/>
                </a:solidFill>
              </a:rPr>
              <a:t>Asian countries </a:t>
            </a:r>
            <a:r>
              <a:rPr lang="en-US" dirty="0"/>
              <a:t>(e.g., China, South Korea, Vietnam, Thailand) generally show </a:t>
            </a:r>
            <a:r>
              <a:rPr lang="en-US" b="1" dirty="0">
                <a:solidFill>
                  <a:srgbClr val="995F63"/>
                </a:solidFill>
              </a:rPr>
              <a:t>lower CO</a:t>
            </a:r>
            <a:r>
              <a:rPr lang="en-US" b="1" baseline="-25000" dirty="0">
                <a:solidFill>
                  <a:srgbClr val="995F63"/>
                </a:solidFill>
              </a:rPr>
              <a:t>2 </a:t>
            </a:r>
            <a:r>
              <a:rPr lang="en-US" b="1" dirty="0">
                <a:solidFill>
                  <a:srgbClr val="995F63"/>
                </a:solidFill>
              </a:rPr>
              <a:t>emission intensity </a:t>
            </a:r>
            <a:r>
              <a:rPr lang="en-US" dirty="0"/>
              <a:t>of international container shipping.</a:t>
            </a:r>
            <a:r>
              <a:rPr lang="en-JP" baseline="-25000" dirty="0"/>
              <a:t>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46F1DC-FC01-201C-00AE-92EC34A3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967246C-4BB5-991A-187C-1E95E9058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5" b="1445"/>
          <a:stretch>
            <a:fillRect/>
          </a:stretch>
        </p:blipFill>
        <p:spPr>
          <a:xfrm>
            <a:off x="-13065" y="715570"/>
            <a:ext cx="12221999" cy="5078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CE0AF3-331F-9C68-3BB5-1EF979790C20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26470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25EE8-C137-8996-0AC5-1E59A633D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FBCE71-2766-4E83-D758-211BE6962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r>
              <a:rPr lang="en-US" dirty="0"/>
              <a:t>Distant countries (e.g., USA, Russia) show </a:t>
            </a:r>
            <a:r>
              <a:rPr lang="en-US" b="1" dirty="0">
                <a:solidFill>
                  <a:srgbClr val="995F63"/>
                </a:solidFill>
              </a:rPr>
              <a:t>higher CO</a:t>
            </a:r>
            <a:r>
              <a:rPr lang="en-US" b="1" baseline="-25000" dirty="0">
                <a:solidFill>
                  <a:srgbClr val="995F63"/>
                </a:solidFill>
              </a:rPr>
              <a:t>2</a:t>
            </a:r>
            <a:r>
              <a:rPr lang="en-US" b="1" dirty="0">
                <a:solidFill>
                  <a:srgbClr val="995F63"/>
                </a:solidFill>
              </a:rPr>
              <a:t> emission intensity</a:t>
            </a:r>
            <a:r>
              <a:rPr lang="en-US" dirty="0"/>
              <a:t>, reflecting longer transport distances.</a:t>
            </a:r>
            <a:endParaRPr lang="en-JP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80AC59-6E4E-EAB1-96EE-89A8CE2A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618836-5CC4-D820-CFBA-5B63886D6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5" b="1445"/>
          <a:stretch>
            <a:fillRect/>
          </a:stretch>
        </p:blipFill>
        <p:spPr>
          <a:xfrm>
            <a:off x="-13065" y="715570"/>
            <a:ext cx="12221999" cy="5078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03DFAA-594E-6F4D-0718-0C053092AEAE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303071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FAA4E-AA71-5664-F028-82754E4B4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A5742C-DEB9-9F2A-53D0-658F0F833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r>
              <a:rPr lang="en-JP" b="1" dirty="0">
                <a:solidFill>
                  <a:srgbClr val="995F63"/>
                </a:solidFill>
              </a:rPr>
              <a:t>India</a:t>
            </a:r>
            <a:r>
              <a:rPr lang="en-JP" dirty="0"/>
              <a:t> has the highest CO</a:t>
            </a:r>
            <a:r>
              <a:rPr lang="en-JP" baseline="-25000" dirty="0"/>
              <a:t>2</a:t>
            </a:r>
            <a:r>
              <a:rPr lang="en-JP" dirty="0"/>
              <a:t> emission intensity, indicating inefficient or long-distance shipping routes.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A660E1-D38D-B203-90D8-A9710565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B085BFB-1E15-90AE-5DB4-EB394967A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5" b="1445"/>
          <a:stretch>
            <a:fillRect/>
          </a:stretch>
        </p:blipFill>
        <p:spPr>
          <a:xfrm>
            <a:off x="-13065" y="715570"/>
            <a:ext cx="12221999" cy="5078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9683FF-7C48-86C2-1166-9A1DDA7EEB0C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847693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4C7D1-D3D8-8CAB-53D3-E50068DEE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7AC17D-2A70-28C4-BB26-3DB40E2F2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endParaRPr lang="en-JP" dirty="0"/>
          </a:p>
          <a:p>
            <a:r>
              <a:rPr lang="en-JP" dirty="0"/>
              <a:t>Despite the geographical distance, </a:t>
            </a:r>
            <a:r>
              <a:rPr lang="en-JP" b="1" dirty="0">
                <a:solidFill>
                  <a:srgbClr val="995F63"/>
                </a:solidFill>
              </a:rPr>
              <a:t>Germany</a:t>
            </a:r>
            <a:r>
              <a:rPr lang="en-JP" dirty="0"/>
              <a:t> shows relatively low CO</a:t>
            </a:r>
            <a:r>
              <a:rPr lang="en-JP" baseline="-25000" dirty="0"/>
              <a:t>2</a:t>
            </a:r>
            <a:r>
              <a:rPr lang="en-JP" dirty="0"/>
              <a:t> emission intensity, reflecting efficient logistics and high-value exports.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0E68FA-4473-80F2-645A-B284EAC88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4. Results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5587B1A-493C-E8FD-8068-C897FA43D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05" b="1445"/>
          <a:stretch>
            <a:fillRect/>
          </a:stretch>
        </p:blipFill>
        <p:spPr>
          <a:xfrm>
            <a:off x="-13065" y="715570"/>
            <a:ext cx="12221999" cy="5078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58AAF-9C68-4F73-9032-7746874E5602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519398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7B42B5-FD41-DAAC-2768-155A69D3D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JP" b="1" dirty="0">
                <a:solidFill>
                  <a:srgbClr val="5F9978"/>
                </a:solidFill>
              </a:rPr>
              <a:t>For GSC restructuring</a:t>
            </a:r>
          </a:p>
          <a:p>
            <a:r>
              <a:rPr lang="en-US" dirty="0">
                <a:ea typeface="DengXian" panose="02010600030101010101" pitchFamily="2" charset="-122"/>
              </a:rPr>
              <a:t>According to Maeno </a:t>
            </a:r>
            <a:r>
              <a:rPr lang="en-US" i="1" dirty="0">
                <a:ea typeface="DengXian" panose="02010600030101010101" pitchFamily="2" charset="-122"/>
              </a:rPr>
              <a:t>et al.</a:t>
            </a:r>
            <a:r>
              <a:rPr lang="en-US" dirty="0">
                <a:ea typeface="DengXian" panose="02010600030101010101" pitchFamily="2" charset="-122"/>
              </a:rPr>
              <a:t> (2022), </a:t>
            </a:r>
            <a:r>
              <a:rPr lang="en-US" b="1" dirty="0">
                <a:solidFill>
                  <a:srgbClr val="995F63"/>
                </a:solidFill>
                <a:ea typeface="DengXian" panose="02010600030101010101" pitchFamily="2" charset="-122"/>
              </a:rPr>
              <a:t>the restructuring of the GSC </a:t>
            </a:r>
            <a:r>
              <a:rPr lang="en-US" dirty="0">
                <a:ea typeface="DengXian" panose="02010600030101010101" pitchFamily="2" charset="-122"/>
              </a:rPr>
              <a:t>has the potential to significantly reduce the carbon footprint of production. </a:t>
            </a:r>
          </a:p>
          <a:p>
            <a:r>
              <a:rPr lang="en-US" dirty="0">
                <a:ea typeface="DengXian" panose="02010600030101010101" pitchFamily="2" charset="-122"/>
              </a:rPr>
              <a:t>For governments, it is crucial to establish trade policies to facilitate the transition of import destinations under the context of decarbonization.</a:t>
            </a:r>
          </a:p>
          <a:p>
            <a:r>
              <a:rPr lang="en-JP" dirty="0"/>
              <a:t>When CO</a:t>
            </a:r>
            <a:r>
              <a:rPr lang="en-JP" baseline="-25000" dirty="0"/>
              <a:t>2</a:t>
            </a:r>
            <a:r>
              <a:rPr lang="en-JP" dirty="0"/>
              <a:t> emission intensity of production and CO</a:t>
            </a:r>
            <a:r>
              <a:rPr lang="en-JP" baseline="-25000" dirty="0"/>
              <a:t>2</a:t>
            </a:r>
            <a:r>
              <a:rPr lang="en-JP" dirty="0"/>
              <a:t> emissions from procuction is similar, CO</a:t>
            </a:r>
            <a:r>
              <a:rPr lang="en-JP" baseline="-25000" dirty="0"/>
              <a:t>2</a:t>
            </a:r>
            <a:r>
              <a:rPr lang="en-JP" dirty="0"/>
              <a:t> emission intensity of international container shipping estimated in this study is </a:t>
            </a:r>
            <a:r>
              <a:rPr lang="en-JP" b="1" dirty="0">
                <a:solidFill>
                  <a:srgbClr val="995F63"/>
                </a:solidFill>
              </a:rPr>
              <a:t>an index for deciding production countries</a:t>
            </a:r>
            <a:r>
              <a:rPr lang="en-JP" dirty="0"/>
              <a:t>.</a:t>
            </a:r>
          </a:p>
          <a:p>
            <a:r>
              <a:rPr lang="en-JP" dirty="0"/>
              <a:t>More specific and inclusive policy implications for GSC restructuring are possible by combining model developed in this study with usual EE-MRIO model. </a:t>
            </a:r>
            <a:endParaRPr lang="en-US" dirty="0"/>
          </a:p>
          <a:p>
            <a:endParaRPr lang="en-JP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8B4662-58E3-81AC-CF12-66125AB2B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5. Discussion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65DF80-625A-1050-A98E-3EA834945A23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536190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96ED73-2E7B-C756-1528-053F1F985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JP" b="1" dirty="0">
                <a:solidFill>
                  <a:srgbClr val="995F63"/>
                </a:solidFill>
              </a:rPr>
              <a:t>Singapore</a:t>
            </a:r>
            <a:r>
              <a:rPr lang="en-JP" dirty="0"/>
              <a:t> is the most critical port for GSCs, and </a:t>
            </a:r>
            <a:r>
              <a:rPr lang="en-US" b="1" dirty="0">
                <a:solidFill>
                  <a:srgbClr val="995F63"/>
                </a:solidFill>
              </a:rPr>
              <a:t>East Asia and Southeast Asia</a:t>
            </a:r>
            <a:r>
              <a:rPr lang="en-US" dirty="0"/>
              <a:t> are most critical areas for GSCs in terms of international container shipping. </a:t>
            </a:r>
          </a:p>
          <a:p>
            <a:r>
              <a:rPr lang="en-US" b="1" dirty="0">
                <a:solidFill>
                  <a:srgbClr val="995F63"/>
                </a:solidFill>
              </a:rPr>
              <a:t>Asian countries </a:t>
            </a:r>
            <a:r>
              <a:rPr lang="en-US" dirty="0"/>
              <a:t>show </a:t>
            </a:r>
            <a:r>
              <a:rPr lang="en-US" b="1" dirty="0">
                <a:solidFill>
                  <a:srgbClr val="995F63"/>
                </a:solidFill>
              </a:rPr>
              <a:t>lower CO</a:t>
            </a:r>
            <a:r>
              <a:rPr lang="en-US" b="1" baseline="-25000" dirty="0">
                <a:solidFill>
                  <a:srgbClr val="995F63"/>
                </a:solidFill>
              </a:rPr>
              <a:t>2 </a:t>
            </a:r>
            <a:r>
              <a:rPr lang="en-US" b="1" dirty="0">
                <a:solidFill>
                  <a:srgbClr val="995F63"/>
                </a:solidFill>
              </a:rPr>
              <a:t>emission intensity </a:t>
            </a:r>
            <a:r>
              <a:rPr lang="en-US" dirty="0"/>
              <a:t>of international container shipping to Japan, while Distant countries show </a:t>
            </a:r>
            <a:r>
              <a:rPr lang="en-US" b="1" dirty="0">
                <a:solidFill>
                  <a:srgbClr val="995F63"/>
                </a:solidFill>
              </a:rPr>
              <a:t>higher CO</a:t>
            </a:r>
            <a:r>
              <a:rPr lang="en-US" b="1" baseline="-25000" dirty="0">
                <a:solidFill>
                  <a:srgbClr val="995F63"/>
                </a:solidFill>
              </a:rPr>
              <a:t>2</a:t>
            </a:r>
            <a:r>
              <a:rPr lang="en-US" b="1" dirty="0">
                <a:solidFill>
                  <a:srgbClr val="995F63"/>
                </a:solidFill>
              </a:rPr>
              <a:t> emission intensity</a:t>
            </a:r>
            <a:r>
              <a:rPr lang="en-US" dirty="0"/>
              <a:t>, reflecting longer transport distances. </a:t>
            </a:r>
          </a:p>
          <a:p>
            <a:r>
              <a:rPr lang="en-JP" dirty="0"/>
              <a:t>Geographical distance does not necessarily lead to higher CO</a:t>
            </a:r>
            <a:r>
              <a:rPr lang="en-JP" baseline="-25000" dirty="0"/>
              <a:t>2</a:t>
            </a:r>
            <a:r>
              <a:rPr lang="en-JP" dirty="0"/>
              <a:t> emission intensity of international container shipping. </a:t>
            </a:r>
          </a:p>
          <a:p>
            <a:r>
              <a:rPr lang="en-JP" dirty="0"/>
              <a:t>When CO</a:t>
            </a:r>
            <a:r>
              <a:rPr lang="en-JP" baseline="-25000" dirty="0"/>
              <a:t>2</a:t>
            </a:r>
            <a:r>
              <a:rPr lang="en-JP" dirty="0"/>
              <a:t> emission intensity of production and CO</a:t>
            </a:r>
            <a:r>
              <a:rPr lang="en-JP" baseline="-25000" dirty="0"/>
              <a:t>2</a:t>
            </a:r>
            <a:r>
              <a:rPr lang="en-JP" dirty="0"/>
              <a:t> emissions from procuction is similar, CO</a:t>
            </a:r>
            <a:r>
              <a:rPr lang="en-JP" baseline="-25000" dirty="0"/>
              <a:t>2</a:t>
            </a:r>
            <a:r>
              <a:rPr lang="en-JP" dirty="0"/>
              <a:t> emission intensity of international container shipping estimated in this study is </a:t>
            </a:r>
            <a:r>
              <a:rPr lang="en-JP" b="1" dirty="0">
                <a:solidFill>
                  <a:srgbClr val="995F63"/>
                </a:solidFill>
              </a:rPr>
              <a:t>an index for deciding production countries</a:t>
            </a:r>
            <a:r>
              <a:rPr lang="en-JP" dirty="0"/>
              <a:t>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6C9E89-84A5-6F36-42FE-ACFA63DC3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6. 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5E030-AC6F-F578-50F6-1F05063D1E2A}"/>
              </a:ext>
            </a:extLst>
          </p:cNvPr>
          <p:cNvSpPr txBox="1"/>
          <p:nvPr/>
        </p:nvSpPr>
        <p:spPr>
          <a:xfrm>
            <a:off x="11336215" y="116104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09671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4ADD17-9AA7-9F14-9966-AEC081CBBF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JP" dirty="0"/>
              <a:t>Thanks for your attention!</a:t>
            </a:r>
            <a:br>
              <a:rPr lang="en-JP" dirty="0"/>
            </a:br>
            <a:br>
              <a:rPr lang="en-JP" dirty="0"/>
            </a:br>
            <a:r>
              <a:rPr lang="en-JP" sz="2400" dirty="0"/>
              <a:t>Tomomi</a:t>
            </a:r>
            <a:r>
              <a:rPr lang="ja-JP" altLang="en-US" sz="2400"/>
              <a:t> </a:t>
            </a:r>
            <a:r>
              <a:rPr lang="en-US" altLang="ja-JP" sz="2400" dirty="0"/>
              <a:t>SHODA</a:t>
            </a:r>
            <a:br>
              <a:rPr lang="en-US" altLang="ja-JP" sz="2400" dirty="0"/>
            </a:br>
            <a:r>
              <a:rPr lang="en-US" altLang="ja-JP" sz="2400" dirty="0"/>
              <a:t>Kyushu University</a:t>
            </a:r>
            <a:r>
              <a:rPr lang="en-JP" sz="2400" dirty="0"/>
              <a:t> </a:t>
            </a:r>
            <a:br>
              <a:rPr lang="en-JP" sz="2400" dirty="0"/>
            </a:br>
            <a:r>
              <a:rPr lang="en-JP" sz="2400" dirty="0"/>
              <a:t>Email: shoda.tomomi@gmail.com</a:t>
            </a:r>
          </a:p>
        </p:txBody>
      </p:sp>
    </p:spTree>
    <p:extLst>
      <p:ext uri="{BB962C8B-B14F-4D97-AF65-F5344CB8AC3E}">
        <p14:creationId xmlns:p14="http://schemas.microsoft.com/office/powerpoint/2010/main" val="660613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37C12-AF82-310C-ACB6-957396655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FFBEC65-EFD3-4C39-FD6D-C29ED93E4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731112"/>
            <a:ext cx="12203999" cy="6126887"/>
          </a:xfrm>
        </p:spPr>
        <p:txBody>
          <a:bodyPr>
            <a:noAutofit/>
          </a:bodyPr>
          <a:lstStyle/>
          <a:p>
            <a:pPr marL="360000" indent="-360000"/>
            <a:r>
              <a:rPr lang="en-US" dirty="0"/>
              <a:t>In Input-Output Analysis, Multi-Regional Input-Output (MRIO) tables describe inter- and intra-industry dependencies within and between countries by modeling GSCs as </a:t>
            </a:r>
            <a:r>
              <a:rPr lang="en-US" b="1" dirty="0">
                <a:solidFill>
                  <a:srgbClr val="995F63"/>
                </a:solidFill>
              </a:rPr>
              <a:t>a multidimensional space defined by country, commodity, and industry </a:t>
            </a:r>
            <a:r>
              <a:rPr lang="en-US" dirty="0"/>
              <a:t>(</a:t>
            </a:r>
            <a:r>
              <a:rPr lang="en-US" dirty="0" err="1"/>
              <a:t>Vershuur</a:t>
            </a:r>
            <a:r>
              <a:rPr lang="en-US" dirty="0"/>
              <a:t> et al., 2022 &amp; Fry et al., 2024). </a:t>
            </a:r>
          </a:p>
          <a:p>
            <a:pPr marL="360000" indent="-360000"/>
            <a:r>
              <a:rPr lang="en-US" dirty="0"/>
              <a:t>However, MRIO tables do not provide insights into the domestic and international transportation systems used for these trade flows, as </a:t>
            </a:r>
            <a:r>
              <a:rPr lang="en-US" b="1" dirty="0">
                <a:solidFill>
                  <a:srgbClr val="995F63"/>
                </a:solidFill>
              </a:rPr>
              <a:t>paths through physical space are not explicitly defined </a:t>
            </a:r>
            <a:r>
              <a:rPr lang="en-US" dirty="0"/>
              <a:t>(Fry et al., 2024). </a:t>
            </a:r>
          </a:p>
          <a:p>
            <a:pPr marL="360000" indent="-360000"/>
            <a:r>
              <a:rPr lang="en-US" dirty="0"/>
              <a:t>On the other hand, the development of the GSCs has led to the </a:t>
            </a:r>
            <a:r>
              <a:rPr lang="en-US" b="1" dirty="0">
                <a:solidFill>
                  <a:srgbClr val="995F63"/>
                </a:solidFill>
              </a:rPr>
              <a:t>geographic separation</a:t>
            </a:r>
            <a:r>
              <a:rPr lang="en-US" dirty="0"/>
              <a:t> of production areas and consumption areas (Wiedmann &amp; Lenzen, 2018). </a:t>
            </a:r>
          </a:p>
          <a:p>
            <a:r>
              <a:rPr lang="en-US" dirty="0"/>
              <a:t>Therefore, </a:t>
            </a:r>
            <a:r>
              <a:rPr lang="en-US" b="1" dirty="0">
                <a:solidFill>
                  <a:srgbClr val="995F63"/>
                </a:solidFill>
              </a:rPr>
              <a:t>current GSC is highly dependent on international shipping </a:t>
            </a:r>
            <a:r>
              <a:rPr lang="en-US" dirty="0"/>
              <a:t>(UNCTAD, 2021).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AD74D5B-C669-72B6-A479-F376A232C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063" y="-13063"/>
            <a:ext cx="12222000" cy="720000"/>
          </a:xfrm>
        </p:spPr>
        <p:txBody>
          <a:bodyPr/>
          <a:lstStyle/>
          <a:p>
            <a:r>
              <a:rPr lang="en-US" altLang="zh-CN" b="1" dirty="0"/>
              <a:t>1.</a:t>
            </a:r>
            <a:r>
              <a:rPr lang="zh-CN" altLang="en-US" b="1" dirty="0"/>
              <a:t> </a:t>
            </a:r>
            <a:r>
              <a:rPr lang="en-US" altLang="zh-CN" b="1" dirty="0"/>
              <a:t>Introduction</a:t>
            </a:r>
            <a:endParaRPr lang="en-JP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C5244-61ED-B6B0-D6AC-E0C136D678F9}"/>
              </a:ext>
            </a:extLst>
          </p:cNvPr>
          <p:cNvSpPr txBox="1"/>
          <p:nvPr/>
        </p:nvSpPr>
        <p:spPr>
          <a:xfrm>
            <a:off x="11336215" y="11610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194799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94CA3D-61A0-05EF-5853-245304D4F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US" dirty="0"/>
              <a:t>To more accurately evaluate the environmental impact of GSCs, it is essential to develop analytical EE-MRIO methods that incorporate physical dimensions. </a:t>
            </a:r>
            <a:endParaRPr lang="en-US" sz="1100" dirty="0"/>
          </a:p>
          <a:p>
            <a:r>
              <a:rPr lang="en-US" altLang="ja-JP" dirty="0">
                <a:ea typeface="ＭＳ ゴシック" panose="020B0609070205080204" pitchFamily="49" charset="-128"/>
              </a:rPr>
              <a:t>To develop a new framework to analyze trade flows transported by international container shipping based on MRIO.</a:t>
            </a:r>
          </a:p>
          <a:p>
            <a:r>
              <a:rPr lang="en-US" altLang="ja-JP" dirty="0">
                <a:ea typeface="ＭＳ ゴシック" panose="020B0609070205080204" pitchFamily="49" charset="-128"/>
              </a:rPr>
              <a:t>To estimate CO</a:t>
            </a:r>
            <a:r>
              <a:rPr lang="en-US" altLang="ja-JP" baseline="-25000" dirty="0">
                <a:ea typeface="ＭＳ ゴシック" panose="020B0609070205080204" pitchFamily="49" charset="-128"/>
              </a:rPr>
              <a:t>2</a:t>
            </a:r>
            <a:r>
              <a:rPr lang="en-US" altLang="ja-JP" dirty="0">
                <a:ea typeface="ＭＳ ゴシック" panose="020B0609070205080204" pitchFamily="49" charset="-128"/>
              </a:rPr>
              <a:t> emissions from international container shipping induced by GSCs and allocate CO</a:t>
            </a:r>
            <a:r>
              <a:rPr lang="en-US" altLang="ja-JP" baseline="-25000" dirty="0">
                <a:ea typeface="ＭＳ ゴシック" panose="020B0609070205080204" pitchFamily="49" charset="-128"/>
              </a:rPr>
              <a:t>2</a:t>
            </a:r>
            <a:r>
              <a:rPr lang="en-US" altLang="ja-JP" dirty="0">
                <a:ea typeface="ＭＳ ゴシック" panose="020B0609070205080204" pitchFamily="49" charset="-128"/>
              </a:rPr>
              <a:t> emissions to countries.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C92A3B-0FE0-B69B-2687-8E2718DC8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b="1" dirty="0"/>
              <a:t>1. Introduction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51EBDA-A60C-96D7-09EE-56CBA7108A46}"/>
              </a:ext>
            </a:extLst>
          </p:cNvPr>
          <p:cNvGrpSpPr>
            <a:grpSpLocks noChangeAspect="1"/>
          </p:cNvGrpSpPr>
          <p:nvPr/>
        </p:nvGrpSpPr>
        <p:grpSpPr>
          <a:xfrm>
            <a:off x="6342194" y="4522313"/>
            <a:ext cx="3743492" cy="2116878"/>
            <a:chOff x="4763972" y="3777580"/>
            <a:chExt cx="2415497" cy="13659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9D66717-E5AB-90D6-72B9-01D428692524}"/>
                </a:ext>
              </a:extLst>
            </p:cNvPr>
            <p:cNvGrpSpPr/>
            <p:nvPr/>
          </p:nvGrpSpPr>
          <p:grpSpPr>
            <a:xfrm>
              <a:off x="4763972" y="3777580"/>
              <a:ext cx="2278635" cy="1365920"/>
              <a:chOff x="4906299" y="3777580"/>
              <a:chExt cx="2278635" cy="13659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0FC78C2-8C0D-7EAC-F3CB-3A770BCE43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6299" y="3777580"/>
                <a:ext cx="2278635" cy="13659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E62C6A-E9D0-C88E-8F56-351440D8FFAE}"/>
                  </a:ext>
                </a:extLst>
              </p:cNvPr>
              <p:cNvSpPr txBox="1"/>
              <p:nvPr/>
            </p:nvSpPr>
            <p:spPr>
              <a:xfrm>
                <a:off x="5581412" y="4333555"/>
                <a:ext cx="480141" cy="218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🇨🇳 ?%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275D895-6C81-E7BB-D215-C3404B72631E}"/>
                  </a:ext>
                </a:extLst>
              </p:cNvPr>
              <p:cNvSpPr txBox="1"/>
              <p:nvPr/>
            </p:nvSpPr>
            <p:spPr>
              <a:xfrm>
                <a:off x="5808709" y="4212993"/>
                <a:ext cx="480141" cy="218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🇯🇵 ?%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EFE55C-7BCE-AA6F-100E-AEC54C54D480}"/>
                  </a:ext>
                </a:extLst>
              </p:cNvPr>
              <p:cNvSpPr txBox="1"/>
              <p:nvPr/>
            </p:nvSpPr>
            <p:spPr>
              <a:xfrm>
                <a:off x="6481874" y="4224329"/>
                <a:ext cx="480141" cy="218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🇺🇸 ?%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E45613-CAFA-3420-C8D8-603982741E56}"/>
                  </a:ext>
                </a:extLst>
              </p:cNvPr>
              <p:cNvSpPr txBox="1"/>
              <p:nvPr/>
            </p:nvSpPr>
            <p:spPr>
              <a:xfrm>
                <a:off x="5103360" y="4132656"/>
                <a:ext cx="480141" cy="218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🇩🇪 ?%</a:t>
                </a:r>
              </a:p>
            </p:txBody>
          </p:sp>
        </p:grpSp>
        <p:pic>
          <p:nvPicPr>
            <p:cNvPr id="6" name="Picture 2" descr="コンテナ船のイラスト">
              <a:extLst>
                <a:ext uri="{FF2B5EF4-FFF2-40B4-BE49-F238E27FC236}">
                  <a16:creationId xmlns:a16="http://schemas.microsoft.com/office/drawing/2014/main" id="{E74F8A5B-BFD9-B709-A69C-57909B2FD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322" y="4442781"/>
              <a:ext cx="386017" cy="32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コンテナ船のイラスト">
              <a:extLst>
                <a:ext uri="{FF2B5EF4-FFF2-40B4-BE49-F238E27FC236}">
                  <a16:creationId xmlns:a16="http://schemas.microsoft.com/office/drawing/2014/main" id="{6DB03414-6802-CEF2-E476-1D96CF7269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3452" y="4231230"/>
              <a:ext cx="386017" cy="32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コンテナ船のイラスト">
              <a:extLst>
                <a:ext uri="{FF2B5EF4-FFF2-40B4-BE49-F238E27FC236}">
                  <a16:creationId xmlns:a16="http://schemas.microsoft.com/office/drawing/2014/main" id="{27968B2B-FC2A-A8A7-D3C7-0531860333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3079" y="4585269"/>
              <a:ext cx="239861" cy="200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B208FD-5A36-A8B1-9E77-D44C85A485A0}"/>
              </a:ext>
            </a:extLst>
          </p:cNvPr>
          <p:cNvGrpSpPr/>
          <p:nvPr/>
        </p:nvGrpSpPr>
        <p:grpSpPr>
          <a:xfrm>
            <a:off x="64588" y="1770282"/>
            <a:ext cx="12057018" cy="2495063"/>
            <a:chOff x="39188" y="2163982"/>
            <a:chExt cx="12057018" cy="2495063"/>
          </a:xfrm>
        </p:grpSpPr>
        <p:sp>
          <p:nvSpPr>
            <p:cNvPr id="15" name="四角形: 角を丸くする 4">
              <a:extLst>
                <a:ext uri="{FF2B5EF4-FFF2-40B4-BE49-F238E27FC236}">
                  <a16:creationId xmlns:a16="http://schemas.microsoft.com/office/drawing/2014/main" id="{F0A3F5E1-1C68-C787-E29B-3DE02CE94414}"/>
                </a:ext>
              </a:extLst>
            </p:cNvPr>
            <p:cNvSpPr/>
            <p:nvPr/>
          </p:nvSpPr>
          <p:spPr>
            <a:xfrm>
              <a:off x="39188" y="2571947"/>
              <a:ext cx="12057018" cy="2087098"/>
            </a:xfrm>
            <a:prstGeom prst="roundRect">
              <a:avLst>
                <a:gd name="adj" fmla="val 8346"/>
              </a:avLst>
            </a:prstGeom>
            <a:noFill/>
            <a:ln w="38100">
              <a:solidFill>
                <a:srgbClr val="5F997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89905C-CCA5-721F-8E6F-1CF1EC7FE15B}"/>
                </a:ext>
              </a:extLst>
            </p:cNvPr>
            <p:cNvSpPr txBox="1"/>
            <p:nvPr/>
          </p:nvSpPr>
          <p:spPr>
            <a:xfrm>
              <a:off x="5142000" y="2163982"/>
              <a:ext cx="1908000" cy="578882"/>
            </a:xfrm>
            <a:prstGeom prst="roundRect">
              <a:avLst/>
            </a:prstGeom>
            <a:solidFill>
              <a:srgbClr val="5F997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JP" sz="2800" b="1" dirty="0">
                  <a:solidFill>
                    <a:srgbClr val="EFF5F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Objective</a:t>
              </a:r>
            </a:p>
          </p:txBody>
        </p:sp>
      </p:grpSp>
      <p:pic>
        <p:nvPicPr>
          <p:cNvPr id="185" name="Graphic 184">
            <a:extLst>
              <a:ext uri="{FF2B5EF4-FFF2-40B4-BE49-F238E27FC236}">
                <a16:creationId xmlns:a16="http://schemas.microsoft.com/office/drawing/2014/main" id="{50B922F7-F1BB-7560-99C0-5450A4B8F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31699" y="4302801"/>
            <a:ext cx="3936488" cy="2514273"/>
          </a:xfrm>
          <a:prstGeom prst="rect">
            <a:avLst/>
          </a:prstGeom>
        </p:spPr>
      </p:pic>
      <p:pic>
        <p:nvPicPr>
          <p:cNvPr id="186" name="Picture 4">
            <a:extLst>
              <a:ext uri="{FF2B5EF4-FFF2-40B4-BE49-F238E27FC236}">
                <a16:creationId xmlns:a16="http://schemas.microsoft.com/office/drawing/2014/main" id="{D5A73CFD-BCC1-6CF2-1F54-B6D8E4F1B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08" y="5775630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4">
            <a:extLst>
              <a:ext uri="{FF2B5EF4-FFF2-40B4-BE49-F238E27FC236}">
                <a16:creationId xmlns:a16="http://schemas.microsoft.com/office/drawing/2014/main" id="{8A87E910-666F-C4ED-21EF-9B04ABAE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307" y="5610350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4">
            <a:extLst>
              <a:ext uri="{FF2B5EF4-FFF2-40B4-BE49-F238E27FC236}">
                <a16:creationId xmlns:a16="http://schemas.microsoft.com/office/drawing/2014/main" id="{3C6CF4F1-EEC3-D42E-E7C0-57672ECF3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8959" y="5253597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70E5DA-71B0-3FFC-56EB-AA670FFB9328}"/>
              </a:ext>
            </a:extLst>
          </p:cNvPr>
          <p:cNvSpPr txBox="1"/>
          <p:nvPr/>
        </p:nvSpPr>
        <p:spPr>
          <a:xfrm>
            <a:off x="11336215" y="11610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4111829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010C19-7A45-ECDC-EAD0-9637F9C9C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5F9978"/>
                </a:solidFill>
              </a:rPr>
              <a:t>Estimation of CO</a:t>
            </a:r>
            <a:r>
              <a:rPr lang="en-US" b="1" baseline="-25000" dirty="0">
                <a:solidFill>
                  <a:srgbClr val="5F9978"/>
                </a:solidFill>
              </a:rPr>
              <a:t>2</a:t>
            </a:r>
            <a:r>
              <a:rPr lang="en-US" b="1" dirty="0">
                <a:solidFill>
                  <a:srgbClr val="5F9978"/>
                </a:solidFill>
              </a:rPr>
              <a:t> emissions from international container shipping using MRIO</a:t>
            </a:r>
            <a:r>
              <a:rPr lang="zh-CN" altLang="en-US" b="1" dirty="0">
                <a:solidFill>
                  <a:srgbClr val="5F9978"/>
                </a:solidFill>
              </a:rPr>
              <a:t> </a:t>
            </a:r>
            <a:r>
              <a:rPr lang="en-US" altLang="zh-CN" b="1" dirty="0">
                <a:solidFill>
                  <a:srgbClr val="5F9978"/>
                </a:solidFill>
              </a:rPr>
              <a:t>(Conceptual)</a:t>
            </a:r>
            <a:endParaRPr lang="en-US" dirty="0">
              <a:solidFill>
                <a:srgbClr val="5F9978"/>
              </a:solidFill>
            </a:endParaRPr>
          </a:p>
          <a:p>
            <a:endParaRPr lang="en-JP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3E7292-4431-2327-76BF-C06F006F5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2. Methodology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26C212-FFB3-493F-1C3E-EC5A74E402AD}"/>
                  </a:ext>
                </a:extLst>
              </p:cNvPr>
              <p:cNvSpPr txBox="1"/>
              <p:nvPr/>
            </p:nvSpPr>
            <p:spPr>
              <a:xfrm>
                <a:off x="611358" y="1825097"/>
                <a:ext cx="4470776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3600" b="1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3600" b="1" i="1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r>
                        <a:rPr lang="en-US" sz="3600" b="1" dirty="0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sz="3600" b="1" i="1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dirty="0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dirty="0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𝐈</m:t>
                              </m:r>
                              <m:r>
                                <a:rPr lang="en-US" sz="3600" b="1" dirty="0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b="1" dirty="0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</m:e>
                          </m:d>
                        </m:e>
                        <m:sup>
                          <m:r>
                            <a:rPr lang="en-US" sz="3600" b="1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sz="3600" b="1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e>
                      </m:acc>
                    </m:oMath>
                  </m:oMathPara>
                </a14:m>
                <a:endParaRPr lang="en-US" sz="4000" b="1" i="1" dirty="0">
                  <a:solidFill>
                    <a:srgbClr val="18261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26C212-FFB3-493F-1C3E-EC5A74E40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58" y="1825097"/>
                <a:ext cx="4470776" cy="585225"/>
              </a:xfrm>
              <a:prstGeom prst="rect">
                <a:avLst/>
              </a:prstGeom>
              <a:blipFill>
                <a:blip r:embed="rId2"/>
                <a:stretch>
                  <a:fillRect l="-2266" t="-17021" r="-2266" b="-6383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21EF63-3E83-032A-F742-E9D3984C4431}"/>
                  </a:ext>
                </a:extLst>
              </p:cNvPr>
              <p:cNvSpPr txBox="1"/>
              <p:nvPr/>
            </p:nvSpPr>
            <p:spPr>
              <a:xfrm>
                <a:off x="1055320" y="2445175"/>
                <a:ext cx="2426946" cy="5852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JP" sz="3600" b="1" i="1" dirty="0" smtClean="0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 i="1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3600" b="1" i="1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r>
                        <a:rPr lang="en-US" sz="3600" b="1" i="1" dirty="0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sz="3600" b="1" i="1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r>
                        <a:rPr lang="en-US" sz="3600" b="1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𝐋</m:t>
                      </m:r>
                      <m:acc>
                        <m:accPr>
                          <m:chr m:val="̂"/>
                          <m:ctrlPr>
                            <a:rPr lang="en-US" sz="3600" b="1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e>
                      </m:acc>
                    </m:oMath>
                  </m:oMathPara>
                </a14:m>
                <a:endParaRPr lang="en-JP" sz="3200" b="1" dirty="0">
                  <a:solidFill>
                    <a:srgbClr val="18261E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121EF63-3E83-032A-F742-E9D3984C44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20" y="2445175"/>
                <a:ext cx="2426946" cy="585225"/>
              </a:xfrm>
              <a:prstGeom prst="rect">
                <a:avLst/>
              </a:prstGeom>
              <a:blipFill>
                <a:blip r:embed="rId3"/>
                <a:stretch>
                  <a:fillRect l="-2083" t="-17021" r="-4167" b="-6383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9E9354E-34A7-2015-D2F1-02BC6CF823C9}"/>
              </a:ext>
            </a:extLst>
          </p:cNvPr>
          <p:cNvGrpSpPr/>
          <p:nvPr/>
        </p:nvGrpSpPr>
        <p:grpSpPr>
          <a:xfrm>
            <a:off x="115388" y="3193901"/>
            <a:ext cx="5891712" cy="3437096"/>
            <a:chOff x="407488" y="3296597"/>
            <a:chExt cx="5891712" cy="34370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1CC89D9-9E4D-2813-8487-69D55DBD0940}"/>
                    </a:ext>
                  </a:extLst>
                </p:cNvPr>
                <p:cNvSpPr txBox="1"/>
                <p:nvPr/>
              </p:nvSpPr>
              <p:spPr>
                <a:xfrm>
                  <a:off x="520700" y="3296598"/>
                  <a:ext cx="5778500" cy="343709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𝐁</m:t>
                      </m:r>
                    </m:oMath>
                  </a14:m>
                  <a:r>
                    <a:rPr lang="en-JP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: Offshore CO</a:t>
                  </a:r>
                  <a:r>
                    <a:rPr lang="en-JP" sz="2400" baseline="-250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2</a:t>
                  </a:r>
                  <a:r>
                    <a:rPr lang="en-JP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emissions matrix for </a:t>
                  </a:r>
                </a:p>
                <a:p>
                  <a:r>
                    <a:rPr lang="zh-CN" altLang="en-US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    </a:t>
                  </a:r>
                  <a:r>
                    <a:rPr lang="en-JP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international</a:t>
                  </a:r>
                  <a:r>
                    <a:rPr lang="zh-CN" altLang="en-US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</a:t>
                  </a:r>
                  <a:r>
                    <a:rPr lang="en-JP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container shipping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𝐂</m:t>
                      </m:r>
                    </m:oMath>
                  </a14:m>
                  <a:r>
                    <a:rPr lang="en-JP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: CO</a:t>
                  </a:r>
                  <a:r>
                    <a:rPr lang="en-JP" sz="2400" baseline="-250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2</a:t>
                  </a:r>
                  <a:r>
                    <a:rPr lang="en-JP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emission intensity matrix for</a:t>
                  </a:r>
                </a:p>
                <a:p>
                  <a:r>
                    <a:rPr lang="zh-CN" altLang="en-US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    </a:t>
                  </a:r>
                  <a:r>
                    <a:rPr lang="en-JP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international</a:t>
                  </a:r>
                  <a:r>
                    <a:rPr lang="zh-CN" altLang="en-US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</a:t>
                  </a:r>
                  <a:r>
                    <a:rPr lang="en-JP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container shipping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b="1" dirty="0">
                          <a:latin typeface="Cambria Math" panose="02040503050406030204" pitchFamily="18" charset="0"/>
                        </a:rPr>
                        <m:t>𝐑</m:t>
                      </m:r>
                    </m:oMath>
                  </a14:m>
                  <a:r>
                    <a:rPr lang="en-JP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: Container transport ratio matrix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b="1" dirty="0">
                          <a:latin typeface="Cambria Math" panose="02040503050406030204" pitchFamily="18" charset="0"/>
                        </a:rPr>
                        <m:t>𝐈</m:t>
                      </m:r>
                    </m:oMath>
                  </a14:m>
                  <a:r>
                    <a:rPr lang="en-JP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: Identity matrix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b="1" dirty="0">
                          <a:latin typeface="Cambria Math" panose="02040503050406030204" pitchFamily="18" charset="0"/>
                        </a:rPr>
                        <m:t>𝐀</m:t>
                      </m:r>
                    </m:oMath>
                  </a14:m>
                  <a:r>
                    <a:rPr lang="en-JP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: Input coefficient matrix</a:t>
                  </a:r>
                </a:p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𝐟</m:t>
                          </m:r>
                        </m:e>
                      </m:acc>
                    </m:oMath>
                  </a14:m>
                  <a:r>
                    <a:rPr lang="en-US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: Diagonal matrix of global final demand</a:t>
                  </a:r>
                </a:p>
                <a:p>
                  <a14:m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𝐋</m:t>
                      </m:r>
                    </m:oMath>
                  </a14:m>
                  <a:r>
                    <a:rPr lang="en-US" sz="2400" dirty="0">
                      <a:latin typeface="Arial" panose="020B0604020202020204" pitchFamily="34" charset="0"/>
                      <a:ea typeface="MS Gothic" panose="020B0609070205080204" pitchFamily="49" charset="-128"/>
                      <a:cs typeface="Arial" panose="020B0604020202020204" pitchFamily="34" charset="0"/>
                    </a:rPr>
                    <a:t> : Leontief inverse matrix</a:t>
                  </a:r>
                  <a:endParaRPr lang="en-JP" sz="2400" dirty="0"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1CC89D9-9E4D-2813-8487-69D55DBD09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700" y="3296598"/>
                  <a:ext cx="5778500" cy="3437095"/>
                </a:xfrm>
                <a:prstGeom prst="rect">
                  <a:avLst/>
                </a:prstGeom>
                <a:blipFill>
                  <a:blip r:embed="rId4"/>
                  <a:stretch>
                    <a:fillRect l="-440" t="-1471" r="-1319" b="-2574"/>
                  </a:stretch>
                </a:blipFill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四角形: 角を丸くする 4">
              <a:extLst>
                <a:ext uri="{FF2B5EF4-FFF2-40B4-BE49-F238E27FC236}">
                  <a16:creationId xmlns:a16="http://schemas.microsoft.com/office/drawing/2014/main" id="{FE3F09AF-DF20-523B-DBA4-A33E5156F4BD}"/>
                </a:ext>
              </a:extLst>
            </p:cNvPr>
            <p:cNvSpPr/>
            <p:nvPr/>
          </p:nvSpPr>
          <p:spPr>
            <a:xfrm>
              <a:off x="407488" y="3296597"/>
              <a:ext cx="5891712" cy="3437095"/>
            </a:xfrm>
            <a:prstGeom prst="roundRect">
              <a:avLst>
                <a:gd name="adj" fmla="val 8346"/>
              </a:avLst>
            </a:prstGeom>
            <a:noFill/>
            <a:ln w="31750">
              <a:solidFill>
                <a:srgbClr val="5F9978">
                  <a:alpha val="70000"/>
                </a:srgb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4BAC6890-7A68-63ED-3131-A49BDC1C1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62614" y="1071901"/>
            <a:ext cx="5195828" cy="331862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B7DC76DA-303F-04DB-1DCF-77C49DD91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514" y="5899949"/>
            <a:ext cx="523457" cy="5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E70D3B-A888-62BA-47BE-4AF2E67EA7BA}"/>
                  </a:ext>
                </a:extLst>
              </p:cNvPr>
              <p:cNvSpPr txBox="1"/>
              <p:nvPr/>
            </p:nvSpPr>
            <p:spPr>
              <a:xfrm>
                <a:off x="7015359" y="5849134"/>
                <a:ext cx="5200398" cy="103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rgbClr val="18261E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en-US" sz="2000" b="1" i="1">
                        <a:solidFill>
                          <a:srgbClr val="18261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en-US" sz="2000" b="1" i="1" dirty="0">
                        <a:solidFill>
                          <a:srgbClr val="18261E"/>
                        </a:solidFill>
                        <a:latin typeface="Cambria Math" panose="02040503050406030204" pitchFamily="18" charset="0"/>
                      </a:rPr>
                      <m:t>𝐑</m:t>
                    </m:r>
                    <m:r>
                      <a:rPr lang="en-US" sz="2000" b="1" i="1">
                        <a:solidFill>
                          <a:srgbClr val="18261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en-US" sz="2000" b="1">
                        <a:solidFill>
                          <a:srgbClr val="18261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𝐋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</m:acc>
                    <m:r>
                      <a:rPr lang="en-US" sz="2000" b="1" i="1">
                        <a:solidFill>
                          <a:srgbClr val="18261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CO</a:t>
                </a:r>
                <a:r>
                  <a:rPr lang="en-US" sz="2000" baseline="-25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emissions from international shipping induced by global final demand through GSCs</a:t>
                </a:r>
                <a:endParaRPr lang="en-JP" sz="2000" dirty="0">
                  <a:solidFill>
                    <a:srgbClr val="18261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E70D3B-A888-62BA-47BE-4AF2E67EA7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5359" y="5849134"/>
                <a:ext cx="5200398" cy="1033040"/>
              </a:xfrm>
              <a:prstGeom prst="rect">
                <a:avLst/>
              </a:prstGeom>
              <a:blipFill>
                <a:blip r:embed="rId8"/>
                <a:stretch>
                  <a:fillRect l="-1220" t="-1220" r="-732" b="-1097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F7BDB2-C8CE-44EC-1B23-5DF999F7C64E}"/>
              </a:ext>
            </a:extLst>
          </p:cNvPr>
          <p:cNvCxnSpPr/>
          <p:nvPr/>
        </p:nvCxnSpPr>
        <p:spPr>
          <a:xfrm>
            <a:off x="6335657" y="4506048"/>
            <a:ext cx="488114" cy="0"/>
          </a:xfrm>
          <a:prstGeom prst="straightConnector1">
            <a:avLst/>
          </a:prstGeom>
          <a:ln>
            <a:solidFill>
              <a:srgbClr val="18261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9A1EDF1-8466-DD24-F7AE-F491D5D26141}"/>
              </a:ext>
            </a:extLst>
          </p:cNvPr>
          <p:cNvCxnSpPr/>
          <p:nvPr/>
        </p:nvCxnSpPr>
        <p:spPr>
          <a:xfrm>
            <a:off x="6335657" y="4836248"/>
            <a:ext cx="488114" cy="0"/>
          </a:xfrm>
          <a:prstGeom prst="straightConnector1">
            <a:avLst/>
          </a:prstGeom>
          <a:ln>
            <a:solidFill>
              <a:srgbClr val="18261E"/>
            </a:solidFill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66F01D-0AEC-0DEB-2861-DA3F8428B9A6}"/>
                  </a:ext>
                </a:extLst>
              </p:cNvPr>
              <p:cNvSpPr txBox="1"/>
              <p:nvPr/>
            </p:nvSpPr>
            <p:spPr>
              <a:xfrm>
                <a:off x="6975616" y="4288282"/>
                <a:ext cx="5200398" cy="7252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>
                        <a:solidFill>
                          <a:srgbClr val="18261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𝐋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</m:acc>
                    <m:r>
                      <a:rPr lang="en-US" sz="2000" b="1" i="1">
                        <a:solidFill>
                          <a:srgbClr val="18261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direct and indirect input induced by global final demand</a:t>
                </a:r>
                <a:endParaRPr lang="en-JP" sz="2000" dirty="0">
                  <a:solidFill>
                    <a:srgbClr val="18261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66F01D-0AEC-0DEB-2861-DA3F8428B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616" y="4288282"/>
                <a:ext cx="5200398" cy="725263"/>
              </a:xfrm>
              <a:prstGeom prst="rect">
                <a:avLst/>
              </a:prstGeom>
              <a:blipFill>
                <a:blip r:embed="rId9"/>
                <a:stretch>
                  <a:fillRect l="-1220" t="-1724" b="-1551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94A7532-36FF-6FF6-9A72-A06609CC2589}"/>
              </a:ext>
            </a:extLst>
          </p:cNvPr>
          <p:cNvCxnSpPr/>
          <p:nvPr/>
        </p:nvCxnSpPr>
        <p:spPr>
          <a:xfrm>
            <a:off x="6335657" y="5430552"/>
            <a:ext cx="488114" cy="0"/>
          </a:xfrm>
          <a:prstGeom prst="straightConnector1">
            <a:avLst/>
          </a:prstGeom>
          <a:ln>
            <a:solidFill>
              <a:srgbClr val="18261E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D7689E5-54A2-E0EE-5429-7336DA1F70BA}"/>
              </a:ext>
            </a:extLst>
          </p:cNvPr>
          <p:cNvCxnSpPr/>
          <p:nvPr/>
        </p:nvCxnSpPr>
        <p:spPr>
          <a:xfrm>
            <a:off x="6335657" y="5760752"/>
            <a:ext cx="488114" cy="0"/>
          </a:xfrm>
          <a:prstGeom prst="straightConnector1">
            <a:avLst/>
          </a:prstGeom>
          <a:ln>
            <a:solidFill>
              <a:srgbClr val="18261E"/>
            </a:solidFill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150C873-9041-13CB-E15B-6ACE1D9C8513}"/>
                  </a:ext>
                </a:extLst>
              </p:cNvPr>
              <p:cNvSpPr txBox="1"/>
              <p:nvPr/>
            </p:nvSpPr>
            <p:spPr>
              <a:xfrm>
                <a:off x="6975616" y="4958786"/>
                <a:ext cx="5200398" cy="103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rgbClr val="18261E"/>
                        </a:solidFill>
                        <a:latin typeface="Cambria Math" panose="02040503050406030204" pitchFamily="18" charset="0"/>
                      </a:rPr>
                      <m:t>𝐑</m:t>
                    </m:r>
                    <m:r>
                      <a:rPr lang="en-US" sz="2000" b="1" i="1">
                        <a:solidFill>
                          <a:srgbClr val="18261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∘</m:t>
                    </m:r>
                    <m:r>
                      <a:rPr lang="en-US" sz="2000" b="1">
                        <a:solidFill>
                          <a:srgbClr val="18261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𝐋</m:t>
                    </m:r>
                    <m:acc>
                      <m:accPr>
                        <m:chr m:val="̂"/>
                        <m:ctrlPr>
                          <a:rPr lang="en-US" sz="2000" b="1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𝐟</m:t>
                        </m:r>
                      </m:e>
                    </m:acc>
                    <m:r>
                      <a:rPr lang="en-US" sz="2000" b="1" i="1">
                        <a:solidFill>
                          <a:srgbClr val="18261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direct and indirect input transported by container shipping induced by global final demand</a:t>
                </a:r>
                <a:endParaRPr lang="en-JP" sz="2000" dirty="0">
                  <a:solidFill>
                    <a:srgbClr val="18261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150C873-9041-13CB-E15B-6ACE1D9C8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616" y="4958786"/>
                <a:ext cx="5200398" cy="1033040"/>
              </a:xfrm>
              <a:prstGeom prst="rect">
                <a:avLst/>
              </a:prstGeom>
              <a:blipFill>
                <a:blip r:embed="rId10"/>
                <a:stretch>
                  <a:fillRect l="-1220" t="-1220" r="-1951" b="-1097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6" descr="画像が生成されました">
            <a:extLst>
              <a:ext uri="{FF2B5EF4-FFF2-40B4-BE49-F238E27FC236}">
                <a16:creationId xmlns:a16="http://schemas.microsoft.com/office/drawing/2014/main" id="{8CF90AEB-225E-CA3A-165F-6344C05F6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14" y="4988648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画像が生成されました">
            <a:extLst>
              <a:ext uri="{FF2B5EF4-FFF2-40B4-BE49-F238E27FC236}">
                <a16:creationId xmlns:a16="http://schemas.microsoft.com/office/drawing/2014/main" id="{CB094E8C-C4D4-37AF-462B-EAD0B146D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714" y="5330102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画像が生成されました">
            <a:extLst>
              <a:ext uri="{FF2B5EF4-FFF2-40B4-BE49-F238E27FC236}">
                <a16:creationId xmlns:a16="http://schemas.microsoft.com/office/drawing/2014/main" id="{36F2BEF2-E041-4474-496E-05D49031F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871" y="6069763"/>
            <a:ext cx="707286" cy="70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AC2686-62C8-C714-B700-472E94C26632}"/>
              </a:ext>
            </a:extLst>
          </p:cNvPr>
          <p:cNvSpPr txBox="1"/>
          <p:nvPr/>
        </p:nvSpPr>
        <p:spPr>
          <a:xfrm>
            <a:off x="11336215" y="11610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499073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449BC-C227-C48E-C171-0415EB3FA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F6E5761-6073-E3D3-AC56-43C8128151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5F9978"/>
                    </a:solidFill>
                  </a:rPr>
                  <a:t>Estimation of 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CO</a:t>
                </a:r>
                <a:r>
                  <a:rPr lang="en-JP" b="1" baseline="-25000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2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 emission intensity matrix for </a:t>
                </a:r>
                <a:r>
                  <a:rPr lang="en-US" b="1" dirty="0">
                    <a:solidFill>
                      <a:srgbClr val="5F9978"/>
                    </a:solidFill>
                  </a:rPr>
                  <a:t>international container shipping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5F9978"/>
                        </a:solidFill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b="1" dirty="0">
                    <a:solidFill>
                      <a:srgbClr val="5F9978"/>
                    </a:solidFill>
                  </a:rPr>
                  <a:t> – CO</a:t>
                </a:r>
                <a:r>
                  <a:rPr lang="en-US" b="1" baseline="-25000" dirty="0">
                    <a:solidFill>
                      <a:srgbClr val="5F9978"/>
                    </a:solidFill>
                  </a:rPr>
                  <a:t>2</a:t>
                </a:r>
                <a:r>
                  <a:rPr lang="en-US" b="1" dirty="0">
                    <a:solidFill>
                      <a:srgbClr val="5F9978"/>
                    </a:solidFill>
                  </a:rPr>
                  <a:t> emission </a:t>
                </a:r>
                <a:r>
                  <a:rPr lang="en-US" altLang="zh-CN" b="1" dirty="0">
                    <a:solidFill>
                      <a:srgbClr val="5F9978"/>
                    </a:solidFill>
                  </a:rPr>
                  <a:t>(Conceptual)</a:t>
                </a:r>
              </a:p>
              <a:p>
                <a:pPr marL="0" indent="0">
                  <a:buNone/>
                </a:pPr>
                <a:r>
                  <a:rPr lang="en-US" altLang="ja-JP" b="1" dirty="0"/>
                  <a:t>Adjacency matrix weighted by CO</a:t>
                </a:r>
                <a:r>
                  <a:rPr lang="en-US" altLang="ja-JP" b="1" baseline="-25000" dirty="0"/>
                  <a:t>2</a:t>
                </a:r>
                <a:r>
                  <a:rPr lang="en-US" altLang="ja-JP" b="1" dirty="0"/>
                  <a:t> emissions (t-CO</a:t>
                </a:r>
                <a:r>
                  <a:rPr lang="en-US" altLang="ja-JP" b="1" baseline="-25000" dirty="0"/>
                  <a:t>2</a:t>
                </a:r>
                <a:r>
                  <a:rPr lang="en-US" altLang="ja-JP" b="1" dirty="0"/>
                  <a:t>) from container ships between 893 ports</a:t>
                </a:r>
                <a:endParaRPr lang="en-JP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F6E5761-6073-E3D3-AC56-43C8128151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5" t="-1035" r="-93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5AC678E5-789A-FF62-3204-FE49D3F39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2. Methodology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BCC2F-179A-1A48-6211-950E88567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632022"/>
            <a:ext cx="6616700" cy="4200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F63A21-68D2-1C7A-5A70-FDC99E41A69E}"/>
                  </a:ext>
                </a:extLst>
              </p:cNvPr>
              <p:cNvSpPr txBox="1"/>
              <p:nvPr/>
            </p:nvSpPr>
            <p:spPr>
              <a:xfrm>
                <a:off x="7056963" y="2726762"/>
                <a:ext cx="4893737" cy="4011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en-JP" sz="2800" b="1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ow element</a:t>
                </a:r>
                <a:br>
                  <a:rPr lang="en-US" sz="28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JP" sz="28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departure port</a:t>
                </a:r>
              </a:p>
              <a:p>
                <a:r>
                  <a:rPr lang="en-JP" sz="2800" b="1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Column element</a:t>
                </a:r>
                <a:r>
                  <a:rPr lang="en-US" sz="2800" b="1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br>
                  <a:rPr lang="en-US" sz="28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JP" sz="28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arrival port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JP" sz="2800" b="1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br>
                  <a:rPr lang="en-US" sz="28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8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:r>
                  <a:rPr lang="en-US" sz="2800" b="1" dirty="0">
                    <a:solidFill>
                      <a:srgbClr val="995F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total amount of CO</a:t>
                </a:r>
                <a:r>
                  <a:rPr lang="en-US" sz="2800" b="1" baseline="-25000" dirty="0">
                    <a:solidFill>
                      <a:srgbClr val="995F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dirty="0">
                    <a:solidFill>
                      <a:srgbClr val="995F6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emissions</a:t>
                </a:r>
                <a:r>
                  <a: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 container ships departing from 𝑖-</a:t>
                </a:r>
                <a:r>
                  <a:rPr lang="en-US" sz="2800" dirty="0" err="1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28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port and arriving at 𝑗-</a:t>
                </a:r>
                <a:r>
                  <a:rPr lang="en-US" sz="2800" dirty="0" err="1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</a:t>
                </a:r>
                <a:r>
                  <a:rPr lang="en-US" sz="28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port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F63A21-68D2-1C7A-5A70-FDC99E41A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6963" y="2726762"/>
                <a:ext cx="4893737" cy="4011098"/>
              </a:xfrm>
              <a:prstGeom prst="rect">
                <a:avLst/>
              </a:prstGeom>
              <a:blipFill>
                <a:blip r:embed="rId4"/>
                <a:stretch>
                  <a:fillRect l="-2591" t="-1577" r="-1813" b="-3155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24AD9884-5591-3C0D-5279-B9BCDB45079A}"/>
              </a:ext>
            </a:extLst>
          </p:cNvPr>
          <p:cNvSpPr/>
          <p:nvPr/>
        </p:nvSpPr>
        <p:spPr>
          <a:xfrm>
            <a:off x="5041900" y="3022600"/>
            <a:ext cx="584200" cy="3810000"/>
          </a:xfrm>
          <a:prstGeom prst="rect">
            <a:avLst/>
          </a:prstGeom>
          <a:noFill/>
          <a:ln w="38100">
            <a:solidFill>
              <a:srgbClr val="5F99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4950F4-8779-EA5A-B952-4036FC379972}"/>
              </a:ext>
            </a:extLst>
          </p:cNvPr>
          <p:cNvSpPr/>
          <p:nvPr/>
        </p:nvSpPr>
        <p:spPr>
          <a:xfrm>
            <a:off x="863599" y="5690577"/>
            <a:ext cx="5952063" cy="360000"/>
          </a:xfrm>
          <a:prstGeom prst="rect">
            <a:avLst/>
          </a:prstGeom>
          <a:noFill/>
          <a:ln w="38100">
            <a:solidFill>
              <a:srgbClr val="5F99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032A8-66BA-7EED-D5E1-B74F93AF1820}"/>
              </a:ext>
            </a:extLst>
          </p:cNvPr>
          <p:cNvSpPr txBox="1"/>
          <p:nvPr/>
        </p:nvSpPr>
        <p:spPr>
          <a:xfrm>
            <a:off x="11336215" y="11610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2766457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8C21A-6B68-ED68-D63B-766B349E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D00FE40-5C2D-1ACE-356E-199CFF0FD5B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5F9978"/>
                    </a:solidFill>
                  </a:rPr>
                  <a:t>Estimation of 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CO</a:t>
                </a:r>
                <a:r>
                  <a:rPr lang="en-JP" b="1" baseline="-25000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2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 emission intensity matrix for </a:t>
                </a:r>
                <a:r>
                  <a:rPr lang="en-US" b="1" dirty="0">
                    <a:solidFill>
                      <a:srgbClr val="5F9978"/>
                    </a:solidFill>
                  </a:rPr>
                  <a:t>international container shipping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5F9978"/>
                        </a:solidFill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b="1" dirty="0">
                    <a:solidFill>
                      <a:srgbClr val="5F9978"/>
                    </a:solidFill>
                  </a:rPr>
                  <a:t> – CO</a:t>
                </a:r>
                <a:r>
                  <a:rPr lang="en-US" b="1" baseline="-25000" dirty="0">
                    <a:solidFill>
                      <a:srgbClr val="5F9978"/>
                    </a:solidFill>
                  </a:rPr>
                  <a:t>2</a:t>
                </a:r>
                <a:r>
                  <a:rPr lang="en-US" b="1" dirty="0">
                    <a:solidFill>
                      <a:srgbClr val="5F9978"/>
                    </a:solidFill>
                  </a:rPr>
                  <a:t> emission </a:t>
                </a:r>
                <a:r>
                  <a:rPr lang="en-US" altLang="zh-CN" b="1" dirty="0">
                    <a:solidFill>
                      <a:srgbClr val="5F9978"/>
                    </a:solidFill>
                  </a:rPr>
                  <a:t>(Conceptual)</a:t>
                </a:r>
              </a:p>
              <a:p>
                <a:pPr marL="0" indent="0">
                  <a:buNone/>
                </a:pPr>
                <a:r>
                  <a:rPr lang="en-US" altLang="ja-JP" b="1" dirty="0"/>
                  <a:t>Flaw of the adjacency matrix is that only direct transport is recorded. </a:t>
                </a:r>
                <a:br>
                  <a:rPr lang="en-JP" altLang="ja-JP" b="1" dirty="0"/>
                </a:br>
                <a:r>
                  <a:rPr lang="en-JP" altLang="ja-JP" dirty="0"/>
                  <a:t>e.g. Hamburg (Gremany) – Tokyo (Japan): 0 t-CO</a:t>
                </a:r>
                <a:r>
                  <a:rPr lang="en-JP" altLang="ja-JP" baseline="-25000" dirty="0"/>
                  <a:t>2</a:t>
                </a:r>
                <a:endParaRPr lang="en-US" altLang="ja-JP" baseline="-250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D00FE40-5C2D-1ACE-356E-199CFF0FD5B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5" t="-1035" r="-93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D3808198-B8F0-77C2-0E33-11AA649B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2. Methodology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861297-2E09-7C8D-40D2-A38194196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632022"/>
            <a:ext cx="6616700" cy="4200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5E0BF-1129-3FFF-9D04-5AE54070A8CC}"/>
                  </a:ext>
                </a:extLst>
              </p:cNvPr>
              <p:cNvSpPr txBox="1"/>
              <p:nvPr/>
            </p:nvSpPr>
            <p:spPr>
              <a:xfrm>
                <a:off x="6970181" y="2632022"/>
                <a:ext cx="5109637" cy="398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ja-JP" sz="2400" b="1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Estimation of CO</a:t>
                </a:r>
                <a:r>
                  <a:rPr lang="en-US" altLang="ja-JP" sz="2400" b="1" baseline="-25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ja-JP" sz="2400" b="1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emissions of each voyage (t-CO</a:t>
                </a:r>
                <a:r>
                  <a:rPr lang="en-US" altLang="ja-JP" sz="2400" b="1" baseline="-25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altLang="ja-JP" sz="2400" b="1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ja-JP" sz="2400" b="1" dirty="0">
                  <a:solidFill>
                    <a:srgbClr val="18261E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ja-JP" sz="2000" dirty="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Arrival time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JP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̅"/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bSup>
                  </m:oMath>
                </a14:m>
                <a:endParaRPr lang="en-US" altLang="ja-JP" sz="2000" dirty="0">
                  <a:solidFill>
                    <a:srgbClr val="18261E"/>
                  </a:solidFill>
                  <a:latin typeface="Arial" panose="020B0604020202020204" pitchFamily="34" charset="0"/>
                  <a:ea typeface="MS Gothic" panose="020B0609070205080204" pitchFamily="49" charset="-128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ja-JP" sz="2000" dirty="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Departure time 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JP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e>
                      <m:sub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altLang="ja-JP" sz="2000" dirty="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ja-JP" sz="2000" dirty="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Carbon intensity:</a:t>
                </a:r>
                <a:r>
                  <a:rPr lang="en-JP" sz="2000" dirty="0">
                    <a:solidFill>
                      <a:srgbClr val="18261E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JP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ja-JP" sz="2000" dirty="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 (</a:t>
                </a:r>
                <a:r>
                  <a:rPr lang="en-US" sz="2000" dirty="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t-CO</a:t>
                </a:r>
                <a:r>
                  <a:rPr lang="en-US" sz="2000" baseline="-25000" dirty="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/h)</a:t>
                </a:r>
                <a:r>
                  <a:rPr lang="ja-JP" altLang="en-US" sz="200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　</a:t>
                </a:r>
                <a:r>
                  <a:rPr lang="en-US" altLang="ja-JP" sz="2000" dirty="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Speed :</a:t>
                </a:r>
                <a14:m>
                  <m:oMath xmlns:m="http://schemas.openxmlformats.org/officeDocument/2006/math">
                    <m:r>
                      <a:rPr lang="en-US" altLang="ja-JP" sz="2000">
                        <a:solidFill>
                          <a:srgbClr val="18261E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JP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ja-JP" sz="2000" dirty="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 (km/h)</a:t>
                </a:r>
              </a:p>
              <a:p>
                <a:r>
                  <a:rPr lang="en-US" sz="2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Voyage time: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JP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JP" sz="2000" dirty="0">
                    <a:solidFill>
                      <a:srgbClr val="18261E"/>
                    </a:solidFill>
                    <a:latin typeface="Arial" panose="020B0604020202020204" pitchFamily="34" charset="0"/>
                    <a:ea typeface="MS Gothic" panose="020B0609070205080204" pitchFamily="49" charset="-128"/>
                    <a:cs typeface="Arial" panose="020B0604020202020204" pitchFamily="34" charset="0"/>
                  </a:rPr>
                  <a:t>(h)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JP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bSup>
                      <m:r>
                        <a:rPr lang="en-US" sz="2000" i="1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JP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̅"/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bSup>
                      <m:r>
                        <a:rPr lang="en-US" sz="2000" i="1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JP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JP" sz="2000" dirty="0">
                  <a:solidFill>
                    <a:srgbClr val="18261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2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r>
                  <a:rPr lang="en-US" sz="2000" baseline="-25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emissions: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JP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  <m:sup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18261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JP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18261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bSup>
                  </m:oMath>
                </a14:m>
                <a:r>
                  <a:rPr lang="en-US" sz="2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(t-CO</a:t>
                </a:r>
                <a:r>
                  <a:rPr lang="en-US" sz="2000" baseline="-25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solidFill>
                      <a:srgbClr val="18261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JP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bSup>
                      <m:r>
                        <a:rPr lang="en-US" sz="2000" i="1">
                          <a:solidFill>
                            <a:srgbClr val="18261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JP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p>
                      <m:sSubSup>
                        <m:sSubSupPr>
                          <m:ctrlPr>
                            <a:rPr lang="en-JP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18261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JP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18261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lang="en-JP" sz="2000" dirty="0">
                  <a:solidFill>
                    <a:srgbClr val="18261E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45E0BF-1129-3FFF-9D04-5AE54070A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181" y="2632022"/>
                <a:ext cx="5109637" cy="3981346"/>
              </a:xfrm>
              <a:prstGeom prst="rect">
                <a:avLst/>
              </a:prstGeom>
              <a:blipFill>
                <a:blip r:embed="rId4"/>
                <a:stretch>
                  <a:fillRect l="-1733" t="-1274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lock with a black background&#10;&#10;AI-generated content may be incorrect.">
            <a:extLst>
              <a:ext uri="{FF2B5EF4-FFF2-40B4-BE49-F238E27FC236}">
                <a16:creationId xmlns:a16="http://schemas.microsoft.com/office/drawing/2014/main" id="{2AD58763-7EC9-32E6-D579-41F6FEEFE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5909" y="5173368"/>
            <a:ext cx="720000" cy="720000"/>
          </a:xfrm>
          <a:prstGeom prst="rect">
            <a:avLst/>
          </a:prstGeom>
        </p:spPr>
      </p:pic>
      <p:pic>
        <p:nvPicPr>
          <p:cNvPr id="9" name="Picture 8" descr="A black ship with a black background&#10;&#10;AI-generated content may be incorrect.">
            <a:extLst>
              <a:ext uri="{FF2B5EF4-FFF2-40B4-BE49-F238E27FC236}">
                <a16:creationId xmlns:a16="http://schemas.microsoft.com/office/drawing/2014/main" id="{EE2587C7-BFB2-E926-A4A1-8CB2FB067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5909" y="3794555"/>
            <a:ext cx="1080000" cy="1080000"/>
          </a:xfrm>
          <a:prstGeom prst="rect">
            <a:avLst/>
          </a:prstGeom>
        </p:spPr>
      </p:pic>
      <p:pic>
        <p:nvPicPr>
          <p:cNvPr id="11" name="Picture 10" descr="A black cloud with white text&#10;&#10;AI-generated content may be incorrect.">
            <a:extLst>
              <a:ext uri="{FF2B5EF4-FFF2-40B4-BE49-F238E27FC236}">
                <a16:creationId xmlns:a16="http://schemas.microsoft.com/office/drawing/2014/main" id="{0D5FC731-1B21-973C-8D88-71479E9C72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5909" y="6015684"/>
            <a:ext cx="720000" cy="7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18CAB4-CF5D-E0F6-D307-636E7A8B125D}"/>
              </a:ext>
            </a:extLst>
          </p:cNvPr>
          <p:cNvSpPr txBox="1"/>
          <p:nvPr/>
        </p:nvSpPr>
        <p:spPr>
          <a:xfrm>
            <a:off x="11336215" y="11610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139823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2612C-FBDD-8F6D-F05C-AEE62909E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B8C3112-2F85-C2E9-7648-CD8C0E84D2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5F9978"/>
                    </a:solidFill>
                  </a:rPr>
                  <a:t>Estimation of 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CO</a:t>
                </a:r>
                <a:r>
                  <a:rPr lang="en-JP" b="1" baseline="-25000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2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 emission intensity matrix for </a:t>
                </a:r>
                <a:r>
                  <a:rPr lang="en-US" b="1" dirty="0">
                    <a:solidFill>
                      <a:srgbClr val="5F9978"/>
                    </a:solidFill>
                  </a:rPr>
                  <a:t>international container shipping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5F9978"/>
                        </a:solidFill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b="1" dirty="0">
                    <a:solidFill>
                      <a:srgbClr val="5F9978"/>
                    </a:solidFill>
                  </a:rPr>
                  <a:t> – CO</a:t>
                </a:r>
                <a:r>
                  <a:rPr lang="en-US" b="1" baseline="-25000" dirty="0">
                    <a:solidFill>
                      <a:srgbClr val="5F9978"/>
                    </a:solidFill>
                  </a:rPr>
                  <a:t>2</a:t>
                </a:r>
                <a:r>
                  <a:rPr lang="en-US" b="1" dirty="0">
                    <a:solidFill>
                      <a:srgbClr val="5F9978"/>
                    </a:solidFill>
                  </a:rPr>
                  <a:t> emission </a:t>
                </a:r>
                <a:r>
                  <a:rPr lang="en-US" altLang="zh-CN" b="1" dirty="0">
                    <a:solidFill>
                      <a:srgbClr val="5F9978"/>
                    </a:solidFill>
                  </a:rPr>
                  <a:t>(Conceptual)</a:t>
                </a:r>
              </a:p>
              <a:p>
                <a:pPr marL="0" indent="0">
                  <a:buNone/>
                </a:pPr>
                <a:r>
                  <a:rPr lang="en-US" altLang="zh-CN" b="1" dirty="0"/>
                  <a:t>Reallocating CO</a:t>
                </a:r>
                <a:r>
                  <a:rPr lang="en-US" altLang="zh-CN" b="1" baseline="-25000" dirty="0"/>
                  <a:t>2</a:t>
                </a:r>
                <a:r>
                  <a:rPr lang="en-US" altLang="zh-CN" b="1" dirty="0"/>
                  <a:t> emissions attributed to hub ports to origin ports</a:t>
                </a:r>
              </a:p>
              <a:p>
                <a:pPr marL="0" indent="0">
                  <a:buNone/>
                </a:pPr>
                <a:endParaRPr lang="en-US" altLang="zh-CN" b="1" dirty="0">
                  <a:solidFill>
                    <a:srgbClr val="5F9978"/>
                  </a:solidFill>
                </a:endParaRPr>
              </a:p>
              <a:p>
                <a:pPr marL="0" indent="0">
                  <a:buNone/>
                </a:pPr>
                <a:endParaRPr lang="en-US" altLang="zh-CN" b="1" dirty="0">
                  <a:solidFill>
                    <a:srgbClr val="5F9978"/>
                  </a:solidFill>
                </a:endParaRPr>
              </a:p>
              <a:p>
                <a:pPr marL="0" indent="0">
                  <a:buNone/>
                </a:pPr>
                <a:endParaRPr lang="en-US" altLang="zh-CN" b="1" dirty="0">
                  <a:solidFill>
                    <a:srgbClr val="5F9978"/>
                  </a:solidFill>
                </a:endParaRPr>
              </a:p>
              <a:p>
                <a:pPr marL="0" indent="0">
                  <a:buNone/>
                </a:pPr>
                <a:endParaRPr lang="en-US" altLang="zh-CN" b="1" dirty="0">
                  <a:solidFill>
                    <a:srgbClr val="5F9978"/>
                  </a:solidFill>
                </a:endParaRPr>
              </a:p>
              <a:p>
                <a:pPr marL="0" indent="0">
                  <a:buNone/>
                </a:pPr>
                <a:endParaRPr lang="en-US" altLang="zh-CN" b="1" dirty="0">
                  <a:solidFill>
                    <a:srgbClr val="5F9978"/>
                  </a:solidFill>
                </a:endParaRPr>
              </a:p>
              <a:p>
                <a:pPr marL="0" indent="0">
                  <a:buNone/>
                </a:pPr>
                <a:endParaRPr lang="en-US" altLang="zh-CN" b="1" dirty="0">
                  <a:solidFill>
                    <a:srgbClr val="5F9978"/>
                  </a:solidFill>
                </a:endParaRPr>
              </a:p>
              <a:p>
                <a:pPr marL="0" indent="0">
                  <a:buNone/>
                </a:pPr>
                <a:r>
                  <a:rPr lang="en-US" altLang="ja-JP" dirty="0"/>
                  <a:t>To overcome the flaw, shortest path is used for estimation of CO</a:t>
                </a:r>
                <a:r>
                  <a:rPr lang="en-US" altLang="ja-JP" baseline="-25000" dirty="0"/>
                  <a:t>2</a:t>
                </a:r>
                <a:r>
                  <a:rPr lang="en-US" altLang="ja-JP" dirty="0"/>
                  <a:t> emissions from indirect transport based on graph theory and economics of scale. </a:t>
                </a:r>
                <a:br>
                  <a:rPr lang="en-JP" altLang="ja-JP" b="1" dirty="0"/>
                </a:br>
                <a:endParaRPr lang="en-US" altLang="ja-JP" baseline="-250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3B8C3112-2F85-C2E9-7648-CD8C0E84D2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5" t="-1035" r="-93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3EF0DD9F-5421-B6E2-6787-601FEDFF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2. Methodology</a:t>
            </a:r>
          </a:p>
        </p:txBody>
      </p:sp>
      <p:pic>
        <p:nvPicPr>
          <p:cNvPr id="6" name="Picture 5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13DC9FC8-4357-69F7-E0CE-CE336B603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95" y="2720319"/>
            <a:ext cx="5154545" cy="2880000"/>
          </a:xfrm>
          <a:prstGeom prst="rect">
            <a:avLst/>
          </a:prstGeom>
        </p:spPr>
      </p:pic>
      <p:pic>
        <p:nvPicPr>
          <p:cNvPr id="8" name="Picture 7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0EE13AF4-717F-00CA-ABC9-DE898161E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362" y="2720319"/>
            <a:ext cx="5154545" cy="288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1058A0-8D9D-8791-D2AF-E06D8EBC0282}"/>
              </a:ext>
            </a:extLst>
          </p:cNvPr>
          <p:cNvSpPr txBox="1"/>
          <p:nvPr/>
        </p:nvSpPr>
        <p:spPr>
          <a:xfrm>
            <a:off x="2357241" y="2197099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800" dirty="0">
                <a:solidFill>
                  <a:srgbClr val="1826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11D49-B315-6520-9DCB-AAD681F03ED0}"/>
              </a:ext>
            </a:extLst>
          </p:cNvPr>
          <p:cNvSpPr txBox="1"/>
          <p:nvPr/>
        </p:nvSpPr>
        <p:spPr>
          <a:xfrm>
            <a:off x="8741190" y="2172924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800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CF133A3-13C0-EBC9-CE6C-BD0850758A9A}"/>
              </a:ext>
            </a:extLst>
          </p:cNvPr>
          <p:cNvSpPr/>
          <p:nvPr/>
        </p:nvSpPr>
        <p:spPr>
          <a:xfrm>
            <a:off x="1177108" y="4075203"/>
            <a:ext cx="873762" cy="993190"/>
          </a:xfrm>
          <a:prstGeom prst="rect">
            <a:avLst/>
          </a:prstGeom>
          <a:noFill/>
          <a:ln w="38100">
            <a:solidFill>
              <a:srgbClr val="5F99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0CA54F-A346-C08C-B809-B86E1B20CD8B}"/>
              </a:ext>
            </a:extLst>
          </p:cNvPr>
          <p:cNvSpPr/>
          <p:nvPr/>
        </p:nvSpPr>
        <p:spPr>
          <a:xfrm>
            <a:off x="7402397" y="4075203"/>
            <a:ext cx="873762" cy="993190"/>
          </a:xfrm>
          <a:prstGeom prst="rect">
            <a:avLst/>
          </a:prstGeom>
          <a:noFill/>
          <a:ln w="38100">
            <a:solidFill>
              <a:srgbClr val="5F99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7BA29-5E69-0397-0B5D-BDD45B586386}"/>
              </a:ext>
            </a:extLst>
          </p:cNvPr>
          <p:cNvSpPr txBox="1"/>
          <p:nvPr/>
        </p:nvSpPr>
        <p:spPr>
          <a:xfrm>
            <a:off x="11336215" y="11610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871224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CF849-5303-DAA2-7A5B-0D956E13C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96C1E9-2DC2-EE06-1BD8-64108B6662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rgbClr val="5F9978"/>
                    </a:solidFill>
                  </a:rPr>
                  <a:t>Estimation of 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CO</a:t>
                </a:r>
                <a:r>
                  <a:rPr lang="en-JP" b="1" baseline="-25000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2</a:t>
                </a:r>
                <a:r>
                  <a:rPr lang="en-JP" b="1" dirty="0">
                    <a:solidFill>
                      <a:srgbClr val="5F9978"/>
                    </a:solidFill>
                    <a:ea typeface="MS Gothic" panose="020B0609070205080204" pitchFamily="49" charset="-128"/>
                  </a:rPr>
                  <a:t> emission intensity matrix for </a:t>
                </a:r>
                <a:r>
                  <a:rPr lang="en-US" b="1" dirty="0">
                    <a:solidFill>
                      <a:srgbClr val="5F9978"/>
                    </a:solidFill>
                  </a:rPr>
                  <a:t>international container shipping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5F9978"/>
                        </a:solidFill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b="1" dirty="0">
                    <a:solidFill>
                      <a:srgbClr val="5F9978"/>
                    </a:solidFill>
                  </a:rPr>
                  <a:t> – CO</a:t>
                </a:r>
                <a:r>
                  <a:rPr lang="en-US" b="1" baseline="-25000" dirty="0">
                    <a:solidFill>
                      <a:srgbClr val="5F9978"/>
                    </a:solidFill>
                  </a:rPr>
                  <a:t>2</a:t>
                </a:r>
                <a:r>
                  <a:rPr lang="en-US" b="1" dirty="0">
                    <a:solidFill>
                      <a:srgbClr val="5F9978"/>
                    </a:solidFill>
                  </a:rPr>
                  <a:t> emission </a:t>
                </a:r>
                <a:r>
                  <a:rPr lang="en-US" altLang="zh-CN" b="1" dirty="0">
                    <a:solidFill>
                      <a:srgbClr val="5F9978"/>
                    </a:solidFill>
                  </a:rPr>
                  <a:t>(Conceptual)</a:t>
                </a:r>
              </a:p>
              <a:p>
                <a:pPr marL="0" indent="0">
                  <a:buNone/>
                </a:pPr>
                <a:r>
                  <a:rPr lang="en-US" altLang="ja-JP" b="1" dirty="0"/>
                  <a:t>Shortest path based on graph theory and economic of scale</a:t>
                </a:r>
                <a:br>
                  <a:rPr lang="en-JP" altLang="ja-JP" b="1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𝐶𝑜𝑠𝑡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ja-JP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ja-JP" b="0" i="1" smtClean="0">
                                  <a:latin typeface="Cambria Math" panose="02040503050406030204" pitchFamily="18" charset="0"/>
                                </a:rPr>
                                <m:t>1.01∗</m:t>
                              </m:r>
                              <m:sSub>
                                <m:sSubPr>
                                  <m:ctrlP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i="1">
                                      <a:latin typeface="Cambria Math" panose="02040503050406030204" pitchFamily="18" charset="0"/>
                                    </a:rPr>
                                    <m:t>𝐹𝑟𝑒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𝐹𝑟𝑒</m:t>
                                  </m:r>
                                </m:e>
                                <m:sub>
                                  <m:r>
                                    <a:rPr lang="en-US" altLang="ja-JP" b="0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altLang="ja-JP" b="0" dirty="0"/>
              </a:p>
              <a:p>
                <a:pPr marL="0" indent="0">
                  <a:buNone/>
                </a:pPr>
                <a:r>
                  <a:rPr lang="en-US" dirty="0"/>
                  <a:t>Based on economies of scale, the more</a:t>
                </a:r>
                <a:br>
                  <a:rPr lang="en-US" dirty="0"/>
                </a:br>
                <a:r>
                  <a:rPr lang="en-US" dirty="0"/>
                  <a:t>a certain route is used, the lower the </a:t>
                </a:r>
                <a:br>
                  <a:rPr lang="en-US" dirty="0"/>
                </a:br>
                <a:r>
                  <a:rPr lang="en-US" dirty="0"/>
                  <a:t>cost becomes, which in turn leads to </a:t>
                </a:r>
                <a:br>
                  <a:rPr lang="en-US" dirty="0"/>
                </a:br>
                <a:r>
                  <a:rPr lang="en-US" dirty="0"/>
                  <a:t>even greater usage of that route. </a:t>
                </a:r>
              </a:p>
              <a:p>
                <a:pPr marL="0" indent="0">
                  <a:buNone/>
                </a:pPr>
                <a:r>
                  <a:rPr lang="en-US" dirty="0"/>
                  <a:t>Based on shortest path, the most</a:t>
                </a:r>
                <a:br>
                  <a:rPr lang="en-US" dirty="0"/>
                </a:br>
                <a:r>
                  <a:rPr lang="en-US" dirty="0"/>
                  <a:t>cost-effective route between any two</a:t>
                </a:r>
                <a:br>
                  <a:rPr lang="en-US" dirty="0"/>
                </a:br>
                <a:r>
                  <a:rPr lang="en-US" dirty="0"/>
                  <a:t>ports is calculated. </a:t>
                </a:r>
              </a:p>
              <a:p>
                <a:pPr marL="0" indent="0">
                  <a:buNone/>
                </a:pPr>
                <a:endParaRPr lang="en-US" altLang="ja-JP" baseline="-250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FD96C1E9-2DC2-EE06-1BD8-64108B6662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5" t="-1035" r="-93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78063870-C482-8CCA-7BF0-21DDB6F55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2. Methodology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B14473-BB17-9C7E-4C71-72EF6E0A4234}"/>
              </a:ext>
            </a:extLst>
          </p:cNvPr>
          <p:cNvGrpSpPr/>
          <p:nvPr/>
        </p:nvGrpSpPr>
        <p:grpSpPr>
          <a:xfrm>
            <a:off x="6389075" y="2579076"/>
            <a:ext cx="5721533" cy="3681775"/>
            <a:chOff x="6322422" y="2745559"/>
            <a:chExt cx="5721533" cy="3681775"/>
          </a:xfrm>
        </p:grpSpPr>
        <p:pic>
          <p:nvPicPr>
            <p:cNvPr id="1026" name="Picture 2" descr="Figure contains an axes object. The axes object contains an object of type graphplot.">
              <a:extLst>
                <a:ext uri="{FF2B5EF4-FFF2-40B4-BE49-F238E27FC236}">
                  <a16:creationId xmlns:a16="http://schemas.microsoft.com/office/drawing/2014/main" id="{02FD83EB-4E02-F617-6986-DF7AB2F649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3" t="5904" r="8058" b="8635"/>
            <a:stretch>
              <a:fillRect/>
            </a:stretch>
          </p:blipFill>
          <p:spPr bwMode="auto">
            <a:xfrm>
              <a:off x="6322422" y="2769734"/>
              <a:ext cx="5721533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650B51-6D82-AB28-1D0B-1457E2E6DE7A}"/>
                </a:ext>
              </a:extLst>
            </p:cNvPr>
            <p:cNvSpPr txBox="1"/>
            <p:nvPr/>
          </p:nvSpPr>
          <p:spPr>
            <a:xfrm>
              <a:off x="6583680" y="5603668"/>
              <a:ext cx="805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JP" sz="2800" dirty="0">
                  <a:solidFill>
                    <a:srgbClr val="1826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port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3C0162-F330-CF22-1C38-0D547365252F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H="1">
              <a:off x="7388709" y="5643209"/>
              <a:ext cx="618822" cy="222069"/>
            </a:xfrm>
            <a:prstGeom prst="line">
              <a:avLst/>
            </a:prstGeom>
            <a:ln w="25400">
              <a:solidFill>
                <a:srgbClr val="5F997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F98A6EA-2F09-BB20-02C1-86A4B5616FB5}"/>
                </a:ext>
              </a:extLst>
            </p:cNvPr>
            <p:cNvCxnSpPr>
              <a:cxnSpLocks/>
            </p:cNvCxnSpPr>
            <p:nvPr/>
          </p:nvCxnSpPr>
          <p:spPr>
            <a:xfrm>
              <a:off x="8190411" y="3174274"/>
              <a:ext cx="222069" cy="1170685"/>
            </a:xfrm>
            <a:prstGeom prst="line">
              <a:avLst/>
            </a:prstGeom>
            <a:ln w="25400">
              <a:solidFill>
                <a:srgbClr val="5F997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6EF71B-E812-B00E-0631-6F280538A136}"/>
                </a:ext>
              </a:extLst>
            </p:cNvPr>
            <p:cNvSpPr txBox="1"/>
            <p:nvPr/>
          </p:nvSpPr>
          <p:spPr>
            <a:xfrm>
              <a:off x="6467045" y="2745559"/>
              <a:ext cx="34227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1826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JP" sz="2800" dirty="0">
                  <a:solidFill>
                    <a:srgbClr val="1826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ost to pass through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F7ECEA2-F13E-EB96-54EE-E6E3713475AC}"/>
              </a:ext>
            </a:extLst>
          </p:cNvPr>
          <p:cNvSpPr txBox="1"/>
          <p:nvPr/>
        </p:nvSpPr>
        <p:spPr>
          <a:xfrm>
            <a:off x="11336215" y="116104"/>
            <a:ext cx="675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dirty="0">
                <a:solidFill>
                  <a:srgbClr val="EFF5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JP" dirty="0">
                <a:solidFill>
                  <a:srgbClr val="EFF5F2"/>
                </a:solidFill>
              </a:rPr>
              <a:t>/26</a:t>
            </a:r>
          </a:p>
        </p:txBody>
      </p:sp>
    </p:spTree>
    <p:extLst>
      <p:ext uri="{BB962C8B-B14F-4D97-AF65-F5344CB8AC3E}">
        <p14:creationId xmlns:p14="http://schemas.microsoft.com/office/powerpoint/2010/main" val="3355834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1692</Words>
  <Application>Microsoft Macintosh PowerPoint</Application>
  <PresentationFormat>Widescreen</PresentationFormat>
  <Paragraphs>224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DengXian</vt:lpstr>
      <vt:lpstr>ＭＳ ゴシック</vt:lpstr>
      <vt:lpstr>ＭＳ ゴシック</vt:lpstr>
      <vt:lpstr>Aptos</vt:lpstr>
      <vt:lpstr>Arial</vt:lpstr>
      <vt:lpstr>Cambria Math</vt:lpstr>
      <vt:lpstr>Wingdings</vt:lpstr>
      <vt:lpstr>Office Theme</vt:lpstr>
      <vt:lpstr>CO2 Reduction Potential of  Global Supply Chain Networks:  An MRIO Approach Incorporating Maritime Network Structures</vt:lpstr>
      <vt:lpstr>1. Introduction</vt:lpstr>
      <vt:lpstr>1. Introduction</vt:lpstr>
      <vt:lpstr>1. Introduction</vt:lpstr>
      <vt:lpstr>2. Methodology</vt:lpstr>
      <vt:lpstr>2. Methodology</vt:lpstr>
      <vt:lpstr>2. Methodology</vt:lpstr>
      <vt:lpstr>2. Methodology</vt:lpstr>
      <vt:lpstr>2. Methodology</vt:lpstr>
      <vt:lpstr>2. Methodology</vt:lpstr>
      <vt:lpstr>2. Methodology</vt:lpstr>
      <vt:lpstr>3. Data</vt:lpstr>
      <vt:lpstr>4. Results</vt:lpstr>
      <vt:lpstr>4. Results</vt:lpstr>
      <vt:lpstr>4. Results</vt:lpstr>
      <vt:lpstr>4. Results</vt:lpstr>
      <vt:lpstr>4. Results</vt:lpstr>
      <vt:lpstr>4. Results</vt:lpstr>
      <vt:lpstr>4. Results</vt:lpstr>
      <vt:lpstr>4. Results</vt:lpstr>
      <vt:lpstr>4. Results</vt:lpstr>
      <vt:lpstr>4. Results</vt:lpstr>
      <vt:lpstr>4. Results</vt:lpstr>
      <vt:lpstr>4. Results</vt:lpstr>
      <vt:lpstr>4. Results</vt:lpstr>
      <vt:lpstr>5. Discussion</vt:lpstr>
      <vt:lpstr>6. Conclusion</vt:lpstr>
      <vt:lpstr>Thanks for your attention!  Tomomi SHODA Kyushu University  Email: shoda.tomomi@gmail.com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SHODA TOMOMI</dc:creator>
  <cp:lastModifiedBy>SHODA TOMOMI</cp:lastModifiedBy>
  <cp:revision>9</cp:revision>
  <dcterms:created xsi:type="dcterms:W3CDTF">2025-06-30T15:04:35Z</dcterms:created>
  <dcterms:modified xsi:type="dcterms:W3CDTF">2025-07-01T15:32:06Z</dcterms:modified>
</cp:coreProperties>
</file>