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2"/>
  </p:notesMasterIdLst>
  <p:sldIdLst>
    <p:sldId id="256" r:id="rId3"/>
    <p:sldId id="282" r:id="rId4"/>
    <p:sldId id="258" r:id="rId5"/>
    <p:sldId id="281" r:id="rId6"/>
    <p:sldId id="285" r:id="rId7"/>
    <p:sldId id="333" r:id="rId8"/>
    <p:sldId id="271" r:id="rId9"/>
    <p:sldId id="332" r:id="rId10"/>
    <p:sldId id="323" r:id="rId11"/>
    <p:sldId id="322" r:id="rId12"/>
    <p:sldId id="321" r:id="rId13"/>
    <p:sldId id="326" r:id="rId14"/>
    <p:sldId id="331" r:id="rId15"/>
    <p:sldId id="273" r:id="rId16"/>
    <p:sldId id="312" r:id="rId17"/>
    <p:sldId id="340" r:id="rId18"/>
    <p:sldId id="294" r:id="rId19"/>
    <p:sldId id="337" r:id="rId20"/>
    <p:sldId id="298" r:id="rId21"/>
    <p:sldId id="338" r:id="rId22"/>
    <p:sldId id="335" r:id="rId23"/>
    <p:sldId id="341" r:id="rId24"/>
    <p:sldId id="289" r:id="rId25"/>
    <p:sldId id="290" r:id="rId26"/>
    <p:sldId id="320" r:id="rId27"/>
    <p:sldId id="295" r:id="rId28"/>
    <p:sldId id="314" r:id="rId29"/>
    <p:sldId id="316" r:id="rId30"/>
    <p:sldId id="297"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A2A2"/>
    <a:srgbClr val="F1B50C"/>
    <a:srgbClr val="FFFDF9"/>
    <a:srgbClr val="FF5314"/>
    <a:srgbClr val="493120"/>
    <a:srgbClr val="7D0D6F"/>
    <a:srgbClr val="FE4F46"/>
    <a:srgbClr val="543624"/>
    <a:srgbClr val="002314"/>
    <a:srgbClr val="105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807C4-D8E5-DB4C-BAFD-37B793AE71BD}" v="133" dt="2025-06-30T21:42:48.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9"/>
    <p:restoredTop sz="86599"/>
  </p:normalViewPr>
  <p:slideViewPr>
    <p:cSldViewPr snapToGrid="0">
      <p:cViewPr varScale="1">
        <p:scale>
          <a:sx n="110" d="100"/>
          <a:sy n="110" d="100"/>
        </p:scale>
        <p:origin x="1072" y="176"/>
      </p:cViewPr>
      <p:guideLst/>
    </p:cSldViewPr>
  </p:slideViewPr>
  <p:outlineViewPr>
    <p:cViewPr>
      <p:scale>
        <a:sx n="40" d="100"/>
        <a:sy n="40" d="100"/>
      </p:scale>
      <p:origin x="0" y="-8176"/>
    </p:cViewPr>
  </p:outlineViewPr>
  <p:notesTextViewPr>
    <p:cViewPr>
      <p:scale>
        <a:sx n="110" d="100"/>
        <a:sy n="11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8614884548467"/>
          <c:y val="4.154812002935631E-2"/>
          <c:w val="0.8554318817281934"/>
          <c:h val="0.9238284466128468"/>
        </c:manualLayout>
      </c:layout>
      <c:doughnutChart>
        <c:varyColors val="1"/>
        <c:ser>
          <c:idx val="0"/>
          <c:order val="0"/>
          <c:spPr>
            <a:ln>
              <a:solidFill>
                <a:schemeClr val="tx1"/>
              </a:solidFill>
            </a:ln>
          </c:spPr>
          <c:dPt>
            <c:idx val="0"/>
            <c:bubble3D val="0"/>
            <c:spPr>
              <a:solidFill>
                <a:srgbClr val="E3365E"/>
              </a:solidFill>
              <a:ln w="31750">
                <a:solidFill>
                  <a:schemeClr val="tx1"/>
                </a:solidFill>
              </a:ln>
              <a:effectLst/>
            </c:spPr>
            <c:extLst>
              <c:ext xmlns:c16="http://schemas.microsoft.com/office/drawing/2014/chart" uri="{C3380CC4-5D6E-409C-BE32-E72D297353CC}">
                <c16:uniqueId val="{00000001-DF4E-A349-9571-5946BEA2EDD1}"/>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DF4E-A349-9571-5946BEA2EDD1}"/>
              </c:ext>
            </c:extLst>
          </c:dPt>
          <c:val>
            <c:numRef>
              <c:f>Sheet1!$C$4:$C$5</c:f>
              <c:numCache>
                <c:formatCode>General</c:formatCode>
                <c:ptCount val="2"/>
                <c:pt idx="0">
                  <c:v>99</c:v>
                </c:pt>
                <c:pt idx="1">
                  <c:v>1</c:v>
                </c:pt>
              </c:numCache>
            </c:numRef>
          </c:val>
          <c:extLst>
            <c:ext xmlns:c16="http://schemas.microsoft.com/office/drawing/2014/chart" uri="{C3380CC4-5D6E-409C-BE32-E72D297353CC}">
              <c16:uniqueId val="{00000004-DF4E-A349-9571-5946BEA2EDD1}"/>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6A471-9914-754F-ADF7-B36DF8D0D182}" type="datetimeFigureOut">
              <a:rPr kumimoji="1" lang="ja-JP" altLang="en-US" smtClean="0"/>
              <a:t>2025/7/1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954BF-7AED-6947-84F3-ACE737D38106}" type="slidenum">
              <a:rPr kumimoji="1" lang="ja-JP" altLang="en-US" smtClean="0"/>
              <a:t>‹#›</a:t>
            </a:fld>
            <a:endParaRPr kumimoji="1" lang="ja-JP" altLang="en-US"/>
          </a:p>
        </p:txBody>
      </p:sp>
    </p:spTree>
    <p:extLst>
      <p:ext uri="{BB962C8B-B14F-4D97-AF65-F5344CB8AC3E}">
        <p14:creationId xmlns:p14="http://schemas.microsoft.com/office/powerpoint/2010/main" val="23706698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lgn="just">
              <a:buFont typeface="Wingdings" pitchFamily="2" charset="2"/>
              <a:buChar char="l"/>
            </a:pPr>
            <a:r>
              <a:rPr lang="en-US" altLang="ja-JP" sz="1200" dirty="0">
                <a:effectLst/>
                <a:highlight>
                  <a:srgbClr val="00FFFF"/>
                </a:highlight>
                <a:latin typeface="ＭＳ Ｐゴシック" panose="020B0600070205080204" pitchFamily="34" charset="-128"/>
                <a:ea typeface="ＭＳ Ｐゴシック" panose="020B0600070205080204" pitchFamily="34" charset="-128"/>
                <a:cs typeface="ＭＳ Ｐゴシック" panose="020B0600070205080204" pitchFamily="34" charset="-128"/>
              </a:rPr>
              <a:t>Hello everyone.</a:t>
            </a:r>
          </a:p>
          <a:p>
            <a:pPr marL="171450" indent="-171450" algn="just">
              <a:buFont typeface="Wingdings" pitchFamily="2" charset="2"/>
              <a:buChar char="l"/>
            </a:pPr>
            <a:r>
              <a:rPr lang="en-US" altLang="ja-JP" sz="1200" dirty="0">
                <a:effectLst/>
                <a:highlight>
                  <a:srgbClr val="00FFFF"/>
                </a:highlight>
                <a:latin typeface="ＭＳ Ｐゴシック" panose="020B0600070205080204" pitchFamily="34" charset="-128"/>
                <a:ea typeface="ＭＳ Ｐゴシック" panose="020B0600070205080204" pitchFamily="34" charset="-128"/>
                <a:cs typeface="ＭＳ Ｐゴシック" panose="020B0600070205080204" pitchFamily="34" charset="-128"/>
              </a:rPr>
              <a:t>I’m Sakura Murabe from Kyushu university.</a:t>
            </a:r>
            <a:endParaRPr lang="ja-JP" alt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marL="171450" indent="-171450" algn="l">
              <a:buFont typeface="Wingdings" pitchFamily="2" charset="2"/>
              <a:buChar char="l"/>
            </a:pPr>
            <a:r>
              <a:rPr lang="en-US" altLang="ja-JP" sz="1200" dirty="0">
                <a:effectLst/>
                <a:highlight>
                  <a:srgbClr val="00FFFF"/>
                </a:highlight>
                <a:latin typeface="ＭＳ Ｐゴシック" panose="020B0600070205080204" pitchFamily="34" charset="-128"/>
                <a:ea typeface="ＭＳ Ｐゴシック" panose="020B0600070205080204" pitchFamily="34" charset="-128"/>
                <a:cs typeface="ＭＳ Ｐゴシック" panose="020B0600070205080204" pitchFamily="34" charset="-128"/>
              </a:rPr>
              <a:t>Today ,/ I’d like to talk about/</a:t>
            </a:r>
            <a:r>
              <a:rPr kumimoji="1" lang="en" altLang="ja-JP" b="1" dirty="0">
                <a:solidFill>
                  <a:schemeClr val="bg1"/>
                </a:solidFill>
                <a:latin typeface="Arial" panose="020B0604020202020204" pitchFamily="34" charset="0"/>
                <a:cs typeface="Arial" panose="020B0604020202020204" pitchFamily="34" charset="0"/>
              </a:rPr>
              <a:t>Analysis of CO</a:t>
            </a:r>
            <a:r>
              <a:rPr kumimoji="1" lang="en" altLang="ja-JP" b="1" baseline="-25000" dirty="0">
                <a:solidFill>
                  <a:schemeClr val="bg1"/>
                </a:solidFill>
                <a:latin typeface="Arial" panose="020B0604020202020204" pitchFamily="34" charset="0"/>
                <a:cs typeface="Arial" panose="020B0604020202020204" pitchFamily="34" charset="0"/>
              </a:rPr>
              <a:t>2</a:t>
            </a:r>
            <a:r>
              <a:rPr kumimoji="1" lang="en" altLang="ja-JP" b="1" dirty="0">
                <a:solidFill>
                  <a:schemeClr val="bg1"/>
                </a:solidFill>
                <a:latin typeface="Arial" panose="020B0604020202020204" pitchFamily="34" charset="0"/>
                <a:cs typeface="Arial" panose="020B0604020202020204" pitchFamily="34" charset="0"/>
              </a:rPr>
              <a:t> Emissions from Inbound Consumption in Japan.</a:t>
            </a:r>
            <a:endParaRPr kumimoji="1" lang="ja-JP" altLang="en-US"/>
          </a:p>
        </p:txBody>
      </p:sp>
      <p:sp>
        <p:nvSpPr>
          <p:cNvPr id="4" name="スライド番号プレースホルダー 3"/>
          <p:cNvSpPr>
            <a:spLocks noGrp="1"/>
          </p:cNvSpPr>
          <p:nvPr>
            <p:ph type="sldNum" sz="quarter" idx="5"/>
          </p:nvPr>
        </p:nvSpPr>
        <p:spPr/>
        <p:txBody>
          <a:bodyPr/>
          <a:lstStyle/>
          <a:p>
            <a:fld id="{B3F954BF-7AED-6947-84F3-ACE737D38106}" type="slidenum">
              <a:rPr kumimoji="1" lang="ja-JP" altLang="en-US" smtClean="0"/>
              <a:t>1</a:t>
            </a:fld>
            <a:endParaRPr kumimoji="1" lang="ja-JP" altLang="en-US"/>
          </a:p>
        </p:txBody>
      </p:sp>
    </p:spTree>
    <p:extLst>
      <p:ext uri="{BB962C8B-B14F-4D97-AF65-F5344CB8AC3E}">
        <p14:creationId xmlns:p14="http://schemas.microsoft.com/office/powerpoint/2010/main" val="3361959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E8542-C6DC-9A5A-28A4-2BCF1CFB33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533EABD-6466-14BA-6163-DC804F88754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114784-48D6-1899-CF0E-B3F4669AD425}"/>
              </a:ext>
            </a:extLst>
          </p:cNvPr>
          <p:cNvSpPr>
            <a:spLocks noGrp="1"/>
          </p:cNvSpPr>
          <p:nvPr>
            <p:ph type="body" idx="1"/>
          </p:nvPr>
        </p:nvSpPr>
        <p:spPr/>
        <p:txBody>
          <a:bodyPr/>
          <a:lstStyle/>
          <a:p>
            <a:r>
              <a:rPr lang="ja-JP" altLang="en-US"/>
              <a:t>・　</a:t>
            </a:r>
            <a:r>
              <a:rPr lang="en" altLang="ja-JP" dirty="0"/>
              <a:t>In the next step, / we convert the route-level emissions / into a per-passenger basis.</a:t>
            </a:r>
            <a:br>
              <a:rPr lang="en" altLang="ja-JP" dirty="0"/>
            </a:br>
            <a:r>
              <a:rPr lang="ja-JP" altLang="en-US"/>
              <a:t>・　</a:t>
            </a:r>
            <a:r>
              <a:rPr lang="en" altLang="ja-JP" dirty="0"/>
              <a:t>We estimated the amount of CO₂ emissions / generated by one tourist taking a single flight,/ denoted as </a:t>
            </a:r>
            <a:r>
              <a:rPr lang="en" altLang="ja-JP" i="1" dirty="0"/>
              <a:t>u</a:t>
            </a:r>
            <a:r>
              <a:rPr lang="en" altLang="ja-JP" dirty="0"/>
              <a:t>, /using Equation</a:t>
            </a:r>
            <a:r>
              <a:rPr lang="en-US" altLang="ja-JP" dirty="0"/>
              <a:t> number</a:t>
            </a:r>
            <a:r>
              <a:rPr lang="en" altLang="ja-JP" dirty="0"/>
              <a:t> two(2).</a:t>
            </a:r>
            <a:br>
              <a:rPr lang="en" altLang="ja-JP" dirty="0"/>
            </a:br>
            <a:r>
              <a:rPr lang="ja-JP" altLang="en-US"/>
              <a:t>・　</a:t>
            </a:r>
            <a:r>
              <a:rPr lang="en" altLang="ja-JP" dirty="0"/>
              <a:t>In this equation, / </a:t>
            </a:r>
            <a:r>
              <a:rPr lang="en" altLang="ja-JP" i="1" dirty="0"/>
              <a:t>b</a:t>
            </a:r>
            <a:r>
              <a:rPr lang="en" altLang="ja-JP" dirty="0"/>
              <a:t> represents the emissions per flight, / </a:t>
            </a:r>
            <a:r>
              <a:rPr lang="en" altLang="ja-JP" i="1" dirty="0"/>
              <a:t>v</a:t>
            </a:r>
            <a:r>
              <a:rPr lang="en" altLang="ja-JP" dirty="0"/>
              <a:t> is the number of seats, /and </a:t>
            </a:r>
            <a:r>
              <a:rPr lang="en" altLang="ja-JP" i="1" dirty="0"/>
              <a:t>o</a:t>
            </a:r>
            <a:r>
              <a:rPr lang="en" altLang="ja-JP" dirty="0"/>
              <a:t> is the load factor.</a:t>
            </a:r>
            <a:br>
              <a:rPr lang="en" altLang="ja-JP" dirty="0"/>
            </a:br>
            <a:r>
              <a:rPr lang="ja-JP" altLang="en-US"/>
              <a:t>・　</a:t>
            </a:r>
            <a:r>
              <a:rPr lang="en" altLang="ja-JP" dirty="0"/>
              <a:t>By dividing the emissions per flight by the number of seats and the load factor, we obtain the CO₂ emissions per passenger per flight.</a:t>
            </a:r>
          </a:p>
          <a:p>
            <a:r>
              <a:rPr lang="ja-JP" altLang="en-US"/>
              <a:t>・　</a:t>
            </a:r>
            <a:r>
              <a:rPr lang="en" altLang="ja-JP" dirty="0"/>
              <a:t>Then, we estimated the total direct CO2  emissions from aviation by nationality and year, denoted as </a:t>
            </a:r>
            <a:r>
              <a:rPr lang="en" altLang="ja-JP" i="1" dirty="0"/>
              <a:t>g</a:t>
            </a:r>
            <a:r>
              <a:rPr lang="en" altLang="ja-JP" dirty="0"/>
              <a:t>, using Equation (3).</a:t>
            </a:r>
            <a:br>
              <a:rPr lang="en" altLang="ja-JP" dirty="0"/>
            </a:br>
            <a:r>
              <a:rPr lang="ja-JP" altLang="en-US"/>
              <a:t>・　</a:t>
            </a:r>
            <a:r>
              <a:rPr lang="en" altLang="ja-JP" dirty="0"/>
              <a:t>In this equation, </a:t>
            </a:r>
            <a:r>
              <a:rPr lang="en" altLang="ja-JP" i="1" dirty="0"/>
              <a:t>n</a:t>
            </a:r>
            <a:r>
              <a:rPr lang="en" altLang="ja-JP" dirty="0"/>
              <a:t> refers to the number of inbound tourists from each country.</a:t>
            </a:r>
            <a:br>
              <a:rPr lang="en" altLang="ja-JP" dirty="0"/>
            </a:br>
            <a:r>
              <a:rPr lang="ja-JP" altLang="en-US"/>
              <a:t>・　</a:t>
            </a:r>
            <a:r>
              <a:rPr lang="en" altLang="ja-JP" dirty="0"/>
              <a:t>By multiplying the per-passenger emissions </a:t>
            </a:r>
            <a:r>
              <a:rPr lang="en" altLang="ja-JP" i="1" dirty="0"/>
              <a:t>u</a:t>
            </a:r>
            <a:r>
              <a:rPr lang="en" altLang="ja-JP" dirty="0"/>
              <a:t> by the number of tourists </a:t>
            </a:r>
            <a:r>
              <a:rPr lang="en" altLang="ja-JP" i="1" dirty="0"/>
              <a:t>n</a:t>
            </a:r>
            <a:r>
              <a:rPr lang="en" altLang="ja-JP" dirty="0"/>
              <a:t>, we can calculate the total emissions by nationality and year.</a:t>
            </a:r>
          </a:p>
          <a:p>
            <a:endParaRPr kumimoji="1" lang="ja-JP" altLang="en-US"/>
          </a:p>
        </p:txBody>
      </p:sp>
      <p:sp>
        <p:nvSpPr>
          <p:cNvPr id="4" name="スライド番号プレースホルダー 3">
            <a:extLst>
              <a:ext uri="{FF2B5EF4-FFF2-40B4-BE49-F238E27FC236}">
                <a16:creationId xmlns:a16="http://schemas.microsoft.com/office/drawing/2014/main" id="{2E2F46D5-41B7-C98E-5588-9FECA9B7B4E3}"/>
              </a:ext>
            </a:extLst>
          </p:cNvPr>
          <p:cNvSpPr>
            <a:spLocks noGrp="1"/>
          </p:cNvSpPr>
          <p:nvPr>
            <p:ph type="sldNum" sz="quarter" idx="5"/>
          </p:nvPr>
        </p:nvSpPr>
        <p:spPr/>
        <p:txBody>
          <a:bodyPr/>
          <a:lstStyle/>
          <a:p>
            <a:fld id="{B3F954BF-7AED-6947-84F3-ACE737D38106}" type="slidenum">
              <a:rPr kumimoji="1" lang="ja-JP" altLang="en-US" smtClean="0"/>
              <a:t>10</a:t>
            </a:fld>
            <a:endParaRPr kumimoji="1" lang="ja-JP" altLang="en-US"/>
          </a:p>
        </p:txBody>
      </p:sp>
    </p:spTree>
    <p:extLst>
      <p:ext uri="{BB962C8B-B14F-4D97-AF65-F5344CB8AC3E}">
        <p14:creationId xmlns:p14="http://schemas.microsoft.com/office/powerpoint/2010/main" val="86142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　</a:t>
            </a:r>
            <a:r>
              <a:rPr lang="en" altLang="ja-JP" sz="1200" dirty="0"/>
              <a:t>We first constructed a final demand vector to</a:t>
            </a:r>
            <a:r>
              <a:rPr lang="en-US" altLang="ja-JP" sz="1200" dirty="0"/>
              <a:t> u</a:t>
            </a:r>
            <a:r>
              <a:rPr lang="en" altLang="ja-JP" sz="1200" dirty="0"/>
              <a:t>sing Equation number (4)  / estimate the direct and indirect emissions  from tourism consumption / using input-output analysis.</a:t>
            </a:r>
          </a:p>
          <a:p>
            <a:r>
              <a:rPr lang="ja-JP" altLang="en-US"/>
              <a:t>・　</a:t>
            </a:r>
            <a:r>
              <a:rPr lang="en" altLang="ja-JP" dirty="0"/>
              <a:t>Here, / </a:t>
            </a:r>
            <a:r>
              <a:rPr lang="en" altLang="ja-JP" i="1" dirty="0"/>
              <a:t>D</a:t>
            </a:r>
            <a:r>
              <a:rPr lang="en" altLang="ja-JP" dirty="0"/>
              <a:t> is the expenditure vector per inbound tourist, / and </a:t>
            </a:r>
            <a:r>
              <a:rPr lang="en" altLang="ja-JP" i="1" dirty="0"/>
              <a:t>n</a:t>
            </a:r>
            <a:r>
              <a:rPr lang="en" altLang="ja-JP" dirty="0"/>
              <a:t> is the number of inbound tourists.</a:t>
            </a:r>
            <a:br>
              <a:rPr lang="en" altLang="ja-JP" dirty="0"/>
            </a:br>
            <a:r>
              <a:rPr lang="ja-JP" altLang="en-US"/>
              <a:t>・　</a:t>
            </a:r>
            <a:r>
              <a:rPr lang="en" altLang="ja-JP" dirty="0"/>
              <a:t>By multiplying these two,/ we obtain the final demand vector, / which shows how much demand is generated in each 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　</a:t>
            </a:r>
            <a:r>
              <a:rPr lang="en" altLang="ja-JP" sz="1200" dirty="0"/>
              <a:t>This final demand vector was then expanded / to cover 120 industrial sectors and 164 countries,/  based on the GLORIA database.</a:t>
            </a:r>
            <a:endParaRPr lang="ja-JP" altLang="en-US" sz="1200"/>
          </a:p>
          <a:p>
            <a:endParaRPr kumimoji="1" lang="ja-JP" altLang="en-US"/>
          </a:p>
        </p:txBody>
      </p:sp>
      <p:sp>
        <p:nvSpPr>
          <p:cNvPr id="4" name="スライド番号プレースホルダー 3"/>
          <p:cNvSpPr>
            <a:spLocks noGrp="1"/>
          </p:cNvSpPr>
          <p:nvPr>
            <p:ph type="sldNum" sz="quarter" idx="5"/>
          </p:nvPr>
        </p:nvSpPr>
        <p:spPr/>
        <p:txBody>
          <a:bodyPr/>
          <a:lstStyle/>
          <a:p>
            <a:fld id="{B3F954BF-7AED-6947-84F3-ACE737D38106}" type="slidenum">
              <a:rPr kumimoji="1" lang="ja-JP" altLang="en-US" smtClean="0"/>
              <a:t>11</a:t>
            </a:fld>
            <a:endParaRPr kumimoji="1" lang="ja-JP" altLang="en-US"/>
          </a:p>
        </p:txBody>
      </p:sp>
    </p:spTree>
    <p:extLst>
      <p:ext uri="{BB962C8B-B14F-4D97-AF65-F5344CB8AC3E}">
        <p14:creationId xmlns:p14="http://schemas.microsoft.com/office/powerpoint/2010/main" val="2809460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　</a:t>
            </a:r>
            <a:r>
              <a:rPr lang="en" altLang="ja-JP" dirty="0"/>
              <a:t>This slide shows / the estimation formula for CO₂ emissions / from tourism consumption using input-output analysis.</a:t>
            </a:r>
            <a:br>
              <a:rPr lang="en" altLang="ja-JP" dirty="0"/>
            </a:br>
            <a:r>
              <a:rPr lang="ja-JP" altLang="en-US"/>
              <a:t>・　</a:t>
            </a:r>
            <a:r>
              <a:rPr lang="en" altLang="ja-JP" dirty="0"/>
              <a:t>Based on an environmentally extended input-output model, / we estimate the direct and indirect CO₂ emissions induced by tourism consumption / using Equation</a:t>
            </a:r>
            <a:r>
              <a:rPr lang="en-US" altLang="ja-JP" dirty="0"/>
              <a:t> number</a:t>
            </a:r>
            <a:r>
              <a:rPr lang="en" altLang="ja-JP" dirty="0"/>
              <a:t> five(5).</a:t>
            </a:r>
            <a:br>
              <a:rPr lang="en" altLang="ja-JP" dirty="0"/>
            </a:br>
            <a:r>
              <a:rPr lang="ja-JP" altLang="en-US"/>
              <a:t>・　</a:t>
            </a:r>
            <a:r>
              <a:rPr lang="en" altLang="ja-JP" dirty="0"/>
              <a:t>In this equation, / </a:t>
            </a:r>
            <a:r>
              <a:rPr lang="en" altLang="ja-JP" i="1" dirty="0"/>
              <a:t>e</a:t>
            </a:r>
            <a:r>
              <a:rPr lang="en" altLang="ja-JP" dirty="0"/>
              <a:t> is the vector of direct CO₂ emission coefficients, / </a:t>
            </a:r>
            <a:r>
              <a:rPr lang="en" altLang="ja-JP" i="1" dirty="0"/>
              <a:t>L</a:t>
            </a:r>
            <a:r>
              <a:rPr lang="en" altLang="ja-JP" dirty="0"/>
              <a:t> is the Leontief inverse matrix constructed using the GROLIA model, / and </a:t>
            </a:r>
            <a:r>
              <a:rPr lang="en" altLang="ja-JP" i="1" dirty="0"/>
              <a:t>y</a:t>
            </a:r>
            <a:r>
              <a:rPr lang="en" altLang="ja-JP" dirty="0"/>
              <a:t> is the final demand vector created on the previous slide.</a:t>
            </a:r>
            <a:br>
              <a:rPr lang="en" altLang="ja-JP" dirty="0"/>
            </a:br>
            <a:r>
              <a:rPr lang="ja-JP" altLang="en-US"/>
              <a:t>・　</a:t>
            </a:r>
            <a:r>
              <a:rPr lang="en" altLang="ja-JP" dirty="0"/>
              <a:t>By multiplying these components, / we can estimate the total direct and indirect CO₂ emissions / triggered by tourism consumption.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　</a:t>
            </a:r>
            <a:r>
              <a:rPr lang="en" altLang="ja-JP" sz="1200" dirty="0"/>
              <a:t>By using the GLORIA database, / we can capture the intra- and inter-country CO₂ emissions / induced by the tourism-related consumption of inbound foreign visitors in Japan.</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B3F954BF-7AED-6947-84F3-ACE737D38106}" type="slidenum">
              <a:rPr kumimoji="1" lang="ja-JP" altLang="en-US" smtClean="0"/>
              <a:t>12</a:t>
            </a:fld>
            <a:endParaRPr kumimoji="1" lang="ja-JP" altLang="en-US"/>
          </a:p>
        </p:txBody>
      </p:sp>
    </p:spTree>
    <p:extLst>
      <p:ext uri="{BB962C8B-B14F-4D97-AF65-F5344CB8AC3E}">
        <p14:creationId xmlns:p14="http://schemas.microsoft.com/office/powerpoint/2010/main" val="3637435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2F8B8-E00B-DE81-60AA-9BB4D0CBF47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7B6AFE-F036-BBF6-D7DF-47D079B7A4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B810D5-9985-5B0F-4ECC-38E4F3847E77}"/>
              </a:ext>
            </a:extLst>
          </p:cNvPr>
          <p:cNvSpPr>
            <a:spLocks noGrp="1"/>
          </p:cNvSpPr>
          <p:nvPr>
            <p:ph type="body" idx="1"/>
          </p:nvPr>
        </p:nvSpPr>
        <p:spPr/>
        <p:txBody>
          <a:bodyPr/>
          <a:lstStyle/>
          <a:p>
            <a:r>
              <a:rPr lang="ja-JP" altLang="en-US" sz="1200"/>
              <a:t>・　</a:t>
            </a:r>
            <a:r>
              <a:rPr lang="en" altLang="ja-JP" sz="1200" dirty="0"/>
              <a:t>Finally,</a:t>
            </a:r>
            <a:r>
              <a:rPr lang="ja-JP" altLang="en-US" sz="1200"/>
              <a:t> </a:t>
            </a:r>
            <a:r>
              <a:rPr lang="en" altLang="ja-JP" sz="1200" dirty="0"/>
              <a:t>By combining the emissions from consumption and air transport / estimated using two methods, / we can formulate the CO</a:t>
            </a:r>
            <a:r>
              <a:rPr lang="en" altLang="ja-JP" sz="1200" baseline="-25000" dirty="0"/>
              <a:t>2</a:t>
            </a:r>
            <a:r>
              <a:rPr lang="ja-JP" altLang="en-US" sz="1200"/>
              <a:t> </a:t>
            </a:r>
            <a:r>
              <a:rPr lang="en" altLang="ja-JP" sz="1200" dirty="0"/>
              <a:t>emissions / from inbound tourism in Japan / at the nationality level as follows</a:t>
            </a:r>
            <a:endParaRPr kumimoji="1" lang="ja-JP" altLang="en-US"/>
          </a:p>
        </p:txBody>
      </p:sp>
      <p:sp>
        <p:nvSpPr>
          <p:cNvPr id="4" name="スライド番号プレースホルダー 3">
            <a:extLst>
              <a:ext uri="{FF2B5EF4-FFF2-40B4-BE49-F238E27FC236}">
                <a16:creationId xmlns:a16="http://schemas.microsoft.com/office/drawing/2014/main" id="{F3ECA041-6664-DEC8-E864-E08CC1495C62}"/>
              </a:ext>
            </a:extLst>
          </p:cNvPr>
          <p:cNvSpPr>
            <a:spLocks noGrp="1"/>
          </p:cNvSpPr>
          <p:nvPr>
            <p:ph type="sldNum" sz="quarter" idx="5"/>
          </p:nvPr>
        </p:nvSpPr>
        <p:spPr/>
        <p:txBody>
          <a:bodyPr/>
          <a:lstStyle/>
          <a:p>
            <a:fld id="{B3F954BF-7AED-6947-84F3-ACE737D38106}" type="slidenum">
              <a:rPr kumimoji="1" lang="ja-JP" altLang="en-US" smtClean="0"/>
              <a:t>13</a:t>
            </a:fld>
            <a:endParaRPr kumimoji="1" lang="ja-JP" altLang="en-US"/>
          </a:p>
        </p:txBody>
      </p:sp>
    </p:spTree>
    <p:extLst>
      <p:ext uri="{BB962C8B-B14F-4D97-AF65-F5344CB8AC3E}">
        <p14:creationId xmlns:p14="http://schemas.microsoft.com/office/powerpoint/2010/main" val="244566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a:t>
            </a:r>
            <a:r>
              <a:rPr lang="en" altLang="ja-JP" dirty="0"/>
              <a:t>The data used in this study are as follows:</a:t>
            </a:r>
            <a:br>
              <a:rPr lang="en" altLang="ja-JP" dirty="0"/>
            </a:br>
            <a:r>
              <a:rPr lang="en" altLang="ja-JP" dirty="0"/>
              <a:t>• For the number of inbound tourists to Japan, / we used the </a:t>
            </a:r>
            <a:r>
              <a:rPr lang="en" altLang="ja-JP" i="1" dirty="0"/>
              <a:t>Japan National Tourism Organization’s Statistics on Foreign Visitors to Japan</a:t>
            </a:r>
            <a:r>
              <a:rPr lang="en" altLang="ja-JP" dirty="0"/>
              <a:t>, / which was applied in both estimation methods.</a:t>
            </a:r>
            <a:br>
              <a:rPr lang="en" altLang="ja-JP" dirty="0"/>
            </a:br>
            <a:r>
              <a:rPr lang="en" altLang="ja-JP" dirty="0"/>
              <a:t>• For the aviation-based estimation, / we used JTB's flight timetables for route, frequency, and aircraft information; / ANA's seat maps for fuel efficiency data; / and ICAO’s tool for flight distance.</a:t>
            </a:r>
            <a:br>
              <a:rPr lang="en" altLang="ja-JP" dirty="0"/>
            </a:br>
            <a:r>
              <a:rPr lang="en" altLang="ja-JP" dirty="0"/>
              <a:t>• For the consumption-based estimation, / we used the </a:t>
            </a:r>
            <a:r>
              <a:rPr lang="en" altLang="ja-JP" i="1" dirty="0"/>
              <a:t>Consumption Trend Survey of Foreign Visitors to Japan</a:t>
            </a:r>
            <a:r>
              <a:rPr lang="en" altLang="ja-JP" dirty="0"/>
              <a:t> / by the Japan Tourism Agency, / along with the twenty-nineteen(2019) edition of GROLIA.</a:t>
            </a:r>
            <a:endParaRPr kumimoji="1" lang="ja-JP" altLang="en-US"/>
          </a:p>
        </p:txBody>
      </p:sp>
      <p:sp>
        <p:nvSpPr>
          <p:cNvPr id="4" name="スライド番号プレースホルダー 3"/>
          <p:cNvSpPr>
            <a:spLocks noGrp="1"/>
          </p:cNvSpPr>
          <p:nvPr>
            <p:ph type="sldNum" sz="quarter" idx="5"/>
          </p:nvPr>
        </p:nvSpPr>
        <p:spPr/>
        <p:txBody>
          <a:bodyPr/>
          <a:lstStyle/>
          <a:p>
            <a:fld id="{B3F954BF-7AED-6947-84F3-ACE737D38106}" type="slidenum">
              <a:rPr kumimoji="1" lang="ja-JP" altLang="en-US" smtClean="0"/>
              <a:t>14</a:t>
            </a:fld>
            <a:endParaRPr kumimoji="1" lang="ja-JP" altLang="en-US"/>
          </a:p>
        </p:txBody>
      </p:sp>
    </p:spTree>
    <p:extLst>
      <p:ext uri="{BB962C8B-B14F-4D97-AF65-F5344CB8AC3E}">
        <p14:creationId xmlns:p14="http://schemas.microsoft.com/office/powerpoint/2010/main" val="2149416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DDDA-88A2-C265-312A-D98654D41A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C83CEFB-C105-10AA-6F50-FE58B728CF7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5A0A0C-7C63-4688-3030-76BF0BCBCDE3}"/>
              </a:ext>
            </a:extLst>
          </p:cNvPr>
          <p:cNvSpPr>
            <a:spLocks noGrp="1"/>
          </p:cNvSpPr>
          <p:nvPr>
            <p:ph type="body" idx="1"/>
          </p:nvPr>
        </p:nvSpPr>
        <p:spPr/>
        <p:txBody>
          <a:bodyPr/>
          <a:lstStyle/>
          <a:p>
            <a:r>
              <a:rPr lang="ja-JP" altLang="en-US"/>
              <a:t>・　</a:t>
            </a:r>
            <a:r>
              <a:rPr lang="en" altLang="ja-JP" dirty="0"/>
              <a:t>Let me begin / by explaining the overall trends in total CO₂ emissions associated with tourism.</a:t>
            </a:r>
          </a:p>
          <a:p>
            <a:r>
              <a:rPr lang="ja-JP" altLang="en-US"/>
              <a:t>・　</a:t>
            </a:r>
            <a:r>
              <a:rPr lang="en" altLang="ja-JP" dirty="0"/>
              <a:t>Figure 1 shows that / the overall trend</a:t>
            </a:r>
            <a:r>
              <a:rPr lang="en" altLang="ja-JP" sz="1200" dirty="0"/>
              <a:t> in total CO₂ emissions from inbound tourists to Japan.</a:t>
            </a:r>
            <a:endParaRPr lang="en" altLang="ja-JP" dirty="0"/>
          </a:p>
          <a:p>
            <a:r>
              <a:rPr lang="ja-JP" altLang="en-US"/>
              <a:t>・　</a:t>
            </a:r>
            <a:r>
              <a:rPr lang="en" altLang="ja-JP" dirty="0"/>
              <a:t>The CO₂ emissions induced by inbound tourists to Japan / were approximately forty-three(43) million tons in twenty-nineteen(2019), / but increased to around fifty(50) million tons in twenty-twenty three(2023).</a:t>
            </a:r>
            <a:br>
              <a:rPr lang="en" altLang="ja-JP" dirty="0"/>
            </a:br>
            <a:r>
              <a:rPr lang="ja-JP" altLang="en-US"/>
              <a:t>・　</a:t>
            </a:r>
            <a:r>
              <a:rPr lang="en" altLang="ja-JP" dirty="0"/>
              <a:t>While emissions significantly declined from twenty-twenty(2020) to twenty-twenty one(2021) due to the impact of COVID-19, / they recovered rapidly from twenty-twenty two(2022) onward, / resulting in a sixteen(16)% increase in twenty-twenty four (2024) compared to twenty-nineteen(2019).</a:t>
            </a:r>
            <a:br>
              <a:rPr lang="en" altLang="ja-JP" dirty="0"/>
            </a:br>
            <a:r>
              <a:rPr lang="ja-JP" altLang="en-US"/>
              <a:t>・　</a:t>
            </a:r>
            <a:r>
              <a:rPr lang="en" altLang="ja-JP" dirty="0"/>
              <a:t>This increase was mainly driven by the sudden resurgence of travel demand / that had been temporarily suppressed during the pandemic.</a:t>
            </a:r>
          </a:p>
          <a:p>
            <a:r>
              <a:rPr lang="ja-JP" altLang="en-US"/>
              <a:t>・　</a:t>
            </a:r>
            <a:r>
              <a:rPr lang="en" altLang="ja-JP" dirty="0"/>
              <a:t>Next, we turn to the changes in CO₂ emission patterns by top two country of emission.</a:t>
            </a:r>
            <a:endParaRPr kumimoji="1" lang="ja-JP" altLang="en-US"/>
          </a:p>
        </p:txBody>
      </p:sp>
      <p:sp>
        <p:nvSpPr>
          <p:cNvPr id="4" name="スライド番号プレースホルダー 3">
            <a:extLst>
              <a:ext uri="{FF2B5EF4-FFF2-40B4-BE49-F238E27FC236}">
                <a16:creationId xmlns:a16="http://schemas.microsoft.com/office/drawing/2014/main" id="{444A7E73-E71E-93F4-3A6E-742C8A457F91}"/>
              </a:ext>
            </a:extLst>
          </p:cNvPr>
          <p:cNvSpPr>
            <a:spLocks noGrp="1"/>
          </p:cNvSpPr>
          <p:nvPr>
            <p:ph type="sldNum" sz="quarter" idx="5"/>
          </p:nvPr>
        </p:nvSpPr>
        <p:spPr/>
        <p:txBody>
          <a:bodyPr/>
          <a:lstStyle/>
          <a:p>
            <a:fld id="{B3F954BF-7AED-6947-84F3-ACE737D38106}" type="slidenum">
              <a:rPr kumimoji="1" lang="ja-JP" altLang="en-US" smtClean="0"/>
              <a:t>15</a:t>
            </a:fld>
            <a:endParaRPr kumimoji="1" lang="ja-JP" altLang="en-US"/>
          </a:p>
        </p:txBody>
      </p:sp>
    </p:spTree>
    <p:extLst>
      <p:ext uri="{BB962C8B-B14F-4D97-AF65-F5344CB8AC3E}">
        <p14:creationId xmlns:p14="http://schemas.microsoft.com/office/powerpoint/2010/main" val="4083220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84636-0A45-3293-0A8B-B16C4EB4F3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74DD0E-8595-691B-4DC1-B5AC19402C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8BA43B-9A17-46E9-EF18-C9A95AB8C708}"/>
              </a:ext>
            </a:extLst>
          </p:cNvPr>
          <p:cNvSpPr>
            <a:spLocks noGrp="1"/>
          </p:cNvSpPr>
          <p:nvPr>
            <p:ph type="body" idx="1"/>
          </p:nvPr>
        </p:nvSpPr>
        <p:spPr/>
        <p:txBody>
          <a:bodyPr/>
          <a:lstStyle/>
          <a:p>
            <a:r>
              <a:rPr lang="ja-JP" altLang="en-US"/>
              <a:t>・　</a:t>
            </a:r>
            <a:r>
              <a:rPr lang="en" altLang="ja-JP" dirty="0"/>
              <a:t>In twenty-nineteen(2019), tourists from China induced the largest amount of CO₂ emissions, / but by 2024, / the United States had surpassed China.</a:t>
            </a:r>
            <a:br>
              <a:rPr lang="en" altLang="ja-JP" dirty="0"/>
            </a:br>
            <a:r>
              <a:rPr lang="ja-JP" altLang="en-US"/>
              <a:t>・　</a:t>
            </a:r>
            <a:r>
              <a:rPr lang="en" altLang="ja-JP" b="1" dirty="0"/>
              <a:t>While the number of American tourists has been recovering and increasing after COVID-19, / similar to other countries, /the number of Chinese tourists has remained sluggish.</a:t>
            </a:r>
            <a:br>
              <a:rPr lang="en" altLang="ja-JP" dirty="0"/>
            </a:br>
            <a:r>
              <a:rPr lang="ja-JP" altLang="en-US"/>
              <a:t>・　</a:t>
            </a:r>
            <a:r>
              <a:rPr lang="en" altLang="ja-JP" dirty="0"/>
              <a:t>In particular, CO₂ emissions associated with American tourists / increased by approximately sixty-four(64)% compared to twenty-nineteen(2019)—an exceptionally large change.</a:t>
            </a:r>
          </a:p>
          <a:p>
            <a:endParaRPr kumimoji="1" lang="ja-JP" altLang="en-US"/>
          </a:p>
        </p:txBody>
      </p:sp>
      <p:sp>
        <p:nvSpPr>
          <p:cNvPr id="4" name="スライド番号プレースホルダー 3">
            <a:extLst>
              <a:ext uri="{FF2B5EF4-FFF2-40B4-BE49-F238E27FC236}">
                <a16:creationId xmlns:a16="http://schemas.microsoft.com/office/drawing/2014/main" id="{02049372-EEB5-23FB-B320-9FDF42BD4BFB}"/>
              </a:ext>
            </a:extLst>
          </p:cNvPr>
          <p:cNvSpPr>
            <a:spLocks noGrp="1"/>
          </p:cNvSpPr>
          <p:nvPr>
            <p:ph type="sldNum" sz="quarter" idx="5"/>
          </p:nvPr>
        </p:nvSpPr>
        <p:spPr/>
        <p:txBody>
          <a:bodyPr/>
          <a:lstStyle/>
          <a:p>
            <a:fld id="{B3F954BF-7AED-6947-84F3-ACE737D38106}" type="slidenum">
              <a:rPr kumimoji="1" lang="ja-JP" altLang="en-US" smtClean="0"/>
              <a:t>16</a:t>
            </a:fld>
            <a:endParaRPr kumimoji="1" lang="ja-JP" altLang="en-US"/>
          </a:p>
        </p:txBody>
      </p:sp>
    </p:spTree>
    <p:extLst>
      <p:ext uri="{BB962C8B-B14F-4D97-AF65-F5344CB8AC3E}">
        <p14:creationId xmlns:p14="http://schemas.microsoft.com/office/powerpoint/2010/main" val="1095299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F147-EB6A-D0AD-A4A7-01335A8E3B7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17C64B-D1BB-4E56-15F2-608C426EC1B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B24CE47-2B2E-2392-2B1D-50CA2F009251}"/>
              </a:ext>
            </a:extLst>
          </p:cNvPr>
          <p:cNvSpPr>
            <a:spLocks noGrp="1"/>
          </p:cNvSpPr>
          <p:nvPr>
            <p:ph type="body" idx="1"/>
          </p:nvPr>
        </p:nvSpPr>
        <p:spPr/>
        <p:txBody>
          <a:bodyPr/>
          <a:lstStyle/>
          <a:p>
            <a:r>
              <a:rPr lang="ja-JP" altLang="en-US"/>
              <a:t>・　</a:t>
            </a:r>
            <a:r>
              <a:rPr lang="en" altLang="ja-JP" dirty="0"/>
              <a:t>So, why have tourists from the United States contributed such a large increase in emissions?</a:t>
            </a:r>
            <a:br>
              <a:rPr lang="en" altLang="ja-JP" dirty="0"/>
            </a:br>
            <a:r>
              <a:rPr lang="ja-JP" altLang="en-US"/>
              <a:t>・　</a:t>
            </a:r>
            <a:r>
              <a:rPr lang="en" altLang="ja-JP" dirty="0"/>
              <a:t>The main reason is the high level of emissions from air travel.</a:t>
            </a:r>
            <a:endParaRPr kumimoji="1" lang="ja-JP" altLang="en-US"/>
          </a:p>
          <a:p>
            <a:endParaRPr kumimoji="1" lang="ja-JP" altLang="en-US"/>
          </a:p>
        </p:txBody>
      </p:sp>
      <p:sp>
        <p:nvSpPr>
          <p:cNvPr id="4" name="スライド番号プレースホルダー 3">
            <a:extLst>
              <a:ext uri="{FF2B5EF4-FFF2-40B4-BE49-F238E27FC236}">
                <a16:creationId xmlns:a16="http://schemas.microsoft.com/office/drawing/2014/main" id="{CCC2867E-83FB-8FFC-1872-70A932C655F8}"/>
              </a:ext>
            </a:extLst>
          </p:cNvPr>
          <p:cNvSpPr>
            <a:spLocks noGrp="1"/>
          </p:cNvSpPr>
          <p:nvPr>
            <p:ph type="sldNum" sz="quarter" idx="5"/>
          </p:nvPr>
        </p:nvSpPr>
        <p:spPr/>
        <p:txBody>
          <a:bodyPr/>
          <a:lstStyle/>
          <a:p>
            <a:fld id="{B3F954BF-7AED-6947-84F3-ACE737D38106}" type="slidenum">
              <a:rPr kumimoji="1" lang="ja-JP" altLang="en-US" smtClean="0"/>
              <a:t>17</a:t>
            </a:fld>
            <a:endParaRPr kumimoji="1" lang="ja-JP" altLang="en-US"/>
          </a:p>
        </p:txBody>
      </p:sp>
    </p:spTree>
    <p:extLst>
      <p:ext uri="{BB962C8B-B14F-4D97-AF65-F5344CB8AC3E}">
        <p14:creationId xmlns:p14="http://schemas.microsoft.com/office/powerpoint/2010/main" val="411048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A46DC-5FCA-6081-AF29-E457B40D34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6D6377-A08B-0330-414C-52FC4FAED7F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0E0C3E7-B2D8-1403-11E3-90A99A45C9F5}"/>
              </a:ext>
            </a:extLst>
          </p:cNvPr>
          <p:cNvSpPr>
            <a:spLocks noGrp="1"/>
          </p:cNvSpPr>
          <p:nvPr>
            <p:ph type="body" idx="1"/>
          </p:nvPr>
        </p:nvSpPr>
        <p:spPr/>
        <p:txBody>
          <a:bodyPr/>
          <a:lstStyle/>
          <a:p>
            <a:r>
              <a:rPr lang="ja-JP" altLang="en-US"/>
              <a:t>・　</a:t>
            </a:r>
            <a:r>
              <a:rPr lang="en" altLang="ja-JP" dirty="0"/>
              <a:t> Figure two(2) shows per capita CO2 emissions in twenty-nineteen(2019) and twenty-twenty four(2024)</a:t>
            </a:r>
            <a:r>
              <a:rPr lang="en-US" altLang="ja-JP" dirty="0"/>
              <a:t> for the top five countries. </a:t>
            </a:r>
          </a:p>
          <a:p>
            <a:r>
              <a:rPr lang="ja-JP" altLang="en-US"/>
              <a:t>・　</a:t>
            </a:r>
            <a:r>
              <a:rPr lang="en" altLang="ja-JP" dirty="0"/>
              <a:t>The per capita CO₂ emissions of American tourists reach around three(3) tons, / with approximately eighty(80)% of that amount coming from air travel.</a:t>
            </a:r>
            <a:br>
              <a:rPr lang="en" altLang="ja-JP" dirty="0"/>
            </a:br>
            <a:r>
              <a:rPr lang="ja-JP" altLang="en-US"/>
              <a:t>・　</a:t>
            </a:r>
            <a:r>
              <a:rPr lang="en" altLang="ja-JP" dirty="0"/>
              <a:t>This figure is significantly higher than that of tourists from Asian countries, / whose emissions range from zero-point-five(0.5) to one-point-two(1.2) tons per person.</a:t>
            </a:r>
            <a:br>
              <a:rPr lang="en" altLang="ja-JP" dirty="0"/>
            </a:br>
            <a:r>
              <a:rPr lang="ja-JP" altLang="en-US"/>
              <a:t>・　</a:t>
            </a:r>
            <a:r>
              <a:rPr lang="en" altLang="ja-JP" dirty="0"/>
              <a:t>Due to such high per capita emissions, / even a small increase in the number of American visitors can have a substantial impact on the total emissions.</a:t>
            </a:r>
          </a:p>
        </p:txBody>
      </p:sp>
      <p:sp>
        <p:nvSpPr>
          <p:cNvPr id="4" name="スライド番号プレースホルダー 3">
            <a:extLst>
              <a:ext uri="{FF2B5EF4-FFF2-40B4-BE49-F238E27FC236}">
                <a16:creationId xmlns:a16="http://schemas.microsoft.com/office/drawing/2014/main" id="{F121D69C-6927-B8FA-5A07-15B342A12739}"/>
              </a:ext>
            </a:extLst>
          </p:cNvPr>
          <p:cNvSpPr>
            <a:spLocks noGrp="1"/>
          </p:cNvSpPr>
          <p:nvPr>
            <p:ph type="sldNum" sz="quarter" idx="5"/>
          </p:nvPr>
        </p:nvSpPr>
        <p:spPr/>
        <p:txBody>
          <a:bodyPr/>
          <a:lstStyle/>
          <a:p>
            <a:fld id="{B3F954BF-7AED-6947-84F3-ACE737D38106}" type="slidenum">
              <a:rPr kumimoji="1" lang="ja-JP" altLang="en-US" smtClean="0"/>
              <a:t>18</a:t>
            </a:fld>
            <a:endParaRPr kumimoji="1" lang="ja-JP" altLang="en-US"/>
          </a:p>
        </p:txBody>
      </p:sp>
    </p:spTree>
    <p:extLst>
      <p:ext uri="{BB962C8B-B14F-4D97-AF65-F5344CB8AC3E}">
        <p14:creationId xmlns:p14="http://schemas.microsoft.com/office/powerpoint/2010/main" val="1291267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a:t>
            </a:r>
            <a:r>
              <a:rPr lang="en" altLang="ja-JP" dirty="0"/>
              <a:t>On the other hand, /when it comes to emissions from consumption, / American tourists do not show particularly high levels, / despite their relatively long stays.</a:t>
            </a:r>
            <a:br>
              <a:rPr lang="en" altLang="ja-JP" dirty="0"/>
            </a:br>
            <a:r>
              <a:rPr lang="ja-JP" altLang="en-US"/>
              <a:t>・　</a:t>
            </a:r>
            <a:r>
              <a:rPr lang="en" altLang="ja-JP" dirty="0"/>
              <a:t>This is likely because much of their spending goes toward services such as food, lodging, and train transportation, / rather than high-emission products like clothing or cosmetics.</a:t>
            </a:r>
          </a:p>
          <a:p>
            <a:endParaRPr kumimoji="1" lang="ja-JP" altLang="en-US"/>
          </a:p>
        </p:txBody>
      </p:sp>
      <p:sp>
        <p:nvSpPr>
          <p:cNvPr id="4" name="スライド番号プレースホルダー 3"/>
          <p:cNvSpPr>
            <a:spLocks noGrp="1"/>
          </p:cNvSpPr>
          <p:nvPr>
            <p:ph type="sldNum" sz="quarter" idx="5"/>
          </p:nvPr>
        </p:nvSpPr>
        <p:spPr/>
        <p:txBody>
          <a:bodyPr/>
          <a:lstStyle/>
          <a:p>
            <a:fld id="{B3F954BF-7AED-6947-84F3-ACE737D38106}" type="slidenum">
              <a:rPr kumimoji="1" lang="ja-JP" altLang="en-US" smtClean="0"/>
              <a:t>19</a:t>
            </a:fld>
            <a:endParaRPr kumimoji="1" lang="ja-JP" altLang="en-US"/>
          </a:p>
        </p:txBody>
      </p:sp>
    </p:spTree>
    <p:extLst>
      <p:ext uri="{BB962C8B-B14F-4D97-AF65-F5344CB8AC3E}">
        <p14:creationId xmlns:p14="http://schemas.microsoft.com/office/powerpoint/2010/main" val="410907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a:t>
            </a:r>
            <a:r>
              <a:rPr lang="en" altLang="ja-JP" dirty="0"/>
              <a:t>In Japan, thirty two (32) million inbound tourists /arrived in twenty nineteen (2019), /with four point eight (4.8) trillion yen / in travel spending.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　</a:t>
            </a:r>
            <a:r>
              <a:rPr kumimoji="1" lang="en" altLang="ja-JP" dirty="0"/>
              <a:t>So,</a:t>
            </a:r>
            <a:r>
              <a:rPr lang="en" altLang="ja-JP" sz="1200" dirty="0"/>
              <a:t> In Japan, tourism became an important growth sector, / supported by pro-tourism policies and low-cost carriers.</a:t>
            </a:r>
          </a:p>
          <a:p>
            <a:endParaRPr kumimoji="1" lang="ja-JP" altLang="en-US"/>
          </a:p>
        </p:txBody>
      </p:sp>
      <p:sp>
        <p:nvSpPr>
          <p:cNvPr id="4" name="スライド番号プレースホルダー 3"/>
          <p:cNvSpPr>
            <a:spLocks noGrp="1"/>
          </p:cNvSpPr>
          <p:nvPr>
            <p:ph type="sldNum" sz="quarter" idx="5"/>
          </p:nvPr>
        </p:nvSpPr>
        <p:spPr/>
        <p:txBody>
          <a:bodyPr/>
          <a:lstStyle/>
          <a:p>
            <a:fld id="{B3F954BF-7AED-6947-84F3-ACE737D38106}" type="slidenum">
              <a:rPr kumimoji="1" lang="ja-JP" altLang="en-US" smtClean="0"/>
              <a:t>2</a:t>
            </a:fld>
            <a:endParaRPr kumimoji="1" lang="ja-JP" altLang="en-US"/>
          </a:p>
        </p:txBody>
      </p:sp>
    </p:spTree>
    <p:extLst>
      <p:ext uri="{BB962C8B-B14F-4D97-AF65-F5344CB8AC3E}">
        <p14:creationId xmlns:p14="http://schemas.microsoft.com/office/powerpoint/2010/main" val="916795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2C3FD-06C8-4AED-2A3F-CED1CAB030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1464D72-8E22-E4C8-53A3-59C7389A57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FA7A436-EFE3-A5AE-B5D2-C35FB140D3A8}"/>
              </a:ext>
            </a:extLst>
          </p:cNvPr>
          <p:cNvSpPr>
            <a:spLocks noGrp="1"/>
          </p:cNvSpPr>
          <p:nvPr>
            <p:ph type="body" idx="1"/>
          </p:nvPr>
        </p:nvSpPr>
        <p:spPr/>
        <p:txBody>
          <a:bodyPr/>
          <a:lstStyle/>
          <a:p>
            <a:r>
              <a:rPr lang="ja-JP" altLang="en-US"/>
              <a:t>・　</a:t>
            </a:r>
            <a:r>
              <a:rPr lang="en" altLang="ja-JP" dirty="0"/>
              <a:t>In contrast, China shows relatively low per capita aviation emissions.</a:t>
            </a:r>
            <a:br>
              <a:rPr lang="en" altLang="ja-JP" dirty="0"/>
            </a:br>
            <a:r>
              <a:rPr lang="ja-JP" altLang="en-US"/>
              <a:t>・　</a:t>
            </a:r>
            <a:r>
              <a:rPr lang="en" altLang="ja-JP" dirty="0"/>
              <a:t>This is because of its geographical proximity to Japan, / shorter flight distances, and the widespread use of efficient aircraft / due to the high flight frequency.</a:t>
            </a:r>
            <a:br>
              <a:rPr lang="en" altLang="ja-JP" dirty="0"/>
            </a:br>
            <a:endParaRPr lang="en" altLang="ja-JP" dirty="0"/>
          </a:p>
        </p:txBody>
      </p:sp>
      <p:sp>
        <p:nvSpPr>
          <p:cNvPr id="4" name="スライド番号プレースホルダー 3">
            <a:extLst>
              <a:ext uri="{FF2B5EF4-FFF2-40B4-BE49-F238E27FC236}">
                <a16:creationId xmlns:a16="http://schemas.microsoft.com/office/drawing/2014/main" id="{B7E63C4C-6BEF-A2DE-B8B7-B76F1639ACDC}"/>
              </a:ext>
            </a:extLst>
          </p:cNvPr>
          <p:cNvSpPr>
            <a:spLocks noGrp="1"/>
          </p:cNvSpPr>
          <p:nvPr>
            <p:ph type="sldNum" sz="quarter" idx="5"/>
          </p:nvPr>
        </p:nvSpPr>
        <p:spPr/>
        <p:txBody>
          <a:bodyPr/>
          <a:lstStyle/>
          <a:p>
            <a:fld id="{B3F954BF-7AED-6947-84F3-ACE737D38106}" type="slidenum">
              <a:rPr kumimoji="1" lang="ja-JP" altLang="en-US" smtClean="0"/>
              <a:t>20</a:t>
            </a:fld>
            <a:endParaRPr kumimoji="1" lang="ja-JP" altLang="en-US"/>
          </a:p>
        </p:txBody>
      </p:sp>
    </p:spTree>
    <p:extLst>
      <p:ext uri="{BB962C8B-B14F-4D97-AF65-F5344CB8AC3E}">
        <p14:creationId xmlns:p14="http://schemas.microsoft.com/office/powerpoint/2010/main" val="2712732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314E-FAE1-015F-7C9B-0F04A9762F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102671E-53E5-E61E-AFAD-4694617D7B9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D5765B4-3BBD-8C63-42BE-EF70C843DF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　</a:t>
            </a:r>
            <a:r>
              <a:rPr lang="en" altLang="ja-JP" dirty="0"/>
              <a:t>However, in twenty-nineteen(2019), Chinese tourists spent heavily on high-emission products such as cosmetics, / which resulted in relatively high consumption-based emissions.</a:t>
            </a:r>
            <a:br>
              <a:rPr lang="en" altLang="ja-JP" dirty="0"/>
            </a:br>
            <a:r>
              <a:rPr lang="ja-JP" altLang="en-US"/>
              <a:t>・　</a:t>
            </a:r>
            <a:r>
              <a:rPr lang="en" altLang="ja-JP" dirty="0"/>
              <a:t>By twenty-twenty four(2024), this trend had subside)d, and their per capita emissions had decreased.</a:t>
            </a:r>
          </a:p>
        </p:txBody>
      </p:sp>
      <p:sp>
        <p:nvSpPr>
          <p:cNvPr id="4" name="スライド番号プレースホルダー 3">
            <a:extLst>
              <a:ext uri="{FF2B5EF4-FFF2-40B4-BE49-F238E27FC236}">
                <a16:creationId xmlns:a16="http://schemas.microsoft.com/office/drawing/2014/main" id="{5678B450-2D49-96AA-D5EE-032AFF872580}"/>
              </a:ext>
            </a:extLst>
          </p:cNvPr>
          <p:cNvSpPr>
            <a:spLocks noGrp="1"/>
          </p:cNvSpPr>
          <p:nvPr>
            <p:ph type="sldNum" sz="quarter" idx="5"/>
          </p:nvPr>
        </p:nvSpPr>
        <p:spPr/>
        <p:txBody>
          <a:bodyPr/>
          <a:lstStyle/>
          <a:p>
            <a:fld id="{B3F954BF-7AED-6947-84F3-ACE737D38106}" type="slidenum">
              <a:rPr kumimoji="1" lang="ja-JP" altLang="en-US" smtClean="0"/>
              <a:t>21</a:t>
            </a:fld>
            <a:endParaRPr kumimoji="1" lang="ja-JP" altLang="en-US"/>
          </a:p>
        </p:txBody>
      </p:sp>
    </p:spTree>
    <p:extLst>
      <p:ext uri="{BB962C8B-B14F-4D97-AF65-F5344CB8AC3E}">
        <p14:creationId xmlns:p14="http://schemas.microsoft.com/office/powerpoint/2010/main" val="127798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DE684-BC02-F468-1CBF-5AA9A422B6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ABCA7C-A105-F06C-38B8-5CE0E83E6A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1497D6-6EE9-BA83-8BE0-FF2CF773F5CC}"/>
              </a:ext>
            </a:extLst>
          </p:cNvPr>
          <p:cNvSpPr>
            <a:spLocks noGrp="1"/>
          </p:cNvSpPr>
          <p:nvPr>
            <p:ph type="body" idx="1"/>
          </p:nvPr>
        </p:nvSpPr>
        <p:spPr/>
        <p:txBody>
          <a:bodyPr/>
          <a:lstStyle/>
          <a:p>
            <a:pPr marL="457200" indent="-457200">
              <a:buFont typeface="Wingdings" pitchFamily="2" charset="2"/>
              <a:buChar char="Ø"/>
            </a:pPr>
            <a:r>
              <a:rPr lang="en" altLang="ja-JP" sz="1200" dirty="0"/>
              <a:t>In these results, </a:t>
            </a:r>
          </a:p>
          <a:p>
            <a:pPr marL="457200" indent="-457200">
              <a:buFont typeface="Wingdings" pitchFamily="2" charset="2"/>
              <a:buChar char="Ø"/>
            </a:pPr>
            <a:r>
              <a:rPr lang="en" altLang="ja-JP" sz="1200" dirty="0"/>
              <a:t>While Chinese tourists used to be the main contributors to emissions, / </a:t>
            </a:r>
            <a:r>
              <a:rPr lang="en" altLang="ja-JP" sz="1200" b="1" dirty="0">
                <a:solidFill>
                  <a:schemeClr val="accent4"/>
                </a:solidFill>
              </a:rPr>
              <a:t>now American tourists—particularly through air travel—are the dominant source.</a:t>
            </a:r>
            <a:br>
              <a:rPr lang="en" altLang="ja-JP" sz="1200" b="1" dirty="0">
                <a:solidFill>
                  <a:schemeClr val="accent4"/>
                </a:solidFill>
              </a:rPr>
            </a:br>
            <a:endParaRPr lang="en" altLang="ja-JP" sz="1200" b="1" dirty="0">
              <a:solidFill>
                <a:schemeClr val="accent4"/>
              </a:solidFill>
            </a:endParaRPr>
          </a:p>
          <a:p>
            <a:pPr marL="457200" indent="-457200">
              <a:buFont typeface="Wingdings" pitchFamily="2" charset="2"/>
              <a:buChar char="Ø"/>
            </a:pPr>
            <a:r>
              <a:rPr lang="en" altLang="ja-JP" sz="1200" dirty="0"/>
              <a:t>Given the expected increase in visitors from the United States, / </a:t>
            </a:r>
            <a:r>
              <a:rPr lang="en" altLang="ja-JP" sz="1200" b="1" dirty="0">
                <a:solidFill>
                  <a:schemeClr val="accent4"/>
                </a:solidFill>
              </a:rPr>
              <a:t>aviation-related emissions are likely to become more significant environmental burden in the future.</a:t>
            </a:r>
          </a:p>
          <a:p>
            <a:endParaRPr lang="en" altLang="ja-JP" dirty="0"/>
          </a:p>
        </p:txBody>
      </p:sp>
      <p:sp>
        <p:nvSpPr>
          <p:cNvPr id="4" name="スライド番号プレースホルダー 3">
            <a:extLst>
              <a:ext uri="{FF2B5EF4-FFF2-40B4-BE49-F238E27FC236}">
                <a16:creationId xmlns:a16="http://schemas.microsoft.com/office/drawing/2014/main" id="{1B29D975-3F89-35EB-3BD2-592B9E7ADE99}"/>
              </a:ext>
            </a:extLst>
          </p:cNvPr>
          <p:cNvSpPr>
            <a:spLocks noGrp="1"/>
          </p:cNvSpPr>
          <p:nvPr>
            <p:ph type="sldNum" sz="quarter" idx="5"/>
          </p:nvPr>
        </p:nvSpPr>
        <p:spPr/>
        <p:txBody>
          <a:bodyPr/>
          <a:lstStyle/>
          <a:p>
            <a:fld id="{B3F954BF-7AED-6947-84F3-ACE737D38106}" type="slidenum">
              <a:rPr kumimoji="1" lang="ja-JP" altLang="en-US" smtClean="0"/>
              <a:t>22</a:t>
            </a:fld>
            <a:endParaRPr kumimoji="1" lang="ja-JP" altLang="en-US"/>
          </a:p>
        </p:txBody>
      </p:sp>
    </p:spTree>
    <p:extLst>
      <p:ext uri="{BB962C8B-B14F-4D97-AF65-F5344CB8AC3E}">
        <p14:creationId xmlns:p14="http://schemas.microsoft.com/office/powerpoint/2010/main" val="3971479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a:t>
            </a:r>
            <a:r>
              <a:rPr lang="en" altLang="ja-JP" dirty="0"/>
              <a:t>Finally, I will present the conclusion and policy recommendations.</a:t>
            </a:r>
            <a:br>
              <a:rPr lang="en" altLang="ja-JP" dirty="0"/>
            </a:br>
            <a:r>
              <a:rPr lang="ja-JP" altLang="en-US"/>
              <a:t>・　</a:t>
            </a:r>
            <a:r>
              <a:rPr lang="en" altLang="ja-JP" dirty="0"/>
              <a:t>This study estimated CO₂ emissions associated with inbound tourism to Japan by separating them into two components: air transport and tourism consumption.</a:t>
            </a:r>
            <a:br>
              <a:rPr lang="en" altLang="ja-JP" dirty="0"/>
            </a:br>
            <a:r>
              <a:rPr lang="ja-JP" altLang="en-US"/>
              <a:t>・　</a:t>
            </a:r>
            <a:r>
              <a:rPr lang="en" altLang="ja-JP" dirty="0"/>
              <a:t>Then, the analysis of this study mainly revealed three findings.</a:t>
            </a:r>
          </a:p>
          <a:p>
            <a:r>
              <a:rPr lang="ja-JP" altLang="en-US"/>
              <a:t>・　</a:t>
            </a:r>
            <a:r>
              <a:rPr lang="en" altLang="ja-JP" dirty="0"/>
              <a:t>First, the total emissions reached approximately fifty(50) million tons in twenty- twenty four(2024), representing a sixteen(16)% increase compared to twenty-nineteen(2019).</a:t>
            </a:r>
          </a:p>
          <a:p>
            <a:r>
              <a:rPr lang="ja-JP" altLang="en-US"/>
              <a:t>・　</a:t>
            </a:r>
            <a:r>
              <a:rPr lang="en-US" altLang="ja-JP" dirty="0"/>
              <a:t>Se</a:t>
            </a:r>
            <a:r>
              <a:rPr lang="en" altLang="ja-JP" dirty="0" err="1"/>
              <a:t>cond</a:t>
            </a:r>
            <a:r>
              <a:rPr lang="en" altLang="ja-JP" dirty="0"/>
              <a:t>, More than half of the emissions came from air transport, / and for long-haul countries such as the United States, / about 80% of emissions were aviation-related./</a:t>
            </a:r>
          </a:p>
          <a:p>
            <a:r>
              <a:rPr lang="ja-JP" altLang="en-US"/>
              <a:t>・　</a:t>
            </a:r>
            <a:r>
              <a:rPr lang="en" altLang="ja-JP" dirty="0"/>
              <a:t>Third, From a nationality-based perspective, / the main source of emissions has shift ed from Chinese tourists to American tourists.</a:t>
            </a:r>
          </a:p>
        </p:txBody>
      </p:sp>
      <p:sp>
        <p:nvSpPr>
          <p:cNvPr id="4" name="スライド番号プレースホルダー 3"/>
          <p:cNvSpPr>
            <a:spLocks noGrp="1"/>
          </p:cNvSpPr>
          <p:nvPr>
            <p:ph type="sldNum" sz="quarter" idx="5"/>
          </p:nvPr>
        </p:nvSpPr>
        <p:spPr/>
        <p:txBody>
          <a:bodyPr/>
          <a:lstStyle/>
          <a:p>
            <a:fld id="{B3F954BF-7AED-6947-84F3-ACE737D38106}" type="slidenum">
              <a:rPr kumimoji="1" lang="ja-JP" altLang="en-US" smtClean="0"/>
              <a:t>23</a:t>
            </a:fld>
            <a:endParaRPr kumimoji="1" lang="ja-JP" altLang="en-US"/>
          </a:p>
        </p:txBody>
      </p:sp>
    </p:spTree>
    <p:extLst>
      <p:ext uri="{BB962C8B-B14F-4D97-AF65-F5344CB8AC3E}">
        <p14:creationId xmlns:p14="http://schemas.microsoft.com/office/powerpoint/2010/main" val="2323530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a:t>
            </a:r>
            <a:r>
              <a:rPr lang="en" altLang="ja-JP" dirty="0"/>
              <a:t>Based on these findings, / we suggest that the Japanese government should prioritize efforts to reduce aviation-related emissions / associated with inbound tourism from the United States.</a:t>
            </a:r>
          </a:p>
          <a:p>
            <a:r>
              <a:rPr lang="ja-JP" altLang="en-US"/>
              <a:t>・　</a:t>
            </a:r>
            <a:r>
              <a:rPr lang="en" altLang="ja-JP" dirty="0"/>
              <a:t>Specifically, two effective measures include:</a:t>
            </a:r>
            <a:br>
              <a:rPr lang="en" altLang="ja-JP" dirty="0"/>
            </a:br>
            <a:r>
              <a:rPr lang="en" altLang="ja-JP" dirty="0"/>
              <a:t>• </a:t>
            </a:r>
            <a:r>
              <a:rPr lang="ja-JP" altLang="en-US"/>
              <a:t>　</a:t>
            </a:r>
            <a:r>
              <a:rPr lang="en" altLang="ja-JP" dirty="0"/>
              <a:t>First, the Japanese government should Prioritize the introduction of fuel-efficient aircraft on U.S. routes</a:t>
            </a:r>
            <a:br>
              <a:rPr lang="en" altLang="ja-JP" dirty="0"/>
            </a:br>
            <a:r>
              <a:rPr lang="en" altLang="ja-JP" dirty="0"/>
              <a:t>• </a:t>
            </a:r>
            <a:r>
              <a:rPr lang="ja-JP" altLang="en-US"/>
              <a:t>　</a:t>
            </a:r>
            <a:r>
              <a:rPr lang="en" altLang="ja-JP" dirty="0"/>
              <a:t>Second, the Japanese government should Mandate carbon offset programs for long-haul tourists</a:t>
            </a:r>
          </a:p>
          <a:p>
            <a:r>
              <a:rPr lang="ja-JP" altLang="en-US"/>
              <a:t>・　</a:t>
            </a:r>
            <a:r>
              <a:rPr lang="en" altLang="ja-JP" dirty="0"/>
              <a:t>Since U.S. tourists have per capita emissions several times higher than those from other countries, / these measures could lead to highly efficient emission reductions.</a:t>
            </a:r>
          </a:p>
        </p:txBody>
      </p:sp>
      <p:sp>
        <p:nvSpPr>
          <p:cNvPr id="4" name="スライド番号プレースホルダー 3"/>
          <p:cNvSpPr>
            <a:spLocks noGrp="1"/>
          </p:cNvSpPr>
          <p:nvPr>
            <p:ph type="sldNum" sz="quarter" idx="5"/>
          </p:nvPr>
        </p:nvSpPr>
        <p:spPr/>
        <p:txBody>
          <a:bodyPr/>
          <a:lstStyle/>
          <a:p>
            <a:fld id="{B3F954BF-7AED-6947-84F3-ACE737D38106}" type="slidenum">
              <a:rPr kumimoji="1" lang="ja-JP" altLang="en-US" smtClean="0"/>
              <a:t>24</a:t>
            </a:fld>
            <a:endParaRPr kumimoji="1" lang="ja-JP" altLang="en-US"/>
          </a:p>
        </p:txBody>
      </p:sp>
    </p:spTree>
    <p:extLst>
      <p:ext uri="{BB962C8B-B14F-4D97-AF65-F5344CB8AC3E}">
        <p14:creationId xmlns:p14="http://schemas.microsoft.com/office/powerpoint/2010/main" val="376292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40C1E-32E3-D2A5-4C3C-E38DE3813A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1DCA19-04FE-5640-E99B-9C1931B724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FA58993-01DA-3E48-89DA-467894FC6A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t>That concludes my presentation. Thank you very much for your attention.</a:t>
            </a:r>
          </a:p>
          <a:p>
            <a:endParaRPr kumimoji="1" lang="ja-JP" altLang="en-US"/>
          </a:p>
        </p:txBody>
      </p:sp>
      <p:sp>
        <p:nvSpPr>
          <p:cNvPr id="4" name="スライド番号プレースホルダー 3">
            <a:extLst>
              <a:ext uri="{FF2B5EF4-FFF2-40B4-BE49-F238E27FC236}">
                <a16:creationId xmlns:a16="http://schemas.microsoft.com/office/drawing/2014/main" id="{3C921DFC-B444-E126-D2A7-547EE7133B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954BF-7AED-6947-84F3-ACE737D38106}"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34" charset="-128"/>
              <a:cs typeface="+mn-cs"/>
            </a:endParaRPr>
          </a:p>
        </p:txBody>
      </p:sp>
    </p:spTree>
    <p:extLst>
      <p:ext uri="{BB962C8B-B14F-4D97-AF65-F5344CB8AC3E}">
        <p14:creationId xmlns:p14="http://schemas.microsoft.com/office/powerpoint/2010/main" val="3714208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701CA-C40E-196A-8821-5F74E9D50A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3F335D-4158-A9A6-EC9D-C14746D8FCA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8E6EE8E-9E82-1262-F706-743D27D6D5C3}"/>
              </a:ext>
            </a:extLst>
          </p:cNvPr>
          <p:cNvSpPr>
            <a:spLocks noGrp="1"/>
          </p:cNvSpPr>
          <p:nvPr>
            <p:ph type="body" idx="1"/>
          </p:nvPr>
        </p:nvSpPr>
        <p:spPr/>
        <p:txBody>
          <a:bodyPr/>
          <a:lstStyle/>
          <a:p>
            <a:r>
              <a:rPr lang="en" altLang="ja-JP" dirty="0"/>
              <a:t>Looking at the country breakdown, in 2019, China was the top country of origin with 10 million visitors, but in 2022, Korea became the top with 9 million. </a:t>
            </a:r>
            <a:endParaRPr kumimoji="1" lang="ja-JP" altLang="en-US"/>
          </a:p>
        </p:txBody>
      </p:sp>
      <p:sp>
        <p:nvSpPr>
          <p:cNvPr id="4" name="スライド番号プレースホルダー 3">
            <a:extLst>
              <a:ext uri="{FF2B5EF4-FFF2-40B4-BE49-F238E27FC236}">
                <a16:creationId xmlns:a16="http://schemas.microsoft.com/office/drawing/2014/main" id="{18955693-FBF6-17EA-EC01-8D3FDD621522}"/>
              </a:ext>
            </a:extLst>
          </p:cNvPr>
          <p:cNvSpPr>
            <a:spLocks noGrp="1"/>
          </p:cNvSpPr>
          <p:nvPr>
            <p:ph type="sldNum" sz="quarter" idx="5"/>
          </p:nvPr>
        </p:nvSpPr>
        <p:spPr/>
        <p:txBody>
          <a:bodyPr/>
          <a:lstStyle/>
          <a:p>
            <a:fld id="{B3F954BF-7AED-6947-84F3-ACE737D38106}" type="slidenum">
              <a:rPr kumimoji="1" lang="ja-JP" altLang="en-US" smtClean="0"/>
              <a:t>26</a:t>
            </a:fld>
            <a:endParaRPr kumimoji="1" lang="ja-JP" altLang="en-US"/>
          </a:p>
        </p:txBody>
      </p:sp>
    </p:spTree>
    <p:extLst>
      <p:ext uri="{BB962C8B-B14F-4D97-AF65-F5344CB8AC3E}">
        <p14:creationId xmlns:p14="http://schemas.microsoft.com/office/powerpoint/2010/main" val="924681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A94E1-5B59-A8FA-3862-935BAE69A9E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133837-B67A-5D9C-32C9-36B7029A202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2C32D5-619F-85A9-4B40-5E998983C6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kern="100" dirty="0">
                <a:solidFill>
                  <a:srgbClr val="000000"/>
                </a:solidFill>
                <a:effectLst/>
                <a:ea typeface="游明朝" panose="02020400000000000000" pitchFamily="18" charset="-128"/>
                <a:cs typeface="Times New Roman" panose="02020603050405020304" pitchFamily="18" charset="0"/>
              </a:rPr>
              <a:t>Figure 3.shows </a:t>
            </a:r>
            <a:r>
              <a:rPr lang="en-US" altLang="ja-JP" sz="1200" kern="100" dirty="0">
                <a:solidFill>
                  <a:srgbClr val="000000"/>
                </a:solidFill>
                <a:effectLst/>
                <a:ea typeface="游明朝" panose="02020400000000000000" pitchFamily="18" charset="-128"/>
                <a:cs typeface="Times New Roman" panose="02020603050405020304" pitchFamily="18" charset="0"/>
              </a:rPr>
              <a:t>Direct CO₂ emissions per passenger per flight from air transport</a:t>
            </a:r>
            <a:endParaRPr lang="ja-JP" altLang="ja-JP" sz="1100" kern="100">
              <a:effectLst/>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t>Looking at per-passenger emissions, short-distance travel (e.g., China, Korea) resulted in 0.2–0.6 t-CO₂ per passenger, while long-distance travel (e.g., U.S.) resulted in 1.2 t-CO₂ per passenger. Long-haul visitors notably increase aviation emissions, suggesting that growing long-distance tourism may increase environmental pressure.</a:t>
            </a:r>
          </a:p>
          <a:p>
            <a:endParaRPr kumimoji="1" lang="ja-JP" altLang="en-US"/>
          </a:p>
        </p:txBody>
      </p:sp>
      <p:sp>
        <p:nvSpPr>
          <p:cNvPr id="4" name="スライド番号プレースホルダー 3">
            <a:extLst>
              <a:ext uri="{FF2B5EF4-FFF2-40B4-BE49-F238E27FC236}">
                <a16:creationId xmlns:a16="http://schemas.microsoft.com/office/drawing/2014/main" id="{3A432C80-AD94-4F21-50BD-CC0C1807BE8B}"/>
              </a:ext>
            </a:extLst>
          </p:cNvPr>
          <p:cNvSpPr>
            <a:spLocks noGrp="1"/>
          </p:cNvSpPr>
          <p:nvPr>
            <p:ph type="sldNum" sz="quarter" idx="5"/>
          </p:nvPr>
        </p:nvSpPr>
        <p:spPr/>
        <p:txBody>
          <a:bodyPr/>
          <a:lstStyle/>
          <a:p>
            <a:fld id="{B3F954BF-7AED-6947-84F3-ACE737D38106}" type="slidenum">
              <a:rPr kumimoji="1" lang="ja-JP" altLang="en-US" smtClean="0"/>
              <a:t>27</a:t>
            </a:fld>
            <a:endParaRPr kumimoji="1" lang="ja-JP" altLang="en-US"/>
          </a:p>
        </p:txBody>
      </p:sp>
    </p:spTree>
    <p:extLst>
      <p:ext uri="{BB962C8B-B14F-4D97-AF65-F5344CB8AC3E}">
        <p14:creationId xmlns:p14="http://schemas.microsoft.com/office/powerpoint/2010/main" val="3287613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A40D-0C60-594E-8EC6-D076A67AC79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D43518B-F16A-DDA3-0B51-78FF33B7A04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99A1B1-08DB-25F8-D704-E48D1AAAA2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t>Regarding sector trends, spending on accommodation and apparel increased across all countries. However, JR Pass and rental car expenses declined in many countries, suggesting that domestic travel among inbound tourists seems to be declining.</a:t>
            </a:r>
          </a:p>
          <a:p>
            <a:endParaRPr kumimoji="1" lang="ja-JP" altLang="en-US"/>
          </a:p>
        </p:txBody>
      </p:sp>
      <p:sp>
        <p:nvSpPr>
          <p:cNvPr id="4" name="スライド番号プレースホルダー 3">
            <a:extLst>
              <a:ext uri="{FF2B5EF4-FFF2-40B4-BE49-F238E27FC236}">
                <a16:creationId xmlns:a16="http://schemas.microsoft.com/office/drawing/2014/main" id="{3850C934-8260-735D-96EC-166D941E2169}"/>
              </a:ext>
            </a:extLst>
          </p:cNvPr>
          <p:cNvSpPr>
            <a:spLocks noGrp="1"/>
          </p:cNvSpPr>
          <p:nvPr>
            <p:ph type="sldNum" sz="quarter" idx="5"/>
          </p:nvPr>
        </p:nvSpPr>
        <p:spPr/>
        <p:txBody>
          <a:bodyPr/>
          <a:lstStyle/>
          <a:p>
            <a:fld id="{B3F954BF-7AED-6947-84F3-ACE737D38106}" type="slidenum">
              <a:rPr kumimoji="1" lang="ja-JP" altLang="en-US" smtClean="0"/>
              <a:t>28</a:t>
            </a:fld>
            <a:endParaRPr kumimoji="1" lang="ja-JP" altLang="en-US"/>
          </a:p>
        </p:txBody>
      </p:sp>
    </p:spTree>
    <p:extLst>
      <p:ext uri="{BB962C8B-B14F-4D97-AF65-F5344CB8AC3E}">
        <p14:creationId xmlns:p14="http://schemas.microsoft.com/office/powerpoint/2010/main" val="3642353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A2537-3F64-74AC-A232-8863964083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2239CA-73A7-9171-0DF3-88AEBCBA9E7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6FC58BC-37EE-851A-ED4A-CB56BF68F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t>Figure 5 shows the direct and indirect CO₂ emissions from consumption by inbound tourists to Japan. Total emissions increased from 14.9 million t-CO₂ in 2019 to 16.3 million t-CO₂ in 2024, a 10%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t>Regarding sector trends, the top contributor was electricity (from hotels, transport, goods). For China, in 2019, heavy spending on cosmetics led to high chemical sector emissions. However, in 2024, spending remained unchanged, but a drop in cosmetics cut emissions from chemical sectors, resulting in an overall decline.</a:t>
            </a:r>
          </a:p>
          <a:p>
            <a:endParaRPr kumimoji="1" lang="ja-JP" altLang="en-US"/>
          </a:p>
        </p:txBody>
      </p:sp>
      <p:sp>
        <p:nvSpPr>
          <p:cNvPr id="4" name="スライド番号プレースホルダー 3">
            <a:extLst>
              <a:ext uri="{FF2B5EF4-FFF2-40B4-BE49-F238E27FC236}">
                <a16:creationId xmlns:a16="http://schemas.microsoft.com/office/drawing/2014/main" id="{61174D26-C4A5-9DC8-81AA-D4F4E7A18F11}"/>
              </a:ext>
            </a:extLst>
          </p:cNvPr>
          <p:cNvSpPr>
            <a:spLocks noGrp="1"/>
          </p:cNvSpPr>
          <p:nvPr>
            <p:ph type="sldNum" sz="quarter" idx="5"/>
          </p:nvPr>
        </p:nvSpPr>
        <p:spPr/>
        <p:txBody>
          <a:bodyPr/>
          <a:lstStyle/>
          <a:p>
            <a:fld id="{B3F954BF-7AED-6947-84F3-ACE737D38106}" type="slidenum">
              <a:rPr kumimoji="1" lang="ja-JP" altLang="en-US" smtClean="0"/>
              <a:t>29</a:t>
            </a:fld>
            <a:endParaRPr kumimoji="1" lang="ja-JP" altLang="en-US"/>
          </a:p>
        </p:txBody>
      </p:sp>
    </p:spTree>
    <p:extLst>
      <p:ext uri="{BB962C8B-B14F-4D97-AF65-F5344CB8AC3E}">
        <p14:creationId xmlns:p14="http://schemas.microsoft.com/office/powerpoint/2010/main" val="307487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t>These emissions can be broadly divided into two main categories: /one is air transport, /and the other is tourism consumption.</a:t>
            </a:r>
            <a:endParaRPr kumimoji="1" lang="ja-JP" altLang="en-US"/>
          </a:p>
        </p:txBody>
      </p:sp>
      <p:sp>
        <p:nvSpPr>
          <p:cNvPr id="4" name="スライド番号プレースホルダー 3"/>
          <p:cNvSpPr>
            <a:spLocks noGrp="1"/>
          </p:cNvSpPr>
          <p:nvPr>
            <p:ph type="sldNum" sz="quarter" idx="5"/>
          </p:nvPr>
        </p:nvSpPr>
        <p:spPr/>
        <p:txBody>
          <a:bodyPr/>
          <a:lstStyle/>
          <a:p>
            <a:fld id="{B3F954BF-7AED-6947-84F3-ACE737D38106}" type="slidenum">
              <a:rPr kumimoji="1" lang="ja-JP" altLang="en-US" smtClean="0"/>
              <a:t>3</a:t>
            </a:fld>
            <a:endParaRPr kumimoji="1" lang="ja-JP" altLang="en-US"/>
          </a:p>
        </p:txBody>
      </p:sp>
    </p:spTree>
    <p:extLst>
      <p:ext uri="{BB962C8B-B14F-4D97-AF65-F5344CB8AC3E}">
        <p14:creationId xmlns:p14="http://schemas.microsoft.com/office/powerpoint/2010/main" val="127293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dirty="0"/>
              <a:t>In Japan, /about ninety-nine(99)% of inbound tourists travel by air, / so it's important to estimate aviation emissions accurately. </a:t>
            </a:r>
            <a:endParaRPr kumimoji="1" lang="ja-JP" altLang="en-US"/>
          </a:p>
        </p:txBody>
      </p:sp>
      <p:sp>
        <p:nvSpPr>
          <p:cNvPr id="4" name="スライド番号プレースホルダー 3"/>
          <p:cNvSpPr>
            <a:spLocks noGrp="1"/>
          </p:cNvSpPr>
          <p:nvPr>
            <p:ph type="sldNum" sz="quarter" idx="5"/>
          </p:nvPr>
        </p:nvSpPr>
        <p:spPr/>
        <p:txBody>
          <a:bodyPr/>
          <a:lstStyle/>
          <a:p>
            <a:fld id="{B3F954BF-7AED-6947-84F3-ACE737D38106}" type="slidenum">
              <a:rPr kumimoji="1" lang="ja-JP" altLang="en-US" smtClean="0"/>
              <a:t>4</a:t>
            </a:fld>
            <a:endParaRPr kumimoji="1" lang="ja-JP" altLang="en-US"/>
          </a:p>
        </p:txBody>
      </p:sp>
    </p:spTree>
    <p:extLst>
      <p:ext uri="{BB962C8B-B14F-4D97-AF65-F5344CB8AC3E}">
        <p14:creationId xmlns:p14="http://schemas.microsoft.com/office/powerpoint/2010/main" val="18444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On the other hand, / </a:t>
            </a:r>
            <a:r>
              <a:rPr kumimoji="1" lang="en" altLang="ja-JP" sz="1200" dirty="0"/>
              <a:t>d</a:t>
            </a:r>
            <a:r>
              <a:rPr lang="en" altLang="ja-JP" sz="1200" dirty="0"/>
              <a:t>ifferences in consumption patterns/ lead to differences in emission structures,/ so it is also necessary to consider supply chain emissions induced by tourism consumption.</a:t>
            </a:r>
          </a:p>
          <a:p>
            <a:endParaRPr kumimoji="1" lang="ja-JP" altLang="en-US"/>
          </a:p>
        </p:txBody>
      </p:sp>
      <p:sp>
        <p:nvSpPr>
          <p:cNvPr id="4" name="スライド番号プレースホルダー 3"/>
          <p:cNvSpPr>
            <a:spLocks noGrp="1"/>
          </p:cNvSpPr>
          <p:nvPr>
            <p:ph type="sldNum" sz="quarter" idx="5"/>
          </p:nvPr>
        </p:nvSpPr>
        <p:spPr/>
        <p:txBody>
          <a:bodyPr/>
          <a:lstStyle/>
          <a:p>
            <a:fld id="{B3F954BF-7AED-6947-84F3-ACE737D38106}" type="slidenum">
              <a:rPr kumimoji="1" lang="ja-JP" altLang="en-US" smtClean="0"/>
              <a:t>5</a:t>
            </a:fld>
            <a:endParaRPr kumimoji="1" lang="ja-JP" altLang="en-US"/>
          </a:p>
        </p:txBody>
      </p:sp>
    </p:spTree>
    <p:extLst>
      <p:ext uri="{BB962C8B-B14F-4D97-AF65-F5344CB8AC3E}">
        <p14:creationId xmlns:p14="http://schemas.microsoft.com/office/powerpoint/2010/main" val="427290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095A9-9C66-7BAA-0282-1739EE09D3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BD6F0E-1E44-E6CE-3664-94BC87E2B51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7D46EA-83EB-7640-F4C1-588240BECF2B}"/>
              </a:ext>
            </a:extLst>
          </p:cNvPr>
          <p:cNvSpPr>
            <a:spLocks noGrp="1"/>
          </p:cNvSpPr>
          <p:nvPr>
            <p:ph type="body" idx="1"/>
          </p:nvPr>
        </p:nvSpPr>
        <p:spPr/>
        <p:txBody>
          <a:bodyPr/>
          <a:lstStyle/>
          <a:p>
            <a:pPr marL="342900" indent="-342900">
              <a:buFont typeface="Wingdings" pitchFamily="2" charset="2"/>
              <a:buChar char="Ø"/>
            </a:pPr>
            <a:r>
              <a:rPr lang="en" altLang="ja-JP" sz="1200" dirty="0"/>
              <a:t>Then, previous studies mostly used </a:t>
            </a:r>
            <a:r>
              <a:rPr lang="en" altLang="ja-JP" sz="1200" b="1" dirty="0">
                <a:solidFill>
                  <a:schemeClr val="accent4"/>
                </a:solidFill>
              </a:rPr>
              <a:t>monetary-based models / </a:t>
            </a:r>
            <a:r>
              <a:rPr lang="en" altLang="ja-JP" sz="1200" dirty="0"/>
              <a:t>to estimate emissions.</a:t>
            </a:r>
          </a:p>
          <a:p>
            <a:pPr marL="342900" indent="-342900">
              <a:buFont typeface="Wingdings" pitchFamily="2" charset="2"/>
              <a:buChar char="Ø"/>
            </a:pPr>
            <a:endParaRPr lang="en" altLang="ja-JP" sz="200" dirty="0"/>
          </a:p>
          <a:p>
            <a:pPr marL="342900" indent="-342900">
              <a:buFont typeface="Wingdings" pitchFamily="2" charset="2"/>
              <a:buChar char="Ø"/>
            </a:pPr>
            <a:r>
              <a:rPr lang="en" altLang="ja-JP" sz="1200" dirty="0"/>
              <a:t>However, such approaches fail to account for differences / in flight distance and aircraft type /—whose fuel efficiency can differ by as much as twofold in some cases— / making it difficult to </a:t>
            </a:r>
            <a:r>
              <a:rPr lang="en" altLang="ja-JP" sz="1200" b="1" dirty="0">
                <a:solidFill>
                  <a:schemeClr val="accent4"/>
                </a:solidFill>
              </a:rPr>
              <a:t>accurately assess aviation-related emissions by nationality</a:t>
            </a:r>
            <a:r>
              <a:rPr lang="en" altLang="ja-JP" sz="1200" dirty="0"/>
              <a:t>.</a:t>
            </a:r>
            <a:endParaRPr lang="ja-JP" altLang="en-US" sz="1200"/>
          </a:p>
          <a:p>
            <a:endParaRPr kumimoji="1" lang="ja-JP" altLang="en-US"/>
          </a:p>
        </p:txBody>
      </p:sp>
      <p:sp>
        <p:nvSpPr>
          <p:cNvPr id="4" name="スライド番号プレースホルダー 3">
            <a:extLst>
              <a:ext uri="{FF2B5EF4-FFF2-40B4-BE49-F238E27FC236}">
                <a16:creationId xmlns:a16="http://schemas.microsoft.com/office/drawing/2014/main" id="{0FB141A3-1C26-11D5-A20D-6E794BE2467E}"/>
              </a:ext>
            </a:extLst>
          </p:cNvPr>
          <p:cNvSpPr>
            <a:spLocks noGrp="1"/>
          </p:cNvSpPr>
          <p:nvPr>
            <p:ph type="sldNum" sz="quarter" idx="5"/>
          </p:nvPr>
        </p:nvSpPr>
        <p:spPr/>
        <p:txBody>
          <a:bodyPr/>
          <a:lstStyle/>
          <a:p>
            <a:fld id="{B3F954BF-7AED-6947-84F3-ACE737D38106}" type="slidenum">
              <a:rPr kumimoji="1" lang="ja-JP" altLang="en-US" smtClean="0"/>
              <a:t>6</a:t>
            </a:fld>
            <a:endParaRPr kumimoji="1" lang="ja-JP" altLang="en-US"/>
          </a:p>
        </p:txBody>
      </p:sp>
    </p:spTree>
    <p:extLst>
      <p:ext uri="{BB962C8B-B14F-4D97-AF65-F5344CB8AC3E}">
        <p14:creationId xmlns:p14="http://schemas.microsoft.com/office/powerpoint/2010/main" val="398530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a:t>
            </a:r>
            <a:r>
              <a:rPr lang="en" altLang="ja-JP" dirty="0"/>
              <a:t>So, This study quantifies CO₂ emissions / induced by inbound tourism to Japan /with high precision / and it separates them into two categories / air transport and tourism consumption.</a:t>
            </a:r>
            <a:br>
              <a:rPr lang="en" altLang="ja-JP" dirty="0"/>
            </a:br>
            <a:r>
              <a:rPr lang="ja-JP" altLang="en-US"/>
              <a:t>・</a:t>
            </a:r>
            <a:r>
              <a:rPr lang="ja-JP" altLang="en-US" dirty="0"/>
              <a:t>　</a:t>
            </a:r>
            <a:r>
              <a:rPr lang="en" altLang="ja-JP" dirty="0"/>
              <a:t>Based on these estimations, /it aims to propose effective decarbonization policies.</a:t>
            </a:r>
          </a:p>
          <a:p>
            <a:r>
              <a:rPr lang="ja-JP" altLang="en-US"/>
              <a:t>・　</a:t>
            </a:r>
            <a:r>
              <a:rPr lang="en" altLang="ja-JP" dirty="0"/>
              <a:t>And, There are two novelty of this study.</a:t>
            </a:r>
          </a:p>
          <a:p>
            <a:r>
              <a:rPr lang="ja-JP" altLang="en-US"/>
              <a:t>・　</a:t>
            </a:r>
            <a:r>
              <a:rPr lang="en" altLang="ja-JP" dirty="0"/>
              <a:t>First, this study achieved a more accurate calculation of CO₂ emissions</a:t>
            </a:r>
            <a:r>
              <a:rPr lang="ja-JP" altLang="en-US"/>
              <a:t>　</a:t>
            </a:r>
            <a:r>
              <a:rPr lang="en-US" altLang="ja-JP" dirty="0"/>
              <a:t>/</a:t>
            </a:r>
            <a:r>
              <a:rPr lang="en" altLang="ja-JP" dirty="0"/>
              <a:t> based on actual flight operation data</a:t>
            </a:r>
            <a:br>
              <a:rPr lang="en" altLang="ja-JP" dirty="0"/>
            </a:br>
            <a:r>
              <a:rPr lang="en" altLang="ja-JP" dirty="0"/>
              <a:t>/ by separately estimating emissions from air transport and  tourism consumption.</a:t>
            </a:r>
            <a:br>
              <a:rPr lang="en" altLang="ja-JP" dirty="0"/>
            </a:br>
            <a:r>
              <a:rPr lang="ja-JP" altLang="en-US"/>
              <a:t>・　</a:t>
            </a:r>
            <a:r>
              <a:rPr lang="en" altLang="ja-JP" dirty="0"/>
              <a:t>Second, it also analyzed changes in tourism-induced CO₂ emissions </a:t>
            </a:r>
            <a:r>
              <a:rPr lang="en-US" altLang="ja-JP" dirty="0"/>
              <a:t>/ </a:t>
            </a:r>
            <a:r>
              <a:rPr lang="en" altLang="ja-JP" dirty="0"/>
              <a:t>before and after the COVID-19 pandemic.</a:t>
            </a:r>
          </a:p>
          <a:p>
            <a:endParaRPr kumimoji="1" lang="ja-JP" altLang="en-US"/>
          </a:p>
        </p:txBody>
      </p:sp>
      <p:sp>
        <p:nvSpPr>
          <p:cNvPr id="4" name="スライド番号プレースホルダー 3"/>
          <p:cNvSpPr>
            <a:spLocks noGrp="1"/>
          </p:cNvSpPr>
          <p:nvPr>
            <p:ph type="sldNum" sz="quarter" idx="5"/>
          </p:nvPr>
        </p:nvSpPr>
        <p:spPr/>
        <p:txBody>
          <a:bodyPr/>
          <a:lstStyle/>
          <a:p>
            <a:fld id="{B3F954BF-7AED-6947-84F3-ACE737D38106}" type="slidenum">
              <a:rPr kumimoji="1" lang="ja-JP" altLang="en-US" smtClean="0"/>
              <a:t>7</a:t>
            </a:fld>
            <a:endParaRPr kumimoji="1" lang="ja-JP" altLang="en-US"/>
          </a:p>
        </p:txBody>
      </p:sp>
    </p:spTree>
    <p:extLst>
      <p:ext uri="{BB962C8B-B14F-4D97-AF65-F5344CB8AC3E}">
        <p14:creationId xmlns:p14="http://schemas.microsoft.com/office/powerpoint/2010/main" val="2540812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　</a:t>
            </a:r>
            <a:r>
              <a:rPr lang="en" altLang="ja-JP" dirty="0"/>
              <a:t>This study adopts two main analytical approaches.</a:t>
            </a:r>
            <a:br>
              <a:rPr lang="en" altLang="ja-JP" dirty="0"/>
            </a:br>
            <a:r>
              <a:rPr lang="ja-JP" altLang="en-US"/>
              <a:t>・　</a:t>
            </a:r>
            <a:r>
              <a:rPr lang="en" altLang="ja-JP" dirty="0"/>
              <a:t>To begin with, I will provide an overview of both methods using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　</a:t>
            </a:r>
            <a:r>
              <a:rPr lang="en" altLang="ja-JP" dirty="0"/>
              <a:t>The first method is the aviation-based estimation.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　</a:t>
            </a:r>
            <a:r>
              <a:rPr lang="en" altLang="ja-JP" sz="1200" dirty="0"/>
              <a:t>We use </a:t>
            </a:r>
            <a:r>
              <a:rPr lang="en" altLang="ja-JP" sz="1200" b="1" dirty="0"/>
              <a:t>GLORIA</a:t>
            </a:r>
            <a:r>
              <a:rPr lang="en" altLang="ja-JP" sz="1200" dirty="0"/>
              <a:t>, a global multi-regional input-output table, / to analyze how tourists’ spending—on things /  like food, hotels, and transport— / leads to CO₂ emissions.</a:t>
            </a:r>
            <a:br>
              <a:rPr lang="en" altLang="ja-JP" sz="1200" dirty="0"/>
            </a:br>
            <a:r>
              <a:rPr lang="ja-JP" altLang="en-US" sz="1200"/>
              <a:t>・　</a:t>
            </a:r>
            <a:r>
              <a:rPr lang="en" altLang="ja-JP" sz="1200" dirty="0"/>
              <a:t>Next, t</a:t>
            </a:r>
            <a:r>
              <a:rPr lang="en" altLang="ja-JP" dirty="0"/>
              <a:t>he second method is the aviation-based estimation.</a:t>
            </a:r>
            <a:r>
              <a:rPr lang="en-US" altLang="ja-JP"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　</a:t>
            </a:r>
            <a:r>
              <a:rPr lang="en" altLang="ja-JP" sz="1200" dirty="0"/>
              <a:t>We estimate direct CO₂ emissions / using flight schedules and operational data from JTB.</a:t>
            </a:r>
            <a:endParaRPr lang="en-US" altLang="ja-JP" sz="1200" dirty="0">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ja-JP" sz="1200" b="1" dirty="0">
              <a:solidFill>
                <a:schemeClr val="accent4"/>
              </a:solidFill>
            </a:endParaRPr>
          </a:p>
        </p:txBody>
      </p:sp>
      <p:sp>
        <p:nvSpPr>
          <p:cNvPr id="4" name="スライド番号プレースホルダー 3"/>
          <p:cNvSpPr>
            <a:spLocks noGrp="1"/>
          </p:cNvSpPr>
          <p:nvPr>
            <p:ph type="sldNum" sz="quarter" idx="5"/>
          </p:nvPr>
        </p:nvSpPr>
        <p:spPr/>
        <p:txBody>
          <a:bodyPr/>
          <a:lstStyle/>
          <a:p>
            <a:fld id="{0BE96451-74F3-3945-8701-CC186D28F618}" type="slidenum">
              <a:rPr kumimoji="1" lang="ja-JP" altLang="en-US" smtClean="0"/>
              <a:t>8</a:t>
            </a:fld>
            <a:endParaRPr kumimoji="1" lang="ja-JP" altLang="en-US"/>
          </a:p>
        </p:txBody>
      </p:sp>
    </p:spTree>
    <p:extLst>
      <p:ext uri="{BB962C8B-B14F-4D97-AF65-F5344CB8AC3E}">
        <p14:creationId xmlns:p14="http://schemas.microsoft.com/office/powerpoint/2010/main" val="3009136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4C2C4-1DDB-969C-33DA-794C045DCA6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787024E-8C9B-3B5D-52A5-EEF898B9756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F58187B-4DD5-B6AA-C80D-AE6DE4629E56}"/>
              </a:ext>
            </a:extLst>
          </p:cNvPr>
          <p:cNvSpPr>
            <a:spLocks noGrp="1"/>
          </p:cNvSpPr>
          <p:nvPr>
            <p:ph type="body" idx="1"/>
          </p:nvPr>
        </p:nvSpPr>
        <p:spPr/>
        <p:txBody>
          <a:bodyPr/>
          <a:lstStyle/>
          <a:p>
            <a:r>
              <a:rPr lang="ja-JP" altLang="en-US"/>
              <a:t>・　</a:t>
            </a:r>
            <a:r>
              <a:rPr lang="en" altLang="ja-JP" dirty="0"/>
              <a:t>Then, I will go into each method in more detail with equations.</a:t>
            </a:r>
          </a:p>
          <a:p>
            <a:r>
              <a:rPr lang="ja-JP" altLang="en-US"/>
              <a:t>・　</a:t>
            </a:r>
            <a:r>
              <a:rPr lang="en-US" altLang="ja-JP" dirty="0"/>
              <a:t>To begin with</a:t>
            </a:r>
            <a:r>
              <a:rPr lang="en" altLang="ja-JP" dirty="0"/>
              <a:t>, I will explain the emissions from air transport / in more detail.</a:t>
            </a:r>
          </a:p>
          <a:p>
            <a:r>
              <a:rPr lang="ja-JP" altLang="en-US"/>
              <a:t>・　</a:t>
            </a:r>
            <a:r>
              <a:rPr lang="en" altLang="ja-JP" dirty="0"/>
              <a:t>we estimated the CO₂ emissions from aircraft operations / on route s from country c to Japan / using Equation number one (1).</a:t>
            </a:r>
            <a:br>
              <a:rPr lang="en" altLang="ja-JP" dirty="0"/>
            </a:br>
            <a:r>
              <a:rPr lang="ja-JP" altLang="en-US"/>
              <a:t>・　</a:t>
            </a:r>
            <a:r>
              <a:rPr lang="en" altLang="ja-JP" dirty="0"/>
              <a:t>In this equation,/ h is the emission factor of jet fuel, /d is the flight distance, /m is the number of flights, /and l is the fuel efficiency of the aircraft.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　</a:t>
            </a:r>
            <a:r>
              <a:rPr lang="en" altLang="ja-JP" dirty="0"/>
              <a:t>By multiplying these factors,/ we estimate the direct CO₂ emissions per flight for a given route.</a:t>
            </a:r>
          </a:p>
          <a:p>
            <a:r>
              <a:rPr lang="ja-JP" altLang="en-US"/>
              <a:t>・　</a:t>
            </a:r>
            <a:r>
              <a:rPr lang="en" altLang="ja-JP" dirty="0"/>
              <a:t>Rather than simply assuming that longer distances /lead to higher emissions, / this approach also takes into account aircraft type and flight frequency.</a:t>
            </a:r>
            <a:endParaRPr kumimoji="1" lang="ja-JP" altLang="en-US"/>
          </a:p>
        </p:txBody>
      </p:sp>
      <p:sp>
        <p:nvSpPr>
          <p:cNvPr id="4" name="スライド番号プレースホルダー 3">
            <a:extLst>
              <a:ext uri="{FF2B5EF4-FFF2-40B4-BE49-F238E27FC236}">
                <a16:creationId xmlns:a16="http://schemas.microsoft.com/office/drawing/2014/main" id="{7298BF12-0CA1-321B-DEE5-1019EA8B8121}"/>
              </a:ext>
            </a:extLst>
          </p:cNvPr>
          <p:cNvSpPr>
            <a:spLocks noGrp="1"/>
          </p:cNvSpPr>
          <p:nvPr>
            <p:ph type="sldNum" sz="quarter" idx="5"/>
          </p:nvPr>
        </p:nvSpPr>
        <p:spPr/>
        <p:txBody>
          <a:bodyPr/>
          <a:lstStyle/>
          <a:p>
            <a:fld id="{B3F954BF-7AED-6947-84F3-ACE737D38106}" type="slidenum">
              <a:rPr kumimoji="1" lang="ja-JP" altLang="en-US" smtClean="0"/>
              <a:t>9</a:t>
            </a:fld>
            <a:endParaRPr kumimoji="1" lang="ja-JP" altLang="en-US"/>
          </a:p>
        </p:txBody>
      </p:sp>
    </p:spTree>
    <p:extLst>
      <p:ext uri="{BB962C8B-B14F-4D97-AF65-F5344CB8AC3E}">
        <p14:creationId xmlns:p14="http://schemas.microsoft.com/office/powerpoint/2010/main" val="248237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7677AF-DE64-D74A-613F-D119D525887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86C9B96-E7D0-DCCC-3EC1-EBEAF9C7E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DB36F16-199E-0FEC-0C7C-9A176C5C7610}"/>
              </a:ext>
            </a:extLst>
          </p:cNvPr>
          <p:cNvSpPr>
            <a:spLocks noGrp="1"/>
          </p:cNvSpPr>
          <p:nvPr>
            <p:ph type="dt" sz="half" idx="10"/>
          </p:nvPr>
        </p:nvSpPr>
        <p:spPr/>
        <p:txBody>
          <a:bodyPr/>
          <a:lstStyle/>
          <a:p>
            <a:fld id="{86589879-C73D-F744-A622-17A5928A59C4}" type="datetimeFigureOut">
              <a:rPr kumimoji="1" lang="ja-JP" altLang="en-US" smtClean="0"/>
              <a:t>2025/7/1</a:t>
            </a:fld>
            <a:endParaRPr kumimoji="1" lang="ja-JP" altLang="en-US"/>
          </a:p>
        </p:txBody>
      </p:sp>
      <p:sp>
        <p:nvSpPr>
          <p:cNvPr id="5" name="フッター プレースホルダー 4">
            <a:extLst>
              <a:ext uri="{FF2B5EF4-FFF2-40B4-BE49-F238E27FC236}">
                <a16:creationId xmlns:a16="http://schemas.microsoft.com/office/drawing/2014/main" id="{18CECF65-CC42-0E7B-C812-2328E8C081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3D71B3-1AF5-BAC5-48F2-E63B605F6558}"/>
              </a:ext>
            </a:extLst>
          </p:cNvPr>
          <p:cNvSpPr>
            <a:spLocks noGrp="1"/>
          </p:cNvSpPr>
          <p:nvPr>
            <p:ph type="sldNum" sz="quarter" idx="12"/>
          </p:nvPr>
        </p:nvSpPr>
        <p:spPr/>
        <p:txBody>
          <a:bodyPr/>
          <a:lstStyle/>
          <a:p>
            <a:fld id="{6F33316F-63B8-7548-B802-D60084671F98}" type="slidenum">
              <a:rPr kumimoji="1" lang="ja-JP" altLang="en-US" smtClean="0"/>
              <a:t>‹#›</a:t>
            </a:fld>
            <a:endParaRPr kumimoji="1" lang="ja-JP" altLang="en-US"/>
          </a:p>
        </p:txBody>
      </p:sp>
    </p:spTree>
    <p:extLst>
      <p:ext uri="{BB962C8B-B14F-4D97-AF65-F5344CB8AC3E}">
        <p14:creationId xmlns:p14="http://schemas.microsoft.com/office/powerpoint/2010/main" val="239427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865F08-EB35-6655-4A79-B39706DBE5D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52E5CB-8028-F1E2-4460-7C0012B6EB1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4FEEDB-10DE-D35D-9483-3912A5E5BE6E}"/>
              </a:ext>
            </a:extLst>
          </p:cNvPr>
          <p:cNvSpPr>
            <a:spLocks noGrp="1"/>
          </p:cNvSpPr>
          <p:nvPr>
            <p:ph type="dt" sz="half" idx="10"/>
          </p:nvPr>
        </p:nvSpPr>
        <p:spPr/>
        <p:txBody>
          <a:bodyPr/>
          <a:lstStyle/>
          <a:p>
            <a:fld id="{86589879-C73D-F744-A622-17A5928A59C4}" type="datetimeFigureOut">
              <a:rPr kumimoji="1" lang="ja-JP" altLang="en-US" smtClean="0"/>
              <a:t>2025/7/1</a:t>
            </a:fld>
            <a:endParaRPr kumimoji="1" lang="ja-JP" altLang="en-US"/>
          </a:p>
        </p:txBody>
      </p:sp>
      <p:sp>
        <p:nvSpPr>
          <p:cNvPr id="5" name="フッター プレースホルダー 4">
            <a:extLst>
              <a:ext uri="{FF2B5EF4-FFF2-40B4-BE49-F238E27FC236}">
                <a16:creationId xmlns:a16="http://schemas.microsoft.com/office/drawing/2014/main" id="{DDD2DC94-67E7-22C3-7AA2-D362A24B8C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1C0A25-D781-F070-6A46-617D8E01FCD8}"/>
              </a:ext>
            </a:extLst>
          </p:cNvPr>
          <p:cNvSpPr>
            <a:spLocks noGrp="1"/>
          </p:cNvSpPr>
          <p:nvPr>
            <p:ph type="sldNum" sz="quarter" idx="12"/>
          </p:nvPr>
        </p:nvSpPr>
        <p:spPr/>
        <p:txBody>
          <a:bodyPr/>
          <a:lstStyle/>
          <a:p>
            <a:fld id="{6F33316F-63B8-7548-B802-D60084671F98}" type="slidenum">
              <a:rPr kumimoji="1" lang="ja-JP" altLang="en-US" smtClean="0"/>
              <a:t>‹#›</a:t>
            </a:fld>
            <a:endParaRPr kumimoji="1" lang="ja-JP" altLang="en-US"/>
          </a:p>
        </p:txBody>
      </p:sp>
    </p:spTree>
    <p:extLst>
      <p:ext uri="{BB962C8B-B14F-4D97-AF65-F5344CB8AC3E}">
        <p14:creationId xmlns:p14="http://schemas.microsoft.com/office/powerpoint/2010/main" val="312735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5EAD0E1-501A-BD47-1F6E-6111C99F8DE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FAA95C-19CF-557C-3D0D-960B5EFD529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FFBF66-DE9E-BB9C-AFAB-4182D868D35F}"/>
              </a:ext>
            </a:extLst>
          </p:cNvPr>
          <p:cNvSpPr>
            <a:spLocks noGrp="1"/>
          </p:cNvSpPr>
          <p:nvPr>
            <p:ph type="dt" sz="half" idx="10"/>
          </p:nvPr>
        </p:nvSpPr>
        <p:spPr/>
        <p:txBody>
          <a:bodyPr/>
          <a:lstStyle/>
          <a:p>
            <a:fld id="{86589879-C73D-F744-A622-17A5928A59C4}" type="datetimeFigureOut">
              <a:rPr kumimoji="1" lang="ja-JP" altLang="en-US" smtClean="0"/>
              <a:t>2025/7/1</a:t>
            </a:fld>
            <a:endParaRPr kumimoji="1" lang="ja-JP" altLang="en-US"/>
          </a:p>
        </p:txBody>
      </p:sp>
      <p:sp>
        <p:nvSpPr>
          <p:cNvPr id="5" name="フッター プレースホルダー 4">
            <a:extLst>
              <a:ext uri="{FF2B5EF4-FFF2-40B4-BE49-F238E27FC236}">
                <a16:creationId xmlns:a16="http://schemas.microsoft.com/office/drawing/2014/main" id="{351B2B90-E309-FEBC-5BFC-1EA328E089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EDFB7D-2E5D-F74D-5A78-A7553F47C4C9}"/>
              </a:ext>
            </a:extLst>
          </p:cNvPr>
          <p:cNvSpPr>
            <a:spLocks noGrp="1"/>
          </p:cNvSpPr>
          <p:nvPr>
            <p:ph type="sldNum" sz="quarter" idx="12"/>
          </p:nvPr>
        </p:nvSpPr>
        <p:spPr/>
        <p:txBody>
          <a:bodyPr/>
          <a:lstStyle/>
          <a:p>
            <a:fld id="{6F33316F-63B8-7548-B802-D60084671F98}" type="slidenum">
              <a:rPr kumimoji="1" lang="ja-JP" altLang="en-US" smtClean="0"/>
              <a:t>‹#›</a:t>
            </a:fld>
            <a:endParaRPr kumimoji="1" lang="ja-JP" altLang="en-US"/>
          </a:p>
        </p:txBody>
      </p:sp>
    </p:spTree>
    <p:extLst>
      <p:ext uri="{BB962C8B-B14F-4D97-AF65-F5344CB8AC3E}">
        <p14:creationId xmlns:p14="http://schemas.microsoft.com/office/powerpoint/2010/main" val="1615528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51140D-6EEA-DED9-4501-07476094074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17974-A481-72EC-B9A0-9FA7E9296E32}"/>
              </a:ext>
            </a:extLst>
          </p:cNvPr>
          <p:cNvSpPr>
            <a:spLocks noGrp="1"/>
          </p:cNvSpPr>
          <p:nvPr>
            <p:ph type="dt" sz="half" idx="10"/>
          </p:nvPr>
        </p:nvSpPr>
        <p:spPr/>
        <p:txBody>
          <a:bodyPr/>
          <a:lstStyle/>
          <a:p>
            <a:fld id="{86589879-C73D-F744-A622-17A5928A59C4}" type="datetimeFigureOut">
              <a:rPr kumimoji="1" lang="ja-JP" altLang="en-US" smtClean="0"/>
              <a:t>2025/7/1</a:t>
            </a:fld>
            <a:endParaRPr kumimoji="1" lang="ja-JP" altLang="en-US"/>
          </a:p>
        </p:txBody>
      </p:sp>
      <p:sp>
        <p:nvSpPr>
          <p:cNvPr id="4" name="フッター プレースホルダー 3">
            <a:extLst>
              <a:ext uri="{FF2B5EF4-FFF2-40B4-BE49-F238E27FC236}">
                <a16:creationId xmlns:a16="http://schemas.microsoft.com/office/drawing/2014/main" id="{3D32941B-147B-4CB4-3B3C-76EB0F5D225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9DDD10A-C6BE-B5A8-47AC-D70C6DDEF155}"/>
              </a:ext>
            </a:extLst>
          </p:cNvPr>
          <p:cNvSpPr>
            <a:spLocks noGrp="1"/>
          </p:cNvSpPr>
          <p:nvPr>
            <p:ph type="sldNum" sz="quarter" idx="12"/>
          </p:nvPr>
        </p:nvSpPr>
        <p:spPr/>
        <p:txBody>
          <a:bodyPr/>
          <a:lstStyle/>
          <a:p>
            <a:fld id="{6F33316F-63B8-7548-B802-D60084671F98}" type="slidenum">
              <a:rPr kumimoji="1" lang="ja-JP" altLang="en-US" smtClean="0"/>
              <a:t>‹#›</a:t>
            </a:fld>
            <a:endParaRPr kumimoji="1" lang="ja-JP" altLang="en-US"/>
          </a:p>
        </p:txBody>
      </p:sp>
    </p:spTree>
    <p:extLst>
      <p:ext uri="{BB962C8B-B14F-4D97-AF65-F5344CB8AC3E}">
        <p14:creationId xmlns:p14="http://schemas.microsoft.com/office/powerpoint/2010/main" val="13409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F8889-A743-7E50-A5DB-2902A9E427C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CE3B540-2087-F2B7-CC94-B6B6AAC252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0340F3D-EB04-C48F-8B99-217B99D70775}"/>
              </a:ext>
            </a:extLst>
          </p:cNvPr>
          <p:cNvSpPr>
            <a:spLocks noGrp="1"/>
          </p:cNvSpPr>
          <p:nvPr>
            <p:ph type="dt" sz="half" idx="10"/>
          </p:nvPr>
        </p:nvSpPr>
        <p:spPr/>
        <p:txBody>
          <a:bodyPr/>
          <a:lstStyle/>
          <a:p>
            <a:fld id="{EA2CC729-F3CA-DF4B-BDEF-417650BB477A}" type="datetimeFigureOut">
              <a:rPr kumimoji="1" lang="ja-JP" altLang="en-US" smtClean="0"/>
              <a:t>2025/7/1</a:t>
            </a:fld>
            <a:endParaRPr kumimoji="1" lang="ja-JP" altLang="en-US"/>
          </a:p>
        </p:txBody>
      </p:sp>
      <p:sp>
        <p:nvSpPr>
          <p:cNvPr id="5" name="フッター プレースホルダー 4">
            <a:extLst>
              <a:ext uri="{FF2B5EF4-FFF2-40B4-BE49-F238E27FC236}">
                <a16:creationId xmlns:a16="http://schemas.microsoft.com/office/drawing/2014/main" id="{1A8D6E2C-ADE9-DC4A-599B-917B649BC5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3C0566-F184-E393-C6C9-2F1194AFA58E}"/>
              </a:ext>
            </a:extLst>
          </p:cNvPr>
          <p:cNvSpPr>
            <a:spLocks noGrp="1"/>
          </p:cNvSpPr>
          <p:nvPr>
            <p:ph type="sldNum" sz="quarter" idx="12"/>
          </p:nvPr>
        </p:nvSpPr>
        <p:spPr/>
        <p:txBody>
          <a:bodyPr/>
          <a:lstStyle/>
          <a:p>
            <a:fld id="{2E346481-7BB2-8E43-8AA1-063C13B10703}" type="slidenum">
              <a:rPr kumimoji="1" lang="ja-JP" altLang="en-US" smtClean="0"/>
              <a:t>‹#›</a:t>
            </a:fld>
            <a:endParaRPr kumimoji="1" lang="ja-JP" altLang="en-US"/>
          </a:p>
        </p:txBody>
      </p:sp>
    </p:spTree>
    <p:extLst>
      <p:ext uri="{BB962C8B-B14F-4D97-AF65-F5344CB8AC3E}">
        <p14:creationId xmlns:p14="http://schemas.microsoft.com/office/powerpoint/2010/main" val="315193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F7F29B-5986-975D-A7D0-21506FC1AF8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763F079-5E6C-4782-12FE-B4DFB02AA1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B08664-E957-7445-3AC7-213285DE2779}"/>
              </a:ext>
            </a:extLst>
          </p:cNvPr>
          <p:cNvSpPr>
            <a:spLocks noGrp="1"/>
          </p:cNvSpPr>
          <p:nvPr>
            <p:ph type="dt" sz="half" idx="10"/>
          </p:nvPr>
        </p:nvSpPr>
        <p:spPr/>
        <p:txBody>
          <a:bodyPr/>
          <a:lstStyle/>
          <a:p>
            <a:fld id="{EA2CC729-F3CA-DF4B-BDEF-417650BB477A}" type="datetimeFigureOut">
              <a:rPr kumimoji="1" lang="ja-JP" altLang="en-US" smtClean="0"/>
              <a:t>2025/7/1</a:t>
            </a:fld>
            <a:endParaRPr kumimoji="1" lang="ja-JP" altLang="en-US"/>
          </a:p>
        </p:txBody>
      </p:sp>
      <p:sp>
        <p:nvSpPr>
          <p:cNvPr id="5" name="フッター プレースホルダー 4">
            <a:extLst>
              <a:ext uri="{FF2B5EF4-FFF2-40B4-BE49-F238E27FC236}">
                <a16:creationId xmlns:a16="http://schemas.microsoft.com/office/drawing/2014/main" id="{61AB2DDF-B8BD-B7BC-EC0D-865A56A5E0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80B11F-9482-3F14-3705-91BB5B5F9CED}"/>
              </a:ext>
            </a:extLst>
          </p:cNvPr>
          <p:cNvSpPr>
            <a:spLocks noGrp="1"/>
          </p:cNvSpPr>
          <p:nvPr>
            <p:ph type="sldNum" sz="quarter" idx="12"/>
          </p:nvPr>
        </p:nvSpPr>
        <p:spPr/>
        <p:txBody>
          <a:bodyPr/>
          <a:lstStyle/>
          <a:p>
            <a:fld id="{2E346481-7BB2-8E43-8AA1-063C13B10703}" type="slidenum">
              <a:rPr kumimoji="1" lang="ja-JP" altLang="en-US" smtClean="0"/>
              <a:t>‹#›</a:t>
            </a:fld>
            <a:endParaRPr kumimoji="1" lang="ja-JP" altLang="en-US"/>
          </a:p>
        </p:txBody>
      </p:sp>
    </p:spTree>
    <p:extLst>
      <p:ext uri="{BB962C8B-B14F-4D97-AF65-F5344CB8AC3E}">
        <p14:creationId xmlns:p14="http://schemas.microsoft.com/office/powerpoint/2010/main" val="583073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3A31C-2A05-3875-F2EF-5E4F66CBC93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C3D217-EAE2-BD10-8E59-4368760970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E5F2583-BA74-AADC-C0E1-9BE78FE34122}"/>
              </a:ext>
            </a:extLst>
          </p:cNvPr>
          <p:cNvSpPr>
            <a:spLocks noGrp="1"/>
          </p:cNvSpPr>
          <p:nvPr>
            <p:ph type="dt" sz="half" idx="10"/>
          </p:nvPr>
        </p:nvSpPr>
        <p:spPr/>
        <p:txBody>
          <a:bodyPr/>
          <a:lstStyle/>
          <a:p>
            <a:fld id="{EA2CC729-F3CA-DF4B-BDEF-417650BB477A}" type="datetimeFigureOut">
              <a:rPr kumimoji="1" lang="ja-JP" altLang="en-US" smtClean="0"/>
              <a:t>2025/7/1</a:t>
            </a:fld>
            <a:endParaRPr kumimoji="1" lang="ja-JP" altLang="en-US"/>
          </a:p>
        </p:txBody>
      </p:sp>
      <p:sp>
        <p:nvSpPr>
          <p:cNvPr id="5" name="フッター プレースホルダー 4">
            <a:extLst>
              <a:ext uri="{FF2B5EF4-FFF2-40B4-BE49-F238E27FC236}">
                <a16:creationId xmlns:a16="http://schemas.microsoft.com/office/drawing/2014/main" id="{8A7E5742-23F2-EB01-1FE4-FF96275109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E95F6E-42C2-5A47-ABE7-758556BE71C3}"/>
              </a:ext>
            </a:extLst>
          </p:cNvPr>
          <p:cNvSpPr>
            <a:spLocks noGrp="1"/>
          </p:cNvSpPr>
          <p:nvPr>
            <p:ph type="sldNum" sz="quarter" idx="12"/>
          </p:nvPr>
        </p:nvSpPr>
        <p:spPr/>
        <p:txBody>
          <a:bodyPr/>
          <a:lstStyle/>
          <a:p>
            <a:fld id="{2E346481-7BB2-8E43-8AA1-063C13B10703}" type="slidenum">
              <a:rPr kumimoji="1" lang="ja-JP" altLang="en-US" smtClean="0"/>
              <a:t>‹#›</a:t>
            </a:fld>
            <a:endParaRPr kumimoji="1" lang="ja-JP" altLang="en-US"/>
          </a:p>
        </p:txBody>
      </p:sp>
    </p:spTree>
    <p:extLst>
      <p:ext uri="{BB962C8B-B14F-4D97-AF65-F5344CB8AC3E}">
        <p14:creationId xmlns:p14="http://schemas.microsoft.com/office/powerpoint/2010/main" val="152306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C67376-F7F2-D481-A989-53E6A1CD63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8EDB30-7327-ADB6-A247-4CB62F470E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DA9A15F-4317-0CD3-C806-508F3499A2D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67A3ACB-6FF1-D5D9-615A-B37351CCEAEC}"/>
              </a:ext>
            </a:extLst>
          </p:cNvPr>
          <p:cNvSpPr>
            <a:spLocks noGrp="1"/>
          </p:cNvSpPr>
          <p:nvPr>
            <p:ph type="dt" sz="half" idx="10"/>
          </p:nvPr>
        </p:nvSpPr>
        <p:spPr/>
        <p:txBody>
          <a:bodyPr/>
          <a:lstStyle/>
          <a:p>
            <a:fld id="{EA2CC729-F3CA-DF4B-BDEF-417650BB477A}" type="datetimeFigureOut">
              <a:rPr kumimoji="1" lang="ja-JP" altLang="en-US" smtClean="0"/>
              <a:t>2025/7/1</a:t>
            </a:fld>
            <a:endParaRPr kumimoji="1" lang="ja-JP" altLang="en-US"/>
          </a:p>
        </p:txBody>
      </p:sp>
      <p:sp>
        <p:nvSpPr>
          <p:cNvPr id="6" name="フッター プレースホルダー 5">
            <a:extLst>
              <a:ext uri="{FF2B5EF4-FFF2-40B4-BE49-F238E27FC236}">
                <a16:creationId xmlns:a16="http://schemas.microsoft.com/office/drawing/2014/main" id="{13197ADE-06E5-DB7D-5E16-0D5970CD58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DD6093-054F-C1E1-DE7A-C5F49BCF9AFD}"/>
              </a:ext>
            </a:extLst>
          </p:cNvPr>
          <p:cNvSpPr>
            <a:spLocks noGrp="1"/>
          </p:cNvSpPr>
          <p:nvPr>
            <p:ph type="sldNum" sz="quarter" idx="12"/>
          </p:nvPr>
        </p:nvSpPr>
        <p:spPr/>
        <p:txBody>
          <a:bodyPr/>
          <a:lstStyle/>
          <a:p>
            <a:fld id="{2E346481-7BB2-8E43-8AA1-063C13B10703}" type="slidenum">
              <a:rPr kumimoji="1" lang="ja-JP" altLang="en-US" smtClean="0"/>
              <a:t>‹#›</a:t>
            </a:fld>
            <a:endParaRPr kumimoji="1" lang="ja-JP" altLang="en-US"/>
          </a:p>
        </p:txBody>
      </p:sp>
    </p:spTree>
    <p:extLst>
      <p:ext uri="{BB962C8B-B14F-4D97-AF65-F5344CB8AC3E}">
        <p14:creationId xmlns:p14="http://schemas.microsoft.com/office/powerpoint/2010/main" val="1111691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89AF3-0782-44FB-3733-FB30D863080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4BE2A4-F03A-0CE5-B4F8-9B4850B6AC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6732495-5D37-4449-B652-C96FE9C9E25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8C48922-C6CF-E6BA-A011-B52427AFB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8DF0F3D-0834-7DD6-D292-0DE3DFDD191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8763469-BFB0-64A0-0D5F-61DDF81DEE81}"/>
              </a:ext>
            </a:extLst>
          </p:cNvPr>
          <p:cNvSpPr>
            <a:spLocks noGrp="1"/>
          </p:cNvSpPr>
          <p:nvPr>
            <p:ph type="dt" sz="half" idx="10"/>
          </p:nvPr>
        </p:nvSpPr>
        <p:spPr/>
        <p:txBody>
          <a:bodyPr/>
          <a:lstStyle/>
          <a:p>
            <a:fld id="{EA2CC729-F3CA-DF4B-BDEF-417650BB477A}" type="datetimeFigureOut">
              <a:rPr kumimoji="1" lang="ja-JP" altLang="en-US" smtClean="0"/>
              <a:t>2025/7/1</a:t>
            </a:fld>
            <a:endParaRPr kumimoji="1" lang="ja-JP" altLang="en-US"/>
          </a:p>
        </p:txBody>
      </p:sp>
      <p:sp>
        <p:nvSpPr>
          <p:cNvPr id="8" name="フッター プレースホルダー 7">
            <a:extLst>
              <a:ext uri="{FF2B5EF4-FFF2-40B4-BE49-F238E27FC236}">
                <a16:creationId xmlns:a16="http://schemas.microsoft.com/office/drawing/2014/main" id="{0219373B-F8A5-F619-65ED-73146BD1AE3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0EB70A-DBB4-5458-EB95-E6839AECACC9}"/>
              </a:ext>
            </a:extLst>
          </p:cNvPr>
          <p:cNvSpPr>
            <a:spLocks noGrp="1"/>
          </p:cNvSpPr>
          <p:nvPr>
            <p:ph type="sldNum" sz="quarter" idx="12"/>
          </p:nvPr>
        </p:nvSpPr>
        <p:spPr/>
        <p:txBody>
          <a:bodyPr/>
          <a:lstStyle/>
          <a:p>
            <a:fld id="{2E346481-7BB2-8E43-8AA1-063C13B10703}" type="slidenum">
              <a:rPr kumimoji="1" lang="ja-JP" altLang="en-US" smtClean="0"/>
              <a:t>‹#›</a:t>
            </a:fld>
            <a:endParaRPr kumimoji="1" lang="ja-JP" altLang="en-US"/>
          </a:p>
        </p:txBody>
      </p:sp>
    </p:spTree>
    <p:extLst>
      <p:ext uri="{BB962C8B-B14F-4D97-AF65-F5344CB8AC3E}">
        <p14:creationId xmlns:p14="http://schemas.microsoft.com/office/powerpoint/2010/main" val="2411545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9D02AA-C777-8850-970A-0CCED23047F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253E133-F066-42B7-99B1-F149A5F6B488}"/>
              </a:ext>
            </a:extLst>
          </p:cNvPr>
          <p:cNvSpPr>
            <a:spLocks noGrp="1"/>
          </p:cNvSpPr>
          <p:nvPr>
            <p:ph type="dt" sz="half" idx="10"/>
          </p:nvPr>
        </p:nvSpPr>
        <p:spPr/>
        <p:txBody>
          <a:bodyPr/>
          <a:lstStyle/>
          <a:p>
            <a:fld id="{EA2CC729-F3CA-DF4B-BDEF-417650BB477A}" type="datetimeFigureOut">
              <a:rPr kumimoji="1" lang="ja-JP" altLang="en-US" smtClean="0"/>
              <a:t>2025/7/1</a:t>
            </a:fld>
            <a:endParaRPr kumimoji="1" lang="ja-JP" altLang="en-US"/>
          </a:p>
        </p:txBody>
      </p:sp>
      <p:sp>
        <p:nvSpPr>
          <p:cNvPr id="4" name="フッター プレースホルダー 3">
            <a:extLst>
              <a:ext uri="{FF2B5EF4-FFF2-40B4-BE49-F238E27FC236}">
                <a16:creationId xmlns:a16="http://schemas.microsoft.com/office/drawing/2014/main" id="{DA95439D-B4AC-915C-E947-3DA9B24A4F3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523859A-CC1B-B979-E546-840B7CEF50DC}"/>
              </a:ext>
            </a:extLst>
          </p:cNvPr>
          <p:cNvSpPr>
            <a:spLocks noGrp="1"/>
          </p:cNvSpPr>
          <p:nvPr>
            <p:ph type="sldNum" sz="quarter" idx="12"/>
          </p:nvPr>
        </p:nvSpPr>
        <p:spPr/>
        <p:txBody>
          <a:bodyPr/>
          <a:lstStyle/>
          <a:p>
            <a:fld id="{2E346481-7BB2-8E43-8AA1-063C13B10703}" type="slidenum">
              <a:rPr kumimoji="1" lang="ja-JP" altLang="en-US" smtClean="0"/>
              <a:t>‹#›</a:t>
            </a:fld>
            <a:endParaRPr kumimoji="1" lang="ja-JP" altLang="en-US"/>
          </a:p>
        </p:txBody>
      </p:sp>
    </p:spTree>
    <p:extLst>
      <p:ext uri="{BB962C8B-B14F-4D97-AF65-F5344CB8AC3E}">
        <p14:creationId xmlns:p14="http://schemas.microsoft.com/office/powerpoint/2010/main" val="3855093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882F0A8-B060-D5CF-F0C2-A7BBA37EE05A}"/>
              </a:ext>
            </a:extLst>
          </p:cNvPr>
          <p:cNvSpPr>
            <a:spLocks noGrp="1"/>
          </p:cNvSpPr>
          <p:nvPr>
            <p:ph type="dt" sz="half" idx="10"/>
          </p:nvPr>
        </p:nvSpPr>
        <p:spPr/>
        <p:txBody>
          <a:bodyPr/>
          <a:lstStyle/>
          <a:p>
            <a:fld id="{EA2CC729-F3CA-DF4B-BDEF-417650BB477A}" type="datetimeFigureOut">
              <a:rPr kumimoji="1" lang="ja-JP" altLang="en-US" smtClean="0"/>
              <a:t>2025/7/1</a:t>
            </a:fld>
            <a:endParaRPr kumimoji="1" lang="ja-JP" altLang="en-US"/>
          </a:p>
        </p:txBody>
      </p:sp>
      <p:sp>
        <p:nvSpPr>
          <p:cNvPr id="3" name="フッター プレースホルダー 2">
            <a:extLst>
              <a:ext uri="{FF2B5EF4-FFF2-40B4-BE49-F238E27FC236}">
                <a16:creationId xmlns:a16="http://schemas.microsoft.com/office/drawing/2014/main" id="{B8E5F787-AAB0-24C6-1B74-A3BA0E45BA6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D2B152C-0B9A-D76D-C866-D0186DAD0070}"/>
              </a:ext>
            </a:extLst>
          </p:cNvPr>
          <p:cNvSpPr>
            <a:spLocks noGrp="1"/>
          </p:cNvSpPr>
          <p:nvPr>
            <p:ph type="sldNum" sz="quarter" idx="12"/>
          </p:nvPr>
        </p:nvSpPr>
        <p:spPr/>
        <p:txBody>
          <a:bodyPr/>
          <a:lstStyle/>
          <a:p>
            <a:fld id="{2E346481-7BB2-8E43-8AA1-063C13B10703}" type="slidenum">
              <a:rPr kumimoji="1" lang="ja-JP" altLang="en-US" smtClean="0"/>
              <a:t>‹#›</a:t>
            </a:fld>
            <a:endParaRPr kumimoji="1" lang="ja-JP" altLang="en-US"/>
          </a:p>
        </p:txBody>
      </p:sp>
    </p:spTree>
    <p:extLst>
      <p:ext uri="{BB962C8B-B14F-4D97-AF65-F5344CB8AC3E}">
        <p14:creationId xmlns:p14="http://schemas.microsoft.com/office/powerpoint/2010/main" val="189384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66A843-54FE-2B99-8175-43CF9AB78B1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BE5A2AD-BCC8-83FC-C214-0D8106B7B33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287B57-F2E8-351A-42D6-728501E5EAC1}"/>
              </a:ext>
            </a:extLst>
          </p:cNvPr>
          <p:cNvSpPr>
            <a:spLocks noGrp="1"/>
          </p:cNvSpPr>
          <p:nvPr>
            <p:ph type="dt" sz="half" idx="10"/>
          </p:nvPr>
        </p:nvSpPr>
        <p:spPr/>
        <p:txBody>
          <a:bodyPr/>
          <a:lstStyle/>
          <a:p>
            <a:fld id="{86589879-C73D-F744-A622-17A5928A59C4}" type="datetimeFigureOut">
              <a:rPr kumimoji="1" lang="ja-JP" altLang="en-US" smtClean="0"/>
              <a:t>2025/7/1</a:t>
            </a:fld>
            <a:endParaRPr kumimoji="1" lang="ja-JP" altLang="en-US"/>
          </a:p>
        </p:txBody>
      </p:sp>
      <p:sp>
        <p:nvSpPr>
          <p:cNvPr id="5" name="フッター プレースホルダー 4">
            <a:extLst>
              <a:ext uri="{FF2B5EF4-FFF2-40B4-BE49-F238E27FC236}">
                <a16:creationId xmlns:a16="http://schemas.microsoft.com/office/drawing/2014/main" id="{F675AB3E-628D-2C22-C543-C486FCB368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748078-7270-D776-B539-008D782422A4}"/>
              </a:ext>
            </a:extLst>
          </p:cNvPr>
          <p:cNvSpPr>
            <a:spLocks noGrp="1"/>
          </p:cNvSpPr>
          <p:nvPr>
            <p:ph type="sldNum" sz="quarter" idx="12"/>
          </p:nvPr>
        </p:nvSpPr>
        <p:spPr/>
        <p:txBody>
          <a:bodyPr/>
          <a:lstStyle/>
          <a:p>
            <a:fld id="{6F33316F-63B8-7548-B802-D60084671F98}" type="slidenum">
              <a:rPr kumimoji="1" lang="ja-JP" altLang="en-US" smtClean="0"/>
              <a:t>‹#›</a:t>
            </a:fld>
            <a:endParaRPr kumimoji="1" lang="ja-JP" altLang="en-US"/>
          </a:p>
        </p:txBody>
      </p:sp>
    </p:spTree>
    <p:extLst>
      <p:ext uri="{BB962C8B-B14F-4D97-AF65-F5344CB8AC3E}">
        <p14:creationId xmlns:p14="http://schemas.microsoft.com/office/powerpoint/2010/main" val="24452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E9F203-E2A2-5318-8257-17A5FD1896C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A56111-A746-69FA-767D-D08A8095F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58BEFBF-DA1A-9981-4F85-764DB79FE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B9D12C-C531-F89A-1C44-D23CE8FCDBBC}"/>
              </a:ext>
            </a:extLst>
          </p:cNvPr>
          <p:cNvSpPr>
            <a:spLocks noGrp="1"/>
          </p:cNvSpPr>
          <p:nvPr>
            <p:ph type="dt" sz="half" idx="10"/>
          </p:nvPr>
        </p:nvSpPr>
        <p:spPr/>
        <p:txBody>
          <a:bodyPr/>
          <a:lstStyle/>
          <a:p>
            <a:fld id="{EA2CC729-F3CA-DF4B-BDEF-417650BB477A}" type="datetimeFigureOut">
              <a:rPr kumimoji="1" lang="ja-JP" altLang="en-US" smtClean="0"/>
              <a:t>2025/7/1</a:t>
            </a:fld>
            <a:endParaRPr kumimoji="1" lang="ja-JP" altLang="en-US"/>
          </a:p>
        </p:txBody>
      </p:sp>
      <p:sp>
        <p:nvSpPr>
          <p:cNvPr id="6" name="フッター プレースホルダー 5">
            <a:extLst>
              <a:ext uri="{FF2B5EF4-FFF2-40B4-BE49-F238E27FC236}">
                <a16:creationId xmlns:a16="http://schemas.microsoft.com/office/drawing/2014/main" id="{F29E4C8F-FB2E-6B5A-8244-6FE68FC2BF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8E83502-E8E1-8693-FF2E-CB2AEFC40108}"/>
              </a:ext>
            </a:extLst>
          </p:cNvPr>
          <p:cNvSpPr>
            <a:spLocks noGrp="1"/>
          </p:cNvSpPr>
          <p:nvPr>
            <p:ph type="sldNum" sz="quarter" idx="12"/>
          </p:nvPr>
        </p:nvSpPr>
        <p:spPr/>
        <p:txBody>
          <a:bodyPr/>
          <a:lstStyle/>
          <a:p>
            <a:fld id="{2E346481-7BB2-8E43-8AA1-063C13B10703}" type="slidenum">
              <a:rPr kumimoji="1" lang="ja-JP" altLang="en-US" smtClean="0"/>
              <a:t>‹#›</a:t>
            </a:fld>
            <a:endParaRPr kumimoji="1" lang="ja-JP" altLang="en-US"/>
          </a:p>
        </p:txBody>
      </p:sp>
    </p:spTree>
    <p:extLst>
      <p:ext uri="{BB962C8B-B14F-4D97-AF65-F5344CB8AC3E}">
        <p14:creationId xmlns:p14="http://schemas.microsoft.com/office/powerpoint/2010/main" val="2444499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777F18-14B4-891F-61D6-A38E3638D9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5538819-02CE-6077-B32E-D3D801869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2B534E9-E6D0-B3FF-55EA-2791681E4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27369DE-AF6F-19B8-C0C6-48BAC39AA9F1}"/>
              </a:ext>
            </a:extLst>
          </p:cNvPr>
          <p:cNvSpPr>
            <a:spLocks noGrp="1"/>
          </p:cNvSpPr>
          <p:nvPr>
            <p:ph type="dt" sz="half" idx="10"/>
          </p:nvPr>
        </p:nvSpPr>
        <p:spPr/>
        <p:txBody>
          <a:bodyPr/>
          <a:lstStyle/>
          <a:p>
            <a:fld id="{EA2CC729-F3CA-DF4B-BDEF-417650BB477A}" type="datetimeFigureOut">
              <a:rPr kumimoji="1" lang="ja-JP" altLang="en-US" smtClean="0"/>
              <a:t>2025/7/1</a:t>
            </a:fld>
            <a:endParaRPr kumimoji="1" lang="ja-JP" altLang="en-US"/>
          </a:p>
        </p:txBody>
      </p:sp>
      <p:sp>
        <p:nvSpPr>
          <p:cNvPr id="6" name="フッター プレースホルダー 5">
            <a:extLst>
              <a:ext uri="{FF2B5EF4-FFF2-40B4-BE49-F238E27FC236}">
                <a16:creationId xmlns:a16="http://schemas.microsoft.com/office/drawing/2014/main" id="{AAB5E3E7-0F80-B61C-E3BF-F471D21FEB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89CD29-E5B0-6CB2-EA38-34C258A0F1CD}"/>
              </a:ext>
            </a:extLst>
          </p:cNvPr>
          <p:cNvSpPr>
            <a:spLocks noGrp="1"/>
          </p:cNvSpPr>
          <p:nvPr>
            <p:ph type="sldNum" sz="quarter" idx="12"/>
          </p:nvPr>
        </p:nvSpPr>
        <p:spPr/>
        <p:txBody>
          <a:bodyPr/>
          <a:lstStyle/>
          <a:p>
            <a:fld id="{2E346481-7BB2-8E43-8AA1-063C13B10703}" type="slidenum">
              <a:rPr kumimoji="1" lang="ja-JP" altLang="en-US" smtClean="0"/>
              <a:t>‹#›</a:t>
            </a:fld>
            <a:endParaRPr kumimoji="1" lang="ja-JP" altLang="en-US"/>
          </a:p>
        </p:txBody>
      </p:sp>
    </p:spTree>
    <p:extLst>
      <p:ext uri="{BB962C8B-B14F-4D97-AF65-F5344CB8AC3E}">
        <p14:creationId xmlns:p14="http://schemas.microsoft.com/office/powerpoint/2010/main" val="102969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B1F2F9-4E0A-B34A-5618-21DC4758072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A491E3-36A7-228D-609B-81A3024C9B6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45A593-B9B1-53B9-9F91-6CCCDBD798D5}"/>
              </a:ext>
            </a:extLst>
          </p:cNvPr>
          <p:cNvSpPr>
            <a:spLocks noGrp="1"/>
          </p:cNvSpPr>
          <p:nvPr>
            <p:ph type="dt" sz="half" idx="10"/>
          </p:nvPr>
        </p:nvSpPr>
        <p:spPr/>
        <p:txBody>
          <a:bodyPr/>
          <a:lstStyle/>
          <a:p>
            <a:fld id="{EA2CC729-F3CA-DF4B-BDEF-417650BB477A}" type="datetimeFigureOut">
              <a:rPr kumimoji="1" lang="ja-JP" altLang="en-US" smtClean="0"/>
              <a:t>2025/7/1</a:t>
            </a:fld>
            <a:endParaRPr kumimoji="1" lang="ja-JP" altLang="en-US"/>
          </a:p>
        </p:txBody>
      </p:sp>
      <p:sp>
        <p:nvSpPr>
          <p:cNvPr id="5" name="フッター プレースホルダー 4">
            <a:extLst>
              <a:ext uri="{FF2B5EF4-FFF2-40B4-BE49-F238E27FC236}">
                <a16:creationId xmlns:a16="http://schemas.microsoft.com/office/drawing/2014/main" id="{1A4B5CCF-C26F-193B-C6D6-D1FF7D3D0A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9A9C7B-9B32-5FF5-534A-2A5D35CA5D6A}"/>
              </a:ext>
            </a:extLst>
          </p:cNvPr>
          <p:cNvSpPr>
            <a:spLocks noGrp="1"/>
          </p:cNvSpPr>
          <p:nvPr>
            <p:ph type="sldNum" sz="quarter" idx="12"/>
          </p:nvPr>
        </p:nvSpPr>
        <p:spPr/>
        <p:txBody>
          <a:bodyPr/>
          <a:lstStyle/>
          <a:p>
            <a:fld id="{2E346481-7BB2-8E43-8AA1-063C13B10703}" type="slidenum">
              <a:rPr kumimoji="1" lang="ja-JP" altLang="en-US" smtClean="0"/>
              <a:t>‹#›</a:t>
            </a:fld>
            <a:endParaRPr kumimoji="1" lang="ja-JP" altLang="en-US"/>
          </a:p>
        </p:txBody>
      </p:sp>
    </p:spTree>
    <p:extLst>
      <p:ext uri="{BB962C8B-B14F-4D97-AF65-F5344CB8AC3E}">
        <p14:creationId xmlns:p14="http://schemas.microsoft.com/office/powerpoint/2010/main" val="1829477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60C6977-6B2B-F0BE-C169-D3AA8ABBD08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FE8B4F4-5D0B-9B8D-61BD-F4C8D9959A5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0F0476-0417-4CF9-2EC5-01D63A506C4C}"/>
              </a:ext>
            </a:extLst>
          </p:cNvPr>
          <p:cNvSpPr>
            <a:spLocks noGrp="1"/>
          </p:cNvSpPr>
          <p:nvPr>
            <p:ph type="dt" sz="half" idx="10"/>
          </p:nvPr>
        </p:nvSpPr>
        <p:spPr/>
        <p:txBody>
          <a:bodyPr/>
          <a:lstStyle/>
          <a:p>
            <a:fld id="{EA2CC729-F3CA-DF4B-BDEF-417650BB477A}" type="datetimeFigureOut">
              <a:rPr kumimoji="1" lang="ja-JP" altLang="en-US" smtClean="0"/>
              <a:t>2025/7/1</a:t>
            </a:fld>
            <a:endParaRPr kumimoji="1" lang="ja-JP" altLang="en-US"/>
          </a:p>
        </p:txBody>
      </p:sp>
      <p:sp>
        <p:nvSpPr>
          <p:cNvPr id="5" name="フッター プレースホルダー 4">
            <a:extLst>
              <a:ext uri="{FF2B5EF4-FFF2-40B4-BE49-F238E27FC236}">
                <a16:creationId xmlns:a16="http://schemas.microsoft.com/office/drawing/2014/main" id="{DFA844DC-F5E3-6543-86F7-5C809EB0F0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C82930-F9B7-0F94-CD1D-A33F5C4E1A45}"/>
              </a:ext>
            </a:extLst>
          </p:cNvPr>
          <p:cNvSpPr>
            <a:spLocks noGrp="1"/>
          </p:cNvSpPr>
          <p:nvPr>
            <p:ph type="sldNum" sz="quarter" idx="12"/>
          </p:nvPr>
        </p:nvSpPr>
        <p:spPr/>
        <p:txBody>
          <a:bodyPr/>
          <a:lstStyle/>
          <a:p>
            <a:fld id="{2E346481-7BB2-8E43-8AA1-063C13B10703}" type="slidenum">
              <a:rPr kumimoji="1" lang="ja-JP" altLang="en-US" smtClean="0"/>
              <a:t>‹#›</a:t>
            </a:fld>
            <a:endParaRPr kumimoji="1" lang="ja-JP" altLang="en-US"/>
          </a:p>
        </p:txBody>
      </p:sp>
    </p:spTree>
    <p:extLst>
      <p:ext uri="{BB962C8B-B14F-4D97-AF65-F5344CB8AC3E}">
        <p14:creationId xmlns:p14="http://schemas.microsoft.com/office/powerpoint/2010/main" val="72056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B2508-0B02-A045-A9CE-758B7937CD3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C392B5-F981-D59E-742C-19F8E73C86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04D490A-34E1-073B-11B6-5ED936BDC499}"/>
              </a:ext>
            </a:extLst>
          </p:cNvPr>
          <p:cNvSpPr>
            <a:spLocks noGrp="1"/>
          </p:cNvSpPr>
          <p:nvPr>
            <p:ph type="dt" sz="half" idx="10"/>
          </p:nvPr>
        </p:nvSpPr>
        <p:spPr/>
        <p:txBody>
          <a:bodyPr/>
          <a:lstStyle/>
          <a:p>
            <a:fld id="{86589879-C73D-F744-A622-17A5928A59C4}" type="datetimeFigureOut">
              <a:rPr kumimoji="1" lang="ja-JP" altLang="en-US" smtClean="0"/>
              <a:t>2025/7/1</a:t>
            </a:fld>
            <a:endParaRPr kumimoji="1" lang="ja-JP" altLang="en-US"/>
          </a:p>
        </p:txBody>
      </p:sp>
      <p:sp>
        <p:nvSpPr>
          <p:cNvPr id="5" name="フッター プレースホルダー 4">
            <a:extLst>
              <a:ext uri="{FF2B5EF4-FFF2-40B4-BE49-F238E27FC236}">
                <a16:creationId xmlns:a16="http://schemas.microsoft.com/office/drawing/2014/main" id="{00FAB714-87AC-B8E9-4A98-6D58F049D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008763-2B60-AA66-C87D-7F5C6ED33884}"/>
              </a:ext>
            </a:extLst>
          </p:cNvPr>
          <p:cNvSpPr>
            <a:spLocks noGrp="1"/>
          </p:cNvSpPr>
          <p:nvPr>
            <p:ph type="sldNum" sz="quarter" idx="12"/>
          </p:nvPr>
        </p:nvSpPr>
        <p:spPr/>
        <p:txBody>
          <a:bodyPr/>
          <a:lstStyle/>
          <a:p>
            <a:fld id="{6F33316F-63B8-7548-B802-D60084671F98}" type="slidenum">
              <a:rPr kumimoji="1" lang="ja-JP" altLang="en-US" smtClean="0"/>
              <a:t>‹#›</a:t>
            </a:fld>
            <a:endParaRPr kumimoji="1" lang="ja-JP" altLang="en-US"/>
          </a:p>
        </p:txBody>
      </p:sp>
    </p:spTree>
    <p:extLst>
      <p:ext uri="{BB962C8B-B14F-4D97-AF65-F5344CB8AC3E}">
        <p14:creationId xmlns:p14="http://schemas.microsoft.com/office/powerpoint/2010/main" val="9611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AC34C2-B39E-6C14-CB72-1FB41153345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0EF730-7BB1-ECC2-3BD5-70ABE7F0046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4F26569-B671-0E3C-055D-EBBB4B51F20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A81CF2-0A94-73D2-E8BE-04F3A8842615}"/>
              </a:ext>
            </a:extLst>
          </p:cNvPr>
          <p:cNvSpPr>
            <a:spLocks noGrp="1"/>
          </p:cNvSpPr>
          <p:nvPr>
            <p:ph type="dt" sz="half" idx="10"/>
          </p:nvPr>
        </p:nvSpPr>
        <p:spPr/>
        <p:txBody>
          <a:bodyPr/>
          <a:lstStyle/>
          <a:p>
            <a:fld id="{86589879-C73D-F744-A622-17A5928A59C4}" type="datetimeFigureOut">
              <a:rPr kumimoji="1" lang="ja-JP" altLang="en-US" smtClean="0"/>
              <a:t>2025/7/1</a:t>
            </a:fld>
            <a:endParaRPr kumimoji="1" lang="ja-JP" altLang="en-US"/>
          </a:p>
        </p:txBody>
      </p:sp>
      <p:sp>
        <p:nvSpPr>
          <p:cNvPr id="6" name="フッター プレースホルダー 5">
            <a:extLst>
              <a:ext uri="{FF2B5EF4-FFF2-40B4-BE49-F238E27FC236}">
                <a16:creationId xmlns:a16="http://schemas.microsoft.com/office/drawing/2014/main" id="{1775E939-E321-8BA1-D0FB-873C4FCD5FC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87DDE9-F14A-AFE2-16DA-C4EE20B081F9}"/>
              </a:ext>
            </a:extLst>
          </p:cNvPr>
          <p:cNvSpPr>
            <a:spLocks noGrp="1"/>
          </p:cNvSpPr>
          <p:nvPr>
            <p:ph type="sldNum" sz="quarter" idx="12"/>
          </p:nvPr>
        </p:nvSpPr>
        <p:spPr/>
        <p:txBody>
          <a:bodyPr/>
          <a:lstStyle/>
          <a:p>
            <a:fld id="{6F33316F-63B8-7548-B802-D60084671F98}" type="slidenum">
              <a:rPr kumimoji="1" lang="ja-JP" altLang="en-US" smtClean="0"/>
              <a:t>‹#›</a:t>
            </a:fld>
            <a:endParaRPr kumimoji="1" lang="ja-JP" altLang="en-US"/>
          </a:p>
        </p:txBody>
      </p:sp>
    </p:spTree>
    <p:extLst>
      <p:ext uri="{BB962C8B-B14F-4D97-AF65-F5344CB8AC3E}">
        <p14:creationId xmlns:p14="http://schemas.microsoft.com/office/powerpoint/2010/main" val="83395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A34F9D-D40B-8828-52C8-D23AEC126A2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590D1C-3ECA-C4FE-A9DB-F9F14E69E3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BBDF9A3-F105-C40B-2185-08747148DBE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973DBE1-0894-9E28-BBFF-2C3371790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50465AE-2830-9AB7-51DF-9E5471A5169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CB31B32-79D2-FBC7-6800-91751886DDB3}"/>
              </a:ext>
            </a:extLst>
          </p:cNvPr>
          <p:cNvSpPr>
            <a:spLocks noGrp="1"/>
          </p:cNvSpPr>
          <p:nvPr>
            <p:ph type="dt" sz="half" idx="10"/>
          </p:nvPr>
        </p:nvSpPr>
        <p:spPr/>
        <p:txBody>
          <a:bodyPr/>
          <a:lstStyle/>
          <a:p>
            <a:fld id="{86589879-C73D-F744-A622-17A5928A59C4}" type="datetimeFigureOut">
              <a:rPr kumimoji="1" lang="ja-JP" altLang="en-US" smtClean="0"/>
              <a:t>2025/7/1</a:t>
            </a:fld>
            <a:endParaRPr kumimoji="1" lang="ja-JP" altLang="en-US"/>
          </a:p>
        </p:txBody>
      </p:sp>
      <p:sp>
        <p:nvSpPr>
          <p:cNvPr id="8" name="フッター プレースホルダー 7">
            <a:extLst>
              <a:ext uri="{FF2B5EF4-FFF2-40B4-BE49-F238E27FC236}">
                <a16:creationId xmlns:a16="http://schemas.microsoft.com/office/drawing/2014/main" id="{A07A0EE1-5A56-0DF3-6ABD-9E7444667E2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D3A7F6B-6738-1011-A56E-46F6F87E279E}"/>
              </a:ext>
            </a:extLst>
          </p:cNvPr>
          <p:cNvSpPr>
            <a:spLocks noGrp="1"/>
          </p:cNvSpPr>
          <p:nvPr>
            <p:ph type="sldNum" sz="quarter" idx="12"/>
          </p:nvPr>
        </p:nvSpPr>
        <p:spPr/>
        <p:txBody>
          <a:bodyPr/>
          <a:lstStyle/>
          <a:p>
            <a:fld id="{6F33316F-63B8-7548-B802-D60084671F98}" type="slidenum">
              <a:rPr kumimoji="1" lang="ja-JP" altLang="en-US" smtClean="0"/>
              <a:t>‹#›</a:t>
            </a:fld>
            <a:endParaRPr kumimoji="1" lang="ja-JP" altLang="en-US"/>
          </a:p>
        </p:txBody>
      </p:sp>
    </p:spTree>
    <p:extLst>
      <p:ext uri="{BB962C8B-B14F-4D97-AF65-F5344CB8AC3E}">
        <p14:creationId xmlns:p14="http://schemas.microsoft.com/office/powerpoint/2010/main" val="113995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135B5-EC9E-7E04-CF07-1EC297054D1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A521845-3BCE-173A-0C96-7EE84D8B36DF}"/>
              </a:ext>
            </a:extLst>
          </p:cNvPr>
          <p:cNvSpPr>
            <a:spLocks noGrp="1"/>
          </p:cNvSpPr>
          <p:nvPr>
            <p:ph type="dt" sz="half" idx="10"/>
          </p:nvPr>
        </p:nvSpPr>
        <p:spPr/>
        <p:txBody>
          <a:bodyPr/>
          <a:lstStyle/>
          <a:p>
            <a:fld id="{86589879-C73D-F744-A622-17A5928A59C4}" type="datetimeFigureOut">
              <a:rPr kumimoji="1" lang="ja-JP" altLang="en-US" smtClean="0"/>
              <a:t>2025/7/1</a:t>
            </a:fld>
            <a:endParaRPr kumimoji="1" lang="ja-JP" altLang="en-US"/>
          </a:p>
        </p:txBody>
      </p:sp>
      <p:sp>
        <p:nvSpPr>
          <p:cNvPr id="4" name="フッター プレースホルダー 3">
            <a:extLst>
              <a:ext uri="{FF2B5EF4-FFF2-40B4-BE49-F238E27FC236}">
                <a16:creationId xmlns:a16="http://schemas.microsoft.com/office/drawing/2014/main" id="{86CC7E21-FA33-2452-40BB-21438BDC465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48B8BAE-4075-9274-1651-977406DB40D1}"/>
              </a:ext>
            </a:extLst>
          </p:cNvPr>
          <p:cNvSpPr>
            <a:spLocks noGrp="1"/>
          </p:cNvSpPr>
          <p:nvPr>
            <p:ph type="sldNum" sz="quarter" idx="12"/>
          </p:nvPr>
        </p:nvSpPr>
        <p:spPr/>
        <p:txBody>
          <a:bodyPr/>
          <a:lstStyle/>
          <a:p>
            <a:fld id="{6F33316F-63B8-7548-B802-D60084671F98}" type="slidenum">
              <a:rPr kumimoji="1" lang="ja-JP" altLang="en-US" smtClean="0"/>
              <a:t>‹#›</a:t>
            </a:fld>
            <a:endParaRPr kumimoji="1" lang="ja-JP" altLang="en-US"/>
          </a:p>
        </p:txBody>
      </p:sp>
    </p:spTree>
    <p:extLst>
      <p:ext uri="{BB962C8B-B14F-4D97-AF65-F5344CB8AC3E}">
        <p14:creationId xmlns:p14="http://schemas.microsoft.com/office/powerpoint/2010/main" val="269762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126B7D9-8CA1-C271-AFF2-890522C196BD}"/>
              </a:ext>
            </a:extLst>
          </p:cNvPr>
          <p:cNvSpPr>
            <a:spLocks noGrp="1"/>
          </p:cNvSpPr>
          <p:nvPr>
            <p:ph type="dt" sz="half" idx="10"/>
          </p:nvPr>
        </p:nvSpPr>
        <p:spPr/>
        <p:txBody>
          <a:bodyPr/>
          <a:lstStyle/>
          <a:p>
            <a:fld id="{86589879-C73D-F744-A622-17A5928A59C4}" type="datetimeFigureOut">
              <a:rPr kumimoji="1" lang="ja-JP" altLang="en-US" smtClean="0"/>
              <a:t>2025/7/1</a:t>
            </a:fld>
            <a:endParaRPr kumimoji="1" lang="ja-JP" altLang="en-US"/>
          </a:p>
        </p:txBody>
      </p:sp>
      <p:sp>
        <p:nvSpPr>
          <p:cNvPr id="3" name="フッター プレースホルダー 2">
            <a:extLst>
              <a:ext uri="{FF2B5EF4-FFF2-40B4-BE49-F238E27FC236}">
                <a16:creationId xmlns:a16="http://schemas.microsoft.com/office/drawing/2014/main" id="{BC28F57A-7392-624E-D672-405B247C18F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DB48EFF-B832-8168-BEC7-E12A4A1D5776}"/>
              </a:ext>
            </a:extLst>
          </p:cNvPr>
          <p:cNvSpPr>
            <a:spLocks noGrp="1"/>
          </p:cNvSpPr>
          <p:nvPr>
            <p:ph type="sldNum" sz="quarter" idx="12"/>
          </p:nvPr>
        </p:nvSpPr>
        <p:spPr/>
        <p:txBody>
          <a:bodyPr/>
          <a:lstStyle/>
          <a:p>
            <a:fld id="{6F33316F-63B8-7548-B802-D60084671F98}" type="slidenum">
              <a:rPr kumimoji="1" lang="ja-JP" altLang="en-US" smtClean="0"/>
              <a:t>‹#›</a:t>
            </a:fld>
            <a:endParaRPr kumimoji="1" lang="ja-JP" altLang="en-US"/>
          </a:p>
        </p:txBody>
      </p:sp>
    </p:spTree>
    <p:extLst>
      <p:ext uri="{BB962C8B-B14F-4D97-AF65-F5344CB8AC3E}">
        <p14:creationId xmlns:p14="http://schemas.microsoft.com/office/powerpoint/2010/main" val="353225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BDEB09-D188-2040-BFC4-7E31A48FDAB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688062-941D-707E-9D3B-24E4E31B3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B627C67-A179-E01B-528E-716BED9E9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19CC508-1895-F4DB-F4EE-C507B1CCD441}"/>
              </a:ext>
            </a:extLst>
          </p:cNvPr>
          <p:cNvSpPr>
            <a:spLocks noGrp="1"/>
          </p:cNvSpPr>
          <p:nvPr>
            <p:ph type="dt" sz="half" idx="10"/>
          </p:nvPr>
        </p:nvSpPr>
        <p:spPr/>
        <p:txBody>
          <a:bodyPr/>
          <a:lstStyle/>
          <a:p>
            <a:fld id="{86589879-C73D-F744-A622-17A5928A59C4}" type="datetimeFigureOut">
              <a:rPr kumimoji="1" lang="ja-JP" altLang="en-US" smtClean="0"/>
              <a:t>2025/7/1</a:t>
            </a:fld>
            <a:endParaRPr kumimoji="1" lang="ja-JP" altLang="en-US"/>
          </a:p>
        </p:txBody>
      </p:sp>
      <p:sp>
        <p:nvSpPr>
          <p:cNvPr id="6" name="フッター プレースホルダー 5">
            <a:extLst>
              <a:ext uri="{FF2B5EF4-FFF2-40B4-BE49-F238E27FC236}">
                <a16:creationId xmlns:a16="http://schemas.microsoft.com/office/drawing/2014/main" id="{93178C82-4EFC-F663-CD6C-DB89B4A368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CC65D8-3B9E-0DDC-4C0C-096731A2AFE9}"/>
              </a:ext>
            </a:extLst>
          </p:cNvPr>
          <p:cNvSpPr>
            <a:spLocks noGrp="1"/>
          </p:cNvSpPr>
          <p:nvPr>
            <p:ph type="sldNum" sz="quarter" idx="12"/>
          </p:nvPr>
        </p:nvSpPr>
        <p:spPr/>
        <p:txBody>
          <a:bodyPr/>
          <a:lstStyle/>
          <a:p>
            <a:fld id="{6F33316F-63B8-7548-B802-D60084671F98}" type="slidenum">
              <a:rPr kumimoji="1" lang="ja-JP" altLang="en-US" smtClean="0"/>
              <a:t>‹#›</a:t>
            </a:fld>
            <a:endParaRPr kumimoji="1" lang="ja-JP" altLang="en-US"/>
          </a:p>
        </p:txBody>
      </p:sp>
    </p:spTree>
    <p:extLst>
      <p:ext uri="{BB962C8B-B14F-4D97-AF65-F5344CB8AC3E}">
        <p14:creationId xmlns:p14="http://schemas.microsoft.com/office/powerpoint/2010/main" val="348449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3A893D-B9FB-D16A-AEB7-5526613E800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6D2FE71-ECAB-C060-3889-6CC56ABED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00A1A0C-7C11-38FA-33F1-8A278A00B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A238A8-D86F-A062-68E1-ECF080C2942E}"/>
              </a:ext>
            </a:extLst>
          </p:cNvPr>
          <p:cNvSpPr>
            <a:spLocks noGrp="1"/>
          </p:cNvSpPr>
          <p:nvPr>
            <p:ph type="dt" sz="half" idx="10"/>
          </p:nvPr>
        </p:nvSpPr>
        <p:spPr/>
        <p:txBody>
          <a:bodyPr/>
          <a:lstStyle/>
          <a:p>
            <a:fld id="{86589879-C73D-F744-A622-17A5928A59C4}" type="datetimeFigureOut">
              <a:rPr kumimoji="1" lang="ja-JP" altLang="en-US" smtClean="0"/>
              <a:t>2025/7/1</a:t>
            </a:fld>
            <a:endParaRPr kumimoji="1" lang="ja-JP" altLang="en-US"/>
          </a:p>
        </p:txBody>
      </p:sp>
      <p:sp>
        <p:nvSpPr>
          <p:cNvPr id="6" name="フッター プレースホルダー 5">
            <a:extLst>
              <a:ext uri="{FF2B5EF4-FFF2-40B4-BE49-F238E27FC236}">
                <a16:creationId xmlns:a16="http://schemas.microsoft.com/office/drawing/2014/main" id="{283008EB-3C9F-CD89-01E3-AA13530F3C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CFFA47-D9D3-76FC-BA29-608DF5D2ECA9}"/>
              </a:ext>
            </a:extLst>
          </p:cNvPr>
          <p:cNvSpPr>
            <a:spLocks noGrp="1"/>
          </p:cNvSpPr>
          <p:nvPr>
            <p:ph type="sldNum" sz="quarter" idx="12"/>
          </p:nvPr>
        </p:nvSpPr>
        <p:spPr/>
        <p:txBody>
          <a:bodyPr/>
          <a:lstStyle/>
          <a:p>
            <a:fld id="{6F33316F-63B8-7548-B802-D60084671F98}" type="slidenum">
              <a:rPr kumimoji="1" lang="ja-JP" altLang="en-US" smtClean="0"/>
              <a:t>‹#›</a:t>
            </a:fld>
            <a:endParaRPr kumimoji="1" lang="ja-JP" altLang="en-US"/>
          </a:p>
        </p:txBody>
      </p:sp>
    </p:spTree>
    <p:extLst>
      <p:ext uri="{BB962C8B-B14F-4D97-AF65-F5344CB8AC3E}">
        <p14:creationId xmlns:p14="http://schemas.microsoft.com/office/powerpoint/2010/main" val="20245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680306-E8DA-A02E-5B8E-1225A0E7B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F52A5C-FC7F-C918-C740-4A1EB67AB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C8F3AD43-1213-95A1-9B22-35BBBD3700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589879-C73D-F744-A622-17A5928A59C4}" type="datetimeFigureOut">
              <a:rPr kumimoji="1" lang="ja-JP" altLang="en-US" smtClean="0"/>
              <a:t>2025/7/1</a:t>
            </a:fld>
            <a:endParaRPr kumimoji="1" lang="ja-JP" altLang="en-US"/>
          </a:p>
        </p:txBody>
      </p:sp>
      <p:sp>
        <p:nvSpPr>
          <p:cNvPr id="5" name="フッター プレースホルダー 4">
            <a:extLst>
              <a:ext uri="{FF2B5EF4-FFF2-40B4-BE49-F238E27FC236}">
                <a16:creationId xmlns:a16="http://schemas.microsoft.com/office/drawing/2014/main" id="{A4DCB41B-9E69-1B9A-4A10-459B05BFBD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FE00EB5-8340-3B87-26C8-EA3E644E4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33316F-63B8-7548-B802-D60084671F98}"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4BA8EC6F-1CEC-128C-820A-8C42C5A7085A}"/>
              </a:ext>
            </a:extLst>
          </p:cNvPr>
          <p:cNvSpPr/>
          <p:nvPr userDrawn="1"/>
        </p:nvSpPr>
        <p:spPr>
          <a:xfrm>
            <a:off x="0" y="1"/>
            <a:ext cx="12192000" cy="6810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0370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84656C9-B42F-C2F6-CE41-272C24227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ABFDBB-6671-E595-3201-F44B2FDBE5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43A4BF-5BAB-94D5-C27B-AB75EE190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2CC729-F3CA-DF4B-BDEF-417650BB477A}" type="datetimeFigureOut">
              <a:rPr kumimoji="1" lang="ja-JP" altLang="en-US" smtClean="0"/>
              <a:t>2025/7/1</a:t>
            </a:fld>
            <a:endParaRPr kumimoji="1" lang="ja-JP" altLang="en-US"/>
          </a:p>
        </p:txBody>
      </p:sp>
      <p:sp>
        <p:nvSpPr>
          <p:cNvPr id="5" name="フッター プレースホルダー 4">
            <a:extLst>
              <a:ext uri="{FF2B5EF4-FFF2-40B4-BE49-F238E27FC236}">
                <a16:creationId xmlns:a16="http://schemas.microsoft.com/office/drawing/2014/main" id="{73539D91-CF29-07A3-CFF6-B7EE90BC3D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240FBB4-B62E-3890-5491-9D4B679915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346481-7BB2-8E43-8AA1-063C13B10703}" type="slidenum">
              <a:rPr kumimoji="1" lang="ja-JP" altLang="en-US" smtClean="0"/>
              <a:t>‹#›</a:t>
            </a:fld>
            <a:endParaRPr kumimoji="1" lang="ja-JP" altLang="en-US"/>
          </a:p>
        </p:txBody>
      </p:sp>
    </p:spTree>
    <p:extLst>
      <p:ext uri="{BB962C8B-B14F-4D97-AF65-F5344CB8AC3E}">
        <p14:creationId xmlns:p14="http://schemas.microsoft.com/office/powerpoint/2010/main" val="25185125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80.png"/><Relationship Id="rId3" Type="http://schemas.openxmlformats.org/officeDocument/2006/relationships/image" Target="../media/image67.png"/><Relationship Id="rId7" Type="http://schemas.openxmlformats.org/officeDocument/2006/relationships/image" Target="../media/image77.png"/><Relationship Id="rId12" Type="http://schemas.openxmlformats.org/officeDocument/2006/relationships/image" Target="../media/image7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78.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75.svg"/><Relationship Id="rId4" Type="http://schemas.openxmlformats.org/officeDocument/2006/relationships/image" Target="../media/image68.svg"/><Relationship Id="rId9" Type="http://schemas.openxmlformats.org/officeDocument/2006/relationships/image" Target="../media/image74.png"/><Relationship Id="rId14" Type="http://schemas.openxmlformats.org/officeDocument/2006/relationships/image" Target="../media/image81.svg"/></Relationships>
</file>

<file path=ppt/slides/_rels/slide12.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2.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87.png"/></Relationships>
</file>

<file path=ppt/slides/_rels/slide13.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91.svg"/><Relationship Id="rId18" Type="http://schemas.openxmlformats.org/officeDocument/2006/relationships/image" Target="../media/image80.png"/><Relationship Id="rId3" Type="http://schemas.openxmlformats.org/officeDocument/2006/relationships/image" Target="../media/image58.jpg"/><Relationship Id="rId7" Type="http://schemas.openxmlformats.org/officeDocument/2006/relationships/image" Target="../media/image63.png"/><Relationship Id="rId12" Type="http://schemas.openxmlformats.org/officeDocument/2006/relationships/image" Target="../media/image90.png"/><Relationship Id="rId17" Type="http://schemas.openxmlformats.org/officeDocument/2006/relationships/image" Target="../media/image75.svg"/><Relationship Id="rId2" Type="http://schemas.openxmlformats.org/officeDocument/2006/relationships/notesSlide" Target="../notesSlides/notesSlide13.xml"/><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89.svg"/><Relationship Id="rId5" Type="http://schemas.openxmlformats.org/officeDocument/2006/relationships/image" Target="../media/image84.svg"/><Relationship Id="rId15" Type="http://schemas.openxmlformats.org/officeDocument/2006/relationships/image" Target="../media/image93.svg"/><Relationship Id="rId10" Type="http://schemas.openxmlformats.org/officeDocument/2006/relationships/image" Target="../media/image88.png"/><Relationship Id="rId19" Type="http://schemas.openxmlformats.org/officeDocument/2006/relationships/image" Target="../media/image98.png"/><Relationship Id="rId4" Type="http://schemas.openxmlformats.org/officeDocument/2006/relationships/image" Target="../media/image83.png"/><Relationship Id="rId9" Type="http://schemas.openxmlformats.org/officeDocument/2006/relationships/image" Target="../media/image6.emf"/><Relationship Id="rId14" Type="http://schemas.openxmlformats.org/officeDocument/2006/relationships/image" Target="../media/image9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3.svg"/><Relationship Id="rId5" Type="http://schemas.openxmlformats.org/officeDocument/2006/relationships/image" Target="../media/image102.png"/><Relationship Id="rId4" Type="http://schemas.openxmlformats.org/officeDocument/2006/relationships/image" Target="../media/image101.svg"/></Relationships>
</file>

<file path=ppt/slides/_rels/slide2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7.svg"/><Relationship Id="rId3" Type="http://schemas.openxmlformats.org/officeDocument/2006/relationships/image" Target="../media/image15.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5.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svg"/><Relationship Id="rId19"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 Id="rId27"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38.emf"/><Relationship Id="rId21" Type="http://schemas.openxmlformats.org/officeDocument/2006/relationships/image" Target="../media/image6.emf"/><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notesSlide" Target="../notesSlides/notesSlide8.xml"/><Relationship Id="rId16" Type="http://schemas.openxmlformats.org/officeDocument/2006/relationships/image" Target="../media/image51.png"/><Relationship Id="rId20"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23" Type="http://schemas.openxmlformats.org/officeDocument/2006/relationships/image" Target="../media/image57.svg"/><Relationship Id="rId10" Type="http://schemas.openxmlformats.org/officeDocument/2006/relationships/image" Target="../media/image45.png"/><Relationship Id="rId19" Type="http://schemas.openxmlformats.org/officeDocument/2006/relationships/image" Target="../media/image54.sv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 Id="rId22"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58.png"/><Relationship Id="rId7" Type="http://schemas.microsoft.com/office/2007/relationships/hdphoto" Target="../media/hdphoto2.wdp"/><Relationship Id="rId12"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4.svg"/><Relationship Id="rId5" Type="http://schemas.openxmlformats.org/officeDocument/2006/relationships/image" Target="../media/image58.jpg"/><Relationship Id="rId10"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image" Target="../media/image62.svg"/><Relationship Id="rId1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8C7FDD-BF8D-831D-59FF-6188F5E0C41C}"/>
              </a:ext>
            </a:extLst>
          </p:cNvPr>
          <p:cNvSpPr>
            <a:spLocks noGrp="1"/>
          </p:cNvSpPr>
          <p:nvPr>
            <p:ph type="ctrTitle"/>
          </p:nvPr>
        </p:nvSpPr>
        <p:spPr>
          <a:xfrm>
            <a:off x="953814" y="1874402"/>
            <a:ext cx="10284372" cy="2387600"/>
          </a:xfrm>
        </p:spPr>
        <p:txBody>
          <a:bodyPr>
            <a:noAutofit/>
          </a:bodyPr>
          <a:lstStyle/>
          <a:p>
            <a:r>
              <a:rPr kumimoji="1" lang="en" altLang="ja-JP" b="1" dirty="0">
                <a:solidFill>
                  <a:schemeClr val="bg1"/>
                </a:solidFill>
                <a:latin typeface="Arial" panose="020B0604020202020204" pitchFamily="34" charset="0"/>
                <a:cs typeface="Arial" panose="020B0604020202020204" pitchFamily="34" charset="0"/>
              </a:rPr>
              <a:t>Analysis of CO</a:t>
            </a:r>
            <a:r>
              <a:rPr kumimoji="1" lang="en" altLang="ja-JP" b="1" baseline="-25000" dirty="0">
                <a:solidFill>
                  <a:schemeClr val="bg1"/>
                </a:solidFill>
                <a:latin typeface="Arial" panose="020B0604020202020204" pitchFamily="34" charset="0"/>
                <a:cs typeface="Arial" panose="020B0604020202020204" pitchFamily="34" charset="0"/>
              </a:rPr>
              <a:t>2</a:t>
            </a:r>
            <a:br>
              <a:rPr kumimoji="1" lang="en" altLang="ja-JP" b="1" dirty="0">
                <a:solidFill>
                  <a:schemeClr val="bg1"/>
                </a:solidFill>
                <a:latin typeface="Arial" panose="020B0604020202020204" pitchFamily="34" charset="0"/>
                <a:cs typeface="Arial" panose="020B0604020202020204" pitchFamily="34" charset="0"/>
              </a:rPr>
            </a:br>
            <a:r>
              <a:rPr kumimoji="1" lang="en" altLang="ja-JP" b="1" dirty="0">
                <a:solidFill>
                  <a:schemeClr val="bg1"/>
                </a:solidFill>
                <a:latin typeface="Arial" panose="020B0604020202020204" pitchFamily="34" charset="0"/>
                <a:cs typeface="Arial" panose="020B0604020202020204" pitchFamily="34" charset="0"/>
              </a:rPr>
              <a:t> Emissions from Inbound Consumption in Japan</a:t>
            </a:r>
            <a:endParaRPr kumimoji="1" lang="ja-JP" altLang="en-US" b="1">
              <a:solidFill>
                <a:schemeClr val="bg1"/>
              </a:solidFill>
              <a:latin typeface="Arial" panose="020B0604020202020204" pitchFamily="34" charset="0"/>
              <a:cs typeface="Arial" panose="020B0604020202020204" pitchFamily="34" charset="0"/>
            </a:endParaRPr>
          </a:p>
        </p:txBody>
      </p:sp>
      <p:sp>
        <p:nvSpPr>
          <p:cNvPr id="3" name="字幕 2">
            <a:extLst>
              <a:ext uri="{FF2B5EF4-FFF2-40B4-BE49-F238E27FC236}">
                <a16:creationId xmlns:a16="http://schemas.microsoft.com/office/drawing/2014/main" id="{E6F1FDE2-0D2F-FCA2-1F9C-A8B1B34438FE}"/>
              </a:ext>
            </a:extLst>
          </p:cNvPr>
          <p:cNvSpPr>
            <a:spLocks noGrp="1"/>
          </p:cNvSpPr>
          <p:nvPr>
            <p:ph type="subTitle" idx="1"/>
          </p:nvPr>
        </p:nvSpPr>
        <p:spPr>
          <a:xfrm>
            <a:off x="1111469" y="4376013"/>
            <a:ext cx="9969062" cy="1655762"/>
          </a:xfrm>
        </p:spPr>
        <p:txBody>
          <a:bodyPr>
            <a:normAutofit/>
          </a:bodyPr>
          <a:lstStyle/>
          <a:p>
            <a:r>
              <a:rPr lang="en-US" altLang="ja-JP" dirty="0">
                <a:solidFill>
                  <a:schemeClr val="bg1"/>
                </a:solidFill>
                <a:latin typeface="Arial" panose="020B0604020202020204" pitchFamily="34" charset="0"/>
                <a:cs typeface="Arial" panose="020B0604020202020204" pitchFamily="34" charset="0"/>
              </a:rPr>
              <a:t>Sakura </a:t>
            </a:r>
            <a:r>
              <a:rPr lang="en-US" altLang="ja-JP" dirty="0" err="1">
                <a:solidFill>
                  <a:schemeClr val="bg1"/>
                </a:solidFill>
                <a:latin typeface="Arial" panose="020B0604020202020204" pitchFamily="34" charset="0"/>
                <a:cs typeface="Arial" panose="020B0604020202020204" pitchFamily="34" charset="0"/>
              </a:rPr>
              <a:t>Murabe</a:t>
            </a:r>
            <a:r>
              <a:rPr lang="en-US" altLang="ja-JP" baseline="30000" dirty="0" err="1">
                <a:solidFill>
                  <a:schemeClr val="bg1"/>
                </a:solidFill>
                <a:latin typeface="Arial" panose="020B0604020202020204" pitchFamily="34" charset="0"/>
                <a:cs typeface="Arial" panose="020B0604020202020204" pitchFamily="34" charset="0"/>
              </a:rPr>
              <a:t>a</a:t>
            </a:r>
            <a:r>
              <a:rPr lang="en-US" altLang="ja-JP" baseline="30000" dirty="0">
                <a:solidFill>
                  <a:schemeClr val="bg1"/>
                </a:solidFill>
                <a:latin typeface="Arial" panose="020B0604020202020204" pitchFamily="34" charset="0"/>
                <a:cs typeface="Arial" panose="020B0604020202020204" pitchFamily="34" charset="0"/>
              </a:rPr>
              <a:t>*</a:t>
            </a:r>
            <a:r>
              <a:rPr lang="en-US" altLang="ja-JP" dirty="0">
                <a:solidFill>
                  <a:schemeClr val="bg1"/>
                </a:solidFill>
                <a:latin typeface="Arial" panose="020B0604020202020204" pitchFamily="34" charset="0"/>
                <a:cs typeface="Arial" panose="020B0604020202020204" pitchFamily="34" charset="0"/>
              </a:rPr>
              <a:t>, Kaoru </a:t>
            </a:r>
            <a:r>
              <a:rPr lang="en-US" altLang="ja-JP" dirty="0" err="1">
                <a:solidFill>
                  <a:schemeClr val="bg1"/>
                </a:solidFill>
                <a:latin typeface="Arial" panose="020B0604020202020204" pitchFamily="34" charset="0"/>
                <a:cs typeface="Arial" panose="020B0604020202020204" pitchFamily="34" charset="0"/>
              </a:rPr>
              <a:t>Tsuda</a:t>
            </a:r>
            <a:r>
              <a:rPr lang="en-US" altLang="ja-JP" baseline="30000" dirty="0" err="1">
                <a:solidFill>
                  <a:schemeClr val="bg1"/>
                </a:solidFill>
                <a:latin typeface="Arial" panose="020B0604020202020204" pitchFamily="34" charset="0"/>
                <a:cs typeface="Arial" panose="020B0604020202020204" pitchFamily="34" charset="0"/>
              </a:rPr>
              <a:t>a</a:t>
            </a:r>
            <a:r>
              <a:rPr lang="en-US" altLang="ja-JP" dirty="0">
                <a:solidFill>
                  <a:schemeClr val="bg1"/>
                </a:solidFill>
                <a:latin typeface="Arial" panose="020B0604020202020204" pitchFamily="34" charset="0"/>
                <a:cs typeface="Arial" panose="020B0604020202020204" pitchFamily="34" charset="0"/>
              </a:rPr>
              <a:t>, Shigemi </a:t>
            </a:r>
            <a:r>
              <a:rPr lang="en-US" altLang="ja-JP" dirty="0" err="1">
                <a:solidFill>
                  <a:schemeClr val="bg1"/>
                </a:solidFill>
                <a:latin typeface="Arial" panose="020B0604020202020204" pitchFamily="34" charset="0"/>
                <a:cs typeface="Arial" panose="020B0604020202020204" pitchFamily="34" charset="0"/>
              </a:rPr>
              <a:t>Kagawa</a:t>
            </a:r>
            <a:r>
              <a:rPr lang="en-US" altLang="ja-JP" baseline="30000" dirty="0" err="1">
                <a:solidFill>
                  <a:schemeClr val="bg1"/>
                </a:solidFill>
                <a:latin typeface="Arial" panose="020B0604020202020204" pitchFamily="34" charset="0"/>
                <a:cs typeface="Arial" panose="020B0604020202020204" pitchFamily="34" charset="0"/>
              </a:rPr>
              <a:t>b</a:t>
            </a:r>
            <a:endParaRPr lang="en-US" altLang="ja-JP" baseline="30000" dirty="0">
              <a:solidFill>
                <a:schemeClr val="bg1"/>
              </a:solidFill>
              <a:latin typeface="Arial" panose="020B0604020202020204" pitchFamily="34" charset="0"/>
              <a:cs typeface="Arial" panose="020B0604020202020204" pitchFamily="34" charset="0"/>
            </a:endParaRPr>
          </a:p>
          <a:p>
            <a:r>
              <a:rPr kumimoji="1" lang="en" altLang="ja-JP" dirty="0">
                <a:solidFill>
                  <a:schemeClr val="bg1"/>
                </a:solidFill>
                <a:latin typeface="Arial" panose="020B0604020202020204" pitchFamily="34" charset="0"/>
                <a:cs typeface="Arial" panose="020B0604020202020204" pitchFamily="34" charset="0"/>
              </a:rPr>
              <a:t>a: Graduate School of Economics, Kyushu University, Fukuoka, Japan</a:t>
            </a:r>
          </a:p>
          <a:p>
            <a:r>
              <a:rPr kumimoji="1" lang="en" altLang="ja-JP" dirty="0">
                <a:solidFill>
                  <a:schemeClr val="bg1"/>
                </a:solidFill>
                <a:latin typeface="Arial" panose="020B0604020202020204" pitchFamily="34" charset="0"/>
                <a:cs typeface="Arial" panose="020B0604020202020204" pitchFamily="34" charset="0"/>
              </a:rPr>
              <a:t>b: Faculty of Economics, Kyushu University, Fukuoka, Japan</a:t>
            </a:r>
          </a:p>
          <a:p>
            <a:endParaRPr kumimoji="1" lang="ja-JP" alt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25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C2574-A59F-2CF2-DF51-0AFB8C0CCA72}"/>
            </a:ext>
          </a:extLst>
        </p:cNvPr>
        <p:cNvGrpSpPr/>
        <p:nvPr/>
      </p:nvGrpSpPr>
      <p:grpSpPr>
        <a:xfrm>
          <a:off x="0" y="0"/>
          <a:ext cx="0" cy="0"/>
          <a:chOff x="0" y="0"/>
          <a:chExt cx="0" cy="0"/>
        </a:xfrm>
      </p:grpSpPr>
      <p:sp>
        <p:nvSpPr>
          <p:cNvPr id="32" name="角丸四角形 31">
            <a:extLst>
              <a:ext uri="{FF2B5EF4-FFF2-40B4-BE49-F238E27FC236}">
                <a16:creationId xmlns:a16="http://schemas.microsoft.com/office/drawing/2014/main" id="{2ED72079-B07A-F2AE-1451-A06A63489176}"/>
              </a:ext>
            </a:extLst>
          </p:cNvPr>
          <p:cNvSpPr/>
          <p:nvPr/>
        </p:nvSpPr>
        <p:spPr>
          <a:xfrm>
            <a:off x="5218394" y="908448"/>
            <a:ext cx="6808720" cy="1613516"/>
          </a:xfrm>
          <a:prstGeom prst="roundRect">
            <a:avLst/>
          </a:prstGeom>
          <a:solidFill>
            <a:schemeClr val="bg1"/>
          </a:solidFill>
          <a:ln w="38100">
            <a:solidFill>
              <a:srgbClr val="493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7CDCFAE-54FA-AEBB-935D-CB4838EDD0AC}"/>
                  </a:ext>
                </a:extLst>
              </p:cNvPr>
              <p:cNvSpPr txBox="1"/>
              <p:nvPr/>
            </p:nvSpPr>
            <p:spPr>
              <a:xfrm>
                <a:off x="-134110" y="1234827"/>
                <a:ext cx="6118166" cy="12944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ja-JP" altLang="en-US" sz="4000" i="1" smtClean="0">
                              <a:solidFill>
                                <a:schemeClr val="tx2">
                                  <a:lumMod val="75000"/>
                                  <a:lumOff val="25000"/>
                                </a:schemeClr>
                              </a:solidFill>
                              <a:latin typeface="Cambria Math" panose="02040503050406030204" pitchFamily="18" charset="0"/>
                            </a:rPr>
                          </m:ctrlPr>
                        </m:sSupPr>
                        <m:e>
                          <m:r>
                            <a:rPr lang="ja-JP" altLang="en-US" sz="4000" i="1">
                              <a:solidFill>
                                <a:schemeClr val="tx2">
                                  <a:lumMod val="75000"/>
                                  <a:lumOff val="25000"/>
                                </a:schemeClr>
                              </a:solidFill>
                              <a:latin typeface="Cambria Math" panose="02040503050406030204" pitchFamily="18" charset="0"/>
                            </a:rPr>
                            <m:t>𝑢</m:t>
                          </m:r>
                        </m:e>
                        <m:sup>
                          <m:sSub>
                            <m:sSubPr>
                              <m:ctrlPr>
                                <a:rPr lang="ja-JP" altLang="en-US" sz="4000" i="1">
                                  <a:solidFill>
                                    <a:schemeClr val="tx2">
                                      <a:lumMod val="75000"/>
                                      <a:lumOff val="25000"/>
                                    </a:schemeClr>
                                  </a:solidFill>
                                  <a:latin typeface="Cambria Math" panose="02040503050406030204" pitchFamily="18" charset="0"/>
                                </a:rPr>
                              </m:ctrlPr>
                            </m:sSubPr>
                            <m:e>
                              <m:r>
                                <a:rPr lang="ja-JP" altLang="en-US" sz="4000" i="1">
                                  <a:solidFill>
                                    <a:schemeClr val="tx2">
                                      <a:lumMod val="75000"/>
                                      <a:lumOff val="25000"/>
                                    </a:schemeClr>
                                  </a:solidFill>
                                  <a:latin typeface="Cambria Math" panose="02040503050406030204" pitchFamily="18" charset="0"/>
                                </a:rPr>
                                <m:t>𝑐</m:t>
                              </m:r>
                            </m:e>
                            <m:sub>
                              <m:r>
                                <a:rPr lang="ja-JP" altLang="en-US" sz="4000" i="1">
                                  <a:solidFill>
                                    <a:schemeClr val="tx2">
                                      <a:lumMod val="75000"/>
                                      <a:lumOff val="25000"/>
                                    </a:schemeClr>
                                  </a:solidFill>
                                  <a:latin typeface="Cambria Math" panose="02040503050406030204" pitchFamily="18" charset="0"/>
                                </a:rPr>
                                <m:t>𝑠</m:t>
                              </m:r>
                            </m:sub>
                          </m:sSub>
                        </m:sup>
                      </m:sSup>
                      <m:r>
                        <a:rPr lang="ja-JP" altLang="en-US" sz="4000" i="0">
                          <a:solidFill>
                            <a:schemeClr val="accent6">
                              <a:lumMod val="10000"/>
                            </a:schemeClr>
                          </a:solidFill>
                          <a:latin typeface="Cambria Math" panose="02040503050406030204" pitchFamily="18" charset="0"/>
                        </a:rPr>
                        <m:t>=</m:t>
                      </m:r>
                      <m:f>
                        <m:fPr>
                          <m:ctrlPr>
                            <a:rPr lang="ja-JP" altLang="en-US" sz="4000" i="1" smtClean="0">
                              <a:solidFill>
                                <a:schemeClr val="accent6">
                                  <a:lumMod val="10000"/>
                                </a:schemeClr>
                              </a:solidFill>
                              <a:latin typeface="Cambria Math" panose="02040503050406030204" pitchFamily="18" charset="0"/>
                            </a:rPr>
                          </m:ctrlPr>
                        </m:fPr>
                        <m:num>
                          <m:sSup>
                            <m:sSupPr>
                              <m:ctrlPr>
                                <a:rPr lang="ja-JP" altLang="en-US" sz="4000" i="1" smtClean="0">
                                  <a:solidFill>
                                    <a:schemeClr val="accent4"/>
                                  </a:solidFill>
                                  <a:latin typeface="Cambria Math" panose="02040503050406030204" pitchFamily="18" charset="0"/>
                                </a:rPr>
                              </m:ctrlPr>
                            </m:sSupPr>
                            <m:e>
                              <m:r>
                                <a:rPr lang="ja-JP" altLang="en-US" sz="4000" i="1">
                                  <a:solidFill>
                                    <a:schemeClr val="accent4"/>
                                  </a:solidFill>
                                  <a:latin typeface="Cambria Math" panose="02040503050406030204" pitchFamily="18" charset="0"/>
                                </a:rPr>
                                <m:t>𝑏</m:t>
                              </m:r>
                            </m:e>
                            <m:sup>
                              <m:sSub>
                                <m:sSubPr>
                                  <m:ctrlPr>
                                    <a:rPr lang="ja-JP" altLang="en-US" sz="4000" i="1">
                                      <a:solidFill>
                                        <a:schemeClr val="accent4"/>
                                      </a:solidFill>
                                      <a:latin typeface="Cambria Math" panose="02040503050406030204" pitchFamily="18" charset="0"/>
                                    </a:rPr>
                                  </m:ctrlPr>
                                </m:sSubPr>
                                <m:e>
                                  <m:r>
                                    <a:rPr lang="ja-JP" altLang="en-US" sz="4000" i="1">
                                      <a:solidFill>
                                        <a:schemeClr val="accent4"/>
                                      </a:solidFill>
                                      <a:latin typeface="Cambria Math" panose="02040503050406030204" pitchFamily="18" charset="0"/>
                                    </a:rPr>
                                    <m:t>𝑐</m:t>
                                  </m:r>
                                </m:e>
                                <m:sub>
                                  <m:r>
                                    <a:rPr lang="ja-JP" altLang="en-US" sz="4000" i="1">
                                      <a:solidFill>
                                        <a:schemeClr val="accent4"/>
                                      </a:solidFill>
                                      <a:latin typeface="Cambria Math" panose="02040503050406030204" pitchFamily="18" charset="0"/>
                                    </a:rPr>
                                    <m:t>𝑠</m:t>
                                  </m:r>
                                </m:sub>
                              </m:sSub>
                            </m:sup>
                          </m:sSup>
                        </m:num>
                        <m:den>
                          <m:sSup>
                            <m:sSupPr>
                              <m:ctrlPr>
                                <a:rPr lang="ja-JP" altLang="en-US" sz="4000" i="1">
                                  <a:solidFill>
                                    <a:schemeClr val="accent6">
                                      <a:lumMod val="10000"/>
                                    </a:schemeClr>
                                  </a:solidFill>
                                  <a:latin typeface="Cambria Math" panose="02040503050406030204" pitchFamily="18" charset="0"/>
                                </a:rPr>
                              </m:ctrlPr>
                            </m:sSupPr>
                            <m:e>
                              <m:r>
                                <a:rPr lang="ja-JP" altLang="en-US" sz="4000" i="1">
                                  <a:solidFill>
                                    <a:schemeClr val="accent6">
                                      <a:lumMod val="10000"/>
                                    </a:schemeClr>
                                  </a:solidFill>
                                  <a:latin typeface="Cambria Math" panose="02040503050406030204" pitchFamily="18" charset="0"/>
                                </a:rPr>
                                <m:t>𝑣</m:t>
                              </m:r>
                            </m:e>
                            <m:sup>
                              <m:sSub>
                                <m:sSubPr>
                                  <m:ctrlPr>
                                    <a:rPr lang="ja-JP" altLang="en-US" sz="4000" i="1">
                                      <a:solidFill>
                                        <a:schemeClr val="accent6">
                                          <a:lumMod val="10000"/>
                                        </a:schemeClr>
                                      </a:solidFill>
                                      <a:latin typeface="Cambria Math" panose="02040503050406030204" pitchFamily="18" charset="0"/>
                                    </a:rPr>
                                  </m:ctrlPr>
                                </m:sSubPr>
                                <m:e>
                                  <m:r>
                                    <a:rPr lang="ja-JP" altLang="en-US" sz="4000" i="1">
                                      <a:solidFill>
                                        <a:schemeClr val="accent6">
                                          <a:lumMod val="10000"/>
                                        </a:schemeClr>
                                      </a:solidFill>
                                      <a:latin typeface="Cambria Math" panose="02040503050406030204" pitchFamily="18" charset="0"/>
                                    </a:rPr>
                                    <m:t>𝑐</m:t>
                                  </m:r>
                                </m:e>
                                <m:sub>
                                  <m:r>
                                    <a:rPr lang="ja-JP" altLang="en-US" sz="4000" i="1">
                                      <a:solidFill>
                                        <a:schemeClr val="accent6">
                                          <a:lumMod val="10000"/>
                                        </a:schemeClr>
                                      </a:solidFill>
                                      <a:latin typeface="Cambria Math" panose="02040503050406030204" pitchFamily="18" charset="0"/>
                                    </a:rPr>
                                    <m:t>𝑠</m:t>
                                  </m:r>
                                </m:sub>
                              </m:sSub>
                            </m:sup>
                          </m:sSup>
                          <m:r>
                            <a:rPr lang="en-US" altLang="ja-JP" sz="4000" i="1" smtClean="0">
                              <a:solidFill>
                                <a:schemeClr val="accent6">
                                  <a:lumMod val="10000"/>
                                </a:schemeClr>
                              </a:solidFill>
                              <a:latin typeface="Cambria Math" panose="02040503050406030204" pitchFamily="18" charset="0"/>
                              <a:ea typeface="Cambria Math" panose="02040503050406030204" pitchFamily="18" charset="0"/>
                            </a:rPr>
                            <m:t>×</m:t>
                          </m:r>
                          <m:sSup>
                            <m:sSupPr>
                              <m:ctrlPr>
                                <a:rPr lang="ja-JP" altLang="ja-JP" sz="40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4000" i="1" kern="100">
                                  <a:latin typeface="Cambria Math" panose="02040503050406030204" pitchFamily="18" charset="0"/>
                                  <a:ea typeface="Cambria Math" panose="02040503050406030204" pitchFamily="18" charset="0"/>
                                  <a:cs typeface="Times New Roman" panose="02020603050405020304" pitchFamily="18" charset="0"/>
                                </a:rPr>
                                <m:t>𝑜</m:t>
                              </m:r>
                            </m:e>
                            <m:sup>
                              <m:sSub>
                                <m:sSubPr>
                                  <m:ctrlPr>
                                    <a:rPr lang="ja-JP" altLang="ja-JP" sz="4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4000" i="1" kern="100">
                                      <a:latin typeface="Cambria Math" panose="02040503050406030204" pitchFamily="18" charset="0"/>
                                      <a:ea typeface="游明朝" panose="02020400000000000000" pitchFamily="18" charset="-128"/>
                                      <a:cs typeface="Times New Roman" panose="02020603050405020304" pitchFamily="18" charset="0"/>
                                    </a:rPr>
                                    <m:t>𝑐</m:t>
                                  </m:r>
                                </m:e>
                                <m:sub>
                                  <m:r>
                                    <a:rPr lang="en-US" altLang="ja-JP" sz="4000" i="1" kern="100">
                                      <a:latin typeface="Cambria Math" panose="02040503050406030204" pitchFamily="18" charset="0"/>
                                      <a:ea typeface="游明朝" panose="02020400000000000000" pitchFamily="18" charset="-128"/>
                                      <a:cs typeface="Times New Roman" panose="02020603050405020304" pitchFamily="18" charset="0"/>
                                    </a:rPr>
                                    <m:t>𝑠</m:t>
                                  </m:r>
                                </m:sub>
                              </m:sSub>
                            </m:sup>
                          </m:sSup>
                        </m:den>
                      </m:f>
                      <m:r>
                        <a:rPr lang="en-US" altLang="ja-JP" sz="4000" b="0" i="1" smtClean="0">
                          <a:solidFill>
                            <a:schemeClr val="accent6">
                              <a:lumMod val="10000"/>
                            </a:schemeClr>
                          </a:solidFill>
                          <a:latin typeface="Cambria Math" panose="02040503050406030204" pitchFamily="18" charset="0"/>
                        </a:rPr>
                        <m:t>  (2)</m:t>
                      </m:r>
                    </m:oMath>
                  </m:oMathPara>
                </a14:m>
                <a:endParaRPr lang="ja-JP" altLang="en-US" sz="4000">
                  <a:solidFill>
                    <a:schemeClr val="accent6">
                      <a:lumMod val="10000"/>
                    </a:schemeClr>
                  </a:solidFill>
                </a:endParaRPr>
              </a:p>
            </p:txBody>
          </p:sp>
        </mc:Choice>
        <mc:Fallback xmlns="">
          <p:sp>
            <p:nvSpPr>
              <p:cNvPr id="6" name="テキスト ボックス 5">
                <a:extLst>
                  <a:ext uri="{FF2B5EF4-FFF2-40B4-BE49-F238E27FC236}">
                    <a16:creationId xmlns:a16="http://schemas.microsoft.com/office/drawing/2014/main" id="{27CDCFAE-54FA-AEBB-935D-CB4838EDD0AC}"/>
                  </a:ext>
                </a:extLst>
              </p:cNvPr>
              <p:cNvSpPr txBox="1">
                <a:spLocks noRot="1" noChangeAspect="1" noMove="1" noResize="1" noEditPoints="1" noAdjustHandles="1" noChangeArrowheads="1" noChangeShapeType="1" noTextEdit="1"/>
              </p:cNvSpPr>
              <p:nvPr/>
            </p:nvSpPr>
            <p:spPr>
              <a:xfrm>
                <a:off x="-134110" y="1234827"/>
                <a:ext cx="6118166" cy="1294457"/>
              </a:xfrm>
              <a:prstGeom prst="rect">
                <a:avLst/>
              </a:prstGeom>
              <a:blipFill>
                <a:blip r:embed="rId3"/>
                <a:stretch>
                  <a:fillRect b="-48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6E6BE71A-A863-7366-05A1-453A8A60E286}"/>
                  </a:ext>
                </a:extLst>
              </p:cNvPr>
              <p:cNvSpPr txBox="1"/>
              <p:nvPr/>
            </p:nvSpPr>
            <p:spPr>
              <a:xfrm>
                <a:off x="130702" y="4434815"/>
                <a:ext cx="6192982"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ja-JP" altLang="en-US" sz="4000" i="1" smtClean="0">
                              <a:solidFill>
                                <a:schemeClr val="accent6">
                                  <a:lumMod val="10000"/>
                                </a:schemeClr>
                              </a:solidFill>
                              <a:latin typeface="Cambria Math" panose="02040503050406030204" pitchFamily="18" charset="0"/>
                            </a:rPr>
                          </m:ctrlPr>
                        </m:sSupPr>
                        <m:e>
                          <m:acc>
                            <m:accPr>
                              <m:chr m:val="̅"/>
                              <m:ctrlPr>
                                <a:rPr lang="ja-JP" altLang="en-US" sz="4000" i="1">
                                  <a:solidFill>
                                    <a:schemeClr val="accent6">
                                      <a:lumMod val="10000"/>
                                    </a:schemeClr>
                                  </a:solidFill>
                                  <a:latin typeface="Cambria Math" panose="02040503050406030204" pitchFamily="18" charset="0"/>
                                </a:rPr>
                              </m:ctrlPr>
                            </m:accPr>
                            <m:e>
                              <m:r>
                                <a:rPr lang="ja-JP" altLang="en-US" sz="4000" i="1">
                                  <a:solidFill>
                                    <a:schemeClr val="accent6">
                                      <a:lumMod val="10000"/>
                                    </a:schemeClr>
                                  </a:solidFill>
                                  <a:latin typeface="Cambria Math" panose="02040503050406030204" pitchFamily="18" charset="0"/>
                                </a:rPr>
                                <m:t>𝑔</m:t>
                              </m:r>
                            </m:e>
                          </m:acc>
                        </m:e>
                        <m:sup>
                          <m:r>
                            <a:rPr lang="ja-JP" altLang="en-US" sz="4000" i="1">
                              <a:solidFill>
                                <a:schemeClr val="accent6">
                                  <a:lumMod val="10000"/>
                                </a:schemeClr>
                              </a:solidFill>
                              <a:latin typeface="Cambria Math" panose="02040503050406030204" pitchFamily="18" charset="0"/>
                            </a:rPr>
                            <m:t>𝑐</m:t>
                          </m:r>
                          <m:r>
                            <a:rPr lang="ja-JP" altLang="en-US" sz="4000" i="0">
                              <a:solidFill>
                                <a:schemeClr val="accent6">
                                  <a:lumMod val="10000"/>
                                </a:schemeClr>
                              </a:solidFill>
                              <a:latin typeface="Cambria Math" panose="02040503050406030204" pitchFamily="18" charset="0"/>
                            </a:rPr>
                            <m:t>,</m:t>
                          </m:r>
                          <m:r>
                            <a:rPr lang="ja-JP" altLang="en-US" sz="4000" i="1">
                              <a:solidFill>
                                <a:schemeClr val="accent6">
                                  <a:lumMod val="10000"/>
                                </a:schemeClr>
                              </a:solidFill>
                              <a:latin typeface="Cambria Math" panose="02040503050406030204" pitchFamily="18" charset="0"/>
                            </a:rPr>
                            <m:t>𝑡</m:t>
                          </m:r>
                        </m:sup>
                      </m:sSup>
                      <m:r>
                        <a:rPr lang="ja-JP" altLang="en-US" sz="4000" i="0">
                          <a:solidFill>
                            <a:schemeClr val="accent6">
                              <a:lumMod val="10000"/>
                            </a:schemeClr>
                          </a:solidFill>
                          <a:latin typeface="Cambria Math" panose="02040503050406030204" pitchFamily="18" charset="0"/>
                        </a:rPr>
                        <m:t>=</m:t>
                      </m:r>
                      <m:sSup>
                        <m:sSupPr>
                          <m:ctrlPr>
                            <a:rPr lang="ja-JP" altLang="en-US" sz="4000" i="1" smtClean="0">
                              <a:solidFill>
                                <a:schemeClr val="tx2">
                                  <a:lumMod val="75000"/>
                                  <a:lumOff val="25000"/>
                                </a:schemeClr>
                              </a:solidFill>
                              <a:latin typeface="Cambria Math" panose="02040503050406030204" pitchFamily="18" charset="0"/>
                            </a:rPr>
                          </m:ctrlPr>
                        </m:sSupPr>
                        <m:e>
                          <m:r>
                            <a:rPr lang="ja-JP" altLang="en-US" sz="4000" i="1">
                              <a:solidFill>
                                <a:schemeClr val="tx2">
                                  <a:lumMod val="75000"/>
                                  <a:lumOff val="25000"/>
                                </a:schemeClr>
                              </a:solidFill>
                              <a:latin typeface="Cambria Math" panose="02040503050406030204" pitchFamily="18" charset="0"/>
                            </a:rPr>
                            <m:t>𝑢</m:t>
                          </m:r>
                        </m:e>
                        <m:sup>
                          <m:sSub>
                            <m:sSubPr>
                              <m:ctrlPr>
                                <a:rPr lang="ja-JP" altLang="en-US" sz="4000" i="1">
                                  <a:solidFill>
                                    <a:schemeClr val="tx2">
                                      <a:lumMod val="75000"/>
                                      <a:lumOff val="25000"/>
                                    </a:schemeClr>
                                  </a:solidFill>
                                  <a:latin typeface="Cambria Math" panose="02040503050406030204" pitchFamily="18" charset="0"/>
                                </a:rPr>
                              </m:ctrlPr>
                            </m:sSubPr>
                            <m:e>
                              <m:r>
                                <a:rPr lang="ja-JP" altLang="en-US" sz="4000" i="1">
                                  <a:solidFill>
                                    <a:schemeClr val="tx2">
                                      <a:lumMod val="75000"/>
                                      <a:lumOff val="25000"/>
                                    </a:schemeClr>
                                  </a:solidFill>
                                  <a:latin typeface="Cambria Math" panose="02040503050406030204" pitchFamily="18" charset="0"/>
                                </a:rPr>
                                <m:t>𝑐</m:t>
                              </m:r>
                            </m:e>
                            <m:sub>
                              <m:r>
                                <a:rPr lang="ja-JP" altLang="en-US" sz="4000" i="1">
                                  <a:solidFill>
                                    <a:schemeClr val="tx2">
                                      <a:lumMod val="75000"/>
                                      <a:lumOff val="25000"/>
                                    </a:schemeClr>
                                  </a:solidFill>
                                  <a:latin typeface="Cambria Math" panose="02040503050406030204" pitchFamily="18" charset="0"/>
                                </a:rPr>
                                <m:t>𝑠</m:t>
                              </m:r>
                            </m:sub>
                          </m:sSub>
                        </m:sup>
                      </m:sSup>
                      <m:r>
                        <a:rPr lang="ja-JP" altLang="en-US" sz="4000" i="0">
                          <a:solidFill>
                            <a:schemeClr val="accent6">
                              <a:lumMod val="10000"/>
                            </a:schemeClr>
                          </a:solidFill>
                          <a:latin typeface="Cambria Math" panose="02040503050406030204" pitchFamily="18" charset="0"/>
                        </a:rPr>
                        <m:t>×</m:t>
                      </m:r>
                      <m:sSup>
                        <m:sSupPr>
                          <m:ctrlPr>
                            <a:rPr lang="ja-JP" altLang="en-US" sz="4000" i="1">
                              <a:solidFill>
                                <a:schemeClr val="accent6">
                                  <a:lumMod val="10000"/>
                                </a:schemeClr>
                              </a:solidFill>
                              <a:latin typeface="Cambria Math" panose="02040503050406030204" pitchFamily="18" charset="0"/>
                            </a:rPr>
                          </m:ctrlPr>
                        </m:sSupPr>
                        <m:e>
                          <m:r>
                            <a:rPr lang="ja-JP" altLang="en-US" sz="4000" i="1">
                              <a:solidFill>
                                <a:schemeClr val="accent6">
                                  <a:lumMod val="10000"/>
                                </a:schemeClr>
                              </a:solidFill>
                              <a:latin typeface="Cambria Math" panose="02040503050406030204" pitchFamily="18" charset="0"/>
                            </a:rPr>
                            <m:t>𝑛</m:t>
                          </m:r>
                        </m:e>
                        <m:sup>
                          <m:r>
                            <a:rPr lang="ja-JP" altLang="en-US" sz="4000" i="1">
                              <a:solidFill>
                                <a:schemeClr val="accent6">
                                  <a:lumMod val="10000"/>
                                </a:schemeClr>
                              </a:solidFill>
                              <a:latin typeface="Cambria Math" panose="02040503050406030204" pitchFamily="18" charset="0"/>
                            </a:rPr>
                            <m:t>𝑐</m:t>
                          </m:r>
                          <m:r>
                            <a:rPr lang="ja-JP" altLang="en-US" sz="4000" i="0">
                              <a:solidFill>
                                <a:schemeClr val="accent6">
                                  <a:lumMod val="10000"/>
                                </a:schemeClr>
                              </a:solidFill>
                              <a:latin typeface="Cambria Math" panose="02040503050406030204" pitchFamily="18" charset="0"/>
                            </a:rPr>
                            <m:t>,</m:t>
                          </m:r>
                          <m:r>
                            <a:rPr lang="ja-JP" altLang="en-US" sz="4000" i="1">
                              <a:solidFill>
                                <a:schemeClr val="accent6">
                                  <a:lumMod val="10000"/>
                                </a:schemeClr>
                              </a:solidFill>
                              <a:latin typeface="Cambria Math" panose="02040503050406030204" pitchFamily="18" charset="0"/>
                            </a:rPr>
                            <m:t>𝑡</m:t>
                          </m:r>
                        </m:sup>
                      </m:sSup>
                      <m:r>
                        <a:rPr lang="en-US" altLang="ja-JP" sz="4000" b="0" i="1" smtClean="0">
                          <a:solidFill>
                            <a:schemeClr val="accent6">
                              <a:lumMod val="10000"/>
                            </a:schemeClr>
                          </a:solidFill>
                          <a:latin typeface="Cambria Math" panose="02040503050406030204" pitchFamily="18" charset="0"/>
                        </a:rPr>
                        <m:t>  (3)</m:t>
                      </m:r>
                    </m:oMath>
                  </m:oMathPara>
                </a14:m>
                <a:endParaRPr lang="ja-JP" altLang="en-US" sz="4000">
                  <a:solidFill>
                    <a:schemeClr val="accent6">
                      <a:lumMod val="10000"/>
                    </a:schemeClr>
                  </a:solidFill>
                </a:endParaRPr>
              </a:p>
            </p:txBody>
          </p:sp>
        </mc:Choice>
        <mc:Fallback xmlns="">
          <p:sp>
            <p:nvSpPr>
              <p:cNvPr id="8" name="テキスト ボックス 7">
                <a:extLst>
                  <a:ext uri="{FF2B5EF4-FFF2-40B4-BE49-F238E27FC236}">
                    <a16:creationId xmlns:a16="http://schemas.microsoft.com/office/drawing/2014/main" id="{6E6BE71A-A863-7366-05A1-453A8A60E286}"/>
                  </a:ext>
                </a:extLst>
              </p:cNvPr>
              <p:cNvSpPr txBox="1">
                <a:spLocks noRot="1" noChangeAspect="1" noMove="1" noResize="1" noEditPoints="1" noAdjustHandles="1" noChangeArrowheads="1" noChangeShapeType="1" noTextEdit="1"/>
              </p:cNvSpPr>
              <p:nvPr/>
            </p:nvSpPr>
            <p:spPr>
              <a:xfrm>
                <a:off x="130702" y="4434815"/>
                <a:ext cx="6192982" cy="707886"/>
              </a:xfrm>
              <a:prstGeom prst="rect">
                <a:avLst/>
              </a:prstGeom>
              <a:blipFill>
                <a:blip r:embed="rId4"/>
                <a:stretch>
                  <a:fillRect b="-258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E5CC92A7-A998-6F54-B70B-3D38AFDB5228}"/>
                  </a:ext>
                </a:extLst>
              </p:cNvPr>
              <p:cNvSpPr txBox="1"/>
              <p:nvPr/>
            </p:nvSpPr>
            <p:spPr>
              <a:xfrm>
                <a:off x="5433104" y="908448"/>
                <a:ext cx="6755247" cy="1969770"/>
              </a:xfrm>
              <a:prstGeom prst="rect">
                <a:avLst/>
              </a:prstGeom>
              <a:noFill/>
            </p:spPr>
            <p:txBody>
              <a:bodyPr wrap="square">
                <a:spAutoFit/>
              </a:bodyPr>
              <a:lstStyle/>
              <a:p>
                <a14:m>
                  <m:oMath xmlns:m="http://schemas.openxmlformats.org/officeDocument/2006/math">
                    <m:sSup>
                      <m:sSupPr>
                        <m:ctrlPr>
                          <a:rPr lang="ja-JP" altLang="en-US" sz="2000" i="1" smtClean="0">
                            <a:solidFill>
                              <a:schemeClr val="accent6">
                                <a:lumMod val="10000"/>
                              </a:schemeClr>
                            </a:solidFill>
                            <a:latin typeface="Cambria Math" panose="02040503050406030204" pitchFamily="18" charset="0"/>
                          </a:rPr>
                        </m:ctrlPr>
                      </m:sSupPr>
                      <m:e>
                        <m:r>
                          <a:rPr lang="ja-JP" altLang="en-US" sz="2000" i="1">
                            <a:solidFill>
                              <a:schemeClr val="accent6">
                                <a:lumMod val="10000"/>
                              </a:schemeClr>
                            </a:solidFill>
                            <a:latin typeface="Cambria Math" panose="02040503050406030204" pitchFamily="18" charset="0"/>
                          </a:rPr>
                          <m:t>𝑢</m:t>
                        </m:r>
                      </m:e>
                      <m:sup>
                        <m:sSub>
                          <m:sSubPr>
                            <m:ctrlPr>
                              <a:rPr lang="ja-JP" altLang="en-US" sz="2000" i="1">
                                <a:solidFill>
                                  <a:schemeClr val="accent6">
                                    <a:lumMod val="10000"/>
                                  </a:schemeClr>
                                </a:solidFill>
                                <a:latin typeface="Cambria Math" panose="02040503050406030204" pitchFamily="18" charset="0"/>
                              </a:rPr>
                            </m:ctrlPr>
                          </m:sSubPr>
                          <m:e>
                            <m:r>
                              <a:rPr lang="ja-JP" altLang="en-US" sz="2000" i="1">
                                <a:solidFill>
                                  <a:schemeClr val="accent6">
                                    <a:lumMod val="10000"/>
                                  </a:schemeClr>
                                </a:solidFill>
                                <a:latin typeface="Cambria Math" panose="02040503050406030204" pitchFamily="18" charset="0"/>
                              </a:rPr>
                              <m:t>𝑐</m:t>
                            </m:r>
                          </m:e>
                          <m:sub>
                            <m:r>
                              <a:rPr lang="ja-JP" altLang="en-US" sz="2000" i="1">
                                <a:solidFill>
                                  <a:schemeClr val="accent6">
                                    <a:lumMod val="10000"/>
                                  </a:schemeClr>
                                </a:solidFill>
                                <a:latin typeface="Cambria Math" panose="02040503050406030204" pitchFamily="18" charset="0"/>
                              </a:rPr>
                              <m:t>𝑠</m:t>
                            </m:r>
                          </m:sub>
                        </m:sSub>
                      </m:sup>
                    </m:sSup>
                    <m:r>
                      <a:rPr lang="ja-JP" altLang="en-US" sz="2000" i="1">
                        <a:solidFill>
                          <a:schemeClr val="accent6">
                            <a:lumMod val="10000"/>
                          </a:schemeClr>
                        </a:solidFill>
                        <a:latin typeface="Cambria Math" panose="02040503050406030204" pitchFamily="18" charset="0"/>
                      </a:rPr>
                      <m:t> </m:t>
                    </m:r>
                    <m:r>
                      <a:rPr lang="ja-JP" altLang="en-US" sz="2000" i="1">
                        <a:solidFill>
                          <a:schemeClr val="accent6">
                            <a:lumMod val="10000"/>
                          </a:schemeClr>
                        </a:solidFill>
                        <a:latin typeface="Cambria Math" panose="02040503050406030204" pitchFamily="18" charset="0"/>
                      </a:rPr>
                      <m:t>：</m:t>
                    </m:r>
                    <m:r>
                      <a:rPr lang="en-US" altLang="ja-JP" sz="2000" b="0" i="1" smtClean="0">
                        <a:solidFill>
                          <a:schemeClr val="accent6">
                            <a:lumMod val="10000"/>
                          </a:schemeClr>
                        </a:solidFill>
                        <a:latin typeface="Cambria Math" panose="02040503050406030204" pitchFamily="18" charset="0"/>
                      </a:rPr>
                      <m:t>  </m:t>
                    </m:r>
                  </m:oMath>
                </a14:m>
                <a:r>
                  <a:rPr lang="en" altLang="ja-JP" sz="2000" dirty="0"/>
                  <a:t>direct CO₂ emissions per passenger per flight</a:t>
                </a:r>
                <a:endParaRPr lang="en-US" altLang="ja-JP" sz="2000" i="1" kern="100" dirty="0">
                  <a:latin typeface="+mj-lt"/>
                  <a:ea typeface="Cambria Math" panose="02040503050406030204" pitchFamily="18" charset="0"/>
                  <a:cs typeface="Times New Roman" panose="02020603050405020304" pitchFamily="18" charset="0"/>
                </a:endParaRPr>
              </a:p>
              <a:p>
                <a14:m>
                  <m:oMath xmlns:m="http://schemas.openxmlformats.org/officeDocument/2006/math">
                    <m:sSup>
                      <m:sSupPr>
                        <m:ctrlPr>
                          <a:rPr lang="ja-JP" altLang="ja-JP" sz="2000" i="1" kern="10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000" i="1" kern="100">
                            <a:latin typeface="Cambria Math" panose="02040503050406030204" pitchFamily="18" charset="0"/>
                            <a:ea typeface="游明朝" panose="02020400000000000000" pitchFamily="18" charset="-128"/>
                            <a:cs typeface="Times New Roman" panose="02020603050405020304" pitchFamily="18" charset="0"/>
                          </a:rPr>
                          <m:t>𝑣</m:t>
                        </m:r>
                      </m:e>
                      <m:sup>
                        <m:sSub>
                          <m:sSubPr>
                            <m:ctrlPr>
                              <a:rPr lang="ja-JP" altLang="ja-JP" sz="2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000" i="1" kern="100">
                                <a:latin typeface="Cambria Math" panose="02040503050406030204" pitchFamily="18" charset="0"/>
                                <a:ea typeface="游明朝" panose="02020400000000000000" pitchFamily="18" charset="-128"/>
                                <a:cs typeface="Times New Roman" panose="02020603050405020304" pitchFamily="18" charset="0"/>
                              </a:rPr>
                              <m:t>𝑐</m:t>
                            </m:r>
                          </m:e>
                          <m:sub>
                            <m:r>
                              <a:rPr lang="en-US" altLang="ja-JP" sz="2000" i="1" kern="100">
                                <a:latin typeface="Cambria Math" panose="02040503050406030204" pitchFamily="18" charset="0"/>
                                <a:ea typeface="游明朝" panose="02020400000000000000" pitchFamily="18" charset="-128"/>
                                <a:cs typeface="Times New Roman" panose="02020603050405020304" pitchFamily="18" charset="0"/>
                              </a:rPr>
                              <m:t>𝑠</m:t>
                            </m:r>
                          </m:sub>
                        </m:sSub>
                      </m:sup>
                    </m:sSup>
                    <m:r>
                      <a:rPr lang="en-US" altLang="ja-JP" sz="2000" i="1" kern="100">
                        <a:latin typeface="Cambria Math" panose="02040503050406030204" pitchFamily="18" charset="0"/>
                        <a:ea typeface="游明朝" panose="02020400000000000000" pitchFamily="18" charset="-128"/>
                        <a:cs typeface="Times New Roman" panose="02020603050405020304" pitchFamily="18" charset="0"/>
                      </a:rPr>
                      <m:t> </m:t>
                    </m:r>
                  </m:oMath>
                </a14:m>
                <a:r>
                  <a:rPr lang="ja-JP" altLang="en-US" sz="2000" kern="100">
                    <a:effectLst/>
                    <a:latin typeface="+mj-lt"/>
                    <a:ea typeface="游明朝" panose="02020400000000000000" pitchFamily="18" charset="-128"/>
                    <a:cs typeface="Times New Roman" panose="02020603050405020304" pitchFamily="18" charset="0"/>
                  </a:rPr>
                  <a:t>：</a:t>
                </a:r>
                <a:r>
                  <a:rPr lang="en-US" altLang="ja-JP" sz="2000" kern="100" dirty="0">
                    <a:effectLst/>
                    <a:latin typeface="+mj-lt"/>
                    <a:ea typeface="游明朝" panose="02020400000000000000" pitchFamily="18" charset="-128"/>
                    <a:cs typeface="Times New Roman" panose="02020603050405020304" pitchFamily="18" charset="0"/>
                  </a:rPr>
                  <a:t>number of available seats on the aircraft used for a </a:t>
                </a:r>
              </a:p>
              <a:p>
                <a:r>
                  <a:rPr lang="en-US" altLang="ja-JP" sz="2000" kern="100" dirty="0">
                    <a:latin typeface="+mj-lt"/>
                    <a:ea typeface="游明朝" panose="02020400000000000000" pitchFamily="18" charset="-128"/>
                    <a:cs typeface="Times New Roman" panose="02020603050405020304" pitchFamily="18" charset="0"/>
                  </a:rPr>
                  <a:t>         </a:t>
                </a:r>
                <a:r>
                  <a:rPr lang="en-US" altLang="ja-JP" sz="2000" kern="100" dirty="0">
                    <a:effectLst/>
                    <a:latin typeface="+mj-lt"/>
                    <a:ea typeface="游明朝" panose="02020400000000000000" pitchFamily="18" charset="-128"/>
                    <a:cs typeface="Times New Roman" panose="02020603050405020304" pitchFamily="18" charset="0"/>
                  </a:rPr>
                  <a:t>specific flight route</a:t>
                </a:r>
              </a:p>
              <a:p>
                <a14:m>
                  <m:oMath xmlns:m="http://schemas.openxmlformats.org/officeDocument/2006/math">
                    <m:sSup>
                      <m:sSupPr>
                        <m:ctrlPr>
                          <a:rPr lang="ja-JP" altLang="ja-JP" sz="2000" i="1" kern="10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000" b="0" i="1" kern="100" smtClean="0">
                            <a:latin typeface="Cambria Math" panose="02040503050406030204" pitchFamily="18" charset="0"/>
                            <a:ea typeface="Cambria Math" panose="02040503050406030204" pitchFamily="18" charset="0"/>
                            <a:cs typeface="Times New Roman" panose="02020603050405020304" pitchFamily="18" charset="0"/>
                          </a:rPr>
                          <m:t>𝑜</m:t>
                        </m:r>
                      </m:e>
                      <m:sup>
                        <m:sSub>
                          <m:sSubPr>
                            <m:ctrlPr>
                              <a:rPr lang="ja-JP" altLang="ja-JP" sz="2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000" i="1" kern="100">
                                <a:latin typeface="Cambria Math" panose="02040503050406030204" pitchFamily="18" charset="0"/>
                                <a:ea typeface="游明朝" panose="02020400000000000000" pitchFamily="18" charset="-128"/>
                                <a:cs typeface="Times New Roman" panose="02020603050405020304" pitchFamily="18" charset="0"/>
                              </a:rPr>
                              <m:t>𝑐</m:t>
                            </m:r>
                          </m:e>
                          <m:sub>
                            <m:r>
                              <a:rPr lang="en-US" altLang="ja-JP" sz="2000" i="1" kern="100">
                                <a:latin typeface="Cambria Math" panose="02040503050406030204" pitchFamily="18" charset="0"/>
                                <a:ea typeface="游明朝" panose="02020400000000000000" pitchFamily="18" charset="-128"/>
                                <a:cs typeface="Times New Roman" panose="02020603050405020304" pitchFamily="18" charset="0"/>
                              </a:rPr>
                              <m:t>𝑠</m:t>
                            </m:r>
                          </m:sub>
                        </m:sSub>
                      </m:sup>
                    </m:sSup>
                    <m:r>
                      <a:rPr lang="en-US" altLang="ja-JP" sz="2000" i="1" kern="100">
                        <a:latin typeface="Cambria Math" panose="02040503050406030204" pitchFamily="18" charset="0"/>
                        <a:ea typeface="游明朝" panose="02020400000000000000" pitchFamily="18" charset="-128"/>
                        <a:cs typeface="Times New Roman" panose="02020603050405020304" pitchFamily="18" charset="0"/>
                      </a:rPr>
                      <m:t> </m:t>
                    </m:r>
                    <m:r>
                      <a:rPr lang="ja-JP" altLang="en-US" sz="2000" i="1" kern="100">
                        <a:latin typeface="Cambria Math" panose="02040503050406030204" pitchFamily="18" charset="0"/>
                        <a:ea typeface="游明朝" panose="02020400000000000000" pitchFamily="18" charset="-128"/>
                        <a:cs typeface="Times New Roman" panose="02020603050405020304" pitchFamily="18" charset="0"/>
                      </a:rPr>
                      <m:t>：</m:t>
                    </m:r>
                  </m:oMath>
                </a14:m>
                <a:r>
                  <a:rPr lang="en" altLang="ja-JP" sz="2000" dirty="0">
                    <a:latin typeface="+mj-lt"/>
                  </a:rPr>
                  <a:t>load factor of flights between </a:t>
                </a:r>
                <a:r>
                  <a:rPr lang="en-US" altLang="ja-JP" sz="2000" kern="100" dirty="0">
                    <a:ea typeface="游明朝" panose="02020400000000000000" pitchFamily="18" charset="-128"/>
                    <a:cs typeface="Times New Roman" panose="02020603050405020304" pitchFamily="18" charset="0"/>
                  </a:rPr>
                  <a:t>the country of </a:t>
                </a:r>
              </a:p>
              <a:p>
                <a:r>
                  <a:rPr lang="en-US" altLang="ja-JP" sz="2000" kern="100" dirty="0">
                    <a:ea typeface="游明朝" panose="02020400000000000000" pitchFamily="18" charset="-128"/>
                    <a:cs typeface="Times New Roman" panose="02020603050405020304" pitchFamily="18" charset="0"/>
                  </a:rPr>
                  <a:t>         residence of foreign tourists and Japan</a:t>
                </a:r>
              </a:p>
              <a:p>
                <a:endParaRPr lang="en" altLang="ja-JP" sz="2000" dirty="0">
                  <a:latin typeface="+mj-lt"/>
                </a:endParaRPr>
              </a:p>
            </p:txBody>
          </p:sp>
        </mc:Choice>
        <mc:Fallback xmlns="">
          <p:sp>
            <p:nvSpPr>
              <p:cNvPr id="18" name="テキスト ボックス 17">
                <a:extLst>
                  <a:ext uri="{FF2B5EF4-FFF2-40B4-BE49-F238E27FC236}">
                    <a16:creationId xmlns:a16="http://schemas.microsoft.com/office/drawing/2014/main" id="{E5CC92A7-A998-6F54-B70B-3D38AFDB5228}"/>
                  </a:ext>
                </a:extLst>
              </p:cNvPr>
              <p:cNvSpPr txBox="1">
                <a:spLocks noRot="1" noChangeAspect="1" noMove="1" noResize="1" noEditPoints="1" noAdjustHandles="1" noChangeArrowheads="1" noChangeShapeType="1" noTextEdit="1"/>
              </p:cNvSpPr>
              <p:nvPr/>
            </p:nvSpPr>
            <p:spPr>
              <a:xfrm>
                <a:off x="5433104" y="908448"/>
                <a:ext cx="6755247" cy="1969770"/>
              </a:xfrm>
              <a:prstGeom prst="rect">
                <a:avLst/>
              </a:prstGeom>
              <a:blipFill>
                <a:blip r:embed="rId5"/>
                <a:stretch>
                  <a:fillRect t="-1282"/>
                </a:stretch>
              </a:blipFill>
            </p:spPr>
            <p:txBody>
              <a:bodyPr/>
              <a:lstStyle/>
              <a:p>
                <a:r>
                  <a:rPr lang="ja-JP" altLang="en-US">
                    <a:noFill/>
                  </a:rPr>
                  <a:t> </a:t>
                </a:r>
              </a:p>
            </p:txBody>
          </p:sp>
        </mc:Fallback>
      </mc:AlternateContent>
      <p:sp>
        <p:nvSpPr>
          <p:cNvPr id="20" name="テキスト ボックス 19">
            <a:extLst>
              <a:ext uri="{FF2B5EF4-FFF2-40B4-BE49-F238E27FC236}">
                <a16:creationId xmlns:a16="http://schemas.microsoft.com/office/drawing/2014/main" id="{04F97631-40C4-8149-3F9C-B203A0292206}"/>
              </a:ext>
            </a:extLst>
          </p:cNvPr>
          <p:cNvSpPr txBox="1"/>
          <p:nvPr/>
        </p:nvSpPr>
        <p:spPr>
          <a:xfrm>
            <a:off x="10923587" y="-1222806"/>
            <a:ext cx="6118167" cy="923330"/>
          </a:xfrm>
          <a:prstGeom prst="rect">
            <a:avLst/>
          </a:prstGeom>
          <a:noFill/>
        </p:spPr>
        <p:txBody>
          <a:bodyPr wrap="square">
            <a:spAutoFit/>
          </a:bodyPr>
          <a:lstStyle/>
          <a:p>
            <a:r>
              <a:rPr lang="en" altLang="ja-JP" dirty="0"/>
              <a:t>We estimated the direct CO₂ emissions per passenger per flight by dividing the previously estimated CO₂ emissions per flight by the number of passengers per flight.</a:t>
            </a:r>
            <a:endParaRPr lang="ja-JP" altLang="en-US"/>
          </a:p>
        </p:txBody>
      </p:sp>
      <p:sp>
        <p:nvSpPr>
          <p:cNvPr id="24" name="テキスト ボックス 23">
            <a:extLst>
              <a:ext uri="{FF2B5EF4-FFF2-40B4-BE49-F238E27FC236}">
                <a16:creationId xmlns:a16="http://schemas.microsoft.com/office/drawing/2014/main" id="{B327F8EE-AA66-37A3-AA11-DF41F7FA5F9B}"/>
              </a:ext>
            </a:extLst>
          </p:cNvPr>
          <p:cNvSpPr txBox="1"/>
          <p:nvPr/>
        </p:nvSpPr>
        <p:spPr>
          <a:xfrm>
            <a:off x="525322" y="2722251"/>
            <a:ext cx="10551878" cy="1200329"/>
          </a:xfrm>
          <a:prstGeom prst="rect">
            <a:avLst/>
          </a:prstGeom>
          <a:noFill/>
        </p:spPr>
        <p:txBody>
          <a:bodyPr wrap="square">
            <a:spAutoFit/>
          </a:bodyPr>
          <a:lstStyle/>
          <a:p>
            <a:pPr marL="285750" indent="-285750">
              <a:buFont typeface="Wingdings" pitchFamily="2" charset="2"/>
              <a:buChar char="Ø"/>
            </a:pPr>
            <a:r>
              <a:rPr lang="en" altLang="ja-JP" sz="2400" dirty="0"/>
              <a:t>We estimated the direct CO₂ emissions per passenger per flight by dividing </a:t>
            </a:r>
            <a:r>
              <a:rPr lang="en" altLang="ja-JP" sz="2400" dirty="0">
                <a:solidFill>
                  <a:schemeClr val="accent4"/>
                </a:solidFill>
              </a:rPr>
              <a:t>the previously estimated emissions per flight </a:t>
            </a:r>
            <a:r>
              <a:rPr lang="en" altLang="ja-JP" sz="2400" dirty="0"/>
              <a:t>by the number of passengers per flight.</a:t>
            </a:r>
            <a:endParaRPr lang="ja-JP" altLang="en-US" sz="2400"/>
          </a:p>
        </p:txBody>
      </p:sp>
      <p:sp>
        <p:nvSpPr>
          <p:cNvPr id="30" name="テキスト ボックス 29">
            <a:extLst>
              <a:ext uri="{FF2B5EF4-FFF2-40B4-BE49-F238E27FC236}">
                <a16:creationId xmlns:a16="http://schemas.microsoft.com/office/drawing/2014/main" id="{803A8E3F-D6BB-B8B9-0C42-FA1A94820F5E}"/>
              </a:ext>
            </a:extLst>
          </p:cNvPr>
          <p:cNvSpPr txBox="1"/>
          <p:nvPr/>
        </p:nvSpPr>
        <p:spPr>
          <a:xfrm>
            <a:off x="569595" y="5603382"/>
            <a:ext cx="11052810" cy="830997"/>
          </a:xfrm>
          <a:prstGeom prst="rect">
            <a:avLst/>
          </a:prstGeom>
          <a:noFill/>
        </p:spPr>
        <p:txBody>
          <a:bodyPr wrap="square">
            <a:spAutoFit/>
          </a:bodyPr>
          <a:lstStyle/>
          <a:p>
            <a:pPr marL="342900" indent="-342900">
              <a:buFont typeface="Wingdings" pitchFamily="2" charset="2"/>
              <a:buChar char="Ø"/>
            </a:pPr>
            <a:r>
              <a:rPr lang="en" altLang="ja-JP" sz="2400" dirty="0"/>
              <a:t>Then, we multiplied </a:t>
            </a:r>
            <a:r>
              <a:rPr lang="en" altLang="ja-JP" sz="2400" dirty="0">
                <a:solidFill>
                  <a:schemeClr val="tx2">
                    <a:lumMod val="75000"/>
                    <a:lumOff val="25000"/>
                  </a:schemeClr>
                </a:solidFill>
              </a:rPr>
              <a:t>the CO₂ emissions per passenger </a:t>
            </a:r>
            <a:r>
              <a:rPr lang="en" altLang="ja-JP" sz="2400" dirty="0"/>
              <a:t>by the number of inbound tourists to estimate the total emissions from their air travel.</a:t>
            </a:r>
            <a:endParaRPr lang="ja-JP" altLang="en-US" sz="2400"/>
          </a:p>
        </p:txBody>
      </p:sp>
      <p:sp>
        <p:nvSpPr>
          <p:cNvPr id="34" name="角丸四角形 33">
            <a:extLst>
              <a:ext uri="{FF2B5EF4-FFF2-40B4-BE49-F238E27FC236}">
                <a16:creationId xmlns:a16="http://schemas.microsoft.com/office/drawing/2014/main" id="{FC9C9154-AEDC-8725-2578-5913854238A5}"/>
              </a:ext>
            </a:extLst>
          </p:cNvPr>
          <p:cNvSpPr/>
          <p:nvPr/>
        </p:nvSpPr>
        <p:spPr>
          <a:xfrm>
            <a:off x="5602378" y="4158922"/>
            <a:ext cx="6192981" cy="1277722"/>
          </a:xfrm>
          <a:prstGeom prst="roundRect">
            <a:avLst/>
          </a:prstGeom>
          <a:solidFill>
            <a:schemeClr val="bg1"/>
          </a:solidFill>
          <a:ln w="38100">
            <a:solidFill>
              <a:srgbClr val="493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F348F04A-396A-D0E7-398B-737E8B88A8B8}"/>
                  </a:ext>
                </a:extLst>
              </p:cNvPr>
              <p:cNvSpPr txBox="1"/>
              <p:nvPr/>
            </p:nvSpPr>
            <p:spPr>
              <a:xfrm>
                <a:off x="5812984" y="4296438"/>
                <a:ext cx="8957732" cy="1015663"/>
              </a:xfrm>
              <a:prstGeom prst="rect">
                <a:avLst/>
              </a:prstGeom>
              <a:noFill/>
            </p:spPr>
            <p:txBody>
              <a:bodyPr wrap="square">
                <a:spAutoFit/>
              </a:bodyPr>
              <a:lstStyle/>
              <a:p>
                <a14:m>
                  <m:oMath xmlns:m="http://schemas.openxmlformats.org/officeDocument/2006/math">
                    <m:sSup>
                      <m:sSupPr>
                        <m:ctrlPr>
                          <a:rPr lang="ja-JP" altLang="en-US" sz="2000" i="1" smtClean="0">
                            <a:solidFill>
                              <a:schemeClr val="accent6">
                                <a:lumMod val="10000"/>
                              </a:schemeClr>
                            </a:solidFill>
                            <a:latin typeface="Cambria Math" panose="02040503050406030204" pitchFamily="18" charset="0"/>
                          </a:rPr>
                        </m:ctrlPr>
                      </m:sSupPr>
                      <m:e>
                        <m:acc>
                          <m:accPr>
                            <m:chr m:val="̅"/>
                            <m:ctrlPr>
                              <a:rPr lang="ja-JP" altLang="en-US" sz="2000" i="1">
                                <a:solidFill>
                                  <a:schemeClr val="accent6">
                                    <a:lumMod val="10000"/>
                                  </a:schemeClr>
                                </a:solidFill>
                                <a:latin typeface="Cambria Math" panose="02040503050406030204" pitchFamily="18" charset="0"/>
                              </a:rPr>
                            </m:ctrlPr>
                          </m:accPr>
                          <m:e>
                            <m:r>
                              <a:rPr lang="ja-JP" altLang="en-US" sz="2000" i="1">
                                <a:solidFill>
                                  <a:schemeClr val="accent6">
                                    <a:lumMod val="10000"/>
                                  </a:schemeClr>
                                </a:solidFill>
                                <a:latin typeface="Cambria Math" panose="02040503050406030204" pitchFamily="18" charset="0"/>
                              </a:rPr>
                              <m:t>𝑔</m:t>
                            </m:r>
                          </m:e>
                        </m:acc>
                      </m:e>
                      <m:sup>
                        <m:r>
                          <a:rPr lang="ja-JP" altLang="en-US" sz="2000" i="1">
                            <a:solidFill>
                              <a:schemeClr val="accent6">
                                <a:lumMod val="10000"/>
                              </a:schemeClr>
                            </a:solidFill>
                            <a:latin typeface="Cambria Math" panose="02040503050406030204" pitchFamily="18" charset="0"/>
                          </a:rPr>
                          <m:t>𝑐</m:t>
                        </m:r>
                        <m:r>
                          <a:rPr lang="ja-JP" altLang="en-US" sz="2000" i="0">
                            <a:solidFill>
                              <a:schemeClr val="accent6">
                                <a:lumMod val="10000"/>
                              </a:schemeClr>
                            </a:solidFill>
                            <a:latin typeface="Cambria Math" panose="02040503050406030204" pitchFamily="18" charset="0"/>
                          </a:rPr>
                          <m:t>,</m:t>
                        </m:r>
                        <m:r>
                          <a:rPr lang="ja-JP" altLang="en-US" sz="2000" i="1">
                            <a:solidFill>
                              <a:schemeClr val="accent6">
                                <a:lumMod val="10000"/>
                              </a:schemeClr>
                            </a:solidFill>
                            <a:latin typeface="Cambria Math" panose="02040503050406030204" pitchFamily="18" charset="0"/>
                          </a:rPr>
                          <m:t>𝑡</m:t>
                        </m:r>
                      </m:sup>
                    </m:sSup>
                  </m:oMath>
                </a14:m>
                <a:r>
                  <a:rPr lang="ja-JP" altLang="en-US" sz="2000"/>
                  <a:t>　： </a:t>
                </a:r>
                <a:r>
                  <a:rPr lang="en-US" altLang="ja-JP" sz="2000" dirty="0"/>
                  <a:t>direct CO₂ emissions from aviation</a:t>
                </a:r>
              </a:p>
              <a:p>
                <a14:m>
                  <m:oMath xmlns:m="http://schemas.openxmlformats.org/officeDocument/2006/math">
                    <m:sSup>
                      <m:sSupPr>
                        <m:ctrlPr>
                          <a:rPr lang="ja-JP" altLang="en-US" sz="2000" i="1" smtClean="0">
                            <a:solidFill>
                              <a:schemeClr val="accent6">
                                <a:lumMod val="10000"/>
                              </a:schemeClr>
                            </a:solidFill>
                            <a:latin typeface="Cambria Math" panose="02040503050406030204" pitchFamily="18" charset="0"/>
                          </a:rPr>
                        </m:ctrlPr>
                      </m:sSupPr>
                      <m:e>
                        <m:r>
                          <a:rPr lang="ja-JP" altLang="en-US" sz="2000" i="1">
                            <a:solidFill>
                              <a:schemeClr val="accent6">
                                <a:lumMod val="10000"/>
                              </a:schemeClr>
                            </a:solidFill>
                            <a:latin typeface="Cambria Math" panose="02040503050406030204" pitchFamily="18" charset="0"/>
                          </a:rPr>
                          <m:t>𝑢</m:t>
                        </m:r>
                      </m:e>
                      <m:sup>
                        <m:sSub>
                          <m:sSubPr>
                            <m:ctrlPr>
                              <a:rPr lang="ja-JP" altLang="en-US" sz="2000" i="1">
                                <a:solidFill>
                                  <a:schemeClr val="accent6">
                                    <a:lumMod val="10000"/>
                                  </a:schemeClr>
                                </a:solidFill>
                                <a:latin typeface="Cambria Math" panose="02040503050406030204" pitchFamily="18" charset="0"/>
                              </a:rPr>
                            </m:ctrlPr>
                          </m:sSubPr>
                          <m:e>
                            <m:r>
                              <a:rPr lang="ja-JP" altLang="en-US" sz="2000" i="1">
                                <a:solidFill>
                                  <a:schemeClr val="accent6">
                                    <a:lumMod val="10000"/>
                                  </a:schemeClr>
                                </a:solidFill>
                                <a:latin typeface="Cambria Math" panose="02040503050406030204" pitchFamily="18" charset="0"/>
                              </a:rPr>
                              <m:t>𝑐</m:t>
                            </m:r>
                          </m:e>
                          <m:sub>
                            <m:r>
                              <a:rPr lang="ja-JP" altLang="en-US" sz="2000" i="1">
                                <a:solidFill>
                                  <a:schemeClr val="accent6">
                                    <a:lumMod val="10000"/>
                                  </a:schemeClr>
                                </a:solidFill>
                                <a:latin typeface="Cambria Math" panose="02040503050406030204" pitchFamily="18" charset="0"/>
                              </a:rPr>
                              <m:t>𝑠</m:t>
                            </m:r>
                          </m:sub>
                        </m:sSub>
                      </m:sup>
                    </m:sSup>
                    <m:r>
                      <a:rPr lang="ja-JP" altLang="en-US" sz="2000" i="1">
                        <a:solidFill>
                          <a:schemeClr val="accent6">
                            <a:lumMod val="10000"/>
                          </a:schemeClr>
                        </a:solidFill>
                        <a:latin typeface="Cambria Math" panose="02040503050406030204" pitchFamily="18" charset="0"/>
                      </a:rPr>
                      <m:t> </m:t>
                    </m:r>
                    <m:r>
                      <a:rPr lang="ja-JP" altLang="en-US" sz="2000" i="1">
                        <a:solidFill>
                          <a:schemeClr val="accent6">
                            <a:lumMod val="10000"/>
                          </a:schemeClr>
                        </a:solidFill>
                        <a:latin typeface="Cambria Math" panose="02040503050406030204" pitchFamily="18" charset="0"/>
                      </a:rPr>
                      <m:t>：</m:t>
                    </m:r>
                    <m:r>
                      <a:rPr lang="en-US" altLang="ja-JP" sz="2000" b="0" i="1" smtClean="0">
                        <a:solidFill>
                          <a:schemeClr val="accent6">
                            <a:lumMod val="10000"/>
                          </a:schemeClr>
                        </a:solidFill>
                        <a:latin typeface="Cambria Math" panose="02040503050406030204" pitchFamily="18" charset="0"/>
                      </a:rPr>
                      <m:t>  </m:t>
                    </m:r>
                  </m:oMath>
                </a14:m>
                <a:r>
                  <a:rPr lang="en" altLang="ja-JP" sz="2000" dirty="0"/>
                  <a:t>direct CO₂ emissions per passenger per flight</a:t>
                </a:r>
              </a:p>
              <a:p>
                <a14:m>
                  <m:oMath xmlns:m="http://schemas.openxmlformats.org/officeDocument/2006/math">
                    <m:sSup>
                      <m:sSupPr>
                        <m:ctrlPr>
                          <a:rPr lang="ja-JP" altLang="en-US" sz="2000" i="1" smtClean="0">
                            <a:solidFill>
                              <a:schemeClr val="accent6">
                                <a:lumMod val="10000"/>
                              </a:schemeClr>
                            </a:solidFill>
                            <a:latin typeface="Cambria Math" panose="02040503050406030204" pitchFamily="18" charset="0"/>
                          </a:rPr>
                        </m:ctrlPr>
                      </m:sSupPr>
                      <m:e>
                        <m:r>
                          <a:rPr lang="ja-JP" altLang="en-US" sz="2000" i="1">
                            <a:solidFill>
                              <a:schemeClr val="accent6">
                                <a:lumMod val="10000"/>
                              </a:schemeClr>
                            </a:solidFill>
                            <a:latin typeface="Cambria Math" panose="02040503050406030204" pitchFamily="18" charset="0"/>
                          </a:rPr>
                          <m:t>𝑛</m:t>
                        </m:r>
                      </m:e>
                      <m:sup>
                        <m:r>
                          <a:rPr lang="ja-JP" altLang="en-US" sz="2000" i="1">
                            <a:solidFill>
                              <a:schemeClr val="accent6">
                                <a:lumMod val="10000"/>
                              </a:schemeClr>
                            </a:solidFill>
                            <a:latin typeface="Cambria Math" panose="02040503050406030204" pitchFamily="18" charset="0"/>
                          </a:rPr>
                          <m:t>𝑐</m:t>
                        </m:r>
                        <m:r>
                          <a:rPr lang="ja-JP" altLang="en-US" sz="2000">
                            <a:solidFill>
                              <a:schemeClr val="accent6">
                                <a:lumMod val="10000"/>
                              </a:schemeClr>
                            </a:solidFill>
                            <a:latin typeface="Cambria Math" panose="02040503050406030204" pitchFamily="18" charset="0"/>
                          </a:rPr>
                          <m:t>,</m:t>
                        </m:r>
                        <m:r>
                          <a:rPr lang="ja-JP" altLang="en-US" sz="2000" i="1">
                            <a:solidFill>
                              <a:schemeClr val="accent6">
                                <a:lumMod val="10000"/>
                              </a:schemeClr>
                            </a:solidFill>
                            <a:latin typeface="Cambria Math" panose="02040503050406030204" pitchFamily="18" charset="0"/>
                          </a:rPr>
                          <m:t>𝑡</m:t>
                        </m:r>
                      </m:sup>
                    </m:sSup>
                  </m:oMath>
                </a14:m>
                <a:r>
                  <a:rPr kumimoji="1" lang="en-US" altLang="ja-JP" sz="2000" dirty="0"/>
                  <a:t> </a:t>
                </a:r>
                <a:r>
                  <a:rPr kumimoji="1" lang="ja-JP" altLang="en-US" sz="2000"/>
                  <a:t>：</a:t>
                </a:r>
                <a:r>
                  <a:rPr kumimoji="1" lang="en-US" altLang="ja-JP" sz="2000" dirty="0"/>
                  <a:t> number of inbound tourists </a:t>
                </a:r>
                <a:endParaRPr lang="en-US" altLang="ja-JP" sz="2000" i="1" kern="100" dirty="0">
                  <a:latin typeface="+mj-lt"/>
                  <a:ea typeface="Cambria Math" panose="02040503050406030204" pitchFamily="18" charset="0"/>
                  <a:cs typeface="Times New Roman" panose="02020603050405020304" pitchFamily="18" charset="0"/>
                </a:endParaRPr>
              </a:p>
            </p:txBody>
          </p:sp>
        </mc:Choice>
        <mc:Fallback xmlns="">
          <p:sp>
            <p:nvSpPr>
              <p:cNvPr id="38" name="テキスト ボックス 37">
                <a:extLst>
                  <a:ext uri="{FF2B5EF4-FFF2-40B4-BE49-F238E27FC236}">
                    <a16:creationId xmlns:a16="http://schemas.microsoft.com/office/drawing/2014/main" id="{F348F04A-396A-D0E7-398B-737E8B88A8B8}"/>
                  </a:ext>
                </a:extLst>
              </p:cNvPr>
              <p:cNvSpPr txBox="1">
                <a:spLocks noRot="1" noChangeAspect="1" noMove="1" noResize="1" noEditPoints="1" noAdjustHandles="1" noChangeArrowheads="1" noChangeShapeType="1" noTextEdit="1"/>
              </p:cNvSpPr>
              <p:nvPr/>
            </p:nvSpPr>
            <p:spPr>
              <a:xfrm>
                <a:off x="5812984" y="4296438"/>
                <a:ext cx="8957732" cy="1015663"/>
              </a:xfrm>
              <a:prstGeom prst="rect">
                <a:avLst/>
              </a:prstGeom>
              <a:blipFill>
                <a:blip r:embed="rId6"/>
                <a:stretch>
                  <a:fillRect t="-6173" b="-11111"/>
                </a:stretch>
              </a:blipFill>
            </p:spPr>
            <p:txBody>
              <a:bodyPr/>
              <a:lstStyle/>
              <a:p>
                <a:r>
                  <a:rPr lang="ja-JP" altLang="en-US">
                    <a:noFill/>
                  </a:rPr>
                  <a:t> </a:t>
                </a:r>
              </a:p>
            </p:txBody>
          </p:sp>
        </mc:Fallback>
      </mc:AlternateContent>
      <p:sp>
        <p:nvSpPr>
          <p:cNvPr id="40" name="角丸四角形 39">
            <a:extLst>
              <a:ext uri="{FF2B5EF4-FFF2-40B4-BE49-F238E27FC236}">
                <a16:creationId xmlns:a16="http://schemas.microsoft.com/office/drawing/2014/main" id="{9E155A99-A2CE-6BF5-453E-9C86ADD97D4A}"/>
              </a:ext>
            </a:extLst>
          </p:cNvPr>
          <p:cNvSpPr/>
          <p:nvPr/>
        </p:nvSpPr>
        <p:spPr>
          <a:xfrm>
            <a:off x="15372" y="708101"/>
            <a:ext cx="3290919" cy="4157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t>Aviation emissions</a:t>
            </a:r>
            <a:endParaRPr kumimoji="1" lang="ja-JP" altLang="en-US" sz="2400" b="1"/>
          </a:p>
        </p:txBody>
      </p:sp>
      <p:sp>
        <p:nvSpPr>
          <p:cNvPr id="43" name="タイトル 1">
            <a:extLst>
              <a:ext uri="{FF2B5EF4-FFF2-40B4-BE49-F238E27FC236}">
                <a16:creationId xmlns:a16="http://schemas.microsoft.com/office/drawing/2014/main" id="{A849D03A-EAFC-FC2E-0512-F22880E2AEB9}"/>
              </a:ext>
            </a:extLst>
          </p:cNvPr>
          <p:cNvSpPr txBox="1">
            <a:spLocks/>
          </p:cNvSpPr>
          <p:nvPr/>
        </p:nvSpPr>
        <p:spPr>
          <a:xfrm>
            <a:off x="333701" y="-281261"/>
            <a:ext cx="12384772"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a:solidFill>
                  <a:schemeClr val="bg1"/>
                </a:solidFill>
                <a:latin typeface="Arial" panose="020B0604020202020204" pitchFamily="34" charset="0"/>
                <a:cs typeface="Arial" panose="020B0604020202020204" pitchFamily="34" charset="0"/>
              </a:rPr>
              <a:t>2. Methodology </a:t>
            </a:r>
            <a:r>
              <a:rPr lang="en-US" altLang="ja-JP" sz="22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–Estimation of CO</a:t>
            </a:r>
            <a:r>
              <a:rPr lang="en-US" altLang="ja-JP" sz="2200" b="1" baseline="-25000">
                <a:solidFill>
                  <a:srgbClr val="FFFFFF"/>
                </a:solidFill>
                <a:latin typeface="Arial" panose="020B0604020202020204" pitchFamily="34" charset="0"/>
                <a:ea typeface="ＭＳ Ｐゴシック" panose="020B0600070205080204" pitchFamily="34" charset="-128"/>
                <a:cs typeface="Arial" panose="020B0604020202020204" pitchFamily="34" charset="0"/>
              </a:rPr>
              <a:t>2 </a:t>
            </a:r>
            <a:r>
              <a:rPr lang="en-US" altLang="ja-JP" sz="22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emissions from aviation-</a:t>
            </a:r>
            <a:endParaRPr lang="ja-JP" altLang="en-US" sz="3600" b="1">
              <a:solidFill>
                <a:schemeClr val="bg1"/>
              </a:solidFill>
              <a:latin typeface="Arial" panose="020B0604020202020204" pitchFamily="34" charset="0"/>
              <a:cs typeface="Arial" panose="020B0604020202020204" pitchFamily="34" charset="0"/>
            </a:endParaRPr>
          </a:p>
        </p:txBody>
      </p:sp>
      <p:sp>
        <p:nvSpPr>
          <p:cNvPr id="44" name="テキスト ボックス 43">
            <a:extLst>
              <a:ext uri="{FF2B5EF4-FFF2-40B4-BE49-F238E27FC236}">
                <a16:creationId xmlns:a16="http://schemas.microsoft.com/office/drawing/2014/main" id="{2DE67F1E-5540-CB70-A5F0-F0AB8500E3D8}"/>
              </a:ext>
            </a:extLst>
          </p:cNvPr>
          <p:cNvSpPr txBox="1"/>
          <p:nvPr/>
        </p:nvSpPr>
        <p:spPr>
          <a:xfrm>
            <a:off x="11568267" y="45328"/>
            <a:ext cx="1285375" cy="584775"/>
          </a:xfrm>
          <a:prstGeom prst="rect">
            <a:avLst/>
          </a:prstGeom>
          <a:noFill/>
        </p:spPr>
        <p:txBody>
          <a:bodyPr wrap="square" rtlCol="0">
            <a:spAutoFit/>
          </a:bodyPr>
          <a:lstStyle/>
          <a:p>
            <a:r>
              <a:rPr kumimoji="1" lang="en-US" altLang="ja-JP" sz="3200" dirty="0">
                <a:solidFill>
                  <a:schemeClr val="bg1"/>
                </a:solidFill>
              </a:rPr>
              <a:t>9</a:t>
            </a:r>
            <a:endParaRPr kumimoji="1" lang="ja-JP" altLang="en-US" sz="3200">
              <a:solidFill>
                <a:schemeClr val="bg1"/>
              </a:solidFill>
            </a:endParaRPr>
          </a:p>
        </p:txBody>
      </p:sp>
    </p:spTree>
    <p:extLst>
      <p:ext uri="{BB962C8B-B14F-4D97-AF65-F5344CB8AC3E}">
        <p14:creationId xmlns:p14="http://schemas.microsoft.com/office/powerpoint/2010/main" val="2106341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a:extLst>
              <a:ext uri="{FF2B5EF4-FFF2-40B4-BE49-F238E27FC236}">
                <a16:creationId xmlns:a16="http://schemas.microsoft.com/office/drawing/2014/main" id="{157E56D3-0820-DFC9-CD24-EE21D50C7DD7}"/>
              </a:ext>
            </a:extLst>
          </p:cNvPr>
          <p:cNvSpPr txBox="1"/>
          <p:nvPr/>
        </p:nvSpPr>
        <p:spPr>
          <a:xfrm>
            <a:off x="2313226" y="2740411"/>
            <a:ext cx="1191229" cy="646331"/>
          </a:xfrm>
          <a:prstGeom prst="rect">
            <a:avLst/>
          </a:prstGeom>
          <a:noFill/>
        </p:spPr>
        <p:txBody>
          <a:bodyPr wrap="square" rtlCol="0">
            <a:spAutoFit/>
          </a:bodyPr>
          <a:lstStyle/>
          <a:p>
            <a:r>
              <a:rPr kumimoji="1" lang="ja-JP" altLang="en-US" sz="3600">
                <a:latin typeface="Hiragino Sans W4" panose="020B0400000000000000" pitchFamily="34" charset="-128"/>
                <a:ea typeface="Hiragino Sans W4" panose="020B0400000000000000" pitchFamily="34" charset="-128"/>
              </a:rPr>
              <a:t>＝</a:t>
            </a:r>
          </a:p>
        </p:txBody>
      </p:sp>
      <p:pic>
        <p:nvPicPr>
          <p:cNvPr id="43" name="グラフィックス 42" descr="麺 枠線">
            <a:extLst>
              <a:ext uri="{FF2B5EF4-FFF2-40B4-BE49-F238E27FC236}">
                <a16:creationId xmlns:a16="http://schemas.microsoft.com/office/drawing/2014/main" id="{349939B5-ADB8-AED2-1457-B3F97188BD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983" y="2319847"/>
            <a:ext cx="937474" cy="937474"/>
          </a:xfrm>
          <a:prstGeom prst="rect">
            <a:avLst/>
          </a:prstGeom>
        </p:spPr>
      </p:pic>
      <p:sp>
        <p:nvSpPr>
          <p:cNvPr id="7" name="角丸四角形 6">
            <a:extLst>
              <a:ext uri="{FF2B5EF4-FFF2-40B4-BE49-F238E27FC236}">
                <a16:creationId xmlns:a16="http://schemas.microsoft.com/office/drawing/2014/main" id="{4E4824B2-8879-FEFC-341F-EC2C36A7DCBE}"/>
              </a:ext>
            </a:extLst>
          </p:cNvPr>
          <p:cNvSpPr/>
          <p:nvPr/>
        </p:nvSpPr>
        <p:spPr>
          <a:xfrm>
            <a:off x="6503271" y="1044301"/>
            <a:ext cx="5377731" cy="2487983"/>
          </a:xfrm>
          <a:prstGeom prst="roundRect">
            <a:avLst/>
          </a:prstGeom>
          <a:solidFill>
            <a:schemeClr val="bg1"/>
          </a:solidFill>
          <a:ln w="38100">
            <a:solidFill>
              <a:srgbClr val="493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A8B7272E-3B1F-98EC-6510-BF640FD6E46C}"/>
                  </a:ext>
                </a:extLst>
              </p:cNvPr>
              <p:cNvSpPr txBox="1"/>
              <p:nvPr/>
            </p:nvSpPr>
            <p:spPr>
              <a:xfrm>
                <a:off x="1476895" y="9470104"/>
                <a:ext cx="6100174" cy="7182094"/>
              </a:xfrm>
              <a:prstGeom prst="rect">
                <a:avLst/>
              </a:prstGeom>
              <a:noFill/>
            </p:spPr>
            <p:txBody>
              <a:bodyPr wrap="square">
                <a:spAutoFit/>
              </a:bodyPr>
              <a:lstStyle/>
              <a:p>
                <a:pPr indent="381000" algn="just">
                  <a:lnSpc>
                    <a:spcPct val="150000"/>
                  </a:lnSpc>
                </a:pPr>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Based on the environmentally extended input–output model, we estimate the direct and indirect CO</a:t>
                </a:r>
                <a:r>
                  <a:rPr lang="en-US" altLang="ja-JP" sz="1800" kern="100" baseline="-25000" dirty="0">
                    <a:effectLst/>
                    <a:latin typeface="Cambria" panose="02040503050406030204" pitchFamily="18" charset="0"/>
                    <a:ea typeface="游明朝" panose="02020400000000000000" pitchFamily="18" charset="-128"/>
                    <a:cs typeface="Times New Roman" panose="02020603050405020304" pitchFamily="18" charset="0"/>
                  </a:rPr>
                  <a:t>2</a:t>
                </a:r>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 emissions induced by the final demand of inbound foreign tourists. In general, the column vector of commodity outputs, denoted as </a:t>
                </a:r>
                <a14:m>
                  <m:oMath xmlns:m="http://schemas.openxmlformats.org/officeDocument/2006/math">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𝐪</m:t>
                    </m:r>
                  </m:oMath>
                </a14:m>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a:t>
                </a:r>
                <a:r>
                  <a:rPr lang="en-US" altLang="ja-JP" sz="1800" b="1" kern="100" dirty="0">
                    <a:effectLst/>
                    <a:latin typeface="Cambria" panose="02040503050406030204" pitchFamily="18" charset="0"/>
                    <a:ea typeface="游明朝" panose="02020400000000000000" pitchFamily="18" charset="-128"/>
                    <a:cs typeface="Times New Roman" panose="02020603050405020304" pitchFamily="18" charset="0"/>
                  </a:rPr>
                  <a:t> </a:t>
                </a:r>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is</a:t>
                </a:r>
                <a:r>
                  <a:rPr lang="en-US" altLang="ja-JP" sz="1800" b="1" kern="100" dirty="0">
                    <a:effectLst/>
                    <a:latin typeface="Cambria" panose="02040503050406030204" pitchFamily="18" charset="0"/>
                    <a:ea typeface="游明朝" panose="02020400000000000000" pitchFamily="18" charset="-128"/>
                    <a:cs typeface="Times New Roman" panose="02020603050405020304" pitchFamily="18" charset="0"/>
                  </a:rPr>
                  <a:t> </a:t>
                </a:r>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represented as follows: </a:t>
                </a:r>
                <a:endParaRPr lang="ja-JP" alt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 </a:t>
                </a:r>
                <a:endParaRPr lang="ja-JP" alt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fontAlgn="b">
                  <a:lnSpc>
                    <a:spcPct val="150000"/>
                  </a:lnSpc>
                </a:pPr>
                <a14:m>
                  <m:oMathPara xmlns:m="http://schemas.openxmlformats.org/officeDocument/2006/math">
                    <m:oMathParaPr>
                      <m:jc m:val="centerGroup"/>
                    </m:oMathParaPr>
                    <m:oMath xmlns:m="http://schemas.openxmlformats.org/officeDocument/2006/math">
                      <m:eqArr>
                        <m:eqArrPr>
                          <m:ctrlPr>
                            <a:rPr lang="ja-JP" altLang="ja-JP" sz="1800" b="1" i="1" kern="100">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𝐪</m:t>
                          </m:r>
                          <m:r>
                            <a:rPr lang="pt-BR" altLang="ja-JP" sz="1800" kern="100">
                              <a:effectLst/>
                              <a:latin typeface="Cambria Math" panose="02040503050406030204" pitchFamily="18" charset="0"/>
                              <a:ea typeface="游明朝" panose="02020400000000000000" pitchFamily="18" charset="-128"/>
                              <a:cs typeface="Times New Roman" panose="02020603050405020304" pitchFamily="18" charset="0"/>
                            </a:rPr>
                            <m:t>=</m:t>
                          </m:r>
                          <m:r>
                            <a:rPr lang="pt-BR"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𝐙</m:t>
                          </m:r>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𝐢</m:t>
                          </m:r>
                          <m:r>
                            <a:rPr lang="pt-BR" altLang="ja-JP" sz="1800" b="1" kern="100">
                              <a:effectLst/>
                              <a:latin typeface="Cambria Math" panose="02040503050406030204" pitchFamily="18" charset="0"/>
                              <a:ea typeface="游明朝" panose="02020400000000000000" pitchFamily="18" charset="-128"/>
                              <a:cs typeface="Times New Roman" panose="02020603050405020304" pitchFamily="18" charset="0"/>
                            </a:rPr>
                            <m:t>+</m:t>
                          </m:r>
                          <m:r>
                            <a:rPr lang="pt-BR"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𝐟</m:t>
                          </m:r>
                          <m:r>
                            <a:rPr lang="pt-BR" altLang="ja-JP" sz="1800" kern="100">
                              <a:effectLst/>
                              <a:latin typeface="Cambria Math" panose="02040503050406030204" pitchFamily="18" charset="0"/>
                              <a:ea typeface="游明朝" panose="02020400000000000000" pitchFamily="18" charset="-128"/>
                              <a:cs typeface="Times New Roman" panose="02020603050405020304" pitchFamily="18" charset="0"/>
                            </a:rPr>
                            <m:t>=</m:t>
                          </m:r>
                          <m:r>
                            <a:rPr lang="pt-BR"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𝐀𝐪</m:t>
                          </m:r>
                          <m:r>
                            <a:rPr lang="pt-BR" altLang="ja-JP" sz="1800" kern="100">
                              <a:effectLst/>
                              <a:latin typeface="Cambria Math" panose="02040503050406030204" pitchFamily="18" charset="0"/>
                              <a:ea typeface="游明朝" panose="02020400000000000000" pitchFamily="18" charset="-128"/>
                              <a:cs typeface="Times New Roman" panose="02020603050405020304" pitchFamily="18" charset="0"/>
                            </a:rPr>
                            <m:t>+</m:t>
                          </m:r>
                          <m:r>
                            <a:rPr lang="pt-BR"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𝐟</m:t>
                          </m:r>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m:t>
                          </m:r>
                          <m:d>
                            <m:d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pt-BR" altLang="ja-JP" sz="1800" kern="100">
                                  <a:effectLst/>
                                  <a:latin typeface="Cambria Math" panose="02040503050406030204" pitchFamily="18" charset="0"/>
                                  <a:ea typeface="游明朝" panose="02020400000000000000" pitchFamily="18" charset="-128"/>
                                  <a:cs typeface="Times New Roman" panose="02020603050405020304" pitchFamily="18" charset="0"/>
                                </a:rPr>
                                <m:t>5</m:t>
                              </m:r>
                            </m:e>
                          </m:d>
                        </m:e>
                      </m:eqArr>
                      <m:r>
                        <a:rPr lang="ja-JP" altLang="en-US" b="1" i="1" kern="100">
                          <a:latin typeface="Cambria Math" panose="02040503050406030204" pitchFamily="18" charset="0"/>
                          <a:ea typeface="游明朝" panose="02020400000000000000" pitchFamily="18" charset="-128"/>
                          <a:cs typeface="Times New Roman" panose="02020603050405020304" pitchFamily="18" charset="0"/>
                        </a:rPr>
                        <m:t>これ何？</m:t>
                      </m:r>
                    </m:oMath>
                  </m:oMathPara>
                </a14:m>
                <a:endParaRPr lang="ja-JP" alt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fontAlgn="b">
                  <a:lnSpc>
                    <a:spcPct val="150000"/>
                  </a:lnSpc>
                </a:pPr>
                <a:endParaRPr lang="ja-JP" alt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fontAlgn="b">
                  <a:lnSpc>
                    <a:spcPct val="150000"/>
                  </a:lnSpc>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Here, </a:t>
                </a:r>
                <a14:m>
                  <m:oMath xmlns:m="http://schemas.openxmlformats.org/officeDocument/2006/math">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𝐙</m:t>
                    </m:r>
                    <m:r>
                      <a:rPr lang="en-US" altLang="ja-JP" sz="1800" b="1" kern="100">
                        <a:effectLst/>
                        <a:latin typeface="Cambria Math" panose="02040503050406030204" pitchFamily="18" charset="0"/>
                        <a:ea typeface="游明朝" panose="02020400000000000000" pitchFamily="18" charset="-128"/>
                        <a:cs typeface="Times New Roman" panose="02020603050405020304" pitchFamily="18" charset="0"/>
                      </a:rPr>
                      <m:t>=</m:t>
                    </m:r>
                    <m:d>
                      <m:dPr>
                        <m:ctrlPr>
                          <a:rPr lang="ja-JP" altLang="ja-JP" sz="1800" b="1"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𝑧</m:t>
                            </m:r>
                          </m:e>
                          <m:sub>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𝑖𝑗</m:t>
                            </m:r>
                          </m:sub>
                        </m:sSub>
                      </m:e>
                    </m:d>
                    <m:d>
                      <m:dPr>
                        <m:ctrlPr>
                          <a:rPr lang="ja-JP" altLang="ja-JP" sz="1800" b="1"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𝑖</m:t>
                        </m:r>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𝑗</m:t>
                        </m:r>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=1,…,</m:t>
                        </m:r>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𝑛</m:t>
                        </m:r>
                      </m:e>
                    </m:d>
                  </m:oMath>
                </a14:m>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 represents intermediate inputs from industry </a:t>
                </a:r>
                <a14:m>
                  <m:oMath xmlns:m="http://schemas.openxmlformats.org/officeDocument/2006/math">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𝑖</m:t>
                    </m:r>
                  </m:oMath>
                </a14:m>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 to industry </a:t>
                </a:r>
                <a14:m>
                  <m:oMath xmlns:m="http://schemas.openxmlformats.org/officeDocument/2006/math">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𝑗</m:t>
                    </m:r>
                  </m:oMath>
                </a14:m>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a:t>
                </a:r>
                <a:r>
                  <a:rPr lang="en-US" altLang="ja-JP" sz="1800" b="1" kern="100" dirty="0">
                    <a:effectLst/>
                    <a:latin typeface="Cambria" panose="02040503050406030204" pitchFamily="18" charset="0"/>
                    <a:ea typeface="游明朝" panose="02020400000000000000" pitchFamily="18" charset="-128"/>
                    <a:cs typeface="Times New Roman" panose="02020603050405020304" pitchFamily="18" charset="0"/>
                  </a:rPr>
                  <a:t> </a:t>
                </a:r>
                <a14:m>
                  <m:oMath xmlns:m="http://schemas.openxmlformats.org/officeDocument/2006/math">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𝐢</m:t>
                    </m:r>
                  </m:oMath>
                </a14:m>
                <a:r>
                  <a:rPr lang="en-US" altLang="ja-JP" sz="1800" b="1" kern="100" dirty="0">
                    <a:effectLst/>
                    <a:latin typeface="Cambria" panose="02040503050406030204" pitchFamily="18" charset="0"/>
                    <a:ea typeface="游明朝" panose="02020400000000000000" pitchFamily="18" charset="-128"/>
                    <a:cs typeface="Times New Roman" panose="02020603050405020304" pitchFamily="18" charset="0"/>
                  </a:rPr>
                  <a:t> </a:t>
                </a:r>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represents a column vector with all elements equal to 1, and </a:t>
                </a:r>
                <a14:m>
                  <m:oMath xmlns:m="http://schemas.openxmlformats.org/officeDocument/2006/math">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𝐟</m:t>
                    </m:r>
                  </m:oMath>
                </a14:m>
                <a:r>
                  <a:rPr lang="en-US" altLang="ja-JP" sz="1800" b="1" kern="100" dirty="0">
                    <a:effectLst/>
                    <a:latin typeface="Cambria" panose="02040503050406030204" pitchFamily="18" charset="0"/>
                    <a:ea typeface="游明朝" panose="02020400000000000000" pitchFamily="18" charset="-128"/>
                    <a:cs typeface="Times New Roman" panose="02020603050405020304" pitchFamily="18" charset="0"/>
                  </a:rPr>
                  <a:t> </a:t>
                </a:r>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denotes the final demand vector. The matrix </a:t>
                </a:r>
                <a14:m>
                  <m:oMath xmlns:m="http://schemas.openxmlformats.org/officeDocument/2006/math">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𝐀</m:t>
                    </m:r>
                    <m:r>
                      <a:rPr lang="pt-BR" altLang="ja-JP" sz="1800" kern="100">
                        <a:effectLst/>
                        <a:latin typeface="Cambria Math" panose="02040503050406030204" pitchFamily="18" charset="0"/>
                        <a:ea typeface="游明朝" panose="02020400000000000000" pitchFamily="18" charset="-128"/>
                        <a:cs typeface="Times New Roman" panose="02020603050405020304" pitchFamily="18" charset="0"/>
                      </a:rPr>
                      <m:t>=</m:t>
                    </m:r>
                    <m:r>
                      <a:rPr lang="pt-BR"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𝐙</m:t>
                    </m:r>
                    <m:sSup>
                      <m:sSupPr>
                        <m:ctrlPr>
                          <a:rPr lang="ja-JP" altLang="ja-JP" sz="18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acc>
                          <m:accPr>
                            <m:chr m:val="̂"/>
                            <m:ctrlPr>
                              <a:rPr lang="ja-JP" altLang="ja-JP" sz="1800" b="1"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pt-BR"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𝐪</m:t>
                            </m:r>
                          </m:e>
                        </m:acc>
                      </m:e>
                      <m:sup>
                        <m:r>
                          <a:rPr lang="pt-BR" altLang="ja-JP" sz="1800" i="1" kern="100">
                            <a:effectLst/>
                            <a:latin typeface="Cambria Math" panose="02040503050406030204" pitchFamily="18" charset="0"/>
                            <a:ea typeface="游明朝" panose="02020400000000000000" pitchFamily="18" charset="-128"/>
                            <a:cs typeface="Times New Roman" panose="02020603050405020304" pitchFamily="18" charset="0"/>
                          </a:rPr>
                          <m:t>−1</m:t>
                        </m:r>
                      </m:sup>
                    </m:sSup>
                    <m:r>
                      <a:rPr lang="pt-BR"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m:t>
                    </m:r>
                    <m:d>
                      <m:dPr>
                        <m:ctrlPr>
                          <a:rPr lang="ja-JP" altLang="ja-JP" sz="1800" b="1"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type m:val="lin"/>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pt-BR"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𝑧</m:t>
                                </m:r>
                              </m:e>
                              <m:sub>
                                <m:r>
                                  <a:rPr lang="pt-BR"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𝑖𝑗</m:t>
                                </m:r>
                              </m:sub>
                            </m:sSub>
                          </m:num>
                          <m:den>
                            <m:sSub>
                              <m:sSub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𝑞</m:t>
                                </m:r>
                              </m:e>
                              <m:sub>
                                <m:r>
                                  <a:rPr lang="pt-BR"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𝑖</m:t>
                                </m:r>
                              </m:sub>
                            </m:sSub>
                          </m:den>
                        </m:f>
                      </m:e>
                    </m:d>
                    <m:r>
                      <a:rPr lang="pt-BR"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m:t>
                    </m:r>
                    <m:d>
                      <m:dPr>
                        <m:ctrlPr>
                          <a:rPr lang="ja-JP" altLang="ja-JP" sz="1800" b="1"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pt-BR"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𝑎</m:t>
                            </m:r>
                          </m:e>
                          <m:sub>
                            <m:r>
                              <a:rPr lang="pt-BR"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𝑖𝑗</m:t>
                            </m:r>
                          </m:sub>
                        </m:sSub>
                      </m:e>
                    </m:d>
                  </m:oMath>
                </a14:m>
                <a:r>
                  <a:rPr lang="pt-BR" altLang="ja-JP" sz="1800" b="1" kern="100" dirty="0">
                    <a:effectLst/>
                    <a:latin typeface="Cambria" panose="02040503050406030204" pitchFamily="18" charset="0"/>
                    <a:ea typeface="游明朝" panose="02020400000000000000" pitchFamily="18" charset="-128"/>
                    <a:cs typeface="Times New Roman" panose="02020603050405020304" pitchFamily="18" charset="0"/>
                  </a:rPr>
                  <a:t> </a:t>
                </a:r>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is the matrix of input coefficients, where </a:t>
                </a:r>
                <a14:m>
                  <m:oMath xmlns:m="http://schemas.openxmlformats.org/officeDocument/2006/math">
                    <m:sSub>
                      <m:sSub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𝑎</m:t>
                        </m:r>
                      </m:e>
                      <m:sub>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𝑖𝑗</m:t>
                        </m:r>
                      </m:sub>
                    </m:sSub>
                  </m:oMath>
                </a14:m>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 indicates the amount of intermediate input from industry </a:t>
                </a:r>
                <a14:m>
                  <m:oMath xmlns:m="http://schemas.openxmlformats.org/officeDocument/2006/math">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𝑖</m:t>
                    </m:r>
                  </m:oMath>
                </a14:m>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 required to produce one unit of output in industry </a:t>
                </a:r>
                <a14:m>
                  <m:oMath xmlns:m="http://schemas.openxmlformats.org/officeDocument/2006/math">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𝑗</m:t>
                    </m:r>
                  </m:oMath>
                </a14:m>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 By rearranging equitation (2), the following expression is obtained: </a:t>
                </a:r>
                <a:endParaRPr lang="ja-JP" altLang="ja-JP" sz="1400" kern="100">
                  <a:effectLst/>
                  <a:latin typeface="游明朝" panose="02020400000000000000" pitchFamily="18" charset="-128"/>
                  <a:ea typeface="游明朝" panose="02020400000000000000" pitchFamily="18" charset="-128"/>
                  <a:cs typeface="Times New Roman" panose="02020603050405020304" pitchFamily="18" charset="0"/>
                </a:endParaRPr>
              </a:p>
            </p:txBody>
          </p:sp>
        </mc:Choice>
        <mc:Fallback xmlns="">
          <p:sp>
            <p:nvSpPr>
              <p:cNvPr id="21" name="テキスト ボックス 20">
                <a:extLst>
                  <a:ext uri="{FF2B5EF4-FFF2-40B4-BE49-F238E27FC236}">
                    <a16:creationId xmlns:a16="http://schemas.microsoft.com/office/drawing/2014/main" id="{A8B7272E-3B1F-98EC-6510-BF640FD6E46C}"/>
                  </a:ext>
                </a:extLst>
              </p:cNvPr>
              <p:cNvSpPr txBox="1">
                <a:spLocks noRot="1" noChangeAspect="1" noMove="1" noResize="1" noEditPoints="1" noAdjustHandles="1" noChangeArrowheads="1" noChangeShapeType="1" noTextEdit="1"/>
              </p:cNvSpPr>
              <p:nvPr/>
            </p:nvSpPr>
            <p:spPr>
              <a:xfrm>
                <a:off x="1476895" y="9470104"/>
                <a:ext cx="6100174" cy="7182094"/>
              </a:xfrm>
              <a:prstGeom prst="rect">
                <a:avLst/>
              </a:prstGeom>
              <a:blipFill>
                <a:blip r:embed="rId5"/>
                <a:stretch>
                  <a:fillRect l="-832" r="-832" b="-176"/>
                </a:stretch>
              </a:blipFill>
            </p:spPr>
            <p:txBody>
              <a:bodyPr/>
              <a:lstStyle/>
              <a:p>
                <a:r>
                  <a:rPr lang="ja-JP" altLang="en-US">
                    <a:noFill/>
                  </a:rPr>
                  <a:t> </a:t>
                </a:r>
              </a:p>
            </p:txBody>
          </p:sp>
        </mc:Fallback>
      </mc:AlternateContent>
      <p:sp>
        <p:nvSpPr>
          <p:cNvPr id="22" name="タイトル 1">
            <a:extLst>
              <a:ext uri="{FF2B5EF4-FFF2-40B4-BE49-F238E27FC236}">
                <a16:creationId xmlns:a16="http://schemas.microsoft.com/office/drawing/2014/main" id="{A0D1C10F-B8EB-61D2-8A21-79D7D0538A7F}"/>
              </a:ext>
            </a:extLst>
          </p:cNvPr>
          <p:cNvSpPr>
            <a:spLocks noGrp="1"/>
          </p:cNvSpPr>
          <p:nvPr>
            <p:ph type="title"/>
          </p:nvPr>
        </p:nvSpPr>
        <p:spPr>
          <a:xfrm>
            <a:off x="310998" y="-278157"/>
            <a:ext cx="12185266" cy="1325563"/>
          </a:xfrm>
        </p:spPr>
        <p:txBody>
          <a:bodyPr>
            <a:normAutofit/>
          </a:bodyPr>
          <a:lstStyle/>
          <a:p>
            <a:r>
              <a:rPr lang="en-US" altLang="ja-JP" sz="3600" b="1" dirty="0">
                <a:solidFill>
                  <a:schemeClr val="bg1"/>
                </a:solidFill>
                <a:latin typeface="Arial" panose="020B0604020202020204" pitchFamily="34" charset="0"/>
                <a:cs typeface="Arial" panose="020B0604020202020204" pitchFamily="34" charset="0"/>
              </a:rPr>
              <a:t>2. Methodology </a:t>
            </a:r>
            <a:r>
              <a:rPr kumimoji="1" lang="en-US" altLang="ja-JP"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–Estimation of CO</a:t>
            </a:r>
            <a:r>
              <a:rPr kumimoji="1" lang="en-US" altLang="ja-JP" sz="2000" b="1" i="0" u="none" strike="noStrike" kern="1200" cap="none" spc="0" normalizeH="0" baseline="-2500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r>
              <a:rPr kumimoji="1" lang="en-US" altLang="ja-JP"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 emissions from tourism consumption</a:t>
            </a:r>
            <a:r>
              <a:rPr lang="en-US" altLang="ja-JP" sz="20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a:t>
            </a:r>
            <a:endParaRPr kumimoji="1" lang="ja-JP" altLang="en-US" sz="3600" b="1">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B7556662-4E4D-C3C0-7426-8A163F5175B6}"/>
                  </a:ext>
                </a:extLst>
              </p:cNvPr>
              <p:cNvSpPr txBox="1"/>
              <p:nvPr/>
            </p:nvSpPr>
            <p:spPr>
              <a:xfrm>
                <a:off x="33330" y="1480108"/>
                <a:ext cx="681196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ja-JP" altLang="en-US" sz="4000" b="1" i="1" smtClean="0">
                              <a:solidFill>
                                <a:srgbClr val="F1B50C"/>
                              </a:solidFill>
                              <a:latin typeface="Cambria Math" panose="02040503050406030204" pitchFamily="18" charset="0"/>
                            </a:rPr>
                          </m:ctrlPr>
                        </m:sSupPr>
                        <m:e>
                          <m:r>
                            <a:rPr lang="ja-JP" altLang="en-US" sz="4000" b="1">
                              <a:solidFill>
                                <a:srgbClr val="F1B50C"/>
                              </a:solidFill>
                              <a:latin typeface="Cambria Math" panose="02040503050406030204" pitchFamily="18" charset="0"/>
                            </a:rPr>
                            <m:t>𝐲</m:t>
                          </m:r>
                        </m:e>
                        <m:sup>
                          <m:r>
                            <a:rPr lang="ja-JP" altLang="en-US" sz="4000" i="1">
                              <a:solidFill>
                                <a:srgbClr val="F1B50C"/>
                              </a:solidFill>
                              <a:latin typeface="Cambria Math" panose="02040503050406030204" pitchFamily="18" charset="0"/>
                            </a:rPr>
                            <m:t>𝑐</m:t>
                          </m:r>
                          <m:r>
                            <a:rPr lang="ja-JP" altLang="en-US" sz="4000">
                              <a:solidFill>
                                <a:srgbClr val="F1B50C"/>
                              </a:solidFill>
                              <a:latin typeface="Cambria Math" panose="02040503050406030204" pitchFamily="18" charset="0"/>
                            </a:rPr>
                            <m:t>,</m:t>
                          </m:r>
                          <m:r>
                            <a:rPr lang="ja-JP" altLang="en-US" sz="4000" i="1">
                              <a:solidFill>
                                <a:srgbClr val="F1B50C"/>
                              </a:solidFill>
                              <a:latin typeface="Cambria Math" panose="02040503050406030204" pitchFamily="18" charset="0"/>
                            </a:rPr>
                            <m:t>𝑡</m:t>
                          </m:r>
                        </m:sup>
                      </m:sSup>
                      <m:r>
                        <a:rPr lang="ja-JP" altLang="en-US" sz="4000" b="1" i="1">
                          <a:solidFill>
                            <a:srgbClr val="FFC000"/>
                          </a:solidFill>
                          <a:latin typeface="Cambria Math" panose="02040503050406030204" pitchFamily="18" charset="0"/>
                        </a:rPr>
                        <m:t> </m:t>
                      </m:r>
                      <m:r>
                        <a:rPr lang="ja-JP" altLang="en-US" sz="4000" b="0" i="0">
                          <a:solidFill>
                            <a:schemeClr val="accent6">
                              <a:lumMod val="10000"/>
                            </a:schemeClr>
                          </a:solidFill>
                          <a:latin typeface="Cambria Math" panose="02040503050406030204" pitchFamily="18" charset="0"/>
                        </a:rPr>
                        <m:t>=</m:t>
                      </m:r>
                      <m:sSup>
                        <m:sSupPr>
                          <m:ctrlPr>
                            <a:rPr lang="ja-JP" altLang="en-US" sz="4000" b="0" i="1">
                              <a:solidFill>
                                <a:schemeClr val="accent6">
                                  <a:lumMod val="10000"/>
                                </a:schemeClr>
                              </a:solidFill>
                              <a:latin typeface="Cambria Math" panose="02040503050406030204" pitchFamily="18" charset="0"/>
                            </a:rPr>
                          </m:ctrlPr>
                        </m:sSupPr>
                        <m:e>
                          <m:r>
                            <a:rPr lang="ja-JP" altLang="en-US" sz="4000" b="0" i="1">
                              <a:solidFill>
                                <a:schemeClr val="accent6">
                                  <a:lumMod val="10000"/>
                                </a:schemeClr>
                              </a:solidFill>
                              <a:latin typeface="Cambria Math" panose="02040503050406030204" pitchFamily="18" charset="0"/>
                            </a:rPr>
                            <m:t>𝑛</m:t>
                          </m:r>
                        </m:e>
                        <m:sup>
                          <m:r>
                            <a:rPr lang="ja-JP" altLang="en-US" sz="4000" b="0" i="1">
                              <a:solidFill>
                                <a:schemeClr val="accent6">
                                  <a:lumMod val="10000"/>
                                </a:schemeClr>
                              </a:solidFill>
                              <a:latin typeface="Cambria Math" panose="02040503050406030204" pitchFamily="18" charset="0"/>
                            </a:rPr>
                            <m:t>𝑐</m:t>
                          </m:r>
                          <m:r>
                            <a:rPr lang="ja-JP" altLang="en-US" sz="4000" b="0" i="0">
                              <a:solidFill>
                                <a:schemeClr val="accent6">
                                  <a:lumMod val="10000"/>
                                </a:schemeClr>
                              </a:solidFill>
                              <a:latin typeface="Cambria Math" panose="02040503050406030204" pitchFamily="18" charset="0"/>
                            </a:rPr>
                            <m:t>,</m:t>
                          </m:r>
                          <m:r>
                            <a:rPr lang="ja-JP" altLang="en-US" sz="4000" b="0" i="1">
                              <a:solidFill>
                                <a:schemeClr val="accent6">
                                  <a:lumMod val="10000"/>
                                </a:schemeClr>
                              </a:solidFill>
                              <a:latin typeface="Cambria Math" panose="02040503050406030204" pitchFamily="18" charset="0"/>
                            </a:rPr>
                            <m:t>𝑡</m:t>
                          </m:r>
                        </m:sup>
                      </m:sSup>
                      <m:sSup>
                        <m:sSupPr>
                          <m:ctrlPr>
                            <a:rPr lang="ja-JP" altLang="en-US" sz="4000" b="0" i="1">
                              <a:solidFill>
                                <a:schemeClr val="accent6">
                                  <a:lumMod val="10000"/>
                                </a:schemeClr>
                              </a:solidFill>
                              <a:latin typeface="Cambria Math" panose="02040503050406030204" pitchFamily="18" charset="0"/>
                            </a:rPr>
                          </m:ctrlPr>
                        </m:sSupPr>
                        <m:e>
                          <m:r>
                            <a:rPr lang="ja-JP" altLang="en-US" sz="4000" b="1" i="0">
                              <a:solidFill>
                                <a:schemeClr val="accent6">
                                  <a:lumMod val="10000"/>
                                </a:schemeClr>
                              </a:solidFill>
                              <a:latin typeface="Cambria Math" panose="02040503050406030204" pitchFamily="18" charset="0"/>
                            </a:rPr>
                            <m:t>𝐝</m:t>
                          </m:r>
                        </m:e>
                        <m:sup>
                          <m:r>
                            <a:rPr lang="ja-JP" altLang="en-US" sz="4000" b="0" i="1">
                              <a:solidFill>
                                <a:schemeClr val="accent6">
                                  <a:lumMod val="10000"/>
                                </a:schemeClr>
                              </a:solidFill>
                              <a:latin typeface="Cambria Math" panose="02040503050406030204" pitchFamily="18" charset="0"/>
                            </a:rPr>
                            <m:t>𝑐</m:t>
                          </m:r>
                          <m:r>
                            <a:rPr lang="ja-JP" altLang="en-US" sz="4000" b="0" i="0">
                              <a:solidFill>
                                <a:schemeClr val="accent6">
                                  <a:lumMod val="10000"/>
                                </a:schemeClr>
                              </a:solidFill>
                              <a:latin typeface="Cambria Math" panose="02040503050406030204" pitchFamily="18" charset="0"/>
                            </a:rPr>
                            <m:t>,</m:t>
                          </m:r>
                          <m:r>
                            <a:rPr lang="ja-JP" altLang="en-US" sz="4000" b="0" i="1">
                              <a:solidFill>
                                <a:schemeClr val="accent6">
                                  <a:lumMod val="10000"/>
                                </a:schemeClr>
                              </a:solidFill>
                              <a:latin typeface="Cambria Math" panose="02040503050406030204" pitchFamily="18" charset="0"/>
                            </a:rPr>
                            <m:t>𝑡</m:t>
                          </m:r>
                        </m:sup>
                      </m:sSup>
                      <m:r>
                        <a:rPr lang="en-US" altLang="ja-JP" sz="4000" b="0" i="1" smtClean="0">
                          <a:solidFill>
                            <a:schemeClr val="accent6">
                              <a:lumMod val="10000"/>
                            </a:schemeClr>
                          </a:solidFill>
                          <a:latin typeface="Cambria Math" panose="02040503050406030204" pitchFamily="18" charset="0"/>
                        </a:rPr>
                        <m:t>  (4)</m:t>
                      </m:r>
                    </m:oMath>
                  </m:oMathPara>
                </a14:m>
                <a:endParaRPr lang="ja-JP" altLang="en-US" sz="4000">
                  <a:solidFill>
                    <a:schemeClr val="accent6">
                      <a:lumMod val="10000"/>
                    </a:schemeClr>
                  </a:solidFill>
                </a:endParaRPr>
              </a:p>
            </p:txBody>
          </p:sp>
        </mc:Choice>
        <mc:Fallback xmlns="">
          <p:sp>
            <p:nvSpPr>
              <p:cNvPr id="2" name="テキスト ボックス 1">
                <a:extLst>
                  <a:ext uri="{FF2B5EF4-FFF2-40B4-BE49-F238E27FC236}">
                    <a16:creationId xmlns:a16="http://schemas.microsoft.com/office/drawing/2014/main" id="{B7556662-4E4D-C3C0-7426-8A163F5175B6}"/>
                  </a:ext>
                </a:extLst>
              </p:cNvPr>
              <p:cNvSpPr txBox="1">
                <a:spLocks noRot="1" noChangeAspect="1" noMove="1" noResize="1" noEditPoints="1" noAdjustHandles="1" noChangeArrowheads="1" noChangeShapeType="1" noTextEdit="1"/>
              </p:cNvSpPr>
              <p:nvPr/>
            </p:nvSpPr>
            <p:spPr>
              <a:xfrm>
                <a:off x="33330" y="1480108"/>
                <a:ext cx="6811968" cy="707886"/>
              </a:xfrm>
              <a:prstGeom prst="rect">
                <a:avLst/>
              </a:prstGeom>
              <a:blipFill>
                <a:blip r:embed="rId6"/>
                <a:stretch>
                  <a:fillRect b="-280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F11E308-6BEF-202A-CB09-D8B57D65BE5A}"/>
                  </a:ext>
                </a:extLst>
              </p:cNvPr>
              <p:cNvSpPr txBox="1"/>
              <p:nvPr/>
            </p:nvSpPr>
            <p:spPr>
              <a:xfrm>
                <a:off x="6672786" y="1156276"/>
                <a:ext cx="5352621" cy="2298065"/>
              </a:xfrm>
              <a:prstGeom prst="rect">
                <a:avLst/>
              </a:prstGeom>
              <a:noFill/>
            </p:spPr>
            <p:txBody>
              <a:bodyPr wrap="square" rtlCol="0">
                <a:spAutoFit/>
              </a:bodyPr>
              <a:lstStyle/>
              <a:p>
                <a14:m>
                  <m:oMath xmlns:m="http://schemas.openxmlformats.org/officeDocument/2006/math">
                    <m:sSup>
                      <m:sSupPr>
                        <m:ctrlPr>
                          <a:rPr lang="ja-JP" altLang="en-US" sz="2000" b="1" i="1" smtClean="0">
                            <a:solidFill>
                              <a:schemeClr val="accent6">
                                <a:lumMod val="10000"/>
                              </a:schemeClr>
                            </a:solidFill>
                            <a:latin typeface="Cambria Math" panose="02040503050406030204" pitchFamily="18" charset="0"/>
                          </a:rPr>
                        </m:ctrlPr>
                      </m:sSupPr>
                      <m:e>
                        <m:r>
                          <a:rPr lang="en-US" altLang="ja-JP" sz="2000" b="1" i="1" smtClean="0">
                            <a:solidFill>
                              <a:schemeClr val="accent6">
                                <a:lumMod val="10000"/>
                              </a:schemeClr>
                            </a:solidFill>
                            <a:latin typeface="Cambria Math" panose="02040503050406030204" pitchFamily="18" charset="0"/>
                          </a:rPr>
                          <m:t>𝒚</m:t>
                        </m:r>
                      </m:e>
                      <m:sup>
                        <m:r>
                          <a:rPr lang="ja-JP" altLang="en-US" sz="2000" b="0" i="1">
                            <a:solidFill>
                              <a:schemeClr val="accent6">
                                <a:lumMod val="10000"/>
                              </a:schemeClr>
                            </a:solidFill>
                            <a:latin typeface="Cambria Math" panose="02040503050406030204" pitchFamily="18" charset="0"/>
                          </a:rPr>
                          <m:t>𝑐</m:t>
                        </m:r>
                        <m:r>
                          <a:rPr lang="ja-JP" altLang="en-US" sz="2000" b="0" i="0">
                            <a:solidFill>
                              <a:schemeClr val="accent6">
                                <a:lumMod val="10000"/>
                              </a:schemeClr>
                            </a:solidFill>
                            <a:latin typeface="Cambria Math" panose="02040503050406030204" pitchFamily="18" charset="0"/>
                          </a:rPr>
                          <m:t>,</m:t>
                        </m:r>
                        <m:r>
                          <a:rPr lang="ja-JP" altLang="en-US" sz="2000" b="0" i="1">
                            <a:solidFill>
                              <a:schemeClr val="accent6">
                                <a:lumMod val="10000"/>
                              </a:schemeClr>
                            </a:solidFill>
                            <a:latin typeface="Cambria Math" panose="02040503050406030204" pitchFamily="18" charset="0"/>
                          </a:rPr>
                          <m:t>𝑡</m:t>
                        </m:r>
                      </m:sup>
                    </m:sSup>
                    <m:r>
                      <a:rPr lang="ja-JP" altLang="en-US" sz="2000" b="1" i="1">
                        <a:solidFill>
                          <a:schemeClr val="accent6">
                            <a:lumMod val="10000"/>
                          </a:schemeClr>
                        </a:solidFill>
                        <a:latin typeface="Cambria Math" panose="02040503050406030204" pitchFamily="18" charset="0"/>
                      </a:rPr>
                      <m:t> </m:t>
                    </m:r>
                  </m:oMath>
                </a14:m>
                <a:r>
                  <a:rPr kumimoji="1" lang="ja-JP" altLang="en-US" sz="2000" dirty="0"/>
                  <a:t>：</a:t>
                </a:r>
                <a:r>
                  <a:rPr kumimoji="1" lang="en-US" altLang="ja-JP" sz="2000" dirty="0"/>
                  <a:t> </a:t>
                </a:r>
                <a:r>
                  <a:rPr lang="en-US" altLang="ja-JP" sz="2000" dirty="0"/>
                  <a:t>column vector representing the annual </a:t>
                </a:r>
                <a:r>
                  <a:rPr lang="ja-JP" altLang="en-US" sz="2000"/>
                  <a:t>　　　</a:t>
                </a:r>
                <a:endParaRPr lang="en-US" altLang="ja-JP" sz="2000" dirty="0"/>
              </a:p>
              <a:p>
                <a:r>
                  <a:rPr lang="ja-JP" altLang="en-US" sz="2000"/>
                  <a:t>　　　　</a:t>
                </a:r>
                <a:r>
                  <a:rPr lang="en-US" altLang="ja-JP" sz="2000" dirty="0"/>
                  <a:t>expenditure on goods and service</a:t>
                </a:r>
              </a:p>
              <a:p>
                <a14:m>
                  <m:oMath xmlns:m="http://schemas.openxmlformats.org/officeDocument/2006/math">
                    <m:sSup>
                      <m:sSupPr>
                        <m:ctrlPr>
                          <a:rPr lang="ja-JP" altLang="en-US" sz="2000" i="1" smtClean="0">
                            <a:solidFill>
                              <a:schemeClr val="accent6">
                                <a:lumMod val="10000"/>
                              </a:schemeClr>
                            </a:solidFill>
                            <a:latin typeface="Cambria Math" panose="02040503050406030204" pitchFamily="18" charset="0"/>
                          </a:rPr>
                        </m:ctrlPr>
                      </m:sSupPr>
                      <m:e>
                        <m:r>
                          <a:rPr lang="ja-JP" altLang="en-US" sz="2000" i="1">
                            <a:solidFill>
                              <a:schemeClr val="accent6">
                                <a:lumMod val="10000"/>
                              </a:schemeClr>
                            </a:solidFill>
                            <a:latin typeface="Cambria Math" panose="02040503050406030204" pitchFamily="18" charset="0"/>
                          </a:rPr>
                          <m:t>𝑛</m:t>
                        </m:r>
                      </m:e>
                      <m:sup>
                        <m:r>
                          <a:rPr lang="ja-JP" altLang="en-US" sz="2000" i="1">
                            <a:solidFill>
                              <a:schemeClr val="accent6">
                                <a:lumMod val="10000"/>
                              </a:schemeClr>
                            </a:solidFill>
                            <a:latin typeface="Cambria Math" panose="02040503050406030204" pitchFamily="18" charset="0"/>
                          </a:rPr>
                          <m:t>𝑐</m:t>
                        </m:r>
                        <m:r>
                          <a:rPr lang="ja-JP" altLang="en-US" sz="2000">
                            <a:solidFill>
                              <a:schemeClr val="accent6">
                                <a:lumMod val="10000"/>
                              </a:schemeClr>
                            </a:solidFill>
                            <a:latin typeface="Cambria Math" panose="02040503050406030204" pitchFamily="18" charset="0"/>
                          </a:rPr>
                          <m:t>,</m:t>
                        </m:r>
                        <m:r>
                          <a:rPr lang="ja-JP" altLang="en-US" sz="2000" i="1">
                            <a:solidFill>
                              <a:schemeClr val="accent6">
                                <a:lumMod val="10000"/>
                              </a:schemeClr>
                            </a:solidFill>
                            <a:latin typeface="Cambria Math" panose="02040503050406030204" pitchFamily="18" charset="0"/>
                          </a:rPr>
                          <m:t>𝑡</m:t>
                        </m:r>
                      </m:sup>
                    </m:sSup>
                  </m:oMath>
                </a14:m>
                <a:r>
                  <a:rPr kumimoji="1" lang="en-US" altLang="ja-JP" sz="2000" dirty="0"/>
                  <a:t> </a:t>
                </a:r>
                <a:r>
                  <a:rPr kumimoji="1" lang="ja-JP" altLang="en-US" sz="2000"/>
                  <a:t>：</a:t>
                </a:r>
                <a:r>
                  <a:rPr kumimoji="1" lang="en-US" altLang="ja-JP" sz="2000" dirty="0"/>
                  <a:t> number of inbound tourists </a:t>
                </a:r>
                <a:endParaRPr lang="en-US" altLang="ja-JP" sz="2000" dirty="0"/>
              </a:p>
              <a:p>
                <a14:m>
                  <m:oMath xmlns:m="http://schemas.openxmlformats.org/officeDocument/2006/math">
                    <m:r>
                      <a:rPr lang="ja-JP" altLang="en-US" sz="2000" b="0" i="1" smtClean="0">
                        <a:solidFill>
                          <a:schemeClr val="accent6">
                            <a:lumMod val="10000"/>
                          </a:schemeClr>
                        </a:solidFill>
                        <a:latin typeface="Cambria Math" panose="02040503050406030204" pitchFamily="18" charset="0"/>
                      </a:rPr>
                      <m:t>𝑐</m:t>
                    </m:r>
                  </m:oMath>
                </a14:m>
                <a:r>
                  <a:rPr lang="en-US" altLang="ja-JP" sz="2000" dirty="0"/>
                  <a:t> </a:t>
                </a:r>
                <a:r>
                  <a:rPr lang="ja-JP" altLang="en-US" sz="2000" dirty="0"/>
                  <a:t>　</a:t>
                </a:r>
                <a:r>
                  <a:rPr lang="en-US" altLang="ja-JP" sz="2000" dirty="0"/>
                  <a:t> </a:t>
                </a:r>
                <a:r>
                  <a:rPr lang="ja-JP" altLang="en-US" sz="2000"/>
                  <a:t>：</a:t>
                </a:r>
                <a:r>
                  <a:rPr lang="en-US" altLang="ja-JP" sz="2000" dirty="0"/>
                  <a:t> nationalities of foreign visitors to Japan</a:t>
                </a:r>
              </a:p>
              <a:p>
                <a14:m>
                  <m:oMath xmlns:m="http://schemas.openxmlformats.org/officeDocument/2006/math">
                    <m:r>
                      <a:rPr lang="ja-JP" altLang="en-US" sz="2000" b="0" i="1" smtClean="0">
                        <a:solidFill>
                          <a:schemeClr val="accent6">
                            <a:lumMod val="10000"/>
                          </a:schemeClr>
                        </a:solidFill>
                        <a:latin typeface="Cambria Math" panose="02040503050406030204" pitchFamily="18" charset="0"/>
                      </a:rPr>
                      <m:t>𝑡</m:t>
                    </m:r>
                    <m:r>
                      <a:rPr lang="ja-JP" altLang="en-US" sz="2000" b="0" i="1" smtClean="0">
                        <a:solidFill>
                          <a:schemeClr val="accent6">
                            <a:lumMod val="10000"/>
                          </a:schemeClr>
                        </a:solidFill>
                        <a:latin typeface="Cambria Math" panose="02040503050406030204" pitchFamily="18" charset="0"/>
                      </a:rPr>
                      <m:t>　　：</m:t>
                    </m:r>
                  </m:oMath>
                </a14:m>
                <a:r>
                  <a:rPr lang="en-US" altLang="ja-JP" sz="2000" dirty="0"/>
                  <a:t> year</a:t>
                </a:r>
              </a:p>
              <a:p>
                <a14:m>
                  <m:oMath xmlns:m="http://schemas.openxmlformats.org/officeDocument/2006/math">
                    <m:sSup>
                      <m:sSupPr>
                        <m:ctrlPr>
                          <a:rPr lang="ja-JP" altLang="en-US" sz="2000" b="0" i="1" smtClean="0">
                            <a:solidFill>
                              <a:schemeClr val="accent6">
                                <a:lumMod val="10000"/>
                              </a:schemeClr>
                            </a:solidFill>
                            <a:latin typeface="Cambria Math" panose="02040503050406030204" pitchFamily="18" charset="0"/>
                          </a:rPr>
                        </m:ctrlPr>
                      </m:sSupPr>
                      <m:e>
                        <m:r>
                          <a:rPr lang="ja-JP" altLang="en-US" sz="2000" b="1" i="0">
                            <a:solidFill>
                              <a:schemeClr val="accent6">
                                <a:lumMod val="10000"/>
                              </a:schemeClr>
                            </a:solidFill>
                            <a:latin typeface="Cambria Math" panose="02040503050406030204" pitchFamily="18" charset="0"/>
                          </a:rPr>
                          <m:t>𝐝</m:t>
                        </m:r>
                      </m:e>
                      <m:sup>
                        <m:r>
                          <a:rPr lang="ja-JP" altLang="en-US" sz="2000" b="0" i="1">
                            <a:solidFill>
                              <a:schemeClr val="accent6">
                                <a:lumMod val="10000"/>
                              </a:schemeClr>
                            </a:solidFill>
                            <a:latin typeface="Cambria Math" panose="02040503050406030204" pitchFamily="18" charset="0"/>
                          </a:rPr>
                          <m:t>𝑐</m:t>
                        </m:r>
                        <m:r>
                          <a:rPr lang="ja-JP" altLang="en-US" sz="2000" b="0" i="0">
                            <a:solidFill>
                              <a:schemeClr val="accent6">
                                <a:lumMod val="10000"/>
                              </a:schemeClr>
                            </a:solidFill>
                            <a:latin typeface="Cambria Math" panose="02040503050406030204" pitchFamily="18" charset="0"/>
                          </a:rPr>
                          <m:t>,</m:t>
                        </m:r>
                        <m:r>
                          <a:rPr lang="ja-JP" altLang="en-US" sz="2000" b="0" i="1">
                            <a:solidFill>
                              <a:schemeClr val="accent6">
                                <a:lumMod val="10000"/>
                              </a:schemeClr>
                            </a:solidFill>
                            <a:latin typeface="Cambria Math" panose="02040503050406030204" pitchFamily="18" charset="0"/>
                          </a:rPr>
                          <m:t>𝑡</m:t>
                        </m:r>
                      </m:sup>
                    </m:sSup>
                    <m:r>
                      <a:rPr lang="ja-JP" altLang="en-US" sz="2000" b="0" i="1">
                        <a:solidFill>
                          <a:schemeClr val="accent6">
                            <a:lumMod val="10000"/>
                          </a:schemeClr>
                        </a:solidFill>
                        <a:latin typeface="Cambria Math" panose="02040503050406030204" pitchFamily="18" charset="0"/>
                      </a:rPr>
                      <m:t> </m:t>
                    </m:r>
                    <m:r>
                      <a:rPr lang="ja-JP" altLang="en-US" sz="2000" i="1">
                        <a:solidFill>
                          <a:schemeClr val="accent6">
                            <a:lumMod val="10000"/>
                          </a:schemeClr>
                        </a:solidFill>
                        <a:latin typeface="Cambria Math" panose="02040503050406030204" pitchFamily="18" charset="0"/>
                      </a:rPr>
                      <m:t>：</m:t>
                    </m:r>
                    <m:r>
                      <a:rPr lang="en-US" altLang="ja-JP" sz="2000" b="0" i="1" smtClean="0">
                        <a:solidFill>
                          <a:schemeClr val="accent6">
                            <a:lumMod val="10000"/>
                          </a:schemeClr>
                        </a:solidFill>
                        <a:latin typeface="Cambria Math" panose="02040503050406030204" pitchFamily="18" charset="0"/>
                      </a:rPr>
                      <m:t> </m:t>
                    </m:r>
                  </m:oMath>
                </a14:m>
                <a:r>
                  <a:rPr lang="en-US" altLang="ja-JP" sz="2000" dirty="0"/>
                  <a:t>column vector of per capita </a:t>
                </a:r>
              </a:p>
              <a:p>
                <a:r>
                  <a:rPr lang="ja-JP" altLang="en-US" sz="2000"/>
                  <a:t>　　　　</a:t>
                </a:r>
                <a:r>
                  <a:rPr lang="en-US" altLang="ja-JP" sz="2000" dirty="0"/>
                  <a:t>expenditures on goods and service</a:t>
                </a:r>
                <a:endParaRPr kumimoji="1" lang="ja-JP" altLang="en-US" sz="2000"/>
              </a:p>
            </p:txBody>
          </p:sp>
        </mc:Choice>
        <mc:Fallback xmlns="">
          <p:sp>
            <p:nvSpPr>
              <p:cNvPr id="6" name="テキスト ボックス 5">
                <a:extLst>
                  <a:ext uri="{FF2B5EF4-FFF2-40B4-BE49-F238E27FC236}">
                    <a16:creationId xmlns:a16="http://schemas.microsoft.com/office/drawing/2014/main" id="{8F11E308-6BEF-202A-CB09-D8B57D65BE5A}"/>
                  </a:ext>
                </a:extLst>
              </p:cNvPr>
              <p:cNvSpPr txBox="1">
                <a:spLocks noRot="1" noChangeAspect="1" noMove="1" noResize="1" noEditPoints="1" noAdjustHandles="1" noChangeArrowheads="1" noChangeShapeType="1" noTextEdit="1"/>
              </p:cNvSpPr>
              <p:nvPr/>
            </p:nvSpPr>
            <p:spPr>
              <a:xfrm>
                <a:off x="6672786" y="1156276"/>
                <a:ext cx="5352621" cy="2298065"/>
              </a:xfrm>
              <a:prstGeom prst="rect">
                <a:avLst/>
              </a:prstGeom>
              <a:blipFill>
                <a:blip r:embed="rId7"/>
                <a:stretch>
                  <a:fillRect t="-2198" b="-3846"/>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BF52C21D-1111-86CE-0833-5068DC1421B4}"/>
              </a:ext>
            </a:extLst>
          </p:cNvPr>
          <p:cNvSpPr txBox="1"/>
          <p:nvPr/>
        </p:nvSpPr>
        <p:spPr>
          <a:xfrm>
            <a:off x="495006" y="3994678"/>
            <a:ext cx="11193636" cy="2431435"/>
          </a:xfrm>
          <a:prstGeom prst="rect">
            <a:avLst/>
          </a:prstGeom>
          <a:noFill/>
        </p:spPr>
        <p:txBody>
          <a:bodyPr wrap="square">
            <a:spAutoFit/>
          </a:bodyPr>
          <a:lstStyle/>
          <a:p>
            <a:pPr marL="342900" indent="-342900">
              <a:buFont typeface="Wingdings" pitchFamily="2" charset="2"/>
              <a:buChar char="Ø"/>
            </a:pPr>
            <a:r>
              <a:rPr lang="en" altLang="ja-JP" sz="2800" dirty="0"/>
              <a:t>We first constructed </a:t>
            </a:r>
            <a:r>
              <a:rPr lang="en" altLang="ja-JP" sz="2800" b="1" dirty="0">
                <a:solidFill>
                  <a:schemeClr val="accent4"/>
                </a:solidFill>
              </a:rPr>
              <a:t>a final demand vector </a:t>
            </a:r>
            <a:r>
              <a:rPr lang="en" altLang="ja-JP" sz="2800" dirty="0"/>
              <a:t>to</a:t>
            </a:r>
            <a:r>
              <a:rPr lang="en-US" altLang="ja-JP" sz="2800" dirty="0"/>
              <a:t> </a:t>
            </a:r>
            <a:r>
              <a:rPr lang="en" altLang="ja-JP" sz="2800" dirty="0"/>
              <a:t>estimate the direct and indirect emissions from tourism consumption using input-output analysis.</a:t>
            </a:r>
          </a:p>
          <a:p>
            <a:pPr marL="342900" indent="-342900">
              <a:buFont typeface="Wingdings" pitchFamily="2" charset="2"/>
              <a:buChar char="Ø"/>
            </a:pPr>
            <a:endParaRPr lang="en" altLang="ja-JP" sz="1100" dirty="0"/>
          </a:p>
          <a:p>
            <a:pPr marL="342900" indent="-342900">
              <a:buFont typeface="Wingdings" pitchFamily="2" charset="2"/>
              <a:buChar char="Ø"/>
            </a:pPr>
            <a:r>
              <a:rPr lang="en" altLang="ja-JP" sz="2800" dirty="0"/>
              <a:t>This final demand vector was then expanded to cover 120 industrial sectors and 164 countries, based on the GLORIA database.</a:t>
            </a:r>
            <a:endParaRPr lang="ja-JP" altLang="en-US" sz="2800"/>
          </a:p>
        </p:txBody>
      </p:sp>
      <p:pic>
        <p:nvPicPr>
          <p:cNvPr id="13" name="図 12">
            <a:extLst>
              <a:ext uri="{FF2B5EF4-FFF2-40B4-BE49-F238E27FC236}">
                <a16:creationId xmlns:a16="http://schemas.microsoft.com/office/drawing/2014/main" id="{763FDBAE-9699-EC67-6B5F-12EC877E3E84}"/>
              </a:ext>
            </a:extLst>
          </p:cNvPr>
          <p:cNvPicPr>
            <a:picLocks noChangeAspect="1"/>
          </p:cNvPicPr>
          <p:nvPr/>
        </p:nvPicPr>
        <p:blipFill>
          <a:blip r:embed="rId8"/>
          <a:stretch>
            <a:fillRect/>
          </a:stretch>
        </p:blipFill>
        <p:spPr>
          <a:xfrm>
            <a:off x="2345940" y="7424134"/>
            <a:ext cx="7772400" cy="1569530"/>
          </a:xfrm>
          <a:prstGeom prst="rect">
            <a:avLst/>
          </a:prstGeom>
        </p:spPr>
      </p:pic>
      <p:grpSp>
        <p:nvGrpSpPr>
          <p:cNvPr id="41" name="グループ化 40">
            <a:extLst>
              <a:ext uri="{FF2B5EF4-FFF2-40B4-BE49-F238E27FC236}">
                <a16:creationId xmlns:a16="http://schemas.microsoft.com/office/drawing/2014/main" id="{DD2E7FFE-7F7E-95F1-625F-592436F03569}"/>
              </a:ext>
            </a:extLst>
          </p:cNvPr>
          <p:cNvGrpSpPr/>
          <p:nvPr/>
        </p:nvGrpSpPr>
        <p:grpSpPr>
          <a:xfrm>
            <a:off x="2887291" y="2502035"/>
            <a:ext cx="2811010" cy="1130014"/>
            <a:chOff x="2646643" y="2124535"/>
            <a:chExt cx="2756431" cy="1063084"/>
          </a:xfrm>
        </p:grpSpPr>
        <p:pic>
          <p:nvPicPr>
            <p:cNvPr id="15" name="グラフィックス 14" descr="男性の集団 単色塗りつぶし">
              <a:extLst>
                <a:ext uri="{FF2B5EF4-FFF2-40B4-BE49-F238E27FC236}">
                  <a16:creationId xmlns:a16="http://schemas.microsoft.com/office/drawing/2014/main" id="{9C97EAFF-8061-3802-37E9-612F66738F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81112" y="2124535"/>
              <a:ext cx="914400" cy="914400"/>
            </a:xfrm>
            <a:prstGeom prst="rect">
              <a:avLst/>
            </a:prstGeom>
          </p:spPr>
        </p:pic>
        <p:pic>
          <p:nvPicPr>
            <p:cNvPr id="19" name="グラフィックス 18" descr="男性 単色塗りつぶし">
              <a:extLst>
                <a:ext uri="{FF2B5EF4-FFF2-40B4-BE49-F238E27FC236}">
                  <a16:creationId xmlns:a16="http://schemas.microsoft.com/office/drawing/2014/main" id="{262DE23A-BEF5-5372-8F15-A26168C7A1E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25505" y="2510050"/>
              <a:ext cx="677569" cy="677569"/>
            </a:xfrm>
            <a:prstGeom prst="rect">
              <a:avLst/>
            </a:prstGeom>
          </p:spPr>
        </p:pic>
        <p:cxnSp>
          <p:nvCxnSpPr>
            <p:cNvPr id="28" name="直線コネクタ 27">
              <a:extLst>
                <a:ext uri="{FF2B5EF4-FFF2-40B4-BE49-F238E27FC236}">
                  <a16:creationId xmlns:a16="http://schemas.microsoft.com/office/drawing/2014/main" id="{3BF933AA-5EEF-A0C7-9692-B7AE86FF0B02}"/>
                </a:ext>
              </a:extLst>
            </p:cNvPr>
            <p:cNvCxnSpPr>
              <a:cxnSpLocks/>
            </p:cNvCxnSpPr>
            <p:nvPr/>
          </p:nvCxnSpPr>
          <p:spPr>
            <a:xfrm flipV="1">
              <a:off x="4508906" y="2360631"/>
              <a:ext cx="620712" cy="515678"/>
            </a:xfrm>
            <a:prstGeom prst="line">
              <a:avLst/>
            </a:prstGeom>
            <a:ln w="28575">
              <a:solidFill>
                <a:schemeClr val="accent6">
                  <a:lumMod val="10000"/>
                </a:schemeClr>
              </a:solidFill>
            </a:ln>
          </p:spPr>
          <p:style>
            <a:lnRef idx="2">
              <a:schemeClr val="accent1"/>
            </a:lnRef>
            <a:fillRef idx="0">
              <a:schemeClr val="accent1"/>
            </a:fillRef>
            <a:effectRef idx="1">
              <a:schemeClr val="accent1"/>
            </a:effectRef>
            <a:fontRef idx="minor">
              <a:schemeClr val="tx1"/>
            </a:fontRef>
          </p:style>
        </p:cxnSp>
        <p:pic>
          <p:nvPicPr>
            <p:cNvPr id="37" name="図 36" descr="図形&#10;&#10;低い精度で自動的に生成された説明">
              <a:extLst>
                <a:ext uri="{FF2B5EF4-FFF2-40B4-BE49-F238E27FC236}">
                  <a16:creationId xmlns:a16="http://schemas.microsoft.com/office/drawing/2014/main" id="{10AA34A6-F576-B628-C9DD-1AB18A40230E}"/>
                </a:ext>
              </a:extLst>
            </p:cNvPr>
            <p:cNvPicPr>
              <a:picLocks noChangeAspect="1"/>
            </p:cNvPicPr>
            <p:nvPr/>
          </p:nvPicPr>
          <p:blipFill>
            <a:blip r:embed="rId13"/>
            <a:stretch>
              <a:fillRect/>
            </a:stretch>
          </p:blipFill>
          <p:spPr>
            <a:xfrm>
              <a:off x="5129618" y="2889838"/>
              <a:ext cx="271780" cy="271780"/>
            </a:xfrm>
            <a:prstGeom prst="rect">
              <a:avLst/>
            </a:prstGeom>
          </p:spPr>
        </p:pic>
        <p:pic>
          <p:nvPicPr>
            <p:cNvPr id="38" name="図 37" descr="図形&#10;&#10;低い精度で自動的に生成された説明">
              <a:extLst>
                <a:ext uri="{FF2B5EF4-FFF2-40B4-BE49-F238E27FC236}">
                  <a16:creationId xmlns:a16="http://schemas.microsoft.com/office/drawing/2014/main" id="{136D4269-81B4-0B2D-B467-6C6027FDCB7A}"/>
                </a:ext>
              </a:extLst>
            </p:cNvPr>
            <p:cNvPicPr>
              <a:picLocks noChangeAspect="1"/>
            </p:cNvPicPr>
            <p:nvPr/>
          </p:nvPicPr>
          <p:blipFill>
            <a:blip r:embed="rId13"/>
            <a:stretch>
              <a:fillRect/>
            </a:stretch>
          </p:blipFill>
          <p:spPr>
            <a:xfrm>
              <a:off x="3516184" y="2605181"/>
              <a:ext cx="359757" cy="359757"/>
            </a:xfrm>
            <a:prstGeom prst="rect">
              <a:avLst/>
            </a:prstGeom>
          </p:spPr>
        </p:pic>
        <p:pic>
          <p:nvPicPr>
            <p:cNvPr id="39" name="図 38" descr="図形&#10;&#10;低い精度で自動的に生成された説明">
              <a:extLst>
                <a:ext uri="{FF2B5EF4-FFF2-40B4-BE49-F238E27FC236}">
                  <a16:creationId xmlns:a16="http://schemas.microsoft.com/office/drawing/2014/main" id="{981A4A2C-0F76-C7FC-35C1-E259170AEEA9}"/>
                </a:ext>
              </a:extLst>
            </p:cNvPr>
            <p:cNvPicPr>
              <a:picLocks noChangeAspect="1"/>
            </p:cNvPicPr>
            <p:nvPr/>
          </p:nvPicPr>
          <p:blipFill>
            <a:blip r:embed="rId13"/>
            <a:stretch>
              <a:fillRect/>
            </a:stretch>
          </p:blipFill>
          <p:spPr>
            <a:xfrm>
              <a:off x="3240648" y="2581735"/>
              <a:ext cx="359757" cy="359757"/>
            </a:xfrm>
            <a:prstGeom prst="rect">
              <a:avLst/>
            </a:prstGeom>
          </p:spPr>
        </p:pic>
        <p:pic>
          <p:nvPicPr>
            <p:cNvPr id="40" name="図 39" descr="図形&#10;&#10;低い精度で自動的に生成された説明">
              <a:extLst>
                <a:ext uri="{FF2B5EF4-FFF2-40B4-BE49-F238E27FC236}">
                  <a16:creationId xmlns:a16="http://schemas.microsoft.com/office/drawing/2014/main" id="{68313691-FEAF-A20E-38D0-6410775C8E78}"/>
                </a:ext>
              </a:extLst>
            </p:cNvPr>
            <p:cNvPicPr>
              <a:picLocks noChangeAspect="1"/>
            </p:cNvPicPr>
            <p:nvPr/>
          </p:nvPicPr>
          <p:blipFill>
            <a:blip r:embed="rId13"/>
            <a:stretch>
              <a:fillRect/>
            </a:stretch>
          </p:blipFill>
          <p:spPr>
            <a:xfrm>
              <a:off x="2646643" y="2599021"/>
              <a:ext cx="359757" cy="359757"/>
            </a:xfrm>
            <a:prstGeom prst="rect">
              <a:avLst/>
            </a:prstGeom>
          </p:spPr>
        </p:pic>
      </p:grpSp>
      <p:sp>
        <p:nvSpPr>
          <p:cNvPr id="42" name="角丸四角形 41">
            <a:extLst>
              <a:ext uri="{FF2B5EF4-FFF2-40B4-BE49-F238E27FC236}">
                <a16:creationId xmlns:a16="http://schemas.microsoft.com/office/drawing/2014/main" id="{033E2ADD-FF02-C69C-488E-CAD4A54C518E}"/>
              </a:ext>
            </a:extLst>
          </p:cNvPr>
          <p:cNvSpPr/>
          <p:nvPr/>
        </p:nvSpPr>
        <p:spPr>
          <a:xfrm>
            <a:off x="15372" y="708100"/>
            <a:ext cx="3941174" cy="4239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 </a:t>
            </a:r>
            <a:r>
              <a:rPr lang="en-US" altLang="ja-JP" sz="2000" dirty="0"/>
              <a:t>C</a:t>
            </a:r>
            <a:r>
              <a:rPr kumimoji="1" lang="en-US" altLang="ja-JP" sz="2000" dirty="0"/>
              <a:t>onsumption-based emissions</a:t>
            </a:r>
            <a:endParaRPr kumimoji="1" lang="ja-JP" altLang="en-US" sz="2000"/>
          </a:p>
        </p:txBody>
      </p:sp>
      <p:pic>
        <p:nvPicPr>
          <p:cNvPr id="44" name="グラフィックス 43" descr="麺 枠線">
            <a:extLst>
              <a:ext uri="{FF2B5EF4-FFF2-40B4-BE49-F238E27FC236}">
                <a16:creationId xmlns:a16="http://schemas.microsoft.com/office/drawing/2014/main" id="{19C3D189-A2B5-698D-A080-A749A13155DE}"/>
              </a:ext>
            </a:extLst>
          </p:cNvPr>
          <p:cNvPicPr>
            <a:picLocks noChangeAspect="1"/>
          </p:cNvPicPr>
          <p:nvPr/>
        </p:nvPicPr>
        <p:blipFill>
          <a:blip r:embed="rId3">
            <a:extLst>
              <a:ext uri="{96DAC541-7B7A-43D3-8B79-37D633B846F1}">
                <asvg:svgBlip xmlns:asvg="http://schemas.microsoft.com/office/drawing/2016/SVG/main" r:embed="rId14"/>
              </a:ext>
            </a:extLst>
          </a:blip>
          <a:stretch>
            <a:fillRect/>
          </a:stretch>
        </p:blipFill>
        <p:spPr>
          <a:xfrm>
            <a:off x="4459820" y="2294543"/>
            <a:ext cx="796128" cy="796128"/>
          </a:xfrm>
          <a:prstGeom prst="rect">
            <a:avLst/>
          </a:prstGeom>
        </p:spPr>
      </p:pic>
      <p:pic>
        <p:nvPicPr>
          <p:cNvPr id="45" name="グラフィックス 44" descr="麺 枠線">
            <a:extLst>
              <a:ext uri="{FF2B5EF4-FFF2-40B4-BE49-F238E27FC236}">
                <a16:creationId xmlns:a16="http://schemas.microsoft.com/office/drawing/2014/main" id="{8F561ABD-F316-B465-31AF-C4E3CF11D5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40" y="2709474"/>
            <a:ext cx="937474" cy="937474"/>
          </a:xfrm>
          <a:prstGeom prst="rect">
            <a:avLst/>
          </a:prstGeom>
        </p:spPr>
      </p:pic>
      <p:pic>
        <p:nvPicPr>
          <p:cNvPr id="46" name="グラフィックス 45" descr="麺 枠線">
            <a:extLst>
              <a:ext uri="{FF2B5EF4-FFF2-40B4-BE49-F238E27FC236}">
                <a16:creationId xmlns:a16="http://schemas.microsoft.com/office/drawing/2014/main" id="{6A91DE8B-AC16-5B02-7C7D-B5EA146C20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3801" y="2690909"/>
            <a:ext cx="937474" cy="937474"/>
          </a:xfrm>
          <a:prstGeom prst="rect">
            <a:avLst/>
          </a:prstGeom>
        </p:spPr>
      </p:pic>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EAA8A0E1-AAAB-ADF8-690F-DB1EFE7427D7}"/>
                  </a:ext>
                </a:extLst>
              </p:cNvPr>
              <p:cNvSpPr txBox="1"/>
              <p:nvPr/>
            </p:nvSpPr>
            <p:spPr>
              <a:xfrm>
                <a:off x="4097402" y="2795322"/>
                <a:ext cx="3045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oMath>
                  </m:oMathPara>
                </a14:m>
                <a:endParaRPr kumimoji="1" lang="ja-JP" altLang="en-US" sz="2400"/>
              </a:p>
            </p:txBody>
          </p:sp>
        </mc:Choice>
        <mc:Fallback xmlns="">
          <p:sp>
            <p:nvSpPr>
              <p:cNvPr id="48" name="テキスト ボックス 47">
                <a:extLst>
                  <a:ext uri="{FF2B5EF4-FFF2-40B4-BE49-F238E27FC236}">
                    <a16:creationId xmlns:a16="http://schemas.microsoft.com/office/drawing/2014/main" id="{EAA8A0E1-AAAB-ADF8-690F-DB1EFE7427D7}"/>
                  </a:ext>
                </a:extLst>
              </p:cNvPr>
              <p:cNvSpPr txBox="1">
                <a:spLocks noRot="1" noChangeAspect="1" noMove="1" noResize="1" noEditPoints="1" noAdjustHandles="1" noChangeArrowheads="1" noChangeShapeType="1" noTextEdit="1"/>
              </p:cNvSpPr>
              <p:nvPr/>
            </p:nvSpPr>
            <p:spPr>
              <a:xfrm>
                <a:off x="4097402" y="2795322"/>
                <a:ext cx="304571" cy="369332"/>
              </a:xfrm>
              <a:prstGeom prst="rect">
                <a:avLst/>
              </a:prstGeom>
              <a:blipFill>
                <a:blip r:embed="rId15"/>
                <a:stretch>
                  <a:fillRect l="-12000" r="-12000" b="-3333"/>
                </a:stretch>
              </a:blipFill>
            </p:spPr>
            <p:txBody>
              <a:bodyPr/>
              <a:lstStyle/>
              <a:p>
                <a:r>
                  <a:rPr lang="ja-JP" altLang="en-US">
                    <a:noFill/>
                  </a:rPr>
                  <a:t> </a:t>
                </a:r>
              </a:p>
            </p:txBody>
          </p:sp>
        </mc:Fallback>
      </mc:AlternateContent>
      <p:cxnSp>
        <p:nvCxnSpPr>
          <p:cNvPr id="49" name="直線コネクタ 48">
            <a:extLst>
              <a:ext uri="{FF2B5EF4-FFF2-40B4-BE49-F238E27FC236}">
                <a16:creationId xmlns:a16="http://schemas.microsoft.com/office/drawing/2014/main" id="{6AA42833-E369-702B-4176-57FDBB9D3E8D}"/>
              </a:ext>
            </a:extLst>
          </p:cNvPr>
          <p:cNvCxnSpPr>
            <a:cxnSpLocks/>
          </p:cNvCxnSpPr>
          <p:nvPr/>
        </p:nvCxnSpPr>
        <p:spPr>
          <a:xfrm>
            <a:off x="1835829" y="2055975"/>
            <a:ext cx="0" cy="263872"/>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直線コネクタ 50">
            <a:extLst>
              <a:ext uri="{FF2B5EF4-FFF2-40B4-BE49-F238E27FC236}">
                <a16:creationId xmlns:a16="http://schemas.microsoft.com/office/drawing/2014/main" id="{6BC130A1-8427-FCD1-9282-CE5F3285517E}"/>
              </a:ext>
            </a:extLst>
          </p:cNvPr>
          <p:cNvCxnSpPr>
            <a:cxnSpLocks/>
            <a:endCxn id="15" idx="0"/>
          </p:cNvCxnSpPr>
          <p:nvPr/>
        </p:nvCxnSpPr>
        <p:spPr>
          <a:xfrm>
            <a:off x="3254171" y="2102650"/>
            <a:ext cx="236505" cy="399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直線コネクタ 52">
            <a:extLst>
              <a:ext uri="{FF2B5EF4-FFF2-40B4-BE49-F238E27FC236}">
                <a16:creationId xmlns:a16="http://schemas.microsoft.com/office/drawing/2014/main" id="{69AB1689-EDAE-E758-B10E-13FF629709A3}"/>
              </a:ext>
            </a:extLst>
          </p:cNvPr>
          <p:cNvCxnSpPr>
            <a:cxnSpLocks/>
          </p:cNvCxnSpPr>
          <p:nvPr/>
        </p:nvCxnSpPr>
        <p:spPr>
          <a:xfrm>
            <a:off x="4187942" y="2073297"/>
            <a:ext cx="386575" cy="319884"/>
          </a:xfrm>
          <a:prstGeom prst="line">
            <a:avLst/>
          </a:prstGeom>
        </p:spPr>
        <p:style>
          <a:lnRef idx="2">
            <a:schemeClr val="accent1"/>
          </a:lnRef>
          <a:fillRef idx="0">
            <a:schemeClr val="accent1"/>
          </a:fillRef>
          <a:effectRef idx="1">
            <a:schemeClr val="accent1"/>
          </a:effectRef>
          <a:fontRef idx="minor">
            <a:schemeClr val="tx1"/>
          </a:fontRef>
        </p:style>
      </p:cxnSp>
      <p:sp>
        <p:nvSpPr>
          <p:cNvPr id="56" name="テキスト ボックス 55">
            <a:extLst>
              <a:ext uri="{FF2B5EF4-FFF2-40B4-BE49-F238E27FC236}">
                <a16:creationId xmlns:a16="http://schemas.microsoft.com/office/drawing/2014/main" id="{97E697B0-9ABA-9327-7EE0-37DFC520DC5B}"/>
              </a:ext>
            </a:extLst>
          </p:cNvPr>
          <p:cNvSpPr txBox="1"/>
          <p:nvPr/>
        </p:nvSpPr>
        <p:spPr>
          <a:xfrm>
            <a:off x="11342963" y="56210"/>
            <a:ext cx="1285375" cy="584775"/>
          </a:xfrm>
          <a:prstGeom prst="rect">
            <a:avLst/>
          </a:prstGeom>
          <a:noFill/>
        </p:spPr>
        <p:txBody>
          <a:bodyPr wrap="square" rtlCol="0">
            <a:spAutoFit/>
          </a:bodyPr>
          <a:lstStyle/>
          <a:p>
            <a:r>
              <a:rPr kumimoji="1" lang="en-US" altLang="ja-JP" sz="3200" dirty="0">
                <a:solidFill>
                  <a:schemeClr val="bg1"/>
                </a:solidFill>
              </a:rPr>
              <a:t>10</a:t>
            </a:r>
            <a:endParaRPr kumimoji="1" lang="ja-JP" altLang="en-US" sz="3200">
              <a:solidFill>
                <a:schemeClr val="bg1"/>
              </a:solidFill>
            </a:endParaRPr>
          </a:p>
        </p:txBody>
      </p:sp>
    </p:spTree>
    <p:extLst>
      <p:ext uri="{BB962C8B-B14F-4D97-AF65-F5344CB8AC3E}">
        <p14:creationId xmlns:p14="http://schemas.microsoft.com/office/powerpoint/2010/main" val="110045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6E50F-3D3F-EC3F-3F0A-570A63709057}"/>
            </a:ext>
          </a:extLst>
        </p:cNvPr>
        <p:cNvGrpSpPr/>
        <p:nvPr/>
      </p:nvGrpSpPr>
      <p:grpSpPr>
        <a:xfrm>
          <a:off x="0" y="0"/>
          <a:ext cx="0" cy="0"/>
          <a:chOff x="0" y="0"/>
          <a:chExt cx="0" cy="0"/>
        </a:xfrm>
      </p:grpSpPr>
      <p:sp>
        <p:nvSpPr>
          <p:cNvPr id="19" name="角丸四角形 18">
            <a:extLst>
              <a:ext uri="{FF2B5EF4-FFF2-40B4-BE49-F238E27FC236}">
                <a16:creationId xmlns:a16="http://schemas.microsoft.com/office/drawing/2014/main" id="{0CF397EA-07A9-BEDC-8D84-D64B6ADCBA3A}"/>
              </a:ext>
            </a:extLst>
          </p:cNvPr>
          <p:cNvSpPr/>
          <p:nvPr/>
        </p:nvSpPr>
        <p:spPr>
          <a:xfrm>
            <a:off x="6798721" y="798001"/>
            <a:ext cx="5263165" cy="2782389"/>
          </a:xfrm>
          <a:prstGeom prst="roundRect">
            <a:avLst/>
          </a:prstGeom>
          <a:solidFill>
            <a:schemeClr val="bg1"/>
          </a:solidFill>
          <a:ln w="38100">
            <a:solidFill>
              <a:srgbClr val="493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A2C0EF66-E456-DD07-E725-50EAED20940F}"/>
                  </a:ext>
                </a:extLst>
              </p:cNvPr>
              <p:cNvSpPr txBox="1"/>
              <p:nvPr/>
            </p:nvSpPr>
            <p:spPr>
              <a:xfrm>
                <a:off x="407508" y="1528470"/>
                <a:ext cx="6627078"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ja-JP" altLang="en-US" sz="3200" b="1" i="1" smtClean="0">
                              <a:solidFill>
                                <a:schemeClr val="accent6">
                                  <a:lumMod val="10000"/>
                                </a:schemeClr>
                              </a:solidFill>
                              <a:latin typeface="Cambria Math" panose="02040503050406030204" pitchFamily="18" charset="0"/>
                            </a:rPr>
                          </m:ctrlPr>
                        </m:sSupPr>
                        <m:e>
                          <m:acc>
                            <m:accPr>
                              <m:chr m:val="̃"/>
                              <m:ctrlPr>
                                <a:rPr lang="ja-JP" altLang="en-US" sz="3200" b="1" i="1">
                                  <a:solidFill>
                                    <a:schemeClr val="accent6">
                                      <a:lumMod val="10000"/>
                                    </a:schemeClr>
                                  </a:solidFill>
                                  <a:latin typeface="Cambria Math" panose="02040503050406030204" pitchFamily="18" charset="0"/>
                                </a:rPr>
                              </m:ctrlPr>
                            </m:accPr>
                            <m:e>
                              <m:r>
                                <a:rPr lang="ja-JP" altLang="en-US" sz="3200" b="1">
                                  <a:solidFill>
                                    <a:schemeClr val="accent6">
                                      <a:lumMod val="10000"/>
                                    </a:schemeClr>
                                  </a:solidFill>
                                  <a:latin typeface="Cambria Math" panose="02040503050406030204" pitchFamily="18" charset="0"/>
                                </a:rPr>
                                <m:t>𝐠</m:t>
                              </m:r>
                            </m:e>
                          </m:acc>
                        </m:e>
                        <m:sup>
                          <m:r>
                            <a:rPr lang="ja-JP" altLang="en-US" sz="3200" b="0" i="1">
                              <a:solidFill>
                                <a:schemeClr val="accent6">
                                  <a:lumMod val="10000"/>
                                </a:schemeClr>
                              </a:solidFill>
                              <a:latin typeface="Cambria Math" panose="02040503050406030204" pitchFamily="18" charset="0"/>
                            </a:rPr>
                            <m:t>𝑐</m:t>
                          </m:r>
                          <m:r>
                            <a:rPr lang="ja-JP" altLang="en-US" sz="3200" b="0" i="0">
                              <a:solidFill>
                                <a:schemeClr val="accent6">
                                  <a:lumMod val="10000"/>
                                </a:schemeClr>
                              </a:solidFill>
                              <a:latin typeface="Cambria Math" panose="02040503050406030204" pitchFamily="18" charset="0"/>
                            </a:rPr>
                            <m:t>,</m:t>
                          </m:r>
                          <m:r>
                            <a:rPr lang="ja-JP" altLang="en-US" sz="3200" b="0" i="1">
                              <a:solidFill>
                                <a:schemeClr val="accent6">
                                  <a:lumMod val="10000"/>
                                </a:schemeClr>
                              </a:solidFill>
                              <a:latin typeface="Cambria Math" panose="02040503050406030204" pitchFamily="18" charset="0"/>
                            </a:rPr>
                            <m:t>𝑡</m:t>
                          </m:r>
                        </m:sup>
                      </m:sSup>
                      <m:r>
                        <a:rPr lang="ja-JP" altLang="en-US" sz="3200" b="0" i="0">
                          <a:solidFill>
                            <a:schemeClr val="accent6">
                              <a:lumMod val="10000"/>
                            </a:schemeClr>
                          </a:solidFill>
                          <a:latin typeface="Cambria Math" panose="02040503050406030204" pitchFamily="18" charset="0"/>
                        </a:rPr>
                        <m:t>=</m:t>
                      </m:r>
                      <m:sSup>
                        <m:sSupPr>
                          <m:ctrlPr>
                            <a:rPr lang="ja-JP" altLang="en-US" sz="3200" i="1">
                              <a:solidFill>
                                <a:schemeClr val="accent6">
                                  <a:lumMod val="10000"/>
                                </a:schemeClr>
                              </a:solidFill>
                              <a:latin typeface="Cambria Math" panose="02040503050406030204" pitchFamily="18" charset="0"/>
                            </a:rPr>
                          </m:ctrlPr>
                        </m:sSupPr>
                        <m:e>
                          <m:acc>
                            <m:accPr>
                              <m:chr m:val="̂"/>
                              <m:ctrlPr>
                                <a:rPr lang="ja-JP" altLang="en-US" sz="3200" i="1">
                                  <a:solidFill>
                                    <a:schemeClr val="accent6">
                                      <a:lumMod val="10000"/>
                                    </a:schemeClr>
                                  </a:solidFill>
                                  <a:latin typeface="Cambria Math" panose="02040503050406030204" pitchFamily="18" charset="0"/>
                                </a:rPr>
                              </m:ctrlPr>
                            </m:accPr>
                            <m:e>
                              <m:r>
                                <a:rPr lang="ja-JP" altLang="en-US" sz="3200" b="1">
                                  <a:solidFill>
                                    <a:schemeClr val="accent6">
                                      <a:lumMod val="10000"/>
                                    </a:schemeClr>
                                  </a:solidFill>
                                  <a:latin typeface="Cambria Math" panose="02040503050406030204" pitchFamily="18" charset="0"/>
                                </a:rPr>
                                <m:t>𝐞</m:t>
                              </m:r>
                            </m:e>
                          </m:acc>
                          <m:d>
                            <m:dPr>
                              <m:ctrlPr>
                                <a:rPr lang="ja-JP" altLang="en-US" sz="3200" i="1">
                                  <a:solidFill>
                                    <a:schemeClr val="accent6">
                                      <a:lumMod val="10000"/>
                                    </a:schemeClr>
                                  </a:solidFill>
                                  <a:latin typeface="Cambria Math" panose="02040503050406030204" pitchFamily="18" charset="0"/>
                                </a:rPr>
                              </m:ctrlPr>
                            </m:dPr>
                            <m:e>
                              <m:r>
                                <a:rPr lang="ja-JP" altLang="en-US" sz="3200" b="1">
                                  <a:solidFill>
                                    <a:schemeClr val="accent6">
                                      <a:lumMod val="10000"/>
                                    </a:schemeClr>
                                  </a:solidFill>
                                  <a:latin typeface="Cambria Math" panose="02040503050406030204" pitchFamily="18" charset="0"/>
                                </a:rPr>
                                <m:t>𝐈</m:t>
                              </m:r>
                              <m:r>
                                <a:rPr lang="ja-JP" altLang="en-US" sz="3200">
                                  <a:solidFill>
                                    <a:schemeClr val="accent6">
                                      <a:lumMod val="10000"/>
                                    </a:schemeClr>
                                  </a:solidFill>
                                  <a:latin typeface="Cambria Math" panose="02040503050406030204" pitchFamily="18" charset="0"/>
                                </a:rPr>
                                <m:t>−</m:t>
                              </m:r>
                              <m:r>
                                <a:rPr lang="ja-JP" altLang="en-US" sz="3200" b="1">
                                  <a:solidFill>
                                    <a:schemeClr val="accent6">
                                      <a:lumMod val="10000"/>
                                    </a:schemeClr>
                                  </a:solidFill>
                                  <a:latin typeface="Cambria Math" panose="02040503050406030204" pitchFamily="18" charset="0"/>
                                </a:rPr>
                                <m:t>𝐀</m:t>
                              </m:r>
                            </m:e>
                          </m:d>
                        </m:e>
                        <m:sup>
                          <m:r>
                            <a:rPr lang="ja-JP" altLang="en-US" sz="3200">
                              <a:solidFill>
                                <a:schemeClr val="accent6">
                                  <a:lumMod val="10000"/>
                                </a:schemeClr>
                              </a:solidFill>
                              <a:latin typeface="Cambria Math" panose="02040503050406030204" pitchFamily="18" charset="0"/>
                            </a:rPr>
                            <m:t>−1</m:t>
                          </m:r>
                        </m:sup>
                      </m:sSup>
                      <m:sSup>
                        <m:sSupPr>
                          <m:ctrlPr>
                            <a:rPr lang="ja-JP" altLang="en-US" sz="3200" b="1" i="1">
                              <a:solidFill>
                                <a:schemeClr val="accent6">
                                  <a:lumMod val="10000"/>
                                </a:schemeClr>
                              </a:solidFill>
                              <a:latin typeface="Cambria Math" panose="02040503050406030204" pitchFamily="18" charset="0"/>
                            </a:rPr>
                          </m:ctrlPr>
                        </m:sSupPr>
                        <m:e>
                          <m:r>
                            <a:rPr lang="ja-JP" altLang="en-US" sz="3200" b="1">
                              <a:solidFill>
                                <a:schemeClr val="accent6">
                                  <a:lumMod val="10000"/>
                                </a:schemeClr>
                              </a:solidFill>
                              <a:latin typeface="Cambria Math" panose="02040503050406030204" pitchFamily="18" charset="0"/>
                            </a:rPr>
                            <m:t>𝐲</m:t>
                          </m:r>
                        </m:e>
                        <m:sup>
                          <m:r>
                            <a:rPr lang="ja-JP" altLang="en-US" sz="3200" i="1">
                              <a:solidFill>
                                <a:schemeClr val="accent6">
                                  <a:lumMod val="10000"/>
                                </a:schemeClr>
                              </a:solidFill>
                              <a:latin typeface="Cambria Math" panose="02040503050406030204" pitchFamily="18" charset="0"/>
                            </a:rPr>
                            <m:t>𝑐</m:t>
                          </m:r>
                          <m:r>
                            <a:rPr lang="ja-JP" altLang="en-US" sz="3200">
                              <a:solidFill>
                                <a:schemeClr val="accent6">
                                  <a:lumMod val="10000"/>
                                </a:schemeClr>
                              </a:solidFill>
                              <a:latin typeface="Cambria Math" panose="02040503050406030204" pitchFamily="18" charset="0"/>
                            </a:rPr>
                            <m:t>,</m:t>
                          </m:r>
                          <m:r>
                            <a:rPr lang="ja-JP" altLang="en-US" sz="3200" i="1">
                              <a:solidFill>
                                <a:schemeClr val="accent6">
                                  <a:lumMod val="10000"/>
                                </a:schemeClr>
                              </a:solidFill>
                              <a:latin typeface="Cambria Math" panose="02040503050406030204" pitchFamily="18" charset="0"/>
                            </a:rPr>
                            <m:t>𝑡</m:t>
                          </m:r>
                        </m:sup>
                      </m:sSup>
                      <m:r>
                        <a:rPr lang="en-US" altLang="ja-JP" sz="3200" b="0" i="0" smtClean="0">
                          <a:solidFill>
                            <a:schemeClr val="accent6">
                              <a:lumMod val="10000"/>
                            </a:schemeClr>
                          </a:solidFill>
                          <a:latin typeface="Cambria Math" panose="02040503050406030204" pitchFamily="18" charset="0"/>
                        </a:rPr>
                        <m:t>=</m:t>
                      </m:r>
                      <m:acc>
                        <m:accPr>
                          <m:chr m:val="̂"/>
                          <m:ctrlPr>
                            <a:rPr lang="ja-JP" altLang="en-US" sz="3200" b="0" i="1">
                              <a:solidFill>
                                <a:schemeClr val="accent6">
                                  <a:lumMod val="10000"/>
                                </a:schemeClr>
                              </a:solidFill>
                              <a:latin typeface="Cambria Math" panose="02040503050406030204" pitchFamily="18" charset="0"/>
                            </a:rPr>
                          </m:ctrlPr>
                        </m:accPr>
                        <m:e>
                          <m:r>
                            <a:rPr lang="ja-JP" altLang="en-US" sz="3200" b="1" i="0">
                              <a:solidFill>
                                <a:schemeClr val="accent6">
                                  <a:lumMod val="10000"/>
                                </a:schemeClr>
                              </a:solidFill>
                              <a:latin typeface="Cambria Math" panose="02040503050406030204" pitchFamily="18" charset="0"/>
                            </a:rPr>
                            <m:t>𝐞</m:t>
                          </m:r>
                        </m:e>
                      </m:acc>
                      <m:r>
                        <a:rPr lang="ja-JP" altLang="en-US" sz="3200" b="1" i="0">
                          <a:solidFill>
                            <a:schemeClr val="accent6">
                              <a:lumMod val="10000"/>
                            </a:schemeClr>
                          </a:solidFill>
                          <a:latin typeface="Cambria Math" panose="02040503050406030204" pitchFamily="18" charset="0"/>
                        </a:rPr>
                        <m:t>𝐋</m:t>
                      </m:r>
                      <m:sSup>
                        <m:sSupPr>
                          <m:ctrlPr>
                            <a:rPr lang="ja-JP" altLang="en-US" sz="3200" b="1" i="1">
                              <a:solidFill>
                                <a:schemeClr val="accent6">
                                  <a:lumMod val="10000"/>
                                </a:schemeClr>
                              </a:solidFill>
                              <a:latin typeface="Cambria Math" panose="02040503050406030204" pitchFamily="18" charset="0"/>
                            </a:rPr>
                          </m:ctrlPr>
                        </m:sSupPr>
                        <m:e>
                          <m:r>
                            <a:rPr lang="ja-JP" altLang="en-US" sz="3200" b="1" i="0">
                              <a:solidFill>
                                <a:schemeClr val="accent6">
                                  <a:lumMod val="10000"/>
                                </a:schemeClr>
                              </a:solidFill>
                              <a:latin typeface="Cambria Math" panose="02040503050406030204" pitchFamily="18" charset="0"/>
                            </a:rPr>
                            <m:t>𝐲</m:t>
                          </m:r>
                        </m:e>
                        <m:sup>
                          <m:r>
                            <a:rPr lang="ja-JP" altLang="en-US" sz="3200" b="0" i="1">
                              <a:solidFill>
                                <a:schemeClr val="accent6">
                                  <a:lumMod val="10000"/>
                                </a:schemeClr>
                              </a:solidFill>
                              <a:latin typeface="Cambria Math" panose="02040503050406030204" pitchFamily="18" charset="0"/>
                            </a:rPr>
                            <m:t>𝑐</m:t>
                          </m:r>
                          <m:r>
                            <a:rPr lang="ja-JP" altLang="en-US" sz="3200" b="0" i="0">
                              <a:solidFill>
                                <a:schemeClr val="accent6">
                                  <a:lumMod val="10000"/>
                                </a:schemeClr>
                              </a:solidFill>
                              <a:latin typeface="Cambria Math" panose="02040503050406030204" pitchFamily="18" charset="0"/>
                            </a:rPr>
                            <m:t>,</m:t>
                          </m:r>
                          <m:r>
                            <a:rPr lang="ja-JP" altLang="en-US" sz="3200" b="0" i="1">
                              <a:solidFill>
                                <a:schemeClr val="accent6">
                                  <a:lumMod val="10000"/>
                                </a:schemeClr>
                              </a:solidFill>
                              <a:latin typeface="Cambria Math" panose="02040503050406030204" pitchFamily="18" charset="0"/>
                            </a:rPr>
                            <m:t>𝑡</m:t>
                          </m:r>
                        </m:sup>
                      </m:sSup>
                      <m:r>
                        <a:rPr lang="en-US" altLang="ja-JP" sz="3200" b="1" i="1" smtClean="0">
                          <a:solidFill>
                            <a:schemeClr val="accent6">
                              <a:lumMod val="10000"/>
                            </a:schemeClr>
                          </a:solidFill>
                          <a:latin typeface="Cambria Math" panose="02040503050406030204" pitchFamily="18" charset="0"/>
                        </a:rPr>
                        <m:t> (</m:t>
                      </m:r>
                      <m:r>
                        <a:rPr lang="en-US" altLang="ja-JP" sz="3200" b="0" i="1" smtClean="0">
                          <a:solidFill>
                            <a:schemeClr val="accent6">
                              <a:lumMod val="10000"/>
                            </a:schemeClr>
                          </a:solidFill>
                          <a:latin typeface="Cambria Math" panose="02040503050406030204" pitchFamily="18" charset="0"/>
                        </a:rPr>
                        <m:t>5</m:t>
                      </m:r>
                      <m:r>
                        <a:rPr lang="en-US" altLang="ja-JP" sz="3200" b="1" i="1" smtClean="0">
                          <a:solidFill>
                            <a:schemeClr val="accent6">
                              <a:lumMod val="10000"/>
                            </a:schemeClr>
                          </a:solidFill>
                          <a:latin typeface="Cambria Math" panose="02040503050406030204" pitchFamily="18" charset="0"/>
                        </a:rPr>
                        <m:t>)</m:t>
                      </m:r>
                    </m:oMath>
                  </m:oMathPara>
                </a14:m>
                <a:endParaRPr lang="ja-JP" altLang="en-US" sz="3200">
                  <a:solidFill>
                    <a:schemeClr val="accent6">
                      <a:lumMod val="10000"/>
                    </a:schemeClr>
                  </a:solidFill>
                </a:endParaRPr>
              </a:p>
            </p:txBody>
          </p:sp>
        </mc:Choice>
        <mc:Fallback xmlns="">
          <p:sp>
            <p:nvSpPr>
              <p:cNvPr id="17" name="テキスト ボックス 16">
                <a:extLst>
                  <a:ext uri="{FF2B5EF4-FFF2-40B4-BE49-F238E27FC236}">
                    <a16:creationId xmlns:a16="http://schemas.microsoft.com/office/drawing/2014/main" id="{A2C0EF66-E456-DD07-E725-50EAED20940F}"/>
                  </a:ext>
                </a:extLst>
              </p:cNvPr>
              <p:cNvSpPr txBox="1">
                <a:spLocks noRot="1" noChangeAspect="1" noMove="1" noResize="1" noEditPoints="1" noAdjustHandles="1" noChangeArrowheads="1" noChangeShapeType="1" noTextEdit="1"/>
              </p:cNvSpPr>
              <p:nvPr/>
            </p:nvSpPr>
            <p:spPr>
              <a:xfrm>
                <a:off x="407508" y="1528470"/>
                <a:ext cx="6627078" cy="584775"/>
              </a:xfrm>
              <a:prstGeom prst="rect">
                <a:avLst/>
              </a:prstGeom>
              <a:blipFill>
                <a:blip r:embed="rId3"/>
                <a:stretch>
                  <a:fillRect t="-8511" b="-255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398E7423-BD65-6FF1-7D3A-7F16730CF8EA}"/>
                  </a:ext>
                </a:extLst>
              </p:cNvPr>
              <p:cNvSpPr txBox="1"/>
              <p:nvPr/>
            </p:nvSpPr>
            <p:spPr>
              <a:xfrm>
                <a:off x="6930758" y="905901"/>
                <a:ext cx="5261242" cy="2637517"/>
              </a:xfrm>
              <a:prstGeom prst="rect">
                <a:avLst/>
              </a:prstGeom>
              <a:noFill/>
            </p:spPr>
            <p:txBody>
              <a:bodyPr wrap="square">
                <a:spAutoFit/>
              </a:bodyPr>
              <a:lstStyle/>
              <a:p>
                <a:pPr algn="just"/>
                <a14:m>
                  <m:oMath xmlns:m="http://schemas.openxmlformats.org/officeDocument/2006/math">
                    <m:sSup>
                      <m:sSupPr>
                        <m:ctrlPr>
                          <a:rPr lang="ja-JP" altLang="ja-JP" sz="1800" b="1"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pPr>
                      <m:e>
                        <m:acc>
                          <m:accPr>
                            <m:chr m:val="̃"/>
                            <m:ctrlPr>
                              <a:rPr lang="ja-JP" altLang="ja-JP" sz="1800" b="1"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𝐠</m:t>
                            </m:r>
                          </m:e>
                        </m:acc>
                      </m:e>
                      <m:sup>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𝑐</m:t>
                        </m:r>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𝑡</m:t>
                        </m:r>
                      </m:sup>
                    </m:sSup>
                  </m:oMath>
                </a14:m>
                <a:r>
                  <a:rPr lang="en-US" altLang="ja-JP" sz="1800" b="1" kern="100" dirty="0">
                    <a:solidFill>
                      <a:srgbClr val="000000"/>
                    </a:solidFill>
                    <a:effectLst/>
                    <a:latin typeface="+mj-lt"/>
                    <a:ea typeface="MS Gothic" panose="020B0609070205080204" pitchFamily="49" charset="-128"/>
                    <a:cs typeface="Times New Roman" panose="02020603050405020304" pitchFamily="18" charset="0"/>
                  </a:rPr>
                  <a:t>        </a:t>
                </a:r>
                <a:r>
                  <a:rPr lang="ja-JP" altLang="en-US" sz="1800" b="1" kern="100">
                    <a:solidFill>
                      <a:srgbClr val="000000"/>
                    </a:solidFill>
                    <a:effectLst/>
                    <a:latin typeface="+mj-lt"/>
                    <a:ea typeface="MS Gothic" panose="020B0609070205080204" pitchFamily="49" charset="-128"/>
                    <a:cs typeface="Times New Roman" panose="02020603050405020304" pitchFamily="18" charset="0"/>
                  </a:rPr>
                  <a:t>：</a:t>
                </a:r>
                <a:r>
                  <a:rPr lang="en-US" altLang="ja-JP" sz="1800" kern="100" dirty="0">
                    <a:solidFill>
                      <a:srgbClr val="000000"/>
                    </a:solidFill>
                    <a:effectLst/>
                    <a:latin typeface="+mj-lt"/>
                    <a:ea typeface="MS Gothic" panose="020B0609070205080204" pitchFamily="49" charset="-128"/>
                    <a:cs typeface="Times New Roman" panose="02020603050405020304" pitchFamily="18" charset="0"/>
                  </a:rPr>
                  <a:t>direct and indirect CO₂ emissions </a:t>
                </a:r>
              </a:p>
              <a:p>
                <a:pPr algn="just"/>
                <a:r>
                  <a:rPr lang="en-US" altLang="ja-JP" kern="100" dirty="0">
                    <a:solidFill>
                      <a:srgbClr val="000000"/>
                    </a:solidFill>
                    <a:latin typeface="+mj-lt"/>
                    <a:ea typeface="MS Gothic" panose="020B0609070205080204" pitchFamily="49" charset="-128"/>
                    <a:cs typeface="Times New Roman" panose="02020603050405020304" pitchFamily="18" charset="0"/>
                  </a:rPr>
                  <a:t>                </a:t>
                </a:r>
                <a:r>
                  <a:rPr lang="en-US" altLang="ja-JP" sz="1800" kern="100" dirty="0">
                    <a:solidFill>
                      <a:srgbClr val="000000"/>
                    </a:solidFill>
                    <a:effectLst/>
                    <a:latin typeface="+mj-lt"/>
                    <a:ea typeface="MS Gothic" panose="020B0609070205080204" pitchFamily="49" charset="-128"/>
                    <a:cs typeface="Times New Roman" panose="02020603050405020304" pitchFamily="18" charset="0"/>
                  </a:rPr>
                  <a:t>(i.e., carbon footprint)</a:t>
                </a:r>
              </a:p>
              <a:p>
                <a:pPr algn="just"/>
                <a:endParaRPr lang="en-US" altLang="ja-JP" sz="200" b="1" i="1" kern="100" dirty="0">
                  <a:solidFill>
                    <a:srgbClr val="000000"/>
                  </a:solidFill>
                  <a:effectLst/>
                  <a:latin typeface="+mj-lt"/>
                  <a:ea typeface="MS Gothic" panose="020B0609070205080204" pitchFamily="49" charset="-128"/>
                  <a:cs typeface="Times New Roman" panose="02020603050405020304" pitchFamily="18" charset="0"/>
                </a:endParaRPr>
              </a:p>
              <a:p>
                <a14:m>
                  <m:oMath xmlns:m="http://schemas.openxmlformats.org/officeDocument/2006/math">
                    <m:r>
                      <a:rPr lang="en-US" altLang="ja-JP" sz="1800" b="1" i="1" kern="100"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𝐞</m:t>
                    </m:r>
                  </m:oMath>
                </a14:m>
                <a:r>
                  <a:rPr lang="en-US" altLang="ja-JP" sz="1800" kern="100" dirty="0">
                    <a:solidFill>
                      <a:srgbClr val="000000"/>
                    </a:solidFill>
                    <a:effectLst/>
                    <a:latin typeface="+mj-lt"/>
                    <a:ea typeface="MS Gothic" panose="020B0609070205080204" pitchFamily="49" charset="-128"/>
                    <a:cs typeface="Times New Roman" panose="02020603050405020304" pitchFamily="18" charset="0"/>
                  </a:rPr>
                  <a:t>          </a:t>
                </a:r>
                <a:r>
                  <a:rPr lang="ja-JP" altLang="en-US" kern="100">
                    <a:solidFill>
                      <a:srgbClr val="000000"/>
                    </a:solidFill>
                    <a:latin typeface="+mj-lt"/>
                    <a:ea typeface="MS Gothic" panose="020B0609070205080204" pitchFamily="49" charset="-128"/>
                    <a:cs typeface="Times New Roman" panose="02020603050405020304" pitchFamily="18" charset="0"/>
                  </a:rPr>
                  <a:t>：</a:t>
                </a:r>
                <a:r>
                  <a:rPr lang="en-US" altLang="ja-JP" sz="1800" kern="100" dirty="0">
                    <a:effectLst/>
                    <a:latin typeface="+mj-lt"/>
                    <a:ea typeface="MS Gothic" panose="020B0609070205080204" pitchFamily="49" charset="-128"/>
                    <a:cs typeface="Times New Roman" panose="02020603050405020304" pitchFamily="18" charset="0"/>
                  </a:rPr>
                  <a:t>direct CO</a:t>
                </a:r>
                <a:r>
                  <a:rPr lang="en-US" altLang="ja-JP" sz="1800" kern="100" baseline="-25000" dirty="0">
                    <a:effectLst/>
                    <a:latin typeface="+mj-lt"/>
                    <a:ea typeface="MS Gothic" panose="020B0609070205080204" pitchFamily="49" charset="-128"/>
                    <a:cs typeface="Times New Roman" panose="02020603050405020304" pitchFamily="18" charset="0"/>
                  </a:rPr>
                  <a:t>2</a:t>
                </a:r>
                <a:r>
                  <a:rPr lang="en-US" altLang="ja-JP" sz="1800" kern="100" dirty="0">
                    <a:effectLst/>
                    <a:latin typeface="+mj-lt"/>
                    <a:ea typeface="MS Gothic" panose="020B0609070205080204" pitchFamily="49" charset="-128"/>
                    <a:cs typeface="Times New Roman" panose="02020603050405020304" pitchFamily="18" charset="0"/>
                  </a:rPr>
                  <a:t> emission intensity vector</a:t>
                </a:r>
              </a:p>
              <a:p>
                <a:endParaRPr lang="en-US" altLang="ja-JP" sz="200" b="1" i="1" kern="100" dirty="0">
                  <a:effectLst/>
                  <a:latin typeface="+mj-lt"/>
                  <a:ea typeface="MS Gothic" panose="020B0609070205080204" pitchFamily="49" charset="-128"/>
                  <a:cs typeface="Times New Roman" panose="02020603050405020304" pitchFamily="18" charset="0"/>
                </a:endParaRPr>
              </a:p>
              <a:p>
                <a:pPr algn="just"/>
                <a14:m>
                  <m:oMath xmlns:m="http://schemas.openxmlformats.org/officeDocument/2006/math">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𝐈</m:t>
                    </m:r>
                  </m:oMath>
                </a14:m>
                <a:r>
                  <a:rPr lang="en-US" altLang="ja-JP" sz="1800" kern="100" dirty="0">
                    <a:solidFill>
                      <a:srgbClr val="0D0D0D"/>
                    </a:solidFill>
                    <a:effectLst/>
                    <a:latin typeface="+mj-lt"/>
                    <a:ea typeface="MS Gothic" panose="020B0609070205080204" pitchFamily="49" charset="-128"/>
                    <a:cs typeface="Segoe UI" panose="020B0502040204020203" pitchFamily="34" charset="0"/>
                  </a:rPr>
                  <a:t>             </a:t>
                </a:r>
                <a:r>
                  <a:rPr lang="en-US" altLang="ja-JP" kern="100" dirty="0">
                    <a:solidFill>
                      <a:srgbClr val="0D0D0D"/>
                    </a:solidFill>
                    <a:latin typeface="+mj-lt"/>
                    <a:ea typeface="MS Gothic" panose="020B0609070205080204" pitchFamily="49" charset="-128"/>
                    <a:cs typeface="Segoe UI" panose="020B0502040204020203" pitchFamily="34" charset="0"/>
                  </a:rPr>
                  <a:t>: </a:t>
                </a:r>
                <a:r>
                  <a:rPr lang="en-US" altLang="ja-JP" sz="1800" kern="100" dirty="0">
                    <a:solidFill>
                      <a:srgbClr val="0D0D0D"/>
                    </a:solidFill>
                    <a:effectLst/>
                    <a:latin typeface="+mj-lt"/>
                    <a:ea typeface="MS Gothic" panose="020B0609070205080204" pitchFamily="49" charset="-128"/>
                    <a:cs typeface="Segoe UI" panose="020B0502040204020203" pitchFamily="34" charset="0"/>
                  </a:rPr>
                  <a:t>identity matrix. </a:t>
                </a:r>
              </a:p>
              <a:p>
                <a:pPr algn="just"/>
                <a:endParaRPr lang="en-US" altLang="ja-JP" sz="700" kern="100" dirty="0">
                  <a:solidFill>
                    <a:srgbClr val="0D0D0D"/>
                  </a:solidFill>
                  <a:effectLst/>
                  <a:latin typeface="+mj-lt"/>
                  <a:ea typeface="MS Gothic" panose="020B0609070205080204" pitchFamily="49" charset="-128"/>
                  <a:cs typeface="Segoe UI" panose="020B0502040204020203" pitchFamily="34" charset="0"/>
                </a:endParaRPr>
              </a:p>
              <a:p>
                <a:pPr algn="just"/>
                <a14:m>
                  <m:oMath xmlns:m="http://schemas.openxmlformats.org/officeDocument/2006/math">
                    <m:sSup>
                      <m:sSupPr>
                        <m:ctrlPr>
                          <a:rPr lang="ja-JP" altLang="ja-JP" sz="18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ja-JP" altLang="ja-JP" sz="1800" b="1"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𝐈</m:t>
                            </m:r>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𝐀</m:t>
                            </m:r>
                          </m:e>
                        </m:d>
                      </m:e>
                      <m:sup>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b="1" kern="100" dirty="0">
                    <a:latin typeface="+mj-lt"/>
                    <a:ea typeface="MS Gothic" panose="020B0609070205080204" pitchFamily="49" charset="-128"/>
                    <a:cs typeface="Segoe UI" panose="020B0502040204020203" pitchFamily="34" charset="0"/>
                  </a:rPr>
                  <a:t>: </a:t>
                </a:r>
                <a:r>
                  <a:rPr lang="en-US" altLang="ja-JP" sz="1800" kern="100" dirty="0">
                    <a:solidFill>
                      <a:srgbClr val="0D0D0D"/>
                    </a:solidFill>
                    <a:effectLst/>
                    <a:latin typeface="+mj-lt"/>
                    <a:ea typeface="MS Gothic" panose="020B0609070205080204" pitchFamily="49" charset="-128"/>
                    <a:cs typeface="Segoe UI" panose="020B0502040204020203" pitchFamily="34" charset="0"/>
                  </a:rPr>
                  <a:t>Leontief inverse matrix </a:t>
                </a:r>
              </a:p>
              <a:p>
                <a:pPr algn="just"/>
                <a:endParaRPr lang="en-US" altLang="ja-JP" sz="700" kern="100" dirty="0">
                  <a:solidFill>
                    <a:srgbClr val="0D0D0D"/>
                  </a:solidFill>
                  <a:effectLst/>
                  <a:latin typeface="+mj-lt"/>
                  <a:ea typeface="MS Gothic" panose="020B0609070205080204" pitchFamily="49" charset="-128"/>
                  <a:cs typeface="Segoe UI" panose="020B0502040204020203" pitchFamily="34" charset="0"/>
                </a:endParaRPr>
              </a:p>
              <a:p>
                <a:pPr algn="just"/>
                <a14:m>
                  <m:oMath xmlns:m="http://schemas.openxmlformats.org/officeDocument/2006/math">
                    <m:r>
                      <a:rPr lang="en-US" altLang="ja-JP" sz="1800" b="1" i="1" kern="100">
                        <a:effectLst/>
                        <a:latin typeface="Cambria Math" panose="02040503050406030204" pitchFamily="18" charset="0"/>
                        <a:ea typeface="游明朝" panose="02020400000000000000" pitchFamily="18" charset="-128"/>
                        <a:cs typeface="Times New Roman" panose="02020603050405020304" pitchFamily="18" charset="0"/>
                      </a:rPr>
                      <m:t>𝐋</m:t>
                    </m:r>
                    <m:r>
                      <a:rPr lang="en-US" altLang="ja-JP" sz="1800" b="1" kern="100">
                        <a:effectLst/>
                        <a:latin typeface="Cambria Math" panose="02040503050406030204" pitchFamily="18" charset="0"/>
                        <a:ea typeface="游明朝" panose="02020400000000000000" pitchFamily="18" charset="-128"/>
                        <a:cs typeface="Times New Roman" panose="02020603050405020304" pitchFamily="18" charset="0"/>
                      </a:rPr>
                      <m:t>=</m:t>
                    </m:r>
                    <m:d>
                      <m:dPr>
                        <m:ctrlPr>
                          <a:rPr lang="ja-JP" altLang="ja-JP" sz="1800" b="1"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𝑙</m:t>
                            </m:r>
                          </m:e>
                          <m:sub>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𝑖𝑗</m:t>
                            </m:r>
                          </m:sub>
                        </m:sSub>
                      </m:e>
                    </m:d>
                  </m:oMath>
                </a14:m>
                <a:r>
                  <a:rPr lang="en-US" altLang="ja-JP" sz="1800" b="1" kern="100" dirty="0">
                    <a:effectLst/>
                    <a:latin typeface="+mj-lt"/>
                    <a:ea typeface="MS Gothic" panose="020B0609070205080204" pitchFamily="49" charset="-128"/>
                    <a:cs typeface="Segoe UI" panose="020B0502040204020203" pitchFamily="34" charset="0"/>
                  </a:rPr>
                  <a:t> : </a:t>
                </a:r>
                <a:r>
                  <a:rPr lang="en-US" altLang="ja-JP" sz="1800" kern="100" dirty="0">
                    <a:effectLst/>
                    <a:latin typeface="+mj-lt"/>
                    <a:ea typeface="MS Gothic" panose="020B0609070205080204" pitchFamily="49" charset="-128"/>
                    <a:cs typeface="Segoe UI" panose="020B0502040204020203" pitchFamily="34" charset="0"/>
                  </a:rPr>
                  <a:t>total output required from </a:t>
                </a:r>
                <a:r>
                  <a:rPr lang="en-US" altLang="ja-JP" sz="1800" kern="100" dirty="0">
                    <a:effectLst/>
                    <a:latin typeface="+mj-lt"/>
                    <a:ea typeface="MS Gothic" panose="020B0609070205080204" pitchFamily="49" charset="-128"/>
                    <a:cs typeface="Times New Roman" panose="02020603050405020304" pitchFamily="18" charset="0"/>
                  </a:rPr>
                  <a:t>industry </a:t>
                </a:r>
                <a14:m>
                  <m:oMath xmlns:m="http://schemas.openxmlformats.org/officeDocument/2006/math">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𝑖</m:t>
                    </m:r>
                  </m:oMath>
                </a14:m>
                <a:r>
                  <a:rPr lang="en-US" altLang="ja-JP" sz="1800" kern="100" dirty="0">
                    <a:effectLst/>
                    <a:latin typeface="+mj-lt"/>
                    <a:ea typeface="MS Gothic" panose="020B0609070205080204" pitchFamily="49" charset="-128"/>
                    <a:cs typeface="Times New Roman" panose="02020603050405020304" pitchFamily="18" charset="0"/>
                  </a:rPr>
                  <a:t> </a:t>
                </a:r>
              </a:p>
              <a:p>
                <a:pPr algn="just"/>
                <a:r>
                  <a:rPr lang="en-US" altLang="ja-JP" kern="100" dirty="0">
                    <a:latin typeface="+mj-lt"/>
                    <a:ea typeface="MS Gothic" panose="020B0609070205080204" pitchFamily="49" charset="-128"/>
                    <a:cs typeface="Times New Roman" panose="02020603050405020304" pitchFamily="18" charset="0"/>
                  </a:rPr>
                  <a:t>                </a:t>
                </a:r>
                <a:r>
                  <a:rPr lang="en-US" altLang="ja-JP" sz="1800" kern="100" dirty="0">
                    <a:effectLst/>
                    <a:latin typeface="+mj-lt"/>
                    <a:ea typeface="MS Gothic" panose="020B0609070205080204" pitchFamily="49" charset="-128"/>
                    <a:cs typeface="Times New Roman" panose="02020603050405020304" pitchFamily="18" charset="0"/>
                  </a:rPr>
                  <a:t>satisfy one unit of final demand in </a:t>
                </a:r>
              </a:p>
              <a:p>
                <a:pPr algn="just"/>
                <a:r>
                  <a:rPr lang="en-US" altLang="ja-JP" kern="100" dirty="0">
                    <a:latin typeface="+mj-lt"/>
                    <a:ea typeface="MS Gothic" panose="020B0609070205080204" pitchFamily="49" charset="-128"/>
                    <a:cs typeface="Times New Roman" panose="02020603050405020304" pitchFamily="18" charset="0"/>
                  </a:rPr>
                  <a:t>                 </a:t>
                </a:r>
                <a:r>
                  <a:rPr lang="en-US" altLang="ja-JP" sz="1800" kern="100" dirty="0">
                    <a:effectLst/>
                    <a:latin typeface="+mj-lt"/>
                    <a:ea typeface="MS Gothic" panose="020B0609070205080204" pitchFamily="49" charset="-128"/>
                    <a:cs typeface="Times New Roman" panose="02020603050405020304" pitchFamily="18" charset="0"/>
                  </a:rPr>
                  <a:t>industry </a:t>
                </a:r>
                <a14:m>
                  <m:oMath xmlns:m="http://schemas.openxmlformats.org/officeDocument/2006/math">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𝑗</m:t>
                    </m:r>
                  </m:oMath>
                </a14:m>
                <a:r>
                  <a:rPr lang="en-US" altLang="ja-JP" sz="1800" kern="100" dirty="0">
                    <a:effectLst/>
                    <a:latin typeface="+mj-lt"/>
                    <a:ea typeface="MS Gothic" panose="020B0609070205080204" pitchFamily="49" charset="-128"/>
                    <a:cs typeface="Times New Roman" panose="02020603050405020304" pitchFamily="18" charset="0"/>
                  </a:rPr>
                  <a:t>. </a:t>
                </a:r>
                <a:endParaRPr lang="ja-JP" altLang="ja-JP" sz="1400" kern="100">
                  <a:effectLst/>
                  <a:latin typeface="+mj-lt"/>
                  <a:ea typeface="MS Gothic" panose="020B0609070205080204" pitchFamily="49" charset="-128"/>
                  <a:cs typeface="Times New Roman" panose="02020603050405020304" pitchFamily="18" charset="0"/>
                </a:endParaRPr>
              </a:p>
            </p:txBody>
          </p:sp>
        </mc:Choice>
        <mc:Fallback xmlns="">
          <p:sp>
            <p:nvSpPr>
              <p:cNvPr id="3" name="テキスト ボックス 2">
                <a:extLst>
                  <a:ext uri="{FF2B5EF4-FFF2-40B4-BE49-F238E27FC236}">
                    <a16:creationId xmlns:a16="http://schemas.microsoft.com/office/drawing/2014/main" id="{398E7423-BD65-6FF1-7D3A-7F16730CF8EA}"/>
                  </a:ext>
                </a:extLst>
              </p:cNvPr>
              <p:cNvSpPr txBox="1">
                <a:spLocks noRot="1" noChangeAspect="1" noMove="1" noResize="1" noEditPoints="1" noAdjustHandles="1" noChangeArrowheads="1" noChangeShapeType="1" noTextEdit="1"/>
              </p:cNvSpPr>
              <p:nvPr/>
            </p:nvSpPr>
            <p:spPr>
              <a:xfrm>
                <a:off x="6930758" y="905901"/>
                <a:ext cx="5261242" cy="2637517"/>
              </a:xfrm>
              <a:prstGeom prst="rect">
                <a:avLst/>
              </a:prstGeom>
              <a:blipFill>
                <a:blip r:embed="rId4"/>
                <a:stretch>
                  <a:fillRect t="-1923" b="-2885"/>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69A73B11-E5A5-C45A-A234-BB0B4673145E}"/>
              </a:ext>
            </a:extLst>
          </p:cNvPr>
          <p:cNvSpPr txBox="1"/>
          <p:nvPr/>
        </p:nvSpPr>
        <p:spPr>
          <a:xfrm>
            <a:off x="496736" y="3849886"/>
            <a:ext cx="11480614" cy="2816156"/>
          </a:xfrm>
          <a:prstGeom prst="rect">
            <a:avLst/>
          </a:prstGeom>
          <a:noFill/>
        </p:spPr>
        <p:txBody>
          <a:bodyPr wrap="square">
            <a:spAutoFit/>
          </a:bodyPr>
          <a:lstStyle/>
          <a:p>
            <a:pPr marL="342900" indent="-342900">
              <a:buFont typeface="Wingdings" pitchFamily="2" charset="2"/>
              <a:buChar char="Ø"/>
            </a:pPr>
            <a:r>
              <a:rPr lang="en" altLang="ja-JP" sz="2800" dirty="0"/>
              <a:t>Based on the environmentally extended input-output model, we estimated </a:t>
            </a:r>
            <a:r>
              <a:rPr lang="en" altLang="ja-JP" sz="2800" b="1" dirty="0">
                <a:solidFill>
                  <a:schemeClr val="accent4"/>
                </a:solidFill>
              </a:rPr>
              <a:t>the direct and indirect CO₂ emissions</a:t>
            </a:r>
            <a:r>
              <a:rPr lang="en" altLang="ja-JP" sz="2800" dirty="0"/>
              <a:t> induced by the final demand of inbound tourists to Japan.</a:t>
            </a:r>
          </a:p>
          <a:p>
            <a:pPr marL="342900" indent="-342900">
              <a:buFont typeface="Wingdings" pitchFamily="2" charset="2"/>
              <a:buChar char="Ø"/>
            </a:pPr>
            <a:endParaRPr lang="en" altLang="ja-JP" sz="900" dirty="0"/>
          </a:p>
          <a:p>
            <a:pPr marL="342900" indent="-342900">
              <a:buFont typeface="Wingdings" pitchFamily="2" charset="2"/>
              <a:buChar char="Ø"/>
            </a:pPr>
            <a:r>
              <a:rPr lang="en" altLang="ja-JP" sz="2800" dirty="0"/>
              <a:t>By using the GLORIA database, we can </a:t>
            </a:r>
            <a:r>
              <a:rPr lang="en" altLang="ja-JP" sz="2800" dirty="0">
                <a:solidFill>
                  <a:schemeClr val="accent6">
                    <a:lumMod val="10000"/>
                  </a:schemeClr>
                </a:solidFill>
              </a:rPr>
              <a:t>capture </a:t>
            </a:r>
            <a:r>
              <a:rPr lang="en" altLang="ja-JP" sz="2800" b="1" dirty="0">
                <a:solidFill>
                  <a:schemeClr val="accent4"/>
                </a:solidFill>
              </a:rPr>
              <a:t>the intra- and inter-country CO₂ emissions</a:t>
            </a:r>
            <a:r>
              <a:rPr lang="en" altLang="ja-JP" sz="2800" dirty="0"/>
              <a:t> induced by the tourism-related consumption of inbound foreign visitors in Japan.</a:t>
            </a:r>
            <a:endParaRPr lang="en-US" altLang="ja-JP" sz="2800" dirty="0"/>
          </a:p>
        </p:txBody>
      </p:sp>
      <p:sp>
        <p:nvSpPr>
          <p:cNvPr id="16" name="右矢印 15">
            <a:extLst>
              <a:ext uri="{FF2B5EF4-FFF2-40B4-BE49-F238E27FC236}">
                <a16:creationId xmlns:a16="http://schemas.microsoft.com/office/drawing/2014/main" id="{8A1285BB-A746-828A-012C-F6925EB82014}"/>
              </a:ext>
            </a:extLst>
          </p:cNvPr>
          <p:cNvSpPr/>
          <p:nvPr/>
        </p:nvSpPr>
        <p:spPr>
          <a:xfrm>
            <a:off x="3093256" y="2780943"/>
            <a:ext cx="781924" cy="3556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a:extLst>
              <a:ext uri="{FF2B5EF4-FFF2-40B4-BE49-F238E27FC236}">
                <a16:creationId xmlns:a16="http://schemas.microsoft.com/office/drawing/2014/main" id="{36599AAE-BEDF-4FED-704B-AD2D206577E9}"/>
              </a:ext>
            </a:extLst>
          </p:cNvPr>
          <p:cNvSpPr/>
          <p:nvPr/>
        </p:nvSpPr>
        <p:spPr>
          <a:xfrm>
            <a:off x="15372" y="708101"/>
            <a:ext cx="3290919" cy="4157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From tourism consumption</a:t>
            </a:r>
            <a:endParaRPr kumimoji="1" lang="ja-JP" altLang="en-US" sz="2000"/>
          </a:p>
        </p:txBody>
      </p:sp>
      <p:pic>
        <p:nvPicPr>
          <p:cNvPr id="25" name="グラフィックス 24" descr="麺 枠線">
            <a:extLst>
              <a:ext uri="{FF2B5EF4-FFF2-40B4-BE49-F238E27FC236}">
                <a16:creationId xmlns:a16="http://schemas.microsoft.com/office/drawing/2014/main" id="{F9844454-BD21-3A9E-1D9C-1724A8DD95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2454" y="2329196"/>
            <a:ext cx="937474" cy="937474"/>
          </a:xfrm>
          <a:prstGeom prst="rect">
            <a:avLst/>
          </a:prstGeom>
        </p:spPr>
      </p:pic>
      <p:pic>
        <p:nvPicPr>
          <p:cNvPr id="26" name="グラフィックス 25" descr="麺 枠線">
            <a:extLst>
              <a:ext uri="{FF2B5EF4-FFF2-40B4-BE49-F238E27FC236}">
                <a16:creationId xmlns:a16="http://schemas.microsoft.com/office/drawing/2014/main" id="{50DFEB0D-1B8A-0594-48B4-A407CB6113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9511" y="2718823"/>
            <a:ext cx="937474" cy="937474"/>
          </a:xfrm>
          <a:prstGeom prst="rect">
            <a:avLst/>
          </a:prstGeom>
        </p:spPr>
      </p:pic>
      <p:pic>
        <p:nvPicPr>
          <p:cNvPr id="27" name="グラフィックス 26" descr="麺 枠線">
            <a:extLst>
              <a:ext uri="{FF2B5EF4-FFF2-40B4-BE49-F238E27FC236}">
                <a16:creationId xmlns:a16="http://schemas.microsoft.com/office/drawing/2014/main" id="{068F2280-5901-E2F6-CA1C-BC75861D54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3272" y="2700258"/>
            <a:ext cx="937474" cy="937474"/>
          </a:xfrm>
          <a:prstGeom prst="rect">
            <a:avLst/>
          </a:prstGeom>
        </p:spPr>
      </p:pic>
      <p:pic>
        <p:nvPicPr>
          <p:cNvPr id="49" name="図 48">
            <a:extLst>
              <a:ext uri="{FF2B5EF4-FFF2-40B4-BE49-F238E27FC236}">
                <a16:creationId xmlns:a16="http://schemas.microsoft.com/office/drawing/2014/main" id="{EF85F82F-F30D-D605-46A1-FEAF7A510801}"/>
              </a:ext>
            </a:extLst>
          </p:cNvPr>
          <p:cNvPicPr>
            <a:picLocks noChangeAspect="1"/>
          </p:cNvPicPr>
          <p:nvPr/>
        </p:nvPicPr>
        <p:blipFill>
          <a:blip r:embed="rId7"/>
          <a:stretch>
            <a:fillRect/>
          </a:stretch>
        </p:blipFill>
        <p:spPr>
          <a:xfrm>
            <a:off x="4007217" y="2244546"/>
            <a:ext cx="2489163" cy="1550362"/>
          </a:xfrm>
          <a:prstGeom prst="rect">
            <a:avLst/>
          </a:prstGeom>
        </p:spPr>
      </p:pic>
      <p:sp>
        <p:nvSpPr>
          <p:cNvPr id="52" name="タイトル 1">
            <a:extLst>
              <a:ext uri="{FF2B5EF4-FFF2-40B4-BE49-F238E27FC236}">
                <a16:creationId xmlns:a16="http://schemas.microsoft.com/office/drawing/2014/main" id="{B3B4FB7B-CB1D-5CB9-FD85-70B1D6CB5B23}"/>
              </a:ext>
            </a:extLst>
          </p:cNvPr>
          <p:cNvSpPr txBox="1">
            <a:spLocks/>
          </p:cNvSpPr>
          <p:nvPr/>
        </p:nvSpPr>
        <p:spPr>
          <a:xfrm>
            <a:off x="310998" y="-278157"/>
            <a:ext cx="121852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solidFill>
                  <a:schemeClr val="bg1"/>
                </a:solidFill>
                <a:latin typeface="Arial" panose="020B0604020202020204" pitchFamily="34" charset="0"/>
                <a:cs typeface="Arial" panose="020B0604020202020204" pitchFamily="34" charset="0"/>
              </a:rPr>
              <a:t>2. Methodology </a:t>
            </a:r>
            <a:r>
              <a:rPr lang="en-US" altLang="ja-JP" sz="20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–Estimation of CO</a:t>
            </a:r>
            <a:r>
              <a:rPr lang="en-US" altLang="ja-JP" sz="2000" b="1" baseline="-250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2</a:t>
            </a:r>
            <a:r>
              <a:rPr lang="en-US" altLang="ja-JP" sz="20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 emissions from tourism consumption–</a:t>
            </a:r>
            <a:endParaRPr lang="ja-JP" altLang="en-US" sz="3600" b="1">
              <a:solidFill>
                <a:schemeClr val="bg1"/>
              </a:solidFill>
              <a:latin typeface="Arial" panose="020B0604020202020204" pitchFamily="34"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3DF1590F-4E5D-87AC-33E4-C4B452805E65}"/>
              </a:ext>
            </a:extLst>
          </p:cNvPr>
          <p:cNvSpPr txBox="1"/>
          <p:nvPr/>
        </p:nvSpPr>
        <p:spPr>
          <a:xfrm>
            <a:off x="11334662" y="51974"/>
            <a:ext cx="1285375" cy="584775"/>
          </a:xfrm>
          <a:prstGeom prst="rect">
            <a:avLst/>
          </a:prstGeom>
          <a:noFill/>
        </p:spPr>
        <p:txBody>
          <a:bodyPr wrap="square" rtlCol="0">
            <a:spAutoFit/>
          </a:bodyPr>
          <a:lstStyle/>
          <a:p>
            <a:r>
              <a:rPr lang="en-US" altLang="ja-JP" sz="3200" dirty="0">
                <a:solidFill>
                  <a:schemeClr val="bg1"/>
                </a:solidFill>
              </a:rPr>
              <a:t>11</a:t>
            </a:r>
            <a:endParaRPr kumimoji="1" lang="ja-JP" altLang="en-US" sz="3200">
              <a:solidFill>
                <a:schemeClr val="bg1"/>
              </a:solidFill>
            </a:endParaRPr>
          </a:p>
        </p:txBody>
      </p:sp>
    </p:spTree>
    <p:extLst>
      <p:ext uri="{BB962C8B-B14F-4D97-AF65-F5344CB8AC3E}">
        <p14:creationId xmlns:p14="http://schemas.microsoft.com/office/powerpoint/2010/main" val="401925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3571B-465E-4D1A-852B-A29DD428FB6D}"/>
            </a:ext>
          </a:extLst>
        </p:cNvPr>
        <p:cNvGrpSpPr/>
        <p:nvPr/>
      </p:nvGrpSpPr>
      <p:grpSpPr>
        <a:xfrm>
          <a:off x="0" y="0"/>
          <a:ext cx="0" cy="0"/>
          <a:chOff x="0" y="0"/>
          <a:chExt cx="0" cy="0"/>
        </a:xfrm>
      </p:grpSpPr>
      <p:pic>
        <p:nvPicPr>
          <p:cNvPr id="12" name="図 11" descr="アイコン, 会社名&#10;&#10;自動的に生成された説明">
            <a:extLst>
              <a:ext uri="{FF2B5EF4-FFF2-40B4-BE49-F238E27FC236}">
                <a16:creationId xmlns:a16="http://schemas.microsoft.com/office/drawing/2014/main" id="{209E152D-A5A0-8110-B6D4-288341C1519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9600" t="20088" r="7846" b="24123"/>
          <a:stretch/>
        </p:blipFill>
        <p:spPr>
          <a:xfrm>
            <a:off x="4836438" y="4069178"/>
            <a:ext cx="1148060" cy="775849"/>
          </a:xfrm>
          <a:prstGeom prst="rect">
            <a:avLst/>
          </a:prstGeom>
        </p:spPr>
      </p:pic>
      <p:pic>
        <p:nvPicPr>
          <p:cNvPr id="22" name="グラフィックス 21" descr="ユーザー 単色塗りつぶし">
            <a:extLst>
              <a:ext uri="{FF2B5EF4-FFF2-40B4-BE49-F238E27FC236}">
                <a16:creationId xmlns:a16="http://schemas.microsoft.com/office/drawing/2014/main" id="{F8C4CF11-BD73-5B8E-DFCA-F2E1CDE56F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36075" y="4585514"/>
            <a:ext cx="914400" cy="914400"/>
          </a:xfrm>
          <a:prstGeom prst="rect">
            <a:avLst/>
          </a:prstGeom>
        </p:spPr>
      </p:pic>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4C2AE60E-0897-4F45-F3F9-D9F47C0B621D}"/>
                  </a:ext>
                </a:extLst>
              </p:cNvPr>
              <p:cNvSpPr txBox="1"/>
              <p:nvPr/>
            </p:nvSpPr>
            <p:spPr>
              <a:xfrm>
                <a:off x="3219398" y="3157177"/>
                <a:ext cx="609760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ja-JP" altLang="en-US" sz="4400" i="1" smtClean="0">
                              <a:solidFill>
                                <a:schemeClr val="accent6">
                                  <a:lumMod val="10000"/>
                                </a:schemeClr>
                              </a:solidFill>
                              <a:latin typeface="Cambria Math" panose="02040503050406030204" pitchFamily="18" charset="0"/>
                            </a:rPr>
                          </m:ctrlPr>
                        </m:sSupPr>
                        <m:e>
                          <m:r>
                            <a:rPr lang="ja-JP" altLang="en-US" sz="4400" i="1">
                              <a:solidFill>
                                <a:schemeClr val="accent6">
                                  <a:lumMod val="10000"/>
                                </a:schemeClr>
                              </a:solidFill>
                              <a:latin typeface="Cambria Math" panose="02040503050406030204" pitchFamily="18" charset="0"/>
                            </a:rPr>
                            <m:t>𝑔</m:t>
                          </m:r>
                        </m:e>
                        <m:sup>
                          <m:r>
                            <a:rPr lang="ja-JP" altLang="en-US" sz="4400" i="1">
                              <a:solidFill>
                                <a:schemeClr val="accent6">
                                  <a:lumMod val="10000"/>
                                </a:schemeClr>
                              </a:solidFill>
                              <a:latin typeface="Cambria Math" panose="02040503050406030204" pitchFamily="18" charset="0"/>
                            </a:rPr>
                            <m:t>𝑐</m:t>
                          </m:r>
                          <m:r>
                            <a:rPr lang="ja-JP" altLang="en-US" sz="4400" i="0">
                              <a:solidFill>
                                <a:schemeClr val="accent6">
                                  <a:lumMod val="10000"/>
                                </a:schemeClr>
                              </a:solidFill>
                              <a:latin typeface="Cambria Math" panose="02040503050406030204" pitchFamily="18" charset="0"/>
                            </a:rPr>
                            <m:t>,</m:t>
                          </m:r>
                          <m:r>
                            <a:rPr lang="ja-JP" altLang="en-US" sz="4400" i="1">
                              <a:solidFill>
                                <a:schemeClr val="accent6">
                                  <a:lumMod val="10000"/>
                                </a:schemeClr>
                              </a:solidFill>
                              <a:latin typeface="Cambria Math" panose="02040503050406030204" pitchFamily="18" charset="0"/>
                            </a:rPr>
                            <m:t>𝑡</m:t>
                          </m:r>
                        </m:sup>
                      </m:sSup>
                      <m:r>
                        <a:rPr lang="ja-JP" altLang="en-US" sz="4400" i="0">
                          <a:solidFill>
                            <a:schemeClr val="accent6">
                              <a:lumMod val="10000"/>
                            </a:schemeClr>
                          </a:solidFill>
                          <a:latin typeface="Cambria Math" panose="02040503050406030204" pitchFamily="18" charset="0"/>
                        </a:rPr>
                        <m:t>=</m:t>
                      </m:r>
                      <m:sSup>
                        <m:sSupPr>
                          <m:ctrlPr>
                            <a:rPr lang="ja-JP" altLang="en-US" sz="4400" b="0" i="1">
                              <a:solidFill>
                                <a:schemeClr val="accent6">
                                  <a:lumMod val="10000"/>
                                </a:schemeClr>
                              </a:solidFill>
                              <a:latin typeface="Cambria Math" panose="02040503050406030204" pitchFamily="18" charset="0"/>
                            </a:rPr>
                          </m:ctrlPr>
                        </m:sSupPr>
                        <m:e>
                          <m:acc>
                            <m:accPr>
                              <m:chr m:val="̅"/>
                              <m:ctrlPr>
                                <a:rPr lang="ja-JP" altLang="en-US" sz="4400" b="0" i="1">
                                  <a:solidFill>
                                    <a:schemeClr val="accent6">
                                      <a:lumMod val="10000"/>
                                    </a:schemeClr>
                                  </a:solidFill>
                                  <a:latin typeface="Cambria Math" panose="02040503050406030204" pitchFamily="18" charset="0"/>
                                </a:rPr>
                              </m:ctrlPr>
                            </m:accPr>
                            <m:e>
                              <m:r>
                                <a:rPr lang="ja-JP" altLang="en-US" sz="4400" b="0" i="1">
                                  <a:solidFill>
                                    <a:schemeClr val="accent6">
                                      <a:lumMod val="10000"/>
                                    </a:schemeClr>
                                  </a:solidFill>
                                  <a:latin typeface="Cambria Math" panose="02040503050406030204" pitchFamily="18" charset="0"/>
                                </a:rPr>
                                <m:t>𝑔</m:t>
                              </m:r>
                            </m:e>
                          </m:acc>
                        </m:e>
                        <m:sup>
                          <m:r>
                            <a:rPr lang="ja-JP" altLang="en-US" sz="4400" b="0" i="1">
                              <a:solidFill>
                                <a:schemeClr val="accent6">
                                  <a:lumMod val="10000"/>
                                </a:schemeClr>
                              </a:solidFill>
                              <a:latin typeface="Cambria Math" panose="02040503050406030204" pitchFamily="18" charset="0"/>
                            </a:rPr>
                            <m:t>𝑐</m:t>
                          </m:r>
                          <m:r>
                            <a:rPr lang="ja-JP" altLang="en-US" sz="4400" b="0" i="0">
                              <a:solidFill>
                                <a:schemeClr val="accent6">
                                  <a:lumMod val="10000"/>
                                </a:schemeClr>
                              </a:solidFill>
                              <a:latin typeface="Cambria Math" panose="02040503050406030204" pitchFamily="18" charset="0"/>
                            </a:rPr>
                            <m:t>,</m:t>
                          </m:r>
                          <m:r>
                            <a:rPr lang="ja-JP" altLang="en-US" sz="4400" b="0" i="1">
                              <a:solidFill>
                                <a:schemeClr val="accent6">
                                  <a:lumMod val="10000"/>
                                </a:schemeClr>
                              </a:solidFill>
                              <a:latin typeface="Cambria Math" panose="02040503050406030204" pitchFamily="18" charset="0"/>
                            </a:rPr>
                            <m:t>𝑡</m:t>
                          </m:r>
                        </m:sup>
                      </m:sSup>
                      <m:sSup>
                        <m:sSupPr>
                          <m:ctrlPr>
                            <a:rPr lang="ja-JP" altLang="en-US" sz="4400" i="1">
                              <a:solidFill>
                                <a:schemeClr val="accent6">
                                  <a:lumMod val="10000"/>
                                </a:schemeClr>
                              </a:solidFill>
                              <a:latin typeface="Cambria Math" panose="02040503050406030204" pitchFamily="18" charset="0"/>
                            </a:rPr>
                          </m:ctrlPr>
                        </m:sSupPr>
                        <m:e>
                          <m:r>
                            <a:rPr lang="ja-JP" altLang="en-US" sz="4400">
                              <a:solidFill>
                                <a:schemeClr val="accent6">
                                  <a:lumMod val="10000"/>
                                </a:schemeClr>
                              </a:solidFill>
                              <a:latin typeface="Cambria Math" panose="02040503050406030204" pitchFamily="18" charset="0"/>
                            </a:rPr>
                            <m:t>+</m:t>
                          </m:r>
                          <m:r>
                            <a:rPr lang="ja-JP" altLang="en-US" sz="4400" b="1">
                              <a:solidFill>
                                <a:schemeClr val="accent6">
                                  <a:lumMod val="10000"/>
                                </a:schemeClr>
                              </a:solidFill>
                              <a:latin typeface="Cambria Math" panose="02040503050406030204" pitchFamily="18" charset="0"/>
                            </a:rPr>
                            <m:t>𝐢</m:t>
                          </m:r>
                          <m:r>
                            <a:rPr lang="ja-JP" altLang="en-US" sz="4400">
                              <a:solidFill>
                                <a:schemeClr val="accent6">
                                  <a:lumMod val="10000"/>
                                </a:schemeClr>
                              </a:solidFill>
                              <a:latin typeface="Cambria Math" panose="02040503050406030204" pitchFamily="18" charset="0"/>
                            </a:rPr>
                            <m:t>′</m:t>
                          </m:r>
                          <m:acc>
                            <m:accPr>
                              <m:chr m:val="̃"/>
                              <m:ctrlPr>
                                <a:rPr lang="ja-JP" altLang="en-US" sz="4400" i="1">
                                  <a:solidFill>
                                    <a:schemeClr val="accent6">
                                      <a:lumMod val="10000"/>
                                    </a:schemeClr>
                                  </a:solidFill>
                                  <a:latin typeface="Cambria Math" panose="02040503050406030204" pitchFamily="18" charset="0"/>
                                </a:rPr>
                              </m:ctrlPr>
                            </m:accPr>
                            <m:e>
                              <m:r>
                                <a:rPr lang="ja-JP" altLang="en-US" sz="4400" b="1">
                                  <a:solidFill>
                                    <a:schemeClr val="accent6">
                                      <a:lumMod val="10000"/>
                                    </a:schemeClr>
                                  </a:solidFill>
                                  <a:latin typeface="Cambria Math" panose="02040503050406030204" pitchFamily="18" charset="0"/>
                                </a:rPr>
                                <m:t>𝐠</m:t>
                              </m:r>
                            </m:e>
                          </m:acc>
                        </m:e>
                        <m:sup>
                          <m:r>
                            <a:rPr lang="ja-JP" altLang="en-US" sz="4400" i="1">
                              <a:solidFill>
                                <a:schemeClr val="accent6">
                                  <a:lumMod val="10000"/>
                                </a:schemeClr>
                              </a:solidFill>
                              <a:latin typeface="Cambria Math" panose="02040503050406030204" pitchFamily="18" charset="0"/>
                            </a:rPr>
                            <m:t>𝑐</m:t>
                          </m:r>
                          <m:r>
                            <a:rPr lang="ja-JP" altLang="en-US" sz="4400">
                              <a:solidFill>
                                <a:schemeClr val="accent6">
                                  <a:lumMod val="10000"/>
                                </a:schemeClr>
                              </a:solidFill>
                              <a:latin typeface="Cambria Math" panose="02040503050406030204" pitchFamily="18" charset="0"/>
                            </a:rPr>
                            <m:t>,</m:t>
                          </m:r>
                          <m:r>
                            <a:rPr lang="ja-JP" altLang="en-US" sz="4400" i="1">
                              <a:solidFill>
                                <a:schemeClr val="accent6">
                                  <a:lumMod val="10000"/>
                                </a:schemeClr>
                              </a:solidFill>
                              <a:latin typeface="Cambria Math" panose="02040503050406030204" pitchFamily="18" charset="0"/>
                            </a:rPr>
                            <m:t>𝑡</m:t>
                          </m:r>
                        </m:sup>
                      </m:sSup>
                      <m:r>
                        <a:rPr lang="en-US" altLang="ja-JP" sz="4400" b="0" i="1" smtClean="0">
                          <a:solidFill>
                            <a:schemeClr val="accent6">
                              <a:lumMod val="10000"/>
                            </a:schemeClr>
                          </a:solidFill>
                          <a:latin typeface="Cambria Math" panose="02040503050406030204" pitchFamily="18" charset="0"/>
                        </a:rPr>
                        <m:t>(6)</m:t>
                      </m:r>
                    </m:oMath>
                  </m:oMathPara>
                </a14:m>
                <a:endParaRPr lang="ja-JP" altLang="en-US" sz="4400">
                  <a:solidFill>
                    <a:schemeClr val="accent6">
                      <a:lumMod val="10000"/>
                    </a:schemeClr>
                  </a:solidFill>
                </a:endParaRPr>
              </a:p>
            </p:txBody>
          </p:sp>
        </mc:Choice>
        <mc:Fallback xmlns="">
          <p:sp>
            <p:nvSpPr>
              <p:cNvPr id="21" name="テキスト ボックス 20">
                <a:extLst>
                  <a:ext uri="{FF2B5EF4-FFF2-40B4-BE49-F238E27FC236}">
                    <a16:creationId xmlns:a16="http://schemas.microsoft.com/office/drawing/2014/main" id="{4C2AE60E-0897-4F45-F3F9-D9F47C0B621D}"/>
                  </a:ext>
                </a:extLst>
              </p:cNvPr>
              <p:cNvSpPr txBox="1">
                <a:spLocks noRot="1" noChangeAspect="1" noMove="1" noResize="1" noEditPoints="1" noAdjustHandles="1" noChangeArrowheads="1" noChangeShapeType="1" noTextEdit="1"/>
              </p:cNvSpPr>
              <p:nvPr/>
            </p:nvSpPr>
            <p:spPr>
              <a:xfrm>
                <a:off x="3219398" y="3157177"/>
                <a:ext cx="6097604" cy="769441"/>
              </a:xfrm>
              <a:prstGeom prst="rect">
                <a:avLst/>
              </a:prstGeom>
              <a:blipFill>
                <a:blip r:embed="rId6"/>
                <a:stretch>
                  <a:fillRect b="-25806"/>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B1CC647B-5167-9886-4AAE-3CB98A26B14B}"/>
              </a:ext>
            </a:extLst>
          </p:cNvPr>
          <p:cNvSpPr txBox="1"/>
          <p:nvPr/>
        </p:nvSpPr>
        <p:spPr>
          <a:xfrm>
            <a:off x="336996" y="1174057"/>
            <a:ext cx="11394089" cy="1384995"/>
          </a:xfrm>
          <a:prstGeom prst="rect">
            <a:avLst/>
          </a:prstGeom>
          <a:noFill/>
        </p:spPr>
        <p:txBody>
          <a:bodyPr wrap="square">
            <a:spAutoFit/>
          </a:bodyPr>
          <a:lstStyle/>
          <a:p>
            <a:pPr marL="285750" indent="-285750">
              <a:buFont typeface="Wingdings" pitchFamily="2" charset="2"/>
              <a:buChar char="Ø"/>
            </a:pPr>
            <a:r>
              <a:rPr lang="en" altLang="ja-JP" sz="2800" dirty="0"/>
              <a:t>By combining the emissions from consumption and air transport estimated using two methods, we can formulate </a:t>
            </a:r>
            <a:r>
              <a:rPr lang="en" altLang="ja-JP" sz="2800" b="1" dirty="0">
                <a:solidFill>
                  <a:schemeClr val="accent4"/>
                </a:solidFill>
              </a:rPr>
              <a:t>the CO</a:t>
            </a:r>
            <a:r>
              <a:rPr lang="en" altLang="ja-JP" sz="2800" b="1" baseline="-25000" dirty="0">
                <a:solidFill>
                  <a:schemeClr val="accent4"/>
                </a:solidFill>
              </a:rPr>
              <a:t>2</a:t>
            </a:r>
            <a:r>
              <a:rPr lang="ja-JP" altLang="en-US" sz="2800" b="1">
                <a:solidFill>
                  <a:schemeClr val="accent4"/>
                </a:solidFill>
              </a:rPr>
              <a:t> </a:t>
            </a:r>
            <a:r>
              <a:rPr lang="en" altLang="ja-JP" sz="2800" b="1" dirty="0">
                <a:solidFill>
                  <a:schemeClr val="accent4"/>
                </a:solidFill>
              </a:rPr>
              <a:t>emissions from inbound tourism </a:t>
            </a:r>
            <a:r>
              <a:rPr lang="en" altLang="ja-JP" sz="2800" dirty="0"/>
              <a:t>in Japan at the nationality level as follows.</a:t>
            </a:r>
            <a:endParaRPr lang="ja-JP" altLang="en-US" sz="2800"/>
          </a:p>
        </p:txBody>
      </p:sp>
      <p:pic>
        <p:nvPicPr>
          <p:cNvPr id="13" name="グラフィックス 12" descr="離陸 枠線">
            <a:extLst>
              <a:ext uri="{FF2B5EF4-FFF2-40B4-BE49-F238E27FC236}">
                <a16:creationId xmlns:a16="http://schemas.microsoft.com/office/drawing/2014/main" id="{5D6AC8AA-1F11-EC2A-AC92-F9B3BECA00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40166" y="4603380"/>
            <a:ext cx="1687692" cy="1687692"/>
          </a:xfrm>
          <a:prstGeom prst="rect">
            <a:avLst/>
          </a:prstGeom>
        </p:spPr>
      </p:pic>
      <p:pic>
        <p:nvPicPr>
          <p:cNvPr id="31" name="図 30">
            <a:extLst>
              <a:ext uri="{FF2B5EF4-FFF2-40B4-BE49-F238E27FC236}">
                <a16:creationId xmlns:a16="http://schemas.microsoft.com/office/drawing/2014/main" id="{7F83AED9-C3F0-059A-F543-020A909F2E34}"/>
              </a:ext>
            </a:extLst>
          </p:cNvPr>
          <p:cNvPicPr>
            <a:picLocks noChangeAspect="1"/>
          </p:cNvPicPr>
          <p:nvPr/>
        </p:nvPicPr>
        <p:blipFill>
          <a:blip r:embed="rId9"/>
          <a:stretch>
            <a:fillRect/>
          </a:stretch>
        </p:blipFill>
        <p:spPr>
          <a:xfrm>
            <a:off x="6725726" y="3789646"/>
            <a:ext cx="1359298" cy="1359298"/>
          </a:xfrm>
          <a:prstGeom prst="rect">
            <a:avLst/>
          </a:prstGeom>
        </p:spPr>
      </p:pic>
      <p:pic>
        <p:nvPicPr>
          <p:cNvPr id="35" name="グラフィックス 34" descr="麺 枠線">
            <a:extLst>
              <a:ext uri="{FF2B5EF4-FFF2-40B4-BE49-F238E27FC236}">
                <a16:creationId xmlns:a16="http://schemas.microsoft.com/office/drawing/2014/main" id="{9EB72202-5017-5758-7332-915E357625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14336" y="4303085"/>
            <a:ext cx="914400" cy="914400"/>
          </a:xfrm>
          <a:prstGeom prst="rect">
            <a:avLst/>
          </a:prstGeom>
        </p:spPr>
      </p:pic>
      <p:pic>
        <p:nvPicPr>
          <p:cNvPr id="37" name="グラフィックス 36" descr="路面電車 枠線">
            <a:extLst>
              <a:ext uri="{FF2B5EF4-FFF2-40B4-BE49-F238E27FC236}">
                <a16:creationId xmlns:a16="http://schemas.microsoft.com/office/drawing/2014/main" id="{877B3334-3048-9F44-2067-1B7C62B709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15024" y="5063600"/>
            <a:ext cx="995133" cy="995133"/>
          </a:xfrm>
          <a:prstGeom prst="rect">
            <a:avLst/>
          </a:prstGeom>
        </p:spPr>
      </p:pic>
      <p:pic>
        <p:nvPicPr>
          <p:cNvPr id="41" name="グラフィックス 40" descr="着物 枠線">
            <a:extLst>
              <a:ext uri="{FF2B5EF4-FFF2-40B4-BE49-F238E27FC236}">
                <a16:creationId xmlns:a16="http://schemas.microsoft.com/office/drawing/2014/main" id="{A178F5CC-7030-9458-F66B-51BB184BF9F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73970" y="5071181"/>
            <a:ext cx="914400" cy="914400"/>
          </a:xfrm>
          <a:prstGeom prst="rect">
            <a:avLst/>
          </a:prstGeom>
        </p:spPr>
      </p:pic>
      <p:sp>
        <p:nvSpPr>
          <p:cNvPr id="44" name="タイトル 1">
            <a:extLst>
              <a:ext uri="{FF2B5EF4-FFF2-40B4-BE49-F238E27FC236}">
                <a16:creationId xmlns:a16="http://schemas.microsoft.com/office/drawing/2014/main" id="{2366B075-2B4B-70C2-53BC-52D5E91473CE}"/>
              </a:ext>
            </a:extLst>
          </p:cNvPr>
          <p:cNvSpPr txBox="1">
            <a:spLocks/>
          </p:cNvSpPr>
          <p:nvPr/>
        </p:nvSpPr>
        <p:spPr>
          <a:xfrm>
            <a:off x="333701" y="-281261"/>
            <a:ext cx="123847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a:solidFill>
                  <a:schemeClr val="bg1"/>
                </a:solidFill>
                <a:latin typeface="Arial" panose="020B0604020202020204" pitchFamily="34" charset="0"/>
                <a:cs typeface="Arial" panose="020B0604020202020204" pitchFamily="34" charset="0"/>
              </a:rPr>
              <a:t>2. Methodology</a:t>
            </a:r>
            <a:endParaRPr lang="ja-JP" altLang="en-US" sz="3600" b="1">
              <a:solidFill>
                <a:schemeClr val="bg1"/>
              </a:solidFill>
              <a:latin typeface="Arial" panose="020B0604020202020204" pitchFamily="34" charset="0"/>
              <a:cs typeface="Arial" panose="020B0604020202020204" pitchFamily="34" charset="0"/>
            </a:endParaRPr>
          </a:p>
        </p:txBody>
      </p:sp>
      <p:pic>
        <p:nvPicPr>
          <p:cNvPr id="50" name="図 49" descr="アイコン, 会社名&#10;&#10;自動的に生成された説明">
            <a:extLst>
              <a:ext uri="{FF2B5EF4-FFF2-40B4-BE49-F238E27FC236}">
                <a16:creationId xmlns:a16="http://schemas.microsoft.com/office/drawing/2014/main" id="{7B1237AC-1AF1-401C-462D-AF3D8E777E8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9600" t="20088" r="7846" b="24123"/>
          <a:stretch/>
        </p:blipFill>
        <p:spPr>
          <a:xfrm>
            <a:off x="1891851" y="3915160"/>
            <a:ext cx="1148060" cy="775849"/>
          </a:xfrm>
          <a:prstGeom prst="rect">
            <a:avLst/>
          </a:prstGeom>
        </p:spPr>
      </p:pic>
      <p:pic>
        <p:nvPicPr>
          <p:cNvPr id="51" name="グラフィックス 50" descr="男性の集団 単色塗りつぶし">
            <a:extLst>
              <a:ext uri="{FF2B5EF4-FFF2-40B4-BE49-F238E27FC236}">
                <a16:creationId xmlns:a16="http://schemas.microsoft.com/office/drawing/2014/main" id="{13C7EAC1-3481-3C0F-BF2B-7C9115B67AC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805241" y="4438640"/>
            <a:ext cx="1389881" cy="1448700"/>
          </a:xfrm>
          <a:prstGeom prst="rect">
            <a:avLst/>
          </a:prstGeom>
        </p:spPr>
      </p:pic>
      <p:pic>
        <p:nvPicPr>
          <p:cNvPr id="52" name="図 51" descr="図形&#10;&#10;低い精度で自動的に生成された説明">
            <a:extLst>
              <a:ext uri="{FF2B5EF4-FFF2-40B4-BE49-F238E27FC236}">
                <a16:creationId xmlns:a16="http://schemas.microsoft.com/office/drawing/2014/main" id="{6EA390BF-61C3-4440-0336-7F9541996FBB}"/>
              </a:ext>
            </a:extLst>
          </p:cNvPr>
          <p:cNvPicPr>
            <a:picLocks noChangeAspect="1"/>
          </p:cNvPicPr>
          <p:nvPr/>
        </p:nvPicPr>
        <p:blipFill>
          <a:blip r:embed="rId18"/>
          <a:stretch>
            <a:fillRect/>
          </a:stretch>
        </p:blipFill>
        <p:spPr>
          <a:xfrm>
            <a:off x="3832295" y="5238715"/>
            <a:ext cx="546827" cy="569970"/>
          </a:xfrm>
          <a:prstGeom prst="rect">
            <a:avLst/>
          </a:prstGeom>
        </p:spPr>
      </p:pic>
      <p:pic>
        <p:nvPicPr>
          <p:cNvPr id="53" name="図 52" descr="図形&#10;&#10;低い精度で自動的に生成された説明">
            <a:extLst>
              <a:ext uri="{FF2B5EF4-FFF2-40B4-BE49-F238E27FC236}">
                <a16:creationId xmlns:a16="http://schemas.microsoft.com/office/drawing/2014/main" id="{10E8E26B-C80E-BAB0-74DF-A77D53FB9328}"/>
              </a:ext>
            </a:extLst>
          </p:cNvPr>
          <p:cNvPicPr>
            <a:picLocks noChangeAspect="1"/>
          </p:cNvPicPr>
          <p:nvPr/>
        </p:nvPicPr>
        <p:blipFill>
          <a:blip r:embed="rId18"/>
          <a:stretch>
            <a:fillRect/>
          </a:stretch>
        </p:blipFill>
        <p:spPr>
          <a:xfrm>
            <a:off x="3173352" y="5213793"/>
            <a:ext cx="546827" cy="569970"/>
          </a:xfrm>
          <a:prstGeom prst="rect">
            <a:avLst/>
          </a:prstGeom>
        </p:spPr>
      </p:pic>
      <p:pic>
        <p:nvPicPr>
          <p:cNvPr id="54" name="図 53" descr="図形&#10;&#10;低い精度で自動的に生成された説明">
            <a:extLst>
              <a:ext uri="{FF2B5EF4-FFF2-40B4-BE49-F238E27FC236}">
                <a16:creationId xmlns:a16="http://schemas.microsoft.com/office/drawing/2014/main" id="{07604FD0-972D-C12B-61DC-101E1EEEE513}"/>
              </a:ext>
            </a:extLst>
          </p:cNvPr>
          <p:cNvPicPr>
            <a:picLocks noChangeAspect="1"/>
          </p:cNvPicPr>
          <p:nvPr/>
        </p:nvPicPr>
        <p:blipFill>
          <a:blip r:embed="rId18"/>
          <a:stretch>
            <a:fillRect/>
          </a:stretch>
        </p:blipFill>
        <p:spPr>
          <a:xfrm>
            <a:off x="2567585" y="5232167"/>
            <a:ext cx="546827" cy="569970"/>
          </a:xfrm>
          <a:prstGeom prst="rect">
            <a:avLst/>
          </a:prstGeom>
        </p:spPr>
      </p:pic>
      <p:sp>
        <p:nvSpPr>
          <p:cNvPr id="55" name="テキスト ボックス 54">
            <a:extLst>
              <a:ext uri="{FF2B5EF4-FFF2-40B4-BE49-F238E27FC236}">
                <a16:creationId xmlns:a16="http://schemas.microsoft.com/office/drawing/2014/main" id="{CE97FE9B-6190-F920-ECE5-A26059F0C41E}"/>
              </a:ext>
            </a:extLst>
          </p:cNvPr>
          <p:cNvSpPr txBox="1"/>
          <p:nvPr/>
        </p:nvSpPr>
        <p:spPr>
          <a:xfrm>
            <a:off x="4475092" y="4915364"/>
            <a:ext cx="1191229" cy="646331"/>
          </a:xfrm>
          <a:prstGeom prst="rect">
            <a:avLst/>
          </a:prstGeom>
          <a:noFill/>
        </p:spPr>
        <p:txBody>
          <a:bodyPr wrap="square" rtlCol="0">
            <a:spAutoFit/>
          </a:bodyPr>
          <a:lstStyle/>
          <a:p>
            <a:r>
              <a:rPr kumimoji="1" lang="ja-JP" altLang="en-US" sz="3600">
                <a:latin typeface="Hiragino Sans W4" panose="020B0400000000000000" pitchFamily="34" charset="-128"/>
                <a:ea typeface="Hiragino Sans W4" panose="020B0400000000000000" pitchFamily="34" charset="-128"/>
              </a:rPr>
              <a:t>＝</a:t>
            </a:r>
          </a:p>
        </p:txBody>
      </p:sp>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F4EA0A87-F3C3-D19F-E94D-0BBDA930B30F}"/>
                  </a:ext>
                </a:extLst>
              </p:cNvPr>
              <p:cNvSpPr txBox="1"/>
              <p:nvPr/>
            </p:nvSpPr>
            <p:spPr>
              <a:xfrm>
                <a:off x="6785315" y="5003158"/>
                <a:ext cx="3045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oMath>
                  </m:oMathPara>
                </a14:m>
                <a:endParaRPr kumimoji="1" lang="ja-JP" altLang="en-US" sz="2400"/>
              </a:p>
            </p:txBody>
          </p:sp>
        </mc:Choice>
        <mc:Fallback xmlns="">
          <p:sp>
            <p:nvSpPr>
              <p:cNvPr id="56" name="テキスト ボックス 55">
                <a:extLst>
                  <a:ext uri="{FF2B5EF4-FFF2-40B4-BE49-F238E27FC236}">
                    <a16:creationId xmlns:a16="http://schemas.microsoft.com/office/drawing/2014/main" id="{F4EA0A87-F3C3-D19F-E94D-0BBDA930B30F}"/>
                  </a:ext>
                </a:extLst>
              </p:cNvPr>
              <p:cNvSpPr txBox="1">
                <a:spLocks noRot="1" noChangeAspect="1" noMove="1" noResize="1" noEditPoints="1" noAdjustHandles="1" noChangeArrowheads="1" noChangeShapeType="1" noTextEdit="1"/>
              </p:cNvSpPr>
              <p:nvPr/>
            </p:nvSpPr>
            <p:spPr>
              <a:xfrm>
                <a:off x="6785315" y="5003158"/>
                <a:ext cx="304571" cy="369332"/>
              </a:xfrm>
              <a:prstGeom prst="rect">
                <a:avLst/>
              </a:prstGeom>
              <a:blipFill>
                <a:blip r:embed="rId19"/>
                <a:stretch>
                  <a:fillRect l="-16000" r="-12000" b="-3448"/>
                </a:stretch>
              </a:blipFill>
            </p:spPr>
            <p:txBody>
              <a:bodyPr/>
              <a:lstStyle/>
              <a:p>
                <a:r>
                  <a:rPr lang="ja-JP" altLang="en-US">
                    <a:noFill/>
                  </a:rPr>
                  <a:t> </a:t>
                </a:r>
              </a:p>
            </p:txBody>
          </p:sp>
        </mc:Fallback>
      </mc:AlternateContent>
      <p:cxnSp>
        <p:nvCxnSpPr>
          <p:cNvPr id="57" name="直線コネクタ 56">
            <a:extLst>
              <a:ext uri="{FF2B5EF4-FFF2-40B4-BE49-F238E27FC236}">
                <a16:creationId xmlns:a16="http://schemas.microsoft.com/office/drawing/2014/main" id="{592E6FBF-FF15-5745-C24A-6BFB9E0950E7}"/>
              </a:ext>
            </a:extLst>
          </p:cNvPr>
          <p:cNvCxnSpPr>
            <a:cxnSpLocks/>
          </p:cNvCxnSpPr>
          <p:nvPr/>
        </p:nvCxnSpPr>
        <p:spPr>
          <a:xfrm flipH="1">
            <a:off x="3366052" y="3928024"/>
            <a:ext cx="425639" cy="3750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直線コネクタ 58">
            <a:extLst>
              <a:ext uri="{FF2B5EF4-FFF2-40B4-BE49-F238E27FC236}">
                <a16:creationId xmlns:a16="http://schemas.microsoft.com/office/drawing/2014/main" id="{42C101B7-A01C-A9B7-2CCF-EF8C2898A51E}"/>
              </a:ext>
            </a:extLst>
          </p:cNvPr>
          <p:cNvCxnSpPr>
            <a:cxnSpLocks/>
          </p:cNvCxnSpPr>
          <p:nvPr/>
        </p:nvCxnSpPr>
        <p:spPr>
          <a:xfrm>
            <a:off x="5844468" y="3850645"/>
            <a:ext cx="0" cy="330019"/>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直線コネクタ 59">
            <a:extLst>
              <a:ext uri="{FF2B5EF4-FFF2-40B4-BE49-F238E27FC236}">
                <a16:creationId xmlns:a16="http://schemas.microsoft.com/office/drawing/2014/main" id="{E19959D7-DA65-448C-1F35-D7FB17986805}"/>
              </a:ext>
            </a:extLst>
          </p:cNvPr>
          <p:cNvCxnSpPr>
            <a:cxnSpLocks/>
          </p:cNvCxnSpPr>
          <p:nvPr/>
        </p:nvCxnSpPr>
        <p:spPr>
          <a:xfrm>
            <a:off x="7543275" y="3850645"/>
            <a:ext cx="371061" cy="330019"/>
          </a:xfrm>
          <a:prstGeom prst="line">
            <a:avLst/>
          </a:prstGeom>
        </p:spPr>
        <p:style>
          <a:lnRef idx="2">
            <a:schemeClr val="accent1"/>
          </a:lnRef>
          <a:fillRef idx="0">
            <a:schemeClr val="accent1"/>
          </a:fillRef>
          <a:effectRef idx="1">
            <a:schemeClr val="accent1"/>
          </a:effectRef>
          <a:fontRef idx="minor">
            <a:schemeClr val="tx1"/>
          </a:fontRef>
        </p:style>
      </p:cxnSp>
      <p:sp>
        <p:nvSpPr>
          <p:cNvPr id="76" name="テキスト ボックス 75">
            <a:extLst>
              <a:ext uri="{FF2B5EF4-FFF2-40B4-BE49-F238E27FC236}">
                <a16:creationId xmlns:a16="http://schemas.microsoft.com/office/drawing/2014/main" id="{D636C950-3681-931C-19A2-0D6630B21EC2}"/>
              </a:ext>
            </a:extLst>
          </p:cNvPr>
          <p:cNvSpPr txBox="1"/>
          <p:nvPr/>
        </p:nvSpPr>
        <p:spPr>
          <a:xfrm>
            <a:off x="11515259" y="45328"/>
            <a:ext cx="1285375" cy="584775"/>
          </a:xfrm>
          <a:prstGeom prst="rect">
            <a:avLst/>
          </a:prstGeom>
          <a:noFill/>
        </p:spPr>
        <p:txBody>
          <a:bodyPr wrap="square" rtlCol="0">
            <a:spAutoFit/>
          </a:bodyPr>
          <a:lstStyle/>
          <a:p>
            <a:r>
              <a:rPr lang="en-US" altLang="ja-JP" sz="3200" dirty="0">
                <a:solidFill>
                  <a:schemeClr val="bg1"/>
                </a:solidFill>
              </a:rPr>
              <a:t>12</a:t>
            </a:r>
            <a:endParaRPr kumimoji="1" lang="ja-JP" altLang="en-US" sz="3200">
              <a:solidFill>
                <a:schemeClr val="bg1"/>
              </a:solidFill>
            </a:endParaRPr>
          </a:p>
        </p:txBody>
      </p:sp>
    </p:spTree>
    <p:extLst>
      <p:ext uri="{BB962C8B-B14F-4D97-AF65-F5344CB8AC3E}">
        <p14:creationId xmlns:p14="http://schemas.microsoft.com/office/powerpoint/2010/main" val="3581884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8C3B4-603E-8A53-F7E6-1B18B43B14E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3F2C8B-4962-FEF5-350B-B248D8B7FCDA}"/>
              </a:ext>
            </a:extLst>
          </p:cNvPr>
          <p:cNvSpPr>
            <a:spLocks noGrp="1"/>
          </p:cNvSpPr>
          <p:nvPr>
            <p:ph type="title"/>
          </p:nvPr>
        </p:nvSpPr>
        <p:spPr>
          <a:xfrm>
            <a:off x="333701" y="-281261"/>
            <a:ext cx="10515600" cy="1325563"/>
          </a:xfrm>
        </p:spPr>
        <p:txBody>
          <a:bodyPr>
            <a:normAutofit/>
          </a:bodyPr>
          <a:lstStyle/>
          <a:p>
            <a:r>
              <a:rPr lang="en-US" altLang="ja-JP" sz="3600" b="1" dirty="0">
                <a:solidFill>
                  <a:schemeClr val="bg1"/>
                </a:solidFill>
                <a:latin typeface="Arial" panose="020B0604020202020204" pitchFamily="34" charset="0"/>
                <a:cs typeface="Arial" panose="020B0604020202020204" pitchFamily="34" charset="0"/>
              </a:rPr>
              <a:t>3. Data</a:t>
            </a:r>
            <a:endParaRPr kumimoji="1" lang="ja-JP" altLang="en-US" sz="3600" b="1">
              <a:solidFill>
                <a:schemeClr val="bg1"/>
              </a:solidFill>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8F686818-A6ED-7632-BACF-29F8F4FDEEAC}"/>
              </a:ext>
            </a:extLst>
          </p:cNvPr>
          <p:cNvSpPr>
            <a:spLocks noGrp="1"/>
          </p:cNvSpPr>
          <p:nvPr>
            <p:ph idx="1"/>
          </p:nvPr>
        </p:nvSpPr>
        <p:spPr>
          <a:xfrm>
            <a:off x="26504" y="2316334"/>
            <a:ext cx="7043375" cy="5333736"/>
          </a:xfrm>
        </p:spPr>
        <p:txBody>
          <a:bodyPr>
            <a:noAutofit/>
          </a:bodyPr>
          <a:lstStyle/>
          <a:p>
            <a:pPr>
              <a:spcBef>
                <a:spcPts val="600"/>
              </a:spcBef>
              <a:buFont typeface="Wingdings" pitchFamily="2" charset="2"/>
              <a:buChar char="Ø"/>
            </a:pPr>
            <a:r>
              <a:rPr lang="en-US" altLang="ja-JP" sz="2200" b="1" dirty="0"/>
              <a:t> </a:t>
            </a:r>
            <a:r>
              <a:rPr lang="en" altLang="ja-JP" sz="2200" b="1" dirty="0"/>
              <a:t>Data on routes, flight frequency and aircraft used</a:t>
            </a:r>
          </a:p>
          <a:p>
            <a:pPr marL="0" indent="0">
              <a:spcBef>
                <a:spcPts val="600"/>
              </a:spcBef>
              <a:buNone/>
            </a:pPr>
            <a:r>
              <a:rPr lang="ja-JP" altLang="en-US" sz="2200"/>
              <a:t>　</a:t>
            </a:r>
            <a:r>
              <a:rPr lang="en-US" altLang="ja-JP" sz="2200" dirty="0"/>
              <a:t> JTB Timetable (2023)</a:t>
            </a:r>
          </a:p>
          <a:p>
            <a:pPr marL="0" indent="0">
              <a:spcBef>
                <a:spcPts val="600"/>
              </a:spcBef>
              <a:buNone/>
            </a:pPr>
            <a:endParaRPr lang="en-US" altLang="ja-JP" sz="800" dirty="0"/>
          </a:p>
          <a:p>
            <a:pPr>
              <a:spcBef>
                <a:spcPts val="600"/>
              </a:spcBef>
              <a:buFont typeface="Wingdings" pitchFamily="2" charset="2"/>
              <a:buChar char="Ø"/>
            </a:pPr>
            <a:r>
              <a:rPr lang="en" altLang="ja-JP" sz="2200" b="1" dirty="0">
                <a:solidFill>
                  <a:schemeClr val="accent6">
                    <a:lumMod val="10000"/>
                  </a:schemeClr>
                </a:solidFill>
              </a:rPr>
              <a:t> Maximum flight distance and maximum fuel capacity of the aircraft </a:t>
            </a:r>
          </a:p>
          <a:p>
            <a:pPr marL="0" indent="0">
              <a:spcBef>
                <a:spcPts val="600"/>
              </a:spcBef>
              <a:buNone/>
            </a:pPr>
            <a:r>
              <a:rPr lang="ja-JP" altLang="en-US" sz="2200"/>
              <a:t>　</a:t>
            </a:r>
            <a:r>
              <a:rPr lang="en-US" altLang="ja-JP" sz="2200" dirty="0"/>
              <a:t> All Nippon Airways’ (ANA) seat maps (n.d.)</a:t>
            </a:r>
          </a:p>
          <a:p>
            <a:pPr marL="0" indent="0">
              <a:spcBef>
                <a:spcPts val="600"/>
              </a:spcBef>
              <a:buNone/>
            </a:pPr>
            <a:endParaRPr lang="en-US" altLang="ja-JP" sz="800" dirty="0"/>
          </a:p>
          <a:p>
            <a:pPr>
              <a:spcBef>
                <a:spcPts val="600"/>
              </a:spcBef>
              <a:buFont typeface="Wingdings" pitchFamily="2" charset="2"/>
              <a:buChar char="Ø"/>
            </a:pPr>
            <a:r>
              <a:rPr lang="en" altLang="ja-JP" sz="2200" b="1" dirty="0">
                <a:solidFill>
                  <a:schemeClr val="accent6">
                    <a:lumMod val="10000"/>
                  </a:schemeClr>
                </a:solidFill>
              </a:rPr>
              <a:t> Flight distances</a:t>
            </a:r>
          </a:p>
          <a:p>
            <a:pPr marL="0" indent="0">
              <a:spcBef>
                <a:spcPts val="600"/>
              </a:spcBef>
              <a:buNone/>
            </a:pPr>
            <a:r>
              <a:rPr lang="en" altLang="ja-JP" sz="2200" dirty="0"/>
              <a:t> </a:t>
            </a:r>
            <a:r>
              <a:rPr lang="ja-JP" altLang="en-US" sz="2200"/>
              <a:t>　</a:t>
            </a:r>
            <a:r>
              <a:rPr lang="en" altLang="ja-JP" sz="2200" dirty="0"/>
              <a:t>the ICAO Carbon Emissions Calculator(n.d.)</a:t>
            </a:r>
          </a:p>
          <a:p>
            <a:pPr marL="0" indent="0">
              <a:spcBef>
                <a:spcPts val="600"/>
              </a:spcBef>
              <a:buNone/>
            </a:pPr>
            <a:endParaRPr lang="en" altLang="ja-JP" sz="800" dirty="0"/>
          </a:p>
          <a:p>
            <a:pPr>
              <a:spcBef>
                <a:spcPts val="600"/>
              </a:spcBef>
              <a:buFont typeface="Wingdings" pitchFamily="2" charset="2"/>
              <a:buChar char="Ø"/>
            </a:pPr>
            <a:r>
              <a:rPr lang="en-US" altLang="ja-JP" sz="2200" b="1" dirty="0">
                <a:solidFill>
                  <a:schemeClr val="accent6">
                    <a:lumMod val="10000"/>
                  </a:schemeClr>
                </a:solidFill>
              </a:rPr>
              <a:t> </a:t>
            </a:r>
            <a:r>
              <a:rPr lang="en" altLang="ja-JP" sz="2200" b="1" dirty="0">
                <a:solidFill>
                  <a:schemeClr val="accent6">
                    <a:lumMod val="10000"/>
                  </a:schemeClr>
                </a:solidFill>
              </a:rPr>
              <a:t>t</a:t>
            </a:r>
            <a:r>
              <a:rPr lang="en-US" altLang="ja-JP" sz="2200" b="1" dirty="0">
                <a:solidFill>
                  <a:schemeClr val="accent6">
                    <a:lumMod val="10000"/>
                  </a:schemeClr>
                </a:solidFill>
              </a:rPr>
              <a:t>he CO</a:t>
            </a:r>
            <a:r>
              <a:rPr lang="en-US" altLang="ja-JP" sz="2200" b="1" baseline="-25000" dirty="0">
                <a:solidFill>
                  <a:schemeClr val="accent6">
                    <a:lumMod val="10000"/>
                  </a:schemeClr>
                </a:solidFill>
              </a:rPr>
              <a:t>2</a:t>
            </a:r>
            <a:r>
              <a:rPr lang="en-US" altLang="ja-JP" sz="2200" b="1" dirty="0">
                <a:solidFill>
                  <a:schemeClr val="accent6">
                    <a:lumMod val="10000"/>
                  </a:schemeClr>
                </a:solidFill>
              </a:rPr>
              <a:t> emission factor per unit of jet fuel</a:t>
            </a:r>
            <a:r>
              <a:rPr lang="ja-JP" altLang="ja-JP" sz="2200" b="1">
                <a:solidFill>
                  <a:schemeClr val="accent6">
                    <a:lumMod val="10000"/>
                  </a:schemeClr>
                </a:solidFill>
              </a:rPr>
              <a:t> </a:t>
            </a:r>
            <a:endParaRPr lang="en-US" altLang="ja-JP" sz="2200" b="1" dirty="0">
              <a:solidFill>
                <a:schemeClr val="accent6">
                  <a:lumMod val="10000"/>
                </a:schemeClr>
              </a:solidFill>
            </a:endParaRPr>
          </a:p>
          <a:p>
            <a:pPr marL="0" indent="0">
              <a:spcBef>
                <a:spcPts val="600"/>
              </a:spcBef>
              <a:buNone/>
            </a:pPr>
            <a:r>
              <a:rPr lang="ja-JP" altLang="en-US" sz="2200"/>
              <a:t>　</a:t>
            </a:r>
            <a:r>
              <a:rPr lang="en-US" altLang="ja-JP" sz="2200" dirty="0"/>
              <a:t> the Environmental Emission Intensity Database </a:t>
            </a:r>
          </a:p>
          <a:p>
            <a:pPr marL="0" indent="0">
              <a:spcBef>
                <a:spcPts val="600"/>
              </a:spcBef>
              <a:buNone/>
            </a:pPr>
            <a:r>
              <a:rPr lang="ja-JP" altLang="en-US" sz="2200"/>
              <a:t>　　</a:t>
            </a:r>
            <a:r>
              <a:rPr lang="en-US" altLang="ja-JP" sz="2200" dirty="0"/>
              <a:t>(3EID) </a:t>
            </a:r>
          </a:p>
        </p:txBody>
      </p:sp>
      <p:sp>
        <p:nvSpPr>
          <p:cNvPr id="7" name="テキスト ボックス 6">
            <a:extLst>
              <a:ext uri="{FF2B5EF4-FFF2-40B4-BE49-F238E27FC236}">
                <a16:creationId xmlns:a16="http://schemas.microsoft.com/office/drawing/2014/main" id="{3775548F-41A6-70A1-39E6-010532BA23E9}"/>
              </a:ext>
            </a:extLst>
          </p:cNvPr>
          <p:cNvSpPr txBox="1"/>
          <p:nvPr/>
        </p:nvSpPr>
        <p:spPr>
          <a:xfrm>
            <a:off x="21912" y="856164"/>
            <a:ext cx="13512672" cy="769441"/>
          </a:xfrm>
          <a:prstGeom prst="rect">
            <a:avLst/>
          </a:prstGeom>
          <a:noFill/>
        </p:spPr>
        <p:txBody>
          <a:bodyPr wrap="square">
            <a:spAutoFit/>
          </a:bodyPr>
          <a:lstStyle/>
          <a:p>
            <a:pPr marL="285750" indent="-285750">
              <a:buFont typeface="Wingdings" pitchFamily="2" charset="2"/>
              <a:buChar char="Ø"/>
            </a:pPr>
            <a:r>
              <a:rPr lang="en-US" altLang="ja-JP" sz="2200" b="1" dirty="0">
                <a:effectLst/>
                <a:latin typeface="+mj-lt"/>
                <a:ea typeface="游明朝" panose="02020400000000000000" pitchFamily="18" charset="-128"/>
                <a:cs typeface="Times New Roman" panose="02020603050405020304" pitchFamily="18" charset="0"/>
              </a:rPr>
              <a:t>The number of inbound tourists to Japan </a:t>
            </a:r>
          </a:p>
          <a:p>
            <a:r>
              <a:rPr lang="en-US" altLang="ja-JP" sz="2200" dirty="0">
                <a:effectLst/>
                <a:latin typeface="+mj-lt"/>
                <a:ea typeface="游明朝" panose="02020400000000000000" pitchFamily="18" charset="-128"/>
                <a:cs typeface="Times New Roman" panose="02020603050405020304" pitchFamily="18" charset="0"/>
              </a:rPr>
              <a:t>the Japan National Tourism Organization’s Statistics on Foreign Visitors to Japan (2025) </a:t>
            </a:r>
          </a:p>
        </p:txBody>
      </p:sp>
      <p:sp>
        <p:nvSpPr>
          <p:cNvPr id="4" name="角丸四角形 3">
            <a:extLst>
              <a:ext uri="{FF2B5EF4-FFF2-40B4-BE49-F238E27FC236}">
                <a16:creationId xmlns:a16="http://schemas.microsoft.com/office/drawing/2014/main" id="{61BE4E9D-6EC3-83C3-5704-11D0808187BC}"/>
              </a:ext>
            </a:extLst>
          </p:cNvPr>
          <p:cNvSpPr/>
          <p:nvPr/>
        </p:nvSpPr>
        <p:spPr>
          <a:xfrm>
            <a:off x="200815" y="1813306"/>
            <a:ext cx="2697130" cy="403224"/>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ja-JP" sz="2800" b="1" dirty="0"/>
              <a:t>Air transport</a:t>
            </a:r>
          </a:p>
        </p:txBody>
      </p:sp>
      <p:sp>
        <p:nvSpPr>
          <p:cNvPr id="6" name="角丸四角形 5">
            <a:extLst>
              <a:ext uri="{FF2B5EF4-FFF2-40B4-BE49-F238E27FC236}">
                <a16:creationId xmlns:a16="http://schemas.microsoft.com/office/drawing/2014/main" id="{A8FACEAC-BF53-8449-022D-CDBFBAE3CBA1}"/>
              </a:ext>
            </a:extLst>
          </p:cNvPr>
          <p:cNvSpPr/>
          <p:nvPr/>
        </p:nvSpPr>
        <p:spPr>
          <a:xfrm>
            <a:off x="7370191" y="1860887"/>
            <a:ext cx="4050912" cy="403224"/>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ja-JP" sz="2800" b="1" dirty="0"/>
              <a:t>Tourism Consumption</a:t>
            </a:r>
          </a:p>
        </p:txBody>
      </p:sp>
      <p:cxnSp>
        <p:nvCxnSpPr>
          <p:cNvPr id="10" name="直線コネクタ 9">
            <a:extLst>
              <a:ext uri="{FF2B5EF4-FFF2-40B4-BE49-F238E27FC236}">
                <a16:creationId xmlns:a16="http://schemas.microsoft.com/office/drawing/2014/main" id="{61EA553F-D0AE-400D-6CE5-C83ECC6FEFC7}"/>
              </a:ext>
            </a:extLst>
          </p:cNvPr>
          <p:cNvCxnSpPr>
            <a:cxnSpLocks/>
          </p:cNvCxnSpPr>
          <p:nvPr/>
        </p:nvCxnSpPr>
        <p:spPr>
          <a:xfrm>
            <a:off x="7076635" y="2186719"/>
            <a:ext cx="0" cy="4671281"/>
          </a:xfrm>
          <a:prstGeom prst="line">
            <a:avLst/>
          </a:prstGeom>
          <a:ln w="38100">
            <a:solidFill>
              <a:schemeClr val="accent2"/>
            </a:solidFill>
            <a:prstDash val="dash"/>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009060E4-6B80-0BB4-2DEE-CED2FB915A55}"/>
              </a:ext>
            </a:extLst>
          </p:cNvPr>
          <p:cNvSpPr txBox="1"/>
          <p:nvPr/>
        </p:nvSpPr>
        <p:spPr>
          <a:xfrm>
            <a:off x="7084582" y="2441754"/>
            <a:ext cx="5193190" cy="4201150"/>
          </a:xfrm>
          <a:prstGeom prst="rect">
            <a:avLst/>
          </a:prstGeom>
          <a:noFill/>
        </p:spPr>
        <p:txBody>
          <a:bodyPr wrap="square">
            <a:spAutoFit/>
          </a:bodyPr>
          <a:lstStyle/>
          <a:p>
            <a:pPr marL="285750" indent="-285750">
              <a:buFont typeface="Wingdings" pitchFamily="2" charset="2"/>
              <a:buChar char="Ø"/>
            </a:pPr>
            <a:r>
              <a:rPr lang="en-US" altLang="ja-JP" sz="2200" b="1" kern="100" dirty="0">
                <a:latin typeface="+mj-lt"/>
                <a:ea typeface="游明朝" panose="02020400000000000000" pitchFamily="18" charset="-128"/>
                <a:cs typeface="Times New Roman" panose="02020603050405020304" pitchFamily="18" charset="0"/>
              </a:rPr>
              <a:t>A</a:t>
            </a:r>
            <a:r>
              <a:rPr lang="en-US" altLang="ja-JP" sz="2200" b="1" kern="100" dirty="0">
                <a:effectLst/>
                <a:latin typeface="+mj-lt"/>
                <a:ea typeface="游明朝" panose="02020400000000000000" pitchFamily="18" charset="-128"/>
                <a:cs typeface="Times New Roman" panose="02020603050405020304" pitchFamily="18" charset="0"/>
              </a:rPr>
              <a:t>verage consumption per trip and expenditure breakdowns </a:t>
            </a:r>
          </a:p>
          <a:p>
            <a:r>
              <a:rPr lang="ja-JP" altLang="en-US" sz="2200" b="1" kern="100">
                <a:latin typeface="+mj-lt"/>
                <a:ea typeface="游明朝" panose="02020400000000000000" pitchFamily="18" charset="-128"/>
                <a:cs typeface="Times New Roman" panose="02020603050405020304" pitchFamily="18" charset="0"/>
              </a:rPr>
              <a:t>　</a:t>
            </a:r>
            <a:r>
              <a:rPr lang="en-US" altLang="ja-JP" sz="2200" b="1" kern="100" dirty="0">
                <a:effectLst/>
                <a:latin typeface="+mj-lt"/>
                <a:ea typeface="游明朝" panose="02020400000000000000" pitchFamily="18" charset="-128"/>
                <a:cs typeface="Times New Roman" panose="02020603050405020304" pitchFamily="18" charset="0"/>
              </a:rPr>
              <a:t>by category</a:t>
            </a:r>
          </a:p>
          <a:p>
            <a:pPr marL="285750" indent="-285750">
              <a:buFont typeface="Wingdings" pitchFamily="2" charset="2"/>
              <a:buChar char="Ø"/>
            </a:pPr>
            <a:endParaRPr lang="en-US" altLang="ja-JP" sz="800" b="1" kern="100" dirty="0">
              <a:effectLst/>
              <a:latin typeface="+mj-lt"/>
              <a:ea typeface="游明朝" panose="02020400000000000000" pitchFamily="18" charset="-128"/>
              <a:cs typeface="Times New Roman" panose="02020603050405020304" pitchFamily="18" charset="0"/>
            </a:endParaRPr>
          </a:p>
          <a:p>
            <a:pPr indent="381000"/>
            <a:r>
              <a:rPr lang="en-US" altLang="ja-JP" sz="2200" kern="100" dirty="0">
                <a:effectLst/>
                <a:latin typeface="+mj-lt"/>
                <a:ea typeface="游明朝" panose="02020400000000000000" pitchFamily="18" charset="-128"/>
                <a:cs typeface="Times New Roman" panose="02020603050405020304" pitchFamily="18" charset="0"/>
              </a:rPr>
              <a:t>the Consumption Trend Survey </a:t>
            </a:r>
            <a:r>
              <a:rPr lang="ja-JP" altLang="en-US" sz="2200" kern="100">
                <a:effectLst/>
                <a:latin typeface="+mj-lt"/>
                <a:ea typeface="游明朝" panose="02020400000000000000" pitchFamily="18" charset="-128"/>
                <a:cs typeface="Times New Roman" panose="02020603050405020304" pitchFamily="18" charset="0"/>
              </a:rPr>
              <a:t>　</a:t>
            </a:r>
            <a:endParaRPr lang="en-US" altLang="ja-JP" sz="2200" kern="100" dirty="0">
              <a:effectLst/>
              <a:latin typeface="+mj-lt"/>
              <a:ea typeface="游明朝" panose="02020400000000000000" pitchFamily="18" charset="-128"/>
              <a:cs typeface="Times New Roman" panose="02020603050405020304" pitchFamily="18" charset="0"/>
            </a:endParaRPr>
          </a:p>
          <a:p>
            <a:pPr indent="381000"/>
            <a:r>
              <a:rPr lang="en-US" altLang="ja-JP" sz="2200" kern="100" dirty="0">
                <a:effectLst/>
                <a:latin typeface="+mj-lt"/>
                <a:ea typeface="游明朝" panose="02020400000000000000" pitchFamily="18" charset="-128"/>
                <a:cs typeface="Times New Roman" panose="02020603050405020304" pitchFamily="18" charset="0"/>
              </a:rPr>
              <a:t>for Foreign Visitors to Japan </a:t>
            </a:r>
          </a:p>
          <a:p>
            <a:pPr indent="381000"/>
            <a:r>
              <a:rPr lang="en-US" altLang="ja-JP" sz="2200" kern="100" dirty="0">
                <a:effectLst/>
                <a:latin typeface="+mj-lt"/>
                <a:ea typeface="游明朝" panose="02020400000000000000" pitchFamily="18" charset="-128"/>
                <a:cs typeface="Times New Roman" panose="02020603050405020304" pitchFamily="18" charset="0"/>
              </a:rPr>
              <a:t>(JTA, 2025).</a:t>
            </a:r>
          </a:p>
          <a:p>
            <a:pPr indent="381000"/>
            <a:endParaRPr lang="en-US" altLang="ja-JP" sz="900" kern="100" dirty="0">
              <a:effectLst/>
              <a:latin typeface="+mj-lt"/>
              <a:ea typeface="游明朝" panose="02020400000000000000" pitchFamily="18" charset="-128"/>
              <a:cs typeface="Times New Roman" panose="02020603050405020304" pitchFamily="18" charset="0"/>
            </a:endParaRPr>
          </a:p>
          <a:p>
            <a:pPr marL="285750" indent="-285750">
              <a:buFont typeface="Wingdings" pitchFamily="2" charset="2"/>
              <a:buChar char="Ø"/>
            </a:pPr>
            <a:r>
              <a:rPr lang="en-US" altLang="ja-JP" sz="2200" kern="100" dirty="0">
                <a:effectLst/>
                <a:latin typeface="+mj-lt"/>
                <a:ea typeface="游明朝" panose="02020400000000000000" pitchFamily="18" charset="-128"/>
                <a:cs typeface="Times New Roman" panose="02020603050405020304" pitchFamily="18" charset="0"/>
              </a:rPr>
              <a:t> </a:t>
            </a:r>
            <a:r>
              <a:rPr lang="en-US" altLang="ja-JP" sz="2200" b="1" kern="100" dirty="0">
                <a:effectLst/>
                <a:latin typeface="+mj-lt"/>
                <a:ea typeface="游明朝" panose="02020400000000000000" pitchFamily="18" charset="-128"/>
                <a:cs typeface="Times New Roman" panose="02020603050405020304" pitchFamily="18" charset="0"/>
              </a:rPr>
              <a:t>Direct and </a:t>
            </a:r>
            <a:r>
              <a:rPr lang="en-US" altLang="ja-JP" sz="2200" b="1" kern="100" dirty="0">
                <a:solidFill>
                  <a:schemeClr val="accent6">
                    <a:lumMod val="10000"/>
                  </a:schemeClr>
                </a:solidFill>
                <a:effectLst/>
                <a:latin typeface="+mj-lt"/>
                <a:ea typeface="游明朝" panose="02020400000000000000" pitchFamily="18" charset="-128"/>
                <a:cs typeface="Times New Roman" panose="02020603050405020304" pitchFamily="18" charset="0"/>
              </a:rPr>
              <a:t>Indirect CO</a:t>
            </a:r>
            <a:r>
              <a:rPr lang="en-US" altLang="ja-JP" sz="2200" b="1" kern="100" baseline="-25000" dirty="0">
                <a:solidFill>
                  <a:schemeClr val="accent6">
                    <a:lumMod val="10000"/>
                  </a:schemeClr>
                </a:solidFill>
                <a:effectLst/>
                <a:latin typeface="+mj-lt"/>
                <a:ea typeface="游明朝" panose="02020400000000000000" pitchFamily="18" charset="-128"/>
                <a:cs typeface="Times New Roman" panose="02020603050405020304" pitchFamily="18" charset="0"/>
              </a:rPr>
              <a:t>2</a:t>
            </a:r>
            <a:r>
              <a:rPr lang="en-US" altLang="ja-JP" sz="2200" b="1" kern="100" dirty="0">
                <a:solidFill>
                  <a:schemeClr val="accent6">
                    <a:lumMod val="10000"/>
                  </a:schemeClr>
                </a:solidFill>
                <a:effectLst/>
                <a:latin typeface="+mj-lt"/>
                <a:ea typeface="游明朝" panose="02020400000000000000" pitchFamily="18" charset="-128"/>
                <a:cs typeface="Times New Roman" panose="02020603050405020304" pitchFamily="18" charset="0"/>
              </a:rPr>
              <a:t> emissions associated with tourism consumption </a:t>
            </a:r>
          </a:p>
          <a:p>
            <a:pPr marL="285750" indent="-285750">
              <a:buFont typeface="Wingdings" pitchFamily="2" charset="2"/>
              <a:buChar char="Ø"/>
            </a:pPr>
            <a:endParaRPr lang="en-US" altLang="ja-JP" sz="800" b="1" kern="100" dirty="0">
              <a:solidFill>
                <a:schemeClr val="accent6">
                  <a:lumMod val="10000"/>
                </a:schemeClr>
              </a:solidFill>
              <a:effectLst/>
              <a:latin typeface="+mj-lt"/>
              <a:ea typeface="游明朝" panose="02020400000000000000" pitchFamily="18" charset="-128"/>
              <a:cs typeface="Times New Roman" panose="02020603050405020304" pitchFamily="18" charset="0"/>
            </a:endParaRPr>
          </a:p>
          <a:p>
            <a:r>
              <a:rPr lang="ja-JP" altLang="en-US" sz="2200" kern="100">
                <a:latin typeface="+mj-lt"/>
                <a:ea typeface="游明朝" panose="02020400000000000000" pitchFamily="18" charset="-128"/>
                <a:cs typeface="Times New Roman" panose="02020603050405020304" pitchFamily="18" charset="0"/>
              </a:rPr>
              <a:t>　</a:t>
            </a:r>
            <a:r>
              <a:rPr lang="en-US" altLang="ja-JP" sz="2200" kern="100" dirty="0">
                <a:effectLst/>
                <a:latin typeface="+mj-lt"/>
                <a:ea typeface="游明朝" panose="02020400000000000000" pitchFamily="18" charset="-128"/>
                <a:cs typeface="Times New Roman" panose="02020603050405020304" pitchFamily="18" charset="0"/>
              </a:rPr>
              <a:t>the Global Resource Input-Output </a:t>
            </a:r>
            <a:r>
              <a:rPr lang="ja-JP" altLang="en-US" sz="2200" kern="100">
                <a:effectLst/>
                <a:latin typeface="+mj-lt"/>
                <a:ea typeface="游明朝" panose="02020400000000000000" pitchFamily="18" charset="-128"/>
                <a:cs typeface="Times New Roman" panose="02020603050405020304" pitchFamily="18" charset="0"/>
              </a:rPr>
              <a:t>　</a:t>
            </a:r>
            <a:endParaRPr lang="en-US" altLang="ja-JP" sz="2200" kern="100" dirty="0">
              <a:effectLst/>
              <a:latin typeface="+mj-lt"/>
              <a:ea typeface="游明朝" panose="02020400000000000000" pitchFamily="18" charset="-128"/>
              <a:cs typeface="Times New Roman" panose="02020603050405020304" pitchFamily="18" charset="0"/>
            </a:endParaRPr>
          </a:p>
          <a:p>
            <a:r>
              <a:rPr lang="ja-JP" altLang="en-US" sz="2200" kern="100">
                <a:latin typeface="+mj-lt"/>
                <a:ea typeface="游明朝" panose="02020400000000000000" pitchFamily="18" charset="-128"/>
                <a:cs typeface="Times New Roman" panose="02020603050405020304" pitchFamily="18" charset="0"/>
              </a:rPr>
              <a:t>　</a:t>
            </a:r>
            <a:r>
              <a:rPr lang="en-US" altLang="ja-JP" sz="2200" kern="100" dirty="0">
                <a:effectLst/>
                <a:latin typeface="+mj-lt"/>
                <a:ea typeface="游明朝" panose="02020400000000000000" pitchFamily="18" charset="-128"/>
                <a:cs typeface="Times New Roman" panose="02020603050405020304" pitchFamily="18" charset="0"/>
              </a:rPr>
              <a:t>Assessment (GROLIA, 2019 edition). </a:t>
            </a:r>
            <a:endParaRPr lang="ja-JP" altLang="ja-JP" sz="2200" kern="100">
              <a:effectLst/>
              <a:latin typeface="+mj-lt"/>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9B14547E-D517-72DF-BF7B-512D9C78E270}"/>
              </a:ext>
            </a:extLst>
          </p:cNvPr>
          <p:cNvSpPr txBox="1"/>
          <p:nvPr/>
        </p:nvSpPr>
        <p:spPr>
          <a:xfrm>
            <a:off x="-8776607" y="15245834"/>
            <a:ext cx="39466156" cy="369332"/>
          </a:xfrm>
          <a:prstGeom prst="rect">
            <a:avLst/>
          </a:prstGeom>
          <a:noFill/>
        </p:spPr>
        <p:txBody>
          <a:bodyPr wrap="square">
            <a:spAutoFit/>
          </a:bodyPr>
          <a:lstStyle/>
          <a:p>
            <a:pPr marL="0" indent="0">
              <a:spcBef>
                <a:spcPts val="600"/>
              </a:spcBef>
              <a:buNone/>
            </a:pPr>
            <a:r>
              <a:rPr lang="ja-JP" altLang="en-US" sz="1800"/>
              <a:t>　</a:t>
            </a:r>
            <a:r>
              <a:rPr lang="en" altLang="ja-JP" sz="1800" dirty="0"/>
              <a:t>the ICAO Carbon Emissions Calculator(n.d.)</a:t>
            </a:r>
          </a:p>
        </p:txBody>
      </p:sp>
      <p:sp>
        <p:nvSpPr>
          <p:cNvPr id="9" name="テキスト ボックス 8">
            <a:extLst>
              <a:ext uri="{FF2B5EF4-FFF2-40B4-BE49-F238E27FC236}">
                <a16:creationId xmlns:a16="http://schemas.microsoft.com/office/drawing/2014/main" id="{88FBABA6-5CD7-17FD-E4A3-9843B4948267}"/>
              </a:ext>
            </a:extLst>
          </p:cNvPr>
          <p:cNvSpPr txBox="1"/>
          <p:nvPr/>
        </p:nvSpPr>
        <p:spPr>
          <a:xfrm>
            <a:off x="11515259" y="45328"/>
            <a:ext cx="1285375" cy="584775"/>
          </a:xfrm>
          <a:prstGeom prst="rect">
            <a:avLst/>
          </a:prstGeom>
          <a:noFill/>
        </p:spPr>
        <p:txBody>
          <a:bodyPr wrap="square" rtlCol="0">
            <a:spAutoFit/>
          </a:bodyPr>
          <a:lstStyle/>
          <a:p>
            <a:r>
              <a:rPr lang="en-US" altLang="ja-JP" sz="3200" dirty="0">
                <a:solidFill>
                  <a:schemeClr val="bg1"/>
                </a:solidFill>
              </a:rPr>
              <a:t>13</a:t>
            </a:r>
            <a:endParaRPr kumimoji="1" lang="ja-JP" altLang="en-US" sz="3200">
              <a:solidFill>
                <a:schemeClr val="bg1"/>
              </a:solidFill>
            </a:endParaRPr>
          </a:p>
        </p:txBody>
      </p:sp>
    </p:spTree>
    <p:extLst>
      <p:ext uri="{BB962C8B-B14F-4D97-AF65-F5344CB8AC3E}">
        <p14:creationId xmlns:p14="http://schemas.microsoft.com/office/powerpoint/2010/main" val="222839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4A250-3FA5-26A7-0D22-2366F2D8217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611740-30DB-0654-A2B5-19370B6D78E7}"/>
              </a:ext>
            </a:extLst>
          </p:cNvPr>
          <p:cNvSpPr>
            <a:spLocks noGrp="1"/>
          </p:cNvSpPr>
          <p:nvPr>
            <p:ph type="title"/>
          </p:nvPr>
        </p:nvSpPr>
        <p:spPr>
          <a:xfrm>
            <a:off x="333700" y="-281261"/>
            <a:ext cx="12171173" cy="1325563"/>
          </a:xfrm>
        </p:spPr>
        <p:txBody>
          <a:bodyPr>
            <a:normAutofit/>
          </a:bodyPr>
          <a:lstStyle/>
          <a:p>
            <a:r>
              <a:rPr kumimoji="1" lang="en-US" altLang="ja-JP" sz="3600" b="1" dirty="0">
                <a:solidFill>
                  <a:schemeClr val="bg1"/>
                </a:solidFill>
                <a:latin typeface="Arial" panose="020B0604020202020204" pitchFamily="34" charset="0"/>
                <a:cs typeface="Arial" panose="020B0604020202020204" pitchFamily="34" charset="0"/>
              </a:rPr>
              <a:t>4. </a:t>
            </a:r>
            <a:r>
              <a:rPr lang="en-US" altLang="ja-JP" sz="3600" b="1" dirty="0">
                <a:solidFill>
                  <a:schemeClr val="bg1"/>
                </a:solidFill>
                <a:latin typeface="Arial" panose="020B0604020202020204" pitchFamily="34" charset="0"/>
                <a:cs typeface="Arial" panose="020B0604020202020204" pitchFamily="34" charset="0"/>
              </a:rPr>
              <a:t>Results </a:t>
            </a:r>
            <a:r>
              <a:rPr lang="en-US" altLang="ja-JP" sz="2400" b="1" dirty="0">
                <a:solidFill>
                  <a:schemeClr val="bg1"/>
                </a:solidFill>
                <a:latin typeface="Arial" panose="020B0604020202020204" pitchFamily="34" charset="0"/>
                <a:cs typeface="Arial" panose="020B0604020202020204" pitchFamily="34" charset="0"/>
              </a:rPr>
              <a:t>–Trends in Tourism-Related CO₂ Emissions by Country–  </a:t>
            </a:r>
            <a:endParaRPr kumimoji="1" lang="ja-JP" altLang="en-US" sz="3600" b="1">
              <a:solidFill>
                <a:schemeClr val="bg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E765EECE-AB98-C75C-5B3D-F4790233748B}"/>
              </a:ext>
            </a:extLst>
          </p:cNvPr>
          <p:cNvSpPr txBox="1"/>
          <p:nvPr/>
        </p:nvSpPr>
        <p:spPr>
          <a:xfrm>
            <a:off x="50012" y="5997835"/>
            <a:ext cx="11106967" cy="384721"/>
          </a:xfrm>
          <a:prstGeom prst="rect">
            <a:avLst/>
          </a:prstGeom>
          <a:noFill/>
        </p:spPr>
        <p:txBody>
          <a:bodyPr wrap="square">
            <a:spAutoFit/>
          </a:bodyPr>
          <a:lstStyle/>
          <a:p>
            <a:r>
              <a:rPr lang="en" altLang="ja-JP" sz="1900" b="1" dirty="0"/>
              <a:t>Figure 1. </a:t>
            </a:r>
            <a:r>
              <a:rPr lang="en" altLang="ja-JP" sz="1900" dirty="0"/>
              <a:t>Trends in total CO₂ emissions from inbound tourists to Japan</a:t>
            </a:r>
          </a:p>
        </p:txBody>
      </p:sp>
      <p:grpSp>
        <p:nvGrpSpPr>
          <p:cNvPr id="15" name="グループ化 14">
            <a:extLst>
              <a:ext uri="{FF2B5EF4-FFF2-40B4-BE49-F238E27FC236}">
                <a16:creationId xmlns:a16="http://schemas.microsoft.com/office/drawing/2014/main" id="{1CD9C12C-2207-40F2-C648-3A17DD3B955E}"/>
              </a:ext>
            </a:extLst>
          </p:cNvPr>
          <p:cNvGrpSpPr/>
          <p:nvPr/>
        </p:nvGrpSpPr>
        <p:grpSpPr>
          <a:xfrm>
            <a:off x="0" y="789638"/>
            <a:ext cx="7592602" cy="4985519"/>
            <a:chOff x="4122241" y="828165"/>
            <a:chExt cx="7959417" cy="5278722"/>
          </a:xfrm>
        </p:grpSpPr>
        <p:pic>
          <p:nvPicPr>
            <p:cNvPr id="7" name="図 6">
              <a:extLst>
                <a:ext uri="{FF2B5EF4-FFF2-40B4-BE49-F238E27FC236}">
                  <a16:creationId xmlns:a16="http://schemas.microsoft.com/office/drawing/2014/main" id="{3754D090-B6E7-584D-E15A-B227BA13D119}"/>
                </a:ext>
              </a:extLst>
            </p:cNvPr>
            <p:cNvPicPr>
              <a:picLocks noChangeAspect="1"/>
            </p:cNvPicPr>
            <p:nvPr/>
          </p:nvPicPr>
          <p:blipFill>
            <a:blip r:embed="rId3"/>
            <a:stretch>
              <a:fillRect/>
            </a:stretch>
          </p:blipFill>
          <p:spPr>
            <a:xfrm>
              <a:off x="4122241" y="828165"/>
              <a:ext cx="7959417" cy="5278722"/>
            </a:xfrm>
            <a:prstGeom prst="rect">
              <a:avLst/>
            </a:prstGeom>
          </p:spPr>
        </p:pic>
        <p:sp>
          <p:nvSpPr>
            <p:cNvPr id="13" name="正方形/長方形 12">
              <a:extLst>
                <a:ext uri="{FF2B5EF4-FFF2-40B4-BE49-F238E27FC236}">
                  <a16:creationId xmlns:a16="http://schemas.microsoft.com/office/drawing/2014/main" id="{20EEF82A-3CA8-0B94-1AAF-BFCA251B8307}"/>
                </a:ext>
              </a:extLst>
            </p:cNvPr>
            <p:cNvSpPr>
              <a:spLocks/>
            </p:cNvSpPr>
            <p:nvPr/>
          </p:nvSpPr>
          <p:spPr>
            <a:xfrm>
              <a:off x="6435211" y="1539127"/>
              <a:ext cx="1642499" cy="1923230"/>
            </a:xfrm>
            <a:prstGeom prst="rect">
              <a:avLst/>
            </a:prstGeom>
            <a:solidFill>
              <a:schemeClr val="bg1"/>
            </a:solidFill>
            <a:ln>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 name="テキスト ボックス 2">
              <a:extLst>
                <a:ext uri="{FF2B5EF4-FFF2-40B4-BE49-F238E27FC236}">
                  <a16:creationId xmlns:a16="http://schemas.microsoft.com/office/drawing/2014/main" id="{AD4A0035-CAB2-C009-F80D-6F70C19D4EF9}"/>
                </a:ext>
              </a:extLst>
            </p:cNvPr>
            <p:cNvSpPr txBox="1">
              <a:spLocks/>
            </p:cNvSpPr>
            <p:nvPr/>
          </p:nvSpPr>
          <p:spPr>
            <a:xfrm>
              <a:off x="6435211" y="1539127"/>
              <a:ext cx="1184940" cy="369332"/>
            </a:xfrm>
            <a:prstGeom prst="rect">
              <a:avLst/>
            </a:prstGeom>
            <a:noFill/>
          </p:spPr>
          <p:txBody>
            <a:bodyPr wrap="none" rtlCol="0">
              <a:spAutoFit/>
            </a:bodyPr>
            <a:lstStyle/>
            <a:p>
              <a:r>
                <a:rPr kumimoji="1" lang="ja-JP" altLang="en-US">
                  <a:ln w="15875">
                    <a:solidFill>
                      <a:schemeClr val="tx1"/>
                    </a:solidFill>
                  </a:ln>
                  <a:pattFill prst="pct75">
                    <a:fgClr>
                      <a:srgbClr val="D2D2D2"/>
                    </a:fgClr>
                    <a:bgClr>
                      <a:schemeClr val="bg1"/>
                    </a:bgClr>
                  </a:pattFill>
                </a:rPr>
                <a:t>■</a:t>
              </a:r>
              <a:r>
                <a:rPr kumimoji="1" lang="en-US" altLang="ja-JP" dirty="0">
                  <a:ln w="15875">
                    <a:solidFill>
                      <a:schemeClr val="tx1"/>
                    </a:solidFill>
                  </a:ln>
                  <a:solidFill>
                    <a:srgbClr val="D2D2D2"/>
                  </a:solidFill>
                </a:rPr>
                <a:t> </a:t>
              </a:r>
              <a:r>
                <a:rPr kumimoji="1" lang="en-US" altLang="ja-JP" dirty="0">
                  <a:ln w="15875">
                    <a:noFill/>
                  </a:ln>
                  <a:latin typeface="Arial" panose="020B0604020202020204" pitchFamily="34" charset="0"/>
                  <a:cs typeface="Arial" panose="020B0604020202020204" pitchFamily="34" charset="0"/>
                </a:rPr>
                <a:t>Other</a:t>
              </a:r>
              <a:r>
                <a:rPr kumimoji="1" lang="en-US" altLang="ja-JP" dirty="0">
                  <a:ln w="15875">
                    <a:solidFill>
                      <a:schemeClr val="tx1"/>
                    </a:solidFill>
                  </a:ln>
                  <a:pattFill prst="dashVert">
                    <a:fgClr>
                      <a:schemeClr val="bg1"/>
                    </a:fgClr>
                    <a:bgClr>
                      <a:srgbClr val="F7C7AD"/>
                    </a:bgClr>
                  </a:pattFill>
                </a:rPr>
                <a:t> </a:t>
              </a:r>
              <a:r>
                <a:rPr kumimoji="1" lang="en-US" altLang="ja-JP" dirty="0">
                  <a:pattFill prst="dashVert">
                    <a:fgClr>
                      <a:schemeClr val="bg1"/>
                    </a:fgClr>
                    <a:bgClr>
                      <a:srgbClr val="F7C7AD"/>
                    </a:bgClr>
                  </a:pattFill>
                </a:rPr>
                <a:t> </a:t>
              </a:r>
              <a:endParaRPr kumimoji="1" lang="ja-JP" altLang="en-US">
                <a:pattFill prst="dashVert">
                  <a:fgClr>
                    <a:schemeClr val="bg1"/>
                  </a:fgClr>
                  <a:bgClr>
                    <a:srgbClr val="F7C7AD"/>
                  </a:bgClr>
                </a:pattFill>
              </a:endParaRPr>
            </a:p>
          </p:txBody>
        </p:sp>
        <p:sp>
          <p:nvSpPr>
            <p:cNvPr id="4" name="テキスト ボックス 3">
              <a:extLst>
                <a:ext uri="{FF2B5EF4-FFF2-40B4-BE49-F238E27FC236}">
                  <a16:creationId xmlns:a16="http://schemas.microsoft.com/office/drawing/2014/main" id="{0559B963-5AF1-754F-236D-E4E768F5E7B0}"/>
                </a:ext>
              </a:extLst>
            </p:cNvPr>
            <p:cNvSpPr txBox="1">
              <a:spLocks/>
            </p:cNvSpPr>
            <p:nvPr/>
          </p:nvSpPr>
          <p:spPr>
            <a:xfrm>
              <a:off x="6435211" y="3093026"/>
              <a:ext cx="1210588" cy="369332"/>
            </a:xfrm>
            <a:prstGeom prst="rect">
              <a:avLst/>
            </a:prstGeom>
            <a:noFill/>
          </p:spPr>
          <p:txBody>
            <a:bodyPr wrap="none" rtlCol="0">
              <a:spAutoFit/>
            </a:bodyPr>
            <a:lstStyle/>
            <a:p>
              <a:r>
                <a:rPr kumimoji="1" lang="ja-JP" altLang="en-US">
                  <a:ln w="15875">
                    <a:solidFill>
                      <a:schemeClr val="tx1"/>
                    </a:solidFill>
                  </a:ln>
                  <a:pattFill prst="pct75">
                    <a:fgClr>
                      <a:srgbClr val="EA0809"/>
                    </a:fgClr>
                    <a:bgClr>
                      <a:schemeClr val="bg1"/>
                    </a:bgClr>
                  </a:pattFill>
                </a:rPr>
                <a:t>■</a:t>
              </a:r>
              <a:r>
                <a:rPr kumimoji="1" lang="en-US" altLang="ja-JP" dirty="0">
                  <a:ln w="15875">
                    <a:solidFill>
                      <a:schemeClr val="tx1"/>
                    </a:solidFill>
                  </a:ln>
                  <a:solidFill>
                    <a:srgbClr val="D2D2D2"/>
                  </a:solidFill>
                </a:rPr>
                <a:t> </a:t>
              </a:r>
              <a:r>
                <a:rPr lang="en-US" altLang="ja-JP" dirty="0">
                  <a:ln w="15875">
                    <a:noFill/>
                  </a:ln>
                  <a:latin typeface="Arial" panose="020B0604020202020204" pitchFamily="34" charset="0"/>
                  <a:cs typeface="Arial" panose="020B0604020202020204" pitchFamily="34" charset="0"/>
                </a:rPr>
                <a:t>China</a:t>
              </a:r>
              <a:r>
                <a:rPr kumimoji="1" lang="en-US" altLang="ja-JP" dirty="0">
                  <a:ln w="15875">
                    <a:solidFill>
                      <a:schemeClr val="tx1"/>
                    </a:solidFill>
                  </a:ln>
                  <a:pattFill prst="dashVert">
                    <a:fgClr>
                      <a:schemeClr val="bg1"/>
                    </a:fgClr>
                    <a:bgClr>
                      <a:srgbClr val="F7C7AD"/>
                    </a:bgClr>
                  </a:pattFill>
                </a:rPr>
                <a:t> </a:t>
              </a:r>
              <a:r>
                <a:rPr kumimoji="1" lang="en-US" altLang="ja-JP" dirty="0">
                  <a:pattFill prst="dashVert">
                    <a:fgClr>
                      <a:schemeClr val="bg1"/>
                    </a:fgClr>
                    <a:bgClr>
                      <a:srgbClr val="F7C7AD"/>
                    </a:bgClr>
                  </a:pattFill>
                </a:rPr>
                <a:t> </a:t>
              </a:r>
              <a:endParaRPr kumimoji="1" lang="ja-JP" altLang="en-US">
                <a:pattFill prst="dashVert">
                  <a:fgClr>
                    <a:schemeClr val="bg1"/>
                  </a:fgClr>
                  <a:bgClr>
                    <a:srgbClr val="F7C7AD"/>
                  </a:bgClr>
                </a:pattFill>
              </a:endParaRPr>
            </a:p>
          </p:txBody>
        </p:sp>
        <p:sp>
          <p:nvSpPr>
            <p:cNvPr id="5" name="テキスト ボックス 4">
              <a:extLst>
                <a:ext uri="{FF2B5EF4-FFF2-40B4-BE49-F238E27FC236}">
                  <a16:creationId xmlns:a16="http://schemas.microsoft.com/office/drawing/2014/main" id="{B6F1D622-752A-C0B3-3F9F-E78ABEFD5430}"/>
                </a:ext>
              </a:extLst>
            </p:cNvPr>
            <p:cNvSpPr txBox="1">
              <a:spLocks/>
            </p:cNvSpPr>
            <p:nvPr/>
          </p:nvSpPr>
          <p:spPr>
            <a:xfrm>
              <a:off x="6435211" y="1849907"/>
              <a:ext cx="1223412" cy="369332"/>
            </a:xfrm>
            <a:prstGeom prst="rect">
              <a:avLst/>
            </a:prstGeom>
            <a:noFill/>
          </p:spPr>
          <p:txBody>
            <a:bodyPr wrap="none" rtlCol="0">
              <a:spAutoFit/>
            </a:bodyPr>
            <a:lstStyle/>
            <a:p>
              <a:r>
                <a:rPr kumimoji="1" lang="ja-JP" altLang="en-US">
                  <a:ln w="15875">
                    <a:solidFill>
                      <a:schemeClr val="tx1"/>
                    </a:solidFill>
                  </a:ln>
                  <a:pattFill prst="pct75">
                    <a:fgClr>
                      <a:srgbClr val="155F82"/>
                    </a:fgClr>
                    <a:bgClr>
                      <a:schemeClr val="bg1"/>
                    </a:bgClr>
                  </a:pattFill>
                </a:rPr>
                <a:t>■</a:t>
              </a:r>
              <a:r>
                <a:rPr kumimoji="1" lang="en-US" altLang="ja-JP" dirty="0">
                  <a:ln w="15875">
                    <a:solidFill>
                      <a:schemeClr val="tx1"/>
                    </a:solidFill>
                  </a:ln>
                  <a:solidFill>
                    <a:srgbClr val="D2D2D2"/>
                  </a:solidFill>
                </a:rPr>
                <a:t> </a:t>
              </a:r>
              <a:r>
                <a:rPr kumimoji="1" lang="en-US" altLang="ja-JP" dirty="0">
                  <a:ln w="15875">
                    <a:noFill/>
                  </a:ln>
                  <a:latin typeface="Arial" panose="020B0604020202020204" pitchFamily="34" charset="0"/>
                  <a:cs typeface="Arial" panose="020B0604020202020204" pitchFamily="34" charset="0"/>
                </a:rPr>
                <a:t>Korea</a:t>
              </a:r>
              <a:r>
                <a:rPr kumimoji="1" lang="en-US" altLang="ja-JP" dirty="0">
                  <a:ln w="15875">
                    <a:solidFill>
                      <a:schemeClr val="tx1"/>
                    </a:solidFill>
                  </a:ln>
                </a:rPr>
                <a:t> </a:t>
              </a:r>
              <a:r>
                <a:rPr kumimoji="1" lang="en-US" altLang="ja-JP" dirty="0">
                  <a:pattFill prst="dashVert">
                    <a:fgClr>
                      <a:schemeClr val="bg1"/>
                    </a:fgClr>
                    <a:bgClr>
                      <a:srgbClr val="F7C7AD"/>
                    </a:bgClr>
                  </a:pattFill>
                </a:rPr>
                <a:t> </a:t>
              </a:r>
              <a:endParaRPr kumimoji="1" lang="ja-JP" altLang="en-US">
                <a:pattFill prst="dashVert">
                  <a:fgClr>
                    <a:schemeClr val="bg1"/>
                  </a:fgClr>
                  <a:bgClr>
                    <a:srgbClr val="F7C7AD"/>
                  </a:bgClr>
                </a:pattFill>
              </a:endParaRPr>
            </a:p>
          </p:txBody>
        </p:sp>
        <p:sp>
          <p:nvSpPr>
            <p:cNvPr id="8" name="テキスト ボックス 7">
              <a:extLst>
                <a:ext uri="{FF2B5EF4-FFF2-40B4-BE49-F238E27FC236}">
                  <a16:creationId xmlns:a16="http://schemas.microsoft.com/office/drawing/2014/main" id="{F1DA403B-972A-2CEF-590E-3B040C853919}"/>
                </a:ext>
              </a:extLst>
            </p:cNvPr>
            <p:cNvSpPr txBox="1">
              <a:spLocks/>
            </p:cNvSpPr>
            <p:nvPr/>
          </p:nvSpPr>
          <p:spPr>
            <a:xfrm>
              <a:off x="6435211" y="2160687"/>
              <a:ext cx="1762021" cy="369332"/>
            </a:xfrm>
            <a:prstGeom prst="rect">
              <a:avLst/>
            </a:prstGeom>
            <a:noFill/>
          </p:spPr>
          <p:txBody>
            <a:bodyPr wrap="none" rtlCol="0">
              <a:spAutoFit/>
            </a:bodyPr>
            <a:lstStyle/>
            <a:p>
              <a:r>
                <a:rPr kumimoji="1" lang="ja-JP" altLang="en-US">
                  <a:ln w="15875">
                    <a:solidFill>
                      <a:schemeClr val="tx1"/>
                    </a:solidFill>
                  </a:ln>
                  <a:pattFill prst="pct75">
                    <a:fgClr>
                      <a:srgbClr val="8EDA73"/>
                    </a:fgClr>
                    <a:bgClr>
                      <a:schemeClr val="bg1"/>
                    </a:bgClr>
                  </a:pattFill>
                </a:rPr>
                <a:t>■</a:t>
              </a:r>
              <a:r>
                <a:rPr kumimoji="1" lang="en-US" altLang="ja-JP" dirty="0">
                  <a:ln w="15875">
                    <a:solidFill>
                      <a:schemeClr val="tx1"/>
                    </a:solidFill>
                  </a:ln>
                  <a:solidFill>
                    <a:srgbClr val="D2D2D2"/>
                  </a:solidFill>
                </a:rPr>
                <a:t> </a:t>
              </a:r>
              <a:r>
                <a:rPr lang="en-US" altLang="ja-JP" dirty="0">
                  <a:ln w="15875">
                    <a:noFill/>
                  </a:ln>
                  <a:latin typeface="Arial" panose="020B0604020202020204" pitchFamily="34" charset="0"/>
                  <a:cs typeface="Arial" panose="020B0604020202020204" pitchFamily="34" charset="0"/>
                </a:rPr>
                <a:t>Hong Kong</a:t>
              </a:r>
              <a:r>
                <a:rPr kumimoji="1" lang="en-US" altLang="ja-JP" dirty="0">
                  <a:ln w="15875">
                    <a:solidFill>
                      <a:schemeClr val="tx1"/>
                    </a:solidFill>
                  </a:ln>
                </a:rPr>
                <a:t> </a:t>
              </a:r>
              <a:r>
                <a:rPr kumimoji="1" lang="en-US" altLang="ja-JP" dirty="0"/>
                <a:t> </a:t>
              </a:r>
              <a:endParaRPr kumimoji="1" lang="ja-JP" altLang="en-US"/>
            </a:p>
          </p:txBody>
        </p:sp>
        <p:sp>
          <p:nvSpPr>
            <p:cNvPr id="10" name="テキスト ボックス 9">
              <a:extLst>
                <a:ext uri="{FF2B5EF4-FFF2-40B4-BE49-F238E27FC236}">
                  <a16:creationId xmlns:a16="http://schemas.microsoft.com/office/drawing/2014/main" id="{C33E661C-3B53-B7BE-E7CC-14EAD9CFDBC7}"/>
                </a:ext>
              </a:extLst>
            </p:cNvPr>
            <p:cNvSpPr txBox="1">
              <a:spLocks/>
            </p:cNvSpPr>
            <p:nvPr/>
          </p:nvSpPr>
          <p:spPr>
            <a:xfrm>
              <a:off x="6435211" y="2471467"/>
              <a:ext cx="1193660" cy="369332"/>
            </a:xfrm>
            <a:prstGeom prst="rect">
              <a:avLst/>
            </a:prstGeom>
            <a:noFill/>
          </p:spPr>
          <p:txBody>
            <a:bodyPr wrap="none" rtlCol="0">
              <a:spAutoFit/>
            </a:bodyPr>
            <a:lstStyle/>
            <a:p>
              <a:r>
                <a:rPr kumimoji="1" lang="ja-JP" altLang="en-US">
                  <a:ln w="15875">
                    <a:solidFill>
                      <a:schemeClr val="tx1"/>
                    </a:solidFill>
                  </a:ln>
                  <a:pattFill prst="pct75">
                    <a:fgClr>
                      <a:srgbClr val="F2AA84"/>
                    </a:fgClr>
                    <a:bgClr>
                      <a:schemeClr val="bg1"/>
                    </a:bgClr>
                  </a:pattFill>
                </a:rPr>
                <a:t>■</a:t>
              </a:r>
              <a:r>
                <a:rPr kumimoji="1" lang="en-US" altLang="ja-JP" dirty="0">
                  <a:ln w="15875">
                    <a:solidFill>
                      <a:schemeClr val="tx1"/>
                    </a:solidFill>
                  </a:ln>
                  <a:solidFill>
                    <a:srgbClr val="F2AA84"/>
                  </a:solidFill>
                </a:rPr>
                <a:t> </a:t>
              </a:r>
              <a:r>
                <a:rPr kumimoji="1" lang="en-US" altLang="ja-JP" dirty="0">
                  <a:ln w="15875">
                    <a:noFill/>
                  </a:ln>
                  <a:latin typeface="Arial" panose="020B0604020202020204" pitchFamily="34" charset="0"/>
                  <a:cs typeface="Arial" panose="020B0604020202020204" pitchFamily="34" charset="0"/>
                </a:rPr>
                <a:t>Taiwan</a:t>
              </a:r>
              <a:endParaRPr kumimoji="1" lang="ja-JP" altLang="en-US">
                <a:ln w="15875">
                  <a:noFill/>
                </a:ln>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8FA4A24F-0443-19F5-ECFB-B13D859DAC58}"/>
                </a:ext>
              </a:extLst>
            </p:cNvPr>
            <p:cNvSpPr txBox="1">
              <a:spLocks/>
            </p:cNvSpPr>
            <p:nvPr/>
          </p:nvSpPr>
          <p:spPr>
            <a:xfrm>
              <a:off x="6435211" y="2782247"/>
              <a:ext cx="1514197" cy="369332"/>
            </a:xfrm>
            <a:prstGeom prst="rect">
              <a:avLst/>
            </a:prstGeom>
            <a:noFill/>
          </p:spPr>
          <p:txBody>
            <a:bodyPr wrap="none" rtlCol="0">
              <a:spAutoFit/>
            </a:bodyPr>
            <a:lstStyle/>
            <a:p>
              <a:r>
                <a:rPr kumimoji="1" lang="ja-JP" altLang="en-US">
                  <a:ln w="15875">
                    <a:solidFill>
                      <a:schemeClr val="tx1"/>
                    </a:solidFill>
                  </a:ln>
                  <a:pattFill prst="pct75">
                    <a:fgClr>
                      <a:srgbClr val="F8E41E"/>
                    </a:fgClr>
                    <a:bgClr>
                      <a:schemeClr val="bg1"/>
                    </a:bgClr>
                  </a:pattFill>
                </a:rPr>
                <a:t>■</a:t>
              </a:r>
              <a:r>
                <a:rPr kumimoji="1" lang="en-US" altLang="ja-JP" dirty="0">
                  <a:ln w="15875">
                    <a:solidFill>
                      <a:schemeClr val="tx1"/>
                    </a:solidFill>
                  </a:ln>
                  <a:solidFill>
                    <a:srgbClr val="D2D2D2"/>
                  </a:solidFill>
                </a:rPr>
                <a:t> </a:t>
              </a:r>
              <a:r>
                <a:rPr kumimoji="1" lang="en-US" altLang="ja-JP" dirty="0">
                  <a:ln w="15875">
                    <a:noFill/>
                  </a:ln>
                  <a:latin typeface="Arial" panose="020B0604020202020204" pitchFamily="34" charset="0"/>
                  <a:cs typeface="Arial" panose="020B0604020202020204" pitchFamily="34" charset="0"/>
                </a:rPr>
                <a:t>The U.S.</a:t>
              </a:r>
              <a:r>
                <a:rPr kumimoji="1" lang="en-US" altLang="ja-JP" dirty="0">
                  <a:ln w="15875">
                    <a:solidFill>
                      <a:schemeClr val="tx1"/>
                    </a:solidFill>
                  </a:ln>
                </a:rPr>
                <a:t> </a:t>
              </a:r>
              <a:r>
                <a:rPr kumimoji="1" lang="en-US" altLang="ja-JP" dirty="0"/>
                <a:t> </a:t>
              </a:r>
              <a:endParaRPr kumimoji="1" lang="ja-JP" altLang="en-US"/>
            </a:p>
          </p:txBody>
        </p:sp>
      </p:grpSp>
      <p:sp>
        <p:nvSpPr>
          <p:cNvPr id="17" name="テキスト ボックス 16">
            <a:extLst>
              <a:ext uri="{FF2B5EF4-FFF2-40B4-BE49-F238E27FC236}">
                <a16:creationId xmlns:a16="http://schemas.microsoft.com/office/drawing/2014/main" id="{86E01B2B-45B7-A41F-2811-DE70A8D4DDE4}"/>
              </a:ext>
            </a:extLst>
          </p:cNvPr>
          <p:cNvSpPr txBox="1"/>
          <p:nvPr/>
        </p:nvSpPr>
        <p:spPr>
          <a:xfrm>
            <a:off x="7642624" y="1241640"/>
            <a:ext cx="4549376" cy="4893647"/>
          </a:xfrm>
          <a:prstGeom prst="rect">
            <a:avLst/>
          </a:prstGeom>
          <a:noFill/>
        </p:spPr>
        <p:txBody>
          <a:bodyPr wrap="square">
            <a:spAutoFit/>
          </a:bodyPr>
          <a:lstStyle/>
          <a:p>
            <a:pPr marL="285750" indent="-285750">
              <a:buFont typeface="Wingdings" pitchFamily="2" charset="2"/>
              <a:buChar char="Ø"/>
            </a:pPr>
            <a:r>
              <a:rPr lang="en" altLang="ja-JP" sz="2400" dirty="0"/>
              <a:t>The CO₂ emissions induced by inbound tourists to Japan were </a:t>
            </a:r>
            <a:r>
              <a:rPr lang="en" altLang="ja-JP" sz="2400" b="1" dirty="0">
                <a:solidFill>
                  <a:schemeClr val="accent4"/>
                </a:solidFill>
              </a:rPr>
              <a:t>43Mt-CO</a:t>
            </a:r>
            <a:r>
              <a:rPr lang="en" altLang="ja-JP" sz="2400" b="1" baseline="-25000" dirty="0">
                <a:solidFill>
                  <a:schemeClr val="accent4"/>
                </a:solidFill>
              </a:rPr>
              <a:t>2</a:t>
            </a:r>
            <a:r>
              <a:rPr lang="en" altLang="ja-JP" sz="2400" dirty="0"/>
              <a:t> in 2019, but increased to around </a:t>
            </a:r>
            <a:r>
              <a:rPr lang="en" altLang="ja-JP" sz="2400" b="1" dirty="0">
                <a:solidFill>
                  <a:schemeClr val="accent4"/>
                </a:solidFill>
              </a:rPr>
              <a:t>50Mt-CO</a:t>
            </a:r>
            <a:r>
              <a:rPr lang="en" altLang="ja-JP" sz="2400" b="1" baseline="-25000" dirty="0">
                <a:solidFill>
                  <a:schemeClr val="accent4"/>
                </a:solidFill>
              </a:rPr>
              <a:t>2</a:t>
            </a:r>
            <a:r>
              <a:rPr lang="en" altLang="ja-JP" sz="2400" dirty="0"/>
              <a:t> in 2023.</a:t>
            </a:r>
          </a:p>
          <a:p>
            <a:pPr marL="285750" indent="-285750">
              <a:buFont typeface="Wingdings" pitchFamily="2" charset="2"/>
              <a:buChar char="Ø"/>
            </a:pPr>
            <a:endParaRPr lang="en" altLang="ja-JP" sz="2400" dirty="0"/>
          </a:p>
          <a:p>
            <a:pPr marL="285750" indent="-285750">
              <a:buFont typeface="Wingdings" pitchFamily="2" charset="2"/>
              <a:buChar char="Ø"/>
            </a:pPr>
            <a:r>
              <a:rPr lang="en" altLang="ja-JP" sz="2400" dirty="0"/>
              <a:t>Due to the impact of COVID-19, emissions significantly declined from 2020 to 2021. However, they recovered rapidly from 2022 onward, resulting in a </a:t>
            </a:r>
            <a:r>
              <a:rPr lang="en" altLang="ja-JP" sz="2400" b="1" dirty="0">
                <a:solidFill>
                  <a:schemeClr val="accent4"/>
                </a:solidFill>
              </a:rPr>
              <a:t>16% increase in 2024 compared to 2019.</a:t>
            </a:r>
          </a:p>
        </p:txBody>
      </p:sp>
      <p:sp>
        <p:nvSpPr>
          <p:cNvPr id="19" name="テキスト ボックス 18">
            <a:extLst>
              <a:ext uri="{FF2B5EF4-FFF2-40B4-BE49-F238E27FC236}">
                <a16:creationId xmlns:a16="http://schemas.microsoft.com/office/drawing/2014/main" id="{7B0DEBCA-5B70-8A5C-BDF7-4ABC9EF811A4}"/>
              </a:ext>
            </a:extLst>
          </p:cNvPr>
          <p:cNvSpPr txBox="1"/>
          <p:nvPr/>
        </p:nvSpPr>
        <p:spPr>
          <a:xfrm>
            <a:off x="11515259" y="45328"/>
            <a:ext cx="1285375" cy="584775"/>
          </a:xfrm>
          <a:prstGeom prst="rect">
            <a:avLst/>
          </a:prstGeom>
          <a:noFill/>
        </p:spPr>
        <p:txBody>
          <a:bodyPr wrap="square" rtlCol="0">
            <a:spAutoFit/>
          </a:bodyPr>
          <a:lstStyle/>
          <a:p>
            <a:r>
              <a:rPr lang="en-US" altLang="ja-JP" sz="3200" dirty="0">
                <a:solidFill>
                  <a:schemeClr val="bg1"/>
                </a:solidFill>
              </a:rPr>
              <a:t>14</a:t>
            </a:r>
            <a:endParaRPr kumimoji="1" lang="ja-JP" altLang="en-US" sz="3200">
              <a:solidFill>
                <a:schemeClr val="bg1"/>
              </a:solidFill>
            </a:endParaRPr>
          </a:p>
        </p:txBody>
      </p:sp>
    </p:spTree>
    <p:extLst>
      <p:ext uri="{BB962C8B-B14F-4D97-AF65-F5344CB8AC3E}">
        <p14:creationId xmlns:p14="http://schemas.microsoft.com/office/powerpoint/2010/main" val="128863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110FB-C706-C9C7-EA12-308E395AE7B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87DC38-1E76-9264-3238-DC541F5979E3}"/>
              </a:ext>
            </a:extLst>
          </p:cNvPr>
          <p:cNvSpPr>
            <a:spLocks noGrp="1"/>
          </p:cNvSpPr>
          <p:nvPr>
            <p:ph type="title"/>
          </p:nvPr>
        </p:nvSpPr>
        <p:spPr>
          <a:xfrm>
            <a:off x="333700" y="-281261"/>
            <a:ext cx="12171173" cy="1325563"/>
          </a:xfrm>
        </p:spPr>
        <p:txBody>
          <a:bodyPr>
            <a:normAutofit/>
          </a:bodyPr>
          <a:lstStyle/>
          <a:p>
            <a:r>
              <a:rPr kumimoji="1" lang="en-US" altLang="ja-JP" sz="3600" b="1" dirty="0">
                <a:solidFill>
                  <a:schemeClr val="bg1"/>
                </a:solidFill>
                <a:latin typeface="Arial" panose="020B0604020202020204" pitchFamily="34" charset="0"/>
                <a:cs typeface="Arial" panose="020B0604020202020204" pitchFamily="34" charset="0"/>
              </a:rPr>
              <a:t>4. </a:t>
            </a:r>
            <a:r>
              <a:rPr lang="en-US" altLang="ja-JP" sz="3600" b="1" dirty="0">
                <a:solidFill>
                  <a:schemeClr val="bg1"/>
                </a:solidFill>
                <a:latin typeface="Arial" panose="020B0604020202020204" pitchFamily="34" charset="0"/>
                <a:cs typeface="Arial" panose="020B0604020202020204" pitchFamily="34" charset="0"/>
              </a:rPr>
              <a:t>Results </a:t>
            </a:r>
            <a:r>
              <a:rPr lang="en-US" altLang="ja-JP" sz="2400" b="1" dirty="0">
                <a:solidFill>
                  <a:schemeClr val="bg1"/>
                </a:solidFill>
                <a:latin typeface="Arial" panose="020B0604020202020204" pitchFamily="34" charset="0"/>
                <a:cs typeface="Arial" panose="020B0604020202020204" pitchFamily="34" charset="0"/>
              </a:rPr>
              <a:t>–Trends in Tourism-Related CO₂ Emissions by Country–  </a:t>
            </a:r>
            <a:endParaRPr kumimoji="1" lang="ja-JP" altLang="en-US" sz="3600" b="1">
              <a:solidFill>
                <a:schemeClr val="bg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780FA6F6-0278-628F-C994-5A685E3FB750}"/>
              </a:ext>
            </a:extLst>
          </p:cNvPr>
          <p:cNvSpPr txBox="1"/>
          <p:nvPr/>
        </p:nvSpPr>
        <p:spPr>
          <a:xfrm>
            <a:off x="375533" y="5824483"/>
            <a:ext cx="6235463" cy="646331"/>
          </a:xfrm>
          <a:prstGeom prst="rect">
            <a:avLst/>
          </a:prstGeom>
          <a:noFill/>
        </p:spPr>
        <p:txBody>
          <a:bodyPr wrap="square">
            <a:spAutoFit/>
          </a:bodyPr>
          <a:lstStyle/>
          <a:p>
            <a:r>
              <a:rPr lang="en" altLang="ja-JP" b="1" dirty="0"/>
              <a:t>Figure 1. </a:t>
            </a:r>
            <a:r>
              <a:rPr lang="en" altLang="ja-JP" dirty="0"/>
              <a:t>Trends in total CO₂ emissions from inbound </a:t>
            </a:r>
          </a:p>
          <a:p>
            <a:r>
              <a:rPr lang="ja-JP" altLang="en-US"/>
              <a:t>　　　　　　　</a:t>
            </a:r>
            <a:r>
              <a:rPr lang="en" altLang="ja-JP" dirty="0"/>
              <a:t>tourists to Japan</a:t>
            </a:r>
          </a:p>
        </p:txBody>
      </p:sp>
      <p:grpSp>
        <p:nvGrpSpPr>
          <p:cNvPr id="5" name="グループ化 4">
            <a:extLst>
              <a:ext uri="{FF2B5EF4-FFF2-40B4-BE49-F238E27FC236}">
                <a16:creationId xmlns:a16="http://schemas.microsoft.com/office/drawing/2014/main" id="{F6E1B245-0915-B836-7E35-12EB7C2823F7}"/>
              </a:ext>
            </a:extLst>
          </p:cNvPr>
          <p:cNvGrpSpPr/>
          <p:nvPr/>
        </p:nvGrpSpPr>
        <p:grpSpPr>
          <a:xfrm>
            <a:off x="0" y="926275"/>
            <a:ext cx="6887688" cy="4767245"/>
            <a:chOff x="4030822" y="893097"/>
            <a:chExt cx="7935393" cy="5262790"/>
          </a:xfrm>
        </p:grpSpPr>
        <p:pic>
          <p:nvPicPr>
            <p:cNvPr id="13" name="図 12">
              <a:extLst>
                <a:ext uri="{FF2B5EF4-FFF2-40B4-BE49-F238E27FC236}">
                  <a16:creationId xmlns:a16="http://schemas.microsoft.com/office/drawing/2014/main" id="{9913AD61-43AC-CC76-39C8-CE7A93AAEEA5}"/>
                </a:ext>
              </a:extLst>
            </p:cNvPr>
            <p:cNvPicPr>
              <a:picLocks noChangeAspect="1"/>
            </p:cNvPicPr>
            <p:nvPr/>
          </p:nvPicPr>
          <p:blipFill>
            <a:blip r:embed="rId3"/>
            <a:stretch>
              <a:fillRect/>
            </a:stretch>
          </p:blipFill>
          <p:spPr>
            <a:xfrm>
              <a:off x="4030822" y="893097"/>
              <a:ext cx="7935393" cy="5262790"/>
            </a:xfrm>
            <a:prstGeom prst="rect">
              <a:avLst/>
            </a:prstGeom>
          </p:spPr>
        </p:pic>
        <p:sp>
          <p:nvSpPr>
            <p:cNvPr id="18" name="正方形/長方形 17">
              <a:extLst>
                <a:ext uri="{FF2B5EF4-FFF2-40B4-BE49-F238E27FC236}">
                  <a16:creationId xmlns:a16="http://schemas.microsoft.com/office/drawing/2014/main" id="{659B7195-F2CD-F9DE-5C91-ED6601691629}"/>
                </a:ext>
              </a:extLst>
            </p:cNvPr>
            <p:cNvSpPr/>
            <p:nvPr/>
          </p:nvSpPr>
          <p:spPr>
            <a:xfrm>
              <a:off x="6305187" y="1878344"/>
              <a:ext cx="3035796" cy="724984"/>
            </a:xfrm>
            <a:prstGeom prst="rect">
              <a:avLst/>
            </a:prstGeom>
            <a:solidFill>
              <a:schemeClr val="bg1"/>
            </a:solidFill>
            <a:ln>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9" name="テキスト ボックス 18">
              <a:extLst>
                <a:ext uri="{FF2B5EF4-FFF2-40B4-BE49-F238E27FC236}">
                  <a16:creationId xmlns:a16="http://schemas.microsoft.com/office/drawing/2014/main" id="{36ADC294-D864-CE2E-1DFC-E6377689C673}"/>
                </a:ext>
              </a:extLst>
            </p:cNvPr>
            <p:cNvSpPr txBox="1"/>
            <p:nvPr/>
          </p:nvSpPr>
          <p:spPr>
            <a:xfrm>
              <a:off x="6324663" y="2203218"/>
              <a:ext cx="1334020" cy="400110"/>
            </a:xfrm>
            <a:prstGeom prst="rect">
              <a:avLst/>
            </a:prstGeom>
            <a:noFill/>
          </p:spPr>
          <p:txBody>
            <a:bodyPr wrap="none" rtlCol="0">
              <a:spAutoFit/>
            </a:bodyPr>
            <a:lstStyle/>
            <a:p>
              <a:r>
                <a:rPr kumimoji="1" lang="ja-JP" altLang="en-US" sz="2000">
                  <a:ln w="15875">
                    <a:solidFill>
                      <a:schemeClr val="tx1"/>
                    </a:solidFill>
                  </a:ln>
                  <a:pattFill prst="pct75">
                    <a:fgClr>
                      <a:srgbClr val="EA0809"/>
                    </a:fgClr>
                    <a:bgClr>
                      <a:schemeClr val="bg1"/>
                    </a:bgClr>
                  </a:pattFill>
                </a:rPr>
                <a:t>■</a:t>
              </a:r>
              <a:r>
                <a:rPr kumimoji="1" lang="en-US" altLang="ja-JP" sz="2000" dirty="0">
                  <a:ln w="15875">
                    <a:solidFill>
                      <a:schemeClr val="tx1"/>
                    </a:solidFill>
                  </a:ln>
                  <a:solidFill>
                    <a:srgbClr val="D2D2D2"/>
                  </a:solidFill>
                </a:rPr>
                <a:t> </a:t>
              </a:r>
              <a:r>
                <a:rPr lang="en-US" altLang="ja-JP" sz="2000" dirty="0">
                  <a:ln w="15875">
                    <a:noFill/>
                  </a:ln>
                  <a:latin typeface="Arial" panose="020B0604020202020204" pitchFamily="34" charset="0"/>
                  <a:cs typeface="Arial" panose="020B0604020202020204" pitchFamily="34" charset="0"/>
                </a:rPr>
                <a:t>China</a:t>
              </a:r>
              <a:r>
                <a:rPr kumimoji="1" lang="en-US" altLang="ja-JP" sz="2000" dirty="0">
                  <a:ln w="15875">
                    <a:solidFill>
                      <a:schemeClr val="tx1"/>
                    </a:solidFill>
                  </a:ln>
                  <a:pattFill prst="dashVert">
                    <a:fgClr>
                      <a:schemeClr val="bg1"/>
                    </a:fgClr>
                    <a:bgClr>
                      <a:srgbClr val="F7C7AD"/>
                    </a:bgClr>
                  </a:pattFill>
                </a:rPr>
                <a:t> </a:t>
              </a:r>
              <a:r>
                <a:rPr kumimoji="1" lang="en-US" altLang="ja-JP" sz="2000" dirty="0">
                  <a:pattFill prst="dashVert">
                    <a:fgClr>
                      <a:schemeClr val="bg1"/>
                    </a:fgClr>
                    <a:bgClr>
                      <a:srgbClr val="F7C7AD"/>
                    </a:bgClr>
                  </a:pattFill>
                </a:rPr>
                <a:t> </a:t>
              </a:r>
              <a:endParaRPr kumimoji="1" lang="ja-JP" altLang="en-US" sz="2000">
                <a:pattFill prst="dashVert">
                  <a:fgClr>
                    <a:schemeClr val="bg1"/>
                  </a:fgClr>
                  <a:bgClr>
                    <a:srgbClr val="F7C7AD"/>
                  </a:bgClr>
                </a:pattFill>
              </a:endParaRPr>
            </a:p>
          </p:txBody>
        </p:sp>
        <p:sp>
          <p:nvSpPr>
            <p:cNvPr id="20" name="テキスト ボックス 19">
              <a:extLst>
                <a:ext uri="{FF2B5EF4-FFF2-40B4-BE49-F238E27FC236}">
                  <a16:creationId xmlns:a16="http://schemas.microsoft.com/office/drawing/2014/main" id="{27E6F821-2682-7098-0992-C3F132624816}"/>
                </a:ext>
              </a:extLst>
            </p:cNvPr>
            <p:cNvSpPr txBox="1"/>
            <p:nvPr/>
          </p:nvSpPr>
          <p:spPr>
            <a:xfrm>
              <a:off x="6324662" y="1878344"/>
              <a:ext cx="1961739" cy="446167"/>
            </a:xfrm>
            <a:prstGeom prst="rect">
              <a:avLst/>
            </a:prstGeom>
            <a:noFill/>
          </p:spPr>
          <p:txBody>
            <a:bodyPr wrap="square" rtlCol="0">
              <a:spAutoFit/>
            </a:bodyPr>
            <a:lstStyle/>
            <a:p>
              <a:r>
                <a:rPr kumimoji="1" lang="ja-JP" altLang="en-US" sz="2000">
                  <a:ln w="15875">
                    <a:solidFill>
                      <a:schemeClr val="tx1"/>
                    </a:solidFill>
                  </a:ln>
                  <a:pattFill prst="pct75">
                    <a:fgClr>
                      <a:srgbClr val="F8E41E"/>
                    </a:fgClr>
                    <a:bgClr>
                      <a:schemeClr val="bg1"/>
                    </a:bgClr>
                  </a:pattFill>
                </a:rPr>
                <a:t>■</a:t>
              </a:r>
              <a:r>
                <a:rPr kumimoji="1" lang="en-US" altLang="ja-JP" sz="2000" dirty="0">
                  <a:ln w="15875">
                    <a:solidFill>
                      <a:schemeClr val="tx1"/>
                    </a:solidFill>
                  </a:ln>
                  <a:solidFill>
                    <a:srgbClr val="D2D2D2"/>
                  </a:solidFill>
                </a:rPr>
                <a:t> </a:t>
              </a:r>
              <a:r>
                <a:rPr kumimoji="1" lang="en-US" altLang="ja-JP" sz="2000" dirty="0">
                  <a:ln w="15875">
                    <a:noFill/>
                  </a:ln>
                  <a:latin typeface="Arial" panose="020B0604020202020204" pitchFamily="34" charset="0"/>
                  <a:cs typeface="Arial" panose="020B0604020202020204" pitchFamily="34" charset="0"/>
                </a:rPr>
                <a:t>The U.S.</a:t>
              </a:r>
              <a:r>
                <a:rPr kumimoji="1" lang="en-US" altLang="ja-JP" sz="2000" dirty="0">
                  <a:ln w="15875">
                    <a:solidFill>
                      <a:schemeClr val="tx1"/>
                    </a:solidFill>
                  </a:ln>
                </a:rPr>
                <a:t> </a:t>
              </a:r>
              <a:r>
                <a:rPr kumimoji="1" lang="en-US" altLang="ja-JP" sz="2000" dirty="0"/>
                <a:t> </a:t>
              </a:r>
              <a:endParaRPr kumimoji="1" lang="ja-JP" altLang="en-US" sz="2000"/>
            </a:p>
          </p:txBody>
        </p:sp>
      </p:grpSp>
      <p:sp>
        <p:nvSpPr>
          <p:cNvPr id="4" name="テキスト ボックス 3">
            <a:extLst>
              <a:ext uri="{FF2B5EF4-FFF2-40B4-BE49-F238E27FC236}">
                <a16:creationId xmlns:a16="http://schemas.microsoft.com/office/drawing/2014/main" id="{9578CC17-18BD-6101-5DF1-1A3F1CCF8442}"/>
              </a:ext>
            </a:extLst>
          </p:cNvPr>
          <p:cNvSpPr txBox="1"/>
          <p:nvPr/>
        </p:nvSpPr>
        <p:spPr>
          <a:xfrm>
            <a:off x="6618875" y="1164481"/>
            <a:ext cx="5440236" cy="5139869"/>
          </a:xfrm>
          <a:prstGeom prst="rect">
            <a:avLst/>
          </a:prstGeom>
          <a:noFill/>
        </p:spPr>
        <p:txBody>
          <a:bodyPr wrap="square">
            <a:spAutoFit/>
          </a:bodyPr>
          <a:lstStyle/>
          <a:p>
            <a:pPr marL="342900" indent="-342900">
              <a:buFont typeface="Wingdings" pitchFamily="2" charset="2"/>
              <a:buChar char="Ø"/>
            </a:pPr>
            <a:r>
              <a:rPr lang="en" altLang="ja-JP" sz="2400" dirty="0">
                <a:solidFill>
                  <a:schemeClr val="accent6">
                    <a:lumMod val="10000"/>
                  </a:schemeClr>
                </a:solidFill>
              </a:rPr>
              <a:t>In 2019, tourists from China induced the largest amount of CO₂ emissions, but by 2024, </a:t>
            </a:r>
            <a:r>
              <a:rPr lang="en" altLang="ja-JP" sz="2400" b="1" dirty="0">
                <a:solidFill>
                  <a:schemeClr val="accent4"/>
                </a:solidFill>
              </a:rPr>
              <a:t>the United States had surpassed China.</a:t>
            </a:r>
          </a:p>
          <a:p>
            <a:pPr marL="342900" indent="-342900">
              <a:buFont typeface="Wingdings" pitchFamily="2" charset="2"/>
              <a:buChar char="Ø"/>
            </a:pPr>
            <a:endParaRPr lang="en" altLang="ja-JP" sz="800" dirty="0">
              <a:solidFill>
                <a:schemeClr val="accent6">
                  <a:lumMod val="10000"/>
                </a:schemeClr>
              </a:solidFill>
            </a:endParaRPr>
          </a:p>
          <a:p>
            <a:pPr marL="342900" indent="-342900">
              <a:buFont typeface="Wingdings" pitchFamily="2" charset="2"/>
              <a:buChar char="Ø"/>
            </a:pPr>
            <a:r>
              <a:rPr lang="en" altLang="ja-JP" sz="2400" dirty="0">
                <a:solidFill>
                  <a:schemeClr val="accent6">
                    <a:lumMod val="10000"/>
                  </a:schemeClr>
                </a:solidFill>
              </a:rPr>
              <a:t>American tourist numbers have been growing again after COVID-19, but Chinese tourist numbers remain low.</a:t>
            </a:r>
          </a:p>
          <a:p>
            <a:pPr marL="342900" indent="-342900">
              <a:buFont typeface="Wingdings" pitchFamily="2" charset="2"/>
              <a:buChar char="Ø"/>
            </a:pPr>
            <a:endParaRPr lang="en" altLang="ja-JP" sz="800" dirty="0">
              <a:solidFill>
                <a:schemeClr val="accent6">
                  <a:lumMod val="10000"/>
                </a:schemeClr>
              </a:solidFill>
            </a:endParaRPr>
          </a:p>
          <a:p>
            <a:pPr marL="342900" indent="-342900">
              <a:buFont typeface="Wingdings" pitchFamily="2" charset="2"/>
              <a:buChar char="Ø"/>
            </a:pPr>
            <a:r>
              <a:rPr lang="en" altLang="ja-JP" sz="2400" dirty="0">
                <a:solidFill>
                  <a:schemeClr val="accent6">
                    <a:lumMod val="10000"/>
                  </a:schemeClr>
                </a:solidFill>
              </a:rPr>
              <a:t>In particular, CO₂ emissions associated with </a:t>
            </a:r>
            <a:r>
              <a:rPr lang="en" altLang="ja-JP" sz="2400" b="1" dirty="0">
                <a:solidFill>
                  <a:schemeClr val="accent4"/>
                </a:solidFill>
              </a:rPr>
              <a:t>American tourists increased by approximately 64% compared to 2019</a:t>
            </a:r>
            <a:r>
              <a:rPr lang="en" altLang="ja-JP" sz="2400" dirty="0">
                <a:solidFill>
                  <a:schemeClr val="accent6">
                    <a:lumMod val="10000"/>
                  </a:schemeClr>
                </a:solidFill>
              </a:rPr>
              <a:t>—an exceptionally large change.</a:t>
            </a:r>
          </a:p>
        </p:txBody>
      </p:sp>
      <p:sp>
        <p:nvSpPr>
          <p:cNvPr id="3" name="テキスト ボックス 2">
            <a:extLst>
              <a:ext uri="{FF2B5EF4-FFF2-40B4-BE49-F238E27FC236}">
                <a16:creationId xmlns:a16="http://schemas.microsoft.com/office/drawing/2014/main" id="{5845D906-02AE-2E40-43FC-B409EFA99013}"/>
              </a:ext>
            </a:extLst>
          </p:cNvPr>
          <p:cNvSpPr txBox="1"/>
          <p:nvPr/>
        </p:nvSpPr>
        <p:spPr>
          <a:xfrm>
            <a:off x="11515259" y="45328"/>
            <a:ext cx="1285375" cy="584775"/>
          </a:xfrm>
          <a:prstGeom prst="rect">
            <a:avLst/>
          </a:prstGeom>
          <a:noFill/>
        </p:spPr>
        <p:txBody>
          <a:bodyPr wrap="square" rtlCol="0">
            <a:spAutoFit/>
          </a:bodyPr>
          <a:lstStyle/>
          <a:p>
            <a:r>
              <a:rPr lang="en-US" altLang="ja-JP" sz="3200" dirty="0">
                <a:solidFill>
                  <a:schemeClr val="bg1"/>
                </a:solidFill>
              </a:rPr>
              <a:t>15</a:t>
            </a:r>
            <a:endParaRPr kumimoji="1" lang="ja-JP" altLang="en-US" sz="3200">
              <a:solidFill>
                <a:schemeClr val="bg1"/>
              </a:solidFill>
            </a:endParaRPr>
          </a:p>
        </p:txBody>
      </p:sp>
    </p:spTree>
    <p:extLst>
      <p:ext uri="{BB962C8B-B14F-4D97-AF65-F5344CB8AC3E}">
        <p14:creationId xmlns:p14="http://schemas.microsoft.com/office/powerpoint/2010/main" val="3021214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EDB69-420E-A806-532A-821CF7C048C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E72D32B-7F0B-63D4-D61B-216971BB4CD3}"/>
              </a:ext>
            </a:extLst>
          </p:cNvPr>
          <p:cNvSpPr>
            <a:spLocks noGrp="1"/>
          </p:cNvSpPr>
          <p:nvPr>
            <p:ph type="title"/>
          </p:nvPr>
        </p:nvSpPr>
        <p:spPr>
          <a:xfrm>
            <a:off x="333700" y="-281261"/>
            <a:ext cx="12171173" cy="1325563"/>
          </a:xfrm>
        </p:spPr>
        <p:txBody>
          <a:bodyPr>
            <a:normAutofit/>
          </a:bodyPr>
          <a:lstStyle/>
          <a:p>
            <a:r>
              <a:rPr kumimoji="1" lang="en-US" altLang="ja-JP" sz="3600" b="1" dirty="0">
                <a:solidFill>
                  <a:schemeClr val="bg1"/>
                </a:solidFill>
                <a:latin typeface="Arial" panose="020B0604020202020204" pitchFamily="34" charset="0"/>
                <a:cs typeface="Arial" panose="020B0604020202020204" pitchFamily="34" charset="0"/>
              </a:rPr>
              <a:t>4. </a:t>
            </a:r>
            <a:r>
              <a:rPr lang="en-US" altLang="ja-JP" sz="3600" b="1" dirty="0">
                <a:solidFill>
                  <a:schemeClr val="bg1"/>
                </a:solidFill>
                <a:latin typeface="Arial" panose="020B0604020202020204" pitchFamily="34" charset="0"/>
                <a:cs typeface="Arial" panose="020B0604020202020204" pitchFamily="34" charset="0"/>
              </a:rPr>
              <a:t>Results </a:t>
            </a:r>
            <a:r>
              <a:rPr lang="en-US" altLang="ja-JP" sz="2400" b="1" dirty="0">
                <a:solidFill>
                  <a:schemeClr val="bg1"/>
                </a:solidFill>
                <a:latin typeface="Arial" panose="020B0604020202020204" pitchFamily="34" charset="0"/>
                <a:cs typeface="Arial" panose="020B0604020202020204" pitchFamily="34" charset="0"/>
              </a:rPr>
              <a:t>–Trends in Tourism-Related CO₂ Emissions by Country–  </a:t>
            </a:r>
            <a:endParaRPr kumimoji="1" lang="ja-JP" altLang="en-US" sz="3600" b="1">
              <a:solidFill>
                <a:schemeClr val="bg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968A29E2-D161-1D3F-F5AE-C315B1241534}"/>
              </a:ext>
            </a:extLst>
          </p:cNvPr>
          <p:cNvSpPr txBox="1"/>
          <p:nvPr/>
        </p:nvSpPr>
        <p:spPr>
          <a:xfrm>
            <a:off x="375533" y="5824483"/>
            <a:ext cx="6235463" cy="646331"/>
          </a:xfrm>
          <a:prstGeom prst="rect">
            <a:avLst/>
          </a:prstGeom>
          <a:noFill/>
        </p:spPr>
        <p:txBody>
          <a:bodyPr wrap="square">
            <a:spAutoFit/>
          </a:bodyPr>
          <a:lstStyle/>
          <a:p>
            <a:r>
              <a:rPr lang="en" altLang="ja-JP" b="1" dirty="0"/>
              <a:t>Figure 1. </a:t>
            </a:r>
            <a:r>
              <a:rPr lang="en" altLang="ja-JP" dirty="0"/>
              <a:t>Trends in total CO₂ emissions from inbound </a:t>
            </a:r>
          </a:p>
          <a:p>
            <a:r>
              <a:rPr lang="ja-JP" altLang="en-US"/>
              <a:t>　　　　　　　</a:t>
            </a:r>
            <a:r>
              <a:rPr lang="en" altLang="ja-JP" dirty="0"/>
              <a:t>tourists to Japan</a:t>
            </a:r>
          </a:p>
        </p:txBody>
      </p:sp>
      <p:sp>
        <p:nvSpPr>
          <p:cNvPr id="4" name="テキスト ボックス 3">
            <a:extLst>
              <a:ext uri="{FF2B5EF4-FFF2-40B4-BE49-F238E27FC236}">
                <a16:creationId xmlns:a16="http://schemas.microsoft.com/office/drawing/2014/main" id="{12E9197B-B079-0F52-061B-F675AD0F18B1}"/>
              </a:ext>
            </a:extLst>
          </p:cNvPr>
          <p:cNvSpPr txBox="1"/>
          <p:nvPr/>
        </p:nvSpPr>
        <p:spPr>
          <a:xfrm>
            <a:off x="6618875" y="1164481"/>
            <a:ext cx="5440236" cy="5139869"/>
          </a:xfrm>
          <a:prstGeom prst="rect">
            <a:avLst/>
          </a:prstGeom>
          <a:noFill/>
        </p:spPr>
        <p:txBody>
          <a:bodyPr wrap="square">
            <a:spAutoFit/>
          </a:bodyPr>
          <a:lstStyle/>
          <a:p>
            <a:pPr marL="342900" indent="-342900">
              <a:buFont typeface="Wingdings" pitchFamily="2" charset="2"/>
              <a:buChar char="Ø"/>
            </a:pPr>
            <a:r>
              <a:rPr lang="en" altLang="ja-JP" sz="2400" dirty="0">
                <a:solidFill>
                  <a:schemeClr val="bg2">
                    <a:lumMod val="90000"/>
                  </a:schemeClr>
                </a:solidFill>
              </a:rPr>
              <a:t>In 2019, tourists from China induced the largest amount of CO₂ emissions, but by 2024, </a:t>
            </a:r>
            <a:r>
              <a:rPr lang="en" altLang="ja-JP" sz="2400" b="1" dirty="0">
                <a:solidFill>
                  <a:schemeClr val="bg2">
                    <a:lumMod val="90000"/>
                  </a:schemeClr>
                </a:solidFill>
              </a:rPr>
              <a:t>the United States had surpassed China.</a:t>
            </a:r>
          </a:p>
          <a:p>
            <a:pPr marL="342900" indent="-342900">
              <a:buFont typeface="Wingdings" pitchFamily="2" charset="2"/>
              <a:buChar char="Ø"/>
            </a:pPr>
            <a:endParaRPr lang="en" altLang="ja-JP" sz="800" dirty="0">
              <a:solidFill>
                <a:schemeClr val="bg2">
                  <a:lumMod val="90000"/>
                </a:schemeClr>
              </a:solidFill>
            </a:endParaRPr>
          </a:p>
          <a:p>
            <a:pPr marL="342900" indent="-342900">
              <a:buFont typeface="Wingdings" pitchFamily="2" charset="2"/>
              <a:buChar char="Ø"/>
            </a:pPr>
            <a:r>
              <a:rPr lang="en" altLang="ja-JP" sz="2400" dirty="0">
                <a:solidFill>
                  <a:schemeClr val="bg2">
                    <a:lumMod val="90000"/>
                  </a:schemeClr>
                </a:solidFill>
              </a:rPr>
              <a:t>American tourist numbers have been growing again after COVID-19, but Chinese tourist numbers remain low.</a:t>
            </a:r>
          </a:p>
          <a:p>
            <a:pPr marL="342900" indent="-342900">
              <a:buFont typeface="Wingdings" pitchFamily="2" charset="2"/>
              <a:buChar char="Ø"/>
            </a:pPr>
            <a:endParaRPr lang="en" altLang="ja-JP" sz="800" dirty="0">
              <a:solidFill>
                <a:schemeClr val="bg2">
                  <a:lumMod val="90000"/>
                </a:schemeClr>
              </a:solidFill>
            </a:endParaRPr>
          </a:p>
          <a:p>
            <a:pPr marL="342900" indent="-342900">
              <a:buFont typeface="Wingdings" pitchFamily="2" charset="2"/>
              <a:buChar char="Ø"/>
            </a:pPr>
            <a:r>
              <a:rPr lang="en" altLang="ja-JP" sz="2400" dirty="0">
                <a:solidFill>
                  <a:schemeClr val="bg2">
                    <a:lumMod val="90000"/>
                  </a:schemeClr>
                </a:solidFill>
              </a:rPr>
              <a:t>In particular, CO₂ emissions associated with </a:t>
            </a:r>
            <a:r>
              <a:rPr lang="en" altLang="ja-JP" sz="2400" b="1" dirty="0">
                <a:solidFill>
                  <a:schemeClr val="bg2">
                    <a:lumMod val="90000"/>
                  </a:schemeClr>
                </a:solidFill>
              </a:rPr>
              <a:t>American tourists increased by approximately 64% compared to 2019</a:t>
            </a:r>
            <a:r>
              <a:rPr lang="en" altLang="ja-JP" sz="2400" dirty="0">
                <a:solidFill>
                  <a:schemeClr val="bg2">
                    <a:lumMod val="90000"/>
                  </a:schemeClr>
                </a:solidFill>
              </a:rPr>
              <a:t>—an exceptionally large change.</a:t>
            </a:r>
          </a:p>
        </p:txBody>
      </p:sp>
      <p:sp>
        <p:nvSpPr>
          <p:cNvPr id="14" name="角丸四角形 13">
            <a:extLst>
              <a:ext uri="{FF2B5EF4-FFF2-40B4-BE49-F238E27FC236}">
                <a16:creationId xmlns:a16="http://schemas.microsoft.com/office/drawing/2014/main" id="{444A8725-FBE4-37E3-8BC8-5DA5E4868C90}"/>
              </a:ext>
            </a:extLst>
          </p:cNvPr>
          <p:cNvSpPr/>
          <p:nvPr/>
        </p:nvSpPr>
        <p:spPr>
          <a:xfrm>
            <a:off x="6637654" y="1786782"/>
            <a:ext cx="5460511" cy="3683268"/>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6A0925A-E5CE-C12F-9CCE-36D4117B68D1}"/>
              </a:ext>
            </a:extLst>
          </p:cNvPr>
          <p:cNvSpPr txBox="1"/>
          <p:nvPr/>
        </p:nvSpPr>
        <p:spPr>
          <a:xfrm>
            <a:off x="6833175" y="2161942"/>
            <a:ext cx="5264990" cy="3662541"/>
          </a:xfrm>
          <a:prstGeom prst="rect">
            <a:avLst/>
          </a:prstGeom>
          <a:noFill/>
        </p:spPr>
        <p:txBody>
          <a:bodyPr wrap="square">
            <a:spAutoFit/>
          </a:bodyPr>
          <a:lstStyle/>
          <a:p>
            <a:r>
              <a:rPr lang="en" altLang="ja-JP" sz="2800" dirty="0"/>
              <a:t>Why have tourists from the United States contributed such a large increase in emissions?</a:t>
            </a:r>
          </a:p>
          <a:p>
            <a:br>
              <a:rPr lang="en" altLang="ja-JP" sz="2800" dirty="0"/>
            </a:br>
            <a:r>
              <a:rPr lang="ja-JP" altLang="en-US" sz="2800">
                <a:latin typeface="HGPSoeiKakugothicUB" panose="020B0900000000000000" pitchFamily="34" charset="-128"/>
                <a:ea typeface="HGPSoeiKakugothicUB" panose="020B0900000000000000" pitchFamily="34" charset="-128"/>
              </a:rPr>
              <a:t>⇨</a:t>
            </a:r>
            <a:r>
              <a:rPr lang="en" altLang="ja-JP" sz="2800" dirty="0"/>
              <a:t>The main reason is </a:t>
            </a:r>
            <a:r>
              <a:rPr lang="en" altLang="ja-JP" sz="2800" b="1" dirty="0">
                <a:solidFill>
                  <a:schemeClr val="accent4"/>
                </a:solidFill>
              </a:rPr>
              <a:t>the high </a:t>
            </a:r>
            <a:r>
              <a:rPr lang="ja-JP" altLang="en-US" sz="2800" b="1">
                <a:solidFill>
                  <a:schemeClr val="accent4"/>
                </a:solidFill>
              </a:rPr>
              <a:t>　　</a:t>
            </a:r>
            <a:endParaRPr lang="en-US" altLang="ja-JP" sz="2800" b="1" dirty="0">
              <a:solidFill>
                <a:schemeClr val="accent4"/>
              </a:solidFill>
            </a:endParaRPr>
          </a:p>
          <a:p>
            <a:r>
              <a:rPr lang="ja-JP" altLang="en-US" sz="2800" b="1">
                <a:solidFill>
                  <a:schemeClr val="accent4"/>
                </a:solidFill>
              </a:rPr>
              <a:t>　　</a:t>
            </a:r>
            <a:r>
              <a:rPr lang="en" altLang="ja-JP" sz="2800" b="1" dirty="0">
                <a:solidFill>
                  <a:schemeClr val="accent4"/>
                </a:solidFill>
              </a:rPr>
              <a:t>level of emissions from air </a:t>
            </a:r>
          </a:p>
          <a:p>
            <a:r>
              <a:rPr lang="ja-JP" altLang="en-US" sz="2800" b="1">
                <a:solidFill>
                  <a:schemeClr val="accent4"/>
                </a:solidFill>
              </a:rPr>
              <a:t>　　</a:t>
            </a:r>
            <a:r>
              <a:rPr lang="en" altLang="ja-JP" sz="2800" b="1" dirty="0">
                <a:solidFill>
                  <a:schemeClr val="accent4"/>
                </a:solidFill>
              </a:rPr>
              <a:t>travel.</a:t>
            </a:r>
            <a:endParaRPr kumimoji="1" lang="ja-JP" altLang="en-US" sz="2800" b="1">
              <a:solidFill>
                <a:schemeClr val="accent4"/>
              </a:solidFill>
            </a:endParaRPr>
          </a:p>
          <a:p>
            <a:endParaRPr lang="en" altLang="ja-JP" sz="3600" b="1" dirty="0">
              <a:solidFill>
                <a:schemeClr val="accent4"/>
              </a:solidFill>
            </a:endParaRPr>
          </a:p>
        </p:txBody>
      </p:sp>
      <p:grpSp>
        <p:nvGrpSpPr>
          <p:cNvPr id="15" name="グループ化 14">
            <a:extLst>
              <a:ext uri="{FF2B5EF4-FFF2-40B4-BE49-F238E27FC236}">
                <a16:creationId xmlns:a16="http://schemas.microsoft.com/office/drawing/2014/main" id="{F0676365-67D3-7609-3EBC-5D607C5BC5BB}"/>
              </a:ext>
            </a:extLst>
          </p:cNvPr>
          <p:cNvGrpSpPr/>
          <p:nvPr/>
        </p:nvGrpSpPr>
        <p:grpSpPr>
          <a:xfrm>
            <a:off x="0" y="926275"/>
            <a:ext cx="6887688" cy="4767245"/>
            <a:chOff x="4030822" y="893097"/>
            <a:chExt cx="7935393" cy="5262790"/>
          </a:xfrm>
        </p:grpSpPr>
        <p:pic>
          <p:nvPicPr>
            <p:cNvPr id="16" name="図 15">
              <a:extLst>
                <a:ext uri="{FF2B5EF4-FFF2-40B4-BE49-F238E27FC236}">
                  <a16:creationId xmlns:a16="http://schemas.microsoft.com/office/drawing/2014/main" id="{D7301924-7D5A-34A0-D0D6-9D1EAE4B234F}"/>
                </a:ext>
              </a:extLst>
            </p:cNvPr>
            <p:cNvPicPr>
              <a:picLocks noChangeAspect="1"/>
            </p:cNvPicPr>
            <p:nvPr/>
          </p:nvPicPr>
          <p:blipFill>
            <a:blip r:embed="rId3"/>
            <a:stretch>
              <a:fillRect/>
            </a:stretch>
          </p:blipFill>
          <p:spPr>
            <a:xfrm>
              <a:off x="4030822" y="893097"/>
              <a:ext cx="7935393" cy="5262790"/>
            </a:xfrm>
            <a:prstGeom prst="rect">
              <a:avLst/>
            </a:prstGeom>
          </p:spPr>
        </p:pic>
        <p:sp>
          <p:nvSpPr>
            <p:cNvPr id="17" name="正方形/長方形 16">
              <a:extLst>
                <a:ext uri="{FF2B5EF4-FFF2-40B4-BE49-F238E27FC236}">
                  <a16:creationId xmlns:a16="http://schemas.microsoft.com/office/drawing/2014/main" id="{0738BDB1-8E81-2833-7016-9BE777FDEA88}"/>
                </a:ext>
              </a:extLst>
            </p:cNvPr>
            <p:cNvSpPr/>
            <p:nvPr/>
          </p:nvSpPr>
          <p:spPr>
            <a:xfrm>
              <a:off x="6305187" y="1878344"/>
              <a:ext cx="3035796" cy="724984"/>
            </a:xfrm>
            <a:prstGeom prst="rect">
              <a:avLst/>
            </a:prstGeom>
            <a:solidFill>
              <a:schemeClr val="bg1"/>
            </a:solidFill>
            <a:ln>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1" name="テキスト ボックス 20">
              <a:extLst>
                <a:ext uri="{FF2B5EF4-FFF2-40B4-BE49-F238E27FC236}">
                  <a16:creationId xmlns:a16="http://schemas.microsoft.com/office/drawing/2014/main" id="{495D69BC-5DD7-EF84-22A0-0F6F3669A6A1}"/>
                </a:ext>
              </a:extLst>
            </p:cNvPr>
            <p:cNvSpPr txBox="1"/>
            <p:nvPr/>
          </p:nvSpPr>
          <p:spPr>
            <a:xfrm>
              <a:off x="6324663" y="2203218"/>
              <a:ext cx="1334020" cy="400110"/>
            </a:xfrm>
            <a:prstGeom prst="rect">
              <a:avLst/>
            </a:prstGeom>
            <a:noFill/>
          </p:spPr>
          <p:txBody>
            <a:bodyPr wrap="none" rtlCol="0">
              <a:spAutoFit/>
            </a:bodyPr>
            <a:lstStyle/>
            <a:p>
              <a:r>
                <a:rPr kumimoji="1" lang="ja-JP" altLang="en-US" sz="2000">
                  <a:ln w="15875">
                    <a:solidFill>
                      <a:schemeClr val="tx1"/>
                    </a:solidFill>
                  </a:ln>
                  <a:pattFill prst="pct75">
                    <a:fgClr>
                      <a:srgbClr val="EA0809"/>
                    </a:fgClr>
                    <a:bgClr>
                      <a:schemeClr val="bg1"/>
                    </a:bgClr>
                  </a:pattFill>
                </a:rPr>
                <a:t>■</a:t>
              </a:r>
              <a:r>
                <a:rPr kumimoji="1" lang="en-US" altLang="ja-JP" sz="2000" dirty="0">
                  <a:ln w="15875">
                    <a:solidFill>
                      <a:schemeClr val="tx1"/>
                    </a:solidFill>
                  </a:ln>
                  <a:solidFill>
                    <a:srgbClr val="D2D2D2"/>
                  </a:solidFill>
                </a:rPr>
                <a:t> </a:t>
              </a:r>
              <a:r>
                <a:rPr lang="en-US" altLang="ja-JP" sz="2000" dirty="0">
                  <a:ln w="15875">
                    <a:noFill/>
                  </a:ln>
                  <a:latin typeface="Arial" panose="020B0604020202020204" pitchFamily="34" charset="0"/>
                  <a:cs typeface="Arial" panose="020B0604020202020204" pitchFamily="34" charset="0"/>
                </a:rPr>
                <a:t>China</a:t>
              </a:r>
              <a:r>
                <a:rPr kumimoji="1" lang="en-US" altLang="ja-JP" sz="2000" dirty="0">
                  <a:ln w="15875">
                    <a:solidFill>
                      <a:schemeClr val="tx1"/>
                    </a:solidFill>
                  </a:ln>
                  <a:pattFill prst="dashVert">
                    <a:fgClr>
                      <a:schemeClr val="bg1"/>
                    </a:fgClr>
                    <a:bgClr>
                      <a:srgbClr val="F7C7AD"/>
                    </a:bgClr>
                  </a:pattFill>
                </a:rPr>
                <a:t> </a:t>
              </a:r>
              <a:r>
                <a:rPr kumimoji="1" lang="en-US" altLang="ja-JP" sz="2000" dirty="0">
                  <a:pattFill prst="dashVert">
                    <a:fgClr>
                      <a:schemeClr val="bg1"/>
                    </a:fgClr>
                    <a:bgClr>
                      <a:srgbClr val="F7C7AD"/>
                    </a:bgClr>
                  </a:pattFill>
                </a:rPr>
                <a:t> </a:t>
              </a:r>
              <a:endParaRPr kumimoji="1" lang="ja-JP" altLang="en-US" sz="2000">
                <a:pattFill prst="dashVert">
                  <a:fgClr>
                    <a:schemeClr val="bg1"/>
                  </a:fgClr>
                  <a:bgClr>
                    <a:srgbClr val="F7C7AD"/>
                  </a:bgClr>
                </a:pattFill>
              </a:endParaRPr>
            </a:p>
          </p:txBody>
        </p:sp>
        <p:sp>
          <p:nvSpPr>
            <p:cNvPr id="22" name="テキスト ボックス 21">
              <a:extLst>
                <a:ext uri="{FF2B5EF4-FFF2-40B4-BE49-F238E27FC236}">
                  <a16:creationId xmlns:a16="http://schemas.microsoft.com/office/drawing/2014/main" id="{F735A546-4A06-A69E-E0D2-E1F249B4570C}"/>
                </a:ext>
              </a:extLst>
            </p:cNvPr>
            <p:cNvSpPr txBox="1"/>
            <p:nvPr/>
          </p:nvSpPr>
          <p:spPr>
            <a:xfrm>
              <a:off x="6324662" y="1878344"/>
              <a:ext cx="1961739" cy="446167"/>
            </a:xfrm>
            <a:prstGeom prst="rect">
              <a:avLst/>
            </a:prstGeom>
            <a:noFill/>
          </p:spPr>
          <p:txBody>
            <a:bodyPr wrap="square" rtlCol="0">
              <a:spAutoFit/>
            </a:bodyPr>
            <a:lstStyle/>
            <a:p>
              <a:r>
                <a:rPr kumimoji="1" lang="ja-JP" altLang="en-US" sz="2000">
                  <a:ln w="15875">
                    <a:solidFill>
                      <a:schemeClr val="tx1"/>
                    </a:solidFill>
                  </a:ln>
                  <a:pattFill prst="pct75">
                    <a:fgClr>
                      <a:srgbClr val="F8E41E"/>
                    </a:fgClr>
                    <a:bgClr>
                      <a:schemeClr val="bg1"/>
                    </a:bgClr>
                  </a:pattFill>
                </a:rPr>
                <a:t>■</a:t>
              </a:r>
              <a:r>
                <a:rPr kumimoji="1" lang="en-US" altLang="ja-JP" sz="2000" dirty="0">
                  <a:ln w="15875">
                    <a:solidFill>
                      <a:schemeClr val="tx1"/>
                    </a:solidFill>
                  </a:ln>
                  <a:solidFill>
                    <a:srgbClr val="D2D2D2"/>
                  </a:solidFill>
                </a:rPr>
                <a:t> </a:t>
              </a:r>
              <a:r>
                <a:rPr kumimoji="1" lang="en-US" altLang="ja-JP" sz="2000" dirty="0">
                  <a:ln w="15875">
                    <a:noFill/>
                  </a:ln>
                  <a:latin typeface="Arial" panose="020B0604020202020204" pitchFamily="34" charset="0"/>
                  <a:cs typeface="Arial" panose="020B0604020202020204" pitchFamily="34" charset="0"/>
                </a:rPr>
                <a:t>The U.S.</a:t>
              </a:r>
              <a:r>
                <a:rPr kumimoji="1" lang="en-US" altLang="ja-JP" sz="2000" dirty="0">
                  <a:ln w="15875">
                    <a:solidFill>
                      <a:schemeClr val="tx1"/>
                    </a:solidFill>
                  </a:ln>
                </a:rPr>
                <a:t> </a:t>
              </a:r>
              <a:r>
                <a:rPr kumimoji="1" lang="en-US" altLang="ja-JP" sz="2000" dirty="0"/>
                <a:t> </a:t>
              </a:r>
              <a:endParaRPr kumimoji="1" lang="ja-JP" altLang="en-US" sz="2000"/>
            </a:p>
          </p:txBody>
        </p:sp>
      </p:grpSp>
      <p:sp>
        <p:nvSpPr>
          <p:cNvPr id="23" name="テキスト ボックス 22">
            <a:extLst>
              <a:ext uri="{FF2B5EF4-FFF2-40B4-BE49-F238E27FC236}">
                <a16:creationId xmlns:a16="http://schemas.microsoft.com/office/drawing/2014/main" id="{F219F8F9-CC68-F4AF-3741-8F40842D79F8}"/>
              </a:ext>
            </a:extLst>
          </p:cNvPr>
          <p:cNvSpPr txBox="1"/>
          <p:nvPr/>
        </p:nvSpPr>
        <p:spPr>
          <a:xfrm>
            <a:off x="11515259" y="45328"/>
            <a:ext cx="1285375" cy="584775"/>
          </a:xfrm>
          <a:prstGeom prst="rect">
            <a:avLst/>
          </a:prstGeom>
          <a:noFill/>
        </p:spPr>
        <p:txBody>
          <a:bodyPr wrap="square" rtlCol="0">
            <a:spAutoFit/>
          </a:bodyPr>
          <a:lstStyle/>
          <a:p>
            <a:r>
              <a:rPr lang="en-US" altLang="ja-JP" sz="3200" dirty="0">
                <a:solidFill>
                  <a:schemeClr val="bg1"/>
                </a:solidFill>
              </a:rPr>
              <a:t>16</a:t>
            </a:r>
            <a:endParaRPr kumimoji="1" lang="ja-JP" altLang="en-US" sz="3200">
              <a:solidFill>
                <a:schemeClr val="bg1"/>
              </a:solidFill>
            </a:endParaRPr>
          </a:p>
        </p:txBody>
      </p:sp>
    </p:spTree>
    <p:extLst>
      <p:ext uri="{BB962C8B-B14F-4D97-AF65-F5344CB8AC3E}">
        <p14:creationId xmlns:p14="http://schemas.microsoft.com/office/powerpoint/2010/main" val="3080944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7060B-97E7-5808-B9FA-91157A4363E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9D72BD8-9173-C8EC-AEA8-8B14415F58A5}"/>
              </a:ext>
            </a:extLst>
          </p:cNvPr>
          <p:cNvSpPr txBox="1"/>
          <p:nvPr/>
        </p:nvSpPr>
        <p:spPr>
          <a:xfrm>
            <a:off x="7167350" y="3605916"/>
            <a:ext cx="4688463" cy="646331"/>
          </a:xfrm>
          <a:prstGeom prst="rect">
            <a:avLst/>
          </a:prstGeom>
          <a:noFill/>
        </p:spPr>
        <p:txBody>
          <a:bodyPr wrap="square">
            <a:spAutoFit/>
          </a:bodyPr>
          <a:lstStyle/>
          <a:p>
            <a:r>
              <a:rPr lang="en" altLang="ja-JP" b="1" dirty="0"/>
              <a:t>Figure 2. </a:t>
            </a:r>
            <a:r>
              <a:rPr lang="en" altLang="ja-JP" dirty="0"/>
              <a:t>Per capita CO₂ emissions in 2019 and 2024 for the top five countries</a:t>
            </a:r>
          </a:p>
        </p:txBody>
      </p:sp>
      <p:sp>
        <p:nvSpPr>
          <p:cNvPr id="8" name="タイトル 1">
            <a:extLst>
              <a:ext uri="{FF2B5EF4-FFF2-40B4-BE49-F238E27FC236}">
                <a16:creationId xmlns:a16="http://schemas.microsoft.com/office/drawing/2014/main" id="{D81AAE0D-E7F9-C0AE-8531-0F73DC46C896}"/>
              </a:ext>
            </a:extLst>
          </p:cNvPr>
          <p:cNvSpPr txBox="1">
            <a:spLocks/>
          </p:cNvSpPr>
          <p:nvPr/>
        </p:nvSpPr>
        <p:spPr>
          <a:xfrm>
            <a:off x="333700" y="-281261"/>
            <a:ext cx="13258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solidFill>
                  <a:schemeClr val="bg1"/>
                </a:solidFill>
                <a:latin typeface="Arial" panose="020B0604020202020204" pitchFamily="34" charset="0"/>
                <a:cs typeface="Arial" panose="020B0604020202020204" pitchFamily="34" charset="0"/>
              </a:rPr>
              <a:t>4. Results </a:t>
            </a:r>
            <a:r>
              <a:rPr lang="en-US" altLang="ja-JP" sz="2400" b="1" dirty="0">
                <a:solidFill>
                  <a:schemeClr val="bg1"/>
                </a:solidFill>
                <a:latin typeface="Arial" panose="020B0604020202020204" pitchFamily="34" charset="0"/>
                <a:cs typeface="Arial" panose="020B0604020202020204" pitchFamily="34" charset="0"/>
              </a:rPr>
              <a:t>–Comparison of per capita emissions from air travel–</a:t>
            </a:r>
            <a:endParaRPr lang="en-US" altLang="ja-JP" sz="2800" b="1"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1DD4D269-BA67-C065-15CB-3A25CE6536B4}"/>
              </a:ext>
            </a:extLst>
          </p:cNvPr>
          <p:cNvSpPr txBox="1"/>
          <p:nvPr/>
        </p:nvSpPr>
        <p:spPr>
          <a:xfrm>
            <a:off x="652925" y="4417363"/>
            <a:ext cx="11202888" cy="2477601"/>
          </a:xfrm>
          <a:prstGeom prst="rect">
            <a:avLst/>
          </a:prstGeom>
          <a:noFill/>
        </p:spPr>
        <p:txBody>
          <a:bodyPr wrap="square">
            <a:spAutoFit/>
          </a:bodyPr>
          <a:lstStyle/>
          <a:p>
            <a:pPr marL="342900" indent="-342900">
              <a:buFont typeface="Wingdings" pitchFamily="2" charset="2"/>
              <a:buChar char="Ø"/>
            </a:pPr>
            <a:r>
              <a:rPr lang="en" altLang="ja-JP" sz="2400" dirty="0"/>
              <a:t>The per capita CO₂ emissions of American tourists </a:t>
            </a:r>
            <a:r>
              <a:rPr lang="en" altLang="ja-JP" sz="2400" b="1" dirty="0">
                <a:solidFill>
                  <a:schemeClr val="accent4"/>
                </a:solidFill>
              </a:rPr>
              <a:t>reach around 3 tons, with  80% of that amount coming from air travel.</a:t>
            </a:r>
          </a:p>
          <a:p>
            <a:pPr marL="342900" indent="-342900">
              <a:buFont typeface="Wingdings" pitchFamily="2" charset="2"/>
              <a:buChar char="Ø"/>
            </a:pPr>
            <a:endParaRPr lang="en" altLang="ja-JP" sz="300" dirty="0"/>
          </a:p>
          <a:p>
            <a:pPr marL="342900" indent="-342900">
              <a:buFont typeface="Wingdings" pitchFamily="2" charset="2"/>
              <a:buChar char="Ø"/>
            </a:pPr>
            <a:r>
              <a:rPr lang="en" altLang="ja-JP" sz="2400" dirty="0"/>
              <a:t>This percentage is significantly higher than that of tourists from Asian countries, whose emissions range </a:t>
            </a:r>
            <a:r>
              <a:rPr lang="en" altLang="ja-JP" sz="2400" dirty="0">
                <a:solidFill>
                  <a:schemeClr val="accent6">
                    <a:lumMod val="10000"/>
                  </a:schemeClr>
                </a:solidFill>
              </a:rPr>
              <a:t>from 0.5 to 1.2 tons per person.</a:t>
            </a:r>
          </a:p>
          <a:p>
            <a:pPr marL="342900" indent="-342900">
              <a:buFont typeface="Wingdings" pitchFamily="2" charset="2"/>
              <a:buChar char="Ø"/>
            </a:pPr>
            <a:endParaRPr lang="en" altLang="ja-JP" sz="400" dirty="0"/>
          </a:p>
          <a:p>
            <a:pPr marL="342900" indent="-342900">
              <a:buFont typeface="Wingdings" pitchFamily="2" charset="2"/>
              <a:buChar char="Ø"/>
            </a:pPr>
            <a:r>
              <a:rPr lang="en" altLang="ja-JP" sz="2400" dirty="0"/>
              <a:t>Due to such high per capita emissions, even a small increase in </a:t>
            </a:r>
            <a:r>
              <a:rPr lang="en" altLang="ja-JP" sz="2400" b="1" dirty="0">
                <a:solidFill>
                  <a:schemeClr val="accent4"/>
                </a:solidFill>
              </a:rPr>
              <a:t>the number of American visitors can have a substantial impact on the total emissions</a:t>
            </a:r>
            <a:r>
              <a:rPr lang="en" altLang="ja-JP" sz="2400" dirty="0"/>
              <a:t>.</a:t>
            </a:r>
          </a:p>
        </p:txBody>
      </p:sp>
      <p:pic>
        <p:nvPicPr>
          <p:cNvPr id="55" name="図 54">
            <a:extLst>
              <a:ext uri="{FF2B5EF4-FFF2-40B4-BE49-F238E27FC236}">
                <a16:creationId xmlns:a16="http://schemas.microsoft.com/office/drawing/2014/main" id="{B0B7A35B-6E77-107B-CC5A-FAFCC9FDD44F}"/>
              </a:ext>
            </a:extLst>
          </p:cNvPr>
          <p:cNvPicPr>
            <a:picLocks noChangeAspect="1"/>
          </p:cNvPicPr>
          <p:nvPr/>
        </p:nvPicPr>
        <p:blipFill>
          <a:blip r:embed="rId3"/>
          <a:stretch>
            <a:fillRect/>
          </a:stretch>
        </p:blipFill>
        <p:spPr>
          <a:xfrm>
            <a:off x="941940" y="707079"/>
            <a:ext cx="9874800" cy="3869308"/>
          </a:xfrm>
          <a:prstGeom prst="rect">
            <a:avLst/>
          </a:prstGeom>
        </p:spPr>
      </p:pic>
      <p:sp>
        <p:nvSpPr>
          <p:cNvPr id="56" name="テキスト ボックス 55">
            <a:extLst>
              <a:ext uri="{FF2B5EF4-FFF2-40B4-BE49-F238E27FC236}">
                <a16:creationId xmlns:a16="http://schemas.microsoft.com/office/drawing/2014/main" id="{FC6F7548-B47A-CA2F-6452-66F726EB31F6}"/>
              </a:ext>
            </a:extLst>
          </p:cNvPr>
          <p:cNvSpPr txBox="1"/>
          <p:nvPr/>
        </p:nvSpPr>
        <p:spPr>
          <a:xfrm>
            <a:off x="11515259" y="45328"/>
            <a:ext cx="1285375" cy="584775"/>
          </a:xfrm>
          <a:prstGeom prst="rect">
            <a:avLst/>
          </a:prstGeom>
          <a:noFill/>
        </p:spPr>
        <p:txBody>
          <a:bodyPr wrap="square" rtlCol="0">
            <a:spAutoFit/>
          </a:bodyPr>
          <a:lstStyle/>
          <a:p>
            <a:r>
              <a:rPr lang="en-US" altLang="ja-JP" sz="3200" dirty="0">
                <a:solidFill>
                  <a:schemeClr val="bg1"/>
                </a:solidFill>
              </a:rPr>
              <a:t>17</a:t>
            </a:r>
            <a:endParaRPr kumimoji="1" lang="ja-JP" altLang="en-US" sz="3200">
              <a:solidFill>
                <a:schemeClr val="bg1"/>
              </a:solidFill>
            </a:endParaRPr>
          </a:p>
        </p:txBody>
      </p:sp>
    </p:spTree>
    <p:extLst>
      <p:ext uri="{BB962C8B-B14F-4D97-AF65-F5344CB8AC3E}">
        <p14:creationId xmlns:p14="http://schemas.microsoft.com/office/powerpoint/2010/main" val="169644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C9FF5-DEED-841A-D2C6-15C27D72BECF}"/>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7C8D6FD-CF75-70F9-7D9E-B11EA0F8AFC5}"/>
              </a:ext>
            </a:extLst>
          </p:cNvPr>
          <p:cNvSpPr txBox="1"/>
          <p:nvPr/>
        </p:nvSpPr>
        <p:spPr>
          <a:xfrm>
            <a:off x="7086049" y="3429000"/>
            <a:ext cx="4688463" cy="707886"/>
          </a:xfrm>
          <a:prstGeom prst="rect">
            <a:avLst/>
          </a:prstGeom>
          <a:noFill/>
        </p:spPr>
        <p:txBody>
          <a:bodyPr wrap="square">
            <a:spAutoFit/>
          </a:bodyPr>
          <a:lstStyle/>
          <a:p>
            <a:r>
              <a:rPr lang="en" altLang="ja-JP" sz="2000" b="1" dirty="0"/>
              <a:t>Figure 2. </a:t>
            </a:r>
            <a:r>
              <a:rPr lang="en" altLang="ja-JP" sz="2000" dirty="0"/>
              <a:t>Per capita CO₂ emissions in 2019 and 2024 for the top five countries</a:t>
            </a:r>
          </a:p>
        </p:txBody>
      </p:sp>
      <p:sp>
        <p:nvSpPr>
          <p:cNvPr id="8" name="タイトル 1">
            <a:extLst>
              <a:ext uri="{FF2B5EF4-FFF2-40B4-BE49-F238E27FC236}">
                <a16:creationId xmlns:a16="http://schemas.microsoft.com/office/drawing/2014/main" id="{4DDACB0F-0D29-B6C6-4FAF-C54A3D26C6EB}"/>
              </a:ext>
            </a:extLst>
          </p:cNvPr>
          <p:cNvSpPr txBox="1">
            <a:spLocks/>
          </p:cNvSpPr>
          <p:nvPr/>
        </p:nvSpPr>
        <p:spPr>
          <a:xfrm>
            <a:off x="333700" y="-281261"/>
            <a:ext cx="13258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solidFill>
                  <a:schemeClr val="bg1"/>
                </a:solidFill>
                <a:latin typeface="Arial" panose="020B0604020202020204" pitchFamily="34" charset="0"/>
                <a:cs typeface="Arial" panose="020B0604020202020204" pitchFamily="34" charset="0"/>
              </a:rPr>
              <a:t>4. Results </a:t>
            </a:r>
            <a:r>
              <a:rPr lang="en-US" altLang="ja-JP" sz="2400" b="1" dirty="0">
                <a:solidFill>
                  <a:schemeClr val="bg1"/>
                </a:solidFill>
                <a:latin typeface="Arial" panose="020B0604020202020204" pitchFamily="34" charset="0"/>
                <a:cs typeface="Arial" panose="020B0604020202020204" pitchFamily="34" charset="0"/>
              </a:rPr>
              <a:t>–Comparison of per capita emissions from air travel–</a:t>
            </a:r>
            <a:endParaRPr lang="en-US" altLang="ja-JP" sz="2800" b="1"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39D3FEDA-3190-B219-B97A-D98CD24214E0}"/>
              </a:ext>
            </a:extLst>
          </p:cNvPr>
          <p:cNvSpPr txBox="1"/>
          <p:nvPr/>
        </p:nvSpPr>
        <p:spPr>
          <a:xfrm>
            <a:off x="475576" y="4642023"/>
            <a:ext cx="11298936" cy="2062103"/>
          </a:xfrm>
          <a:prstGeom prst="rect">
            <a:avLst/>
          </a:prstGeom>
          <a:noFill/>
        </p:spPr>
        <p:txBody>
          <a:bodyPr wrap="square">
            <a:spAutoFit/>
          </a:bodyPr>
          <a:lstStyle/>
          <a:p>
            <a:pPr marL="285750" indent="-285750">
              <a:buFont typeface="Wingdings" pitchFamily="2" charset="2"/>
              <a:buChar char="Ø"/>
            </a:pPr>
            <a:r>
              <a:rPr lang="en" altLang="ja-JP" sz="2400" b="1" dirty="0">
                <a:solidFill>
                  <a:schemeClr val="accent4"/>
                </a:solidFill>
              </a:rPr>
              <a:t>When it comes to emissions from consumption, American tourists do not show particularly high levels</a:t>
            </a:r>
            <a:r>
              <a:rPr lang="en" altLang="ja-JP" sz="2400" dirty="0"/>
              <a:t>, despite their relatively long stays.</a:t>
            </a:r>
          </a:p>
          <a:p>
            <a:pPr marL="285750" indent="-285750">
              <a:buFont typeface="Wingdings" pitchFamily="2" charset="2"/>
              <a:buChar char="Ø"/>
            </a:pPr>
            <a:endParaRPr lang="en" altLang="ja-JP" sz="800" dirty="0"/>
          </a:p>
          <a:p>
            <a:pPr marL="285750" indent="-285750">
              <a:buFont typeface="Wingdings" pitchFamily="2" charset="2"/>
              <a:buChar char="Ø"/>
            </a:pPr>
            <a:r>
              <a:rPr lang="en" altLang="ja-JP" sz="2400" dirty="0"/>
              <a:t>This is likely because much of American tourists spending goes toward services such as food, lodging, and train transportation, rather than high-emission products like clothing or cosmetics.</a:t>
            </a:r>
          </a:p>
        </p:txBody>
      </p:sp>
      <p:pic>
        <p:nvPicPr>
          <p:cNvPr id="32" name="図 31">
            <a:extLst>
              <a:ext uri="{FF2B5EF4-FFF2-40B4-BE49-F238E27FC236}">
                <a16:creationId xmlns:a16="http://schemas.microsoft.com/office/drawing/2014/main" id="{941E8ADF-E9CD-CED8-F5EB-8EE127040628}"/>
              </a:ext>
            </a:extLst>
          </p:cNvPr>
          <p:cNvPicPr>
            <a:picLocks noChangeAspect="1"/>
          </p:cNvPicPr>
          <p:nvPr/>
        </p:nvPicPr>
        <p:blipFill>
          <a:blip r:embed="rId3"/>
          <a:stretch>
            <a:fillRect/>
          </a:stretch>
        </p:blipFill>
        <p:spPr>
          <a:xfrm>
            <a:off x="912894" y="776923"/>
            <a:ext cx="9877687" cy="3812092"/>
          </a:xfrm>
          <a:prstGeom prst="rect">
            <a:avLst/>
          </a:prstGeom>
        </p:spPr>
      </p:pic>
      <p:sp>
        <p:nvSpPr>
          <p:cNvPr id="33" name="テキスト ボックス 32">
            <a:extLst>
              <a:ext uri="{FF2B5EF4-FFF2-40B4-BE49-F238E27FC236}">
                <a16:creationId xmlns:a16="http://schemas.microsoft.com/office/drawing/2014/main" id="{39747BEC-EB4B-E48F-F969-D6AADA222B17}"/>
              </a:ext>
            </a:extLst>
          </p:cNvPr>
          <p:cNvSpPr txBox="1"/>
          <p:nvPr/>
        </p:nvSpPr>
        <p:spPr>
          <a:xfrm>
            <a:off x="11515259" y="45328"/>
            <a:ext cx="1285375" cy="584775"/>
          </a:xfrm>
          <a:prstGeom prst="rect">
            <a:avLst/>
          </a:prstGeom>
          <a:noFill/>
        </p:spPr>
        <p:txBody>
          <a:bodyPr wrap="square" rtlCol="0">
            <a:spAutoFit/>
          </a:bodyPr>
          <a:lstStyle/>
          <a:p>
            <a:r>
              <a:rPr lang="en-US" altLang="ja-JP" sz="3200" dirty="0">
                <a:solidFill>
                  <a:schemeClr val="bg1"/>
                </a:solidFill>
              </a:rPr>
              <a:t>18</a:t>
            </a:r>
            <a:endParaRPr kumimoji="1" lang="ja-JP" altLang="en-US" sz="3200">
              <a:solidFill>
                <a:schemeClr val="bg1"/>
              </a:solidFill>
            </a:endParaRPr>
          </a:p>
        </p:txBody>
      </p:sp>
    </p:spTree>
    <p:extLst>
      <p:ext uri="{BB962C8B-B14F-4D97-AF65-F5344CB8AC3E}">
        <p14:creationId xmlns:p14="http://schemas.microsoft.com/office/powerpoint/2010/main" val="32317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62D3D-B085-B642-CB30-EC02BCFB5588}"/>
            </a:ext>
          </a:extLst>
        </p:cNvPr>
        <p:cNvGrpSpPr/>
        <p:nvPr/>
      </p:nvGrpSpPr>
      <p:grpSpPr>
        <a:xfrm>
          <a:off x="0" y="0"/>
          <a:ext cx="0" cy="0"/>
          <a:chOff x="0" y="0"/>
          <a:chExt cx="0" cy="0"/>
        </a:xfrm>
      </p:grpSpPr>
      <p:sp>
        <p:nvSpPr>
          <p:cNvPr id="3" name="角丸四角形 2">
            <a:extLst>
              <a:ext uri="{FF2B5EF4-FFF2-40B4-BE49-F238E27FC236}">
                <a16:creationId xmlns:a16="http://schemas.microsoft.com/office/drawing/2014/main" id="{C55004F3-FEEB-786A-25D8-0F16EA6C5227}"/>
              </a:ext>
            </a:extLst>
          </p:cNvPr>
          <p:cNvSpPr/>
          <p:nvPr/>
        </p:nvSpPr>
        <p:spPr>
          <a:xfrm>
            <a:off x="143273" y="832663"/>
            <a:ext cx="11905453" cy="3665989"/>
          </a:xfrm>
          <a:prstGeom prst="round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2FFC0E3-AD88-6BDF-F5FA-CDA29386D743}"/>
              </a:ext>
            </a:extLst>
          </p:cNvPr>
          <p:cNvSpPr>
            <a:spLocks noGrp="1"/>
          </p:cNvSpPr>
          <p:nvPr>
            <p:ph type="title"/>
          </p:nvPr>
        </p:nvSpPr>
        <p:spPr>
          <a:xfrm>
            <a:off x="333701" y="-281261"/>
            <a:ext cx="10515600" cy="1325563"/>
          </a:xfrm>
        </p:spPr>
        <p:txBody>
          <a:bodyPr>
            <a:normAutofit/>
          </a:bodyPr>
          <a:lstStyle/>
          <a:p>
            <a:r>
              <a:rPr kumimoji="1" lang="en-US" altLang="ja-JP" sz="3600" b="1" dirty="0">
                <a:solidFill>
                  <a:schemeClr val="bg1"/>
                </a:solidFill>
              </a:rPr>
              <a:t>1. Introduction</a:t>
            </a:r>
            <a:endParaRPr kumimoji="1" lang="ja-JP" altLang="en-US" sz="3600" b="1">
              <a:solidFill>
                <a:schemeClr val="bg1"/>
              </a:solidFill>
            </a:endParaRPr>
          </a:p>
        </p:txBody>
      </p:sp>
      <p:sp>
        <p:nvSpPr>
          <p:cNvPr id="4" name="テキスト ボックス 3">
            <a:extLst>
              <a:ext uri="{FF2B5EF4-FFF2-40B4-BE49-F238E27FC236}">
                <a16:creationId xmlns:a16="http://schemas.microsoft.com/office/drawing/2014/main" id="{41E7E2DD-7F40-F15B-2ACD-4584C2585563}"/>
              </a:ext>
            </a:extLst>
          </p:cNvPr>
          <p:cNvSpPr txBox="1"/>
          <p:nvPr/>
        </p:nvSpPr>
        <p:spPr>
          <a:xfrm>
            <a:off x="299691" y="2521059"/>
            <a:ext cx="11175812" cy="1985159"/>
          </a:xfrm>
          <a:prstGeom prst="rect">
            <a:avLst/>
          </a:prstGeom>
          <a:noFill/>
        </p:spPr>
        <p:txBody>
          <a:bodyPr wrap="square">
            <a:spAutoFit/>
          </a:bodyPr>
          <a:lstStyle/>
          <a:p>
            <a:pPr marL="457200" indent="-457200">
              <a:buClr>
                <a:srgbClr val="543724"/>
              </a:buClr>
              <a:buFont typeface="Wingdings" pitchFamily="2" charset="2"/>
              <a:buChar char="Ø"/>
            </a:pPr>
            <a:r>
              <a:rPr lang="en" altLang="ja-JP" sz="2800" dirty="0"/>
              <a:t>Japan recorded </a:t>
            </a:r>
            <a:r>
              <a:rPr lang="en" altLang="ja-JP" sz="2800" b="1" dirty="0">
                <a:solidFill>
                  <a:schemeClr val="accent4"/>
                </a:solidFill>
              </a:rPr>
              <a:t>32 million inbound tourists</a:t>
            </a:r>
            <a:r>
              <a:rPr lang="en" altLang="ja-JP" sz="2800" b="1" dirty="0"/>
              <a:t> </a:t>
            </a:r>
            <a:r>
              <a:rPr lang="en" altLang="ja-JP" sz="2800" dirty="0"/>
              <a:t>and </a:t>
            </a:r>
            <a:r>
              <a:rPr lang="en" altLang="ja-JP" sz="2800" b="1" dirty="0">
                <a:solidFill>
                  <a:schemeClr val="accent4"/>
                </a:solidFill>
              </a:rPr>
              <a:t>4.8 trillion yen</a:t>
            </a:r>
            <a:r>
              <a:rPr lang="en" altLang="ja-JP" sz="2800" b="1" dirty="0"/>
              <a:t> </a:t>
            </a:r>
            <a:r>
              <a:rPr lang="en" altLang="ja-JP" sz="2800" dirty="0"/>
              <a:t>in travel spending in 2019 (JNTO, 2020).</a:t>
            </a:r>
          </a:p>
          <a:p>
            <a:pPr marL="457200" indent="-457200">
              <a:buClr>
                <a:srgbClr val="1B4C3B"/>
              </a:buClr>
              <a:buFont typeface="Wingdings" pitchFamily="2" charset="2"/>
              <a:buChar char="Ø"/>
            </a:pPr>
            <a:endParaRPr lang="en" altLang="ja-JP" sz="1000" dirty="0"/>
          </a:p>
          <a:p>
            <a:pPr marL="457200" indent="-457200">
              <a:buClr>
                <a:schemeClr val="accent3">
                  <a:lumMod val="75000"/>
                </a:schemeClr>
              </a:buClr>
              <a:buFont typeface="Wingdings" pitchFamily="2" charset="2"/>
              <a:buChar char="Ø"/>
            </a:pPr>
            <a:r>
              <a:rPr lang="en" altLang="ja-JP" sz="2800" dirty="0"/>
              <a:t>In Japan, tourism became an important growth sector, supported by pro-tourism policies and low-cost carriers.</a:t>
            </a:r>
          </a:p>
        </p:txBody>
      </p:sp>
      <p:sp>
        <p:nvSpPr>
          <p:cNvPr id="12" name="テキスト ボックス 11">
            <a:extLst>
              <a:ext uri="{FF2B5EF4-FFF2-40B4-BE49-F238E27FC236}">
                <a16:creationId xmlns:a16="http://schemas.microsoft.com/office/drawing/2014/main" id="{76036A5D-86F4-C56B-D576-5AD999994A52}"/>
              </a:ext>
            </a:extLst>
          </p:cNvPr>
          <p:cNvSpPr txBox="1"/>
          <p:nvPr/>
        </p:nvSpPr>
        <p:spPr>
          <a:xfrm>
            <a:off x="299691" y="885600"/>
            <a:ext cx="13200064" cy="584775"/>
          </a:xfrm>
          <a:prstGeom prst="rect">
            <a:avLst/>
          </a:prstGeom>
          <a:noFill/>
        </p:spPr>
        <p:txBody>
          <a:bodyPr wrap="square">
            <a:spAutoFit/>
          </a:bodyPr>
          <a:lstStyle/>
          <a:p>
            <a:r>
              <a:rPr lang="en" altLang="ja-JP" sz="3200" b="1" dirty="0"/>
              <a:t> International tourism plays an important role in economy.</a:t>
            </a:r>
            <a:endParaRPr lang="ja-JP" altLang="en-US" sz="3200" b="1"/>
          </a:p>
        </p:txBody>
      </p:sp>
      <p:pic>
        <p:nvPicPr>
          <p:cNvPr id="20" name="図 19">
            <a:extLst>
              <a:ext uri="{FF2B5EF4-FFF2-40B4-BE49-F238E27FC236}">
                <a16:creationId xmlns:a16="http://schemas.microsoft.com/office/drawing/2014/main" id="{DAA85B57-5704-5AB6-8415-A96898840A19}"/>
              </a:ext>
            </a:extLst>
          </p:cNvPr>
          <p:cNvPicPr>
            <a:picLocks noChangeAspect="1"/>
          </p:cNvPicPr>
          <p:nvPr/>
        </p:nvPicPr>
        <p:blipFill>
          <a:blip r:embed="rId3"/>
          <a:stretch>
            <a:fillRect/>
          </a:stretch>
        </p:blipFill>
        <p:spPr>
          <a:xfrm>
            <a:off x="508093" y="4432110"/>
            <a:ext cx="11175812" cy="2360931"/>
          </a:xfrm>
          <a:prstGeom prst="rect">
            <a:avLst/>
          </a:prstGeom>
        </p:spPr>
      </p:pic>
      <p:sp>
        <p:nvSpPr>
          <p:cNvPr id="21" name="テキスト ボックス 20">
            <a:extLst>
              <a:ext uri="{FF2B5EF4-FFF2-40B4-BE49-F238E27FC236}">
                <a16:creationId xmlns:a16="http://schemas.microsoft.com/office/drawing/2014/main" id="{EB6CD5B1-7FDE-7D20-3539-E35BB9503786}"/>
              </a:ext>
            </a:extLst>
          </p:cNvPr>
          <p:cNvSpPr txBox="1">
            <a:spLocks/>
          </p:cNvSpPr>
          <p:nvPr/>
        </p:nvSpPr>
        <p:spPr>
          <a:xfrm>
            <a:off x="888420" y="4578349"/>
            <a:ext cx="5996523" cy="400110"/>
          </a:xfrm>
          <a:prstGeom prst="rect">
            <a:avLst/>
          </a:prstGeom>
          <a:solidFill>
            <a:schemeClr val="accent2"/>
          </a:solidFill>
        </p:spPr>
        <p:txBody>
          <a:bodyPr wrap="square">
            <a:spAutoFit/>
          </a:bodyPr>
          <a:lstStyle/>
          <a:p>
            <a:r>
              <a:rPr lang="en" altLang="ja-JP" sz="2000" b="1" dirty="0">
                <a:solidFill>
                  <a:schemeClr val="bg1"/>
                </a:solidFill>
                <a:effectLst/>
                <a:latin typeface="+mj-lt"/>
              </a:rPr>
              <a:t> </a:t>
            </a:r>
            <a:r>
              <a:rPr lang="en" altLang="ja-JP" sz="2000" dirty="0">
                <a:solidFill>
                  <a:schemeClr val="bg1"/>
                </a:solidFill>
                <a:effectLst/>
                <a:latin typeface="+mj-lt"/>
              </a:rPr>
              <a:t>Trends in the number of inbound tourists to Japan</a:t>
            </a:r>
          </a:p>
        </p:txBody>
      </p:sp>
      <p:cxnSp>
        <p:nvCxnSpPr>
          <p:cNvPr id="23" name="直線矢印コネクタ 22">
            <a:extLst>
              <a:ext uri="{FF2B5EF4-FFF2-40B4-BE49-F238E27FC236}">
                <a16:creationId xmlns:a16="http://schemas.microsoft.com/office/drawing/2014/main" id="{CE2FCD71-3916-8357-E00F-271A51BDAC68}"/>
              </a:ext>
            </a:extLst>
          </p:cNvPr>
          <p:cNvCxnSpPr>
            <a:cxnSpLocks/>
          </p:cNvCxnSpPr>
          <p:nvPr/>
        </p:nvCxnSpPr>
        <p:spPr>
          <a:xfrm flipV="1">
            <a:off x="1232452" y="4650862"/>
            <a:ext cx="9939045" cy="1453987"/>
          </a:xfrm>
          <a:prstGeom prst="straightConnector1">
            <a:avLst/>
          </a:prstGeom>
          <a:ln w="38100">
            <a:prstDash val="sysDash"/>
            <a:tailEnd type="triangle"/>
          </a:ln>
        </p:spPr>
        <p:style>
          <a:lnRef idx="2">
            <a:schemeClr val="accent1"/>
          </a:lnRef>
          <a:fillRef idx="0">
            <a:schemeClr val="accent1"/>
          </a:fillRef>
          <a:effectRef idx="1">
            <a:schemeClr val="accent1"/>
          </a:effectRef>
          <a:fontRef idx="minor">
            <a:schemeClr val="tx1"/>
          </a:fontRef>
        </p:style>
      </p:cxnSp>
      <p:sp>
        <p:nvSpPr>
          <p:cNvPr id="30" name="テキスト ボックス 29">
            <a:extLst>
              <a:ext uri="{FF2B5EF4-FFF2-40B4-BE49-F238E27FC236}">
                <a16:creationId xmlns:a16="http://schemas.microsoft.com/office/drawing/2014/main" id="{7384B776-A700-B9CB-A26B-36DFDF9FD8F3}"/>
              </a:ext>
            </a:extLst>
          </p:cNvPr>
          <p:cNvSpPr txBox="1"/>
          <p:nvPr/>
        </p:nvSpPr>
        <p:spPr>
          <a:xfrm>
            <a:off x="10893199" y="6466745"/>
            <a:ext cx="757319" cy="369332"/>
          </a:xfrm>
          <a:prstGeom prst="rect">
            <a:avLst/>
          </a:prstGeom>
          <a:solidFill>
            <a:schemeClr val="bg1"/>
          </a:solidFill>
          <a:ln w="38100">
            <a:noFill/>
          </a:ln>
        </p:spPr>
        <p:txBody>
          <a:bodyPr wrap="square" rtlCol="0">
            <a:spAutoFit/>
          </a:bodyPr>
          <a:lstStyle/>
          <a:p>
            <a:r>
              <a:rPr lang="en-US" altLang="ja-JP" b="1" dirty="0">
                <a:solidFill>
                  <a:schemeClr val="accent2"/>
                </a:solidFill>
              </a:rPr>
              <a:t>2019</a:t>
            </a:r>
            <a:endParaRPr kumimoji="1" lang="ja-JP" altLang="en-US" b="1">
              <a:solidFill>
                <a:schemeClr val="accent2"/>
              </a:solidFill>
            </a:endParaRPr>
          </a:p>
        </p:txBody>
      </p:sp>
      <p:sp>
        <p:nvSpPr>
          <p:cNvPr id="31" name="角丸四角形 30">
            <a:extLst>
              <a:ext uri="{FF2B5EF4-FFF2-40B4-BE49-F238E27FC236}">
                <a16:creationId xmlns:a16="http://schemas.microsoft.com/office/drawing/2014/main" id="{F4923FF4-F456-9487-9B3B-C5C02974534E}"/>
              </a:ext>
            </a:extLst>
          </p:cNvPr>
          <p:cNvSpPr/>
          <p:nvPr/>
        </p:nvSpPr>
        <p:spPr>
          <a:xfrm>
            <a:off x="10894187" y="6494077"/>
            <a:ext cx="690504" cy="308306"/>
          </a:xfrm>
          <a:prstGeom prst="round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1BFD9FF4-E4FD-41E2-A4B2-9681CEDD06B5}"/>
              </a:ext>
            </a:extLst>
          </p:cNvPr>
          <p:cNvSpPr txBox="1"/>
          <p:nvPr/>
        </p:nvSpPr>
        <p:spPr>
          <a:xfrm>
            <a:off x="-42530" y="4455746"/>
            <a:ext cx="4912241" cy="461665"/>
          </a:xfrm>
          <a:prstGeom prst="rect">
            <a:avLst/>
          </a:prstGeom>
          <a:noFill/>
        </p:spPr>
        <p:txBody>
          <a:bodyPr wrap="square" rtlCol="0">
            <a:spAutoFit/>
          </a:bodyPr>
          <a:lstStyle/>
          <a:p>
            <a:r>
              <a:rPr lang="en-US" altLang="ja-JP" sz="1200" dirty="0"/>
              <a:t>(million </a:t>
            </a:r>
          </a:p>
          <a:p>
            <a:r>
              <a:rPr kumimoji="1" lang="en-US" altLang="ja-JP" sz="1200" dirty="0"/>
              <a:t>people)</a:t>
            </a:r>
            <a:endParaRPr kumimoji="1" lang="ja-JP" altLang="en-US" sz="1200"/>
          </a:p>
        </p:txBody>
      </p:sp>
      <p:sp>
        <p:nvSpPr>
          <p:cNvPr id="5" name="テキスト ボックス 4">
            <a:extLst>
              <a:ext uri="{FF2B5EF4-FFF2-40B4-BE49-F238E27FC236}">
                <a16:creationId xmlns:a16="http://schemas.microsoft.com/office/drawing/2014/main" id="{E1D88283-AEC2-82DD-7723-168B57388E51}"/>
              </a:ext>
            </a:extLst>
          </p:cNvPr>
          <p:cNvSpPr txBox="1"/>
          <p:nvPr/>
        </p:nvSpPr>
        <p:spPr>
          <a:xfrm>
            <a:off x="299691" y="1582829"/>
            <a:ext cx="11175812" cy="954107"/>
          </a:xfrm>
          <a:prstGeom prst="rect">
            <a:avLst/>
          </a:prstGeom>
          <a:noFill/>
        </p:spPr>
        <p:txBody>
          <a:bodyPr wrap="square">
            <a:spAutoFit/>
          </a:bodyPr>
          <a:lstStyle/>
          <a:p>
            <a:pPr marL="457200" indent="-457200">
              <a:buClr>
                <a:schemeClr val="accent6">
                  <a:lumMod val="10000"/>
                </a:schemeClr>
              </a:buClr>
              <a:buFont typeface="Wingdings" pitchFamily="2" charset="2"/>
              <a:buChar char="Ø"/>
            </a:pPr>
            <a:r>
              <a:rPr lang="en" altLang="ja-JP" sz="2800" dirty="0">
                <a:solidFill>
                  <a:schemeClr val="accent6">
                    <a:lumMod val="10000"/>
                  </a:schemeClr>
                </a:solidFill>
              </a:rPr>
              <a:t>International tourism recorded </a:t>
            </a:r>
            <a:r>
              <a:rPr lang="en" altLang="ja-JP" sz="2800" b="1" dirty="0">
                <a:solidFill>
                  <a:schemeClr val="accent4"/>
                </a:solidFill>
              </a:rPr>
              <a:t>1.4 billion arrivals</a:t>
            </a:r>
            <a:r>
              <a:rPr lang="en" altLang="ja-JP" sz="2800" dirty="0">
                <a:solidFill>
                  <a:schemeClr val="accent6">
                    <a:lumMod val="10000"/>
                  </a:schemeClr>
                </a:solidFill>
              </a:rPr>
              <a:t> and generated </a:t>
            </a:r>
            <a:r>
              <a:rPr lang="en" altLang="ja-JP" sz="2800" b="1" dirty="0">
                <a:solidFill>
                  <a:schemeClr val="accent4"/>
                </a:solidFill>
              </a:rPr>
              <a:t>1.5 trillion USD </a:t>
            </a:r>
            <a:r>
              <a:rPr lang="en" altLang="ja-JP" sz="2800" dirty="0">
                <a:solidFill>
                  <a:schemeClr val="accent6">
                    <a:lumMod val="10000"/>
                  </a:schemeClr>
                </a:solidFill>
              </a:rPr>
              <a:t>in revenue in 2019 (UNWTO, 2020).</a:t>
            </a:r>
          </a:p>
        </p:txBody>
      </p:sp>
      <p:sp>
        <p:nvSpPr>
          <p:cNvPr id="6" name="テキスト ボックス 5">
            <a:extLst>
              <a:ext uri="{FF2B5EF4-FFF2-40B4-BE49-F238E27FC236}">
                <a16:creationId xmlns:a16="http://schemas.microsoft.com/office/drawing/2014/main" id="{89EE88B2-CEA0-B131-8A4B-F4E791E744D1}"/>
              </a:ext>
            </a:extLst>
          </p:cNvPr>
          <p:cNvSpPr txBox="1"/>
          <p:nvPr/>
        </p:nvSpPr>
        <p:spPr>
          <a:xfrm>
            <a:off x="11568267" y="45328"/>
            <a:ext cx="1285375" cy="584775"/>
          </a:xfrm>
          <a:prstGeom prst="rect">
            <a:avLst/>
          </a:prstGeom>
          <a:noFill/>
        </p:spPr>
        <p:txBody>
          <a:bodyPr wrap="square" rtlCol="0">
            <a:spAutoFit/>
          </a:bodyPr>
          <a:lstStyle/>
          <a:p>
            <a:r>
              <a:rPr kumimoji="1" lang="en-US" altLang="ja-JP" sz="3200" dirty="0">
                <a:solidFill>
                  <a:schemeClr val="bg1"/>
                </a:solidFill>
              </a:rPr>
              <a:t>1</a:t>
            </a:r>
            <a:endParaRPr kumimoji="1" lang="ja-JP" altLang="en-US" sz="3200">
              <a:solidFill>
                <a:schemeClr val="bg1"/>
              </a:solidFill>
            </a:endParaRPr>
          </a:p>
        </p:txBody>
      </p:sp>
    </p:spTree>
    <p:extLst>
      <p:ext uri="{BB962C8B-B14F-4D97-AF65-F5344CB8AC3E}">
        <p14:creationId xmlns:p14="http://schemas.microsoft.com/office/powerpoint/2010/main" val="101968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E819A-CDB4-22FE-6A2E-4367CB62F792}"/>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158CEBF-EF8F-B62A-BB9D-06E4C9ACDC56}"/>
              </a:ext>
            </a:extLst>
          </p:cNvPr>
          <p:cNvSpPr txBox="1"/>
          <p:nvPr/>
        </p:nvSpPr>
        <p:spPr>
          <a:xfrm>
            <a:off x="6963066" y="3970272"/>
            <a:ext cx="4688463" cy="707886"/>
          </a:xfrm>
          <a:prstGeom prst="rect">
            <a:avLst/>
          </a:prstGeom>
          <a:noFill/>
        </p:spPr>
        <p:txBody>
          <a:bodyPr wrap="square">
            <a:spAutoFit/>
          </a:bodyPr>
          <a:lstStyle/>
          <a:p>
            <a:r>
              <a:rPr lang="en" altLang="ja-JP" sz="2000" b="1" dirty="0"/>
              <a:t>Figure 2. </a:t>
            </a:r>
            <a:r>
              <a:rPr lang="en" altLang="ja-JP" sz="2000" dirty="0"/>
              <a:t>Per capita CO₂ emissions in 2019 and 2024 for the top five countries</a:t>
            </a:r>
          </a:p>
        </p:txBody>
      </p:sp>
      <p:sp>
        <p:nvSpPr>
          <p:cNvPr id="8" name="タイトル 1">
            <a:extLst>
              <a:ext uri="{FF2B5EF4-FFF2-40B4-BE49-F238E27FC236}">
                <a16:creationId xmlns:a16="http://schemas.microsoft.com/office/drawing/2014/main" id="{F6638A40-7A25-7E05-2456-D489E5EFCD16}"/>
              </a:ext>
            </a:extLst>
          </p:cNvPr>
          <p:cNvSpPr txBox="1">
            <a:spLocks/>
          </p:cNvSpPr>
          <p:nvPr/>
        </p:nvSpPr>
        <p:spPr>
          <a:xfrm>
            <a:off x="333700" y="-281261"/>
            <a:ext cx="13258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solidFill>
                  <a:schemeClr val="bg1"/>
                </a:solidFill>
                <a:latin typeface="Arial" panose="020B0604020202020204" pitchFamily="34" charset="0"/>
                <a:cs typeface="Arial" panose="020B0604020202020204" pitchFamily="34" charset="0"/>
              </a:rPr>
              <a:t>4. Results </a:t>
            </a:r>
            <a:r>
              <a:rPr lang="en-US" altLang="ja-JP" sz="2400" b="1" dirty="0">
                <a:solidFill>
                  <a:schemeClr val="bg1"/>
                </a:solidFill>
                <a:latin typeface="Arial" panose="020B0604020202020204" pitchFamily="34" charset="0"/>
                <a:cs typeface="Arial" panose="020B0604020202020204" pitchFamily="34" charset="0"/>
              </a:rPr>
              <a:t>–Comparison of per capita emissions from air travel–</a:t>
            </a:r>
            <a:endParaRPr lang="en-US" altLang="ja-JP" sz="2800" b="1"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A934FE03-8757-DF83-FF94-477AFEBD91EC}"/>
              </a:ext>
            </a:extLst>
          </p:cNvPr>
          <p:cNvSpPr txBox="1"/>
          <p:nvPr/>
        </p:nvSpPr>
        <p:spPr>
          <a:xfrm>
            <a:off x="333700" y="5170601"/>
            <a:ext cx="11766277" cy="1200329"/>
          </a:xfrm>
          <a:prstGeom prst="rect">
            <a:avLst/>
          </a:prstGeom>
          <a:noFill/>
        </p:spPr>
        <p:txBody>
          <a:bodyPr wrap="square">
            <a:spAutoFit/>
          </a:bodyPr>
          <a:lstStyle/>
          <a:p>
            <a:pPr marL="285750" indent="-285750">
              <a:buFont typeface="Wingdings" pitchFamily="2" charset="2"/>
              <a:buChar char="Ø"/>
            </a:pPr>
            <a:r>
              <a:rPr lang="en" altLang="ja-JP" sz="2400" dirty="0"/>
              <a:t>China shows </a:t>
            </a:r>
            <a:r>
              <a:rPr lang="en" altLang="ja-JP" sz="2400" b="1" dirty="0">
                <a:solidFill>
                  <a:schemeClr val="accent4"/>
                </a:solidFill>
              </a:rPr>
              <a:t>relatively low per capita emissions</a:t>
            </a:r>
            <a:r>
              <a:rPr lang="en" altLang="ja-JP" sz="2400" dirty="0"/>
              <a:t>.</a:t>
            </a:r>
            <a:br>
              <a:rPr lang="en" altLang="ja-JP" sz="2400" dirty="0"/>
            </a:br>
            <a:r>
              <a:rPr lang="ja-JP" altLang="en-US" sz="2400">
                <a:latin typeface="HGPSoeiKakugothicUB" panose="020B0900000000000000" pitchFamily="34" charset="-128"/>
                <a:ea typeface="HGPSoeiKakugothicUB" panose="020B0900000000000000" pitchFamily="34" charset="-128"/>
              </a:rPr>
              <a:t>⇨</a:t>
            </a:r>
            <a:r>
              <a:rPr lang="en" altLang="ja-JP" sz="2400" dirty="0"/>
              <a:t>This is because of </a:t>
            </a:r>
            <a:r>
              <a:rPr lang="en" altLang="ja-JP" sz="2400" b="1" dirty="0">
                <a:solidFill>
                  <a:schemeClr val="accent4"/>
                </a:solidFill>
              </a:rPr>
              <a:t>its geographical proximity to Japan</a:t>
            </a:r>
            <a:r>
              <a:rPr lang="en" altLang="ja-JP" sz="2400" dirty="0"/>
              <a:t>, shorter flight distances, and the widespread use of </a:t>
            </a:r>
            <a:r>
              <a:rPr lang="en" altLang="ja-JP" sz="2400" b="1" dirty="0">
                <a:solidFill>
                  <a:schemeClr val="accent4"/>
                </a:solidFill>
              </a:rPr>
              <a:t>efficient aircraft</a:t>
            </a:r>
            <a:r>
              <a:rPr lang="en" altLang="ja-JP" sz="2400" dirty="0"/>
              <a:t> due to the high flight frequency.</a:t>
            </a:r>
            <a:endParaRPr lang="ja-JP" altLang="en-US" sz="2400"/>
          </a:p>
        </p:txBody>
      </p:sp>
      <p:pic>
        <p:nvPicPr>
          <p:cNvPr id="29" name="図 28">
            <a:extLst>
              <a:ext uri="{FF2B5EF4-FFF2-40B4-BE49-F238E27FC236}">
                <a16:creationId xmlns:a16="http://schemas.microsoft.com/office/drawing/2014/main" id="{9E3C7D28-0AB8-BB55-F697-8934CEAAFFDC}"/>
              </a:ext>
            </a:extLst>
          </p:cNvPr>
          <p:cNvPicPr>
            <a:picLocks noChangeAspect="1"/>
          </p:cNvPicPr>
          <p:nvPr/>
        </p:nvPicPr>
        <p:blipFill>
          <a:blip r:embed="rId3"/>
          <a:stretch>
            <a:fillRect/>
          </a:stretch>
        </p:blipFill>
        <p:spPr>
          <a:xfrm>
            <a:off x="307196" y="976502"/>
            <a:ext cx="10580943" cy="4167595"/>
          </a:xfrm>
          <a:prstGeom prst="rect">
            <a:avLst/>
          </a:prstGeom>
        </p:spPr>
      </p:pic>
      <p:sp>
        <p:nvSpPr>
          <p:cNvPr id="30" name="テキスト ボックス 29">
            <a:extLst>
              <a:ext uri="{FF2B5EF4-FFF2-40B4-BE49-F238E27FC236}">
                <a16:creationId xmlns:a16="http://schemas.microsoft.com/office/drawing/2014/main" id="{C8D17DEF-4576-0305-3FAC-457ED11F474C}"/>
              </a:ext>
            </a:extLst>
          </p:cNvPr>
          <p:cNvSpPr txBox="1"/>
          <p:nvPr/>
        </p:nvSpPr>
        <p:spPr>
          <a:xfrm>
            <a:off x="11515259" y="45328"/>
            <a:ext cx="1285375" cy="584775"/>
          </a:xfrm>
          <a:prstGeom prst="rect">
            <a:avLst/>
          </a:prstGeom>
          <a:noFill/>
        </p:spPr>
        <p:txBody>
          <a:bodyPr wrap="square" rtlCol="0">
            <a:spAutoFit/>
          </a:bodyPr>
          <a:lstStyle/>
          <a:p>
            <a:r>
              <a:rPr lang="en-US" altLang="ja-JP" sz="3200" dirty="0">
                <a:solidFill>
                  <a:schemeClr val="bg1"/>
                </a:solidFill>
              </a:rPr>
              <a:t>19</a:t>
            </a:r>
            <a:endParaRPr kumimoji="1" lang="ja-JP" altLang="en-US" sz="3200">
              <a:solidFill>
                <a:schemeClr val="bg1"/>
              </a:solidFill>
            </a:endParaRPr>
          </a:p>
        </p:txBody>
      </p:sp>
    </p:spTree>
    <p:extLst>
      <p:ext uri="{BB962C8B-B14F-4D97-AF65-F5344CB8AC3E}">
        <p14:creationId xmlns:p14="http://schemas.microsoft.com/office/powerpoint/2010/main" val="282049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091AE-1761-4ABD-20FA-C6184E63DF3E}"/>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3694B238-46B5-565E-A0DE-234AA0FC09BF}"/>
              </a:ext>
            </a:extLst>
          </p:cNvPr>
          <p:cNvSpPr txBox="1">
            <a:spLocks/>
          </p:cNvSpPr>
          <p:nvPr/>
        </p:nvSpPr>
        <p:spPr>
          <a:xfrm>
            <a:off x="333700" y="-281261"/>
            <a:ext cx="13258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solidFill>
                  <a:schemeClr val="bg1"/>
                </a:solidFill>
                <a:latin typeface="Arial" panose="020B0604020202020204" pitchFamily="34" charset="0"/>
                <a:cs typeface="Arial" panose="020B0604020202020204" pitchFamily="34" charset="0"/>
              </a:rPr>
              <a:t>4. Results </a:t>
            </a:r>
            <a:r>
              <a:rPr lang="en-US" altLang="ja-JP" sz="2400" b="1" dirty="0">
                <a:solidFill>
                  <a:schemeClr val="bg1"/>
                </a:solidFill>
                <a:latin typeface="Arial" panose="020B0604020202020204" pitchFamily="34" charset="0"/>
                <a:cs typeface="Arial" panose="020B0604020202020204" pitchFamily="34" charset="0"/>
              </a:rPr>
              <a:t>–Comparison of per capita emissions from air travel–</a:t>
            </a:r>
            <a:endParaRPr lang="en-US" altLang="ja-JP" sz="2800" b="1" dirty="0">
              <a:solidFill>
                <a:schemeClr val="bg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98EBAD61-F1AB-4B6A-6CAE-C441D1D76469}"/>
              </a:ext>
            </a:extLst>
          </p:cNvPr>
          <p:cNvSpPr txBox="1"/>
          <p:nvPr/>
        </p:nvSpPr>
        <p:spPr>
          <a:xfrm>
            <a:off x="333700" y="5097483"/>
            <a:ext cx="11858300" cy="1323439"/>
          </a:xfrm>
          <a:prstGeom prst="rect">
            <a:avLst/>
          </a:prstGeom>
          <a:noFill/>
        </p:spPr>
        <p:txBody>
          <a:bodyPr wrap="square">
            <a:spAutoFit/>
          </a:bodyPr>
          <a:lstStyle/>
          <a:p>
            <a:pPr marL="342900" indent="-342900">
              <a:buFont typeface="Wingdings" pitchFamily="2" charset="2"/>
              <a:buChar char="Ø"/>
            </a:pPr>
            <a:r>
              <a:rPr lang="en" altLang="ja-JP" sz="2400" dirty="0"/>
              <a:t>In 2019, Chinese tourists </a:t>
            </a:r>
            <a:r>
              <a:rPr lang="en" altLang="ja-JP" sz="2400" b="1" dirty="0">
                <a:solidFill>
                  <a:schemeClr val="accent4"/>
                </a:solidFill>
              </a:rPr>
              <a:t>spent heavily on high-emission products such as cosmetics,</a:t>
            </a:r>
            <a:r>
              <a:rPr lang="en" altLang="ja-JP" sz="2400" dirty="0"/>
              <a:t> which resulted in relatively high consumption-based emissions.</a:t>
            </a:r>
          </a:p>
          <a:p>
            <a:pPr marL="342900" indent="-342900">
              <a:buFont typeface="Wingdings" pitchFamily="2" charset="2"/>
              <a:buChar char="Ø"/>
            </a:pPr>
            <a:endParaRPr lang="en" altLang="ja-JP" sz="800" dirty="0"/>
          </a:p>
          <a:p>
            <a:pPr marL="342900" indent="-342900">
              <a:buFont typeface="Wingdings" pitchFamily="2" charset="2"/>
              <a:buChar char="Ø"/>
            </a:pPr>
            <a:r>
              <a:rPr lang="en" altLang="ja-JP" sz="2400" dirty="0"/>
              <a:t>By 2024, this trend had subsided, and </a:t>
            </a:r>
            <a:r>
              <a:rPr lang="en" altLang="ja-JP" sz="2400" b="1" dirty="0">
                <a:solidFill>
                  <a:schemeClr val="accent4"/>
                </a:solidFill>
              </a:rPr>
              <a:t>their per capita emissions had decreased.</a:t>
            </a:r>
          </a:p>
        </p:txBody>
      </p:sp>
      <p:pic>
        <p:nvPicPr>
          <p:cNvPr id="9" name="図 8">
            <a:extLst>
              <a:ext uri="{FF2B5EF4-FFF2-40B4-BE49-F238E27FC236}">
                <a16:creationId xmlns:a16="http://schemas.microsoft.com/office/drawing/2014/main" id="{AE557E82-F634-7073-09CE-FADE580CDA62}"/>
              </a:ext>
            </a:extLst>
          </p:cNvPr>
          <p:cNvPicPr>
            <a:picLocks/>
          </p:cNvPicPr>
          <p:nvPr/>
        </p:nvPicPr>
        <p:blipFill>
          <a:blip r:embed="rId3"/>
          <a:stretch>
            <a:fillRect/>
          </a:stretch>
        </p:blipFill>
        <p:spPr>
          <a:xfrm>
            <a:off x="356980" y="956891"/>
            <a:ext cx="10580400" cy="4168800"/>
          </a:xfrm>
          <a:prstGeom prst="rect">
            <a:avLst/>
          </a:prstGeom>
        </p:spPr>
      </p:pic>
      <p:sp>
        <p:nvSpPr>
          <p:cNvPr id="10" name="テキスト ボックス 9">
            <a:extLst>
              <a:ext uri="{FF2B5EF4-FFF2-40B4-BE49-F238E27FC236}">
                <a16:creationId xmlns:a16="http://schemas.microsoft.com/office/drawing/2014/main" id="{04050AF0-80F9-773C-2B2E-40568FF2FF7B}"/>
              </a:ext>
            </a:extLst>
          </p:cNvPr>
          <p:cNvSpPr txBox="1"/>
          <p:nvPr/>
        </p:nvSpPr>
        <p:spPr>
          <a:xfrm>
            <a:off x="6963066" y="3970272"/>
            <a:ext cx="4688463" cy="707886"/>
          </a:xfrm>
          <a:prstGeom prst="rect">
            <a:avLst/>
          </a:prstGeom>
          <a:noFill/>
        </p:spPr>
        <p:txBody>
          <a:bodyPr wrap="square">
            <a:spAutoFit/>
          </a:bodyPr>
          <a:lstStyle/>
          <a:p>
            <a:r>
              <a:rPr lang="en" altLang="ja-JP" sz="2000" b="1" dirty="0"/>
              <a:t>Figure 2. </a:t>
            </a:r>
            <a:r>
              <a:rPr lang="en" altLang="ja-JP" sz="2000" dirty="0"/>
              <a:t>Per capita CO₂ emissions in 2019 and 2024 for the top five countries</a:t>
            </a:r>
          </a:p>
        </p:txBody>
      </p:sp>
      <p:sp>
        <p:nvSpPr>
          <p:cNvPr id="11" name="テキスト ボックス 10">
            <a:extLst>
              <a:ext uri="{FF2B5EF4-FFF2-40B4-BE49-F238E27FC236}">
                <a16:creationId xmlns:a16="http://schemas.microsoft.com/office/drawing/2014/main" id="{B972A0C9-935E-D602-C38C-1F19307B8B37}"/>
              </a:ext>
            </a:extLst>
          </p:cNvPr>
          <p:cNvSpPr txBox="1"/>
          <p:nvPr/>
        </p:nvSpPr>
        <p:spPr>
          <a:xfrm>
            <a:off x="11515259" y="45328"/>
            <a:ext cx="1285375" cy="584775"/>
          </a:xfrm>
          <a:prstGeom prst="rect">
            <a:avLst/>
          </a:prstGeom>
          <a:noFill/>
        </p:spPr>
        <p:txBody>
          <a:bodyPr wrap="square" rtlCol="0">
            <a:spAutoFit/>
          </a:bodyPr>
          <a:lstStyle/>
          <a:p>
            <a:r>
              <a:rPr lang="en-US" altLang="ja-JP" sz="3200" dirty="0">
                <a:solidFill>
                  <a:schemeClr val="bg1"/>
                </a:solidFill>
              </a:rPr>
              <a:t>20</a:t>
            </a:r>
            <a:endParaRPr kumimoji="1" lang="ja-JP" altLang="en-US" sz="3200">
              <a:solidFill>
                <a:schemeClr val="bg1"/>
              </a:solidFill>
            </a:endParaRPr>
          </a:p>
        </p:txBody>
      </p:sp>
    </p:spTree>
    <p:extLst>
      <p:ext uri="{BB962C8B-B14F-4D97-AF65-F5344CB8AC3E}">
        <p14:creationId xmlns:p14="http://schemas.microsoft.com/office/powerpoint/2010/main" val="4210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623F-5A95-4804-F91D-8378EB684DEB}"/>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46910206-C095-2FFA-F022-0BF02FD01A71}"/>
              </a:ext>
            </a:extLst>
          </p:cNvPr>
          <p:cNvSpPr txBox="1">
            <a:spLocks/>
          </p:cNvSpPr>
          <p:nvPr/>
        </p:nvSpPr>
        <p:spPr>
          <a:xfrm>
            <a:off x="333700" y="-281261"/>
            <a:ext cx="13258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solidFill>
                  <a:schemeClr val="bg1"/>
                </a:solidFill>
                <a:latin typeface="Arial" panose="020B0604020202020204" pitchFamily="34" charset="0"/>
                <a:cs typeface="Arial" panose="020B0604020202020204" pitchFamily="34" charset="0"/>
              </a:rPr>
              <a:t>4. Results </a:t>
            </a:r>
            <a:r>
              <a:rPr lang="en-US" altLang="ja-JP" sz="2400" b="1" dirty="0">
                <a:solidFill>
                  <a:schemeClr val="bg1"/>
                </a:solidFill>
                <a:latin typeface="Arial" panose="020B0604020202020204" pitchFamily="34" charset="0"/>
                <a:cs typeface="Arial" panose="020B0604020202020204" pitchFamily="34" charset="0"/>
              </a:rPr>
              <a:t>–Comparison of per capita emissions from air travel–</a:t>
            </a:r>
            <a:endParaRPr lang="en-US" altLang="ja-JP" sz="2800" b="1" dirty="0">
              <a:solidFill>
                <a:schemeClr val="bg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C53EF2CA-1653-5BC7-8788-D7AA75191FD5}"/>
              </a:ext>
            </a:extLst>
          </p:cNvPr>
          <p:cNvSpPr txBox="1"/>
          <p:nvPr/>
        </p:nvSpPr>
        <p:spPr>
          <a:xfrm>
            <a:off x="333700" y="5097483"/>
            <a:ext cx="11858300" cy="1323439"/>
          </a:xfrm>
          <a:prstGeom prst="rect">
            <a:avLst/>
          </a:prstGeom>
          <a:noFill/>
        </p:spPr>
        <p:txBody>
          <a:bodyPr wrap="square">
            <a:spAutoFit/>
          </a:bodyPr>
          <a:lstStyle/>
          <a:p>
            <a:pPr marL="342900" indent="-342900">
              <a:buFont typeface="Wingdings" pitchFamily="2" charset="2"/>
              <a:buChar char="Ø"/>
            </a:pPr>
            <a:r>
              <a:rPr lang="en" altLang="ja-JP" sz="2400" dirty="0">
                <a:solidFill>
                  <a:srgbClr val="A2A2A2"/>
                </a:solidFill>
              </a:rPr>
              <a:t>In 2019, Chinese tourists </a:t>
            </a:r>
            <a:r>
              <a:rPr lang="en" altLang="ja-JP" sz="2400" b="1" dirty="0">
                <a:solidFill>
                  <a:srgbClr val="A2A2A2"/>
                </a:solidFill>
              </a:rPr>
              <a:t>spent heavily on high-emission products such as cosmetics,</a:t>
            </a:r>
            <a:r>
              <a:rPr lang="en" altLang="ja-JP" sz="2400" dirty="0">
                <a:solidFill>
                  <a:srgbClr val="A2A2A2"/>
                </a:solidFill>
              </a:rPr>
              <a:t> which resulted in relatively high consumption-based emissions.</a:t>
            </a:r>
          </a:p>
          <a:p>
            <a:pPr marL="342900" indent="-342900">
              <a:buFont typeface="Wingdings" pitchFamily="2" charset="2"/>
              <a:buChar char="Ø"/>
            </a:pPr>
            <a:endParaRPr lang="en" altLang="ja-JP" sz="800" dirty="0">
              <a:solidFill>
                <a:srgbClr val="A2A2A2"/>
              </a:solidFill>
            </a:endParaRPr>
          </a:p>
          <a:p>
            <a:pPr marL="342900" indent="-342900">
              <a:buFont typeface="Wingdings" pitchFamily="2" charset="2"/>
              <a:buChar char="Ø"/>
            </a:pPr>
            <a:r>
              <a:rPr lang="en" altLang="ja-JP" sz="2400" dirty="0">
                <a:solidFill>
                  <a:srgbClr val="A2A2A2"/>
                </a:solidFill>
              </a:rPr>
              <a:t>By 2024, this trend had subsided, and </a:t>
            </a:r>
            <a:r>
              <a:rPr lang="en" altLang="ja-JP" sz="2400" b="1" dirty="0">
                <a:solidFill>
                  <a:srgbClr val="A2A2A2"/>
                </a:solidFill>
              </a:rPr>
              <a:t>their per capita emissions had decreased.</a:t>
            </a:r>
          </a:p>
        </p:txBody>
      </p:sp>
      <p:pic>
        <p:nvPicPr>
          <p:cNvPr id="9" name="図 8">
            <a:extLst>
              <a:ext uri="{FF2B5EF4-FFF2-40B4-BE49-F238E27FC236}">
                <a16:creationId xmlns:a16="http://schemas.microsoft.com/office/drawing/2014/main" id="{0F4B1B31-3C5E-8238-4D8C-448268786E53}"/>
              </a:ext>
            </a:extLst>
          </p:cNvPr>
          <p:cNvPicPr>
            <a:picLocks/>
          </p:cNvPicPr>
          <p:nvPr/>
        </p:nvPicPr>
        <p:blipFill>
          <a:blip r:embed="rId3">
            <a:duotone>
              <a:schemeClr val="bg2">
                <a:shade val="45000"/>
                <a:satMod val="135000"/>
              </a:schemeClr>
              <a:prstClr val="white"/>
            </a:duotone>
          </a:blip>
          <a:stretch>
            <a:fillRect/>
          </a:stretch>
        </p:blipFill>
        <p:spPr>
          <a:xfrm>
            <a:off x="356980" y="956891"/>
            <a:ext cx="10580400" cy="4168800"/>
          </a:xfrm>
          <a:prstGeom prst="rect">
            <a:avLst/>
          </a:prstGeom>
        </p:spPr>
      </p:pic>
      <p:sp>
        <p:nvSpPr>
          <p:cNvPr id="10" name="テキスト ボックス 9">
            <a:extLst>
              <a:ext uri="{FF2B5EF4-FFF2-40B4-BE49-F238E27FC236}">
                <a16:creationId xmlns:a16="http://schemas.microsoft.com/office/drawing/2014/main" id="{4CD1A63E-A5C7-D2F2-E2D4-5C120A3C5666}"/>
              </a:ext>
            </a:extLst>
          </p:cNvPr>
          <p:cNvSpPr txBox="1"/>
          <p:nvPr/>
        </p:nvSpPr>
        <p:spPr>
          <a:xfrm>
            <a:off x="6963066" y="3970272"/>
            <a:ext cx="4688463" cy="707886"/>
          </a:xfrm>
          <a:prstGeom prst="rect">
            <a:avLst/>
          </a:prstGeom>
          <a:noFill/>
        </p:spPr>
        <p:txBody>
          <a:bodyPr wrap="square">
            <a:spAutoFit/>
          </a:bodyPr>
          <a:lstStyle/>
          <a:p>
            <a:r>
              <a:rPr lang="en" altLang="ja-JP" sz="2000" b="1" dirty="0">
                <a:solidFill>
                  <a:srgbClr val="A2A2A2"/>
                </a:solidFill>
              </a:rPr>
              <a:t>Figure 2. </a:t>
            </a:r>
            <a:r>
              <a:rPr lang="en" altLang="ja-JP" sz="2000" dirty="0">
                <a:solidFill>
                  <a:srgbClr val="A2A2A2"/>
                </a:solidFill>
              </a:rPr>
              <a:t>Per capita CO₂ emissions in 2019 and 2024 for the top five countries</a:t>
            </a:r>
          </a:p>
        </p:txBody>
      </p:sp>
      <p:sp>
        <p:nvSpPr>
          <p:cNvPr id="2" name="角丸四角形 1">
            <a:extLst>
              <a:ext uri="{FF2B5EF4-FFF2-40B4-BE49-F238E27FC236}">
                <a16:creationId xmlns:a16="http://schemas.microsoft.com/office/drawing/2014/main" id="{4C9038EB-4669-E35B-C9E9-F0A34BDFDE32}"/>
              </a:ext>
            </a:extLst>
          </p:cNvPr>
          <p:cNvSpPr/>
          <p:nvPr/>
        </p:nvSpPr>
        <p:spPr>
          <a:xfrm>
            <a:off x="229196" y="782453"/>
            <a:ext cx="11798945" cy="5878418"/>
          </a:xfrm>
          <a:prstGeom prst="roundRect">
            <a:avLst>
              <a:gd name="adj" fmla="val 5032"/>
            </a:avLst>
          </a:prstGeom>
          <a:solidFill>
            <a:schemeClr val="accent6">
              <a:lumMod val="10000"/>
              <a:alpha val="76021"/>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a:extLst>
              <a:ext uri="{FF2B5EF4-FFF2-40B4-BE49-F238E27FC236}">
                <a16:creationId xmlns:a16="http://schemas.microsoft.com/office/drawing/2014/main" id="{3C51FCA3-F0FE-2890-B0F7-E09D8696FFFC}"/>
              </a:ext>
            </a:extLst>
          </p:cNvPr>
          <p:cNvSpPr/>
          <p:nvPr/>
        </p:nvSpPr>
        <p:spPr>
          <a:xfrm>
            <a:off x="586177" y="1797964"/>
            <a:ext cx="11052313" cy="3539433"/>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203F2EA-E2B2-8F14-F40B-A63433B2D458}"/>
              </a:ext>
            </a:extLst>
          </p:cNvPr>
          <p:cNvSpPr txBox="1"/>
          <p:nvPr/>
        </p:nvSpPr>
        <p:spPr>
          <a:xfrm>
            <a:off x="821800" y="2065048"/>
            <a:ext cx="10545948" cy="3108543"/>
          </a:xfrm>
          <a:prstGeom prst="rect">
            <a:avLst/>
          </a:prstGeom>
          <a:noFill/>
        </p:spPr>
        <p:txBody>
          <a:bodyPr wrap="square">
            <a:spAutoFit/>
          </a:bodyPr>
          <a:lstStyle/>
          <a:p>
            <a:pPr marL="457200" indent="-457200">
              <a:buFont typeface="Wingdings" pitchFamily="2" charset="2"/>
              <a:buChar char="Ø"/>
            </a:pPr>
            <a:r>
              <a:rPr lang="en" altLang="ja-JP" sz="2800" dirty="0"/>
              <a:t> While Chinese tourists used to be the main contributors to emissions, </a:t>
            </a:r>
            <a:r>
              <a:rPr lang="en" altLang="ja-JP" sz="2800" b="1" dirty="0">
                <a:solidFill>
                  <a:schemeClr val="accent4"/>
                </a:solidFill>
              </a:rPr>
              <a:t>now American tourists—particularly through air travel—are the dominant source.</a:t>
            </a:r>
            <a:br>
              <a:rPr lang="en" altLang="ja-JP" sz="2800" b="1" dirty="0">
                <a:solidFill>
                  <a:schemeClr val="accent4"/>
                </a:solidFill>
              </a:rPr>
            </a:br>
            <a:endParaRPr lang="en" altLang="ja-JP" sz="2800" b="1" dirty="0">
              <a:solidFill>
                <a:schemeClr val="accent4"/>
              </a:solidFill>
            </a:endParaRPr>
          </a:p>
          <a:p>
            <a:pPr marL="457200" indent="-457200">
              <a:buFont typeface="Wingdings" pitchFamily="2" charset="2"/>
              <a:buChar char="Ø"/>
            </a:pPr>
            <a:r>
              <a:rPr lang="en" altLang="ja-JP" sz="2800" dirty="0"/>
              <a:t>Given the expected increase in visitors from the United States, </a:t>
            </a:r>
            <a:r>
              <a:rPr lang="en" altLang="ja-JP" sz="2800" b="1" dirty="0">
                <a:solidFill>
                  <a:schemeClr val="accent4"/>
                </a:solidFill>
              </a:rPr>
              <a:t>aviation-related emissions are likely to become more significant environmental burden in the future.</a:t>
            </a:r>
          </a:p>
        </p:txBody>
      </p:sp>
      <p:sp>
        <p:nvSpPr>
          <p:cNvPr id="5" name="テキスト ボックス 4">
            <a:extLst>
              <a:ext uri="{FF2B5EF4-FFF2-40B4-BE49-F238E27FC236}">
                <a16:creationId xmlns:a16="http://schemas.microsoft.com/office/drawing/2014/main" id="{6BC75021-9D37-0423-2171-72D7F6719563}"/>
              </a:ext>
            </a:extLst>
          </p:cNvPr>
          <p:cNvSpPr txBox="1"/>
          <p:nvPr/>
        </p:nvSpPr>
        <p:spPr>
          <a:xfrm>
            <a:off x="11515259" y="45328"/>
            <a:ext cx="1285375" cy="584775"/>
          </a:xfrm>
          <a:prstGeom prst="rect">
            <a:avLst/>
          </a:prstGeom>
          <a:noFill/>
        </p:spPr>
        <p:txBody>
          <a:bodyPr wrap="square" rtlCol="0">
            <a:spAutoFit/>
          </a:bodyPr>
          <a:lstStyle/>
          <a:p>
            <a:r>
              <a:rPr lang="en-US" altLang="ja-JP" sz="3200" dirty="0">
                <a:solidFill>
                  <a:schemeClr val="bg1"/>
                </a:solidFill>
              </a:rPr>
              <a:t>21</a:t>
            </a:r>
            <a:endParaRPr kumimoji="1" lang="ja-JP" altLang="en-US" sz="3200">
              <a:solidFill>
                <a:schemeClr val="bg1"/>
              </a:solidFill>
            </a:endParaRPr>
          </a:p>
        </p:txBody>
      </p:sp>
    </p:spTree>
    <p:extLst>
      <p:ext uri="{BB962C8B-B14F-4D97-AF65-F5344CB8AC3E}">
        <p14:creationId xmlns:p14="http://schemas.microsoft.com/office/powerpoint/2010/main" val="230672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AFDFD-388B-B2D7-68F9-E1950770ED2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D28A46-A6F3-D544-1843-474F68B605BE}"/>
              </a:ext>
            </a:extLst>
          </p:cNvPr>
          <p:cNvSpPr>
            <a:spLocks noGrp="1"/>
          </p:cNvSpPr>
          <p:nvPr>
            <p:ph type="title"/>
          </p:nvPr>
        </p:nvSpPr>
        <p:spPr>
          <a:xfrm>
            <a:off x="354527" y="1472709"/>
            <a:ext cx="11482946" cy="1325563"/>
          </a:xfrm>
        </p:spPr>
        <p:txBody>
          <a:bodyPr>
            <a:noAutofit/>
          </a:bodyPr>
          <a:lstStyle/>
          <a:p>
            <a:pPr marL="342900" indent="-342900">
              <a:lnSpc>
                <a:spcPct val="100000"/>
              </a:lnSpc>
              <a:buFont typeface="Wingdings" pitchFamily="2" charset="2"/>
              <a:buChar char="Ø"/>
            </a:pPr>
            <a:r>
              <a:rPr lang="en" altLang="ja-JP" sz="2800" dirty="0"/>
              <a:t>We estimated CO₂ emissions from inbound tourism by separating them into:</a:t>
            </a:r>
            <a:br>
              <a:rPr lang="en" altLang="ja-JP" sz="1100" dirty="0"/>
            </a:br>
            <a:r>
              <a:rPr lang="en-US" altLang="ja-JP" sz="2800" dirty="0"/>
              <a:t>(1)</a:t>
            </a:r>
            <a:r>
              <a:rPr lang="en" altLang="ja-JP" sz="2800" dirty="0"/>
              <a:t> </a:t>
            </a:r>
            <a:r>
              <a:rPr lang="en" altLang="ja-JP" sz="2800" b="1" dirty="0">
                <a:solidFill>
                  <a:schemeClr val="accent4"/>
                </a:solidFill>
              </a:rPr>
              <a:t>Air transportation</a:t>
            </a:r>
            <a:r>
              <a:rPr lang="en" altLang="ja-JP" sz="2800" dirty="0">
                <a:solidFill>
                  <a:schemeClr val="accent4"/>
                </a:solidFill>
              </a:rPr>
              <a:t> </a:t>
            </a:r>
            <a:r>
              <a:rPr lang="en" altLang="ja-JP" sz="2800" dirty="0"/>
              <a:t>and </a:t>
            </a:r>
            <a:r>
              <a:rPr lang="en-US" altLang="ja-JP" sz="2800" dirty="0"/>
              <a:t>(2)</a:t>
            </a:r>
            <a:r>
              <a:rPr lang="en" altLang="ja-JP" sz="2800" dirty="0"/>
              <a:t> </a:t>
            </a:r>
            <a:r>
              <a:rPr lang="en" altLang="ja-JP" sz="2800" b="1" dirty="0">
                <a:solidFill>
                  <a:schemeClr val="accent4"/>
                </a:solidFill>
              </a:rPr>
              <a:t>Domestic consumption</a:t>
            </a:r>
            <a:endParaRPr kumimoji="1" lang="ja-JP" altLang="en-US" sz="2800" b="1">
              <a:solidFill>
                <a:schemeClr val="accent4"/>
              </a:solidFill>
              <a:cs typeface="Arial" panose="020B0604020202020204" pitchFamily="34" charset="0"/>
            </a:endParaRPr>
          </a:p>
        </p:txBody>
      </p:sp>
      <p:grpSp>
        <p:nvGrpSpPr>
          <p:cNvPr id="11" name="グループ化 10">
            <a:extLst>
              <a:ext uri="{FF2B5EF4-FFF2-40B4-BE49-F238E27FC236}">
                <a16:creationId xmlns:a16="http://schemas.microsoft.com/office/drawing/2014/main" id="{FA6A054C-DE6E-0240-3C31-77F00DB50177}"/>
              </a:ext>
            </a:extLst>
          </p:cNvPr>
          <p:cNvGrpSpPr/>
          <p:nvPr/>
        </p:nvGrpSpPr>
        <p:grpSpPr>
          <a:xfrm>
            <a:off x="13820" y="771064"/>
            <a:ext cx="4054773" cy="610663"/>
            <a:chOff x="183397" y="869790"/>
            <a:chExt cx="4054773" cy="612000"/>
          </a:xfrm>
        </p:grpSpPr>
        <p:grpSp>
          <p:nvGrpSpPr>
            <p:cNvPr id="12" name="グループ化 11">
              <a:extLst>
                <a:ext uri="{FF2B5EF4-FFF2-40B4-BE49-F238E27FC236}">
                  <a16:creationId xmlns:a16="http://schemas.microsoft.com/office/drawing/2014/main" id="{209F4885-7479-DF5A-44FF-7A413CC390DB}"/>
                </a:ext>
              </a:extLst>
            </p:cNvPr>
            <p:cNvGrpSpPr/>
            <p:nvPr/>
          </p:nvGrpSpPr>
          <p:grpSpPr>
            <a:xfrm>
              <a:off x="183397" y="869790"/>
              <a:ext cx="4054773" cy="612000"/>
              <a:chOff x="4417016" y="3429000"/>
              <a:chExt cx="4054773" cy="612000"/>
            </a:xfrm>
          </p:grpSpPr>
          <p:sp>
            <p:nvSpPr>
              <p:cNvPr id="15" name="正方形/長方形 14">
                <a:extLst>
                  <a:ext uri="{FF2B5EF4-FFF2-40B4-BE49-F238E27FC236}">
                    <a16:creationId xmlns:a16="http://schemas.microsoft.com/office/drawing/2014/main" id="{18F562F9-94C6-B094-0740-65652644B290}"/>
                  </a:ext>
                </a:extLst>
              </p:cNvPr>
              <p:cNvSpPr/>
              <p:nvPr/>
            </p:nvSpPr>
            <p:spPr>
              <a:xfrm>
                <a:off x="4417016" y="3429000"/>
                <a:ext cx="4054773" cy="612000"/>
              </a:xfrm>
              <a:prstGeom prst="rect">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A4BB160-1809-CBB8-CDF7-DFFB5C3809B2}"/>
                  </a:ext>
                </a:extLst>
              </p:cNvPr>
              <p:cNvSpPr/>
              <p:nvPr/>
            </p:nvSpPr>
            <p:spPr>
              <a:xfrm>
                <a:off x="4417016" y="3429000"/>
                <a:ext cx="619933" cy="61200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グラフィックス 12" descr="リサーチ 単色塗りつぶし">
              <a:extLst>
                <a:ext uri="{FF2B5EF4-FFF2-40B4-BE49-F238E27FC236}">
                  <a16:creationId xmlns:a16="http://schemas.microsoft.com/office/drawing/2014/main" id="{51BB9053-A9CA-F2EB-5AF8-C5C035083B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9477" y="896928"/>
              <a:ext cx="567771" cy="567771"/>
            </a:xfrm>
            <a:prstGeom prst="rect">
              <a:avLst/>
            </a:prstGeom>
          </p:spPr>
        </p:pic>
        <p:sp>
          <p:nvSpPr>
            <p:cNvPr id="14" name="テキスト ボックス 13">
              <a:extLst>
                <a:ext uri="{FF2B5EF4-FFF2-40B4-BE49-F238E27FC236}">
                  <a16:creationId xmlns:a16="http://schemas.microsoft.com/office/drawing/2014/main" id="{2083DF91-9178-30B7-7C61-32DCD59DDC1E}"/>
                </a:ext>
              </a:extLst>
            </p:cNvPr>
            <p:cNvSpPr txBox="1"/>
            <p:nvPr/>
          </p:nvSpPr>
          <p:spPr>
            <a:xfrm>
              <a:off x="837213" y="941710"/>
              <a:ext cx="3347391" cy="461665"/>
            </a:xfrm>
            <a:prstGeom prst="rect">
              <a:avLst/>
            </a:prstGeom>
            <a:noFill/>
          </p:spPr>
          <p:txBody>
            <a:bodyPr wrap="none" rtlCol="0">
              <a:spAutoFit/>
            </a:bodyPr>
            <a:lstStyle/>
            <a:p>
              <a:r>
                <a:rPr lang="en-US" altLang="ja-JP" sz="2400" b="1" kern="100" dirty="0">
                  <a:solidFill>
                    <a:schemeClr val="accent2">
                      <a:lumMod val="60000"/>
                      <a:lumOff val="40000"/>
                    </a:schemeClr>
                  </a:solidFill>
                  <a:latin typeface="Arial" panose="020B0604020202020204" pitchFamily="34" charset="0"/>
                  <a:ea typeface="游明朝" panose="02020400000000000000" pitchFamily="18" charset="-128"/>
                  <a:cs typeface="Arial" panose="020B0604020202020204" pitchFamily="34" charset="0"/>
                </a:rPr>
                <a:t>T</a:t>
              </a:r>
              <a:r>
                <a:rPr lang="en-US" altLang="ja-JP" sz="2400" b="1" kern="100" dirty="0">
                  <a:solidFill>
                    <a:schemeClr val="accent2">
                      <a:lumMod val="60000"/>
                      <a:lumOff val="40000"/>
                    </a:schemeClr>
                  </a:solidFill>
                  <a:effectLst/>
                  <a:latin typeface="Arial" panose="020B0604020202020204" pitchFamily="34" charset="0"/>
                  <a:ea typeface="游明朝" panose="02020400000000000000" pitchFamily="18" charset="-128"/>
                  <a:cs typeface="Arial" panose="020B0604020202020204" pitchFamily="34" charset="0"/>
                </a:rPr>
                <a:t>his study estimated:</a:t>
              </a:r>
              <a:endParaRPr kumimoji="1" lang="ja-JP" altLang="en-US" sz="2400" b="1">
                <a:solidFill>
                  <a:schemeClr val="accent2">
                    <a:lumMod val="60000"/>
                    <a:lumOff val="40000"/>
                  </a:schemeClr>
                </a:solidFill>
              </a:endParaRPr>
            </a:p>
          </p:txBody>
        </p:sp>
      </p:grpSp>
      <p:grpSp>
        <p:nvGrpSpPr>
          <p:cNvPr id="17" name="グループ化 16">
            <a:extLst>
              <a:ext uri="{FF2B5EF4-FFF2-40B4-BE49-F238E27FC236}">
                <a16:creationId xmlns:a16="http://schemas.microsoft.com/office/drawing/2014/main" id="{50E04138-CAC0-9157-8CF3-E6081DDB5D7C}"/>
              </a:ext>
            </a:extLst>
          </p:cNvPr>
          <p:cNvGrpSpPr/>
          <p:nvPr/>
        </p:nvGrpSpPr>
        <p:grpSpPr>
          <a:xfrm>
            <a:off x="13820" y="2915613"/>
            <a:ext cx="4226689" cy="623875"/>
            <a:chOff x="1296691" y="3432715"/>
            <a:chExt cx="4226689" cy="623875"/>
          </a:xfrm>
        </p:grpSpPr>
        <p:grpSp>
          <p:nvGrpSpPr>
            <p:cNvPr id="18" name="グループ化 17">
              <a:extLst>
                <a:ext uri="{FF2B5EF4-FFF2-40B4-BE49-F238E27FC236}">
                  <a16:creationId xmlns:a16="http://schemas.microsoft.com/office/drawing/2014/main" id="{723D7C2D-3104-8B79-4B15-4D00E0149B7F}"/>
                </a:ext>
              </a:extLst>
            </p:cNvPr>
            <p:cNvGrpSpPr/>
            <p:nvPr/>
          </p:nvGrpSpPr>
          <p:grpSpPr>
            <a:xfrm>
              <a:off x="1296691" y="3432715"/>
              <a:ext cx="4226689" cy="623875"/>
              <a:chOff x="183397" y="857915"/>
              <a:chExt cx="4226689" cy="623875"/>
            </a:xfrm>
          </p:grpSpPr>
          <p:grpSp>
            <p:nvGrpSpPr>
              <p:cNvPr id="20" name="グループ化 19">
                <a:extLst>
                  <a:ext uri="{FF2B5EF4-FFF2-40B4-BE49-F238E27FC236}">
                    <a16:creationId xmlns:a16="http://schemas.microsoft.com/office/drawing/2014/main" id="{D1FFC1DF-9A15-AE5F-194B-9CEE9C695528}"/>
                  </a:ext>
                </a:extLst>
              </p:cNvPr>
              <p:cNvGrpSpPr/>
              <p:nvPr/>
            </p:nvGrpSpPr>
            <p:grpSpPr>
              <a:xfrm>
                <a:off x="183397" y="857915"/>
                <a:ext cx="4226689" cy="623875"/>
                <a:chOff x="4417016" y="3417125"/>
                <a:chExt cx="4226689" cy="623875"/>
              </a:xfrm>
            </p:grpSpPr>
            <p:sp>
              <p:nvSpPr>
                <p:cNvPr id="22" name="正方形/長方形 21">
                  <a:extLst>
                    <a:ext uri="{FF2B5EF4-FFF2-40B4-BE49-F238E27FC236}">
                      <a16:creationId xmlns:a16="http://schemas.microsoft.com/office/drawing/2014/main" id="{0EB7A8CA-529D-943D-7FE4-C93152694243}"/>
                    </a:ext>
                  </a:extLst>
                </p:cNvPr>
                <p:cNvSpPr/>
                <p:nvPr/>
              </p:nvSpPr>
              <p:spPr>
                <a:xfrm>
                  <a:off x="4417017" y="3417125"/>
                  <a:ext cx="4226688" cy="612000"/>
                </a:xfrm>
                <a:prstGeom prst="rect">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6A266CC-AFE2-03C3-B94B-2A63E2755FB6}"/>
                    </a:ext>
                  </a:extLst>
                </p:cNvPr>
                <p:cNvSpPr/>
                <p:nvPr/>
              </p:nvSpPr>
              <p:spPr>
                <a:xfrm>
                  <a:off x="4417016" y="3429000"/>
                  <a:ext cx="619933" cy="61200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DEB78120-933D-7BCF-F91A-3598C5B15B35}"/>
                  </a:ext>
                </a:extLst>
              </p:cNvPr>
              <p:cNvSpPr txBox="1"/>
              <p:nvPr/>
            </p:nvSpPr>
            <p:spPr>
              <a:xfrm>
                <a:off x="837213" y="944955"/>
                <a:ext cx="3469219" cy="461665"/>
              </a:xfrm>
              <a:prstGeom prst="rect">
                <a:avLst/>
              </a:prstGeom>
              <a:noFill/>
            </p:spPr>
            <p:txBody>
              <a:bodyPr wrap="none" rtlCol="0">
                <a:spAutoFit/>
              </a:bodyPr>
              <a:lstStyle/>
              <a:p>
                <a:r>
                  <a:rPr kumimoji="1" lang="en-US" altLang="ja-JP" sz="2400" b="1" dirty="0">
                    <a:solidFill>
                      <a:schemeClr val="accent2">
                        <a:lumMod val="60000"/>
                        <a:lumOff val="40000"/>
                      </a:schemeClr>
                    </a:solidFill>
                    <a:latin typeface="Arial" panose="020B0604020202020204" pitchFamily="34" charset="0"/>
                    <a:cs typeface="Arial" panose="020B0604020202020204" pitchFamily="34" charset="0"/>
                  </a:rPr>
                  <a:t>The analysis revealed:</a:t>
                </a:r>
                <a:endParaRPr kumimoji="1" lang="ja-JP" altLang="en-US" sz="2400" b="1">
                  <a:solidFill>
                    <a:schemeClr val="accent2">
                      <a:lumMod val="60000"/>
                      <a:lumOff val="40000"/>
                    </a:schemeClr>
                  </a:solidFill>
                  <a:latin typeface="Arial" panose="020B0604020202020204" pitchFamily="34" charset="0"/>
                  <a:cs typeface="Arial" panose="020B0604020202020204" pitchFamily="34" charset="0"/>
                </a:endParaRPr>
              </a:p>
            </p:txBody>
          </p:sp>
        </p:grpSp>
        <p:pic>
          <p:nvPicPr>
            <p:cNvPr id="19" name="グラフィックス 18" descr="棒グラフ 単色塗りつぶし">
              <a:extLst>
                <a:ext uri="{FF2B5EF4-FFF2-40B4-BE49-F238E27FC236}">
                  <a16:creationId xmlns:a16="http://schemas.microsoft.com/office/drawing/2014/main" id="{19DA82F5-7374-56A1-1D13-0226806227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6691" y="3453663"/>
              <a:ext cx="593851" cy="593851"/>
            </a:xfrm>
            <a:prstGeom prst="rect">
              <a:avLst/>
            </a:prstGeom>
          </p:spPr>
        </p:pic>
      </p:grpSp>
      <p:sp>
        <p:nvSpPr>
          <p:cNvPr id="4" name="テキスト ボックス 3">
            <a:extLst>
              <a:ext uri="{FF2B5EF4-FFF2-40B4-BE49-F238E27FC236}">
                <a16:creationId xmlns:a16="http://schemas.microsoft.com/office/drawing/2014/main" id="{736900D4-2BD7-9622-613D-7B59EDB6AD80}"/>
              </a:ext>
            </a:extLst>
          </p:cNvPr>
          <p:cNvSpPr txBox="1"/>
          <p:nvPr/>
        </p:nvSpPr>
        <p:spPr>
          <a:xfrm>
            <a:off x="334391" y="3590590"/>
            <a:ext cx="11482946" cy="3262432"/>
          </a:xfrm>
          <a:prstGeom prst="rect">
            <a:avLst/>
          </a:prstGeom>
          <a:noFill/>
        </p:spPr>
        <p:txBody>
          <a:bodyPr wrap="square">
            <a:spAutoFit/>
          </a:bodyPr>
          <a:lstStyle/>
          <a:p>
            <a:pPr marL="285750" indent="-285750">
              <a:spcBef>
                <a:spcPts val="600"/>
              </a:spcBef>
              <a:buFont typeface="Wingdings" pitchFamily="2" charset="2"/>
              <a:buChar char="Ø"/>
            </a:pPr>
            <a:r>
              <a:rPr lang="en" altLang="ja-JP" sz="2800" dirty="0"/>
              <a:t>the total emissions reached approximately </a:t>
            </a:r>
            <a:r>
              <a:rPr lang="en" altLang="ja-JP" sz="2800" b="1" dirty="0">
                <a:solidFill>
                  <a:schemeClr val="accent4"/>
                </a:solidFill>
              </a:rPr>
              <a:t>50 million tons</a:t>
            </a:r>
            <a:r>
              <a:rPr lang="en" altLang="ja-JP" sz="2800" dirty="0"/>
              <a:t> in 2024, representing a </a:t>
            </a:r>
            <a:r>
              <a:rPr lang="en" altLang="ja-JP" sz="2800" b="1" dirty="0">
                <a:solidFill>
                  <a:schemeClr val="accent4"/>
                </a:solidFill>
              </a:rPr>
              <a:t>16% increase </a:t>
            </a:r>
            <a:r>
              <a:rPr lang="en" altLang="ja-JP" sz="2800" dirty="0"/>
              <a:t>compared to 2019.</a:t>
            </a:r>
          </a:p>
          <a:p>
            <a:pPr marL="285750" indent="-285750">
              <a:spcBef>
                <a:spcPts val="600"/>
              </a:spcBef>
              <a:buFont typeface="Wingdings" pitchFamily="2" charset="2"/>
              <a:buChar char="Ø"/>
            </a:pPr>
            <a:r>
              <a:rPr lang="en" altLang="ja-JP" sz="2800" dirty="0"/>
              <a:t>More than half of the emissions came from air transport, and for long-haul countries such as the United States, about </a:t>
            </a:r>
            <a:r>
              <a:rPr lang="en" altLang="ja-JP" sz="2800" b="1" dirty="0">
                <a:solidFill>
                  <a:schemeClr val="accent4"/>
                </a:solidFill>
              </a:rPr>
              <a:t>80% of emissions were aviation-related.</a:t>
            </a:r>
          </a:p>
          <a:p>
            <a:pPr marL="285750" indent="-285750">
              <a:spcBef>
                <a:spcPts val="600"/>
              </a:spcBef>
              <a:buFont typeface="Wingdings" pitchFamily="2" charset="2"/>
              <a:buChar char="Ø"/>
            </a:pPr>
            <a:r>
              <a:rPr lang="en" altLang="ja-JP" sz="2800" dirty="0"/>
              <a:t>From a nationality-based perspective, the main source of emissions has shifted </a:t>
            </a:r>
            <a:r>
              <a:rPr lang="en" altLang="ja-JP" sz="2800" b="1" dirty="0">
                <a:solidFill>
                  <a:schemeClr val="accent4"/>
                </a:solidFill>
              </a:rPr>
              <a:t>from Chinese tourists to American tourists</a:t>
            </a:r>
            <a:r>
              <a:rPr lang="en" altLang="ja-JP" sz="2800" dirty="0"/>
              <a:t>.</a:t>
            </a:r>
          </a:p>
        </p:txBody>
      </p:sp>
      <p:sp>
        <p:nvSpPr>
          <p:cNvPr id="5" name="タイトル 1">
            <a:extLst>
              <a:ext uri="{FF2B5EF4-FFF2-40B4-BE49-F238E27FC236}">
                <a16:creationId xmlns:a16="http://schemas.microsoft.com/office/drawing/2014/main" id="{3E49B462-354E-DF8C-2BFA-2CD5B1177F97}"/>
              </a:ext>
            </a:extLst>
          </p:cNvPr>
          <p:cNvSpPr txBox="1">
            <a:spLocks/>
          </p:cNvSpPr>
          <p:nvPr/>
        </p:nvSpPr>
        <p:spPr>
          <a:xfrm>
            <a:off x="333701" y="-281261"/>
            <a:ext cx="122196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solidFill>
                  <a:schemeClr val="bg1"/>
                </a:solidFill>
                <a:latin typeface="Arial" panose="020B0604020202020204" pitchFamily="34" charset="0"/>
                <a:cs typeface="Arial" panose="020B0604020202020204" pitchFamily="34" charset="0"/>
              </a:rPr>
              <a:t>5. Discussion and Conclusions</a:t>
            </a:r>
            <a:endParaRPr lang="ja-JP" altLang="en-US" sz="3600" b="1">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A465EE3F-041A-36F8-D9FC-329CDF36DCEA}"/>
              </a:ext>
            </a:extLst>
          </p:cNvPr>
          <p:cNvSpPr txBox="1"/>
          <p:nvPr/>
        </p:nvSpPr>
        <p:spPr>
          <a:xfrm>
            <a:off x="11515259" y="45328"/>
            <a:ext cx="1285375" cy="584775"/>
          </a:xfrm>
          <a:prstGeom prst="rect">
            <a:avLst/>
          </a:prstGeom>
          <a:noFill/>
        </p:spPr>
        <p:txBody>
          <a:bodyPr wrap="square" rtlCol="0">
            <a:spAutoFit/>
          </a:bodyPr>
          <a:lstStyle/>
          <a:p>
            <a:r>
              <a:rPr lang="en-US" altLang="ja-JP" sz="3200" dirty="0">
                <a:solidFill>
                  <a:schemeClr val="bg1"/>
                </a:solidFill>
              </a:rPr>
              <a:t>22</a:t>
            </a:r>
            <a:endParaRPr kumimoji="1" lang="ja-JP" altLang="en-US" sz="3200">
              <a:solidFill>
                <a:schemeClr val="bg1"/>
              </a:solidFill>
            </a:endParaRPr>
          </a:p>
        </p:txBody>
      </p:sp>
    </p:spTree>
    <p:extLst>
      <p:ext uri="{BB962C8B-B14F-4D97-AF65-F5344CB8AC3E}">
        <p14:creationId xmlns:p14="http://schemas.microsoft.com/office/powerpoint/2010/main" val="2132518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30BDE-2244-36EE-475C-5917E16090A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BF5582C-AF08-67CB-6B11-73239836D9CE}"/>
              </a:ext>
            </a:extLst>
          </p:cNvPr>
          <p:cNvSpPr>
            <a:spLocks noGrp="1"/>
          </p:cNvSpPr>
          <p:nvPr>
            <p:ph type="title"/>
          </p:nvPr>
        </p:nvSpPr>
        <p:spPr>
          <a:xfrm>
            <a:off x="333701" y="-281261"/>
            <a:ext cx="12219618" cy="1325563"/>
          </a:xfrm>
        </p:spPr>
        <p:txBody>
          <a:bodyPr>
            <a:normAutofit/>
          </a:bodyPr>
          <a:lstStyle/>
          <a:p>
            <a:r>
              <a:rPr lang="en-US" altLang="ja-JP" sz="3600" b="1" dirty="0">
                <a:solidFill>
                  <a:schemeClr val="bg1"/>
                </a:solidFill>
                <a:latin typeface="Arial" panose="020B0604020202020204" pitchFamily="34" charset="0"/>
                <a:cs typeface="Arial" panose="020B0604020202020204" pitchFamily="34" charset="0"/>
              </a:rPr>
              <a:t>5. Discussion and Conclusions </a:t>
            </a:r>
            <a:r>
              <a:rPr kumimoji="1"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1" lang="ja-JP"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1" lang="en"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policy recommendations </a:t>
            </a:r>
            <a:r>
              <a:rPr kumimoji="1"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1" lang="en"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endParaRPr kumimoji="1" lang="ja-JP" altLang="en-US" sz="3600" b="1">
              <a:solidFill>
                <a:schemeClr val="bg1"/>
              </a:solidFill>
              <a:latin typeface="Arial" panose="020B0604020202020204" pitchFamily="34" charset="0"/>
              <a:cs typeface="Arial" panose="020B0604020202020204" pitchFamily="34" charset="0"/>
            </a:endParaRPr>
          </a:p>
        </p:txBody>
      </p:sp>
      <p:pic>
        <p:nvPicPr>
          <p:cNvPr id="6" name="グラフィックス 5" descr="教授 男性 単色塗りつぶし">
            <a:extLst>
              <a:ext uri="{FF2B5EF4-FFF2-40B4-BE49-F238E27FC236}">
                <a16:creationId xmlns:a16="http://schemas.microsoft.com/office/drawing/2014/main" id="{1FAE6C4B-AA1C-F543-E8B1-3539F5F484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701" y="1094520"/>
            <a:ext cx="1385455" cy="1385455"/>
          </a:xfrm>
          <a:prstGeom prst="rect">
            <a:avLst/>
          </a:prstGeom>
        </p:spPr>
      </p:pic>
      <p:sp>
        <p:nvSpPr>
          <p:cNvPr id="10" name="正方形/長方形 9">
            <a:extLst>
              <a:ext uri="{FF2B5EF4-FFF2-40B4-BE49-F238E27FC236}">
                <a16:creationId xmlns:a16="http://schemas.microsoft.com/office/drawing/2014/main" id="{2C9C368A-38A7-0B5A-1B6F-2695E97EC005}"/>
              </a:ext>
            </a:extLst>
          </p:cNvPr>
          <p:cNvSpPr/>
          <p:nvPr/>
        </p:nvSpPr>
        <p:spPr>
          <a:xfrm>
            <a:off x="261264" y="2933943"/>
            <a:ext cx="11669472" cy="3643225"/>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8C50B0E-E4DC-2265-8C31-CBF3569C956B}"/>
              </a:ext>
            </a:extLst>
          </p:cNvPr>
          <p:cNvSpPr txBox="1"/>
          <p:nvPr/>
        </p:nvSpPr>
        <p:spPr>
          <a:xfrm>
            <a:off x="330935" y="3255851"/>
            <a:ext cx="11599801" cy="3416320"/>
          </a:xfrm>
          <a:prstGeom prst="rect">
            <a:avLst/>
          </a:prstGeom>
          <a:noFill/>
        </p:spPr>
        <p:txBody>
          <a:bodyPr wrap="square">
            <a:spAutoFit/>
          </a:bodyPr>
          <a:lstStyle/>
          <a:p>
            <a:pPr marL="342900" indent="-342900">
              <a:buFont typeface="Wingdings" pitchFamily="2" charset="2"/>
              <a:buChar char="Ø"/>
            </a:pPr>
            <a:r>
              <a:rPr lang="en" altLang="ja-JP" sz="2800" dirty="0"/>
              <a:t>Two effective measures include:</a:t>
            </a:r>
            <a:br>
              <a:rPr lang="en" altLang="ja-JP" sz="2800" dirty="0"/>
            </a:br>
            <a:r>
              <a:rPr lang="en" altLang="ja-JP" sz="2800" dirty="0"/>
              <a:t>• Prioritizing the </a:t>
            </a:r>
            <a:r>
              <a:rPr lang="en" altLang="ja-JP" sz="2800" b="1" dirty="0">
                <a:solidFill>
                  <a:schemeClr val="accent4"/>
                </a:solidFill>
              </a:rPr>
              <a:t>introduction of fuel-efficient aircraft </a:t>
            </a:r>
            <a:r>
              <a:rPr lang="en" altLang="ja-JP" sz="2800" dirty="0"/>
              <a:t>on U.S. routes</a:t>
            </a:r>
            <a:br>
              <a:rPr lang="en" altLang="ja-JP" sz="2800" dirty="0"/>
            </a:br>
            <a:r>
              <a:rPr lang="en" altLang="ja-JP" sz="2800" dirty="0"/>
              <a:t>• Mandating </a:t>
            </a:r>
            <a:r>
              <a:rPr lang="en" altLang="ja-JP" sz="2800" b="1" dirty="0">
                <a:solidFill>
                  <a:schemeClr val="accent4"/>
                </a:solidFill>
              </a:rPr>
              <a:t>carbon offset programs </a:t>
            </a:r>
            <a:r>
              <a:rPr lang="en" altLang="ja-JP" sz="2800" dirty="0"/>
              <a:t>for long-haul tourists</a:t>
            </a:r>
          </a:p>
          <a:p>
            <a:pPr marL="342900" indent="-342900">
              <a:buFont typeface="Wingdings" pitchFamily="2" charset="2"/>
              <a:buChar char="Ø"/>
            </a:pPr>
            <a:endParaRPr lang="en" altLang="ja-JP" sz="1000" dirty="0"/>
          </a:p>
          <a:p>
            <a:pPr marL="342900" indent="-342900">
              <a:buFont typeface="Wingdings" pitchFamily="2" charset="2"/>
              <a:buChar char="Ø"/>
            </a:pPr>
            <a:endParaRPr lang="en" altLang="ja-JP" sz="1000" dirty="0"/>
          </a:p>
          <a:p>
            <a:pPr marL="457200" indent="-457200">
              <a:buFont typeface="Wingdings" pitchFamily="2" charset="2"/>
              <a:buChar char="Ø"/>
            </a:pPr>
            <a:r>
              <a:rPr lang="en" altLang="ja-JP" sz="2800" dirty="0"/>
              <a:t>Since U.S. tourists have per capita emissions several times higher than those from other countries, these measures could lead to </a:t>
            </a:r>
            <a:r>
              <a:rPr lang="en" altLang="ja-JP" sz="2800" b="1" dirty="0">
                <a:solidFill>
                  <a:schemeClr val="accent4"/>
                </a:solidFill>
              </a:rPr>
              <a:t>highly efficient emission reductions.</a:t>
            </a:r>
          </a:p>
          <a:p>
            <a:pPr marL="342900" indent="-342900">
              <a:buFont typeface="Wingdings" pitchFamily="2" charset="2"/>
              <a:buChar char="Ø"/>
            </a:pPr>
            <a:endParaRPr lang="en" altLang="ja-JP" sz="2800" dirty="0"/>
          </a:p>
        </p:txBody>
      </p:sp>
      <p:sp>
        <p:nvSpPr>
          <p:cNvPr id="5" name="テキスト ボックス 4">
            <a:extLst>
              <a:ext uri="{FF2B5EF4-FFF2-40B4-BE49-F238E27FC236}">
                <a16:creationId xmlns:a16="http://schemas.microsoft.com/office/drawing/2014/main" id="{E0FE8D96-5248-A470-6322-E5D8D27A27DE}"/>
              </a:ext>
            </a:extLst>
          </p:cNvPr>
          <p:cNvSpPr txBox="1"/>
          <p:nvPr/>
        </p:nvSpPr>
        <p:spPr>
          <a:xfrm>
            <a:off x="2026939" y="1010965"/>
            <a:ext cx="9831360" cy="1569660"/>
          </a:xfrm>
          <a:prstGeom prst="rect">
            <a:avLst/>
          </a:prstGeom>
          <a:noFill/>
        </p:spPr>
        <p:txBody>
          <a:bodyPr wrap="square">
            <a:spAutoFit/>
          </a:bodyPr>
          <a:lstStyle/>
          <a:p>
            <a:r>
              <a:rPr lang="en" altLang="ja-JP" sz="3200" dirty="0"/>
              <a:t>The Japanese government should prioritize efforts to reduce </a:t>
            </a:r>
            <a:r>
              <a:rPr lang="en" altLang="ja-JP" sz="3200" b="1" dirty="0">
                <a:solidFill>
                  <a:schemeClr val="accent4"/>
                </a:solidFill>
              </a:rPr>
              <a:t>aviation-related emissions </a:t>
            </a:r>
            <a:r>
              <a:rPr lang="en" altLang="ja-JP" sz="3200" dirty="0"/>
              <a:t>associated with inbound tourism </a:t>
            </a:r>
            <a:r>
              <a:rPr lang="en" altLang="ja-JP" sz="3200" b="1" dirty="0">
                <a:solidFill>
                  <a:schemeClr val="accent4"/>
                </a:solidFill>
              </a:rPr>
              <a:t>from the United States.</a:t>
            </a:r>
            <a:endParaRPr lang="ja-JP" altLang="en-US" sz="3200" b="1">
              <a:solidFill>
                <a:schemeClr val="accent4"/>
              </a:solidFill>
            </a:endParaRPr>
          </a:p>
        </p:txBody>
      </p:sp>
      <p:sp>
        <p:nvSpPr>
          <p:cNvPr id="11" name="テキスト ボックス 10">
            <a:extLst>
              <a:ext uri="{FF2B5EF4-FFF2-40B4-BE49-F238E27FC236}">
                <a16:creationId xmlns:a16="http://schemas.microsoft.com/office/drawing/2014/main" id="{0C5BFE42-F9AE-3044-1DB2-D5710F51085C}"/>
              </a:ext>
            </a:extLst>
          </p:cNvPr>
          <p:cNvSpPr txBox="1"/>
          <p:nvPr/>
        </p:nvSpPr>
        <p:spPr>
          <a:xfrm>
            <a:off x="11515259" y="45328"/>
            <a:ext cx="1285375" cy="584775"/>
          </a:xfrm>
          <a:prstGeom prst="rect">
            <a:avLst/>
          </a:prstGeom>
          <a:noFill/>
        </p:spPr>
        <p:txBody>
          <a:bodyPr wrap="square" rtlCol="0">
            <a:spAutoFit/>
          </a:bodyPr>
          <a:lstStyle/>
          <a:p>
            <a:r>
              <a:rPr lang="en-US" altLang="ja-JP" sz="3200" dirty="0">
                <a:solidFill>
                  <a:schemeClr val="bg1"/>
                </a:solidFill>
              </a:rPr>
              <a:t>23</a:t>
            </a:r>
            <a:endParaRPr kumimoji="1" lang="ja-JP" altLang="en-US" sz="3200">
              <a:solidFill>
                <a:schemeClr val="bg1"/>
              </a:solidFill>
            </a:endParaRPr>
          </a:p>
        </p:txBody>
      </p:sp>
    </p:spTree>
    <p:extLst>
      <p:ext uri="{BB962C8B-B14F-4D97-AF65-F5344CB8AC3E}">
        <p14:creationId xmlns:p14="http://schemas.microsoft.com/office/powerpoint/2010/main" val="3206041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43724"/>
        </a:solidFill>
        <a:effectLst/>
      </p:bgPr>
    </p:bg>
    <p:spTree>
      <p:nvGrpSpPr>
        <p:cNvPr id="1" name="">
          <a:extLst>
            <a:ext uri="{FF2B5EF4-FFF2-40B4-BE49-F238E27FC236}">
              <a16:creationId xmlns:a16="http://schemas.microsoft.com/office/drawing/2014/main" id="{2973D16D-0AE3-B1A7-838C-A08D4CA9D93A}"/>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27DE07A-A7F6-4CA5-66D1-83E1CFFDF529}"/>
              </a:ext>
            </a:extLst>
          </p:cNvPr>
          <p:cNvSpPr txBox="1"/>
          <p:nvPr/>
        </p:nvSpPr>
        <p:spPr>
          <a:xfrm>
            <a:off x="529746" y="2982724"/>
            <a:ext cx="11119981" cy="892552"/>
          </a:xfrm>
          <a:prstGeom prst="rect">
            <a:avLst/>
          </a:prstGeom>
          <a:noFill/>
        </p:spPr>
        <p:txBody>
          <a:bodyPr wrap="square" rtlCol="0">
            <a:spAutoFit/>
          </a:bodyPr>
          <a:lstStyle/>
          <a:p>
            <a:pPr algn="ctr"/>
            <a:r>
              <a:rPr lang="en-US" altLang="ja-JP" sz="5200" b="1"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Thank you for your kind attention!</a:t>
            </a:r>
            <a:endParaRPr lang="ja-JP" altLang="ja-JP" sz="5200" b="1" kern="10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3982919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465F9-CBD0-6D93-3DE4-519B7E37469B}"/>
            </a:ext>
          </a:extLst>
        </p:cNvPr>
        <p:cNvGrpSpPr/>
        <p:nvPr/>
      </p:nvGrpSpPr>
      <p:grpSpPr>
        <a:xfrm>
          <a:off x="0" y="0"/>
          <a:ext cx="0" cy="0"/>
          <a:chOff x="0" y="0"/>
          <a:chExt cx="0" cy="0"/>
        </a:xfrm>
      </p:grpSpPr>
      <p:pic>
        <p:nvPicPr>
          <p:cNvPr id="30" name="図 29">
            <a:extLst>
              <a:ext uri="{FF2B5EF4-FFF2-40B4-BE49-F238E27FC236}">
                <a16:creationId xmlns:a16="http://schemas.microsoft.com/office/drawing/2014/main" id="{B5813C92-DDB5-1A85-C092-4D0833E80C31}"/>
              </a:ext>
            </a:extLst>
          </p:cNvPr>
          <p:cNvPicPr>
            <a:picLocks noChangeAspect="1"/>
          </p:cNvPicPr>
          <p:nvPr/>
        </p:nvPicPr>
        <p:blipFill>
          <a:blip r:embed="rId3"/>
          <a:stretch>
            <a:fillRect/>
          </a:stretch>
        </p:blipFill>
        <p:spPr>
          <a:xfrm>
            <a:off x="1491015" y="697614"/>
            <a:ext cx="8549221" cy="5716962"/>
          </a:xfrm>
          <a:prstGeom prst="rect">
            <a:avLst/>
          </a:prstGeom>
        </p:spPr>
      </p:pic>
      <p:sp>
        <p:nvSpPr>
          <p:cNvPr id="2" name="タイトル 1">
            <a:extLst>
              <a:ext uri="{FF2B5EF4-FFF2-40B4-BE49-F238E27FC236}">
                <a16:creationId xmlns:a16="http://schemas.microsoft.com/office/drawing/2014/main" id="{ECDDBBA3-B09C-7757-4BDC-66587E6786A1}"/>
              </a:ext>
            </a:extLst>
          </p:cNvPr>
          <p:cNvSpPr>
            <a:spLocks noGrp="1"/>
          </p:cNvSpPr>
          <p:nvPr>
            <p:ph type="title"/>
          </p:nvPr>
        </p:nvSpPr>
        <p:spPr>
          <a:xfrm>
            <a:off x="333700" y="-281261"/>
            <a:ext cx="12274119" cy="1325563"/>
          </a:xfrm>
        </p:spPr>
        <p:txBody>
          <a:bodyPr>
            <a:normAutofit/>
          </a:bodyPr>
          <a:lstStyle/>
          <a:p>
            <a:r>
              <a:rPr lang="en-US" altLang="ja-JP" sz="3600" b="1" dirty="0">
                <a:solidFill>
                  <a:schemeClr val="bg1"/>
                </a:solidFill>
                <a:latin typeface="Arial" panose="020B0604020202020204" pitchFamily="34" charset="0"/>
                <a:cs typeface="Arial" panose="020B0604020202020204" pitchFamily="34" charset="0"/>
              </a:rPr>
              <a:t>Appendix</a:t>
            </a:r>
            <a:endParaRPr kumimoji="1" lang="ja-JP" altLang="en-US" sz="3600" b="1">
              <a:solidFill>
                <a:schemeClr val="bg1"/>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0E6825A6-B458-7D7D-99DB-B950AB29B2A4}"/>
              </a:ext>
            </a:extLst>
          </p:cNvPr>
          <p:cNvSpPr txBox="1">
            <a:spLocks/>
          </p:cNvSpPr>
          <p:nvPr/>
        </p:nvSpPr>
        <p:spPr>
          <a:xfrm>
            <a:off x="2707002" y="6414576"/>
            <a:ext cx="9734187" cy="400110"/>
          </a:xfrm>
          <a:prstGeom prst="rect">
            <a:avLst/>
          </a:prstGeom>
          <a:noFill/>
        </p:spPr>
        <p:txBody>
          <a:bodyPr wrap="square">
            <a:spAutoFit/>
          </a:bodyPr>
          <a:lstStyle/>
          <a:p>
            <a:r>
              <a:rPr lang="en" altLang="ja-JP" sz="2000" b="1" dirty="0">
                <a:effectLst/>
                <a:latin typeface="+mj-lt"/>
              </a:rPr>
              <a:t>Figure 1. </a:t>
            </a:r>
            <a:r>
              <a:rPr lang="en" altLang="ja-JP" sz="2000" dirty="0">
                <a:effectLst/>
                <a:latin typeface="+mj-lt"/>
              </a:rPr>
              <a:t>Trends in the number of inbound tourists to Japan</a:t>
            </a:r>
          </a:p>
        </p:txBody>
      </p:sp>
      <p:grpSp>
        <p:nvGrpSpPr>
          <p:cNvPr id="17" name="グループ化 16">
            <a:extLst>
              <a:ext uri="{FF2B5EF4-FFF2-40B4-BE49-F238E27FC236}">
                <a16:creationId xmlns:a16="http://schemas.microsoft.com/office/drawing/2014/main" id="{FC410D9F-752B-74DB-F44D-6F17A6CCE5BC}"/>
              </a:ext>
            </a:extLst>
          </p:cNvPr>
          <p:cNvGrpSpPr/>
          <p:nvPr/>
        </p:nvGrpSpPr>
        <p:grpSpPr>
          <a:xfrm>
            <a:off x="4418782" y="1555323"/>
            <a:ext cx="1946367" cy="2129262"/>
            <a:chOff x="2272180" y="1572847"/>
            <a:chExt cx="1946367" cy="2129262"/>
          </a:xfrm>
        </p:grpSpPr>
        <p:sp>
          <p:nvSpPr>
            <p:cNvPr id="16" name="正方形/長方形 15">
              <a:extLst>
                <a:ext uri="{FF2B5EF4-FFF2-40B4-BE49-F238E27FC236}">
                  <a16:creationId xmlns:a16="http://schemas.microsoft.com/office/drawing/2014/main" id="{3E3B1A42-5828-EEC7-165F-73459A251A51}"/>
                </a:ext>
              </a:extLst>
            </p:cNvPr>
            <p:cNvSpPr/>
            <p:nvPr/>
          </p:nvSpPr>
          <p:spPr>
            <a:xfrm>
              <a:off x="2291369" y="1604937"/>
              <a:ext cx="1747270" cy="2097172"/>
            </a:xfrm>
            <a:prstGeom prst="rect">
              <a:avLst/>
            </a:prstGeom>
            <a:solidFill>
              <a:schemeClr val="bg1"/>
            </a:solidFill>
            <a:ln>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52D46E8-3C81-9244-8E00-8A976177AAE7}"/>
                </a:ext>
              </a:extLst>
            </p:cNvPr>
            <p:cNvSpPr txBox="1"/>
            <p:nvPr/>
          </p:nvSpPr>
          <p:spPr>
            <a:xfrm>
              <a:off x="2272180" y="1572847"/>
              <a:ext cx="1301959" cy="400110"/>
            </a:xfrm>
            <a:prstGeom prst="rect">
              <a:avLst/>
            </a:prstGeom>
            <a:noFill/>
          </p:spPr>
          <p:txBody>
            <a:bodyPr wrap="square" rtlCol="0">
              <a:spAutoFit/>
            </a:bodyPr>
            <a:lstStyle/>
            <a:p>
              <a:r>
                <a:rPr kumimoji="1" lang="ja-JP" altLang="en-US" sz="2000">
                  <a:ln w="15875">
                    <a:solidFill>
                      <a:schemeClr val="tx1"/>
                    </a:solidFill>
                  </a:ln>
                  <a:solidFill>
                    <a:srgbClr val="D1D1D1"/>
                  </a:solidFill>
                </a:rPr>
                <a:t>■</a:t>
              </a:r>
              <a:r>
                <a:rPr kumimoji="1" lang="en-US" altLang="ja-JP" sz="2000" dirty="0">
                  <a:ln w="15875">
                    <a:solidFill>
                      <a:schemeClr val="tx1"/>
                    </a:solidFill>
                  </a:ln>
                  <a:solidFill>
                    <a:srgbClr val="D2D2D2"/>
                  </a:solidFill>
                </a:rPr>
                <a:t> </a:t>
              </a:r>
              <a:r>
                <a:rPr kumimoji="1" lang="en-US" altLang="ja-JP" sz="2000" dirty="0">
                  <a:ln w="15875">
                    <a:noFill/>
                  </a:ln>
                  <a:latin typeface="Arial" panose="020B0604020202020204" pitchFamily="34" charset="0"/>
                  <a:cs typeface="Arial" panose="020B0604020202020204" pitchFamily="34" charset="0"/>
                </a:rPr>
                <a:t>Other</a:t>
              </a:r>
              <a:r>
                <a:rPr kumimoji="1" lang="en-US" altLang="ja-JP" sz="2000" dirty="0">
                  <a:ln w="15875">
                    <a:solidFill>
                      <a:schemeClr val="tx1"/>
                    </a:solidFill>
                  </a:ln>
                  <a:pattFill prst="dashVert">
                    <a:fgClr>
                      <a:schemeClr val="bg1"/>
                    </a:fgClr>
                    <a:bgClr>
                      <a:srgbClr val="F7C7AD"/>
                    </a:bgClr>
                  </a:pattFill>
                </a:rPr>
                <a:t> </a:t>
              </a:r>
              <a:r>
                <a:rPr kumimoji="1" lang="en-US" altLang="ja-JP" sz="2000" dirty="0">
                  <a:pattFill prst="dashVert">
                    <a:fgClr>
                      <a:schemeClr val="bg1"/>
                    </a:fgClr>
                    <a:bgClr>
                      <a:srgbClr val="F7C7AD"/>
                    </a:bgClr>
                  </a:pattFill>
                </a:rPr>
                <a:t> </a:t>
              </a:r>
              <a:endParaRPr kumimoji="1" lang="ja-JP" altLang="en-US" sz="2000">
                <a:pattFill prst="dashVert">
                  <a:fgClr>
                    <a:schemeClr val="bg1"/>
                  </a:fgClr>
                  <a:bgClr>
                    <a:srgbClr val="F7C7AD"/>
                  </a:bgClr>
                </a:pattFill>
              </a:endParaRPr>
            </a:p>
          </p:txBody>
        </p:sp>
        <p:sp>
          <p:nvSpPr>
            <p:cNvPr id="9" name="テキスト ボックス 8">
              <a:extLst>
                <a:ext uri="{FF2B5EF4-FFF2-40B4-BE49-F238E27FC236}">
                  <a16:creationId xmlns:a16="http://schemas.microsoft.com/office/drawing/2014/main" id="{1077ECAC-42A4-73A1-7C62-A54C495A64D9}"/>
                </a:ext>
              </a:extLst>
            </p:cNvPr>
            <p:cNvSpPr txBox="1"/>
            <p:nvPr/>
          </p:nvSpPr>
          <p:spPr>
            <a:xfrm>
              <a:off x="2272180" y="3251199"/>
              <a:ext cx="1334020" cy="400110"/>
            </a:xfrm>
            <a:prstGeom prst="rect">
              <a:avLst/>
            </a:prstGeom>
            <a:noFill/>
          </p:spPr>
          <p:txBody>
            <a:bodyPr wrap="square" rtlCol="0">
              <a:spAutoFit/>
            </a:bodyPr>
            <a:lstStyle/>
            <a:p>
              <a:r>
                <a:rPr kumimoji="1" lang="ja-JP" altLang="en-US" sz="2000">
                  <a:ln w="15875">
                    <a:solidFill>
                      <a:schemeClr val="tx1"/>
                    </a:solidFill>
                  </a:ln>
                  <a:solidFill>
                    <a:srgbClr val="EA0809"/>
                  </a:solidFill>
                </a:rPr>
                <a:t>■</a:t>
              </a:r>
              <a:r>
                <a:rPr kumimoji="1" lang="en-US" altLang="ja-JP" sz="2000" dirty="0">
                  <a:ln w="15875">
                    <a:solidFill>
                      <a:schemeClr val="tx1"/>
                    </a:solidFill>
                  </a:ln>
                  <a:solidFill>
                    <a:srgbClr val="D2D2D2"/>
                  </a:solidFill>
                </a:rPr>
                <a:t> </a:t>
              </a:r>
              <a:r>
                <a:rPr lang="en-US" altLang="ja-JP" sz="2000" dirty="0">
                  <a:ln w="15875">
                    <a:noFill/>
                  </a:ln>
                  <a:latin typeface="Arial" panose="020B0604020202020204" pitchFamily="34" charset="0"/>
                  <a:cs typeface="Arial" panose="020B0604020202020204" pitchFamily="34" charset="0"/>
                </a:rPr>
                <a:t>China</a:t>
              </a:r>
              <a:r>
                <a:rPr kumimoji="1" lang="en-US" altLang="ja-JP" sz="2000" dirty="0">
                  <a:ln w="15875">
                    <a:solidFill>
                      <a:schemeClr val="tx1"/>
                    </a:solidFill>
                  </a:ln>
                  <a:pattFill prst="dashVert">
                    <a:fgClr>
                      <a:schemeClr val="bg1"/>
                    </a:fgClr>
                    <a:bgClr>
                      <a:srgbClr val="F7C7AD"/>
                    </a:bgClr>
                  </a:pattFill>
                </a:rPr>
                <a:t> </a:t>
              </a:r>
              <a:r>
                <a:rPr kumimoji="1" lang="en-US" altLang="ja-JP" sz="2000" dirty="0">
                  <a:pattFill prst="dashVert">
                    <a:fgClr>
                      <a:schemeClr val="bg1"/>
                    </a:fgClr>
                    <a:bgClr>
                      <a:srgbClr val="F7C7AD"/>
                    </a:bgClr>
                  </a:pattFill>
                </a:rPr>
                <a:t> </a:t>
              </a:r>
              <a:endParaRPr kumimoji="1" lang="ja-JP" altLang="en-US" sz="2000">
                <a:pattFill prst="dashVert">
                  <a:fgClr>
                    <a:schemeClr val="bg1"/>
                  </a:fgClr>
                  <a:bgClr>
                    <a:srgbClr val="F7C7AD"/>
                  </a:bgClr>
                </a:pattFill>
              </a:endParaRPr>
            </a:p>
          </p:txBody>
        </p:sp>
        <p:sp>
          <p:nvSpPr>
            <p:cNvPr id="10" name="テキスト ボックス 9">
              <a:extLst>
                <a:ext uri="{FF2B5EF4-FFF2-40B4-BE49-F238E27FC236}">
                  <a16:creationId xmlns:a16="http://schemas.microsoft.com/office/drawing/2014/main" id="{2CFC2AFF-51C8-EF8C-81A6-5AC83041156E}"/>
                </a:ext>
              </a:extLst>
            </p:cNvPr>
            <p:cNvSpPr txBox="1"/>
            <p:nvPr/>
          </p:nvSpPr>
          <p:spPr>
            <a:xfrm>
              <a:off x="2272180" y="2915527"/>
              <a:ext cx="1346844" cy="400110"/>
            </a:xfrm>
            <a:prstGeom prst="rect">
              <a:avLst/>
            </a:prstGeom>
            <a:noFill/>
          </p:spPr>
          <p:txBody>
            <a:bodyPr wrap="square" rtlCol="0">
              <a:spAutoFit/>
            </a:bodyPr>
            <a:lstStyle/>
            <a:p>
              <a:r>
                <a:rPr kumimoji="1" lang="ja-JP" altLang="en-US" sz="2000">
                  <a:ln w="15875">
                    <a:solidFill>
                      <a:schemeClr val="tx1"/>
                    </a:solidFill>
                  </a:ln>
                  <a:solidFill>
                    <a:srgbClr val="156082"/>
                  </a:solidFill>
                </a:rPr>
                <a:t>■</a:t>
              </a:r>
              <a:r>
                <a:rPr kumimoji="1" lang="en-US" altLang="ja-JP" sz="2000" dirty="0">
                  <a:ln w="15875">
                    <a:solidFill>
                      <a:schemeClr val="tx1"/>
                    </a:solidFill>
                  </a:ln>
                  <a:solidFill>
                    <a:srgbClr val="D2D2D2"/>
                  </a:solidFill>
                </a:rPr>
                <a:t> </a:t>
              </a:r>
              <a:r>
                <a:rPr kumimoji="1" lang="en-US" altLang="ja-JP" sz="2000" dirty="0">
                  <a:ln w="15875">
                    <a:noFill/>
                  </a:ln>
                  <a:latin typeface="Arial" panose="020B0604020202020204" pitchFamily="34" charset="0"/>
                  <a:cs typeface="Arial" panose="020B0604020202020204" pitchFamily="34" charset="0"/>
                </a:rPr>
                <a:t>Korea</a:t>
              </a:r>
              <a:r>
                <a:rPr kumimoji="1" lang="en-US" altLang="ja-JP" sz="2000" dirty="0">
                  <a:ln w="15875">
                    <a:solidFill>
                      <a:schemeClr val="tx1"/>
                    </a:solidFill>
                  </a:ln>
                </a:rPr>
                <a:t> </a:t>
              </a:r>
              <a:r>
                <a:rPr kumimoji="1" lang="en-US" altLang="ja-JP" sz="2000" dirty="0">
                  <a:pattFill prst="dashVert">
                    <a:fgClr>
                      <a:schemeClr val="bg1"/>
                    </a:fgClr>
                    <a:bgClr>
                      <a:srgbClr val="F7C7AD"/>
                    </a:bgClr>
                  </a:pattFill>
                </a:rPr>
                <a:t> </a:t>
              </a:r>
              <a:endParaRPr kumimoji="1" lang="ja-JP" altLang="en-US" sz="2000">
                <a:pattFill prst="dashVert">
                  <a:fgClr>
                    <a:schemeClr val="bg1"/>
                  </a:fgClr>
                  <a:bgClr>
                    <a:srgbClr val="F7C7AD"/>
                  </a:bgClr>
                </a:pattFill>
              </a:endParaRPr>
            </a:p>
          </p:txBody>
        </p:sp>
        <p:sp>
          <p:nvSpPr>
            <p:cNvPr id="11" name="テキスト ボックス 10">
              <a:extLst>
                <a:ext uri="{FF2B5EF4-FFF2-40B4-BE49-F238E27FC236}">
                  <a16:creationId xmlns:a16="http://schemas.microsoft.com/office/drawing/2014/main" id="{EE2FC4B9-C6EA-11DD-7D31-DB64A73F7A0F}"/>
                </a:ext>
              </a:extLst>
            </p:cNvPr>
            <p:cNvSpPr txBox="1"/>
            <p:nvPr/>
          </p:nvSpPr>
          <p:spPr>
            <a:xfrm>
              <a:off x="2272180" y="2244187"/>
              <a:ext cx="1946367" cy="400110"/>
            </a:xfrm>
            <a:prstGeom prst="rect">
              <a:avLst/>
            </a:prstGeom>
            <a:noFill/>
          </p:spPr>
          <p:txBody>
            <a:bodyPr wrap="square" rtlCol="0">
              <a:spAutoFit/>
            </a:bodyPr>
            <a:lstStyle/>
            <a:p>
              <a:r>
                <a:rPr kumimoji="1" lang="ja-JP" altLang="en-US" sz="2000">
                  <a:ln w="15875">
                    <a:solidFill>
                      <a:schemeClr val="tx1"/>
                    </a:solidFill>
                  </a:ln>
                  <a:solidFill>
                    <a:srgbClr val="8ED973"/>
                  </a:solidFill>
                </a:rPr>
                <a:t>■</a:t>
              </a:r>
              <a:r>
                <a:rPr kumimoji="1" lang="en-US" altLang="ja-JP" sz="2000" dirty="0">
                  <a:ln w="15875">
                    <a:solidFill>
                      <a:schemeClr val="tx1"/>
                    </a:solidFill>
                  </a:ln>
                  <a:solidFill>
                    <a:srgbClr val="D2D2D2"/>
                  </a:solidFill>
                </a:rPr>
                <a:t> </a:t>
              </a:r>
              <a:r>
                <a:rPr lang="en-US" altLang="ja-JP" sz="2000" dirty="0">
                  <a:ln w="15875">
                    <a:noFill/>
                  </a:ln>
                  <a:latin typeface="Arial" panose="020B0604020202020204" pitchFamily="34" charset="0"/>
                  <a:cs typeface="Arial" panose="020B0604020202020204" pitchFamily="34" charset="0"/>
                </a:rPr>
                <a:t>Hong Kong</a:t>
              </a:r>
              <a:r>
                <a:rPr kumimoji="1" lang="en-US" altLang="ja-JP" sz="2000" dirty="0">
                  <a:ln w="15875">
                    <a:solidFill>
                      <a:schemeClr val="tx1"/>
                    </a:solidFill>
                  </a:ln>
                </a:rPr>
                <a:t> </a:t>
              </a:r>
              <a:r>
                <a:rPr kumimoji="1" lang="en-US" altLang="ja-JP" sz="2000" dirty="0"/>
                <a:t> </a:t>
              </a:r>
              <a:endParaRPr kumimoji="1" lang="ja-JP" altLang="en-US" sz="2000"/>
            </a:p>
          </p:txBody>
        </p:sp>
        <p:sp>
          <p:nvSpPr>
            <p:cNvPr id="12" name="テキスト ボックス 11">
              <a:extLst>
                <a:ext uri="{FF2B5EF4-FFF2-40B4-BE49-F238E27FC236}">
                  <a16:creationId xmlns:a16="http://schemas.microsoft.com/office/drawing/2014/main" id="{E68A3A6A-63A0-A5CA-9916-1F85C1BE3A50}"/>
                </a:ext>
              </a:extLst>
            </p:cNvPr>
            <p:cNvSpPr txBox="1"/>
            <p:nvPr/>
          </p:nvSpPr>
          <p:spPr>
            <a:xfrm>
              <a:off x="2272180" y="2579857"/>
              <a:ext cx="1315232" cy="400110"/>
            </a:xfrm>
            <a:prstGeom prst="rect">
              <a:avLst/>
            </a:prstGeom>
            <a:noFill/>
          </p:spPr>
          <p:txBody>
            <a:bodyPr wrap="square" rtlCol="0">
              <a:spAutoFit/>
            </a:bodyPr>
            <a:lstStyle/>
            <a:p>
              <a:r>
                <a:rPr kumimoji="1" lang="ja-JP" altLang="en-US" sz="2000">
                  <a:ln w="15875">
                    <a:solidFill>
                      <a:schemeClr val="tx1"/>
                    </a:solidFill>
                  </a:ln>
                  <a:solidFill>
                    <a:srgbClr val="F2AA84"/>
                  </a:solidFill>
                </a:rPr>
                <a:t>■</a:t>
              </a:r>
              <a:r>
                <a:rPr kumimoji="1" lang="en-US" altLang="ja-JP" sz="2000" dirty="0">
                  <a:ln w="15875">
                    <a:solidFill>
                      <a:schemeClr val="tx1"/>
                    </a:solidFill>
                  </a:ln>
                  <a:solidFill>
                    <a:srgbClr val="F2AA84"/>
                  </a:solidFill>
                </a:rPr>
                <a:t> </a:t>
              </a:r>
              <a:r>
                <a:rPr kumimoji="1" lang="en-US" altLang="ja-JP" sz="2000" dirty="0">
                  <a:ln w="15875">
                    <a:noFill/>
                  </a:ln>
                  <a:latin typeface="Arial" panose="020B0604020202020204" pitchFamily="34" charset="0"/>
                  <a:cs typeface="Arial" panose="020B0604020202020204" pitchFamily="34" charset="0"/>
                </a:rPr>
                <a:t>Taiwan</a:t>
              </a:r>
              <a:endParaRPr kumimoji="1" lang="ja-JP" altLang="en-US" sz="2000">
                <a:ln w="15875">
                  <a:noFill/>
                </a:ln>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AF365A01-218C-750A-527A-1F751370F7B9}"/>
                </a:ext>
              </a:extLst>
            </p:cNvPr>
            <p:cNvSpPr txBox="1"/>
            <p:nvPr/>
          </p:nvSpPr>
          <p:spPr>
            <a:xfrm>
              <a:off x="2272180" y="1908517"/>
              <a:ext cx="1673856" cy="400110"/>
            </a:xfrm>
            <a:prstGeom prst="rect">
              <a:avLst/>
            </a:prstGeom>
            <a:noFill/>
          </p:spPr>
          <p:txBody>
            <a:bodyPr wrap="square" rtlCol="0">
              <a:spAutoFit/>
            </a:bodyPr>
            <a:lstStyle/>
            <a:p>
              <a:r>
                <a:rPr kumimoji="1" lang="ja-JP" altLang="en-US" sz="2000">
                  <a:ln w="15875">
                    <a:solidFill>
                      <a:schemeClr val="tx1"/>
                    </a:solidFill>
                  </a:ln>
                  <a:solidFill>
                    <a:srgbClr val="F8E51E"/>
                  </a:solidFill>
                </a:rPr>
                <a:t>■</a:t>
              </a:r>
              <a:r>
                <a:rPr kumimoji="1" lang="en-US" altLang="ja-JP" sz="2000" dirty="0">
                  <a:ln w="15875">
                    <a:solidFill>
                      <a:schemeClr val="tx1"/>
                    </a:solidFill>
                  </a:ln>
                  <a:solidFill>
                    <a:srgbClr val="D2D2D2"/>
                  </a:solidFill>
                </a:rPr>
                <a:t> </a:t>
              </a:r>
              <a:r>
                <a:rPr kumimoji="1" lang="en-US" altLang="ja-JP" sz="2000" dirty="0">
                  <a:ln w="15875">
                    <a:noFill/>
                  </a:ln>
                  <a:latin typeface="Arial" panose="020B0604020202020204" pitchFamily="34" charset="0"/>
                  <a:cs typeface="Arial" panose="020B0604020202020204" pitchFamily="34" charset="0"/>
                </a:rPr>
                <a:t>The U.S.</a:t>
              </a:r>
              <a:r>
                <a:rPr kumimoji="1" lang="en-US" altLang="ja-JP" sz="2000" dirty="0">
                  <a:ln w="15875">
                    <a:solidFill>
                      <a:schemeClr val="tx1"/>
                    </a:solidFill>
                  </a:ln>
                </a:rPr>
                <a:t> </a:t>
              </a:r>
              <a:r>
                <a:rPr kumimoji="1" lang="en-US" altLang="ja-JP" sz="2000" dirty="0"/>
                <a:t> </a:t>
              </a:r>
              <a:endParaRPr kumimoji="1" lang="ja-JP" altLang="en-US" sz="2000"/>
            </a:p>
          </p:txBody>
        </p:sp>
      </p:grpSp>
    </p:spTree>
    <p:extLst>
      <p:ext uri="{BB962C8B-B14F-4D97-AF65-F5344CB8AC3E}">
        <p14:creationId xmlns:p14="http://schemas.microsoft.com/office/powerpoint/2010/main" val="873199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59651-9AF1-EE58-7045-0B54B094A2FE}"/>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FA4C1807-679E-BD42-9785-4BBDD0B57C3A}"/>
              </a:ext>
            </a:extLst>
          </p:cNvPr>
          <p:cNvSpPr txBox="1"/>
          <p:nvPr/>
        </p:nvSpPr>
        <p:spPr>
          <a:xfrm>
            <a:off x="2368166" y="6141820"/>
            <a:ext cx="8824553" cy="577850"/>
          </a:xfrm>
          <a:prstGeom prst="rect">
            <a:avLst/>
          </a:prstGeom>
          <a:noFill/>
        </p:spPr>
        <p:txBody>
          <a:bodyPr wrap="square">
            <a:spAutoFit/>
          </a:bodyPr>
          <a:lstStyle/>
          <a:p>
            <a:pPr algn="ctr">
              <a:lnSpc>
                <a:spcPct val="150000"/>
              </a:lnSpc>
            </a:pPr>
            <a:r>
              <a:rPr lang="en-US" altLang="ja-JP" sz="2400" b="1" kern="100" dirty="0">
                <a:solidFill>
                  <a:srgbClr val="000000"/>
                </a:solidFill>
                <a:effectLst/>
                <a:ea typeface="游明朝" panose="02020400000000000000" pitchFamily="18" charset="-128"/>
                <a:cs typeface="Times New Roman" panose="02020603050405020304" pitchFamily="18" charset="0"/>
              </a:rPr>
              <a:t>Figure 3.</a:t>
            </a:r>
            <a:r>
              <a:rPr lang="en-US" altLang="ja-JP" sz="2400" kern="100" dirty="0">
                <a:solidFill>
                  <a:srgbClr val="000000"/>
                </a:solidFill>
                <a:effectLst/>
                <a:ea typeface="游明朝" panose="02020400000000000000" pitchFamily="18" charset="-128"/>
                <a:cs typeface="Times New Roman" panose="02020603050405020304" pitchFamily="18" charset="0"/>
              </a:rPr>
              <a:t> </a:t>
            </a:r>
            <a:r>
              <a:rPr lang="en-US" altLang="ja-JP" sz="2000" kern="100" dirty="0">
                <a:solidFill>
                  <a:srgbClr val="000000"/>
                </a:solidFill>
                <a:effectLst/>
                <a:ea typeface="游明朝" panose="02020400000000000000" pitchFamily="18" charset="-128"/>
                <a:cs typeface="Times New Roman" panose="02020603050405020304" pitchFamily="18" charset="0"/>
              </a:rPr>
              <a:t>Direct CO₂ emissions per passenger per flight from air transport</a:t>
            </a:r>
            <a:endParaRPr lang="ja-JP" altLang="ja-JP" kern="100">
              <a:effectLst/>
              <a:ea typeface="游明朝" panose="02020400000000000000" pitchFamily="18" charset="-128"/>
              <a:cs typeface="Times New Roman" panose="02020603050405020304" pitchFamily="18" charset="0"/>
            </a:endParaRPr>
          </a:p>
        </p:txBody>
      </p:sp>
      <p:pic>
        <p:nvPicPr>
          <p:cNvPr id="15" name="図 14">
            <a:extLst>
              <a:ext uri="{FF2B5EF4-FFF2-40B4-BE49-F238E27FC236}">
                <a16:creationId xmlns:a16="http://schemas.microsoft.com/office/drawing/2014/main" id="{63DCA43F-3206-406C-FE68-D84F3C167416}"/>
              </a:ext>
            </a:extLst>
          </p:cNvPr>
          <p:cNvPicPr>
            <a:picLocks noChangeAspect="1"/>
          </p:cNvPicPr>
          <p:nvPr/>
        </p:nvPicPr>
        <p:blipFill>
          <a:blip r:embed="rId3"/>
          <a:stretch>
            <a:fillRect/>
          </a:stretch>
        </p:blipFill>
        <p:spPr>
          <a:xfrm>
            <a:off x="1864470" y="716180"/>
            <a:ext cx="8463059" cy="5607583"/>
          </a:xfrm>
          <a:prstGeom prst="rect">
            <a:avLst/>
          </a:prstGeom>
        </p:spPr>
      </p:pic>
      <p:sp>
        <p:nvSpPr>
          <p:cNvPr id="4" name="タイトル 1">
            <a:extLst>
              <a:ext uri="{FF2B5EF4-FFF2-40B4-BE49-F238E27FC236}">
                <a16:creationId xmlns:a16="http://schemas.microsoft.com/office/drawing/2014/main" id="{191F1850-08C5-1895-9D9F-664D5C2F8EC2}"/>
              </a:ext>
            </a:extLst>
          </p:cNvPr>
          <p:cNvSpPr>
            <a:spLocks noGrp="1"/>
          </p:cNvSpPr>
          <p:nvPr>
            <p:ph type="title"/>
          </p:nvPr>
        </p:nvSpPr>
        <p:spPr>
          <a:xfrm>
            <a:off x="333700" y="-281261"/>
            <a:ext cx="12274119" cy="1325563"/>
          </a:xfrm>
        </p:spPr>
        <p:txBody>
          <a:bodyPr>
            <a:normAutofit/>
          </a:bodyPr>
          <a:lstStyle/>
          <a:p>
            <a:r>
              <a:rPr lang="en-US" altLang="ja-JP" sz="3600" b="1" dirty="0">
                <a:solidFill>
                  <a:schemeClr val="bg1"/>
                </a:solidFill>
                <a:latin typeface="Arial" panose="020B0604020202020204" pitchFamily="34" charset="0"/>
                <a:cs typeface="Arial" panose="020B0604020202020204" pitchFamily="34" charset="0"/>
              </a:rPr>
              <a:t>Appendix</a:t>
            </a:r>
            <a:endParaRPr kumimoji="1" lang="ja-JP" altLang="en-US" sz="3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930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5C9C4-F5B1-3E27-0DC2-D87F8D745982}"/>
            </a:ext>
          </a:extLst>
        </p:cNvPr>
        <p:cNvGrpSpPr/>
        <p:nvPr/>
      </p:nvGrpSpPr>
      <p:grpSpPr>
        <a:xfrm>
          <a:off x="0" y="0"/>
          <a:ext cx="0" cy="0"/>
          <a:chOff x="0" y="0"/>
          <a:chExt cx="0" cy="0"/>
        </a:xfrm>
      </p:grpSpPr>
      <p:pic>
        <p:nvPicPr>
          <p:cNvPr id="36" name="図 35">
            <a:extLst>
              <a:ext uri="{FF2B5EF4-FFF2-40B4-BE49-F238E27FC236}">
                <a16:creationId xmlns:a16="http://schemas.microsoft.com/office/drawing/2014/main" id="{72ADBDDA-E28E-AF1C-3569-EB1D3E0C1AC9}"/>
              </a:ext>
            </a:extLst>
          </p:cNvPr>
          <p:cNvPicPr>
            <a:picLocks noChangeAspect="1"/>
          </p:cNvPicPr>
          <p:nvPr/>
        </p:nvPicPr>
        <p:blipFill>
          <a:blip r:embed="rId3"/>
          <a:stretch>
            <a:fillRect/>
          </a:stretch>
        </p:blipFill>
        <p:spPr>
          <a:xfrm>
            <a:off x="1215343" y="767377"/>
            <a:ext cx="9321478" cy="5718340"/>
          </a:xfrm>
          <a:prstGeom prst="rect">
            <a:avLst/>
          </a:prstGeom>
        </p:spPr>
      </p:pic>
      <p:sp>
        <p:nvSpPr>
          <p:cNvPr id="3" name="テキスト ボックス 2">
            <a:extLst>
              <a:ext uri="{FF2B5EF4-FFF2-40B4-BE49-F238E27FC236}">
                <a16:creationId xmlns:a16="http://schemas.microsoft.com/office/drawing/2014/main" id="{88578ED4-6E43-F7EC-8D89-A438E2AE116E}"/>
              </a:ext>
            </a:extLst>
          </p:cNvPr>
          <p:cNvSpPr txBox="1"/>
          <p:nvPr/>
        </p:nvSpPr>
        <p:spPr>
          <a:xfrm>
            <a:off x="2275246" y="6485717"/>
            <a:ext cx="7641508" cy="266163"/>
          </a:xfrm>
          <a:prstGeom prst="rect">
            <a:avLst/>
          </a:prstGeom>
          <a:noFill/>
        </p:spPr>
        <p:txBody>
          <a:bodyPr wrap="square">
            <a:spAutoFit/>
          </a:bodyPr>
          <a:lstStyle/>
          <a:p>
            <a:pPr indent="155575" algn="ctr">
              <a:lnSpc>
                <a:spcPts val="1200"/>
              </a:lnSpc>
            </a:pPr>
            <a:r>
              <a:rPr lang="en-US" altLang="ja-JP" sz="2000" b="1" kern="100" dirty="0">
                <a:solidFill>
                  <a:srgbClr val="000000"/>
                </a:solidFill>
                <a:effectLst/>
                <a:latin typeface="+mj-lt"/>
                <a:ea typeface="游明朝" panose="02020400000000000000" pitchFamily="18" charset="-128"/>
                <a:cs typeface="Times New Roman" panose="02020603050405020304" pitchFamily="18" charset="0"/>
              </a:rPr>
              <a:t>Figure 4. </a:t>
            </a:r>
            <a:r>
              <a:rPr lang="en-US" altLang="ja-JP" sz="2000" kern="100" dirty="0">
                <a:solidFill>
                  <a:srgbClr val="000000"/>
                </a:solidFill>
                <a:effectLst/>
                <a:latin typeface="+mj-lt"/>
                <a:ea typeface="游明朝" panose="02020400000000000000" pitchFamily="18" charset="-128"/>
                <a:cs typeface="Times New Roman" panose="02020603050405020304" pitchFamily="18" charset="0"/>
              </a:rPr>
              <a:t>Per-trip spending by inbound tourists to Japan</a:t>
            </a:r>
            <a:endParaRPr lang="ja-JP" altLang="ja-JP" sz="1600" kern="100">
              <a:effectLst/>
              <a:latin typeface="+mj-lt"/>
              <a:ea typeface="游明朝" panose="02020400000000000000" pitchFamily="18" charset="-128"/>
              <a:cs typeface="Times New Roman" panose="02020603050405020304" pitchFamily="18" charset="0"/>
            </a:endParaRPr>
          </a:p>
        </p:txBody>
      </p:sp>
      <p:sp>
        <p:nvSpPr>
          <p:cNvPr id="7" name="タイトル 1">
            <a:extLst>
              <a:ext uri="{FF2B5EF4-FFF2-40B4-BE49-F238E27FC236}">
                <a16:creationId xmlns:a16="http://schemas.microsoft.com/office/drawing/2014/main" id="{B36D2120-260E-9436-7CC7-38E89AE8ACD5}"/>
              </a:ext>
            </a:extLst>
          </p:cNvPr>
          <p:cNvSpPr txBox="1">
            <a:spLocks/>
          </p:cNvSpPr>
          <p:nvPr/>
        </p:nvSpPr>
        <p:spPr>
          <a:xfrm>
            <a:off x="333700" y="-281261"/>
            <a:ext cx="122741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a:solidFill>
                  <a:schemeClr val="bg1"/>
                </a:solidFill>
                <a:latin typeface="Arial" panose="020B0604020202020204" pitchFamily="34" charset="0"/>
                <a:cs typeface="Arial" panose="020B0604020202020204" pitchFamily="34" charset="0"/>
              </a:rPr>
              <a:t>Appendix</a:t>
            </a:r>
            <a:endParaRPr lang="ja-JP" altLang="en-US" sz="3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992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15889-AA95-1AC3-8B2C-F3E43B2D16B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83509CA-487F-B298-1F60-EC8B29CAA7AD}"/>
              </a:ext>
            </a:extLst>
          </p:cNvPr>
          <p:cNvSpPr txBox="1"/>
          <p:nvPr/>
        </p:nvSpPr>
        <p:spPr>
          <a:xfrm>
            <a:off x="196770" y="6224193"/>
            <a:ext cx="11887200" cy="369332"/>
          </a:xfrm>
          <a:prstGeom prst="rect">
            <a:avLst/>
          </a:prstGeom>
          <a:noFill/>
        </p:spPr>
        <p:txBody>
          <a:bodyPr wrap="square">
            <a:spAutoFit/>
          </a:bodyPr>
          <a:lstStyle/>
          <a:p>
            <a:pPr algn="ctr"/>
            <a:r>
              <a:rPr lang="en-US" altLang="ja-JP" b="1" kern="100" dirty="0">
                <a:solidFill>
                  <a:srgbClr val="000000"/>
                </a:solidFill>
                <a:effectLst/>
                <a:latin typeface="+mj-lt"/>
                <a:ea typeface="游明朝" panose="02020400000000000000" pitchFamily="18" charset="-128"/>
                <a:cs typeface="Times New Roman" panose="02020603050405020304" pitchFamily="18" charset="0"/>
              </a:rPr>
              <a:t>Figure 5.</a:t>
            </a:r>
            <a:r>
              <a:rPr lang="en-US" altLang="ja-JP" kern="100" dirty="0">
                <a:solidFill>
                  <a:srgbClr val="000000"/>
                </a:solidFill>
                <a:effectLst/>
                <a:latin typeface="+mj-lt"/>
                <a:ea typeface="游明朝" panose="02020400000000000000" pitchFamily="18" charset="-128"/>
                <a:cs typeface="Times New Roman" panose="02020603050405020304" pitchFamily="18" charset="0"/>
              </a:rPr>
              <a:t> Direct and indirect CO₂ emissions from consumption by inbound tourists to Japan</a:t>
            </a:r>
            <a:endParaRPr lang="ja-JP" altLang="ja-JP" sz="1400" kern="100">
              <a:effectLst/>
              <a:latin typeface="+mj-lt"/>
              <a:ea typeface="游明朝" panose="02020400000000000000" pitchFamily="18" charset="-128"/>
              <a:cs typeface="Times New Roman" panose="02020603050405020304" pitchFamily="18" charset="0"/>
            </a:endParaRPr>
          </a:p>
        </p:txBody>
      </p:sp>
      <p:pic>
        <p:nvPicPr>
          <p:cNvPr id="57" name="図 56">
            <a:extLst>
              <a:ext uri="{FF2B5EF4-FFF2-40B4-BE49-F238E27FC236}">
                <a16:creationId xmlns:a16="http://schemas.microsoft.com/office/drawing/2014/main" id="{A5F97641-EFD9-B30B-C485-0F147606D8AB}"/>
              </a:ext>
            </a:extLst>
          </p:cNvPr>
          <p:cNvPicPr>
            <a:picLocks noChangeAspect="1"/>
          </p:cNvPicPr>
          <p:nvPr/>
        </p:nvPicPr>
        <p:blipFill>
          <a:blip r:embed="rId3"/>
          <a:stretch>
            <a:fillRect/>
          </a:stretch>
        </p:blipFill>
        <p:spPr>
          <a:xfrm>
            <a:off x="1794076" y="691423"/>
            <a:ext cx="8349658" cy="5548128"/>
          </a:xfrm>
          <a:prstGeom prst="rect">
            <a:avLst/>
          </a:prstGeom>
        </p:spPr>
      </p:pic>
      <p:sp>
        <p:nvSpPr>
          <p:cNvPr id="6" name="タイトル 1">
            <a:extLst>
              <a:ext uri="{FF2B5EF4-FFF2-40B4-BE49-F238E27FC236}">
                <a16:creationId xmlns:a16="http://schemas.microsoft.com/office/drawing/2014/main" id="{B6B50E40-2668-D784-219A-3D264643907E}"/>
              </a:ext>
            </a:extLst>
          </p:cNvPr>
          <p:cNvSpPr txBox="1">
            <a:spLocks/>
          </p:cNvSpPr>
          <p:nvPr/>
        </p:nvSpPr>
        <p:spPr>
          <a:xfrm>
            <a:off x="333700" y="-281261"/>
            <a:ext cx="122741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a:solidFill>
                  <a:schemeClr val="bg1"/>
                </a:solidFill>
                <a:latin typeface="Arial" panose="020B0604020202020204" pitchFamily="34" charset="0"/>
                <a:cs typeface="Arial" panose="020B0604020202020204" pitchFamily="34" charset="0"/>
              </a:rPr>
              <a:t>Appendix</a:t>
            </a:r>
            <a:endParaRPr lang="ja-JP" altLang="en-US" sz="3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948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FDF3A5-38EE-A9CA-F4B1-00336BA645E6}"/>
              </a:ext>
            </a:extLst>
          </p:cNvPr>
          <p:cNvSpPr>
            <a:spLocks noGrp="1"/>
          </p:cNvSpPr>
          <p:nvPr>
            <p:ph type="title"/>
          </p:nvPr>
        </p:nvSpPr>
        <p:spPr>
          <a:xfrm>
            <a:off x="333701" y="-281261"/>
            <a:ext cx="10515600" cy="1325563"/>
          </a:xfrm>
        </p:spPr>
        <p:txBody>
          <a:bodyPr>
            <a:normAutofit/>
          </a:bodyPr>
          <a:lstStyle/>
          <a:p>
            <a:r>
              <a:rPr kumimoji="1" lang="en-US" altLang="ja-JP" sz="3600" b="1" dirty="0">
                <a:solidFill>
                  <a:schemeClr val="bg1"/>
                </a:solidFill>
                <a:latin typeface="Arial" panose="020B0604020202020204" pitchFamily="34" charset="0"/>
                <a:cs typeface="Arial" panose="020B0604020202020204" pitchFamily="34" charset="0"/>
              </a:rPr>
              <a:t>1. Introduction</a:t>
            </a:r>
            <a:endParaRPr kumimoji="1" lang="ja-JP" altLang="en-US" sz="3600" b="1">
              <a:solidFill>
                <a:schemeClr val="bg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6A100A56-65DD-EE68-F607-7BCE81C35253}"/>
              </a:ext>
            </a:extLst>
          </p:cNvPr>
          <p:cNvSpPr txBox="1"/>
          <p:nvPr/>
        </p:nvSpPr>
        <p:spPr>
          <a:xfrm>
            <a:off x="333701" y="1758859"/>
            <a:ext cx="7191050" cy="5047536"/>
          </a:xfrm>
          <a:prstGeom prst="rect">
            <a:avLst/>
          </a:prstGeom>
          <a:noFill/>
        </p:spPr>
        <p:txBody>
          <a:bodyPr wrap="square">
            <a:spAutoFit/>
          </a:bodyPr>
          <a:lstStyle/>
          <a:p>
            <a:pPr marL="457200" indent="-457200">
              <a:buClr>
                <a:schemeClr val="accent2"/>
              </a:buClr>
              <a:buFont typeface="Wingdings" pitchFamily="2" charset="2"/>
              <a:buChar char="Ø"/>
            </a:pPr>
            <a:r>
              <a:rPr lang="en" altLang="ja-JP" sz="2800" dirty="0">
                <a:solidFill>
                  <a:schemeClr val="accent2"/>
                </a:solidFill>
              </a:rPr>
              <a:t>Tourism-induced emissions accounted for </a:t>
            </a:r>
            <a:r>
              <a:rPr lang="en" altLang="ja-JP" sz="2800" b="1" dirty="0">
                <a:solidFill>
                  <a:schemeClr val="accent4"/>
                </a:solidFill>
              </a:rPr>
              <a:t>8.8%</a:t>
            </a:r>
            <a:r>
              <a:rPr lang="en" altLang="ja-JP" sz="2800" dirty="0">
                <a:solidFill>
                  <a:schemeClr val="accent4"/>
                </a:solidFill>
              </a:rPr>
              <a:t> </a:t>
            </a:r>
            <a:r>
              <a:rPr lang="en" altLang="ja-JP" sz="2800" dirty="0">
                <a:solidFill>
                  <a:schemeClr val="accent2"/>
                </a:solidFill>
              </a:rPr>
              <a:t>of global CO</a:t>
            </a:r>
            <a:r>
              <a:rPr lang="en" altLang="ja-JP" sz="2800" baseline="-25000" dirty="0">
                <a:solidFill>
                  <a:schemeClr val="accent2"/>
                </a:solidFill>
              </a:rPr>
              <a:t>2</a:t>
            </a:r>
            <a:r>
              <a:rPr lang="en" altLang="ja-JP" sz="2800" dirty="0">
                <a:solidFill>
                  <a:schemeClr val="accent2"/>
                </a:solidFill>
              </a:rPr>
              <a:t> emissions in 2019, totaling 5.2 Gt (Sun et al., 2024).</a:t>
            </a:r>
          </a:p>
          <a:p>
            <a:pPr marL="457200" indent="-457200">
              <a:buClr>
                <a:schemeClr val="bg2">
                  <a:lumMod val="90000"/>
                </a:schemeClr>
              </a:buClr>
              <a:buFont typeface="Wingdings" pitchFamily="2" charset="2"/>
              <a:buChar char="Ø"/>
            </a:pPr>
            <a:endParaRPr lang="en" altLang="ja-JP" dirty="0">
              <a:solidFill>
                <a:schemeClr val="accent2"/>
              </a:solidFill>
            </a:endParaRPr>
          </a:p>
          <a:p>
            <a:pPr marL="457200" indent="-457200">
              <a:buClr>
                <a:schemeClr val="accent2"/>
              </a:buClr>
              <a:buFont typeface="Wingdings" pitchFamily="2" charset="2"/>
              <a:buChar char="Ø"/>
            </a:pPr>
            <a:r>
              <a:rPr lang="en" altLang="ja-JP" sz="2800" dirty="0">
                <a:solidFill>
                  <a:schemeClr val="accent2"/>
                </a:solidFill>
              </a:rPr>
              <a:t>They increased by </a:t>
            </a:r>
            <a:r>
              <a:rPr lang="en" altLang="ja-JP" sz="2800" b="1" dirty="0">
                <a:solidFill>
                  <a:schemeClr val="accent4"/>
                </a:solidFill>
              </a:rPr>
              <a:t>3.5%</a:t>
            </a:r>
            <a:r>
              <a:rPr lang="en" altLang="ja-JP" sz="2800" dirty="0">
                <a:solidFill>
                  <a:schemeClr val="accent2"/>
                </a:solidFill>
              </a:rPr>
              <a:t> annually between 2009 and 2019, and are projected to continue rising</a:t>
            </a:r>
          </a:p>
          <a:p>
            <a:pPr marL="457200" indent="-457200">
              <a:buClr>
                <a:schemeClr val="bg2">
                  <a:lumMod val="90000"/>
                </a:schemeClr>
              </a:buClr>
              <a:buFont typeface="Wingdings" pitchFamily="2" charset="2"/>
              <a:buChar char="Ø"/>
            </a:pPr>
            <a:endParaRPr lang="en" altLang="ja-JP" sz="2400" dirty="0"/>
          </a:p>
          <a:p>
            <a:pPr marL="457200" indent="-457200">
              <a:buClr>
                <a:schemeClr val="accent3">
                  <a:lumMod val="75000"/>
                </a:schemeClr>
              </a:buClr>
              <a:buFont typeface="Wingdings" pitchFamily="2" charset="2"/>
              <a:buChar char="Ø"/>
            </a:pPr>
            <a:r>
              <a:rPr lang="en" altLang="ja-JP" sz="2800" dirty="0"/>
              <a:t>These emissions can be broadly categorized into two main sources:</a:t>
            </a:r>
          </a:p>
          <a:p>
            <a:pPr>
              <a:buClr>
                <a:srgbClr val="1B4C3B"/>
              </a:buClr>
            </a:pPr>
            <a:r>
              <a:rPr lang="ja-JP" altLang="en-US" sz="2800"/>
              <a:t>　</a:t>
            </a:r>
            <a:r>
              <a:rPr lang="en" altLang="ja-JP" sz="2800" dirty="0"/>
              <a:t> </a:t>
            </a:r>
            <a:r>
              <a:rPr lang="en-US" altLang="ja-JP" sz="2800" dirty="0"/>
              <a:t> </a:t>
            </a:r>
            <a:r>
              <a:rPr lang="en" altLang="ja-JP" sz="2800" b="1" dirty="0">
                <a:solidFill>
                  <a:schemeClr val="accent4"/>
                </a:solidFill>
              </a:rPr>
              <a:t>air transport </a:t>
            </a:r>
            <a:r>
              <a:rPr lang="en" altLang="ja-JP" sz="2800" dirty="0">
                <a:solidFill>
                  <a:schemeClr val="accent6">
                    <a:lumMod val="10000"/>
                  </a:schemeClr>
                </a:solidFill>
              </a:rPr>
              <a:t>and</a:t>
            </a:r>
            <a:r>
              <a:rPr lang="en" altLang="ja-JP" sz="2800" b="1" dirty="0">
                <a:solidFill>
                  <a:schemeClr val="accent4"/>
                </a:solidFill>
              </a:rPr>
              <a:t> tourism consumption.</a:t>
            </a:r>
          </a:p>
          <a:p>
            <a:pPr marL="457200" indent="-457200">
              <a:buClr>
                <a:srgbClr val="1B4C3B"/>
              </a:buClr>
              <a:buFont typeface="Wingdings" pitchFamily="2" charset="2"/>
              <a:buChar char="Ø"/>
            </a:pPr>
            <a:endParaRPr lang="en" altLang="ja-JP" sz="2800" dirty="0"/>
          </a:p>
        </p:txBody>
      </p:sp>
      <p:sp>
        <p:nvSpPr>
          <p:cNvPr id="7" name="テキスト ボックス 6">
            <a:extLst>
              <a:ext uri="{FF2B5EF4-FFF2-40B4-BE49-F238E27FC236}">
                <a16:creationId xmlns:a16="http://schemas.microsoft.com/office/drawing/2014/main" id="{A1B7F4DD-F4F5-70C1-AC54-8B1415858C2F}"/>
              </a:ext>
            </a:extLst>
          </p:cNvPr>
          <p:cNvSpPr txBox="1"/>
          <p:nvPr/>
        </p:nvSpPr>
        <p:spPr>
          <a:xfrm>
            <a:off x="333701" y="906788"/>
            <a:ext cx="13200064" cy="553998"/>
          </a:xfrm>
          <a:prstGeom prst="rect">
            <a:avLst/>
          </a:prstGeom>
          <a:noFill/>
        </p:spPr>
        <p:txBody>
          <a:bodyPr wrap="square">
            <a:spAutoFit/>
          </a:bodyPr>
          <a:lstStyle/>
          <a:p>
            <a:r>
              <a:rPr lang="en" altLang="ja-JP" sz="3000" b="1" spc="-50" dirty="0"/>
              <a:t>Tourism has a large environmental impact due to GHG emissions.</a:t>
            </a:r>
            <a:endParaRPr lang="ja-JP" altLang="en-US" sz="3000" b="1" spc="-50"/>
          </a:p>
        </p:txBody>
      </p:sp>
      <p:pic>
        <p:nvPicPr>
          <p:cNvPr id="8" name="グラフィックス 7" descr="旅行 単色塗りつぶし">
            <a:extLst>
              <a:ext uri="{FF2B5EF4-FFF2-40B4-BE49-F238E27FC236}">
                <a16:creationId xmlns:a16="http://schemas.microsoft.com/office/drawing/2014/main" id="{FA03806F-C5D2-AC47-7784-4A838D88B8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31371" y="1738214"/>
            <a:ext cx="1836412" cy="1836412"/>
          </a:xfrm>
          <a:prstGeom prst="rect">
            <a:avLst/>
          </a:prstGeom>
        </p:spPr>
      </p:pic>
      <p:pic>
        <p:nvPicPr>
          <p:cNvPr id="19" name="グラフィックス 18" descr="旅行鞄 単色塗りつぶし">
            <a:extLst>
              <a:ext uri="{FF2B5EF4-FFF2-40B4-BE49-F238E27FC236}">
                <a16:creationId xmlns:a16="http://schemas.microsoft.com/office/drawing/2014/main" id="{F6DDDC8A-4EEA-8230-6C63-8A1E8DE3CE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5307" y="3314792"/>
            <a:ext cx="1790700" cy="1790700"/>
          </a:xfrm>
          <a:prstGeom prst="rect">
            <a:avLst/>
          </a:prstGeom>
        </p:spPr>
      </p:pic>
      <p:pic>
        <p:nvPicPr>
          <p:cNvPr id="23" name="図 22">
            <a:extLst>
              <a:ext uri="{FF2B5EF4-FFF2-40B4-BE49-F238E27FC236}">
                <a16:creationId xmlns:a16="http://schemas.microsoft.com/office/drawing/2014/main" id="{70CF4185-0B00-8AEF-49AE-623B33F0E077}"/>
              </a:ext>
            </a:extLst>
          </p:cNvPr>
          <p:cNvPicPr>
            <a:picLocks noChangeAspect="1"/>
          </p:cNvPicPr>
          <p:nvPr/>
        </p:nvPicPr>
        <p:blipFill>
          <a:blip r:embed="rId7"/>
          <a:stretch>
            <a:fillRect/>
          </a:stretch>
        </p:blipFill>
        <p:spPr>
          <a:xfrm>
            <a:off x="6251956" y="2368874"/>
            <a:ext cx="1891835" cy="1891835"/>
          </a:xfrm>
          <a:prstGeom prst="rect">
            <a:avLst/>
          </a:prstGeom>
        </p:spPr>
      </p:pic>
      <p:pic>
        <p:nvPicPr>
          <p:cNvPr id="24" name="図 23">
            <a:extLst>
              <a:ext uri="{FF2B5EF4-FFF2-40B4-BE49-F238E27FC236}">
                <a16:creationId xmlns:a16="http://schemas.microsoft.com/office/drawing/2014/main" id="{F1CE3E19-8CD1-9A58-D9B8-A2870178F4D3}"/>
              </a:ext>
            </a:extLst>
          </p:cNvPr>
          <p:cNvPicPr>
            <a:picLocks noChangeAspect="1"/>
          </p:cNvPicPr>
          <p:nvPr/>
        </p:nvPicPr>
        <p:blipFill>
          <a:blip r:embed="rId7"/>
          <a:stretch>
            <a:fillRect/>
          </a:stretch>
        </p:blipFill>
        <p:spPr>
          <a:xfrm>
            <a:off x="9005633" y="1266917"/>
            <a:ext cx="1548573" cy="1548573"/>
          </a:xfrm>
          <a:prstGeom prst="rect">
            <a:avLst/>
          </a:prstGeom>
        </p:spPr>
      </p:pic>
      <p:pic>
        <p:nvPicPr>
          <p:cNvPr id="26" name="図 25">
            <a:extLst>
              <a:ext uri="{FF2B5EF4-FFF2-40B4-BE49-F238E27FC236}">
                <a16:creationId xmlns:a16="http://schemas.microsoft.com/office/drawing/2014/main" id="{B3304E05-DC01-789D-B3EA-AECA59BA497F}"/>
              </a:ext>
            </a:extLst>
          </p:cNvPr>
          <p:cNvPicPr>
            <a:picLocks noChangeAspect="1"/>
          </p:cNvPicPr>
          <p:nvPr/>
        </p:nvPicPr>
        <p:blipFill>
          <a:blip r:embed="rId7"/>
          <a:stretch>
            <a:fillRect/>
          </a:stretch>
        </p:blipFill>
        <p:spPr>
          <a:xfrm>
            <a:off x="9108991" y="3339950"/>
            <a:ext cx="1548573" cy="1548573"/>
          </a:xfrm>
          <a:prstGeom prst="rect">
            <a:avLst/>
          </a:prstGeom>
        </p:spPr>
      </p:pic>
      <p:grpSp>
        <p:nvGrpSpPr>
          <p:cNvPr id="30" name="グループ化 29">
            <a:extLst>
              <a:ext uri="{FF2B5EF4-FFF2-40B4-BE49-F238E27FC236}">
                <a16:creationId xmlns:a16="http://schemas.microsoft.com/office/drawing/2014/main" id="{3B83C32A-CDA2-C8F4-9935-4AA774893F46}"/>
              </a:ext>
            </a:extLst>
          </p:cNvPr>
          <p:cNvGrpSpPr/>
          <p:nvPr/>
        </p:nvGrpSpPr>
        <p:grpSpPr>
          <a:xfrm>
            <a:off x="10046534" y="4603879"/>
            <a:ext cx="1836412" cy="1790700"/>
            <a:chOff x="9834119" y="4393653"/>
            <a:chExt cx="2167159" cy="2194734"/>
          </a:xfrm>
        </p:grpSpPr>
        <p:pic>
          <p:nvPicPr>
            <p:cNvPr id="11" name="グラフィックス 10" descr="買い物袋 単色塗りつぶし">
              <a:extLst>
                <a:ext uri="{FF2B5EF4-FFF2-40B4-BE49-F238E27FC236}">
                  <a16:creationId xmlns:a16="http://schemas.microsoft.com/office/drawing/2014/main" id="{5C02E667-3FD8-93C8-A852-FC734EC6F9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34119" y="4393653"/>
              <a:ext cx="1053282" cy="1053282"/>
            </a:xfrm>
            <a:prstGeom prst="rect">
              <a:avLst/>
            </a:prstGeom>
          </p:spPr>
        </p:pic>
        <p:pic>
          <p:nvPicPr>
            <p:cNvPr id="13" name="グラフィックス 12" descr="路面電車 単色塗りつぶし">
              <a:extLst>
                <a:ext uri="{FF2B5EF4-FFF2-40B4-BE49-F238E27FC236}">
                  <a16:creationId xmlns:a16="http://schemas.microsoft.com/office/drawing/2014/main" id="{66E5DE48-7B4F-F19E-8F35-E54BF802667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34119" y="5535105"/>
              <a:ext cx="1053282" cy="1053282"/>
            </a:xfrm>
            <a:prstGeom prst="rect">
              <a:avLst/>
            </a:prstGeom>
          </p:spPr>
        </p:pic>
        <p:pic>
          <p:nvPicPr>
            <p:cNvPr id="15" name="グラフィックス 14" descr="麺 単色塗りつぶし">
              <a:extLst>
                <a:ext uri="{FF2B5EF4-FFF2-40B4-BE49-F238E27FC236}">
                  <a16:creationId xmlns:a16="http://schemas.microsoft.com/office/drawing/2014/main" id="{85BD28C1-1A5A-0A77-DCE7-47E1C6748F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903158" y="5458905"/>
              <a:ext cx="1053282" cy="1053282"/>
            </a:xfrm>
            <a:prstGeom prst="rect">
              <a:avLst/>
            </a:prstGeom>
          </p:spPr>
        </p:pic>
        <p:pic>
          <p:nvPicPr>
            <p:cNvPr id="17" name="グラフィックス 16" descr="着物 単色塗りつぶし">
              <a:extLst>
                <a:ext uri="{FF2B5EF4-FFF2-40B4-BE49-F238E27FC236}">
                  <a16:creationId xmlns:a16="http://schemas.microsoft.com/office/drawing/2014/main" id="{DC0E6625-798E-DF4D-35FA-D47B7DAE69F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839641" y="4454067"/>
              <a:ext cx="1053282" cy="1053282"/>
            </a:xfrm>
            <a:prstGeom prst="rect">
              <a:avLst/>
            </a:prstGeom>
          </p:spPr>
        </p:pic>
        <p:sp>
          <p:nvSpPr>
            <p:cNvPr id="27" name="角丸四角形 26">
              <a:extLst>
                <a:ext uri="{FF2B5EF4-FFF2-40B4-BE49-F238E27FC236}">
                  <a16:creationId xmlns:a16="http://schemas.microsoft.com/office/drawing/2014/main" id="{689C8EE9-B367-D715-2217-E2C2E4E89630}"/>
                </a:ext>
              </a:extLst>
            </p:cNvPr>
            <p:cNvSpPr/>
            <p:nvPr/>
          </p:nvSpPr>
          <p:spPr>
            <a:xfrm>
              <a:off x="9834119" y="4393653"/>
              <a:ext cx="2167159" cy="2194642"/>
            </a:xfrm>
            <a:prstGeom prst="roundRect">
              <a:avLst/>
            </a:prstGeom>
            <a:noFill/>
            <a:ln w="38100">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10000"/>
                  </a:schemeClr>
                </a:solidFill>
              </a:endParaRPr>
            </a:p>
          </p:txBody>
        </p:sp>
      </p:grpSp>
      <p:sp>
        <p:nvSpPr>
          <p:cNvPr id="28" name="右矢印 27">
            <a:extLst>
              <a:ext uri="{FF2B5EF4-FFF2-40B4-BE49-F238E27FC236}">
                <a16:creationId xmlns:a16="http://schemas.microsoft.com/office/drawing/2014/main" id="{A7516F98-BF09-D1F8-AB92-02111993F379}"/>
              </a:ext>
            </a:extLst>
          </p:cNvPr>
          <p:cNvSpPr/>
          <p:nvPr/>
        </p:nvSpPr>
        <p:spPr>
          <a:xfrm rot="9073771">
            <a:off x="8781567" y="3237743"/>
            <a:ext cx="1382720" cy="438001"/>
          </a:xfrm>
          <a:custGeom>
            <a:avLst/>
            <a:gdLst>
              <a:gd name="connsiteX0" fmla="*/ 0 w 1383276"/>
              <a:gd name="connsiteY0" fmla="*/ 103907 h 438001"/>
              <a:gd name="connsiteX1" fmla="*/ 1164276 w 1383276"/>
              <a:gd name="connsiteY1" fmla="*/ 103907 h 438001"/>
              <a:gd name="connsiteX2" fmla="*/ 1164276 w 1383276"/>
              <a:gd name="connsiteY2" fmla="*/ 0 h 438001"/>
              <a:gd name="connsiteX3" fmla="*/ 1383276 w 1383276"/>
              <a:gd name="connsiteY3" fmla="*/ 219001 h 438001"/>
              <a:gd name="connsiteX4" fmla="*/ 1164276 w 1383276"/>
              <a:gd name="connsiteY4" fmla="*/ 438001 h 438001"/>
              <a:gd name="connsiteX5" fmla="*/ 1164276 w 1383276"/>
              <a:gd name="connsiteY5" fmla="*/ 334094 h 438001"/>
              <a:gd name="connsiteX6" fmla="*/ 0 w 1383276"/>
              <a:gd name="connsiteY6" fmla="*/ 334094 h 438001"/>
              <a:gd name="connsiteX7" fmla="*/ 0 w 1383276"/>
              <a:gd name="connsiteY7" fmla="*/ 103907 h 438001"/>
              <a:gd name="connsiteX0" fmla="*/ 0 w 1556556"/>
              <a:gd name="connsiteY0" fmla="*/ 346437 h 438001"/>
              <a:gd name="connsiteX1" fmla="*/ 1337556 w 1556556"/>
              <a:gd name="connsiteY1" fmla="*/ 103907 h 438001"/>
              <a:gd name="connsiteX2" fmla="*/ 1337556 w 1556556"/>
              <a:gd name="connsiteY2" fmla="*/ 0 h 438001"/>
              <a:gd name="connsiteX3" fmla="*/ 1556556 w 1556556"/>
              <a:gd name="connsiteY3" fmla="*/ 219001 h 438001"/>
              <a:gd name="connsiteX4" fmla="*/ 1337556 w 1556556"/>
              <a:gd name="connsiteY4" fmla="*/ 438001 h 438001"/>
              <a:gd name="connsiteX5" fmla="*/ 1337556 w 1556556"/>
              <a:gd name="connsiteY5" fmla="*/ 334094 h 438001"/>
              <a:gd name="connsiteX6" fmla="*/ 173280 w 1556556"/>
              <a:gd name="connsiteY6" fmla="*/ 334094 h 438001"/>
              <a:gd name="connsiteX7" fmla="*/ 0 w 1556556"/>
              <a:gd name="connsiteY7" fmla="*/ 346437 h 43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6556" h="438001">
                <a:moveTo>
                  <a:pt x="0" y="346437"/>
                </a:moveTo>
                <a:lnTo>
                  <a:pt x="1337556" y="103907"/>
                </a:lnTo>
                <a:lnTo>
                  <a:pt x="1337556" y="0"/>
                </a:lnTo>
                <a:lnTo>
                  <a:pt x="1556556" y="219001"/>
                </a:lnTo>
                <a:lnTo>
                  <a:pt x="1337556" y="438001"/>
                </a:lnTo>
                <a:lnTo>
                  <a:pt x="1337556" y="334094"/>
                </a:lnTo>
                <a:lnTo>
                  <a:pt x="173280" y="334094"/>
                </a:lnTo>
                <a:lnTo>
                  <a:pt x="0" y="346437"/>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27">
            <a:extLst>
              <a:ext uri="{FF2B5EF4-FFF2-40B4-BE49-F238E27FC236}">
                <a16:creationId xmlns:a16="http://schemas.microsoft.com/office/drawing/2014/main" id="{537C0FBB-D649-B506-0D51-056433C397FE}"/>
              </a:ext>
            </a:extLst>
          </p:cNvPr>
          <p:cNvSpPr/>
          <p:nvPr/>
        </p:nvSpPr>
        <p:spPr>
          <a:xfrm rot="12604077">
            <a:off x="8828887" y="4472235"/>
            <a:ext cx="1232473" cy="438001"/>
          </a:xfrm>
          <a:custGeom>
            <a:avLst/>
            <a:gdLst>
              <a:gd name="connsiteX0" fmla="*/ 0 w 1383276"/>
              <a:gd name="connsiteY0" fmla="*/ 103907 h 438001"/>
              <a:gd name="connsiteX1" fmla="*/ 1164276 w 1383276"/>
              <a:gd name="connsiteY1" fmla="*/ 103907 h 438001"/>
              <a:gd name="connsiteX2" fmla="*/ 1164276 w 1383276"/>
              <a:gd name="connsiteY2" fmla="*/ 0 h 438001"/>
              <a:gd name="connsiteX3" fmla="*/ 1383276 w 1383276"/>
              <a:gd name="connsiteY3" fmla="*/ 219001 h 438001"/>
              <a:gd name="connsiteX4" fmla="*/ 1164276 w 1383276"/>
              <a:gd name="connsiteY4" fmla="*/ 438001 h 438001"/>
              <a:gd name="connsiteX5" fmla="*/ 1164276 w 1383276"/>
              <a:gd name="connsiteY5" fmla="*/ 334094 h 438001"/>
              <a:gd name="connsiteX6" fmla="*/ 0 w 1383276"/>
              <a:gd name="connsiteY6" fmla="*/ 334094 h 438001"/>
              <a:gd name="connsiteX7" fmla="*/ 0 w 1383276"/>
              <a:gd name="connsiteY7" fmla="*/ 103907 h 438001"/>
              <a:gd name="connsiteX0" fmla="*/ 0 w 1556556"/>
              <a:gd name="connsiteY0" fmla="*/ 346437 h 438001"/>
              <a:gd name="connsiteX1" fmla="*/ 1337556 w 1556556"/>
              <a:gd name="connsiteY1" fmla="*/ 103907 h 438001"/>
              <a:gd name="connsiteX2" fmla="*/ 1337556 w 1556556"/>
              <a:gd name="connsiteY2" fmla="*/ 0 h 438001"/>
              <a:gd name="connsiteX3" fmla="*/ 1556556 w 1556556"/>
              <a:gd name="connsiteY3" fmla="*/ 219001 h 438001"/>
              <a:gd name="connsiteX4" fmla="*/ 1337556 w 1556556"/>
              <a:gd name="connsiteY4" fmla="*/ 438001 h 438001"/>
              <a:gd name="connsiteX5" fmla="*/ 1337556 w 1556556"/>
              <a:gd name="connsiteY5" fmla="*/ 334094 h 438001"/>
              <a:gd name="connsiteX6" fmla="*/ 173280 w 1556556"/>
              <a:gd name="connsiteY6" fmla="*/ 334094 h 438001"/>
              <a:gd name="connsiteX7" fmla="*/ 0 w 1556556"/>
              <a:gd name="connsiteY7" fmla="*/ 346437 h 43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6556" h="438001">
                <a:moveTo>
                  <a:pt x="0" y="346437"/>
                </a:moveTo>
                <a:lnTo>
                  <a:pt x="1337556" y="103907"/>
                </a:lnTo>
                <a:lnTo>
                  <a:pt x="1337556" y="0"/>
                </a:lnTo>
                <a:lnTo>
                  <a:pt x="1556556" y="219001"/>
                </a:lnTo>
                <a:lnTo>
                  <a:pt x="1337556" y="438001"/>
                </a:lnTo>
                <a:lnTo>
                  <a:pt x="1337556" y="334094"/>
                </a:lnTo>
                <a:lnTo>
                  <a:pt x="173280" y="334094"/>
                </a:lnTo>
                <a:lnTo>
                  <a:pt x="0" y="346437"/>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0AA58ED-CA22-6F54-FECF-273FCDE5B150}"/>
              </a:ext>
            </a:extLst>
          </p:cNvPr>
          <p:cNvSpPr txBox="1"/>
          <p:nvPr/>
        </p:nvSpPr>
        <p:spPr>
          <a:xfrm>
            <a:off x="7023309" y="5034944"/>
            <a:ext cx="2902709" cy="461665"/>
          </a:xfrm>
          <a:prstGeom prst="rect">
            <a:avLst/>
          </a:prstGeom>
          <a:noFill/>
        </p:spPr>
        <p:txBody>
          <a:bodyPr wrap="square" rtlCol="0">
            <a:spAutoFit/>
          </a:bodyPr>
          <a:lstStyle/>
          <a:p>
            <a:r>
              <a:rPr kumimoji="1" lang="en-US" altLang="ja-JP" sz="2400" b="1" dirty="0"/>
              <a:t>CO</a:t>
            </a:r>
            <a:r>
              <a:rPr kumimoji="1" lang="en-US" altLang="ja-JP" sz="2400" b="1" baseline="-25000" dirty="0"/>
              <a:t>2</a:t>
            </a:r>
            <a:r>
              <a:rPr kumimoji="1" lang="en-US" altLang="ja-JP" sz="2400" b="1" dirty="0"/>
              <a:t> From Tourism</a:t>
            </a:r>
            <a:endParaRPr kumimoji="1" lang="ja-JP" altLang="en-US" sz="2400" b="1"/>
          </a:p>
        </p:txBody>
      </p:sp>
      <p:sp>
        <p:nvSpPr>
          <p:cNvPr id="34" name="テキスト ボックス 33">
            <a:extLst>
              <a:ext uri="{FF2B5EF4-FFF2-40B4-BE49-F238E27FC236}">
                <a16:creationId xmlns:a16="http://schemas.microsoft.com/office/drawing/2014/main" id="{89DFF475-3F27-ED03-86BA-C7B401E93DB0}"/>
              </a:ext>
            </a:extLst>
          </p:cNvPr>
          <p:cNvSpPr txBox="1"/>
          <p:nvPr/>
        </p:nvSpPr>
        <p:spPr>
          <a:xfrm>
            <a:off x="9202901" y="6407152"/>
            <a:ext cx="3170492" cy="461665"/>
          </a:xfrm>
          <a:prstGeom prst="rect">
            <a:avLst/>
          </a:prstGeom>
          <a:noFill/>
        </p:spPr>
        <p:txBody>
          <a:bodyPr wrap="square" rtlCol="0">
            <a:spAutoFit/>
          </a:bodyPr>
          <a:lstStyle/>
          <a:p>
            <a:r>
              <a:rPr kumimoji="1" lang="en-US" altLang="ja-JP" sz="2400" b="1" dirty="0"/>
              <a:t>From Consumption</a:t>
            </a:r>
            <a:endParaRPr kumimoji="1" lang="ja-JP" altLang="en-US" sz="2400" b="1"/>
          </a:p>
        </p:txBody>
      </p:sp>
      <p:sp>
        <p:nvSpPr>
          <p:cNvPr id="35" name="テキスト ボックス 34">
            <a:extLst>
              <a:ext uri="{FF2B5EF4-FFF2-40B4-BE49-F238E27FC236}">
                <a16:creationId xmlns:a16="http://schemas.microsoft.com/office/drawing/2014/main" id="{EC60F8D8-0B04-900E-6DF2-9DF7668AB60F}"/>
              </a:ext>
            </a:extLst>
          </p:cNvPr>
          <p:cNvSpPr txBox="1"/>
          <p:nvPr/>
        </p:nvSpPr>
        <p:spPr>
          <a:xfrm>
            <a:off x="9903800" y="3260246"/>
            <a:ext cx="2344532" cy="461665"/>
          </a:xfrm>
          <a:prstGeom prst="rect">
            <a:avLst/>
          </a:prstGeom>
          <a:noFill/>
        </p:spPr>
        <p:txBody>
          <a:bodyPr wrap="square" rtlCol="0">
            <a:spAutoFit/>
          </a:bodyPr>
          <a:lstStyle/>
          <a:p>
            <a:r>
              <a:rPr kumimoji="1" lang="en-US" altLang="ja-JP" sz="2400" b="1" dirty="0"/>
              <a:t>From Aviation</a:t>
            </a:r>
            <a:endParaRPr kumimoji="1" lang="ja-JP" altLang="en-US" sz="2400" b="1"/>
          </a:p>
        </p:txBody>
      </p:sp>
      <p:sp>
        <p:nvSpPr>
          <p:cNvPr id="3" name="テキスト ボックス 2">
            <a:extLst>
              <a:ext uri="{FF2B5EF4-FFF2-40B4-BE49-F238E27FC236}">
                <a16:creationId xmlns:a16="http://schemas.microsoft.com/office/drawing/2014/main" id="{20A963CD-3D99-4B0C-24B9-7C508E926057}"/>
              </a:ext>
            </a:extLst>
          </p:cNvPr>
          <p:cNvSpPr txBox="1"/>
          <p:nvPr/>
        </p:nvSpPr>
        <p:spPr>
          <a:xfrm>
            <a:off x="-13629430" y="16494221"/>
            <a:ext cx="29130170" cy="646331"/>
          </a:xfrm>
          <a:prstGeom prst="rect">
            <a:avLst/>
          </a:prstGeom>
          <a:noFill/>
        </p:spPr>
        <p:txBody>
          <a:bodyPr wrap="square">
            <a:spAutoFit/>
          </a:bodyPr>
          <a:lstStyle/>
          <a:p>
            <a:pPr marL="457200" indent="-457200">
              <a:buClr>
                <a:schemeClr val="accent3">
                  <a:lumMod val="75000"/>
                </a:schemeClr>
              </a:buClr>
              <a:buFont typeface="Wingdings" pitchFamily="2" charset="2"/>
              <a:buChar char="Ø"/>
            </a:pPr>
            <a:r>
              <a:rPr lang="en" altLang="ja-JP" sz="1800" dirty="0"/>
              <a:t>These emissions can be broadly categorized into two main sources:</a:t>
            </a:r>
          </a:p>
          <a:p>
            <a:pPr>
              <a:buClr>
                <a:srgbClr val="1B4C3B"/>
              </a:buClr>
            </a:pPr>
            <a:r>
              <a:rPr lang="ja-JP" altLang="en-US" sz="1800"/>
              <a:t>　</a:t>
            </a:r>
            <a:r>
              <a:rPr lang="en" altLang="ja-JP" sz="1800" dirty="0"/>
              <a:t> </a:t>
            </a:r>
            <a:r>
              <a:rPr lang="en-US" altLang="ja-JP" sz="1800" dirty="0"/>
              <a:t> </a:t>
            </a:r>
            <a:r>
              <a:rPr lang="en" altLang="ja-JP" sz="1800" b="1" dirty="0">
                <a:solidFill>
                  <a:schemeClr val="accent4"/>
                </a:solidFill>
              </a:rPr>
              <a:t>air transport </a:t>
            </a:r>
            <a:r>
              <a:rPr lang="en" altLang="ja-JP" sz="1800" dirty="0">
                <a:solidFill>
                  <a:schemeClr val="accent6">
                    <a:lumMod val="10000"/>
                  </a:schemeClr>
                </a:solidFill>
              </a:rPr>
              <a:t>and</a:t>
            </a:r>
            <a:r>
              <a:rPr lang="en" altLang="ja-JP" sz="1800" b="1" dirty="0">
                <a:solidFill>
                  <a:schemeClr val="accent4"/>
                </a:solidFill>
              </a:rPr>
              <a:t> tourism consumption</a:t>
            </a:r>
            <a:endParaRPr lang="ja-JP" altLang="en-US"/>
          </a:p>
        </p:txBody>
      </p:sp>
      <p:sp>
        <p:nvSpPr>
          <p:cNvPr id="5" name="テキスト ボックス 4">
            <a:extLst>
              <a:ext uri="{FF2B5EF4-FFF2-40B4-BE49-F238E27FC236}">
                <a16:creationId xmlns:a16="http://schemas.microsoft.com/office/drawing/2014/main" id="{681FE58E-7A69-BD25-B3A8-9AFE2D209163}"/>
              </a:ext>
            </a:extLst>
          </p:cNvPr>
          <p:cNvSpPr txBox="1"/>
          <p:nvPr/>
        </p:nvSpPr>
        <p:spPr>
          <a:xfrm>
            <a:off x="11568267" y="45328"/>
            <a:ext cx="1285375" cy="584775"/>
          </a:xfrm>
          <a:prstGeom prst="rect">
            <a:avLst/>
          </a:prstGeom>
          <a:noFill/>
        </p:spPr>
        <p:txBody>
          <a:bodyPr wrap="square" rtlCol="0">
            <a:spAutoFit/>
          </a:bodyPr>
          <a:lstStyle/>
          <a:p>
            <a:r>
              <a:rPr kumimoji="1" lang="en-US" altLang="ja-JP" sz="3200" dirty="0">
                <a:solidFill>
                  <a:schemeClr val="bg1"/>
                </a:solidFill>
              </a:rPr>
              <a:t>2</a:t>
            </a:r>
            <a:endParaRPr kumimoji="1" lang="ja-JP" altLang="en-US" sz="3200">
              <a:solidFill>
                <a:schemeClr val="bg1"/>
              </a:solidFill>
            </a:endParaRPr>
          </a:p>
        </p:txBody>
      </p:sp>
    </p:spTree>
    <p:extLst>
      <p:ext uri="{BB962C8B-B14F-4D97-AF65-F5344CB8AC3E}">
        <p14:creationId xmlns:p14="http://schemas.microsoft.com/office/powerpoint/2010/main" val="61743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1E184-37EF-8A65-B79B-550CC6D2034C}"/>
            </a:ext>
          </a:extLst>
        </p:cNvPr>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8975AC7F-5292-D229-ED58-D82289896F61}"/>
              </a:ext>
            </a:extLst>
          </p:cNvPr>
          <p:cNvGraphicFramePr>
            <a:graphicFrameLocks/>
          </p:cNvGraphicFramePr>
          <p:nvPr>
            <p:extLst>
              <p:ext uri="{D42A27DB-BD31-4B8C-83A1-F6EECF244321}">
                <p14:modId xmlns:p14="http://schemas.microsoft.com/office/powerpoint/2010/main" val="2421822025"/>
              </p:ext>
            </p:extLst>
          </p:nvPr>
        </p:nvGraphicFramePr>
        <p:xfrm>
          <a:off x="8130203" y="3051418"/>
          <a:ext cx="3637828" cy="3668036"/>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5C61F02C-FF83-50F3-396A-C000E597A6FA}"/>
              </a:ext>
            </a:extLst>
          </p:cNvPr>
          <p:cNvSpPr>
            <a:spLocks noGrp="1"/>
          </p:cNvSpPr>
          <p:nvPr>
            <p:ph type="title"/>
          </p:nvPr>
        </p:nvSpPr>
        <p:spPr>
          <a:xfrm>
            <a:off x="333701" y="-281261"/>
            <a:ext cx="10515600" cy="1325563"/>
          </a:xfrm>
        </p:spPr>
        <p:txBody>
          <a:bodyPr>
            <a:normAutofit/>
          </a:bodyPr>
          <a:lstStyle/>
          <a:p>
            <a:r>
              <a:rPr kumimoji="1" lang="en-US" altLang="ja-JP" sz="3600" b="1" dirty="0">
                <a:solidFill>
                  <a:schemeClr val="bg1"/>
                </a:solidFill>
                <a:latin typeface="Arial" panose="020B0604020202020204" pitchFamily="34" charset="0"/>
                <a:cs typeface="Arial" panose="020B0604020202020204" pitchFamily="34" charset="0"/>
              </a:rPr>
              <a:t>1. Introduction</a:t>
            </a:r>
            <a:endParaRPr kumimoji="1" lang="ja-JP" altLang="en-US" sz="3600" b="1">
              <a:solidFill>
                <a:schemeClr val="bg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50D98E70-0166-377B-6D5E-E9B7B9376B59}"/>
              </a:ext>
            </a:extLst>
          </p:cNvPr>
          <p:cNvSpPr txBox="1"/>
          <p:nvPr/>
        </p:nvSpPr>
        <p:spPr>
          <a:xfrm>
            <a:off x="333701" y="1748254"/>
            <a:ext cx="7796502" cy="2954655"/>
          </a:xfrm>
          <a:prstGeom prst="rect">
            <a:avLst/>
          </a:prstGeom>
          <a:noFill/>
        </p:spPr>
        <p:txBody>
          <a:bodyPr wrap="square">
            <a:spAutoFit/>
          </a:bodyPr>
          <a:lstStyle/>
          <a:p>
            <a:pPr marL="457200" indent="-457200">
              <a:buClr>
                <a:schemeClr val="accent3">
                  <a:lumMod val="75000"/>
                </a:schemeClr>
              </a:buClr>
              <a:buFont typeface="Wingdings" pitchFamily="2" charset="2"/>
              <a:buChar char="Ø"/>
            </a:pPr>
            <a:r>
              <a:rPr lang="en" altLang="ja-JP" sz="2800" dirty="0"/>
              <a:t>Air travel is internationally recognized as</a:t>
            </a:r>
          </a:p>
          <a:p>
            <a:pPr>
              <a:buClr>
                <a:schemeClr val="accent3">
                  <a:lumMod val="75000"/>
                </a:schemeClr>
              </a:buClr>
            </a:pPr>
            <a:r>
              <a:rPr lang="en" altLang="ja-JP" sz="2800" b="1" dirty="0">
                <a:solidFill>
                  <a:schemeClr val="accent4"/>
                </a:solidFill>
              </a:rPr>
              <a:t>     the most emission-intensive mode </a:t>
            </a:r>
            <a:r>
              <a:rPr lang="en" altLang="ja-JP" sz="2800" dirty="0"/>
              <a:t>of   </a:t>
            </a:r>
          </a:p>
          <a:p>
            <a:pPr>
              <a:buClr>
                <a:schemeClr val="accent3">
                  <a:lumMod val="75000"/>
                </a:schemeClr>
              </a:buClr>
            </a:pPr>
            <a:r>
              <a:rPr lang="en" altLang="ja-JP" sz="2800" dirty="0"/>
              <a:t>     transportation.</a:t>
            </a:r>
          </a:p>
          <a:p>
            <a:pPr marL="457200" indent="-457200">
              <a:buClr>
                <a:srgbClr val="1B4C3B"/>
              </a:buClr>
              <a:buFont typeface="Wingdings" pitchFamily="2" charset="2"/>
              <a:buChar char="Ø"/>
            </a:pPr>
            <a:endParaRPr lang="en" altLang="ja-JP" dirty="0"/>
          </a:p>
          <a:p>
            <a:pPr marL="457200" indent="-457200">
              <a:buClr>
                <a:schemeClr val="accent3">
                  <a:lumMod val="75000"/>
                </a:schemeClr>
              </a:buClr>
              <a:buFont typeface="Wingdings" pitchFamily="2" charset="2"/>
              <a:buChar char="Ø"/>
            </a:pPr>
            <a:r>
              <a:rPr lang="en" altLang="ja-JP" sz="2800" dirty="0"/>
              <a:t>In Japan, about </a:t>
            </a:r>
            <a:r>
              <a:rPr lang="en" altLang="ja-JP" sz="2800" b="1" dirty="0">
                <a:solidFill>
                  <a:schemeClr val="accent4"/>
                </a:solidFill>
              </a:rPr>
              <a:t>99% of inbound tourists travel by air</a:t>
            </a:r>
            <a:r>
              <a:rPr lang="en" altLang="ja-JP" sz="2800" dirty="0"/>
              <a:t>, so it's important to estimate aviation emissions accurately (JNTO, 2025a).</a:t>
            </a:r>
          </a:p>
        </p:txBody>
      </p:sp>
      <p:sp>
        <p:nvSpPr>
          <p:cNvPr id="7" name="テキスト ボックス 6">
            <a:extLst>
              <a:ext uri="{FF2B5EF4-FFF2-40B4-BE49-F238E27FC236}">
                <a16:creationId xmlns:a16="http://schemas.microsoft.com/office/drawing/2014/main" id="{4F795258-C7F5-840E-FF2F-3EE563E2E379}"/>
              </a:ext>
            </a:extLst>
          </p:cNvPr>
          <p:cNvSpPr txBox="1"/>
          <p:nvPr/>
        </p:nvSpPr>
        <p:spPr>
          <a:xfrm>
            <a:off x="333701" y="888208"/>
            <a:ext cx="13200064" cy="584775"/>
          </a:xfrm>
          <a:prstGeom prst="rect">
            <a:avLst/>
          </a:prstGeom>
          <a:noFill/>
        </p:spPr>
        <p:txBody>
          <a:bodyPr wrap="square">
            <a:spAutoFit/>
          </a:bodyPr>
          <a:lstStyle/>
          <a:p>
            <a:r>
              <a:rPr lang="en" altLang="ja-JP" sz="3200" b="1" spc="-50" dirty="0">
                <a:solidFill>
                  <a:srgbClr val="002314"/>
                </a:solidFill>
              </a:rPr>
              <a:t>Air travel is the main driver of tourism CO₂ emissions.</a:t>
            </a:r>
            <a:endParaRPr lang="ja-JP" altLang="en-US" sz="3200" b="1" spc="-50">
              <a:solidFill>
                <a:srgbClr val="002314"/>
              </a:solidFill>
            </a:endParaRPr>
          </a:p>
        </p:txBody>
      </p:sp>
      <p:pic>
        <p:nvPicPr>
          <p:cNvPr id="5" name="グラフィックス 4" descr="旅行 単色塗りつぶし">
            <a:extLst>
              <a:ext uri="{FF2B5EF4-FFF2-40B4-BE49-F238E27FC236}">
                <a16:creationId xmlns:a16="http://schemas.microsoft.com/office/drawing/2014/main" id="{34E2AA72-4ACE-9306-B6C2-90DE4DFA30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5575" y="1565176"/>
            <a:ext cx="1836412" cy="1836412"/>
          </a:xfrm>
          <a:prstGeom prst="rect">
            <a:avLst/>
          </a:prstGeom>
        </p:spPr>
      </p:pic>
      <p:pic>
        <p:nvPicPr>
          <p:cNvPr id="8" name="図 7">
            <a:extLst>
              <a:ext uri="{FF2B5EF4-FFF2-40B4-BE49-F238E27FC236}">
                <a16:creationId xmlns:a16="http://schemas.microsoft.com/office/drawing/2014/main" id="{59CBDD3B-2AA0-0D89-D9C4-1024C0F784D6}"/>
              </a:ext>
            </a:extLst>
          </p:cNvPr>
          <p:cNvPicPr>
            <a:picLocks noChangeAspect="1"/>
          </p:cNvPicPr>
          <p:nvPr/>
        </p:nvPicPr>
        <p:blipFill>
          <a:blip r:embed="rId6"/>
          <a:stretch>
            <a:fillRect/>
          </a:stretch>
        </p:blipFill>
        <p:spPr>
          <a:xfrm>
            <a:off x="8319837" y="1093879"/>
            <a:ext cx="1548573" cy="1548573"/>
          </a:xfrm>
          <a:prstGeom prst="rect">
            <a:avLst/>
          </a:prstGeom>
        </p:spPr>
      </p:pic>
      <p:sp>
        <p:nvSpPr>
          <p:cNvPr id="10" name="テキスト ボックス 9">
            <a:extLst>
              <a:ext uri="{FF2B5EF4-FFF2-40B4-BE49-F238E27FC236}">
                <a16:creationId xmlns:a16="http://schemas.microsoft.com/office/drawing/2014/main" id="{71FEB1C3-613B-8059-1231-27185D5CAC39}"/>
              </a:ext>
            </a:extLst>
          </p:cNvPr>
          <p:cNvSpPr txBox="1"/>
          <p:nvPr/>
        </p:nvSpPr>
        <p:spPr>
          <a:xfrm>
            <a:off x="9332550" y="4214451"/>
            <a:ext cx="3428533" cy="1015663"/>
          </a:xfrm>
          <a:prstGeom prst="rect">
            <a:avLst/>
          </a:prstGeom>
          <a:noFill/>
        </p:spPr>
        <p:txBody>
          <a:bodyPr wrap="square" rtlCol="0">
            <a:spAutoFit/>
          </a:bodyPr>
          <a:lstStyle/>
          <a:p>
            <a:r>
              <a:rPr kumimoji="1" lang="en-US" altLang="ja-JP" sz="6000" b="1" dirty="0">
                <a:solidFill>
                  <a:schemeClr val="accent4"/>
                </a:solidFill>
              </a:rPr>
              <a:t>99%</a:t>
            </a:r>
            <a:endParaRPr kumimoji="1" lang="ja-JP" altLang="en-US" sz="6000" b="1">
              <a:solidFill>
                <a:schemeClr val="accent4"/>
              </a:solidFill>
            </a:endParaRPr>
          </a:p>
        </p:txBody>
      </p:sp>
      <p:sp>
        <p:nvSpPr>
          <p:cNvPr id="11" name="テキスト ボックス 10">
            <a:extLst>
              <a:ext uri="{FF2B5EF4-FFF2-40B4-BE49-F238E27FC236}">
                <a16:creationId xmlns:a16="http://schemas.microsoft.com/office/drawing/2014/main" id="{9F70A2F3-88B8-A51A-E4C4-0C9056C9C4F1}"/>
              </a:ext>
            </a:extLst>
          </p:cNvPr>
          <p:cNvSpPr txBox="1"/>
          <p:nvPr/>
        </p:nvSpPr>
        <p:spPr>
          <a:xfrm>
            <a:off x="9445575" y="5062129"/>
            <a:ext cx="3816024" cy="461665"/>
          </a:xfrm>
          <a:prstGeom prst="rect">
            <a:avLst/>
          </a:prstGeom>
          <a:noFill/>
        </p:spPr>
        <p:txBody>
          <a:bodyPr wrap="square" rtlCol="0">
            <a:spAutoFit/>
          </a:bodyPr>
          <a:lstStyle/>
          <a:p>
            <a:r>
              <a:rPr kumimoji="1" lang="en-US" altLang="ja-JP" sz="2400" b="1" dirty="0">
                <a:solidFill>
                  <a:schemeClr val="accent4"/>
                </a:solidFill>
              </a:rPr>
              <a:t>Airplane</a:t>
            </a:r>
            <a:endParaRPr kumimoji="1" lang="ja-JP" altLang="en-US" sz="2400" b="1">
              <a:solidFill>
                <a:schemeClr val="accent4"/>
              </a:solidFill>
            </a:endParaRPr>
          </a:p>
        </p:txBody>
      </p:sp>
      <p:sp>
        <p:nvSpPr>
          <p:cNvPr id="3" name="テキスト ボックス 2">
            <a:extLst>
              <a:ext uri="{FF2B5EF4-FFF2-40B4-BE49-F238E27FC236}">
                <a16:creationId xmlns:a16="http://schemas.microsoft.com/office/drawing/2014/main" id="{1969886E-A697-3184-CA9D-00474136CCC0}"/>
              </a:ext>
            </a:extLst>
          </p:cNvPr>
          <p:cNvSpPr txBox="1"/>
          <p:nvPr/>
        </p:nvSpPr>
        <p:spPr>
          <a:xfrm>
            <a:off x="11568267" y="45328"/>
            <a:ext cx="1285375" cy="584775"/>
          </a:xfrm>
          <a:prstGeom prst="rect">
            <a:avLst/>
          </a:prstGeom>
          <a:noFill/>
        </p:spPr>
        <p:txBody>
          <a:bodyPr wrap="square" rtlCol="0">
            <a:spAutoFit/>
          </a:bodyPr>
          <a:lstStyle/>
          <a:p>
            <a:r>
              <a:rPr lang="en-US" altLang="ja-JP" sz="3200" dirty="0">
                <a:solidFill>
                  <a:schemeClr val="bg1"/>
                </a:solidFill>
              </a:rPr>
              <a:t>3</a:t>
            </a:r>
            <a:endParaRPr kumimoji="1" lang="ja-JP" altLang="en-US" sz="3200">
              <a:solidFill>
                <a:schemeClr val="bg1"/>
              </a:solidFill>
            </a:endParaRPr>
          </a:p>
        </p:txBody>
      </p:sp>
    </p:spTree>
    <p:extLst>
      <p:ext uri="{BB962C8B-B14F-4D97-AF65-F5344CB8AC3E}">
        <p14:creationId xmlns:p14="http://schemas.microsoft.com/office/powerpoint/2010/main" val="366397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CF8CB-5741-25EB-5342-25F5B8A18DC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E34CF5-BA72-FE2E-9CDA-DD820DFBBD42}"/>
              </a:ext>
            </a:extLst>
          </p:cNvPr>
          <p:cNvSpPr>
            <a:spLocks noGrp="1"/>
          </p:cNvSpPr>
          <p:nvPr>
            <p:ph type="title"/>
          </p:nvPr>
        </p:nvSpPr>
        <p:spPr>
          <a:xfrm>
            <a:off x="333701" y="-281261"/>
            <a:ext cx="10515600" cy="1325563"/>
          </a:xfrm>
        </p:spPr>
        <p:txBody>
          <a:bodyPr>
            <a:normAutofit/>
          </a:bodyPr>
          <a:lstStyle/>
          <a:p>
            <a:r>
              <a:rPr kumimoji="1" lang="en-US" altLang="ja-JP" sz="3600" b="1" dirty="0">
                <a:solidFill>
                  <a:schemeClr val="bg1"/>
                </a:solidFill>
                <a:latin typeface="Arial" panose="020B0604020202020204" pitchFamily="34" charset="0"/>
                <a:cs typeface="Arial" panose="020B0604020202020204" pitchFamily="34" charset="0"/>
              </a:rPr>
              <a:t>1. Introduction</a:t>
            </a:r>
            <a:endParaRPr kumimoji="1" lang="ja-JP" altLang="en-US" sz="3600" b="1">
              <a:solidFill>
                <a:schemeClr val="bg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5A1E60BF-E95F-17C6-8452-5E6ED4976D5F}"/>
              </a:ext>
            </a:extLst>
          </p:cNvPr>
          <p:cNvSpPr txBox="1">
            <a:spLocks/>
          </p:cNvSpPr>
          <p:nvPr/>
        </p:nvSpPr>
        <p:spPr>
          <a:xfrm>
            <a:off x="333700" y="1748254"/>
            <a:ext cx="8441715" cy="495520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chemeClr val="bg2">
                  <a:lumMod val="90000"/>
                </a:schemeClr>
              </a:buClr>
              <a:buSzTx/>
              <a:buFont typeface="Wingdings" pitchFamily="2" charset="2"/>
              <a:buChar char="Ø"/>
              <a:tabLst/>
              <a:defRPr/>
            </a:pPr>
            <a:r>
              <a:rPr kumimoji="1" lang="en" altLang="ja-JP" sz="2800" b="0" i="0" u="none" strike="noStrike" kern="1200" cap="none" spc="0" normalizeH="0" baseline="0" noProof="0" dirty="0">
                <a:ln>
                  <a:noFill/>
                </a:ln>
                <a:solidFill>
                  <a:schemeClr val="bg2">
                    <a:lumMod val="90000"/>
                  </a:schemeClr>
                </a:solidFill>
                <a:effectLst/>
                <a:uLnTx/>
                <a:uFillTx/>
                <a:latin typeface="Arial" panose="020B0604020202020204"/>
                <a:ea typeface="ＭＳ Ｐゴシック" panose="020B0600070205080204" pitchFamily="34" charset="-128"/>
                <a:cs typeface="+mn-cs"/>
              </a:rPr>
              <a:t>Air travel is internationally recognized as</a:t>
            </a:r>
          </a:p>
          <a:p>
            <a:pPr marL="0" marR="0" lvl="0" indent="0" algn="l" defTabSz="914400" rtl="0" eaLnBrk="1" fontAlgn="auto" latinLnBrk="0" hangingPunct="1">
              <a:lnSpc>
                <a:spcPct val="100000"/>
              </a:lnSpc>
              <a:spcBef>
                <a:spcPts val="0"/>
              </a:spcBef>
              <a:spcAft>
                <a:spcPts val="0"/>
              </a:spcAft>
              <a:buClr>
                <a:srgbClr val="6E5A3F">
                  <a:lumMod val="75000"/>
                </a:srgbClr>
              </a:buClr>
              <a:buSzTx/>
              <a:buFontTx/>
              <a:buNone/>
              <a:tabLst/>
              <a:defRPr/>
            </a:pPr>
            <a:r>
              <a:rPr kumimoji="1" lang="en" altLang="ja-JP" sz="2800" b="1" i="0" u="none" strike="noStrike" kern="1200" cap="none" spc="0" normalizeH="0" baseline="0" noProof="0" dirty="0">
                <a:ln>
                  <a:noFill/>
                </a:ln>
                <a:solidFill>
                  <a:schemeClr val="bg2">
                    <a:lumMod val="90000"/>
                  </a:schemeClr>
                </a:solidFill>
                <a:effectLst/>
                <a:uLnTx/>
                <a:uFillTx/>
                <a:latin typeface="Arial" panose="020B0604020202020204"/>
                <a:ea typeface="ＭＳ Ｐゴシック" panose="020B0600070205080204" pitchFamily="34" charset="-128"/>
                <a:cs typeface="+mn-cs"/>
              </a:rPr>
              <a:t>     the most emission-intensive mode </a:t>
            </a:r>
            <a:r>
              <a:rPr kumimoji="1" lang="en" altLang="ja-JP" sz="2800" b="0" i="0" u="none" strike="noStrike" kern="1200" cap="none" spc="0" normalizeH="0" baseline="0" noProof="0" dirty="0">
                <a:ln>
                  <a:noFill/>
                </a:ln>
                <a:solidFill>
                  <a:schemeClr val="bg2">
                    <a:lumMod val="90000"/>
                  </a:schemeClr>
                </a:solidFill>
                <a:effectLst/>
                <a:uLnTx/>
                <a:uFillTx/>
                <a:latin typeface="Arial" panose="020B0604020202020204"/>
                <a:ea typeface="ＭＳ Ｐゴシック" panose="020B0600070205080204" pitchFamily="34" charset="-128"/>
                <a:cs typeface="+mn-cs"/>
              </a:rPr>
              <a:t>of   </a:t>
            </a:r>
          </a:p>
          <a:p>
            <a:pPr marL="0" marR="0" lvl="0" indent="0" algn="l" defTabSz="914400" rtl="0" eaLnBrk="1" fontAlgn="auto" latinLnBrk="0" hangingPunct="1">
              <a:lnSpc>
                <a:spcPct val="100000"/>
              </a:lnSpc>
              <a:spcBef>
                <a:spcPts val="0"/>
              </a:spcBef>
              <a:spcAft>
                <a:spcPts val="0"/>
              </a:spcAft>
              <a:buClr>
                <a:srgbClr val="6E5A3F">
                  <a:lumMod val="75000"/>
                </a:srgbClr>
              </a:buClr>
              <a:buSzTx/>
              <a:buFontTx/>
              <a:buNone/>
              <a:tabLst/>
              <a:defRPr/>
            </a:pPr>
            <a:r>
              <a:rPr kumimoji="1" lang="en" altLang="ja-JP" sz="2800" b="0" i="0" u="none" strike="noStrike" kern="1200" cap="none" spc="0" normalizeH="0" baseline="0" noProof="0" dirty="0">
                <a:ln>
                  <a:noFill/>
                </a:ln>
                <a:solidFill>
                  <a:schemeClr val="bg2">
                    <a:lumMod val="90000"/>
                  </a:schemeClr>
                </a:solidFill>
                <a:effectLst/>
                <a:uLnTx/>
                <a:uFillTx/>
                <a:latin typeface="Arial" panose="020B0604020202020204"/>
                <a:ea typeface="ＭＳ Ｐゴシック" panose="020B0600070205080204" pitchFamily="34" charset="-128"/>
                <a:cs typeface="+mn-cs"/>
              </a:rPr>
              <a:t>     transportation.</a:t>
            </a:r>
          </a:p>
          <a:p>
            <a:pPr marL="457200" marR="0" lvl="0" indent="-457200" algn="l" defTabSz="914400" rtl="0" eaLnBrk="1" fontAlgn="auto" latinLnBrk="0" hangingPunct="1">
              <a:lnSpc>
                <a:spcPct val="100000"/>
              </a:lnSpc>
              <a:spcBef>
                <a:spcPts val="0"/>
              </a:spcBef>
              <a:spcAft>
                <a:spcPts val="0"/>
              </a:spcAft>
              <a:buClr>
                <a:srgbClr val="1B4C3B"/>
              </a:buClr>
              <a:buSzTx/>
              <a:buFont typeface="Wingdings" pitchFamily="2" charset="2"/>
              <a:buChar char="Ø"/>
              <a:tabLst/>
              <a:defRPr/>
            </a:pPr>
            <a:endParaRPr kumimoji="1" lang="en" altLang="ja-JP" sz="1800" b="0" i="0" u="none" strike="noStrike" kern="1200" cap="none" spc="0" normalizeH="0" baseline="0" noProof="0" dirty="0">
              <a:ln>
                <a:noFill/>
              </a:ln>
              <a:solidFill>
                <a:schemeClr val="bg2">
                  <a:lumMod val="90000"/>
                </a:schemeClr>
              </a:solidFill>
              <a:effectLst/>
              <a:uLnTx/>
              <a:uFillTx/>
              <a:latin typeface="Arial" panose="020B0604020202020204"/>
              <a:ea typeface="ＭＳ Ｐゴシック" panose="020B0600070205080204" pitchFamily="34" charset="-128"/>
              <a:cs typeface="+mn-cs"/>
            </a:endParaRPr>
          </a:p>
          <a:p>
            <a:pPr marL="457200" marR="0" lvl="0" indent="-457200" algn="l" defTabSz="914400" rtl="0" eaLnBrk="1" fontAlgn="auto" latinLnBrk="0" hangingPunct="1">
              <a:lnSpc>
                <a:spcPct val="100000"/>
              </a:lnSpc>
              <a:spcBef>
                <a:spcPts val="0"/>
              </a:spcBef>
              <a:spcAft>
                <a:spcPts val="0"/>
              </a:spcAft>
              <a:buClr>
                <a:schemeClr val="bg2">
                  <a:lumMod val="90000"/>
                </a:schemeClr>
              </a:buClr>
              <a:buSzTx/>
              <a:buFont typeface="Wingdings" pitchFamily="2" charset="2"/>
              <a:buChar char="Ø"/>
              <a:tabLst/>
              <a:defRPr/>
            </a:pPr>
            <a:r>
              <a:rPr kumimoji="1" lang="en" altLang="ja-JP" sz="2800" b="0" i="0" u="none" strike="noStrike" kern="1200" cap="none" spc="0" normalizeH="0" baseline="0" noProof="0" dirty="0">
                <a:ln>
                  <a:noFill/>
                </a:ln>
                <a:solidFill>
                  <a:schemeClr val="bg2">
                    <a:lumMod val="90000"/>
                  </a:schemeClr>
                </a:solidFill>
                <a:effectLst/>
                <a:uLnTx/>
                <a:uFillTx/>
                <a:latin typeface="Arial" panose="020B0604020202020204"/>
                <a:ea typeface="ＭＳ Ｐゴシック" panose="020B0600070205080204" pitchFamily="34" charset="-128"/>
                <a:cs typeface="+mn-cs"/>
              </a:rPr>
              <a:t>In Japan, about </a:t>
            </a:r>
            <a:r>
              <a:rPr kumimoji="1" lang="en" altLang="ja-JP" sz="2800" b="1" i="0" u="none" strike="noStrike" kern="1200" cap="none" spc="0" normalizeH="0" baseline="0" noProof="0" dirty="0">
                <a:ln>
                  <a:noFill/>
                </a:ln>
                <a:solidFill>
                  <a:schemeClr val="bg2">
                    <a:lumMod val="90000"/>
                  </a:schemeClr>
                </a:solidFill>
                <a:effectLst/>
                <a:uLnTx/>
                <a:uFillTx/>
                <a:latin typeface="Arial" panose="020B0604020202020204"/>
                <a:ea typeface="ＭＳ Ｐゴシック" panose="020B0600070205080204" pitchFamily="34" charset="-128"/>
                <a:cs typeface="+mn-cs"/>
              </a:rPr>
              <a:t>99% of inbound tourists travel by air</a:t>
            </a:r>
            <a:r>
              <a:rPr kumimoji="1" lang="en" altLang="ja-JP" sz="2800" b="0" i="0" u="none" strike="noStrike" kern="1200" cap="none" spc="0" normalizeH="0" baseline="0" noProof="0" dirty="0">
                <a:ln>
                  <a:noFill/>
                </a:ln>
                <a:solidFill>
                  <a:schemeClr val="bg2">
                    <a:lumMod val="90000"/>
                  </a:schemeClr>
                </a:solidFill>
                <a:effectLst/>
                <a:uLnTx/>
                <a:uFillTx/>
                <a:latin typeface="Arial" panose="020B0604020202020204"/>
                <a:ea typeface="ＭＳ Ｐゴシック" panose="020B0600070205080204" pitchFamily="34" charset="-128"/>
                <a:cs typeface="+mn-cs"/>
              </a:rPr>
              <a:t>, so it's important to estimate aviation emissions accurately. (JNTO, 2025a).</a:t>
            </a:r>
          </a:p>
          <a:p>
            <a:pPr>
              <a:buClr>
                <a:srgbClr val="1B4C3B"/>
              </a:buClr>
            </a:pPr>
            <a:endParaRPr lang="en" altLang="ja-JP" dirty="0">
              <a:solidFill>
                <a:schemeClr val="bg2">
                  <a:lumMod val="90000"/>
                </a:schemeClr>
              </a:solidFill>
            </a:endParaRPr>
          </a:p>
          <a:p>
            <a:pPr marL="457200" indent="-457200">
              <a:buClr>
                <a:schemeClr val="accent3">
                  <a:lumMod val="75000"/>
                </a:schemeClr>
              </a:buClr>
              <a:buFont typeface="Wingdings" pitchFamily="2" charset="2"/>
              <a:buChar char="Ø"/>
            </a:pPr>
            <a:r>
              <a:rPr lang="en" altLang="ja-JP" sz="2800" dirty="0"/>
              <a:t>Differences in consumption patterns lead to differences in emission structures, so it is also necessary to </a:t>
            </a:r>
            <a:r>
              <a:rPr lang="en" altLang="ja-JP" sz="2800" b="1" dirty="0">
                <a:solidFill>
                  <a:schemeClr val="accent4"/>
                </a:solidFill>
              </a:rPr>
              <a:t>consider supply chain emissions </a:t>
            </a:r>
            <a:r>
              <a:rPr lang="en" altLang="ja-JP" sz="2800" dirty="0"/>
              <a:t>induced by tourism consumption.</a:t>
            </a:r>
          </a:p>
        </p:txBody>
      </p:sp>
      <p:sp>
        <p:nvSpPr>
          <p:cNvPr id="7" name="テキスト ボックス 6">
            <a:extLst>
              <a:ext uri="{FF2B5EF4-FFF2-40B4-BE49-F238E27FC236}">
                <a16:creationId xmlns:a16="http://schemas.microsoft.com/office/drawing/2014/main" id="{0589C98F-45EF-EE86-E45B-B79659E3A8FC}"/>
              </a:ext>
            </a:extLst>
          </p:cNvPr>
          <p:cNvSpPr txBox="1"/>
          <p:nvPr/>
        </p:nvSpPr>
        <p:spPr>
          <a:xfrm>
            <a:off x="333701" y="888208"/>
            <a:ext cx="13200064" cy="584775"/>
          </a:xfrm>
          <a:prstGeom prst="rect">
            <a:avLst/>
          </a:prstGeom>
          <a:noFill/>
        </p:spPr>
        <p:txBody>
          <a:bodyPr wrap="square">
            <a:spAutoFit/>
          </a:bodyPr>
          <a:lstStyle/>
          <a:p>
            <a:r>
              <a:rPr lang="en" altLang="ja-JP" sz="3200" b="1" spc="-50" dirty="0"/>
              <a:t>Air travel is the main driver of tourism CO₂ emissions.</a:t>
            </a:r>
            <a:endParaRPr lang="ja-JP" altLang="en-US" sz="3200" b="1" spc="-50"/>
          </a:p>
        </p:txBody>
      </p:sp>
      <p:grpSp>
        <p:nvGrpSpPr>
          <p:cNvPr id="12" name="グループ化 11">
            <a:extLst>
              <a:ext uri="{FF2B5EF4-FFF2-40B4-BE49-F238E27FC236}">
                <a16:creationId xmlns:a16="http://schemas.microsoft.com/office/drawing/2014/main" id="{05F2EAF9-CC9D-4DC7-22E7-85C62EE27F1B}"/>
              </a:ext>
            </a:extLst>
          </p:cNvPr>
          <p:cNvGrpSpPr/>
          <p:nvPr/>
        </p:nvGrpSpPr>
        <p:grpSpPr>
          <a:xfrm>
            <a:off x="7972972" y="1395163"/>
            <a:ext cx="4176000" cy="4670762"/>
            <a:chOff x="7702657" y="1601807"/>
            <a:chExt cx="4176000" cy="4670762"/>
          </a:xfrm>
        </p:grpSpPr>
        <p:grpSp>
          <p:nvGrpSpPr>
            <p:cNvPr id="59" name="グループ化 58">
              <a:extLst>
                <a:ext uri="{FF2B5EF4-FFF2-40B4-BE49-F238E27FC236}">
                  <a16:creationId xmlns:a16="http://schemas.microsoft.com/office/drawing/2014/main" id="{B369D969-33BE-49D1-E2C4-C9FA3D907979}"/>
                </a:ext>
              </a:extLst>
            </p:cNvPr>
            <p:cNvGrpSpPr>
              <a:grpSpLocks/>
            </p:cNvGrpSpPr>
            <p:nvPr/>
          </p:nvGrpSpPr>
          <p:grpSpPr>
            <a:xfrm>
              <a:off x="7702657" y="1880569"/>
              <a:ext cx="4176000" cy="4392000"/>
              <a:chOff x="7702657" y="1880569"/>
              <a:chExt cx="4176000" cy="4392000"/>
            </a:xfrm>
          </p:grpSpPr>
          <p:sp>
            <p:nvSpPr>
              <p:cNvPr id="48" name="正方形/長方形 47">
                <a:extLst>
                  <a:ext uri="{FF2B5EF4-FFF2-40B4-BE49-F238E27FC236}">
                    <a16:creationId xmlns:a16="http://schemas.microsoft.com/office/drawing/2014/main" id="{816546B2-B65B-9862-F8E3-0C18EB293855}"/>
                  </a:ext>
                </a:extLst>
              </p:cNvPr>
              <p:cNvSpPr>
                <a:spLocks/>
              </p:cNvSpPr>
              <p:nvPr/>
            </p:nvSpPr>
            <p:spPr>
              <a:xfrm rot="12281774">
                <a:off x="8223941" y="3643568"/>
                <a:ext cx="922334" cy="723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5BC3C5FD-631D-761E-712C-7B7370BEE1D2}"/>
                  </a:ext>
                </a:extLst>
              </p:cNvPr>
              <p:cNvSpPr>
                <a:spLocks/>
              </p:cNvSpPr>
              <p:nvPr/>
            </p:nvSpPr>
            <p:spPr>
              <a:xfrm rot="8548889">
                <a:off x="9363384" y="5279915"/>
                <a:ext cx="748481" cy="4677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30111132-DF31-C4D6-3AAF-2DD3C5DA1D69}"/>
                  </a:ext>
                </a:extLst>
              </p:cNvPr>
              <p:cNvSpPr>
                <a:spLocks/>
              </p:cNvSpPr>
              <p:nvPr/>
            </p:nvSpPr>
            <p:spPr>
              <a:xfrm rot="13652906">
                <a:off x="10060999" y="5203568"/>
                <a:ext cx="779679" cy="740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27ACBCBA-63D0-DD05-CA6A-797590A7FA30}"/>
                  </a:ext>
                </a:extLst>
              </p:cNvPr>
              <p:cNvPicPr>
                <a:picLocks noChangeAspect="1"/>
              </p:cNvPicPr>
              <p:nvPr/>
            </p:nvPicPr>
            <p:blipFill>
              <a:blip r:embed="rId3">
                <a:lum bright="70000" contrast="-70000"/>
                <a:alphaModFix amt="8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7833090" y="1880569"/>
                <a:ext cx="3635393" cy="3623208"/>
              </a:xfrm>
              <a:prstGeom prst="rect">
                <a:avLst/>
              </a:prstGeom>
            </p:spPr>
          </p:pic>
          <p:sp>
            <p:nvSpPr>
              <p:cNvPr id="49" name="正方形/長方形 48">
                <a:extLst>
                  <a:ext uri="{FF2B5EF4-FFF2-40B4-BE49-F238E27FC236}">
                    <a16:creationId xmlns:a16="http://schemas.microsoft.com/office/drawing/2014/main" id="{6D261197-C229-D126-D868-1F255DC23F07}"/>
                  </a:ext>
                </a:extLst>
              </p:cNvPr>
              <p:cNvSpPr>
                <a:spLocks/>
              </p:cNvSpPr>
              <p:nvPr/>
            </p:nvSpPr>
            <p:spPr>
              <a:xfrm rot="9182134">
                <a:off x="10291649" y="3750489"/>
                <a:ext cx="922334" cy="6585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0CCB22CB-92DA-7A52-16CF-BA1F7E4A2036}"/>
                  </a:ext>
                </a:extLst>
              </p:cNvPr>
              <p:cNvSpPr>
                <a:spLocks/>
              </p:cNvSpPr>
              <p:nvPr/>
            </p:nvSpPr>
            <p:spPr>
              <a:xfrm rot="9182134">
                <a:off x="9510328" y="3428796"/>
                <a:ext cx="1428514" cy="7164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FC0FCED3-73DF-F5E7-560F-4A2C137C9DE0}"/>
                  </a:ext>
                </a:extLst>
              </p:cNvPr>
              <p:cNvSpPr>
                <a:spLocks/>
              </p:cNvSpPr>
              <p:nvPr/>
            </p:nvSpPr>
            <p:spPr>
              <a:xfrm rot="10971886">
                <a:off x="8475026" y="4866359"/>
                <a:ext cx="748481" cy="6008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a:extLst>
                  <a:ext uri="{FF2B5EF4-FFF2-40B4-BE49-F238E27FC236}">
                    <a16:creationId xmlns:a16="http://schemas.microsoft.com/office/drawing/2014/main" id="{DBDA2829-2AB0-CBB9-E4D7-133B39A7A0BF}"/>
                  </a:ext>
                </a:extLst>
              </p:cNvPr>
              <p:cNvSpPr>
                <a:spLocks/>
              </p:cNvSpPr>
              <p:nvPr/>
            </p:nvSpPr>
            <p:spPr>
              <a:xfrm>
                <a:off x="10954823" y="4062045"/>
                <a:ext cx="923834" cy="92073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a:extLst>
                  <a:ext uri="{FF2B5EF4-FFF2-40B4-BE49-F238E27FC236}">
                    <a16:creationId xmlns:a16="http://schemas.microsoft.com/office/drawing/2014/main" id="{B7C5BA95-370C-257B-E51E-CD271E68FEBF}"/>
                  </a:ext>
                </a:extLst>
              </p:cNvPr>
              <p:cNvSpPr>
                <a:spLocks/>
              </p:cNvSpPr>
              <p:nvPr/>
            </p:nvSpPr>
            <p:spPr>
              <a:xfrm>
                <a:off x="10805455" y="2759605"/>
                <a:ext cx="923834" cy="92073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descr="買い物袋 単色塗りつぶし">
                <a:extLst>
                  <a:ext uri="{FF2B5EF4-FFF2-40B4-BE49-F238E27FC236}">
                    <a16:creationId xmlns:a16="http://schemas.microsoft.com/office/drawing/2014/main" id="{7867B12E-9735-1CBF-9420-60ABD991A4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80512" y="3542861"/>
                <a:ext cx="916168" cy="879182"/>
              </a:xfrm>
              <a:prstGeom prst="rect">
                <a:avLst/>
              </a:prstGeom>
            </p:spPr>
          </p:pic>
          <p:pic>
            <p:nvPicPr>
              <p:cNvPr id="8" name="グラフィックス 7" descr="路面電車 単色塗りつぶし">
                <a:extLst>
                  <a:ext uri="{FF2B5EF4-FFF2-40B4-BE49-F238E27FC236}">
                    <a16:creationId xmlns:a16="http://schemas.microsoft.com/office/drawing/2014/main" id="{F1D9A8BD-42F7-4A5F-CC23-93BB7EEC4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80512" y="4422043"/>
                <a:ext cx="916168" cy="879182"/>
              </a:xfrm>
              <a:prstGeom prst="rect">
                <a:avLst/>
              </a:prstGeom>
            </p:spPr>
          </p:pic>
          <p:pic>
            <p:nvPicPr>
              <p:cNvPr id="10" name="グラフィックス 9" descr="麺 単色塗りつぶし">
                <a:extLst>
                  <a:ext uri="{FF2B5EF4-FFF2-40B4-BE49-F238E27FC236}">
                    <a16:creationId xmlns:a16="http://schemas.microsoft.com/office/drawing/2014/main" id="{BA203B98-E82D-6590-061B-A7A2C73EE6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31967" y="4375592"/>
                <a:ext cx="916168" cy="879182"/>
              </a:xfrm>
              <a:prstGeom prst="rect">
                <a:avLst/>
              </a:prstGeom>
            </p:spPr>
          </p:pic>
          <p:pic>
            <p:nvPicPr>
              <p:cNvPr id="11" name="グラフィックス 10" descr="着物 単色塗りつぶし">
                <a:extLst>
                  <a:ext uri="{FF2B5EF4-FFF2-40B4-BE49-F238E27FC236}">
                    <a16:creationId xmlns:a16="http://schemas.microsoft.com/office/drawing/2014/main" id="{7009178B-7212-72BA-35CD-176509A479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84057" y="3589312"/>
                <a:ext cx="916168" cy="879182"/>
              </a:xfrm>
              <a:prstGeom prst="rect">
                <a:avLst/>
              </a:prstGeom>
            </p:spPr>
          </p:pic>
          <p:sp>
            <p:nvSpPr>
              <p:cNvPr id="30" name="円/楕円 29">
                <a:extLst>
                  <a:ext uri="{FF2B5EF4-FFF2-40B4-BE49-F238E27FC236}">
                    <a16:creationId xmlns:a16="http://schemas.microsoft.com/office/drawing/2014/main" id="{B3BFE014-3EC2-B7F4-EE93-640EDBDD49F1}"/>
                  </a:ext>
                </a:extLst>
              </p:cNvPr>
              <p:cNvSpPr>
                <a:spLocks/>
              </p:cNvSpPr>
              <p:nvPr/>
            </p:nvSpPr>
            <p:spPr>
              <a:xfrm>
                <a:off x="10180044" y="5247597"/>
                <a:ext cx="923834" cy="92073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a:extLst>
                  <a:ext uri="{FF2B5EF4-FFF2-40B4-BE49-F238E27FC236}">
                    <a16:creationId xmlns:a16="http://schemas.microsoft.com/office/drawing/2014/main" id="{D7FE8A84-F178-B094-AB1C-1439F4E38A9F}"/>
                  </a:ext>
                </a:extLst>
              </p:cNvPr>
              <p:cNvSpPr>
                <a:spLocks/>
              </p:cNvSpPr>
              <p:nvPr/>
            </p:nvSpPr>
            <p:spPr>
              <a:xfrm>
                <a:off x="8794804" y="5347676"/>
                <a:ext cx="923834" cy="92073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a:extLst>
                  <a:ext uri="{FF2B5EF4-FFF2-40B4-BE49-F238E27FC236}">
                    <a16:creationId xmlns:a16="http://schemas.microsoft.com/office/drawing/2014/main" id="{10247AF6-D75A-9EE5-71AD-4E8D5917EF9B}"/>
                  </a:ext>
                </a:extLst>
              </p:cNvPr>
              <p:cNvSpPr>
                <a:spLocks/>
              </p:cNvSpPr>
              <p:nvPr/>
            </p:nvSpPr>
            <p:spPr>
              <a:xfrm>
                <a:off x="7790350" y="2884638"/>
                <a:ext cx="923834" cy="92073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a:extLst>
                  <a:ext uri="{FF2B5EF4-FFF2-40B4-BE49-F238E27FC236}">
                    <a16:creationId xmlns:a16="http://schemas.microsoft.com/office/drawing/2014/main" id="{9DA27799-148F-0919-0200-68731C053ECF}"/>
                  </a:ext>
                </a:extLst>
              </p:cNvPr>
              <p:cNvSpPr>
                <a:spLocks/>
              </p:cNvSpPr>
              <p:nvPr/>
            </p:nvSpPr>
            <p:spPr>
              <a:xfrm>
                <a:off x="7702657" y="4191485"/>
                <a:ext cx="923834" cy="92073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グラフィックス 19" descr="送電塔 単色塗りつぶし">
                <a:extLst>
                  <a:ext uri="{FF2B5EF4-FFF2-40B4-BE49-F238E27FC236}">
                    <a16:creationId xmlns:a16="http://schemas.microsoft.com/office/drawing/2014/main" id="{8B5A7115-A78E-0A2C-F6F8-5351454E71B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58558" y="4245212"/>
                <a:ext cx="764954" cy="762390"/>
              </a:xfrm>
              <a:prstGeom prst="rect">
                <a:avLst/>
              </a:prstGeom>
            </p:spPr>
          </p:pic>
          <p:pic>
            <p:nvPicPr>
              <p:cNvPr id="22" name="グラフィックス 21" descr="農作物 単色塗りつぶし">
                <a:extLst>
                  <a:ext uri="{FF2B5EF4-FFF2-40B4-BE49-F238E27FC236}">
                    <a16:creationId xmlns:a16="http://schemas.microsoft.com/office/drawing/2014/main" id="{7E0CF896-6F41-D2FC-93A7-4CE64601FB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78259" y="5325560"/>
                <a:ext cx="727403" cy="724965"/>
              </a:xfrm>
              <a:prstGeom prst="rect">
                <a:avLst/>
              </a:prstGeom>
            </p:spPr>
          </p:pic>
          <p:pic>
            <p:nvPicPr>
              <p:cNvPr id="24" name="グラフィックス 23" descr="豚 単色塗りつぶし">
                <a:extLst>
                  <a:ext uri="{FF2B5EF4-FFF2-40B4-BE49-F238E27FC236}">
                    <a16:creationId xmlns:a16="http://schemas.microsoft.com/office/drawing/2014/main" id="{76A5DC84-E32B-F628-CFED-6C4407FF101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794909" y="5337100"/>
                <a:ext cx="938615" cy="935469"/>
              </a:xfrm>
              <a:prstGeom prst="rect">
                <a:avLst/>
              </a:prstGeom>
            </p:spPr>
          </p:pic>
          <p:pic>
            <p:nvPicPr>
              <p:cNvPr id="26" name="グラフィックス 25" descr="工場 単色塗りつぶし">
                <a:extLst>
                  <a:ext uri="{FF2B5EF4-FFF2-40B4-BE49-F238E27FC236}">
                    <a16:creationId xmlns:a16="http://schemas.microsoft.com/office/drawing/2014/main" id="{310915A6-D509-F716-7528-A27F7821623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858382" y="2754573"/>
                <a:ext cx="882139" cy="879182"/>
              </a:xfrm>
              <a:prstGeom prst="rect">
                <a:avLst/>
              </a:prstGeom>
            </p:spPr>
          </p:pic>
          <p:sp>
            <p:nvSpPr>
              <p:cNvPr id="34" name="円/楕円 33">
                <a:extLst>
                  <a:ext uri="{FF2B5EF4-FFF2-40B4-BE49-F238E27FC236}">
                    <a16:creationId xmlns:a16="http://schemas.microsoft.com/office/drawing/2014/main" id="{8B29C3D9-B534-BE82-7562-CDEBE4989C81}"/>
                  </a:ext>
                </a:extLst>
              </p:cNvPr>
              <p:cNvSpPr>
                <a:spLocks/>
              </p:cNvSpPr>
              <p:nvPr/>
            </p:nvSpPr>
            <p:spPr>
              <a:xfrm>
                <a:off x="9218308" y="2217152"/>
                <a:ext cx="923834" cy="92073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グラフィックス 35" descr="トラック 単色塗りつぶし">
                <a:extLst>
                  <a:ext uri="{FF2B5EF4-FFF2-40B4-BE49-F238E27FC236}">
                    <a16:creationId xmlns:a16="http://schemas.microsoft.com/office/drawing/2014/main" id="{D74003FD-F7A8-67A4-4B28-BCE392A84C9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871709" y="2974817"/>
                <a:ext cx="749225" cy="746714"/>
              </a:xfrm>
              <a:prstGeom prst="rect">
                <a:avLst/>
              </a:prstGeom>
            </p:spPr>
          </p:pic>
          <p:pic>
            <p:nvPicPr>
              <p:cNvPr id="38" name="グラフィックス 37" descr="貨物 単色塗りつぶし">
                <a:extLst>
                  <a:ext uri="{FF2B5EF4-FFF2-40B4-BE49-F238E27FC236}">
                    <a16:creationId xmlns:a16="http://schemas.microsoft.com/office/drawing/2014/main" id="{EA790110-CDDD-549E-CF5C-AD28C4E5481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002733" y="4108632"/>
                <a:ext cx="867771" cy="864863"/>
              </a:xfrm>
              <a:prstGeom prst="rect">
                <a:avLst/>
              </a:prstGeom>
            </p:spPr>
          </p:pic>
          <p:pic>
            <p:nvPicPr>
              <p:cNvPr id="16" name="グラフィックス 15" descr="電球 単色塗りつぶし">
                <a:extLst>
                  <a:ext uri="{FF2B5EF4-FFF2-40B4-BE49-F238E27FC236}">
                    <a16:creationId xmlns:a16="http://schemas.microsoft.com/office/drawing/2014/main" id="{5B4176E5-3E07-E775-AA19-521F4D044E6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290108" y="2277117"/>
                <a:ext cx="758640" cy="756097"/>
              </a:xfrm>
              <a:prstGeom prst="rect">
                <a:avLst/>
              </a:prstGeom>
            </p:spPr>
          </p:pic>
          <p:sp>
            <p:nvSpPr>
              <p:cNvPr id="43" name="正方形/長方形 42">
                <a:extLst>
                  <a:ext uri="{FF2B5EF4-FFF2-40B4-BE49-F238E27FC236}">
                    <a16:creationId xmlns:a16="http://schemas.microsoft.com/office/drawing/2014/main" id="{DE444BD4-429F-E947-F8DB-8B588443EC47}"/>
                  </a:ext>
                </a:extLst>
              </p:cNvPr>
              <p:cNvSpPr>
                <a:spLocks/>
              </p:cNvSpPr>
              <p:nvPr/>
            </p:nvSpPr>
            <p:spPr>
              <a:xfrm rot="12281774">
                <a:off x="10069963" y="2886458"/>
                <a:ext cx="922334" cy="10777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021C7E9E-7207-7C52-C0CF-520ED651A9C9}"/>
                  </a:ext>
                </a:extLst>
              </p:cNvPr>
              <p:cNvSpPr>
                <a:spLocks/>
              </p:cNvSpPr>
              <p:nvPr/>
            </p:nvSpPr>
            <p:spPr>
              <a:xfrm rot="16200000">
                <a:off x="11056380" y="3851366"/>
                <a:ext cx="644059" cy="8566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6BDC30AE-6396-81B9-0323-17A48C505619}"/>
                  </a:ext>
                </a:extLst>
              </p:cNvPr>
              <p:cNvSpPr>
                <a:spLocks/>
              </p:cNvSpPr>
              <p:nvPr/>
            </p:nvSpPr>
            <p:spPr>
              <a:xfrm rot="18704727">
                <a:off x="10734380" y="5141851"/>
                <a:ext cx="779679" cy="740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0" name="図 59">
              <a:extLst>
                <a:ext uri="{FF2B5EF4-FFF2-40B4-BE49-F238E27FC236}">
                  <a16:creationId xmlns:a16="http://schemas.microsoft.com/office/drawing/2014/main" id="{003ECF1D-8789-429D-BB1A-C5BDDAD8A591}"/>
                </a:ext>
              </a:extLst>
            </p:cNvPr>
            <p:cNvPicPr>
              <a:picLocks noChangeAspect="1"/>
            </p:cNvPicPr>
            <p:nvPr/>
          </p:nvPicPr>
          <p:blipFill>
            <a:blip r:embed="rId27"/>
            <a:stretch>
              <a:fillRect/>
            </a:stretch>
          </p:blipFill>
          <p:spPr>
            <a:xfrm>
              <a:off x="10031168" y="1601807"/>
              <a:ext cx="1548573" cy="1548573"/>
            </a:xfrm>
            <a:prstGeom prst="rect">
              <a:avLst/>
            </a:prstGeom>
          </p:spPr>
        </p:pic>
        <p:pic>
          <p:nvPicPr>
            <p:cNvPr id="62" name="図 61">
              <a:extLst>
                <a:ext uri="{FF2B5EF4-FFF2-40B4-BE49-F238E27FC236}">
                  <a16:creationId xmlns:a16="http://schemas.microsoft.com/office/drawing/2014/main" id="{4736D61C-8596-83C4-C75E-6AA175B8965E}"/>
                </a:ext>
              </a:extLst>
            </p:cNvPr>
            <p:cNvPicPr>
              <a:picLocks noChangeAspect="1"/>
            </p:cNvPicPr>
            <p:nvPr/>
          </p:nvPicPr>
          <p:blipFill>
            <a:blip r:embed="rId27"/>
            <a:stretch>
              <a:fillRect/>
            </a:stretch>
          </p:blipFill>
          <p:spPr>
            <a:xfrm>
              <a:off x="8818817" y="2580076"/>
              <a:ext cx="1410107" cy="1410107"/>
            </a:xfrm>
            <a:prstGeom prst="rect">
              <a:avLst/>
            </a:prstGeom>
          </p:spPr>
        </p:pic>
      </p:grpSp>
      <p:pic>
        <p:nvPicPr>
          <p:cNvPr id="61" name="図 60">
            <a:extLst>
              <a:ext uri="{FF2B5EF4-FFF2-40B4-BE49-F238E27FC236}">
                <a16:creationId xmlns:a16="http://schemas.microsoft.com/office/drawing/2014/main" id="{DCD0D40A-FCD4-CDCF-D16C-C49660702B3F}"/>
              </a:ext>
            </a:extLst>
          </p:cNvPr>
          <p:cNvPicPr>
            <a:picLocks noChangeAspect="1"/>
          </p:cNvPicPr>
          <p:nvPr/>
        </p:nvPicPr>
        <p:blipFill>
          <a:blip r:embed="rId27"/>
          <a:stretch>
            <a:fillRect/>
          </a:stretch>
        </p:blipFill>
        <p:spPr>
          <a:xfrm>
            <a:off x="7758683" y="4359187"/>
            <a:ext cx="1548573" cy="1548573"/>
          </a:xfrm>
          <a:prstGeom prst="rect">
            <a:avLst/>
          </a:prstGeom>
        </p:spPr>
      </p:pic>
      <p:sp>
        <p:nvSpPr>
          <p:cNvPr id="15" name="テキスト ボックス 14">
            <a:extLst>
              <a:ext uri="{FF2B5EF4-FFF2-40B4-BE49-F238E27FC236}">
                <a16:creationId xmlns:a16="http://schemas.microsoft.com/office/drawing/2014/main" id="{F8501D01-FDB7-D1A7-6566-B0EB9D8D9C2B}"/>
              </a:ext>
            </a:extLst>
          </p:cNvPr>
          <p:cNvSpPr txBox="1"/>
          <p:nvPr/>
        </p:nvSpPr>
        <p:spPr>
          <a:xfrm>
            <a:off x="11568267" y="45328"/>
            <a:ext cx="1285375" cy="584775"/>
          </a:xfrm>
          <a:prstGeom prst="rect">
            <a:avLst/>
          </a:prstGeom>
          <a:noFill/>
        </p:spPr>
        <p:txBody>
          <a:bodyPr wrap="square" rtlCol="0">
            <a:spAutoFit/>
          </a:bodyPr>
          <a:lstStyle/>
          <a:p>
            <a:r>
              <a:rPr kumimoji="1" lang="en-US" altLang="ja-JP" sz="3200" dirty="0">
                <a:solidFill>
                  <a:schemeClr val="bg1"/>
                </a:solidFill>
              </a:rPr>
              <a:t>4</a:t>
            </a:r>
            <a:endParaRPr kumimoji="1" lang="ja-JP" altLang="en-US" sz="3200">
              <a:solidFill>
                <a:schemeClr val="bg1"/>
              </a:solidFill>
            </a:endParaRPr>
          </a:p>
        </p:txBody>
      </p:sp>
    </p:spTree>
    <p:extLst>
      <p:ext uri="{BB962C8B-B14F-4D97-AF65-F5344CB8AC3E}">
        <p14:creationId xmlns:p14="http://schemas.microsoft.com/office/powerpoint/2010/main" val="367731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61FD0-7ED7-A88A-442A-7DB7134A934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D4649F-5389-28CC-BC3D-2AD774208238}"/>
              </a:ext>
            </a:extLst>
          </p:cNvPr>
          <p:cNvSpPr>
            <a:spLocks noGrp="1"/>
          </p:cNvSpPr>
          <p:nvPr>
            <p:ph type="title"/>
          </p:nvPr>
        </p:nvSpPr>
        <p:spPr>
          <a:xfrm>
            <a:off x="333701" y="-281261"/>
            <a:ext cx="10515600" cy="1325563"/>
          </a:xfrm>
        </p:spPr>
        <p:txBody>
          <a:bodyPr>
            <a:normAutofit/>
          </a:bodyPr>
          <a:lstStyle/>
          <a:p>
            <a:r>
              <a:rPr kumimoji="1" lang="en-US" altLang="ja-JP" sz="3600" b="1" dirty="0">
                <a:solidFill>
                  <a:schemeClr val="bg1"/>
                </a:solidFill>
                <a:latin typeface="Arial" panose="020B0604020202020204" pitchFamily="34" charset="0"/>
                <a:cs typeface="Arial" panose="020B0604020202020204" pitchFamily="34" charset="0"/>
              </a:rPr>
              <a:t>1. Introduction</a:t>
            </a:r>
            <a:endParaRPr kumimoji="1" lang="ja-JP" altLang="en-US" sz="3600" b="1">
              <a:solidFill>
                <a:schemeClr val="bg1"/>
              </a:solidFill>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C566A410-1657-9771-EAC4-EDEBBCF5849D}"/>
              </a:ext>
            </a:extLst>
          </p:cNvPr>
          <p:cNvSpPr txBox="1"/>
          <p:nvPr/>
        </p:nvSpPr>
        <p:spPr>
          <a:xfrm>
            <a:off x="560266" y="2104721"/>
            <a:ext cx="11439614" cy="3385542"/>
          </a:xfrm>
          <a:prstGeom prst="rect">
            <a:avLst/>
          </a:prstGeom>
          <a:noFill/>
        </p:spPr>
        <p:txBody>
          <a:bodyPr wrap="square">
            <a:spAutoFit/>
          </a:bodyPr>
          <a:lstStyle/>
          <a:p>
            <a:pPr marL="342900" indent="-342900">
              <a:buFont typeface="Wingdings" pitchFamily="2" charset="2"/>
              <a:buChar char="Ø"/>
            </a:pPr>
            <a:r>
              <a:rPr lang="en" altLang="ja-JP" sz="2800" dirty="0"/>
              <a:t>Previous studies mostly used </a:t>
            </a:r>
            <a:r>
              <a:rPr lang="en" altLang="ja-JP" sz="2800" b="1" dirty="0">
                <a:solidFill>
                  <a:schemeClr val="accent4"/>
                </a:solidFill>
              </a:rPr>
              <a:t>monetary-based input-output models </a:t>
            </a:r>
            <a:r>
              <a:rPr lang="en" altLang="ja-JP" sz="2800" dirty="0"/>
              <a:t>to estimate aviation emissions (</a:t>
            </a:r>
            <a:r>
              <a:rPr lang="en" altLang="ja-JP" sz="2800" dirty="0" err="1"/>
              <a:t>Lenzen</a:t>
            </a:r>
            <a:r>
              <a:rPr lang="en" altLang="ja-JP" sz="2800" dirty="0"/>
              <a:t> </a:t>
            </a:r>
            <a:r>
              <a:rPr lang="en" altLang="ja-JP" sz="2800" i="1" dirty="0"/>
              <a:t>et al., </a:t>
            </a:r>
            <a:r>
              <a:rPr lang="en" altLang="ja-JP" sz="2800" dirty="0"/>
              <a:t>2018). </a:t>
            </a:r>
          </a:p>
          <a:p>
            <a:pPr marL="342900" indent="-342900">
              <a:buFont typeface="Wingdings" pitchFamily="2" charset="2"/>
              <a:buChar char="Ø"/>
            </a:pPr>
            <a:endParaRPr lang="en" altLang="ja-JP" sz="1600" dirty="0"/>
          </a:p>
          <a:p>
            <a:pPr marL="342900" indent="-342900">
              <a:buFont typeface="Wingdings" pitchFamily="2" charset="2"/>
              <a:buChar char="Ø"/>
            </a:pPr>
            <a:r>
              <a:rPr lang="en" altLang="ja-JP" sz="2800" dirty="0"/>
              <a:t>However, </a:t>
            </a:r>
            <a:r>
              <a:rPr lang="en" altLang="ja-JP" sz="3200" dirty="0"/>
              <a:t>such</a:t>
            </a:r>
            <a:r>
              <a:rPr lang="en" altLang="ja-JP" sz="2800" dirty="0"/>
              <a:t> approaches fail to account for differences in flight distance and aircraft type—whose fuel efficiency can differ by as much as twofold in some cases—making it difficult to </a:t>
            </a:r>
            <a:r>
              <a:rPr lang="en" altLang="ja-JP" sz="2800" b="1" dirty="0">
                <a:solidFill>
                  <a:schemeClr val="accent4"/>
                </a:solidFill>
              </a:rPr>
              <a:t>accurately assess aviation-related emissions by nationality </a:t>
            </a:r>
            <a:r>
              <a:rPr lang="en" altLang="ja-JP" sz="2800" dirty="0">
                <a:solidFill>
                  <a:schemeClr val="accent6">
                    <a:lumMod val="10000"/>
                  </a:schemeClr>
                </a:solidFill>
              </a:rPr>
              <a:t>(Sharp </a:t>
            </a:r>
            <a:r>
              <a:rPr lang="en" altLang="ja-JP" sz="2800" i="1" dirty="0">
                <a:solidFill>
                  <a:schemeClr val="accent6">
                    <a:lumMod val="10000"/>
                  </a:schemeClr>
                </a:solidFill>
              </a:rPr>
              <a:t>et al</a:t>
            </a:r>
            <a:r>
              <a:rPr lang="en" altLang="ja-JP" sz="2800" dirty="0">
                <a:solidFill>
                  <a:schemeClr val="accent6">
                    <a:lumMod val="10000"/>
                  </a:schemeClr>
                </a:solidFill>
              </a:rPr>
              <a:t>., 2016</a:t>
            </a:r>
            <a:r>
              <a:rPr lang="en-US" altLang="ja-JP" sz="2800" dirty="0">
                <a:solidFill>
                  <a:schemeClr val="accent6">
                    <a:lumMod val="10000"/>
                  </a:schemeClr>
                </a:solidFill>
              </a:rPr>
              <a:t>; </a:t>
            </a:r>
            <a:r>
              <a:rPr lang="en-US" altLang="ja-JP" sz="2800" dirty="0" err="1">
                <a:solidFill>
                  <a:schemeClr val="accent6">
                    <a:lumMod val="10000"/>
                  </a:schemeClr>
                </a:solidFill>
              </a:rPr>
              <a:t>Oga</a:t>
            </a:r>
            <a:r>
              <a:rPr lang="en-US" altLang="ja-JP" sz="2800" dirty="0">
                <a:solidFill>
                  <a:schemeClr val="accent6">
                    <a:lumMod val="10000"/>
                  </a:schemeClr>
                </a:solidFill>
              </a:rPr>
              <a:t> and Kagawa, 2025</a:t>
            </a:r>
            <a:r>
              <a:rPr lang="en" altLang="ja-JP" sz="2800" dirty="0">
                <a:solidFill>
                  <a:schemeClr val="accent6">
                    <a:lumMod val="10000"/>
                  </a:schemeClr>
                </a:solidFill>
              </a:rPr>
              <a:t>).</a:t>
            </a:r>
            <a:endParaRPr lang="ja-JP" altLang="en-US" sz="2800">
              <a:solidFill>
                <a:schemeClr val="accent6">
                  <a:lumMod val="10000"/>
                </a:schemeClr>
              </a:solidFill>
            </a:endParaRPr>
          </a:p>
        </p:txBody>
      </p:sp>
      <p:sp>
        <p:nvSpPr>
          <p:cNvPr id="24" name="テキスト ボックス 23">
            <a:extLst>
              <a:ext uri="{FF2B5EF4-FFF2-40B4-BE49-F238E27FC236}">
                <a16:creationId xmlns:a16="http://schemas.microsoft.com/office/drawing/2014/main" id="{B4D02640-1780-34A2-34B8-D2FEB7BA8C7C}"/>
              </a:ext>
            </a:extLst>
          </p:cNvPr>
          <p:cNvSpPr txBox="1"/>
          <p:nvPr/>
        </p:nvSpPr>
        <p:spPr>
          <a:xfrm>
            <a:off x="11568267" y="45328"/>
            <a:ext cx="1285375" cy="584775"/>
          </a:xfrm>
          <a:prstGeom prst="rect">
            <a:avLst/>
          </a:prstGeom>
          <a:noFill/>
        </p:spPr>
        <p:txBody>
          <a:bodyPr wrap="square" rtlCol="0">
            <a:spAutoFit/>
          </a:bodyPr>
          <a:lstStyle/>
          <a:p>
            <a:r>
              <a:rPr kumimoji="1" lang="en-US" altLang="ja-JP" sz="3200" dirty="0">
                <a:solidFill>
                  <a:schemeClr val="bg1"/>
                </a:solidFill>
              </a:rPr>
              <a:t>5</a:t>
            </a:r>
            <a:endParaRPr kumimoji="1" lang="ja-JP" altLang="en-US" sz="3200">
              <a:solidFill>
                <a:schemeClr val="bg1"/>
              </a:solidFill>
            </a:endParaRPr>
          </a:p>
        </p:txBody>
      </p:sp>
    </p:spTree>
    <p:extLst>
      <p:ext uri="{BB962C8B-B14F-4D97-AF65-F5344CB8AC3E}">
        <p14:creationId xmlns:p14="http://schemas.microsoft.com/office/powerpoint/2010/main" val="124387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11319-9FB1-A165-0A3E-DD8623F1B8F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3365AE8-0830-8574-FFB2-63280E15528D}"/>
              </a:ext>
            </a:extLst>
          </p:cNvPr>
          <p:cNvSpPr>
            <a:spLocks noGrp="1"/>
          </p:cNvSpPr>
          <p:nvPr>
            <p:ph type="title"/>
          </p:nvPr>
        </p:nvSpPr>
        <p:spPr>
          <a:xfrm>
            <a:off x="333701" y="-281261"/>
            <a:ext cx="10515600" cy="1325563"/>
          </a:xfrm>
        </p:spPr>
        <p:txBody>
          <a:bodyPr>
            <a:normAutofit/>
          </a:bodyPr>
          <a:lstStyle/>
          <a:p>
            <a:r>
              <a:rPr kumimoji="1" lang="en-US" altLang="ja-JP" sz="3600" b="1" dirty="0">
                <a:solidFill>
                  <a:schemeClr val="bg1"/>
                </a:solidFill>
                <a:latin typeface="Arial" panose="020B0604020202020204" pitchFamily="34" charset="0"/>
                <a:cs typeface="Arial" panose="020B0604020202020204" pitchFamily="34" charset="0"/>
              </a:rPr>
              <a:t>1. Introduction</a:t>
            </a:r>
            <a:endParaRPr kumimoji="1" lang="ja-JP" altLang="en-US" sz="3600" b="1">
              <a:solidFill>
                <a:schemeClr val="bg1"/>
              </a:solidFill>
              <a:latin typeface="Arial" panose="020B0604020202020204" pitchFamily="34" charset="0"/>
              <a:cs typeface="Arial" panose="020B0604020202020204" pitchFamily="34" charset="0"/>
            </a:endParaRPr>
          </a:p>
        </p:txBody>
      </p:sp>
      <p:sp>
        <p:nvSpPr>
          <p:cNvPr id="6" name="角丸四角形 5">
            <a:extLst>
              <a:ext uri="{FF2B5EF4-FFF2-40B4-BE49-F238E27FC236}">
                <a16:creationId xmlns:a16="http://schemas.microsoft.com/office/drawing/2014/main" id="{32FD72C5-D979-51E9-524A-FE021B59F845}"/>
              </a:ext>
            </a:extLst>
          </p:cNvPr>
          <p:cNvSpPr/>
          <p:nvPr/>
        </p:nvSpPr>
        <p:spPr>
          <a:xfrm>
            <a:off x="388718" y="813555"/>
            <a:ext cx="4613532" cy="567938"/>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ja-JP" sz="3200" b="1" dirty="0"/>
              <a:t>Pur</a:t>
            </a:r>
            <a:r>
              <a:rPr lang="en" altLang="ja-JP" sz="3200" b="1" dirty="0"/>
              <a:t>pose of this</a:t>
            </a:r>
            <a:r>
              <a:rPr kumimoji="1" lang="en" altLang="ja-JP" sz="3200" b="1" dirty="0"/>
              <a:t> study</a:t>
            </a:r>
          </a:p>
        </p:txBody>
      </p:sp>
      <p:sp>
        <p:nvSpPr>
          <p:cNvPr id="9" name="角丸四角形 8">
            <a:extLst>
              <a:ext uri="{FF2B5EF4-FFF2-40B4-BE49-F238E27FC236}">
                <a16:creationId xmlns:a16="http://schemas.microsoft.com/office/drawing/2014/main" id="{2EABAE1B-C413-1700-1C56-F7E3D825AFF6}"/>
              </a:ext>
            </a:extLst>
          </p:cNvPr>
          <p:cNvSpPr/>
          <p:nvPr/>
        </p:nvSpPr>
        <p:spPr>
          <a:xfrm>
            <a:off x="163277" y="4090750"/>
            <a:ext cx="6865052" cy="2384451"/>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altLang="ja-JP" sz="2800" dirty="0">
                <a:solidFill>
                  <a:schemeClr val="accent6">
                    <a:lumMod val="10000"/>
                  </a:schemeClr>
                </a:solidFill>
              </a:rPr>
              <a:t>This study achieved </a:t>
            </a:r>
            <a:r>
              <a:rPr lang="en" altLang="ja-JP" sz="2800" b="1" dirty="0">
                <a:solidFill>
                  <a:schemeClr val="accent4"/>
                </a:solidFill>
              </a:rPr>
              <a:t>a more accurate calculation</a:t>
            </a:r>
            <a:r>
              <a:rPr lang="en" altLang="ja-JP" sz="2800" dirty="0">
                <a:solidFill>
                  <a:schemeClr val="accent6">
                    <a:lumMod val="10000"/>
                  </a:schemeClr>
                </a:solidFill>
              </a:rPr>
              <a:t> of CO₂ emissions based on actual flight operation data by separately estimating emissions from air transport and tourism consumption.</a:t>
            </a:r>
            <a:endParaRPr kumimoji="1" lang="ja-JP" altLang="en-US" sz="2800">
              <a:solidFill>
                <a:schemeClr val="accent6">
                  <a:lumMod val="10000"/>
                </a:schemeClr>
              </a:solidFill>
            </a:endParaRPr>
          </a:p>
        </p:txBody>
      </p:sp>
      <p:sp>
        <p:nvSpPr>
          <p:cNvPr id="12" name="角丸四角形 11">
            <a:extLst>
              <a:ext uri="{FF2B5EF4-FFF2-40B4-BE49-F238E27FC236}">
                <a16:creationId xmlns:a16="http://schemas.microsoft.com/office/drawing/2014/main" id="{129CC599-DAE6-D1F1-6AB2-54364D52D920}"/>
              </a:ext>
            </a:extLst>
          </p:cNvPr>
          <p:cNvSpPr/>
          <p:nvPr/>
        </p:nvSpPr>
        <p:spPr>
          <a:xfrm>
            <a:off x="7834727" y="4006664"/>
            <a:ext cx="4193996" cy="2468537"/>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altLang="ja-JP" sz="2800" dirty="0">
                <a:solidFill>
                  <a:schemeClr val="accent6">
                    <a:lumMod val="10000"/>
                  </a:schemeClr>
                </a:solidFill>
              </a:rPr>
              <a:t>This study analyzed </a:t>
            </a:r>
            <a:r>
              <a:rPr lang="en" altLang="ja-JP" sz="2800" b="1" dirty="0">
                <a:solidFill>
                  <a:schemeClr val="accent4"/>
                </a:solidFill>
              </a:rPr>
              <a:t>changes</a:t>
            </a:r>
            <a:r>
              <a:rPr lang="en" altLang="ja-JP" sz="2800" dirty="0">
                <a:solidFill>
                  <a:schemeClr val="accent6">
                    <a:lumMod val="10000"/>
                  </a:schemeClr>
                </a:solidFill>
              </a:rPr>
              <a:t> in tourism-induced CO₂ emissions </a:t>
            </a:r>
            <a:r>
              <a:rPr lang="en" altLang="ja-JP" sz="2800" b="1" dirty="0">
                <a:solidFill>
                  <a:schemeClr val="accent4"/>
                </a:solidFill>
              </a:rPr>
              <a:t>before and after the COVID-19 pandemic.</a:t>
            </a:r>
            <a:endParaRPr lang="en-US" altLang="ja-JP" sz="2800" b="1" dirty="0">
              <a:solidFill>
                <a:schemeClr val="accent4"/>
              </a:solidFill>
            </a:endParaRPr>
          </a:p>
        </p:txBody>
      </p:sp>
      <p:sp>
        <p:nvSpPr>
          <p:cNvPr id="14" name="乗算記号 13">
            <a:extLst>
              <a:ext uri="{FF2B5EF4-FFF2-40B4-BE49-F238E27FC236}">
                <a16:creationId xmlns:a16="http://schemas.microsoft.com/office/drawing/2014/main" id="{8BF0A655-74EC-94C3-B47F-6FD9E92859AC}"/>
              </a:ext>
            </a:extLst>
          </p:cNvPr>
          <p:cNvSpPr/>
          <p:nvPr/>
        </p:nvSpPr>
        <p:spPr>
          <a:xfrm>
            <a:off x="6822831" y="4653150"/>
            <a:ext cx="1237675" cy="1165242"/>
          </a:xfrm>
          <a:prstGeom prst="mathMultiply">
            <a:avLst/>
          </a:prstGeom>
          <a:solidFill>
            <a:srgbClr val="543724"/>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B5ADDAD-FDCB-2E3A-2B27-570DCEA23085}"/>
              </a:ext>
            </a:extLst>
          </p:cNvPr>
          <p:cNvSpPr txBox="1"/>
          <p:nvPr/>
        </p:nvSpPr>
        <p:spPr>
          <a:xfrm>
            <a:off x="719746" y="1462187"/>
            <a:ext cx="10752508" cy="1815882"/>
          </a:xfrm>
          <a:prstGeom prst="rect">
            <a:avLst/>
          </a:prstGeom>
          <a:noFill/>
        </p:spPr>
        <p:txBody>
          <a:bodyPr wrap="square">
            <a:spAutoFit/>
          </a:bodyPr>
          <a:lstStyle/>
          <a:p>
            <a:r>
              <a:rPr lang="en" altLang="ja-JP" sz="2800" dirty="0"/>
              <a:t>This study quantifies CO₂ emissions induced by inbound tourism to Japan with high precision, separating them into two categories:</a:t>
            </a:r>
          </a:p>
          <a:p>
            <a:r>
              <a:rPr lang="en" altLang="ja-JP" sz="2800" b="1" dirty="0">
                <a:solidFill>
                  <a:schemeClr val="accent4"/>
                </a:solidFill>
              </a:rPr>
              <a:t>air transport </a:t>
            </a:r>
            <a:r>
              <a:rPr lang="en" altLang="ja-JP" sz="2800" dirty="0"/>
              <a:t>and </a:t>
            </a:r>
            <a:r>
              <a:rPr lang="en" altLang="ja-JP" sz="2800" b="1" dirty="0">
                <a:solidFill>
                  <a:schemeClr val="accent4"/>
                </a:solidFill>
              </a:rPr>
              <a:t>tourism consumption</a:t>
            </a:r>
            <a:r>
              <a:rPr lang="en" altLang="ja-JP" sz="2800" dirty="0"/>
              <a:t>. Based on these estimations, it aims to propose effective decarbonization policies.</a:t>
            </a:r>
            <a:endParaRPr lang="ja-JP" altLang="en-US" sz="2800"/>
          </a:p>
        </p:txBody>
      </p:sp>
      <p:sp>
        <p:nvSpPr>
          <p:cNvPr id="8" name="角丸四角形 7">
            <a:extLst>
              <a:ext uri="{FF2B5EF4-FFF2-40B4-BE49-F238E27FC236}">
                <a16:creationId xmlns:a16="http://schemas.microsoft.com/office/drawing/2014/main" id="{13CA7967-1F1F-2F4F-5B1E-E9F5F5C9A784}"/>
              </a:ext>
            </a:extLst>
          </p:cNvPr>
          <p:cNvSpPr/>
          <p:nvPr/>
        </p:nvSpPr>
        <p:spPr>
          <a:xfrm>
            <a:off x="388718" y="3580580"/>
            <a:ext cx="4613532" cy="567938"/>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ja-JP" sz="3200" b="1" dirty="0"/>
              <a:t>Novelty of this</a:t>
            </a:r>
            <a:r>
              <a:rPr kumimoji="1" lang="en" altLang="ja-JP" sz="3200" b="1" dirty="0"/>
              <a:t> study</a:t>
            </a:r>
          </a:p>
        </p:txBody>
      </p:sp>
      <p:sp>
        <p:nvSpPr>
          <p:cNvPr id="3" name="テキスト ボックス 2">
            <a:extLst>
              <a:ext uri="{FF2B5EF4-FFF2-40B4-BE49-F238E27FC236}">
                <a16:creationId xmlns:a16="http://schemas.microsoft.com/office/drawing/2014/main" id="{2E33BC1D-D2DA-DB9F-7D58-A1ED1960B425}"/>
              </a:ext>
            </a:extLst>
          </p:cNvPr>
          <p:cNvSpPr txBox="1"/>
          <p:nvPr/>
        </p:nvSpPr>
        <p:spPr>
          <a:xfrm>
            <a:off x="11568267" y="45328"/>
            <a:ext cx="1285375" cy="584775"/>
          </a:xfrm>
          <a:prstGeom prst="rect">
            <a:avLst/>
          </a:prstGeom>
          <a:noFill/>
        </p:spPr>
        <p:txBody>
          <a:bodyPr wrap="square" rtlCol="0">
            <a:spAutoFit/>
          </a:bodyPr>
          <a:lstStyle/>
          <a:p>
            <a:r>
              <a:rPr kumimoji="1" lang="en-US" altLang="ja-JP" sz="3200" dirty="0">
                <a:solidFill>
                  <a:schemeClr val="bg1"/>
                </a:solidFill>
              </a:rPr>
              <a:t>6</a:t>
            </a:r>
            <a:endParaRPr kumimoji="1" lang="ja-JP" altLang="en-US" sz="3200">
              <a:solidFill>
                <a:schemeClr val="bg1"/>
              </a:solidFill>
            </a:endParaRPr>
          </a:p>
        </p:txBody>
      </p:sp>
    </p:spTree>
    <p:extLst>
      <p:ext uri="{BB962C8B-B14F-4D97-AF65-F5344CB8AC3E}">
        <p14:creationId xmlns:p14="http://schemas.microsoft.com/office/powerpoint/2010/main" val="27117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231FF-607B-8E1A-AF11-944294A18A67}"/>
            </a:ext>
          </a:extLst>
        </p:cNvPr>
        <p:cNvGrpSpPr/>
        <p:nvPr/>
      </p:nvGrpSpPr>
      <p:grpSpPr>
        <a:xfrm>
          <a:off x="0" y="0"/>
          <a:ext cx="0" cy="0"/>
          <a:chOff x="0" y="0"/>
          <a:chExt cx="0" cy="0"/>
        </a:xfrm>
      </p:grpSpPr>
      <p:sp>
        <p:nvSpPr>
          <p:cNvPr id="8" name="角丸四角形 7">
            <a:extLst>
              <a:ext uri="{FF2B5EF4-FFF2-40B4-BE49-F238E27FC236}">
                <a16:creationId xmlns:a16="http://schemas.microsoft.com/office/drawing/2014/main" id="{10FF25ED-238E-396B-1509-068C8FEADFC6}"/>
              </a:ext>
            </a:extLst>
          </p:cNvPr>
          <p:cNvSpPr>
            <a:spLocks noGrp="1" noRot="1" noMove="1" noResize="1" noEditPoints="1" noAdjustHandles="1" noChangeArrowheads="1" noChangeShapeType="1"/>
          </p:cNvSpPr>
          <p:nvPr/>
        </p:nvSpPr>
        <p:spPr>
          <a:xfrm>
            <a:off x="6423386" y="1089168"/>
            <a:ext cx="5485322" cy="5684622"/>
          </a:xfrm>
          <a:prstGeom prst="roundRect">
            <a:avLst>
              <a:gd name="adj" fmla="val 9312"/>
            </a:avLst>
          </a:prstGeom>
          <a:solidFill>
            <a:srgbClr val="FFFDF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Gothic" panose="020B0609070205080204" pitchFamily="49" charset="-128"/>
            </a:endParaRPr>
          </a:p>
        </p:txBody>
      </p:sp>
      <p:sp>
        <p:nvSpPr>
          <p:cNvPr id="11" name="角丸四角形 10">
            <a:extLst>
              <a:ext uri="{FF2B5EF4-FFF2-40B4-BE49-F238E27FC236}">
                <a16:creationId xmlns:a16="http://schemas.microsoft.com/office/drawing/2014/main" id="{6BD8C290-2270-6045-2AA3-D6B56F9ABC24}"/>
              </a:ext>
            </a:extLst>
          </p:cNvPr>
          <p:cNvSpPr>
            <a:spLocks noGrp="1" noRot="1" noMove="1" noResize="1" noEditPoints="1" noAdjustHandles="1" noChangeArrowheads="1" noChangeShapeType="1"/>
          </p:cNvSpPr>
          <p:nvPr/>
        </p:nvSpPr>
        <p:spPr>
          <a:xfrm>
            <a:off x="186956" y="1063156"/>
            <a:ext cx="5716332" cy="5684622"/>
          </a:xfrm>
          <a:prstGeom prst="roundRect">
            <a:avLst>
              <a:gd name="adj" fmla="val 9585"/>
            </a:avLst>
          </a:prstGeom>
          <a:solidFill>
            <a:srgbClr val="FFFDF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Gothic" panose="020B0609070205080204" pitchFamily="49" charset="-128"/>
            </a:endParaRPr>
          </a:p>
        </p:txBody>
      </p:sp>
      <p:pic>
        <p:nvPicPr>
          <p:cNvPr id="80" name="図 79">
            <a:extLst>
              <a:ext uri="{FF2B5EF4-FFF2-40B4-BE49-F238E27FC236}">
                <a16:creationId xmlns:a16="http://schemas.microsoft.com/office/drawing/2014/main" id="{40B762FC-7A27-47F0-16AC-72C1F23702DB}"/>
              </a:ext>
            </a:extLst>
          </p:cNvPr>
          <p:cNvPicPr>
            <a:picLocks noChangeAspect="1"/>
          </p:cNvPicPr>
          <p:nvPr/>
        </p:nvPicPr>
        <p:blipFill>
          <a:blip r:embed="rId3"/>
          <a:stretch>
            <a:fillRect/>
          </a:stretch>
        </p:blipFill>
        <p:spPr>
          <a:xfrm>
            <a:off x="3114016" y="4107356"/>
            <a:ext cx="1071268" cy="1104048"/>
          </a:xfrm>
          <a:prstGeom prst="rect">
            <a:avLst/>
          </a:prstGeom>
        </p:spPr>
      </p:pic>
      <p:sp>
        <p:nvSpPr>
          <p:cNvPr id="9" name="コンテンツ プレースホルダー 2">
            <a:extLst>
              <a:ext uri="{FF2B5EF4-FFF2-40B4-BE49-F238E27FC236}">
                <a16:creationId xmlns:a16="http://schemas.microsoft.com/office/drawing/2014/main" id="{E4D15D0D-AB19-1361-8E43-760964938320}"/>
              </a:ext>
            </a:extLst>
          </p:cNvPr>
          <p:cNvSpPr txBox="1">
            <a:spLocks/>
          </p:cNvSpPr>
          <p:nvPr/>
        </p:nvSpPr>
        <p:spPr>
          <a:xfrm>
            <a:off x="5360894" y="154398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a:p>
        </p:txBody>
      </p:sp>
      <p:cxnSp>
        <p:nvCxnSpPr>
          <p:cNvPr id="19" name="直線コネクタ 18">
            <a:extLst>
              <a:ext uri="{FF2B5EF4-FFF2-40B4-BE49-F238E27FC236}">
                <a16:creationId xmlns:a16="http://schemas.microsoft.com/office/drawing/2014/main" id="{CD67BF78-2DA8-A132-F9F4-D55A47D7B4BE}"/>
              </a:ext>
            </a:extLst>
          </p:cNvPr>
          <p:cNvCxnSpPr>
            <a:cxnSpLocks/>
          </p:cNvCxnSpPr>
          <p:nvPr/>
        </p:nvCxnSpPr>
        <p:spPr>
          <a:xfrm flipV="1">
            <a:off x="6173477" y="1252767"/>
            <a:ext cx="0" cy="5305401"/>
          </a:xfrm>
          <a:prstGeom prst="line">
            <a:avLst/>
          </a:prstGeom>
          <a:ln w="53975" cap="rnd">
            <a:solidFill>
              <a:srgbClr val="FF9800"/>
            </a:solidFill>
            <a:prstDash val="dash"/>
            <a:round/>
          </a:ln>
        </p:spPr>
        <p:style>
          <a:lnRef idx="2">
            <a:schemeClr val="accent1"/>
          </a:lnRef>
          <a:fillRef idx="0">
            <a:schemeClr val="accent1"/>
          </a:fillRef>
          <a:effectRef idx="1">
            <a:schemeClr val="accent1"/>
          </a:effectRef>
          <a:fontRef idx="minor">
            <a:schemeClr val="tx1"/>
          </a:fontRef>
        </p:style>
      </p:cxnSp>
      <p:sp>
        <p:nvSpPr>
          <p:cNvPr id="25" name="テキスト ボックス 24">
            <a:extLst>
              <a:ext uri="{FF2B5EF4-FFF2-40B4-BE49-F238E27FC236}">
                <a16:creationId xmlns:a16="http://schemas.microsoft.com/office/drawing/2014/main" id="{9C6F309B-1A29-7FE8-FE2B-E301FAE86EC6}"/>
              </a:ext>
            </a:extLst>
          </p:cNvPr>
          <p:cNvSpPr txBox="1"/>
          <p:nvPr/>
        </p:nvSpPr>
        <p:spPr>
          <a:xfrm>
            <a:off x="115240" y="786988"/>
            <a:ext cx="6038748" cy="3170099"/>
          </a:xfrm>
          <a:prstGeom prst="rect">
            <a:avLst/>
          </a:prstGeom>
          <a:noFill/>
        </p:spPr>
        <p:txBody>
          <a:bodyPr wrap="square" rtlCol="0">
            <a:spAutoFit/>
          </a:bodyPr>
          <a:lstStyle/>
          <a:p>
            <a:r>
              <a:rPr lang="en-US" altLang="ja-JP" sz="2800" b="1" dirty="0">
                <a:solidFill>
                  <a:schemeClr val="accent4"/>
                </a:solidFill>
                <a:ea typeface="MS Gothic" panose="020B0609070205080204" pitchFamily="49" charset="-128"/>
              </a:rPr>
              <a:t>(1) </a:t>
            </a:r>
            <a:r>
              <a:rPr lang="en" altLang="ja-JP" sz="2800" b="1" dirty="0">
                <a:solidFill>
                  <a:schemeClr val="accent4"/>
                </a:solidFill>
              </a:rPr>
              <a:t>Estimation of CO</a:t>
            </a:r>
            <a:r>
              <a:rPr lang="en" altLang="ja-JP" sz="2800" b="1" baseline="-25000" dirty="0">
                <a:solidFill>
                  <a:schemeClr val="accent4"/>
                </a:solidFill>
              </a:rPr>
              <a:t>2</a:t>
            </a:r>
            <a:r>
              <a:rPr lang="en" altLang="ja-JP" sz="2800" b="1" dirty="0">
                <a:solidFill>
                  <a:schemeClr val="accent4"/>
                </a:solidFill>
              </a:rPr>
              <a:t>   </a:t>
            </a:r>
          </a:p>
          <a:p>
            <a:r>
              <a:rPr lang="en" altLang="ja-JP" sz="2800" b="1" dirty="0">
                <a:solidFill>
                  <a:schemeClr val="accent4"/>
                </a:solidFill>
              </a:rPr>
              <a:t>     emissions from aviation </a:t>
            </a:r>
          </a:p>
          <a:p>
            <a:pPr marL="342900" indent="-342900">
              <a:buFont typeface="Wingdings" pitchFamily="2" charset="2"/>
              <a:buChar char="Ø"/>
            </a:pPr>
            <a:r>
              <a:rPr lang="en" altLang="ja-JP" sz="2400" dirty="0"/>
              <a:t>We use </a:t>
            </a:r>
            <a:r>
              <a:rPr lang="en" altLang="ja-JP" sz="2400" b="1" dirty="0"/>
              <a:t>GLORIA</a:t>
            </a:r>
            <a:r>
              <a:rPr lang="en" altLang="ja-JP" sz="2400" dirty="0"/>
              <a:t>, a global multi-regional input-output table, to analyze how tourists’ spending—on things like food, hotels, and transport—leads to CO₂ emissions.</a:t>
            </a:r>
            <a:br>
              <a:rPr lang="en" altLang="ja-JP" sz="2400" dirty="0"/>
            </a:br>
            <a:endParaRPr lang="en" altLang="ja-JP" sz="2400" b="1" dirty="0">
              <a:solidFill>
                <a:schemeClr val="accent4"/>
              </a:solidFill>
            </a:endParaRPr>
          </a:p>
        </p:txBody>
      </p:sp>
      <p:sp>
        <p:nvSpPr>
          <p:cNvPr id="27" name="テキスト ボックス 26">
            <a:extLst>
              <a:ext uri="{FF2B5EF4-FFF2-40B4-BE49-F238E27FC236}">
                <a16:creationId xmlns:a16="http://schemas.microsoft.com/office/drawing/2014/main" id="{4322597B-0A4A-ADB5-27CF-CEE582625EEE}"/>
              </a:ext>
            </a:extLst>
          </p:cNvPr>
          <p:cNvSpPr txBox="1"/>
          <p:nvPr/>
        </p:nvSpPr>
        <p:spPr>
          <a:xfrm>
            <a:off x="6365577" y="812366"/>
            <a:ext cx="5593281" cy="2062103"/>
          </a:xfrm>
          <a:prstGeom prst="rect">
            <a:avLst/>
          </a:prstGeom>
          <a:noFill/>
        </p:spPr>
        <p:txBody>
          <a:bodyPr wrap="square" rtlCol="0">
            <a:spAutoFit/>
          </a:bodyPr>
          <a:lstStyle/>
          <a:p>
            <a:r>
              <a:rPr lang="en-US" altLang="ja-JP" sz="2800" b="1" dirty="0">
                <a:solidFill>
                  <a:schemeClr val="accent4"/>
                </a:solidFill>
                <a:ea typeface="MS Gothic" panose="020B0609070205080204" pitchFamily="49" charset="-128"/>
              </a:rPr>
              <a:t>(2) Estimation of CO</a:t>
            </a:r>
            <a:r>
              <a:rPr lang="en-US" altLang="ja-JP" sz="2800" b="1" baseline="-25000" dirty="0">
                <a:solidFill>
                  <a:schemeClr val="accent4"/>
                </a:solidFill>
                <a:ea typeface="MS Gothic" panose="020B0609070205080204" pitchFamily="49" charset="-128"/>
              </a:rPr>
              <a:t>2</a:t>
            </a:r>
            <a:r>
              <a:rPr lang="en-US" altLang="ja-JP" sz="2800" b="1" dirty="0">
                <a:solidFill>
                  <a:schemeClr val="accent4"/>
                </a:solidFill>
                <a:ea typeface="MS Gothic" panose="020B0609070205080204" pitchFamily="49" charset="-128"/>
              </a:rPr>
              <a:t> emissions </a:t>
            </a:r>
          </a:p>
          <a:p>
            <a:r>
              <a:rPr lang="en-US" altLang="ja-JP" sz="2800" b="1" dirty="0">
                <a:solidFill>
                  <a:schemeClr val="accent4"/>
                </a:solidFill>
                <a:ea typeface="MS Gothic" panose="020B0609070205080204" pitchFamily="49" charset="-128"/>
              </a:rPr>
              <a:t>     from tourism consumption</a:t>
            </a:r>
          </a:p>
          <a:p>
            <a:pPr marL="342900" indent="-342900">
              <a:buFont typeface="Wingdings" pitchFamily="2" charset="2"/>
              <a:buChar char="Ø"/>
            </a:pPr>
            <a:r>
              <a:rPr lang="en" altLang="ja-JP" sz="2400" dirty="0"/>
              <a:t>We estimate direct CO₂ emissions using flight schedules and operational data from JTB.</a:t>
            </a:r>
            <a:endParaRPr lang="en-US" altLang="ja-JP" sz="2400" dirty="0">
              <a:ea typeface="MS Gothic" panose="020B0609070205080204" pitchFamily="49" charset="-128"/>
            </a:endParaRPr>
          </a:p>
        </p:txBody>
      </p:sp>
      <p:pic>
        <p:nvPicPr>
          <p:cNvPr id="3" name="グラフィックス 2" descr="麺 単色塗りつぶし">
            <a:extLst>
              <a:ext uri="{FF2B5EF4-FFF2-40B4-BE49-F238E27FC236}">
                <a16:creationId xmlns:a16="http://schemas.microsoft.com/office/drawing/2014/main" id="{36A1890F-A488-EBF4-9D36-440049BA09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0875" y="3313433"/>
            <a:ext cx="1345947" cy="1345947"/>
          </a:xfrm>
          <a:prstGeom prst="rect">
            <a:avLst/>
          </a:prstGeom>
        </p:spPr>
      </p:pic>
      <p:pic>
        <p:nvPicPr>
          <p:cNvPr id="5" name="グラフィックス 4" descr="豚 単色塗りつぶし">
            <a:extLst>
              <a:ext uri="{FF2B5EF4-FFF2-40B4-BE49-F238E27FC236}">
                <a16:creationId xmlns:a16="http://schemas.microsoft.com/office/drawing/2014/main" id="{1F14710D-2A24-CAD5-5EC2-047074E88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104328" y="4343692"/>
            <a:ext cx="1282701" cy="1335131"/>
          </a:xfrm>
          <a:prstGeom prst="rect">
            <a:avLst/>
          </a:prstGeom>
        </p:spPr>
      </p:pic>
      <p:pic>
        <p:nvPicPr>
          <p:cNvPr id="14" name="グラフィックス 13" descr="水漏れする蛇口 単色塗りつぶし">
            <a:extLst>
              <a:ext uri="{FF2B5EF4-FFF2-40B4-BE49-F238E27FC236}">
                <a16:creationId xmlns:a16="http://schemas.microsoft.com/office/drawing/2014/main" id="{DD0F115D-0CAD-9008-EF8F-CDB1B1A9E0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21999" y="5742257"/>
            <a:ext cx="1024061" cy="1024061"/>
          </a:xfrm>
          <a:prstGeom prst="rect">
            <a:avLst/>
          </a:prstGeom>
        </p:spPr>
      </p:pic>
      <p:pic>
        <p:nvPicPr>
          <p:cNvPr id="16" name="グラフィックス 15" descr="トラクター 単色塗りつぶし">
            <a:extLst>
              <a:ext uri="{FF2B5EF4-FFF2-40B4-BE49-F238E27FC236}">
                <a16:creationId xmlns:a16="http://schemas.microsoft.com/office/drawing/2014/main" id="{6288033A-0C2D-5714-9D9D-4428925935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41563" y="5647976"/>
            <a:ext cx="1107102" cy="1107102"/>
          </a:xfrm>
          <a:prstGeom prst="rect">
            <a:avLst/>
          </a:prstGeom>
        </p:spPr>
      </p:pic>
      <p:pic>
        <p:nvPicPr>
          <p:cNvPr id="18" name="グラフィックス 17" descr="電球 単色塗りつぶし">
            <a:extLst>
              <a:ext uri="{FF2B5EF4-FFF2-40B4-BE49-F238E27FC236}">
                <a16:creationId xmlns:a16="http://schemas.microsoft.com/office/drawing/2014/main" id="{E341F8A1-E165-535B-1601-F682C5331E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41971" y="5801359"/>
            <a:ext cx="976846" cy="976846"/>
          </a:xfrm>
          <a:prstGeom prst="rect">
            <a:avLst/>
          </a:prstGeom>
        </p:spPr>
      </p:pic>
      <p:pic>
        <p:nvPicPr>
          <p:cNvPr id="21" name="グラフィックス 20" descr="トウモロコシ 単色塗りつぶし">
            <a:extLst>
              <a:ext uri="{FF2B5EF4-FFF2-40B4-BE49-F238E27FC236}">
                <a16:creationId xmlns:a16="http://schemas.microsoft.com/office/drawing/2014/main" id="{5A74D7CB-F012-CD2B-CA89-2D0B7023641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30036" y="5759320"/>
            <a:ext cx="1074990" cy="1074990"/>
          </a:xfrm>
          <a:prstGeom prst="rect">
            <a:avLst/>
          </a:prstGeom>
        </p:spPr>
      </p:pic>
      <p:pic>
        <p:nvPicPr>
          <p:cNvPr id="12" name="グラフィックス 11" descr="農作物 単色塗りつぶし">
            <a:extLst>
              <a:ext uri="{FF2B5EF4-FFF2-40B4-BE49-F238E27FC236}">
                <a16:creationId xmlns:a16="http://schemas.microsoft.com/office/drawing/2014/main" id="{5C187C5F-0D6A-AE7F-C719-274D95E4E30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114758" y="4360153"/>
            <a:ext cx="1024061" cy="1024061"/>
          </a:xfrm>
          <a:prstGeom prst="rect">
            <a:avLst/>
          </a:prstGeom>
        </p:spPr>
      </p:pic>
      <p:sp>
        <p:nvSpPr>
          <p:cNvPr id="22" name="右矢印 21">
            <a:extLst>
              <a:ext uri="{FF2B5EF4-FFF2-40B4-BE49-F238E27FC236}">
                <a16:creationId xmlns:a16="http://schemas.microsoft.com/office/drawing/2014/main" id="{5D8050D0-FF66-8923-4F9E-2D3975618570}"/>
              </a:ext>
            </a:extLst>
          </p:cNvPr>
          <p:cNvSpPr/>
          <p:nvPr/>
        </p:nvSpPr>
        <p:spPr>
          <a:xfrm rot="19159322">
            <a:off x="1780956" y="4279589"/>
            <a:ext cx="675919" cy="342195"/>
          </a:xfrm>
          <a:prstGeom prst="rightArrow">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a:extLst>
              <a:ext uri="{FF2B5EF4-FFF2-40B4-BE49-F238E27FC236}">
                <a16:creationId xmlns:a16="http://schemas.microsoft.com/office/drawing/2014/main" id="{847EE29E-79B4-664E-2D00-931E9438F7BB}"/>
              </a:ext>
            </a:extLst>
          </p:cNvPr>
          <p:cNvSpPr/>
          <p:nvPr/>
        </p:nvSpPr>
        <p:spPr>
          <a:xfrm rot="13194582">
            <a:off x="3533645" y="4190733"/>
            <a:ext cx="675919" cy="342195"/>
          </a:xfrm>
          <a:prstGeom prst="rightArrow">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a:extLst>
              <a:ext uri="{FF2B5EF4-FFF2-40B4-BE49-F238E27FC236}">
                <a16:creationId xmlns:a16="http://schemas.microsoft.com/office/drawing/2014/main" id="{BDDCBB05-51B0-55A7-2C96-2797E59F08AB}"/>
              </a:ext>
            </a:extLst>
          </p:cNvPr>
          <p:cNvSpPr/>
          <p:nvPr/>
        </p:nvSpPr>
        <p:spPr>
          <a:xfrm rot="19034481">
            <a:off x="3683774" y="5369149"/>
            <a:ext cx="618575" cy="342195"/>
          </a:xfrm>
          <a:prstGeom prs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a:extLst>
              <a:ext uri="{FF2B5EF4-FFF2-40B4-BE49-F238E27FC236}">
                <a16:creationId xmlns:a16="http://schemas.microsoft.com/office/drawing/2014/main" id="{06218F7B-7119-9264-A52A-A0BF8775E90B}"/>
              </a:ext>
            </a:extLst>
          </p:cNvPr>
          <p:cNvSpPr/>
          <p:nvPr/>
        </p:nvSpPr>
        <p:spPr>
          <a:xfrm rot="14157325">
            <a:off x="4795488" y="5406759"/>
            <a:ext cx="582129" cy="342195"/>
          </a:xfrm>
          <a:prstGeom prs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a:extLst>
              <a:ext uri="{FF2B5EF4-FFF2-40B4-BE49-F238E27FC236}">
                <a16:creationId xmlns:a16="http://schemas.microsoft.com/office/drawing/2014/main" id="{8E2FD1D2-F0E3-2E62-B4DE-C2CC1EC968E6}"/>
              </a:ext>
            </a:extLst>
          </p:cNvPr>
          <p:cNvSpPr/>
          <p:nvPr/>
        </p:nvSpPr>
        <p:spPr>
          <a:xfrm rot="14172421">
            <a:off x="2153712" y="5402329"/>
            <a:ext cx="573357" cy="342195"/>
          </a:xfrm>
          <a:prstGeom prs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a:extLst>
              <a:ext uri="{FF2B5EF4-FFF2-40B4-BE49-F238E27FC236}">
                <a16:creationId xmlns:a16="http://schemas.microsoft.com/office/drawing/2014/main" id="{9A916D79-8F8F-6BDF-3F78-9F1997ADFFBD}"/>
              </a:ext>
            </a:extLst>
          </p:cNvPr>
          <p:cNvSpPr/>
          <p:nvPr/>
        </p:nvSpPr>
        <p:spPr>
          <a:xfrm rot="18453096">
            <a:off x="974203" y="5420631"/>
            <a:ext cx="515099" cy="342195"/>
          </a:xfrm>
          <a:prstGeom prs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グラフィックス 45" descr="物語 単色塗りつぶし">
            <a:extLst>
              <a:ext uri="{FF2B5EF4-FFF2-40B4-BE49-F238E27FC236}">
                <a16:creationId xmlns:a16="http://schemas.microsoft.com/office/drawing/2014/main" id="{B3199A87-067A-8F4B-FF3C-8A9647CC2EE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905820" y="3492467"/>
            <a:ext cx="1234146" cy="1234146"/>
          </a:xfrm>
          <a:prstGeom prst="rect">
            <a:avLst/>
          </a:prstGeom>
        </p:spPr>
      </p:pic>
      <p:pic>
        <p:nvPicPr>
          <p:cNvPr id="67" name="図 66">
            <a:extLst>
              <a:ext uri="{FF2B5EF4-FFF2-40B4-BE49-F238E27FC236}">
                <a16:creationId xmlns:a16="http://schemas.microsoft.com/office/drawing/2014/main" id="{FAAE9439-C9CD-D18E-A0CC-4882B2B4FEDE}"/>
              </a:ext>
            </a:extLst>
          </p:cNvPr>
          <p:cNvPicPr>
            <a:picLocks noChangeAspect="1"/>
          </p:cNvPicPr>
          <p:nvPr/>
        </p:nvPicPr>
        <p:blipFill>
          <a:blip r:embed="rId20"/>
          <a:stretch>
            <a:fillRect/>
          </a:stretch>
        </p:blipFill>
        <p:spPr>
          <a:xfrm>
            <a:off x="3890948" y="3128388"/>
            <a:ext cx="3017028" cy="1295189"/>
          </a:xfrm>
          <a:prstGeom prst="rect">
            <a:avLst/>
          </a:prstGeom>
        </p:spPr>
      </p:pic>
      <p:pic>
        <p:nvPicPr>
          <p:cNvPr id="68" name="図 67">
            <a:extLst>
              <a:ext uri="{FF2B5EF4-FFF2-40B4-BE49-F238E27FC236}">
                <a16:creationId xmlns:a16="http://schemas.microsoft.com/office/drawing/2014/main" id="{6022AB91-C871-09FB-C348-B095548D930B}"/>
              </a:ext>
            </a:extLst>
          </p:cNvPr>
          <p:cNvPicPr>
            <a:picLocks noChangeAspect="1"/>
          </p:cNvPicPr>
          <p:nvPr/>
        </p:nvPicPr>
        <p:blipFill>
          <a:blip r:embed="rId3"/>
          <a:stretch>
            <a:fillRect/>
          </a:stretch>
        </p:blipFill>
        <p:spPr>
          <a:xfrm>
            <a:off x="66598" y="5089653"/>
            <a:ext cx="1071268" cy="1104048"/>
          </a:xfrm>
          <a:prstGeom prst="rect">
            <a:avLst/>
          </a:prstGeom>
        </p:spPr>
      </p:pic>
      <p:pic>
        <p:nvPicPr>
          <p:cNvPr id="71" name="図 70">
            <a:extLst>
              <a:ext uri="{FF2B5EF4-FFF2-40B4-BE49-F238E27FC236}">
                <a16:creationId xmlns:a16="http://schemas.microsoft.com/office/drawing/2014/main" id="{8428A403-18E0-705A-2DF2-21ADAE22F5C1}"/>
              </a:ext>
            </a:extLst>
          </p:cNvPr>
          <p:cNvPicPr>
            <a:picLocks noChangeAspect="1"/>
          </p:cNvPicPr>
          <p:nvPr/>
        </p:nvPicPr>
        <p:blipFill>
          <a:blip r:embed="rId3"/>
          <a:stretch>
            <a:fillRect/>
          </a:stretch>
        </p:blipFill>
        <p:spPr>
          <a:xfrm>
            <a:off x="1427595" y="5089653"/>
            <a:ext cx="1071268" cy="1104048"/>
          </a:xfrm>
          <a:prstGeom prst="rect">
            <a:avLst/>
          </a:prstGeom>
        </p:spPr>
      </p:pic>
      <p:pic>
        <p:nvPicPr>
          <p:cNvPr id="73" name="図 72">
            <a:extLst>
              <a:ext uri="{FF2B5EF4-FFF2-40B4-BE49-F238E27FC236}">
                <a16:creationId xmlns:a16="http://schemas.microsoft.com/office/drawing/2014/main" id="{074A3584-F4F0-0303-D134-D88151B26614}"/>
              </a:ext>
            </a:extLst>
          </p:cNvPr>
          <p:cNvPicPr>
            <a:picLocks noChangeAspect="1"/>
          </p:cNvPicPr>
          <p:nvPr/>
        </p:nvPicPr>
        <p:blipFill>
          <a:blip r:embed="rId3"/>
          <a:stretch>
            <a:fillRect/>
          </a:stretch>
        </p:blipFill>
        <p:spPr>
          <a:xfrm>
            <a:off x="2611076" y="5089653"/>
            <a:ext cx="1071268" cy="1104048"/>
          </a:xfrm>
          <a:prstGeom prst="rect">
            <a:avLst/>
          </a:prstGeom>
        </p:spPr>
      </p:pic>
      <p:pic>
        <p:nvPicPr>
          <p:cNvPr id="74" name="図 73">
            <a:extLst>
              <a:ext uri="{FF2B5EF4-FFF2-40B4-BE49-F238E27FC236}">
                <a16:creationId xmlns:a16="http://schemas.microsoft.com/office/drawing/2014/main" id="{CDCFE0FF-B62C-AAD4-F06F-0432474F2BD4}"/>
              </a:ext>
            </a:extLst>
          </p:cNvPr>
          <p:cNvPicPr>
            <a:picLocks noChangeAspect="1"/>
          </p:cNvPicPr>
          <p:nvPr/>
        </p:nvPicPr>
        <p:blipFill>
          <a:blip r:embed="rId3"/>
          <a:stretch>
            <a:fillRect/>
          </a:stretch>
        </p:blipFill>
        <p:spPr>
          <a:xfrm>
            <a:off x="4063698" y="5089653"/>
            <a:ext cx="1071268" cy="1104048"/>
          </a:xfrm>
          <a:prstGeom prst="rect">
            <a:avLst/>
          </a:prstGeom>
        </p:spPr>
      </p:pic>
      <p:pic>
        <p:nvPicPr>
          <p:cNvPr id="78" name="図 77">
            <a:extLst>
              <a:ext uri="{FF2B5EF4-FFF2-40B4-BE49-F238E27FC236}">
                <a16:creationId xmlns:a16="http://schemas.microsoft.com/office/drawing/2014/main" id="{A477D1E1-04EC-DC6B-1A8C-E2F964B84F60}"/>
              </a:ext>
            </a:extLst>
          </p:cNvPr>
          <p:cNvPicPr>
            <a:picLocks noChangeAspect="1"/>
          </p:cNvPicPr>
          <p:nvPr/>
        </p:nvPicPr>
        <p:blipFill>
          <a:blip r:embed="rId21"/>
          <a:stretch>
            <a:fillRect/>
          </a:stretch>
        </p:blipFill>
        <p:spPr>
          <a:xfrm>
            <a:off x="1372250" y="3160913"/>
            <a:ext cx="1256646" cy="1256646"/>
          </a:xfrm>
          <a:prstGeom prst="rect">
            <a:avLst/>
          </a:prstGeom>
        </p:spPr>
      </p:pic>
      <p:pic>
        <p:nvPicPr>
          <p:cNvPr id="81" name="図 80">
            <a:extLst>
              <a:ext uri="{FF2B5EF4-FFF2-40B4-BE49-F238E27FC236}">
                <a16:creationId xmlns:a16="http://schemas.microsoft.com/office/drawing/2014/main" id="{11A4D57E-F40F-A06D-A59E-D59C2CCCAD34}"/>
              </a:ext>
            </a:extLst>
          </p:cNvPr>
          <p:cNvPicPr>
            <a:picLocks noChangeAspect="1"/>
          </p:cNvPicPr>
          <p:nvPr/>
        </p:nvPicPr>
        <p:blipFill>
          <a:blip r:embed="rId3"/>
          <a:stretch>
            <a:fillRect/>
          </a:stretch>
        </p:blipFill>
        <p:spPr>
          <a:xfrm>
            <a:off x="433058" y="4107356"/>
            <a:ext cx="1071268" cy="1104048"/>
          </a:xfrm>
          <a:prstGeom prst="rect">
            <a:avLst/>
          </a:prstGeom>
        </p:spPr>
      </p:pic>
      <p:sp>
        <p:nvSpPr>
          <p:cNvPr id="82" name="ストライプ矢印 81">
            <a:extLst>
              <a:ext uri="{FF2B5EF4-FFF2-40B4-BE49-F238E27FC236}">
                <a16:creationId xmlns:a16="http://schemas.microsoft.com/office/drawing/2014/main" id="{A181DDD4-066C-B231-DC8B-2C6B52AB5521}"/>
              </a:ext>
            </a:extLst>
          </p:cNvPr>
          <p:cNvSpPr/>
          <p:nvPr/>
        </p:nvSpPr>
        <p:spPr>
          <a:xfrm>
            <a:off x="8431735" y="3968076"/>
            <a:ext cx="1692124" cy="468385"/>
          </a:xfrm>
          <a:prstGeom prst="stripedRightArrow">
            <a:avLst/>
          </a:prstGeom>
          <a:solidFill>
            <a:srgbClr val="F6A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グラフィックス 90" descr="ノート PC 単色塗りつぶし">
            <a:extLst>
              <a:ext uri="{FF2B5EF4-FFF2-40B4-BE49-F238E27FC236}">
                <a16:creationId xmlns:a16="http://schemas.microsoft.com/office/drawing/2014/main" id="{635C2052-891E-0C60-4D2D-5E8F6DD7956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315429" y="3593645"/>
            <a:ext cx="1242976" cy="1242976"/>
          </a:xfrm>
          <a:prstGeom prst="rect">
            <a:avLst/>
          </a:prstGeom>
        </p:spPr>
      </p:pic>
      <p:sp>
        <p:nvSpPr>
          <p:cNvPr id="93" name="テキスト ボックス 92">
            <a:extLst>
              <a:ext uri="{FF2B5EF4-FFF2-40B4-BE49-F238E27FC236}">
                <a16:creationId xmlns:a16="http://schemas.microsoft.com/office/drawing/2014/main" id="{080FC9F4-BD58-2184-670E-4013514C1593}"/>
              </a:ext>
            </a:extLst>
          </p:cNvPr>
          <p:cNvSpPr txBox="1"/>
          <p:nvPr/>
        </p:nvSpPr>
        <p:spPr>
          <a:xfrm>
            <a:off x="8397432" y="5201657"/>
            <a:ext cx="2025339" cy="1077218"/>
          </a:xfrm>
          <a:prstGeom prst="rect">
            <a:avLst/>
          </a:prstGeom>
          <a:noFill/>
        </p:spPr>
        <p:txBody>
          <a:bodyPr wrap="square" rtlCol="0">
            <a:spAutoFit/>
          </a:bodyPr>
          <a:lstStyle/>
          <a:p>
            <a:pPr algn="l"/>
            <a:r>
              <a:rPr lang="en-US" altLang="ja-JP" sz="1600" b="1" dirty="0">
                <a:latin typeface="Arial" panose="020B0604020202020204" pitchFamily="34" charset="0"/>
                <a:ea typeface="MS Gothic" panose="020B0609070205080204" pitchFamily="49" charset="-128"/>
              </a:rPr>
              <a:t>Data</a:t>
            </a:r>
            <a:endParaRPr kumimoji="1" lang="en-US" altLang="ja-JP" sz="1600" b="1" dirty="0">
              <a:latin typeface="Arial" panose="020B0604020202020204" pitchFamily="34" charset="0"/>
              <a:ea typeface="MS Gothic" panose="020B0609070205080204" pitchFamily="49" charset="-128"/>
            </a:endParaRPr>
          </a:p>
          <a:p>
            <a:pPr algn="l"/>
            <a:r>
              <a:rPr lang="en-US" altLang="ja-JP" sz="1600" dirty="0">
                <a:latin typeface="Arial" panose="020B0604020202020204" pitchFamily="34" charset="0"/>
                <a:ea typeface="MS Gothic" panose="020B0609070205080204" pitchFamily="49" charset="-128"/>
              </a:rPr>
              <a:t>Company, Airport,</a:t>
            </a:r>
          </a:p>
          <a:p>
            <a:pPr algn="l"/>
            <a:r>
              <a:rPr lang="en-US" altLang="ja-JP" sz="1600" dirty="0">
                <a:latin typeface="Arial" panose="020B0604020202020204" pitchFamily="34" charset="0"/>
                <a:ea typeface="MS Gothic" panose="020B0609070205080204" pitchFamily="49" charset="-128"/>
              </a:rPr>
              <a:t>The number of fright, Aircraft type, </a:t>
            </a:r>
          </a:p>
        </p:txBody>
      </p:sp>
      <p:sp>
        <p:nvSpPr>
          <p:cNvPr id="108" name="角丸四角形吹き出し 107">
            <a:extLst>
              <a:ext uri="{FF2B5EF4-FFF2-40B4-BE49-F238E27FC236}">
                <a16:creationId xmlns:a16="http://schemas.microsoft.com/office/drawing/2014/main" id="{42181315-B3AE-9D87-B7BB-0F163C76BBE7}"/>
              </a:ext>
            </a:extLst>
          </p:cNvPr>
          <p:cNvSpPr/>
          <p:nvPr/>
        </p:nvSpPr>
        <p:spPr>
          <a:xfrm>
            <a:off x="8372358" y="5133863"/>
            <a:ext cx="2050414" cy="1234146"/>
          </a:xfrm>
          <a:prstGeom prst="wedgeRoundRectCallout">
            <a:avLst>
              <a:gd name="adj1" fmla="val -23872"/>
              <a:gd name="adj2" fmla="val -109663"/>
              <a:gd name="adj3" fmla="val 16667"/>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4024A4B8-B798-145D-F30B-E5DD252ABA1E}"/>
              </a:ext>
            </a:extLst>
          </p:cNvPr>
          <p:cNvSpPr txBox="1"/>
          <p:nvPr/>
        </p:nvSpPr>
        <p:spPr>
          <a:xfrm>
            <a:off x="6850548" y="4777577"/>
            <a:ext cx="1674096" cy="646331"/>
          </a:xfrm>
          <a:prstGeom prst="rect">
            <a:avLst/>
          </a:prstGeom>
          <a:noFill/>
        </p:spPr>
        <p:txBody>
          <a:bodyPr wrap="square" rtlCol="0">
            <a:spAutoFit/>
          </a:bodyPr>
          <a:lstStyle/>
          <a:p>
            <a:pPr algn="l"/>
            <a:r>
              <a:rPr lang="en-US" altLang="ja-JP" b="1" dirty="0">
                <a:latin typeface="+mj-lt"/>
                <a:ea typeface="MS Gothic" panose="020B0609070205080204" pitchFamily="49" charset="-128"/>
              </a:rPr>
              <a:t>O</a:t>
            </a:r>
            <a:r>
              <a:rPr kumimoji="1" lang="en-US" altLang="ja-JP" b="1" dirty="0">
                <a:latin typeface="+mj-lt"/>
                <a:ea typeface="MS Gothic" panose="020B0609070205080204" pitchFamily="49" charset="-128"/>
              </a:rPr>
              <a:t>perational</a:t>
            </a:r>
          </a:p>
          <a:p>
            <a:pPr algn="l"/>
            <a:r>
              <a:rPr lang="en-US" altLang="ja-JP" b="1" dirty="0">
                <a:latin typeface="+mj-lt"/>
                <a:ea typeface="MS Gothic" panose="020B0609070205080204" pitchFamily="49" charset="-128"/>
              </a:rPr>
              <a:t>data</a:t>
            </a:r>
            <a:endParaRPr kumimoji="1" lang="ja-JP" altLang="en-US" b="1">
              <a:latin typeface="+mj-lt"/>
              <a:ea typeface="MS Gothic" panose="020B0609070205080204" pitchFamily="49" charset="-128"/>
            </a:endParaRPr>
          </a:p>
        </p:txBody>
      </p:sp>
      <p:sp>
        <p:nvSpPr>
          <p:cNvPr id="110" name="テキスト ボックス 109">
            <a:extLst>
              <a:ext uri="{FF2B5EF4-FFF2-40B4-BE49-F238E27FC236}">
                <a16:creationId xmlns:a16="http://schemas.microsoft.com/office/drawing/2014/main" id="{F278AF42-EAD0-3597-16FA-D42B4F3893BE}"/>
              </a:ext>
            </a:extLst>
          </p:cNvPr>
          <p:cNvSpPr txBox="1"/>
          <p:nvPr/>
        </p:nvSpPr>
        <p:spPr>
          <a:xfrm>
            <a:off x="10105507" y="4742050"/>
            <a:ext cx="1878400" cy="369332"/>
          </a:xfrm>
          <a:prstGeom prst="rect">
            <a:avLst/>
          </a:prstGeom>
          <a:noFill/>
        </p:spPr>
        <p:txBody>
          <a:bodyPr wrap="square" rtlCol="0">
            <a:spAutoFit/>
          </a:bodyPr>
          <a:lstStyle/>
          <a:p>
            <a:pPr algn="l"/>
            <a:r>
              <a:rPr kumimoji="1" lang="en-US" altLang="ja-JP" b="1" dirty="0">
                <a:latin typeface="+mj-lt"/>
                <a:ea typeface="MS Gothic" panose="020B0609070205080204" pitchFamily="49" charset="-128"/>
              </a:rPr>
              <a:t>Analyze on PC</a:t>
            </a:r>
            <a:endParaRPr kumimoji="1" lang="ja-JP" altLang="en-US" b="1">
              <a:latin typeface="+mj-lt"/>
              <a:ea typeface="MS Gothic" panose="020B0609070205080204" pitchFamily="49" charset="-128"/>
            </a:endParaRPr>
          </a:p>
        </p:txBody>
      </p:sp>
      <p:sp>
        <p:nvSpPr>
          <p:cNvPr id="4" name="テキスト ボックス 3">
            <a:extLst>
              <a:ext uri="{FF2B5EF4-FFF2-40B4-BE49-F238E27FC236}">
                <a16:creationId xmlns:a16="http://schemas.microsoft.com/office/drawing/2014/main" id="{F69BFF3E-CEE6-22BB-0CCE-4A574AC83019}"/>
              </a:ext>
            </a:extLst>
          </p:cNvPr>
          <p:cNvSpPr txBox="1"/>
          <p:nvPr/>
        </p:nvSpPr>
        <p:spPr>
          <a:xfrm>
            <a:off x="4690356" y="3765846"/>
            <a:ext cx="1330162" cy="523220"/>
          </a:xfrm>
          <a:prstGeom prst="rect">
            <a:avLst/>
          </a:prstGeom>
          <a:solidFill>
            <a:srgbClr val="FFFDF9"/>
          </a:solidFill>
        </p:spPr>
        <p:txBody>
          <a:bodyPr wrap="square" rtlCol="0">
            <a:spAutoFit/>
          </a:bodyPr>
          <a:lstStyle/>
          <a:p>
            <a:r>
              <a:rPr kumimoji="1" lang="en-US" altLang="ja-JP" sz="1400" dirty="0"/>
              <a:t>Indirect CO</a:t>
            </a:r>
            <a:r>
              <a:rPr kumimoji="1" lang="en-US" altLang="ja-JP" sz="1400" baseline="-25000" dirty="0"/>
              <a:t>2</a:t>
            </a:r>
            <a:r>
              <a:rPr kumimoji="1" lang="en-US" altLang="ja-JP" sz="1400" dirty="0"/>
              <a:t> emission</a:t>
            </a:r>
            <a:endParaRPr kumimoji="1" lang="ja-JP" altLang="en-US" sz="1400"/>
          </a:p>
        </p:txBody>
      </p:sp>
      <p:sp>
        <p:nvSpPr>
          <p:cNvPr id="7" name="タイトル 1">
            <a:extLst>
              <a:ext uri="{FF2B5EF4-FFF2-40B4-BE49-F238E27FC236}">
                <a16:creationId xmlns:a16="http://schemas.microsoft.com/office/drawing/2014/main" id="{68EED4C8-348A-7617-1E83-00FB3A56688B}"/>
              </a:ext>
            </a:extLst>
          </p:cNvPr>
          <p:cNvSpPr>
            <a:spLocks noGrp="1"/>
          </p:cNvSpPr>
          <p:nvPr>
            <p:ph type="title"/>
          </p:nvPr>
        </p:nvSpPr>
        <p:spPr>
          <a:xfrm>
            <a:off x="333701" y="-281261"/>
            <a:ext cx="12384772" cy="1325563"/>
          </a:xfrm>
        </p:spPr>
        <p:txBody>
          <a:bodyPr>
            <a:normAutofit/>
          </a:bodyPr>
          <a:lstStyle/>
          <a:p>
            <a:r>
              <a:rPr lang="en-US" altLang="ja-JP" sz="3600" b="1" dirty="0">
                <a:solidFill>
                  <a:schemeClr val="bg1"/>
                </a:solidFill>
                <a:latin typeface="Arial" panose="020B0604020202020204" pitchFamily="34" charset="0"/>
                <a:cs typeface="Arial" panose="020B0604020202020204" pitchFamily="34" charset="0"/>
              </a:rPr>
              <a:t>2. Methodology</a:t>
            </a:r>
            <a:endParaRPr kumimoji="1" lang="ja-JP" altLang="en-US" sz="3600" b="1">
              <a:solidFill>
                <a:schemeClr val="bg1"/>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6F1BF9E8-7869-EF3B-6A24-44FCEB324768}"/>
              </a:ext>
            </a:extLst>
          </p:cNvPr>
          <p:cNvSpPr txBox="1"/>
          <p:nvPr/>
        </p:nvSpPr>
        <p:spPr>
          <a:xfrm>
            <a:off x="4671909" y="3282856"/>
            <a:ext cx="1330162" cy="523220"/>
          </a:xfrm>
          <a:prstGeom prst="rect">
            <a:avLst/>
          </a:prstGeom>
          <a:solidFill>
            <a:srgbClr val="FFFDF9"/>
          </a:solidFill>
        </p:spPr>
        <p:txBody>
          <a:bodyPr wrap="square" rtlCol="0">
            <a:spAutoFit/>
          </a:bodyPr>
          <a:lstStyle/>
          <a:p>
            <a:r>
              <a:rPr lang="en-US" altLang="ja-JP" sz="1400" dirty="0"/>
              <a:t>D</a:t>
            </a:r>
            <a:r>
              <a:rPr kumimoji="1" lang="en-US" altLang="ja-JP" sz="1400" dirty="0"/>
              <a:t>irect CO</a:t>
            </a:r>
            <a:r>
              <a:rPr kumimoji="1" lang="en-US" altLang="ja-JP" sz="1400" baseline="-25000" dirty="0"/>
              <a:t>2</a:t>
            </a:r>
            <a:r>
              <a:rPr kumimoji="1" lang="en-US" altLang="ja-JP" sz="1400" dirty="0"/>
              <a:t> emission</a:t>
            </a:r>
            <a:endParaRPr kumimoji="1" lang="ja-JP" altLang="en-US" sz="1400"/>
          </a:p>
        </p:txBody>
      </p:sp>
      <p:sp>
        <p:nvSpPr>
          <p:cNvPr id="13" name="テキスト ボックス 12">
            <a:extLst>
              <a:ext uri="{FF2B5EF4-FFF2-40B4-BE49-F238E27FC236}">
                <a16:creationId xmlns:a16="http://schemas.microsoft.com/office/drawing/2014/main" id="{73F7E44D-6A7E-58B7-EC7A-0F8B03FFF62F}"/>
              </a:ext>
            </a:extLst>
          </p:cNvPr>
          <p:cNvSpPr txBox="1"/>
          <p:nvPr/>
        </p:nvSpPr>
        <p:spPr>
          <a:xfrm>
            <a:off x="11568267" y="45328"/>
            <a:ext cx="1285375" cy="584775"/>
          </a:xfrm>
          <a:prstGeom prst="rect">
            <a:avLst/>
          </a:prstGeom>
          <a:noFill/>
        </p:spPr>
        <p:txBody>
          <a:bodyPr wrap="square" rtlCol="0">
            <a:spAutoFit/>
          </a:bodyPr>
          <a:lstStyle/>
          <a:p>
            <a:r>
              <a:rPr lang="en-US" altLang="ja-JP" sz="3200" dirty="0">
                <a:solidFill>
                  <a:schemeClr val="bg1"/>
                </a:solidFill>
              </a:rPr>
              <a:t>7</a:t>
            </a:r>
            <a:endParaRPr kumimoji="1" lang="ja-JP" altLang="en-US" sz="3200">
              <a:solidFill>
                <a:schemeClr val="bg1"/>
              </a:solidFill>
            </a:endParaRPr>
          </a:p>
        </p:txBody>
      </p:sp>
    </p:spTree>
    <p:extLst>
      <p:ext uri="{BB962C8B-B14F-4D97-AF65-F5344CB8AC3E}">
        <p14:creationId xmlns:p14="http://schemas.microsoft.com/office/powerpoint/2010/main" val="101459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0F7D0-EAC2-0DAA-5D57-5AC7B99A5A5E}"/>
            </a:ext>
          </a:extLst>
        </p:cNvPr>
        <p:cNvGrpSpPr/>
        <p:nvPr/>
      </p:nvGrpSpPr>
      <p:grpSpPr>
        <a:xfrm>
          <a:off x="0" y="0"/>
          <a:ext cx="0" cy="0"/>
          <a:chOff x="0" y="0"/>
          <a:chExt cx="0" cy="0"/>
        </a:xfrm>
      </p:grpSpPr>
      <p:sp>
        <p:nvSpPr>
          <p:cNvPr id="19" name="角丸四角形 18">
            <a:extLst>
              <a:ext uri="{FF2B5EF4-FFF2-40B4-BE49-F238E27FC236}">
                <a16:creationId xmlns:a16="http://schemas.microsoft.com/office/drawing/2014/main" id="{FC520FEF-24BE-8960-8241-B29A662700FE}"/>
              </a:ext>
            </a:extLst>
          </p:cNvPr>
          <p:cNvSpPr/>
          <p:nvPr/>
        </p:nvSpPr>
        <p:spPr>
          <a:xfrm>
            <a:off x="7282146" y="1245368"/>
            <a:ext cx="4810382" cy="4758617"/>
          </a:xfrm>
          <a:prstGeom prst="roundRect">
            <a:avLst/>
          </a:prstGeom>
          <a:solidFill>
            <a:schemeClr val="bg1"/>
          </a:solidFill>
          <a:ln w="38100">
            <a:solidFill>
              <a:srgbClr val="493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a:extLst>
              <a:ext uri="{FF2B5EF4-FFF2-40B4-BE49-F238E27FC236}">
                <a16:creationId xmlns:a16="http://schemas.microsoft.com/office/drawing/2014/main" id="{0968C403-28C8-BC76-CAD2-A79673EA9D81}"/>
              </a:ext>
            </a:extLst>
          </p:cNvPr>
          <p:cNvSpPr/>
          <p:nvPr/>
        </p:nvSpPr>
        <p:spPr>
          <a:xfrm>
            <a:off x="198522" y="4672056"/>
            <a:ext cx="6879135" cy="1746380"/>
          </a:xfrm>
          <a:prstGeom prst="roundRect">
            <a:avLst/>
          </a:prstGeom>
          <a:solidFill>
            <a:schemeClr val="bg1"/>
          </a:solidFill>
          <a:ln w="38100">
            <a:solidFill>
              <a:srgbClr val="493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F15626E-7108-B0DE-06A2-3C1ADCF6CF16}"/>
              </a:ext>
            </a:extLst>
          </p:cNvPr>
          <p:cNvSpPr>
            <a:spLocks noGrp="1"/>
          </p:cNvSpPr>
          <p:nvPr>
            <p:ph type="title"/>
          </p:nvPr>
        </p:nvSpPr>
        <p:spPr>
          <a:xfrm>
            <a:off x="333701" y="-281261"/>
            <a:ext cx="12384772" cy="1325563"/>
          </a:xfrm>
          <a:ln w="38100">
            <a:noFill/>
          </a:ln>
        </p:spPr>
        <p:txBody>
          <a:bodyPr>
            <a:normAutofit/>
          </a:bodyPr>
          <a:lstStyle/>
          <a:p>
            <a:r>
              <a:rPr lang="en-US" altLang="ja-JP" sz="3600" b="1" dirty="0">
                <a:solidFill>
                  <a:schemeClr val="bg1"/>
                </a:solidFill>
                <a:latin typeface="Arial" panose="020B0604020202020204" pitchFamily="34" charset="0"/>
                <a:cs typeface="Arial" panose="020B0604020202020204" pitchFamily="34" charset="0"/>
              </a:rPr>
              <a:t>2. Methodology </a:t>
            </a:r>
            <a:r>
              <a:rPr kumimoji="1" lang="en-US" altLang="ja-JP" sz="2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–Estimation of CO</a:t>
            </a:r>
            <a:r>
              <a:rPr kumimoji="1" lang="en-US" altLang="ja-JP" sz="2200" b="1" i="0" u="none" strike="noStrike" kern="1200" cap="none" spc="0" normalizeH="0" baseline="-2500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2 </a:t>
            </a:r>
            <a:r>
              <a:rPr kumimoji="1" lang="en-US" altLang="ja-JP" sz="2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emissions from aviation-</a:t>
            </a:r>
            <a:endParaRPr kumimoji="1" lang="ja-JP" altLang="en-US" sz="3600" b="1">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E1C4065B-35CB-D045-A4A4-4BC90E8D7EB7}"/>
                  </a:ext>
                </a:extLst>
              </p:cNvPr>
              <p:cNvSpPr txBox="1"/>
              <p:nvPr/>
            </p:nvSpPr>
            <p:spPr>
              <a:xfrm>
                <a:off x="354466" y="1592041"/>
                <a:ext cx="6879135"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ja-JP" altLang="en-US" sz="4400" i="1" smtClean="0">
                              <a:solidFill>
                                <a:schemeClr val="accent4"/>
                              </a:solidFill>
                              <a:latin typeface="Cambria Math" panose="02040503050406030204" pitchFamily="18" charset="0"/>
                            </a:rPr>
                          </m:ctrlPr>
                        </m:sSupPr>
                        <m:e>
                          <m:r>
                            <a:rPr lang="ja-JP" altLang="en-US" sz="4400" i="1">
                              <a:solidFill>
                                <a:schemeClr val="accent4"/>
                              </a:solidFill>
                              <a:latin typeface="Cambria Math" panose="02040503050406030204" pitchFamily="18" charset="0"/>
                            </a:rPr>
                            <m:t>𝑏</m:t>
                          </m:r>
                        </m:e>
                        <m:sup>
                          <m:sSub>
                            <m:sSubPr>
                              <m:ctrlPr>
                                <a:rPr lang="ja-JP" altLang="en-US" sz="4400" i="1">
                                  <a:solidFill>
                                    <a:schemeClr val="accent4"/>
                                  </a:solidFill>
                                  <a:latin typeface="Cambria Math" panose="02040503050406030204" pitchFamily="18" charset="0"/>
                                </a:rPr>
                              </m:ctrlPr>
                            </m:sSubPr>
                            <m:e>
                              <m:r>
                                <a:rPr lang="ja-JP" altLang="en-US" sz="4400" i="1">
                                  <a:solidFill>
                                    <a:schemeClr val="accent4"/>
                                  </a:solidFill>
                                  <a:latin typeface="Cambria Math" panose="02040503050406030204" pitchFamily="18" charset="0"/>
                                </a:rPr>
                                <m:t>𝑐</m:t>
                              </m:r>
                            </m:e>
                            <m:sub>
                              <m:r>
                                <a:rPr lang="ja-JP" altLang="en-US" sz="4400" i="1">
                                  <a:solidFill>
                                    <a:schemeClr val="accent4"/>
                                  </a:solidFill>
                                  <a:latin typeface="Cambria Math" panose="02040503050406030204" pitchFamily="18" charset="0"/>
                                </a:rPr>
                                <m:t>𝑠</m:t>
                              </m:r>
                            </m:sub>
                          </m:sSub>
                        </m:sup>
                      </m:sSup>
                      <m:r>
                        <a:rPr lang="ja-JP" altLang="en-US" sz="4400" i="0">
                          <a:solidFill>
                            <a:schemeClr val="accent6">
                              <a:lumMod val="10000"/>
                            </a:schemeClr>
                          </a:solidFill>
                          <a:latin typeface="Cambria Math" panose="02040503050406030204" pitchFamily="18" charset="0"/>
                        </a:rPr>
                        <m:t>=</m:t>
                      </m:r>
                      <m:r>
                        <a:rPr lang="ja-JP" altLang="en-US" sz="4400" i="1">
                          <a:solidFill>
                            <a:schemeClr val="accent6">
                              <a:lumMod val="10000"/>
                            </a:schemeClr>
                          </a:solidFill>
                          <a:latin typeface="Cambria Math" panose="02040503050406030204" pitchFamily="18" charset="0"/>
                        </a:rPr>
                        <m:t>h</m:t>
                      </m:r>
                      <m:r>
                        <a:rPr lang="ja-JP" altLang="en-US" sz="4400" i="0">
                          <a:solidFill>
                            <a:schemeClr val="accent6">
                              <a:lumMod val="10000"/>
                            </a:schemeClr>
                          </a:solidFill>
                          <a:latin typeface="Cambria Math" panose="02040503050406030204" pitchFamily="18" charset="0"/>
                        </a:rPr>
                        <m:t>×</m:t>
                      </m:r>
                      <m:sSup>
                        <m:sSupPr>
                          <m:ctrlPr>
                            <a:rPr lang="ja-JP" altLang="en-US" sz="4400" i="1">
                              <a:solidFill>
                                <a:schemeClr val="accent6">
                                  <a:lumMod val="10000"/>
                                </a:schemeClr>
                              </a:solidFill>
                              <a:latin typeface="Cambria Math" panose="02040503050406030204" pitchFamily="18" charset="0"/>
                            </a:rPr>
                          </m:ctrlPr>
                        </m:sSupPr>
                        <m:e>
                          <m:r>
                            <a:rPr lang="ja-JP" altLang="en-US" sz="4400" i="1">
                              <a:solidFill>
                                <a:schemeClr val="accent6">
                                  <a:lumMod val="10000"/>
                                </a:schemeClr>
                              </a:solidFill>
                              <a:latin typeface="Cambria Math" panose="02040503050406030204" pitchFamily="18" charset="0"/>
                            </a:rPr>
                            <m:t>𝑑</m:t>
                          </m:r>
                        </m:e>
                        <m:sup>
                          <m:sSub>
                            <m:sSubPr>
                              <m:ctrlPr>
                                <a:rPr lang="ja-JP" altLang="en-US" sz="4400" i="1">
                                  <a:solidFill>
                                    <a:schemeClr val="accent6">
                                      <a:lumMod val="10000"/>
                                    </a:schemeClr>
                                  </a:solidFill>
                                  <a:latin typeface="Cambria Math" panose="02040503050406030204" pitchFamily="18" charset="0"/>
                                </a:rPr>
                              </m:ctrlPr>
                            </m:sSubPr>
                            <m:e>
                              <m:r>
                                <a:rPr lang="ja-JP" altLang="en-US" sz="4400" i="1">
                                  <a:solidFill>
                                    <a:schemeClr val="accent6">
                                      <a:lumMod val="10000"/>
                                    </a:schemeClr>
                                  </a:solidFill>
                                  <a:latin typeface="Cambria Math" panose="02040503050406030204" pitchFamily="18" charset="0"/>
                                </a:rPr>
                                <m:t>𝑐</m:t>
                              </m:r>
                            </m:e>
                            <m:sub>
                              <m:r>
                                <a:rPr lang="ja-JP" altLang="en-US" sz="4400" i="1">
                                  <a:solidFill>
                                    <a:schemeClr val="accent6">
                                      <a:lumMod val="10000"/>
                                    </a:schemeClr>
                                  </a:solidFill>
                                  <a:latin typeface="Cambria Math" panose="02040503050406030204" pitchFamily="18" charset="0"/>
                                </a:rPr>
                                <m:t>𝑠</m:t>
                              </m:r>
                            </m:sub>
                          </m:sSub>
                        </m:sup>
                      </m:sSup>
                      <m:r>
                        <a:rPr lang="ja-JP" altLang="en-US" sz="4400" i="0">
                          <a:solidFill>
                            <a:schemeClr val="accent6">
                              <a:lumMod val="10000"/>
                            </a:schemeClr>
                          </a:solidFill>
                          <a:latin typeface="Cambria Math" panose="02040503050406030204" pitchFamily="18" charset="0"/>
                        </a:rPr>
                        <m:t>×</m:t>
                      </m:r>
                      <m:sSup>
                        <m:sSupPr>
                          <m:ctrlPr>
                            <a:rPr lang="ja-JP" altLang="en-US" sz="4400" i="1">
                              <a:solidFill>
                                <a:schemeClr val="accent6">
                                  <a:lumMod val="10000"/>
                                </a:schemeClr>
                              </a:solidFill>
                              <a:latin typeface="Cambria Math" panose="02040503050406030204" pitchFamily="18" charset="0"/>
                            </a:rPr>
                          </m:ctrlPr>
                        </m:sSupPr>
                        <m:e>
                          <m:r>
                            <a:rPr lang="ja-JP" altLang="en-US" sz="4400" i="1">
                              <a:solidFill>
                                <a:schemeClr val="accent6">
                                  <a:lumMod val="10000"/>
                                </a:schemeClr>
                              </a:solidFill>
                              <a:latin typeface="Cambria Math" panose="02040503050406030204" pitchFamily="18" charset="0"/>
                            </a:rPr>
                            <m:t>𝑚</m:t>
                          </m:r>
                        </m:e>
                        <m:sup>
                          <m:sSub>
                            <m:sSubPr>
                              <m:ctrlPr>
                                <a:rPr lang="ja-JP" altLang="en-US" sz="4400" i="1">
                                  <a:solidFill>
                                    <a:schemeClr val="accent6">
                                      <a:lumMod val="10000"/>
                                    </a:schemeClr>
                                  </a:solidFill>
                                  <a:latin typeface="Cambria Math" panose="02040503050406030204" pitchFamily="18" charset="0"/>
                                </a:rPr>
                              </m:ctrlPr>
                            </m:sSubPr>
                            <m:e>
                              <m:r>
                                <a:rPr lang="ja-JP" altLang="en-US" sz="4400" i="1">
                                  <a:solidFill>
                                    <a:schemeClr val="accent6">
                                      <a:lumMod val="10000"/>
                                    </a:schemeClr>
                                  </a:solidFill>
                                  <a:latin typeface="Cambria Math" panose="02040503050406030204" pitchFamily="18" charset="0"/>
                                </a:rPr>
                                <m:t>𝑐</m:t>
                              </m:r>
                            </m:e>
                            <m:sub>
                              <m:r>
                                <a:rPr lang="ja-JP" altLang="en-US" sz="4400" i="1">
                                  <a:solidFill>
                                    <a:schemeClr val="accent6">
                                      <a:lumMod val="10000"/>
                                    </a:schemeClr>
                                  </a:solidFill>
                                  <a:latin typeface="Cambria Math" panose="02040503050406030204" pitchFamily="18" charset="0"/>
                                </a:rPr>
                                <m:t>𝑠</m:t>
                              </m:r>
                            </m:sub>
                          </m:sSub>
                        </m:sup>
                      </m:sSup>
                      <m:r>
                        <a:rPr lang="ja-JP" altLang="en-US" sz="4400" i="0">
                          <a:solidFill>
                            <a:schemeClr val="accent6">
                              <a:lumMod val="10000"/>
                            </a:schemeClr>
                          </a:solidFill>
                          <a:latin typeface="Cambria Math" panose="02040503050406030204" pitchFamily="18" charset="0"/>
                        </a:rPr>
                        <m:t>×</m:t>
                      </m:r>
                      <m:sSup>
                        <m:sSupPr>
                          <m:ctrlPr>
                            <a:rPr lang="ja-JP" altLang="en-US" sz="4400" i="1">
                              <a:solidFill>
                                <a:schemeClr val="accent6">
                                  <a:lumMod val="10000"/>
                                </a:schemeClr>
                              </a:solidFill>
                              <a:latin typeface="Cambria Math" panose="02040503050406030204" pitchFamily="18" charset="0"/>
                            </a:rPr>
                          </m:ctrlPr>
                        </m:sSupPr>
                        <m:e>
                          <m:r>
                            <a:rPr lang="ja-JP" altLang="en-US" sz="4400" i="1">
                              <a:solidFill>
                                <a:schemeClr val="accent6">
                                  <a:lumMod val="10000"/>
                                </a:schemeClr>
                              </a:solidFill>
                              <a:latin typeface="Cambria Math" panose="02040503050406030204" pitchFamily="18" charset="0"/>
                            </a:rPr>
                            <m:t>𝑙</m:t>
                          </m:r>
                        </m:e>
                        <m:sup>
                          <m:sSub>
                            <m:sSubPr>
                              <m:ctrlPr>
                                <a:rPr lang="ja-JP" altLang="en-US" sz="4400" i="1">
                                  <a:solidFill>
                                    <a:schemeClr val="accent6">
                                      <a:lumMod val="10000"/>
                                    </a:schemeClr>
                                  </a:solidFill>
                                  <a:latin typeface="Cambria Math" panose="02040503050406030204" pitchFamily="18" charset="0"/>
                                </a:rPr>
                              </m:ctrlPr>
                            </m:sSubPr>
                            <m:e>
                              <m:r>
                                <a:rPr lang="ja-JP" altLang="en-US" sz="4400" i="1">
                                  <a:solidFill>
                                    <a:schemeClr val="accent6">
                                      <a:lumMod val="10000"/>
                                    </a:schemeClr>
                                  </a:solidFill>
                                  <a:latin typeface="Cambria Math" panose="02040503050406030204" pitchFamily="18" charset="0"/>
                                </a:rPr>
                                <m:t>𝑐</m:t>
                              </m:r>
                            </m:e>
                            <m:sub>
                              <m:r>
                                <a:rPr lang="ja-JP" altLang="en-US" sz="4400" i="1">
                                  <a:solidFill>
                                    <a:schemeClr val="accent6">
                                      <a:lumMod val="10000"/>
                                    </a:schemeClr>
                                  </a:solidFill>
                                  <a:latin typeface="Cambria Math" panose="02040503050406030204" pitchFamily="18" charset="0"/>
                                </a:rPr>
                                <m:t>𝑠</m:t>
                              </m:r>
                            </m:sub>
                          </m:sSub>
                        </m:sup>
                      </m:sSup>
                      <m:r>
                        <a:rPr lang="en-US" altLang="ja-JP" sz="4400" b="0" i="1" smtClean="0">
                          <a:solidFill>
                            <a:schemeClr val="accent6">
                              <a:lumMod val="10000"/>
                            </a:schemeClr>
                          </a:solidFill>
                          <a:latin typeface="Cambria Math" panose="02040503050406030204" pitchFamily="18" charset="0"/>
                        </a:rPr>
                        <m:t> </m:t>
                      </m:r>
                      <m:r>
                        <a:rPr lang="ja-JP" altLang="en-US" sz="4400" i="1">
                          <a:solidFill>
                            <a:schemeClr val="accent6">
                              <a:lumMod val="10000"/>
                            </a:schemeClr>
                          </a:solidFill>
                          <a:latin typeface="Cambria Math" panose="02040503050406030204" pitchFamily="18" charset="0"/>
                        </a:rPr>
                        <m:t>（</m:t>
                      </m:r>
                      <m:r>
                        <a:rPr lang="en-US" altLang="ja-JP" sz="4400" b="0" i="1" smtClean="0">
                          <a:solidFill>
                            <a:schemeClr val="accent6">
                              <a:lumMod val="10000"/>
                            </a:schemeClr>
                          </a:solidFill>
                          <a:latin typeface="Cambria Math" panose="02040503050406030204" pitchFamily="18" charset="0"/>
                        </a:rPr>
                        <m:t>1</m:t>
                      </m:r>
                      <m:r>
                        <a:rPr lang="ja-JP" altLang="en-US" sz="4400" i="1">
                          <a:solidFill>
                            <a:schemeClr val="accent6">
                              <a:lumMod val="10000"/>
                            </a:schemeClr>
                          </a:solidFill>
                          <a:latin typeface="Cambria Math" panose="02040503050406030204" pitchFamily="18" charset="0"/>
                        </a:rPr>
                        <m:t>）</m:t>
                      </m:r>
                    </m:oMath>
                  </m:oMathPara>
                </a14:m>
                <a:endParaRPr lang="ja-JP" altLang="en-US" sz="4400">
                  <a:solidFill>
                    <a:schemeClr val="accent6">
                      <a:lumMod val="10000"/>
                    </a:schemeClr>
                  </a:solidFill>
                </a:endParaRPr>
              </a:p>
            </p:txBody>
          </p:sp>
        </mc:Choice>
        <mc:Fallback xmlns="">
          <p:sp>
            <p:nvSpPr>
              <p:cNvPr id="4" name="テキスト ボックス 3">
                <a:extLst>
                  <a:ext uri="{FF2B5EF4-FFF2-40B4-BE49-F238E27FC236}">
                    <a16:creationId xmlns:a16="http://schemas.microsoft.com/office/drawing/2014/main" id="{E1C4065B-35CB-D045-A4A4-4BC90E8D7EB7}"/>
                  </a:ext>
                </a:extLst>
              </p:cNvPr>
              <p:cNvSpPr txBox="1">
                <a:spLocks noRot="1" noChangeAspect="1" noMove="1" noResize="1" noEditPoints="1" noAdjustHandles="1" noChangeArrowheads="1" noChangeShapeType="1" noTextEdit="1"/>
              </p:cNvSpPr>
              <p:nvPr/>
            </p:nvSpPr>
            <p:spPr>
              <a:xfrm>
                <a:off x="354466" y="1592041"/>
                <a:ext cx="6879135" cy="769441"/>
              </a:xfrm>
              <a:prstGeom prst="rect">
                <a:avLst/>
              </a:prstGeom>
              <a:blipFill>
                <a:blip r:embed="rId3"/>
                <a:stretch>
                  <a:fillRect b="-3114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14F28C7-F6DA-D47A-9B17-3F2A49FCEC9B}"/>
                  </a:ext>
                </a:extLst>
              </p:cNvPr>
              <p:cNvSpPr txBox="1"/>
              <p:nvPr/>
            </p:nvSpPr>
            <p:spPr>
              <a:xfrm>
                <a:off x="7441567" y="1515610"/>
                <a:ext cx="4774429" cy="429348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ja-JP" altLang="ja-JP" sz="2100" i="1" kern="10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100" b="0" i="1" kern="100" smtClean="0">
                              <a:latin typeface="Cambria Math" panose="02040503050406030204" pitchFamily="18" charset="0"/>
                              <a:ea typeface="Cambria Math" panose="02040503050406030204" pitchFamily="18" charset="0"/>
                              <a:cs typeface="Times New Roman" panose="02020603050405020304" pitchFamily="18" charset="0"/>
                            </a:rPr>
                            <m:t>𝑏</m:t>
                          </m:r>
                        </m:e>
                        <m:sup>
                          <m:sSub>
                            <m:sSubPr>
                              <m:ctrlPr>
                                <a:rPr lang="ja-JP" altLang="ja-JP" sz="21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100" i="1" kern="100">
                                  <a:latin typeface="Cambria Math" panose="02040503050406030204" pitchFamily="18" charset="0"/>
                                  <a:ea typeface="游明朝" panose="02020400000000000000" pitchFamily="18" charset="-128"/>
                                  <a:cs typeface="Times New Roman" panose="02020603050405020304" pitchFamily="18" charset="0"/>
                                </a:rPr>
                                <m:t>𝑐</m:t>
                              </m:r>
                            </m:e>
                            <m:sub>
                              <m:r>
                                <a:rPr lang="en-US" altLang="ja-JP" sz="2100" i="1" kern="100">
                                  <a:latin typeface="Cambria Math" panose="02040503050406030204" pitchFamily="18" charset="0"/>
                                  <a:ea typeface="游明朝" panose="02020400000000000000" pitchFamily="18" charset="-128"/>
                                  <a:cs typeface="Times New Roman" panose="02020603050405020304" pitchFamily="18" charset="0"/>
                                </a:rPr>
                                <m:t>𝑠</m:t>
                              </m:r>
                            </m:sub>
                          </m:sSub>
                        </m:sup>
                      </m:sSup>
                      <m:r>
                        <a:rPr lang="ja-JP" altLang="en-US" sz="2100" i="1" kern="100">
                          <a:latin typeface="Cambria Math" panose="02040503050406030204" pitchFamily="18" charset="0"/>
                          <a:ea typeface="游明朝" panose="02020400000000000000" pitchFamily="18" charset="-128"/>
                          <a:cs typeface="Times New Roman" panose="02020603050405020304" pitchFamily="18" charset="0"/>
                        </a:rPr>
                        <m:t>：</m:t>
                      </m:r>
                      <m:r>
                        <m:rPr>
                          <m:nor/>
                        </m:rPr>
                        <a:rPr lang="en-US" altLang="ja-JP" sz="2100" kern="100" dirty="0">
                          <a:ea typeface="游明朝" panose="02020400000000000000" pitchFamily="18" charset="-128"/>
                          <a:cs typeface="Times New Roman" panose="02020603050405020304" pitchFamily="18" charset="0"/>
                        </a:rPr>
                        <m:t>direct</m:t>
                      </m:r>
                      <m:r>
                        <m:rPr>
                          <m:nor/>
                        </m:rPr>
                        <a:rPr lang="en-US" altLang="ja-JP" sz="2100" kern="100" dirty="0">
                          <a:ea typeface="游明朝" panose="02020400000000000000" pitchFamily="18" charset="-128"/>
                          <a:cs typeface="Times New Roman" panose="02020603050405020304" pitchFamily="18" charset="0"/>
                        </a:rPr>
                        <m:t> </m:t>
                      </m:r>
                      <m:r>
                        <m:rPr>
                          <m:nor/>
                        </m:rPr>
                        <a:rPr lang="en-US" altLang="ja-JP" sz="2100" kern="100" dirty="0">
                          <a:ea typeface="游明朝" panose="02020400000000000000" pitchFamily="18" charset="-128"/>
                          <a:cs typeface="Times New Roman" panose="02020603050405020304" pitchFamily="18" charset="0"/>
                        </a:rPr>
                        <m:t>CO</m:t>
                      </m:r>
                      <m:r>
                        <m:rPr>
                          <m:nor/>
                        </m:rPr>
                        <a:rPr lang="en-US" altLang="ja-JP" sz="2100" kern="100" baseline="-25000" dirty="0">
                          <a:ea typeface="游明朝" panose="02020400000000000000" pitchFamily="18" charset="-128"/>
                          <a:cs typeface="Times New Roman" panose="02020603050405020304" pitchFamily="18" charset="0"/>
                        </a:rPr>
                        <m:t>2</m:t>
                      </m:r>
                      <m:r>
                        <m:rPr>
                          <m:nor/>
                        </m:rPr>
                        <a:rPr lang="en-US" altLang="ja-JP" sz="2100" kern="100" dirty="0">
                          <a:ea typeface="游明朝" panose="02020400000000000000" pitchFamily="18" charset="-128"/>
                          <a:cs typeface="Times New Roman" panose="02020603050405020304" pitchFamily="18" charset="0"/>
                        </a:rPr>
                        <m:t> </m:t>
                      </m:r>
                      <m:r>
                        <m:rPr>
                          <m:nor/>
                        </m:rPr>
                        <a:rPr lang="en-US" altLang="ja-JP" sz="2100" kern="100" dirty="0">
                          <a:ea typeface="游明朝" panose="02020400000000000000" pitchFamily="18" charset="-128"/>
                          <a:cs typeface="Times New Roman" panose="02020603050405020304" pitchFamily="18" charset="0"/>
                        </a:rPr>
                        <m:t>emissions</m:t>
                      </m:r>
                      <m:r>
                        <m:rPr>
                          <m:nor/>
                        </m:rPr>
                        <a:rPr lang="en-US" altLang="ja-JP" sz="2100" kern="100" dirty="0">
                          <a:ea typeface="游明朝" panose="02020400000000000000" pitchFamily="18" charset="-128"/>
                          <a:cs typeface="Times New Roman" panose="02020603050405020304" pitchFamily="18" charset="0"/>
                        </a:rPr>
                        <m:t> </m:t>
                      </m:r>
                      <m:r>
                        <m:rPr>
                          <m:nor/>
                        </m:rPr>
                        <a:rPr lang="en-US" altLang="ja-JP" sz="2100" kern="100" dirty="0">
                          <a:ea typeface="游明朝" panose="02020400000000000000" pitchFamily="18" charset="-128"/>
                          <a:cs typeface="Times New Roman" panose="02020603050405020304" pitchFamily="18" charset="0"/>
                        </a:rPr>
                        <m:t>from</m:t>
                      </m:r>
                      <m:r>
                        <m:rPr>
                          <m:nor/>
                        </m:rPr>
                        <a:rPr lang="en-US" altLang="ja-JP" sz="2100" kern="100" dirty="0">
                          <a:ea typeface="游明朝" panose="02020400000000000000" pitchFamily="18" charset="-128"/>
                          <a:cs typeface="Times New Roman" panose="02020603050405020304" pitchFamily="18" charset="0"/>
                        </a:rPr>
                        <m:t> </m:t>
                      </m:r>
                    </m:oMath>
                  </m:oMathPara>
                </a14:m>
                <a:endParaRPr lang="en-US" altLang="ja-JP" sz="2100" kern="100" dirty="0">
                  <a:ea typeface="游明朝" panose="02020400000000000000" pitchFamily="18" charset="-128"/>
                  <a:cs typeface="Times New Roman" panose="02020603050405020304" pitchFamily="18" charset="0"/>
                </a:endParaRPr>
              </a:p>
              <a:p>
                <a:r>
                  <a:rPr lang="en-US" altLang="ja-JP" sz="2100" kern="100" dirty="0">
                    <a:ea typeface="游明朝" panose="02020400000000000000" pitchFamily="18" charset="-128"/>
                    <a:cs typeface="Times New Roman" panose="02020603050405020304" pitchFamily="18" charset="0"/>
                  </a:rPr>
                  <a:t>        </a:t>
                </a:r>
                <a14:m>
                  <m:oMath xmlns:m="http://schemas.openxmlformats.org/officeDocument/2006/math">
                    <m:r>
                      <m:rPr>
                        <m:nor/>
                      </m:rPr>
                      <a:rPr lang="en-US" altLang="ja-JP" sz="2100" kern="100" dirty="0">
                        <a:ea typeface="游明朝" panose="02020400000000000000" pitchFamily="18" charset="-128"/>
                        <a:cs typeface="Times New Roman" panose="02020603050405020304" pitchFamily="18" charset="0"/>
                      </a:rPr>
                      <m:t>operating</m:t>
                    </m:r>
                  </m:oMath>
                </a14:m>
                <a:r>
                  <a:rPr lang="en-US" altLang="ja-JP" sz="2100" kern="100" dirty="0">
                    <a:latin typeface="+mj-lt"/>
                    <a:ea typeface="游明朝" panose="02020400000000000000" pitchFamily="18" charset="-128"/>
                    <a:cs typeface="Times New Roman" panose="02020603050405020304" pitchFamily="18" charset="0"/>
                  </a:rPr>
                  <a:t> aircrafts</a:t>
                </a:r>
              </a:p>
              <a:p>
                <a14:m>
                  <m:oMath xmlns:m="http://schemas.openxmlformats.org/officeDocument/2006/math">
                    <m:r>
                      <a:rPr lang="en-US" altLang="ja-JP" sz="2100" i="1" kern="100" smtClean="0">
                        <a:effectLst/>
                        <a:latin typeface="Cambria Math" panose="02040503050406030204" pitchFamily="18" charset="0"/>
                        <a:ea typeface="游明朝" panose="02020400000000000000" pitchFamily="18" charset="-128"/>
                        <a:cs typeface="Times New Roman" panose="02020603050405020304" pitchFamily="18" charset="0"/>
                      </a:rPr>
                      <m:t>h</m:t>
                    </m:r>
                  </m:oMath>
                </a14:m>
                <a:r>
                  <a:rPr lang="en-US" altLang="ja-JP" sz="2100" kern="100" dirty="0">
                    <a:effectLst/>
                    <a:latin typeface="+mj-lt"/>
                    <a:ea typeface="游明朝" panose="02020400000000000000" pitchFamily="18" charset="-128"/>
                    <a:cs typeface="Times New Roman" panose="02020603050405020304" pitchFamily="18" charset="0"/>
                  </a:rPr>
                  <a:t>   </a:t>
                </a:r>
                <a:r>
                  <a:rPr lang="ja-JP" altLang="en-US" sz="2100" kern="100">
                    <a:effectLst/>
                    <a:latin typeface="+mj-lt"/>
                    <a:ea typeface="游明朝" panose="02020400000000000000" pitchFamily="18" charset="-128"/>
                    <a:cs typeface="Times New Roman" panose="02020603050405020304" pitchFamily="18" charset="0"/>
                  </a:rPr>
                  <a:t>：</a:t>
                </a:r>
                <a:r>
                  <a:rPr lang="en-US" altLang="ja-JP" sz="2100" kern="100" dirty="0">
                    <a:latin typeface="+mj-lt"/>
                    <a:ea typeface="游明朝" panose="02020400000000000000" pitchFamily="18" charset="-128"/>
                    <a:cs typeface="Times New Roman" panose="02020603050405020304" pitchFamily="18" charset="0"/>
                  </a:rPr>
                  <a:t>direct CO</a:t>
                </a:r>
                <a:r>
                  <a:rPr lang="en-US" altLang="ja-JP" sz="2100" kern="100" baseline="-25000" dirty="0">
                    <a:latin typeface="+mj-lt"/>
                    <a:ea typeface="游明朝" panose="02020400000000000000" pitchFamily="18" charset="-128"/>
                    <a:cs typeface="Times New Roman" panose="02020603050405020304" pitchFamily="18" charset="0"/>
                  </a:rPr>
                  <a:t>2</a:t>
                </a:r>
                <a:r>
                  <a:rPr lang="en-US" altLang="ja-JP" sz="2100" kern="100" dirty="0">
                    <a:latin typeface="+mj-lt"/>
                    <a:ea typeface="游明朝" panose="02020400000000000000" pitchFamily="18" charset="-128"/>
                    <a:cs typeface="Times New Roman" panose="02020603050405020304" pitchFamily="18" charset="0"/>
                  </a:rPr>
                  <a:t> emission factor of </a:t>
                </a:r>
              </a:p>
              <a:p>
                <a:r>
                  <a:rPr lang="en-US" altLang="ja-JP" sz="2100" kern="100" dirty="0">
                    <a:latin typeface="+mj-lt"/>
                    <a:ea typeface="游明朝" panose="02020400000000000000" pitchFamily="18" charset="-128"/>
                    <a:cs typeface="Times New Roman" panose="02020603050405020304" pitchFamily="18" charset="0"/>
                  </a:rPr>
                  <a:t>         jet fuel</a:t>
                </a:r>
              </a:p>
              <a:p>
                <a14:m>
                  <m:oMath xmlns:m="http://schemas.openxmlformats.org/officeDocument/2006/math">
                    <m:sSup>
                      <m:sSupPr>
                        <m:ctrlPr>
                          <a:rPr lang="ja-JP" altLang="ja-JP" sz="21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100" i="1" kern="100">
                            <a:latin typeface="Cambria Math" panose="02040503050406030204" pitchFamily="18" charset="0"/>
                            <a:ea typeface="游明朝" panose="02020400000000000000" pitchFamily="18" charset="-128"/>
                            <a:cs typeface="Times New Roman" panose="02020603050405020304" pitchFamily="18" charset="0"/>
                          </a:rPr>
                          <m:t>𝑑</m:t>
                        </m:r>
                      </m:e>
                      <m:sup>
                        <m:sSub>
                          <m:sSubPr>
                            <m:ctrlPr>
                              <a:rPr lang="ja-JP" altLang="ja-JP" sz="21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100" i="1" kern="100">
                                <a:latin typeface="Cambria Math" panose="02040503050406030204" pitchFamily="18" charset="0"/>
                                <a:ea typeface="游明朝" panose="02020400000000000000" pitchFamily="18" charset="-128"/>
                                <a:cs typeface="Times New Roman" panose="02020603050405020304" pitchFamily="18" charset="0"/>
                              </a:rPr>
                              <m:t>𝑐</m:t>
                            </m:r>
                          </m:e>
                          <m:sub>
                            <m:r>
                              <a:rPr lang="en-US" altLang="ja-JP" sz="2100" i="1" kern="100">
                                <a:latin typeface="Cambria Math" panose="02040503050406030204" pitchFamily="18" charset="0"/>
                                <a:ea typeface="游明朝" panose="02020400000000000000" pitchFamily="18" charset="-128"/>
                                <a:cs typeface="Times New Roman" panose="02020603050405020304" pitchFamily="18" charset="0"/>
                              </a:rPr>
                              <m:t>𝑠</m:t>
                            </m:r>
                          </m:sub>
                        </m:sSub>
                      </m:sup>
                    </m:sSup>
                  </m:oMath>
                </a14:m>
                <a:r>
                  <a:rPr lang="en-US" altLang="ja-JP" sz="2100" kern="100" dirty="0">
                    <a:latin typeface="+mj-lt"/>
                    <a:ea typeface="游明朝" panose="02020400000000000000" pitchFamily="18" charset="-128"/>
                    <a:cs typeface="Times New Roman" panose="02020603050405020304" pitchFamily="18" charset="0"/>
                  </a:rPr>
                  <a:t> </a:t>
                </a:r>
                <a:r>
                  <a:rPr lang="ja-JP" altLang="en-US" sz="2100" kern="100">
                    <a:latin typeface="+mj-lt"/>
                    <a:ea typeface="游明朝" panose="02020400000000000000" pitchFamily="18" charset="-128"/>
                    <a:cs typeface="Times New Roman" panose="02020603050405020304" pitchFamily="18" charset="0"/>
                  </a:rPr>
                  <a:t>：</a:t>
                </a:r>
                <a:r>
                  <a:rPr lang="en-US" altLang="ja-JP" sz="2100" kern="100" dirty="0">
                    <a:latin typeface="+mj-lt"/>
                    <a:ea typeface="游明朝" panose="02020400000000000000" pitchFamily="18" charset="-128"/>
                    <a:cs typeface="Times New Roman" panose="02020603050405020304" pitchFamily="18" charset="0"/>
                  </a:rPr>
                  <a:t>average distance of the </a:t>
                </a:r>
              </a:p>
              <a:p>
                <a:r>
                  <a:rPr lang="en-US" altLang="ja-JP" sz="2100" kern="100" dirty="0">
                    <a:latin typeface="+mj-lt"/>
                    <a:ea typeface="游明朝" panose="02020400000000000000" pitchFamily="18" charset="-128"/>
                    <a:cs typeface="Times New Roman" panose="02020603050405020304" pitchFamily="18" charset="0"/>
                  </a:rPr>
                  <a:t>         specific flight route between the </a:t>
                </a:r>
              </a:p>
              <a:p>
                <a:r>
                  <a:rPr lang="en-US" altLang="ja-JP" sz="2100" kern="100" dirty="0">
                    <a:latin typeface="+mj-lt"/>
                    <a:ea typeface="游明朝" panose="02020400000000000000" pitchFamily="18" charset="-128"/>
                    <a:cs typeface="Times New Roman" panose="02020603050405020304" pitchFamily="18" charset="0"/>
                  </a:rPr>
                  <a:t>   </a:t>
                </a:r>
                <a:r>
                  <a:rPr lang="ja-JP" altLang="en-US" sz="2100" kern="100">
                    <a:latin typeface="+mj-lt"/>
                    <a:ea typeface="游明朝" panose="02020400000000000000" pitchFamily="18" charset="-128"/>
                    <a:cs typeface="Times New Roman" panose="02020603050405020304" pitchFamily="18" charset="0"/>
                  </a:rPr>
                  <a:t>　</a:t>
                </a:r>
                <a:r>
                  <a:rPr lang="en-US" altLang="ja-JP" sz="2100" kern="100" dirty="0">
                    <a:latin typeface="+mj-lt"/>
                    <a:ea typeface="游明朝" panose="02020400000000000000" pitchFamily="18" charset="-128"/>
                    <a:cs typeface="Times New Roman" panose="02020603050405020304" pitchFamily="18" charset="0"/>
                  </a:rPr>
                  <a:t>  country of residence and Japan</a:t>
                </a:r>
              </a:p>
              <a:p>
                <a14:m>
                  <m:oMath xmlns:m="http://schemas.openxmlformats.org/officeDocument/2006/math">
                    <m:sSup>
                      <m:sSupPr>
                        <m:ctrlPr>
                          <a:rPr lang="ja-JP" altLang="ja-JP" sz="21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100" i="1" kern="100">
                            <a:effectLst/>
                            <a:latin typeface="Cambria Math" panose="02040503050406030204" pitchFamily="18" charset="0"/>
                            <a:ea typeface="游明朝" panose="02020400000000000000" pitchFamily="18" charset="-128"/>
                            <a:cs typeface="Times New Roman" panose="02020603050405020304" pitchFamily="18" charset="0"/>
                          </a:rPr>
                          <m:t>𝑚</m:t>
                        </m:r>
                      </m:e>
                      <m:sup>
                        <m:sSub>
                          <m:sSubPr>
                            <m:ctrlPr>
                              <a:rPr lang="ja-JP" altLang="ja-JP" sz="21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100" i="1" kern="100">
                                <a:effectLst/>
                                <a:latin typeface="Cambria Math" panose="02040503050406030204" pitchFamily="18" charset="0"/>
                                <a:ea typeface="游明朝" panose="02020400000000000000" pitchFamily="18" charset="-128"/>
                                <a:cs typeface="Times New Roman" panose="02020603050405020304" pitchFamily="18" charset="0"/>
                              </a:rPr>
                              <m:t>𝑐</m:t>
                            </m:r>
                          </m:e>
                          <m:sub>
                            <m:r>
                              <a:rPr lang="en-US" altLang="ja-JP" sz="2100" i="1" kern="100">
                                <a:effectLst/>
                                <a:latin typeface="Cambria Math" panose="02040503050406030204" pitchFamily="18" charset="0"/>
                                <a:ea typeface="游明朝" panose="02020400000000000000" pitchFamily="18" charset="-128"/>
                                <a:cs typeface="Times New Roman" panose="02020603050405020304" pitchFamily="18" charset="0"/>
                              </a:rPr>
                              <m:t>𝑠</m:t>
                            </m:r>
                          </m:sub>
                        </m:sSub>
                      </m:sup>
                    </m:sSup>
                  </m:oMath>
                </a14:m>
                <a:r>
                  <a:rPr lang="ja-JP" altLang="en-US" sz="2100" kern="100">
                    <a:latin typeface="+mj-lt"/>
                    <a:ea typeface="游明朝" panose="02020400000000000000" pitchFamily="18" charset="-128"/>
                    <a:cs typeface="Times New Roman" panose="02020603050405020304" pitchFamily="18" charset="0"/>
                  </a:rPr>
                  <a:t>：</a:t>
                </a:r>
                <a:r>
                  <a:rPr lang="en-US" altLang="ja-JP" sz="2100" kern="100" dirty="0">
                    <a:latin typeface="+mj-lt"/>
                    <a:ea typeface="游明朝" panose="02020400000000000000" pitchFamily="18" charset="-128"/>
                    <a:cs typeface="Times New Roman" panose="02020603050405020304" pitchFamily="18" charset="0"/>
                  </a:rPr>
                  <a:t>total number of flights </a:t>
                </a:r>
              </a:p>
              <a:p>
                <a:r>
                  <a:rPr lang="en-US" altLang="ja-JP" sz="2100" kern="100" dirty="0">
                    <a:latin typeface="+mj-lt"/>
                    <a:ea typeface="游明朝" panose="02020400000000000000" pitchFamily="18" charset="-128"/>
                    <a:cs typeface="Times New Roman" panose="02020603050405020304" pitchFamily="18" charset="0"/>
                  </a:rPr>
                  <a:t>         operated </a:t>
                </a:r>
                <a:endParaRPr lang="en-US" altLang="ja-JP" sz="2100" i="1" kern="100" dirty="0">
                  <a:effectLst/>
                  <a:latin typeface="+mj-lt"/>
                  <a:ea typeface="Cambria Math" panose="02040503050406030204" pitchFamily="18" charset="0"/>
                  <a:cs typeface="Times New Roman" panose="02020603050405020304" pitchFamily="18" charset="0"/>
                </a:endParaRPr>
              </a:p>
              <a:p>
                <a14:m>
                  <m:oMath xmlns:m="http://schemas.openxmlformats.org/officeDocument/2006/math">
                    <m:sSup>
                      <m:sSupPr>
                        <m:ctrlPr>
                          <a:rPr lang="ja-JP" altLang="ja-JP" sz="21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100" i="1" kern="100">
                            <a:effectLst/>
                            <a:latin typeface="Cambria Math" panose="02040503050406030204" pitchFamily="18" charset="0"/>
                            <a:ea typeface="游明朝" panose="02020400000000000000" pitchFamily="18" charset="-128"/>
                            <a:cs typeface="Times New Roman" panose="02020603050405020304" pitchFamily="18" charset="0"/>
                          </a:rPr>
                          <m:t>𝑙</m:t>
                        </m:r>
                      </m:e>
                      <m:sup>
                        <m:sSub>
                          <m:sSubPr>
                            <m:ctrlPr>
                              <a:rPr lang="ja-JP" altLang="ja-JP" sz="21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100" i="1" kern="100">
                                <a:effectLst/>
                                <a:latin typeface="Cambria Math" panose="02040503050406030204" pitchFamily="18" charset="0"/>
                                <a:ea typeface="游明朝" panose="02020400000000000000" pitchFamily="18" charset="-128"/>
                                <a:cs typeface="Times New Roman" panose="02020603050405020304" pitchFamily="18" charset="0"/>
                              </a:rPr>
                              <m:t>𝑐</m:t>
                            </m:r>
                          </m:e>
                          <m:sub>
                            <m:r>
                              <a:rPr lang="en-US" altLang="ja-JP" sz="2100" i="1" kern="100">
                                <a:effectLst/>
                                <a:latin typeface="Cambria Math" panose="02040503050406030204" pitchFamily="18" charset="0"/>
                                <a:ea typeface="游明朝" panose="02020400000000000000" pitchFamily="18" charset="-128"/>
                                <a:cs typeface="Times New Roman" panose="02020603050405020304" pitchFamily="18" charset="0"/>
                              </a:rPr>
                              <m:t>𝑠</m:t>
                            </m:r>
                          </m:sub>
                        </m:sSub>
                      </m:sup>
                    </m:sSup>
                  </m:oMath>
                </a14:m>
                <a:r>
                  <a:rPr lang="en-US" altLang="ja-JP" sz="2100" kern="100" dirty="0">
                    <a:latin typeface="+mj-lt"/>
                    <a:ea typeface="游明朝" panose="02020400000000000000" pitchFamily="18" charset="-128"/>
                    <a:cs typeface="Times New Roman" panose="02020603050405020304" pitchFamily="18" charset="0"/>
                  </a:rPr>
                  <a:t>  </a:t>
                </a:r>
                <a:r>
                  <a:rPr lang="ja-JP" altLang="en-US" sz="2100" kern="100">
                    <a:latin typeface="+mj-lt"/>
                    <a:ea typeface="游明朝" panose="02020400000000000000" pitchFamily="18" charset="-128"/>
                    <a:cs typeface="Times New Roman" panose="02020603050405020304" pitchFamily="18" charset="0"/>
                  </a:rPr>
                  <a:t>：</a:t>
                </a:r>
                <a:r>
                  <a:rPr lang="en-US" altLang="ja-JP" sz="2100" kern="100" dirty="0">
                    <a:latin typeface="+mj-lt"/>
                    <a:ea typeface="游明朝" panose="02020400000000000000" pitchFamily="18" charset="-128"/>
                    <a:cs typeface="Times New Roman" panose="02020603050405020304" pitchFamily="18" charset="0"/>
                  </a:rPr>
                  <a:t>average fuel efficiency of the </a:t>
                </a:r>
              </a:p>
              <a:p>
                <a:r>
                  <a:rPr lang="en-US" altLang="ja-JP" sz="2100" kern="100" dirty="0">
                    <a:latin typeface="+mj-lt"/>
                    <a:ea typeface="游明朝" panose="02020400000000000000" pitchFamily="18" charset="-128"/>
                    <a:cs typeface="Times New Roman" panose="02020603050405020304" pitchFamily="18" charset="0"/>
                  </a:rPr>
                  <a:t>         aircraft used on that route</a:t>
                </a:r>
              </a:p>
              <a:p>
                <a14:m>
                  <m:oMath xmlns:m="http://schemas.openxmlformats.org/officeDocument/2006/math">
                    <m:sSub>
                      <m:sSubPr>
                        <m:ctrlPr>
                          <a:rPr lang="ja-JP" altLang="ja-JP" sz="21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100" i="1" kern="100">
                            <a:effectLst/>
                            <a:latin typeface="Cambria Math" panose="02040503050406030204" pitchFamily="18" charset="0"/>
                            <a:ea typeface="游明朝" panose="02020400000000000000" pitchFamily="18" charset="-128"/>
                            <a:cs typeface="Times New Roman" panose="02020603050405020304" pitchFamily="18" charset="0"/>
                          </a:rPr>
                          <m:t>𝑐</m:t>
                        </m:r>
                      </m:e>
                      <m:sub>
                        <m:r>
                          <a:rPr lang="en-US" altLang="ja-JP" sz="2100" i="1" kern="100">
                            <a:effectLst/>
                            <a:latin typeface="Cambria Math" panose="02040503050406030204" pitchFamily="18" charset="0"/>
                            <a:ea typeface="游明朝" panose="02020400000000000000" pitchFamily="18" charset="-128"/>
                            <a:cs typeface="Times New Roman" panose="02020603050405020304" pitchFamily="18" charset="0"/>
                          </a:rPr>
                          <m:t>𝑠</m:t>
                        </m:r>
                      </m:sub>
                    </m:sSub>
                  </m:oMath>
                </a14:m>
                <a:r>
                  <a:rPr lang="en-US" altLang="ja-JP" sz="2100" kern="100" dirty="0">
                    <a:effectLst/>
                    <a:latin typeface="+mj-lt"/>
                    <a:ea typeface="游明朝" panose="02020400000000000000" pitchFamily="18" charset="-128"/>
                    <a:cs typeface="Times New Roman" panose="02020603050405020304" pitchFamily="18" charset="0"/>
                  </a:rPr>
                  <a:t>​  </a:t>
                </a:r>
                <a:r>
                  <a:rPr lang="ja-JP" altLang="en-US" sz="2100" kern="100" dirty="0">
                    <a:effectLst/>
                    <a:latin typeface="+mj-lt"/>
                    <a:ea typeface="游明朝" panose="02020400000000000000" pitchFamily="18" charset="-128"/>
                    <a:cs typeface="Times New Roman" panose="02020603050405020304" pitchFamily="18" charset="0"/>
                  </a:rPr>
                  <a:t>：</a:t>
                </a:r>
                <a:r>
                  <a:rPr lang="en-US" altLang="ja-JP" sz="2100" kern="100" dirty="0">
                    <a:effectLst/>
                    <a:latin typeface="+mj-lt"/>
                    <a:ea typeface="游明朝" panose="02020400000000000000" pitchFamily="18" charset="-128"/>
                    <a:cs typeface="Times New Roman" panose="02020603050405020304" pitchFamily="18" charset="0"/>
                  </a:rPr>
                  <a:t>flight route </a:t>
                </a:r>
                <a:r>
                  <a:rPr lang="en-US" altLang="ja-JP" sz="2100" kern="100" dirty="0">
                    <a:latin typeface="+mj-lt"/>
                    <a:ea typeface="游明朝" panose="02020400000000000000" pitchFamily="18" charset="-128"/>
                    <a:cs typeface="Times New Roman" panose="02020603050405020304" pitchFamily="18" charset="0"/>
                  </a:rPr>
                  <a:t>between the country    </a:t>
                </a:r>
                <a:r>
                  <a:rPr lang="ja-JP" altLang="en-US" sz="2100" kern="100">
                    <a:latin typeface="+mj-lt"/>
                    <a:ea typeface="游明朝" panose="02020400000000000000" pitchFamily="18" charset="-128"/>
                    <a:cs typeface="Times New Roman" panose="02020603050405020304" pitchFamily="18" charset="0"/>
                  </a:rPr>
                  <a:t>　　　</a:t>
                </a:r>
                <a:endParaRPr lang="en-US" altLang="ja-JP" sz="2100" kern="100" dirty="0">
                  <a:latin typeface="+mj-lt"/>
                  <a:ea typeface="游明朝" panose="02020400000000000000" pitchFamily="18" charset="-128"/>
                  <a:cs typeface="Times New Roman" panose="02020603050405020304" pitchFamily="18" charset="0"/>
                </a:endParaRPr>
              </a:p>
              <a:p>
                <a:r>
                  <a:rPr lang="ja-JP" altLang="en-US" sz="2100" kern="100">
                    <a:latin typeface="+mj-lt"/>
                    <a:ea typeface="游明朝" panose="02020400000000000000" pitchFamily="18" charset="-128"/>
                    <a:cs typeface="Times New Roman" panose="02020603050405020304" pitchFamily="18" charset="0"/>
                  </a:rPr>
                  <a:t>　　</a:t>
                </a:r>
                <a:r>
                  <a:rPr lang="en-US" altLang="ja-JP" sz="2100" kern="100" dirty="0">
                    <a:latin typeface="+mj-lt"/>
                    <a:ea typeface="游明朝" panose="02020400000000000000" pitchFamily="18" charset="-128"/>
                    <a:cs typeface="Times New Roman" panose="02020603050405020304" pitchFamily="18" charset="0"/>
                  </a:rPr>
                  <a:t> of residence of foreign tourists </a:t>
                </a:r>
              </a:p>
            </p:txBody>
          </p:sp>
        </mc:Choice>
        <mc:Fallback xmlns="">
          <p:sp>
            <p:nvSpPr>
              <p:cNvPr id="9" name="テキスト ボックス 8">
                <a:extLst>
                  <a:ext uri="{FF2B5EF4-FFF2-40B4-BE49-F238E27FC236}">
                    <a16:creationId xmlns:a16="http://schemas.microsoft.com/office/drawing/2014/main" id="{614F28C7-F6DA-D47A-9B17-3F2A49FCEC9B}"/>
                  </a:ext>
                </a:extLst>
              </p:cNvPr>
              <p:cNvSpPr txBox="1">
                <a:spLocks noRot="1" noChangeAspect="1" noMove="1" noResize="1" noEditPoints="1" noAdjustHandles="1" noChangeArrowheads="1" noChangeShapeType="1" noTextEdit="1"/>
              </p:cNvSpPr>
              <p:nvPr/>
            </p:nvSpPr>
            <p:spPr>
              <a:xfrm>
                <a:off x="7441567" y="1515610"/>
                <a:ext cx="4774429" cy="4293483"/>
              </a:xfrm>
              <a:prstGeom prst="rect">
                <a:avLst/>
              </a:prstGeom>
              <a:blipFill>
                <a:blip r:embed="rId4"/>
                <a:stretch>
                  <a:fillRect l="-266" t="-295" r="-2926" b="-1475"/>
                </a:stretch>
              </a:blipFill>
            </p:spPr>
            <p:txBody>
              <a:bodyPr/>
              <a:lstStyle/>
              <a:p>
                <a:r>
                  <a:rPr lang="ja-JP" altLang="en-US">
                    <a:noFill/>
                  </a:rPr>
                  <a:t> </a:t>
                </a:r>
              </a:p>
            </p:txBody>
          </p:sp>
        </mc:Fallback>
      </mc:AlternateContent>
      <p:sp>
        <p:nvSpPr>
          <p:cNvPr id="17" name="テキスト ボックス 16">
            <a:extLst>
              <a:ext uri="{FF2B5EF4-FFF2-40B4-BE49-F238E27FC236}">
                <a16:creationId xmlns:a16="http://schemas.microsoft.com/office/drawing/2014/main" id="{B28D244B-E0D8-8F7B-66E9-77C92774F11C}"/>
              </a:ext>
            </a:extLst>
          </p:cNvPr>
          <p:cNvSpPr txBox="1"/>
          <p:nvPr/>
        </p:nvSpPr>
        <p:spPr>
          <a:xfrm>
            <a:off x="282134" y="4895406"/>
            <a:ext cx="7130879" cy="1384995"/>
          </a:xfrm>
          <a:prstGeom prst="rect">
            <a:avLst/>
          </a:prstGeom>
          <a:noFill/>
        </p:spPr>
        <p:txBody>
          <a:bodyPr wrap="square">
            <a:spAutoFit/>
          </a:bodyPr>
          <a:lstStyle/>
          <a:p>
            <a:pPr marL="457200" indent="-457200">
              <a:buFont typeface="Wingdings" pitchFamily="2" charset="2"/>
              <a:buChar char="Ø"/>
            </a:pPr>
            <a:r>
              <a:rPr lang="en" altLang="ja-JP" sz="2800" dirty="0"/>
              <a:t>We first estimate direct CO</a:t>
            </a:r>
            <a:r>
              <a:rPr lang="en" altLang="ja-JP" sz="2800" baseline="-25000" dirty="0"/>
              <a:t>2</a:t>
            </a:r>
            <a:r>
              <a:rPr lang="en" altLang="ja-JP" sz="2800" dirty="0"/>
              <a:t> emissions derived from international flights from foreign countries to Japan</a:t>
            </a:r>
          </a:p>
        </p:txBody>
      </p:sp>
      <p:pic>
        <p:nvPicPr>
          <p:cNvPr id="20" name="図 19" descr="アイコン, 会社名&#10;&#10;自動的に生成された説明">
            <a:extLst>
              <a:ext uri="{FF2B5EF4-FFF2-40B4-BE49-F238E27FC236}">
                <a16:creationId xmlns:a16="http://schemas.microsoft.com/office/drawing/2014/main" id="{EF0EFAE3-A0BB-0BE4-7F37-50C6C7085447}"/>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l="9600" t="20088" r="7846" b="24123"/>
          <a:stretch/>
        </p:blipFill>
        <p:spPr>
          <a:xfrm>
            <a:off x="58056" y="2614926"/>
            <a:ext cx="1348401" cy="911238"/>
          </a:xfrm>
          <a:prstGeom prst="rect">
            <a:avLst/>
          </a:prstGeom>
        </p:spPr>
      </p:pic>
      <p:pic>
        <p:nvPicPr>
          <p:cNvPr id="21" name="図 20">
            <a:extLst>
              <a:ext uri="{FF2B5EF4-FFF2-40B4-BE49-F238E27FC236}">
                <a16:creationId xmlns:a16="http://schemas.microsoft.com/office/drawing/2014/main" id="{503DCAE2-1BD9-A6A1-27D5-BD2D9E437073}"/>
              </a:ext>
            </a:extLst>
          </p:cNvPr>
          <p:cNvPicPr>
            <a:picLocks noChangeAspect="1"/>
          </p:cNvPicPr>
          <p:nvPr/>
        </p:nvPicPr>
        <p:blipFill>
          <a:blip r:embed="rId6">
            <a:duotone>
              <a:schemeClr val="accent5">
                <a:shade val="45000"/>
                <a:satMod val="135000"/>
              </a:schemeClr>
              <a:prstClr val="white"/>
            </a:duotone>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3176637" y="2917448"/>
            <a:ext cx="1161324" cy="1161324"/>
          </a:xfrm>
          <a:prstGeom prst="rect">
            <a:avLst/>
          </a:prstGeom>
        </p:spPr>
      </p:pic>
      <p:pic>
        <p:nvPicPr>
          <p:cNvPr id="22" name="グラフィックス 21" descr="燃料 単色塗りつぶし">
            <a:extLst>
              <a:ext uri="{FF2B5EF4-FFF2-40B4-BE49-F238E27FC236}">
                <a16:creationId xmlns:a16="http://schemas.microsoft.com/office/drawing/2014/main" id="{C43D2208-77F5-8503-EEB2-D20D421F84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7115" y="2829640"/>
            <a:ext cx="1082643" cy="1082643"/>
          </a:xfrm>
          <a:prstGeom prst="rect">
            <a:avLst/>
          </a:prstGeom>
        </p:spPr>
      </p:pic>
      <p:pic>
        <p:nvPicPr>
          <p:cNvPr id="23" name="グラフィックス 22" descr="離陸 枠線">
            <a:extLst>
              <a:ext uri="{FF2B5EF4-FFF2-40B4-BE49-F238E27FC236}">
                <a16:creationId xmlns:a16="http://schemas.microsoft.com/office/drawing/2014/main" id="{6A0D4488-7E59-4058-96E3-C8C8B281C6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4190" y="3429000"/>
            <a:ext cx="794618" cy="794618"/>
          </a:xfrm>
          <a:prstGeom prst="rect">
            <a:avLst/>
          </a:prstGeom>
        </p:spPr>
      </p:pic>
      <p:pic>
        <p:nvPicPr>
          <p:cNvPr id="24" name="グラフィックス 23" descr="飛行機 単色塗りつぶし">
            <a:extLst>
              <a:ext uri="{FF2B5EF4-FFF2-40B4-BE49-F238E27FC236}">
                <a16:creationId xmlns:a16="http://schemas.microsoft.com/office/drawing/2014/main" id="{51EB33C1-A0DD-A064-36DA-E038C235C67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21230" y="2745673"/>
            <a:ext cx="836282" cy="836282"/>
          </a:xfrm>
          <a:prstGeom prst="rect">
            <a:avLst/>
          </a:prstGeom>
        </p:spPr>
      </p:pic>
      <p:sp>
        <p:nvSpPr>
          <p:cNvPr id="25" name="テキスト ボックス 24">
            <a:extLst>
              <a:ext uri="{FF2B5EF4-FFF2-40B4-BE49-F238E27FC236}">
                <a16:creationId xmlns:a16="http://schemas.microsoft.com/office/drawing/2014/main" id="{901EC9A6-C015-354B-1766-BB2819D1DF2B}"/>
              </a:ext>
            </a:extLst>
          </p:cNvPr>
          <p:cNvSpPr txBox="1"/>
          <p:nvPr/>
        </p:nvSpPr>
        <p:spPr>
          <a:xfrm>
            <a:off x="1448262" y="3158628"/>
            <a:ext cx="1191229" cy="646331"/>
          </a:xfrm>
          <a:prstGeom prst="rect">
            <a:avLst/>
          </a:prstGeom>
          <a:noFill/>
        </p:spPr>
        <p:txBody>
          <a:bodyPr wrap="square" rtlCol="0">
            <a:spAutoFit/>
          </a:bodyPr>
          <a:lstStyle/>
          <a:p>
            <a:r>
              <a:rPr kumimoji="1" lang="ja-JP" altLang="en-US" sz="3600">
                <a:latin typeface="Hiragino Sans W4" panose="020B0400000000000000" pitchFamily="34" charset="-128"/>
                <a:ea typeface="Hiragino Sans W4" panose="020B0400000000000000" pitchFamily="34" charset="-128"/>
              </a:rPr>
              <a:t>＝</a:t>
            </a:r>
          </a:p>
        </p:txBody>
      </p:sp>
      <p:pic>
        <p:nvPicPr>
          <p:cNvPr id="35" name="グラフィックス 34" descr="飛行機 単色塗りつぶし">
            <a:extLst>
              <a:ext uri="{FF2B5EF4-FFF2-40B4-BE49-F238E27FC236}">
                <a16:creationId xmlns:a16="http://schemas.microsoft.com/office/drawing/2014/main" id="{F17EE49A-4C0C-236B-D036-CE6F3B45AB7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12692" y="3191038"/>
            <a:ext cx="836282" cy="836282"/>
          </a:xfrm>
          <a:prstGeom prst="rect">
            <a:avLst/>
          </a:prstGeom>
        </p:spPr>
      </p:pic>
      <p:pic>
        <p:nvPicPr>
          <p:cNvPr id="36" name="グラフィックス 35" descr="飛行機 単色塗りつぶし">
            <a:extLst>
              <a:ext uri="{FF2B5EF4-FFF2-40B4-BE49-F238E27FC236}">
                <a16:creationId xmlns:a16="http://schemas.microsoft.com/office/drawing/2014/main" id="{B56A040F-05BF-0BA3-7593-08852EFC76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39149" y="3168755"/>
            <a:ext cx="836282" cy="836282"/>
          </a:xfrm>
          <a:prstGeom prst="rect">
            <a:avLst/>
          </a:prstGeom>
        </p:spPr>
      </p:pic>
      <p:sp>
        <p:nvSpPr>
          <p:cNvPr id="38" name="角丸四角形 37">
            <a:extLst>
              <a:ext uri="{FF2B5EF4-FFF2-40B4-BE49-F238E27FC236}">
                <a16:creationId xmlns:a16="http://schemas.microsoft.com/office/drawing/2014/main" id="{8A179B4E-2C0A-2EB9-AE64-5ADA0F6017AF}"/>
              </a:ext>
            </a:extLst>
          </p:cNvPr>
          <p:cNvSpPr/>
          <p:nvPr/>
        </p:nvSpPr>
        <p:spPr>
          <a:xfrm>
            <a:off x="15372" y="708101"/>
            <a:ext cx="3290919" cy="4157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t>Aviation emissions</a:t>
            </a:r>
            <a:endParaRPr kumimoji="1" lang="ja-JP" altLang="en-US" sz="2400" b="1"/>
          </a:p>
        </p:txBody>
      </p:sp>
      <p:pic>
        <p:nvPicPr>
          <p:cNvPr id="39" name="図 38" descr="アイコン, 会社名&#10;&#10;自動的に生成された説明">
            <a:extLst>
              <a:ext uri="{FF2B5EF4-FFF2-40B4-BE49-F238E27FC236}">
                <a16:creationId xmlns:a16="http://schemas.microsoft.com/office/drawing/2014/main" id="{FBB5F4FA-3101-0E7E-571C-CBF48C7608C6}"/>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l="9600" t="20088" r="7846" b="24123"/>
          <a:stretch/>
        </p:blipFill>
        <p:spPr>
          <a:xfrm>
            <a:off x="1881611" y="2794790"/>
            <a:ext cx="731470" cy="494321"/>
          </a:xfrm>
          <a:prstGeom prst="rect">
            <a:avLst/>
          </a:prstGeom>
        </p:spPr>
      </p:pic>
      <p:cxnSp>
        <p:nvCxnSpPr>
          <p:cNvPr id="41" name="直線コネクタ 40">
            <a:extLst>
              <a:ext uri="{FF2B5EF4-FFF2-40B4-BE49-F238E27FC236}">
                <a16:creationId xmlns:a16="http://schemas.microsoft.com/office/drawing/2014/main" id="{9E003F41-E3DC-E8FF-8C92-5B5F4AB25771}"/>
              </a:ext>
            </a:extLst>
          </p:cNvPr>
          <p:cNvCxnSpPr>
            <a:cxnSpLocks/>
          </p:cNvCxnSpPr>
          <p:nvPr/>
        </p:nvCxnSpPr>
        <p:spPr>
          <a:xfrm flipV="1">
            <a:off x="2093962" y="3262640"/>
            <a:ext cx="627414" cy="619080"/>
          </a:xfrm>
          <a:prstGeom prst="line">
            <a:avLst/>
          </a:prstGeom>
          <a:ln w="38100">
            <a:solidFill>
              <a:schemeClr val="accent6">
                <a:lumMod val="10000"/>
              </a:schemeClr>
            </a:solidFill>
          </a:ln>
        </p:spPr>
        <p:style>
          <a:lnRef idx="2">
            <a:schemeClr val="accent1"/>
          </a:lnRef>
          <a:fillRef idx="0">
            <a:schemeClr val="accent1"/>
          </a:fillRef>
          <a:effectRef idx="1">
            <a:schemeClr val="accent1"/>
          </a:effectRef>
          <a:fontRef idx="minor">
            <a:schemeClr val="tx1"/>
          </a:fontRef>
        </p:style>
      </p:cxnSp>
      <p:pic>
        <p:nvPicPr>
          <p:cNvPr id="43" name="グラフィックス 42" descr="燃料 単色塗りつぶし">
            <a:extLst>
              <a:ext uri="{FF2B5EF4-FFF2-40B4-BE49-F238E27FC236}">
                <a16:creationId xmlns:a16="http://schemas.microsoft.com/office/drawing/2014/main" id="{780E5E28-75F2-7B4E-E014-20D9B558671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81366" y="3434173"/>
            <a:ext cx="646331" cy="646331"/>
          </a:xfrm>
          <a:prstGeom prst="rect">
            <a:avLst/>
          </a:prstGeom>
        </p:spPr>
      </p:pic>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F1A9FFBD-D730-8CA0-5C71-D5F7031EBF28}"/>
                  </a:ext>
                </a:extLst>
              </p:cNvPr>
              <p:cNvSpPr txBox="1"/>
              <p:nvPr/>
            </p:nvSpPr>
            <p:spPr>
              <a:xfrm>
                <a:off x="2953757" y="3213539"/>
                <a:ext cx="3045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1" i="1" smtClean="0">
                          <a:latin typeface="Cambria Math" panose="02040503050406030204" pitchFamily="18" charset="0"/>
                          <a:ea typeface="Cambria Math" panose="02040503050406030204" pitchFamily="18" charset="0"/>
                        </a:rPr>
                        <m:t>×</m:t>
                      </m:r>
                    </m:oMath>
                  </m:oMathPara>
                </a14:m>
                <a:endParaRPr kumimoji="1" lang="ja-JP" altLang="en-US" sz="2400" b="1"/>
              </a:p>
            </p:txBody>
          </p:sp>
        </mc:Choice>
        <mc:Fallback xmlns="">
          <p:sp>
            <p:nvSpPr>
              <p:cNvPr id="44" name="テキスト ボックス 43">
                <a:extLst>
                  <a:ext uri="{FF2B5EF4-FFF2-40B4-BE49-F238E27FC236}">
                    <a16:creationId xmlns:a16="http://schemas.microsoft.com/office/drawing/2014/main" id="{F1A9FFBD-D730-8CA0-5C71-D5F7031EBF28}"/>
                  </a:ext>
                </a:extLst>
              </p:cNvPr>
              <p:cNvSpPr txBox="1">
                <a:spLocks noRot="1" noChangeAspect="1" noMove="1" noResize="1" noEditPoints="1" noAdjustHandles="1" noChangeArrowheads="1" noChangeShapeType="1" noTextEdit="1"/>
              </p:cNvSpPr>
              <p:nvPr/>
            </p:nvSpPr>
            <p:spPr>
              <a:xfrm>
                <a:off x="2953757" y="3213539"/>
                <a:ext cx="304571" cy="369332"/>
              </a:xfrm>
              <a:prstGeom prst="rect">
                <a:avLst/>
              </a:prstGeom>
              <a:blipFill>
                <a:blip r:embed="rId14"/>
                <a:stretch>
                  <a:fillRect l="-12000" r="-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7ED48EC6-E246-788D-84CD-54D441193D2B}"/>
                  </a:ext>
                </a:extLst>
              </p:cNvPr>
              <p:cNvSpPr txBox="1"/>
              <p:nvPr/>
            </p:nvSpPr>
            <p:spPr>
              <a:xfrm>
                <a:off x="4146130" y="3213539"/>
                <a:ext cx="3045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1" i="1" smtClean="0">
                          <a:latin typeface="Cambria Math" panose="02040503050406030204" pitchFamily="18" charset="0"/>
                          <a:ea typeface="Cambria Math" panose="02040503050406030204" pitchFamily="18" charset="0"/>
                        </a:rPr>
                        <m:t>×</m:t>
                      </m:r>
                    </m:oMath>
                  </m:oMathPara>
                </a14:m>
                <a:endParaRPr kumimoji="1" lang="ja-JP" altLang="en-US" sz="2400" b="1"/>
              </a:p>
            </p:txBody>
          </p:sp>
        </mc:Choice>
        <mc:Fallback xmlns="">
          <p:sp>
            <p:nvSpPr>
              <p:cNvPr id="45" name="テキスト ボックス 44">
                <a:extLst>
                  <a:ext uri="{FF2B5EF4-FFF2-40B4-BE49-F238E27FC236}">
                    <a16:creationId xmlns:a16="http://schemas.microsoft.com/office/drawing/2014/main" id="{7ED48EC6-E246-788D-84CD-54D441193D2B}"/>
                  </a:ext>
                </a:extLst>
              </p:cNvPr>
              <p:cNvSpPr txBox="1">
                <a:spLocks noRot="1" noChangeAspect="1" noMove="1" noResize="1" noEditPoints="1" noAdjustHandles="1" noChangeArrowheads="1" noChangeShapeType="1" noTextEdit="1"/>
              </p:cNvSpPr>
              <p:nvPr/>
            </p:nvSpPr>
            <p:spPr>
              <a:xfrm>
                <a:off x="4146130" y="3213539"/>
                <a:ext cx="304571" cy="369332"/>
              </a:xfrm>
              <a:prstGeom prst="rect">
                <a:avLst/>
              </a:prstGeom>
              <a:blipFill>
                <a:blip r:embed="rId14"/>
                <a:stretch>
                  <a:fillRect l="-12000" r="-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77796469-C46A-FFA7-4A4B-4DF4E9886249}"/>
                  </a:ext>
                </a:extLst>
              </p:cNvPr>
              <p:cNvSpPr txBox="1"/>
              <p:nvPr/>
            </p:nvSpPr>
            <p:spPr>
              <a:xfrm>
                <a:off x="5516933" y="3213539"/>
                <a:ext cx="3045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1" i="1" smtClean="0">
                          <a:latin typeface="Cambria Math" panose="02040503050406030204" pitchFamily="18" charset="0"/>
                          <a:ea typeface="Cambria Math" panose="02040503050406030204" pitchFamily="18" charset="0"/>
                        </a:rPr>
                        <m:t>×</m:t>
                      </m:r>
                    </m:oMath>
                  </m:oMathPara>
                </a14:m>
                <a:endParaRPr kumimoji="1" lang="ja-JP" altLang="en-US" sz="2400" b="1"/>
              </a:p>
            </p:txBody>
          </p:sp>
        </mc:Choice>
        <mc:Fallback xmlns="">
          <p:sp>
            <p:nvSpPr>
              <p:cNvPr id="46" name="テキスト ボックス 45">
                <a:extLst>
                  <a:ext uri="{FF2B5EF4-FFF2-40B4-BE49-F238E27FC236}">
                    <a16:creationId xmlns:a16="http://schemas.microsoft.com/office/drawing/2014/main" id="{77796469-C46A-FFA7-4A4B-4DF4E9886249}"/>
                  </a:ext>
                </a:extLst>
              </p:cNvPr>
              <p:cNvSpPr txBox="1">
                <a:spLocks noRot="1" noChangeAspect="1" noMove="1" noResize="1" noEditPoints="1" noAdjustHandles="1" noChangeArrowheads="1" noChangeShapeType="1" noTextEdit="1"/>
              </p:cNvSpPr>
              <p:nvPr/>
            </p:nvSpPr>
            <p:spPr>
              <a:xfrm>
                <a:off x="5516933" y="3213539"/>
                <a:ext cx="304571" cy="369332"/>
              </a:xfrm>
              <a:prstGeom prst="rect">
                <a:avLst/>
              </a:prstGeom>
              <a:blipFill>
                <a:blip r:embed="rId14"/>
                <a:stretch>
                  <a:fillRect l="-12000" r="-12000"/>
                </a:stretch>
              </a:blipFill>
            </p:spPr>
            <p:txBody>
              <a:bodyPr/>
              <a:lstStyle/>
              <a:p>
                <a:r>
                  <a:rPr lang="ja-JP" altLang="en-US">
                    <a:noFill/>
                  </a:rPr>
                  <a:t> </a:t>
                </a:r>
              </a:p>
            </p:txBody>
          </p:sp>
        </mc:Fallback>
      </mc:AlternateContent>
      <p:cxnSp>
        <p:nvCxnSpPr>
          <p:cNvPr id="48" name="直線コネクタ 47">
            <a:extLst>
              <a:ext uri="{FF2B5EF4-FFF2-40B4-BE49-F238E27FC236}">
                <a16:creationId xmlns:a16="http://schemas.microsoft.com/office/drawing/2014/main" id="{15EC7678-89AB-3CB0-4DAE-9E55B9D8537C}"/>
              </a:ext>
            </a:extLst>
          </p:cNvPr>
          <p:cNvCxnSpPr/>
          <p:nvPr/>
        </p:nvCxnSpPr>
        <p:spPr>
          <a:xfrm>
            <a:off x="1040525" y="2219590"/>
            <a:ext cx="0" cy="477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0A3025E6-FB53-EF16-6204-8415811A04FF}"/>
              </a:ext>
            </a:extLst>
          </p:cNvPr>
          <p:cNvCxnSpPr/>
          <p:nvPr/>
        </p:nvCxnSpPr>
        <p:spPr>
          <a:xfrm>
            <a:off x="2281516" y="2284303"/>
            <a:ext cx="0" cy="477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直線コネクタ 50">
            <a:extLst>
              <a:ext uri="{FF2B5EF4-FFF2-40B4-BE49-F238E27FC236}">
                <a16:creationId xmlns:a16="http://schemas.microsoft.com/office/drawing/2014/main" id="{CFC9D621-7841-AE2C-D931-F54641BD4359}"/>
              </a:ext>
            </a:extLst>
          </p:cNvPr>
          <p:cNvCxnSpPr>
            <a:cxnSpLocks/>
          </p:cNvCxnSpPr>
          <p:nvPr/>
        </p:nvCxnSpPr>
        <p:spPr>
          <a:xfrm>
            <a:off x="3147261" y="2348101"/>
            <a:ext cx="354256" cy="477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直線コネクタ 52">
            <a:extLst>
              <a:ext uri="{FF2B5EF4-FFF2-40B4-BE49-F238E27FC236}">
                <a16:creationId xmlns:a16="http://schemas.microsoft.com/office/drawing/2014/main" id="{690319EC-AC4D-AC91-5546-0E7AC704B559}"/>
              </a:ext>
            </a:extLst>
          </p:cNvPr>
          <p:cNvCxnSpPr>
            <a:cxnSpLocks/>
          </p:cNvCxnSpPr>
          <p:nvPr/>
        </p:nvCxnSpPr>
        <p:spPr>
          <a:xfrm>
            <a:off x="4376577" y="2308213"/>
            <a:ext cx="354256" cy="477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直線コネクタ 53">
            <a:extLst>
              <a:ext uri="{FF2B5EF4-FFF2-40B4-BE49-F238E27FC236}">
                <a16:creationId xmlns:a16="http://schemas.microsoft.com/office/drawing/2014/main" id="{72AEBA4E-5181-FBA6-4D5D-5987D028561E}"/>
              </a:ext>
            </a:extLst>
          </p:cNvPr>
          <p:cNvCxnSpPr>
            <a:cxnSpLocks/>
          </p:cNvCxnSpPr>
          <p:nvPr/>
        </p:nvCxnSpPr>
        <p:spPr>
          <a:xfrm>
            <a:off x="5520068" y="2295296"/>
            <a:ext cx="518364" cy="568000"/>
          </a:xfrm>
          <a:prstGeom prst="line">
            <a:avLst/>
          </a:prstGeom>
        </p:spPr>
        <p:style>
          <a:lnRef idx="2">
            <a:schemeClr val="accent1"/>
          </a:lnRef>
          <a:fillRef idx="0">
            <a:schemeClr val="accent1"/>
          </a:fillRef>
          <a:effectRef idx="1">
            <a:schemeClr val="accent1"/>
          </a:effectRef>
          <a:fontRef idx="minor">
            <a:schemeClr val="tx1"/>
          </a:fontRef>
        </p:style>
      </p:cxnSp>
      <p:sp>
        <p:nvSpPr>
          <p:cNvPr id="58" name="テキスト ボックス 57">
            <a:extLst>
              <a:ext uri="{FF2B5EF4-FFF2-40B4-BE49-F238E27FC236}">
                <a16:creationId xmlns:a16="http://schemas.microsoft.com/office/drawing/2014/main" id="{B2E6CA73-10D2-E3C4-5167-8959C0540DBD}"/>
              </a:ext>
            </a:extLst>
          </p:cNvPr>
          <p:cNvSpPr txBox="1"/>
          <p:nvPr/>
        </p:nvSpPr>
        <p:spPr>
          <a:xfrm>
            <a:off x="11568267" y="45328"/>
            <a:ext cx="1285375" cy="584775"/>
          </a:xfrm>
          <a:prstGeom prst="rect">
            <a:avLst/>
          </a:prstGeom>
          <a:noFill/>
        </p:spPr>
        <p:txBody>
          <a:bodyPr wrap="square" rtlCol="0">
            <a:spAutoFit/>
          </a:bodyPr>
          <a:lstStyle/>
          <a:p>
            <a:r>
              <a:rPr lang="en-US" altLang="ja-JP" sz="3200" dirty="0">
                <a:solidFill>
                  <a:schemeClr val="bg1"/>
                </a:solidFill>
              </a:rPr>
              <a:t>8</a:t>
            </a:r>
            <a:endParaRPr kumimoji="1" lang="ja-JP" altLang="en-US" sz="3200">
              <a:solidFill>
                <a:schemeClr val="bg1"/>
              </a:solidFill>
            </a:endParaRPr>
          </a:p>
        </p:txBody>
      </p:sp>
    </p:spTree>
    <p:extLst>
      <p:ext uri="{BB962C8B-B14F-4D97-AF65-F5344CB8AC3E}">
        <p14:creationId xmlns:p14="http://schemas.microsoft.com/office/powerpoint/2010/main" val="1357836046"/>
      </p:ext>
    </p:extLst>
  </p:cSld>
  <p:clrMapOvr>
    <a:masterClrMapping/>
  </p:clrMapOvr>
</p:sld>
</file>

<file path=ppt/theme/theme1.xml><?xml version="1.0" encoding="utf-8"?>
<a:theme xmlns:a="http://schemas.openxmlformats.org/drawingml/2006/main" name="Office テーマ">
  <a:themeElements>
    <a:clrScheme name="IIOA">
      <a:dk1>
        <a:srgbClr val="002314"/>
      </a:dk1>
      <a:lt1>
        <a:srgbClr val="FFFFFF"/>
      </a:lt1>
      <a:dk2>
        <a:srgbClr val="0E2841"/>
      </a:dk2>
      <a:lt2>
        <a:srgbClr val="E8E8E8"/>
      </a:lt2>
      <a:accent1>
        <a:srgbClr val="290B00"/>
      </a:accent1>
      <a:accent2>
        <a:srgbClr val="493020"/>
      </a:accent2>
      <a:accent3>
        <a:srgbClr val="6E5A3F"/>
      </a:accent3>
      <a:accent4>
        <a:srgbClr val="E5375F"/>
      </a:accent4>
      <a:accent5>
        <a:srgbClr val="FE6F7C"/>
      </a:accent5>
      <a:accent6>
        <a:srgbClr val="E9E6E6"/>
      </a:accent6>
      <a:hlink>
        <a:srgbClr val="B8B4B4"/>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14386</TotalTime>
  <Words>4987</Words>
  <Application>Microsoft Macintosh PowerPoint</Application>
  <PresentationFormat>ワイド画面</PresentationFormat>
  <Paragraphs>382</Paragraphs>
  <Slides>29</Slides>
  <Notes>29</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29</vt:i4>
      </vt:variant>
    </vt:vector>
  </HeadingPairs>
  <TitlesOfParts>
    <vt:vector size="42" baseType="lpstr">
      <vt:lpstr>HGPSoeiKakugothicUB</vt:lpstr>
      <vt:lpstr>ＭＳ Ｐゴシック</vt:lpstr>
      <vt:lpstr>MS Gothic</vt:lpstr>
      <vt:lpstr>游ゴシック Light</vt:lpstr>
      <vt:lpstr>游明朝</vt:lpstr>
      <vt:lpstr>Arial</vt:lpstr>
      <vt:lpstr>Cambria</vt:lpstr>
      <vt:lpstr>Cambria Math</vt:lpstr>
      <vt:lpstr>Hiragino Sans W4</vt:lpstr>
      <vt:lpstr>Wingdings</vt:lpstr>
      <vt:lpstr>游ゴシック</vt:lpstr>
      <vt:lpstr>Office テーマ</vt:lpstr>
      <vt:lpstr>デザインの設定</vt:lpstr>
      <vt:lpstr>Analysis of CO2  Emissions from Inbound Consumption in Japan</vt:lpstr>
      <vt:lpstr>1. Introduction</vt:lpstr>
      <vt:lpstr>1. Introduction</vt:lpstr>
      <vt:lpstr>1. Introduction</vt:lpstr>
      <vt:lpstr>1. Introduction</vt:lpstr>
      <vt:lpstr>1. Introduction</vt:lpstr>
      <vt:lpstr>1. Introduction</vt:lpstr>
      <vt:lpstr>2. Methodology</vt:lpstr>
      <vt:lpstr>2. Methodology –Estimation of CO2 emissions from aviation-</vt:lpstr>
      <vt:lpstr>PowerPoint プレゼンテーション</vt:lpstr>
      <vt:lpstr>2. Methodology –Estimation of CO2 emissions from tourism consumption–</vt:lpstr>
      <vt:lpstr>PowerPoint プレゼンテーション</vt:lpstr>
      <vt:lpstr>PowerPoint プレゼンテーション</vt:lpstr>
      <vt:lpstr>3. Data</vt:lpstr>
      <vt:lpstr>4. Results –Trends in Tourism-Related CO₂ Emissions by Country–  </vt:lpstr>
      <vt:lpstr>4. Results –Trends in Tourism-Related CO₂ Emissions by Country–  </vt:lpstr>
      <vt:lpstr>4. Results –Trends in Tourism-Related CO₂ Emissions by Country–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We estimated CO₂ emissions from inbound tourism by separating them into: (1) Air transportation and (2) Domestic consumption</vt:lpstr>
      <vt:lpstr>5. Discussion and Conclusions – policy recommendations – </vt:lpstr>
      <vt:lpstr>PowerPoint プレゼンテーション</vt:lpstr>
      <vt:lpstr>Appendix</vt:lpstr>
      <vt:lpstr>Appendix</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MURABE Sakura</dc:creator>
  <cp:lastModifiedBy>MURABE Sakura</cp:lastModifiedBy>
  <cp:revision>12</cp:revision>
  <dcterms:created xsi:type="dcterms:W3CDTF">2025-06-16T21:51:45Z</dcterms:created>
  <dcterms:modified xsi:type="dcterms:W3CDTF">2025-06-30T23:06:03Z</dcterms:modified>
</cp:coreProperties>
</file>