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1"/>
  </p:notesMasterIdLst>
  <p:sldIdLst>
    <p:sldId id="256" r:id="rId2"/>
    <p:sldId id="257" r:id="rId3"/>
    <p:sldId id="258" r:id="rId4"/>
    <p:sldId id="259" r:id="rId5"/>
    <p:sldId id="277" r:id="rId6"/>
    <p:sldId id="278" r:id="rId7"/>
    <p:sldId id="279" r:id="rId8"/>
    <p:sldId id="292" r:id="rId9"/>
    <p:sldId id="281" r:id="rId10"/>
    <p:sldId id="284" r:id="rId11"/>
    <p:sldId id="290" r:id="rId12"/>
    <p:sldId id="274" r:id="rId13"/>
    <p:sldId id="275"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6" r:id="rId27"/>
    <p:sldId id="293" r:id="rId28"/>
    <p:sldId id="286"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93553" autoAdjust="0"/>
  </p:normalViewPr>
  <p:slideViewPr>
    <p:cSldViewPr snapToGrid="0">
      <p:cViewPr varScale="1">
        <p:scale>
          <a:sx n="106" d="100"/>
          <a:sy n="106"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hi singh" userId="de4b97a4d74f75b9" providerId="LiveId" clId="{9C174398-7E09-40C3-B820-F21DAA49652D}"/>
    <pc:docChg chg="undo custSel addSld delSld modSld sldOrd modMainMaster">
      <pc:chgData name="juhi singh" userId="de4b97a4d74f75b9" providerId="LiveId" clId="{9C174398-7E09-40C3-B820-F21DAA49652D}" dt="2025-06-30T16:09:18.805" v="6288" actId="255"/>
      <pc:docMkLst>
        <pc:docMk/>
      </pc:docMkLst>
      <pc:sldChg chg="addSp delSp modSp mod">
        <pc:chgData name="juhi singh" userId="de4b97a4d74f75b9" providerId="LiveId" clId="{9C174398-7E09-40C3-B820-F21DAA49652D}" dt="2025-06-30T16:04:57.434" v="6270" actId="14100"/>
        <pc:sldMkLst>
          <pc:docMk/>
          <pc:sldMk cId="2306206905" sldId="256"/>
        </pc:sldMkLst>
        <pc:spChg chg="mod">
          <ac:chgData name="juhi singh" userId="de4b97a4d74f75b9" providerId="LiveId" clId="{9C174398-7E09-40C3-B820-F21DAA49652D}" dt="2025-06-30T16:02:35.081" v="6262" actId="2711"/>
          <ac:spMkLst>
            <pc:docMk/>
            <pc:sldMk cId="2306206905" sldId="256"/>
            <ac:spMk id="2" creationId="{D42ECED9-843C-AB66-BCE7-9F2DDC935716}"/>
          </ac:spMkLst>
        </pc:spChg>
        <pc:spChg chg="mod">
          <ac:chgData name="juhi singh" userId="de4b97a4d74f75b9" providerId="LiveId" clId="{9C174398-7E09-40C3-B820-F21DAA49652D}" dt="2025-06-30T16:03:45.721" v="6265" actId="113"/>
          <ac:spMkLst>
            <pc:docMk/>
            <pc:sldMk cId="2306206905" sldId="256"/>
            <ac:spMk id="3" creationId="{A70827BA-9189-D296-EE95-3DA48D7C0E64}"/>
          </ac:spMkLst>
        </pc:spChg>
        <pc:spChg chg="add del mod">
          <ac:chgData name="juhi singh" userId="de4b97a4d74f75b9" providerId="LiveId" clId="{9C174398-7E09-40C3-B820-F21DAA49652D}" dt="2025-06-30T16:02:10.842" v="6261" actId="21"/>
          <ac:spMkLst>
            <pc:docMk/>
            <pc:sldMk cId="2306206905" sldId="256"/>
            <ac:spMk id="4" creationId="{94286F5F-8F45-C2F3-A6AE-542441602023}"/>
          </ac:spMkLst>
        </pc:spChg>
        <pc:picChg chg="add mod">
          <ac:chgData name="juhi singh" userId="de4b97a4d74f75b9" providerId="LiveId" clId="{9C174398-7E09-40C3-B820-F21DAA49652D}" dt="2025-06-30T16:04:57.434" v="6270" actId="14100"/>
          <ac:picMkLst>
            <pc:docMk/>
            <pc:sldMk cId="2306206905" sldId="256"/>
            <ac:picMk id="5" creationId="{9559B740-BFC9-B7E1-9183-EBF9C0306924}"/>
          </ac:picMkLst>
        </pc:picChg>
        <pc:picChg chg="add mod">
          <ac:chgData name="juhi singh" userId="de4b97a4d74f75b9" providerId="LiveId" clId="{9C174398-7E09-40C3-B820-F21DAA49652D}" dt="2025-06-30T16:04:54.997" v="6269" actId="14100"/>
          <ac:picMkLst>
            <pc:docMk/>
            <pc:sldMk cId="2306206905" sldId="256"/>
            <ac:picMk id="6" creationId="{BCC2DEC1-46BB-A829-C879-AD8860A161FD}"/>
          </ac:picMkLst>
        </pc:picChg>
        <pc:picChg chg="add mod">
          <ac:chgData name="juhi singh" userId="de4b97a4d74f75b9" providerId="LiveId" clId="{9C174398-7E09-40C3-B820-F21DAA49652D}" dt="2025-06-30T16:04:51.412" v="6268" actId="14100"/>
          <ac:picMkLst>
            <pc:docMk/>
            <pc:sldMk cId="2306206905" sldId="256"/>
            <ac:picMk id="7" creationId="{1383700A-375E-84DA-3445-7761FD34F02E}"/>
          </ac:picMkLst>
        </pc:picChg>
      </pc:sldChg>
      <pc:sldChg chg="modSp mod ord">
        <pc:chgData name="juhi singh" userId="de4b97a4d74f75b9" providerId="LiveId" clId="{9C174398-7E09-40C3-B820-F21DAA49652D}" dt="2025-06-30T15:57:34.892" v="6230" actId="5793"/>
        <pc:sldMkLst>
          <pc:docMk/>
          <pc:sldMk cId="3490240513" sldId="257"/>
        </pc:sldMkLst>
        <pc:spChg chg="mod">
          <ac:chgData name="juhi singh" userId="de4b97a4d74f75b9" providerId="LiveId" clId="{9C174398-7E09-40C3-B820-F21DAA49652D}" dt="2025-06-30T15:57:02.634" v="6211"/>
          <ac:spMkLst>
            <pc:docMk/>
            <pc:sldMk cId="3490240513" sldId="257"/>
            <ac:spMk id="2" creationId="{027E2040-F601-AB6D-8224-72443C9A71A4}"/>
          </ac:spMkLst>
        </pc:spChg>
        <pc:spChg chg="mod">
          <ac:chgData name="juhi singh" userId="de4b97a4d74f75b9" providerId="LiveId" clId="{9C174398-7E09-40C3-B820-F21DAA49652D}" dt="2025-06-30T15:57:34.892" v="6230" actId="5793"/>
          <ac:spMkLst>
            <pc:docMk/>
            <pc:sldMk cId="3490240513" sldId="257"/>
            <ac:spMk id="3" creationId="{3FBC4346-27AC-2267-671C-34F5DA36F769}"/>
          </ac:spMkLst>
        </pc:spChg>
      </pc:sldChg>
      <pc:sldChg chg="modSp mod">
        <pc:chgData name="juhi singh" userId="de4b97a4d74f75b9" providerId="LiveId" clId="{9C174398-7E09-40C3-B820-F21DAA49652D}" dt="2025-06-30T15:57:02.634" v="6211"/>
        <pc:sldMkLst>
          <pc:docMk/>
          <pc:sldMk cId="2348222499" sldId="258"/>
        </pc:sldMkLst>
        <pc:spChg chg="mod">
          <ac:chgData name="juhi singh" userId="de4b97a4d74f75b9" providerId="LiveId" clId="{9C174398-7E09-40C3-B820-F21DAA49652D}" dt="2025-06-30T15:57:02.634" v="6211"/>
          <ac:spMkLst>
            <pc:docMk/>
            <pc:sldMk cId="2348222499" sldId="258"/>
            <ac:spMk id="2" creationId="{5A98AE3C-16CF-0439-9E23-6597D3F136F5}"/>
          </ac:spMkLst>
        </pc:spChg>
        <pc:spChg chg="mod">
          <ac:chgData name="juhi singh" userId="de4b97a4d74f75b9" providerId="LiveId" clId="{9C174398-7E09-40C3-B820-F21DAA49652D}" dt="2025-06-30T15:57:02.634" v="6211"/>
          <ac:spMkLst>
            <pc:docMk/>
            <pc:sldMk cId="2348222499" sldId="258"/>
            <ac:spMk id="3" creationId="{43E99103-5E6E-5847-3C12-760AB1381618}"/>
          </ac:spMkLst>
        </pc:spChg>
      </pc:sldChg>
      <pc:sldChg chg="modSp mod">
        <pc:chgData name="juhi singh" userId="de4b97a4d74f75b9" providerId="LiveId" clId="{9C174398-7E09-40C3-B820-F21DAA49652D}" dt="2025-06-30T15:57:02.634" v="6211"/>
        <pc:sldMkLst>
          <pc:docMk/>
          <pc:sldMk cId="1070886533" sldId="259"/>
        </pc:sldMkLst>
        <pc:spChg chg="mod">
          <ac:chgData name="juhi singh" userId="de4b97a4d74f75b9" providerId="LiveId" clId="{9C174398-7E09-40C3-B820-F21DAA49652D}" dt="2025-06-30T15:57:02.634" v="6211"/>
          <ac:spMkLst>
            <pc:docMk/>
            <pc:sldMk cId="1070886533" sldId="259"/>
            <ac:spMk id="2" creationId="{07A59203-6F8A-B127-F8E3-53791492D484}"/>
          </ac:spMkLst>
        </pc:spChg>
        <pc:spChg chg="mod">
          <ac:chgData name="juhi singh" userId="de4b97a4d74f75b9" providerId="LiveId" clId="{9C174398-7E09-40C3-B820-F21DAA49652D}" dt="2025-06-30T15:57:02.634" v="6211"/>
          <ac:spMkLst>
            <pc:docMk/>
            <pc:sldMk cId="1070886533" sldId="259"/>
            <ac:spMk id="8" creationId="{A609E83C-F932-131D-A91D-B400883C2C65}"/>
          </ac:spMkLst>
        </pc:spChg>
      </pc:sldChg>
      <pc:sldChg chg="modSp mod">
        <pc:chgData name="juhi singh" userId="de4b97a4d74f75b9" providerId="LiveId" clId="{9C174398-7E09-40C3-B820-F21DAA49652D}" dt="2025-06-30T15:57:02.634" v="6211"/>
        <pc:sldMkLst>
          <pc:docMk/>
          <pc:sldMk cId="908690008" sldId="262"/>
        </pc:sldMkLst>
        <pc:spChg chg="mod">
          <ac:chgData name="juhi singh" userId="de4b97a4d74f75b9" providerId="LiveId" clId="{9C174398-7E09-40C3-B820-F21DAA49652D}" dt="2025-06-30T15:57:02.634" v="6211"/>
          <ac:spMkLst>
            <pc:docMk/>
            <pc:sldMk cId="908690008" sldId="262"/>
            <ac:spMk id="2" creationId="{7B6C180A-883C-40F0-BCB7-F7AD639663FB}"/>
          </ac:spMkLst>
        </pc:spChg>
        <pc:spChg chg="mod">
          <ac:chgData name="juhi singh" userId="de4b97a4d74f75b9" providerId="LiveId" clId="{9C174398-7E09-40C3-B820-F21DAA49652D}" dt="2025-06-30T15:57:02.634" v="6211"/>
          <ac:spMkLst>
            <pc:docMk/>
            <pc:sldMk cId="908690008" sldId="262"/>
            <ac:spMk id="3" creationId="{F46133FD-331E-D66D-5218-51D2D29CD1FA}"/>
          </ac:spMkLst>
        </pc:spChg>
        <pc:graphicFrameChg chg="mod">
          <ac:chgData name="juhi singh" userId="de4b97a4d74f75b9" providerId="LiveId" clId="{9C174398-7E09-40C3-B820-F21DAA49652D}" dt="2025-06-30T15:56:14.735" v="6195"/>
          <ac:graphicFrameMkLst>
            <pc:docMk/>
            <pc:sldMk cId="908690008" sldId="262"/>
            <ac:graphicFrameMk id="7" creationId="{AB1BF714-EFA5-44FD-8F4A-418C7D3761A2}"/>
          </ac:graphicFrameMkLst>
        </pc:graphicFrameChg>
      </pc:sldChg>
      <pc:sldChg chg="modSp mod">
        <pc:chgData name="juhi singh" userId="de4b97a4d74f75b9" providerId="LiveId" clId="{9C174398-7E09-40C3-B820-F21DAA49652D}" dt="2025-06-30T15:57:02.634" v="6211"/>
        <pc:sldMkLst>
          <pc:docMk/>
          <pc:sldMk cId="3380386916" sldId="263"/>
        </pc:sldMkLst>
        <pc:spChg chg="mod">
          <ac:chgData name="juhi singh" userId="de4b97a4d74f75b9" providerId="LiveId" clId="{9C174398-7E09-40C3-B820-F21DAA49652D}" dt="2025-06-30T15:57:02.634" v="6211"/>
          <ac:spMkLst>
            <pc:docMk/>
            <pc:sldMk cId="3380386916" sldId="263"/>
            <ac:spMk id="2" creationId="{5BFED1C5-B562-C3C6-D850-AA1C8E675228}"/>
          </ac:spMkLst>
        </pc:spChg>
        <pc:spChg chg="mod">
          <ac:chgData name="juhi singh" userId="de4b97a4d74f75b9" providerId="LiveId" clId="{9C174398-7E09-40C3-B820-F21DAA49652D}" dt="2025-06-30T15:57:02.634" v="6211"/>
          <ac:spMkLst>
            <pc:docMk/>
            <pc:sldMk cId="3380386916" sldId="263"/>
            <ac:spMk id="3" creationId="{66E2E005-6F70-8900-5CEF-474CA1B24358}"/>
          </ac:spMkLst>
        </pc:spChg>
        <pc:graphicFrameChg chg="mod">
          <ac:chgData name="juhi singh" userId="de4b97a4d74f75b9" providerId="LiveId" clId="{9C174398-7E09-40C3-B820-F21DAA49652D}" dt="2025-06-30T15:56:14.735" v="6195"/>
          <ac:graphicFrameMkLst>
            <pc:docMk/>
            <pc:sldMk cId="3380386916" sldId="263"/>
            <ac:graphicFrameMk id="8" creationId="{91022D30-69ED-4A56-A1FC-9D581ECEF335}"/>
          </ac:graphicFrameMkLst>
        </pc:graphicFrameChg>
      </pc:sldChg>
      <pc:sldChg chg="modSp mod">
        <pc:chgData name="juhi singh" userId="de4b97a4d74f75b9" providerId="LiveId" clId="{9C174398-7E09-40C3-B820-F21DAA49652D}" dt="2025-06-30T15:57:02.634" v="6211"/>
        <pc:sldMkLst>
          <pc:docMk/>
          <pc:sldMk cId="693597230" sldId="264"/>
        </pc:sldMkLst>
        <pc:spChg chg="mod">
          <ac:chgData name="juhi singh" userId="de4b97a4d74f75b9" providerId="LiveId" clId="{9C174398-7E09-40C3-B820-F21DAA49652D}" dt="2025-06-30T15:57:02.634" v="6211"/>
          <ac:spMkLst>
            <pc:docMk/>
            <pc:sldMk cId="693597230" sldId="264"/>
            <ac:spMk id="2" creationId="{6ABE0053-B0B9-FD24-DD93-99B34E70CA4C}"/>
          </ac:spMkLst>
        </pc:spChg>
        <pc:spChg chg="mod">
          <ac:chgData name="juhi singh" userId="de4b97a4d74f75b9" providerId="LiveId" clId="{9C174398-7E09-40C3-B820-F21DAA49652D}" dt="2025-06-30T15:57:02.634" v="6211"/>
          <ac:spMkLst>
            <pc:docMk/>
            <pc:sldMk cId="693597230" sldId="264"/>
            <ac:spMk id="3" creationId="{DF8886ED-DA5E-7342-CAD2-017E96B7D9F2}"/>
          </ac:spMkLst>
        </pc:spChg>
        <pc:graphicFrameChg chg="mod">
          <ac:chgData name="juhi singh" userId="de4b97a4d74f75b9" providerId="LiveId" clId="{9C174398-7E09-40C3-B820-F21DAA49652D}" dt="2025-06-30T15:56:14.735" v="6195"/>
          <ac:graphicFrameMkLst>
            <pc:docMk/>
            <pc:sldMk cId="693597230" sldId="264"/>
            <ac:graphicFrameMk id="5" creationId="{B0A76E5C-23BF-4183-8C98-2BAC044A8B63}"/>
          </ac:graphicFrameMkLst>
        </pc:graphicFrameChg>
      </pc:sldChg>
      <pc:sldChg chg="modSp mod">
        <pc:chgData name="juhi singh" userId="de4b97a4d74f75b9" providerId="LiveId" clId="{9C174398-7E09-40C3-B820-F21DAA49652D}" dt="2025-06-30T15:57:02.634" v="6211"/>
        <pc:sldMkLst>
          <pc:docMk/>
          <pc:sldMk cId="1182046747" sldId="265"/>
        </pc:sldMkLst>
        <pc:spChg chg="mod">
          <ac:chgData name="juhi singh" userId="de4b97a4d74f75b9" providerId="LiveId" clId="{9C174398-7E09-40C3-B820-F21DAA49652D}" dt="2025-06-30T15:57:02.634" v="6211"/>
          <ac:spMkLst>
            <pc:docMk/>
            <pc:sldMk cId="1182046747" sldId="265"/>
            <ac:spMk id="2" creationId="{D18F2CB8-C0E2-8990-99CB-1551ABD98F65}"/>
          </ac:spMkLst>
        </pc:spChg>
        <pc:spChg chg="mod">
          <ac:chgData name="juhi singh" userId="de4b97a4d74f75b9" providerId="LiveId" clId="{9C174398-7E09-40C3-B820-F21DAA49652D}" dt="2025-06-30T15:57:02.634" v="6211"/>
          <ac:spMkLst>
            <pc:docMk/>
            <pc:sldMk cId="1182046747" sldId="265"/>
            <ac:spMk id="3" creationId="{E2817983-1B64-D64F-6C4D-E7EF0EF7D475}"/>
          </ac:spMkLst>
        </pc:spChg>
        <pc:graphicFrameChg chg="mod">
          <ac:chgData name="juhi singh" userId="de4b97a4d74f75b9" providerId="LiveId" clId="{9C174398-7E09-40C3-B820-F21DAA49652D}" dt="2025-06-30T15:56:14.735" v="6195"/>
          <ac:graphicFrameMkLst>
            <pc:docMk/>
            <pc:sldMk cId="1182046747" sldId="265"/>
            <ac:graphicFrameMk id="6" creationId="{2BE0F85E-2A6E-4EA9-97F5-5A9B12493AD7}"/>
          </ac:graphicFrameMkLst>
        </pc:graphicFrameChg>
      </pc:sldChg>
      <pc:sldChg chg="modSp mod">
        <pc:chgData name="juhi singh" userId="de4b97a4d74f75b9" providerId="LiveId" clId="{9C174398-7E09-40C3-B820-F21DAA49652D}" dt="2025-06-30T15:57:02.634" v="6211"/>
        <pc:sldMkLst>
          <pc:docMk/>
          <pc:sldMk cId="1067665529" sldId="266"/>
        </pc:sldMkLst>
        <pc:spChg chg="mod">
          <ac:chgData name="juhi singh" userId="de4b97a4d74f75b9" providerId="LiveId" clId="{9C174398-7E09-40C3-B820-F21DAA49652D}" dt="2025-06-30T15:57:02.634" v="6211"/>
          <ac:spMkLst>
            <pc:docMk/>
            <pc:sldMk cId="1067665529" sldId="266"/>
            <ac:spMk id="2" creationId="{0C8BBD50-4CA2-BF6E-E7ED-93A492229DCC}"/>
          </ac:spMkLst>
        </pc:spChg>
        <pc:spChg chg="mod">
          <ac:chgData name="juhi singh" userId="de4b97a4d74f75b9" providerId="LiveId" clId="{9C174398-7E09-40C3-B820-F21DAA49652D}" dt="2025-06-30T15:57:02.634" v="6211"/>
          <ac:spMkLst>
            <pc:docMk/>
            <pc:sldMk cId="1067665529" sldId="266"/>
            <ac:spMk id="3" creationId="{7CCB06E8-A748-F3CD-5E61-3221AD995B13}"/>
          </ac:spMkLst>
        </pc:spChg>
        <pc:graphicFrameChg chg="mod">
          <ac:chgData name="juhi singh" userId="de4b97a4d74f75b9" providerId="LiveId" clId="{9C174398-7E09-40C3-B820-F21DAA49652D}" dt="2025-06-27T08:00:24.317" v="3804"/>
          <ac:graphicFrameMkLst>
            <pc:docMk/>
            <pc:sldMk cId="1067665529" sldId="266"/>
            <ac:graphicFrameMk id="5" creationId="{69365A7A-AD98-4391-B617-638084E01846}"/>
          </ac:graphicFrameMkLst>
        </pc:graphicFrameChg>
      </pc:sldChg>
      <pc:sldChg chg="modSp mod">
        <pc:chgData name="juhi singh" userId="de4b97a4d74f75b9" providerId="LiveId" clId="{9C174398-7E09-40C3-B820-F21DAA49652D}" dt="2025-06-30T15:57:02.634" v="6211"/>
        <pc:sldMkLst>
          <pc:docMk/>
          <pc:sldMk cId="1787656584" sldId="267"/>
        </pc:sldMkLst>
        <pc:spChg chg="mod">
          <ac:chgData name="juhi singh" userId="de4b97a4d74f75b9" providerId="LiveId" clId="{9C174398-7E09-40C3-B820-F21DAA49652D}" dt="2025-06-30T15:57:02.634" v="6211"/>
          <ac:spMkLst>
            <pc:docMk/>
            <pc:sldMk cId="1787656584" sldId="267"/>
            <ac:spMk id="2" creationId="{4321E024-A916-BCA8-DB45-13D71A40F9C9}"/>
          </ac:spMkLst>
        </pc:spChg>
        <pc:spChg chg="mod">
          <ac:chgData name="juhi singh" userId="de4b97a4d74f75b9" providerId="LiveId" clId="{9C174398-7E09-40C3-B820-F21DAA49652D}" dt="2025-06-30T15:57:02.634" v="6211"/>
          <ac:spMkLst>
            <pc:docMk/>
            <pc:sldMk cId="1787656584" sldId="267"/>
            <ac:spMk id="3" creationId="{1A4EF7A1-65F8-60ED-A55B-DC7D70839A19}"/>
          </ac:spMkLst>
        </pc:spChg>
        <pc:graphicFrameChg chg="mod">
          <ac:chgData name="juhi singh" userId="de4b97a4d74f75b9" providerId="LiveId" clId="{9C174398-7E09-40C3-B820-F21DAA49652D}" dt="2025-06-30T15:56:14.735" v="6195"/>
          <ac:graphicFrameMkLst>
            <pc:docMk/>
            <pc:sldMk cId="1787656584" sldId="267"/>
            <ac:graphicFrameMk id="5" creationId="{DE8A509F-92DC-4AF3-A3C5-AFF8C46E56D3}"/>
          </ac:graphicFrameMkLst>
        </pc:graphicFrameChg>
      </pc:sldChg>
      <pc:sldChg chg="modSp mod">
        <pc:chgData name="juhi singh" userId="de4b97a4d74f75b9" providerId="LiveId" clId="{9C174398-7E09-40C3-B820-F21DAA49652D}" dt="2025-06-30T15:57:02.634" v="6211"/>
        <pc:sldMkLst>
          <pc:docMk/>
          <pc:sldMk cId="165636795" sldId="268"/>
        </pc:sldMkLst>
        <pc:spChg chg="mod">
          <ac:chgData name="juhi singh" userId="de4b97a4d74f75b9" providerId="LiveId" clId="{9C174398-7E09-40C3-B820-F21DAA49652D}" dt="2025-06-30T15:57:02.634" v="6211"/>
          <ac:spMkLst>
            <pc:docMk/>
            <pc:sldMk cId="165636795" sldId="268"/>
            <ac:spMk id="2" creationId="{574651DC-DDD5-D9B6-3714-7D70CF67F1BB}"/>
          </ac:spMkLst>
        </pc:spChg>
        <pc:spChg chg="mod">
          <ac:chgData name="juhi singh" userId="de4b97a4d74f75b9" providerId="LiveId" clId="{9C174398-7E09-40C3-B820-F21DAA49652D}" dt="2025-06-30T15:57:02.634" v="6211"/>
          <ac:spMkLst>
            <pc:docMk/>
            <pc:sldMk cId="165636795" sldId="268"/>
            <ac:spMk id="3" creationId="{346AA158-093D-D517-8F6E-4942A0FF345A}"/>
          </ac:spMkLst>
        </pc:spChg>
        <pc:graphicFrameChg chg="mod">
          <ac:chgData name="juhi singh" userId="de4b97a4d74f75b9" providerId="LiveId" clId="{9C174398-7E09-40C3-B820-F21DAA49652D}" dt="2025-06-30T15:56:14.735" v="6195"/>
          <ac:graphicFrameMkLst>
            <pc:docMk/>
            <pc:sldMk cId="165636795" sldId="268"/>
            <ac:graphicFrameMk id="5" creationId="{B7E42135-3FA8-40CC-BE7F-73450F1960D6}"/>
          </ac:graphicFrameMkLst>
        </pc:graphicFrameChg>
      </pc:sldChg>
      <pc:sldChg chg="modSp mod">
        <pc:chgData name="juhi singh" userId="de4b97a4d74f75b9" providerId="LiveId" clId="{9C174398-7E09-40C3-B820-F21DAA49652D}" dt="2025-06-30T15:57:02.634" v="6211"/>
        <pc:sldMkLst>
          <pc:docMk/>
          <pc:sldMk cId="3027304454" sldId="269"/>
        </pc:sldMkLst>
        <pc:spChg chg="mod">
          <ac:chgData name="juhi singh" userId="de4b97a4d74f75b9" providerId="LiveId" clId="{9C174398-7E09-40C3-B820-F21DAA49652D}" dt="2025-06-30T15:57:02.634" v="6211"/>
          <ac:spMkLst>
            <pc:docMk/>
            <pc:sldMk cId="3027304454" sldId="269"/>
            <ac:spMk id="2" creationId="{7A90FF25-2D99-A036-7732-3A7A33099750}"/>
          </ac:spMkLst>
        </pc:spChg>
        <pc:spChg chg="mod">
          <ac:chgData name="juhi singh" userId="de4b97a4d74f75b9" providerId="LiveId" clId="{9C174398-7E09-40C3-B820-F21DAA49652D}" dt="2025-06-30T15:57:02.634" v="6211"/>
          <ac:spMkLst>
            <pc:docMk/>
            <pc:sldMk cId="3027304454" sldId="269"/>
            <ac:spMk id="3" creationId="{CC4330E5-7521-B6BA-1AB6-5577A3773BDC}"/>
          </ac:spMkLst>
        </pc:spChg>
        <pc:graphicFrameChg chg="mod">
          <ac:chgData name="juhi singh" userId="de4b97a4d74f75b9" providerId="LiveId" clId="{9C174398-7E09-40C3-B820-F21DAA49652D}" dt="2025-06-30T15:56:14.735" v="6195"/>
          <ac:graphicFrameMkLst>
            <pc:docMk/>
            <pc:sldMk cId="3027304454" sldId="269"/>
            <ac:graphicFrameMk id="5" creationId="{9D98B479-0474-4C2F-9A59-FFD97F579FAF}"/>
          </ac:graphicFrameMkLst>
        </pc:graphicFrameChg>
      </pc:sldChg>
      <pc:sldChg chg="modSp mod">
        <pc:chgData name="juhi singh" userId="de4b97a4d74f75b9" providerId="LiveId" clId="{9C174398-7E09-40C3-B820-F21DAA49652D}" dt="2025-06-30T15:57:02.634" v="6211"/>
        <pc:sldMkLst>
          <pc:docMk/>
          <pc:sldMk cId="3865147889" sldId="270"/>
        </pc:sldMkLst>
        <pc:spChg chg="mod">
          <ac:chgData name="juhi singh" userId="de4b97a4d74f75b9" providerId="LiveId" clId="{9C174398-7E09-40C3-B820-F21DAA49652D}" dt="2025-06-30T15:57:02.634" v="6211"/>
          <ac:spMkLst>
            <pc:docMk/>
            <pc:sldMk cId="3865147889" sldId="270"/>
            <ac:spMk id="2" creationId="{8EE85DCD-5094-B3FB-6BBF-7F03C1506329}"/>
          </ac:spMkLst>
        </pc:spChg>
        <pc:spChg chg="mod">
          <ac:chgData name="juhi singh" userId="de4b97a4d74f75b9" providerId="LiveId" clId="{9C174398-7E09-40C3-B820-F21DAA49652D}" dt="2025-06-30T15:57:02.634" v="6211"/>
          <ac:spMkLst>
            <pc:docMk/>
            <pc:sldMk cId="3865147889" sldId="270"/>
            <ac:spMk id="3" creationId="{17D456AD-8293-0518-79F8-438FB691E943}"/>
          </ac:spMkLst>
        </pc:spChg>
        <pc:graphicFrameChg chg="mod">
          <ac:chgData name="juhi singh" userId="de4b97a4d74f75b9" providerId="LiveId" clId="{9C174398-7E09-40C3-B820-F21DAA49652D}" dt="2025-06-30T15:56:14.735" v="6195"/>
          <ac:graphicFrameMkLst>
            <pc:docMk/>
            <pc:sldMk cId="3865147889" sldId="270"/>
            <ac:graphicFrameMk id="5" creationId="{60BC4858-04A9-4DDD-BCCD-B9F164DD41DD}"/>
          </ac:graphicFrameMkLst>
        </pc:graphicFrameChg>
      </pc:sldChg>
      <pc:sldChg chg="modSp mod">
        <pc:chgData name="juhi singh" userId="de4b97a4d74f75b9" providerId="LiveId" clId="{9C174398-7E09-40C3-B820-F21DAA49652D}" dt="2025-06-30T15:57:02.634" v="6211"/>
        <pc:sldMkLst>
          <pc:docMk/>
          <pc:sldMk cId="765170495" sldId="271"/>
        </pc:sldMkLst>
        <pc:spChg chg="mod">
          <ac:chgData name="juhi singh" userId="de4b97a4d74f75b9" providerId="LiveId" clId="{9C174398-7E09-40C3-B820-F21DAA49652D}" dt="2025-06-30T15:57:02.634" v="6211"/>
          <ac:spMkLst>
            <pc:docMk/>
            <pc:sldMk cId="765170495" sldId="271"/>
            <ac:spMk id="2" creationId="{2BDB09E0-9494-885B-4E8F-D6F7E091D796}"/>
          </ac:spMkLst>
        </pc:spChg>
        <pc:spChg chg="mod">
          <ac:chgData name="juhi singh" userId="de4b97a4d74f75b9" providerId="LiveId" clId="{9C174398-7E09-40C3-B820-F21DAA49652D}" dt="2025-06-30T15:57:02.634" v="6211"/>
          <ac:spMkLst>
            <pc:docMk/>
            <pc:sldMk cId="765170495" sldId="271"/>
            <ac:spMk id="3" creationId="{C4BEAD16-8A58-E4B9-ABF3-5EA8DF5A8B93}"/>
          </ac:spMkLst>
        </pc:spChg>
        <pc:graphicFrameChg chg="mod">
          <ac:chgData name="juhi singh" userId="de4b97a4d74f75b9" providerId="LiveId" clId="{9C174398-7E09-40C3-B820-F21DAA49652D}" dt="2025-06-30T15:56:14.735" v="6195"/>
          <ac:graphicFrameMkLst>
            <pc:docMk/>
            <pc:sldMk cId="765170495" sldId="271"/>
            <ac:graphicFrameMk id="6" creationId="{8211E01E-D4BD-43E0-A58E-621035DF01F5}"/>
          </ac:graphicFrameMkLst>
        </pc:graphicFrameChg>
      </pc:sldChg>
      <pc:sldChg chg="modSp mod">
        <pc:chgData name="juhi singh" userId="de4b97a4d74f75b9" providerId="LiveId" clId="{9C174398-7E09-40C3-B820-F21DAA49652D}" dt="2025-06-30T15:57:02.634" v="6211"/>
        <pc:sldMkLst>
          <pc:docMk/>
          <pc:sldMk cId="3537962814" sldId="272"/>
        </pc:sldMkLst>
        <pc:spChg chg="mod">
          <ac:chgData name="juhi singh" userId="de4b97a4d74f75b9" providerId="LiveId" clId="{9C174398-7E09-40C3-B820-F21DAA49652D}" dt="2025-06-30T15:57:02.634" v="6211"/>
          <ac:spMkLst>
            <pc:docMk/>
            <pc:sldMk cId="3537962814" sldId="272"/>
            <ac:spMk id="2" creationId="{AD5DBAC5-95EE-E401-27BF-6C1B78C17EF8}"/>
          </ac:spMkLst>
        </pc:spChg>
        <pc:spChg chg="mod">
          <ac:chgData name="juhi singh" userId="de4b97a4d74f75b9" providerId="LiveId" clId="{9C174398-7E09-40C3-B820-F21DAA49652D}" dt="2025-06-30T15:57:02.634" v="6211"/>
          <ac:spMkLst>
            <pc:docMk/>
            <pc:sldMk cId="3537962814" sldId="272"/>
            <ac:spMk id="3" creationId="{A4B93AB2-82FA-E77D-94B6-DAC23F03AA01}"/>
          </ac:spMkLst>
        </pc:spChg>
        <pc:graphicFrameChg chg="mod">
          <ac:chgData name="juhi singh" userId="de4b97a4d74f75b9" providerId="LiveId" clId="{9C174398-7E09-40C3-B820-F21DAA49652D}" dt="2025-06-30T15:56:14.735" v="6195"/>
          <ac:graphicFrameMkLst>
            <pc:docMk/>
            <pc:sldMk cId="3537962814" sldId="272"/>
            <ac:graphicFrameMk id="5" creationId="{88CCE43F-4AB6-42C1-B9B3-3C2BB42D8B88}"/>
          </ac:graphicFrameMkLst>
        </pc:graphicFrameChg>
      </pc:sldChg>
      <pc:sldChg chg="modSp mod">
        <pc:chgData name="juhi singh" userId="de4b97a4d74f75b9" providerId="LiveId" clId="{9C174398-7E09-40C3-B820-F21DAA49652D}" dt="2025-06-30T15:57:02.634" v="6211"/>
        <pc:sldMkLst>
          <pc:docMk/>
          <pc:sldMk cId="992934175" sldId="273"/>
        </pc:sldMkLst>
        <pc:spChg chg="mod">
          <ac:chgData name="juhi singh" userId="de4b97a4d74f75b9" providerId="LiveId" clId="{9C174398-7E09-40C3-B820-F21DAA49652D}" dt="2025-06-30T15:57:02.634" v="6211"/>
          <ac:spMkLst>
            <pc:docMk/>
            <pc:sldMk cId="992934175" sldId="273"/>
            <ac:spMk id="2" creationId="{80B51101-AF39-0A8A-49BE-47A303074D0E}"/>
          </ac:spMkLst>
        </pc:spChg>
        <pc:spChg chg="mod">
          <ac:chgData name="juhi singh" userId="de4b97a4d74f75b9" providerId="LiveId" clId="{9C174398-7E09-40C3-B820-F21DAA49652D}" dt="2025-06-30T15:57:02.634" v="6211"/>
          <ac:spMkLst>
            <pc:docMk/>
            <pc:sldMk cId="992934175" sldId="273"/>
            <ac:spMk id="3" creationId="{615D80AD-6D14-F33E-DAF7-B8A2C04BC4CA}"/>
          </ac:spMkLst>
        </pc:spChg>
        <pc:graphicFrameChg chg="mod">
          <ac:chgData name="juhi singh" userId="de4b97a4d74f75b9" providerId="LiveId" clId="{9C174398-7E09-40C3-B820-F21DAA49652D}" dt="2025-06-30T15:56:14.735" v="6195"/>
          <ac:graphicFrameMkLst>
            <pc:docMk/>
            <pc:sldMk cId="992934175" sldId="273"/>
            <ac:graphicFrameMk id="5" creationId="{6C6EBB74-7F68-4CC7-8CC5-7660B706A318}"/>
          </ac:graphicFrameMkLst>
        </pc:graphicFrameChg>
      </pc:sldChg>
      <pc:sldChg chg="modSp mod">
        <pc:chgData name="juhi singh" userId="de4b97a4d74f75b9" providerId="LiveId" clId="{9C174398-7E09-40C3-B820-F21DAA49652D}" dt="2025-06-30T15:57:02.634" v="6211"/>
        <pc:sldMkLst>
          <pc:docMk/>
          <pc:sldMk cId="2937424569" sldId="274"/>
        </pc:sldMkLst>
        <pc:spChg chg="mod">
          <ac:chgData name="juhi singh" userId="de4b97a4d74f75b9" providerId="LiveId" clId="{9C174398-7E09-40C3-B820-F21DAA49652D}" dt="2025-06-30T15:57:02.634" v="6211"/>
          <ac:spMkLst>
            <pc:docMk/>
            <pc:sldMk cId="2937424569" sldId="274"/>
            <ac:spMk id="2" creationId="{42D18FD9-9E05-26C6-2580-CA9D3AA523B5}"/>
          </ac:spMkLst>
        </pc:spChg>
        <pc:spChg chg="mod">
          <ac:chgData name="juhi singh" userId="de4b97a4d74f75b9" providerId="LiveId" clId="{9C174398-7E09-40C3-B820-F21DAA49652D}" dt="2025-06-30T15:57:02.634" v="6211"/>
          <ac:spMkLst>
            <pc:docMk/>
            <pc:sldMk cId="2937424569" sldId="274"/>
            <ac:spMk id="3" creationId="{C0E1ED2F-1EE0-847A-1078-0BDE19F0902A}"/>
          </ac:spMkLst>
        </pc:spChg>
        <pc:graphicFrameChg chg="mod">
          <ac:chgData name="juhi singh" userId="de4b97a4d74f75b9" providerId="LiveId" clId="{9C174398-7E09-40C3-B820-F21DAA49652D}" dt="2025-06-30T15:56:14.735" v="6195"/>
          <ac:graphicFrameMkLst>
            <pc:docMk/>
            <pc:sldMk cId="2937424569" sldId="274"/>
            <ac:graphicFrameMk id="6" creationId="{A3D90C1B-2F35-BFD0-8E21-65E10782FE98}"/>
          </ac:graphicFrameMkLst>
        </pc:graphicFrameChg>
      </pc:sldChg>
      <pc:sldChg chg="modSp mod">
        <pc:chgData name="juhi singh" userId="de4b97a4d74f75b9" providerId="LiveId" clId="{9C174398-7E09-40C3-B820-F21DAA49652D}" dt="2025-06-30T15:57:02.634" v="6211"/>
        <pc:sldMkLst>
          <pc:docMk/>
          <pc:sldMk cId="461814457" sldId="275"/>
        </pc:sldMkLst>
        <pc:spChg chg="mod">
          <ac:chgData name="juhi singh" userId="de4b97a4d74f75b9" providerId="LiveId" clId="{9C174398-7E09-40C3-B820-F21DAA49652D}" dt="2025-06-30T15:57:02.634" v="6211"/>
          <ac:spMkLst>
            <pc:docMk/>
            <pc:sldMk cId="461814457" sldId="275"/>
            <ac:spMk id="2" creationId="{EE28232C-9A1D-135F-1E04-31DF3F212830}"/>
          </ac:spMkLst>
        </pc:spChg>
        <pc:spChg chg="mod">
          <ac:chgData name="juhi singh" userId="de4b97a4d74f75b9" providerId="LiveId" clId="{9C174398-7E09-40C3-B820-F21DAA49652D}" dt="2025-06-30T15:57:02.634" v="6211"/>
          <ac:spMkLst>
            <pc:docMk/>
            <pc:sldMk cId="461814457" sldId="275"/>
            <ac:spMk id="3" creationId="{75E652EC-CC49-5797-5D83-A5E845422124}"/>
          </ac:spMkLst>
        </pc:spChg>
        <pc:graphicFrameChg chg="mod">
          <ac:chgData name="juhi singh" userId="de4b97a4d74f75b9" providerId="LiveId" clId="{9C174398-7E09-40C3-B820-F21DAA49652D}" dt="2025-06-30T15:56:14.735" v="6195"/>
          <ac:graphicFrameMkLst>
            <pc:docMk/>
            <pc:sldMk cId="461814457" sldId="275"/>
            <ac:graphicFrameMk id="5" creationId="{7D6FCDFA-8E18-89C1-B524-322875607887}"/>
          </ac:graphicFrameMkLst>
        </pc:graphicFrameChg>
      </pc:sldChg>
      <pc:sldChg chg="modSp mod">
        <pc:chgData name="juhi singh" userId="de4b97a4d74f75b9" providerId="LiveId" clId="{9C174398-7E09-40C3-B820-F21DAA49652D}" dt="2025-06-30T15:57:02.634" v="6211"/>
        <pc:sldMkLst>
          <pc:docMk/>
          <pc:sldMk cId="2073941118" sldId="276"/>
        </pc:sldMkLst>
        <pc:spChg chg="mod">
          <ac:chgData name="juhi singh" userId="de4b97a4d74f75b9" providerId="LiveId" clId="{9C174398-7E09-40C3-B820-F21DAA49652D}" dt="2025-06-30T15:57:02.634" v="6211"/>
          <ac:spMkLst>
            <pc:docMk/>
            <pc:sldMk cId="2073941118" sldId="276"/>
            <ac:spMk id="2" creationId="{922BB276-41E8-E604-38C2-4902ABA4D31B}"/>
          </ac:spMkLst>
        </pc:spChg>
        <pc:spChg chg="mod">
          <ac:chgData name="juhi singh" userId="de4b97a4d74f75b9" providerId="LiveId" clId="{9C174398-7E09-40C3-B820-F21DAA49652D}" dt="2025-06-30T15:57:02.634" v="6211"/>
          <ac:spMkLst>
            <pc:docMk/>
            <pc:sldMk cId="2073941118" sldId="276"/>
            <ac:spMk id="3" creationId="{64508D35-766D-FE92-9640-3631496A3493}"/>
          </ac:spMkLst>
        </pc:spChg>
      </pc:sldChg>
      <pc:sldChg chg="modSp mod">
        <pc:chgData name="juhi singh" userId="de4b97a4d74f75b9" providerId="LiveId" clId="{9C174398-7E09-40C3-B820-F21DAA49652D}" dt="2025-06-30T15:57:02.634" v="6211"/>
        <pc:sldMkLst>
          <pc:docMk/>
          <pc:sldMk cId="1936509282" sldId="277"/>
        </pc:sldMkLst>
        <pc:spChg chg="mod">
          <ac:chgData name="juhi singh" userId="de4b97a4d74f75b9" providerId="LiveId" clId="{9C174398-7E09-40C3-B820-F21DAA49652D}" dt="2025-06-30T15:57:02.634" v="6211"/>
          <ac:spMkLst>
            <pc:docMk/>
            <pc:sldMk cId="1936509282" sldId="277"/>
            <ac:spMk id="2" creationId="{9865D282-D736-5035-C9F1-497FF5C16302}"/>
          </ac:spMkLst>
        </pc:spChg>
        <pc:spChg chg="mod">
          <ac:chgData name="juhi singh" userId="de4b97a4d74f75b9" providerId="LiveId" clId="{9C174398-7E09-40C3-B820-F21DAA49652D}" dt="2025-06-30T15:57:02.634" v="6211"/>
          <ac:spMkLst>
            <pc:docMk/>
            <pc:sldMk cId="1936509282" sldId="277"/>
            <ac:spMk id="3" creationId="{27075209-F92A-3273-5D78-66ACFB57842C}"/>
          </ac:spMkLst>
        </pc:spChg>
      </pc:sldChg>
      <pc:sldChg chg="modSp mod">
        <pc:chgData name="juhi singh" userId="de4b97a4d74f75b9" providerId="LiveId" clId="{9C174398-7E09-40C3-B820-F21DAA49652D}" dt="2025-06-30T15:57:02.634" v="6211"/>
        <pc:sldMkLst>
          <pc:docMk/>
          <pc:sldMk cId="1072957545" sldId="278"/>
        </pc:sldMkLst>
        <pc:spChg chg="mod">
          <ac:chgData name="juhi singh" userId="de4b97a4d74f75b9" providerId="LiveId" clId="{9C174398-7E09-40C3-B820-F21DAA49652D}" dt="2025-06-30T15:57:02.634" v="6211"/>
          <ac:spMkLst>
            <pc:docMk/>
            <pc:sldMk cId="1072957545" sldId="278"/>
            <ac:spMk id="2" creationId="{84D6D0AF-233E-1AFE-6715-EBDB09CF31D0}"/>
          </ac:spMkLst>
        </pc:spChg>
        <pc:spChg chg="mod">
          <ac:chgData name="juhi singh" userId="de4b97a4d74f75b9" providerId="LiveId" clId="{9C174398-7E09-40C3-B820-F21DAA49652D}" dt="2025-06-30T15:57:02.634" v="6211"/>
          <ac:spMkLst>
            <pc:docMk/>
            <pc:sldMk cId="1072957545" sldId="278"/>
            <ac:spMk id="3" creationId="{2E4AD89E-63D9-C51A-BCB9-932A996B0BC7}"/>
          </ac:spMkLst>
        </pc:spChg>
      </pc:sldChg>
      <pc:sldChg chg="modSp mod">
        <pc:chgData name="juhi singh" userId="de4b97a4d74f75b9" providerId="LiveId" clId="{9C174398-7E09-40C3-B820-F21DAA49652D}" dt="2025-06-30T15:57:02.634" v="6211"/>
        <pc:sldMkLst>
          <pc:docMk/>
          <pc:sldMk cId="1281927933" sldId="279"/>
        </pc:sldMkLst>
        <pc:spChg chg="mod">
          <ac:chgData name="juhi singh" userId="de4b97a4d74f75b9" providerId="LiveId" clId="{9C174398-7E09-40C3-B820-F21DAA49652D}" dt="2025-06-30T15:57:02.634" v="6211"/>
          <ac:spMkLst>
            <pc:docMk/>
            <pc:sldMk cId="1281927933" sldId="279"/>
            <ac:spMk id="2" creationId="{3CE36674-B1A3-4E1F-1C95-4AA100304831}"/>
          </ac:spMkLst>
        </pc:spChg>
        <pc:spChg chg="mod">
          <ac:chgData name="juhi singh" userId="de4b97a4d74f75b9" providerId="LiveId" clId="{9C174398-7E09-40C3-B820-F21DAA49652D}" dt="2025-06-30T15:57:02.634" v="6211"/>
          <ac:spMkLst>
            <pc:docMk/>
            <pc:sldMk cId="1281927933" sldId="279"/>
            <ac:spMk id="3" creationId="{2585DE88-CFF1-5C2A-5665-13A9BA8C20FB}"/>
          </ac:spMkLst>
        </pc:spChg>
      </pc:sldChg>
      <pc:sldChg chg="modSp del mod">
        <pc:chgData name="juhi singh" userId="de4b97a4d74f75b9" providerId="LiveId" clId="{9C174398-7E09-40C3-B820-F21DAA49652D}" dt="2025-06-30T14:30:30.838" v="4775" actId="2696"/>
        <pc:sldMkLst>
          <pc:docMk/>
          <pc:sldMk cId="3845704723" sldId="280"/>
        </pc:sldMkLst>
      </pc:sldChg>
      <pc:sldChg chg="modSp mod">
        <pc:chgData name="juhi singh" userId="de4b97a4d74f75b9" providerId="LiveId" clId="{9C174398-7E09-40C3-B820-F21DAA49652D}" dt="2025-06-30T16:09:18.805" v="6288" actId="255"/>
        <pc:sldMkLst>
          <pc:docMk/>
          <pc:sldMk cId="2612287763" sldId="281"/>
        </pc:sldMkLst>
        <pc:spChg chg="mod">
          <ac:chgData name="juhi singh" userId="de4b97a4d74f75b9" providerId="LiveId" clId="{9C174398-7E09-40C3-B820-F21DAA49652D}" dt="2025-06-30T15:57:02.634" v="6211"/>
          <ac:spMkLst>
            <pc:docMk/>
            <pc:sldMk cId="2612287763" sldId="281"/>
            <ac:spMk id="2" creationId="{8E1BA7C9-5CB3-7621-CF65-5AD0D07BE346}"/>
          </ac:spMkLst>
        </pc:spChg>
        <pc:spChg chg="mod">
          <ac:chgData name="juhi singh" userId="de4b97a4d74f75b9" providerId="LiveId" clId="{9C174398-7E09-40C3-B820-F21DAA49652D}" dt="2025-06-30T16:09:18.805" v="6288" actId="255"/>
          <ac:spMkLst>
            <pc:docMk/>
            <pc:sldMk cId="2612287763" sldId="281"/>
            <ac:spMk id="3" creationId="{F91A43FD-9A22-CC50-74A9-E5F645863756}"/>
          </ac:spMkLst>
        </pc:spChg>
      </pc:sldChg>
      <pc:sldChg chg="modSp mod">
        <pc:chgData name="juhi singh" userId="de4b97a4d74f75b9" providerId="LiveId" clId="{9C174398-7E09-40C3-B820-F21DAA49652D}" dt="2025-06-30T15:57:02.634" v="6211"/>
        <pc:sldMkLst>
          <pc:docMk/>
          <pc:sldMk cId="3098655877" sldId="284"/>
        </pc:sldMkLst>
        <pc:spChg chg="mod">
          <ac:chgData name="juhi singh" userId="de4b97a4d74f75b9" providerId="LiveId" clId="{9C174398-7E09-40C3-B820-F21DAA49652D}" dt="2025-06-30T15:57:02.634" v="6211"/>
          <ac:spMkLst>
            <pc:docMk/>
            <pc:sldMk cId="3098655877" sldId="284"/>
            <ac:spMk id="2" creationId="{99B1F6E5-3102-EDBB-B7BF-EF7272D21371}"/>
          </ac:spMkLst>
        </pc:spChg>
        <pc:spChg chg="mod">
          <ac:chgData name="juhi singh" userId="de4b97a4d74f75b9" providerId="LiveId" clId="{9C174398-7E09-40C3-B820-F21DAA49652D}" dt="2025-06-30T15:57:02.634" v="6211"/>
          <ac:spMkLst>
            <pc:docMk/>
            <pc:sldMk cId="3098655877" sldId="284"/>
            <ac:spMk id="3" creationId="{F7FFCB98-C18C-E212-2029-6BEFED870620}"/>
          </ac:spMkLst>
        </pc:spChg>
        <pc:spChg chg="mod">
          <ac:chgData name="juhi singh" userId="de4b97a4d74f75b9" providerId="LiveId" clId="{9C174398-7E09-40C3-B820-F21DAA49652D}" dt="2025-06-30T15:57:02.634" v="6211"/>
          <ac:spMkLst>
            <pc:docMk/>
            <pc:sldMk cId="3098655877" sldId="284"/>
            <ac:spMk id="4" creationId="{E2B9C411-9A22-0788-A73D-B822834C182D}"/>
          </ac:spMkLst>
        </pc:spChg>
      </pc:sldChg>
      <pc:sldChg chg="modSp mod">
        <pc:chgData name="juhi singh" userId="de4b97a4d74f75b9" providerId="LiveId" clId="{9C174398-7E09-40C3-B820-F21DAA49652D}" dt="2025-06-30T15:57:02.634" v="6211"/>
        <pc:sldMkLst>
          <pc:docMk/>
          <pc:sldMk cId="2152562516" sldId="286"/>
        </pc:sldMkLst>
        <pc:spChg chg="mod">
          <ac:chgData name="juhi singh" userId="de4b97a4d74f75b9" providerId="LiveId" clId="{9C174398-7E09-40C3-B820-F21DAA49652D}" dt="2025-06-30T15:57:02.634" v="6211"/>
          <ac:spMkLst>
            <pc:docMk/>
            <pc:sldMk cId="2152562516" sldId="286"/>
            <ac:spMk id="2" creationId="{5E849E5E-39E1-A994-5F59-BFA0B22209E3}"/>
          </ac:spMkLst>
        </pc:spChg>
        <pc:spChg chg="mod">
          <ac:chgData name="juhi singh" userId="de4b97a4d74f75b9" providerId="LiveId" clId="{9C174398-7E09-40C3-B820-F21DAA49652D}" dt="2025-06-30T15:57:02.634" v="6211"/>
          <ac:spMkLst>
            <pc:docMk/>
            <pc:sldMk cId="2152562516" sldId="286"/>
            <ac:spMk id="3" creationId="{6623C929-C010-59E1-3D81-2CB6826025E9}"/>
          </ac:spMkLst>
        </pc:spChg>
      </pc:sldChg>
      <pc:sldChg chg="modSp del mod">
        <pc:chgData name="juhi singh" userId="de4b97a4d74f75b9" providerId="LiveId" clId="{9C174398-7E09-40C3-B820-F21DAA49652D}" dt="2025-06-30T15:57:52.602" v="6231" actId="2696"/>
        <pc:sldMkLst>
          <pc:docMk/>
          <pc:sldMk cId="703691108" sldId="287"/>
        </pc:sldMkLst>
        <pc:spChg chg="mod">
          <ac:chgData name="juhi singh" userId="de4b97a4d74f75b9" providerId="LiveId" clId="{9C174398-7E09-40C3-B820-F21DAA49652D}" dt="2025-06-30T15:57:02.634" v="6211"/>
          <ac:spMkLst>
            <pc:docMk/>
            <pc:sldMk cId="703691108" sldId="287"/>
            <ac:spMk id="2" creationId="{ABC2B057-9606-820C-166A-510E7AEC316C}"/>
          </ac:spMkLst>
        </pc:spChg>
        <pc:spChg chg="mod">
          <ac:chgData name="juhi singh" userId="de4b97a4d74f75b9" providerId="LiveId" clId="{9C174398-7E09-40C3-B820-F21DAA49652D}" dt="2025-06-30T15:57:02.634" v="6211"/>
          <ac:spMkLst>
            <pc:docMk/>
            <pc:sldMk cId="703691108" sldId="287"/>
            <ac:spMk id="3" creationId="{AE2D1F4D-9E0D-614B-B9C1-777D674EF15B}"/>
          </ac:spMkLst>
        </pc:spChg>
      </pc:sldChg>
      <pc:sldChg chg="addSp modSp mod">
        <pc:chgData name="juhi singh" userId="de4b97a4d74f75b9" providerId="LiveId" clId="{9C174398-7E09-40C3-B820-F21DAA49652D}" dt="2025-06-30T16:05:45.876" v="6273" actId="767"/>
        <pc:sldMkLst>
          <pc:docMk/>
          <pc:sldMk cId="2149352989" sldId="288"/>
        </pc:sldMkLst>
        <pc:spChg chg="mod ord">
          <ac:chgData name="juhi singh" userId="de4b97a4d74f75b9" providerId="LiveId" clId="{9C174398-7E09-40C3-B820-F21DAA49652D}" dt="2025-06-30T16:05:36.244" v="6271" actId="166"/>
          <ac:spMkLst>
            <pc:docMk/>
            <pc:sldMk cId="2149352989" sldId="288"/>
            <ac:spMk id="4" creationId="{194A095A-2D59-816F-1907-9BDA1F543765}"/>
          </ac:spMkLst>
        </pc:spChg>
        <pc:spChg chg="add mod">
          <ac:chgData name="juhi singh" userId="de4b97a4d74f75b9" providerId="LiveId" clId="{9C174398-7E09-40C3-B820-F21DAA49652D}" dt="2025-06-30T16:05:45.876" v="6273" actId="767"/>
          <ac:spMkLst>
            <pc:docMk/>
            <pc:sldMk cId="2149352989" sldId="288"/>
            <ac:spMk id="6" creationId="{28F7ED42-C984-E96B-09D2-A48890959759}"/>
          </ac:spMkLst>
        </pc:spChg>
      </pc:sldChg>
      <pc:sldChg chg="modSp mod">
        <pc:chgData name="juhi singh" userId="de4b97a4d74f75b9" providerId="LiveId" clId="{9C174398-7E09-40C3-B820-F21DAA49652D}" dt="2025-06-27T10:09:04.894" v="3818" actId="14100"/>
        <pc:sldMkLst>
          <pc:docMk/>
          <pc:sldMk cId="3769173565" sldId="290"/>
        </pc:sldMkLst>
        <pc:spChg chg="mod">
          <ac:chgData name="juhi singh" userId="de4b97a4d74f75b9" providerId="LiveId" clId="{9C174398-7E09-40C3-B820-F21DAA49652D}" dt="2025-06-27T10:09:04.894" v="3818" actId="14100"/>
          <ac:spMkLst>
            <pc:docMk/>
            <pc:sldMk cId="3769173565" sldId="290"/>
            <ac:spMk id="2" creationId="{9270F7A1-550F-5167-6595-6923F00BA1C6}"/>
          </ac:spMkLst>
        </pc:spChg>
      </pc:sldChg>
      <pc:sldChg chg="delSp modSp mod modClrScheme chgLayout">
        <pc:chgData name="juhi singh" userId="de4b97a4d74f75b9" providerId="LiveId" clId="{9C174398-7E09-40C3-B820-F21DAA49652D}" dt="2025-06-30T15:57:02.634" v="6211"/>
        <pc:sldMkLst>
          <pc:docMk/>
          <pc:sldMk cId="3355252568" sldId="292"/>
        </pc:sldMkLst>
        <pc:spChg chg="mod ord">
          <ac:chgData name="juhi singh" userId="de4b97a4d74f75b9" providerId="LiveId" clId="{9C174398-7E09-40C3-B820-F21DAA49652D}" dt="2025-06-30T15:57:02.634" v="6211"/>
          <ac:spMkLst>
            <pc:docMk/>
            <pc:sldMk cId="3355252568" sldId="292"/>
            <ac:spMk id="2" creationId="{BFF2D1BF-70C6-F1D8-9904-1672E17EFC64}"/>
          </ac:spMkLst>
        </pc:spChg>
        <pc:graphicFrameChg chg="mod ord modGraphic">
          <ac:chgData name="juhi singh" userId="de4b97a4d74f75b9" providerId="LiveId" clId="{9C174398-7E09-40C3-B820-F21DAA49652D}" dt="2025-06-27T10:07:09.823" v="3817" actId="12385"/>
          <ac:graphicFrameMkLst>
            <pc:docMk/>
            <pc:sldMk cId="3355252568" sldId="292"/>
            <ac:graphicFrameMk id="5" creationId="{8634BE45-C04D-00C5-72BE-4FB9C16646D8}"/>
          </ac:graphicFrameMkLst>
        </pc:graphicFrameChg>
      </pc:sldChg>
      <pc:sldChg chg="modSp new mod">
        <pc:chgData name="juhi singh" userId="de4b97a4d74f75b9" providerId="LiveId" clId="{9C174398-7E09-40C3-B820-F21DAA49652D}" dt="2025-06-30T15:57:02.634" v="6211"/>
        <pc:sldMkLst>
          <pc:docMk/>
          <pc:sldMk cId="855219991" sldId="293"/>
        </pc:sldMkLst>
        <pc:spChg chg="mod">
          <ac:chgData name="juhi singh" userId="de4b97a4d74f75b9" providerId="LiveId" clId="{9C174398-7E09-40C3-B820-F21DAA49652D}" dt="2025-06-30T15:57:02.634" v="6211"/>
          <ac:spMkLst>
            <pc:docMk/>
            <pc:sldMk cId="855219991" sldId="293"/>
            <ac:spMk id="2" creationId="{1A3C4C24-B721-C93F-2526-55F60254C24D}"/>
          </ac:spMkLst>
        </pc:spChg>
        <pc:spChg chg="mod">
          <ac:chgData name="juhi singh" userId="de4b97a4d74f75b9" providerId="LiveId" clId="{9C174398-7E09-40C3-B820-F21DAA49652D}" dt="2025-06-30T15:57:02.634" v="6211"/>
          <ac:spMkLst>
            <pc:docMk/>
            <pc:sldMk cId="855219991" sldId="293"/>
            <ac:spMk id="3" creationId="{4EA2BEC8-63D0-17B5-932E-56B59FD41B93}"/>
          </ac:spMkLst>
        </pc:spChg>
      </pc:sldChg>
      <pc:sldChg chg="addSp delSp modSp new del mod">
        <pc:chgData name="juhi singh" userId="de4b97a4d74f75b9" providerId="LiveId" clId="{9C174398-7E09-40C3-B820-F21DAA49652D}" dt="2025-06-27T07:16:12.232" v="3604" actId="2696"/>
        <pc:sldMkLst>
          <pc:docMk/>
          <pc:sldMk cId="2477129680" sldId="294"/>
        </pc:sldMkLst>
      </pc:sldChg>
      <pc:sldMasterChg chg="setBg">
        <pc:chgData name="juhi singh" userId="de4b97a4d74f75b9" providerId="LiveId" clId="{9C174398-7E09-40C3-B820-F21DAA49652D}" dt="2025-06-30T15:56:53.200" v="6210"/>
        <pc:sldMasterMkLst>
          <pc:docMk/>
          <pc:sldMasterMk cId="2955775264" sldId="2147483714"/>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ISS\research%20proposal\objective%201\NBL%20NF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E:\ISS\research%20proposal\objective%201\NBL%20NF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NBL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IN"/>
        </a:p>
      </c:txPr>
    </c:title>
    <c:autoTitleDeleted val="0"/>
    <c:plotArea>
      <c:layout/>
      <c:barChart>
        <c:barDir val="col"/>
        <c:grouping val="clustered"/>
        <c:varyColors val="0"/>
        <c:ser>
          <c:idx val="0"/>
          <c:order val="0"/>
          <c:tx>
            <c:strRef>
              <c:f>'NBL NFL'!$C$1:$C$2</c:f>
              <c:strCache>
                <c:ptCount val="2"/>
                <c:pt idx="1">
                  <c:v>2011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'NBL NFL'!$B$3:$B$37</c:f>
              <c:strCache>
                <c:ptCount val="35"/>
                <c:pt idx="0">
                  <c:v>Agriculture</c:v>
                </c:pt>
                <c:pt idx="1">
                  <c:v>Allied Activities</c:v>
                </c:pt>
                <c:pt idx="2">
                  <c:v>Coal and Lignite</c:v>
                </c:pt>
                <c:pt idx="3">
                  <c:v>Natural Gas</c:v>
                </c:pt>
                <c:pt idx="4">
                  <c:v>Crude petroleum</c:v>
                </c:pt>
                <c:pt idx="5">
                  <c:v>Mining &amp; Quarring</c:v>
                </c:pt>
                <c:pt idx="6">
                  <c:v>Food Processing</c:v>
                </c:pt>
                <c:pt idx="7">
                  <c:v>Beverages &amp; Tobacco</c:v>
                </c:pt>
                <c:pt idx="8">
                  <c:v>Textile</c:v>
                </c:pt>
                <c:pt idx="9">
                  <c:v>Paper &amp; Furniture</c:v>
                </c:pt>
                <c:pt idx="10">
                  <c:v>Printing</c:v>
                </c:pt>
                <c:pt idx="11">
                  <c:v>Rubber &amp; Plastic Products</c:v>
                </c:pt>
                <c:pt idx="12">
                  <c:v>Petroleum &amp; Coal</c:v>
                </c:pt>
                <c:pt idx="13">
                  <c:v>Chemical, chemical products, Pharmaceuticals</c:v>
                </c:pt>
                <c:pt idx="14">
                  <c:v>Fertilizers &amp; Pesticides</c:v>
                </c:pt>
                <c:pt idx="15">
                  <c:v>Metallic &amp; Non-Mettalic Products</c:v>
                </c:pt>
                <c:pt idx="16">
                  <c:v>Tractors and  other agricultural implements</c:v>
                </c:pt>
                <c:pt idx="17">
                  <c:v>Electrical &amp; Non-Electrical Machinery</c:v>
                </c:pt>
                <c:pt idx="18">
                  <c:v>Transport Vehicle</c:v>
                </c:pt>
                <c:pt idx="19">
                  <c:v>Miscellaneous manufacturing</c:v>
                </c:pt>
                <c:pt idx="20">
                  <c:v>Construction and construction services</c:v>
                </c:pt>
                <c:pt idx="21">
                  <c:v>Electricity</c:v>
                </c:pt>
                <c:pt idx="22">
                  <c:v>Gas</c:v>
                </c:pt>
                <c:pt idx="23">
                  <c:v>Water Supply</c:v>
                </c:pt>
                <c:pt idx="24">
                  <c:v>Trade</c:v>
                </c:pt>
                <c:pt idx="25">
                  <c:v>Repair &amp; Maintenace of Motor Vehicle</c:v>
                </c:pt>
                <c:pt idx="26">
                  <c:v>Hotels &amp; Restaurant</c:v>
                </c:pt>
                <c:pt idx="27">
                  <c:v>Transport </c:v>
                </c:pt>
                <c:pt idx="28">
                  <c:v>Storage and warehousing</c:v>
                </c:pt>
                <c:pt idx="29">
                  <c:v>Communication services</c:v>
                </c:pt>
                <c:pt idx="30">
                  <c:v>Financial &amp; Insurance Services</c:v>
                </c:pt>
                <c:pt idx="31">
                  <c:v>Real estate services</c:v>
                </c:pt>
                <c:pt idx="32">
                  <c:v>Renting of machinery &amp; equipment</c:v>
                </c:pt>
                <c:pt idx="33">
                  <c:v>Research &amp; Development Services</c:v>
                </c:pt>
                <c:pt idx="34">
                  <c:v>Other Services</c:v>
                </c:pt>
              </c:strCache>
            </c:strRef>
          </c:cat>
          <c:val>
            <c:numRef>
              <c:f>'NBL NFL'!$C$3:$C$37</c:f>
              <c:numCache>
                <c:formatCode>General</c:formatCode>
                <c:ptCount val="35"/>
                <c:pt idx="0">
                  <c:v>0.70173513827690537</c:v>
                </c:pt>
                <c:pt idx="1">
                  <c:v>0.77311039012901162</c:v>
                </c:pt>
                <c:pt idx="2">
                  <c:v>0.95196265068875674</c:v>
                </c:pt>
                <c:pt idx="3">
                  <c:v>0.95990476706453454</c:v>
                </c:pt>
                <c:pt idx="4">
                  <c:v>0.95256005734313265</c:v>
                </c:pt>
                <c:pt idx="5">
                  <c:v>0.8095648892135402</c:v>
                </c:pt>
                <c:pt idx="6">
                  <c:v>1.2211419106267374</c:v>
                </c:pt>
                <c:pt idx="7">
                  <c:v>1.0314262025577994</c:v>
                </c:pt>
                <c:pt idx="8">
                  <c:v>1.2233700372673073</c:v>
                </c:pt>
                <c:pt idx="9">
                  <c:v>1.1215183848637087</c:v>
                </c:pt>
                <c:pt idx="10">
                  <c:v>1.1193120064197761</c:v>
                </c:pt>
                <c:pt idx="11">
                  <c:v>1.1857672576928633</c:v>
                </c:pt>
                <c:pt idx="12">
                  <c:v>0.87696872968026895</c:v>
                </c:pt>
                <c:pt idx="13">
                  <c:v>1.0673076030591782</c:v>
                </c:pt>
                <c:pt idx="14">
                  <c:v>1.1556056243883186</c:v>
                </c:pt>
                <c:pt idx="15">
                  <c:v>1.1912199059454496</c:v>
                </c:pt>
                <c:pt idx="16">
                  <c:v>1.1286132334084544</c:v>
                </c:pt>
                <c:pt idx="17">
                  <c:v>1.1672940081614009</c:v>
                </c:pt>
                <c:pt idx="18">
                  <c:v>1.2032177296576836</c:v>
                </c:pt>
                <c:pt idx="19">
                  <c:v>1.0435121595845651</c:v>
                </c:pt>
                <c:pt idx="20">
                  <c:v>1.1106558006253699</c:v>
                </c:pt>
                <c:pt idx="21">
                  <c:v>1.0763045529159101</c:v>
                </c:pt>
                <c:pt idx="22">
                  <c:v>1.1321001070537497</c:v>
                </c:pt>
                <c:pt idx="23">
                  <c:v>0.84166540454327265</c:v>
                </c:pt>
                <c:pt idx="24">
                  <c:v>0.88275271167702196</c:v>
                </c:pt>
                <c:pt idx="25">
                  <c:v>0.77419361771339068</c:v>
                </c:pt>
                <c:pt idx="26">
                  <c:v>1.1354143357410664</c:v>
                </c:pt>
                <c:pt idx="27">
                  <c:v>0.99894948243812076</c:v>
                </c:pt>
                <c:pt idx="28">
                  <c:v>1.1430057783539282</c:v>
                </c:pt>
                <c:pt idx="29">
                  <c:v>1.0860815185724513</c:v>
                </c:pt>
                <c:pt idx="30">
                  <c:v>0.77449645148973867</c:v>
                </c:pt>
                <c:pt idx="31">
                  <c:v>0.67582945894638347</c:v>
                </c:pt>
                <c:pt idx="32">
                  <c:v>0.84116469617363798</c:v>
                </c:pt>
                <c:pt idx="33">
                  <c:v>0.83346688798908264</c:v>
                </c:pt>
                <c:pt idx="34">
                  <c:v>0.80880650973748214</c:v>
                </c:pt>
              </c:numCache>
            </c:numRef>
          </c:val>
          <c:extLst>
            <c:ext xmlns:c16="http://schemas.microsoft.com/office/drawing/2014/chart" uri="{C3380CC4-5D6E-409C-BE32-E72D297353CC}">
              <c16:uniqueId val="{00000000-A4E9-45C4-9B6D-C383D2918641}"/>
            </c:ext>
          </c:extLst>
        </c:ser>
        <c:ser>
          <c:idx val="1"/>
          <c:order val="1"/>
          <c:tx>
            <c:strRef>
              <c:f>'NBL NFL'!$D$1:$D$2</c:f>
              <c:strCache>
                <c:ptCount val="2"/>
                <c:pt idx="1">
                  <c:v>2015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'NBL NFL'!$B$3:$B$37</c:f>
              <c:strCache>
                <c:ptCount val="35"/>
                <c:pt idx="0">
                  <c:v>Agriculture</c:v>
                </c:pt>
                <c:pt idx="1">
                  <c:v>Allied Activities</c:v>
                </c:pt>
                <c:pt idx="2">
                  <c:v>Coal and Lignite</c:v>
                </c:pt>
                <c:pt idx="3">
                  <c:v>Natural Gas</c:v>
                </c:pt>
                <c:pt idx="4">
                  <c:v>Crude petroleum</c:v>
                </c:pt>
                <c:pt idx="5">
                  <c:v>Mining &amp; Quarring</c:v>
                </c:pt>
                <c:pt idx="6">
                  <c:v>Food Processing</c:v>
                </c:pt>
                <c:pt idx="7">
                  <c:v>Beverages &amp; Tobacco</c:v>
                </c:pt>
                <c:pt idx="8">
                  <c:v>Textile</c:v>
                </c:pt>
                <c:pt idx="9">
                  <c:v>Paper &amp; Furniture</c:v>
                </c:pt>
                <c:pt idx="10">
                  <c:v>Printing</c:v>
                </c:pt>
                <c:pt idx="11">
                  <c:v>Rubber &amp; Plastic Products</c:v>
                </c:pt>
                <c:pt idx="12">
                  <c:v>Petroleum &amp; Coal</c:v>
                </c:pt>
                <c:pt idx="13">
                  <c:v>Chemical, chemical products, Pharmaceuticals</c:v>
                </c:pt>
                <c:pt idx="14">
                  <c:v>Fertilizers &amp; Pesticides</c:v>
                </c:pt>
                <c:pt idx="15">
                  <c:v>Metallic &amp; Non-Mettalic Products</c:v>
                </c:pt>
                <c:pt idx="16">
                  <c:v>Tractors and  other agricultural implements</c:v>
                </c:pt>
                <c:pt idx="17">
                  <c:v>Electrical &amp; Non-Electrical Machinery</c:v>
                </c:pt>
                <c:pt idx="18">
                  <c:v>Transport Vehicle</c:v>
                </c:pt>
                <c:pt idx="19">
                  <c:v>Miscellaneous manufacturing</c:v>
                </c:pt>
                <c:pt idx="20">
                  <c:v>Construction and construction services</c:v>
                </c:pt>
                <c:pt idx="21">
                  <c:v>Electricity</c:v>
                </c:pt>
                <c:pt idx="22">
                  <c:v>Gas</c:v>
                </c:pt>
                <c:pt idx="23">
                  <c:v>Water Supply</c:v>
                </c:pt>
                <c:pt idx="24">
                  <c:v>Trade</c:v>
                </c:pt>
                <c:pt idx="25">
                  <c:v>Repair &amp; Maintenace of Motor Vehicle</c:v>
                </c:pt>
                <c:pt idx="26">
                  <c:v>Hotels &amp; Restaurant</c:v>
                </c:pt>
                <c:pt idx="27">
                  <c:v>Transport </c:v>
                </c:pt>
                <c:pt idx="28">
                  <c:v>Storage and warehousing</c:v>
                </c:pt>
                <c:pt idx="29">
                  <c:v>Communication services</c:v>
                </c:pt>
                <c:pt idx="30">
                  <c:v>Financial &amp; Insurance Services</c:v>
                </c:pt>
                <c:pt idx="31">
                  <c:v>Real estate services</c:v>
                </c:pt>
                <c:pt idx="32">
                  <c:v>Renting of machinery &amp; equipment</c:v>
                </c:pt>
                <c:pt idx="33">
                  <c:v>Research &amp; Development Services</c:v>
                </c:pt>
                <c:pt idx="34">
                  <c:v>Other Services</c:v>
                </c:pt>
              </c:strCache>
            </c:strRef>
          </c:cat>
          <c:val>
            <c:numRef>
              <c:f>'NBL NFL'!$D$3:$D$37</c:f>
              <c:numCache>
                <c:formatCode>General</c:formatCode>
                <c:ptCount val="35"/>
                <c:pt idx="0">
                  <c:v>0.72627772188201278</c:v>
                </c:pt>
                <c:pt idx="1">
                  <c:v>0.77304022647999349</c:v>
                </c:pt>
                <c:pt idx="2">
                  <c:v>0.87232883670245764</c:v>
                </c:pt>
                <c:pt idx="3">
                  <c:v>0.92355883352001034</c:v>
                </c:pt>
                <c:pt idx="4">
                  <c:v>0.92227614461972884</c:v>
                </c:pt>
                <c:pt idx="5">
                  <c:v>0.87831481870634631</c:v>
                </c:pt>
                <c:pt idx="6">
                  <c:v>1.2473165255932881</c:v>
                </c:pt>
                <c:pt idx="7">
                  <c:v>1.0399860071665363</c:v>
                </c:pt>
                <c:pt idx="8">
                  <c:v>1.1939969175365448</c:v>
                </c:pt>
                <c:pt idx="9">
                  <c:v>1.1410762941086288</c:v>
                </c:pt>
                <c:pt idx="10">
                  <c:v>1.071798630413616</c:v>
                </c:pt>
                <c:pt idx="11">
                  <c:v>1.1756268810852146</c:v>
                </c:pt>
                <c:pt idx="12">
                  <c:v>0.97099998222680939</c:v>
                </c:pt>
                <c:pt idx="13">
                  <c:v>1.1118221226998053</c:v>
                </c:pt>
                <c:pt idx="14">
                  <c:v>1.1789765004195252</c:v>
                </c:pt>
                <c:pt idx="15">
                  <c:v>1.2118009855158964</c:v>
                </c:pt>
                <c:pt idx="16">
                  <c:v>1.1291177849367326</c:v>
                </c:pt>
                <c:pt idx="17">
                  <c:v>1.1402826002561111</c:v>
                </c:pt>
                <c:pt idx="18">
                  <c:v>1.2055714150045747</c:v>
                </c:pt>
                <c:pt idx="19">
                  <c:v>1.0019397461777837</c:v>
                </c:pt>
                <c:pt idx="20">
                  <c:v>1.1075655346613151</c:v>
                </c:pt>
                <c:pt idx="21">
                  <c:v>1.0300297160729142</c:v>
                </c:pt>
                <c:pt idx="22">
                  <c:v>1.176787149357915</c:v>
                </c:pt>
                <c:pt idx="23">
                  <c:v>0.8629994882354447</c:v>
                </c:pt>
                <c:pt idx="24">
                  <c:v>0.88040406572889274</c:v>
                </c:pt>
                <c:pt idx="25">
                  <c:v>0.78661651305811364</c:v>
                </c:pt>
                <c:pt idx="26">
                  <c:v>1.1011503744133102</c:v>
                </c:pt>
                <c:pt idx="27">
                  <c:v>0.98906700772466927</c:v>
                </c:pt>
                <c:pt idx="28">
                  <c:v>1.0364461511079177</c:v>
                </c:pt>
                <c:pt idx="29">
                  <c:v>1.0109781507346531</c:v>
                </c:pt>
                <c:pt idx="30">
                  <c:v>0.7831449876916613</c:v>
                </c:pt>
                <c:pt idx="31">
                  <c:v>0.68233412750349864</c:v>
                </c:pt>
                <c:pt idx="32">
                  <c:v>0.92498267266850309</c:v>
                </c:pt>
                <c:pt idx="33">
                  <c:v>0.89371389979248905</c:v>
                </c:pt>
                <c:pt idx="34">
                  <c:v>0.81767118619708257</c:v>
                </c:pt>
              </c:numCache>
            </c:numRef>
          </c:val>
          <c:extLst>
            <c:ext xmlns:c16="http://schemas.microsoft.com/office/drawing/2014/chart" uri="{C3380CC4-5D6E-409C-BE32-E72D297353CC}">
              <c16:uniqueId val="{00000001-A4E9-45C4-9B6D-C383D2918641}"/>
            </c:ext>
          </c:extLst>
        </c:ser>
        <c:ser>
          <c:idx val="2"/>
          <c:order val="2"/>
          <c:tx>
            <c:strRef>
              <c:f>'NBL NFL'!$E$1:$E$2</c:f>
              <c:strCache>
                <c:ptCount val="2"/>
                <c:pt idx="1">
                  <c:v>2019</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'NBL NFL'!$B$3:$B$37</c:f>
              <c:strCache>
                <c:ptCount val="35"/>
                <c:pt idx="0">
                  <c:v>Agriculture</c:v>
                </c:pt>
                <c:pt idx="1">
                  <c:v>Allied Activities</c:v>
                </c:pt>
                <c:pt idx="2">
                  <c:v>Coal and Lignite</c:v>
                </c:pt>
                <c:pt idx="3">
                  <c:v>Natural Gas</c:v>
                </c:pt>
                <c:pt idx="4">
                  <c:v>Crude petroleum</c:v>
                </c:pt>
                <c:pt idx="5">
                  <c:v>Mining &amp; Quarring</c:v>
                </c:pt>
                <c:pt idx="6">
                  <c:v>Food Processing</c:v>
                </c:pt>
                <c:pt idx="7">
                  <c:v>Beverages &amp; Tobacco</c:v>
                </c:pt>
                <c:pt idx="8">
                  <c:v>Textile</c:v>
                </c:pt>
                <c:pt idx="9">
                  <c:v>Paper &amp; Furniture</c:v>
                </c:pt>
                <c:pt idx="10">
                  <c:v>Printing</c:v>
                </c:pt>
                <c:pt idx="11">
                  <c:v>Rubber &amp; Plastic Products</c:v>
                </c:pt>
                <c:pt idx="12">
                  <c:v>Petroleum &amp; Coal</c:v>
                </c:pt>
                <c:pt idx="13">
                  <c:v>Chemical, chemical products, Pharmaceuticals</c:v>
                </c:pt>
                <c:pt idx="14">
                  <c:v>Fertilizers &amp; Pesticides</c:v>
                </c:pt>
                <c:pt idx="15">
                  <c:v>Metallic &amp; Non-Mettalic Products</c:v>
                </c:pt>
                <c:pt idx="16">
                  <c:v>Tractors and  other agricultural implements</c:v>
                </c:pt>
                <c:pt idx="17">
                  <c:v>Electrical &amp; Non-Electrical Machinery</c:v>
                </c:pt>
                <c:pt idx="18">
                  <c:v>Transport Vehicle</c:v>
                </c:pt>
                <c:pt idx="19">
                  <c:v>Miscellaneous manufacturing</c:v>
                </c:pt>
                <c:pt idx="20">
                  <c:v>Construction and construction services</c:v>
                </c:pt>
                <c:pt idx="21">
                  <c:v>Electricity</c:v>
                </c:pt>
                <c:pt idx="22">
                  <c:v>Gas</c:v>
                </c:pt>
                <c:pt idx="23">
                  <c:v>Water Supply</c:v>
                </c:pt>
                <c:pt idx="24">
                  <c:v>Trade</c:v>
                </c:pt>
                <c:pt idx="25">
                  <c:v>Repair &amp; Maintenace of Motor Vehicle</c:v>
                </c:pt>
                <c:pt idx="26">
                  <c:v>Hotels &amp; Restaurant</c:v>
                </c:pt>
                <c:pt idx="27">
                  <c:v>Transport </c:v>
                </c:pt>
                <c:pt idx="28">
                  <c:v>Storage and warehousing</c:v>
                </c:pt>
                <c:pt idx="29">
                  <c:v>Communication services</c:v>
                </c:pt>
                <c:pt idx="30">
                  <c:v>Financial &amp; Insurance Services</c:v>
                </c:pt>
                <c:pt idx="31">
                  <c:v>Real estate services</c:v>
                </c:pt>
                <c:pt idx="32">
                  <c:v>Renting of machinery &amp; equipment</c:v>
                </c:pt>
                <c:pt idx="33">
                  <c:v>Research &amp; Development Services</c:v>
                </c:pt>
                <c:pt idx="34">
                  <c:v>Other Services</c:v>
                </c:pt>
              </c:strCache>
            </c:strRef>
          </c:cat>
          <c:val>
            <c:numRef>
              <c:f>'NBL NFL'!$E$3:$E$37</c:f>
              <c:numCache>
                <c:formatCode>General</c:formatCode>
                <c:ptCount val="35"/>
                <c:pt idx="0">
                  <c:v>0.71913892185303163</c:v>
                </c:pt>
                <c:pt idx="1">
                  <c:v>0.72334929469910503</c:v>
                </c:pt>
                <c:pt idx="2">
                  <c:v>0.84624796784194101</c:v>
                </c:pt>
                <c:pt idx="3">
                  <c:v>0.75175087665314222</c:v>
                </c:pt>
                <c:pt idx="4">
                  <c:v>0.77081563218354121</c:v>
                </c:pt>
                <c:pt idx="5">
                  <c:v>0.97968679389268087</c:v>
                </c:pt>
                <c:pt idx="6">
                  <c:v>1.3166549143698276</c:v>
                </c:pt>
                <c:pt idx="7">
                  <c:v>1.1922684653421225</c:v>
                </c:pt>
                <c:pt idx="8">
                  <c:v>1.215126270912477</c:v>
                </c:pt>
                <c:pt idx="9">
                  <c:v>1.1294020123574895</c:v>
                </c:pt>
                <c:pt idx="10">
                  <c:v>1.1301962222339448</c:v>
                </c:pt>
                <c:pt idx="11">
                  <c:v>1.1780222734349899</c:v>
                </c:pt>
                <c:pt idx="12">
                  <c:v>0.81046578092927291</c:v>
                </c:pt>
                <c:pt idx="13">
                  <c:v>1.0591645611929263</c:v>
                </c:pt>
                <c:pt idx="14">
                  <c:v>1.1486053537276504</c:v>
                </c:pt>
                <c:pt idx="15">
                  <c:v>1.2704114489512193</c:v>
                </c:pt>
                <c:pt idx="16">
                  <c:v>1.185263647400824</c:v>
                </c:pt>
                <c:pt idx="17">
                  <c:v>1.209081860170661</c:v>
                </c:pt>
                <c:pt idx="18">
                  <c:v>1.24642714287144</c:v>
                </c:pt>
                <c:pt idx="19">
                  <c:v>1.2359835285615692</c:v>
                </c:pt>
                <c:pt idx="20">
                  <c:v>1.1383737927865221</c:v>
                </c:pt>
                <c:pt idx="21">
                  <c:v>0.97794341742155488</c:v>
                </c:pt>
                <c:pt idx="22">
                  <c:v>1.1838192970944081</c:v>
                </c:pt>
                <c:pt idx="23">
                  <c:v>0.94958662180447029</c:v>
                </c:pt>
                <c:pt idx="24">
                  <c:v>0.83613870942645752</c:v>
                </c:pt>
                <c:pt idx="25">
                  <c:v>0.76489748471502195</c:v>
                </c:pt>
                <c:pt idx="26">
                  <c:v>1.0732203187307108</c:v>
                </c:pt>
                <c:pt idx="27">
                  <c:v>1.012121486402378</c:v>
                </c:pt>
                <c:pt idx="28">
                  <c:v>1.0365541833936316</c:v>
                </c:pt>
                <c:pt idx="29">
                  <c:v>1.0172801850368505</c:v>
                </c:pt>
                <c:pt idx="30">
                  <c:v>0.8061327065566557</c:v>
                </c:pt>
                <c:pt idx="31">
                  <c:v>0.64138635629146978</c:v>
                </c:pt>
                <c:pt idx="32">
                  <c:v>0.91894422757139638</c:v>
                </c:pt>
                <c:pt idx="33">
                  <c:v>0.72920659732007542</c:v>
                </c:pt>
                <c:pt idx="34">
                  <c:v>0.79633164586854377</c:v>
                </c:pt>
              </c:numCache>
            </c:numRef>
          </c:val>
          <c:extLst>
            <c:ext xmlns:c16="http://schemas.microsoft.com/office/drawing/2014/chart" uri="{C3380CC4-5D6E-409C-BE32-E72D297353CC}">
              <c16:uniqueId val="{00000002-A4E9-45C4-9B6D-C383D2918641}"/>
            </c:ext>
          </c:extLst>
        </c:ser>
        <c:dLbls>
          <c:showLegendKey val="0"/>
          <c:showVal val="0"/>
          <c:showCatName val="0"/>
          <c:showSerName val="0"/>
          <c:showPercent val="0"/>
          <c:showBubbleSize val="0"/>
        </c:dLbls>
        <c:gapWidth val="219"/>
        <c:axId val="1232012319"/>
        <c:axId val="1232013759"/>
      </c:barChart>
      <c:lineChart>
        <c:grouping val="standard"/>
        <c:varyColors val="0"/>
        <c:ser>
          <c:idx val="3"/>
          <c:order val="3"/>
          <c:tx>
            <c:strRef>
              <c:f>'NBL NFL'!$F$1:$F$2</c:f>
              <c:strCache>
                <c:ptCount val="2"/>
                <c:pt idx="1">
                  <c:v>NBL = 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cat>
            <c:strRef>
              <c:f>'NBL NFL'!$B$3:$B$37</c:f>
              <c:strCache>
                <c:ptCount val="35"/>
                <c:pt idx="0">
                  <c:v>Agriculture</c:v>
                </c:pt>
                <c:pt idx="1">
                  <c:v>Allied Activities</c:v>
                </c:pt>
                <c:pt idx="2">
                  <c:v>Coal and Lignite</c:v>
                </c:pt>
                <c:pt idx="3">
                  <c:v>Natural Gas</c:v>
                </c:pt>
                <c:pt idx="4">
                  <c:v>Crude petroleum</c:v>
                </c:pt>
                <c:pt idx="5">
                  <c:v>Mining &amp; Quarring</c:v>
                </c:pt>
                <c:pt idx="6">
                  <c:v>Food Processing</c:v>
                </c:pt>
                <c:pt idx="7">
                  <c:v>Beverages &amp; Tobacco</c:v>
                </c:pt>
                <c:pt idx="8">
                  <c:v>Textile</c:v>
                </c:pt>
                <c:pt idx="9">
                  <c:v>Paper &amp; Furniture</c:v>
                </c:pt>
                <c:pt idx="10">
                  <c:v>Printing</c:v>
                </c:pt>
                <c:pt idx="11">
                  <c:v>Rubber &amp; Plastic Products</c:v>
                </c:pt>
                <c:pt idx="12">
                  <c:v>Petroleum &amp; Coal</c:v>
                </c:pt>
                <c:pt idx="13">
                  <c:v>Chemical, chemical products, Pharmaceuticals</c:v>
                </c:pt>
                <c:pt idx="14">
                  <c:v>Fertilizers &amp; Pesticides</c:v>
                </c:pt>
                <c:pt idx="15">
                  <c:v>Metallic &amp; Non-Mettalic Products</c:v>
                </c:pt>
                <c:pt idx="16">
                  <c:v>Tractors and  other agricultural implements</c:v>
                </c:pt>
                <c:pt idx="17">
                  <c:v>Electrical &amp; Non-Electrical Machinery</c:v>
                </c:pt>
                <c:pt idx="18">
                  <c:v>Transport Vehicle</c:v>
                </c:pt>
                <c:pt idx="19">
                  <c:v>Miscellaneous manufacturing</c:v>
                </c:pt>
                <c:pt idx="20">
                  <c:v>Construction and construction services</c:v>
                </c:pt>
                <c:pt idx="21">
                  <c:v>Electricity</c:v>
                </c:pt>
                <c:pt idx="22">
                  <c:v>Gas</c:v>
                </c:pt>
                <c:pt idx="23">
                  <c:v>Water Supply</c:v>
                </c:pt>
                <c:pt idx="24">
                  <c:v>Trade</c:v>
                </c:pt>
                <c:pt idx="25">
                  <c:v>Repair &amp; Maintenace of Motor Vehicle</c:v>
                </c:pt>
                <c:pt idx="26">
                  <c:v>Hotels &amp; Restaurant</c:v>
                </c:pt>
                <c:pt idx="27">
                  <c:v>Transport </c:v>
                </c:pt>
                <c:pt idx="28">
                  <c:v>Storage and warehousing</c:v>
                </c:pt>
                <c:pt idx="29">
                  <c:v>Communication services</c:v>
                </c:pt>
                <c:pt idx="30">
                  <c:v>Financial &amp; Insurance Services</c:v>
                </c:pt>
                <c:pt idx="31">
                  <c:v>Real estate services</c:v>
                </c:pt>
                <c:pt idx="32">
                  <c:v>Renting of machinery &amp; equipment</c:v>
                </c:pt>
                <c:pt idx="33">
                  <c:v>Research &amp; Development Services</c:v>
                </c:pt>
                <c:pt idx="34">
                  <c:v>Other Services</c:v>
                </c:pt>
              </c:strCache>
            </c:strRef>
          </c:cat>
          <c:val>
            <c:numRef>
              <c:f>'NBL NFL'!$F$3:$F$37</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smooth val="0"/>
          <c:extLst>
            <c:ext xmlns:c16="http://schemas.microsoft.com/office/drawing/2014/chart" uri="{C3380CC4-5D6E-409C-BE32-E72D297353CC}">
              <c16:uniqueId val="{00000003-A4E9-45C4-9B6D-C383D2918641}"/>
            </c:ext>
          </c:extLst>
        </c:ser>
        <c:dLbls>
          <c:showLegendKey val="0"/>
          <c:showVal val="0"/>
          <c:showCatName val="0"/>
          <c:showSerName val="0"/>
          <c:showPercent val="0"/>
          <c:showBubbleSize val="0"/>
        </c:dLbls>
        <c:marker val="1"/>
        <c:smooth val="0"/>
        <c:axId val="1232012319"/>
        <c:axId val="1232013759"/>
      </c:lineChart>
      <c:catAx>
        <c:axId val="123201231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32013759"/>
        <c:crosses val="autoZero"/>
        <c:auto val="1"/>
        <c:lblAlgn val="ctr"/>
        <c:lblOffset val="100"/>
        <c:noMultiLvlLbl val="0"/>
      </c:catAx>
      <c:valAx>
        <c:axId val="123201375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32012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Allied Activities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1404648563416272E-2"/>
          <c:y val="0.11677196503280438"/>
          <c:w val="0.94071195473189428"/>
          <c:h val="0.39140065614598052"/>
        </c:manualLayout>
      </c:layout>
      <c:barChart>
        <c:barDir val="col"/>
        <c:grouping val="clustered"/>
        <c:varyColors val="0"/>
        <c:ser>
          <c:idx val="0"/>
          <c:order val="0"/>
          <c:tx>
            <c:strRef>
              <c:f>'EPS Chart'!$H$6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Chart'!$G$7:$G$21</c:f>
              <c:strCache>
                <c:ptCount val="15"/>
                <c:pt idx="0">
                  <c:v>Trade</c:v>
                </c:pt>
                <c:pt idx="1">
                  <c:v>Transport </c:v>
                </c:pt>
                <c:pt idx="2">
                  <c:v>Food Processing</c:v>
                </c:pt>
                <c:pt idx="3">
                  <c:v>Construction and construction services</c:v>
                </c:pt>
                <c:pt idx="4">
                  <c:v>Chemical, chemical products, Pharmaceuticals</c:v>
                </c:pt>
                <c:pt idx="5">
                  <c:v>Other Services</c:v>
                </c:pt>
                <c:pt idx="6">
                  <c:v>Communication services</c:v>
                </c:pt>
                <c:pt idx="7">
                  <c:v>Metallic &amp; Non-Mettalic Products</c:v>
                </c:pt>
                <c:pt idx="8">
                  <c:v>Repair &amp; Maintenace of Motor Vehicle</c:v>
                </c:pt>
                <c:pt idx="9">
                  <c:v>Paper &amp; Furniture</c:v>
                </c:pt>
                <c:pt idx="10">
                  <c:v>Financial &amp; Insurance Services</c:v>
                </c:pt>
                <c:pt idx="11">
                  <c:v>Hotels &amp; Restaurant</c:v>
                </c:pt>
                <c:pt idx="12">
                  <c:v>Petroleum &amp; Coal</c:v>
                </c:pt>
                <c:pt idx="13">
                  <c:v>Miscellaneous manufacturing</c:v>
                </c:pt>
                <c:pt idx="14">
                  <c:v>Textile</c:v>
                </c:pt>
              </c:strCache>
            </c:strRef>
          </c:cat>
          <c:val>
            <c:numRef>
              <c:f>'EPS Chart'!$H$7:$H$21</c:f>
              <c:numCache>
                <c:formatCode>0.000</c:formatCode>
                <c:ptCount val="15"/>
                <c:pt idx="0">
                  <c:v>1.3429681920164862</c:v>
                </c:pt>
                <c:pt idx="1">
                  <c:v>0.4497918439924915</c:v>
                </c:pt>
                <c:pt idx="2">
                  <c:v>0.27082838610941978</c:v>
                </c:pt>
                <c:pt idx="3">
                  <c:v>0.13759484550463119</c:v>
                </c:pt>
                <c:pt idx="4">
                  <c:v>9.2418942119518774E-2</c:v>
                </c:pt>
                <c:pt idx="5">
                  <c:v>6.2645592587269081E-2</c:v>
                </c:pt>
                <c:pt idx="6">
                  <c:v>0.11818674031206462</c:v>
                </c:pt>
                <c:pt idx="7">
                  <c:v>7.5141851814758923E-2</c:v>
                </c:pt>
                <c:pt idx="8">
                  <c:v>7.3091518221016696E-3</c:v>
                </c:pt>
                <c:pt idx="9">
                  <c:v>7.4034391625599119E-2</c:v>
                </c:pt>
                <c:pt idx="10">
                  <c:v>6.6339037234642642E-2</c:v>
                </c:pt>
                <c:pt idx="11">
                  <c:v>6.4405654243431018E-2</c:v>
                </c:pt>
                <c:pt idx="12">
                  <c:v>4.8853268671185564E-2</c:v>
                </c:pt>
                <c:pt idx="13">
                  <c:v>1.1048054026489585E-2</c:v>
                </c:pt>
                <c:pt idx="14">
                  <c:v>5.0617576224464035E-2</c:v>
                </c:pt>
              </c:numCache>
            </c:numRef>
          </c:val>
          <c:extLst>
            <c:ext xmlns:c16="http://schemas.microsoft.com/office/drawing/2014/chart" uri="{C3380CC4-5D6E-409C-BE32-E72D297353CC}">
              <c16:uniqueId val="{00000000-A6D3-4911-8B7C-F409FC90986A}"/>
            </c:ext>
          </c:extLst>
        </c:ser>
        <c:ser>
          <c:idx val="1"/>
          <c:order val="1"/>
          <c:tx>
            <c:strRef>
              <c:f>'EPS Chart'!$I$6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Chart'!$G$7:$G$21</c:f>
              <c:strCache>
                <c:ptCount val="15"/>
                <c:pt idx="0">
                  <c:v>Trade</c:v>
                </c:pt>
                <c:pt idx="1">
                  <c:v>Transport </c:v>
                </c:pt>
                <c:pt idx="2">
                  <c:v>Food Processing</c:v>
                </c:pt>
                <c:pt idx="3">
                  <c:v>Construction and construction services</c:v>
                </c:pt>
                <c:pt idx="4">
                  <c:v>Chemical, chemical products, Pharmaceuticals</c:v>
                </c:pt>
                <c:pt idx="5">
                  <c:v>Other Services</c:v>
                </c:pt>
                <c:pt idx="6">
                  <c:v>Communication services</c:v>
                </c:pt>
                <c:pt idx="7">
                  <c:v>Metallic &amp; Non-Mettalic Products</c:v>
                </c:pt>
                <c:pt idx="8">
                  <c:v>Repair &amp; Maintenace of Motor Vehicle</c:v>
                </c:pt>
                <c:pt idx="9">
                  <c:v>Paper &amp; Furniture</c:v>
                </c:pt>
                <c:pt idx="10">
                  <c:v>Financial &amp; Insurance Services</c:v>
                </c:pt>
                <c:pt idx="11">
                  <c:v>Hotels &amp; Restaurant</c:v>
                </c:pt>
                <c:pt idx="12">
                  <c:v>Petroleum &amp; Coal</c:v>
                </c:pt>
                <c:pt idx="13">
                  <c:v>Miscellaneous manufacturing</c:v>
                </c:pt>
                <c:pt idx="14">
                  <c:v>Textile</c:v>
                </c:pt>
              </c:strCache>
            </c:strRef>
          </c:cat>
          <c:val>
            <c:numRef>
              <c:f>'EPS Chart'!$I$7:$I$21</c:f>
              <c:numCache>
                <c:formatCode>0.000</c:formatCode>
                <c:ptCount val="15"/>
                <c:pt idx="0">
                  <c:v>1.2068553470921755</c:v>
                </c:pt>
                <c:pt idx="1">
                  <c:v>0.36456318095733475</c:v>
                </c:pt>
                <c:pt idx="2">
                  <c:v>4.1276902370273705E-2</c:v>
                </c:pt>
                <c:pt idx="3">
                  <c:v>0.10361928911775595</c:v>
                </c:pt>
                <c:pt idx="4">
                  <c:v>0.1255805377981673</c:v>
                </c:pt>
                <c:pt idx="5">
                  <c:v>6.8134925285601222E-2</c:v>
                </c:pt>
                <c:pt idx="6">
                  <c:v>8.0904698547235712E-2</c:v>
                </c:pt>
                <c:pt idx="7">
                  <c:v>4.5536663141508983E-2</c:v>
                </c:pt>
                <c:pt idx="8">
                  <c:v>3.7911848393125946E-2</c:v>
                </c:pt>
                <c:pt idx="9">
                  <c:v>4.3317424599163927E-2</c:v>
                </c:pt>
                <c:pt idx="10">
                  <c:v>4.2338095408573105E-2</c:v>
                </c:pt>
                <c:pt idx="11">
                  <c:v>4.4804948349571154E-2</c:v>
                </c:pt>
                <c:pt idx="12">
                  <c:v>4.8937063716939955E-2</c:v>
                </c:pt>
                <c:pt idx="13">
                  <c:v>2.2435684525806229E-2</c:v>
                </c:pt>
                <c:pt idx="14">
                  <c:v>1.2055409050504545E-2</c:v>
                </c:pt>
              </c:numCache>
            </c:numRef>
          </c:val>
          <c:extLst>
            <c:ext xmlns:c16="http://schemas.microsoft.com/office/drawing/2014/chart" uri="{C3380CC4-5D6E-409C-BE32-E72D297353CC}">
              <c16:uniqueId val="{00000001-A6D3-4911-8B7C-F409FC90986A}"/>
            </c:ext>
          </c:extLst>
        </c:ser>
        <c:ser>
          <c:idx val="2"/>
          <c:order val="2"/>
          <c:tx>
            <c:strRef>
              <c:f>'EPS Chart'!$J$6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Chart'!$G$7:$G$21</c:f>
              <c:strCache>
                <c:ptCount val="15"/>
                <c:pt idx="0">
                  <c:v>Trade</c:v>
                </c:pt>
                <c:pt idx="1">
                  <c:v>Transport </c:v>
                </c:pt>
                <c:pt idx="2">
                  <c:v>Food Processing</c:v>
                </c:pt>
                <c:pt idx="3">
                  <c:v>Construction and construction services</c:v>
                </c:pt>
                <c:pt idx="4">
                  <c:v>Chemical, chemical products, Pharmaceuticals</c:v>
                </c:pt>
                <c:pt idx="5">
                  <c:v>Other Services</c:v>
                </c:pt>
                <c:pt idx="6">
                  <c:v>Communication services</c:v>
                </c:pt>
                <c:pt idx="7">
                  <c:v>Metallic &amp; Non-Mettalic Products</c:v>
                </c:pt>
                <c:pt idx="8">
                  <c:v>Repair &amp; Maintenace of Motor Vehicle</c:v>
                </c:pt>
                <c:pt idx="9">
                  <c:v>Paper &amp; Furniture</c:v>
                </c:pt>
                <c:pt idx="10">
                  <c:v>Financial &amp; Insurance Services</c:v>
                </c:pt>
                <c:pt idx="11">
                  <c:v>Hotels &amp; Restaurant</c:v>
                </c:pt>
                <c:pt idx="12">
                  <c:v>Petroleum &amp; Coal</c:v>
                </c:pt>
                <c:pt idx="13">
                  <c:v>Miscellaneous manufacturing</c:v>
                </c:pt>
                <c:pt idx="14">
                  <c:v>Textile</c:v>
                </c:pt>
              </c:strCache>
            </c:strRef>
          </c:cat>
          <c:val>
            <c:numRef>
              <c:f>'EPS Chart'!$J$7:$J$21</c:f>
              <c:numCache>
                <c:formatCode>0.000</c:formatCode>
                <c:ptCount val="15"/>
                <c:pt idx="0">
                  <c:v>0.68514953277285295</c:v>
                </c:pt>
                <c:pt idx="1">
                  <c:v>2.0992859108212086E-3</c:v>
                </c:pt>
                <c:pt idx="2">
                  <c:v>4.5367302465261473E-2</c:v>
                </c:pt>
                <c:pt idx="3">
                  <c:v>7.954780286328135E-2</c:v>
                </c:pt>
                <c:pt idx="4">
                  <c:v>7.2954273700358105E-2</c:v>
                </c:pt>
                <c:pt idx="5">
                  <c:v>8.2600092849272569E-2</c:v>
                </c:pt>
                <c:pt idx="6">
                  <c:v>1.3629057140256985E-2</c:v>
                </c:pt>
                <c:pt idx="7">
                  <c:v>4.9544868797309904E-2</c:v>
                </c:pt>
                <c:pt idx="8">
                  <c:v>0.10073834288690248</c:v>
                </c:pt>
                <c:pt idx="9">
                  <c:v>2.7569519566995489E-2</c:v>
                </c:pt>
                <c:pt idx="10">
                  <c:v>3.4010826766049357E-2</c:v>
                </c:pt>
                <c:pt idx="11">
                  <c:v>1.0596671223139797E-2</c:v>
                </c:pt>
                <c:pt idx="12">
                  <c:v>1.6689824565426083E-2</c:v>
                </c:pt>
                <c:pt idx="13">
                  <c:v>4.3076963289799895E-2</c:v>
                </c:pt>
                <c:pt idx="14">
                  <c:v>1.0513942367955857E-2</c:v>
                </c:pt>
              </c:numCache>
            </c:numRef>
          </c:val>
          <c:extLst>
            <c:ext xmlns:c16="http://schemas.microsoft.com/office/drawing/2014/chart" uri="{C3380CC4-5D6E-409C-BE32-E72D297353CC}">
              <c16:uniqueId val="{00000002-A6D3-4911-8B7C-F409FC90986A}"/>
            </c:ext>
          </c:extLst>
        </c:ser>
        <c:dLbls>
          <c:showLegendKey val="0"/>
          <c:showVal val="1"/>
          <c:showCatName val="0"/>
          <c:showSerName val="0"/>
          <c:showPercent val="0"/>
          <c:showBubbleSize val="0"/>
        </c:dLbls>
        <c:gapWidth val="100"/>
        <c:overlap val="-24"/>
        <c:axId val="1894238752"/>
        <c:axId val="1894238272"/>
      </c:barChart>
      <c:catAx>
        <c:axId val="1894238752"/>
        <c:scaling>
          <c:orientation val="minMax"/>
        </c:scaling>
        <c:delete val="0"/>
        <c:axPos val="b"/>
        <c:numFmt formatCode="General" sourceLinked="1"/>
        <c:majorTickMark val="none"/>
        <c:minorTickMark val="none"/>
        <c:tickLblPos val="low"/>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94238272"/>
        <c:crosses val="autoZero"/>
        <c:auto val="0"/>
        <c:lblAlgn val="ctr"/>
        <c:lblOffset val="100"/>
        <c:noMultiLvlLbl val="0"/>
      </c:catAx>
      <c:valAx>
        <c:axId val="1894238272"/>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9423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Agriculture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917665867306155E-2"/>
          <c:y val="0.13530321814172969"/>
          <c:w val="0.9441646682653877"/>
          <c:h val="0.42116190438985829"/>
        </c:manualLayout>
      </c:layout>
      <c:barChart>
        <c:barDir val="col"/>
        <c:grouping val="clustered"/>
        <c:varyColors val="0"/>
        <c:ser>
          <c:idx val="0"/>
          <c:order val="0"/>
          <c:tx>
            <c:strRef>
              <c:f>'EPS Chart'!$M$6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Chart'!$L$7:$L$21</c:f>
              <c:strCache>
                <c:ptCount val="15"/>
                <c:pt idx="0">
                  <c:v>Agriculture</c:v>
                </c:pt>
                <c:pt idx="1">
                  <c:v>Food Processing</c:v>
                </c:pt>
                <c:pt idx="2">
                  <c:v>Beverages &amp; Tobacco</c:v>
                </c:pt>
                <c:pt idx="3">
                  <c:v>Textile</c:v>
                </c:pt>
                <c:pt idx="4">
                  <c:v>Hotels &amp; Restaurant</c:v>
                </c:pt>
                <c:pt idx="5">
                  <c:v>Allied Activities</c:v>
                </c:pt>
                <c:pt idx="6">
                  <c:v>Rubber &amp; Plastic Products</c:v>
                </c:pt>
                <c:pt idx="7">
                  <c:v>Chemical, chemical products, Pharmaceuticals</c:v>
                </c:pt>
                <c:pt idx="8">
                  <c:v>Fertilizers &amp; Pesticides</c:v>
                </c:pt>
                <c:pt idx="9">
                  <c:v>Paper &amp; Furniture</c:v>
                </c:pt>
                <c:pt idx="10">
                  <c:v>Miscellaneous manufacturing</c:v>
                </c:pt>
                <c:pt idx="11">
                  <c:v>Trade</c:v>
                </c:pt>
                <c:pt idx="12">
                  <c:v>Storage and warehousing</c:v>
                </c:pt>
                <c:pt idx="13">
                  <c:v>Water Supply</c:v>
                </c:pt>
                <c:pt idx="14">
                  <c:v>Electricity</c:v>
                </c:pt>
              </c:strCache>
            </c:strRef>
          </c:cat>
          <c:val>
            <c:numRef>
              <c:f>'EPS Chart'!$M$7:$M$21</c:f>
              <c:numCache>
                <c:formatCode>0.00%</c:formatCode>
                <c:ptCount val="15"/>
                <c:pt idx="0">
                  <c:v>1.3584091827775424E-2</c:v>
                </c:pt>
                <c:pt idx="1">
                  <c:v>6.5475950423535823E-3</c:v>
                </c:pt>
                <c:pt idx="2">
                  <c:v>4.2871211932239417E-3</c:v>
                </c:pt>
                <c:pt idx="3">
                  <c:v>2.9208432931133732E-3</c:v>
                </c:pt>
                <c:pt idx="4">
                  <c:v>2.3530067217660822E-3</c:v>
                </c:pt>
                <c:pt idx="5">
                  <c:v>1.7941869572613012E-3</c:v>
                </c:pt>
                <c:pt idx="6">
                  <c:v>1.8483370595853144E-3</c:v>
                </c:pt>
                <c:pt idx="7">
                  <c:v>1.3470045833821054E-3</c:v>
                </c:pt>
                <c:pt idx="8">
                  <c:v>8.7382011646885971E-4</c:v>
                </c:pt>
                <c:pt idx="9">
                  <c:v>7.0273480357418983E-4</c:v>
                </c:pt>
                <c:pt idx="10">
                  <c:v>3.799100646649789E-4</c:v>
                </c:pt>
                <c:pt idx="11">
                  <c:v>7.4324264828584674E-4</c:v>
                </c:pt>
                <c:pt idx="12">
                  <c:v>9.3227903442383298E-4</c:v>
                </c:pt>
                <c:pt idx="13">
                  <c:v>5.4285143911891875E-4</c:v>
                </c:pt>
                <c:pt idx="14">
                  <c:v>3.4847130814097405E-4</c:v>
                </c:pt>
              </c:numCache>
            </c:numRef>
          </c:val>
          <c:extLst>
            <c:ext xmlns:c16="http://schemas.microsoft.com/office/drawing/2014/chart" uri="{C3380CC4-5D6E-409C-BE32-E72D297353CC}">
              <c16:uniqueId val="{00000000-3316-41AB-961F-9BA1011CDB02}"/>
            </c:ext>
          </c:extLst>
        </c:ser>
        <c:ser>
          <c:idx val="1"/>
          <c:order val="1"/>
          <c:tx>
            <c:strRef>
              <c:f>'EPS Chart'!$N$6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Chart'!$L$7:$L$21</c:f>
              <c:strCache>
                <c:ptCount val="15"/>
                <c:pt idx="0">
                  <c:v>Agriculture</c:v>
                </c:pt>
                <c:pt idx="1">
                  <c:v>Food Processing</c:v>
                </c:pt>
                <c:pt idx="2">
                  <c:v>Beverages &amp; Tobacco</c:v>
                </c:pt>
                <c:pt idx="3">
                  <c:v>Textile</c:v>
                </c:pt>
                <c:pt idx="4">
                  <c:v>Hotels &amp; Restaurant</c:v>
                </c:pt>
                <c:pt idx="5">
                  <c:v>Allied Activities</c:v>
                </c:pt>
                <c:pt idx="6">
                  <c:v>Rubber &amp; Plastic Products</c:v>
                </c:pt>
                <c:pt idx="7">
                  <c:v>Chemical, chemical products, Pharmaceuticals</c:v>
                </c:pt>
                <c:pt idx="8">
                  <c:v>Fertilizers &amp; Pesticides</c:v>
                </c:pt>
                <c:pt idx="9">
                  <c:v>Paper &amp; Furniture</c:v>
                </c:pt>
                <c:pt idx="10">
                  <c:v>Miscellaneous manufacturing</c:v>
                </c:pt>
                <c:pt idx="11">
                  <c:v>Trade</c:v>
                </c:pt>
                <c:pt idx="12">
                  <c:v>Storage and warehousing</c:v>
                </c:pt>
                <c:pt idx="13">
                  <c:v>Water Supply</c:v>
                </c:pt>
                <c:pt idx="14">
                  <c:v>Electricity</c:v>
                </c:pt>
              </c:strCache>
            </c:strRef>
          </c:cat>
          <c:val>
            <c:numRef>
              <c:f>'EPS Chart'!$N$7:$N$21</c:f>
              <c:numCache>
                <c:formatCode>0.00%</c:formatCode>
                <c:ptCount val="15"/>
                <c:pt idx="0">
                  <c:v>1.8127513400312711E-2</c:v>
                </c:pt>
                <c:pt idx="1">
                  <c:v>8.6957924612548476E-3</c:v>
                </c:pt>
                <c:pt idx="2">
                  <c:v>5.5609036503375675E-3</c:v>
                </c:pt>
                <c:pt idx="3">
                  <c:v>2.0622879070293365E-3</c:v>
                </c:pt>
                <c:pt idx="4">
                  <c:v>2.2978057820668418E-3</c:v>
                </c:pt>
                <c:pt idx="5">
                  <c:v>2.3376058373889563E-3</c:v>
                </c:pt>
                <c:pt idx="6">
                  <c:v>9.2498233291393728E-4</c:v>
                </c:pt>
                <c:pt idx="7">
                  <c:v>1.2046979166566718E-3</c:v>
                </c:pt>
                <c:pt idx="8">
                  <c:v>9.7561231383558322E-4</c:v>
                </c:pt>
                <c:pt idx="9">
                  <c:v>5.3316555065130444E-4</c:v>
                </c:pt>
                <c:pt idx="10">
                  <c:v>3.6939422829773694E-4</c:v>
                </c:pt>
                <c:pt idx="11">
                  <c:v>7.1978523597548971E-4</c:v>
                </c:pt>
                <c:pt idx="12">
                  <c:v>3.6537176158490947E-4</c:v>
                </c:pt>
                <c:pt idx="13">
                  <c:v>4.8146197364318244E-4</c:v>
                </c:pt>
                <c:pt idx="14">
                  <c:v>5.2704238420897553E-4</c:v>
                </c:pt>
              </c:numCache>
            </c:numRef>
          </c:val>
          <c:extLst>
            <c:ext xmlns:c16="http://schemas.microsoft.com/office/drawing/2014/chart" uri="{C3380CC4-5D6E-409C-BE32-E72D297353CC}">
              <c16:uniqueId val="{00000001-3316-41AB-961F-9BA1011CDB02}"/>
            </c:ext>
          </c:extLst>
        </c:ser>
        <c:ser>
          <c:idx val="2"/>
          <c:order val="2"/>
          <c:tx>
            <c:strRef>
              <c:f>'EPS Chart'!$O$6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Chart'!$L$7:$L$21</c:f>
              <c:strCache>
                <c:ptCount val="15"/>
                <c:pt idx="0">
                  <c:v>Agriculture</c:v>
                </c:pt>
                <c:pt idx="1">
                  <c:v>Food Processing</c:v>
                </c:pt>
                <c:pt idx="2">
                  <c:v>Beverages &amp; Tobacco</c:v>
                </c:pt>
                <c:pt idx="3">
                  <c:v>Textile</c:v>
                </c:pt>
                <c:pt idx="4">
                  <c:v>Hotels &amp; Restaurant</c:v>
                </c:pt>
                <c:pt idx="5">
                  <c:v>Allied Activities</c:v>
                </c:pt>
                <c:pt idx="6">
                  <c:v>Rubber &amp; Plastic Products</c:v>
                </c:pt>
                <c:pt idx="7">
                  <c:v>Chemical, chemical products, Pharmaceuticals</c:v>
                </c:pt>
                <c:pt idx="8">
                  <c:v>Fertilizers &amp; Pesticides</c:v>
                </c:pt>
                <c:pt idx="9">
                  <c:v>Paper &amp; Furniture</c:v>
                </c:pt>
                <c:pt idx="10">
                  <c:v>Miscellaneous manufacturing</c:v>
                </c:pt>
                <c:pt idx="11">
                  <c:v>Trade</c:v>
                </c:pt>
                <c:pt idx="12">
                  <c:v>Storage and warehousing</c:v>
                </c:pt>
                <c:pt idx="13">
                  <c:v>Water Supply</c:v>
                </c:pt>
                <c:pt idx="14">
                  <c:v>Electricity</c:v>
                </c:pt>
              </c:strCache>
            </c:strRef>
          </c:cat>
          <c:val>
            <c:numRef>
              <c:f>'EPS Chart'!$O$7:$O$21</c:f>
              <c:numCache>
                <c:formatCode>0.00%</c:formatCode>
                <c:ptCount val="15"/>
                <c:pt idx="0">
                  <c:v>1.818838507351983E-2</c:v>
                </c:pt>
                <c:pt idx="1">
                  <c:v>7.3106740610270338E-3</c:v>
                </c:pt>
                <c:pt idx="2">
                  <c:v>3.4857166022078667E-3</c:v>
                </c:pt>
                <c:pt idx="3">
                  <c:v>2.2782782156129944E-3</c:v>
                </c:pt>
                <c:pt idx="4">
                  <c:v>1.9878543299043372E-3</c:v>
                </c:pt>
                <c:pt idx="5">
                  <c:v>1.8205858171571609E-3</c:v>
                </c:pt>
                <c:pt idx="6">
                  <c:v>7.0417867367766895E-4</c:v>
                </c:pt>
                <c:pt idx="7">
                  <c:v>3.6856234443538582E-4</c:v>
                </c:pt>
                <c:pt idx="8">
                  <c:v>3.2308894959576229E-4</c:v>
                </c:pt>
                <c:pt idx="9">
                  <c:v>6.1071030473747179E-4</c:v>
                </c:pt>
                <c:pt idx="10">
                  <c:v>1.0720402417849773E-3</c:v>
                </c:pt>
                <c:pt idx="11">
                  <c:v>3.1732272801066053E-4</c:v>
                </c:pt>
                <c:pt idx="12">
                  <c:v>1.6876512847230352E-4</c:v>
                </c:pt>
                <c:pt idx="13">
                  <c:v>3.304320567742991E-4</c:v>
                </c:pt>
                <c:pt idx="14">
                  <c:v>4.0485809675105955E-4</c:v>
                </c:pt>
              </c:numCache>
            </c:numRef>
          </c:val>
          <c:extLst>
            <c:ext xmlns:c16="http://schemas.microsoft.com/office/drawing/2014/chart" uri="{C3380CC4-5D6E-409C-BE32-E72D297353CC}">
              <c16:uniqueId val="{00000002-3316-41AB-961F-9BA1011CDB02}"/>
            </c:ext>
          </c:extLst>
        </c:ser>
        <c:dLbls>
          <c:showLegendKey val="0"/>
          <c:showVal val="1"/>
          <c:showCatName val="0"/>
          <c:showSerName val="0"/>
          <c:showPercent val="0"/>
          <c:showBubbleSize val="0"/>
        </c:dLbls>
        <c:gapWidth val="100"/>
        <c:overlap val="-24"/>
        <c:axId val="1124153663"/>
        <c:axId val="1124154623"/>
      </c:barChart>
      <c:catAx>
        <c:axId val="112415366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24154623"/>
        <c:crosses val="autoZero"/>
        <c:auto val="1"/>
        <c:lblAlgn val="ctr"/>
        <c:lblOffset val="100"/>
        <c:noMultiLvlLbl val="0"/>
      </c:catAx>
      <c:valAx>
        <c:axId val="1124154623"/>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24153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Allied Activities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672955974842768E-2"/>
          <c:y val="0.14662970272510265"/>
          <c:w val="0.94465408805031448"/>
          <c:h val="0.39175168314819236"/>
        </c:manualLayout>
      </c:layout>
      <c:barChart>
        <c:barDir val="col"/>
        <c:grouping val="clustered"/>
        <c:varyColors val="0"/>
        <c:ser>
          <c:idx val="0"/>
          <c:order val="0"/>
          <c:tx>
            <c:strRef>
              <c:f>'EPS Chart'!$R$6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Chart'!$Q$7:$Q$21</c:f>
              <c:strCache>
                <c:ptCount val="15"/>
                <c:pt idx="0">
                  <c:v>Allied Activities</c:v>
                </c:pt>
                <c:pt idx="1">
                  <c:v>Hotels &amp; Restaurant</c:v>
                </c:pt>
                <c:pt idx="2">
                  <c:v>Food Processing</c:v>
                </c:pt>
                <c:pt idx="3">
                  <c:v>Paper &amp; Furniture</c:v>
                </c:pt>
                <c:pt idx="4">
                  <c:v>Beverages &amp; Tobacco</c:v>
                </c:pt>
                <c:pt idx="5">
                  <c:v>Textile</c:v>
                </c:pt>
                <c:pt idx="6">
                  <c:v>Printing</c:v>
                </c:pt>
                <c:pt idx="7">
                  <c:v>Fertilizers &amp; Pesticides</c:v>
                </c:pt>
                <c:pt idx="8">
                  <c:v>Chemical, chemical products, Pharmaceuticals</c:v>
                </c:pt>
                <c:pt idx="9">
                  <c:v>Construction and construction services</c:v>
                </c:pt>
                <c:pt idx="10">
                  <c:v>Rubber &amp; Plastic Products</c:v>
                </c:pt>
                <c:pt idx="11">
                  <c:v>Storage and warehousing</c:v>
                </c:pt>
                <c:pt idx="12">
                  <c:v>Miscellaneous manufacturing</c:v>
                </c:pt>
                <c:pt idx="13">
                  <c:v>Trade</c:v>
                </c:pt>
                <c:pt idx="14">
                  <c:v>Communication services</c:v>
                </c:pt>
              </c:strCache>
            </c:strRef>
          </c:cat>
          <c:val>
            <c:numRef>
              <c:f>'EPS Chart'!$R$7:$R$21</c:f>
              <c:numCache>
                <c:formatCode>0.00%</c:formatCode>
                <c:ptCount val="15"/>
                <c:pt idx="0">
                  <c:v>1.1741208382093138E-2</c:v>
                </c:pt>
                <c:pt idx="1">
                  <c:v>2.8282404135095973E-3</c:v>
                </c:pt>
                <c:pt idx="2">
                  <c:v>2.8295016247300575E-3</c:v>
                </c:pt>
                <c:pt idx="3">
                  <c:v>2.4323953837663836E-3</c:v>
                </c:pt>
                <c:pt idx="4">
                  <c:v>1.9401862673659176E-3</c:v>
                </c:pt>
                <c:pt idx="5">
                  <c:v>1.2965547235705976E-3</c:v>
                </c:pt>
                <c:pt idx="6">
                  <c:v>9.3548826375566829E-4</c:v>
                </c:pt>
                <c:pt idx="7">
                  <c:v>5.0523331027862994E-4</c:v>
                </c:pt>
                <c:pt idx="8">
                  <c:v>6.0984185425128068E-4</c:v>
                </c:pt>
                <c:pt idx="9">
                  <c:v>5.2544279787847259E-4</c:v>
                </c:pt>
                <c:pt idx="10">
                  <c:v>5.565452018750916E-4</c:v>
                </c:pt>
                <c:pt idx="11">
                  <c:v>4.6749612644980676E-4</c:v>
                </c:pt>
                <c:pt idx="12">
                  <c:v>2.903873219920472E-4</c:v>
                </c:pt>
                <c:pt idx="13">
                  <c:v>3.3420518465665516E-4</c:v>
                </c:pt>
                <c:pt idx="14">
                  <c:v>2.3116094508979224E-4</c:v>
                </c:pt>
              </c:numCache>
            </c:numRef>
          </c:val>
          <c:extLst>
            <c:ext xmlns:c16="http://schemas.microsoft.com/office/drawing/2014/chart" uri="{C3380CC4-5D6E-409C-BE32-E72D297353CC}">
              <c16:uniqueId val="{00000000-50BB-4F2A-9FE9-26218170A015}"/>
            </c:ext>
          </c:extLst>
        </c:ser>
        <c:ser>
          <c:idx val="1"/>
          <c:order val="1"/>
          <c:tx>
            <c:strRef>
              <c:f>'EPS Chart'!$S$6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Chart'!$Q$7:$Q$21</c:f>
              <c:strCache>
                <c:ptCount val="15"/>
                <c:pt idx="0">
                  <c:v>Allied Activities</c:v>
                </c:pt>
                <c:pt idx="1">
                  <c:v>Hotels &amp; Restaurant</c:v>
                </c:pt>
                <c:pt idx="2">
                  <c:v>Food Processing</c:v>
                </c:pt>
                <c:pt idx="3">
                  <c:v>Paper &amp; Furniture</c:v>
                </c:pt>
                <c:pt idx="4">
                  <c:v>Beverages &amp; Tobacco</c:v>
                </c:pt>
                <c:pt idx="5">
                  <c:v>Textile</c:v>
                </c:pt>
                <c:pt idx="6">
                  <c:v>Printing</c:v>
                </c:pt>
                <c:pt idx="7">
                  <c:v>Fertilizers &amp; Pesticides</c:v>
                </c:pt>
                <c:pt idx="8">
                  <c:v>Chemical, chemical products, Pharmaceuticals</c:v>
                </c:pt>
                <c:pt idx="9">
                  <c:v>Construction and construction services</c:v>
                </c:pt>
                <c:pt idx="10">
                  <c:v>Rubber &amp; Plastic Products</c:v>
                </c:pt>
                <c:pt idx="11">
                  <c:v>Storage and warehousing</c:v>
                </c:pt>
                <c:pt idx="12">
                  <c:v>Miscellaneous manufacturing</c:v>
                </c:pt>
                <c:pt idx="13">
                  <c:v>Trade</c:v>
                </c:pt>
                <c:pt idx="14">
                  <c:v>Communication services</c:v>
                </c:pt>
              </c:strCache>
            </c:strRef>
          </c:cat>
          <c:val>
            <c:numRef>
              <c:f>'EPS Chart'!$S$7:$S$21</c:f>
              <c:numCache>
                <c:formatCode>0.00%</c:formatCode>
                <c:ptCount val="15"/>
                <c:pt idx="0">
                  <c:v>5.0616612414378093E-3</c:v>
                </c:pt>
                <c:pt idx="1">
                  <c:v>2.2409404413581413E-3</c:v>
                </c:pt>
                <c:pt idx="2">
                  <c:v>1.0492434170293885E-3</c:v>
                </c:pt>
                <c:pt idx="3">
                  <c:v>4.8647798711209944E-4</c:v>
                </c:pt>
                <c:pt idx="4">
                  <c:v>4.2974936750039827E-4</c:v>
                </c:pt>
                <c:pt idx="5">
                  <c:v>3.0586738137339253E-4</c:v>
                </c:pt>
                <c:pt idx="6">
                  <c:v>2.0090409022410771E-4</c:v>
                </c:pt>
                <c:pt idx="7">
                  <c:v>7.6009459781301025E-4</c:v>
                </c:pt>
                <c:pt idx="8">
                  <c:v>5.3634252103962332E-4</c:v>
                </c:pt>
                <c:pt idx="9">
                  <c:v>3.6308939724727374E-4</c:v>
                </c:pt>
                <c:pt idx="10">
                  <c:v>4.5894423465064893E-4</c:v>
                </c:pt>
                <c:pt idx="11">
                  <c:v>1.4459770043695475E-4</c:v>
                </c:pt>
                <c:pt idx="12">
                  <c:v>1.5461552763140762E-4</c:v>
                </c:pt>
                <c:pt idx="13">
                  <c:v>1.4185773775499122E-4</c:v>
                </c:pt>
                <c:pt idx="14">
                  <c:v>8.7605864239836961E-5</c:v>
                </c:pt>
              </c:numCache>
            </c:numRef>
          </c:val>
          <c:extLst>
            <c:ext xmlns:c16="http://schemas.microsoft.com/office/drawing/2014/chart" uri="{C3380CC4-5D6E-409C-BE32-E72D297353CC}">
              <c16:uniqueId val="{00000001-50BB-4F2A-9FE9-26218170A015}"/>
            </c:ext>
          </c:extLst>
        </c:ser>
        <c:ser>
          <c:idx val="2"/>
          <c:order val="2"/>
          <c:tx>
            <c:strRef>
              <c:f>'EPS Chart'!$T$6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Chart'!$Q$7:$Q$21</c:f>
              <c:strCache>
                <c:ptCount val="15"/>
                <c:pt idx="0">
                  <c:v>Allied Activities</c:v>
                </c:pt>
                <c:pt idx="1">
                  <c:v>Hotels &amp; Restaurant</c:v>
                </c:pt>
                <c:pt idx="2">
                  <c:v>Food Processing</c:v>
                </c:pt>
                <c:pt idx="3">
                  <c:v>Paper &amp; Furniture</c:v>
                </c:pt>
                <c:pt idx="4">
                  <c:v>Beverages &amp; Tobacco</c:v>
                </c:pt>
                <c:pt idx="5">
                  <c:v>Textile</c:v>
                </c:pt>
                <c:pt idx="6">
                  <c:v>Printing</c:v>
                </c:pt>
                <c:pt idx="7">
                  <c:v>Fertilizers &amp; Pesticides</c:v>
                </c:pt>
                <c:pt idx="8">
                  <c:v>Chemical, chemical products, Pharmaceuticals</c:v>
                </c:pt>
                <c:pt idx="9">
                  <c:v>Construction and construction services</c:v>
                </c:pt>
                <c:pt idx="10">
                  <c:v>Rubber &amp; Plastic Products</c:v>
                </c:pt>
                <c:pt idx="11">
                  <c:v>Storage and warehousing</c:v>
                </c:pt>
                <c:pt idx="12">
                  <c:v>Miscellaneous manufacturing</c:v>
                </c:pt>
                <c:pt idx="13">
                  <c:v>Trade</c:v>
                </c:pt>
                <c:pt idx="14">
                  <c:v>Communication services</c:v>
                </c:pt>
              </c:strCache>
            </c:strRef>
          </c:cat>
          <c:val>
            <c:numRef>
              <c:f>'EPS Chart'!$T$7:$T$21</c:f>
              <c:numCache>
                <c:formatCode>0.00%</c:formatCode>
                <c:ptCount val="15"/>
                <c:pt idx="0">
                  <c:v>5.2727827930534321E-3</c:v>
                </c:pt>
                <c:pt idx="1">
                  <c:v>1.4568047735457057E-3</c:v>
                </c:pt>
                <c:pt idx="2">
                  <c:v>8.103948038921116E-4</c:v>
                </c:pt>
                <c:pt idx="3">
                  <c:v>1.164397758486091E-3</c:v>
                </c:pt>
                <c:pt idx="4">
                  <c:v>3.0152086185453175E-4</c:v>
                </c:pt>
                <c:pt idx="5">
                  <c:v>8.5319753217572014E-5</c:v>
                </c:pt>
                <c:pt idx="6">
                  <c:v>3.0049568279733041E-4</c:v>
                </c:pt>
                <c:pt idx="7">
                  <c:v>9.2528579308082115E-5</c:v>
                </c:pt>
                <c:pt idx="8">
                  <c:v>1.1338380831404926E-4</c:v>
                </c:pt>
                <c:pt idx="9">
                  <c:v>2.2558587934762286E-4</c:v>
                </c:pt>
                <c:pt idx="10">
                  <c:v>8.1639963505963919E-5</c:v>
                </c:pt>
                <c:pt idx="11">
                  <c:v>7.0628947088868799E-5</c:v>
                </c:pt>
                <c:pt idx="12">
                  <c:v>1.4372287078989743E-4</c:v>
                </c:pt>
                <c:pt idx="13">
                  <c:v>8.4101246825118992E-5</c:v>
                </c:pt>
                <c:pt idx="14">
                  <c:v>1.7805564668049723E-4</c:v>
                </c:pt>
              </c:numCache>
            </c:numRef>
          </c:val>
          <c:extLst>
            <c:ext xmlns:c16="http://schemas.microsoft.com/office/drawing/2014/chart" uri="{C3380CC4-5D6E-409C-BE32-E72D297353CC}">
              <c16:uniqueId val="{00000002-50BB-4F2A-9FE9-26218170A015}"/>
            </c:ext>
          </c:extLst>
        </c:ser>
        <c:dLbls>
          <c:showLegendKey val="0"/>
          <c:showVal val="1"/>
          <c:showCatName val="0"/>
          <c:showSerName val="0"/>
          <c:showPercent val="0"/>
          <c:showBubbleSize val="0"/>
        </c:dLbls>
        <c:gapWidth val="100"/>
        <c:overlap val="-24"/>
        <c:axId val="1623263856"/>
        <c:axId val="1623264336"/>
      </c:barChart>
      <c:catAx>
        <c:axId val="16232638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23264336"/>
        <c:crosses val="autoZero"/>
        <c:auto val="1"/>
        <c:lblAlgn val="ctr"/>
        <c:lblOffset val="100"/>
        <c:noMultiLvlLbl val="0"/>
      </c:catAx>
      <c:valAx>
        <c:axId val="1623264336"/>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2326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Agriculture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917665867306155E-2"/>
          <c:y val="0.14423043778007583"/>
          <c:w val="0.9441646682653877"/>
          <c:h val="0.39325835918648744"/>
        </c:manualLayout>
      </c:layout>
      <c:barChart>
        <c:barDir val="col"/>
        <c:grouping val="clustered"/>
        <c:varyColors val="0"/>
        <c:ser>
          <c:idx val="0"/>
          <c:order val="0"/>
          <c:tx>
            <c:strRef>
              <c:f>'EPS Chart'!$W$6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Chart'!$V$7:$V$21</c:f>
              <c:strCache>
                <c:ptCount val="15"/>
                <c:pt idx="0">
                  <c:v>Food Processing</c:v>
                </c:pt>
                <c:pt idx="1">
                  <c:v>Allied Activities</c:v>
                </c:pt>
                <c:pt idx="2">
                  <c:v>Textile</c:v>
                </c:pt>
                <c:pt idx="3">
                  <c:v>Other Services</c:v>
                </c:pt>
                <c:pt idx="4">
                  <c:v>Trade</c:v>
                </c:pt>
                <c:pt idx="5">
                  <c:v>Construction and construction services</c:v>
                </c:pt>
                <c:pt idx="6">
                  <c:v>Hotels &amp; Restaurant</c:v>
                </c:pt>
                <c:pt idx="7">
                  <c:v>Chemical, chemical products, Pharmaceuticals</c:v>
                </c:pt>
                <c:pt idx="8">
                  <c:v>Beverages &amp; Tobacco</c:v>
                </c:pt>
                <c:pt idx="9">
                  <c:v>Transport </c:v>
                </c:pt>
                <c:pt idx="10">
                  <c:v>Metallic &amp; Non-Mettalic Products</c:v>
                </c:pt>
                <c:pt idx="11">
                  <c:v>Rubber &amp; Plastic Products</c:v>
                </c:pt>
                <c:pt idx="12">
                  <c:v>Electricity</c:v>
                </c:pt>
                <c:pt idx="13">
                  <c:v>Miscellaneous manufacturing</c:v>
                </c:pt>
                <c:pt idx="14">
                  <c:v>Electrical &amp; Non-Electrical Machinery</c:v>
                </c:pt>
              </c:strCache>
            </c:strRef>
          </c:cat>
          <c:val>
            <c:numRef>
              <c:f>'EPS Chart'!$W$7:$W$21</c:f>
              <c:numCache>
                <c:formatCode>0.000</c:formatCode>
                <c:ptCount val="15"/>
                <c:pt idx="0">
                  <c:v>0.3053322343170613</c:v>
                </c:pt>
                <c:pt idx="1">
                  <c:v>8.4200680475110604E-2</c:v>
                </c:pt>
                <c:pt idx="2">
                  <c:v>9.1824709056797543E-2</c:v>
                </c:pt>
                <c:pt idx="3">
                  <c:v>4.7095210059957787E-2</c:v>
                </c:pt>
                <c:pt idx="4">
                  <c:v>6.4856237865575941E-2</c:v>
                </c:pt>
                <c:pt idx="5">
                  <c:v>4.2452612176489317E-2</c:v>
                </c:pt>
                <c:pt idx="6">
                  <c:v>4.0429707135448287E-2</c:v>
                </c:pt>
                <c:pt idx="7">
                  <c:v>4.7668927088894787E-2</c:v>
                </c:pt>
                <c:pt idx="8">
                  <c:v>3.2656348563330155E-2</c:v>
                </c:pt>
                <c:pt idx="9">
                  <c:v>1.529817622182102E-2</c:v>
                </c:pt>
                <c:pt idx="10">
                  <c:v>1.7905176790822794E-2</c:v>
                </c:pt>
                <c:pt idx="11">
                  <c:v>2.1713173162719521E-2</c:v>
                </c:pt>
                <c:pt idx="12">
                  <c:v>6.5496010545809252E-3</c:v>
                </c:pt>
                <c:pt idx="13">
                  <c:v>2.6301587698231957E-3</c:v>
                </c:pt>
                <c:pt idx="14">
                  <c:v>9.5569944561750067E-3</c:v>
                </c:pt>
              </c:numCache>
            </c:numRef>
          </c:val>
          <c:extLst>
            <c:ext xmlns:c16="http://schemas.microsoft.com/office/drawing/2014/chart" uri="{C3380CC4-5D6E-409C-BE32-E72D297353CC}">
              <c16:uniqueId val="{00000000-D0F1-4DFB-BB20-19E8E1A020F0}"/>
            </c:ext>
          </c:extLst>
        </c:ser>
        <c:ser>
          <c:idx val="1"/>
          <c:order val="1"/>
          <c:tx>
            <c:strRef>
              <c:f>'EPS Chart'!$X$6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Chart'!$V$7:$V$21</c:f>
              <c:strCache>
                <c:ptCount val="15"/>
                <c:pt idx="0">
                  <c:v>Food Processing</c:v>
                </c:pt>
                <c:pt idx="1">
                  <c:v>Allied Activities</c:v>
                </c:pt>
                <c:pt idx="2">
                  <c:v>Textile</c:v>
                </c:pt>
                <c:pt idx="3">
                  <c:v>Other Services</c:v>
                </c:pt>
                <c:pt idx="4">
                  <c:v>Trade</c:v>
                </c:pt>
                <c:pt idx="5">
                  <c:v>Construction and construction services</c:v>
                </c:pt>
                <c:pt idx="6">
                  <c:v>Hotels &amp; Restaurant</c:v>
                </c:pt>
                <c:pt idx="7">
                  <c:v>Chemical, chemical products, Pharmaceuticals</c:v>
                </c:pt>
                <c:pt idx="8">
                  <c:v>Beverages &amp; Tobacco</c:v>
                </c:pt>
                <c:pt idx="9">
                  <c:v>Transport </c:v>
                </c:pt>
                <c:pt idx="10">
                  <c:v>Metallic &amp; Non-Mettalic Products</c:v>
                </c:pt>
                <c:pt idx="11">
                  <c:v>Rubber &amp; Plastic Products</c:v>
                </c:pt>
                <c:pt idx="12">
                  <c:v>Electricity</c:v>
                </c:pt>
                <c:pt idx="13">
                  <c:v>Miscellaneous manufacturing</c:v>
                </c:pt>
                <c:pt idx="14">
                  <c:v>Electrical &amp; Non-Electrical Machinery</c:v>
                </c:pt>
              </c:strCache>
            </c:strRef>
          </c:cat>
          <c:val>
            <c:numRef>
              <c:f>'EPS Chart'!$X$7:$X$21</c:f>
              <c:numCache>
                <c:formatCode>0.000</c:formatCode>
                <c:ptCount val="15"/>
                <c:pt idx="0">
                  <c:v>0.25442465188857133</c:v>
                </c:pt>
                <c:pt idx="1">
                  <c:v>9.7124207826032899E-2</c:v>
                </c:pt>
                <c:pt idx="2">
                  <c:v>5.0565065761953777E-2</c:v>
                </c:pt>
                <c:pt idx="3">
                  <c:v>5.8005622299446488E-2</c:v>
                </c:pt>
                <c:pt idx="4">
                  <c:v>4.8943551872666011E-2</c:v>
                </c:pt>
                <c:pt idx="5">
                  <c:v>3.9301010383139247E-2</c:v>
                </c:pt>
                <c:pt idx="6">
                  <c:v>2.9418908840163117E-2</c:v>
                </c:pt>
                <c:pt idx="7">
                  <c:v>3.4455119252913391E-2</c:v>
                </c:pt>
                <c:pt idx="8">
                  <c:v>2.9414196307792961E-2</c:v>
                </c:pt>
                <c:pt idx="9">
                  <c:v>2.1792503721601766E-2</c:v>
                </c:pt>
                <c:pt idx="10">
                  <c:v>1.075942868266779E-2</c:v>
                </c:pt>
                <c:pt idx="11">
                  <c:v>8.3849659263172567E-3</c:v>
                </c:pt>
                <c:pt idx="12">
                  <c:v>9.9139934545508287E-3</c:v>
                </c:pt>
                <c:pt idx="13">
                  <c:v>1.6335465871330558E-3</c:v>
                </c:pt>
                <c:pt idx="14">
                  <c:v>5.1290961995144393E-3</c:v>
                </c:pt>
              </c:numCache>
            </c:numRef>
          </c:val>
          <c:extLst>
            <c:ext xmlns:c16="http://schemas.microsoft.com/office/drawing/2014/chart" uri="{C3380CC4-5D6E-409C-BE32-E72D297353CC}">
              <c16:uniqueId val="{00000001-D0F1-4DFB-BB20-19E8E1A020F0}"/>
            </c:ext>
          </c:extLst>
        </c:ser>
        <c:ser>
          <c:idx val="2"/>
          <c:order val="2"/>
          <c:tx>
            <c:strRef>
              <c:f>'EPS Chart'!$Y$6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Chart'!$V$7:$V$21</c:f>
              <c:strCache>
                <c:ptCount val="15"/>
                <c:pt idx="0">
                  <c:v>Food Processing</c:v>
                </c:pt>
                <c:pt idx="1">
                  <c:v>Allied Activities</c:v>
                </c:pt>
                <c:pt idx="2">
                  <c:v>Textile</c:v>
                </c:pt>
                <c:pt idx="3">
                  <c:v>Other Services</c:v>
                </c:pt>
                <c:pt idx="4">
                  <c:v>Trade</c:v>
                </c:pt>
                <c:pt idx="5">
                  <c:v>Construction and construction services</c:v>
                </c:pt>
                <c:pt idx="6">
                  <c:v>Hotels &amp; Restaurant</c:v>
                </c:pt>
                <c:pt idx="7">
                  <c:v>Chemical, chemical products, Pharmaceuticals</c:v>
                </c:pt>
                <c:pt idx="8">
                  <c:v>Beverages &amp; Tobacco</c:v>
                </c:pt>
                <c:pt idx="9">
                  <c:v>Transport </c:v>
                </c:pt>
                <c:pt idx="10">
                  <c:v>Metallic &amp; Non-Mettalic Products</c:v>
                </c:pt>
                <c:pt idx="11">
                  <c:v>Rubber &amp; Plastic Products</c:v>
                </c:pt>
                <c:pt idx="12">
                  <c:v>Electricity</c:v>
                </c:pt>
                <c:pt idx="13">
                  <c:v>Miscellaneous manufacturing</c:v>
                </c:pt>
                <c:pt idx="14">
                  <c:v>Electrical &amp; Non-Electrical Machinery</c:v>
                </c:pt>
              </c:strCache>
            </c:strRef>
          </c:cat>
          <c:val>
            <c:numRef>
              <c:f>'EPS Chart'!$Y$7:$Y$21</c:f>
              <c:numCache>
                <c:formatCode>0.000</c:formatCode>
                <c:ptCount val="15"/>
                <c:pt idx="0">
                  <c:v>0.2459267555806586</c:v>
                </c:pt>
                <c:pt idx="1">
                  <c:v>8.3794914323887068E-2</c:v>
                </c:pt>
                <c:pt idx="2">
                  <c:v>5.3288276350128859E-2</c:v>
                </c:pt>
                <c:pt idx="3">
                  <c:v>4.8767179263490675E-2</c:v>
                </c:pt>
                <c:pt idx="4">
                  <c:v>2.2296229527420577E-2</c:v>
                </c:pt>
                <c:pt idx="5">
                  <c:v>2.0608907930144284E-2</c:v>
                </c:pt>
                <c:pt idx="6">
                  <c:v>2.729794765555368E-2</c:v>
                </c:pt>
                <c:pt idx="7">
                  <c:v>8.3268174391371106E-3</c:v>
                </c:pt>
                <c:pt idx="8">
                  <c:v>1.8781141085687545E-2</c:v>
                </c:pt>
                <c:pt idx="9">
                  <c:v>1.1381248491153217E-2</c:v>
                </c:pt>
                <c:pt idx="10">
                  <c:v>8.2924269553703127E-3</c:v>
                </c:pt>
                <c:pt idx="11">
                  <c:v>5.4108341770494374E-3</c:v>
                </c:pt>
                <c:pt idx="12">
                  <c:v>7.2840205280894884E-3</c:v>
                </c:pt>
                <c:pt idx="13">
                  <c:v>1.6587747418313717E-2</c:v>
                </c:pt>
                <c:pt idx="14">
                  <c:v>3.2940716529691019E-3</c:v>
                </c:pt>
              </c:numCache>
            </c:numRef>
          </c:val>
          <c:extLst>
            <c:ext xmlns:c16="http://schemas.microsoft.com/office/drawing/2014/chart" uri="{C3380CC4-5D6E-409C-BE32-E72D297353CC}">
              <c16:uniqueId val="{00000002-D0F1-4DFB-BB20-19E8E1A020F0}"/>
            </c:ext>
          </c:extLst>
        </c:ser>
        <c:dLbls>
          <c:showLegendKey val="0"/>
          <c:showVal val="1"/>
          <c:showCatName val="0"/>
          <c:showSerName val="0"/>
          <c:showPercent val="0"/>
          <c:showBubbleSize val="0"/>
        </c:dLbls>
        <c:gapWidth val="100"/>
        <c:overlap val="-24"/>
        <c:axId val="1122908623"/>
        <c:axId val="1153545263"/>
      </c:barChart>
      <c:catAx>
        <c:axId val="11229086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53545263"/>
        <c:crosses val="autoZero"/>
        <c:auto val="1"/>
        <c:lblAlgn val="ctr"/>
        <c:lblOffset val="100"/>
        <c:noMultiLvlLbl val="0"/>
      </c:catAx>
      <c:valAx>
        <c:axId val="1153545263"/>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2290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 Allied Activities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718253968253968E-2"/>
          <c:y val="0.13947083333333332"/>
          <c:w val="0.94456349206349211"/>
          <c:h val="0.41044111111111109"/>
        </c:manualLayout>
      </c:layout>
      <c:barChart>
        <c:barDir val="col"/>
        <c:grouping val="clustered"/>
        <c:varyColors val="0"/>
        <c:ser>
          <c:idx val="0"/>
          <c:order val="0"/>
          <c:tx>
            <c:strRef>
              <c:f>'EPS Chart'!$AB$6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Chart'!$AA$7:$AA$21</c:f>
              <c:strCache>
                <c:ptCount val="15"/>
                <c:pt idx="0">
                  <c:v>Food Processing</c:v>
                </c:pt>
                <c:pt idx="1">
                  <c:v>Construction and construction services</c:v>
                </c:pt>
                <c:pt idx="2">
                  <c:v>Hotels &amp; Restaurant</c:v>
                </c:pt>
                <c:pt idx="3">
                  <c:v>Other Services</c:v>
                </c:pt>
                <c:pt idx="4">
                  <c:v>Chemical, chemical products, Pharmaceuticals</c:v>
                </c:pt>
                <c:pt idx="5">
                  <c:v>Trade</c:v>
                </c:pt>
                <c:pt idx="6">
                  <c:v>Textile</c:v>
                </c:pt>
                <c:pt idx="7">
                  <c:v>Paper &amp; Furniture</c:v>
                </c:pt>
                <c:pt idx="8">
                  <c:v>Agriculture</c:v>
                </c:pt>
                <c:pt idx="9">
                  <c:v>Transport </c:v>
                </c:pt>
                <c:pt idx="10">
                  <c:v>Metallic &amp; Non-Mettalic Products</c:v>
                </c:pt>
                <c:pt idx="11">
                  <c:v>Beverages &amp; Tobacco</c:v>
                </c:pt>
                <c:pt idx="12">
                  <c:v>Financial &amp; Insurance Services</c:v>
                </c:pt>
                <c:pt idx="13">
                  <c:v>Rubber &amp; Plastic Products</c:v>
                </c:pt>
                <c:pt idx="14">
                  <c:v>Electricity</c:v>
                </c:pt>
              </c:strCache>
            </c:strRef>
          </c:cat>
          <c:val>
            <c:numRef>
              <c:f>'EPS Chart'!$AB$7:$AB$21</c:f>
              <c:numCache>
                <c:formatCode>0.000</c:formatCode>
                <c:ptCount val="15"/>
                <c:pt idx="0">
                  <c:v>0.23936010460474547</c:v>
                </c:pt>
                <c:pt idx="1">
                  <c:v>0.11508193064449629</c:v>
                </c:pt>
                <c:pt idx="2">
                  <c:v>8.8973817020657514E-2</c:v>
                </c:pt>
                <c:pt idx="3">
                  <c:v>4.62934863903001E-2</c:v>
                </c:pt>
                <c:pt idx="4">
                  <c:v>3.8768749236888458E-2</c:v>
                </c:pt>
                <c:pt idx="5">
                  <c:v>5.1752053355214399E-2</c:v>
                </c:pt>
                <c:pt idx="6">
                  <c:v>7.3743765082535759E-2</c:v>
                </c:pt>
                <c:pt idx="7">
                  <c:v>4.6070798999887565E-2</c:v>
                </c:pt>
                <c:pt idx="8">
                  <c:v>2.9302292520595696E-2</c:v>
                </c:pt>
                <c:pt idx="9">
                  <c:v>1.4842978046893263E-2</c:v>
                </c:pt>
                <c:pt idx="10">
                  <c:v>1.9742068655320383E-2</c:v>
                </c:pt>
                <c:pt idx="11">
                  <c:v>2.6788567319625697E-2</c:v>
                </c:pt>
                <c:pt idx="12">
                  <c:v>1.1408167791679392E-2</c:v>
                </c:pt>
                <c:pt idx="13">
                  <c:v>1.1215197079644686E-2</c:v>
                </c:pt>
                <c:pt idx="14">
                  <c:v>9.0145949436549484E-3</c:v>
                </c:pt>
              </c:numCache>
            </c:numRef>
          </c:val>
          <c:extLst>
            <c:ext xmlns:c16="http://schemas.microsoft.com/office/drawing/2014/chart" uri="{C3380CC4-5D6E-409C-BE32-E72D297353CC}">
              <c16:uniqueId val="{00000000-4818-4071-976E-A8210104CE8B}"/>
            </c:ext>
          </c:extLst>
        </c:ser>
        <c:ser>
          <c:idx val="1"/>
          <c:order val="1"/>
          <c:tx>
            <c:strRef>
              <c:f>'EPS Chart'!$AC$6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Chart'!$AA$7:$AA$21</c:f>
              <c:strCache>
                <c:ptCount val="15"/>
                <c:pt idx="0">
                  <c:v>Food Processing</c:v>
                </c:pt>
                <c:pt idx="1">
                  <c:v>Construction and construction services</c:v>
                </c:pt>
                <c:pt idx="2">
                  <c:v>Hotels &amp; Restaurant</c:v>
                </c:pt>
                <c:pt idx="3">
                  <c:v>Other Services</c:v>
                </c:pt>
                <c:pt idx="4">
                  <c:v>Chemical, chemical products, Pharmaceuticals</c:v>
                </c:pt>
                <c:pt idx="5">
                  <c:v>Trade</c:v>
                </c:pt>
                <c:pt idx="6">
                  <c:v>Textile</c:v>
                </c:pt>
                <c:pt idx="7">
                  <c:v>Paper &amp; Furniture</c:v>
                </c:pt>
                <c:pt idx="8">
                  <c:v>Agriculture</c:v>
                </c:pt>
                <c:pt idx="9">
                  <c:v>Transport </c:v>
                </c:pt>
                <c:pt idx="10">
                  <c:v>Metallic &amp; Non-Mettalic Products</c:v>
                </c:pt>
                <c:pt idx="11">
                  <c:v>Beverages &amp; Tobacco</c:v>
                </c:pt>
                <c:pt idx="12">
                  <c:v>Financial &amp; Insurance Services</c:v>
                </c:pt>
                <c:pt idx="13">
                  <c:v>Rubber &amp; Plastic Products</c:v>
                </c:pt>
                <c:pt idx="14">
                  <c:v>Electricity</c:v>
                </c:pt>
              </c:strCache>
            </c:strRef>
          </c:cat>
          <c:val>
            <c:numRef>
              <c:f>'EPS Chart'!$AC$7:$AC$21</c:f>
              <c:numCache>
                <c:formatCode>0.000</c:formatCode>
                <c:ptCount val="15"/>
                <c:pt idx="0">
                  <c:v>0.14482952589224632</c:v>
                </c:pt>
                <c:pt idx="1">
                  <c:v>0.14075917524513512</c:v>
                </c:pt>
                <c:pt idx="2">
                  <c:v>0.13838747424483241</c:v>
                </c:pt>
                <c:pt idx="3">
                  <c:v>7.7840169372046936E-2</c:v>
                </c:pt>
                <c:pt idx="4">
                  <c:v>7.3797208107658552E-2</c:v>
                </c:pt>
                <c:pt idx="5">
                  <c:v>4.3579401609142407E-2</c:v>
                </c:pt>
                <c:pt idx="6">
                  <c:v>3.3278818555955887E-2</c:v>
                </c:pt>
                <c:pt idx="7">
                  <c:v>1.8201309850346695E-2</c:v>
                </c:pt>
                <c:pt idx="8">
                  <c:v>2.707766361073035E-2</c:v>
                </c:pt>
                <c:pt idx="9">
                  <c:v>1.4443740999812535E-2</c:v>
                </c:pt>
                <c:pt idx="10">
                  <c:v>1.5326324948438384E-2</c:v>
                </c:pt>
                <c:pt idx="11">
                  <c:v>1.054521215221233E-2</c:v>
                </c:pt>
                <c:pt idx="12">
                  <c:v>1.456448697767403E-2</c:v>
                </c:pt>
                <c:pt idx="13">
                  <c:v>2.0349785773304478E-2</c:v>
                </c:pt>
                <c:pt idx="14">
                  <c:v>8.7817835559318193E-3</c:v>
                </c:pt>
              </c:numCache>
            </c:numRef>
          </c:val>
          <c:extLst>
            <c:ext xmlns:c16="http://schemas.microsoft.com/office/drawing/2014/chart" uri="{C3380CC4-5D6E-409C-BE32-E72D297353CC}">
              <c16:uniqueId val="{00000001-4818-4071-976E-A8210104CE8B}"/>
            </c:ext>
          </c:extLst>
        </c:ser>
        <c:ser>
          <c:idx val="2"/>
          <c:order val="2"/>
          <c:tx>
            <c:strRef>
              <c:f>'EPS Chart'!$AD$6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Chart'!$AA$7:$AA$21</c:f>
              <c:strCache>
                <c:ptCount val="15"/>
                <c:pt idx="0">
                  <c:v>Food Processing</c:v>
                </c:pt>
                <c:pt idx="1">
                  <c:v>Construction and construction services</c:v>
                </c:pt>
                <c:pt idx="2">
                  <c:v>Hotels &amp; Restaurant</c:v>
                </c:pt>
                <c:pt idx="3">
                  <c:v>Other Services</c:v>
                </c:pt>
                <c:pt idx="4">
                  <c:v>Chemical, chemical products, Pharmaceuticals</c:v>
                </c:pt>
                <c:pt idx="5">
                  <c:v>Trade</c:v>
                </c:pt>
                <c:pt idx="6">
                  <c:v>Textile</c:v>
                </c:pt>
                <c:pt idx="7">
                  <c:v>Paper &amp; Furniture</c:v>
                </c:pt>
                <c:pt idx="8">
                  <c:v>Agriculture</c:v>
                </c:pt>
                <c:pt idx="9">
                  <c:v>Transport </c:v>
                </c:pt>
                <c:pt idx="10">
                  <c:v>Metallic &amp; Non-Mettalic Products</c:v>
                </c:pt>
                <c:pt idx="11">
                  <c:v>Beverages &amp; Tobacco</c:v>
                </c:pt>
                <c:pt idx="12">
                  <c:v>Financial &amp; Insurance Services</c:v>
                </c:pt>
                <c:pt idx="13">
                  <c:v>Rubber &amp; Plastic Products</c:v>
                </c:pt>
                <c:pt idx="14">
                  <c:v>Electricity</c:v>
                </c:pt>
              </c:strCache>
            </c:strRef>
          </c:cat>
          <c:val>
            <c:numRef>
              <c:f>'EPS Chart'!$AD$7:$AD$21</c:f>
              <c:numCache>
                <c:formatCode>0.000</c:formatCode>
                <c:ptCount val="15"/>
                <c:pt idx="0">
                  <c:v>0.11222949580992805</c:v>
                </c:pt>
                <c:pt idx="1">
                  <c:v>7.8006052986987442E-2</c:v>
                </c:pt>
                <c:pt idx="2">
                  <c:v>8.3631829433873789E-2</c:v>
                </c:pt>
                <c:pt idx="3">
                  <c:v>6.6982536978416274E-2</c:v>
                </c:pt>
                <c:pt idx="4">
                  <c:v>1.0699106595295525E-2</c:v>
                </c:pt>
                <c:pt idx="5">
                  <c:v>2.39879906027104E-2</c:v>
                </c:pt>
                <c:pt idx="6">
                  <c:v>7.1980455988515128E-3</c:v>
                </c:pt>
                <c:pt idx="7">
                  <c:v>4.7697456629760077E-2</c:v>
                </c:pt>
                <c:pt idx="8">
                  <c:v>2.5870073221591731E-3</c:v>
                </c:pt>
                <c:pt idx="9">
                  <c:v>2.6567818237051059E-2</c:v>
                </c:pt>
                <c:pt idx="10">
                  <c:v>1.0368852722542456E-2</c:v>
                </c:pt>
                <c:pt idx="11">
                  <c:v>6.5284713942894935E-3</c:v>
                </c:pt>
                <c:pt idx="12">
                  <c:v>1.2735740438132677E-2</c:v>
                </c:pt>
                <c:pt idx="13">
                  <c:v>2.2087301860172306E-3</c:v>
                </c:pt>
                <c:pt idx="14">
                  <c:v>6.7209002560647555E-3</c:v>
                </c:pt>
              </c:numCache>
            </c:numRef>
          </c:val>
          <c:extLst>
            <c:ext xmlns:c16="http://schemas.microsoft.com/office/drawing/2014/chart" uri="{C3380CC4-5D6E-409C-BE32-E72D297353CC}">
              <c16:uniqueId val="{00000002-4818-4071-976E-A8210104CE8B}"/>
            </c:ext>
          </c:extLst>
        </c:ser>
        <c:dLbls>
          <c:dLblPos val="outEnd"/>
          <c:showLegendKey val="0"/>
          <c:showVal val="1"/>
          <c:showCatName val="0"/>
          <c:showSerName val="0"/>
          <c:showPercent val="0"/>
          <c:showBubbleSize val="0"/>
        </c:dLbls>
        <c:gapWidth val="100"/>
        <c:overlap val="-24"/>
        <c:axId val="31390655"/>
        <c:axId val="31391135"/>
      </c:barChart>
      <c:catAx>
        <c:axId val="3139065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1391135"/>
        <c:crosses val="autoZero"/>
        <c:auto val="1"/>
        <c:lblAlgn val="ctr"/>
        <c:lblOffset val="100"/>
        <c:noMultiLvlLbl val="0"/>
      </c:catAx>
      <c:valAx>
        <c:axId val="31391135"/>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1390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NFL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'NBL NFL'!$I$1:$I$2</c:f>
              <c:strCache>
                <c:ptCount val="2"/>
                <c:pt idx="1">
                  <c:v>2011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'NBL NFL'!$H$3:$H$37</c:f>
              <c:strCache>
                <c:ptCount val="35"/>
                <c:pt idx="0">
                  <c:v>Agriculture</c:v>
                </c:pt>
                <c:pt idx="1">
                  <c:v>Allied Activities</c:v>
                </c:pt>
                <c:pt idx="2">
                  <c:v>Coal and Lignite</c:v>
                </c:pt>
                <c:pt idx="3">
                  <c:v>Natural Gas</c:v>
                </c:pt>
                <c:pt idx="4">
                  <c:v>Crude petroleum</c:v>
                </c:pt>
                <c:pt idx="5">
                  <c:v>Mining &amp; Quarring</c:v>
                </c:pt>
                <c:pt idx="6">
                  <c:v>Food Processing</c:v>
                </c:pt>
                <c:pt idx="7">
                  <c:v>Beverages &amp; Tobacco</c:v>
                </c:pt>
                <c:pt idx="8">
                  <c:v>Textile</c:v>
                </c:pt>
                <c:pt idx="9">
                  <c:v>Paper &amp; Furniture</c:v>
                </c:pt>
                <c:pt idx="10">
                  <c:v>Printing</c:v>
                </c:pt>
                <c:pt idx="11">
                  <c:v>Rubber &amp; Plastic Products</c:v>
                </c:pt>
                <c:pt idx="12">
                  <c:v>Petroleum &amp; Coal</c:v>
                </c:pt>
                <c:pt idx="13">
                  <c:v>Chemical, chemical products, Pharmaceuticals</c:v>
                </c:pt>
                <c:pt idx="14">
                  <c:v>Fertilizers &amp; Pesticides</c:v>
                </c:pt>
                <c:pt idx="15">
                  <c:v>Metallic &amp; Non-Mettalic Products</c:v>
                </c:pt>
                <c:pt idx="16">
                  <c:v>Tractors and  other agricultural implements</c:v>
                </c:pt>
                <c:pt idx="17">
                  <c:v>Electrical &amp; Non-Electrical Machinery</c:v>
                </c:pt>
                <c:pt idx="18">
                  <c:v>Transport Vehicle</c:v>
                </c:pt>
                <c:pt idx="19">
                  <c:v>Miscellaneous manufacturing</c:v>
                </c:pt>
                <c:pt idx="20">
                  <c:v>Construction and construction services</c:v>
                </c:pt>
                <c:pt idx="21">
                  <c:v>Electricity</c:v>
                </c:pt>
                <c:pt idx="22">
                  <c:v>Gas</c:v>
                </c:pt>
                <c:pt idx="23">
                  <c:v>Water Supply</c:v>
                </c:pt>
                <c:pt idx="24">
                  <c:v>Trade</c:v>
                </c:pt>
                <c:pt idx="25">
                  <c:v>Repair &amp; Maintenace of Motor Vehicle</c:v>
                </c:pt>
                <c:pt idx="26">
                  <c:v>Hotels &amp; Restaurant</c:v>
                </c:pt>
                <c:pt idx="27">
                  <c:v>Transport </c:v>
                </c:pt>
                <c:pt idx="28">
                  <c:v>Storage and warehousing</c:v>
                </c:pt>
                <c:pt idx="29">
                  <c:v>Communication services</c:v>
                </c:pt>
                <c:pt idx="30">
                  <c:v>Financial &amp; Insurance Services</c:v>
                </c:pt>
                <c:pt idx="31">
                  <c:v>Real estate services</c:v>
                </c:pt>
                <c:pt idx="32">
                  <c:v>Renting of machinery &amp; equipment</c:v>
                </c:pt>
                <c:pt idx="33">
                  <c:v>Research &amp; Development Services</c:v>
                </c:pt>
                <c:pt idx="34">
                  <c:v>Other Services</c:v>
                </c:pt>
              </c:strCache>
            </c:strRef>
          </c:cat>
          <c:val>
            <c:numRef>
              <c:f>'NBL NFL'!$I$3:$I$37</c:f>
              <c:numCache>
                <c:formatCode>General</c:formatCode>
                <c:ptCount val="35"/>
                <c:pt idx="0">
                  <c:v>0.97399391557882864</c:v>
                </c:pt>
                <c:pt idx="1">
                  <c:v>0.94600718290838437</c:v>
                </c:pt>
                <c:pt idx="2">
                  <c:v>1.6084624841212734</c:v>
                </c:pt>
                <c:pt idx="3">
                  <c:v>1.6977114019625981</c:v>
                </c:pt>
                <c:pt idx="4">
                  <c:v>1.6976750214866647</c:v>
                </c:pt>
                <c:pt idx="5">
                  <c:v>1.4429264740496353</c:v>
                </c:pt>
                <c:pt idx="6">
                  <c:v>0.6420467332109776</c:v>
                </c:pt>
                <c:pt idx="7">
                  <c:v>0.61195458094411359</c:v>
                </c:pt>
                <c:pt idx="8">
                  <c:v>0.68854209531749699</c:v>
                </c:pt>
                <c:pt idx="9">
                  <c:v>1.1303001438139855</c:v>
                </c:pt>
                <c:pt idx="10">
                  <c:v>0.91869307914978149</c:v>
                </c:pt>
                <c:pt idx="11">
                  <c:v>1.0743993667407308</c:v>
                </c:pt>
                <c:pt idx="12">
                  <c:v>1.2043686091426293</c:v>
                </c:pt>
                <c:pt idx="13">
                  <c:v>1.2455187269465542</c:v>
                </c:pt>
                <c:pt idx="14">
                  <c:v>1.2295790410838936</c:v>
                </c:pt>
                <c:pt idx="15">
                  <c:v>1.2709505875180871</c:v>
                </c:pt>
                <c:pt idx="16">
                  <c:v>0.57616654528850009</c:v>
                </c:pt>
                <c:pt idx="17">
                  <c:v>0.70745162188486543</c:v>
                </c:pt>
                <c:pt idx="18">
                  <c:v>0.59885288751423937</c:v>
                </c:pt>
                <c:pt idx="19">
                  <c:v>0.66286892537838427</c:v>
                </c:pt>
                <c:pt idx="20">
                  <c:v>0.60677523300031766</c:v>
                </c:pt>
                <c:pt idx="21">
                  <c:v>1.203725767995081</c:v>
                </c:pt>
                <c:pt idx="22">
                  <c:v>0.65500321776836345</c:v>
                </c:pt>
                <c:pt idx="23">
                  <c:v>1.2156822732845038</c:v>
                </c:pt>
                <c:pt idx="24">
                  <c:v>1.0240154739184326</c:v>
                </c:pt>
                <c:pt idx="25">
                  <c:v>1.1612162265353099</c:v>
                </c:pt>
                <c:pt idx="26">
                  <c:v>0.88391507117242174</c:v>
                </c:pt>
                <c:pt idx="27">
                  <c:v>0.91574912305414602</c:v>
                </c:pt>
                <c:pt idx="28">
                  <c:v>1.2927813570534623</c:v>
                </c:pt>
                <c:pt idx="29">
                  <c:v>1.0058755825408656</c:v>
                </c:pt>
                <c:pt idx="30">
                  <c:v>1.0104951581445318</c:v>
                </c:pt>
                <c:pt idx="31">
                  <c:v>0.62932419936553419</c:v>
                </c:pt>
                <c:pt idx="32">
                  <c:v>1.4284852022633574</c:v>
                </c:pt>
                <c:pt idx="33">
                  <c:v>0.49636137216431525</c:v>
                </c:pt>
                <c:pt idx="34">
                  <c:v>0.54212531769773131</c:v>
                </c:pt>
              </c:numCache>
            </c:numRef>
          </c:val>
          <c:extLst>
            <c:ext xmlns:c16="http://schemas.microsoft.com/office/drawing/2014/chart" uri="{C3380CC4-5D6E-409C-BE32-E72D297353CC}">
              <c16:uniqueId val="{00000000-9824-4E92-AE00-0F4A3A68264C}"/>
            </c:ext>
          </c:extLst>
        </c:ser>
        <c:ser>
          <c:idx val="1"/>
          <c:order val="1"/>
          <c:tx>
            <c:strRef>
              <c:f>'NBL NFL'!$J$1:$J$2</c:f>
              <c:strCache>
                <c:ptCount val="2"/>
                <c:pt idx="1">
                  <c:v>2015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'NBL NFL'!$H$3:$H$37</c:f>
              <c:strCache>
                <c:ptCount val="35"/>
                <c:pt idx="0">
                  <c:v>Agriculture</c:v>
                </c:pt>
                <c:pt idx="1">
                  <c:v>Allied Activities</c:v>
                </c:pt>
                <c:pt idx="2">
                  <c:v>Coal and Lignite</c:v>
                </c:pt>
                <c:pt idx="3">
                  <c:v>Natural Gas</c:v>
                </c:pt>
                <c:pt idx="4">
                  <c:v>Crude petroleum</c:v>
                </c:pt>
                <c:pt idx="5">
                  <c:v>Mining &amp; Quarring</c:v>
                </c:pt>
                <c:pt idx="6">
                  <c:v>Food Processing</c:v>
                </c:pt>
                <c:pt idx="7">
                  <c:v>Beverages &amp; Tobacco</c:v>
                </c:pt>
                <c:pt idx="8">
                  <c:v>Textile</c:v>
                </c:pt>
                <c:pt idx="9">
                  <c:v>Paper &amp; Furniture</c:v>
                </c:pt>
                <c:pt idx="10">
                  <c:v>Printing</c:v>
                </c:pt>
                <c:pt idx="11">
                  <c:v>Rubber &amp; Plastic Products</c:v>
                </c:pt>
                <c:pt idx="12">
                  <c:v>Petroleum &amp; Coal</c:v>
                </c:pt>
                <c:pt idx="13">
                  <c:v>Chemical, chemical products, Pharmaceuticals</c:v>
                </c:pt>
                <c:pt idx="14">
                  <c:v>Fertilizers &amp; Pesticides</c:v>
                </c:pt>
                <c:pt idx="15">
                  <c:v>Metallic &amp; Non-Mettalic Products</c:v>
                </c:pt>
                <c:pt idx="16">
                  <c:v>Tractors and  other agricultural implements</c:v>
                </c:pt>
                <c:pt idx="17">
                  <c:v>Electrical &amp; Non-Electrical Machinery</c:v>
                </c:pt>
                <c:pt idx="18">
                  <c:v>Transport Vehicle</c:v>
                </c:pt>
                <c:pt idx="19">
                  <c:v>Miscellaneous manufacturing</c:v>
                </c:pt>
                <c:pt idx="20">
                  <c:v>Construction and construction services</c:v>
                </c:pt>
                <c:pt idx="21">
                  <c:v>Electricity</c:v>
                </c:pt>
                <c:pt idx="22">
                  <c:v>Gas</c:v>
                </c:pt>
                <c:pt idx="23">
                  <c:v>Water Supply</c:v>
                </c:pt>
                <c:pt idx="24">
                  <c:v>Trade</c:v>
                </c:pt>
                <c:pt idx="25">
                  <c:v>Repair &amp; Maintenace of Motor Vehicle</c:v>
                </c:pt>
                <c:pt idx="26">
                  <c:v>Hotels &amp; Restaurant</c:v>
                </c:pt>
                <c:pt idx="27">
                  <c:v>Transport </c:v>
                </c:pt>
                <c:pt idx="28">
                  <c:v>Storage and warehousing</c:v>
                </c:pt>
                <c:pt idx="29">
                  <c:v>Communication services</c:v>
                </c:pt>
                <c:pt idx="30">
                  <c:v>Financial &amp; Insurance Services</c:v>
                </c:pt>
                <c:pt idx="31">
                  <c:v>Real estate services</c:v>
                </c:pt>
                <c:pt idx="32">
                  <c:v>Renting of machinery &amp; equipment</c:v>
                </c:pt>
                <c:pt idx="33">
                  <c:v>Research &amp; Development Services</c:v>
                </c:pt>
                <c:pt idx="34">
                  <c:v>Other Services</c:v>
                </c:pt>
              </c:strCache>
            </c:strRef>
          </c:cat>
          <c:val>
            <c:numRef>
              <c:f>'NBL NFL'!$J$3:$J$37</c:f>
              <c:numCache>
                <c:formatCode>General</c:formatCode>
                <c:ptCount val="35"/>
                <c:pt idx="0">
                  <c:v>0.91323026195433243</c:v>
                </c:pt>
                <c:pt idx="1">
                  <c:v>0.95509705787778731</c:v>
                </c:pt>
                <c:pt idx="2">
                  <c:v>1.6861378373961751</c:v>
                </c:pt>
                <c:pt idx="3">
                  <c:v>1.6699015009864082</c:v>
                </c:pt>
                <c:pt idx="4">
                  <c:v>1.6698529623338541</c:v>
                </c:pt>
                <c:pt idx="5">
                  <c:v>1.4861278679637522</c:v>
                </c:pt>
                <c:pt idx="6">
                  <c:v>0.59128579140377646</c:v>
                </c:pt>
                <c:pt idx="7">
                  <c:v>0.60794531887512437</c:v>
                </c:pt>
                <c:pt idx="8">
                  <c:v>0.69196435642742937</c:v>
                </c:pt>
                <c:pt idx="9">
                  <c:v>1.1259023163575199</c:v>
                </c:pt>
                <c:pt idx="10">
                  <c:v>0.79255850789094062</c:v>
                </c:pt>
                <c:pt idx="11">
                  <c:v>1.0716356254928072</c:v>
                </c:pt>
                <c:pt idx="12">
                  <c:v>1.1373218033556471</c:v>
                </c:pt>
                <c:pt idx="13">
                  <c:v>1.3292888316981812</c:v>
                </c:pt>
                <c:pt idx="14">
                  <c:v>1.2651600588286529</c:v>
                </c:pt>
                <c:pt idx="15">
                  <c:v>1.271773050429015</c:v>
                </c:pt>
                <c:pt idx="16">
                  <c:v>0.62040599926936613</c:v>
                </c:pt>
                <c:pt idx="17">
                  <c:v>0.65481665223104968</c:v>
                </c:pt>
                <c:pt idx="18">
                  <c:v>0.5838389852029533</c:v>
                </c:pt>
                <c:pt idx="19">
                  <c:v>0.81690696929984041</c:v>
                </c:pt>
                <c:pt idx="20">
                  <c:v>0.61284010917923781</c:v>
                </c:pt>
                <c:pt idx="21">
                  <c:v>1.1749003850338993</c:v>
                </c:pt>
                <c:pt idx="22">
                  <c:v>0.61872050723263483</c:v>
                </c:pt>
                <c:pt idx="23">
                  <c:v>1.2316506117598505</c:v>
                </c:pt>
                <c:pt idx="24">
                  <c:v>0.99186432484668929</c:v>
                </c:pt>
                <c:pt idx="25">
                  <c:v>1.2767231530091405</c:v>
                </c:pt>
                <c:pt idx="26">
                  <c:v>0.82444106533785899</c:v>
                </c:pt>
                <c:pt idx="27">
                  <c:v>0.87068118847890341</c:v>
                </c:pt>
                <c:pt idx="28">
                  <c:v>1.3121337339424952</c:v>
                </c:pt>
                <c:pt idx="29">
                  <c:v>0.97225677700689372</c:v>
                </c:pt>
                <c:pt idx="30">
                  <c:v>0.98675602444321731</c:v>
                </c:pt>
                <c:pt idx="31">
                  <c:v>0.66194024187088085</c:v>
                </c:pt>
                <c:pt idx="32">
                  <c:v>1.3993704961879661</c:v>
                </c:pt>
                <c:pt idx="33">
                  <c:v>0.51367093050032453</c:v>
                </c:pt>
                <c:pt idx="34">
                  <c:v>0.61089869589538814</c:v>
                </c:pt>
              </c:numCache>
            </c:numRef>
          </c:val>
          <c:extLst>
            <c:ext xmlns:c16="http://schemas.microsoft.com/office/drawing/2014/chart" uri="{C3380CC4-5D6E-409C-BE32-E72D297353CC}">
              <c16:uniqueId val="{00000001-9824-4E92-AE00-0F4A3A68264C}"/>
            </c:ext>
          </c:extLst>
        </c:ser>
        <c:ser>
          <c:idx val="2"/>
          <c:order val="2"/>
          <c:tx>
            <c:strRef>
              <c:f>'NBL NFL'!$K$1:$K$2</c:f>
              <c:strCache>
                <c:ptCount val="2"/>
                <c:pt idx="1">
                  <c:v>2019</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'NBL NFL'!$H$3:$H$37</c:f>
              <c:strCache>
                <c:ptCount val="35"/>
                <c:pt idx="0">
                  <c:v>Agriculture</c:v>
                </c:pt>
                <c:pt idx="1">
                  <c:v>Allied Activities</c:v>
                </c:pt>
                <c:pt idx="2">
                  <c:v>Coal and Lignite</c:v>
                </c:pt>
                <c:pt idx="3">
                  <c:v>Natural Gas</c:v>
                </c:pt>
                <c:pt idx="4">
                  <c:v>Crude petroleum</c:v>
                </c:pt>
                <c:pt idx="5">
                  <c:v>Mining &amp; Quarring</c:v>
                </c:pt>
                <c:pt idx="6">
                  <c:v>Food Processing</c:v>
                </c:pt>
                <c:pt idx="7">
                  <c:v>Beverages &amp; Tobacco</c:v>
                </c:pt>
                <c:pt idx="8">
                  <c:v>Textile</c:v>
                </c:pt>
                <c:pt idx="9">
                  <c:v>Paper &amp; Furniture</c:v>
                </c:pt>
                <c:pt idx="10">
                  <c:v>Printing</c:v>
                </c:pt>
                <c:pt idx="11">
                  <c:v>Rubber &amp; Plastic Products</c:v>
                </c:pt>
                <c:pt idx="12">
                  <c:v>Petroleum &amp; Coal</c:v>
                </c:pt>
                <c:pt idx="13">
                  <c:v>Chemical, chemical products, Pharmaceuticals</c:v>
                </c:pt>
                <c:pt idx="14">
                  <c:v>Fertilizers &amp; Pesticides</c:v>
                </c:pt>
                <c:pt idx="15">
                  <c:v>Metallic &amp; Non-Mettalic Products</c:v>
                </c:pt>
                <c:pt idx="16">
                  <c:v>Tractors and  other agricultural implements</c:v>
                </c:pt>
                <c:pt idx="17">
                  <c:v>Electrical &amp; Non-Electrical Machinery</c:v>
                </c:pt>
                <c:pt idx="18">
                  <c:v>Transport Vehicle</c:v>
                </c:pt>
                <c:pt idx="19">
                  <c:v>Miscellaneous manufacturing</c:v>
                </c:pt>
                <c:pt idx="20">
                  <c:v>Construction and construction services</c:v>
                </c:pt>
                <c:pt idx="21">
                  <c:v>Electricity</c:v>
                </c:pt>
                <c:pt idx="22">
                  <c:v>Gas</c:v>
                </c:pt>
                <c:pt idx="23">
                  <c:v>Water Supply</c:v>
                </c:pt>
                <c:pt idx="24">
                  <c:v>Trade</c:v>
                </c:pt>
                <c:pt idx="25">
                  <c:v>Repair &amp; Maintenace of Motor Vehicle</c:v>
                </c:pt>
                <c:pt idx="26">
                  <c:v>Hotels &amp; Restaurant</c:v>
                </c:pt>
                <c:pt idx="27">
                  <c:v>Transport </c:v>
                </c:pt>
                <c:pt idx="28">
                  <c:v>Storage and warehousing</c:v>
                </c:pt>
                <c:pt idx="29">
                  <c:v>Communication services</c:v>
                </c:pt>
                <c:pt idx="30">
                  <c:v>Financial &amp; Insurance Services</c:v>
                </c:pt>
                <c:pt idx="31">
                  <c:v>Real estate services</c:v>
                </c:pt>
                <c:pt idx="32">
                  <c:v>Renting of machinery &amp; equipment</c:v>
                </c:pt>
                <c:pt idx="33">
                  <c:v>Research &amp; Development Services</c:v>
                </c:pt>
                <c:pt idx="34">
                  <c:v>Other Services</c:v>
                </c:pt>
              </c:strCache>
            </c:strRef>
          </c:cat>
          <c:val>
            <c:numRef>
              <c:f>'NBL NFL'!$K$3:$K$37</c:f>
              <c:numCache>
                <c:formatCode>General</c:formatCode>
                <c:ptCount val="35"/>
                <c:pt idx="0">
                  <c:v>0.83156605537247064</c:v>
                </c:pt>
                <c:pt idx="1">
                  <c:v>0.7899511327077039</c:v>
                </c:pt>
                <c:pt idx="2">
                  <c:v>1.7453304768024198</c:v>
                </c:pt>
                <c:pt idx="3">
                  <c:v>1.4202226526322197</c:v>
                </c:pt>
                <c:pt idx="4">
                  <c:v>1.6193755412204933</c:v>
                </c:pt>
                <c:pt idx="5">
                  <c:v>1.5926491941145824</c:v>
                </c:pt>
                <c:pt idx="6">
                  <c:v>0.70941572497936123</c:v>
                </c:pt>
                <c:pt idx="7">
                  <c:v>0.62613924265471943</c:v>
                </c:pt>
                <c:pt idx="8">
                  <c:v>0.73084319245793627</c:v>
                </c:pt>
                <c:pt idx="9">
                  <c:v>1.1777706864143112</c:v>
                </c:pt>
                <c:pt idx="10">
                  <c:v>0.94278575677883358</c:v>
                </c:pt>
                <c:pt idx="11">
                  <c:v>1.1270903655065407</c:v>
                </c:pt>
                <c:pt idx="12">
                  <c:v>1.0741908681720675</c:v>
                </c:pt>
                <c:pt idx="13">
                  <c:v>1.0697859754505326</c:v>
                </c:pt>
                <c:pt idx="14">
                  <c:v>1.329041136174991</c:v>
                </c:pt>
                <c:pt idx="15">
                  <c:v>1.3826893320384199</c:v>
                </c:pt>
                <c:pt idx="16">
                  <c:v>0.59598708386172139</c:v>
                </c:pt>
                <c:pt idx="17">
                  <c:v>0.78121590958569465</c:v>
                </c:pt>
                <c:pt idx="18">
                  <c:v>0.77351532048323457</c:v>
                </c:pt>
                <c:pt idx="19">
                  <c:v>1.0140690252818847</c:v>
                </c:pt>
                <c:pt idx="20">
                  <c:v>0.68365923231034442</c:v>
                </c:pt>
                <c:pt idx="21">
                  <c:v>1.2472708579036049</c:v>
                </c:pt>
                <c:pt idx="22">
                  <c:v>0.76155038146727039</c:v>
                </c:pt>
                <c:pt idx="23">
                  <c:v>1.0349857858671225</c:v>
                </c:pt>
                <c:pt idx="24">
                  <c:v>0.97661416048643779</c:v>
                </c:pt>
                <c:pt idx="25">
                  <c:v>1.0960483707119257</c:v>
                </c:pt>
                <c:pt idx="26">
                  <c:v>0.74121244368980699</c:v>
                </c:pt>
                <c:pt idx="27">
                  <c:v>0.88284117351861868</c:v>
                </c:pt>
                <c:pt idx="28">
                  <c:v>1.3774744261866469</c:v>
                </c:pt>
                <c:pt idx="29">
                  <c:v>0.96176062797791073</c:v>
                </c:pt>
                <c:pt idx="30">
                  <c:v>1.0704782239036901</c:v>
                </c:pt>
                <c:pt idx="31">
                  <c:v>0.56055996541695874</c:v>
                </c:pt>
                <c:pt idx="32">
                  <c:v>0.82726616046614254</c:v>
                </c:pt>
                <c:pt idx="33">
                  <c:v>0.80060350144605752</c:v>
                </c:pt>
                <c:pt idx="34">
                  <c:v>0.64404001595732518</c:v>
                </c:pt>
              </c:numCache>
            </c:numRef>
          </c:val>
          <c:extLst>
            <c:ext xmlns:c16="http://schemas.microsoft.com/office/drawing/2014/chart" uri="{C3380CC4-5D6E-409C-BE32-E72D297353CC}">
              <c16:uniqueId val="{00000002-9824-4E92-AE00-0F4A3A68264C}"/>
            </c:ext>
          </c:extLst>
        </c:ser>
        <c:dLbls>
          <c:showLegendKey val="0"/>
          <c:showVal val="0"/>
          <c:showCatName val="0"/>
          <c:showSerName val="0"/>
          <c:showPercent val="0"/>
          <c:showBubbleSize val="0"/>
        </c:dLbls>
        <c:gapWidth val="219"/>
        <c:overlap val="-27"/>
        <c:axId val="1231975839"/>
        <c:axId val="1231985919"/>
      </c:barChart>
      <c:lineChart>
        <c:grouping val="standard"/>
        <c:varyColors val="0"/>
        <c:ser>
          <c:idx val="3"/>
          <c:order val="3"/>
          <c:tx>
            <c:strRef>
              <c:f>'NBL NFL'!$L$1:$L$2</c:f>
              <c:strCache>
                <c:ptCount val="2"/>
                <c:pt idx="1">
                  <c:v>NFL = 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cat>
            <c:strRef>
              <c:f>'NBL NFL'!$H$3:$H$37</c:f>
              <c:strCache>
                <c:ptCount val="35"/>
                <c:pt idx="0">
                  <c:v>Agriculture</c:v>
                </c:pt>
                <c:pt idx="1">
                  <c:v>Allied Activities</c:v>
                </c:pt>
                <c:pt idx="2">
                  <c:v>Coal and Lignite</c:v>
                </c:pt>
                <c:pt idx="3">
                  <c:v>Natural Gas</c:v>
                </c:pt>
                <c:pt idx="4">
                  <c:v>Crude petroleum</c:v>
                </c:pt>
                <c:pt idx="5">
                  <c:v>Mining &amp; Quarring</c:v>
                </c:pt>
                <c:pt idx="6">
                  <c:v>Food Processing</c:v>
                </c:pt>
                <c:pt idx="7">
                  <c:v>Beverages &amp; Tobacco</c:v>
                </c:pt>
                <c:pt idx="8">
                  <c:v>Textile</c:v>
                </c:pt>
                <c:pt idx="9">
                  <c:v>Paper &amp; Furniture</c:v>
                </c:pt>
                <c:pt idx="10">
                  <c:v>Printing</c:v>
                </c:pt>
                <c:pt idx="11">
                  <c:v>Rubber &amp; Plastic Products</c:v>
                </c:pt>
                <c:pt idx="12">
                  <c:v>Petroleum &amp; Coal</c:v>
                </c:pt>
                <c:pt idx="13">
                  <c:v>Chemical, chemical products, Pharmaceuticals</c:v>
                </c:pt>
                <c:pt idx="14">
                  <c:v>Fertilizers &amp; Pesticides</c:v>
                </c:pt>
                <c:pt idx="15">
                  <c:v>Metallic &amp; Non-Mettalic Products</c:v>
                </c:pt>
                <c:pt idx="16">
                  <c:v>Tractors and  other agricultural implements</c:v>
                </c:pt>
                <c:pt idx="17">
                  <c:v>Electrical &amp; Non-Electrical Machinery</c:v>
                </c:pt>
                <c:pt idx="18">
                  <c:v>Transport Vehicle</c:v>
                </c:pt>
                <c:pt idx="19">
                  <c:v>Miscellaneous manufacturing</c:v>
                </c:pt>
                <c:pt idx="20">
                  <c:v>Construction and construction services</c:v>
                </c:pt>
                <c:pt idx="21">
                  <c:v>Electricity</c:v>
                </c:pt>
                <c:pt idx="22">
                  <c:v>Gas</c:v>
                </c:pt>
                <c:pt idx="23">
                  <c:v>Water Supply</c:v>
                </c:pt>
                <c:pt idx="24">
                  <c:v>Trade</c:v>
                </c:pt>
                <c:pt idx="25">
                  <c:v>Repair &amp; Maintenace of Motor Vehicle</c:v>
                </c:pt>
                <c:pt idx="26">
                  <c:v>Hotels &amp; Restaurant</c:v>
                </c:pt>
                <c:pt idx="27">
                  <c:v>Transport </c:v>
                </c:pt>
                <c:pt idx="28">
                  <c:v>Storage and warehousing</c:v>
                </c:pt>
                <c:pt idx="29">
                  <c:v>Communication services</c:v>
                </c:pt>
                <c:pt idx="30">
                  <c:v>Financial &amp; Insurance Services</c:v>
                </c:pt>
                <c:pt idx="31">
                  <c:v>Real estate services</c:v>
                </c:pt>
                <c:pt idx="32">
                  <c:v>Renting of machinery &amp; equipment</c:v>
                </c:pt>
                <c:pt idx="33">
                  <c:v>Research &amp; Development Services</c:v>
                </c:pt>
                <c:pt idx="34">
                  <c:v>Other Services</c:v>
                </c:pt>
              </c:strCache>
            </c:strRef>
          </c:cat>
          <c:val>
            <c:numRef>
              <c:f>'NBL NFL'!$L$3:$L$37</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smooth val="0"/>
          <c:extLst>
            <c:ext xmlns:c16="http://schemas.microsoft.com/office/drawing/2014/chart" uri="{C3380CC4-5D6E-409C-BE32-E72D297353CC}">
              <c16:uniqueId val="{00000003-9824-4E92-AE00-0F4A3A68264C}"/>
            </c:ext>
          </c:extLst>
        </c:ser>
        <c:dLbls>
          <c:showLegendKey val="0"/>
          <c:showVal val="0"/>
          <c:showCatName val="0"/>
          <c:showSerName val="0"/>
          <c:showPercent val="0"/>
          <c:showBubbleSize val="0"/>
        </c:dLbls>
        <c:marker val="1"/>
        <c:smooth val="0"/>
        <c:axId val="1231975839"/>
        <c:axId val="1231985919"/>
      </c:lineChart>
      <c:catAx>
        <c:axId val="123197583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31985919"/>
        <c:crosses val="autoZero"/>
        <c:auto val="1"/>
        <c:lblAlgn val="ctr"/>
        <c:lblOffset val="100"/>
        <c:noMultiLvlLbl val="0"/>
      </c:catAx>
      <c:valAx>
        <c:axId val="123198591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31975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Agriculture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777777777777776E-2"/>
          <c:y val="0.11139088450041061"/>
          <c:w val="0.94444444444444442"/>
          <c:h val="0.39400279601044297"/>
        </c:manualLayout>
      </c:layout>
      <c:barChart>
        <c:barDir val="col"/>
        <c:grouping val="clustered"/>
        <c:varyColors val="0"/>
        <c:ser>
          <c:idx val="0"/>
          <c:order val="0"/>
          <c:tx>
            <c:strRef>
              <c:f>'PIV Chart'!$C$6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Chart'!$B$7:$B$21</c:f>
              <c:strCache>
                <c:ptCount val="15"/>
                <c:pt idx="0">
                  <c:v>Financial &amp; Insurance Services</c:v>
                </c:pt>
                <c:pt idx="1">
                  <c:v>Trade</c:v>
                </c:pt>
                <c:pt idx="2">
                  <c:v>Petroleum &amp; Coal</c:v>
                </c:pt>
                <c:pt idx="3">
                  <c:v>Fertilizers &amp; Pesticides</c:v>
                </c:pt>
                <c:pt idx="4">
                  <c:v>Electricity</c:v>
                </c:pt>
                <c:pt idx="5">
                  <c:v>Chemical, chemical products, Pharmaceuticals</c:v>
                </c:pt>
                <c:pt idx="6">
                  <c:v>Allied Activities</c:v>
                </c:pt>
                <c:pt idx="7">
                  <c:v>Transport </c:v>
                </c:pt>
                <c:pt idx="8">
                  <c:v>Other Services</c:v>
                </c:pt>
                <c:pt idx="9">
                  <c:v>Construction and construction services</c:v>
                </c:pt>
                <c:pt idx="10">
                  <c:v>Metallic &amp; Non-Mettalic Products</c:v>
                </c:pt>
                <c:pt idx="11">
                  <c:v>Crude petroleum</c:v>
                </c:pt>
                <c:pt idx="12">
                  <c:v>Repair &amp; Maintenace of Motor Vehicle</c:v>
                </c:pt>
                <c:pt idx="13">
                  <c:v>Communication services</c:v>
                </c:pt>
                <c:pt idx="14">
                  <c:v>Water Supply</c:v>
                </c:pt>
              </c:strCache>
            </c:strRef>
          </c:cat>
          <c:val>
            <c:numRef>
              <c:f>'PIV Chart'!$C$7:$C$21</c:f>
              <c:numCache>
                <c:formatCode>0.000</c:formatCode>
                <c:ptCount val="15"/>
                <c:pt idx="0">
                  <c:v>2.9799782280911007E-2</c:v>
                </c:pt>
                <c:pt idx="1">
                  <c:v>2.7211087403779234E-2</c:v>
                </c:pt>
                <c:pt idx="2">
                  <c:v>2.7695903846756374E-2</c:v>
                </c:pt>
                <c:pt idx="3">
                  <c:v>2.2625374274415334E-2</c:v>
                </c:pt>
                <c:pt idx="4">
                  <c:v>1.2598891818855274E-2</c:v>
                </c:pt>
                <c:pt idx="5">
                  <c:v>1.5919468151351004E-2</c:v>
                </c:pt>
                <c:pt idx="6">
                  <c:v>1.7657549103967014E-2</c:v>
                </c:pt>
                <c:pt idx="7">
                  <c:v>1.1037096335434551E-2</c:v>
                </c:pt>
                <c:pt idx="8">
                  <c:v>1.3108562305303064E-3</c:v>
                </c:pt>
                <c:pt idx="9">
                  <c:v>8.6327599556639371E-3</c:v>
                </c:pt>
                <c:pt idx="10">
                  <c:v>6.340988800265606E-3</c:v>
                </c:pt>
                <c:pt idx="11">
                  <c:v>3.7222736487272758E-3</c:v>
                </c:pt>
                <c:pt idx="12">
                  <c:v>1.0281043793602754E-4</c:v>
                </c:pt>
                <c:pt idx="13">
                  <c:v>2.437530584004542E-3</c:v>
                </c:pt>
                <c:pt idx="14">
                  <c:v>1.2600306537441819E-3</c:v>
                </c:pt>
              </c:numCache>
            </c:numRef>
          </c:val>
          <c:extLst>
            <c:ext xmlns:c16="http://schemas.microsoft.com/office/drawing/2014/chart" uri="{C3380CC4-5D6E-409C-BE32-E72D297353CC}">
              <c16:uniqueId val="{00000000-7D3F-4134-BF75-667BC290E3C0}"/>
            </c:ext>
          </c:extLst>
        </c:ser>
        <c:ser>
          <c:idx val="1"/>
          <c:order val="1"/>
          <c:tx>
            <c:strRef>
              <c:f>'PIV Chart'!$D$6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Chart'!$B$7:$B$21</c:f>
              <c:strCache>
                <c:ptCount val="15"/>
                <c:pt idx="0">
                  <c:v>Financial &amp; Insurance Services</c:v>
                </c:pt>
                <c:pt idx="1">
                  <c:v>Trade</c:v>
                </c:pt>
                <c:pt idx="2">
                  <c:v>Petroleum &amp; Coal</c:v>
                </c:pt>
                <c:pt idx="3">
                  <c:v>Fertilizers &amp; Pesticides</c:v>
                </c:pt>
                <c:pt idx="4">
                  <c:v>Electricity</c:v>
                </c:pt>
                <c:pt idx="5">
                  <c:v>Chemical, chemical products, Pharmaceuticals</c:v>
                </c:pt>
                <c:pt idx="6">
                  <c:v>Allied Activities</c:v>
                </c:pt>
                <c:pt idx="7">
                  <c:v>Transport </c:v>
                </c:pt>
                <c:pt idx="8">
                  <c:v>Other Services</c:v>
                </c:pt>
                <c:pt idx="9">
                  <c:v>Construction and construction services</c:v>
                </c:pt>
                <c:pt idx="10">
                  <c:v>Metallic &amp; Non-Mettalic Products</c:v>
                </c:pt>
                <c:pt idx="11">
                  <c:v>Crude petroleum</c:v>
                </c:pt>
                <c:pt idx="12">
                  <c:v>Repair &amp; Maintenace of Motor Vehicle</c:v>
                </c:pt>
                <c:pt idx="13">
                  <c:v>Communication services</c:v>
                </c:pt>
                <c:pt idx="14">
                  <c:v>Water Supply</c:v>
                </c:pt>
              </c:strCache>
            </c:strRef>
          </c:cat>
          <c:val>
            <c:numRef>
              <c:f>'PIV Chart'!$D$7:$D$21</c:f>
              <c:numCache>
                <c:formatCode>0.000</c:formatCode>
                <c:ptCount val="15"/>
                <c:pt idx="0">
                  <c:v>3.186639507748492E-2</c:v>
                </c:pt>
                <c:pt idx="1">
                  <c:v>2.5601260604687821E-2</c:v>
                </c:pt>
                <c:pt idx="2">
                  <c:v>3.004758855785776E-2</c:v>
                </c:pt>
                <c:pt idx="3">
                  <c:v>7.4769656122941307E-3</c:v>
                </c:pt>
                <c:pt idx="4">
                  <c:v>3.5763203902371532E-2</c:v>
                </c:pt>
                <c:pt idx="5">
                  <c:v>8.7076342220222258E-3</c:v>
                </c:pt>
                <c:pt idx="6">
                  <c:v>1.992988829187969E-2</c:v>
                </c:pt>
                <c:pt idx="7">
                  <c:v>1.0610375545863951E-2</c:v>
                </c:pt>
                <c:pt idx="8">
                  <c:v>4.6144147554537229E-3</c:v>
                </c:pt>
                <c:pt idx="9">
                  <c:v>1.5449735319515347E-2</c:v>
                </c:pt>
                <c:pt idx="10">
                  <c:v>8.9407139707796037E-3</c:v>
                </c:pt>
                <c:pt idx="11">
                  <c:v>3.5982717195075708E-3</c:v>
                </c:pt>
                <c:pt idx="12">
                  <c:v>1.4438538914163098E-3</c:v>
                </c:pt>
                <c:pt idx="13">
                  <c:v>3.541688936407441E-3</c:v>
                </c:pt>
                <c:pt idx="14">
                  <c:v>1.6557430072648858E-3</c:v>
                </c:pt>
              </c:numCache>
            </c:numRef>
          </c:val>
          <c:extLst>
            <c:ext xmlns:c16="http://schemas.microsoft.com/office/drawing/2014/chart" uri="{C3380CC4-5D6E-409C-BE32-E72D297353CC}">
              <c16:uniqueId val="{00000001-7D3F-4134-BF75-667BC290E3C0}"/>
            </c:ext>
          </c:extLst>
        </c:ser>
        <c:ser>
          <c:idx val="2"/>
          <c:order val="2"/>
          <c:tx>
            <c:strRef>
              <c:f>'PIV Chart'!$E$6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Chart'!$B$7:$B$21</c:f>
              <c:strCache>
                <c:ptCount val="15"/>
                <c:pt idx="0">
                  <c:v>Financial &amp; Insurance Services</c:v>
                </c:pt>
                <c:pt idx="1">
                  <c:v>Trade</c:v>
                </c:pt>
                <c:pt idx="2">
                  <c:v>Petroleum &amp; Coal</c:v>
                </c:pt>
                <c:pt idx="3">
                  <c:v>Fertilizers &amp; Pesticides</c:v>
                </c:pt>
                <c:pt idx="4">
                  <c:v>Electricity</c:v>
                </c:pt>
                <c:pt idx="5">
                  <c:v>Chemical, chemical products, Pharmaceuticals</c:v>
                </c:pt>
                <c:pt idx="6">
                  <c:v>Allied Activities</c:v>
                </c:pt>
                <c:pt idx="7">
                  <c:v>Transport </c:v>
                </c:pt>
                <c:pt idx="8">
                  <c:v>Other Services</c:v>
                </c:pt>
                <c:pt idx="9">
                  <c:v>Construction and construction services</c:v>
                </c:pt>
                <c:pt idx="10">
                  <c:v>Metallic &amp; Non-Mettalic Products</c:v>
                </c:pt>
                <c:pt idx="11">
                  <c:v>Crude petroleum</c:v>
                </c:pt>
                <c:pt idx="12">
                  <c:v>Repair &amp; Maintenace of Motor Vehicle</c:v>
                </c:pt>
                <c:pt idx="13">
                  <c:v>Communication services</c:v>
                </c:pt>
                <c:pt idx="14">
                  <c:v>Water Supply</c:v>
                </c:pt>
              </c:strCache>
            </c:strRef>
          </c:cat>
          <c:val>
            <c:numRef>
              <c:f>'PIV Chart'!$E$7:$E$21</c:f>
              <c:numCache>
                <c:formatCode>0.000</c:formatCode>
                <c:ptCount val="15"/>
                <c:pt idx="0">
                  <c:v>4.4864799432600272E-2</c:v>
                </c:pt>
                <c:pt idx="1">
                  <c:v>2.8929793621370783E-2</c:v>
                </c:pt>
                <c:pt idx="2">
                  <c:v>1.6318994975452042E-2</c:v>
                </c:pt>
                <c:pt idx="3">
                  <c:v>3.8756644703520034E-2</c:v>
                </c:pt>
                <c:pt idx="4">
                  <c:v>1.2677442274149039E-2</c:v>
                </c:pt>
                <c:pt idx="5">
                  <c:v>1.5739715696241319E-2</c:v>
                </c:pt>
                <c:pt idx="6">
                  <c:v>2.1262928806226452E-3</c:v>
                </c:pt>
                <c:pt idx="7">
                  <c:v>1.165847736259305E-2</c:v>
                </c:pt>
                <c:pt idx="8">
                  <c:v>2.4743389923486271E-2</c:v>
                </c:pt>
                <c:pt idx="9">
                  <c:v>5.2650722878556083E-3</c:v>
                </c:pt>
                <c:pt idx="10">
                  <c:v>7.1376512358221024E-3</c:v>
                </c:pt>
                <c:pt idx="11">
                  <c:v>2.8713662195211254E-3</c:v>
                </c:pt>
                <c:pt idx="12">
                  <c:v>7.9835426195428022E-3</c:v>
                </c:pt>
                <c:pt idx="13">
                  <c:v>3.3088784352277929E-3</c:v>
                </c:pt>
                <c:pt idx="14">
                  <c:v>4.1623966232590404E-3</c:v>
                </c:pt>
              </c:numCache>
            </c:numRef>
          </c:val>
          <c:extLst>
            <c:ext xmlns:c16="http://schemas.microsoft.com/office/drawing/2014/chart" uri="{C3380CC4-5D6E-409C-BE32-E72D297353CC}">
              <c16:uniqueId val="{00000002-7D3F-4134-BF75-667BC290E3C0}"/>
            </c:ext>
          </c:extLst>
        </c:ser>
        <c:dLbls>
          <c:showLegendKey val="0"/>
          <c:showVal val="1"/>
          <c:showCatName val="0"/>
          <c:showSerName val="0"/>
          <c:showPercent val="0"/>
          <c:showBubbleSize val="0"/>
        </c:dLbls>
        <c:gapWidth val="100"/>
        <c:overlap val="-24"/>
        <c:axId val="1893869104"/>
        <c:axId val="1893869584"/>
      </c:barChart>
      <c:catAx>
        <c:axId val="1893869104"/>
        <c:scaling>
          <c:orientation val="minMax"/>
        </c:scaling>
        <c:delete val="0"/>
        <c:axPos val="b"/>
        <c:numFmt formatCode="General" sourceLinked="0"/>
        <c:majorTickMark val="none"/>
        <c:minorTickMark val="none"/>
        <c:tickLblPos val="low"/>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93869584"/>
        <c:crosses val="autoZero"/>
        <c:auto val="0"/>
        <c:lblAlgn val="ctr"/>
        <c:lblOffset val="100"/>
        <c:noMultiLvlLbl val="0"/>
      </c:catAx>
      <c:valAx>
        <c:axId val="1893869584"/>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93869104"/>
        <c:crosses val="autoZero"/>
        <c:crossBetween val="between"/>
      </c:valAx>
      <c:spPr>
        <a:noFill/>
        <a:ln>
          <a:noFill/>
        </a:ln>
        <a:effectLst/>
      </c:spPr>
    </c:plotArea>
    <c:legend>
      <c:legendPos val="b"/>
      <c:layout>
        <c:manualLayout>
          <c:xMode val="edge"/>
          <c:yMode val="edge"/>
          <c:x val="0.66571657019833408"/>
          <c:y val="0.14301348228981522"/>
          <c:w val="0.29878583191642832"/>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Allied Activities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1404648563416272E-2"/>
          <c:y val="0.1103306887565417"/>
          <c:w val="0.94071195473189428"/>
          <c:h val="0.39784193606961316"/>
        </c:manualLayout>
      </c:layout>
      <c:barChart>
        <c:barDir val="col"/>
        <c:grouping val="clustered"/>
        <c:varyColors val="0"/>
        <c:ser>
          <c:idx val="0"/>
          <c:order val="0"/>
          <c:tx>
            <c:strRef>
              <c:f>'PIV Chart'!$H$6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Chart'!$G$7:$G$21</c:f>
              <c:strCache>
                <c:ptCount val="15"/>
                <c:pt idx="0">
                  <c:v>Trade</c:v>
                </c:pt>
                <c:pt idx="1">
                  <c:v>Food Processing</c:v>
                </c:pt>
                <c:pt idx="2">
                  <c:v>Transport </c:v>
                </c:pt>
                <c:pt idx="3">
                  <c:v>Petroleum &amp; Coal</c:v>
                </c:pt>
                <c:pt idx="4">
                  <c:v>Chemical, chemical products, Pharmaceuticals</c:v>
                </c:pt>
                <c:pt idx="5">
                  <c:v>Financial &amp; Insurance Services</c:v>
                </c:pt>
                <c:pt idx="6">
                  <c:v>Metallic &amp; Non-Mettalic Products</c:v>
                </c:pt>
                <c:pt idx="7">
                  <c:v>Electricity</c:v>
                </c:pt>
                <c:pt idx="8">
                  <c:v>Other Services</c:v>
                </c:pt>
                <c:pt idx="9">
                  <c:v>Construction and construction services</c:v>
                </c:pt>
                <c:pt idx="10">
                  <c:v>Paper &amp; Furniture</c:v>
                </c:pt>
                <c:pt idx="11">
                  <c:v>Miscellaneous manufacturing</c:v>
                </c:pt>
                <c:pt idx="12">
                  <c:v>Communication services</c:v>
                </c:pt>
                <c:pt idx="13">
                  <c:v>Fertilizers &amp; Pesticides</c:v>
                </c:pt>
                <c:pt idx="14">
                  <c:v>Mining &amp; Quarring</c:v>
                </c:pt>
              </c:strCache>
            </c:strRef>
          </c:cat>
          <c:val>
            <c:numRef>
              <c:f>'PIV Chart'!$H$7:$H$21</c:f>
              <c:numCache>
                <c:formatCode>0.00</c:formatCode>
                <c:ptCount val="15"/>
                <c:pt idx="0">
                  <c:v>5.7569127293974974E-2</c:v>
                </c:pt>
                <c:pt idx="1">
                  <c:v>5.0510858524784673E-2</c:v>
                </c:pt>
                <c:pt idx="2">
                  <c:v>3.4236977750922631E-2</c:v>
                </c:pt>
                <c:pt idx="3">
                  <c:v>2.050048431071038E-2</c:v>
                </c:pt>
                <c:pt idx="4">
                  <c:v>1.0186075402764866E-2</c:v>
                </c:pt>
                <c:pt idx="5">
                  <c:v>9.4120263120782751E-3</c:v>
                </c:pt>
                <c:pt idx="6">
                  <c:v>8.1274187261769753E-3</c:v>
                </c:pt>
                <c:pt idx="7">
                  <c:v>7.5904320054224449E-3</c:v>
                </c:pt>
                <c:pt idx="8">
                  <c:v>3.3729074642562295E-3</c:v>
                </c:pt>
                <c:pt idx="9">
                  <c:v>7.4003371590750482E-3</c:v>
                </c:pt>
                <c:pt idx="10">
                  <c:v>6.6038722832727518E-3</c:v>
                </c:pt>
                <c:pt idx="11">
                  <c:v>1.4669481800499468E-3</c:v>
                </c:pt>
                <c:pt idx="12">
                  <c:v>5.0157239090239808E-3</c:v>
                </c:pt>
                <c:pt idx="13">
                  <c:v>3.5073384524234798E-3</c:v>
                </c:pt>
                <c:pt idx="14">
                  <c:v>1.4355902032118463E-3</c:v>
                </c:pt>
              </c:numCache>
            </c:numRef>
          </c:val>
          <c:extLst>
            <c:ext xmlns:c16="http://schemas.microsoft.com/office/drawing/2014/chart" uri="{C3380CC4-5D6E-409C-BE32-E72D297353CC}">
              <c16:uniqueId val="{00000000-D61C-4CF4-BC9D-B9AFBBE60980}"/>
            </c:ext>
          </c:extLst>
        </c:ser>
        <c:ser>
          <c:idx val="1"/>
          <c:order val="1"/>
          <c:tx>
            <c:strRef>
              <c:f>'PIV Chart'!$I$6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Chart'!$G$7:$G$21</c:f>
              <c:strCache>
                <c:ptCount val="15"/>
                <c:pt idx="0">
                  <c:v>Trade</c:v>
                </c:pt>
                <c:pt idx="1">
                  <c:v>Food Processing</c:v>
                </c:pt>
                <c:pt idx="2">
                  <c:v>Transport </c:v>
                </c:pt>
                <c:pt idx="3">
                  <c:v>Petroleum &amp; Coal</c:v>
                </c:pt>
                <c:pt idx="4">
                  <c:v>Chemical, chemical products, Pharmaceuticals</c:v>
                </c:pt>
                <c:pt idx="5">
                  <c:v>Financial &amp; Insurance Services</c:v>
                </c:pt>
                <c:pt idx="6">
                  <c:v>Metallic &amp; Non-Mettalic Products</c:v>
                </c:pt>
                <c:pt idx="7">
                  <c:v>Electricity</c:v>
                </c:pt>
                <c:pt idx="8">
                  <c:v>Other Services</c:v>
                </c:pt>
                <c:pt idx="9">
                  <c:v>Construction and construction services</c:v>
                </c:pt>
                <c:pt idx="10">
                  <c:v>Paper &amp; Furniture</c:v>
                </c:pt>
                <c:pt idx="11">
                  <c:v>Miscellaneous manufacturing</c:v>
                </c:pt>
                <c:pt idx="12">
                  <c:v>Communication services</c:v>
                </c:pt>
                <c:pt idx="13">
                  <c:v>Fertilizers &amp; Pesticides</c:v>
                </c:pt>
                <c:pt idx="14">
                  <c:v>Mining &amp; Quarring</c:v>
                </c:pt>
              </c:strCache>
            </c:strRef>
          </c:cat>
          <c:val>
            <c:numRef>
              <c:f>'PIV Chart'!$I$7:$I$21</c:f>
              <c:numCache>
                <c:formatCode>0.00</c:formatCode>
                <c:ptCount val="15"/>
                <c:pt idx="0">
                  <c:v>5.7672279677136243E-2</c:v>
                </c:pt>
                <c:pt idx="1">
                  <c:v>1.2069578922128897E-2</c:v>
                </c:pt>
                <c:pt idx="2">
                  <c:v>2.6760668136122379E-2</c:v>
                </c:pt>
                <c:pt idx="3">
                  <c:v>1.3066922169734535E-2</c:v>
                </c:pt>
                <c:pt idx="4">
                  <c:v>1.7460860735844113E-2</c:v>
                </c:pt>
                <c:pt idx="5">
                  <c:v>8.8117463157355302E-3</c:v>
                </c:pt>
                <c:pt idx="6">
                  <c:v>8.1727233395111412E-3</c:v>
                </c:pt>
                <c:pt idx="7">
                  <c:v>9.7537366054235054E-3</c:v>
                </c:pt>
                <c:pt idx="8">
                  <c:v>5.8887158371068084E-3</c:v>
                </c:pt>
                <c:pt idx="9">
                  <c:v>5.1350651582170656E-3</c:v>
                </c:pt>
                <c:pt idx="10">
                  <c:v>5.3688149692365942E-3</c:v>
                </c:pt>
                <c:pt idx="11">
                  <c:v>4.2040876636404052E-3</c:v>
                </c:pt>
                <c:pt idx="12">
                  <c:v>4.0676541499164052E-3</c:v>
                </c:pt>
                <c:pt idx="13">
                  <c:v>1.2948448034113714E-3</c:v>
                </c:pt>
                <c:pt idx="14">
                  <c:v>5.2134034289308476E-3</c:v>
                </c:pt>
              </c:numCache>
            </c:numRef>
          </c:val>
          <c:extLst>
            <c:ext xmlns:c16="http://schemas.microsoft.com/office/drawing/2014/chart" uri="{C3380CC4-5D6E-409C-BE32-E72D297353CC}">
              <c16:uniqueId val="{00000001-D61C-4CF4-BC9D-B9AFBBE60980}"/>
            </c:ext>
          </c:extLst>
        </c:ser>
        <c:ser>
          <c:idx val="2"/>
          <c:order val="2"/>
          <c:tx>
            <c:strRef>
              <c:f>'PIV Chart'!$J$6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Chart'!$G$7:$G$21</c:f>
              <c:strCache>
                <c:ptCount val="15"/>
                <c:pt idx="0">
                  <c:v>Trade</c:v>
                </c:pt>
                <c:pt idx="1">
                  <c:v>Food Processing</c:v>
                </c:pt>
                <c:pt idx="2">
                  <c:v>Transport </c:v>
                </c:pt>
                <c:pt idx="3">
                  <c:v>Petroleum &amp; Coal</c:v>
                </c:pt>
                <c:pt idx="4">
                  <c:v>Chemical, chemical products, Pharmaceuticals</c:v>
                </c:pt>
                <c:pt idx="5">
                  <c:v>Financial &amp; Insurance Services</c:v>
                </c:pt>
                <c:pt idx="6">
                  <c:v>Metallic &amp; Non-Mettalic Products</c:v>
                </c:pt>
                <c:pt idx="7">
                  <c:v>Electricity</c:v>
                </c:pt>
                <c:pt idx="8">
                  <c:v>Other Services</c:v>
                </c:pt>
                <c:pt idx="9">
                  <c:v>Construction and construction services</c:v>
                </c:pt>
                <c:pt idx="10">
                  <c:v>Paper &amp; Furniture</c:v>
                </c:pt>
                <c:pt idx="11">
                  <c:v>Miscellaneous manufacturing</c:v>
                </c:pt>
                <c:pt idx="12">
                  <c:v>Communication services</c:v>
                </c:pt>
                <c:pt idx="13">
                  <c:v>Fertilizers &amp; Pesticides</c:v>
                </c:pt>
                <c:pt idx="14">
                  <c:v>Mining &amp; Quarring</c:v>
                </c:pt>
              </c:strCache>
            </c:strRef>
          </c:cat>
          <c:val>
            <c:numRef>
              <c:f>'PIV Chart'!$J$7:$J$21</c:f>
              <c:numCache>
                <c:formatCode>0.00</c:formatCode>
                <c:ptCount val="15"/>
                <c:pt idx="0">
                  <c:v>3.9479504081566717E-2</c:v>
                </c:pt>
                <c:pt idx="1">
                  <c:v>1.5456202217888024E-2</c:v>
                </c:pt>
                <c:pt idx="2">
                  <c:v>1.601004402514436E-2</c:v>
                </c:pt>
                <c:pt idx="3">
                  <c:v>7.5245620443955535E-3</c:v>
                </c:pt>
                <c:pt idx="4">
                  <c:v>1.1288938253847684E-2</c:v>
                </c:pt>
                <c:pt idx="5">
                  <c:v>9.0754633365373767E-3</c:v>
                </c:pt>
                <c:pt idx="6">
                  <c:v>1.020536703485529E-2</c:v>
                </c:pt>
                <c:pt idx="7">
                  <c:v>4.3263870561829152E-3</c:v>
                </c:pt>
                <c:pt idx="8">
                  <c:v>1.0641680548302692E-2</c:v>
                </c:pt>
                <c:pt idx="9">
                  <c:v>5.3270656392328765E-3</c:v>
                </c:pt>
                <c:pt idx="10">
                  <c:v>3.9910184340542871E-3</c:v>
                </c:pt>
                <c:pt idx="11">
                  <c:v>8.8387371022811655E-3</c:v>
                </c:pt>
                <c:pt idx="12">
                  <c:v>1.9488244800333428E-3</c:v>
                </c:pt>
                <c:pt idx="13">
                  <c:v>4.6304935878730986E-3</c:v>
                </c:pt>
                <c:pt idx="14">
                  <c:v>2.0890037756515528E-3</c:v>
                </c:pt>
              </c:numCache>
            </c:numRef>
          </c:val>
          <c:extLst>
            <c:ext xmlns:c16="http://schemas.microsoft.com/office/drawing/2014/chart" uri="{C3380CC4-5D6E-409C-BE32-E72D297353CC}">
              <c16:uniqueId val="{00000002-D61C-4CF4-BC9D-B9AFBBE60980}"/>
            </c:ext>
          </c:extLst>
        </c:ser>
        <c:dLbls>
          <c:showLegendKey val="0"/>
          <c:showVal val="1"/>
          <c:showCatName val="0"/>
          <c:showSerName val="0"/>
          <c:showPercent val="0"/>
          <c:showBubbleSize val="0"/>
        </c:dLbls>
        <c:gapWidth val="100"/>
        <c:overlap val="-24"/>
        <c:axId val="1894238752"/>
        <c:axId val="1894238272"/>
      </c:barChart>
      <c:catAx>
        <c:axId val="1894238752"/>
        <c:scaling>
          <c:orientation val="minMax"/>
        </c:scaling>
        <c:delete val="0"/>
        <c:axPos val="b"/>
        <c:numFmt formatCode="General" sourceLinked="1"/>
        <c:majorTickMark val="none"/>
        <c:minorTickMark val="none"/>
        <c:tickLblPos val="low"/>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94238272"/>
        <c:crosses val="autoZero"/>
        <c:auto val="0"/>
        <c:lblAlgn val="ctr"/>
        <c:lblOffset val="100"/>
        <c:noMultiLvlLbl val="0"/>
      </c:catAx>
      <c:valAx>
        <c:axId val="1894238272"/>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9423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Agriculture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917665867306155E-2"/>
          <c:y val="0.13530321814172969"/>
          <c:w val="0.9441646682653877"/>
          <c:h val="0.42116190438985829"/>
        </c:manualLayout>
      </c:layout>
      <c:barChart>
        <c:barDir val="col"/>
        <c:grouping val="clustered"/>
        <c:varyColors val="0"/>
        <c:ser>
          <c:idx val="0"/>
          <c:order val="0"/>
          <c:tx>
            <c:strRef>
              <c:f>'PIV Chart'!$M$6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Chart'!$L$7:$L$21</c:f>
              <c:strCache>
                <c:ptCount val="15"/>
                <c:pt idx="0">
                  <c:v>Financial &amp; Insurance Services</c:v>
                </c:pt>
                <c:pt idx="1">
                  <c:v>Trade</c:v>
                </c:pt>
                <c:pt idx="2">
                  <c:v>Allied Activities</c:v>
                </c:pt>
                <c:pt idx="3">
                  <c:v>Electricity</c:v>
                </c:pt>
                <c:pt idx="4">
                  <c:v>Other Services</c:v>
                </c:pt>
                <c:pt idx="5">
                  <c:v>Fertilizers &amp; Pesticides</c:v>
                </c:pt>
                <c:pt idx="6">
                  <c:v>Transport </c:v>
                </c:pt>
                <c:pt idx="7">
                  <c:v>Chemical, chemical products, Pharmaceuticals</c:v>
                </c:pt>
                <c:pt idx="8">
                  <c:v>Construction and construction services</c:v>
                </c:pt>
                <c:pt idx="9">
                  <c:v>Petroleum &amp; Coal</c:v>
                </c:pt>
                <c:pt idx="10">
                  <c:v>Repair &amp; Maintenace of Motor Vehicle</c:v>
                </c:pt>
                <c:pt idx="11">
                  <c:v>Crude petroleum</c:v>
                </c:pt>
                <c:pt idx="12">
                  <c:v>Metallic &amp; Non-Mettalic Products</c:v>
                </c:pt>
                <c:pt idx="13">
                  <c:v>Water Supply</c:v>
                </c:pt>
                <c:pt idx="14">
                  <c:v>Communication services</c:v>
                </c:pt>
              </c:strCache>
            </c:strRef>
          </c:cat>
          <c:val>
            <c:numRef>
              <c:f>'PIV Chart'!$M$7:$M$21</c:f>
              <c:numCache>
                <c:formatCode>0.000</c:formatCode>
                <c:ptCount val="15"/>
                <c:pt idx="0">
                  <c:v>2.2024316861652519E-2</c:v>
                </c:pt>
                <c:pt idx="1">
                  <c:v>1.6449202324684317E-2</c:v>
                </c:pt>
                <c:pt idx="2">
                  <c:v>1.2811085753266022E-2</c:v>
                </c:pt>
                <c:pt idx="3">
                  <c:v>4.3739134640266358E-3</c:v>
                </c:pt>
                <c:pt idx="4">
                  <c:v>8.9857577903332286E-4</c:v>
                </c:pt>
                <c:pt idx="5">
                  <c:v>5.6779630541672378E-3</c:v>
                </c:pt>
                <c:pt idx="6">
                  <c:v>4.9310996869344524E-3</c:v>
                </c:pt>
                <c:pt idx="7">
                  <c:v>3.8620097395836253E-3</c:v>
                </c:pt>
                <c:pt idx="8">
                  <c:v>3.1334620550573771E-3</c:v>
                </c:pt>
                <c:pt idx="9">
                  <c:v>1.7647197753771558E-3</c:v>
                </c:pt>
                <c:pt idx="10">
                  <c:v>7.6577239514435163E-5</c:v>
                </c:pt>
                <c:pt idx="11">
                  <c:v>2.0218229067570457E-3</c:v>
                </c:pt>
                <c:pt idx="12">
                  <c:v>1.5675339243251675E-3</c:v>
                </c:pt>
                <c:pt idx="13">
                  <c:v>7.9065222458347625E-4</c:v>
                </c:pt>
                <c:pt idx="14">
                  <c:v>8.7319412493502336E-4</c:v>
                </c:pt>
              </c:numCache>
            </c:numRef>
          </c:val>
          <c:extLst>
            <c:ext xmlns:c16="http://schemas.microsoft.com/office/drawing/2014/chart" uri="{C3380CC4-5D6E-409C-BE32-E72D297353CC}">
              <c16:uniqueId val="{00000000-EE13-44D7-8128-3A691D122EC4}"/>
            </c:ext>
          </c:extLst>
        </c:ser>
        <c:ser>
          <c:idx val="1"/>
          <c:order val="1"/>
          <c:tx>
            <c:strRef>
              <c:f>'PIV Chart'!$N$6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Chart'!$L$7:$L$21</c:f>
              <c:strCache>
                <c:ptCount val="15"/>
                <c:pt idx="0">
                  <c:v>Financial &amp; Insurance Services</c:v>
                </c:pt>
                <c:pt idx="1">
                  <c:v>Trade</c:v>
                </c:pt>
                <c:pt idx="2">
                  <c:v>Allied Activities</c:v>
                </c:pt>
                <c:pt idx="3">
                  <c:v>Electricity</c:v>
                </c:pt>
                <c:pt idx="4">
                  <c:v>Other Services</c:v>
                </c:pt>
                <c:pt idx="5">
                  <c:v>Fertilizers &amp; Pesticides</c:v>
                </c:pt>
                <c:pt idx="6">
                  <c:v>Transport </c:v>
                </c:pt>
                <c:pt idx="7">
                  <c:v>Chemical, chemical products, Pharmaceuticals</c:v>
                </c:pt>
                <c:pt idx="8">
                  <c:v>Construction and construction services</c:v>
                </c:pt>
                <c:pt idx="9">
                  <c:v>Petroleum &amp; Coal</c:v>
                </c:pt>
                <c:pt idx="10">
                  <c:v>Repair &amp; Maintenace of Motor Vehicle</c:v>
                </c:pt>
                <c:pt idx="11">
                  <c:v>Crude petroleum</c:v>
                </c:pt>
                <c:pt idx="12">
                  <c:v>Metallic &amp; Non-Mettalic Products</c:v>
                </c:pt>
                <c:pt idx="13">
                  <c:v>Water Supply</c:v>
                </c:pt>
                <c:pt idx="14">
                  <c:v>Communication services</c:v>
                </c:pt>
              </c:strCache>
            </c:strRef>
          </c:cat>
          <c:val>
            <c:numRef>
              <c:f>'PIV Chart'!$N$7:$N$21</c:f>
              <c:numCache>
                <c:formatCode>0.000</c:formatCode>
                <c:ptCount val="15"/>
                <c:pt idx="0">
                  <c:v>2.3768364511765602E-2</c:v>
                </c:pt>
                <c:pt idx="1">
                  <c:v>1.601211894582617E-2</c:v>
                </c:pt>
                <c:pt idx="2">
                  <c:v>1.4820613769790554E-2</c:v>
                </c:pt>
                <c:pt idx="3">
                  <c:v>1.4233776025275738E-2</c:v>
                </c:pt>
                <c:pt idx="4">
                  <c:v>3.1321626532160932E-3</c:v>
                </c:pt>
                <c:pt idx="5">
                  <c:v>1.9436279411307077E-3</c:v>
                </c:pt>
                <c:pt idx="6">
                  <c:v>4.9156324426883197E-3</c:v>
                </c:pt>
                <c:pt idx="7">
                  <c:v>2.5609259563353112E-3</c:v>
                </c:pt>
                <c:pt idx="8">
                  <c:v>5.6959295170524319E-3</c:v>
                </c:pt>
                <c:pt idx="9">
                  <c:v>4.6016584571033393E-3</c:v>
                </c:pt>
                <c:pt idx="10">
                  <c:v>1.0760376550664036E-3</c:v>
                </c:pt>
                <c:pt idx="11">
                  <c:v>2.1504516933634346E-3</c:v>
                </c:pt>
                <c:pt idx="12">
                  <c:v>2.0370737903635809E-3</c:v>
                </c:pt>
                <c:pt idx="13">
                  <c:v>1.0181674658225927E-3</c:v>
                </c:pt>
                <c:pt idx="14">
                  <c:v>1.5721133624003586E-3</c:v>
                </c:pt>
              </c:numCache>
            </c:numRef>
          </c:val>
          <c:extLst>
            <c:ext xmlns:c16="http://schemas.microsoft.com/office/drawing/2014/chart" uri="{C3380CC4-5D6E-409C-BE32-E72D297353CC}">
              <c16:uniqueId val="{00000001-EE13-44D7-8128-3A691D122EC4}"/>
            </c:ext>
          </c:extLst>
        </c:ser>
        <c:ser>
          <c:idx val="2"/>
          <c:order val="2"/>
          <c:tx>
            <c:strRef>
              <c:f>'PIV Chart'!$O$6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Chart'!$L$7:$L$21</c:f>
              <c:strCache>
                <c:ptCount val="15"/>
                <c:pt idx="0">
                  <c:v>Financial &amp; Insurance Services</c:v>
                </c:pt>
                <c:pt idx="1">
                  <c:v>Trade</c:v>
                </c:pt>
                <c:pt idx="2">
                  <c:v>Allied Activities</c:v>
                </c:pt>
                <c:pt idx="3">
                  <c:v>Electricity</c:v>
                </c:pt>
                <c:pt idx="4">
                  <c:v>Other Services</c:v>
                </c:pt>
                <c:pt idx="5">
                  <c:v>Fertilizers &amp; Pesticides</c:v>
                </c:pt>
                <c:pt idx="6">
                  <c:v>Transport </c:v>
                </c:pt>
                <c:pt idx="7">
                  <c:v>Chemical, chemical products, Pharmaceuticals</c:v>
                </c:pt>
                <c:pt idx="8">
                  <c:v>Construction and construction services</c:v>
                </c:pt>
                <c:pt idx="9">
                  <c:v>Petroleum &amp; Coal</c:v>
                </c:pt>
                <c:pt idx="10">
                  <c:v>Repair &amp; Maintenace of Motor Vehicle</c:v>
                </c:pt>
                <c:pt idx="11">
                  <c:v>Crude petroleum</c:v>
                </c:pt>
                <c:pt idx="12">
                  <c:v>Metallic &amp; Non-Mettalic Products</c:v>
                </c:pt>
                <c:pt idx="13">
                  <c:v>Water Supply</c:v>
                </c:pt>
                <c:pt idx="14">
                  <c:v>Communication services</c:v>
                </c:pt>
              </c:strCache>
            </c:strRef>
          </c:cat>
          <c:val>
            <c:numRef>
              <c:f>'PIV Chart'!$O$7:$O$21</c:f>
              <c:numCache>
                <c:formatCode>0.000</c:formatCode>
                <c:ptCount val="15"/>
                <c:pt idx="0">
                  <c:v>3.1904232886739679E-2</c:v>
                </c:pt>
                <c:pt idx="1">
                  <c:v>1.940366657306436E-2</c:v>
                </c:pt>
                <c:pt idx="2">
                  <c:v>1.6831675812739517E-3</c:v>
                </c:pt>
                <c:pt idx="3">
                  <c:v>5.5361802736344518E-3</c:v>
                </c:pt>
                <c:pt idx="4">
                  <c:v>1.7763070656042046E-2</c:v>
                </c:pt>
                <c:pt idx="5">
                  <c:v>1.0117426405256603E-2</c:v>
                </c:pt>
                <c:pt idx="6">
                  <c:v>5.1986872600690041E-3</c:v>
                </c:pt>
                <c:pt idx="7">
                  <c:v>4.5378176190352471E-3</c:v>
                </c:pt>
                <c:pt idx="8">
                  <c:v>1.887079099199886E-3</c:v>
                </c:pt>
                <c:pt idx="9">
                  <c:v>1.6147915410797996E-3</c:v>
                </c:pt>
                <c:pt idx="10">
                  <c:v>5.9974818795393509E-3</c:v>
                </c:pt>
                <c:pt idx="11">
                  <c:v>1.4081740621352337E-3</c:v>
                </c:pt>
                <c:pt idx="12">
                  <c:v>1.5458875171649091E-3</c:v>
                </c:pt>
                <c:pt idx="13">
                  <c:v>2.387938300932777E-3</c:v>
                </c:pt>
                <c:pt idx="14">
                  <c:v>1.3707420411655715E-3</c:v>
                </c:pt>
              </c:numCache>
            </c:numRef>
          </c:val>
          <c:extLst>
            <c:ext xmlns:c16="http://schemas.microsoft.com/office/drawing/2014/chart" uri="{C3380CC4-5D6E-409C-BE32-E72D297353CC}">
              <c16:uniqueId val="{00000002-EE13-44D7-8128-3A691D122EC4}"/>
            </c:ext>
          </c:extLst>
        </c:ser>
        <c:dLbls>
          <c:showLegendKey val="0"/>
          <c:showVal val="1"/>
          <c:showCatName val="0"/>
          <c:showSerName val="0"/>
          <c:showPercent val="0"/>
          <c:showBubbleSize val="0"/>
        </c:dLbls>
        <c:gapWidth val="100"/>
        <c:overlap val="-24"/>
        <c:axId val="1124153663"/>
        <c:axId val="1124154623"/>
      </c:barChart>
      <c:catAx>
        <c:axId val="112415366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24154623"/>
        <c:crosses val="autoZero"/>
        <c:auto val="1"/>
        <c:lblAlgn val="ctr"/>
        <c:lblOffset val="100"/>
        <c:noMultiLvlLbl val="0"/>
      </c:catAx>
      <c:valAx>
        <c:axId val="1124154623"/>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24153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Allied Activities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672955974842768E-2"/>
          <c:y val="0.14662970272510265"/>
          <c:w val="0.94465408805031448"/>
          <c:h val="0.39175168314819236"/>
        </c:manualLayout>
      </c:layout>
      <c:barChart>
        <c:barDir val="col"/>
        <c:grouping val="clustered"/>
        <c:varyColors val="0"/>
        <c:ser>
          <c:idx val="0"/>
          <c:order val="0"/>
          <c:tx>
            <c:strRef>
              <c:f>'PIV Chart'!$R$6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Chart'!$Q$7:$Q$21</c:f>
              <c:strCache>
                <c:ptCount val="15"/>
                <c:pt idx="0">
                  <c:v>Trade</c:v>
                </c:pt>
                <c:pt idx="1">
                  <c:v>Transport </c:v>
                </c:pt>
                <c:pt idx="2">
                  <c:v>Financial &amp; Insurance Services</c:v>
                </c:pt>
                <c:pt idx="3">
                  <c:v>Other Services</c:v>
                </c:pt>
                <c:pt idx="4">
                  <c:v>Food Processing</c:v>
                </c:pt>
                <c:pt idx="5">
                  <c:v>Chemical, chemical products, Pharmaceuticals</c:v>
                </c:pt>
                <c:pt idx="6">
                  <c:v>Electricity</c:v>
                </c:pt>
                <c:pt idx="7">
                  <c:v>Construction and construction services</c:v>
                </c:pt>
                <c:pt idx="8">
                  <c:v>Metallic &amp; Non-Mettalic Products</c:v>
                </c:pt>
                <c:pt idx="9">
                  <c:v>Repair &amp; Maintenace of Motor Vehicle</c:v>
                </c:pt>
                <c:pt idx="10">
                  <c:v>Mining &amp; Quarring</c:v>
                </c:pt>
                <c:pt idx="11">
                  <c:v>Paper &amp; Furniture</c:v>
                </c:pt>
                <c:pt idx="12">
                  <c:v>Communication services</c:v>
                </c:pt>
                <c:pt idx="13">
                  <c:v>Petroleum &amp; Coal</c:v>
                </c:pt>
                <c:pt idx="14">
                  <c:v>Crude petroleum</c:v>
                </c:pt>
              </c:strCache>
            </c:strRef>
          </c:cat>
          <c:val>
            <c:numRef>
              <c:f>'PIV Chart'!$R$7:$R$21</c:f>
              <c:numCache>
                <c:formatCode>0.000</c:formatCode>
                <c:ptCount val="15"/>
                <c:pt idx="0">
                  <c:v>3.4800748991110894E-2</c:v>
                </c:pt>
                <c:pt idx="1">
                  <c:v>1.529622874878254E-2</c:v>
                </c:pt>
                <c:pt idx="2">
                  <c:v>6.9562068559208814E-3</c:v>
                </c:pt>
                <c:pt idx="3">
                  <c:v>2.3120864681516117E-3</c:v>
                </c:pt>
                <c:pt idx="4">
                  <c:v>7.2414391510484686E-3</c:v>
                </c:pt>
                <c:pt idx="5">
                  <c:v>2.4711078309656116E-3</c:v>
                </c:pt>
                <c:pt idx="6">
                  <c:v>2.6351438859574593E-3</c:v>
                </c:pt>
                <c:pt idx="7">
                  <c:v>2.6861253876726558E-3</c:v>
                </c:pt>
                <c:pt idx="8">
                  <c:v>2.0091510916947853E-3</c:v>
                </c:pt>
                <c:pt idx="9">
                  <c:v>1.8940430563507975E-4</c:v>
                </c:pt>
                <c:pt idx="10">
                  <c:v>9.9488779478209221E-4</c:v>
                </c:pt>
                <c:pt idx="11">
                  <c:v>1.9795396994503646E-3</c:v>
                </c:pt>
                <c:pt idx="12">
                  <c:v>1.7967777218452774E-3</c:v>
                </c:pt>
                <c:pt idx="13">
                  <c:v>1.3062440665628139E-3</c:v>
                </c:pt>
                <c:pt idx="14">
                  <c:v>1.4863974539282214E-3</c:v>
                </c:pt>
              </c:numCache>
            </c:numRef>
          </c:val>
          <c:extLst>
            <c:ext xmlns:c16="http://schemas.microsoft.com/office/drawing/2014/chart" uri="{C3380CC4-5D6E-409C-BE32-E72D297353CC}">
              <c16:uniqueId val="{00000000-54E2-4982-9BD2-F0E9CF5EA2E1}"/>
            </c:ext>
          </c:extLst>
        </c:ser>
        <c:ser>
          <c:idx val="1"/>
          <c:order val="1"/>
          <c:tx>
            <c:strRef>
              <c:f>'PIV Chart'!$S$6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Chart'!$Q$7:$Q$21</c:f>
              <c:strCache>
                <c:ptCount val="15"/>
                <c:pt idx="0">
                  <c:v>Trade</c:v>
                </c:pt>
                <c:pt idx="1">
                  <c:v>Transport </c:v>
                </c:pt>
                <c:pt idx="2">
                  <c:v>Financial &amp; Insurance Services</c:v>
                </c:pt>
                <c:pt idx="3">
                  <c:v>Other Services</c:v>
                </c:pt>
                <c:pt idx="4">
                  <c:v>Food Processing</c:v>
                </c:pt>
                <c:pt idx="5">
                  <c:v>Chemical, chemical products, Pharmaceuticals</c:v>
                </c:pt>
                <c:pt idx="6">
                  <c:v>Electricity</c:v>
                </c:pt>
                <c:pt idx="7">
                  <c:v>Construction and construction services</c:v>
                </c:pt>
                <c:pt idx="8">
                  <c:v>Metallic &amp; Non-Mettalic Products</c:v>
                </c:pt>
                <c:pt idx="9">
                  <c:v>Repair &amp; Maintenace of Motor Vehicle</c:v>
                </c:pt>
                <c:pt idx="10">
                  <c:v>Mining &amp; Quarring</c:v>
                </c:pt>
                <c:pt idx="11">
                  <c:v>Paper &amp; Furniture</c:v>
                </c:pt>
                <c:pt idx="12">
                  <c:v>Communication services</c:v>
                </c:pt>
                <c:pt idx="13">
                  <c:v>Petroleum &amp; Coal</c:v>
                </c:pt>
                <c:pt idx="14">
                  <c:v>Crude petroleum</c:v>
                </c:pt>
              </c:strCache>
            </c:strRef>
          </c:cat>
          <c:val>
            <c:numRef>
              <c:f>'PIV Chart'!$S$7:$S$21</c:f>
              <c:numCache>
                <c:formatCode>0.000</c:formatCode>
                <c:ptCount val="15"/>
                <c:pt idx="0">
                  <c:v>3.6070700436452954E-2</c:v>
                </c:pt>
                <c:pt idx="1">
                  <c:v>1.2397827759189612E-2</c:v>
                </c:pt>
                <c:pt idx="2">
                  <c:v>6.5724660071634295E-3</c:v>
                </c:pt>
                <c:pt idx="3">
                  <c:v>3.9971300366073185E-3</c:v>
                </c:pt>
                <c:pt idx="4">
                  <c:v>1.6879020961587776E-3</c:v>
                </c:pt>
                <c:pt idx="5">
                  <c:v>5.1352606618786769E-3</c:v>
                </c:pt>
                <c:pt idx="6">
                  <c:v>3.88199286143726E-3</c:v>
                </c:pt>
                <c:pt idx="7">
                  <c:v>1.8931695981697653E-3</c:v>
                </c:pt>
                <c:pt idx="8">
                  <c:v>1.8620929564710333E-3</c:v>
                </c:pt>
                <c:pt idx="9">
                  <c:v>1.1331158532591073E-3</c:v>
                </c:pt>
                <c:pt idx="10">
                  <c:v>3.1160519526033125E-3</c:v>
                </c:pt>
                <c:pt idx="11">
                  <c:v>1.771343477406484E-3</c:v>
                </c:pt>
                <c:pt idx="12">
                  <c:v>1.805583030449172E-3</c:v>
                </c:pt>
                <c:pt idx="13">
                  <c:v>2.0011427138283797E-3</c:v>
                </c:pt>
                <c:pt idx="14">
                  <c:v>1.1046513774821862E-3</c:v>
                </c:pt>
              </c:numCache>
            </c:numRef>
          </c:val>
          <c:extLst>
            <c:ext xmlns:c16="http://schemas.microsoft.com/office/drawing/2014/chart" uri="{C3380CC4-5D6E-409C-BE32-E72D297353CC}">
              <c16:uniqueId val="{00000001-54E2-4982-9BD2-F0E9CF5EA2E1}"/>
            </c:ext>
          </c:extLst>
        </c:ser>
        <c:ser>
          <c:idx val="2"/>
          <c:order val="2"/>
          <c:tx>
            <c:strRef>
              <c:f>'PIV Chart'!$T$6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Chart'!$Q$7:$Q$21</c:f>
              <c:strCache>
                <c:ptCount val="15"/>
                <c:pt idx="0">
                  <c:v>Trade</c:v>
                </c:pt>
                <c:pt idx="1">
                  <c:v>Transport </c:v>
                </c:pt>
                <c:pt idx="2">
                  <c:v>Financial &amp; Insurance Services</c:v>
                </c:pt>
                <c:pt idx="3">
                  <c:v>Other Services</c:v>
                </c:pt>
                <c:pt idx="4">
                  <c:v>Food Processing</c:v>
                </c:pt>
                <c:pt idx="5">
                  <c:v>Chemical, chemical products, Pharmaceuticals</c:v>
                </c:pt>
                <c:pt idx="6">
                  <c:v>Electricity</c:v>
                </c:pt>
                <c:pt idx="7">
                  <c:v>Construction and construction services</c:v>
                </c:pt>
                <c:pt idx="8">
                  <c:v>Metallic &amp; Non-Mettalic Products</c:v>
                </c:pt>
                <c:pt idx="9">
                  <c:v>Repair &amp; Maintenace of Motor Vehicle</c:v>
                </c:pt>
                <c:pt idx="10">
                  <c:v>Mining &amp; Quarring</c:v>
                </c:pt>
                <c:pt idx="11">
                  <c:v>Paper &amp; Furniture</c:v>
                </c:pt>
                <c:pt idx="12">
                  <c:v>Communication services</c:v>
                </c:pt>
                <c:pt idx="13">
                  <c:v>Petroleum &amp; Coal</c:v>
                </c:pt>
                <c:pt idx="14">
                  <c:v>Crude petroleum</c:v>
                </c:pt>
              </c:strCache>
            </c:strRef>
          </c:cat>
          <c:val>
            <c:numRef>
              <c:f>'PIV Chart'!$T$7:$T$21</c:f>
              <c:numCache>
                <c:formatCode>0.000</c:formatCode>
                <c:ptCount val="15"/>
                <c:pt idx="0">
                  <c:v>2.6479522933850658E-2</c:v>
                </c:pt>
                <c:pt idx="1">
                  <c:v>7.1391151106674012E-3</c:v>
                </c:pt>
                <c:pt idx="2">
                  <c:v>6.4537387775228149E-3</c:v>
                </c:pt>
                <c:pt idx="3">
                  <c:v>7.6395725914299197E-3</c:v>
                </c:pt>
                <c:pt idx="4">
                  <c:v>2.0239299163485784E-3</c:v>
                </c:pt>
                <c:pt idx="5">
                  <c:v>3.2546421992072057E-3</c:v>
                </c:pt>
                <c:pt idx="6">
                  <c:v>1.8893131720574142E-3</c:v>
                </c:pt>
                <c:pt idx="7">
                  <c:v>1.9092984252181131E-3</c:v>
                </c:pt>
                <c:pt idx="8">
                  <c:v>2.2102998571983268E-3</c:v>
                </c:pt>
                <c:pt idx="9">
                  <c:v>3.8933154489593745E-3</c:v>
                </c:pt>
                <c:pt idx="10">
                  <c:v>1.0820767513856496E-3</c:v>
                </c:pt>
                <c:pt idx="11">
                  <c:v>1.2299337275723139E-3</c:v>
                </c:pt>
                <c:pt idx="12">
                  <c:v>8.0732359859283706E-4</c:v>
                </c:pt>
                <c:pt idx="13">
                  <c:v>7.4456785836981285E-4</c:v>
                </c:pt>
                <c:pt idx="14">
                  <c:v>7.0589567219500962E-4</c:v>
                </c:pt>
              </c:numCache>
            </c:numRef>
          </c:val>
          <c:extLst>
            <c:ext xmlns:c16="http://schemas.microsoft.com/office/drawing/2014/chart" uri="{C3380CC4-5D6E-409C-BE32-E72D297353CC}">
              <c16:uniqueId val="{00000002-54E2-4982-9BD2-F0E9CF5EA2E1}"/>
            </c:ext>
          </c:extLst>
        </c:ser>
        <c:dLbls>
          <c:showLegendKey val="0"/>
          <c:showVal val="1"/>
          <c:showCatName val="0"/>
          <c:showSerName val="0"/>
          <c:showPercent val="0"/>
          <c:showBubbleSize val="0"/>
        </c:dLbls>
        <c:gapWidth val="100"/>
        <c:overlap val="-24"/>
        <c:axId val="1623263856"/>
        <c:axId val="1623264336"/>
      </c:barChart>
      <c:catAx>
        <c:axId val="16232638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23264336"/>
        <c:crosses val="autoZero"/>
        <c:auto val="1"/>
        <c:lblAlgn val="ctr"/>
        <c:lblOffset val="100"/>
        <c:noMultiLvlLbl val="0"/>
      </c:catAx>
      <c:valAx>
        <c:axId val="1623264336"/>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2326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Agriculture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917665867306155E-2"/>
          <c:y val="0.14423043778007583"/>
          <c:w val="0.9441646682653877"/>
          <c:h val="0.39325835918648744"/>
        </c:manualLayout>
      </c:layout>
      <c:barChart>
        <c:barDir val="col"/>
        <c:grouping val="clustered"/>
        <c:varyColors val="0"/>
        <c:ser>
          <c:idx val="0"/>
          <c:order val="0"/>
          <c:tx>
            <c:strRef>
              <c:f>'PIV Chart'!$W$6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Chart'!$V$7:$V$21</c:f>
              <c:strCache>
                <c:ptCount val="15"/>
                <c:pt idx="0">
                  <c:v>Financial &amp; Insurance Services</c:v>
                </c:pt>
                <c:pt idx="1">
                  <c:v>Other Services</c:v>
                </c:pt>
                <c:pt idx="2">
                  <c:v>Electricity</c:v>
                </c:pt>
                <c:pt idx="3">
                  <c:v>Trade</c:v>
                </c:pt>
                <c:pt idx="4">
                  <c:v>Construction and construction services</c:v>
                </c:pt>
                <c:pt idx="5">
                  <c:v>Transport </c:v>
                </c:pt>
                <c:pt idx="6">
                  <c:v>Fertilizers &amp; Pesticides</c:v>
                </c:pt>
                <c:pt idx="7">
                  <c:v>Allied Activities</c:v>
                </c:pt>
                <c:pt idx="8">
                  <c:v>Chemical, chemical products, Pharmaceuticals</c:v>
                </c:pt>
                <c:pt idx="9">
                  <c:v>Petroleum &amp; Coal</c:v>
                </c:pt>
                <c:pt idx="10">
                  <c:v>Crude petroleum</c:v>
                </c:pt>
                <c:pt idx="11">
                  <c:v>Communication services</c:v>
                </c:pt>
                <c:pt idx="12">
                  <c:v>Metallic &amp; Non-Mettalic Products</c:v>
                </c:pt>
                <c:pt idx="13">
                  <c:v>Water Supply</c:v>
                </c:pt>
                <c:pt idx="14">
                  <c:v>Repair &amp; Maintenace of Motor Vehicle</c:v>
                </c:pt>
              </c:strCache>
            </c:strRef>
          </c:cat>
          <c:val>
            <c:numRef>
              <c:f>'PIV Chart'!$W$7:$W$21</c:f>
              <c:numCache>
                <c:formatCode>0.000</c:formatCode>
                <c:ptCount val="15"/>
                <c:pt idx="0">
                  <c:v>6.1448277902313711E-3</c:v>
                </c:pt>
                <c:pt idx="1">
                  <c:v>5.4591175476714998E-4</c:v>
                </c:pt>
                <c:pt idx="2">
                  <c:v>1.6572608634094514E-3</c:v>
                </c:pt>
                <c:pt idx="3">
                  <c:v>2.7471702181058278E-3</c:v>
                </c:pt>
                <c:pt idx="4">
                  <c:v>2.0525566359089913E-3</c:v>
                </c:pt>
                <c:pt idx="5">
                  <c:v>1.7033500580324436E-3</c:v>
                </c:pt>
                <c:pt idx="6">
                  <c:v>1.3001523628847758E-3</c:v>
                </c:pt>
                <c:pt idx="7">
                  <c:v>1.9739378844580778E-3</c:v>
                </c:pt>
                <c:pt idx="8">
                  <c:v>8.8433141260375935E-4</c:v>
                </c:pt>
                <c:pt idx="9">
                  <c:v>4.0408938274125687E-4</c:v>
                </c:pt>
                <c:pt idx="10">
                  <c:v>5.0359574377533485E-4</c:v>
                </c:pt>
                <c:pt idx="11">
                  <c:v>3.0162756263193611E-4</c:v>
                </c:pt>
                <c:pt idx="12">
                  <c:v>3.5893733653614279E-4</c:v>
                </c:pt>
                <c:pt idx="13">
                  <c:v>2.1951245610926935E-4</c:v>
                </c:pt>
                <c:pt idx="14">
                  <c:v>1.2206263233396079E-5</c:v>
                </c:pt>
              </c:numCache>
            </c:numRef>
          </c:val>
          <c:extLst>
            <c:ext xmlns:c16="http://schemas.microsoft.com/office/drawing/2014/chart" uri="{C3380CC4-5D6E-409C-BE32-E72D297353CC}">
              <c16:uniqueId val="{00000000-B3F8-44C0-9D21-8A2AB51857D2}"/>
            </c:ext>
          </c:extLst>
        </c:ser>
        <c:ser>
          <c:idx val="1"/>
          <c:order val="1"/>
          <c:tx>
            <c:strRef>
              <c:f>'PIV Chart'!$X$6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Chart'!$V$7:$V$21</c:f>
              <c:strCache>
                <c:ptCount val="15"/>
                <c:pt idx="0">
                  <c:v>Financial &amp; Insurance Services</c:v>
                </c:pt>
                <c:pt idx="1">
                  <c:v>Other Services</c:v>
                </c:pt>
                <c:pt idx="2">
                  <c:v>Electricity</c:v>
                </c:pt>
                <c:pt idx="3">
                  <c:v>Trade</c:v>
                </c:pt>
                <c:pt idx="4">
                  <c:v>Construction and construction services</c:v>
                </c:pt>
                <c:pt idx="5">
                  <c:v>Transport </c:v>
                </c:pt>
                <c:pt idx="6">
                  <c:v>Fertilizers &amp; Pesticides</c:v>
                </c:pt>
                <c:pt idx="7">
                  <c:v>Allied Activities</c:v>
                </c:pt>
                <c:pt idx="8">
                  <c:v>Chemical, chemical products, Pharmaceuticals</c:v>
                </c:pt>
                <c:pt idx="9">
                  <c:v>Petroleum &amp; Coal</c:v>
                </c:pt>
                <c:pt idx="10">
                  <c:v>Crude petroleum</c:v>
                </c:pt>
                <c:pt idx="11">
                  <c:v>Communication services</c:v>
                </c:pt>
                <c:pt idx="12">
                  <c:v>Metallic &amp; Non-Mettalic Products</c:v>
                </c:pt>
                <c:pt idx="13">
                  <c:v>Water Supply</c:v>
                </c:pt>
                <c:pt idx="14">
                  <c:v>Repair &amp; Maintenace of Motor Vehicle</c:v>
                </c:pt>
              </c:strCache>
            </c:strRef>
          </c:cat>
          <c:val>
            <c:numRef>
              <c:f>'PIV Chart'!$X$7:$X$21</c:f>
              <c:numCache>
                <c:formatCode>0.000</c:formatCode>
                <c:ptCount val="15"/>
                <c:pt idx="0">
                  <c:v>7.692638785950571E-3</c:v>
                </c:pt>
                <c:pt idx="1">
                  <c:v>1.6405660213651006E-3</c:v>
                </c:pt>
                <c:pt idx="2">
                  <c:v>4.7905319432683929E-3</c:v>
                </c:pt>
                <c:pt idx="3">
                  <c:v>2.4360544315296471E-3</c:v>
                </c:pt>
                <c:pt idx="4">
                  <c:v>3.6950723596518202E-3</c:v>
                </c:pt>
                <c:pt idx="5">
                  <c:v>1.4869933649961796E-3</c:v>
                </c:pt>
                <c:pt idx="6">
                  <c:v>4.6403808700521153E-4</c:v>
                </c:pt>
                <c:pt idx="7">
                  <c:v>9.6971193383931333E-4</c:v>
                </c:pt>
                <c:pt idx="8">
                  <c:v>6.1141700430523071E-4</c:v>
                </c:pt>
                <c:pt idx="9">
                  <c:v>1.0986386415781048E-3</c:v>
                </c:pt>
                <c:pt idx="10">
                  <c:v>5.2739517151899687E-4</c:v>
                </c:pt>
                <c:pt idx="11">
                  <c:v>5.196206074135468E-4</c:v>
                </c:pt>
                <c:pt idx="12">
                  <c:v>4.8634807452470254E-4</c:v>
                </c:pt>
                <c:pt idx="13">
                  <c:v>2.7583919195310548E-4</c:v>
                </c:pt>
                <c:pt idx="14">
                  <c:v>1.5309768779893542E-4</c:v>
                </c:pt>
              </c:numCache>
            </c:numRef>
          </c:val>
          <c:extLst>
            <c:ext xmlns:c16="http://schemas.microsoft.com/office/drawing/2014/chart" uri="{C3380CC4-5D6E-409C-BE32-E72D297353CC}">
              <c16:uniqueId val="{00000001-B3F8-44C0-9D21-8A2AB51857D2}"/>
            </c:ext>
          </c:extLst>
        </c:ser>
        <c:ser>
          <c:idx val="2"/>
          <c:order val="2"/>
          <c:tx>
            <c:strRef>
              <c:f>'PIV Chart'!$Y$6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Chart'!$V$7:$V$21</c:f>
              <c:strCache>
                <c:ptCount val="15"/>
                <c:pt idx="0">
                  <c:v>Financial &amp; Insurance Services</c:v>
                </c:pt>
                <c:pt idx="1">
                  <c:v>Other Services</c:v>
                </c:pt>
                <c:pt idx="2">
                  <c:v>Electricity</c:v>
                </c:pt>
                <c:pt idx="3">
                  <c:v>Trade</c:v>
                </c:pt>
                <c:pt idx="4">
                  <c:v>Construction and construction services</c:v>
                </c:pt>
                <c:pt idx="5">
                  <c:v>Transport </c:v>
                </c:pt>
                <c:pt idx="6">
                  <c:v>Fertilizers &amp; Pesticides</c:v>
                </c:pt>
                <c:pt idx="7">
                  <c:v>Allied Activities</c:v>
                </c:pt>
                <c:pt idx="8">
                  <c:v>Chemical, chemical products, Pharmaceuticals</c:v>
                </c:pt>
                <c:pt idx="9">
                  <c:v>Petroleum &amp; Coal</c:v>
                </c:pt>
                <c:pt idx="10">
                  <c:v>Crude petroleum</c:v>
                </c:pt>
                <c:pt idx="11">
                  <c:v>Communication services</c:v>
                </c:pt>
                <c:pt idx="12">
                  <c:v>Metallic &amp; Non-Mettalic Products</c:v>
                </c:pt>
                <c:pt idx="13">
                  <c:v>Water Supply</c:v>
                </c:pt>
                <c:pt idx="14">
                  <c:v>Repair &amp; Maintenace of Motor Vehicle</c:v>
                </c:pt>
              </c:strCache>
            </c:strRef>
          </c:cat>
          <c:val>
            <c:numRef>
              <c:f>'PIV Chart'!$Y$7:$Y$21</c:f>
              <c:numCache>
                <c:formatCode>0.000</c:formatCode>
                <c:ptCount val="15"/>
                <c:pt idx="0">
                  <c:v>1.0919384215953638E-2</c:v>
                </c:pt>
                <c:pt idx="1">
                  <c:v>1.0161252109132145E-2</c:v>
                </c:pt>
                <c:pt idx="2">
                  <c:v>1.844055323977852E-3</c:v>
                </c:pt>
                <c:pt idx="3">
                  <c:v>2.9498333569641984E-3</c:v>
                </c:pt>
                <c:pt idx="4">
                  <c:v>1.2419343671293353E-3</c:v>
                </c:pt>
                <c:pt idx="5">
                  <c:v>1.7080810152496136E-3</c:v>
                </c:pt>
                <c:pt idx="6">
                  <c:v>2.7631790144018067E-3</c:v>
                </c:pt>
                <c:pt idx="7">
                  <c:v>1.080644355984687E-4</c:v>
                </c:pt>
                <c:pt idx="8">
                  <c:v>1.2393272670198339E-3</c:v>
                </c:pt>
                <c:pt idx="9">
                  <c:v>4.4101710456989385E-4</c:v>
                </c:pt>
                <c:pt idx="10">
                  <c:v>3.8256164500795884E-4</c:v>
                </c:pt>
                <c:pt idx="11">
                  <c:v>5.8480228042483661E-4</c:v>
                </c:pt>
                <c:pt idx="12">
                  <c:v>4.2219866742361078E-4</c:v>
                </c:pt>
                <c:pt idx="13">
                  <c:v>6.6991732605920439E-4</c:v>
                </c:pt>
                <c:pt idx="14">
                  <c:v>8.6860845550581329E-4</c:v>
                </c:pt>
              </c:numCache>
            </c:numRef>
          </c:val>
          <c:extLst>
            <c:ext xmlns:c16="http://schemas.microsoft.com/office/drawing/2014/chart" uri="{C3380CC4-5D6E-409C-BE32-E72D297353CC}">
              <c16:uniqueId val="{00000002-B3F8-44C0-9D21-8A2AB51857D2}"/>
            </c:ext>
          </c:extLst>
        </c:ser>
        <c:dLbls>
          <c:showLegendKey val="0"/>
          <c:showVal val="1"/>
          <c:showCatName val="0"/>
          <c:showSerName val="0"/>
          <c:showPercent val="0"/>
          <c:showBubbleSize val="0"/>
        </c:dLbls>
        <c:gapWidth val="100"/>
        <c:overlap val="-24"/>
        <c:axId val="1122908623"/>
        <c:axId val="1153545263"/>
      </c:barChart>
      <c:catAx>
        <c:axId val="11229086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53545263"/>
        <c:crosses val="autoZero"/>
        <c:auto val="1"/>
        <c:lblAlgn val="ctr"/>
        <c:lblOffset val="100"/>
        <c:noMultiLvlLbl val="0"/>
      </c:catAx>
      <c:valAx>
        <c:axId val="1153545263"/>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2290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Allied Activities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IN"/>
        </a:p>
      </c:txPr>
    </c:title>
    <c:autoTitleDeleted val="0"/>
    <c:plotArea>
      <c:layout>
        <c:manualLayout>
          <c:layoutTarget val="inner"/>
          <c:xMode val="edge"/>
          <c:yMode val="edge"/>
          <c:x val="2.7718253968253968E-2"/>
          <c:y val="0.13947083333333332"/>
          <c:w val="0.94456349206349211"/>
          <c:h val="0.41044111111111109"/>
        </c:manualLayout>
      </c:layout>
      <c:barChart>
        <c:barDir val="col"/>
        <c:grouping val="clustered"/>
        <c:varyColors val="0"/>
        <c:ser>
          <c:idx val="0"/>
          <c:order val="0"/>
          <c:tx>
            <c:strRef>
              <c:f>'PIV Chart'!$AB$6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Chart'!$AA$7:$AA$21</c:f>
              <c:strCache>
                <c:ptCount val="15"/>
                <c:pt idx="0">
                  <c:v>Trade</c:v>
                </c:pt>
                <c:pt idx="1">
                  <c:v>Transport </c:v>
                </c:pt>
                <c:pt idx="2">
                  <c:v>Other Services</c:v>
                </c:pt>
                <c:pt idx="3">
                  <c:v>Financial &amp; Insurance Services</c:v>
                </c:pt>
                <c:pt idx="4">
                  <c:v>Construction and construction services</c:v>
                </c:pt>
                <c:pt idx="5">
                  <c:v>Electricity</c:v>
                </c:pt>
                <c:pt idx="6">
                  <c:v>Chemical, chemical products, Pharmaceuticals</c:v>
                </c:pt>
                <c:pt idx="7">
                  <c:v>Food Processing</c:v>
                </c:pt>
                <c:pt idx="8">
                  <c:v>Communication services</c:v>
                </c:pt>
                <c:pt idx="9">
                  <c:v>Metallic &amp; Non-Mettalic Products</c:v>
                </c:pt>
                <c:pt idx="10">
                  <c:v>Mining &amp; Quarring</c:v>
                </c:pt>
                <c:pt idx="11">
                  <c:v>Paper &amp; Furniture</c:v>
                </c:pt>
                <c:pt idx="12">
                  <c:v>Real estate services</c:v>
                </c:pt>
                <c:pt idx="13">
                  <c:v>Petroleum &amp; Coal</c:v>
                </c:pt>
                <c:pt idx="14">
                  <c:v>Crude petroleum</c:v>
                </c:pt>
              </c:strCache>
            </c:strRef>
          </c:cat>
          <c:val>
            <c:numRef>
              <c:f>'PIV Chart'!$AB$7:$AB$21</c:f>
              <c:numCache>
                <c:formatCode>0.000</c:formatCode>
                <c:ptCount val="15"/>
                <c:pt idx="0">
                  <c:v>5.8120496853935472E-3</c:v>
                </c:pt>
                <c:pt idx="1">
                  <c:v>5.2837772061172707E-3</c:v>
                </c:pt>
                <c:pt idx="2">
                  <c:v>1.4046619221807681E-3</c:v>
                </c:pt>
                <c:pt idx="3">
                  <c:v>1.9407954158744073E-3</c:v>
                </c:pt>
                <c:pt idx="4">
                  <c:v>1.7595312764207588E-3</c:v>
                </c:pt>
                <c:pt idx="5">
                  <c:v>9.9844701262782041E-4</c:v>
                </c:pt>
                <c:pt idx="6">
                  <c:v>5.6583966023079793E-4</c:v>
                </c:pt>
                <c:pt idx="7">
                  <c:v>1.6581605292433246E-3</c:v>
                </c:pt>
                <c:pt idx="8">
                  <c:v>6.2066116726550624E-4</c:v>
                </c:pt>
                <c:pt idx="9">
                  <c:v>4.6005979861780223E-4</c:v>
                </c:pt>
                <c:pt idx="10">
                  <c:v>2.4780669825821502E-4</c:v>
                </c:pt>
                <c:pt idx="11">
                  <c:v>4.5327931744390066E-4</c:v>
                </c:pt>
                <c:pt idx="12">
                  <c:v>2.784561698392026E-4</c:v>
                </c:pt>
                <c:pt idx="13">
                  <c:v>2.9910661507376546E-4</c:v>
                </c:pt>
                <c:pt idx="14">
                  <c:v>3.702319470489094E-4</c:v>
                </c:pt>
              </c:numCache>
            </c:numRef>
          </c:val>
          <c:extLst>
            <c:ext xmlns:c16="http://schemas.microsoft.com/office/drawing/2014/chart" uri="{C3380CC4-5D6E-409C-BE32-E72D297353CC}">
              <c16:uniqueId val="{00000000-299C-44A0-902F-7CB4F6E22634}"/>
            </c:ext>
          </c:extLst>
        </c:ser>
        <c:ser>
          <c:idx val="1"/>
          <c:order val="1"/>
          <c:tx>
            <c:strRef>
              <c:f>'PIV Chart'!$AC$6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Chart'!$AA$7:$AA$21</c:f>
              <c:strCache>
                <c:ptCount val="15"/>
                <c:pt idx="0">
                  <c:v>Trade</c:v>
                </c:pt>
                <c:pt idx="1">
                  <c:v>Transport </c:v>
                </c:pt>
                <c:pt idx="2">
                  <c:v>Other Services</c:v>
                </c:pt>
                <c:pt idx="3">
                  <c:v>Financial &amp; Insurance Services</c:v>
                </c:pt>
                <c:pt idx="4">
                  <c:v>Construction and construction services</c:v>
                </c:pt>
                <c:pt idx="5">
                  <c:v>Electricity</c:v>
                </c:pt>
                <c:pt idx="6">
                  <c:v>Chemical, chemical products, Pharmaceuticals</c:v>
                </c:pt>
                <c:pt idx="7">
                  <c:v>Food Processing</c:v>
                </c:pt>
                <c:pt idx="8">
                  <c:v>Communication services</c:v>
                </c:pt>
                <c:pt idx="9">
                  <c:v>Metallic &amp; Non-Mettalic Products</c:v>
                </c:pt>
                <c:pt idx="10">
                  <c:v>Mining &amp; Quarring</c:v>
                </c:pt>
                <c:pt idx="11">
                  <c:v>Paper &amp; Furniture</c:v>
                </c:pt>
                <c:pt idx="12">
                  <c:v>Real estate services</c:v>
                </c:pt>
                <c:pt idx="13">
                  <c:v>Petroleum &amp; Coal</c:v>
                </c:pt>
                <c:pt idx="14">
                  <c:v>Crude petroleum</c:v>
                </c:pt>
              </c:strCache>
            </c:strRef>
          </c:cat>
          <c:val>
            <c:numRef>
              <c:f>'PIV Chart'!$AC$7:$AC$21</c:f>
              <c:numCache>
                <c:formatCode>0.000</c:formatCode>
                <c:ptCount val="15"/>
                <c:pt idx="0">
                  <c:v>5.4877302588052807E-3</c:v>
                </c:pt>
                <c:pt idx="1">
                  <c:v>3.7503795967702962E-3</c:v>
                </c:pt>
                <c:pt idx="2">
                  <c:v>2.0936191529844508E-3</c:v>
                </c:pt>
                <c:pt idx="3">
                  <c:v>2.1271807280227261E-3</c:v>
                </c:pt>
                <c:pt idx="4">
                  <c:v>1.228139960894437E-3</c:v>
                </c:pt>
                <c:pt idx="5">
                  <c:v>1.3065268677286783E-3</c:v>
                </c:pt>
                <c:pt idx="6">
                  <c:v>1.2260353261854531E-3</c:v>
                </c:pt>
                <c:pt idx="7">
                  <c:v>4.029837225092821E-4</c:v>
                </c:pt>
                <c:pt idx="8">
                  <c:v>5.967878484189501E-4</c:v>
                </c:pt>
                <c:pt idx="9">
                  <c:v>4.4457168328892983E-4</c:v>
                </c:pt>
                <c:pt idx="10">
                  <c:v>7.6420707397672539E-4</c:v>
                </c:pt>
                <c:pt idx="11">
                  <c:v>4.2290536155436127E-4</c:v>
                </c:pt>
                <c:pt idx="12">
                  <c:v>5.2372425204632071E-4</c:v>
                </c:pt>
                <c:pt idx="13">
                  <c:v>4.7776964179742045E-4</c:v>
                </c:pt>
                <c:pt idx="14">
                  <c:v>2.7091415468380583E-4</c:v>
                </c:pt>
              </c:numCache>
            </c:numRef>
          </c:val>
          <c:extLst>
            <c:ext xmlns:c16="http://schemas.microsoft.com/office/drawing/2014/chart" uri="{C3380CC4-5D6E-409C-BE32-E72D297353CC}">
              <c16:uniqueId val="{00000001-299C-44A0-902F-7CB4F6E22634}"/>
            </c:ext>
          </c:extLst>
        </c:ser>
        <c:ser>
          <c:idx val="2"/>
          <c:order val="2"/>
          <c:tx>
            <c:strRef>
              <c:f>'PIV Chart'!$AD$6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'PIV Chart'!$AA$7:$AA$21</c:f>
              <c:strCache>
                <c:ptCount val="15"/>
                <c:pt idx="0">
                  <c:v>Trade</c:v>
                </c:pt>
                <c:pt idx="1">
                  <c:v>Transport </c:v>
                </c:pt>
                <c:pt idx="2">
                  <c:v>Other Services</c:v>
                </c:pt>
                <c:pt idx="3">
                  <c:v>Financial &amp; Insurance Services</c:v>
                </c:pt>
                <c:pt idx="4">
                  <c:v>Construction and construction services</c:v>
                </c:pt>
                <c:pt idx="5">
                  <c:v>Electricity</c:v>
                </c:pt>
                <c:pt idx="6">
                  <c:v>Chemical, chemical products, Pharmaceuticals</c:v>
                </c:pt>
                <c:pt idx="7">
                  <c:v>Food Processing</c:v>
                </c:pt>
                <c:pt idx="8">
                  <c:v>Communication services</c:v>
                </c:pt>
                <c:pt idx="9">
                  <c:v>Metallic &amp; Non-Mettalic Products</c:v>
                </c:pt>
                <c:pt idx="10">
                  <c:v>Mining &amp; Quarring</c:v>
                </c:pt>
                <c:pt idx="11">
                  <c:v>Paper &amp; Furniture</c:v>
                </c:pt>
                <c:pt idx="12">
                  <c:v>Real estate services</c:v>
                </c:pt>
                <c:pt idx="13">
                  <c:v>Petroleum &amp; Coal</c:v>
                </c:pt>
                <c:pt idx="14">
                  <c:v>Crude petroleum</c:v>
                </c:pt>
              </c:strCache>
            </c:strRef>
          </c:cat>
          <c:val>
            <c:numRef>
              <c:f>'PIV Chart'!$AD$7:$AD$21</c:f>
              <c:numCache>
                <c:formatCode>0.000</c:formatCode>
                <c:ptCount val="15"/>
                <c:pt idx="0">
                  <c:v>4.025537118598068E-3</c:v>
                </c:pt>
                <c:pt idx="1">
                  <c:v>2.3456281126729619E-3</c:v>
                </c:pt>
                <c:pt idx="2">
                  <c:v>4.3701691340810294E-3</c:v>
                </c:pt>
                <c:pt idx="3">
                  <c:v>2.2088245654218589E-3</c:v>
                </c:pt>
                <c:pt idx="4">
                  <c:v>1.2565574661865966E-3</c:v>
                </c:pt>
                <c:pt idx="5">
                  <c:v>6.2931440838120425E-4</c:v>
                </c:pt>
                <c:pt idx="6">
                  <c:v>8.8887812611746961E-4</c:v>
                </c:pt>
                <c:pt idx="7">
                  <c:v>5.5275723760824891E-4</c:v>
                </c:pt>
                <c:pt idx="8">
                  <c:v>3.4443000018910834E-4</c:v>
                </c:pt>
                <c:pt idx="9">
                  <c:v>6.0365689220853074E-4</c:v>
                </c:pt>
                <c:pt idx="10">
                  <c:v>2.939854453461396E-4</c:v>
                </c:pt>
                <c:pt idx="11">
                  <c:v>3.3590825660635102E-4</c:v>
                </c:pt>
                <c:pt idx="12">
                  <c:v>2.010885497317373E-4</c:v>
                </c:pt>
                <c:pt idx="13">
                  <c:v>2.033495672354618E-4</c:v>
                </c:pt>
                <c:pt idx="14">
                  <c:v>1.9177217988907092E-4</c:v>
                </c:pt>
              </c:numCache>
            </c:numRef>
          </c:val>
          <c:extLst>
            <c:ext xmlns:c16="http://schemas.microsoft.com/office/drawing/2014/chart" uri="{C3380CC4-5D6E-409C-BE32-E72D297353CC}">
              <c16:uniqueId val="{00000002-299C-44A0-902F-7CB4F6E22634}"/>
            </c:ext>
          </c:extLst>
        </c:ser>
        <c:dLbls>
          <c:dLblPos val="outEnd"/>
          <c:showLegendKey val="0"/>
          <c:showVal val="1"/>
          <c:showCatName val="0"/>
          <c:showSerName val="0"/>
          <c:showPercent val="0"/>
          <c:showBubbleSize val="0"/>
        </c:dLbls>
        <c:gapWidth val="100"/>
        <c:overlap val="-24"/>
        <c:axId val="31390655"/>
        <c:axId val="31391135"/>
      </c:barChart>
      <c:catAx>
        <c:axId val="3139065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1391135"/>
        <c:crosses val="autoZero"/>
        <c:auto val="1"/>
        <c:lblAlgn val="ctr"/>
        <c:lblOffset val="100"/>
        <c:noMultiLvlLbl val="0"/>
      </c:catAx>
      <c:valAx>
        <c:axId val="31391135"/>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1390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Agriculture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7777777777777776E-2"/>
          <c:y val="0.11139088450041061"/>
          <c:w val="0.94444444444444442"/>
          <c:h val="0.39400279601044297"/>
        </c:manualLayout>
      </c:layout>
      <c:barChart>
        <c:barDir val="col"/>
        <c:grouping val="clustered"/>
        <c:varyColors val="0"/>
        <c:ser>
          <c:idx val="0"/>
          <c:order val="0"/>
          <c:tx>
            <c:strRef>
              <c:f>'EPS Chart'!$C$6</c:f>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Chart'!$B$7:$B$21</c:f>
              <c:strCache>
                <c:ptCount val="15"/>
                <c:pt idx="0">
                  <c:v>Allied Activities</c:v>
                </c:pt>
                <c:pt idx="1">
                  <c:v>Trade</c:v>
                </c:pt>
                <c:pt idx="2">
                  <c:v>Construction and construction services</c:v>
                </c:pt>
                <c:pt idx="3">
                  <c:v>Financial &amp; Insurance Services</c:v>
                </c:pt>
                <c:pt idx="4">
                  <c:v>Fertilizers &amp; Pesticides</c:v>
                </c:pt>
                <c:pt idx="5">
                  <c:v>Chemical, chemical products, Pharmaceuticals</c:v>
                </c:pt>
                <c:pt idx="6">
                  <c:v>Transport </c:v>
                </c:pt>
                <c:pt idx="7">
                  <c:v>Other Services</c:v>
                </c:pt>
                <c:pt idx="8">
                  <c:v>Petroleum &amp; Coal</c:v>
                </c:pt>
                <c:pt idx="9">
                  <c:v>Repair &amp; Maintenace of Motor Vehicle</c:v>
                </c:pt>
                <c:pt idx="10">
                  <c:v>Communication services</c:v>
                </c:pt>
                <c:pt idx="11">
                  <c:v>Metallic &amp; Non-Mettalic Products</c:v>
                </c:pt>
                <c:pt idx="12">
                  <c:v>Electricity</c:v>
                </c:pt>
                <c:pt idx="13">
                  <c:v>Hotels &amp; Restaurant</c:v>
                </c:pt>
                <c:pt idx="14">
                  <c:v>Water Supply</c:v>
                </c:pt>
              </c:strCache>
            </c:strRef>
          </c:cat>
          <c:val>
            <c:numRef>
              <c:f>'EPS Chart'!$C$7:$C$21</c:f>
              <c:numCache>
                <c:formatCode>0.000</c:formatCode>
                <c:ptCount val="15"/>
                <c:pt idx="0">
                  <c:v>2.1145407428177059</c:v>
                </c:pt>
                <c:pt idx="1">
                  <c:v>0.63477816272682208</c:v>
                </c:pt>
                <c:pt idx="2">
                  <c:v>0.16050934529672287</c:v>
                </c:pt>
                <c:pt idx="3">
                  <c:v>0.210038603884978</c:v>
                </c:pt>
                <c:pt idx="4">
                  <c:v>0.21235469059025069</c:v>
                </c:pt>
                <c:pt idx="5">
                  <c:v>0.14443839727063854</c:v>
                </c:pt>
                <c:pt idx="6">
                  <c:v>0.14500099714274853</c:v>
                </c:pt>
                <c:pt idx="7">
                  <c:v>2.4346759058328706E-2</c:v>
                </c:pt>
                <c:pt idx="8">
                  <c:v>6.6000169128200739E-2</c:v>
                </c:pt>
                <c:pt idx="9">
                  <c:v>2.9551317107164242E-3</c:v>
                </c:pt>
                <c:pt idx="10">
                  <c:v>5.7436134715500881E-2</c:v>
                </c:pt>
                <c:pt idx="11">
                  <c:v>5.8625457459693442E-2</c:v>
                </c:pt>
                <c:pt idx="12">
                  <c:v>3.6944557051193934E-2</c:v>
                </c:pt>
                <c:pt idx="13">
                  <c:v>4.3724786241912332E-2</c:v>
                </c:pt>
                <c:pt idx="14">
                  <c:v>1.6682128542035247E-2</c:v>
                </c:pt>
              </c:numCache>
            </c:numRef>
          </c:val>
          <c:extLst>
            <c:ext xmlns:c16="http://schemas.microsoft.com/office/drawing/2014/chart" uri="{C3380CC4-5D6E-409C-BE32-E72D297353CC}">
              <c16:uniqueId val="{00000000-E91F-4546-8CAF-21A2021166DB}"/>
            </c:ext>
          </c:extLst>
        </c:ser>
        <c:ser>
          <c:idx val="1"/>
          <c:order val="1"/>
          <c:tx>
            <c:strRef>
              <c:f>'EPS Chart'!$D$6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Chart'!$B$7:$B$21</c:f>
              <c:strCache>
                <c:ptCount val="15"/>
                <c:pt idx="0">
                  <c:v>Allied Activities</c:v>
                </c:pt>
                <c:pt idx="1">
                  <c:v>Trade</c:v>
                </c:pt>
                <c:pt idx="2">
                  <c:v>Construction and construction services</c:v>
                </c:pt>
                <c:pt idx="3">
                  <c:v>Financial &amp; Insurance Services</c:v>
                </c:pt>
                <c:pt idx="4">
                  <c:v>Fertilizers &amp; Pesticides</c:v>
                </c:pt>
                <c:pt idx="5">
                  <c:v>Chemical, chemical products, Pharmaceuticals</c:v>
                </c:pt>
                <c:pt idx="6">
                  <c:v>Transport </c:v>
                </c:pt>
                <c:pt idx="7">
                  <c:v>Other Services</c:v>
                </c:pt>
                <c:pt idx="8">
                  <c:v>Petroleum &amp; Coal</c:v>
                </c:pt>
                <c:pt idx="9">
                  <c:v>Repair &amp; Maintenace of Motor Vehicle</c:v>
                </c:pt>
                <c:pt idx="10">
                  <c:v>Communication services</c:v>
                </c:pt>
                <c:pt idx="11">
                  <c:v>Metallic &amp; Non-Mettalic Products</c:v>
                </c:pt>
                <c:pt idx="12">
                  <c:v>Electricity</c:v>
                </c:pt>
                <c:pt idx="13">
                  <c:v>Hotels &amp; Restaurant</c:v>
                </c:pt>
                <c:pt idx="14">
                  <c:v>Water Supply</c:v>
                </c:pt>
              </c:strCache>
            </c:strRef>
          </c:cat>
          <c:val>
            <c:numRef>
              <c:f>'EPS Chart'!$D$7:$D$21</c:f>
              <c:numCache>
                <c:formatCode>0.000</c:formatCode>
                <c:ptCount val="15"/>
                <c:pt idx="0">
                  <c:v>1.4807211195162451</c:v>
                </c:pt>
                <c:pt idx="1">
                  <c:v>0.53573429776032688</c:v>
                </c:pt>
                <c:pt idx="2">
                  <c:v>0.31175662655496039</c:v>
                </c:pt>
                <c:pt idx="3">
                  <c:v>0.15310954568773513</c:v>
                </c:pt>
                <c:pt idx="4">
                  <c:v>4.7530565281460206E-2</c:v>
                </c:pt>
                <c:pt idx="5">
                  <c:v>6.2626316370904475E-2</c:v>
                </c:pt>
                <c:pt idx="6">
                  <c:v>0.14454617651831822</c:v>
                </c:pt>
                <c:pt idx="7">
                  <c:v>5.3390724445974432E-2</c:v>
                </c:pt>
                <c:pt idx="8">
                  <c:v>0.11253153089119183</c:v>
                </c:pt>
                <c:pt idx="9">
                  <c:v>3.6002123107568798E-2</c:v>
                </c:pt>
                <c:pt idx="10">
                  <c:v>7.0443372319156636E-2</c:v>
                </c:pt>
                <c:pt idx="11">
                  <c:v>4.9815742368727586E-2</c:v>
                </c:pt>
                <c:pt idx="12">
                  <c:v>6.907022799816194E-2</c:v>
                </c:pt>
                <c:pt idx="13">
                  <c:v>4.2677675308619968E-2</c:v>
                </c:pt>
                <c:pt idx="14">
                  <c:v>2.1141193023185328E-2</c:v>
                </c:pt>
              </c:numCache>
            </c:numRef>
          </c:val>
          <c:extLst>
            <c:ext xmlns:c16="http://schemas.microsoft.com/office/drawing/2014/chart" uri="{C3380CC4-5D6E-409C-BE32-E72D297353CC}">
              <c16:uniqueId val="{00000001-E91F-4546-8CAF-21A2021166DB}"/>
            </c:ext>
          </c:extLst>
        </c:ser>
        <c:ser>
          <c:idx val="2"/>
          <c:order val="2"/>
          <c:tx>
            <c:strRef>
              <c:f>'EPS Chart'!$E$6</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'EPS Chart'!$B$7:$B$21</c:f>
              <c:strCache>
                <c:ptCount val="15"/>
                <c:pt idx="0">
                  <c:v>Allied Activities</c:v>
                </c:pt>
                <c:pt idx="1">
                  <c:v>Trade</c:v>
                </c:pt>
                <c:pt idx="2">
                  <c:v>Construction and construction services</c:v>
                </c:pt>
                <c:pt idx="3">
                  <c:v>Financial &amp; Insurance Services</c:v>
                </c:pt>
                <c:pt idx="4">
                  <c:v>Fertilizers &amp; Pesticides</c:v>
                </c:pt>
                <c:pt idx="5">
                  <c:v>Chemical, chemical products, Pharmaceuticals</c:v>
                </c:pt>
                <c:pt idx="6">
                  <c:v>Transport </c:v>
                </c:pt>
                <c:pt idx="7">
                  <c:v>Other Services</c:v>
                </c:pt>
                <c:pt idx="8">
                  <c:v>Petroleum &amp; Coal</c:v>
                </c:pt>
                <c:pt idx="9">
                  <c:v>Repair &amp; Maintenace of Motor Vehicle</c:v>
                </c:pt>
                <c:pt idx="10">
                  <c:v>Communication services</c:v>
                </c:pt>
                <c:pt idx="11">
                  <c:v>Metallic &amp; Non-Mettalic Products</c:v>
                </c:pt>
                <c:pt idx="12">
                  <c:v>Electricity</c:v>
                </c:pt>
                <c:pt idx="13">
                  <c:v>Hotels &amp; Restaurant</c:v>
                </c:pt>
                <c:pt idx="14">
                  <c:v>Water Supply</c:v>
                </c:pt>
              </c:strCache>
            </c:strRef>
          </c:cat>
          <c:val>
            <c:numRef>
              <c:f>'EPS Chart'!$E$7:$E$21</c:f>
              <c:numCache>
                <c:formatCode>0.000</c:formatCode>
                <c:ptCount val="15"/>
                <c:pt idx="0">
                  <c:v>0.11678034716863277</c:v>
                </c:pt>
                <c:pt idx="1">
                  <c:v>0.50206392010258161</c:v>
                </c:pt>
                <c:pt idx="2">
                  <c:v>7.8622070907235234E-2</c:v>
                </c:pt>
                <c:pt idx="3">
                  <c:v>0.16813344562283256</c:v>
                </c:pt>
                <c:pt idx="4">
                  <c:v>0.22678667882205783</c:v>
                </c:pt>
                <c:pt idx="5">
                  <c:v>0.10171722982699777</c:v>
                </c:pt>
                <c:pt idx="6">
                  <c:v>1.5286951885005145E-3</c:v>
                </c:pt>
                <c:pt idx="7">
                  <c:v>0.19205672410563959</c:v>
                </c:pt>
                <c:pt idx="8">
                  <c:v>3.6196281141335593E-2</c:v>
                </c:pt>
                <c:pt idx="9">
                  <c:v>0.15518300378165015</c:v>
                </c:pt>
                <c:pt idx="10">
                  <c:v>2.3140561772454819E-2</c:v>
                </c:pt>
                <c:pt idx="11">
                  <c:v>3.465176634921268E-2</c:v>
                </c:pt>
                <c:pt idx="12">
                  <c:v>2.1533575797808603E-2</c:v>
                </c:pt>
                <c:pt idx="13">
                  <c:v>3.3510719589512981E-2</c:v>
                </c:pt>
                <c:pt idx="14">
                  <c:v>3.4751968428091265E-2</c:v>
                </c:pt>
              </c:numCache>
            </c:numRef>
          </c:val>
          <c:extLst>
            <c:ext xmlns:c16="http://schemas.microsoft.com/office/drawing/2014/chart" uri="{C3380CC4-5D6E-409C-BE32-E72D297353CC}">
              <c16:uniqueId val="{00000002-E91F-4546-8CAF-21A2021166DB}"/>
            </c:ext>
          </c:extLst>
        </c:ser>
        <c:dLbls>
          <c:showLegendKey val="0"/>
          <c:showVal val="1"/>
          <c:showCatName val="0"/>
          <c:showSerName val="0"/>
          <c:showPercent val="0"/>
          <c:showBubbleSize val="0"/>
        </c:dLbls>
        <c:gapWidth val="100"/>
        <c:overlap val="-24"/>
        <c:axId val="1893869104"/>
        <c:axId val="1893869584"/>
      </c:barChart>
      <c:catAx>
        <c:axId val="1893869104"/>
        <c:scaling>
          <c:orientation val="minMax"/>
        </c:scaling>
        <c:delete val="0"/>
        <c:axPos val="b"/>
        <c:numFmt formatCode="General" sourceLinked="0"/>
        <c:majorTickMark val="none"/>
        <c:minorTickMark val="none"/>
        <c:tickLblPos val="low"/>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93869584"/>
        <c:crosses val="autoZero"/>
        <c:auto val="0"/>
        <c:lblAlgn val="ctr"/>
        <c:lblOffset val="100"/>
        <c:noMultiLvlLbl val="0"/>
      </c:catAx>
      <c:valAx>
        <c:axId val="1893869584"/>
        <c:scaling>
          <c:orientation val="minMax"/>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9386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CD300-DBFC-4C7A-A824-BA8C3AAE00B5}" type="datetimeFigureOut">
              <a:rPr lang="en-IN" smtClean="0"/>
              <a:t>30-06-2025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F0667-DE9A-4E86-970B-CF026CD1C021}" type="slidenum">
              <a:rPr lang="en-IN" smtClean="0"/>
              <a:t>‹#›</a:t>
            </a:fld>
            <a:endParaRPr lang="en-IN"/>
          </a:p>
        </p:txBody>
      </p:sp>
    </p:spTree>
    <p:extLst>
      <p:ext uri="{BB962C8B-B14F-4D97-AF65-F5344CB8AC3E}">
        <p14:creationId xmlns:p14="http://schemas.microsoft.com/office/powerpoint/2010/main" val="359068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0667-DE9A-4E86-970B-CF026CD1C021}" type="slidenum">
              <a:rPr lang="en-IN" smtClean="0"/>
              <a:t>6</a:t>
            </a:fld>
            <a:endParaRPr lang="en-IN"/>
          </a:p>
        </p:txBody>
      </p:sp>
    </p:spTree>
    <p:extLst>
      <p:ext uri="{BB962C8B-B14F-4D97-AF65-F5344CB8AC3E}">
        <p14:creationId xmlns:p14="http://schemas.microsoft.com/office/powerpoint/2010/main" val="425067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1F2894-2AD0-469E-91D0-26FD05F3D7B5}" type="datetime1">
              <a:rPr lang="en-IN" smtClean="0"/>
              <a:t>30-06-2025</a:t>
            </a:fld>
            <a:endParaRPr lang="en-IN"/>
          </a:p>
        </p:txBody>
      </p:sp>
      <p:sp>
        <p:nvSpPr>
          <p:cNvPr id="5" name="Footer Placeholder 4"/>
          <p:cNvSpPr>
            <a:spLocks noGrp="1"/>
          </p:cNvSpPr>
          <p:nvPr>
            <p:ph type="ftr" sz="quarter" idx="11"/>
          </p:nvPr>
        </p:nvSpPr>
        <p:spPr/>
        <p:txBody>
          <a:bodyPr/>
          <a:lstStyle/>
          <a:p>
            <a:r>
              <a:rPr lang="en-IN"/>
              <a:t>31st IIOA Conference</a:t>
            </a:r>
          </a:p>
        </p:txBody>
      </p:sp>
      <p:sp>
        <p:nvSpPr>
          <p:cNvPr id="6" name="Slide Number Placeholder 5"/>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350539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99F0B-17D9-44A1-8EA4-1F6A7F701428}" type="datetime1">
              <a:rPr lang="en-IN" smtClean="0"/>
              <a:t>30-06-2025</a:t>
            </a:fld>
            <a:endParaRPr lang="en-IN"/>
          </a:p>
        </p:txBody>
      </p:sp>
      <p:sp>
        <p:nvSpPr>
          <p:cNvPr id="5" name="Footer Placeholder 4"/>
          <p:cNvSpPr>
            <a:spLocks noGrp="1"/>
          </p:cNvSpPr>
          <p:nvPr>
            <p:ph type="ftr" sz="quarter" idx="11"/>
          </p:nvPr>
        </p:nvSpPr>
        <p:spPr/>
        <p:txBody>
          <a:bodyPr/>
          <a:lstStyle/>
          <a:p>
            <a:r>
              <a:rPr lang="en-IN"/>
              <a:t>31st IIOA Conference</a:t>
            </a:r>
          </a:p>
        </p:txBody>
      </p:sp>
      <p:sp>
        <p:nvSpPr>
          <p:cNvPr id="6" name="Slide Number Placeholder 5"/>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422702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6FE8B-ECAD-4996-8846-E96A0807EE6B}" type="datetime1">
              <a:rPr lang="en-IN" smtClean="0"/>
              <a:t>30-06-2025</a:t>
            </a:fld>
            <a:endParaRPr lang="en-IN"/>
          </a:p>
        </p:txBody>
      </p:sp>
      <p:sp>
        <p:nvSpPr>
          <p:cNvPr id="5" name="Footer Placeholder 4"/>
          <p:cNvSpPr>
            <a:spLocks noGrp="1"/>
          </p:cNvSpPr>
          <p:nvPr>
            <p:ph type="ftr" sz="quarter" idx="11"/>
          </p:nvPr>
        </p:nvSpPr>
        <p:spPr/>
        <p:txBody>
          <a:bodyPr/>
          <a:lstStyle/>
          <a:p>
            <a:r>
              <a:rPr lang="en-IN"/>
              <a:t>31st IIOA Conference</a:t>
            </a:r>
          </a:p>
        </p:txBody>
      </p:sp>
      <p:sp>
        <p:nvSpPr>
          <p:cNvPr id="6" name="Slide Number Placeholder 5"/>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338219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32FA5-3FCC-469B-839A-26F50B44E14D}" type="datetime1">
              <a:rPr lang="en-IN" smtClean="0"/>
              <a:t>30-06-2025</a:t>
            </a:fld>
            <a:endParaRPr lang="en-IN"/>
          </a:p>
        </p:txBody>
      </p:sp>
      <p:sp>
        <p:nvSpPr>
          <p:cNvPr id="5" name="Footer Placeholder 4"/>
          <p:cNvSpPr>
            <a:spLocks noGrp="1"/>
          </p:cNvSpPr>
          <p:nvPr>
            <p:ph type="ftr" sz="quarter" idx="11"/>
          </p:nvPr>
        </p:nvSpPr>
        <p:spPr/>
        <p:txBody>
          <a:bodyPr/>
          <a:lstStyle/>
          <a:p>
            <a:r>
              <a:rPr lang="en-IN"/>
              <a:t>31st IIOA Conference</a:t>
            </a:r>
          </a:p>
        </p:txBody>
      </p:sp>
      <p:sp>
        <p:nvSpPr>
          <p:cNvPr id="6" name="Slide Number Placeholder 5"/>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416192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D378D-9772-4D88-88AC-316F13C46139}" type="datetime1">
              <a:rPr lang="en-IN" smtClean="0"/>
              <a:t>30-06-2025</a:t>
            </a:fld>
            <a:endParaRPr lang="en-IN"/>
          </a:p>
        </p:txBody>
      </p:sp>
      <p:sp>
        <p:nvSpPr>
          <p:cNvPr id="5" name="Footer Placeholder 4"/>
          <p:cNvSpPr>
            <a:spLocks noGrp="1"/>
          </p:cNvSpPr>
          <p:nvPr>
            <p:ph type="ftr" sz="quarter" idx="11"/>
          </p:nvPr>
        </p:nvSpPr>
        <p:spPr/>
        <p:txBody>
          <a:bodyPr/>
          <a:lstStyle/>
          <a:p>
            <a:r>
              <a:rPr lang="en-IN"/>
              <a:t>31st IIOA Conference</a:t>
            </a:r>
          </a:p>
        </p:txBody>
      </p:sp>
      <p:sp>
        <p:nvSpPr>
          <p:cNvPr id="6" name="Slide Number Placeholder 5"/>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3663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1E26E-BA93-4F6A-AC22-504E619C4E74}" type="datetime1">
              <a:rPr lang="en-IN" smtClean="0"/>
              <a:t>30-06-2025</a:t>
            </a:fld>
            <a:endParaRPr lang="en-IN"/>
          </a:p>
        </p:txBody>
      </p:sp>
      <p:sp>
        <p:nvSpPr>
          <p:cNvPr id="6" name="Footer Placeholder 5"/>
          <p:cNvSpPr>
            <a:spLocks noGrp="1"/>
          </p:cNvSpPr>
          <p:nvPr>
            <p:ph type="ftr" sz="quarter" idx="11"/>
          </p:nvPr>
        </p:nvSpPr>
        <p:spPr/>
        <p:txBody>
          <a:bodyPr/>
          <a:lstStyle/>
          <a:p>
            <a:r>
              <a:rPr lang="en-IN"/>
              <a:t>31st IIOA Conference</a:t>
            </a:r>
          </a:p>
        </p:txBody>
      </p:sp>
      <p:sp>
        <p:nvSpPr>
          <p:cNvPr id="7" name="Slide Number Placeholder 6"/>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337905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56E850-D680-458B-8FE0-7C59D150601A}" type="datetime1">
              <a:rPr lang="en-IN" smtClean="0"/>
              <a:t>30-06-2025</a:t>
            </a:fld>
            <a:endParaRPr lang="en-IN"/>
          </a:p>
        </p:txBody>
      </p:sp>
      <p:sp>
        <p:nvSpPr>
          <p:cNvPr id="8" name="Footer Placeholder 7"/>
          <p:cNvSpPr>
            <a:spLocks noGrp="1"/>
          </p:cNvSpPr>
          <p:nvPr>
            <p:ph type="ftr" sz="quarter" idx="11"/>
          </p:nvPr>
        </p:nvSpPr>
        <p:spPr/>
        <p:txBody>
          <a:bodyPr/>
          <a:lstStyle/>
          <a:p>
            <a:r>
              <a:rPr lang="en-IN"/>
              <a:t>31st IIOA Conference</a:t>
            </a:r>
          </a:p>
        </p:txBody>
      </p:sp>
      <p:sp>
        <p:nvSpPr>
          <p:cNvPr id="9" name="Slide Number Placeholder 8"/>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90435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DC4981-2626-488C-A901-DD62F985DFA1}" type="datetime1">
              <a:rPr lang="en-IN" smtClean="0"/>
              <a:t>30-06-2025</a:t>
            </a:fld>
            <a:endParaRPr lang="en-IN"/>
          </a:p>
        </p:txBody>
      </p:sp>
      <p:sp>
        <p:nvSpPr>
          <p:cNvPr id="4" name="Footer Placeholder 3"/>
          <p:cNvSpPr>
            <a:spLocks noGrp="1"/>
          </p:cNvSpPr>
          <p:nvPr>
            <p:ph type="ftr" sz="quarter" idx="11"/>
          </p:nvPr>
        </p:nvSpPr>
        <p:spPr/>
        <p:txBody>
          <a:bodyPr/>
          <a:lstStyle/>
          <a:p>
            <a:r>
              <a:rPr lang="en-IN"/>
              <a:t>31st IIOA Conference</a:t>
            </a:r>
          </a:p>
        </p:txBody>
      </p:sp>
      <p:sp>
        <p:nvSpPr>
          <p:cNvPr id="5" name="Slide Number Placeholder 4"/>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282920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E769E-77FC-47FF-B4B6-4D6AFCDA3402}" type="datetime1">
              <a:rPr lang="en-IN" smtClean="0"/>
              <a:t>30-06-2025</a:t>
            </a:fld>
            <a:endParaRPr lang="en-IN"/>
          </a:p>
        </p:txBody>
      </p:sp>
      <p:sp>
        <p:nvSpPr>
          <p:cNvPr id="3" name="Footer Placeholder 2"/>
          <p:cNvSpPr>
            <a:spLocks noGrp="1"/>
          </p:cNvSpPr>
          <p:nvPr>
            <p:ph type="ftr" sz="quarter" idx="11"/>
          </p:nvPr>
        </p:nvSpPr>
        <p:spPr/>
        <p:txBody>
          <a:bodyPr/>
          <a:lstStyle/>
          <a:p>
            <a:r>
              <a:rPr lang="en-IN"/>
              <a:t>31st IIOA Conference</a:t>
            </a:r>
          </a:p>
        </p:txBody>
      </p:sp>
      <p:sp>
        <p:nvSpPr>
          <p:cNvPr id="4" name="Slide Number Placeholder 3"/>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127118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91A6B8-A019-4E7B-A1DF-DB92B6F0FE74}" type="datetime1">
              <a:rPr lang="en-IN" smtClean="0"/>
              <a:t>30-06-2025</a:t>
            </a:fld>
            <a:endParaRPr lang="en-IN"/>
          </a:p>
        </p:txBody>
      </p:sp>
      <p:sp>
        <p:nvSpPr>
          <p:cNvPr id="6" name="Footer Placeholder 5"/>
          <p:cNvSpPr>
            <a:spLocks noGrp="1"/>
          </p:cNvSpPr>
          <p:nvPr>
            <p:ph type="ftr" sz="quarter" idx="11"/>
          </p:nvPr>
        </p:nvSpPr>
        <p:spPr/>
        <p:txBody>
          <a:bodyPr/>
          <a:lstStyle/>
          <a:p>
            <a:r>
              <a:rPr lang="en-IN"/>
              <a:t>31st IIOA Conference</a:t>
            </a:r>
          </a:p>
        </p:txBody>
      </p:sp>
      <p:sp>
        <p:nvSpPr>
          <p:cNvPr id="7" name="Slide Number Placeholder 6"/>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309986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BB0EF9-F322-498D-B4BD-E91C88995D84}" type="datetime1">
              <a:rPr lang="en-IN" smtClean="0"/>
              <a:t>30-06-2025</a:t>
            </a:fld>
            <a:endParaRPr lang="en-IN"/>
          </a:p>
        </p:txBody>
      </p:sp>
      <p:sp>
        <p:nvSpPr>
          <p:cNvPr id="6" name="Footer Placeholder 5"/>
          <p:cNvSpPr>
            <a:spLocks noGrp="1"/>
          </p:cNvSpPr>
          <p:nvPr>
            <p:ph type="ftr" sz="quarter" idx="11"/>
          </p:nvPr>
        </p:nvSpPr>
        <p:spPr/>
        <p:txBody>
          <a:bodyPr/>
          <a:lstStyle/>
          <a:p>
            <a:r>
              <a:rPr lang="en-IN"/>
              <a:t>31st IIOA Conference</a:t>
            </a:r>
          </a:p>
        </p:txBody>
      </p:sp>
      <p:sp>
        <p:nvSpPr>
          <p:cNvPr id="7" name="Slide Number Placeholder 6"/>
          <p:cNvSpPr>
            <a:spLocks noGrp="1"/>
          </p:cNvSpPr>
          <p:nvPr>
            <p:ph type="sldNum" sz="quarter" idx="12"/>
          </p:nvPr>
        </p:nvSpPr>
        <p:spPr/>
        <p:txBody>
          <a:bodyPr/>
          <a:lstStyle/>
          <a:p>
            <a:fld id="{E600C124-EAEC-4754-80F8-0D018FABD121}" type="slidenum">
              <a:rPr lang="en-IN" smtClean="0"/>
              <a:t>‹#›</a:t>
            </a:fld>
            <a:endParaRPr lang="en-IN"/>
          </a:p>
        </p:txBody>
      </p:sp>
    </p:spTree>
    <p:extLst>
      <p:ext uri="{BB962C8B-B14F-4D97-AF65-F5344CB8AC3E}">
        <p14:creationId xmlns:p14="http://schemas.microsoft.com/office/powerpoint/2010/main" val="357445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2C17E-E26D-4E71-B996-5E1C3D555935}" type="datetime1">
              <a:rPr lang="en-IN" smtClean="0"/>
              <a:t>30-06-2025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31st IIOA Conference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0C124-EAEC-4754-80F8-0D018FABD121}" type="slidenum">
              <a:rPr lang="en-IN" smtClean="0"/>
              <a:t>‹#›</a:t>
            </a:fld>
            <a:endParaRPr lang="en-IN"/>
          </a:p>
        </p:txBody>
      </p:sp>
    </p:spTree>
    <p:extLst>
      <p:ext uri="{BB962C8B-B14F-4D97-AF65-F5344CB8AC3E}">
        <p14:creationId xmlns:p14="http://schemas.microsoft.com/office/powerpoint/2010/main" val="27159056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juhi.singh22h@ibsindia.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CED9-843C-AB66-BCE7-9F2DDC935716}"/>
              </a:ext>
            </a:extLst>
          </p:cNvPr>
          <p:cNvSpPr>
            <a:spLocks noGrp="1"/>
          </p:cNvSpPr>
          <p:nvPr>
            <p:ph type="ctrTitle"/>
          </p:nvPr>
        </p:nvSpPr>
        <p:spPr>
          <a:xfrm>
            <a:off x="1524000" y="1854199"/>
            <a:ext cx="9144000" cy="1655763"/>
          </a:xfrm>
        </p:spPr>
        <p:txBody>
          <a:bodyPr>
            <a:normAutofit/>
          </a:bodyPr>
          <a:lstStyle/>
          <a:p>
            <a:r>
              <a:rPr lang="en-IN" sz="3600" b="1" dirty="0">
                <a:latin typeface="Utsaah" panose="020B0604020202020204" pitchFamily="34" charset="0"/>
                <a:cs typeface="Utsaah" panose="020B0604020202020204" pitchFamily="34" charset="0"/>
              </a:rPr>
              <a:t>The Role of Agricultural Sector and its Sustainability in the Indian Economy</a:t>
            </a:r>
            <a:br>
              <a:rPr lang="en-IN" sz="3600" dirty="0"/>
            </a:br>
            <a:endParaRPr lang="en-IN" sz="3600" dirty="0"/>
          </a:p>
        </p:txBody>
      </p:sp>
      <p:sp>
        <p:nvSpPr>
          <p:cNvPr id="3" name="Subtitle 2">
            <a:extLst>
              <a:ext uri="{FF2B5EF4-FFF2-40B4-BE49-F238E27FC236}">
                <a16:creationId xmlns:a16="http://schemas.microsoft.com/office/drawing/2014/main" id="{A70827BA-9189-D296-EE95-3DA48D7C0E64}"/>
              </a:ext>
            </a:extLst>
          </p:cNvPr>
          <p:cNvSpPr>
            <a:spLocks noGrp="1"/>
          </p:cNvSpPr>
          <p:nvPr>
            <p:ph type="subTitle" idx="1"/>
          </p:nvPr>
        </p:nvSpPr>
        <p:spPr>
          <a:xfrm>
            <a:off x="2708988" y="3611369"/>
            <a:ext cx="6774025" cy="1655762"/>
          </a:xfrm>
        </p:spPr>
        <p:txBody>
          <a:bodyPr>
            <a:normAutofit/>
          </a:bodyPr>
          <a:lstStyle/>
          <a:p>
            <a:pPr algn="l"/>
            <a:r>
              <a:rPr lang="en-IN" sz="1400" dirty="0">
                <a:latin typeface="Georgia" panose="02040502050405020303" pitchFamily="18" charset="0"/>
                <a:cs typeface="Utsaah" panose="020B0604020202020204" pitchFamily="34" charset="0"/>
              </a:rPr>
              <a:t>Authors: Juhi Singh and Sushanta Kumar Mahapatra</a:t>
            </a:r>
          </a:p>
          <a:p>
            <a:pPr algn="l"/>
            <a:r>
              <a:rPr lang="en-IN" sz="1400" dirty="0">
                <a:latin typeface="Georgia" panose="02040502050405020303" pitchFamily="18" charset="0"/>
                <a:cs typeface="Utsaah" panose="020B0604020202020204" pitchFamily="34" charset="0"/>
              </a:rPr>
              <a:t>Department of Economics, ICFAI School of Social Science, IFHE, Hyderabad, India</a:t>
            </a:r>
          </a:p>
          <a:p>
            <a:pPr algn="l"/>
            <a:endParaRPr lang="en-IN" sz="1400" dirty="0">
              <a:latin typeface="Georgia" panose="02040502050405020303" pitchFamily="18" charset="0"/>
              <a:cs typeface="Utsaah" panose="020B0604020202020204" pitchFamily="34" charset="0"/>
            </a:endParaRPr>
          </a:p>
          <a:p>
            <a:pPr algn="l"/>
            <a:r>
              <a:rPr lang="en-IN" sz="1400" b="1" dirty="0">
                <a:latin typeface="Georgia" panose="02040502050405020303" pitchFamily="18" charset="0"/>
                <a:cs typeface="Utsaah" panose="020B0604020202020204" pitchFamily="34" charset="0"/>
              </a:rPr>
              <a:t>Presented By: Juhi Singh</a:t>
            </a:r>
          </a:p>
          <a:p>
            <a:pPr algn="l"/>
            <a:endParaRPr lang="en-IN" sz="1400" b="1" dirty="0">
              <a:latin typeface="Georgia" panose="02040502050405020303" pitchFamily="18" charset="0"/>
              <a:cs typeface="Utsaah" panose="020B0604020202020204" pitchFamily="34" charset="0"/>
            </a:endParaRPr>
          </a:p>
          <a:p>
            <a:pPr algn="l"/>
            <a:endParaRPr lang="en-IN" sz="1400" b="1" dirty="0">
              <a:latin typeface="Georgia" panose="02040502050405020303" pitchFamily="18" charset="0"/>
              <a:cs typeface="Utsaah" panose="020B0604020202020204" pitchFamily="34" charset="0"/>
            </a:endParaRPr>
          </a:p>
          <a:p>
            <a:pPr algn="l"/>
            <a:endParaRPr lang="en-IN" sz="1400" b="1" dirty="0">
              <a:latin typeface="Georgia" panose="02040502050405020303" pitchFamily="18" charset="0"/>
              <a:cs typeface="Utsaah" panose="020B0604020202020204" pitchFamily="34" charset="0"/>
            </a:endParaRPr>
          </a:p>
          <a:p>
            <a:endParaRPr lang="en-IN" sz="1200" dirty="0"/>
          </a:p>
          <a:p>
            <a:endParaRPr lang="en-IN" sz="1200" dirty="0"/>
          </a:p>
          <a:p>
            <a:endParaRPr lang="en-IN" sz="1200" dirty="0"/>
          </a:p>
          <a:p>
            <a:endParaRPr lang="en-IN" sz="1200" dirty="0"/>
          </a:p>
          <a:p>
            <a:endParaRPr lang="en-IN" sz="1200" dirty="0"/>
          </a:p>
        </p:txBody>
      </p:sp>
      <p:pic>
        <p:nvPicPr>
          <p:cNvPr id="5" name="Picture 4">
            <a:extLst>
              <a:ext uri="{FF2B5EF4-FFF2-40B4-BE49-F238E27FC236}">
                <a16:creationId xmlns:a16="http://schemas.microsoft.com/office/drawing/2014/main" id="{9559B740-BFC9-B7E1-9183-EBF9C0306924}"/>
              </a:ext>
            </a:extLst>
          </p:cNvPr>
          <p:cNvPicPr>
            <a:picLocks noChangeAspect="1"/>
          </p:cNvPicPr>
          <p:nvPr/>
        </p:nvPicPr>
        <p:blipFill>
          <a:blip r:embed="rId2"/>
          <a:stretch>
            <a:fillRect/>
          </a:stretch>
        </p:blipFill>
        <p:spPr>
          <a:xfrm>
            <a:off x="4302622" y="217272"/>
            <a:ext cx="2490279" cy="1076753"/>
          </a:xfrm>
          <a:prstGeom prst="rect">
            <a:avLst/>
          </a:prstGeom>
        </p:spPr>
      </p:pic>
      <p:pic>
        <p:nvPicPr>
          <p:cNvPr id="6" name="Picture 5">
            <a:extLst>
              <a:ext uri="{FF2B5EF4-FFF2-40B4-BE49-F238E27FC236}">
                <a16:creationId xmlns:a16="http://schemas.microsoft.com/office/drawing/2014/main" id="{BCC2DEC1-46BB-A829-C879-AD8860A16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22" y="217272"/>
            <a:ext cx="2490279" cy="1076753"/>
          </a:xfrm>
          <a:prstGeom prst="rect">
            <a:avLst/>
          </a:prstGeom>
        </p:spPr>
      </p:pic>
      <p:pic>
        <p:nvPicPr>
          <p:cNvPr id="7" name="Picture 6">
            <a:extLst>
              <a:ext uri="{FF2B5EF4-FFF2-40B4-BE49-F238E27FC236}">
                <a16:creationId xmlns:a16="http://schemas.microsoft.com/office/drawing/2014/main" id="{1383700A-375E-84DA-3445-7761FD34F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374" y="217272"/>
            <a:ext cx="2490279" cy="1076753"/>
          </a:xfrm>
          <a:prstGeom prst="rect">
            <a:avLst/>
          </a:prstGeom>
        </p:spPr>
      </p:pic>
      <p:sp>
        <p:nvSpPr>
          <p:cNvPr id="8" name="Date Placeholder 7">
            <a:extLst>
              <a:ext uri="{FF2B5EF4-FFF2-40B4-BE49-F238E27FC236}">
                <a16:creationId xmlns:a16="http://schemas.microsoft.com/office/drawing/2014/main" id="{2A92EA12-B562-CBF1-B1B2-9228E8DADD4E}"/>
              </a:ext>
            </a:extLst>
          </p:cNvPr>
          <p:cNvSpPr>
            <a:spLocks noGrp="1"/>
          </p:cNvSpPr>
          <p:nvPr>
            <p:ph type="dt" sz="half" idx="10"/>
          </p:nvPr>
        </p:nvSpPr>
        <p:spPr/>
        <p:txBody>
          <a:bodyPr/>
          <a:lstStyle/>
          <a:p>
            <a:fld id="{807F4ED3-B8DB-4D13-9F1A-1F227DC8C55F}" type="datetime1">
              <a:rPr lang="en-IN" smtClean="0"/>
              <a:t>30-06-2025</a:t>
            </a:fld>
            <a:endParaRPr lang="en-IN"/>
          </a:p>
        </p:txBody>
      </p:sp>
      <p:sp>
        <p:nvSpPr>
          <p:cNvPr id="9" name="Footer Placeholder 8">
            <a:extLst>
              <a:ext uri="{FF2B5EF4-FFF2-40B4-BE49-F238E27FC236}">
                <a16:creationId xmlns:a16="http://schemas.microsoft.com/office/drawing/2014/main" id="{7BEC2311-903D-181A-CD0B-A037C7EA6590}"/>
              </a:ext>
            </a:extLst>
          </p:cNvPr>
          <p:cNvSpPr>
            <a:spLocks noGrp="1"/>
          </p:cNvSpPr>
          <p:nvPr>
            <p:ph type="ftr" sz="quarter" idx="11"/>
          </p:nvPr>
        </p:nvSpPr>
        <p:spPr/>
        <p:txBody>
          <a:bodyPr/>
          <a:lstStyle/>
          <a:p>
            <a:r>
              <a:rPr lang="en-IN"/>
              <a:t>31st IIOA Conference</a:t>
            </a:r>
          </a:p>
        </p:txBody>
      </p:sp>
      <p:sp>
        <p:nvSpPr>
          <p:cNvPr id="10" name="Slide Number Placeholder 9">
            <a:extLst>
              <a:ext uri="{FF2B5EF4-FFF2-40B4-BE49-F238E27FC236}">
                <a16:creationId xmlns:a16="http://schemas.microsoft.com/office/drawing/2014/main" id="{A561DDB2-5081-3909-2FEE-A9E88C59430E}"/>
              </a:ext>
            </a:extLst>
          </p:cNvPr>
          <p:cNvSpPr>
            <a:spLocks noGrp="1"/>
          </p:cNvSpPr>
          <p:nvPr>
            <p:ph type="sldNum" sz="quarter" idx="12"/>
          </p:nvPr>
        </p:nvSpPr>
        <p:spPr/>
        <p:txBody>
          <a:bodyPr/>
          <a:lstStyle/>
          <a:p>
            <a:fld id="{E600C124-EAEC-4754-80F8-0D018FABD121}" type="slidenum">
              <a:rPr lang="en-IN" smtClean="0"/>
              <a:t>1</a:t>
            </a:fld>
            <a:endParaRPr lang="en-IN"/>
          </a:p>
        </p:txBody>
      </p:sp>
    </p:spTree>
    <p:extLst>
      <p:ext uri="{BB962C8B-B14F-4D97-AF65-F5344CB8AC3E}">
        <p14:creationId xmlns:p14="http://schemas.microsoft.com/office/powerpoint/2010/main" val="230620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F6E5-3102-EDBB-B7BF-EF7272D21371}"/>
              </a:ext>
            </a:extLst>
          </p:cNvPr>
          <p:cNvSpPr>
            <a:spLocks noGrp="1"/>
          </p:cNvSpPr>
          <p:nvPr>
            <p:ph type="title"/>
          </p:nvPr>
        </p:nvSpPr>
        <p:spPr/>
        <p:txBody>
          <a:bodyPr/>
          <a:lstStyle/>
          <a:p>
            <a:r>
              <a:rPr lang="en-IN" dirty="0"/>
              <a:t>Formulae Used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FFCB98-C18C-E212-2029-6BEFED870620}"/>
                  </a:ext>
                </a:extLst>
              </p:cNvPr>
              <p:cNvSpPr>
                <a:spLocks noGrp="1"/>
              </p:cNvSpPr>
              <p:nvPr>
                <p:ph sz="half" idx="1"/>
              </p:nvPr>
            </p:nvSpPr>
            <p:spPr/>
            <p:txBody>
              <a:bodyPr>
                <a:normAutofit lnSpcReduction="10000"/>
              </a:bodyPr>
              <a:lstStyle/>
              <a:p>
                <a:pPr>
                  <a:buFont typeface="Wingdings" panose="05000000000000000000" pitchFamily="2" charset="2"/>
                  <a:buChar char="q"/>
                </a:pPr>
                <a:r>
                  <a:rPr lang="en-IN" b="1" dirty="0">
                    <a:latin typeface="Cambria Math" panose="02040503050406030204" pitchFamily="18" charset="0"/>
                  </a:rPr>
                  <a:t>Demand  Driven Impact of Agriculture &amp; Allied Sector</a:t>
                </a:r>
              </a:p>
              <a:p>
                <a:pPr marL="0" indent="0">
                  <a:buNone/>
                </a:pPr>
                <a:endParaRPr lang="en-IN" dirty="0"/>
              </a:p>
              <a:p>
                <a14:m>
                  <m:oMath xmlns:m="http://schemas.openxmlformats.org/officeDocument/2006/math">
                    <m:r>
                      <a:rPr lang="en-IN" i="1">
                        <a:latin typeface="Cambria Math" panose="02040503050406030204" pitchFamily="18" charset="0"/>
                      </a:rPr>
                      <m:t>𝑚</m:t>
                    </m:r>
                    <m:sSub>
                      <m:sSubPr>
                        <m:ctrlPr>
                          <a:rPr lang="en-IN" i="1">
                            <a:latin typeface="Cambria Math" panose="02040503050406030204" pitchFamily="18" charset="0"/>
                          </a:rPr>
                        </m:ctrlPr>
                      </m:sSubPr>
                      <m:e>
                        <m:d>
                          <m:dPr>
                            <m:ctrlPr>
                              <a:rPr lang="en-IN" i="1">
                                <a:latin typeface="Cambria Math" panose="02040503050406030204" pitchFamily="18" charset="0"/>
                              </a:rPr>
                            </m:ctrlPr>
                          </m:dPr>
                          <m:e>
                            <m:r>
                              <a:rPr lang="en-IN" i="1">
                                <a:latin typeface="Cambria Math" panose="02040503050406030204" pitchFamily="18" charset="0"/>
                              </a:rPr>
                              <m:t>𝑜</m:t>
                            </m:r>
                          </m:e>
                        </m:d>
                      </m:e>
                      <m:sub>
                        <m:r>
                          <a:rPr lang="en-IN" i="1">
                            <a:latin typeface="Cambria Math" panose="02040503050406030204" pitchFamily="18" charset="0"/>
                          </a:rPr>
                          <m:t>𝑗</m:t>
                        </m:r>
                      </m:sub>
                    </m:sSub>
                    <m:r>
                      <a:rPr lang="en-IN" i="1">
                        <a:latin typeface="Cambria Math" panose="02040503050406030204" pitchFamily="18" charset="0"/>
                      </a:rPr>
                      <m:t>= </m:t>
                    </m:r>
                    <m:nary>
                      <m:naryPr>
                        <m:chr m:val="∑"/>
                        <m:limLoc m:val="undOvr"/>
                        <m:ctrlPr>
                          <a:rPr lang="en-IN" i="1">
                            <a:latin typeface="Cambria Math" panose="02040503050406030204" pitchFamily="18" charset="0"/>
                          </a:rPr>
                        </m:ctrlPr>
                      </m:naryPr>
                      <m:sub>
                        <m: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b>
                          <m:sSubPr>
                            <m:ctrlPr>
                              <a:rPr lang="en-IN" i="1">
                                <a:latin typeface="Cambria Math" panose="02040503050406030204" pitchFamily="18" charset="0"/>
                              </a:rPr>
                            </m:ctrlPr>
                          </m:sSubPr>
                          <m:e>
                            <m:r>
                              <a:rPr lang="en-IN" i="1">
                                <a:latin typeface="Cambria Math" panose="02040503050406030204" pitchFamily="18" charset="0"/>
                              </a:rPr>
                              <m:t>𝑙</m:t>
                            </m:r>
                          </m:e>
                          <m:sub>
                            <m:r>
                              <a:rPr lang="en-IN" i="1">
                                <a:latin typeface="Cambria Math" panose="02040503050406030204" pitchFamily="18" charset="0"/>
                              </a:rPr>
                              <m:t>𝑖𝑗</m:t>
                            </m:r>
                          </m:sub>
                        </m:sSub>
                      </m:e>
                    </m:nary>
                  </m:oMath>
                </a14:m>
                <a:endParaRPr lang="en-IN" dirty="0"/>
              </a:p>
              <a:p>
                <a14:m>
                  <m:oMath xmlns:m="http://schemas.openxmlformats.org/officeDocument/2006/math">
                    <m:r>
                      <a:rPr lang="en-IN" i="1">
                        <a:latin typeface="Cambria Math" panose="02040503050406030204" pitchFamily="18" charset="0"/>
                      </a:rPr>
                      <m:t>𝑚</m:t>
                    </m:r>
                    <m:sSub>
                      <m:sSubPr>
                        <m:ctrlPr>
                          <a:rPr lang="en-IN" i="1">
                            <a:latin typeface="Cambria Math" panose="02040503050406030204" pitchFamily="18" charset="0"/>
                          </a:rPr>
                        </m:ctrlPr>
                      </m:sSubPr>
                      <m:e>
                        <m:d>
                          <m:dPr>
                            <m:ctrlPr>
                              <a:rPr lang="en-IN" i="1">
                                <a:latin typeface="Cambria Math" panose="02040503050406030204" pitchFamily="18" charset="0"/>
                              </a:rPr>
                            </m:ctrlPr>
                          </m:dPr>
                          <m:e>
                            <m:r>
                              <a:rPr lang="en-IN" i="1">
                                <a:latin typeface="Cambria Math" panose="02040503050406030204" pitchFamily="18" charset="0"/>
                              </a:rPr>
                              <m:t>h</m:t>
                            </m:r>
                          </m:e>
                        </m:d>
                      </m:e>
                      <m:sub>
                        <m:r>
                          <a:rPr lang="en-IN" i="1">
                            <a:latin typeface="Cambria Math" panose="02040503050406030204" pitchFamily="18" charset="0"/>
                          </a:rPr>
                          <m:t>𝑗</m:t>
                        </m:r>
                      </m:sub>
                    </m:sSub>
                    <m:r>
                      <a:rPr lang="en-IN" i="1">
                        <a:latin typeface="Cambria Math" panose="02040503050406030204" pitchFamily="18" charset="0"/>
                      </a:rPr>
                      <m:t>=</m:t>
                    </m:r>
                    <m:nary>
                      <m:naryPr>
                        <m:chr m:val="∑"/>
                        <m:limLoc m:val="undOvr"/>
                        <m:ctrlPr>
                          <a:rPr lang="en-IN" i="1">
                            <a:latin typeface="Cambria Math" panose="02040503050406030204" pitchFamily="18" charset="0"/>
                          </a:rPr>
                        </m:ctrlPr>
                      </m:naryPr>
                      <m:sub>
                        <m: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𝑛</m:t>
                            </m:r>
                            <m:r>
                              <a:rPr lang="en-IN" i="1">
                                <a:latin typeface="Cambria Math" panose="02040503050406030204" pitchFamily="18" charset="0"/>
                              </a:rPr>
                              <m:t>+1,</m:t>
                            </m:r>
                            <m:r>
                              <a:rPr lang="en-IN" i="1">
                                <a:latin typeface="Cambria Math" panose="02040503050406030204" pitchFamily="18" charset="0"/>
                              </a:rPr>
                              <m:t>𝑖</m:t>
                            </m:r>
                          </m:sub>
                        </m:sSub>
                      </m:e>
                    </m:nary>
                    <m:sSub>
                      <m:sSubPr>
                        <m:ctrlPr>
                          <a:rPr lang="en-IN" i="1">
                            <a:latin typeface="Cambria Math" panose="02040503050406030204" pitchFamily="18" charset="0"/>
                          </a:rPr>
                        </m:ctrlPr>
                      </m:sSubPr>
                      <m:e>
                        <m:r>
                          <a:rPr lang="en-IN" i="1">
                            <a:latin typeface="Cambria Math" panose="02040503050406030204" pitchFamily="18" charset="0"/>
                          </a:rPr>
                          <m:t>𝑙</m:t>
                        </m:r>
                      </m:e>
                      <m:sub>
                        <m:r>
                          <a:rPr lang="en-IN" i="1">
                            <a:latin typeface="Cambria Math" panose="02040503050406030204" pitchFamily="18" charset="0"/>
                          </a:rPr>
                          <m:t>𝑖𝑗</m:t>
                        </m:r>
                      </m:sub>
                    </m:sSub>
                  </m:oMath>
                </a14:m>
                <a:endParaRPr lang="en-IN" dirty="0"/>
              </a:p>
              <a:p>
                <a14:m>
                  <m:oMath xmlns:m="http://schemas.openxmlformats.org/officeDocument/2006/math">
                    <m:r>
                      <a:rPr lang="en-IN" i="1">
                        <a:latin typeface="Cambria Math" panose="02040503050406030204" pitchFamily="18" charset="0"/>
                      </a:rPr>
                      <m:t>𝑚</m:t>
                    </m:r>
                    <m:sSub>
                      <m:sSubPr>
                        <m:ctrlPr>
                          <a:rPr lang="en-IN" i="1">
                            <a:latin typeface="Cambria Math" panose="02040503050406030204" pitchFamily="18" charset="0"/>
                          </a:rPr>
                        </m:ctrlPr>
                      </m:sSubPr>
                      <m:e>
                        <m:d>
                          <m:dPr>
                            <m:ctrlPr>
                              <a:rPr lang="en-IN" i="1">
                                <a:latin typeface="Cambria Math" panose="02040503050406030204" pitchFamily="18" charset="0"/>
                              </a:rPr>
                            </m:ctrlPr>
                          </m:dPr>
                          <m:e>
                            <m:r>
                              <a:rPr lang="en-IN" i="1">
                                <a:latin typeface="Cambria Math" panose="02040503050406030204" pitchFamily="18" charset="0"/>
                              </a:rPr>
                              <m:t>𝑒</m:t>
                            </m:r>
                          </m:e>
                        </m:d>
                      </m:e>
                      <m:sub>
                        <m:r>
                          <a:rPr lang="en-IN" i="1">
                            <a:latin typeface="Cambria Math" panose="02040503050406030204" pitchFamily="18" charset="0"/>
                          </a:rPr>
                          <m:t>𝑗</m:t>
                        </m:r>
                      </m:sub>
                    </m:sSub>
                    <m:r>
                      <a:rPr lang="en-IN" i="1">
                        <a:latin typeface="Cambria Math" panose="02040503050406030204" pitchFamily="18" charset="0"/>
                      </a:rPr>
                      <m:t>=</m:t>
                    </m:r>
                    <m:nary>
                      <m:naryPr>
                        <m:chr m:val="∑"/>
                        <m:limLoc m:val="undOvr"/>
                        <m:ctrlPr>
                          <a:rPr lang="en-IN" i="1">
                            <a:latin typeface="Cambria Math" panose="02040503050406030204" pitchFamily="18" charset="0"/>
                          </a:rPr>
                        </m:ctrlPr>
                      </m:naryPr>
                      <m:sub>
                        <m: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𝑛</m:t>
                            </m:r>
                            <m:r>
                              <a:rPr lang="en-IN" i="1">
                                <a:latin typeface="Cambria Math" panose="02040503050406030204" pitchFamily="18" charset="0"/>
                              </a:rPr>
                              <m:t>+1,</m:t>
                            </m:r>
                            <m:r>
                              <a:rPr lang="en-IN" i="1">
                                <a:latin typeface="Cambria Math" panose="02040503050406030204" pitchFamily="18" charset="0"/>
                              </a:rPr>
                              <m:t>𝑖</m:t>
                            </m:r>
                          </m:sub>
                        </m:sSub>
                      </m:e>
                    </m:nary>
                    <m:sSub>
                      <m:sSubPr>
                        <m:ctrlPr>
                          <a:rPr lang="en-IN" i="1">
                            <a:latin typeface="Cambria Math" panose="02040503050406030204" pitchFamily="18" charset="0"/>
                          </a:rPr>
                        </m:ctrlPr>
                      </m:sSubPr>
                      <m:e>
                        <m:r>
                          <a:rPr lang="en-IN" i="1">
                            <a:latin typeface="Cambria Math" panose="02040503050406030204" pitchFamily="18" charset="0"/>
                          </a:rPr>
                          <m:t>𝑙</m:t>
                        </m:r>
                      </m:e>
                      <m:sub>
                        <m:r>
                          <a:rPr lang="en-IN" i="1">
                            <a:latin typeface="Cambria Math" panose="02040503050406030204" pitchFamily="18" charset="0"/>
                          </a:rPr>
                          <m:t>𝑖𝑗</m:t>
                        </m:r>
                      </m:sub>
                    </m:sSub>
                  </m:oMath>
                </a14:m>
                <a:endParaRPr lang="en-IN" dirty="0"/>
              </a:p>
              <a:p>
                <a14:m>
                  <m:oMath xmlns:m="http://schemas.openxmlformats.org/officeDocument/2006/math">
                    <m:r>
                      <a:rPr lang="en-IN" i="1" smtClean="0">
                        <a:latin typeface="Cambria Math" panose="02040503050406030204" pitchFamily="18" charset="0"/>
                      </a:rPr>
                      <m:t>𝑚</m:t>
                    </m:r>
                    <m:sSub>
                      <m:sSubPr>
                        <m:ctrlPr>
                          <a:rPr lang="en-IN" i="1">
                            <a:latin typeface="Cambria Math" panose="02040503050406030204" pitchFamily="18" charset="0"/>
                          </a:rPr>
                        </m:ctrlPr>
                      </m:sSubPr>
                      <m:e>
                        <m:d>
                          <m:dPr>
                            <m:ctrlPr>
                              <a:rPr lang="en-IN" i="1">
                                <a:latin typeface="Cambria Math" panose="02040503050406030204" pitchFamily="18" charset="0"/>
                              </a:rPr>
                            </m:ctrlPr>
                          </m:dPr>
                          <m:e>
                            <m:r>
                              <a:rPr lang="en-IN" i="1">
                                <a:latin typeface="Cambria Math" panose="02040503050406030204" pitchFamily="18" charset="0"/>
                              </a:rPr>
                              <m:t>𝑣</m:t>
                            </m:r>
                          </m:e>
                        </m:d>
                      </m:e>
                      <m:sub>
                        <m:r>
                          <a:rPr lang="en-IN" i="1">
                            <a:latin typeface="Cambria Math" panose="02040503050406030204" pitchFamily="18" charset="0"/>
                          </a:rPr>
                          <m:t>𝑗</m:t>
                        </m:r>
                      </m:sub>
                    </m:sSub>
                    <m:r>
                      <a:rPr lang="en-IN" i="1">
                        <a:latin typeface="Cambria Math" panose="02040503050406030204" pitchFamily="18" charset="0"/>
                      </a:rPr>
                      <m:t>=</m:t>
                    </m:r>
                    <m:nary>
                      <m:naryPr>
                        <m:chr m:val="∑"/>
                        <m:limLoc m:val="undOvr"/>
                        <m:ctrlPr>
                          <a:rPr lang="en-IN" i="1">
                            <a:latin typeface="Cambria Math" panose="02040503050406030204" pitchFamily="18" charset="0"/>
                          </a:rPr>
                        </m:ctrlPr>
                      </m:naryPr>
                      <m:sub>
                        <m: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𝑛</m:t>
                            </m:r>
                            <m:r>
                              <a:rPr lang="en-IN" i="1">
                                <a:latin typeface="Cambria Math" panose="02040503050406030204" pitchFamily="18" charset="0"/>
                              </a:rPr>
                              <m:t>+1,</m:t>
                            </m:r>
                            <m:r>
                              <a:rPr lang="en-IN" i="1">
                                <a:latin typeface="Cambria Math" panose="02040503050406030204" pitchFamily="18" charset="0"/>
                              </a:rPr>
                              <m:t>𝑖</m:t>
                            </m:r>
                          </m:sub>
                        </m:sSub>
                      </m:e>
                    </m:nary>
                    <m:sSub>
                      <m:sSubPr>
                        <m:ctrlPr>
                          <a:rPr lang="en-IN" i="1">
                            <a:latin typeface="Cambria Math" panose="02040503050406030204" pitchFamily="18" charset="0"/>
                          </a:rPr>
                        </m:ctrlPr>
                      </m:sSubPr>
                      <m:e>
                        <m:r>
                          <a:rPr lang="en-IN" i="1">
                            <a:latin typeface="Cambria Math" panose="02040503050406030204" pitchFamily="18" charset="0"/>
                          </a:rPr>
                          <m:t>𝑙</m:t>
                        </m:r>
                      </m:e>
                      <m:sub>
                        <m:r>
                          <a:rPr lang="en-IN" i="1">
                            <a:latin typeface="Cambria Math" panose="02040503050406030204" pitchFamily="18" charset="0"/>
                          </a:rPr>
                          <m:t>𝑖𝑗</m:t>
                        </m:r>
                      </m:sub>
                    </m:sSub>
                  </m:oMath>
                </a14:m>
                <a:endParaRPr lang="en-IN" dirty="0"/>
              </a:p>
              <a:p>
                <a:endParaRPr lang="en-IN" dirty="0"/>
              </a:p>
              <a:p>
                <a:endParaRPr lang="en-IN" dirty="0"/>
              </a:p>
              <a:p>
                <a:endParaRPr lang="en-IN" dirty="0"/>
              </a:p>
              <a:p>
                <a:endParaRPr lang="en-IN" dirty="0"/>
              </a:p>
            </p:txBody>
          </p:sp>
        </mc:Choice>
        <mc:Fallback xmlns="">
          <p:sp>
            <p:nvSpPr>
              <p:cNvPr id="3" name="Content Placeholder 2">
                <a:extLst>
                  <a:ext uri="{FF2B5EF4-FFF2-40B4-BE49-F238E27FC236}">
                    <a16:creationId xmlns:a16="http://schemas.microsoft.com/office/drawing/2014/main" id="{F7FFCB98-C18C-E212-2029-6BEFED870620}"/>
                  </a:ext>
                </a:extLst>
              </p:cNvPr>
              <p:cNvSpPr>
                <a:spLocks noGrp="1" noRot="1" noChangeAspect="1" noMove="1" noResize="1" noEditPoints="1" noAdjustHandles="1" noChangeArrowheads="1" noChangeShapeType="1" noTextEdit="1"/>
              </p:cNvSpPr>
              <p:nvPr>
                <p:ph sz="half" idx="1"/>
              </p:nvPr>
            </p:nvSpPr>
            <p:spPr>
              <a:blipFill>
                <a:blip r:embed="rId2"/>
                <a:stretch>
                  <a:fillRect l="-2118" t="-336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2B9C411-9A22-0788-A73D-B822834C182D}"/>
                  </a:ext>
                </a:extLst>
              </p:cNvPr>
              <p:cNvSpPr>
                <a:spLocks noGrp="1"/>
              </p:cNvSpPr>
              <p:nvPr>
                <p:ph sz="half" idx="2"/>
              </p:nvPr>
            </p:nvSpPr>
            <p:spPr/>
            <p:txBody>
              <a:bodyPr>
                <a:normAutofit lnSpcReduction="10000"/>
              </a:bodyPr>
              <a:lstStyle/>
              <a:p>
                <a:pPr>
                  <a:buFont typeface="Wingdings" panose="05000000000000000000" pitchFamily="2" charset="2"/>
                  <a:buChar char="q"/>
                </a:pPr>
                <a:r>
                  <a:rPr lang="en-IN" b="1" dirty="0"/>
                  <a:t>Supply Driven Impact of Agriculture &amp; Allied Sector</a:t>
                </a:r>
              </a:p>
              <a:p>
                <a:pPr marL="0" indent="0">
                  <a:buNone/>
                </a:pPr>
                <a:endParaRPr lang="en-IN" b="1" dirty="0"/>
              </a:p>
              <a:p>
                <a14:m>
                  <m:oMath xmlns:m="http://schemas.openxmlformats.org/officeDocument/2006/math">
                    <m:r>
                      <a:rPr lang="en-IN" i="1">
                        <a:latin typeface="Cambria Math" panose="02040503050406030204" pitchFamily="18" charset="0"/>
                      </a:rPr>
                      <m:t>𝑚</m:t>
                    </m:r>
                    <m:sSub>
                      <m:sSubPr>
                        <m:ctrlPr>
                          <a:rPr lang="en-IN" i="1">
                            <a:latin typeface="Cambria Math" panose="02040503050406030204" pitchFamily="18" charset="0"/>
                          </a:rPr>
                        </m:ctrlPr>
                      </m:sSubPr>
                      <m:e>
                        <m:d>
                          <m:dPr>
                            <m:ctrlPr>
                              <a:rPr lang="en-IN" i="1">
                                <a:latin typeface="Cambria Math" panose="02040503050406030204" pitchFamily="18" charset="0"/>
                              </a:rPr>
                            </m:ctrlPr>
                          </m:dPr>
                          <m:e>
                            <m:r>
                              <a:rPr lang="en-IN" i="1">
                                <a:latin typeface="Cambria Math" panose="02040503050406030204" pitchFamily="18" charset="0"/>
                              </a:rPr>
                              <m:t>𝑠</m:t>
                            </m:r>
                          </m:e>
                        </m:d>
                      </m:e>
                      <m:sub>
                        <m:r>
                          <a:rPr lang="en-IN" i="1">
                            <a:latin typeface="Cambria Math" panose="02040503050406030204" pitchFamily="18" charset="0"/>
                          </a:rPr>
                          <m:t>𝑖</m:t>
                        </m:r>
                      </m:sub>
                    </m:sSub>
                    <m:r>
                      <a:rPr lang="en-IN" i="1">
                        <a:latin typeface="Cambria Math" panose="02040503050406030204" pitchFamily="18" charset="0"/>
                      </a:rPr>
                      <m:t>=</m:t>
                    </m:r>
                    <m:nary>
                      <m:naryPr>
                        <m:chr m:val="∑"/>
                        <m:limLoc m:val="undOvr"/>
                        <m:ctrlPr>
                          <a:rPr lang="en-IN" i="1">
                            <a:latin typeface="Cambria Math" panose="02040503050406030204" pitchFamily="18" charset="0"/>
                          </a:rPr>
                        </m:ctrlPr>
                      </m:naryPr>
                      <m:sub>
                        <m:r>
                          <a:rPr lang="en-IN" i="1">
                            <a:latin typeface="Cambria Math" panose="02040503050406030204" pitchFamily="18" charset="0"/>
                          </a:rPr>
                          <m:t>𝑗</m:t>
                        </m:r>
                        <m:r>
                          <a:rPr lang="en-IN" i="1">
                            <a:latin typeface="Cambria Math" panose="02040503050406030204" pitchFamily="18" charset="0"/>
                          </a:rPr>
                          <m:t>=1</m:t>
                        </m:r>
                      </m:sub>
                      <m:sup>
                        <m:r>
                          <a:rPr lang="en-IN" i="1">
                            <a:latin typeface="Cambria Math" panose="02040503050406030204" pitchFamily="18" charset="0"/>
                          </a:rPr>
                          <m:t>𝑛</m:t>
                        </m:r>
                      </m:sup>
                      <m:e>
                        <m:sSub>
                          <m:sSubPr>
                            <m:ctrlPr>
                              <a:rPr lang="en-IN" i="1">
                                <a:latin typeface="Cambria Math" panose="02040503050406030204" pitchFamily="18" charset="0"/>
                              </a:rPr>
                            </m:ctrlPr>
                          </m:sSubPr>
                          <m:e>
                            <m:r>
                              <a:rPr lang="en-IN" i="1">
                                <a:latin typeface="Cambria Math" panose="02040503050406030204" pitchFamily="18" charset="0"/>
                              </a:rPr>
                              <m:t>𝑔</m:t>
                            </m:r>
                          </m:e>
                          <m:sub>
                            <m:r>
                              <a:rPr lang="en-IN" i="1">
                                <a:latin typeface="Cambria Math" panose="02040503050406030204" pitchFamily="18" charset="0"/>
                              </a:rPr>
                              <m:t>𝑖𝑗</m:t>
                            </m:r>
                          </m:sub>
                        </m:sSub>
                      </m:e>
                    </m:nary>
                  </m:oMath>
                </a14:m>
                <a:endParaRPr lang="en-IN" dirty="0"/>
              </a:p>
              <a:p>
                <a:pPr marL="0" indent="0">
                  <a:buNone/>
                </a:pPr>
                <a:endParaRPr lang="en-IN" dirty="0"/>
              </a:p>
              <a:p>
                <a:pPr>
                  <a:buFont typeface="Wingdings" panose="05000000000000000000" pitchFamily="2" charset="2"/>
                  <a:buChar char="q"/>
                </a:pPr>
                <a:r>
                  <a:rPr lang="en-IN" b="1" dirty="0"/>
                  <a:t>Price Change Impact of Agriculture &amp; Allied Sector</a:t>
                </a:r>
              </a:p>
              <a:p>
                <a:pPr marL="0" indent="0">
                  <a:buNone/>
                </a:pPr>
                <a:endParaRPr lang="en-IN" b="1" dirty="0"/>
              </a:p>
              <a:p>
                <a14:m>
                  <m:oMath xmlns:m="http://schemas.openxmlformats.org/officeDocument/2006/math">
                    <m:r>
                      <a:rPr lang="en-IN" i="1">
                        <a:latin typeface="Cambria Math" panose="02040503050406030204" pitchFamily="18" charset="0"/>
                      </a:rPr>
                      <m:t>∆</m:t>
                    </m:r>
                    <m:acc>
                      <m:accPr>
                        <m:chr m:val="̃"/>
                        <m:ctrlPr>
                          <a:rPr lang="en-IN" i="1">
                            <a:latin typeface="Cambria Math" panose="02040503050406030204" pitchFamily="18" charset="0"/>
                          </a:rPr>
                        </m:ctrlPr>
                      </m:accPr>
                      <m:e>
                        <m:r>
                          <a:rPr lang="en-IN" i="1">
                            <a:latin typeface="Cambria Math" panose="02040503050406030204" pitchFamily="18" charset="0"/>
                          </a:rPr>
                          <m:t>𝑝</m:t>
                        </m:r>
                      </m:e>
                    </m:acc>
                    <m:r>
                      <a:rPr lang="en-IN" i="1">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r>
                              <a:rPr lang="en-IN" i="1">
                                <a:latin typeface="Cambria Math" panose="02040503050406030204" pitchFamily="18" charset="0"/>
                              </a:rPr>
                              <m:t>𝐼</m:t>
                            </m:r>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𝐴</m:t>
                                </m:r>
                              </m:e>
                              <m:sup>
                                <m:r>
                                  <a:rPr lang="en-IN" i="1">
                                    <a:latin typeface="Cambria Math" panose="02040503050406030204" pitchFamily="18" charset="0"/>
                                  </a:rPr>
                                  <m:t>0</m:t>
                                </m:r>
                              </m:sup>
                            </m:sSup>
                          </m:e>
                        </m:d>
                      </m:e>
                      <m:sup>
                        <m:r>
                          <a:rPr lang="en-IN" i="1">
                            <a:latin typeface="Cambria Math" panose="02040503050406030204" pitchFamily="18" charset="0"/>
                          </a:rPr>
                          <m:t>′</m:t>
                        </m:r>
                      </m:sup>
                    </m:sSup>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𝑣</m:t>
                        </m:r>
                      </m:e>
                      <m:sub>
                        <m:r>
                          <a:rPr lang="en-IN" i="1">
                            <a:latin typeface="Cambria Math" panose="02040503050406030204" pitchFamily="18" charset="0"/>
                          </a:rPr>
                          <m:t>𝑐</m:t>
                        </m:r>
                      </m:sub>
                    </m:sSub>
                  </m:oMath>
                </a14:m>
                <a:endParaRPr lang="en-IN" dirty="0"/>
              </a:p>
            </p:txBody>
          </p:sp>
        </mc:Choice>
        <mc:Fallback xmlns="">
          <p:sp>
            <p:nvSpPr>
              <p:cNvPr id="4" name="Content Placeholder 3">
                <a:extLst>
                  <a:ext uri="{FF2B5EF4-FFF2-40B4-BE49-F238E27FC236}">
                    <a16:creationId xmlns:a16="http://schemas.microsoft.com/office/drawing/2014/main" id="{E2B9C411-9A22-0788-A73D-B822834C182D}"/>
                  </a:ext>
                </a:extLst>
              </p:cNvPr>
              <p:cNvSpPr>
                <a:spLocks noGrp="1" noRot="1" noChangeAspect="1" noMove="1" noResize="1" noEditPoints="1" noAdjustHandles="1" noChangeArrowheads="1" noChangeShapeType="1" noTextEdit="1"/>
              </p:cNvSpPr>
              <p:nvPr>
                <p:ph sz="half" idx="2"/>
              </p:nvPr>
            </p:nvSpPr>
            <p:spPr>
              <a:blipFill>
                <a:blip r:embed="rId3"/>
                <a:stretch>
                  <a:fillRect l="-2118" t="-3081"/>
                </a:stretch>
              </a:blipFill>
            </p:spPr>
            <p:txBody>
              <a:bodyPr/>
              <a:lstStyle/>
              <a:p>
                <a:r>
                  <a:rPr lang="en-IN">
                    <a:noFill/>
                  </a:rPr>
                  <a:t> </a:t>
                </a:r>
              </a:p>
            </p:txBody>
          </p:sp>
        </mc:Fallback>
      </mc:AlternateContent>
      <p:sp>
        <p:nvSpPr>
          <p:cNvPr id="5" name="Date Placeholder 4">
            <a:extLst>
              <a:ext uri="{FF2B5EF4-FFF2-40B4-BE49-F238E27FC236}">
                <a16:creationId xmlns:a16="http://schemas.microsoft.com/office/drawing/2014/main" id="{6DBF2DB1-89CA-9702-50CA-73ECD3D035E2}"/>
              </a:ext>
            </a:extLst>
          </p:cNvPr>
          <p:cNvSpPr>
            <a:spLocks noGrp="1"/>
          </p:cNvSpPr>
          <p:nvPr>
            <p:ph type="dt" sz="half" idx="10"/>
          </p:nvPr>
        </p:nvSpPr>
        <p:spPr/>
        <p:txBody>
          <a:bodyPr/>
          <a:lstStyle/>
          <a:p>
            <a:fld id="{BB3BAE44-C1E0-46E5-8FF8-56A9098CBDDE}" type="datetime1">
              <a:rPr lang="en-IN" smtClean="0"/>
              <a:t>30-06-2025</a:t>
            </a:fld>
            <a:endParaRPr lang="en-IN"/>
          </a:p>
        </p:txBody>
      </p:sp>
      <p:sp>
        <p:nvSpPr>
          <p:cNvPr id="6" name="Footer Placeholder 5">
            <a:extLst>
              <a:ext uri="{FF2B5EF4-FFF2-40B4-BE49-F238E27FC236}">
                <a16:creationId xmlns:a16="http://schemas.microsoft.com/office/drawing/2014/main" id="{19D41097-6709-E580-359C-386E9C27500F}"/>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0E9F9697-43D9-D9C6-B8D8-C19E01DAD0D4}"/>
              </a:ext>
            </a:extLst>
          </p:cNvPr>
          <p:cNvSpPr>
            <a:spLocks noGrp="1"/>
          </p:cNvSpPr>
          <p:nvPr>
            <p:ph type="sldNum" sz="quarter" idx="12"/>
          </p:nvPr>
        </p:nvSpPr>
        <p:spPr/>
        <p:txBody>
          <a:bodyPr/>
          <a:lstStyle/>
          <a:p>
            <a:fld id="{E600C124-EAEC-4754-80F8-0D018FABD121}" type="slidenum">
              <a:rPr lang="en-IN" smtClean="0"/>
              <a:t>10</a:t>
            </a:fld>
            <a:endParaRPr lang="en-IN"/>
          </a:p>
        </p:txBody>
      </p:sp>
    </p:spTree>
    <p:extLst>
      <p:ext uri="{BB962C8B-B14F-4D97-AF65-F5344CB8AC3E}">
        <p14:creationId xmlns:p14="http://schemas.microsoft.com/office/powerpoint/2010/main" val="309865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F7A1-550F-5167-6595-6923F00BA1C6}"/>
              </a:ext>
            </a:extLst>
          </p:cNvPr>
          <p:cNvSpPr>
            <a:spLocks noGrp="1"/>
          </p:cNvSpPr>
          <p:nvPr>
            <p:ph type="title"/>
          </p:nvPr>
        </p:nvSpPr>
        <p:spPr>
          <a:xfrm>
            <a:off x="838200" y="1898248"/>
            <a:ext cx="10515600" cy="2368951"/>
          </a:xfrm>
        </p:spPr>
        <p:txBody>
          <a:bodyPr/>
          <a:lstStyle/>
          <a:p>
            <a:pPr algn="ctr"/>
            <a:r>
              <a:rPr lang="en-IN" b="1" dirty="0"/>
              <a:t>Results &amp; Discussion</a:t>
            </a:r>
          </a:p>
        </p:txBody>
      </p:sp>
      <p:sp>
        <p:nvSpPr>
          <p:cNvPr id="3" name="Date Placeholder 2">
            <a:extLst>
              <a:ext uri="{FF2B5EF4-FFF2-40B4-BE49-F238E27FC236}">
                <a16:creationId xmlns:a16="http://schemas.microsoft.com/office/drawing/2014/main" id="{ED4564BF-A924-CCC2-87AC-227BD3042F72}"/>
              </a:ext>
            </a:extLst>
          </p:cNvPr>
          <p:cNvSpPr>
            <a:spLocks noGrp="1"/>
          </p:cNvSpPr>
          <p:nvPr>
            <p:ph type="dt" sz="half" idx="10"/>
          </p:nvPr>
        </p:nvSpPr>
        <p:spPr/>
        <p:txBody>
          <a:bodyPr/>
          <a:lstStyle/>
          <a:p>
            <a:fld id="{B239231F-0811-402E-9B56-254B6667399A}" type="datetime1">
              <a:rPr lang="en-IN" smtClean="0"/>
              <a:t>30-06-2025</a:t>
            </a:fld>
            <a:endParaRPr lang="en-IN"/>
          </a:p>
        </p:txBody>
      </p:sp>
      <p:sp>
        <p:nvSpPr>
          <p:cNvPr id="4" name="Footer Placeholder 3">
            <a:extLst>
              <a:ext uri="{FF2B5EF4-FFF2-40B4-BE49-F238E27FC236}">
                <a16:creationId xmlns:a16="http://schemas.microsoft.com/office/drawing/2014/main" id="{21C76ED9-4FDF-F647-A2D0-4BEA95DF02A6}"/>
              </a:ext>
            </a:extLst>
          </p:cNvPr>
          <p:cNvSpPr>
            <a:spLocks noGrp="1"/>
          </p:cNvSpPr>
          <p:nvPr>
            <p:ph type="ftr" sz="quarter" idx="11"/>
          </p:nvPr>
        </p:nvSpPr>
        <p:spPr/>
        <p:txBody>
          <a:bodyPr/>
          <a:lstStyle/>
          <a:p>
            <a:r>
              <a:rPr lang="en-IN"/>
              <a:t>31st IIOA Conference</a:t>
            </a:r>
          </a:p>
        </p:txBody>
      </p:sp>
      <p:sp>
        <p:nvSpPr>
          <p:cNvPr id="5" name="Slide Number Placeholder 4">
            <a:extLst>
              <a:ext uri="{FF2B5EF4-FFF2-40B4-BE49-F238E27FC236}">
                <a16:creationId xmlns:a16="http://schemas.microsoft.com/office/drawing/2014/main" id="{867D6862-556A-8FE6-62E7-4491840E928B}"/>
              </a:ext>
            </a:extLst>
          </p:cNvPr>
          <p:cNvSpPr>
            <a:spLocks noGrp="1"/>
          </p:cNvSpPr>
          <p:nvPr>
            <p:ph type="sldNum" sz="quarter" idx="12"/>
          </p:nvPr>
        </p:nvSpPr>
        <p:spPr/>
        <p:txBody>
          <a:bodyPr/>
          <a:lstStyle/>
          <a:p>
            <a:fld id="{E600C124-EAEC-4754-80F8-0D018FABD121}" type="slidenum">
              <a:rPr lang="en-IN" smtClean="0"/>
              <a:t>11</a:t>
            </a:fld>
            <a:endParaRPr lang="en-IN"/>
          </a:p>
        </p:txBody>
      </p:sp>
    </p:spTree>
    <p:extLst>
      <p:ext uri="{BB962C8B-B14F-4D97-AF65-F5344CB8AC3E}">
        <p14:creationId xmlns:p14="http://schemas.microsoft.com/office/powerpoint/2010/main" val="376917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8FD9-9E05-26C6-2580-CA9D3AA523B5}"/>
              </a:ext>
            </a:extLst>
          </p:cNvPr>
          <p:cNvSpPr>
            <a:spLocks noGrp="1"/>
          </p:cNvSpPr>
          <p:nvPr>
            <p:ph type="title"/>
          </p:nvPr>
        </p:nvSpPr>
        <p:spPr/>
        <p:txBody>
          <a:bodyPr/>
          <a:lstStyle/>
          <a:p>
            <a:r>
              <a:rPr lang="en-IN" dirty="0"/>
              <a:t>Normalized Backward Linkages</a:t>
            </a:r>
          </a:p>
        </p:txBody>
      </p:sp>
      <p:sp>
        <p:nvSpPr>
          <p:cNvPr id="3" name="Content Placeholder 2">
            <a:extLst>
              <a:ext uri="{FF2B5EF4-FFF2-40B4-BE49-F238E27FC236}">
                <a16:creationId xmlns:a16="http://schemas.microsoft.com/office/drawing/2014/main" id="{C0E1ED2F-1EE0-847A-1078-0BDE19F0902A}"/>
              </a:ext>
            </a:extLst>
          </p:cNvPr>
          <p:cNvSpPr>
            <a:spLocks noGrp="1"/>
          </p:cNvSpPr>
          <p:nvPr>
            <p:ph sz="half" idx="1"/>
          </p:nvPr>
        </p:nvSpPr>
        <p:spPr/>
        <p:txBody>
          <a:bodyPr>
            <a:normAutofit/>
          </a:bodyPr>
          <a:lstStyle/>
          <a:p>
            <a:pPr algn="just"/>
            <a:r>
              <a:rPr lang="en-US" sz="2400" dirty="0">
                <a:latin typeface="Utsaah" panose="020B0604020202020204" pitchFamily="34" charset="0"/>
                <a:cs typeface="Utsaah" panose="020B0604020202020204" pitchFamily="34" charset="0"/>
              </a:rPr>
              <a:t>NBL indicate the extent to which a sector relies on other industries for its inputs, relative to the average dependence of all sectors.</a:t>
            </a:r>
          </a:p>
          <a:p>
            <a:pPr algn="just"/>
            <a:r>
              <a:rPr lang="en-US" sz="2400" dirty="0">
                <a:latin typeface="Utsaah" panose="020B0604020202020204" pitchFamily="34" charset="0"/>
                <a:cs typeface="Utsaah" panose="020B0604020202020204" pitchFamily="34" charset="0"/>
              </a:rPr>
              <a:t>Food processing, printing, textile, tractors and other agricultural machinery sectors are the key sectors in terms of NBL.</a:t>
            </a:r>
          </a:p>
          <a:p>
            <a:pPr algn="just"/>
            <a:r>
              <a:rPr lang="en-US" sz="2400" dirty="0">
                <a:latin typeface="Utsaah" panose="020B0604020202020204" pitchFamily="34" charset="0"/>
                <a:cs typeface="Utsaah" panose="020B0604020202020204" pitchFamily="34" charset="0"/>
              </a:rPr>
              <a:t>Agriculture and allied activities NBL is less than 1 indicating its dependence on natural inputs.</a:t>
            </a:r>
          </a:p>
          <a:p>
            <a:pPr algn="just"/>
            <a:r>
              <a:rPr lang="en-US" sz="2400" dirty="0">
                <a:latin typeface="Utsaah" panose="020B0604020202020204" pitchFamily="34" charset="0"/>
                <a:cs typeface="Utsaah" panose="020B0604020202020204" pitchFamily="34" charset="0"/>
              </a:rPr>
              <a:t>The increasing trend of NBL suggests growing intersectoral integration.</a:t>
            </a:r>
          </a:p>
          <a:p>
            <a:pPr algn="just"/>
            <a:endParaRPr lang="en-IN" dirty="0"/>
          </a:p>
        </p:txBody>
      </p:sp>
      <p:graphicFrame>
        <p:nvGraphicFramePr>
          <p:cNvPr id="6" name="Content Placeholder 5">
            <a:extLst>
              <a:ext uri="{FF2B5EF4-FFF2-40B4-BE49-F238E27FC236}">
                <a16:creationId xmlns:a16="http://schemas.microsoft.com/office/drawing/2014/main" id="{A3D90C1B-2F35-BFD0-8E21-65E10782FE98}"/>
              </a:ext>
            </a:extLst>
          </p:cNvPr>
          <p:cNvGraphicFramePr>
            <a:graphicFrameLocks noGrp="1"/>
          </p:cNvGraphicFramePr>
          <p:nvPr>
            <p:ph sz="half" idx="2"/>
            <p:extLst>
              <p:ext uri="{D42A27DB-BD31-4B8C-83A1-F6EECF244321}">
                <p14:modId xmlns:p14="http://schemas.microsoft.com/office/powerpoint/2010/main" val="26165273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7FD68AC1-E898-4D73-573A-EB67AB1BD930}"/>
              </a:ext>
            </a:extLst>
          </p:cNvPr>
          <p:cNvSpPr>
            <a:spLocks noGrp="1"/>
          </p:cNvSpPr>
          <p:nvPr>
            <p:ph type="dt" sz="half" idx="10"/>
          </p:nvPr>
        </p:nvSpPr>
        <p:spPr/>
        <p:txBody>
          <a:bodyPr/>
          <a:lstStyle/>
          <a:p>
            <a:fld id="{6A7BC815-833B-470F-A0D5-F8A3AAB57F3F}" type="datetime1">
              <a:rPr lang="en-IN" smtClean="0"/>
              <a:t>30-06-2025</a:t>
            </a:fld>
            <a:endParaRPr lang="en-IN"/>
          </a:p>
        </p:txBody>
      </p:sp>
      <p:sp>
        <p:nvSpPr>
          <p:cNvPr id="5" name="Footer Placeholder 4">
            <a:extLst>
              <a:ext uri="{FF2B5EF4-FFF2-40B4-BE49-F238E27FC236}">
                <a16:creationId xmlns:a16="http://schemas.microsoft.com/office/drawing/2014/main" id="{5E8D6767-D284-F705-B4AC-B49F9608C2F8}"/>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A844844A-A6CA-8DC0-1B75-EB4C00E84CC5}"/>
              </a:ext>
            </a:extLst>
          </p:cNvPr>
          <p:cNvSpPr>
            <a:spLocks noGrp="1"/>
          </p:cNvSpPr>
          <p:nvPr>
            <p:ph type="sldNum" sz="quarter" idx="12"/>
          </p:nvPr>
        </p:nvSpPr>
        <p:spPr/>
        <p:txBody>
          <a:bodyPr/>
          <a:lstStyle/>
          <a:p>
            <a:fld id="{E600C124-EAEC-4754-80F8-0D018FABD121}" type="slidenum">
              <a:rPr lang="en-IN" smtClean="0"/>
              <a:t>12</a:t>
            </a:fld>
            <a:endParaRPr lang="en-IN"/>
          </a:p>
        </p:txBody>
      </p:sp>
    </p:spTree>
    <p:extLst>
      <p:ext uri="{BB962C8B-B14F-4D97-AF65-F5344CB8AC3E}">
        <p14:creationId xmlns:p14="http://schemas.microsoft.com/office/powerpoint/2010/main" val="293742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232C-9A1D-135F-1E04-31DF3F212830}"/>
              </a:ext>
            </a:extLst>
          </p:cNvPr>
          <p:cNvSpPr>
            <a:spLocks noGrp="1"/>
          </p:cNvSpPr>
          <p:nvPr>
            <p:ph type="title"/>
          </p:nvPr>
        </p:nvSpPr>
        <p:spPr/>
        <p:txBody>
          <a:bodyPr/>
          <a:lstStyle/>
          <a:p>
            <a:r>
              <a:rPr lang="en-IN" dirty="0"/>
              <a:t>Normalized Forward Linkages</a:t>
            </a:r>
          </a:p>
        </p:txBody>
      </p:sp>
      <p:sp>
        <p:nvSpPr>
          <p:cNvPr id="3" name="Content Placeholder 2">
            <a:extLst>
              <a:ext uri="{FF2B5EF4-FFF2-40B4-BE49-F238E27FC236}">
                <a16:creationId xmlns:a16="http://schemas.microsoft.com/office/drawing/2014/main" id="{75E652EC-CC49-5797-5D83-A5E845422124}"/>
              </a:ext>
            </a:extLst>
          </p:cNvPr>
          <p:cNvSpPr>
            <a:spLocks noGrp="1"/>
          </p:cNvSpPr>
          <p:nvPr>
            <p:ph sz="half" idx="1"/>
          </p:nvPr>
        </p:nvSpPr>
        <p:spPr/>
        <p:txBody>
          <a:bodyPr>
            <a:normAutofit/>
          </a:bodyPr>
          <a:lstStyle/>
          <a:p>
            <a:pPr algn="just"/>
            <a:r>
              <a:rPr lang="en-US" sz="2400" dirty="0">
                <a:latin typeface="Utsaah" panose="020B0604020202020204" pitchFamily="34" charset="0"/>
                <a:cs typeface="Utsaah" panose="020B0604020202020204" pitchFamily="34" charset="0"/>
              </a:rPr>
              <a:t>NFL measure the degree to which an industry's increased output impacts other industries through its sales of goods and services.</a:t>
            </a:r>
          </a:p>
          <a:p>
            <a:pPr algn="just"/>
            <a:r>
              <a:rPr lang="en-IN" sz="2400" dirty="0">
                <a:latin typeface="Utsaah" panose="020B0604020202020204" pitchFamily="34" charset="0"/>
                <a:cs typeface="Utsaah" panose="020B0604020202020204" pitchFamily="34" charset="0"/>
              </a:rPr>
              <a:t>NFL of Agriculture sector are 0.97, 0.91, &amp; 0.83 in 2011,2015,2019 respectively.</a:t>
            </a:r>
          </a:p>
          <a:p>
            <a:pPr algn="just"/>
            <a:r>
              <a:rPr lang="en-IN" sz="2400" dirty="0">
                <a:latin typeface="Utsaah" panose="020B0604020202020204" pitchFamily="34" charset="0"/>
                <a:cs typeface="Utsaah" panose="020B0604020202020204" pitchFamily="34" charset="0"/>
              </a:rPr>
              <a:t>The declining NFL indicates its relative importance in supplying input to other sector is falling.</a:t>
            </a:r>
          </a:p>
          <a:p>
            <a:pPr algn="just"/>
            <a:r>
              <a:rPr lang="en-IN" sz="2400" dirty="0">
                <a:latin typeface="Utsaah" panose="020B0604020202020204" pitchFamily="34" charset="0"/>
                <a:cs typeface="Utsaah" panose="020B0604020202020204" pitchFamily="34" charset="0"/>
              </a:rPr>
              <a:t>The decline can be due to urban dietary changes, synthetic textiles replacing natural </a:t>
            </a:r>
            <a:r>
              <a:rPr lang="en-IN" sz="2400" dirty="0" err="1">
                <a:latin typeface="Utsaah" panose="020B0604020202020204" pitchFamily="34" charset="0"/>
                <a:cs typeface="Utsaah" panose="020B0604020202020204" pitchFamily="34" charset="0"/>
              </a:rPr>
              <a:t>fibers</a:t>
            </a:r>
            <a:r>
              <a:rPr lang="en-IN" sz="2400" dirty="0">
                <a:latin typeface="Utsaah" panose="020B0604020202020204" pitchFamily="34" charset="0"/>
                <a:cs typeface="Utsaah" panose="020B0604020202020204" pitchFamily="34" charset="0"/>
              </a:rPr>
              <a:t> and shift towards service led growth.</a:t>
            </a:r>
          </a:p>
        </p:txBody>
      </p:sp>
      <p:graphicFrame>
        <p:nvGraphicFramePr>
          <p:cNvPr id="5" name="Content Placeholder 3">
            <a:extLst>
              <a:ext uri="{FF2B5EF4-FFF2-40B4-BE49-F238E27FC236}">
                <a16:creationId xmlns:a16="http://schemas.microsoft.com/office/drawing/2014/main" id="{7D6FCDFA-8E18-89C1-B524-322875607887}"/>
              </a:ext>
            </a:extLst>
          </p:cNvPr>
          <p:cNvGraphicFramePr>
            <a:graphicFrameLocks noGrp="1"/>
          </p:cNvGraphicFramePr>
          <p:nvPr>
            <p:ph sz="half" idx="2"/>
            <p:extLst>
              <p:ext uri="{D42A27DB-BD31-4B8C-83A1-F6EECF244321}">
                <p14:modId xmlns:p14="http://schemas.microsoft.com/office/powerpoint/2010/main" val="140137470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90B2E2ED-3618-4CE4-B2AA-1B00DDD571AC}"/>
              </a:ext>
            </a:extLst>
          </p:cNvPr>
          <p:cNvSpPr>
            <a:spLocks noGrp="1"/>
          </p:cNvSpPr>
          <p:nvPr>
            <p:ph type="dt" sz="half" idx="10"/>
          </p:nvPr>
        </p:nvSpPr>
        <p:spPr/>
        <p:txBody>
          <a:bodyPr/>
          <a:lstStyle/>
          <a:p>
            <a:fld id="{62175FF2-2B0E-42BB-ACD5-A22A1900D977}" type="datetime1">
              <a:rPr lang="en-IN" smtClean="0"/>
              <a:t>30-06-2025</a:t>
            </a:fld>
            <a:endParaRPr lang="en-IN"/>
          </a:p>
        </p:txBody>
      </p:sp>
      <p:sp>
        <p:nvSpPr>
          <p:cNvPr id="6" name="Footer Placeholder 5">
            <a:extLst>
              <a:ext uri="{FF2B5EF4-FFF2-40B4-BE49-F238E27FC236}">
                <a16:creationId xmlns:a16="http://schemas.microsoft.com/office/drawing/2014/main" id="{4BE45CC7-D2BE-CECA-B579-2AE29D5CE880}"/>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AF11B9FE-53E5-E6AC-B12B-271EDC32C97D}"/>
              </a:ext>
            </a:extLst>
          </p:cNvPr>
          <p:cNvSpPr>
            <a:spLocks noGrp="1"/>
          </p:cNvSpPr>
          <p:nvPr>
            <p:ph type="sldNum" sz="quarter" idx="12"/>
          </p:nvPr>
        </p:nvSpPr>
        <p:spPr/>
        <p:txBody>
          <a:bodyPr/>
          <a:lstStyle/>
          <a:p>
            <a:fld id="{E600C124-EAEC-4754-80F8-0D018FABD121}" type="slidenum">
              <a:rPr lang="en-IN" smtClean="0"/>
              <a:t>13</a:t>
            </a:fld>
            <a:endParaRPr lang="en-IN"/>
          </a:p>
        </p:txBody>
      </p:sp>
    </p:spTree>
    <p:extLst>
      <p:ext uri="{BB962C8B-B14F-4D97-AF65-F5344CB8AC3E}">
        <p14:creationId xmlns:p14="http://schemas.microsoft.com/office/powerpoint/2010/main" val="46181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180A-883C-40F0-BCB7-F7AD639663FB}"/>
              </a:ext>
            </a:extLst>
          </p:cNvPr>
          <p:cNvSpPr>
            <a:spLocks noGrp="1"/>
          </p:cNvSpPr>
          <p:nvPr>
            <p:ph type="title"/>
          </p:nvPr>
        </p:nvSpPr>
        <p:spPr/>
        <p:txBody>
          <a:bodyPr/>
          <a:lstStyle/>
          <a:p>
            <a:r>
              <a:rPr lang="en-IN" dirty="0"/>
              <a:t>Production Induced Effect of Agriculture Sector</a:t>
            </a:r>
          </a:p>
        </p:txBody>
      </p:sp>
      <p:sp>
        <p:nvSpPr>
          <p:cNvPr id="3" name="Content Placeholder 2">
            <a:extLst>
              <a:ext uri="{FF2B5EF4-FFF2-40B4-BE49-F238E27FC236}">
                <a16:creationId xmlns:a16="http://schemas.microsoft.com/office/drawing/2014/main" id="{F46133FD-331E-D66D-5218-51D2D29CD1FA}"/>
              </a:ext>
            </a:extLst>
          </p:cNvPr>
          <p:cNvSpPr>
            <a:spLocks noGrp="1"/>
          </p:cNvSpPr>
          <p:nvPr>
            <p:ph sz="half" idx="1"/>
          </p:nvPr>
        </p:nvSpPr>
        <p:spPr/>
        <p:txBody>
          <a:bodyPr>
            <a:normAutofit/>
          </a:bodyPr>
          <a:lstStyle/>
          <a:p>
            <a:pPr algn="just"/>
            <a:r>
              <a:rPr lang="en-IN" sz="2400" dirty="0">
                <a:latin typeface="Utsaah" panose="020B0604020202020204" pitchFamily="34" charset="0"/>
                <a:cs typeface="Utsaah" panose="020B0604020202020204" pitchFamily="34" charset="0"/>
              </a:rPr>
              <a:t>Production induced effect represents the total output </a:t>
            </a:r>
            <a:r>
              <a:rPr lang="en-US" sz="2400" dirty="0">
                <a:latin typeface="Utsaah" panose="020B0604020202020204" pitchFamily="34" charset="0"/>
                <a:cs typeface="Utsaah" panose="020B0604020202020204" pitchFamily="34" charset="0"/>
              </a:rPr>
              <a:t> (direct and indirect) required from each sector to satisfy a unit increase in final demand for agriculture sector's output.</a:t>
            </a:r>
            <a:endParaRPr lang="en-IN" sz="2400" b="1" dirty="0">
              <a:latin typeface="Utsaah" panose="020B0604020202020204" pitchFamily="34" charset="0"/>
              <a:cs typeface="Utsaah" panose="020B0604020202020204" pitchFamily="34" charset="0"/>
            </a:endParaRPr>
          </a:p>
          <a:p>
            <a:pPr algn="just"/>
            <a:r>
              <a:rPr lang="en-IN" sz="2400" dirty="0">
                <a:latin typeface="Utsaah" panose="020B0604020202020204" pitchFamily="34" charset="0"/>
                <a:cs typeface="Utsaah" panose="020B0604020202020204" pitchFamily="34" charset="0"/>
              </a:rPr>
              <a:t>The production induced effect is highest in Finance &amp; Insurance Service, followed by Petroleum &amp; Coal, Fertilizers &amp; Pesticides, and Electricity.</a:t>
            </a:r>
          </a:p>
          <a:p>
            <a:pPr algn="just"/>
            <a:r>
              <a:rPr lang="en-IN" sz="2400" dirty="0">
                <a:latin typeface="Utsaah" panose="020B0604020202020204" pitchFamily="34" charset="0"/>
                <a:cs typeface="Utsaah" panose="020B0604020202020204" pitchFamily="34" charset="0"/>
              </a:rPr>
              <a:t>It reflects higher dependency of agriculture sector on energy sector. and increasing integration with credit and insurance market.</a:t>
            </a:r>
          </a:p>
          <a:p>
            <a:endParaRPr lang="en-IN" dirty="0"/>
          </a:p>
        </p:txBody>
      </p:sp>
      <p:sp>
        <p:nvSpPr>
          <p:cNvPr id="4" name="Date Placeholder 3">
            <a:extLst>
              <a:ext uri="{FF2B5EF4-FFF2-40B4-BE49-F238E27FC236}">
                <a16:creationId xmlns:a16="http://schemas.microsoft.com/office/drawing/2014/main" id="{406B92AB-FFD2-18CE-F9BE-08F61B9AE15D}"/>
              </a:ext>
            </a:extLst>
          </p:cNvPr>
          <p:cNvSpPr>
            <a:spLocks noGrp="1"/>
          </p:cNvSpPr>
          <p:nvPr>
            <p:ph type="dt" sz="half" idx="10"/>
          </p:nvPr>
        </p:nvSpPr>
        <p:spPr/>
        <p:txBody>
          <a:bodyPr/>
          <a:lstStyle/>
          <a:p>
            <a:fld id="{06C7F843-2D12-4ABF-BBBF-99A9E6E92419}" type="datetime1">
              <a:rPr lang="en-IN" smtClean="0"/>
              <a:t>30-06-2025</a:t>
            </a:fld>
            <a:endParaRPr lang="en-IN"/>
          </a:p>
        </p:txBody>
      </p:sp>
      <p:sp>
        <p:nvSpPr>
          <p:cNvPr id="5" name="Footer Placeholder 4">
            <a:extLst>
              <a:ext uri="{FF2B5EF4-FFF2-40B4-BE49-F238E27FC236}">
                <a16:creationId xmlns:a16="http://schemas.microsoft.com/office/drawing/2014/main" id="{7C4286EE-4B47-E770-4866-1E5737DBE599}"/>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25655A38-B7A3-5E29-5C06-2CF0FEDC5D85}"/>
              </a:ext>
            </a:extLst>
          </p:cNvPr>
          <p:cNvSpPr>
            <a:spLocks noGrp="1"/>
          </p:cNvSpPr>
          <p:nvPr>
            <p:ph type="sldNum" sz="quarter" idx="12"/>
          </p:nvPr>
        </p:nvSpPr>
        <p:spPr/>
        <p:txBody>
          <a:bodyPr/>
          <a:lstStyle/>
          <a:p>
            <a:fld id="{E600C124-EAEC-4754-80F8-0D018FABD121}" type="slidenum">
              <a:rPr lang="en-IN" smtClean="0"/>
              <a:t>14</a:t>
            </a:fld>
            <a:endParaRPr lang="en-IN"/>
          </a:p>
        </p:txBody>
      </p:sp>
      <p:graphicFrame>
        <p:nvGraphicFramePr>
          <p:cNvPr id="10" name="Content Placeholder 9">
            <a:extLst>
              <a:ext uri="{FF2B5EF4-FFF2-40B4-BE49-F238E27FC236}">
                <a16:creationId xmlns:a16="http://schemas.microsoft.com/office/drawing/2014/main" id="{AB1BF714-EFA5-44FD-8F4A-418C7D3761A2}"/>
              </a:ext>
            </a:extLst>
          </p:cNvPr>
          <p:cNvGraphicFramePr>
            <a:graphicFrameLocks noGrp="1"/>
          </p:cNvGraphicFramePr>
          <p:nvPr>
            <p:ph sz="half" idx="2"/>
            <p:extLst>
              <p:ext uri="{D42A27DB-BD31-4B8C-83A1-F6EECF244321}">
                <p14:modId xmlns:p14="http://schemas.microsoft.com/office/powerpoint/2010/main" val="303137537"/>
              </p:ext>
            </p:extLst>
          </p:nvPr>
        </p:nvGraphicFramePr>
        <p:xfrm>
          <a:off x="6172202" y="1690688"/>
          <a:ext cx="5724331"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869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D1C5-B562-C3C6-D850-AA1C8E675228}"/>
              </a:ext>
            </a:extLst>
          </p:cNvPr>
          <p:cNvSpPr>
            <a:spLocks noGrp="1"/>
          </p:cNvSpPr>
          <p:nvPr>
            <p:ph type="title"/>
          </p:nvPr>
        </p:nvSpPr>
        <p:spPr/>
        <p:txBody>
          <a:bodyPr/>
          <a:lstStyle/>
          <a:p>
            <a:r>
              <a:rPr lang="en-IN" dirty="0"/>
              <a:t>Production Induced Effect of Agri-Allied Sector</a:t>
            </a:r>
          </a:p>
        </p:txBody>
      </p:sp>
      <p:sp>
        <p:nvSpPr>
          <p:cNvPr id="3" name="Content Placeholder 2">
            <a:extLst>
              <a:ext uri="{FF2B5EF4-FFF2-40B4-BE49-F238E27FC236}">
                <a16:creationId xmlns:a16="http://schemas.microsoft.com/office/drawing/2014/main" id="{66E2E005-6F70-8900-5CEF-474CA1B24358}"/>
              </a:ext>
            </a:extLst>
          </p:cNvPr>
          <p:cNvSpPr>
            <a:spLocks noGrp="1"/>
          </p:cNvSpPr>
          <p:nvPr>
            <p:ph sz="half" idx="1"/>
          </p:nvPr>
        </p:nvSpPr>
        <p:spPr/>
        <p:txBody>
          <a:bodyPr>
            <a:normAutofit/>
          </a:bodyPr>
          <a:lstStyle/>
          <a:p>
            <a:r>
              <a:rPr lang="en-IN" sz="2400" dirty="0">
                <a:latin typeface="Utsaah" panose="020B0604020202020204" pitchFamily="34" charset="0"/>
                <a:cs typeface="Utsaah" panose="020B0604020202020204" pitchFamily="34" charset="0"/>
              </a:rPr>
              <a:t>Production induced effect represents the total output </a:t>
            </a:r>
            <a:r>
              <a:rPr lang="en-US" sz="2400" dirty="0">
                <a:latin typeface="Utsaah" panose="020B0604020202020204" pitchFamily="34" charset="0"/>
                <a:cs typeface="Utsaah" panose="020B0604020202020204" pitchFamily="34" charset="0"/>
              </a:rPr>
              <a:t> (direct and indirect) output required from each sector to satisfy a unit increase in final demand for allied sector's output.</a:t>
            </a:r>
            <a:endParaRPr lang="en-IN" sz="2400" b="1" dirty="0">
              <a:latin typeface="Utsaah" panose="020B0604020202020204" pitchFamily="34" charset="0"/>
              <a:cs typeface="Utsaah" panose="020B0604020202020204" pitchFamily="34" charset="0"/>
            </a:endParaRPr>
          </a:p>
          <a:p>
            <a:r>
              <a:rPr lang="en-IN" sz="2400" dirty="0">
                <a:latin typeface="Utsaah" panose="020B0604020202020204" pitchFamily="34" charset="0"/>
                <a:cs typeface="Utsaah" panose="020B0604020202020204" pitchFamily="34" charset="0"/>
              </a:rPr>
              <a:t>It is highest for agriculture sector followed by trade and food processing industries.</a:t>
            </a:r>
          </a:p>
          <a:p>
            <a:endParaRPr lang="en-IN" dirty="0"/>
          </a:p>
        </p:txBody>
      </p:sp>
      <p:sp>
        <p:nvSpPr>
          <p:cNvPr id="4" name="Date Placeholder 3">
            <a:extLst>
              <a:ext uri="{FF2B5EF4-FFF2-40B4-BE49-F238E27FC236}">
                <a16:creationId xmlns:a16="http://schemas.microsoft.com/office/drawing/2014/main" id="{F39D3210-B676-0E77-E5DA-B48B15F84029}"/>
              </a:ext>
            </a:extLst>
          </p:cNvPr>
          <p:cNvSpPr>
            <a:spLocks noGrp="1"/>
          </p:cNvSpPr>
          <p:nvPr>
            <p:ph type="dt" sz="half" idx="10"/>
          </p:nvPr>
        </p:nvSpPr>
        <p:spPr/>
        <p:txBody>
          <a:bodyPr/>
          <a:lstStyle/>
          <a:p>
            <a:fld id="{8C2C9B1A-9A22-4BEA-95F6-65733F19BE93}" type="datetime1">
              <a:rPr lang="en-IN" smtClean="0"/>
              <a:t>30-06-2025</a:t>
            </a:fld>
            <a:endParaRPr lang="en-IN"/>
          </a:p>
        </p:txBody>
      </p:sp>
      <p:sp>
        <p:nvSpPr>
          <p:cNvPr id="5" name="Footer Placeholder 4">
            <a:extLst>
              <a:ext uri="{FF2B5EF4-FFF2-40B4-BE49-F238E27FC236}">
                <a16:creationId xmlns:a16="http://schemas.microsoft.com/office/drawing/2014/main" id="{03FA14FB-B507-74A7-CCA3-F77CB200E3DB}"/>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0046978E-FBD0-B87E-2D0B-E79CFE90FD7A}"/>
              </a:ext>
            </a:extLst>
          </p:cNvPr>
          <p:cNvSpPr>
            <a:spLocks noGrp="1"/>
          </p:cNvSpPr>
          <p:nvPr>
            <p:ph type="sldNum" sz="quarter" idx="12"/>
          </p:nvPr>
        </p:nvSpPr>
        <p:spPr/>
        <p:txBody>
          <a:bodyPr/>
          <a:lstStyle/>
          <a:p>
            <a:fld id="{E600C124-EAEC-4754-80F8-0D018FABD121}" type="slidenum">
              <a:rPr lang="en-IN" smtClean="0"/>
              <a:t>15</a:t>
            </a:fld>
            <a:endParaRPr lang="en-IN"/>
          </a:p>
        </p:txBody>
      </p:sp>
      <p:graphicFrame>
        <p:nvGraphicFramePr>
          <p:cNvPr id="10" name="Content Placeholder 9">
            <a:extLst>
              <a:ext uri="{FF2B5EF4-FFF2-40B4-BE49-F238E27FC236}">
                <a16:creationId xmlns:a16="http://schemas.microsoft.com/office/drawing/2014/main" id="{91022D30-69ED-4A56-A1FC-9D581ECEF335}"/>
              </a:ext>
            </a:extLst>
          </p:cNvPr>
          <p:cNvGraphicFramePr>
            <a:graphicFrameLocks noGrp="1"/>
          </p:cNvGraphicFramePr>
          <p:nvPr>
            <p:ph sz="half" idx="2"/>
            <p:extLst>
              <p:ext uri="{D42A27DB-BD31-4B8C-83A1-F6EECF244321}">
                <p14:modId xmlns:p14="http://schemas.microsoft.com/office/powerpoint/2010/main" val="2910274397"/>
              </p:ext>
            </p:extLst>
          </p:nvPr>
        </p:nvGraphicFramePr>
        <p:xfrm>
          <a:off x="6172199" y="1825625"/>
          <a:ext cx="573193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038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0053-B0B9-FD24-DD93-99B34E70CA4C}"/>
              </a:ext>
            </a:extLst>
          </p:cNvPr>
          <p:cNvSpPr>
            <a:spLocks noGrp="1"/>
          </p:cNvSpPr>
          <p:nvPr>
            <p:ph type="title"/>
          </p:nvPr>
        </p:nvSpPr>
        <p:spPr/>
        <p:txBody>
          <a:bodyPr/>
          <a:lstStyle/>
          <a:p>
            <a:r>
              <a:rPr lang="en-IN" dirty="0"/>
              <a:t>Value Added Multiplier of Agriculture Sector</a:t>
            </a:r>
          </a:p>
        </p:txBody>
      </p:sp>
      <p:sp>
        <p:nvSpPr>
          <p:cNvPr id="3" name="Content Placeholder 2">
            <a:extLst>
              <a:ext uri="{FF2B5EF4-FFF2-40B4-BE49-F238E27FC236}">
                <a16:creationId xmlns:a16="http://schemas.microsoft.com/office/drawing/2014/main" id="{DF8886ED-DA5E-7342-CAD2-017E96B7D9F2}"/>
              </a:ext>
            </a:extLst>
          </p:cNvPr>
          <p:cNvSpPr>
            <a:spLocks noGrp="1"/>
          </p:cNvSpPr>
          <p:nvPr>
            <p:ph sz="half" idx="1"/>
          </p:nvPr>
        </p:nvSpPr>
        <p:spPr/>
        <p:txBody>
          <a:bodyPr>
            <a:normAutofit lnSpcReduction="10000"/>
          </a:bodyPr>
          <a:lstStyle/>
          <a:p>
            <a:pPr algn="just"/>
            <a:r>
              <a:rPr lang="en-US" sz="2400" dirty="0">
                <a:latin typeface="Utsaah" panose="020B0604020202020204" pitchFamily="34" charset="0"/>
                <a:cs typeface="Utsaah" panose="020B0604020202020204" pitchFamily="34" charset="0"/>
              </a:rPr>
              <a:t>Value-added multiplier measures the total value added (including wages, salaries, profits, and taxes less subsidies) generated in an economy due to a one-unit increase in final demand for agriculture sector’s output. </a:t>
            </a:r>
          </a:p>
          <a:p>
            <a:pPr algn="just"/>
            <a:r>
              <a:rPr lang="en-US" sz="2400" dirty="0">
                <a:latin typeface="Utsaah" panose="020B0604020202020204" pitchFamily="34" charset="0"/>
                <a:cs typeface="Utsaah" panose="020B0604020202020204" pitchFamily="34" charset="0"/>
              </a:rPr>
              <a:t>Agriculture sector is causing maximum value addition to financial &amp; insurance services.</a:t>
            </a:r>
          </a:p>
          <a:p>
            <a:pPr algn="just"/>
            <a:r>
              <a:rPr lang="en-US" sz="2400" dirty="0">
                <a:latin typeface="Utsaah" panose="020B0604020202020204" pitchFamily="34" charset="0"/>
                <a:cs typeface="Utsaah" panose="020B0604020202020204" pitchFamily="34" charset="0"/>
              </a:rPr>
              <a:t>VA multiplier is showing increasing trend throughout the three time periods and 34 sectors.</a:t>
            </a:r>
          </a:p>
          <a:p>
            <a:pPr algn="just"/>
            <a:r>
              <a:rPr lang="en-US" sz="2400" dirty="0">
                <a:latin typeface="Utsaah" panose="020B0604020202020204" pitchFamily="34" charset="0"/>
                <a:cs typeface="Utsaah" panose="020B0604020202020204" pitchFamily="34" charset="0"/>
              </a:rPr>
              <a:t>It reflects that agriculture is becoming more embedded in value chains, leading to greater economic benefits per unit of growth.</a:t>
            </a:r>
            <a:endParaRPr lang="en-IN" sz="2400" dirty="0">
              <a:latin typeface="Utsaah" panose="020B0604020202020204" pitchFamily="34" charset="0"/>
              <a:cs typeface="Utsaah" panose="020B0604020202020204" pitchFamily="34" charset="0"/>
            </a:endParaRPr>
          </a:p>
          <a:p>
            <a:pPr marL="0" indent="0">
              <a:buNone/>
            </a:pPr>
            <a:endParaRPr lang="en-IN" b="1" dirty="0"/>
          </a:p>
          <a:p>
            <a:endParaRPr lang="en-IN" dirty="0"/>
          </a:p>
        </p:txBody>
      </p:sp>
      <p:sp>
        <p:nvSpPr>
          <p:cNvPr id="4" name="Date Placeholder 3">
            <a:extLst>
              <a:ext uri="{FF2B5EF4-FFF2-40B4-BE49-F238E27FC236}">
                <a16:creationId xmlns:a16="http://schemas.microsoft.com/office/drawing/2014/main" id="{C9C116D2-313A-E421-BFE8-4686480DAD47}"/>
              </a:ext>
            </a:extLst>
          </p:cNvPr>
          <p:cNvSpPr>
            <a:spLocks noGrp="1"/>
          </p:cNvSpPr>
          <p:nvPr>
            <p:ph type="dt" sz="half" idx="10"/>
          </p:nvPr>
        </p:nvSpPr>
        <p:spPr/>
        <p:txBody>
          <a:bodyPr/>
          <a:lstStyle/>
          <a:p>
            <a:fld id="{C25F2DED-259D-4684-824B-E20597969810}" type="datetime1">
              <a:rPr lang="en-IN" smtClean="0"/>
              <a:t>30-06-2025</a:t>
            </a:fld>
            <a:endParaRPr lang="en-IN"/>
          </a:p>
        </p:txBody>
      </p:sp>
      <p:sp>
        <p:nvSpPr>
          <p:cNvPr id="6" name="Footer Placeholder 5">
            <a:extLst>
              <a:ext uri="{FF2B5EF4-FFF2-40B4-BE49-F238E27FC236}">
                <a16:creationId xmlns:a16="http://schemas.microsoft.com/office/drawing/2014/main" id="{373ABDA2-51A6-FC19-F67C-E15653BB5237}"/>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5D849542-4BE5-2633-B1B9-83E5DA264CE8}"/>
              </a:ext>
            </a:extLst>
          </p:cNvPr>
          <p:cNvSpPr>
            <a:spLocks noGrp="1"/>
          </p:cNvSpPr>
          <p:nvPr>
            <p:ph type="sldNum" sz="quarter" idx="12"/>
          </p:nvPr>
        </p:nvSpPr>
        <p:spPr/>
        <p:txBody>
          <a:bodyPr/>
          <a:lstStyle/>
          <a:p>
            <a:fld id="{E600C124-EAEC-4754-80F8-0D018FABD121}" type="slidenum">
              <a:rPr lang="en-IN" smtClean="0"/>
              <a:t>16</a:t>
            </a:fld>
            <a:endParaRPr lang="en-IN"/>
          </a:p>
        </p:txBody>
      </p:sp>
      <p:graphicFrame>
        <p:nvGraphicFramePr>
          <p:cNvPr id="10" name="Content Placeholder 9">
            <a:extLst>
              <a:ext uri="{FF2B5EF4-FFF2-40B4-BE49-F238E27FC236}">
                <a16:creationId xmlns:a16="http://schemas.microsoft.com/office/drawing/2014/main" id="{B0A76E5C-23BF-4183-8C98-2BAC044A8B63}"/>
              </a:ext>
            </a:extLst>
          </p:cNvPr>
          <p:cNvGraphicFramePr>
            <a:graphicFrameLocks noGrp="1"/>
          </p:cNvGraphicFramePr>
          <p:nvPr>
            <p:ph sz="half" idx="2"/>
            <p:extLst>
              <p:ext uri="{D42A27DB-BD31-4B8C-83A1-F6EECF244321}">
                <p14:modId xmlns:p14="http://schemas.microsoft.com/office/powerpoint/2010/main" val="1710959483"/>
              </p:ext>
            </p:extLst>
          </p:nvPr>
        </p:nvGraphicFramePr>
        <p:xfrm>
          <a:off x="6172200" y="1825625"/>
          <a:ext cx="57658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359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2CB8-C0E2-8990-99CB-1551ABD98F65}"/>
              </a:ext>
            </a:extLst>
          </p:cNvPr>
          <p:cNvSpPr>
            <a:spLocks noGrp="1"/>
          </p:cNvSpPr>
          <p:nvPr>
            <p:ph type="title"/>
          </p:nvPr>
        </p:nvSpPr>
        <p:spPr/>
        <p:txBody>
          <a:bodyPr/>
          <a:lstStyle/>
          <a:p>
            <a:r>
              <a:rPr lang="en-IN" dirty="0"/>
              <a:t>Value Added Multiplier of Agri-Allied Sector</a:t>
            </a:r>
          </a:p>
        </p:txBody>
      </p:sp>
      <p:sp>
        <p:nvSpPr>
          <p:cNvPr id="3" name="Content Placeholder 2">
            <a:extLst>
              <a:ext uri="{FF2B5EF4-FFF2-40B4-BE49-F238E27FC236}">
                <a16:creationId xmlns:a16="http://schemas.microsoft.com/office/drawing/2014/main" id="{E2817983-1B64-D64F-6C4D-E7EF0EF7D475}"/>
              </a:ext>
            </a:extLst>
          </p:cNvPr>
          <p:cNvSpPr>
            <a:spLocks noGrp="1"/>
          </p:cNvSpPr>
          <p:nvPr>
            <p:ph sz="half" idx="1"/>
          </p:nvPr>
        </p:nvSpPr>
        <p:spPr/>
        <p:txBody>
          <a:bodyPr>
            <a:normAutofit/>
          </a:bodyPr>
          <a:lstStyle/>
          <a:p>
            <a:pPr algn="just"/>
            <a:r>
              <a:rPr lang="en-US" sz="2400" dirty="0">
                <a:latin typeface="Utsaah" panose="020B0604020202020204" pitchFamily="34" charset="0"/>
                <a:cs typeface="Utsaah" panose="020B0604020202020204" pitchFamily="34" charset="0"/>
              </a:rPr>
              <a:t>Value-added multiplier measures the total value added (including wages, salaries, profits, and taxes less subsidies) generated in an economy due to a one-unit increase in final demand for allied  sector’s output. </a:t>
            </a:r>
            <a:endParaRPr lang="en-IN" sz="2400" b="1" dirty="0">
              <a:latin typeface="Utsaah" panose="020B0604020202020204" pitchFamily="34" charset="0"/>
              <a:cs typeface="Utsaah" panose="020B0604020202020204" pitchFamily="34" charset="0"/>
            </a:endParaRPr>
          </a:p>
          <a:p>
            <a:pPr algn="just"/>
            <a:r>
              <a:rPr lang="en-IN" sz="2400" dirty="0">
                <a:latin typeface="Utsaah" panose="020B0604020202020204" pitchFamily="34" charset="0"/>
                <a:cs typeface="Utsaah" panose="020B0604020202020204" pitchFamily="34" charset="0"/>
              </a:rPr>
              <a:t>The allied activities plays major role in value addition for agriculture sector, trade and transport sector.</a:t>
            </a:r>
          </a:p>
        </p:txBody>
      </p:sp>
      <p:sp>
        <p:nvSpPr>
          <p:cNvPr id="4" name="Date Placeholder 3">
            <a:extLst>
              <a:ext uri="{FF2B5EF4-FFF2-40B4-BE49-F238E27FC236}">
                <a16:creationId xmlns:a16="http://schemas.microsoft.com/office/drawing/2014/main" id="{CE332072-E148-DC26-2B14-405A601E0006}"/>
              </a:ext>
            </a:extLst>
          </p:cNvPr>
          <p:cNvSpPr>
            <a:spLocks noGrp="1"/>
          </p:cNvSpPr>
          <p:nvPr>
            <p:ph type="dt" sz="half" idx="10"/>
          </p:nvPr>
        </p:nvSpPr>
        <p:spPr/>
        <p:txBody>
          <a:bodyPr/>
          <a:lstStyle/>
          <a:p>
            <a:fld id="{7E388AB6-99C5-4F4A-AC06-D251F0A30335}" type="datetime1">
              <a:rPr lang="en-IN" smtClean="0"/>
              <a:t>30-06-2025</a:t>
            </a:fld>
            <a:endParaRPr lang="en-IN"/>
          </a:p>
        </p:txBody>
      </p:sp>
      <p:sp>
        <p:nvSpPr>
          <p:cNvPr id="5" name="Footer Placeholder 4">
            <a:extLst>
              <a:ext uri="{FF2B5EF4-FFF2-40B4-BE49-F238E27FC236}">
                <a16:creationId xmlns:a16="http://schemas.microsoft.com/office/drawing/2014/main" id="{7AAFB0E7-E55C-C5F6-C797-D3CB28BDC746}"/>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A6679F76-CA23-7231-24E7-502CE355ADB4}"/>
              </a:ext>
            </a:extLst>
          </p:cNvPr>
          <p:cNvSpPr>
            <a:spLocks noGrp="1"/>
          </p:cNvSpPr>
          <p:nvPr>
            <p:ph type="sldNum" sz="quarter" idx="12"/>
          </p:nvPr>
        </p:nvSpPr>
        <p:spPr/>
        <p:txBody>
          <a:bodyPr/>
          <a:lstStyle/>
          <a:p>
            <a:fld id="{E600C124-EAEC-4754-80F8-0D018FABD121}" type="slidenum">
              <a:rPr lang="en-IN" smtClean="0"/>
              <a:t>17</a:t>
            </a:fld>
            <a:endParaRPr lang="en-IN"/>
          </a:p>
        </p:txBody>
      </p:sp>
      <p:graphicFrame>
        <p:nvGraphicFramePr>
          <p:cNvPr id="10" name="Content Placeholder 9">
            <a:extLst>
              <a:ext uri="{FF2B5EF4-FFF2-40B4-BE49-F238E27FC236}">
                <a16:creationId xmlns:a16="http://schemas.microsoft.com/office/drawing/2014/main" id="{2BE0F85E-2A6E-4EA9-97F5-5A9B12493AD7}"/>
              </a:ext>
            </a:extLst>
          </p:cNvPr>
          <p:cNvGraphicFramePr>
            <a:graphicFrameLocks noGrp="1"/>
          </p:cNvGraphicFramePr>
          <p:nvPr>
            <p:ph sz="half" idx="2"/>
            <p:extLst>
              <p:ext uri="{D42A27DB-BD31-4B8C-83A1-F6EECF244321}">
                <p14:modId xmlns:p14="http://schemas.microsoft.com/office/powerpoint/2010/main" val="3297644973"/>
              </p:ext>
            </p:extLst>
          </p:nvPr>
        </p:nvGraphicFramePr>
        <p:xfrm>
          <a:off x="6172200" y="1825625"/>
          <a:ext cx="57150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204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BD50-4CA2-BF6E-E7ED-93A492229DCC}"/>
              </a:ext>
            </a:extLst>
          </p:cNvPr>
          <p:cNvSpPr>
            <a:spLocks noGrp="1"/>
          </p:cNvSpPr>
          <p:nvPr>
            <p:ph type="title"/>
          </p:nvPr>
        </p:nvSpPr>
        <p:spPr/>
        <p:txBody>
          <a:bodyPr/>
          <a:lstStyle/>
          <a:p>
            <a:r>
              <a:rPr lang="en-IN" dirty="0"/>
              <a:t>Income Multiplier of Agriculture Sector</a:t>
            </a:r>
          </a:p>
        </p:txBody>
      </p:sp>
      <p:sp>
        <p:nvSpPr>
          <p:cNvPr id="3" name="Content Placeholder 2">
            <a:extLst>
              <a:ext uri="{FF2B5EF4-FFF2-40B4-BE49-F238E27FC236}">
                <a16:creationId xmlns:a16="http://schemas.microsoft.com/office/drawing/2014/main" id="{7CCB06E8-A748-F3CD-5E61-3221AD995B13}"/>
              </a:ext>
            </a:extLst>
          </p:cNvPr>
          <p:cNvSpPr>
            <a:spLocks noGrp="1"/>
          </p:cNvSpPr>
          <p:nvPr>
            <p:ph sz="half" idx="1"/>
          </p:nvPr>
        </p:nvSpPr>
        <p:spPr/>
        <p:txBody>
          <a:bodyPr>
            <a:normAutofit/>
          </a:bodyPr>
          <a:lstStyle/>
          <a:p>
            <a:pPr algn="just"/>
            <a:r>
              <a:rPr lang="en-IN" sz="2400" dirty="0">
                <a:latin typeface="Utsaah" panose="020B0604020202020204" pitchFamily="34" charset="0"/>
                <a:cs typeface="Utsaah" panose="020B0604020202020204" pitchFamily="34" charset="0"/>
              </a:rPr>
              <a:t>The income multiplier for the agriculture sector can be defined as the monetary income generated by a rupee increase in final demand for the agriculture sector's output. </a:t>
            </a:r>
          </a:p>
          <a:p>
            <a:pPr algn="just"/>
            <a:r>
              <a:rPr lang="en-IN" sz="2400" dirty="0">
                <a:latin typeface="Utsaah" panose="020B0604020202020204" pitchFamily="34" charset="0"/>
                <a:cs typeface="Utsaah" panose="020B0604020202020204" pitchFamily="34" charset="0"/>
              </a:rPr>
              <a:t>The ripple effect of income multiplier is highest for finance &amp; insurance sector following other services, electricity, fertilizer &amp; pesticide sectors.</a:t>
            </a:r>
          </a:p>
          <a:p>
            <a:pPr algn="just"/>
            <a:r>
              <a:rPr lang="en-IN" sz="2400" dirty="0">
                <a:latin typeface="Utsaah" panose="020B0604020202020204" pitchFamily="34" charset="0"/>
                <a:cs typeface="Utsaah" panose="020B0604020202020204" pitchFamily="34" charset="0"/>
              </a:rPr>
              <a:t>It reflects the growing capacity of agriculture to distribute income across the economy.</a:t>
            </a:r>
          </a:p>
          <a:p>
            <a:endParaRPr lang="en-IN" dirty="0"/>
          </a:p>
        </p:txBody>
      </p:sp>
      <p:sp>
        <p:nvSpPr>
          <p:cNvPr id="4" name="Date Placeholder 3">
            <a:extLst>
              <a:ext uri="{FF2B5EF4-FFF2-40B4-BE49-F238E27FC236}">
                <a16:creationId xmlns:a16="http://schemas.microsoft.com/office/drawing/2014/main" id="{44A6AE47-6A9B-1389-27E3-1D7D45BB0E0F}"/>
              </a:ext>
            </a:extLst>
          </p:cNvPr>
          <p:cNvSpPr>
            <a:spLocks noGrp="1"/>
          </p:cNvSpPr>
          <p:nvPr>
            <p:ph type="dt" sz="half" idx="10"/>
          </p:nvPr>
        </p:nvSpPr>
        <p:spPr/>
        <p:txBody>
          <a:bodyPr/>
          <a:lstStyle/>
          <a:p>
            <a:fld id="{E3C015F6-D07F-4237-B4B4-70B5D16AC2DF}" type="datetime1">
              <a:rPr lang="en-IN" smtClean="0"/>
              <a:t>30-06-2025</a:t>
            </a:fld>
            <a:endParaRPr lang="en-IN"/>
          </a:p>
        </p:txBody>
      </p:sp>
      <p:sp>
        <p:nvSpPr>
          <p:cNvPr id="6" name="Footer Placeholder 5">
            <a:extLst>
              <a:ext uri="{FF2B5EF4-FFF2-40B4-BE49-F238E27FC236}">
                <a16:creationId xmlns:a16="http://schemas.microsoft.com/office/drawing/2014/main" id="{E3170C56-14FC-763F-2F70-8829AF759EBB}"/>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821D9ADB-80F6-12AB-3272-3B1F22AB06C0}"/>
              </a:ext>
            </a:extLst>
          </p:cNvPr>
          <p:cNvSpPr>
            <a:spLocks noGrp="1"/>
          </p:cNvSpPr>
          <p:nvPr>
            <p:ph type="sldNum" sz="quarter" idx="12"/>
          </p:nvPr>
        </p:nvSpPr>
        <p:spPr/>
        <p:txBody>
          <a:bodyPr/>
          <a:lstStyle/>
          <a:p>
            <a:fld id="{E600C124-EAEC-4754-80F8-0D018FABD121}" type="slidenum">
              <a:rPr lang="en-IN" smtClean="0"/>
              <a:t>18</a:t>
            </a:fld>
            <a:endParaRPr lang="en-IN"/>
          </a:p>
        </p:txBody>
      </p:sp>
      <p:graphicFrame>
        <p:nvGraphicFramePr>
          <p:cNvPr id="10" name="Content Placeholder 9">
            <a:extLst>
              <a:ext uri="{FF2B5EF4-FFF2-40B4-BE49-F238E27FC236}">
                <a16:creationId xmlns:a16="http://schemas.microsoft.com/office/drawing/2014/main" id="{69365A7A-AD98-4391-B617-638084E01846}"/>
              </a:ext>
            </a:extLst>
          </p:cNvPr>
          <p:cNvGraphicFramePr>
            <a:graphicFrameLocks noGrp="1"/>
          </p:cNvGraphicFramePr>
          <p:nvPr>
            <p:ph sz="half" idx="2"/>
            <p:extLst>
              <p:ext uri="{D42A27DB-BD31-4B8C-83A1-F6EECF244321}">
                <p14:modId xmlns:p14="http://schemas.microsoft.com/office/powerpoint/2010/main" val="632735237"/>
              </p:ext>
            </p:extLst>
          </p:nvPr>
        </p:nvGraphicFramePr>
        <p:xfrm>
          <a:off x="6172199" y="1825625"/>
          <a:ext cx="579966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766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E024-A916-BCA8-DB45-13D71A40F9C9}"/>
              </a:ext>
            </a:extLst>
          </p:cNvPr>
          <p:cNvSpPr>
            <a:spLocks noGrp="1"/>
          </p:cNvSpPr>
          <p:nvPr>
            <p:ph type="title"/>
          </p:nvPr>
        </p:nvSpPr>
        <p:spPr/>
        <p:txBody>
          <a:bodyPr/>
          <a:lstStyle/>
          <a:p>
            <a:r>
              <a:rPr lang="en-IN" dirty="0"/>
              <a:t>Income Multiplier of Agri-Allied Sector</a:t>
            </a:r>
          </a:p>
        </p:txBody>
      </p:sp>
      <p:sp>
        <p:nvSpPr>
          <p:cNvPr id="3" name="Content Placeholder 2">
            <a:extLst>
              <a:ext uri="{FF2B5EF4-FFF2-40B4-BE49-F238E27FC236}">
                <a16:creationId xmlns:a16="http://schemas.microsoft.com/office/drawing/2014/main" id="{1A4EF7A1-65F8-60ED-A55B-DC7D70839A19}"/>
              </a:ext>
            </a:extLst>
          </p:cNvPr>
          <p:cNvSpPr>
            <a:spLocks noGrp="1"/>
          </p:cNvSpPr>
          <p:nvPr>
            <p:ph sz="half" idx="1"/>
          </p:nvPr>
        </p:nvSpPr>
        <p:spPr/>
        <p:txBody>
          <a:bodyPr>
            <a:normAutofit/>
          </a:bodyPr>
          <a:lstStyle/>
          <a:p>
            <a:pPr algn="just"/>
            <a:r>
              <a:rPr lang="en-IN" sz="2400" dirty="0">
                <a:latin typeface="Utsaah" panose="020B0604020202020204" pitchFamily="34" charset="0"/>
                <a:cs typeface="Utsaah" panose="020B0604020202020204" pitchFamily="34" charset="0"/>
              </a:rPr>
              <a:t>The income multiplier of the Agri-allied sector can be defined as the monetary income generated by a rupee increase in final demand for the allied sector's output. </a:t>
            </a:r>
          </a:p>
          <a:p>
            <a:pPr algn="just"/>
            <a:r>
              <a:rPr lang="en-IN" sz="2400" dirty="0">
                <a:latin typeface="Utsaah" panose="020B0604020202020204" pitchFamily="34" charset="0"/>
                <a:cs typeface="Utsaah" panose="020B0604020202020204" pitchFamily="34" charset="0"/>
              </a:rPr>
              <a:t>Allied activities has highest income effect on agriculture sector.</a:t>
            </a:r>
          </a:p>
          <a:p>
            <a:pPr algn="just"/>
            <a:r>
              <a:rPr lang="en-IN" sz="2400" dirty="0">
                <a:latin typeface="Utsaah" panose="020B0604020202020204" pitchFamily="34" charset="0"/>
                <a:cs typeface="Utsaah" panose="020B0604020202020204" pitchFamily="34" charset="0"/>
              </a:rPr>
              <a:t>The income multiplier is increasing for other services, finance &amp; insurance services, chemicals and pharmaceuticals sector.</a:t>
            </a:r>
          </a:p>
          <a:p>
            <a:endParaRPr lang="en-IN" dirty="0"/>
          </a:p>
        </p:txBody>
      </p:sp>
      <p:sp>
        <p:nvSpPr>
          <p:cNvPr id="4" name="Date Placeholder 3">
            <a:extLst>
              <a:ext uri="{FF2B5EF4-FFF2-40B4-BE49-F238E27FC236}">
                <a16:creationId xmlns:a16="http://schemas.microsoft.com/office/drawing/2014/main" id="{0B3869A7-3EF2-0192-05BA-32D902BCD755}"/>
              </a:ext>
            </a:extLst>
          </p:cNvPr>
          <p:cNvSpPr>
            <a:spLocks noGrp="1"/>
          </p:cNvSpPr>
          <p:nvPr>
            <p:ph type="dt" sz="half" idx="10"/>
          </p:nvPr>
        </p:nvSpPr>
        <p:spPr/>
        <p:txBody>
          <a:bodyPr/>
          <a:lstStyle/>
          <a:p>
            <a:fld id="{93AA8D19-F41F-4152-9A95-CF09CDA8C379}" type="datetime1">
              <a:rPr lang="en-IN" smtClean="0"/>
              <a:t>30-06-2025</a:t>
            </a:fld>
            <a:endParaRPr lang="en-IN"/>
          </a:p>
        </p:txBody>
      </p:sp>
      <p:sp>
        <p:nvSpPr>
          <p:cNvPr id="6" name="Footer Placeholder 5">
            <a:extLst>
              <a:ext uri="{FF2B5EF4-FFF2-40B4-BE49-F238E27FC236}">
                <a16:creationId xmlns:a16="http://schemas.microsoft.com/office/drawing/2014/main" id="{A5C11A9C-EEE9-BBEB-2C04-C244F52C229D}"/>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7DA1994E-5CBF-8809-5D04-B0119F0A86CA}"/>
              </a:ext>
            </a:extLst>
          </p:cNvPr>
          <p:cNvSpPr>
            <a:spLocks noGrp="1"/>
          </p:cNvSpPr>
          <p:nvPr>
            <p:ph type="sldNum" sz="quarter" idx="12"/>
          </p:nvPr>
        </p:nvSpPr>
        <p:spPr/>
        <p:txBody>
          <a:bodyPr/>
          <a:lstStyle/>
          <a:p>
            <a:fld id="{E600C124-EAEC-4754-80F8-0D018FABD121}" type="slidenum">
              <a:rPr lang="en-IN" smtClean="0"/>
              <a:t>19</a:t>
            </a:fld>
            <a:endParaRPr lang="en-IN"/>
          </a:p>
        </p:txBody>
      </p:sp>
      <p:graphicFrame>
        <p:nvGraphicFramePr>
          <p:cNvPr id="10" name="Content Placeholder 9">
            <a:extLst>
              <a:ext uri="{FF2B5EF4-FFF2-40B4-BE49-F238E27FC236}">
                <a16:creationId xmlns:a16="http://schemas.microsoft.com/office/drawing/2014/main" id="{DE8A509F-92DC-4AF3-A3C5-AFF8C46E56D3}"/>
              </a:ext>
            </a:extLst>
          </p:cNvPr>
          <p:cNvGraphicFramePr>
            <a:graphicFrameLocks noGrp="1"/>
          </p:cNvGraphicFramePr>
          <p:nvPr>
            <p:ph sz="half" idx="2"/>
            <p:extLst>
              <p:ext uri="{D42A27DB-BD31-4B8C-83A1-F6EECF244321}">
                <p14:modId xmlns:p14="http://schemas.microsoft.com/office/powerpoint/2010/main" val="502265227"/>
              </p:ext>
            </p:extLst>
          </p:nvPr>
        </p:nvGraphicFramePr>
        <p:xfrm>
          <a:off x="6172199" y="1825625"/>
          <a:ext cx="569806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65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2040-F601-AB6D-8224-72443C9A71A4}"/>
              </a:ext>
            </a:extLst>
          </p:cNvPr>
          <p:cNvSpPr>
            <a:spLocks noGrp="1"/>
          </p:cNvSpPr>
          <p:nvPr>
            <p:ph type="title"/>
          </p:nvPr>
        </p:nvSpPr>
        <p:spPr/>
        <p:txBody>
          <a:bodyPr/>
          <a:lstStyle/>
          <a:p>
            <a:pPr algn="ctr"/>
            <a:r>
              <a:rPr lang="en-IN" b="1" dirty="0"/>
              <a:t>Outflow of the Presentation</a:t>
            </a:r>
          </a:p>
        </p:txBody>
      </p:sp>
      <p:sp>
        <p:nvSpPr>
          <p:cNvPr id="3" name="Content Placeholder 2">
            <a:extLst>
              <a:ext uri="{FF2B5EF4-FFF2-40B4-BE49-F238E27FC236}">
                <a16:creationId xmlns:a16="http://schemas.microsoft.com/office/drawing/2014/main" id="{3FBC4346-27AC-2267-671C-34F5DA36F769}"/>
              </a:ext>
            </a:extLst>
          </p:cNvPr>
          <p:cNvSpPr>
            <a:spLocks noGrp="1"/>
          </p:cNvSpPr>
          <p:nvPr>
            <p:ph idx="1"/>
          </p:nvPr>
        </p:nvSpPr>
        <p:spPr/>
        <p:txBody>
          <a:bodyPr>
            <a:normAutofit/>
          </a:bodyPr>
          <a:lstStyle/>
          <a:p>
            <a:r>
              <a:rPr lang="en-IN" dirty="0">
                <a:latin typeface="Utsaah" panose="020B0604020202020204" pitchFamily="34" charset="0"/>
                <a:cs typeface="Utsaah" panose="020B0604020202020204" pitchFamily="34" charset="0"/>
              </a:rPr>
              <a:t>Introduction</a:t>
            </a:r>
          </a:p>
          <a:p>
            <a:r>
              <a:rPr lang="en-IN" dirty="0">
                <a:latin typeface="Utsaah" panose="020B0604020202020204" pitchFamily="34" charset="0"/>
                <a:cs typeface="Utsaah" panose="020B0604020202020204" pitchFamily="34" charset="0"/>
              </a:rPr>
              <a:t>Theoretical Background</a:t>
            </a:r>
          </a:p>
          <a:p>
            <a:r>
              <a:rPr lang="en-IN" dirty="0">
                <a:latin typeface="Utsaah" panose="020B0604020202020204" pitchFamily="34" charset="0"/>
                <a:cs typeface="Utsaah" panose="020B0604020202020204" pitchFamily="34" charset="0"/>
              </a:rPr>
              <a:t>Literature Review</a:t>
            </a:r>
          </a:p>
          <a:p>
            <a:r>
              <a:rPr lang="en-IN" dirty="0">
                <a:latin typeface="Utsaah" panose="020B0604020202020204" pitchFamily="34" charset="0"/>
                <a:cs typeface="Utsaah" panose="020B0604020202020204" pitchFamily="34" charset="0"/>
              </a:rPr>
              <a:t>Research Objective</a:t>
            </a:r>
          </a:p>
          <a:p>
            <a:r>
              <a:rPr lang="en-IN" dirty="0">
                <a:latin typeface="Utsaah" panose="020B0604020202020204" pitchFamily="34" charset="0"/>
                <a:cs typeface="Utsaah" panose="020B0604020202020204" pitchFamily="34" charset="0"/>
              </a:rPr>
              <a:t>Methodology</a:t>
            </a:r>
          </a:p>
          <a:p>
            <a:r>
              <a:rPr lang="en-IN" dirty="0">
                <a:latin typeface="Utsaah" panose="020B0604020202020204" pitchFamily="34" charset="0"/>
                <a:cs typeface="Utsaah" panose="020B0604020202020204" pitchFamily="34" charset="0"/>
              </a:rPr>
              <a:t>Results &amp; Discussion</a:t>
            </a:r>
          </a:p>
          <a:p>
            <a:r>
              <a:rPr lang="en-IN" dirty="0">
                <a:latin typeface="Utsaah" panose="020B0604020202020204" pitchFamily="34" charset="0"/>
                <a:cs typeface="Utsaah" panose="020B0604020202020204" pitchFamily="34" charset="0"/>
              </a:rPr>
              <a:t>Conclusion &amp; Policy Implications</a:t>
            </a:r>
          </a:p>
          <a:p>
            <a:r>
              <a:rPr lang="en-IN" dirty="0">
                <a:latin typeface="Utsaah" panose="020B0604020202020204" pitchFamily="34" charset="0"/>
                <a:cs typeface="Utsaah" panose="020B0604020202020204" pitchFamily="34" charset="0"/>
              </a:rPr>
              <a:t>Limitations &amp; Future Scope</a:t>
            </a:r>
          </a:p>
          <a:p>
            <a:pPr marL="0" indent="0">
              <a:buNone/>
            </a:pPr>
            <a:endParaRPr lang="en-IN" dirty="0"/>
          </a:p>
          <a:p>
            <a:pPr marL="0" indent="0">
              <a:buNone/>
            </a:pPr>
            <a:endParaRPr lang="en-IN" dirty="0"/>
          </a:p>
          <a:p>
            <a:endParaRPr lang="en-IN" dirty="0"/>
          </a:p>
        </p:txBody>
      </p:sp>
      <p:sp>
        <p:nvSpPr>
          <p:cNvPr id="4" name="Date Placeholder 3">
            <a:extLst>
              <a:ext uri="{FF2B5EF4-FFF2-40B4-BE49-F238E27FC236}">
                <a16:creationId xmlns:a16="http://schemas.microsoft.com/office/drawing/2014/main" id="{63AF23B5-52E6-8972-3036-353D236803DE}"/>
              </a:ext>
            </a:extLst>
          </p:cNvPr>
          <p:cNvSpPr>
            <a:spLocks noGrp="1"/>
          </p:cNvSpPr>
          <p:nvPr>
            <p:ph type="dt" sz="half" idx="10"/>
          </p:nvPr>
        </p:nvSpPr>
        <p:spPr/>
        <p:txBody>
          <a:bodyPr/>
          <a:lstStyle/>
          <a:p>
            <a:fld id="{3B991B23-A99C-44DD-B367-29A97A1D0779}" type="datetime1">
              <a:rPr lang="en-IN" smtClean="0"/>
              <a:t>30-06-2025</a:t>
            </a:fld>
            <a:endParaRPr lang="en-IN"/>
          </a:p>
        </p:txBody>
      </p:sp>
      <p:sp>
        <p:nvSpPr>
          <p:cNvPr id="5" name="Footer Placeholder 4">
            <a:extLst>
              <a:ext uri="{FF2B5EF4-FFF2-40B4-BE49-F238E27FC236}">
                <a16:creationId xmlns:a16="http://schemas.microsoft.com/office/drawing/2014/main" id="{015132E3-8C7F-8037-04D0-F2128F2B0FF0}"/>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0272E86F-07A4-E162-4576-727871362C8D}"/>
              </a:ext>
            </a:extLst>
          </p:cNvPr>
          <p:cNvSpPr>
            <a:spLocks noGrp="1"/>
          </p:cNvSpPr>
          <p:nvPr>
            <p:ph type="sldNum" sz="quarter" idx="12"/>
          </p:nvPr>
        </p:nvSpPr>
        <p:spPr/>
        <p:txBody>
          <a:bodyPr/>
          <a:lstStyle/>
          <a:p>
            <a:fld id="{E600C124-EAEC-4754-80F8-0D018FABD121}" type="slidenum">
              <a:rPr lang="en-IN" smtClean="0"/>
              <a:t>2</a:t>
            </a:fld>
            <a:endParaRPr lang="en-IN"/>
          </a:p>
        </p:txBody>
      </p:sp>
    </p:spTree>
    <p:extLst>
      <p:ext uri="{BB962C8B-B14F-4D97-AF65-F5344CB8AC3E}">
        <p14:creationId xmlns:p14="http://schemas.microsoft.com/office/powerpoint/2010/main" val="3490240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51DC-DDD5-D9B6-3714-7D70CF67F1BB}"/>
              </a:ext>
            </a:extLst>
          </p:cNvPr>
          <p:cNvSpPr>
            <a:spLocks noGrp="1"/>
          </p:cNvSpPr>
          <p:nvPr>
            <p:ph type="title"/>
          </p:nvPr>
        </p:nvSpPr>
        <p:spPr/>
        <p:txBody>
          <a:bodyPr/>
          <a:lstStyle/>
          <a:p>
            <a:r>
              <a:rPr lang="en-IN" dirty="0"/>
              <a:t>Employment Multiplier of Agriculture Sector</a:t>
            </a:r>
          </a:p>
        </p:txBody>
      </p:sp>
      <p:sp>
        <p:nvSpPr>
          <p:cNvPr id="3" name="Content Placeholder 2">
            <a:extLst>
              <a:ext uri="{FF2B5EF4-FFF2-40B4-BE49-F238E27FC236}">
                <a16:creationId xmlns:a16="http://schemas.microsoft.com/office/drawing/2014/main" id="{346AA158-093D-D517-8F6E-4942A0FF345A}"/>
              </a:ext>
            </a:extLst>
          </p:cNvPr>
          <p:cNvSpPr>
            <a:spLocks noGrp="1"/>
          </p:cNvSpPr>
          <p:nvPr>
            <p:ph sz="half" idx="1"/>
          </p:nvPr>
        </p:nvSpPr>
        <p:spPr/>
        <p:txBody>
          <a:bodyPr>
            <a:normAutofit/>
          </a:bodyPr>
          <a:lstStyle/>
          <a:p>
            <a:r>
              <a:rPr lang="en-IN" sz="2400" dirty="0">
                <a:latin typeface="Utsaah" panose="020B0604020202020204" pitchFamily="34" charset="0"/>
                <a:cs typeface="Utsaah" panose="020B0604020202020204" pitchFamily="34" charset="0"/>
              </a:rPr>
              <a:t>The employment multipliers can be defined as the number of jobs generated due to one rupee increase in the final demand for the agriculture sector's output. </a:t>
            </a:r>
          </a:p>
          <a:p>
            <a:r>
              <a:rPr lang="en-IN" sz="2400" dirty="0">
                <a:latin typeface="Utsaah" panose="020B0604020202020204" pitchFamily="34" charset="0"/>
                <a:cs typeface="Utsaah" panose="020B0604020202020204" pitchFamily="34" charset="0"/>
              </a:rPr>
              <a:t>Agriculture sector is generating highest number of employment in agriculture sector followed by allied activities, trade, construction, fertilizers and transports sectors.</a:t>
            </a:r>
          </a:p>
          <a:p>
            <a:r>
              <a:rPr lang="en-IN" sz="2400" dirty="0">
                <a:latin typeface="Utsaah" panose="020B0604020202020204" pitchFamily="34" charset="0"/>
                <a:cs typeface="Utsaah" panose="020B0604020202020204" pitchFamily="34" charset="0"/>
              </a:rPr>
              <a:t>For most of the sector, the trend is declining possibly due to mechanization, labour migration, or sectoral shift.</a:t>
            </a:r>
          </a:p>
        </p:txBody>
      </p:sp>
      <p:sp>
        <p:nvSpPr>
          <p:cNvPr id="4" name="Date Placeholder 3">
            <a:extLst>
              <a:ext uri="{FF2B5EF4-FFF2-40B4-BE49-F238E27FC236}">
                <a16:creationId xmlns:a16="http://schemas.microsoft.com/office/drawing/2014/main" id="{532DD85A-3A32-7A9F-8978-7CBF01D5B32F}"/>
              </a:ext>
            </a:extLst>
          </p:cNvPr>
          <p:cNvSpPr>
            <a:spLocks noGrp="1"/>
          </p:cNvSpPr>
          <p:nvPr>
            <p:ph type="dt" sz="half" idx="10"/>
          </p:nvPr>
        </p:nvSpPr>
        <p:spPr/>
        <p:txBody>
          <a:bodyPr/>
          <a:lstStyle/>
          <a:p>
            <a:fld id="{E98E12FC-A7C8-4E60-8D30-5809522C1AFF}" type="datetime1">
              <a:rPr lang="en-IN" smtClean="0"/>
              <a:t>30-06-2025</a:t>
            </a:fld>
            <a:endParaRPr lang="en-IN"/>
          </a:p>
        </p:txBody>
      </p:sp>
      <p:sp>
        <p:nvSpPr>
          <p:cNvPr id="6" name="Footer Placeholder 5">
            <a:extLst>
              <a:ext uri="{FF2B5EF4-FFF2-40B4-BE49-F238E27FC236}">
                <a16:creationId xmlns:a16="http://schemas.microsoft.com/office/drawing/2014/main" id="{F5AFFEFF-0F32-4133-B230-F68D66AF49F5}"/>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D3F4F01E-794B-C679-77E3-74BD306AE687}"/>
              </a:ext>
            </a:extLst>
          </p:cNvPr>
          <p:cNvSpPr>
            <a:spLocks noGrp="1"/>
          </p:cNvSpPr>
          <p:nvPr>
            <p:ph type="sldNum" sz="quarter" idx="12"/>
          </p:nvPr>
        </p:nvSpPr>
        <p:spPr/>
        <p:txBody>
          <a:bodyPr/>
          <a:lstStyle/>
          <a:p>
            <a:fld id="{E600C124-EAEC-4754-80F8-0D018FABD121}" type="slidenum">
              <a:rPr lang="en-IN" smtClean="0"/>
              <a:t>20</a:t>
            </a:fld>
            <a:endParaRPr lang="en-IN"/>
          </a:p>
        </p:txBody>
      </p:sp>
      <p:graphicFrame>
        <p:nvGraphicFramePr>
          <p:cNvPr id="10" name="Content Placeholder 9">
            <a:extLst>
              <a:ext uri="{FF2B5EF4-FFF2-40B4-BE49-F238E27FC236}">
                <a16:creationId xmlns:a16="http://schemas.microsoft.com/office/drawing/2014/main" id="{B7E42135-3FA8-40CC-BE7F-73450F1960D6}"/>
              </a:ext>
            </a:extLst>
          </p:cNvPr>
          <p:cNvGraphicFramePr>
            <a:graphicFrameLocks noGrp="1"/>
          </p:cNvGraphicFramePr>
          <p:nvPr>
            <p:ph sz="half" idx="2"/>
            <p:extLst>
              <p:ext uri="{D42A27DB-BD31-4B8C-83A1-F6EECF244321}">
                <p14:modId xmlns:p14="http://schemas.microsoft.com/office/powerpoint/2010/main" val="2558402763"/>
              </p:ext>
            </p:extLst>
          </p:nvPr>
        </p:nvGraphicFramePr>
        <p:xfrm>
          <a:off x="6172199" y="1825625"/>
          <a:ext cx="568113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636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FF25-2D99-A036-7732-3A7A33099750}"/>
              </a:ext>
            </a:extLst>
          </p:cNvPr>
          <p:cNvSpPr>
            <a:spLocks noGrp="1"/>
          </p:cNvSpPr>
          <p:nvPr>
            <p:ph type="title"/>
          </p:nvPr>
        </p:nvSpPr>
        <p:spPr/>
        <p:txBody>
          <a:bodyPr/>
          <a:lstStyle/>
          <a:p>
            <a:r>
              <a:rPr lang="en-IN" dirty="0"/>
              <a:t>Employment Multiplier of Agri-Allied Sector</a:t>
            </a:r>
          </a:p>
        </p:txBody>
      </p:sp>
      <p:sp>
        <p:nvSpPr>
          <p:cNvPr id="3" name="Content Placeholder 2">
            <a:extLst>
              <a:ext uri="{FF2B5EF4-FFF2-40B4-BE49-F238E27FC236}">
                <a16:creationId xmlns:a16="http://schemas.microsoft.com/office/drawing/2014/main" id="{CC4330E5-7521-B6BA-1AB6-5577A3773BDC}"/>
              </a:ext>
            </a:extLst>
          </p:cNvPr>
          <p:cNvSpPr>
            <a:spLocks noGrp="1"/>
          </p:cNvSpPr>
          <p:nvPr>
            <p:ph sz="half" idx="1"/>
          </p:nvPr>
        </p:nvSpPr>
        <p:spPr/>
        <p:txBody>
          <a:bodyPr>
            <a:normAutofit/>
          </a:bodyPr>
          <a:lstStyle/>
          <a:p>
            <a:pPr algn="just"/>
            <a:r>
              <a:rPr lang="en-IN" sz="2400" dirty="0">
                <a:latin typeface="Utsaah" panose="020B0604020202020204" pitchFamily="34" charset="0"/>
                <a:cs typeface="Utsaah" panose="020B0604020202020204" pitchFamily="34" charset="0"/>
              </a:rPr>
              <a:t>The employment multipliers can be defined as the number of jobs generated due to one rupee increase in the final demand for the allied sector's output. </a:t>
            </a:r>
          </a:p>
          <a:p>
            <a:pPr algn="just"/>
            <a:r>
              <a:rPr lang="en-IN" sz="2400" dirty="0">
                <a:latin typeface="Utsaah" panose="020B0604020202020204" pitchFamily="34" charset="0"/>
                <a:cs typeface="Utsaah" panose="020B0604020202020204" pitchFamily="34" charset="0"/>
              </a:rPr>
              <a:t>Allied sector is creating maximum employment in agriculture sector with declining trend due to mechanization in dairy and poultry.</a:t>
            </a:r>
          </a:p>
          <a:p>
            <a:pPr algn="just"/>
            <a:r>
              <a:rPr lang="en-IN" sz="2400" dirty="0">
                <a:latin typeface="Utsaah" panose="020B0604020202020204" pitchFamily="34" charset="0"/>
                <a:cs typeface="Utsaah" panose="020B0604020202020204" pitchFamily="34" charset="0"/>
              </a:rPr>
              <a:t>Its contribution to employment generation is other sectors are comparatively lower.</a:t>
            </a:r>
          </a:p>
          <a:p>
            <a:endParaRPr lang="en-IN" dirty="0"/>
          </a:p>
        </p:txBody>
      </p:sp>
      <p:sp>
        <p:nvSpPr>
          <p:cNvPr id="4" name="Date Placeholder 3">
            <a:extLst>
              <a:ext uri="{FF2B5EF4-FFF2-40B4-BE49-F238E27FC236}">
                <a16:creationId xmlns:a16="http://schemas.microsoft.com/office/drawing/2014/main" id="{418CCB72-34DE-3829-25EF-4B54B580B30F}"/>
              </a:ext>
            </a:extLst>
          </p:cNvPr>
          <p:cNvSpPr>
            <a:spLocks noGrp="1"/>
          </p:cNvSpPr>
          <p:nvPr>
            <p:ph type="dt" sz="half" idx="10"/>
          </p:nvPr>
        </p:nvSpPr>
        <p:spPr/>
        <p:txBody>
          <a:bodyPr/>
          <a:lstStyle/>
          <a:p>
            <a:fld id="{8BCF509A-59C5-4B2C-9578-94A54EBFE8BA}" type="datetime1">
              <a:rPr lang="en-IN" smtClean="0"/>
              <a:t>30-06-2025</a:t>
            </a:fld>
            <a:endParaRPr lang="en-IN"/>
          </a:p>
        </p:txBody>
      </p:sp>
      <p:sp>
        <p:nvSpPr>
          <p:cNvPr id="6" name="Footer Placeholder 5">
            <a:extLst>
              <a:ext uri="{FF2B5EF4-FFF2-40B4-BE49-F238E27FC236}">
                <a16:creationId xmlns:a16="http://schemas.microsoft.com/office/drawing/2014/main" id="{72FCF2FE-8EA4-CE1D-5C9E-217C28A99FC6}"/>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03BB2C95-B85B-9BB9-E6CD-63DED5605950}"/>
              </a:ext>
            </a:extLst>
          </p:cNvPr>
          <p:cNvSpPr>
            <a:spLocks noGrp="1"/>
          </p:cNvSpPr>
          <p:nvPr>
            <p:ph type="sldNum" sz="quarter" idx="12"/>
          </p:nvPr>
        </p:nvSpPr>
        <p:spPr/>
        <p:txBody>
          <a:bodyPr/>
          <a:lstStyle/>
          <a:p>
            <a:fld id="{E600C124-EAEC-4754-80F8-0D018FABD121}" type="slidenum">
              <a:rPr lang="en-IN" smtClean="0"/>
              <a:t>21</a:t>
            </a:fld>
            <a:endParaRPr lang="en-IN"/>
          </a:p>
        </p:txBody>
      </p:sp>
      <p:graphicFrame>
        <p:nvGraphicFramePr>
          <p:cNvPr id="10" name="Content Placeholder 9">
            <a:extLst>
              <a:ext uri="{FF2B5EF4-FFF2-40B4-BE49-F238E27FC236}">
                <a16:creationId xmlns:a16="http://schemas.microsoft.com/office/drawing/2014/main" id="{9D98B479-0474-4C2F-9A59-FFD97F579FAF}"/>
              </a:ext>
            </a:extLst>
          </p:cNvPr>
          <p:cNvGraphicFramePr>
            <a:graphicFrameLocks noGrp="1"/>
          </p:cNvGraphicFramePr>
          <p:nvPr>
            <p:ph sz="half" idx="2"/>
            <p:extLst>
              <p:ext uri="{D42A27DB-BD31-4B8C-83A1-F6EECF244321}">
                <p14:modId xmlns:p14="http://schemas.microsoft.com/office/powerpoint/2010/main" val="3942192592"/>
              </p:ext>
            </p:extLst>
          </p:nvPr>
        </p:nvGraphicFramePr>
        <p:xfrm>
          <a:off x="6172200" y="1825625"/>
          <a:ext cx="57150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304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DCD-5094-B3FB-6BBF-7F03C1506329}"/>
              </a:ext>
            </a:extLst>
          </p:cNvPr>
          <p:cNvSpPr>
            <a:spLocks noGrp="1"/>
          </p:cNvSpPr>
          <p:nvPr>
            <p:ph type="title"/>
          </p:nvPr>
        </p:nvSpPr>
        <p:spPr/>
        <p:txBody>
          <a:bodyPr/>
          <a:lstStyle/>
          <a:p>
            <a:r>
              <a:rPr lang="en-IN" dirty="0"/>
              <a:t>Price-Effect of Agriculture Sector</a:t>
            </a:r>
          </a:p>
        </p:txBody>
      </p:sp>
      <p:sp>
        <p:nvSpPr>
          <p:cNvPr id="3" name="Content Placeholder 2">
            <a:extLst>
              <a:ext uri="{FF2B5EF4-FFF2-40B4-BE49-F238E27FC236}">
                <a16:creationId xmlns:a16="http://schemas.microsoft.com/office/drawing/2014/main" id="{17D456AD-8293-0518-79F8-438FB691E943}"/>
              </a:ext>
            </a:extLst>
          </p:cNvPr>
          <p:cNvSpPr>
            <a:spLocks noGrp="1"/>
          </p:cNvSpPr>
          <p:nvPr>
            <p:ph sz="half" idx="1"/>
          </p:nvPr>
        </p:nvSpPr>
        <p:spPr/>
        <p:txBody>
          <a:bodyPr>
            <a:normAutofit/>
          </a:bodyPr>
          <a:lstStyle/>
          <a:p>
            <a:r>
              <a:rPr lang="en-IN" sz="2400" dirty="0">
                <a:latin typeface="Utsaah" panose="020B0604020202020204" pitchFamily="34" charset="0"/>
                <a:cs typeface="Utsaah" panose="020B0604020202020204" pitchFamily="34" charset="0"/>
              </a:rPr>
              <a:t>Price effect represents the change in price of sectors due to increase in cost of agricultural input by 10%(assumed).</a:t>
            </a:r>
          </a:p>
          <a:p>
            <a:r>
              <a:rPr lang="en-IN" sz="2400" dirty="0">
                <a:latin typeface="Utsaah" panose="020B0604020202020204" pitchFamily="34" charset="0"/>
                <a:cs typeface="Utsaah" panose="020B0604020202020204" pitchFamily="34" charset="0"/>
              </a:rPr>
              <a:t>The 10% rise in input cost increases the price of other sectors output.</a:t>
            </a:r>
          </a:p>
          <a:p>
            <a:r>
              <a:rPr lang="en-IN" sz="2400" dirty="0">
                <a:latin typeface="Utsaah" panose="020B0604020202020204" pitchFamily="34" charset="0"/>
                <a:cs typeface="Utsaah" panose="020B0604020202020204" pitchFamily="34" charset="0"/>
              </a:rPr>
              <a:t>The impact is highest on agriculture sector, followed by food processing industry, textile sector, hotel &amp; restaurant sector.</a:t>
            </a:r>
          </a:p>
        </p:txBody>
      </p:sp>
      <p:sp>
        <p:nvSpPr>
          <p:cNvPr id="4" name="Date Placeholder 3">
            <a:extLst>
              <a:ext uri="{FF2B5EF4-FFF2-40B4-BE49-F238E27FC236}">
                <a16:creationId xmlns:a16="http://schemas.microsoft.com/office/drawing/2014/main" id="{5020E944-3661-9C44-FE19-F4F73C31B36B}"/>
              </a:ext>
            </a:extLst>
          </p:cNvPr>
          <p:cNvSpPr>
            <a:spLocks noGrp="1"/>
          </p:cNvSpPr>
          <p:nvPr>
            <p:ph type="dt" sz="half" idx="10"/>
          </p:nvPr>
        </p:nvSpPr>
        <p:spPr/>
        <p:txBody>
          <a:bodyPr/>
          <a:lstStyle/>
          <a:p>
            <a:fld id="{FD8E7A14-90C2-4176-A9BB-23E7230111EA}" type="datetime1">
              <a:rPr lang="en-IN" smtClean="0"/>
              <a:t>30-06-2025</a:t>
            </a:fld>
            <a:endParaRPr lang="en-IN"/>
          </a:p>
        </p:txBody>
      </p:sp>
      <p:sp>
        <p:nvSpPr>
          <p:cNvPr id="6" name="Footer Placeholder 5">
            <a:extLst>
              <a:ext uri="{FF2B5EF4-FFF2-40B4-BE49-F238E27FC236}">
                <a16:creationId xmlns:a16="http://schemas.microsoft.com/office/drawing/2014/main" id="{FDD2AC77-9861-363E-1A61-DA329799D5DD}"/>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14A57923-E0E2-1F07-0525-5D4EA68D34F2}"/>
              </a:ext>
            </a:extLst>
          </p:cNvPr>
          <p:cNvSpPr>
            <a:spLocks noGrp="1"/>
          </p:cNvSpPr>
          <p:nvPr>
            <p:ph type="sldNum" sz="quarter" idx="12"/>
          </p:nvPr>
        </p:nvSpPr>
        <p:spPr/>
        <p:txBody>
          <a:bodyPr/>
          <a:lstStyle/>
          <a:p>
            <a:fld id="{E600C124-EAEC-4754-80F8-0D018FABD121}" type="slidenum">
              <a:rPr lang="en-IN" smtClean="0"/>
              <a:t>22</a:t>
            </a:fld>
            <a:endParaRPr lang="en-IN"/>
          </a:p>
        </p:txBody>
      </p:sp>
      <p:graphicFrame>
        <p:nvGraphicFramePr>
          <p:cNvPr id="10" name="Content Placeholder 9">
            <a:extLst>
              <a:ext uri="{FF2B5EF4-FFF2-40B4-BE49-F238E27FC236}">
                <a16:creationId xmlns:a16="http://schemas.microsoft.com/office/drawing/2014/main" id="{60BC4858-04A9-4DDD-BCCD-B9F164DD41DD}"/>
              </a:ext>
            </a:extLst>
          </p:cNvPr>
          <p:cNvGraphicFramePr>
            <a:graphicFrameLocks noGrp="1"/>
          </p:cNvGraphicFramePr>
          <p:nvPr>
            <p:ph sz="half" idx="2"/>
            <p:extLst>
              <p:ext uri="{D42A27DB-BD31-4B8C-83A1-F6EECF244321}">
                <p14:modId xmlns:p14="http://schemas.microsoft.com/office/powerpoint/2010/main" val="3035396782"/>
              </p:ext>
            </p:extLst>
          </p:nvPr>
        </p:nvGraphicFramePr>
        <p:xfrm>
          <a:off x="6172200" y="1825625"/>
          <a:ext cx="56134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5147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09E0-9494-885B-4E8F-D6F7E091D796}"/>
              </a:ext>
            </a:extLst>
          </p:cNvPr>
          <p:cNvSpPr>
            <a:spLocks noGrp="1"/>
          </p:cNvSpPr>
          <p:nvPr>
            <p:ph type="title"/>
          </p:nvPr>
        </p:nvSpPr>
        <p:spPr/>
        <p:txBody>
          <a:bodyPr/>
          <a:lstStyle/>
          <a:p>
            <a:r>
              <a:rPr lang="en-IN" dirty="0"/>
              <a:t>Price-Effect of Agri-Allied Sector</a:t>
            </a:r>
          </a:p>
        </p:txBody>
      </p:sp>
      <p:sp>
        <p:nvSpPr>
          <p:cNvPr id="3" name="Content Placeholder 2">
            <a:extLst>
              <a:ext uri="{FF2B5EF4-FFF2-40B4-BE49-F238E27FC236}">
                <a16:creationId xmlns:a16="http://schemas.microsoft.com/office/drawing/2014/main" id="{C4BEAD16-8A58-E4B9-ABF3-5EA8DF5A8B93}"/>
              </a:ext>
            </a:extLst>
          </p:cNvPr>
          <p:cNvSpPr>
            <a:spLocks noGrp="1"/>
          </p:cNvSpPr>
          <p:nvPr>
            <p:ph sz="half" idx="1"/>
          </p:nvPr>
        </p:nvSpPr>
        <p:spPr/>
        <p:txBody>
          <a:bodyPr>
            <a:normAutofit/>
          </a:bodyPr>
          <a:lstStyle/>
          <a:p>
            <a:pPr algn="just"/>
            <a:r>
              <a:rPr lang="en-IN" sz="2400" dirty="0">
                <a:latin typeface="Utsaah" panose="020B0604020202020204" pitchFamily="34" charset="0"/>
                <a:cs typeface="Utsaah" panose="020B0604020202020204" pitchFamily="34" charset="0"/>
              </a:rPr>
              <a:t>Price effect represents the change in price of sectors due to increase in cost of allied sector’s input by 10%(assumed).</a:t>
            </a:r>
          </a:p>
          <a:p>
            <a:pPr algn="just"/>
            <a:r>
              <a:rPr lang="en-IN" sz="2400" dirty="0">
                <a:latin typeface="Utsaah" panose="020B0604020202020204" pitchFamily="34" charset="0"/>
                <a:cs typeface="Utsaah" panose="020B0604020202020204" pitchFamily="34" charset="0"/>
              </a:rPr>
              <a:t>Positive change is found across all the sectors.</a:t>
            </a:r>
          </a:p>
          <a:p>
            <a:pPr algn="just"/>
            <a:r>
              <a:rPr lang="en-IN" sz="2400" dirty="0">
                <a:latin typeface="Utsaah" panose="020B0604020202020204" pitchFamily="34" charset="0"/>
                <a:cs typeface="Utsaah" panose="020B0604020202020204" pitchFamily="34" charset="0"/>
              </a:rPr>
              <a:t>Price effect is highest for the allied sector following hotels &amp; restaurants, food processing industries, textile industry.</a:t>
            </a:r>
          </a:p>
          <a:p>
            <a:endParaRPr lang="en-IN" dirty="0"/>
          </a:p>
          <a:p>
            <a:endParaRPr lang="en-IN" dirty="0"/>
          </a:p>
        </p:txBody>
      </p:sp>
      <p:sp>
        <p:nvSpPr>
          <p:cNvPr id="4" name="Date Placeholder 3">
            <a:extLst>
              <a:ext uri="{FF2B5EF4-FFF2-40B4-BE49-F238E27FC236}">
                <a16:creationId xmlns:a16="http://schemas.microsoft.com/office/drawing/2014/main" id="{12D976E2-6D8F-42DA-38FD-BAD83726555C}"/>
              </a:ext>
            </a:extLst>
          </p:cNvPr>
          <p:cNvSpPr>
            <a:spLocks noGrp="1"/>
          </p:cNvSpPr>
          <p:nvPr>
            <p:ph type="dt" sz="half" idx="10"/>
          </p:nvPr>
        </p:nvSpPr>
        <p:spPr/>
        <p:txBody>
          <a:bodyPr/>
          <a:lstStyle/>
          <a:p>
            <a:fld id="{43EB047C-59D4-4C6E-98D9-57D194F7D161}" type="datetime1">
              <a:rPr lang="en-IN" smtClean="0"/>
              <a:t>30-06-2025</a:t>
            </a:fld>
            <a:endParaRPr lang="en-IN"/>
          </a:p>
        </p:txBody>
      </p:sp>
      <p:sp>
        <p:nvSpPr>
          <p:cNvPr id="5" name="Footer Placeholder 4">
            <a:extLst>
              <a:ext uri="{FF2B5EF4-FFF2-40B4-BE49-F238E27FC236}">
                <a16:creationId xmlns:a16="http://schemas.microsoft.com/office/drawing/2014/main" id="{A8CCFB4F-CF99-971E-FB7B-AD6F5BE74F1F}"/>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414660C1-8796-B1E3-2FBD-7F73E4C04C82}"/>
              </a:ext>
            </a:extLst>
          </p:cNvPr>
          <p:cNvSpPr>
            <a:spLocks noGrp="1"/>
          </p:cNvSpPr>
          <p:nvPr>
            <p:ph type="sldNum" sz="quarter" idx="12"/>
          </p:nvPr>
        </p:nvSpPr>
        <p:spPr/>
        <p:txBody>
          <a:bodyPr/>
          <a:lstStyle/>
          <a:p>
            <a:fld id="{E600C124-EAEC-4754-80F8-0D018FABD121}" type="slidenum">
              <a:rPr lang="en-IN" smtClean="0"/>
              <a:t>23</a:t>
            </a:fld>
            <a:endParaRPr lang="en-IN"/>
          </a:p>
        </p:txBody>
      </p:sp>
      <p:graphicFrame>
        <p:nvGraphicFramePr>
          <p:cNvPr id="10" name="Content Placeholder 9">
            <a:extLst>
              <a:ext uri="{FF2B5EF4-FFF2-40B4-BE49-F238E27FC236}">
                <a16:creationId xmlns:a16="http://schemas.microsoft.com/office/drawing/2014/main" id="{8211E01E-D4BD-43E0-A58E-621035DF01F5}"/>
              </a:ext>
            </a:extLst>
          </p:cNvPr>
          <p:cNvGraphicFramePr>
            <a:graphicFrameLocks noGrp="1"/>
          </p:cNvGraphicFramePr>
          <p:nvPr>
            <p:ph sz="half" idx="2"/>
            <p:extLst>
              <p:ext uri="{D42A27DB-BD31-4B8C-83A1-F6EECF244321}">
                <p14:modId xmlns:p14="http://schemas.microsoft.com/office/powerpoint/2010/main" val="1002870559"/>
              </p:ext>
            </p:extLst>
          </p:nvPr>
        </p:nvGraphicFramePr>
        <p:xfrm>
          <a:off x="6172199" y="1825625"/>
          <a:ext cx="568113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517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BAC5-95EE-E401-27BF-6C1B78C17EF8}"/>
              </a:ext>
            </a:extLst>
          </p:cNvPr>
          <p:cNvSpPr>
            <a:spLocks noGrp="1"/>
          </p:cNvSpPr>
          <p:nvPr>
            <p:ph type="title"/>
          </p:nvPr>
        </p:nvSpPr>
        <p:spPr/>
        <p:txBody>
          <a:bodyPr/>
          <a:lstStyle/>
          <a:p>
            <a:r>
              <a:rPr lang="en-IN" dirty="0"/>
              <a:t>Supply-Shortage Effect of Agriculture Sector</a:t>
            </a:r>
          </a:p>
        </p:txBody>
      </p:sp>
      <p:sp>
        <p:nvSpPr>
          <p:cNvPr id="3" name="Content Placeholder 2">
            <a:extLst>
              <a:ext uri="{FF2B5EF4-FFF2-40B4-BE49-F238E27FC236}">
                <a16:creationId xmlns:a16="http://schemas.microsoft.com/office/drawing/2014/main" id="{A4B93AB2-82FA-E77D-94B6-DAC23F03AA01}"/>
              </a:ext>
            </a:extLst>
          </p:cNvPr>
          <p:cNvSpPr>
            <a:spLocks noGrp="1"/>
          </p:cNvSpPr>
          <p:nvPr>
            <p:ph sz="half" idx="1"/>
          </p:nvPr>
        </p:nvSpPr>
        <p:spPr/>
        <p:txBody>
          <a:bodyPr>
            <a:normAutofit/>
          </a:bodyPr>
          <a:lstStyle/>
          <a:p>
            <a:r>
              <a:rPr lang="en-IN" sz="2400" dirty="0">
                <a:latin typeface="Utsaah" panose="020B0604020202020204" pitchFamily="34" charset="0"/>
                <a:cs typeface="Utsaah" panose="020B0604020202020204" pitchFamily="34" charset="0"/>
              </a:rPr>
              <a:t>Supply shortage effect represents the loss in other sectors due to decline in supply of agriculture output by one unit.</a:t>
            </a:r>
          </a:p>
          <a:p>
            <a:r>
              <a:rPr lang="en-IN" sz="2400" dirty="0">
                <a:latin typeface="Utsaah" panose="020B0604020202020204" pitchFamily="34" charset="0"/>
                <a:cs typeface="Utsaah" panose="020B0604020202020204" pitchFamily="34" charset="0"/>
              </a:rPr>
              <a:t>Food processing sector suffers highest loss among the other sectors.</a:t>
            </a:r>
          </a:p>
          <a:p>
            <a:r>
              <a:rPr lang="en-IN" sz="2400" dirty="0">
                <a:latin typeface="Utsaah" panose="020B0604020202020204" pitchFamily="34" charset="0"/>
                <a:cs typeface="Utsaah" panose="020B0604020202020204" pitchFamily="34" charset="0"/>
              </a:rPr>
              <a:t>Allied activities sector, textile sector, hotels and restaurants sector  also suffers visible losses.</a:t>
            </a:r>
          </a:p>
          <a:p>
            <a:r>
              <a:rPr lang="en-IN" sz="2400" dirty="0">
                <a:latin typeface="Utsaah" panose="020B0604020202020204" pitchFamily="34" charset="0"/>
                <a:cs typeface="Utsaah" panose="020B0604020202020204" pitchFamily="34" charset="0"/>
              </a:rPr>
              <a:t>The declining trend indicates the reduction in the vulnerability to agriculture-related supply shocks.</a:t>
            </a:r>
          </a:p>
        </p:txBody>
      </p:sp>
      <p:sp>
        <p:nvSpPr>
          <p:cNvPr id="4" name="Date Placeholder 3">
            <a:extLst>
              <a:ext uri="{FF2B5EF4-FFF2-40B4-BE49-F238E27FC236}">
                <a16:creationId xmlns:a16="http://schemas.microsoft.com/office/drawing/2014/main" id="{0AB57EF6-7FA6-BFCF-4F21-5F1F1839D4B1}"/>
              </a:ext>
            </a:extLst>
          </p:cNvPr>
          <p:cNvSpPr>
            <a:spLocks noGrp="1"/>
          </p:cNvSpPr>
          <p:nvPr>
            <p:ph type="dt" sz="half" idx="10"/>
          </p:nvPr>
        </p:nvSpPr>
        <p:spPr/>
        <p:txBody>
          <a:bodyPr/>
          <a:lstStyle/>
          <a:p>
            <a:fld id="{5DF6AE0E-24E2-4178-9C15-7D7CD3D54BC8}" type="datetime1">
              <a:rPr lang="en-IN" smtClean="0"/>
              <a:t>30-06-2025</a:t>
            </a:fld>
            <a:endParaRPr lang="en-IN"/>
          </a:p>
        </p:txBody>
      </p:sp>
      <p:sp>
        <p:nvSpPr>
          <p:cNvPr id="6" name="Footer Placeholder 5">
            <a:extLst>
              <a:ext uri="{FF2B5EF4-FFF2-40B4-BE49-F238E27FC236}">
                <a16:creationId xmlns:a16="http://schemas.microsoft.com/office/drawing/2014/main" id="{A517110B-6533-8D7E-94F7-0B17682B3897}"/>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5EC41473-1088-D4E5-2352-8045A2A13E5E}"/>
              </a:ext>
            </a:extLst>
          </p:cNvPr>
          <p:cNvSpPr>
            <a:spLocks noGrp="1"/>
          </p:cNvSpPr>
          <p:nvPr>
            <p:ph type="sldNum" sz="quarter" idx="12"/>
          </p:nvPr>
        </p:nvSpPr>
        <p:spPr/>
        <p:txBody>
          <a:bodyPr/>
          <a:lstStyle/>
          <a:p>
            <a:fld id="{E600C124-EAEC-4754-80F8-0D018FABD121}" type="slidenum">
              <a:rPr lang="en-IN" smtClean="0"/>
              <a:t>24</a:t>
            </a:fld>
            <a:endParaRPr lang="en-IN"/>
          </a:p>
        </p:txBody>
      </p:sp>
      <p:graphicFrame>
        <p:nvGraphicFramePr>
          <p:cNvPr id="10" name="Content Placeholder 9">
            <a:extLst>
              <a:ext uri="{FF2B5EF4-FFF2-40B4-BE49-F238E27FC236}">
                <a16:creationId xmlns:a16="http://schemas.microsoft.com/office/drawing/2014/main" id="{88CCE43F-4AB6-42C1-B9B3-3C2BB42D8B88}"/>
              </a:ext>
            </a:extLst>
          </p:cNvPr>
          <p:cNvGraphicFramePr>
            <a:graphicFrameLocks noGrp="1"/>
          </p:cNvGraphicFramePr>
          <p:nvPr>
            <p:ph sz="half" idx="2"/>
            <p:extLst>
              <p:ext uri="{D42A27DB-BD31-4B8C-83A1-F6EECF244321}">
                <p14:modId xmlns:p14="http://schemas.microsoft.com/office/powerpoint/2010/main" val="3888226944"/>
              </p:ext>
            </p:extLst>
          </p:nvPr>
        </p:nvGraphicFramePr>
        <p:xfrm>
          <a:off x="6172199" y="1825625"/>
          <a:ext cx="563033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7962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1101-AF39-0A8A-49BE-47A303074D0E}"/>
              </a:ext>
            </a:extLst>
          </p:cNvPr>
          <p:cNvSpPr>
            <a:spLocks noGrp="1"/>
          </p:cNvSpPr>
          <p:nvPr>
            <p:ph type="title"/>
          </p:nvPr>
        </p:nvSpPr>
        <p:spPr/>
        <p:txBody>
          <a:bodyPr/>
          <a:lstStyle/>
          <a:p>
            <a:r>
              <a:rPr lang="en-IN" dirty="0"/>
              <a:t>Supply-Shortage Effect of Agri-Allied Sector</a:t>
            </a:r>
          </a:p>
        </p:txBody>
      </p:sp>
      <p:sp>
        <p:nvSpPr>
          <p:cNvPr id="3" name="Content Placeholder 2">
            <a:extLst>
              <a:ext uri="{FF2B5EF4-FFF2-40B4-BE49-F238E27FC236}">
                <a16:creationId xmlns:a16="http://schemas.microsoft.com/office/drawing/2014/main" id="{615D80AD-6D14-F33E-DAF7-B8A2C04BC4CA}"/>
              </a:ext>
            </a:extLst>
          </p:cNvPr>
          <p:cNvSpPr>
            <a:spLocks noGrp="1"/>
          </p:cNvSpPr>
          <p:nvPr>
            <p:ph sz="half" idx="1"/>
          </p:nvPr>
        </p:nvSpPr>
        <p:spPr/>
        <p:txBody>
          <a:bodyPr/>
          <a:lstStyle/>
          <a:p>
            <a:pPr algn="just"/>
            <a:r>
              <a:rPr lang="en-IN" sz="2400" dirty="0">
                <a:latin typeface="Utsaah" panose="020B0604020202020204" pitchFamily="34" charset="0"/>
                <a:cs typeface="Utsaah" panose="020B0604020202020204" pitchFamily="34" charset="0"/>
              </a:rPr>
              <a:t>Supply shortage effect represents the loss in other sectors due to decline in supply of allied activities output by one unit.</a:t>
            </a:r>
          </a:p>
          <a:p>
            <a:pPr algn="just"/>
            <a:r>
              <a:rPr lang="en-IN" sz="2400" dirty="0">
                <a:latin typeface="Utsaah" panose="020B0604020202020204" pitchFamily="34" charset="0"/>
                <a:cs typeface="Utsaah" panose="020B0604020202020204" pitchFamily="34" charset="0"/>
              </a:rPr>
              <a:t>Food processing industry , hotels &amp; restaurants, other services are leading sectors that suffers supply shortage effects.</a:t>
            </a:r>
          </a:p>
          <a:p>
            <a:endParaRPr lang="en-IN" dirty="0"/>
          </a:p>
          <a:p>
            <a:endParaRPr lang="en-IN" dirty="0"/>
          </a:p>
        </p:txBody>
      </p:sp>
      <p:sp>
        <p:nvSpPr>
          <p:cNvPr id="4" name="Date Placeholder 3">
            <a:extLst>
              <a:ext uri="{FF2B5EF4-FFF2-40B4-BE49-F238E27FC236}">
                <a16:creationId xmlns:a16="http://schemas.microsoft.com/office/drawing/2014/main" id="{9F630154-5A0F-7319-4601-71F554F2471F}"/>
              </a:ext>
            </a:extLst>
          </p:cNvPr>
          <p:cNvSpPr>
            <a:spLocks noGrp="1"/>
          </p:cNvSpPr>
          <p:nvPr>
            <p:ph type="dt" sz="half" idx="10"/>
          </p:nvPr>
        </p:nvSpPr>
        <p:spPr/>
        <p:txBody>
          <a:bodyPr/>
          <a:lstStyle/>
          <a:p>
            <a:fld id="{7E61AF80-DEFF-451B-94BF-757E882A7019}" type="datetime1">
              <a:rPr lang="en-IN" smtClean="0"/>
              <a:t>30-06-2025</a:t>
            </a:fld>
            <a:endParaRPr lang="en-IN"/>
          </a:p>
        </p:txBody>
      </p:sp>
      <p:sp>
        <p:nvSpPr>
          <p:cNvPr id="6" name="Footer Placeholder 5">
            <a:extLst>
              <a:ext uri="{FF2B5EF4-FFF2-40B4-BE49-F238E27FC236}">
                <a16:creationId xmlns:a16="http://schemas.microsoft.com/office/drawing/2014/main" id="{5E47BBA3-C91B-3BCB-A6B2-0EAEC8280A56}"/>
              </a:ext>
            </a:extLst>
          </p:cNvPr>
          <p:cNvSpPr>
            <a:spLocks noGrp="1"/>
          </p:cNvSpPr>
          <p:nvPr>
            <p:ph type="ftr" sz="quarter" idx="11"/>
          </p:nvPr>
        </p:nvSpPr>
        <p:spPr/>
        <p:txBody>
          <a:bodyPr/>
          <a:lstStyle/>
          <a:p>
            <a:r>
              <a:rPr lang="en-IN"/>
              <a:t>31st IIOA Conference</a:t>
            </a:r>
          </a:p>
        </p:txBody>
      </p:sp>
      <p:sp>
        <p:nvSpPr>
          <p:cNvPr id="7" name="Slide Number Placeholder 6">
            <a:extLst>
              <a:ext uri="{FF2B5EF4-FFF2-40B4-BE49-F238E27FC236}">
                <a16:creationId xmlns:a16="http://schemas.microsoft.com/office/drawing/2014/main" id="{F4795A9C-4624-3CE4-84E5-48FA3D047398}"/>
              </a:ext>
            </a:extLst>
          </p:cNvPr>
          <p:cNvSpPr>
            <a:spLocks noGrp="1"/>
          </p:cNvSpPr>
          <p:nvPr>
            <p:ph type="sldNum" sz="quarter" idx="12"/>
          </p:nvPr>
        </p:nvSpPr>
        <p:spPr/>
        <p:txBody>
          <a:bodyPr/>
          <a:lstStyle/>
          <a:p>
            <a:fld id="{E600C124-EAEC-4754-80F8-0D018FABD121}" type="slidenum">
              <a:rPr lang="en-IN" smtClean="0"/>
              <a:t>25</a:t>
            </a:fld>
            <a:endParaRPr lang="en-IN"/>
          </a:p>
        </p:txBody>
      </p:sp>
      <p:graphicFrame>
        <p:nvGraphicFramePr>
          <p:cNvPr id="10" name="Content Placeholder 9">
            <a:extLst>
              <a:ext uri="{FF2B5EF4-FFF2-40B4-BE49-F238E27FC236}">
                <a16:creationId xmlns:a16="http://schemas.microsoft.com/office/drawing/2014/main" id="{6C6EBB74-7F68-4CC7-8CC5-7660B706A318}"/>
              </a:ext>
            </a:extLst>
          </p:cNvPr>
          <p:cNvGraphicFramePr>
            <a:graphicFrameLocks noGrp="1"/>
          </p:cNvGraphicFramePr>
          <p:nvPr>
            <p:ph sz="half" idx="2"/>
            <p:extLst>
              <p:ext uri="{D42A27DB-BD31-4B8C-83A1-F6EECF244321}">
                <p14:modId xmlns:p14="http://schemas.microsoft.com/office/powerpoint/2010/main" val="3605483175"/>
              </p:ext>
            </p:extLst>
          </p:nvPr>
        </p:nvGraphicFramePr>
        <p:xfrm>
          <a:off x="6172200" y="1825625"/>
          <a:ext cx="56642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93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B276-41E8-E604-38C2-4902ABA4D31B}"/>
              </a:ext>
            </a:extLst>
          </p:cNvPr>
          <p:cNvSpPr>
            <a:spLocks noGrp="1"/>
          </p:cNvSpPr>
          <p:nvPr>
            <p:ph type="title"/>
          </p:nvPr>
        </p:nvSpPr>
        <p:spPr/>
        <p:txBody>
          <a:bodyPr/>
          <a:lstStyle/>
          <a:p>
            <a:pPr algn="ctr"/>
            <a:r>
              <a:rPr lang="en-IN" dirty="0"/>
              <a:t> </a:t>
            </a:r>
            <a:r>
              <a:rPr lang="en-IN" b="1" dirty="0"/>
              <a:t>Conclusion</a:t>
            </a:r>
          </a:p>
        </p:txBody>
      </p:sp>
      <p:sp>
        <p:nvSpPr>
          <p:cNvPr id="3" name="Content Placeholder 2">
            <a:extLst>
              <a:ext uri="{FF2B5EF4-FFF2-40B4-BE49-F238E27FC236}">
                <a16:creationId xmlns:a16="http://schemas.microsoft.com/office/drawing/2014/main" id="{64508D35-766D-FE92-9640-3631496A3493}"/>
              </a:ext>
            </a:extLst>
          </p:cNvPr>
          <p:cNvSpPr>
            <a:spLocks noGrp="1"/>
          </p:cNvSpPr>
          <p:nvPr>
            <p:ph idx="1"/>
          </p:nvPr>
        </p:nvSpPr>
        <p:spPr/>
        <p:txBody>
          <a:bodyPr>
            <a:normAutofit fontScale="92500" lnSpcReduction="10000"/>
          </a:bodyPr>
          <a:lstStyle/>
          <a:p>
            <a:pPr algn="just"/>
            <a:r>
              <a:rPr lang="en-IN" sz="2600" b="1" dirty="0">
                <a:latin typeface="Utsaah" panose="020B0604020202020204" pitchFamily="34" charset="0"/>
                <a:cs typeface="Utsaah" panose="020B0604020202020204" pitchFamily="34" charset="0"/>
              </a:rPr>
              <a:t>NBL &lt; 1 but increasing over time (2011 to 2019): </a:t>
            </a:r>
            <a:r>
              <a:rPr lang="en-IN" sz="2600" dirty="0">
                <a:latin typeface="Utsaah" panose="020B0604020202020204" pitchFamily="34" charset="0"/>
                <a:cs typeface="Utsaah" panose="020B0604020202020204" pitchFamily="34" charset="0"/>
              </a:rPr>
              <a:t>Agriculture is still relatively input-light but is becoming more integrated with the industrial economy, showing movement towards modernisation.</a:t>
            </a:r>
          </a:p>
          <a:p>
            <a:pPr algn="just"/>
            <a:r>
              <a:rPr lang="en-IN" sz="2600" b="1" dirty="0">
                <a:latin typeface="Utsaah" panose="020B0604020202020204" pitchFamily="34" charset="0"/>
                <a:cs typeface="Utsaah" panose="020B0604020202020204" pitchFamily="34" charset="0"/>
              </a:rPr>
              <a:t>NFL ≈ 1 but decreasing: S</a:t>
            </a:r>
            <a:r>
              <a:rPr lang="en-IN" sz="2600" dirty="0">
                <a:latin typeface="Utsaah" panose="020B0604020202020204" pitchFamily="34" charset="0"/>
                <a:cs typeface="Utsaah" panose="020B0604020202020204" pitchFamily="34" charset="0"/>
              </a:rPr>
              <a:t>till playing a role as a foundational input supplier, agriculture's relative forward linkages are shrinking in India’s evolving economy.</a:t>
            </a:r>
          </a:p>
          <a:p>
            <a:pPr algn="just"/>
            <a:r>
              <a:rPr lang="en-IN" sz="2600" dirty="0">
                <a:latin typeface="Utsaah" panose="020B0604020202020204" pitchFamily="34" charset="0"/>
                <a:cs typeface="Utsaah" panose="020B0604020202020204" pitchFamily="34" charset="0"/>
              </a:rPr>
              <a:t>Increasing Output Multiplier (OM), Value-Added Multiplier (VA) and Income multiplier (IM) for financial and insurance sector points towards increased formalisation, financial deepening and risk mitigation in Agri sector.</a:t>
            </a:r>
          </a:p>
          <a:p>
            <a:pPr algn="just"/>
            <a:r>
              <a:rPr lang="en-IN" sz="2600" dirty="0">
                <a:latin typeface="Utsaah" panose="020B0604020202020204" pitchFamily="34" charset="0"/>
                <a:cs typeface="Utsaah" panose="020B0604020202020204" pitchFamily="34" charset="0"/>
              </a:rPr>
              <a:t>Increasing OM, VA and IO of trade sector represents increasing tradability of agriculture products leading to increased value addition, and income generation.</a:t>
            </a:r>
          </a:p>
          <a:p>
            <a:pPr algn="just"/>
            <a:r>
              <a:rPr lang="en-IN" sz="2600" dirty="0">
                <a:latin typeface="Utsaah" panose="020B0604020202020204" pitchFamily="34" charset="0"/>
                <a:cs typeface="Utsaah" panose="020B0604020202020204" pitchFamily="34" charset="0"/>
              </a:rPr>
              <a:t>Declining OM for Petroleum &amp; Coal, fertilizer &amp; Pesticide Industry indicates cleaner energy shift.</a:t>
            </a:r>
          </a:p>
          <a:p>
            <a:pPr algn="just"/>
            <a:r>
              <a:rPr lang="en-IN" sz="2600" dirty="0">
                <a:latin typeface="Utsaah" panose="020B0604020202020204" pitchFamily="34" charset="0"/>
                <a:cs typeface="Utsaah" panose="020B0604020202020204" pitchFamily="34" charset="0"/>
              </a:rPr>
              <a:t>Other services sector has shown sharp increase in OM, VA, IO, and EM during 2019 indicating rapid rural services provisioning, digitalisation.</a:t>
            </a:r>
          </a:p>
          <a:p>
            <a:endParaRPr lang="en-IN" dirty="0"/>
          </a:p>
          <a:p>
            <a:endParaRPr lang="en-IN" dirty="0"/>
          </a:p>
        </p:txBody>
      </p:sp>
      <p:sp>
        <p:nvSpPr>
          <p:cNvPr id="4" name="Date Placeholder 3">
            <a:extLst>
              <a:ext uri="{FF2B5EF4-FFF2-40B4-BE49-F238E27FC236}">
                <a16:creationId xmlns:a16="http://schemas.microsoft.com/office/drawing/2014/main" id="{3CD689E9-0890-3C39-FD88-45C09E53FC32}"/>
              </a:ext>
            </a:extLst>
          </p:cNvPr>
          <p:cNvSpPr>
            <a:spLocks noGrp="1"/>
          </p:cNvSpPr>
          <p:nvPr>
            <p:ph type="dt" sz="half" idx="10"/>
          </p:nvPr>
        </p:nvSpPr>
        <p:spPr/>
        <p:txBody>
          <a:bodyPr/>
          <a:lstStyle/>
          <a:p>
            <a:fld id="{0FFCBFC2-769A-459C-B054-6FE6268ACF26}" type="datetime1">
              <a:rPr lang="en-IN" smtClean="0"/>
              <a:t>30-06-2025</a:t>
            </a:fld>
            <a:endParaRPr lang="en-IN"/>
          </a:p>
        </p:txBody>
      </p:sp>
      <p:sp>
        <p:nvSpPr>
          <p:cNvPr id="5" name="Footer Placeholder 4">
            <a:extLst>
              <a:ext uri="{FF2B5EF4-FFF2-40B4-BE49-F238E27FC236}">
                <a16:creationId xmlns:a16="http://schemas.microsoft.com/office/drawing/2014/main" id="{32F315B7-B229-4248-A09E-56FD48BCE875}"/>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1AA79B80-7782-78C2-3C55-6B38834ED8F5}"/>
              </a:ext>
            </a:extLst>
          </p:cNvPr>
          <p:cNvSpPr>
            <a:spLocks noGrp="1"/>
          </p:cNvSpPr>
          <p:nvPr>
            <p:ph type="sldNum" sz="quarter" idx="12"/>
          </p:nvPr>
        </p:nvSpPr>
        <p:spPr/>
        <p:txBody>
          <a:bodyPr/>
          <a:lstStyle/>
          <a:p>
            <a:fld id="{E600C124-EAEC-4754-80F8-0D018FABD121}" type="slidenum">
              <a:rPr lang="en-IN" smtClean="0"/>
              <a:t>26</a:t>
            </a:fld>
            <a:endParaRPr lang="en-IN"/>
          </a:p>
        </p:txBody>
      </p:sp>
    </p:spTree>
    <p:extLst>
      <p:ext uri="{BB962C8B-B14F-4D97-AF65-F5344CB8AC3E}">
        <p14:creationId xmlns:p14="http://schemas.microsoft.com/office/powerpoint/2010/main" val="2073941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4C24-B721-C93F-2526-55F60254C24D}"/>
              </a:ext>
            </a:extLst>
          </p:cNvPr>
          <p:cNvSpPr>
            <a:spLocks noGrp="1"/>
          </p:cNvSpPr>
          <p:nvPr>
            <p:ph type="title"/>
          </p:nvPr>
        </p:nvSpPr>
        <p:spPr/>
        <p:txBody>
          <a:bodyPr/>
          <a:lstStyle/>
          <a:p>
            <a:pPr algn="ctr"/>
            <a:r>
              <a:rPr lang="en-IN" b="1" dirty="0"/>
              <a:t>Policy Implications</a:t>
            </a:r>
          </a:p>
        </p:txBody>
      </p:sp>
      <p:sp>
        <p:nvSpPr>
          <p:cNvPr id="3" name="Content Placeholder 2">
            <a:extLst>
              <a:ext uri="{FF2B5EF4-FFF2-40B4-BE49-F238E27FC236}">
                <a16:creationId xmlns:a16="http://schemas.microsoft.com/office/drawing/2014/main" id="{4EA2BEC8-63D0-17B5-932E-56B59FD41B93}"/>
              </a:ext>
            </a:extLst>
          </p:cNvPr>
          <p:cNvSpPr>
            <a:spLocks noGrp="1"/>
          </p:cNvSpPr>
          <p:nvPr>
            <p:ph idx="1"/>
          </p:nvPr>
        </p:nvSpPr>
        <p:spPr/>
        <p:txBody>
          <a:bodyPr>
            <a:normAutofit fontScale="85000" lnSpcReduction="10000"/>
          </a:bodyPr>
          <a:lstStyle/>
          <a:p>
            <a:pPr lvl="0" algn="just"/>
            <a:r>
              <a:rPr lang="en-IN" b="1" dirty="0">
                <a:latin typeface="Utsaah" panose="020B0604020202020204" pitchFamily="34" charset="0"/>
                <a:cs typeface="Utsaah" panose="020B0604020202020204" pitchFamily="34" charset="0"/>
              </a:rPr>
              <a:t>Strengthen backward linkages</a:t>
            </a:r>
            <a:r>
              <a:rPr lang="en-IN" dirty="0">
                <a:latin typeface="Utsaah" panose="020B0604020202020204" pitchFamily="34" charset="0"/>
                <a:cs typeface="Utsaah" panose="020B0604020202020204" pitchFamily="34" charset="0"/>
              </a:rPr>
              <a:t> by improving access to modern inputs and services.</a:t>
            </a:r>
          </a:p>
          <a:p>
            <a:pPr lvl="0" algn="just"/>
            <a:r>
              <a:rPr lang="en-IN" b="1" dirty="0">
                <a:latin typeface="Utsaah" panose="020B0604020202020204" pitchFamily="34" charset="0"/>
                <a:cs typeface="Utsaah" panose="020B0604020202020204" pitchFamily="34" charset="0"/>
              </a:rPr>
              <a:t>Revive forward linkages</a:t>
            </a:r>
            <a:r>
              <a:rPr lang="en-IN" dirty="0">
                <a:latin typeface="Utsaah" panose="020B0604020202020204" pitchFamily="34" charset="0"/>
                <a:cs typeface="Utsaah" panose="020B0604020202020204" pitchFamily="34" charset="0"/>
              </a:rPr>
              <a:t> by promoting </a:t>
            </a:r>
            <a:r>
              <a:rPr lang="en-IN" dirty="0" err="1">
                <a:latin typeface="Utsaah" panose="020B0604020202020204" pitchFamily="34" charset="0"/>
                <a:cs typeface="Utsaah" panose="020B0604020202020204" pitchFamily="34" charset="0"/>
              </a:rPr>
              <a:t>agro</a:t>
            </a:r>
            <a:r>
              <a:rPr lang="en-IN" dirty="0">
                <a:latin typeface="Utsaah" panose="020B0604020202020204" pitchFamily="34" charset="0"/>
                <a:cs typeface="Utsaah" panose="020B0604020202020204" pitchFamily="34" charset="0"/>
              </a:rPr>
              <a:t>-processing, cold storage, rural supply chains.</a:t>
            </a:r>
          </a:p>
          <a:p>
            <a:pPr lvl="0" algn="just"/>
            <a:r>
              <a:rPr lang="en-IN" dirty="0">
                <a:latin typeface="Utsaah" panose="020B0604020202020204" pitchFamily="34" charset="0"/>
                <a:cs typeface="Utsaah" panose="020B0604020202020204" pitchFamily="34" charset="0"/>
              </a:rPr>
              <a:t>Special push needed for </a:t>
            </a:r>
            <a:r>
              <a:rPr lang="en-IN" b="1" dirty="0" err="1">
                <a:latin typeface="Utsaah" panose="020B0604020202020204" pitchFamily="34" charset="0"/>
                <a:cs typeface="Utsaah" panose="020B0604020202020204" pitchFamily="34" charset="0"/>
              </a:rPr>
              <a:t>agri</a:t>
            </a:r>
            <a:r>
              <a:rPr lang="en-IN" b="1" dirty="0">
                <a:latin typeface="Utsaah" panose="020B0604020202020204" pitchFamily="34" charset="0"/>
                <a:cs typeface="Utsaah" panose="020B0604020202020204" pitchFamily="34" charset="0"/>
              </a:rPr>
              <a:t>-allied sectors</a:t>
            </a:r>
            <a:r>
              <a:rPr lang="en-IN" dirty="0">
                <a:latin typeface="Utsaah" panose="020B0604020202020204" pitchFamily="34" charset="0"/>
                <a:cs typeface="Utsaah" panose="020B0604020202020204" pitchFamily="34" charset="0"/>
              </a:rPr>
              <a:t> to avoid marginalization in structural transformation.</a:t>
            </a:r>
          </a:p>
          <a:p>
            <a:pPr lvl="0" algn="just"/>
            <a:r>
              <a:rPr lang="en-IN" dirty="0">
                <a:latin typeface="Utsaah" panose="020B0604020202020204" pitchFamily="34" charset="0"/>
                <a:cs typeface="Utsaah" panose="020B0604020202020204" pitchFamily="34" charset="0"/>
              </a:rPr>
              <a:t>Promote </a:t>
            </a:r>
            <a:r>
              <a:rPr lang="en-IN" b="1" dirty="0">
                <a:latin typeface="Utsaah" panose="020B0604020202020204" pitchFamily="34" charset="0"/>
                <a:cs typeface="Utsaah" panose="020B0604020202020204" pitchFamily="34" charset="0"/>
              </a:rPr>
              <a:t>agriculture-linked employment generation</a:t>
            </a:r>
            <a:r>
              <a:rPr lang="en-IN" dirty="0">
                <a:latin typeface="Utsaah" panose="020B0604020202020204" pitchFamily="34" charset="0"/>
                <a:cs typeface="Utsaah" panose="020B0604020202020204" pitchFamily="34" charset="0"/>
              </a:rPr>
              <a:t>, especially in input industries and rural services.</a:t>
            </a:r>
          </a:p>
          <a:p>
            <a:pPr lvl="0" algn="just"/>
            <a:r>
              <a:rPr lang="en-IN" dirty="0">
                <a:latin typeface="Utsaah" panose="020B0604020202020204" pitchFamily="34" charset="0"/>
                <a:cs typeface="Utsaah" panose="020B0604020202020204" pitchFamily="34" charset="0"/>
              </a:rPr>
              <a:t>Expand </a:t>
            </a:r>
            <a:r>
              <a:rPr lang="en-IN" b="1" dirty="0" err="1">
                <a:latin typeface="Utsaah" panose="020B0604020202020204" pitchFamily="34" charset="0"/>
                <a:cs typeface="Utsaah" panose="020B0604020202020204" pitchFamily="34" charset="0"/>
              </a:rPr>
              <a:t>agri</a:t>
            </a:r>
            <a:r>
              <a:rPr lang="en-IN" b="1" dirty="0">
                <a:latin typeface="Utsaah" panose="020B0604020202020204" pitchFamily="34" charset="0"/>
                <a:cs typeface="Utsaah" panose="020B0604020202020204" pitchFamily="34" charset="0"/>
              </a:rPr>
              <a:t>-finance and digital </a:t>
            </a:r>
            <a:r>
              <a:rPr lang="en-IN" b="1" dirty="0" err="1">
                <a:latin typeface="Utsaah" panose="020B0604020202020204" pitchFamily="34" charset="0"/>
                <a:cs typeface="Utsaah" panose="020B0604020202020204" pitchFamily="34" charset="0"/>
              </a:rPr>
              <a:t>agri</a:t>
            </a:r>
            <a:r>
              <a:rPr lang="en-IN" b="1" dirty="0">
                <a:latin typeface="Utsaah" panose="020B0604020202020204" pitchFamily="34" charset="0"/>
                <a:cs typeface="Utsaah" panose="020B0604020202020204" pitchFamily="34" charset="0"/>
              </a:rPr>
              <a:t>-services</a:t>
            </a:r>
            <a:r>
              <a:rPr lang="en-IN" dirty="0">
                <a:latin typeface="Utsaah" panose="020B0604020202020204" pitchFamily="34" charset="0"/>
                <a:cs typeface="Utsaah" panose="020B0604020202020204" pitchFamily="34" charset="0"/>
              </a:rPr>
              <a:t>, which offer high income multipliers.</a:t>
            </a:r>
          </a:p>
          <a:p>
            <a:pPr lvl="0" algn="just"/>
            <a:r>
              <a:rPr lang="en-IN" dirty="0">
                <a:latin typeface="Utsaah" panose="020B0604020202020204" pitchFamily="34" charset="0"/>
                <a:cs typeface="Utsaah" panose="020B0604020202020204" pitchFamily="34" charset="0"/>
              </a:rPr>
              <a:t>Ensure policy focus on </a:t>
            </a:r>
            <a:r>
              <a:rPr lang="en-IN" b="1" dirty="0">
                <a:latin typeface="Utsaah" panose="020B0604020202020204" pitchFamily="34" charset="0"/>
                <a:cs typeface="Utsaah" panose="020B0604020202020204" pitchFamily="34" charset="0"/>
              </a:rPr>
              <a:t>water and input sectors</a:t>
            </a:r>
            <a:r>
              <a:rPr lang="en-IN" dirty="0">
                <a:latin typeface="Utsaah" panose="020B0604020202020204" pitchFamily="34" charset="0"/>
                <a:cs typeface="Utsaah" panose="020B0604020202020204" pitchFamily="34" charset="0"/>
              </a:rPr>
              <a:t>, which respond well to agriculture growth with wage increases.</a:t>
            </a:r>
          </a:p>
          <a:p>
            <a:pPr lvl="0" algn="just"/>
            <a:r>
              <a:rPr lang="en-IN" dirty="0">
                <a:latin typeface="Utsaah" panose="020B0604020202020204" pitchFamily="34" charset="0"/>
                <a:cs typeface="Utsaah" panose="020B0604020202020204" pitchFamily="34" charset="0"/>
              </a:rPr>
              <a:t>Continue improving </a:t>
            </a:r>
            <a:r>
              <a:rPr lang="en-IN" b="1" dirty="0">
                <a:latin typeface="Utsaah" panose="020B0604020202020204" pitchFamily="34" charset="0"/>
                <a:cs typeface="Utsaah" panose="020B0604020202020204" pitchFamily="34" charset="0"/>
              </a:rPr>
              <a:t>resilient agricultural supply chains</a:t>
            </a:r>
            <a:r>
              <a:rPr lang="en-IN" dirty="0">
                <a:latin typeface="Utsaah" panose="020B0604020202020204" pitchFamily="34" charset="0"/>
                <a:cs typeface="Utsaah" panose="020B0604020202020204" pitchFamily="34" charset="0"/>
              </a:rPr>
              <a:t> — especially cold storage, warehousing, and processing zones.</a:t>
            </a:r>
          </a:p>
          <a:p>
            <a:pPr lvl="0" algn="just"/>
            <a:r>
              <a:rPr lang="en-IN" dirty="0">
                <a:latin typeface="Utsaah" panose="020B0604020202020204" pitchFamily="34" charset="0"/>
                <a:cs typeface="Utsaah" panose="020B0604020202020204" pitchFamily="34" charset="0"/>
              </a:rPr>
              <a:t>Ensure </a:t>
            </a:r>
            <a:r>
              <a:rPr lang="en-IN" b="1" dirty="0">
                <a:latin typeface="Utsaah" panose="020B0604020202020204" pitchFamily="34" charset="0"/>
                <a:cs typeface="Utsaah" panose="020B0604020202020204" pitchFamily="34" charset="0"/>
              </a:rPr>
              <a:t>inclusive growth</a:t>
            </a:r>
            <a:r>
              <a:rPr lang="en-IN" dirty="0">
                <a:latin typeface="Utsaah" panose="020B0604020202020204" pitchFamily="34" charset="0"/>
                <a:cs typeface="Utsaah" panose="020B0604020202020204" pitchFamily="34" charset="0"/>
              </a:rPr>
              <a:t> so that agricultural sectors don't get bypassed as India industrializes and digitizes.</a:t>
            </a:r>
          </a:p>
          <a:p>
            <a:pPr lvl="0"/>
            <a:endParaRPr lang="en-IN" dirty="0"/>
          </a:p>
          <a:p>
            <a:endParaRPr lang="en-IN" dirty="0"/>
          </a:p>
        </p:txBody>
      </p:sp>
      <p:sp>
        <p:nvSpPr>
          <p:cNvPr id="4" name="Date Placeholder 3">
            <a:extLst>
              <a:ext uri="{FF2B5EF4-FFF2-40B4-BE49-F238E27FC236}">
                <a16:creationId xmlns:a16="http://schemas.microsoft.com/office/drawing/2014/main" id="{FE8F0CF4-2452-4B72-B87E-F03A788F0645}"/>
              </a:ext>
            </a:extLst>
          </p:cNvPr>
          <p:cNvSpPr>
            <a:spLocks noGrp="1"/>
          </p:cNvSpPr>
          <p:nvPr>
            <p:ph type="dt" sz="half" idx="10"/>
          </p:nvPr>
        </p:nvSpPr>
        <p:spPr/>
        <p:txBody>
          <a:bodyPr/>
          <a:lstStyle/>
          <a:p>
            <a:fld id="{ABD84289-E221-4FB0-8C90-4DAAB45BF815}" type="datetime1">
              <a:rPr lang="en-IN" smtClean="0"/>
              <a:t>30-06-2025</a:t>
            </a:fld>
            <a:endParaRPr lang="en-IN"/>
          </a:p>
        </p:txBody>
      </p:sp>
      <p:sp>
        <p:nvSpPr>
          <p:cNvPr id="5" name="Footer Placeholder 4">
            <a:extLst>
              <a:ext uri="{FF2B5EF4-FFF2-40B4-BE49-F238E27FC236}">
                <a16:creationId xmlns:a16="http://schemas.microsoft.com/office/drawing/2014/main" id="{C7A7BDB1-F4B7-F80F-7921-218FA2F89EB7}"/>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3A182BB3-40C3-A39B-9168-F0AF3589BDF8}"/>
              </a:ext>
            </a:extLst>
          </p:cNvPr>
          <p:cNvSpPr>
            <a:spLocks noGrp="1"/>
          </p:cNvSpPr>
          <p:nvPr>
            <p:ph type="sldNum" sz="quarter" idx="12"/>
          </p:nvPr>
        </p:nvSpPr>
        <p:spPr/>
        <p:txBody>
          <a:bodyPr/>
          <a:lstStyle/>
          <a:p>
            <a:fld id="{E600C124-EAEC-4754-80F8-0D018FABD121}" type="slidenum">
              <a:rPr lang="en-IN" smtClean="0"/>
              <a:t>27</a:t>
            </a:fld>
            <a:endParaRPr lang="en-IN"/>
          </a:p>
        </p:txBody>
      </p:sp>
    </p:spTree>
    <p:extLst>
      <p:ext uri="{BB962C8B-B14F-4D97-AF65-F5344CB8AC3E}">
        <p14:creationId xmlns:p14="http://schemas.microsoft.com/office/powerpoint/2010/main" val="855219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9E5E-39E1-A994-5F59-BFA0B22209E3}"/>
              </a:ext>
            </a:extLst>
          </p:cNvPr>
          <p:cNvSpPr>
            <a:spLocks noGrp="1"/>
          </p:cNvSpPr>
          <p:nvPr>
            <p:ph type="title"/>
          </p:nvPr>
        </p:nvSpPr>
        <p:spPr/>
        <p:txBody>
          <a:bodyPr/>
          <a:lstStyle/>
          <a:p>
            <a:pPr algn="ctr"/>
            <a:r>
              <a:rPr lang="en-IN" b="1" dirty="0"/>
              <a:t>Limitations &amp; Future Scope</a:t>
            </a:r>
          </a:p>
        </p:txBody>
      </p:sp>
      <p:sp>
        <p:nvSpPr>
          <p:cNvPr id="3" name="Content Placeholder 2">
            <a:extLst>
              <a:ext uri="{FF2B5EF4-FFF2-40B4-BE49-F238E27FC236}">
                <a16:creationId xmlns:a16="http://schemas.microsoft.com/office/drawing/2014/main" id="{6623C929-C010-59E1-3D81-2CB6826025E9}"/>
              </a:ext>
            </a:extLst>
          </p:cNvPr>
          <p:cNvSpPr>
            <a:spLocks noGrp="1"/>
          </p:cNvSpPr>
          <p:nvPr>
            <p:ph idx="1"/>
          </p:nvPr>
        </p:nvSpPr>
        <p:spPr/>
        <p:txBody>
          <a:bodyPr>
            <a:normAutofit/>
          </a:bodyPr>
          <a:lstStyle/>
          <a:p>
            <a:r>
              <a:rPr lang="en-IN" sz="2600" dirty="0">
                <a:latin typeface="Utsaah" panose="020B0604020202020204" pitchFamily="34" charset="0"/>
                <a:cs typeface="Utsaah" panose="020B0604020202020204" pitchFamily="34" charset="0"/>
              </a:rPr>
              <a:t>This study is constrained by its reliance on static input–output multipliers, which assume fixed inter-industry relationships and do not capture dynamic adjustments over time. </a:t>
            </a:r>
          </a:p>
          <a:p>
            <a:r>
              <a:rPr lang="en-IN" sz="2600" dirty="0">
                <a:latin typeface="Utsaah" panose="020B0604020202020204" pitchFamily="34" charset="0"/>
                <a:cs typeface="Utsaah" panose="020B0604020202020204" pitchFamily="34" charset="0"/>
              </a:rPr>
              <a:t>The aggregation of diverse agricultural products into broad sub-sectors may mask important intra-sector variations, and external shocks such as climate change and global market fluctuations are not explicitly modelled. </a:t>
            </a:r>
          </a:p>
          <a:p>
            <a:r>
              <a:rPr lang="en-IN" sz="2600" dirty="0">
                <a:latin typeface="Utsaah" panose="020B0604020202020204" pitchFamily="34" charset="0"/>
                <a:cs typeface="Utsaah" panose="020B0604020202020204" pitchFamily="34" charset="0"/>
              </a:rPr>
              <a:t>Future research should adopt dynamic modelling approaches to capture evolving production technologies, perform more disaggregated, region-specific analyses, and incorporate external factors to better assess the role of agriculture in sustainable development.</a:t>
            </a:r>
          </a:p>
          <a:p>
            <a:pPr marL="0" indent="0">
              <a:buNone/>
            </a:pPr>
            <a:endParaRPr lang="en-IN" dirty="0"/>
          </a:p>
        </p:txBody>
      </p:sp>
      <p:sp>
        <p:nvSpPr>
          <p:cNvPr id="4" name="Date Placeholder 3">
            <a:extLst>
              <a:ext uri="{FF2B5EF4-FFF2-40B4-BE49-F238E27FC236}">
                <a16:creationId xmlns:a16="http://schemas.microsoft.com/office/drawing/2014/main" id="{EDF98DE7-D648-927F-521A-357BA2E63510}"/>
              </a:ext>
            </a:extLst>
          </p:cNvPr>
          <p:cNvSpPr>
            <a:spLocks noGrp="1"/>
          </p:cNvSpPr>
          <p:nvPr>
            <p:ph type="dt" sz="half" idx="10"/>
          </p:nvPr>
        </p:nvSpPr>
        <p:spPr/>
        <p:txBody>
          <a:bodyPr/>
          <a:lstStyle/>
          <a:p>
            <a:fld id="{92188BDB-946B-47B5-85D7-4EF476F4B58A}" type="datetime1">
              <a:rPr lang="en-IN" smtClean="0"/>
              <a:t>30-06-2025</a:t>
            </a:fld>
            <a:endParaRPr lang="en-IN"/>
          </a:p>
        </p:txBody>
      </p:sp>
      <p:sp>
        <p:nvSpPr>
          <p:cNvPr id="5" name="Footer Placeholder 4">
            <a:extLst>
              <a:ext uri="{FF2B5EF4-FFF2-40B4-BE49-F238E27FC236}">
                <a16:creationId xmlns:a16="http://schemas.microsoft.com/office/drawing/2014/main" id="{F7744BAB-2166-1F5F-FA8C-2BB7B112F428}"/>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8F65FF1B-7A12-BF8F-EC95-09E1E8352D65}"/>
              </a:ext>
            </a:extLst>
          </p:cNvPr>
          <p:cNvSpPr>
            <a:spLocks noGrp="1"/>
          </p:cNvSpPr>
          <p:nvPr>
            <p:ph type="sldNum" sz="quarter" idx="12"/>
          </p:nvPr>
        </p:nvSpPr>
        <p:spPr/>
        <p:txBody>
          <a:bodyPr/>
          <a:lstStyle/>
          <a:p>
            <a:fld id="{E600C124-EAEC-4754-80F8-0D018FABD121}" type="slidenum">
              <a:rPr lang="en-IN" smtClean="0"/>
              <a:t>28</a:t>
            </a:fld>
            <a:endParaRPr lang="en-IN"/>
          </a:p>
        </p:txBody>
      </p:sp>
    </p:spTree>
    <p:extLst>
      <p:ext uri="{BB962C8B-B14F-4D97-AF65-F5344CB8AC3E}">
        <p14:creationId xmlns:p14="http://schemas.microsoft.com/office/powerpoint/2010/main" val="215256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33C70-FD8A-327F-C7B9-46814B729E4A}"/>
              </a:ext>
            </a:extLst>
          </p:cNvPr>
          <p:cNvSpPr>
            <a:spLocks noGrp="1"/>
          </p:cNvSpPr>
          <p:nvPr>
            <p:ph type="dt" sz="half" idx="10"/>
          </p:nvPr>
        </p:nvSpPr>
        <p:spPr/>
        <p:txBody>
          <a:bodyPr/>
          <a:lstStyle/>
          <a:p>
            <a:fld id="{8A72A6C2-6857-4AF1-B491-4A25D6008C36}" type="datetime1">
              <a:rPr lang="en-IN" smtClean="0"/>
              <a:t>30-06-2025</a:t>
            </a:fld>
            <a:endParaRPr lang="en-IN"/>
          </a:p>
        </p:txBody>
      </p:sp>
      <p:sp>
        <p:nvSpPr>
          <p:cNvPr id="3" name="Footer Placeholder 2">
            <a:extLst>
              <a:ext uri="{FF2B5EF4-FFF2-40B4-BE49-F238E27FC236}">
                <a16:creationId xmlns:a16="http://schemas.microsoft.com/office/drawing/2014/main" id="{6E4697E2-AB73-E225-E2C8-5F3E9FA11CD4}"/>
              </a:ext>
            </a:extLst>
          </p:cNvPr>
          <p:cNvSpPr>
            <a:spLocks noGrp="1"/>
          </p:cNvSpPr>
          <p:nvPr>
            <p:ph type="ftr" sz="quarter" idx="11"/>
          </p:nvPr>
        </p:nvSpPr>
        <p:spPr/>
        <p:txBody>
          <a:bodyPr/>
          <a:lstStyle/>
          <a:p>
            <a:r>
              <a:rPr lang="en-IN"/>
              <a:t>31st IIOA Conference</a:t>
            </a:r>
          </a:p>
        </p:txBody>
      </p:sp>
      <p:sp>
        <p:nvSpPr>
          <p:cNvPr id="5" name="Slide Number Placeholder 4">
            <a:extLst>
              <a:ext uri="{FF2B5EF4-FFF2-40B4-BE49-F238E27FC236}">
                <a16:creationId xmlns:a16="http://schemas.microsoft.com/office/drawing/2014/main" id="{E22A228D-FF8C-4FD6-1AFE-C36191145294}"/>
              </a:ext>
            </a:extLst>
          </p:cNvPr>
          <p:cNvSpPr>
            <a:spLocks noGrp="1"/>
          </p:cNvSpPr>
          <p:nvPr>
            <p:ph type="sldNum" sz="quarter" idx="12"/>
          </p:nvPr>
        </p:nvSpPr>
        <p:spPr/>
        <p:txBody>
          <a:bodyPr/>
          <a:lstStyle/>
          <a:p>
            <a:fld id="{E600C124-EAEC-4754-80F8-0D018FABD121}" type="slidenum">
              <a:rPr lang="en-IN" smtClean="0"/>
              <a:t>29</a:t>
            </a:fld>
            <a:endParaRPr lang="en-IN"/>
          </a:p>
        </p:txBody>
      </p:sp>
      <p:sp>
        <p:nvSpPr>
          <p:cNvPr id="4" name="Title 3">
            <a:extLst>
              <a:ext uri="{FF2B5EF4-FFF2-40B4-BE49-F238E27FC236}">
                <a16:creationId xmlns:a16="http://schemas.microsoft.com/office/drawing/2014/main" id="{194A095A-2D59-816F-1907-9BDA1F543765}"/>
              </a:ext>
            </a:extLst>
          </p:cNvPr>
          <p:cNvSpPr>
            <a:spLocks noGrp="1"/>
          </p:cNvSpPr>
          <p:nvPr>
            <p:ph type="title"/>
          </p:nvPr>
        </p:nvSpPr>
        <p:spPr>
          <a:xfrm>
            <a:off x="838200" y="2480650"/>
            <a:ext cx="10515600" cy="3132499"/>
          </a:xfrm>
        </p:spPr>
        <p:txBody>
          <a:bodyPr>
            <a:normAutofit fontScale="90000"/>
          </a:bodyPr>
          <a:lstStyle/>
          <a:p>
            <a:pPr algn="ctr"/>
            <a:r>
              <a:rPr lang="en-IN" b="1" i="1" dirty="0"/>
              <a:t>Thank You</a:t>
            </a:r>
            <a:br>
              <a:rPr lang="en-IN" b="1" i="1" dirty="0"/>
            </a:br>
            <a:br>
              <a:rPr lang="en-IN" b="1" i="1" dirty="0"/>
            </a:br>
            <a:r>
              <a:rPr lang="en-US" sz="2700" spc="200" dirty="0">
                <a:solidFill>
                  <a:schemeClr val="accent2">
                    <a:lumMod val="75000"/>
                  </a:schemeClr>
                </a:solidFill>
                <a:latin typeface="Utsaah" panose="020B0604020202020204" pitchFamily="34" charset="0"/>
                <a:cs typeface="Utsaah" panose="020B0604020202020204" pitchFamily="34" charset="0"/>
              </a:rPr>
              <a:t>This is an ongoing research work, and we would greatly appreciate any comments or suggestions.</a:t>
            </a:r>
            <a:br>
              <a:rPr lang="en-US" sz="2700" spc="200" dirty="0">
                <a:solidFill>
                  <a:schemeClr val="accent2">
                    <a:lumMod val="75000"/>
                  </a:schemeClr>
                </a:solidFill>
                <a:latin typeface="Utsaah" panose="020B0604020202020204" pitchFamily="34" charset="0"/>
                <a:cs typeface="Utsaah" panose="020B0604020202020204" pitchFamily="34" charset="0"/>
              </a:rPr>
            </a:br>
            <a:br>
              <a:rPr lang="en-US" sz="2700" spc="200" dirty="0">
                <a:solidFill>
                  <a:srgbClr val="637052"/>
                </a:solidFill>
                <a:latin typeface="Utsaah" panose="020B0604020202020204" pitchFamily="34" charset="0"/>
                <a:cs typeface="Utsaah" panose="020B0604020202020204" pitchFamily="34" charset="0"/>
              </a:rPr>
            </a:br>
            <a:r>
              <a:rPr lang="en-IN" sz="2400" spc="-50" dirty="0">
                <a:latin typeface="Utsaah" panose="020B0604020202020204" pitchFamily="34" charset="0"/>
                <a:cs typeface="Utsaah" panose="020B0604020202020204" pitchFamily="34" charset="0"/>
              </a:rPr>
              <a:t>Juhi Singh</a:t>
            </a:r>
            <a:br>
              <a:rPr lang="en-IN" sz="2400" spc="-50" dirty="0">
                <a:latin typeface="Utsaah" panose="020B0604020202020204" pitchFamily="34" charset="0"/>
                <a:cs typeface="Utsaah" panose="020B0604020202020204" pitchFamily="34" charset="0"/>
              </a:rPr>
            </a:br>
            <a:r>
              <a:rPr lang="en-IN" sz="2000" dirty="0">
                <a:latin typeface="Utsaah" panose="020B0604020202020204" pitchFamily="34" charset="0"/>
                <a:cs typeface="Utsaah" panose="020B0604020202020204" pitchFamily="34" charset="0"/>
              </a:rPr>
              <a:t>Research Scholar</a:t>
            </a:r>
            <a:br>
              <a:rPr lang="en-IN" sz="2000" dirty="0">
                <a:latin typeface="Utsaah" panose="020B0604020202020204" pitchFamily="34" charset="0"/>
                <a:cs typeface="Utsaah" panose="020B0604020202020204" pitchFamily="34" charset="0"/>
              </a:rPr>
            </a:br>
            <a:r>
              <a:rPr lang="en-IN" sz="2000" dirty="0">
                <a:latin typeface="Utsaah" panose="020B0604020202020204" pitchFamily="34" charset="0"/>
                <a:cs typeface="Utsaah" panose="020B0604020202020204" pitchFamily="34" charset="0"/>
              </a:rPr>
              <a:t>Department of Economics</a:t>
            </a:r>
            <a:br>
              <a:rPr lang="en-IN" sz="2000" dirty="0">
                <a:latin typeface="Utsaah" panose="020B0604020202020204" pitchFamily="34" charset="0"/>
                <a:cs typeface="Utsaah" panose="020B0604020202020204" pitchFamily="34" charset="0"/>
              </a:rPr>
            </a:br>
            <a:r>
              <a:rPr lang="en-IN" sz="2000" dirty="0">
                <a:latin typeface="Utsaah" panose="020B0604020202020204" pitchFamily="34" charset="0"/>
                <a:cs typeface="Utsaah" panose="020B0604020202020204" pitchFamily="34" charset="0"/>
              </a:rPr>
              <a:t>ICFAI School of Social Science</a:t>
            </a:r>
            <a:br>
              <a:rPr lang="en-IN" sz="2000" dirty="0">
                <a:latin typeface="Utsaah" panose="020B0604020202020204" pitchFamily="34" charset="0"/>
                <a:cs typeface="Utsaah" panose="020B0604020202020204" pitchFamily="34" charset="0"/>
              </a:rPr>
            </a:br>
            <a:r>
              <a:rPr lang="en-IN" sz="2000" dirty="0">
                <a:latin typeface="Utsaah" panose="020B0604020202020204" pitchFamily="34" charset="0"/>
                <a:cs typeface="Utsaah" panose="020B0604020202020204" pitchFamily="34" charset="0"/>
              </a:rPr>
              <a:t>ICFAI Foundation for Higher Education</a:t>
            </a:r>
            <a:br>
              <a:rPr lang="en-IN" sz="2000" dirty="0">
                <a:latin typeface="Utsaah" panose="020B0604020202020204" pitchFamily="34" charset="0"/>
                <a:cs typeface="Utsaah" panose="020B0604020202020204" pitchFamily="34" charset="0"/>
              </a:rPr>
            </a:br>
            <a:r>
              <a:rPr lang="en-IN" sz="2000" dirty="0">
                <a:latin typeface="Utsaah" panose="020B0604020202020204" pitchFamily="34" charset="0"/>
                <a:cs typeface="Utsaah" panose="020B0604020202020204" pitchFamily="34" charset="0"/>
              </a:rPr>
              <a:t>Hyderabad, India</a:t>
            </a:r>
            <a:br>
              <a:rPr lang="en-IN" sz="2000" dirty="0">
                <a:latin typeface="Utsaah" panose="020B0604020202020204" pitchFamily="34" charset="0"/>
                <a:cs typeface="Utsaah" panose="020B0604020202020204" pitchFamily="34" charset="0"/>
              </a:rPr>
            </a:br>
            <a:r>
              <a:rPr lang="en-IN" sz="2000" spc="-50" dirty="0">
                <a:latin typeface="Utsaah" panose="020B0604020202020204" pitchFamily="34" charset="0"/>
                <a:cs typeface="Utsaah" panose="020B0604020202020204" pitchFamily="34" charset="0"/>
              </a:rPr>
              <a:t>Email Id: </a:t>
            </a:r>
            <a:r>
              <a:rPr lang="en-IN" sz="2000" spc="-50" dirty="0">
                <a:solidFill>
                  <a:srgbClr val="0070C0"/>
                </a:solidFill>
                <a:latin typeface="Utsaah" panose="020B0604020202020204" pitchFamily="34" charset="0"/>
                <a:cs typeface="Utsaah" panose="020B0604020202020204" pitchFamily="34" charset="0"/>
                <a:hlinkClick r:id="rId2">
                  <a:extLst>
                    <a:ext uri="{A12FA001-AC4F-418D-AE19-62706E023703}">
                      <ahyp:hlinkClr xmlns:ahyp="http://schemas.microsoft.com/office/drawing/2018/hyperlinkcolor" val="tx"/>
                    </a:ext>
                  </a:extLst>
                </a:hlinkClick>
              </a:rPr>
              <a:t>juhi.singh22h@ibsindia.org</a:t>
            </a:r>
            <a:r>
              <a:rPr lang="en-IN" sz="2000" spc="-50" dirty="0">
                <a:solidFill>
                  <a:srgbClr val="0070C0"/>
                </a:solidFill>
                <a:latin typeface="Utsaah" panose="020B0604020202020204" pitchFamily="34" charset="0"/>
                <a:cs typeface="Utsaah" panose="020B0604020202020204" pitchFamily="34" charset="0"/>
              </a:rPr>
              <a:t> </a:t>
            </a:r>
            <a:br>
              <a:rPr lang="en-IN" sz="2000" spc="-50" dirty="0">
                <a:solidFill>
                  <a:srgbClr val="000000">
                    <a:lumMod val="75000"/>
                    <a:lumOff val="25000"/>
                  </a:srgbClr>
                </a:solidFill>
                <a:latin typeface="Utsaah" panose="020B0604020202020204" pitchFamily="34" charset="0"/>
                <a:cs typeface="Utsaah" panose="020B0604020202020204" pitchFamily="34" charset="0"/>
              </a:rPr>
            </a:br>
            <a:br>
              <a:rPr lang="en-IN" sz="2000" dirty="0">
                <a:latin typeface="Utsaah" panose="020B0604020202020204" pitchFamily="34" charset="0"/>
                <a:cs typeface="Utsaah" panose="020B0604020202020204" pitchFamily="34" charset="0"/>
              </a:rPr>
            </a:br>
            <a:br>
              <a:rPr lang="en-IN" sz="2400" spc="-50" dirty="0">
                <a:solidFill>
                  <a:srgbClr val="000000">
                    <a:lumMod val="75000"/>
                    <a:lumOff val="25000"/>
                  </a:srgbClr>
                </a:solidFill>
                <a:latin typeface="Utsaah" panose="020B0604020202020204" pitchFamily="34" charset="0"/>
                <a:cs typeface="Utsaah" panose="020B0604020202020204" pitchFamily="34" charset="0"/>
              </a:rPr>
            </a:br>
            <a:br>
              <a:rPr lang="en-IN" sz="2400" spc="-50" dirty="0">
                <a:solidFill>
                  <a:srgbClr val="000000">
                    <a:lumMod val="75000"/>
                    <a:lumOff val="25000"/>
                  </a:srgbClr>
                </a:solidFill>
                <a:latin typeface="Utsaah" panose="020B0604020202020204" pitchFamily="34" charset="0"/>
                <a:cs typeface="Utsaah" panose="020B0604020202020204" pitchFamily="34" charset="0"/>
              </a:rPr>
            </a:br>
            <a:endParaRPr lang="en-IN" sz="2400" b="1" i="1" dirty="0">
              <a:latin typeface="Utsaah" panose="020B0604020202020204" pitchFamily="34" charset="0"/>
              <a:cs typeface="Utsaah" panose="020B0604020202020204" pitchFamily="34" charset="0"/>
            </a:endParaRPr>
          </a:p>
        </p:txBody>
      </p:sp>
    </p:spTree>
    <p:extLst>
      <p:ext uri="{BB962C8B-B14F-4D97-AF65-F5344CB8AC3E}">
        <p14:creationId xmlns:p14="http://schemas.microsoft.com/office/powerpoint/2010/main" val="214935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AE3C-16CF-0439-9E23-6597D3F136F5}"/>
              </a:ext>
            </a:extLst>
          </p:cNvPr>
          <p:cNvSpPr>
            <a:spLocks noGrp="1"/>
          </p:cNvSpPr>
          <p:nvPr>
            <p:ph type="title"/>
          </p:nvPr>
        </p:nvSpPr>
        <p:spPr/>
        <p:txBody>
          <a:bodyPr/>
          <a:lstStyle/>
          <a:p>
            <a:pPr algn="ctr"/>
            <a:r>
              <a:rPr lang="en-IN" b="1" dirty="0"/>
              <a:t>Introduction</a:t>
            </a:r>
          </a:p>
        </p:txBody>
      </p:sp>
      <p:sp>
        <p:nvSpPr>
          <p:cNvPr id="3" name="Content Placeholder 2">
            <a:extLst>
              <a:ext uri="{FF2B5EF4-FFF2-40B4-BE49-F238E27FC236}">
                <a16:creationId xmlns:a16="http://schemas.microsoft.com/office/drawing/2014/main" id="{43E99103-5E6E-5847-3C12-760AB1381618}"/>
              </a:ext>
            </a:extLst>
          </p:cNvPr>
          <p:cNvSpPr>
            <a:spLocks noGrp="1"/>
          </p:cNvSpPr>
          <p:nvPr>
            <p:ph idx="1"/>
          </p:nvPr>
        </p:nvSpPr>
        <p:spPr/>
        <p:txBody>
          <a:bodyPr>
            <a:normAutofit fontScale="85000" lnSpcReduction="10000"/>
          </a:bodyPr>
          <a:lstStyle/>
          <a:p>
            <a:pPr algn="just"/>
            <a:r>
              <a:rPr lang="en-IN" dirty="0">
                <a:latin typeface="Utsaah" panose="020B0604020202020204" pitchFamily="34" charset="0"/>
                <a:cs typeface="Utsaah" panose="020B0604020202020204" pitchFamily="34" charset="0"/>
              </a:rPr>
              <a:t>According to </a:t>
            </a:r>
            <a:r>
              <a:rPr lang="en-IN" dirty="0" err="1">
                <a:latin typeface="Utsaah" panose="020B0604020202020204" pitchFamily="34" charset="0"/>
                <a:cs typeface="Utsaah" panose="020B0604020202020204" pitchFamily="34" charset="0"/>
              </a:rPr>
              <a:t>Reganold</a:t>
            </a:r>
            <a:r>
              <a:rPr lang="en-IN" dirty="0">
                <a:latin typeface="Utsaah" panose="020B0604020202020204" pitchFamily="34" charset="0"/>
                <a:cs typeface="Utsaah" panose="020B0604020202020204" pitchFamily="34" charset="0"/>
              </a:rPr>
              <a:t> et al., (1990) sustainable agriculture is defined as an agricultural practice that must produce adequate quantity and high quality food, protect its resources and be both environmentally safe and financially profitable. </a:t>
            </a:r>
          </a:p>
          <a:p>
            <a:pPr algn="just"/>
            <a:r>
              <a:rPr lang="en-IN" dirty="0">
                <a:latin typeface="Utsaah" panose="020B0604020202020204" pitchFamily="34" charset="0"/>
                <a:cs typeface="Utsaah" panose="020B0604020202020204" pitchFamily="34" charset="0"/>
              </a:rPr>
              <a:t>Agricultural development is more poverty-reducing than equivalent growth in other sectors (</a:t>
            </a:r>
            <a:r>
              <a:rPr lang="en-IN" dirty="0" err="1">
                <a:latin typeface="Utsaah" panose="020B0604020202020204" pitchFamily="34" charset="0"/>
                <a:cs typeface="Utsaah" panose="020B0604020202020204" pitchFamily="34" charset="0"/>
              </a:rPr>
              <a:t>Christiaensen</a:t>
            </a:r>
            <a:r>
              <a:rPr lang="en-IN" dirty="0">
                <a:latin typeface="Utsaah" panose="020B0604020202020204" pitchFamily="34" charset="0"/>
                <a:cs typeface="Utsaah" panose="020B0604020202020204" pitchFamily="34" charset="0"/>
              </a:rPr>
              <a:t> &amp; Martín, 2018). </a:t>
            </a:r>
          </a:p>
          <a:p>
            <a:pPr algn="just"/>
            <a:r>
              <a:rPr lang="en-IN" dirty="0">
                <a:latin typeface="Utsaah" panose="020B0604020202020204" pitchFamily="34" charset="0"/>
                <a:cs typeface="Utsaah" panose="020B0604020202020204" pitchFamily="34" charset="0"/>
              </a:rPr>
              <a:t>The intersectoral linkages in the Indian economy also makes agricultural sector an important sector. </a:t>
            </a:r>
          </a:p>
          <a:p>
            <a:pPr algn="just"/>
            <a:r>
              <a:rPr lang="en-IN" dirty="0">
                <a:latin typeface="Utsaah" panose="020B0604020202020204" pitchFamily="34" charset="0"/>
                <a:cs typeface="Utsaah" panose="020B0604020202020204" pitchFamily="34" charset="0"/>
              </a:rPr>
              <a:t>Its contributions are multifaceted, encompassing GDP growth, employment generation, food security, price stability and poverty alleviation. </a:t>
            </a:r>
          </a:p>
          <a:p>
            <a:pPr algn="just"/>
            <a:r>
              <a:rPr lang="en-IN" dirty="0">
                <a:latin typeface="Utsaah" panose="020B0604020202020204" pitchFamily="34" charset="0"/>
                <a:cs typeface="Utsaah" panose="020B0604020202020204" pitchFamily="34" charset="0"/>
              </a:rPr>
              <a:t>As of recent estimates, agriculture accounts for approximately 18-20% of India's GDP and employs around 50-58% of the workforce, highlighting its critical role in sustaining livelihoods and driving economic growth (Deepika et al., 2023; Ganapathy et al., 2022; Inderveer et al., 2022). </a:t>
            </a:r>
          </a:p>
          <a:p>
            <a:pPr algn="just"/>
            <a:r>
              <a:rPr lang="en-IN" dirty="0">
                <a:latin typeface="Utsaah" panose="020B0604020202020204" pitchFamily="34" charset="0"/>
                <a:cs typeface="Utsaah" panose="020B0604020202020204" pitchFamily="34" charset="0"/>
              </a:rPr>
              <a:t>Hence, the role of agricultural sector and its sustainability is worth studying.</a:t>
            </a:r>
          </a:p>
          <a:p>
            <a:pPr marL="0" indent="0" algn="just">
              <a:buNone/>
            </a:pPr>
            <a:endParaRPr lang="en-IN" dirty="0"/>
          </a:p>
          <a:p>
            <a:endParaRPr lang="en-IN" dirty="0"/>
          </a:p>
          <a:p>
            <a:endParaRPr lang="en-IN" dirty="0"/>
          </a:p>
        </p:txBody>
      </p:sp>
      <p:sp>
        <p:nvSpPr>
          <p:cNvPr id="4" name="Date Placeholder 3">
            <a:extLst>
              <a:ext uri="{FF2B5EF4-FFF2-40B4-BE49-F238E27FC236}">
                <a16:creationId xmlns:a16="http://schemas.microsoft.com/office/drawing/2014/main" id="{6320B7BD-86AB-B89E-FC69-423072E32DEE}"/>
              </a:ext>
            </a:extLst>
          </p:cNvPr>
          <p:cNvSpPr>
            <a:spLocks noGrp="1"/>
          </p:cNvSpPr>
          <p:nvPr>
            <p:ph type="dt" sz="half" idx="10"/>
          </p:nvPr>
        </p:nvSpPr>
        <p:spPr/>
        <p:txBody>
          <a:bodyPr/>
          <a:lstStyle/>
          <a:p>
            <a:fld id="{072E5F04-0C23-4718-AE05-D6AE1136CE2C}" type="datetime1">
              <a:rPr lang="en-IN" smtClean="0"/>
              <a:t>30-06-2025</a:t>
            </a:fld>
            <a:endParaRPr lang="en-IN"/>
          </a:p>
        </p:txBody>
      </p:sp>
      <p:sp>
        <p:nvSpPr>
          <p:cNvPr id="5" name="Footer Placeholder 4">
            <a:extLst>
              <a:ext uri="{FF2B5EF4-FFF2-40B4-BE49-F238E27FC236}">
                <a16:creationId xmlns:a16="http://schemas.microsoft.com/office/drawing/2014/main" id="{D74BE5CE-3CEF-4AB5-3E51-CA69CDAA1BC8}"/>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082166C0-2E11-F032-C80F-2CF16F5D274F}"/>
              </a:ext>
            </a:extLst>
          </p:cNvPr>
          <p:cNvSpPr>
            <a:spLocks noGrp="1"/>
          </p:cNvSpPr>
          <p:nvPr>
            <p:ph type="sldNum" sz="quarter" idx="12"/>
          </p:nvPr>
        </p:nvSpPr>
        <p:spPr/>
        <p:txBody>
          <a:bodyPr/>
          <a:lstStyle/>
          <a:p>
            <a:fld id="{E600C124-EAEC-4754-80F8-0D018FABD121}" type="slidenum">
              <a:rPr lang="en-IN" smtClean="0"/>
              <a:t>3</a:t>
            </a:fld>
            <a:endParaRPr lang="en-IN"/>
          </a:p>
        </p:txBody>
      </p:sp>
    </p:spTree>
    <p:extLst>
      <p:ext uri="{BB962C8B-B14F-4D97-AF65-F5344CB8AC3E}">
        <p14:creationId xmlns:p14="http://schemas.microsoft.com/office/powerpoint/2010/main" val="234822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9203-6F8A-B127-F8E3-53791492D484}"/>
              </a:ext>
            </a:extLst>
          </p:cNvPr>
          <p:cNvSpPr>
            <a:spLocks noGrp="1"/>
          </p:cNvSpPr>
          <p:nvPr>
            <p:ph type="title"/>
          </p:nvPr>
        </p:nvSpPr>
        <p:spPr/>
        <p:txBody>
          <a:bodyPr/>
          <a:lstStyle/>
          <a:p>
            <a:pPr algn="ctr"/>
            <a:r>
              <a:rPr lang="en-IN" b="1" dirty="0"/>
              <a:t>Theoretical Background</a:t>
            </a:r>
          </a:p>
        </p:txBody>
      </p:sp>
      <p:sp>
        <p:nvSpPr>
          <p:cNvPr id="8" name="Content Placeholder 7">
            <a:extLst>
              <a:ext uri="{FF2B5EF4-FFF2-40B4-BE49-F238E27FC236}">
                <a16:creationId xmlns:a16="http://schemas.microsoft.com/office/drawing/2014/main" id="{A609E83C-F932-131D-A91D-B400883C2C65}"/>
              </a:ext>
            </a:extLst>
          </p:cNvPr>
          <p:cNvSpPr>
            <a:spLocks noGrp="1"/>
          </p:cNvSpPr>
          <p:nvPr>
            <p:ph idx="1"/>
          </p:nvPr>
        </p:nvSpPr>
        <p:spPr/>
        <p:txBody>
          <a:bodyPr>
            <a:normAutofit fontScale="85000" lnSpcReduction="10000"/>
          </a:bodyPr>
          <a:lstStyle/>
          <a:p>
            <a:pPr algn="just"/>
            <a:r>
              <a:rPr lang="en-IN" dirty="0">
                <a:latin typeface="Utsaah" panose="020B0604020202020204" pitchFamily="34" charset="0"/>
                <a:cs typeface="Utsaah" panose="020B0604020202020204" pitchFamily="34" charset="0"/>
              </a:rPr>
              <a:t>The </a:t>
            </a:r>
            <a:r>
              <a:rPr lang="en-IN" b="1" dirty="0">
                <a:latin typeface="Utsaah" panose="020B0604020202020204" pitchFamily="34" charset="0"/>
                <a:cs typeface="Utsaah" panose="020B0604020202020204" pitchFamily="34" charset="0"/>
              </a:rPr>
              <a:t>agriculture-led growth hypothesis</a:t>
            </a:r>
            <a:r>
              <a:rPr lang="en-IN" dirty="0">
                <a:latin typeface="Utsaah" panose="020B0604020202020204" pitchFamily="34" charset="0"/>
                <a:cs typeface="Utsaah" panose="020B0604020202020204" pitchFamily="34" charset="0"/>
              </a:rPr>
              <a:t> posits that agriculture can be the key driver of overall economic growth, especially in developing countries where a large portion of the population is involved in agriculture (</a:t>
            </a:r>
            <a:r>
              <a:rPr lang="en-IN" dirty="0" err="1">
                <a:latin typeface="Utsaah" panose="020B0604020202020204" pitchFamily="34" charset="0"/>
                <a:cs typeface="Utsaah" panose="020B0604020202020204" pitchFamily="34" charset="0"/>
              </a:rPr>
              <a:t>Etokakpan</a:t>
            </a:r>
            <a:r>
              <a:rPr lang="en-IN" dirty="0">
                <a:latin typeface="Utsaah" panose="020B0604020202020204" pitchFamily="34" charset="0"/>
                <a:cs typeface="Utsaah" panose="020B0604020202020204" pitchFamily="34" charset="0"/>
              </a:rPr>
              <a:t> et al., 2019).</a:t>
            </a:r>
          </a:p>
          <a:p>
            <a:pPr algn="just"/>
            <a:r>
              <a:rPr lang="en-IN" b="1" dirty="0">
                <a:latin typeface="Utsaah" panose="020B0604020202020204" pitchFamily="34" charset="0"/>
                <a:cs typeface="Utsaah" panose="020B0604020202020204" pitchFamily="34" charset="0"/>
              </a:rPr>
              <a:t>Lewis's structural transformation theory </a:t>
            </a:r>
            <a:r>
              <a:rPr lang="en-IN" dirty="0">
                <a:latin typeface="Utsaah" panose="020B0604020202020204" pitchFamily="34" charset="0"/>
                <a:cs typeface="Utsaah" panose="020B0604020202020204" pitchFamily="34" charset="0"/>
              </a:rPr>
              <a:t>also supports the above hypothesis, arguing that agriculture is the foundation of early economic growth and supports the non-agricultural sectors (Lewis, 1955). </a:t>
            </a:r>
          </a:p>
          <a:p>
            <a:pPr algn="just"/>
            <a:r>
              <a:rPr lang="en-IN" dirty="0">
                <a:latin typeface="Utsaah" panose="020B0604020202020204" pitchFamily="34" charset="0"/>
                <a:cs typeface="Utsaah" panose="020B0604020202020204" pitchFamily="34" charset="0"/>
              </a:rPr>
              <a:t>According to </a:t>
            </a:r>
            <a:r>
              <a:rPr lang="en-IN" b="1" dirty="0">
                <a:latin typeface="Utsaah" panose="020B0604020202020204" pitchFamily="34" charset="0"/>
                <a:cs typeface="Utsaah" panose="020B0604020202020204" pitchFamily="34" charset="0"/>
              </a:rPr>
              <a:t>Hirschman's linkage theory</a:t>
            </a:r>
            <a:r>
              <a:rPr lang="en-IN" dirty="0">
                <a:latin typeface="Utsaah" panose="020B0604020202020204" pitchFamily="34" charset="0"/>
                <a:cs typeface="Utsaah" panose="020B0604020202020204" pitchFamily="34" charset="0"/>
              </a:rPr>
              <a:t>, economic activities in one sector stimulate the growth of other sectors through backward and forward linkages (Kaname. A, 1961;Gualerzi, 2015). </a:t>
            </a:r>
          </a:p>
          <a:p>
            <a:pPr algn="just"/>
            <a:r>
              <a:rPr lang="en-IN" dirty="0">
                <a:latin typeface="Utsaah" panose="020B0604020202020204" pitchFamily="34" charset="0"/>
                <a:cs typeface="Utsaah" panose="020B0604020202020204" pitchFamily="34" charset="0"/>
              </a:rPr>
              <a:t>In addition, </a:t>
            </a:r>
            <a:r>
              <a:rPr lang="en-IN" b="1" dirty="0">
                <a:latin typeface="Utsaah" panose="020B0604020202020204" pitchFamily="34" charset="0"/>
                <a:cs typeface="Utsaah" panose="020B0604020202020204" pitchFamily="34" charset="0"/>
              </a:rPr>
              <a:t>the Staple thesis </a:t>
            </a:r>
            <a:r>
              <a:rPr lang="en-IN" dirty="0">
                <a:latin typeface="Utsaah" panose="020B0604020202020204" pitchFamily="34" charset="0"/>
                <a:cs typeface="Utsaah" panose="020B0604020202020204" pitchFamily="34" charset="0"/>
              </a:rPr>
              <a:t>suggests that economic development can be driven by the export of staple agricultural products that further increase national income and employment (Watkins, 1963). </a:t>
            </a:r>
          </a:p>
          <a:p>
            <a:pPr algn="just"/>
            <a:r>
              <a:rPr lang="en-IN" dirty="0">
                <a:latin typeface="Utsaah" panose="020B0604020202020204" pitchFamily="34" charset="0"/>
                <a:cs typeface="Utsaah" panose="020B0604020202020204" pitchFamily="34" charset="0"/>
              </a:rPr>
              <a:t>Hence, the existing theories establish that the agriculture sector provides economic growth fundamentals and helps foster other sectors' growth. Agriculture is the source of food and income and a key driver of economic growth, poverty alleviation, and employment creation. </a:t>
            </a:r>
          </a:p>
          <a:p>
            <a:endParaRPr lang="en-IN" dirty="0"/>
          </a:p>
        </p:txBody>
      </p:sp>
      <p:sp>
        <p:nvSpPr>
          <p:cNvPr id="3" name="Date Placeholder 2">
            <a:extLst>
              <a:ext uri="{FF2B5EF4-FFF2-40B4-BE49-F238E27FC236}">
                <a16:creationId xmlns:a16="http://schemas.microsoft.com/office/drawing/2014/main" id="{2520DF6C-AE9F-0ABB-027A-1151A305451E}"/>
              </a:ext>
            </a:extLst>
          </p:cNvPr>
          <p:cNvSpPr>
            <a:spLocks noGrp="1"/>
          </p:cNvSpPr>
          <p:nvPr>
            <p:ph type="dt" sz="half" idx="10"/>
          </p:nvPr>
        </p:nvSpPr>
        <p:spPr/>
        <p:txBody>
          <a:bodyPr/>
          <a:lstStyle/>
          <a:p>
            <a:fld id="{B857073D-F1C3-457C-98A1-13022926944D}" type="datetime1">
              <a:rPr lang="en-IN" smtClean="0"/>
              <a:t>30-06-2025</a:t>
            </a:fld>
            <a:endParaRPr lang="en-IN"/>
          </a:p>
        </p:txBody>
      </p:sp>
      <p:sp>
        <p:nvSpPr>
          <p:cNvPr id="4" name="Footer Placeholder 3">
            <a:extLst>
              <a:ext uri="{FF2B5EF4-FFF2-40B4-BE49-F238E27FC236}">
                <a16:creationId xmlns:a16="http://schemas.microsoft.com/office/drawing/2014/main" id="{C5857BE2-0B61-91E0-C377-1C7776AB64B1}"/>
              </a:ext>
            </a:extLst>
          </p:cNvPr>
          <p:cNvSpPr>
            <a:spLocks noGrp="1"/>
          </p:cNvSpPr>
          <p:nvPr>
            <p:ph type="ftr" sz="quarter" idx="11"/>
          </p:nvPr>
        </p:nvSpPr>
        <p:spPr/>
        <p:txBody>
          <a:bodyPr/>
          <a:lstStyle/>
          <a:p>
            <a:r>
              <a:rPr lang="en-IN"/>
              <a:t>31st IIOA Conference</a:t>
            </a:r>
          </a:p>
        </p:txBody>
      </p:sp>
      <p:sp>
        <p:nvSpPr>
          <p:cNvPr id="5" name="Slide Number Placeholder 4">
            <a:extLst>
              <a:ext uri="{FF2B5EF4-FFF2-40B4-BE49-F238E27FC236}">
                <a16:creationId xmlns:a16="http://schemas.microsoft.com/office/drawing/2014/main" id="{20D775A3-F357-2D1E-6D3B-D6CD417B8677}"/>
              </a:ext>
            </a:extLst>
          </p:cNvPr>
          <p:cNvSpPr>
            <a:spLocks noGrp="1"/>
          </p:cNvSpPr>
          <p:nvPr>
            <p:ph type="sldNum" sz="quarter" idx="12"/>
          </p:nvPr>
        </p:nvSpPr>
        <p:spPr/>
        <p:txBody>
          <a:bodyPr/>
          <a:lstStyle/>
          <a:p>
            <a:fld id="{E600C124-EAEC-4754-80F8-0D018FABD121}" type="slidenum">
              <a:rPr lang="en-IN" smtClean="0"/>
              <a:t>4</a:t>
            </a:fld>
            <a:endParaRPr lang="en-IN"/>
          </a:p>
        </p:txBody>
      </p:sp>
    </p:spTree>
    <p:extLst>
      <p:ext uri="{BB962C8B-B14F-4D97-AF65-F5344CB8AC3E}">
        <p14:creationId xmlns:p14="http://schemas.microsoft.com/office/powerpoint/2010/main" val="107088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D282-D736-5035-C9F1-497FF5C16302}"/>
              </a:ext>
            </a:extLst>
          </p:cNvPr>
          <p:cNvSpPr>
            <a:spLocks noGrp="1"/>
          </p:cNvSpPr>
          <p:nvPr>
            <p:ph type="title"/>
          </p:nvPr>
        </p:nvSpPr>
        <p:spPr/>
        <p:txBody>
          <a:bodyPr/>
          <a:lstStyle/>
          <a:p>
            <a:pPr algn="ctr"/>
            <a:r>
              <a:rPr lang="en-IN" b="1" dirty="0"/>
              <a:t>Literature Review</a:t>
            </a:r>
          </a:p>
        </p:txBody>
      </p:sp>
      <p:sp>
        <p:nvSpPr>
          <p:cNvPr id="3" name="Content Placeholder 2">
            <a:extLst>
              <a:ext uri="{FF2B5EF4-FFF2-40B4-BE49-F238E27FC236}">
                <a16:creationId xmlns:a16="http://schemas.microsoft.com/office/drawing/2014/main" id="{27075209-F92A-3273-5D78-66ACFB57842C}"/>
              </a:ext>
            </a:extLst>
          </p:cNvPr>
          <p:cNvSpPr>
            <a:spLocks noGrp="1"/>
          </p:cNvSpPr>
          <p:nvPr>
            <p:ph idx="1"/>
          </p:nvPr>
        </p:nvSpPr>
        <p:spPr/>
        <p:txBody>
          <a:bodyPr>
            <a:normAutofit fontScale="92500" lnSpcReduction="10000"/>
          </a:bodyPr>
          <a:lstStyle/>
          <a:p>
            <a:pPr algn="just"/>
            <a:r>
              <a:rPr lang="en-IN" sz="2600" dirty="0">
                <a:latin typeface="Utsaah" panose="020B0604020202020204" pitchFamily="34" charset="0"/>
                <a:cs typeface="Utsaah" panose="020B0604020202020204" pitchFamily="34" charset="0"/>
              </a:rPr>
              <a:t>Sastry et al., (2003) has examined the sectoral linkages using both input-output and simultaneous equation framework. The findings of the study give insights regarding the importance of agricultural sector in the era of emerging service sector. The study has covered the period of 1970-71 to 2000-01. </a:t>
            </a:r>
          </a:p>
          <a:p>
            <a:pPr algn="just"/>
            <a:r>
              <a:rPr lang="en-IN" sz="2600" dirty="0">
                <a:latin typeface="Utsaah" panose="020B0604020202020204" pitchFamily="34" charset="0"/>
                <a:cs typeface="Utsaah" panose="020B0604020202020204" pitchFamily="34" charset="0"/>
              </a:rPr>
              <a:t>In addition, the study by Mythili &amp; Harak, (2013) has employed Social Accounting Matrix (SAM) to analyse Indian sectoral linkages as well as income and output multipliers emphasizing agricultural sector and pertain to the periods 1997-98,2003-04, and 2006-07.</a:t>
            </a:r>
          </a:p>
          <a:p>
            <a:pPr algn="just"/>
            <a:r>
              <a:rPr lang="en-IN" sz="2600" dirty="0">
                <a:latin typeface="Utsaah" panose="020B0604020202020204" pitchFamily="34" charset="0"/>
                <a:cs typeface="Utsaah" panose="020B0604020202020204" pitchFamily="34" charset="0"/>
              </a:rPr>
              <a:t>Further, the recent study by (Ajatasatru et al., 2024) has examined the impact of various climate smart agricultural interventions on the sectoral household incomes using SAM 2017-18. </a:t>
            </a:r>
          </a:p>
          <a:p>
            <a:pPr algn="just"/>
            <a:r>
              <a:rPr lang="en-IN" sz="2600" dirty="0">
                <a:latin typeface="Utsaah" panose="020B0604020202020204" pitchFamily="34" charset="0"/>
                <a:cs typeface="Utsaah" panose="020B0604020202020204" pitchFamily="34" charset="0"/>
              </a:rPr>
              <a:t>However, there are still noticeable knowledge gaps. Our study aims to fill the gap by exploring the comprehensive multidimensional interlinkages between the agricultural sector and the broader economy. Our study is an extension as well as addition to the literature by examining the linkages and multipliers using the recent data (2011-12, 2015-16, and 2019-20). </a:t>
            </a:r>
          </a:p>
          <a:p>
            <a:endParaRPr lang="en-IN" dirty="0"/>
          </a:p>
        </p:txBody>
      </p:sp>
      <p:sp>
        <p:nvSpPr>
          <p:cNvPr id="4" name="Date Placeholder 3">
            <a:extLst>
              <a:ext uri="{FF2B5EF4-FFF2-40B4-BE49-F238E27FC236}">
                <a16:creationId xmlns:a16="http://schemas.microsoft.com/office/drawing/2014/main" id="{21CD0CA5-4B2A-A511-3B6B-110213651FE0}"/>
              </a:ext>
            </a:extLst>
          </p:cNvPr>
          <p:cNvSpPr>
            <a:spLocks noGrp="1"/>
          </p:cNvSpPr>
          <p:nvPr>
            <p:ph type="dt" sz="half" idx="10"/>
          </p:nvPr>
        </p:nvSpPr>
        <p:spPr/>
        <p:txBody>
          <a:bodyPr/>
          <a:lstStyle/>
          <a:p>
            <a:fld id="{318F3C1F-A391-4305-9470-4257256A8544}" type="datetime1">
              <a:rPr lang="en-IN" smtClean="0"/>
              <a:t>30-06-2025</a:t>
            </a:fld>
            <a:endParaRPr lang="en-IN"/>
          </a:p>
        </p:txBody>
      </p:sp>
      <p:sp>
        <p:nvSpPr>
          <p:cNvPr id="5" name="Footer Placeholder 4">
            <a:extLst>
              <a:ext uri="{FF2B5EF4-FFF2-40B4-BE49-F238E27FC236}">
                <a16:creationId xmlns:a16="http://schemas.microsoft.com/office/drawing/2014/main" id="{C3241079-0ABF-19BA-0C12-DC86529D0EB7}"/>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2F4A4E79-FF2A-9E12-21FA-9F79D063912F}"/>
              </a:ext>
            </a:extLst>
          </p:cNvPr>
          <p:cNvSpPr>
            <a:spLocks noGrp="1"/>
          </p:cNvSpPr>
          <p:nvPr>
            <p:ph type="sldNum" sz="quarter" idx="12"/>
          </p:nvPr>
        </p:nvSpPr>
        <p:spPr/>
        <p:txBody>
          <a:bodyPr/>
          <a:lstStyle/>
          <a:p>
            <a:fld id="{E600C124-EAEC-4754-80F8-0D018FABD121}" type="slidenum">
              <a:rPr lang="en-IN" smtClean="0"/>
              <a:t>5</a:t>
            </a:fld>
            <a:endParaRPr lang="en-IN"/>
          </a:p>
        </p:txBody>
      </p:sp>
    </p:spTree>
    <p:extLst>
      <p:ext uri="{BB962C8B-B14F-4D97-AF65-F5344CB8AC3E}">
        <p14:creationId xmlns:p14="http://schemas.microsoft.com/office/powerpoint/2010/main" val="193650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D0AF-233E-1AFE-6715-EBDB09CF31D0}"/>
              </a:ext>
            </a:extLst>
          </p:cNvPr>
          <p:cNvSpPr>
            <a:spLocks noGrp="1"/>
          </p:cNvSpPr>
          <p:nvPr>
            <p:ph type="title"/>
          </p:nvPr>
        </p:nvSpPr>
        <p:spPr/>
        <p:txBody>
          <a:bodyPr/>
          <a:lstStyle/>
          <a:p>
            <a:pPr algn="ctr"/>
            <a:r>
              <a:rPr lang="en-IN" b="1" dirty="0"/>
              <a:t>Research Objective</a:t>
            </a:r>
          </a:p>
        </p:txBody>
      </p:sp>
      <p:sp>
        <p:nvSpPr>
          <p:cNvPr id="3" name="Content Placeholder 2">
            <a:extLst>
              <a:ext uri="{FF2B5EF4-FFF2-40B4-BE49-F238E27FC236}">
                <a16:creationId xmlns:a16="http://schemas.microsoft.com/office/drawing/2014/main" id="{2E4AD89E-63D9-C51A-BCB9-932A996B0BC7}"/>
              </a:ext>
            </a:extLst>
          </p:cNvPr>
          <p:cNvSpPr>
            <a:spLocks noGrp="1"/>
          </p:cNvSpPr>
          <p:nvPr>
            <p:ph idx="1"/>
          </p:nvPr>
        </p:nvSpPr>
        <p:spPr/>
        <p:txBody>
          <a:bodyPr/>
          <a:lstStyle/>
          <a:p>
            <a:pPr marL="0" indent="0">
              <a:buNone/>
            </a:pPr>
            <a:endParaRPr lang="en-IN" dirty="0"/>
          </a:p>
          <a:p>
            <a:pPr algn="just"/>
            <a:r>
              <a:rPr lang="en-IN" dirty="0">
                <a:latin typeface="Utsaah" panose="020B0604020202020204" pitchFamily="34" charset="0"/>
                <a:cs typeface="Utsaah" panose="020B0604020202020204" pitchFamily="34" charset="0"/>
              </a:rPr>
              <a:t>Explore and analyse the sectoral interlinkages (backward and forward linkages) of the agriculture sector in India using Input-Output (I-O) framework</a:t>
            </a:r>
          </a:p>
          <a:p>
            <a:pPr algn="just"/>
            <a:r>
              <a:rPr lang="en-IN" dirty="0">
                <a:latin typeface="Utsaah" panose="020B0604020202020204" pitchFamily="34" charset="0"/>
                <a:cs typeface="Utsaah" panose="020B0604020202020204" pitchFamily="34" charset="0"/>
              </a:rPr>
              <a:t>Identify key sectors supplying inputs to agriculture and sectors dependent on agriculture outputs</a:t>
            </a:r>
          </a:p>
          <a:p>
            <a:pPr algn="just"/>
            <a:r>
              <a:rPr lang="en-IN" dirty="0">
                <a:latin typeface="Utsaah" panose="020B0604020202020204" pitchFamily="34" charset="0"/>
                <a:cs typeface="Utsaah" panose="020B0604020202020204" pitchFamily="34" charset="0"/>
              </a:rPr>
              <a:t>Compare sectoral interlinkages over 2011, 2015, and 2019</a:t>
            </a:r>
          </a:p>
          <a:p>
            <a:endParaRPr lang="en-IN" dirty="0"/>
          </a:p>
        </p:txBody>
      </p:sp>
      <p:sp>
        <p:nvSpPr>
          <p:cNvPr id="4" name="Date Placeholder 3">
            <a:extLst>
              <a:ext uri="{FF2B5EF4-FFF2-40B4-BE49-F238E27FC236}">
                <a16:creationId xmlns:a16="http://schemas.microsoft.com/office/drawing/2014/main" id="{B08ADE8E-A8F8-E1BB-5E44-BF72241A6B7F}"/>
              </a:ext>
            </a:extLst>
          </p:cNvPr>
          <p:cNvSpPr>
            <a:spLocks noGrp="1"/>
          </p:cNvSpPr>
          <p:nvPr>
            <p:ph type="dt" sz="half" idx="10"/>
          </p:nvPr>
        </p:nvSpPr>
        <p:spPr/>
        <p:txBody>
          <a:bodyPr/>
          <a:lstStyle/>
          <a:p>
            <a:fld id="{40B5FF6D-A474-407D-BB61-4130BD87ED73}" type="datetime1">
              <a:rPr lang="en-IN" smtClean="0"/>
              <a:t>30-06-2025</a:t>
            </a:fld>
            <a:endParaRPr lang="en-IN"/>
          </a:p>
        </p:txBody>
      </p:sp>
      <p:sp>
        <p:nvSpPr>
          <p:cNvPr id="5" name="Footer Placeholder 4">
            <a:extLst>
              <a:ext uri="{FF2B5EF4-FFF2-40B4-BE49-F238E27FC236}">
                <a16:creationId xmlns:a16="http://schemas.microsoft.com/office/drawing/2014/main" id="{288D24D8-51B4-B957-42C5-9699F645A353}"/>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76EEFD08-0335-EFE8-3F60-5D14C8C8892E}"/>
              </a:ext>
            </a:extLst>
          </p:cNvPr>
          <p:cNvSpPr>
            <a:spLocks noGrp="1"/>
          </p:cNvSpPr>
          <p:nvPr>
            <p:ph type="sldNum" sz="quarter" idx="12"/>
          </p:nvPr>
        </p:nvSpPr>
        <p:spPr/>
        <p:txBody>
          <a:bodyPr/>
          <a:lstStyle/>
          <a:p>
            <a:fld id="{E600C124-EAEC-4754-80F8-0D018FABD121}" type="slidenum">
              <a:rPr lang="en-IN" smtClean="0"/>
              <a:t>6</a:t>
            </a:fld>
            <a:endParaRPr lang="en-IN"/>
          </a:p>
        </p:txBody>
      </p:sp>
    </p:spTree>
    <p:extLst>
      <p:ext uri="{BB962C8B-B14F-4D97-AF65-F5344CB8AC3E}">
        <p14:creationId xmlns:p14="http://schemas.microsoft.com/office/powerpoint/2010/main" val="107295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6674-B1A3-4E1F-1C95-4AA100304831}"/>
              </a:ext>
            </a:extLst>
          </p:cNvPr>
          <p:cNvSpPr>
            <a:spLocks noGrp="1"/>
          </p:cNvSpPr>
          <p:nvPr>
            <p:ph type="title"/>
          </p:nvPr>
        </p:nvSpPr>
        <p:spPr/>
        <p:txBody>
          <a:bodyPr/>
          <a:lstStyle/>
          <a:p>
            <a:pPr algn="ctr"/>
            <a:r>
              <a:rPr lang="en-IN" dirty="0"/>
              <a:t> </a:t>
            </a:r>
            <a:r>
              <a:rPr lang="en-IN" b="1" dirty="0"/>
              <a:t>Methodology</a:t>
            </a:r>
          </a:p>
        </p:txBody>
      </p:sp>
      <p:sp>
        <p:nvSpPr>
          <p:cNvPr id="3" name="Content Placeholder 2">
            <a:extLst>
              <a:ext uri="{FF2B5EF4-FFF2-40B4-BE49-F238E27FC236}">
                <a16:creationId xmlns:a16="http://schemas.microsoft.com/office/drawing/2014/main" id="{2585DE88-CFF1-5C2A-5665-13A9BA8C20FB}"/>
              </a:ext>
            </a:extLst>
          </p:cNvPr>
          <p:cNvSpPr>
            <a:spLocks noGrp="1"/>
          </p:cNvSpPr>
          <p:nvPr>
            <p:ph idx="1"/>
          </p:nvPr>
        </p:nvSpPr>
        <p:spPr/>
        <p:txBody>
          <a:bodyPr>
            <a:normAutofit fontScale="32500" lnSpcReduction="20000"/>
          </a:bodyPr>
          <a:lstStyle/>
          <a:p>
            <a:r>
              <a:rPr lang="en-IN" sz="5500" dirty="0">
                <a:latin typeface="Utsaah" panose="020B0604020202020204" pitchFamily="34" charset="0"/>
                <a:cs typeface="Utsaah" panose="020B0604020202020204" pitchFamily="34" charset="0"/>
              </a:rPr>
              <a:t>There are four methods to examine intersectoral linkages: (1)Leontief input-output method (IO), (2) the Social Accounting Matrix (SAM) (3) Computable general equilibrium (CGE) model and (4) the econometric approach (Dev, 2018; Mythili &amp; Harak, 2013). </a:t>
            </a:r>
          </a:p>
          <a:p>
            <a:r>
              <a:rPr lang="en-IN" sz="5500" dirty="0">
                <a:latin typeface="Utsaah" panose="020B0604020202020204" pitchFamily="34" charset="0"/>
                <a:cs typeface="Utsaah" panose="020B0604020202020204" pitchFamily="34" charset="0"/>
              </a:rPr>
              <a:t>However, in this study we are employing IO method because it’s fundamentally designed to examine the inter-industry linkages and to analyse sectoral multipliers, forward and backward linkages and for identifying key sectors in the economy (Miller &amp; Blair, 2009). </a:t>
            </a:r>
          </a:p>
          <a:p>
            <a:r>
              <a:rPr lang="en-IN" sz="5500" dirty="0">
                <a:latin typeface="Utsaah" panose="020B0604020202020204" pitchFamily="34" charset="0"/>
                <a:cs typeface="Utsaah" panose="020B0604020202020204" pitchFamily="34" charset="0"/>
              </a:rPr>
              <a:t>The Supply Use Tables (SUTs) and the Periodic Labour Force Survey (PLFS) are sourced from Ministry of Statistics and Programme Implementation (</a:t>
            </a:r>
            <a:r>
              <a:rPr lang="en-IN" sz="5500" dirty="0" err="1">
                <a:latin typeface="Utsaah" panose="020B0604020202020204" pitchFamily="34" charset="0"/>
                <a:cs typeface="Utsaah" panose="020B0604020202020204" pitchFamily="34" charset="0"/>
              </a:rPr>
              <a:t>MoSPI</a:t>
            </a:r>
            <a:r>
              <a:rPr lang="en-IN" sz="5500" dirty="0">
                <a:latin typeface="Utsaah" panose="020B0604020202020204" pitchFamily="34" charset="0"/>
                <a:cs typeface="Utsaah" panose="020B0604020202020204" pitchFamily="34" charset="0"/>
              </a:rPr>
              <a:t>), Government of India. </a:t>
            </a:r>
          </a:p>
          <a:p>
            <a:r>
              <a:rPr lang="en-IN" sz="5500" dirty="0">
                <a:latin typeface="Utsaah" panose="020B0604020202020204" pitchFamily="34" charset="0"/>
                <a:cs typeface="Utsaah" panose="020B0604020202020204" pitchFamily="34" charset="0"/>
              </a:rPr>
              <a:t>The Employment Situation Report (Employment and Unemployment Survey) by the Ministry of Labour and Employment (</a:t>
            </a:r>
            <a:r>
              <a:rPr lang="en-IN" sz="5500" dirty="0" err="1">
                <a:latin typeface="Utsaah" panose="020B0604020202020204" pitchFamily="34" charset="0"/>
                <a:cs typeface="Utsaah" panose="020B0604020202020204" pitchFamily="34" charset="0"/>
              </a:rPr>
              <a:t>MoLE</a:t>
            </a:r>
            <a:r>
              <a:rPr lang="en-IN" sz="5500" dirty="0">
                <a:latin typeface="Utsaah" panose="020B0604020202020204" pitchFamily="34" charset="0"/>
                <a:cs typeface="Utsaah" panose="020B0604020202020204" pitchFamily="34" charset="0"/>
              </a:rPr>
              <a:t>), Government of India is used to extract the employment unemployment data for the year 2011-12 and 2015-16. </a:t>
            </a:r>
          </a:p>
          <a:p>
            <a:r>
              <a:rPr lang="en-IN" sz="5500" dirty="0">
                <a:latin typeface="Utsaah" panose="020B0604020202020204" pitchFamily="34" charset="0"/>
                <a:cs typeface="Utsaah" panose="020B0604020202020204" pitchFamily="34" charset="0"/>
              </a:rPr>
              <a:t>The SUTs for the year 2011-12, 2015-16 and 2019-20 has been compiled into Input-Output Tables (IOTs) using the guidelines provided by United Nations System of National Accounting (UN-SNA). </a:t>
            </a:r>
          </a:p>
          <a:p>
            <a:r>
              <a:rPr lang="en-IN" sz="5500" dirty="0">
                <a:latin typeface="Utsaah" panose="020B0604020202020204" pitchFamily="34" charset="0"/>
                <a:cs typeface="Utsaah" panose="020B0604020202020204" pitchFamily="34" charset="0"/>
              </a:rPr>
              <a:t>These years has been selected to concentrate on the structural changes that has happened at the significant gaps of five years. </a:t>
            </a:r>
          </a:p>
          <a:p>
            <a:r>
              <a:rPr lang="en-IN" sz="5500" dirty="0">
                <a:latin typeface="Utsaah" panose="020B0604020202020204" pitchFamily="34" charset="0"/>
                <a:cs typeface="Utsaah" panose="020B0604020202020204" pitchFamily="34" charset="0"/>
              </a:rPr>
              <a:t>We compiled product by product IOTs in value terms based on industry-technology assumptions. </a:t>
            </a:r>
          </a:p>
          <a:p>
            <a:r>
              <a:rPr lang="en-IN" sz="5500" dirty="0">
                <a:latin typeface="Utsaah" panose="020B0604020202020204" pitchFamily="34" charset="0"/>
                <a:cs typeface="Utsaah" panose="020B0604020202020204" pitchFamily="34" charset="0"/>
              </a:rPr>
              <a:t>The resultant IOTs has dimensions of 140*140 (140 product and 140 industry). </a:t>
            </a:r>
          </a:p>
          <a:p>
            <a:r>
              <a:rPr lang="en-IN" sz="5500" dirty="0">
                <a:latin typeface="Utsaah" panose="020B0604020202020204" pitchFamily="34" charset="0"/>
                <a:cs typeface="Utsaah" panose="020B0604020202020204" pitchFamily="34" charset="0"/>
              </a:rPr>
              <a:t>The IOTs has been further aggregated into 35 sectors based on the National Industrial Classification (NIC)-2008. </a:t>
            </a:r>
          </a:p>
          <a:p>
            <a:r>
              <a:rPr lang="en-IN" sz="5500" dirty="0">
                <a:latin typeface="Utsaah" panose="020B0604020202020204" pitchFamily="34" charset="0"/>
                <a:cs typeface="Utsaah" panose="020B0604020202020204" pitchFamily="34" charset="0"/>
              </a:rPr>
              <a:t>The aggregation of 35 sectors has been done considering the objectives of the study.</a:t>
            </a:r>
          </a:p>
          <a:p>
            <a:endParaRPr lang="en-IN" sz="5500" dirty="0">
              <a:latin typeface="Utsaah" panose="020B0604020202020204" pitchFamily="34" charset="0"/>
              <a:cs typeface="Utsaah" panose="020B0604020202020204" pitchFamily="34" charset="0"/>
            </a:endParaRPr>
          </a:p>
          <a:p>
            <a:endParaRPr lang="en-IN" sz="2400" dirty="0">
              <a:latin typeface="Utsaah" panose="020B0604020202020204" pitchFamily="34" charset="0"/>
              <a:cs typeface="Utsaah" panose="020B0604020202020204" pitchFamily="34" charset="0"/>
            </a:endParaRPr>
          </a:p>
        </p:txBody>
      </p:sp>
      <p:sp>
        <p:nvSpPr>
          <p:cNvPr id="4" name="Date Placeholder 3">
            <a:extLst>
              <a:ext uri="{FF2B5EF4-FFF2-40B4-BE49-F238E27FC236}">
                <a16:creationId xmlns:a16="http://schemas.microsoft.com/office/drawing/2014/main" id="{51388478-8251-910C-7A5D-D13B83D93BED}"/>
              </a:ext>
            </a:extLst>
          </p:cNvPr>
          <p:cNvSpPr>
            <a:spLocks noGrp="1"/>
          </p:cNvSpPr>
          <p:nvPr>
            <p:ph type="dt" sz="half" idx="10"/>
          </p:nvPr>
        </p:nvSpPr>
        <p:spPr/>
        <p:txBody>
          <a:bodyPr/>
          <a:lstStyle/>
          <a:p>
            <a:fld id="{25BDE496-A91F-465C-A4DC-878924BBEED5}" type="datetime1">
              <a:rPr lang="en-IN" smtClean="0"/>
              <a:t>30-06-2025</a:t>
            </a:fld>
            <a:endParaRPr lang="en-IN"/>
          </a:p>
        </p:txBody>
      </p:sp>
      <p:sp>
        <p:nvSpPr>
          <p:cNvPr id="5" name="Footer Placeholder 4">
            <a:extLst>
              <a:ext uri="{FF2B5EF4-FFF2-40B4-BE49-F238E27FC236}">
                <a16:creationId xmlns:a16="http://schemas.microsoft.com/office/drawing/2014/main" id="{62373BED-7F94-0987-B2AE-DBFB28AD3304}"/>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DF44D80C-EA56-FA91-0867-7576A43A3566}"/>
              </a:ext>
            </a:extLst>
          </p:cNvPr>
          <p:cNvSpPr>
            <a:spLocks noGrp="1"/>
          </p:cNvSpPr>
          <p:nvPr>
            <p:ph type="sldNum" sz="quarter" idx="12"/>
          </p:nvPr>
        </p:nvSpPr>
        <p:spPr/>
        <p:txBody>
          <a:bodyPr/>
          <a:lstStyle/>
          <a:p>
            <a:fld id="{E600C124-EAEC-4754-80F8-0D018FABD121}" type="slidenum">
              <a:rPr lang="en-IN" smtClean="0"/>
              <a:t>7</a:t>
            </a:fld>
            <a:endParaRPr lang="en-IN"/>
          </a:p>
        </p:txBody>
      </p:sp>
    </p:spTree>
    <p:extLst>
      <p:ext uri="{BB962C8B-B14F-4D97-AF65-F5344CB8AC3E}">
        <p14:creationId xmlns:p14="http://schemas.microsoft.com/office/powerpoint/2010/main" val="128192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2D1BF-70C6-F1D8-9904-1672E17EFC64}"/>
              </a:ext>
            </a:extLst>
          </p:cNvPr>
          <p:cNvSpPr>
            <a:spLocks noGrp="1"/>
          </p:cNvSpPr>
          <p:nvPr>
            <p:ph type="title"/>
          </p:nvPr>
        </p:nvSpPr>
        <p:spPr>
          <a:xfrm>
            <a:off x="612649" y="548638"/>
            <a:ext cx="3493008" cy="5788152"/>
          </a:xfrm>
        </p:spPr>
        <p:txBody>
          <a:bodyPr anchor="ctr">
            <a:normAutofit/>
          </a:bodyPr>
          <a:lstStyle/>
          <a:p>
            <a:r>
              <a:rPr lang="en-IN" sz="4000"/>
              <a:t>Aggregated Sectors</a:t>
            </a:r>
          </a:p>
        </p:txBody>
      </p:sp>
      <p:sp>
        <p:nvSpPr>
          <p:cNvPr id="3" name="Date Placeholder 2">
            <a:extLst>
              <a:ext uri="{FF2B5EF4-FFF2-40B4-BE49-F238E27FC236}">
                <a16:creationId xmlns:a16="http://schemas.microsoft.com/office/drawing/2014/main" id="{651635C6-58AD-AB1C-98CA-17E7695BDC07}"/>
              </a:ext>
            </a:extLst>
          </p:cNvPr>
          <p:cNvSpPr>
            <a:spLocks noGrp="1"/>
          </p:cNvSpPr>
          <p:nvPr>
            <p:ph type="dt" sz="half" idx="10"/>
          </p:nvPr>
        </p:nvSpPr>
        <p:spPr>
          <a:xfrm>
            <a:off x="137160" y="6453002"/>
            <a:ext cx="3494314" cy="365125"/>
          </a:xfrm>
        </p:spPr>
        <p:txBody>
          <a:bodyPr>
            <a:normAutofit/>
          </a:bodyPr>
          <a:lstStyle/>
          <a:p>
            <a:pPr>
              <a:spcAft>
                <a:spcPts val="600"/>
              </a:spcAft>
            </a:pPr>
            <a:fld id="{D42AAC86-EDFF-43B3-B150-5BDC7AA45FEC}" type="datetime1">
              <a:rPr lang="en-IN" smtClean="0"/>
              <a:pPr>
                <a:spcAft>
                  <a:spcPts val="600"/>
                </a:spcAft>
              </a:pPr>
              <a:t>30-06-2025</a:t>
            </a:fld>
            <a:endParaRPr lang="en-IN"/>
          </a:p>
        </p:txBody>
      </p:sp>
      <p:sp>
        <p:nvSpPr>
          <p:cNvPr id="4" name="Footer Placeholder 3">
            <a:extLst>
              <a:ext uri="{FF2B5EF4-FFF2-40B4-BE49-F238E27FC236}">
                <a16:creationId xmlns:a16="http://schemas.microsoft.com/office/drawing/2014/main" id="{010CFF81-A5E1-B445-2D3B-A76CA2BD7C3F}"/>
              </a:ext>
            </a:extLst>
          </p:cNvPr>
          <p:cNvSpPr>
            <a:spLocks noGrp="1"/>
          </p:cNvSpPr>
          <p:nvPr>
            <p:ph type="ftr" sz="quarter" idx="11"/>
          </p:nvPr>
        </p:nvSpPr>
        <p:spPr>
          <a:xfrm>
            <a:off x="8876521" y="6453002"/>
            <a:ext cx="2805405" cy="365125"/>
          </a:xfrm>
        </p:spPr>
        <p:txBody>
          <a:bodyPr>
            <a:normAutofit/>
          </a:bodyPr>
          <a:lstStyle/>
          <a:p>
            <a:pPr>
              <a:spcAft>
                <a:spcPts val="600"/>
              </a:spcAft>
            </a:pPr>
            <a:r>
              <a:rPr lang="en-IN"/>
              <a:t>31st IIOA Conference</a:t>
            </a:r>
          </a:p>
        </p:txBody>
      </p:sp>
      <p:sp>
        <p:nvSpPr>
          <p:cNvPr id="6" name="Slide Number Placeholder 5">
            <a:extLst>
              <a:ext uri="{FF2B5EF4-FFF2-40B4-BE49-F238E27FC236}">
                <a16:creationId xmlns:a16="http://schemas.microsoft.com/office/drawing/2014/main" id="{1F2AAE96-2B57-187C-D68E-75D96CF64625}"/>
              </a:ext>
            </a:extLst>
          </p:cNvPr>
          <p:cNvSpPr>
            <a:spLocks noGrp="1"/>
          </p:cNvSpPr>
          <p:nvPr>
            <p:ph type="sldNum" sz="quarter" idx="12"/>
          </p:nvPr>
        </p:nvSpPr>
        <p:spPr>
          <a:xfrm>
            <a:off x="11632162" y="6453002"/>
            <a:ext cx="429207" cy="365125"/>
          </a:xfrm>
        </p:spPr>
        <p:txBody>
          <a:bodyPr>
            <a:normAutofit/>
          </a:bodyPr>
          <a:lstStyle/>
          <a:p>
            <a:pPr>
              <a:spcAft>
                <a:spcPts val="600"/>
              </a:spcAft>
            </a:pPr>
            <a:fld id="{E600C124-EAEC-4754-80F8-0D018FABD121}" type="slidenum">
              <a:rPr lang="en-IN" smtClean="0"/>
              <a:pPr>
                <a:spcAft>
                  <a:spcPts val="600"/>
                </a:spcAft>
              </a:pPr>
              <a:t>8</a:t>
            </a:fld>
            <a:endParaRPr lang="en-IN"/>
          </a:p>
        </p:txBody>
      </p:sp>
      <p:graphicFrame>
        <p:nvGraphicFramePr>
          <p:cNvPr id="9" name="Content Placeholder 8">
            <a:extLst>
              <a:ext uri="{FF2B5EF4-FFF2-40B4-BE49-F238E27FC236}">
                <a16:creationId xmlns:a16="http://schemas.microsoft.com/office/drawing/2014/main" id="{5D32723D-E796-7627-2EE6-29380A32E761}"/>
              </a:ext>
            </a:extLst>
          </p:cNvPr>
          <p:cNvGraphicFramePr>
            <a:graphicFrameLocks noGrp="1"/>
          </p:cNvGraphicFramePr>
          <p:nvPr>
            <p:ph idx="1"/>
            <p:extLst>
              <p:ext uri="{D42A27DB-BD31-4B8C-83A1-F6EECF244321}">
                <p14:modId xmlns:p14="http://schemas.microsoft.com/office/powerpoint/2010/main" val="1104980808"/>
              </p:ext>
            </p:extLst>
          </p:nvPr>
        </p:nvGraphicFramePr>
        <p:xfrm>
          <a:off x="4608246" y="670501"/>
          <a:ext cx="6949441" cy="5542917"/>
        </p:xfrm>
        <a:graphic>
          <a:graphicData uri="http://schemas.openxmlformats.org/drawingml/2006/table">
            <a:tbl>
              <a:tblPr firstRow="1" bandRow="1">
                <a:solidFill>
                  <a:schemeClr val="bg1">
                    <a:lumMod val="95000"/>
                  </a:schemeClr>
                </a:solidFill>
                <a:tableStyleId>{5C22544A-7EE6-4342-B048-85BDC9FD1C3A}</a:tableStyleId>
              </a:tblPr>
              <a:tblGrid>
                <a:gridCol w="695901">
                  <a:extLst>
                    <a:ext uri="{9D8B030D-6E8A-4147-A177-3AD203B41FA5}">
                      <a16:colId xmlns:a16="http://schemas.microsoft.com/office/drawing/2014/main" val="915050320"/>
                    </a:ext>
                  </a:extLst>
                </a:gridCol>
                <a:gridCol w="3039531">
                  <a:extLst>
                    <a:ext uri="{9D8B030D-6E8A-4147-A177-3AD203B41FA5}">
                      <a16:colId xmlns:a16="http://schemas.microsoft.com/office/drawing/2014/main" val="346251609"/>
                    </a:ext>
                  </a:extLst>
                </a:gridCol>
                <a:gridCol w="695901">
                  <a:extLst>
                    <a:ext uri="{9D8B030D-6E8A-4147-A177-3AD203B41FA5}">
                      <a16:colId xmlns:a16="http://schemas.microsoft.com/office/drawing/2014/main" val="1489007274"/>
                    </a:ext>
                  </a:extLst>
                </a:gridCol>
                <a:gridCol w="2518108">
                  <a:extLst>
                    <a:ext uri="{9D8B030D-6E8A-4147-A177-3AD203B41FA5}">
                      <a16:colId xmlns:a16="http://schemas.microsoft.com/office/drawing/2014/main" val="500335201"/>
                    </a:ext>
                  </a:extLst>
                </a:gridCol>
              </a:tblGrid>
              <a:tr h="336291">
                <a:tc>
                  <a:txBody>
                    <a:bodyPr/>
                    <a:lstStyle/>
                    <a:p>
                      <a:pPr algn="l" fontAlgn="b"/>
                      <a:r>
                        <a:rPr lang="en-US" sz="1000" b="1" u="none" strike="noStrike" cap="none" spc="0" dirty="0">
                          <a:solidFill>
                            <a:schemeClr val="tx1"/>
                          </a:solidFill>
                          <a:effectLst/>
                        </a:rPr>
                        <a:t>Sl. No.</a:t>
                      </a:r>
                      <a:endParaRPr lang="en-US" sz="1000" b="1"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000" b="1" u="none" strike="noStrike" cap="none" spc="0" dirty="0">
                          <a:solidFill>
                            <a:schemeClr val="tx1"/>
                          </a:solidFill>
                          <a:effectLst/>
                        </a:rPr>
                        <a:t>Sector</a:t>
                      </a:r>
                      <a:endParaRPr lang="en-US" sz="1000" b="1"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000" b="1" u="none" strike="noStrike" cap="none" spc="0" dirty="0">
                          <a:solidFill>
                            <a:schemeClr val="tx1"/>
                          </a:solidFill>
                          <a:effectLst/>
                        </a:rPr>
                        <a:t>Sl. No.</a:t>
                      </a:r>
                      <a:endParaRPr lang="en-US" sz="1000" b="1"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000" b="1" u="none" strike="noStrike" cap="none" spc="0" dirty="0">
                          <a:solidFill>
                            <a:schemeClr val="tx1"/>
                          </a:solidFill>
                          <a:effectLst/>
                        </a:rPr>
                        <a:t>Sector</a:t>
                      </a:r>
                      <a:endParaRPr lang="en-US" sz="1000" b="1"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2311427"/>
                  </a:ext>
                </a:extLst>
              </a:tr>
              <a:tr h="289257">
                <a:tc>
                  <a:txBody>
                    <a:bodyPr/>
                    <a:lstStyle/>
                    <a:p>
                      <a:pPr algn="l" fontAlgn="b"/>
                      <a:r>
                        <a:rPr lang="en-US" sz="1000" u="none" strike="noStrike" cap="none" spc="0" dirty="0">
                          <a:solidFill>
                            <a:schemeClr val="tx1"/>
                          </a:solidFill>
                          <a:effectLst/>
                        </a:rPr>
                        <a:t>1</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Agriculture</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19</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Transport Vehicle</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noFill/>
                      <a:prstDash val="solid"/>
                    </a:lnB>
                    <a:solidFill>
                      <a:schemeClr val="bg1">
                        <a:lumMod val="95000"/>
                      </a:schemeClr>
                    </a:solidFill>
                  </a:tcPr>
                </a:tc>
                <a:extLst>
                  <a:ext uri="{0D108BD9-81ED-4DB2-BD59-A6C34878D82A}">
                    <a16:rowId xmlns:a16="http://schemas.microsoft.com/office/drawing/2014/main" val="2374128488"/>
                  </a:ext>
                </a:extLst>
              </a:tr>
              <a:tr h="289257">
                <a:tc>
                  <a:txBody>
                    <a:bodyPr/>
                    <a:lstStyle/>
                    <a:p>
                      <a:pPr algn="l" fontAlgn="b"/>
                      <a:r>
                        <a:rPr lang="en-US" sz="1000" u="none" strike="noStrike" cap="none" spc="0" dirty="0">
                          <a:solidFill>
                            <a:schemeClr val="tx1"/>
                          </a:solidFill>
                          <a:effectLst/>
                        </a:rPr>
                        <a:t>2</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dirty="0">
                          <a:solidFill>
                            <a:schemeClr val="tx1"/>
                          </a:solidFill>
                          <a:effectLst/>
                        </a:rPr>
                        <a:t>Allied Activities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dirty="0">
                          <a:solidFill>
                            <a:schemeClr val="tx1"/>
                          </a:solidFill>
                          <a:effectLst/>
                        </a:rPr>
                        <a:t>20</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Miscellaneous manufacturing</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216205320"/>
                  </a:ext>
                </a:extLst>
              </a:tr>
              <a:tr h="289257">
                <a:tc>
                  <a:txBody>
                    <a:bodyPr/>
                    <a:lstStyle/>
                    <a:p>
                      <a:pPr algn="l" fontAlgn="b"/>
                      <a:r>
                        <a:rPr lang="en-US" sz="1000" u="none" strike="noStrike" cap="none" spc="0" dirty="0">
                          <a:solidFill>
                            <a:schemeClr val="tx1"/>
                          </a:solidFill>
                          <a:effectLst/>
                        </a:rPr>
                        <a:t>3</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Coal and Lignite</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21</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Construction and construction services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405302780"/>
                  </a:ext>
                </a:extLst>
              </a:tr>
              <a:tr h="289257">
                <a:tc>
                  <a:txBody>
                    <a:bodyPr/>
                    <a:lstStyle/>
                    <a:p>
                      <a:pPr algn="l" fontAlgn="b"/>
                      <a:r>
                        <a:rPr lang="en-US" sz="1000" u="none" strike="noStrike" cap="none" spc="0" dirty="0">
                          <a:solidFill>
                            <a:schemeClr val="tx1"/>
                          </a:solidFill>
                          <a:effectLst/>
                        </a:rPr>
                        <a:t>4</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dirty="0">
                          <a:solidFill>
                            <a:schemeClr val="tx1"/>
                          </a:solidFill>
                          <a:effectLst/>
                        </a:rPr>
                        <a:t>Natural Gas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22</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dirty="0">
                          <a:solidFill>
                            <a:schemeClr val="tx1"/>
                          </a:solidFill>
                          <a:effectLst/>
                        </a:rPr>
                        <a:t>Electricity</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667561793"/>
                  </a:ext>
                </a:extLst>
              </a:tr>
              <a:tr h="289257">
                <a:tc>
                  <a:txBody>
                    <a:bodyPr/>
                    <a:lstStyle/>
                    <a:p>
                      <a:pPr algn="l" fontAlgn="b"/>
                      <a:r>
                        <a:rPr lang="en-US" sz="1000" u="none" strike="noStrike" cap="none" spc="0" dirty="0">
                          <a:solidFill>
                            <a:schemeClr val="tx1"/>
                          </a:solidFill>
                          <a:effectLst/>
                        </a:rPr>
                        <a:t>5</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Crude petroleum</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23</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Gas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03580717"/>
                  </a:ext>
                </a:extLst>
              </a:tr>
              <a:tr h="289257">
                <a:tc>
                  <a:txBody>
                    <a:bodyPr/>
                    <a:lstStyle/>
                    <a:p>
                      <a:pPr algn="l" fontAlgn="b"/>
                      <a:r>
                        <a:rPr lang="en-US" sz="1000" u="none" strike="noStrike" cap="none" spc="0" dirty="0">
                          <a:solidFill>
                            <a:schemeClr val="tx1"/>
                          </a:solidFill>
                          <a:effectLst/>
                        </a:rPr>
                        <a:t>6</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Mining &amp; Quarrying</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24</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Water Supply</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643058138"/>
                  </a:ext>
                </a:extLst>
              </a:tr>
              <a:tr h="289257">
                <a:tc>
                  <a:txBody>
                    <a:bodyPr/>
                    <a:lstStyle/>
                    <a:p>
                      <a:pPr algn="l" fontAlgn="b"/>
                      <a:r>
                        <a:rPr lang="en-US" sz="1000" u="none" strike="noStrike" cap="none" spc="0" dirty="0">
                          <a:solidFill>
                            <a:schemeClr val="tx1"/>
                          </a:solidFill>
                          <a:effectLst/>
                        </a:rPr>
                        <a:t>7</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Food Processing</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25</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Trade</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789836746"/>
                  </a:ext>
                </a:extLst>
              </a:tr>
              <a:tr h="289257">
                <a:tc>
                  <a:txBody>
                    <a:bodyPr/>
                    <a:lstStyle/>
                    <a:p>
                      <a:pPr algn="l" fontAlgn="b"/>
                      <a:r>
                        <a:rPr lang="en-US" sz="1000" u="none" strike="noStrike" cap="none" spc="0" dirty="0">
                          <a:solidFill>
                            <a:schemeClr val="tx1"/>
                          </a:solidFill>
                          <a:effectLst/>
                        </a:rPr>
                        <a:t>8</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Beverages &amp; Tobacco</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26</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Repair &amp; Maintenance of Motor Vehicle</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13565873"/>
                  </a:ext>
                </a:extLst>
              </a:tr>
              <a:tr h="289257">
                <a:tc>
                  <a:txBody>
                    <a:bodyPr/>
                    <a:lstStyle/>
                    <a:p>
                      <a:pPr algn="l" fontAlgn="b"/>
                      <a:r>
                        <a:rPr lang="en-US" sz="1000" u="none" strike="noStrike" cap="none" spc="0" dirty="0">
                          <a:solidFill>
                            <a:schemeClr val="tx1"/>
                          </a:solidFill>
                          <a:effectLst/>
                        </a:rPr>
                        <a:t>9</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Textile</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27</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Hotels &amp; Restaurant</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582729637"/>
                  </a:ext>
                </a:extLst>
              </a:tr>
              <a:tr h="289257">
                <a:tc>
                  <a:txBody>
                    <a:bodyPr/>
                    <a:lstStyle/>
                    <a:p>
                      <a:pPr algn="l" fontAlgn="b"/>
                      <a:r>
                        <a:rPr lang="en-US" sz="1000" u="none" strike="noStrike" cap="none" spc="0" dirty="0">
                          <a:solidFill>
                            <a:schemeClr val="tx1"/>
                          </a:solidFill>
                          <a:effectLst/>
                        </a:rPr>
                        <a:t>10</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Paper &amp; Furniture</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28</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dirty="0">
                          <a:solidFill>
                            <a:schemeClr val="tx1"/>
                          </a:solidFill>
                          <a:effectLst/>
                        </a:rPr>
                        <a:t>Transport </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695559209"/>
                  </a:ext>
                </a:extLst>
              </a:tr>
              <a:tr h="289257">
                <a:tc>
                  <a:txBody>
                    <a:bodyPr/>
                    <a:lstStyle/>
                    <a:p>
                      <a:pPr algn="l" fontAlgn="b"/>
                      <a:r>
                        <a:rPr lang="en-US" sz="1000" u="none" strike="noStrike" cap="none" spc="0">
                          <a:solidFill>
                            <a:schemeClr val="tx1"/>
                          </a:solidFill>
                          <a:effectLst/>
                        </a:rPr>
                        <a:t>11</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Printing</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29</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Storage and warehousing</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818907427"/>
                  </a:ext>
                </a:extLst>
              </a:tr>
              <a:tr h="289257">
                <a:tc>
                  <a:txBody>
                    <a:bodyPr/>
                    <a:lstStyle/>
                    <a:p>
                      <a:pPr algn="l" fontAlgn="b"/>
                      <a:r>
                        <a:rPr lang="en-US" sz="1000" u="none" strike="noStrike" cap="none" spc="0" dirty="0">
                          <a:solidFill>
                            <a:schemeClr val="tx1"/>
                          </a:solidFill>
                          <a:effectLst/>
                        </a:rPr>
                        <a:t>12</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Rubber &amp; Plastic Products</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30</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dirty="0">
                          <a:solidFill>
                            <a:schemeClr val="tx1"/>
                          </a:solidFill>
                          <a:effectLst/>
                        </a:rPr>
                        <a:t>Communication services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234730600"/>
                  </a:ext>
                </a:extLst>
              </a:tr>
              <a:tr h="289257">
                <a:tc>
                  <a:txBody>
                    <a:bodyPr/>
                    <a:lstStyle/>
                    <a:p>
                      <a:pPr algn="l" fontAlgn="b"/>
                      <a:r>
                        <a:rPr lang="en-US" sz="1000" u="none" strike="noStrike" cap="none" spc="0" dirty="0">
                          <a:solidFill>
                            <a:schemeClr val="tx1"/>
                          </a:solidFill>
                          <a:effectLst/>
                        </a:rPr>
                        <a:t>13</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Petroleum &amp; Coal</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31</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Financial &amp; Insurance Services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50855248"/>
                  </a:ext>
                </a:extLst>
              </a:tr>
              <a:tr h="289257">
                <a:tc>
                  <a:txBody>
                    <a:bodyPr/>
                    <a:lstStyle/>
                    <a:p>
                      <a:pPr algn="l" fontAlgn="b"/>
                      <a:r>
                        <a:rPr lang="en-US" sz="1000" u="none" strike="noStrike" cap="none" spc="0" dirty="0">
                          <a:solidFill>
                            <a:schemeClr val="tx1"/>
                          </a:solidFill>
                          <a:effectLst/>
                        </a:rPr>
                        <a:t>14</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Chemical, chemical products, Pharmaceuticals</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32</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dirty="0">
                          <a:solidFill>
                            <a:schemeClr val="tx1"/>
                          </a:solidFill>
                          <a:effectLst/>
                        </a:rPr>
                        <a:t>Real estate services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158279480"/>
                  </a:ext>
                </a:extLst>
              </a:tr>
              <a:tr h="289257">
                <a:tc>
                  <a:txBody>
                    <a:bodyPr/>
                    <a:lstStyle/>
                    <a:p>
                      <a:pPr algn="l" fontAlgn="b"/>
                      <a:r>
                        <a:rPr lang="en-US" sz="1000" u="none" strike="noStrike" cap="none" spc="0" dirty="0">
                          <a:solidFill>
                            <a:schemeClr val="tx1"/>
                          </a:solidFill>
                          <a:effectLst/>
                        </a:rPr>
                        <a:t>15</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Fertilizers &amp; Pesticides</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33</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Renting of machinery &amp; equipment</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204040781"/>
                  </a:ext>
                </a:extLst>
              </a:tr>
              <a:tr h="289257">
                <a:tc>
                  <a:txBody>
                    <a:bodyPr/>
                    <a:lstStyle/>
                    <a:p>
                      <a:pPr algn="l" fontAlgn="b"/>
                      <a:r>
                        <a:rPr lang="en-US" sz="1000" u="none" strike="noStrike" cap="none" spc="0" dirty="0">
                          <a:solidFill>
                            <a:schemeClr val="tx1"/>
                          </a:solidFill>
                          <a:effectLst/>
                        </a:rPr>
                        <a:t>16</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Metallic &amp; Non-Mettalic Products</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a:solidFill>
                            <a:schemeClr val="tx1"/>
                          </a:solidFill>
                          <a:effectLst/>
                        </a:rPr>
                        <a:t>34</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000" u="none" strike="noStrike" cap="none" spc="0" dirty="0">
                          <a:solidFill>
                            <a:schemeClr val="tx1"/>
                          </a:solidFill>
                          <a:effectLst/>
                        </a:rPr>
                        <a:t>Research &amp; Development Services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022362303"/>
                  </a:ext>
                </a:extLst>
              </a:tr>
              <a:tr h="289257">
                <a:tc>
                  <a:txBody>
                    <a:bodyPr/>
                    <a:lstStyle/>
                    <a:p>
                      <a:pPr algn="l" fontAlgn="b"/>
                      <a:r>
                        <a:rPr lang="en-US" sz="1000" u="none" strike="noStrike" cap="none" spc="0" dirty="0">
                          <a:solidFill>
                            <a:schemeClr val="tx1"/>
                          </a:solidFill>
                          <a:effectLst/>
                        </a:rPr>
                        <a:t>17</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Tractors and  other agricultural implements</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a:solidFill>
                            <a:schemeClr val="tx1"/>
                          </a:solidFill>
                          <a:effectLst/>
                        </a:rPr>
                        <a:t>35</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000" u="none" strike="noStrike" cap="none" spc="0" dirty="0">
                          <a:solidFill>
                            <a:schemeClr val="tx1"/>
                          </a:solidFill>
                          <a:effectLst/>
                        </a:rPr>
                        <a:t>Other Services</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293214177"/>
                  </a:ext>
                </a:extLst>
              </a:tr>
              <a:tr h="289257">
                <a:tc>
                  <a:txBody>
                    <a:bodyPr/>
                    <a:lstStyle/>
                    <a:p>
                      <a:pPr algn="l" fontAlgn="b"/>
                      <a:r>
                        <a:rPr lang="en-US" sz="1000" u="none" strike="noStrike" cap="none" spc="0" dirty="0">
                          <a:solidFill>
                            <a:schemeClr val="tx1"/>
                          </a:solidFill>
                          <a:effectLst/>
                        </a:rPr>
                        <a:t>18</a:t>
                      </a:r>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ap="flat" cmpd="sng" algn="ctr">
                      <a:noFill/>
                      <a:prstDash val="solid"/>
                      <a:round/>
                      <a:headEnd type="none" w="med" len="med"/>
                      <a:tailEnd type="none" w="med" len="med"/>
                    </a:lnL>
                    <a:lnR w="12700" cmpd="sng">
                      <a:noFill/>
                      <a:prstDash val="solid"/>
                    </a:lnR>
                    <a:lnT w="9525" cap="flat" cmpd="sng" algn="ctr">
                      <a:noFill/>
                      <a:prstDash val="soli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u="none" strike="noStrike" cap="none" spc="0">
                          <a:solidFill>
                            <a:schemeClr val="tx1"/>
                          </a:solidFill>
                          <a:effectLst/>
                        </a:rPr>
                        <a:t>Electrical &amp; Non-Electrical Machinery</a:t>
                      </a:r>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000" b="0" i="0" u="none" strike="noStrike" cap="none" spc="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000" b="0" i="0" u="none" strike="noStrike" cap="none" spc="0" dirty="0">
                        <a:solidFill>
                          <a:schemeClr val="tx1"/>
                        </a:solidFill>
                        <a:effectLst/>
                        <a:latin typeface="Aptos Narrow" panose="020B0004020202020204" pitchFamily="34" charset="0"/>
                      </a:endParaRPr>
                    </a:p>
                  </a:txBody>
                  <a:tcPr marL="49385" marR="7349" marT="14110" marB="105826" anchor="b">
                    <a:lnL w="12700" cmpd="sng">
                      <a:noFill/>
                      <a:prstDash val="solid"/>
                    </a:lnL>
                    <a:lnR w="12700" cmpd="sng">
                      <a:noFill/>
                      <a:prstDash val="solid"/>
                    </a:lnR>
                    <a:lnT w="9525" cap="flat" cmpd="sng" algn="ctr">
                      <a:noFill/>
                      <a:prstDash val="soli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5193975"/>
                  </a:ext>
                </a:extLst>
              </a:tr>
            </a:tbl>
          </a:graphicData>
        </a:graphic>
      </p:graphicFrame>
    </p:spTree>
    <p:extLst>
      <p:ext uri="{BB962C8B-B14F-4D97-AF65-F5344CB8AC3E}">
        <p14:creationId xmlns:p14="http://schemas.microsoft.com/office/powerpoint/2010/main" val="335525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A7C9-5CB3-7621-CF65-5AD0D07BE346}"/>
              </a:ext>
            </a:extLst>
          </p:cNvPr>
          <p:cNvSpPr>
            <a:spLocks noGrp="1"/>
          </p:cNvSpPr>
          <p:nvPr>
            <p:ph type="title"/>
          </p:nvPr>
        </p:nvSpPr>
        <p:spPr/>
        <p:txBody>
          <a:bodyPr/>
          <a:lstStyle/>
          <a:p>
            <a:r>
              <a:rPr lang="en-IN" dirty="0"/>
              <a:t>Formulae Used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1A43FD-9A22-CC50-74A9-E5F645863756}"/>
                  </a:ext>
                </a:extLst>
              </p:cNvPr>
              <p:cNvSpPr>
                <a:spLocks noGrp="1"/>
              </p:cNvSpPr>
              <p:nvPr>
                <p:ph idx="1"/>
              </p:nvPr>
            </p:nvSpPr>
            <p:spPr>
              <a:xfrm>
                <a:off x="838200" y="1825625"/>
                <a:ext cx="10515600" cy="4667250"/>
              </a:xfrm>
            </p:spPr>
            <p:txBody>
              <a:bodyPr>
                <a:normAutofit fontScale="85000" lnSpcReduction="20000"/>
              </a:bodyPr>
              <a:lstStyle/>
              <a:p>
                <a:pPr>
                  <a:buFont typeface="Wingdings" panose="05000000000000000000" pitchFamily="2" charset="2"/>
                  <a:buChar char="q"/>
                </a:pPr>
                <a14:m>
                  <m:oMath xmlns:m="http://schemas.openxmlformats.org/officeDocument/2006/math">
                    <m:r>
                      <a:rPr lang="en-IN" sz="2000" b="1" i="0" smtClean="0">
                        <a:latin typeface="Cambria Math" panose="02040503050406030204" pitchFamily="18" charset="0"/>
                      </a:rPr>
                      <m:t>𝐋𝐞𝐨𝐧𝐭𝐢𝐞𝐟</m:t>
                    </m:r>
                    <m:r>
                      <a:rPr lang="en-IN" sz="2000" b="1" i="0" smtClean="0">
                        <a:latin typeface="Cambria Math" panose="02040503050406030204" pitchFamily="18" charset="0"/>
                      </a:rPr>
                      <m:t> </m:t>
                    </m:r>
                    <m:r>
                      <a:rPr lang="en-IN" sz="2000" b="1" i="0" smtClean="0">
                        <a:latin typeface="Cambria Math" panose="02040503050406030204" pitchFamily="18" charset="0"/>
                      </a:rPr>
                      <m:t>𝐢𝐧𝐯𝐞𝐫𝐬𝐞</m:t>
                    </m:r>
                    <m:r>
                      <a:rPr lang="en-IN" sz="2000" b="1" i="0" smtClean="0">
                        <a:latin typeface="Cambria Math" panose="02040503050406030204" pitchFamily="18" charset="0"/>
                      </a:rPr>
                      <m:t> </m:t>
                    </m:r>
                    <m:r>
                      <a:rPr lang="en-IN" sz="2000" b="1" i="0" smtClean="0">
                        <a:latin typeface="Cambria Math" panose="02040503050406030204" pitchFamily="18" charset="0"/>
                      </a:rPr>
                      <m:t>𝐦𝐚𝐭𝐫𝐢𝐱</m:t>
                    </m:r>
                  </m:oMath>
                </a14:m>
                <a:endParaRPr lang="en-IN" sz="2000" b="1" dirty="0">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𝒙</m:t>
                    </m:r>
                    <m:r>
                      <a:rPr lang="en-IN" sz="20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b="1" i="1">
                            <a:latin typeface="Cambria Math" panose="02040503050406030204" pitchFamily="18" charset="0"/>
                          </a:rPr>
                        </m:ctrlPr>
                      </m:sSupPr>
                      <m:e>
                        <m:d>
                          <m:dPr>
                            <m:ctrlPr>
                              <a:rPr lang="en-IN" sz="2000" b="1" i="1">
                                <a:latin typeface="Cambria Math" panose="02040503050406030204" pitchFamily="18" charset="0"/>
                              </a:rPr>
                            </m:ctrlPr>
                          </m:dPr>
                          <m:e>
                            <m:r>
                              <a:rPr lang="en-IN" sz="2000" b="1" i="1">
                                <a:latin typeface="Cambria Math" panose="02040503050406030204" pitchFamily="18" charset="0"/>
                                <a:ea typeface="Calibri" panose="020F0502020204030204" pitchFamily="34" charset="0"/>
                                <a:cs typeface="Times New Roman" panose="02020603050405020304" pitchFamily="18" charset="0"/>
                              </a:rPr>
                              <m:t>𝑰</m:t>
                            </m:r>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𝑨</m:t>
                            </m:r>
                          </m:e>
                        </m:d>
                      </m:e>
                      <m:sup>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𝟏</m:t>
                        </m:r>
                      </m:sup>
                    </m:sSup>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𝒇</m:t>
                    </m:r>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𝑳</m:t>
                    </m:r>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𝒇</m:t>
                    </m:r>
                    <m:r>
                      <a:rPr lang="en-IN" sz="2000" b="1" i="1" smtClean="0">
                        <a:latin typeface="Cambria Math" panose="02040503050406030204" pitchFamily="18" charset="0"/>
                        <a:ea typeface="Calibri" panose="020F0502020204030204" pitchFamily="34" charset="0"/>
                        <a:cs typeface="Times New Roman" panose="02020603050405020304" pitchFamily="18" charset="0"/>
                      </a:rPr>
                      <m:t> </m:t>
                    </m:r>
                  </m:oMath>
                </a14:m>
                <a:endParaRPr lang="en-IN" sz="2000" dirty="0">
                  <a:latin typeface="Utsaah" panose="020B0604020202020204" pitchFamily="34" charset="0"/>
                  <a:cs typeface="Utsaah" panose="020B0604020202020204" pitchFamily="34" charset="0"/>
                </a:endParaRPr>
              </a:p>
              <a:p>
                <a:pPr marL="0" indent="0">
                  <a:buNone/>
                </a:pPr>
                <a:r>
                  <a:rPr lang="en-IN" sz="2000" b="1" i="1" dirty="0">
                    <a:latin typeface="Utsaah" panose="020B0604020202020204" pitchFamily="34" charset="0"/>
                    <a:cs typeface="Utsaah" panose="020B0604020202020204" pitchFamily="34" charset="0"/>
                  </a:rPr>
                  <a:t>{Where </a:t>
                </a:r>
                <a:r>
                  <a:rPr lang="en-GB" sz="2000" b="1" i="1" dirty="0">
                    <a:latin typeface="Utsaah" panose="020B0604020202020204" pitchFamily="34" charset="0"/>
                    <a:cs typeface="Utsaah" panose="020B0604020202020204" pitchFamily="34" charset="0"/>
                  </a:rPr>
                  <a:t>A is the input coefficient matrix </a:t>
                </a:r>
                <a14:m>
                  <m:oMath xmlns:m="http://schemas.openxmlformats.org/officeDocument/2006/math">
                    <m:r>
                      <a:rPr lang="en-GB" sz="2000" b="1" i="1">
                        <a:latin typeface="Cambria Math" panose="02040503050406030204" pitchFamily="18" charset="0"/>
                      </a:rPr>
                      <m:t>[</m:t>
                    </m:r>
                    <m:sSub>
                      <m:sSubPr>
                        <m:ctrlPr>
                          <a:rPr lang="en-IN" sz="2000" b="1" i="1">
                            <a:latin typeface="Cambria Math" panose="02040503050406030204" pitchFamily="18" charset="0"/>
                          </a:rPr>
                        </m:ctrlPr>
                      </m:sSubPr>
                      <m:e>
                        <m:r>
                          <a:rPr lang="en-GB" sz="2000" b="1" i="1">
                            <a:latin typeface="Cambria Math" panose="02040503050406030204" pitchFamily="18" charset="0"/>
                          </a:rPr>
                          <m:t>𝒂</m:t>
                        </m:r>
                      </m:e>
                      <m:sub>
                        <m:r>
                          <a:rPr lang="en-GB" sz="2000" b="1" i="1">
                            <a:latin typeface="Cambria Math" panose="02040503050406030204" pitchFamily="18" charset="0"/>
                          </a:rPr>
                          <m:t>𝒊𝒋</m:t>
                        </m:r>
                      </m:sub>
                    </m:sSub>
                    <m:r>
                      <a:rPr lang="en-GB" sz="2000" b="1" i="1">
                        <a:latin typeface="Cambria Math" panose="02040503050406030204" pitchFamily="18" charset="0"/>
                      </a:rPr>
                      <m:t>=</m:t>
                    </m:r>
                    <m:sSub>
                      <m:sSubPr>
                        <m:ctrlPr>
                          <a:rPr lang="en-IN" sz="2000" b="1" i="1">
                            <a:latin typeface="Cambria Math" panose="02040503050406030204" pitchFamily="18" charset="0"/>
                          </a:rPr>
                        </m:ctrlPr>
                      </m:sSubPr>
                      <m:e>
                        <m:r>
                          <a:rPr lang="en-GB" sz="2000" b="1" i="1">
                            <a:latin typeface="Cambria Math" panose="02040503050406030204" pitchFamily="18" charset="0"/>
                          </a:rPr>
                          <m:t>𝒛</m:t>
                        </m:r>
                      </m:e>
                      <m:sub>
                        <m:r>
                          <a:rPr lang="en-GB" sz="2000" b="1" i="1">
                            <a:latin typeface="Cambria Math" panose="02040503050406030204" pitchFamily="18" charset="0"/>
                          </a:rPr>
                          <m:t>𝒊𝒋</m:t>
                        </m:r>
                      </m:sub>
                    </m:sSub>
                    <m:sSup>
                      <m:sSupPr>
                        <m:ctrlPr>
                          <a:rPr lang="en-IN" sz="2000" b="1" i="1">
                            <a:latin typeface="Cambria Math" panose="02040503050406030204" pitchFamily="18" charset="0"/>
                          </a:rPr>
                        </m:ctrlPr>
                      </m:sSupPr>
                      <m:e>
                        <m:acc>
                          <m:accPr>
                            <m:chr m:val="̂"/>
                            <m:ctrlPr>
                              <a:rPr lang="en-IN" sz="2000" b="1" i="1">
                                <a:latin typeface="Cambria Math" panose="02040503050406030204" pitchFamily="18" charset="0"/>
                              </a:rPr>
                            </m:ctrlPr>
                          </m:accPr>
                          <m:e>
                            <m:r>
                              <a:rPr lang="en-GB" sz="2000" b="1" i="1">
                                <a:latin typeface="Cambria Math" panose="02040503050406030204" pitchFamily="18" charset="0"/>
                              </a:rPr>
                              <m:t>𝒙</m:t>
                            </m:r>
                          </m:e>
                        </m:acc>
                      </m:e>
                      <m:sup>
                        <m:r>
                          <a:rPr lang="en-GB" sz="2000" b="1" i="1">
                            <a:latin typeface="Cambria Math" panose="02040503050406030204" pitchFamily="18" charset="0"/>
                          </a:rPr>
                          <m:t>−</m:t>
                        </m:r>
                        <m:r>
                          <a:rPr lang="en-GB" sz="2000" b="1" i="1">
                            <a:latin typeface="Cambria Math" panose="02040503050406030204" pitchFamily="18" charset="0"/>
                          </a:rPr>
                          <m:t>𝟏</m:t>
                        </m:r>
                      </m:sup>
                    </m:sSup>
                    <m:r>
                      <a:rPr lang="en-GB" sz="2000" b="1" i="1">
                        <a:latin typeface="Cambria Math" panose="02040503050406030204" pitchFamily="18" charset="0"/>
                      </a:rPr>
                      <m:t>]</m:t>
                    </m:r>
                  </m:oMath>
                </a14:m>
                <a:r>
                  <a:rPr lang="en-GB" sz="2000" b="1" i="1" dirty="0">
                    <a:latin typeface="Utsaah" panose="020B0604020202020204" pitchFamily="34" charset="0"/>
                    <a:cs typeface="Utsaah" panose="020B0604020202020204" pitchFamily="34" charset="0"/>
                  </a:rPr>
                  <a:t>,  </a:t>
                </a:r>
                <a14:m>
                  <m:oMath xmlns:m="http://schemas.openxmlformats.org/officeDocument/2006/math">
                    <m:sSup>
                      <m:sSupPr>
                        <m:ctrlPr>
                          <a:rPr lang="en-IN" sz="2000" b="1" i="1">
                            <a:latin typeface="Cambria Math" panose="02040503050406030204" pitchFamily="18" charset="0"/>
                          </a:rPr>
                        </m:ctrlPr>
                      </m:sSupPr>
                      <m:e>
                        <m:d>
                          <m:dPr>
                            <m:ctrlPr>
                              <a:rPr lang="en-IN" sz="2000" b="1" i="1">
                                <a:latin typeface="Cambria Math" panose="02040503050406030204" pitchFamily="18" charset="0"/>
                              </a:rPr>
                            </m:ctrlPr>
                          </m:dPr>
                          <m:e>
                            <m:r>
                              <a:rPr lang="en-IN" sz="2000" b="1" i="1">
                                <a:latin typeface="Cambria Math" panose="02040503050406030204" pitchFamily="18" charset="0"/>
                              </a:rPr>
                              <m:t>𝑰</m:t>
                            </m:r>
                            <m:r>
                              <a:rPr lang="en-IN" sz="2000" b="1" i="1">
                                <a:latin typeface="Cambria Math" panose="02040503050406030204" pitchFamily="18" charset="0"/>
                              </a:rPr>
                              <m:t>−</m:t>
                            </m:r>
                            <m:r>
                              <a:rPr lang="en-IN" sz="2000" b="1" i="1">
                                <a:latin typeface="Cambria Math" panose="02040503050406030204" pitchFamily="18" charset="0"/>
                              </a:rPr>
                              <m:t>𝑨</m:t>
                            </m:r>
                          </m:e>
                        </m:d>
                      </m:e>
                      <m:sup>
                        <m:r>
                          <a:rPr lang="en-IN" sz="2000" b="1" i="1">
                            <a:latin typeface="Cambria Math" panose="02040503050406030204" pitchFamily="18" charset="0"/>
                          </a:rPr>
                          <m:t>−</m:t>
                        </m:r>
                        <m:r>
                          <a:rPr lang="en-IN" sz="2000" b="1" i="1">
                            <a:latin typeface="Cambria Math" panose="02040503050406030204" pitchFamily="18" charset="0"/>
                          </a:rPr>
                          <m:t>𝟏</m:t>
                        </m:r>
                      </m:sup>
                    </m:sSup>
                    <m:r>
                      <a:rPr lang="en-GB" sz="2000" b="1" i="1">
                        <a:latin typeface="Cambria Math" panose="02040503050406030204" pitchFamily="18" charset="0"/>
                      </a:rPr>
                      <m:t> </m:t>
                    </m:r>
                  </m:oMath>
                </a14:m>
                <a:r>
                  <a:rPr lang="en-IN" sz="2000" b="1" i="1" dirty="0">
                    <a:latin typeface="Utsaah" panose="020B0604020202020204" pitchFamily="34" charset="0"/>
                    <a:cs typeface="Utsaah" panose="020B0604020202020204" pitchFamily="34" charset="0"/>
                  </a:rPr>
                  <a:t>or 𝐿 is the Leontief Inverse Matrix or total requirement matrix. }</a:t>
                </a:r>
              </a:p>
              <a:p>
                <a:pPr>
                  <a:buFont typeface="Wingdings" panose="05000000000000000000" pitchFamily="2" charset="2"/>
                  <a:buChar char="q"/>
                </a:pPr>
                <a14:m>
                  <m:oMath xmlns:m="http://schemas.openxmlformats.org/officeDocument/2006/math">
                    <m:r>
                      <a:rPr lang="en-IN" sz="2000" b="1" i="0">
                        <a:latin typeface="Cambria Math" panose="02040503050406030204" pitchFamily="18" charset="0"/>
                      </a:rPr>
                      <m:t>𝐆𝐡𝐨𝐬𝐡</m:t>
                    </m:r>
                    <m:r>
                      <a:rPr lang="en-IN" sz="2000" b="1" i="0">
                        <a:latin typeface="Cambria Math" panose="02040503050406030204" pitchFamily="18" charset="0"/>
                      </a:rPr>
                      <m:t> </m:t>
                    </m:r>
                    <m:r>
                      <a:rPr lang="en-IN" sz="2000" b="1" i="0">
                        <a:latin typeface="Cambria Math" panose="02040503050406030204" pitchFamily="18" charset="0"/>
                      </a:rPr>
                      <m:t>𝐢𝐧𝐯𝐞𝐫𝐬𝐞</m:t>
                    </m:r>
                    <m:r>
                      <a:rPr lang="en-IN" sz="2000" b="1" i="0">
                        <a:latin typeface="Cambria Math" panose="02040503050406030204" pitchFamily="18" charset="0"/>
                      </a:rPr>
                      <m:t> </m:t>
                    </m:r>
                    <m:r>
                      <a:rPr lang="en-IN" sz="2000" b="1" i="0">
                        <a:latin typeface="Cambria Math" panose="02040503050406030204" pitchFamily="18" charset="0"/>
                      </a:rPr>
                      <m:t>𝐦𝐚𝐭𝐫𝐢𝐱</m:t>
                    </m:r>
                  </m:oMath>
                </a14:m>
                <a:endParaRPr lang="en-IN" sz="2000" b="1" dirty="0">
                  <a:latin typeface="Utsaah" panose="020B0604020202020204" pitchFamily="34" charset="0"/>
                  <a:ea typeface="Calibri" panose="020F0502020204030204" pitchFamily="34" charset="0"/>
                  <a:cs typeface="Utsaah" panose="020B0604020202020204" pitchFamily="34" charset="0"/>
                </a:endParaRPr>
              </a:p>
              <a:p>
                <a14:m>
                  <m:oMath xmlns:m="http://schemas.openxmlformats.org/officeDocument/2006/math">
                    <m:r>
                      <a:rPr lang="en-IN" sz="20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b="1" i="1">
                            <a:latin typeface="Cambria Math" panose="02040503050406030204" pitchFamily="18" charset="0"/>
                            <a:ea typeface="Calibri" panose="020F0502020204030204" pitchFamily="34" charset="0"/>
                            <a:cs typeface="Times New Roman" panose="02020603050405020304" pitchFamily="18" charset="0"/>
                          </a:rPr>
                        </m:ctrlPr>
                      </m:sSupPr>
                      <m:e>
                        <m:r>
                          <a:rPr lang="en-IN" sz="2000" b="1" i="1">
                            <a:latin typeface="Cambria Math" panose="02040503050406030204" pitchFamily="18" charset="0"/>
                            <a:ea typeface="Calibri" panose="020F0502020204030204" pitchFamily="34" charset="0"/>
                            <a:cs typeface="Times New Roman" panose="02020603050405020304" pitchFamily="18" charset="0"/>
                          </a:rPr>
                          <m:t>𝒙</m:t>
                        </m:r>
                      </m:e>
                      <m:sup>
                        <m:r>
                          <a:rPr lang="en-IN" sz="2000" b="1" i="1">
                            <a:latin typeface="Cambria Math" panose="02040503050406030204" pitchFamily="18" charset="0"/>
                            <a:ea typeface="Calibri" panose="020F0502020204030204" pitchFamily="34" charset="0"/>
                            <a:cs typeface="Times New Roman" panose="02020603050405020304" pitchFamily="18" charset="0"/>
                          </a:rPr>
                          <m:t>′</m:t>
                        </m:r>
                      </m:sup>
                    </m:sSup>
                    <m:r>
                      <a:rPr lang="en-IN" sz="20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b="1" i="1">
                            <a:latin typeface="Cambria Math" panose="02040503050406030204" pitchFamily="18" charset="0"/>
                          </a:rPr>
                        </m:ctrlPr>
                      </m:sSupPr>
                      <m:e>
                        <m:sSup>
                          <m:sSupPr>
                            <m:ctrlPr>
                              <a:rPr lang="en-IN" sz="2000" b="1" i="1">
                                <a:latin typeface="Cambria Math" panose="02040503050406030204" pitchFamily="18" charset="0"/>
                              </a:rPr>
                            </m:ctrlPr>
                          </m:sSupPr>
                          <m:e>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𝒗</m:t>
                            </m:r>
                          </m:e>
                          <m:sup>
                            <m:r>
                              <a:rPr lang="en-IN" sz="2000" b="1"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IN" sz="2000" b="1" i="1">
                                <a:latin typeface="Cambria Math" panose="02040503050406030204" pitchFamily="18" charset="0"/>
                              </a:rPr>
                            </m:ctrlPr>
                          </m:dPr>
                          <m:e>
                            <m:r>
                              <a:rPr lang="en-IN" sz="2000" b="1" i="1">
                                <a:latin typeface="Cambria Math" panose="02040503050406030204" pitchFamily="18" charset="0"/>
                                <a:ea typeface="Calibri" panose="020F0502020204030204" pitchFamily="34" charset="0"/>
                                <a:cs typeface="Times New Roman" panose="02020603050405020304" pitchFamily="18" charset="0"/>
                              </a:rPr>
                              <m:t>𝑰</m:t>
                            </m:r>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𝑩</m:t>
                            </m:r>
                          </m:e>
                        </m:d>
                      </m:e>
                      <m:sup>
                        <m:r>
                          <a:rPr lang="en-IN" sz="2000" b="1" i="1">
                            <a:latin typeface="Cambria Math" panose="02040503050406030204" pitchFamily="18" charset="0"/>
                            <a:ea typeface="Calibri" panose="020F0502020204030204" pitchFamily="34" charset="0"/>
                            <a:cs typeface="Times New Roman" panose="02020603050405020304" pitchFamily="18" charset="0"/>
                          </a:rPr>
                          <m:t>−</m:t>
                        </m:r>
                        <m:r>
                          <a:rPr lang="en-IN" sz="2000" b="1" i="1">
                            <a:latin typeface="Cambria Math" panose="02040503050406030204" pitchFamily="18" charset="0"/>
                            <a:ea typeface="Calibri" panose="020F0502020204030204" pitchFamily="34" charset="0"/>
                            <a:cs typeface="Times New Roman" panose="02020603050405020304" pitchFamily="18" charset="0"/>
                          </a:rPr>
                          <m:t>𝟏</m:t>
                        </m:r>
                      </m:sup>
                    </m:sSup>
                    <m:r>
                      <a:rPr lang="en-IN" sz="20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b="1" i="1">
                            <a:latin typeface="Cambria Math" panose="02040503050406030204" pitchFamily="18" charset="0"/>
                          </a:rPr>
                        </m:ctrlPr>
                      </m:sSupPr>
                      <m:e>
                        <m:r>
                          <a:rPr lang="en-IN" sz="2000" b="1" i="1">
                            <a:latin typeface="Cambria Math" panose="02040503050406030204" pitchFamily="18" charset="0"/>
                            <a:ea typeface="Calibri" panose="020F0502020204030204" pitchFamily="34" charset="0"/>
                            <a:cs typeface="Times New Roman" panose="02020603050405020304" pitchFamily="18" charset="0"/>
                          </a:rPr>
                          <m:t>𝒗</m:t>
                        </m:r>
                      </m:e>
                      <m:sup>
                        <m:r>
                          <a:rPr lang="en-IN" sz="2000" b="1" i="1">
                            <a:latin typeface="Cambria Math" panose="02040503050406030204" pitchFamily="18" charset="0"/>
                            <a:ea typeface="Calibri" panose="020F0502020204030204" pitchFamily="34" charset="0"/>
                            <a:cs typeface="Times New Roman" panose="02020603050405020304" pitchFamily="18" charset="0"/>
                          </a:rPr>
                          <m:t>′</m:t>
                        </m:r>
                      </m:sup>
                    </m:sSup>
                    <m:r>
                      <a:rPr lang="en-IN" sz="2000" b="1" i="1">
                        <a:latin typeface="Cambria Math" panose="02040503050406030204" pitchFamily="18" charset="0"/>
                        <a:ea typeface="Calibri" panose="020F0502020204030204" pitchFamily="34" charset="0"/>
                        <a:cs typeface="Times New Roman" panose="02020603050405020304" pitchFamily="18" charset="0"/>
                      </a:rPr>
                      <m:t>𝑮</m:t>
                    </m:r>
                  </m:oMath>
                </a14:m>
                <a:endParaRPr lang="en-IN" sz="2000" b="1"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b="1" i="1" dirty="0">
                    <a:latin typeface="Utsaah" panose="020B0604020202020204" pitchFamily="34" charset="0"/>
                    <a:cs typeface="Utsaah" panose="020B0604020202020204" pitchFamily="34" charset="0"/>
                  </a:rPr>
                  <a:t>{Where B is the output or allocation coefficient matrix, and </a:t>
                </a:r>
                <a14:m>
                  <m:oMath xmlns:m="http://schemas.openxmlformats.org/officeDocument/2006/math">
                    <m:sSup>
                      <m:sSupPr>
                        <m:ctrlPr>
                          <a:rPr lang="en-IN" sz="2000" b="1" i="1">
                            <a:latin typeface="Cambria Math" panose="02040503050406030204" pitchFamily="18" charset="0"/>
                          </a:rPr>
                        </m:ctrlPr>
                      </m:sSupPr>
                      <m:e>
                        <m:d>
                          <m:dPr>
                            <m:ctrlPr>
                              <a:rPr lang="en-IN" sz="2000" b="1" i="1">
                                <a:latin typeface="Cambria Math" panose="02040503050406030204" pitchFamily="18" charset="0"/>
                              </a:rPr>
                            </m:ctrlPr>
                          </m:dPr>
                          <m:e>
                            <m:r>
                              <a:rPr lang="en-IN" sz="2000" b="1" i="1">
                                <a:latin typeface="Cambria Math" panose="02040503050406030204" pitchFamily="18" charset="0"/>
                              </a:rPr>
                              <m:t>𝑰</m:t>
                            </m:r>
                            <m:r>
                              <a:rPr lang="en-IN" sz="2000" b="1" i="1">
                                <a:latin typeface="Cambria Math" panose="02040503050406030204" pitchFamily="18" charset="0"/>
                              </a:rPr>
                              <m:t>−</m:t>
                            </m:r>
                            <m:r>
                              <a:rPr lang="en-IN" sz="2000" b="1" i="1">
                                <a:latin typeface="Cambria Math" panose="02040503050406030204" pitchFamily="18" charset="0"/>
                              </a:rPr>
                              <m:t>𝑩</m:t>
                            </m:r>
                          </m:e>
                        </m:d>
                      </m:e>
                      <m:sup>
                        <m:r>
                          <a:rPr lang="en-IN" sz="2000" b="1" i="1">
                            <a:latin typeface="Cambria Math" panose="02040503050406030204" pitchFamily="18" charset="0"/>
                          </a:rPr>
                          <m:t>−</m:t>
                        </m:r>
                        <m:r>
                          <a:rPr lang="en-IN" sz="2000" b="1" i="1">
                            <a:latin typeface="Cambria Math" panose="02040503050406030204" pitchFamily="18" charset="0"/>
                          </a:rPr>
                          <m:t>𝟏</m:t>
                        </m:r>
                      </m:sup>
                    </m:sSup>
                  </m:oMath>
                </a14:m>
                <a:r>
                  <a:rPr lang="en-GB" sz="2000" b="1" i="1" dirty="0">
                    <a:latin typeface="Utsaah" panose="020B0604020202020204" pitchFamily="34" charset="0"/>
                    <a:cs typeface="Utsaah" panose="020B0604020202020204" pitchFamily="34" charset="0"/>
                  </a:rPr>
                  <a:t> or </a:t>
                </a:r>
                <a14:m>
                  <m:oMath xmlns:m="http://schemas.openxmlformats.org/officeDocument/2006/math">
                    <m:r>
                      <a:rPr lang="en-IN" sz="2000" b="1" i="1">
                        <a:latin typeface="Cambria Math" panose="02040503050406030204" pitchFamily="18" charset="0"/>
                      </a:rPr>
                      <m:t>𝑮</m:t>
                    </m:r>
                  </m:oMath>
                </a14:m>
                <a:r>
                  <a:rPr lang="en-GB" sz="2000" b="1" i="1" dirty="0">
                    <a:latin typeface="Utsaah" panose="020B0604020202020204" pitchFamily="34" charset="0"/>
                    <a:cs typeface="Utsaah" panose="020B0604020202020204" pitchFamily="34" charset="0"/>
                  </a:rPr>
                  <a:t> is Output Inverse Matrix or Ghosh Inverse Matrix}</a:t>
                </a:r>
              </a:p>
              <a:p>
                <a:pPr>
                  <a:buFont typeface="Wingdings" panose="05000000000000000000" pitchFamily="2" charset="2"/>
                  <a:buChar char="q"/>
                </a:pPr>
                <a:r>
                  <a:rPr lang="en-IN" sz="2400" b="1" dirty="0">
                    <a:latin typeface="Utsaah" panose="020B0604020202020204" pitchFamily="34" charset="0"/>
                    <a:cs typeface="Utsaah" panose="020B0604020202020204" pitchFamily="34" charset="0"/>
                  </a:rPr>
                  <a:t>T</a:t>
                </a:r>
                <a14:m>
                  <m:oMath xmlns:m="http://schemas.openxmlformats.org/officeDocument/2006/math">
                    <m:r>
                      <a:rPr lang="en-IN" sz="1900" b="1" i="0">
                        <a:latin typeface="Cambria Math" panose="02040503050406030204" pitchFamily="18" charset="0"/>
                      </a:rPr>
                      <m:t>𝐨𝐭𝐚𝐥</m:t>
                    </m:r>
                    <m:r>
                      <a:rPr lang="en-IN" sz="1900" b="1" i="0">
                        <a:latin typeface="Cambria Math" panose="02040503050406030204" pitchFamily="18" charset="0"/>
                      </a:rPr>
                      <m:t> </m:t>
                    </m:r>
                    <m:r>
                      <a:rPr lang="en-IN" sz="1900" b="1" i="0">
                        <a:latin typeface="Cambria Math" panose="02040503050406030204" pitchFamily="18" charset="0"/>
                      </a:rPr>
                      <m:t>𝐛𝐚𝐜𝐤𝐰𝐚𝐫𝐝</m:t>
                    </m:r>
                    <m:r>
                      <a:rPr lang="en-IN" sz="1900" b="1" i="0">
                        <a:latin typeface="Cambria Math" panose="02040503050406030204" pitchFamily="18" charset="0"/>
                      </a:rPr>
                      <m:t> </m:t>
                    </m:r>
                    <m:r>
                      <a:rPr lang="en-IN" sz="1900" b="1" i="0">
                        <a:latin typeface="Cambria Math" panose="02040503050406030204" pitchFamily="18" charset="0"/>
                      </a:rPr>
                      <m:t>𝐥𝐢𝐧𝐤𝐚𝐠𝐞𝐬</m:t>
                    </m:r>
                  </m:oMath>
                </a14:m>
                <a:r>
                  <a:rPr lang="en-IN" sz="1900" b="1" dirty="0">
                    <a:latin typeface="Utsaah" panose="020B0604020202020204" pitchFamily="34" charset="0"/>
                    <a:ea typeface="Calibri" panose="020F0502020204030204" pitchFamily="34" charset="0"/>
                    <a:cs typeface="Utsaah" panose="020B0604020202020204" pitchFamily="34" charset="0"/>
                  </a:rPr>
                  <a:t> </a:t>
                </a:r>
                <a:r>
                  <a:rPr lang="en-IN" sz="2400" b="1" dirty="0">
                    <a:latin typeface="Utsaah" panose="020B0604020202020204" pitchFamily="34" charset="0"/>
                    <a:ea typeface="Calibri" panose="020F0502020204030204" pitchFamily="34" charset="0"/>
                    <a:cs typeface="Utsaah" panose="020B0604020202020204" pitchFamily="34" charset="0"/>
                  </a:rPr>
                  <a:t>&amp; Normalized Backward Linkages</a:t>
                </a:r>
              </a:p>
              <a:p>
                <a14:m>
                  <m:oMath xmlns:m="http://schemas.openxmlformats.org/officeDocument/2006/math">
                    <m:r>
                      <a:rPr lang="en-IN" sz="2000" b="1" i="1">
                        <a:latin typeface="Cambria Math" panose="02040503050406030204" pitchFamily="18" charset="0"/>
                      </a:rPr>
                      <m:t>𝑩</m:t>
                    </m:r>
                    <m:sSubSup>
                      <m:sSubSupPr>
                        <m:ctrlPr>
                          <a:rPr lang="en-IN" sz="2000" b="1" i="1">
                            <a:latin typeface="Cambria Math" panose="02040503050406030204" pitchFamily="18" charset="0"/>
                          </a:rPr>
                        </m:ctrlPr>
                      </m:sSubSupPr>
                      <m:e>
                        <m:r>
                          <a:rPr lang="en-IN" sz="2000" b="1" i="1">
                            <a:latin typeface="Cambria Math" panose="02040503050406030204" pitchFamily="18" charset="0"/>
                          </a:rPr>
                          <m:t>𝑳</m:t>
                        </m:r>
                      </m:e>
                      <m:sub>
                        <m:r>
                          <a:rPr lang="en-IN" sz="2000" b="1" i="1">
                            <a:latin typeface="Cambria Math" panose="02040503050406030204" pitchFamily="18" charset="0"/>
                          </a:rPr>
                          <m:t>𝒋</m:t>
                        </m:r>
                      </m:sub>
                      <m:sup>
                        <m:r>
                          <a:rPr lang="en-IN" sz="2000" b="1" i="1">
                            <a:latin typeface="Cambria Math" panose="02040503050406030204" pitchFamily="18" charset="0"/>
                          </a:rPr>
                          <m:t>𝑻</m:t>
                        </m:r>
                      </m:sup>
                    </m:sSubSup>
                    <m:r>
                      <a:rPr lang="en-IN" sz="2000" b="1" i="1">
                        <a:latin typeface="Cambria Math" panose="02040503050406030204" pitchFamily="18" charset="0"/>
                      </a:rPr>
                      <m:t>=</m:t>
                    </m:r>
                    <m:nary>
                      <m:naryPr>
                        <m:chr m:val="∑"/>
                        <m:limLoc m:val="undOvr"/>
                        <m:ctrlPr>
                          <a:rPr lang="en-IN" sz="2000" b="1" i="1">
                            <a:latin typeface="Cambria Math" panose="02040503050406030204" pitchFamily="18" charset="0"/>
                          </a:rPr>
                        </m:ctrlPr>
                      </m:naryPr>
                      <m:sub>
                        <m:r>
                          <a:rPr lang="en-IN" sz="2000" b="1" i="1">
                            <a:latin typeface="Cambria Math" panose="02040503050406030204" pitchFamily="18" charset="0"/>
                          </a:rPr>
                          <m:t>𝒊</m:t>
                        </m:r>
                        <m:r>
                          <a:rPr lang="en-IN" sz="2000" b="1" i="1">
                            <a:latin typeface="Cambria Math" panose="02040503050406030204" pitchFamily="18" charset="0"/>
                          </a:rPr>
                          <m:t>=</m:t>
                        </m:r>
                        <m:r>
                          <a:rPr lang="en-IN" sz="2000" b="1" i="1">
                            <a:latin typeface="Cambria Math" panose="02040503050406030204" pitchFamily="18" charset="0"/>
                          </a:rPr>
                          <m:t>𝟏</m:t>
                        </m:r>
                      </m:sub>
                      <m:sup>
                        <m:r>
                          <a:rPr lang="en-IN" sz="2000" b="1" i="1">
                            <a:latin typeface="Cambria Math" panose="02040503050406030204" pitchFamily="18" charset="0"/>
                          </a:rPr>
                          <m:t>𝒏</m:t>
                        </m:r>
                      </m:sup>
                      <m:e>
                        <m:sSub>
                          <m:sSubPr>
                            <m:ctrlPr>
                              <a:rPr lang="en-IN" sz="2000" b="1" i="1">
                                <a:latin typeface="Cambria Math" panose="02040503050406030204" pitchFamily="18" charset="0"/>
                              </a:rPr>
                            </m:ctrlPr>
                          </m:sSubPr>
                          <m:e>
                            <m:r>
                              <a:rPr lang="en-IN" sz="2000" b="1" i="1">
                                <a:latin typeface="Cambria Math" panose="02040503050406030204" pitchFamily="18" charset="0"/>
                              </a:rPr>
                              <m:t>𝒍</m:t>
                            </m:r>
                          </m:e>
                          <m:sub>
                            <m:r>
                              <a:rPr lang="en-IN" sz="2000" b="1" i="1">
                                <a:latin typeface="Cambria Math" panose="02040503050406030204" pitchFamily="18" charset="0"/>
                              </a:rPr>
                              <m:t>𝒊𝒋</m:t>
                            </m:r>
                          </m:sub>
                        </m:sSub>
                        <m:r>
                          <a:rPr lang="en-IN" sz="2000" b="1" i="1" smtClean="0">
                            <a:latin typeface="Cambria Math" panose="02040503050406030204" pitchFamily="18" charset="0"/>
                          </a:rPr>
                          <m:t>                                                 </m:t>
                        </m:r>
                      </m:e>
                    </m:nary>
                  </m:oMath>
                </a14:m>
                <a:endParaRPr lang="en-IN" sz="2000" b="1" i="1" dirty="0">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en-IN" sz="2000" b="1" i="1">
                        <a:latin typeface="Cambria Math" panose="02040503050406030204" pitchFamily="18" charset="0"/>
                      </a:rPr>
                      <m:t>𝑵𝑩</m:t>
                    </m:r>
                    <m:sSub>
                      <m:sSubPr>
                        <m:ctrlPr>
                          <a:rPr lang="en-IN" sz="2000" b="1" i="1">
                            <a:latin typeface="Cambria Math" panose="02040503050406030204" pitchFamily="18" charset="0"/>
                          </a:rPr>
                        </m:ctrlPr>
                      </m:sSubPr>
                      <m:e>
                        <m:r>
                          <a:rPr lang="en-IN" sz="2000" b="1" i="1">
                            <a:latin typeface="Cambria Math" panose="02040503050406030204" pitchFamily="18" charset="0"/>
                          </a:rPr>
                          <m:t>𝑳</m:t>
                        </m:r>
                      </m:e>
                      <m:sub>
                        <m:r>
                          <a:rPr lang="en-IN" sz="2000" b="1" i="1">
                            <a:latin typeface="Cambria Math" panose="02040503050406030204" pitchFamily="18" charset="0"/>
                          </a:rPr>
                          <m:t>𝒋</m:t>
                        </m:r>
                      </m:sub>
                    </m:sSub>
                    <m:r>
                      <a:rPr lang="en-IN" sz="2000" b="1" i="1">
                        <a:latin typeface="Cambria Math" panose="02040503050406030204" pitchFamily="18" charset="0"/>
                      </a:rPr>
                      <m:t>=</m:t>
                    </m:r>
                    <m:f>
                      <m:fPr>
                        <m:ctrlPr>
                          <a:rPr lang="en-IN" sz="2000" b="1" i="1">
                            <a:latin typeface="Cambria Math" panose="02040503050406030204" pitchFamily="18" charset="0"/>
                          </a:rPr>
                        </m:ctrlPr>
                      </m:fPr>
                      <m:num>
                        <m:r>
                          <a:rPr lang="en-IN" sz="2000" b="1" i="1">
                            <a:latin typeface="Cambria Math" panose="02040503050406030204" pitchFamily="18" charset="0"/>
                          </a:rPr>
                          <m:t>𝑩</m:t>
                        </m:r>
                        <m:sSub>
                          <m:sSubPr>
                            <m:ctrlPr>
                              <a:rPr lang="en-IN" sz="2000" b="1" i="1">
                                <a:latin typeface="Cambria Math" panose="02040503050406030204" pitchFamily="18" charset="0"/>
                              </a:rPr>
                            </m:ctrlPr>
                          </m:sSubPr>
                          <m:e>
                            <m:r>
                              <a:rPr lang="en-IN" sz="2000" b="1" i="1">
                                <a:latin typeface="Cambria Math" panose="02040503050406030204" pitchFamily="18" charset="0"/>
                              </a:rPr>
                              <m:t>𝑳</m:t>
                            </m:r>
                          </m:e>
                          <m:sub>
                            <m:r>
                              <a:rPr lang="en-IN" sz="2000" b="1" i="1">
                                <a:latin typeface="Cambria Math" panose="02040503050406030204" pitchFamily="18" charset="0"/>
                              </a:rPr>
                              <m:t>𝒋</m:t>
                            </m:r>
                          </m:sub>
                        </m:sSub>
                      </m:num>
                      <m:den>
                        <m:f>
                          <m:fPr>
                            <m:ctrlPr>
                              <a:rPr lang="en-IN" sz="2000" b="1" i="1">
                                <a:latin typeface="Cambria Math" panose="02040503050406030204" pitchFamily="18" charset="0"/>
                              </a:rPr>
                            </m:ctrlPr>
                          </m:fPr>
                          <m:num>
                            <m:r>
                              <a:rPr lang="en-IN" sz="2000" b="1" i="1">
                                <a:latin typeface="Cambria Math" panose="02040503050406030204" pitchFamily="18" charset="0"/>
                              </a:rPr>
                              <m:t>𝟏</m:t>
                            </m:r>
                          </m:num>
                          <m:den>
                            <m:r>
                              <a:rPr lang="en-IN" sz="2000" b="1" i="1">
                                <a:latin typeface="Cambria Math" panose="02040503050406030204" pitchFamily="18" charset="0"/>
                              </a:rPr>
                              <m:t>𝒏</m:t>
                            </m:r>
                          </m:den>
                        </m:f>
                        <m:nary>
                          <m:naryPr>
                            <m:chr m:val="∑"/>
                            <m:limLoc m:val="undOvr"/>
                            <m:ctrlPr>
                              <a:rPr lang="en-IN" sz="2000" b="1" i="1">
                                <a:latin typeface="Cambria Math" panose="02040503050406030204" pitchFamily="18" charset="0"/>
                              </a:rPr>
                            </m:ctrlPr>
                          </m:naryPr>
                          <m:sub>
                            <m:r>
                              <a:rPr lang="en-IN" sz="2000" b="1" i="1">
                                <a:latin typeface="Cambria Math" panose="02040503050406030204" pitchFamily="18" charset="0"/>
                              </a:rPr>
                              <m:t>𝒌</m:t>
                            </m:r>
                            <m:r>
                              <a:rPr lang="en-IN" sz="2000" b="1" i="1">
                                <a:latin typeface="Cambria Math" panose="02040503050406030204" pitchFamily="18" charset="0"/>
                              </a:rPr>
                              <m:t>=</m:t>
                            </m:r>
                            <m:r>
                              <a:rPr lang="en-IN" sz="2000" b="1" i="1">
                                <a:latin typeface="Cambria Math" panose="02040503050406030204" pitchFamily="18" charset="0"/>
                              </a:rPr>
                              <m:t>𝟏</m:t>
                            </m:r>
                          </m:sub>
                          <m:sup>
                            <m:r>
                              <a:rPr lang="en-IN" sz="2000" b="1" i="1">
                                <a:latin typeface="Cambria Math" panose="02040503050406030204" pitchFamily="18" charset="0"/>
                              </a:rPr>
                              <m:t>𝒏</m:t>
                            </m:r>
                          </m:sup>
                          <m:e>
                            <m:r>
                              <a:rPr lang="en-IN" sz="2000" b="1" i="1">
                                <a:latin typeface="Cambria Math" panose="02040503050406030204" pitchFamily="18" charset="0"/>
                              </a:rPr>
                              <m:t>𝑩</m:t>
                            </m:r>
                            <m:sSub>
                              <m:sSubPr>
                                <m:ctrlPr>
                                  <a:rPr lang="en-IN" sz="2000" b="1" i="1">
                                    <a:latin typeface="Cambria Math" panose="02040503050406030204" pitchFamily="18" charset="0"/>
                                  </a:rPr>
                                </m:ctrlPr>
                              </m:sSubPr>
                              <m:e>
                                <m:r>
                                  <a:rPr lang="en-IN" sz="2000" b="1" i="1">
                                    <a:latin typeface="Cambria Math" panose="02040503050406030204" pitchFamily="18" charset="0"/>
                                  </a:rPr>
                                  <m:t>𝑳</m:t>
                                </m:r>
                              </m:e>
                              <m:sub>
                                <m:r>
                                  <a:rPr lang="en-IN" sz="2000" b="1" i="1">
                                    <a:latin typeface="Cambria Math" panose="02040503050406030204" pitchFamily="18" charset="0"/>
                                  </a:rPr>
                                  <m:t>𝒌</m:t>
                                </m:r>
                              </m:sub>
                            </m:sSub>
                          </m:e>
                        </m:nary>
                      </m:den>
                    </m:f>
                  </m:oMath>
                </a14:m>
                <a:r>
                  <a:rPr lang="en-IN" sz="2000" b="1" i="1"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q"/>
                </a:pPr>
                <a:r>
                  <a:rPr lang="en-IN" sz="2400" b="1" dirty="0">
                    <a:latin typeface="Utsaah" panose="020B0604020202020204" pitchFamily="34" charset="0"/>
                    <a:ea typeface="Calibri" panose="020F0502020204030204" pitchFamily="34" charset="0"/>
                    <a:cs typeface="Utsaah" panose="020B0604020202020204" pitchFamily="34" charset="0"/>
                  </a:rPr>
                  <a:t>Total Forward Linkages &amp; Normalized Forward Linkages        </a:t>
                </a:r>
              </a:p>
              <a:p>
                <a14:m>
                  <m:oMath xmlns:m="http://schemas.openxmlformats.org/officeDocument/2006/math">
                    <m:r>
                      <a:rPr lang="en-IN" sz="2000" b="1" i="1">
                        <a:latin typeface="Cambria Math" panose="02040503050406030204" pitchFamily="18" charset="0"/>
                      </a:rPr>
                      <m:t>𝑭</m:t>
                    </m:r>
                    <m:sSubSup>
                      <m:sSubSupPr>
                        <m:ctrlPr>
                          <a:rPr lang="en-IN" sz="2000" b="1" i="1">
                            <a:latin typeface="Cambria Math" panose="02040503050406030204" pitchFamily="18" charset="0"/>
                          </a:rPr>
                        </m:ctrlPr>
                      </m:sSubSupPr>
                      <m:e>
                        <m:r>
                          <a:rPr lang="en-IN" sz="2000" b="1" i="1">
                            <a:latin typeface="Cambria Math" panose="02040503050406030204" pitchFamily="18" charset="0"/>
                          </a:rPr>
                          <m:t>𝑳</m:t>
                        </m:r>
                      </m:e>
                      <m:sub>
                        <m:r>
                          <a:rPr lang="en-IN" sz="2000" b="1" i="1" smtClean="0">
                            <a:latin typeface="Cambria Math" panose="02040503050406030204" pitchFamily="18" charset="0"/>
                          </a:rPr>
                          <m:t>𝒊</m:t>
                        </m:r>
                      </m:sub>
                      <m:sup>
                        <m:r>
                          <a:rPr lang="en-IN" sz="2000" b="1" i="1">
                            <a:latin typeface="Cambria Math" panose="02040503050406030204" pitchFamily="18" charset="0"/>
                          </a:rPr>
                          <m:t>𝑻</m:t>
                        </m:r>
                      </m:sup>
                    </m:sSubSup>
                    <m:r>
                      <a:rPr lang="en-IN" sz="2000" b="1" i="1">
                        <a:latin typeface="Cambria Math" panose="02040503050406030204" pitchFamily="18" charset="0"/>
                      </a:rPr>
                      <m:t>=</m:t>
                    </m:r>
                    <m:nary>
                      <m:naryPr>
                        <m:chr m:val="∑"/>
                        <m:limLoc m:val="undOvr"/>
                        <m:ctrlPr>
                          <a:rPr lang="en-IN" sz="2000" b="1" i="1">
                            <a:latin typeface="Cambria Math" panose="02040503050406030204" pitchFamily="18" charset="0"/>
                          </a:rPr>
                        </m:ctrlPr>
                      </m:naryPr>
                      <m:sub>
                        <m:r>
                          <m:rPr>
                            <m:brk/>
                          </m:rPr>
                          <a:rPr lang="en-IN" sz="2000" b="1" i="1" smtClean="0">
                            <a:latin typeface="Cambria Math" panose="02040503050406030204" pitchFamily="18" charset="0"/>
                          </a:rPr>
                          <m:t>𝒋</m:t>
                        </m:r>
                        <m:r>
                          <a:rPr lang="en-IN" sz="2000" b="1" i="1">
                            <a:latin typeface="Cambria Math" panose="02040503050406030204" pitchFamily="18" charset="0"/>
                          </a:rPr>
                          <m:t>=</m:t>
                        </m:r>
                        <m:r>
                          <a:rPr lang="en-IN" sz="2000" b="1" i="1">
                            <a:latin typeface="Cambria Math" panose="02040503050406030204" pitchFamily="18" charset="0"/>
                          </a:rPr>
                          <m:t>𝟏</m:t>
                        </m:r>
                      </m:sub>
                      <m:sup>
                        <m:r>
                          <a:rPr lang="en-IN" sz="2000" b="1" i="1">
                            <a:latin typeface="Cambria Math" panose="02040503050406030204" pitchFamily="18" charset="0"/>
                          </a:rPr>
                          <m:t>𝒏</m:t>
                        </m:r>
                      </m:sup>
                      <m:e>
                        <m:sSub>
                          <m:sSubPr>
                            <m:ctrlPr>
                              <a:rPr lang="en-IN" sz="2000" b="1" i="1">
                                <a:latin typeface="Cambria Math" panose="02040503050406030204" pitchFamily="18" charset="0"/>
                              </a:rPr>
                            </m:ctrlPr>
                          </m:sSubPr>
                          <m:e>
                            <m:r>
                              <a:rPr lang="en-IN" sz="2000" b="1" i="1">
                                <a:latin typeface="Cambria Math" panose="02040503050406030204" pitchFamily="18" charset="0"/>
                              </a:rPr>
                              <m:t>𝒈</m:t>
                            </m:r>
                          </m:e>
                          <m:sub>
                            <m:r>
                              <a:rPr lang="en-IN" sz="2000" b="1" i="1">
                                <a:latin typeface="Cambria Math" panose="02040503050406030204" pitchFamily="18" charset="0"/>
                              </a:rPr>
                              <m:t>𝒊𝒋</m:t>
                            </m:r>
                          </m:sub>
                        </m:sSub>
                      </m:e>
                    </m:nary>
                  </m:oMath>
                </a14:m>
                <a:r>
                  <a:rPr lang="en-IN" sz="2000" b="1" i="1" dirty="0">
                    <a:latin typeface="Calibri" panose="020F0502020204030204" pitchFamily="34" charset="0"/>
                    <a:ea typeface="Calibri" panose="020F0502020204030204" pitchFamily="34" charset="0"/>
                    <a:cs typeface="Calibri" panose="020F0502020204030204" pitchFamily="34" charset="0"/>
                  </a:rPr>
                  <a:t>               </a:t>
                </a:r>
                <a:endParaRPr lang="en-IN" sz="2000" b="1" dirty="0"/>
              </a:p>
              <a:p>
                <a14:m>
                  <m:oMath xmlns:m="http://schemas.openxmlformats.org/officeDocument/2006/math">
                    <m:r>
                      <a:rPr lang="en-IN" sz="2000" b="1" i="1">
                        <a:latin typeface="Cambria Math" panose="02040503050406030204" pitchFamily="18" charset="0"/>
                      </a:rPr>
                      <m:t>𝑵𝑭</m:t>
                    </m:r>
                    <m:sSub>
                      <m:sSubPr>
                        <m:ctrlPr>
                          <a:rPr lang="en-IN" sz="2000" b="1" i="1">
                            <a:latin typeface="Cambria Math" panose="02040503050406030204" pitchFamily="18" charset="0"/>
                          </a:rPr>
                        </m:ctrlPr>
                      </m:sSubPr>
                      <m:e>
                        <m:r>
                          <a:rPr lang="en-IN" sz="2000" b="1" i="1">
                            <a:latin typeface="Cambria Math" panose="02040503050406030204" pitchFamily="18" charset="0"/>
                          </a:rPr>
                          <m:t>𝑳</m:t>
                        </m:r>
                      </m:e>
                      <m:sub>
                        <m:r>
                          <a:rPr lang="en-IN" sz="2000" b="1" i="1">
                            <a:latin typeface="Cambria Math" panose="02040503050406030204" pitchFamily="18" charset="0"/>
                          </a:rPr>
                          <m:t>𝒊</m:t>
                        </m:r>
                      </m:sub>
                    </m:sSub>
                    <m:r>
                      <a:rPr lang="en-IN" sz="2000" b="1" i="1">
                        <a:latin typeface="Cambria Math" panose="02040503050406030204" pitchFamily="18" charset="0"/>
                      </a:rPr>
                      <m:t>=</m:t>
                    </m:r>
                    <m:f>
                      <m:fPr>
                        <m:ctrlPr>
                          <a:rPr lang="en-IN" sz="2000" b="1" i="1">
                            <a:latin typeface="Cambria Math" panose="02040503050406030204" pitchFamily="18" charset="0"/>
                          </a:rPr>
                        </m:ctrlPr>
                      </m:fPr>
                      <m:num>
                        <m:r>
                          <a:rPr lang="en-IN" sz="2000" b="1" i="1">
                            <a:latin typeface="Cambria Math" panose="02040503050406030204" pitchFamily="18" charset="0"/>
                          </a:rPr>
                          <m:t>𝑭</m:t>
                        </m:r>
                        <m:sSub>
                          <m:sSubPr>
                            <m:ctrlPr>
                              <a:rPr lang="en-IN" sz="2000" b="1" i="1">
                                <a:latin typeface="Cambria Math" panose="02040503050406030204" pitchFamily="18" charset="0"/>
                              </a:rPr>
                            </m:ctrlPr>
                          </m:sSubPr>
                          <m:e>
                            <m:r>
                              <a:rPr lang="en-IN" sz="2000" b="1" i="1">
                                <a:latin typeface="Cambria Math" panose="02040503050406030204" pitchFamily="18" charset="0"/>
                              </a:rPr>
                              <m:t>𝑳</m:t>
                            </m:r>
                          </m:e>
                          <m:sub>
                            <m:r>
                              <a:rPr lang="en-IN" sz="2000" b="1" i="1">
                                <a:latin typeface="Cambria Math" panose="02040503050406030204" pitchFamily="18" charset="0"/>
                              </a:rPr>
                              <m:t>𝒊</m:t>
                            </m:r>
                          </m:sub>
                        </m:sSub>
                      </m:num>
                      <m:den>
                        <m:f>
                          <m:fPr>
                            <m:ctrlPr>
                              <a:rPr lang="en-IN" sz="2000" b="1" i="1">
                                <a:latin typeface="Cambria Math" panose="02040503050406030204" pitchFamily="18" charset="0"/>
                              </a:rPr>
                            </m:ctrlPr>
                          </m:fPr>
                          <m:num>
                            <m:r>
                              <a:rPr lang="en-IN" sz="2000" b="1" i="1">
                                <a:latin typeface="Cambria Math" panose="02040503050406030204" pitchFamily="18" charset="0"/>
                              </a:rPr>
                              <m:t>𝟏</m:t>
                            </m:r>
                          </m:num>
                          <m:den>
                            <m:r>
                              <a:rPr lang="en-IN" sz="2000" b="1" i="1">
                                <a:latin typeface="Cambria Math" panose="02040503050406030204" pitchFamily="18" charset="0"/>
                              </a:rPr>
                              <m:t>𝒏</m:t>
                            </m:r>
                          </m:den>
                        </m:f>
                        <m:nary>
                          <m:naryPr>
                            <m:chr m:val="∑"/>
                            <m:limLoc m:val="undOvr"/>
                            <m:ctrlPr>
                              <a:rPr lang="en-IN" sz="2000" b="1" i="1">
                                <a:latin typeface="Cambria Math" panose="02040503050406030204" pitchFamily="18" charset="0"/>
                              </a:rPr>
                            </m:ctrlPr>
                          </m:naryPr>
                          <m:sub>
                            <m:r>
                              <a:rPr lang="en-IN" sz="2000" b="1" i="1">
                                <a:latin typeface="Cambria Math" panose="02040503050406030204" pitchFamily="18" charset="0"/>
                              </a:rPr>
                              <m:t>𝒌</m:t>
                            </m:r>
                            <m:r>
                              <a:rPr lang="en-IN" sz="2000" b="1" i="1">
                                <a:latin typeface="Cambria Math" panose="02040503050406030204" pitchFamily="18" charset="0"/>
                              </a:rPr>
                              <m:t>=</m:t>
                            </m:r>
                            <m:r>
                              <a:rPr lang="en-IN" sz="2000" b="1" i="1">
                                <a:latin typeface="Cambria Math" panose="02040503050406030204" pitchFamily="18" charset="0"/>
                              </a:rPr>
                              <m:t>𝟏</m:t>
                            </m:r>
                          </m:sub>
                          <m:sup>
                            <m:r>
                              <a:rPr lang="en-IN" sz="2000" b="1" i="1">
                                <a:latin typeface="Cambria Math" panose="02040503050406030204" pitchFamily="18" charset="0"/>
                              </a:rPr>
                              <m:t>𝒏</m:t>
                            </m:r>
                          </m:sup>
                          <m:e>
                            <m:r>
                              <a:rPr lang="en-IN" sz="2000" b="1" i="1">
                                <a:latin typeface="Cambria Math" panose="02040503050406030204" pitchFamily="18" charset="0"/>
                              </a:rPr>
                              <m:t>𝑭</m:t>
                            </m:r>
                            <m:sSub>
                              <m:sSubPr>
                                <m:ctrlPr>
                                  <a:rPr lang="en-IN" sz="2000" b="1" i="1">
                                    <a:latin typeface="Cambria Math" panose="02040503050406030204" pitchFamily="18" charset="0"/>
                                  </a:rPr>
                                </m:ctrlPr>
                              </m:sSubPr>
                              <m:e>
                                <m:r>
                                  <a:rPr lang="en-IN" sz="2000" b="1" i="1">
                                    <a:latin typeface="Cambria Math" panose="02040503050406030204" pitchFamily="18" charset="0"/>
                                  </a:rPr>
                                  <m:t>𝑳</m:t>
                                </m:r>
                              </m:e>
                              <m:sub>
                                <m:r>
                                  <a:rPr lang="en-IN" sz="2000" b="1" i="1">
                                    <a:latin typeface="Cambria Math" panose="02040503050406030204" pitchFamily="18" charset="0"/>
                                  </a:rPr>
                                  <m:t>𝒌</m:t>
                                </m:r>
                              </m:sub>
                            </m:sSub>
                          </m:e>
                        </m:nary>
                      </m:den>
                    </m:f>
                  </m:oMath>
                </a14:m>
                <a:endParaRPr lang="en-IN" sz="2000" b="1" dirty="0"/>
              </a:p>
            </p:txBody>
          </p:sp>
        </mc:Choice>
        <mc:Fallback xmlns="">
          <p:sp>
            <p:nvSpPr>
              <p:cNvPr id="3" name="Content Placeholder 2">
                <a:extLst>
                  <a:ext uri="{FF2B5EF4-FFF2-40B4-BE49-F238E27FC236}">
                    <a16:creationId xmlns:a16="http://schemas.microsoft.com/office/drawing/2014/main" id="{F91A43FD-9A22-CC50-74A9-E5F64586375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522" t="-1436" b="-3394"/>
                </a:stretch>
              </a:blipFill>
            </p:spPr>
            <p:txBody>
              <a:bodyPr/>
              <a:lstStyle/>
              <a:p>
                <a:r>
                  <a:rPr lang="en-IN">
                    <a:noFill/>
                  </a:rPr>
                  <a:t> </a:t>
                </a:r>
              </a:p>
            </p:txBody>
          </p:sp>
        </mc:Fallback>
      </mc:AlternateContent>
      <p:sp>
        <p:nvSpPr>
          <p:cNvPr id="4" name="Date Placeholder 3">
            <a:extLst>
              <a:ext uri="{FF2B5EF4-FFF2-40B4-BE49-F238E27FC236}">
                <a16:creationId xmlns:a16="http://schemas.microsoft.com/office/drawing/2014/main" id="{9CF39A86-0EED-503C-BDBB-A6419A033078}"/>
              </a:ext>
            </a:extLst>
          </p:cNvPr>
          <p:cNvSpPr>
            <a:spLocks noGrp="1"/>
          </p:cNvSpPr>
          <p:nvPr>
            <p:ph type="dt" sz="half" idx="10"/>
          </p:nvPr>
        </p:nvSpPr>
        <p:spPr/>
        <p:txBody>
          <a:bodyPr/>
          <a:lstStyle/>
          <a:p>
            <a:fld id="{E60F48C7-21C8-4F79-A712-C1DCAD93D3DA}" type="datetime1">
              <a:rPr lang="en-IN" smtClean="0"/>
              <a:t>30-06-2025</a:t>
            </a:fld>
            <a:endParaRPr lang="en-IN"/>
          </a:p>
        </p:txBody>
      </p:sp>
      <p:sp>
        <p:nvSpPr>
          <p:cNvPr id="5" name="Footer Placeholder 4">
            <a:extLst>
              <a:ext uri="{FF2B5EF4-FFF2-40B4-BE49-F238E27FC236}">
                <a16:creationId xmlns:a16="http://schemas.microsoft.com/office/drawing/2014/main" id="{11DE2CAA-EE24-2300-5407-B2DFD660DE2F}"/>
              </a:ext>
            </a:extLst>
          </p:cNvPr>
          <p:cNvSpPr>
            <a:spLocks noGrp="1"/>
          </p:cNvSpPr>
          <p:nvPr>
            <p:ph type="ftr" sz="quarter" idx="11"/>
          </p:nvPr>
        </p:nvSpPr>
        <p:spPr/>
        <p:txBody>
          <a:bodyPr/>
          <a:lstStyle/>
          <a:p>
            <a:r>
              <a:rPr lang="en-IN"/>
              <a:t>31st IIOA Conference</a:t>
            </a:r>
          </a:p>
        </p:txBody>
      </p:sp>
      <p:sp>
        <p:nvSpPr>
          <p:cNvPr id="6" name="Slide Number Placeholder 5">
            <a:extLst>
              <a:ext uri="{FF2B5EF4-FFF2-40B4-BE49-F238E27FC236}">
                <a16:creationId xmlns:a16="http://schemas.microsoft.com/office/drawing/2014/main" id="{6C7DE5CC-0B48-EB84-B87C-2A99474BC1DC}"/>
              </a:ext>
            </a:extLst>
          </p:cNvPr>
          <p:cNvSpPr>
            <a:spLocks noGrp="1"/>
          </p:cNvSpPr>
          <p:nvPr>
            <p:ph type="sldNum" sz="quarter" idx="12"/>
          </p:nvPr>
        </p:nvSpPr>
        <p:spPr/>
        <p:txBody>
          <a:bodyPr/>
          <a:lstStyle/>
          <a:p>
            <a:fld id="{E600C124-EAEC-4754-80F8-0D018FABD121}" type="slidenum">
              <a:rPr lang="en-IN" smtClean="0"/>
              <a:t>9</a:t>
            </a:fld>
            <a:endParaRPr lang="en-IN"/>
          </a:p>
        </p:txBody>
      </p:sp>
    </p:spTree>
    <p:extLst>
      <p:ext uri="{BB962C8B-B14F-4D97-AF65-F5344CB8AC3E}">
        <p14:creationId xmlns:p14="http://schemas.microsoft.com/office/powerpoint/2010/main" val="2612287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661</TotalTime>
  <Words>2805</Words>
  <Application>Microsoft Office PowerPoint</Application>
  <PresentationFormat>Widescreen</PresentationFormat>
  <Paragraphs>341</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 Narrow</vt:lpstr>
      <vt:lpstr>Arial</vt:lpstr>
      <vt:lpstr>Calibri</vt:lpstr>
      <vt:lpstr>Calibri Light</vt:lpstr>
      <vt:lpstr>Cambria Math</vt:lpstr>
      <vt:lpstr>Georgia</vt:lpstr>
      <vt:lpstr>Utsaah</vt:lpstr>
      <vt:lpstr>Wingdings</vt:lpstr>
      <vt:lpstr>Office Theme</vt:lpstr>
      <vt:lpstr>The Role of Agricultural Sector and its Sustainability in the Indian Economy </vt:lpstr>
      <vt:lpstr>Outflow of the Presentation</vt:lpstr>
      <vt:lpstr>Introduction</vt:lpstr>
      <vt:lpstr>Theoretical Background</vt:lpstr>
      <vt:lpstr>Literature Review</vt:lpstr>
      <vt:lpstr>Research Objective</vt:lpstr>
      <vt:lpstr> Methodology</vt:lpstr>
      <vt:lpstr>Aggregated Sectors</vt:lpstr>
      <vt:lpstr>Formulae Used</vt:lpstr>
      <vt:lpstr>Formulae Used</vt:lpstr>
      <vt:lpstr>Results &amp; Discussion</vt:lpstr>
      <vt:lpstr>Normalized Backward Linkages</vt:lpstr>
      <vt:lpstr>Normalized Forward Linkages</vt:lpstr>
      <vt:lpstr>Production Induced Effect of Agriculture Sector</vt:lpstr>
      <vt:lpstr>Production Induced Effect of Agri-Allied Sector</vt:lpstr>
      <vt:lpstr>Value Added Multiplier of Agriculture Sector</vt:lpstr>
      <vt:lpstr>Value Added Multiplier of Agri-Allied Sector</vt:lpstr>
      <vt:lpstr>Income Multiplier of Agriculture Sector</vt:lpstr>
      <vt:lpstr>Income Multiplier of Agri-Allied Sector</vt:lpstr>
      <vt:lpstr>Employment Multiplier of Agriculture Sector</vt:lpstr>
      <vt:lpstr>Employment Multiplier of Agri-Allied Sector</vt:lpstr>
      <vt:lpstr>Price-Effect of Agriculture Sector</vt:lpstr>
      <vt:lpstr>Price-Effect of Agri-Allied Sector</vt:lpstr>
      <vt:lpstr>Supply-Shortage Effect of Agriculture Sector</vt:lpstr>
      <vt:lpstr>Supply-Shortage Effect of Agri-Allied Sector</vt:lpstr>
      <vt:lpstr> Conclusion</vt:lpstr>
      <vt:lpstr>Policy Implications</vt:lpstr>
      <vt:lpstr>Limitations &amp; Future Scope</vt:lpstr>
      <vt:lpstr>Thank You  This is an ongoing research work, and we would greatly appreciate any comments or suggestions.  Juhi Singh Research Scholar Department of Economics ICFAI School of Social Science ICFAI Foundation for Higher Education Hyderabad, India Email Id: juhi.singh22h@ibsindia.org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juhi singh</dc:creator>
  <cp:lastModifiedBy>juhi singh</cp:lastModifiedBy>
  <cp:revision>4</cp:revision>
  <dcterms:created xsi:type="dcterms:W3CDTF">2025-06-26T17:29:21Z</dcterms:created>
  <dcterms:modified xsi:type="dcterms:W3CDTF">2025-06-30T18:06:52Z</dcterms:modified>
</cp:coreProperties>
</file>