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87" r:id="rId10"/>
    <p:sldId id="265" r:id="rId11"/>
    <p:sldId id="266" r:id="rId12"/>
    <p:sldId id="288" r:id="rId13"/>
    <p:sldId id="289" r:id="rId14"/>
    <p:sldId id="269" r:id="rId15"/>
    <p:sldId id="270" r:id="rId16"/>
    <p:sldId id="290" r:id="rId17"/>
    <p:sldId id="272" r:id="rId18"/>
    <p:sldId id="273" r:id="rId19"/>
    <p:sldId id="274" r:id="rId20"/>
    <p:sldId id="275" r:id="rId21"/>
    <p:sldId id="276" r:id="rId2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24"/>
    <p:restoredTop sz="94610"/>
  </p:normalViewPr>
  <p:slideViewPr>
    <p:cSldViewPr snapToGrid="0" snapToObjects="1">
      <p:cViewPr varScale="1">
        <p:scale>
          <a:sx n="73" d="100"/>
          <a:sy n="73" d="100"/>
        </p:scale>
        <p:origin x="208" y="1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c:style val="2"/>
  <c:chart>
    <c:autoTitleDeleted val="1"/>
    <c:plotArea>
      <c:layout/>
      <c:barChart>
        <c:barDir val="bar"/>
        <c:grouping val="clustered"/>
        <c:varyColors val="0"/>
        <c:ser>
          <c:idx val="0"/>
          <c:order val="0"/>
          <c:tx>
            <c:strRef>
              <c:f>Sheet1!$B$1</c:f>
              <c:strCache>
                <c:ptCount val="1"/>
                <c:pt idx="0">
                  <c:v>Additional tourism output (units)</c:v>
                </c:pt>
              </c:strCache>
            </c:strRef>
          </c:tx>
          <c:spPr>
            <a:solidFill>
              <a:srgbClr val="065A82">
                <a:alpha val="90000"/>
              </a:srgbClr>
            </a:solidFill>
            <a:effectLst/>
          </c:spPr>
          <c:invertIfNegative val="0"/>
          <c:dLbls>
            <c:numFmt formatCode="0.00" sourceLinked="0"/>
            <c:spPr>
              <a:noFill/>
              <a:ln>
                <a:noFill/>
              </a:ln>
              <a:effectLst/>
            </c:spPr>
            <c:txPr>
              <a:bodyPr/>
              <a:lstStyle/>
              <a:p>
                <a:pPr>
                  <a:defRPr sz="1300" b="1" i="0" u="none" strike="noStrike">
                    <a:solidFill>
                      <a:srgbClr val="16263A"/>
                    </a:solidFill>
                    <a:latin typeface="Aria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S1 — no capacity cap
(theoretical lower bound)</c:v>
                </c:pt>
                <c:pt idx="1">
                  <c:v>S2 — 10% capacity cap
(main feasible scenario)</c:v>
                </c:pt>
              </c:strCache>
            </c:strRef>
          </c:cat>
          <c:val>
            <c:numRef>
              <c:f>Sheet1!$B$2:$B$3</c:f>
              <c:numCache>
                <c:formatCode>General</c:formatCode>
                <c:ptCount val="2"/>
                <c:pt idx="0">
                  <c:v>14.62</c:v>
                </c:pt>
                <c:pt idx="1">
                  <c:v>14.82</c:v>
                </c:pt>
              </c:numCache>
            </c:numRef>
          </c:val>
          <c:extLst>
            <c:ext xmlns:c16="http://schemas.microsoft.com/office/drawing/2014/chart" uri="{C3380CC4-5D6E-409C-BE32-E72D297353CC}">
              <c16:uniqueId val="{00000000-EFA0-3C4E-AEAD-A5EF3984CBD4}"/>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16263A"/>
                </a:solidFill>
                <a:latin typeface="Arial"/>
              </a:defRPr>
            </a:pPr>
            <a:endParaRPr lang="en-US"/>
          </a:p>
        </c:txPr>
        <c:crossAx val="2094734552"/>
        <c:crosses val="autoZero"/>
        <c:auto val="1"/>
        <c:lblAlgn val="ctr"/>
        <c:lblOffset val="100"/>
        <c:noMultiLvlLbl val="1"/>
      </c:catAx>
      <c:valAx>
        <c:axId val="2094734552"/>
        <c:scaling>
          <c:orientation val="minMax"/>
          <c:max val="18"/>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000" b="0" i="0" u="none" strike="noStrike">
                <a:solidFill>
                  <a:srgbClr val="5C7A8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c:style val="2"/>
  <c:chart>
    <c:autoTitleDeleted val="1"/>
    <c:plotArea>
      <c:layout/>
      <c:barChart>
        <c:barDir val="col"/>
        <c:grouping val="clustered"/>
        <c:varyColors val="0"/>
        <c:ser>
          <c:idx val="0"/>
          <c:order val="0"/>
          <c:tx>
            <c:strRef>
              <c:f>Sheet1!$B$1</c:f>
              <c:strCache>
                <c:ptCount val="1"/>
                <c:pt idx="0">
                  <c:v>Target met (%)</c:v>
                </c:pt>
              </c:strCache>
            </c:strRef>
          </c:tx>
          <c:spPr>
            <a:solidFill>
              <a:srgbClr val="1C7293"/>
            </a:solidFill>
            <a:effectLst/>
          </c:spPr>
          <c:invertIfNegative val="0"/>
          <c:dLbls>
            <c:numFmt formatCode="0&quot;%&quot;" sourceLinked="0"/>
            <c:spPr>
              <a:noFill/>
              <a:ln>
                <a:noFill/>
              </a:ln>
              <a:effectLst/>
            </c:spPr>
            <c:txPr>
              <a:bodyPr/>
              <a:lstStyle/>
              <a:p>
                <a:pPr>
                  <a:defRPr sz="1300" b="1" i="0" u="none" strike="noStrike">
                    <a:solidFill>
                      <a:srgbClr val="16263A"/>
                    </a:solidFill>
                    <a:latin typeface="Aria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Wages</c:v>
                </c:pt>
                <c:pt idx="1">
                  <c:v>GVA</c:v>
                </c:pt>
                <c:pt idx="2">
                  <c:v>Employment</c:v>
                </c:pt>
              </c:strCache>
            </c:strRef>
          </c:cat>
          <c:val>
            <c:numRef>
              <c:f>Sheet1!$B$2:$B$4</c:f>
              <c:numCache>
                <c:formatCode>General</c:formatCode>
                <c:ptCount val="3"/>
                <c:pt idx="0">
                  <c:v>127</c:v>
                </c:pt>
                <c:pt idx="1">
                  <c:v>100</c:v>
                </c:pt>
                <c:pt idx="2">
                  <c:v>198</c:v>
                </c:pt>
              </c:numCache>
            </c:numRef>
          </c:val>
          <c:extLst>
            <c:ext xmlns:c16="http://schemas.microsoft.com/office/drawing/2014/chart" uri="{C3380CC4-5D6E-409C-BE32-E72D297353CC}">
              <c16:uniqueId val="{00000000-E425-D640-9AC8-75B4673C8D9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300" b="0" i="0" u="none" strike="noStrike">
                <a:solidFill>
                  <a:srgbClr val="16263A"/>
                </a:solidFill>
                <a:latin typeface="Arial"/>
              </a:defRPr>
            </a:pPr>
            <a:endParaRPr lang="en-US"/>
          </a:p>
        </c:txPr>
        <c:crossAx val="2094734552"/>
        <c:crosses val="autoZero"/>
        <c:auto val="1"/>
        <c:lblAlgn val="ctr"/>
        <c:lblOffset val="100"/>
        <c:noMultiLvlLbl val="1"/>
      </c:catAx>
      <c:valAx>
        <c:axId val="2094734552"/>
        <c:scaling>
          <c:orientation val="minMax"/>
          <c:max val="220"/>
          <c:min val="0"/>
        </c:scaling>
        <c:delete val="0"/>
        <c:axPos val="l"/>
        <c:majorGridlines>
          <c:spPr>
            <a:ln w="6350" cap="flat">
              <a:solidFill>
                <a:srgbClr val="E2E8F0"/>
              </a:solidFill>
              <a:prstDash val="solid"/>
              <a:round/>
            </a:ln>
          </c:spPr>
        </c:majorGridlines>
        <c:title>
          <c:tx>
            <c:rich>
              <a:bodyPr/>
              <a:lstStyle/>
              <a:p>
                <a:pPr>
                  <a:defRPr sz="1100" b="0" i="0" u="none" strike="noStrike">
                    <a:solidFill>
                      <a:srgbClr val="5C7A89"/>
                    </a:solidFill>
                    <a:latin typeface="Arial"/>
                  </a:defRPr>
                </a:pPr>
                <a:r>
                  <a:rPr lang="es-ES" sz="1100" b="0" i="0" u="none" strike="noStrike">
                    <a:solidFill>
                      <a:srgbClr val="5C7A89"/>
                    </a:solidFill>
                    <a:latin typeface="Arial"/>
                  </a:rPr>
                  <a:t>% of minimum target met (S2)</a:t>
                </a:r>
              </a:p>
            </c:rich>
          </c:tx>
          <c:overlay val="0"/>
        </c:title>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5C7A8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c:style val="2"/>
  <c:chart>
    <c:autoTitleDeleted val="1"/>
    <c:plotArea>
      <c:layout/>
      <c:barChart>
        <c:barDir val="col"/>
        <c:grouping val="clustered"/>
        <c:varyColors val="0"/>
        <c:ser>
          <c:idx val="0"/>
          <c:order val="0"/>
          <c:tx>
            <c:strRef>
              <c:f>Sheet1!$B$1</c:f>
              <c:strCache>
                <c:ptCount val="1"/>
                <c:pt idx="0">
                  <c:v>Employment (units)</c:v>
                </c:pt>
              </c:strCache>
            </c:strRef>
          </c:tx>
          <c:spPr>
            <a:solidFill>
              <a:srgbClr val="065A82"/>
            </a:solidFill>
            <a:effectLst/>
          </c:spPr>
          <c:invertIfNegative val="0"/>
          <c:dLbls>
            <c:numFmt formatCode="#,##0" sourceLinked="0"/>
            <c:spPr>
              <a:noFill/>
              <a:ln>
                <a:noFill/>
              </a:ln>
              <a:effectLst/>
            </c:spPr>
            <c:txPr>
              <a:bodyPr/>
              <a:lstStyle/>
              <a:p>
                <a:pPr>
                  <a:defRPr sz="1300" b="1" i="0" u="none" strike="noStrike">
                    <a:solidFill>
                      <a:srgbClr val="16263A"/>
                    </a:solidFill>
                    <a:latin typeface="Aria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S2 — main
(10% cap)</c:v>
                </c:pt>
                <c:pt idx="1">
                  <c:v>S3 — employment-
maximizing reallocation</c:v>
                </c:pt>
                <c:pt idx="2">
                  <c:v>S4 — balanced
portfolio</c:v>
                </c:pt>
              </c:strCache>
            </c:strRef>
          </c:cat>
          <c:val>
            <c:numRef>
              <c:f>Sheet1!$B$2:$B$4</c:f>
              <c:numCache>
                <c:formatCode>General</c:formatCode>
                <c:ptCount val="3"/>
                <c:pt idx="0">
                  <c:v>371.67</c:v>
                </c:pt>
                <c:pt idx="1">
                  <c:v>377.05</c:v>
                </c:pt>
                <c:pt idx="2">
                  <c:v>473.26</c:v>
                </c:pt>
              </c:numCache>
            </c:numRef>
          </c:val>
          <c:extLst>
            <c:ext xmlns:c16="http://schemas.microsoft.com/office/drawing/2014/chart" uri="{C3380CC4-5D6E-409C-BE32-E72D297353CC}">
              <c16:uniqueId val="{00000000-95F5-EB4C-909A-C867165B4B5A}"/>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50" b="0" i="0" u="none" strike="noStrike">
                <a:solidFill>
                  <a:srgbClr val="16263A"/>
                </a:solidFill>
                <a:latin typeface="Arial"/>
              </a:defRPr>
            </a:pPr>
            <a:endParaRPr lang="en-US"/>
          </a:p>
        </c:txPr>
        <c:crossAx val="2094734552"/>
        <c:crosses val="autoZero"/>
        <c:auto val="1"/>
        <c:lblAlgn val="ctr"/>
        <c:lblOffset val="100"/>
        <c:noMultiLvlLbl val="1"/>
      </c:catAx>
      <c:valAx>
        <c:axId val="2094734552"/>
        <c:scaling>
          <c:orientation val="minMax"/>
          <c:max val="560"/>
          <c:min val="0"/>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5C7A8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1"/>
  <c:style val="2"/>
  <c:chart>
    <c:autoTitleDeleted val="1"/>
    <c:plotArea>
      <c:layout/>
      <c:barChart>
        <c:barDir val="col"/>
        <c:grouping val="clustered"/>
        <c:varyColors val="0"/>
        <c:ser>
          <c:idx val="0"/>
          <c:order val="0"/>
          <c:tx>
            <c:strRef>
              <c:f>Sheet1!$B$1</c:f>
              <c:strCache>
                <c:ptCount val="1"/>
                <c:pt idx="0">
                  <c:v>Additional tourism output (units)</c:v>
                </c:pt>
              </c:strCache>
            </c:strRef>
          </c:tx>
          <c:spPr>
            <a:solidFill>
              <a:srgbClr val="1C7293"/>
            </a:solidFill>
            <a:effectLst/>
          </c:spPr>
          <c:invertIfNegative val="0"/>
          <c:dPt>
            <c:idx val="0"/>
            <c:invertIfNegative val="0"/>
            <c:bubble3D val="0"/>
            <c:extLst>
              <c:ext xmlns:c16="http://schemas.microsoft.com/office/drawing/2014/chart" uri="{C3380CC4-5D6E-409C-BE32-E72D297353CC}">
                <c16:uniqueId val="{00000001-04C3-514C-A288-C136D5559BBD}"/>
              </c:ext>
            </c:extLst>
          </c:dPt>
          <c:dPt>
            <c:idx val="1"/>
            <c:invertIfNegative val="0"/>
            <c:bubble3D val="0"/>
            <c:extLst>
              <c:ext xmlns:c16="http://schemas.microsoft.com/office/drawing/2014/chart" uri="{C3380CC4-5D6E-409C-BE32-E72D297353CC}">
                <c16:uniqueId val="{00000003-04C3-514C-A288-C136D5559BBD}"/>
              </c:ext>
            </c:extLst>
          </c:dPt>
          <c:dPt>
            <c:idx val="2"/>
            <c:invertIfNegative val="0"/>
            <c:bubble3D val="0"/>
            <c:extLst>
              <c:ext xmlns:c16="http://schemas.microsoft.com/office/drawing/2014/chart" uri="{C3380CC4-5D6E-409C-BE32-E72D297353CC}">
                <c16:uniqueId val="{00000005-04C3-514C-A288-C136D5559BBD}"/>
              </c:ext>
            </c:extLst>
          </c:dPt>
          <c:dPt>
            <c:idx val="3"/>
            <c:invertIfNegative val="0"/>
            <c:bubble3D val="0"/>
            <c:extLst>
              <c:ext xmlns:c16="http://schemas.microsoft.com/office/drawing/2014/chart" uri="{C3380CC4-5D6E-409C-BE32-E72D297353CC}">
                <c16:uniqueId val="{00000007-04C3-514C-A288-C136D5559BBD}"/>
              </c:ext>
            </c:extLst>
          </c:dPt>
          <c:dPt>
            <c:idx val="4"/>
            <c:invertIfNegative val="0"/>
            <c:bubble3D val="0"/>
            <c:spPr>
              <a:solidFill>
                <a:srgbClr val="E07A3F"/>
              </a:solidFill>
              <a:effectLst/>
            </c:spPr>
            <c:extLst>
              <c:ext xmlns:c16="http://schemas.microsoft.com/office/drawing/2014/chart" uri="{C3380CC4-5D6E-409C-BE32-E72D297353CC}">
                <c16:uniqueId val="{00000009-04C3-514C-A288-C136D5559BBD}"/>
              </c:ext>
            </c:extLst>
          </c:dPt>
          <c:dLbls>
            <c:numFmt formatCode="0.0" sourceLinked="0"/>
            <c:spPr>
              <a:noFill/>
              <a:ln>
                <a:noFill/>
              </a:ln>
              <a:effectLst/>
            </c:spPr>
            <c:txPr>
              <a:bodyPr/>
              <a:lstStyle/>
              <a:p>
                <a:pPr>
                  <a:defRPr sz="1250" b="1" i="0" u="none" strike="noStrike">
                    <a:solidFill>
                      <a:srgbClr val="16263A"/>
                    </a:solidFill>
                    <a:latin typeface="Aria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S1</c:v>
                </c:pt>
                <c:pt idx="1">
                  <c:v>S2</c:v>
                </c:pt>
                <c:pt idx="2">
                  <c:v>S3</c:v>
                </c:pt>
                <c:pt idx="3">
                  <c:v>S4</c:v>
                </c:pt>
                <c:pt idx="4">
                  <c:v>S5 — full GHG
headroom stress test</c:v>
                </c:pt>
              </c:strCache>
            </c:strRef>
          </c:cat>
          <c:val>
            <c:numRef>
              <c:f>Sheet1!$B$2:$B$6</c:f>
              <c:numCache>
                <c:formatCode>General</c:formatCode>
                <c:ptCount val="5"/>
                <c:pt idx="0">
                  <c:v>14.62</c:v>
                </c:pt>
                <c:pt idx="1">
                  <c:v>14.82</c:v>
                </c:pt>
                <c:pt idx="2">
                  <c:v>14.82</c:v>
                </c:pt>
                <c:pt idx="3">
                  <c:v>15.79</c:v>
                </c:pt>
                <c:pt idx="4">
                  <c:v>120.94</c:v>
                </c:pt>
              </c:numCache>
            </c:numRef>
          </c:val>
          <c:extLst>
            <c:ext xmlns:c16="http://schemas.microsoft.com/office/drawing/2014/chart" uri="{C3380CC4-5D6E-409C-BE32-E72D297353CC}">
              <c16:uniqueId val="{0000000A-04C3-514C-A288-C136D5559BBD}"/>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16263A"/>
                </a:solidFill>
                <a:latin typeface="Arial"/>
              </a:defRPr>
            </a:pPr>
            <a:endParaRPr lang="en-US"/>
          </a:p>
        </c:txPr>
        <c:crossAx val="2094734552"/>
        <c:crosses val="autoZero"/>
        <c:auto val="1"/>
        <c:lblAlgn val="ctr"/>
        <c:lblOffset val="100"/>
        <c:noMultiLvlLbl val="1"/>
      </c:catAx>
      <c:valAx>
        <c:axId val="2094734552"/>
        <c:scaling>
          <c:orientation val="minMax"/>
          <c:max val="140"/>
          <c:min val="0"/>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5C7A8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45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Today I'll walk through a capacity-constrained mixed input-output analysis asking a deceptively simple question: when climate change shrinks fisheries, can marine tourism actually pick up the slack? Total time budget ~20-25 min.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shock translates into four numbers. Wages, GVA and employment are floors tourism must clear. GHG is a ceiling -- the emissions space the fishery contraction itself opened up. That distinction between floors and a ceiling is what makes this an optimization problem rather than a simple multiplier exercise.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core scenarios trace a progression from a theoretical lower bound, through the main capacity-constrained scenario, an employment-maximizing reallocation, a balanced portfolio, to a deliberate full-GHG-headroom stress test. Three more scenarios test robustness: relaxing the cap, minimizing emissions directly, and a fixed 30% cap. Let's walk through what we find.</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result, the foundational one: yes, it's feasible. Even in the unconstrained lower-bound scenario, marine tourism fully restores wages, GVA and employment -- and in fact overshoots wages by 26% and employment by 98%. So the question isn't whether compensation is mathematically possible -- it clearly is. But there's a catch: the entire shock concentrates into a single sub-sector -- camping grounds -- a 338% increase there alone. That's exactly the concentration problem the next result addresses.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finding: the capacity cap barely matters in aggregate. The unconstrained lower bound needs 14.62 units of additional tourism output; once we force a realistic 10% cap per sub-sector, that rises to just 14.82 -- a 1.37% increase. So whatever the capacity rule does, it's not changing whether compensation is feasible -- only how it gets distributed. And the distribution itself shifts dramatically: from 100% in one sub-sector under S1, to hotels leading at 66% spread across eight sub-sectors under S2.</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key structural finding. Restoring value added -- GVA -- is what actually determines the minimum tourism shock. Once that threshold is met, wages and employment targets are already overshot, sometimes nearly two-fold. This holds across every sensitivity check we ran. The policy implication is direct: counting jobs created is not sufficient evidence of compensation if value added isn't tracked too.</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Sectoral and social feasibility turn out to be cheap to satisfy. Reallocating the same output budget for employment gains 5.38 extra jobs at zero added cost. And spreading growth across the full eleven-sector portfolio -- avoiding the unrealistic concentration risk -- costs only 0.97 extra units, about six and a half percent more. Good policy design is nearly free here.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dramatic one. All four core scenarios use only a small slice of the available GHG headroom -- 11 to 13 percent. S5 deliberately asks: what if we used the entire emissions quota? The answer: a tourism expansion of 120.94 units, more than eight times the core scenarios, equivalent to 27% growth in baseline tourism output. Interestingly, the sectoral mix is nearly identical to S4's balanced portfolio -- restaurants, hotels, beverage services in the same proportions -- just scaled up eightfold. That confirms it's the allocation rule, not the size of the shock, that drives the sectoral composition. This isn't a recommended pathway -- it's a diagnostic stress test proving environmental headroom is the most permissive, not the binding, constraint.</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Bringing it together: of the four feasibility conditions, only the economic one -- specifically GVA -- is consistently binding. Sectoral, environmental and social feasibility are all comfortably satisfied, becoming binding only when we deliberately stress-test them. This asymmetry is itself the finding: the limit on tourism-based compensation isn't technical or environmental capacity -- it's the scale and governance of value-added growth.</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tested three robustness checks. Relaxing the capacity cap to 20% returns us to the lower-bound output level, but concentrates 94% of growth in a single sub-sector -- confirming capacity discipline matters for distribution, not feasibility. Minimizing emissions instead of output reproduces the main scenario almost exactly. And a fixed 30% cap targeting full GHG-quota use confirms roughly the same 27-28% growth figure as the endogenous stress test. All three reinforce the main story.</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takeaways for planners. Scope adaptation support at the supply-chain level, not just fishing fleets. Track value added alongside jobs. Don't treat unused GHG headroom as a green light for unconstrained growth -- it doesn't capture housing or labour market pressures. Design explicitly for social feasibility, since it's nearly free. And use this scenario ladder as a living set of bounding tools for adaptive marine spatial planning.</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Climate change is shrinking fisheries. Tourism is the go-to diversification story in blue economy policy. But almost nobody asks the quantitative question: how much tourism growth, distributed how, would actually be needed to offset the losses -- and is that even feasible once you respect real-world constraints?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compensation is technically and economically feasible. But the binding limit is not what the blue economy narrative usually worries about -- it's not environmental headroom, and it's not even raw sectoral capacity. It's the scale and governance of value-added growth distributed across a realistic tourism portfolio. That's the reframe I'd like you to take away.</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Happy to take questions -- on the IO methodology, the capacity assumptions, or the policy framing.</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Northern Ireland's marine economy is small but tightly networked -- fisheries connect to processing, transport, tourism, accommodation, and employment. That's exactly the kind of system regional IO modelling is designed for, and exactly why a naive sector-by-sector comparison would miss the real story.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literature usually frames this as substitution -- can tourism replace fisheries. We reframe it as a constrained transition problem: fishery decline is modelled as an exogenous shock in a mixed IO system, and tourism's compensatory potential is tested against four independent feasibility conditions, not assumed.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define four feasibility conditions, each mapped to a specific constraint in the optimization model: economic -- can it restore wages, GVA, employment; sectoral -- can subsectors absorb the growth without unrealistic concentration; environmental -- does it stay within the emissions headroom; social -- does it protect and distribute employment fairly. We test these separately rather than as one composite score, because as you'll see, they turn out to be very unequally restrictive.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get to the IO mechanics, it's worth being precise about where the shock itself comes from. It isn't an arbitrary assumption -- it's grounded in the MSPACE project, a co-created climate-smart marine planning initiative with Northern Ireland stakeholders including DAERA and AFBI. Within MSPACE, Business-as-Usual represents current marine activity after estimated climate impacts, while the Baseline represents the same activity without climate change. The difference between the two -- BAU minus Baseline -- is the climate-attributable fishery shock we feed into the mixed IO model. MSPACE also developed climate-smart alternatives -- Conservation, Food Provision, Compromise -- but those aren't used here; BAU is purely the impact counterfactual. This benchmark is what every one of our eight scenarios is built from.</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room specifically: this is not a standard demand-pull shock. We partition the technical coefficient matrix into endogenous block e and exogenous fishery block c. The fishery contraction Delta x_c is imposed directly -- it's the MSPACE BAU shock from the previous slide -- and we solve only for the induced response of the endogenous block, using the Leontief inverse of A_ee applied to the cross-block linkages A_ec. This is the standard supply-shock or mixed exogenous-endogenous specification -- consistent with Steinback 2004, Seung and Waters 2013, and Suris-Regueiro and Santiago 2018. It's built on the MSPACE marine-focused IO tables, extended with wage, GVA, employment and GHG intensities per sector.</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core problem is a small, linear, well-behaved LP: minimize additional tourism output subject to restoring wages, GVA and employment, and staying under the GHG headroom. We solve it via Simplex across eleven tourism sub-sectors, and vary three levers across scenarios: the capacity cap, the objective function, and the GHG rule.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tourism side isn't one aggregate sector -- it's eleven sub-sectors spanning accommodation, food and beverage, tour operators, and recreation. This matters because these sub-sectors differ a lot in output scale, value-added intensity, employment intensity and GHG intensity -- which is exactly why concentration versus diversification turns out to matter for policy realism.</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8.png"/><Relationship Id="rId4" Type="http://schemas.openxmlformats.org/officeDocument/2006/relationships/image" Target="../media/image2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27.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1.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26.svg"/><Relationship Id="rId3" Type="http://schemas.openxmlformats.org/officeDocument/2006/relationships/image" Target="../media/image16.svg"/><Relationship Id="rId7" Type="http://schemas.openxmlformats.org/officeDocument/2006/relationships/image" Target="../media/image20.svg"/><Relationship Id="rId12" Type="http://schemas.openxmlformats.org/officeDocument/2006/relationships/image" Target="../media/image25.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24.svg"/><Relationship Id="rId5" Type="http://schemas.openxmlformats.org/officeDocument/2006/relationships/image" Target="../media/image18.sv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243B"/>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alphaModFix amt="22000"/>
          </a:blip>
          <a:stretch>
            <a:fillRect/>
          </a:stretch>
        </p:blipFill>
        <p:spPr>
          <a:xfrm>
            <a:off x="8778240" y="2377440"/>
            <a:ext cx="3840480" cy="3840480"/>
          </a:xfrm>
          <a:prstGeom prst="rect">
            <a:avLst/>
          </a:prstGeom>
        </p:spPr>
      </p:pic>
      <p:sp>
        <p:nvSpPr>
          <p:cNvPr id="3" name="Text 0"/>
          <p:cNvSpPr/>
          <p:nvPr/>
        </p:nvSpPr>
        <p:spPr>
          <a:xfrm>
            <a:off x="731520" y="1051560"/>
            <a:ext cx="9144000" cy="365760"/>
          </a:xfrm>
          <a:prstGeom prst="rect">
            <a:avLst/>
          </a:prstGeom>
          <a:noFill/>
          <a:ln/>
        </p:spPr>
        <p:txBody>
          <a:bodyPr wrap="square" rtlCol="0" anchor="ctr"/>
          <a:lstStyle/>
          <a:p>
            <a:pPr marL="0" indent="0">
              <a:buNone/>
            </a:pPr>
            <a:r>
              <a:rPr lang="en-US" sz="1300" b="1" kern="0" spc="200" dirty="0">
                <a:solidFill>
                  <a:srgbClr val="7FB3CC"/>
                </a:solidFill>
                <a:latin typeface="Calibri" pitchFamily="34" charset="0"/>
                <a:ea typeface="Calibri" pitchFamily="34" charset="-122"/>
                <a:cs typeface="Calibri" pitchFamily="34" charset="-120"/>
              </a:rPr>
              <a:t>BLUE ECONOMY  ·  CLIMATE ADAPTATION  ·  INPUT–OUTPUT MODELLING</a:t>
            </a:r>
            <a:endParaRPr lang="en-US" sz="1300" dirty="0"/>
          </a:p>
        </p:txBody>
      </p:sp>
      <p:sp>
        <p:nvSpPr>
          <p:cNvPr id="4" name="Text 1"/>
          <p:cNvSpPr/>
          <p:nvPr/>
        </p:nvSpPr>
        <p:spPr>
          <a:xfrm>
            <a:off x="731520" y="1463040"/>
            <a:ext cx="10607040" cy="822960"/>
          </a:xfrm>
          <a:prstGeom prst="rect">
            <a:avLst/>
          </a:prstGeom>
          <a:noFill/>
          <a:ln/>
        </p:spPr>
        <p:txBody>
          <a:bodyPr wrap="square" rtlCol="0" anchor="ctr"/>
          <a:lstStyle/>
          <a:p>
            <a:pPr marL="0" indent="0">
              <a:lnSpc>
                <a:spcPct val="105000"/>
              </a:lnSpc>
              <a:buNone/>
            </a:pPr>
            <a:r>
              <a:rPr lang="en-US" sz="2700" b="1" dirty="0">
                <a:solidFill>
                  <a:srgbClr val="FFFFFF"/>
                </a:solidFill>
                <a:latin typeface="Cambria" pitchFamily="34" charset="0"/>
                <a:ea typeface="Cambria" pitchFamily="34" charset="-122"/>
                <a:cs typeface="Cambria" pitchFamily="34" charset="-120"/>
              </a:rPr>
              <a:t>Compensatory mechanism of tourism activities on fishery sector under climate change impact:</a:t>
            </a:r>
            <a:endParaRPr lang="en-US" sz="2700" dirty="0"/>
          </a:p>
        </p:txBody>
      </p:sp>
      <p:sp>
        <p:nvSpPr>
          <p:cNvPr id="5" name="Text 2"/>
          <p:cNvSpPr/>
          <p:nvPr/>
        </p:nvSpPr>
        <p:spPr>
          <a:xfrm>
            <a:off x="731520" y="2286000"/>
            <a:ext cx="10607040" cy="548640"/>
          </a:xfrm>
          <a:prstGeom prst="rect">
            <a:avLst/>
          </a:prstGeom>
          <a:noFill/>
          <a:ln/>
        </p:spPr>
        <p:txBody>
          <a:bodyPr wrap="square" rtlCol="0" anchor="ctr"/>
          <a:lstStyle/>
          <a:p>
            <a:pPr marL="0" indent="0">
              <a:buNone/>
            </a:pPr>
            <a:r>
              <a:rPr lang="en-US" sz="2700" b="1" dirty="0">
                <a:solidFill>
                  <a:srgbClr val="FFFFFF"/>
                </a:solidFill>
                <a:latin typeface="Cambria" pitchFamily="34" charset="0"/>
                <a:ea typeface="Cambria" pitchFamily="34" charset="-122"/>
                <a:cs typeface="Cambria" pitchFamily="34" charset="-120"/>
              </a:rPr>
              <a:t>A mixed Input-Output model for Northern Ireland</a:t>
            </a:r>
            <a:endParaRPr lang="en-US" sz="2700" dirty="0"/>
          </a:p>
        </p:txBody>
      </p:sp>
      <p:sp>
        <p:nvSpPr>
          <p:cNvPr id="6" name="Text 3"/>
          <p:cNvSpPr/>
          <p:nvPr/>
        </p:nvSpPr>
        <p:spPr>
          <a:xfrm>
            <a:off x="731520" y="3063240"/>
            <a:ext cx="9144000" cy="457200"/>
          </a:xfrm>
          <a:prstGeom prst="rect">
            <a:avLst/>
          </a:prstGeom>
          <a:noFill/>
          <a:ln/>
        </p:spPr>
        <p:txBody>
          <a:bodyPr wrap="square" rtlCol="0" anchor="ctr"/>
          <a:lstStyle/>
          <a:p>
            <a:pPr marL="0" indent="0">
              <a:buNone/>
            </a:pPr>
            <a:r>
              <a:rPr lang="en-US" sz="1700" i="1" dirty="0">
                <a:solidFill>
                  <a:srgbClr val="CADCE8"/>
                </a:solidFill>
                <a:latin typeface="Calibri" pitchFamily="34" charset="0"/>
                <a:ea typeface="Calibri" pitchFamily="34" charset="-122"/>
                <a:cs typeface="Calibri" pitchFamily="34" charset="-120"/>
              </a:rPr>
              <a:t>A capacity-constrained mixed input–output scenario analysis</a:t>
            </a:r>
            <a:endParaRPr lang="en-US" sz="1700" dirty="0"/>
          </a:p>
        </p:txBody>
      </p:sp>
      <p:sp>
        <p:nvSpPr>
          <p:cNvPr id="7" name="Shape 4"/>
          <p:cNvSpPr/>
          <p:nvPr/>
        </p:nvSpPr>
        <p:spPr>
          <a:xfrm>
            <a:off x="731520" y="3886200"/>
            <a:ext cx="0" cy="1188720"/>
          </a:xfrm>
          <a:prstGeom prst="line">
            <a:avLst/>
          </a:prstGeom>
          <a:noFill/>
          <a:ln w="19050">
            <a:solidFill>
              <a:srgbClr val="2E5A72"/>
            </a:solidFill>
            <a:prstDash val="solid"/>
          </a:ln>
        </p:spPr>
      </p:sp>
      <p:sp>
        <p:nvSpPr>
          <p:cNvPr id="8" name="Text 5"/>
          <p:cNvSpPr/>
          <p:nvPr/>
        </p:nvSpPr>
        <p:spPr>
          <a:xfrm>
            <a:off x="960120" y="3886200"/>
            <a:ext cx="9144000" cy="1097280"/>
          </a:xfrm>
          <a:prstGeom prst="rect">
            <a:avLst/>
          </a:prstGeom>
          <a:noFill/>
          <a:ln/>
        </p:spPr>
        <p:txBody>
          <a:bodyPr wrap="square" rtlCol="0" anchor="ctr"/>
          <a:lstStyle/>
          <a:p>
            <a:pPr marL="0" indent="0">
              <a:buNone/>
            </a:pPr>
            <a:r>
              <a:rPr lang="en-US" sz="1300" dirty="0">
                <a:solidFill>
                  <a:srgbClr val="9FB7C5"/>
                </a:solidFill>
                <a:latin typeface="Calibri" pitchFamily="34" charset="0"/>
                <a:ea typeface="Calibri" pitchFamily="34" charset="-122"/>
                <a:cs typeface="Calibri" pitchFamily="34" charset="-120"/>
              </a:rPr>
              <a:t>Presented at the International Input-Output Association (IIOA) Congress, 24th June 2026, Sevilla</a:t>
            </a:r>
            <a:endParaRPr lang="en-US" sz="1300" dirty="0"/>
          </a:p>
          <a:p>
            <a:pPr marL="0" indent="0">
              <a:buNone/>
            </a:pPr>
            <a:r>
              <a:rPr lang="en-US" sz="1300" b="1" dirty="0">
                <a:solidFill>
                  <a:srgbClr val="9FB7C5"/>
                </a:solidFill>
                <a:latin typeface="Calibri" pitchFamily="34" charset="0"/>
                <a:ea typeface="Calibri" pitchFamily="34" charset="-122"/>
                <a:cs typeface="Calibri" pitchFamily="34" charset="-120"/>
              </a:rPr>
              <a:t>Alberto Roca-Florido and Simon Mair</a:t>
            </a:r>
            <a:endParaRPr lang="en-US" sz="1300" dirty="0"/>
          </a:p>
          <a:p>
            <a:pPr marL="0" indent="0">
              <a:buNone/>
            </a:pPr>
            <a:r>
              <a:rPr lang="en-US" sz="1300" dirty="0">
                <a:solidFill>
                  <a:srgbClr val="9FB7C5"/>
                </a:solidFill>
                <a:latin typeface="Calibri" pitchFamily="34" charset="0"/>
                <a:ea typeface="Calibri" pitchFamily="34" charset="-122"/>
                <a:cs typeface="Calibri" pitchFamily="34" charset="-120"/>
              </a:rPr>
              <a:t>University of Valencia and University of York</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What the fishery shock leaves behind</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Three losses to compensate, one emissions space created</a:t>
            </a:r>
            <a:endParaRPr lang="en-US" sz="1400" dirty="0"/>
          </a:p>
        </p:txBody>
      </p:sp>
      <p:sp>
        <p:nvSpPr>
          <p:cNvPr id="4" name="Shape 2"/>
          <p:cNvSpPr/>
          <p:nvPr/>
        </p:nvSpPr>
        <p:spPr>
          <a:xfrm>
            <a:off x="640080" y="1783080"/>
            <a:ext cx="2542032" cy="2743200"/>
          </a:xfrm>
          <a:prstGeom prst="roundRect">
            <a:avLst>
              <a:gd name="adj" fmla="val 3597"/>
            </a:avLst>
          </a:prstGeom>
          <a:solidFill>
            <a:srgbClr val="11243B"/>
          </a:solidFill>
          <a:ln/>
          <a:effectLst>
            <a:outerShdw blurRad="127000" dist="38100" dir="5400000" algn="bl" rotWithShape="0">
              <a:srgbClr val="0B2A3D">
                <a:alpha val="12000"/>
              </a:srgbClr>
            </a:outerShdw>
          </a:effectLst>
        </p:spPr>
      </p:sp>
      <p:sp>
        <p:nvSpPr>
          <p:cNvPr id="5" name="Shape 3"/>
          <p:cNvSpPr/>
          <p:nvPr/>
        </p:nvSpPr>
        <p:spPr>
          <a:xfrm>
            <a:off x="1499616" y="2103120"/>
            <a:ext cx="822960" cy="822960"/>
          </a:xfrm>
          <a:prstGeom prst="ellipse">
            <a:avLst/>
          </a:prstGeom>
          <a:solidFill>
            <a:srgbClr val="1C7293"/>
          </a:solidFill>
          <a:ln/>
        </p:spPr>
      </p:sp>
      <p:pic>
        <p:nvPicPr>
          <p:cNvPr id="6" name="Image 0" descr="preencoded.png"/>
          <p:cNvPicPr>
            <a:picLocks noChangeAspect="1"/>
          </p:cNvPicPr>
          <p:nvPr/>
        </p:nvPicPr>
        <p:blipFill>
          <a:blip r:embed="rId3"/>
          <a:stretch>
            <a:fillRect/>
          </a:stretch>
        </p:blipFill>
        <p:spPr>
          <a:xfrm>
            <a:off x="1623060" y="2226564"/>
            <a:ext cx="576072" cy="576072"/>
          </a:xfrm>
          <a:prstGeom prst="rect">
            <a:avLst/>
          </a:prstGeom>
        </p:spPr>
      </p:pic>
      <p:sp>
        <p:nvSpPr>
          <p:cNvPr id="7" name="Text 4"/>
          <p:cNvSpPr/>
          <p:nvPr/>
        </p:nvSpPr>
        <p:spPr>
          <a:xfrm>
            <a:off x="640080" y="3017520"/>
            <a:ext cx="2542032" cy="731520"/>
          </a:xfrm>
          <a:prstGeom prst="rect">
            <a:avLst/>
          </a:prstGeom>
          <a:noFill/>
          <a:ln/>
        </p:spPr>
        <p:txBody>
          <a:bodyPr wrap="square" rtlCol="0" anchor="ctr"/>
          <a:lstStyle/>
          <a:p>
            <a:pPr marL="0" indent="0" algn="ctr">
              <a:buNone/>
            </a:pPr>
            <a:r>
              <a:rPr lang="en-US" sz="3200" b="1" dirty="0">
                <a:solidFill>
                  <a:srgbClr val="FFFFFF"/>
                </a:solidFill>
                <a:latin typeface="Cambria" pitchFamily="34" charset="0"/>
                <a:ea typeface="Cambria" pitchFamily="34" charset="-122"/>
                <a:cs typeface="Cambria" pitchFamily="34" charset="-120"/>
              </a:rPr>
              <a:t>-5.48</a:t>
            </a:r>
            <a:endParaRPr lang="en-US" sz="3200" dirty="0"/>
          </a:p>
        </p:txBody>
      </p:sp>
      <p:sp>
        <p:nvSpPr>
          <p:cNvPr id="8" name="Text 5"/>
          <p:cNvSpPr/>
          <p:nvPr/>
        </p:nvSpPr>
        <p:spPr>
          <a:xfrm>
            <a:off x="640080" y="3703320"/>
            <a:ext cx="2542032" cy="320040"/>
          </a:xfrm>
          <a:prstGeom prst="rect">
            <a:avLst/>
          </a:prstGeom>
          <a:noFill/>
          <a:ln/>
        </p:spPr>
        <p:txBody>
          <a:bodyPr wrap="square" rtlCol="0" anchor="ctr"/>
          <a:lstStyle/>
          <a:p>
            <a:pPr marL="0" indent="0" algn="ctr">
              <a:buNone/>
            </a:pPr>
            <a:r>
              <a:rPr lang="en-US" sz="1400" b="1" dirty="0">
                <a:solidFill>
                  <a:srgbClr val="AFD4E5"/>
                </a:solidFill>
                <a:latin typeface="Calibri" pitchFamily="34" charset="0"/>
                <a:ea typeface="Calibri" pitchFamily="34" charset="-122"/>
                <a:cs typeface="Calibri" pitchFamily="34" charset="-120"/>
              </a:rPr>
              <a:t>Wages</a:t>
            </a:r>
            <a:endParaRPr lang="en-US" sz="1400" dirty="0"/>
          </a:p>
        </p:txBody>
      </p:sp>
      <p:sp>
        <p:nvSpPr>
          <p:cNvPr id="9" name="Text 6"/>
          <p:cNvSpPr/>
          <p:nvPr/>
        </p:nvSpPr>
        <p:spPr>
          <a:xfrm>
            <a:off x="640080" y="4023360"/>
            <a:ext cx="2542032" cy="320040"/>
          </a:xfrm>
          <a:prstGeom prst="rect">
            <a:avLst/>
          </a:prstGeom>
          <a:noFill/>
          <a:ln/>
        </p:spPr>
        <p:txBody>
          <a:bodyPr wrap="square" rtlCol="0" anchor="ctr"/>
          <a:lstStyle/>
          <a:p>
            <a:pPr marL="0" indent="0" algn="ctr">
              <a:buNone/>
            </a:pPr>
            <a:r>
              <a:rPr lang="en-US" sz="1150" i="1" dirty="0">
                <a:solidFill>
                  <a:srgbClr val="8FB3C8"/>
                </a:solidFill>
                <a:latin typeface="Calibri" pitchFamily="34" charset="0"/>
                <a:ea typeface="Calibri" pitchFamily="34" charset="-122"/>
                <a:cs typeface="Calibri" pitchFamily="34" charset="-120"/>
              </a:rPr>
              <a:t>to restore</a:t>
            </a:r>
            <a:endParaRPr lang="en-US" sz="1150" dirty="0"/>
          </a:p>
        </p:txBody>
      </p:sp>
      <p:sp>
        <p:nvSpPr>
          <p:cNvPr id="10" name="Shape 7"/>
          <p:cNvSpPr/>
          <p:nvPr/>
        </p:nvSpPr>
        <p:spPr>
          <a:xfrm>
            <a:off x="3346704" y="1783080"/>
            <a:ext cx="2542032" cy="2743200"/>
          </a:xfrm>
          <a:prstGeom prst="roundRect">
            <a:avLst>
              <a:gd name="adj" fmla="val 3597"/>
            </a:avLst>
          </a:prstGeom>
          <a:solidFill>
            <a:srgbClr val="11243B"/>
          </a:solidFill>
          <a:ln/>
          <a:effectLst>
            <a:outerShdw blurRad="127000" dist="38100" dir="5400000" algn="bl" rotWithShape="0">
              <a:srgbClr val="0B2A3D">
                <a:alpha val="12000"/>
              </a:srgbClr>
            </a:outerShdw>
          </a:effectLst>
        </p:spPr>
      </p:sp>
      <p:sp>
        <p:nvSpPr>
          <p:cNvPr id="11" name="Shape 8"/>
          <p:cNvSpPr/>
          <p:nvPr/>
        </p:nvSpPr>
        <p:spPr>
          <a:xfrm>
            <a:off x="4206240" y="2103120"/>
            <a:ext cx="822960" cy="822960"/>
          </a:xfrm>
          <a:prstGeom prst="ellipse">
            <a:avLst/>
          </a:prstGeom>
          <a:solidFill>
            <a:srgbClr val="1C7293"/>
          </a:solidFill>
          <a:ln/>
        </p:spPr>
      </p:sp>
      <p:pic>
        <p:nvPicPr>
          <p:cNvPr id="12" name="Image 1" descr="preencoded.png"/>
          <p:cNvPicPr>
            <a:picLocks noChangeAspect="1"/>
          </p:cNvPicPr>
          <p:nvPr/>
        </p:nvPicPr>
        <p:blipFill>
          <a:blip r:embed="rId4"/>
          <a:stretch>
            <a:fillRect/>
          </a:stretch>
        </p:blipFill>
        <p:spPr>
          <a:xfrm>
            <a:off x="4329684" y="2226564"/>
            <a:ext cx="576072" cy="576072"/>
          </a:xfrm>
          <a:prstGeom prst="rect">
            <a:avLst/>
          </a:prstGeom>
        </p:spPr>
      </p:pic>
      <p:sp>
        <p:nvSpPr>
          <p:cNvPr id="13" name="Text 9"/>
          <p:cNvSpPr/>
          <p:nvPr/>
        </p:nvSpPr>
        <p:spPr>
          <a:xfrm>
            <a:off x="3346704" y="3017520"/>
            <a:ext cx="2542032" cy="731520"/>
          </a:xfrm>
          <a:prstGeom prst="rect">
            <a:avLst/>
          </a:prstGeom>
          <a:noFill/>
          <a:ln/>
        </p:spPr>
        <p:txBody>
          <a:bodyPr wrap="square" rtlCol="0" anchor="ctr"/>
          <a:lstStyle/>
          <a:p>
            <a:pPr marL="0" indent="0" algn="ctr">
              <a:buNone/>
            </a:pPr>
            <a:r>
              <a:rPr lang="en-US" sz="3200" b="1" dirty="0">
                <a:solidFill>
                  <a:srgbClr val="FFFFFF"/>
                </a:solidFill>
                <a:latin typeface="Cambria" pitchFamily="34" charset="0"/>
                <a:ea typeface="Cambria" pitchFamily="34" charset="-122"/>
                <a:cs typeface="Cambria" pitchFamily="34" charset="-120"/>
              </a:rPr>
              <a:t>-12.12</a:t>
            </a:r>
            <a:endParaRPr lang="en-US" sz="3200" dirty="0"/>
          </a:p>
        </p:txBody>
      </p:sp>
      <p:sp>
        <p:nvSpPr>
          <p:cNvPr id="14" name="Text 10"/>
          <p:cNvSpPr/>
          <p:nvPr/>
        </p:nvSpPr>
        <p:spPr>
          <a:xfrm>
            <a:off x="3346704" y="3703320"/>
            <a:ext cx="2542032" cy="320040"/>
          </a:xfrm>
          <a:prstGeom prst="rect">
            <a:avLst/>
          </a:prstGeom>
          <a:noFill/>
          <a:ln/>
        </p:spPr>
        <p:txBody>
          <a:bodyPr wrap="square" rtlCol="0" anchor="ctr"/>
          <a:lstStyle/>
          <a:p>
            <a:pPr marL="0" indent="0" algn="ctr">
              <a:buNone/>
            </a:pPr>
            <a:r>
              <a:rPr lang="en-US" sz="1400" b="1" dirty="0">
                <a:solidFill>
                  <a:srgbClr val="AFD4E5"/>
                </a:solidFill>
                <a:latin typeface="Calibri" pitchFamily="34" charset="0"/>
                <a:ea typeface="Calibri" pitchFamily="34" charset="-122"/>
                <a:cs typeface="Calibri" pitchFamily="34" charset="-120"/>
              </a:rPr>
              <a:t>GVA</a:t>
            </a:r>
            <a:endParaRPr lang="en-US" sz="1400" dirty="0"/>
          </a:p>
        </p:txBody>
      </p:sp>
      <p:sp>
        <p:nvSpPr>
          <p:cNvPr id="15" name="Text 11"/>
          <p:cNvSpPr/>
          <p:nvPr/>
        </p:nvSpPr>
        <p:spPr>
          <a:xfrm>
            <a:off x="3346704" y="4023360"/>
            <a:ext cx="2542032" cy="320040"/>
          </a:xfrm>
          <a:prstGeom prst="rect">
            <a:avLst/>
          </a:prstGeom>
          <a:noFill/>
          <a:ln/>
        </p:spPr>
        <p:txBody>
          <a:bodyPr wrap="square" rtlCol="0" anchor="ctr"/>
          <a:lstStyle/>
          <a:p>
            <a:pPr marL="0" indent="0" algn="ctr">
              <a:buNone/>
            </a:pPr>
            <a:r>
              <a:rPr lang="en-US" sz="1150" i="1" dirty="0">
                <a:solidFill>
                  <a:srgbClr val="8FB3C8"/>
                </a:solidFill>
                <a:latin typeface="Calibri" pitchFamily="34" charset="0"/>
                <a:ea typeface="Calibri" pitchFamily="34" charset="-122"/>
                <a:cs typeface="Calibri" pitchFamily="34" charset="-120"/>
              </a:rPr>
              <a:t>to restore</a:t>
            </a:r>
            <a:endParaRPr lang="en-US" sz="1150" dirty="0"/>
          </a:p>
        </p:txBody>
      </p:sp>
      <p:sp>
        <p:nvSpPr>
          <p:cNvPr id="16" name="Shape 12"/>
          <p:cNvSpPr/>
          <p:nvPr/>
        </p:nvSpPr>
        <p:spPr>
          <a:xfrm>
            <a:off x="6053328" y="1783080"/>
            <a:ext cx="2542032" cy="2743200"/>
          </a:xfrm>
          <a:prstGeom prst="roundRect">
            <a:avLst>
              <a:gd name="adj" fmla="val 3597"/>
            </a:avLst>
          </a:prstGeom>
          <a:solidFill>
            <a:srgbClr val="11243B"/>
          </a:solidFill>
          <a:ln/>
          <a:effectLst>
            <a:outerShdw blurRad="127000" dist="38100" dir="5400000" algn="bl" rotWithShape="0">
              <a:srgbClr val="0B2A3D">
                <a:alpha val="12000"/>
              </a:srgbClr>
            </a:outerShdw>
          </a:effectLst>
        </p:spPr>
      </p:sp>
      <p:sp>
        <p:nvSpPr>
          <p:cNvPr id="17" name="Shape 13"/>
          <p:cNvSpPr/>
          <p:nvPr/>
        </p:nvSpPr>
        <p:spPr>
          <a:xfrm>
            <a:off x="6912864" y="2103120"/>
            <a:ext cx="822960" cy="822960"/>
          </a:xfrm>
          <a:prstGeom prst="ellipse">
            <a:avLst/>
          </a:prstGeom>
          <a:solidFill>
            <a:srgbClr val="1C7293"/>
          </a:solidFill>
          <a:ln/>
        </p:spPr>
      </p:sp>
      <p:pic>
        <p:nvPicPr>
          <p:cNvPr id="18" name="Image 2" descr="preencoded.png"/>
          <p:cNvPicPr>
            <a:picLocks noChangeAspect="1"/>
          </p:cNvPicPr>
          <p:nvPr/>
        </p:nvPicPr>
        <p:blipFill>
          <a:blip r:embed="rId5"/>
          <a:stretch>
            <a:fillRect/>
          </a:stretch>
        </p:blipFill>
        <p:spPr>
          <a:xfrm>
            <a:off x="7036308" y="2226564"/>
            <a:ext cx="576072" cy="576072"/>
          </a:xfrm>
          <a:prstGeom prst="rect">
            <a:avLst/>
          </a:prstGeom>
        </p:spPr>
      </p:pic>
      <p:sp>
        <p:nvSpPr>
          <p:cNvPr id="19" name="Text 14"/>
          <p:cNvSpPr/>
          <p:nvPr/>
        </p:nvSpPr>
        <p:spPr>
          <a:xfrm>
            <a:off x="6053328" y="3017520"/>
            <a:ext cx="2542032" cy="731520"/>
          </a:xfrm>
          <a:prstGeom prst="rect">
            <a:avLst/>
          </a:prstGeom>
          <a:noFill/>
          <a:ln/>
        </p:spPr>
        <p:txBody>
          <a:bodyPr wrap="square" rtlCol="0" anchor="ctr"/>
          <a:lstStyle/>
          <a:p>
            <a:pPr marL="0" indent="0" algn="ctr">
              <a:buNone/>
            </a:pPr>
            <a:r>
              <a:rPr lang="en-US" sz="3200" b="1" dirty="0">
                <a:solidFill>
                  <a:srgbClr val="FFFFFF"/>
                </a:solidFill>
                <a:latin typeface="Cambria" pitchFamily="34" charset="0"/>
                <a:ea typeface="Cambria" pitchFamily="34" charset="-122"/>
                <a:cs typeface="Cambria" pitchFamily="34" charset="-120"/>
              </a:rPr>
              <a:t>-105.40</a:t>
            </a:r>
            <a:endParaRPr lang="en-US" sz="3200" dirty="0"/>
          </a:p>
        </p:txBody>
      </p:sp>
      <p:sp>
        <p:nvSpPr>
          <p:cNvPr id="20" name="Text 15"/>
          <p:cNvSpPr/>
          <p:nvPr/>
        </p:nvSpPr>
        <p:spPr>
          <a:xfrm>
            <a:off x="6053328" y="3703320"/>
            <a:ext cx="2542032" cy="320040"/>
          </a:xfrm>
          <a:prstGeom prst="rect">
            <a:avLst/>
          </a:prstGeom>
          <a:noFill/>
          <a:ln/>
        </p:spPr>
        <p:txBody>
          <a:bodyPr wrap="square" rtlCol="0" anchor="ctr"/>
          <a:lstStyle/>
          <a:p>
            <a:pPr marL="0" indent="0" algn="ctr">
              <a:buNone/>
            </a:pPr>
            <a:r>
              <a:rPr lang="en-US" sz="1400" b="1" dirty="0">
                <a:solidFill>
                  <a:srgbClr val="AFD4E5"/>
                </a:solidFill>
                <a:latin typeface="Calibri" pitchFamily="34" charset="0"/>
                <a:ea typeface="Calibri" pitchFamily="34" charset="-122"/>
                <a:cs typeface="Calibri" pitchFamily="34" charset="-120"/>
              </a:rPr>
              <a:t>Employment</a:t>
            </a:r>
            <a:endParaRPr lang="en-US" sz="1400" dirty="0"/>
          </a:p>
        </p:txBody>
      </p:sp>
      <p:sp>
        <p:nvSpPr>
          <p:cNvPr id="21" name="Text 16"/>
          <p:cNvSpPr/>
          <p:nvPr/>
        </p:nvSpPr>
        <p:spPr>
          <a:xfrm>
            <a:off x="6053328" y="4023360"/>
            <a:ext cx="2542032" cy="320040"/>
          </a:xfrm>
          <a:prstGeom prst="rect">
            <a:avLst/>
          </a:prstGeom>
          <a:noFill/>
          <a:ln/>
        </p:spPr>
        <p:txBody>
          <a:bodyPr wrap="square" rtlCol="0" anchor="ctr"/>
          <a:lstStyle/>
          <a:p>
            <a:pPr marL="0" indent="0" algn="ctr">
              <a:buNone/>
            </a:pPr>
            <a:r>
              <a:rPr lang="en-US" sz="1150" i="1" dirty="0">
                <a:solidFill>
                  <a:srgbClr val="8FB3C8"/>
                </a:solidFill>
                <a:latin typeface="Calibri" pitchFamily="34" charset="0"/>
                <a:ea typeface="Calibri" pitchFamily="34" charset="-122"/>
                <a:cs typeface="Calibri" pitchFamily="34" charset="-120"/>
              </a:rPr>
              <a:t>to restore</a:t>
            </a:r>
            <a:endParaRPr lang="en-US" sz="1150" dirty="0"/>
          </a:p>
        </p:txBody>
      </p:sp>
      <p:sp>
        <p:nvSpPr>
          <p:cNvPr id="22" name="Shape 17"/>
          <p:cNvSpPr/>
          <p:nvPr/>
        </p:nvSpPr>
        <p:spPr>
          <a:xfrm>
            <a:off x="8759952" y="1783080"/>
            <a:ext cx="2542032" cy="2743200"/>
          </a:xfrm>
          <a:prstGeom prst="roundRect">
            <a:avLst>
              <a:gd name="adj" fmla="val 3597"/>
            </a:avLst>
          </a:prstGeom>
          <a:solidFill>
            <a:srgbClr val="E07A3F"/>
          </a:solidFill>
          <a:ln/>
          <a:effectLst>
            <a:outerShdw blurRad="127000" dist="38100" dir="5400000" algn="bl" rotWithShape="0">
              <a:srgbClr val="0B2A3D">
                <a:alpha val="12000"/>
              </a:srgbClr>
            </a:outerShdw>
          </a:effectLst>
        </p:spPr>
      </p:sp>
      <p:sp>
        <p:nvSpPr>
          <p:cNvPr id="23" name="Shape 18"/>
          <p:cNvSpPr/>
          <p:nvPr/>
        </p:nvSpPr>
        <p:spPr>
          <a:xfrm>
            <a:off x="9619488" y="2103120"/>
            <a:ext cx="822960" cy="822960"/>
          </a:xfrm>
          <a:prstGeom prst="ellipse">
            <a:avLst/>
          </a:prstGeom>
          <a:solidFill>
            <a:srgbClr val="FFFFFF"/>
          </a:solidFill>
          <a:ln/>
        </p:spPr>
      </p:sp>
      <p:pic>
        <p:nvPicPr>
          <p:cNvPr id="24" name="Image 3" descr="preencoded.png"/>
          <p:cNvPicPr>
            <a:picLocks noChangeAspect="1"/>
          </p:cNvPicPr>
          <p:nvPr/>
        </p:nvPicPr>
        <p:blipFill>
          <a:blip r:embed="rId6"/>
          <a:stretch>
            <a:fillRect/>
          </a:stretch>
        </p:blipFill>
        <p:spPr>
          <a:xfrm>
            <a:off x="9742932" y="2226564"/>
            <a:ext cx="576072" cy="576072"/>
          </a:xfrm>
          <a:prstGeom prst="rect">
            <a:avLst/>
          </a:prstGeom>
        </p:spPr>
      </p:pic>
      <p:sp>
        <p:nvSpPr>
          <p:cNvPr id="25" name="Text 19"/>
          <p:cNvSpPr/>
          <p:nvPr/>
        </p:nvSpPr>
        <p:spPr>
          <a:xfrm>
            <a:off x="8759952" y="3017520"/>
            <a:ext cx="2542032" cy="731520"/>
          </a:xfrm>
          <a:prstGeom prst="rect">
            <a:avLst/>
          </a:prstGeom>
          <a:noFill/>
          <a:ln/>
        </p:spPr>
        <p:txBody>
          <a:bodyPr wrap="square" rtlCol="0" anchor="ctr"/>
          <a:lstStyle/>
          <a:p>
            <a:pPr marL="0" indent="0" algn="ctr">
              <a:buNone/>
            </a:pPr>
            <a:r>
              <a:rPr lang="en-US" sz="3200" b="1" dirty="0">
                <a:solidFill>
                  <a:srgbClr val="FFFFFF"/>
                </a:solidFill>
                <a:latin typeface="Cambria" pitchFamily="34" charset="0"/>
                <a:ea typeface="Cambria" pitchFamily="34" charset="-122"/>
                <a:cs typeface="Cambria" pitchFamily="34" charset="-120"/>
              </a:rPr>
              <a:t>14.37</a:t>
            </a:r>
            <a:endParaRPr lang="en-US" sz="3200" dirty="0"/>
          </a:p>
        </p:txBody>
      </p:sp>
      <p:sp>
        <p:nvSpPr>
          <p:cNvPr id="26" name="Text 20"/>
          <p:cNvSpPr/>
          <p:nvPr/>
        </p:nvSpPr>
        <p:spPr>
          <a:xfrm>
            <a:off x="8759952" y="3703320"/>
            <a:ext cx="2542032" cy="320040"/>
          </a:xfrm>
          <a:prstGeom prst="rect">
            <a:avLst/>
          </a:prstGeom>
          <a:noFill/>
          <a:ln/>
        </p:spPr>
        <p:txBody>
          <a:bodyPr wrap="square" rtlCol="0" anchor="ctr"/>
          <a:lstStyle/>
          <a:p>
            <a:pPr marL="0" indent="0" algn="ctr">
              <a:buNone/>
            </a:pPr>
            <a:r>
              <a:rPr lang="en-US" sz="1400" b="1" dirty="0">
                <a:solidFill>
                  <a:srgbClr val="FFF1E8"/>
                </a:solidFill>
                <a:latin typeface="Calibri" pitchFamily="34" charset="0"/>
                <a:ea typeface="Calibri" pitchFamily="34" charset="-122"/>
                <a:cs typeface="Calibri" pitchFamily="34" charset="-120"/>
              </a:rPr>
              <a:t>GHG headroom</a:t>
            </a:r>
            <a:endParaRPr lang="en-US" sz="1400" dirty="0"/>
          </a:p>
        </p:txBody>
      </p:sp>
      <p:sp>
        <p:nvSpPr>
          <p:cNvPr id="27" name="Text 21"/>
          <p:cNvSpPr/>
          <p:nvPr/>
        </p:nvSpPr>
        <p:spPr>
          <a:xfrm>
            <a:off x="8759952" y="4023360"/>
            <a:ext cx="2542032" cy="320040"/>
          </a:xfrm>
          <a:prstGeom prst="rect">
            <a:avLst/>
          </a:prstGeom>
          <a:noFill/>
          <a:ln/>
        </p:spPr>
        <p:txBody>
          <a:bodyPr wrap="square" rtlCol="0" anchor="ctr"/>
          <a:lstStyle/>
          <a:p>
            <a:pPr marL="0" indent="0" algn="ctr">
              <a:buNone/>
            </a:pPr>
            <a:r>
              <a:rPr lang="en-US" sz="1150" i="1" dirty="0">
                <a:solidFill>
                  <a:srgbClr val="FFE3CF"/>
                </a:solidFill>
                <a:latin typeface="Calibri" pitchFamily="34" charset="0"/>
                <a:ea typeface="Calibri" pitchFamily="34" charset="-122"/>
                <a:cs typeface="Calibri" pitchFamily="34" charset="-120"/>
              </a:rPr>
              <a:t>available to use</a:t>
            </a:r>
            <a:endParaRPr lang="en-US" sz="1150" dirty="0"/>
          </a:p>
        </p:txBody>
      </p:sp>
      <p:sp>
        <p:nvSpPr>
          <p:cNvPr id="28" name="Shape 22"/>
          <p:cNvSpPr/>
          <p:nvPr/>
        </p:nvSpPr>
        <p:spPr>
          <a:xfrm>
            <a:off x="822960" y="4846320"/>
            <a:ext cx="10515600" cy="1234440"/>
          </a:xfrm>
          <a:prstGeom prst="roundRect">
            <a:avLst>
              <a:gd name="adj" fmla="val 5926"/>
            </a:avLst>
          </a:prstGeom>
          <a:solidFill>
            <a:srgbClr val="EAF3F6"/>
          </a:solidFill>
          <a:ln/>
          <a:effectLst>
            <a:outerShdw blurRad="127000" dist="38100" dir="5400000" algn="bl" rotWithShape="0">
              <a:srgbClr val="0B2A3D">
                <a:alpha val="12000"/>
              </a:srgbClr>
            </a:outerShdw>
          </a:effectLst>
        </p:spPr>
      </p:sp>
      <p:sp>
        <p:nvSpPr>
          <p:cNvPr id="29" name="Text 23"/>
          <p:cNvSpPr/>
          <p:nvPr/>
        </p:nvSpPr>
        <p:spPr>
          <a:xfrm>
            <a:off x="1188720" y="4956048"/>
            <a:ext cx="9784080" cy="1005840"/>
          </a:xfrm>
          <a:prstGeom prst="rect">
            <a:avLst/>
          </a:prstGeom>
          <a:noFill/>
          <a:ln/>
        </p:spPr>
        <p:txBody>
          <a:bodyPr wrap="square" rtlCol="0" anchor="ctr"/>
          <a:lstStyle/>
          <a:p>
            <a:pPr marL="0" indent="0">
              <a:buNone/>
            </a:pPr>
            <a:r>
              <a:rPr lang="en-US" sz="1400" i="1" dirty="0">
                <a:solidFill>
                  <a:srgbClr val="16263A"/>
                </a:solidFill>
                <a:latin typeface="Calibri" pitchFamily="34" charset="0"/>
                <a:ea typeface="Calibri" pitchFamily="34" charset="-122"/>
                <a:cs typeface="Calibri" pitchFamily="34" charset="-120"/>
              </a:rPr>
              <a:t>Crucial distinction: the first three are minimum compensation requirements. The fourth is a maximum — tourism emissions must stay within the space the fishery decline opened up.</a:t>
            </a:r>
            <a:endParaRPr lang="en-US" sz="1400" dirty="0"/>
          </a:p>
        </p:txBody>
      </p:sp>
      <p:sp>
        <p:nvSpPr>
          <p:cNvPr id="30" name="Text 24"/>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31" name="Text 25"/>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Eight scenarios: from lower bound to stress test</a:t>
            </a:r>
            <a:endParaRPr lang="en-US" sz="2600" dirty="0"/>
          </a:p>
        </p:txBody>
      </p:sp>
      <p:sp>
        <p:nvSpPr>
          <p:cNvPr id="3" name="Shape 1"/>
          <p:cNvSpPr/>
          <p:nvPr/>
        </p:nvSpPr>
        <p:spPr>
          <a:xfrm>
            <a:off x="640080" y="1828800"/>
            <a:ext cx="1938528" cy="1737360"/>
          </a:xfrm>
          <a:prstGeom prst="roundRect">
            <a:avLst>
              <a:gd name="adj" fmla="val 4211"/>
            </a:avLst>
          </a:prstGeom>
          <a:solidFill>
            <a:srgbClr val="065A82"/>
          </a:solidFill>
          <a:ln/>
          <a:effectLst>
            <a:outerShdw blurRad="127000" dist="38100" dir="5400000" algn="bl" rotWithShape="0">
              <a:srgbClr val="0B2A3D">
                <a:alpha val="12000"/>
              </a:srgbClr>
            </a:outerShdw>
          </a:effectLst>
        </p:spPr>
      </p:sp>
      <p:sp>
        <p:nvSpPr>
          <p:cNvPr id="4" name="Text 2"/>
          <p:cNvSpPr/>
          <p:nvPr/>
        </p:nvSpPr>
        <p:spPr>
          <a:xfrm>
            <a:off x="640080" y="1965960"/>
            <a:ext cx="1938528" cy="502920"/>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S1</a:t>
            </a:r>
            <a:endParaRPr lang="en-US" sz="2400" dirty="0"/>
          </a:p>
        </p:txBody>
      </p:sp>
      <p:sp>
        <p:nvSpPr>
          <p:cNvPr id="5" name="Text 3"/>
          <p:cNvSpPr/>
          <p:nvPr/>
        </p:nvSpPr>
        <p:spPr>
          <a:xfrm>
            <a:off x="749808" y="2606040"/>
            <a:ext cx="1719072"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Lower bound</a:t>
            </a:r>
            <a:endParaRPr lang="en-US" sz="1200" dirty="0"/>
          </a:p>
        </p:txBody>
      </p:sp>
      <p:sp>
        <p:nvSpPr>
          <p:cNvPr id="6" name="Text 4"/>
          <p:cNvSpPr/>
          <p:nvPr/>
        </p:nvSpPr>
        <p:spPr>
          <a:xfrm>
            <a:off x="749808" y="3035808"/>
            <a:ext cx="1719072" cy="457200"/>
          </a:xfrm>
          <a:prstGeom prst="rect">
            <a:avLst/>
          </a:prstGeom>
          <a:noFill/>
          <a:ln/>
        </p:spPr>
        <p:txBody>
          <a:bodyPr wrap="square" rtlCol="0" anchor="ctr"/>
          <a:lstStyle/>
          <a:p>
            <a:pPr marL="0" indent="0" algn="ctr">
              <a:buNone/>
            </a:pPr>
            <a:r>
              <a:rPr lang="en-US" sz="1050" i="1" dirty="0">
                <a:solidFill>
                  <a:srgbClr val="BFDCEA"/>
                </a:solidFill>
                <a:latin typeface="Calibri" pitchFamily="34" charset="0"/>
                <a:ea typeface="Calibri" pitchFamily="34" charset="-122"/>
                <a:cs typeface="Calibri" pitchFamily="34" charset="-120"/>
              </a:rPr>
              <a:t>No cap</a:t>
            </a:r>
            <a:endParaRPr lang="en-US" sz="1050" dirty="0"/>
          </a:p>
        </p:txBody>
      </p:sp>
      <p:sp>
        <p:nvSpPr>
          <p:cNvPr id="7" name="Shape 5"/>
          <p:cNvSpPr/>
          <p:nvPr/>
        </p:nvSpPr>
        <p:spPr>
          <a:xfrm>
            <a:off x="2724912" y="1828800"/>
            <a:ext cx="1938528" cy="1737360"/>
          </a:xfrm>
          <a:prstGeom prst="roundRect">
            <a:avLst>
              <a:gd name="adj" fmla="val 4211"/>
            </a:avLst>
          </a:prstGeom>
          <a:solidFill>
            <a:srgbClr val="065A82"/>
          </a:solidFill>
          <a:ln/>
          <a:effectLst>
            <a:outerShdw blurRad="127000" dist="38100" dir="5400000" algn="bl" rotWithShape="0">
              <a:srgbClr val="0B2A3D">
                <a:alpha val="12000"/>
              </a:srgbClr>
            </a:outerShdw>
          </a:effectLst>
        </p:spPr>
      </p:sp>
      <p:sp>
        <p:nvSpPr>
          <p:cNvPr id="8" name="Text 6"/>
          <p:cNvSpPr/>
          <p:nvPr/>
        </p:nvSpPr>
        <p:spPr>
          <a:xfrm>
            <a:off x="2724912" y="1965960"/>
            <a:ext cx="1938528" cy="502920"/>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S2</a:t>
            </a:r>
            <a:endParaRPr lang="en-US" sz="2400" dirty="0"/>
          </a:p>
        </p:txBody>
      </p:sp>
      <p:sp>
        <p:nvSpPr>
          <p:cNvPr id="9" name="Text 7"/>
          <p:cNvSpPr/>
          <p:nvPr/>
        </p:nvSpPr>
        <p:spPr>
          <a:xfrm>
            <a:off x="2834640" y="2606040"/>
            <a:ext cx="1719072"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Main scenario</a:t>
            </a:r>
            <a:endParaRPr lang="en-US" sz="1200" dirty="0"/>
          </a:p>
        </p:txBody>
      </p:sp>
      <p:sp>
        <p:nvSpPr>
          <p:cNvPr id="10" name="Text 8"/>
          <p:cNvSpPr/>
          <p:nvPr/>
        </p:nvSpPr>
        <p:spPr>
          <a:xfrm>
            <a:off x="2834640" y="3035808"/>
            <a:ext cx="1719072" cy="457200"/>
          </a:xfrm>
          <a:prstGeom prst="rect">
            <a:avLst/>
          </a:prstGeom>
          <a:noFill/>
          <a:ln/>
        </p:spPr>
        <p:txBody>
          <a:bodyPr wrap="square" rtlCol="0" anchor="ctr"/>
          <a:lstStyle/>
          <a:p>
            <a:pPr marL="0" indent="0" algn="ctr">
              <a:buNone/>
            </a:pPr>
            <a:r>
              <a:rPr lang="en-US" sz="1050" i="1" dirty="0">
                <a:solidFill>
                  <a:srgbClr val="BFDCEA"/>
                </a:solidFill>
                <a:latin typeface="Calibri" pitchFamily="34" charset="0"/>
                <a:ea typeface="Calibri" pitchFamily="34" charset="-122"/>
                <a:cs typeface="Calibri" pitchFamily="34" charset="-120"/>
              </a:rPr>
              <a:t>10% cap</a:t>
            </a:r>
            <a:endParaRPr lang="en-US" sz="1050" dirty="0"/>
          </a:p>
        </p:txBody>
      </p:sp>
      <p:sp>
        <p:nvSpPr>
          <p:cNvPr id="11" name="Shape 9"/>
          <p:cNvSpPr/>
          <p:nvPr/>
        </p:nvSpPr>
        <p:spPr>
          <a:xfrm>
            <a:off x="4809744" y="1828800"/>
            <a:ext cx="1938528" cy="1737360"/>
          </a:xfrm>
          <a:prstGeom prst="roundRect">
            <a:avLst>
              <a:gd name="adj" fmla="val 4211"/>
            </a:avLst>
          </a:prstGeom>
          <a:solidFill>
            <a:srgbClr val="065A82"/>
          </a:solidFill>
          <a:ln/>
          <a:effectLst>
            <a:outerShdw blurRad="127000" dist="38100" dir="5400000" algn="bl" rotWithShape="0">
              <a:srgbClr val="0B2A3D">
                <a:alpha val="12000"/>
              </a:srgbClr>
            </a:outerShdw>
          </a:effectLst>
        </p:spPr>
      </p:sp>
      <p:sp>
        <p:nvSpPr>
          <p:cNvPr id="12" name="Text 10"/>
          <p:cNvSpPr/>
          <p:nvPr/>
        </p:nvSpPr>
        <p:spPr>
          <a:xfrm>
            <a:off x="4809744" y="1965960"/>
            <a:ext cx="1938528" cy="502920"/>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S3</a:t>
            </a:r>
            <a:endParaRPr lang="en-US" sz="2400" dirty="0"/>
          </a:p>
        </p:txBody>
      </p:sp>
      <p:sp>
        <p:nvSpPr>
          <p:cNvPr id="13" name="Text 11"/>
          <p:cNvSpPr/>
          <p:nvPr/>
        </p:nvSpPr>
        <p:spPr>
          <a:xfrm>
            <a:off x="4919472" y="2606040"/>
            <a:ext cx="1719072"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Employment focus</a:t>
            </a:r>
            <a:endParaRPr lang="en-US" sz="1200" dirty="0"/>
          </a:p>
        </p:txBody>
      </p:sp>
      <p:sp>
        <p:nvSpPr>
          <p:cNvPr id="14" name="Text 12"/>
          <p:cNvSpPr/>
          <p:nvPr/>
        </p:nvSpPr>
        <p:spPr>
          <a:xfrm>
            <a:off x="4919472" y="3035808"/>
            <a:ext cx="1719072" cy="457200"/>
          </a:xfrm>
          <a:prstGeom prst="rect">
            <a:avLst/>
          </a:prstGeom>
          <a:noFill/>
          <a:ln/>
        </p:spPr>
        <p:txBody>
          <a:bodyPr wrap="square" rtlCol="0" anchor="ctr"/>
          <a:lstStyle/>
          <a:p>
            <a:pPr marL="0" indent="0" algn="ctr">
              <a:buNone/>
            </a:pPr>
            <a:r>
              <a:rPr lang="en-US" sz="1050" i="1" dirty="0">
                <a:solidFill>
                  <a:srgbClr val="BFDCEA"/>
                </a:solidFill>
                <a:latin typeface="Calibri" pitchFamily="34" charset="0"/>
                <a:ea typeface="Calibri" pitchFamily="34" charset="-122"/>
                <a:cs typeface="Calibri" pitchFamily="34" charset="-120"/>
              </a:rPr>
              <a:t>Same budget as S2</a:t>
            </a:r>
            <a:endParaRPr lang="en-US" sz="1050" dirty="0"/>
          </a:p>
        </p:txBody>
      </p:sp>
      <p:sp>
        <p:nvSpPr>
          <p:cNvPr id="15" name="Shape 13"/>
          <p:cNvSpPr/>
          <p:nvPr/>
        </p:nvSpPr>
        <p:spPr>
          <a:xfrm>
            <a:off x="6894576" y="1828800"/>
            <a:ext cx="1938528" cy="1737360"/>
          </a:xfrm>
          <a:prstGeom prst="roundRect">
            <a:avLst>
              <a:gd name="adj" fmla="val 4211"/>
            </a:avLst>
          </a:prstGeom>
          <a:solidFill>
            <a:srgbClr val="065A82"/>
          </a:solidFill>
          <a:ln/>
          <a:effectLst>
            <a:outerShdw blurRad="127000" dist="38100" dir="5400000" algn="bl" rotWithShape="0">
              <a:srgbClr val="0B2A3D">
                <a:alpha val="12000"/>
              </a:srgbClr>
            </a:outerShdw>
          </a:effectLst>
        </p:spPr>
      </p:sp>
      <p:sp>
        <p:nvSpPr>
          <p:cNvPr id="16" name="Text 14"/>
          <p:cNvSpPr/>
          <p:nvPr/>
        </p:nvSpPr>
        <p:spPr>
          <a:xfrm>
            <a:off x="6894576" y="1965960"/>
            <a:ext cx="1938528" cy="502920"/>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S4</a:t>
            </a:r>
            <a:endParaRPr lang="en-US" sz="2400" dirty="0"/>
          </a:p>
        </p:txBody>
      </p:sp>
      <p:sp>
        <p:nvSpPr>
          <p:cNvPr id="17" name="Text 15"/>
          <p:cNvSpPr/>
          <p:nvPr/>
        </p:nvSpPr>
        <p:spPr>
          <a:xfrm>
            <a:off x="7004304" y="2606040"/>
            <a:ext cx="1719072"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Balanced portfolio</a:t>
            </a:r>
            <a:endParaRPr lang="en-US" sz="1200" dirty="0"/>
          </a:p>
        </p:txBody>
      </p:sp>
      <p:sp>
        <p:nvSpPr>
          <p:cNvPr id="18" name="Text 16"/>
          <p:cNvSpPr/>
          <p:nvPr/>
        </p:nvSpPr>
        <p:spPr>
          <a:xfrm>
            <a:off x="7004304" y="3035808"/>
            <a:ext cx="1719072" cy="457200"/>
          </a:xfrm>
          <a:prstGeom prst="rect">
            <a:avLst/>
          </a:prstGeom>
          <a:noFill/>
          <a:ln/>
        </p:spPr>
        <p:txBody>
          <a:bodyPr wrap="square" rtlCol="0" anchor="ctr"/>
          <a:lstStyle/>
          <a:p>
            <a:pPr marL="0" indent="0" algn="ctr">
              <a:buNone/>
            </a:pPr>
            <a:r>
              <a:rPr lang="en-US" sz="1050" i="1" dirty="0">
                <a:solidFill>
                  <a:srgbClr val="BFDCEA"/>
                </a:solidFill>
                <a:latin typeface="Calibri" pitchFamily="34" charset="0"/>
                <a:ea typeface="Calibri" pitchFamily="34" charset="-122"/>
                <a:cs typeface="Calibri" pitchFamily="34" charset="-120"/>
              </a:rPr>
              <a:t>Diversified cap</a:t>
            </a:r>
            <a:endParaRPr lang="en-US" sz="1050" dirty="0"/>
          </a:p>
        </p:txBody>
      </p:sp>
      <p:sp>
        <p:nvSpPr>
          <p:cNvPr id="19" name="Shape 17"/>
          <p:cNvSpPr/>
          <p:nvPr/>
        </p:nvSpPr>
        <p:spPr>
          <a:xfrm>
            <a:off x="8979408" y="1828800"/>
            <a:ext cx="1938528" cy="1737360"/>
          </a:xfrm>
          <a:prstGeom prst="roundRect">
            <a:avLst>
              <a:gd name="adj" fmla="val 4211"/>
            </a:avLst>
          </a:prstGeom>
          <a:solidFill>
            <a:srgbClr val="E07A3F"/>
          </a:solidFill>
          <a:ln/>
          <a:effectLst>
            <a:outerShdw blurRad="127000" dist="38100" dir="5400000" algn="bl" rotWithShape="0">
              <a:srgbClr val="0B2A3D">
                <a:alpha val="12000"/>
              </a:srgbClr>
            </a:outerShdw>
          </a:effectLst>
        </p:spPr>
      </p:sp>
      <p:sp>
        <p:nvSpPr>
          <p:cNvPr id="20" name="Text 18"/>
          <p:cNvSpPr/>
          <p:nvPr/>
        </p:nvSpPr>
        <p:spPr>
          <a:xfrm>
            <a:off x="8979408" y="1965960"/>
            <a:ext cx="1938528" cy="502920"/>
          </a:xfrm>
          <a:prstGeom prst="rect">
            <a:avLst/>
          </a:prstGeom>
          <a:noFill/>
          <a:ln/>
        </p:spPr>
        <p:txBody>
          <a:bodyPr wrap="square" rtlCol="0" anchor="ctr"/>
          <a:lstStyle/>
          <a:p>
            <a:pPr marL="0" indent="0" algn="ctr">
              <a:buNone/>
            </a:pPr>
            <a:r>
              <a:rPr lang="en-US" sz="2400" b="1" dirty="0">
                <a:solidFill>
                  <a:srgbClr val="FFFFFF"/>
                </a:solidFill>
                <a:latin typeface="Cambria" pitchFamily="34" charset="0"/>
                <a:ea typeface="Cambria" pitchFamily="34" charset="-122"/>
                <a:cs typeface="Cambria" pitchFamily="34" charset="-120"/>
              </a:rPr>
              <a:t>S5</a:t>
            </a:r>
            <a:endParaRPr lang="en-US" sz="2400" dirty="0"/>
          </a:p>
        </p:txBody>
      </p:sp>
      <p:sp>
        <p:nvSpPr>
          <p:cNvPr id="21" name="Text 19"/>
          <p:cNvSpPr/>
          <p:nvPr/>
        </p:nvSpPr>
        <p:spPr>
          <a:xfrm>
            <a:off x="9089136" y="2606040"/>
            <a:ext cx="1719072" cy="45720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Stress test</a:t>
            </a:r>
            <a:endParaRPr lang="en-US" sz="1200" dirty="0"/>
          </a:p>
        </p:txBody>
      </p:sp>
      <p:sp>
        <p:nvSpPr>
          <p:cNvPr id="22" name="Text 20"/>
          <p:cNvSpPr/>
          <p:nvPr/>
        </p:nvSpPr>
        <p:spPr>
          <a:xfrm>
            <a:off x="9089136" y="3035808"/>
            <a:ext cx="1719072" cy="457200"/>
          </a:xfrm>
          <a:prstGeom prst="rect">
            <a:avLst/>
          </a:prstGeom>
          <a:noFill/>
          <a:ln/>
        </p:spPr>
        <p:txBody>
          <a:bodyPr wrap="square" rtlCol="0" anchor="ctr"/>
          <a:lstStyle/>
          <a:p>
            <a:pPr marL="0" indent="0" algn="ctr">
              <a:buNone/>
            </a:pPr>
            <a:r>
              <a:rPr lang="en-US" sz="1050" i="1" dirty="0">
                <a:solidFill>
                  <a:srgbClr val="FFF1E8"/>
                </a:solidFill>
                <a:latin typeface="Calibri" pitchFamily="34" charset="0"/>
                <a:ea typeface="Calibri" pitchFamily="34" charset="-122"/>
                <a:cs typeface="Calibri" pitchFamily="34" charset="-120"/>
              </a:rPr>
              <a:t>Full GHG headroom</a:t>
            </a:r>
            <a:endParaRPr lang="en-US" sz="1050" dirty="0"/>
          </a:p>
        </p:txBody>
      </p:sp>
      <p:sp>
        <p:nvSpPr>
          <p:cNvPr id="23" name="Text 21"/>
          <p:cNvSpPr/>
          <p:nvPr/>
        </p:nvSpPr>
        <p:spPr>
          <a:xfrm>
            <a:off x="640080" y="3886200"/>
            <a:ext cx="4572000" cy="365760"/>
          </a:xfrm>
          <a:prstGeom prst="rect">
            <a:avLst/>
          </a:prstGeom>
          <a:noFill/>
          <a:ln/>
        </p:spPr>
        <p:txBody>
          <a:bodyPr wrap="square" rtlCol="0" anchor="ctr"/>
          <a:lstStyle/>
          <a:p>
            <a:pPr marL="0" indent="0">
              <a:buNone/>
            </a:pPr>
            <a:r>
              <a:rPr lang="en-US" sz="1400" b="1" dirty="0">
                <a:solidFill>
                  <a:srgbClr val="1C7293"/>
                </a:solidFill>
                <a:latin typeface="Calibri" pitchFamily="34" charset="0"/>
                <a:ea typeface="Calibri" pitchFamily="34" charset="-122"/>
                <a:cs typeface="Calibri" pitchFamily="34" charset="-120"/>
              </a:rPr>
              <a:t>+ three robustness checks</a:t>
            </a:r>
            <a:endParaRPr lang="en-US" sz="1400" dirty="0"/>
          </a:p>
        </p:txBody>
      </p:sp>
      <p:sp>
        <p:nvSpPr>
          <p:cNvPr id="24" name="Shape 22"/>
          <p:cNvSpPr/>
          <p:nvPr/>
        </p:nvSpPr>
        <p:spPr>
          <a:xfrm>
            <a:off x="640080" y="4297680"/>
            <a:ext cx="3429000" cy="777240"/>
          </a:xfrm>
          <a:prstGeom prst="roundRect">
            <a:avLst>
              <a:gd name="adj" fmla="val 8235"/>
            </a:avLst>
          </a:prstGeom>
          <a:solidFill>
            <a:srgbClr val="EAF3F6"/>
          </a:solidFill>
          <a:ln/>
        </p:spPr>
      </p:sp>
      <p:sp>
        <p:nvSpPr>
          <p:cNvPr id="25" name="Text 23"/>
          <p:cNvSpPr/>
          <p:nvPr/>
        </p:nvSpPr>
        <p:spPr>
          <a:xfrm>
            <a:off x="822960" y="4297680"/>
            <a:ext cx="3108960" cy="777240"/>
          </a:xfrm>
          <a:prstGeom prst="rect">
            <a:avLst/>
          </a:prstGeom>
          <a:noFill/>
          <a:ln/>
        </p:spPr>
        <p:txBody>
          <a:bodyPr wrap="square" rtlCol="0" anchor="ctr"/>
          <a:lstStyle/>
          <a:p>
            <a:pPr marL="0" indent="0">
              <a:buNone/>
            </a:pPr>
            <a:r>
              <a:rPr lang="en-US" sz="1250" b="1" dirty="0">
                <a:solidFill>
                  <a:srgbClr val="1C7293"/>
                </a:solidFill>
                <a:latin typeface="Calibri" pitchFamily="34" charset="0"/>
                <a:ea typeface="Calibri" pitchFamily="34" charset="-122"/>
                <a:cs typeface="Calibri" pitchFamily="34" charset="-120"/>
              </a:rPr>
              <a:t>S6   </a:t>
            </a:r>
            <a:r>
              <a:rPr lang="en-US" sz="1250" dirty="0">
                <a:solidFill>
                  <a:srgbClr val="16263A"/>
                </a:solidFill>
                <a:latin typeface="Calibri" pitchFamily="34" charset="0"/>
                <a:ea typeface="Calibri" pitchFamily="34" charset="-122"/>
                <a:cs typeface="Calibri" pitchFamily="34" charset="-120"/>
              </a:rPr>
              <a:t>20% capacity cap</a:t>
            </a:r>
            <a:endParaRPr lang="en-US" sz="1250" dirty="0"/>
          </a:p>
        </p:txBody>
      </p:sp>
      <p:sp>
        <p:nvSpPr>
          <p:cNvPr id="26" name="Shape 24"/>
          <p:cNvSpPr/>
          <p:nvPr/>
        </p:nvSpPr>
        <p:spPr>
          <a:xfrm>
            <a:off x="4251960" y="4297680"/>
            <a:ext cx="3429000" cy="777240"/>
          </a:xfrm>
          <a:prstGeom prst="roundRect">
            <a:avLst>
              <a:gd name="adj" fmla="val 8235"/>
            </a:avLst>
          </a:prstGeom>
          <a:solidFill>
            <a:srgbClr val="EAF3F6"/>
          </a:solidFill>
          <a:ln/>
        </p:spPr>
      </p:sp>
      <p:sp>
        <p:nvSpPr>
          <p:cNvPr id="27" name="Text 25"/>
          <p:cNvSpPr/>
          <p:nvPr/>
        </p:nvSpPr>
        <p:spPr>
          <a:xfrm>
            <a:off x="4434840" y="4297680"/>
            <a:ext cx="3108960" cy="777240"/>
          </a:xfrm>
          <a:prstGeom prst="rect">
            <a:avLst/>
          </a:prstGeom>
          <a:noFill/>
          <a:ln/>
        </p:spPr>
        <p:txBody>
          <a:bodyPr wrap="square" rtlCol="0" anchor="ctr"/>
          <a:lstStyle/>
          <a:p>
            <a:pPr marL="0" indent="0">
              <a:buNone/>
            </a:pPr>
            <a:r>
              <a:rPr lang="en-US" sz="1250" b="1" dirty="0">
                <a:solidFill>
                  <a:srgbClr val="1C7293"/>
                </a:solidFill>
                <a:latin typeface="Calibri" pitchFamily="34" charset="0"/>
                <a:ea typeface="Calibri" pitchFamily="34" charset="-122"/>
                <a:cs typeface="Calibri" pitchFamily="34" charset="-120"/>
              </a:rPr>
              <a:t>S7   </a:t>
            </a:r>
            <a:r>
              <a:rPr lang="en-US" sz="1250" dirty="0">
                <a:solidFill>
                  <a:srgbClr val="16263A"/>
                </a:solidFill>
                <a:latin typeface="Calibri" pitchFamily="34" charset="0"/>
                <a:ea typeface="Calibri" pitchFamily="34" charset="-122"/>
                <a:cs typeface="Calibri" pitchFamily="34" charset="-120"/>
              </a:rPr>
              <a:t>Low-carbon objective, 10% cap</a:t>
            </a:r>
            <a:endParaRPr lang="en-US" sz="1250" dirty="0"/>
          </a:p>
        </p:txBody>
      </p:sp>
      <p:sp>
        <p:nvSpPr>
          <p:cNvPr id="28" name="Shape 26"/>
          <p:cNvSpPr/>
          <p:nvPr/>
        </p:nvSpPr>
        <p:spPr>
          <a:xfrm>
            <a:off x="7863840" y="4297680"/>
            <a:ext cx="3429000" cy="777240"/>
          </a:xfrm>
          <a:prstGeom prst="roundRect">
            <a:avLst>
              <a:gd name="adj" fmla="val 8235"/>
            </a:avLst>
          </a:prstGeom>
          <a:solidFill>
            <a:srgbClr val="EAF3F6"/>
          </a:solidFill>
          <a:ln/>
        </p:spPr>
      </p:sp>
      <p:sp>
        <p:nvSpPr>
          <p:cNvPr id="29" name="Text 27"/>
          <p:cNvSpPr/>
          <p:nvPr/>
        </p:nvSpPr>
        <p:spPr>
          <a:xfrm>
            <a:off x="8046720" y="4297680"/>
            <a:ext cx="3108960" cy="777240"/>
          </a:xfrm>
          <a:prstGeom prst="rect">
            <a:avLst/>
          </a:prstGeom>
          <a:noFill/>
          <a:ln/>
        </p:spPr>
        <p:txBody>
          <a:bodyPr wrap="square" rtlCol="0" anchor="ctr"/>
          <a:lstStyle/>
          <a:p>
            <a:pPr marL="0" indent="0">
              <a:buNone/>
            </a:pPr>
            <a:r>
              <a:rPr lang="en-US" sz="1250" b="1" dirty="0">
                <a:solidFill>
                  <a:srgbClr val="1C7293"/>
                </a:solidFill>
                <a:latin typeface="Calibri" pitchFamily="34" charset="0"/>
                <a:ea typeface="Calibri" pitchFamily="34" charset="-122"/>
                <a:cs typeface="Calibri" pitchFamily="34" charset="-120"/>
              </a:rPr>
              <a:t>S8   </a:t>
            </a:r>
            <a:r>
              <a:rPr lang="en-US" sz="1250" dirty="0">
                <a:solidFill>
                  <a:srgbClr val="16263A"/>
                </a:solidFill>
                <a:latin typeface="Calibri" pitchFamily="34" charset="0"/>
                <a:ea typeface="Calibri" pitchFamily="34" charset="-122"/>
                <a:cs typeface="Calibri" pitchFamily="34" charset="-120"/>
              </a:rPr>
              <a:t>30% fixed cap, full GHG quota</a:t>
            </a:r>
            <a:endParaRPr lang="en-US" sz="1250" dirty="0"/>
          </a:p>
        </p:txBody>
      </p:sp>
      <p:sp>
        <p:nvSpPr>
          <p:cNvPr id="30" name="Shape 28"/>
          <p:cNvSpPr/>
          <p:nvPr/>
        </p:nvSpPr>
        <p:spPr>
          <a:xfrm>
            <a:off x="640080" y="5349240"/>
            <a:ext cx="10698480" cy="777240"/>
          </a:xfrm>
          <a:prstGeom prst="roundRect">
            <a:avLst>
              <a:gd name="adj" fmla="val 8235"/>
            </a:avLst>
          </a:prstGeom>
          <a:solidFill>
            <a:srgbClr val="11243B"/>
          </a:solidFill>
          <a:ln/>
        </p:spPr>
      </p:sp>
      <p:sp>
        <p:nvSpPr>
          <p:cNvPr id="31" name="Text 29"/>
          <p:cNvSpPr/>
          <p:nvPr/>
        </p:nvSpPr>
        <p:spPr>
          <a:xfrm>
            <a:off x="914400" y="5349240"/>
            <a:ext cx="10149840" cy="777240"/>
          </a:xfrm>
          <a:prstGeom prst="rect">
            <a:avLst/>
          </a:prstGeom>
          <a:noFill/>
          <a:ln/>
        </p:spPr>
        <p:txBody>
          <a:bodyPr wrap="square" rtlCol="0" anchor="ctr"/>
          <a:lstStyle/>
          <a:p>
            <a:pPr marL="0" indent="0">
              <a:buNone/>
            </a:pPr>
            <a:r>
              <a:rPr lang="en-US" sz="1350" i="1" dirty="0">
                <a:solidFill>
                  <a:srgbClr val="FFFFFF"/>
                </a:solidFill>
                <a:latin typeface="Calibri" pitchFamily="34" charset="0"/>
                <a:ea typeface="Calibri" pitchFamily="34" charset="-122"/>
                <a:cs typeface="Calibri" pitchFamily="34" charset="-120"/>
              </a:rPr>
              <a:t>Same question throughout: how much tourism output, distributed how, satisfies the constraints?</a:t>
            </a:r>
            <a:endParaRPr lang="en-US" sz="1350" dirty="0"/>
          </a:p>
        </p:txBody>
      </p:sp>
      <p:sp>
        <p:nvSpPr>
          <p:cNvPr id="32" name="Text 30"/>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33" name="Text 31"/>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2"/>
          <p:cNvSpPr/>
          <p:nvPr/>
        </p:nvSpPr>
        <p:spPr>
          <a:xfrm>
            <a:off x="640080" y="434340"/>
            <a:ext cx="9326880" cy="502920"/>
          </a:xfrm>
          <a:prstGeom prst="rect">
            <a:avLst/>
          </a:prstGeom>
          <a:noFill/>
          <a:ln/>
        </p:spPr>
        <p:txBody>
          <a:bodyPr wrap="square" rtlCol="0" anchor="ctr"/>
          <a:lstStyle/>
          <a:p>
            <a:r>
              <a:rPr lang="en-US" sz="2600" b="1" dirty="0">
                <a:solidFill>
                  <a:srgbClr val="16263A"/>
                </a:solidFill>
                <a:latin typeface="Cambria" pitchFamily="34" charset="0"/>
                <a:ea typeface="Cambria" pitchFamily="34" charset="-122"/>
                <a:cs typeface="Cambria" pitchFamily="34" charset="-120"/>
              </a:rPr>
              <a:t>Result 1 — Yes — compensation is feasible</a:t>
            </a:r>
            <a:endParaRPr lang="en-US" sz="2600" dirty="0"/>
          </a:p>
        </p:txBody>
      </p:sp>
      <p:sp>
        <p:nvSpPr>
          <p:cNvPr id="5" name="Text 3"/>
          <p:cNvSpPr/>
          <p:nvPr/>
        </p:nvSpPr>
        <p:spPr>
          <a:xfrm>
            <a:off x="640080" y="105156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All three economic losses can be fully restored by marine tourism — even in the unconstrained case</a:t>
            </a:r>
            <a:endParaRPr lang="en-US" sz="1400" dirty="0"/>
          </a:p>
        </p:txBody>
      </p:sp>
      <p:sp>
        <p:nvSpPr>
          <p:cNvPr id="6" name="Shape 4"/>
          <p:cNvSpPr/>
          <p:nvPr/>
        </p:nvSpPr>
        <p:spPr>
          <a:xfrm>
            <a:off x="640080" y="1783080"/>
            <a:ext cx="10881360" cy="1097280"/>
          </a:xfrm>
          <a:prstGeom prst="roundRect">
            <a:avLst>
              <a:gd name="adj" fmla="val 6667"/>
            </a:avLst>
          </a:prstGeom>
          <a:solidFill>
            <a:srgbClr val="EAF3F6"/>
          </a:solidFill>
          <a:ln/>
          <a:effectLst>
            <a:outerShdw blurRad="127000" dist="38100" dir="5400000" algn="bl" rotWithShape="0">
              <a:srgbClr val="0B2A3D">
                <a:alpha val="12000"/>
              </a:srgbClr>
            </a:outerShdw>
          </a:effectLst>
        </p:spPr>
      </p:sp>
      <p:sp>
        <p:nvSpPr>
          <p:cNvPr id="7" name="Shape 5"/>
          <p:cNvSpPr/>
          <p:nvPr/>
        </p:nvSpPr>
        <p:spPr>
          <a:xfrm>
            <a:off x="868680" y="2011680"/>
            <a:ext cx="640080" cy="640080"/>
          </a:xfrm>
          <a:prstGeom prst="ellipse">
            <a:avLst/>
          </a:prstGeom>
          <a:solidFill>
            <a:srgbClr val="065A82"/>
          </a:solidFill>
          <a:ln/>
        </p:spPr>
      </p:sp>
      <p:pic>
        <p:nvPicPr>
          <p:cNvPr id="8" name="Image 0" descr="preencoded.png"/>
          <p:cNvPicPr>
            <a:picLocks noChangeAspect="1"/>
          </p:cNvPicPr>
          <p:nvPr/>
        </p:nvPicPr>
        <p:blipFill>
          <a:blip r:embed="rId3"/>
          <a:stretch>
            <a:fillRect/>
          </a:stretch>
        </p:blipFill>
        <p:spPr>
          <a:xfrm>
            <a:off x="971093" y="2114093"/>
            <a:ext cx="435254" cy="435254"/>
          </a:xfrm>
          <a:prstGeom prst="rect">
            <a:avLst/>
          </a:prstGeom>
        </p:spPr>
      </p:pic>
      <p:sp>
        <p:nvSpPr>
          <p:cNvPr id="9" name="Text 6"/>
          <p:cNvSpPr/>
          <p:nvPr/>
        </p:nvSpPr>
        <p:spPr>
          <a:xfrm>
            <a:off x="1691640" y="1874520"/>
            <a:ext cx="2011680" cy="914400"/>
          </a:xfrm>
          <a:prstGeom prst="rect">
            <a:avLst/>
          </a:prstGeom>
          <a:noFill/>
          <a:ln/>
        </p:spPr>
        <p:txBody>
          <a:bodyPr wrap="square" rtlCol="0" anchor="ctr"/>
          <a:lstStyle/>
          <a:p>
            <a:pPr marL="0" indent="0">
              <a:buNone/>
            </a:pPr>
            <a:r>
              <a:rPr lang="en-US" sz="1600" b="1" dirty="0">
                <a:solidFill>
                  <a:srgbClr val="16263A"/>
                </a:solidFill>
                <a:latin typeface="Calibri" pitchFamily="34" charset="0"/>
                <a:ea typeface="Calibri" pitchFamily="34" charset="-122"/>
                <a:cs typeface="Calibri" pitchFamily="34" charset="-120"/>
              </a:rPr>
              <a:t>Wages</a:t>
            </a:r>
            <a:endParaRPr lang="en-US" sz="1600" dirty="0"/>
          </a:p>
        </p:txBody>
      </p:sp>
      <p:sp>
        <p:nvSpPr>
          <p:cNvPr id="10" name="Text 7"/>
          <p:cNvSpPr/>
          <p:nvPr/>
        </p:nvSpPr>
        <p:spPr>
          <a:xfrm>
            <a:off x="3840480" y="1874520"/>
            <a:ext cx="2377440" cy="914400"/>
          </a:xfrm>
          <a:prstGeom prst="rect">
            <a:avLst/>
          </a:prstGeom>
          <a:noFill/>
          <a:ln/>
        </p:spPr>
        <p:txBody>
          <a:bodyPr wrap="square" rtlCol="0" anchor="ctr"/>
          <a:lstStyle/>
          <a:p>
            <a:pPr marL="0" indent="0">
              <a:buNone/>
            </a:pPr>
            <a:r>
              <a:rPr lang="en-US" sz="1400" dirty="0">
                <a:solidFill>
                  <a:srgbClr val="B5403A"/>
                </a:solidFill>
                <a:latin typeface="Calibri" pitchFamily="34" charset="0"/>
                <a:ea typeface="Calibri" pitchFamily="34" charset="-122"/>
                <a:cs typeface="Calibri" pitchFamily="34" charset="-120"/>
              </a:rPr>
              <a:t>lost: -5.48</a:t>
            </a:r>
            <a:endParaRPr lang="en-US" sz="1400" dirty="0"/>
          </a:p>
        </p:txBody>
      </p:sp>
      <p:pic>
        <p:nvPicPr>
          <p:cNvPr id="11" name="Image 1" descr="preencoded.png"/>
          <p:cNvPicPr>
            <a:picLocks noChangeAspect="1"/>
          </p:cNvPicPr>
          <p:nvPr/>
        </p:nvPicPr>
        <p:blipFill>
          <a:blip r:embed="rId4"/>
          <a:stretch>
            <a:fillRect/>
          </a:stretch>
        </p:blipFill>
        <p:spPr>
          <a:xfrm>
            <a:off x="6263640" y="2176272"/>
            <a:ext cx="365760" cy="320040"/>
          </a:xfrm>
          <a:prstGeom prst="rect">
            <a:avLst/>
          </a:prstGeom>
        </p:spPr>
      </p:pic>
      <p:sp>
        <p:nvSpPr>
          <p:cNvPr id="12" name="Text 8"/>
          <p:cNvSpPr/>
          <p:nvPr/>
        </p:nvSpPr>
        <p:spPr>
          <a:xfrm>
            <a:off x="6812280" y="1874520"/>
            <a:ext cx="2560320" cy="914400"/>
          </a:xfrm>
          <a:prstGeom prst="rect">
            <a:avLst/>
          </a:prstGeom>
          <a:noFill/>
          <a:ln/>
        </p:spPr>
        <p:txBody>
          <a:bodyPr wrap="square" rtlCol="0" anchor="ctr"/>
          <a:lstStyle/>
          <a:p>
            <a:pPr marL="0" indent="0">
              <a:buNone/>
            </a:pPr>
            <a:r>
              <a:rPr lang="en-US" sz="1400" b="1" dirty="0">
                <a:solidFill>
                  <a:srgbClr val="065A82"/>
                </a:solidFill>
                <a:latin typeface="Calibri" pitchFamily="34" charset="0"/>
                <a:ea typeface="Calibri" pitchFamily="34" charset="-122"/>
                <a:cs typeface="Calibri" pitchFamily="34" charset="-120"/>
              </a:rPr>
              <a:t>restored: 6.91</a:t>
            </a:r>
            <a:endParaRPr lang="en-US" sz="1400" dirty="0"/>
          </a:p>
        </p:txBody>
      </p:sp>
      <p:sp>
        <p:nvSpPr>
          <p:cNvPr id="13" name="Shape 9"/>
          <p:cNvSpPr/>
          <p:nvPr/>
        </p:nvSpPr>
        <p:spPr>
          <a:xfrm>
            <a:off x="9601200" y="2075688"/>
            <a:ext cx="1554480" cy="502920"/>
          </a:xfrm>
          <a:prstGeom prst="roundRect">
            <a:avLst>
              <a:gd name="adj" fmla="val 50909"/>
            </a:avLst>
          </a:prstGeom>
          <a:solidFill>
            <a:srgbClr val="E07A3F"/>
          </a:solidFill>
          <a:ln/>
        </p:spPr>
      </p:sp>
      <p:sp>
        <p:nvSpPr>
          <p:cNvPr id="14" name="Text 10"/>
          <p:cNvSpPr/>
          <p:nvPr/>
        </p:nvSpPr>
        <p:spPr>
          <a:xfrm>
            <a:off x="9601200" y="2075688"/>
            <a:ext cx="155448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+26%</a:t>
            </a:r>
            <a:endParaRPr lang="en-US" sz="1300" dirty="0"/>
          </a:p>
        </p:txBody>
      </p:sp>
      <p:sp>
        <p:nvSpPr>
          <p:cNvPr id="15" name="Shape 11"/>
          <p:cNvSpPr/>
          <p:nvPr/>
        </p:nvSpPr>
        <p:spPr>
          <a:xfrm>
            <a:off x="640080" y="3081528"/>
            <a:ext cx="10881360" cy="1097280"/>
          </a:xfrm>
          <a:prstGeom prst="roundRect">
            <a:avLst>
              <a:gd name="adj" fmla="val 6667"/>
            </a:avLst>
          </a:prstGeom>
          <a:solidFill>
            <a:srgbClr val="EAF3F6"/>
          </a:solidFill>
          <a:ln/>
          <a:effectLst>
            <a:outerShdw blurRad="127000" dist="38100" dir="5400000" algn="bl" rotWithShape="0">
              <a:srgbClr val="0B2A3D">
                <a:alpha val="12000"/>
              </a:srgbClr>
            </a:outerShdw>
          </a:effectLst>
        </p:spPr>
      </p:sp>
      <p:sp>
        <p:nvSpPr>
          <p:cNvPr id="16" name="Shape 12"/>
          <p:cNvSpPr/>
          <p:nvPr/>
        </p:nvSpPr>
        <p:spPr>
          <a:xfrm>
            <a:off x="868680" y="3310128"/>
            <a:ext cx="640080" cy="640080"/>
          </a:xfrm>
          <a:prstGeom prst="ellipse">
            <a:avLst/>
          </a:prstGeom>
          <a:solidFill>
            <a:srgbClr val="065A82"/>
          </a:solidFill>
          <a:ln/>
        </p:spPr>
      </p:sp>
      <p:pic>
        <p:nvPicPr>
          <p:cNvPr id="17" name="Image 2" descr="preencoded.png"/>
          <p:cNvPicPr>
            <a:picLocks noChangeAspect="1"/>
          </p:cNvPicPr>
          <p:nvPr/>
        </p:nvPicPr>
        <p:blipFill>
          <a:blip r:embed="rId5"/>
          <a:stretch>
            <a:fillRect/>
          </a:stretch>
        </p:blipFill>
        <p:spPr>
          <a:xfrm>
            <a:off x="971093" y="3412541"/>
            <a:ext cx="435254" cy="435254"/>
          </a:xfrm>
          <a:prstGeom prst="rect">
            <a:avLst/>
          </a:prstGeom>
        </p:spPr>
      </p:pic>
      <p:sp>
        <p:nvSpPr>
          <p:cNvPr id="18" name="Text 13"/>
          <p:cNvSpPr/>
          <p:nvPr/>
        </p:nvSpPr>
        <p:spPr>
          <a:xfrm>
            <a:off x="1691640" y="3172968"/>
            <a:ext cx="2011680" cy="914400"/>
          </a:xfrm>
          <a:prstGeom prst="rect">
            <a:avLst/>
          </a:prstGeom>
          <a:noFill/>
          <a:ln/>
        </p:spPr>
        <p:txBody>
          <a:bodyPr wrap="square" rtlCol="0" anchor="ctr"/>
          <a:lstStyle/>
          <a:p>
            <a:pPr marL="0" indent="0">
              <a:buNone/>
            </a:pPr>
            <a:r>
              <a:rPr lang="en-US" sz="1600" b="1" dirty="0">
                <a:solidFill>
                  <a:srgbClr val="16263A"/>
                </a:solidFill>
                <a:latin typeface="Calibri" pitchFamily="34" charset="0"/>
                <a:ea typeface="Calibri" pitchFamily="34" charset="-122"/>
                <a:cs typeface="Calibri" pitchFamily="34" charset="-120"/>
              </a:rPr>
              <a:t>GVA</a:t>
            </a:r>
            <a:endParaRPr lang="en-US" sz="1600" dirty="0"/>
          </a:p>
        </p:txBody>
      </p:sp>
      <p:sp>
        <p:nvSpPr>
          <p:cNvPr id="19" name="Text 14"/>
          <p:cNvSpPr/>
          <p:nvPr/>
        </p:nvSpPr>
        <p:spPr>
          <a:xfrm>
            <a:off x="3840480" y="3172968"/>
            <a:ext cx="2377440" cy="914400"/>
          </a:xfrm>
          <a:prstGeom prst="rect">
            <a:avLst/>
          </a:prstGeom>
          <a:noFill/>
          <a:ln/>
        </p:spPr>
        <p:txBody>
          <a:bodyPr wrap="square" rtlCol="0" anchor="ctr"/>
          <a:lstStyle/>
          <a:p>
            <a:pPr marL="0" indent="0">
              <a:buNone/>
            </a:pPr>
            <a:r>
              <a:rPr lang="en-US" sz="1400" dirty="0">
                <a:solidFill>
                  <a:srgbClr val="B5403A"/>
                </a:solidFill>
                <a:latin typeface="Calibri" pitchFamily="34" charset="0"/>
                <a:ea typeface="Calibri" pitchFamily="34" charset="-122"/>
                <a:cs typeface="Calibri" pitchFamily="34" charset="-120"/>
              </a:rPr>
              <a:t>lost: -12.12</a:t>
            </a:r>
            <a:endParaRPr lang="en-US" sz="1400" dirty="0"/>
          </a:p>
        </p:txBody>
      </p:sp>
      <p:pic>
        <p:nvPicPr>
          <p:cNvPr id="20" name="Image 3" descr="preencoded.png"/>
          <p:cNvPicPr>
            <a:picLocks noChangeAspect="1"/>
          </p:cNvPicPr>
          <p:nvPr/>
        </p:nvPicPr>
        <p:blipFill>
          <a:blip r:embed="rId4"/>
          <a:stretch>
            <a:fillRect/>
          </a:stretch>
        </p:blipFill>
        <p:spPr>
          <a:xfrm>
            <a:off x="6263640" y="3474720"/>
            <a:ext cx="365760" cy="320040"/>
          </a:xfrm>
          <a:prstGeom prst="rect">
            <a:avLst/>
          </a:prstGeom>
        </p:spPr>
      </p:pic>
      <p:sp>
        <p:nvSpPr>
          <p:cNvPr id="21" name="Text 15"/>
          <p:cNvSpPr/>
          <p:nvPr/>
        </p:nvSpPr>
        <p:spPr>
          <a:xfrm>
            <a:off x="6812280" y="3172968"/>
            <a:ext cx="2560320" cy="914400"/>
          </a:xfrm>
          <a:prstGeom prst="rect">
            <a:avLst/>
          </a:prstGeom>
          <a:noFill/>
          <a:ln/>
        </p:spPr>
        <p:txBody>
          <a:bodyPr wrap="square" rtlCol="0" anchor="ctr"/>
          <a:lstStyle/>
          <a:p>
            <a:pPr marL="0" indent="0">
              <a:buNone/>
            </a:pPr>
            <a:r>
              <a:rPr lang="en-US" sz="1400" b="1" dirty="0">
                <a:solidFill>
                  <a:srgbClr val="065A82"/>
                </a:solidFill>
                <a:latin typeface="Calibri" pitchFamily="34" charset="0"/>
                <a:ea typeface="Calibri" pitchFamily="34" charset="-122"/>
                <a:cs typeface="Calibri" pitchFamily="34" charset="-120"/>
              </a:rPr>
              <a:t>restored: 12.12</a:t>
            </a:r>
            <a:endParaRPr lang="en-US" sz="1400" dirty="0"/>
          </a:p>
        </p:txBody>
      </p:sp>
      <p:sp>
        <p:nvSpPr>
          <p:cNvPr id="22" name="Shape 16"/>
          <p:cNvSpPr/>
          <p:nvPr/>
        </p:nvSpPr>
        <p:spPr>
          <a:xfrm>
            <a:off x="9601200" y="3374136"/>
            <a:ext cx="1554480" cy="502920"/>
          </a:xfrm>
          <a:prstGeom prst="roundRect">
            <a:avLst>
              <a:gd name="adj" fmla="val 50909"/>
            </a:avLst>
          </a:prstGeom>
          <a:solidFill>
            <a:srgbClr val="E07A3F"/>
          </a:solidFill>
          <a:ln/>
        </p:spPr>
      </p:sp>
      <p:sp>
        <p:nvSpPr>
          <p:cNvPr id="23" name="Text 17"/>
          <p:cNvSpPr/>
          <p:nvPr/>
        </p:nvSpPr>
        <p:spPr>
          <a:xfrm>
            <a:off x="9601200" y="3374136"/>
            <a:ext cx="155448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a:t>
            </a:r>
            <a:endParaRPr lang="en-US" sz="1300" dirty="0"/>
          </a:p>
        </p:txBody>
      </p:sp>
      <p:sp>
        <p:nvSpPr>
          <p:cNvPr id="24" name="Shape 18"/>
          <p:cNvSpPr/>
          <p:nvPr/>
        </p:nvSpPr>
        <p:spPr>
          <a:xfrm>
            <a:off x="640080" y="4379976"/>
            <a:ext cx="10881360" cy="1097280"/>
          </a:xfrm>
          <a:prstGeom prst="roundRect">
            <a:avLst>
              <a:gd name="adj" fmla="val 6667"/>
            </a:avLst>
          </a:prstGeom>
          <a:solidFill>
            <a:srgbClr val="EAF3F6"/>
          </a:solidFill>
          <a:ln/>
          <a:effectLst>
            <a:outerShdw blurRad="127000" dist="38100" dir="5400000" algn="bl" rotWithShape="0">
              <a:srgbClr val="0B2A3D">
                <a:alpha val="12000"/>
              </a:srgbClr>
            </a:outerShdw>
          </a:effectLst>
        </p:spPr>
      </p:sp>
      <p:sp>
        <p:nvSpPr>
          <p:cNvPr id="25" name="Shape 19"/>
          <p:cNvSpPr/>
          <p:nvPr/>
        </p:nvSpPr>
        <p:spPr>
          <a:xfrm>
            <a:off x="868680" y="4608576"/>
            <a:ext cx="640080" cy="640080"/>
          </a:xfrm>
          <a:prstGeom prst="ellipse">
            <a:avLst/>
          </a:prstGeom>
          <a:solidFill>
            <a:srgbClr val="065A82"/>
          </a:solidFill>
          <a:ln/>
        </p:spPr>
      </p:sp>
      <p:pic>
        <p:nvPicPr>
          <p:cNvPr id="26" name="Image 4" descr="preencoded.png"/>
          <p:cNvPicPr>
            <a:picLocks noChangeAspect="1"/>
          </p:cNvPicPr>
          <p:nvPr/>
        </p:nvPicPr>
        <p:blipFill>
          <a:blip r:embed="rId6"/>
          <a:stretch>
            <a:fillRect/>
          </a:stretch>
        </p:blipFill>
        <p:spPr>
          <a:xfrm>
            <a:off x="971093" y="4710989"/>
            <a:ext cx="435254" cy="435254"/>
          </a:xfrm>
          <a:prstGeom prst="rect">
            <a:avLst/>
          </a:prstGeom>
        </p:spPr>
      </p:pic>
      <p:sp>
        <p:nvSpPr>
          <p:cNvPr id="27" name="Text 20"/>
          <p:cNvSpPr/>
          <p:nvPr/>
        </p:nvSpPr>
        <p:spPr>
          <a:xfrm>
            <a:off x="1691640" y="4471416"/>
            <a:ext cx="2011680" cy="914400"/>
          </a:xfrm>
          <a:prstGeom prst="rect">
            <a:avLst/>
          </a:prstGeom>
          <a:noFill/>
          <a:ln/>
        </p:spPr>
        <p:txBody>
          <a:bodyPr wrap="square" rtlCol="0" anchor="ctr"/>
          <a:lstStyle/>
          <a:p>
            <a:pPr marL="0" indent="0">
              <a:buNone/>
            </a:pPr>
            <a:r>
              <a:rPr lang="en-US" sz="1600" b="1" dirty="0">
                <a:solidFill>
                  <a:srgbClr val="16263A"/>
                </a:solidFill>
                <a:latin typeface="Calibri" pitchFamily="34" charset="0"/>
                <a:ea typeface="Calibri" pitchFamily="34" charset="-122"/>
                <a:cs typeface="Calibri" pitchFamily="34" charset="-120"/>
              </a:rPr>
              <a:t>Employment</a:t>
            </a:r>
            <a:endParaRPr lang="en-US" sz="1600" dirty="0"/>
          </a:p>
        </p:txBody>
      </p:sp>
      <p:sp>
        <p:nvSpPr>
          <p:cNvPr id="28" name="Text 21"/>
          <p:cNvSpPr/>
          <p:nvPr/>
        </p:nvSpPr>
        <p:spPr>
          <a:xfrm>
            <a:off x="3840480" y="4471416"/>
            <a:ext cx="2377440" cy="914400"/>
          </a:xfrm>
          <a:prstGeom prst="rect">
            <a:avLst/>
          </a:prstGeom>
          <a:noFill/>
          <a:ln/>
        </p:spPr>
        <p:txBody>
          <a:bodyPr wrap="square" rtlCol="0" anchor="ctr"/>
          <a:lstStyle/>
          <a:p>
            <a:pPr marL="0" indent="0">
              <a:buNone/>
            </a:pPr>
            <a:r>
              <a:rPr lang="en-US" sz="1400" dirty="0">
                <a:solidFill>
                  <a:srgbClr val="B5403A"/>
                </a:solidFill>
                <a:latin typeface="Calibri" pitchFamily="34" charset="0"/>
                <a:ea typeface="Calibri" pitchFamily="34" charset="-122"/>
                <a:cs typeface="Calibri" pitchFamily="34" charset="-120"/>
              </a:rPr>
              <a:t>lost: -105.4</a:t>
            </a:r>
            <a:endParaRPr lang="en-US" sz="1400" dirty="0"/>
          </a:p>
        </p:txBody>
      </p:sp>
      <p:pic>
        <p:nvPicPr>
          <p:cNvPr id="29" name="Image 5" descr="preencoded.png"/>
          <p:cNvPicPr>
            <a:picLocks noChangeAspect="1"/>
          </p:cNvPicPr>
          <p:nvPr/>
        </p:nvPicPr>
        <p:blipFill>
          <a:blip r:embed="rId4"/>
          <a:stretch>
            <a:fillRect/>
          </a:stretch>
        </p:blipFill>
        <p:spPr>
          <a:xfrm>
            <a:off x="6263640" y="4773168"/>
            <a:ext cx="365760" cy="320040"/>
          </a:xfrm>
          <a:prstGeom prst="rect">
            <a:avLst/>
          </a:prstGeom>
        </p:spPr>
      </p:pic>
      <p:sp>
        <p:nvSpPr>
          <p:cNvPr id="30" name="Text 22"/>
          <p:cNvSpPr/>
          <p:nvPr/>
        </p:nvSpPr>
        <p:spPr>
          <a:xfrm>
            <a:off x="6812280" y="4471416"/>
            <a:ext cx="2560320" cy="914400"/>
          </a:xfrm>
          <a:prstGeom prst="rect">
            <a:avLst/>
          </a:prstGeom>
          <a:noFill/>
          <a:ln/>
        </p:spPr>
        <p:txBody>
          <a:bodyPr wrap="square" rtlCol="0" anchor="ctr"/>
          <a:lstStyle/>
          <a:p>
            <a:pPr marL="0" indent="0">
              <a:buNone/>
            </a:pPr>
            <a:r>
              <a:rPr lang="en-US" sz="1400" b="1" dirty="0">
                <a:solidFill>
                  <a:srgbClr val="065A82"/>
                </a:solidFill>
                <a:latin typeface="Calibri" pitchFamily="34" charset="0"/>
                <a:ea typeface="Calibri" pitchFamily="34" charset="-122"/>
                <a:cs typeface="Calibri" pitchFamily="34" charset="-120"/>
              </a:rPr>
              <a:t>restored: 208.61</a:t>
            </a:r>
            <a:endParaRPr lang="en-US" sz="1400" dirty="0"/>
          </a:p>
        </p:txBody>
      </p:sp>
      <p:sp>
        <p:nvSpPr>
          <p:cNvPr id="31" name="Shape 23"/>
          <p:cNvSpPr/>
          <p:nvPr/>
        </p:nvSpPr>
        <p:spPr>
          <a:xfrm>
            <a:off x="9601200" y="4672584"/>
            <a:ext cx="1554480" cy="502920"/>
          </a:xfrm>
          <a:prstGeom prst="roundRect">
            <a:avLst>
              <a:gd name="adj" fmla="val 50909"/>
            </a:avLst>
          </a:prstGeom>
          <a:solidFill>
            <a:srgbClr val="E07A3F"/>
          </a:solidFill>
          <a:ln/>
        </p:spPr>
      </p:sp>
      <p:sp>
        <p:nvSpPr>
          <p:cNvPr id="32" name="Text 24"/>
          <p:cNvSpPr/>
          <p:nvPr/>
        </p:nvSpPr>
        <p:spPr>
          <a:xfrm>
            <a:off x="9601200" y="4672584"/>
            <a:ext cx="155448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+98%</a:t>
            </a:r>
            <a:endParaRPr lang="en-US" sz="1300" dirty="0"/>
          </a:p>
        </p:txBody>
      </p:sp>
      <p:sp>
        <p:nvSpPr>
          <p:cNvPr id="33" name="Shape 25"/>
          <p:cNvSpPr/>
          <p:nvPr/>
        </p:nvSpPr>
        <p:spPr>
          <a:xfrm>
            <a:off x="640080" y="5669280"/>
            <a:ext cx="10881360" cy="685800"/>
          </a:xfrm>
          <a:prstGeom prst="roundRect">
            <a:avLst>
              <a:gd name="adj" fmla="val 9333"/>
            </a:avLst>
          </a:prstGeom>
          <a:solidFill>
            <a:srgbClr val="11243B"/>
          </a:solidFill>
          <a:ln/>
        </p:spPr>
      </p:sp>
      <p:sp>
        <p:nvSpPr>
          <p:cNvPr id="34" name="Shape 26"/>
          <p:cNvSpPr/>
          <p:nvPr/>
        </p:nvSpPr>
        <p:spPr>
          <a:xfrm>
            <a:off x="777240" y="5788152"/>
            <a:ext cx="457200" cy="457200"/>
          </a:xfrm>
          <a:prstGeom prst="ellipse">
            <a:avLst/>
          </a:prstGeom>
          <a:solidFill>
            <a:srgbClr val="FFE3B8"/>
          </a:solidFill>
          <a:ln/>
        </p:spPr>
      </p:sp>
      <p:pic>
        <p:nvPicPr>
          <p:cNvPr id="35" name="Image 6" descr="preencoded.png"/>
          <p:cNvPicPr>
            <a:picLocks noChangeAspect="1"/>
          </p:cNvPicPr>
          <p:nvPr/>
        </p:nvPicPr>
        <p:blipFill>
          <a:blip r:embed="rId7"/>
          <a:stretch>
            <a:fillRect/>
          </a:stretch>
        </p:blipFill>
        <p:spPr>
          <a:xfrm>
            <a:off x="845820" y="5856732"/>
            <a:ext cx="320040" cy="320040"/>
          </a:xfrm>
          <a:prstGeom prst="rect">
            <a:avLst/>
          </a:prstGeom>
        </p:spPr>
      </p:pic>
      <p:sp>
        <p:nvSpPr>
          <p:cNvPr id="36" name="Text 27"/>
          <p:cNvSpPr/>
          <p:nvPr/>
        </p:nvSpPr>
        <p:spPr>
          <a:xfrm>
            <a:off x="1371600" y="5669280"/>
            <a:ext cx="9966960" cy="685800"/>
          </a:xfrm>
          <a:prstGeom prst="rect">
            <a:avLst/>
          </a:prstGeom>
          <a:noFill/>
          <a:ln/>
        </p:spPr>
        <p:txBody>
          <a:bodyPr wrap="square" rtlCol="0" anchor="ctr"/>
          <a:lstStyle/>
          <a:p>
            <a:pPr marL="0" indent="0">
              <a:buNone/>
            </a:pPr>
            <a:r>
              <a:rPr lang="en-US" sz="1200" b="1" dirty="0">
                <a:solidFill>
                  <a:srgbClr val="E07A3F"/>
                </a:solidFill>
                <a:latin typeface="Calibri" pitchFamily="34" charset="0"/>
                <a:ea typeface="Calibri" pitchFamily="34" charset="-122"/>
                <a:cs typeface="Calibri" pitchFamily="34" charset="-120"/>
              </a:rPr>
              <a:t>But where does it go?  </a:t>
            </a:r>
            <a:r>
              <a:rPr lang="en-US" sz="1200" dirty="0">
                <a:solidFill>
                  <a:srgbClr val="EAF3F8"/>
                </a:solidFill>
                <a:latin typeface="Calibri" pitchFamily="34" charset="0"/>
                <a:ea typeface="Calibri" pitchFamily="34" charset="-122"/>
                <a:cs typeface="Calibri" pitchFamily="34" charset="-120"/>
              </a:rPr>
              <a:t>Unconstrained, 100% of the shock lands in a single sub-sector — camping grounds (+338%) — which is exactly why Result 2 introduces a capacity cap.</a:t>
            </a:r>
            <a:endParaRPr lang="en-US" sz="1200" dirty="0"/>
          </a:p>
        </p:txBody>
      </p:sp>
      <p:sp>
        <p:nvSpPr>
          <p:cNvPr id="37" name="Text 28"/>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38" name="Text 29"/>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Result 2 — Realism is (almost) free</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Adding a 10% sectoral capacity cap barely changes the required tourism expansion</a:t>
            </a:r>
            <a:endParaRPr lang="en-US" sz="1400" dirty="0"/>
          </a:p>
        </p:txBody>
      </p:sp>
      <p:graphicFrame>
        <p:nvGraphicFramePr>
          <p:cNvPr id="4" name="Chart 0"/>
          <p:cNvGraphicFramePr/>
          <p:nvPr/>
        </p:nvGraphicFramePr>
        <p:xfrm>
          <a:off x="822960" y="1508760"/>
          <a:ext cx="6035040" cy="3931920"/>
        </p:xfrm>
        <a:graphic>
          <a:graphicData uri="http://schemas.openxmlformats.org/drawingml/2006/chart">
            <c:chart xmlns:c="http://schemas.openxmlformats.org/drawingml/2006/chart" xmlns:r="http://schemas.openxmlformats.org/officeDocument/2006/relationships" r:id="rId3"/>
          </a:graphicData>
        </a:graphic>
      </p:graphicFrame>
      <p:sp>
        <p:nvSpPr>
          <p:cNvPr id="5" name="Shape 2"/>
          <p:cNvSpPr/>
          <p:nvPr/>
        </p:nvSpPr>
        <p:spPr>
          <a:xfrm>
            <a:off x="7223760" y="1691640"/>
            <a:ext cx="4206240" cy="3520440"/>
          </a:xfrm>
          <a:prstGeom prst="roundRect">
            <a:avLst>
              <a:gd name="adj" fmla="val 2597"/>
            </a:avLst>
          </a:prstGeom>
          <a:solidFill>
            <a:srgbClr val="11243B"/>
          </a:solidFill>
          <a:ln/>
          <a:effectLst>
            <a:outerShdw blurRad="127000" dist="38100" dir="5400000" algn="bl" rotWithShape="0">
              <a:srgbClr val="0B2A3D">
                <a:alpha val="12000"/>
              </a:srgbClr>
            </a:outerShdw>
          </a:effectLst>
        </p:spPr>
      </p:sp>
      <p:sp>
        <p:nvSpPr>
          <p:cNvPr id="6" name="Text 3"/>
          <p:cNvSpPr/>
          <p:nvPr/>
        </p:nvSpPr>
        <p:spPr>
          <a:xfrm>
            <a:off x="7223760" y="2103120"/>
            <a:ext cx="4206240" cy="1005840"/>
          </a:xfrm>
          <a:prstGeom prst="rect">
            <a:avLst/>
          </a:prstGeom>
          <a:noFill/>
          <a:ln/>
        </p:spPr>
        <p:txBody>
          <a:bodyPr wrap="square" rtlCol="0" anchor="ctr"/>
          <a:lstStyle/>
          <a:p>
            <a:pPr marL="0" indent="0" algn="ctr">
              <a:buNone/>
            </a:pPr>
            <a:r>
              <a:rPr lang="en-US" sz="4600" b="1" dirty="0">
                <a:solidFill>
                  <a:srgbClr val="E07A3F"/>
                </a:solidFill>
                <a:latin typeface="Cambria" pitchFamily="34" charset="0"/>
                <a:ea typeface="Cambria" pitchFamily="34" charset="-122"/>
                <a:cs typeface="Cambria" pitchFamily="34" charset="-120"/>
              </a:rPr>
              <a:t>+0.20</a:t>
            </a:r>
            <a:endParaRPr lang="en-US" sz="4600" dirty="0"/>
          </a:p>
        </p:txBody>
      </p:sp>
      <p:sp>
        <p:nvSpPr>
          <p:cNvPr id="7" name="Text 4"/>
          <p:cNvSpPr/>
          <p:nvPr/>
        </p:nvSpPr>
        <p:spPr>
          <a:xfrm>
            <a:off x="7589520" y="3108960"/>
            <a:ext cx="3474720" cy="1234440"/>
          </a:xfrm>
          <a:prstGeom prst="rect">
            <a:avLst/>
          </a:prstGeom>
          <a:noFill/>
          <a:ln/>
        </p:spPr>
        <p:txBody>
          <a:bodyPr wrap="square" rtlCol="0" anchor="ctr"/>
          <a:lstStyle/>
          <a:p>
            <a:pPr marL="0" indent="0" algn="ctr">
              <a:buNone/>
            </a:pPr>
            <a:r>
              <a:rPr lang="en-US" sz="1300" dirty="0">
                <a:solidFill>
                  <a:srgbClr val="FFFFFF"/>
                </a:solidFill>
                <a:latin typeface="Calibri" pitchFamily="34" charset="0"/>
                <a:ea typeface="Calibri" pitchFamily="34" charset="-122"/>
                <a:cs typeface="Calibri" pitchFamily="34" charset="-120"/>
              </a:rPr>
              <a:t>units of extra output needed</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(+1.37%) to go from an</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unconstrained optimum to a</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realistic, capacity-respecting one</a:t>
            </a:r>
            <a:endParaRPr lang="en-US" sz="1300" dirty="0"/>
          </a:p>
        </p:txBody>
      </p:sp>
      <p:sp>
        <p:nvSpPr>
          <p:cNvPr id="8" name="Text 5"/>
          <p:cNvSpPr/>
          <p:nvPr/>
        </p:nvSpPr>
        <p:spPr>
          <a:xfrm>
            <a:off x="7589520" y="4343400"/>
            <a:ext cx="3474720" cy="640080"/>
          </a:xfrm>
          <a:prstGeom prst="rect">
            <a:avLst/>
          </a:prstGeom>
          <a:noFill/>
          <a:ln/>
        </p:spPr>
        <p:txBody>
          <a:bodyPr wrap="square" rtlCol="0" anchor="ctr"/>
          <a:lstStyle/>
          <a:p>
            <a:pPr marL="0" indent="0" algn="ctr">
              <a:buNone/>
            </a:pPr>
            <a:r>
              <a:rPr lang="en-US" sz="1150" i="1" dirty="0">
                <a:solidFill>
                  <a:srgbClr val="9FC6DB"/>
                </a:solidFill>
                <a:latin typeface="Calibri" pitchFamily="34" charset="0"/>
                <a:ea typeface="Calibri" pitchFamily="34" charset="-122"/>
                <a:cs typeface="Calibri" pitchFamily="34" charset="-120"/>
              </a:rPr>
              <a:t>Just 3.3% of baseline marine</a:t>
            </a:r>
            <a:endParaRPr lang="en-US" sz="1150" dirty="0"/>
          </a:p>
          <a:p>
            <a:pPr marL="0" indent="0" algn="ctr">
              <a:buNone/>
            </a:pPr>
            <a:r>
              <a:rPr lang="en-US" sz="1150" i="1" dirty="0">
                <a:solidFill>
                  <a:srgbClr val="9FC6DB"/>
                </a:solidFill>
                <a:latin typeface="Calibri" pitchFamily="34" charset="0"/>
                <a:ea typeface="Calibri" pitchFamily="34" charset="-122"/>
                <a:cs typeface="Calibri" pitchFamily="34" charset="-120"/>
              </a:rPr>
              <a:t>tourism output, either way</a:t>
            </a:r>
            <a:endParaRPr lang="en-US" sz="1150" dirty="0"/>
          </a:p>
        </p:txBody>
      </p:sp>
      <p:sp>
        <p:nvSpPr>
          <p:cNvPr id="9" name="Shape 6"/>
          <p:cNvSpPr/>
          <p:nvPr/>
        </p:nvSpPr>
        <p:spPr>
          <a:xfrm>
            <a:off x="640080" y="5623560"/>
            <a:ext cx="10881360" cy="685800"/>
          </a:xfrm>
          <a:prstGeom prst="roundRect">
            <a:avLst>
              <a:gd name="adj" fmla="val 9333"/>
            </a:avLst>
          </a:prstGeom>
          <a:solidFill>
            <a:srgbClr val="EAF3F6"/>
          </a:solidFill>
          <a:ln/>
        </p:spPr>
      </p:sp>
      <p:sp>
        <p:nvSpPr>
          <p:cNvPr id="10" name="Shape 7"/>
          <p:cNvSpPr/>
          <p:nvPr/>
        </p:nvSpPr>
        <p:spPr>
          <a:xfrm>
            <a:off x="777240" y="5742432"/>
            <a:ext cx="457200" cy="457200"/>
          </a:xfrm>
          <a:prstGeom prst="ellipse">
            <a:avLst/>
          </a:prstGeom>
          <a:solidFill>
            <a:srgbClr val="DCEAF0"/>
          </a:solidFill>
          <a:ln/>
        </p:spPr>
      </p:sp>
      <p:pic>
        <p:nvPicPr>
          <p:cNvPr id="11" name="Image 0" descr="preencoded.png"/>
          <p:cNvPicPr>
            <a:picLocks noChangeAspect="1"/>
          </p:cNvPicPr>
          <p:nvPr/>
        </p:nvPicPr>
        <p:blipFill>
          <a:blip r:embed="rId4"/>
          <a:stretch>
            <a:fillRect/>
          </a:stretch>
        </p:blipFill>
        <p:spPr>
          <a:xfrm>
            <a:off x="850392" y="5815584"/>
            <a:ext cx="310896" cy="310896"/>
          </a:xfrm>
          <a:prstGeom prst="rect">
            <a:avLst/>
          </a:prstGeom>
        </p:spPr>
      </p:pic>
      <p:sp>
        <p:nvSpPr>
          <p:cNvPr id="12" name="Text 8"/>
          <p:cNvSpPr/>
          <p:nvPr/>
        </p:nvSpPr>
        <p:spPr>
          <a:xfrm>
            <a:off x="1371600" y="5623560"/>
            <a:ext cx="9966960" cy="685800"/>
          </a:xfrm>
          <a:prstGeom prst="rect">
            <a:avLst/>
          </a:prstGeom>
          <a:noFill/>
          <a:ln/>
        </p:spPr>
        <p:txBody>
          <a:bodyPr wrap="square" rtlCol="0" anchor="ctr"/>
          <a:lstStyle/>
          <a:p>
            <a:pPr marL="0" indent="0">
              <a:buNone/>
            </a:pPr>
            <a:r>
              <a:rPr lang="en-US" sz="1200" b="1" dirty="0">
                <a:solidFill>
                  <a:srgbClr val="065A82"/>
                </a:solidFill>
                <a:latin typeface="Calibri" pitchFamily="34" charset="0"/>
                <a:ea typeface="Calibri" pitchFamily="34" charset="-122"/>
                <a:cs typeface="Calibri" pitchFamily="34" charset="-120"/>
              </a:rPr>
              <a:t>Where it lands now:  </a:t>
            </a:r>
            <a:r>
              <a:rPr lang="en-US" sz="1200" dirty="0">
                <a:solidFill>
                  <a:srgbClr val="16263A"/>
                </a:solidFill>
                <a:latin typeface="Calibri" pitchFamily="34" charset="0"/>
                <a:ea typeface="Calibri" pitchFamily="34" charset="-122"/>
                <a:cs typeface="Calibri" pitchFamily="34" charset="-120"/>
              </a:rPr>
              <a:t>led by hotels and similar accommodation (66% of the shock, at its cap), spread across 8 of the 11 sub-sectors — a sharp contrast with S1's single-sector concentration.</a:t>
            </a:r>
            <a:endParaRPr lang="en-US" sz="1200" dirty="0"/>
          </a:p>
        </p:txBody>
      </p:sp>
      <p:sp>
        <p:nvSpPr>
          <p:cNvPr id="13" name="Text 9"/>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4" name="Text 10"/>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Result 3 — GVA is the real bottleneck, not jobs</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Across every core scenario, GVA sits exactly at target while wages and employment overshoot</a:t>
            </a:r>
            <a:endParaRPr lang="en-US" sz="1400" dirty="0"/>
          </a:p>
        </p:txBody>
      </p:sp>
      <p:graphicFrame>
        <p:nvGraphicFramePr>
          <p:cNvPr id="4" name="Chart 0"/>
          <p:cNvGraphicFramePr/>
          <p:nvPr/>
        </p:nvGraphicFramePr>
        <p:xfrm>
          <a:off x="914400" y="1600200"/>
          <a:ext cx="6766560" cy="4206240"/>
        </p:xfrm>
        <a:graphic>
          <a:graphicData uri="http://schemas.openxmlformats.org/drawingml/2006/chart">
            <c:chart xmlns:c="http://schemas.openxmlformats.org/drawingml/2006/chart" xmlns:r="http://schemas.openxmlformats.org/officeDocument/2006/relationships" r:id="rId3"/>
          </a:graphicData>
        </a:graphic>
      </p:graphicFrame>
      <p:sp>
        <p:nvSpPr>
          <p:cNvPr id="5" name="Shape 2"/>
          <p:cNvSpPr/>
          <p:nvPr/>
        </p:nvSpPr>
        <p:spPr>
          <a:xfrm>
            <a:off x="4165333" y="4899259"/>
            <a:ext cx="791678" cy="263492"/>
          </a:xfrm>
          <a:prstGeom prst="roundRect">
            <a:avLst>
              <a:gd name="adj" fmla="val 54545"/>
            </a:avLst>
          </a:prstGeom>
          <a:solidFill>
            <a:srgbClr val="E07A3F"/>
          </a:solidFill>
          <a:ln/>
        </p:spPr>
      </p:sp>
      <p:sp>
        <p:nvSpPr>
          <p:cNvPr id="6" name="Text 3"/>
          <p:cNvSpPr/>
          <p:nvPr/>
        </p:nvSpPr>
        <p:spPr>
          <a:xfrm>
            <a:off x="3841683" y="4754880"/>
            <a:ext cx="1417320" cy="5029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BINDING</a:t>
            </a:r>
            <a:endParaRPr lang="en-US" sz="1100" dirty="0"/>
          </a:p>
        </p:txBody>
      </p:sp>
      <p:sp>
        <p:nvSpPr>
          <p:cNvPr id="7" name="Shape 4"/>
          <p:cNvSpPr/>
          <p:nvPr/>
        </p:nvSpPr>
        <p:spPr>
          <a:xfrm>
            <a:off x="7955280" y="1783080"/>
            <a:ext cx="3474720" cy="4023360"/>
          </a:xfrm>
          <a:prstGeom prst="roundRect">
            <a:avLst>
              <a:gd name="adj" fmla="val 2632"/>
            </a:avLst>
          </a:prstGeom>
          <a:solidFill>
            <a:srgbClr val="EAF3F6"/>
          </a:solidFill>
          <a:ln/>
          <a:effectLst>
            <a:outerShdw blurRad="127000" dist="38100" dir="5400000" algn="bl" rotWithShape="0">
              <a:srgbClr val="0B2A3D">
                <a:alpha val="12000"/>
              </a:srgbClr>
            </a:outerShdw>
          </a:effectLst>
        </p:spPr>
        <p:txBody>
          <a:bodyPr/>
          <a:lstStyle/>
          <a:p>
            <a:endParaRPr lang="en-GB" dirty="0"/>
          </a:p>
        </p:txBody>
      </p:sp>
      <p:sp>
        <p:nvSpPr>
          <p:cNvPr id="8" name="Text 5"/>
          <p:cNvSpPr/>
          <p:nvPr/>
        </p:nvSpPr>
        <p:spPr>
          <a:xfrm>
            <a:off x="8229600" y="2011680"/>
            <a:ext cx="2926080" cy="1097280"/>
          </a:xfrm>
          <a:prstGeom prst="rect">
            <a:avLst/>
          </a:prstGeom>
          <a:noFill/>
          <a:ln/>
        </p:spPr>
        <p:txBody>
          <a:bodyPr wrap="square" rtlCol="0" anchor="ctr"/>
          <a:lstStyle/>
          <a:p>
            <a:pPr marL="0" indent="0">
              <a:buNone/>
            </a:pPr>
            <a:r>
              <a:rPr lang="en-US" sz="1400" i="1" dirty="0">
                <a:solidFill>
                  <a:srgbClr val="16263A"/>
                </a:solidFill>
                <a:latin typeface="Calibri" pitchFamily="34" charset="0"/>
                <a:ea typeface="Calibri" pitchFamily="34" charset="-122"/>
                <a:cs typeface="Calibri" pitchFamily="34" charset="-120"/>
              </a:rPr>
              <a:t>Once the GVA threshold is reached, wages and employment are already over-delivered.</a:t>
            </a:r>
            <a:endParaRPr lang="en-US" sz="1400" dirty="0"/>
          </a:p>
        </p:txBody>
      </p:sp>
      <p:sp>
        <p:nvSpPr>
          <p:cNvPr id="9" name="Text 6"/>
          <p:cNvSpPr/>
          <p:nvPr/>
        </p:nvSpPr>
        <p:spPr>
          <a:xfrm>
            <a:off x="8229600" y="2971800"/>
            <a:ext cx="2926080" cy="1463040"/>
          </a:xfrm>
          <a:prstGeom prst="rect">
            <a:avLst/>
          </a:prstGeom>
          <a:noFill/>
          <a:ln/>
        </p:spPr>
        <p:txBody>
          <a:bodyPr wrap="square" rtlCol="0" anchor="ctr"/>
          <a:lstStyle/>
          <a:p>
            <a:pPr marL="0" indent="0">
              <a:buNone/>
            </a:pPr>
            <a:r>
              <a:rPr lang="en-US" sz="1300" dirty="0">
                <a:solidFill>
                  <a:srgbClr val="5C7A89"/>
                </a:solidFill>
                <a:latin typeface="Calibri" pitchFamily="34" charset="0"/>
                <a:ea typeface="Calibri" pitchFamily="34" charset="-122"/>
                <a:cs typeface="Calibri" pitchFamily="34" charset="-120"/>
              </a:rPr>
              <a:t>Holds under sensitivity checks too — relaxing the cap or minimizing emissions instead doesn't change which constraint binds.</a:t>
            </a:r>
            <a:endParaRPr lang="en-US" sz="1300" dirty="0"/>
          </a:p>
        </p:txBody>
      </p:sp>
      <p:sp>
        <p:nvSpPr>
          <p:cNvPr id="10" name="Text 7"/>
          <p:cNvSpPr/>
          <p:nvPr/>
        </p:nvSpPr>
        <p:spPr>
          <a:xfrm>
            <a:off x="8229600" y="4434840"/>
            <a:ext cx="2926080" cy="914400"/>
          </a:xfrm>
          <a:prstGeom prst="rect">
            <a:avLst/>
          </a:prstGeom>
          <a:noFill/>
          <a:ln/>
        </p:spPr>
        <p:txBody>
          <a:bodyPr wrap="square" rtlCol="0" anchor="ctr"/>
          <a:lstStyle/>
          <a:p>
            <a:pPr marL="0" indent="0">
              <a:buNone/>
            </a:pPr>
            <a:r>
              <a:rPr lang="en-US" sz="1250" b="1" dirty="0">
                <a:solidFill>
                  <a:srgbClr val="065A82"/>
                </a:solidFill>
                <a:latin typeface="Calibri" pitchFamily="34" charset="0"/>
                <a:ea typeface="Calibri" pitchFamily="34" charset="-122"/>
                <a:cs typeface="Calibri" pitchFamily="34" charset="-120"/>
              </a:rPr>
              <a:t>Policy implication: job-counting alone is not enough — value added must be tracked too.</a:t>
            </a:r>
            <a:endParaRPr lang="en-US" sz="1250" dirty="0"/>
          </a:p>
        </p:txBody>
      </p:sp>
      <p:sp>
        <p:nvSpPr>
          <p:cNvPr id="11" name="Text 8"/>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2" name="Text 9"/>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Result 4 — Better outcomes, almost no extra cost</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Reallocating for employment, or diversifying the portfolio, comes nearly free</a:t>
            </a:r>
            <a:endParaRPr lang="en-US" sz="1400" dirty="0"/>
          </a:p>
        </p:txBody>
      </p:sp>
      <p:graphicFrame>
        <p:nvGraphicFramePr>
          <p:cNvPr id="4" name="Chart 0"/>
          <p:cNvGraphicFramePr/>
          <p:nvPr/>
        </p:nvGraphicFramePr>
        <p:xfrm>
          <a:off x="731520" y="1600200"/>
          <a:ext cx="6675120" cy="420624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4"/>
          <p:cNvSpPr/>
          <p:nvPr/>
        </p:nvSpPr>
        <p:spPr>
          <a:xfrm>
            <a:off x="7955280" y="2606040"/>
            <a:ext cx="3291840" cy="91440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extra jobs from S2 → S3, at zero additional output, wage or emissions cost</a:t>
            </a:r>
            <a:endParaRPr lang="en-US" sz="1200" dirty="0"/>
          </a:p>
        </p:txBody>
      </p:sp>
      <p:sp>
        <p:nvSpPr>
          <p:cNvPr id="8" name="Shape 5"/>
          <p:cNvSpPr/>
          <p:nvPr/>
        </p:nvSpPr>
        <p:spPr>
          <a:xfrm>
            <a:off x="7726680" y="3794760"/>
            <a:ext cx="3749040" cy="2359152"/>
          </a:xfrm>
          <a:prstGeom prst="roundRect">
            <a:avLst>
              <a:gd name="adj" fmla="val 4545"/>
            </a:avLst>
          </a:prstGeom>
          <a:solidFill>
            <a:srgbClr val="1C7293"/>
          </a:solidFill>
          <a:ln/>
          <a:effectLst>
            <a:outerShdw blurRad="127000" dist="38100" dir="5400000" algn="bl" rotWithShape="0">
              <a:srgbClr val="0B2A3D">
                <a:alpha val="12000"/>
              </a:srgbClr>
            </a:outerShdw>
          </a:effectLst>
        </p:spPr>
      </p:sp>
      <p:sp>
        <p:nvSpPr>
          <p:cNvPr id="9" name="Text 6"/>
          <p:cNvSpPr/>
          <p:nvPr/>
        </p:nvSpPr>
        <p:spPr>
          <a:xfrm>
            <a:off x="7842584" y="4442180"/>
            <a:ext cx="3749040" cy="640080"/>
          </a:xfrm>
          <a:prstGeom prst="rect">
            <a:avLst/>
          </a:prstGeom>
          <a:noFill/>
          <a:ln/>
        </p:spPr>
        <p:txBody>
          <a:bodyPr wrap="square"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+0.97 units</a:t>
            </a:r>
            <a:endParaRPr lang="en-US" sz="2600" dirty="0"/>
          </a:p>
        </p:txBody>
      </p:sp>
      <p:sp>
        <p:nvSpPr>
          <p:cNvPr id="10" name="Text 7"/>
          <p:cNvSpPr/>
          <p:nvPr/>
        </p:nvSpPr>
        <p:spPr>
          <a:xfrm>
            <a:off x="7985455" y="5056632"/>
            <a:ext cx="3291840" cy="1097280"/>
          </a:xfrm>
          <a:prstGeom prst="rect">
            <a:avLst/>
          </a:prstGeom>
          <a:noFill/>
          <a:ln/>
        </p:spPr>
        <p:txBody>
          <a:bodyPr wrap="square" rtlCol="0" anchor="ctr"/>
          <a:lstStyle/>
          <a:p>
            <a:pPr marL="0" indent="0" algn="ctr">
              <a:buNone/>
            </a:pPr>
            <a:r>
              <a:rPr lang="en-US" sz="1200" dirty="0">
                <a:solidFill>
                  <a:srgbClr val="EAF3F8"/>
                </a:solidFill>
                <a:latin typeface="Calibri" pitchFamily="34" charset="0"/>
                <a:ea typeface="Calibri" pitchFamily="34" charset="-122"/>
                <a:cs typeface="Calibri" pitchFamily="34" charset="-120"/>
              </a:rPr>
              <a:t>(+6.6% output) buys a fully diversified, policy-plausible portfolio across all 11 sub-sectors (S4)</a:t>
            </a:r>
          </a:p>
          <a:p>
            <a:pPr marL="0" indent="0" algn="ctr">
              <a:buNone/>
            </a:pPr>
            <a:endParaRPr lang="en-US" sz="1200" dirty="0">
              <a:solidFill>
                <a:srgbClr val="EAF3F8"/>
              </a:solidFill>
              <a:latin typeface="Calibri" pitchFamily="34" charset="0"/>
              <a:cs typeface="Calibri" pitchFamily="34" charset="-120"/>
            </a:endParaRPr>
          </a:p>
          <a:p>
            <a:pPr algn="ctr"/>
            <a:r>
              <a:rPr lang="en-US" sz="1100" i="1" dirty="0">
                <a:solidFill>
                  <a:srgbClr val="D7F0EE"/>
                </a:solidFill>
                <a:latin typeface="Calibri" pitchFamily="34" charset="0"/>
                <a:ea typeface="Calibri" pitchFamily="34" charset="-122"/>
                <a:cs typeface="Calibri" pitchFamily="34" charset="-120"/>
              </a:rPr>
              <a:t>Led by restaurants (48%), hotels (22%), beverage (15%)</a:t>
            </a:r>
            <a:endParaRPr lang="en-US" sz="1100" dirty="0"/>
          </a:p>
          <a:p>
            <a:pPr marL="0" indent="0" algn="ctr">
              <a:buNone/>
            </a:pPr>
            <a:endParaRPr lang="en-US" sz="1200" dirty="0"/>
          </a:p>
        </p:txBody>
      </p:sp>
      <p:sp>
        <p:nvSpPr>
          <p:cNvPr id="11" name="Text 8"/>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2" name="Text 9"/>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15</a:t>
            </a:r>
            <a:endParaRPr lang="en-US" sz="900" dirty="0"/>
          </a:p>
        </p:txBody>
      </p:sp>
      <p:sp>
        <p:nvSpPr>
          <p:cNvPr id="15" name="Shape 4">
            <a:extLst>
              <a:ext uri="{FF2B5EF4-FFF2-40B4-BE49-F238E27FC236}">
                <a16:creationId xmlns:a16="http://schemas.microsoft.com/office/drawing/2014/main" id="{16CFDD7F-F67B-45B0-96F4-D89F2ACBF6DE}"/>
              </a:ext>
            </a:extLst>
          </p:cNvPr>
          <p:cNvSpPr/>
          <p:nvPr/>
        </p:nvSpPr>
        <p:spPr>
          <a:xfrm>
            <a:off x="7726680" y="1280160"/>
            <a:ext cx="3733800" cy="2377440"/>
          </a:xfrm>
          <a:prstGeom prst="roundRect">
            <a:avLst>
              <a:gd name="adj" fmla="val 4905"/>
            </a:avLst>
          </a:prstGeom>
          <a:solidFill>
            <a:srgbClr val="00263E"/>
          </a:solidFill>
          <a:ln/>
          <a:effectLst>
            <a:outerShdw blurRad="127000" dist="38100" dir="5400000" algn="bl" rotWithShape="0">
              <a:srgbClr val="06324A">
                <a:alpha val="12000"/>
              </a:srgbClr>
            </a:outerShdw>
          </a:effectLst>
        </p:spPr>
      </p:sp>
      <p:sp>
        <p:nvSpPr>
          <p:cNvPr id="17" name="Text 6">
            <a:extLst>
              <a:ext uri="{FF2B5EF4-FFF2-40B4-BE49-F238E27FC236}">
                <a16:creationId xmlns:a16="http://schemas.microsoft.com/office/drawing/2014/main" id="{54690521-C3A6-C7C7-1F85-D2B7692DC90F}"/>
              </a:ext>
            </a:extLst>
          </p:cNvPr>
          <p:cNvSpPr/>
          <p:nvPr/>
        </p:nvSpPr>
        <p:spPr>
          <a:xfrm>
            <a:off x="8539674" y="1472786"/>
            <a:ext cx="2840255" cy="457200"/>
          </a:xfrm>
          <a:prstGeom prst="rect">
            <a:avLst/>
          </a:prstGeom>
          <a:noFill/>
          <a:ln/>
        </p:spPr>
        <p:txBody>
          <a:bodyPr wrap="square" rtlCol="0" anchor="ctr"/>
          <a:lstStyle/>
          <a:p>
            <a:pPr marL="0" indent="0">
              <a:buNone/>
            </a:pPr>
            <a:r>
              <a:rPr lang="en-US" sz="1200" b="1" dirty="0">
                <a:solidFill>
                  <a:srgbClr val="9FC6CC"/>
                </a:solidFill>
                <a:latin typeface="Calibri" pitchFamily="34" charset="0"/>
                <a:ea typeface="Calibri" pitchFamily="34" charset="-122"/>
                <a:cs typeface="Calibri" pitchFamily="34" charset="-120"/>
              </a:rPr>
              <a:t>EMPLOYMENT REALLOCATION  (S2 → S3)</a:t>
            </a:r>
            <a:endParaRPr lang="en-US" sz="1200" dirty="0"/>
          </a:p>
        </p:txBody>
      </p:sp>
      <p:pic>
        <p:nvPicPr>
          <p:cNvPr id="18" name="Image 0" descr="preencoded.png">
            <a:extLst>
              <a:ext uri="{FF2B5EF4-FFF2-40B4-BE49-F238E27FC236}">
                <a16:creationId xmlns:a16="http://schemas.microsoft.com/office/drawing/2014/main" id="{8ED4065B-8671-42AC-6B55-46CDEAD4A2C2}"/>
              </a:ext>
            </a:extLst>
          </p:cNvPr>
          <p:cNvPicPr>
            <a:picLocks noChangeAspect="1"/>
          </p:cNvPicPr>
          <p:nvPr/>
        </p:nvPicPr>
        <p:blipFill>
          <a:blip r:embed="rId4"/>
          <a:stretch>
            <a:fillRect/>
          </a:stretch>
        </p:blipFill>
        <p:spPr>
          <a:xfrm>
            <a:off x="7934646" y="1521273"/>
            <a:ext cx="544068" cy="544068"/>
          </a:xfrm>
          <a:prstGeom prst="rect">
            <a:avLst/>
          </a:prstGeom>
        </p:spPr>
      </p:pic>
      <p:sp>
        <p:nvSpPr>
          <p:cNvPr id="19" name="Text 7">
            <a:extLst>
              <a:ext uri="{FF2B5EF4-FFF2-40B4-BE49-F238E27FC236}">
                <a16:creationId xmlns:a16="http://schemas.microsoft.com/office/drawing/2014/main" id="{CEDEDC4E-ACA0-7F27-2015-86F562A21613}"/>
              </a:ext>
            </a:extLst>
          </p:cNvPr>
          <p:cNvSpPr/>
          <p:nvPr/>
        </p:nvSpPr>
        <p:spPr>
          <a:xfrm>
            <a:off x="8176260" y="1715703"/>
            <a:ext cx="3385686" cy="844617"/>
          </a:xfrm>
          <a:prstGeom prst="rect">
            <a:avLst/>
          </a:prstGeom>
          <a:noFill/>
          <a:ln/>
        </p:spPr>
        <p:txBody>
          <a:bodyPr wrap="square" rtlCol="0" anchor="ctr"/>
          <a:lstStyle/>
          <a:p>
            <a:pPr marL="0" indent="0" algn="ctr">
              <a:buNone/>
            </a:pPr>
            <a:r>
              <a:rPr lang="en-US" sz="2400" b="1" dirty="0">
                <a:solidFill>
                  <a:srgbClr val="F2A541"/>
                </a:solidFill>
                <a:latin typeface="Cambria" pitchFamily="34" charset="0"/>
                <a:ea typeface="Cambria" pitchFamily="34" charset="-122"/>
                <a:cs typeface="Cambria" pitchFamily="34" charset="-120"/>
              </a:rPr>
              <a:t>+5.38 jobs</a:t>
            </a:r>
            <a:endParaRPr lang="en-US" sz="2400" dirty="0"/>
          </a:p>
        </p:txBody>
      </p:sp>
      <p:sp>
        <p:nvSpPr>
          <p:cNvPr id="20" name="Text 8">
            <a:extLst>
              <a:ext uri="{FF2B5EF4-FFF2-40B4-BE49-F238E27FC236}">
                <a16:creationId xmlns:a16="http://schemas.microsoft.com/office/drawing/2014/main" id="{59F1B70E-D346-B717-731A-D5A6B9BBABA5}"/>
              </a:ext>
            </a:extLst>
          </p:cNvPr>
          <p:cNvSpPr/>
          <p:nvPr/>
        </p:nvSpPr>
        <p:spPr>
          <a:xfrm>
            <a:off x="8176260" y="2289929"/>
            <a:ext cx="3060031" cy="731520"/>
          </a:xfrm>
          <a:prstGeom prst="rect">
            <a:avLst/>
          </a:prstGeom>
          <a:noFill/>
          <a:ln/>
        </p:spPr>
        <p:txBody>
          <a:bodyPr wrap="square" rtlCol="0" anchor="ctr"/>
          <a:lstStyle/>
          <a:p>
            <a:pPr algn="ctr"/>
            <a:r>
              <a:rPr lang="en-US" sz="1200" dirty="0">
                <a:solidFill>
                  <a:srgbClr val="FFFFFF"/>
                </a:solidFill>
                <a:latin typeface="Calibri" pitchFamily="34" charset="0"/>
                <a:ea typeface="Calibri" pitchFamily="34" charset="-122"/>
                <a:cs typeface="Calibri" pitchFamily="34" charset="-120"/>
              </a:rPr>
              <a:t>extra jobs from S2 → S3, at zero additional output, wage or emissions cost</a:t>
            </a:r>
            <a:endParaRPr lang="en-US" sz="1200" dirty="0"/>
          </a:p>
        </p:txBody>
      </p:sp>
      <p:sp>
        <p:nvSpPr>
          <p:cNvPr id="21" name="Text 11">
            <a:extLst>
              <a:ext uri="{FF2B5EF4-FFF2-40B4-BE49-F238E27FC236}">
                <a16:creationId xmlns:a16="http://schemas.microsoft.com/office/drawing/2014/main" id="{87D2FA20-5CB8-988C-4E80-395E0BB96D87}"/>
              </a:ext>
            </a:extLst>
          </p:cNvPr>
          <p:cNvSpPr/>
          <p:nvPr/>
        </p:nvSpPr>
        <p:spPr>
          <a:xfrm>
            <a:off x="8771021" y="3972948"/>
            <a:ext cx="3931920" cy="548640"/>
          </a:xfrm>
          <a:prstGeom prst="rect">
            <a:avLst/>
          </a:prstGeom>
          <a:noFill/>
          <a:ln/>
        </p:spPr>
        <p:txBody>
          <a:bodyPr wrap="square" rtlCol="0" anchor="ctr"/>
          <a:lstStyle/>
          <a:p>
            <a:pPr marL="0" indent="0">
              <a:buNone/>
            </a:pPr>
            <a:r>
              <a:rPr lang="en-US" sz="1200" b="1" dirty="0">
                <a:solidFill>
                  <a:srgbClr val="D7F0EE"/>
                </a:solidFill>
                <a:latin typeface="Calibri" pitchFamily="34" charset="0"/>
                <a:ea typeface="Calibri" pitchFamily="34" charset="-122"/>
                <a:cs typeface="Calibri" pitchFamily="34" charset="-120"/>
              </a:rPr>
              <a:t>PORTFOLIO DIVERSIFICATION  (S4)</a:t>
            </a:r>
            <a:endParaRPr lang="en-US" sz="1200" dirty="0"/>
          </a:p>
        </p:txBody>
      </p:sp>
      <p:pic>
        <p:nvPicPr>
          <p:cNvPr id="22" name="Image 1" descr="preencoded.png">
            <a:extLst>
              <a:ext uri="{FF2B5EF4-FFF2-40B4-BE49-F238E27FC236}">
                <a16:creationId xmlns:a16="http://schemas.microsoft.com/office/drawing/2014/main" id="{F24A6086-B378-FAE7-79A9-FC8057002AD6}"/>
              </a:ext>
            </a:extLst>
          </p:cNvPr>
          <p:cNvPicPr>
            <a:picLocks noChangeAspect="1"/>
          </p:cNvPicPr>
          <p:nvPr/>
        </p:nvPicPr>
        <p:blipFill>
          <a:blip r:embed="rId5"/>
          <a:stretch>
            <a:fillRect/>
          </a:stretch>
        </p:blipFill>
        <p:spPr>
          <a:xfrm>
            <a:off x="7915055" y="3975234"/>
            <a:ext cx="544068" cy="544068"/>
          </a:xfrm>
          <a:prstGeom prst="rect">
            <a:avLst/>
          </a:prstGeom>
        </p:spPr>
      </p:pic>
      <p:sp>
        <p:nvSpPr>
          <p:cNvPr id="5" name="Shape 10">
            <a:extLst>
              <a:ext uri="{FF2B5EF4-FFF2-40B4-BE49-F238E27FC236}">
                <a16:creationId xmlns:a16="http://schemas.microsoft.com/office/drawing/2014/main" id="{E43B9870-9A2B-35A4-39EE-8D5A0EFD3DE1}"/>
              </a:ext>
            </a:extLst>
          </p:cNvPr>
          <p:cNvSpPr/>
          <p:nvPr/>
        </p:nvSpPr>
        <p:spPr>
          <a:xfrm>
            <a:off x="8206680" y="5574792"/>
            <a:ext cx="2834640" cy="0"/>
          </a:xfrm>
          <a:prstGeom prst="line">
            <a:avLst/>
          </a:prstGeom>
          <a:noFill/>
          <a:ln w="9525">
            <a:solidFill>
              <a:srgbClr val="B7E0DD"/>
            </a:solidFill>
            <a:prstDash val="solid"/>
          </a:ln>
        </p:spPr>
      </p:sp>
      <p:sp>
        <p:nvSpPr>
          <p:cNvPr id="6" name="Shape 10">
            <a:extLst>
              <a:ext uri="{FF2B5EF4-FFF2-40B4-BE49-F238E27FC236}">
                <a16:creationId xmlns:a16="http://schemas.microsoft.com/office/drawing/2014/main" id="{524A3C4B-58AC-2255-55BD-51E55C2FECBB}"/>
              </a:ext>
            </a:extLst>
          </p:cNvPr>
          <p:cNvSpPr/>
          <p:nvPr/>
        </p:nvSpPr>
        <p:spPr>
          <a:xfrm>
            <a:off x="8299784" y="3051208"/>
            <a:ext cx="2834640" cy="0"/>
          </a:xfrm>
          <a:prstGeom prst="line">
            <a:avLst/>
          </a:prstGeom>
          <a:noFill/>
          <a:ln w="9525">
            <a:solidFill>
              <a:srgbClr val="B7E0DD"/>
            </a:solidFill>
            <a:prstDash val="solid"/>
          </a:ln>
        </p:spPr>
      </p:sp>
      <p:sp>
        <p:nvSpPr>
          <p:cNvPr id="13" name="Text 6">
            <a:extLst>
              <a:ext uri="{FF2B5EF4-FFF2-40B4-BE49-F238E27FC236}">
                <a16:creationId xmlns:a16="http://schemas.microsoft.com/office/drawing/2014/main" id="{9F2B06DC-C7AC-AD3A-9D70-D9C82B4E7E05}"/>
              </a:ext>
            </a:extLst>
          </p:cNvPr>
          <p:cNvSpPr/>
          <p:nvPr/>
        </p:nvSpPr>
        <p:spPr>
          <a:xfrm>
            <a:off x="8006013" y="3218647"/>
            <a:ext cx="3291840" cy="292608"/>
          </a:xfrm>
          <a:prstGeom prst="rect">
            <a:avLst/>
          </a:prstGeom>
          <a:noFill/>
          <a:ln/>
        </p:spPr>
        <p:txBody>
          <a:bodyPr wrap="square" rtlCol="0" anchor="ctr"/>
          <a:lstStyle/>
          <a:p>
            <a:pPr marL="0" indent="0" algn="ctr">
              <a:buNone/>
            </a:pPr>
            <a:r>
              <a:rPr lang="en-US" sz="1100" i="1" dirty="0">
                <a:solidFill>
                  <a:srgbClr val="9FC6DB"/>
                </a:solidFill>
                <a:latin typeface="Calibri" pitchFamily="34" charset="0"/>
                <a:ea typeface="Calibri" pitchFamily="34" charset="-122"/>
                <a:cs typeface="Calibri" pitchFamily="34" charset="-120"/>
              </a:rPr>
              <a:t>Sports facilities: 14% → 21% of the shock</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Result 5 — Emissions headroom is not the constraint</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Core compensation uses 11–13% of the GHG headroom. Using all of it needs 8× more tourism growth</a:t>
            </a:r>
            <a:endParaRPr lang="en-US" sz="1400" dirty="0"/>
          </a:p>
        </p:txBody>
      </p:sp>
      <p:graphicFrame>
        <p:nvGraphicFramePr>
          <p:cNvPr id="4" name="Chart 0"/>
          <p:cNvGraphicFramePr/>
          <p:nvPr/>
        </p:nvGraphicFramePr>
        <p:xfrm>
          <a:off x="731520" y="1417320"/>
          <a:ext cx="10607040" cy="4160520"/>
        </p:xfrm>
        <a:graphic>
          <a:graphicData uri="http://schemas.openxmlformats.org/drawingml/2006/chart">
            <c:chart xmlns:c="http://schemas.openxmlformats.org/drawingml/2006/chart" xmlns:r="http://schemas.openxmlformats.org/officeDocument/2006/relationships" r:id="rId3"/>
          </a:graphicData>
        </a:graphic>
      </p:graphicFrame>
      <p:sp>
        <p:nvSpPr>
          <p:cNvPr id="5" name="Shape 2"/>
          <p:cNvSpPr/>
          <p:nvPr/>
        </p:nvSpPr>
        <p:spPr>
          <a:xfrm>
            <a:off x="731520" y="5715000"/>
            <a:ext cx="6217920" cy="566928"/>
          </a:xfrm>
          <a:prstGeom prst="roundRect">
            <a:avLst>
              <a:gd name="adj" fmla="val 9677"/>
            </a:avLst>
          </a:prstGeom>
          <a:solidFill>
            <a:srgbClr val="EAF3F6"/>
          </a:solidFill>
          <a:ln/>
        </p:spPr>
      </p:sp>
      <p:sp>
        <p:nvSpPr>
          <p:cNvPr id="6" name="Text 3"/>
          <p:cNvSpPr/>
          <p:nvPr/>
        </p:nvSpPr>
        <p:spPr>
          <a:xfrm>
            <a:off x="868680" y="5715000"/>
            <a:ext cx="5943600" cy="566928"/>
          </a:xfrm>
          <a:prstGeom prst="rect">
            <a:avLst/>
          </a:prstGeom>
          <a:noFill/>
          <a:ln/>
        </p:spPr>
        <p:txBody>
          <a:bodyPr wrap="square" rtlCol="0" anchor="ctr"/>
          <a:lstStyle/>
          <a:p>
            <a:pPr marL="0" indent="0">
              <a:buNone/>
            </a:pPr>
            <a:r>
              <a:rPr lang="en-US" sz="1100" i="1" dirty="0">
                <a:solidFill>
                  <a:srgbClr val="16263A"/>
                </a:solidFill>
                <a:latin typeface="Calibri" pitchFamily="34" charset="0"/>
                <a:ea typeface="Calibri" pitchFamily="34" charset="-122"/>
                <a:cs typeface="Calibri" pitchFamily="34" charset="-120"/>
              </a:rPr>
              <a:t>Same sectoral mix as S4 — restaurants (48%), hotels (22%), beverage (15%) — just 8× the scale</a:t>
            </a:r>
            <a:endParaRPr lang="en-US" sz="1100" dirty="0"/>
          </a:p>
        </p:txBody>
      </p:sp>
      <p:sp>
        <p:nvSpPr>
          <p:cNvPr id="7" name="Shape 4"/>
          <p:cNvSpPr/>
          <p:nvPr/>
        </p:nvSpPr>
        <p:spPr>
          <a:xfrm>
            <a:off x="7223760" y="5715000"/>
            <a:ext cx="4114800" cy="566928"/>
          </a:xfrm>
          <a:prstGeom prst="roundRect">
            <a:avLst>
              <a:gd name="adj" fmla="val 9677"/>
            </a:avLst>
          </a:prstGeom>
          <a:solidFill>
            <a:srgbClr val="FFF3EA"/>
          </a:solidFill>
          <a:ln/>
        </p:spPr>
      </p:sp>
      <p:sp>
        <p:nvSpPr>
          <p:cNvPr id="8" name="Text 5"/>
          <p:cNvSpPr/>
          <p:nvPr/>
        </p:nvSpPr>
        <p:spPr>
          <a:xfrm>
            <a:off x="7360920" y="5715000"/>
            <a:ext cx="3840480" cy="566928"/>
          </a:xfrm>
          <a:prstGeom prst="rect">
            <a:avLst/>
          </a:prstGeom>
          <a:noFill/>
          <a:ln/>
        </p:spPr>
        <p:txBody>
          <a:bodyPr wrap="square" rtlCol="0" anchor="ctr"/>
          <a:lstStyle/>
          <a:p>
            <a:pPr marL="0" indent="0">
              <a:buNone/>
            </a:pPr>
            <a:r>
              <a:rPr lang="en-US" sz="1100" b="1" i="1" dirty="0">
                <a:solidFill>
                  <a:srgbClr val="E07A3F"/>
                </a:solidFill>
                <a:latin typeface="Calibri" pitchFamily="34" charset="0"/>
                <a:ea typeface="Calibri" pitchFamily="34" charset="-122"/>
                <a:cs typeface="Calibri" pitchFamily="34" charset="-120"/>
              </a:rPr>
              <a:t>27.4% of baseline tourism output — a stress test, not a policy target</a:t>
            </a:r>
            <a:endParaRPr lang="en-US" sz="1100" dirty="0"/>
          </a:p>
        </p:txBody>
      </p:sp>
      <p:sp>
        <p:nvSpPr>
          <p:cNvPr id="9" name="Text 6"/>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0" name="Text 7"/>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400" b="1" dirty="0">
                <a:solidFill>
                  <a:srgbClr val="16263A"/>
                </a:solidFill>
                <a:latin typeface="Cambria" pitchFamily="34" charset="0"/>
                <a:ea typeface="Cambria" pitchFamily="34" charset="-122"/>
                <a:cs typeface="Cambria" pitchFamily="34" charset="-120"/>
              </a:rPr>
              <a:t>The headline finding: one binding condition, three permissive ones</a:t>
            </a:r>
            <a:endParaRPr lang="en-US" sz="2400" dirty="0"/>
          </a:p>
        </p:txBody>
      </p:sp>
      <p:sp>
        <p:nvSpPr>
          <p:cNvPr id="3" name="Shape 1"/>
          <p:cNvSpPr/>
          <p:nvPr/>
        </p:nvSpPr>
        <p:spPr>
          <a:xfrm>
            <a:off x="731520" y="1463040"/>
            <a:ext cx="5212080" cy="2011680"/>
          </a:xfrm>
          <a:prstGeom prst="roundRect">
            <a:avLst>
              <a:gd name="adj" fmla="val 4545"/>
            </a:avLst>
          </a:prstGeom>
          <a:solidFill>
            <a:srgbClr val="11243B"/>
          </a:solidFill>
          <a:ln/>
          <a:effectLst>
            <a:outerShdw blurRad="127000" dist="38100" dir="5400000" algn="bl" rotWithShape="0">
              <a:srgbClr val="0B2A3D">
                <a:alpha val="12000"/>
              </a:srgbClr>
            </a:outerShdw>
          </a:effectLst>
        </p:spPr>
      </p:sp>
      <p:sp>
        <p:nvSpPr>
          <p:cNvPr id="4" name="Shape 2"/>
          <p:cNvSpPr/>
          <p:nvPr/>
        </p:nvSpPr>
        <p:spPr>
          <a:xfrm>
            <a:off x="1005840" y="1737360"/>
            <a:ext cx="777240" cy="777240"/>
          </a:xfrm>
          <a:prstGeom prst="ellipse">
            <a:avLst/>
          </a:prstGeom>
          <a:solidFill>
            <a:srgbClr val="E07A3F"/>
          </a:solidFill>
          <a:ln/>
        </p:spPr>
      </p:sp>
      <p:pic>
        <p:nvPicPr>
          <p:cNvPr id="5" name="Image 0" descr="preencoded.png"/>
          <p:cNvPicPr>
            <a:picLocks noChangeAspect="1"/>
          </p:cNvPicPr>
          <p:nvPr/>
        </p:nvPicPr>
        <p:blipFill>
          <a:blip r:embed="rId3"/>
          <a:stretch>
            <a:fillRect/>
          </a:stretch>
        </p:blipFill>
        <p:spPr>
          <a:xfrm>
            <a:off x="1130198" y="1861718"/>
            <a:ext cx="528523" cy="528523"/>
          </a:xfrm>
          <a:prstGeom prst="rect">
            <a:avLst/>
          </a:prstGeom>
        </p:spPr>
      </p:pic>
      <p:sp>
        <p:nvSpPr>
          <p:cNvPr id="6" name="Text 3"/>
          <p:cNvSpPr/>
          <p:nvPr/>
        </p:nvSpPr>
        <p:spPr>
          <a:xfrm>
            <a:off x="1920240" y="1737360"/>
            <a:ext cx="2377440" cy="365760"/>
          </a:xfrm>
          <a:prstGeom prst="rect">
            <a:avLst/>
          </a:prstGeom>
          <a:noFill/>
          <a:ln/>
        </p:spPr>
        <p:txBody>
          <a:bodyPr wrap="square" rtlCol="0" anchor="ctr"/>
          <a:lstStyle/>
          <a:p>
            <a:pPr marL="0" indent="0">
              <a:buNone/>
            </a:pPr>
            <a:r>
              <a:rPr lang="en-US" sz="1450" b="1" kern="0" spc="100" dirty="0">
                <a:solidFill>
                  <a:srgbClr val="FFFFFF"/>
                </a:solidFill>
                <a:latin typeface="Calibri" pitchFamily="34" charset="0"/>
                <a:ea typeface="Calibri" pitchFamily="34" charset="-122"/>
                <a:cs typeface="Calibri" pitchFamily="34" charset="-120"/>
              </a:rPr>
              <a:t>ECONOMIC</a:t>
            </a:r>
            <a:endParaRPr lang="en-US" sz="1450" dirty="0"/>
          </a:p>
        </p:txBody>
      </p:sp>
      <p:sp>
        <p:nvSpPr>
          <p:cNvPr id="7" name="Shape 4"/>
          <p:cNvSpPr/>
          <p:nvPr/>
        </p:nvSpPr>
        <p:spPr>
          <a:xfrm>
            <a:off x="4206240" y="1755648"/>
            <a:ext cx="1463040" cy="384048"/>
          </a:xfrm>
          <a:prstGeom prst="roundRect">
            <a:avLst>
              <a:gd name="adj" fmla="val 50000"/>
            </a:avLst>
          </a:prstGeom>
          <a:solidFill>
            <a:srgbClr val="E07A3F"/>
          </a:solidFill>
          <a:ln/>
        </p:spPr>
      </p:sp>
      <p:sp>
        <p:nvSpPr>
          <p:cNvPr id="8" name="Text 5"/>
          <p:cNvSpPr/>
          <p:nvPr/>
        </p:nvSpPr>
        <p:spPr>
          <a:xfrm>
            <a:off x="4206240" y="1755648"/>
            <a:ext cx="1463040" cy="38404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BINDING</a:t>
            </a:r>
            <a:endParaRPr lang="en-US" sz="1000" dirty="0"/>
          </a:p>
        </p:txBody>
      </p:sp>
      <p:sp>
        <p:nvSpPr>
          <p:cNvPr id="9" name="Text 6"/>
          <p:cNvSpPr/>
          <p:nvPr/>
        </p:nvSpPr>
        <p:spPr>
          <a:xfrm>
            <a:off x="1005840" y="2606040"/>
            <a:ext cx="4663440" cy="777240"/>
          </a:xfrm>
          <a:prstGeom prst="rect">
            <a:avLst/>
          </a:prstGeom>
          <a:noFill/>
          <a:ln/>
        </p:spPr>
        <p:txBody>
          <a:bodyPr wrap="square" rtlCol="0" anchor="ctr"/>
          <a:lstStyle/>
          <a:p>
            <a:pPr marL="0" indent="0">
              <a:buNone/>
            </a:pPr>
            <a:r>
              <a:rPr lang="en-US" sz="1300" dirty="0">
                <a:solidFill>
                  <a:srgbClr val="EAF3F8"/>
                </a:solidFill>
                <a:latin typeface="Calibri" pitchFamily="34" charset="0"/>
                <a:ea typeface="Calibri" pitchFamily="34" charset="-122"/>
                <a:cs typeface="Calibri" pitchFamily="34" charset="-120"/>
              </a:rPr>
              <a:t>GVA sets the floor — the true constraint</a:t>
            </a:r>
            <a:endParaRPr lang="en-US" sz="1300" dirty="0"/>
          </a:p>
        </p:txBody>
      </p:sp>
      <p:sp>
        <p:nvSpPr>
          <p:cNvPr id="10" name="Shape 7"/>
          <p:cNvSpPr/>
          <p:nvPr/>
        </p:nvSpPr>
        <p:spPr>
          <a:xfrm>
            <a:off x="6263640" y="146304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11" name="Shape 8"/>
          <p:cNvSpPr/>
          <p:nvPr/>
        </p:nvSpPr>
        <p:spPr>
          <a:xfrm>
            <a:off x="6537960" y="1737360"/>
            <a:ext cx="777240" cy="777240"/>
          </a:xfrm>
          <a:prstGeom prst="ellipse">
            <a:avLst/>
          </a:prstGeom>
          <a:solidFill>
            <a:srgbClr val="1C7293"/>
          </a:solidFill>
          <a:ln/>
        </p:spPr>
      </p:sp>
      <p:pic>
        <p:nvPicPr>
          <p:cNvPr id="12" name="Image 1" descr="preencoded.png"/>
          <p:cNvPicPr>
            <a:picLocks noChangeAspect="1"/>
          </p:cNvPicPr>
          <p:nvPr/>
        </p:nvPicPr>
        <p:blipFill>
          <a:blip r:embed="rId4"/>
          <a:stretch>
            <a:fillRect/>
          </a:stretch>
        </p:blipFill>
        <p:spPr>
          <a:xfrm>
            <a:off x="6662318" y="1861718"/>
            <a:ext cx="528523" cy="528523"/>
          </a:xfrm>
          <a:prstGeom prst="rect">
            <a:avLst/>
          </a:prstGeom>
        </p:spPr>
      </p:pic>
      <p:sp>
        <p:nvSpPr>
          <p:cNvPr id="13" name="Text 9"/>
          <p:cNvSpPr/>
          <p:nvPr/>
        </p:nvSpPr>
        <p:spPr>
          <a:xfrm>
            <a:off x="7452360" y="1737360"/>
            <a:ext cx="2377440" cy="365760"/>
          </a:xfrm>
          <a:prstGeom prst="rect">
            <a:avLst/>
          </a:prstGeom>
          <a:noFill/>
          <a:ln/>
        </p:spPr>
        <p:txBody>
          <a:bodyPr wrap="square" rtlCol="0" anchor="ctr"/>
          <a:lstStyle/>
          <a:p>
            <a:pPr marL="0" indent="0">
              <a:buNone/>
            </a:pPr>
            <a:r>
              <a:rPr lang="en-US" sz="1450" b="1" kern="0" spc="100" dirty="0">
                <a:solidFill>
                  <a:srgbClr val="16263A"/>
                </a:solidFill>
                <a:latin typeface="Calibri" pitchFamily="34" charset="0"/>
                <a:ea typeface="Calibri" pitchFamily="34" charset="-122"/>
                <a:cs typeface="Calibri" pitchFamily="34" charset="-120"/>
              </a:rPr>
              <a:t>SECTORAL</a:t>
            </a:r>
            <a:endParaRPr lang="en-US" sz="1450" dirty="0"/>
          </a:p>
        </p:txBody>
      </p:sp>
      <p:sp>
        <p:nvSpPr>
          <p:cNvPr id="14" name="Shape 10"/>
          <p:cNvSpPr/>
          <p:nvPr/>
        </p:nvSpPr>
        <p:spPr>
          <a:xfrm>
            <a:off x="9738360" y="1755648"/>
            <a:ext cx="1463040" cy="384048"/>
          </a:xfrm>
          <a:prstGeom prst="roundRect">
            <a:avLst>
              <a:gd name="adj" fmla="val 50000"/>
            </a:avLst>
          </a:prstGeom>
          <a:solidFill>
            <a:srgbClr val="1C7293"/>
          </a:solidFill>
          <a:ln/>
        </p:spPr>
      </p:sp>
      <p:sp>
        <p:nvSpPr>
          <p:cNvPr id="15" name="Text 11"/>
          <p:cNvSpPr/>
          <p:nvPr/>
        </p:nvSpPr>
        <p:spPr>
          <a:xfrm>
            <a:off x="9738360" y="1755648"/>
            <a:ext cx="1463040" cy="38404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PERMISSIVE</a:t>
            </a:r>
            <a:endParaRPr lang="en-US" sz="1000" dirty="0"/>
          </a:p>
        </p:txBody>
      </p:sp>
      <p:sp>
        <p:nvSpPr>
          <p:cNvPr id="16" name="Text 12"/>
          <p:cNvSpPr/>
          <p:nvPr/>
        </p:nvSpPr>
        <p:spPr>
          <a:xfrm>
            <a:off x="6537960" y="2606040"/>
            <a:ext cx="4663440" cy="77724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Capacity only reshapes allocation, +1.4%</a:t>
            </a:r>
            <a:endParaRPr lang="en-US" sz="1300" dirty="0"/>
          </a:p>
        </p:txBody>
      </p:sp>
      <p:sp>
        <p:nvSpPr>
          <p:cNvPr id="17" name="Shape 13"/>
          <p:cNvSpPr/>
          <p:nvPr/>
        </p:nvSpPr>
        <p:spPr>
          <a:xfrm>
            <a:off x="731520" y="370332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18" name="Shape 14"/>
          <p:cNvSpPr/>
          <p:nvPr/>
        </p:nvSpPr>
        <p:spPr>
          <a:xfrm>
            <a:off x="1005840" y="3977640"/>
            <a:ext cx="777240" cy="777240"/>
          </a:xfrm>
          <a:prstGeom prst="ellipse">
            <a:avLst/>
          </a:prstGeom>
          <a:solidFill>
            <a:srgbClr val="1C7293"/>
          </a:solidFill>
          <a:ln/>
        </p:spPr>
      </p:sp>
      <p:pic>
        <p:nvPicPr>
          <p:cNvPr id="19" name="Image 2" descr="preencoded.png"/>
          <p:cNvPicPr>
            <a:picLocks noChangeAspect="1"/>
          </p:cNvPicPr>
          <p:nvPr/>
        </p:nvPicPr>
        <p:blipFill>
          <a:blip r:embed="rId5"/>
          <a:stretch>
            <a:fillRect/>
          </a:stretch>
        </p:blipFill>
        <p:spPr>
          <a:xfrm>
            <a:off x="1130198" y="4101998"/>
            <a:ext cx="528523" cy="528523"/>
          </a:xfrm>
          <a:prstGeom prst="rect">
            <a:avLst/>
          </a:prstGeom>
        </p:spPr>
      </p:pic>
      <p:sp>
        <p:nvSpPr>
          <p:cNvPr id="20" name="Text 15"/>
          <p:cNvSpPr/>
          <p:nvPr/>
        </p:nvSpPr>
        <p:spPr>
          <a:xfrm>
            <a:off x="1920240" y="3977640"/>
            <a:ext cx="2377440" cy="365760"/>
          </a:xfrm>
          <a:prstGeom prst="rect">
            <a:avLst/>
          </a:prstGeom>
          <a:noFill/>
          <a:ln/>
        </p:spPr>
        <p:txBody>
          <a:bodyPr wrap="square" rtlCol="0" anchor="ctr"/>
          <a:lstStyle/>
          <a:p>
            <a:pPr marL="0" indent="0">
              <a:buNone/>
            </a:pPr>
            <a:r>
              <a:rPr lang="en-US" sz="1450" b="1" kern="0" spc="100" dirty="0">
                <a:solidFill>
                  <a:srgbClr val="16263A"/>
                </a:solidFill>
                <a:latin typeface="Calibri" pitchFamily="34" charset="0"/>
                <a:ea typeface="Calibri" pitchFamily="34" charset="-122"/>
                <a:cs typeface="Calibri" pitchFamily="34" charset="-120"/>
              </a:rPr>
              <a:t>ENVIRONMENTAL</a:t>
            </a:r>
            <a:endParaRPr lang="en-US" sz="1450" dirty="0"/>
          </a:p>
        </p:txBody>
      </p:sp>
      <p:sp>
        <p:nvSpPr>
          <p:cNvPr id="21" name="Shape 16"/>
          <p:cNvSpPr/>
          <p:nvPr/>
        </p:nvSpPr>
        <p:spPr>
          <a:xfrm>
            <a:off x="4206240" y="3995928"/>
            <a:ext cx="1463040" cy="384048"/>
          </a:xfrm>
          <a:prstGeom prst="roundRect">
            <a:avLst>
              <a:gd name="adj" fmla="val 50000"/>
            </a:avLst>
          </a:prstGeom>
          <a:solidFill>
            <a:srgbClr val="1C7293"/>
          </a:solidFill>
          <a:ln/>
        </p:spPr>
      </p:sp>
      <p:sp>
        <p:nvSpPr>
          <p:cNvPr id="22" name="Text 17"/>
          <p:cNvSpPr/>
          <p:nvPr/>
        </p:nvSpPr>
        <p:spPr>
          <a:xfrm>
            <a:off x="4206240" y="3995928"/>
            <a:ext cx="1463040" cy="38404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PERMISSIVE</a:t>
            </a:r>
            <a:endParaRPr lang="en-US" sz="1000" dirty="0"/>
          </a:p>
        </p:txBody>
      </p:sp>
      <p:sp>
        <p:nvSpPr>
          <p:cNvPr id="23" name="Text 18"/>
          <p:cNvSpPr/>
          <p:nvPr/>
        </p:nvSpPr>
        <p:spPr>
          <a:xfrm>
            <a:off x="1005840" y="4846320"/>
            <a:ext cx="4663440" cy="77724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Only 11–13% of GHG headroom used</a:t>
            </a:r>
            <a:endParaRPr lang="en-US" sz="1300" dirty="0"/>
          </a:p>
        </p:txBody>
      </p:sp>
      <p:sp>
        <p:nvSpPr>
          <p:cNvPr id="24" name="Shape 19"/>
          <p:cNvSpPr/>
          <p:nvPr/>
        </p:nvSpPr>
        <p:spPr>
          <a:xfrm>
            <a:off x="6263640" y="370332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25" name="Shape 20"/>
          <p:cNvSpPr/>
          <p:nvPr/>
        </p:nvSpPr>
        <p:spPr>
          <a:xfrm>
            <a:off x="6537960" y="3977640"/>
            <a:ext cx="777240" cy="777240"/>
          </a:xfrm>
          <a:prstGeom prst="ellipse">
            <a:avLst/>
          </a:prstGeom>
          <a:solidFill>
            <a:srgbClr val="1C7293"/>
          </a:solidFill>
          <a:ln/>
        </p:spPr>
      </p:sp>
      <p:pic>
        <p:nvPicPr>
          <p:cNvPr id="26" name="Image 3" descr="preencoded.png"/>
          <p:cNvPicPr>
            <a:picLocks noChangeAspect="1"/>
          </p:cNvPicPr>
          <p:nvPr/>
        </p:nvPicPr>
        <p:blipFill>
          <a:blip r:embed="rId6"/>
          <a:stretch>
            <a:fillRect/>
          </a:stretch>
        </p:blipFill>
        <p:spPr>
          <a:xfrm>
            <a:off x="6662318" y="4101998"/>
            <a:ext cx="528523" cy="528523"/>
          </a:xfrm>
          <a:prstGeom prst="rect">
            <a:avLst/>
          </a:prstGeom>
        </p:spPr>
      </p:pic>
      <p:sp>
        <p:nvSpPr>
          <p:cNvPr id="27" name="Text 21"/>
          <p:cNvSpPr/>
          <p:nvPr/>
        </p:nvSpPr>
        <p:spPr>
          <a:xfrm>
            <a:off x="7452360" y="3977640"/>
            <a:ext cx="2377440" cy="365760"/>
          </a:xfrm>
          <a:prstGeom prst="rect">
            <a:avLst/>
          </a:prstGeom>
          <a:noFill/>
          <a:ln/>
        </p:spPr>
        <p:txBody>
          <a:bodyPr wrap="square" rtlCol="0" anchor="ctr"/>
          <a:lstStyle/>
          <a:p>
            <a:pPr marL="0" indent="0">
              <a:buNone/>
            </a:pPr>
            <a:r>
              <a:rPr lang="en-US" sz="1450" b="1" kern="0" spc="100" dirty="0">
                <a:solidFill>
                  <a:srgbClr val="16263A"/>
                </a:solidFill>
                <a:latin typeface="Calibri" pitchFamily="34" charset="0"/>
                <a:ea typeface="Calibri" pitchFamily="34" charset="-122"/>
                <a:cs typeface="Calibri" pitchFamily="34" charset="-120"/>
              </a:rPr>
              <a:t>SOCIAL</a:t>
            </a:r>
            <a:endParaRPr lang="en-US" sz="1450" dirty="0"/>
          </a:p>
        </p:txBody>
      </p:sp>
      <p:sp>
        <p:nvSpPr>
          <p:cNvPr id="28" name="Shape 22"/>
          <p:cNvSpPr/>
          <p:nvPr/>
        </p:nvSpPr>
        <p:spPr>
          <a:xfrm>
            <a:off x="9738360" y="3995928"/>
            <a:ext cx="1463040" cy="384048"/>
          </a:xfrm>
          <a:prstGeom prst="roundRect">
            <a:avLst>
              <a:gd name="adj" fmla="val 50000"/>
            </a:avLst>
          </a:prstGeom>
          <a:solidFill>
            <a:srgbClr val="1C7293"/>
          </a:solidFill>
          <a:ln/>
        </p:spPr>
      </p:sp>
      <p:sp>
        <p:nvSpPr>
          <p:cNvPr id="29" name="Text 23"/>
          <p:cNvSpPr/>
          <p:nvPr/>
        </p:nvSpPr>
        <p:spPr>
          <a:xfrm>
            <a:off x="9738360" y="3995928"/>
            <a:ext cx="1463040" cy="38404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DESIGN CHOICE</a:t>
            </a:r>
            <a:endParaRPr lang="en-US" sz="1000" dirty="0"/>
          </a:p>
        </p:txBody>
      </p:sp>
      <p:sp>
        <p:nvSpPr>
          <p:cNvPr id="30" name="Text 24"/>
          <p:cNvSpPr/>
          <p:nvPr/>
        </p:nvSpPr>
        <p:spPr>
          <a:xfrm>
            <a:off x="6537960" y="4846320"/>
            <a:ext cx="4663440" cy="77724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Better outcomes nearly free to add</a:t>
            </a:r>
            <a:endParaRPr lang="en-US" sz="1300" dirty="0"/>
          </a:p>
        </p:txBody>
      </p:sp>
      <p:sp>
        <p:nvSpPr>
          <p:cNvPr id="31" name="Text 25"/>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32" name="Text 26"/>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Robustness checks confirm the pattern</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Three alternative specifications — same structural conclusions</a:t>
            </a:r>
            <a:endParaRPr lang="en-US" sz="1400" dirty="0"/>
          </a:p>
        </p:txBody>
      </p:sp>
      <p:sp>
        <p:nvSpPr>
          <p:cNvPr id="4" name="Shape 2"/>
          <p:cNvSpPr/>
          <p:nvPr/>
        </p:nvSpPr>
        <p:spPr>
          <a:xfrm>
            <a:off x="640080" y="1691640"/>
            <a:ext cx="10881360" cy="1188720"/>
          </a:xfrm>
          <a:prstGeom prst="roundRect">
            <a:avLst>
              <a:gd name="adj" fmla="val 6154"/>
            </a:avLst>
          </a:prstGeom>
          <a:solidFill>
            <a:srgbClr val="EAF3F6"/>
          </a:solidFill>
          <a:ln/>
          <a:effectLst>
            <a:outerShdw blurRad="127000" dist="38100" dir="5400000" algn="bl" rotWithShape="0">
              <a:srgbClr val="0B2A3D">
                <a:alpha val="12000"/>
              </a:srgbClr>
            </a:outerShdw>
          </a:effectLst>
        </p:spPr>
      </p:sp>
      <p:sp>
        <p:nvSpPr>
          <p:cNvPr id="5" name="Shape 3"/>
          <p:cNvSpPr/>
          <p:nvPr/>
        </p:nvSpPr>
        <p:spPr>
          <a:xfrm>
            <a:off x="914400" y="2011680"/>
            <a:ext cx="548640" cy="548640"/>
          </a:xfrm>
          <a:prstGeom prst="ellipse">
            <a:avLst/>
          </a:prstGeom>
          <a:solidFill>
            <a:srgbClr val="065A82"/>
          </a:solidFill>
          <a:ln/>
        </p:spPr>
      </p:sp>
      <p:sp>
        <p:nvSpPr>
          <p:cNvPr id="6" name="Text 4"/>
          <p:cNvSpPr/>
          <p:nvPr/>
        </p:nvSpPr>
        <p:spPr>
          <a:xfrm>
            <a:off x="914400" y="2011680"/>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S6</a:t>
            </a:r>
            <a:endParaRPr lang="en-US" sz="1400" dirty="0"/>
          </a:p>
        </p:txBody>
      </p:sp>
      <p:sp>
        <p:nvSpPr>
          <p:cNvPr id="7" name="Text 5"/>
          <p:cNvSpPr/>
          <p:nvPr/>
        </p:nvSpPr>
        <p:spPr>
          <a:xfrm>
            <a:off x="1691640" y="1856232"/>
            <a:ext cx="3383280" cy="868680"/>
          </a:xfrm>
          <a:prstGeom prst="rect">
            <a:avLst/>
          </a:prstGeom>
          <a:noFill/>
          <a:ln/>
        </p:spPr>
        <p:txBody>
          <a:bodyPr wrap="square" rtlCol="0" anchor="ctr"/>
          <a:lstStyle/>
          <a:p>
            <a:pPr marL="0" indent="0">
              <a:buNone/>
            </a:pPr>
            <a:r>
              <a:rPr lang="en-US" sz="1350" b="1" dirty="0">
                <a:solidFill>
                  <a:srgbClr val="16263A"/>
                </a:solidFill>
                <a:latin typeface="Calibri" pitchFamily="34" charset="0"/>
                <a:ea typeface="Calibri" pitchFamily="34" charset="-122"/>
                <a:cs typeface="Calibri" pitchFamily="34" charset="-120"/>
              </a:rPr>
              <a:t>Relax cap to 20%</a:t>
            </a:r>
            <a:endParaRPr lang="en-US" sz="1350" dirty="0"/>
          </a:p>
        </p:txBody>
      </p:sp>
      <p:pic>
        <p:nvPicPr>
          <p:cNvPr id="8" name="Image 0" descr="preencoded.png"/>
          <p:cNvPicPr>
            <a:picLocks noChangeAspect="1"/>
          </p:cNvPicPr>
          <p:nvPr/>
        </p:nvPicPr>
        <p:blipFill>
          <a:blip r:embed="rId3"/>
          <a:stretch>
            <a:fillRect/>
          </a:stretch>
        </p:blipFill>
        <p:spPr>
          <a:xfrm>
            <a:off x="5212080" y="2103120"/>
            <a:ext cx="365760" cy="365760"/>
          </a:xfrm>
          <a:prstGeom prst="rect">
            <a:avLst/>
          </a:prstGeom>
        </p:spPr>
      </p:pic>
      <p:sp>
        <p:nvSpPr>
          <p:cNvPr id="9" name="Text 6"/>
          <p:cNvSpPr/>
          <p:nvPr/>
        </p:nvSpPr>
        <p:spPr>
          <a:xfrm>
            <a:off x="5715000" y="1856232"/>
            <a:ext cx="5623560" cy="86868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Shock falls back to S1 level — but concentrates 94% in one sub-sector</a:t>
            </a:r>
            <a:endParaRPr lang="en-US" sz="1300" dirty="0"/>
          </a:p>
        </p:txBody>
      </p:sp>
      <p:sp>
        <p:nvSpPr>
          <p:cNvPr id="10" name="Shape 7"/>
          <p:cNvSpPr/>
          <p:nvPr/>
        </p:nvSpPr>
        <p:spPr>
          <a:xfrm>
            <a:off x="640080" y="3108960"/>
            <a:ext cx="10881360" cy="1188720"/>
          </a:xfrm>
          <a:prstGeom prst="roundRect">
            <a:avLst>
              <a:gd name="adj" fmla="val 6154"/>
            </a:avLst>
          </a:prstGeom>
          <a:solidFill>
            <a:srgbClr val="EAF3F6"/>
          </a:solidFill>
          <a:ln/>
          <a:effectLst>
            <a:outerShdw blurRad="127000" dist="38100" dir="5400000" algn="bl" rotWithShape="0">
              <a:srgbClr val="0B2A3D">
                <a:alpha val="12000"/>
              </a:srgbClr>
            </a:outerShdw>
          </a:effectLst>
        </p:spPr>
      </p:sp>
      <p:sp>
        <p:nvSpPr>
          <p:cNvPr id="11" name="Shape 8"/>
          <p:cNvSpPr/>
          <p:nvPr/>
        </p:nvSpPr>
        <p:spPr>
          <a:xfrm>
            <a:off x="914400" y="3429000"/>
            <a:ext cx="548640" cy="548640"/>
          </a:xfrm>
          <a:prstGeom prst="ellipse">
            <a:avLst/>
          </a:prstGeom>
          <a:solidFill>
            <a:srgbClr val="065A82"/>
          </a:solidFill>
          <a:ln/>
        </p:spPr>
      </p:sp>
      <p:sp>
        <p:nvSpPr>
          <p:cNvPr id="12" name="Text 9"/>
          <p:cNvSpPr/>
          <p:nvPr/>
        </p:nvSpPr>
        <p:spPr>
          <a:xfrm>
            <a:off x="914400" y="3429000"/>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S7</a:t>
            </a:r>
            <a:endParaRPr lang="en-US" sz="1400" dirty="0"/>
          </a:p>
        </p:txBody>
      </p:sp>
      <p:sp>
        <p:nvSpPr>
          <p:cNvPr id="13" name="Text 10"/>
          <p:cNvSpPr/>
          <p:nvPr/>
        </p:nvSpPr>
        <p:spPr>
          <a:xfrm>
            <a:off x="1691640" y="3273552"/>
            <a:ext cx="3383280" cy="868680"/>
          </a:xfrm>
          <a:prstGeom prst="rect">
            <a:avLst/>
          </a:prstGeom>
          <a:noFill/>
          <a:ln/>
        </p:spPr>
        <p:txBody>
          <a:bodyPr wrap="square" rtlCol="0" anchor="ctr"/>
          <a:lstStyle/>
          <a:p>
            <a:pPr marL="0" indent="0">
              <a:buNone/>
            </a:pPr>
            <a:r>
              <a:rPr lang="en-US" sz="1350" b="1" dirty="0">
                <a:solidFill>
                  <a:srgbClr val="16263A"/>
                </a:solidFill>
                <a:latin typeface="Calibri" pitchFamily="34" charset="0"/>
                <a:ea typeface="Calibri" pitchFamily="34" charset="-122"/>
                <a:cs typeface="Calibri" pitchFamily="34" charset="-120"/>
              </a:rPr>
              <a:t>Minimize GHGs instead of output, 10% cap</a:t>
            </a:r>
            <a:endParaRPr lang="en-US" sz="1350" dirty="0"/>
          </a:p>
        </p:txBody>
      </p:sp>
      <p:pic>
        <p:nvPicPr>
          <p:cNvPr id="14" name="Image 1" descr="preencoded.png"/>
          <p:cNvPicPr>
            <a:picLocks noChangeAspect="1"/>
          </p:cNvPicPr>
          <p:nvPr/>
        </p:nvPicPr>
        <p:blipFill>
          <a:blip r:embed="rId3"/>
          <a:stretch>
            <a:fillRect/>
          </a:stretch>
        </p:blipFill>
        <p:spPr>
          <a:xfrm>
            <a:off x="5212080" y="3520440"/>
            <a:ext cx="365760" cy="365760"/>
          </a:xfrm>
          <a:prstGeom prst="rect">
            <a:avLst/>
          </a:prstGeom>
        </p:spPr>
      </p:pic>
      <p:sp>
        <p:nvSpPr>
          <p:cNvPr id="15" name="Text 11"/>
          <p:cNvSpPr/>
          <p:nvPr/>
        </p:nvSpPr>
        <p:spPr>
          <a:xfrm>
            <a:off x="5715000" y="3273552"/>
            <a:ext cx="5623560" cy="86868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Reproduces S2 almost exactly — the low-output solution is also low-carbon</a:t>
            </a:r>
            <a:endParaRPr lang="en-US" sz="1300" dirty="0"/>
          </a:p>
        </p:txBody>
      </p:sp>
      <p:sp>
        <p:nvSpPr>
          <p:cNvPr id="16" name="Shape 12"/>
          <p:cNvSpPr/>
          <p:nvPr/>
        </p:nvSpPr>
        <p:spPr>
          <a:xfrm>
            <a:off x="640080" y="4526280"/>
            <a:ext cx="10881360" cy="1188720"/>
          </a:xfrm>
          <a:prstGeom prst="roundRect">
            <a:avLst>
              <a:gd name="adj" fmla="val 6154"/>
            </a:avLst>
          </a:prstGeom>
          <a:solidFill>
            <a:srgbClr val="EAF3F6"/>
          </a:solidFill>
          <a:ln/>
          <a:effectLst>
            <a:outerShdw blurRad="127000" dist="38100" dir="5400000" algn="bl" rotWithShape="0">
              <a:srgbClr val="0B2A3D">
                <a:alpha val="12000"/>
              </a:srgbClr>
            </a:outerShdw>
          </a:effectLst>
        </p:spPr>
      </p:sp>
      <p:sp>
        <p:nvSpPr>
          <p:cNvPr id="17" name="Shape 13"/>
          <p:cNvSpPr/>
          <p:nvPr/>
        </p:nvSpPr>
        <p:spPr>
          <a:xfrm>
            <a:off x="914400" y="4846320"/>
            <a:ext cx="548640" cy="548640"/>
          </a:xfrm>
          <a:prstGeom prst="ellipse">
            <a:avLst/>
          </a:prstGeom>
          <a:solidFill>
            <a:srgbClr val="065A82"/>
          </a:solidFill>
          <a:ln/>
        </p:spPr>
      </p:sp>
      <p:sp>
        <p:nvSpPr>
          <p:cNvPr id="18" name="Text 14"/>
          <p:cNvSpPr/>
          <p:nvPr/>
        </p:nvSpPr>
        <p:spPr>
          <a:xfrm>
            <a:off x="914400" y="4846320"/>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S8</a:t>
            </a:r>
            <a:endParaRPr lang="en-US" sz="1400" dirty="0"/>
          </a:p>
        </p:txBody>
      </p:sp>
      <p:sp>
        <p:nvSpPr>
          <p:cNvPr id="19" name="Text 15"/>
          <p:cNvSpPr/>
          <p:nvPr/>
        </p:nvSpPr>
        <p:spPr>
          <a:xfrm>
            <a:off x="1691640" y="4690872"/>
            <a:ext cx="3383280" cy="868680"/>
          </a:xfrm>
          <a:prstGeom prst="rect">
            <a:avLst/>
          </a:prstGeom>
          <a:noFill/>
          <a:ln/>
        </p:spPr>
        <p:txBody>
          <a:bodyPr wrap="square" rtlCol="0" anchor="ctr"/>
          <a:lstStyle/>
          <a:p>
            <a:pPr marL="0" indent="0">
              <a:buNone/>
            </a:pPr>
            <a:r>
              <a:rPr lang="en-US" sz="1350" b="1" dirty="0">
                <a:solidFill>
                  <a:srgbClr val="16263A"/>
                </a:solidFill>
                <a:latin typeface="Calibri" pitchFamily="34" charset="0"/>
                <a:ea typeface="Calibri" pitchFamily="34" charset="-122"/>
                <a:cs typeface="Calibri" pitchFamily="34" charset="-120"/>
              </a:rPr>
              <a:t>Fixed 30% cap, full GHG quota</a:t>
            </a:r>
            <a:endParaRPr lang="en-US" sz="1350" dirty="0"/>
          </a:p>
        </p:txBody>
      </p:sp>
      <p:pic>
        <p:nvPicPr>
          <p:cNvPr id="20" name="Image 2" descr="preencoded.png"/>
          <p:cNvPicPr>
            <a:picLocks noChangeAspect="1"/>
          </p:cNvPicPr>
          <p:nvPr/>
        </p:nvPicPr>
        <p:blipFill>
          <a:blip r:embed="rId3"/>
          <a:stretch>
            <a:fillRect/>
          </a:stretch>
        </p:blipFill>
        <p:spPr>
          <a:xfrm>
            <a:off x="5212080" y="4937760"/>
            <a:ext cx="365760" cy="365760"/>
          </a:xfrm>
          <a:prstGeom prst="rect">
            <a:avLst/>
          </a:prstGeom>
        </p:spPr>
      </p:pic>
      <p:sp>
        <p:nvSpPr>
          <p:cNvPr id="21" name="Text 16"/>
          <p:cNvSpPr/>
          <p:nvPr/>
        </p:nvSpPr>
        <p:spPr>
          <a:xfrm>
            <a:off x="5715000" y="4690872"/>
            <a:ext cx="5623560" cy="86868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Confirms ~27–28% tourism growth needed — same order as S5</a:t>
            </a:r>
            <a:endParaRPr lang="en-US" sz="1300" dirty="0"/>
          </a:p>
        </p:txBody>
      </p:sp>
      <p:sp>
        <p:nvSpPr>
          <p:cNvPr id="22" name="Text 17"/>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3" name="Text 18"/>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Policy implications</a:t>
            </a:r>
            <a:endParaRPr lang="en-US" sz="2600" dirty="0"/>
          </a:p>
        </p:txBody>
      </p:sp>
      <p:sp>
        <p:nvSpPr>
          <p:cNvPr id="3" name="Shape 1"/>
          <p:cNvSpPr/>
          <p:nvPr/>
        </p:nvSpPr>
        <p:spPr>
          <a:xfrm>
            <a:off x="731520" y="1371600"/>
            <a:ext cx="713232" cy="713232"/>
          </a:xfrm>
          <a:prstGeom prst="ellipse">
            <a:avLst/>
          </a:prstGeom>
          <a:solidFill>
            <a:srgbClr val="065A82"/>
          </a:solidFill>
          <a:ln/>
        </p:spPr>
      </p:sp>
      <p:pic>
        <p:nvPicPr>
          <p:cNvPr id="4" name="Image 0" descr="preencoded.png"/>
          <p:cNvPicPr>
            <a:picLocks noChangeAspect="1"/>
          </p:cNvPicPr>
          <p:nvPr/>
        </p:nvPicPr>
        <p:blipFill>
          <a:blip r:embed="rId3"/>
          <a:stretch>
            <a:fillRect/>
          </a:stretch>
        </p:blipFill>
        <p:spPr>
          <a:xfrm>
            <a:off x="845637" y="1485717"/>
            <a:ext cx="484998" cy="484998"/>
          </a:xfrm>
          <a:prstGeom prst="rect">
            <a:avLst/>
          </a:prstGeom>
        </p:spPr>
      </p:pic>
      <p:sp>
        <p:nvSpPr>
          <p:cNvPr id="5" name="Shape 2"/>
          <p:cNvSpPr/>
          <p:nvPr/>
        </p:nvSpPr>
        <p:spPr>
          <a:xfrm>
            <a:off x="1645920" y="1408176"/>
            <a:ext cx="9692640" cy="640080"/>
          </a:xfrm>
          <a:prstGeom prst="roundRect">
            <a:avLst>
              <a:gd name="adj" fmla="val 10000"/>
            </a:avLst>
          </a:prstGeom>
          <a:solidFill>
            <a:srgbClr val="EAF3F6"/>
          </a:solidFill>
          <a:ln/>
        </p:spPr>
      </p:sp>
      <p:sp>
        <p:nvSpPr>
          <p:cNvPr id="6" name="Text 3"/>
          <p:cNvSpPr/>
          <p:nvPr/>
        </p:nvSpPr>
        <p:spPr>
          <a:xfrm>
            <a:off x="1874520" y="1408176"/>
            <a:ext cx="9281160" cy="640080"/>
          </a:xfrm>
          <a:prstGeom prst="rect">
            <a:avLst/>
          </a:prstGeom>
          <a:noFill/>
          <a:ln/>
        </p:spPr>
        <p:txBody>
          <a:bodyPr wrap="square" rtlCol="0" anchor="ctr"/>
          <a:lstStyle/>
          <a:p>
            <a:pPr marL="0" indent="0">
              <a:buNone/>
            </a:pPr>
            <a:r>
              <a:rPr lang="en-US" sz="1350" dirty="0">
                <a:solidFill>
                  <a:srgbClr val="16263A"/>
                </a:solidFill>
                <a:latin typeface="Calibri" pitchFamily="34" charset="0"/>
                <a:ea typeface="Calibri" pitchFamily="34" charset="-122"/>
                <a:cs typeface="Calibri" pitchFamily="34" charset="-120"/>
              </a:rPr>
              <a:t>Adaptation support should be scoped at the regional supply chain — not just fishing fleets</a:t>
            </a:r>
            <a:endParaRPr lang="en-US" sz="1350" dirty="0"/>
          </a:p>
        </p:txBody>
      </p:sp>
      <p:sp>
        <p:nvSpPr>
          <p:cNvPr id="7" name="Shape 4"/>
          <p:cNvSpPr/>
          <p:nvPr/>
        </p:nvSpPr>
        <p:spPr>
          <a:xfrm>
            <a:off x="731520" y="2331720"/>
            <a:ext cx="713232" cy="713232"/>
          </a:xfrm>
          <a:prstGeom prst="ellipse">
            <a:avLst/>
          </a:prstGeom>
          <a:solidFill>
            <a:srgbClr val="1C7293"/>
          </a:solidFill>
          <a:ln/>
        </p:spPr>
      </p:sp>
      <p:pic>
        <p:nvPicPr>
          <p:cNvPr id="8" name="Image 1" descr="preencoded.png"/>
          <p:cNvPicPr>
            <a:picLocks noChangeAspect="1"/>
          </p:cNvPicPr>
          <p:nvPr/>
        </p:nvPicPr>
        <p:blipFill>
          <a:blip r:embed="rId4"/>
          <a:stretch>
            <a:fillRect/>
          </a:stretch>
        </p:blipFill>
        <p:spPr>
          <a:xfrm>
            <a:off x="845637" y="2445837"/>
            <a:ext cx="484998" cy="484998"/>
          </a:xfrm>
          <a:prstGeom prst="rect">
            <a:avLst/>
          </a:prstGeom>
        </p:spPr>
      </p:pic>
      <p:sp>
        <p:nvSpPr>
          <p:cNvPr id="9" name="Shape 5"/>
          <p:cNvSpPr/>
          <p:nvPr/>
        </p:nvSpPr>
        <p:spPr>
          <a:xfrm>
            <a:off x="1645920" y="2368296"/>
            <a:ext cx="9692640" cy="640080"/>
          </a:xfrm>
          <a:prstGeom prst="roundRect">
            <a:avLst>
              <a:gd name="adj" fmla="val 10000"/>
            </a:avLst>
          </a:prstGeom>
          <a:solidFill>
            <a:srgbClr val="EAF3F6"/>
          </a:solidFill>
          <a:ln/>
        </p:spPr>
      </p:sp>
      <p:sp>
        <p:nvSpPr>
          <p:cNvPr id="10" name="Text 6"/>
          <p:cNvSpPr/>
          <p:nvPr/>
        </p:nvSpPr>
        <p:spPr>
          <a:xfrm>
            <a:off x="1874520" y="2368296"/>
            <a:ext cx="9281160" cy="640080"/>
          </a:xfrm>
          <a:prstGeom prst="rect">
            <a:avLst/>
          </a:prstGeom>
          <a:noFill/>
          <a:ln/>
        </p:spPr>
        <p:txBody>
          <a:bodyPr wrap="square" rtlCol="0" anchor="ctr"/>
          <a:lstStyle/>
          <a:p>
            <a:pPr marL="0" indent="0">
              <a:buNone/>
            </a:pPr>
            <a:r>
              <a:rPr lang="en-US" sz="1350" dirty="0">
                <a:solidFill>
                  <a:srgbClr val="16263A"/>
                </a:solidFill>
                <a:latin typeface="Calibri" pitchFamily="34" charset="0"/>
                <a:ea typeface="Calibri" pitchFamily="34" charset="-122"/>
                <a:cs typeface="Calibri" pitchFamily="34" charset="-120"/>
              </a:rPr>
              <a:t>Track a multi-indicator dashboard (GVA, wages, employment, GHGs) — job counts alone overstate compensation</a:t>
            </a:r>
            <a:endParaRPr lang="en-US" sz="1350" dirty="0"/>
          </a:p>
        </p:txBody>
      </p:sp>
      <p:sp>
        <p:nvSpPr>
          <p:cNvPr id="11" name="Shape 7"/>
          <p:cNvSpPr/>
          <p:nvPr/>
        </p:nvSpPr>
        <p:spPr>
          <a:xfrm>
            <a:off x="731520" y="3291840"/>
            <a:ext cx="713232" cy="713232"/>
          </a:xfrm>
          <a:prstGeom prst="ellipse">
            <a:avLst/>
          </a:prstGeom>
          <a:solidFill>
            <a:srgbClr val="065A82"/>
          </a:solidFill>
          <a:ln/>
        </p:spPr>
      </p:sp>
      <p:pic>
        <p:nvPicPr>
          <p:cNvPr id="12" name="Image 2" descr="preencoded.png"/>
          <p:cNvPicPr>
            <a:picLocks noChangeAspect="1"/>
          </p:cNvPicPr>
          <p:nvPr/>
        </p:nvPicPr>
        <p:blipFill>
          <a:blip r:embed="rId5"/>
          <a:stretch>
            <a:fillRect/>
          </a:stretch>
        </p:blipFill>
        <p:spPr>
          <a:xfrm>
            <a:off x="845637" y="3405957"/>
            <a:ext cx="484998" cy="484998"/>
          </a:xfrm>
          <a:prstGeom prst="rect">
            <a:avLst/>
          </a:prstGeom>
        </p:spPr>
      </p:pic>
      <p:sp>
        <p:nvSpPr>
          <p:cNvPr id="13" name="Shape 8"/>
          <p:cNvSpPr/>
          <p:nvPr/>
        </p:nvSpPr>
        <p:spPr>
          <a:xfrm>
            <a:off x="1645920" y="3328416"/>
            <a:ext cx="9692640" cy="640080"/>
          </a:xfrm>
          <a:prstGeom prst="roundRect">
            <a:avLst>
              <a:gd name="adj" fmla="val 10000"/>
            </a:avLst>
          </a:prstGeom>
          <a:solidFill>
            <a:srgbClr val="EAF3F6"/>
          </a:solidFill>
          <a:ln/>
        </p:spPr>
      </p:sp>
      <p:sp>
        <p:nvSpPr>
          <p:cNvPr id="14" name="Text 9"/>
          <p:cNvSpPr/>
          <p:nvPr/>
        </p:nvSpPr>
        <p:spPr>
          <a:xfrm>
            <a:off x="1874520" y="3328416"/>
            <a:ext cx="9281160" cy="640080"/>
          </a:xfrm>
          <a:prstGeom prst="rect">
            <a:avLst/>
          </a:prstGeom>
          <a:noFill/>
          <a:ln/>
        </p:spPr>
        <p:txBody>
          <a:bodyPr wrap="square" rtlCol="0" anchor="ctr"/>
          <a:lstStyle/>
          <a:p>
            <a:pPr marL="0" indent="0">
              <a:buNone/>
            </a:pPr>
            <a:r>
              <a:rPr lang="en-US" sz="1350" dirty="0">
                <a:solidFill>
                  <a:srgbClr val="16263A"/>
                </a:solidFill>
                <a:latin typeface="Calibri" pitchFamily="34" charset="0"/>
                <a:ea typeface="Calibri" pitchFamily="34" charset="-122"/>
                <a:cs typeface="Calibri" pitchFamily="34" charset="-120"/>
              </a:rPr>
              <a:t>Non-binding GHG headroom is not licence for unlimited growth — housing, congestion and labour pressures aren't captured</a:t>
            </a:r>
            <a:endParaRPr lang="en-US" sz="1350" dirty="0"/>
          </a:p>
        </p:txBody>
      </p:sp>
      <p:sp>
        <p:nvSpPr>
          <p:cNvPr id="15" name="Shape 10"/>
          <p:cNvSpPr/>
          <p:nvPr/>
        </p:nvSpPr>
        <p:spPr>
          <a:xfrm>
            <a:off x="731520" y="4251960"/>
            <a:ext cx="713232" cy="713232"/>
          </a:xfrm>
          <a:prstGeom prst="ellipse">
            <a:avLst/>
          </a:prstGeom>
          <a:solidFill>
            <a:srgbClr val="1C7293"/>
          </a:solidFill>
          <a:ln/>
        </p:spPr>
      </p:sp>
      <p:pic>
        <p:nvPicPr>
          <p:cNvPr id="16" name="Image 3" descr="preencoded.png"/>
          <p:cNvPicPr>
            <a:picLocks noChangeAspect="1"/>
          </p:cNvPicPr>
          <p:nvPr/>
        </p:nvPicPr>
        <p:blipFill>
          <a:blip r:embed="rId6"/>
          <a:stretch>
            <a:fillRect/>
          </a:stretch>
        </p:blipFill>
        <p:spPr>
          <a:xfrm>
            <a:off x="845637" y="4366077"/>
            <a:ext cx="484998" cy="484998"/>
          </a:xfrm>
          <a:prstGeom prst="rect">
            <a:avLst/>
          </a:prstGeom>
        </p:spPr>
      </p:pic>
      <p:sp>
        <p:nvSpPr>
          <p:cNvPr id="17" name="Shape 11"/>
          <p:cNvSpPr/>
          <p:nvPr/>
        </p:nvSpPr>
        <p:spPr>
          <a:xfrm>
            <a:off x="1645920" y="4288536"/>
            <a:ext cx="9692640" cy="640080"/>
          </a:xfrm>
          <a:prstGeom prst="roundRect">
            <a:avLst>
              <a:gd name="adj" fmla="val 10000"/>
            </a:avLst>
          </a:prstGeom>
          <a:solidFill>
            <a:srgbClr val="EAF3F6"/>
          </a:solidFill>
          <a:ln/>
        </p:spPr>
      </p:sp>
      <p:sp>
        <p:nvSpPr>
          <p:cNvPr id="18" name="Text 12"/>
          <p:cNvSpPr/>
          <p:nvPr/>
        </p:nvSpPr>
        <p:spPr>
          <a:xfrm>
            <a:off x="1874520" y="4288536"/>
            <a:ext cx="9281160" cy="640080"/>
          </a:xfrm>
          <a:prstGeom prst="rect">
            <a:avLst/>
          </a:prstGeom>
          <a:noFill/>
          <a:ln/>
        </p:spPr>
        <p:txBody>
          <a:bodyPr wrap="square" rtlCol="0" anchor="ctr"/>
          <a:lstStyle/>
          <a:p>
            <a:pPr marL="0" indent="0">
              <a:buNone/>
            </a:pPr>
            <a:r>
              <a:rPr lang="en-US" sz="1350" dirty="0">
                <a:solidFill>
                  <a:srgbClr val="16263A"/>
                </a:solidFill>
                <a:latin typeface="Calibri" pitchFamily="34" charset="0"/>
                <a:ea typeface="Calibri" pitchFamily="34" charset="-122"/>
                <a:cs typeface="Calibri" pitchFamily="34" charset="-120"/>
              </a:rPr>
              <a:t>Design for social feasibility explicitly — better employment outcomes are nearly free once GVA is restored</a:t>
            </a:r>
            <a:endParaRPr lang="en-US" sz="1350" dirty="0"/>
          </a:p>
        </p:txBody>
      </p:sp>
      <p:sp>
        <p:nvSpPr>
          <p:cNvPr id="19" name="Shape 13"/>
          <p:cNvSpPr/>
          <p:nvPr/>
        </p:nvSpPr>
        <p:spPr>
          <a:xfrm>
            <a:off x="731520" y="5212080"/>
            <a:ext cx="713232" cy="713232"/>
          </a:xfrm>
          <a:prstGeom prst="ellipse">
            <a:avLst/>
          </a:prstGeom>
          <a:solidFill>
            <a:srgbClr val="065A82"/>
          </a:solidFill>
          <a:ln/>
        </p:spPr>
      </p:sp>
      <p:pic>
        <p:nvPicPr>
          <p:cNvPr id="20" name="Image 4" descr="preencoded.png"/>
          <p:cNvPicPr>
            <a:picLocks noChangeAspect="1"/>
          </p:cNvPicPr>
          <p:nvPr/>
        </p:nvPicPr>
        <p:blipFill>
          <a:blip r:embed="rId7"/>
          <a:stretch>
            <a:fillRect/>
          </a:stretch>
        </p:blipFill>
        <p:spPr>
          <a:xfrm>
            <a:off x="845637" y="5326197"/>
            <a:ext cx="484998" cy="484998"/>
          </a:xfrm>
          <a:prstGeom prst="rect">
            <a:avLst/>
          </a:prstGeom>
        </p:spPr>
      </p:pic>
      <p:sp>
        <p:nvSpPr>
          <p:cNvPr id="21" name="Shape 14"/>
          <p:cNvSpPr/>
          <p:nvPr/>
        </p:nvSpPr>
        <p:spPr>
          <a:xfrm>
            <a:off x="1645920" y="5248656"/>
            <a:ext cx="9692640" cy="640080"/>
          </a:xfrm>
          <a:prstGeom prst="roundRect">
            <a:avLst>
              <a:gd name="adj" fmla="val 10000"/>
            </a:avLst>
          </a:prstGeom>
          <a:solidFill>
            <a:srgbClr val="EAF3F6"/>
          </a:solidFill>
          <a:ln/>
        </p:spPr>
      </p:sp>
      <p:sp>
        <p:nvSpPr>
          <p:cNvPr id="22" name="Text 15"/>
          <p:cNvSpPr/>
          <p:nvPr/>
        </p:nvSpPr>
        <p:spPr>
          <a:xfrm>
            <a:off x="1874520" y="5248656"/>
            <a:ext cx="9281160" cy="640080"/>
          </a:xfrm>
          <a:prstGeom prst="rect">
            <a:avLst/>
          </a:prstGeom>
          <a:noFill/>
          <a:ln/>
        </p:spPr>
        <p:txBody>
          <a:bodyPr wrap="square" rtlCol="0" anchor="ctr"/>
          <a:lstStyle/>
          <a:p>
            <a:pPr marL="0" indent="0">
              <a:buNone/>
            </a:pPr>
            <a:r>
              <a:rPr lang="en-US" sz="1350" dirty="0">
                <a:solidFill>
                  <a:srgbClr val="16263A"/>
                </a:solidFill>
                <a:latin typeface="Calibri" pitchFamily="34" charset="0"/>
                <a:ea typeface="Calibri" pitchFamily="34" charset="-122"/>
                <a:cs typeface="Calibri" pitchFamily="34" charset="-120"/>
              </a:rPr>
              <a:t>Use the scenario ladder (S2 → S4 → S5) as bounding tools for adaptive marine spatial planning</a:t>
            </a:r>
            <a:endParaRPr lang="en-US" sz="1350" dirty="0"/>
          </a:p>
        </p:txBody>
      </p:sp>
      <p:sp>
        <p:nvSpPr>
          <p:cNvPr id="23" name="Text 16"/>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4" name="Text 17"/>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The textbook answer — and the question nobody quantifies</a:t>
            </a:r>
            <a:endParaRPr lang="en-US" sz="2600" dirty="0"/>
          </a:p>
        </p:txBody>
      </p:sp>
      <p:sp>
        <p:nvSpPr>
          <p:cNvPr id="3" name="Shape 1"/>
          <p:cNvSpPr/>
          <p:nvPr/>
        </p:nvSpPr>
        <p:spPr>
          <a:xfrm>
            <a:off x="1188720" y="1828800"/>
            <a:ext cx="1371600" cy="1371600"/>
          </a:xfrm>
          <a:prstGeom prst="ellipse">
            <a:avLst/>
          </a:prstGeom>
          <a:solidFill>
            <a:srgbClr val="065A82"/>
          </a:solidFill>
          <a:ln/>
        </p:spPr>
      </p:sp>
      <p:pic>
        <p:nvPicPr>
          <p:cNvPr id="4" name="Image 0" descr="preencoded.png"/>
          <p:cNvPicPr>
            <a:picLocks noChangeAspect="1"/>
          </p:cNvPicPr>
          <p:nvPr/>
        </p:nvPicPr>
        <p:blipFill>
          <a:blip r:embed="rId3"/>
          <a:stretch>
            <a:fillRect/>
          </a:stretch>
        </p:blipFill>
        <p:spPr>
          <a:xfrm>
            <a:off x="1380744" y="2020824"/>
            <a:ext cx="987552" cy="987552"/>
          </a:xfrm>
          <a:prstGeom prst="rect">
            <a:avLst/>
          </a:prstGeom>
        </p:spPr>
      </p:pic>
      <p:sp>
        <p:nvSpPr>
          <p:cNvPr id="5" name="Text 2"/>
          <p:cNvSpPr/>
          <p:nvPr/>
        </p:nvSpPr>
        <p:spPr>
          <a:xfrm>
            <a:off x="548640" y="3337560"/>
            <a:ext cx="2651760" cy="365760"/>
          </a:xfrm>
          <a:prstGeom prst="rect">
            <a:avLst/>
          </a:prstGeom>
          <a:noFill/>
          <a:ln/>
        </p:spPr>
        <p:txBody>
          <a:bodyPr wrap="square" rtlCol="0" anchor="ctr"/>
          <a:lstStyle/>
          <a:p>
            <a:pPr marL="0" indent="0" algn="ctr">
              <a:buNone/>
            </a:pPr>
            <a:r>
              <a:rPr lang="en-US" sz="1600" b="1" dirty="0">
                <a:solidFill>
                  <a:srgbClr val="16263A"/>
                </a:solidFill>
                <a:latin typeface="Calibri" pitchFamily="34" charset="0"/>
                <a:ea typeface="Calibri" pitchFamily="34" charset="-122"/>
                <a:cs typeface="Calibri" pitchFamily="34" charset="-120"/>
              </a:rPr>
              <a:t>Fisheries</a:t>
            </a:r>
            <a:endParaRPr lang="en-US" sz="1600" dirty="0"/>
          </a:p>
        </p:txBody>
      </p:sp>
      <p:sp>
        <p:nvSpPr>
          <p:cNvPr id="6" name="Text 3"/>
          <p:cNvSpPr/>
          <p:nvPr/>
        </p:nvSpPr>
        <p:spPr>
          <a:xfrm>
            <a:off x="548640" y="3703320"/>
            <a:ext cx="2651760" cy="640080"/>
          </a:xfrm>
          <a:prstGeom prst="rect">
            <a:avLst/>
          </a:prstGeom>
          <a:noFill/>
          <a:ln/>
        </p:spPr>
        <p:txBody>
          <a:bodyPr wrap="square" rtlCol="0" anchor="ctr"/>
          <a:lstStyle/>
          <a:p>
            <a:pPr marL="0" indent="0" algn="ctr">
              <a:buNone/>
            </a:pPr>
            <a:r>
              <a:rPr lang="en-US" sz="1200" dirty="0">
                <a:solidFill>
                  <a:srgbClr val="5C7A89"/>
                </a:solidFill>
                <a:latin typeface="Calibri" pitchFamily="34" charset="0"/>
                <a:ea typeface="Calibri" pitchFamily="34" charset="-122"/>
                <a:cs typeface="Calibri" pitchFamily="34" charset="-120"/>
              </a:rPr>
              <a:t>Climate change shrinks</a:t>
            </a:r>
            <a:endParaRPr lang="en-US" sz="1200" dirty="0"/>
          </a:p>
          <a:p>
            <a:pPr marL="0" indent="0" algn="ctr">
              <a:buNone/>
            </a:pPr>
            <a:r>
              <a:rPr lang="en-US" sz="1200" dirty="0">
                <a:solidFill>
                  <a:srgbClr val="5C7A89"/>
                </a:solidFill>
                <a:latin typeface="Calibri" pitchFamily="34" charset="0"/>
                <a:ea typeface="Calibri" pitchFamily="34" charset="-122"/>
                <a:cs typeface="Calibri" pitchFamily="34" charset="-120"/>
              </a:rPr>
              <a:t>catch, revenue, jobs</a:t>
            </a:r>
            <a:endParaRPr lang="en-US" sz="1200" dirty="0"/>
          </a:p>
        </p:txBody>
      </p:sp>
      <p:sp>
        <p:nvSpPr>
          <p:cNvPr id="7" name="Text 4"/>
          <p:cNvSpPr/>
          <p:nvPr/>
        </p:nvSpPr>
        <p:spPr>
          <a:xfrm>
            <a:off x="457200" y="4343400"/>
            <a:ext cx="2834640" cy="365760"/>
          </a:xfrm>
          <a:prstGeom prst="rect">
            <a:avLst/>
          </a:prstGeom>
          <a:noFill/>
          <a:ln/>
        </p:spPr>
        <p:txBody>
          <a:bodyPr wrap="square" rtlCol="0" anchor="ctr"/>
          <a:lstStyle/>
          <a:p>
            <a:pPr marL="0" indent="0" algn="ctr">
              <a:buNone/>
            </a:pPr>
            <a:r>
              <a:rPr lang="en-US" sz="950" i="1" dirty="0">
                <a:solidFill>
                  <a:srgbClr val="5C7A89"/>
                </a:solidFill>
                <a:latin typeface="Calibri" pitchFamily="34" charset="0"/>
                <a:ea typeface="Calibri" pitchFamily="34" charset="-122"/>
                <a:cs typeface="Calibri" pitchFamily="34" charset="-120"/>
              </a:rPr>
              <a:t>Oremus (2019); Lam et al. (2016); Cusack et al. (2021)</a:t>
            </a:r>
            <a:endParaRPr lang="en-US" sz="950" dirty="0"/>
          </a:p>
        </p:txBody>
      </p:sp>
      <p:sp>
        <p:nvSpPr>
          <p:cNvPr id="8" name="Shape 5"/>
          <p:cNvSpPr/>
          <p:nvPr/>
        </p:nvSpPr>
        <p:spPr>
          <a:xfrm>
            <a:off x="5074920" y="2377440"/>
            <a:ext cx="1554480" cy="1554480"/>
          </a:xfrm>
          <a:prstGeom prst="ellipse">
            <a:avLst/>
          </a:prstGeom>
          <a:solidFill>
            <a:srgbClr val="E07A3F"/>
          </a:solidFill>
          <a:ln/>
        </p:spPr>
      </p:sp>
      <p:pic>
        <p:nvPicPr>
          <p:cNvPr id="9" name="Image 1" descr="preencoded.png"/>
          <p:cNvPicPr>
            <a:picLocks noChangeAspect="1"/>
          </p:cNvPicPr>
          <p:nvPr/>
        </p:nvPicPr>
        <p:blipFill>
          <a:blip r:embed="rId4"/>
          <a:stretch>
            <a:fillRect/>
          </a:stretch>
        </p:blipFill>
        <p:spPr>
          <a:xfrm>
            <a:off x="5440680" y="2743200"/>
            <a:ext cx="822960" cy="822960"/>
          </a:xfrm>
          <a:prstGeom prst="rect">
            <a:avLst/>
          </a:prstGeom>
        </p:spPr>
      </p:pic>
      <p:sp>
        <p:nvSpPr>
          <p:cNvPr id="10" name="Text 6"/>
          <p:cNvSpPr/>
          <p:nvPr/>
        </p:nvSpPr>
        <p:spPr>
          <a:xfrm>
            <a:off x="4434840" y="4069080"/>
            <a:ext cx="2834640" cy="640080"/>
          </a:xfrm>
          <a:prstGeom prst="rect">
            <a:avLst/>
          </a:prstGeom>
          <a:noFill/>
          <a:ln/>
        </p:spPr>
        <p:txBody>
          <a:bodyPr wrap="square" rtlCol="0" anchor="ctr"/>
          <a:lstStyle/>
          <a:p>
            <a:pPr marL="0" indent="0" algn="ctr">
              <a:buNone/>
            </a:pPr>
            <a:r>
              <a:rPr lang="en-US" sz="1300" b="1" dirty="0">
                <a:solidFill>
                  <a:srgbClr val="E07A3F"/>
                </a:solidFill>
                <a:latin typeface="Calibri" pitchFamily="34" charset="0"/>
                <a:ea typeface="Calibri" pitchFamily="34" charset="-122"/>
                <a:cs typeface="Calibri" pitchFamily="34" charset="-120"/>
              </a:rPr>
              <a:t>Can it</a:t>
            </a:r>
            <a:endParaRPr lang="en-US" sz="1300" dirty="0"/>
          </a:p>
          <a:p>
            <a:pPr marL="0" indent="0" algn="ctr">
              <a:buNone/>
            </a:pPr>
            <a:r>
              <a:rPr lang="en-US" sz="1300" b="1" dirty="0">
                <a:solidFill>
                  <a:srgbClr val="E07A3F"/>
                </a:solidFill>
                <a:latin typeface="Calibri" pitchFamily="34" charset="0"/>
                <a:ea typeface="Calibri" pitchFamily="34" charset="-122"/>
                <a:cs typeface="Calibri" pitchFamily="34" charset="-120"/>
              </a:rPr>
              <a:t>compensate?</a:t>
            </a:r>
            <a:endParaRPr lang="en-US" sz="1300" dirty="0"/>
          </a:p>
        </p:txBody>
      </p:sp>
      <p:sp>
        <p:nvSpPr>
          <p:cNvPr id="11" name="Shape 7"/>
          <p:cNvSpPr/>
          <p:nvPr/>
        </p:nvSpPr>
        <p:spPr>
          <a:xfrm>
            <a:off x="9144000" y="1828800"/>
            <a:ext cx="1371600" cy="1371600"/>
          </a:xfrm>
          <a:prstGeom prst="ellipse">
            <a:avLst/>
          </a:prstGeom>
          <a:solidFill>
            <a:srgbClr val="1C7293"/>
          </a:solidFill>
          <a:ln/>
        </p:spPr>
      </p:sp>
      <p:pic>
        <p:nvPicPr>
          <p:cNvPr id="12" name="Image 2" descr="preencoded.png"/>
          <p:cNvPicPr>
            <a:picLocks noChangeAspect="1"/>
          </p:cNvPicPr>
          <p:nvPr/>
        </p:nvPicPr>
        <p:blipFill>
          <a:blip r:embed="rId5"/>
          <a:stretch>
            <a:fillRect/>
          </a:stretch>
        </p:blipFill>
        <p:spPr>
          <a:xfrm>
            <a:off x="9336024" y="2020824"/>
            <a:ext cx="987552" cy="987552"/>
          </a:xfrm>
          <a:prstGeom prst="rect">
            <a:avLst/>
          </a:prstGeom>
        </p:spPr>
      </p:pic>
      <p:sp>
        <p:nvSpPr>
          <p:cNvPr id="13" name="Text 8"/>
          <p:cNvSpPr/>
          <p:nvPr/>
        </p:nvSpPr>
        <p:spPr>
          <a:xfrm>
            <a:off x="8229600" y="3337560"/>
            <a:ext cx="3017520" cy="365760"/>
          </a:xfrm>
          <a:prstGeom prst="rect">
            <a:avLst/>
          </a:prstGeom>
          <a:noFill/>
          <a:ln/>
        </p:spPr>
        <p:txBody>
          <a:bodyPr wrap="square" rtlCol="0" anchor="ctr"/>
          <a:lstStyle/>
          <a:p>
            <a:pPr marL="0" indent="0" algn="ctr">
              <a:buNone/>
            </a:pPr>
            <a:r>
              <a:rPr lang="en-US" sz="1600" b="1" dirty="0">
                <a:solidFill>
                  <a:srgbClr val="16263A"/>
                </a:solidFill>
                <a:latin typeface="Calibri" pitchFamily="34" charset="0"/>
                <a:ea typeface="Calibri" pitchFamily="34" charset="-122"/>
                <a:cs typeface="Calibri" pitchFamily="34" charset="-120"/>
              </a:rPr>
              <a:t>Marine Tourism</a:t>
            </a:r>
            <a:endParaRPr lang="en-US" sz="1600" dirty="0"/>
          </a:p>
        </p:txBody>
      </p:sp>
      <p:sp>
        <p:nvSpPr>
          <p:cNvPr id="14" name="Text 9"/>
          <p:cNvSpPr/>
          <p:nvPr/>
        </p:nvSpPr>
        <p:spPr>
          <a:xfrm>
            <a:off x="8229600" y="3703320"/>
            <a:ext cx="3017520" cy="640080"/>
          </a:xfrm>
          <a:prstGeom prst="rect">
            <a:avLst/>
          </a:prstGeom>
          <a:noFill/>
          <a:ln/>
        </p:spPr>
        <p:txBody>
          <a:bodyPr wrap="square" rtlCol="0" anchor="ctr"/>
          <a:lstStyle/>
          <a:p>
            <a:pPr marL="0" indent="0" algn="ctr">
              <a:buNone/>
            </a:pPr>
            <a:r>
              <a:rPr lang="en-US" sz="1200" dirty="0">
                <a:solidFill>
                  <a:srgbClr val="5C7A89"/>
                </a:solidFill>
                <a:latin typeface="Calibri" pitchFamily="34" charset="0"/>
                <a:ea typeface="Calibri" pitchFamily="34" charset="-122"/>
                <a:cs typeface="Calibri" pitchFamily="34" charset="-120"/>
              </a:rPr>
              <a:t>Held up as the natural</a:t>
            </a:r>
            <a:endParaRPr lang="en-US" sz="1200" dirty="0"/>
          </a:p>
          <a:p>
            <a:pPr marL="0" indent="0" algn="ctr">
              <a:buNone/>
            </a:pPr>
            <a:r>
              <a:rPr lang="en-US" sz="1200" dirty="0">
                <a:solidFill>
                  <a:srgbClr val="5C7A89"/>
                </a:solidFill>
                <a:latin typeface="Calibri" pitchFamily="34" charset="0"/>
                <a:ea typeface="Calibri" pitchFamily="34" charset="-122"/>
                <a:cs typeface="Calibri" pitchFamily="34" charset="-120"/>
              </a:rPr>
              <a:t>diversification pathway</a:t>
            </a:r>
            <a:endParaRPr lang="en-US" sz="1200" dirty="0"/>
          </a:p>
        </p:txBody>
      </p:sp>
      <p:sp>
        <p:nvSpPr>
          <p:cNvPr id="15" name="Text 10"/>
          <p:cNvSpPr/>
          <p:nvPr/>
        </p:nvSpPr>
        <p:spPr>
          <a:xfrm>
            <a:off x="8229600" y="4343400"/>
            <a:ext cx="3017520" cy="365760"/>
          </a:xfrm>
          <a:prstGeom prst="rect">
            <a:avLst/>
          </a:prstGeom>
          <a:noFill/>
          <a:ln/>
        </p:spPr>
        <p:txBody>
          <a:bodyPr wrap="square" rtlCol="0" anchor="ctr"/>
          <a:lstStyle/>
          <a:p>
            <a:pPr marL="0" indent="0" algn="ctr">
              <a:buNone/>
            </a:pPr>
            <a:r>
              <a:rPr lang="en-US" sz="950" i="1" dirty="0">
                <a:solidFill>
                  <a:srgbClr val="5C7A89"/>
                </a:solidFill>
                <a:latin typeface="Calibri" pitchFamily="34" charset="0"/>
                <a:ea typeface="Calibri" pitchFamily="34" charset="-122"/>
                <a:cs typeface="Calibri" pitchFamily="34" charset="-120"/>
              </a:rPr>
              <a:t>Pham (2020)</a:t>
            </a:r>
            <a:endParaRPr lang="en-US" sz="950" dirty="0"/>
          </a:p>
        </p:txBody>
      </p:sp>
      <p:sp>
        <p:nvSpPr>
          <p:cNvPr id="16" name="Shape 11"/>
          <p:cNvSpPr/>
          <p:nvPr/>
        </p:nvSpPr>
        <p:spPr>
          <a:xfrm>
            <a:off x="822960" y="5074920"/>
            <a:ext cx="10515600" cy="1143000"/>
          </a:xfrm>
          <a:prstGeom prst="roundRect">
            <a:avLst>
              <a:gd name="adj" fmla="val 6400"/>
            </a:avLst>
          </a:prstGeom>
          <a:solidFill>
            <a:srgbClr val="EAF3F6"/>
          </a:solidFill>
          <a:ln/>
          <a:effectLst>
            <a:outerShdw blurRad="127000" dist="38100" dir="5400000" algn="bl" rotWithShape="0">
              <a:srgbClr val="0B2A3D">
                <a:alpha val="12000"/>
              </a:srgbClr>
            </a:outerShdw>
          </a:effectLst>
        </p:spPr>
      </p:sp>
      <p:sp>
        <p:nvSpPr>
          <p:cNvPr id="17" name="Text 12"/>
          <p:cNvSpPr/>
          <p:nvPr/>
        </p:nvSpPr>
        <p:spPr>
          <a:xfrm>
            <a:off x="1188720" y="5212080"/>
            <a:ext cx="9784080" cy="914400"/>
          </a:xfrm>
          <a:prstGeom prst="rect">
            <a:avLst/>
          </a:prstGeom>
          <a:noFill/>
          <a:ln/>
        </p:spPr>
        <p:txBody>
          <a:bodyPr wrap="square" rtlCol="0" anchor="ctr"/>
          <a:lstStyle/>
          <a:p>
            <a:pPr marL="0" indent="0">
              <a:buNone/>
            </a:pPr>
            <a:r>
              <a:rPr lang="en-US" sz="1500" i="1" dirty="0">
                <a:solidFill>
                  <a:srgbClr val="16263A"/>
                </a:solidFill>
                <a:latin typeface="Calibri" pitchFamily="34" charset="0"/>
                <a:ea typeface="Calibri" pitchFamily="34" charset="-122"/>
                <a:cs typeface="Calibri" pitchFamily="34" charset="-120"/>
              </a:rPr>
              <a:t>Most studies stop at the narrative. None ask: how much tourism, of what kind, and under what constraints — capacity, employment, emissions — would actually be required?</a:t>
            </a:r>
            <a:endParaRPr lang="en-US" sz="1500" dirty="0"/>
          </a:p>
        </p:txBody>
      </p:sp>
      <p:sp>
        <p:nvSpPr>
          <p:cNvPr id="18" name="Text 13"/>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9" name="Text 14"/>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1243B"/>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alphaModFix amt="20000"/>
          </a:blip>
          <a:stretch>
            <a:fillRect/>
          </a:stretch>
        </p:blipFill>
        <p:spPr>
          <a:xfrm>
            <a:off x="-914400" y="3840480"/>
            <a:ext cx="4114800" cy="4114800"/>
          </a:xfrm>
          <a:prstGeom prst="rect">
            <a:avLst/>
          </a:prstGeom>
        </p:spPr>
      </p:pic>
      <p:sp>
        <p:nvSpPr>
          <p:cNvPr id="3" name="Text 0"/>
          <p:cNvSpPr/>
          <p:nvPr/>
        </p:nvSpPr>
        <p:spPr>
          <a:xfrm>
            <a:off x="822960" y="868680"/>
            <a:ext cx="7315200" cy="365760"/>
          </a:xfrm>
          <a:prstGeom prst="rect">
            <a:avLst/>
          </a:prstGeom>
          <a:noFill/>
          <a:ln/>
        </p:spPr>
        <p:txBody>
          <a:bodyPr wrap="square" rtlCol="0" anchor="ctr"/>
          <a:lstStyle/>
          <a:p>
            <a:pPr marL="0" indent="0">
              <a:buNone/>
            </a:pPr>
            <a:r>
              <a:rPr lang="en-US" sz="1300" b="1" kern="0" spc="200" dirty="0">
                <a:solidFill>
                  <a:srgbClr val="7FB3CC"/>
                </a:solidFill>
                <a:latin typeface="Calibri" pitchFamily="34" charset="0"/>
                <a:ea typeface="Calibri" pitchFamily="34" charset="-122"/>
                <a:cs typeface="Calibri" pitchFamily="34" charset="-120"/>
              </a:rPr>
              <a:t>THE TAKEAWAY</a:t>
            </a:r>
            <a:endParaRPr lang="en-US" sz="1300" dirty="0"/>
          </a:p>
        </p:txBody>
      </p:sp>
      <p:sp>
        <p:nvSpPr>
          <p:cNvPr id="4" name="Text 1"/>
          <p:cNvSpPr/>
          <p:nvPr/>
        </p:nvSpPr>
        <p:spPr>
          <a:xfrm>
            <a:off x="822960" y="1325880"/>
            <a:ext cx="9601200" cy="2377440"/>
          </a:xfrm>
          <a:prstGeom prst="rect">
            <a:avLst/>
          </a:prstGeom>
          <a:noFill/>
          <a:ln/>
        </p:spPr>
        <p:txBody>
          <a:bodyPr wrap="square" rtlCol="0" anchor="ctr"/>
          <a:lstStyle/>
          <a:p>
            <a:pPr marL="0" indent="0">
              <a:lnSpc>
                <a:spcPct val="112000"/>
              </a:lnSpc>
              <a:buNone/>
            </a:pPr>
            <a:r>
              <a:rPr lang="en-US" sz="3200" b="1" dirty="0">
                <a:solidFill>
                  <a:srgbClr val="FFFFFF"/>
                </a:solidFill>
                <a:latin typeface="Cambria" pitchFamily="34" charset="0"/>
                <a:ea typeface="Cambria" pitchFamily="34" charset="-122"/>
                <a:cs typeface="Cambria" pitchFamily="34" charset="-120"/>
              </a:rPr>
              <a:t>Compensation is feasible.</a:t>
            </a:r>
            <a:endParaRPr lang="en-US" sz="3200" dirty="0"/>
          </a:p>
          <a:p>
            <a:pPr marL="0" indent="0">
              <a:lnSpc>
                <a:spcPct val="112000"/>
              </a:lnSpc>
              <a:buNone/>
            </a:pPr>
            <a:r>
              <a:rPr lang="en-US" sz="3200" b="1" dirty="0">
                <a:solidFill>
                  <a:srgbClr val="FFFFFF"/>
                </a:solidFill>
                <a:latin typeface="Cambria" pitchFamily="34" charset="0"/>
                <a:ea typeface="Cambria" pitchFamily="34" charset="-122"/>
                <a:cs typeface="Cambria" pitchFamily="34" charset="-120"/>
              </a:rPr>
              <a:t>The constraint isn't environmental —</a:t>
            </a:r>
            <a:endParaRPr lang="en-US" sz="3200" dirty="0"/>
          </a:p>
          <a:p>
            <a:pPr marL="0" indent="0">
              <a:lnSpc>
                <a:spcPct val="112000"/>
              </a:lnSpc>
              <a:buNone/>
            </a:pPr>
            <a:r>
              <a:rPr lang="en-US" sz="3200" b="1" dirty="0">
                <a:solidFill>
                  <a:srgbClr val="FFFFFF"/>
                </a:solidFill>
                <a:latin typeface="Cambria" pitchFamily="34" charset="0"/>
                <a:ea typeface="Cambria" pitchFamily="34" charset="-122"/>
                <a:cs typeface="Cambria" pitchFamily="34" charset="-120"/>
              </a:rPr>
              <a:t>it's economic and distributional.</a:t>
            </a:r>
            <a:endParaRPr lang="en-US" sz="3200" dirty="0"/>
          </a:p>
        </p:txBody>
      </p:sp>
      <p:pic>
        <p:nvPicPr>
          <p:cNvPr id="5" name="Image 1" descr="preencoded.png"/>
          <p:cNvPicPr>
            <a:picLocks noChangeAspect="1"/>
          </p:cNvPicPr>
          <p:nvPr/>
        </p:nvPicPr>
        <p:blipFill>
          <a:blip r:embed="rId4"/>
          <a:stretch>
            <a:fillRect/>
          </a:stretch>
        </p:blipFill>
        <p:spPr>
          <a:xfrm>
            <a:off x="868680" y="3977640"/>
            <a:ext cx="310896" cy="310896"/>
          </a:xfrm>
          <a:prstGeom prst="rect">
            <a:avLst/>
          </a:prstGeom>
        </p:spPr>
      </p:pic>
      <p:sp>
        <p:nvSpPr>
          <p:cNvPr id="6" name="Text 2"/>
          <p:cNvSpPr/>
          <p:nvPr/>
        </p:nvSpPr>
        <p:spPr>
          <a:xfrm>
            <a:off x="1325880" y="3922776"/>
            <a:ext cx="9875520" cy="457200"/>
          </a:xfrm>
          <a:prstGeom prst="rect">
            <a:avLst/>
          </a:prstGeom>
          <a:noFill/>
          <a:ln/>
        </p:spPr>
        <p:txBody>
          <a:bodyPr wrap="square" rtlCol="0" anchor="ctr"/>
          <a:lstStyle/>
          <a:p>
            <a:pPr marL="0" indent="0">
              <a:buNone/>
            </a:pPr>
            <a:r>
              <a:rPr lang="en-US" sz="1400" dirty="0">
                <a:solidFill>
                  <a:srgbClr val="DCEAF0"/>
                </a:solidFill>
                <a:latin typeface="Calibri" pitchFamily="34" charset="0"/>
                <a:ea typeface="Calibri" pitchFamily="34" charset="-122"/>
                <a:cs typeface="Calibri" pitchFamily="34" charset="-120"/>
              </a:rPr>
              <a:t>Marine tourism can restore lost wages, GVA and employment under realistic constraints</a:t>
            </a:r>
            <a:endParaRPr lang="en-US" sz="1400" dirty="0"/>
          </a:p>
        </p:txBody>
      </p:sp>
      <p:pic>
        <p:nvPicPr>
          <p:cNvPr id="7" name="Image 2" descr="preencoded.png"/>
          <p:cNvPicPr>
            <a:picLocks noChangeAspect="1"/>
          </p:cNvPicPr>
          <p:nvPr/>
        </p:nvPicPr>
        <p:blipFill>
          <a:blip r:embed="rId4"/>
          <a:stretch>
            <a:fillRect/>
          </a:stretch>
        </p:blipFill>
        <p:spPr>
          <a:xfrm>
            <a:off x="868680" y="4507992"/>
            <a:ext cx="310896" cy="310896"/>
          </a:xfrm>
          <a:prstGeom prst="rect">
            <a:avLst/>
          </a:prstGeom>
        </p:spPr>
      </p:pic>
      <p:sp>
        <p:nvSpPr>
          <p:cNvPr id="8" name="Text 3"/>
          <p:cNvSpPr/>
          <p:nvPr/>
        </p:nvSpPr>
        <p:spPr>
          <a:xfrm>
            <a:off x="1325880" y="4453128"/>
            <a:ext cx="9875520" cy="457200"/>
          </a:xfrm>
          <a:prstGeom prst="rect">
            <a:avLst/>
          </a:prstGeom>
          <a:noFill/>
          <a:ln/>
        </p:spPr>
        <p:txBody>
          <a:bodyPr wrap="square" rtlCol="0" anchor="ctr"/>
          <a:lstStyle/>
          <a:p>
            <a:pPr marL="0" indent="0">
              <a:buNone/>
            </a:pPr>
            <a:r>
              <a:rPr lang="en-US" sz="1400" dirty="0">
                <a:solidFill>
                  <a:srgbClr val="DCEAF0"/>
                </a:solidFill>
                <a:latin typeface="Calibri" pitchFamily="34" charset="0"/>
                <a:ea typeface="Calibri" pitchFamily="34" charset="-122"/>
                <a:cs typeface="Calibri" pitchFamily="34" charset="-120"/>
              </a:rPr>
              <a:t>GVA — not jobs — is what determines the minimum required expansion</a:t>
            </a:r>
            <a:endParaRPr lang="en-US" sz="1400" dirty="0"/>
          </a:p>
        </p:txBody>
      </p:sp>
      <p:pic>
        <p:nvPicPr>
          <p:cNvPr id="9" name="Image 3" descr="preencoded.png"/>
          <p:cNvPicPr>
            <a:picLocks noChangeAspect="1"/>
          </p:cNvPicPr>
          <p:nvPr/>
        </p:nvPicPr>
        <p:blipFill>
          <a:blip r:embed="rId4"/>
          <a:stretch>
            <a:fillRect/>
          </a:stretch>
        </p:blipFill>
        <p:spPr>
          <a:xfrm>
            <a:off x="868680" y="5038344"/>
            <a:ext cx="310896" cy="310896"/>
          </a:xfrm>
          <a:prstGeom prst="rect">
            <a:avLst/>
          </a:prstGeom>
        </p:spPr>
      </p:pic>
      <p:sp>
        <p:nvSpPr>
          <p:cNvPr id="10" name="Text 4"/>
          <p:cNvSpPr/>
          <p:nvPr/>
        </p:nvSpPr>
        <p:spPr>
          <a:xfrm>
            <a:off x="1325880" y="4983480"/>
            <a:ext cx="9875520" cy="457200"/>
          </a:xfrm>
          <a:prstGeom prst="rect">
            <a:avLst/>
          </a:prstGeom>
          <a:noFill/>
          <a:ln/>
        </p:spPr>
        <p:txBody>
          <a:bodyPr wrap="square" rtlCol="0" anchor="ctr"/>
          <a:lstStyle/>
          <a:p>
            <a:pPr marL="0" indent="0">
              <a:buNone/>
            </a:pPr>
            <a:r>
              <a:rPr lang="en-US" sz="1400" dirty="0">
                <a:solidFill>
                  <a:srgbClr val="DCEAF0"/>
                </a:solidFill>
                <a:latin typeface="Calibri" pitchFamily="34" charset="0"/>
                <a:ea typeface="Calibri" pitchFamily="34" charset="-122"/>
                <a:cs typeface="Calibri" pitchFamily="34" charset="-120"/>
              </a:rPr>
              <a:t>GHG headroom and sectoral capacity are comfortably permissive</a:t>
            </a:r>
            <a:endParaRPr lang="en-US" sz="1400" dirty="0"/>
          </a:p>
        </p:txBody>
      </p:sp>
      <p:pic>
        <p:nvPicPr>
          <p:cNvPr id="11" name="Image 4" descr="preencoded.png"/>
          <p:cNvPicPr>
            <a:picLocks noChangeAspect="1"/>
          </p:cNvPicPr>
          <p:nvPr/>
        </p:nvPicPr>
        <p:blipFill>
          <a:blip r:embed="rId4"/>
          <a:stretch>
            <a:fillRect/>
          </a:stretch>
        </p:blipFill>
        <p:spPr>
          <a:xfrm>
            <a:off x="868680" y="5568696"/>
            <a:ext cx="310896" cy="310896"/>
          </a:xfrm>
          <a:prstGeom prst="rect">
            <a:avLst/>
          </a:prstGeom>
        </p:spPr>
      </p:pic>
      <p:sp>
        <p:nvSpPr>
          <p:cNvPr id="12" name="Text 5"/>
          <p:cNvSpPr/>
          <p:nvPr/>
        </p:nvSpPr>
        <p:spPr>
          <a:xfrm>
            <a:off x="1325880" y="5513832"/>
            <a:ext cx="9875520" cy="457200"/>
          </a:xfrm>
          <a:prstGeom prst="rect">
            <a:avLst/>
          </a:prstGeom>
          <a:noFill/>
          <a:ln/>
        </p:spPr>
        <p:txBody>
          <a:bodyPr wrap="square" rtlCol="0" anchor="ctr"/>
          <a:lstStyle/>
          <a:p>
            <a:pPr marL="0" indent="0">
              <a:buNone/>
            </a:pPr>
            <a:r>
              <a:rPr lang="en-US" sz="1400" dirty="0">
                <a:solidFill>
                  <a:srgbClr val="DCEAF0"/>
                </a:solidFill>
                <a:latin typeface="Calibri" pitchFamily="34" charset="0"/>
                <a:ea typeface="Calibri" pitchFamily="34" charset="-122"/>
                <a:cs typeface="Calibri" pitchFamily="34" charset="-120"/>
              </a:rPr>
              <a:t>The open question is governance: how value-added growth is distributed across the portfolio</a:t>
            </a:r>
            <a:endParaRPr lang="en-US" sz="1400" dirty="0"/>
          </a:p>
        </p:txBody>
      </p:sp>
      <p:sp>
        <p:nvSpPr>
          <p:cNvPr id="13" name="Text 6"/>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8FA6B5"/>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4" name="Text 7"/>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8FA6B5"/>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11243B"/>
        </a:solidFill>
        <a:effectLst/>
      </p:bgPr>
    </p:bg>
    <p:spTree>
      <p:nvGrpSpPr>
        <p:cNvPr id="1" name=""/>
        <p:cNvGrpSpPr/>
        <p:nvPr/>
      </p:nvGrpSpPr>
      <p:grpSpPr>
        <a:xfrm>
          <a:off x="0" y="0"/>
          <a:ext cx="0" cy="0"/>
          <a:chOff x="0" y="0"/>
          <a:chExt cx="0" cy="0"/>
        </a:xfrm>
      </p:grpSpPr>
      <p:sp>
        <p:nvSpPr>
          <p:cNvPr id="2" name="Shape 0"/>
          <p:cNvSpPr/>
          <p:nvPr/>
        </p:nvSpPr>
        <p:spPr>
          <a:xfrm>
            <a:off x="5410048" y="1371600"/>
            <a:ext cx="1371600" cy="1371600"/>
          </a:xfrm>
          <a:prstGeom prst="ellipse">
            <a:avLst/>
          </a:prstGeom>
          <a:solidFill>
            <a:srgbClr val="E07A3F"/>
          </a:solidFill>
          <a:ln/>
        </p:spPr>
      </p:sp>
      <p:pic>
        <p:nvPicPr>
          <p:cNvPr id="3" name="Image 0" descr="preencoded.png"/>
          <p:cNvPicPr>
            <a:picLocks noChangeAspect="1"/>
          </p:cNvPicPr>
          <p:nvPr/>
        </p:nvPicPr>
        <p:blipFill>
          <a:blip r:embed="rId3"/>
          <a:stretch>
            <a:fillRect/>
          </a:stretch>
        </p:blipFill>
        <p:spPr>
          <a:xfrm>
            <a:off x="5643220" y="1604772"/>
            <a:ext cx="905256" cy="905256"/>
          </a:xfrm>
          <a:prstGeom prst="rect">
            <a:avLst/>
          </a:prstGeom>
        </p:spPr>
      </p:pic>
      <p:sp>
        <p:nvSpPr>
          <p:cNvPr id="4" name="Text 1"/>
          <p:cNvSpPr/>
          <p:nvPr/>
        </p:nvSpPr>
        <p:spPr>
          <a:xfrm>
            <a:off x="0" y="3017520"/>
            <a:ext cx="12191695" cy="822960"/>
          </a:xfrm>
          <a:prstGeom prst="rect">
            <a:avLst/>
          </a:prstGeom>
          <a:noFill/>
          <a:ln/>
        </p:spPr>
        <p:txBody>
          <a:bodyPr wrap="square" rtlCol="0" anchor="ctr"/>
          <a:lstStyle/>
          <a:p>
            <a:pPr marL="0" indent="0" algn="ctr">
              <a:buNone/>
            </a:pPr>
            <a:r>
              <a:rPr lang="en-US" sz="3600" b="1" dirty="0">
                <a:solidFill>
                  <a:srgbClr val="FFFFFF"/>
                </a:solidFill>
                <a:latin typeface="Cambria" pitchFamily="34" charset="0"/>
                <a:ea typeface="Cambria" pitchFamily="34" charset="-122"/>
                <a:cs typeface="Cambria" pitchFamily="34" charset="-120"/>
              </a:rPr>
              <a:t>Thank you</a:t>
            </a:r>
            <a:endParaRPr lang="en-US" sz="3600" dirty="0"/>
          </a:p>
        </p:txBody>
      </p:sp>
      <p:sp>
        <p:nvSpPr>
          <p:cNvPr id="5" name="Text 2"/>
          <p:cNvSpPr/>
          <p:nvPr/>
        </p:nvSpPr>
        <p:spPr>
          <a:xfrm>
            <a:off x="0" y="3794760"/>
            <a:ext cx="12191695" cy="457200"/>
          </a:xfrm>
          <a:prstGeom prst="rect">
            <a:avLst/>
          </a:prstGeom>
          <a:noFill/>
          <a:ln/>
        </p:spPr>
        <p:txBody>
          <a:bodyPr wrap="square" rtlCol="0" anchor="ctr"/>
          <a:lstStyle/>
          <a:p>
            <a:pPr marL="0" indent="0" algn="ctr">
              <a:buNone/>
            </a:pPr>
            <a:r>
              <a:rPr lang="en-US" sz="1600" i="1" dirty="0">
                <a:solidFill>
                  <a:srgbClr val="AFD4E5"/>
                </a:solidFill>
                <a:latin typeface="Calibri" pitchFamily="34" charset="0"/>
                <a:ea typeface="Calibri" pitchFamily="34" charset="-122"/>
                <a:cs typeface="Calibri" pitchFamily="34" charset="-120"/>
              </a:rPr>
              <a:t>Questions and discussion welcome</a:t>
            </a:r>
            <a:endParaRPr lang="en-US" sz="1600" dirty="0"/>
          </a:p>
        </p:txBody>
      </p:sp>
      <p:sp>
        <p:nvSpPr>
          <p:cNvPr id="7" name="Text 4"/>
          <p:cNvSpPr/>
          <p:nvPr/>
        </p:nvSpPr>
        <p:spPr>
          <a:xfrm>
            <a:off x="1372971" y="4336181"/>
            <a:ext cx="9445752" cy="822960"/>
          </a:xfrm>
          <a:prstGeom prst="rect">
            <a:avLst/>
          </a:prstGeom>
          <a:noFill/>
          <a:ln/>
        </p:spPr>
        <p:txBody>
          <a:bodyPr wrap="square" rtlCol="0" anchor="ctr"/>
          <a:lstStyle/>
          <a:p>
            <a:pPr marL="0" indent="0" algn="ctr">
              <a:buNone/>
            </a:pPr>
            <a:r>
              <a:rPr lang="en-US" sz="1400" b="1" dirty="0">
                <a:solidFill>
                  <a:srgbClr val="9FB7C5"/>
                </a:solidFill>
                <a:latin typeface="Calibri" pitchFamily="34" charset="0"/>
                <a:ea typeface="Calibri" pitchFamily="34" charset="-122"/>
                <a:cs typeface="Calibri" pitchFamily="34" charset="-120"/>
              </a:rPr>
              <a:t>Alberto Roca-Florido (alberto.roca@uv.es)  ·  Simon Mair (simon.mair@york.ac.uk)</a:t>
            </a:r>
            <a:endParaRPr lang="en-US" sz="1250" b="1" dirty="0"/>
          </a:p>
          <a:p>
            <a:pPr marL="0" indent="0" algn="ctr">
              <a:buNone/>
            </a:pPr>
            <a:r>
              <a:rPr lang="en-US" sz="1250" dirty="0">
                <a:solidFill>
                  <a:srgbClr val="9FB7C5"/>
                </a:solidFill>
                <a:latin typeface="Calibri" pitchFamily="34" charset="0"/>
                <a:ea typeface="Calibri" pitchFamily="34" charset="-122"/>
                <a:cs typeface="Calibri" pitchFamily="34" charset="-120"/>
              </a:rPr>
              <a:t>Full paper: “Compensatory mechanism of tourism activities on fishery sector under climate change impact: A mixed Input-Output model for Northern Ireland”</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Northern Ireland: a compact, networked marine economy</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A small coastal economy where a shock in one marine sector ripples through the rest</a:t>
            </a:r>
            <a:endParaRPr lang="en-US" sz="1400" dirty="0"/>
          </a:p>
        </p:txBody>
      </p:sp>
      <p:sp>
        <p:nvSpPr>
          <p:cNvPr id="4" name="Shape 2"/>
          <p:cNvSpPr/>
          <p:nvPr/>
        </p:nvSpPr>
        <p:spPr>
          <a:xfrm>
            <a:off x="822960" y="2377440"/>
            <a:ext cx="1371600" cy="1371600"/>
          </a:xfrm>
          <a:prstGeom prst="ellipse">
            <a:avLst/>
          </a:prstGeom>
          <a:solidFill>
            <a:srgbClr val="065A82"/>
          </a:solidFill>
          <a:ln/>
        </p:spPr>
      </p:sp>
      <p:pic>
        <p:nvPicPr>
          <p:cNvPr id="5" name="Image 0" descr="preencoded.png"/>
          <p:cNvPicPr>
            <a:picLocks noChangeAspect="1"/>
          </p:cNvPicPr>
          <p:nvPr/>
        </p:nvPicPr>
        <p:blipFill>
          <a:blip r:embed="rId3"/>
          <a:stretch>
            <a:fillRect/>
          </a:stretch>
        </p:blipFill>
        <p:spPr>
          <a:xfrm>
            <a:off x="1014984" y="2569464"/>
            <a:ext cx="987552" cy="987552"/>
          </a:xfrm>
          <a:prstGeom prst="rect">
            <a:avLst/>
          </a:prstGeom>
        </p:spPr>
      </p:pic>
      <p:sp>
        <p:nvSpPr>
          <p:cNvPr id="6" name="Text 3"/>
          <p:cNvSpPr/>
          <p:nvPr/>
        </p:nvSpPr>
        <p:spPr>
          <a:xfrm>
            <a:off x="411480" y="3886200"/>
            <a:ext cx="2194560" cy="640080"/>
          </a:xfrm>
          <a:prstGeom prst="rect">
            <a:avLst/>
          </a:prstGeom>
          <a:noFill/>
          <a:ln/>
        </p:spPr>
        <p:txBody>
          <a:bodyPr wrap="square" rtlCol="0" anchor="ctr"/>
          <a:lstStyle/>
          <a:p>
            <a:pPr marL="0" indent="0" algn="ctr">
              <a:buNone/>
            </a:pPr>
            <a:r>
              <a:rPr lang="en-US" sz="1200" b="1" dirty="0">
                <a:solidFill>
                  <a:srgbClr val="16263A"/>
                </a:solidFill>
                <a:latin typeface="Calibri" pitchFamily="34" charset="0"/>
                <a:ea typeface="Calibri" pitchFamily="34" charset="-122"/>
                <a:cs typeface="Calibri" pitchFamily="34" charset="-120"/>
              </a:rPr>
              <a:t>Fisheries &amp;</a:t>
            </a:r>
            <a:endParaRPr lang="en-US" sz="1200" dirty="0"/>
          </a:p>
          <a:p>
            <a:pPr marL="0" indent="0" algn="ctr">
              <a:buNone/>
            </a:pPr>
            <a:r>
              <a:rPr lang="en-US" sz="1200" b="1" dirty="0">
                <a:solidFill>
                  <a:srgbClr val="16263A"/>
                </a:solidFill>
                <a:latin typeface="Calibri" pitchFamily="34" charset="0"/>
                <a:ea typeface="Calibri" pitchFamily="34" charset="-122"/>
                <a:cs typeface="Calibri" pitchFamily="34" charset="-120"/>
              </a:rPr>
              <a:t>Aquaculture</a:t>
            </a:r>
            <a:endParaRPr lang="en-US" sz="1200" dirty="0"/>
          </a:p>
        </p:txBody>
      </p:sp>
      <p:pic>
        <p:nvPicPr>
          <p:cNvPr id="7" name="Image 1" descr="preencoded.png"/>
          <p:cNvPicPr>
            <a:picLocks noChangeAspect="1"/>
          </p:cNvPicPr>
          <p:nvPr/>
        </p:nvPicPr>
        <p:blipFill>
          <a:blip r:embed="rId4"/>
          <a:stretch>
            <a:fillRect/>
          </a:stretch>
        </p:blipFill>
        <p:spPr>
          <a:xfrm>
            <a:off x="2304288" y="2898648"/>
            <a:ext cx="365760" cy="329184"/>
          </a:xfrm>
          <a:prstGeom prst="rect">
            <a:avLst/>
          </a:prstGeom>
        </p:spPr>
      </p:pic>
      <p:sp>
        <p:nvSpPr>
          <p:cNvPr id="8" name="Shape 4"/>
          <p:cNvSpPr/>
          <p:nvPr/>
        </p:nvSpPr>
        <p:spPr>
          <a:xfrm>
            <a:off x="3246120" y="2377440"/>
            <a:ext cx="1371600" cy="1371600"/>
          </a:xfrm>
          <a:prstGeom prst="ellipse">
            <a:avLst/>
          </a:prstGeom>
          <a:solidFill>
            <a:srgbClr val="1C7293"/>
          </a:solidFill>
          <a:ln/>
        </p:spPr>
      </p:sp>
      <p:pic>
        <p:nvPicPr>
          <p:cNvPr id="9" name="Image 2" descr="preencoded.png"/>
          <p:cNvPicPr>
            <a:picLocks noChangeAspect="1"/>
          </p:cNvPicPr>
          <p:nvPr/>
        </p:nvPicPr>
        <p:blipFill>
          <a:blip r:embed="rId5"/>
          <a:stretch>
            <a:fillRect/>
          </a:stretch>
        </p:blipFill>
        <p:spPr>
          <a:xfrm>
            <a:off x="3438144" y="2569464"/>
            <a:ext cx="987552" cy="987552"/>
          </a:xfrm>
          <a:prstGeom prst="rect">
            <a:avLst/>
          </a:prstGeom>
        </p:spPr>
      </p:pic>
      <p:sp>
        <p:nvSpPr>
          <p:cNvPr id="10" name="Text 5"/>
          <p:cNvSpPr/>
          <p:nvPr/>
        </p:nvSpPr>
        <p:spPr>
          <a:xfrm>
            <a:off x="2834640" y="3886200"/>
            <a:ext cx="2194560" cy="640080"/>
          </a:xfrm>
          <a:prstGeom prst="rect">
            <a:avLst/>
          </a:prstGeom>
          <a:noFill/>
          <a:ln/>
        </p:spPr>
        <p:txBody>
          <a:bodyPr wrap="square" rtlCol="0" anchor="ctr"/>
          <a:lstStyle/>
          <a:p>
            <a:pPr marL="0" indent="0" algn="ctr">
              <a:buNone/>
            </a:pPr>
            <a:r>
              <a:rPr lang="en-US" sz="1200" b="1" dirty="0">
                <a:solidFill>
                  <a:srgbClr val="16263A"/>
                </a:solidFill>
                <a:latin typeface="Calibri" pitchFamily="34" charset="0"/>
                <a:ea typeface="Calibri" pitchFamily="34" charset="-122"/>
                <a:cs typeface="Calibri" pitchFamily="34" charset="-120"/>
              </a:rPr>
              <a:t>Processing &amp;</a:t>
            </a:r>
            <a:endParaRPr lang="en-US" sz="1200" dirty="0"/>
          </a:p>
          <a:p>
            <a:pPr marL="0" indent="0" algn="ctr">
              <a:buNone/>
            </a:pPr>
            <a:r>
              <a:rPr lang="en-US" sz="1200" b="1" dirty="0">
                <a:solidFill>
                  <a:srgbClr val="16263A"/>
                </a:solidFill>
                <a:latin typeface="Calibri" pitchFamily="34" charset="0"/>
                <a:ea typeface="Calibri" pitchFamily="34" charset="-122"/>
                <a:cs typeface="Calibri" pitchFamily="34" charset="-120"/>
              </a:rPr>
              <a:t>Transport</a:t>
            </a:r>
            <a:endParaRPr lang="en-US" sz="1200" dirty="0"/>
          </a:p>
        </p:txBody>
      </p:sp>
      <p:pic>
        <p:nvPicPr>
          <p:cNvPr id="11" name="Image 3" descr="preencoded.png"/>
          <p:cNvPicPr>
            <a:picLocks noChangeAspect="1"/>
          </p:cNvPicPr>
          <p:nvPr/>
        </p:nvPicPr>
        <p:blipFill>
          <a:blip r:embed="rId4"/>
          <a:stretch>
            <a:fillRect/>
          </a:stretch>
        </p:blipFill>
        <p:spPr>
          <a:xfrm>
            <a:off x="4727448" y="2898648"/>
            <a:ext cx="365760" cy="329184"/>
          </a:xfrm>
          <a:prstGeom prst="rect">
            <a:avLst/>
          </a:prstGeom>
        </p:spPr>
      </p:pic>
      <p:sp>
        <p:nvSpPr>
          <p:cNvPr id="12" name="Shape 6"/>
          <p:cNvSpPr/>
          <p:nvPr/>
        </p:nvSpPr>
        <p:spPr>
          <a:xfrm>
            <a:off x="5669280" y="2377440"/>
            <a:ext cx="1371600" cy="1371600"/>
          </a:xfrm>
          <a:prstGeom prst="ellipse">
            <a:avLst/>
          </a:prstGeom>
          <a:solidFill>
            <a:srgbClr val="E07A3F"/>
          </a:solidFill>
          <a:ln/>
        </p:spPr>
      </p:sp>
      <p:pic>
        <p:nvPicPr>
          <p:cNvPr id="13" name="Image 4" descr="preencoded.png"/>
          <p:cNvPicPr>
            <a:picLocks noChangeAspect="1"/>
          </p:cNvPicPr>
          <p:nvPr/>
        </p:nvPicPr>
        <p:blipFill>
          <a:blip r:embed="rId6"/>
          <a:stretch>
            <a:fillRect/>
          </a:stretch>
        </p:blipFill>
        <p:spPr>
          <a:xfrm>
            <a:off x="5861304" y="2569464"/>
            <a:ext cx="987552" cy="987552"/>
          </a:xfrm>
          <a:prstGeom prst="rect">
            <a:avLst/>
          </a:prstGeom>
        </p:spPr>
      </p:pic>
      <p:sp>
        <p:nvSpPr>
          <p:cNvPr id="14" name="Text 7"/>
          <p:cNvSpPr/>
          <p:nvPr/>
        </p:nvSpPr>
        <p:spPr>
          <a:xfrm>
            <a:off x="5257800" y="3886200"/>
            <a:ext cx="2194560" cy="640080"/>
          </a:xfrm>
          <a:prstGeom prst="rect">
            <a:avLst/>
          </a:prstGeom>
          <a:noFill/>
          <a:ln/>
        </p:spPr>
        <p:txBody>
          <a:bodyPr wrap="square" rtlCol="0" anchor="ctr"/>
          <a:lstStyle/>
          <a:p>
            <a:pPr marL="0" indent="0" algn="ctr">
              <a:buNone/>
            </a:pPr>
            <a:r>
              <a:rPr lang="en-US" sz="1200" b="1" dirty="0">
                <a:solidFill>
                  <a:srgbClr val="16263A"/>
                </a:solidFill>
                <a:latin typeface="Calibri" pitchFamily="34" charset="0"/>
                <a:ea typeface="Calibri" pitchFamily="34" charset="-122"/>
                <a:cs typeface="Calibri" pitchFamily="34" charset="-120"/>
              </a:rPr>
              <a:t>Marine</a:t>
            </a:r>
            <a:endParaRPr lang="en-US" sz="1200" dirty="0"/>
          </a:p>
          <a:p>
            <a:pPr marL="0" indent="0" algn="ctr">
              <a:buNone/>
            </a:pPr>
            <a:r>
              <a:rPr lang="en-US" sz="1200" b="1" dirty="0">
                <a:solidFill>
                  <a:srgbClr val="16263A"/>
                </a:solidFill>
                <a:latin typeface="Calibri" pitchFamily="34" charset="0"/>
                <a:ea typeface="Calibri" pitchFamily="34" charset="-122"/>
                <a:cs typeface="Calibri" pitchFamily="34" charset="-120"/>
              </a:rPr>
              <a:t>Tourism</a:t>
            </a:r>
            <a:endParaRPr lang="en-US" sz="1200" dirty="0"/>
          </a:p>
        </p:txBody>
      </p:sp>
      <p:pic>
        <p:nvPicPr>
          <p:cNvPr id="15" name="Image 5" descr="preencoded.png"/>
          <p:cNvPicPr>
            <a:picLocks noChangeAspect="1"/>
          </p:cNvPicPr>
          <p:nvPr/>
        </p:nvPicPr>
        <p:blipFill>
          <a:blip r:embed="rId4"/>
          <a:stretch>
            <a:fillRect/>
          </a:stretch>
        </p:blipFill>
        <p:spPr>
          <a:xfrm>
            <a:off x="7150608" y="2898648"/>
            <a:ext cx="365760" cy="329184"/>
          </a:xfrm>
          <a:prstGeom prst="rect">
            <a:avLst/>
          </a:prstGeom>
        </p:spPr>
      </p:pic>
      <p:sp>
        <p:nvSpPr>
          <p:cNvPr id="16" name="Shape 8"/>
          <p:cNvSpPr/>
          <p:nvPr/>
        </p:nvSpPr>
        <p:spPr>
          <a:xfrm>
            <a:off x="8092440" y="2377440"/>
            <a:ext cx="1371600" cy="1371600"/>
          </a:xfrm>
          <a:prstGeom prst="ellipse">
            <a:avLst/>
          </a:prstGeom>
          <a:solidFill>
            <a:srgbClr val="1C7293"/>
          </a:solidFill>
          <a:ln/>
        </p:spPr>
      </p:sp>
      <p:pic>
        <p:nvPicPr>
          <p:cNvPr id="17" name="Image 6" descr="preencoded.png"/>
          <p:cNvPicPr>
            <a:picLocks noChangeAspect="1"/>
          </p:cNvPicPr>
          <p:nvPr/>
        </p:nvPicPr>
        <p:blipFill>
          <a:blip r:embed="rId7"/>
          <a:stretch>
            <a:fillRect/>
          </a:stretch>
        </p:blipFill>
        <p:spPr>
          <a:xfrm>
            <a:off x="8284464" y="2569464"/>
            <a:ext cx="987552" cy="987552"/>
          </a:xfrm>
          <a:prstGeom prst="rect">
            <a:avLst/>
          </a:prstGeom>
          <a:solidFill>
            <a:srgbClr val="FFFFFF"/>
          </a:solidFill>
        </p:spPr>
      </p:pic>
      <p:sp>
        <p:nvSpPr>
          <p:cNvPr id="18" name="Text 9"/>
          <p:cNvSpPr/>
          <p:nvPr/>
        </p:nvSpPr>
        <p:spPr>
          <a:xfrm>
            <a:off x="7680960" y="3886200"/>
            <a:ext cx="2194560" cy="640080"/>
          </a:xfrm>
          <a:prstGeom prst="rect">
            <a:avLst/>
          </a:prstGeom>
          <a:noFill/>
          <a:ln/>
        </p:spPr>
        <p:txBody>
          <a:bodyPr wrap="square" rtlCol="0" anchor="ctr"/>
          <a:lstStyle/>
          <a:p>
            <a:pPr marL="0" indent="0" algn="ctr">
              <a:buNone/>
            </a:pPr>
            <a:r>
              <a:rPr lang="en-US" sz="1200" b="1" dirty="0">
                <a:solidFill>
                  <a:srgbClr val="16263A"/>
                </a:solidFill>
                <a:latin typeface="Calibri" pitchFamily="34" charset="0"/>
                <a:ea typeface="Calibri" pitchFamily="34" charset="-122"/>
                <a:cs typeface="Calibri" pitchFamily="34" charset="-120"/>
              </a:rPr>
              <a:t>Accommodation</a:t>
            </a:r>
            <a:endParaRPr lang="en-US" sz="1200" dirty="0"/>
          </a:p>
          <a:p>
            <a:pPr marL="0" indent="0" algn="ctr">
              <a:buNone/>
            </a:pPr>
            <a:r>
              <a:rPr lang="en-US" sz="1200" b="1" dirty="0">
                <a:solidFill>
                  <a:srgbClr val="16263A"/>
                </a:solidFill>
                <a:latin typeface="Calibri" pitchFamily="34" charset="0"/>
                <a:ea typeface="Calibri" pitchFamily="34" charset="-122"/>
                <a:cs typeface="Calibri" pitchFamily="34" charset="-120"/>
              </a:rPr>
              <a:t>&amp; Food Services</a:t>
            </a:r>
            <a:endParaRPr lang="en-US" sz="1200" dirty="0"/>
          </a:p>
        </p:txBody>
      </p:sp>
      <p:pic>
        <p:nvPicPr>
          <p:cNvPr id="19" name="Image 7" descr="preencoded.png"/>
          <p:cNvPicPr>
            <a:picLocks noChangeAspect="1"/>
          </p:cNvPicPr>
          <p:nvPr/>
        </p:nvPicPr>
        <p:blipFill>
          <a:blip r:embed="rId4"/>
          <a:stretch>
            <a:fillRect/>
          </a:stretch>
        </p:blipFill>
        <p:spPr>
          <a:xfrm>
            <a:off x="9573768" y="2898648"/>
            <a:ext cx="365760" cy="329184"/>
          </a:xfrm>
          <a:prstGeom prst="rect">
            <a:avLst/>
          </a:prstGeom>
        </p:spPr>
      </p:pic>
      <p:sp>
        <p:nvSpPr>
          <p:cNvPr id="20" name="Shape 10"/>
          <p:cNvSpPr/>
          <p:nvPr/>
        </p:nvSpPr>
        <p:spPr>
          <a:xfrm>
            <a:off x="10515600" y="2377440"/>
            <a:ext cx="1371600" cy="1371600"/>
          </a:xfrm>
          <a:prstGeom prst="ellipse">
            <a:avLst/>
          </a:prstGeom>
          <a:solidFill>
            <a:srgbClr val="065A82"/>
          </a:solidFill>
          <a:ln/>
        </p:spPr>
      </p:sp>
      <p:pic>
        <p:nvPicPr>
          <p:cNvPr id="21" name="Image 8" descr="preencoded.png"/>
          <p:cNvPicPr>
            <a:picLocks noChangeAspect="1"/>
          </p:cNvPicPr>
          <p:nvPr/>
        </p:nvPicPr>
        <p:blipFill>
          <a:blip r:embed="rId8"/>
          <a:stretch>
            <a:fillRect/>
          </a:stretch>
        </p:blipFill>
        <p:spPr>
          <a:xfrm>
            <a:off x="10707624" y="2569464"/>
            <a:ext cx="987552" cy="987552"/>
          </a:xfrm>
          <a:prstGeom prst="rect">
            <a:avLst/>
          </a:prstGeom>
        </p:spPr>
      </p:pic>
      <p:sp>
        <p:nvSpPr>
          <p:cNvPr id="22" name="Text 11"/>
          <p:cNvSpPr/>
          <p:nvPr/>
        </p:nvSpPr>
        <p:spPr>
          <a:xfrm>
            <a:off x="10104120" y="3886200"/>
            <a:ext cx="2194560" cy="640080"/>
          </a:xfrm>
          <a:prstGeom prst="rect">
            <a:avLst/>
          </a:prstGeom>
          <a:noFill/>
          <a:ln/>
        </p:spPr>
        <p:txBody>
          <a:bodyPr wrap="square" rtlCol="0" anchor="ctr"/>
          <a:lstStyle/>
          <a:p>
            <a:pPr marL="0" indent="0" algn="ctr">
              <a:buNone/>
            </a:pPr>
            <a:r>
              <a:rPr lang="en-US" sz="1200" b="1" dirty="0">
                <a:solidFill>
                  <a:srgbClr val="16263A"/>
                </a:solidFill>
                <a:latin typeface="Calibri" pitchFamily="34" charset="0"/>
                <a:ea typeface="Calibri" pitchFamily="34" charset="-122"/>
                <a:cs typeface="Calibri" pitchFamily="34" charset="-120"/>
              </a:rPr>
              <a:t>Regional</a:t>
            </a:r>
            <a:endParaRPr lang="en-US" sz="1200" dirty="0"/>
          </a:p>
          <a:p>
            <a:pPr marL="0" indent="0" algn="ctr">
              <a:buNone/>
            </a:pPr>
            <a:r>
              <a:rPr lang="en-US" sz="1200" b="1" dirty="0">
                <a:solidFill>
                  <a:srgbClr val="16263A"/>
                </a:solidFill>
                <a:latin typeface="Calibri" pitchFamily="34" charset="0"/>
                <a:ea typeface="Calibri" pitchFamily="34" charset="-122"/>
                <a:cs typeface="Calibri" pitchFamily="34" charset="-120"/>
              </a:rPr>
              <a:t>Employment</a:t>
            </a:r>
            <a:endParaRPr lang="en-US" sz="1200" dirty="0"/>
          </a:p>
        </p:txBody>
      </p:sp>
      <p:sp>
        <p:nvSpPr>
          <p:cNvPr id="23" name="Shape 12"/>
          <p:cNvSpPr/>
          <p:nvPr/>
        </p:nvSpPr>
        <p:spPr>
          <a:xfrm>
            <a:off x="822960" y="5120640"/>
            <a:ext cx="10515600" cy="1051560"/>
          </a:xfrm>
          <a:prstGeom prst="roundRect">
            <a:avLst>
              <a:gd name="adj" fmla="val 6957"/>
            </a:avLst>
          </a:prstGeom>
          <a:solidFill>
            <a:srgbClr val="EAF3F6"/>
          </a:solidFill>
          <a:ln/>
          <a:effectLst>
            <a:outerShdw blurRad="127000" dist="38100" dir="5400000" algn="bl" rotWithShape="0">
              <a:srgbClr val="0B2A3D">
                <a:alpha val="12000"/>
              </a:srgbClr>
            </a:outerShdw>
          </a:effectLst>
        </p:spPr>
      </p:sp>
      <p:sp>
        <p:nvSpPr>
          <p:cNvPr id="24" name="Text 13"/>
          <p:cNvSpPr/>
          <p:nvPr/>
        </p:nvSpPr>
        <p:spPr>
          <a:xfrm>
            <a:off x="1188720" y="5230368"/>
            <a:ext cx="9784080" cy="868680"/>
          </a:xfrm>
          <a:prstGeom prst="rect">
            <a:avLst/>
          </a:prstGeom>
          <a:noFill/>
          <a:ln/>
        </p:spPr>
        <p:txBody>
          <a:bodyPr wrap="square" rtlCol="0" anchor="ctr"/>
          <a:lstStyle/>
          <a:p>
            <a:pPr marL="0" indent="0">
              <a:buNone/>
            </a:pPr>
            <a:r>
              <a:rPr lang="en-US" sz="1400" i="1" dirty="0">
                <a:solidFill>
                  <a:srgbClr val="16263A"/>
                </a:solidFill>
                <a:latin typeface="Calibri" pitchFamily="34" charset="0"/>
                <a:ea typeface="Calibri" pitchFamily="34" charset="-122"/>
                <a:cs typeface="Calibri" pitchFamily="34" charset="-120"/>
              </a:rPr>
              <a:t>This interdependence is exactly what regional input–output modelling is built to capture — and exactly what a simple before/after comparison would miss.</a:t>
            </a:r>
            <a:endParaRPr lang="en-US" sz="1400" dirty="0"/>
          </a:p>
        </p:txBody>
      </p:sp>
      <p:sp>
        <p:nvSpPr>
          <p:cNvPr id="25" name="Text 14"/>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6" name="Text 15"/>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Reframing the question</a:t>
            </a:r>
            <a:endParaRPr lang="en-US" sz="2600" dirty="0"/>
          </a:p>
        </p:txBody>
      </p:sp>
      <p:sp>
        <p:nvSpPr>
          <p:cNvPr id="3" name="Shape 1"/>
          <p:cNvSpPr/>
          <p:nvPr/>
        </p:nvSpPr>
        <p:spPr>
          <a:xfrm>
            <a:off x="640080" y="1280160"/>
            <a:ext cx="5120640" cy="4572000"/>
          </a:xfrm>
          <a:prstGeom prst="roundRect">
            <a:avLst>
              <a:gd name="adj" fmla="val 2000"/>
            </a:avLst>
          </a:prstGeom>
          <a:solidFill>
            <a:srgbClr val="F4F0EC"/>
          </a:solidFill>
          <a:ln/>
          <a:effectLst>
            <a:outerShdw blurRad="127000" dist="38100" dir="5400000" algn="bl" rotWithShape="0">
              <a:srgbClr val="0B2A3D">
                <a:alpha val="12000"/>
              </a:srgbClr>
            </a:outerShdw>
          </a:effectLst>
        </p:spPr>
      </p:sp>
      <p:sp>
        <p:nvSpPr>
          <p:cNvPr id="4" name="Text 2"/>
          <p:cNvSpPr/>
          <p:nvPr/>
        </p:nvSpPr>
        <p:spPr>
          <a:xfrm>
            <a:off x="1005840" y="1554480"/>
            <a:ext cx="4389120" cy="365760"/>
          </a:xfrm>
          <a:prstGeom prst="rect">
            <a:avLst/>
          </a:prstGeom>
          <a:noFill/>
          <a:ln/>
        </p:spPr>
        <p:txBody>
          <a:bodyPr wrap="square" rtlCol="0" anchor="ctr"/>
          <a:lstStyle/>
          <a:p>
            <a:pPr marL="0" indent="0">
              <a:buNone/>
            </a:pPr>
            <a:r>
              <a:rPr lang="en-US" sz="1300" b="1" kern="0" spc="100" dirty="0">
                <a:solidFill>
                  <a:srgbClr val="8A6A4F"/>
                </a:solidFill>
                <a:latin typeface="Calibri" pitchFamily="34" charset="0"/>
                <a:ea typeface="Calibri" pitchFamily="34" charset="-122"/>
                <a:cs typeface="Calibri" pitchFamily="34" charset="-120"/>
              </a:rPr>
              <a:t>THE NAIVE FRAMING</a:t>
            </a:r>
            <a:endParaRPr lang="en-US" sz="1300" dirty="0"/>
          </a:p>
        </p:txBody>
      </p:sp>
      <p:sp>
        <p:nvSpPr>
          <p:cNvPr id="5" name="Text 3"/>
          <p:cNvSpPr/>
          <p:nvPr/>
        </p:nvSpPr>
        <p:spPr>
          <a:xfrm>
            <a:off x="1005840" y="1965960"/>
            <a:ext cx="4389120" cy="548640"/>
          </a:xfrm>
          <a:prstGeom prst="rect">
            <a:avLst/>
          </a:prstGeom>
          <a:noFill/>
          <a:ln/>
        </p:spPr>
        <p:txBody>
          <a:bodyPr wrap="square" rtlCol="0" anchor="ctr"/>
          <a:lstStyle/>
          <a:p>
            <a:pPr marL="0" indent="0">
              <a:buNone/>
            </a:pPr>
            <a:r>
              <a:rPr lang="en-US" sz="1900" b="1" i="1" dirty="0">
                <a:solidFill>
                  <a:srgbClr val="16263A"/>
                </a:solidFill>
                <a:latin typeface="Cambria" pitchFamily="34" charset="0"/>
                <a:ea typeface="Cambria" pitchFamily="34" charset="-122"/>
                <a:cs typeface="Cambria" pitchFamily="34" charset="-120"/>
              </a:rPr>
              <a:t>“Can tourism replace fisheries?”</a:t>
            </a:r>
            <a:endParaRPr lang="en-US" sz="1900" dirty="0"/>
          </a:p>
        </p:txBody>
      </p:sp>
      <p:sp>
        <p:nvSpPr>
          <p:cNvPr id="6" name="Text 4"/>
          <p:cNvSpPr/>
          <p:nvPr/>
        </p:nvSpPr>
        <p:spPr>
          <a:xfrm>
            <a:off x="1005840" y="2697480"/>
            <a:ext cx="4480560" cy="502920"/>
          </a:xfrm>
          <a:prstGeom prst="rect">
            <a:avLst/>
          </a:prstGeom>
          <a:noFill/>
          <a:ln/>
        </p:spPr>
        <p:txBody>
          <a:bodyPr wrap="square" rtlCol="0" anchor="ctr"/>
          <a:lstStyle/>
          <a:p>
            <a:pPr marL="342900" indent="-342900">
              <a:buSzPct val="100000"/>
              <a:buChar char="✗"/>
            </a:pPr>
            <a:r>
              <a:rPr lang="en-US" sz="1350" dirty="0">
                <a:solidFill>
                  <a:srgbClr val="16263A"/>
                </a:solidFill>
                <a:latin typeface="Calibri" pitchFamily="34" charset="0"/>
                <a:ea typeface="Calibri" pitchFamily="34" charset="-122"/>
                <a:cs typeface="Calibri" pitchFamily="34" charset="-120"/>
              </a:rPr>
              <a:t>Treats sectors as 1:1 substitutes</a:t>
            </a:r>
            <a:endParaRPr lang="en-US" sz="1350" dirty="0"/>
          </a:p>
        </p:txBody>
      </p:sp>
      <p:sp>
        <p:nvSpPr>
          <p:cNvPr id="7" name="Text 5"/>
          <p:cNvSpPr/>
          <p:nvPr/>
        </p:nvSpPr>
        <p:spPr>
          <a:xfrm>
            <a:off x="1005840" y="3264408"/>
            <a:ext cx="4480560" cy="502920"/>
          </a:xfrm>
          <a:prstGeom prst="rect">
            <a:avLst/>
          </a:prstGeom>
          <a:noFill/>
          <a:ln/>
        </p:spPr>
        <p:txBody>
          <a:bodyPr wrap="square" rtlCol="0" anchor="ctr"/>
          <a:lstStyle/>
          <a:p>
            <a:pPr marL="342900" indent="-342900">
              <a:buSzPct val="100000"/>
              <a:buChar char="✗"/>
            </a:pPr>
            <a:r>
              <a:rPr lang="en-US" sz="1350" dirty="0">
                <a:solidFill>
                  <a:srgbClr val="16263A"/>
                </a:solidFill>
                <a:latin typeface="Calibri" pitchFamily="34" charset="0"/>
                <a:ea typeface="Calibri" pitchFamily="34" charset="-122"/>
                <a:cs typeface="Calibri" pitchFamily="34" charset="-120"/>
              </a:rPr>
              <a:t>Ignores capacity, labour, infrastructure limits</a:t>
            </a:r>
            <a:endParaRPr lang="en-US" sz="1350" dirty="0"/>
          </a:p>
        </p:txBody>
      </p:sp>
      <p:sp>
        <p:nvSpPr>
          <p:cNvPr id="8" name="Text 6"/>
          <p:cNvSpPr/>
          <p:nvPr/>
        </p:nvSpPr>
        <p:spPr>
          <a:xfrm>
            <a:off x="1005840" y="3831336"/>
            <a:ext cx="4480560" cy="502920"/>
          </a:xfrm>
          <a:prstGeom prst="rect">
            <a:avLst/>
          </a:prstGeom>
          <a:noFill/>
          <a:ln/>
        </p:spPr>
        <p:txBody>
          <a:bodyPr wrap="square" rtlCol="0" anchor="ctr"/>
          <a:lstStyle/>
          <a:p>
            <a:pPr marL="342900" indent="-342900">
              <a:buSzPct val="100000"/>
              <a:buChar char="✗"/>
            </a:pPr>
            <a:r>
              <a:rPr lang="en-US" sz="1350" dirty="0">
                <a:solidFill>
                  <a:srgbClr val="16263A"/>
                </a:solidFill>
                <a:latin typeface="Calibri" pitchFamily="34" charset="0"/>
                <a:ea typeface="Calibri" pitchFamily="34" charset="-122"/>
                <a:cs typeface="Calibri" pitchFamily="34" charset="-120"/>
              </a:rPr>
              <a:t>No emissions accounting</a:t>
            </a:r>
            <a:endParaRPr lang="en-US" sz="1350" dirty="0"/>
          </a:p>
        </p:txBody>
      </p:sp>
      <p:sp>
        <p:nvSpPr>
          <p:cNvPr id="9" name="Text 7"/>
          <p:cNvSpPr/>
          <p:nvPr/>
        </p:nvSpPr>
        <p:spPr>
          <a:xfrm>
            <a:off x="1005840" y="4398264"/>
            <a:ext cx="4480560" cy="502920"/>
          </a:xfrm>
          <a:prstGeom prst="rect">
            <a:avLst/>
          </a:prstGeom>
          <a:noFill/>
          <a:ln/>
        </p:spPr>
        <p:txBody>
          <a:bodyPr wrap="square" rtlCol="0" anchor="ctr"/>
          <a:lstStyle/>
          <a:p>
            <a:pPr marL="342900" indent="-342900">
              <a:buSzPct val="100000"/>
              <a:buChar char="✗"/>
            </a:pPr>
            <a:r>
              <a:rPr lang="en-US" sz="1350" dirty="0">
                <a:solidFill>
                  <a:srgbClr val="16263A"/>
                </a:solidFill>
                <a:latin typeface="Calibri" pitchFamily="34" charset="0"/>
                <a:ea typeface="Calibri" pitchFamily="34" charset="-122"/>
                <a:cs typeface="Calibri" pitchFamily="34" charset="-120"/>
              </a:rPr>
              <a:t>A single growth number, no distribution</a:t>
            </a:r>
            <a:endParaRPr lang="en-US" sz="1350" dirty="0"/>
          </a:p>
        </p:txBody>
      </p:sp>
      <p:sp>
        <p:nvSpPr>
          <p:cNvPr id="10" name="Shape 8"/>
          <p:cNvSpPr/>
          <p:nvPr/>
        </p:nvSpPr>
        <p:spPr>
          <a:xfrm>
            <a:off x="6355080" y="1280160"/>
            <a:ext cx="5166360" cy="4572000"/>
          </a:xfrm>
          <a:prstGeom prst="roundRect">
            <a:avLst>
              <a:gd name="adj" fmla="val 2000"/>
            </a:avLst>
          </a:prstGeom>
          <a:solidFill>
            <a:srgbClr val="065A82"/>
          </a:solidFill>
          <a:ln/>
          <a:effectLst>
            <a:outerShdw blurRad="127000" dist="38100" dir="5400000" algn="bl" rotWithShape="0">
              <a:srgbClr val="0B2A3D">
                <a:alpha val="12000"/>
              </a:srgbClr>
            </a:outerShdw>
          </a:effectLst>
        </p:spPr>
      </p:sp>
      <p:sp>
        <p:nvSpPr>
          <p:cNvPr id="11" name="Text 9"/>
          <p:cNvSpPr/>
          <p:nvPr/>
        </p:nvSpPr>
        <p:spPr>
          <a:xfrm>
            <a:off x="6720840" y="1554480"/>
            <a:ext cx="4389120" cy="365760"/>
          </a:xfrm>
          <a:prstGeom prst="rect">
            <a:avLst/>
          </a:prstGeom>
          <a:noFill/>
          <a:ln/>
        </p:spPr>
        <p:txBody>
          <a:bodyPr wrap="square" rtlCol="0" anchor="ctr"/>
          <a:lstStyle/>
          <a:p>
            <a:pPr marL="0" indent="0">
              <a:buNone/>
            </a:pPr>
            <a:r>
              <a:rPr lang="en-US" sz="1300" b="1" kern="0" spc="100" dirty="0">
                <a:solidFill>
                  <a:srgbClr val="AFD4E5"/>
                </a:solidFill>
                <a:latin typeface="Calibri" pitchFamily="34" charset="0"/>
                <a:ea typeface="Calibri" pitchFamily="34" charset="-122"/>
                <a:cs typeface="Calibri" pitchFamily="34" charset="-120"/>
              </a:rPr>
              <a:t>OUR FRAMING</a:t>
            </a:r>
            <a:endParaRPr lang="en-US" sz="1300" dirty="0"/>
          </a:p>
        </p:txBody>
      </p:sp>
      <p:sp>
        <p:nvSpPr>
          <p:cNvPr id="12" name="Text 10"/>
          <p:cNvSpPr/>
          <p:nvPr/>
        </p:nvSpPr>
        <p:spPr>
          <a:xfrm>
            <a:off x="6720840" y="1965960"/>
            <a:ext cx="4480560" cy="548640"/>
          </a:xfrm>
          <a:prstGeom prst="rect">
            <a:avLst/>
          </a:prstGeom>
          <a:noFill/>
          <a:ln/>
        </p:spPr>
        <p:txBody>
          <a:bodyPr wrap="square" rtlCol="0" anchor="ctr"/>
          <a:lstStyle/>
          <a:p>
            <a:pPr marL="0" indent="0">
              <a:buNone/>
            </a:pPr>
            <a:r>
              <a:rPr lang="en-US" sz="1900" b="1" i="1" dirty="0">
                <a:solidFill>
                  <a:srgbClr val="FFFFFF"/>
                </a:solidFill>
                <a:latin typeface="Cambria" pitchFamily="34" charset="0"/>
                <a:ea typeface="Cambria" pitchFamily="34" charset="-122"/>
                <a:cs typeface="Cambria" pitchFamily="34" charset="-120"/>
              </a:rPr>
              <a:t>A constrained transition problem</a:t>
            </a:r>
            <a:endParaRPr lang="en-US" sz="1900" dirty="0"/>
          </a:p>
        </p:txBody>
      </p:sp>
      <p:sp>
        <p:nvSpPr>
          <p:cNvPr id="13" name="Text 11"/>
          <p:cNvSpPr/>
          <p:nvPr/>
        </p:nvSpPr>
        <p:spPr>
          <a:xfrm>
            <a:off x="6720840" y="2697480"/>
            <a:ext cx="4480560" cy="502920"/>
          </a:xfrm>
          <a:prstGeom prst="rect">
            <a:avLst/>
          </a:prstGeom>
          <a:noFill/>
          <a:ln/>
        </p:spPr>
        <p:txBody>
          <a:bodyPr wrap="square" rtlCol="0" anchor="ctr"/>
          <a:lstStyle/>
          <a:p>
            <a:pPr marL="342900" indent="-342900">
              <a:buSzPct val="100000"/>
              <a:buChar char="✓"/>
            </a:pPr>
            <a:r>
              <a:rPr lang="en-US" sz="1350" dirty="0">
                <a:solidFill>
                  <a:srgbClr val="EAF3F8"/>
                </a:solidFill>
                <a:latin typeface="Calibri" pitchFamily="34" charset="0"/>
                <a:ea typeface="Calibri" pitchFamily="34" charset="-122"/>
                <a:cs typeface="Calibri" pitchFamily="34" charset="-120"/>
              </a:rPr>
              <a:t>Mixed IO model: fishery shock is exogenous</a:t>
            </a:r>
            <a:endParaRPr lang="en-US" sz="1350" dirty="0"/>
          </a:p>
        </p:txBody>
      </p:sp>
      <p:sp>
        <p:nvSpPr>
          <p:cNvPr id="14" name="Text 12"/>
          <p:cNvSpPr/>
          <p:nvPr/>
        </p:nvSpPr>
        <p:spPr>
          <a:xfrm>
            <a:off x="6720840" y="3264408"/>
            <a:ext cx="4480560" cy="502920"/>
          </a:xfrm>
          <a:prstGeom prst="rect">
            <a:avLst/>
          </a:prstGeom>
          <a:noFill/>
          <a:ln/>
        </p:spPr>
        <p:txBody>
          <a:bodyPr wrap="square" rtlCol="0" anchor="ctr"/>
          <a:lstStyle/>
          <a:p>
            <a:pPr marL="342900" indent="-342900">
              <a:buSzPct val="100000"/>
              <a:buChar char="✓"/>
            </a:pPr>
            <a:r>
              <a:rPr lang="en-US" sz="1350" dirty="0">
                <a:solidFill>
                  <a:srgbClr val="EAF3F8"/>
                </a:solidFill>
                <a:latin typeface="Calibri" pitchFamily="34" charset="0"/>
                <a:ea typeface="Calibri" pitchFamily="34" charset="-122"/>
                <a:cs typeface="Calibri" pitchFamily="34" charset="-120"/>
              </a:rPr>
              <a:t>Linear optimization under real constraints</a:t>
            </a:r>
            <a:endParaRPr lang="en-US" sz="1350" dirty="0"/>
          </a:p>
        </p:txBody>
      </p:sp>
      <p:sp>
        <p:nvSpPr>
          <p:cNvPr id="15" name="Text 13"/>
          <p:cNvSpPr/>
          <p:nvPr/>
        </p:nvSpPr>
        <p:spPr>
          <a:xfrm>
            <a:off x="6720840" y="3831336"/>
            <a:ext cx="4480560" cy="502920"/>
          </a:xfrm>
          <a:prstGeom prst="rect">
            <a:avLst/>
          </a:prstGeom>
          <a:noFill/>
          <a:ln/>
        </p:spPr>
        <p:txBody>
          <a:bodyPr wrap="square" rtlCol="0" anchor="ctr"/>
          <a:lstStyle/>
          <a:p>
            <a:pPr marL="342900" indent="-342900">
              <a:buSzPct val="100000"/>
              <a:buChar char="✓"/>
            </a:pPr>
            <a:r>
              <a:rPr lang="en-US" sz="1350" dirty="0">
                <a:solidFill>
                  <a:srgbClr val="EAF3F8"/>
                </a:solidFill>
                <a:latin typeface="Calibri" pitchFamily="34" charset="0"/>
                <a:ea typeface="Calibri" pitchFamily="34" charset="-122"/>
                <a:cs typeface="Calibri" pitchFamily="34" charset="-120"/>
              </a:rPr>
              <a:t>Four feasibility conditions tested independently</a:t>
            </a:r>
            <a:endParaRPr lang="en-US" sz="1350" dirty="0"/>
          </a:p>
        </p:txBody>
      </p:sp>
      <p:sp>
        <p:nvSpPr>
          <p:cNvPr id="16" name="Text 14"/>
          <p:cNvSpPr/>
          <p:nvPr/>
        </p:nvSpPr>
        <p:spPr>
          <a:xfrm>
            <a:off x="6720840" y="4398264"/>
            <a:ext cx="4480560" cy="502920"/>
          </a:xfrm>
          <a:prstGeom prst="rect">
            <a:avLst/>
          </a:prstGeom>
          <a:noFill/>
          <a:ln/>
        </p:spPr>
        <p:txBody>
          <a:bodyPr wrap="square" rtlCol="0" anchor="ctr"/>
          <a:lstStyle/>
          <a:p>
            <a:pPr marL="342900" indent="-342900">
              <a:buSzPct val="100000"/>
              <a:buChar char="✓"/>
            </a:pPr>
            <a:r>
              <a:rPr lang="en-US" sz="1350" dirty="0">
                <a:solidFill>
                  <a:srgbClr val="EAF3F8"/>
                </a:solidFill>
                <a:latin typeface="Calibri" pitchFamily="34" charset="0"/>
                <a:ea typeface="Calibri" pitchFamily="34" charset="-122"/>
                <a:cs typeface="Calibri" pitchFamily="34" charset="-120"/>
              </a:rPr>
              <a:t>Asks: how much, distributed how, at what cost?</a:t>
            </a:r>
            <a:endParaRPr lang="en-US" sz="1350" dirty="0"/>
          </a:p>
        </p:txBody>
      </p:sp>
      <p:sp>
        <p:nvSpPr>
          <p:cNvPr id="17" name="Text 15"/>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18" name="Text 16"/>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Four feasibility conditions, tested independently</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Compensation must pass all four — conflating them hides where the real constraint lies</a:t>
            </a:r>
            <a:endParaRPr lang="en-US" sz="1400" dirty="0"/>
          </a:p>
        </p:txBody>
      </p:sp>
      <p:sp>
        <p:nvSpPr>
          <p:cNvPr id="4" name="Shape 2"/>
          <p:cNvSpPr/>
          <p:nvPr/>
        </p:nvSpPr>
        <p:spPr>
          <a:xfrm>
            <a:off x="731520" y="160020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5" name="Shape 3"/>
          <p:cNvSpPr/>
          <p:nvPr/>
        </p:nvSpPr>
        <p:spPr>
          <a:xfrm>
            <a:off x="1005840" y="1874520"/>
            <a:ext cx="822960" cy="822960"/>
          </a:xfrm>
          <a:prstGeom prst="ellipse">
            <a:avLst/>
          </a:prstGeom>
          <a:solidFill>
            <a:srgbClr val="065A82"/>
          </a:solidFill>
          <a:ln/>
        </p:spPr>
      </p:sp>
      <p:pic>
        <p:nvPicPr>
          <p:cNvPr id="6" name="Image 0" descr="preencoded.png"/>
          <p:cNvPicPr>
            <a:picLocks noChangeAspect="1"/>
          </p:cNvPicPr>
          <p:nvPr/>
        </p:nvPicPr>
        <p:blipFill>
          <a:blip r:embed="rId3"/>
          <a:stretch>
            <a:fillRect/>
          </a:stretch>
        </p:blipFill>
        <p:spPr>
          <a:xfrm>
            <a:off x="1137514" y="2006194"/>
            <a:ext cx="559613" cy="559613"/>
          </a:xfrm>
          <a:prstGeom prst="rect">
            <a:avLst/>
          </a:prstGeom>
        </p:spPr>
      </p:pic>
      <p:sp>
        <p:nvSpPr>
          <p:cNvPr id="7" name="Text 4"/>
          <p:cNvSpPr/>
          <p:nvPr/>
        </p:nvSpPr>
        <p:spPr>
          <a:xfrm>
            <a:off x="2011680" y="1892808"/>
            <a:ext cx="3657600" cy="411480"/>
          </a:xfrm>
          <a:prstGeom prst="rect">
            <a:avLst/>
          </a:prstGeom>
          <a:noFill/>
          <a:ln/>
        </p:spPr>
        <p:txBody>
          <a:bodyPr wrap="square" rtlCol="0" anchor="ctr"/>
          <a:lstStyle/>
          <a:p>
            <a:pPr marL="0" indent="0">
              <a:buNone/>
            </a:pPr>
            <a:r>
              <a:rPr lang="en-US" sz="1600" b="1" kern="0" spc="100" dirty="0">
                <a:solidFill>
                  <a:srgbClr val="065A82"/>
                </a:solidFill>
                <a:latin typeface="Calibri" pitchFamily="34" charset="0"/>
                <a:ea typeface="Calibri" pitchFamily="34" charset="-122"/>
                <a:cs typeface="Calibri" pitchFamily="34" charset="-120"/>
              </a:rPr>
              <a:t>ECONOMIC</a:t>
            </a:r>
            <a:endParaRPr lang="en-US" sz="1600" dirty="0"/>
          </a:p>
        </p:txBody>
      </p:sp>
      <p:sp>
        <p:nvSpPr>
          <p:cNvPr id="8" name="Text 5"/>
          <p:cNvSpPr/>
          <p:nvPr/>
        </p:nvSpPr>
        <p:spPr>
          <a:xfrm>
            <a:off x="1005840" y="2788920"/>
            <a:ext cx="4663440" cy="73152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Can tourism restore lost wages, GVA and employment?</a:t>
            </a:r>
            <a:endParaRPr lang="en-US" sz="1300" dirty="0"/>
          </a:p>
        </p:txBody>
      </p:sp>
      <p:sp>
        <p:nvSpPr>
          <p:cNvPr id="9" name="Shape 6"/>
          <p:cNvSpPr/>
          <p:nvPr/>
        </p:nvSpPr>
        <p:spPr>
          <a:xfrm>
            <a:off x="6263640" y="160020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10" name="Shape 7"/>
          <p:cNvSpPr/>
          <p:nvPr/>
        </p:nvSpPr>
        <p:spPr>
          <a:xfrm>
            <a:off x="6537960" y="1874520"/>
            <a:ext cx="822960" cy="822960"/>
          </a:xfrm>
          <a:prstGeom prst="ellipse">
            <a:avLst/>
          </a:prstGeom>
          <a:solidFill>
            <a:srgbClr val="1C7293"/>
          </a:solidFill>
          <a:ln/>
        </p:spPr>
      </p:sp>
      <p:pic>
        <p:nvPicPr>
          <p:cNvPr id="11" name="Image 1" descr="preencoded.png"/>
          <p:cNvPicPr>
            <a:picLocks noChangeAspect="1"/>
          </p:cNvPicPr>
          <p:nvPr/>
        </p:nvPicPr>
        <p:blipFill>
          <a:blip r:embed="rId4"/>
          <a:stretch>
            <a:fillRect/>
          </a:stretch>
        </p:blipFill>
        <p:spPr>
          <a:xfrm>
            <a:off x="6669634" y="2006194"/>
            <a:ext cx="559613" cy="559613"/>
          </a:xfrm>
          <a:prstGeom prst="rect">
            <a:avLst/>
          </a:prstGeom>
        </p:spPr>
      </p:pic>
      <p:sp>
        <p:nvSpPr>
          <p:cNvPr id="12" name="Text 8"/>
          <p:cNvSpPr/>
          <p:nvPr/>
        </p:nvSpPr>
        <p:spPr>
          <a:xfrm>
            <a:off x="7543800" y="1892808"/>
            <a:ext cx="3657600" cy="411480"/>
          </a:xfrm>
          <a:prstGeom prst="rect">
            <a:avLst/>
          </a:prstGeom>
          <a:noFill/>
          <a:ln/>
        </p:spPr>
        <p:txBody>
          <a:bodyPr wrap="square" rtlCol="0" anchor="ctr"/>
          <a:lstStyle/>
          <a:p>
            <a:pPr marL="0" indent="0">
              <a:buNone/>
            </a:pPr>
            <a:r>
              <a:rPr lang="en-US" sz="1600" b="1" kern="0" spc="100" dirty="0">
                <a:solidFill>
                  <a:srgbClr val="1C7293"/>
                </a:solidFill>
                <a:latin typeface="Calibri" pitchFamily="34" charset="0"/>
                <a:ea typeface="Calibri" pitchFamily="34" charset="-122"/>
                <a:cs typeface="Calibri" pitchFamily="34" charset="-120"/>
              </a:rPr>
              <a:t>SECTORAL</a:t>
            </a:r>
            <a:endParaRPr lang="en-US" sz="1600" dirty="0"/>
          </a:p>
        </p:txBody>
      </p:sp>
      <p:sp>
        <p:nvSpPr>
          <p:cNvPr id="13" name="Text 9"/>
          <p:cNvSpPr/>
          <p:nvPr/>
        </p:nvSpPr>
        <p:spPr>
          <a:xfrm>
            <a:off x="6537960" y="2788920"/>
            <a:ext cx="4663440" cy="73152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Can individual sub-sectors absorb the expansion without unrealistic concentration?</a:t>
            </a:r>
            <a:endParaRPr lang="en-US" sz="1300" dirty="0"/>
          </a:p>
        </p:txBody>
      </p:sp>
      <p:sp>
        <p:nvSpPr>
          <p:cNvPr id="14" name="Shape 10"/>
          <p:cNvSpPr/>
          <p:nvPr/>
        </p:nvSpPr>
        <p:spPr>
          <a:xfrm>
            <a:off x="731520" y="379476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15" name="Shape 11"/>
          <p:cNvSpPr/>
          <p:nvPr/>
        </p:nvSpPr>
        <p:spPr>
          <a:xfrm>
            <a:off x="1005840" y="4069080"/>
            <a:ext cx="822960" cy="822960"/>
          </a:xfrm>
          <a:prstGeom prst="ellipse">
            <a:avLst/>
          </a:prstGeom>
          <a:solidFill>
            <a:srgbClr val="065A82"/>
          </a:solidFill>
          <a:ln/>
        </p:spPr>
      </p:sp>
      <p:pic>
        <p:nvPicPr>
          <p:cNvPr id="16" name="Image 2" descr="preencoded.png"/>
          <p:cNvPicPr>
            <a:picLocks noChangeAspect="1"/>
          </p:cNvPicPr>
          <p:nvPr/>
        </p:nvPicPr>
        <p:blipFill>
          <a:blip r:embed="rId5"/>
          <a:stretch>
            <a:fillRect/>
          </a:stretch>
        </p:blipFill>
        <p:spPr>
          <a:xfrm>
            <a:off x="1137514" y="4200754"/>
            <a:ext cx="559613" cy="559613"/>
          </a:xfrm>
          <a:prstGeom prst="rect">
            <a:avLst/>
          </a:prstGeom>
        </p:spPr>
      </p:pic>
      <p:sp>
        <p:nvSpPr>
          <p:cNvPr id="17" name="Text 12"/>
          <p:cNvSpPr/>
          <p:nvPr/>
        </p:nvSpPr>
        <p:spPr>
          <a:xfrm>
            <a:off x="2011680" y="4087368"/>
            <a:ext cx="3657600" cy="411480"/>
          </a:xfrm>
          <a:prstGeom prst="rect">
            <a:avLst/>
          </a:prstGeom>
          <a:noFill/>
          <a:ln/>
        </p:spPr>
        <p:txBody>
          <a:bodyPr wrap="square" rtlCol="0" anchor="ctr"/>
          <a:lstStyle/>
          <a:p>
            <a:pPr marL="0" indent="0">
              <a:buNone/>
            </a:pPr>
            <a:r>
              <a:rPr lang="en-US" sz="1600" b="1" kern="0" spc="100" dirty="0">
                <a:solidFill>
                  <a:srgbClr val="065A82"/>
                </a:solidFill>
                <a:latin typeface="Calibri" pitchFamily="34" charset="0"/>
                <a:ea typeface="Calibri" pitchFamily="34" charset="-122"/>
                <a:cs typeface="Calibri" pitchFamily="34" charset="-120"/>
              </a:rPr>
              <a:t>ENVIRONMENTAL</a:t>
            </a:r>
            <a:endParaRPr lang="en-US" sz="1600" dirty="0"/>
          </a:p>
        </p:txBody>
      </p:sp>
      <p:sp>
        <p:nvSpPr>
          <p:cNvPr id="18" name="Text 13"/>
          <p:cNvSpPr/>
          <p:nvPr/>
        </p:nvSpPr>
        <p:spPr>
          <a:xfrm>
            <a:off x="1005840" y="4983480"/>
            <a:ext cx="4663440" cy="73152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Does it stay within the GHG headroom the fishery decline created?</a:t>
            </a:r>
            <a:endParaRPr lang="en-US" sz="1300" dirty="0"/>
          </a:p>
        </p:txBody>
      </p:sp>
      <p:sp>
        <p:nvSpPr>
          <p:cNvPr id="19" name="Shape 14"/>
          <p:cNvSpPr/>
          <p:nvPr/>
        </p:nvSpPr>
        <p:spPr>
          <a:xfrm>
            <a:off x="6263640" y="3794760"/>
            <a:ext cx="5212080" cy="2011680"/>
          </a:xfrm>
          <a:prstGeom prst="roundRect">
            <a:avLst>
              <a:gd name="adj" fmla="val 4545"/>
            </a:avLst>
          </a:prstGeom>
          <a:solidFill>
            <a:srgbClr val="EAF3F6"/>
          </a:solidFill>
          <a:ln/>
          <a:effectLst>
            <a:outerShdw blurRad="127000" dist="38100" dir="5400000" algn="bl" rotWithShape="0">
              <a:srgbClr val="0B2A3D">
                <a:alpha val="12000"/>
              </a:srgbClr>
            </a:outerShdw>
          </a:effectLst>
        </p:spPr>
      </p:sp>
      <p:sp>
        <p:nvSpPr>
          <p:cNvPr id="20" name="Shape 15"/>
          <p:cNvSpPr/>
          <p:nvPr/>
        </p:nvSpPr>
        <p:spPr>
          <a:xfrm>
            <a:off x="6537960" y="4069080"/>
            <a:ext cx="822960" cy="822960"/>
          </a:xfrm>
          <a:prstGeom prst="ellipse">
            <a:avLst/>
          </a:prstGeom>
          <a:solidFill>
            <a:srgbClr val="1C7293"/>
          </a:solidFill>
          <a:ln/>
        </p:spPr>
      </p:sp>
      <p:pic>
        <p:nvPicPr>
          <p:cNvPr id="21" name="Image 3" descr="preencoded.png"/>
          <p:cNvPicPr>
            <a:picLocks noChangeAspect="1"/>
          </p:cNvPicPr>
          <p:nvPr/>
        </p:nvPicPr>
        <p:blipFill>
          <a:blip r:embed="rId6"/>
          <a:stretch>
            <a:fillRect/>
          </a:stretch>
        </p:blipFill>
        <p:spPr>
          <a:xfrm>
            <a:off x="6669634" y="4200754"/>
            <a:ext cx="559613" cy="559613"/>
          </a:xfrm>
          <a:prstGeom prst="rect">
            <a:avLst/>
          </a:prstGeom>
        </p:spPr>
      </p:pic>
      <p:sp>
        <p:nvSpPr>
          <p:cNvPr id="22" name="Text 16"/>
          <p:cNvSpPr/>
          <p:nvPr/>
        </p:nvSpPr>
        <p:spPr>
          <a:xfrm>
            <a:off x="7543800" y="4087368"/>
            <a:ext cx="3657600" cy="411480"/>
          </a:xfrm>
          <a:prstGeom prst="rect">
            <a:avLst/>
          </a:prstGeom>
          <a:noFill/>
          <a:ln/>
        </p:spPr>
        <p:txBody>
          <a:bodyPr wrap="square" rtlCol="0" anchor="ctr"/>
          <a:lstStyle/>
          <a:p>
            <a:pPr marL="0" indent="0">
              <a:buNone/>
            </a:pPr>
            <a:r>
              <a:rPr lang="en-US" sz="1600" b="1" kern="0" spc="100" dirty="0">
                <a:solidFill>
                  <a:srgbClr val="1C7293"/>
                </a:solidFill>
                <a:latin typeface="Calibri" pitchFamily="34" charset="0"/>
                <a:ea typeface="Calibri" pitchFamily="34" charset="-122"/>
                <a:cs typeface="Calibri" pitchFamily="34" charset="-120"/>
              </a:rPr>
              <a:t>SOCIAL</a:t>
            </a:r>
            <a:endParaRPr lang="en-US" sz="1600" dirty="0"/>
          </a:p>
        </p:txBody>
      </p:sp>
      <p:sp>
        <p:nvSpPr>
          <p:cNvPr id="23" name="Text 17"/>
          <p:cNvSpPr/>
          <p:nvPr/>
        </p:nvSpPr>
        <p:spPr>
          <a:xfrm>
            <a:off x="6537960" y="4983480"/>
            <a:ext cx="4663440" cy="731520"/>
          </a:xfrm>
          <a:prstGeom prst="rect">
            <a:avLst/>
          </a:prstGeom>
          <a:noFill/>
          <a:ln/>
        </p:spPr>
        <p:txBody>
          <a:bodyPr wrap="square" rtlCol="0" anchor="ctr"/>
          <a:lstStyle/>
          <a:p>
            <a:pPr marL="0" indent="0">
              <a:buNone/>
            </a:pPr>
            <a:r>
              <a:rPr lang="en-US" sz="1300" dirty="0">
                <a:solidFill>
                  <a:srgbClr val="16263A"/>
                </a:solidFill>
                <a:latin typeface="Calibri" pitchFamily="34" charset="0"/>
                <a:ea typeface="Calibri" pitchFamily="34" charset="-122"/>
                <a:cs typeface="Calibri" pitchFamily="34" charset="-120"/>
              </a:rPr>
              <a:t>Does it protect or improve employment, distributed across the portfolio?</a:t>
            </a:r>
            <a:endParaRPr lang="en-US" sz="1300" dirty="0"/>
          </a:p>
        </p:txBody>
      </p:sp>
      <p:sp>
        <p:nvSpPr>
          <p:cNvPr id="24" name="Text 18"/>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5" name="Text 19"/>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500" b="1" dirty="0">
                <a:solidFill>
                  <a:srgbClr val="16263A"/>
                </a:solidFill>
                <a:latin typeface="Cambria" pitchFamily="34" charset="0"/>
                <a:ea typeface="Cambria" pitchFamily="34" charset="-122"/>
                <a:cs typeface="Cambria" pitchFamily="34" charset="-120"/>
              </a:rPr>
              <a:t>Where the shock comes from: MSPACE &amp; the BAU scenario</a:t>
            </a:r>
            <a:endParaRPr lang="en-US" sz="25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The fishery shock isn't assumed — it's a climate-impact counterfactual from a co-created marine planning project</a:t>
            </a:r>
            <a:endParaRPr lang="en-US" sz="1400" dirty="0"/>
          </a:p>
        </p:txBody>
      </p:sp>
      <p:sp>
        <p:nvSpPr>
          <p:cNvPr id="4" name="Shape 2"/>
          <p:cNvSpPr/>
          <p:nvPr/>
        </p:nvSpPr>
        <p:spPr>
          <a:xfrm>
            <a:off x="640080" y="1554480"/>
            <a:ext cx="10881360" cy="960120"/>
          </a:xfrm>
          <a:prstGeom prst="roundRect">
            <a:avLst>
              <a:gd name="adj" fmla="val 7619"/>
            </a:avLst>
          </a:prstGeom>
          <a:solidFill>
            <a:srgbClr val="11243B"/>
          </a:solidFill>
          <a:ln/>
          <a:effectLst>
            <a:outerShdw blurRad="127000" dist="38100" dir="5400000" algn="bl" rotWithShape="0">
              <a:srgbClr val="0B2A3D">
                <a:alpha val="12000"/>
              </a:srgbClr>
            </a:outerShdw>
          </a:effectLst>
        </p:spPr>
      </p:sp>
      <p:sp>
        <p:nvSpPr>
          <p:cNvPr id="5" name="Shape 3"/>
          <p:cNvSpPr/>
          <p:nvPr/>
        </p:nvSpPr>
        <p:spPr>
          <a:xfrm>
            <a:off x="868680" y="1700784"/>
            <a:ext cx="685800" cy="685800"/>
          </a:xfrm>
          <a:prstGeom prst="ellipse">
            <a:avLst/>
          </a:prstGeom>
          <a:solidFill>
            <a:srgbClr val="0E3A52"/>
          </a:solidFill>
          <a:ln/>
        </p:spPr>
      </p:sp>
      <p:pic>
        <p:nvPicPr>
          <p:cNvPr id="6" name="Image 0" descr="preencoded.png"/>
          <p:cNvPicPr>
            <a:picLocks noChangeAspect="1"/>
          </p:cNvPicPr>
          <p:nvPr/>
        </p:nvPicPr>
        <p:blipFill>
          <a:blip r:embed="rId3"/>
          <a:stretch>
            <a:fillRect/>
          </a:stretch>
        </p:blipFill>
        <p:spPr>
          <a:xfrm>
            <a:off x="971550" y="1803654"/>
            <a:ext cx="480060" cy="480060"/>
          </a:xfrm>
          <a:prstGeom prst="rect">
            <a:avLst/>
          </a:prstGeom>
        </p:spPr>
      </p:pic>
      <p:sp>
        <p:nvSpPr>
          <p:cNvPr id="7" name="Text 4"/>
          <p:cNvSpPr/>
          <p:nvPr/>
        </p:nvSpPr>
        <p:spPr>
          <a:xfrm>
            <a:off x="1737360" y="1627632"/>
            <a:ext cx="9601200" cy="777240"/>
          </a:xfrm>
          <a:prstGeom prst="rect">
            <a:avLst/>
          </a:prstGeom>
          <a:noFill/>
          <a:ln/>
        </p:spPr>
        <p:txBody>
          <a:bodyPr wrap="square" rtlCol="0" anchor="ctr"/>
          <a:lstStyle/>
          <a:p>
            <a:pPr marL="0" indent="0">
              <a:buNone/>
            </a:pPr>
            <a:r>
              <a:rPr lang="en-US" sz="1300" b="1" dirty="0">
                <a:solidFill>
                  <a:srgbClr val="E07A3F"/>
                </a:solidFill>
                <a:latin typeface="Calibri" pitchFamily="34" charset="0"/>
                <a:ea typeface="Calibri" pitchFamily="34" charset="-122"/>
                <a:cs typeface="Calibri" pitchFamily="34" charset="-120"/>
              </a:rPr>
              <a:t>MSPACE  </a:t>
            </a:r>
            <a:r>
              <a:rPr lang="en-US" sz="1300" dirty="0">
                <a:solidFill>
                  <a:srgbClr val="EAF3F8"/>
                </a:solidFill>
                <a:latin typeface="Calibri" pitchFamily="34" charset="0"/>
                <a:ea typeface="Calibri" pitchFamily="34" charset="-122"/>
                <a:cs typeface="Calibri" pitchFamily="34" charset="-120"/>
              </a:rPr>
              <a:t>(Marine Spatial Planning Addressing Climate Effects) — a co-created project integrating climate adaptation into spatial management, with Northern Ireland end-users including DAERA and AFBI (Queirós et al., 2026).</a:t>
            </a:r>
            <a:endParaRPr lang="en-US" sz="1300" dirty="0"/>
          </a:p>
        </p:txBody>
      </p:sp>
      <p:sp>
        <p:nvSpPr>
          <p:cNvPr id="8" name="Shape 5"/>
          <p:cNvSpPr/>
          <p:nvPr/>
        </p:nvSpPr>
        <p:spPr>
          <a:xfrm>
            <a:off x="640080" y="2788920"/>
            <a:ext cx="2788920" cy="1554480"/>
          </a:xfrm>
          <a:prstGeom prst="roundRect">
            <a:avLst>
              <a:gd name="adj" fmla="val 5882"/>
            </a:avLst>
          </a:prstGeom>
          <a:solidFill>
            <a:srgbClr val="EAF3F6"/>
          </a:solidFill>
          <a:ln/>
          <a:effectLst>
            <a:outerShdw blurRad="127000" dist="38100" dir="5400000" algn="bl" rotWithShape="0">
              <a:srgbClr val="0B2A3D">
                <a:alpha val="12000"/>
              </a:srgbClr>
            </a:outerShdw>
          </a:effectLst>
        </p:spPr>
      </p:sp>
      <p:sp>
        <p:nvSpPr>
          <p:cNvPr id="9" name="Text 6"/>
          <p:cNvSpPr/>
          <p:nvPr/>
        </p:nvSpPr>
        <p:spPr>
          <a:xfrm>
            <a:off x="822960" y="2953512"/>
            <a:ext cx="2423160" cy="320040"/>
          </a:xfrm>
          <a:prstGeom prst="rect">
            <a:avLst/>
          </a:prstGeom>
          <a:noFill/>
          <a:ln/>
        </p:spPr>
        <p:txBody>
          <a:bodyPr wrap="square" rtlCol="0" anchor="ctr"/>
          <a:lstStyle/>
          <a:p>
            <a:pPr marL="0" indent="0">
              <a:buNone/>
            </a:pPr>
            <a:r>
              <a:rPr lang="en-US" sz="1250" b="1" kern="0" spc="100" dirty="0">
                <a:solidFill>
                  <a:srgbClr val="065A82"/>
                </a:solidFill>
                <a:latin typeface="Calibri" pitchFamily="34" charset="0"/>
                <a:ea typeface="Calibri" pitchFamily="34" charset="-122"/>
                <a:cs typeface="Calibri" pitchFamily="34" charset="-120"/>
              </a:rPr>
              <a:t>BASELINE</a:t>
            </a:r>
            <a:endParaRPr lang="en-US" sz="1250" dirty="0"/>
          </a:p>
        </p:txBody>
      </p:sp>
      <p:sp>
        <p:nvSpPr>
          <p:cNvPr id="10" name="Text 7"/>
          <p:cNvSpPr/>
          <p:nvPr/>
        </p:nvSpPr>
        <p:spPr>
          <a:xfrm>
            <a:off x="822960" y="3337560"/>
            <a:ext cx="2423160" cy="914400"/>
          </a:xfrm>
          <a:prstGeom prst="rect">
            <a:avLst/>
          </a:prstGeom>
          <a:noFill/>
          <a:ln/>
        </p:spPr>
        <p:txBody>
          <a:bodyPr wrap="square" rtlCol="0" anchor="ctr"/>
          <a:lstStyle/>
          <a:p>
            <a:pPr marL="0" indent="0">
              <a:buNone/>
            </a:pPr>
            <a:r>
              <a:rPr lang="en-US" sz="1200" dirty="0">
                <a:solidFill>
                  <a:srgbClr val="16263A"/>
                </a:solidFill>
                <a:latin typeface="Calibri" pitchFamily="34" charset="0"/>
                <a:ea typeface="Calibri" pitchFamily="34" charset="-122"/>
                <a:cs typeface="Calibri" pitchFamily="34" charset="-120"/>
              </a:rPr>
              <a:t>Current marine activity distribution, no projected climate change</a:t>
            </a:r>
            <a:endParaRPr lang="en-US" sz="1200" dirty="0"/>
          </a:p>
        </p:txBody>
      </p:sp>
      <p:pic>
        <p:nvPicPr>
          <p:cNvPr id="11" name="Image 1" descr="preencoded.png"/>
          <p:cNvPicPr>
            <a:picLocks noChangeAspect="1"/>
          </p:cNvPicPr>
          <p:nvPr/>
        </p:nvPicPr>
        <p:blipFill>
          <a:blip r:embed="rId4"/>
          <a:stretch>
            <a:fillRect/>
          </a:stretch>
        </p:blipFill>
        <p:spPr>
          <a:xfrm>
            <a:off x="3611880" y="3383280"/>
            <a:ext cx="365760" cy="365760"/>
          </a:xfrm>
          <a:prstGeom prst="rect">
            <a:avLst/>
          </a:prstGeom>
        </p:spPr>
      </p:pic>
      <p:sp>
        <p:nvSpPr>
          <p:cNvPr id="12" name="Shape 8"/>
          <p:cNvSpPr/>
          <p:nvPr/>
        </p:nvSpPr>
        <p:spPr>
          <a:xfrm>
            <a:off x="4160520" y="2788920"/>
            <a:ext cx="2788920" cy="1554480"/>
          </a:xfrm>
          <a:prstGeom prst="roundRect">
            <a:avLst>
              <a:gd name="adj" fmla="val 5882"/>
            </a:avLst>
          </a:prstGeom>
          <a:solidFill>
            <a:srgbClr val="EAF3F6"/>
          </a:solidFill>
          <a:ln/>
          <a:effectLst>
            <a:outerShdw blurRad="127000" dist="38100" dir="5400000" algn="bl" rotWithShape="0">
              <a:srgbClr val="0B2A3D">
                <a:alpha val="12000"/>
              </a:srgbClr>
            </a:outerShdw>
          </a:effectLst>
        </p:spPr>
      </p:sp>
      <p:sp>
        <p:nvSpPr>
          <p:cNvPr id="13" name="Text 9"/>
          <p:cNvSpPr/>
          <p:nvPr/>
        </p:nvSpPr>
        <p:spPr>
          <a:xfrm>
            <a:off x="4343400" y="2953512"/>
            <a:ext cx="2423160" cy="320040"/>
          </a:xfrm>
          <a:prstGeom prst="rect">
            <a:avLst/>
          </a:prstGeom>
          <a:noFill/>
          <a:ln/>
        </p:spPr>
        <p:txBody>
          <a:bodyPr wrap="square" rtlCol="0" anchor="ctr"/>
          <a:lstStyle/>
          <a:p>
            <a:pPr marL="0" indent="0">
              <a:buNone/>
            </a:pPr>
            <a:r>
              <a:rPr lang="en-US" sz="1250" b="1" kern="0" spc="100" dirty="0">
                <a:solidFill>
                  <a:srgbClr val="065A82"/>
                </a:solidFill>
                <a:latin typeface="Calibri" pitchFamily="34" charset="0"/>
                <a:ea typeface="Calibri" pitchFamily="34" charset="-122"/>
                <a:cs typeface="Calibri" pitchFamily="34" charset="-120"/>
              </a:rPr>
              <a:t>BAU</a:t>
            </a:r>
            <a:endParaRPr lang="en-US" sz="1250" dirty="0"/>
          </a:p>
        </p:txBody>
      </p:sp>
      <p:sp>
        <p:nvSpPr>
          <p:cNvPr id="14" name="Text 10"/>
          <p:cNvSpPr/>
          <p:nvPr/>
        </p:nvSpPr>
        <p:spPr>
          <a:xfrm>
            <a:off x="4343400" y="3337560"/>
            <a:ext cx="2423160" cy="914400"/>
          </a:xfrm>
          <a:prstGeom prst="rect">
            <a:avLst/>
          </a:prstGeom>
          <a:noFill/>
          <a:ln/>
        </p:spPr>
        <p:txBody>
          <a:bodyPr wrap="square" rtlCol="0" anchor="ctr"/>
          <a:lstStyle/>
          <a:p>
            <a:pPr marL="0" indent="0">
              <a:buNone/>
            </a:pPr>
            <a:r>
              <a:rPr lang="en-US" sz="1200" dirty="0">
                <a:solidFill>
                  <a:srgbClr val="16263A"/>
                </a:solidFill>
                <a:latin typeface="Calibri" pitchFamily="34" charset="0"/>
                <a:ea typeface="Calibri" pitchFamily="34" charset="-122"/>
                <a:cs typeface="Calibri" pitchFamily="34" charset="-120"/>
              </a:rPr>
              <a:t>Same distribution after estimated climate impacts are introduced (Queirós et al., 2026)</a:t>
            </a:r>
            <a:endParaRPr lang="en-US" sz="1200" dirty="0"/>
          </a:p>
        </p:txBody>
      </p:sp>
      <p:pic>
        <p:nvPicPr>
          <p:cNvPr id="15" name="Image 2" descr="preencoded.png"/>
          <p:cNvPicPr>
            <a:picLocks noChangeAspect="1"/>
          </p:cNvPicPr>
          <p:nvPr/>
        </p:nvPicPr>
        <p:blipFill>
          <a:blip r:embed="rId5"/>
          <a:stretch>
            <a:fillRect/>
          </a:stretch>
        </p:blipFill>
        <p:spPr>
          <a:xfrm>
            <a:off x="7132320" y="3383280"/>
            <a:ext cx="365760" cy="365760"/>
          </a:xfrm>
          <a:prstGeom prst="rect">
            <a:avLst/>
          </a:prstGeom>
        </p:spPr>
      </p:pic>
      <p:sp>
        <p:nvSpPr>
          <p:cNvPr id="16" name="Shape 11"/>
          <p:cNvSpPr/>
          <p:nvPr/>
        </p:nvSpPr>
        <p:spPr>
          <a:xfrm>
            <a:off x="7680960" y="2788920"/>
            <a:ext cx="3840480" cy="1554480"/>
          </a:xfrm>
          <a:prstGeom prst="roundRect">
            <a:avLst>
              <a:gd name="adj" fmla="val 5882"/>
            </a:avLst>
          </a:prstGeom>
          <a:solidFill>
            <a:srgbClr val="E07A3F"/>
          </a:solidFill>
          <a:ln/>
          <a:effectLst>
            <a:outerShdw blurRad="127000" dist="38100" dir="5400000" algn="bl" rotWithShape="0">
              <a:srgbClr val="0B2A3D">
                <a:alpha val="12000"/>
              </a:srgbClr>
            </a:outerShdw>
          </a:effectLst>
        </p:spPr>
      </p:sp>
      <p:sp>
        <p:nvSpPr>
          <p:cNvPr id="17" name="Text 12"/>
          <p:cNvSpPr/>
          <p:nvPr/>
        </p:nvSpPr>
        <p:spPr>
          <a:xfrm>
            <a:off x="7863840" y="2953512"/>
            <a:ext cx="3474720" cy="320040"/>
          </a:xfrm>
          <a:prstGeom prst="rect">
            <a:avLst/>
          </a:prstGeom>
          <a:noFill/>
          <a:ln/>
        </p:spPr>
        <p:txBody>
          <a:bodyPr wrap="square" rtlCol="0" anchor="ctr"/>
          <a:lstStyle/>
          <a:p>
            <a:pPr marL="0" indent="0">
              <a:buNone/>
            </a:pPr>
            <a:r>
              <a:rPr lang="en-US" sz="1250" b="1" kern="0" spc="100" dirty="0">
                <a:solidFill>
                  <a:srgbClr val="FFFFFF"/>
                </a:solidFill>
                <a:latin typeface="Calibri" pitchFamily="34" charset="0"/>
                <a:ea typeface="Calibri" pitchFamily="34" charset="-122"/>
                <a:cs typeface="Calibri" pitchFamily="34" charset="-120"/>
              </a:rPr>
              <a:t>THE FISHERY SHOCK</a:t>
            </a:r>
            <a:endParaRPr lang="en-US" sz="1250" dirty="0"/>
          </a:p>
        </p:txBody>
      </p:sp>
      <p:sp>
        <p:nvSpPr>
          <p:cNvPr id="18" name="Text 13"/>
          <p:cNvSpPr/>
          <p:nvPr/>
        </p:nvSpPr>
        <p:spPr>
          <a:xfrm>
            <a:off x="7863840" y="3337560"/>
            <a:ext cx="3474720" cy="914400"/>
          </a:xfrm>
          <a:prstGeom prst="rect">
            <a:avLst/>
          </a:prstGeom>
          <a:noFill/>
          <a:ln/>
        </p:spPr>
        <p:txBody>
          <a:bodyPr wrap="square" rtlCol="0" anchor="ctr"/>
          <a:lstStyle/>
          <a:p>
            <a:pPr marL="0" indent="0">
              <a:buNone/>
            </a:pPr>
            <a:r>
              <a:rPr lang="en-US" sz="1200" dirty="0">
                <a:solidFill>
                  <a:srgbClr val="FFF1E8"/>
                </a:solidFill>
                <a:latin typeface="Calibri" pitchFamily="34" charset="0"/>
                <a:ea typeface="Calibri" pitchFamily="34" charset="-122"/>
                <a:cs typeface="Calibri" pitchFamily="34" charset="-120"/>
              </a:rPr>
              <a:t>The BAU-minus-Baseline difference — the climate-attributable regional economic loss used as Δxᶜ in Section 4.3</a:t>
            </a:r>
            <a:endParaRPr lang="en-US" sz="1200" dirty="0"/>
          </a:p>
        </p:txBody>
      </p:sp>
      <p:sp>
        <p:nvSpPr>
          <p:cNvPr id="19" name="Shape 14"/>
          <p:cNvSpPr/>
          <p:nvPr/>
        </p:nvSpPr>
        <p:spPr>
          <a:xfrm>
            <a:off x="640080" y="4663440"/>
            <a:ext cx="10881360" cy="914400"/>
          </a:xfrm>
          <a:prstGeom prst="roundRect">
            <a:avLst>
              <a:gd name="adj" fmla="val 7000"/>
            </a:avLst>
          </a:prstGeom>
          <a:solidFill>
            <a:srgbClr val="EAF3F6"/>
          </a:solidFill>
          <a:ln/>
        </p:spPr>
      </p:sp>
      <p:sp>
        <p:nvSpPr>
          <p:cNvPr id="20" name="Text 15"/>
          <p:cNvSpPr/>
          <p:nvPr/>
        </p:nvSpPr>
        <p:spPr>
          <a:xfrm>
            <a:off x="914400" y="4773168"/>
            <a:ext cx="10332720" cy="731520"/>
          </a:xfrm>
          <a:prstGeom prst="rect">
            <a:avLst/>
          </a:prstGeom>
          <a:noFill/>
          <a:ln/>
        </p:spPr>
        <p:txBody>
          <a:bodyPr wrap="square" rtlCol="0" anchor="ctr"/>
          <a:lstStyle/>
          <a:p>
            <a:pPr marL="0" indent="0">
              <a:buNone/>
            </a:pPr>
            <a:r>
              <a:rPr lang="en-US" sz="1250" b="1" dirty="0">
                <a:solidFill>
                  <a:srgbClr val="065A82"/>
                </a:solidFill>
                <a:latin typeface="Calibri" pitchFamily="34" charset="0"/>
                <a:ea typeface="Calibri" pitchFamily="34" charset="-122"/>
                <a:cs typeface="Calibri" pitchFamily="34" charset="-120"/>
              </a:rPr>
              <a:t>East Marine Plan storyline: </a:t>
            </a:r>
            <a:r>
              <a:rPr lang="en-US" sz="1250" dirty="0">
                <a:solidFill>
                  <a:srgbClr val="16263A"/>
                </a:solidFill>
                <a:latin typeface="Calibri" pitchFamily="34" charset="0"/>
                <a:ea typeface="Calibri" pitchFamily="34" charset="-122"/>
                <a:cs typeface="Calibri" pitchFamily="34" charset="-120"/>
              </a:rPr>
              <a:t>BAU = present activity minus the share overlapping climate-change hotspots (Talbot et al., 2026). Climate-smart alternatives — Conservation, Food Provision, Compromise — exist in MSPACE but are not re-estimated here; BAU is the counterfactual we build on.</a:t>
            </a:r>
            <a:endParaRPr lang="en-US" sz="1250" dirty="0"/>
          </a:p>
        </p:txBody>
      </p:sp>
      <p:sp>
        <p:nvSpPr>
          <p:cNvPr id="21" name="Text 16"/>
          <p:cNvSpPr/>
          <p:nvPr/>
        </p:nvSpPr>
        <p:spPr>
          <a:xfrm>
            <a:off x="640080" y="5715000"/>
            <a:ext cx="10881360" cy="365760"/>
          </a:xfrm>
          <a:prstGeom prst="rect">
            <a:avLst/>
          </a:prstGeom>
          <a:noFill/>
          <a:ln/>
        </p:spPr>
        <p:txBody>
          <a:bodyPr wrap="square" rtlCol="0" anchor="ctr"/>
          <a:lstStyle/>
          <a:p>
            <a:pPr marL="0" indent="0">
              <a:buNone/>
            </a:pPr>
            <a:r>
              <a:rPr lang="en-US" sz="1300" b="1" i="1" dirty="0">
                <a:solidFill>
                  <a:srgbClr val="E07A3F"/>
                </a:solidFill>
                <a:latin typeface="Calibri" pitchFamily="34" charset="0"/>
                <a:ea typeface="Calibri" pitchFamily="34" charset="-122"/>
                <a:cs typeface="Calibri" pitchFamily="34" charset="-120"/>
              </a:rPr>
              <a:t>This benchmark is the starting point for every scenario reported later — S1 through S8.</a:t>
            </a:r>
            <a:endParaRPr lang="en-US" sz="1300" dirty="0"/>
          </a:p>
        </p:txBody>
      </p:sp>
      <p:sp>
        <p:nvSpPr>
          <p:cNvPr id="22" name="Text 17"/>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3" name="Text 18"/>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10881360" cy="502920"/>
          </a:xfrm>
          <a:prstGeom prst="rect">
            <a:avLst/>
          </a:prstGeom>
          <a:noFill/>
          <a:ln/>
        </p:spPr>
        <p:txBody>
          <a:bodyPr wrap="square" rtlCol="0" anchor="ctr"/>
          <a:lstStyle/>
          <a:p>
            <a:pPr marL="0" indent="0">
              <a:buNone/>
            </a:pPr>
            <a:r>
              <a:rPr lang="en-US" sz="2400" b="1" dirty="0">
                <a:solidFill>
                  <a:srgbClr val="16263A"/>
                </a:solidFill>
                <a:latin typeface="Cambria" pitchFamily="34" charset="0"/>
                <a:ea typeface="Cambria" pitchFamily="34" charset="-122"/>
                <a:cs typeface="Cambria" pitchFamily="34" charset="-120"/>
              </a:rPr>
              <a:t>Methodology: a mixed (partitioned) IO specification</a:t>
            </a:r>
            <a:endParaRPr lang="en-US" sz="2400" dirty="0"/>
          </a:p>
        </p:txBody>
      </p:sp>
      <p:sp>
        <p:nvSpPr>
          <p:cNvPr id="3" name="Text 1"/>
          <p:cNvSpPr/>
          <p:nvPr/>
        </p:nvSpPr>
        <p:spPr>
          <a:xfrm>
            <a:off x="640080" y="896112"/>
            <a:ext cx="10881360" cy="320040"/>
          </a:xfrm>
          <a:prstGeom prst="rect">
            <a:avLst/>
          </a:prstGeom>
          <a:noFill/>
          <a:ln/>
        </p:spPr>
        <p:txBody>
          <a:bodyPr wrap="square" rtlCol="0" anchor="ctr"/>
          <a:lstStyle/>
          <a:p>
            <a:pPr marL="0" indent="0">
              <a:buNone/>
            </a:pPr>
            <a:r>
              <a:rPr lang="en-US" sz="1350" dirty="0">
                <a:solidFill>
                  <a:srgbClr val="5C7A89"/>
                </a:solidFill>
                <a:latin typeface="Calibri" pitchFamily="34" charset="0"/>
                <a:ea typeface="Calibri" pitchFamily="34" charset="-122"/>
                <a:cs typeface="Calibri" pitchFamily="34" charset="-120"/>
              </a:rPr>
              <a:t>Exogenizing the fishery block within an otherwise standard Leontief system</a:t>
            </a:r>
            <a:endParaRPr lang="en-US" sz="1350" dirty="0"/>
          </a:p>
        </p:txBody>
      </p:sp>
      <p:sp>
        <p:nvSpPr>
          <p:cNvPr id="4" name="Shape 2"/>
          <p:cNvSpPr/>
          <p:nvPr/>
        </p:nvSpPr>
        <p:spPr>
          <a:xfrm>
            <a:off x="640080" y="1371600"/>
            <a:ext cx="3246120" cy="3703320"/>
          </a:xfrm>
          <a:prstGeom prst="roundRect">
            <a:avLst>
              <a:gd name="adj" fmla="val 2254"/>
            </a:avLst>
          </a:prstGeom>
          <a:solidFill>
            <a:srgbClr val="EAF3F6"/>
          </a:solidFill>
          <a:ln/>
          <a:effectLst>
            <a:outerShdw blurRad="127000" dist="38100" dir="5400000" algn="bl" rotWithShape="0">
              <a:srgbClr val="0B2A3D">
                <a:alpha val="12000"/>
              </a:srgbClr>
            </a:outerShdw>
          </a:effectLst>
        </p:spPr>
      </p:sp>
      <p:sp>
        <p:nvSpPr>
          <p:cNvPr id="5" name="Text 3"/>
          <p:cNvSpPr/>
          <p:nvPr/>
        </p:nvSpPr>
        <p:spPr>
          <a:xfrm>
            <a:off x="868680" y="1554480"/>
            <a:ext cx="2788920" cy="320040"/>
          </a:xfrm>
          <a:prstGeom prst="rect">
            <a:avLst/>
          </a:prstGeom>
          <a:noFill/>
          <a:ln/>
        </p:spPr>
        <p:txBody>
          <a:bodyPr wrap="square" rtlCol="0" anchor="ctr"/>
          <a:lstStyle/>
          <a:p>
            <a:pPr marL="0" indent="0">
              <a:buNone/>
            </a:pPr>
            <a:r>
              <a:rPr lang="en-US" sz="1150" b="1" kern="0" spc="50" dirty="0">
                <a:solidFill>
                  <a:srgbClr val="065A82"/>
                </a:solidFill>
                <a:latin typeface="Calibri" pitchFamily="34" charset="0"/>
                <a:ea typeface="Calibri" pitchFamily="34" charset="-122"/>
                <a:cs typeface="Calibri" pitchFamily="34" charset="-120"/>
              </a:rPr>
              <a:t>1 · STANDARD LEONTIEF</a:t>
            </a:r>
            <a:endParaRPr lang="en-US" sz="1150" dirty="0"/>
          </a:p>
        </p:txBody>
      </p:sp>
      <p:sp>
        <p:nvSpPr>
          <p:cNvPr id="6" name="Text 4"/>
          <p:cNvSpPr/>
          <p:nvPr/>
        </p:nvSpPr>
        <p:spPr>
          <a:xfrm>
            <a:off x="868680" y="2011680"/>
            <a:ext cx="2788920" cy="411480"/>
          </a:xfrm>
          <a:prstGeom prst="rect">
            <a:avLst/>
          </a:prstGeom>
          <a:noFill/>
          <a:ln/>
        </p:spPr>
        <p:txBody>
          <a:bodyPr wrap="square" rtlCol="0" anchor="ctr"/>
          <a:lstStyle/>
          <a:p>
            <a:pPr marL="0" indent="0">
              <a:buNone/>
            </a:pPr>
            <a:r>
              <a:rPr lang="en-US" sz="1600" i="1" dirty="0">
                <a:solidFill>
                  <a:srgbClr val="16263A"/>
                </a:solidFill>
                <a:latin typeface="Cambria" pitchFamily="34" charset="0"/>
                <a:ea typeface="Cambria" pitchFamily="34" charset="-122"/>
                <a:cs typeface="Cambria" pitchFamily="34" charset="-120"/>
              </a:rPr>
              <a:t>x = Ax + f</a:t>
            </a:r>
            <a:endParaRPr lang="en-US" sz="1600" dirty="0"/>
          </a:p>
        </p:txBody>
      </p:sp>
      <p:sp>
        <p:nvSpPr>
          <p:cNvPr id="7" name="Text 5"/>
          <p:cNvSpPr/>
          <p:nvPr/>
        </p:nvSpPr>
        <p:spPr>
          <a:xfrm>
            <a:off x="868680" y="2514600"/>
            <a:ext cx="2788920" cy="411480"/>
          </a:xfrm>
          <a:prstGeom prst="rect">
            <a:avLst/>
          </a:prstGeom>
          <a:noFill/>
          <a:ln/>
        </p:spPr>
        <p:txBody>
          <a:bodyPr wrap="square" rtlCol="0" anchor="ctr"/>
          <a:lstStyle/>
          <a:p>
            <a:pPr marL="0" indent="0">
              <a:buNone/>
            </a:pPr>
            <a:r>
              <a:rPr lang="en-US" sz="1600" i="1" dirty="0">
                <a:solidFill>
                  <a:srgbClr val="16263A"/>
                </a:solidFill>
                <a:latin typeface="Cambria" pitchFamily="34" charset="0"/>
                <a:ea typeface="Cambria" pitchFamily="34" charset="-122"/>
                <a:cs typeface="Cambria" pitchFamily="34" charset="-120"/>
              </a:rPr>
              <a:t>x = (I − A)⁻¹ f</a:t>
            </a:r>
            <a:endParaRPr lang="en-US" sz="1600" dirty="0"/>
          </a:p>
        </p:txBody>
      </p:sp>
      <p:sp>
        <p:nvSpPr>
          <p:cNvPr id="8" name="Text 6"/>
          <p:cNvSpPr/>
          <p:nvPr/>
        </p:nvSpPr>
        <p:spPr>
          <a:xfrm>
            <a:off x="868680" y="3154680"/>
            <a:ext cx="2788920" cy="1737360"/>
          </a:xfrm>
          <a:prstGeom prst="rect">
            <a:avLst/>
          </a:prstGeom>
          <a:noFill/>
          <a:ln/>
        </p:spPr>
        <p:txBody>
          <a:bodyPr wrap="square" rtlCol="0" anchor="ctr"/>
          <a:lstStyle/>
          <a:p>
            <a:pPr marL="0" indent="0">
              <a:buNone/>
            </a:pPr>
            <a:r>
              <a:rPr lang="en-US" sz="1150" dirty="0">
                <a:solidFill>
                  <a:srgbClr val="16263A"/>
                </a:solidFill>
                <a:latin typeface="Calibri" pitchFamily="34" charset="0"/>
                <a:ea typeface="Calibri" pitchFamily="34" charset="-122"/>
                <a:cs typeface="Calibri" pitchFamily="34" charset="-120"/>
              </a:rPr>
              <a:t>Demand-pull: every sector responds to changes in final demand f. Not appropriate here — the fishery contraction is a supply-side, climate-attributed shock, not a demand change.</a:t>
            </a:r>
            <a:endParaRPr lang="en-US" sz="1150" dirty="0"/>
          </a:p>
        </p:txBody>
      </p:sp>
      <p:pic>
        <p:nvPicPr>
          <p:cNvPr id="9" name="Image 0" descr="preencoded.png"/>
          <p:cNvPicPr>
            <a:picLocks noChangeAspect="1"/>
          </p:cNvPicPr>
          <p:nvPr/>
        </p:nvPicPr>
        <p:blipFill>
          <a:blip r:embed="rId3"/>
          <a:stretch>
            <a:fillRect/>
          </a:stretch>
        </p:blipFill>
        <p:spPr>
          <a:xfrm>
            <a:off x="3995928" y="3058668"/>
            <a:ext cx="329184" cy="329184"/>
          </a:xfrm>
          <a:prstGeom prst="rect">
            <a:avLst/>
          </a:prstGeom>
        </p:spPr>
      </p:pic>
      <p:sp>
        <p:nvSpPr>
          <p:cNvPr id="10" name="Shape 7"/>
          <p:cNvSpPr/>
          <p:nvPr/>
        </p:nvSpPr>
        <p:spPr>
          <a:xfrm>
            <a:off x="4434840" y="1371600"/>
            <a:ext cx="3520440" cy="3703320"/>
          </a:xfrm>
          <a:prstGeom prst="roundRect">
            <a:avLst>
              <a:gd name="adj" fmla="val 2078"/>
            </a:avLst>
          </a:prstGeom>
          <a:solidFill>
            <a:srgbClr val="11243B"/>
          </a:solidFill>
          <a:ln/>
          <a:effectLst>
            <a:outerShdw blurRad="127000" dist="38100" dir="5400000" algn="bl" rotWithShape="0">
              <a:srgbClr val="0B2A3D">
                <a:alpha val="12000"/>
              </a:srgbClr>
            </a:outerShdw>
          </a:effectLst>
        </p:spPr>
      </p:sp>
      <p:sp>
        <p:nvSpPr>
          <p:cNvPr id="11" name="Text 8"/>
          <p:cNvSpPr/>
          <p:nvPr/>
        </p:nvSpPr>
        <p:spPr>
          <a:xfrm>
            <a:off x="4663440" y="1554480"/>
            <a:ext cx="3063240" cy="320040"/>
          </a:xfrm>
          <a:prstGeom prst="rect">
            <a:avLst/>
          </a:prstGeom>
          <a:noFill/>
          <a:ln/>
        </p:spPr>
        <p:txBody>
          <a:bodyPr wrap="square" rtlCol="0" anchor="ctr"/>
          <a:lstStyle/>
          <a:p>
            <a:pPr marL="0" indent="0">
              <a:buNone/>
            </a:pPr>
            <a:r>
              <a:rPr lang="en-US" sz="1150" b="1" kern="0" spc="50" dirty="0">
                <a:solidFill>
                  <a:srgbClr val="E07A3F"/>
                </a:solidFill>
                <a:latin typeface="Calibri" pitchFamily="34" charset="0"/>
                <a:ea typeface="Calibri" pitchFamily="34" charset="-122"/>
                <a:cs typeface="Calibri" pitchFamily="34" charset="-120"/>
              </a:rPr>
              <a:t>2 · PARTITION THE SYSTEM</a:t>
            </a:r>
            <a:endParaRPr lang="en-US" sz="1150" dirty="0"/>
          </a:p>
        </p:txBody>
      </p:sp>
      <p:sp>
        <p:nvSpPr>
          <p:cNvPr id="12" name="Text 9"/>
          <p:cNvSpPr/>
          <p:nvPr/>
        </p:nvSpPr>
        <p:spPr>
          <a:xfrm>
            <a:off x="4937760" y="1874520"/>
            <a:ext cx="777240" cy="228600"/>
          </a:xfrm>
          <a:prstGeom prst="rect">
            <a:avLst/>
          </a:prstGeom>
          <a:noFill/>
          <a:ln/>
        </p:spPr>
        <p:txBody>
          <a:bodyPr wrap="square" rtlCol="0" anchor="ctr"/>
          <a:lstStyle/>
          <a:p>
            <a:pPr marL="0" indent="0" algn="ctr">
              <a:buNone/>
            </a:pPr>
            <a:r>
              <a:rPr lang="en-US" sz="1100" i="1" dirty="0">
                <a:solidFill>
                  <a:srgbClr val="AFD4E5"/>
                </a:solidFill>
                <a:latin typeface="Cambria" pitchFamily="34" charset="0"/>
                <a:ea typeface="Cambria" pitchFamily="34" charset="-122"/>
                <a:cs typeface="Cambria" pitchFamily="34" charset="-120"/>
              </a:rPr>
              <a:t>e</a:t>
            </a:r>
            <a:endParaRPr lang="en-US" sz="1100" dirty="0"/>
          </a:p>
        </p:txBody>
      </p:sp>
      <p:sp>
        <p:nvSpPr>
          <p:cNvPr id="13" name="Text 10"/>
          <p:cNvSpPr/>
          <p:nvPr/>
        </p:nvSpPr>
        <p:spPr>
          <a:xfrm>
            <a:off x="5769864" y="1874520"/>
            <a:ext cx="777240" cy="228600"/>
          </a:xfrm>
          <a:prstGeom prst="rect">
            <a:avLst/>
          </a:prstGeom>
          <a:noFill/>
          <a:ln/>
        </p:spPr>
        <p:txBody>
          <a:bodyPr wrap="square" rtlCol="0" anchor="ctr"/>
          <a:lstStyle/>
          <a:p>
            <a:pPr marL="0" indent="0" algn="ctr">
              <a:buNone/>
            </a:pPr>
            <a:r>
              <a:rPr lang="en-US" sz="1100" i="1" dirty="0">
                <a:solidFill>
                  <a:srgbClr val="AFD4E5"/>
                </a:solidFill>
                <a:latin typeface="Cambria" pitchFamily="34" charset="0"/>
                <a:ea typeface="Cambria" pitchFamily="34" charset="-122"/>
                <a:cs typeface="Cambria" pitchFamily="34" charset="-120"/>
              </a:rPr>
              <a:t>c</a:t>
            </a:r>
            <a:endParaRPr lang="en-US" sz="1100" dirty="0"/>
          </a:p>
        </p:txBody>
      </p:sp>
      <p:sp>
        <p:nvSpPr>
          <p:cNvPr id="14" name="Text 11"/>
          <p:cNvSpPr/>
          <p:nvPr/>
        </p:nvSpPr>
        <p:spPr>
          <a:xfrm>
            <a:off x="4681728" y="2148840"/>
            <a:ext cx="228600" cy="777240"/>
          </a:xfrm>
          <a:prstGeom prst="rect">
            <a:avLst/>
          </a:prstGeom>
          <a:noFill/>
          <a:ln/>
        </p:spPr>
        <p:txBody>
          <a:bodyPr wrap="square" rtlCol="0" anchor="ctr"/>
          <a:lstStyle/>
          <a:p>
            <a:pPr marL="0" indent="0" algn="ctr">
              <a:buNone/>
            </a:pPr>
            <a:r>
              <a:rPr lang="en-US" sz="1100" i="1" dirty="0">
                <a:solidFill>
                  <a:srgbClr val="AFD4E5"/>
                </a:solidFill>
                <a:latin typeface="Cambria" pitchFamily="34" charset="0"/>
                <a:ea typeface="Cambria" pitchFamily="34" charset="-122"/>
                <a:cs typeface="Cambria" pitchFamily="34" charset="-120"/>
              </a:rPr>
              <a:t>e</a:t>
            </a:r>
            <a:endParaRPr lang="en-US" sz="1100" dirty="0"/>
          </a:p>
        </p:txBody>
      </p:sp>
      <p:sp>
        <p:nvSpPr>
          <p:cNvPr id="15" name="Text 12"/>
          <p:cNvSpPr/>
          <p:nvPr/>
        </p:nvSpPr>
        <p:spPr>
          <a:xfrm>
            <a:off x="4681728" y="2980944"/>
            <a:ext cx="228600" cy="777240"/>
          </a:xfrm>
          <a:prstGeom prst="rect">
            <a:avLst/>
          </a:prstGeom>
          <a:noFill/>
          <a:ln/>
        </p:spPr>
        <p:txBody>
          <a:bodyPr wrap="square" rtlCol="0" anchor="ctr"/>
          <a:lstStyle/>
          <a:p>
            <a:pPr marL="0" indent="0" algn="ctr">
              <a:buNone/>
            </a:pPr>
            <a:r>
              <a:rPr lang="en-US" sz="1100" i="1" dirty="0">
                <a:solidFill>
                  <a:srgbClr val="AFD4E5"/>
                </a:solidFill>
                <a:latin typeface="Cambria" pitchFamily="34" charset="0"/>
                <a:ea typeface="Cambria" pitchFamily="34" charset="-122"/>
                <a:cs typeface="Cambria" pitchFamily="34" charset="-120"/>
              </a:rPr>
              <a:t>c</a:t>
            </a:r>
            <a:endParaRPr lang="en-US" sz="1100" dirty="0"/>
          </a:p>
        </p:txBody>
      </p:sp>
      <p:sp>
        <p:nvSpPr>
          <p:cNvPr id="16" name="Shape 13"/>
          <p:cNvSpPr/>
          <p:nvPr/>
        </p:nvSpPr>
        <p:spPr>
          <a:xfrm>
            <a:off x="4937760" y="2148840"/>
            <a:ext cx="777240" cy="777240"/>
          </a:xfrm>
          <a:prstGeom prst="roundRect">
            <a:avLst>
              <a:gd name="adj" fmla="val 5882"/>
            </a:avLst>
          </a:prstGeom>
          <a:solidFill>
            <a:srgbClr val="1C7293"/>
          </a:solidFill>
          <a:ln/>
        </p:spPr>
      </p:sp>
      <p:sp>
        <p:nvSpPr>
          <p:cNvPr id="17" name="Text 14"/>
          <p:cNvSpPr/>
          <p:nvPr/>
        </p:nvSpPr>
        <p:spPr>
          <a:xfrm>
            <a:off x="4937760" y="2148840"/>
            <a:ext cx="777240" cy="777240"/>
          </a:xfrm>
          <a:prstGeom prst="rect">
            <a:avLst/>
          </a:prstGeom>
          <a:noFill/>
          <a:ln/>
        </p:spPr>
        <p:txBody>
          <a:bodyPr wrap="square" rtlCol="0" anchor="ctr"/>
          <a:lstStyle/>
          <a:p>
            <a:pPr marL="0" indent="0" algn="ctr">
              <a:buNone/>
            </a:pPr>
            <a:r>
              <a:rPr lang="en-US" sz="1300" b="1" i="1" dirty="0">
                <a:solidFill>
                  <a:srgbClr val="FFFFFF"/>
                </a:solidFill>
                <a:latin typeface="Cambria" pitchFamily="34" charset="0"/>
                <a:ea typeface="Cambria" pitchFamily="34" charset="-122"/>
                <a:cs typeface="Cambria" pitchFamily="34" charset="-120"/>
              </a:rPr>
              <a:t>A_ee</a:t>
            </a:r>
            <a:endParaRPr lang="en-US" sz="1300" dirty="0"/>
          </a:p>
        </p:txBody>
      </p:sp>
      <p:sp>
        <p:nvSpPr>
          <p:cNvPr id="18" name="Shape 15"/>
          <p:cNvSpPr/>
          <p:nvPr/>
        </p:nvSpPr>
        <p:spPr>
          <a:xfrm>
            <a:off x="5769864" y="2148840"/>
            <a:ext cx="777240" cy="777240"/>
          </a:xfrm>
          <a:prstGeom prst="roundRect">
            <a:avLst>
              <a:gd name="adj" fmla="val 5882"/>
            </a:avLst>
          </a:prstGeom>
          <a:solidFill>
            <a:srgbClr val="E07A3F"/>
          </a:solidFill>
          <a:ln/>
        </p:spPr>
      </p:sp>
      <p:sp>
        <p:nvSpPr>
          <p:cNvPr id="19" name="Text 16"/>
          <p:cNvSpPr/>
          <p:nvPr/>
        </p:nvSpPr>
        <p:spPr>
          <a:xfrm>
            <a:off x="5769864" y="2148840"/>
            <a:ext cx="777240" cy="777240"/>
          </a:xfrm>
          <a:prstGeom prst="rect">
            <a:avLst/>
          </a:prstGeom>
          <a:noFill/>
          <a:ln/>
        </p:spPr>
        <p:txBody>
          <a:bodyPr wrap="square" rtlCol="0" anchor="ctr"/>
          <a:lstStyle/>
          <a:p>
            <a:pPr marL="0" indent="0" algn="ctr">
              <a:buNone/>
            </a:pPr>
            <a:r>
              <a:rPr lang="en-US" sz="1300" b="1" i="1" dirty="0">
                <a:solidFill>
                  <a:srgbClr val="FFFFFF"/>
                </a:solidFill>
                <a:latin typeface="Cambria" pitchFamily="34" charset="0"/>
                <a:ea typeface="Cambria" pitchFamily="34" charset="-122"/>
                <a:cs typeface="Cambria" pitchFamily="34" charset="-120"/>
              </a:rPr>
              <a:t>A_ec</a:t>
            </a:r>
            <a:endParaRPr lang="en-US" sz="1300" dirty="0"/>
          </a:p>
        </p:txBody>
      </p:sp>
      <p:sp>
        <p:nvSpPr>
          <p:cNvPr id="20" name="Shape 17"/>
          <p:cNvSpPr/>
          <p:nvPr/>
        </p:nvSpPr>
        <p:spPr>
          <a:xfrm>
            <a:off x="4937760" y="2980944"/>
            <a:ext cx="777240" cy="777240"/>
          </a:xfrm>
          <a:prstGeom prst="roundRect">
            <a:avLst>
              <a:gd name="adj" fmla="val 5882"/>
            </a:avLst>
          </a:prstGeom>
          <a:solidFill>
            <a:srgbClr val="5C7A89"/>
          </a:solidFill>
          <a:ln/>
        </p:spPr>
      </p:sp>
      <p:sp>
        <p:nvSpPr>
          <p:cNvPr id="21" name="Text 18"/>
          <p:cNvSpPr/>
          <p:nvPr/>
        </p:nvSpPr>
        <p:spPr>
          <a:xfrm>
            <a:off x="4937760" y="2980944"/>
            <a:ext cx="777240" cy="777240"/>
          </a:xfrm>
          <a:prstGeom prst="rect">
            <a:avLst/>
          </a:prstGeom>
          <a:noFill/>
          <a:ln/>
        </p:spPr>
        <p:txBody>
          <a:bodyPr wrap="square" rtlCol="0" anchor="ctr"/>
          <a:lstStyle/>
          <a:p>
            <a:pPr marL="0" indent="0" algn="ctr">
              <a:buNone/>
            </a:pPr>
            <a:r>
              <a:rPr lang="en-US" sz="1300" b="1" i="1" dirty="0">
                <a:solidFill>
                  <a:srgbClr val="FFFFFF"/>
                </a:solidFill>
                <a:latin typeface="Cambria" pitchFamily="34" charset="0"/>
                <a:ea typeface="Cambria" pitchFamily="34" charset="-122"/>
                <a:cs typeface="Cambria" pitchFamily="34" charset="-120"/>
              </a:rPr>
              <a:t>A_ce</a:t>
            </a:r>
            <a:endParaRPr lang="en-US" sz="1300" dirty="0"/>
          </a:p>
        </p:txBody>
      </p:sp>
      <p:sp>
        <p:nvSpPr>
          <p:cNvPr id="22" name="Shape 19"/>
          <p:cNvSpPr/>
          <p:nvPr/>
        </p:nvSpPr>
        <p:spPr>
          <a:xfrm>
            <a:off x="5769864" y="2980944"/>
            <a:ext cx="777240" cy="777240"/>
          </a:xfrm>
          <a:prstGeom prst="roundRect">
            <a:avLst>
              <a:gd name="adj" fmla="val 5882"/>
            </a:avLst>
          </a:prstGeom>
          <a:solidFill>
            <a:srgbClr val="8A4A2C"/>
          </a:solidFill>
          <a:ln/>
        </p:spPr>
      </p:sp>
      <p:sp>
        <p:nvSpPr>
          <p:cNvPr id="23" name="Text 20"/>
          <p:cNvSpPr/>
          <p:nvPr/>
        </p:nvSpPr>
        <p:spPr>
          <a:xfrm>
            <a:off x="5769864" y="2980944"/>
            <a:ext cx="777240" cy="777240"/>
          </a:xfrm>
          <a:prstGeom prst="rect">
            <a:avLst/>
          </a:prstGeom>
          <a:noFill/>
          <a:ln/>
        </p:spPr>
        <p:txBody>
          <a:bodyPr wrap="square" rtlCol="0" anchor="ctr"/>
          <a:lstStyle/>
          <a:p>
            <a:pPr marL="0" indent="0" algn="ctr">
              <a:buNone/>
            </a:pPr>
            <a:r>
              <a:rPr lang="en-US" sz="1300" b="1" i="1" dirty="0">
                <a:solidFill>
                  <a:srgbClr val="FFFFFF"/>
                </a:solidFill>
                <a:latin typeface="Cambria" pitchFamily="34" charset="0"/>
                <a:ea typeface="Cambria" pitchFamily="34" charset="-122"/>
                <a:cs typeface="Cambria" pitchFamily="34" charset="-120"/>
              </a:rPr>
              <a:t>A_cc</a:t>
            </a:r>
            <a:endParaRPr lang="en-US" sz="1300" dirty="0"/>
          </a:p>
        </p:txBody>
      </p:sp>
      <p:sp>
        <p:nvSpPr>
          <p:cNvPr id="24" name="Text 21"/>
          <p:cNvSpPr/>
          <p:nvPr/>
        </p:nvSpPr>
        <p:spPr>
          <a:xfrm>
            <a:off x="4663440" y="4023360"/>
            <a:ext cx="3063240" cy="502920"/>
          </a:xfrm>
          <a:prstGeom prst="rect">
            <a:avLst/>
          </a:prstGeom>
          <a:noFill/>
          <a:ln/>
        </p:spPr>
        <p:txBody>
          <a:bodyPr wrap="square" rtlCol="0" anchor="ctr"/>
          <a:lstStyle/>
          <a:p>
            <a:pPr marL="0" indent="0" algn="ctr">
              <a:buNone/>
            </a:pPr>
            <a:r>
              <a:rPr lang="en-US" sz="1050" i="1" dirty="0">
                <a:solidFill>
                  <a:srgbClr val="BFDCEA"/>
                </a:solidFill>
                <a:latin typeface="Calibri" pitchFamily="34" charset="0"/>
                <a:ea typeface="Calibri" pitchFamily="34" charset="-122"/>
                <a:cs typeface="Calibri" pitchFamily="34" charset="-120"/>
              </a:rPr>
              <a:t>c = exogenous fishery block · e = endogenous rest of economy</a:t>
            </a:r>
            <a:endParaRPr lang="en-US" sz="1050" dirty="0"/>
          </a:p>
        </p:txBody>
      </p:sp>
      <p:sp>
        <p:nvSpPr>
          <p:cNvPr id="25" name="Text 22"/>
          <p:cNvSpPr/>
          <p:nvPr/>
        </p:nvSpPr>
        <p:spPr>
          <a:xfrm>
            <a:off x="4663440" y="4480560"/>
            <a:ext cx="3063240" cy="457200"/>
          </a:xfrm>
          <a:prstGeom prst="rect">
            <a:avLst/>
          </a:prstGeom>
          <a:noFill/>
          <a:ln/>
        </p:spPr>
        <p:txBody>
          <a:bodyPr wrap="square" rtlCol="0" anchor="ctr"/>
          <a:lstStyle/>
          <a:p>
            <a:pPr marL="0" indent="0" algn="ctr">
              <a:buNone/>
            </a:pPr>
            <a:r>
              <a:rPr lang="en-US" sz="1200" i="1" dirty="0">
                <a:solidFill>
                  <a:srgbClr val="FFFFFF"/>
                </a:solidFill>
                <a:latin typeface="Cambria" pitchFamily="34" charset="0"/>
                <a:ea typeface="Cambria" pitchFamily="34" charset="-122"/>
                <a:cs typeface="Cambria" pitchFamily="34" charset="-120"/>
              </a:rPr>
              <a:t>x = [ xₑ ; x_c ]  ,  Δx_c imposed exogenously</a:t>
            </a:r>
            <a:endParaRPr lang="en-US" sz="1200" dirty="0"/>
          </a:p>
        </p:txBody>
      </p:sp>
      <p:pic>
        <p:nvPicPr>
          <p:cNvPr id="26" name="Image 1" descr="preencoded.png"/>
          <p:cNvPicPr>
            <a:picLocks noChangeAspect="1"/>
          </p:cNvPicPr>
          <p:nvPr/>
        </p:nvPicPr>
        <p:blipFill>
          <a:blip r:embed="rId3"/>
          <a:stretch>
            <a:fillRect/>
          </a:stretch>
        </p:blipFill>
        <p:spPr>
          <a:xfrm>
            <a:off x="8065008" y="3058668"/>
            <a:ext cx="329184" cy="329184"/>
          </a:xfrm>
          <a:prstGeom prst="rect">
            <a:avLst/>
          </a:prstGeom>
        </p:spPr>
      </p:pic>
      <p:sp>
        <p:nvSpPr>
          <p:cNvPr id="27" name="Shape 23"/>
          <p:cNvSpPr/>
          <p:nvPr/>
        </p:nvSpPr>
        <p:spPr>
          <a:xfrm>
            <a:off x="8503920" y="1371600"/>
            <a:ext cx="3047695" cy="3703320"/>
          </a:xfrm>
          <a:prstGeom prst="roundRect">
            <a:avLst>
              <a:gd name="adj" fmla="val 2400"/>
            </a:avLst>
          </a:prstGeom>
          <a:solidFill>
            <a:srgbClr val="065A82"/>
          </a:solidFill>
          <a:ln/>
          <a:effectLst>
            <a:outerShdw blurRad="127000" dist="38100" dir="5400000" algn="bl" rotWithShape="0">
              <a:srgbClr val="0B2A3D">
                <a:alpha val="12000"/>
              </a:srgbClr>
            </a:outerShdw>
          </a:effectLst>
        </p:spPr>
      </p:sp>
      <p:sp>
        <p:nvSpPr>
          <p:cNvPr id="28" name="Text 24"/>
          <p:cNvSpPr/>
          <p:nvPr/>
        </p:nvSpPr>
        <p:spPr>
          <a:xfrm>
            <a:off x="8732520" y="1554480"/>
            <a:ext cx="2590495" cy="502920"/>
          </a:xfrm>
          <a:prstGeom prst="rect">
            <a:avLst/>
          </a:prstGeom>
          <a:noFill/>
          <a:ln/>
        </p:spPr>
        <p:txBody>
          <a:bodyPr wrap="square" rtlCol="0" anchor="ctr"/>
          <a:lstStyle/>
          <a:p>
            <a:pPr marL="0" indent="0">
              <a:buNone/>
            </a:pPr>
            <a:r>
              <a:rPr lang="en-US" sz="1150" b="1" kern="0" spc="50" dirty="0">
                <a:solidFill>
                  <a:srgbClr val="AFD4E5"/>
                </a:solidFill>
                <a:latin typeface="Calibri" pitchFamily="34" charset="0"/>
                <a:ea typeface="Calibri" pitchFamily="34" charset="-122"/>
                <a:cs typeface="Calibri" pitchFamily="34" charset="-120"/>
              </a:rPr>
              <a:t>3 · SOLVE THE INDUCED RESPONSE</a:t>
            </a:r>
            <a:endParaRPr lang="en-US" sz="1150" dirty="0"/>
          </a:p>
        </p:txBody>
      </p:sp>
      <p:sp>
        <p:nvSpPr>
          <p:cNvPr id="29" name="Text 25"/>
          <p:cNvSpPr/>
          <p:nvPr/>
        </p:nvSpPr>
        <p:spPr>
          <a:xfrm>
            <a:off x="8732520" y="2377440"/>
            <a:ext cx="2590495" cy="822960"/>
          </a:xfrm>
          <a:prstGeom prst="rect">
            <a:avLst/>
          </a:prstGeom>
          <a:noFill/>
          <a:ln/>
        </p:spPr>
        <p:txBody>
          <a:bodyPr wrap="square" rtlCol="0" anchor="ctr"/>
          <a:lstStyle/>
          <a:p>
            <a:pPr marL="0" indent="0">
              <a:buNone/>
            </a:pPr>
            <a:r>
              <a:rPr lang="en-US" sz="1700" b="1" i="1" dirty="0">
                <a:solidFill>
                  <a:srgbClr val="FFFFFF"/>
                </a:solidFill>
                <a:latin typeface="Cambria" pitchFamily="34" charset="0"/>
                <a:ea typeface="Cambria" pitchFamily="34" charset="-122"/>
                <a:cs typeface="Cambria" pitchFamily="34" charset="-120"/>
              </a:rPr>
              <a:t>Δxₑ = (I − A_ee)⁻¹ A_ec Δx_c</a:t>
            </a:r>
            <a:endParaRPr lang="en-US" sz="1700" dirty="0"/>
          </a:p>
        </p:txBody>
      </p:sp>
      <p:sp>
        <p:nvSpPr>
          <p:cNvPr id="30" name="Text 26"/>
          <p:cNvSpPr/>
          <p:nvPr/>
        </p:nvSpPr>
        <p:spPr>
          <a:xfrm>
            <a:off x="8732520" y="3246120"/>
            <a:ext cx="2590495" cy="1097280"/>
          </a:xfrm>
          <a:prstGeom prst="rect">
            <a:avLst/>
          </a:prstGeom>
          <a:noFill/>
          <a:ln/>
        </p:spPr>
        <p:txBody>
          <a:bodyPr wrap="square" rtlCol="0" anchor="ctr"/>
          <a:lstStyle/>
          <a:p>
            <a:pPr marL="0" indent="0">
              <a:buNone/>
            </a:pPr>
            <a:r>
              <a:rPr lang="en-US" sz="1150" dirty="0">
                <a:solidFill>
                  <a:srgbClr val="EAF3F8"/>
                </a:solidFill>
                <a:latin typeface="Calibri" pitchFamily="34" charset="0"/>
                <a:ea typeface="Calibri" pitchFamily="34" charset="-122"/>
                <a:cs typeface="Calibri" pitchFamily="34" charset="-120"/>
              </a:rPr>
              <a:t>The Leontief inverse of the endogenous block alone, applied to the fishery-to-rest-of-economy linkages — i.e. backward-linkage multipliers restricted to block e.</a:t>
            </a:r>
            <a:endParaRPr lang="en-US" sz="1150" dirty="0"/>
          </a:p>
        </p:txBody>
      </p:sp>
      <p:sp>
        <p:nvSpPr>
          <p:cNvPr id="31" name="Text 27"/>
          <p:cNvSpPr/>
          <p:nvPr/>
        </p:nvSpPr>
        <p:spPr>
          <a:xfrm>
            <a:off x="8732520" y="4251960"/>
            <a:ext cx="2590495" cy="777240"/>
          </a:xfrm>
          <a:prstGeom prst="rect">
            <a:avLst/>
          </a:prstGeom>
          <a:noFill/>
          <a:ln/>
        </p:spPr>
        <p:txBody>
          <a:bodyPr wrap="square" rtlCol="0" anchor="ctr"/>
          <a:lstStyle/>
          <a:p>
            <a:pPr marL="0" indent="0">
              <a:buNone/>
            </a:pPr>
            <a:r>
              <a:rPr lang="en-US" sz="1050" i="1" dirty="0">
                <a:solidFill>
                  <a:srgbClr val="9FC6DB"/>
                </a:solidFill>
                <a:latin typeface="Calibri" pitchFamily="34" charset="0"/>
                <a:ea typeface="Calibri" pitchFamily="34" charset="-122"/>
                <a:cs typeface="Calibri" pitchFamily="34" charset="-120"/>
              </a:rPr>
              <a:t>Consistent with supply-shock IO treatments (Steinback, 2004; Seung &amp; Waters, 2013; Surís-Regueiro &amp; Santiago, 2018).</a:t>
            </a:r>
            <a:endParaRPr lang="en-US" sz="1050" dirty="0"/>
          </a:p>
        </p:txBody>
      </p:sp>
      <p:sp>
        <p:nvSpPr>
          <p:cNvPr id="32" name="Shape 28"/>
          <p:cNvSpPr/>
          <p:nvPr/>
        </p:nvSpPr>
        <p:spPr>
          <a:xfrm>
            <a:off x="640080" y="5257800"/>
            <a:ext cx="10881360" cy="685800"/>
          </a:xfrm>
          <a:prstGeom prst="roundRect">
            <a:avLst>
              <a:gd name="adj" fmla="val 8000"/>
            </a:avLst>
          </a:prstGeom>
          <a:solidFill>
            <a:srgbClr val="EAF3F6"/>
          </a:solidFill>
          <a:ln/>
        </p:spPr>
      </p:sp>
      <p:sp>
        <p:nvSpPr>
          <p:cNvPr id="33" name="Text 29"/>
          <p:cNvSpPr/>
          <p:nvPr/>
        </p:nvSpPr>
        <p:spPr>
          <a:xfrm>
            <a:off x="914400" y="5349240"/>
            <a:ext cx="10332720" cy="548640"/>
          </a:xfrm>
          <a:prstGeom prst="rect">
            <a:avLst/>
          </a:prstGeom>
          <a:noFill/>
          <a:ln/>
        </p:spPr>
        <p:txBody>
          <a:bodyPr wrap="square" rtlCol="0" anchor="ctr"/>
          <a:lstStyle/>
          <a:p>
            <a:r>
              <a:rPr lang="en-US" sz="1150" i="1" dirty="0">
                <a:solidFill>
                  <a:srgbClr val="16263A"/>
                </a:solidFill>
                <a:latin typeface="Calibri" pitchFamily="34" charset="0"/>
                <a:ea typeface="Calibri" pitchFamily="34" charset="-122"/>
                <a:cs typeface="Calibri" pitchFamily="34" charset="-120"/>
              </a:rPr>
              <a:t>Built on the UK and Selected Regions Marine Focused IO Tables (Roca-Florido et al., 2025) developed during the MSPACE project, extended with wages, GVA, employment and GHG intensities for every sector. Δx_c itself is the MSPACE BAU fishery shock introduced in the previous slide</a:t>
            </a:r>
            <a:endParaRPr lang="en-US" sz="1150" dirty="0"/>
          </a:p>
        </p:txBody>
      </p:sp>
      <p:sp>
        <p:nvSpPr>
          <p:cNvPr id="34" name="Text 30"/>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35" name="Text 31"/>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The optimization problem</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A capacity-constrained linear program over an 11-sector marine tourism portfolio</a:t>
            </a:r>
            <a:endParaRPr lang="en-US" sz="1400" dirty="0"/>
          </a:p>
        </p:txBody>
      </p:sp>
      <p:sp>
        <p:nvSpPr>
          <p:cNvPr id="4" name="Shape 2"/>
          <p:cNvSpPr/>
          <p:nvPr/>
        </p:nvSpPr>
        <p:spPr>
          <a:xfrm>
            <a:off x="822960" y="1600200"/>
            <a:ext cx="4937760" cy="1005840"/>
          </a:xfrm>
          <a:prstGeom prst="roundRect">
            <a:avLst>
              <a:gd name="adj" fmla="val 7273"/>
            </a:avLst>
          </a:prstGeom>
          <a:solidFill>
            <a:srgbClr val="11243B"/>
          </a:solidFill>
          <a:ln/>
          <a:effectLst>
            <a:outerShdw blurRad="127000" dist="38100" dir="5400000" algn="bl" rotWithShape="0">
              <a:srgbClr val="0B2A3D">
                <a:alpha val="12000"/>
              </a:srgbClr>
            </a:outerShdw>
          </a:effectLst>
        </p:spPr>
      </p:sp>
      <p:sp>
        <p:nvSpPr>
          <p:cNvPr id="5" name="Text 3"/>
          <p:cNvSpPr/>
          <p:nvPr/>
        </p:nvSpPr>
        <p:spPr>
          <a:xfrm>
            <a:off x="1097280" y="1600200"/>
            <a:ext cx="4480560" cy="1005840"/>
          </a:xfrm>
          <a:prstGeom prst="rect">
            <a:avLst/>
          </a:prstGeom>
          <a:noFill/>
          <a:ln/>
        </p:spPr>
        <p:txBody>
          <a:bodyPr wrap="square" rtlCol="0" anchor="ctr"/>
          <a:lstStyle/>
          <a:p>
            <a:pPr marL="0" indent="0">
              <a:buNone/>
            </a:pPr>
            <a:r>
              <a:rPr lang="en-US" sz="1500" i="1" dirty="0">
                <a:solidFill>
                  <a:srgbClr val="FFFFFF"/>
                </a:solidFill>
                <a:latin typeface="Cambria" pitchFamily="34" charset="0"/>
                <a:ea typeface="Cambria" pitchFamily="34" charset="-122"/>
                <a:cs typeface="Cambria" pitchFamily="34" charset="-120"/>
              </a:rPr>
              <a:t>min  Σ xⱼ      (minimize additional tourism output)</a:t>
            </a:r>
            <a:endParaRPr lang="en-US" sz="1500" dirty="0"/>
          </a:p>
        </p:txBody>
      </p:sp>
      <p:sp>
        <p:nvSpPr>
          <p:cNvPr id="6" name="Shape 4"/>
          <p:cNvSpPr/>
          <p:nvPr/>
        </p:nvSpPr>
        <p:spPr>
          <a:xfrm>
            <a:off x="822960" y="2788920"/>
            <a:ext cx="4937760" cy="512064"/>
          </a:xfrm>
          <a:prstGeom prst="roundRect">
            <a:avLst>
              <a:gd name="adj" fmla="val 10714"/>
            </a:avLst>
          </a:prstGeom>
          <a:solidFill>
            <a:srgbClr val="EAF3F6"/>
          </a:solidFill>
          <a:ln/>
        </p:spPr>
      </p:sp>
      <p:sp>
        <p:nvSpPr>
          <p:cNvPr id="7" name="Text 5"/>
          <p:cNvSpPr/>
          <p:nvPr/>
        </p:nvSpPr>
        <p:spPr>
          <a:xfrm>
            <a:off x="1051560" y="2788920"/>
            <a:ext cx="4572000" cy="512064"/>
          </a:xfrm>
          <a:prstGeom prst="rect">
            <a:avLst/>
          </a:prstGeom>
          <a:noFill/>
          <a:ln/>
        </p:spPr>
        <p:txBody>
          <a:bodyPr wrap="square" rtlCol="0" anchor="ctr"/>
          <a:lstStyle/>
          <a:p>
            <a:pPr marL="0" indent="0">
              <a:buNone/>
            </a:pPr>
            <a:r>
              <a:rPr lang="en-US" sz="1350" b="1" dirty="0">
                <a:solidFill>
                  <a:srgbClr val="065A82"/>
                </a:solidFill>
                <a:latin typeface="Cambria" pitchFamily="34" charset="0"/>
                <a:ea typeface="Cambria" pitchFamily="34" charset="-122"/>
                <a:cs typeface="Cambria" pitchFamily="34" charset="-120"/>
              </a:rPr>
              <a:t>Wages: </a:t>
            </a:r>
            <a:r>
              <a:rPr lang="en-US" sz="1350" i="1" dirty="0">
                <a:solidFill>
                  <a:srgbClr val="16263A"/>
                </a:solidFill>
                <a:latin typeface="Cambria" pitchFamily="34" charset="0"/>
                <a:ea typeface="Cambria" pitchFamily="34" charset="-122"/>
                <a:cs typeface="Cambria" pitchFamily="34" charset="-120"/>
              </a:rPr>
              <a:t>Σ b_Wj·xⱼ ≥ 5.48</a:t>
            </a:r>
            <a:endParaRPr lang="en-US" sz="1350" dirty="0"/>
          </a:p>
        </p:txBody>
      </p:sp>
      <p:sp>
        <p:nvSpPr>
          <p:cNvPr id="8" name="Shape 6"/>
          <p:cNvSpPr/>
          <p:nvPr/>
        </p:nvSpPr>
        <p:spPr>
          <a:xfrm>
            <a:off x="822960" y="3410712"/>
            <a:ext cx="4937760" cy="512064"/>
          </a:xfrm>
          <a:prstGeom prst="roundRect">
            <a:avLst>
              <a:gd name="adj" fmla="val 10714"/>
            </a:avLst>
          </a:prstGeom>
          <a:solidFill>
            <a:srgbClr val="EAF3F6"/>
          </a:solidFill>
          <a:ln/>
        </p:spPr>
      </p:sp>
      <p:sp>
        <p:nvSpPr>
          <p:cNvPr id="9" name="Text 7"/>
          <p:cNvSpPr/>
          <p:nvPr/>
        </p:nvSpPr>
        <p:spPr>
          <a:xfrm>
            <a:off x="1051560" y="3410712"/>
            <a:ext cx="4572000" cy="512064"/>
          </a:xfrm>
          <a:prstGeom prst="rect">
            <a:avLst/>
          </a:prstGeom>
          <a:noFill/>
          <a:ln/>
        </p:spPr>
        <p:txBody>
          <a:bodyPr wrap="square" rtlCol="0" anchor="ctr"/>
          <a:lstStyle/>
          <a:p>
            <a:pPr marL="0" indent="0">
              <a:buNone/>
            </a:pPr>
            <a:r>
              <a:rPr lang="en-US" sz="1350" b="1" dirty="0">
                <a:solidFill>
                  <a:srgbClr val="065A82"/>
                </a:solidFill>
                <a:latin typeface="Cambria" pitchFamily="34" charset="0"/>
                <a:ea typeface="Cambria" pitchFamily="34" charset="-122"/>
                <a:cs typeface="Cambria" pitchFamily="34" charset="-120"/>
              </a:rPr>
              <a:t>GVA: </a:t>
            </a:r>
            <a:r>
              <a:rPr lang="en-US" sz="1350" i="1" dirty="0">
                <a:solidFill>
                  <a:srgbClr val="16263A"/>
                </a:solidFill>
                <a:latin typeface="Cambria" pitchFamily="34" charset="0"/>
                <a:ea typeface="Cambria" pitchFamily="34" charset="-122"/>
                <a:cs typeface="Cambria" pitchFamily="34" charset="-120"/>
              </a:rPr>
              <a:t>Σ b_GVAj·xⱼ ≥ 12.12</a:t>
            </a:r>
            <a:endParaRPr lang="en-US" sz="1350" dirty="0"/>
          </a:p>
        </p:txBody>
      </p:sp>
      <p:sp>
        <p:nvSpPr>
          <p:cNvPr id="10" name="Shape 8"/>
          <p:cNvSpPr/>
          <p:nvPr/>
        </p:nvSpPr>
        <p:spPr>
          <a:xfrm>
            <a:off x="822960" y="4032504"/>
            <a:ext cx="4937760" cy="512064"/>
          </a:xfrm>
          <a:prstGeom prst="roundRect">
            <a:avLst>
              <a:gd name="adj" fmla="val 10714"/>
            </a:avLst>
          </a:prstGeom>
          <a:solidFill>
            <a:srgbClr val="EAF3F6"/>
          </a:solidFill>
          <a:ln/>
        </p:spPr>
      </p:sp>
      <p:sp>
        <p:nvSpPr>
          <p:cNvPr id="11" name="Text 9"/>
          <p:cNvSpPr/>
          <p:nvPr/>
        </p:nvSpPr>
        <p:spPr>
          <a:xfrm>
            <a:off x="1051560" y="4032504"/>
            <a:ext cx="4572000" cy="512064"/>
          </a:xfrm>
          <a:prstGeom prst="rect">
            <a:avLst/>
          </a:prstGeom>
          <a:noFill/>
          <a:ln/>
        </p:spPr>
        <p:txBody>
          <a:bodyPr wrap="square" rtlCol="0" anchor="ctr"/>
          <a:lstStyle/>
          <a:p>
            <a:pPr marL="0" indent="0">
              <a:buNone/>
            </a:pPr>
            <a:r>
              <a:rPr lang="en-US" sz="1350" b="1" dirty="0">
                <a:solidFill>
                  <a:srgbClr val="065A82"/>
                </a:solidFill>
                <a:latin typeface="Cambria" pitchFamily="34" charset="0"/>
                <a:ea typeface="Cambria" pitchFamily="34" charset="-122"/>
                <a:cs typeface="Cambria" pitchFamily="34" charset="-120"/>
              </a:rPr>
              <a:t>Employment: </a:t>
            </a:r>
            <a:r>
              <a:rPr lang="en-US" sz="1350" i="1" dirty="0">
                <a:solidFill>
                  <a:srgbClr val="16263A"/>
                </a:solidFill>
                <a:latin typeface="Cambria" pitchFamily="34" charset="0"/>
                <a:ea typeface="Cambria" pitchFamily="34" charset="-122"/>
                <a:cs typeface="Cambria" pitchFamily="34" charset="-120"/>
              </a:rPr>
              <a:t>Σ b_EMPj·xⱼ ≥ 105.40</a:t>
            </a:r>
            <a:endParaRPr lang="en-US" sz="1350" dirty="0"/>
          </a:p>
        </p:txBody>
      </p:sp>
      <p:sp>
        <p:nvSpPr>
          <p:cNvPr id="12" name="Shape 10"/>
          <p:cNvSpPr/>
          <p:nvPr/>
        </p:nvSpPr>
        <p:spPr>
          <a:xfrm>
            <a:off x="822960" y="4654296"/>
            <a:ext cx="4937760" cy="512064"/>
          </a:xfrm>
          <a:prstGeom prst="roundRect">
            <a:avLst>
              <a:gd name="adj" fmla="val 10714"/>
            </a:avLst>
          </a:prstGeom>
          <a:solidFill>
            <a:srgbClr val="EAF3F6"/>
          </a:solidFill>
          <a:ln/>
        </p:spPr>
      </p:sp>
      <p:sp>
        <p:nvSpPr>
          <p:cNvPr id="13" name="Text 11"/>
          <p:cNvSpPr/>
          <p:nvPr/>
        </p:nvSpPr>
        <p:spPr>
          <a:xfrm>
            <a:off x="1051560" y="4654296"/>
            <a:ext cx="4572000" cy="512064"/>
          </a:xfrm>
          <a:prstGeom prst="rect">
            <a:avLst/>
          </a:prstGeom>
          <a:noFill/>
          <a:ln/>
        </p:spPr>
        <p:txBody>
          <a:bodyPr wrap="square" rtlCol="0" anchor="ctr"/>
          <a:lstStyle/>
          <a:p>
            <a:pPr marL="0" indent="0">
              <a:buNone/>
            </a:pPr>
            <a:r>
              <a:rPr lang="en-US" sz="1350" b="1" dirty="0">
                <a:solidFill>
                  <a:srgbClr val="E07A3F"/>
                </a:solidFill>
                <a:latin typeface="Cambria" pitchFamily="34" charset="0"/>
                <a:ea typeface="Cambria" pitchFamily="34" charset="-122"/>
                <a:cs typeface="Cambria" pitchFamily="34" charset="-120"/>
              </a:rPr>
              <a:t>GHG: </a:t>
            </a:r>
            <a:r>
              <a:rPr lang="en-US" sz="1350" i="1" dirty="0">
                <a:solidFill>
                  <a:srgbClr val="16263A"/>
                </a:solidFill>
                <a:latin typeface="Cambria" pitchFamily="34" charset="0"/>
                <a:ea typeface="Cambria" pitchFamily="34" charset="-122"/>
                <a:cs typeface="Cambria" pitchFamily="34" charset="-120"/>
              </a:rPr>
              <a:t>Σ b_GHGj·xⱼ ≤ 14.37</a:t>
            </a:r>
            <a:endParaRPr lang="en-US" sz="1350" dirty="0"/>
          </a:p>
        </p:txBody>
      </p:sp>
      <p:sp>
        <p:nvSpPr>
          <p:cNvPr id="14" name="Shape 12"/>
          <p:cNvSpPr/>
          <p:nvPr/>
        </p:nvSpPr>
        <p:spPr>
          <a:xfrm>
            <a:off x="6126480" y="1600200"/>
            <a:ext cx="5212080" cy="4206240"/>
          </a:xfrm>
          <a:prstGeom prst="roundRect">
            <a:avLst>
              <a:gd name="adj" fmla="val 2174"/>
            </a:avLst>
          </a:prstGeom>
          <a:solidFill>
            <a:srgbClr val="065A82"/>
          </a:solidFill>
          <a:ln/>
          <a:effectLst>
            <a:outerShdw blurRad="127000" dist="38100" dir="5400000" algn="bl" rotWithShape="0">
              <a:srgbClr val="0B2A3D">
                <a:alpha val="12000"/>
              </a:srgbClr>
            </a:outerShdw>
          </a:effectLst>
        </p:spPr>
      </p:sp>
      <p:pic>
        <p:nvPicPr>
          <p:cNvPr id="15" name="Image 0" descr="preencoded.png"/>
          <p:cNvPicPr>
            <a:picLocks noChangeAspect="1"/>
          </p:cNvPicPr>
          <p:nvPr/>
        </p:nvPicPr>
        <p:blipFill>
          <a:blip r:embed="rId3"/>
          <a:stretch>
            <a:fillRect/>
          </a:stretch>
        </p:blipFill>
        <p:spPr>
          <a:xfrm>
            <a:off x="6446520" y="1828800"/>
            <a:ext cx="640080" cy="640080"/>
          </a:xfrm>
          <a:prstGeom prst="rect">
            <a:avLst/>
          </a:prstGeom>
        </p:spPr>
      </p:pic>
      <p:sp>
        <p:nvSpPr>
          <p:cNvPr id="16" name="Text 13"/>
          <p:cNvSpPr/>
          <p:nvPr/>
        </p:nvSpPr>
        <p:spPr>
          <a:xfrm>
            <a:off x="7178040" y="1901952"/>
            <a:ext cx="3931920" cy="50292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Solver  ·  Simplex LP</a:t>
            </a:r>
            <a:endParaRPr lang="en-US" sz="1600" dirty="0"/>
          </a:p>
        </p:txBody>
      </p:sp>
      <p:sp>
        <p:nvSpPr>
          <p:cNvPr id="17" name="Text 14"/>
          <p:cNvSpPr/>
          <p:nvPr/>
        </p:nvSpPr>
        <p:spPr>
          <a:xfrm>
            <a:off x="6446520" y="2606040"/>
            <a:ext cx="4617720" cy="960120"/>
          </a:xfrm>
          <a:prstGeom prst="rect">
            <a:avLst/>
          </a:prstGeom>
          <a:noFill/>
          <a:ln/>
        </p:spPr>
        <p:txBody>
          <a:bodyPr wrap="square" rtlCol="0" anchor="ctr"/>
          <a:lstStyle/>
          <a:p>
            <a:pPr marL="0" indent="0">
              <a:buNone/>
            </a:pPr>
            <a:r>
              <a:rPr lang="en-US" sz="1250" dirty="0">
                <a:solidFill>
                  <a:srgbClr val="EAF3F8"/>
                </a:solidFill>
                <a:latin typeface="Calibri" pitchFamily="34" charset="0"/>
                <a:ea typeface="Calibri" pitchFamily="34" charset="-122"/>
                <a:cs typeface="Calibri" pitchFamily="34" charset="-120"/>
              </a:rPr>
              <a:t>Decision variables: additional output xⱼ across 11 marine</a:t>
            </a:r>
            <a:endParaRPr lang="en-US" sz="1250" dirty="0"/>
          </a:p>
          <a:p>
            <a:pPr marL="0" indent="0">
              <a:buNone/>
            </a:pPr>
            <a:r>
              <a:rPr lang="en-US" sz="1250" dirty="0">
                <a:solidFill>
                  <a:srgbClr val="EAF3F8"/>
                </a:solidFill>
                <a:latin typeface="Calibri" pitchFamily="34" charset="0"/>
                <a:ea typeface="Calibri" pitchFamily="34" charset="-122"/>
                <a:cs typeface="Calibri" pitchFamily="34" charset="-120"/>
              </a:rPr>
              <a:t>tourism sub-sectors (accommodation, food &amp; beverage, tour</a:t>
            </a:r>
            <a:endParaRPr lang="en-US" sz="1250" dirty="0"/>
          </a:p>
          <a:p>
            <a:pPr marL="0" indent="0">
              <a:buNone/>
            </a:pPr>
            <a:r>
              <a:rPr lang="en-US" sz="1250" dirty="0">
                <a:solidFill>
                  <a:srgbClr val="EAF3F8"/>
                </a:solidFill>
                <a:latin typeface="Calibri" pitchFamily="34" charset="0"/>
                <a:ea typeface="Calibri" pitchFamily="34" charset="-122"/>
                <a:cs typeface="Calibri" pitchFamily="34" charset="-120"/>
              </a:rPr>
              <a:t>operators, recreation, sports &amp; amusement activities).</a:t>
            </a:r>
            <a:endParaRPr lang="en-US" sz="1250" dirty="0"/>
          </a:p>
        </p:txBody>
      </p:sp>
      <p:sp>
        <p:nvSpPr>
          <p:cNvPr id="18" name="Text 15"/>
          <p:cNvSpPr/>
          <p:nvPr/>
        </p:nvSpPr>
        <p:spPr>
          <a:xfrm>
            <a:off x="6446520" y="3657600"/>
            <a:ext cx="4572000" cy="320040"/>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Scenario levers we vary:</a:t>
            </a:r>
            <a:endParaRPr lang="en-US" sz="1250" dirty="0"/>
          </a:p>
        </p:txBody>
      </p:sp>
      <p:sp>
        <p:nvSpPr>
          <p:cNvPr id="19" name="Text 16"/>
          <p:cNvSpPr/>
          <p:nvPr/>
        </p:nvSpPr>
        <p:spPr>
          <a:xfrm>
            <a:off x="6446520" y="4023360"/>
            <a:ext cx="4617720" cy="365760"/>
          </a:xfrm>
          <a:prstGeom prst="rect">
            <a:avLst/>
          </a:prstGeom>
          <a:noFill/>
          <a:ln/>
        </p:spPr>
        <p:txBody>
          <a:bodyPr wrap="square" rtlCol="0" anchor="ctr"/>
          <a:lstStyle/>
          <a:p>
            <a:pPr marL="342900" indent="-342900">
              <a:buSzPct val="100000"/>
              <a:buChar char="•"/>
            </a:pPr>
            <a:r>
              <a:rPr lang="en-US" sz="1200" dirty="0">
                <a:solidFill>
                  <a:srgbClr val="D7E9F1"/>
                </a:solidFill>
                <a:latin typeface="Calibri" pitchFamily="34" charset="0"/>
                <a:ea typeface="Calibri" pitchFamily="34" charset="-122"/>
                <a:cs typeface="Calibri" pitchFamily="34" charset="-120"/>
              </a:rPr>
              <a:t>Sectoral capacity cap (0%, 10%, 20%, 30%)</a:t>
            </a:r>
            <a:endParaRPr lang="en-US" sz="1200" dirty="0"/>
          </a:p>
        </p:txBody>
      </p:sp>
      <p:sp>
        <p:nvSpPr>
          <p:cNvPr id="20" name="Text 17"/>
          <p:cNvSpPr/>
          <p:nvPr/>
        </p:nvSpPr>
        <p:spPr>
          <a:xfrm>
            <a:off x="6446520" y="4407408"/>
            <a:ext cx="4617720" cy="365760"/>
          </a:xfrm>
          <a:prstGeom prst="rect">
            <a:avLst/>
          </a:prstGeom>
          <a:noFill/>
          <a:ln/>
        </p:spPr>
        <p:txBody>
          <a:bodyPr wrap="square" rtlCol="0" anchor="ctr"/>
          <a:lstStyle/>
          <a:p>
            <a:pPr marL="342900" indent="-342900">
              <a:buSzPct val="100000"/>
              <a:buChar char="•"/>
            </a:pPr>
            <a:r>
              <a:rPr lang="en-US" sz="1200" dirty="0">
                <a:solidFill>
                  <a:srgbClr val="D7E9F1"/>
                </a:solidFill>
                <a:latin typeface="Calibri" pitchFamily="34" charset="0"/>
                <a:ea typeface="Calibri" pitchFamily="34" charset="-122"/>
                <a:cs typeface="Calibri" pitchFamily="34" charset="-120"/>
              </a:rPr>
              <a:t>Objective: min output · max employment · min GHG</a:t>
            </a:r>
            <a:endParaRPr lang="en-US" sz="1200" dirty="0"/>
          </a:p>
        </p:txBody>
      </p:sp>
      <p:sp>
        <p:nvSpPr>
          <p:cNvPr id="21" name="Text 18"/>
          <p:cNvSpPr/>
          <p:nvPr/>
        </p:nvSpPr>
        <p:spPr>
          <a:xfrm>
            <a:off x="6446520" y="4791456"/>
            <a:ext cx="4617720" cy="365760"/>
          </a:xfrm>
          <a:prstGeom prst="rect">
            <a:avLst/>
          </a:prstGeom>
          <a:noFill/>
          <a:ln/>
        </p:spPr>
        <p:txBody>
          <a:bodyPr wrap="square" rtlCol="0" anchor="ctr"/>
          <a:lstStyle/>
          <a:p>
            <a:pPr marL="342900" indent="-342900">
              <a:buSzPct val="100000"/>
              <a:buChar char="•"/>
            </a:pPr>
            <a:r>
              <a:rPr lang="en-US" sz="1200" dirty="0">
                <a:solidFill>
                  <a:srgbClr val="D7E9F1"/>
                </a:solidFill>
                <a:latin typeface="Calibri" pitchFamily="34" charset="0"/>
                <a:ea typeface="Calibri" pitchFamily="34" charset="-122"/>
                <a:cs typeface="Calibri" pitchFamily="34" charset="-120"/>
              </a:rPr>
              <a:t>GHG rule: headroom-bound vs. full-quota use</a:t>
            </a:r>
            <a:endParaRPr lang="en-US" sz="1200" dirty="0"/>
          </a:p>
        </p:txBody>
      </p:sp>
      <p:sp>
        <p:nvSpPr>
          <p:cNvPr id="22" name="Text 19"/>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23" name="Text 20"/>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548640"/>
          </a:xfrm>
          <a:prstGeom prst="rect">
            <a:avLst/>
          </a:prstGeom>
          <a:noFill/>
          <a:ln/>
        </p:spPr>
        <p:txBody>
          <a:bodyPr wrap="square" rtlCol="0" anchor="ctr"/>
          <a:lstStyle/>
          <a:p>
            <a:pPr marL="0" indent="0">
              <a:buNone/>
            </a:pPr>
            <a:r>
              <a:rPr lang="en-US" sz="2600" b="1" dirty="0">
                <a:solidFill>
                  <a:srgbClr val="16263A"/>
                </a:solidFill>
                <a:latin typeface="Cambria" pitchFamily="34" charset="0"/>
                <a:ea typeface="Cambria" pitchFamily="34" charset="-122"/>
                <a:cs typeface="Cambria" pitchFamily="34" charset="-120"/>
              </a:rPr>
              <a:t>The marine tourism portfolio</a:t>
            </a:r>
            <a:endParaRPr lang="en-US" sz="2600" dirty="0"/>
          </a:p>
        </p:txBody>
      </p:sp>
      <p:sp>
        <p:nvSpPr>
          <p:cNvPr id="3" name="Text 1"/>
          <p:cNvSpPr/>
          <p:nvPr/>
        </p:nvSpPr>
        <p:spPr>
          <a:xfrm>
            <a:off x="640080" y="960120"/>
            <a:ext cx="10881360" cy="365760"/>
          </a:xfrm>
          <a:prstGeom prst="rect">
            <a:avLst/>
          </a:prstGeom>
          <a:noFill/>
          <a:ln/>
        </p:spPr>
        <p:txBody>
          <a:bodyPr wrap="square" rtlCol="0" anchor="ctr"/>
          <a:lstStyle/>
          <a:p>
            <a:pPr marL="0" indent="0">
              <a:buNone/>
            </a:pPr>
            <a:r>
              <a:rPr lang="en-US" sz="1400" dirty="0">
                <a:solidFill>
                  <a:srgbClr val="5C7A89"/>
                </a:solidFill>
                <a:latin typeface="Calibri" pitchFamily="34" charset="0"/>
                <a:ea typeface="Calibri" pitchFamily="34" charset="-122"/>
                <a:cs typeface="Calibri" pitchFamily="34" charset="-120"/>
              </a:rPr>
              <a:t>Not a single sector — 11 distinct activities, each with its own wage, GVA, employment and GHG intensity</a:t>
            </a:r>
            <a:endParaRPr lang="en-US" sz="1400" dirty="0"/>
          </a:p>
        </p:txBody>
      </p:sp>
      <p:sp>
        <p:nvSpPr>
          <p:cNvPr id="4" name="Shape 2"/>
          <p:cNvSpPr/>
          <p:nvPr/>
        </p:nvSpPr>
        <p:spPr>
          <a:xfrm>
            <a:off x="640080" y="1691640"/>
            <a:ext cx="2542032" cy="1234440"/>
          </a:xfrm>
          <a:prstGeom prst="roundRect">
            <a:avLst>
              <a:gd name="adj" fmla="val 5185"/>
            </a:avLst>
          </a:prstGeom>
          <a:solidFill>
            <a:srgbClr val="EAF3F6"/>
          </a:solidFill>
          <a:ln/>
        </p:spPr>
        <p:txBody>
          <a:bodyPr/>
          <a:lstStyle/>
          <a:p>
            <a:endParaRPr lang="en-GB"/>
          </a:p>
        </p:txBody>
      </p:sp>
      <p:sp>
        <p:nvSpPr>
          <p:cNvPr id="5" name="Shape 3"/>
          <p:cNvSpPr/>
          <p:nvPr/>
        </p:nvSpPr>
        <p:spPr>
          <a:xfrm>
            <a:off x="804672" y="1856232"/>
            <a:ext cx="566928" cy="566928"/>
          </a:xfrm>
          <a:prstGeom prst="ellipse">
            <a:avLst/>
          </a:prstGeom>
          <a:solidFill>
            <a:srgbClr val="1C7293"/>
          </a:solidFill>
          <a:ln/>
        </p:spPr>
        <p:txBody>
          <a:bodyPr/>
          <a:lstStyle/>
          <a:p>
            <a:endParaRPr lang="en-GB"/>
          </a:p>
        </p:txBody>
      </p:sp>
      <p:sp>
        <p:nvSpPr>
          <p:cNvPr id="7" name="Text 4"/>
          <p:cNvSpPr/>
          <p:nvPr/>
        </p:nvSpPr>
        <p:spPr>
          <a:xfrm>
            <a:off x="1481328" y="1783080"/>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Hotels &amp; accommodation</a:t>
            </a:r>
            <a:endParaRPr lang="en-US" sz="1150" dirty="0"/>
          </a:p>
        </p:txBody>
      </p:sp>
      <p:sp>
        <p:nvSpPr>
          <p:cNvPr id="8" name="Shape 5"/>
          <p:cNvSpPr/>
          <p:nvPr/>
        </p:nvSpPr>
        <p:spPr>
          <a:xfrm>
            <a:off x="3291840" y="1691640"/>
            <a:ext cx="2542032" cy="1234440"/>
          </a:xfrm>
          <a:prstGeom prst="roundRect">
            <a:avLst>
              <a:gd name="adj" fmla="val 5185"/>
            </a:avLst>
          </a:prstGeom>
          <a:solidFill>
            <a:srgbClr val="EAF3F6"/>
          </a:solidFill>
          <a:ln/>
        </p:spPr>
        <p:txBody>
          <a:bodyPr/>
          <a:lstStyle/>
          <a:p>
            <a:endParaRPr lang="en-GB"/>
          </a:p>
        </p:txBody>
      </p:sp>
      <p:sp>
        <p:nvSpPr>
          <p:cNvPr id="9" name="Shape 6"/>
          <p:cNvSpPr/>
          <p:nvPr/>
        </p:nvSpPr>
        <p:spPr>
          <a:xfrm>
            <a:off x="3456432" y="1856232"/>
            <a:ext cx="566928" cy="566928"/>
          </a:xfrm>
          <a:prstGeom prst="ellipse">
            <a:avLst/>
          </a:prstGeom>
          <a:solidFill>
            <a:srgbClr val="1C7293"/>
          </a:solidFill>
          <a:ln/>
        </p:spPr>
        <p:txBody>
          <a:bodyPr/>
          <a:lstStyle/>
          <a:p>
            <a:endParaRPr lang="en-GB"/>
          </a:p>
        </p:txBody>
      </p:sp>
      <p:sp>
        <p:nvSpPr>
          <p:cNvPr id="11" name="Text 7"/>
          <p:cNvSpPr/>
          <p:nvPr/>
        </p:nvSpPr>
        <p:spPr>
          <a:xfrm>
            <a:off x="4133088" y="1783080"/>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Short-stay accommodation</a:t>
            </a:r>
            <a:endParaRPr lang="en-US" sz="1150" dirty="0"/>
          </a:p>
        </p:txBody>
      </p:sp>
      <p:sp>
        <p:nvSpPr>
          <p:cNvPr id="12" name="Shape 8"/>
          <p:cNvSpPr/>
          <p:nvPr/>
        </p:nvSpPr>
        <p:spPr>
          <a:xfrm>
            <a:off x="5943600" y="1691640"/>
            <a:ext cx="2542032" cy="1234440"/>
          </a:xfrm>
          <a:prstGeom prst="roundRect">
            <a:avLst>
              <a:gd name="adj" fmla="val 5185"/>
            </a:avLst>
          </a:prstGeom>
          <a:solidFill>
            <a:srgbClr val="EAF3F6"/>
          </a:solidFill>
          <a:ln/>
        </p:spPr>
        <p:txBody>
          <a:bodyPr/>
          <a:lstStyle/>
          <a:p>
            <a:endParaRPr lang="en-GB"/>
          </a:p>
        </p:txBody>
      </p:sp>
      <p:sp>
        <p:nvSpPr>
          <p:cNvPr id="13" name="Shape 9"/>
          <p:cNvSpPr/>
          <p:nvPr/>
        </p:nvSpPr>
        <p:spPr>
          <a:xfrm>
            <a:off x="6108192" y="1856232"/>
            <a:ext cx="566928" cy="566928"/>
          </a:xfrm>
          <a:prstGeom prst="ellipse">
            <a:avLst/>
          </a:prstGeom>
          <a:solidFill>
            <a:srgbClr val="1C7293"/>
          </a:solidFill>
          <a:ln/>
        </p:spPr>
        <p:txBody>
          <a:bodyPr/>
          <a:lstStyle/>
          <a:p>
            <a:endParaRPr lang="en-GB"/>
          </a:p>
        </p:txBody>
      </p:sp>
      <p:sp>
        <p:nvSpPr>
          <p:cNvPr id="15" name="Text 10"/>
          <p:cNvSpPr/>
          <p:nvPr/>
        </p:nvSpPr>
        <p:spPr>
          <a:xfrm>
            <a:off x="6784848" y="1783080"/>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Camping &amp; caravan parks</a:t>
            </a:r>
            <a:endParaRPr lang="en-US" sz="1150" dirty="0"/>
          </a:p>
        </p:txBody>
      </p:sp>
      <p:sp>
        <p:nvSpPr>
          <p:cNvPr id="16" name="Shape 11"/>
          <p:cNvSpPr/>
          <p:nvPr/>
        </p:nvSpPr>
        <p:spPr>
          <a:xfrm>
            <a:off x="8595360" y="1691640"/>
            <a:ext cx="2542032" cy="1234440"/>
          </a:xfrm>
          <a:prstGeom prst="roundRect">
            <a:avLst>
              <a:gd name="adj" fmla="val 5185"/>
            </a:avLst>
          </a:prstGeom>
          <a:solidFill>
            <a:srgbClr val="EAF3F6"/>
          </a:solidFill>
          <a:ln/>
        </p:spPr>
        <p:txBody>
          <a:bodyPr/>
          <a:lstStyle/>
          <a:p>
            <a:endParaRPr lang="en-GB"/>
          </a:p>
        </p:txBody>
      </p:sp>
      <p:sp>
        <p:nvSpPr>
          <p:cNvPr id="17" name="Shape 12"/>
          <p:cNvSpPr/>
          <p:nvPr/>
        </p:nvSpPr>
        <p:spPr>
          <a:xfrm>
            <a:off x="8759952" y="1856232"/>
            <a:ext cx="566928" cy="566928"/>
          </a:xfrm>
          <a:prstGeom prst="ellipse">
            <a:avLst/>
          </a:prstGeom>
          <a:solidFill>
            <a:srgbClr val="1C7293"/>
          </a:solidFill>
          <a:ln/>
        </p:spPr>
        <p:txBody>
          <a:bodyPr/>
          <a:lstStyle/>
          <a:p>
            <a:endParaRPr lang="en-GB"/>
          </a:p>
        </p:txBody>
      </p:sp>
      <p:sp>
        <p:nvSpPr>
          <p:cNvPr id="19" name="Text 13"/>
          <p:cNvSpPr/>
          <p:nvPr/>
        </p:nvSpPr>
        <p:spPr>
          <a:xfrm>
            <a:off x="9436608" y="1783080"/>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Restaurants &amp; food service</a:t>
            </a:r>
            <a:endParaRPr lang="en-US" sz="1150" dirty="0"/>
          </a:p>
        </p:txBody>
      </p:sp>
      <p:sp>
        <p:nvSpPr>
          <p:cNvPr id="20" name="Shape 14"/>
          <p:cNvSpPr/>
          <p:nvPr/>
        </p:nvSpPr>
        <p:spPr>
          <a:xfrm>
            <a:off x="640080" y="3090672"/>
            <a:ext cx="2542032" cy="1234440"/>
          </a:xfrm>
          <a:prstGeom prst="roundRect">
            <a:avLst>
              <a:gd name="adj" fmla="val 5185"/>
            </a:avLst>
          </a:prstGeom>
          <a:solidFill>
            <a:srgbClr val="EAF3F6"/>
          </a:solidFill>
          <a:ln/>
        </p:spPr>
        <p:txBody>
          <a:bodyPr/>
          <a:lstStyle/>
          <a:p>
            <a:endParaRPr lang="en-GB"/>
          </a:p>
        </p:txBody>
      </p:sp>
      <p:sp>
        <p:nvSpPr>
          <p:cNvPr id="21" name="Shape 15"/>
          <p:cNvSpPr/>
          <p:nvPr/>
        </p:nvSpPr>
        <p:spPr>
          <a:xfrm>
            <a:off x="804672" y="3255264"/>
            <a:ext cx="566928" cy="566928"/>
          </a:xfrm>
          <a:prstGeom prst="ellipse">
            <a:avLst/>
          </a:prstGeom>
          <a:solidFill>
            <a:srgbClr val="1C7293"/>
          </a:solidFill>
          <a:ln/>
        </p:spPr>
        <p:txBody>
          <a:bodyPr/>
          <a:lstStyle/>
          <a:p>
            <a:endParaRPr lang="en-GB"/>
          </a:p>
        </p:txBody>
      </p:sp>
      <p:sp>
        <p:nvSpPr>
          <p:cNvPr id="23" name="Text 16"/>
          <p:cNvSpPr/>
          <p:nvPr/>
        </p:nvSpPr>
        <p:spPr>
          <a:xfrm>
            <a:off x="1481328" y="3182112"/>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Beverage serving</a:t>
            </a:r>
            <a:endParaRPr lang="en-US" sz="1150" dirty="0"/>
          </a:p>
        </p:txBody>
      </p:sp>
      <p:sp>
        <p:nvSpPr>
          <p:cNvPr id="24" name="Shape 17"/>
          <p:cNvSpPr/>
          <p:nvPr/>
        </p:nvSpPr>
        <p:spPr>
          <a:xfrm>
            <a:off x="3291840" y="3090672"/>
            <a:ext cx="2542032" cy="1234440"/>
          </a:xfrm>
          <a:prstGeom prst="roundRect">
            <a:avLst>
              <a:gd name="adj" fmla="val 5185"/>
            </a:avLst>
          </a:prstGeom>
          <a:solidFill>
            <a:srgbClr val="EAF3F6"/>
          </a:solidFill>
          <a:ln/>
        </p:spPr>
        <p:txBody>
          <a:bodyPr/>
          <a:lstStyle/>
          <a:p>
            <a:endParaRPr lang="en-GB"/>
          </a:p>
        </p:txBody>
      </p:sp>
      <p:sp>
        <p:nvSpPr>
          <p:cNvPr id="25" name="Shape 18"/>
          <p:cNvSpPr/>
          <p:nvPr/>
        </p:nvSpPr>
        <p:spPr>
          <a:xfrm>
            <a:off x="3456432" y="3255264"/>
            <a:ext cx="566928" cy="566928"/>
          </a:xfrm>
          <a:prstGeom prst="ellipse">
            <a:avLst/>
          </a:prstGeom>
          <a:solidFill>
            <a:srgbClr val="1C7293"/>
          </a:solidFill>
          <a:ln/>
        </p:spPr>
        <p:txBody>
          <a:bodyPr/>
          <a:lstStyle/>
          <a:p>
            <a:endParaRPr lang="en-GB"/>
          </a:p>
        </p:txBody>
      </p:sp>
      <p:sp>
        <p:nvSpPr>
          <p:cNvPr id="27" name="Text 19"/>
          <p:cNvSpPr/>
          <p:nvPr/>
        </p:nvSpPr>
        <p:spPr>
          <a:xfrm>
            <a:off x="4133088" y="3182112"/>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Tour operators</a:t>
            </a:r>
            <a:endParaRPr lang="en-US" sz="1150" dirty="0"/>
          </a:p>
        </p:txBody>
      </p:sp>
      <p:sp>
        <p:nvSpPr>
          <p:cNvPr id="28" name="Shape 20"/>
          <p:cNvSpPr/>
          <p:nvPr/>
        </p:nvSpPr>
        <p:spPr>
          <a:xfrm>
            <a:off x="5943600" y="3090672"/>
            <a:ext cx="2542032" cy="1234440"/>
          </a:xfrm>
          <a:prstGeom prst="roundRect">
            <a:avLst>
              <a:gd name="adj" fmla="val 5185"/>
            </a:avLst>
          </a:prstGeom>
          <a:solidFill>
            <a:srgbClr val="EAF3F6"/>
          </a:solidFill>
          <a:ln/>
        </p:spPr>
        <p:txBody>
          <a:bodyPr/>
          <a:lstStyle/>
          <a:p>
            <a:endParaRPr lang="en-GB"/>
          </a:p>
        </p:txBody>
      </p:sp>
      <p:sp>
        <p:nvSpPr>
          <p:cNvPr id="29" name="Shape 21"/>
          <p:cNvSpPr/>
          <p:nvPr/>
        </p:nvSpPr>
        <p:spPr>
          <a:xfrm>
            <a:off x="6108192" y="3255264"/>
            <a:ext cx="566928" cy="566928"/>
          </a:xfrm>
          <a:prstGeom prst="ellipse">
            <a:avLst/>
          </a:prstGeom>
          <a:solidFill>
            <a:srgbClr val="1C7293"/>
          </a:solidFill>
          <a:ln/>
        </p:spPr>
        <p:txBody>
          <a:bodyPr/>
          <a:lstStyle/>
          <a:p>
            <a:endParaRPr lang="en-GB"/>
          </a:p>
        </p:txBody>
      </p:sp>
      <p:sp>
        <p:nvSpPr>
          <p:cNvPr id="31" name="Text 22"/>
          <p:cNvSpPr/>
          <p:nvPr/>
        </p:nvSpPr>
        <p:spPr>
          <a:xfrm>
            <a:off x="6784848" y="3182112"/>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Reservation services</a:t>
            </a:r>
            <a:endParaRPr lang="en-US" sz="1150" dirty="0"/>
          </a:p>
        </p:txBody>
      </p:sp>
      <p:sp>
        <p:nvSpPr>
          <p:cNvPr id="32" name="Shape 23"/>
          <p:cNvSpPr/>
          <p:nvPr/>
        </p:nvSpPr>
        <p:spPr>
          <a:xfrm>
            <a:off x="8595360" y="3090672"/>
            <a:ext cx="2542032" cy="1234440"/>
          </a:xfrm>
          <a:prstGeom prst="roundRect">
            <a:avLst>
              <a:gd name="adj" fmla="val 5185"/>
            </a:avLst>
          </a:prstGeom>
          <a:solidFill>
            <a:srgbClr val="EAF3F6"/>
          </a:solidFill>
          <a:ln/>
        </p:spPr>
        <p:txBody>
          <a:bodyPr/>
          <a:lstStyle/>
          <a:p>
            <a:endParaRPr lang="en-GB"/>
          </a:p>
        </p:txBody>
      </p:sp>
      <p:sp>
        <p:nvSpPr>
          <p:cNvPr id="33" name="Shape 24"/>
          <p:cNvSpPr/>
          <p:nvPr/>
        </p:nvSpPr>
        <p:spPr>
          <a:xfrm>
            <a:off x="8759952" y="3255264"/>
            <a:ext cx="566928" cy="566928"/>
          </a:xfrm>
          <a:prstGeom prst="ellipse">
            <a:avLst/>
          </a:prstGeom>
          <a:solidFill>
            <a:srgbClr val="1C7293"/>
          </a:solidFill>
          <a:ln/>
        </p:spPr>
        <p:txBody>
          <a:bodyPr/>
          <a:lstStyle/>
          <a:p>
            <a:endParaRPr lang="en-GB"/>
          </a:p>
        </p:txBody>
      </p:sp>
      <p:sp>
        <p:nvSpPr>
          <p:cNvPr id="35" name="Text 25"/>
          <p:cNvSpPr/>
          <p:nvPr/>
        </p:nvSpPr>
        <p:spPr>
          <a:xfrm>
            <a:off x="9436608" y="3182112"/>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Sports facilities</a:t>
            </a:r>
            <a:endParaRPr lang="en-US" sz="1150" dirty="0"/>
          </a:p>
        </p:txBody>
      </p:sp>
      <p:sp>
        <p:nvSpPr>
          <p:cNvPr id="36" name="Shape 26"/>
          <p:cNvSpPr/>
          <p:nvPr/>
        </p:nvSpPr>
        <p:spPr>
          <a:xfrm>
            <a:off x="640080" y="4489704"/>
            <a:ext cx="2542032" cy="1234440"/>
          </a:xfrm>
          <a:prstGeom prst="roundRect">
            <a:avLst>
              <a:gd name="adj" fmla="val 5185"/>
            </a:avLst>
          </a:prstGeom>
          <a:solidFill>
            <a:srgbClr val="EAF3F6"/>
          </a:solidFill>
          <a:ln/>
        </p:spPr>
        <p:txBody>
          <a:bodyPr/>
          <a:lstStyle/>
          <a:p>
            <a:endParaRPr lang="en-GB"/>
          </a:p>
        </p:txBody>
      </p:sp>
      <p:sp>
        <p:nvSpPr>
          <p:cNvPr id="37" name="Shape 27"/>
          <p:cNvSpPr/>
          <p:nvPr/>
        </p:nvSpPr>
        <p:spPr>
          <a:xfrm>
            <a:off x="804672" y="4654296"/>
            <a:ext cx="566928" cy="566928"/>
          </a:xfrm>
          <a:prstGeom prst="ellipse">
            <a:avLst/>
          </a:prstGeom>
          <a:solidFill>
            <a:srgbClr val="1C7293"/>
          </a:solidFill>
          <a:ln/>
        </p:spPr>
        <p:txBody>
          <a:bodyPr/>
          <a:lstStyle/>
          <a:p>
            <a:endParaRPr lang="en-GB"/>
          </a:p>
        </p:txBody>
      </p:sp>
      <p:sp>
        <p:nvSpPr>
          <p:cNvPr id="39" name="Text 28"/>
          <p:cNvSpPr/>
          <p:nvPr/>
        </p:nvSpPr>
        <p:spPr>
          <a:xfrm>
            <a:off x="1481328" y="4581144"/>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Sports activities</a:t>
            </a:r>
            <a:endParaRPr lang="en-US" sz="1150" dirty="0"/>
          </a:p>
        </p:txBody>
      </p:sp>
      <p:sp>
        <p:nvSpPr>
          <p:cNvPr id="40" name="Shape 29"/>
          <p:cNvSpPr/>
          <p:nvPr/>
        </p:nvSpPr>
        <p:spPr>
          <a:xfrm>
            <a:off x="3291840" y="4489704"/>
            <a:ext cx="2542032" cy="1234440"/>
          </a:xfrm>
          <a:prstGeom prst="roundRect">
            <a:avLst>
              <a:gd name="adj" fmla="val 5185"/>
            </a:avLst>
          </a:prstGeom>
          <a:solidFill>
            <a:srgbClr val="EAF3F6"/>
          </a:solidFill>
          <a:ln/>
        </p:spPr>
        <p:txBody>
          <a:bodyPr/>
          <a:lstStyle/>
          <a:p>
            <a:endParaRPr lang="en-GB"/>
          </a:p>
        </p:txBody>
      </p:sp>
      <p:sp>
        <p:nvSpPr>
          <p:cNvPr id="41" name="Shape 30"/>
          <p:cNvSpPr/>
          <p:nvPr/>
        </p:nvSpPr>
        <p:spPr>
          <a:xfrm>
            <a:off x="3456432" y="4654296"/>
            <a:ext cx="566928" cy="566928"/>
          </a:xfrm>
          <a:prstGeom prst="ellipse">
            <a:avLst/>
          </a:prstGeom>
          <a:solidFill>
            <a:srgbClr val="1C7293"/>
          </a:solidFill>
          <a:ln/>
        </p:spPr>
        <p:txBody>
          <a:bodyPr/>
          <a:lstStyle/>
          <a:p>
            <a:endParaRPr lang="en-GB"/>
          </a:p>
        </p:txBody>
      </p:sp>
      <p:sp>
        <p:nvSpPr>
          <p:cNvPr id="43" name="Text 31"/>
          <p:cNvSpPr/>
          <p:nvPr/>
        </p:nvSpPr>
        <p:spPr>
          <a:xfrm>
            <a:off x="4133088" y="4581144"/>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Amusement &amp; theme parks</a:t>
            </a:r>
            <a:endParaRPr lang="en-US" sz="1150" dirty="0"/>
          </a:p>
        </p:txBody>
      </p:sp>
      <p:sp>
        <p:nvSpPr>
          <p:cNvPr id="44" name="Shape 32"/>
          <p:cNvSpPr/>
          <p:nvPr/>
        </p:nvSpPr>
        <p:spPr>
          <a:xfrm>
            <a:off x="5943600" y="4489704"/>
            <a:ext cx="2542032" cy="1234440"/>
          </a:xfrm>
          <a:prstGeom prst="roundRect">
            <a:avLst>
              <a:gd name="adj" fmla="val 5185"/>
            </a:avLst>
          </a:prstGeom>
          <a:solidFill>
            <a:srgbClr val="EAF3F6"/>
          </a:solidFill>
          <a:ln/>
        </p:spPr>
        <p:txBody>
          <a:bodyPr/>
          <a:lstStyle/>
          <a:p>
            <a:endParaRPr lang="en-GB"/>
          </a:p>
        </p:txBody>
      </p:sp>
      <p:sp>
        <p:nvSpPr>
          <p:cNvPr id="45" name="Shape 33"/>
          <p:cNvSpPr/>
          <p:nvPr/>
        </p:nvSpPr>
        <p:spPr>
          <a:xfrm>
            <a:off x="6108192" y="4654296"/>
            <a:ext cx="566928" cy="566928"/>
          </a:xfrm>
          <a:prstGeom prst="ellipse">
            <a:avLst/>
          </a:prstGeom>
          <a:solidFill>
            <a:srgbClr val="1C7293"/>
          </a:solidFill>
          <a:ln/>
        </p:spPr>
        <p:txBody>
          <a:bodyPr/>
          <a:lstStyle/>
          <a:p>
            <a:endParaRPr lang="en-GB"/>
          </a:p>
        </p:txBody>
      </p:sp>
      <p:sp>
        <p:nvSpPr>
          <p:cNvPr id="47" name="Text 34"/>
          <p:cNvSpPr/>
          <p:nvPr/>
        </p:nvSpPr>
        <p:spPr>
          <a:xfrm>
            <a:off x="6784848" y="4581144"/>
            <a:ext cx="1581912" cy="1051560"/>
          </a:xfrm>
          <a:prstGeom prst="rect">
            <a:avLst/>
          </a:prstGeom>
          <a:noFill/>
          <a:ln/>
        </p:spPr>
        <p:txBody>
          <a:bodyPr wrap="square" rtlCol="0" anchor="ctr"/>
          <a:lstStyle/>
          <a:p>
            <a:pPr marL="0" indent="0">
              <a:buNone/>
            </a:pPr>
            <a:r>
              <a:rPr lang="en-US" sz="1150" b="1" dirty="0">
                <a:solidFill>
                  <a:srgbClr val="16263A"/>
                </a:solidFill>
                <a:latin typeface="Calibri" pitchFamily="34" charset="0"/>
                <a:ea typeface="Calibri" pitchFamily="34" charset="-122"/>
                <a:cs typeface="Calibri" pitchFamily="34" charset="-120"/>
              </a:rPr>
              <a:t>Other recreation activities</a:t>
            </a:r>
            <a:endParaRPr lang="en-US" sz="1150" dirty="0"/>
          </a:p>
        </p:txBody>
      </p:sp>
      <p:sp>
        <p:nvSpPr>
          <p:cNvPr id="48" name="Text 35"/>
          <p:cNvSpPr/>
          <p:nvPr/>
        </p:nvSpPr>
        <p:spPr>
          <a:xfrm>
            <a:off x="457200" y="6473952"/>
            <a:ext cx="8686800" cy="274320"/>
          </a:xfrm>
          <a:prstGeom prst="rect">
            <a:avLst/>
          </a:prstGeom>
          <a:noFill/>
          <a:ln/>
        </p:spPr>
        <p:txBody>
          <a:bodyPr wrap="square" rtlCol="0" anchor="ctr"/>
          <a:lstStyle/>
          <a:p>
            <a:pPr marL="0" indent="0">
              <a:buNone/>
            </a:pPr>
            <a:r>
              <a:rPr lang="en-US" sz="900" dirty="0">
                <a:solidFill>
                  <a:srgbClr val="5C7A89"/>
                </a:solidFill>
                <a:latin typeface="Calibri" pitchFamily="34" charset="0"/>
                <a:ea typeface="Calibri" pitchFamily="34" charset="-122"/>
                <a:cs typeface="Calibri" pitchFamily="34" charset="-120"/>
              </a:rPr>
              <a:t>IIOA Congress 2026  |  Marine Tourism &amp; Climate Adaptation in Northern Ireland</a:t>
            </a:r>
            <a:endParaRPr lang="en-US" sz="900" dirty="0"/>
          </a:p>
        </p:txBody>
      </p:sp>
      <p:sp>
        <p:nvSpPr>
          <p:cNvPr id="49" name="Text 36"/>
          <p:cNvSpPr/>
          <p:nvPr/>
        </p:nvSpPr>
        <p:spPr>
          <a:xfrm>
            <a:off x="11277295" y="6473952"/>
            <a:ext cx="457200" cy="274320"/>
          </a:xfrm>
          <a:prstGeom prst="rect">
            <a:avLst/>
          </a:prstGeom>
          <a:noFill/>
          <a:ln/>
        </p:spPr>
        <p:txBody>
          <a:bodyPr wrap="square" rtlCol="0" anchor="ctr"/>
          <a:lstStyle/>
          <a:p>
            <a:pPr marL="0" indent="0" algn="r">
              <a:buNone/>
            </a:pPr>
            <a:r>
              <a:rPr lang="en-US" sz="900" dirty="0">
                <a:solidFill>
                  <a:srgbClr val="5C7A89"/>
                </a:solidFill>
                <a:latin typeface="Calibri" pitchFamily="34" charset="0"/>
                <a:ea typeface="Calibri" pitchFamily="34" charset="-122"/>
                <a:cs typeface="Calibri" pitchFamily="34" charset="-120"/>
              </a:rPr>
              <a:t>9</a:t>
            </a:r>
            <a:endParaRPr lang="en-US" sz="900" dirty="0"/>
          </a:p>
        </p:txBody>
      </p:sp>
      <p:pic>
        <p:nvPicPr>
          <p:cNvPr id="50" name="Graphic 50" descr="Hotels &amp; accommodation"/>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89000" y="1943100"/>
            <a:ext cx="393700" cy="393700"/>
          </a:xfrm>
          <a:prstGeom prst="rect">
            <a:avLst/>
          </a:prstGeom>
        </p:spPr>
      </p:pic>
      <p:pic>
        <p:nvPicPr>
          <p:cNvPr id="51" name="Graphic 51" descr="Short-stay accommodation"/>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543300" y="1943100"/>
            <a:ext cx="393700" cy="393700"/>
          </a:xfrm>
          <a:prstGeom prst="rect">
            <a:avLst/>
          </a:prstGeom>
        </p:spPr>
      </p:pic>
      <p:pic>
        <p:nvPicPr>
          <p:cNvPr id="52" name="Graphic 52" descr="Camping &amp; caravan parks"/>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197600" y="1943100"/>
            <a:ext cx="393700" cy="393700"/>
          </a:xfrm>
          <a:prstGeom prst="rect">
            <a:avLst/>
          </a:prstGeom>
        </p:spPr>
      </p:pic>
      <p:pic>
        <p:nvPicPr>
          <p:cNvPr id="53" name="Graphic 53" descr="Restaurants &amp; food service"/>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839200" y="1943100"/>
            <a:ext cx="393700" cy="393700"/>
          </a:xfrm>
          <a:prstGeom prst="rect">
            <a:avLst/>
          </a:prstGeom>
        </p:spPr>
      </p:pic>
      <p:pic>
        <p:nvPicPr>
          <p:cNvPr id="54" name="Graphic 54" descr="Beverage servi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89000" y="3340100"/>
            <a:ext cx="393700" cy="393700"/>
          </a:xfrm>
          <a:prstGeom prst="rect">
            <a:avLst/>
          </a:prstGeom>
        </p:spPr>
      </p:pic>
      <p:pic>
        <p:nvPicPr>
          <p:cNvPr id="55" name="Graphic 55" descr="Tour operators"/>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3543300" y="3340100"/>
            <a:ext cx="393700" cy="393700"/>
          </a:xfrm>
          <a:prstGeom prst="rect">
            <a:avLst/>
          </a:prstGeom>
        </p:spPr>
      </p:pic>
      <p:pic>
        <p:nvPicPr>
          <p:cNvPr id="56" name="Graphic 56" descr="Reservation services"/>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6197600" y="3340100"/>
            <a:ext cx="393700" cy="393700"/>
          </a:xfrm>
          <a:prstGeom prst="rect">
            <a:avLst/>
          </a:prstGeom>
        </p:spPr>
      </p:pic>
      <p:pic>
        <p:nvPicPr>
          <p:cNvPr id="57" name="Graphic 57" descr="Sports facilities"/>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8839200" y="3340100"/>
            <a:ext cx="393700" cy="393700"/>
          </a:xfrm>
          <a:prstGeom prst="rect">
            <a:avLst/>
          </a:prstGeom>
        </p:spPr>
      </p:pic>
      <p:pic>
        <p:nvPicPr>
          <p:cNvPr id="58" name="Graphic 58" descr="Sports activities"/>
          <p:cNvPicPr>
            <a:picLocks noChangeAspect="1"/>
          </p:cNvPicPr>
          <p:nvPr/>
        </p:nvPicPr>
        <p:blipFill>
          <a:blip>
            <a:extLst>
              <a:ext uri="{96DAC541-7B7A-43D3-8B79-37D633B846F1}">
                <asvg:svgBlip xmlns:asvg="http://schemas.microsoft.com/office/drawing/2016/SVG/main" r:embed="rId11"/>
              </a:ext>
            </a:extLst>
          </a:blip>
          <a:stretch>
            <a:fillRect/>
          </a:stretch>
        </p:blipFill>
        <p:spPr>
          <a:xfrm>
            <a:off x="889000" y="4737100"/>
            <a:ext cx="393700" cy="393700"/>
          </a:xfrm>
          <a:prstGeom prst="rect">
            <a:avLst/>
          </a:prstGeom>
        </p:spPr>
      </p:pic>
      <p:pic>
        <p:nvPicPr>
          <p:cNvPr id="59" name="Graphic 59" descr="Amusement &amp; theme parks"/>
          <p:cNvPicPr>
            <a:picLocks noChangeAspect="1"/>
          </p:cNvPicPr>
          <p:nvPr/>
        </p:nvPicPr>
        <p:blipFill>
          <a:blip>
            <a:extLst>
              <a:ext uri="{96DAC541-7B7A-43D3-8B79-37D633B846F1}">
                <asvg:svgBlip xmlns:asvg="http://schemas.microsoft.com/office/drawing/2016/SVG/main" r:embed="rId12"/>
              </a:ext>
            </a:extLst>
          </a:blip>
          <a:stretch>
            <a:fillRect/>
          </a:stretch>
        </p:blipFill>
        <p:spPr>
          <a:xfrm>
            <a:off x="3543300" y="4737100"/>
            <a:ext cx="393700" cy="393700"/>
          </a:xfrm>
          <a:prstGeom prst="rect">
            <a:avLst/>
          </a:prstGeom>
        </p:spPr>
      </p:pic>
      <p:pic>
        <p:nvPicPr>
          <p:cNvPr id="60" name="Graphic 60" descr="Other recreation activities"/>
          <p:cNvPicPr>
            <a:picLocks noChangeAspect="1"/>
          </p:cNvPicPr>
          <p:nvPr/>
        </p:nvPicPr>
        <p:blipFill>
          <a:blip>
            <a:extLst>
              <a:ext uri="{96DAC541-7B7A-43D3-8B79-37D633B846F1}">
                <asvg:svgBlip xmlns:asvg="http://schemas.microsoft.com/office/drawing/2016/SVG/main" r:embed="rId13"/>
              </a:ext>
            </a:extLst>
          </a:blip>
          <a:stretch>
            <a:fillRect/>
          </a:stretch>
        </p:blipFill>
        <p:spPr>
          <a:xfrm>
            <a:off x="6197600" y="4737100"/>
            <a:ext cx="393700" cy="393700"/>
          </a:xfrm>
          <a:prstGeom prst="rect">
            <a:avLst/>
          </a:prstGeom>
        </p:spPr>
      </p:pic>
    </p:spTree>
    <p:extLst>
      <p:ext uri="{BB962C8B-B14F-4D97-AF65-F5344CB8AC3E}">
        <p14:creationId xmlns:p14="http://schemas.microsoft.com/office/powerpoint/2010/main" val="3085113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3C725488-EC77-ED40-94DB-CDD764F8A9EE}">
  <we:reference id="wa200010001" version="1.0.0.1" store="en-US" storeType="OMEX"/>
  <we:alternateReferences>
    <we:reference id="wa200010001" version="1.0.0.1" store="en-US" storeType="OMEX"/>
  </we:alternateReferences>
  <we:properties>
    <we:property name="claude.fileId" value="&quot;5b88784c-c181-4397-953c-41433eb0654d&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74</TotalTime>
  <Words>3701</Words>
  <Application>Microsoft Macintosh PowerPoint</Application>
  <PresentationFormat>Panorámica</PresentationFormat>
  <Paragraphs>322</Paragraphs>
  <Slides>21</Slides>
  <Notes>21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Cambria</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 Marine Tourism Compensate for Climate-Induced Fishery Losses?</dc:title>
  <dc:subject>PptxGenJS Presentation</dc:subject>
  <dc:creator>IIOA Presentation</dc:creator>
  <cp:lastModifiedBy>Alberto Roca</cp:lastModifiedBy>
  <cp:revision>8</cp:revision>
  <dcterms:created xsi:type="dcterms:W3CDTF">2026-06-21T06:34:48Z</dcterms:created>
  <dcterms:modified xsi:type="dcterms:W3CDTF">2026-06-21T17:54:39Z</dcterms:modified>
</cp:coreProperties>
</file>