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60" r:id="rId2"/>
    <p:sldId id="340" r:id="rId3"/>
    <p:sldId id="348" r:id="rId4"/>
    <p:sldId id="257" r:id="rId5"/>
    <p:sldId id="353" r:id="rId6"/>
    <p:sldId id="306" r:id="rId7"/>
    <p:sldId id="307" r:id="rId8"/>
    <p:sldId id="261" r:id="rId9"/>
    <p:sldId id="304" r:id="rId10"/>
    <p:sldId id="309" r:id="rId11"/>
    <p:sldId id="347" r:id="rId12"/>
    <p:sldId id="333" r:id="rId13"/>
    <p:sldId id="335" r:id="rId14"/>
    <p:sldId id="336" r:id="rId15"/>
    <p:sldId id="344" r:id="rId16"/>
    <p:sldId id="345" r:id="rId17"/>
    <p:sldId id="337" r:id="rId18"/>
    <p:sldId id="338" r:id="rId19"/>
    <p:sldId id="339" r:id="rId20"/>
    <p:sldId id="349" r:id="rId21"/>
    <p:sldId id="350" r:id="rId22"/>
    <p:sldId id="341" r:id="rId23"/>
    <p:sldId id="342" r:id="rId24"/>
    <p:sldId id="343" r:id="rId25"/>
    <p:sldId id="310" r:id="rId26"/>
    <p:sldId id="351" r:id="rId27"/>
    <p:sldId id="327" r:id="rId28"/>
    <p:sldId id="326" r:id="rId29"/>
    <p:sldId id="284"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73C1"/>
    <a:srgbClr val="E5E3E6"/>
    <a:srgbClr val="F6F6F6"/>
    <a:srgbClr val="FFFFFF"/>
    <a:srgbClr val="052F55"/>
    <a:srgbClr val="F1FFFF"/>
    <a:srgbClr val="003180"/>
    <a:srgbClr val="F3F0E9"/>
    <a:srgbClr val="F7F4EF"/>
    <a:srgbClr val="F49E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14" autoAdjust="0"/>
    <p:restoredTop sz="79109" autoAdjust="0"/>
  </p:normalViewPr>
  <p:slideViewPr>
    <p:cSldViewPr snapToGrid="0">
      <p:cViewPr varScale="1">
        <p:scale>
          <a:sx n="114" d="100"/>
          <a:sy n="114" d="100"/>
        </p:scale>
        <p:origin x="1556" y="6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6T08:45:46.299"/>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1 47,'88'0,"-4"0,-17 0,1 0,-3 0,10 0,-6 0,-6-2,-7-3,-16-2,-3 1,1 3,0 2,-1-2,0 0,-4 0,-5 1,-3 2,0-2,-1-1,3 0,0 0,-3 3,3 0,-3 0,0 0,0 0,-4 0,1 0,0 0,0 0,-1 0,0 0,1 0,2 0,2 0,-1 0,0 0,-1 0,3 0,2 0,3 0,0 0,1 0,3 0,2 0,2 0,1 0,-2 0,-4 0,-4 0,-4 0,-2 0,0 0,2 0,4 0,-2 0,-1 0,-1 0,-1 0,-1 0,0 2,0 1,3 0,0-1,-1-2,0 0,2 0,3 0,3 0,0 0,0 0,0 0,2 0,0 0,3 0,1 0,-4 0,0 0,-2 0,2 0,4 0,3 0,-1 0,-4 0,-4 0,-7 0,3 0,-3 0,1 0,3 0,6 0,9 0,2 0,-4 0,-5 0,-5 0,-1 0,1 0,-1 0,-4 0,-3 0,-2 0,0 0,3 0,0 0,2 0,1 0,2 0,2 2,-1 0,-3 1,-2 0,-3-2,0-1,-1 0,0 0,3 0,3 0,1 0,2 0,0 3,1-1,-1 1,3-1,-1-2,4 3,1 0,-2 2,0 1,-3 0,1-1,-2-2,0-1,-2-2,2 0,3 0,0 0,-3 1,0 2,-1 0,-1 0,-3 0,-4-1,-3 1,-2 0,1-3,0 0,-3 0,-3 0,1 0,-2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6T08:46:14.149"/>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0 12,'50'0,"1"0,-3 0,10 0,33 0,-40 0,1 0,1 0,0 0,-2 0,-1 0,26 0,-2 0,-3 0,-6 0,-6 0,-4 0,-2 0,2 0,2 0,-1 0,-3 0,-5 0,-2 0,0-3,1 0,-1 0,-1 0,-3 3,-1 0,2 0,-2 0,-1 0,-3 0,-5 0,3 0,9 0,7 0,4 0,-1 0,-6 0,-2 0,0 0,1 0,-1 0,-1 0,-2 0,0 0,-1 0,-1 0,-1 0,-3 0,0 0,0 0,6 3,2 4,1 3,1 1,-7-3,-6-3,-10 0,-6-2,-1-1,12-2,27 0,12 0,5 0,-7 0,-17 0,-1 0,-6 0,-2 0,0 0,1 0,-1 0,-1 0,-4 0,-4-1,-2-2,1 0,-3 0,-2 2,-1 1,-3 0,0 0,2 0,1 0,2 0,4 0,1 0,4 0,1 0,0 0,0 0,-4 0,-2 0,-1 0,1 0,2 0,4 0,1 0,4 0,2 0,-2 0,-2 0,0 0,-2 0,4 0,6 0,-1 0,4 0,-2 0,0-2,4-1,3-3,2 0,-2 1,0 2,-3 3,-2 0,-1 0,-4 0,5 0,6 0,12 0,8 0,3 0,-5 0,-5 0,-1 0,2-3,3 0,2-1,-2 2,-1 2,-8 0,-4 0,-6 0,-5 0,0 0,-5 0,-2 0,-6 0,-7 0,-6 0,-2 0,-1 0,1 0,0 0,0 0,2 0,1 0,0 0,-1 0,-2 0,6 0,4 0,6 0,7 0,-7 0,-3 0,-6 0,-8 0,-2 0,-1 0,1 0,1 0,7 0,7 0,4 0,2 0,-3 0,-3 0,1 0,-3 0,-4 0,-4 0,-2 0,-1 0,-2 0,0 0,-1 0,2 2,1 1,3-1,6 0,4-2,2 3,1-1,0 1,6 2,5-2,3 0,0 0,-1-3,2 0,3 0,3 0,-5 0,9 0,4 0,1 0,10 0,-3 0,4 0,1 0,-3 0,-2 0,-3 0,-7 0,-7 0,-2 0,-3 0,1 0,1 0,-2 0,-2 0,-2 1,1 2,0 4,6 4,0-1,-2 0,-3-3,-6-3,-4-2,-4-1,-1-1,0 2,0 1,-2 0,-3 0,0-3,1 0,6 0,1 0,1 0,2 0,-4 0,4 0,3 1,-1 2,6 0,2-1,6 0,8-2,-4 0,-4 0,-7 0,-5 0,-1 0,-2 0,-1 0,-3 0,0 0,-2 0,-3 0,-1 0,-4 0,-2 0,-3 0,-5 0,1 0,0 0,3 0,0 0,0 0,-1 0,1 0,0 0,0 0,-1 0,1 0,3 0,1 0,3 0,1 0,0 0,3 0,-1 0,-4 0,-4 0,-6 0,-1 0,-1 0,1 0,2 0,0 0,-1 0,-2 0,4 0,-1 0,2 0,-2 0,1 0,0-3,3-2,-2-1,0-1,1 2,0 1,0-1,-4 3,-1-3,-3 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1541D8-A6EA-4A4A-9664-84074B02DF50}" type="datetimeFigureOut">
              <a:rPr lang="zh-CN" altLang="en-US" smtClean="0"/>
              <a:t>2026/6/19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0F123-3FC0-46AC-ACFD-50710791DA20}" type="slidenum">
              <a:rPr lang="zh-CN" altLang="en-US" smtClean="0"/>
              <a:t>‹#›</a:t>
            </a:fld>
            <a:endParaRPr lang="zh-CN" altLang="en-US"/>
          </a:p>
        </p:txBody>
      </p:sp>
    </p:spTree>
    <p:extLst>
      <p:ext uri="{BB962C8B-B14F-4D97-AF65-F5344CB8AC3E}">
        <p14:creationId xmlns:p14="http://schemas.microsoft.com/office/powerpoint/2010/main" val="217802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Good morning everyone. My name is Pengfei Yuan, from King’s College London and Shandong University. Today I will present our work on shielding supply chains from weather-induced power failures.</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1</a:t>
            </a:fld>
            <a:endParaRPr lang="zh-CN" altLang="en-US"/>
          </a:p>
        </p:txBody>
      </p:sp>
    </p:spTree>
    <p:extLst>
      <p:ext uri="{BB962C8B-B14F-4D97-AF65-F5344CB8AC3E}">
        <p14:creationId xmlns:p14="http://schemas.microsoft.com/office/powerpoint/2010/main" val="3210206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Three gaps motivate this work. The first is fragmented outage data. The second is limited modelling of cascading economic losses from electricity interruptions. The third is the lack of an integrated workflow that connects outage projection, economic impact assessment and resilience testing. Our framework is designed to address these three gaps together.</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11</a:t>
            </a:fld>
            <a:endParaRPr lang="zh-CN" altLang="en-US"/>
          </a:p>
        </p:txBody>
      </p:sp>
    </p:spTree>
    <p:extLst>
      <p:ext uri="{BB962C8B-B14F-4D97-AF65-F5344CB8AC3E}">
        <p14:creationId xmlns:p14="http://schemas.microsoft.com/office/powerpoint/2010/main" val="2312436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Historical outage records are often fragmented. They may cover only selected regions or time periods, and they often miss key parameters such as outage duration, affected customers and outage causes. More importantly, historical records alone cannot tell us how outage risk may change under future climate conditions. This creates uncertainty in future weather-induced outage recognition and projection.</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12</a:t>
            </a:fld>
            <a:endParaRPr lang="zh-CN" altLang="en-US"/>
          </a:p>
        </p:txBody>
      </p:sp>
    </p:spTree>
    <p:extLst>
      <p:ext uri="{BB962C8B-B14F-4D97-AF65-F5344CB8AC3E}">
        <p14:creationId xmlns:p14="http://schemas.microsoft.com/office/powerpoint/2010/main" val="3030075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The second gap is economic assessment. Many approaches focus on direct local losses, such as the value of electricity not supplied or immediate production interruption. However, power outages can also create indirect losses through supply-chain linkages. These losses are difficult to capture because they depend on sectoral electricity dependence, inventory constraints, substitution possibilities and interregional trade relationships.</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13</a:t>
            </a:fld>
            <a:endParaRPr lang="zh-CN" altLang="en-US"/>
          </a:p>
        </p:txBody>
      </p:sp>
    </p:spTree>
    <p:extLst>
      <p:ext uri="{BB962C8B-B14F-4D97-AF65-F5344CB8AC3E}">
        <p14:creationId xmlns:p14="http://schemas.microsoft.com/office/powerpoint/2010/main" val="4016289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The third gap is workflow integration. Physical outage projection, economic-loss assessment and resilience evaluation are often analysed separately. This separation makes it difficult to ask where physical risk becomes economically important, or where an intervention would generate the greatest system-wide benefit. We therefore need an integrated framework that links physical outage risk to economic propagation and resilience testing.</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14</a:t>
            </a:fld>
            <a:endParaRPr lang="zh-CN" altLang="en-US"/>
          </a:p>
        </p:txBody>
      </p:sp>
    </p:spTree>
    <p:extLst>
      <p:ext uri="{BB962C8B-B14F-4D97-AF65-F5344CB8AC3E}">
        <p14:creationId xmlns:p14="http://schemas.microsoft.com/office/powerpoint/2010/main" val="3935101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Our work starts from a substation-level data foundation. We combine outage records for more than 4,300 primary substations, including over 100,000 weather-induced outage records, with information on duration, affected customers and outage causes. We then link these records to climate data, infrastructure attributes and economic data, including MRIO information, regional energy consumption, customers and population. This allows us to connect physical outage events with regional and sectoral economic exposure.</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17</a:t>
            </a:fld>
            <a:endParaRPr lang="zh-CN" altLang="en-US"/>
          </a:p>
        </p:txBody>
      </p:sp>
    </p:spTree>
    <p:extLst>
      <p:ext uri="{BB962C8B-B14F-4D97-AF65-F5344CB8AC3E}">
        <p14:creationId xmlns:p14="http://schemas.microsoft.com/office/powerpoint/2010/main" val="3894865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The first modelling step is physical outage projection. We use historical weather and outage records to estimate how weather conditions translate into outage occurrence, duration and affected customers at the primary-substation level. We then apply this relationship to future climate projections. The aim is not only to predict whether outages increase nationally, but also to identify where future risk becomes concentrated.</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18</a:t>
            </a:fld>
            <a:endParaRPr lang="zh-CN" altLang="en-US"/>
          </a:p>
        </p:txBody>
      </p:sp>
    </p:spTree>
    <p:extLst>
      <p:ext uri="{BB962C8B-B14F-4D97-AF65-F5344CB8AC3E}">
        <p14:creationId xmlns:p14="http://schemas.microsoft.com/office/powerpoint/2010/main" val="2573211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The second step translates outage shocks into production constraints. We extend ARIO/MRIO modelling by representing outage-driven electricity shortfalls as sectoral production shocks. Importantly, we do not assume that all sectors are affected uniformly. Critical sectors such as hospitals and energy supply are more likely to be protected, while manufacturing and other interruptible sectors may face stronger curtailment. This provides a more realistic sectoral shock allocation rule for MRIO modelling.</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19</a:t>
            </a:fld>
            <a:endParaRPr lang="zh-CN" altLang="en-US"/>
          </a:p>
        </p:txBody>
      </p:sp>
    </p:spTree>
    <p:extLst>
      <p:ext uri="{BB962C8B-B14F-4D97-AF65-F5344CB8AC3E}">
        <p14:creationId xmlns:p14="http://schemas.microsoft.com/office/powerpoint/2010/main" val="3588216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The third step is counterfactual resilience testing. We compare a baseline outage-loss scenario with counterfactual scenarios in which outage exposure is reduced at selected network locations. The reduction can be represented through shorter outage duration, fewer affected customers or smaller electricity shortfall. We then use the ARIO/MRIO model to estimate avoided losses. This allows us to compare system-wide benefits without revealing technology-specific deployment details.</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20</a:t>
            </a:fld>
            <a:endParaRPr lang="zh-CN" altLang="en-US"/>
          </a:p>
        </p:txBody>
      </p:sp>
    </p:spTree>
    <p:extLst>
      <p:ext uri="{BB962C8B-B14F-4D97-AF65-F5344CB8AC3E}">
        <p14:creationId xmlns:p14="http://schemas.microsoft.com/office/powerpoint/2010/main" val="775382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I now present preliminary findings.</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21</a:t>
            </a:fld>
            <a:endParaRPr lang="zh-CN" altLang="en-US"/>
          </a:p>
        </p:txBody>
      </p:sp>
    </p:spTree>
    <p:extLst>
      <p:ext uri="{BB962C8B-B14F-4D97-AF65-F5344CB8AC3E}">
        <p14:creationId xmlns:p14="http://schemas.microsoft.com/office/powerpoint/2010/main" val="2310979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Our first finding is that future climate change amplifies outage risk. Weather-induced outages at primary substations are projected to intensify under future climate conditions, especially in high-risk years. The risk is also spatially concentrated: a small share of substations accounts for a large share of projected outage events. Importantly, customer impact does not always follow outage frequency, because affected customers also depend on substation service areas and local demand density.</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22</a:t>
            </a:fld>
            <a:endParaRPr lang="zh-CN" altLang="en-US"/>
          </a:p>
        </p:txBody>
      </p:sp>
    </p:spTree>
    <p:extLst>
      <p:ext uri="{BB962C8B-B14F-4D97-AF65-F5344CB8AC3E}">
        <p14:creationId xmlns:p14="http://schemas.microsoft.com/office/powerpoint/2010/main" val="3541031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Before moving to the study, I would like to briefly introduce my background. My research focuses on climate–energy–economic nexus modelling and energy-transition risk management. I work on how climate-related shocks affect energy infrastructure, economic systems and supply chains. This project builds on that background by linking power outage data, climate projections and supply-chain cascade modelling.</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2</a:t>
            </a:fld>
            <a:endParaRPr lang="zh-CN" altLang="en-US"/>
          </a:p>
        </p:txBody>
      </p:sp>
    </p:spTree>
    <p:extLst>
      <p:ext uri="{BB962C8B-B14F-4D97-AF65-F5344CB8AC3E}">
        <p14:creationId xmlns:p14="http://schemas.microsoft.com/office/powerpoint/2010/main" val="4075929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The second finding is that local outages can generate economy-wide losses. Annual losses increase over time, and uncertainty also widens in later periods. The largest increases tend to occur in regions where indirect losses are substantial, especially regions connected to major economic centres or supply-chain hubs. This shows why local outage assessment is insufficient: the economic burden can be borne far beyond the outage location.</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23</a:t>
            </a:fld>
            <a:endParaRPr lang="zh-CN" altLang="en-US"/>
          </a:p>
        </p:txBody>
      </p:sp>
    </p:spTree>
    <p:extLst>
      <p:ext uri="{BB962C8B-B14F-4D97-AF65-F5344CB8AC3E}">
        <p14:creationId xmlns:p14="http://schemas.microsoft.com/office/powerpoint/2010/main" val="531985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The third finding is that sectoral exposure is highly uneven. We use food manufacturing in UKM6 as an example to trace how outage-induced losses propagate to upstream and downstream sectors. This example shows how a local electricity disruption can affect sectoral production networks. It also illustrates why sector-specific exposure and supply-chain position are essential for understanding outage impacts.</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24</a:t>
            </a:fld>
            <a:endParaRPr lang="zh-CN" altLang="en-US"/>
          </a:p>
        </p:txBody>
      </p:sp>
    </p:spTree>
    <p:extLst>
      <p:ext uri="{BB962C8B-B14F-4D97-AF65-F5344CB8AC3E}">
        <p14:creationId xmlns:p14="http://schemas.microsoft.com/office/powerpoint/2010/main" val="2696768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We are now extending the framework to evaluate targeted resilience interventions. These include substation hardening, strategic undergrounding, network redundancy and distributed storage. At this stage, we treat these options as counterfactual reductions in outage exposure rather than presenting one technology-specific solution. The goal is to assess how local risk reduction changes system-wide supply-chain losses under future climate conditions.</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25</a:t>
            </a:fld>
            <a:endParaRPr lang="zh-CN" altLang="en-US"/>
          </a:p>
        </p:txBody>
      </p:sp>
    </p:spTree>
    <p:extLst>
      <p:ext uri="{BB962C8B-B14F-4D97-AF65-F5344CB8AC3E}">
        <p14:creationId xmlns:p14="http://schemas.microsoft.com/office/powerpoint/2010/main" val="3003275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Finally, this work connects to a broader collaborative platform: Open Cascade Map. The aim is to integrate evidence from outage records, public reports, voluntary contributions, interviews, remote sensing and surface sensors. By linking hazard, entity and economic layers, we can ask: who was affected, when, where, by what shock and through which pathway? This type of platform can improve validation, attribution and real-world relevance.</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27</a:t>
            </a:fld>
            <a:endParaRPr lang="zh-CN" altLang="en-US"/>
          </a:p>
        </p:txBody>
      </p:sp>
    </p:spTree>
    <p:extLst>
      <p:ext uri="{BB962C8B-B14F-4D97-AF65-F5344CB8AC3E}">
        <p14:creationId xmlns:p14="http://schemas.microsoft.com/office/powerpoint/2010/main" val="1313708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There are several areas where collaboration can improve the framework. Outage event records can improve validation of timing, duration and affected customers. Remote-sensing evidence can help track outage extent and recovery. Sectoral interruption data can reveal how firms actually respond to electricity shortfalls. Critical infrastructure data can help connect power outages with transport, logistics, water, health and communication systems.</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28</a:t>
            </a:fld>
            <a:endParaRPr lang="zh-CN" altLang="en-US"/>
          </a:p>
        </p:txBody>
      </p:sp>
    </p:spTree>
    <p:extLst>
      <p:ext uri="{BB962C8B-B14F-4D97-AF65-F5344CB8AC3E}">
        <p14:creationId xmlns:p14="http://schemas.microsoft.com/office/powerpoint/2010/main" val="1943346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Thank you very much for listening. I would be very happy to discuss potential collaboration on outage data, supply-chain disruption and infrastructure resilience</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29</a:t>
            </a:fld>
            <a:endParaRPr lang="zh-CN" altLang="en-US"/>
          </a:p>
        </p:txBody>
      </p:sp>
    </p:spTree>
    <p:extLst>
      <p:ext uri="{BB962C8B-B14F-4D97-AF65-F5344CB8AC3E}">
        <p14:creationId xmlns:p14="http://schemas.microsoft.com/office/powerpoint/2010/main" val="327925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I start with a recent and intuitive example. How can a single local power failure disrupt one of Europe’s busiest transport hubs? In this case, Heathrow Airport was closed for one day after a nearby substation fire caused an unprecedented loss of power. Around 200,000 passengers were affected. This motivates a broader question: how do local power failures become wider economic shocks?</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4</a:t>
            </a:fld>
            <a:endParaRPr lang="zh-CN" altLang="en-US"/>
          </a:p>
        </p:txBody>
      </p:sp>
    </p:spTree>
    <p:extLst>
      <p:ext uri="{BB962C8B-B14F-4D97-AF65-F5344CB8AC3E}">
        <p14:creationId xmlns:p14="http://schemas.microsoft.com/office/powerpoint/2010/main" val="170284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zh-CN" dirty="0"/>
              <a:t>This slide summarises the core cascade mechanism. A substation failure first causes a local outage. If that outage affects an airport, logistics hub or production facility, critical services may be interrupted. Deliveries can then be delayed, inputs may arrive late, and downstream factories may reduce or halt production. Eventually, losses spread through supply-chain networks. The key risk is therefore not only who loses power locally, but who bears the wider economic disruption.</a:t>
            </a:r>
            <a:endParaRPr dirty="0"/>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Weather-induced outages are shaped by compound environmental conditions. For the same wind speed, outage risk can differ substantially across seasons because of vegetation conditions. Wet antecedent conditions can also increase vulnerability by weakening tree roots and surrounding soils. When wind, rainfall and seasonality coincide, the risk of outages can rise sharply. This matters because climate change can alter storm seasonality, heavy rainfall and extreme-weather exposure.</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6</a:t>
            </a:fld>
            <a:endParaRPr lang="zh-CN" altLang="en-US"/>
          </a:p>
        </p:txBody>
      </p:sp>
    </p:spTree>
    <p:extLst>
      <p:ext uri="{BB962C8B-B14F-4D97-AF65-F5344CB8AC3E}">
        <p14:creationId xmlns:p14="http://schemas.microsoft.com/office/powerpoint/2010/main" val="3110223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The UK is a useful case because its distribution networks remain exposed to weather-induced failures. Overhead lines, vegetation exposure and local network constraints make parts of the system vulnerable to storms and compound weather conditions. This does not mean that every region faces the same level of risk. Instead, it suggests that outage risk is spatially uneven and should be assessed at the infrastructure level.</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7</a:t>
            </a:fld>
            <a:endParaRPr lang="zh-CN" altLang="en-US"/>
          </a:p>
        </p:txBody>
      </p:sp>
    </p:spTree>
    <p:extLst>
      <p:ext uri="{BB962C8B-B14F-4D97-AF65-F5344CB8AC3E}">
        <p14:creationId xmlns:p14="http://schemas.microsoft.com/office/powerpoint/2010/main" val="3477723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Recent storms in the UK show that this is not only a future concern. Severe weather events have repeatedly caused customer interruptions and infrastructure damage. These events demonstrate that weather-induced outages remain a practical risk for energy networks, households and economic activities. They also highlight the need to understand not only where outages occur, but how their consequences spread.</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8</a:t>
            </a:fld>
            <a:endParaRPr lang="zh-CN" altLang="en-US"/>
          </a:p>
        </p:txBody>
      </p:sp>
    </p:spTree>
    <p:extLst>
      <p:ext uri="{BB962C8B-B14F-4D97-AF65-F5344CB8AC3E}">
        <p14:creationId xmlns:p14="http://schemas.microsoft.com/office/powerpoint/2010/main" val="2377765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This is where the topic becomes directly relevant to input–output and supply-chain analysis. A local electricity shortfall can constrain production in affected sectors. If those sectors supply inputs to other regions or industries, the initial shock can propagate through interregional production networks. Therefore, outage assessment requires more than estimating local electricity losses. It requires tracing how production constraints move through the economy.</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9</a:t>
            </a:fld>
            <a:endParaRPr lang="zh-CN" altLang="en-US"/>
          </a:p>
        </p:txBody>
      </p:sp>
    </p:spTree>
    <p:extLst>
      <p:ext uri="{BB962C8B-B14F-4D97-AF65-F5344CB8AC3E}">
        <p14:creationId xmlns:p14="http://schemas.microsoft.com/office/powerpoint/2010/main" val="1819685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This study addresses three questions. First, how will future climate extremes reshape weather-induced outage risk? Second, how do local outages propagate into cross-regional and cross-sectoral economic losses? Third, how can targeted resilience interventions reduce system-wide supply-chain disruption? These questions connect physical climate risk, electricity infrastructure and economic cascade modelling.</a:t>
            </a:r>
            <a:endParaRPr lang="zh-CN" altLang="en-US" dirty="0"/>
          </a:p>
        </p:txBody>
      </p:sp>
      <p:sp>
        <p:nvSpPr>
          <p:cNvPr id="4" name="灯片编号占位符 3"/>
          <p:cNvSpPr>
            <a:spLocks noGrp="1"/>
          </p:cNvSpPr>
          <p:nvPr>
            <p:ph type="sldNum" sz="quarter" idx="5"/>
          </p:nvPr>
        </p:nvSpPr>
        <p:spPr/>
        <p:txBody>
          <a:bodyPr/>
          <a:lstStyle/>
          <a:p>
            <a:fld id="{8C80F123-3FC0-46AC-ACFD-50710791DA20}" type="slidenum">
              <a:rPr lang="zh-CN" altLang="en-US" smtClean="0"/>
              <a:t>10</a:t>
            </a:fld>
            <a:endParaRPr lang="zh-CN" altLang="en-US"/>
          </a:p>
        </p:txBody>
      </p:sp>
    </p:spTree>
    <p:extLst>
      <p:ext uri="{BB962C8B-B14F-4D97-AF65-F5344CB8AC3E}">
        <p14:creationId xmlns:p14="http://schemas.microsoft.com/office/powerpoint/2010/main" val="2719279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4F9D85-55DC-66F6-E2E5-82CF9D25E14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4D4AC8F-8511-7795-99EB-09C5E3512D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A739896-8D31-527F-E5EA-ACF9B36BED65}"/>
              </a:ext>
            </a:extLst>
          </p:cNvPr>
          <p:cNvSpPr>
            <a:spLocks noGrp="1"/>
          </p:cNvSpPr>
          <p:nvPr>
            <p:ph type="dt" sz="half" idx="10"/>
          </p:nvPr>
        </p:nvSpPr>
        <p:spPr/>
        <p:txBody>
          <a:bodyPr/>
          <a:lstStyle/>
          <a:p>
            <a:fld id="{89E4B4EF-DCD4-4E3D-9E7A-0216A928C500}" type="datetimeFigureOut">
              <a:rPr lang="zh-CN" altLang="en-US" smtClean="0"/>
              <a:t>2026/6/19</a:t>
            </a:fld>
            <a:endParaRPr lang="zh-CN" altLang="en-US"/>
          </a:p>
        </p:txBody>
      </p:sp>
      <p:sp>
        <p:nvSpPr>
          <p:cNvPr id="5" name="页脚占位符 4">
            <a:extLst>
              <a:ext uri="{FF2B5EF4-FFF2-40B4-BE49-F238E27FC236}">
                <a16:creationId xmlns:a16="http://schemas.microsoft.com/office/drawing/2014/main" id="{43B06BE4-2BAB-089C-02F4-28DA0D86933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76FD8F-803F-CD6D-DF18-29204C17F21F}"/>
              </a:ext>
            </a:extLst>
          </p:cNvPr>
          <p:cNvSpPr>
            <a:spLocks noGrp="1"/>
          </p:cNvSpPr>
          <p:nvPr>
            <p:ph type="sldNum" sz="quarter" idx="12"/>
          </p:nvPr>
        </p:nvSpPr>
        <p:spPr/>
        <p:txBody>
          <a:bodyPr/>
          <a:lstStyle/>
          <a:p>
            <a:fld id="{46640F26-7159-42D2-BC3E-F66AAF777892}" type="slidenum">
              <a:rPr lang="zh-CN" altLang="en-US" smtClean="0"/>
              <a:t>‹#›</a:t>
            </a:fld>
            <a:endParaRPr lang="zh-CN" altLang="en-US"/>
          </a:p>
        </p:txBody>
      </p:sp>
    </p:spTree>
    <p:extLst>
      <p:ext uri="{BB962C8B-B14F-4D97-AF65-F5344CB8AC3E}">
        <p14:creationId xmlns:p14="http://schemas.microsoft.com/office/powerpoint/2010/main" val="3037005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F70A62-DB77-C6DE-5E28-2206EBC160D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A503F90-38EF-8D79-2787-4BB472C66B8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5AB438-BA91-EF17-55B4-5F187E7AADBC}"/>
              </a:ext>
            </a:extLst>
          </p:cNvPr>
          <p:cNvSpPr>
            <a:spLocks noGrp="1"/>
          </p:cNvSpPr>
          <p:nvPr>
            <p:ph type="dt" sz="half" idx="10"/>
          </p:nvPr>
        </p:nvSpPr>
        <p:spPr/>
        <p:txBody>
          <a:bodyPr/>
          <a:lstStyle/>
          <a:p>
            <a:fld id="{89E4B4EF-DCD4-4E3D-9E7A-0216A928C500}" type="datetimeFigureOut">
              <a:rPr lang="zh-CN" altLang="en-US" smtClean="0"/>
              <a:t>2026/6/19</a:t>
            </a:fld>
            <a:endParaRPr lang="zh-CN" altLang="en-US"/>
          </a:p>
        </p:txBody>
      </p:sp>
      <p:sp>
        <p:nvSpPr>
          <p:cNvPr id="5" name="页脚占位符 4">
            <a:extLst>
              <a:ext uri="{FF2B5EF4-FFF2-40B4-BE49-F238E27FC236}">
                <a16:creationId xmlns:a16="http://schemas.microsoft.com/office/drawing/2014/main" id="{0F8D875F-FE15-A1EA-A9C1-5CCA80878DC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6A5BCD-DE81-3DAD-6A9E-338314F95191}"/>
              </a:ext>
            </a:extLst>
          </p:cNvPr>
          <p:cNvSpPr>
            <a:spLocks noGrp="1"/>
          </p:cNvSpPr>
          <p:nvPr>
            <p:ph type="sldNum" sz="quarter" idx="12"/>
          </p:nvPr>
        </p:nvSpPr>
        <p:spPr/>
        <p:txBody>
          <a:bodyPr/>
          <a:lstStyle/>
          <a:p>
            <a:fld id="{46640F26-7159-42D2-BC3E-F66AAF777892}" type="slidenum">
              <a:rPr lang="zh-CN" altLang="en-US" smtClean="0"/>
              <a:t>‹#›</a:t>
            </a:fld>
            <a:endParaRPr lang="zh-CN" altLang="en-US"/>
          </a:p>
        </p:txBody>
      </p:sp>
    </p:spTree>
    <p:extLst>
      <p:ext uri="{BB962C8B-B14F-4D97-AF65-F5344CB8AC3E}">
        <p14:creationId xmlns:p14="http://schemas.microsoft.com/office/powerpoint/2010/main" val="4048124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B9DC6E-7430-8472-9E68-FA4772737B0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FFA518-E77F-70F7-A03C-C54138F4C93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B8EE10-D6BF-B963-D384-164ECD753D89}"/>
              </a:ext>
            </a:extLst>
          </p:cNvPr>
          <p:cNvSpPr>
            <a:spLocks noGrp="1"/>
          </p:cNvSpPr>
          <p:nvPr>
            <p:ph type="dt" sz="half" idx="10"/>
          </p:nvPr>
        </p:nvSpPr>
        <p:spPr/>
        <p:txBody>
          <a:bodyPr/>
          <a:lstStyle/>
          <a:p>
            <a:fld id="{89E4B4EF-DCD4-4E3D-9E7A-0216A928C500}" type="datetimeFigureOut">
              <a:rPr lang="zh-CN" altLang="en-US" smtClean="0"/>
              <a:t>2026/6/19</a:t>
            </a:fld>
            <a:endParaRPr lang="zh-CN" altLang="en-US"/>
          </a:p>
        </p:txBody>
      </p:sp>
      <p:sp>
        <p:nvSpPr>
          <p:cNvPr id="5" name="页脚占位符 4">
            <a:extLst>
              <a:ext uri="{FF2B5EF4-FFF2-40B4-BE49-F238E27FC236}">
                <a16:creationId xmlns:a16="http://schemas.microsoft.com/office/drawing/2014/main" id="{01457AA4-F796-D5DB-C6C9-FD016968FB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26C4772-613C-231C-1D60-6CEB9B5ECDA2}"/>
              </a:ext>
            </a:extLst>
          </p:cNvPr>
          <p:cNvSpPr>
            <a:spLocks noGrp="1"/>
          </p:cNvSpPr>
          <p:nvPr>
            <p:ph type="sldNum" sz="quarter" idx="12"/>
          </p:nvPr>
        </p:nvSpPr>
        <p:spPr/>
        <p:txBody>
          <a:bodyPr/>
          <a:lstStyle/>
          <a:p>
            <a:fld id="{46640F26-7159-42D2-BC3E-F66AAF777892}" type="slidenum">
              <a:rPr lang="zh-CN" altLang="en-US" smtClean="0"/>
              <a:t>‹#›</a:t>
            </a:fld>
            <a:endParaRPr lang="zh-CN" altLang="en-US"/>
          </a:p>
        </p:txBody>
      </p:sp>
    </p:spTree>
    <p:extLst>
      <p:ext uri="{BB962C8B-B14F-4D97-AF65-F5344CB8AC3E}">
        <p14:creationId xmlns:p14="http://schemas.microsoft.com/office/powerpoint/2010/main" val="32679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83B6C-624D-DDE9-1979-78F0BD59EED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6690D39-A035-48C8-12D4-E5D42CC7E87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3B8CA5-28AA-377E-109A-36A48843502D}"/>
              </a:ext>
            </a:extLst>
          </p:cNvPr>
          <p:cNvSpPr>
            <a:spLocks noGrp="1"/>
          </p:cNvSpPr>
          <p:nvPr>
            <p:ph type="dt" sz="half" idx="10"/>
          </p:nvPr>
        </p:nvSpPr>
        <p:spPr/>
        <p:txBody>
          <a:bodyPr/>
          <a:lstStyle/>
          <a:p>
            <a:fld id="{89E4B4EF-DCD4-4E3D-9E7A-0216A928C500}" type="datetimeFigureOut">
              <a:rPr lang="zh-CN" altLang="en-US" smtClean="0"/>
              <a:t>2026/6/19</a:t>
            </a:fld>
            <a:endParaRPr lang="zh-CN" altLang="en-US"/>
          </a:p>
        </p:txBody>
      </p:sp>
      <p:sp>
        <p:nvSpPr>
          <p:cNvPr id="5" name="页脚占位符 4">
            <a:extLst>
              <a:ext uri="{FF2B5EF4-FFF2-40B4-BE49-F238E27FC236}">
                <a16:creationId xmlns:a16="http://schemas.microsoft.com/office/drawing/2014/main" id="{8C87BA75-B535-0E1B-F672-898DF27A7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B3AF8D3-EE0A-60E9-0B2F-32C9FCC9094F}"/>
              </a:ext>
            </a:extLst>
          </p:cNvPr>
          <p:cNvSpPr>
            <a:spLocks noGrp="1"/>
          </p:cNvSpPr>
          <p:nvPr>
            <p:ph type="sldNum" sz="quarter" idx="12"/>
          </p:nvPr>
        </p:nvSpPr>
        <p:spPr/>
        <p:txBody>
          <a:bodyPr/>
          <a:lstStyle/>
          <a:p>
            <a:fld id="{46640F26-7159-42D2-BC3E-F66AAF777892}" type="slidenum">
              <a:rPr lang="zh-CN" altLang="en-US" smtClean="0"/>
              <a:t>‹#›</a:t>
            </a:fld>
            <a:endParaRPr lang="zh-CN" altLang="en-US"/>
          </a:p>
        </p:txBody>
      </p:sp>
    </p:spTree>
    <p:extLst>
      <p:ext uri="{BB962C8B-B14F-4D97-AF65-F5344CB8AC3E}">
        <p14:creationId xmlns:p14="http://schemas.microsoft.com/office/powerpoint/2010/main" val="2965504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A9C04A-9C7E-9641-076A-294BF5A8FA0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FA7619C-6300-2BC6-4D20-A74BF2DCD4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B1F2135-142C-CE15-071B-238490331983}"/>
              </a:ext>
            </a:extLst>
          </p:cNvPr>
          <p:cNvSpPr>
            <a:spLocks noGrp="1"/>
          </p:cNvSpPr>
          <p:nvPr>
            <p:ph type="dt" sz="half" idx="10"/>
          </p:nvPr>
        </p:nvSpPr>
        <p:spPr/>
        <p:txBody>
          <a:bodyPr/>
          <a:lstStyle/>
          <a:p>
            <a:fld id="{89E4B4EF-DCD4-4E3D-9E7A-0216A928C500}" type="datetimeFigureOut">
              <a:rPr lang="zh-CN" altLang="en-US" smtClean="0"/>
              <a:t>2026/6/19</a:t>
            </a:fld>
            <a:endParaRPr lang="zh-CN" altLang="en-US"/>
          </a:p>
        </p:txBody>
      </p:sp>
      <p:sp>
        <p:nvSpPr>
          <p:cNvPr id="5" name="页脚占位符 4">
            <a:extLst>
              <a:ext uri="{FF2B5EF4-FFF2-40B4-BE49-F238E27FC236}">
                <a16:creationId xmlns:a16="http://schemas.microsoft.com/office/drawing/2014/main" id="{3B6B304D-7BC5-09D8-D5B2-23A31C0E648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1CDA68-64FC-F4D5-56D4-CC8FBF80D463}"/>
              </a:ext>
            </a:extLst>
          </p:cNvPr>
          <p:cNvSpPr>
            <a:spLocks noGrp="1"/>
          </p:cNvSpPr>
          <p:nvPr>
            <p:ph type="sldNum" sz="quarter" idx="12"/>
          </p:nvPr>
        </p:nvSpPr>
        <p:spPr/>
        <p:txBody>
          <a:bodyPr/>
          <a:lstStyle/>
          <a:p>
            <a:fld id="{46640F26-7159-42D2-BC3E-F66AAF777892}" type="slidenum">
              <a:rPr lang="zh-CN" altLang="en-US" smtClean="0"/>
              <a:t>‹#›</a:t>
            </a:fld>
            <a:endParaRPr lang="zh-CN" altLang="en-US"/>
          </a:p>
        </p:txBody>
      </p:sp>
    </p:spTree>
    <p:extLst>
      <p:ext uri="{BB962C8B-B14F-4D97-AF65-F5344CB8AC3E}">
        <p14:creationId xmlns:p14="http://schemas.microsoft.com/office/powerpoint/2010/main" val="3966956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861E19-6688-546B-E21F-39C7542F4E7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94FB39-879D-3E23-1395-04373EC05DC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E5E1730-423F-18F0-C002-444A2B8524C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CF674D7-0B02-51BF-938A-11ED07A9625E}"/>
              </a:ext>
            </a:extLst>
          </p:cNvPr>
          <p:cNvSpPr>
            <a:spLocks noGrp="1"/>
          </p:cNvSpPr>
          <p:nvPr>
            <p:ph type="dt" sz="half" idx="10"/>
          </p:nvPr>
        </p:nvSpPr>
        <p:spPr/>
        <p:txBody>
          <a:bodyPr/>
          <a:lstStyle/>
          <a:p>
            <a:fld id="{89E4B4EF-DCD4-4E3D-9E7A-0216A928C500}" type="datetimeFigureOut">
              <a:rPr lang="zh-CN" altLang="en-US" smtClean="0"/>
              <a:t>2026/6/19</a:t>
            </a:fld>
            <a:endParaRPr lang="zh-CN" altLang="en-US"/>
          </a:p>
        </p:txBody>
      </p:sp>
      <p:sp>
        <p:nvSpPr>
          <p:cNvPr id="6" name="页脚占位符 5">
            <a:extLst>
              <a:ext uri="{FF2B5EF4-FFF2-40B4-BE49-F238E27FC236}">
                <a16:creationId xmlns:a16="http://schemas.microsoft.com/office/drawing/2014/main" id="{50BE43EF-54BB-FBCD-486A-7B42A904600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E99BECE-B24B-1CCA-FA19-36812846CE40}"/>
              </a:ext>
            </a:extLst>
          </p:cNvPr>
          <p:cNvSpPr>
            <a:spLocks noGrp="1"/>
          </p:cNvSpPr>
          <p:nvPr>
            <p:ph type="sldNum" sz="quarter" idx="12"/>
          </p:nvPr>
        </p:nvSpPr>
        <p:spPr/>
        <p:txBody>
          <a:bodyPr/>
          <a:lstStyle/>
          <a:p>
            <a:fld id="{46640F26-7159-42D2-BC3E-F66AAF777892}" type="slidenum">
              <a:rPr lang="zh-CN" altLang="en-US" smtClean="0"/>
              <a:t>‹#›</a:t>
            </a:fld>
            <a:endParaRPr lang="zh-CN" altLang="en-US"/>
          </a:p>
        </p:txBody>
      </p:sp>
    </p:spTree>
    <p:extLst>
      <p:ext uri="{BB962C8B-B14F-4D97-AF65-F5344CB8AC3E}">
        <p14:creationId xmlns:p14="http://schemas.microsoft.com/office/powerpoint/2010/main" val="3056525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33A12A-8F13-5E45-E8C0-C08BAA14ABC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AD9C4FF-EB79-6335-00F0-F502C90573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B4E1561-0BC8-2D8F-AE51-E1CFA82DA02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9799454-0E2D-474C-AF19-AAE4C3F653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021CC17-02A1-F4C0-BF14-E212CA66195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E5E24ED-ECB2-9521-101C-ED316ADB0238}"/>
              </a:ext>
            </a:extLst>
          </p:cNvPr>
          <p:cNvSpPr>
            <a:spLocks noGrp="1"/>
          </p:cNvSpPr>
          <p:nvPr>
            <p:ph type="dt" sz="half" idx="10"/>
          </p:nvPr>
        </p:nvSpPr>
        <p:spPr/>
        <p:txBody>
          <a:bodyPr/>
          <a:lstStyle/>
          <a:p>
            <a:fld id="{89E4B4EF-DCD4-4E3D-9E7A-0216A928C500}" type="datetimeFigureOut">
              <a:rPr lang="zh-CN" altLang="en-US" smtClean="0"/>
              <a:t>2026/6/19</a:t>
            </a:fld>
            <a:endParaRPr lang="zh-CN" altLang="en-US"/>
          </a:p>
        </p:txBody>
      </p:sp>
      <p:sp>
        <p:nvSpPr>
          <p:cNvPr id="8" name="页脚占位符 7">
            <a:extLst>
              <a:ext uri="{FF2B5EF4-FFF2-40B4-BE49-F238E27FC236}">
                <a16:creationId xmlns:a16="http://schemas.microsoft.com/office/drawing/2014/main" id="{D755F1E3-04DA-E792-7F5B-312B806B20E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4462307-B6B7-20FF-CD29-E035FF87192F}"/>
              </a:ext>
            </a:extLst>
          </p:cNvPr>
          <p:cNvSpPr>
            <a:spLocks noGrp="1"/>
          </p:cNvSpPr>
          <p:nvPr>
            <p:ph type="sldNum" sz="quarter" idx="12"/>
          </p:nvPr>
        </p:nvSpPr>
        <p:spPr/>
        <p:txBody>
          <a:bodyPr/>
          <a:lstStyle/>
          <a:p>
            <a:fld id="{46640F26-7159-42D2-BC3E-F66AAF777892}" type="slidenum">
              <a:rPr lang="zh-CN" altLang="en-US" smtClean="0"/>
              <a:t>‹#›</a:t>
            </a:fld>
            <a:endParaRPr lang="zh-CN" altLang="en-US"/>
          </a:p>
        </p:txBody>
      </p:sp>
    </p:spTree>
    <p:extLst>
      <p:ext uri="{BB962C8B-B14F-4D97-AF65-F5344CB8AC3E}">
        <p14:creationId xmlns:p14="http://schemas.microsoft.com/office/powerpoint/2010/main" val="4235898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B248C2-5EE6-3763-94A7-94C35E80543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C18E99-EE09-56BF-355E-14BF56AD53A4}"/>
              </a:ext>
            </a:extLst>
          </p:cNvPr>
          <p:cNvSpPr>
            <a:spLocks noGrp="1"/>
          </p:cNvSpPr>
          <p:nvPr>
            <p:ph type="dt" sz="half" idx="10"/>
          </p:nvPr>
        </p:nvSpPr>
        <p:spPr/>
        <p:txBody>
          <a:bodyPr/>
          <a:lstStyle/>
          <a:p>
            <a:fld id="{89E4B4EF-DCD4-4E3D-9E7A-0216A928C500}" type="datetimeFigureOut">
              <a:rPr lang="zh-CN" altLang="en-US" smtClean="0"/>
              <a:t>2026/6/19</a:t>
            </a:fld>
            <a:endParaRPr lang="zh-CN" altLang="en-US"/>
          </a:p>
        </p:txBody>
      </p:sp>
      <p:sp>
        <p:nvSpPr>
          <p:cNvPr id="4" name="页脚占位符 3">
            <a:extLst>
              <a:ext uri="{FF2B5EF4-FFF2-40B4-BE49-F238E27FC236}">
                <a16:creationId xmlns:a16="http://schemas.microsoft.com/office/drawing/2014/main" id="{0043BE7C-3B19-5B3B-E751-231728CF661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7027E61-AD70-9AE4-E990-EEDAC700B212}"/>
              </a:ext>
            </a:extLst>
          </p:cNvPr>
          <p:cNvSpPr>
            <a:spLocks noGrp="1"/>
          </p:cNvSpPr>
          <p:nvPr>
            <p:ph type="sldNum" sz="quarter" idx="12"/>
          </p:nvPr>
        </p:nvSpPr>
        <p:spPr/>
        <p:txBody>
          <a:bodyPr/>
          <a:lstStyle/>
          <a:p>
            <a:fld id="{46640F26-7159-42D2-BC3E-F66AAF777892}" type="slidenum">
              <a:rPr lang="zh-CN" altLang="en-US" smtClean="0"/>
              <a:t>‹#›</a:t>
            </a:fld>
            <a:endParaRPr lang="zh-CN" altLang="en-US"/>
          </a:p>
        </p:txBody>
      </p:sp>
    </p:spTree>
    <p:extLst>
      <p:ext uri="{BB962C8B-B14F-4D97-AF65-F5344CB8AC3E}">
        <p14:creationId xmlns:p14="http://schemas.microsoft.com/office/powerpoint/2010/main" val="523453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C58CDD-19F8-DB27-DEE1-DCE96F610DB9}"/>
              </a:ext>
            </a:extLst>
          </p:cNvPr>
          <p:cNvSpPr>
            <a:spLocks noGrp="1"/>
          </p:cNvSpPr>
          <p:nvPr>
            <p:ph type="dt" sz="half" idx="10"/>
          </p:nvPr>
        </p:nvSpPr>
        <p:spPr/>
        <p:txBody>
          <a:bodyPr/>
          <a:lstStyle/>
          <a:p>
            <a:fld id="{89E4B4EF-DCD4-4E3D-9E7A-0216A928C500}" type="datetimeFigureOut">
              <a:rPr lang="zh-CN" altLang="en-US" smtClean="0"/>
              <a:t>2026/6/19</a:t>
            </a:fld>
            <a:endParaRPr lang="zh-CN" altLang="en-US"/>
          </a:p>
        </p:txBody>
      </p:sp>
      <p:sp>
        <p:nvSpPr>
          <p:cNvPr id="3" name="页脚占位符 2">
            <a:extLst>
              <a:ext uri="{FF2B5EF4-FFF2-40B4-BE49-F238E27FC236}">
                <a16:creationId xmlns:a16="http://schemas.microsoft.com/office/drawing/2014/main" id="{31155022-7A76-5A35-06E6-D777A5E237E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AC845D9-5C6E-782D-9880-C195E610E205}"/>
              </a:ext>
            </a:extLst>
          </p:cNvPr>
          <p:cNvSpPr>
            <a:spLocks noGrp="1"/>
          </p:cNvSpPr>
          <p:nvPr>
            <p:ph type="sldNum" sz="quarter" idx="12"/>
          </p:nvPr>
        </p:nvSpPr>
        <p:spPr/>
        <p:txBody>
          <a:bodyPr/>
          <a:lstStyle/>
          <a:p>
            <a:fld id="{46640F26-7159-42D2-BC3E-F66AAF777892}" type="slidenum">
              <a:rPr lang="zh-CN" altLang="en-US" smtClean="0"/>
              <a:t>‹#›</a:t>
            </a:fld>
            <a:endParaRPr lang="zh-CN" altLang="en-US"/>
          </a:p>
        </p:txBody>
      </p:sp>
    </p:spTree>
    <p:extLst>
      <p:ext uri="{BB962C8B-B14F-4D97-AF65-F5344CB8AC3E}">
        <p14:creationId xmlns:p14="http://schemas.microsoft.com/office/powerpoint/2010/main" val="1727439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2F3A8E-E0C6-DEB8-D924-360F6D6E5D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B106D-9DA3-CC35-61BB-CE1F07FBD4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DFB8355-9915-DF6C-77E8-555BA1E55B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FFBD59-A122-8FAB-AF52-278186A3FF95}"/>
              </a:ext>
            </a:extLst>
          </p:cNvPr>
          <p:cNvSpPr>
            <a:spLocks noGrp="1"/>
          </p:cNvSpPr>
          <p:nvPr>
            <p:ph type="dt" sz="half" idx="10"/>
          </p:nvPr>
        </p:nvSpPr>
        <p:spPr/>
        <p:txBody>
          <a:bodyPr/>
          <a:lstStyle/>
          <a:p>
            <a:fld id="{89E4B4EF-DCD4-4E3D-9E7A-0216A928C500}" type="datetimeFigureOut">
              <a:rPr lang="zh-CN" altLang="en-US" smtClean="0"/>
              <a:t>2026/6/19</a:t>
            </a:fld>
            <a:endParaRPr lang="zh-CN" altLang="en-US"/>
          </a:p>
        </p:txBody>
      </p:sp>
      <p:sp>
        <p:nvSpPr>
          <p:cNvPr id="6" name="页脚占位符 5">
            <a:extLst>
              <a:ext uri="{FF2B5EF4-FFF2-40B4-BE49-F238E27FC236}">
                <a16:creationId xmlns:a16="http://schemas.microsoft.com/office/drawing/2014/main" id="{FB94456A-D2DB-812D-6E81-6116F89432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8CF0684-EAAC-BE87-EECA-EB76222186E6}"/>
              </a:ext>
            </a:extLst>
          </p:cNvPr>
          <p:cNvSpPr>
            <a:spLocks noGrp="1"/>
          </p:cNvSpPr>
          <p:nvPr>
            <p:ph type="sldNum" sz="quarter" idx="12"/>
          </p:nvPr>
        </p:nvSpPr>
        <p:spPr/>
        <p:txBody>
          <a:bodyPr/>
          <a:lstStyle/>
          <a:p>
            <a:fld id="{46640F26-7159-42D2-BC3E-F66AAF777892}" type="slidenum">
              <a:rPr lang="zh-CN" altLang="en-US" smtClean="0"/>
              <a:t>‹#›</a:t>
            </a:fld>
            <a:endParaRPr lang="zh-CN" altLang="en-US"/>
          </a:p>
        </p:txBody>
      </p:sp>
    </p:spTree>
    <p:extLst>
      <p:ext uri="{BB962C8B-B14F-4D97-AF65-F5344CB8AC3E}">
        <p14:creationId xmlns:p14="http://schemas.microsoft.com/office/powerpoint/2010/main" val="939084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CD961C-A10D-24BC-9F08-939ECE85D70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DF71955-9EE3-7ECF-AFB6-58C59B2405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DDF704-B46F-107B-990A-67E1DCAC14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186B58-AC0F-F390-CCC3-7DEE772FE94F}"/>
              </a:ext>
            </a:extLst>
          </p:cNvPr>
          <p:cNvSpPr>
            <a:spLocks noGrp="1"/>
          </p:cNvSpPr>
          <p:nvPr>
            <p:ph type="dt" sz="half" idx="10"/>
          </p:nvPr>
        </p:nvSpPr>
        <p:spPr/>
        <p:txBody>
          <a:bodyPr/>
          <a:lstStyle/>
          <a:p>
            <a:fld id="{89E4B4EF-DCD4-4E3D-9E7A-0216A928C500}" type="datetimeFigureOut">
              <a:rPr lang="zh-CN" altLang="en-US" smtClean="0"/>
              <a:t>2026/6/19</a:t>
            </a:fld>
            <a:endParaRPr lang="zh-CN" altLang="en-US"/>
          </a:p>
        </p:txBody>
      </p:sp>
      <p:sp>
        <p:nvSpPr>
          <p:cNvPr id="6" name="页脚占位符 5">
            <a:extLst>
              <a:ext uri="{FF2B5EF4-FFF2-40B4-BE49-F238E27FC236}">
                <a16:creationId xmlns:a16="http://schemas.microsoft.com/office/drawing/2014/main" id="{504348C9-6AF4-929A-B8BA-B791E42E098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01E86DA-9E52-BD18-FC30-272D0D42018D}"/>
              </a:ext>
            </a:extLst>
          </p:cNvPr>
          <p:cNvSpPr>
            <a:spLocks noGrp="1"/>
          </p:cNvSpPr>
          <p:nvPr>
            <p:ph type="sldNum" sz="quarter" idx="12"/>
          </p:nvPr>
        </p:nvSpPr>
        <p:spPr/>
        <p:txBody>
          <a:bodyPr/>
          <a:lstStyle/>
          <a:p>
            <a:fld id="{46640F26-7159-42D2-BC3E-F66AAF777892}" type="slidenum">
              <a:rPr lang="zh-CN" altLang="en-US" smtClean="0"/>
              <a:t>‹#›</a:t>
            </a:fld>
            <a:endParaRPr lang="zh-CN" altLang="en-US"/>
          </a:p>
        </p:txBody>
      </p:sp>
    </p:spTree>
    <p:extLst>
      <p:ext uri="{BB962C8B-B14F-4D97-AF65-F5344CB8AC3E}">
        <p14:creationId xmlns:p14="http://schemas.microsoft.com/office/powerpoint/2010/main" val="1650469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C132F96-B34B-28EA-3F23-1D1215D072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701D8A0-6C31-A31F-E11E-3633F86265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EEDE93-7C34-3F36-DEFD-4A101F794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E4B4EF-DCD4-4E3D-9E7A-0216A928C500}" type="datetimeFigureOut">
              <a:rPr lang="zh-CN" altLang="en-US" smtClean="0"/>
              <a:t>2026/6/19</a:t>
            </a:fld>
            <a:endParaRPr lang="zh-CN" altLang="en-US"/>
          </a:p>
        </p:txBody>
      </p:sp>
      <p:sp>
        <p:nvSpPr>
          <p:cNvPr id="5" name="页脚占位符 4">
            <a:extLst>
              <a:ext uri="{FF2B5EF4-FFF2-40B4-BE49-F238E27FC236}">
                <a16:creationId xmlns:a16="http://schemas.microsoft.com/office/drawing/2014/main" id="{6B187F2D-FBB0-4136-A512-91476CDC70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B647D56-7EE6-701B-B223-049F35A1F9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640F26-7159-42D2-BC3E-F66AAF777892}" type="slidenum">
              <a:rPr lang="zh-CN" altLang="en-US" smtClean="0"/>
              <a:t>‹#›</a:t>
            </a:fld>
            <a:endParaRPr lang="zh-CN" altLang="en-US"/>
          </a:p>
        </p:txBody>
      </p:sp>
    </p:spTree>
    <p:extLst>
      <p:ext uri="{BB962C8B-B14F-4D97-AF65-F5344CB8AC3E}">
        <p14:creationId xmlns:p14="http://schemas.microsoft.com/office/powerpoint/2010/main" val="3920807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sv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tiff"/></Relationships>
</file>

<file path=ppt/slides/_rels/slide2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svg"/><Relationship Id="rId18" Type="http://schemas.openxmlformats.org/officeDocument/2006/relationships/image" Target="../media/image73.svg"/><Relationship Id="rId3" Type="http://schemas.openxmlformats.org/officeDocument/2006/relationships/image" Target="../media/image58.png"/><Relationship Id="rId7" Type="http://schemas.openxmlformats.org/officeDocument/2006/relationships/image" Target="../media/image62.svg"/><Relationship Id="rId12" Type="http://schemas.openxmlformats.org/officeDocument/2006/relationships/image" Target="../media/image67.svg"/><Relationship Id="rId17" Type="http://schemas.openxmlformats.org/officeDocument/2006/relationships/image" Target="../media/image72.svg"/><Relationship Id="rId2" Type="http://schemas.openxmlformats.org/officeDocument/2006/relationships/notesSlide" Target="../notesSlides/notesSlide24.xml"/><Relationship Id="rId16" Type="http://schemas.openxmlformats.org/officeDocument/2006/relationships/image" Target="../media/image71.sv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61.sv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70.svg"/><Relationship Id="rId10" Type="http://schemas.openxmlformats.org/officeDocument/2006/relationships/image" Target="../media/image65.svg"/><Relationship Id="rId19" Type="http://schemas.openxmlformats.org/officeDocument/2006/relationships/image" Target="../media/image74.svg"/><Relationship Id="rId4" Type="http://schemas.openxmlformats.org/officeDocument/2006/relationships/image" Target="../media/image59.svg"/><Relationship Id="rId9" Type="http://schemas.openxmlformats.org/officeDocument/2006/relationships/image" Target="../media/image64.svg"/><Relationship Id="rId14" Type="http://schemas.openxmlformats.org/officeDocument/2006/relationships/image" Target="../media/image69.sv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4.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BABFDDF3-F301-B7D3-8062-63900CEE8720}"/>
              </a:ext>
            </a:extLst>
          </p:cNvPr>
          <p:cNvSpPr txBox="1"/>
          <p:nvPr/>
        </p:nvSpPr>
        <p:spPr>
          <a:xfrm>
            <a:off x="496901" y="659045"/>
            <a:ext cx="6018926" cy="1091966"/>
          </a:xfrm>
          <a:prstGeom prst="rect">
            <a:avLst/>
          </a:prstGeom>
          <a:noFill/>
        </p:spPr>
        <p:txBody>
          <a:bodyPr wrap="square">
            <a:spAutoFit/>
          </a:bodyPr>
          <a:lstStyle/>
          <a:p>
            <a:pPr algn="just">
              <a:lnSpc>
                <a:spcPct val="120000"/>
              </a:lnSpc>
            </a:pPr>
            <a:r>
              <a:rPr lang="en-US" altLang="zh-CN" sz="2800" b="1" dirty="0">
                <a:cs typeface="+mn-ea"/>
                <a:sym typeface="+mn-lt"/>
              </a:rPr>
              <a:t>Shielding supply chains from weather-induced power failures</a:t>
            </a:r>
          </a:p>
        </p:txBody>
      </p:sp>
      <p:pic>
        <p:nvPicPr>
          <p:cNvPr id="12" name="Image 0" descr="preencoded.png">
            <a:extLst>
              <a:ext uri="{FF2B5EF4-FFF2-40B4-BE49-F238E27FC236}">
                <a16:creationId xmlns:a16="http://schemas.microsoft.com/office/drawing/2014/main" id="{CC45A59B-190F-DBB6-4501-62CFB16FAD48}"/>
              </a:ext>
            </a:extLst>
          </p:cNvPr>
          <p:cNvPicPr>
            <a:picLocks noChangeAspect="1"/>
          </p:cNvPicPr>
          <p:nvPr/>
        </p:nvPicPr>
        <p:blipFill>
          <a:blip r:embed="rId3"/>
          <a:stretch>
            <a:fillRect/>
          </a:stretch>
        </p:blipFill>
        <p:spPr>
          <a:xfrm>
            <a:off x="7620000" y="0"/>
            <a:ext cx="4572000" cy="6858000"/>
          </a:xfrm>
          <a:prstGeom prst="rect">
            <a:avLst/>
          </a:prstGeom>
        </p:spPr>
      </p:pic>
      <p:sp>
        <p:nvSpPr>
          <p:cNvPr id="19" name="文本框 18">
            <a:extLst>
              <a:ext uri="{FF2B5EF4-FFF2-40B4-BE49-F238E27FC236}">
                <a16:creationId xmlns:a16="http://schemas.microsoft.com/office/drawing/2014/main" id="{1A19327E-7165-6F3C-6228-0CE29738A95B}"/>
              </a:ext>
            </a:extLst>
          </p:cNvPr>
          <p:cNvSpPr txBox="1"/>
          <p:nvPr/>
        </p:nvSpPr>
        <p:spPr>
          <a:xfrm>
            <a:off x="457871" y="3895380"/>
            <a:ext cx="6719250" cy="771878"/>
          </a:xfrm>
          <a:prstGeom prst="rect">
            <a:avLst/>
          </a:prstGeom>
          <a:noFill/>
        </p:spPr>
        <p:txBody>
          <a:bodyPr wrap="square">
            <a:spAutoFit/>
          </a:bodyPr>
          <a:lstStyle/>
          <a:p>
            <a:pPr>
              <a:lnSpc>
                <a:spcPct val="120000"/>
              </a:lnSpc>
            </a:pPr>
            <a:r>
              <a:rPr lang="en-US" altLang="zh-CN" sz="2000" b="1" dirty="0">
                <a:cs typeface="+mn-ea"/>
                <a:sym typeface="+mn-lt"/>
              </a:rPr>
              <a:t>by Pengfei Yuan</a:t>
            </a:r>
            <a:r>
              <a:rPr lang="en-US" altLang="zh-CN" sz="2000" dirty="0">
                <a:cs typeface="+mn-ea"/>
                <a:sym typeface="+mn-lt"/>
              </a:rPr>
              <a:t>, </a:t>
            </a:r>
            <a:r>
              <a:rPr lang="en-US" altLang="zh-CN" sz="2000" dirty="0" err="1">
                <a:cs typeface="+mn-ea"/>
                <a:sym typeface="+mn-lt"/>
              </a:rPr>
              <a:t>Daoping</a:t>
            </a:r>
            <a:r>
              <a:rPr lang="en-US" altLang="zh-CN" sz="2000" dirty="0">
                <a:cs typeface="+mn-ea"/>
                <a:sym typeface="+mn-lt"/>
              </a:rPr>
              <a:t> Wang, </a:t>
            </a:r>
            <a:r>
              <a:rPr lang="en-US" altLang="zh-CN" sz="2000" dirty="0" err="1">
                <a:cs typeface="+mn-ea"/>
                <a:sym typeface="+mn-lt"/>
              </a:rPr>
              <a:t>Jiashuo</a:t>
            </a:r>
            <a:r>
              <a:rPr lang="en-US" altLang="zh-CN" sz="2000" dirty="0">
                <a:cs typeface="+mn-ea"/>
                <a:sym typeface="+mn-lt"/>
              </a:rPr>
              <a:t> Li</a:t>
            </a:r>
          </a:p>
          <a:p>
            <a:pPr>
              <a:lnSpc>
                <a:spcPct val="120000"/>
              </a:lnSpc>
            </a:pPr>
            <a:r>
              <a:rPr lang="en-US" altLang="zh-CN" dirty="0">
                <a:cs typeface="+mn-ea"/>
                <a:sym typeface="+mn-lt"/>
              </a:rPr>
              <a:t>King’s College London | Shandong University</a:t>
            </a:r>
          </a:p>
        </p:txBody>
      </p:sp>
      <p:pic>
        <p:nvPicPr>
          <p:cNvPr id="2" name="Picture 6" descr="Related image">
            <a:extLst>
              <a:ext uri="{FF2B5EF4-FFF2-40B4-BE49-F238E27FC236}">
                <a16:creationId xmlns:a16="http://schemas.microsoft.com/office/drawing/2014/main" id="{B0A84B1C-FFA0-0F37-063F-57A038E0271B}"/>
              </a:ext>
            </a:extLst>
          </p:cNvPr>
          <p:cNvPicPr>
            <a:picLocks noChangeAspect="1" noChangeArrowheads="1"/>
          </p:cNvPicPr>
          <p:nvPr/>
        </p:nvPicPr>
        <p:blipFill>
          <a:blip r:embed="rId4" cstate="print"/>
          <a:srcRect/>
          <a:stretch>
            <a:fillRect/>
          </a:stretch>
        </p:blipFill>
        <p:spPr bwMode="auto">
          <a:xfrm>
            <a:off x="296287" y="5902670"/>
            <a:ext cx="2173067" cy="967693"/>
          </a:xfrm>
          <a:prstGeom prst="rect">
            <a:avLst/>
          </a:prstGeom>
          <a:noFill/>
        </p:spPr>
      </p:pic>
      <p:pic>
        <p:nvPicPr>
          <p:cNvPr id="3" name="图片 2" descr="King's College London logo transparent PNG - StickPNG">
            <a:extLst>
              <a:ext uri="{FF2B5EF4-FFF2-40B4-BE49-F238E27FC236}">
                <a16:creationId xmlns:a16="http://schemas.microsoft.com/office/drawing/2014/main" id="{25526B91-70F7-D5A0-48F2-7DD24BE67ACB}"/>
              </a:ext>
            </a:extLst>
          </p:cNvPr>
          <p:cNvPicPr>
            <a:picLocks noChangeAspect="1"/>
          </p:cNvPicPr>
          <p:nvPr/>
        </p:nvPicPr>
        <p:blipFill>
          <a:blip r:embed="rId5"/>
          <a:stretch>
            <a:fillRect/>
          </a:stretch>
        </p:blipFill>
        <p:spPr>
          <a:xfrm>
            <a:off x="2376539" y="5732862"/>
            <a:ext cx="1196988" cy="1196988"/>
          </a:xfrm>
          <a:prstGeom prst="rect">
            <a:avLst/>
          </a:prstGeom>
        </p:spPr>
      </p:pic>
      <p:sp>
        <p:nvSpPr>
          <p:cNvPr id="4" name="文本框 3">
            <a:extLst>
              <a:ext uri="{FF2B5EF4-FFF2-40B4-BE49-F238E27FC236}">
                <a16:creationId xmlns:a16="http://schemas.microsoft.com/office/drawing/2014/main" id="{028BB729-E00C-9EF5-8BD9-C1C844D22F82}"/>
              </a:ext>
            </a:extLst>
          </p:cNvPr>
          <p:cNvSpPr txBox="1"/>
          <p:nvPr/>
        </p:nvSpPr>
        <p:spPr>
          <a:xfrm>
            <a:off x="6515827" y="6331356"/>
            <a:ext cx="742511" cy="369332"/>
          </a:xfrm>
          <a:prstGeom prst="rect">
            <a:avLst/>
          </a:prstGeom>
          <a:noFill/>
        </p:spPr>
        <p:txBody>
          <a:bodyPr wrap="none" rtlCol="0">
            <a:spAutoFit/>
          </a:bodyPr>
          <a:lstStyle/>
          <a:p>
            <a:pPr algn="l"/>
            <a:r>
              <a:rPr lang="en-US" altLang="zh-CN" dirty="0">
                <a:ea typeface="微软雅黑" panose="020B0503020204020204" pitchFamily="34" charset="-122"/>
              </a:rPr>
              <a:t>24/06</a:t>
            </a:r>
            <a:endParaRPr lang="zh-CN" altLang="en-US" dirty="0">
              <a:ea typeface="微软雅黑" panose="020B0503020204020204" pitchFamily="34" charset="-122"/>
            </a:endParaRPr>
          </a:p>
        </p:txBody>
      </p:sp>
    </p:spTree>
    <p:extLst>
      <p:ext uri="{BB962C8B-B14F-4D97-AF65-F5344CB8AC3E}">
        <p14:creationId xmlns:p14="http://schemas.microsoft.com/office/powerpoint/2010/main" val="758560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B2E2B2EC-5224-F100-DCDD-340AD368BE88}"/>
              </a:ext>
            </a:extLst>
          </p:cNvPr>
          <p:cNvSpPr txBox="1"/>
          <p:nvPr/>
        </p:nvSpPr>
        <p:spPr>
          <a:xfrm>
            <a:off x="515883" y="806450"/>
            <a:ext cx="10469618" cy="4051558"/>
          </a:xfrm>
          <a:prstGeom prst="rect">
            <a:avLst/>
          </a:prstGeom>
          <a:noFill/>
        </p:spPr>
        <p:txBody>
          <a:bodyPr wrap="square" rtlCol="0">
            <a:spAutoFit/>
          </a:bodyPr>
          <a:lstStyle/>
          <a:p>
            <a:pPr algn="just">
              <a:lnSpc>
                <a:spcPct val="120000"/>
              </a:lnSpc>
            </a:pPr>
            <a:r>
              <a:rPr lang="en-US" altLang="zh-CN" sz="2400" b="1" dirty="0">
                <a:cs typeface="+mn-ea"/>
                <a:sym typeface="+mn-lt"/>
              </a:rPr>
              <a:t>Research questions</a:t>
            </a:r>
          </a:p>
          <a:p>
            <a:pPr algn="just">
              <a:lnSpc>
                <a:spcPct val="120000"/>
              </a:lnSpc>
            </a:pPr>
            <a:endParaRPr lang="en-US" altLang="zh-CN" sz="2400" dirty="0">
              <a:cs typeface="+mn-ea"/>
              <a:sym typeface="+mn-lt"/>
            </a:endParaRPr>
          </a:p>
          <a:p>
            <a:pPr marL="457200" indent="-457200" algn="just">
              <a:lnSpc>
                <a:spcPct val="120000"/>
              </a:lnSpc>
              <a:buFont typeface="+mj-ea"/>
              <a:buAutoNum type="circleNumDbPlain"/>
            </a:pPr>
            <a:r>
              <a:rPr lang="en-US" altLang="zh-CN" sz="2400" dirty="0">
                <a:cs typeface="+mn-ea"/>
                <a:sym typeface="+mn-lt"/>
              </a:rPr>
              <a:t>How will future climate extremes reshape weather-induced outage risk?</a:t>
            </a:r>
          </a:p>
          <a:p>
            <a:pPr marL="457200" indent="-457200" algn="just">
              <a:lnSpc>
                <a:spcPct val="120000"/>
              </a:lnSpc>
              <a:buFont typeface="+mj-ea"/>
              <a:buAutoNum type="circleNumDbPlain"/>
            </a:pPr>
            <a:endParaRPr lang="en-US" altLang="zh-CN" sz="2400" dirty="0">
              <a:cs typeface="+mn-ea"/>
              <a:sym typeface="+mn-lt"/>
            </a:endParaRPr>
          </a:p>
          <a:p>
            <a:pPr marL="457200" indent="-457200" algn="just">
              <a:lnSpc>
                <a:spcPct val="120000"/>
              </a:lnSpc>
              <a:buFont typeface="+mj-ea"/>
              <a:buAutoNum type="circleNumDbPlain"/>
            </a:pPr>
            <a:r>
              <a:rPr lang="en-US" altLang="zh-CN" sz="2400" dirty="0">
                <a:cs typeface="+mn-ea"/>
                <a:sym typeface="+mn-lt"/>
              </a:rPr>
              <a:t>How do local outages propagate into cross-regional and cross-sectoral economic losses?</a:t>
            </a:r>
          </a:p>
          <a:p>
            <a:pPr marL="457200" indent="-457200" algn="just">
              <a:lnSpc>
                <a:spcPct val="120000"/>
              </a:lnSpc>
              <a:buFont typeface="+mj-ea"/>
              <a:buAutoNum type="circleNumDbPlain"/>
            </a:pPr>
            <a:endParaRPr lang="en-US" altLang="zh-CN" sz="2400" dirty="0">
              <a:cs typeface="+mn-ea"/>
              <a:sym typeface="+mn-lt"/>
            </a:endParaRPr>
          </a:p>
          <a:p>
            <a:pPr marL="457200" indent="-457200" algn="just">
              <a:lnSpc>
                <a:spcPct val="120000"/>
              </a:lnSpc>
              <a:buFont typeface="+mj-ea"/>
              <a:buAutoNum type="circleNumDbPlain"/>
            </a:pPr>
            <a:r>
              <a:rPr lang="en-US" altLang="zh-CN" sz="2400" dirty="0">
                <a:cs typeface="+mn-ea"/>
                <a:sym typeface="+mn-lt"/>
              </a:rPr>
              <a:t>How can targeted resilience interventions reduce system-wide supply-chain disruption?</a:t>
            </a:r>
            <a:endParaRPr lang="zh-CN" altLang="en-US" sz="2400" dirty="0">
              <a:cs typeface="+mn-ea"/>
              <a:sym typeface="+mn-lt"/>
            </a:endParaRPr>
          </a:p>
        </p:txBody>
      </p:sp>
    </p:spTree>
    <p:extLst>
      <p:ext uri="{BB962C8B-B14F-4D97-AF65-F5344CB8AC3E}">
        <p14:creationId xmlns:p14="http://schemas.microsoft.com/office/powerpoint/2010/main" val="3261353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6A462-89FE-F640-1AC4-2C5412EAE241}"/>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B31C186C-3944-4137-DCF0-D3713625B280}"/>
              </a:ext>
            </a:extLst>
          </p:cNvPr>
          <p:cNvSpPr txBox="1"/>
          <p:nvPr/>
        </p:nvSpPr>
        <p:spPr>
          <a:xfrm>
            <a:off x="3823475" y="2844225"/>
            <a:ext cx="5086349" cy="584775"/>
          </a:xfrm>
          <a:prstGeom prst="rect">
            <a:avLst/>
          </a:prstGeom>
          <a:noFill/>
        </p:spPr>
        <p:txBody>
          <a:bodyPr wrap="square">
            <a:spAutoFit/>
          </a:bodyPr>
          <a:lstStyle/>
          <a:p>
            <a:r>
              <a:rPr lang="en-US" altLang="zh-CN" sz="3200" dirty="0"/>
              <a:t>Part 2. Research gaps</a:t>
            </a:r>
            <a:endParaRPr lang="zh-CN" altLang="en-US" sz="3200" dirty="0"/>
          </a:p>
        </p:txBody>
      </p:sp>
    </p:spTree>
    <p:extLst>
      <p:ext uri="{BB962C8B-B14F-4D97-AF65-F5344CB8AC3E}">
        <p14:creationId xmlns:p14="http://schemas.microsoft.com/office/powerpoint/2010/main" val="1945525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32C1A-D142-5B59-CA1C-3ADEE02F85AF}"/>
            </a:ext>
          </a:extLst>
        </p:cNvPr>
        <p:cNvGrpSpPr/>
        <p:nvPr/>
      </p:nvGrpSpPr>
      <p:grpSpPr>
        <a:xfrm>
          <a:off x="0" y="0"/>
          <a:ext cx="0" cy="0"/>
          <a:chOff x="0" y="0"/>
          <a:chExt cx="0" cy="0"/>
        </a:xfrm>
      </p:grpSpPr>
      <p:sp>
        <p:nvSpPr>
          <p:cNvPr id="36" name="文本框 35">
            <a:extLst>
              <a:ext uri="{FF2B5EF4-FFF2-40B4-BE49-F238E27FC236}">
                <a16:creationId xmlns:a16="http://schemas.microsoft.com/office/drawing/2014/main" id="{612F27DB-612E-5E41-B6C5-C7AFBF2A8B28}"/>
              </a:ext>
            </a:extLst>
          </p:cNvPr>
          <p:cNvSpPr txBox="1"/>
          <p:nvPr/>
        </p:nvSpPr>
        <p:spPr>
          <a:xfrm>
            <a:off x="506876" y="196569"/>
            <a:ext cx="9863758" cy="707886"/>
          </a:xfrm>
          <a:prstGeom prst="rect">
            <a:avLst/>
          </a:prstGeom>
          <a:noFill/>
        </p:spPr>
        <p:txBody>
          <a:bodyPr wrap="square">
            <a:spAutoFit/>
          </a:bodyPr>
          <a:lstStyle/>
          <a:p>
            <a:r>
              <a:rPr lang="en-US" altLang="zh-CN" sz="4000" b="1" dirty="0"/>
              <a:t>Research Gaps 1:  fragmented outage data</a:t>
            </a:r>
            <a:endParaRPr lang="zh-CN" altLang="en-US" sz="4000" b="1" dirty="0"/>
          </a:p>
        </p:txBody>
      </p:sp>
      <p:sp>
        <p:nvSpPr>
          <p:cNvPr id="5" name="文本框 4">
            <a:extLst>
              <a:ext uri="{FF2B5EF4-FFF2-40B4-BE49-F238E27FC236}">
                <a16:creationId xmlns:a16="http://schemas.microsoft.com/office/drawing/2014/main" id="{C82DDB16-6CC4-F430-801E-C143F0753A15}"/>
              </a:ext>
            </a:extLst>
          </p:cNvPr>
          <p:cNvSpPr txBox="1"/>
          <p:nvPr/>
        </p:nvSpPr>
        <p:spPr>
          <a:xfrm>
            <a:off x="506876" y="1014036"/>
            <a:ext cx="4450962" cy="505972"/>
          </a:xfrm>
          <a:prstGeom prst="rect">
            <a:avLst/>
          </a:prstGeom>
          <a:noFill/>
        </p:spPr>
        <p:txBody>
          <a:bodyPr wrap="none" rtlCol="0">
            <a:spAutoFit/>
          </a:bodyPr>
          <a:lstStyle/>
          <a:p>
            <a:pPr algn="just">
              <a:lnSpc>
                <a:spcPct val="120000"/>
              </a:lnSpc>
            </a:pPr>
            <a:r>
              <a:rPr lang="en-US" altLang="zh-CN" sz="2400" dirty="0">
                <a:solidFill>
                  <a:srgbClr val="C00000"/>
                </a:solidFill>
                <a:cs typeface="+mn-ea"/>
                <a:sym typeface="+mn-lt"/>
              </a:rPr>
              <a:t>Fragmented historical outage data</a:t>
            </a:r>
            <a:endParaRPr lang="zh-CN" altLang="en-US" sz="2400" dirty="0">
              <a:solidFill>
                <a:srgbClr val="C00000"/>
              </a:solidFill>
              <a:cs typeface="+mn-ea"/>
              <a:sym typeface="+mn-lt"/>
            </a:endParaRPr>
          </a:p>
        </p:txBody>
      </p:sp>
      <p:pic>
        <p:nvPicPr>
          <p:cNvPr id="6" name="图片 5" descr="ChatGPT Image 2026年1月29日 16_38_51">
            <a:extLst>
              <a:ext uri="{FF2B5EF4-FFF2-40B4-BE49-F238E27FC236}">
                <a16:creationId xmlns:a16="http://schemas.microsoft.com/office/drawing/2014/main" id="{53AAB1E9-A5EB-8C7D-70DC-CC7B27C85B79}"/>
              </a:ext>
            </a:extLst>
          </p:cNvPr>
          <p:cNvPicPr>
            <a:picLocks noChangeAspect="1"/>
          </p:cNvPicPr>
          <p:nvPr/>
        </p:nvPicPr>
        <p:blipFill>
          <a:blip r:embed="rId3"/>
          <a:srcRect l="4344" t="23632" r="59977" b="23675"/>
          <a:stretch>
            <a:fillRect/>
          </a:stretch>
        </p:blipFill>
        <p:spPr>
          <a:xfrm>
            <a:off x="851917" y="2372533"/>
            <a:ext cx="2215355" cy="2012577"/>
          </a:xfrm>
          <a:prstGeom prst="rect">
            <a:avLst/>
          </a:prstGeom>
        </p:spPr>
      </p:pic>
      <p:sp>
        <p:nvSpPr>
          <p:cNvPr id="8" name="文本框 7">
            <a:extLst>
              <a:ext uri="{FF2B5EF4-FFF2-40B4-BE49-F238E27FC236}">
                <a16:creationId xmlns:a16="http://schemas.microsoft.com/office/drawing/2014/main" id="{81B8DCB1-BC9D-6B31-C681-8C510079EE4E}"/>
              </a:ext>
            </a:extLst>
          </p:cNvPr>
          <p:cNvSpPr txBox="1"/>
          <p:nvPr/>
        </p:nvSpPr>
        <p:spPr>
          <a:xfrm>
            <a:off x="1019036" y="1640300"/>
            <a:ext cx="1588127" cy="402546"/>
          </a:xfrm>
          <a:prstGeom prst="rect">
            <a:avLst/>
          </a:prstGeom>
          <a:noFill/>
        </p:spPr>
        <p:txBody>
          <a:bodyPr wrap="none" rtlCol="0">
            <a:spAutoFit/>
          </a:bodyPr>
          <a:lstStyle/>
          <a:p>
            <a:pPr algn="just">
              <a:lnSpc>
                <a:spcPct val="120000"/>
              </a:lnSpc>
            </a:pPr>
            <a:r>
              <a:rPr lang="en-US" altLang="zh-CN" b="1" dirty="0">
                <a:cs typeface="+mn-ea"/>
                <a:sym typeface="+mn-lt"/>
              </a:rPr>
              <a:t>Time fragment</a:t>
            </a:r>
            <a:endParaRPr lang="zh-CN" altLang="en-US" b="1" dirty="0">
              <a:cs typeface="+mn-ea"/>
              <a:sym typeface="+mn-lt"/>
            </a:endParaRPr>
          </a:p>
        </p:txBody>
      </p:sp>
      <p:sp>
        <p:nvSpPr>
          <p:cNvPr id="19" name="文本框 18">
            <a:extLst>
              <a:ext uri="{FF2B5EF4-FFF2-40B4-BE49-F238E27FC236}">
                <a16:creationId xmlns:a16="http://schemas.microsoft.com/office/drawing/2014/main" id="{E3D24427-DFFF-F1CE-AA3F-F11FB5C0CF99}"/>
              </a:ext>
            </a:extLst>
          </p:cNvPr>
          <p:cNvSpPr txBox="1"/>
          <p:nvPr/>
        </p:nvSpPr>
        <p:spPr>
          <a:xfrm>
            <a:off x="4271303" y="1640300"/>
            <a:ext cx="2551468" cy="402546"/>
          </a:xfrm>
          <a:prstGeom prst="rect">
            <a:avLst/>
          </a:prstGeom>
          <a:noFill/>
        </p:spPr>
        <p:txBody>
          <a:bodyPr wrap="none" rtlCol="0">
            <a:spAutoFit/>
          </a:bodyPr>
          <a:lstStyle/>
          <a:p>
            <a:pPr algn="just">
              <a:lnSpc>
                <a:spcPct val="120000"/>
              </a:lnSpc>
            </a:pPr>
            <a:r>
              <a:rPr lang="en-US" altLang="zh-CN" b="1" dirty="0">
                <a:cs typeface="+mn-ea"/>
                <a:sym typeface="+mn-lt"/>
              </a:rPr>
              <a:t>Only for selected regions</a:t>
            </a:r>
            <a:endParaRPr lang="zh-CN" altLang="en-US" b="1" dirty="0">
              <a:cs typeface="+mn-ea"/>
              <a:sym typeface="+mn-lt"/>
            </a:endParaRPr>
          </a:p>
        </p:txBody>
      </p:sp>
      <p:pic>
        <p:nvPicPr>
          <p:cNvPr id="24" name="图片 23">
            <a:extLst>
              <a:ext uri="{FF2B5EF4-FFF2-40B4-BE49-F238E27FC236}">
                <a16:creationId xmlns:a16="http://schemas.microsoft.com/office/drawing/2014/main" id="{9EC4A981-68C3-1E1A-2F0B-966852FBAE1C}"/>
              </a:ext>
            </a:extLst>
          </p:cNvPr>
          <p:cNvPicPr>
            <a:picLocks noChangeAspect="1"/>
          </p:cNvPicPr>
          <p:nvPr/>
        </p:nvPicPr>
        <p:blipFill>
          <a:blip r:embed="rId4"/>
          <a:stretch>
            <a:fillRect/>
          </a:stretch>
        </p:blipFill>
        <p:spPr>
          <a:xfrm>
            <a:off x="4188037" y="2693218"/>
            <a:ext cx="2665642" cy="1691892"/>
          </a:xfrm>
          <a:prstGeom prst="rect">
            <a:avLst/>
          </a:prstGeom>
        </p:spPr>
      </p:pic>
      <p:pic>
        <p:nvPicPr>
          <p:cNvPr id="32" name="图片 31">
            <a:extLst>
              <a:ext uri="{FF2B5EF4-FFF2-40B4-BE49-F238E27FC236}">
                <a16:creationId xmlns:a16="http://schemas.microsoft.com/office/drawing/2014/main" id="{4752D138-9928-EC01-42BB-4AE386C99D2C}"/>
              </a:ext>
            </a:extLst>
          </p:cNvPr>
          <p:cNvPicPr>
            <a:picLocks noChangeAspect="1"/>
          </p:cNvPicPr>
          <p:nvPr/>
        </p:nvPicPr>
        <p:blipFill>
          <a:blip r:embed="rId5"/>
          <a:stretch>
            <a:fillRect/>
          </a:stretch>
        </p:blipFill>
        <p:spPr>
          <a:xfrm>
            <a:off x="4161862" y="2187622"/>
            <a:ext cx="2717991" cy="870421"/>
          </a:xfrm>
          <a:prstGeom prst="rect">
            <a:avLst/>
          </a:prstGeom>
        </p:spPr>
      </p:pic>
      <p:sp>
        <p:nvSpPr>
          <p:cNvPr id="35" name="文本框 34">
            <a:extLst>
              <a:ext uri="{FF2B5EF4-FFF2-40B4-BE49-F238E27FC236}">
                <a16:creationId xmlns:a16="http://schemas.microsoft.com/office/drawing/2014/main" id="{ECF9BC79-232D-C3CC-9D7C-D01F57B6D181}"/>
              </a:ext>
            </a:extLst>
          </p:cNvPr>
          <p:cNvSpPr txBox="1"/>
          <p:nvPr/>
        </p:nvSpPr>
        <p:spPr>
          <a:xfrm>
            <a:off x="8403223" y="1640300"/>
            <a:ext cx="2127634" cy="402546"/>
          </a:xfrm>
          <a:prstGeom prst="rect">
            <a:avLst/>
          </a:prstGeom>
          <a:noFill/>
        </p:spPr>
        <p:txBody>
          <a:bodyPr wrap="none" rtlCol="0">
            <a:spAutoFit/>
          </a:bodyPr>
          <a:lstStyle/>
          <a:p>
            <a:pPr algn="just">
              <a:lnSpc>
                <a:spcPct val="120000"/>
              </a:lnSpc>
            </a:pPr>
            <a:r>
              <a:rPr lang="en-US" altLang="zh-CN" b="1" dirty="0">
                <a:cs typeface="+mn-ea"/>
                <a:sym typeface="+mn-lt"/>
              </a:rPr>
              <a:t>Lack key parameters</a:t>
            </a:r>
            <a:endParaRPr lang="zh-CN" altLang="en-US" b="1" dirty="0">
              <a:cs typeface="+mn-ea"/>
              <a:sym typeface="+mn-lt"/>
            </a:endParaRPr>
          </a:p>
        </p:txBody>
      </p:sp>
      <p:sp>
        <p:nvSpPr>
          <p:cNvPr id="39" name="矩形: 圆角 38">
            <a:extLst>
              <a:ext uri="{FF2B5EF4-FFF2-40B4-BE49-F238E27FC236}">
                <a16:creationId xmlns:a16="http://schemas.microsoft.com/office/drawing/2014/main" id="{6387EF5B-1203-8ECF-1B83-5A09971F82CD}"/>
              </a:ext>
            </a:extLst>
          </p:cNvPr>
          <p:cNvSpPr/>
          <p:nvPr/>
        </p:nvSpPr>
        <p:spPr>
          <a:xfrm>
            <a:off x="8403223" y="2245937"/>
            <a:ext cx="2127634" cy="378432"/>
          </a:xfrm>
          <a:prstGeom prst="roundRect">
            <a:avLst/>
          </a:prstGeom>
          <a:solidFill>
            <a:schemeClr val="accent5">
              <a:lumMod val="40000"/>
              <a:lumOff val="6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lumMod val="95000"/>
                    <a:lumOff val="5000"/>
                  </a:schemeClr>
                </a:solidFill>
              </a:rPr>
              <a:t>Frequency</a:t>
            </a:r>
            <a:endParaRPr lang="zh-CN" altLang="en-US" b="1" dirty="0">
              <a:solidFill>
                <a:schemeClr val="tx1">
                  <a:lumMod val="95000"/>
                  <a:lumOff val="5000"/>
                </a:schemeClr>
              </a:solidFill>
            </a:endParaRPr>
          </a:p>
        </p:txBody>
      </p:sp>
      <p:sp>
        <p:nvSpPr>
          <p:cNvPr id="40" name="矩形: 圆角 39">
            <a:extLst>
              <a:ext uri="{FF2B5EF4-FFF2-40B4-BE49-F238E27FC236}">
                <a16:creationId xmlns:a16="http://schemas.microsoft.com/office/drawing/2014/main" id="{986AEB5D-81F6-7BD2-3230-A74B06746D27}"/>
              </a:ext>
            </a:extLst>
          </p:cNvPr>
          <p:cNvSpPr/>
          <p:nvPr/>
        </p:nvSpPr>
        <p:spPr>
          <a:xfrm>
            <a:off x="8403223" y="2806958"/>
            <a:ext cx="2127634" cy="378432"/>
          </a:xfrm>
          <a:prstGeom prst="roundRect">
            <a:avLst/>
          </a:prstGeom>
          <a:solidFill>
            <a:schemeClr val="bg1">
              <a:lumMod val="9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lumMod val="95000"/>
                    <a:lumOff val="5000"/>
                  </a:schemeClr>
                </a:solidFill>
              </a:rPr>
              <a:t>Duration ?</a:t>
            </a:r>
            <a:endParaRPr lang="zh-CN" altLang="en-US" b="1" dirty="0">
              <a:solidFill>
                <a:schemeClr val="tx1">
                  <a:lumMod val="95000"/>
                  <a:lumOff val="5000"/>
                </a:schemeClr>
              </a:solidFill>
            </a:endParaRPr>
          </a:p>
        </p:txBody>
      </p:sp>
      <p:sp>
        <p:nvSpPr>
          <p:cNvPr id="41" name="矩形: 圆角 40">
            <a:extLst>
              <a:ext uri="{FF2B5EF4-FFF2-40B4-BE49-F238E27FC236}">
                <a16:creationId xmlns:a16="http://schemas.microsoft.com/office/drawing/2014/main" id="{9FEC8BCB-795B-ED92-E1DF-47217E503F99}"/>
              </a:ext>
            </a:extLst>
          </p:cNvPr>
          <p:cNvSpPr/>
          <p:nvPr/>
        </p:nvSpPr>
        <p:spPr>
          <a:xfrm>
            <a:off x="8403223" y="3396802"/>
            <a:ext cx="2127634" cy="378432"/>
          </a:xfrm>
          <a:prstGeom prst="roundRect">
            <a:avLst/>
          </a:prstGeom>
          <a:solidFill>
            <a:schemeClr val="bg1">
              <a:lumMod val="9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lumMod val="95000"/>
                    <a:lumOff val="5000"/>
                  </a:schemeClr>
                </a:solidFill>
              </a:rPr>
              <a:t>Customer affected?</a:t>
            </a:r>
            <a:endParaRPr lang="zh-CN" altLang="en-US" b="1" dirty="0">
              <a:solidFill>
                <a:schemeClr val="tx1">
                  <a:lumMod val="95000"/>
                  <a:lumOff val="5000"/>
                </a:schemeClr>
              </a:solidFill>
            </a:endParaRPr>
          </a:p>
        </p:txBody>
      </p:sp>
      <p:sp>
        <p:nvSpPr>
          <p:cNvPr id="42" name="矩形: 圆角 41">
            <a:extLst>
              <a:ext uri="{FF2B5EF4-FFF2-40B4-BE49-F238E27FC236}">
                <a16:creationId xmlns:a16="http://schemas.microsoft.com/office/drawing/2014/main" id="{DECD3D7F-F12F-13DE-93D0-78EB2C3A5AE0}"/>
              </a:ext>
            </a:extLst>
          </p:cNvPr>
          <p:cNvSpPr/>
          <p:nvPr/>
        </p:nvSpPr>
        <p:spPr>
          <a:xfrm>
            <a:off x="8403223" y="3986646"/>
            <a:ext cx="2127634" cy="564728"/>
          </a:xfrm>
          <a:prstGeom prst="roundRect">
            <a:avLst/>
          </a:prstGeom>
          <a:solidFill>
            <a:schemeClr val="bg1">
              <a:lumMod val="9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C00000"/>
                </a:solidFill>
              </a:rPr>
              <a:t>Outage Cause?</a:t>
            </a:r>
            <a:endParaRPr lang="zh-CN" altLang="en-US" b="1" dirty="0">
              <a:solidFill>
                <a:srgbClr val="C00000"/>
              </a:solidFill>
            </a:endParaRPr>
          </a:p>
        </p:txBody>
      </p:sp>
      <p:sp>
        <p:nvSpPr>
          <p:cNvPr id="43" name="文本框 42">
            <a:extLst>
              <a:ext uri="{FF2B5EF4-FFF2-40B4-BE49-F238E27FC236}">
                <a16:creationId xmlns:a16="http://schemas.microsoft.com/office/drawing/2014/main" id="{51EB508C-A8EE-A509-0789-E86347CA7EBD}"/>
              </a:ext>
            </a:extLst>
          </p:cNvPr>
          <p:cNvSpPr txBox="1"/>
          <p:nvPr/>
        </p:nvSpPr>
        <p:spPr>
          <a:xfrm>
            <a:off x="563169" y="4714797"/>
            <a:ext cx="3498715" cy="505972"/>
          </a:xfrm>
          <a:prstGeom prst="rect">
            <a:avLst/>
          </a:prstGeom>
          <a:noFill/>
        </p:spPr>
        <p:txBody>
          <a:bodyPr wrap="none" rtlCol="0">
            <a:spAutoFit/>
          </a:bodyPr>
          <a:lstStyle/>
          <a:p>
            <a:pPr algn="just">
              <a:lnSpc>
                <a:spcPct val="120000"/>
              </a:lnSpc>
            </a:pPr>
            <a:r>
              <a:rPr lang="en-US" altLang="zh-CN" sz="2400" dirty="0">
                <a:solidFill>
                  <a:srgbClr val="C00000"/>
                </a:solidFill>
                <a:cs typeface="+mn-ea"/>
                <a:sym typeface="+mn-lt"/>
              </a:rPr>
              <a:t>Missing future projections</a:t>
            </a:r>
            <a:endParaRPr lang="zh-CN" altLang="en-US" sz="2400" dirty="0">
              <a:solidFill>
                <a:srgbClr val="C00000"/>
              </a:solidFill>
              <a:cs typeface="+mn-ea"/>
              <a:sym typeface="+mn-lt"/>
            </a:endParaRPr>
          </a:p>
        </p:txBody>
      </p:sp>
      <p:cxnSp>
        <p:nvCxnSpPr>
          <p:cNvPr id="44" name="直接连接符 43">
            <a:extLst>
              <a:ext uri="{FF2B5EF4-FFF2-40B4-BE49-F238E27FC236}">
                <a16:creationId xmlns:a16="http://schemas.microsoft.com/office/drawing/2014/main" id="{F0945C90-96A3-D68A-84AE-59A719D0B3D3}"/>
              </a:ext>
            </a:extLst>
          </p:cNvPr>
          <p:cNvCxnSpPr/>
          <p:nvPr/>
        </p:nvCxnSpPr>
        <p:spPr>
          <a:xfrm>
            <a:off x="793646" y="5749567"/>
            <a:ext cx="1109341" cy="0"/>
          </a:xfrm>
          <a:prstGeom prst="line">
            <a:avLst/>
          </a:prstGeom>
          <a:ln w="28575">
            <a:solidFill>
              <a:srgbClr val="C00000"/>
            </a:solidFill>
            <a:headEnd type="oval"/>
            <a:tailEnd type="diamond"/>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057FDCEE-E67B-0BBA-7FC7-9BE170E453A2}"/>
              </a:ext>
            </a:extLst>
          </p:cNvPr>
          <p:cNvCxnSpPr>
            <a:cxnSpLocks/>
            <a:endCxn id="46" idx="2"/>
          </p:cNvCxnSpPr>
          <p:nvPr/>
        </p:nvCxnSpPr>
        <p:spPr>
          <a:xfrm>
            <a:off x="1902987" y="5749567"/>
            <a:ext cx="1052638" cy="9705"/>
          </a:xfrm>
          <a:prstGeom prst="line">
            <a:avLst/>
          </a:prstGeom>
          <a:ln w="28575">
            <a:solidFill>
              <a:srgbClr val="C0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46" name="圆: 空心 45">
            <a:extLst>
              <a:ext uri="{FF2B5EF4-FFF2-40B4-BE49-F238E27FC236}">
                <a16:creationId xmlns:a16="http://schemas.microsoft.com/office/drawing/2014/main" id="{899A5A95-4C4D-59E8-E647-F9511709C1D9}"/>
              </a:ext>
            </a:extLst>
          </p:cNvPr>
          <p:cNvSpPr/>
          <p:nvPr/>
        </p:nvSpPr>
        <p:spPr>
          <a:xfrm>
            <a:off x="2955625" y="5691822"/>
            <a:ext cx="144000" cy="134900"/>
          </a:xfrm>
          <a:prstGeom prst="donut">
            <a:avLst>
              <a:gd name="adj" fmla="val 23037"/>
            </a:avLst>
          </a:prstGeom>
          <a:solidFill>
            <a:schemeClr val="bg1"/>
          </a:solid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47" name="文本框 46">
            <a:extLst>
              <a:ext uri="{FF2B5EF4-FFF2-40B4-BE49-F238E27FC236}">
                <a16:creationId xmlns:a16="http://schemas.microsoft.com/office/drawing/2014/main" id="{5FA39F11-0622-F9D8-06DC-2378A5E61BEF}"/>
              </a:ext>
            </a:extLst>
          </p:cNvPr>
          <p:cNvSpPr txBox="1"/>
          <p:nvPr/>
        </p:nvSpPr>
        <p:spPr>
          <a:xfrm>
            <a:off x="530119" y="5895229"/>
            <a:ext cx="652743" cy="402546"/>
          </a:xfrm>
          <a:prstGeom prst="rect">
            <a:avLst/>
          </a:prstGeom>
          <a:noFill/>
        </p:spPr>
        <p:txBody>
          <a:bodyPr wrap="none" rtlCol="0">
            <a:spAutoFit/>
          </a:bodyPr>
          <a:lstStyle/>
          <a:p>
            <a:pPr algn="just">
              <a:lnSpc>
                <a:spcPct val="120000"/>
              </a:lnSpc>
            </a:pPr>
            <a:r>
              <a:rPr lang="en-US" altLang="zh-CN" b="1" dirty="0">
                <a:cs typeface="+mn-ea"/>
                <a:sym typeface="+mn-lt"/>
              </a:rPr>
              <a:t>2000</a:t>
            </a:r>
            <a:endParaRPr lang="zh-CN" altLang="en-US" b="1" dirty="0">
              <a:cs typeface="+mn-ea"/>
              <a:sym typeface="+mn-lt"/>
            </a:endParaRPr>
          </a:p>
        </p:txBody>
      </p:sp>
      <p:sp>
        <p:nvSpPr>
          <p:cNvPr id="48" name="文本框 47">
            <a:extLst>
              <a:ext uri="{FF2B5EF4-FFF2-40B4-BE49-F238E27FC236}">
                <a16:creationId xmlns:a16="http://schemas.microsoft.com/office/drawing/2014/main" id="{FBE6FFBC-F09C-3BE1-EF7E-006ABD0754BD}"/>
              </a:ext>
            </a:extLst>
          </p:cNvPr>
          <p:cNvSpPr txBox="1"/>
          <p:nvPr/>
        </p:nvSpPr>
        <p:spPr>
          <a:xfrm>
            <a:off x="2701253" y="5895229"/>
            <a:ext cx="652743" cy="402546"/>
          </a:xfrm>
          <a:prstGeom prst="rect">
            <a:avLst/>
          </a:prstGeom>
          <a:noFill/>
        </p:spPr>
        <p:txBody>
          <a:bodyPr wrap="none" rtlCol="0">
            <a:spAutoFit/>
          </a:bodyPr>
          <a:lstStyle/>
          <a:p>
            <a:pPr algn="just">
              <a:lnSpc>
                <a:spcPct val="120000"/>
              </a:lnSpc>
            </a:pPr>
            <a:r>
              <a:rPr lang="en-US" altLang="zh-CN" b="1" dirty="0">
                <a:cs typeface="+mn-ea"/>
                <a:sym typeface="+mn-lt"/>
              </a:rPr>
              <a:t>2050</a:t>
            </a:r>
            <a:endParaRPr lang="zh-CN" altLang="en-US" b="1" dirty="0">
              <a:cs typeface="+mn-ea"/>
              <a:sym typeface="+mn-lt"/>
            </a:endParaRPr>
          </a:p>
        </p:txBody>
      </p:sp>
      <p:sp>
        <p:nvSpPr>
          <p:cNvPr id="49" name="文本框 48">
            <a:extLst>
              <a:ext uri="{FF2B5EF4-FFF2-40B4-BE49-F238E27FC236}">
                <a16:creationId xmlns:a16="http://schemas.microsoft.com/office/drawing/2014/main" id="{D5886964-9D1B-B7EC-F694-8D339B17C9B7}"/>
              </a:ext>
            </a:extLst>
          </p:cNvPr>
          <p:cNvSpPr txBox="1"/>
          <p:nvPr/>
        </p:nvSpPr>
        <p:spPr>
          <a:xfrm>
            <a:off x="1576615" y="5895229"/>
            <a:ext cx="652743" cy="402546"/>
          </a:xfrm>
          <a:prstGeom prst="rect">
            <a:avLst/>
          </a:prstGeom>
          <a:noFill/>
        </p:spPr>
        <p:txBody>
          <a:bodyPr wrap="none" rtlCol="0">
            <a:spAutoFit/>
          </a:bodyPr>
          <a:lstStyle/>
          <a:p>
            <a:pPr algn="just">
              <a:lnSpc>
                <a:spcPct val="120000"/>
              </a:lnSpc>
            </a:pPr>
            <a:r>
              <a:rPr lang="en-US" altLang="zh-CN" b="1" dirty="0">
                <a:cs typeface="+mn-ea"/>
                <a:sym typeface="+mn-lt"/>
              </a:rPr>
              <a:t>2020</a:t>
            </a:r>
            <a:endParaRPr lang="zh-CN" altLang="en-US" b="1" dirty="0">
              <a:cs typeface="+mn-ea"/>
              <a:sym typeface="+mn-lt"/>
            </a:endParaRPr>
          </a:p>
        </p:txBody>
      </p:sp>
      <p:cxnSp>
        <p:nvCxnSpPr>
          <p:cNvPr id="52" name="连接符: 肘形 51">
            <a:extLst>
              <a:ext uri="{FF2B5EF4-FFF2-40B4-BE49-F238E27FC236}">
                <a16:creationId xmlns:a16="http://schemas.microsoft.com/office/drawing/2014/main" id="{2172AC98-A437-5870-C313-653C6E4C04D1}"/>
              </a:ext>
            </a:extLst>
          </p:cNvPr>
          <p:cNvCxnSpPr>
            <a:cxnSpLocks/>
          </p:cNvCxnSpPr>
          <p:nvPr/>
        </p:nvCxnSpPr>
        <p:spPr>
          <a:xfrm flipV="1">
            <a:off x="2429306" y="5410773"/>
            <a:ext cx="1523927" cy="348499"/>
          </a:xfrm>
          <a:prstGeom prst="bentConnector3">
            <a:avLst>
              <a:gd name="adj1" fmla="val -688"/>
            </a:avLst>
          </a:prstGeom>
          <a:ln w="25400">
            <a:solidFill>
              <a:schemeClr val="tx1">
                <a:lumMod val="85000"/>
                <a:lumOff val="1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1" name="文本框 60">
            <a:extLst>
              <a:ext uri="{FF2B5EF4-FFF2-40B4-BE49-F238E27FC236}">
                <a16:creationId xmlns:a16="http://schemas.microsoft.com/office/drawing/2014/main" id="{FA8E38F8-4EB1-9473-D58B-841F51B6438A}"/>
              </a:ext>
            </a:extLst>
          </p:cNvPr>
          <p:cNvSpPr txBox="1"/>
          <p:nvPr/>
        </p:nvSpPr>
        <p:spPr>
          <a:xfrm>
            <a:off x="4138720" y="5141191"/>
            <a:ext cx="1101791" cy="734945"/>
          </a:xfrm>
          <a:prstGeom prst="rect">
            <a:avLst/>
          </a:prstGeom>
          <a:solidFill>
            <a:schemeClr val="accent1">
              <a:lumMod val="20000"/>
              <a:lumOff val="80000"/>
            </a:schemeClr>
          </a:solidFill>
        </p:spPr>
        <p:txBody>
          <a:bodyPr wrap="square" rtlCol="0">
            <a:spAutoFit/>
          </a:bodyPr>
          <a:lstStyle/>
          <a:p>
            <a:pPr algn="ctr">
              <a:lnSpc>
                <a:spcPct val="120000"/>
              </a:lnSpc>
            </a:pPr>
            <a:r>
              <a:rPr lang="en-US" altLang="zh-CN" b="1" dirty="0">
                <a:cs typeface="+mn-ea"/>
                <a:sym typeface="+mn-lt"/>
              </a:rPr>
              <a:t>Change </a:t>
            </a:r>
          </a:p>
          <a:p>
            <a:pPr algn="ctr">
              <a:lnSpc>
                <a:spcPct val="120000"/>
              </a:lnSpc>
            </a:pPr>
            <a:r>
              <a:rPr lang="en-US" altLang="zh-CN" b="1" dirty="0">
                <a:cs typeface="+mn-ea"/>
                <a:sym typeface="+mn-lt"/>
              </a:rPr>
              <a:t>climate</a:t>
            </a:r>
            <a:endParaRPr lang="zh-CN" altLang="en-US" b="1" dirty="0">
              <a:cs typeface="+mn-ea"/>
              <a:sym typeface="+mn-lt"/>
            </a:endParaRPr>
          </a:p>
        </p:txBody>
      </p:sp>
      <p:sp>
        <p:nvSpPr>
          <p:cNvPr id="62" name="箭头: 下 61">
            <a:extLst>
              <a:ext uri="{FF2B5EF4-FFF2-40B4-BE49-F238E27FC236}">
                <a16:creationId xmlns:a16="http://schemas.microsoft.com/office/drawing/2014/main" id="{26BC005C-4692-7766-B4FE-A726E3AAF120}"/>
              </a:ext>
            </a:extLst>
          </p:cNvPr>
          <p:cNvSpPr/>
          <p:nvPr/>
        </p:nvSpPr>
        <p:spPr>
          <a:xfrm rot="16200000">
            <a:off x="5547037" y="5410773"/>
            <a:ext cx="514830" cy="264457"/>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箭头: 下 62">
            <a:extLst>
              <a:ext uri="{FF2B5EF4-FFF2-40B4-BE49-F238E27FC236}">
                <a16:creationId xmlns:a16="http://schemas.microsoft.com/office/drawing/2014/main" id="{FB2AB607-0BFE-4473-ED12-C5C7739ED147}"/>
              </a:ext>
            </a:extLst>
          </p:cNvPr>
          <p:cNvSpPr/>
          <p:nvPr/>
        </p:nvSpPr>
        <p:spPr>
          <a:xfrm>
            <a:off x="9209625" y="4762786"/>
            <a:ext cx="514830" cy="264457"/>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a:extLst>
              <a:ext uri="{FF2B5EF4-FFF2-40B4-BE49-F238E27FC236}">
                <a16:creationId xmlns:a16="http://schemas.microsoft.com/office/drawing/2014/main" id="{E8A91546-273B-717B-056B-BC0F75F5642A}"/>
              </a:ext>
            </a:extLst>
          </p:cNvPr>
          <p:cNvSpPr txBox="1"/>
          <p:nvPr/>
        </p:nvSpPr>
        <p:spPr>
          <a:xfrm>
            <a:off x="6822771" y="5274981"/>
            <a:ext cx="4749798" cy="949171"/>
          </a:xfrm>
          <a:prstGeom prst="rect">
            <a:avLst/>
          </a:prstGeom>
          <a:noFill/>
        </p:spPr>
        <p:txBody>
          <a:bodyPr wrap="square" rtlCol="0">
            <a:spAutoFit/>
          </a:bodyPr>
          <a:lstStyle/>
          <a:p>
            <a:pPr algn="ctr">
              <a:lnSpc>
                <a:spcPct val="120000"/>
              </a:lnSpc>
            </a:pPr>
            <a:r>
              <a:rPr lang="en-US" altLang="zh-CN" sz="2400" b="1" dirty="0">
                <a:solidFill>
                  <a:srgbClr val="C00000"/>
                </a:solidFill>
                <a:cs typeface="+mn-ea"/>
                <a:sym typeface="+mn-lt"/>
              </a:rPr>
              <a:t>Uncertainty of future weather-induced outage recognition</a:t>
            </a:r>
            <a:endParaRPr lang="zh-CN" altLang="en-US" sz="2400" b="1" dirty="0">
              <a:solidFill>
                <a:srgbClr val="C00000"/>
              </a:solidFill>
              <a:cs typeface="+mn-ea"/>
              <a:sym typeface="+mn-lt"/>
            </a:endParaRPr>
          </a:p>
        </p:txBody>
      </p:sp>
      <p:sp>
        <p:nvSpPr>
          <p:cNvPr id="66" name="矩形 65">
            <a:extLst>
              <a:ext uri="{FF2B5EF4-FFF2-40B4-BE49-F238E27FC236}">
                <a16:creationId xmlns:a16="http://schemas.microsoft.com/office/drawing/2014/main" id="{400C085E-8E4B-B9A6-3377-F1C8B27E1296}"/>
              </a:ext>
            </a:extLst>
          </p:cNvPr>
          <p:cNvSpPr/>
          <p:nvPr/>
        </p:nvSpPr>
        <p:spPr>
          <a:xfrm>
            <a:off x="6879853" y="5220770"/>
            <a:ext cx="4782028" cy="1114618"/>
          </a:xfrm>
          <a:prstGeom prst="rect">
            <a:avLst/>
          </a:prstGeom>
          <a:noFill/>
          <a:ln>
            <a:solidFill>
              <a:schemeClr val="accent5">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00341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05C1450-9EDD-2493-5E07-8A6C78DEE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522" cy="6858000"/>
          </a:xfrm>
          <a:prstGeom prst="rect">
            <a:avLst/>
          </a:prstGeom>
        </p:spPr>
      </p:pic>
      <p:sp>
        <p:nvSpPr>
          <p:cNvPr id="7" name="矩形 6">
            <a:extLst>
              <a:ext uri="{FF2B5EF4-FFF2-40B4-BE49-F238E27FC236}">
                <a16:creationId xmlns:a16="http://schemas.microsoft.com/office/drawing/2014/main" id="{DC611DF2-F4A3-7B54-5DD1-B32202422EE5}"/>
              </a:ext>
            </a:extLst>
          </p:cNvPr>
          <p:cNvSpPr/>
          <p:nvPr/>
        </p:nvSpPr>
        <p:spPr>
          <a:xfrm>
            <a:off x="6478" y="201274"/>
            <a:ext cx="8731886" cy="4901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4E6330B9-1523-39A4-F874-6C445D68D27E}"/>
              </a:ext>
            </a:extLst>
          </p:cNvPr>
          <p:cNvSpPr txBox="1"/>
          <p:nvPr/>
        </p:nvSpPr>
        <p:spPr>
          <a:xfrm>
            <a:off x="313116" y="45045"/>
            <a:ext cx="7560862" cy="646331"/>
          </a:xfrm>
          <a:prstGeom prst="rect">
            <a:avLst/>
          </a:prstGeom>
          <a:noFill/>
        </p:spPr>
        <p:txBody>
          <a:bodyPr wrap="square">
            <a:spAutoFit/>
          </a:bodyPr>
          <a:lstStyle/>
          <a:p>
            <a:r>
              <a:rPr lang="en-US" altLang="zh-CN" sz="3600" b="1" dirty="0"/>
              <a:t>Gap2: economic impact assessment</a:t>
            </a:r>
            <a:endParaRPr lang="zh-CN" altLang="en-US" sz="3600" b="1" dirty="0"/>
          </a:p>
        </p:txBody>
      </p:sp>
    </p:spTree>
    <p:extLst>
      <p:ext uri="{BB962C8B-B14F-4D97-AF65-F5344CB8AC3E}">
        <p14:creationId xmlns:p14="http://schemas.microsoft.com/office/powerpoint/2010/main" val="2366860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F79F8E5-F71A-2B95-91CE-F4DBEF7E9E1E}"/>
              </a:ext>
            </a:extLst>
          </p:cNvPr>
          <p:cNvPicPr>
            <a:picLocks noChangeAspect="1"/>
          </p:cNvPicPr>
          <p:nvPr/>
        </p:nvPicPr>
        <p:blipFill>
          <a:blip r:embed="rId3">
            <a:extLst>
              <a:ext uri="{28A0092B-C50C-407E-A947-70E740481C1C}">
                <a14:useLocalDpi xmlns:a14="http://schemas.microsoft.com/office/drawing/2010/main" val="0"/>
              </a:ext>
            </a:extLst>
          </a:blip>
          <a:srcRect t="12268"/>
          <a:stretch>
            <a:fillRect/>
          </a:stretch>
        </p:blipFill>
        <p:spPr>
          <a:xfrm>
            <a:off x="-110004" y="791736"/>
            <a:ext cx="12390385" cy="6117827"/>
          </a:xfrm>
          <a:prstGeom prst="rect">
            <a:avLst/>
          </a:prstGeom>
        </p:spPr>
      </p:pic>
      <p:sp>
        <p:nvSpPr>
          <p:cNvPr id="2" name="文本框 1">
            <a:extLst>
              <a:ext uri="{FF2B5EF4-FFF2-40B4-BE49-F238E27FC236}">
                <a16:creationId xmlns:a16="http://schemas.microsoft.com/office/drawing/2014/main" id="{653658BD-ECFB-D4D9-C182-F85BDDE661B5}"/>
              </a:ext>
            </a:extLst>
          </p:cNvPr>
          <p:cNvSpPr txBox="1"/>
          <p:nvPr/>
        </p:nvSpPr>
        <p:spPr>
          <a:xfrm>
            <a:off x="240356" y="83850"/>
            <a:ext cx="8357234" cy="646331"/>
          </a:xfrm>
          <a:prstGeom prst="rect">
            <a:avLst/>
          </a:prstGeom>
          <a:noFill/>
        </p:spPr>
        <p:txBody>
          <a:bodyPr wrap="square">
            <a:spAutoFit/>
          </a:bodyPr>
          <a:lstStyle/>
          <a:p>
            <a:r>
              <a:rPr lang="en-US" altLang="zh-CN" sz="3600" b="1" dirty="0"/>
              <a:t>Gap 3:  integrated workflow</a:t>
            </a:r>
            <a:endParaRPr lang="zh-CN" altLang="en-US" sz="3600" b="1" dirty="0"/>
          </a:p>
        </p:txBody>
      </p:sp>
    </p:spTree>
    <p:extLst>
      <p:ext uri="{BB962C8B-B14F-4D97-AF65-F5344CB8AC3E}">
        <p14:creationId xmlns:p14="http://schemas.microsoft.com/office/powerpoint/2010/main" val="4184803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A66FA7B-4AC3-76CE-1BE5-95EA5124C1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676318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BBB81DFD-4C41-40EC-2F36-64FE5461AF8E}"/>
              </a:ext>
            </a:extLst>
          </p:cNvPr>
          <p:cNvSpPr txBox="1"/>
          <p:nvPr/>
        </p:nvSpPr>
        <p:spPr>
          <a:xfrm>
            <a:off x="3823475" y="2844225"/>
            <a:ext cx="5086349" cy="584775"/>
          </a:xfrm>
          <a:prstGeom prst="rect">
            <a:avLst/>
          </a:prstGeom>
          <a:noFill/>
        </p:spPr>
        <p:txBody>
          <a:bodyPr wrap="square">
            <a:spAutoFit/>
          </a:bodyPr>
          <a:lstStyle/>
          <a:p>
            <a:r>
              <a:rPr lang="en-US" altLang="zh-CN" sz="3200" dirty="0"/>
              <a:t>Part 3. </a:t>
            </a:r>
            <a:r>
              <a:rPr lang="zh-CN" altLang="zh-CN" sz="3200" dirty="0"/>
              <a:t>Data and model</a:t>
            </a:r>
            <a:endParaRPr lang="zh-CN" altLang="en-US" sz="3200" dirty="0"/>
          </a:p>
        </p:txBody>
      </p:sp>
    </p:spTree>
    <p:extLst>
      <p:ext uri="{BB962C8B-B14F-4D97-AF65-F5344CB8AC3E}">
        <p14:creationId xmlns:p14="http://schemas.microsoft.com/office/powerpoint/2010/main" val="4120824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D8A2F21-B0D7-DE74-2084-FC21A2C69014}"/>
              </a:ext>
            </a:extLst>
          </p:cNvPr>
          <p:cNvSpPr txBox="1"/>
          <p:nvPr/>
        </p:nvSpPr>
        <p:spPr>
          <a:xfrm>
            <a:off x="313225" y="144379"/>
            <a:ext cx="4389150" cy="584775"/>
          </a:xfrm>
          <a:prstGeom prst="rect">
            <a:avLst/>
          </a:prstGeom>
          <a:noFill/>
        </p:spPr>
        <p:txBody>
          <a:bodyPr wrap="none" rtlCol="0">
            <a:spAutoFit/>
          </a:bodyPr>
          <a:lstStyle/>
          <a:p>
            <a:r>
              <a:rPr lang="en-US" altLang="zh-CN" sz="3200" b="1" dirty="0">
                <a:latin typeface="Calibri" panose="020F0502020204030204" pitchFamily="34" charset="0"/>
                <a:ea typeface="Calibri" panose="020F0502020204030204" pitchFamily="34" charset="0"/>
                <a:cs typeface="Calibri" panose="020F0502020204030204" pitchFamily="34" charset="0"/>
              </a:rPr>
              <a:t>Work 1: Data foundation</a:t>
            </a:r>
            <a:endParaRPr lang="zh-CN" altLang="en-US" sz="3200" b="1" dirty="0">
              <a:latin typeface="Calibri" panose="020F0502020204030204" pitchFamily="34" charset="0"/>
              <a:cs typeface="Calibri" panose="020F0502020204030204" pitchFamily="34" charset="0"/>
            </a:endParaRPr>
          </a:p>
        </p:txBody>
      </p:sp>
      <p:pic>
        <p:nvPicPr>
          <p:cNvPr id="3" name="图片 2">
            <a:extLst>
              <a:ext uri="{FF2B5EF4-FFF2-40B4-BE49-F238E27FC236}">
                <a16:creationId xmlns:a16="http://schemas.microsoft.com/office/drawing/2014/main" id="{E69CD4E9-F031-208B-8114-BB074C715340}"/>
              </a:ext>
            </a:extLst>
          </p:cNvPr>
          <p:cNvPicPr>
            <a:picLocks noChangeAspect="1"/>
          </p:cNvPicPr>
          <p:nvPr/>
        </p:nvPicPr>
        <p:blipFill>
          <a:blip r:embed="rId3">
            <a:extLst>
              <a:ext uri="{28A0092B-C50C-407E-A947-70E740481C1C}">
                <a14:useLocalDpi xmlns:a14="http://schemas.microsoft.com/office/drawing/2010/main" val="0"/>
              </a:ext>
            </a:extLst>
          </a:blip>
          <a:srcRect l="31464" t="14335" r="30618" b="13684"/>
          <a:stretch>
            <a:fillRect/>
          </a:stretch>
        </p:blipFill>
        <p:spPr>
          <a:xfrm>
            <a:off x="0" y="1515751"/>
            <a:ext cx="2600423" cy="4936385"/>
          </a:xfrm>
          <a:prstGeom prst="rect">
            <a:avLst/>
          </a:prstGeom>
        </p:spPr>
      </p:pic>
      <p:sp>
        <p:nvSpPr>
          <p:cNvPr id="5" name="文本框 4">
            <a:extLst>
              <a:ext uri="{FF2B5EF4-FFF2-40B4-BE49-F238E27FC236}">
                <a16:creationId xmlns:a16="http://schemas.microsoft.com/office/drawing/2014/main" id="{0B9D71B4-E510-DE89-F755-0A4AF3E5D2CA}"/>
              </a:ext>
            </a:extLst>
          </p:cNvPr>
          <p:cNvSpPr txBox="1"/>
          <p:nvPr/>
        </p:nvSpPr>
        <p:spPr>
          <a:xfrm>
            <a:off x="572814" y="1025613"/>
            <a:ext cx="1925464" cy="369332"/>
          </a:xfrm>
          <a:prstGeom prst="rect">
            <a:avLst/>
          </a:prstGeom>
          <a:noFill/>
        </p:spPr>
        <p:txBody>
          <a:bodyPr wrap="none" rtlCol="0">
            <a:spAutoFit/>
          </a:bodyPr>
          <a:lstStyle/>
          <a:p>
            <a:pPr marL="285750" indent="-285750" algn="l">
              <a:buFont typeface="Wingdings" panose="05000000000000000000" pitchFamily="2" charset="2"/>
              <a:buChar char="n"/>
            </a:pPr>
            <a:r>
              <a:rPr lang="en-US" altLang="zh-CN" b="1" dirty="0">
                <a:ea typeface="微软雅黑" panose="020B0503020204020204" pitchFamily="34" charset="-122"/>
              </a:rPr>
              <a:t>Outage records</a:t>
            </a:r>
            <a:endParaRPr lang="zh-CN" altLang="en-US" b="1" dirty="0">
              <a:ea typeface="微软雅黑" panose="020B0503020204020204" pitchFamily="34" charset="-122"/>
            </a:endParaRPr>
          </a:p>
        </p:txBody>
      </p:sp>
      <p:sp>
        <p:nvSpPr>
          <p:cNvPr id="7" name="文本框 6">
            <a:extLst>
              <a:ext uri="{FF2B5EF4-FFF2-40B4-BE49-F238E27FC236}">
                <a16:creationId xmlns:a16="http://schemas.microsoft.com/office/drawing/2014/main" id="{26634618-6A69-AA52-30B5-BCDB16D68F79}"/>
              </a:ext>
            </a:extLst>
          </p:cNvPr>
          <p:cNvSpPr txBox="1"/>
          <p:nvPr/>
        </p:nvSpPr>
        <p:spPr>
          <a:xfrm>
            <a:off x="2149616" y="2356817"/>
            <a:ext cx="3439912" cy="1938992"/>
          </a:xfrm>
          <a:prstGeom prst="rect">
            <a:avLst/>
          </a:prstGeom>
          <a:noFill/>
        </p:spPr>
        <p:txBody>
          <a:bodyPr wrap="square" rtlCol="0">
            <a:spAutoFit/>
          </a:bodyPr>
          <a:lstStyle/>
          <a:p>
            <a:pPr marL="342900" indent="-342900" algn="l">
              <a:buFont typeface="Wingdings" panose="05000000000000000000" pitchFamily="2" charset="2"/>
              <a:buChar char="ü"/>
            </a:pPr>
            <a:r>
              <a:rPr lang="en-US" altLang="zh-CN" sz="2000" dirty="0">
                <a:ea typeface="微软雅黑" panose="020B0503020204020204" pitchFamily="34" charset="-122"/>
              </a:rPr>
              <a:t>4,300+ primary substation</a:t>
            </a:r>
          </a:p>
          <a:p>
            <a:pPr marL="342900" indent="-342900" algn="l">
              <a:buFont typeface="Wingdings" panose="05000000000000000000" pitchFamily="2" charset="2"/>
              <a:buChar char="ü"/>
            </a:pPr>
            <a:r>
              <a:rPr lang="en-US" altLang="zh-CN" sz="2000" dirty="0">
                <a:ea typeface="微软雅黑" panose="020B0503020204020204" pitchFamily="34" charset="-122"/>
              </a:rPr>
              <a:t>100,000 weather-induced outage records, duration, affected customers, outage causes</a:t>
            </a:r>
          </a:p>
          <a:p>
            <a:pPr marL="342900" indent="-342900" algn="l">
              <a:buFont typeface="Wingdings" panose="05000000000000000000" pitchFamily="2" charset="2"/>
              <a:buChar char="ü"/>
            </a:pPr>
            <a:r>
              <a:rPr lang="en-US" altLang="zh-CN" sz="2000" dirty="0">
                <a:ea typeface="微软雅黑" panose="020B0503020204020204" pitchFamily="34" charset="-122"/>
              </a:rPr>
              <a:t>……</a:t>
            </a:r>
          </a:p>
        </p:txBody>
      </p:sp>
      <p:sp>
        <p:nvSpPr>
          <p:cNvPr id="8" name="文本框 7">
            <a:extLst>
              <a:ext uri="{FF2B5EF4-FFF2-40B4-BE49-F238E27FC236}">
                <a16:creationId xmlns:a16="http://schemas.microsoft.com/office/drawing/2014/main" id="{24A0A0E0-F676-86A1-4DB2-F7BCCE58BA88}"/>
              </a:ext>
            </a:extLst>
          </p:cNvPr>
          <p:cNvSpPr txBox="1"/>
          <p:nvPr/>
        </p:nvSpPr>
        <p:spPr>
          <a:xfrm>
            <a:off x="7165295" y="1025613"/>
            <a:ext cx="1678986" cy="369332"/>
          </a:xfrm>
          <a:prstGeom prst="rect">
            <a:avLst/>
          </a:prstGeom>
          <a:noFill/>
        </p:spPr>
        <p:txBody>
          <a:bodyPr wrap="none" rtlCol="0">
            <a:spAutoFit/>
          </a:bodyPr>
          <a:lstStyle/>
          <a:p>
            <a:pPr marL="285750" indent="-285750" algn="l">
              <a:buFont typeface="Wingdings" panose="05000000000000000000" pitchFamily="2" charset="2"/>
              <a:buChar char="n"/>
            </a:pPr>
            <a:r>
              <a:rPr lang="en-US" altLang="zh-CN" b="1" dirty="0">
                <a:ea typeface="微软雅黑" panose="020B0503020204020204" pitchFamily="34" charset="-122"/>
              </a:rPr>
              <a:t>Climate data</a:t>
            </a:r>
            <a:endParaRPr lang="zh-CN" altLang="en-US" b="1" dirty="0">
              <a:ea typeface="微软雅黑" panose="020B0503020204020204" pitchFamily="34" charset="-122"/>
            </a:endParaRPr>
          </a:p>
        </p:txBody>
      </p:sp>
      <p:sp>
        <p:nvSpPr>
          <p:cNvPr id="9" name="electric-tower_183421">
            <a:extLst>
              <a:ext uri="{FF2B5EF4-FFF2-40B4-BE49-F238E27FC236}">
                <a16:creationId xmlns:a16="http://schemas.microsoft.com/office/drawing/2014/main" id="{61A4A345-8245-5A64-CD3C-D4D2DF73DBFD}"/>
              </a:ext>
            </a:extLst>
          </p:cNvPr>
          <p:cNvSpPr/>
          <p:nvPr/>
        </p:nvSpPr>
        <p:spPr>
          <a:xfrm>
            <a:off x="6800910" y="1622544"/>
            <a:ext cx="550624" cy="481581"/>
          </a:xfrm>
          <a:custGeom>
            <a:avLst/>
            <a:gdLst>
              <a:gd name="connsiteX0" fmla="*/ 0 w 599504"/>
              <a:gd name="connsiteY0" fmla="*/ 288896 h 450059"/>
              <a:gd name="connsiteX1" fmla="*/ 327850 w 599504"/>
              <a:gd name="connsiteY1" fmla="*/ 288896 h 450059"/>
              <a:gd name="connsiteX2" fmla="*/ 408432 w 599504"/>
              <a:gd name="connsiteY2" fmla="*/ 369477 h 450059"/>
              <a:gd name="connsiteX3" fmla="*/ 327850 w 599504"/>
              <a:gd name="connsiteY3" fmla="*/ 450059 h 450059"/>
              <a:gd name="connsiteX4" fmla="*/ 247555 w 599504"/>
              <a:gd name="connsiteY4" fmla="*/ 369477 h 450059"/>
              <a:gd name="connsiteX5" fmla="*/ 266605 w 599504"/>
              <a:gd name="connsiteY5" fmla="*/ 369477 h 450059"/>
              <a:gd name="connsiteX6" fmla="*/ 328136 w 599504"/>
              <a:gd name="connsiteY6" fmla="*/ 430437 h 450059"/>
              <a:gd name="connsiteX7" fmla="*/ 389096 w 599504"/>
              <a:gd name="connsiteY7" fmla="*/ 368906 h 450059"/>
              <a:gd name="connsiteX8" fmla="*/ 327850 w 599504"/>
              <a:gd name="connsiteY8" fmla="*/ 307946 h 450059"/>
              <a:gd name="connsiteX9" fmla="*/ 0 w 599504"/>
              <a:gd name="connsiteY9" fmla="*/ 307946 h 450059"/>
              <a:gd name="connsiteX10" fmla="*/ 190500 w 599504"/>
              <a:gd name="connsiteY10" fmla="*/ 220316 h 450059"/>
              <a:gd name="connsiteX11" fmla="*/ 518541 w 599504"/>
              <a:gd name="connsiteY11" fmla="*/ 220316 h 450059"/>
              <a:gd name="connsiteX12" fmla="*/ 599504 w 599504"/>
              <a:gd name="connsiteY12" fmla="*/ 301278 h 450059"/>
              <a:gd name="connsiteX13" fmla="*/ 518541 w 599504"/>
              <a:gd name="connsiteY13" fmla="*/ 382241 h 450059"/>
              <a:gd name="connsiteX14" fmla="*/ 518541 w 599504"/>
              <a:gd name="connsiteY14" fmla="*/ 382145 h 450059"/>
              <a:gd name="connsiteX15" fmla="*/ 437769 w 599504"/>
              <a:gd name="connsiteY15" fmla="*/ 301183 h 450059"/>
              <a:gd name="connsiteX16" fmla="*/ 456819 w 599504"/>
              <a:gd name="connsiteY16" fmla="*/ 301183 h 450059"/>
              <a:gd name="connsiteX17" fmla="*/ 518636 w 599504"/>
              <a:gd name="connsiteY17" fmla="*/ 362810 h 450059"/>
              <a:gd name="connsiteX18" fmla="*/ 580263 w 599504"/>
              <a:gd name="connsiteY18" fmla="*/ 300993 h 450059"/>
              <a:gd name="connsiteX19" fmla="*/ 518541 w 599504"/>
              <a:gd name="connsiteY19" fmla="*/ 239366 h 450059"/>
              <a:gd name="connsiteX20" fmla="*/ 190500 w 599504"/>
              <a:gd name="connsiteY20" fmla="*/ 239366 h 450059"/>
              <a:gd name="connsiteX21" fmla="*/ 411861 w 599504"/>
              <a:gd name="connsiteY21" fmla="*/ 3 h 450059"/>
              <a:gd name="connsiteX22" fmla="*/ 504244 w 599504"/>
              <a:gd name="connsiteY22" fmla="*/ 90681 h 450059"/>
              <a:gd name="connsiteX23" fmla="*/ 413575 w 599504"/>
              <a:gd name="connsiteY23" fmla="*/ 183073 h 450059"/>
              <a:gd name="connsiteX24" fmla="*/ 412718 w 599504"/>
              <a:gd name="connsiteY24" fmla="*/ 183073 h 450059"/>
              <a:gd name="connsiteX25" fmla="*/ 38100 w 599504"/>
              <a:gd name="connsiteY25" fmla="*/ 183073 h 450059"/>
              <a:gd name="connsiteX26" fmla="*/ 38100 w 599504"/>
              <a:gd name="connsiteY26" fmla="*/ 164023 h 450059"/>
              <a:gd name="connsiteX27" fmla="*/ 412718 w 599504"/>
              <a:gd name="connsiteY27" fmla="*/ 164023 h 450059"/>
              <a:gd name="connsiteX28" fmla="*/ 483480 w 599504"/>
              <a:gd name="connsiteY28" fmla="*/ 91547 h 450059"/>
              <a:gd name="connsiteX29" fmla="*/ 411004 w 599504"/>
              <a:gd name="connsiteY29" fmla="*/ 20777 h 450059"/>
              <a:gd name="connsiteX30" fmla="*/ 340233 w 599504"/>
              <a:gd name="connsiteY30" fmla="*/ 92395 h 450059"/>
              <a:gd name="connsiteX31" fmla="*/ 321183 w 599504"/>
              <a:gd name="connsiteY31" fmla="*/ 92395 h 450059"/>
              <a:gd name="connsiteX32" fmla="*/ 411861 w 599504"/>
              <a:gd name="connsiteY32" fmla="*/ 3 h 45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9504" h="450059">
                <a:moveTo>
                  <a:pt x="0" y="288896"/>
                </a:moveTo>
                <a:lnTo>
                  <a:pt x="327850" y="288896"/>
                </a:lnTo>
                <a:cubicBezTo>
                  <a:pt x="372351" y="288896"/>
                  <a:pt x="408432" y="324977"/>
                  <a:pt x="408432" y="369477"/>
                </a:cubicBezTo>
                <a:cubicBezTo>
                  <a:pt x="408432" y="413978"/>
                  <a:pt x="372351" y="450059"/>
                  <a:pt x="327850" y="450059"/>
                </a:cubicBezTo>
                <a:cubicBezTo>
                  <a:pt x="283455" y="449897"/>
                  <a:pt x="247555" y="413873"/>
                  <a:pt x="247555" y="369477"/>
                </a:cubicBezTo>
                <a:lnTo>
                  <a:pt x="266605" y="369477"/>
                </a:lnTo>
                <a:cubicBezTo>
                  <a:pt x="266767" y="403301"/>
                  <a:pt x="294313" y="430599"/>
                  <a:pt x="328136" y="430437"/>
                </a:cubicBezTo>
                <a:cubicBezTo>
                  <a:pt x="361960" y="430276"/>
                  <a:pt x="389249" y="402729"/>
                  <a:pt x="389096" y="368906"/>
                </a:cubicBezTo>
                <a:cubicBezTo>
                  <a:pt x="388934" y="335197"/>
                  <a:pt x="361559" y="307946"/>
                  <a:pt x="327850" y="307946"/>
                </a:cubicBezTo>
                <a:lnTo>
                  <a:pt x="0" y="307946"/>
                </a:lnTo>
                <a:close/>
                <a:moveTo>
                  <a:pt x="190500" y="220316"/>
                </a:moveTo>
                <a:lnTo>
                  <a:pt x="518541" y="220316"/>
                </a:lnTo>
                <a:cubicBezTo>
                  <a:pt x="563251" y="220316"/>
                  <a:pt x="599504" y="256568"/>
                  <a:pt x="599504" y="301278"/>
                </a:cubicBezTo>
                <a:cubicBezTo>
                  <a:pt x="599504" y="345989"/>
                  <a:pt x="563251" y="382241"/>
                  <a:pt x="518541" y="382241"/>
                </a:cubicBezTo>
                <a:lnTo>
                  <a:pt x="518541" y="382145"/>
                </a:lnTo>
                <a:cubicBezTo>
                  <a:pt x="473897" y="382041"/>
                  <a:pt x="437769" y="345827"/>
                  <a:pt x="437769" y="301183"/>
                </a:cubicBezTo>
                <a:lnTo>
                  <a:pt x="456819" y="301183"/>
                </a:lnTo>
                <a:cubicBezTo>
                  <a:pt x="456876" y="335273"/>
                  <a:pt x="484546" y="362867"/>
                  <a:pt x="518636" y="362810"/>
                </a:cubicBezTo>
                <a:cubicBezTo>
                  <a:pt x="552726" y="362753"/>
                  <a:pt x="580320" y="335082"/>
                  <a:pt x="580263" y="300993"/>
                </a:cubicBezTo>
                <a:cubicBezTo>
                  <a:pt x="580206" y="266941"/>
                  <a:pt x="552593" y="239366"/>
                  <a:pt x="518541" y="239366"/>
                </a:cubicBezTo>
                <a:lnTo>
                  <a:pt x="190500" y="239366"/>
                </a:lnTo>
                <a:close/>
                <a:moveTo>
                  <a:pt x="411861" y="3"/>
                </a:moveTo>
                <a:cubicBezTo>
                  <a:pt x="462410" y="-464"/>
                  <a:pt x="503768" y="40132"/>
                  <a:pt x="504244" y="90681"/>
                </a:cubicBezTo>
                <a:cubicBezTo>
                  <a:pt x="504720" y="141230"/>
                  <a:pt x="464125" y="182597"/>
                  <a:pt x="413575" y="183073"/>
                </a:cubicBezTo>
                <a:cubicBezTo>
                  <a:pt x="413290" y="183073"/>
                  <a:pt x="413004" y="183073"/>
                  <a:pt x="412718" y="183073"/>
                </a:cubicBezTo>
                <a:lnTo>
                  <a:pt x="38100" y="183073"/>
                </a:lnTo>
                <a:lnTo>
                  <a:pt x="38100" y="164023"/>
                </a:lnTo>
                <a:lnTo>
                  <a:pt x="412718" y="164023"/>
                </a:lnTo>
                <a:cubicBezTo>
                  <a:pt x="452276" y="163547"/>
                  <a:pt x="483956" y="131095"/>
                  <a:pt x="483480" y="91547"/>
                </a:cubicBezTo>
                <a:cubicBezTo>
                  <a:pt x="483013" y="51990"/>
                  <a:pt x="450561" y="20301"/>
                  <a:pt x="411004" y="20777"/>
                </a:cubicBezTo>
                <a:cubicBezTo>
                  <a:pt x="371780" y="21244"/>
                  <a:pt x="340233" y="53171"/>
                  <a:pt x="340233" y="92395"/>
                </a:cubicBezTo>
                <a:lnTo>
                  <a:pt x="321183" y="92395"/>
                </a:lnTo>
                <a:cubicBezTo>
                  <a:pt x="320707" y="41846"/>
                  <a:pt x="361302" y="479"/>
                  <a:pt x="411861" y="3"/>
                </a:cubicBezTo>
                <a:close/>
              </a:path>
            </a:pathLst>
          </a:custGeom>
          <a:solidFill>
            <a:schemeClr val="accent5">
              <a:lumMod val="75000"/>
            </a:schemeClr>
          </a:solidFill>
          <a:ln w="12700" cap="flat" cmpd="sng" algn="ctr">
            <a:solidFill>
              <a:srgbClr val="4472C4"/>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74994" indent="-374994" algn="ctr" defTabSz="1199982">
              <a:lnSpc>
                <a:spcPct val="120000"/>
              </a:lnSpc>
              <a:buFont typeface="Arial" panose="020B0604020202020204" pitchFamily="34" charset="0"/>
              <a:buChar char="•"/>
            </a:pPr>
            <a:endParaRPr lang="en-US" sz="2363">
              <a:solidFill>
                <a:prstClr val="white"/>
              </a:solidFill>
              <a:latin typeface="Times New Roman" panose="02020603050405020304" pitchFamily="18" charset="0"/>
              <a:ea typeface="微软雅黑"/>
              <a:cs typeface="+mn-ea"/>
              <a:sym typeface="+mn-lt"/>
            </a:endParaRPr>
          </a:p>
        </p:txBody>
      </p:sp>
      <p:pic>
        <p:nvPicPr>
          <p:cNvPr id="11" name="图形 10" descr="雪花 纯色填充">
            <a:extLst>
              <a:ext uri="{FF2B5EF4-FFF2-40B4-BE49-F238E27FC236}">
                <a16:creationId xmlns:a16="http://schemas.microsoft.com/office/drawing/2014/main" id="{94589852-3CE9-7A13-AB0C-D27D23F6F52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98763" y="2189991"/>
            <a:ext cx="814466" cy="814466"/>
          </a:xfrm>
          <a:prstGeom prst="rect">
            <a:avLst/>
          </a:prstGeom>
        </p:spPr>
      </p:pic>
      <p:pic>
        <p:nvPicPr>
          <p:cNvPr id="13" name="图形 12" descr="闪电 纯色填充">
            <a:extLst>
              <a:ext uri="{FF2B5EF4-FFF2-40B4-BE49-F238E27FC236}">
                <a16:creationId xmlns:a16="http://schemas.microsoft.com/office/drawing/2014/main" id="{62F5A4CC-7572-D432-1420-4259AC61DD9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49836" y="3081728"/>
            <a:ext cx="712319" cy="712319"/>
          </a:xfrm>
          <a:prstGeom prst="rect">
            <a:avLst/>
          </a:prstGeom>
        </p:spPr>
      </p:pic>
      <p:sp>
        <p:nvSpPr>
          <p:cNvPr id="14" name="文本框 13">
            <a:extLst>
              <a:ext uri="{FF2B5EF4-FFF2-40B4-BE49-F238E27FC236}">
                <a16:creationId xmlns:a16="http://schemas.microsoft.com/office/drawing/2014/main" id="{552107E4-49AF-522C-6DFB-ED2752CCE868}"/>
              </a:ext>
            </a:extLst>
          </p:cNvPr>
          <p:cNvSpPr txBox="1"/>
          <p:nvPr/>
        </p:nvSpPr>
        <p:spPr>
          <a:xfrm>
            <a:off x="2600423" y="1885083"/>
            <a:ext cx="1964449" cy="369332"/>
          </a:xfrm>
          <a:prstGeom prst="rect">
            <a:avLst/>
          </a:prstGeom>
          <a:noFill/>
        </p:spPr>
        <p:txBody>
          <a:bodyPr wrap="none" rtlCol="0">
            <a:spAutoFit/>
          </a:bodyPr>
          <a:lstStyle/>
          <a:p>
            <a:pPr algn="l"/>
            <a:r>
              <a:rPr lang="en-US" altLang="zh-CN" dirty="0">
                <a:ea typeface="微软雅黑" panose="020B0503020204020204" pitchFamily="34" charset="-122"/>
              </a:rPr>
              <a:t>From 2000 to 2023</a:t>
            </a:r>
            <a:endParaRPr lang="zh-CN" altLang="en-US" dirty="0">
              <a:ea typeface="微软雅黑" panose="020B0503020204020204" pitchFamily="34" charset="-122"/>
            </a:endParaRPr>
          </a:p>
        </p:txBody>
      </p:sp>
      <p:sp>
        <p:nvSpPr>
          <p:cNvPr id="15" name="文本框 14">
            <a:extLst>
              <a:ext uri="{FF2B5EF4-FFF2-40B4-BE49-F238E27FC236}">
                <a16:creationId xmlns:a16="http://schemas.microsoft.com/office/drawing/2014/main" id="{01A6AD04-BB1E-DA5D-9129-D9F531FA96D8}"/>
              </a:ext>
            </a:extLst>
          </p:cNvPr>
          <p:cNvSpPr txBox="1"/>
          <p:nvPr/>
        </p:nvSpPr>
        <p:spPr>
          <a:xfrm>
            <a:off x="7570797" y="1550127"/>
            <a:ext cx="1964449" cy="369332"/>
          </a:xfrm>
          <a:prstGeom prst="rect">
            <a:avLst/>
          </a:prstGeom>
          <a:noFill/>
        </p:spPr>
        <p:txBody>
          <a:bodyPr wrap="none" rtlCol="0">
            <a:spAutoFit/>
          </a:bodyPr>
          <a:lstStyle/>
          <a:p>
            <a:pPr algn="l"/>
            <a:r>
              <a:rPr lang="en-US" altLang="zh-CN" dirty="0">
                <a:ea typeface="微软雅黑" panose="020B0503020204020204" pitchFamily="34" charset="-122"/>
              </a:rPr>
              <a:t>From 2024 to 2050</a:t>
            </a:r>
            <a:endParaRPr lang="zh-CN" altLang="en-US" dirty="0">
              <a:ea typeface="微软雅黑" panose="020B0503020204020204" pitchFamily="34" charset="-122"/>
            </a:endParaRPr>
          </a:p>
        </p:txBody>
      </p:sp>
      <p:sp>
        <p:nvSpPr>
          <p:cNvPr id="16" name="文本框 15">
            <a:extLst>
              <a:ext uri="{FF2B5EF4-FFF2-40B4-BE49-F238E27FC236}">
                <a16:creationId xmlns:a16="http://schemas.microsoft.com/office/drawing/2014/main" id="{6933388C-B2B3-F1DA-15AE-0C6D6711AB7E}"/>
              </a:ext>
            </a:extLst>
          </p:cNvPr>
          <p:cNvSpPr txBox="1"/>
          <p:nvPr/>
        </p:nvSpPr>
        <p:spPr>
          <a:xfrm>
            <a:off x="7602218" y="2851181"/>
            <a:ext cx="2225713" cy="1323439"/>
          </a:xfrm>
          <a:prstGeom prst="rect">
            <a:avLst/>
          </a:prstGeom>
          <a:noFill/>
        </p:spPr>
        <p:txBody>
          <a:bodyPr wrap="square" rtlCol="0">
            <a:spAutoFit/>
          </a:bodyPr>
          <a:lstStyle/>
          <a:p>
            <a:pPr marL="342900" indent="-342900" algn="l">
              <a:buFont typeface="Wingdings" panose="05000000000000000000" pitchFamily="2" charset="2"/>
              <a:buChar char="ü"/>
            </a:pPr>
            <a:r>
              <a:rPr lang="en-US" altLang="zh-CN" sz="2000" dirty="0">
                <a:ea typeface="微软雅黑" panose="020B0503020204020204" pitchFamily="34" charset="-122"/>
              </a:rPr>
              <a:t>Wind speed</a:t>
            </a:r>
          </a:p>
          <a:p>
            <a:pPr marL="342900" indent="-342900" algn="l">
              <a:buFont typeface="Wingdings" panose="05000000000000000000" pitchFamily="2" charset="2"/>
              <a:buChar char="ü"/>
            </a:pPr>
            <a:r>
              <a:rPr lang="en-US" altLang="zh-CN" sz="2000" dirty="0">
                <a:ea typeface="微软雅黑" panose="020B0503020204020204" pitchFamily="34" charset="-122"/>
              </a:rPr>
              <a:t>Precipitation</a:t>
            </a:r>
          </a:p>
          <a:p>
            <a:pPr marL="342900" indent="-342900" algn="l">
              <a:buFont typeface="Wingdings" panose="05000000000000000000" pitchFamily="2" charset="2"/>
              <a:buChar char="ü"/>
            </a:pPr>
            <a:r>
              <a:rPr lang="en-US" altLang="zh-CN" sz="2000" dirty="0">
                <a:ea typeface="微软雅黑" panose="020B0503020204020204" pitchFamily="34" charset="-122"/>
              </a:rPr>
              <a:t>Temperature</a:t>
            </a:r>
          </a:p>
          <a:p>
            <a:pPr algn="l"/>
            <a:r>
              <a:rPr lang="en-US" altLang="zh-CN" sz="2000" dirty="0">
                <a:ea typeface="微软雅黑" panose="020B0503020204020204" pitchFamily="34" charset="-122"/>
              </a:rPr>
              <a:t>…..	</a:t>
            </a:r>
            <a:endParaRPr lang="zh-CN" altLang="en-US" sz="2000" dirty="0">
              <a:ea typeface="微软雅黑" panose="020B0503020204020204" pitchFamily="34" charset="-122"/>
            </a:endParaRPr>
          </a:p>
        </p:txBody>
      </p:sp>
      <p:sp>
        <p:nvSpPr>
          <p:cNvPr id="17" name="文本框 16">
            <a:extLst>
              <a:ext uri="{FF2B5EF4-FFF2-40B4-BE49-F238E27FC236}">
                <a16:creationId xmlns:a16="http://schemas.microsoft.com/office/drawing/2014/main" id="{FB00BD4C-18EF-193D-3D1D-450DE78ADF50}"/>
              </a:ext>
            </a:extLst>
          </p:cNvPr>
          <p:cNvSpPr txBox="1"/>
          <p:nvPr/>
        </p:nvSpPr>
        <p:spPr>
          <a:xfrm>
            <a:off x="7875979" y="1911937"/>
            <a:ext cx="1317797" cy="369332"/>
          </a:xfrm>
          <a:prstGeom prst="rect">
            <a:avLst/>
          </a:prstGeom>
          <a:noFill/>
        </p:spPr>
        <p:txBody>
          <a:bodyPr wrap="none" rtlCol="0">
            <a:spAutoFit/>
          </a:bodyPr>
          <a:lstStyle/>
          <a:p>
            <a:pPr algn="l"/>
            <a:r>
              <a:rPr lang="en-US" altLang="zh-CN" dirty="0">
                <a:ea typeface="微软雅黑" panose="020B0503020204020204" pitchFamily="34" charset="-122"/>
              </a:rPr>
              <a:t>Hourly-level</a:t>
            </a:r>
            <a:endParaRPr lang="zh-CN" altLang="en-US" dirty="0">
              <a:ea typeface="微软雅黑" panose="020B0503020204020204" pitchFamily="34" charset="-122"/>
            </a:endParaRPr>
          </a:p>
        </p:txBody>
      </p:sp>
      <p:sp>
        <p:nvSpPr>
          <p:cNvPr id="18" name="文本框 17">
            <a:extLst>
              <a:ext uri="{FF2B5EF4-FFF2-40B4-BE49-F238E27FC236}">
                <a16:creationId xmlns:a16="http://schemas.microsoft.com/office/drawing/2014/main" id="{FD869B5A-F299-43F0-4FA4-E5C499DDF89D}"/>
              </a:ext>
            </a:extLst>
          </p:cNvPr>
          <p:cNvSpPr txBox="1"/>
          <p:nvPr/>
        </p:nvSpPr>
        <p:spPr>
          <a:xfrm>
            <a:off x="7462155" y="2272797"/>
            <a:ext cx="2365776" cy="369332"/>
          </a:xfrm>
          <a:prstGeom prst="rect">
            <a:avLst/>
          </a:prstGeom>
          <a:noFill/>
        </p:spPr>
        <p:txBody>
          <a:bodyPr wrap="none" rtlCol="0">
            <a:spAutoFit/>
          </a:bodyPr>
          <a:lstStyle/>
          <a:p>
            <a:pPr algn="l"/>
            <a:r>
              <a:rPr lang="en-US" altLang="zh-CN" dirty="0">
                <a:ea typeface="微软雅黑" panose="020B0503020204020204" pitchFamily="34" charset="-122"/>
              </a:rPr>
              <a:t>Multi climate members</a:t>
            </a:r>
            <a:endParaRPr lang="zh-CN" altLang="en-US" dirty="0">
              <a:ea typeface="微软雅黑" panose="020B0503020204020204" pitchFamily="34" charset="-122"/>
            </a:endParaRPr>
          </a:p>
        </p:txBody>
      </p:sp>
      <p:sp>
        <p:nvSpPr>
          <p:cNvPr id="19" name="文本框 18">
            <a:extLst>
              <a:ext uri="{FF2B5EF4-FFF2-40B4-BE49-F238E27FC236}">
                <a16:creationId xmlns:a16="http://schemas.microsoft.com/office/drawing/2014/main" id="{121BD5C5-33D2-326A-D0DB-A89DA7A5A958}"/>
              </a:ext>
            </a:extLst>
          </p:cNvPr>
          <p:cNvSpPr txBox="1"/>
          <p:nvPr/>
        </p:nvSpPr>
        <p:spPr>
          <a:xfrm>
            <a:off x="5589528" y="4496191"/>
            <a:ext cx="1867499" cy="369332"/>
          </a:xfrm>
          <a:prstGeom prst="rect">
            <a:avLst/>
          </a:prstGeom>
          <a:noFill/>
        </p:spPr>
        <p:txBody>
          <a:bodyPr wrap="none" rtlCol="0">
            <a:spAutoFit/>
          </a:bodyPr>
          <a:lstStyle/>
          <a:p>
            <a:pPr marL="285750" indent="-285750" algn="l">
              <a:buFont typeface="Wingdings" panose="05000000000000000000" pitchFamily="2" charset="2"/>
              <a:buChar char="n"/>
            </a:pPr>
            <a:r>
              <a:rPr lang="en-US" altLang="zh-CN" b="1" dirty="0">
                <a:ea typeface="微软雅黑" panose="020B0503020204020204" pitchFamily="34" charset="-122"/>
              </a:rPr>
              <a:t>Economic data</a:t>
            </a:r>
            <a:endParaRPr lang="zh-CN" altLang="en-US" b="1" dirty="0">
              <a:ea typeface="微软雅黑" panose="020B0503020204020204" pitchFamily="34" charset="-122"/>
            </a:endParaRPr>
          </a:p>
        </p:txBody>
      </p:sp>
      <p:pic>
        <p:nvPicPr>
          <p:cNvPr id="23" name="图片 5">
            <a:extLst>
              <a:ext uri="{FF2B5EF4-FFF2-40B4-BE49-F238E27FC236}">
                <a16:creationId xmlns:a16="http://schemas.microsoft.com/office/drawing/2014/main" id="{33E40203-0C9B-A437-D225-BD055CE81E3C}"/>
              </a:ext>
            </a:extLst>
          </p:cNvPr>
          <p:cNvPicPr>
            <a:picLocks noChangeAspect="1"/>
          </p:cNvPicPr>
          <p:nvPr/>
        </p:nvPicPr>
        <p:blipFill>
          <a:blip r:embed="rId6"/>
          <a:stretch>
            <a:fillRect/>
          </a:stretch>
        </p:blipFill>
        <p:spPr>
          <a:xfrm>
            <a:off x="4542645" y="4975591"/>
            <a:ext cx="1916310" cy="1368697"/>
          </a:xfrm>
          <a:prstGeom prst="rect">
            <a:avLst/>
          </a:prstGeom>
        </p:spPr>
      </p:pic>
      <p:sp>
        <p:nvSpPr>
          <p:cNvPr id="25" name="文本框 24">
            <a:extLst>
              <a:ext uri="{FF2B5EF4-FFF2-40B4-BE49-F238E27FC236}">
                <a16:creationId xmlns:a16="http://schemas.microsoft.com/office/drawing/2014/main" id="{97CA877C-142E-E562-2DE2-54FCBD8A585C}"/>
              </a:ext>
            </a:extLst>
          </p:cNvPr>
          <p:cNvSpPr txBox="1"/>
          <p:nvPr/>
        </p:nvSpPr>
        <p:spPr>
          <a:xfrm>
            <a:off x="2982119" y="5152499"/>
            <a:ext cx="2225713" cy="707886"/>
          </a:xfrm>
          <a:prstGeom prst="rect">
            <a:avLst/>
          </a:prstGeom>
          <a:noFill/>
        </p:spPr>
        <p:txBody>
          <a:bodyPr wrap="square" rtlCol="0">
            <a:spAutoFit/>
          </a:bodyPr>
          <a:lstStyle/>
          <a:p>
            <a:pPr marL="342900" indent="-342900" algn="l">
              <a:buFont typeface="Wingdings" panose="05000000000000000000" pitchFamily="2" charset="2"/>
              <a:buChar char="ü"/>
            </a:pPr>
            <a:r>
              <a:rPr lang="en-US" altLang="zh-CN" sz="2000" dirty="0">
                <a:ea typeface="微软雅黑" panose="020B0503020204020204" pitchFamily="34" charset="-122"/>
              </a:rPr>
              <a:t>Economic network	</a:t>
            </a:r>
            <a:endParaRPr lang="zh-CN" altLang="en-US" sz="2000" dirty="0">
              <a:ea typeface="微软雅黑" panose="020B0503020204020204" pitchFamily="34" charset="-122"/>
            </a:endParaRPr>
          </a:p>
        </p:txBody>
      </p:sp>
      <p:sp>
        <p:nvSpPr>
          <p:cNvPr id="26" name="文本框 25">
            <a:extLst>
              <a:ext uri="{FF2B5EF4-FFF2-40B4-BE49-F238E27FC236}">
                <a16:creationId xmlns:a16="http://schemas.microsoft.com/office/drawing/2014/main" id="{4077F4E9-C62D-AAAC-78A2-6AE5615C28BA}"/>
              </a:ext>
            </a:extLst>
          </p:cNvPr>
          <p:cNvSpPr txBox="1"/>
          <p:nvPr/>
        </p:nvSpPr>
        <p:spPr>
          <a:xfrm>
            <a:off x="6618568" y="5016779"/>
            <a:ext cx="2225713" cy="1631216"/>
          </a:xfrm>
          <a:prstGeom prst="rect">
            <a:avLst/>
          </a:prstGeom>
          <a:noFill/>
        </p:spPr>
        <p:txBody>
          <a:bodyPr wrap="square" rtlCol="0">
            <a:spAutoFit/>
          </a:bodyPr>
          <a:lstStyle/>
          <a:p>
            <a:pPr marL="342900" indent="-342900" algn="l">
              <a:buFont typeface="Wingdings" panose="05000000000000000000" pitchFamily="2" charset="2"/>
              <a:buChar char="ü"/>
            </a:pPr>
            <a:r>
              <a:rPr lang="en-US" altLang="zh-CN" sz="2000" dirty="0">
                <a:ea typeface="微软雅黑" panose="020B0503020204020204" pitchFamily="34" charset="-122"/>
              </a:rPr>
              <a:t>Energy consumption</a:t>
            </a:r>
          </a:p>
          <a:p>
            <a:pPr marL="342900" indent="-342900" algn="l">
              <a:buFont typeface="Wingdings" panose="05000000000000000000" pitchFamily="2" charset="2"/>
              <a:buChar char="ü"/>
            </a:pPr>
            <a:r>
              <a:rPr lang="en-US" altLang="zh-CN" sz="2000" dirty="0">
                <a:ea typeface="微软雅黑" panose="020B0503020204020204" pitchFamily="34" charset="-122"/>
              </a:rPr>
              <a:t>Customers </a:t>
            </a:r>
          </a:p>
          <a:p>
            <a:pPr marL="342900" indent="-342900" algn="l">
              <a:buFont typeface="Wingdings" panose="05000000000000000000" pitchFamily="2" charset="2"/>
              <a:buChar char="ü"/>
            </a:pPr>
            <a:r>
              <a:rPr lang="en-US" altLang="zh-CN" sz="2000" dirty="0">
                <a:ea typeface="微软雅黑" panose="020B0503020204020204" pitchFamily="34" charset="-122"/>
              </a:rPr>
              <a:t>Population</a:t>
            </a:r>
          </a:p>
          <a:p>
            <a:pPr marL="342900" indent="-342900" algn="l">
              <a:buFont typeface="Wingdings" panose="05000000000000000000" pitchFamily="2" charset="2"/>
              <a:buChar char="ü"/>
            </a:pPr>
            <a:r>
              <a:rPr lang="en-US" altLang="zh-CN" sz="2000" dirty="0">
                <a:ea typeface="微软雅黑" panose="020B0503020204020204" pitchFamily="34" charset="-122"/>
              </a:rPr>
              <a:t>…	</a:t>
            </a:r>
            <a:endParaRPr lang="zh-CN" altLang="en-US" sz="2000" dirty="0">
              <a:ea typeface="微软雅黑" panose="020B0503020204020204" pitchFamily="34" charset="-122"/>
            </a:endParaRPr>
          </a:p>
        </p:txBody>
      </p:sp>
      <p:cxnSp>
        <p:nvCxnSpPr>
          <p:cNvPr id="28" name="连接符: 肘形 27">
            <a:extLst>
              <a:ext uri="{FF2B5EF4-FFF2-40B4-BE49-F238E27FC236}">
                <a16:creationId xmlns:a16="http://schemas.microsoft.com/office/drawing/2014/main" id="{9DAE132D-36F6-12B3-1976-0335DEA75A6E}"/>
              </a:ext>
            </a:extLst>
          </p:cNvPr>
          <p:cNvCxnSpPr/>
          <p:nvPr/>
        </p:nvCxnSpPr>
        <p:spPr>
          <a:xfrm>
            <a:off x="3869572" y="6013882"/>
            <a:ext cx="2589383" cy="438254"/>
          </a:xfrm>
          <a:prstGeom prst="bentConnector3">
            <a:avLst>
              <a:gd name="adj1" fmla="val -18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9D091D66-B412-7791-EAA4-9691F26ACD5C}"/>
              </a:ext>
            </a:extLst>
          </p:cNvPr>
          <p:cNvSpPr txBox="1"/>
          <p:nvPr/>
        </p:nvSpPr>
        <p:spPr>
          <a:xfrm>
            <a:off x="9357132" y="4485673"/>
            <a:ext cx="2780120" cy="369332"/>
          </a:xfrm>
          <a:prstGeom prst="rect">
            <a:avLst/>
          </a:prstGeom>
          <a:noFill/>
        </p:spPr>
        <p:txBody>
          <a:bodyPr wrap="none" rtlCol="0">
            <a:spAutoFit/>
          </a:bodyPr>
          <a:lstStyle/>
          <a:p>
            <a:pPr marL="285750" indent="-285750">
              <a:buFont typeface="Wingdings" panose="05000000000000000000" pitchFamily="2" charset="2"/>
              <a:buChar char="n"/>
            </a:pPr>
            <a:r>
              <a:rPr lang="en-US" altLang="zh-CN" b="1" dirty="0"/>
              <a:t>Infrastructure attributes</a:t>
            </a:r>
            <a:endParaRPr lang="zh-CN" altLang="en-US" b="1" dirty="0">
              <a:ea typeface="微软雅黑" panose="020B0503020204020204" pitchFamily="34" charset="-122"/>
            </a:endParaRPr>
          </a:p>
        </p:txBody>
      </p:sp>
      <p:sp>
        <p:nvSpPr>
          <p:cNvPr id="31" name="文本框 30">
            <a:extLst>
              <a:ext uri="{FF2B5EF4-FFF2-40B4-BE49-F238E27FC236}">
                <a16:creationId xmlns:a16="http://schemas.microsoft.com/office/drawing/2014/main" id="{78AFF97E-902A-5804-4E7F-EB3D8612FF39}"/>
              </a:ext>
            </a:extLst>
          </p:cNvPr>
          <p:cNvSpPr txBox="1"/>
          <p:nvPr/>
        </p:nvSpPr>
        <p:spPr>
          <a:xfrm>
            <a:off x="9535246" y="4952857"/>
            <a:ext cx="2225713" cy="1323439"/>
          </a:xfrm>
          <a:prstGeom prst="rect">
            <a:avLst/>
          </a:prstGeom>
          <a:noFill/>
        </p:spPr>
        <p:txBody>
          <a:bodyPr wrap="square" rtlCol="0">
            <a:spAutoFit/>
          </a:bodyPr>
          <a:lstStyle/>
          <a:p>
            <a:pPr marL="342900" indent="-342900" algn="l">
              <a:buFont typeface="Wingdings" panose="05000000000000000000" pitchFamily="2" charset="2"/>
              <a:buChar char="ü"/>
            </a:pPr>
            <a:r>
              <a:rPr lang="en-US" altLang="zh-CN" sz="2000" dirty="0">
                <a:ea typeface="微软雅黑" panose="020B0503020204020204" pitchFamily="34" charset="-122"/>
              </a:rPr>
              <a:t>substation characteristics</a:t>
            </a:r>
          </a:p>
          <a:p>
            <a:pPr marL="342900" indent="-342900" algn="l">
              <a:buFont typeface="Wingdings" panose="05000000000000000000" pitchFamily="2" charset="2"/>
              <a:buChar char="ü"/>
            </a:pPr>
            <a:r>
              <a:rPr lang="en-US" altLang="zh-CN" sz="2000" dirty="0">
                <a:ea typeface="微软雅黑" panose="020B0503020204020204" pitchFamily="34" charset="-122"/>
              </a:rPr>
              <a:t>customer base</a:t>
            </a:r>
          </a:p>
          <a:p>
            <a:pPr marL="342900" indent="-342900" algn="l">
              <a:buFont typeface="Wingdings" panose="05000000000000000000" pitchFamily="2" charset="2"/>
              <a:buChar char="ü"/>
            </a:pPr>
            <a:r>
              <a:rPr lang="en-US" altLang="zh-CN" sz="2000" dirty="0">
                <a:ea typeface="微软雅黑" panose="020B0503020204020204" pitchFamily="34" charset="-122"/>
              </a:rPr>
              <a:t>……	</a:t>
            </a:r>
            <a:endParaRPr lang="zh-CN" altLang="en-US" sz="2000" dirty="0">
              <a:ea typeface="微软雅黑" panose="020B0503020204020204" pitchFamily="34" charset="-122"/>
            </a:endParaRPr>
          </a:p>
        </p:txBody>
      </p:sp>
      <p:sp>
        <p:nvSpPr>
          <p:cNvPr id="32" name="文本框 31">
            <a:extLst>
              <a:ext uri="{FF2B5EF4-FFF2-40B4-BE49-F238E27FC236}">
                <a16:creationId xmlns:a16="http://schemas.microsoft.com/office/drawing/2014/main" id="{DB532980-5F6D-1FBE-376C-867D53F06B78}"/>
              </a:ext>
            </a:extLst>
          </p:cNvPr>
          <p:cNvSpPr txBox="1"/>
          <p:nvPr/>
        </p:nvSpPr>
        <p:spPr>
          <a:xfrm>
            <a:off x="3480683" y="4863990"/>
            <a:ext cx="777777" cy="400110"/>
          </a:xfrm>
          <a:prstGeom prst="rect">
            <a:avLst/>
          </a:prstGeom>
          <a:noFill/>
        </p:spPr>
        <p:txBody>
          <a:bodyPr wrap="none" rtlCol="0">
            <a:spAutoFit/>
          </a:bodyPr>
          <a:lstStyle/>
          <a:p>
            <a:pPr algn="l"/>
            <a:r>
              <a:rPr lang="en-US" altLang="zh-CN" sz="2000" dirty="0">
                <a:ea typeface="微软雅黑" panose="020B0503020204020204" pitchFamily="34" charset="-122"/>
              </a:rPr>
              <a:t>MRIO</a:t>
            </a:r>
            <a:endParaRPr lang="zh-CN" altLang="en-US" dirty="0">
              <a:ea typeface="微软雅黑" panose="020B0503020204020204" pitchFamily="34" charset="-122"/>
            </a:endParaRPr>
          </a:p>
        </p:txBody>
      </p:sp>
    </p:spTree>
    <p:extLst>
      <p:ext uri="{BB962C8B-B14F-4D97-AF65-F5344CB8AC3E}">
        <p14:creationId xmlns:p14="http://schemas.microsoft.com/office/powerpoint/2010/main" val="2645150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D3E775A-A5FC-8BAE-B06C-D4BA5792C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84"/>
            <a:ext cx="12185522" cy="6858000"/>
          </a:xfrm>
          <a:prstGeom prst="rect">
            <a:avLst/>
          </a:prstGeom>
        </p:spPr>
      </p:pic>
      <p:sp>
        <p:nvSpPr>
          <p:cNvPr id="2" name="矩形: 圆角 1">
            <a:extLst>
              <a:ext uri="{FF2B5EF4-FFF2-40B4-BE49-F238E27FC236}">
                <a16:creationId xmlns:a16="http://schemas.microsoft.com/office/drawing/2014/main" id="{C82FD975-2AAB-858B-E4BD-AE15C7D22088}"/>
              </a:ext>
            </a:extLst>
          </p:cNvPr>
          <p:cNvSpPr/>
          <p:nvPr/>
        </p:nvSpPr>
        <p:spPr>
          <a:xfrm>
            <a:off x="156116" y="5553307"/>
            <a:ext cx="3568392" cy="99245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3">
            <a:extLst>
              <a:ext uri="{FF2B5EF4-FFF2-40B4-BE49-F238E27FC236}">
                <a16:creationId xmlns:a16="http://schemas.microsoft.com/office/drawing/2014/main" id="{34C58AE5-E558-F857-FF1B-27C97F94E72D}"/>
              </a:ext>
            </a:extLst>
          </p:cNvPr>
          <p:cNvSpPr txBox="1"/>
          <p:nvPr/>
        </p:nvSpPr>
        <p:spPr>
          <a:xfrm>
            <a:off x="786160" y="5864870"/>
            <a:ext cx="2693238" cy="369332"/>
          </a:xfrm>
          <a:prstGeom prst="rect">
            <a:avLst/>
          </a:prstGeom>
          <a:noFill/>
        </p:spPr>
        <p:txBody>
          <a:bodyPr wrap="none" rtlCol="0">
            <a:spAutoFit/>
          </a:bodyPr>
          <a:lstStyle/>
          <a:p>
            <a:r>
              <a:rPr lang="zh-CN" altLang="zh-CN" b="1" dirty="0">
                <a:solidFill>
                  <a:srgbClr val="C00000"/>
                </a:solidFill>
              </a:rPr>
              <a:t>Physical outage projection</a:t>
            </a:r>
            <a:endParaRPr lang="zh-CN" altLang="en-US" b="1" dirty="0">
              <a:solidFill>
                <a:srgbClr val="C00000"/>
              </a:solidFill>
              <a:ea typeface="微软雅黑" panose="020B0503020204020204" pitchFamily="34" charset="-122"/>
            </a:endParaRPr>
          </a:p>
        </p:txBody>
      </p:sp>
      <p:sp>
        <p:nvSpPr>
          <p:cNvPr id="5" name="箭头: 右 4">
            <a:extLst>
              <a:ext uri="{FF2B5EF4-FFF2-40B4-BE49-F238E27FC236}">
                <a16:creationId xmlns:a16="http://schemas.microsoft.com/office/drawing/2014/main" id="{DD29C198-044F-C852-33E7-0D78C95EF57B}"/>
              </a:ext>
            </a:extLst>
          </p:cNvPr>
          <p:cNvSpPr/>
          <p:nvPr/>
        </p:nvSpPr>
        <p:spPr>
          <a:xfrm>
            <a:off x="379141" y="5938024"/>
            <a:ext cx="250903" cy="2007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箭头: 右 5">
            <a:extLst>
              <a:ext uri="{FF2B5EF4-FFF2-40B4-BE49-F238E27FC236}">
                <a16:creationId xmlns:a16="http://schemas.microsoft.com/office/drawing/2014/main" id="{24FE659F-8A5D-A08B-A012-235E68381146}"/>
              </a:ext>
            </a:extLst>
          </p:cNvPr>
          <p:cNvSpPr/>
          <p:nvPr/>
        </p:nvSpPr>
        <p:spPr>
          <a:xfrm>
            <a:off x="3774688" y="5938024"/>
            <a:ext cx="172845" cy="2348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03765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7FD80DC-9D68-1190-7F22-98235F90C021}"/>
              </a:ext>
            </a:extLst>
          </p:cNvPr>
          <p:cNvSpPr txBox="1"/>
          <p:nvPr/>
        </p:nvSpPr>
        <p:spPr>
          <a:xfrm>
            <a:off x="313225" y="144379"/>
            <a:ext cx="10637014" cy="584775"/>
          </a:xfrm>
          <a:prstGeom prst="rect">
            <a:avLst/>
          </a:prstGeom>
          <a:noFill/>
        </p:spPr>
        <p:txBody>
          <a:bodyPr wrap="none" rtlCol="0">
            <a:spAutoFit/>
          </a:bodyPr>
          <a:lstStyle/>
          <a:p>
            <a:r>
              <a:rPr lang="en-US" altLang="zh-CN" sz="3200" b="1" dirty="0">
                <a:latin typeface="Calibri" panose="020F0502020204030204" pitchFamily="34" charset="0"/>
                <a:ea typeface="Calibri" panose="020F0502020204030204" pitchFamily="34" charset="0"/>
                <a:cs typeface="Calibri" panose="020F0502020204030204" pitchFamily="34" charset="0"/>
              </a:rPr>
              <a:t>Work 2: translating outage shocks into production constraints</a:t>
            </a:r>
            <a:endParaRPr lang="zh-CN" altLang="en-US" sz="3200" b="1" dirty="0">
              <a:latin typeface="Calibri" panose="020F0502020204030204" pitchFamily="34" charset="0"/>
              <a:cs typeface="Calibri" panose="020F0502020204030204" pitchFamily="34" charset="0"/>
            </a:endParaRPr>
          </a:p>
        </p:txBody>
      </p:sp>
      <p:grpSp>
        <p:nvGrpSpPr>
          <p:cNvPr id="44" name="组合 43">
            <a:extLst>
              <a:ext uri="{FF2B5EF4-FFF2-40B4-BE49-F238E27FC236}">
                <a16:creationId xmlns:a16="http://schemas.microsoft.com/office/drawing/2014/main" id="{8FEDDD01-80C7-23A8-0587-E2B303018894}"/>
              </a:ext>
            </a:extLst>
          </p:cNvPr>
          <p:cNvGrpSpPr/>
          <p:nvPr/>
        </p:nvGrpSpPr>
        <p:grpSpPr>
          <a:xfrm>
            <a:off x="342723" y="1251215"/>
            <a:ext cx="7053187" cy="4390886"/>
            <a:chOff x="2033387" y="1052146"/>
            <a:chExt cx="8690413" cy="5167457"/>
          </a:xfrm>
        </p:grpSpPr>
        <p:sp>
          <p:nvSpPr>
            <p:cNvPr id="3" name="矩形: 圆角 2">
              <a:extLst>
                <a:ext uri="{FF2B5EF4-FFF2-40B4-BE49-F238E27FC236}">
                  <a16:creationId xmlns:a16="http://schemas.microsoft.com/office/drawing/2014/main" id="{84F3139F-96FE-FC8F-8B85-F6C96BE3F0C5}"/>
                </a:ext>
              </a:extLst>
            </p:cNvPr>
            <p:cNvSpPr/>
            <p:nvPr/>
          </p:nvSpPr>
          <p:spPr>
            <a:xfrm>
              <a:off x="4444952" y="1052146"/>
              <a:ext cx="3415145" cy="461665"/>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effectLst/>
                  <a:latin typeface="Times New Roman" panose="02020603050405020304" pitchFamily="18" charset="0"/>
                  <a:ea typeface="等线" panose="02010600030101010101" pitchFamily="2" charset="-122"/>
                </a:rPr>
                <a:t>ARIO</a:t>
              </a:r>
              <a:endParaRPr lang="zh-CN" altLang="en-US" sz="1200" dirty="0">
                <a:ea typeface="楷体" panose="02010609060101010101" pitchFamily="49" charset="-122"/>
              </a:endParaRPr>
            </a:p>
          </p:txBody>
        </p:sp>
        <p:sp>
          <p:nvSpPr>
            <p:cNvPr id="5" name="文本框 4">
              <a:extLst>
                <a:ext uri="{FF2B5EF4-FFF2-40B4-BE49-F238E27FC236}">
                  <a16:creationId xmlns:a16="http://schemas.microsoft.com/office/drawing/2014/main" id="{5E429734-7621-5192-2EDB-E19DEC0A3F45}"/>
                </a:ext>
              </a:extLst>
            </p:cNvPr>
            <p:cNvSpPr txBox="1"/>
            <p:nvPr/>
          </p:nvSpPr>
          <p:spPr>
            <a:xfrm>
              <a:off x="2095616" y="1700241"/>
              <a:ext cx="1217012" cy="615811"/>
            </a:xfrm>
            <a:prstGeom prst="rect">
              <a:avLst/>
            </a:prstGeom>
            <a:noFill/>
          </p:spPr>
          <p:txBody>
            <a:bodyPr wrap="square" rtlCol="0">
              <a:spAutoFit/>
            </a:bodyPr>
            <a:lstStyle/>
            <a:p>
              <a:pPr algn="l"/>
              <a:r>
                <a:rPr lang="en-US" altLang="zh-CN" sz="1200" b="1" i="1" dirty="0">
                  <a:solidFill>
                    <a:srgbClr val="000000"/>
                  </a:solidFill>
                  <a:latin typeface="Times New Roman" panose="02020603050405020304" pitchFamily="18" charset="0"/>
                  <a:ea typeface="楷体" panose="02010609060101010101" pitchFamily="49" charset="-122"/>
                </a:rPr>
                <a:t>External shocks</a:t>
              </a:r>
              <a:endParaRPr lang="zh-CN" altLang="en-US" sz="1200" b="1" i="1" dirty="0">
                <a:solidFill>
                  <a:srgbClr val="000000"/>
                </a:solidFill>
                <a:latin typeface="Times New Roman" panose="02020603050405020304" pitchFamily="18" charset="0"/>
                <a:ea typeface="楷体" panose="02010609060101010101" pitchFamily="49" charset="-122"/>
              </a:endParaRPr>
            </a:p>
          </p:txBody>
        </p:sp>
        <p:sp>
          <p:nvSpPr>
            <p:cNvPr id="6" name="矩形 5">
              <a:extLst>
                <a:ext uri="{FF2B5EF4-FFF2-40B4-BE49-F238E27FC236}">
                  <a16:creationId xmlns:a16="http://schemas.microsoft.com/office/drawing/2014/main" id="{632FE63E-0665-09C5-9C9A-3F74F25DA197}"/>
                </a:ext>
              </a:extLst>
            </p:cNvPr>
            <p:cNvSpPr/>
            <p:nvPr/>
          </p:nvSpPr>
          <p:spPr>
            <a:xfrm>
              <a:off x="3249747" y="1767111"/>
              <a:ext cx="1878844" cy="41739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rgbClr val="C00000"/>
                  </a:solidFill>
                  <a:latin typeface="Times New Roman" panose="02020603050405020304" pitchFamily="18" charset="0"/>
                  <a:ea typeface="楷体" panose="02010609060101010101" pitchFamily="49" charset="-122"/>
                </a:rPr>
                <a:t>Power outage</a:t>
              </a:r>
              <a:endParaRPr lang="zh-CN" altLang="en-US" sz="1200" b="1" dirty="0">
                <a:solidFill>
                  <a:srgbClr val="C00000"/>
                </a:solidFill>
                <a:latin typeface="Times New Roman" panose="02020603050405020304" pitchFamily="18" charset="0"/>
                <a:ea typeface="楷体" panose="02010609060101010101" pitchFamily="49" charset="-122"/>
              </a:endParaRPr>
            </a:p>
          </p:txBody>
        </p:sp>
        <p:sp>
          <p:nvSpPr>
            <p:cNvPr id="7" name="矩形 6">
              <a:extLst>
                <a:ext uri="{FF2B5EF4-FFF2-40B4-BE49-F238E27FC236}">
                  <a16:creationId xmlns:a16="http://schemas.microsoft.com/office/drawing/2014/main" id="{50175D4D-06FB-55D0-AD6B-89E947E836DE}"/>
                </a:ext>
              </a:extLst>
            </p:cNvPr>
            <p:cNvSpPr/>
            <p:nvPr/>
          </p:nvSpPr>
          <p:spPr>
            <a:xfrm>
              <a:off x="6303090" y="1767111"/>
              <a:ext cx="3921955" cy="43082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Times New Roman" panose="02020603050405020304" pitchFamily="18" charset="0"/>
                  <a:ea typeface="楷体" panose="02010609060101010101" pitchFamily="49" charset="-122"/>
                </a:rPr>
                <a:t>Extreme weather</a:t>
              </a:r>
              <a:endParaRPr lang="zh-CN" altLang="en-US" sz="1200" dirty="0">
                <a:latin typeface="Times New Roman" panose="02020603050405020304" pitchFamily="18" charset="0"/>
                <a:ea typeface="楷体" panose="02010609060101010101" pitchFamily="49" charset="-122"/>
              </a:endParaRPr>
            </a:p>
          </p:txBody>
        </p:sp>
        <p:sp>
          <p:nvSpPr>
            <p:cNvPr id="8" name="矩形 7">
              <a:extLst>
                <a:ext uri="{FF2B5EF4-FFF2-40B4-BE49-F238E27FC236}">
                  <a16:creationId xmlns:a16="http://schemas.microsoft.com/office/drawing/2014/main" id="{8E337A90-1890-9FFF-452E-16A998B1110F}"/>
                </a:ext>
              </a:extLst>
            </p:cNvPr>
            <p:cNvSpPr/>
            <p:nvPr/>
          </p:nvSpPr>
          <p:spPr>
            <a:xfrm>
              <a:off x="6555118" y="2438363"/>
              <a:ext cx="3496033" cy="49558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Times New Roman" panose="02020603050405020304" pitchFamily="18" charset="0"/>
                  <a:ea typeface="楷体" panose="02010609060101010101" pitchFamily="49" charset="-122"/>
                </a:rPr>
                <a:t>Inventory availability</a:t>
              </a:r>
              <a:endParaRPr lang="zh-CN" altLang="en-US" sz="1100" dirty="0">
                <a:latin typeface="Times New Roman" panose="02020603050405020304" pitchFamily="18" charset="0"/>
                <a:ea typeface="楷体" panose="02010609060101010101" pitchFamily="49" charset="-122"/>
              </a:endParaRPr>
            </a:p>
          </p:txBody>
        </p:sp>
        <p:sp>
          <p:nvSpPr>
            <p:cNvPr id="9" name="矩形 8">
              <a:extLst>
                <a:ext uri="{FF2B5EF4-FFF2-40B4-BE49-F238E27FC236}">
                  <a16:creationId xmlns:a16="http://schemas.microsoft.com/office/drawing/2014/main" id="{374E7331-8E72-258E-0F86-CF7B096E9D90}"/>
                </a:ext>
              </a:extLst>
            </p:cNvPr>
            <p:cNvSpPr/>
            <p:nvPr/>
          </p:nvSpPr>
          <p:spPr>
            <a:xfrm>
              <a:off x="4444952" y="2539751"/>
              <a:ext cx="1858135" cy="49558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lang="en-US" altLang="zh-CN" sz="1100" dirty="0">
                  <a:latin typeface="Times New Roman" panose="02020603050405020304" pitchFamily="18" charset="0"/>
                  <a:ea typeface="楷体" panose="02010609060101010101" pitchFamily="49" charset="-122"/>
                </a:rPr>
                <a:t>Labor disruption</a:t>
              </a:r>
              <a:endParaRPr lang="zh-CN" altLang="en-US" sz="1100" dirty="0">
                <a:latin typeface="Times New Roman" panose="02020603050405020304" pitchFamily="18" charset="0"/>
                <a:ea typeface="楷体" panose="02010609060101010101" pitchFamily="49" charset="-122"/>
              </a:endParaRPr>
            </a:p>
          </p:txBody>
        </p:sp>
        <p:sp>
          <p:nvSpPr>
            <p:cNvPr id="10" name="矩形 9">
              <a:extLst>
                <a:ext uri="{FF2B5EF4-FFF2-40B4-BE49-F238E27FC236}">
                  <a16:creationId xmlns:a16="http://schemas.microsoft.com/office/drawing/2014/main" id="{DED90A48-1AF9-8DD0-5A50-F6331C6BA386}"/>
                </a:ext>
              </a:extLst>
            </p:cNvPr>
            <p:cNvSpPr/>
            <p:nvPr/>
          </p:nvSpPr>
          <p:spPr>
            <a:xfrm>
              <a:off x="4449349" y="3069972"/>
              <a:ext cx="1853738" cy="49558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lang="en-US" altLang="zh-CN" sz="1100" dirty="0">
                  <a:latin typeface="Times New Roman" panose="02020603050405020304" pitchFamily="18" charset="0"/>
                  <a:ea typeface="楷体" panose="02010609060101010101" pitchFamily="49" charset="-122"/>
                </a:rPr>
                <a:t>Import constraint</a:t>
              </a:r>
              <a:endParaRPr lang="zh-CN" altLang="en-US" sz="1100" dirty="0">
                <a:latin typeface="Times New Roman" panose="02020603050405020304" pitchFamily="18" charset="0"/>
                <a:ea typeface="楷体" panose="02010609060101010101" pitchFamily="49" charset="-122"/>
              </a:endParaRPr>
            </a:p>
          </p:txBody>
        </p:sp>
        <p:cxnSp>
          <p:nvCxnSpPr>
            <p:cNvPr id="11" name="连接符: 肘形 10">
              <a:extLst>
                <a:ext uri="{FF2B5EF4-FFF2-40B4-BE49-F238E27FC236}">
                  <a16:creationId xmlns:a16="http://schemas.microsoft.com/office/drawing/2014/main" id="{C2720EE2-C2F2-DB05-CFC8-D53A7D08671B}"/>
                </a:ext>
              </a:extLst>
            </p:cNvPr>
            <p:cNvCxnSpPr>
              <a:cxnSpLocks/>
            </p:cNvCxnSpPr>
            <p:nvPr/>
          </p:nvCxnSpPr>
          <p:spPr>
            <a:xfrm rot="10800000">
              <a:off x="5124188" y="2001432"/>
              <a:ext cx="1174499" cy="6715"/>
            </a:xfrm>
            <a:prstGeom prst="bentConnector3">
              <a:avLst>
                <a:gd name="adj1" fmla="val -3292"/>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2" name="连接符: 肘形 11">
              <a:extLst>
                <a:ext uri="{FF2B5EF4-FFF2-40B4-BE49-F238E27FC236}">
                  <a16:creationId xmlns:a16="http://schemas.microsoft.com/office/drawing/2014/main" id="{81BFE493-EACA-41B5-1BA7-873650AB1465}"/>
                </a:ext>
              </a:extLst>
            </p:cNvPr>
            <p:cNvCxnSpPr>
              <a:cxnSpLocks/>
              <a:endCxn id="10" idx="1"/>
            </p:cNvCxnSpPr>
            <p:nvPr/>
          </p:nvCxnSpPr>
          <p:spPr>
            <a:xfrm rot="16200000" flipH="1">
              <a:off x="3781421" y="2649837"/>
              <a:ext cx="1133264" cy="202592"/>
            </a:xfrm>
            <a:prstGeom prst="bentConnector2">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6E8D10BA-96BB-2FB0-817D-6DCBA5E147AF}"/>
                </a:ext>
              </a:extLst>
            </p:cNvPr>
            <p:cNvSpPr/>
            <p:nvPr/>
          </p:nvSpPr>
          <p:spPr>
            <a:xfrm>
              <a:off x="6486234" y="3069971"/>
              <a:ext cx="3647893" cy="8261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pitchFamily="18" charset="0"/>
              </a:endParaRPr>
            </a:p>
          </p:txBody>
        </p:sp>
        <p:sp>
          <p:nvSpPr>
            <p:cNvPr id="14" name="椭圆 13">
              <a:extLst>
                <a:ext uri="{FF2B5EF4-FFF2-40B4-BE49-F238E27FC236}">
                  <a16:creationId xmlns:a16="http://schemas.microsoft.com/office/drawing/2014/main" id="{4507D0BC-8DC6-7DBA-16A3-171A8ED875A2}"/>
                </a:ext>
              </a:extLst>
            </p:cNvPr>
            <p:cNvSpPr/>
            <p:nvPr/>
          </p:nvSpPr>
          <p:spPr>
            <a:xfrm>
              <a:off x="6606899" y="3191590"/>
              <a:ext cx="1722378" cy="582938"/>
            </a:xfrm>
            <a:prstGeom prst="ellipse">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i="1" dirty="0">
                  <a:solidFill>
                    <a:schemeClr val="bg2">
                      <a:lumMod val="25000"/>
                    </a:schemeClr>
                  </a:solidFill>
                  <a:latin typeface="Times New Roman" panose="02020603050405020304" pitchFamily="18" charset="0"/>
                  <a:ea typeface="楷体" panose="02010609060101010101" pitchFamily="49" charset="-122"/>
                </a:rPr>
                <a:t>Supply</a:t>
              </a:r>
              <a:endParaRPr lang="zh-CN" altLang="en-US" sz="1100" b="1" i="1" dirty="0">
                <a:solidFill>
                  <a:schemeClr val="bg2">
                    <a:lumMod val="25000"/>
                  </a:schemeClr>
                </a:solidFill>
                <a:latin typeface="Times New Roman" panose="02020603050405020304" pitchFamily="18" charset="0"/>
                <a:ea typeface="楷体" panose="02010609060101010101" pitchFamily="49" charset="-122"/>
              </a:endParaRPr>
            </a:p>
          </p:txBody>
        </p:sp>
        <p:sp>
          <p:nvSpPr>
            <p:cNvPr id="15" name="椭圆 14">
              <a:extLst>
                <a:ext uri="{FF2B5EF4-FFF2-40B4-BE49-F238E27FC236}">
                  <a16:creationId xmlns:a16="http://schemas.microsoft.com/office/drawing/2014/main" id="{60425ED9-B4F9-BFCE-CB12-3E07F1EB6FBE}"/>
                </a:ext>
              </a:extLst>
            </p:cNvPr>
            <p:cNvSpPr/>
            <p:nvPr/>
          </p:nvSpPr>
          <p:spPr>
            <a:xfrm>
              <a:off x="8486027" y="3191590"/>
              <a:ext cx="1564830" cy="582938"/>
            </a:xfrm>
            <a:prstGeom prst="ellipse">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i="1" dirty="0">
                  <a:solidFill>
                    <a:schemeClr val="bg2">
                      <a:lumMod val="25000"/>
                    </a:schemeClr>
                  </a:solidFill>
                  <a:latin typeface="Times New Roman" panose="02020603050405020304" pitchFamily="18" charset="0"/>
                  <a:ea typeface="楷体" panose="02010609060101010101" pitchFamily="49" charset="-122"/>
                </a:rPr>
                <a:t>Demand</a:t>
              </a:r>
              <a:endParaRPr lang="zh-CN" altLang="en-US" sz="1100" b="1" i="1" dirty="0">
                <a:solidFill>
                  <a:schemeClr val="bg2">
                    <a:lumMod val="25000"/>
                  </a:schemeClr>
                </a:solidFill>
                <a:latin typeface="Times New Roman" panose="02020603050405020304" pitchFamily="18" charset="0"/>
                <a:ea typeface="楷体" panose="02010609060101010101" pitchFamily="49" charset="-122"/>
              </a:endParaRPr>
            </a:p>
          </p:txBody>
        </p:sp>
        <p:cxnSp>
          <p:nvCxnSpPr>
            <p:cNvPr id="16" name="直接箭头连接符 15">
              <a:extLst>
                <a:ext uri="{FF2B5EF4-FFF2-40B4-BE49-F238E27FC236}">
                  <a16:creationId xmlns:a16="http://schemas.microsoft.com/office/drawing/2014/main" id="{3AC50BB3-BE63-3165-0D77-FD50F44F3958}"/>
                </a:ext>
              </a:extLst>
            </p:cNvPr>
            <p:cNvCxnSpPr>
              <a:cxnSpLocks/>
            </p:cNvCxnSpPr>
            <p:nvPr/>
          </p:nvCxnSpPr>
          <p:spPr>
            <a:xfrm>
              <a:off x="7321046" y="2933948"/>
              <a:ext cx="0" cy="27656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D4B95FAF-041D-54FE-1D07-C6E53A7487E9}"/>
                </a:ext>
              </a:extLst>
            </p:cNvPr>
            <p:cNvSpPr/>
            <p:nvPr/>
          </p:nvSpPr>
          <p:spPr>
            <a:xfrm>
              <a:off x="4775528" y="4188638"/>
              <a:ext cx="3240844" cy="363127"/>
            </a:xfrm>
            <a:prstGeom prst="rect">
              <a:avLst/>
            </a:prstGeom>
            <a:solidFill>
              <a:schemeClr val="accent1">
                <a:lumMod val="75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Times New Roman" panose="02020603050405020304" pitchFamily="18" charset="0"/>
                  <a:ea typeface="楷体" panose="02010609060101010101" pitchFamily="49" charset="-122"/>
                </a:rPr>
                <a:t>Supply in disequilibrium</a:t>
              </a:r>
              <a:endParaRPr lang="zh-CN" altLang="en-US" sz="1100" dirty="0">
                <a:latin typeface="Times New Roman" panose="02020603050405020304" pitchFamily="18" charset="0"/>
                <a:ea typeface="楷体" panose="02010609060101010101" pitchFamily="49" charset="-122"/>
              </a:endParaRPr>
            </a:p>
          </p:txBody>
        </p:sp>
        <p:sp>
          <p:nvSpPr>
            <p:cNvPr id="18" name="矩形 17">
              <a:extLst>
                <a:ext uri="{FF2B5EF4-FFF2-40B4-BE49-F238E27FC236}">
                  <a16:creationId xmlns:a16="http://schemas.microsoft.com/office/drawing/2014/main" id="{2F7F8D78-8CA1-8963-B8A1-A33898E3B29B}"/>
                </a:ext>
              </a:extLst>
            </p:cNvPr>
            <p:cNvSpPr/>
            <p:nvPr/>
          </p:nvSpPr>
          <p:spPr>
            <a:xfrm>
              <a:off x="4449349" y="2539750"/>
              <a:ext cx="1862543" cy="1025807"/>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pitchFamily="18" charset="0"/>
              </a:endParaRPr>
            </a:p>
          </p:txBody>
        </p:sp>
        <p:cxnSp>
          <p:nvCxnSpPr>
            <p:cNvPr id="19" name="连接符: 肘形 18">
              <a:extLst>
                <a:ext uri="{FF2B5EF4-FFF2-40B4-BE49-F238E27FC236}">
                  <a16:creationId xmlns:a16="http://schemas.microsoft.com/office/drawing/2014/main" id="{5BBFA700-ED50-9A8C-517A-23C3A084252B}"/>
                </a:ext>
              </a:extLst>
            </p:cNvPr>
            <p:cNvCxnSpPr>
              <a:cxnSpLocks/>
              <a:stCxn id="18" idx="2"/>
              <a:endCxn id="17" idx="0"/>
            </p:cNvCxnSpPr>
            <p:nvPr/>
          </p:nvCxnSpPr>
          <p:spPr>
            <a:xfrm rot="16200000" flipH="1">
              <a:off x="5576745" y="3369432"/>
              <a:ext cx="623081" cy="1015329"/>
            </a:xfrm>
            <a:prstGeom prst="bentConnector3">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0" name="连接符: 肘形 19">
              <a:extLst>
                <a:ext uri="{FF2B5EF4-FFF2-40B4-BE49-F238E27FC236}">
                  <a16:creationId xmlns:a16="http://schemas.microsoft.com/office/drawing/2014/main" id="{9B00E901-2AD4-0FC8-E169-4E54AF52FFA8}"/>
                </a:ext>
              </a:extLst>
            </p:cNvPr>
            <p:cNvCxnSpPr>
              <a:cxnSpLocks/>
              <a:stCxn id="13" idx="2"/>
              <a:endCxn id="17" idx="0"/>
            </p:cNvCxnSpPr>
            <p:nvPr/>
          </p:nvCxnSpPr>
          <p:spPr>
            <a:xfrm rot="5400000">
              <a:off x="7206821" y="3085278"/>
              <a:ext cx="292490" cy="1914231"/>
            </a:xfrm>
            <a:prstGeom prst="bentConnector3">
              <a:avLst/>
            </a:prstGeom>
            <a:ln w="12700"/>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7F3EC4C4-3820-9AA1-C32C-0972875A966B}"/>
                </a:ext>
              </a:extLst>
            </p:cNvPr>
            <p:cNvSpPr txBox="1"/>
            <p:nvPr/>
          </p:nvSpPr>
          <p:spPr>
            <a:xfrm>
              <a:off x="2049067" y="2381294"/>
              <a:ext cx="1394807" cy="615811"/>
            </a:xfrm>
            <a:prstGeom prst="rect">
              <a:avLst/>
            </a:prstGeom>
            <a:noFill/>
          </p:spPr>
          <p:txBody>
            <a:bodyPr wrap="square" rtlCol="0">
              <a:spAutoFit/>
            </a:bodyPr>
            <a:lstStyle/>
            <a:p>
              <a:pPr algn="l"/>
              <a:r>
                <a:rPr lang="en-US" altLang="zh-CN" sz="1200" b="1" i="1" dirty="0">
                  <a:solidFill>
                    <a:srgbClr val="000000"/>
                  </a:solidFill>
                  <a:latin typeface="Times New Roman" panose="02020603050405020304" pitchFamily="18" charset="0"/>
                  <a:ea typeface="楷体" panose="02010609060101010101" pitchFamily="49" charset="-122"/>
                </a:rPr>
                <a:t>Production module</a:t>
              </a:r>
              <a:endParaRPr lang="zh-CN" altLang="en-US" sz="1200" b="1" i="1" dirty="0">
                <a:solidFill>
                  <a:srgbClr val="000000"/>
                </a:solidFill>
                <a:latin typeface="Times New Roman" panose="02020603050405020304" pitchFamily="18" charset="0"/>
                <a:ea typeface="楷体" panose="02010609060101010101" pitchFamily="49" charset="-122"/>
              </a:endParaRPr>
            </a:p>
          </p:txBody>
        </p:sp>
        <p:sp>
          <p:nvSpPr>
            <p:cNvPr id="22" name="文本框 21">
              <a:extLst>
                <a:ext uri="{FF2B5EF4-FFF2-40B4-BE49-F238E27FC236}">
                  <a16:creationId xmlns:a16="http://schemas.microsoft.com/office/drawing/2014/main" id="{7EEA882A-5B70-4DD4-17F5-2F5B2EC5F4EB}"/>
                </a:ext>
              </a:extLst>
            </p:cNvPr>
            <p:cNvSpPr txBox="1"/>
            <p:nvPr/>
          </p:nvSpPr>
          <p:spPr>
            <a:xfrm>
              <a:off x="2033387" y="4018466"/>
              <a:ext cx="1341469" cy="615811"/>
            </a:xfrm>
            <a:prstGeom prst="rect">
              <a:avLst/>
            </a:prstGeom>
            <a:noFill/>
          </p:spPr>
          <p:txBody>
            <a:bodyPr wrap="square" rtlCol="0">
              <a:spAutoFit/>
            </a:bodyPr>
            <a:lstStyle/>
            <a:p>
              <a:pPr algn="l"/>
              <a:r>
                <a:rPr lang="en-US" altLang="zh-CN" sz="1200" b="1" i="1" dirty="0">
                  <a:solidFill>
                    <a:srgbClr val="000000"/>
                  </a:solidFill>
                  <a:latin typeface="Times New Roman" panose="02020603050405020304" pitchFamily="18" charset="0"/>
                  <a:ea typeface="楷体" panose="02010609060101010101" pitchFamily="49" charset="-122"/>
                </a:rPr>
                <a:t>Allocation module</a:t>
              </a:r>
              <a:endParaRPr lang="zh-CN" altLang="en-US" sz="1200" b="1" i="1" dirty="0">
                <a:solidFill>
                  <a:srgbClr val="000000"/>
                </a:solidFill>
                <a:latin typeface="Times New Roman" panose="02020603050405020304" pitchFamily="18" charset="0"/>
                <a:ea typeface="楷体" panose="02010609060101010101" pitchFamily="49" charset="-122"/>
              </a:endParaRPr>
            </a:p>
          </p:txBody>
        </p:sp>
        <p:sp>
          <p:nvSpPr>
            <p:cNvPr id="23" name="矩形 22">
              <a:extLst>
                <a:ext uri="{FF2B5EF4-FFF2-40B4-BE49-F238E27FC236}">
                  <a16:creationId xmlns:a16="http://schemas.microsoft.com/office/drawing/2014/main" id="{549EFC1B-DFE0-B667-EC85-F0D1C88790BA}"/>
                </a:ext>
              </a:extLst>
            </p:cNvPr>
            <p:cNvSpPr/>
            <p:nvPr/>
          </p:nvSpPr>
          <p:spPr>
            <a:xfrm>
              <a:off x="6711903" y="4682463"/>
              <a:ext cx="1669624" cy="3631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altLang="zh-CN" sz="1100" dirty="0">
                  <a:latin typeface="Times New Roman" panose="02020603050405020304" pitchFamily="18" charset="0"/>
                  <a:ea typeface="楷体" panose="02010609060101010101" pitchFamily="49" charset="-122"/>
                </a:rPr>
                <a:t>Inventory restore</a:t>
              </a:r>
              <a:endParaRPr lang="zh-CN" altLang="en-US" sz="1100" dirty="0">
                <a:latin typeface="Times New Roman" panose="02020603050405020304" pitchFamily="18" charset="0"/>
                <a:ea typeface="楷体" panose="02010609060101010101" pitchFamily="49" charset="-122"/>
              </a:endParaRPr>
            </a:p>
          </p:txBody>
        </p:sp>
        <p:sp>
          <p:nvSpPr>
            <p:cNvPr id="24" name="矩形 23">
              <a:extLst>
                <a:ext uri="{FF2B5EF4-FFF2-40B4-BE49-F238E27FC236}">
                  <a16:creationId xmlns:a16="http://schemas.microsoft.com/office/drawing/2014/main" id="{AE96F67A-BC35-32E0-7B37-56CF9028A1E5}"/>
                </a:ext>
              </a:extLst>
            </p:cNvPr>
            <p:cNvSpPr/>
            <p:nvPr/>
          </p:nvSpPr>
          <p:spPr>
            <a:xfrm>
              <a:off x="4444953" y="4682463"/>
              <a:ext cx="1669624" cy="3631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altLang="zh-CN" sz="1100" dirty="0">
                  <a:latin typeface="Times New Roman" panose="02020603050405020304" pitchFamily="18" charset="0"/>
                  <a:ea typeface="楷体" panose="02010609060101010101" pitchFamily="49" charset="-122"/>
                </a:rPr>
                <a:t>Household</a:t>
              </a:r>
              <a:endParaRPr lang="zh-CN" altLang="en-US" sz="1100" dirty="0">
                <a:latin typeface="Times New Roman" panose="02020603050405020304" pitchFamily="18" charset="0"/>
                <a:ea typeface="楷体" panose="02010609060101010101" pitchFamily="49" charset="-122"/>
              </a:endParaRPr>
            </a:p>
          </p:txBody>
        </p:sp>
        <p:sp>
          <p:nvSpPr>
            <p:cNvPr id="25" name="文本框 24">
              <a:extLst>
                <a:ext uri="{FF2B5EF4-FFF2-40B4-BE49-F238E27FC236}">
                  <a16:creationId xmlns:a16="http://schemas.microsoft.com/office/drawing/2014/main" id="{33E8B84D-026B-1AB7-B0C6-D9F277758E5C}"/>
                </a:ext>
              </a:extLst>
            </p:cNvPr>
            <p:cNvSpPr txBox="1"/>
            <p:nvPr/>
          </p:nvSpPr>
          <p:spPr>
            <a:xfrm>
              <a:off x="2049067" y="5159463"/>
              <a:ext cx="1217013" cy="615811"/>
            </a:xfrm>
            <a:prstGeom prst="rect">
              <a:avLst/>
            </a:prstGeom>
            <a:noFill/>
          </p:spPr>
          <p:txBody>
            <a:bodyPr wrap="square" rtlCol="0">
              <a:spAutoFit/>
            </a:bodyPr>
            <a:lstStyle/>
            <a:p>
              <a:pPr algn="l"/>
              <a:r>
                <a:rPr lang="en-US" altLang="zh-CN" sz="1200" b="1" i="1" dirty="0">
                  <a:solidFill>
                    <a:srgbClr val="000000"/>
                  </a:solidFill>
                  <a:latin typeface="Times New Roman" panose="02020603050405020304" pitchFamily="18" charset="0"/>
                  <a:ea typeface="楷体" panose="02010609060101010101" pitchFamily="49" charset="-122"/>
                </a:rPr>
                <a:t>Demand module</a:t>
              </a:r>
              <a:endParaRPr lang="zh-CN" altLang="en-US" sz="1200" b="1" i="1" dirty="0">
                <a:solidFill>
                  <a:srgbClr val="000000"/>
                </a:solidFill>
                <a:latin typeface="Times New Roman" panose="02020603050405020304" pitchFamily="18" charset="0"/>
                <a:ea typeface="楷体" panose="02010609060101010101" pitchFamily="49" charset="-122"/>
              </a:endParaRPr>
            </a:p>
          </p:txBody>
        </p:sp>
        <p:cxnSp>
          <p:nvCxnSpPr>
            <p:cNvPr id="26" name="连接符: 肘形 25">
              <a:extLst>
                <a:ext uri="{FF2B5EF4-FFF2-40B4-BE49-F238E27FC236}">
                  <a16:creationId xmlns:a16="http://schemas.microsoft.com/office/drawing/2014/main" id="{8F5E47AB-0B35-DDD0-403A-ABB09D340BC2}"/>
                </a:ext>
              </a:extLst>
            </p:cNvPr>
            <p:cNvCxnSpPr>
              <a:cxnSpLocks/>
              <a:stCxn id="17" idx="2"/>
              <a:endCxn id="23" idx="0"/>
            </p:cNvCxnSpPr>
            <p:nvPr/>
          </p:nvCxnSpPr>
          <p:spPr>
            <a:xfrm rot="16200000" flipH="1">
              <a:off x="6905983" y="4041731"/>
              <a:ext cx="130698" cy="1150765"/>
            </a:xfrm>
            <a:prstGeom prst="bentConnector3">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7" name="连接符: 肘形 26">
              <a:extLst>
                <a:ext uri="{FF2B5EF4-FFF2-40B4-BE49-F238E27FC236}">
                  <a16:creationId xmlns:a16="http://schemas.microsoft.com/office/drawing/2014/main" id="{1E2A77B0-F0C4-EF55-6E02-28BB65EC9FC7}"/>
                </a:ext>
              </a:extLst>
            </p:cNvPr>
            <p:cNvCxnSpPr>
              <a:cxnSpLocks/>
              <a:stCxn id="17" idx="2"/>
              <a:endCxn id="24" idx="0"/>
            </p:cNvCxnSpPr>
            <p:nvPr/>
          </p:nvCxnSpPr>
          <p:spPr>
            <a:xfrm rot="5400000">
              <a:off x="5772509" y="4059022"/>
              <a:ext cx="130698" cy="1116185"/>
            </a:xfrm>
            <a:prstGeom prst="bentConnector3">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8" name="连接符: 肘形 27">
              <a:extLst>
                <a:ext uri="{FF2B5EF4-FFF2-40B4-BE49-F238E27FC236}">
                  <a16:creationId xmlns:a16="http://schemas.microsoft.com/office/drawing/2014/main" id="{A66C136E-4AD2-2F42-ED16-56A30B67F32A}"/>
                </a:ext>
              </a:extLst>
            </p:cNvPr>
            <p:cNvCxnSpPr>
              <a:cxnSpLocks/>
              <a:stCxn id="24" idx="2"/>
              <a:endCxn id="29" idx="0"/>
            </p:cNvCxnSpPr>
            <p:nvPr/>
          </p:nvCxnSpPr>
          <p:spPr>
            <a:xfrm rot="16200000" flipH="1">
              <a:off x="5734111" y="4591243"/>
              <a:ext cx="227749" cy="1136441"/>
            </a:xfrm>
            <a:prstGeom prst="bent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17980AB4-E718-B6F1-2C30-5FC0B14A6D59}"/>
                </a:ext>
              </a:extLst>
            </p:cNvPr>
            <p:cNvSpPr/>
            <p:nvPr/>
          </p:nvSpPr>
          <p:spPr>
            <a:xfrm>
              <a:off x="4954080" y="5273339"/>
              <a:ext cx="2924251" cy="443543"/>
            </a:xfrm>
            <a:prstGeom prst="rect">
              <a:avLst/>
            </a:prstGeom>
            <a:solidFill>
              <a:schemeClr val="accent1">
                <a:lumMod val="75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lang="en-US" altLang="zh-CN" sz="1100" dirty="0">
                  <a:latin typeface="Times New Roman" panose="02020603050405020304" pitchFamily="18" charset="0"/>
                  <a:ea typeface="楷体" panose="02010609060101010101" pitchFamily="49" charset="-122"/>
                </a:rPr>
                <a:t>If the pre equilibrium is restored</a:t>
              </a:r>
              <a:endParaRPr lang="zh-CN" altLang="en-US" sz="1100" dirty="0">
                <a:latin typeface="Times New Roman" panose="02020603050405020304" pitchFamily="18" charset="0"/>
                <a:ea typeface="楷体" panose="02010609060101010101" pitchFamily="49" charset="-122"/>
              </a:endParaRPr>
            </a:p>
          </p:txBody>
        </p:sp>
        <p:cxnSp>
          <p:nvCxnSpPr>
            <p:cNvPr id="30" name="连接符: 肘形 29">
              <a:extLst>
                <a:ext uri="{FF2B5EF4-FFF2-40B4-BE49-F238E27FC236}">
                  <a16:creationId xmlns:a16="http://schemas.microsoft.com/office/drawing/2014/main" id="{43F25793-EB87-B384-5F2F-0E08C3072754}"/>
                </a:ext>
              </a:extLst>
            </p:cNvPr>
            <p:cNvCxnSpPr>
              <a:cxnSpLocks/>
              <a:stCxn id="23" idx="2"/>
              <a:endCxn id="29" idx="0"/>
            </p:cNvCxnSpPr>
            <p:nvPr/>
          </p:nvCxnSpPr>
          <p:spPr>
            <a:xfrm rot="5400000">
              <a:off x="6867587" y="4594210"/>
              <a:ext cx="227749" cy="1130509"/>
            </a:xfrm>
            <a:prstGeom prst="bentConnector3">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8FD9E17F-FE4A-A467-92A1-4655E7324A8C}"/>
                </a:ext>
              </a:extLst>
            </p:cNvPr>
            <p:cNvSpPr/>
            <p:nvPr/>
          </p:nvSpPr>
          <p:spPr>
            <a:xfrm>
              <a:off x="6554419" y="5779363"/>
              <a:ext cx="1931608" cy="3818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altLang="zh-CN" sz="1100" dirty="0">
                  <a:latin typeface="Times New Roman" panose="02020603050405020304" pitchFamily="18" charset="0"/>
                  <a:ea typeface="楷体" panose="02010609060101010101" pitchFamily="49" charset="-122"/>
                </a:rPr>
                <a:t>Demand adjustment</a:t>
              </a:r>
              <a:endParaRPr lang="zh-CN" altLang="en-US" sz="1100" dirty="0">
                <a:latin typeface="Times New Roman" panose="02020603050405020304" pitchFamily="18" charset="0"/>
                <a:ea typeface="楷体" panose="02010609060101010101" pitchFamily="49" charset="-122"/>
              </a:endParaRPr>
            </a:p>
          </p:txBody>
        </p:sp>
        <p:sp>
          <p:nvSpPr>
            <p:cNvPr id="32" name="矩形 31">
              <a:extLst>
                <a:ext uri="{FF2B5EF4-FFF2-40B4-BE49-F238E27FC236}">
                  <a16:creationId xmlns:a16="http://schemas.microsoft.com/office/drawing/2014/main" id="{4503CE28-3CF1-0CB4-65C1-722F6326DF26}"/>
                </a:ext>
              </a:extLst>
            </p:cNvPr>
            <p:cNvSpPr/>
            <p:nvPr/>
          </p:nvSpPr>
          <p:spPr>
            <a:xfrm>
              <a:off x="4348053" y="5779362"/>
              <a:ext cx="1931608" cy="3818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altLang="zh-CN" sz="1100" dirty="0">
                  <a:latin typeface="Times New Roman" panose="02020603050405020304" pitchFamily="18" charset="0"/>
                  <a:ea typeface="楷体" panose="02010609060101010101" pitchFamily="49" charset="-122"/>
                </a:rPr>
                <a:t>Economy recovered</a:t>
              </a:r>
              <a:endParaRPr lang="zh-CN" altLang="en-US" sz="1100" dirty="0">
                <a:latin typeface="Times New Roman" panose="02020603050405020304" pitchFamily="18" charset="0"/>
                <a:ea typeface="楷体" panose="02010609060101010101" pitchFamily="49" charset="-122"/>
              </a:endParaRPr>
            </a:p>
          </p:txBody>
        </p:sp>
        <p:cxnSp>
          <p:nvCxnSpPr>
            <p:cNvPr id="33" name="连接符: 肘形 32">
              <a:extLst>
                <a:ext uri="{FF2B5EF4-FFF2-40B4-BE49-F238E27FC236}">
                  <a16:creationId xmlns:a16="http://schemas.microsoft.com/office/drawing/2014/main" id="{D3CA37CB-74B6-CDA5-72B7-998FD8FC3E95}"/>
                </a:ext>
              </a:extLst>
            </p:cNvPr>
            <p:cNvCxnSpPr>
              <a:cxnSpLocks/>
            </p:cNvCxnSpPr>
            <p:nvPr/>
          </p:nvCxnSpPr>
          <p:spPr>
            <a:xfrm>
              <a:off x="7894615" y="5433068"/>
              <a:ext cx="369453" cy="318228"/>
            </a:xfrm>
            <a:prstGeom prst="bentConnector3">
              <a:avLst>
                <a:gd name="adj1" fmla="val 97596"/>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4" name="连接符: 肘形 33">
              <a:extLst>
                <a:ext uri="{FF2B5EF4-FFF2-40B4-BE49-F238E27FC236}">
                  <a16:creationId xmlns:a16="http://schemas.microsoft.com/office/drawing/2014/main" id="{CFC531FD-1F05-3A4F-F95B-1EA204662166}"/>
                </a:ext>
              </a:extLst>
            </p:cNvPr>
            <p:cNvCxnSpPr>
              <a:cxnSpLocks/>
              <a:stCxn id="29" idx="1"/>
              <a:endCxn id="32" idx="1"/>
            </p:cNvCxnSpPr>
            <p:nvPr/>
          </p:nvCxnSpPr>
          <p:spPr>
            <a:xfrm rot="10800000" flipV="1">
              <a:off x="4348054" y="5495110"/>
              <a:ext cx="606027" cy="475191"/>
            </a:xfrm>
            <a:prstGeom prst="bentConnector3">
              <a:avLst>
                <a:gd name="adj1" fmla="val 13772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FB5631D3-5162-16A0-162F-C4EE07766397}"/>
                </a:ext>
              </a:extLst>
            </p:cNvPr>
            <p:cNvSpPr txBox="1"/>
            <p:nvPr/>
          </p:nvSpPr>
          <p:spPr>
            <a:xfrm>
              <a:off x="8232846" y="5251504"/>
              <a:ext cx="648896" cy="502656"/>
            </a:xfrm>
            <a:prstGeom prst="rect">
              <a:avLst/>
            </a:prstGeom>
            <a:noFill/>
          </p:spPr>
          <p:txBody>
            <a:bodyPr wrap="none" rtlCol="0">
              <a:spAutoFit/>
            </a:bodyPr>
            <a:lstStyle/>
            <a:p>
              <a:pPr algn="l">
                <a:lnSpc>
                  <a:spcPct val="150000"/>
                </a:lnSpc>
              </a:pPr>
              <a:r>
                <a:rPr lang="en-US" altLang="zh-CN" sz="1400" dirty="0">
                  <a:solidFill>
                    <a:srgbClr val="000000"/>
                  </a:solidFill>
                  <a:latin typeface="Times New Roman" panose="02020603050405020304" pitchFamily="18" charset="0"/>
                  <a:ea typeface="楷体" panose="02010609060101010101" pitchFamily="49" charset="-122"/>
                </a:rPr>
                <a:t>No</a:t>
              </a:r>
              <a:endParaRPr lang="zh-CN" altLang="en-US" sz="1400" dirty="0">
                <a:solidFill>
                  <a:srgbClr val="000000"/>
                </a:solidFill>
                <a:latin typeface="Times New Roman" panose="02020603050405020304" pitchFamily="18" charset="0"/>
                <a:ea typeface="楷体" panose="02010609060101010101" pitchFamily="49" charset="-122"/>
              </a:endParaRPr>
            </a:p>
          </p:txBody>
        </p:sp>
        <p:sp>
          <p:nvSpPr>
            <p:cNvPr id="36" name="文本框 35">
              <a:extLst>
                <a:ext uri="{FF2B5EF4-FFF2-40B4-BE49-F238E27FC236}">
                  <a16:creationId xmlns:a16="http://schemas.microsoft.com/office/drawing/2014/main" id="{41E4E14F-CED9-B91F-9D7F-D937570E9AB8}"/>
                </a:ext>
              </a:extLst>
            </p:cNvPr>
            <p:cNvSpPr txBox="1"/>
            <p:nvPr/>
          </p:nvSpPr>
          <p:spPr>
            <a:xfrm>
              <a:off x="4066669" y="5347523"/>
              <a:ext cx="717850" cy="502656"/>
            </a:xfrm>
            <a:prstGeom prst="rect">
              <a:avLst/>
            </a:prstGeom>
            <a:noFill/>
          </p:spPr>
          <p:txBody>
            <a:bodyPr wrap="none" rtlCol="0">
              <a:spAutoFit/>
            </a:bodyPr>
            <a:lstStyle/>
            <a:p>
              <a:pPr algn="l">
                <a:lnSpc>
                  <a:spcPct val="150000"/>
                </a:lnSpc>
              </a:pPr>
              <a:r>
                <a:rPr lang="en-US" altLang="zh-CN" sz="1400" dirty="0">
                  <a:solidFill>
                    <a:srgbClr val="000000"/>
                  </a:solidFill>
                  <a:latin typeface="Times New Roman" panose="02020603050405020304" pitchFamily="18" charset="0"/>
                  <a:ea typeface="楷体" panose="02010609060101010101" pitchFamily="49" charset="-122"/>
                </a:rPr>
                <a:t>Yes</a:t>
              </a:r>
              <a:endParaRPr lang="zh-CN" altLang="en-US" sz="1400" dirty="0">
                <a:solidFill>
                  <a:srgbClr val="000000"/>
                </a:solidFill>
                <a:latin typeface="Times New Roman" panose="02020603050405020304" pitchFamily="18" charset="0"/>
                <a:ea typeface="楷体" panose="02010609060101010101" pitchFamily="49" charset="-122"/>
              </a:endParaRPr>
            </a:p>
          </p:txBody>
        </p:sp>
        <p:cxnSp>
          <p:nvCxnSpPr>
            <p:cNvPr id="37" name="连接符: 肘形 36">
              <a:extLst>
                <a:ext uri="{FF2B5EF4-FFF2-40B4-BE49-F238E27FC236}">
                  <a16:creationId xmlns:a16="http://schemas.microsoft.com/office/drawing/2014/main" id="{16305A2D-AEBD-AB16-28A7-88F08DAC6D0B}"/>
                </a:ext>
              </a:extLst>
            </p:cNvPr>
            <p:cNvCxnSpPr>
              <a:cxnSpLocks/>
              <a:stCxn id="31" idx="3"/>
              <a:endCxn id="15" idx="4"/>
            </p:cNvCxnSpPr>
            <p:nvPr/>
          </p:nvCxnSpPr>
          <p:spPr>
            <a:xfrm flipV="1">
              <a:off x="8486027" y="3774528"/>
              <a:ext cx="782415" cy="2195775"/>
            </a:xfrm>
            <a:prstGeom prst="bentConnector2">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38" name="连接符: 肘形 37">
              <a:extLst>
                <a:ext uri="{FF2B5EF4-FFF2-40B4-BE49-F238E27FC236}">
                  <a16:creationId xmlns:a16="http://schemas.microsoft.com/office/drawing/2014/main" id="{07B3887C-6721-3BE6-F4BB-3909E6AC2A39}"/>
                </a:ext>
              </a:extLst>
            </p:cNvPr>
            <p:cNvCxnSpPr>
              <a:cxnSpLocks/>
              <a:stCxn id="23" idx="3"/>
              <a:endCxn id="8" idx="3"/>
            </p:cNvCxnSpPr>
            <p:nvPr/>
          </p:nvCxnSpPr>
          <p:spPr>
            <a:xfrm flipV="1">
              <a:off x="8381527" y="2686156"/>
              <a:ext cx="1669624" cy="2177871"/>
            </a:xfrm>
            <a:prstGeom prst="bentConnector3">
              <a:avLst>
                <a:gd name="adj1" fmla="val 113692"/>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sp>
          <p:nvSpPr>
            <p:cNvPr id="39" name="矩形 38">
              <a:extLst>
                <a:ext uri="{FF2B5EF4-FFF2-40B4-BE49-F238E27FC236}">
                  <a16:creationId xmlns:a16="http://schemas.microsoft.com/office/drawing/2014/main" id="{42B9380D-A73F-3670-3704-E366602D7190}"/>
                </a:ext>
              </a:extLst>
            </p:cNvPr>
            <p:cNvSpPr/>
            <p:nvPr/>
          </p:nvSpPr>
          <p:spPr>
            <a:xfrm>
              <a:off x="2057873" y="1644295"/>
              <a:ext cx="8642954" cy="4575308"/>
            </a:xfrm>
            <a:prstGeom prst="rect">
              <a:avLst/>
            </a:prstGeom>
            <a:noFill/>
            <a:ln w="19050">
              <a:solidFill>
                <a:schemeClr val="accent1">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pitchFamily="18" charset="0"/>
              </a:endParaRPr>
            </a:p>
          </p:txBody>
        </p:sp>
        <p:cxnSp>
          <p:nvCxnSpPr>
            <p:cNvPr id="40" name="直接连接符 39">
              <a:extLst>
                <a:ext uri="{FF2B5EF4-FFF2-40B4-BE49-F238E27FC236}">
                  <a16:creationId xmlns:a16="http://schemas.microsoft.com/office/drawing/2014/main" id="{99170886-FA33-AB51-9739-05807CC95BBB}"/>
                </a:ext>
              </a:extLst>
            </p:cNvPr>
            <p:cNvCxnSpPr>
              <a:cxnSpLocks/>
            </p:cNvCxnSpPr>
            <p:nvPr/>
          </p:nvCxnSpPr>
          <p:spPr>
            <a:xfrm flipV="1">
              <a:off x="2057873" y="2273231"/>
              <a:ext cx="8642954" cy="35168"/>
            </a:xfrm>
            <a:prstGeom prst="line">
              <a:avLst/>
            </a:prstGeom>
            <a:noFill/>
            <a:ln w="19050">
              <a:solidFill>
                <a:schemeClr val="accent1">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cxnSp>
        <p:cxnSp>
          <p:nvCxnSpPr>
            <p:cNvPr id="41" name="直接连接符 40">
              <a:extLst>
                <a:ext uri="{FF2B5EF4-FFF2-40B4-BE49-F238E27FC236}">
                  <a16:creationId xmlns:a16="http://schemas.microsoft.com/office/drawing/2014/main" id="{CF092293-40A1-564E-C260-137DDE65161E}"/>
                </a:ext>
              </a:extLst>
            </p:cNvPr>
            <p:cNvCxnSpPr>
              <a:cxnSpLocks/>
              <a:stCxn id="39" idx="1"/>
            </p:cNvCxnSpPr>
            <p:nvPr/>
          </p:nvCxnSpPr>
          <p:spPr>
            <a:xfrm>
              <a:off x="2057873" y="3931949"/>
              <a:ext cx="8665927" cy="14752"/>
            </a:xfrm>
            <a:prstGeom prst="line">
              <a:avLst/>
            </a:prstGeom>
            <a:noFill/>
            <a:ln w="19050">
              <a:solidFill>
                <a:schemeClr val="accent1">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cxnSp>
        <p:cxnSp>
          <p:nvCxnSpPr>
            <p:cNvPr id="42" name="直接连接符 41">
              <a:extLst>
                <a:ext uri="{FF2B5EF4-FFF2-40B4-BE49-F238E27FC236}">
                  <a16:creationId xmlns:a16="http://schemas.microsoft.com/office/drawing/2014/main" id="{6A7FC51A-7C88-E422-87FE-CD528CBF6AF0}"/>
                </a:ext>
              </a:extLst>
            </p:cNvPr>
            <p:cNvCxnSpPr>
              <a:cxnSpLocks/>
            </p:cNvCxnSpPr>
            <p:nvPr/>
          </p:nvCxnSpPr>
          <p:spPr>
            <a:xfrm>
              <a:off x="2033387" y="5110218"/>
              <a:ext cx="8690413" cy="0"/>
            </a:xfrm>
            <a:prstGeom prst="line">
              <a:avLst/>
            </a:prstGeom>
            <a:noFill/>
            <a:ln w="19050">
              <a:solidFill>
                <a:schemeClr val="accent1">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cxnSp>
        <p:sp>
          <p:nvSpPr>
            <p:cNvPr id="43" name="文本框 42">
              <a:extLst>
                <a:ext uri="{FF2B5EF4-FFF2-40B4-BE49-F238E27FC236}">
                  <a16:creationId xmlns:a16="http://schemas.microsoft.com/office/drawing/2014/main" id="{BD281B7D-2B9A-9365-DEA5-DD48919AB115}"/>
                </a:ext>
              </a:extLst>
            </p:cNvPr>
            <p:cNvSpPr txBox="1"/>
            <p:nvPr/>
          </p:nvSpPr>
          <p:spPr>
            <a:xfrm rot="16200000">
              <a:off x="9296343" y="3474390"/>
              <a:ext cx="2303306" cy="466216"/>
            </a:xfrm>
            <a:prstGeom prst="rect">
              <a:avLst/>
            </a:prstGeom>
            <a:noFill/>
          </p:spPr>
          <p:txBody>
            <a:bodyPr wrap="none" rtlCol="0">
              <a:spAutoFit/>
            </a:bodyPr>
            <a:lstStyle/>
            <a:p>
              <a:pPr algn="l">
                <a:lnSpc>
                  <a:spcPct val="130000"/>
                </a:lnSpc>
              </a:pPr>
              <a:r>
                <a:rPr lang="en-US" altLang="zh-CN" sz="1100" b="1" dirty="0">
                  <a:latin typeface="Times New Roman" panose="02020603050405020304" pitchFamily="18" charset="0"/>
                  <a:ea typeface="等线" panose="02010600030101010101" pitchFamily="2" charset="-122"/>
                </a:rPr>
                <a:t>Interregional substitution</a:t>
              </a:r>
              <a:endParaRPr lang="zh-CN" altLang="en-US" sz="1100" b="1" dirty="0">
                <a:latin typeface="Times New Roman" panose="02020603050405020304" pitchFamily="18" charset="0"/>
                <a:ea typeface="等线" panose="02010600030101010101" pitchFamily="2" charset="-122"/>
              </a:endParaRPr>
            </a:p>
          </p:txBody>
        </p:sp>
      </p:grpSp>
      <p:sp>
        <p:nvSpPr>
          <p:cNvPr id="47" name="箭头: 右 46">
            <a:extLst>
              <a:ext uri="{FF2B5EF4-FFF2-40B4-BE49-F238E27FC236}">
                <a16:creationId xmlns:a16="http://schemas.microsoft.com/office/drawing/2014/main" id="{AC26681E-BA9D-088F-2D95-350938D4F886}"/>
              </a:ext>
            </a:extLst>
          </p:cNvPr>
          <p:cNvSpPr/>
          <p:nvPr/>
        </p:nvSpPr>
        <p:spPr>
          <a:xfrm>
            <a:off x="7589453" y="2500831"/>
            <a:ext cx="318052" cy="2473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箭头: 右 47">
            <a:extLst>
              <a:ext uri="{FF2B5EF4-FFF2-40B4-BE49-F238E27FC236}">
                <a16:creationId xmlns:a16="http://schemas.microsoft.com/office/drawing/2014/main" id="{8892A01A-4FB0-448C-66DC-9498E2EFC69D}"/>
              </a:ext>
            </a:extLst>
          </p:cNvPr>
          <p:cNvSpPr/>
          <p:nvPr/>
        </p:nvSpPr>
        <p:spPr>
          <a:xfrm>
            <a:off x="7584975" y="3236695"/>
            <a:ext cx="318052" cy="2473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箭头: 右 48">
            <a:extLst>
              <a:ext uri="{FF2B5EF4-FFF2-40B4-BE49-F238E27FC236}">
                <a16:creationId xmlns:a16="http://schemas.microsoft.com/office/drawing/2014/main" id="{C8BCFB73-927C-6A41-E2C1-6B7118D8359A}"/>
              </a:ext>
            </a:extLst>
          </p:cNvPr>
          <p:cNvSpPr/>
          <p:nvPr/>
        </p:nvSpPr>
        <p:spPr>
          <a:xfrm>
            <a:off x="7584975" y="3986144"/>
            <a:ext cx="318052" cy="2473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 name="图片 50">
            <a:extLst>
              <a:ext uri="{FF2B5EF4-FFF2-40B4-BE49-F238E27FC236}">
                <a16:creationId xmlns:a16="http://schemas.microsoft.com/office/drawing/2014/main" id="{E6DDC0F7-A225-6A9F-0E5A-7877DBD73B8D}"/>
              </a:ext>
            </a:extLst>
          </p:cNvPr>
          <p:cNvPicPr>
            <a:picLocks noChangeAspect="1"/>
          </p:cNvPicPr>
          <p:nvPr/>
        </p:nvPicPr>
        <p:blipFill>
          <a:blip r:embed="rId3"/>
          <a:stretch>
            <a:fillRect/>
          </a:stretch>
        </p:blipFill>
        <p:spPr>
          <a:xfrm>
            <a:off x="8457815" y="1871899"/>
            <a:ext cx="3614184" cy="1171592"/>
          </a:xfrm>
          <a:prstGeom prst="rect">
            <a:avLst/>
          </a:prstGeom>
        </p:spPr>
      </p:pic>
      <p:pic>
        <p:nvPicPr>
          <p:cNvPr id="53" name="图片 52">
            <a:extLst>
              <a:ext uri="{FF2B5EF4-FFF2-40B4-BE49-F238E27FC236}">
                <a16:creationId xmlns:a16="http://schemas.microsoft.com/office/drawing/2014/main" id="{5BF1B74D-8790-75DB-1AF0-50A6AA32498B}"/>
              </a:ext>
            </a:extLst>
          </p:cNvPr>
          <p:cNvPicPr>
            <a:picLocks noChangeAspect="1"/>
          </p:cNvPicPr>
          <p:nvPr/>
        </p:nvPicPr>
        <p:blipFill>
          <a:blip r:embed="rId4"/>
          <a:srcRect r="67448" b="78840"/>
          <a:stretch>
            <a:fillRect/>
          </a:stretch>
        </p:blipFill>
        <p:spPr>
          <a:xfrm>
            <a:off x="8322684" y="1193516"/>
            <a:ext cx="1293977" cy="643257"/>
          </a:xfrm>
          <a:prstGeom prst="rect">
            <a:avLst/>
          </a:prstGeom>
        </p:spPr>
      </p:pic>
      <p:pic>
        <p:nvPicPr>
          <p:cNvPr id="55" name="图片 54">
            <a:extLst>
              <a:ext uri="{FF2B5EF4-FFF2-40B4-BE49-F238E27FC236}">
                <a16:creationId xmlns:a16="http://schemas.microsoft.com/office/drawing/2014/main" id="{1356A485-4610-3C39-C283-ED81EDD2D1E9}"/>
              </a:ext>
            </a:extLst>
          </p:cNvPr>
          <p:cNvPicPr>
            <a:picLocks noChangeAspect="1"/>
          </p:cNvPicPr>
          <p:nvPr/>
        </p:nvPicPr>
        <p:blipFill>
          <a:blip r:embed="rId5"/>
          <a:stretch>
            <a:fillRect/>
          </a:stretch>
        </p:blipFill>
        <p:spPr>
          <a:xfrm>
            <a:off x="8537872" y="3078617"/>
            <a:ext cx="3283893" cy="3496970"/>
          </a:xfrm>
          <a:prstGeom prst="rect">
            <a:avLst/>
          </a:prstGeom>
        </p:spPr>
      </p:pic>
      <p:sp>
        <p:nvSpPr>
          <p:cNvPr id="56" name="矩形: 圆角 55">
            <a:extLst>
              <a:ext uri="{FF2B5EF4-FFF2-40B4-BE49-F238E27FC236}">
                <a16:creationId xmlns:a16="http://schemas.microsoft.com/office/drawing/2014/main" id="{7C5A1D22-33B5-2935-188F-95E9D9CAF943}"/>
              </a:ext>
            </a:extLst>
          </p:cNvPr>
          <p:cNvSpPr/>
          <p:nvPr/>
        </p:nvSpPr>
        <p:spPr>
          <a:xfrm>
            <a:off x="9037866" y="4094589"/>
            <a:ext cx="2385391" cy="1529737"/>
          </a:xfrm>
          <a:prstGeom prst="roundRect">
            <a:avLst/>
          </a:prstGeom>
          <a:solidFill>
            <a:schemeClr val="bg1"/>
          </a:solidFill>
          <a:ln>
            <a:solidFill>
              <a:schemeClr val="accent5">
                <a:lumMod val="75000"/>
              </a:schemeClr>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rgbClr val="C00000"/>
                </a:solidFill>
              </a:rPr>
              <a:t>Sectoral outage losses are not uniform. </a:t>
            </a:r>
            <a:r>
              <a:rPr lang="en-US" altLang="zh-CN" sz="1200" dirty="0">
                <a:solidFill>
                  <a:schemeClr val="tx1"/>
                </a:solidFill>
              </a:rPr>
              <a:t>Hospitals, energy supply, etc. are protected first, while manufacturing sectors, etc., are more likely to be curtailed.</a:t>
            </a:r>
            <a:endParaRPr lang="zh-CN" altLang="en-US" sz="1200" dirty="0">
              <a:solidFill>
                <a:schemeClr val="tx1"/>
              </a:solidFill>
            </a:endParaRPr>
          </a:p>
        </p:txBody>
      </p:sp>
      <p:sp>
        <p:nvSpPr>
          <p:cNvPr id="57" name="箭头: 右 56">
            <a:extLst>
              <a:ext uri="{FF2B5EF4-FFF2-40B4-BE49-F238E27FC236}">
                <a16:creationId xmlns:a16="http://schemas.microsoft.com/office/drawing/2014/main" id="{077758B2-A6D7-D251-909D-B8743232CDA5}"/>
              </a:ext>
            </a:extLst>
          </p:cNvPr>
          <p:cNvSpPr/>
          <p:nvPr/>
        </p:nvSpPr>
        <p:spPr>
          <a:xfrm rot="10800000">
            <a:off x="8144252" y="6202018"/>
            <a:ext cx="356863" cy="203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a:extLst>
              <a:ext uri="{FF2B5EF4-FFF2-40B4-BE49-F238E27FC236}">
                <a16:creationId xmlns:a16="http://schemas.microsoft.com/office/drawing/2014/main" id="{EB9B5285-AFB9-CC6B-42C1-6933F6F9BD41}"/>
              </a:ext>
            </a:extLst>
          </p:cNvPr>
          <p:cNvSpPr/>
          <p:nvPr/>
        </p:nvSpPr>
        <p:spPr>
          <a:xfrm>
            <a:off x="313225" y="6006393"/>
            <a:ext cx="7668592" cy="565660"/>
          </a:xfrm>
          <a:prstGeom prst="rect">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a:extLst>
              <a:ext uri="{FF2B5EF4-FFF2-40B4-BE49-F238E27FC236}">
                <a16:creationId xmlns:a16="http://schemas.microsoft.com/office/drawing/2014/main" id="{C0FDA961-F47F-DBE5-C43E-F8C0CF411035}"/>
              </a:ext>
            </a:extLst>
          </p:cNvPr>
          <p:cNvSpPr txBox="1"/>
          <p:nvPr/>
        </p:nvSpPr>
        <p:spPr>
          <a:xfrm>
            <a:off x="713127" y="6113471"/>
            <a:ext cx="7244442" cy="369332"/>
          </a:xfrm>
          <a:prstGeom prst="rect">
            <a:avLst/>
          </a:prstGeom>
          <a:noFill/>
        </p:spPr>
        <p:txBody>
          <a:bodyPr wrap="square">
            <a:spAutoFit/>
          </a:bodyPr>
          <a:lstStyle/>
          <a:p>
            <a:r>
              <a:rPr lang="en-US" altLang="zh-CN" dirty="0"/>
              <a:t>provides a more realistic outage shock allocation rule for the MRIO.</a:t>
            </a:r>
            <a:endParaRPr lang="zh-CN" altLang="en-US" dirty="0"/>
          </a:p>
        </p:txBody>
      </p:sp>
    </p:spTree>
    <p:extLst>
      <p:ext uri="{BB962C8B-B14F-4D97-AF65-F5344CB8AC3E}">
        <p14:creationId xmlns:p14="http://schemas.microsoft.com/office/powerpoint/2010/main" val="1296868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DB9A172-BE87-7F68-6019-49E43D3EEB9F}"/>
              </a:ext>
            </a:extLst>
          </p:cNvPr>
          <p:cNvSpPr/>
          <p:nvPr/>
        </p:nvSpPr>
        <p:spPr>
          <a:xfrm>
            <a:off x="2339546" y="1323625"/>
            <a:ext cx="9090183" cy="91894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000" b="1" dirty="0">
              <a:ln w="0">
                <a:noFill/>
                <a:prstDash val="solid"/>
              </a:ln>
              <a:solidFill>
                <a:schemeClr val="bg1"/>
              </a:solidFill>
              <a:ea typeface="微软雅黑" panose="020B0503020204020204" pitchFamily="34" charset="-122"/>
              <a:cs typeface="+mn-ea"/>
              <a:sym typeface="+mn-lt"/>
            </a:endParaRPr>
          </a:p>
        </p:txBody>
      </p:sp>
      <p:sp>
        <p:nvSpPr>
          <p:cNvPr id="5" name="矩形 4">
            <a:extLst>
              <a:ext uri="{FF2B5EF4-FFF2-40B4-BE49-F238E27FC236}">
                <a16:creationId xmlns:a16="http://schemas.microsoft.com/office/drawing/2014/main" id="{EB8BFD9B-0BF5-840E-8089-5B1BEAE24ECC}"/>
              </a:ext>
            </a:extLst>
          </p:cNvPr>
          <p:cNvSpPr/>
          <p:nvPr/>
        </p:nvSpPr>
        <p:spPr>
          <a:xfrm>
            <a:off x="3168773" y="5643272"/>
            <a:ext cx="8223066" cy="853357"/>
          </a:xfrm>
          <a:prstGeom prst="rect">
            <a:avLst/>
          </a:prstGeom>
          <a:solidFill>
            <a:schemeClr val="bg1"/>
          </a:solidFill>
          <a:ln>
            <a:solidFill>
              <a:srgbClr val="093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000" b="1" dirty="0">
              <a:ln w="0">
                <a:noFill/>
                <a:prstDash val="solid"/>
              </a:ln>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 name="矩形 5">
            <a:extLst>
              <a:ext uri="{FF2B5EF4-FFF2-40B4-BE49-F238E27FC236}">
                <a16:creationId xmlns:a16="http://schemas.microsoft.com/office/drawing/2014/main" id="{F72F1718-E2FF-DB26-FDF6-2DE4F5194DB4}"/>
              </a:ext>
            </a:extLst>
          </p:cNvPr>
          <p:cNvSpPr/>
          <p:nvPr/>
        </p:nvSpPr>
        <p:spPr>
          <a:xfrm>
            <a:off x="3168773" y="3820898"/>
            <a:ext cx="8162489" cy="1589073"/>
          </a:xfrm>
          <a:prstGeom prst="rect">
            <a:avLst/>
          </a:prstGeom>
          <a:solidFill>
            <a:srgbClr val="E7F0F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0" bIns="45720" rtlCol="0" anchor="ctr"/>
          <a:lstStyle/>
          <a:p>
            <a:pPr algn="ctr"/>
            <a:endParaRPr lang="zh-CN" altLang="en-US"/>
          </a:p>
        </p:txBody>
      </p:sp>
      <p:sp>
        <p:nvSpPr>
          <p:cNvPr id="7" name="矩形 6">
            <a:extLst>
              <a:ext uri="{FF2B5EF4-FFF2-40B4-BE49-F238E27FC236}">
                <a16:creationId xmlns:a16="http://schemas.microsoft.com/office/drawing/2014/main" id="{B19AC20D-0864-C030-3B4E-699FBDEE14B1}"/>
              </a:ext>
            </a:extLst>
          </p:cNvPr>
          <p:cNvSpPr/>
          <p:nvPr/>
        </p:nvSpPr>
        <p:spPr>
          <a:xfrm>
            <a:off x="800161" y="3820899"/>
            <a:ext cx="2024388" cy="1566862"/>
          </a:xfrm>
          <a:prstGeom prst="rect">
            <a:avLst/>
          </a:prstGeom>
          <a:solidFill>
            <a:srgbClr val="E7F0F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0" bIns="45720" rtlCol="0" anchor="ctr"/>
          <a:lstStyle/>
          <a:p>
            <a:pPr algn="ctr"/>
            <a:r>
              <a:rPr lang="af-ZA" altLang="zh-CN" sz="2400" b="1" dirty="0">
                <a:ln w="0">
                  <a:noFill/>
                  <a:prstDash val="solid"/>
                </a:ln>
                <a:solidFill>
                  <a:schemeClr val="tx1"/>
                </a:solidFill>
                <a:latin typeface="Calibri" panose="020F0502020204030204" pitchFamily="34" charset="0"/>
                <a:ea typeface="Calibri" panose="020F0502020204030204" pitchFamily="34" charset="0"/>
                <a:cs typeface="Calibri" panose="020F0502020204030204" pitchFamily="34" charset="0"/>
                <a:sym typeface="+mn-lt"/>
              </a:rPr>
              <a:t>Research Experience</a:t>
            </a:r>
            <a:endParaRPr lang="zh-CN" altLang="en-US" sz="2400" b="1" dirty="0">
              <a:ln w="0">
                <a:noFill/>
                <a:prstDash val="solid"/>
              </a:ln>
              <a:solidFill>
                <a:schemeClr val="tx1"/>
              </a:solidFill>
              <a:latin typeface="Calibri" panose="020F0502020204030204" pitchFamily="34" charset="0"/>
              <a:cs typeface="Calibri" panose="020F0502020204030204" pitchFamily="34" charset="0"/>
              <a:sym typeface="+mn-lt"/>
            </a:endParaRPr>
          </a:p>
        </p:txBody>
      </p:sp>
      <p:sp>
        <p:nvSpPr>
          <p:cNvPr id="8" name="文本框 7">
            <a:extLst>
              <a:ext uri="{FF2B5EF4-FFF2-40B4-BE49-F238E27FC236}">
                <a16:creationId xmlns:a16="http://schemas.microsoft.com/office/drawing/2014/main" id="{008F2AD8-9C95-1CB7-A1FC-EC2B9D8AB241}"/>
              </a:ext>
            </a:extLst>
          </p:cNvPr>
          <p:cNvSpPr txBox="1"/>
          <p:nvPr/>
        </p:nvSpPr>
        <p:spPr>
          <a:xfrm>
            <a:off x="2349862" y="5613571"/>
            <a:ext cx="9800309" cy="833305"/>
          </a:xfrm>
          <a:prstGeom prst="rect">
            <a:avLst/>
          </a:prstGeom>
          <a:solidFill>
            <a:schemeClr val="accent6">
              <a:lumMod val="20000"/>
              <a:lumOff val="80000"/>
              <a:alpha val="0"/>
            </a:schemeClr>
          </a:solidFill>
          <a:ln>
            <a:noFill/>
            <a:prstDash val="sysDash"/>
          </a:ln>
        </p:spPr>
        <p:txBody>
          <a:bodyPr wrap="square" rtlCol="0">
            <a:spAutoFit/>
          </a:bodyPr>
          <a:lstStyle/>
          <a:p>
            <a:pPr algn="ctr">
              <a:lnSpc>
                <a:spcPct val="125000"/>
              </a:lnSpc>
              <a:buClr>
                <a:srgbClr val="003366"/>
              </a:buClr>
            </a:pPr>
            <a:r>
              <a:rPr lang="af-ZA" altLang="zh-CN" sz="2000" b="1" dirty="0">
                <a:solidFill>
                  <a:srgbClr val="C00000"/>
                </a:solidFill>
                <a:ea typeface="微软雅黑" panose="020B0503020204020204" pitchFamily="34" charset="-122"/>
                <a:cs typeface="Arial" panose="020B0604020202020204" pitchFamily="34" charset="0"/>
              </a:rPr>
              <a:t>Climate-Energy-Economic nexus modelling; </a:t>
            </a:r>
          </a:p>
          <a:p>
            <a:pPr algn="ctr">
              <a:lnSpc>
                <a:spcPct val="125000"/>
              </a:lnSpc>
              <a:buClr>
                <a:srgbClr val="003366"/>
              </a:buClr>
            </a:pPr>
            <a:r>
              <a:rPr lang="af-ZA" altLang="zh-CN" sz="2000" b="1" dirty="0">
                <a:solidFill>
                  <a:srgbClr val="C00000"/>
                </a:solidFill>
                <a:ea typeface="微软雅黑" panose="020B0503020204020204" pitchFamily="34" charset="-122"/>
                <a:cs typeface="Arial" panose="020B0604020202020204" pitchFamily="34" charset="0"/>
              </a:rPr>
              <a:t>Energy transiton risk management</a:t>
            </a:r>
            <a:endParaRPr lang="en-US" altLang="zh-CN" sz="2000" b="1" dirty="0">
              <a:solidFill>
                <a:srgbClr val="C00000"/>
              </a:solidFill>
              <a:ea typeface="微软雅黑" panose="020B0503020204020204" pitchFamily="34" charset="-122"/>
              <a:cs typeface="Arial" panose="020B0604020202020204" pitchFamily="34" charset="0"/>
            </a:endParaRPr>
          </a:p>
        </p:txBody>
      </p:sp>
      <p:sp>
        <p:nvSpPr>
          <p:cNvPr id="9" name="矩形 8">
            <a:extLst>
              <a:ext uri="{FF2B5EF4-FFF2-40B4-BE49-F238E27FC236}">
                <a16:creationId xmlns:a16="http://schemas.microsoft.com/office/drawing/2014/main" id="{1FD5B405-0B38-0661-C03A-6D7DC10CCD38}"/>
              </a:ext>
            </a:extLst>
          </p:cNvPr>
          <p:cNvSpPr/>
          <p:nvPr/>
        </p:nvSpPr>
        <p:spPr>
          <a:xfrm>
            <a:off x="800162" y="5643273"/>
            <a:ext cx="2024388" cy="853356"/>
          </a:xfrm>
          <a:prstGeom prst="rect">
            <a:avLst/>
          </a:prstGeom>
          <a:solidFill>
            <a:srgbClr val="09397A"/>
          </a:solidFill>
          <a:ln>
            <a:solidFill>
              <a:srgbClr val="093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f-ZA" altLang="zh-CN" sz="2400" b="1" dirty="0">
                <a:ln w="0">
                  <a:no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sym typeface="+mn-lt"/>
              </a:rPr>
              <a:t>Research</a:t>
            </a:r>
          </a:p>
          <a:p>
            <a:pPr algn="ctr"/>
            <a:r>
              <a:rPr lang="af-ZA" altLang="zh-CN" sz="2400" b="1" dirty="0">
                <a:ln w="0">
                  <a:no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sym typeface="+mn-lt"/>
              </a:rPr>
              <a:t>Interests</a:t>
            </a:r>
            <a:endParaRPr lang="en-US" altLang="zh-CN" b="1" dirty="0">
              <a:ln w="0">
                <a:no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sym typeface="+mn-lt"/>
            </a:endParaRPr>
          </a:p>
        </p:txBody>
      </p:sp>
      <p:sp>
        <p:nvSpPr>
          <p:cNvPr id="10" name="文本框 9">
            <a:extLst>
              <a:ext uri="{FF2B5EF4-FFF2-40B4-BE49-F238E27FC236}">
                <a16:creationId xmlns:a16="http://schemas.microsoft.com/office/drawing/2014/main" id="{692236E3-05DF-4EF8-4E01-B293B5A38AA5}"/>
              </a:ext>
            </a:extLst>
          </p:cNvPr>
          <p:cNvSpPr txBox="1"/>
          <p:nvPr/>
        </p:nvSpPr>
        <p:spPr>
          <a:xfrm>
            <a:off x="4779241" y="1570673"/>
            <a:ext cx="3027575" cy="464871"/>
          </a:xfrm>
          <a:prstGeom prst="rect">
            <a:avLst/>
          </a:prstGeom>
          <a:noFill/>
        </p:spPr>
        <p:txBody>
          <a:bodyPr wrap="square">
            <a:spAutoFit/>
          </a:bodyPr>
          <a:lstStyle/>
          <a:p>
            <a:pPr marL="285750" indent="-285750">
              <a:lnSpc>
                <a:spcPct val="150000"/>
              </a:lnSpc>
              <a:buFont typeface="Wingdings" panose="05000000000000000000" pitchFamily="2" charset="2"/>
              <a:buChar char="u"/>
            </a:pPr>
            <a:r>
              <a:rPr kumimoji="1" lang="en-US" altLang="zh-CN" kern="1200" dirty="0">
                <a:ea typeface="微软雅黑" panose="020B0503020204020204" pitchFamily="34" charset="-122"/>
                <a:cs typeface="Arial" panose="020B0604020202020204" pitchFamily="34" charset="0"/>
              </a:rPr>
              <a:t>Shandong </a:t>
            </a:r>
            <a:r>
              <a:rPr kumimoji="1" lang="en-US" altLang="zh-CN" dirty="0">
                <a:ea typeface="微软雅黑" panose="020B0503020204020204" pitchFamily="34" charset="-122"/>
                <a:cs typeface="Arial" panose="020B0604020202020204" pitchFamily="34" charset="0"/>
              </a:rPr>
              <a:t>University</a:t>
            </a:r>
            <a:endParaRPr kumimoji="1" lang="en-US" altLang="zh-CN" kern="1200" dirty="0">
              <a:ea typeface="微软雅黑" panose="020B0503020204020204" pitchFamily="34" charset="-122"/>
              <a:cs typeface="Arial" panose="020B0604020202020204" pitchFamily="34" charset="0"/>
            </a:endParaRPr>
          </a:p>
        </p:txBody>
      </p:sp>
      <p:sp>
        <p:nvSpPr>
          <p:cNvPr id="11" name="矩形 10">
            <a:extLst>
              <a:ext uri="{FF2B5EF4-FFF2-40B4-BE49-F238E27FC236}">
                <a16:creationId xmlns:a16="http://schemas.microsoft.com/office/drawing/2014/main" id="{521C2D5C-71E7-8A99-A378-0E80A214859E}"/>
              </a:ext>
            </a:extLst>
          </p:cNvPr>
          <p:cNvSpPr/>
          <p:nvPr/>
        </p:nvSpPr>
        <p:spPr>
          <a:xfrm>
            <a:off x="3169462" y="2754631"/>
            <a:ext cx="8162489" cy="885969"/>
          </a:xfrm>
          <a:prstGeom prst="rect">
            <a:avLst/>
          </a:prstGeom>
          <a:solidFill>
            <a:srgbClr val="E7F0F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0" bIns="45720" rtlCol="0" anchor="ctr"/>
          <a:lstStyle/>
          <a:p>
            <a:pPr algn="ctr"/>
            <a:endParaRPr lang="zh-CN" altLang="en-US" dirty="0"/>
          </a:p>
        </p:txBody>
      </p:sp>
      <p:sp>
        <p:nvSpPr>
          <p:cNvPr id="12" name="矩形 11">
            <a:extLst>
              <a:ext uri="{FF2B5EF4-FFF2-40B4-BE49-F238E27FC236}">
                <a16:creationId xmlns:a16="http://schemas.microsoft.com/office/drawing/2014/main" id="{255F3CBC-BC5D-ECF9-420D-34B0EDC1368F}"/>
              </a:ext>
            </a:extLst>
          </p:cNvPr>
          <p:cNvSpPr/>
          <p:nvPr/>
        </p:nvSpPr>
        <p:spPr>
          <a:xfrm>
            <a:off x="800161" y="2754633"/>
            <a:ext cx="2024388" cy="885968"/>
          </a:xfrm>
          <a:prstGeom prst="rect">
            <a:avLst/>
          </a:prstGeom>
          <a:solidFill>
            <a:srgbClr val="E7F0F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0" bIns="45720" rtlCol="0" anchor="ctr"/>
          <a:lstStyle/>
          <a:p>
            <a:pPr algn="ctr"/>
            <a:r>
              <a:rPr lang="af-ZA" altLang="zh-CN" sz="2400" b="1" dirty="0">
                <a:ln w="0">
                  <a:noFill/>
                  <a:prstDash val="solid"/>
                </a:ln>
                <a:solidFill>
                  <a:schemeClr val="tx1"/>
                </a:solidFill>
                <a:latin typeface="Calibri" panose="020F0502020204030204" pitchFamily="34" charset="0"/>
                <a:ea typeface="Calibri" panose="020F0502020204030204" pitchFamily="34" charset="0"/>
                <a:cs typeface="Calibri" panose="020F0502020204030204" pitchFamily="34" charset="0"/>
                <a:sym typeface="+mn-lt"/>
              </a:rPr>
              <a:t>Education</a:t>
            </a:r>
            <a:endParaRPr lang="zh-CN" altLang="en-US" sz="2400" b="1" dirty="0">
              <a:ln w="0">
                <a:noFill/>
                <a:prstDash val="solid"/>
              </a:ln>
              <a:solidFill>
                <a:schemeClr val="tx1"/>
              </a:solidFill>
              <a:latin typeface="Calibri" panose="020F0502020204030204" pitchFamily="34" charset="0"/>
              <a:cs typeface="Calibri" panose="020F0502020204030204" pitchFamily="34" charset="0"/>
              <a:sym typeface="+mn-lt"/>
            </a:endParaRPr>
          </a:p>
        </p:txBody>
      </p:sp>
      <p:sp>
        <p:nvSpPr>
          <p:cNvPr id="13" name="文本框 12">
            <a:extLst>
              <a:ext uri="{FF2B5EF4-FFF2-40B4-BE49-F238E27FC236}">
                <a16:creationId xmlns:a16="http://schemas.microsoft.com/office/drawing/2014/main" id="{304B1922-AAC3-7AC4-FF26-15CFC4BE3131}"/>
              </a:ext>
            </a:extLst>
          </p:cNvPr>
          <p:cNvSpPr txBox="1"/>
          <p:nvPr/>
        </p:nvSpPr>
        <p:spPr>
          <a:xfrm>
            <a:off x="2507126" y="1570673"/>
            <a:ext cx="2663632" cy="461665"/>
          </a:xfrm>
          <a:prstGeom prst="rect">
            <a:avLst/>
          </a:prstGeom>
          <a:noFill/>
        </p:spPr>
        <p:txBody>
          <a:bodyPr wrap="square">
            <a:spAutoFit/>
          </a:bodyPr>
          <a:lstStyle/>
          <a:p>
            <a:pPr algn="l"/>
            <a:r>
              <a:rPr lang="en-US" altLang="zh-CN" sz="2400" b="1" dirty="0">
                <a:ln w="0">
                  <a:noFill/>
                  <a:prstDash val="solid"/>
                </a:ln>
                <a:ea typeface="微软雅黑" panose="020B0503020204020204" pitchFamily="34" charset="-122"/>
                <a:cs typeface="+mn-ea"/>
                <a:sym typeface="+mn-lt"/>
              </a:rPr>
              <a:t>Pengfei Yuan</a:t>
            </a:r>
            <a:endParaRPr lang="en-US" altLang="zh-CN" b="1" dirty="0">
              <a:ln w="0">
                <a:noFill/>
                <a:prstDash val="solid"/>
              </a:ln>
              <a:ea typeface="微软雅黑" panose="020B0503020204020204" pitchFamily="34" charset="-122"/>
              <a:cs typeface="+mn-ea"/>
              <a:sym typeface="+mn-lt"/>
            </a:endParaRPr>
          </a:p>
        </p:txBody>
      </p:sp>
      <p:sp>
        <p:nvSpPr>
          <p:cNvPr id="15" name="椭圆 14">
            <a:extLst>
              <a:ext uri="{FF2B5EF4-FFF2-40B4-BE49-F238E27FC236}">
                <a16:creationId xmlns:a16="http://schemas.microsoft.com/office/drawing/2014/main" id="{959E734F-8C55-0B39-19E3-F4DE7EA132EC}"/>
              </a:ext>
            </a:extLst>
          </p:cNvPr>
          <p:cNvSpPr/>
          <p:nvPr/>
        </p:nvSpPr>
        <p:spPr>
          <a:xfrm>
            <a:off x="897980" y="720315"/>
            <a:ext cx="1499396" cy="210442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76200">
            <a:solidFill>
              <a:srgbClr val="0939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E4FCB002-58AA-9068-1AEC-E36C39DE24C8}"/>
              </a:ext>
            </a:extLst>
          </p:cNvPr>
          <p:cNvSpPr txBox="1"/>
          <p:nvPr/>
        </p:nvSpPr>
        <p:spPr>
          <a:xfrm>
            <a:off x="3222680" y="2845876"/>
            <a:ext cx="8056051" cy="369332"/>
          </a:xfrm>
          <a:prstGeom prst="rect">
            <a:avLst/>
          </a:prstGeom>
          <a:noFill/>
        </p:spPr>
        <p:txBody>
          <a:bodyPr wrap="square" rtlCol="0">
            <a:spAutoFit/>
          </a:bodyPr>
          <a:lstStyle/>
          <a:p>
            <a:r>
              <a:rPr lang="en-US" altLang="zh-CN" dirty="0">
                <a:ea typeface="微软雅黑" panose="020B0503020204020204" pitchFamily="34" charset="-122"/>
              </a:rPr>
              <a:t>2022-2026, Institute of Blue and Green Development, Shandong University, PHD</a:t>
            </a:r>
            <a:r>
              <a:rPr lang="zh-CN" altLang="en-US" dirty="0">
                <a:ea typeface="微软雅黑" panose="020B0503020204020204" pitchFamily="34" charset="-122"/>
              </a:rPr>
              <a:t>        </a:t>
            </a:r>
          </a:p>
        </p:txBody>
      </p:sp>
      <p:sp>
        <p:nvSpPr>
          <p:cNvPr id="18" name="文本框 17">
            <a:extLst>
              <a:ext uri="{FF2B5EF4-FFF2-40B4-BE49-F238E27FC236}">
                <a16:creationId xmlns:a16="http://schemas.microsoft.com/office/drawing/2014/main" id="{C465F955-10F4-231B-014B-CB76AD81D4E6}"/>
              </a:ext>
            </a:extLst>
          </p:cNvPr>
          <p:cNvSpPr txBox="1"/>
          <p:nvPr/>
        </p:nvSpPr>
        <p:spPr>
          <a:xfrm>
            <a:off x="3229550" y="3998255"/>
            <a:ext cx="7870333" cy="1249188"/>
          </a:xfrm>
          <a:prstGeom prst="rect">
            <a:avLst/>
          </a:prstGeom>
          <a:noFill/>
        </p:spPr>
        <p:txBody>
          <a:bodyPr wrap="square" rtlCol="0">
            <a:spAutoFit/>
          </a:bodyPr>
          <a:lstStyle/>
          <a:p>
            <a:pPr algn="just">
              <a:lnSpc>
                <a:spcPct val="120000"/>
              </a:lnSpc>
            </a:pPr>
            <a:r>
              <a:rPr lang="en-US" altLang="zh-CN" sz="1600" dirty="0">
                <a:latin typeface="微软雅黑" panose="020B0503020204020204" pitchFamily="34" charset="-122"/>
                <a:ea typeface="微软雅黑" panose="020B0503020204020204" pitchFamily="34" charset="-122"/>
              </a:rPr>
              <a:t>First-author papers were published in </a:t>
            </a:r>
            <a:r>
              <a:rPr lang="en-US" altLang="zh-CN" sz="1600" i="1" dirty="0">
                <a:latin typeface="微软雅黑" panose="020B0503020204020204" pitchFamily="34" charset="-122"/>
                <a:ea typeface="微软雅黑" panose="020B0503020204020204" pitchFamily="34" charset="-122"/>
              </a:rPr>
              <a:t>One Earth </a:t>
            </a:r>
            <a:r>
              <a:rPr lang="en-US" altLang="zh-CN" sz="1600" dirty="0">
                <a:latin typeface="微软雅黑" panose="020B0503020204020204" pitchFamily="34" charset="-122"/>
                <a:ea typeface="微软雅黑" panose="020B0503020204020204" pitchFamily="34" charset="-122"/>
              </a:rPr>
              <a:t>and </a:t>
            </a:r>
            <a:r>
              <a:rPr lang="en-US" altLang="zh-CN" sz="1600" i="1" dirty="0">
                <a:latin typeface="微软雅黑" panose="020B0503020204020204" pitchFamily="34" charset="-122"/>
                <a:ea typeface="微软雅黑" panose="020B0503020204020204" pitchFamily="34" charset="-122"/>
              </a:rPr>
              <a:t>Global Environmental Change</a:t>
            </a:r>
            <a:r>
              <a:rPr lang="en-US" altLang="zh-CN" sz="1600" dirty="0">
                <a:latin typeface="微软雅黑" panose="020B0503020204020204" pitchFamily="34" charset="-122"/>
                <a:ea typeface="微软雅黑" panose="020B0503020204020204" pitchFamily="34" charset="-122"/>
              </a:rPr>
              <a:t>, presentations at major international conferences such as IIOA and UKADR, selection among One Earth’s 2025 Top 10 Research Highlights, and the Best Poster Award at the inaugural USS Conference.</a:t>
            </a:r>
            <a:endParaRPr lang="zh-CN" altLang="en-US" sz="1600" dirty="0">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67BD28E7-1F22-D21F-2C84-CD5762C77E42}"/>
              </a:ext>
            </a:extLst>
          </p:cNvPr>
          <p:cNvSpPr txBox="1"/>
          <p:nvPr/>
        </p:nvSpPr>
        <p:spPr>
          <a:xfrm>
            <a:off x="7415024" y="1570674"/>
            <a:ext cx="4124455" cy="464871"/>
          </a:xfrm>
          <a:prstGeom prst="rect">
            <a:avLst/>
          </a:prstGeom>
          <a:noFill/>
        </p:spPr>
        <p:txBody>
          <a:bodyPr wrap="square">
            <a:spAutoFit/>
          </a:bodyPr>
          <a:lstStyle/>
          <a:p>
            <a:pPr marL="285750" indent="-285750">
              <a:lnSpc>
                <a:spcPct val="150000"/>
              </a:lnSpc>
              <a:buFont typeface="Wingdings" panose="05000000000000000000" pitchFamily="2" charset="2"/>
              <a:buChar char="u"/>
            </a:pPr>
            <a:r>
              <a:rPr kumimoji="1" lang="en-US" altLang="zh-CN" kern="1200" dirty="0">
                <a:ea typeface="微软雅黑" panose="020B0503020204020204" pitchFamily="34" charset="-122"/>
                <a:cs typeface="Arial" panose="020B0604020202020204" pitchFamily="34" charset="0"/>
              </a:rPr>
              <a:t>Email: pengfei.yuan1@outlook.com</a:t>
            </a:r>
            <a:r>
              <a:rPr kumimoji="1" lang="zh-CN" altLang="en-US" kern="1200" dirty="0">
                <a:ea typeface="微软雅黑" panose="020B0503020204020204" pitchFamily="34" charset="-122"/>
                <a:cs typeface="Arial" panose="020B0604020202020204" pitchFamily="34" charset="0"/>
              </a:rPr>
              <a:t>   </a:t>
            </a:r>
            <a:endParaRPr kumimoji="1" lang="en-US" altLang="zh-CN" kern="1200" dirty="0">
              <a:ea typeface="微软雅黑" panose="020B0503020204020204" pitchFamily="34" charset="-122"/>
              <a:cs typeface="Arial" panose="020B0604020202020204" pitchFamily="34" charset="0"/>
            </a:endParaRPr>
          </a:p>
        </p:txBody>
      </p:sp>
      <p:sp>
        <p:nvSpPr>
          <p:cNvPr id="3" name="文本框 2">
            <a:extLst>
              <a:ext uri="{FF2B5EF4-FFF2-40B4-BE49-F238E27FC236}">
                <a16:creationId xmlns:a16="http://schemas.microsoft.com/office/drawing/2014/main" id="{9E8BC4DD-3442-79BE-F15D-024815ACD81C}"/>
              </a:ext>
            </a:extLst>
          </p:cNvPr>
          <p:cNvSpPr txBox="1"/>
          <p:nvPr/>
        </p:nvSpPr>
        <p:spPr>
          <a:xfrm>
            <a:off x="182123" y="125872"/>
            <a:ext cx="6094854" cy="523220"/>
          </a:xfrm>
          <a:prstGeom prst="rect">
            <a:avLst/>
          </a:prstGeom>
          <a:noFill/>
        </p:spPr>
        <p:txBody>
          <a:bodyPr wrap="square">
            <a:spAutoFit/>
          </a:bodyPr>
          <a:lstStyle/>
          <a:p>
            <a:pPr algn="l">
              <a:defRPr/>
            </a:pPr>
            <a:r>
              <a:rPr lang="en-US" altLang="zh-CN" sz="2800" b="1" dirty="0">
                <a:latin typeface="+mj-lt"/>
                <a:ea typeface="微软雅黑" panose="020B0503020204020204" pitchFamily="34" charset="-122"/>
                <a:cs typeface="Calibri" panose="020F0502020204030204" pitchFamily="34" charset="0"/>
              </a:rPr>
              <a:t>Self-Introduction</a:t>
            </a:r>
          </a:p>
        </p:txBody>
      </p:sp>
      <p:sp>
        <p:nvSpPr>
          <p:cNvPr id="20" name="文本框 19">
            <a:extLst>
              <a:ext uri="{FF2B5EF4-FFF2-40B4-BE49-F238E27FC236}">
                <a16:creationId xmlns:a16="http://schemas.microsoft.com/office/drawing/2014/main" id="{5A7D177F-70DD-12E3-EB3B-E650201D7846}"/>
              </a:ext>
            </a:extLst>
          </p:cNvPr>
          <p:cNvSpPr txBox="1"/>
          <p:nvPr/>
        </p:nvSpPr>
        <p:spPr>
          <a:xfrm>
            <a:off x="3222679" y="3191777"/>
            <a:ext cx="8056051" cy="369332"/>
          </a:xfrm>
          <a:prstGeom prst="rect">
            <a:avLst/>
          </a:prstGeom>
          <a:noFill/>
        </p:spPr>
        <p:txBody>
          <a:bodyPr wrap="square" rtlCol="0">
            <a:spAutoFit/>
          </a:bodyPr>
          <a:lstStyle/>
          <a:p>
            <a:r>
              <a:rPr lang="en-US" altLang="zh-CN" dirty="0">
                <a:ea typeface="微软雅黑" panose="020B0503020204020204" pitchFamily="34" charset="-122"/>
              </a:rPr>
              <a:t>2022-2026</a:t>
            </a:r>
            <a:r>
              <a:rPr kumimoji="1" lang="en-US" altLang="zh-CN" dirty="0">
                <a:ea typeface="微软雅黑" panose="020B0503020204020204" pitchFamily="34" charset="-122"/>
                <a:cs typeface="Arial" panose="020B0604020202020204" pitchFamily="34" charset="0"/>
              </a:rPr>
              <a:t>, Department of Geography</a:t>
            </a:r>
            <a:r>
              <a:rPr lang="en-US" altLang="zh-CN" dirty="0">
                <a:ea typeface="微软雅黑" panose="020B0503020204020204" pitchFamily="34" charset="-122"/>
              </a:rPr>
              <a:t>, </a:t>
            </a:r>
            <a:r>
              <a:rPr kumimoji="1" lang="en-US" altLang="zh-CN" dirty="0">
                <a:ea typeface="微软雅黑" panose="020B0503020204020204" pitchFamily="34" charset="-122"/>
                <a:cs typeface="Arial" panose="020B0604020202020204" pitchFamily="34" charset="0"/>
              </a:rPr>
              <a:t>King’s College</a:t>
            </a:r>
            <a:r>
              <a:rPr kumimoji="1" lang="zh-CN" altLang="en-US" dirty="0">
                <a:ea typeface="微软雅黑" panose="020B0503020204020204" pitchFamily="34" charset="-122"/>
                <a:cs typeface="Arial" panose="020B0604020202020204" pitchFamily="34" charset="0"/>
              </a:rPr>
              <a:t> </a:t>
            </a:r>
            <a:r>
              <a:rPr kumimoji="1" lang="en-US" altLang="zh-CN" dirty="0">
                <a:ea typeface="微软雅黑" panose="020B0503020204020204" pitchFamily="34" charset="-122"/>
                <a:cs typeface="Arial" panose="020B0604020202020204" pitchFamily="34" charset="0"/>
              </a:rPr>
              <a:t>London, visiting </a:t>
            </a:r>
            <a:r>
              <a:rPr lang="en-US" altLang="zh-CN" dirty="0">
                <a:ea typeface="微软雅黑" panose="020B0503020204020204" pitchFamily="34" charset="-122"/>
              </a:rPr>
              <a:t>PHD</a:t>
            </a:r>
            <a:r>
              <a:rPr lang="zh-CN" altLang="en-US" dirty="0">
                <a:ea typeface="微软雅黑" panose="020B0503020204020204" pitchFamily="34" charset="-122"/>
              </a:rPr>
              <a:t>        </a:t>
            </a:r>
          </a:p>
        </p:txBody>
      </p:sp>
    </p:spTree>
    <p:extLst>
      <p:ext uri="{BB962C8B-B14F-4D97-AF65-F5344CB8AC3E}">
        <p14:creationId xmlns:p14="http://schemas.microsoft.com/office/powerpoint/2010/main" val="2344636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4617220-8B13-A70E-FB61-9C78133E3020}"/>
              </a:ext>
            </a:extLst>
          </p:cNvPr>
          <p:cNvSpPr txBox="1"/>
          <p:nvPr/>
        </p:nvSpPr>
        <p:spPr>
          <a:xfrm>
            <a:off x="313225" y="144379"/>
            <a:ext cx="7105663" cy="584775"/>
          </a:xfrm>
          <a:prstGeom prst="rect">
            <a:avLst/>
          </a:prstGeom>
          <a:noFill/>
        </p:spPr>
        <p:txBody>
          <a:bodyPr wrap="none" rtlCol="0">
            <a:spAutoFit/>
          </a:bodyPr>
          <a:lstStyle/>
          <a:p>
            <a:r>
              <a:rPr lang="en-US" altLang="zh-CN" sz="3200" b="1" dirty="0">
                <a:latin typeface="Calibri" panose="020F0502020204030204" pitchFamily="34" charset="0"/>
                <a:ea typeface="Calibri" panose="020F0502020204030204" pitchFamily="34" charset="0"/>
                <a:cs typeface="Calibri" panose="020F0502020204030204" pitchFamily="34" charset="0"/>
              </a:rPr>
              <a:t>Work 3: Counterfactual resilience testing</a:t>
            </a:r>
            <a:endParaRPr lang="zh-CN" altLang="en-US" sz="3200" b="1" dirty="0">
              <a:latin typeface="Calibri" panose="020F0502020204030204" pitchFamily="34" charset="0"/>
              <a:cs typeface="Calibri" panose="020F0502020204030204" pitchFamily="34" charset="0"/>
            </a:endParaRPr>
          </a:p>
        </p:txBody>
      </p:sp>
      <p:pic>
        <p:nvPicPr>
          <p:cNvPr id="6" name="图片 5">
            <a:extLst>
              <a:ext uri="{FF2B5EF4-FFF2-40B4-BE49-F238E27FC236}">
                <a16:creationId xmlns:a16="http://schemas.microsoft.com/office/drawing/2014/main" id="{560D9F8F-E88A-16C3-BD2D-A766F257343E}"/>
              </a:ext>
            </a:extLst>
          </p:cNvPr>
          <p:cNvPicPr>
            <a:picLocks noChangeAspect="1"/>
          </p:cNvPicPr>
          <p:nvPr/>
        </p:nvPicPr>
        <p:blipFill>
          <a:blip r:embed="rId3">
            <a:extLst>
              <a:ext uri="{28A0092B-C50C-407E-A947-70E740481C1C}">
                <a14:useLocalDpi xmlns:a14="http://schemas.microsoft.com/office/drawing/2010/main" val="0"/>
              </a:ext>
            </a:extLst>
          </a:blip>
          <a:srcRect t="14228"/>
          <a:stretch>
            <a:fillRect/>
          </a:stretch>
        </p:blipFill>
        <p:spPr>
          <a:xfrm>
            <a:off x="6478" y="831353"/>
            <a:ext cx="12185522" cy="5882268"/>
          </a:xfrm>
          <a:prstGeom prst="rect">
            <a:avLst/>
          </a:prstGeom>
        </p:spPr>
      </p:pic>
    </p:spTree>
    <p:extLst>
      <p:ext uri="{BB962C8B-B14F-4D97-AF65-F5344CB8AC3E}">
        <p14:creationId xmlns:p14="http://schemas.microsoft.com/office/powerpoint/2010/main" val="4047950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40F6F5A6-3DA5-C7C8-B8A8-4563B5C71E21}"/>
              </a:ext>
            </a:extLst>
          </p:cNvPr>
          <p:cNvSpPr txBox="1"/>
          <p:nvPr/>
        </p:nvSpPr>
        <p:spPr>
          <a:xfrm>
            <a:off x="3739841" y="2803861"/>
            <a:ext cx="6096928" cy="584775"/>
          </a:xfrm>
          <a:prstGeom prst="rect">
            <a:avLst/>
          </a:prstGeom>
          <a:noFill/>
        </p:spPr>
        <p:txBody>
          <a:bodyPr wrap="square">
            <a:spAutoFit/>
          </a:bodyPr>
          <a:lstStyle/>
          <a:p>
            <a:r>
              <a:rPr lang="zh-CN" altLang="zh-CN" sz="3200" dirty="0"/>
              <a:t>Part </a:t>
            </a:r>
            <a:r>
              <a:rPr lang="en-US" altLang="zh-CN" sz="3200" dirty="0"/>
              <a:t>4</a:t>
            </a:r>
            <a:r>
              <a:rPr lang="zh-CN" altLang="zh-CN" sz="3200" dirty="0"/>
              <a:t>. Preliminary findings</a:t>
            </a:r>
            <a:endParaRPr lang="zh-CN" altLang="en-US" sz="3200" dirty="0"/>
          </a:p>
        </p:txBody>
      </p:sp>
    </p:spTree>
    <p:extLst>
      <p:ext uri="{BB962C8B-B14F-4D97-AF65-F5344CB8AC3E}">
        <p14:creationId xmlns:p14="http://schemas.microsoft.com/office/powerpoint/2010/main" val="4227693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A7539BE-3A87-5E4B-FA77-7091D614AACF}"/>
              </a:ext>
            </a:extLst>
          </p:cNvPr>
          <p:cNvPicPr>
            <a:picLocks noChangeAspect="1"/>
          </p:cNvPicPr>
          <p:nvPr/>
        </p:nvPicPr>
        <p:blipFill rotWithShape="1">
          <a:blip r:embed="rId3">
            <a:extLst>
              <a:ext uri="{28A0092B-C50C-407E-A947-70E740481C1C}">
                <a14:useLocalDpi xmlns:a14="http://schemas.microsoft.com/office/drawing/2010/main" val="0"/>
              </a:ext>
            </a:extLst>
          </a:blip>
          <a:srcRect t="7369" b="59406"/>
          <a:stretch>
            <a:fillRect/>
          </a:stretch>
        </p:blipFill>
        <p:spPr bwMode="auto">
          <a:xfrm>
            <a:off x="238542" y="3851991"/>
            <a:ext cx="5745729" cy="2336566"/>
          </a:xfrm>
          <a:prstGeom prst="rect">
            <a:avLst/>
          </a:prstGeom>
          <a:noFill/>
          <a:ln>
            <a:noFill/>
          </a:ln>
          <a:extLst>
            <a:ext uri="{53640926-AAD7-44D8-BBD7-CCE9431645EC}">
              <a14:shadowObscured xmlns:a14="http://schemas.microsoft.com/office/drawing/2010/main"/>
            </a:ext>
          </a:extLst>
        </p:spPr>
      </p:pic>
      <p:sp>
        <p:nvSpPr>
          <p:cNvPr id="6" name="文本框 5">
            <a:extLst>
              <a:ext uri="{FF2B5EF4-FFF2-40B4-BE49-F238E27FC236}">
                <a16:creationId xmlns:a16="http://schemas.microsoft.com/office/drawing/2014/main" id="{02300FB8-B133-E167-F057-E623397D1400}"/>
              </a:ext>
            </a:extLst>
          </p:cNvPr>
          <p:cNvSpPr txBox="1"/>
          <p:nvPr/>
        </p:nvSpPr>
        <p:spPr>
          <a:xfrm>
            <a:off x="269461" y="300731"/>
            <a:ext cx="6096000" cy="400110"/>
          </a:xfrm>
          <a:prstGeom prst="rect">
            <a:avLst/>
          </a:prstGeom>
          <a:noFill/>
        </p:spPr>
        <p:txBody>
          <a:bodyPr wrap="square">
            <a:spAutoFit/>
          </a:bodyPr>
          <a:lstStyle/>
          <a:p>
            <a:r>
              <a:rPr lang="zh-CN" altLang="zh-CN" sz="2000" b="1" dirty="0"/>
              <a:t>Finding 1</a:t>
            </a:r>
            <a:r>
              <a:rPr lang="af-ZA" altLang="zh-CN" sz="2000" b="1" dirty="0"/>
              <a:t>: Future climate change amplifies outage risk</a:t>
            </a:r>
            <a:endParaRPr lang="zh-CN" altLang="en-US" sz="2000" b="1" dirty="0"/>
          </a:p>
        </p:txBody>
      </p:sp>
      <p:sp>
        <p:nvSpPr>
          <p:cNvPr id="8" name="文本框 7">
            <a:extLst>
              <a:ext uri="{FF2B5EF4-FFF2-40B4-BE49-F238E27FC236}">
                <a16:creationId xmlns:a16="http://schemas.microsoft.com/office/drawing/2014/main" id="{2154D008-F3EE-1D6E-7699-24FA5D0E9D65}"/>
              </a:ext>
            </a:extLst>
          </p:cNvPr>
          <p:cNvSpPr txBox="1"/>
          <p:nvPr/>
        </p:nvSpPr>
        <p:spPr>
          <a:xfrm>
            <a:off x="2004200" y="4038990"/>
            <a:ext cx="644939" cy="338554"/>
          </a:xfrm>
          <a:prstGeom prst="rect">
            <a:avLst/>
          </a:prstGeom>
          <a:noFill/>
        </p:spPr>
        <p:txBody>
          <a:bodyPr wrap="square">
            <a:spAutoFit/>
          </a:bodyPr>
          <a:lstStyle/>
          <a:p>
            <a:r>
              <a:rPr lang="en-GB" altLang="zh-CN" sz="1600" b="1" dirty="0">
                <a:solidFill>
                  <a:schemeClr val="accent5">
                    <a:lumMod val="75000"/>
                  </a:schemeClr>
                </a:solidFill>
                <a:effectLst/>
                <a:latin typeface="Calibri" panose="020F0502020204030204" pitchFamily="34" charset="0"/>
                <a:ea typeface="Calibri" panose="020F0502020204030204" pitchFamily="34" charset="0"/>
                <a:cs typeface="Calibri" panose="020F0502020204030204" pitchFamily="34" charset="0"/>
              </a:rPr>
              <a:t>1.18</a:t>
            </a:r>
            <a:endParaRPr lang="zh-CN" altLang="en-US" b="1" dirty="0">
              <a:solidFill>
                <a:schemeClr val="accent5">
                  <a:lumMod val="75000"/>
                </a:schemeClr>
              </a:solidFill>
              <a:latin typeface="Calibri" panose="020F0502020204030204" pitchFamily="34" charset="0"/>
              <a:cs typeface="Calibri" panose="020F0502020204030204" pitchFamily="34" charset="0"/>
            </a:endParaRPr>
          </a:p>
        </p:txBody>
      </p:sp>
      <p:cxnSp>
        <p:nvCxnSpPr>
          <p:cNvPr id="10" name="直接连接符 9">
            <a:extLst>
              <a:ext uri="{FF2B5EF4-FFF2-40B4-BE49-F238E27FC236}">
                <a16:creationId xmlns:a16="http://schemas.microsoft.com/office/drawing/2014/main" id="{19044563-1AF5-6CB4-5D3A-927898ED3313}"/>
              </a:ext>
            </a:extLst>
          </p:cNvPr>
          <p:cNvCxnSpPr/>
          <p:nvPr/>
        </p:nvCxnSpPr>
        <p:spPr>
          <a:xfrm>
            <a:off x="1553629" y="4540870"/>
            <a:ext cx="0" cy="74212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2C524351-2918-6CC8-B6DB-44C8F397B7CE}"/>
              </a:ext>
            </a:extLst>
          </p:cNvPr>
          <p:cNvCxnSpPr>
            <a:cxnSpLocks/>
          </p:cNvCxnSpPr>
          <p:nvPr/>
        </p:nvCxnSpPr>
        <p:spPr>
          <a:xfrm>
            <a:off x="2092551" y="4872291"/>
            <a:ext cx="0" cy="77292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C752AC37-8ACF-3DC7-ABF7-290FBADFE864}"/>
              </a:ext>
            </a:extLst>
          </p:cNvPr>
          <p:cNvSpPr txBox="1"/>
          <p:nvPr/>
        </p:nvSpPr>
        <p:spPr>
          <a:xfrm>
            <a:off x="2039539" y="4635337"/>
            <a:ext cx="644939" cy="338554"/>
          </a:xfrm>
          <a:prstGeom prst="rect">
            <a:avLst/>
          </a:prstGeom>
          <a:noFill/>
        </p:spPr>
        <p:txBody>
          <a:bodyPr wrap="square">
            <a:spAutoFit/>
          </a:bodyPr>
          <a:lstStyle/>
          <a:p>
            <a:r>
              <a:rPr lang="en-GB" altLang="zh-CN" sz="1600" b="1" dirty="0">
                <a:solidFill>
                  <a:schemeClr val="accent5">
                    <a:lumMod val="75000"/>
                  </a:schemeClr>
                </a:solidFill>
                <a:effectLst/>
                <a:latin typeface="Calibri" panose="020F0502020204030204" pitchFamily="34" charset="0"/>
                <a:ea typeface="Calibri" panose="020F0502020204030204" pitchFamily="34" charset="0"/>
                <a:cs typeface="Calibri" panose="020F0502020204030204" pitchFamily="34" charset="0"/>
              </a:rPr>
              <a:t>~1.8</a:t>
            </a:r>
            <a:endParaRPr lang="zh-CN" altLang="en-US" b="1" dirty="0">
              <a:solidFill>
                <a:schemeClr val="accent5">
                  <a:lumMod val="75000"/>
                </a:schemeClr>
              </a:solidFill>
              <a:latin typeface="Calibri" panose="020F0502020204030204" pitchFamily="34" charset="0"/>
              <a:cs typeface="Calibri" panose="020F0502020204030204" pitchFamily="34" charset="0"/>
            </a:endParaRPr>
          </a:p>
        </p:txBody>
      </p:sp>
      <p:cxnSp>
        <p:nvCxnSpPr>
          <p:cNvPr id="14" name="直接箭头连接符 13">
            <a:extLst>
              <a:ext uri="{FF2B5EF4-FFF2-40B4-BE49-F238E27FC236}">
                <a16:creationId xmlns:a16="http://schemas.microsoft.com/office/drawing/2014/main" id="{7212EB73-E85F-3450-F1F0-27748AA6AFED}"/>
              </a:ext>
            </a:extLst>
          </p:cNvPr>
          <p:cNvCxnSpPr>
            <a:endCxn id="8" idx="1"/>
          </p:cNvCxnSpPr>
          <p:nvPr/>
        </p:nvCxnSpPr>
        <p:spPr>
          <a:xfrm>
            <a:off x="1712655" y="4208267"/>
            <a:ext cx="29154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B84810E0-72CF-10F5-141F-F1C12AE4B3E6}"/>
              </a:ext>
            </a:extLst>
          </p:cNvPr>
          <p:cNvCxnSpPr/>
          <p:nvPr/>
        </p:nvCxnSpPr>
        <p:spPr>
          <a:xfrm>
            <a:off x="1712655" y="4760441"/>
            <a:ext cx="29154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7EFEF3F-6641-7565-1F71-D3944E78D75C}"/>
              </a:ext>
            </a:extLst>
          </p:cNvPr>
          <p:cNvSpPr txBox="1"/>
          <p:nvPr/>
        </p:nvSpPr>
        <p:spPr>
          <a:xfrm>
            <a:off x="4762860" y="4038990"/>
            <a:ext cx="644939" cy="338554"/>
          </a:xfrm>
          <a:prstGeom prst="rect">
            <a:avLst/>
          </a:prstGeom>
          <a:noFill/>
        </p:spPr>
        <p:txBody>
          <a:bodyPr wrap="square">
            <a:spAutoFit/>
          </a:bodyPr>
          <a:lstStyle/>
          <a:p>
            <a:r>
              <a:rPr lang="en-GB" altLang="zh-CN" sz="1600" b="1" dirty="0">
                <a:solidFill>
                  <a:schemeClr val="accent5">
                    <a:lumMod val="75000"/>
                  </a:schemeClr>
                </a:solidFill>
                <a:effectLst/>
                <a:latin typeface="Calibri" panose="020F0502020204030204" pitchFamily="34" charset="0"/>
                <a:ea typeface="Calibri" panose="020F0502020204030204" pitchFamily="34" charset="0"/>
                <a:cs typeface="Calibri" panose="020F0502020204030204" pitchFamily="34" charset="0"/>
              </a:rPr>
              <a:t>430</a:t>
            </a:r>
            <a:endParaRPr lang="zh-CN" altLang="en-US" b="1" dirty="0">
              <a:solidFill>
                <a:schemeClr val="accent5">
                  <a:lumMod val="75000"/>
                </a:schemeClr>
              </a:solidFill>
              <a:latin typeface="Calibri" panose="020F0502020204030204" pitchFamily="34" charset="0"/>
              <a:cs typeface="Calibri" panose="020F0502020204030204" pitchFamily="34" charset="0"/>
            </a:endParaRPr>
          </a:p>
        </p:txBody>
      </p:sp>
      <p:cxnSp>
        <p:nvCxnSpPr>
          <p:cNvPr id="19" name="直接连接符 18">
            <a:extLst>
              <a:ext uri="{FF2B5EF4-FFF2-40B4-BE49-F238E27FC236}">
                <a16:creationId xmlns:a16="http://schemas.microsoft.com/office/drawing/2014/main" id="{6B0FABEB-BC35-6F85-C8E5-9A61633B9699}"/>
              </a:ext>
            </a:extLst>
          </p:cNvPr>
          <p:cNvCxnSpPr/>
          <p:nvPr/>
        </p:nvCxnSpPr>
        <p:spPr>
          <a:xfrm>
            <a:off x="4312289" y="4540870"/>
            <a:ext cx="0" cy="74212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0FB1F488-392A-3F8C-BD58-50B41A44040B}"/>
              </a:ext>
            </a:extLst>
          </p:cNvPr>
          <p:cNvCxnSpPr>
            <a:cxnSpLocks/>
          </p:cNvCxnSpPr>
          <p:nvPr/>
        </p:nvCxnSpPr>
        <p:spPr>
          <a:xfrm>
            <a:off x="4851211" y="4872291"/>
            <a:ext cx="0" cy="77292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B696555D-5996-DF2D-CC29-3BEF58C58408}"/>
              </a:ext>
            </a:extLst>
          </p:cNvPr>
          <p:cNvSpPr txBox="1"/>
          <p:nvPr/>
        </p:nvSpPr>
        <p:spPr>
          <a:xfrm>
            <a:off x="4798199" y="4635337"/>
            <a:ext cx="644939" cy="338554"/>
          </a:xfrm>
          <a:prstGeom prst="rect">
            <a:avLst/>
          </a:prstGeom>
          <a:noFill/>
        </p:spPr>
        <p:txBody>
          <a:bodyPr wrap="square">
            <a:spAutoFit/>
          </a:bodyPr>
          <a:lstStyle/>
          <a:p>
            <a:r>
              <a:rPr lang="en-GB" altLang="zh-CN" sz="1600" b="1" dirty="0">
                <a:solidFill>
                  <a:schemeClr val="accent5">
                    <a:lumMod val="75000"/>
                  </a:schemeClr>
                </a:solidFill>
                <a:effectLst/>
                <a:latin typeface="Calibri" panose="020F0502020204030204" pitchFamily="34" charset="0"/>
                <a:ea typeface="Calibri" panose="020F0502020204030204" pitchFamily="34" charset="0"/>
                <a:cs typeface="Calibri" panose="020F0502020204030204" pitchFamily="34" charset="0"/>
              </a:rPr>
              <a:t>~600</a:t>
            </a:r>
            <a:endParaRPr lang="zh-CN" altLang="en-US" b="1" dirty="0">
              <a:solidFill>
                <a:schemeClr val="accent5">
                  <a:lumMod val="75000"/>
                </a:schemeClr>
              </a:solidFill>
              <a:latin typeface="Calibri" panose="020F0502020204030204" pitchFamily="34" charset="0"/>
              <a:cs typeface="Calibri" panose="020F0502020204030204" pitchFamily="34" charset="0"/>
            </a:endParaRPr>
          </a:p>
        </p:txBody>
      </p:sp>
      <p:cxnSp>
        <p:nvCxnSpPr>
          <p:cNvPr id="22" name="直接箭头连接符 21">
            <a:extLst>
              <a:ext uri="{FF2B5EF4-FFF2-40B4-BE49-F238E27FC236}">
                <a16:creationId xmlns:a16="http://schemas.microsoft.com/office/drawing/2014/main" id="{9789B79C-4D98-2012-9A2B-8F84F4BEE1E2}"/>
              </a:ext>
            </a:extLst>
          </p:cNvPr>
          <p:cNvCxnSpPr>
            <a:endCxn id="18" idx="1"/>
          </p:cNvCxnSpPr>
          <p:nvPr/>
        </p:nvCxnSpPr>
        <p:spPr>
          <a:xfrm>
            <a:off x="4471315" y="4208267"/>
            <a:ext cx="29154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D325BF36-9111-7C4C-0555-B9157316AA1A}"/>
              </a:ext>
            </a:extLst>
          </p:cNvPr>
          <p:cNvCxnSpPr/>
          <p:nvPr/>
        </p:nvCxnSpPr>
        <p:spPr>
          <a:xfrm>
            <a:off x="4471315" y="4760441"/>
            <a:ext cx="29154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1BEA30D0-B517-17F7-0E4A-74D4FB4194B4}"/>
              </a:ext>
            </a:extLst>
          </p:cNvPr>
          <p:cNvSpPr txBox="1"/>
          <p:nvPr/>
        </p:nvSpPr>
        <p:spPr>
          <a:xfrm>
            <a:off x="269461" y="1191396"/>
            <a:ext cx="5289824" cy="646331"/>
          </a:xfrm>
          <a:prstGeom prst="rect">
            <a:avLst/>
          </a:prstGeom>
          <a:noFill/>
        </p:spPr>
        <p:txBody>
          <a:bodyPr wrap="square">
            <a:spAutoFit/>
          </a:bodyPr>
          <a:lstStyle/>
          <a:p>
            <a:pPr marL="285750" indent="-285750">
              <a:buFont typeface="Wingdings" panose="05000000000000000000" pitchFamily="2" charset="2"/>
              <a:buChar char="ü"/>
            </a:pPr>
            <a:r>
              <a:rPr lang="en-US" altLang="zh-CN" dirty="0"/>
              <a:t>Weather-induced outages are projected </a:t>
            </a:r>
            <a:r>
              <a:rPr lang="en-US" altLang="zh-CN" b="1" dirty="0">
                <a:solidFill>
                  <a:schemeClr val="accent5">
                    <a:lumMod val="75000"/>
                  </a:schemeClr>
                </a:solidFill>
              </a:rPr>
              <a:t>to intensify under future climate conditions</a:t>
            </a:r>
            <a:r>
              <a:rPr lang="en-US" altLang="zh-CN" b="1" dirty="0"/>
              <a:t>. </a:t>
            </a:r>
            <a:endParaRPr lang="zh-CN" altLang="en-US" b="1" dirty="0"/>
          </a:p>
        </p:txBody>
      </p:sp>
      <p:sp>
        <p:nvSpPr>
          <p:cNvPr id="26" name="矩形 25">
            <a:extLst>
              <a:ext uri="{FF2B5EF4-FFF2-40B4-BE49-F238E27FC236}">
                <a16:creationId xmlns:a16="http://schemas.microsoft.com/office/drawing/2014/main" id="{61C85BB8-B2A2-759A-2845-35F2049DD2B6}"/>
              </a:ext>
            </a:extLst>
          </p:cNvPr>
          <p:cNvSpPr/>
          <p:nvPr/>
        </p:nvSpPr>
        <p:spPr>
          <a:xfrm>
            <a:off x="360934" y="4377544"/>
            <a:ext cx="651562" cy="1267674"/>
          </a:xfrm>
          <a:prstGeom prst="rect">
            <a:avLst/>
          </a:prstGeom>
          <a:no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060D303C-D5F2-48C7-28C8-54269FE46B87}"/>
              </a:ext>
            </a:extLst>
          </p:cNvPr>
          <p:cNvSpPr txBox="1"/>
          <p:nvPr/>
        </p:nvSpPr>
        <p:spPr>
          <a:xfrm>
            <a:off x="122392" y="5708703"/>
            <a:ext cx="1128645" cy="276999"/>
          </a:xfrm>
          <a:prstGeom prst="rect">
            <a:avLst/>
          </a:prstGeom>
          <a:noFill/>
        </p:spPr>
        <p:txBody>
          <a:bodyPr wrap="square">
            <a:spAutoFit/>
          </a:bodyPr>
          <a:lstStyle/>
          <a:p>
            <a:r>
              <a:rPr lang="en-GB" altLang="zh-CN" sz="1200" b="1" dirty="0">
                <a:solidFill>
                  <a:schemeClr val="accent5">
                    <a:lumMod val="75000"/>
                  </a:schemeClr>
                </a:solidFill>
                <a:effectLst/>
                <a:latin typeface="Calibri" panose="020F0502020204030204" pitchFamily="34" charset="0"/>
                <a:ea typeface="Calibri" panose="020F0502020204030204" pitchFamily="34" charset="0"/>
                <a:cs typeface="Calibri" panose="020F0502020204030204" pitchFamily="34" charset="0"/>
              </a:rPr>
              <a:t>Climate model</a:t>
            </a:r>
            <a:endParaRPr lang="zh-CN" altLang="en-US" sz="1400" b="1" dirty="0">
              <a:solidFill>
                <a:schemeClr val="accent5">
                  <a:lumMod val="75000"/>
                </a:schemeClr>
              </a:solidFill>
              <a:latin typeface="Calibri" panose="020F0502020204030204" pitchFamily="34" charset="0"/>
              <a:cs typeface="Calibri" panose="020F0502020204030204" pitchFamily="34" charset="0"/>
            </a:endParaRPr>
          </a:p>
        </p:txBody>
      </p:sp>
      <p:sp>
        <p:nvSpPr>
          <p:cNvPr id="29" name="文本框 28">
            <a:extLst>
              <a:ext uri="{FF2B5EF4-FFF2-40B4-BE49-F238E27FC236}">
                <a16:creationId xmlns:a16="http://schemas.microsoft.com/office/drawing/2014/main" id="{92F48D1E-8462-F357-AB6F-EB43FA556DC2}"/>
              </a:ext>
            </a:extLst>
          </p:cNvPr>
          <p:cNvSpPr txBox="1"/>
          <p:nvPr/>
        </p:nvSpPr>
        <p:spPr>
          <a:xfrm>
            <a:off x="269461" y="2222851"/>
            <a:ext cx="5221353" cy="1200329"/>
          </a:xfrm>
          <a:prstGeom prst="rect">
            <a:avLst/>
          </a:prstGeom>
          <a:noFill/>
        </p:spPr>
        <p:txBody>
          <a:bodyPr wrap="square">
            <a:spAutoFit/>
          </a:bodyPr>
          <a:lstStyle/>
          <a:p>
            <a:pPr marL="285750" indent="-285750">
              <a:buFont typeface="Wingdings" panose="05000000000000000000" pitchFamily="2" charset="2"/>
              <a:buChar char="ü"/>
            </a:pPr>
            <a:r>
              <a:rPr lang="en-US" altLang="zh-CN" dirty="0"/>
              <a:t>The maximum annual national mean for outage frequency and number of customers affected reaches </a:t>
            </a:r>
            <a:r>
              <a:rPr lang="en-US" altLang="zh-CN" b="1" dirty="0">
                <a:solidFill>
                  <a:schemeClr val="accent5">
                    <a:lumMod val="75000"/>
                  </a:schemeClr>
                </a:solidFill>
              </a:rPr>
              <a:t>2.7–3.9 </a:t>
            </a:r>
            <a:r>
              <a:rPr lang="en-US" altLang="zh-CN" dirty="0"/>
              <a:t>events yr⁻¹ and </a:t>
            </a:r>
            <a:r>
              <a:rPr lang="en-US" altLang="zh-CN" b="1" dirty="0">
                <a:solidFill>
                  <a:schemeClr val="accent5">
                    <a:lumMod val="75000"/>
                  </a:schemeClr>
                </a:solidFill>
              </a:rPr>
              <a:t>1,045–1,190</a:t>
            </a:r>
            <a:r>
              <a:rPr lang="en-US" altLang="zh-CN" dirty="0"/>
              <a:t> customers per outage, respectively</a:t>
            </a:r>
            <a:endParaRPr lang="zh-CN" altLang="en-US" dirty="0"/>
          </a:p>
        </p:txBody>
      </p:sp>
      <p:pic>
        <p:nvPicPr>
          <p:cNvPr id="30" name="图片 29">
            <a:extLst>
              <a:ext uri="{FF2B5EF4-FFF2-40B4-BE49-F238E27FC236}">
                <a16:creationId xmlns:a16="http://schemas.microsoft.com/office/drawing/2014/main" id="{19AA8CF8-BCB0-7CEB-B897-2796D81CB179}"/>
              </a:ext>
            </a:extLst>
          </p:cNvPr>
          <p:cNvPicPr>
            <a:picLocks noChangeAspect="1"/>
          </p:cNvPicPr>
          <p:nvPr/>
        </p:nvPicPr>
        <p:blipFill rotWithShape="1">
          <a:blip r:embed="rId3">
            <a:extLst>
              <a:ext uri="{28A0092B-C50C-407E-A947-70E740481C1C}">
                <a14:useLocalDpi xmlns:a14="http://schemas.microsoft.com/office/drawing/2010/main" val="0"/>
              </a:ext>
            </a:extLst>
          </a:blip>
          <a:srcRect l="-1637" t="40361" r="1637" b="1181"/>
          <a:stretch>
            <a:fillRect/>
          </a:stretch>
        </p:blipFill>
        <p:spPr bwMode="auto">
          <a:xfrm>
            <a:off x="6134466" y="2579787"/>
            <a:ext cx="5745729" cy="4111099"/>
          </a:xfrm>
          <a:prstGeom prst="rect">
            <a:avLst/>
          </a:prstGeom>
          <a:noFill/>
          <a:ln>
            <a:noFill/>
          </a:ln>
          <a:extLst>
            <a:ext uri="{53640926-AAD7-44D8-BBD7-CCE9431645EC}">
              <a14:shadowObscured xmlns:a14="http://schemas.microsoft.com/office/drawing/2010/main"/>
            </a:ext>
          </a:extLst>
        </p:spPr>
      </p:pic>
      <p:sp>
        <p:nvSpPr>
          <p:cNvPr id="31" name="文本框 30">
            <a:extLst>
              <a:ext uri="{FF2B5EF4-FFF2-40B4-BE49-F238E27FC236}">
                <a16:creationId xmlns:a16="http://schemas.microsoft.com/office/drawing/2014/main" id="{3D2B480B-3A64-D5A7-F972-033DF4D04ABA}"/>
              </a:ext>
            </a:extLst>
          </p:cNvPr>
          <p:cNvSpPr txBox="1"/>
          <p:nvPr/>
        </p:nvSpPr>
        <p:spPr>
          <a:xfrm>
            <a:off x="6294340" y="377675"/>
            <a:ext cx="5531899" cy="1754326"/>
          </a:xfrm>
          <a:prstGeom prst="rect">
            <a:avLst/>
          </a:prstGeom>
          <a:noFill/>
        </p:spPr>
        <p:txBody>
          <a:bodyPr wrap="square">
            <a:spAutoFit/>
          </a:bodyPr>
          <a:lstStyle/>
          <a:p>
            <a:pPr marL="285750" indent="-285750">
              <a:buFont typeface="Wingdings" panose="05000000000000000000" pitchFamily="2" charset="2"/>
              <a:buChar char="ü"/>
            </a:pPr>
            <a:r>
              <a:rPr lang="en-US" altLang="zh-CN" b="1" dirty="0">
                <a:solidFill>
                  <a:schemeClr val="accent5">
                    <a:lumMod val="75000"/>
                  </a:schemeClr>
                </a:solidFill>
              </a:rPr>
              <a:t>36% </a:t>
            </a:r>
            <a:r>
              <a:rPr lang="en-US" altLang="zh-CN" dirty="0"/>
              <a:t>of all projected annual weather-induced outage happens in the top </a:t>
            </a:r>
            <a:r>
              <a:rPr lang="en-US" altLang="zh-CN" b="1" dirty="0">
                <a:solidFill>
                  <a:schemeClr val="accent5">
                    <a:lumMod val="75000"/>
                  </a:schemeClr>
                </a:solidFill>
              </a:rPr>
              <a:t>5%</a:t>
            </a:r>
            <a:r>
              <a:rPr lang="en-US" altLang="zh-CN" dirty="0"/>
              <a:t> of substations. </a:t>
            </a:r>
          </a:p>
          <a:p>
            <a:pPr marL="285750" indent="-285750">
              <a:buFont typeface="Wingdings" panose="05000000000000000000" pitchFamily="2" charset="2"/>
              <a:buChar char="ü"/>
            </a:pPr>
            <a:r>
              <a:rPr lang="en-GB" altLang="zh-CN" dirty="0"/>
              <a:t>Spatially concentrated in coastal and upland regions</a:t>
            </a:r>
          </a:p>
          <a:p>
            <a:pPr marL="285750" indent="-285750">
              <a:buFont typeface="Wingdings" panose="05000000000000000000" pitchFamily="2" charset="2"/>
              <a:buChar char="ü"/>
            </a:pPr>
            <a:endParaRPr lang="en-GB" altLang="zh-CN" b="1" dirty="0"/>
          </a:p>
          <a:p>
            <a:pPr marL="285750" indent="-285750">
              <a:buFont typeface="Wingdings" panose="05000000000000000000" pitchFamily="2" charset="2"/>
              <a:buChar char="ü"/>
            </a:pPr>
            <a:r>
              <a:rPr lang="en-US" altLang="zh-CN" dirty="0"/>
              <a:t>Customer impact does not always follow outage frequency.</a:t>
            </a:r>
            <a:endParaRPr lang="zh-CN" altLang="en-US" dirty="0"/>
          </a:p>
        </p:txBody>
      </p:sp>
      <p:sp>
        <p:nvSpPr>
          <p:cNvPr id="32" name="矩形 31">
            <a:extLst>
              <a:ext uri="{FF2B5EF4-FFF2-40B4-BE49-F238E27FC236}">
                <a16:creationId xmlns:a16="http://schemas.microsoft.com/office/drawing/2014/main" id="{635E542F-7029-E775-E02C-19ED682CB928}"/>
              </a:ext>
            </a:extLst>
          </p:cNvPr>
          <p:cNvSpPr/>
          <p:nvPr/>
        </p:nvSpPr>
        <p:spPr>
          <a:xfrm>
            <a:off x="8505536" y="2522127"/>
            <a:ext cx="1193546" cy="646332"/>
          </a:xfrm>
          <a:prstGeom prst="rect">
            <a:avLst/>
          </a:prstGeom>
          <a:no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FFE97A0A-A6F6-7E57-36AF-0F1CEA1C0771}"/>
              </a:ext>
            </a:extLst>
          </p:cNvPr>
          <p:cNvSpPr txBox="1"/>
          <p:nvPr/>
        </p:nvSpPr>
        <p:spPr>
          <a:xfrm>
            <a:off x="10015836" y="2710311"/>
            <a:ext cx="1193546" cy="338554"/>
          </a:xfrm>
          <a:prstGeom prst="rect">
            <a:avLst/>
          </a:prstGeom>
          <a:noFill/>
        </p:spPr>
        <p:txBody>
          <a:bodyPr wrap="square">
            <a:spAutoFit/>
          </a:bodyPr>
          <a:lstStyle/>
          <a:p>
            <a:r>
              <a:rPr lang="en-GB" altLang="zh-CN" sz="1600" b="1" dirty="0">
                <a:solidFill>
                  <a:schemeClr val="accent5">
                    <a:lumMod val="75000"/>
                  </a:schemeClr>
                </a:solidFill>
                <a:effectLst/>
                <a:latin typeface="Calibri" panose="020F0502020204030204" pitchFamily="34" charset="0"/>
                <a:ea typeface="Calibri" panose="020F0502020204030204" pitchFamily="34" charset="0"/>
                <a:cs typeface="Calibri" panose="020F0502020204030204" pitchFamily="34" charset="0"/>
              </a:rPr>
              <a:t>Top 5%</a:t>
            </a:r>
            <a:endParaRPr lang="zh-CN" altLang="en-US" b="1" dirty="0">
              <a:solidFill>
                <a:schemeClr val="accent5">
                  <a:lumMod val="75000"/>
                </a:schemeClr>
              </a:solidFill>
              <a:latin typeface="Calibri" panose="020F0502020204030204" pitchFamily="34" charset="0"/>
              <a:cs typeface="Calibri" panose="020F0502020204030204" pitchFamily="34" charset="0"/>
            </a:endParaRPr>
          </a:p>
        </p:txBody>
      </p:sp>
      <p:cxnSp>
        <p:nvCxnSpPr>
          <p:cNvPr id="34" name="直接箭头连接符 33">
            <a:extLst>
              <a:ext uri="{FF2B5EF4-FFF2-40B4-BE49-F238E27FC236}">
                <a16:creationId xmlns:a16="http://schemas.microsoft.com/office/drawing/2014/main" id="{F96F0C70-571E-FA00-0EA0-473FE702B820}"/>
              </a:ext>
            </a:extLst>
          </p:cNvPr>
          <p:cNvCxnSpPr/>
          <p:nvPr/>
        </p:nvCxnSpPr>
        <p:spPr>
          <a:xfrm>
            <a:off x="9781057" y="2879588"/>
            <a:ext cx="29154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41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73470AB-1AE3-9E5F-13C4-C6B62ED567F8}"/>
              </a:ext>
            </a:extLst>
          </p:cNvPr>
          <p:cNvSpPr txBox="1"/>
          <p:nvPr/>
        </p:nvSpPr>
        <p:spPr>
          <a:xfrm>
            <a:off x="312865" y="244116"/>
            <a:ext cx="8875740" cy="461665"/>
          </a:xfrm>
          <a:prstGeom prst="rect">
            <a:avLst/>
          </a:prstGeom>
          <a:noFill/>
        </p:spPr>
        <p:txBody>
          <a:bodyPr wrap="square">
            <a:spAutoFit/>
          </a:bodyPr>
          <a:lstStyle/>
          <a:p>
            <a:r>
              <a:rPr lang="en-US" altLang="zh-CN" sz="2400" b="1" dirty="0"/>
              <a:t>Finding 2</a:t>
            </a:r>
            <a:r>
              <a:rPr lang="af-ZA" altLang="zh-CN" sz="2400" b="1" dirty="0"/>
              <a:t>: </a:t>
            </a:r>
            <a:r>
              <a:rPr lang="en-US" altLang="zh-CN" sz="2400" b="1" dirty="0"/>
              <a:t>local outages generate economy-wide losses</a:t>
            </a:r>
            <a:endParaRPr lang="zh-CN" altLang="en-US" sz="2400" b="1" dirty="0"/>
          </a:p>
        </p:txBody>
      </p:sp>
      <p:pic>
        <p:nvPicPr>
          <p:cNvPr id="5" name="图片 4">
            <a:extLst>
              <a:ext uri="{FF2B5EF4-FFF2-40B4-BE49-F238E27FC236}">
                <a16:creationId xmlns:a16="http://schemas.microsoft.com/office/drawing/2014/main" id="{4A91E4E1-5219-8B28-CB6D-9157E704BD8C}"/>
              </a:ext>
            </a:extLst>
          </p:cNvPr>
          <p:cNvPicPr>
            <a:picLocks noChangeAspect="1"/>
          </p:cNvPicPr>
          <p:nvPr/>
        </p:nvPicPr>
        <p:blipFill>
          <a:blip r:embed="rId3">
            <a:extLst>
              <a:ext uri="{28A0092B-C50C-407E-A947-70E740481C1C}">
                <a14:useLocalDpi xmlns:a14="http://schemas.microsoft.com/office/drawing/2010/main" val="0"/>
              </a:ext>
            </a:extLst>
          </a:blip>
          <a:srcRect t="36760"/>
          <a:stretch>
            <a:fillRect/>
          </a:stretch>
        </p:blipFill>
        <p:spPr bwMode="auto">
          <a:xfrm>
            <a:off x="6456681" y="2320280"/>
            <a:ext cx="5274310" cy="4129405"/>
          </a:xfrm>
          <a:prstGeom prst="rect">
            <a:avLst/>
          </a:prstGeom>
          <a:noFill/>
          <a:ln>
            <a:noFill/>
          </a:ln>
        </p:spPr>
      </p:pic>
      <p:sp>
        <p:nvSpPr>
          <p:cNvPr id="9" name="文本框 8">
            <a:extLst>
              <a:ext uri="{FF2B5EF4-FFF2-40B4-BE49-F238E27FC236}">
                <a16:creationId xmlns:a16="http://schemas.microsoft.com/office/drawing/2014/main" id="{7D4595E7-5B27-7126-16FA-4C1251E95F88}"/>
              </a:ext>
            </a:extLst>
          </p:cNvPr>
          <p:cNvSpPr txBox="1"/>
          <p:nvPr/>
        </p:nvSpPr>
        <p:spPr>
          <a:xfrm>
            <a:off x="721995" y="862979"/>
            <a:ext cx="5341209" cy="646331"/>
          </a:xfrm>
          <a:prstGeom prst="rect">
            <a:avLst/>
          </a:prstGeom>
          <a:noFill/>
        </p:spPr>
        <p:txBody>
          <a:bodyPr wrap="square">
            <a:spAutoFit/>
          </a:bodyPr>
          <a:lstStyle/>
          <a:p>
            <a:r>
              <a:rPr lang="en-US" altLang="zh-CN" dirty="0"/>
              <a:t>Annual losses raise from </a:t>
            </a:r>
            <a:r>
              <a:rPr lang="en-US" altLang="zh-CN" b="1" dirty="0">
                <a:solidFill>
                  <a:schemeClr val="accent5">
                    <a:lumMod val="75000"/>
                  </a:schemeClr>
                </a:solidFill>
              </a:rPr>
              <a:t>€8.6 to €22.6 billion </a:t>
            </a:r>
            <a:r>
              <a:rPr lang="en-US" altLang="zh-CN" dirty="0"/>
              <a:t>from 2026 to 2050 (</a:t>
            </a:r>
            <a:r>
              <a:rPr lang="en-GB" altLang="zh-CN" dirty="0"/>
              <a:t>uncertainty range also widens</a:t>
            </a:r>
            <a:r>
              <a:rPr lang="en-US" altLang="zh-CN" dirty="0"/>
              <a:t>). </a:t>
            </a:r>
            <a:endParaRPr lang="zh-CN" altLang="en-US" dirty="0"/>
          </a:p>
        </p:txBody>
      </p:sp>
      <p:sp>
        <p:nvSpPr>
          <p:cNvPr id="21" name="文本框 20">
            <a:extLst>
              <a:ext uri="{FF2B5EF4-FFF2-40B4-BE49-F238E27FC236}">
                <a16:creationId xmlns:a16="http://schemas.microsoft.com/office/drawing/2014/main" id="{D6BADF5A-B850-8969-20B7-308532D9128A}"/>
              </a:ext>
            </a:extLst>
          </p:cNvPr>
          <p:cNvSpPr txBox="1"/>
          <p:nvPr/>
        </p:nvSpPr>
        <p:spPr>
          <a:xfrm>
            <a:off x="721995" y="1553720"/>
            <a:ext cx="5341209" cy="646331"/>
          </a:xfrm>
          <a:prstGeom prst="rect">
            <a:avLst/>
          </a:prstGeom>
          <a:noFill/>
        </p:spPr>
        <p:txBody>
          <a:bodyPr wrap="square">
            <a:spAutoFit/>
          </a:bodyPr>
          <a:lstStyle/>
          <a:p>
            <a:r>
              <a:rPr lang="en-US" altLang="zh-CN" dirty="0"/>
              <a:t>The </a:t>
            </a:r>
            <a:r>
              <a:rPr lang="en-US" altLang="zh-CN" b="1" dirty="0">
                <a:solidFill>
                  <a:schemeClr val="accent5">
                    <a:lumMod val="75000"/>
                  </a:schemeClr>
                </a:solidFill>
              </a:rPr>
              <a:t>most obverse rise </a:t>
            </a:r>
            <a:r>
              <a:rPr lang="en-US" altLang="zh-CN" dirty="0"/>
              <a:t>would happen in regions with </a:t>
            </a:r>
            <a:r>
              <a:rPr lang="en-US" altLang="zh-CN" b="1" dirty="0">
                <a:solidFill>
                  <a:schemeClr val="accent5">
                    <a:lumMod val="75000"/>
                  </a:schemeClr>
                </a:solidFill>
              </a:rPr>
              <a:t>significant indirect loss</a:t>
            </a:r>
            <a:r>
              <a:rPr lang="en-US" altLang="zh-CN" dirty="0"/>
              <a:t>.</a:t>
            </a:r>
            <a:endParaRPr lang="zh-CN" altLang="en-US" dirty="0"/>
          </a:p>
        </p:txBody>
      </p:sp>
      <p:grpSp>
        <p:nvGrpSpPr>
          <p:cNvPr id="36" name="组合 35">
            <a:extLst>
              <a:ext uri="{FF2B5EF4-FFF2-40B4-BE49-F238E27FC236}">
                <a16:creationId xmlns:a16="http://schemas.microsoft.com/office/drawing/2014/main" id="{76C1C88F-F667-E14F-4232-44ABD5072F1D}"/>
              </a:ext>
            </a:extLst>
          </p:cNvPr>
          <p:cNvGrpSpPr/>
          <p:nvPr/>
        </p:nvGrpSpPr>
        <p:grpSpPr>
          <a:xfrm>
            <a:off x="116871" y="2286000"/>
            <a:ext cx="6706395" cy="4163685"/>
            <a:chOff x="97821" y="2197100"/>
            <a:chExt cx="6706395" cy="4163685"/>
          </a:xfrm>
        </p:grpSpPr>
        <p:pic>
          <p:nvPicPr>
            <p:cNvPr id="6" name="图片 5">
              <a:extLst>
                <a:ext uri="{FF2B5EF4-FFF2-40B4-BE49-F238E27FC236}">
                  <a16:creationId xmlns:a16="http://schemas.microsoft.com/office/drawing/2014/main" id="{8A8965FF-B708-2D81-0D56-771544FDC015}"/>
                </a:ext>
              </a:extLst>
            </p:cNvPr>
            <p:cNvPicPr>
              <a:picLocks noChangeAspect="1"/>
            </p:cNvPicPr>
            <p:nvPr/>
          </p:nvPicPr>
          <p:blipFill>
            <a:blip r:embed="rId4">
              <a:extLst>
                <a:ext uri="{28A0092B-C50C-407E-A947-70E740481C1C}">
                  <a14:useLocalDpi xmlns:a14="http://schemas.microsoft.com/office/drawing/2010/main" val="0"/>
                </a:ext>
              </a:extLst>
            </a:blip>
            <a:srcRect b="62545"/>
            <a:stretch>
              <a:fillRect/>
            </a:stretch>
          </p:blipFill>
          <p:spPr bwMode="auto">
            <a:xfrm>
              <a:off x="702945" y="2197100"/>
              <a:ext cx="4942205" cy="2291706"/>
            </a:xfrm>
            <a:prstGeom prst="rect">
              <a:avLst/>
            </a:prstGeom>
            <a:noFill/>
            <a:ln>
              <a:noFill/>
            </a:ln>
          </p:spPr>
        </p:pic>
        <p:pic>
          <p:nvPicPr>
            <p:cNvPr id="7" name="图片 6">
              <a:extLst>
                <a:ext uri="{FF2B5EF4-FFF2-40B4-BE49-F238E27FC236}">
                  <a16:creationId xmlns:a16="http://schemas.microsoft.com/office/drawing/2014/main" id="{66FB6C25-A604-2324-7A13-227A113E6BFC}"/>
                </a:ext>
              </a:extLst>
            </p:cNvPr>
            <p:cNvPicPr>
              <a:picLocks noChangeAspect="1"/>
            </p:cNvPicPr>
            <p:nvPr/>
          </p:nvPicPr>
          <p:blipFill rotWithShape="1">
            <a:blip r:embed="rId5">
              <a:extLst>
                <a:ext uri="{28A0092B-C50C-407E-A947-70E740481C1C}">
                  <a14:useLocalDpi xmlns:a14="http://schemas.microsoft.com/office/drawing/2010/main" val="0"/>
                </a:ext>
              </a:extLst>
            </a:blip>
            <a:srcRect t="51391" b="4376"/>
            <a:stretch>
              <a:fillRect/>
            </a:stretch>
          </p:blipFill>
          <p:spPr bwMode="auto">
            <a:xfrm>
              <a:off x="606742" y="4488806"/>
              <a:ext cx="5274310" cy="1871979"/>
            </a:xfrm>
            <a:prstGeom prst="rect">
              <a:avLst/>
            </a:prstGeom>
            <a:noFill/>
            <a:ln>
              <a:noFill/>
            </a:ln>
            <a:extLst>
              <a:ext uri="{53640926-AAD7-44D8-BBD7-CCE9431645EC}">
                <a14:shadowObscured xmlns:a14="http://schemas.microsoft.com/office/drawing/2010/main"/>
              </a:ext>
            </a:extLst>
          </p:spPr>
        </p:pic>
        <p:sp>
          <p:nvSpPr>
            <p:cNvPr id="10" name="文本框 9">
              <a:extLst>
                <a:ext uri="{FF2B5EF4-FFF2-40B4-BE49-F238E27FC236}">
                  <a16:creationId xmlns:a16="http://schemas.microsoft.com/office/drawing/2014/main" id="{EB40574B-E8D7-005C-4376-AA208E88AF22}"/>
                </a:ext>
              </a:extLst>
            </p:cNvPr>
            <p:cNvSpPr txBox="1"/>
            <p:nvPr/>
          </p:nvSpPr>
          <p:spPr>
            <a:xfrm>
              <a:off x="5610670" y="3514010"/>
              <a:ext cx="1193546" cy="338554"/>
            </a:xfrm>
            <a:prstGeom prst="rect">
              <a:avLst/>
            </a:prstGeom>
            <a:noFill/>
          </p:spPr>
          <p:txBody>
            <a:bodyPr wrap="square">
              <a:spAutoFit/>
            </a:bodyPr>
            <a:lstStyle/>
            <a:p>
              <a:r>
                <a:rPr lang="en-US" altLang="zh-CN" sz="1600" b="1" dirty="0">
                  <a:solidFill>
                    <a:srgbClr val="C00000"/>
                  </a:solidFill>
                </a:rPr>
                <a:t>€ </a:t>
              </a:r>
              <a:r>
                <a:rPr lang="en-GB" altLang="zh-CN" sz="1600" b="1" dirty="0">
                  <a:solidFill>
                    <a:srgbClr val="C00000"/>
                  </a:solidFill>
                </a:rPr>
                <a:t>22.6 </a:t>
              </a:r>
              <a:r>
                <a:rPr lang="en-US" altLang="zh-CN" sz="1600" b="1" dirty="0">
                  <a:solidFill>
                    <a:srgbClr val="C00000"/>
                  </a:solidFill>
                </a:rPr>
                <a:t>B</a:t>
              </a:r>
              <a:endParaRPr lang="zh-CN" altLang="en-US" sz="1600" b="1" dirty="0">
                <a:solidFill>
                  <a:srgbClr val="C00000"/>
                </a:solidFill>
              </a:endParaRPr>
            </a:p>
          </p:txBody>
        </p:sp>
        <p:cxnSp>
          <p:nvCxnSpPr>
            <p:cNvPr id="11" name="直接箭头连接符 10">
              <a:extLst>
                <a:ext uri="{FF2B5EF4-FFF2-40B4-BE49-F238E27FC236}">
                  <a16:creationId xmlns:a16="http://schemas.microsoft.com/office/drawing/2014/main" id="{EE945DA3-9686-C895-917C-CBAA71664077}"/>
                </a:ext>
              </a:extLst>
            </p:cNvPr>
            <p:cNvCxnSpPr/>
            <p:nvPr/>
          </p:nvCxnSpPr>
          <p:spPr>
            <a:xfrm>
              <a:off x="5375891" y="3683287"/>
              <a:ext cx="29154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任意多边形: 形状 13">
              <a:extLst>
                <a:ext uri="{FF2B5EF4-FFF2-40B4-BE49-F238E27FC236}">
                  <a16:creationId xmlns:a16="http://schemas.microsoft.com/office/drawing/2014/main" id="{02A78E40-06E2-118A-8F9F-A341487740C5}"/>
                </a:ext>
              </a:extLst>
            </p:cNvPr>
            <p:cNvSpPr/>
            <p:nvPr/>
          </p:nvSpPr>
          <p:spPr>
            <a:xfrm>
              <a:off x="1631950" y="3632200"/>
              <a:ext cx="3352800" cy="419100"/>
            </a:xfrm>
            <a:custGeom>
              <a:avLst/>
              <a:gdLst>
                <a:gd name="csX0" fmla="*/ 0 w 3352800"/>
                <a:gd name="csY0" fmla="*/ 419100 h 419100"/>
                <a:gd name="csX1" fmla="*/ 876300 w 3352800"/>
                <a:gd name="csY1" fmla="*/ 317500 h 419100"/>
                <a:gd name="csX2" fmla="*/ 1689100 w 3352800"/>
                <a:gd name="csY2" fmla="*/ 260350 h 419100"/>
                <a:gd name="csX3" fmla="*/ 2527300 w 3352800"/>
                <a:gd name="csY3" fmla="*/ 114300 h 419100"/>
                <a:gd name="csX4" fmla="*/ 3352800 w 3352800"/>
                <a:gd name="csY4" fmla="*/ 0 h 419100"/>
              </a:gdLst>
              <a:ahLst/>
              <a:cxnLst>
                <a:cxn ang="0">
                  <a:pos x="csX0" y="csY0"/>
                </a:cxn>
                <a:cxn ang="0">
                  <a:pos x="csX1" y="csY1"/>
                </a:cxn>
                <a:cxn ang="0">
                  <a:pos x="csX2" y="csY2"/>
                </a:cxn>
                <a:cxn ang="0">
                  <a:pos x="csX3" y="csY3"/>
                </a:cxn>
                <a:cxn ang="0">
                  <a:pos x="csX4" y="csY4"/>
                </a:cxn>
              </a:cxnLst>
              <a:rect l="l" t="t" r="r" b="b"/>
              <a:pathLst>
                <a:path w="3352800" h="419100">
                  <a:moveTo>
                    <a:pt x="0" y="419100"/>
                  </a:moveTo>
                  <a:cubicBezTo>
                    <a:pt x="297391" y="381529"/>
                    <a:pt x="594783" y="343958"/>
                    <a:pt x="876300" y="317500"/>
                  </a:cubicBezTo>
                  <a:cubicBezTo>
                    <a:pt x="1157817" y="291042"/>
                    <a:pt x="1413933" y="294217"/>
                    <a:pt x="1689100" y="260350"/>
                  </a:cubicBezTo>
                  <a:cubicBezTo>
                    <a:pt x="1964267" y="226483"/>
                    <a:pt x="2250017" y="157692"/>
                    <a:pt x="2527300" y="114300"/>
                  </a:cubicBezTo>
                  <a:cubicBezTo>
                    <a:pt x="2804583" y="70908"/>
                    <a:pt x="3078691" y="35454"/>
                    <a:pt x="3352800" y="0"/>
                  </a:cubicBezTo>
                </a:path>
              </a:pathLst>
            </a:custGeom>
            <a:noFill/>
            <a:ln w="38100">
              <a:solidFill>
                <a:srgbClr val="C00000"/>
              </a:solidFill>
              <a:tailEnd type="stealth"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506465D2-F642-7958-C762-948816DE07D6}"/>
                </a:ext>
              </a:extLst>
            </p:cNvPr>
            <p:cNvSpPr txBox="1"/>
            <p:nvPr/>
          </p:nvSpPr>
          <p:spPr>
            <a:xfrm>
              <a:off x="97821" y="3882023"/>
              <a:ext cx="844550" cy="338554"/>
            </a:xfrm>
            <a:prstGeom prst="rect">
              <a:avLst/>
            </a:prstGeom>
            <a:noFill/>
          </p:spPr>
          <p:txBody>
            <a:bodyPr wrap="square">
              <a:spAutoFit/>
            </a:bodyPr>
            <a:lstStyle/>
            <a:p>
              <a:r>
                <a:rPr lang="en-GB" altLang="zh-CN" sz="1600" b="1" dirty="0">
                  <a:solidFill>
                    <a:srgbClr val="C00000"/>
                  </a:solidFill>
                </a:rPr>
                <a:t>€8.6 B</a:t>
              </a:r>
              <a:endParaRPr lang="zh-CN" altLang="en-US" sz="1600" b="1" dirty="0">
                <a:solidFill>
                  <a:srgbClr val="C00000"/>
                </a:solidFill>
              </a:endParaRPr>
            </a:p>
          </p:txBody>
        </p:sp>
        <p:cxnSp>
          <p:nvCxnSpPr>
            <p:cNvPr id="17" name="直接箭头连接符 16">
              <a:extLst>
                <a:ext uri="{FF2B5EF4-FFF2-40B4-BE49-F238E27FC236}">
                  <a16:creationId xmlns:a16="http://schemas.microsoft.com/office/drawing/2014/main" id="{C77936AE-E38F-9ABD-98C8-27D7712C743E}"/>
                </a:ext>
              </a:extLst>
            </p:cNvPr>
            <p:cNvCxnSpPr>
              <a:cxnSpLocks/>
            </p:cNvCxnSpPr>
            <p:nvPr/>
          </p:nvCxnSpPr>
          <p:spPr>
            <a:xfrm flipH="1">
              <a:off x="787400" y="4051300"/>
              <a:ext cx="67310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FC246305-18D4-C670-0728-102B9A0CCF7A}"/>
                </a:ext>
              </a:extLst>
            </p:cNvPr>
            <p:cNvSpPr/>
            <p:nvPr/>
          </p:nvSpPr>
          <p:spPr>
            <a:xfrm>
              <a:off x="1035177" y="4488805"/>
              <a:ext cx="1193546" cy="437506"/>
            </a:xfrm>
            <a:prstGeom prst="rect">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4" name="直接箭头连接符 23">
              <a:extLst>
                <a:ext uri="{FF2B5EF4-FFF2-40B4-BE49-F238E27FC236}">
                  <a16:creationId xmlns:a16="http://schemas.microsoft.com/office/drawing/2014/main" id="{8044C30E-5953-0F96-71EB-357506A003BF}"/>
                </a:ext>
              </a:extLst>
            </p:cNvPr>
            <p:cNvCxnSpPr>
              <a:cxnSpLocks/>
            </p:cNvCxnSpPr>
            <p:nvPr/>
          </p:nvCxnSpPr>
          <p:spPr>
            <a:xfrm>
              <a:off x="1282700" y="4783759"/>
              <a:ext cx="0" cy="64103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94244902-1203-4787-B086-A115FD459CDC}"/>
                </a:ext>
              </a:extLst>
            </p:cNvPr>
            <p:cNvSpPr txBox="1"/>
            <p:nvPr/>
          </p:nvSpPr>
          <p:spPr>
            <a:xfrm>
              <a:off x="1035177" y="5294324"/>
              <a:ext cx="1692273" cy="338554"/>
            </a:xfrm>
            <a:prstGeom prst="rect">
              <a:avLst/>
            </a:prstGeom>
            <a:noFill/>
          </p:spPr>
          <p:txBody>
            <a:bodyPr wrap="square">
              <a:spAutoFit/>
            </a:bodyPr>
            <a:lstStyle/>
            <a:p>
              <a:r>
                <a:rPr lang="en-GB" altLang="zh-CN" sz="1600" b="1" dirty="0">
                  <a:solidFill>
                    <a:srgbClr val="C00000"/>
                  </a:solidFill>
                </a:rPr>
                <a:t>Supply chain hub</a:t>
              </a:r>
              <a:endParaRPr lang="zh-CN" altLang="en-US" sz="1600" b="1" dirty="0">
                <a:solidFill>
                  <a:srgbClr val="C00000"/>
                </a:solidFill>
              </a:endParaRPr>
            </a:p>
          </p:txBody>
        </p:sp>
        <p:cxnSp>
          <p:nvCxnSpPr>
            <p:cNvPr id="31" name="直接箭头连接符 30">
              <a:extLst>
                <a:ext uri="{FF2B5EF4-FFF2-40B4-BE49-F238E27FC236}">
                  <a16:creationId xmlns:a16="http://schemas.microsoft.com/office/drawing/2014/main" id="{BE63591A-60F0-CCE0-39DD-57244C53F72A}"/>
                </a:ext>
              </a:extLst>
            </p:cNvPr>
            <p:cNvCxnSpPr>
              <a:cxnSpLocks/>
            </p:cNvCxnSpPr>
            <p:nvPr/>
          </p:nvCxnSpPr>
          <p:spPr>
            <a:xfrm>
              <a:off x="1905000" y="4783759"/>
              <a:ext cx="0" cy="34069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96230B90-2D72-0AA3-0C23-FF19FECC5DAE}"/>
                </a:ext>
              </a:extLst>
            </p:cNvPr>
            <p:cNvSpPr txBox="1"/>
            <p:nvPr/>
          </p:nvSpPr>
          <p:spPr>
            <a:xfrm>
              <a:off x="1711135" y="5040110"/>
              <a:ext cx="1692273" cy="338554"/>
            </a:xfrm>
            <a:prstGeom prst="rect">
              <a:avLst/>
            </a:prstGeom>
            <a:noFill/>
          </p:spPr>
          <p:txBody>
            <a:bodyPr wrap="square">
              <a:spAutoFit/>
            </a:bodyPr>
            <a:lstStyle/>
            <a:p>
              <a:r>
                <a:rPr lang="en-GB" altLang="zh-CN" sz="1600" b="1" dirty="0">
                  <a:solidFill>
                    <a:srgbClr val="C00000"/>
                  </a:solidFill>
                </a:rPr>
                <a:t>Economic centre</a:t>
              </a:r>
              <a:endParaRPr lang="zh-CN" altLang="en-US" sz="1600" b="1" dirty="0">
                <a:solidFill>
                  <a:srgbClr val="C00000"/>
                </a:solidFill>
              </a:endParaRPr>
            </a:p>
          </p:txBody>
        </p:sp>
      </p:grpSp>
      <p:sp>
        <p:nvSpPr>
          <p:cNvPr id="37" name="文本框 36">
            <a:extLst>
              <a:ext uri="{FF2B5EF4-FFF2-40B4-BE49-F238E27FC236}">
                <a16:creationId xmlns:a16="http://schemas.microsoft.com/office/drawing/2014/main" id="{88E9BBD0-1B73-CC83-E126-50D0F93FCF65}"/>
              </a:ext>
            </a:extLst>
          </p:cNvPr>
          <p:cNvSpPr txBox="1"/>
          <p:nvPr/>
        </p:nvSpPr>
        <p:spPr>
          <a:xfrm>
            <a:off x="6322695" y="907389"/>
            <a:ext cx="5341209" cy="646331"/>
          </a:xfrm>
          <a:prstGeom prst="rect">
            <a:avLst/>
          </a:prstGeom>
          <a:noFill/>
        </p:spPr>
        <p:txBody>
          <a:bodyPr wrap="square">
            <a:spAutoFit/>
          </a:bodyPr>
          <a:lstStyle/>
          <a:p>
            <a:r>
              <a:rPr lang="en-US" altLang="zh-CN" dirty="0"/>
              <a:t>Annual losses raise from </a:t>
            </a:r>
            <a:r>
              <a:rPr lang="en-US" altLang="zh-CN" b="1" dirty="0">
                <a:solidFill>
                  <a:schemeClr val="accent5">
                    <a:lumMod val="75000"/>
                  </a:schemeClr>
                </a:solidFill>
              </a:rPr>
              <a:t>€8.6 to €22.6 billion </a:t>
            </a:r>
            <a:r>
              <a:rPr lang="en-US" altLang="zh-CN" dirty="0"/>
              <a:t>from 2026 to 2050 (</a:t>
            </a:r>
            <a:r>
              <a:rPr lang="en-GB" altLang="zh-CN" dirty="0"/>
              <a:t>uncertainty range also widens</a:t>
            </a:r>
            <a:r>
              <a:rPr lang="en-US" altLang="zh-CN" dirty="0"/>
              <a:t>). </a:t>
            </a:r>
            <a:endParaRPr lang="zh-CN" altLang="en-US" dirty="0"/>
          </a:p>
        </p:txBody>
      </p:sp>
    </p:spTree>
    <p:extLst>
      <p:ext uri="{BB962C8B-B14F-4D97-AF65-F5344CB8AC3E}">
        <p14:creationId xmlns:p14="http://schemas.microsoft.com/office/powerpoint/2010/main" val="4136325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5698FF6-3F1E-6261-EB46-578DBA971A06}"/>
              </a:ext>
            </a:extLst>
          </p:cNvPr>
          <p:cNvSpPr txBox="1"/>
          <p:nvPr/>
        </p:nvSpPr>
        <p:spPr>
          <a:xfrm>
            <a:off x="312865" y="244116"/>
            <a:ext cx="6096000" cy="461665"/>
          </a:xfrm>
          <a:prstGeom prst="rect">
            <a:avLst/>
          </a:prstGeom>
          <a:noFill/>
        </p:spPr>
        <p:txBody>
          <a:bodyPr wrap="square">
            <a:spAutoFit/>
          </a:bodyPr>
          <a:lstStyle/>
          <a:p>
            <a:r>
              <a:rPr lang="af-ZA" altLang="zh-CN" sz="2400" b="1" dirty="0"/>
              <a:t>Finding 3: </a:t>
            </a:r>
            <a:r>
              <a:rPr lang="en-US" altLang="zh-CN" sz="2400" b="1" dirty="0"/>
              <a:t>sectoral exposure is highly uneven</a:t>
            </a:r>
            <a:endParaRPr lang="zh-CN" altLang="en-US" sz="2400" b="1" dirty="0"/>
          </a:p>
        </p:txBody>
      </p:sp>
      <p:sp>
        <p:nvSpPr>
          <p:cNvPr id="3" name="文本框 2">
            <a:extLst>
              <a:ext uri="{FF2B5EF4-FFF2-40B4-BE49-F238E27FC236}">
                <a16:creationId xmlns:a16="http://schemas.microsoft.com/office/drawing/2014/main" id="{CF12C5AA-0C73-86DD-09C5-E4453651C260}"/>
              </a:ext>
            </a:extLst>
          </p:cNvPr>
          <p:cNvSpPr txBox="1"/>
          <p:nvPr/>
        </p:nvSpPr>
        <p:spPr>
          <a:xfrm>
            <a:off x="312865" y="759042"/>
            <a:ext cx="11102433" cy="646331"/>
          </a:xfrm>
          <a:prstGeom prst="rect">
            <a:avLst/>
          </a:prstGeom>
          <a:noFill/>
        </p:spPr>
        <p:txBody>
          <a:bodyPr wrap="square">
            <a:spAutoFit/>
          </a:bodyPr>
          <a:lstStyle/>
          <a:p>
            <a:r>
              <a:rPr lang="en-US" altLang="zh-CN" dirty="0"/>
              <a:t>We examine food manufacturing in UKM6 (Highlands and Islands) as an example, tracing how outage-induced losses propagate to its upstream and downstream sectors and how storage mitigate these losses (Fig. 4).</a:t>
            </a:r>
            <a:endParaRPr lang="zh-CN" altLang="en-US" dirty="0"/>
          </a:p>
        </p:txBody>
      </p:sp>
      <p:pic>
        <p:nvPicPr>
          <p:cNvPr id="4" name="图片 3">
            <a:extLst>
              <a:ext uri="{FF2B5EF4-FFF2-40B4-BE49-F238E27FC236}">
                <a16:creationId xmlns:a16="http://schemas.microsoft.com/office/drawing/2014/main" id="{F833BECE-0789-3AD7-A43C-AAE753F9DD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1736" y="1458634"/>
            <a:ext cx="9090409" cy="5254401"/>
          </a:xfrm>
          <a:prstGeom prst="rect">
            <a:avLst/>
          </a:prstGeom>
          <a:noFill/>
          <a:ln>
            <a:noFill/>
          </a:ln>
        </p:spPr>
      </p:pic>
    </p:spTree>
    <p:extLst>
      <p:ext uri="{BB962C8B-B14F-4D97-AF65-F5344CB8AC3E}">
        <p14:creationId xmlns:p14="http://schemas.microsoft.com/office/powerpoint/2010/main" val="1612599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E23F26B4-8E4C-3777-8543-2C830BD407A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863" y="0"/>
            <a:ext cx="12021302" cy="6517678"/>
          </a:xfrm>
          <a:prstGeom prst="rect">
            <a:avLst/>
          </a:prstGeom>
        </p:spPr>
      </p:pic>
      <p:pic>
        <p:nvPicPr>
          <p:cNvPr id="16" name="图片 15">
            <a:extLst>
              <a:ext uri="{FF2B5EF4-FFF2-40B4-BE49-F238E27FC236}">
                <a16:creationId xmlns:a16="http://schemas.microsoft.com/office/drawing/2014/main" id="{9325D7F8-A880-F275-DFE3-CA7D28CAFDA4}"/>
              </a:ext>
            </a:extLst>
          </p:cNvPr>
          <p:cNvPicPr>
            <a:picLocks noChangeAspect="1"/>
          </p:cNvPicPr>
          <p:nvPr/>
        </p:nvPicPr>
        <p:blipFill>
          <a:blip r:embed="rId4"/>
          <a:stretch>
            <a:fillRect/>
          </a:stretch>
        </p:blipFill>
        <p:spPr>
          <a:xfrm>
            <a:off x="3206478" y="1797374"/>
            <a:ext cx="2869046" cy="2328649"/>
          </a:xfrm>
          <a:prstGeom prst="rect">
            <a:avLst/>
          </a:prstGeom>
        </p:spPr>
      </p:pic>
      <p:sp>
        <p:nvSpPr>
          <p:cNvPr id="17" name="文本框 16">
            <a:extLst>
              <a:ext uri="{FF2B5EF4-FFF2-40B4-BE49-F238E27FC236}">
                <a16:creationId xmlns:a16="http://schemas.microsoft.com/office/drawing/2014/main" id="{7ECC80D7-4C8B-09B3-3B62-056B62619E14}"/>
              </a:ext>
            </a:extLst>
          </p:cNvPr>
          <p:cNvSpPr txBox="1"/>
          <p:nvPr/>
        </p:nvSpPr>
        <p:spPr>
          <a:xfrm>
            <a:off x="3286101" y="2390720"/>
            <a:ext cx="2963007" cy="1067343"/>
          </a:xfrm>
          <a:prstGeom prst="rect">
            <a:avLst/>
          </a:prstGeom>
          <a:solidFill>
            <a:schemeClr val="bg1"/>
          </a:solidFill>
        </p:spPr>
        <p:txBody>
          <a:bodyPr wrap="square" rtlCol="0">
            <a:spAutoFit/>
          </a:bodyPr>
          <a:lstStyle/>
          <a:p>
            <a:pPr>
              <a:lnSpc>
                <a:spcPct val="120000"/>
              </a:lnSpc>
            </a:pPr>
            <a:r>
              <a:rPr lang="en-US" altLang="zh-CN" dirty="0">
                <a:cs typeface="+mn-ea"/>
                <a:sym typeface="+mn-lt"/>
              </a:rPr>
              <a:t>Implementing flood barriers and raising equipment at primary substations</a:t>
            </a:r>
            <a:endParaRPr lang="zh-CN" altLang="en-US" dirty="0">
              <a:cs typeface="+mn-ea"/>
              <a:sym typeface="+mn-lt"/>
            </a:endParaRPr>
          </a:p>
        </p:txBody>
      </p:sp>
      <p:pic>
        <p:nvPicPr>
          <p:cNvPr id="18" name="图片 17">
            <a:extLst>
              <a:ext uri="{FF2B5EF4-FFF2-40B4-BE49-F238E27FC236}">
                <a16:creationId xmlns:a16="http://schemas.microsoft.com/office/drawing/2014/main" id="{407A7615-ABC7-5615-2AA3-11561A75B28C}"/>
              </a:ext>
            </a:extLst>
          </p:cNvPr>
          <p:cNvPicPr>
            <a:picLocks noChangeAspect="1"/>
          </p:cNvPicPr>
          <p:nvPr/>
        </p:nvPicPr>
        <p:blipFill>
          <a:blip r:embed="rId4"/>
          <a:stretch>
            <a:fillRect/>
          </a:stretch>
        </p:blipFill>
        <p:spPr>
          <a:xfrm>
            <a:off x="9305915" y="1847850"/>
            <a:ext cx="2629411" cy="2278173"/>
          </a:xfrm>
          <a:prstGeom prst="rect">
            <a:avLst/>
          </a:prstGeom>
        </p:spPr>
      </p:pic>
      <p:sp>
        <p:nvSpPr>
          <p:cNvPr id="20" name="文本框 19">
            <a:extLst>
              <a:ext uri="{FF2B5EF4-FFF2-40B4-BE49-F238E27FC236}">
                <a16:creationId xmlns:a16="http://schemas.microsoft.com/office/drawing/2014/main" id="{B7854F56-A108-9428-EDBC-C4D56E089952}"/>
              </a:ext>
            </a:extLst>
          </p:cNvPr>
          <p:cNvSpPr txBox="1"/>
          <p:nvPr/>
        </p:nvSpPr>
        <p:spPr>
          <a:xfrm>
            <a:off x="9234741" y="2686796"/>
            <a:ext cx="2629411" cy="923330"/>
          </a:xfrm>
          <a:prstGeom prst="rect">
            <a:avLst/>
          </a:prstGeom>
          <a:noFill/>
        </p:spPr>
        <p:txBody>
          <a:bodyPr wrap="square">
            <a:spAutoFit/>
          </a:bodyPr>
          <a:lstStyle/>
          <a:p>
            <a:r>
              <a:rPr lang="zh-CN" altLang="en-US" dirty="0">
                <a:cs typeface="+mn-ea"/>
              </a:rPr>
              <a:t>Intelligently bury lines in high-risk areas (e.g., forests)</a:t>
            </a:r>
          </a:p>
        </p:txBody>
      </p:sp>
      <p:pic>
        <p:nvPicPr>
          <p:cNvPr id="21" name="图片 20">
            <a:extLst>
              <a:ext uri="{FF2B5EF4-FFF2-40B4-BE49-F238E27FC236}">
                <a16:creationId xmlns:a16="http://schemas.microsoft.com/office/drawing/2014/main" id="{B7FE4D1F-CC07-62DA-F74C-7D3E31182380}"/>
              </a:ext>
            </a:extLst>
          </p:cNvPr>
          <p:cNvPicPr>
            <a:picLocks noChangeAspect="1"/>
          </p:cNvPicPr>
          <p:nvPr/>
        </p:nvPicPr>
        <p:blipFill>
          <a:blip r:embed="rId4"/>
          <a:stretch>
            <a:fillRect/>
          </a:stretch>
        </p:blipFill>
        <p:spPr>
          <a:xfrm>
            <a:off x="3240845" y="4467280"/>
            <a:ext cx="2963007" cy="2134720"/>
          </a:xfrm>
          <a:prstGeom prst="rect">
            <a:avLst/>
          </a:prstGeom>
        </p:spPr>
      </p:pic>
      <p:sp>
        <p:nvSpPr>
          <p:cNvPr id="23" name="文本框 22">
            <a:extLst>
              <a:ext uri="{FF2B5EF4-FFF2-40B4-BE49-F238E27FC236}">
                <a16:creationId xmlns:a16="http://schemas.microsoft.com/office/drawing/2014/main" id="{59BAE39A-45D7-3068-23B7-F6C331262C0E}"/>
              </a:ext>
            </a:extLst>
          </p:cNvPr>
          <p:cNvSpPr txBox="1"/>
          <p:nvPr/>
        </p:nvSpPr>
        <p:spPr>
          <a:xfrm>
            <a:off x="3240845" y="4862612"/>
            <a:ext cx="2869046" cy="1200329"/>
          </a:xfrm>
          <a:prstGeom prst="rect">
            <a:avLst/>
          </a:prstGeom>
          <a:noFill/>
        </p:spPr>
        <p:txBody>
          <a:bodyPr wrap="square">
            <a:spAutoFit/>
          </a:bodyPr>
          <a:lstStyle/>
          <a:p>
            <a:r>
              <a:rPr lang="zh-CN" altLang="en-US" dirty="0"/>
              <a:t>Deploying and optimizing large-scale </a:t>
            </a:r>
            <a:r>
              <a:rPr lang="af-ZA" altLang="zh-CN" dirty="0"/>
              <a:t>distributed storage </a:t>
            </a:r>
            <a:r>
              <a:rPr lang="zh-CN" altLang="en-US" dirty="0"/>
              <a:t>to store surplus energy</a:t>
            </a:r>
          </a:p>
        </p:txBody>
      </p:sp>
      <p:pic>
        <p:nvPicPr>
          <p:cNvPr id="26" name="图片 25">
            <a:extLst>
              <a:ext uri="{FF2B5EF4-FFF2-40B4-BE49-F238E27FC236}">
                <a16:creationId xmlns:a16="http://schemas.microsoft.com/office/drawing/2014/main" id="{A9259820-A12F-8D78-A917-372B7A9F4BD0}"/>
              </a:ext>
            </a:extLst>
          </p:cNvPr>
          <p:cNvPicPr>
            <a:picLocks noChangeAspect="1"/>
          </p:cNvPicPr>
          <p:nvPr/>
        </p:nvPicPr>
        <p:blipFill>
          <a:blip r:embed="rId4"/>
          <a:stretch>
            <a:fillRect/>
          </a:stretch>
        </p:blipFill>
        <p:spPr>
          <a:xfrm>
            <a:off x="9139116" y="4451350"/>
            <a:ext cx="2963007" cy="2211917"/>
          </a:xfrm>
          <a:prstGeom prst="rect">
            <a:avLst/>
          </a:prstGeom>
        </p:spPr>
      </p:pic>
      <p:sp>
        <p:nvSpPr>
          <p:cNvPr id="27" name="文本框 26">
            <a:extLst>
              <a:ext uri="{FF2B5EF4-FFF2-40B4-BE49-F238E27FC236}">
                <a16:creationId xmlns:a16="http://schemas.microsoft.com/office/drawing/2014/main" id="{4C2DB71B-10DE-BC95-3941-204C25ABB296}"/>
              </a:ext>
            </a:extLst>
          </p:cNvPr>
          <p:cNvSpPr txBox="1"/>
          <p:nvPr/>
        </p:nvSpPr>
        <p:spPr>
          <a:xfrm>
            <a:off x="9147069" y="4967247"/>
            <a:ext cx="2788257" cy="923330"/>
          </a:xfrm>
          <a:prstGeom prst="rect">
            <a:avLst/>
          </a:prstGeom>
          <a:noFill/>
        </p:spPr>
        <p:txBody>
          <a:bodyPr wrap="square">
            <a:spAutoFit/>
          </a:bodyPr>
          <a:lstStyle/>
          <a:p>
            <a:r>
              <a:rPr lang="zh-CN" altLang="en-US" dirty="0"/>
              <a:t>Designing networks with parallel connections to separate substations</a:t>
            </a:r>
          </a:p>
        </p:txBody>
      </p:sp>
      <p:sp>
        <p:nvSpPr>
          <p:cNvPr id="28" name="文本框 27">
            <a:extLst>
              <a:ext uri="{FF2B5EF4-FFF2-40B4-BE49-F238E27FC236}">
                <a16:creationId xmlns:a16="http://schemas.microsoft.com/office/drawing/2014/main" id="{7AA8AC8A-4BE3-211B-86D0-884408CFE403}"/>
              </a:ext>
            </a:extLst>
          </p:cNvPr>
          <p:cNvSpPr txBox="1"/>
          <p:nvPr/>
        </p:nvSpPr>
        <p:spPr>
          <a:xfrm>
            <a:off x="9139116" y="4516467"/>
            <a:ext cx="2788257" cy="400110"/>
          </a:xfrm>
          <a:prstGeom prst="rect">
            <a:avLst/>
          </a:prstGeom>
          <a:noFill/>
        </p:spPr>
        <p:txBody>
          <a:bodyPr wrap="square">
            <a:spAutoFit/>
          </a:bodyPr>
          <a:lstStyle/>
          <a:p>
            <a:r>
              <a:rPr lang="en-US" altLang="zh-CN" sz="2000" b="1" dirty="0"/>
              <a:t>Network redundancy</a:t>
            </a:r>
            <a:endParaRPr lang="zh-CN" altLang="en-US" sz="2000" b="1" dirty="0"/>
          </a:p>
        </p:txBody>
      </p:sp>
      <p:sp>
        <p:nvSpPr>
          <p:cNvPr id="29" name="文本框 28">
            <a:extLst>
              <a:ext uri="{FF2B5EF4-FFF2-40B4-BE49-F238E27FC236}">
                <a16:creationId xmlns:a16="http://schemas.microsoft.com/office/drawing/2014/main" id="{1850EE86-16A9-E0A1-DF5C-E6B46C124755}"/>
              </a:ext>
            </a:extLst>
          </p:cNvPr>
          <p:cNvSpPr txBox="1"/>
          <p:nvPr/>
        </p:nvSpPr>
        <p:spPr>
          <a:xfrm>
            <a:off x="9234741" y="1952709"/>
            <a:ext cx="2788257" cy="707886"/>
          </a:xfrm>
          <a:prstGeom prst="rect">
            <a:avLst/>
          </a:prstGeom>
          <a:noFill/>
        </p:spPr>
        <p:txBody>
          <a:bodyPr wrap="square">
            <a:spAutoFit/>
          </a:bodyPr>
          <a:lstStyle/>
          <a:p>
            <a:r>
              <a:rPr lang="en-US" altLang="zh-CN" sz="2000" b="1" dirty="0"/>
              <a:t>Strategic </a:t>
            </a:r>
          </a:p>
          <a:p>
            <a:r>
              <a:rPr lang="en-US" altLang="zh-CN" sz="2000" b="1" dirty="0"/>
              <a:t>Undergrounding</a:t>
            </a:r>
            <a:endParaRPr lang="zh-CN" altLang="en-US" sz="2000" b="1" dirty="0"/>
          </a:p>
        </p:txBody>
      </p:sp>
      <p:sp>
        <p:nvSpPr>
          <p:cNvPr id="30" name="文本框 29">
            <a:extLst>
              <a:ext uri="{FF2B5EF4-FFF2-40B4-BE49-F238E27FC236}">
                <a16:creationId xmlns:a16="http://schemas.microsoft.com/office/drawing/2014/main" id="{38DAD817-3AA6-0A54-ED00-A06D7201BFC5}"/>
              </a:ext>
            </a:extLst>
          </p:cNvPr>
          <p:cNvSpPr txBox="1"/>
          <p:nvPr/>
        </p:nvSpPr>
        <p:spPr>
          <a:xfrm>
            <a:off x="3328221" y="2054309"/>
            <a:ext cx="2788257" cy="400110"/>
          </a:xfrm>
          <a:prstGeom prst="rect">
            <a:avLst/>
          </a:prstGeom>
          <a:noFill/>
        </p:spPr>
        <p:txBody>
          <a:bodyPr wrap="square">
            <a:spAutoFit/>
          </a:bodyPr>
          <a:lstStyle/>
          <a:p>
            <a:r>
              <a:rPr lang="en-US" altLang="zh-CN" sz="2000" b="1" dirty="0"/>
              <a:t>Substation hardening</a:t>
            </a:r>
            <a:endParaRPr lang="zh-CN" altLang="en-US" sz="2000" b="1" dirty="0"/>
          </a:p>
        </p:txBody>
      </p:sp>
      <p:sp>
        <p:nvSpPr>
          <p:cNvPr id="31" name="文本框 30">
            <a:extLst>
              <a:ext uri="{FF2B5EF4-FFF2-40B4-BE49-F238E27FC236}">
                <a16:creationId xmlns:a16="http://schemas.microsoft.com/office/drawing/2014/main" id="{17A4A9AF-53AD-001A-A673-BB17A7F4FCD5}"/>
              </a:ext>
            </a:extLst>
          </p:cNvPr>
          <p:cNvSpPr txBox="1"/>
          <p:nvPr/>
        </p:nvSpPr>
        <p:spPr>
          <a:xfrm>
            <a:off x="3243715" y="4516467"/>
            <a:ext cx="2788257" cy="400110"/>
          </a:xfrm>
          <a:prstGeom prst="rect">
            <a:avLst/>
          </a:prstGeom>
          <a:noFill/>
        </p:spPr>
        <p:txBody>
          <a:bodyPr wrap="square">
            <a:spAutoFit/>
          </a:bodyPr>
          <a:lstStyle/>
          <a:p>
            <a:r>
              <a:rPr lang="en-US" altLang="zh-CN" sz="2000" b="1" dirty="0"/>
              <a:t>Distributed storage</a:t>
            </a:r>
            <a:endParaRPr lang="zh-CN" altLang="en-US" sz="2000" b="1" dirty="0"/>
          </a:p>
        </p:txBody>
      </p:sp>
      <p:pic>
        <p:nvPicPr>
          <p:cNvPr id="34" name="图片 33">
            <a:extLst>
              <a:ext uri="{FF2B5EF4-FFF2-40B4-BE49-F238E27FC236}">
                <a16:creationId xmlns:a16="http://schemas.microsoft.com/office/drawing/2014/main" id="{484A14EF-F5A2-312F-2587-640C48061702}"/>
              </a:ext>
            </a:extLst>
          </p:cNvPr>
          <p:cNvPicPr>
            <a:picLocks noChangeAspect="1"/>
          </p:cNvPicPr>
          <p:nvPr/>
        </p:nvPicPr>
        <p:blipFill>
          <a:blip r:embed="rId4"/>
          <a:stretch>
            <a:fillRect/>
          </a:stretch>
        </p:blipFill>
        <p:spPr>
          <a:xfrm>
            <a:off x="237501" y="270933"/>
            <a:ext cx="11757954" cy="1272738"/>
          </a:xfrm>
          <a:prstGeom prst="rect">
            <a:avLst/>
          </a:prstGeom>
        </p:spPr>
      </p:pic>
      <p:sp>
        <p:nvSpPr>
          <p:cNvPr id="36" name="文本框 35">
            <a:extLst>
              <a:ext uri="{FF2B5EF4-FFF2-40B4-BE49-F238E27FC236}">
                <a16:creationId xmlns:a16="http://schemas.microsoft.com/office/drawing/2014/main" id="{99D18643-7069-31BF-6171-0E77732A51FF}"/>
              </a:ext>
            </a:extLst>
          </p:cNvPr>
          <p:cNvSpPr txBox="1"/>
          <p:nvPr/>
        </p:nvSpPr>
        <p:spPr>
          <a:xfrm>
            <a:off x="528612" y="268469"/>
            <a:ext cx="11959722" cy="707886"/>
          </a:xfrm>
          <a:prstGeom prst="rect">
            <a:avLst/>
          </a:prstGeom>
          <a:noFill/>
        </p:spPr>
        <p:txBody>
          <a:bodyPr wrap="square">
            <a:spAutoFit/>
          </a:bodyPr>
          <a:lstStyle/>
          <a:p>
            <a:r>
              <a:rPr lang="en-US" altLang="zh-CN" sz="4000" b="1" dirty="0"/>
              <a:t>Ongoing work: resilience intervention assessment</a:t>
            </a:r>
            <a:endParaRPr lang="zh-CN" altLang="en-US" sz="4000" b="1" dirty="0"/>
          </a:p>
        </p:txBody>
      </p:sp>
      <p:sp>
        <p:nvSpPr>
          <p:cNvPr id="38" name="文本框 37">
            <a:extLst>
              <a:ext uri="{FF2B5EF4-FFF2-40B4-BE49-F238E27FC236}">
                <a16:creationId xmlns:a16="http://schemas.microsoft.com/office/drawing/2014/main" id="{E3EDA147-9837-E0F9-C345-6309BCF95585}"/>
              </a:ext>
            </a:extLst>
          </p:cNvPr>
          <p:cNvSpPr txBox="1"/>
          <p:nvPr/>
        </p:nvSpPr>
        <p:spPr>
          <a:xfrm>
            <a:off x="528612" y="999501"/>
            <a:ext cx="10384921" cy="830997"/>
          </a:xfrm>
          <a:prstGeom prst="rect">
            <a:avLst/>
          </a:prstGeom>
          <a:noFill/>
        </p:spPr>
        <p:txBody>
          <a:bodyPr wrap="square">
            <a:spAutoFit/>
          </a:bodyPr>
          <a:lstStyle/>
          <a:p>
            <a:r>
              <a:rPr lang="zh-CN" altLang="en-US" sz="2400" dirty="0"/>
              <a:t>Focus investment on critical parts of the network to </a:t>
            </a:r>
            <a:r>
              <a:rPr lang="en-US" altLang="zh-CN" sz="2400" dirty="0"/>
              <a:t>minimize the </a:t>
            </a:r>
            <a:r>
              <a:rPr lang="zh-CN" altLang="en-US" sz="2400" dirty="0"/>
              <a:t>impact </a:t>
            </a:r>
            <a:r>
              <a:rPr lang="en-US" altLang="zh-CN" sz="2400" dirty="0"/>
              <a:t>of</a:t>
            </a:r>
            <a:r>
              <a:rPr lang="zh-CN" altLang="en-US" sz="2400" dirty="0"/>
              <a:t> </a:t>
            </a:r>
            <a:r>
              <a:rPr lang="en-US" altLang="zh-CN" sz="2400" dirty="0"/>
              <a:t>power</a:t>
            </a:r>
            <a:r>
              <a:rPr lang="zh-CN" altLang="en-US" sz="2400" dirty="0"/>
              <a:t> </a:t>
            </a:r>
            <a:r>
              <a:rPr lang="en-US" altLang="zh-CN" sz="2400" dirty="0"/>
              <a:t>outage </a:t>
            </a:r>
            <a:r>
              <a:rPr lang="en-US" altLang="zh-CN" sz="2400" dirty="0">
                <a:latin typeface="Calibri" panose="020F0502020204030204" pitchFamily="34" charset="0"/>
                <a:ea typeface="Calibri" panose="020F0502020204030204" pitchFamily="34" charset="0"/>
                <a:cs typeface="Calibri" panose="020F0502020204030204" pitchFamily="34" charset="0"/>
              </a:rPr>
              <a:t>and shock to economic </a:t>
            </a:r>
            <a:r>
              <a:rPr lang="en-US" altLang="zh-CN" sz="2400" dirty="0"/>
              <a:t>activities.</a:t>
            </a:r>
            <a:endParaRPr lang="zh-CN" altLang="en-US" sz="2400" dirty="0"/>
          </a:p>
        </p:txBody>
      </p:sp>
    </p:spTree>
    <p:extLst>
      <p:ext uri="{BB962C8B-B14F-4D97-AF65-F5344CB8AC3E}">
        <p14:creationId xmlns:p14="http://schemas.microsoft.com/office/powerpoint/2010/main" val="816685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D6A2EB7-A278-1B16-9895-E1EE1C1920E0}"/>
              </a:ext>
            </a:extLst>
          </p:cNvPr>
          <p:cNvSpPr txBox="1"/>
          <p:nvPr/>
        </p:nvSpPr>
        <p:spPr>
          <a:xfrm>
            <a:off x="4336431" y="2844225"/>
            <a:ext cx="6096928" cy="584775"/>
          </a:xfrm>
          <a:prstGeom prst="rect">
            <a:avLst/>
          </a:prstGeom>
          <a:noFill/>
        </p:spPr>
        <p:txBody>
          <a:bodyPr wrap="square">
            <a:spAutoFit/>
          </a:bodyPr>
          <a:lstStyle/>
          <a:p>
            <a:r>
              <a:rPr lang="zh-CN" altLang="zh-CN" sz="3200" dirty="0"/>
              <a:t>Part </a:t>
            </a:r>
            <a:r>
              <a:rPr lang="en-US" altLang="zh-CN" sz="3200" dirty="0"/>
              <a:t>5</a:t>
            </a:r>
            <a:r>
              <a:rPr lang="zh-CN" altLang="zh-CN" sz="3200" dirty="0"/>
              <a:t>. Collaboration</a:t>
            </a:r>
            <a:endParaRPr lang="zh-CN" altLang="en-US" sz="3200" dirty="0"/>
          </a:p>
        </p:txBody>
      </p:sp>
    </p:spTree>
    <p:extLst>
      <p:ext uri="{BB962C8B-B14F-4D97-AF65-F5344CB8AC3E}">
        <p14:creationId xmlns:p14="http://schemas.microsoft.com/office/powerpoint/2010/main" val="2998135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D8D8923-DFFA-22F9-D1F7-5D6596C96D23}"/>
              </a:ext>
            </a:extLst>
          </p:cNvPr>
          <p:cNvSpPr>
            <a:spLocks noGrp="1"/>
          </p:cNvSpPr>
          <p:nvPr>
            <p:ph type="title"/>
          </p:nvPr>
        </p:nvSpPr>
        <p:spPr>
          <a:xfrm>
            <a:off x="838200" y="365125"/>
            <a:ext cx="10909610" cy="1325563"/>
          </a:xfrm>
        </p:spPr>
        <p:txBody>
          <a:bodyPr>
            <a:normAutofit/>
          </a:bodyPr>
          <a:lstStyle/>
          <a:p>
            <a:r>
              <a:rPr lang="it-IT" altLang="zh-CN" sz="4000" b="1" dirty="0">
                <a:ea typeface="Tahoma" panose="020B0604030504040204" pitchFamily="34" charset="0"/>
                <a:cs typeface="Tahoma" panose="020B0604030504040204" pitchFamily="34" charset="0"/>
              </a:rPr>
              <a:t>Open Cascade Map: a collaborative data platform</a:t>
            </a:r>
            <a:endParaRPr lang="en-US" sz="4000" b="1" dirty="0"/>
          </a:p>
        </p:txBody>
      </p:sp>
      <p:sp>
        <p:nvSpPr>
          <p:cNvPr id="10" name="Content Placeholder 2">
            <a:extLst>
              <a:ext uri="{FF2B5EF4-FFF2-40B4-BE49-F238E27FC236}">
                <a16:creationId xmlns:a16="http://schemas.microsoft.com/office/drawing/2014/main" id="{89DB1DE7-7F30-F4A8-6B3C-6E3F92C5239D}"/>
              </a:ext>
            </a:extLst>
          </p:cNvPr>
          <p:cNvSpPr>
            <a:spLocks noGrp="1"/>
          </p:cNvSpPr>
          <p:nvPr>
            <p:ph idx="1"/>
          </p:nvPr>
        </p:nvSpPr>
        <p:spPr>
          <a:xfrm>
            <a:off x="838200" y="1825625"/>
            <a:ext cx="10695432" cy="4351338"/>
          </a:xfrm>
        </p:spPr>
        <p:txBody>
          <a:bodyPr>
            <a:normAutofit fontScale="92500" lnSpcReduction="10000"/>
          </a:bodyPr>
          <a:lstStyle/>
          <a:p>
            <a:r>
              <a:rPr lang="en-US" altLang="zh-CN" dirty="0">
                <a:ea typeface="Tahoma" panose="020B0604030504040204" pitchFamily="34" charset="0"/>
                <a:cs typeface="Tahoma" panose="020B0604030504040204" pitchFamily="34" charset="0"/>
              </a:rPr>
              <a:t>Who was affected, when, where, what,</a:t>
            </a:r>
            <a:r>
              <a:rPr lang="zh-CN" altLang="en-US" dirty="0">
                <a:ea typeface="Tahoma" panose="020B0604030504040204" pitchFamily="34" charset="0"/>
                <a:cs typeface="Tahoma" panose="020B0604030504040204" pitchFamily="34" charset="0"/>
              </a:rPr>
              <a:t> </a:t>
            </a:r>
            <a:r>
              <a:rPr lang="en-US" altLang="zh-CN" dirty="0">
                <a:ea typeface="Tahoma" panose="020B0604030504040204" pitchFamily="34" charset="0"/>
                <a:cs typeface="Tahoma" panose="020B0604030504040204" pitchFamily="34" charset="0"/>
              </a:rPr>
              <a:t>how?</a:t>
            </a:r>
          </a:p>
          <a:p>
            <a:pPr lvl="1"/>
            <a:r>
              <a:rPr lang="en-US" altLang="zh-CN" dirty="0">
                <a:ea typeface="Tahoma" panose="020B0604030504040204" pitchFamily="34" charset="0"/>
                <a:cs typeface="Tahoma" panose="020B0604030504040204" pitchFamily="34" charset="0"/>
              </a:rPr>
              <a:t>Research</a:t>
            </a:r>
            <a:r>
              <a:rPr lang="zh-CN" altLang="en-US" dirty="0">
                <a:cs typeface="Tahoma" panose="020B0604030504040204" pitchFamily="34" charset="0"/>
              </a:rPr>
              <a:t> </a:t>
            </a:r>
            <a:r>
              <a:rPr lang="en-US" altLang="zh-CN" dirty="0">
                <a:ea typeface="Tahoma" panose="020B0604030504040204" pitchFamily="34" charset="0"/>
                <a:cs typeface="Tahoma" panose="020B0604030504040204" pitchFamily="34" charset="0"/>
              </a:rPr>
              <a:t>data from various fields</a:t>
            </a:r>
            <a:endParaRPr lang="en-GB" altLang="zh-CN" dirty="0">
              <a:ea typeface="Tahoma" panose="020B0604030504040204" pitchFamily="34" charset="0"/>
              <a:cs typeface="Tahoma" panose="020B0604030504040204" pitchFamily="34" charset="0"/>
            </a:endParaRPr>
          </a:p>
          <a:p>
            <a:pPr lvl="1"/>
            <a:r>
              <a:rPr lang="en-US" altLang="zh-CN" dirty="0">
                <a:ea typeface="Tahoma" panose="020B0604030504040204" pitchFamily="34" charset="0"/>
                <a:cs typeface="Tahoma" panose="020B0604030504040204" pitchFamily="34" charset="0"/>
              </a:rPr>
              <a:t>Publicly reported data</a:t>
            </a:r>
            <a:r>
              <a:rPr lang="zh-CN" altLang="en-US" dirty="0">
                <a:ea typeface="Tahoma" panose="020B0604030504040204" pitchFamily="34" charset="0"/>
                <a:cs typeface="Tahoma" panose="020B0604030504040204" pitchFamily="34" charset="0"/>
              </a:rPr>
              <a:t> </a:t>
            </a:r>
            <a:r>
              <a:rPr lang="en-US" altLang="zh-CN" dirty="0">
                <a:ea typeface="Tahoma" panose="020B0604030504040204" pitchFamily="34" charset="0"/>
                <a:cs typeface="Tahoma" panose="020B0604030504040204" pitchFamily="34" charset="0"/>
              </a:rPr>
              <a:t>[official</a:t>
            </a:r>
            <a:r>
              <a:rPr lang="zh-CN" altLang="en-US" dirty="0">
                <a:ea typeface="Tahoma" panose="020B0604030504040204" pitchFamily="34" charset="0"/>
                <a:cs typeface="Tahoma" panose="020B0604030504040204" pitchFamily="34" charset="0"/>
              </a:rPr>
              <a:t> </a:t>
            </a:r>
            <a:r>
              <a:rPr lang="en-US" altLang="zh-CN" dirty="0">
                <a:ea typeface="Tahoma" panose="020B0604030504040204" pitchFamily="34" charset="0"/>
                <a:cs typeface="Tahoma" panose="020B0604030504040204" pitchFamily="34" charset="0"/>
              </a:rPr>
              <a:t>report,</a:t>
            </a:r>
            <a:r>
              <a:rPr lang="zh-CN" altLang="en-US" dirty="0">
                <a:ea typeface="Tahoma" panose="020B0604030504040204" pitchFamily="34" charset="0"/>
                <a:cs typeface="Tahoma" panose="020B0604030504040204" pitchFamily="34" charset="0"/>
              </a:rPr>
              <a:t> </a:t>
            </a:r>
            <a:r>
              <a:rPr lang="en-US" altLang="zh-CN" dirty="0">
                <a:ea typeface="Tahoma" panose="020B0604030504040204" pitchFamily="34" charset="0"/>
                <a:cs typeface="Tahoma" panose="020B0604030504040204" pitchFamily="34" charset="0"/>
              </a:rPr>
              <a:t>media]</a:t>
            </a:r>
          </a:p>
          <a:p>
            <a:pPr lvl="1"/>
            <a:r>
              <a:rPr lang="en-US" altLang="zh-CN" dirty="0">
                <a:ea typeface="Tahoma" panose="020B0604030504040204" pitchFamily="34" charset="0"/>
                <a:cs typeface="Tahoma" panose="020B0604030504040204" pitchFamily="34" charset="0"/>
              </a:rPr>
              <a:t>Individual voluntary contribution</a:t>
            </a:r>
          </a:p>
          <a:p>
            <a:pPr lvl="1"/>
            <a:r>
              <a:rPr lang="en-US" altLang="zh-CN" dirty="0">
                <a:ea typeface="Tahoma" panose="020B0604030504040204" pitchFamily="34" charset="0"/>
                <a:cs typeface="Tahoma" panose="020B0604030504040204" pitchFamily="34" charset="0"/>
              </a:rPr>
              <a:t>High frequency survey/interview</a:t>
            </a:r>
            <a:r>
              <a:rPr lang="zh-CN" altLang="en-US" dirty="0">
                <a:cs typeface="Tahoma" panose="020B0604030504040204" pitchFamily="34" charset="0"/>
              </a:rPr>
              <a:t> </a:t>
            </a:r>
            <a:r>
              <a:rPr lang="en-US" altLang="zh-CN" dirty="0">
                <a:ea typeface="Tahoma" panose="020B0604030504040204" pitchFamily="34" charset="0"/>
                <a:cs typeface="Tahoma" panose="020B0604030504040204" pitchFamily="34" charset="0"/>
              </a:rPr>
              <a:t>[specific</a:t>
            </a:r>
            <a:r>
              <a:rPr lang="zh-CN" altLang="en-US" dirty="0">
                <a:cs typeface="Tahoma" panose="020B0604030504040204" pitchFamily="34" charset="0"/>
              </a:rPr>
              <a:t> </a:t>
            </a:r>
            <a:r>
              <a:rPr lang="en-US" altLang="zh-CN" dirty="0">
                <a:ea typeface="Tahoma" panose="020B0604030504040204" pitchFamily="34" charset="0"/>
                <a:cs typeface="Tahoma" panose="020B0604030504040204" pitchFamily="34" charset="0"/>
              </a:rPr>
              <a:t>events]</a:t>
            </a:r>
            <a:endParaRPr lang="en-GB" altLang="zh-CN" dirty="0">
              <a:ea typeface="Tahoma" panose="020B0604030504040204" pitchFamily="34" charset="0"/>
              <a:cs typeface="Tahoma" panose="020B0604030504040204" pitchFamily="34" charset="0"/>
            </a:endParaRPr>
          </a:p>
          <a:p>
            <a:pPr lvl="1"/>
            <a:r>
              <a:rPr lang="en-US" altLang="zh-CN" dirty="0">
                <a:ea typeface="Tahoma" panose="020B0604030504040204" pitchFamily="34" charset="0"/>
                <a:cs typeface="Tahoma" panose="020B0604030504040204" pitchFamily="34" charset="0"/>
              </a:rPr>
              <a:t>Satellite imagery</a:t>
            </a:r>
            <a:r>
              <a:rPr lang="zh-CN" altLang="en-US" dirty="0">
                <a:cs typeface="Tahoma" panose="020B0604030504040204" pitchFamily="34" charset="0"/>
              </a:rPr>
              <a:t> </a:t>
            </a:r>
            <a:r>
              <a:rPr lang="en-US" altLang="zh-CN" dirty="0">
                <a:ea typeface="Tahoma" panose="020B0604030504040204" pitchFamily="34" charset="0"/>
                <a:cs typeface="Tahoma" panose="020B0604030504040204" pitchFamily="34" charset="0"/>
              </a:rPr>
              <a:t>and</a:t>
            </a:r>
            <a:r>
              <a:rPr lang="zh-CN" altLang="en-US" dirty="0">
                <a:cs typeface="Tahoma" panose="020B0604030504040204" pitchFamily="34" charset="0"/>
              </a:rPr>
              <a:t> </a:t>
            </a:r>
            <a:r>
              <a:rPr lang="en-US" altLang="zh-CN" dirty="0">
                <a:ea typeface="Tahoma" panose="020B0604030504040204" pitchFamily="34" charset="0"/>
                <a:cs typeface="Tahoma" panose="020B0604030504040204" pitchFamily="34" charset="0"/>
              </a:rPr>
              <a:t>remote</a:t>
            </a:r>
            <a:r>
              <a:rPr lang="zh-CN" altLang="en-US" dirty="0">
                <a:cs typeface="Tahoma" panose="020B0604030504040204" pitchFamily="34" charset="0"/>
              </a:rPr>
              <a:t> </a:t>
            </a:r>
            <a:r>
              <a:rPr lang="en-US" altLang="zh-CN" dirty="0">
                <a:ea typeface="Tahoma" panose="020B0604030504040204" pitchFamily="34" charset="0"/>
                <a:cs typeface="Tahoma" panose="020B0604030504040204" pitchFamily="34" charset="0"/>
              </a:rPr>
              <a:t>sensing</a:t>
            </a:r>
          </a:p>
          <a:p>
            <a:pPr lvl="1"/>
            <a:r>
              <a:rPr lang="en-US" altLang="zh-CN" dirty="0">
                <a:ea typeface="Tahoma" panose="020B0604030504040204" pitchFamily="34" charset="0"/>
                <a:cs typeface="Tahoma" panose="020B0604030504040204" pitchFamily="34" charset="0"/>
              </a:rPr>
              <a:t>Surface</a:t>
            </a:r>
            <a:r>
              <a:rPr lang="zh-CN" altLang="en-US" dirty="0">
                <a:cs typeface="Tahoma" panose="020B0604030504040204" pitchFamily="34" charset="0"/>
              </a:rPr>
              <a:t> </a:t>
            </a:r>
            <a:r>
              <a:rPr lang="en-US" altLang="zh-CN" dirty="0">
                <a:ea typeface="Tahoma" panose="020B0604030504040204" pitchFamily="34" charset="0"/>
                <a:cs typeface="Tahoma" panose="020B0604030504040204" pitchFamily="34" charset="0"/>
              </a:rPr>
              <a:t>Sensor data</a:t>
            </a:r>
          </a:p>
          <a:p>
            <a:pPr marL="0" indent="0">
              <a:buNone/>
            </a:pPr>
            <a:endParaRPr lang="en-US" altLang="zh-CN" dirty="0">
              <a:ea typeface="Tahoma" panose="020B0604030504040204" pitchFamily="34" charset="0"/>
              <a:cs typeface="Tahoma" panose="020B0604030504040204" pitchFamily="34" charset="0"/>
            </a:endParaRPr>
          </a:p>
          <a:p>
            <a:r>
              <a:rPr lang="en-US" altLang="zh-CN" dirty="0">
                <a:ea typeface="Tahoma" panose="020B0604030504040204" pitchFamily="34" charset="0"/>
                <a:cs typeface="Tahoma" panose="020B0604030504040204" pitchFamily="34" charset="0"/>
              </a:rPr>
              <a:t>Validation: Evidence,</a:t>
            </a:r>
            <a:r>
              <a:rPr lang="zh-CN" altLang="en-US" dirty="0">
                <a:ea typeface="Tahoma" panose="020B0604030504040204" pitchFamily="34" charset="0"/>
                <a:cs typeface="Tahoma" panose="020B0604030504040204" pitchFamily="34" charset="0"/>
              </a:rPr>
              <a:t> </a:t>
            </a:r>
            <a:r>
              <a:rPr lang="en-US" altLang="zh-CN" dirty="0">
                <a:ea typeface="Tahoma" panose="020B0604030504040204" pitchFamily="34" charset="0"/>
                <a:cs typeface="Tahoma" panose="020B0604030504040204" pitchFamily="34" charset="0"/>
              </a:rPr>
              <a:t>mutual verification between multiple data</a:t>
            </a:r>
            <a:r>
              <a:rPr lang="zh-CN" altLang="en-US" dirty="0">
                <a:cs typeface="Tahoma" panose="020B0604030504040204" pitchFamily="34" charset="0"/>
              </a:rPr>
              <a:t> </a:t>
            </a:r>
            <a:r>
              <a:rPr lang="en-US" altLang="zh-CN" dirty="0">
                <a:ea typeface="Tahoma" panose="020B0604030504040204" pitchFamily="34" charset="0"/>
                <a:cs typeface="Tahoma" panose="020B0604030504040204" pitchFamily="34" charset="0"/>
              </a:rPr>
              <a:t>source</a:t>
            </a:r>
          </a:p>
          <a:p>
            <a:endParaRPr lang="en-US" altLang="zh-CN" dirty="0">
              <a:ea typeface="Tahoma" panose="020B0604030504040204" pitchFamily="34" charset="0"/>
              <a:cs typeface="Tahoma" panose="020B0604030504040204" pitchFamily="34" charset="0"/>
            </a:endParaRPr>
          </a:p>
          <a:p>
            <a:r>
              <a:rPr lang="en-US" altLang="zh-CN" dirty="0">
                <a:ea typeface="Tahoma" panose="020B0604030504040204" pitchFamily="34" charset="0"/>
                <a:cs typeface="Tahoma" panose="020B0604030504040204" pitchFamily="34" charset="0"/>
              </a:rPr>
              <a:t>Develop</a:t>
            </a:r>
            <a:r>
              <a:rPr lang="zh-CN" altLang="en-US" dirty="0">
                <a:cs typeface="Tahoma" panose="020B0604030504040204" pitchFamily="34" charset="0"/>
              </a:rPr>
              <a:t> </a:t>
            </a:r>
            <a:r>
              <a:rPr lang="en-US" altLang="zh-CN" dirty="0">
                <a:ea typeface="Tahoma" panose="020B0604030504040204" pitchFamily="34" charset="0"/>
                <a:cs typeface="Tahoma" panose="020B0604030504040204" pitchFamily="34" charset="0"/>
              </a:rPr>
              <a:t>data</a:t>
            </a:r>
            <a:r>
              <a:rPr lang="zh-CN" altLang="en-US" dirty="0">
                <a:cs typeface="Tahoma" panose="020B0604030504040204" pitchFamily="34" charset="0"/>
              </a:rPr>
              <a:t> </a:t>
            </a:r>
            <a:r>
              <a:rPr lang="en-US" altLang="zh-CN" dirty="0">
                <a:ea typeface="Tahoma" panose="020B0604030504040204" pitchFamily="34" charset="0"/>
                <a:cs typeface="Tahoma" panose="020B0604030504040204" pitchFamily="34" charset="0"/>
              </a:rPr>
              <a:t>structure/attribution</a:t>
            </a:r>
            <a:r>
              <a:rPr lang="zh-CN" altLang="en-US" dirty="0">
                <a:ea typeface="Tahoma" panose="020B0604030504040204" pitchFamily="34" charset="0"/>
                <a:cs typeface="Tahoma" panose="020B0604030504040204" pitchFamily="34" charset="0"/>
              </a:rPr>
              <a:t> </a:t>
            </a:r>
            <a:r>
              <a:rPr lang="en-US" altLang="zh-CN" dirty="0">
                <a:ea typeface="Tahoma" panose="020B0604030504040204" pitchFamily="34" charset="0"/>
                <a:cs typeface="Tahoma" panose="020B0604030504040204" pitchFamily="34" charset="0"/>
              </a:rPr>
              <a:t>methods</a:t>
            </a:r>
            <a:r>
              <a:rPr lang="zh-CN" altLang="en-US" dirty="0">
                <a:cs typeface="Tahoma" panose="020B0604030504040204" pitchFamily="34" charset="0"/>
              </a:rPr>
              <a:t> </a:t>
            </a:r>
            <a:r>
              <a:rPr lang="en-US" altLang="zh-CN" dirty="0">
                <a:ea typeface="Tahoma" panose="020B0604030504040204" pitchFamily="34" charset="0"/>
                <a:cs typeface="Tahoma" panose="020B0604030504040204" pitchFamily="34" charset="0"/>
              </a:rPr>
              <a:t>to</a:t>
            </a:r>
            <a:r>
              <a:rPr lang="zh-CN" altLang="en-US" dirty="0">
                <a:cs typeface="Tahoma" panose="020B0604030504040204" pitchFamily="34" charset="0"/>
              </a:rPr>
              <a:t> </a:t>
            </a:r>
            <a:r>
              <a:rPr lang="en-US" altLang="zh-CN" dirty="0">
                <a:ea typeface="Tahoma" panose="020B0604030504040204" pitchFamily="34" charset="0"/>
                <a:cs typeface="Tahoma" panose="020B0604030504040204" pitchFamily="34" charset="0"/>
              </a:rPr>
              <a:t>integrate</a:t>
            </a:r>
            <a:r>
              <a:rPr lang="zh-CN" altLang="en-US" dirty="0">
                <a:cs typeface="Tahoma" panose="020B0604030504040204" pitchFamily="34" charset="0"/>
              </a:rPr>
              <a:t> </a:t>
            </a:r>
            <a:r>
              <a:rPr lang="en-US" altLang="zh-CN" dirty="0">
                <a:ea typeface="Tahoma" panose="020B0604030504040204" pitchFamily="34" charset="0"/>
                <a:cs typeface="Tahoma" panose="020B0604030504040204" pitchFamily="34" charset="0"/>
              </a:rPr>
              <a:t>the</a:t>
            </a:r>
            <a:r>
              <a:rPr lang="zh-CN" altLang="en-US" dirty="0">
                <a:cs typeface="Tahoma" panose="020B0604030504040204" pitchFamily="34" charset="0"/>
              </a:rPr>
              <a:t> </a:t>
            </a:r>
            <a:r>
              <a:rPr lang="en-US" altLang="zh-CN" dirty="0">
                <a:ea typeface="Tahoma" panose="020B0604030504040204" pitchFamily="34" charset="0"/>
                <a:cs typeface="Tahoma" panose="020B0604030504040204" pitchFamily="34" charset="0"/>
              </a:rPr>
              <a:t>information</a:t>
            </a:r>
          </a:p>
        </p:txBody>
      </p:sp>
    </p:spTree>
    <p:extLst>
      <p:ext uri="{BB962C8B-B14F-4D97-AF65-F5344CB8AC3E}">
        <p14:creationId xmlns:p14="http://schemas.microsoft.com/office/powerpoint/2010/main" val="2176540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组合 58">
            <a:extLst>
              <a:ext uri="{FF2B5EF4-FFF2-40B4-BE49-F238E27FC236}">
                <a16:creationId xmlns:a16="http://schemas.microsoft.com/office/drawing/2014/main" id="{09A30331-60C0-65D3-7603-B8466B8C24E9}"/>
              </a:ext>
            </a:extLst>
          </p:cNvPr>
          <p:cNvGrpSpPr/>
          <p:nvPr/>
        </p:nvGrpSpPr>
        <p:grpSpPr>
          <a:xfrm>
            <a:off x="726248" y="290728"/>
            <a:ext cx="6952899" cy="6202788"/>
            <a:chOff x="726248" y="290728"/>
            <a:chExt cx="6952899" cy="6202788"/>
          </a:xfrm>
        </p:grpSpPr>
        <p:sp>
          <p:nvSpPr>
            <p:cNvPr id="4" name="TextBox 2">
              <a:extLst>
                <a:ext uri="{FF2B5EF4-FFF2-40B4-BE49-F238E27FC236}">
                  <a16:creationId xmlns:a16="http://schemas.microsoft.com/office/drawing/2014/main" id="{9A5D2685-618A-BD8D-252F-9CA007C8D376}"/>
                </a:ext>
              </a:extLst>
            </p:cNvPr>
            <p:cNvSpPr txBox="1"/>
            <p:nvPr/>
          </p:nvSpPr>
          <p:spPr>
            <a:xfrm>
              <a:off x="5808458" y="896084"/>
              <a:ext cx="1683543" cy="400110"/>
            </a:xfrm>
            <a:prstGeom prst="rect">
              <a:avLst/>
            </a:prstGeom>
            <a:noFill/>
          </p:spPr>
          <p:txBody>
            <a:bodyPr wrap="square" rtlCol="0">
              <a:spAutoFit/>
            </a:bodyPr>
            <a:lstStyle/>
            <a:p>
              <a:r>
                <a:rPr lang="en-US" sz="2000" b="1"/>
                <a:t>Hazard layer</a:t>
              </a:r>
            </a:p>
          </p:txBody>
        </p:sp>
        <p:pic>
          <p:nvPicPr>
            <p:cNvPr id="5" name="图片 51" descr="卡通人物&#10;&#10;中度可信度描述已自动生成">
              <a:extLst>
                <a:ext uri="{FF2B5EF4-FFF2-40B4-BE49-F238E27FC236}">
                  <a16:creationId xmlns:a16="http://schemas.microsoft.com/office/drawing/2014/main" id="{5A3CEEB6-AA10-4E61-9459-93A070BF3674}"/>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726248" y="2155488"/>
              <a:ext cx="4394907" cy="233662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 name="图片 52" descr="卡通人物&#10;&#10;中度可信度描述已自动生成">
              <a:extLst>
                <a:ext uri="{FF2B5EF4-FFF2-40B4-BE49-F238E27FC236}">
                  <a16:creationId xmlns:a16="http://schemas.microsoft.com/office/drawing/2014/main" id="{ED37822A-2D7A-F849-3BA8-534AA1BCCCFB}"/>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774439" y="290728"/>
              <a:ext cx="4394905" cy="233662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7" name="图片 53" descr="卡通人物&#10;&#10;中度可信度描述已自动生成">
              <a:extLst>
                <a:ext uri="{FF2B5EF4-FFF2-40B4-BE49-F238E27FC236}">
                  <a16:creationId xmlns:a16="http://schemas.microsoft.com/office/drawing/2014/main" id="{9A5DBFBB-9F78-C8F3-7FED-C652E9231E0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726248" y="4156892"/>
              <a:ext cx="4394905" cy="233662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TextBox 2">
              <a:extLst>
                <a:ext uri="{FF2B5EF4-FFF2-40B4-BE49-F238E27FC236}">
                  <a16:creationId xmlns:a16="http://schemas.microsoft.com/office/drawing/2014/main" id="{05B8D2BA-651F-3FA7-B0A5-BD13905EB371}"/>
                </a:ext>
              </a:extLst>
            </p:cNvPr>
            <p:cNvSpPr txBox="1"/>
            <p:nvPr/>
          </p:nvSpPr>
          <p:spPr>
            <a:xfrm>
              <a:off x="5710561" y="3154411"/>
              <a:ext cx="1781440" cy="400110"/>
            </a:xfrm>
            <a:prstGeom prst="rect">
              <a:avLst/>
            </a:prstGeom>
            <a:noFill/>
          </p:spPr>
          <p:txBody>
            <a:bodyPr wrap="square" rtlCol="0">
              <a:spAutoFit/>
            </a:bodyPr>
            <a:lstStyle/>
            <a:p>
              <a:pPr algn="ctr"/>
              <a:r>
                <a:rPr lang="en-US" altLang="zh-CN" sz="2000" b="1"/>
                <a:t>Entity</a:t>
              </a:r>
              <a:r>
                <a:rPr lang="en-US" sz="2000" b="1"/>
                <a:t> layer</a:t>
              </a:r>
            </a:p>
          </p:txBody>
        </p:sp>
        <p:sp>
          <p:nvSpPr>
            <p:cNvPr id="9" name="TextBox 2">
              <a:extLst>
                <a:ext uri="{FF2B5EF4-FFF2-40B4-BE49-F238E27FC236}">
                  <a16:creationId xmlns:a16="http://schemas.microsoft.com/office/drawing/2014/main" id="{81AE2747-08ED-C375-1148-1F5140F68237}"/>
                </a:ext>
              </a:extLst>
            </p:cNvPr>
            <p:cNvSpPr txBox="1"/>
            <p:nvPr/>
          </p:nvSpPr>
          <p:spPr>
            <a:xfrm>
              <a:off x="5710561" y="5024621"/>
              <a:ext cx="1968586" cy="400110"/>
            </a:xfrm>
            <a:prstGeom prst="rect">
              <a:avLst/>
            </a:prstGeom>
            <a:noFill/>
          </p:spPr>
          <p:txBody>
            <a:bodyPr wrap="square" rtlCol="0">
              <a:spAutoFit/>
            </a:bodyPr>
            <a:lstStyle/>
            <a:p>
              <a:r>
                <a:rPr lang="en-US" altLang="zh-CN" sz="2000" b="1"/>
                <a:t>Economic layer</a:t>
              </a:r>
              <a:endParaRPr lang="en-US" sz="2000" b="1"/>
            </a:p>
          </p:txBody>
        </p:sp>
        <p:pic>
          <p:nvPicPr>
            <p:cNvPr id="10" name="图形 56" descr="云、闪电和雨 纯色填充">
              <a:extLst>
                <a:ext uri="{FF2B5EF4-FFF2-40B4-BE49-F238E27FC236}">
                  <a16:creationId xmlns:a16="http://schemas.microsoft.com/office/drawing/2014/main" id="{BE8E0329-B965-EE43-F3BA-D265753DDB7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44121" y="919419"/>
              <a:ext cx="436624" cy="436624"/>
            </a:xfrm>
            <a:prstGeom prst="rect">
              <a:avLst/>
            </a:prstGeom>
          </p:spPr>
        </p:pic>
        <p:pic>
          <p:nvPicPr>
            <p:cNvPr id="11" name="图形 57" descr="篝火 纯色填充">
              <a:extLst>
                <a:ext uri="{FF2B5EF4-FFF2-40B4-BE49-F238E27FC236}">
                  <a16:creationId xmlns:a16="http://schemas.microsoft.com/office/drawing/2014/main" id="{04DFE41F-66A6-E7F6-21A0-D934050EA35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8563" y="790219"/>
              <a:ext cx="436624" cy="436624"/>
            </a:xfrm>
            <a:prstGeom prst="rect">
              <a:avLst/>
            </a:prstGeom>
          </p:spPr>
        </p:pic>
        <p:pic>
          <p:nvPicPr>
            <p:cNvPr id="12" name="图形 58" descr="龙卷风 纯色填充">
              <a:extLst>
                <a:ext uri="{FF2B5EF4-FFF2-40B4-BE49-F238E27FC236}">
                  <a16:creationId xmlns:a16="http://schemas.microsoft.com/office/drawing/2014/main" id="{5B7EDFCE-5083-9F13-BBDB-9F16F08836A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36462" y="953286"/>
              <a:ext cx="436624" cy="436624"/>
            </a:xfrm>
            <a:prstGeom prst="rect">
              <a:avLst/>
            </a:prstGeom>
          </p:spPr>
        </p:pic>
        <p:pic>
          <p:nvPicPr>
            <p:cNvPr id="13" name="图形 59" descr="沙漠场景 纯色填充">
              <a:extLst>
                <a:ext uri="{FF2B5EF4-FFF2-40B4-BE49-F238E27FC236}">
                  <a16:creationId xmlns:a16="http://schemas.microsoft.com/office/drawing/2014/main" id="{C064E500-4446-4F27-B14C-7D42874BFA2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40338" y="1288751"/>
              <a:ext cx="436624" cy="436624"/>
            </a:xfrm>
            <a:prstGeom prst="rect">
              <a:avLst/>
            </a:prstGeom>
          </p:spPr>
        </p:pic>
        <p:pic>
          <p:nvPicPr>
            <p:cNvPr id="14" name="图形 60" descr="篝火 纯色填充">
              <a:extLst>
                <a:ext uri="{FF2B5EF4-FFF2-40B4-BE49-F238E27FC236}">
                  <a16:creationId xmlns:a16="http://schemas.microsoft.com/office/drawing/2014/main" id="{46C4B052-94C4-4808-EC2C-1FA3A4E9239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93913" y="1495386"/>
              <a:ext cx="436624" cy="436624"/>
            </a:xfrm>
            <a:prstGeom prst="rect">
              <a:avLst/>
            </a:prstGeom>
          </p:spPr>
        </p:pic>
        <p:pic>
          <p:nvPicPr>
            <p:cNvPr id="15" name="图形 61" descr="雪花 纯色填充">
              <a:extLst>
                <a:ext uri="{FF2B5EF4-FFF2-40B4-BE49-F238E27FC236}">
                  <a16:creationId xmlns:a16="http://schemas.microsoft.com/office/drawing/2014/main" id="{2216B21D-4956-0AC5-8200-EA5981D29AF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80745" y="688050"/>
              <a:ext cx="436624" cy="436624"/>
            </a:xfrm>
            <a:prstGeom prst="rect">
              <a:avLst/>
            </a:prstGeom>
          </p:spPr>
        </p:pic>
        <p:pic>
          <p:nvPicPr>
            <p:cNvPr id="16" name="图形 62" descr="沙漠场景 纯色填充">
              <a:extLst>
                <a:ext uri="{FF2B5EF4-FFF2-40B4-BE49-F238E27FC236}">
                  <a16:creationId xmlns:a16="http://schemas.microsoft.com/office/drawing/2014/main" id="{9D6FE6B5-6CA1-1986-98DA-3FA0DFF68EB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05009" y="1521429"/>
              <a:ext cx="436624" cy="436624"/>
            </a:xfrm>
            <a:prstGeom prst="rect">
              <a:avLst/>
            </a:prstGeom>
          </p:spPr>
        </p:pic>
        <p:pic>
          <p:nvPicPr>
            <p:cNvPr id="17" name="图形 63" descr="用路劲指引两个插针 纯色填充">
              <a:extLst>
                <a:ext uri="{FF2B5EF4-FFF2-40B4-BE49-F238E27FC236}">
                  <a16:creationId xmlns:a16="http://schemas.microsoft.com/office/drawing/2014/main" id="{9E21D808-CE0F-1837-FE45-8547F545ADC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44166" y="2656890"/>
              <a:ext cx="637443" cy="637443"/>
            </a:xfrm>
            <a:prstGeom prst="rect">
              <a:avLst/>
            </a:prstGeom>
          </p:spPr>
        </p:pic>
        <p:pic>
          <p:nvPicPr>
            <p:cNvPr id="18" name="图形 64" descr="发电厂 纯色填充">
              <a:extLst>
                <a:ext uri="{FF2B5EF4-FFF2-40B4-BE49-F238E27FC236}">
                  <a16:creationId xmlns:a16="http://schemas.microsoft.com/office/drawing/2014/main" id="{B538860B-0CAB-1096-4AB0-8B44A503C70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70435" y="3014021"/>
              <a:ext cx="284339" cy="284339"/>
            </a:xfrm>
            <a:prstGeom prst="rect">
              <a:avLst/>
            </a:prstGeom>
          </p:spPr>
        </p:pic>
        <p:pic>
          <p:nvPicPr>
            <p:cNvPr id="19" name="图形 65" descr="发电厂 纯色填充">
              <a:extLst>
                <a:ext uri="{FF2B5EF4-FFF2-40B4-BE49-F238E27FC236}">
                  <a16:creationId xmlns:a16="http://schemas.microsoft.com/office/drawing/2014/main" id="{B57BE182-AD04-E4AE-1D3B-74DE78CC9F8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34458" y="3615000"/>
              <a:ext cx="284339" cy="284339"/>
            </a:xfrm>
            <a:prstGeom prst="rect">
              <a:avLst/>
            </a:prstGeom>
          </p:spPr>
        </p:pic>
        <p:pic>
          <p:nvPicPr>
            <p:cNvPr id="20" name="图形 66" descr="洗车 纯色填充">
              <a:extLst>
                <a:ext uri="{FF2B5EF4-FFF2-40B4-BE49-F238E27FC236}">
                  <a16:creationId xmlns:a16="http://schemas.microsoft.com/office/drawing/2014/main" id="{0707549C-8665-E74C-BA83-EB8624EBFBD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52618" y="3391558"/>
              <a:ext cx="284339" cy="284339"/>
            </a:xfrm>
            <a:prstGeom prst="rect">
              <a:avLst/>
            </a:prstGeom>
          </p:spPr>
        </p:pic>
        <p:pic>
          <p:nvPicPr>
            <p:cNvPr id="21" name="图形 67" descr="自卸卡车 纯色填充">
              <a:extLst>
                <a:ext uri="{FF2B5EF4-FFF2-40B4-BE49-F238E27FC236}">
                  <a16:creationId xmlns:a16="http://schemas.microsoft.com/office/drawing/2014/main" id="{1814A2BD-4BA4-A7A8-10BF-585ED0A9617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70985" y="2758170"/>
              <a:ext cx="269712" cy="269712"/>
            </a:xfrm>
            <a:prstGeom prst="rect">
              <a:avLst/>
            </a:prstGeom>
          </p:spPr>
        </p:pic>
        <p:pic>
          <p:nvPicPr>
            <p:cNvPr id="22" name="图形 68" descr="劳动 纯色填充">
              <a:extLst>
                <a:ext uri="{FF2B5EF4-FFF2-40B4-BE49-F238E27FC236}">
                  <a16:creationId xmlns:a16="http://schemas.microsoft.com/office/drawing/2014/main" id="{667BD71B-F679-FAA0-F046-2D35C9562E9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44212" y="2685728"/>
              <a:ext cx="326489" cy="326489"/>
            </a:xfrm>
            <a:prstGeom prst="rect">
              <a:avLst/>
            </a:prstGeom>
          </p:spPr>
        </p:pic>
        <p:pic>
          <p:nvPicPr>
            <p:cNvPr id="23" name="图形 69" descr="石油钻塔 纯色填充">
              <a:extLst>
                <a:ext uri="{FF2B5EF4-FFF2-40B4-BE49-F238E27FC236}">
                  <a16:creationId xmlns:a16="http://schemas.microsoft.com/office/drawing/2014/main" id="{2153ADCB-F2AC-B31A-05D1-4925E6691B4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57719" y="2709331"/>
              <a:ext cx="311447" cy="311447"/>
            </a:xfrm>
            <a:prstGeom prst="rect">
              <a:avLst/>
            </a:prstGeom>
          </p:spPr>
        </p:pic>
        <p:pic>
          <p:nvPicPr>
            <p:cNvPr id="24" name="图形 70" descr="生产 纯色填充">
              <a:extLst>
                <a:ext uri="{FF2B5EF4-FFF2-40B4-BE49-F238E27FC236}">
                  <a16:creationId xmlns:a16="http://schemas.microsoft.com/office/drawing/2014/main" id="{28ED7CC5-E51F-795B-89C6-B3CEFA10834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54774" y="3533727"/>
              <a:ext cx="333344" cy="333344"/>
            </a:xfrm>
            <a:prstGeom prst="rect">
              <a:avLst/>
            </a:prstGeom>
          </p:spPr>
        </p:pic>
        <p:pic>
          <p:nvPicPr>
            <p:cNvPr id="25" name="图形 71" descr="火车 纯色填充">
              <a:extLst>
                <a:ext uri="{FF2B5EF4-FFF2-40B4-BE49-F238E27FC236}">
                  <a16:creationId xmlns:a16="http://schemas.microsoft.com/office/drawing/2014/main" id="{2A0AC22B-AEE8-B126-187C-C9331DD1A0C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825007" y="3156190"/>
              <a:ext cx="284339" cy="284339"/>
            </a:xfrm>
            <a:prstGeom prst="rect">
              <a:avLst/>
            </a:prstGeom>
          </p:spPr>
        </p:pic>
        <p:pic>
          <p:nvPicPr>
            <p:cNvPr id="26" name="图形 72" descr="箭头循环 纯色填充">
              <a:extLst>
                <a:ext uri="{FF2B5EF4-FFF2-40B4-BE49-F238E27FC236}">
                  <a16:creationId xmlns:a16="http://schemas.microsoft.com/office/drawing/2014/main" id="{AF4912C4-4F5B-05B6-A6C3-001D3637062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26966" y="4842135"/>
              <a:ext cx="486938" cy="486938"/>
            </a:xfrm>
            <a:prstGeom prst="rect">
              <a:avLst/>
            </a:prstGeom>
          </p:spPr>
        </p:pic>
        <p:pic>
          <p:nvPicPr>
            <p:cNvPr id="27" name="图形 73" descr="循环流程图 纯色填充">
              <a:extLst>
                <a:ext uri="{FF2B5EF4-FFF2-40B4-BE49-F238E27FC236}">
                  <a16:creationId xmlns:a16="http://schemas.microsoft.com/office/drawing/2014/main" id="{4F954A4E-8068-7535-804C-EED1C5F7F1B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07445" y="5337023"/>
              <a:ext cx="787672" cy="787672"/>
            </a:xfrm>
            <a:prstGeom prst="rect">
              <a:avLst/>
            </a:prstGeom>
          </p:spPr>
        </p:pic>
        <p:pic>
          <p:nvPicPr>
            <p:cNvPr id="28" name="图形 74" descr="箭头循环 纯色填充">
              <a:extLst>
                <a:ext uri="{FF2B5EF4-FFF2-40B4-BE49-F238E27FC236}">
                  <a16:creationId xmlns:a16="http://schemas.microsoft.com/office/drawing/2014/main" id="{3DFA7B62-1AD2-6630-AC07-168B93936BA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777977" y="5450845"/>
              <a:ext cx="486938" cy="486938"/>
            </a:xfrm>
            <a:prstGeom prst="rect">
              <a:avLst/>
            </a:prstGeom>
          </p:spPr>
        </p:pic>
        <p:pic>
          <p:nvPicPr>
            <p:cNvPr id="29" name="图形 75" descr="箭头循环 纯色填充">
              <a:extLst>
                <a:ext uri="{FF2B5EF4-FFF2-40B4-BE49-F238E27FC236}">
                  <a16:creationId xmlns:a16="http://schemas.microsoft.com/office/drawing/2014/main" id="{8240BB6F-15E1-F6BC-4EB7-448DA473CBD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046142">
              <a:off x="2815181" y="5222535"/>
              <a:ext cx="486938" cy="486938"/>
            </a:xfrm>
            <a:prstGeom prst="rect">
              <a:avLst/>
            </a:prstGeom>
          </p:spPr>
        </p:pic>
        <p:pic>
          <p:nvPicPr>
            <p:cNvPr id="30" name="图形 76" descr="箭头循环 纯色填充">
              <a:extLst>
                <a:ext uri="{FF2B5EF4-FFF2-40B4-BE49-F238E27FC236}">
                  <a16:creationId xmlns:a16="http://schemas.microsoft.com/office/drawing/2014/main" id="{2EC48862-BB3E-EF87-BA22-7A0B627A9AE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988535">
              <a:off x="2993488" y="4721538"/>
              <a:ext cx="486938" cy="486938"/>
            </a:xfrm>
            <a:prstGeom prst="rect">
              <a:avLst/>
            </a:prstGeom>
          </p:spPr>
        </p:pic>
        <p:pic>
          <p:nvPicPr>
            <p:cNvPr id="31" name="图形 77" descr="箭头循环 纯色填充">
              <a:extLst>
                <a:ext uri="{FF2B5EF4-FFF2-40B4-BE49-F238E27FC236}">
                  <a16:creationId xmlns:a16="http://schemas.microsoft.com/office/drawing/2014/main" id="{9F4E64D8-BE53-5241-83DB-1E2A3B032C7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95472" y="4897068"/>
              <a:ext cx="486938" cy="486938"/>
            </a:xfrm>
            <a:prstGeom prst="rect">
              <a:avLst/>
            </a:prstGeom>
          </p:spPr>
        </p:pic>
        <p:pic>
          <p:nvPicPr>
            <p:cNvPr id="32" name="图形 78" descr="箭头循环 纯色填充">
              <a:extLst>
                <a:ext uri="{FF2B5EF4-FFF2-40B4-BE49-F238E27FC236}">
                  <a16:creationId xmlns:a16="http://schemas.microsoft.com/office/drawing/2014/main" id="{B40103B6-EA65-0453-0073-0050DBDA40B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210261" y="5571294"/>
              <a:ext cx="486938" cy="486938"/>
            </a:xfrm>
            <a:prstGeom prst="rect">
              <a:avLst/>
            </a:prstGeom>
          </p:spPr>
        </p:pic>
        <p:sp>
          <p:nvSpPr>
            <p:cNvPr id="33" name="任意多边形: 形状 79">
              <a:extLst>
                <a:ext uri="{FF2B5EF4-FFF2-40B4-BE49-F238E27FC236}">
                  <a16:creationId xmlns:a16="http://schemas.microsoft.com/office/drawing/2014/main" id="{93519772-5A6C-ABC2-5EBC-A4EA473596B8}"/>
                </a:ext>
              </a:extLst>
            </p:cNvPr>
            <p:cNvSpPr/>
            <p:nvPr/>
          </p:nvSpPr>
          <p:spPr>
            <a:xfrm>
              <a:off x="1557391" y="4869410"/>
              <a:ext cx="1693334" cy="206990"/>
            </a:xfrm>
            <a:custGeom>
              <a:avLst/>
              <a:gdLst>
                <a:gd name="connsiteX0" fmla="*/ 0 w 1693334"/>
                <a:gd name="connsiteY0" fmla="*/ 206990 h 206990"/>
                <a:gd name="connsiteX1" fmla="*/ 790223 w 1693334"/>
                <a:gd name="connsiteY1" fmla="*/ 3790 h 206990"/>
                <a:gd name="connsiteX2" fmla="*/ 1693334 w 1693334"/>
                <a:gd name="connsiteY2" fmla="*/ 94101 h 206990"/>
              </a:gdLst>
              <a:ahLst/>
              <a:cxnLst>
                <a:cxn ang="0">
                  <a:pos x="connsiteX0" y="connsiteY0"/>
                </a:cxn>
                <a:cxn ang="0">
                  <a:pos x="connsiteX1" y="connsiteY1"/>
                </a:cxn>
                <a:cxn ang="0">
                  <a:pos x="connsiteX2" y="connsiteY2"/>
                </a:cxn>
              </a:cxnLst>
              <a:rect l="l" t="t" r="r" b="b"/>
              <a:pathLst>
                <a:path w="1693334" h="206990">
                  <a:moveTo>
                    <a:pt x="0" y="206990"/>
                  </a:moveTo>
                  <a:cubicBezTo>
                    <a:pt x="254000" y="114797"/>
                    <a:pt x="508001" y="22605"/>
                    <a:pt x="790223" y="3790"/>
                  </a:cubicBezTo>
                  <a:cubicBezTo>
                    <a:pt x="1072445" y="-15025"/>
                    <a:pt x="1382889" y="39538"/>
                    <a:pt x="1693334" y="94101"/>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sp>
          <p:nvSpPr>
            <p:cNvPr id="34" name="任意多边形: 形状 80">
              <a:extLst>
                <a:ext uri="{FF2B5EF4-FFF2-40B4-BE49-F238E27FC236}">
                  <a16:creationId xmlns:a16="http://schemas.microsoft.com/office/drawing/2014/main" id="{87057A01-C731-781B-5DE9-960475AB732F}"/>
                </a:ext>
              </a:extLst>
            </p:cNvPr>
            <p:cNvSpPr/>
            <p:nvPr/>
          </p:nvSpPr>
          <p:spPr>
            <a:xfrm>
              <a:off x="1546102" y="5076400"/>
              <a:ext cx="485423" cy="620889"/>
            </a:xfrm>
            <a:custGeom>
              <a:avLst/>
              <a:gdLst>
                <a:gd name="connsiteX0" fmla="*/ 0 w 485423"/>
                <a:gd name="connsiteY0" fmla="*/ 0 h 620889"/>
                <a:gd name="connsiteX1" fmla="*/ 124178 w 485423"/>
                <a:gd name="connsiteY1" fmla="*/ 417689 h 620889"/>
                <a:gd name="connsiteX2" fmla="*/ 485423 w 485423"/>
                <a:gd name="connsiteY2" fmla="*/ 620889 h 620889"/>
              </a:gdLst>
              <a:ahLst/>
              <a:cxnLst>
                <a:cxn ang="0">
                  <a:pos x="connsiteX0" y="connsiteY0"/>
                </a:cxn>
                <a:cxn ang="0">
                  <a:pos x="connsiteX1" y="connsiteY1"/>
                </a:cxn>
                <a:cxn ang="0">
                  <a:pos x="connsiteX2" y="connsiteY2"/>
                </a:cxn>
              </a:cxnLst>
              <a:rect l="l" t="t" r="r" b="b"/>
              <a:pathLst>
                <a:path w="485423" h="620889">
                  <a:moveTo>
                    <a:pt x="0" y="0"/>
                  </a:moveTo>
                  <a:cubicBezTo>
                    <a:pt x="21637" y="157104"/>
                    <a:pt x="43274" y="314208"/>
                    <a:pt x="124178" y="417689"/>
                  </a:cubicBezTo>
                  <a:cubicBezTo>
                    <a:pt x="205082" y="521171"/>
                    <a:pt x="345252" y="571030"/>
                    <a:pt x="485423" y="620889"/>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sp>
          <p:nvSpPr>
            <p:cNvPr id="35" name="任意多边形: 形状 81">
              <a:extLst>
                <a:ext uri="{FF2B5EF4-FFF2-40B4-BE49-F238E27FC236}">
                  <a16:creationId xmlns:a16="http://schemas.microsoft.com/office/drawing/2014/main" id="{330392C1-D530-C9E2-14A0-187E41CE33CD}"/>
                </a:ext>
              </a:extLst>
            </p:cNvPr>
            <p:cNvSpPr/>
            <p:nvPr/>
          </p:nvSpPr>
          <p:spPr>
            <a:xfrm>
              <a:off x="2042814" y="5471511"/>
              <a:ext cx="1004711" cy="287982"/>
            </a:xfrm>
            <a:custGeom>
              <a:avLst/>
              <a:gdLst>
                <a:gd name="connsiteX0" fmla="*/ 0 w 1004711"/>
                <a:gd name="connsiteY0" fmla="*/ 237067 h 287982"/>
                <a:gd name="connsiteX1" fmla="*/ 575733 w 1004711"/>
                <a:gd name="connsiteY1" fmla="*/ 270933 h 287982"/>
                <a:gd name="connsiteX2" fmla="*/ 1004711 w 1004711"/>
                <a:gd name="connsiteY2" fmla="*/ 0 h 287982"/>
              </a:gdLst>
              <a:ahLst/>
              <a:cxnLst>
                <a:cxn ang="0">
                  <a:pos x="connsiteX0" y="connsiteY0"/>
                </a:cxn>
                <a:cxn ang="0">
                  <a:pos x="connsiteX1" y="connsiteY1"/>
                </a:cxn>
                <a:cxn ang="0">
                  <a:pos x="connsiteX2" y="connsiteY2"/>
                </a:cxn>
              </a:cxnLst>
              <a:rect l="l" t="t" r="r" b="b"/>
              <a:pathLst>
                <a:path w="1004711" h="287982">
                  <a:moveTo>
                    <a:pt x="0" y="237067"/>
                  </a:moveTo>
                  <a:cubicBezTo>
                    <a:pt x="204140" y="273755"/>
                    <a:pt x="408281" y="310444"/>
                    <a:pt x="575733" y="270933"/>
                  </a:cubicBezTo>
                  <a:cubicBezTo>
                    <a:pt x="743185" y="231422"/>
                    <a:pt x="873948" y="115711"/>
                    <a:pt x="1004711" y="0"/>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sp>
          <p:nvSpPr>
            <p:cNvPr id="36" name="任意多边形: 形状 82">
              <a:extLst>
                <a:ext uri="{FF2B5EF4-FFF2-40B4-BE49-F238E27FC236}">
                  <a16:creationId xmlns:a16="http://schemas.microsoft.com/office/drawing/2014/main" id="{52FBB264-4B86-16A0-3940-E1139D60497A}"/>
                </a:ext>
              </a:extLst>
            </p:cNvPr>
            <p:cNvSpPr/>
            <p:nvPr/>
          </p:nvSpPr>
          <p:spPr>
            <a:xfrm>
              <a:off x="4142547" y="5132844"/>
              <a:ext cx="435016" cy="699912"/>
            </a:xfrm>
            <a:custGeom>
              <a:avLst/>
              <a:gdLst>
                <a:gd name="connsiteX0" fmla="*/ 316089 w 435016"/>
                <a:gd name="connsiteY0" fmla="*/ 699912 h 699912"/>
                <a:gd name="connsiteX1" fmla="*/ 417689 w 435016"/>
                <a:gd name="connsiteY1" fmla="*/ 248356 h 699912"/>
                <a:gd name="connsiteX2" fmla="*/ 0 w 435016"/>
                <a:gd name="connsiteY2" fmla="*/ 0 h 699912"/>
              </a:gdLst>
              <a:ahLst/>
              <a:cxnLst>
                <a:cxn ang="0">
                  <a:pos x="connsiteX0" y="connsiteY0"/>
                </a:cxn>
                <a:cxn ang="0">
                  <a:pos x="connsiteX1" y="connsiteY1"/>
                </a:cxn>
                <a:cxn ang="0">
                  <a:pos x="connsiteX2" y="connsiteY2"/>
                </a:cxn>
              </a:cxnLst>
              <a:rect l="l" t="t" r="r" b="b"/>
              <a:pathLst>
                <a:path w="435016" h="699912">
                  <a:moveTo>
                    <a:pt x="316089" y="699912"/>
                  </a:moveTo>
                  <a:cubicBezTo>
                    <a:pt x="393230" y="532460"/>
                    <a:pt x="470371" y="365008"/>
                    <a:pt x="417689" y="248356"/>
                  </a:cubicBezTo>
                  <a:cubicBezTo>
                    <a:pt x="365007" y="131704"/>
                    <a:pt x="182503" y="65852"/>
                    <a:pt x="0" y="0"/>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sp>
          <p:nvSpPr>
            <p:cNvPr id="37" name="任意多边形: 形状 83">
              <a:extLst>
                <a:ext uri="{FF2B5EF4-FFF2-40B4-BE49-F238E27FC236}">
                  <a16:creationId xmlns:a16="http://schemas.microsoft.com/office/drawing/2014/main" id="{A517AB43-169A-F320-2CBD-9FB9475A1A5B}"/>
                </a:ext>
              </a:extLst>
            </p:cNvPr>
            <p:cNvSpPr/>
            <p:nvPr/>
          </p:nvSpPr>
          <p:spPr>
            <a:xfrm>
              <a:off x="2042814" y="4974800"/>
              <a:ext cx="1185333" cy="733778"/>
            </a:xfrm>
            <a:custGeom>
              <a:avLst/>
              <a:gdLst>
                <a:gd name="connsiteX0" fmla="*/ 1185333 w 1185333"/>
                <a:gd name="connsiteY0" fmla="*/ 0 h 733778"/>
                <a:gd name="connsiteX1" fmla="*/ 0 w 1185333"/>
                <a:gd name="connsiteY1" fmla="*/ 733778 h 733778"/>
              </a:gdLst>
              <a:ahLst/>
              <a:cxnLst>
                <a:cxn ang="0">
                  <a:pos x="connsiteX0" y="connsiteY0"/>
                </a:cxn>
                <a:cxn ang="0">
                  <a:pos x="connsiteX1" y="connsiteY1"/>
                </a:cxn>
              </a:cxnLst>
              <a:rect l="l" t="t" r="r" b="b"/>
              <a:pathLst>
                <a:path w="1185333" h="733778">
                  <a:moveTo>
                    <a:pt x="1185333" y="0"/>
                  </a:moveTo>
                  <a:lnTo>
                    <a:pt x="0" y="733778"/>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sp>
          <p:nvSpPr>
            <p:cNvPr id="38" name="任意多边形: 形状 84">
              <a:extLst>
                <a:ext uri="{FF2B5EF4-FFF2-40B4-BE49-F238E27FC236}">
                  <a16:creationId xmlns:a16="http://schemas.microsoft.com/office/drawing/2014/main" id="{1A17285D-0FBF-689B-2605-455F95FA1926}"/>
                </a:ext>
              </a:extLst>
            </p:cNvPr>
            <p:cNvSpPr/>
            <p:nvPr/>
          </p:nvSpPr>
          <p:spPr>
            <a:xfrm>
              <a:off x="1568680" y="5087689"/>
              <a:ext cx="1490134" cy="372533"/>
            </a:xfrm>
            <a:custGeom>
              <a:avLst/>
              <a:gdLst>
                <a:gd name="connsiteX0" fmla="*/ 0 w 1490134"/>
                <a:gd name="connsiteY0" fmla="*/ 0 h 372533"/>
                <a:gd name="connsiteX1" fmla="*/ 1490134 w 1490134"/>
                <a:gd name="connsiteY1" fmla="*/ 372533 h 372533"/>
              </a:gdLst>
              <a:ahLst/>
              <a:cxnLst>
                <a:cxn ang="0">
                  <a:pos x="connsiteX0" y="connsiteY0"/>
                </a:cxn>
                <a:cxn ang="0">
                  <a:pos x="connsiteX1" y="connsiteY1"/>
                </a:cxn>
              </a:cxnLst>
              <a:rect l="l" t="t" r="r" b="b"/>
              <a:pathLst>
                <a:path w="1490134" h="372533">
                  <a:moveTo>
                    <a:pt x="0" y="0"/>
                  </a:moveTo>
                  <a:lnTo>
                    <a:pt x="1490134" y="372533"/>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sp>
          <p:nvSpPr>
            <p:cNvPr id="39" name="任意多边形: 形状 85">
              <a:extLst>
                <a:ext uri="{FF2B5EF4-FFF2-40B4-BE49-F238E27FC236}">
                  <a16:creationId xmlns:a16="http://schemas.microsoft.com/office/drawing/2014/main" id="{2E35AD30-8229-1F6F-10E4-083184EF89B0}"/>
                </a:ext>
              </a:extLst>
            </p:cNvPr>
            <p:cNvSpPr/>
            <p:nvPr/>
          </p:nvSpPr>
          <p:spPr>
            <a:xfrm>
              <a:off x="3047525" y="5448933"/>
              <a:ext cx="1411111" cy="397540"/>
            </a:xfrm>
            <a:custGeom>
              <a:avLst/>
              <a:gdLst>
                <a:gd name="connsiteX0" fmla="*/ 0 w 1411111"/>
                <a:gd name="connsiteY0" fmla="*/ 0 h 397540"/>
                <a:gd name="connsiteX1" fmla="*/ 564444 w 1411111"/>
                <a:gd name="connsiteY1" fmla="*/ 338667 h 397540"/>
                <a:gd name="connsiteX2" fmla="*/ 1411111 w 1411111"/>
                <a:gd name="connsiteY2" fmla="*/ 395111 h 397540"/>
              </a:gdLst>
              <a:ahLst/>
              <a:cxnLst>
                <a:cxn ang="0">
                  <a:pos x="connsiteX0" y="connsiteY0"/>
                </a:cxn>
                <a:cxn ang="0">
                  <a:pos x="connsiteX1" y="connsiteY1"/>
                </a:cxn>
                <a:cxn ang="0">
                  <a:pos x="connsiteX2" y="connsiteY2"/>
                </a:cxn>
              </a:cxnLst>
              <a:rect l="l" t="t" r="r" b="b"/>
              <a:pathLst>
                <a:path w="1411111" h="397540">
                  <a:moveTo>
                    <a:pt x="0" y="0"/>
                  </a:moveTo>
                  <a:cubicBezTo>
                    <a:pt x="164629" y="136407"/>
                    <a:pt x="329259" y="272815"/>
                    <a:pt x="564444" y="338667"/>
                  </a:cubicBezTo>
                  <a:cubicBezTo>
                    <a:pt x="799629" y="404519"/>
                    <a:pt x="1105370" y="399815"/>
                    <a:pt x="1411111" y="395111"/>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sp>
          <p:nvSpPr>
            <p:cNvPr id="40" name="任意多边形: 形状 86">
              <a:extLst>
                <a:ext uri="{FF2B5EF4-FFF2-40B4-BE49-F238E27FC236}">
                  <a16:creationId xmlns:a16="http://schemas.microsoft.com/office/drawing/2014/main" id="{A6350AF2-29D2-B858-BC6D-69FB1784EA28}"/>
                </a:ext>
              </a:extLst>
            </p:cNvPr>
            <p:cNvSpPr/>
            <p:nvPr/>
          </p:nvSpPr>
          <p:spPr>
            <a:xfrm>
              <a:off x="3236957" y="4949010"/>
              <a:ext cx="921600" cy="195123"/>
            </a:xfrm>
            <a:custGeom>
              <a:avLst/>
              <a:gdLst>
                <a:gd name="connsiteX0" fmla="*/ 0 w 930410"/>
                <a:gd name="connsiteY0" fmla="*/ 0 h 158044"/>
                <a:gd name="connsiteX1" fmla="*/ 925689 w 930410"/>
                <a:gd name="connsiteY1" fmla="*/ 158044 h 158044"/>
              </a:gdLst>
              <a:ahLst/>
              <a:cxnLst>
                <a:cxn ang="0">
                  <a:pos x="connsiteX0" y="connsiteY0"/>
                </a:cxn>
                <a:cxn ang="0">
                  <a:pos x="connsiteX1" y="connsiteY1"/>
                </a:cxn>
              </a:cxnLst>
              <a:rect l="l" t="t" r="r" b="b"/>
              <a:pathLst>
                <a:path w="930410" h="158044">
                  <a:moveTo>
                    <a:pt x="0" y="0"/>
                  </a:moveTo>
                  <a:cubicBezTo>
                    <a:pt x="492007" y="29162"/>
                    <a:pt x="984015" y="58325"/>
                    <a:pt x="925689" y="158044"/>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sp>
          <p:nvSpPr>
            <p:cNvPr id="41" name="任意多边形: 形状 87">
              <a:extLst>
                <a:ext uri="{FF2B5EF4-FFF2-40B4-BE49-F238E27FC236}">
                  <a16:creationId xmlns:a16="http://schemas.microsoft.com/office/drawing/2014/main" id="{622FB66D-BCB2-D618-D2C5-E5CCA00AFDC8}"/>
                </a:ext>
              </a:extLst>
            </p:cNvPr>
            <p:cNvSpPr/>
            <p:nvPr/>
          </p:nvSpPr>
          <p:spPr>
            <a:xfrm>
              <a:off x="3081391" y="5132844"/>
              <a:ext cx="1095023" cy="327378"/>
            </a:xfrm>
            <a:custGeom>
              <a:avLst/>
              <a:gdLst>
                <a:gd name="connsiteX0" fmla="*/ 0 w 1095023"/>
                <a:gd name="connsiteY0" fmla="*/ 327378 h 327378"/>
                <a:gd name="connsiteX1" fmla="*/ 1095023 w 1095023"/>
                <a:gd name="connsiteY1" fmla="*/ 0 h 327378"/>
              </a:gdLst>
              <a:ahLst/>
              <a:cxnLst>
                <a:cxn ang="0">
                  <a:pos x="connsiteX0" y="connsiteY0"/>
                </a:cxn>
                <a:cxn ang="0">
                  <a:pos x="connsiteX1" y="connsiteY1"/>
                </a:cxn>
              </a:cxnLst>
              <a:rect l="l" t="t" r="r" b="b"/>
              <a:pathLst>
                <a:path w="1095023" h="327378">
                  <a:moveTo>
                    <a:pt x="0" y="327378"/>
                  </a:moveTo>
                  <a:lnTo>
                    <a:pt x="1095023" y="0"/>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sp>
          <p:nvSpPr>
            <p:cNvPr id="42" name="任意多边形: 形状 88">
              <a:extLst>
                <a:ext uri="{FF2B5EF4-FFF2-40B4-BE49-F238E27FC236}">
                  <a16:creationId xmlns:a16="http://schemas.microsoft.com/office/drawing/2014/main" id="{C317DBCE-2DA3-D9A9-7CEB-F905E7A64571}"/>
                </a:ext>
              </a:extLst>
            </p:cNvPr>
            <p:cNvSpPr/>
            <p:nvPr/>
          </p:nvSpPr>
          <p:spPr>
            <a:xfrm>
              <a:off x="3262014" y="5019956"/>
              <a:ext cx="1196622" cy="824088"/>
            </a:xfrm>
            <a:custGeom>
              <a:avLst/>
              <a:gdLst>
                <a:gd name="connsiteX0" fmla="*/ 0 w 1196622"/>
                <a:gd name="connsiteY0" fmla="*/ 0 h 824088"/>
                <a:gd name="connsiteX1" fmla="*/ 1196622 w 1196622"/>
                <a:gd name="connsiteY1" fmla="*/ 824088 h 824088"/>
              </a:gdLst>
              <a:ahLst/>
              <a:cxnLst>
                <a:cxn ang="0">
                  <a:pos x="connsiteX0" y="connsiteY0"/>
                </a:cxn>
                <a:cxn ang="0">
                  <a:pos x="connsiteX1" y="connsiteY1"/>
                </a:cxn>
              </a:cxnLst>
              <a:rect l="l" t="t" r="r" b="b"/>
              <a:pathLst>
                <a:path w="1196622" h="824088">
                  <a:moveTo>
                    <a:pt x="0" y="0"/>
                  </a:moveTo>
                  <a:lnTo>
                    <a:pt x="1196622" y="824088"/>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sp>
          <p:nvSpPr>
            <p:cNvPr id="43" name="任意多边形: 形状 89">
              <a:extLst>
                <a:ext uri="{FF2B5EF4-FFF2-40B4-BE49-F238E27FC236}">
                  <a16:creationId xmlns:a16="http://schemas.microsoft.com/office/drawing/2014/main" id="{FE4C0D22-0A7D-C3EB-D7B7-DA9A1930DA63}"/>
                </a:ext>
              </a:extLst>
            </p:cNvPr>
            <p:cNvSpPr/>
            <p:nvPr/>
          </p:nvSpPr>
          <p:spPr>
            <a:xfrm>
              <a:off x="2076680" y="5731156"/>
              <a:ext cx="2370667" cy="306995"/>
            </a:xfrm>
            <a:custGeom>
              <a:avLst/>
              <a:gdLst>
                <a:gd name="connsiteX0" fmla="*/ 0 w 2370667"/>
                <a:gd name="connsiteY0" fmla="*/ 0 h 306995"/>
                <a:gd name="connsiteX1" fmla="*/ 891822 w 2370667"/>
                <a:gd name="connsiteY1" fmla="*/ 304800 h 306995"/>
                <a:gd name="connsiteX2" fmla="*/ 2370667 w 2370667"/>
                <a:gd name="connsiteY2" fmla="*/ 112888 h 306995"/>
              </a:gdLst>
              <a:ahLst/>
              <a:cxnLst>
                <a:cxn ang="0">
                  <a:pos x="connsiteX0" y="connsiteY0"/>
                </a:cxn>
                <a:cxn ang="0">
                  <a:pos x="connsiteX1" y="connsiteY1"/>
                </a:cxn>
                <a:cxn ang="0">
                  <a:pos x="connsiteX2" y="connsiteY2"/>
                </a:cxn>
              </a:cxnLst>
              <a:rect l="l" t="t" r="r" b="b"/>
              <a:pathLst>
                <a:path w="2370667" h="306995">
                  <a:moveTo>
                    <a:pt x="0" y="0"/>
                  </a:moveTo>
                  <a:cubicBezTo>
                    <a:pt x="248355" y="142992"/>
                    <a:pt x="496711" y="285985"/>
                    <a:pt x="891822" y="304800"/>
                  </a:cubicBezTo>
                  <a:cubicBezTo>
                    <a:pt x="1286933" y="323615"/>
                    <a:pt x="1828800" y="218251"/>
                    <a:pt x="2370667" y="112888"/>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pic>
          <p:nvPicPr>
            <p:cNvPr id="44" name="图形 90" descr="火车 纯色填充">
              <a:extLst>
                <a:ext uri="{FF2B5EF4-FFF2-40B4-BE49-F238E27FC236}">
                  <a16:creationId xmlns:a16="http://schemas.microsoft.com/office/drawing/2014/main" id="{AFADD821-3782-4598-4F3C-F2D7FA80AFA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226243" y="3616519"/>
              <a:ext cx="284339" cy="284339"/>
            </a:xfrm>
            <a:prstGeom prst="rect">
              <a:avLst/>
            </a:prstGeom>
          </p:spPr>
        </p:pic>
        <p:pic>
          <p:nvPicPr>
            <p:cNvPr id="45" name="图形 91" descr="发电厂 纯色填充">
              <a:extLst>
                <a:ext uri="{FF2B5EF4-FFF2-40B4-BE49-F238E27FC236}">
                  <a16:creationId xmlns:a16="http://schemas.microsoft.com/office/drawing/2014/main" id="{0AE229AF-9D2B-B63A-9F86-D2FE4E8B2B4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48571" y="3616519"/>
              <a:ext cx="284339" cy="284339"/>
            </a:xfrm>
            <a:prstGeom prst="rect">
              <a:avLst/>
            </a:prstGeom>
          </p:spPr>
        </p:pic>
        <p:pic>
          <p:nvPicPr>
            <p:cNvPr id="46" name="图形 92" descr="劳动 纯色填充">
              <a:extLst>
                <a:ext uri="{FF2B5EF4-FFF2-40B4-BE49-F238E27FC236}">
                  <a16:creationId xmlns:a16="http://schemas.microsoft.com/office/drawing/2014/main" id="{A404B9FE-A836-ACA7-AD10-F178ECF4086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57584" y="3574369"/>
              <a:ext cx="326489" cy="326489"/>
            </a:xfrm>
            <a:prstGeom prst="rect">
              <a:avLst/>
            </a:prstGeom>
          </p:spPr>
        </p:pic>
        <p:pic>
          <p:nvPicPr>
            <p:cNvPr id="47" name="图形 93" descr="漏水的龙头 纯色填充">
              <a:extLst>
                <a:ext uri="{FF2B5EF4-FFF2-40B4-BE49-F238E27FC236}">
                  <a16:creationId xmlns:a16="http://schemas.microsoft.com/office/drawing/2014/main" id="{FCF3E820-7539-C3CB-FD45-9337B4A160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070899" y="3595097"/>
              <a:ext cx="326489" cy="326489"/>
            </a:xfrm>
            <a:prstGeom prst="rect">
              <a:avLst/>
            </a:prstGeom>
          </p:spPr>
        </p:pic>
        <p:pic>
          <p:nvPicPr>
            <p:cNvPr id="48" name="图形 94" descr="云、闪电和雨 纯色填充">
              <a:extLst>
                <a:ext uri="{FF2B5EF4-FFF2-40B4-BE49-F238E27FC236}">
                  <a16:creationId xmlns:a16="http://schemas.microsoft.com/office/drawing/2014/main" id="{A125540E-12A8-7B8D-6652-D6EBBD3CBA6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14326" y="1356043"/>
              <a:ext cx="436624" cy="436624"/>
            </a:xfrm>
            <a:prstGeom prst="rect">
              <a:avLst/>
            </a:prstGeom>
          </p:spPr>
        </p:pic>
        <p:pic>
          <p:nvPicPr>
            <p:cNvPr id="49" name="图形 95" descr="龙卷风 纯色填充">
              <a:extLst>
                <a:ext uri="{FF2B5EF4-FFF2-40B4-BE49-F238E27FC236}">
                  <a16:creationId xmlns:a16="http://schemas.microsoft.com/office/drawing/2014/main" id="{8A3F2DCE-DF78-6C49-8911-93036B3320B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96527" y="1356043"/>
              <a:ext cx="436624" cy="436624"/>
            </a:xfrm>
            <a:prstGeom prst="rect">
              <a:avLst/>
            </a:prstGeom>
          </p:spPr>
        </p:pic>
        <p:sp>
          <p:nvSpPr>
            <p:cNvPr id="50" name="箭头: 下 96">
              <a:extLst>
                <a:ext uri="{FF2B5EF4-FFF2-40B4-BE49-F238E27FC236}">
                  <a16:creationId xmlns:a16="http://schemas.microsoft.com/office/drawing/2014/main" id="{6975A507-E0ED-EB6E-2971-2FAF8492FA3A}"/>
                </a:ext>
              </a:extLst>
            </p:cNvPr>
            <p:cNvSpPr/>
            <p:nvPr/>
          </p:nvSpPr>
          <p:spPr>
            <a:xfrm>
              <a:off x="6180634" y="2304222"/>
              <a:ext cx="818716" cy="369088"/>
            </a:xfrm>
            <a:prstGeom prst="downArrow">
              <a:avLst/>
            </a:prstGeom>
            <a:solidFill>
              <a:schemeClr val="bg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1" name="箭头: 下 97">
              <a:extLst>
                <a:ext uri="{FF2B5EF4-FFF2-40B4-BE49-F238E27FC236}">
                  <a16:creationId xmlns:a16="http://schemas.microsoft.com/office/drawing/2014/main" id="{C9D01CB4-1736-BB3E-19AD-9C15BF09EAF1}"/>
                </a:ext>
              </a:extLst>
            </p:cNvPr>
            <p:cNvSpPr/>
            <p:nvPr/>
          </p:nvSpPr>
          <p:spPr>
            <a:xfrm>
              <a:off x="6187169" y="4432146"/>
              <a:ext cx="818716" cy="369088"/>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2" name="组合 51">
            <a:extLst>
              <a:ext uri="{FF2B5EF4-FFF2-40B4-BE49-F238E27FC236}">
                <a16:creationId xmlns:a16="http://schemas.microsoft.com/office/drawing/2014/main" id="{A1B54F74-AB3A-0D9E-E4A0-498D7BF9240B}"/>
              </a:ext>
            </a:extLst>
          </p:cNvPr>
          <p:cNvGrpSpPr/>
          <p:nvPr/>
        </p:nvGrpSpPr>
        <p:grpSpPr>
          <a:xfrm>
            <a:off x="8384214" y="3448377"/>
            <a:ext cx="3271503" cy="2336625"/>
            <a:chOff x="6529083" y="1956445"/>
            <a:chExt cx="6764208" cy="4608512"/>
          </a:xfrm>
        </p:grpSpPr>
        <p:pic>
          <p:nvPicPr>
            <p:cNvPr id="53" name="图片 5">
              <a:extLst>
                <a:ext uri="{FF2B5EF4-FFF2-40B4-BE49-F238E27FC236}">
                  <a16:creationId xmlns:a16="http://schemas.microsoft.com/office/drawing/2014/main" id="{111C9614-9C3C-452D-6D28-E1385DFC3848}"/>
                </a:ext>
              </a:extLst>
            </p:cNvPr>
            <p:cNvPicPr>
              <a:picLocks noChangeAspect="1"/>
            </p:cNvPicPr>
            <p:nvPr/>
          </p:nvPicPr>
          <p:blipFill>
            <a:blip r:embed="rId20"/>
            <a:stretch>
              <a:fillRect/>
            </a:stretch>
          </p:blipFill>
          <p:spPr>
            <a:xfrm>
              <a:off x="6529083" y="1956445"/>
              <a:ext cx="6764208" cy="4608512"/>
            </a:xfrm>
            <a:prstGeom prst="rect">
              <a:avLst/>
            </a:prstGeom>
          </p:spPr>
        </p:pic>
        <p:sp>
          <p:nvSpPr>
            <p:cNvPr id="54" name="文本框 6">
              <a:extLst>
                <a:ext uri="{FF2B5EF4-FFF2-40B4-BE49-F238E27FC236}">
                  <a16:creationId xmlns:a16="http://schemas.microsoft.com/office/drawing/2014/main" id="{CBE83C48-F38F-6A6C-8524-C97DC66E00A6}"/>
                </a:ext>
              </a:extLst>
            </p:cNvPr>
            <p:cNvSpPr txBox="1"/>
            <p:nvPr/>
          </p:nvSpPr>
          <p:spPr>
            <a:xfrm>
              <a:off x="9136000" y="4945035"/>
              <a:ext cx="1173836" cy="479552"/>
            </a:xfrm>
            <a:prstGeom prst="rect">
              <a:avLst/>
            </a:prstGeom>
            <a:noFill/>
          </p:spPr>
          <p:txBody>
            <a:bodyPr wrap="none" rtlCol="0">
              <a:spAutoFit/>
            </a:bodyPr>
            <a:lstStyle/>
            <a:p>
              <a:r>
                <a:rPr lang="en-GB" sz="1200" b="1" noProof="1">
                  <a:solidFill>
                    <a:schemeClr val="accent1"/>
                  </a:solidFill>
                  <a:latin typeface="微软雅黑" panose="020B0503020204020204" pitchFamily="34" charset="-122"/>
                  <a:ea typeface="微软雅黑" panose="020B0503020204020204" pitchFamily="34" charset="-122"/>
                </a:rPr>
                <a:t>Shock</a:t>
              </a:r>
              <a:endParaRPr lang="en-GB" sz="1200" noProof="1">
                <a:solidFill>
                  <a:schemeClr val="accent1"/>
                </a:solidFill>
                <a:latin typeface="微软雅黑" panose="020B0503020204020204" pitchFamily="34" charset="-122"/>
                <a:ea typeface="微软雅黑" panose="020B0503020204020204" pitchFamily="34" charset="-122"/>
              </a:endParaRPr>
            </a:p>
          </p:txBody>
        </p:sp>
      </p:grpSp>
      <p:sp>
        <p:nvSpPr>
          <p:cNvPr id="55" name="TextBox 54">
            <a:extLst>
              <a:ext uri="{FF2B5EF4-FFF2-40B4-BE49-F238E27FC236}">
                <a16:creationId xmlns:a16="http://schemas.microsoft.com/office/drawing/2014/main" id="{7E200810-CA96-2D3F-053C-B4053C1588E3}"/>
              </a:ext>
            </a:extLst>
          </p:cNvPr>
          <p:cNvSpPr txBox="1"/>
          <p:nvPr/>
        </p:nvSpPr>
        <p:spPr>
          <a:xfrm>
            <a:off x="8389575" y="1889347"/>
            <a:ext cx="838691" cy="369332"/>
          </a:xfrm>
          <a:prstGeom prst="rect">
            <a:avLst/>
          </a:prstGeom>
          <a:noFill/>
        </p:spPr>
        <p:txBody>
          <a:bodyPr wrap="none" rtlCol="0">
            <a:spAutoFit/>
          </a:bodyPr>
          <a:lstStyle/>
          <a:p>
            <a:r>
              <a:rPr lang="en-US" altLang="zh-CN" b="1" dirty="0"/>
              <a:t>Shock</a:t>
            </a:r>
            <a:endParaRPr lang="en-US" b="1" dirty="0"/>
          </a:p>
        </p:txBody>
      </p:sp>
      <p:sp>
        <p:nvSpPr>
          <p:cNvPr id="56" name="TextBox 55">
            <a:extLst>
              <a:ext uri="{FF2B5EF4-FFF2-40B4-BE49-F238E27FC236}">
                <a16:creationId xmlns:a16="http://schemas.microsoft.com/office/drawing/2014/main" id="{33123051-A1A1-ACC5-A0A5-DF178313BCC7}"/>
              </a:ext>
            </a:extLst>
          </p:cNvPr>
          <p:cNvSpPr txBox="1"/>
          <p:nvPr/>
        </p:nvSpPr>
        <p:spPr>
          <a:xfrm>
            <a:off x="10302805" y="1889347"/>
            <a:ext cx="1162947" cy="369332"/>
          </a:xfrm>
          <a:prstGeom prst="rect">
            <a:avLst/>
          </a:prstGeom>
          <a:noFill/>
        </p:spPr>
        <p:txBody>
          <a:bodyPr wrap="none" rtlCol="0">
            <a:spAutoFit/>
          </a:bodyPr>
          <a:lstStyle/>
          <a:p>
            <a:r>
              <a:rPr lang="en-US" altLang="zh-CN" b="1" dirty="0"/>
              <a:t>Outcome</a:t>
            </a:r>
            <a:endParaRPr lang="en-US" b="1" dirty="0"/>
          </a:p>
        </p:txBody>
      </p:sp>
      <p:sp>
        <p:nvSpPr>
          <p:cNvPr id="57" name="Right Arrow 56">
            <a:extLst>
              <a:ext uri="{FF2B5EF4-FFF2-40B4-BE49-F238E27FC236}">
                <a16:creationId xmlns:a16="http://schemas.microsoft.com/office/drawing/2014/main" id="{5FEA50D2-E51A-279F-4803-8943AD0E245F}"/>
              </a:ext>
            </a:extLst>
          </p:cNvPr>
          <p:cNvSpPr/>
          <p:nvPr/>
        </p:nvSpPr>
        <p:spPr>
          <a:xfrm>
            <a:off x="9460992" y="1923700"/>
            <a:ext cx="558973" cy="300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758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EE49B158-4757-428E-B408-FE17989CB58D}"/>
              </a:ext>
            </a:extLst>
          </p:cNvPr>
          <p:cNvSpPr>
            <a:spLocks noChangeAspect="1"/>
          </p:cNvSpPr>
          <p:nvPr/>
        </p:nvSpPr>
        <p:spPr bwMode="auto">
          <a:xfrm>
            <a:off x="624373" y="894406"/>
            <a:ext cx="11227333" cy="4996163"/>
          </a:xfrm>
          <a:prstGeom prst="roundRect">
            <a:avLst>
              <a:gd name="adj" fmla="val 16667"/>
            </a:avLst>
          </a:prstGeom>
          <a:blipFill dpi="0" rotWithShape="1">
            <a:blip r:embed="rId3">
              <a:alphaModFix amt="27000"/>
            </a:blip>
            <a:srcRect/>
            <a:stretch>
              <a:fillRect/>
            </a:stretch>
          </a:blipFill>
          <a:ln>
            <a:noFill/>
          </a:ln>
        </p:spPr>
        <p:txBody>
          <a:bodyPr wrap="none" anchor="ct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algn="ctr" eaLnBrk="1" hangingPunct="1">
              <a:lnSpc>
                <a:spcPct val="120000"/>
              </a:lnSpc>
            </a:pPr>
            <a:endParaRPr lang="en-GB" altLang="en-US" sz="1350"/>
          </a:p>
        </p:txBody>
      </p:sp>
      <p:sp>
        <p:nvSpPr>
          <p:cNvPr id="3" name="文本框 2"/>
          <p:cNvSpPr txBox="1"/>
          <p:nvPr/>
        </p:nvSpPr>
        <p:spPr>
          <a:xfrm>
            <a:off x="4858288" y="2734470"/>
            <a:ext cx="2475424" cy="871008"/>
          </a:xfrm>
          <a:prstGeom prst="rect">
            <a:avLst/>
          </a:prstGeom>
          <a:noFill/>
        </p:spPr>
        <p:txBody>
          <a:bodyPr wrap="square" rtlCol="0">
            <a:spAutoFit/>
          </a:bodyPr>
          <a:lstStyle/>
          <a:p>
            <a:pPr algn="ctr">
              <a:lnSpc>
                <a:spcPct val="120000"/>
              </a:lnSpc>
            </a:pPr>
            <a:r>
              <a:rPr lang="en-US" altLang="zh-CN" sz="4400" b="1" dirty="0">
                <a:latin typeface="MV Boli" panose="02000500030200090000" pitchFamily="2" charset="0"/>
                <a:cs typeface="MV Boli" panose="02000500030200090000" pitchFamily="2" charset="0"/>
              </a:rPr>
              <a:t>THANKS</a:t>
            </a:r>
          </a:p>
        </p:txBody>
      </p:sp>
      <p:sp>
        <p:nvSpPr>
          <p:cNvPr id="2" name="文本框 1">
            <a:extLst>
              <a:ext uri="{FF2B5EF4-FFF2-40B4-BE49-F238E27FC236}">
                <a16:creationId xmlns:a16="http://schemas.microsoft.com/office/drawing/2014/main" id="{18692F8E-C72B-1E74-4456-F536205A99AE}"/>
              </a:ext>
            </a:extLst>
          </p:cNvPr>
          <p:cNvSpPr txBox="1"/>
          <p:nvPr/>
        </p:nvSpPr>
        <p:spPr>
          <a:xfrm>
            <a:off x="8006757" y="6218317"/>
            <a:ext cx="4185243" cy="400110"/>
          </a:xfrm>
          <a:prstGeom prst="rect">
            <a:avLst/>
          </a:prstGeom>
          <a:noFill/>
        </p:spPr>
        <p:txBody>
          <a:bodyPr wrap="square" rtlCol="0">
            <a:spAutoFit/>
          </a:bodyPr>
          <a:lstStyle/>
          <a:p>
            <a:pPr>
              <a:buNone/>
            </a:pPr>
            <a:r>
              <a:rPr lang="en-US" altLang="zh-CN" sz="2000" b="1" dirty="0"/>
              <a:t>Email: pengfei.yuan1@outlook.com</a:t>
            </a:r>
            <a:endParaRPr lang="en-US" altLang="zh-CN" sz="2000" dirty="0"/>
          </a:p>
        </p:txBody>
      </p:sp>
    </p:spTree>
    <p:extLst>
      <p:ext uri="{BB962C8B-B14F-4D97-AF65-F5344CB8AC3E}">
        <p14:creationId xmlns:p14="http://schemas.microsoft.com/office/powerpoint/2010/main" val="2692756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3CEAFAC6-DF5D-F868-BAE0-588FA2F49310}"/>
              </a:ext>
            </a:extLst>
          </p:cNvPr>
          <p:cNvSpPr txBox="1"/>
          <p:nvPr/>
        </p:nvSpPr>
        <p:spPr>
          <a:xfrm>
            <a:off x="4559222" y="2844225"/>
            <a:ext cx="3781890" cy="584775"/>
          </a:xfrm>
          <a:prstGeom prst="rect">
            <a:avLst/>
          </a:prstGeom>
          <a:noFill/>
        </p:spPr>
        <p:txBody>
          <a:bodyPr wrap="square">
            <a:spAutoFit/>
          </a:bodyPr>
          <a:lstStyle/>
          <a:p>
            <a:r>
              <a:rPr lang="zh-CN" altLang="zh-CN" sz="3200" dirty="0"/>
              <a:t>Part 1. Motivation</a:t>
            </a:r>
            <a:endParaRPr lang="zh-CN" altLang="en-US" sz="3200" dirty="0"/>
          </a:p>
        </p:txBody>
      </p:sp>
    </p:spTree>
    <p:extLst>
      <p:ext uri="{BB962C8B-B14F-4D97-AF65-F5344CB8AC3E}">
        <p14:creationId xmlns:p14="http://schemas.microsoft.com/office/powerpoint/2010/main" val="3182972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1A042-7F05-8B31-CBF0-609BFD1558EE}"/>
              </a:ext>
            </a:extLst>
          </p:cNvPr>
          <p:cNvSpPr>
            <a:spLocks noGrp="1"/>
          </p:cNvSpPr>
          <p:nvPr>
            <p:ph type="title"/>
          </p:nvPr>
        </p:nvSpPr>
        <p:spPr/>
        <p:txBody>
          <a:bodyPr>
            <a:normAutofit/>
          </a:bodyPr>
          <a:lstStyle/>
          <a:p>
            <a:r>
              <a:rPr lang="en-US" altLang="zh-CN" sz="3600" b="1" dirty="0"/>
              <a:t>Opening case</a:t>
            </a:r>
            <a:r>
              <a:rPr lang="zh-CN" altLang="en-US" sz="3600" b="1" dirty="0"/>
              <a:t>：</a:t>
            </a:r>
            <a:r>
              <a:rPr lang="en-US" altLang="zh-CN" sz="3600" b="1" dirty="0"/>
              <a:t>Heathrow</a:t>
            </a:r>
            <a:endParaRPr lang="en-US" sz="3600" b="1" dirty="0"/>
          </a:p>
        </p:txBody>
      </p:sp>
      <p:grpSp>
        <p:nvGrpSpPr>
          <p:cNvPr id="8" name="组合 7">
            <a:extLst>
              <a:ext uri="{FF2B5EF4-FFF2-40B4-BE49-F238E27FC236}">
                <a16:creationId xmlns:a16="http://schemas.microsoft.com/office/drawing/2014/main" id="{DD8E1785-B10B-B361-5485-F44D8E9798BE}"/>
              </a:ext>
            </a:extLst>
          </p:cNvPr>
          <p:cNvGrpSpPr/>
          <p:nvPr/>
        </p:nvGrpSpPr>
        <p:grpSpPr>
          <a:xfrm>
            <a:off x="5993040" y="515735"/>
            <a:ext cx="6206335" cy="2963206"/>
            <a:chOff x="5993040" y="100361"/>
            <a:chExt cx="6206335" cy="2963206"/>
          </a:xfrm>
        </p:grpSpPr>
        <p:pic>
          <p:nvPicPr>
            <p:cNvPr id="20" name="Picture 19">
              <a:extLst>
                <a:ext uri="{FF2B5EF4-FFF2-40B4-BE49-F238E27FC236}">
                  <a16:creationId xmlns:a16="http://schemas.microsoft.com/office/drawing/2014/main" id="{DAE618A8-014D-C66F-A1DE-D722539E6776}"/>
                </a:ext>
              </a:extLst>
            </p:cNvPr>
            <p:cNvPicPr>
              <a:picLocks noChangeAspect="1"/>
            </p:cNvPicPr>
            <p:nvPr/>
          </p:nvPicPr>
          <p:blipFill>
            <a:blip r:embed="rId3"/>
            <a:srcRect b="56792"/>
            <a:stretch>
              <a:fillRect/>
            </a:stretch>
          </p:blipFill>
          <p:spPr>
            <a:xfrm>
              <a:off x="5993040" y="100361"/>
              <a:ext cx="6206335" cy="2963206"/>
            </a:xfrm>
            <a:prstGeom prst="rect">
              <a:avLst/>
            </a:prstGeom>
          </p:spPr>
        </p:pic>
        <mc:AlternateContent xmlns:mc="http://schemas.openxmlformats.org/markup-compatibility/2006" xmlns:p14="http://schemas.microsoft.com/office/powerpoint/2010/main">
          <mc:Choice Requires="p14">
            <p:contentPart p14:bwMode="auto" r:id="rId4">
              <p14:nvContentPartPr>
                <p14:cNvPr id="31" name="Ink 30">
                  <a:extLst>
                    <a:ext uri="{FF2B5EF4-FFF2-40B4-BE49-F238E27FC236}">
                      <a16:creationId xmlns:a16="http://schemas.microsoft.com/office/drawing/2014/main" id="{72C9D066-7F2D-9722-AC9E-CFBC62B084AB}"/>
                    </a:ext>
                  </a:extLst>
                </p14:cNvPr>
                <p14:cNvContentPartPr/>
                <p14:nvPr/>
              </p14:nvContentPartPr>
              <p14:xfrm>
                <a:off x="9872302" y="255993"/>
                <a:ext cx="1785600" cy="30960"/>
              </p14:xfrm>
            </p:contentPart>
          </mc:Choice>
          <mc:Fallback xmlns="">
            <p:pic>
              <p:nvPicPr>
                <p:cNvPr id="31" name="Ink 30">
                  <a:extLst>
                    <a:ext uri="{FF2B5EF4-FFF2-40B4-BE49-F238E27FC236}">
                      <a16:creationId xmlns:a16="http://schemas.microsoft.com/office/drawing/2014/main" id="{72C9D066-7F2D-9722-AC9E-CFBC62B084AB}"/>
                    </a:ext>
                  </a:extLst>
                </p:cNvPr>
                <p:cNvPicPr/>
                <p:nvPr/>
              </p:nvPicPr>
              <p:blipFill>
                <a:blip r:embed="rId5"/>
                <a:stretch>
                  <a:fillRect/>
                </a:stretch>
              </p:blipFill>
              <p:spPr>
                <a:xfrm>
                  <a:off x="9818302" y="147993"/>
                  <a:ext cx="189324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4" name="Ink 33">
                  <a:extLst>
                    <a:ext uri="{FF2B5EF4-FFF2-40B4-BE49-F238E27FC236}">
                      <a16:creationId xmlns:a16="http://schemas.microsoft.com/office/drawing/2014/main" id="{0BF987E2-DBD4-A72F-4C23-00032778E02E}"/>
                    </a:ext>
                  </a:extLst>
                </p14:cNvPr>
                <p14:cNvContentPartPr/>
                <p14:nvPr/>
              </p14:nvContentPartPr>
              <p14:xfrm>
                <a:off x="6125894" y="483153"/>
                <a:ext cx="4395960" cy="41760"/>
              </p14:xfrm>
            </p:contentPart>
          </mc:Choice>
          <mc:Fallback xmlns="">
            <p:pic>
              <p:nvPicPr>
                <p:cNvPr id="34" name="Ink 33">
                  <a:extLst>
                    <a:ext uri="{FF2B5EF4-FFF2-40B4-BE49-F238E27FC236}">
                      <a16:creationId xmlns:a16="http://schemas.microsoft.com/office/drawing/2014/main" id="{0BF987E2-DBD4-A72F-4C23-00032778E02E}"/>
                    </a:ext>
                  </a:extLst>
                </p:cNvPr>
                <p:cNvPicPr/>
                <p:nvPr/>
              </p:nvPicPr>
              <p:blipFill>
                <a:blip r:embed="rId7"/>
                <a:stretch>
                  <a:fillRect/>
                </a:stretch>
              </p:blipFill>
              <p:spPr>
                <a:xfrm>
                  <a:off x="6071894" y="375153"/>
                  <a:ext cx="4503600" cy="257400"/>
                </a:xfrm>
                <a:prstGeom prst="rect">
                  <a:avLst/>
                </a:prstGeom>
              </p:spPr>
            </p:pic>
          </mc:Fallback>
        </mc:AlternateContent>
      </p:grpSp>
      <p:sp>
        <p:nvSpPr>
          <p:cNvPr id="3" name="矩形 2">
            <a:extLst>
              <a:ext uri="{FF2B5EF4-FFF2-40B4-BE49-F238E27FC236}">
                <a16:creationId xmlns:a16="http://schemas.microsoft.com/office/drawing/2014/main" id="{B2ACD432-7ECC-48B8-E799-E2273615834A}"/>
              </a:ext>
            </a:extLst>
          </p:cNvPr>
          <p:cNvSpPr/>
          <p:nvPr/>
        </p:nvSpPr>
        <p:spPr>
          <a:xfrm>
            <a:off x="890347" y="1860396"/>
            <a:ext cx="5021842" cy="796160"/>
          </a:xfrm>
          <a:prstGeom prst="rect">
            <a:avLst/>
          </a:prstGeom>
          <a:solidFill>
            <a:srgbClr val="F6F6F6"/>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3">
            <a:extLst>
              <a:ext uri="{FF2B5EF4-FFF2-40B4-BE49-F238E27FC236}">
                <a16:creationId xmlns:a16="http://schemas.microsoft.com/office/drawing/2014/main" id="{73864AF4-E572-2D00-166F-0A0284D68D8E}"/>
              </a:ext>
            </a:extLst>
          </p:cNvPr>
          <p:cNvSpPr txBox="1"/>
          <p:nvPr/>
        </p:nvSpPr>
        <p:spPr>
          <a:xfrm>
            <a:off x="5692655" y="2963206"/>
            <a:ext cx="914400" cy="914400"/>
          </a:xfrm>
          <a:prstGeom prst="rect">
            <a:avLst/>
          </a:prstGeom>
          <a:noFill/>
        </p:spPr>
        <p:txBody>
          <a:bodyPr wrap="square" rtlCol="0">
            <a:spAutoFit/>
          </a:bodyPr>
          <a:lstStyle/>
          <a:p>
            <a:pPr algn="just">
              <a:lnSpc>
                <a:spcPct val="120000"/>
              </a:lnSpc>
            </a:pPr>
            <a:endParaRPr lang="zh-CN" altLang="en-US" dirty="0">
              <a:cs typeface="+mn-ea"/>
              <a:sym typeface="+mn-lt"/>
            </a:endParaRPr>
          </a:p>
        </p:txBody>
      </p:sp>
      <p:sp>
        <p:nvSpPr>
          <p:cNvPr id="5" name="文本框 4">
            <a:extLst>
              <a:ext uri="{FF2B5EF4-FFF2-40B4-BE49-F238E27FC236}">
                <a16:creationId xmlns:a16="http://schemas.microsoft.com/office/drawing/2014/main" id="{61F78AEF-63C1-3B0F-646A-4F5802175B83}"/>
              </a:ext>
            </a:extLst>
          </p:cNvPr>
          <p:cNvSpPr txBox="1"/>
          <p:nvPr/>
        </p:nvSpPr>
        <p:spPr>
          <a:xfrm>
            <a:off x="949812" y="1932755"/>
            <a:ext cx="4962377" cy="707886"/>
          </a:xfrm>
          <a:prstGeom prst="rect">
            <a:avLst/>
          </a:prstGeom>
          <a:noFill/>
        </p:spPr>
        <p:txBody>
          <a:bodyPr wrap="square" rtlCol="0">
            <a:spAutoFit/>
          </a:bodyPr>
          <a:lstStyle/>
          <a:p>
            <a:pPr algn="just"/>
            <a:r>
              <a:rPr lang="en-US" altLang="zh-CN" sz="2000" b="1" dirty="0">
                <a:cs typeface="+mn-ea"/>
                <a:sym typeface="+mn-lt"/>
              </a:rPr>
              <a:t>How can a local power failure disrupt a national transport hub?</a:t>
            </a:r>
            <a:endParaRPr lang="zh-CN" altLang="en-US" sz="2000" b="1" dirty="0">
              <a:cs typeface="+mn-ea"/>
              <a:sym typeface="+mn-lt"/>
            </a:endParaRPr>
          </a:p>
        </p:txBody>
      </p:sp>
      <p:pic>
        <p:nvPicPr>
          <p:cNvPr id="6" name="Google Shape;116;p4">
            <a:extLst>
              <a:ext uri="{FF2B5EF4-FFF2-40B4-BE49-F238E27FC236}">
                <a16:creationId xmlns:a16="http://schemas.microsoft.com/office/drawing/2014/main" id="{FED95599-6B83-70CE-C90A-55AAF7B380A1}"/>
              </a:ext>
            </a:extLst>
          </p:cNvPr>
          <p:cNvPicPr preferRelativeResize="0"/>
          <p:nvPr/>
        </p:nvPicPr>
        <p:blipFill rotWithShape="1">
          <a:blip r:embed="rId8">
            <a:alphaModFix/>
          </a:blip>
          <a:srcRect/>
          <a:stretch/>
        </p:blipFill>
        <p:spPr>
          <a:xfrm>
            <a:off x="868960" y="2631075"/>
            <a:ext cx="5064615" cy="4066477"/>
          </a:xfrm>
          <a:prstGeom prst="rect">
            <a:avLst/>
          </a:prstGeom>
          <a:noFill/>
          <a:ln>
            <a:noFill/>
          </a:ln>
        </p:spPr>
      </p:pic>
      <p:sp>
        <p:nvSpPr>
          <p:cNvPr id="7" name="Google Shape;117;p4">
            <a:extLst>
              <a:ext uri="{FF2B5EF4-FFF2-40B4-BE49-F238E27FC236}">
                <a16:creationId xmlns:a16="http://schemas.microsoft.com/office/drawing/2014/main" id="{89110AEB-416A-9E60-E76D-D4ECAE77FB90}"/>
              </a:ext>
            </a:extLst>
          </p:cNvPr>
          <p:cNvSpPr txBox="1"/>
          <p:nvPr/>
        </p:nvSpPr>
        <p:spPr>
          <a:xfrm>
            <a:off x="6506090" y="4002980"/>
            <a:ext cx="4762217" cy="178506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000" b="1" i="0" u="none" strike="noStrike" cap="none" dirty="0">
                <a:solidFill>
                  <a:schemeClr val="dk1"/>
                </a:solidFill>
                <a:ea typeface="Calibri"/>
                <a:cs typeface="Calibri"/>
                <a:sym typeface="Calibri"/>
              </a:rPr>
              <a:t>Heathrow Airport was closed for one day after a nearby substation fire caused an unprecedented power loss.</a:t>
            </a:r>
            <a:endParaRPr sz="1600" dirty="0"/>
          </a:p>
          <a:p>
            <a:pPr marL="0" marR="0" lvl="0" indent="0" algn="l" rtl="0">
              <a:spcBef>
                <a:spcPts val="0"/>
              </a:spcBef>
              <a:spcAft>
                <a:spcPts val="0"/>
              </a:spcAft>
              <a:buNone/>
            </a:pPr>
            <a:endParaRPr sz="1800" b="1" dirty="0">
              <a:solidFill>
                <a:srgbClr val="141414"/>
              </a:solidFill>
              <a:ea typeface="Arial"/>
              <a:cs typeface="Arial"/>
              <a:sym typeface="Arial"/>
            </a:endParaRPr>
          </a:p>
          <a:p>
            <a:pPr marL="0" marR="0" lvl="0" indent="0" algn="l" rtl="0">
              <a:spcBef>
                <a:spcPts val="0"/>
              </a:spcBef>
              <a:spcAft>
                <a:spcPts val="0"/>
              </a:spcAft>
              <a:buNone/>
            </a:pPr>
            <a:r>
              <a:rPr lang="en-US" sz="2000" b="0" i="0" dirty="0">
                <a:solidFill>
                  <a:srgbClr val="141414"/>
                </a:solidFill>
                <a:ea typeface="Calibri"/>
                <a:cs typeface="Calibri"/>
                <a:sym typeface="Calibri"/>
              </a:rPr>
              <a:t>Around 200,000 passengers were affected</a:t>
            </a:r>
            <a:endParaRPr sz="1800" dirty="0">
              <a:solidFill>
                <a:schemeClr val="dk1"/>
              </a:solidFill>
              <a:ea typeface="Calibri"/>
              <a:cs typeface="Calibri"/>
              <a:sym typeface="Calibri"/>
            </a:endParaRPr>
          </a:p>
        </p:txBody>
      </p:sp>
    </p:spTree>
    <p:extLst>
      <p:ext uri="{BB962C8B-B14F-4D97-AF65-F5344CB8AC3E}">
        <p14:creationId xmlns:p14="http://schemas.microsoft.com/office/powerpoint/2010/main" val="4141469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7" name="Google Shape;97;p14" descr="image.png"/>
          <p:cNvPicPr preferRelativeResize="0"/>
          <p:nvPr/>
        </p:nvPicPr>
        <p:blipFill rotWithShape="1">
          <a:blip r:embed="rId3">
            <a:alphaModFix/>
          </a:blip>
          <a:srcRect/>
          <a:stretch/>
        </p:blipFill>
        <p:spPr>
          <a:xfrm>
            <a:off x="762000" y="2749897"/>
            <a:ext cx="1920180" cy="1920180"/>
          </a:xfrm>
          <a:prstGeom prst="rect">
            <a:avLst/>
          </a:prstGeom>
          <a:noFill/>
          <a:ln>
            <a:noFill/>
          </a:ln>
        </p:spPr>
      </p:pic>
      <p:pic>
        <p:nvPicPr>
          <p:cNvPr id="98" name="Google Shape;98;p14" descr="image.png"/>
          <p:cNvPicPr preferRelativeResize="0"/>
          <p:nvPr/>
        </p:nvPicPr>
        <p:blipFill rotWithShape="1">
          <a:blip r:embed="rId4">
            <a:alphaModFix/>
          </a:blip>
          <a:srcRect/>
          <a:stretch/>
        </p:blipFill>
        <p:spPr>
          <a:xfrm>
            <a:off x="2948880" y="2749897"/>
            <a:ext cx="1920180" cy="1920180"/>
          </a:xfrm>
          <a:prstGeom prst="rect">
            <a:avLst/>
          </a:prstGeom>
          <a:noFill/>
          <a:ln>
            <a:noFill/>
          </a:ln>
        </p:spPr>
      </p:pic>
      <p:pic>
        <p:nvPicPr>
          <p:cNvPr id="99" name="Google Shape;99;p14" descr="image.png"/>
          <p:cNvPicPr preferRelativeResize="0"/>
          <p:nvPr/>
        </p:nvPicPr>
        <p:blipFill rotWithShape="1">
          <a:blip r:embed="rId5">
            <a:alphaModFix/>
          </a:blip>
          <a:srcRect/>
          <a:stretch/>
        </p:blipFill>
        <p:spPr>
          <a:xfrm>
            <a:off x="5135760" y="2749897"/>
            <a:ext cx="1920180" cy="1920180"/>
          </a:xfrm>
          <a:prstGeom prst="rect">
            <a:avLst/>
          </a:prstGeom>
          <a:noFill/>
          <a:ln>
            <a:noFill/>
          </a:ln>
        </p:spPr>
      </p:pic>
      <p:pic>
        <p:nvPicPr>
          <p:cNvPr id="100" name="Google Shape;100;p14" descr="image.png"/>
          <p:cNvPicPr preferRelativeResize="0"/>
          <p:nvPr/>
        </p:nvPicPr>
        <p:blipFill rotWithShape="1">
          <a:blip r:embed="rId6">
            <a:alphaModFix/>
          </a:blip>
          <a:srcRect/>
          <a:stretch/>
        </p:blipFill>
        <p:spPr>
          <a:xfrm>
            <a:off x="7322641" y="2749897"/>
            <a:ext cx="1920180" cy="1920180"/>
          </a:xfrm>
          <a:prstGeom prst="rect">
            <a:avLst/>
          </a:prstGeom>
          <a:noFill/>
          <a:ln>
            <a:noFill/>
          </a:ln>
        </p:spPr>
      </p:pic>
      <p:pic>
        <p:nvPicPr>
          <p:cNvPr id="101" name="Google Shape;101;p14" descr="image.png"/>
          <p:cNvPicPr preferRelativeResize="0"/>
          <p:nvPr/>
        </p:nvPicPr>
        <p:blipFill rotWithShape="1">
          <a:blip r:embed="rId7">
            <a:alphaModFix/>
          </a:blip>
          <a:srcRect/>
          <a:stretch/>
        </p:blipFill>
        <p:spPr>
          <a:xfrm>
            <a:off x="9509521" y="2749897"/>
            <a:ext cx="1920180" cy="1920180"/>
          </a:xfrm>
          <a:prstGeom prst="rect">
            <a:avLst/>
          </a:prstGeom>
          <a:noFill/>
          <a:ln>
            <a:noFill/>
          </a:ln>
        </p:spPr>
      </p:pic>
      <p:sp>
        <p:nvSpPr>
          <p:cNvPr id="102" name="Google Shape;102;p14"/>
          <p:cNvSpPr txBox="1"/>
          <p:nvPr/>
        </p:nvSpPr>
        <p:spPr>
          <a:xfrm>
            <a:off x="762000" y="571500"/>
            <a:ext cx="10668000"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100" b="1" i="0" u="none" strike="noStrike" cap="none" dirty="0">
                <a:solidFill>
                  <a:srgbClr val="3B82F6"/>
                </a:solidFill>
                <a:ea typeface="Inter"/>
                <a:cs typeface="Inter"/>
                <a:sym typeface="Inter"/>
              </a:rPr>
              <a:t>CASCADE MECHANISM</a:t>
            </a:r>
            <a:endParaRPr sz="2800" dirty="0"/>
          </a:p>
        </p:txBody>
      </p:sp>
      <p:sp>
        <p:nvSpPr>
          <p:cNvPr id="103" name="Google Shape;103;p14"/>
          <p:cNvSpPr txBox="1"/>
          <p:nvPr/>
        </p:nvSpPr>
        <p:spPr>
          <a:xfrm>
            <a:off x="762000" y="800100"/>
            <a:ext cx="11201400" cy="538609"/>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0"/>
              </a:spcAft>
              <a:buNone/>
            </a:pPr>
            <a:r>
              <a:rPr lang="en-US" sz="2800" b="0" i="0" u="none" strike="noStrike" cap="none" dirty="0">
                <a:solidFill>
                  <a:srgbClr val="0F172A"/>
                </a:solidFill>
                <a:ea typeface="Playfair Display Black"/>
                <a:cs typeface="Playfair Display Black"/>
                <a:sym typeface="Playfair Display Black"/>
              </a:rPr>
              <a:t>From Local Power Failure to </a:t>
            </a:r>
            <a:r>
              <a:rPr lang="en-US" sz="2800" b="0" i="0" u="none" strike="noStrike" cap="none" dirty="0">
                <a:solidFill>
                  <a:srgbClr val="2563EB"/>
                </a:solidFill>
                <a:ea typeface="Playfair Display Black"/>
                <a:cs typeface="Playfair Display Black"/>
                <a:sym typeface="Playfair Display Black"/>
              </a:rPr>
              <a:t>Global Supply-Chain Shock</a:t>
            </a:r>
            <a:endParaRPr sz="2000" dirty="0"/>
          </a:p>
        </p:txBody>
      </p:sp>
      <p:sp>
        <p:nvSpPr>
          <p:cNvPr id="104" name="Google Shape;104;p14"/>
          <p:cNvSpPr txBox="1"/>
          <p:nvPr/>
        </p:nvSpPr>
        <p:spPr>
          <a:xfrm>
            <a:off x="762000" y="1304925"/>
            <a:ext cx="10134600" cy="830997"/>
          </a:xfrm>
          <a:prstGeom prst="rect">
            <a:avLst/>
          </a:prstGeom>
          <a:noFill/>
          <a:ln>
            <a:noFill/>
          </a:ln>
        </p:spPr>
        <p:txBody>
          <a:bodyPr spcFirstLastPara="1" wrap="square" lIns="0" tIns="0" rIns="0" bIns="0" anchor="t" anchorCtr="0">
            <a:spAutoFit/>
          </a:bodyPr>
          <a:lstStyle/>
          <a:p>
            <a:pPr marL="0" marR="0" lvl="0" indent="0" algn="l" rtl="0">
              <a:lnSpc>
                <a:spcPct val="149955"/>
              </a:lnSpc>
              <a:spcBef>
                <a:spcPts val="0"/>
              </a:spcBef>
              <a:spcAft>
                <a:spcPts val="0"/>
              </a:spcAft>
              <a:buNone/>
            </a:pPr>
            <a:r>
              <a:rPr lang="en-US" b="0" i="0" u="none" strike="noStrike" cap="none" dirty="0">
                <a:solidFill>
                  <a:srgbClr val="475569"/>
                </a:solidFill>
                <a:ea typeface="Inter"/>
                <a:cs typeface="Inter"/>
                <a:sym typeface="Inter"/>
              </a:rPr>
              <a:t>Weather-induced outages can propagate far beyond the failed asset through critical services, modern logistics, and interregional production networks.</a:t>
            </a:r>
            <a:endParaRPr sz="3200" dirty="0"/>
          </a:p>
        </p:txBody>
      </p:sp>
      <p:sp>
        <p:nvSpPr>
          <p:cNvPr id="105" name="Google Shape;105;p14"/>
          <p:cNvSpPr/>
          <p:nvPr/>
        </p:nvSpPr>
        <p:spPr>
          <a:xfrm>
            <a:off x="1295400" y="3700462"/>
            <a:ext cx="9601200" cy="190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ea typeface="Calibri"/>
              <a:cs typeface="Calibri"/>
              <a:sym typeface="Calibri"/>
            </a:endParaRPr>
          </a:p>
        </p:txBody>
      </p:sp>
      <p:pic>
        <p:nvPicPr>
          <p:cNvPr id="106" name="Google Shape;106;p14" descr="image.png"/>
          <p:cNvPicPr preferRelativeResize="0"/>
          <p:nvPr/>
        </p:nvPicPr>
        <p:blipFill rotWithShape="1">
          <a:blip r:embed="rId8">
            <a:alphaModFix/>
          </a:blip>
          <a:srcRect/>
          <a:stretch/>
        </p:blipFill>
        <p:spPr>
          <a:xfrm>
            <a:off x="762000" y="5261832"/>
            <a:ext cx="295007" cy="247308"/>
          </a:xfrm>
          <a:prstGeom prst="rect">
            <a:avLst/>
          </a:prstGeom>
          <a:noFill/>
          <a:ln>
            <a:noFill/>
          </a:ln>
        </p:spPr>
      </p:pic>
      <p:sp>
        <p:nvSpPr>
          <p:cNvPr id="107" name="Google Shape;107;p14"/>
          <p:cNvSpPr txBox="1"/>
          <p:nvPr/>
        </p:nvSpPr>
        <p:spPr>
          <a:xfrm>
            <a:off x="1225153" y="5028812"/>
            <a:ext cx="10265269" cy="830997"/>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b="0" i="0" u="none" strike="noStrike" cap="none" dirty="0">
                <a:solidFill>
                  <a:srgbClr val="1E293B"/>
                </a:solidFill>
                <a:ea typeface="Inter SemiBold"/>
                <a:cs typeface="Inter SemiBold"/>
                <a:sym typeface="Inter SemiBold"/>
              </a:rPr>
              <a:t>Strategic Takeaway: The key risk is not only who loses power locally, but who bears the wider economic disruption across the global network.</a:t>
            </a:r>
            <a:endParaRPr sz="3600" dirty="0"/>
          </a:p>
        </p:txBody>
      </p:sp>
      <p:pic>
        <p:nvPicPr>
          <p:cNvPr id="108" name="Google Shape;108;p14" descr="image.png"/>
          <p:cNvPicPr preferRelativeResize="0"/>
          <p:nvPr/>
        </p:nvPicPr>
        <p:blipFill rotWithShape="1">
          <a:blip r:embed="rId9">
            <a:alphaModFix/>
          </a:blip>
          <a:srcRect/>
          <a:stretch/>
        </p:blipFill>
        <p:spPr>
          <a:xfrm>
            <a:off x="1460152" y="2997547"/>
            <a:ext cx="523875" cy="523875"/>
          </a:xfrm>
          <a:prstGeom prst="rect">
            <a:avLst/>
          </a:prstGeom>
          <a:noFill/>
          <a:ln>
            <a:noFill/>
          </a:ln>
        </p:spPr>
      </p:pic>
      <p:sp>
        <p:nvSpPr>
          <p:cNvPr id="109" name="Google Shape;109;p14"/>
          <p:cNvSpPr txBox="1"/>
          <p:nvPr/>
        </p:nvSpPr>
        <p:spPr>
          <a:xfrm>
            <a:off x="1057007" y="3724284"/>
            <a:ext cx="1330166" cy="280077"/>
          </a:xfrm>
          <a:prstGeom prst="rect">
            <a:avLst/>
          </a:prstGeom>
          <a:noFill/>
          <a:ln>
            <a:noFill/>
          </a:ln>
        </p:spPr>
        <p:txBody>
          <a:bodyPr spcFirstLastPara="1" wrap="square" lIns="0" tIns="0" rIns="0" bIns="0" anchor="ctr" anchorCtr="0">
            <a:spAutoFit/>
          </a:bodyPr>
          <a:lstStyle/>
          <a:p>
            <a:pPr marL="0" marR="0" lvl="0" indent="0" algn="ctr" rtl="0">
              <a:lnSpc>
                <a:spcPct val="129955"/>
              </a:lnSpc>
              <a:spcBef>
                <a:spcPts val="0"/>
              </a:spcBef>
              <a:spcAft>
                <a:spcPts val="0"/>
              </a:spcAft>
              <a:buNone/>
            </a:pPr>
            <a:r>
              <a:rPr lang="en-US" sz="1400" b="1" i="0" u="none" strike="noStrike" cap="none">
                <a:solidFill>
                  <a:srgbClr val="0F172A"/>
                </a:solidFill>
                <a:ea typeface="Inter"/>
                <a:cs typeface="Inter"/>
                <a:sym typeface="Inter"/>
              </a:rPr>
              <a:t>Substation Failure</a:t>
            </a:r>
            <a:endParaRPr sz="2400"/>
          </a:p>
        </p:txBody>
      </p:sp>
      <p:sp>
        <p:nvSpPr>
          <p:cNvPr id="110" name="Google Shape;110;p14"/>
          <p:cNvSpPr txBox="1"/>
          <p:nvPr/>
        </p:nvSpPr>
        <p:spPr>
          <a:xfrm>
            <a:off x="923925" y="4131022"/>
            <a:ext cx="1596330" cy="45243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050" b="0" i="0" u="none" strike="noStrike" cap="none">
                <a:solidFill>
                  <a:srgbClr val="64748B"/>
                </a:solidFill>
                <a:ea typeface="Inter"/>
                <a:cs typeface="Inter"/>
                <a:sym typeface="Inter"/>
              </a:rPr>
              <a:t>Initial regional power grid blackout</a:t>
            </a:r>
            <a:endParaRPr sz="2400"/>
          </a:p>
        </p:txBody>
      </p:sp>
      <p:pic>
        <p:nvPicPr>
          <p:cNvPr id="111" name="Google Shape;111;p14" descr="image.png"/>
          <p:cNvPicPr preferRelativeResize="0"/>
          <p:nvPr/>
        </p:nvPicPr>
        <p:blipFill rotWithShape="1">
          <a:blip r:embed="rId10">
            <a:alphaModFix/>
          </a:blip>
          <a:srcRect/>
          <a:stretch/>
        </p:blipFill>
        <p:spPr>
          <a:xfrm>
            <a:off x="2772667" y="3643312"/>
            <a:ext cx="85725" cy="133350"/>
          </a:xfrm>
          <a:prstGeom prst="rect">
            <a:avLst/>
          </a:prstGeom>
          <a:noFill/>
          <a:ln>
            <a:noFill/>
          </a:ln>
        </p:spPr>
      </p:pic>
      <p:pic>
        <p:nvPicPr>
          <p:cNvPr id="112" name="Google Shape;112;p14" descr="image.png"/>
          <p:cNvPicPr preferRelativeResize="0"/>
          <p:nvPr/>
        </p:nvPicPr>
        <p:blipFill rotWithShape="1">
          <a:blip r:embed="rId11">
            <a:alphaModFix/>
          </a:blip>
          <a:srcRect/>
          <a:stretch/>
        </p:blipFill>
        <p:spPr>
          <a:xfrm>
            <a:off x="3647033" y="2997547"/>
            <a:ext cx="523875" cy="523875"/>
          </a:xfrm>
          <a:prstGeom prst="rect">
            <a:avLst/>
          </a:prstGeom>
          <a:noFill/>
          <a:ln>
            <a:noFill/>
          </a:ln>
        </p:spPr>
      </p:pic>
      <p:sp>
        <p:nvSpPr>
          <p:cNvPr id="113" name="Google Shape;113;p14"/>
          <p:cNvSpPr txBox="1"/>
          <p:nvPr/>
        </p:nvSpPr>
        <p:spPr>
          <a:xfrm>
            <a:off x="3188880" y="3724284"/>
            <a:ext cx="1440180" cy="280077"/>
          </a:xfrm>
          <a:prstGeom prst="rect">
            <a:avLst/>
          </a:prstGeom>
          <a:noFill/>
          <a:ln>
            <a:noFill/>
          </a:ln>
        </p:spPr>
        <p:txBody>
          <a:bodyPr spcFirstLastPara="1" wrap="square" lIns="0" tIns="0" rIns="0" bIns="0" anchor="ctr" anchorCtr="0">
            <a:spAutoFit/>
          </a:bodyPr>
          <a:lstStyle/>
          <a:p>
            <a:pPr marL="0" marR="0" lvl="0" indent="0" algn="ctr" rtl="0">
              <a:lnSpc>
                <a:spcPct val="129955"/>
              </a:lnSpc>
              <a:spcBef>
                <a:spcPts val="0"/>
              </a:spcBef>
              <a:spcAft>
                <a:spcPts val="0"/>
              </a:spcAft>
              <a:buNone/>
            </a:pPr>
            <a:r>
              <a:rPr lang="en-US" sz="1400" b="1" i="0" u="none" strike="noStrike" cap="none">
                <a:solidFill>
                  <a:srgbClr val="0F172A"/>
                </a:solidFill>
                <a:ea typeface="Inter"/>
                <a:cs typeface="Inter"/>
                <a:sym typeface="Inter"/>
              </a:rPr>
              <a:t>Logistics Disruption</a:t>
            </a:r>
            <a:endParaRPr sz="2400"/>
          </a:p>
        </p:txBody>
      </p:sp>
      <p:sp>
        <p:nvSpPr>
          <p:cNvPr id="114" name="Google Shape;114;p14"/>
          <p:cNvSpPr txBox="1"/>
          <p:nvPr/>
        </p:nvSpPr>
        <p:spPr>
          <a:xfrm>
            <a:off x="3110805" y="4131022"/>
            <a:ext cx="1596330" cy="45243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050" b="0" i="0" u="none" strike="noStrike" cap="none">
                <a:solidFill>
                  <a:srgbClr val="64748B"/>
                </a:solidFill>
                <a:ea typeface="Inter"/>
                <a:cs typeface="Inter"/>
                <a:sym typeface="Inter"/>
              </a:rPr>
              <a:t>Critical hub systems offline &amp; cargo grounded</a:t>
            </a:r>
            <a:endParaRPr sz="2400"/>
          </a:p>
        </p:txBody>
      </p:sp>
      <p:pic>
        <p:nvPicPr>
          <p:cNvPr id="115" name="Google Shape;115;p14" descr="image.png"/>
          <p:cNvPicPr preferRelativeResize="0"/>
          <p:nvPr/>
        </p:nvPicPr>
        <p:blipFill rotWithShape="1">
          <a:blip r:embed="rId12">
            <a:alphaModFix/>
          </a:blip>
          <a:srcRect/>
          <a:stretch/>
        </p:blipFill>
        <p:spPr>
          <a:xfrm>
            <a:off x="4959548" y="3643312"/>
            <a:ext cx="85725" cy="133350"/>
          </a:xfrm>
          <a:prstGeom prst="rect">
            <a:avLst/>
          </a:prstGeom>
          <a:noFill/>
          <a:ln>
            <a:noFill/>
          </a:ln>
        </p:spPr>
      </p:pic>
      <p:pic>
        <p:nvPicPr>
          <p:cNvPr id="116" name="Google Shape;116;p14" descr="image.png"/>
          <p:cNvPicPr preferRelativeResize="0"/>
          <p:nvPr/>
        </p:nvPicPr>
        <p:blipFill rotWithShape="1">
          <a:blip r:embed="rId13">
            <a:alphaModFix/>
          </a:blip>
          <a:srcRect/>
          <a:stretch/>
        </p:blipFill>
        <p:spPr>
          <a:xfrm>
            <a:off x="5833913" y="2997547"/>
            <a:ext cx="523875" cy="523875"/>
          </a:xfrm>
          <a:prstGeom prst="rect">
            <a:avLst/>
          </a:prstGeom>
          <a:noFill/>
          <a:ln>
            <a:noFill/>
          </a:ln>
        </p:spPr>
      </p:pic>
      <p:sp>
        <p:nvSpPr>
          <p:cNvPr id="117" name="Google Shape;117;p14"/>
          <p:cNvSpPr txBox="1"/>
          <p:nvPr/>
        </p:nvSpPr>
        <p:spPr>
          <a:xfrm>
            <a:off x="5410765" y="3724284"/>
            <a:ext cx="1370171" cy="280077"/>
          </a:xfrm>
          <a:prstGeom prst="rect">
            <a:avLst/>
          </a:prstGeom>
          <a:noFill/>
          <a:ln>
            <a:noFill/>
          </a:ln>
        </p:spPr>
        <p:txBody>
          <a:bodyPr spcFirstLastPara="1" wrap="square" lIns="0" tIns="0" rIns="0" bIns="0" anchor="ctr" anchorCtr="0">
            <a:spAutoFit/>
          </a:bodyPr>
          <a:lstStyle/>
          <a:p>
            <a:pPr marL="0" marR="0" lvl="0" indent="0" algn="ctr" rtl="0">
              <a:lnSpc>
                <a:spcPct val="129955"/>
              </a:lnSpc>
              <a:spcBef>
                <a:spcPts val="0"/>
              </a:spcBef>
              <a:spcAft>
                <a:spcPts val="0"/>
              </a:spcAft>
              <a:buNone/>
            </a:pPr>
            <a:r>
              <a:rPr lang="en-US" sz="1400" b="1" i="0" u="none" strike="noStrike" cap="none">
                <a:solidFill>
                  <a:srgbClr val="0F172A"/>
                </a:solidFill>
                <a:ea typeface="Inter"/>
                <a:cs typeface="Inter"/>
                <a:sym typeface="Inter"/>
              </a:rPr>
              <a:t>Delayed Deliveries</a:t>
            </a:r>
            <a:endParaRPr sz="2400"/>
          </a:p>
        </p:txBody>
      </p:sp>
      <p:sp>
        <p:nvSpPr>
          <p:cNvPr id="118" name="Google Shape;118;p14"/>
          <p:cNvSpPr txBox="1"/>
          <p:nvPr/>
        </p:nvSpPr>
        <p:spPr>
          <a:xfrm>
            <a:off x="5297685" y="4131022"/>
            <a:ext cx="1596330" cy="45243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050" b="0" i="0" u="none" strike="noStrike" cap="none">
                <a:solidFill>
                  <a:srgbClr val="64748B"/>
                </a:solidFill>
                <a:ea typeface="Inter"/>
                <a:cs typeface="Inter"/>
                <a:sym typeface="Inter"/>
              </a:rPr>
              <a:t>Raw materials &amp; sub-assemblies arrive late</a:t>
            </a:r>
            <a:endParaRPr sz="2400"/>
          </a:p>
        </p:txBody>
      </p:sp>
      <p:pic>
        <p:nvPicPr>
          <p:cNvPr id="119" name="Google Shape;119;p14" descr="image.png"/>
          <p:cNvPicPr preferRelativeResize="0"/>
          <p:nvPr/>
        </p:nvPicPr>
        <p:blipFill rotWithShape="1">
          <a:blip r:embed="rId10">
            <a:alphaModFix/>
          </a:blip>
          <a:srcRect/>
          <a:stretch/>
        </p:blipFill>
        <p:spPr>
          <a:xfrm>
            <a:off x="7146428" y="3643312"/>
            <a:ext cx="85725" cy="133350"/>
          </a:xfrm>
          <a:prstGeom prst="rect">
            <a:avLst/>
          </a:prstGeom>
          <a:noFill/>
          <a:ln>
            <a:noFill/>
          </a:ln>
        </p:spPr>
      </p:pic>
      <p:pic>
        <p:nvPicPr>
          <p:cNvPr id="120" name="Google Shape;120;p14" descr="image.png"/>
          <p:cNvPicPr preferRelativeResize="0"/>
          <p:nvPr/>
        </p:nvPicPr>
        <p:blipFill rotWithShape="1">
          <a:blip r:embed="rId14">
            <a:alphaModFix/>
          </a:blip>
          <a:srcRect/>
          <a:stretch/>
        </p:blipFill>
        <p:spPr>
          <a:xfrm>
            <a:off x="8020794" y="2997547"/>
            <a:ext cx="523875" cy="523875"/>
          </a:xfrm>
          <a:prstGeom prst="rect">
            <a:avLst/>
          </a:prstGeom>
          <a:noFill/>
          <a:ln>
            <a:noFill/>
          </a:ln>
        </p:spPr>
      </p:pic>
      <p:sp>
        <p:nvSpPr>
          <p:cNvPr id="121" name="Google Shape;121;p14"/>
          <p:cNvSpPr txBox="1"/>
          <p:nvPr/>
        </p:nvSpPr>
        <p:spPr>
          <a:xfrm>
            <a:off x="7697658" y="3724284"/>
            <a:ext cx="1170146" cy="280077"/>
          </a:xfrm>
          <a:prstGeom prst="rect">
            <a:avLst/>
          </a:prstGeom>
          <a:noFill/>
          <a:ln>
            <a:noFill/>
          </a:ln>
        </p:spPr>
        <p:txBody>
          <a:bodyPr spcFirstLastPara="1" wrap="square" lIns="0" tIns="0" rIns="0" bIns="0" anchor="ctr" anchorCtr="0">
            <a:spAutoFit/>
          </a:bodyPr>
          <a:lstStyle/>
          <a:p>
            <a:pPr marL="0" marR="0" lvl="0" indent="0" algn="ctr" rtl="0">
              <a:lnSpc>
                <a:spcPct val="129955"/>
              </a:lnSpc>
              <a:spcBef>
                <a:spcPts val="0"/>
              </a:spcBef>
              <a:spcAft>
                <a:spcPts val="0"/>
              </a:spcAft>
              <a:buNone/>
            </a:pPr>
            <a:r>
              <a:rPr lang="en-US" sz="1400" b="1" i="0" u="none" strike="noStrike" cap="none">
                <a:solidFill>
                  <a:srgbClr val="0F172A"/>
                </a:solidFill>
                <a:ea typeface="Inter"/>
                <a:cs typeface="Inter"/>
                <a:sym typeface="Inter"/>
              </a:rPr>
              <a:t>Production Loss</a:t>
            </a:r>
            <a:endParaRPr sz="2400"/>
          </a:p>
        </p:txBody>
      </p:sp>
      <p:sp>
        <p:nvSpPr>
          <p:cNvPr id="122" name="Google Shape;122;p14"/>
          <p:cNvSpPr txBox="1"/>
          <p:nvPr/>
        </p:nvSpPr>
        <p:spPr>
          <a:xfrm>
            <a:off x="7484566" y="4131022"/>
            <a:ext cx="1596330" cy="45243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050" b="0" i="0" u="none" strike="noStrike" cap="none">
                <a:solidFill>
                  <a:srgbClr val="64748B"/>
                </a:solidFill>
                <a:ea typeface="Inter"/>
                <a:cs typeface="Inter"/>
                <a:sym typeface="Inter"/>
              </a:rPr>
              <a:t>Downstream factory lines forced to halt or limit output</a:t>
            </a:r>
            <a:endParaRPr sz="2400"/>
          </a:p>
        </p:txBody>
      </p:sp>
      <p:pic>
        <p:nvPicPr>
          <p:cNvPr id="123" name="Google Shape;123;p14" descr="image.png"/>
          <p:cNvPicPr preferRelativeResize="0"/>
          <p:nvPr/>
        </p:nvPicPr>
        <p:blipFill rotWithShape="1">
          <a:blip r:embed="rId12">
            <a:alphaModFix/>
          </a:blip>
          <a:srcRect/>
          <a:stretch/>
        </p:blipFill>
        <p:spPr>
          <a:xfrm>
            <a:off x="9333309" y="3643312"/>
            <a:ext cx="85725" cy="133350"/>
          </a:xfrm>
          <a:prstGeom prst="rect">
            <a:avLst/>
          </a:prstGeom>
          <a:noFill/>
          <a:ln>
            <a:noFill/>
          </a:ln>
        </p:spPr>
      </p:pic>
      <p:pic>
        <p:nvPicPr>
          <p:cNvPr id="124" name="Google Shape;124;p14" descr="image.png"/>
          <p:cNvPicPr preferRelativeResize="0"/>
          <p:nvPr/>
        </p:nvPicPr>
        <p:blipFill rotWithShape="1">
          <a:blip r:embed="rId15">
            <a:alphaModFix/>
          </a:blip>
          <a:srcRect/>
          <a:stretch/>
        </p:blipFill>
        <p:spPr>
          <a:xfrm>
            <a:off x="10207674" y="2997547"/>
            <a:ext cx="523875" cy="523875"/>
          </a:xfrm>
          <a:prstGeom prst="rect">
            <a:avLst/>
          </a:prstGeom>
          <a:noFill/>
          <a:ln>
            <a:noFill/>
          </a:ln>
        </p:spPr>
      </p:pic>
      <p:sp>
        <p:nvSpPr>
          <p:cNvPr id="125" name="Google Shape;125;p14"/>
          <p:cNvSpPr txBox="1"/>
          <p:nvPr/>
        </p:nvSpPr>
        <p:spPr>
          <a:xfrm>
            <a:off x="9784526" y="3724284"/>
            <a:ext cx="1370171" cy="280077"/>
          </a:xfrm>
          <a:prstGeom prst="rect">
            <a:avLst/>
          </a:prstGeom>
          <a:noFill/>
          <a:ln>
            <a:noFill/>
          </a:ln>
        </p:spPr>
        <p:txBody>
          <a:bodyPr spcFirstLastPara="1" wrap="square" lIns="0" tIns="0" rIns="0" bIns="0" anchor="ctr" anchorCtr="0">
            <a:spAutoFit/>
          </a:bodyPr>
          <a:lstStyle/>
          <a:p>
            <a:pPr marL="0" marR="0" lvl="0" indent="0" algn="ctr" rtl="0">
              <a:lnSpc>
                <a:spcPct val="129955"/>
              </a:lnSpc>
              <a:spcBef>
                <a:spcPts val="0"/>
              </a:spcBef>
              <a:spcAft>
                <a:spcPts val="0"/>
              </a:spcAft>
              <a:buNone/>
            </a:pPr>
            <a:r>
              <a:rPr lang="en-US" sz="1400" b="1" i="0" u="none" strike="noStrike" cap="none">
                <a:solidFill>
                  <a:srgbClr val="0F172A"/>
                </a:solidFill>
                <a:ea typeface="Inter"/>
                <a:cs typeface="Inter"/>
                <a:sym typeface="Inter"/>
              </a:rPr>
              <a:t>Systemic Spillover</a:t>
            </a:r>
            <a:endParaRPr sz="2400"/>
          </a:p>
        </p:txBody>
      </p:sp>
      <p:sp>
        <p:nvSpPr>
          <p:cNvPr id="126" name="Google Shape;126;p14"/>
          <p:cNvSpPr txBox="1"/>
          <p:nvPr/>
        </p:nvSpPr>
        <p:spPr>
          <a:xfrm>
            <a:off x="9671446" y="4131022"/>
            <a:ext cx="1596330" cy="45243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050" b="0" i="0" u="none" strike="noStrike" cap="none">
                <a:solidFill>
                  <a:srgbClr val="64748B"/>
                </a:solidFill>
                <a:ea typeface="Inter"/>
                <a:cs typeface="Inter"/>
                <a:sym typeface="Inter"/>
              </a:rPr>
              <a:t>Financial and inventory losses diffuse globally</a:t>
            </a:r>
            <a:endParaRPr sz="2400"/>
          </a:p>
        </p:txBody>
      </p:sp>
      <p:pic>
        <p:nvPicPr>
          <p:cNvPr id="127" name="Google Shape;127;p14" descr="image.png"/>
          <p:cNvPicPr preferRelativeResize="0"/>
          <p:nvPr/>
        </p:nvPicPr>
        <p:blipFill rotWithShape="1">
          <a:blip r:embed="rId16">
            <a:alphaModFix/>
          </a:blip>
          <a:srcRect/>
          <a:stretch/>
        </p:blipFill>
        <p:spPr>
          <a:xfrm>
            <a:off x="1650652" y="3164234"/>
            <a:ext cx="142875" cy="190500"/>
          </a:xfrm>
          <a:prstGeom prst="rect">
            <a:avLst/>
          </a:prstGeom>
          <a:noFill/>
          <a:ln>
            <a:noFill/>
          </a:ln>
        </p:spPr>
      </p:pic>
      <p:pic>
        <p:nvPicPr>
          <p:cNvPr id="128" name="Google Shape;128;p14" descr="image.png"/>
          <p:cNvPicPr preferRelativeResize="0"/>
          <p:nvPr/>
        </p:nvPicPr>
        <p:blipFill rotWithShape="1">
          <a:blip r:embed="rId17">
            <a:alphaModFix/>
          </a:blip>
          <a:srcRect/>
          <a:stretch/>
        </p:blipFill>
        <p:spPr>
          <a:xfrm>
            <a:off x="3789908" y="3164234"/>
            <a:ext cx="238125" cy="190500"/>
          </a:xfrm>
          <a:prstGeom prst="rect">
            <a:avLst/>
          </a:prstGeom>
          <a:noFill/>
          <a:ln>
            <a:noFill/>
          </a:ln>
        </p:spPr>
      </p:pic>
      <p:pic>
        <p:nvPicPr>
          <p:cNvPr id="129" name="Google Shape;129;p14" descr="image.png"/>
          <p:cNvPicPr preferRelativeResize="0"/>
          <p:nvPr/>
        </p:nvPicPr>
        <p:blipFill rotWithShape="1">
          <a:blip r:embed="rId18">
            <a:alphaModFix/>
          </a:blip>
          <a:srcRect/>
          <a:stretch/>
        </p:blipFill>
        <p:spPr>
          <a:xfrm>
            <a:off x="5976788" y="3164234"/>
            <a:ext cx="238125" cy="190500"/>
          </a:xfrm>
          <a:prstGeom prst="rect">
            <a:avLst/>
          </a:prstGeom>
          <a:noFill/>
          <a:ln>
            <a:noFill/>
          </a:ln>
        </p:spPr>
      </p:pic>
      <p:pic>
        <p:nvPicPr>
          <p:cNvPr id="130" name="Google Shape;130;p14" descr="image.png"/>
          <p:cNvPicPr preferRelativeResize="0"/>
          <p:nvPr/>
        </p:nvPicPr>
        <p:blipFill rotWithShape="1">
          <a:blip r:embed="rId19">
            <a:alphaModFix/>
          </a:blip>
          <a:srcRect/>
          <a:stretch/>
        </p:blipFill>
        <p:spPr>
          <a:xfrm>
            <a:off x="8173194" y="3164234"/>
            <a:ext cx="219075" cy="190500"/>
          </a:xfrm>
          <a:prstGeom prst="rect">
            <a:avLst/>
          </a:prstGeom>
          <a:noFill/>
          <a:ln>
            <a:noFill/>
          </a:ln>
        </p:spPr>
      </p:pic>
      <p:pic>
        <p:nvPicPr>
          <p:cNvPr id="131" name="Google Shape;131;p14" descr="image.png"/>
          <p:cNvPicPr preferRelativeResize="0"/>
          <p:nvPr/>
        </p:nvPicPr>
        <p:blipFill rotWithShape="1">
          <a:blip r:embed="rId20">
            <a:alphaModFix/>
          </a:blip>
          <a:srcRect/>
          <a:stretch/>
        </p:blipFill>
        <p:spPr>
          <a:xfrm>
            <a:off x="10374362" y="3164234"/>
            <a:ext cx="190500" cy="190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6F84A6BD-33D4-5878-7260-AF683BA352EB}"/>
              </a:ext>
            </a:extLst>
          </p:cNvPr>
          <p:cNvSpPr txBox="1"/>
          <p:nvPr/>
        </p:nvSpPr>
        <p:spPr>
          <a:xfrm>
            <a:off x="400050" y="359090"/>
            <a:ext cx="11569700" cy="643894"/>
          </a:xfrm>
          <a:prstGeom prst="rect">
            <a:avLst/>
          </a:prstGeom>
          <a:noFill/>
        </p:spPr>
        <p:txBody>
          <a:bodyPr wrap="square" rtlCol="0">
            <a:spAutoFit/>
          </a:bodyPr>
          <a:lstStyle/>
          <a:p>
            <a:pPr algn="just">
              <a:lnSpc>
                <a:spcPct val="120000"/>
              </a:lnSpc>
            </a:pPr>
            <a:r>
              <a:rPr lang="en-US" altLang="zh-CN" sz="3200" b="1" dirty="0">
                <a:cs typeface="+mn-ea"/>
                <a:sym typeface="+mn-lt"/>
              </a:rPr>
              <a:t>Climate change increases outage-relevant weather risks</a:t>
            </a:r>
            <a:endParaRPr lang="zh-CN" altLang="en-US" sz="3200" b="1" dirty="0">
              <a:cs typeface="+mn-ea"/>
              <a:sym typeface="+mn-lt"/>
            </a:endParaRPr>
          </a:p>
        </p:txBody>
      </p:sp>
      <p:sp>
        <p:nvSpPr>
          <p:cNvPr id="6" name="文本框 5">
            <a:extLst>
              <a:ext uri="{FF2B5EF4-FFF2-40B4-BE49-F238E27FC236}">
                <a16:creationId xmlns:a16="http://schemas.microsoft.com/office/drawing/2014/main" id="{8A9758A8-5643-7CBB-AD73-051E3F741861}"/>
              </a:ext>
            </a:extLst>
          </p:cNvPr>
          <p:cNvSpPr txBox="1"/>
          <p:nvPr/>
        </p:nvSpPr>
        <p:spPr>
          <a:xfrm>
            <a:off x="8519807" y="1343584"/>
            <a:ext cx="3289300" cy="1296765"/>
          </a:xfrm>
          <a:prstGeom prst="rect">
            <a:avLst/>
          </a:prstGeom>
          <a:noFill/>
        </p:spPr>
        <p:txBody>
          <a:bodyPr wrap="square" rtlCol="0">
            <a:spAutoFit/>
          </a:bodyPr>
          <a:lstStyle/>
          <a:p>
            <a:pPr algn="just">
              <a:lnSpc>
                <a:spcPct val="120000"/>
              </a:lnSpc>
            </a:pPr>
            <a:r>
              <a:rPr lang="en-US" altLang="zh-CN" b="1" dirty="0">
                <a:cs typeface="+mn-ea"/>
                <a:sym typeface="+mn-lt"/>
              </a:rPr>
              <a:t>Summer vs. Winter</a:t>
            </a:r>
          </a:p>
          <a:p>
            <a:pPr algn="just">
              <a:lnSpc>
                <a:spcPts val="2300"/>
              </a:lnSpc>
            </a:pPr>
            <a:r>
              <a:rPr lang="en-US" altLang="zh-CN" dirty="0">
                <a:cs typeface="+mn-ea"/>
                <a:sym typeface="+mn-lt"/>
              </a:rPr>
              <a:t>For the same wind speed, outage probability is </a:t>
            </a:r>
            <a:r>
              <a:rPr lang="en-US" altLang="zh-CN" sz="2400" b="1" dirty="0">
                <a:solidFill>
                  <a:srgbClr val="F49E12"/>
                </a:solidFill>
                <a:cs typeface="+mn-ea"/>
                <a:sym typeface="+mn-lt"/>
              </a:rPr>
              <a:t>3-4x higher </a:t>
            </a:r>
            <a:r>
              <a:rPr lang="en-US" altLang="zh-CN" dirty="0">
                <a:cs typeface="+mn-ea"/>
                <a:sym typeface="+mn-lt"/>
              </a:rPr>
              <a:t>in summer due to leaf cover.</a:t>
            </a:r>
            <a:endParaRPr lang="zh-CN" altLang="en-US" dirty="0">
              <a:cs typeface="+mn-ea"/>
              <a:sym typeface="+mn-lt"/>
            </a:endParaRPr>
          </a:p>
        </p:txBody>
      </p:sp>
      <p:sp>
        <p:nvSpPr>
          <p:cNvPr id="7" name="文本框 6">
            <a:extLst>
              <a:ext uri="{FF2B5EF4-FFF2-40B4-BE49-F238E27FC236}">
                <a16:creationId xmlns:a16="http://schemas.microsoft.com/office/drawing/2014/main" id="{EFD6060B-DCC9-F00E-D954-00B283AF9BB9}"/>
              </a:ext>
            </a:extLst>
          </p:cNvPr>
          <p:cNvSpPr txBox="1"/>
          <p:nvPr/>
        </p:nvSpPr>
        <p:spPr>
          <a:xfrm>
            <a:off x="8519807" y="2751600"/>
            <a:ext cx="3130551" cy="1241365"/>
          </a:xfrm>
          <a:prstGeom prst="rect">
            <a:avLst/>
          </a:prstGeom>
          <a:noFill/>
        </p:spPr>
        <p:txBody>
          <a:bodyPr wrap="square">
            <a:spAutoFit/>
          </a:bodyPr>
          <a:lstStyle/>
          <a:p>
            <a:r>
              <a:rPr lang="en-US" altLang="zh-CN" b="1" dirty="0"/>
              <a:t>Wet vs. Dry</a:t>
            </a:r>
          </a:p>
          <a:p>
            <a:pPr>
              <a:lnSpc>
                <a:spcPts val="2300"/>
              </a:lnSpc>
            </a:pPr>
            <a:r>
              <a:rPr lang="zh-CN" altLang="en-US" dirty="0"/>
              <a:t>Outage probability is </a:t>
            </a:r>
            <a:r>
              <a:rPr lang="zh-CN" altLang="en-US" sz="2400" b="1" dirty="0">
                <a:solidFill>
                  <a:srgbClr val="F49E12"/>
                </a:solidFill>
              </a:rPr>
              <a:t>2-3X higher </a:t>
            </a:r>
            <a:r>
              <a:rPr lang="zh-CN" altLang="en-US" dirty="0"/>
              <a:t>in wet conditions due to vulnerable tree roots.</a:t>
            </a:r>
          </a:p>
        </p:txBody>
      </p:sp>
      <p:sp>
        <p:nvSpPr>
          <p:cNvPr id="8" name="文本框 7">
            <a:extLst>
              <a:ext uri="{FF2B5EF4-FFF2-40B4-BE49-F238E27FC236}">
                <a16:creationId xmlns:a16="http://schemas.microsoft.com/office/drawing/2014/main" id="{53D55052-E503-87A5-F066-5E01588E4267}"/>
              </a:ext>
            </a:extLst>
          </p:cNvPr>
          <p:cNvSpPr txBox="1"/>
          <p:nvPr/>
        </p:nvSpPr>
        <p:spPr>
          <a:xfrm>
            <a:off x="8519807" y="4127902"/>
            <a:ext cx="3130551" cy="1261692"/>
          </a:xfrm>
          <a:prstGeom prst="rect">
            <a:avLst/>
          </a:prstGeom>
          <a:noFill/>
        </p:spPr>
        <p:txBody>
          <a:bodyPr wrap="square">
            <a:spAutoFit/>
          </a:bodyPr>
          <a:lstStyle/>
          <a:p>
            <a:r>
              <a:rPr lang="en-US" altLang="zh-CN" b="1" dirty="0"/>
              <a:t>The compounding effects</a:t>
            </a:r>
          </a:p>
          <a:p>
            <a:pPr>
              <a:lnSpc>
                <a:spcPts val="2300"/>
              </a:lnSpc>
            </a:pPr>
            <a:r>
              <a:rPr lang="en-US" altLang="zh-CN" dirty="0"/>
              <a:t>When all conditions align, the risk of power outages can increase </a:t>
            </a:r>
            <a:r>
              <a:rPr lang="en-US" altLang="zh-CN" sz="2400" b="1" dirty="0">
                <a:solidFill>
                  <a:srgbClr val="F49E12"/>
                </a:solidFill>
              </a:rPr>
              <a:t>4-5 fold</a:t>
            </a:r>
            <a:r>
              <a:rPr lang="en-US" altLang="zh-CN" dirty="0"/>
              <a:t>.</a:t>
            </a:r>
            <a:endParaRPr lang="zh-CN" altLang="en-US" dirty="0"/>
          </a:p>
        </p:txBody>
      </p:sp>
      <p:pic>
        <p:nvPicPr>
          <p:cNvPr id="16" name="图片 15">
            <a:extLst>
              <a:ext uri="{FF2B5EF4-FFF2-40B4-BE49-F238E27FC236}">
                <a16:creationId xmlns:a16="http://schemas.microsoft.com/office/drawing/2014/main" id="{902F30A9-8B1A-7E75-8667-0741D800444F}"/>
              </a:ext>
            </a:extLst>
          </p:cNvPr>
          <p:cNvPicPr>
            <a:picLocks noChangeAspect="1"/>
          </p:cNvPicPr>
          <p:nvPr/>
        </p:nvPicPr>
        <p:blipFill>
          <a:blip r:embed="rId3"/>
          <a:stretch>
            <a:fillRect/>
          </a:stretch>
        </p:blipFill>
        <p:spPr>
          <a:xfrm>
            <a:off x="3041151" y="2205785"/>
            <a:ext cx="2171700" cy="2171700"/>
          </a:xfrm>
          <a:prstGeom prst="rect">
            <a:avLst/>
          </a:prstGeom>
        </p:spPr>
      </p:pic>
      <p:sp>
        <p:nvSpPr>
          <p:cNvPr id="17" name="箭头: 下 16">
            <a:extLst>
              <a:ext uri="{FF2B5EF4-FFF2-40B4-BE49-F238E27FC236}">
                <a16:creationId xmlns:a16="http://schemas.microsoft.com/office/drawing/2014/main" id="{A5D6331A-06BA-FDFC-4917-8606F2170442}"/>
              </a:ext>
            </a:extLst>
          </p:cNvPr>
          <p:cNvSpPr/>
          <p:nvPr/>
        </p:nvSpPr>
        <p:spPr>
          <a:xfrm rot="3588237">
            <a:off x="5343473" y="1820954"/>
            <a:ext cx="679450" cy="1275447"/>
          </a:xfrm>
          <a:prstGeom prst="downArrow">
            <a:avLst/>
          </a:prstGeom>
          <a:solidFill>
            <a:srgbClr val="F49E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下 17">
            <a:extLst>
              <a:ext uri="{FF2B5EF4-FFF2-40B4-BE49-F238E27FC236}">
                <a16:creationId xmlns:a16="http://schemas.microsoft.com/office/drawing/2014/main" id="{9F76766B-DED0-AD42-3C66-0B5D5E223515}"/>
              </a:ext>
            </a:extLst>
          </p:cNvPr>
          <p:cNvSpPr/>
          <p:nvPr/>
        </p:nvSpPr>
        <p:spPr>
          <a:xfrm rot="7038250">
            <a:off x="5431925" y="3409232"/>
            <a:ext cx="679450" cy="1275447"/>
          </a:xfrm>
          <a:prstGeom prst="downArrow">
            <a:avLst/>
          </a:prstGeom>
          <a:solidFill>
            <a:srgbClr val="F49E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下 18">
            <a:extLst>
              <a:ext uri="{FF2B5EF4-FFF2-40B4-BE49-F238E27FC236}">
                <a16:creationId xmlns:a16="http://schemas.microsoft.com/office/drawing/2014/main" id="{B6EE5E0D-4D09-FCC1-BBFE-2FD740F10501}"/>
              </a:ext>
            </a:extLst>
          </p:cNvPr>
          <p:cNvSpPr/>
          <p:nvPr/>
        </p:nvSpPr>
        <p:spPr>
          <a:xfrm rot="13741382">
            <a:off x="2160894" y="3409233"/>
            <a:ext cx="679450" cy="1275447"/>
          </a:xfrm>
          <a:prstGeom prst="downArrow">
            <a:avLst/>
          </a:prstGeom>
          <a:solidFill>
            <a:srgbClr val="F49E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下 19">
            <a:extLst>
              <a:ext uri="{FF2B5EF4-FFF2-40B4-BE49-F238E27FC236}">
                <a16:creationId xmlns:a16="http://schemas.microsoft.com/office/drawing/2014/main" id="{19CB32E9-85B6-C07E-9CB7-B74BF25F6F16}"/>
              </a:ext>
            </a:extLst>
          </p:cNvPr>
          <p:cNvSpPr/>
          <p:nvPr/>
        </p:nvSpPr>
        <p:spPr>
          <a:xfrm rot="18288219">
            <a:off x="2198948" y="1889588"/>
            <a:ext cx="679450" cy="1275447"/>
          </a:xfrm>
          <a:prstGeom prst="downArrow">
            <a:avLst/>
          </a:prstGeom>
          <a:solidFill>
            <a:srgbClr val="F49E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63D8A62C-1891-8812-5CFC-27F70F3AE89C}"/>
              </a:ext>
            </a:extLst>
          </p:cNvPr>
          <p:cNvSpPr/>
          <p:nvPr/>
        </p:nvSpPr>
        <p:spPr>
          <a:xfrm>
            <a:off x="6494158" y="1343584"/>
            <a:ext cx="1346200" cy="13487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C75EEE63-B071-8D01-D07B-FCC55A005B2A}"/>
              </a:ext>
            </a:extLst>
          </p:cNvPr>
          <p:cNvSpPr/>
          <p:nvPr/>
        </p:nvSpPr>
        <p:spPr>
          <a:xfrm>
            <a:off x="6510642" y="3453525"/>
            <a:ext cx="1346200" cy="13487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137CBA91-43CA-2A25-950D-2FCE3F8D4B2D}"/>
              </a:ext>
            </a:extLst>
          </p:cNvPr>
          <p:cNvSpPr/>
          <p:nvPr/>
        </p:nvSpPr>
        <p:spPr>
          <a:xfrm>
            <a:off x="450178" y="3453525"/>
            <a:ext cx="1346200" cy="13487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7CF459DA-2B8D-8B7D-B72D-A0CAE381E871}"/>
              </a:ext>
            </a:extLst>
          </p:cNvPr>
          <p:cNvSpPr/>
          <p:nvPr/>
        </p:nvSpPr>
        <p:spPr>
          <a:xfrm>
            <a:off x="474926" y="1402847"/>
            <a:ext cx="1346200" cy="13487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842F5632-673B-E4AF-BC50-9CDB062CE34D}"/>
              </a:ext>
            </a:extLst>
          </p:cNvPr>
          <p:cNvPicPr>
            <a:picLocks noChangeAspect="1"/>
          </p:cNvPicPr>
          <p:nvPr/>
        </p:nvPicPr>
        <p:blipFill>
          <a:blip r:embed="rId4"/>
          <a:stretch>
            <a:fillRect/>
          </a:stretch>
        </p:blipFill>
        <p:spPr>
          <a:xfrm>
            <a:off x="709308" y="1644985"/>
            <a:ext cx="876300" cy="876300"/>
          </a:xfrm>
          <a:prstGeom prst="rect">
            <a:avLst/>
          </a:prstGeom>
        </p:spPr>
      </p:pic>
      <p:sp>
        <p:nvSpPr>
          <p:cNvPr id="27" name="文本框 26">
            <a:extLst>
              <a:ext uri="{FF2B5EF4-FFF2-40B4-BE49-F238E27FC236}">
                <a16:creationId xmlns:a16="http://schemas.microsoft.com/office/drawing/2014/main" id="{A2BAB04B-8B5B-41C2-8489-52B4581B8E40}"/>
              </a:ext>
            </a:extLst>
          </p:cNvPr>
          <p:cNvSpPr txBox="1"/>
          <p:nvPr/>
        </p:nvSpPr>
        <p:spPr>
          <a:xfrm>
            <a:off x="535404" y="2809085"/>
            <a:ext cx="1249509" cy="437043"/>
          </a:xfrm>
          <a:prstGeom prst="rect">
            <a:avLst/>
          </a:prstGeom>
          <a:noFill/>
        </p:spPr>
        <p:txBody>
          <a:bodyPr wrap="none" rtlCol="0">
            <a:spAutoFit/>
          </a:bodyPr>
          <a:lstStyle/>
          <a:p>
            <a:pPr algn="just">
              <a:lnSpc>
                <a:spcPct val="120000"/>
              </a:lnSpc>
            </a:pPr>
            <a:r>
              <a:rPr lang="en-US" altLang="zh-CN" sz="2000" b="1">
                <a:cs typeface="+mn-ea"/>
                <a:sym typeface="+mn-lt"/>
              </a:rPr>
              <a:t>Wind gale</a:t>
            </a:r>
            <a:endParaRPr lang="zh-CN" altLang="en-US" sz="2000" b="1" dirty="0">
              <a:cs typeface="+mn-ea"/>
              <a:sym typeface="+mn-lt"/>
            </a:endParaRPr>
          </a:p>
        </p:txBody>
      </p:sp>
      <p:pic>
        <p:nvPicPr>
          <p:cNvPr id="29" name="图片 28">
            <a:extLst>
              <a:ext uri="{FF2B5EF4-FFF2-40B4-BE49-F238E27FC236}">
                <a16:creationId xmlns:a16="http://schemas.microsoft.com/office/drawing/2014/main" id="{E805688C-E21C-D81A-8C86-47F1BDFAC12A}"/>
              </a:ext>
            </a:extLst>
          </p:cNvPr>
          <p:cNvPicPr>
            <a:picLocks noChangeAspect="1"/>
          </p:cNvPicPr>
          <p:nvPr/>
        </p:nvPicPr>
        <p:blipFill>
          <a:blip r:embed="rId5"/>
          <a:stretch>
            <a:fillRect/>
          </a:stretch>
        </p:blipFill>
        <p:spPr>
          <a:xfrm>
            <a:off x="6678306" y="1611560"/>
            <a:ext cx="812800" cy="812800"/>
          </a:xfrm>
          <a:prstGeom prst="rect">
            <a:avLst/>
          </a:prstGeom>
        </p:spPr>
      </p:pic>
      <p:sp>
        <p:nvSpPr>
          <p:cNvPr id="30" name="文本框 29">
            <a:extLst>
              <a:ext uri="{FF2B5EF4-FFF2-40B4-BE49-F238E27FC236}">
                <a16:creationId xmlns:a16="http://schemas.microsoft.com/office/drawing/2014/main" id="{54FC1730-B32B-8663-9638-2969E69F327A}"/>
              </a:ext>
            </a:extLst>
          </p:cNvPr>
          <p:cNvSpPr txBox="1"/>
          <p:nvPr/>
        </p:nvSpPr>
        <p:spPr>
          <a:xfrm>
            <a:off x="6385384" y="2751600"/>
            <a:ext cx="1596719" cy="437043"/>
          </a:xfrm>
          <a:prstGeom prst="rect">
            <a:avLst/>
          </a:prstGeom>
          <a:noFill/>
        </p:spPr>
        <p:txBody>
          <a:bodyPr wrap="none" rtlCol="0">
            <a:spAutoFit/>
          </a:bodyPr>
          <a:lstStyle/>
          <a:p>
            <a:pPr algn="just">
              <a:lnSpc>
                <a:spcPct val="120000"/>
              </a:lnSpc>
            </a:pPr>
            <a:r>
              <a:rPr lang="en-US" altLang="zh-CN" sz="2000" b="1" dirty="0">
                <a:cs typeface="+mn-ea"/>
                <a:sym typeface="+mn-lt"/>
              </a:rPr>
              <a:t>Extreme heat</a:t>
            </a:r>
            <a:endParaRPr lang="zh-CN" altLang="en-US" sz="2000" b="1" dirty="0">
              <a:cs typeface="+mn-ea"/>
              <a:sym typeface="+mn-lt"/>
            </a:endParaRPr>
          </a:p>
        </p:txBody>
      </p:sp>
      <p:pic>
        <p:nvPicPr>
          <p:cNvPr id="32" name="图片 31">
            <a:extLst>
              <a:ext uri="{FF2B5EF4-FFF2-40B4-BE49-F238E27FC236}">
                <a16:creationId xmlns:a16="http://schemas.microsoft.com/office/drawing/2014/main" id="{053FC1E2-0530-2E3C-BE00-709F4FB3F61C}"/>
              </a:ext>
            </a:extLst>
          </p:cNvPr>
          <p:cNvPicPr>
            <a:picLocks noChangeAspect="1"/>
          </p:cNvPicPr>
          <p:nvPr/>
        </p:nvPicPr>
        <p:blipFill>
          <a:blip r:embed="rId6"/>
          <a:stretch>
            <a:fillRect/>
          </a:stretch>
        </p:blipFill>
        <p:spPr>
          <a:xfrm>
            <a:off x="759436" y="3785001"/>
            <a:ext cx="685800" cy="685800"/>
          </a:xfrm>
          <a:prstGeom prst="rect">
            <a:avLst/>
          </a:prstGeom>
        </p:spPr>
      </p:pic>
      <p:sp>
        <p:nvSpPr>
          <p:cNvPr id="35" name="文本框 34">
            <a:extLst>
              <a:ext uri="{FF2B5EF4-FFF2-40B4-BE49-F238E27FC236}">
                <a16:creationId xmlns:a16="http://schemas.microsoft.com/office/drawing/2014/main" id="{9B8AD717-7EA9-0DCB-4DF2-0A4A46D09023}"/>
              </a:ext>
            </a:extLst>
          </p:cNvPr>
          <p:cNvSpPr txBox="1"/>
          <p:nvPr/>
        </p:nvSpPr>
        <p:spPr>
          <a:xfrm>
            <a:off x="474926" y="4883521"/>
            <a:ext cx="1476815" cy="806375"/>
          </a:xfrm>
          <a:prstGeom prst="rect">
            <a:avLst/>
          </a:prstGeom>
          <a:noFill/>
        </p:spPr>
        <p:txBody>
          <a:bodyPr wrap="none" rtlCol="0">
            <a:spAutoFit/>
          </a:bodyPr>
          <a:lstStyle/>
          <a:p>
            <a:pPr algn="just">
              <a:lnSpc>
                <a:spcPct val="120000"/>
              </a:lnSpc>
            </a:pPr>
            <a:r>
              <a:rPr lang="en-US" altLang="zh-CN" sz="2000" b="1" dirty="0">
                <a:cs typeface="+mn-ea"/>
                <a:sym typeface="+mn-lt"/>
              </a:rPr>
              <a:t>Antecedent </a:t>
            </a:r>
          </a:p>
          <a:p>
            <a:pPr algn="just">
              <a:lnSpc>
                <a:spcPct val="120000"/>
              </a:lnSpc>
            </a:pPr>
            <a:r>
              <a:rPr lang="en-US" altLang="zh-CN" sz="2000" b="1" dirty="0">
                <a:cs typeface="+mn-ea"/>
                <a:sym typeface="+mn-lt"/>
              </a:rPr>
              <a:t>Rainfall</a:t>
            </a:r>
            <a:endParaRPr lang="zh-CN" altLang="en-US" sz="2000" b="1" dirty="0">
              <a:cs typeface="+mn-ea"/>
              <a:sym typeface="+mn-lt"/>
            </a:endParaRPr>
          </a:p>
        </p:txBody>
      </p:sp>
      <p:pic>
        <p:nvPicPr>
          <p:cNvPr id="37" name="图片 36">
            <a:extLst>
              <a:ext uri="{FF2B5EF4-FFF2-40B4-BE49-F238E27FC236}">
                <a16:creationId xmlns:a16="http://schemas.microsoft.com/office/drawing/2014/main" id="{A9343DFF-B88B-BA6E-8076-422E6B445F60}"/>
              </a:ext>
            </a:extLst>
          </p:cNvPr>
          <p:cNvPicPr>
            <a:picLocks noChangeAspect="1"/>
          </p:cNvPicPr>
          <p:nvPr/>
        </p:nvPicPr>
        <p:blipFill>
          <a:blip r:embed="rId7"/>
          <a:stretch>
            <a:fillRect/>
          </a:stretch>
        </p:blipFill>
        <p:spPr>
          <a:xfrm>
            <a:off x="6720192" y="3664351"/>
            <a:ext cx="927100" cy="927100"/>
          </a:xfrm>
          <a:prstGeom prst="rect">
            <a:avLst/>
          </a:prstGeom>
        </p:spPr>
      </p:pic>
      <p:sp>
        <p:nvSpPr>
          <p:cNvPr id="38" name="文本框 37">
            <a:extLst>
              <a:ext uri="{FF2B5EF4-FFF2-40B4-BE49-F238E27FC236}">
                <a16:creationId xmlns:a16="http://schemas.microsoft.com/office/drawing/2014/main" id="{4677602E-E392-FEC3-D2E2-D4118919630B}"/>
              </a:ext>
            </a:extLst>
          </p:cNvPr>
          <p:cNvSpPr txBox="1"/>
          <p:nvPr/>
        </p:nvSpPr>
        <p:spPr>
          <a:xfrm>
            <a:off x="6494158" y="4954105"/>
            <a:ext cx="1438214" cy="437043"/>
          </a:xfrm>
          <a:prstGeom prst="rect">
            <a:avLst/>
          </a:prstGeom>
          <a:noFill/>
        </p:spPr>
        <p:txBody>
          <a:bodyPr wrap="none" rtlCol="0">
            <a:spAutoFit/>
          </a:bodyPr>
          <a:lstStyle/>
          <a:p>
            <a:pPr algn="just">
              <a:lnSpc>
                <a:spcPct val="120000"/>
              </a:lnSpc>
            </a:pPr>
            <a:r>
              <a:rPr lang="en-US" altLang="zh-CN" sz="2000" b="1" dirty="0">
                <a:cs typeface="+mn-ea"/>
                <a:sym typeface="+mn-lt"/>
              </a:rPr>
              <a:t>Seasonality</a:t>
            </a:r>
            <a:endParaRPr lang="zh-CN" altLang="en-US" sz="2000" b="1" dirty="0">
              <a:cs typeface="+mn-ea"/>
              <a:sym typeface="+mn-lt"/>
            </a:endParaRPr>
          </a:p>
        </p:txBody>
      </p:sp>
      <p:sp>
        <p:nvSpPr>
          <p:cNvPr id="40" name="文本框 39">
            <a:extLst>
              <a:ext uri="{FF2B5EF4-FFF2-40B4-BE49-F238E27FC236}">
                <a16:creationId xmlns:a16="http://schemas.microsoft.com/office/drawing/2014/main" id="{4B7887AA-21F0-45F2-EB0F-F750F617BA14}"/>
              </a:ext>
            </a:extLst>
          </p:cNvPr>
          <p:cNvSpPr txBox="1"/>
          <p:nvPr/>
        </p:nvSpPr>
        <p:spPr>
          <a:xfrm>
            <a:off x="400050" y="5851786"/>
            <a:ext cx="11757612" cy="830997"/>
          </a:xfrm>
          <a:prstGeom prst="rect">
            <a:avLst/>
          </a:prstGeom>
          <a:noFill/>
        </p:spPr>
        <p:txBody>
          <a:bodyPr wrap="square">
            <a:spAutoFit/>
          </a:bodyPr>
          <a:lstStyle/>
          <a:p>
            <a:r>
              <a:rPr lang="zh-CN" altLang="en-US" sz="2400" b="1" dirty="0"/>
              <a:t>As climate change alters storm seasonality and increases heavy rainfall, these compounding effects are becoming the norm, not the exception.</a:t>
            </a:r>
          </a:p>
        </p:txBody>
      </p:sp>
      <p:sp>
        <p:nvSpPr>
          <p:cNvPr id="41" name="文本框 40">
            <a:extLst>
              <a:ext uri="{FF2B5EF4-FFF2-40B4-BE49-F238E27FC236}">
                <a16:creationId xmlns:a16="http://schemas.microsoft.com/office/drawing/2014/main" id="{5DAB1E58-A998-232C-948D-2F6A439E43C6}"/>
              </a:ext>
            </a:extLst>
          </p:cNvPr>
          <p:cNvSpPr txBox="1"/>
          <p:nvPr/>
        </p:nvSpPr>
        <p:spPr>
          <a:xfrm>
            <a:off x="9740495" y="6426539"/>
            <a:ext cx="2451505" cy="402546"/>
          </a:xfrm>
          <a:prstGeom prst="rect">
            <a:avLst/>
          </a:prstGeom>
          <a:noFill/>
        </p:spPr>
        <p:txBody>
          <a:bodyPr wrap="none" rtlCol="0">
            <a:spAutoFit/>
          </a:bodyPr>
          <a:lstStyle/>
          <a:p>
            <a:pPr algn="just">
              <a:lnSpc>
                <a:spcPct val="120000"/>
              </a:lnSpc>
            </a:pPr>
            <a:r>
              <a:rPr lang="en-US" altLang="zh-CN" dirty="0">
                <a:cs typeface="+mn-ea"/>
                <a:sym typeface="+mn-lt"/>
              </a:rPr>
              <a:t>Source: Colin et al, 2025</a:t>
            </a:r>
            <a:endParaRPr lang="zh-CN" altLang="en-US" dirty="0">
              <a:cs typeface="+mn-ea"/>
              <a:sym typeface="+mn-lt"/>
            </a:endParaRPr>
          </a:p>
        </p:txBody>
      </p:sp>
    </p:spTree>
    <p:extLst>
      <p:ext uri="{BB962C8B-B14F-4D97-AF65-F5344CB8AC3E}">
        <p14:creationId xmlns:p14="http://schemas.microsoft.com/office/powerpoint/2010/main" val="3607450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5D13E1C4-FF3D-C962-474B-A5E6481DFAB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3964"/>
          <a:stretch>
            <a:fillRect/>
          </a:stretch>
        </p:blipFill>
        <p:spPr>
          <a:xfrm>
            <a:off x="41275" y="1204332"/>
            <a:ext cx="12109450" cy="4870118"/>
          </a:xfrm>
        </p:spPr>
      </p:pic>
      <p:sp>
        <p:nvSpPr>
          <p:cNvPr id="3" name="文本框 2">
            <a:extLst>
              <a:ext uri="{FF2B5EF4-FFF2-40B4-BE49-F238E27FC236}">
                <a16:creationId xmlns:a16="http://schemas.microsoft.com/office/drawing/2014/main" id="{19F2FA7B-5E52-6413-07B0-3CD9A01D3155}"/>
              </a:ext>
            </a:extLst>
          </p:cNvPr>
          <p:cNvSpPr txBox="1"/>
          <p:nvPr/>
        </p:nvSpPr>
        <p:spPr>
          <a:xfrm>
            <a:off x="10643596" y="6408986"/>
            <a:ext cx="1613455" cy="333617"/>
          </a:xfrm>
          <a:prstGeom prst="rect">
            <a:avLst/>
          </a:prstGeom>
          <a:noFill/>
        </p:spPr>
        <p:txBody>
          <a:bodyPr wrap="none" rtlCol="0">
            <a:spAutoFit/>
          </a:bodyPr>
          <a:lstStyle/>
          <a:p>
            <a:pPr algn="just">
              <a:lnSpc>
                <a:spcPct val="120000"/>
              </a:lnSpc>
            </a:pPr>
            <a:r>
              <a:rPr lang="en-US" altLang="zh-CN" sz="1400" dirty="0">
                <a:cs typeface="+mn-ea"/>
                <a:sym typeface="+mn-lt"/>
              </a:rPr>
              <a:t>Source: Nation Grid</a:t>
            </a:r>
            <a:endParaRPr lang="zh-CN" altLang="en-US" sz="1400" dirty="0">
              <a:cs typeface="+mn-ea"/>
              <a:sym typeface="+mn-lt"/>
            </a:endParaRPr>
          </a:p>
        </p:txBody>
      </p:sp>
      <p:sp>
        <p:nvSpPr>
          <p:cNvPr id="4" name="文本框 3">
            <a:extLst>
              <a:ext uri="{FF2B5EF4-FFF2-40B4-BE49-F238E27FC236}">
                <a16:creationId xmlns:a16="http://schemas.microsoft.com/office/drawing/2014/main" id="{E9D26634-7F0E-950C-4ADF-CA5FC7098DCF}"/>
              </a:ext>
            </a:extLst>
          </p:cNvPr>
          <p:cNvSpPr txBox="1"/>
          <p:nvPr/>
        </p:nvSpPr>
        <p:spPr>
          <a:xfrm>
            <a:off x="2127791" y="208649"/>
            <a:ext cx="8378515" cy="574901"/>
          </a:xfrm>
          <a:prstGeom prst="rect">
            <a:avLst/>
          </a:prstGeom>
          <a:noFill/>
        </p:spPr>
        <p:txBody>
          <a:bodyPr wrap="square" rtlCol="0">
            <a:spAutoFit/>
          </a:bodyPr>
          <a:lstStyle/>
          <a:p>
            <a:pPr algn="just">
              <a:lnSpc>
                <a:spcPct val="120000"/>
              </a:lnSpc>
            </a:pPr>
            <a:r>
              <a:rPr lang="en-US" altLang="zh-CN" sz="2800" b="1" dirty="0">
                <a:cs typeface="+mn-ea"/>
                <a:sym typeface="+mn-lt"/>
              </a:rPr>
              <a:t>UK networks are exposed to weather-induced failures</a:t>
            </a:r>
            <a:endParaRPr lang="zh-CN" altLang="en-US" sz="2800" b="1" dirty="0">
              <a:cs typeface="+mn-ea"/>
              <a:sym typeface="+mn-lt"/>
            </a:endParaRPr>
          </a:p>
        </p:txBody>
      </p:sp>
    </p:spTree>
    <p:extLst>
      <p:ext uri="{BB962C8B-B14F-4D97-AF65-F5344CB8AC3E}">
        <p14:creationId xmlns:p14="http://schemas.microsoft.com/office/powerpoint/2010/main" val="60926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0">
            <a:extLst>
              <a:ext uri="{FF2B5EF4-FFF2-40B4-BE49-F238E27FC236}">
                <a16:creationId xmlns:a16="http://schemas.microsoft.com/office/drawing/2014/main" id="{32B4B77D-5713-FF95-2AA4-F4C47196FDE4}"/>
              </a:ext>
            </a:extLst>
          </p:cNvPr>
          <p:cNvSpPr/>
          <p:nvPr/>
        </p:nvSpPr>
        <p:spPr>
          <a:xfrm>
            <a:off x="352044" y="116481"/>
            <a:ext cx="11360181" cy="847249"/>
          </a:xfrm>
          <a:prstGeom prst="rect">
            <a:avLst/>
          </a:prstGeom>
          <a:noFill/>
          <a:ln/>
        </p:spPr>
        <p:txBody>
          <a:bodyPr wrap="square" lIns="0" tIns="0" rIns="0" bIns="0" rtlCol="0" anchor="t"/>
          <a:lstStyle/>
          <a:p>
            <a:pPr>
              <a:lnSpc>
                <a:spcPct val="120000"/>
              </a:lnSpc>
            </a:pPr>
            <a:r>
              <a:rPr lang="en-US" sz="2650" b="1" dirty="0">
                <a:cs typeface="+mn-ea"/>
                <a:sym typeface="+mn-lt"/>
              </a:rPr>
              <a:t>Recent storms reveal repeated disruption</a:t>
            </a:r>
          </a:p>
        </p:txBody>
      </p:sp>
      <p:pic>
        <p:nvPicPr>
          <p:cNvPr id="21" name="图片 20">
            <a:extLst>
              <a:ext uri="{FF2B5EF4-FFF2-40B4-BE49-F238E27FC236}">
                <a16:creationId xmlns:a16="http://schemas.microsoft.com/office/drawing/2014/main" id="{469A02D6-87BE-B243-3F36-8F6233A8BE59}"/>
              </a:ext>
            </a:extLst>
          </p:cNvPr>
          <p:cNvPicPr>
            <a:picLocks noChangeAspect="1"/>
          </p:cNvPicPr>
          <p:nvPr/>
        </p:nvPicPr>
        <p:blipFill>
          <a:blip r:embed="rId3"/>
          <a:stretch>
            <a:fillRect/>
          </a:stretch>
        </p:blipFill>
        <p:spPr>
          <a:xfrm>
            <a:off x="12869333" y="7778139"/>
            <a:ext cx="1755423" cy="338572"/>
          </a:xfrm>
          <a:prstGeom prst="rect">
            <a:avLst/>
          </a:prstGeom>
        </p:spPr>
      </p:pic>
      <p:pic>
        <p:nvPicPr>
          <p:cNvPr id="2050" name="Picture 2" descr="Map showing thousands of homes across the UK still without power six days after Storm Arwen">
            <a:extLst>
              <a:ext uri="{FF2B5EF4-FFF2-40B4-BE49-F238E27FC236}">
                <a16:creationId xmlns:a16="http://schemas.microsoft.com/office/drawing/2014/main" id="{EC37AB9B-7064-9194-4EBA-642EF50F52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473"/>
          <a:stretch/>
        </p:blipFill>
        <p:spPr bwMode="auto">
          <a:xfrm>
            <a:off x="352044" y="840286"/>
            <a:ext cx="5969111" cy="5578802"/>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5AE79E0F-0B69-16FF-D45B-999D03C4C517}"/>
              </a:ext>
            </a:extLst>
          </p:cNvPr>
          <p:cNvSpPr txBox="1"/>
          <p:nvPr/>
        </p:nvSpPr>
        <p:spPr>
          <a:xfrm>
            <a:off x="5331178" y="6238782"/>
            <a:ext cx="639919" cy="360612"/>
          </a:xfrm>
          <a:prstGeom prst="rect">
            <a:avLst/>
          </a:prstGeom>
          <a:noFill/>
        </p:spPr>
        <p:txBody>
          <a:bodyPr wrap="none" rtlCol="0">
            <a:spAutoFit/>
          </a:bodyPr>
          <a:lstStyle/>
          <a:p>
            <a:pPr algn="just">
              <a:lnSpc>
                <a:spcPct val="120000"/>
              </a:lnSpc>
            </a:pPr>
            <a:r>
              <a:rPr lang="en-US" altLang="zh-CN" sz="1600" b="1" dirty="0">
                <a:latin typeface="Arial" panose="020B0604020202020204" pitchFamily="34" charset="0"/>
                <a:cs typeface="Arial" panose="020B0604020202020204" pitchFamily="34" charset="0"/>
              </a:rPr>
              <a:t>2021</a:t>
            </a:r>
            <a:endParaRPr lang="zh-CN" altLang="en-US" sz="1600" b="1" dirty="0">
              <a:latin typeface="Arial" panose="020B0604020202020204" pitchFamily="34" charset="0"/>
              <a:cs typeface="Arial" panose="020B0604020202020204" pitchFamily="34" charset="0"/>
            </a:endParaRPr>
          </a:p>
        </p:txBody>
      </p:sp>
      <p:pic>
        <p:nvPicPr>
          <p:cNvPr id="2052" name="Picture 4" descr="Caton Road substation">
            <a:extLst>
              <a:ext uri="{FF2B5EF4-FFF2-40B4-BE49-F238E27FC236}">
                <a16:creationId xmlns:a16="http://schemas.microsoft.com/office/drawing/2014/main" id="{7633A8D4-C5C1-FEA8-2E5C-0C82C4163C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4784" y="2478515"/>
            <a:ext cx="4530852" cy="25486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84ECB607-8B4C-76DE-7629-19EDE0C331ED}"/>
              </a:ext>
            </a:extLst>
          </p:cNvPr>
          <p:cNvSpPr txBox="1"/>
          <p:nvPr/>
        </p:nvSpPr>
        <p:spPr>
          <a:xfrm>
            <a:off x="7110730" y="5150873"/>
            <a:ext cx="4805172" cy="1067343"/>
          </a:xfrm>
          <a:prstGeom prst="rect">
            <a:avLst/>
          </a:prstGeom>
          <a:noFill/>
        </p:spPr>
        <p:txBody>
          <a:bodyPr wrap="square">
            <a:spAutoFit/>
          </a:bodyPr>
          <a:lstStyle/>
          <a:p>
            <a:pPr>
              <a:lnSpc>
                <a:spcPct val="120000"/>
              </a:lnSpc>
            </a:pPr>
            <a:r>
              <a:rPr lang="en-US" altLang="zh-CN" b="1" dirty="0">
                <a:latin typeface="+mj-lt"/>
                <a:cs typeface="Arial" panose="020B0604020202020204" pitchFamily="34" charset="0"/>
              </a:rPr>
              <a:t>30,000 customers are without power as a result of damage caused by Storm Amy</a:t>
            </a:r>
          </a:p>
          <a:p>
            <a:pPr>
              <a:lnSpc>
                <a:spcPct val="120000"/>
              </a:lnSpc>
            </a:pPr>
            <a:r>
              <a:rPr lang="en-US" altLang="zh-CN" dirty="0">
                <a:latin typeface="+mj-lt"/>
                <a:cs typeface="Arial" panose="020B0604020202020204" pitchFamily="34" charset="0"/>
              </a:rPr>
              <a:t>Reported by Energy Networks Association (ENA)</a:t>
            </a:r>
          </a:p>
        </p:txBody>
      </p:sp>
      <p:pic>
        <p:nvPicPr>
          <p:cNvPr id="7" name="Picture 2" descr="Storm Amy Hits UK and Ireland Hard, Setting October Record">
            <a:extLst>
              <a:ext uri="{FF2B5EF4-FFF2-40B4-BE49-F238E27FC236}">
                <a16:creationId xmlns:a16="http://schemas.microsoft.com/office/drawing/2014/main" id="{82D4B824-17E9-B93A-1922-9DC0E4E5C6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0730" y="840286"/>
            <a:ext cx="2691528" cy="151447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475C2F78-DC84-65E3-E513-57FBE0F39F02}"/>
              </a:ext>
            </a:extLst>
          </p:cNvPr>
          <p:cNvSpPr txBox="1"/>
          <p:nvPr/>
        </p:nvSpPr>
        <p:spPr>
          <a:xfrm>
            <a:off x="11200037" y="6238782"/>
            <a:ext cx="639919" cy="360612"/>
          </a:xfrm>
          <a:prstGeom prst="rect">
            <a:avLst/>
          </a:prstGeom>
          <a:noFill/>
        </p:spPr>
        <p:txBody>
          <a:bodyPr wrap="none" rtlCol="0">
            <a:spAutoFit/>
          </a:bodyPr>
          <a:lstStyle/>
          <a:p>
            <a:pPr algn="just">
              <a:lnSpc>
                <a:spcPct val="120000"/>
              </a:lnSpc>
            </a:pPr>
            <a:r>
              <a:rPr lang="en-US" altLang="zh-CN" sz="1600" b="1" dirty="0">
                <a:latin typeface="Arial" panose="020B0604020202020204" pitchFamily="34" charset="0"/>
                <a:cs typeface="Arial" panose="020B0604020202020204" pitchFamily="34" charset="0"/>
              </a:rPr>
              <a:t>2025</a:t>
            </a:r>
            <a:endParaRPr lang="zh-CN" alt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4218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C6051621-5B2E-1BE8-31C3-D2AC4D75D43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5765"/>
          <a:stretch>
            <a:fillRect/>
          </a:stretch>
        </p:blipFill>
        <p:spPr>
          <a:xfrm>
            <a:off x="75972" y="278586"/>
            <a:ext cx="12040056" cy="5927067"/>
          </a:xfrm>
        </p:spPr>
      </p:pic>
    </p:spTree>
    <p:extLst>
      <p:ext uri="{BB962C8B-B14F-4D97-AF65-F5344CB8AC3E}">
        <p14:creationId xmlns:p14="http://schemas.microsoft.com/office/powerpoint/2010/main" val="10787289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aefe9bbf-3f42-41f8-90f9-91b927e8fd21&quot;,&quot;Name&quot;:null,&quot;Kind&quot;:1,&quot;OldGuidesSetting&quot;:{&quot;HeaderHeight&quot;:0.0,&quot;FooterHeight&quot;:0.0,&quot;SideMargin&quot;:0.0,&quot;TopMargin&quot;:0.0,&quot;BottomMargin&quot;:0.0,&quot;IntervalMargin&quot;: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941b5714-a4d4-47e8-a2b5-65147ca161e3">
      <a:majorFont>
        <a:latin typeface="Calibri" panose="020F0302020204030204"/>
        <a:ea typeface="微软雅黑"/>
        <a:cs typeface=""/>
      </a:majorFont>
      <a:minorFont>
        <a:latin typeface="Calibri"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6748</TotalTime>
  <Words>2767</Words>
  <Application>Microsoft Office PowerPoint</Application>
  <PresentationFormat>宽屏</PresentationFormat>
  <Paragraphs>241</Paragraphs>
  <Slides>29</Slides>
  <Notes>25</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29</vt:i4>
      </vt:variant>
    </vt:vector>
  </HeadingPairs>
  <TitlesOfParts>
    <vt:vector size="42" baseType="lpstr">
      <vt:lpstr>Inter</vt:lpstr>
      <vt:lpstr>Inter SemiBold</vt:lpstr>
      <vt:lpstr>等线</vt:lpstr>
      <vt:lpstr>楷体</vt:lpstr>
      <vt:lpstr>微软雅黑</vt:lpstr>
      <vt:lpstr>Arial</vt:lpstr>
      <vt:lpstr>Calibri</vt:lpstr>
      <vt:lpstr>MV Boli</vt:lpstr>
      <vt:lpstr>Playfair Display Black</vt:lpstr>
      <vt:lpstr>Tahoma</vt:lpstr>
      <vt:lpstr>Times New Roman</vt:lpstr>
      <vt:lpstr>Wingdings</vt:lpstr>
      <vt:lpstr>Office 主题​​</vt:lpstr>
      <vt:lpstr>PowerPoint 演示文稿</vt:lpstr>
      <vt:lpstr>PowerPoint 演示文稿</vt:lpstr>
      <vt:lpstr>PowerPoint 演示文稿</vt:lpstr>
      <vt:lpstr>Opening case：Heathrow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Open Cascade Map: a collaborative data platform</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PF Yuan</dc:creator>
  <cp:lastModifiedBy>PF YUAN</cp:lastModifiedBy>
  <cp:revision>193</cp:revision>
  <dcterms:created xsi:type="dcterms:W3CDTF">2025-03-12T18:10:33Z</dcterms:created>
  <dcterms:modified xsi:type="dcterms:W3CDTF">2026-06-19T14:22:31Z</dcterms:modified>
</cp:coreProperties>
</file>