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9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9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9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9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Dual Circulation Perspective on China's Intangible Asset Returns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sz="1600"/>
              <a:t>Composition and Driving Mechanisms</a:t>
            </a:r>
            <a:endParaRPr sz="1600"/>
          </a:p>
          <a:p>
            <a:r>
              <a:rPr sz="1600"/>
              <a:t>Based on Input-Output &amp; SDA-LMDI</a:t>
            </a:r>
            <a:endParaRPr sz="1600"/>
          </a:p>
          <a:p>
            <a:r>
              <a:rPr sz="1600"/>
              <a:t>Presenter: Wang Xinyu</a:t>
            </a:r>
            <a:endParaRPr sz="1600"/>
          </a:p>
          <a:p>
            <a:r>
              <a:rPr sz="1600"/>
              <a:t>202</a:t>
            </a:r>
            <a:r>
              <a:rPr lang="en-US" sz="1600"/>
              <a:t>6</a:t>
            </a:r>
            <a:r>
              <a:rPr sz="1600"/>
              <a:t>.</a:t>
            </a:r>
            <a:r>
              <a:rPr lang="en-US" sz="1600"/>
              <a:t>06.21</a:t>
            </a:r>
            <a:endParaRPr sz="1600"/>
          </a:p>
          <a:p>
            <a:r>
              <a:rPr sz="1600"/>
              <a:t>Authors: Wu Kaiyao et al.</a:t>
            </a:r>
            <a:endParaRPr sz="16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Decomposition Results (Tables 4-8)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Final demand dominant driver.</a:t>
            </a:r>
          </a:p>
          <a:p>
            <a:r>
              <a:t>Allocation efficiency negative drag.</a:t>
            </a:r>
          </a:p>
          <a:p>
            <a:r>
              <a:t>Crisis vulnerabilities in backward cycle.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Result Corrections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Adjust for residual method biases.</a:t>
            </a:r>
          </a:p>
          <a:p>
            <a:r>
              <a:t>Narrower input/output gap; underestimated tech diffusion.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Main 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Asymmetric input&gt;output pattern.</a:t>
            </a:r>
          </a:p>
          <a:p>
            <a:r>
              <a:t>Industry differentiation.</a:t>
            </a:r>
          </a:p>
          <a:p>
            <a:r>
              <a:t>Policy needs: Innovation, allocation, resilience.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Policy Suggestions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Autonomous innovation</a:t>
            </a:r>
          </a:p>
          <a:p>
            <a:r>
              <a:t>2. Optimize allocation</a:t>
            </a:r>
          </a:p>
          <a:p>
            <a:r>
              <a:t>3. GVC resilience</a:t>
            </a:r>
          </a:p>
          <a:p>
            <a:r>
              <a:t>4. Domestic balance</a:t>
            </a:r>
          </a:p>
          <a:p>
            <a:r>
              <a:t>5. International cooperation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Thank You!</a:t>
            </a:r>
          </a:p>
          <a:p>
            <a:r>
              <a:t>Q&amp;A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01 Research Background and Questions</a:t>
            </a:r>
          </a:p>
          <a:p>
            <a:r>
              <a:t>02 Accounting Model</a:t>
            </a:r>
          </a:p>
          <a:p>
            <a:r>
              <a:t>03 Empirical Analysis</a:t>
            </a:r>
          </a:p>
          <a:p>
            <a:r>
              <a:t>04 Conclusions and Policy Suggestions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Research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International: Intangible assets as core competitiveness; GVC fragmentation/regionalization.</a:t>
            </a:r>
          </a:p>
          <a:p>
            <a:r>
              <a:t>Domestic: Dual Circulation (2020) - domestic as mainstay + international promotion.</a:t>
            </a:r>
          </a:p>
          <a:p>
            <a:r>
              <a:t>Challenges: High CO2 in GVC participation.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Research Gaps &amp;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Gaps: Lack dual-cycle models &amp; driving mechanism decomposition.</a:t>
            </a:r>
          </a:p>
          <a:p>
            <a:r>
              <a:t>Value: New framework; policy for optimizing returns &amp; GVC upgrade.</a:t>
            </a:r>
          </a:p>
          <a:p>
            <a:r>
              <a:t>Core Question: Composition, drivers, GVC evolution.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Accounting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World IO Table (G countries, N sectors).</a:t>
            </a:r>
          </a:p>
          <a:p>
            <a:r>
              <a:t>Leontief Inverse + Intangible Coefficient Matrix.</a:t>
            </a:r>
          </a:p>
          <a:p>
            <a:r>
              <a:t>Decomposition: Domestic vs. International (Traditional + Simple GVC + Complex GVC).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Forward &amp; Backward Decomposition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Forward: Supply destinations.</a:t>
            </a:r>
          </a:p>
          <a:p>
            <a:r>
              <a:t>Backward: Income sources.</a:t>
            </a:r>
          </a:p>
          <a:p>
            <a:r>
              <a:t>SDA-LMDI: Allocation efficiency, Production structure, Final demand effects.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 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WIOD, SEA, EU KLEMS (2000-2014, 43 economies, 56 sectors).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Domestic Cycle Industry Shares (Table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Services dominate forward (~62%)</a:t>
            </a:r>
          </a:p>
          <a:p>
            <a:r>
              <a:t>Manufacturing dominate backward (~39.8%, knowledge-intensive rising).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International Cycle (Table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Forward: Traditional trade dominant.</a:t>
            </a:r>
          </a:p>
          <a:p>
            <a:r>
              <a:t>Backward: Shift to Simple/Complex GVC.</a:t>
            </a:r>
          </a:p>
          <a:p>
            <a:r>
              <a:t>Asymmetry noted.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1934</Words>
  <Application>WPS Docs</Application>
  <PresentationFormat>On-screen Show (4:3)</PresentationFormat>
  <Paragraphs>82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5" baseType="lpstr">
      <vt:lpstr>Arial</vt:lpstr>
      <vt:lpstr>SimSun</vt:lpstr>
      <vt:lpstr>Wingdings</vt:lpstr>
      <vt:lpstr>Arial</vt:lpstr>
      <vt:lpstr>Calibri</vt:lpstr>
      <vt:lpstr>Helvetica Neue</vt:lpstr>
      <vt:lpstr>Microsoft YaHei</vt:lpstr>
      <vt:lpstr>汉仪旗黑</vt:lpstr>
      <vt:lpstr>Arial Unicode MS</vt:lpstr>
      <vt:lpstr>汉仪书宋二KW</vt:lpstr>
      <vt:lpstr>Office Theme</vt:lpstr>
      <vt:lpstr>Dual Circulation Perspective on China's Intangible Asset Returns</vt:lpstr>
      <vt:lpstr>Agenda</vt:lpstr>
      <vt:lpstr>Research Background</vt:lpstr>
      <vt:lpstr>Research Gaps &amp; Value</vt:lpstr>
      <vt:lpstr>Accounting Model</vt:lpstr>
      <vt:lpstr>Forward &amp; Backward Decomposition</vt:lpstr>
      <vt:lpstr>Data Sources</vt:lpstr>
      <vt:lpstr>Domestic Cycle Industry Shares (Table 2)</vt:lpstr>
      <vt:lpstr>International Cycle (Table 3)</vt:lpstr>
      <vt:lpstr>Decomposition Results (Tables 4-8)</vt:lpstr>
      <vt:lpstr>Result Corrections</vt:lpstr>
      <vt:lpstr>Main Conclusions</vt:lpstr>
      <vt:lpstr>Policy Suggestions</vt:lpstr>
      <vt:lpstr>Q&amp;A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吴开尧</cp:lastModifiedBy>
  <cp:revision>2</cp:revision>
  <dcterms:created xsi:type="dcterms:W3CDTF">2026-06-19T18:54:21Z</dcterms:created>
  <dcterms:modified xsi:type="dcterms:W3CDTF">2026-06-19T18:54:21Z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BC06BF9F47E5FFC25D90356A1664CE10_43</vt:lpwstr>
  </property>
  <property fmtid="{D5CDD505-2E9C-101B-9397-08002B2CF9AE}" pid="3" name="KSOProductBuildVer">
    <vt:lpwstr>1033-12.1.26016.26016</vt:lpwstr>
  </property>
</Properties>
</file>