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94" r:id="rId3"/>
    <p:sldId id="258" r:id="rId5"/>
    <p:sldId id="260" r:id="rId6"/>
    <p:sldId id="375" r:id="rId7"/>
    <p:sldId id="360" r:id="rId8"/>
    <p:sldId id="371" r:id="rId9"/>
    <p:sldId id="361" r:id="rId10"/>
    <p:sldId id="362" r:id="rId11"/>
    <p:sldId id="363" r:id="rId12"/>
    <p:sldId id="370" r:id="rId13"/>
    <p:sldId id="372" r:id="rId14"/>
    <p:sldId id="376" r:id="rId15"/>
    <p:sldId id="364" r:id="rId16"/>
    <p:sldId id="365" r:id="rId17"/>
    <p:sldId id="366" r:id="rId18"/>
    <p:sldId id="367" r:id="rId19"/>
    <p:sldId id="373" r:id="rId20"/>
    <p:sldId id="368" r:id="rId21"/>
    <p:sldId id="291"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fang Wu" initials="X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563"/>
    <a:srgbClr val="E6EBED"/>
    <a:srgbClr val="B59D6E"/>
    <a:srgbClr val="DC7D70"/>
    <a:srgbClr val="0070C0"/>
    <a:srgbClr val="9CC5FD"/>
    <a:srgbClr val="3A6695"/>
    <a:srgbClr val="134263"/>
    <a:srgbClr val="1E2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86807" autoAdjust="0"/>
  </p:normalViewPr>
  <p:slideViewPr>
    <p:cSldViewPr snapToGrid="0">
      <p:cViewPr varScale="1">
        <p:scale>
          <a:sx n="96" d="100"/>
          <a:sy n="96" d="100"/>
        </p:scale>
        <p:origin x="109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4.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E4261-0CDD-45A3-84C2-311859DE5B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11DA-82CB-44C8-99EC-9CE596A896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536CA-A6C4-4358-AF93-5CCBD70D248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37B7A-7510-410A-AA53-45D600DA0276}" type="slidenum">
              <a:rPr lang="zh-CN" altLang="en-US" smtClean="0"/>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microsoft.com/office/2007/relationships/hdphoto" Target="../media/image15.wdp"/><Relationship Id="rId2" Type="http://schemas.openxmlformats.org/officeDocument/2006/relationships/image" Target="../media/image14.png"/><Relationship Id="rId19" Type="http://schemas.openxmlformats.org/officeDocument/2006/relationships/notesSlide" Target="../notesSlides/notesSlide10.xml"/><Relationship Id="rId18" Type="http://schemas.openxmlformats.org/officeDocument/2006/relationships/slideLayout" Target="../slideLayouts/slideLayout7.xml"/><Relationship Id="rId17" Type="http://schemas.openxmlformats.org/officeDocument/2006/relationships/slide" Target="slide2.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slide" Target="slide2.xml"/><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slide" Target="slide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slide" Target="slide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slide" Target="slide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slide" Target="slide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hemeOverride" Target="../theme/themeOverride1.xml"/><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tags" Target="../tags/tag3.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slide" Target="slide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slide" Target="slide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13.wmf"/><Relationship Id="rId3" Type="http://schemas.openxmlformats.org/officeDocument/2006/relationships/oleObject" Target="../embeddings/oleObject1.bin"/><Relationship Id="rId2" Type="http://schemas.openxmlformats.org/officeDocument/2006/relationships/slide" Target="slide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9" name="MH_Other_8"/>
          <p:cNvPicPr/>
          <p:nvPr>
            <p:custDataLst>
              <p:tags r:id="rId2"/>
            </p:custDataLst>
          </p:nvPr>
        </p:nvPicPr>
        <p:blipFill>
          <a:blip r:embed="rId3" cstate="print">
            <a:extLst>
              <a:ext uri="{28A0092B-C50C-407E-A947-70E740481C1C}">
                <a14:useLocalDpi xmlns:a14="http://schemas.microsoft.com/office/drawing/2010/main" val="0"/>
              </a:ext>
            </a:extLst>
          </a:blip>
          <a:srcRect l="50887"/>
          <a:stretch>
            <a:fillRect/>
          </a:stretch>
        </p:blipFill>
        <p:spPr bwMode="auto">
          <a:xfrm rot="5400000" flipH="1">
            <a:off x="6024000" y="-3545900"/>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4"/>
            </p:custDataLst>
          </p:nvPr>
        </p:nvPicPr>
        <p:blipFill>
          <a:blip r:embed="rId3" cstate="print">
            <a:extLst>
              <a:ext uri="{28A0092B-C50C-407E-A947-70E740481C1C}">
                <a14:useLocalDpi xmlns:a14="http://schemas.microsoft.com/office/drawing/2010/main" val="0"/>
              </a:ext>
            </a:extLst>
          </a:blip>
          <a:srcRect l="50887"/>
          <a:stretch>
            <a:fillRect/>
          </a:stretch>
        </p:blipFill>
        <p:spPr bwMode="auto">
          <a:xfrm rot="16200000" flipH="1" flipV="1">
            <a:off x="6024001" y="-640938"/>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1691261"/>
            <a:ext cx="12192000" cy="2861362"/>
          </a:xfrm>
          <a:prstGeom prst="rect">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35" y="1691005"/>
            <a:ext cx="12468225" cy="2861310"/>
          </a:xfrm>
          <a:prstGeom prst="rect">
            <a:avLst/>
          </a:prstGeom>
          <a:noFill/>
        </p:spPr>
        <p:txBody>
          <a:bodyPr wrap="square" rtlCol="0">
            <a:noAutofit/>
          </a:bodyPr>
          <a:lstStyle/>
          <a:p>
            <a:pPr algn="ctr">
              <a:lnSpc>
                <a:spcPct val="160000"/>
              </a:lnSpc>
            </a:pPr>
            <a:r>
              <a:rPr lang="en-US" altLang="zh-CN" sz="3600" b="1" dirty="0">
                <a:solidFill>
                  <a:schemeClr val="bg1">
                    <a:lumMod val="95000"/>
                  </a:schemeClr>
                </a:solidFill>
                <a:latin typeface="Arial" panose="020B0604020202020204" pitchFamily="34" charset="0"/>
                <a:ea typeface="Arial" panose="020B0604020202020204" pitchFamily="34" charset="0"/>
                <a:cs typeface="Times New Roman" panose="02020603050405020304" pitchFamily="18" charset="0"/>
              </a:rPr>
              <a:t>Overall environmental impacts of industrial agglomeration:An energy consumption-based agglomeration accounting for Chinese cities</a:t>
            </a:r>
            <a:endParaRPr lang="en-US" altLang="zh-CN" sz="3600" b="1" dirty="0">
              <a:solidFill>
                <a:schemeClr val="bg1">
                  <a:lumMod val="95000"/>
                </a:schemeClr>
              </a:solidFill>
              <a:latin typeface="Arial" panose="020B0604020202020204" pitchFamily="34" charset="0"/>
              <a:ea typeface="Arial" panose="020B0604020202020204" pitchFamily="34" charset="0"/>
              <a:cs typeface="Times New Roman" panose="02020603050405020304" pitchFamily="18" charset="0"/>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2553" y="120809"/>
            <a:ext cx="4342544" cy="978485"/>
          </a:xfrm>
          <a:prstGeom prst="rect">
            <a:avLst/>
          </a:prstGeom>
        </p:spPr>
      </p:pic>
      <p:sp>
        <p:nvSpPr>
          <p:cNvPr id="2" name="文本框 1"/>
          <p:cNvSpPr txBox="1"/>
          <p:nvPr/>
        </p:nvSpPr>
        <p:spPr>
          <a:xfrm>
            <a:off x="3071514" y="5250757"/>
            <a:ext cx="6043930" cy="460375"/>
          </a:xfrm>
          <a:prstGeom prst="rect">
            <a:avLst/>
          </a:prstGeom>
          <a:noFill/>
        </p:spPr>
        <p:txBody>
          <a:bodyPr wrap="none" rtlCol="0">
            <a:spAutoFit/>
          </a:bodyPr>
          <a:lstStyle/>
          <a:p>
            <a:r>
              <a:rPr lang="en-US" altLang="zh-CN" sz="2400" b="1" dirty="0">
                <a:solidFill>
                  <a:srgbClr val="0B6563"/>
                </a:solidFill>
                <a:latin typeface="Arial" panose="020B0604020202020204" pitchFamily="34" charset="0"/>
                <a:ea typeface="Arial" panose="020B0604020202020204" pitchFamily="34" charset="0"/>
                <a:cs typeface="Times New Roman" panose="02020603050405020304" pitchFamily="18" charset="0"/>
              </a:rPr>
              <a:t>Xinyu Zeng</a:t>
            </a:r>
            <a:r>
              <a:rPr lang="en-US" sz="2400" b="1" dirty="0">
                <a:solidFill>
                  <a:srgbClr val="0B6563"/>
                </a:solidFill>
                <a:latin typeface="Arial" panose="020B0604020202020204" pitchFamily="34" charset="0"/>
                <a:ea typeface="Arial" panose="020B0604020202020204" pitchFamily="34" charset="0"/>
                <a:cs typeface="Times New Roman" panose="02020603050405020304" pitchFamily="18" charset="0"/>
              </a:rPr>
              <a:t>; </a:t>
            </a:r>
            <a:r>
              <a:rPr lang="en-US" altLang="zh-CN" sz="2400" b="1" dirty="0">
                <a:solidFill>
                  <a:srgbClr val="0B6563"/>
                </a:solidFill>
                <a:latin typeface="Arial" panose="020B0604020202020204" pitchFamily="34" charset="0"/>
                <a:ea typeface="Arial" panose="020B0604020202020204" pitchFamily="34" charset="0"/>
                <a:cs typeface="Times New Roman" panose="02020603050405020304" pitchFamily="18" charset="0"/>
              </a:rPr>
              <a:t>Xiaofang Wu; </a:t>
            </a:r>
            <a:r>
              <a:rPr lang="en-US" altLang="zh-CN" sz="2400" b="1" dirty="0">
                <a:solidFill>
                  <a:srgbClr val="0B6563"/>
                </a:solidFill>
                <a:latin typeface="Arial" panose="020B0604020202020204" pitchFamily="34" charset="0"/>
                <a:ea typeface="Arial" panose="020B0604020202020204" pitchFamily="34" charset="0"/>
                <a:cs typeface="Times New Roman" panose="02020603050405020304" pitchFamily="18" charset="0"/>
              </a:rPr>
              <a:t>Shanshan Wu</a:t>
            </a:r>
            <a:endParaRPr lang="en-US" altLang="zh-CN" sz="24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文本框 5"/>
          <p:cNvSpPr txBox="1"/>
          <p:nvPr/>
        </p:nvSpPr>
        <p:spPr>
          <a:xfrm>
            <a:off x="0" y="177100"/>
            <a:ext cx="6067425" cy="922020"/>
          </a:xfrm>
          <a:prstGeom prst="rect">
            <a:avLst/>
          </a:prstGeom>
          <a:noFill/>
        </p:spPr>
        <p:txBody>
          <a:bodyPr wrap="none" rtlCol="0">
            <a:spAutoFit/>
          </a:bodyPr>
          <a:lstStyle/>
          <a:p>
            <a:pPr algn="ctr"/>
            <a:r>
              <a:rPr lang="en-US" altLang="zh-CN" b="1" dirty="0">
                <a:solidFill>
                  <a:srgbClr val="0B6563"/>
                </a:solidFill>
              </a:rPr>
              <a:t>32nd International Input-Output Association Conference</a:t>
            </a:r>
            <a:endParaRPr lang="en-US" altLang="zh-CN" b="1" dirty="0">
              <a:solidFill>
                <a:srgbClr val="0B6563"/>
              </a:solidFill>
            </a:endParaRPr>
          </a:p>
          <a:p>
            <a:pPr algn="ctr"/>
            <a:r>
              <a:rPr lang="en-US" altLang="zh-CN" b="1" dirty="0">
                <a:solidFill>
                  <a:srgbClr val="0B6563"/>
                </a:solidFill>
              </a:rPr>
              <a:t>14th Edition of the International School of I-O Analysis</a:t>
            </a:r>
            <a:endParaRPr lang="en-US" altLang="zh-CN" b="1" dirty="0">
              <a:solidFill>
                <a:srgbClr val="0B6563"/>
              </a:solidFill>
            </a:endParaRPr>
          </a:p>
          <a:p>
            <a:pPr algn="ctr"/>
            <a:r>
              <a:rPr lang="en-US" altLang="zh-CN" b="1" dirty="0">
                <a:solidFill>
                  <a:srgbClr val="0B6563"/>
                </a:solidFill>
              </a:rPr>
              <a:t>11th Jornadas de An</a:t>
            </a:r>
            <a:r>
              <a:rPr lang="en-US" altLang="en-US" b="1" dirty="0">
                <a:solidFill>
                  <a:srgbClr val="0B6563"/>
                </a:solidFill>
              </a:rPr>
              <a:t>á</a:t>
            </a:r>
            <a:r>
              <a:rPr lang="en-US" altLang="zh-CN" b="1" dirty="0">
                <a:solidFill>
                  <a:srgbClr val="0B6563"/>
                </a:solidFill>
              </a:rPr>
              <a:t>lisis Input Output</a:t>
            </a:r>
            <a:endParaRPr lang="en-US" altLang="zh-CN" b="1" dirty="0">
              <a:solidFill>
                <a:srgbClr val="0B6563"/>
              </a:solidFill>
            </a:endParaRPr>
          </a:p>
        </p:txBody>
      </p:sp>
      <p:sp>
        <p:nvSpPr>
          <p:cNvPr id="4" name="文本框 3"/>
          <p:cNvSpPr txBox="1"/>
          <p:nvPr/>
        </p:nvSpPr>
        <p:spPr>
          <a:xfrm>
            <a:off x="5549919" y="5784792"/>
            <a:ext cx="1530350" cy="337185"/>
          </a:xfrm>
          <a:prstGeom prst="rect">
            <a:avLst/>
          </a:prstGeom>
          <a:noFill/>
        </p:spPr>
        <p:txBody>
          <a:bodyPr wrap="none" rtlCol="0">
            <a:spAutoFit/>
          </a:bodyPr>
          <a:lstStyle/>
          <a:p>
            <a:r>
              <a:rPr lang="en-US" sz="1600" b="1" dirty="0">
                <a:solidFill>
                  <a:srgbClr val="0B6563"/>
                </a:solidFill>
                <a:latin typeface="Arial" panose="020B0604020202020204" pitchFamily="34" charset="0"/>
                <a:ea typeface="Arial" panose="020B0604020202020204" pitchFamily="34" charset="0"/>
                <a:cs typeface="Times New Roman" panose="02020603050405020304" pitchFamily="18" charset="0"/>
              </a:rPr>
              <a:t>24 June 2026</a:t>
            </a:r>
            <a:endParaRPr lang="en-US" sz="16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238" y="1368442"/>
            <a:ext cx="10883848" cy="1476375"/>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Embodied energy consumption</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The total (direct plus indirect) </a:t>
            </a:r>
            <a:r>
              <a:rPr lang="en-US" altLang="zh-CN" sz="2000" dirty="0">
                <a:latin typeface="Arial" panose="020B0604020202020204" pitchFamily="34" charset="0"/>
                <a:ea typeface="Arial" panose="020B0604020202020204" pitchFamily="34" charset="0"/>
                <a:sym typeface="+mn-ea"/>
              </a:rPr>
              <a:t>energy consumed</a:t>
            </a:r>
            <a:r>
              <a:rPr lang="en-US" altLang="zh-CN" sz="2000" dirty="0">
                <a:latin typeface="Arial" panose="020B0604020202020204" pitchFamily="34" charset="0"/>
                <a:ea typeface="Arial" panose="020B0604020202020204" pitchFamily="34" charset="0"/>
              </a:rPr>
              <a:t> to generate or acquire a good or service </a:t>
            </a:r>
            <a:r>
              <a:rPr lang="en-US" altLang="zh-CN" sz="2000" baseline="30000" dirty="0">
                <a:latin typeface="Arial" panose="020B0604020202020204" pitchFamily="34" charset="0"/>
                <a:ea typeface="Arial" panose="020B0604020202020204" pitchFamily="34" charset="0"/>
              </a:rPr>
              <a:t>[2]</a:t>
            </a:r>
            <a:r>
              <a:rPr lang="en-US" altLang="zh-CN" sz="2000" dirty="0">
                <a:latin typeface="Arial" panose="020B0604020202020204" pitchFamily="34" charset="0"/>
                <a:ea typeface="Arial" panose="020B0604020202020204" pitchFamily="34" charset="0"/>
              </a:rPr>
              <a:t>.</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It measures the transfer of carbon emissions due to the trade of goods and services.</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86715"/>
            <a:ext cx="12588240" cy="460375"/>
          </a:xfrm>
          <a:prstGeom prst="rect">
            <a:avLst/>
          </a:prstGeom>
          <a:noFill/>
        </p:spPr>
        <p:txBody>
          <a:bodyPr wrap="square">
            <a:spAutoFit/>
          </a:bodyPr>
          <a:lstStyle/>
          <a:p>
            <a:pPr algn="l"/>
            <a:r>
              <a:rPr lang="en-US" altLang="zh-CN" sz="2400" b="1" dirty="0">
                <a:solidFill>
                  <a:srgbClr val="0B6563"/>
                </a:solidFill>
                <a:latin typeface="Arial" panose="020B0604020202020204" pitchFamily="34" charset="0"/>
                <a:ea typeface="Arial" panose="020B0604020202020204" pitchFamily="34" charset="0"/>
              </a:rPr>
              <a:t>Using MRIO to calculate the embodied energy in the total output (EET)</a:t>
            </a:r>
            <a:endParaRPr lang="en-US" altLang="zh-CN" sz="2400" b="1" dirty="0">
              <a:solidFill>
                <a:srgbClr val="0B6563"/>
              </a:solidFill>
              <a:latin typeface="Arial" panose="020B0604020202020204" pitchFamily="34" charset="0"/>
              <a:ea typeface="Arial" panose="020B0604020202020204" pitchFamily="34" charset="0"/>
            </a:endParaRPr>
          </a:p>
        </p:txBody>
      </p:sp>
      <p:grpSp>
        <p:nvGrpSpPr>
          <p:cNvPr id="25" name="组合 24"/>
          <p:cNvGrpSpPr/>
          <p:nvPr>
            <p:custDataLst>
              <p:tags r:id="rId1"/>
            </p:custDataLst>
          </p:nvPr>
        </p:nvGrpSpPr>
        <p:grpSpPr>
          <a:xfrm>
            <a:off x="1276985" y="3268980"/>
            <a:ext cx="9129395" cy="2766060"/>
            <a:chOff x="2244764" y="3902149"/>
            <a:chExt cx="7651115" cy="2208530"/>
          </a:xfrm>
        </p:grpSpPr>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91" t="37206" r="4561" b="20269"/>
            <a:stretch>
              <a:fillRect/>
            </a:stretch>
          </p:blipFill>
          <p:spPr>
            <a:xfrm>
              <a:off x="2244764" y="3902149"/>
              <a:ext cx="7651115" cy="1105535"/>
            </a:xfrm>
            <a:prstGeom prst="rect">
              <a:avLst/>
            </a:prstGeom>
          </p:spPr>
        </p:pic>
        <p:sp>
          <p:nvSpPr>
            <p:cNvPr id="5" name="下箭头 4"/>
            <p:cNvSpPr/>
            <p:nvPr>
              <p:custDataLst>
                <p:tags r:id="rId4"/>
              </p:custDataLst>
            </p:nvPr>
          </p:nvSpPr>
          <p:spPr>
            <a:xfrm>
              <a:off x="2854016" y="4990773"/>
              <a:ext cx="360218" cy="304800"/>
            </a:xfrm>
            <a:prstGeom prst="downArrow">
              <a:avLst>
                <a:gd name="adj1" fmla="val 57692"/>
                <a:gd name="adj2" fmla="val 50000"/>
              </a:avLst>
            </a:prstGeom>
            <a:solidFill>
              <a:srgbClr val="858487"/>
            </a:solidFill>
            <a:ln>
              <a:solidFill>
                <a:srgbClr val="858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5"/>
              </p:custDataLst>
            </p:nvPr>
          </p:nvSpPr>
          <p:spPr>
            <a:xfrm>
              <a:off x="2333664" y="5441389"/>
              <a:ext cx="1428750" cy="515121"/>
            </a:xfrm>
            <a:prstGeom prst="rect">
              <a:avLst/>
            </a:prstGeom>
            <a:noFill/>
          </p:spPr>
          <p:txBody>
            <a:bodyPr wrap="square" rtlCol="0">
              <a:spAutoFit/>
            </a:bodyPr>
            <a:lstStyle/>
            <a:p>
              <a:pPr algn="ctr"/>
              <a:r>
                <a:rPr lang="en-US" altLang="zh-CN" dirty="0">
                  <a:latin typeface="Arial" panose="020B0604020202020204" pitchFamily="34" charset="0"/>
                  <a:ea typeface="微软雅黑" panose="020B0503020204020204" pitchFamily="34" charset="-122"/>
                  <a:cs typeface="Arial" panose="020B0604020202020204" pitchFamily="34" charset="0"/>
                </a:rPr>
                <a:t>Energy Consumption</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sp>
          <p:nvSpPr>
            <p:cNvPr id="9" name="下箭头 17"/>
            <p:cNvSpPr/>
            <p:nvPr>
              <p:custDataLst>
                <p:tags r:id="rId6"/>
              </p:custDataLst>
            </p:nvPr>
          </p:nvSpPr>
          <p:spPr>
            <a:xfrm>
              <a:off x="4406597" y="4990773"/>
              <a:ext cx="360218" cy="304800"/>
            </a:xfrm>
            <a:prstGeom prst="downArrow">
              <a:avLst>
                <a:gd name="adj1" fmla="val 57692"/>
                <a:gd name="adj2" fmla="val 50000"/>
              </a:avLst>
            </a:prstGeom>
            <a:solidFill>
              <a:srgbClr val="858487"/>
            </a:solidFill>
            <a:ln>
              <a:solidFill>
                <a:srgbClr val="858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9"/>
            <p:cNvSpPr/>
            <p:nvPr>
              <p:custDataLst>
                <p:tags r:id="rId7"/>
              </p:custDataLst>
            </p:nvPr>
          </p:nvSpPr>
          <p:spPr>
            <a:xfrm>
              <a:off x="5888182" y="4990773"/>
              <a:ext cx="360218" cy="304800"/>
            </a:xfrm>
            <a:prstGeom prst="downArrow">
              <a:avLst>
                <a:gd name="adj1" fmla="val 57692"/>
                <a:gd name="adj2" fmla="val 50000"/>
              </a:avLst>
            </a:prstGeom>
            <a:solidFill>
              <a:srgbClr val="858487"/>
            </a:solidFill>
            <a:ln>
              <a:solidFill>
                <a:srgbClr val="858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27"/>
            <p:cNvSpPr/>
            <p:nvPr>
              <p:custDataLst>
                <p:tags r:id="rId8"/>
              </p:custDataLst>
            </p:nvPr>
          </p:nvSpPr>
          <p:spPr>
            <a:xfrm>
              <a:off x="7456665" y="4990773"/>
              <a:ext cx="360218" cy="304800"/>
            </a:xfrm>
            <a:prstGeom prst="downArrow">
              <a:avLst>
                <a:gd name="adj1" fmla="val 57692"/>
                <a:gd name="adj2" fmla="val 50000"/>
              </a:avLst>
            </a:prstGeom>
            <a:solidFill>
              <a:srgbClr val="858487"/>
            </a:solidFill>
            <a:ln>
              <a:solidFill>
                <a:srgbClr val="858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custDataLst>
                <p:tags r:id="rId9"/>
              </p:custDataLst>
            </p:nvPr>
          </p:nvSpPr>
          <p:spPr>
            <a:xfrm>
              <a:off x="2244764" y="5414084"/>
              <a:ext cx="6355715" cy="6965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4" name="加号 13"/>
            <p:cNvSpPr/>
            <p:nvPr>
              <p:custDataLst>
                <p:tags r:id="rId10"/>
              </p:custDataLst>
            </p:nvPr>
          </p:nvSpPr>
          <p:spPr>
            <a:xfrm>
              <a:off x="3667276" y="5559468"/>
              <a:ext cx="341297" cy="322061"/>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7" name="等号 16"/>
            <p:cNvSpPr/>
            <p:nvPr>
              <p:custDataLst>
                <p:tags r:id="rId11"/>
              </p:custDataLst>
            </p:nvPr>
          </p:nvSpPr>
          <p:spPr>
            <a:xfrm>
              <a:off x="8720170" y="5624823"/>
              <a:ext cx="286968" cy="26193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007138" y="5607954"/>
              <a:ext cx="588645" cy="294065"/>
            </a:xfrm>
            <a:prstGeom prst="rect">
              <a:avLst/>
            </a:prstGeom>
            <a:noFill/>
            <a:ln>
              <a:noFill/>
            </a:ln>
          </p:spPr>
          <p:txBody>
            <a:bodyPr wrap="square" rtlCol="0">
              <a:spAutoFit/>
            </a:bodyPr>
            <a:lstStyle/>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EET</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custDataLst>
                <p:tags r:id="rId12"/>
              </p:custDataLst>
            </p:nvPr>
          </p:nvSpPr>
          <p:spPr>
            <a:xfrm>
              <a:off x="3865646" y="5441389"/>
              <a:ext cx="1467485" cy="515121"/>
            </a:xfrm>
            <a:prstGeom prst="rect">
              <a:avLst/>
            </a:prstGeom>
            <a:noFill/>
          </p:spPr>
          <p:txBody>
            <a:bodyPr wrap="square" rtlCol="0">
              <a:spAutoFit/>
            </a:bodyPr>
            <a:lstStyle/>
            <a:p>
              <a:pPr algn="ctr"/>
              <a:r>
                <a:rPr lang="en-US" altLang="zh-CN" dirty="0">
                  <a:latin typeface="Arial" panose="020B0604020202020204" pitchFamily="34" charset="0"/>
                  <a:ea typeface="微软雅黑" panose="020B0503020204020204" pitchFamily="34" charset="-122"/>
                  <a:cs typeface="Arial" panose="020B0604020202020204" pitchFamily="34" charset="0"/>
                  <a:sym typeface="+mn-ea"/>
                </a:rPr>
                <a:t>Energy Consumption</a:t>
              </a:r>
              <a:endParaRPr lang="en-US" altLang="zh-CN"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20" name="文本框 19"/>
            <p:cNvSpPr txBox="1"/>
            <p:nvPr>
              <p:custDataLst>
                <p:tags r:id="rId13"/>
              </p:custDataLst>
            </p:nvPr>
          </p:nvSpPr>
          <p:spPr>
            <a:xfrm>
              <a:off x="5344199" y="5441389"/>
              <a:ext cx="1467485" cy="515121"/>
            </a:xfrm>
            <a:prstGeom prst="rect">
              <a:avLst/>
            </a:prstGeom>
            <a:noFill/>
          </p:spPr>
          <p:txBody>
            <a:bodyPr wrap="square" rtlCol="0">
              <a:spAutoFit/>
            </a:bodyPr>
            <a:lstStyle/>
            <a:p>
              <a:pPr algn="ctr"/>
              <a:r>
                <a:rPr lang="en-US" altLang="zh-CN" dirty="0">
                  <a:latin typeface="Arial" panose="020B0604020202020204" pitchFamily="34" charset="0"/>
                  <a:ea typeface="微软雅黑" panose="020B0503020204020204" pitchFamily="34" charset="-122"/>
                  <a:cs typeface="Arial" panose="020B0604020202020204" pitchFamily="34" charset="0"/>
                  <a:sym typeface="+mn-ea"/>
                </a:rPr>
                <a:t>Energy Consumption</a:t>
              </a:r>
              <a:endParaRPr lang="en-US" altLang="zh-CN"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21" name="加号 20"/>
            <p:cNvSpPr/>
            <p:nvPr>
              <p:custDataLst>
                <p:tags r:id="rId14"/>
              </p:custDataLst>
            </p:nvPr>
          </p:nvSpPr>
          <p:spPr>
            <a:xfrm>
              <a:off x="6677827" y="5559468"/>
              <a:ext cx="341297" cy="322061"/>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5"/>
              </p:custDataLst>
            </p:nvPr>
          </p:nvSpPr>
          <p:spPr>
            <a:xfrm>
              <a:off x="6924079" y="5441389"/>
              <a:ext cx="1467485" cy="515121"/>
            </a:xfrm>
            <a:prstGeom prst="rect">
              <a:avLst/>
            </a:prstGeom>
            <a:noFill/>
          </p:spPr>
          <p:txBody>
            <a:bodyPr wrap="square" rtlCol="0">
              <a:spAutoFit/>
            </a:bodyPr>
            <a:lstStyle/>
            <a:p>
              <a:pPr algn="ctr"/>
              <a:r>
                <a:rPr lang="en-US" altLang="zh-CN" dirty="0">
                  <a:latin typeface="Arial" panose="020B0604020202020204" pitchFamily="34" charset="0"/>
                  <a:ea typeface="微软雅黑" panose="020B0503020204020204" pitchFamily="34" charset="-122"/>
                  <a:cs typeface="Arial" panose="020B0604020202020204" pitchFamily="34" charset="0"/>
                  <a:sym typeface="+mn-ea"/>
                </a:rPr>
                <a:t>Energy Consumption</a:t>
              </a:r>
              <a:endParaRPr lang="en-US" altLang="zh-CN"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24" name="加号 23"/>
            <p:cNvSpPr/>
            <p:nvPr>
              <p:custDataLst>
                <p:tags r:id="rId16"/>
              </p:custDataLst>
            </p:nvPr>
          </p:nvSpPr>
          <p:spPr>
            <a:xfrm>
              <a:off x="5172552" y="5559468"/>
              <a:ext cx="341297" cy="322061"/>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0" y="6527800"/>
            <a:ext cx="12192000" cy="330835"/>
          </a:xfrm>
          <a:prstGeom prst="rect">
            <a:avLst/>
          </a:prstGeom>
          <a:noFill/>
        </p:spPr>
        <p:txBody>
          <a:bodyPr wrap="square" rtlCol="0">
            <a:noAutofit/>
          </a:bodyPr>
          <a:lstStyle/>
          <a:p>
            <a:r>
              <a:rPr lang="en-US" altLang="zh-CN" sz="1100" dirty="0">
                <a:latin typeface="Times New Roman" panose="02020603050405020304" pitchFamily="18" charset="0"/>
                <a:cs typeface="Times New Roman" panose="02020603050405020304" pitchFamily="18" charset="0"/>
              </a:rPr>
              <a:t>[2] Davis, S.J., Caldeira, K. Consumption-based accounting of CO2 emissions. Proceedings of the National Academy of Sciences of the United States of America 107.12 (2010).</a:t>
            </a:r>
            <a:endParaRPr lang="en-US" altLang="zh-CN" sz="1100" dirty="0">
              <a:latin typeface="Times New Roman" panose="02020603050405020304" pitchFamily="18" charset="0"/>
              <a:cs typeface="Times New Roman" panose="02020603050405020304" pitchFamily="18" charset="0"/>
            </a:endParaRPr>
          </a:p>
          <a:p>
            <a:endParaRPr lang="en-US" altLang="zh-CN" sz="11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7" action="ppaction://hlinksldjump"/>
              </a:rPr>
              <a:t>Methodology and Data</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8957945" y="2054225"/>
            <a:ext cx="3070860" cy="3322955"/>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The multi-regional input-output model is employed to estimate the embodied carbon emissions in trade between cities in China.</a:t>
            </a:r>
            <a:endParaRPr lang="en-US" altLang="zh-CN" sz="2000" dirty="0">
              <a:latin typeface="Arial" panose="020B0604020202020204" pitchFamily="34" charset="0"/>
              <a:ea typeface="Arial" panose="020B0604020202020204" pitchFamily="34" charset="0"/>
            </a:endParaRPr>
          </a:p>
          <a:p>
            <a:pPr>
              <a:lnSpc>
                <a:spcPct val="150000"/>
              </a:lnSpc>
            </a:pP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86715"/>
            <a:ext cx="12588240" cy="460375"/>
          </a:xfrm>
          <a:prstGeom prst="rect">
            <a:avLst/>
          </a:prstGeom>
          <a:noFill/>
        </p:spPr>
        <p:txBody>
          <a:bodyPr wrap="square">
            <a:spAutoFit/>
          </a:bodyPr>
          <a:lstStyle/>
          <a:p>
            <a:pPr algn="l"/>
            <a:r>
              <a:rPr lang="en-US" altLang="zh-CN" sz="2400" b="1" dirty="0">
                <a:solidFill>
                  <a:srgbClr val="0B6563"/>
                </a:solidFill>
                <a:latin typeface="Arial" panose="020B0604020202020204" pitchFamily="34" charset="0"/>
                <a:ea typeface="Arial" panose="020B0604020202020204" pitchFamily="34" charset="0"/>
              </a:rPr>
              <a:t>Using MRIO to calculate the embodied energy in the total output (EET)</a:t>
            </a:r>
            <a:endParaRPr lang="en-US" altLang="zh-CN" sz="2400" b="1" dirty="0">
              <a:solidFill>
                <a:srgbClr val="0B6563"/>
              </a:solidFill>
              <a:latin typeface="Arial" panose="020B0604020202020204" pitchFamily="34" charset="0"/>
              <a:ea typeface="Arial" panose="020B0604020202020204" pitchFamily="34" charset="0"/>
            </a:endParaRPr>
          </a:p>
        </p:txBody>
      </p:sp>
      <p:graphicFrame>
        <p:nvGraphicFramePr>
          <p:cNvPr id="8" name="表格 7"/>
          <p:cNvGraphicFramePr/>
          <p:nvPr>
            <p:custDataLst>
              <p:tags r:id="rId1"/>
            </p:custDataLst>
          </p:nvPr>
        </p:nvGraphicFramePr>
        <p:xfrm>
          <a:off x="250190" y="2273300"/>
          <a:ext cx="8508365" cy="4414520"/>
        </p:xfrm>
        <a:graphic>
          <a:graphicData uri="http://schemas.openxmlformats.org/drawingml/2006/table">
            <a:tbl>
              <a:tblPr/>
              <a:tblGrid>
                <a:gridCol w="1278255"/>
                <a:gridCol w="1480820"/>
                <a:gridCol w="1229995"/>
                <a:gridCol w="1068705"/>
                <a:gridCol w="1179830"/>
                <a:gridCol w="1049020"/>
                <a:gridCol w="1221740"/>
              </a:tblGrid>
              <a:tr h="636905">
                <a:tc rowSpan="2">
                  <a:txBody>
                    <a:bodyPr/>
                    <a:p>
                      <a:r>
                        <a:rPr lang="en-US" altLang="zh-CN" sz="14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Output</a:t>
                      </a:r>
                      <a:endParaRPr lang="en-US" altLang="zh-CN" sz="14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4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4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Input</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a:noFill/>
                    </a:lnL>
                    <a:lnR w="12700" cap="flat" cmpd="sng">
                      <a:solidFill>
                        <a:schemeClr val="tx1">
                          <a:lumMod val="50000"/>
                          <a:lumOff val="50000"/>
                        </a:schemeClr>
                      </a:solidFill>
                      <a:prstDash val="solid"/>
                      <a:headEnd type="none" w="med" len="med"/>
                      <a:tailEnd type="none" w="med" len="med"/>
                    </a:lnR>
                    <a:lnT>
                      <a:noFill/>
                    </a:lnT>
                    <a:lnB w="12700" cap="flat" cmpd="sng">
                      <a:solidFill>
                        <a:schemeClr val="tx1">
                          <a:lumMod val="50000"/>
                          <a:lumOff val="50000"/>
                        </a:schemeClr>
                      </a:solidFill>
                      <a:prstDash val="solid"/>
                      <a:headEnd type="none" w="med" len="med"/>
                      <a:tailEnd type="none" w="med" len="med"/>
                    </a:lnB>
                    <a:lnTlToBr w="12700">
                      <a:solidFill>
                        <a:schemeClr val="tx1">
                          <a:lumMod val="50000"/>
                          <a:lumOff val="50000"/>
                        </a:schemeClr>
                      </a:solidFill>
                      <a:prstDash val="solid"/>
                    </a:lnTlToBr>
                    <a:noFill/>
                  </a:tcPr>
                </a:tc>
                <a:tc rowSpan="2">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Intermediate use</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a:noFill/>
                    </a:lnT>
                    <a:lnB w="12700" cap="flat" cmpd="sng">
                      <a:solidFill>
                        <a:schemeClr val="tx1">
                          <a:lumMod val="50000"/>
                          <a:lumOff val="50000"/>
                        </a:schemeClr>
                      </a:solidFill>
                      <a:prstDash val="solid"/>
                      <a:headEnd type="none" w="med" len="med"/>
                      <a:tailEnd type="none" w="med" len="med"/>
                    </a:lnB>
                    <a:noFill/>
                  </a:tcPr>
                </a:tc>
                <a:tc gridSpan="5">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Final demand</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a:solidFill>
                        <a:schemeClr val="tx1">
                          <a:lumMod val="50000"/>
                          <a:lumOff val="50000"/>
                        </a:schemeClr>
                      </a:solidFill>
                      <a:prstDash val="solid"/>
                    </a:lnR>
                    <a:lnT>
                      <a:noFill/>
                    </a:lnT>
                    <a:lnB w="12700" cap="flat" cmpd="sng">
                      <a:solidFill>
                        <a:schemeClr val="tx1">
                          <a:lumMod val="50000"/>
                          <a:lumOff val="50000"/>
                        </a:schemeClr>
                      </a:solidFill>
                      <a:prstDash val="solid"/>
                      <a:headEnd type="none" w="med" len="med"/>
                      <a:tailEnd type="none" w="med" len="med"/>
                    </a:lnB>
                    <a:noFill/>
                  </a:tcPr>
                </a:tc>
                <a:tc hMerge="1">
                  <a:tcPr>
                    <a:lnT>
                      <a:noFill/>
                    </a:lnT>
                  </a:tcPr>
                </a:tc>
                <a:tc hMerge="1">
                  <a:tcPr>
                    <a:lnR w="12700">
                      <a:solidFill>
                        <a:schemeClr val="tx1"/>
                      </a:solidFill>
                      <a:prstDash val="solid"/>
                    </a:lnR>
                    <a:lnT>
                      <a:noFill/>
                    </a:lnT>
                  </a:tcPr>
                </a:tc>
                <a:tc hMerge="1">
                  <a:tcPr>
                    <a:lnR w="12700">
                      <a:solidFill>
                        <a:schemeClr val="tx1"/>
                      </a:solidFill>
                      <a:prstDash val="solid"/>
                    </a:lnR>
                    <a:lnT>
                      <a:noFill/>
                    </a:lnT>
                    <a:lnB w="6350" cap="flat" cmpd="sng">
                      <a:solidFill>
                        <a:srgbClr val="000000"/>
                      </a:solidFill>
                      <a:prstDash val="solid"/>
                      <a:headEnd type="none" w="med" len="med"/>
                      <a:tailEnd type="none" w="med" len="med"/>
                    </a:lnB>
                    <a:noFill/>
                  </a:tcPr>
                </a:tc>
                <a:tc hMerge="1">
                  <a:tcPr>
                    <a:lnR w="12700">
                      <a:solidFill>
                        <a:schemeClr val="tx1">
                          <a:lumMod val="50000"/>
                          <a:lumOff val="50000"/>
                        </a:schemeClr>
                      </a:solidFill>
                      <a:prstDash val="solid"/>
                    </a:lnR>
                    <a:lnT>
                      <a:noFill/>
                    </a:lnT>
                    <a:lnB w="6350" cap="flat" cmpd="sng">
                      <a:solidFill>
                        <a:srgbClr val="000000"/>
                      </a:solidFill>
                      <a:prstDash val="solid"/>
                      <a:headEnd type="none" w="med" len="med"/>
                      <a:tailEnd type="none" w="med" len="med"/>
                    </a:lnB>
                    <a:noFill/>
                  </a:tcPr>
                </a:tc>
              </a:tr>
              <a:tr h="853440">
                <a:tc vMerge="1">
                  <a:tcPr marL="6667" marR="6667" marT="6667" marB="0" anchor="ctr" anchorCtr="0">
                    <a:lnL>
                      <a:noFill/>
                    </a:lnL>
                    <a:lnR w="12700">
                      <a:solidFill>
                        <a:schemeClr val="tx1">
                          <a:lumMod val="50000"/>
                          <a:lumOff val="50000"/>
                        </a:schemeClr>
                      </a:solidFill>
                      <a:prstDash val="solid"/>
                    </a:lnR>
                    <a:lnT w="12700">
                      <a:solidFill>
                        <a:schemeClr val="tx1">
                          <a:lumMod val="50000"/>
                          <a:lumOff val="50000"/>
                        </a:schemeClr>
                      </a:solidFill>
                      <a:prstDash val="solid"/>
                    </a:lnT>
                    <a:lnB w="12700" cap="flat" cmpd="sng">
                      <a:solidFill>
                        <a:schemeClr val="tx1">
                          <a:lumMod val="50000"/>
                          <a:lumOff val="50000"/>
                        </a:schemeClr>
                      </a:solidFill>
                      <a:prstDash val="solid"/>
                      <a:headEnd type="none" w="med" len="med"/>
                      <a:tailEnd type="none" w="med" len="med"/>
                    </a:lnB>
                    <a:noFill/>
                  </a:tcPr>
                </a:tc>
                <a:tc vMerge="1">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Rural household consumption</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Urban household consumption</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Government consumption</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a:solidFill>
                        <a:schemeClr val="tx1">
                          <a:lumMod val="50000"/>
                          <a:lumOff val="50000"/>
                        </a:schemeClr>
                      </a:solidFill>
                      <a:prstDash val="soli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Fixed capital formation</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a:solidFill>
                        <a:schemeClr val="tx1">
                          <a:lumMod val="50000"/>
                          <a:lumOff val="50000"/>
                        </a:schemeClr>
                      </a:solidFill>
                      <a:prstDash val="soli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Changes in inventories</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a:solidFill>
                        <a:schemeClr val="tx1">
                          <a:lumMod val="50000"/>
                          <a:lumOff val="50000"/>
                        </a:schemeClr>
                      </a:solidFill>
                      <a:prstDash val="soli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r>
              <a:tr h="1275715">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Intermediate input</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vert="vert270" anchor="ctr" anchorCtr="0">
                    <a:lnL>
                      <a:noFill/>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rPr>
                        <a:t>Z</a:t>
                      </a:r>
                      <a:endPar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endParaRPr>
                    </a:p>
                    <a:p>
                      <a:pPr algn="ctr" fontAlgn="ctr"/>
                      <a:r>
                        <a:rPr lang="en-US" altLang="zh-CN" sz="1400" b="0" i="0">
                          <a:solidFill>
                            <a:srgbClr val="000000"/>
                          </a:solidFill>
                          <a:latin typeface="Times New Roman" panose="02020603050405020304" pitchFamily="18" charset="0"/>
                          <a:ea typeface="Times New Roman" panose="02020603050405020304"/>
                          <a:cs typeface="Times New Roman" panose="02020603050405020304" pitchFamily="18" charset="0"/>
                        </a:rPr>
                        <a:t>(</a:t>
                      </a:r>
                      <a:r>
                        <a:rPr lang="fr-FR"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Intermediate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trade</a:t>
                      </a:r>
                      <a:r>
                        <a:rPr lang="fr-FR"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 matrix</a:t>
                      </a:r>
                      <a:r>
                        <a:rPr lang="en-US" altLang="fr-FR"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fr-FR" sz="1400" b="0" i="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gridSpan="5">
                  <a:txBody>
                    <a:bodyPr/>
                    <a:p>
                      <a:pPr algn="ctr" fontAlgn="ctr"/>
                      <a:r>
                        <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rPr>
                        <a:t>FD</a:t>
                      </a:r>
                      <a:endPar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endParaRPr>
                    </a:p>
                    <a:p>
                      <a:pPr algn="ctr" fontAlgn="ctr"/>
                      <a:r>
                        <a:rPr lang="en-US" altLang="zh-CN" sz="1400" b="0" i="0">
                          <a:solidFill>
                            <a:srgbClr val="000000"/>
                          </a:solidFill>
                          <a:latin typeface="Times New Roman" panose="02020603050405020304" pitchFamily="18" charset="0"/>
                          <a:ea typeface="Times New Roman" panose="02020603050405020304"/>
                          <a:cs typeface="Times New Roman" panose="02020603050405020304" pitchFamily="18" charset="0"/>
                        </a:rPr>
                        <a:t>(</a:t>
                      </a:r>
                      <a:r>
                        <a:rPr lang="fr-FR"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Final trade matrix</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1400" b="0" i="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hMerge="1">
                  <a:tcP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hMerge="1">
                  <a:tcPr>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r>
              <a:tr h="1648460">
                <a:tc>
                  <a:txBody>
                    <a:bodyPr/>
                    <a:p>
                      <a:pPr algn="ctr" fontAlgn="ctr"/>
                      <a:r>
                        <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Direct energy consumption</a:t>
                      </a:r>
                      <a:endParaRPr lang="en-US" altLang="zh-CN" sz="1400" b="0" i="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 marR="6667" marT="6667" marB="0" vert="vert270" anchor="ctr" anchorCtr="0">
                    <a:lnL>
                      <a:noFill/>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a:txBody>
                    <a:bodyPr/>
                    <a:p>
                      <a:pPr algn="ctr" fontAlgn="ctr"/>
                      <a:r>
                        <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rPr>
                        <a:t>EC</a:t>
                      </a:r>
                      <a:endPar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endParaRPr>
                    </a:p>
                    <a:p>
                      <a:pPr algn="ctr" fontAlgn="ctr"/>
                      <a:r>
                        <a:rPr lang="en-US" altLang="zh-CN" sz="1400">
                          <a:solidFill>
                            <a:srgbClr val="000000"/>
                          </a:solidFill>
                          <a:latin typeface="Times New Roman" panose="02020603050405020304" pitchFamily="18" charset="0"/>
                          <a:ea typeface="Times New Roman" panose="02020603050405020304"/>
                          <a:cs typeface="Times New Roman" panose="02020603050405020304" pitchFamily="18" charset="0"/>
                          <a:sym typeface="+mn-ea"/>
                        </a:rPr>
                        <a:t>(</a:t>
                      </a:r>
                      <a:r>
                        <a:rPr lang="fr-FR"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Intermediate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trade</a:t>
                      </a:r>
                      <a:r>
                        <a:rPr lang="fr-FR"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 matrix</a:t>
                      </a:r>
                      <a:r>
                        <a:rPr lang="en-US" altLang="fr-FR"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fr-FR" sz="1400" b="0" i="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fontAlgn="ctr"/>
                      <a:endParaRPr lang="en-US" altLang="zh-CN" sz="1400" b="0" i="0">
                        <a:solidFill>
                          <a:srgbClr val="000000"/>
                        </a:solidFill>
                        <a:latin typeface="Times New Roman" panose="02020603050405020304" pitchFamily="18" charset="0"/>
                        <a:ea typeface="Times New Roman" panose="02020603050405020304"/>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w="12700" cap="flat" cmpd="sng">
                      <a:solidFill>
                        <a:schemeClr val="tx1">
                          <a:lumMod val="50000"/>
                          <a:lumOff val="50000"/>
                        </a:schemeClr>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w="12700" cap="flat" cmpd="sng">
                      <a:solidFill>
                        <a:schemeClr val="tx1">
                          <a:lumMod val="50000"/>
                          <a:lumOff val="50000"/>
                        </a:schemeClr>
                      </a:solidFill>
                      <a:prstDash val="solid"/>
                      <a:headEnd type="none" w="med" len="med"/>
                      <a:tailEnd type="none" w="med" len="med"/>
                    </a:lnB>
                    <a:noFill/>
                  </a:tcPr>
                </a:tc>
                <a:tc gridSpan="5">
                  <a:txBody>
                    <a:bodyPr/>
                    <a:p>
                      <a:pPr algn="ctr" fontAlgn="ctr"/>
                      <a:endParaRPr lang="en-US" altLang="zh-CN" sz="2600" b="0" i="0">
                        <a:solidFill>
                          <a:srgbClr val="000000"/>
                        </a:solidFill>
                        <a:latin typeface="Times New Roman" panose="02020603050405020304" pitchFamily="18" charset="0"/>
                        <a:ea typeface="Times New Roman" panose="02020603050405020304"/>
                        <a:cs typeface="Times New Roman" panose="02020603050405020304" pitchFamily="18" charset="0"/>
                      </a:endParaRPr>
                    </a:p>
                  </a:txBody>
                  <a:tcPr marL="6667" marR="6667" marT="6667" marB="0" anchor="ctr" anchorCtr="0">
                    <a:lnL w="12700" cap="flat" cmpd="sng">
                      <a:solidFill>
                        <a:schemeClr val="tx1">
                          <a:lumMod val="50000"/>
                          <a:lumOff val="50000"/>
                        </a:schemeClr>
                      </a:solidFill>
                      <a:prstDash val="solid"/>
                      <a:headEnd type="none" w="med" len="med"/>
                      <a:tailEnd type="none" w="med" len="med"/>
                    </a:lnL>
                    <a:lnR>
                      <a:noFill/>
                    </a:lnR>
                    <a:lnT w="12700" cap="flat" cmpd="sng">
                      <a:solidFill>
                        <a:schemeClr val="tx1">
                          <a:lumMod val="50000"/>
                          <a:lumOff val="50000"/>
                        </a:schemeClr>
                      </a:solidFill>
                      <a:prstDash val="solid"/>
                      <a:headEnd type="none" w="med" len="med"/>
                      <a:tailEnd type="none" w="med" len="med"/>
                    </a:lnT>
                    <a:lnB>
                      <a:noFill/>
                    </a:lnB>
                    <a:noFill/>
                  </a:tcPr>
                </a:tc>
                <a:tc hMerge="1">
                  <a:tcPr>
                    <a:lnT w="12700" cap="flat" cmpd="sng">
                      <a:solidFill>
                        <a:schemeClr val="tx1">
                          <a:lumMod val="50000"/>
                          <a:lumOff val="50000"/>
                        </a:schemeClr>
                      </a:solidFill>
                      <a:prstDash val="solid"/>
                      <a:headEnd type="none" w="med" len="med"/>
                      <a:tailEnd type="none" w="med" len="med"/>
                    </a:lnT>
                    <a:lnB>
                      <a:noFill/>
                    </a:lnB>
                  </a:tcPr>
                </a:tc>
                <a:tc hMerge="1">
                  <a:tcPr>
                    <a:lnR w="6350" cap="flat" cmpd="sng">
                      <a:solidFill>
                        <a:srgbClr val="000000"/>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a:noFill/>
                    </a:lnB>
                  </a:tcPr>
                </a:tc>
                <a:tc hMerge="1">
                  <a:tcPr>
                    <a:lnR w="6350" cap="flat" cmpd="sng">
                      <a:solidFill>
                        <a:srgbClr val="000000"/>
                      </a:solidFill>
                      <a:prstDash val="solid"/>
                      <a:headEnd type="none" w="med" len="med"/>
                      <a:tailEnd type="none" w="med" len="med"/>
                    </a:lnR>
                    <a:lnT w="12700" cap="flat" cmpd="sng">
                      <a:solidFill>
                        <a:schemeClr val="tx1">
                          <a:lumMod val="50000"/>
                          <a:lumOff val="50000"/>
                        </a:schemeClr>
                      </a:solidFill>
                      <a:prstDash val="solid"/>
                      <a:headEnd type="none" w="med" len="med"/>
                      <a:tailEnd type="none" w="med" len="med"/>
                    </a:lnT>
                    <a:lnB>
                      <a:noFill/>
                    </a:lnB>
                    <a:noFill/>
                  </a:tcPr>
                </a:tc>
                <a:tc hMerge="1">
                  <a:tcPr>
                    <a:lnR>
                      <a:noFill/>
                    </a:lnR>
                    <a:lnT w="12700" cap="flat" cmpd="sng">
                      <a:solidFill>
                        <a:schemeClr val="tx1">
                          <a:lumMod val="50000"/>
                          <a:lumOff val="50000"/>
                        </a:schemeClr>
                      </a:solidFill>
                      <a:prstDash val="solid"/>
                      <a:headEnd type="none" w="med" len="med"/>
                      <a:tailEnd type="none" w="med" len="med"/>
                    </a:lnT>
                    <a:lnB>
                      <a:noFill/>
                    </a:lnB>
                    <a:noFill/>
                  </a:tcPr>
                </a:tc>
              </a:tr>
            </a:tbl>
          </a:graphicData>
        </a:graphic>
      </p:graphicFrame>
      <p:graphicFrame>
        <p:nvGraphicFramePr>
          <p:cNvPr id="16" name="对象 -2147482624"/>
          <p:cNvGraphicFramePr>
            <a:graphicFrameLocks noChangeAspect="1"/>
          </p:cNvGraphicFramePr>
          <p:nvPr/>
        </p:nvGraphicFramePr>
        <p:xfrm>
          <a:off x="479425" y="1313815"/>
          <a:ext cx="7214870" cy="908050"/>
        </p:xfrm>
        <a:graphic>
          <a:graphicData uri="http://schemas.openxmlformats.org/presentationml/2006/ole">
            <mc:AlternateContent xmlns:mc="http://schemas.openxmlformats.org/markup-compatibility/2006">
              <mc:Choice xmlns:v="urn:schemas-microsoft-com:vml" Requires="v">
                <p:oleObj spid="_x0000_s3076" name="" r:id="rId2" imgW="2806700" imgH="355600" progId="Equation.DSMT4">
                  <p:embed/>
                </p:oleObj>
              </mc:Choice>
              <mc:Fallback>
                <p:oleObj name="" r:id="rId2" imgW="2806700" imgH="355600" progId="Equation.DSMT4">
                  <p:embed/>
                  <p:pic>
                    <p:nvPicPr>
                      <p:cNvPr id="0" name="图片 3075"/>
                      <p:cNvPicPr/>
                      <p:nvPr/>
                    </p:nvPicPr>
                    <p:blipFill>
                      <a:blip r:embed="rId3"/>
                      <a:stretch>
                        <a:fillRect/>
                      </a:stretch>
                    </p:blipFill>
                    <p:spPr>
                      <a:xfrm>
                        <a:off x="479425" y="1313815"/>
                        <a:ext cx="7214870" cy="908050"/>
                      </a:xfrm>
                      <a:prstGeom prst="rect">
                        <a:avLst/>
                      </a:prstGeom>
                      <a:noFill/>
                      <a:ln w="38100">
                        <a:noFill/>
                        <a:miter/>
                      </a:ln>
                    </p:spPr>
                  </p:pic>
                </p:oleObj>
              </mc:Fallback>
            </mc:AlternateContent>
          </a:graphicData>
        </a:graphic>
      </p:graphicFrame>
      <p:sp>
        <p:nvSpPr>
          <p:cNvPr id="29" name="文本框 28"/>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4" action="ppaction://hlinksldjump"/>
              </a:rPr>
              <a:t>Methodology and Data</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 name="文本框 1"/>
          <p:cNvSpPr txBox="1"/>
          <p:nvPr/>
        </p:nvSpPr>
        <p:spPr>
          <a:xfrm>
            <a:off x="0" y="386715"/>
            <a:ext cx="12588240" cy="460375"/>
          </a:xfrm>
          <a:prstGeom prst="rect">
            <a:avLst/>
          </a:prstGeom>
          <a:noFill/>
        </p:spPr>
        <p:txBody>
          <a:bodyPr wrap="square">
            <a:spAutoFit/>
          </a:bodyPr>
          <a:lstStyle/>
          <a:p>
            <a:pPr algn="l"/>
            <a:r>
              <a:rPr lang="en-US" altLang="zh-CN" sz="2400" b="1" dirty="0">
                <a:solidFill>
                  <a:srgbClr val="0B6563"/>
                </a:solidFill>
                <a:latin typeface="Arial" panose="020B0604020202020204" pitchFamily="34" charset="0"/>
                <a:ea typeface="Arial" panose="020B0604020202020204" pitchFamily="34" charset="0"/>
              </a:rPr>
              <a:t>Measurement of industrial agglomeration</a:t>
            </a:r>
            <a:endParaRPr lang="en-US" altLang="zh-CN" sz="2400" b="1" dirty="0">
              <a:solidFill>
                <a:srgbClr val="0B6563"/>
              </a:solidFill>
              <a:latin typeface="Arial" panose="020B0604020202020204" pitchFamily="34" charset="0"/>
              <a:ea typeface="Arial" panose="020B0604020202020204" pitchFamily="34" charset="0"/>
            </a:endParaRPr>
          </a:p>
        </p:txBody>
      </p:sp>
      <p:sp>
        <p:nvSpPr>
          <p:cNvPr id="29" name="文本框 28"/>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 action="ppaction://hlinksldjump"/>
              </a:rPr>
              <a:t>Methodology and Data</a:t>
            </a:r>
            <a:endParaRPr lang="en-US" altLang="zh-CN" sz="1600" b="1" dirty="0">
              <a:solidFill>
                <a:srgbClr val="0B6563"/>
              </a:solidFill>
              <a:latin typeface="Arial" panose="020B0604020202020204" pitchFamily="34" charset="0"/>
              <a:ea typeface="Arial" panose="020B0604020202020204" pitchFamily="34" charset="0"/>
            </a:endParaRPr>
          </a:p>
        </p:txBody>
      </p:sp>
      <p:pic>
        <p:nvPicPr>
          <p:cNvPr id="3" name="图片 2"/>
          <p:cNvPicPr>
            <a:picLocks noChangeAspect="1"/>
          </p:cNvPicPr>
          <p:nvPr/>
        </p:nvPicPr>
        <p:blipFill>
          <a:blip r:embed="rId2"/>
          <a:stretch>
            <a:fillRect/>
          </a:stretch>
        </p:blipFill>
        <p:spPr>
          <a:xfrm>
            <a:off x="722630" y="1524000"/>
            <a:ext cx="5225415" cy="1486535"/>
          </a:xfrm>
          <a:prstGeom prst="rect">
            <a:avLst/>
          </a:prstGeom>
        </p:spPr>
      </p:pic>
      <p:sp>
        <p:nvSpPr>
          <p:cNvPr id="5" name="文本框 4"/>
          <p:cNvSpPr txBox="1"/>
          <p:nvPr/>
        </p:nvSpPr>
        <p:spPr>
          <a:xfrm>
            <a:off x="6096635" y="1352550"/>
            <a:ext cx="6095365" cy="2466340"/>
          </a:xfrm>
          <a:prstGeom prst="rect">
            <a:avLst/>
          </a:prstGeom>
          <a:noFill/>
        </p:spPr>
        <p:txBody>
          <a:bodyPr wrap="square">
            <a:noAutofit/>
          </a:bodyPr>
          <a:p>
            <a:pPr>
              <a:lnSpc>
                <a:spcPct val="150000"/>
              </a:lnSpc>
            </a:pPr>
            <a:r>
              <a:rPr lang="en-US" altLang="zh-CN" sz="2000" dirty="0">
                <a:latin typeface="Arial" panose="020B0604020202020204" pitchFamily="34" charset="0"/>
                <a:ea typeface="Arial" panose="020B0604020202020204" pitchFamily="34" charset="0"/>
              </a:rPr>
              <a:t>The Gini coefficient is commonly used to measure income inequalityand the geographical concentration of production. Here, the Gini coefficient is employedtoindicatethe concentration of energy consumption in industrial sectors.</a:t>
            </a:r>
            <a:endParaRPr lang="en-US" altLang="zh-CN" sz="2000" dirty="0">
              <a:latin typeface="Arial" panose="020B0604020202020204" pitchFamily="34" charset="0"/>
              <a:ea typeface="Arial" panose="020B0604020202020204" pitchFamily="34" charset="0"/>
            </a:endParaRPr>
          </a:p>
          <a:p>
            <a:pPr>
              <a:lnSpc>
                <a:spcPct val="150000"/>
              </a:lnSpc>
            </a:pPr>
            <a:endParaRPr lang="en-US" altLang="zh-CN" sz="2000" dirty="0">
              <a:latin typeface="Arial" panose="020B0604020202020204" pitchFamily="34" charset="0"/>
              <a:ea typeface="Arial" panose="020B0604020202020204" pitchFamily="34" charset="0"/>
            </a:endParaRPr>
          </a:p>
        </p:txBody>
      </p:sp>
      <p:sp>
        <p:nvSpPr>
          <p:cNvPr id="6" name="文本框 5"/>
          <p:cNvSpPr txBox="1"/>
          <p:nvPr/>
        </p:nvSpPr>
        <p:spPr>
          <a:xfrm>
            <a:off x="6096635" y="4834255"/>
            <a:ext cx="6095365" cy="1484630"/>
          </a:xfrm>
          <a:prstGeom prst="rect">
            <a:avLst/>
          </a:prstGeom>
          <a:noFill/>
        </p:spPr>
        <p:txBody>
          <a:bodyPr wrap="square">
            <a:noAutofit/>
          </a:bodyPr>
          <a:p>
            <a:pPr>
              <a:lnSpc>
                <a:spcPct val="150000"/>
              </a:lnSpc>
            </a:pPr>
            <a:r>
              <a:rPr lang="en-US" altLang="zh-CN" sz="2000" dirty="0">
                <a:latin typeface="Arial" panose="020B0604020202020204" pitchFamily="34" charset="0"/>
                <a:ea typeface="Arial" panose="020B0604020202020204" pitchFamily="34" charset="0"/>
              </a:rPr>
              <a:t>The location quotient is a specialization index used to measure the spatial distributionofregional factors and indicate the level of industrial specialization</a:t>
            </a:r>
            <a:endParaRPr lang="en-US" altLang="zh-CN" sz="2000" dirty="0">
              <a:latin typeface="Arial" panose="020B0604020202020204" pitchFamily="34" charset="0"/>
              <a:ea typeface="Arial" panose="020B0604020202020204" pitchFamily="34" charset="0"/>
            </a:endParaRPr>
          </a:p>
        </p:txBody>
      </p:sp>
      <p:pic>
        <p:nvPicPr>
          <p:cNvPr id="7" name="图片 6"/>
          <p:cNvPicPr>
            <a:picLocks noChangeAspect="1"/>
          </p:cNvPicPr>
          <p:nvPr/>
        </p:nvPicPr>
        <p:blipFill>
          <a:blip r:embed="rId3"/>
          <a:stretch>
            <a:fillRect/>
          </a:stretch>
        </p:blipFill>
        <p:spPr>
          <a:xfrm>
            <a:off x="722630" y="4189095"/>
            <a:ext cx="5225415" cy="1978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540" y="1368425"/>
            <a:ext cx="11336020" cy="553085"/>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1. Obvious regional differences; 2. Industrial structure; 3. Spatial driving factors.</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Regional Distribution of Energy Consumption</a:t>
            </a:r>
            <a:endParaRPr lang="en-US" altLang="zh-CN" sz="2800" b="1" dirty="0">
              <a:solidFill>
                <a:srgbClr val="0B6563"/>
              </a:solidFill>
              <a:latin typeface="Arial" panose="020B0604020202020204" pitchFamily="34" charset="0"/>
              <a:ea typeface="Arial" panose="020B0604020202020204" pitchFamily="34" charset="0"/>
            </a:endParaRPr>
          </a:p>
        </p:txBody>
      </p:sp>
      <p:pic>
        <p:nvPicPr>
          <p:cNvPr id="5" name="图片 4" descr="Figure 5 (Empirical Results I)"/>
          <p:cNvPicPr>
            <a:picLocks noChangeAspect="1"/>
          </p:cNvPicPr>
          <p:nvPr/>
        </p:nvPicPr>
        <p:blipFill>
          <a:blip r:embed="rId1"/>
          <a:stretch>
            <a:fillRect/>
          </a:stretch>
        </p:blipFill>
        <p:spPr>
          <a:xfrm>
            <a:off x="356870" y="1921510"/>
            <a:ext cx="11643360" cy="4161790"/>
          </a:xfrm>
          <a:prstGeom prst="rect">
            <a:avLst/>
          </a:prstGeom>
        </p:spPr>
      </p:pic>
      <p:sp>
        <p:nvSpPr>
          <p:cNvPr id="7" name="文本框 6"/>
          <p:cNvSpPr txBox="1"/>
          <p:nvPr/>
        </p:nvSpPr>
        <p:spPr>
          <a:xfrm>
            <a:off x="635" y="6029325"/>
            <a:ext cx="12190730" cy="58356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5: Geographical distribution of embodied energy consumption for China (Cities that are not included in the analysis are assigned a value of 0; EET records the embodied energy consumption in the total output of the sector in the city or region.)</a:t>
            </a:r>
            <a:endParaRPr lang="en-US" altLang="zh-CN" sz="16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 Empirical Results I:</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540" y="1368425"/>
            <a:ext cx="5304790" cy="5169535"/>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1. Highly agglomerated sector: Extraction of petroleum and natural gas (GE=0.92), with highly concentrated energy consumption.</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2. Lowly agglomerated sector: Agriculture, forestry, animal husbandry and fishery (GE=0.39), with evenly distributed energy consumption.</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3. Most service industries and light industries show a moderate level of energy agglomeration.</a:t>
            </a:r>
            <a:endParaRPr lang="en-US" altLang="zh-CN" sz="2000" dirty="0">
              <a:latin typeface="Arial" panose="020B0604020202020204" pitchFamily="34" charset="0"/>
              <a:ea typeface="Arial" panose="020B0604020202020204" pitchFamily="34" charset="0"/>
            </a:endParaRPr>
          </a:p>
          <a:p>
            <a:pPr>
              <a:lnSpc>
                <a:spcPct val="150000"/>
              </a:lnSpc>
            </a:pP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sym typeface="+mn-ea"/>
              </a:rPr>
              <a:t>Sectoral Energy Agglomeration</a:t>
            </a:r>
            <a:endParaRPr lang="en-US" altLang="zh-CN" sz="2800" b="1" dirty="0">
              <a:solidFill>
                <a:srgbClr val="0B6563"/>
              </a:solidFill>
              <a:latin typeface="Arial" panose="020B0604020202020204" pitchFamily="34" charset="0"/>
              <a:ea typeface="Arial" panose="020B0604020202020204" pitchFamily="34" charset="0"/>
            </a:endParaRPr>
          </a:p>
        </p:txBody>
      </p:sp>
      <p:pic>
        <p:nvPicPr>
          <p:cNvPr id="5" name="图片 4" descr="Table 1"/>
          <p:cNvPicPr>
            <a:picLocks noChangeAspect="1"/>
          </p:cNvPicPr>
          <p:nvPr/>
        </p:nvPicPr>
        <p:blipFill>
          <a:blip r:embed="rId1"/>
          <a:stretch>
            <a:fillRect/>
          </a:stretch>
        </p:blipFill>
        <p:spPr>
          <a:xfrm>
            <a:off x="5719445" y="1368425"/>
            <a:ext cx="6376035" cy="5275580"/>
          </a:xfrm>
          <a:prstGeom prst="rect">
            <a:avLst/>
          </a:prstGeom>
        </p:spPr>
      </p:pic>
      <p:sp>
        <p:nvSpPr>
          <p:cNvPr id="7" name="文本框 6"/>
          <p:cNvSpPr txBox="1"/>
          <p:nvPr/>
        </p:nvSpPr>
        <p:spPr>
          <a:xfrm>
            <a:off x="5941695" y="1021715"/>
            <a:ext cx="5932170" cy="33718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Table 1 Gini coefficient based on energy consumption for the sectors</a:t>
            </a:r>
            <a:endParaRPr lang="en-US" altLang="zh-CN" sz="1600" dirty="0">
              <a:latin typeface="Times New Roman" panose="02020603050405020304" pitchFamily="18" charset="0"/>
              <a:cs typeface="Times New Roman" panose="02020603050405020304" pitchFamily="18" charset="0"/>
            </a:endParaRPr>
          </a:p>
        </p:txBody>
      </p:sp>
      <p:sp>
        <p:nvSpPr>
          <p:cNvPr id="12" name="圆角矩形 11"/>
          <p:cNvSpPr/>
          <p:nvPr/>
        </p:nvSpPr>
        <p:spPr>
          <a:xfrm>
            <a:off x="9758680" y="6303645"/>
            <a:ext cx="2180590" cy="269875"/>
          </a:xfrm>
          <a:prstGeom prst="roundRect">
            <a:avLst/>
          </a:prstGeom>
          <a:solidFill>
            <a:srgbClr val="FFC000">
              <a:alpha val="43000"/>
            </a:srgbClr>
          </a:solidFill>
          <a:ln>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6663055" y="1696085"/>
            <a:ext cx="2180590" cy="269875"/>
          </a:xfrm>
          <a:prstGeom prst="roundRect">
            <a:avLst/>
          </a:prstGeom>
          <a:solidFill>
            <a:schemeClr val="accent3">
              <a:lumMod val="50000"/>
              <a:alpha val="43000"/>
            </a:schemeClr>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文本框 2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 Empirical Results II:</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238" y="1368442"/>
            <a:ext cx="10883848" cy="2399665"/>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1. Manufacture of electronic equipment (I20): Mainly agglomerated in Guangdong; higher agglomeration improves energy efficiency.</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2. Scientific research services (I36): Highly concentrated in Beijing; more than 40% of its embodied energy comes from other regions.</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3. Agriculture: Concentrated in major grain-producing areas with relatively low energy efficiency.</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Typical Sectors &amp; Cities</a:t>
            </a:r>
            <a:endParaRPr lang="en-US" altLang="zh-CN" sz="2800" b="1" dirty="0">
              <a:solidFill>
                <a:srgbClr val="0B6563"/>
              </a:solidFill>
              <a:latin typeface="Arial" panose="020B0604020202020204" pitchFamily="34" charset="0"/>
              <a:ea typeface="Arial" panose="020B0604020202020204" pitchFamily="34" charset="0"/>
            </a:endParaRPr>
          </a:p>
        </p:txBody>
      </p:sp>
      <p:pic>
        <p:nvPicPr>
          <p:cNvPr id="5" name="图片 4" descr="Figure 6 (Empirical Results III)"/>
          <p:cNvPicPr>
            <a:picLocks noChangeAspect="1"/>
          </p:cNvPicPr>
          <p:nvPr/>
        </p:nvPicPr>
        <p:blipFill>
          <a:blip r:embed="rId1"/>
          <a:stretch>
            <a:fillRect/>
          </a:stretch>
        </p:blipFill>
        <p:spPr>
          <a:xfrm>
            <a:off x="0" y="3228975"/>
            <a:ext cx="12192000" cy="2800350"/>
          </a:xfrm>
          <a:prstGeom prst="rect">
            <a:avLst/>
          </a:prstGeom>
        </p:spPr>
      </p:pic>
      <p:sp>
        <p:nvSpPr>
          <p:cNvPr id="7" name="文本框 6"/>
          <p:cNvSpPr txBox="1"/>
          <p:nvPr/>
        </p:nvSpPr>
        <p:spPr>
          <a:xfrm>
            <a:off x="635" y="6029325"/>
            <a:ext cx="12190730" cy="58356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6: Agglomeration of energy consumption for representative sectors at the city scale. (Cities that are not included in the analysis are shown in gray on the map; LQE denote the location quotient values of energy consumption.)</a:t>
            </a:r>
            <a:endParaRPr lang="en-US" altLang="zh-CN" sz="16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 Empirical Results III:</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540" y="1368425"/>
            <a:ext cx="4938395" cy="3784600"/>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economic indicators cannot fully reflect environmental pressure.</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While traditional methods only reflect economic performance, the new method comprehensively captures local and cross-regional resource &amp; environmental impacts along supply chains.</a:t>
            </a:r>
            <a:endParaRPr lang="en-US" altLang="zh-CN" sz="2000" dirty="0">
              <a:latin typeface="Arial" panose="020B0604020202020204" pitchFamily="34" charset="0"/>
              <a:ea typeface="Arial" panose="020B0604020202020204" pitchFamily="34" charset="0"/>
            </a:endParaRPr>
          </a:p>
          <a:p>
            <a:pPr>
              <a:lnSpc>
                <a:spcPct val="150000"/>
              </a:lnSpc>
            </a:pP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The differences between the two measurement methods</a:t>
            </a:r>
            <a:endParaRPr lang="en-US" altLang="zh-CN" sz="2800" b="1" dirty="0">
              <a:solidFill>
                <a:srgbClr val="0B6563"/>
              </a:solidFill>
              <a:latin typeface="Arial" panose="020B0604020202020204" pitchFamily="34" charset="0"/>
              <a:ea typeface="Arial" panose="020B0604020202020204" pitchFamily="34" charset="0"/>
            </a:endParaRPr>
          </a:p>
        </p:txBody>
      </p:sp>
      <p:pic>
        <p:nvPicPr>
          <p:cNvPr id="5" name="图片 4" descr="Table 1"/>
          <p:cNvPicPr>
            <a:picLocks noChangeAspect="1"/>
          </p:cNvPicPr>
          <p:nvPr/>
        </p:nvPicPr>
        <p:blipFill>
          <a:blip r:embed="rId1"/>
          <a:stretch>
            <a:fillRect/>
          </a:stretch>
        </p:blipFill>
        <p:spPr>
          <a:xfrm>
            <a:off x="5719445" y="1368425"/>
            <a:ext cx="6376035" cy="5275580"/>
          </a:xfrm>
          <a:prstGeom prst="rect">
            <a:avLst/>
          </a:prstGeom>
        </p:spPr>
      </p:pic>
      <p:sp>
        <p:nvSpPr>
          <p:cNvPr id="7" name="文本框 6"/>
          <p:cNvSpPr txBox="1"/>
          <p:nvPr/>
        </p:nvSpPr>
        <p:spPr>
          <a:xfrm>
            <a:off x="5941695" y="1021715"/>
            <a:ext cx="5932170" cy="33718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Table 1 Gini coefficient based on energy consumption for the sectors</a:t>
            </a:r>
            <a:endParaRPr lang="en-US" altLang="zh-CN" sz="1600" dirty="0">
              <a:latin typeface="Times New Roman" panose="02020603050405020304" pitchFamily="18" charset="0"/>
              <a:cs typeface="Times New Roman" panose="02020603050405020304" pitchFamily="18" charset="0"/>
            </a:endParaRPr>
          </a:p>
        </p:txBody>
      </p:sp>
      <p:sp>
        <p:nvSpPr>
          <p:cNvPr id="9" name="圆角矩形 8"/>
          <p:cNvSpPr/>
          <p:nvPr/>
        </p:nvSpPr>
        <p:spPr>
          <a:xfrm>
            <a:off x="8234680" y="1394460"/>
            <a:ext cx="577850" cy="5233670"/>
          </a:xfrm>
          <a:prstGeom prst="roundRect">
            <a:avLst/>
          </a:prstGeom>
          <a:solidFill>
            <a:srgbClr val="0B6563">
              <a:alpha val="30000"/>
            </a:srgbClr>
          </a:solidFill>
          <a:ln>
            <a:solidFill>
              <a:srgbClr val="0B6563"/>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11353800" y="1394460"/>
            <a:ext cx="577850" cy="5233670"/>
          </a:xfrm>
          <a:prstGeom prst="roundRect">
            <a:avLst/>
          </a:prstGeom>
          <a:solidFill>
            <a:srgbClr val="0B6563">
              <a:alpha val="43000"/>
            </a:srgbClr>
          </a:solidFill>
          <a:ln>
            <a:solidFill>
              <a:srgbClr val="0B6563"/>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9758680" y="4465320"/>
            <a:ext cx="2180590" cy="269875"/>
          </a:xfrm>
          <a:prstGeom prst="roundRect">
            <a:avLst/>
          </a:prstGeom>
          <a:solidFill>
            <a:schemeClr val="accent6">
              <a:alpha val="43000"/>
            </a:schemeClr>
          </a:solidFill>
          <a:ln>
            <a:solidFill>
              <a:schemeClr val="accent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9758680" y="6073775"/>
            <a:ext cx="2180590" cy="269875"/>
          </a:xfrm>
          <a:prstGeom prst="roundRect">
            <a:avLst/>
          </a:prstGeom>
          <a:solidFill>
            <a:schemeClr val="accent6">
              <a:alpha val="43000"/>
            </a:schemeClr>
          </a:solidFill>
          <a:ln>
            <a:solidFill>
              <a:schemeClr val="accent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文本框 2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 Disscussion</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9" grpId="1" animBg="1"/>
      <p:bldP spid="11" grpId="1" animBg="1"/>
      <p:bldP spid="12" grpId="0" animBg="1"/>
      <p:bldP spid="13" grpId="0" animBg="1"/>
      <p:bldP spid="12" grpId="1"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238" y="1368442"/>
            <a:ext cx="10883848" cy="1476375"/>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The environmental impact of industrial agglomeration is not uniform across sectors.</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hlinkClick r:id="rId1" action="ppaction://hlinksldjump"/>
              </a:rPr>
              <a:t>A general trend shows that higher agglomeration is associated with lower environmental pressure. However, there are also exceptions.</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Overall environmental impact of IA</a:t>
            </a:r>
            <a:endParaRPr lang="en-US" altLang="zh-CN" sz="2800" b="1" dirty="0">
              <a:solidFill>
                <a:srgbClr val="0B6563"/>
              </a:solidFill>
              <a:latin typeface="Arial" panose="020B0604020202020204" pitchFamily="34" charset="0"/>
              <a:ea typeface="Arial" panose="020B0604020202020204" pitchFamily="34" charset="0"/>
            </a:endParaRPr>
          </a:p>
        </p:txBody>
      </p:sp>
      <p:sp>
        <p:nvSpPr>
          <p:cNvPr id="7" name="文本框 6"/>
          <p:cNvSpPr txBox="1"/>
          <p:nvPr/>
        </p:nvSpPr>
        <p:spPr>
          <a:xfrm>
            <a:off x="635" y="6029325"/>
            <a:ext cx="12190730" cy="58356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7 Environmental impacts of IA for the three representative sectors. (Bubbles are used to denote cities, and the radius of each bubble corresponds to the city’s EET value; LQX denotes the location quotient value of total output and measures the embodied energy intensity.)</a:t>
            </a:r>
            <a:endParaRPr lang="en-US" altLang="zh-CN" sz="1600" dirty="0">
              <a:latin typeface="Times New Roman" panose="02020603050405020304" pitchFamily="18" charset="0"/>
              <a:cs typeface="Times New Roman" panose="02020603050405020304" pitchFamily="18" charset="0"/>
            </a:endParaRPr>
          </a:p>
        </p:txBody>
      </p:sp>
      <p:pic>
        <p:nvPicPr>
          <p:cNvPr id="5" name="图片 4" descr="E:/研二下/IIOA/汇报/Figure 7.pngFigure 7"/>
          <p:cNvPicPr>
            <a:picLocks noChangeAspect="1"/>
          </p:cNvPicPr>
          <p:nvPr/>
        </p:nvPicPr>
        <p:blipFill>
          <a:blip r:embed="rId2"/>
          <a:srcRect t="5" b="5"/>
          <a:stretch>
            <a:fillRect/>
          </a:stretch>
        </p:blipFill>
        <p:spPr>
          <a:xfrm>
            <a:off x="19050" y="2779395"/>
            <a:ext cx="12192000" cy="3299460"/>
          </a:xfrm>
          <a:prstGeom prst="rect">
            <a:avLst/>
          </a:prstGeom>
        </p:spPr>
      </p:pic>
      <p:sp>
        <p:nvSpPr>
          <p:cNvPr id="6" name="文本框 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3" action="ppaction://hlinksldjump"/>
              </a:rPr>
              <a:t> Disscussion</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540" y="1368425"/>
            <a:ext cx="11237595" cy="4707890"/>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Policy Implications</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1. Establish cross-regional coordinated environmental governance to manage local and external energy impacts.</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2. Implement differentiated regulation for different sectors and guide sound industrial agglomeration.</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3. Incorporate embodied energy into urban and industrial environmental assessment.</a:t>
            </a:r>
            <a:endParaRPr lang="en-US" altLang="zh-CN" sz="2000" dirty="0">
              <a:latin typeface="Arial" panose="020B0604020202020204" pitchFamily="34" charset="0"/>
              <a:ea typeface="Arial" panose="020B0604020202020204" pitchFamily="34" charset="0"/>
            </a:endParaRPr>
          </a:p>
          <a:p>
            <a:pPr>
              <a:lnSpc>
                <a:spcPct val="150000"/>
              </a:lnSpc>
            </a:pP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Limitations &amp; Future Work</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1. Limitations: Only data of 2017 is used, without micro firm data.</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2. Future Work: Adopt long-term panel data and micro data for further mechanism analysis.</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Policy Implications &amp; Future Work</a:t>
            </a:r>
            <a:endParaRPr lang="en-US" altLang="zh-CN" sz="2800" b="1" dirty="0">
              <a:solidFill>
                <a:srgbClr val="0B6563"/>
              </a:solidFill>
              <a:latin typeface="Arial" panose="020B0604020202020204" pitchFamily="34" charset="0"/>
              <a:ea typeface="Arial" panose="020B0604020202020204" pitchFamily="34" charset="0"/>
            </a:endParaRPr>
          </a:p>
        </p:txBody>
      </p:sp>
      <p:sp>
        <p:nvSpPr>
          <p:cNvPr id="26" name="文本框 25"/>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 action="ppaction://hlinksldjump"/>
              </a:rPr>
              <a:t>Conclusion</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49442" y="2521753"/>
            <a:ext cx="12801600" cy="2060575"/>
          </a:xfrm>
          <a:prstGeom prst="rect">
            <a:avLst/>
          </a:prstGeom>
          <a:noFill/>
        </p:spPr>
        <p:txBody>
          <a:bodyPr wrap="square" rtlCol="0">
            <a:spAutoFit/>
          </a:bodyPr>
          <a:lstStyle/>
          <a:p>
            <a:pPr algn="ctr">
              <a:lnSpc>
                <a:spcPct val="160000"/>
              </a:lnSpc>
            </a:pPr>
            <a:r>
              <a:rPr lang="en-US" altLang="zh-CN" sz="4800" b="1" dirty="0">
                <a:solidFill>
                  <a:schemeClr val="bg1">
                    <a:lumMod val="95000"/>
                  </a:schemeClr>
                </a:solidFill>
                <a:latin typeface="Arial" panose="020B0604020202020204" pitchFamily="34" charset="0"/>
                <a:ea typeface="Arial" panose="020B0604020202020204" pitchFamily="34" charset="0"/>
              </a:rPr>
              <a:t>Thank you for your attention!</a:t>
            </a:r>
            <a:endParaRPr lang="en-US" altLang="zh-CN" sz="4800" b="1" dirty="0">
              <a:solidFill>
                <a:schemeClr val="bg1">
                  <a:lumMod val="95000"/>
                </a:schemeClr>
              </a:solidFill>
              <a:latin typeface="Arial" panose="020B0604020202020204" pitchFamily="34" charset="0"/>
              <a:ea typeface="Arial" panose="020B0604020202020204" pitchFamily="34" charset="0"/>
            </a:endParaRPr>
          </a:p>
          <a:p>
            <a:pPr algn="ctr">
              <a:lnSpc>
                <a:spcPct val="160000"/>
              </a:lnSpc>
            </a:pPr>
            <a:r>
              <a:rPr lang="en-US" altLang="zh-CN" sz="3200" b="1" dirty="0">
                <a:solidFill>
                  <a:schemeClr val="bg1">
                    <a:lumMod val="95000"/>
                  </a:schemeClr>
                </a:solidFill>
                <a:latin typeface="Arial" panose="020B0604020202020204" pitchFamily="34" charset="0"/>
                <a:ea typeface="Arial" panose="020B0604020202020204" pitchFamily="34" charset="0"/>
              </a:rPr>
              <a:t>Welcome your valuable comments &amp; discussions!</a:t>
            </a:r>
            <a:endParaRPr lang="en-US" altLang="zh-CN" sz="3200" b="1" dirty="0">
              <a:solidFill>
                <a:schemeClr val="bg1">
                  <a:lumMod val="95000"/>
                </a:schemeClr>
              </a:solidFill>
              <a:latin typeface="Arial" panose="020B0604020202020204" pitchFamily="34" charset="0"/>
              <a:ea typeface="Arial" panose="020B060402020202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814" y="258500"/>
            <a:ext cx="6929386" cy="1561365"/>
          </a:xfrm>
          <a:prstGeom prst="rect">
            <a:avLst/>
          </a:prstGeom>
        </p:spPr>
      </p:pic>
      <p:sp>
        <p:nvSpPr>
          <p:cNvPr id="3" name="文本框 2"/>
          <p:cNvSpPr txBox="1"/>
          <p:nvPr/>
        </p:nvSpPr>
        <p:spPr>
          <a:xfrm>
            <a:off x="6650355" y="5814060"/>
            <a:ext cx="5541645" cy="915670"/>
          </a:xfrm>
          <a:prstGeom prst="rect">
            <a:avLst/>
          </a:prstGeom>
          <a:noFill/>
        </p:spPr>
        <p:txBody>
          <a:bodyPr wrap="square" rtlCol="0">
            <a:noAutofit/>
          </a:bodyPr>
          <a:lstStyle/>
          <a:p>
            <a:pPr algn="r"/>
            <a:r>
              <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rPr>
              <a:t>Xinyu Zeng (zengxinyu@stu.zuel.edu.cn)</a:t>
            </a:r>
            <a:endPar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a:p>
            <a:pPr algn="r"/>
            <a:r>
              <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rPr>
              <a:t>Xiaofang Wu (xfwu@zuel.edu.cn)</a:t>
            </a:r>
            <a:endPar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a:p>
            <a:pPr algn="r"/>
            <a:r>
              <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rPr>
              <a:t>Shanshan Wu (swu@zuel.edu.cn)</a:t>
            </a:r>
            <a:endPar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a:p>
            <a:pPr algn="r"/>
            <a:endParaRPr lang="en-US" altLang="zh-CN" sz="20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文本框 3"/>
          <p:cNvSpPr txBox="1"/>
          <p:nvPr/>
        </p:nvSpPr>
        <p:spPr>
          <a:xfrm>
            <a:off x="162579" y="6462972"/>
            <a:ext cx="1530350" cy="337185"/>
          </a:xfrm>
          <a:prstGeom prst="rect">
            <a:avLst/>
          </a:prstGeom>
          <a:noFill/>
        </p:spPr>
        <p:txBody>
          <a:bodyPr wrap="none" rtlCol="0">
            <a:spAutoFit/>
          </a:bodyPr>
          <a:lstStyle/>
          <a:p>
            <a:r>
              <a:rPr lang="en-US" sz="1600" b="1" dirty="0">
                <a:solidFill>
                  <a:srgbClr val="0B6563"/>
                </a:solidFill>
                <a:latin typeface="Arial" panose="020B0604020202020204" pitchFamily="34" charset="0"/>
                <a:ea typeface="Arial" panose="020B0604020202020204" pitchFamily="34" charset="0"/>
                <a:cs typeface="Times New Roman" panose="02020603050405020304" pitchFamily="18" charset="0"/>
              </a:rPr>
              <a:t>24 June 2026</a:t>
            </a:r>
            <a:endParaRPr lang="en-US" sz="1600" b="1" dirty="0">
              <a:solidFill>
                <a:srgbClr val="0B6563"/>
              </a:solidFill>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 name="圆角矩形 16"/>
          <p:cNvSpPr/>
          <p:nvPr/>
        </p:nvSpPr>
        <p:spPr>
          <a:xfrm>
            <a:off x="-1387009" y="1892299"/>
            <a:ext cx="5651845" cy="30734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152389" y="1998318"/>
            <a:ext cx="5261917" cy="2861362"/>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708650" y="800100"/>
            <a:ext cx="91122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1</a:t>
            </a:r>
            <a:endParaRPr lang="zh-CN" altLang="en-US" sz="2000" b="1" dirty="0">
              <a:latin typeface="Arial" panose="020B0604020202020204" pitchFamily="34" charset="0"/>
              <a:ea typeface="Arial" panose="020B0604020202020204" pitchFamily="34" charset="0"/>
            </a:endParaRPr>
          </a:p>
        </p:txBody>
      </p:sp>
      <p:sp>
        <p:nvSpPr>
          <p:cNvPr id="8" name="圆角矩形 7"/>
          <p:cNvSpPr/>
          <p:nvPr/>
        </p:nvSpPr>
        <p:spPr>
          <a:xfrm>
            <a:off x="5708650" y="2012315"/>
            <a:ext cx="91122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2</a:t>
            </a:r>
            <a:endParaRPr lang="zh-CN" altLang="en-US" sz="2000" b="1" dirty="0">
              <a:latin typeface="Arial" panose="020B0604020202020204" pitchFamily="34" charset="0"/>
              <a:ea typeface="Arial" panose="020B0604020202020204" pitchFamily="34" charset="0"/>
            </a:endParaRPr>
          </a:p>
        </p:txBody>
      </p:sp>
      <p:sp>
        <p:nvSpPr>
          <p:cNvPr id="9" name="圆角矩形 8"/>
          <p:cNvSpPr/>
          <p:nvPr/>
        </p:nvSpPr>
        <p:spPr>
          <a:xfrm>
            <a:off x="5708650" y="3129280"/>
            <a:ext cx="91122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3</a:t>
            </a:r>
            <a:endParaRPr lang="zh-CN" altLang="en-US" sz="2000" b="1" dirty="0">
              <a:latin typeface="Arial" panose="020B0604020202020204" pitchFamily="34" charset="0"/>
              <a:ea typeface="Arial" panose="020B0604020202020204" pitchFamily="34" charset="0"/>
            </a:endParaRPr>
          </a:p>
        </p:txBody>
      </p:sp>
      <p:sp>
        <p:nvSpPr>
          <p:cNvPr id="59" name="圆角矩形 58">
            <a:hlinkClick r:id="rId2" action="ppaction://hlinksldjump"/>
          </p:cNvPr>
          <p:cNvSpPr/>
          <p:nvPr/>
        </p:nvSpPr>
        <p:spPr>
          <a:xfrm>
            <a:off x="6823075" y="848360"/>
            <a:ext cx="431990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Introduction</a:t>
            </a:r>
            <a:endParaRPr lang="zh-CN" altLang="en-US" sz="2000" b="1" dirty="0">
              <a:latin typeface="Arial" panose="020B0604020202020204" pitchFamily="34" charset="0"/>
              <a:ea typeface="Arial" panose="020B0604020202020204" pitchFamily="34" charset="0"/>
            </a:endParaRPr>
          </a:p>
        </p:txBody>
      </p:sp>
      <p:sp>
        <p:nvSpPr>
          <p:cNvPr id="62" name="圆角矩形 61">
            <a:hlinkClick r:id="rId3" action="ppaction://hlinksldjump"/>
          </p:cNvPr>
          <p:cNvSpPr/>
          <p:nvPr/>
        </p:nvSpPr>
        <p:spPr>
          <a:xfrm>
            <a:off x="6823075" y="2012315"/>
            <a:ext cx="431990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Research Background </a:t>
            </a:r>
            <a:br>
              <a:rPr lang="en-US" altLang="zh-CN" sz="2000" b="1" dirty="0">
                <a:latin typeface="Arial" panose="020B0604020202020204" pitchFamily="34" charset="0"/>
                <a:ea typeface="Arial" panose="020B0604020202020204" pitchFamily="34" charset="0"/>
              </a:rPr>
            </a:br>
            <a:r>
              <a:rPr lang="en-US" altLang="zh-CN" sz="2000" b="1" dirty="0">
                <a:latin typeface="Arial" panose="020B0604020202020204" pitchFamily="34" charset="0"/>
                <a:ea typeface="Arial" panose="020B0604020202020204" pitchFamily="34" charset="0"/>
              </a:rPr>
              <a:t>and main findings</a:t>
            </a:r>
            <a:endParaRPr lang="en-US" altLang="zh-CN" sz="2000" b="1" dirty="0">
              <a:latin typeface="Arial" panose="020B0604020202020204" pitchFamily="34" charset="0"/>
              <a:ea typeface="Arial" panose="020B0604020202020204" pitchFamily="34" charset="0"/>
            </a:endParaRPr>
          </a:p>
        </p:txBody>
      </p:sp>
      <p:sp>
        <p:nvSpPr>
          <p:cNvPr id="63" name="圆角矩形 62"/>
          <p:cNvSpPr/>
          <p:nvPr/>
        </p:nvSpPr>
        <p:spPr>
          <a:xfrm>
            <a:off x="6823075" y="3129280"/>
            <a:ext cx="431990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Methods and data</a:t>
            </a:r>
            <a:endParaRPr lang="zh-CN" altLang="en-US" sz="2000" b="1" dirty="0">
              <a:latin typeface="Arial" panose="020B0604020202020204" pitchFamily="34" charset="0"/>
              <a:ea typeface="Arial" panose="020B0604020202020204" pitchFamily="34" charset="0"/>
            </a:endParaRPr>
          </a:p>
        </p:txBody>
      </p:sp>
      <p:sp>
        <p:nvSpPr>
          <p:cNvPr id="64" name="TextBox 78"/>
          <p:cNvSpPr txBox="1"/>
          <p:nvPr/>
        </p:nvSpPr>
        <p:spPr>
          <a:xfrm>
            <a:off x="0" y="2964815"/>
            <a:ext cx="3655695" cy="768350"/>
          </a:xfrm>
          <a:prstGeom prst="rect">
            <a:avLst/>
          </a:prstGeom>
          <a:noFill/>
        </p:spPr>
        <p:txBody>
          <a:bodyPr wrap="square" rtlCol="0">
            <a:spAutoFit/>
          </a:bodyPr>
          <a:lstStyle/>
          <a:p>
            <a:pPr algn="ctr"/>
            <a:r>
              <a:rPr lang="en-US" altLang="zh-CN" sz="4400" b="1" dirty="0">
                <a:solidFill>
                  <a:schemeClr val="bg1"/>
                </a:solidFill>
                <a:latin typeface="Arial" panose="020B0604020202020204" pitchFamily="34" charset="0"/>
                <a:ea typeface="Arial" panose="020B0604020202020204" pitchFamily="34" charset="0"/>
                <a:cs typeface="Arial" panose="020B0604020202020204" pitchFamily="34" charset="0"/>
              </a:rPr>
              <a:t>CONTENTS</a:t>
            </a:r>
            <a:endParaRPr lang="zh-CN" altLang="en-US" sz="4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 name="圆角矩形 8"/>
          <p:cNvSpPr/>
          <p:nvPr/>
        </p:nvSpPr>
        <p:spPr>
          <a:xfrm>
            <a:off x="5708650" y="4318635"/>
            <a:ext cx="91122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4</a:t>
            </a:r>
            <a:endParaRPr lang="zh-CN" altLang="en-US" sz="2000" b="1" dirty="0">
              <a:latin typeface="Arial" panose="020B0604020202020204" pitchFamily="34" charset="0"/>
              <a:ea typeface="Arial" panose="020B0604020202020204" pitchFamily="34" charset="0"/>
            </a:endParaRPr>
          </a:p>
        </p:txBody>
      </p:sp>
      <p:sp>
        <p:nvSpPr>
          <p:cNvPr id="4" name="圆角矩形 62"/>
          <p:cNvSpPr/>
          <p:nvPr/>
        </p:nvSpPr>
        <p:spPr>
          <a:xfrm>
            <a:off x="6823075" y="4318635"/>
            <a:ext cx="431990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Results and discussions</a:t>
            </a:r>
            <a:endParaRPr lang="zh-CN" altLang="en-US" sz="2000" b="1" dirty="0">
              <a:latin typeface="Arial" panose="020B0604020202020204" pitchFamily="34" charset="0"/>
              <a:ea typeface="Arial" panose="020B0604020202020204" pitchFamily="34" charset="0"/>
            </a:endParaRPr>
          </a:p>
        </p:txBody>
      </p:sp>
      <p:sp>
        <p:nvSpPr>
          <p:cNvPr id="10" name="圆角矩形 8"/>
          <p:cNvSpPr/>
          <p:nvPr/>
        </p:nvSpPr>
        <p:spPr>
          <a:xfrm>
            <a:off x="5708650" y="5567045"/>
            <a:ext cx="91122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5</a:t>
            </a:r>
            <a:endParaRPr lang="zh-CN" altLang="en-US" sz="2000" b="1" dirty="0">
              <a:latin typeface="Arial" panose="020B0604020202020204" pitchFamily="34" charset="0"/>
              <a:ea typeface="Arial" panose="020B0604020202020204" pitchFamily="34" charset="0"/>
            </a:endParaRPr>
          </a:p>
        </p:txBody>
      </p:sp>
      <p:sp>
        <p:nvSpPr>
          <p:cNvPr id="11" name="圆角矩形 62"/>
          <p:cNvSpPr/>
          <p:nvPr/>
        </p:nvSpPr>
        <p:spPr>
          <a:xfrm>
            <a:off x="6823075" y="5567045"/>
            <a:ext cx="4319905" cy="729615"/>
          </a:xfrm>
          <a:prstGeom prst="roundRect">
            <a:avLst>
              <a:gd name="adj" fmla="val 50000"/>
            </a:avLst>
          </a:prstGeom>
          <a:solidFill>
            <a:srgbClr val="0B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Arial" panose="020B0604020202020204" pitchFamily="34" charset="0"/>
              </a:rPr>
              <a:t>Conclusions</a:t>
            </a:r>
            <a:endParaRPr lang="zh-CN" altLang="en-US" sz="2000" b="1" dirty="0">
              <a:latin typeface="Arial" panose="020B0604020202020204" pitchFamily="34" charset="0"/>
              <a:ea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52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4" name="文本框 3"/>
          <p:cNvSpPr txBox="1"/>
          <p:nvPr/>
        </p:nvSpPr>
        <p:spPr>
          <a:xfrm>
            <a:off x="9758822" y="67"/>
            <a:ext cx="2433420"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 action="ppaction://hlinksldjump"/>
              </a:rPr>
              <a:t>Introduction</a:t>
            </a:r>
            <a:endParaRPr lang="en-US" altLang="zh-CN" sz="1600" b="1" dirty="0">
              <a:solidFill>
                <a:srgbClr val="0B6563"/>
              </a:solidFill>
              <a:latin typeface="Arial" panose="020B0604020202020204" pitchFamily="34" charset="0"/>
              <a:ea typeface="Arial" panose="020B0604020202020204" pitchFamily="34" charset="0"/>
            </a:endParaRPr>
          </a:p>
        </p:txBody>
      </p:sp>
      <p:sp>
        <p:nvSpPr>
          <p:cNvPr id="10" name="文本框 9"/>
          <p:cNvSpPr txBox="1"/>
          <p:nvPr/>
        </p:nvSpPr>
        <p:spPr>
          <a:xfrm>
            <a:off x="510238" y="1368442"/>
            <a:ext cx="10883848" cy="1938020"/>
          </a:xfrm>
          <a:prstGeom prst="rect">
            <a:avLst/>
          </a:prstGeom>
          <a:noFill/>
        </p:spPr>
        <p:txBody>
          <a:bodyPr wrap="square">
            <a:spAutoFit/>
          </a:bodyPr>
          <a:lstStyle/>
          <a:p>
            <a:pPr algn="l">
              <a:lnSpc>
                <a:spcPct val="150000"/>
              </a:lnSpc>
            </a:pPr>
            <a:r>
              <a:rPr lang="en-US" altLang="zh-CN" sz="2000" dirty="0">
                <a:latin typeface="Arial" panose="020B0604020202020204" pitchFamily="34" charset="0"/>
                <a:ea typeface="Arial" panose="020B0604020202020204" pitchFamily="34" charset="0"/>
              </a:rPr>
              <a:t>Industrial agglomeration (IA) is a typical form of regional economic development, whose evolution in China has garnered significant attention. Nevertheless, relevant studies on the link between IA and the environment have yielded inconsistent and diverse findings, which has also raised public concern over environmental issu</a:t>
            </a:r>
            <a:r>
              <a:rPr lang="en-US" altLang="zh-CN" sz="2000" dirty="0">
                <a:latin typeface="Arial" panose="020B0604020202020204" pitchFamily="34" charset="0"/>
                <a:ea typeface="Arial" panose="020B0604020202020204" pitchFamily="34" charset="0"/>
                <a:cs typeface="Arial" panose="020B0604020202020204" pitchFamily="34" charset="0"/>
              </a:rPr>
              <a:t>es</a:t>
            </a:r>
            <a:r>
              <a:rPr lang="en-US" altLang="zh-CN" sz="2000" baseline="30000" dirty="0">
                <a:latin typeface="Arial" panose="020B0604020202020204" pitchFamily="34" charset="0"/>
                <a:ea typeface="微软雅黑" panose="020B0503020204020204" pitchFamily="34" charset="-122"/>
                <a:cs typeface="Arial" panose="020B0604020202020204" pitchFamily="34" charset="0"/>
                <a:sym typeface="+mn-ea"/>
              </a:rPr>
              <a:t>[1]</a:t>
            </a:r>
            <a:r>
              <a:rPr lang="en-US" altLang="zh-CN" sz="2000" dirty="0">
                <a:latin typeface="Arial" panose="020B0604020202020204" pitchFamily="34" charset="0"/>
                <a:ea typeface="Arial" panose="020B0604020202020204" pitchFamily="34" charset="0"/>
              </a:rPr>
              <a:t>.</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Industrial </a:t>
            </a:r>
            <a:r>
              <a:rPr lang="en-US" altLang="zh-CN" sz="2800" b="1" dirty="0">
                <a:solidFill>
                  <a:srgbClr val="0B6563"/>
                </a:solidFill>
                <a:latin typeface="Arial" panose="020B0604020202020204" pitchFamily="34" charset="0"/>
                <a:ea typeface="Arial" panose="020B0604020202020204" pitchFamily="34" charset="0"/>
                <a:cs typeface="Arial" panose="020B0604020202020204" pitchFamily="34" charset="0"/>
              </a:rPr>
              <a:t>agglomeration </a:t>
            </a:r>
            <a:r>
              <a:rPr lang="en-US" altLang="zh-CN" sz="2800" b="1" dirty="0">
                <a:solidFill>
                  <a:srgbClr val="0B6563"/>
                </a:solidFill>
                <a:latin typeface="Arial" panose="020B0604020202020204" pitchFamily="34" charset="0"/>
                <a:ea typeface="Arial" panose="020B0604020202020204" pitchFamily="34" charset="0"/>
              </a:rPr>
              <a:t>(IA) and its environmental impact</a:t>
            </a:r>
            <a:endParaRPr lang="en-US" altLang="zh-CN" sz="2800" b="1" dirty="0">
              <a:solidFill>
                <a:srgbClr val="0B6563"/>
              </a:solidFill>
              <a:latin typeface="Arial" panose="020B0604020202020204" pitchFamily="34" charset="0"/>
              <a:ea typeface="Arial" panose="020B0604020202020204" pitchFamily="34" charset="0"/>
            </a:endParaRPr>
          </a:p>
        </p:txBody>
      </p:sp>
      <p:sp>
        <p:nvSpPr>
          <p:cNvPr id="3" name="文本框 2"/>
          <p:cNvSpPr txBox="1"/>
          <p:nvPr/>
        </p:nvSpPr>
        <p:spPr>
          <a:xfrm>
            <a:off x="0" y="6527800"/>
            <a:ext cx="12192000" cy="330835"/>
          </a:xfrm>
          <a:prstGeom prst="rect">
            <a:avLst/>
          </a:prstGeom>
          <a:noFill/>
        </p:spPr>
        <p:txBody>
          <a:bodyPr wrap="square" rtlCol="0">
            <a:noAutofit/>
          </a:bodyPr>
          <a:lstStyle/>
          <a:p>
            <a:r>
              <a:rPr lang="en-US" altLang="zh-CN" sz="1100" dirty="0">
                <a:latin typeface="Times New Roman" panose="02020603050405020304" pitchFamily="18" charset="0"/>
                <a:cs typeface="Times New Roman" panose="02020603050405020304" pitchFamily="18" charset="0"/>
              </a:rPr>
              <a:t>[1] Guo Y H, Tong L J and Mei L. 2020. The effect of industrial agglomeration on green development efficiency in Northeast China since the revitalization. Journal of Cleaner Production 258.</a:t>
            </a:r>
            <a:endParaRPr lang="en-US" altLang="zh-CN" sz="1100" dirty="0">
              <a:latin typeface="Times New Roman" panose="02020603050405020304" pitchFamily="18" charset="0"/>
              <a:cs typeface="Times New Roman" panose="02020603050405020304" pitchFamily="18" charset="0"/>
            </a:endParaRPr>
          </a:p>
        </p:txBody>
      </p:sp>
      <p:pic>
        <p:nvPicPr>
          <p:cNvPr id="7" name="图片 6" descr="生成环境污染问题图片"/>
          <p:cNvPicPr>
            <a:picLocks noChangeAspect="1"/>
          </p:cNvPicPr>
          <p:nvPr/>
        </p:nvPicPr>
        <p:blipFill>
          <a:blip r:embed="rId2"/>
          <a:srcRect b="5460"/>
          <a:stretch>
            <a:fillRect/>
          </a:stretch>
        </p:blipFill>
        <p:spPr>
          <a:xfrm>
            <a:off x="3065780" y="3306445"/>
            <a:ext cx="5773420" cy="30645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52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4" name="文本框 3"/>
          <p:cNvSpPr txBox="1"/>
          <p:nvPr/>
        </p:nvSpPr>
        <p:spPr>
          <a:xfrm>
            <a:off x="9758822" y="67"/>
            <a:ext cx="2433420"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 action="ppaction://hlinksldjump"/>
              </a:rPr>
              <a:t>Research Background</a:t>
            </a:r>
            <a:endParaRPr lang="en-US" altLang="zh-CN" sz="1600" b="1" dirty="0">
              <a:solidFill>
                <a:srgbClr val="0B6563"/>
              </a:solidFill>
              <a:latin typeface="Arial" panose="020B0604020202020204" pitchFamily="34" charset="0"/>
              <a:ea typeface="Arial" panose="020B0604020202020204" pitchFamily="34" charset="0"/>
            </a:endParaRPr>
          </a:p>
        </p:txBody>
      </p:sp>
      <p:sp>
        <p:nvSpPr>
          <p:cNvPr id="10" name="文本框 9"/>
          <p:cNvSpPr txBox="1"/>
          <p:nvPr/>
        </p:nvSpPr>
        <p:spPr>
          <a:xfrm>
            <a:off x="510238" y="1368442"/>
            <a:ext cx="10883848" cy="4707890"/>
          </a:xfrm>
          <a:prstGeom prst="rect">
            <a:avLst/>
          </a:prstGeom>
          <a:noFill/>
        </p:spPr>
        <p:txBody>
          <a:bodyPr wrap="square">
            <a:spAutoFit/>
          </a:bodyPr>
          <a:lstStyle/>
          <a:p>
            <a:pPr algn="l">
              <a:lnSpc>
                <a:spcPct val="150000"/>
              </a:lnSpc>
            </a:pPr>
            <a:r>
              <a:rPr lang="en-US" altLang="zh-CN" sz="2000" dirty="0">
                <a:latin typeface="Arial" panose="020B0604020202020204" pitchFamily="34" charset="0"/>
                <a:ea typeface="Arial" panose="020B0604020202020204" pitchFamily="34" charset="0"/>
              </a:rPr>
              <a:t>        Monetary dimension only, missing physical energy perspective</a:t>
            </a:r>
            <a:endParaRPr lang="en-US" altLang="zh-CN" sz="2000" dirty="0">
              <a:latin typeface="Arial" panose="020B0604020202020204" pitchFamily="34" charset="0"/>
              <a:ea typeface="Arial" panose="020B0604020202020204" pitchFamily="34" charset="0"/>
            </a:endParaRPr>
          </a:p>
          <a:p>
            <a:pPr algn="l">
              <a:lnSpc>
                <a:spcPct val="150000"/>
              </a:lnSpc>
            </a:pPr>
            <a:endParaRPr lang="en-US" altLang="zh-CN" sz="2000" dirty="0">
              <a:latin typeface="Arial" panose="020B0604020202020204" pitchFamily="34" charset="0"/>
              <a:ea typeface="Arial" panose="020B0604020202020204" pitchFamily="34" charset="0"/>
            </a:endParaRPr>
          </a:p>
          <a:p>
            <a:pPr algn="l">
              <a:lnSpc>
                <a:spcPct val="150000"/>
              </a:lnSpc>
            </a:pPr>
            <a:r>
              <a:rPr lang="en-US" altLang="zh-CN" sz="2000" dirty="0">
                <a:latin typeface="Arial" panose="020B0604020202020204" pitchFamily="34" charset="0"/>
                <a:ea typeface="Arial" panose="020B0604020202020204" pitchFamily="34" charset="0"/>
              </a:rPr>
              <a:t>        Local energy only, ignore inter-city embodied energy transfer</a:t>
            </a:r>
            <a:endParaRPr lang="en-US" altLang="zh-CN" sz="2000" dirty="0">
              <a:latin typeface="Arial" panose="020B0604020202020204" pitchFamily="34" charset="0"/>
              <a:ea typeface="Arial" panose="020B0604020202020204" pitchFamily="34" charset="0"/>
            </a:endParaRPr>
          </a:p>
          <a:p>
            <a:pPr algn="l">
              <a:lnSpc>
                <a:spcPct val="150000"/>
              </a:lnSpc>
            </a:pPr>
            <a:endParaRPr lang="en-US" altLang="zh-CN" sz="2000" dirty="0">
              <a:latin typeface="Arial" panose="020B0604020202020204" pitchFamily="34" charset="0"/>
              <a:ea typeface="Arial" panose="020B0604020202020204" pitchFamily="34" charset="0"/>
            </a:endParaRPr>
          </a:p>
          <a:p>
            <a:pPr algn="l">
              <a:lnSpc>
                <a:spcPct val="150000"/>
              </a:lnSpc>
            </a:pPr>
            <a:r>
              <a:rPr lang="en-US" altLang="zh-CN" sz="2000" dirty="0">
                <a:latin typeface="Arial" panose="020B0604020202020204" pitchFamily="34" charset="0"/>
                <a:ea typeface="Arial" panose="020B0604020202020204" pitchFamily="34" charset="0"/>
              </a:rPr>
              <a:t>        Coarse spatial MRIO, lack nationwide city-scale Environmental extended Input and Output table (EE-MRIO)</a:t>
            </a:r>
            <a:endParaRPr lang="en-US" altLang="zh-CN" sz="2000" dirty="0">
              <a:latin typeface="Arial" panose="020B0604020202020204" pitchFamily="34" charset="0"/>
              <a:ea typeface="Arial" panose="020B0604020202020204" pitchFamily="34" charset="0"/>
            </a:endParaRPr>
          </a:p>
          <a:p>
            <a:pPr algn="l">
              <a:lnSpc>
                <a:spcPct val="150000"/>
              </a:lnSpc>
            </a:pPr>
            <a:endParaRPr lang="en-US" altLang="zh-CN" sz="2000" dirty="0">
              <a:latin typeface="Arial" panose="020B0604020202020204" pitchFamily="34" charset="0"/>
              <a:ea typeface="Arial" panose="020B0604020202020204" pitchFamily="34" charset="0"/>
            </a:endParaRPr>
          </a:p>
          <a:p>
            <a:pPr algn="l">
              <a:lnSpc>
                <a:spcPct val="150000"/>
              </a:lnSpc>
            </a:pPr>
            <a:endParaRPr lang="en-US" altLang="zh-CN" sz="2000" dirty="0">
              <a:latin typeface="Arial" panose="020B0604020202020204" pitchFamily="34" charset="0"/>
              <a:ea typeface="Arial" panose="020B0604020202020204" pitchFamily="34" charset="0"/>
            </a:endParaRPr>
          </a:p>
          <a:p>
            <a:pPr lvl="0" algn="l">
              <a:lnSpc>
                <a:spcPct val="150000"/>
              </a:lnSpc>
            </a:pPr>
            <a:r>
              <a:rPr lang="en-US" altLang="zh-CN" sz="2000" dirty="0">
                <a:latin typeface="Arial" panose="020B0604020202020204" pitchFamily="34" charset="0"/>
                <a:ea typeface="Arial" panose="020B0604020202020204" pitchFamily="34" charset="0"/>
              </a:rPr>
              <a:t>        To address these gaps, this study used a framework combining</a:t>
            </a:r>
            <a:r>
              <a:rPr lang="en-US" altLang="zh-CN" sz="2000" dirty="0">
                <a:latin typeface="Arial" panose="020B0604020202020204" pitchFamily="34" charset="0"/>
                <a:ea typeface="Arial" panose="020B0604020202020204" pitchFamily="34" charset="0"/>
                <a:sym typeface="+mn-ea"/>
              </a:rPr>
              <a:t> city-level EE-MRIO embodied energy accounting</a:t>
            </a:r>
            <a:r>
              <a:rPr lang="en-US" altLang="zh-CN" sz="2000" dirty="0">
                <a:latin typeface="Arial" panose="020B0604020202020204" pitchFamily="34" charset="0"/>
                <a:ea typeface="Arial" panose="020B0604020202020204" pitchFamily="34" charset="0"/>
              </a:rPr>
              <a:t> with</a:t>
            </a:r>
            <a:r>
              <a:rPr lang="en-US" altLang="zh-CN" sz="2000" dirty="0">
                <a:latin typeface="Arial" panose="020B0604020202020204" pitchFamily="34" charset="0"/>
                <a:ea typeface="Arial" panose="020B0604020202020204" pitchFamily="34" charset="0"/>
                <a:sym typeface="+mn-ea"/>
              </a:rPr>
              <a:t> energy-based agglomeration metrics</a:t>
            </a:r>
            <a:r>
              <a:rPr lang="en-US" altLang="zh-CN" sz="2000" dirty="0">
                <a:latin typeface="Arial" panose="020B0604020202020204" pitchFamily="34" charset="0"/>
                <a:ea typeface="Arial" panose="020B0604020202020204" pitchFamily="34" charset="0"/>
              </a:rPr>
              <a:t>.</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Literature Review——Mainstream Research &amp; Core Limitations</a:t>
            </a:r>
            <a:endParaRPr lang="en-US" altLang="zh-CN" sz="2800" b="1" dirty="0">
              <a:solidFill>
                <a:srgbClr val="0B6563"/>
              </a:solidFill>
              <a:latin typeface="Arial" panose="020B0604020202020204" pitchFamily="34" charset="0"/>
              <a:ea typeface="Arial" panose="020B0604020202020204" pitchFamily="34" charset="0"/>
            </a:endParaRPr>
          </a:p>
        </p:txBody>
      </p:sp>
      <p:pic>
        <p:nvPicPr>
          <p:cNvPr id="5" name="图片 4" descr="箭头-拐角-下向右"/>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510540" y="1435100"/>
            <a:ext cx="462280" cy="462280"/>
          </a:xfrm>
          <a:prstGeom prst="rect">
            <a:avLst/>
          </a:prstGeom>
        </p:spPr>
      </p:pic>
      <p:pic>
        <p:nvPicPr>
          <p:cNvPr id="6" name="图片 5" descr="箭头-拐角-下向右"/>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510540" y="2340610"/>
            <a:ext cx="462280" cy="462280"/>
          </a:xfrm>
          <a:prstGeom prst="rect">
            <a:avLst/>
          </a:prstGeom>
        </p:spPr>
      </p:pic>
      <p:pic>
        <p:nvPicPr>
          <p:cNvPr id="8" name="图片 7" descr="箭头-拐角-下向右"/>
          <p:cNvPicPr>
            <a:picLocks noChangeAspect="1"/>
          </p:cNvPicPr>
          <p:nvPr>
            <p:custDataLst>
              <p:tags r:id="rId6"/>
            </p:custDataLst>
          </p:nvPr>
        </p:nvPicPr>
        <p:blipFill>
          <a:blip r:embed="rId3">
            <a:extLst>
              <a:ext uri="{96DAC541-7B7A-43D3-8B79-37D633B846F1}">
                <asvg:svgBlip xmlns:asvg="http://schemas.microsoft.com/office/drawing/2016/SVG/main" r:embed="rId4"/>
              </a:ext>
            </a:extLst>
          </a:blip>
          <a:stretch>
            <a:fillRect/>
          </a:stretch>
        </p:blipFill>
        <p:spPr>
          <a:xfrm>
            <a:off x="510540" y="3246120"/>
            <a:ext cx="462280" cy="462280"/>
          </a:xfrm>
          <a:prstGeom prst="rect">
            <a:avLst/>
          </a:prstGeom>
        </p:spPr>
      </p:pic>
      <p:pic>
        <p:nvPicPr>
          <p:cNvPr id="9" name="图片 8" descr="定位"/>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510540" y="4996815"/>
            <a:ext cx="587375" cy="587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238" y="1368442"/>
            <a:ext cx="10883848" cy="1014730"/>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Energy-based agglomeration results are obviously different from traditional output-based results. (Cities that are not included in the analysis are assigned a value of 0)</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Differences in agglomeration patterns</a:t>
            </a:r>
            <a:endParaRPr lang="en-US" altLang="zh-CN" sz="2800" b="1" dirty="0">
              <a:solidFill>
                <a:srgbClr val="0B6563"/>
              </a:solidFill>
              <a:latin typeface="Arial" panose="020B0604020202020204" pitchFamily="34" charset="0"/>
              <a:ea typeface="Arial" panose="020B0604020202020204" pitchFamily="34" charset="0"/>
            </a:endParaRPr>
          </a:p>
        </p:txBody>
      </p:sp>
      <p:sp>
        <p:nvSpPr>
          <p:cNvPr id="6" name="文本框 5"/>
          <p:cNvSpPr txBox="1"/>
          <p:nvPr/>
        </p:nvSpPr>
        <p:spPr>
          <a:xfrm>
            <a:off x="635" y="6029325"/>
            <a:ext cx="12190730" cy="82994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1 Agglomeration of energy consumption for representative sectors at the city scale: </a:t>
            </a:r>
            <a:r>
              <a:rPr lang="en-US" altLang="zh-CN" sz="1600" dirty="0">
                <a:latin typeface="Times New Roman" panose="02020603050405020304" pitchFamily="18" charset="0"/>
                <a:cs typeface="Times New Roman" panose="02020603050405020304" pitchFamily="18" charset="0"/>
                <a:sym typeface="+mn-ea"/>
              </a:rPr>
              <a:t>(I1)</a:t>
            </a:r>
            <a:r>
              <a:rPr lang="en-US" altLang="zh-CN" sz="1600" dirty="0">
                <a:latin typeface="Times New Roman" panose="02020603050405020304" pitchFamily="18" charset="0"/>
                <a:cs typeface="Times New Roman" panose="02020603050405020304" pitchFamily="18" charset="0"/>
              </a:rPr>
              <a:t> Agriculture, forestry, animal husbandry and fisher; </a:t>
            </a:r>
            <a:r>
              <a:rPr lang="en-US" altLang="zh-CN" sz="1600" dirty="0">
                <a:latin typeface="Times New Roman" panose="02020603050405020304" pitchFamily="18" charset="0"/>
                <a:cs typeface="Times New Roman" panose="02020603050405020304" pitchFamily="18" charset="0"/>
                <a:sym typeface="+mn-ea"/>
              </a:rPr>
              <a:t>(I20)</a:t>
            </a:r>
            <a:r>
              <a:rPr lang="en-US" altLang="zh-CN" sz="1600" dirty="0">
                <a:latin typeface="Times New Roman" panose="02020603050405020304" pitchFamily="18" charset="0"/>
                <a:cs typeface="Times New Roman" panose="02020603050405020304" pitchFamily="18" charset="0"/>
              </a:rPr>
              <a:t> Manufacturing of communication equipment, computers and other electronic equipment;</a:t>
            </a:r>
            <a:r>
              <a:rPr lang="en-US" altLang="zh-CN" sz="1600" dirty="0">
                <a:latin typeface="Times New Roman" panose="02020603050405020304" pitchFamily="18" charset="0"/>
                <a:cs typeface="Times New Roman" panose="02020603050405020304" pitchFamily="18" charset="0"/>
                <a:sym typeface="+mn-ea"/>
              </a:rPr>
              <a:t> (I36)</a:t>
            </a:r>
            <a:r>
              <a:rPr lang="en-US" altLang="zh-CN" sz="1600" dirty="0">
                <a:latin typeface="Times New Roman" panose="02020603050405020304" pitchFamily="18" charset="0"/>
                <a:cs typeface="Times New Roman" panose="02020603050405020304" pitchFamily="18" charset="0"/>
              </a:rPr>
              <a:t> Scientific research and polytechnic services ( LQE and LQX respectively denote the location quotient values of energy consumption and total output.)</a:t>
            </a:r>
            <a:endParaRPr lang="en-US" altLang="zh-CN" sz="16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9758822" y="67"/>
            <a:ext cx="2433420"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 action="ppaction://hlinksldjump"/>
              </a:rPr>
              <a:t>Main findings</a:t>
            </a:r>
            <a:endParaRPr lang="en-US" altLang="zh-CN" sz="1600" b="1" dirty="0">
              <a:solidFill>
                <a:srgbClr val="0B6563"/>
              </a:solidFill>
              <a:latin typeface="Arial" panose="020B0604020202020204" pitchFamily="34" charset="0"/>
              <a:ea typeface="Arial" panose="020B0604020202020204" pitchFamily="34" charset="0"/>
            </a:endParaRPr>
          </a:p>
        </p:txBody>
      </p:sp>
      <p:pic>
        <p:nvPicPr>
          <p:cNvPr id="5" name="图片 4" descr="FIG2"/>
          <p:cNvPicPr>
            <a:picLocks noChangeAspect="1"/>
          </p:cNvPicPr>
          <p:nvPr/>
        </p:nvPicPr>
        <p:blipFill>
          <a:blip r:embed="rId2"/>
          <a:stretch>
            <a:fillRect/>
          </a:stretch>
        </p:blipFill>
        <p:spPr>
          <a:xfrm>
            <a:off x="0" y="2308860"/>
            <a:ext cx="12192000" cy="38017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540" y="1368425"/>
            <a:ext cx="4293870" cy="3784600"/>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 Manufacture of communication &amp; electronic equipment </a:t>
            </a:r>
            <a:r>
              <a:rPr lang="en-US" altLang="zh-CN" sz="2000" dirty="0">
                <a:latin typeface="Arial" panose="020B0604020202020204" pitchFamily="34" charset="0"/>
                <a:ea typeface="Arial" panose="020B0604020202020204" pitchFamily="34" charset="0"/>
                <a:sym typeface="+mn-ea"/>
              </a:rPr>
              <a:t>(I20)</a:t>
            </a:r>
            <a:r>
              <a:rPr lang="en-US" altLang="zh-CN" sz="2000" dirty="0">
                <a:latin typeface="Arial" panose="020B0604020202020204" pitchFamily="34" charset="0"/>
                <a:ea typeface="Arial" panose="020B0604020202020204" pitchFamily="34" charset="0"/>
              </a:rPr>
              <a:t>: Higher agglomeration reduces overall environmental pressure.</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 Scientific research and polytechnic services (I36): Higher agglomeration increases overall environmental pressure.</a:t>
            </a:r>
            <a:endParaRPr lang="en-US" altLang="zh-CN" sz="2000" dirty="0">
              <a:latin typeface="Arial" panose="020B0604020202020204" pitchFamily="34" charset="0"/>
              <a:ea typeface="Arial" panose="020B0604020202020204" pitchFamily="34" charset="0"/>
            </a:endParaRPr>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Sectoral heterogeneity</a:t>
            </a:r>
            <a:endParaRPr lang="en-US" altLang="zh-CN" sz="2800" b="1" dirty="0">
              <a:solidFill>
                <a:srgbClr val="0B6563"/>
              </a:solidFill>
              <a:latin typeface="Arial" panose="020B0604020202020204" pitchFamily="34" charset="0"/>
              <a:ea typeface="Arial" panose="020B0604020202020204" pitchFamily="34" charset="0"/>
            </a:endParaRPr>
          </a:p>
        </p:txBody>
      </p:sp>
      <p:sp>
        <p:nvSpPr>
          <p:cNvPr id="6" name="文本框 5"/>
          <p:cNvSpPr txBox="1"/>
          <p:nvPr/>
        </p:nvSpPr>
        <p:spPr>
          <a:xfrm>
            <a:off x="635" y="6029325"/>
            <a:ext cx="12190730" cy="58356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2 Overall environmental impacts of IA for the three sectors (I1, I20, I36). (Bubbles are used to denote cities, and the radius of each bubble corresponds to the city’s EET value; LQX denotes the location quotient value of total output and measures the embodied energy intensity.)</a:t>
            </a:r>
            <a:endParaRPr lang="en-US" altLang="zh-CN" sz="1600" dirty="0">
              <a:latin typeface="Times New Roman" panose="02020603050405020304" pitchFamily="18" charset="0"/>
              <a:cs typeface="Times New Roman" panose="02020603050405020304" pitchFamily="18" charset="0"/>
            </a:endParaRPr>
          </a:p>
        </p:txBody>
      </p:sp>
      <p:pic>
        <p:nvPicPr>
          <p:cNvPr id="4" name="图片 3" descr="Figure 3"/>
          <p:cNvPicPr>
            <a:picLocks noChangeAspect="1"/>
          </p:cNvPicPr>
          <p:nvPr/>
        </p:nvPicPr>
        <p:blipFill>
          <a:blip r:embed="rId1"/>
          <a:stretch>
            <a:fillRect/>
          </a:stretch>
        </p:blipFill>
        <p:spPr>
          <a:xfrm>
            <a:off x="5340350" y="1226820"/>
            <a:ext cx="5604510" cy="4683125"/>
          </a:xfrm>
          <a:prstGeom prst="rect">
            <a:avLst/>
          </a:prstGeom>
        </p:spPr>
      </p:pic>
      <p:sp>
        <p:nvSpPr>
          <p:cNvPr id="8" name="文本框 7"/>
          <p:cNvSpPr txBox="1"/>
          <p:nvPr/>
        </p:nvSpPr>
        <p:spPr>
          <a:xfrm>
            <a:off x="9758822" y="67"/>
            <a:ext cx="2433420"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Main findings</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 name="文本框 9"/>
          <p:cNvSpPr txBox="1"/>
          <p:nvPr/>
        </p:nvSpPr>
        <p:spPr>
          <a:xfrm>
            <a:off x="510238" y="1368442"/>
            <a:ext cx="10883848" cy="2861310"/>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Arial" panose="020B0604020202020204" pitchFamily="34" charset="0"/>
              </a:rPr>
              <a:t>1. Establish an accounting framework for industrial agglomeration based on energy consumption.</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2. Calculate embodied energy and agglomeration level of 313 Chinese cities and 42 industrial sectors.</a:t>
            </a:r>
            <a:endParaRPr lang="en-US" altLang="zh-CN" sz="2000" dirty="0">
              <a:latin typeface="Arial" panose="020B0604020202020204" pitchFamily="34" charset="0"/>
              <a:ea typeface="Arial" panose="020B0604020202020204" pitchFamily="34" charset="0"/>
            </a:endParaRPr>
          </a:p>
          <a:p>
            <a:pPr>
              <a:lnSpc>
                <a:spcPct val="150000"/>
              </a:lnSpc>
            </a:pPr>
            <a:r>
              <a:rPr lang="en-US" altLang="zh-CN" sz="2000" dirty="0">
                <a:latin typeface="Arial" panose="020B0604020202020204" pitchFamily="34" charset="0"/>
                <a:ea typeface="Arial" panose="020B0604020202020204" pitchFamily="34" charset="0"/>
              </a:rPr>
              <a:t>3. Explore the correlation between industrial agglomeration and environmental impacts, as well as sector differences.</a:t>
            </a:r>
            <a:endParaRPr lang="en-US" altLang="zh-CN" sz="2000" dirty="0">
              <a:latin typeface="Arial" panose="020B0604020202020204" pitchFamily="34" charset="0"/>
              <a:ea typeface="Arial" panose="020B0604020202020204" pitchFamily="34" charset="0"/>
            </a:endParaRPr>
          </a:p>
        </p:txBody>
      </p:sp>
      <p:sp>
        <p:nvSpPr>
          <p:cNvPr id="5" name="文本框 4"/>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Re-assessing An energy consumption-based agglomeration</a:t>
            </a:r>
            <a:endParaRPr lang="en-US" altLang="zh-CN" sz="2800" b="1" dirty="0">
              <a:solidFill>
                <a:srgbClr val="0B6563"/>
              </a:solidFill>
              <a:latin typeface="Arial" panose="020B0604020202020204" pitchFamily="34" charset="0"/>
              <a:ea typeface="Arial" panose="020B0604020202020204" pitchFamily="34" charset="0"/>
            </a:endParaRPr>
          </a:p>
        </p:txBody>
      </p:sp>
      <p:sp>
        <p:nvSpPr>
          <p:cNvPr id="7" name="文本框 6"/>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1" action="ppaction://hlinksldjump"/>
              </a:rPr>
              <a:t>Research Objectives</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 name="文本框 1"/>
          <p:cNvSpPr txBox="1"/>
          <p:nvPr/>
        </p:nvSpPr>
        <p:spPr>
          <a:xfrm>
            <a:off x="0" y="337185"/>
            <a:ext cx="11748135" cy="521970"/>
          </a:xfrm>
          <a:prstGeom prst="rect">
            <a:avLst/>
          </a:prstGeom>
          <a:noFill/>
        </p:spPr>
        <p:txBody>
          <a:bodyPr wrap="square">
            <a:spAutoFit/>
          </a:bodyPr>
          <a:lstStyle/>
          <a:p>
            <a:pPr algn="l"/>
            <a:r>
              <a:rPr lang="en-US" altLang="zh-CN" sz="2800" b="1" dirty="0">
                <a:solidFill>
                  <a:srgbClr val="0B6563"/>
                </a:solidFill>
                <a:latin typeface="Arial" panose="020B0604020202020204" pitchFamily="34" charset="0"/>
                <a:ea typeface="Arial" panose="020B0604020202020204" pitchFamily="34" charset="0"/>
              </a:rPr>
              <a:t>Research Technical Route</a:t>
            </a:r>
            <a:endParaRPr lang="en-US" altLang="zh-CN" sz="2800" b="1" dirty="0">
              <a:solidFill>
                <a:srgbClr val="0B6563"/>
              </a:solidFill>
              <a:latin typeface="Arial" panose="020B0604020202020204" pitchFamily="34" charset="0"/>
              <a:ea typeface="Arial" panose="020B0604020202020204" pitchFamily="34" charset="0"/>
            </a:endParaRPr>
          </a:p>
        </p:txBody>
      </p:sp>
      <p:pic>
        <p:nvPicPr>
          <p:cNvPr id="5" name="图片 4" descr="技术路线图"/>
          <p:cNvPicPr>
            <a:picLocks noChangeAspect="1"/>
          </p:cNvPicPr>
          <p:nvPr/>
        </p:nvPicPr>
        <p:blipFill>
          <a:blip r:embed="rId1"/>
          <a:stretch>
            <a:fillRect/>
          </a:stretch>
        </p:blipFill>
        <p:spPr>
          <a:xfrm>
            <a:off x="4247515" y="969645"/>
            <a:ext cx="5425440" cy="5888355"/>
          </a:xfrm>
          <a:prstGeom prst="rect">
            <a:avLst/>
          </a:prstGeom>
        </p:spPr>
      </p:pic>
      <p:sp>
        <p:nvSpPr>
          <p:cNvPr id="7" name="文本框 6"/>
          <p:cNvSpPr txBox="1"/>
          <p:nvPr/>
        </p:nvSpPr>
        <p:spPr>
          <a:xfrm>
            <a:off x="229870" y="1148080"/>
            <a:ext cx="2717800" cy="2861310"/>
          </a:xfrm>
          <a:prstGeom prst="rect">
            <a:avLst/>
          </a:prstGeom>
          <a:noFill/>
        </p:spPr>
        <p:txBody>
          <a:bodyPr wrap="square" rtlCol="0">
            <a:spAutoFit/>
          </a:bodyPr>
          <a:p>
            <a:r>
              <a:rPr lang="en-US" altLang="zh-CN" sz="2000">
                <a:latin typeface="Arial" panose="020B0604020202020204" pitchFamily="34" charset="0"/>
                <a:cs typeface="Arial" panose="020B0604020202020204" pitchFamily="34" charset="0"/>
                <a:sym typeface="+mn-ea"/>
              </a:rPr>
              <a:t>→ </a:t>
            </a:r>
            <a:r>
              <a:rPr lang="en-US" altLang="zh-CN" sz="2000">
                <a:latin typeface="Arial" panose="020B0604020202020204" pitchFamily="34" charset="0"/>
                <a:cs typeface="Arial" panose="020B0604020202020204" pitchFamily="34" charset="0"/>
              </a:rPr>
              <a:t>Literature Review </a:t>
            </a:r>
            <a:br>
              <a:rPr lang="en-US" altLang="zh-CN" sz="2000">
                <a:latin typeface="Arial" panose="020B0604020202020204" pitchFamily="34" charset="0"/>
                <a:cs typeface="Arial" panose="020B0604020202020204" pitchFamily="34" charset="0"/>
              </a:rPr>
            </a:br>
            <a:r>
              <a:rPr lang="en-US" altLang="zh-CN" sz="2000">
                <a:latin typeface="Arial" panose="020B0604020202020204" pitchFamily="34" charset="0"/>
                <a:cs typeface="Arial" panose="020B0604020202020204" pitchFamily="34" charset="0"/>
              </a:rPr>
              <a:t>→ Data Processing </a:t>
            </a:r>
            <a:br>
              <a:rPr lang="en-US" altLang="zh-CN" sz="2000">
                <a:latin typeface="Arial" panose="020B0604020202020204" pitchFamily="34" charset="0"/>
                <a:cs typeface="Arial" panose="020B0604020202020204" pitchFamily="34" charset="0"/>
              </a:rPr>
            </a:br>
            <a:r>
              <a:rPr lang="en-US" altLang="zh-CN" sz="2000">
                <a:latin typeface="Arial" panose="020B0604020202020204" pitchFamily="34" charset="0"/>
                <a:cs typeface="Arial" panose="020B0604020202020204" pitchFamily="34" charset="0"/>
              </a:rPr>
              <a:t>→ Model &amp; Indicator Calculation </a:t>
            </a:r>
            <a:br>
              <a:rPr lang="en-US" altLang="zh-CN" sz="2000">
                <a:latin typeface="Arial" panose="020B0604020202020204" pitchFamily="34" charset="0"/>
                <a:cs typeface="Arial" panose="020B0604020202020204" pitchFamily="34" charset="0"/>
              </a:rPr>
            </a:br>
            <a:r>
              <a:rPr lang="en-US" altLang="zh-CN" sz="2000">
                <a:latin typeface="Arial" panose="020B0604020202020204" pitchFamily="34" charset="0"/>
                <a:cs typeface="Arial" panose="020B0604020202020204" pitchFamily="34" charset="0"/>
              </a:rPr>
              <a:t>→ Multi-dimensional Empirical Analysis </a:t>
            </a:r>
            <a:br>
              <a:rPr lang="en-US" altLang="zh-CN" sz="2000">
                <a:latin typeface="Arial" panose="020B0604020202020204" pitchFamily="34" charset="0"/>
                <a:cs typeface="Arial" panose="020B0604020202020204" pitchFamily="34" charset="0"/>
              </a:rPr>
            </a:br>
            <a:r>
              <a:rPr lang="en-US" altLang="zh-CN" sz="2000">
                <a:latin typeface="Arial" panose="020B0604020202020204" pitchFamily="34" charset="0"/>
                <a:cs typeface="Arial" panose="020B0604020202020204" pitchFamily="34" charset="0"/>
              </a:rPr>
              <a:t>→ Result Discussion → Conclusions &amp; Implications</a:t>
            </a:r>
            <a:endParaRPr lang="en-US" altLang="zh-CN" sz="2000">
              <a:latin typeface="Arial" panose="020B0604020202020204" pitchFamily="34" charset="0"/>
              <a:cs typeface="Arial" panose="020B0604020202020204" pitchFamily="34" charset="0"/>
            </a:endParaRPr>
          </a:p>
        </p:txBody>
      </p:sp>
      <p:sp>
        <p:nvSpPr>
          <p:cNvPr id="11" name="文本框 10"/>
          <p:cNvSpPr txBox="1"/>
          <p:nvPr/>
        </p:nvSpPr>
        <p:spPr>
          <a:xfrm>
            <a:off x="635" y="6029325"/>
            <a:ext cx="12190730" cy="58356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3 Research technical route of the research.</a:t>
            </a: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Research Objectives</a:t>
            </a:r>
            <a:endParaRPr lang="en-US" altLang="zh-CN" sz="1600" b="1" dirty="0">
              <a:solidFill>
                <a:srgbClr val="0B6563"/>
              </a:solidFill>
              <a:latin typeface="Arial" panose="020B0604020202020204" pitchFamily="34" charset="0"/>
              <a:ea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92392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 name="文本框 1"/>
          <p:cNvSpPr txBox="1"/>
          <p:nvPr/>
        </p:nvSpPr>
        <p:spPr>
          <a:xfrm>
            <a:off x="0" y="386715"/>
            <a:ext cx="12588240" cy="460375"/>
          </a:xfrm>
          <a:prstGeom prst="rect">
            <a:avLst/>
          </a:prstGeom>
          <a:noFill/>
        </p:spPr>
        <p:txBody>
          <a:bodyPr wrap="square">
            <a:spAutoFit/>
          </a:bodyPr>
          <a:lstStyle/>
          <a:p>
            <a:pPr algn="l"/>
            <a:r>
              <a:rPr lang="en-US" altLang="zh-CN" sz="2400" b="1" dirty="0">
                <a:solidFill>
                  <a:srgbClr val="0B6563"/>
                </a:solidFill>
                <a:latin typeface="Arial" panose="020B0604020202020204" pitchFamily="34" charset="0"/>
                <a:ea typeface="Arial" panose="020B0604020202020204" pitchFamily="34" charset="0"/>
              </a:rPr>
              <a:t>Calculate the Energy consumption</a:t>
            </a:r>
            <a:endParaRPr lang="en-US" altLang="zh-CN" sz="2400" b="1" dirty="0">
              <a:solidFill>
                <a:srgbClr val="0B6563"/>
              </a:solidFill>
              <a:latin typeface="Arial" panose="020B0604020202020204" pitchFamily="34" charset="0"/>
              <a:ea typeface="Arial" panose="020B0604020202020204" pitchFamily="34" charset="0"/>
            </a:endParaRPr>
          </a:p>
        </p:txBody>
      </p:sp>
      <p:pic>
        <p:nvPicPr>
          <p:cNvPr id="5" name="图片 4" descr="Figure 4"/>
          <p:cNvPicPr>
            <a:picLocks noChangeAspect="1"/>
          </p:cNvPicPr>
          <p:nvPr/>
        </p:nvPicPr>
        <p:blipFill>
          <a:blip r:embed="rId1"/>
          <a:srcRect t="6424" b="6411"/>
          <a:stretch>
            <a:fillRect/>
          </a:stretch>
        </p:blipFill>
        <p:spPr>
          <a:xfrm>
            <a:off x="619760" y="2040255"/>
            <a:ext cx="10672445" cy="3749040"/>
          </a:xfrm>
          <a:prstGeom prst="rect">
            <a:avLst/>
          </a:prstGeom>
        </p:spPr>
      </p:pic>
      <p:sp>
        <p:nvSpPr>
          <p:cNvPr id="7" name="文本框 6"/>
          <p:cNvSpPr txBox="1"/>
          <p:nvPr/>
        </p:nvSpPr>
        <p:spPr>
          <a:xfrm>
            <a:off x="635" y="6029325"/>
            <a:ext cx="12190730" cy="33718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Figure 4</a:t>
            </a:r>
            <a:r>
              <a:rPr lang="en-US" altLang="zh-CN" sz="1600" dirty="0">
                <a:latin typeface="Times New Roman" panose="02020603050405020304" pitchFamily="18" charset="0"/>
                <a:cs typeface="Times New Roman" panose="02020603050405020304" pitchFamily="18" charset="0"/>
                <a:sym typeface="+mn-ea"/>
              </a:rPr>
              <a:t> Flowchart for Calculation of Primary Energy Consumption in Cities.</a:t>
            </a:r>
            <a:endParaRPr lang="en-US" altLang="zh-CN" sz="16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7700645" y="0"/>
            <a:ext cx="4491355" cy="337185"/>
          </a:xfrm>
          <a:prstGeom prst="rect">
            <a:avLst/>
          </a:prstGeom>
          <a:noFill/>
        </p:spPr>
        <p:txBody>
          <a:bodyPr wrap="square">
            <a:spAutoFit/>
          </a:bodyPr>
          <a:lstStyle/>
          <a:p>
            <a:pPr algn="r"/>
            <a:r>
              <a:rPr lang="en-US" altLang="zh-CN" sz="1600" b="1" dirty="0">
                <a:solidFill>
                  <a:srgbClr val="0B6563"/>
                </a:solidFill>
                <a:latin typeface="Arial" panose="020B0604020202020204" pitchFamily="34" charset="0"/>
                <a:ea typeface="Arial" panose="020B0604020202020204" pitchFamily="34" charset="0"/>
                <a:hlinkClick r:id="rId2" action="ppaction://hlinksldjump"/>
              </a:rPr>
              <a:t>Methodology &amp; Data</a:t>
            </a:r>
            <a:endParaRPr lang="en-US" altLang="zh-CN" sz="1600" b="1" dirty="0">
              <a:solidFill>
                <a:srgbClr val="0B6563"/>
              </a:solidFill>
              <a:latin typeface="Arial" panose="020B0604020202020204" pitchFamily="34" charset="0"/>
              <a:ea typeface="Arial" panose="020B0604020202020204" pitchFamily="34" charset="0"/>
            </a:endParaRPr>
          </a:p>
        </p:txBody>
      </p:sp>
      <p:graphicFrame>
        <p:nvGraphicFramePr>
          <p:cNvPr id="4" name="对象 3">
            <a:hlinkClick r:id="" action="ppaction://ole?verb="/>
          </p:cNvPr>
          <p:cNvGraphicFramePr>
            <a:graphicFrameLocks noChangeAspect="1"/>
          </p:cNvGraphicFramePr>
          <p:nvPr/>
        </p:nvGraphicFramePr>
        <p:xfrm>
          <a:off x="2220595" y="1096010"/>
          <a:ext cx="7470775" cy="704215"/>
        </p:xfrm>
        <a:graphic>
          <a:graphicData uri="http://schemas.openxmlformats.org/presentationml/2006/ole">
            <mc:AlternateContent xmlns:mc="http://schemas.openxmlformats.org/markup-compatibility/2006">
              <mc:Choice xmlns:v="urn:schemas-microsoft-com:vml" Requires="v">
                <p:oleObj spid="_x0000_s1025" name="" r:id="rId3" imgW="1879600" imgH="177165" progId="Equation.KSEE3">
                  <p:embed/>
                </p:oleObj>
              </mc:Choice>
              <mc:Fallback>
                <p:oleObj name="" r:id="rId3" imgW="1879600" imgH="177165" progId="Equation.KSEE3">
                  <p:embed/>
                  <p:pic>
                    <p:nvPicPr>
                      <p:cNvPr id="0" name="图片 1024"/>
                      <p:cNvPicPr/>
                      <p:nvPr/>
                    </p:nvPicPr>
                    <p:blipFill>
                      <a:blip r:embed="rId4"/>
                      <a:stretch>
                        <a:fillRect/>
                      </a:stretch>
                    </p:blipFill>
                    <p:spPr>
                      <a:xfrm>
                        <a:off x="2220595" y="1096010"/>
                        <a:ext cx="7470775" cy="704215"/>
                      </a:xfrm>
                      <a:prstGeom prst="rect">
                        <a:avLst/>
                      </a:prstGeom>
                    </p:spPr>
                  </p:pic>
                </p:oleObj>
              </mc:Fallback>
            </mc:AlternateContent>
          </a:graphicData>
        </a:graphic>
      </p:graphicFrame>
    </p:spTree>
  </p:cSld>
  <p:clrMapOvr>
    <a:masterClrMapping/>
  </p:clrMapOvr>
</p:sld>
</file>

<file path=ppt/tags/tag1.xml><?xml version="1.0" encoding="utf-8"?>
<p:tagLst xmlns:p="http://schemas.openxmlformats.org/presentationml/2006/main">
  <p:tag name="MH" val="20151121191650"/>
  <p:tag name="MH_LIBRARY" val="GRAPHIC"/>
  <p:tag name="MH_TYPE" val="Other"/>
  <p:tag name="MH_ORDER" val="8"/>
</p:tagLst>
</file>

<file path=ppt/tags/tag10.xml><?xml version="1.0" encoding="utf-8"?>
<p:tagLst xmlns:p="http://schemas.openxmlformats.org/presentationml/2006/main">
  <p:tag name="KSO_WM_DIAGRAM_VIRTUALLY_FRAME" val="{&quot;height&quot;:217.81181102362197,&quot;left&quot;:100.55,&quot;top&quot;:282.9,&quot;width&quot;:718.85}"/>
</p:tagLst>
</file>

<file path=ppt/tags/tag11.xml><?xml version="1.0" encoding="utf-8"?>
<p:tagLst xmlns:p="http://schemas.openxmlformats.org/presentationml/2006/main">
  <p:tag name="KSO_WM_DIAGRAM_VIRTUALLY_FRAME" val="{&quot;height&quot;:217.81181102362197,&quot;left&quot;:100.55,&quot;top&quot;:282.9,&quot;width&quot;:718.85}"/>
</p:tagLst>
</file>

<file path=ppt/tags/tag12.xml><?xml version="1.0" encoding="utf-8"?>
<p:tagLst xmlns:p="http://schemas.openxmlformats.org/presentationml/2006/main">
  <p:tag name="KSO_WM_DIAGRAM_VIRTUALLY_FRAME" val="{&quot;height&quot;:217.81181102362197,&quot;left&quot;:100.55,&quot;top&quot;:282.9,&quot;width&quot;:718.85}"/>
</p:tagLst>
</file>

<file path=ppt/tags/tag13.xml><?xml version="1.0" encoding="utf-8"?>
<p:tagLst xmlns:p="http://schemas.openxmlformats.org/presentationml/2006/main">
  <p:tag name="KSO_WM_DIAGRAM_VIRTUALLY_FRAME" val="{&quot;height&quot;:217.81181102362197,&quot;left&quot;:100.55,&quot;top&quot;:282.9,&quot;width&quot;:718.85}"/>
</p:tagLst>
</file>

<file path=ppt/tags/tag14.xml><?xml version="1.0" encoding="utf-8"?>
<p:tagLst xmlns:p="http://schemas.openxmlformats.org/presentationml/2006/main">
  <p:tag name="KSO_WM_DIAGRAM_VIRTUALLY_FRAME" val="{&quot;height&quot;:217.81181102362197,&quot;left&quot;:100.55,&quot;top&quot;:282.9,&quot;width&quot;:718.85}"/>
</p:tagLst>
</file>

<file path=ppt/tags/tag15.xml><?xml version="1.0" encoding="utf-8"?>
<p:tagLst xmlns:p="http://schemas.openxmlformats.org/presentationml/2006/main">
  <p:tag name="KSO_WM_DIAGRAM_VIRTUALLY_FRAME" val="{&quot;height&quot;:217.81181102362197,&quot;left&quot;:100.55,&quot;top&quot;:282.9,&quot;width&quot;:718.85}"/>
</p:tagLst>
</file>

<file path=ppt/tags/tag16.xml><?xml version="1.0" encoding="utf-8"?>
<p:tagLst xmlns:p="http://schemas.openxmlformats.org/presentationml/2006/main">
  <p:tag name="KSO_WM_DIAGRAM_VIRTUALLY_FRAME" val="{&quot;height&quot;:217.81181102362197,&quot;left&quot;:100.55,&quot;top&quot;:282.9,&quot;width&quot;:718.85}"/>
</p:tagLst>
</file>

<file path=ppt/tags/tag17.xml><?xml version="1.0" encoding="utf-8"?>
<p:tagLst xmlns:p="http://schemas.openxmlformats.org/presentationml/2006/main">
  <p:tag name="KSO_WM_DIAGRAM_VIRTUALLY_FRAME" val="{&quot;height&quot;:217.81181102362197,&quot;left&quot;:100.55,&quot;top&quot;:282.9,&quot;width&quot;:718.85}"/>
</p:tagLst>
</file>

<file path=ppt/tags/tag18.xml><?xml version="1.0" encoding="utf-8"?>
<p:tagLst xmlns:p="http://schemas.openxmlformats.org/presentationml/2006/main">
  <p:tag name="KSO_WM_DIAGRAM_VIRTUALLY_FRAME" val="{&quot;height&quot;:217.81181102362197,&quot;left&quot;:100.55,&quot;top&quot;:282.9,&quot;width&quot;:718.85}"/>
</p:tagLst>
</file>

<file path=ppt/tags/tag19.xml><?xml version="1.0" encoding="utf-8"?>
<p:tagLst xmlns:p="http://schemas.openxmlformats.org/presentationml/2006/main">
  <p:tag name="KSO_WM_DIAGRAM_VIRTUALLY_FRAME" val="{&quot;height&quot;:217.81181102362197,&quot;left&quot;:100.55,&quot;top&quot;:282.9,&quot;width&quot;:718.85}"/>
</p:tagLst>
</file>

<file path=ppt/tags/tag2.xml><?xml version="1.0" encoding="utf-8"?>
<p:tagLst xmlns:p="http://schemas.openxmlformats.org/presentationml/2006/main">
  <p:tag name="MH" val="20151121191650"/>
  <p:tag name="MH_LIBRARY" val="GRAPHIC"/>
  <p:tag name="MH_TYPE" val="Other"/>
  <p:tag name="MH_ORDER" val="8"/>
</p:tagLst>
</file>

<file path=ppt/tags/tag20.xml><?xml version="1.0" encoding="utf-8"?>
<p:tagLst xmlns:p="http://schemas.openxmlformats.org/presentationml/2006/main">
  <p:tag name="KSO_WM_DIAGRAM_VIRTUALLY_FRAME" val="{&quot;height&quot;:217.81181102362197,&quot;left&quot;:100.55,&quot;top&quot;:282.9,&quot;width&quot;:718.85}"/>
</p:tagLst>
</file>

<file path=ppt/tags/tag21.xml><?xml version="1.0" encoding="utf-8"?>
<p:tagLst xmlns:p="http://schemas.openxmlformats.org/presentationml/2006/main">
  <p:tag name="TABLE_ENDDRAG_ORIGIN_RECT" val="679*388"/>
  <p:tag name="TABLE_ENDDRAG_RECT" val="19*145*679*388"/>
</p:tagLst>
</file>

<file path=ppt/tags/tag22.xml><?xml version="1.0" encoding="utf-8"?>
<p:tagLst xmlns:p="http://schemas.openxmlformats.org/presentationml/2006/main">
  <p:tag name="MH" val="20151121191650"/>
  <p:tag name="MH_LIBRARY" val="GRAPHIC"/>
  <p:tag name="MH_TYPE" val="Other"/>
  <p:tag name="MH_ORDER" val="8"/>
</p:tagLst>
</file>

<file path=ppt/tags/tag23.xml><?xml version="1.0" encoding="utf-8"?>
<p:tagLst xmlns:p="http://schemas.openxmlformats.org/presentationml/2006/main">
  <p:tag name="MH" val="20151121191650"/>
  <p:tag name="MH_LIBRARY" val="GRAPHIC"/>
  <p:tag name="MH_TYPE" val="Other"/>
  <p:tag name="MH_ORDER" val="8"/>
</p:tagLst>
</file>

<file path=ppt/tags/tag24.xml><?xml version="1.0" encoding="utf-8"?>
<p:tagLst xmlns:p="http://schemas.openxmlformats.org/presentationml/2006/main">
  <p:tag name="ISPRING_ULTRA_SCORM_COURSE_ID" val="8F71E22A-A127-440C-9009-65AE8CB2A96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MK7pko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wrumSg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Cu6ZKa+E74LwCAABaCgAAIQAAAHVuaXZlcnNhbC9mbGFzaF9za2luX3NldHRpbmdzLnhtbJVWbU/bMBD+vl9Rdd8Jey2TTCUonYTEBhqI705yTaw6dmQ7Zf338yux26TNckLCd8/jO98bILklbPlhNkMFp1w8g1KEVdJogm5Gyut53inF2UXBmQKmLhgXDabz5cef9kOZRZ5j8R2IqZwNLqB3s7DfFIr38W1hZIxQ8KbFbP/AK36R42JbCd6x8mxo9b4FQQnbauTlj8VqPeqAEqnuFTRJTOsrI9MorQApwYT0fW3kLIviHGjwdGm/iZze1enXH9B2RBJlaTefjIzRWlxBmuSrGyPjeKZvT6uyMHKaoOCv0tAvn42MQineg0gvv/tqZJTB2679nx5pBa9MQlPO6SK+cyjHpR4/E9WlkbME8yDj6GwVfHrsW+8ikP81nntkxlVw+mTyerAQTNFzCkslOkBZODmbrPnbY6f0fMByg6nUgFjVg5500E+4k+GaVNfj/sAbYWUE8ooe8cpp18DKxRsBU32PX61u7aqI43vXRQEK2HllFGGv7JG/dVqPkJGyRz5TUsIjo/sj+KHFcUKJb7Ev5unsayswrI8hX+EUrMbTgxlcGbn2ioBpeAlLsw70ssaKcPZCGjDFQ5k1uciyo9AQwztSWcYvg8v39k0SZQcG33DD7YUUURSGus6Gqnd1HLk5pj3pa5o2pfvT0D/RnWdKb/LrOVYKF3WjXyvnM8/To6KdzLNhhk8OiHu24RHH+h4jNVhsQbxwTqe6YVyBnHo9dwM2BkdZlAOUDScZ+UuGss+6Jgex1kUjEJon1TlcTaqa6h/1SuANymD0ZRmxOqqq9X0Mk/fmjBS+BQCLog4N4A7O0nRUEQo7CAsgUtgXjz0NSd2jY+12ox5go+I94TUHHRkBopb0+6JvlRiXGgYIrzquYYazTGh7hXNpn5bMf1jF/RglyznsNNN8sXun8M2U3KztxznUSvM/5T9QSwMEFAACAAgAwrum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wrumSjv7U0+dAQAAJAYAAB8AAAB1bml2ZXJzYWwvaHRtbF9za2luX3NldHRpbmdzLmpzjZRNb4MwDIbv/RUou05V99ltt2rtpEk9TFpv0w6BuhQ1xFEIrKzqfx9OvwiEtfGFvDx6HRviTS+oFotY8BJs7LPdf7h7qwFpRudw7eqiQ09JZ0pDBtJwk6CcJSmIRAJrkMXB4ShvT4TPn0nrHZafIplDVvNjSG8WXGR1XHkstEfLPFrh0X482tqX+NepbF/VrqJat8PcGJT9CKWpWtWXqFNuGXb1Zle9wAaMBegz6IJH4JgO7eoiT44PQ4o6F2GquCynGGM/5NEq1pjLeVf+ZalAVx98tQMGz8PXiWMnksy8G0ibiSdPFN0k/VQZ7PM+Tii8sOAhiJrvwK5/UMe4XVCDLpIsMQd6dENRpxWPodWlpxGFi8nKq9XNIUWbM7A2O+LulsIhBC9Bt6zG9xQOiCpXF3xApTGmjrTQds+PqEA+T2S8Tz2g8HJ0WLLt6t6pUHv8MXOuEDau0NJ3+9KuyXHBtTfem5s10k59aYVPlD4RPYmVDyyOonMc0xwktP8KGDeGR8u0mg/VbKz6wPUK9AxRVOf/PjNam6l62z9QSwMEFAACAAgAwrum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rumSg4UM7x8AAAAfQAAABwAAAB1bml2ZXJzYWwvbG9jYWxfc2V0dGluZ3MueG1ss7GvyM1RKEstKs7Mz7NVMtQzUFJIzUvOT8nMS7dVCg1x07VQUiguScxLSczJz0u1VcrLV1Kwt+OyyclPTswJTi0pASosVijISaxMLQpJzQUySlL9EnOBKp/tmfJ8ya5n09qfr9ivoJGcX1CpqaCr4As0Oi0zNUVJ344L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Cu6ZKrQ33vhkJAAALJQAAKQAAAHVuaXZlcnNhbC9za2luX2N1c3RvbWl6YXRpb25fc2V0dGluZ3MueG1stVrrbuO4Ff7fpyAcLLAFivgiXwuPCl3oRBhH9lqaZKZFYSg2EwuRRVeiPZOFf/RfX6DoExSL/mkfYFGg71Kgu32MHlKSLSmyI81MzUkwOuR3zuG5knKG4ZPra9uQ0bX7vcNc6luEMdd/DOVfIDRcUI8G04CEhAlCloR8Z03e1P7z9x/++48fG80aCpnjL51g+ab24HghqUWQBIRcmLjfMkb9ywX1GfHZpU+DtePV0M7xtsBqJD61+utAuiNBBdiDsyB5YT2dj1dRGUkDjY9CzIKuN47/PKaP9PLeWTw9BnTrLw9Iqc1HIXL1vCGB5/pPZTbkuSEzGFkXKCf1+CiB2oD7QnLUrYv5OA/0nHvilTZ7DpYXWB65c0OXpZBqm49C5MZ5JEWWPyMMHAYyiryF+TiDYeQTO6zGKh/Fqz3nmQRV1aKb7aZiEG0C+sitXARrDfg4D/Oos4S8P2D6Gh/nMXxzXFyZPWUMprf4SNYN66miIupOPV94IkZ3rr+kHw3/gcbApOBofDaUGyhSAPV7Sl/vwxPESgv12riF+0jHHQ3mBpI+kDSY01tNbVjPsYj4BmQBRaaY67CemX0JMPyQBMzwl+STLGVXp6eyO7gKwPywLpS7bT72idS93uYDtZudXgfvW4okSV2kdfSm3tj3eoOe0kS40e40pL3ab0ktCTU7neagu2/2Wh0JnkaDLnBp40EXtXvtdkvft3AL0EhRVL2l7XvSoNlUQBruD7T9aKT2Gg3UbDaltr7vdKWR2kCwWgIeitTnBpR0SZW6e0VVmn0JjbSROmrvsY67Wgf1W7jbaOzbqio1GkfjHneXNteRWno7iTlfYVjogsLZY7Rlg2u42AYBLLbJGqKcEXTvhMQU/e6nf/7557/++NNf/vTz3/6Fvl3QzfMvo0gGDG+kCeTQMTPUQ2rw5ikX8BrWxUwmg9JNuWRLlS+i+Il3VwYpinsFXLqpyhc98SkLi2VBTMM4BzrRVsuoeeyr8kVj0NPwWUEFjVW+wH0+ysOSRidfRD21FDLVWkFR8amAO4p83SInmqt8oTT5OAfNd1f5oq/wcR6Ta6+gY4+P10GiXcgXEi8BrbPLXzRY+SIqmWdR+Q5bxnpFLbaMo1/0WNCwwUcp0KHJlvFSbDaxfz23MH7M15LhGqSAc9PFJSYJllN1rk1upor5YT6eXE3mqnFVk7UoKxFPy29b3f6nZqcLlSvGleRk3SjjcZYXEsw6jXK8THs2Gc+BIR7PTfzersn8d2Xo5J09Nkxck+P/VGYwneHbmsx/l4G+m82wac+tsaHjuWHNzYkt7DLGNtZr8ge6RStnRxCjaOeSj4itCILy7AYEhZ67FBO8ZLv+lpSQp09uFMOcz7BlzwzNNiZmTbZoEDz/SnB2tmwFwbNyQrR0Q+feI0shFkJEzPPyAtLF3RDBP7ZyYSVdO65/WUb6TLkzzKu5PZmMrTk29YRSk7G/RHrgcEnVGc0UC8+ARwBtOfg8+FxEn+CAFM+rzOTauLoew4/NFbl2H1ce/LDP0GaKwSVT4pcAQuDgGUSdZd1NZjq3IQhEDto4YfiRBstM0KRdV4K3YWoTCE3NTvG3OZuENzje9RcQOmTBSvC7wZalXOG5OnkPMQ65OakImryFlHxbEfQBW5BD2CoBM5Vb40rhGcHTMEmQJAcXDo937xk5iwXguDV3Lt2GQOEWhjQR2RheVpZk4e/egSMNZXwi2yPGYGzx9OjuCKgSLKHNlZAFZUjDOo+u794Zv52PFGOM9TmEmz65m9uiSnKha+cZ+ZQhZ7lz/AWcb8nC2UImPMPc0l2KOe55ocIftu73yGFx/fkmLl2mjt9/8xkqZQpegWZwXgZhcEzZsNekc7PFO/hMRXisn9SijAE+WwVLw6YyMyZfx0Whu956UZX+Go46KFfVWa/q8eX2Ku+2/4MyVlSCVQMqmurSSiAMnZi3HGieXiWgYY5A3DSq51Dw+S21EgNzEvMwKfoCNrdguYwit2DRaizusGoZNhy27sg9v32UAItcjbxW7G9+R/QIXNIPqXpPHiiclzzi7KKDDPQu4f4yXk4dlTKtxTbsMShuAs/HKKiAq+eu+R2qHNt3NzgxRdQNMvu5o1tvKbLbc59ERwA7b9fk5TnsIaBrQfWcMInrqCn95gsVibY4i+ROqx0gDgla2lep/Pwij1lYmWnXc00xNcxvFDyfvfI4yA5uk7FtzceKyjlAmqwdtlhBF37g97zyvKIbgY5HCvCLN28RJ1is/v3HH8qzyekTUVFM/XVVPpD8vGriA7/fmZSR8Pcl+NiKmoWKh5LA+EKVQMvfr2wDAvSrXFmcqC2t6Zq/4iolGlIgdqNi24p2fQNZYomkoNsAzoIVmdwos7dQ+MRZvybfOMETFE6bUq8qI2F5Hpussg7HK+6Wea5PKsK/uBPxzdvGdK7ourj7Q4567uIpar9LuMDEr/mQRx+r8NOuFROqc44lWbqsOk/R3JKqBSUhej4WhF1hrzsQji9UPAdqOMu8n/FZQL0pf7P18lUuLOAv4iCMZRbwK33ylF4RrujH2Hey+HJ1WE+T8kunoMOUHxZjlllafvWM584yzTem5BfeUg/6ghZtJ8U6S8+jNE0Vb37TAg60F5rDNSueSql+JObXm+QTe7E+Rcyvt3hPmcC97qVO+ak0NHkdpzpBml7Gd7CG+KJKxWuSp+warsGYv5YNUxuJCdmVa7oksuiNtrsmcTpzWlrh+gmNh/7h+HLDMffPYtsh/9ohM3EM3/r5+B0yl3nkdHCLfUAKpk0tnosyIF5TlALR1wd5Y0RUxJ435E0NLiLOYsUrfVhDMY83NW7O43eSRbhNUs94OUshoz9jOAtdi3ouynklkT6v4tVE0SjZz4OG9Rd2GtbPeWgYsz3tQH+7vicBhhhwocrFHsoS08tXyauwW3EizeFOzKYZsBXw9uGOlGRCipAJLHGsSrIlekjPw9mSuR7ZkaRUpQgp45zf/zCE7Dgf3AobkweWDu+YUjkL4lp3jMVsDUzRT6LEjSwtJDdTMemYcx+K3RdUq6T5HHUsaEdJmebhnq7QlOW8Xi8QBWtPWX9YT7dZqFEvvmXN0wAK/E7+vdP/AFBLAwQUAAIACADCu6ZKiMVOUf4OAADYGQAAFwAAAHVuaXZlcnNhbC91bml2ZXJzYWwucG5n7VlpV1NX245atbVV2lpAgZAqWhxBUURAiANDtQJGQlGGpDhUiYQIGIZgiLaPRURIFSsFxCh5gQwYBkMCgRALD6YWgcbkJEAMqSgICSEgGQjJgefg8/6A99v7xQ/7OmufddZ9XWvve1/3fdbOOxYeunKF0woYDLby8LdBx2GwxQA0vv94GfSmuDgbDj0WpR0PPQjj9LiMQZOPzh0IOwCD1VM/tSUsheafXPz2ZBoM5rBxYSw6fHzDJAy2Fn846AA6E6NTEfJPD4PiFEQk4ordk5alBOPdgwQ06vOYh9ccVlQMfm5/58XSfocDyhfH7W25D67fWH/juMONGsqvnG0OgoOb8Qpkt97cPdGISWu9ffidb395CRmeuXOXu7uvb8mbN+Vbz3n5bPtGKpoz1nY2p711QFBsU0Mddsi4e75pkHxONuLy5B8Nt5CgQdp57VNHD8V05dgRNAU0KrqWhjhC2l3QV+NXxkt/Y3AkY5J2GOzJCe9LYV0Mziut5CA0I9Eoc5ZKBuf1oZBPoa9zW14NdeZ3rIbBrnS/PEYz7fRbBIP13WQsg1359QN8gA/wAT7AB/gAH+ADfID/T/h7JTbHMjzUfg1qXJ8UJs+MlBEc5i29FKh3hefhYLCP/w+gcwEIbZaRIcOYNH854vLFFLMqA+ErmgVqHSICLW+GaimgdnJ2CSxJm+/ZdsIGRcekP2UgCwVY25BjlxbDGg5R7j2uBG3TvVhf/WgD9WfBRCOcjj+q+wqwZ9O3ktD4tOpFsDWWN0URDubBbH2ddyEbJ5DwTFsYVM3XGg4uG9cSomxhP6ILJo7Rt2bcAdgNEt7/TLRO97yyManIucypxzRw3H+aMl2m3pYsNMorBTUxyYLPpjWEaUfs5am/bKJ5UL88xxHMIo1Zsom0NWCP1qZrmHtXLIorEeFUkWX3KDQz31fdyXKvdYrKHP4tmjdggV/THtPfBooAFzc//BlmiLiHhkTGIeqwANJ4wiUghNrSMQjU3lJJLIUtzR0kLSOQ4zN+L/cqen/Uncv6bLXz/UBjNRJMZNKii1OkYT7b34qmnjp3PWGNjhUnYIix6svT3dHJ07NtOXbEGNBjokXfNmwLdc06kzgxHRH1MvwtcFZGZntUtzdvf5ysKrs3j1OpTRYPeZW/iH4RvkUT+pZ2KICpKLKeFz7JkeX3FznJhus61o2scdnLwokCB0bir2vg6Hvo3XgnwN5XCmP9w3ySiIwelaWCXs/ZOedAPEbNr6tRJ5Zht8RoLxSM8PYPDtvYso9Tl05eygm+iPwpbiq2ixObQcaaabM5gKX2KajDteZH0TvpRJ/QV353yEiLfJPtPX1LEF08dDjlBLp3iqNG7VEktFeQlm+P2VOgkVx/g+6kMgZr9/ykzEl249mXS9WofGkgK8OXgqyNPrDP71+vnzoT9k2m5Y9FaTl6KwNDnMvB9IshsnFnHPcMd2JkU1zugOJmjw9fIrhqgYs7MHziCTTtzS3N8SXr0lxi3FlLyoKIneH5DVFbSFt+2dITUr2LukKV+Dsvi75pohjerTTZhGPvug2BUebyBpwKbDgLWKxZVoEoT/NdCCpef8Q2qxC5lnq0MCGCLOAVxl1ntzqUY2Z45OqUPuvehw8o4eQXO9V/JYsWs3bAl2ou9Uta8b1q2cP97JA8Mxywtv43GvjiO8/tIVLE3GSuftt/A8L5Ef7K3xhtZ4o6rPLmH1FCHLfql3+sFrsAw99Xp3WamGDjpsulKyb8TOmqhMXPq5P16S6pTP0FTPCEoS5vNovkcpk0V7XKOupZHW3ODczc2nbBEqVNRvqwe7BqxTuIGc4jMMTpncMLiX72mNxMH5Y3l6JU+mJSWjDxS9lZbvIPgXqheXCyPuPLPA1hI+XjnO4Kkl+jxRgkj0CQDZL3MqA1/M5/gshqr+7BPpSGrLZ+ETwSTW+xb7EvqZxrqlv6o3CGqY7aHomNrZPrmcIdA8M2N+Isq+6Rdf81Qnz4tTQydlrxqEUOFJZBe8hOocTyCQxHsaNHXJON0bY7jC64e9K+ofslKv4hZeR5yatE74KR3i+AtHFFiHbZSMoLpO409GO+1bL7cxR877YjW5K2XAmpBmyByaWShufVQ48XNxkoTxSrnjEsxsYCr+gmk6gY34ts8Gj6rnxQLqH61cYs5GqjaXrUFv16jodTH4s4SiOb+odDDaemevz129zSnP6uFZoG3hlu6KPoTWkhRMQsaEsXVk2X+VYIqgTwqi78aWitXA8HyV+TWRSF0EQAExt7N5P/regFvYQDYr5e+U463Qj2VZm+APD+Vh1OIYwXjeElbCkta6Rk2AzqotWKVj+8Snen1fkEzeQlgK9yY109WTPgIzvdVOU3flr1Z++lDS05nPIfKfc3sJTfZjLL8f6fVVblNJvSrH6/BREf8blMTFJNS5h87SPnPyvLH+NwCX2mPCnTlGVf3nhUee5m1UAu4J/kDZr4ooC6iT1XJKGj37zXcyF2oFWeiR9kKSuq/IT3l+BYOlyxhFe/1MLarBPHC1DoJY/X6Jxnr9Toq6t9jEFepbjdfNMn+OYNLDtlFt/IpSkVzHi6QD03l/eDgvzyvGr/j4YZldyQomq/6HRbZyAlqEyfNCZ1X0CarSJM56Uw0B+DRw4sH60yrQW8G//E2gOgpWrAi6jkKlMv9Q1+U9xYMCtMsqodgr135EvaHqbPeAOMSQMXo0TxEoGPJwLpJACirCBxtxOVMl2D7vrxXTE+v5a8lgbiSnnfIQlfUbbfjk1ydQAqTQiwrVEXGvs74TQNFa+ovzbngYq3/lk6YLorCSQWdQ3IebRl61mKvdmm8Xe/ywaRc1PUVw0Xhc4654HwiTpxSjnGX8W7PB8k8eeghEey2RmOdOKSkvihFFaV3x16ez33kHfVupPYsoG3gAxzhs+4H96YFBvhzD2fe4XbsT69v3Z8F0vJQ4/X3tCMycIJs8rTwKcF6Sfp0nRi31zOEbRdq1Eem0+bt73NR4CjofktEwLtFSVBRE7RyDanrFx9GE0tdLvnERkegzbj3lTe3xDqtsNtQYK0OsIOQVCuCWucT6TqckR9pwTtLdRXPM8a8kGy2pB7qxHDOjvwEJGruxDdfw6tMBvX03lEv/Xqu2P8+qMdzcIdzETg28uituYk6/L8CtLQlBiBfWrosEO22oYjAkx9p7v+4TQFZky8nPT6h7R7wId7606UW28kXnzS/x/JmPWmhldEQPJrI63XNaQGPP2o9BD2e3h+ILQRWdPdPrlUPl7G5cTPzrBvjTnIgTX4kgEEwMWheYn1A6vAE2b+Vu24P+uCEsfSxkYq1aaumheCuh4lL2O3k+jZWfyFskX961n+xPHndpSZjrN7zesC3nVh51LXKkJqXt1eSIpJvN/4s4dwn+jIzpnzJRtYWgEX9atDHV5TfOF/Zb3AXJHJ2gWqHPpwqHZZqtG3ky5+WYWLUXhIZy6oIuv7MMcIToCO/q1SJvpa/bSNLphvroIch1d9LVNbW4pD+Mab6qAU8UCw3Vme7L0cydtQyPj276uNzP1ZhuybUarnnu48Zq4sxuZkWW7c17OU5wx9fTIW+ZBynVwR5W8rVedOsE4vLmLc17jxaOp0k9TS3VYhMCiYqmTvgrtw6KwCFJlzwMieKKkgfW0nNnucv+iaA0Bn2unS+0LDdK0tTU4old29o3TSbmBMlz4K+R3pJmmXID6DCJlzMvgMEYzGfp9LthmgviF8L9I6/jjfEZOZMGaGfP2qVBNuAvUUStZnJqte1Ltz0iCN8Jxoer1qGS7Xh5SUhAPaHrpuxbNu/T7bjBS6Tut0vaVQliGFPufQxaSdKOkoN2ravBaotNPuKbjr/Mj591BhWgDpJb7iFEGVsEYX/3jMVqoYUeTUg/u84ZcY4IluAuVNUz45yHjeX9lqan8A7jtezddb8VCRPlsaxdd6pIPRw4ptLOVKL2HCrDNbViCjEaJzg4nwv3bCKzkPJn4e1/HVmKcZoud4voo3o9LnZPzgW8gRzBf+dBsMJjLFKYgedhXxQPxIoaZBk8dQexpNcIAYG1YtSYXOxXT/xg1UNsSfQuzD1/d452vYujoGhzL2UpxacIRaMQ5EYwPq4gqSFQjvwrvDo0yrftOmfgK6WGAbq3+OZ1nKbjaMu7H4jb0M16XEMPpZKHNG0uZslnIqKjB51afPtBtZ2sxZiYlwBI2FWpUFw+jYlA0aFXbb3FlUR5RwAMojplEWS+n+ZqfqnoExQSgePN+/UNO7pxK/Fl9ltBn4AcaDOC5Y9iVQDCA2m2izqNysVutEizqvwY8noGoQ8zPiLnfhWKpLWAWpkW0P5BW5Aso10PKrXWjxZFmeRjefPXSd0VZTONw2P2e1+ygNvvhFLpGcGkQhWf6wy6nL1DCrV/3LObSYgdleoIFaZMJMX5k0AZFy6SvOIbBzZvRy2hF1xUd7oqljRTlr/jS6Asb2RK5KuaBo653Z662Ju5FT/17ddejAXwbuctfMH1K6tvM/e11AP4yuvRtCPIxUE8vD1KX+KxQP27MvzTXL8nMlpKsgI+Lnvc8SyAGhxIBz4++mstxiQ4mzlgLFwYDPQ5ReUTSYF/wRpnKVPfNQiMbOUbuL4+saCBqkw+fi3sUbxT/RxZ17cPPHaHpfkss3mp1x4j2Fcl8ipFj3wGzcwO1CboClultmNB2BBz0s1/+g15i0uXjrHl6hJvUlpt7FtKLGF/Jxrzta0cbCgwImdZB9SxhZHb7Sczknw9jz9730tcFr4sNPFWuP+WslZ3VbQDenr9O+fJ1a1PEsXOP+8DnIUYejhLW3HpAZjjDlvrX3/TOSfU+BRTTbGQvTlXxUMWoIML98bIse6YWekzbYk2dRbnL3jTu2MnzI9RjP8Yi/0hXpMtNN3q76SLRPGrX9OV6BKvc7+qCieUgQiKtlosZX6JwkruV2sL0WXF2yDC7uPq+U+25WCrv8qWXXK5xgsM8BaKxegC8XQJAwNS+lzFvVr/IWLhagQoH0DDZGY8necTAY7ETtMkYxCoTOeu95bxgsiekkiCFBVRWwc/TEuHh8tnBToYt7f1ORHAlfcUoGETxl/cYuEZU75M8vCVwMHO0N/uUcFAl2ODg8iHPwh5/+A1BLAwQUAAIACADCu6ZK5sSYNVwAAABqAAAAGwAAAHVuaXZlcnNhbC91bml2ZXJzYWwucG5nLnhtbC2MSwqAIBQA90F3kHcA84NpoHmZJIV+WKjdPpFmN7MYbcu+oeTiHc7DAMUE7Nx3+oouBZdRqY1iSRqA3qaj+DWH5fEGJKGYcSmVqM27sPrHgGACT0xxrhQMdfkBUEsBAgAAFAACAAgAwrumSg5qJE5iBAAABREAAB0AAAAAAAAAAQAAAAAAAAAAAHVuaXZlcnNhbC9jb21tb25fbWVzc2FnZXMubG5nUEsBAgAAFAACAAgAwrumSgh+CyMpAwAAhgwAACcAAAAAAAAAAQAAAAAAnQQAAHVuaXZlcnNhbC9mbGFzaF9wdWJsaXNoaW5nX3NldHRpbmdzLnhtbFBLAQIAABQAAgAIAMK7pkpr4TvgvAIAAFoKAAAhAAAAAAAAAAEAAAAAAAsIAAB1bml2ZXJzYWwvZmxhc2hfc2tpbl9zZXR0aW5ncy54bWxQSwECAAAUAAIACADCu6ZKKpYPZ/4CAACXCwAAJgAAAAAAAAABAAAAAAAGCwAAdW5pdmVyc2FsL2h0bWxfcHVibGlzaGluZ19zZXR0aW5ncy54bWxQSwECAAAUAAIACADCu6ZKO/tTT50BAAAkBgAAHwAAAAAAAAABAAAAAABIDgAAdW5pdmVyc2FsL2h0bWxfc2tpbl9zZXR0aW5ncy5qc1BLAQIAABQAAgAIAMK7pko9PC/RwQAAAOUBAAAaAAAAAAAAAAEAAAAAACIQAAB1bml2ZXJzYWwvaTE4bl9wcmVzZXRzLnhtbFBLAQIAABQAAgAIAMK7pkoOFDO8fAAAAH0AAAAcAAAAAAAAAAEAAAAAABsRAAB1bml2ZXJzYWwvbG9jYWxfc2V0dGluZ3MueG1sUEsBAgAAFAACAAgARJRXRyO0Tvv7AgAAsAgAABQAAAAAAAAAAQAAAAAA0REAAHVuaXZlcnNhbC9wbGF5ZXIueG1sUEsBAgAAFAACAAgAwrumSq0N974ZCQAACyUAACkAAAAAAAAAAQAAAAAA/hQAAHVuaXZlcnNhbC9za2luX2N1c3RvbWl6YXRpb25fc2V0dGluZ3MueG1sUEsBAgAAFAACAAgAwrumSojFTlH+DgAA2BkAABcAAAAAAAAAAAAAAAAAXh4AAHVuaXZlcnNhbC91bml2ZXJzYWwucG5nUEsBAgAAFAACAAgAwrumSubEmDVcAAAAagAAABsAAAAAAAAAAQAAAAAAkS0AAHVuaXZlcnNhbC91bml2ZXJzYWwucG5nLnhtbFBLBQYAAAAACwALAEkDAAAmLgAAAAA="/>
  <p:tag name="ISPRING_PRESENTATION_TITLE" val="答辩-19"/>
  <p:tag name="COMMONDATA" val="eyJoZGlkIjoiYTZmMzJkYWRjN2UyNmRkNDhkYjM5ZWZjMGFhNWQwMmEifQ=="/>
  <p:tag name="resource_record_key" val="{&quot;10&quot;:[50059186,50059501]}"/>
</p:tagLst>
</file>

<file path=ppt/tags/tag3.xml><?xml version="1.0" encoding="utf-8"?>
<p:tagLst xmlns:p="http://schemas.openxmlformats.org/presentationml/2006/main">
  <p:tag name="KSO_DOCER_RESOURCE_TRACE_INFO" val="{&quot;id&quot;:&quot;50059186&quot;,&quot;origin&quot;:0,&quot;type&quot;:&quot;icons&quot;,&quot;user&quot;:&quot;271616628&quot;}"/>
</p:tagLst>
</file>

<file path=ppt/tags/tag4.xml><?xml version="1.0" encoding="utf-8"?>
<p:tagLst xmlns:p="http://schemas.openxmlformats.org/presentationml/2006/main">
  <p:tag name="KSO_DOCER_RESOURCE_TRACE_INFO" val="{&quot;id&quot;:&quot;50059186&quot;,&quot;origin&quot;:0,&quot;type&quot;:&quot;icons&quot;,&quot;user&quot;:&quot;271616628&quot;}"/>
</p:tagLst>
</file>

<file path=ppt/tags/tag5.xml><?xml version="1.0" encoding="utf-8"?>
<p:tagLst xmlns:p="http://schemas.openxmlformats.org/presentationml/2006/main">
  <p:tag name="KSO_DOCER_RESOURCE_TRACE_INFO" val="{&quot;id&quot;:&quot;50059186&quot;,&quot;origin&quot;:0,&quot;type&quot;:&quot;icons&quot;,&quot;user&quot;:&quot;271616628&quot;}"/>
</p:tagLst>
</file>

<file path=ppt/tags/tag6.xml><?xml version="1.0" encoding="utf-8"?>
<p:tagLst xmlns:p="http://schemas.openxmlformats.org/presentationml/2006/main">
  <p:tag name="KSO_DOCER_RESOURCE_TRACE_INFO" val="{&quot;id&quot;:&quot;50059501&quot;,&quot;origin&quot;:0,&quot;type&quot;:&quot;icons&quot;,&quot;user&quot;:&quot;271616628&quot;}"/>
</p:tagLst>
</file>

<file path=ppt/tags/tag7.xml><?xml version="1.0" encoding="utf-8"?>
<p:tagLst xmlns:p="http://schemas.openxmlformats.org/presentationml/2006/main">
  <p:tag name="KSO_WM_DIAGRAM_VIRTUALLY_FRAME" val="{&quot;height&quot;:217.81181102362197,&quot;left&quot;:100.55,&quot;top&quot;:282.9,&quot;width&quot;:718.85}"/>
</p:tagLst>
</file>

<file path=ppt/tags/tag8.xml><?xml version="1.0" encoding="utf-8"?>
<p:tagLst xmlns:p="http://schemas.openxmlformats.org/presentationml/2006/main">
  <p:tag name="KSO_WM_DIAGRAM_VIRTUALLY_FRAME" val="{&quot;height&quot;:217.81181102362197,&quot;left&quot;:100.55,&quot;top&quot;:282.9,&quot;width&quot;:718.85}"/>
</p:tagLst>
</file>

<file path=ppt/tags/tag9.xml><?xml version="1.0" encoding="utf-8"?>
<p:tagLst xmlns:p="http://schemas.openxmlformats.org/presentationml/2006/main">
  <p:tag name="KSO_WM_DIAGRAM_VIRTUALLY_FRAME" val="{&quot;height&quot;:217.81181102362197,&quot;left&quot;:100.55,&quot;top&quot;:282.9,&quot;width&quot;:718.85}"/>
</p:tagLst>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otalTime>0</TotalTime>
  <Words>8267</Words>
  <Application>WPS 演示</Application>
  <PresentationFormat>宽屏</PresentationFormat>
  <Paragraphs>259</Paragraphs>
  <Slides>19</Slides>
  <Notes>26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31" baseType="lpstr">
      <vt:lpstr>Arial</vt:lpstr>
      <vt:lpstr>宋体</vt:lpstr>
      <vt:lpstr>Wingdings</vt:lpstr>
      <vt:lpstr>Times New Roman</vt:lpstr>
      <vt:lpstr>微软雅黑</vt:lpstr>
      <vt:lpstr>Times New Roman</vt:lpstr>
      <vt:lpstr>等线</vt:lpstr>
      <vt:lpstr>Arial Unicode MS</vt:lpstr>
      <vt:lpstr>等线 Light</vt:lpstr>
      <vt:lpstr>Office 主题​​</vt:lpstr>
      <vt:lpstr>Equation.KSEE3</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Xiaofang Wu</dc:creator>
  <cp:lastModifiedBy>Crystal</cp:lastModifiedBy>
  <cp:revision>214</cp:revision>
  <dcterms:created xsi:type="dcterms:W3CDTF">2022-07-26T02:45:00Z</dcterms:created>
  <dcterms:modified xsi:type="dcterms:W3CDTF">2026-06-23T10:52:27Z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B195B3E26DD849FCA6AB84B68C4E245E</vt:lpwstr>
  </property>
  <property fmtid="{D5CDD505-2E9C-101B-9397-08002B2CF9AE}" pid="3" name="KSOProductBuildVer">
    <vt:lpwstr>2052-12.1.0.22529</vt:lpwstr>
  </property>
</Properties>
</file>