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0" r:id="rId4"/>
    <p:sldMasterId id="2147484145" r:id="rId5"/>
    <p:sldMasterId id="2147484249" r:id="rId6"/>
  </p:sldMasterIdLst>
  <p:notesMasterIdLst>
    <p:notesMasterId r:id="rId30"/>
  </p:notesMasterIdLst>
  <p:handoutMasterIdLst>
    <p:handoutMasterId r:id="rId31"/>
  </p:handoutMasterIdLst>
  <p:sldIdLst>
    <p:sldId id="326" r:id="rId7"/>
    <p:sldId id="317" r:id="rId8"/>
    <p:sldId id="310" r:id="rId9"/>
    <p:sldId id="329" r:id="rId10"/>
    <p:sldId id="320" r:id="rId11"/>
    <p:sldId id="330" r:id="rId12"/>
    <p:sldId id="332" r:id="rId13"/>
    <p:sldId id="333" r:id="rId14"/>
    <p:sldId id="331" r:id="rId15"/>
    <p:sldId id="334" r:id="rId16"/>
    <p:sldId id="337" r:id="rId17"/>
    <p:sldId id="335" r:id="rId18"/>
    <p:sldId id="338" r:id="rId19"/>
    <p:sldId id="336" r:id="rId20"/>
    <p:sldId id="339" r:id="rId21"/>
    <p:sldId id="341" r:id="rId22"/>
    <p:sldId id="340" r:id="rId23"/>
    <p:sldId id="343" r:id="rId24"/>
    <p:sldId id="342" r:id="rId25"/>
    <p:sldId id="347" r:id="rId26"/>
    <p:sldId id="346" r:id="rId27"/>
    <p:sldId id="344" r:id="rId28"/>
    <p:sldId id="328" r:id="rId29"/>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18AAC4E8-1C2D-44B4-AFC5-5A9DD6FAF8C3}">
          <p14:sldIdLst>
            <p14:sldId id="326"/>
            <p14:sldId id="317"/>
            <p14:sldId id="310"/>
            <p14:sldId id="329"/>
            <p14:sldId id="320"/>
            <p14:sldId id="330"/>
            <p14:sldId id="332"/>
            <p14:sldId id="333"/>
            <p14:sldId id="331"/>
            <p14:sldId id="334"/>
            <p14:sldId id="337"/>
            <p14:sldId id="335"/>
            <p14:sldId id="338"/>
            <p14:sldId id="336"/>
            <p14:sldId id="339"/>
            <p14:sldId id="341"/>
            <p14:sldId id="340"/>
            <p14:sldId id="343"/>
            <p14:sldId id="342"/>
            <p14:sldId id="347"/>
            <p14:sldId id="346"/>
            <p14:sldId id="344"/>
          </p14:sldIdLst>
        </p14:section>
        <p14:section name="Névtelen szakasz" id="{9D1713D4-82B8-464B-9FFE-009795C9D1D4}">
          <p14:sldIdLst>
            <p14:sldId id="32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janovich Katalin" initials="DK" lastIdx="1" clrIdx="0">
    <p:extLst>
      <p:ext uri="{19B8F6BF-5375-455C-9EA6-DF929625EA0E}">
        <p15:presenceInfo xmlns:p15="http://schemas.microsoft.com/office/powerpoint/2012/main" userId="S-1-5-21-1757981266-1220945662-682003330-59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BFFA"/>
    <a:srgbClr val="00C6FF"/>
    <a:srgbClr val="C6CAEE"/>
    <a:srgbClr val="20286D"/>
    <a:srgbClr val="25219A"/>
    <a:srgbClr val="F316B0"/>
    <a:srgbClr val="F99BD0"/>
    <a:srgbClr val="F1F1F1"/>
    <a:srgbClr val="90C09E"/>
    <a:srgbClr val="198F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8" autoAdjust="0"/>
    <p:restoredTop sz="96340" autoAdjust="0"/>
  </p:normalViewPr>
  <p:slideViewPr>
    <p:cSldViewPr snapToGrid="0">
      <p:cViewPr varScale="1">
        <p:scale>
          <a:sx n="62" d="100"/>
          <a:sy n="62" d="100"/>
        </p:scale>
        <p:origin x="576" y="52"/>
      </p:cViewPr>
      <p:guideLst>
        <p:guide orient="horz" pos="2160"/>
        <p:guide pos="3840"/>
      </p:guideLst>
    </p:cSldViewPr>
  </p:slideViewPr>
  <p:outlineViewPr>
    <p:cViewPr>
      <p:scale>
        <a:sx n="33" d="100"/>
        <a:sy n="33" d="100"/>
      </p:scale>
      <p:origin x="0" y="-206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1" d="100"/>
          <a:sy n="111" d="100"/>
        </p:scale>
        <p:origin x="136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475F23DE-C26C-4912-9773-08194EBD453D}"/>
              </a:ext>
            </a:extLst>
          </p:cNvPr>
          <p:cNvSpPr>
            <a:spLocks noGrp="1"/>
          </p:cNvSpPr>
          <p:nvPr>
            <p:ph type="hdr" sz="quarter"/>
          </p:nvPr>
        </p:nvSpPr>
        <p:spPr>
          <a:xfrm>
            <a:off x="6047789" y="0"/>
            <a:ext cx="3430276" cy="341064"/>
          </a:xfrm>
          <a:prstGeom prst="rect">
            <a:avLst/>
          </a:prstGeom>
        </p:spPr>
        <p:txBody>
          <a:bodyPr vert="horz" lIns="91440" tIns="45720" rIns="91440" bIns="45720" rtlCol="0"/>
          <a:lstStyle>
            <a:lvl1pPr algn="l">
              <a:defRPr sz="1200"/>
            </a:lvl1pPr>
          </a:lstStyle>
          <a:p>
            <a:pPr algn="r"/>
            <a:r>
              <a:rPr lang="hu-HU" sz="1100" cap="all" dirty="0">
                <a:solidFill>
                  <a:srgbClr val="20286D"/>
                </a:solidFill>
              </a:rPr>
              <a:t>Prezentáció címe </a:t>
            </a:r>
            <a:r>
              <a:rPr lang="hu-HU" dirty="0"/>
              <a:t>/ </a:t>
            </a:r>
            <a:r>
              <a:rPr lang="hu-HU" sz="1100" cap="all" dirty="0">
                <a:solidFill>
                  <a:srgbClr val="20286D"/>
                </a:solidFill>
              </a:rPr>
              <a:t>élőfejben</a:t>
            </a:r>
            <a:r>
              <a:rPr lang="hu-HU" dirty="0"/>
              <a:t> </a:t>
            </a:r>
            <a:r>
              <a:rPr lang="hu-HU" sz="1100" cap="all" dirty="0">
                <a:solidFill>
                  <a:srgbClr val="20286D"/>
                </a:solidFill>
              </a:rPr>
              <a:t>állítandó</a:t>
            </a:r>
          </a:p>
        </p:txBody>
      </p:sp>
      <p:sp>
        <p:nvSpPr>
          <p:cNvPr id="4" name="Élőláb helye 3">
            <a:extLst>
              <a:ext uri="{FF2B5EF4-FFF2-40B4-BE49-F238E27FC236}">
                <a16:creationId xmlns:a16="http://schemas.microsoft.com/office/drawing/2014/main" id="{D5CE6BCC-3BD0-4FDB-B8D6-805C7A563EFF}"/>
              </a:ext>
            </a:extLst>
          </p:cNvPr>
          <p:cNvSpPr>
            <a:spLocks noGrp="1"/>
          </p:cNvSpPr>
          <p:nvPr>
            <p:ph type="ftr" sz="quarter" idx="2"/>
          </p:nvPr>
        </p:nvSpPr>
        <p:spPr>
          <a:xfrm>
            <a:off x="448573" y="6435075"/>
            <a:ext cx="3965114" cy="341064"/>
          </a:xfrm>
          <a:prstGeom prst="rect">
            <a:avLst/>
          </a:prstGeom>
        </p:spPr>
        <p:txBody>
          <a:bodyPr vert="horz" lIns="91440" tIns="45720" rIns="91440" bIns="45720" rtlCol="0" anchor="b"/>
          <a:lstStyle>
            <a:lvl1pPr algn="l">
              <a:defRPr sz="1200"/>
            </a:lvl1pPr>
          </a:lstStyle>
          <a:p>
            <a:r>
              <a:rPr lang="hu-HU" sz="1100" cap="all" dirty="0">
                <a:solidFill>
                  <a:srgbClr val="20286D"/>
                </a:solidFill>
              </a:rPr>
              <a:t>Prezentáció címe / élőfejben állítandó</a:t>
            </a:r>
          </a:p>
        </p:txBody>
      </p:sp>
      <p:sp>
        <p:nvSpPr>
          <p:cNvPr id="5" name="Dia számának helye 4">
            <a:extLst>
              <a:ext uri="{FF2B5EF4-FFF2-40B4-BE49-F238E27FC236}">
                <a16:creationId xmlns:a16="http://schemas.microsoft.com/office/drawing/2014/main" id="{78131C2B-8AD1-49C2-8329-078BB3AF23BE}"/>
              </a:ext>
            </a:extLst>
          </p:cNvPr>
          <p:cNvSpPr>
            <a:spLocks noGrp="1"/>
          </p:cNvSpPr>
          <p:nvPr>
            <p:ph type="sldNum" sz="quarter" idx="3"/>
          </p:nvPr>
        </p:nvSpPr>
        <p:spPr>
          <a:xfrm>
            <a:off x="5176522" y="6435075"/>
            <a:ext cx="4301543" cy="341064"/>
          </a:xfrm>
          <a:prstGeom prst="rect">
            <a:avLst/>
          </a:prstGeom>
        </p:spPr>
        <p:txBody>
          <a:bodyPr vert="horz" lIns="91440" tIns="45720" rIns="91440" bIns="45720" rtlCol="0" anchor="b"/>
          <a:lstStyle>
            <a:lvl1pPr algn="r">
              <a:defRPr sz="1200"/>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145277529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r>
              <a:rPr lang="hu-HU"/>
              <a:t>Prezentáció címe /élőfejben állítandó</a:t>
            </a:r>
          </a:p>
        </p:txBody>
      </p:sp>
      <p:sp>
        <p:nvSpPr>
          <p:cNvPr id="3" name="Dátum helye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r>
              <a:rPr lang="hu-HU"/>
              <a:t>2026.01.12.</a:t>
            </a:r>
          </a:p>
        </p:txBody>
      </p:sp>
      <p:sp>
        <p:nvSpPr>
          <p:cNvPr id="4" name="Diakép helye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r>
              <a:rPr lang="hu-HU"/>
              <a:t>Prezentáció címe /élőfejben állítandó</a:t>
            </a:r>
          </a:p>
        </p:txBody>
      </p:sp>
      <p:sp>
        <p:nvSpPr>
          <p:cNvPr id="7" name="Dia számának helye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2F9519F8-9C12-470F-B252-037EC5554AF0}" type="slidenum">
              <a:rPr lang="hu-HU" smtClean="0"/>
              <a:t>‹#›</a:t>
            </a:fld>
            <a:endParaRPr lang="hu-HU"/>
          </a:p>
        </p:txBody>
      </p:sp>
    </p:spTree>
    <p:extLst>
      <p:ext uri="{BB962C8B-B14F-4D97-AF65-F5344CB8AC3E}">
        <p14:creationId xmlns:p14="http://schemas.microsoft.com/office/powerpoint/2010/main" val="133343569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0EA3F38-82D5-4197-9594-81025770D652}"/>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26458908-6348-472A-9CA7-684B954FF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Élőláb helye 3">
            <a:extLst>
              <a:ext uri="{FF2B5EF4-FFF2-40B4-BE49-F238E27FC236}">
                <a16:creationId xmlns:a16="http://schemas.microsoft.com/office/drawing/2014/main" id="{4D3EEF05-1B0F-423B-A684-2F51DF10393E}"/>
              </a:ext>
            </a:extLst>
          </p:cNvPr>
          <p:cNvSpPr>
            <a:spLocks noGrp="1"/>
          </p:cNvSpPr>
          <p:nvPr>
            <p:ph type="ftr" sz="quarter" idx="10"/>
          </p:nvPr>
        </p:nvSpPr>
        <p:spPr/>
        <p:txBody>
          <a:bodyPr/>
          <a:lstStyle/>
          <a:p>
            <a:endParaRPr lang="hu-HU" dirty="0"/>
          </a:p>
        </p:txBody>
      </p:sp>
      <p:sp>
        <p:nvSpPr>
          <p:cNvPr id="5" name="Dia számának helye 4">
            <a:extLst>
              <a:ext uri="{FF2B5EF4-FFF2-40B4-BE49-F238E27FC236}">
                <a16:creationId xmlns:a16="http://schemas.microsoft.com/office/drawing/2014/main" id="{E35524F1-F53F-42CC-9D0C-05DCCEED62BC}"/>
              </a:ext>
            </a:extLst>
          </p:cNvPr>
          <p:cNvSpPr>
            <a:spLocks noGrp="1"/>
          </p:cNvSpPr>
          <p:nvPr>
            <p:ph type="sldNum" sz="quarter" idx="11"/>
          </p:nvPr>
        </p:nvSpPr>
        <p:spPr/>
        <p:txBody>
          <a:bodyPr/>
          <a:lstStyle/>
          <a:p>
            <a:r>
              <a:rPr lang="hu-HU">
                <a:solidFill>
                  <a:srgbClr val="00B0F0"/>
                </a:solidFill>
                <a:cs typeface="Arial"/>
              </a:rPr>
              <a:t>I</a:t>
            </a:r>
            <a:r>
              <a:rPr lang="hu-HU">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155229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gyéni elrendezés">
    <p:bg>
      <p:bgPr>
        <a:solidFill>
          <a:srgbClr val="C6CAEE"/>
        </a:solidFill>
        <a:effectLst/>
      </p:bgPr>
    </p:bg>
    <p:spTree>
      <p:nvGrpSpPr>
        <p:cNvPr id="1" name=""/>
        <p:cNvGrpSpPr/>
        <p:nvPr/>
      </p:nvGrpSpPr>
      <p:grpSpPr>
        <a:xfrm>
          <a:off x="0" y="0"/>
          <a:ext cx="0" cy="0"/>
          <a:chOff x="0" y="0"/>
          <a:chExt cx="0" cy="0"/>
        </a:xfrm>
      </p:grpSpPr>
      <p:sp>
        <p:nvSpPr>
          <p:cNvPr id="21" name="Élőláb helye 1">
            <a:extLst>
              <a:ext uri="{FF2B5EF4-FFF2-40B4-BE49-F238E27FC236}">
                <a16:creationId xmlns:a16="http://schemas.microsoft.com/office/drawing/2014/main" id="{25660F96-B408-427A-A534-8B75C3086851}"/>
              </a:ext>
            </a:extLst>
          </p:cNvPr>
          <p:cNvSpPr>
            <a:spLocks noGrp="1"/>
          </p:cNvSpPr>
          <p:nvPr>
            <p:ph type="ftr" sz="quarter" idx="10"/>
          </p:nvPr>
        </p:nvSpPr>
        <p:spPr>
          <a:xfrm>
            <a:off x="720435" y="6497754"/>
            <a:ext cx="10207336" cy="365125"/>
          </a:xfrm>
        </p:spPr>
        <p:txBody>
          <a:bodyPr/>
          <a:lstStyle/>
          <a:p>
            <a:endParaRPr lang="hu-HU" dirty="0"/>
          </a:p>
        </p:txBody>
      </p:sp>
      <p:sp>
        <p:nvSpPr>
          <p:cNvPr id="22" name="Dia számának helye 2">
            <a:extLst>
              <a:ext uri="{FF2B5EF4-FFF2-40B4-BE49-F238E27FC236}">
                <a16:creationId xmlns:a16="http://schemas.microsoft.com/office/drawing/2014/main" id="{A0FD307E-DC6F-4F0F-8DAC-5BFE6E58C424}"/>
              </a:ext>
            </a:extLst>
          </p:cNvPr>
          <p:cNvSpPr>
            <a:spLocks noGrp="1"/>
          </p:cNvSpPr>
          <p:nvPr>
            <p:ph type="sldNum" sz="quarter" idx="11"/>
          </p:nvPr>
        </p:nvSpPr>
        <p:spPr>
          <a:xfrm>
            <a:off x="10927771" y="6497754"/>
            <a:ext cx="599209" cy="365125"/>
          </a:xfrm>
        </p:spPr>
        <p:txBody>
          <a:bodyPr/>
          <a:lstStyle/>
          <a:p>
            <a:r>
              <a:rPr lang="hu-HU">
                <a:solidFill>
                  <a:srgbClr val="00B0F0"/>
                </a:solidFill>
                <a:cs typeface="Arial"/>
              </a:rPr>
              <a:t>I</a:t>
            </a:r>
            <a:r>
              <a:rPr lang="hu-HU">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3398536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6"/>
        <p:cNvGrpSpPr/>
        <p:nvPr/>
      </p:nvGrpSpPr>
      <p:grpSpPr>
        <a:xfrm>
          <a:off x="0" y="0"/>
          <a:ext cx="0" cy="0"/>
          <a:chOff x="0" y="0"/>
          <a:chExt cx="0" cy="0"/>
        </a:xfrm>
      </p:grpSpPr>
      <p:sp>
        <p:nvSpPr>
          <p:cNvPr id="118" name="Google Shape;118;p25"/>
          <p:cNvSpPr txBox="1">
            <a:spLocks noGrp="1"/>
          </p:cNvSpPr>
          <p:nvPr>
            <p:ph type="title"/>
          </p:nvPr>
        </p:nvSpPr>
        <p:spPr>
          <a:xfrm>
            <a:off x="779517" y="1119383"/>
            <a:ext cx="10290000" cy="643200"/>
          </a:xfrm>
          <a:prstGeom prst="rect">
            <a:avLst/>
          </a:prstGeom>
        </p:spPr>
        <p:txBody>
          <a:bodyPr spcFirstLastPara="1" wrap="square" lIns="91425" tIns="91425" rIns="91425" bIns="91425" anchor="t" anchorCtr="0">
            <a:noAutofit/>
          </a:bodyPr>
          <a:lstStyle>
            <a:lvl1pPr lvl="0" algn="l">
              <a:spcBef>
                <a:spcPts val="0"/>
              </a:spcBef>
              <a:spcAft>
                <a:spcPts val="0"/>
              </a:spcAft>
              <a:buSzPts val="2400"/>
              <a:buFont typeface="Inter"/>
              <a:buNone/>
              <a:defRPr sz="2933" b="1"/>
            </a:lvl1pPr>
            <a:lvl2pPr lvl="1" algn="ctr">
              <a:spcBef>
                <a:spcPts val="0"/>
              </a:spcBef>
              <a:spcAft>
                <a:spcPts val="0"/>
              </a:spcAft>
              <a:buSzPts val="2400"/>
              <a:buFont typeface="Inter"/>
              <a:buNone/>
              <a:defRPr sz="3200" b="1">
                <a:latin typeface="Inter"/>
                <a:ea typeface="Inter"/>
                <a:cs typeface="Inter"/>
                <a:sym typeface="Inter"/>
              </a:defRPr>
            </a:lvl2pPr>
            <a:lvl3pPr lvl="2" algn="ctr">
              <a:spcBef>
                <a:spcPts val="0"/>
              </a:spcBef>
              <a:spcAft>
                <a:spcPts val="0"/>
              </a:spcAft>
              <a:buSzPts val="2400"/>
              <a:buFont typeface="Inter"/>
              <a:buNone/>
              <a:defRPr sz="3200" b="1">
                <a:latin typeface="Inter"/>
                <a:ea typeface="Inter"/>
                <a:cs typeface="Inter"/>
                <a:sym typeface="Inter"/>
              </a:defRPr>
            </a:lvl3pPr>
            <a:lvl4pPr lvl="3" algn="ctr">
              <a:spcBef>
                <a:spcPts val="0"/>
              </a:spcBef>
              <a:spcAft>
                <a:spcPts val="0"/>
              </a:spcAft>
              <a:buSzPts val="2400"/>
              <a:buFont typeface="Inter"/>
              <a:buNone/>
              <a:defRPr sz="3200" b="1">
                <a:latin typeface="Inter"/>
                <a:ea typeface="Inter"/>
                <a:cs typeface="Inter"/>
                <a:sym typeface="Inter"/>
              </a:defRPr>
            </a:lvl4pPr>
            <a:lvl5pPr lvl="4" algn="ctr">
              <a:spcBef>
                <a:spcPts val="0"/>
              </a:spcBef>
              <a:spcAft>
                <a:spcPts val="0"/>
              </a:spcAft>
              <a:buSzPts val="2400"/>
              <a:buFont typeface="Inter"/>
              <a:buNone/>
              <a:defRPr sz="3200" b="1">
                <a:latin typeface="Inter"/>
                <a:ea typeface="Inter"/>
                <a:cs typeface="Inter"/>
                <a:sym typeface="Inter"/>
              </a:defRPr>
            </a:lvl5pPr>
            <a:lvl6pPr lvl="5" algn="ctr">
              <a:spcBef>
                <a:spcPts val="0"/>
              </a:spcBef>
              <a:spcAft>
                <a:spcPts val="0"/>
              </a:spcAft>
              <a:buSzPts val="2400"/>
              <a:buFont typeface="Inter"/>
              <a:buNone/>
              <a:defRPr sz="3200" b="1">
                <a:latin typeface="Inter"/>
                <a:ea typeface="Inter"/>
                <a:cs typeface="Inter"/>
                <a:sym typeface="Inter"/>
              </a:defRPr>
            </a:lvl6pPr>
            <a:lvl7pPr lvl="6" algn="ctr">
              <a:spcBef>
                <a:spcPts val="0"/>
              </a:spcBef>
              <a:spcAft>
                <a:spcPts val="0"/>
              </a:spcAft>
              <a:buSzPts val="2400"/>
              <a:buFont typeface="Inter"/>
              <a:buNone/>
              <a:defRPr sz="3200" b="1">
                <a:latin typeface="Inter"/>
                <a:ea typeface="Inter"/>
                <a:cs typeface="Inter"/>
                <a:sym typeface="Inter"/>
              </a:defRPr>
            </a:lvl7pPr>
            <a:lvl8pPr lvl="7" algn="ctr">
              <a:spcBef>
                <a:spcPts val="0"/>
              </a:spcBef>
              <a:spcAft>
                <a:spcPts val="0"/>
              </a:spcAft>
              <a:buSzPts val="2400"/>
              <a:buFont typeface="Inter"/>
              <a:buNone/>
              <a:defRPr sz="3200" b="1">
                <a:latin typeface="Inter"/>
                <a:ea typeface="Inter"/>
                <a:cs typeface="Inter"/>
                <a:sym typeface="Inter"/>
              </a:defRPr>
            </a:lvl8pPr>
            <a:lvl9pPr lvl="8" algn="ctr">
              <a:spcBef>
                <a:spcPts val="0"/>
              </a:spcBef>
              <a:spcAft>
                <a:spcPts val="0"/>
              </a:spcAft>
              <a:buSzPts val="2400"/>
              <a:buFont typeface="Inter"/>
              <a:buNone/>
              <a:defRPr sz="3200" b="1">
                <a:latin typeface="Inter"/>
                <a:ea typeface="Inter"/>
                <a:cs typeface="Inter"/>
                <a:sym typeface="Inter"/>
              </a:defRPr>
            </a:lvl9pPr>
          </a:lstStyle>
          <a:p>
            <a:endParaRPr dirty="0"/>
          </a:p>
        </p:txBody>
      </p:sp>
    </p:spTree>
    <p:extLst>
      <p:ext uri="{BB962C8B-B14F-4D97-AF65-F5344CB8AC3E}">
        <p14:creationId xmlns:p14="http://schemas.microsoft.com/office/powerpoint/2010/main" val="362987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119"/>
        <p:cNvGrpSpPr/>
        <p:nvPr/>
      </p:nvGrpSpPr>
      <p:grpSpPr>
        <a:xfrm>
          <a:off x="0" y="0"/>
          <a:ext cx="0" cy="0"/>
          <a:chOff x="0" y="0"/>
          <a:chExt cx="0" cy="0"/>
        </a:xfrm>
      </p:grpSpPr>
      <p:sp>
        <p:nvSpPr>
          <p:cNvPr id="121" name="Google Shape;121;p26"/>
          <p:cNvSpPr txBox="1">
            <a:spLocks noGrp="1"/>
          </p:cNvSpPr>
          <p:nvPr>
            <p:ph type="title"/>
          </p:nvPr>
        </p:nvSpPr>
        <p:spPr>
          <a:xfrm>
            <a:off x="971369" y="1176533"/>
            <a:ext cx="4463600" cy="643200"/>
          </a:xfrm>
          <a:prstGeom prst="rect">
            <a:avLst/>
          </a:prstGeom>
        </p:spPr>
        <p:txBody>
          <a:bodyPr spcFirstLastPara="1" wrap="square" lIns="91425" tIns="91425" rIns="91425" bIns="91425" anchor="t" anchorCtr="0">
            <a:noAutofit/>
          </a:bodyPr>
          <a:lstStyle>
            <a:lvl1pPr lvl="0" algn="l">
              <a:spcBef>
                <a:spcPts val="0"/>
              </a:spcBef>
              <a:spcAft>
                <a:spcPts val="0"/>
              </a:spcAft>
              <a:buSzPts val="2400"/>
              <a:buFont typeface="Inter"/>
              <a:buNone/>
              <a:defRPr sz="2933" b="1">
                <a:latin typeface="Inter"/>
                <a:ea typeface="Inter"/>
                <a:cs typeface="Inter"/>
                <a:sym typeface="Inter"/>
              </a:defRPr>
            </a:lvl1pPr>
            <a:lvl2pPr lvl="1" algn="ctr">
              <a:spcBef>
                <a:spcPts val="0"/>
              </a:spcBef>
              <a:spcAft>
                <a:spcPts val="0"/>
              </a:spcAft>
              <a:buSzPts val="2400"/>
              <a:buFont typeface="Inter"/>
              <a:buNone/>
              <a:defRPr sz="3200" b="1">
                <a:latin typeface="Inter"/>
                <a:ea typeface="Inter"/>
                <a:cs typeface="Inter"/>
                <a:sym typeface="Inter"/>
              </a:defRPr>
            </a:lvl2pPr>
            <a:lvl3pPr lvl="2" algn="ctr">
              <a:spcBef>
                <a:spcPts val="0"/>
              </a:spcBef>
              <a:spcAft>
                <a:spcPts val="0"/>
              </a:spcAft>
              <a:buSzPts val="2400"/>
              <a:buFont typeface="Inter"/>
              <a:buNone/>
              <a:defRPr sz="3200" b="1">
                <a:latin typeface="Inter"/>
                <a:ea typeface="Inter"/>
                <a:cs typeface="Inter"/>
                <a:sym typeface="Inter"/>
              </a:defRPr>
            </a:lvl3pPr>
            <a:lvl4pPr lvl="3" algn="ctr">
              <a:spcBef>
                <a:spcPts val="0"/>
              </a:spcBef>
              <a:spcAft>
                <a:spcPts val="0"/>
              </a:spcAft>
              <a:buSzPts val="2400"/>
              <a:buFont typeface="Inter"/>
              <a:buNone/>
              <a:defRPr sz="3200" b="1">
                <a:latin typeface="Inter"/>
                <a:ea typeface="Inter"/>
                <a:cs typeface="Inter"/>
                <a:sym typeface="Inter"/>
              </a:defRPr>
            </a:lvl4pPr>
            <a:lvl5pPr lvl="4" algn="ctr">
              <a:spcBef>
                <a:spcPts val="0"/>
              </a:spcBef>
              <a:spcAft>
                <a:spcPts val="0"/>
              </a:spcAft>
              <a:buSzPts val="2400"/>
              <a:buFont typeface="Inter"/>
              <a:buNone/>
              <a:defRPr sz="3200" b="1">
                <a:latin typeface="Inter"/>
                <a:ea typeface="Inter"/>
                <a:cs typeface="Inter"/>
                <a:sym typeface="Inter"/>
              </a:defRPr>
            </a:lvl5pPr>
            <a:lvl6pPr lvl="5" algn="ctr">
              <a:spcBef>
                <a:spcPts val="0"/>
              </a:spcBef>
              <a:spcAft>
                <a:spcPts val="0"/>
              </a:spcAft>
              <a:buSzPts val="2400"/>
              <a:buFont typeface="Inter"/>
              <a:buNone/>
              <a:defRPr sz="3200" b="1">
                <a:latin typeface="Inter"/>
                <a:ea typeface="Inter"/>
                <a:cs typeface="Inter"/>
                <a:sym typeface="Inter"/>
              </a:defRPr>
            </a:lvl6pPr>
            <a:lvl7pPr lvl="6" algn="ctr">
              <a:spcBef>
                <a:spcPts val="0"/>
              </a:spcBef>
              <a:spcAft>
                <a:spcPts val="0"/>
              </a:spcAft>
              <a:buSzPts val="2400"/>
              <a:buFont typeface="Inter"/>
              <a:buNone/>
              <a:defRPr sz="3200" b="1">
                <a:latin typeface="Inter"/>
                <a:ea typeface="Inter"/>
                <a:cs typeface="Inter"/>
                <a:sym typeface="Inter"/>
              </a:defRPr>
            </a:lvl7pPr>
            <a:lvl8pPr lvl="7" algn="ctr">
              <a:spcBef>
                <a:spcPts val="0"/>
              </a:spcBef>
              <a:spcAft>
                <a:spcPts val="0"/>
              </a:spcAft>
              <a:buSzPts val="2400"/>
              <a:buFont typeface="Inter"/>
              <a:buNone/>
              <a:defRPr sz="3200" b="1">
                <a:latin typeface="Inter"/>
                <a:ea typeface="Inter"/>
                <a:cs typeface="Inter"/>
                <a:sym typeface="Inter"/>
              </a:defRPr>
            </a:lvl8pPr>
            <a:lvl9pPr lvl="8" algn="ctr">
              <a:spcBef>
                <a:spcPts val="0"/>
              </a:spcBef>
              <a:spcAft>
                <a:spcPts val="0"/>
              </a:spcAft>
              <a:buSzPts val="2400"/>
              <a:buFont typeface="Inter"/>
              <a:buNone/>
              <a:defRPr sz="3200" b="1">
                <a:latin typeface="Inter"/>
                <a:ea typeface="Inter"/>
                <a:cs typeface="Inter"/>
                <a:sym typeface="Inter"/>
              </a:defRPr>
            </a:lvl9pPr>
          </a:lstStyle>
          <a:p>
            <a:endParaRPr dirty="0"/>
          </a:p>
        </p:txBody>
      </p:sp>
      <p:sp>
        <p:nvSpPr>
          <p:cNvPr id="122" name="Google Shape;122;p26"/>
          <p:cNvSpPr txBox="1">
            <a:spLocks noGrp="1"/>
          </p:cNvSpPr>
          <p:nvPr>
            <p:ph type="title" idx="2"/>
          </p:nvPr>
        </p:nvSpPr>
        <p:spPr>
          <a:xfrm>
            <a:off x="6636733" y="1176533"/>
            <a:ext cx="4611200" cy="643200"/>
          </a:xfrm>
          <a:prstGeom prst="rect">
            <a:avLst/>
          </a:prstGeom>
        </p:spPr>
        <p:txBody>
          <a:bodyPr spcFirstLastPara="1" wrap="square" lIns="91425" tIns="91425" rIns="91425" bIns="91425" anchor="t" anchorCtr="0">
            <a:noAutofit/>
          </a:bodyPr>
          <a:lstStyle>
            <a:lvl1pPr lvl="0" algn="l">
              <a:spcBef>
                <a:spcPts val="0"/>
              </a:spcBef>
              <a:spcAft>
                <a:spcPts val="0"/>
              </a:spcAft>
              <a:buSzPts val="2400"/>
              <a:buFont typeface="Inter"/>
              <a:buNone/>
              <a:defRPr sz="2933" b="1">
                <a:latin typeface="Inter"/>
                <a:ea typeface="Inter"/>
                <a:cs typeface="Inter"/>
                <a:sym typeface="Inter"/>
              </a:defRPr>
            </a:lvl1pPr>
            <a:lvl2pPr lvl="1" algn="ctr">
              <a:spcBef>
                <a:spcPts val="0"/>
              </a:spcBef>
              <a:spcAft>
                <a:spcPts val="0"/>
              </a:spcAft>
              <a:buSzPts val="2400"/>
              <a:buFont typeface="Inter"/>
              <a:buNone/>
              <a:defRPr sz="3200" b="1">
                <a:latin typeface="Inter"/>
                <a:ea typeface="Inter"/>
                <a:cs typeface="Inter"/>
                <a:sym typeface="Inter"/>
              </a:defRPr>
            </a:lvl2pPr>
            <a:lvl3pPr lvl="2" algn="ctr">
              <a:spcBef>
                <a:spcPts val="0"/>
              </a:spcBef>
              <a:spcAft>
                <a:spcPts val="0"/>
              </a:spcAft>
              <a:buSzPts val="2400"/>
              <a:buFont typeface="Inter"/>
              <a:buNone/>
              <a:defRPr sz="3200" b="1">
                <a:latin typeface="Inter"/>
                <a:ea typeface="Inter"/>
                <a:cs typeface="Inter"/>
                <a:sym typeface="Inter"/>
              </a:defRPr>
            </a:lvl3pPr>
            <a:lvl4pPr lvl="3" algn="ctr">
              <a:spcBef>
                <a:spcPts val="0"/>
              </a:spcBef>
              <a:spcAft>
                <a:spcPts val="0"/>
              </a:spcAft>
              <a:buSzPts val="2400"/>
              <a:buFont typeface="Inter"/>
              <a:buNone/>
              <a:defRPr sz="3200" b="1">
                <a:latin typeface="Inter"/>
                <a:ea typeface="Inter"/>
                <a:cs typeface="Inter"/>
                <a:sym typeface="Inter"/>
              </a:defRPr>
            </a:lvl4pPr>
            <a:lvl5pPr lvl="4" algn="ctr">
              <a:spcBef>
                <a:spcPts val="0"/>
              </a:spcBef>
              <a:spcAft>
                <a:spcPts val="0"/>
              </a:spcAft>
              <a:buSzPts val="2400"/>
              <a:buFont typeface="Inter"/>
              <a:buNone/>
              <a:defRPr sz="3200" b="1">
                <a:latin typeface="Inter"/>
                <a:ea typeface="Inter"/>
                <a:cs typeface="Inter"/>
                <a:sym typeface="Inter"/>
              </a:defRPr>
            </a:lvl5pPr>
            <a:lvl6pPr lvl="5" algn="ctr">
              <a:spcBef>
                <a:spcPts val="0"/>
              </a:spcBef>
              <a:spcAft>
                <a:spcPts val="0"/>
              </a:spcAft>
              <a:buSzPts val="2400"/>
              <a:buFont typeface="Inter"/>
              <a:buNone/>
              <a:defRPr sz="3200" b="1">
                <a:latin typeface="Inter"/>
                <a:ea typeface="Inter"/>
                <a:cs typeface="Inter"/>
                <a:sym typeface="Inter"/>
              </a:defRPr>
            </a:lvl6pPr>
            <a:lvl7pPr lvl="6" algn="ctr">
              <a:spcBef>
                <a:spcPts val="0"/>
              </a:spcBef>
              <a:spcAft>
                <a:spcPts val="0"/>
              </a:spcAft>
              <a:buSzPts val="2400"/>
              <a:buFont typeface="Inter"/>
              <a:buNone/>
              <a:defRPr sz="3200" b="1">
                <a:latin typeface="Inter"/>
                <a:ea typeface="Inter"/>
                <a:cs typeface="Inter"/>
                <a:sym typeface="Inter"/>
              </a:defRPr>
            </a:lvl7pPr>
            <a:lvl8pPr lvl="7" algn="ctr">
              <a:spcBef>
                <a:spcPts val="0"/>
              </a:spcBef>
              <a:spcAft>
                <a:spcPts val="0"/>
              </a:spcAft>
              <a:buSzPts val="2400"/>
              <a:buFont typeface="Inter"/>
              <a:buNone/>
              <a:defRPr sz="3200" b="1">
                <a:latin typeface="Inter"/>
                <a:ea typeface="Inter"/>
                <a:cs typeface="Inter"/>
                <a:sym typeface="Inter"/>
              </a:defRPr>
            </a:lvl8pPr>
            <a:lvl9pPr lvl="8" algn="ctr">
              <a:spcBef>
                <a:spcPts val="0"/>
              </a:spcBef>
              <a:spcAft>
                <a:spcPts val="0"/>
              </a:spcAft>
              <a:buSzPts val="2400"/>
              <a:buFont typeface="Inter"/>
              <a:buNone/>
              <a:defRPr sz="3200" b="1">
                <a:latin typeface="Inter"/>
                <a:ea typeface="Inter"/>
                <a:cs typeface="Inter"/>
                <a:sym typeface="Inter"/>
              </a:defRPr>
            </a:lvl9pPr>
          </a:lstStyle>
          <a:p>
            <a:endParaRPr/>
          </a:p>
        </p:txBody>
      </p:sp>
    </p:spTree>
    <p:extLst>
      <p:ext uri="{BB962C8B-B14F-4D97-AF65-F5344CB8AC3E}">
        <p14:creationId xmlns:p14="http://schemas.microsoft.com/office/powerpoint/2010/main" val="2720255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Egyéni elrendezé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265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0EA3F38-82D5-4197-9594-81025770D652}"/>
              </a:ext>
            </a:extLst>
          </p:cNvPr>
          <p:cNvSpPr>
            <a:spLocks noGrp="1"/>
          </p:cNvSpPr>
          <p:nvPr>
            <p:ph type="ctrTitle"/>
          </p:nvPr>
        </p:nvSpPr>
        <p:spPr>
          <a:xfrm>
            <a:off x="1524000" y="1122363"/>
            <a:ext cx="9144000" cy="2387600"/>
          </a:xfrm>
        </p:spPr>
        <p:txBody>
          <a:bodyPr anchor="b"/>
          <a:lstStyle>
            <a:lvl1pPr algn="ctr">
              <a:defRPr sz="6000"/>
            </a:lvl1pPr>
          </a:lstStyle>
          <a:p>
            <a:r>
              <a:rPr lang="hu-HU" dirty="0"/>
              <a:t>Mintacím szerkesztése</a:t>
            </a:r>
          </a:p>
        </p:txBody>
      </p:sp>
      <p:sp>
        <p:nvSpPr>
          <p:cNvPr id="3" name="Alcím 2">
            <a:extLst>
              <a:ext uri="{FF2B5EF4-FFF2-40B4-BE49-F238E27FC236}">
                <a16:creationId xmlns:a16="http://schemas.microsoft.com/office/drawing/2014/main" id="{26458908-6348-472A-9CA7-684B954FF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11" name="Élőláb helye 9">
            <a:extLst>
              <a:ext uri="{FF2B5EF4-FFF2-40B4-BE49-F238E27FC236}">
                <a16:creationId xmlns:a16="http://schemas.microsoft.com/office/drawing/2014/main" id="{2981AD6A-CFDF-49BD-954F-9ECAE784639F}"/>
              </a:ext>
            </a:extLst>
          </p:cNvPr>
          <p:cNvSpPr>
            <a:spLocks noGrp="1"/>
          </p:cNvSpPr>
          <p:nvPr>
            <p:ph type="ftr" sz="quarter" idx="3"/>
          </p:nvPr>
        </p:nvSpPr>
        <p:spPr>
          <a:xfrm>
            <a:off x="720435" y="6492875"/>
            <a:ext cx="10207336" cy="365125"/>
          </a:xfrm>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12" name="Dia számának helye 12">
            <a:extLst>
              <a:ext uri="{FF2B5EF4-FFF2-40B4-BE49-F238E27FC236}">
                <a16:creationId xmlns:a16="http://schemas.microsoft.com/office/drawing/2014/main" id="{07BF7380-CF08-4FEF-9ACD-274FF13765DC}"/>
              </a:ext>
            </a:extLst>
          </p:cNvPr>
          <p:cNvSpPr>
            <a:spLocks noGrp="1"/>
          </p:cNvSpPr>
          <p:nvPr>
            <p:ph type="sldNum" sz="quarter" idx="4"/>
          </p:nvPr>
        </p:nvSpPr>
        <p:spPr>
          <a:xfrm>
            <a:off x="10927771" y="6492875"/>
            <a:ext cx="5992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475296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Egyéni elrendezés">
    <p:bg>
      <p:bgPr>
        <a:solidFill>
          <a:schemeClr val="bg1"/>
        </a:solidFill>
        <a:effectLst/>
      </p:bgPr>
    </p:bg>
    <p:spTree>
      <p:nvGrpSpPr>
        <p:cNvPr id="1" name=""/>
        <p:cNvGrpSpPr/>
        <p:nvPr/>
      </p:nvGrpSpPr>
      <p:grpSpPr>
        <a:xfrm>
          <a:off x="0" y="0"/>
          <a:ext cx="0" cy="0"/>
          <a:chOff x="0" y="0"/>
          <a:chExt cx="0" cy="0"/>
        </a:xfrm>
      </p:grpSpPr>
      <p:sp>
        <p:nvSpPr>
          <p:cNvPr id="21" name="Élőláb helye 9">
            <a:extLst>
              <a:ext uri="{FF2B5EF4-FFF2-40B4-BE49-F238E27FC236}">
                <a16:creationId xmlns:a16="http://schemas.microsoft.com/office/drawing/2014/main" id="{CD3C93DD-C9E1-4978-AF20-A7041B8C1330}"/>
              </a:ext>
            </a:extLst>
          </p:cNvPr>
          <p:cNvSpPr>
            <a:spLocks noGrp="1"/>
          </p:cNvSpPr>
          <p:nvPr>
            <p:ph type="ftr" sz="quarter" idx="3"/>
          </p:nvPr>
        </p:nvSpPr>
        <p:spPr>
          <a:xfrm>
            <a:off x="720435" y="6492875"/>
            <a:ext cx="10207336" cy="365125"/>
          </a:xfrm>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24" name="Dia számának helye 12">
            <a:extLst>
              <a:ext uri="{FF2B5EF4-FFF2-40B4-BE49-F238E27FC236}">
                <a16:creationId xmlns:a16="http://schemas.microsoft.com/office/drawing/2014/main" id="{479D86D3-5C55-4300-B027-AFB21A555AE9}"/>
              </a:ext>
            </a:extLst>
          </p:cNvPr>
          <p:cNvSpPr>
            <a:spLocks noGrp="1"/>
          </p:cNvSpPr>
          <p:nvPr>
            <p:ph type="sldNum" sz="quarter" idx="4"/>
          </p:nvPr>
        </p:nvSpPr>
        <p:spPr>
          <a:xfrm>
            <a:off x="10927771" y="6492875"/>
            <a:ext cx="5992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
        <p:nvSpPr>
          <p:cNvPr id="27" name="Szöveg helye 26">
            <a:extLst>
              <a:ext uri="{FF2B5EF4-FFF2-40B4-BE49-F238E27FC236}">
                <a16:creationId xmlns:a16="http://schemas.microsoft.com/office/drawing/2014/main" id="{A3F9F67C-D1A8-4CD4-ACD4-7F0CE2189087}"/>
              </a:ext>
            </a:extLst>
          </p:cNvPr>
          <p:cNvSpPr>
            <a:spLocks noGrp="1"/>
          </p:cNvSpPr>
          <p:nvPr>
            <p:ph type="body" sz="quarter" idx="11"/>
          </p:nvPr>
        </p:nvSpPr>
        <p:spPr>
          <a:xfrm>
            <a:off x="720436" y="2279650"/>
            <a:ext cx="7378990" cy="646113"/>
          </a:xfrm>
        </p:spPr>
        <p:txBody>
          <a:bodyPr/>
          <a:lstStyle>
            <a:lvl1pPr marL="0" indent="0">
              <a:buNone/>
              <a:defRPr b="1"/>
            </a:lvl1pPr>
            <a:lvl2pPr marL="457200" indent="0">
              <a:buNone/>
              <a:defRPr/>
            </a:lvl2pPr>
          </a:lstStyle>
          <a:p>
            <a:pPr lvl="0"/>
            <a:endParaRPr lang="hu-HU" dirty="0"/>
          </a:p>
        </p:txBody>
      </p:sp>
      <p:sp>
        <p:nvSpPr>
          <p:cNvPr id="35" name="Tartalom helye 34">
            <a:extLst>
              <a:ext uri="{FF2B5EF4-FFF2-40B4-BE49-F238E27FC236}">
                <a16:creationId xmlns:a16="http://schemas.microsoft.com/office/drawing/2014/main" id="{0743B64F-0BBB-452E-A4AB-A5BC0D0DA19D}"/>
              </a:ext>
            </a:extLst>
          </p:cNvPr>
          <p:cNvSpPr>
            <a:spLocks noGrp="1"/>
          </p:cNvSpPr>
          <p:nvPr>
            <p:ph sz="quarter" idx="12"/>
          </p:nvPr>
        </p:nvSpPr>
        <p:spPr>
          <a:xfrm>
            <a:off x="720435" y="3148013"/>
            <a:ext cx="10806545" cy="2899104"/>
          </a:xfrm>
        </p:spPr>
        <p:txBody>
          <a:bodyPr/>
          <a:lstStyle>
            <a:lvl1pPr marL="0" indent="0">
              <a:buFontTx/>
              <a:buNone/>
              <a:defRPr b="1"/>
            </a:lvl1pPr>
          </a:lstStyle>
          <a:p>
            <a:pPr lvl="0"/>
            <a:endParaRPr lang="hu-HU" dirty="0"/>
          </a:p>
        </p:txBody>
      </p:sp>
      <p:sp>
        <p:nvSpPr>
          <p:cNvPr id="2" name="Cím 1">
            <a:extLst>
              <a:ext uri="{FF2B5EF4-FFF2-40B4-BE49-F238E27FC236}">
                <a16:creationId xmlns:a16="http://schemas.microsoft.com/office/drawing/2014/main" id="{2D06FFD4-77B2-411F-B7F8-C08DC97F4D04}"/>
              </a:ext>
            </a:extLst>
          </p:cNvPr>
          <p:cNvSpPr>
            <a:spLocks noGrp="1"/>
          </p:cNvSpPr>
          <p:nvPr>
            <p:ph type="title"/>
          </p:nvPr>
        </p:nvSpPr>
        <p:spPr>
          <a:xfrm>
            <a:off x="720435" y="1134349"/>
            <a:ext cx="10806545" cy="827143"/>
          </a:xfrm>
        </p:spPr>
        <p:txBody>
          <a:bodyPr>
            <a:noAutofit/>
          </a:bodyPr>
          <a:lstStyle>
            <a:lvl1pPr>
              <a:defRPr sz="6600">
                <a:solidFill>
                  <a:srgbClr val="C6CAEE"/>
                </a:solidFill>
              </a:defRPr>
            </a:lvl1pPr>
          </a:lstStyle>
          <a:p>
            <a:r>
              <a:rPr lang="hu-HU" dirty="0"/>
              <a:t>Mintacím szerkesztése</a:t>
            </a:r>
          </a:p>
        </p:txBody>
      </p:sp>
    </p:spTree>
    <p:extLst>
      <p:ext uri="{BB962C8B-B14F-4D97-AF65-F5344CB8AC3E}">
        <p14:creationId xmlns:p14="http://schemas.microsoft.com/office/powerpoint/2010/main" val="1125726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2D02CC-81C8-4F3B-82B5-B6AB44442D0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09808A6C-D1B3-49DB-A068-007DF256AD3B}"/>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2" name="Élőláb helye 9">
            <a:extLst>
              <a:ext uri="{FF2B5EF4-FFF2-40B4-BE49-F238E27FC236}">
                <a16:creationId xmlns:a16="http://schemas.microsoft.com/office/drawing/2014/main" id="{2039BBBE-D793-4F4B-A001-55C3AA0AF5C9}"/>
              </a:ext>
            </a:extLst>
          </p:cNvPr>
          <p:cNvSpPr>
            <a:spLocks noGrp="1"/>
          </p:cNvSpPr>
          <p:nvPr>
            <p:ph type="ftr" sz="quarter" idx="3"/>
          </p:nvPr>
        </p:nvSpPr>
        <p:spPr>
          <a:xfrm>
            <a:off x="720435" y="6492875"/>
            <a:ext cx="10207336" cy="365125"/>
          </a:xfrm>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13" name="Dia számának helye 12">
            <a:extLst>
              <a:ext uri="{FF2B5EF4-FFF2-40B4-BE49-F238E27FC236}">
                <a16:creationId xmlns:a16="http://schemas.microsoft.com/office/drawing/2014/main" id="{5B79B534-4A35-4869-B2DF-5DC2857442DD}"/>
              </a:ext>
            </a:extLst>
          </p:cNvPr>
          <p:cNvSpPr>
            <a:spLocks noGrp="1"/>
          </p:cNvSpPr>
          <p:nvPr>
            <p:ph type="sldNum" sz="quarter" idx="4"/>
          </p:nvPr>
        </p:nvSpPr>
        <p:spPr>
          <a:xfrm>
            <a:off x="10927771" y="6492875"/>
            <a:ext cx="5992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2044078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ED802CC-7F70-4DA5-A71A-3C7116DC4BA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9D421AAB-CE17-46A1-B98D-C099861DDE05}"/>
              </a:ext>
            </a:extLst>
          </p:cNvPr>
          <p:cNvSpPr>
            <a:spLocks noGrp="1"/>
          </p:cNvSpPr>
          <p:nvPr>
            <p:ph type="body" idx="1"/>
          </p:nvPr>
        </p:nvSpPr>
        <p:spPr>
          <a:xfrm>
            <a:off x="831850" y="4589463"/>
            <a:ext cx="10515600" cy="1500187"/>
          </a:xfrm>
        </p:spPr>
        <p:txBody>
          <a:bodyPr/>
          <a:lstStyle>
            <a:lvl1pPr marL="0" indent="0">
              <a:buNone/>
              <a:defRPr sz="2400">
                <a:solidFill>
                  <a:srgbClr val="20286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12" name="Élőláb helye 9">
            <a:extLst>
              <a:ext uri="{FF2B5EF4-FFF2-40B4-BE49-F238E27FC236}">
                <a16:creationId xmlns:a16="http://schemas.microsoft.com/office/drawing/2014/main" id="{CCEC49EA-F537-4B6A-80C4-771912E0D27D}"/>
              </a:ext>
            </a:extLst>
          </p:cNvPr>
          <p:cNvSpPr>
            <a:spLocks noGrp="1"/>
          </p:cNvSpPr>
          <p:nvPr>
            <p:ph type="ftr" sz="quarter" idx="3"/>
          </p:nvPr>
        </p:nvSpPr>
        <p:spPr>
          <a:xfrm>
            <a:off x="720435" y="6493039"/>
            <a:ext cx="10207336" cy="365125"/>
          </a:xfrm>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13" name="Dia számának helye 12">
            <a:extLst>
              <a:ext uri="{FF2B5EF4-FFF2-40B4-BE49-F238E27FC236}">
                <a16:creationId xmlns:a16="http://schemas.microsoft.com/office/drawing/2014/main" id="{ED9D27D2-4761-4F1C-84AE-A42709B79168}"/>
              </a:ext>
            </a:extLst>
          </p:cNvPr>
          <p:cNvSpPr>
            <a:spLocks noGrp="1"/>
          </p:cNvSpPr>
          <p:nvPr>
            <p:ph type="sldNum" sz="quarter" idx="4"/>
          </p:nvPr>
        </p:nvSpPr>
        <p:spPr>
          <a:xfrm>
            <a:off x="10927771" y="6493039"/>
            <a:ext cx="5992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311224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tartalomrész">
    <p:bg>
      <p:bgRef idx="1001">
        <a:schemeClr val="bg1"/>
      </p:bgRef>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06C0FA8-7CC5-4E34-A16C-86E4C67B5B07}"/>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276FEFE-CD06-4FE3-8B1D-8BCF4E7F2B36}"/>
              </a:ext>
            </a:extLst>
          </p:cNvPr>
          <p:cNvSpPr>
            <a:spLocks noGrp="1"/>
          </p:cNvSpPr>
          <p:nvPr>
            <p:ph sz="half" idx="1"/>
          </p:nvPr>
        </p:nvSpPr>
        <p:spPr>
          <a:xfrm>
            <a:off x="838200" y="2137719"/>
            <a:ext cx="5181600" cy="4039244"/>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D7F9951C-66E6-49F4-A112-EC6679159DB4}"/>
              </a:ext>
            </a:extLst>
          </p:cNvPr>
          <p:cNvSpPr>
            <a:spLocks noGrp="1"/>
          </p:cNvSpPr>
          <p:nvPr>
            <p:ph sz="half" idx="2"/>
          </p:nvPr>
        </p:nvSpPr>
        <p:spPr>
          <a:xfrm>
            <a:off x="6172200" y="2137717"/>
            <a:ext cx="5181600" cy="4039245"/>
          </a:xfr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9" name="Élőláb helye 9">
            <a:extLst>
              <a:ext uri="{FF2B5EF4-FFF2-40B4-BE49-F238E27FC236}">
                <a16:creationId xmlns:a16="http://schemas.microsoft.com/office/drawing/2014/main" id="{0553F556-0B80-45F2-BA48-C5DFFA2E63DB}"/>
              </a:ext>
            </a:extLst>
          </p:cNvPr>
          <p:cNvSpPr>
            <a:spLocks noGrp="1"/>
          </p:cNvSpPr>
          <p:nvPr>
            <p:ph type="ftr" sz="quarter" idx="3"/>
          </p:nvPr>
        </p:nvSpPr>
        <p:spPr>
          <a:xfrm>
            <a:off x="720435" y="6493039"/>
            <a:ext cx="10207336" cy="365125"/>
          </a:xfrm>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12" name="Dia számának helye 12">
            <a:extLst>
              <a:ext uri="{FF2B5EF4-FFF2-40B4-BE49-F238E27FC236}">
                <a16:creationId xmlns:a16="http://schemas.microsoft.com/office/drawing/2014/main" id="{21AD9292-B281-4784-BD5D-820DAAA12E06}"/>
              </a:ext>
            </a:extLst>
          </p:cNvPr>
          <p:cNvSpPr>
            <a:spLocks noGrp="1"/>
          </p:cNvSpPr>
          <p:nvPr>
            <p:ph type="sldNum" sz="quarter" idx="4"/>
          </p:nvPr>
        </p:nvSpPr>
        <p:spPr>
          <a:xfrm>
            <a:off x="10927771" y="6493039"/>
            <a:ext cx="5992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328851453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558E512-AF6E-4817-A756-1934AC8480E9}"/>
              </a:ext>
            </a:extLst>
          </p:cNvPr>
          <p:cNvSpPr>
            <a:spLocks noGrp="1"/>
          </p:cNvSpPr>
          <p:nvPr>
            <p:ph type="title"/>
          </p:nvPr>
        </p:nvSpPr>
        <p:spPr>
          <a:xfrm>
            <a:off x="839788" y="1037968"/>
            <a:ext cx="10515600" cy="823912"/>
          </a:xfrm>
        </p:spPr>
        <p:txBody>
          <a:bodyPr/>
          <a:lstStyle/>
          <a:p>
            <a:r>
              <a:rPr lang="hu-HU" dirty="0"/>
              <a:t>Mintacím szerkesztése</a:t>
            </a:r>
          </a:p>
        </p:txBody>
      </p:sp>
      <p:sp>
        <p:nvSpPr>
          <p:cNvPr id="3" name="Szöveg helye 2">
            <a:extLst>
              <a:ext uri="{FF2B5EF4-FFF2-40B4-BE49-F238E27FC236}">
                <a16:creationId xmlns:a16="http://schemas.microsoft.com/office/drawing/2014/main" id="{70239BDF-9506-4638-965B-187BB273B2D0}"/>
              </a:ext>
            </a:extLst>
          </p:cNvPr>
          <p:cNvSpPr>
            <a:spLocks noGrp="1"/>
          </p:cNvSpPr>
          <p:nvPr>
            <p:ph type="body" idx="1"/>
          </p:nvPr>
        </p:nvSpPr>
        <p:spPr>
          <a:xfrm>
            <a:off x="839788" y="204572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8612D269-5666-4E03-A8D7-47F9286A5524}"/>
              </a:ext>
            </a:extLst>
          </p:cNvPr>
          <p:cNvSpPr>
            <a:spLocks noGrp="1"/>
          </p:cNvSpPr>
          <p:nvPr>
            <p:ph sz="half" idx="2"/>
          </p:nvPr>
        </p:nvSpPr>
        <p:spPr>
          <a:xfrm>
            <a:off x="839788" y="3148269"/>
            <a:ext cx="5157787" cy="304139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DC439119-67AC-411D-BEC4-31AB31444255}"/>
              </a:ext>
            </a:extLst>
          </p:cNvPr>
          <p:cNvSpPr>
            <a:spLocks noGrp="1"/>
          </p:cNvSpPr>
          <p:nvPr>
            <p:ph type="body" sz="quarter" idx="3"/>
          </p:nvPr>
        </p:nvSpPr>
        <p:spPr>
          <a:xfrm>
            <a:off x="6172200" y="204572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236CC753-867E-4799-A4A2-E2322756841D}"/>
              </a:ext>
            </a:extLst>
          </p:cNvPr>
          <p:cNvSpPr>
            <a:spLocks noGrp="1"/>
          </p:cNvSpPr>
          <p:nvPr>
            <p:ph sz="quarter" idx="4"/>
          </p:nvPr>
        </p:nvSpPr>
        <p:spPr>
          <a:xfrm>
            <a:off x="6172200" y="3148269"/>
            <a:ext cx="5183188" cy="304139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1" name="Élőláb helye 9">
            <a:extLst>
              <a:ext uri="{FF2B5EF4-FFF2-40B4-BE49-F238E27FC236}">
                <a16:creationId xmlns:a16="http://schemas.microsoft.com/office/drawing/2014/main" id="{5FA7E1E9-E7BB-47CA-A1EF-B11CDEA83FE0}"/>
              </a:ext>
            </a:extLst>
          </p:cNvPr>
          <p:cNvSpPr>
            <a:spLocks noGrp="1"/>
          </p:cNvSpPr>
          <p:nvPr>
            <p:ph type="ftr" sz="quarter" idx="10"/>
          </p:nvPr>
        </p:nvSpPr>
        <p:spPr>
          <a:xfrm>
            <a:off x="720435" y="6496571"/>
            <a:ext cx="10207336" cy="365125"/>
          </a:xfrm>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12" name="Dia számának helye 12">
            <a:extLst>
              <a:ext uri="{FF2B5EF4-FFF2-40B4-BE49-F238E27FC236}">
                <a16:creationId xmlns:a16="http://schemas.microsoft.com/office/drawing/2014/main" id="{B64E611E-7F39-4597-A3E2-91639B852C7C}"/>
              </a:ext>
            </a:extLst>
          </p:cNvPr>
          <p:cNvSpPr>
            <a:spLocks noGrp="1"/>
          </p:cNvSpPr>
          <p:nvPr>
            <p:ph type="sldNum" sz="quarter" idx="11"/>
          </p:nvPr>
        </p:nvSpPr>
        <p:spPr>
          <a:xfrm>
            <a:off x="10927771" y="6496571"/>
            <a:ext cx="5992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207289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2D02CC-81C8-4F3B-82B5-B6AB44442D0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09808A6C-D1B3-49DB-A068-007DF256AD3B}"/>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Élőláb helye 3">
            <a:extLst>
              <a:ext uri="{FF2B5EF4-FFF2-40B4-BE49-F238E27FC236}">
                <a16:creationId xmlns:a16="http://schemas.microsoft.com/office/drawing/2014/main" id="{873CDEC1-C66E-40F4-A8BC-3E57EDD9D7C4}"/>
              </a:ext>
            </a:extLst>
          </p:cNvPr>
          <p:cNvSpPr>
            <a:spLocks noGrp="1"/>
          </p:cNvSpPr>
          <p:nvPr>
            <p:ph type="ftr" sz="quarter" idx="10"/>
          </p:nvPr>
        </p:nvSpPr>
        <p:spPr/>
        <p:txBody>
          <a:bodyPr/>
          <a:lstStyle/>
          <a:p>
            <a:endParaRPr lang="hu-HU" dirty="0"/>
          </a:p>
        </p:txBody>
      </p:sp>
      <p:sp>
        <p:nvSpPr>
          <p:cNvPr id="5" name="Dia számának helye 4">
            <a:extLst>
              <a:ext uri="{FF2B5EF4-FFF2-40B4-BE49-F238E27FC236}">
                <a16:creationId xmlns:a16="http://schemas.microsoft.com/office/drawing/2014/main" id="{0418F1C7-E80D-44A1-863D-29A4CDC903F7}"/>
              </a:ext>
            </a:extLst>
          </p:cNvPr>
          <p:cNvSpPr>
            <a:spLocks noGrp="1"/>
          </p:cNvSpPr>
          <p:nvPr>
            <p:ph type="sldNum" sz="quarter" idx="11"/>
          </p:nvPr>
        </p:nvSpPr>
        <p:spPr/>
        <p:txBody>
          <a:bodyPr/>
          <a:lstStyle/>
          <a:p>
            <a:r>
              <a:rPr lang="hu-HU">
                <a:solidFill>
                  <a:srgbClr val="00B0F0"/>
                </a:solidFill>
                <a:cs typeface="Arial"/>
              </a:rPr>
              <a:t>I</a:t>
            </a:r>
            <a:r>
              <a:rPr lang="hu-HU">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1080107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13B7F5F-DBA9-406F-B4C6-03E260F1BC79}"/>
              </a:ext>
            </a:extLst>
          </p:cNvPr>
          <p:cNvSpPr>
            <a:spLocks noGrp="1"/>
          </p:cNvSpPr>
          <p:nvPr>
            <p:ph type="title"/>
          </p:nvPr>
        </p:nvSpPr>
        <p:spPr/>
        <p:txBody>
          <a:bodyPr/>
          <a:lstStyle/>
          <a:p>
            <a:r>
              <a:rPr lang="hu-HU"/>
              <a:t>Mintacím szerkesztése</a:t>
            </a:r>
          </a:p>
        </p:txBody>
      </p:sp>
      <p:sp>
        <p:nvSpPr>
          <p:cNvPr id="7" name="Élőláb helye 9">
            <a:extLst>
              <a:ext uri="{FF2B5EF4-FFF2-40B4-BE49-F238E27FC236}">
                <a16:creationId xmlns:a16="http://schemas.microsoft.com/office/drawing/2014/main" id="{7689FB62-1891-4F7F-A229-FA771579BC5D}"/>
              </a:ext>
            </a:extLst>
          </p:cNvPr>
          <p:cNvSpPr>
            <a:spLocks noGrp="1"/>
          </p:cNvSpPr>
          <p:nvPr>
            <p:ph type="ftr" sz="quarter" idx="3"/>
          </p:nvPr>
        </p:nvSpPr>
        <p:spPr>
          <a:xfrm>
            <a:off x="720435" y="6493039"/>
            <a:ext cx="10207336" cy="365125"/>
          </a:xfrm>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8" name="Dia számának helye 12">
            <a:extLst>
              <a:ext uri="{FF2B5EF4-FFF2-40B4-BE49-F238E27FC236}">
                <a16:creationId xmlns:a16="http://schemas.microsoft.com/office/drawing/2014/main" id="{7199A801-EED3-4098-826E-3ACCCFFD18CA}"/>
              </a:ext>
            </a:extLst>
          </p:cNvPr>
          <p:cNvSpPr>
            <a:spLocks noGrp="1"/>
          </p:cNvSpPr>
          <p:nvPr>
            <p:ph type="sldNum" sz="quarter" idx="4"/>
          </p:nvPr>
        </p:nvSpPr>
        <p:spPr>
          <a:xfrm>
            <a:off x="10927771" y="6493039"/>
            <a:ext cx="5992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33398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6" name="Élőláb helye 9">
            <a:extLst>
              <a:ext uri="{FF2B5EF4-FFF2-40B4-BE49-F238E27FC236}">
                <a16:creationId xmlns:a16="http://schemas.microsoft.com/office/drawing/2014/main" id="{3B5A6BE5-BCF4-4268-9AA5-105EAC72E539}"/>
              </a:ext>
            </a:extLst>
          </p:cNvPr>
          <p:cNvSpPr>
            <a:spLocks noGrp="1"/>
          </p:cNvSpPr>
          <p:nvPr>
            <p:ph type="ftr" sz="quarter" idx="3"/>
          </p:nvPr>
        </p:nvSpPr>
        <p:spPr>
          <a:xfrm>
            <a:off x="720435" y="6493039"/>
            <a:ext cx="10207336" cy="365125"/>
          </a:xfrm>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9" name="Dia számának helye 12">
            <a:extLst>
              <a:ext uri="{FF2B5EF4-FFF2-40B4-BE49-F238E27FC236}">
                <a16:creationId xmlns:a16="http://schemas.microsoft.com/office/drawing/2014/main" id="{B793165A-0278-4B5B-B761-03AEA7A9E8B3}"/>
              </a:ext>
            </a:extLst>
          </p:cNvPr>
          <p:cNvSpPr>
            <a:spLocks noGrp="1"/>
          </p:cNvSpPr>
          <p:nvPr>
            <p:ph type="sldNum" sz="quarter" idx="4"/>
          </p:nvPr>
        </p:nvSpPr>
        <p:spPr>
          <a:xfrm>
            <a:off x="10927771" y="6493039"/>
            <a:ext cx="5992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2061312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4FFF40E-389D-4266-AEDE-5610EA6567C0}"/>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7B518616-EF51-472F-907B-68B6412E69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F4D9AF3C-5730-452D-B4DB-97E254D45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7" name="Élőláb helye 9">
            <a:extLst>
              <a:ext uri="{FF2B5EF4-FFF2-40B4-BE49-F238E27FC236}">
                <a16:creationId xmlns:a16="http://schemas.microsoft.com/office/drawing/2014/main" id="{9C8DD2DA-EE99-4E39-B4A2-AC883AAE153A}"/>
              </a:ext>
            </a:extLst>
          </p:cNvPr>
          <p:cNvSpPr>
            <a:spLocks noGrp="1"/>
          </p:cNvSpPr>
          <p:nvPr>
            <p:ph type="ftr" sz="quarter" idx="3"/>
          </p:nvPr>
        </p:nvSpPr>
        <p:spPr>
          <a:xfrm>
            <a:off x="720435" y="6507182"/>
            <a:ext cx="10207336" cy="365125"/>
          </a:xfrm>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8" name="Dia számának helye 12">
            <a:extLst>
              <a:ext uri="{FF2B5EF4-FFF2-40B4-BE49-F238E27FC236}">
                <a16:creationId xmlns:a16="http://schemas.microsoft.com/office/drawing/2014/main" id="{BB395FE3-198A-4B96-8648-CB36599ED06B}"/>
              </a:ext>
            </a:extLst>
          </p:cNvPr>
          <p:cNvSpPr>
            <a:spLocks noGrp="1"/>
          </p:cNvSpPr>
          <p:nvPr>
            <p:ph type="sldNum" sz="quarter" idx="4"/>
          </p:nvPr>
        </p:nvSpPr>
        <p:spPr>
          <a:xfrm>
            <a:off x="10927771" y="6507182"/>
            <a:ext cx="5992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173063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03739D9-32BB-457D-B04E-711EF23C3025}"/>
              </a:ext>
            </a:extLst>
          </p:cNvPr>
          <p:cNvSpPr>
            <a:spLocks noGrp="1"/>
          </p:cNvSpPr>
          <p:nvPr>
            <p:ph type="title"/>
          </p:nvPr>
        </p:nvSpPr>
        <p:spPr>
          <a:xfrm>
            <a:off x="839788" y="987424"/>
            <a:ext cx="3932237" cy="1069975"/>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BCCBF00A-5512-4429-BD23-71824C6B16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60BB928A-3F1F-4791-B21E-F1266BDAA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11" name="Élőláb helye 9">
            <a:extLst>
              <a:ext uri="{FF2B5EF4-FFF2-40B4-BE49-F238E27FC236}">
                <a16:creationId xmlns:a16="http://schemas.microsoft.com/office/drawing/2014/main" id="{493F36AC-0831-4A14-98D2-36D98E946C85}"/>
              </a:ext>
            </a:extLst>
          </p:cNvPr>
          <p:cNvSpPr>
            <a:spLocks noGrp="1"/>
          </p:cNvSpPr>
          <p:nvPr>
            <p:ph type="ftr" sz="quarter" idx="3"/>
          </p:nvPr>
        </p:nvSpPr>
        <p:spPr>
          <a:xfrm>
            <a:off x="720435" y="6497750"/>
            <a:ext cx="10207336" cy="365125"/>
          </a:xfrm>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12" name="Dia számának helye 12">
            <a:extLst>
              <a:ext uri="{FF2B5EF4-FFF2-40B4-BE49-F238E27FC236}">
                <a16:creationId xmlns:a16="http://schemas.microsoft.com/office/drawing/2014/main" id="{013FD48B-DF82-451A-9B04-E1C0F2C92B19}"/>
              </a:ext>
            </a:extLst>
          </p:cNvPr>
          <p:cNvSpPr>
            <a:spLocks noGrp="1"/>
          </p:cNvSpPr>
          <p:nvPr>
            <p:ph type="sldNum" sz="quarter" idx="4"/>
          </p:nvPr>
        </p:nvSpPr>
        <p:spPr>
          <a:xfrm>
            <a:off x="10927771" y="6497750"/>
            <a:ext cx="5992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3855820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50168EF-005F-4832-BC3B-431356AF1BB8}"/>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A7C64D58-00A5-4F48-A540-31826C5DA1AF}"/>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Footer Placeholder 5">
            <a:extLst>
              <a:ext uri="{FF2B5EF4-FFF2-40B4-BE49-F238E27FC236}">
                <a16:creationId xmlns:a16="http://schemas.microsoft.com/office/drawing/2014/main" id="{1E280750-BD49-4D12-A8D9-4AFA3E682041}"/>
              </a:ext>
            </a:extLst>
          </p:cNvPr>
          <p:cNvSpPr>
            <a:spLocks noGrp="1"/>
          </p:cNvSpPr>
          <p:nvPr>
            <p:ph type="ftr" sz="quarter" idx="3"/>
          </p:nvPr>
        </p:nvSpPr>
        <p:spPr>
          <a:xfrm>
            <a:off x="8240154" y="6468290"/>
            <a:ext cx="3161270" cy="324593"/>
          </a:xfrm>
          <a:prstGeom prst="rect">
            <a:avLst/>
          </a:prstGeom>
          <a:solidFill>
            <a:schemeClr val="bg1"/>
          </a:solidFill>
        </p:spPr>
        <p:txBody>
          <a:bodyPr wrap="none" anchor="ctr" anchorCtr="0"/>
          <a:lstStyle>
            <a:lvl1pPr algn="r">
              <a:defRPr sz="1100" cap="all" baseline="0">
                <a:solidFill>
                  <a:schemeClr val="tx2"/>
                </a:solidFill>
              </a:defRPr>
            </a:lvl1pPr>
          </a:lstStyle>
          <a:p>
            <a:endParaRPr lang="hu-HU" dirty="0"/>
          </a:p>
        </p:txBody>
      </p:sp>
      <p:sp>
        <p:nvSpPr>
          <p:cNvPr id="7" name="Dátum helye 18">
            <a:extLst>
              <a:ext uri="{FF2B5EF4-FFF2-40B4-BE49-F238E27FC236}">
                <a16:creationId xmlns:a16="http://schemas.microsoft.com/office/drawing/2014/main" id="{8559CDF0-8812-49F6-9236-BEBC38F87B66}"/>
              </a:ext>
            </a:extLst>
          </p:cNvPr>
          <p:cNvSpPr>
            <a:spLocks noGrp="1"/>
          </p:cNvSpPr>
          <p:nvPr>
            <p:ph type="dt" sz="half" idx="2"/>
          </p:nvPr>
        </p:nvSpPr>
        <p:spPr>
          <a:xfrm>
            <a:off x="342900" y="6502732"/>
            <a:ext cx="828675" cy="240321"/>
          </a:xfrm>
          <a:prstGeom prst="rect">
            <a:avLst/>
          </a:prstGeom>
          <a:noFill/>
        </p:spPr>
        <p:txBody>
          <a:bodyPr/>
          <a:lstStyle>
            <a:lvl1pPr>
              <a:defRPr lang="hu-HU" sz="1100" kern="1200" dirty="0">
                <a:solidFill>
                  <a:srgbClr val="06183D"/>
                </a:solidFill>
                <a:latin typeface="+mn-lt"/>
                <a:ea typeface="+mn-ea"/>
                <a:cs typeface="Arial"/>
              </a:defRPr>
            </a:lvl1pPr>
          </a:lstStyle>
          <a:p>
            <a:endParaRPr lang="hu-HU" dirty="0"/>
          </a:p>
        </p:txBody>
      </p:sp>
    </p:spTree>
    <p:extLst>
      <p:ext uri="{BB962C8B-B14F-4D97-AF65-F5344CB8AC3E}">
        <p14:creationId xmlns:p14="http://schemas.microsoft.com/office/powerpoint/2010/main" val="1357177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gyéni elrendezés">
    <p:bg>
      <p:bgPr>
        <a:solidFill>
          <a:schemeClr val="bg1"/>
        </a:solidFill>
        <a:effectLst/>
      </p:bgPr>
    </p:bg>
    <p:spTree>
      <p:nvGrpSpPr>
        <p:cNvPr id="1" name=""/>
        <p:cNvGrpSpPr/>
        <p:nvPr/>
      </p:nvGrpSpPr>
      <p:grpSpPr>
        <a:xfrm>
          <a:off x="0" y="0"/>
          <a:ext cx="0" cy="0"/>
          <a:chOff x="0" y="0"/>
          <a:chExt cx="0" cy="0"/>
        </a:xfrm>
      </p:grpSpPr>
      <p:sp>
        <p:nvSpPr>
          <p:cNvPr id="21" name="Élőláb helye 9">
            <a:extLst>
              <a:ext uri="{FF2B5EF4-FFF2-40B4-BE49-F238E27FC236}">
                <a16:creationId xmlns:a16="http://schemas.microsoft.com/office/drawing/2014/main" id="{CD3C93DD-C9E1-4978-AF20-A7041B8C1330}"/>
              </a:ext>
            </a:extLst>
          </p:cNvPr>
          <p:cNvSpPr>
            <a:spLocks noGrp="1"/>
          </p:cNvSpPr>
          <p:nvPr>
            <p:ph type="ftr" sz="quarter" idx="3"/>
          </p:nvPr>
        </p:nvSpPr>
        <p:spPr>
          <a:xfrm>
            <a:off x="720435" y="6492875"/>
            <a:ext cx="10207336" cy="365125"/>
          </a:xfrm>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24" name="Dia számának helye 12">
            <a:extLst>
              <a:ext uri="{FF2B5EF4-FFF2-40B4-BE49-F238E27FC236}">
                <a16:creationId xmlns:a16="http://schemas.microsoft.com/office/drawing/2014/main" id="{479D86D3-5C55-4300-B027-AFB21A555AE9}"/>
              </a:ext>
            </a:extLst>
          </p:cNvPr>
          <p:cNvSpPr>
            <a:spLocks noGrp="1"/>
          </p:cNvSpPr>
          <p:nvPr>
            <p:ph type="sldNum" sz="quarter" idx="4"/>
          </p:nvPr>
        </p:nvSpPr>
        <p:spPr>
          <a:xfrm>
            <a:off x="10927771" y="6492875"/>
            <a:ext cx="5992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
        <p:nvSpPr>
          <p:cNvPr id="27" name="Szöveg helye 26">
            <a:extLst>
              <a:ext uri="{FF2B5EF4-FFF2-40B4-BE49-F238E27FC236}">
                <a16:creationId xmlns:a16="http://schemas.microsoft.com/office/drawing/2014/main" id="{A3F9F67C-D1A8-4CD4-ACD4-7F0CE2189087}"/>
              </a:ext>
            </a:extLst>
          </p:cNvPr>
          <p:cNvSpPr>
            <a:spLocks noGrp="1"/>
          </p:cNvSpPr>
          <p:nvPr>
            <p:ph type="body" sz="quarter" idx="11"/>
          </p:nvPr>
        </p:nvSpPr>
        <p:spPr>
          <a:xfrm>
            <a:off x="720436" y="2279650"/>
            <a:ext cx="7378990" cy="646113"/>
          </a:xfrm>
        </p:spPr>
        <p:txBody>
          <a:bodyPr/>
          <a:lstStyle>
            <a:lvl1pPr marL="0" indent="0">
              <a:buNone/>
              <a:defRPr b="1"/>
            </a:lvl1pPr>
            <a:lvl2pPr marL="457200" indent="0">
              <a:buNone/>
              <a:defRPr/>
            </a:lvl2pPr>
          </a:lstStyle>
          <a:p>
            <a:pPr lvl="0"/>
            <a:endParaRPr lang="hu-HU" dirty="0"/>
          </a:p>
        </p:txBody>
      </p:sp>
      <p:sp>
        <p:nvSpPr>
          <p:cNvPr id="35" name="Tartalom helye 34">
            <a:extLst>
              <a:ext uri="{FF2B5EF4-FFF2-40B4-BE49-F238E27FC236}">
                <a16:creationId xmlns:a16="http://schemas.microsoft.com/office/drawing/2014/main" id="{0743B64F-0BBB-452E-A4AB-A5BC0D0DA19D}"/>
              </a:ext>
            </a:extLst>
          </p:cNvPr>
          <p:cNvSpPr>
            <a:spLocks noGrp="1"/>
          </p:cNvSpPr>
          <p:nvPr>
            <p:ph sz="quarter" idx="12"/>
          </p:nvPr>
        </p:nvSpPr>
        <p:spPr>
          <a:xfrm>
            <a:off x="720435" y="3148013"/>
            <a:ext cx="10806545" cy="2899104"/>
          </a:xfrm>
        </p:spPr>
        <p:txBody>
          <a:bodyPr/>
          <a:lstStyle>
            <a:lvl1pPr marL="0" indent="0">
              <a:buFontTx/>
              <a:buNone/>
              <a:defRPr b="1"/>
            </a:lvl1pPr>
          </a:lstStyle>
          <a:p>
            <a:pPr lvl="0"/>
            <a:endParaRPr lang="hu-HU" dirty="0"/>
          </a:p>
        </p:txBody>
      </p:sp>
      <p:sp>
        <p:nvSpPr>
          <p:cNvPr id="2" name="Cím 1">
            <a:extLst>
              <a:ext uri="{FF2B5EF4-FFF2-40B4-BE49-F238E27FC236}">
                <a16:creationId xmlns:a16="http://schemas.microsoft.com/office/drawing/2014/main" id="{2D06FFD4-77B2-411F-B7F8-C08DC97F4D04}"/>
              </a:ext>
            </a:extLst>
          </p:cNvPr>
          <p:cNvSpPr>
            <a:spLocks noGrp="1"/>
          </p:cNvSpPr>
          <p:nvPr>
            <p:ph type="title"/>
          </p:nvPr>
        </p:nvSpPr>
        <p:spPr>
          <a:xfrm>
            <a:off x="720435" y="1134349"/>
            <a:ext cx="10806545" cy="827143"/>
          </a:xfrm>
        </p:spPr>
        <p:txBody>
          <a:bodyPr>
            <a:noAutofit/>
          </a:bodyPr>
          <a:lstStyle>
            <a:lvl1pPr>
              <a:defRPr sz="6600">
                <a:solidFill>
                  <a:srgbClr val="C6CAEE"/>
                </a:solidFill>
              </a:defRPr>
            </a:lvl1pPr>
          </a:lstStyle>
          <a:p>
            <a:r>
              <a:rPr lang="hu-HU" dirty="0"/>
              <a:t>Mintacím szerkesztése</a:t>
            </a:r>
          </a:p>
        </p:txBody>
      </p:sp>
    </p:spTree>
    <p:extLst>
      <p:ext uri="{BB962C8B-B14F-4D97-AF65-F5344CB8AC3E}">
        <p14:creationId xmlns:p14="http://schemas.microsoft.com/office/powerpoint/2010/main" val="2452349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gyéni elrendezés">
    <p:bg>
      <p:bgPr>
        <a:solidFill>
          <a:srgbClr val="20286D"/>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F6AE112-CD76-4121-A8D0-646E8AEC4244}"/>
              </a:ext>
            </a:extLst>
          </p:cNvPr>
          <p:cNvSpPr>
            <a:spLocks noGrp="1"/>
          </p:cNvSpPr>
          <p:nvPr>
            <p:ph type="title"/>
          </p:nvPr>
        </p:nvSpPr>
        <p:spPr>
          <a:xfrm>
            <a:off x="1035908" y="2416346"/>
            <a:ext cx="10515600" cy="1325563"/>
          </a:xfrm>
          <a:prstGeom prst="rect">
            <a:avLst/>
          </a:prstGeom>
        </p:spPr>
        <p:txBody>
          <a:bodyPr/>
          <a:lstStyle>
            <a:lvl1pPr>
              <a:defRPr b="1">
                <a:solidFill>
                  <a:schemeClr val="bg1"/>
                </a:solidFill>
                <a:latin typeface="+mn-lt"/>
              </a:defRPr>
            </a:lvl1pPr>
          </a:lstStyle>
          <a:p>
            <a:r>
              <a:rPr lang="hu-HU" dirty="0"/>
              <a:t>Mintacím szerkesztése</a:t>
            </a:r>
          </a:p>
        </p:txBody>
      </p:sp>
      <p:pic>
        <p:nvPicPr>
          <p:cNvPr id="4" name="Ábra 3">
            <a:extLst>
              <a:ext uri="{FF2B5EF4-FFF2-40B4-BE49-F238E27FC236}">
                <a16:creationId xmlns:a16="http://schemas.microsoft.com/office/drawing/2014/main" id="{6DD41D5C-5031-4EDA-A5B7-03A85321B1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14"/>
            <a:ext cx="1260389" cy="1141248"/>
          </a:xfrm>
          <a:prstGeom prst="rect">
            <a:avLst/>
          </a:prstGeom>
        </p:spPr>
      </p:pic>
    </p:spTree>
    <p:extLst>
      <p:ext uri="{BB962C8B-B14F-4D97-AF65-F5344CB8AC3E}">
        <p14:creationId xmlns:p14="http://schemas.microsoft.com/office/powerpoint/2010/main" val="236912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Egyéni elrendezé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5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ED802CC-7F70-4DA5-A71A-3C7116DC4BA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9D421AAB-CE17-46A1-B98D-C099861DDE05}"/>
              </a:ext>
            </a:extLst>
          </p:cNvPr>
          <p:cNvSpPr>
            <a:spLocks noGrp="1"/>
          </p:cNvSpPr>
          <p:nvPr>
            <p:ph type="body" idx="1"/>
          </p:nvPr>
        </p:nvSpPr>
        <p:spPr>
          <a:xfrm>
            <a:off x="831850" y="4589463"/>
            <a:ext cx="10515600" cy="1500187"/>
          </a:xfrm>
        </p:spPr>
        <p:txBody>
          <a:bodyPr/>
          <a:lstStyle>
            <a:lvl1pPr marL="0" indent="0">
              <a:buNone/>
              <a:defRPr sz="2400">
                <a:solidFill>
                  <a:srgbClr val="20286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dirty="0"/>
              <a:t>Mintaszöveg szerkesztése</a:t>
            </a:r>
          </a:p>
        </p:txBody>
      </p:sp>
      <p:sp>
        <p:nvSpPr>
          <p:cNvPr id="4" name="Élőláb helye 3">
            <a:extLst>
              <a:ext uri="{FF2B5EF4-FFF2-40B4-BE49-F238E27FC236}">
                <a16:creationId xmlns:a16="http://schemas.microsoft.com/office/drawing/2014/main" id="{43AD2DD6-CEB9-400E-8230-F9A0B7B6EA50}"/>
              </a:ext>
            </a:extLst>
          </p:cNvPr>
          <p:cNvSpPr>
            <a:spLocks noGrp="1"/>
          </p:cNvSpPr>
          <p:nvPr>
            <p:ph type="ftr" sz="quarter" idx="10"/>
          </p:nvPr>
        </p:nvSpPr>
        <p:spPr/>
        <p:txBody>
          <a:bodyPr/>
          <a:lstStyle/>
          <a:p>
            <a:endParaRPr lang="hu-HU" dirty="0"/>
          </a:p>
        </p:txBody>
      </p:sp>
      <p:sp>
        <p:nvSpPr>
          <p:cNvPr id="5" name="Dia számának helye 4">
            <a:extLst>
              <a:ext uri="{FF2B5EF4-FFF2-40B4-BE49-F238E27FC236}">
                <a16:creationId xmlns:a16="http://schemas.microsoft.com/office/drawing/2014/main" id="{B1740210-E262-43B7-AAC7-ABE8D4A5DC3F}"/>
              </a:ext>
            </a:extLst>
          </p:cNvPr>
          <p:cNvSpPr>
            <a:spLocks noGrp="1"/>
          </p:cNvSpPr>
          <p:nvPr>
            <p:ph type="sldNum" sz="quarter" idx="11"/>
          </p:nvPr>
        </p:nvSpPr>
        <p:spPr/>
        <p:txBody>
          <a:bodyPr/>
          <a:lstStyle/>
          <a:p>
            <a:r>
              <a:rPr lang="hu-HU">
                <a:solidFill>
                  <a:srgbClr val="00B0F0"/>
                </a:solidFill>
                <a:cs typeface="Arial"/>
              </a:rPr>
              <a:t>I</a:t>
            </a:r>
            <a:r>
              <a:rPr lang="hu-HU">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405895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06C0FA8-7CC5-4E34-A16C-86E4C67B5B07}"/>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276FEFE-CD06-4FE3-8B1D-8BCF4E7F2B36}"/>
              </a:ext>
            </a:extLst>
          </p:cNvPr>
          <p:cNvSpPr>
            <a:spLocks noGrp="1"/>
          </p:cNvSpPr>
          <p:nvPr>
            <p:ph sz="half" idx="1"/>
          </p:nvPr>
        </p:nvSpPr>
        <p:spPr>
          <a:xfrm>
            <a:off x="838200" y="2137719"/>
            <a:ext cx="5181600" cy="4039244"/>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D7F9951C-66E6-49F4-A112-EC6679159DB4}"/>
              </a:ext>
            </a:extLst>
          </p:cNvPr>
          <p:cNvSpPr>
            <a:spLocks noGrp="1"/>
          </p:cNvSpPr>
          <p:nvPr>
            <p:ph sz="half" idx="2"/>
          </p:nvPr>
        </p:nvSpPr>
        <p:spPr>
          <a:xfrm>
            <a:off x="6172200" y="2137717"/>
            <a:ext cx="5181600" cy="4039245"/>
          </a:xfr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Élőláb helye 4">
            <a:extLst>
              <a:ext uri="{FF2B5EF4-FFF2-40B4-BE49-F238E27FC236}">
                <a16:creationId xmlns:a16="http://schemas.microsoft.com/office/drawing/2014/main" id="{E30E51F2-246F-4A1A-A8BA-AAC641AC1144}"/>
              </a:ext>
            </a:extLst>
          </p:cNvPr>
          <p:cNvSpPr>
            <a:spLocks noGrp="1"/>
          </p:cNvSpPr>
          <p:nvPr>
            <p:ph type="ftr" sz="quarter" idx="10"/>
          </p:nvPr>
        </p:nvSpPr>
        <p:spPr/>
        <p:txBody>
          <a:bodyPr/>
          <a:lstStyle/>
          <a:p>
            <a:endParaRPr lang="hu-HU" dirty="0"/>
          </a:p>
        </p:txBody>
      </p:sp>
      <p:sp>
        <p:nvSpPr>
          <p:cNvPr id="6" name="Dia számának helye 5">
            <a:extLst>
              <a:ext uri="{FF2B5EF4-FFF2-40B4-BE49-F238E27FC236}">
                <a16:creationId xmlns:a16="http://schemas.microsoft.com/office/drawing/2014/main" id="{E42557B1-576A-458F-AAC9-7A7A919611BB}"/>
              </a:ext>
            </a:extLst>
          </p:cNvPr>
          <p:cNvSpPr>
            <a:spLocks noGrp="1"/>
          </p:cNvSpPr>
          <p:nvPr>
            <p:ph type="sldNum" sz="quarter" idx="11"/>
          </p:nvPr>
        </p:nvSpPr>
        <p:spPr/>
        <p:txBody>
          <a:bodyPr/>
          <a:lstStyle/>
          <a:p>
            <a:r>
              <a:rPr lang="hu-HU">
                <a:solidFill>
                  <a:srgbClr val="00B0F0"/>
                </a:solidFill>
                <a:cs typeface="Arial"/>
              </a:rPr>
              <a:t>I</a:t>
            </a:r>
            <a:r>
              <a:rPr lang="hu-HU">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191032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558E512-AF6E-4817-A756-1934AC8480E9}"/>
              </a:ext>
            </a:extLst>
          </p:cNvPr>
          <p:cNvSpPr>
            <a:spLocks noGrp="1"/>
          </p:cNvSpPr>
          <p:nvPr>
            <p:ph type="title"/>
          </p:nvPr>
        </p:nvSpPr>
        <p:spPr>
          <a:xfrm>
            <a:off x="839788" y="1037968"/>
            <a:ext cx="10515600" cy="823912"/>
          </a:xfrm>
        </p:spPr>
        <p:txBody>
          <a:bodyPr/>
          <a:lstStyle/>
          <a:p>
            <a:r>
              <a:rPr lang="hu-HU" dirty="0"/>
              <a:t>Mintacím szerkesztése</a:t>
            </a:r>
          </a:p>
        </p:txBody>
      </p:sp>
      <p:sp>
        <p:nvSpPr>
          <p:cNvPr id="3" name="Szöveg helye 2">
            <a:extLst>
              <a:ext uri="{FF2B5EF4-FFF2-40B4-BE49-F238E27FC236}">
                <a16:creationId xmlns:a16="http://schemas.microsoft.com/office/drawing/2014/main" id="{70239BDF-9506-4638-965B-187BB273B2D0}"/>
              </a:ext>
            </a:extLst>
          </p:cNvPr>
          <p:cNvSpPr>
            <a:spLocks noGrp="1"/>
          </p:cNvSpPr>
          <p:nvPr>
            <p:ph type="body" idx="1"/>
          </p:nvPr>
        </p:nvSpPr>
        <p:spPr>
          <a:xfrm>
            <a:off x="839788" y="204572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8612D269-5666-4E03-A8D7-47F9286A5524}"/>
              </a:ext>
            </a:extLst>
          </p:cNvPr>
          <p:cNvSpPr>
            <a:spLocks noGrp="1"/>
          </p:cNvSpPr>
          <p:nvPr>
            <p:ph sz="half" idx="2"/>
          </p:nvPr>
        </p:nvSpPr>
        <p:spPr>
          <a:xfrm>
            <a:off x="839788" y="3148269"/>
            <a:ext cx="5157787" cy="304139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DC439119-67AC-411D-BEC4-31AB31444255}"/>
              </a:ext>
            </a:extLst>
          </p:cNvPr>
          <p:cNvSpPr>
            <a:spLocks noGrp="1"/>
          </p:cNvSpPr>
          <p:nvPr>
            <p:ph type="body" sz="quarter" idx="3"/>
          </p:nvPr>
        </p:nvSpPr>
        <p:spPr>
          <a:xfrm>
            <a:off x="6172200" y="204572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236CC753-867E-4799-A4A2-E2322756841D}"/>
              </a:ext>
            </a:extLst>
          </p:cNvPr>
          <p:cNvSpPr>
            <a:spLocks noGrp="1"/>
          </p:cNvSpPr>
          <p:nvPr>
            <p:ph sz="quarter" idx="4"/>
          </p:nvPr>
        </p:nvSpPr>
        <p:spPr>
          <a:xfrm>
            <a:off x="6172200" y="3148269"/>
            <a:ext cx="5183188" cy="304139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Élőláb helye 6">
            <a:extLst>
              <a:ext uri="{FF2B5EF4-FFF2-40B4-BE49-F238E27FC236}">
                <a16:creationId xmlns:a16="http://schemas.microsoft.com/office/drawing/2014/main" id="{DE25E16F-06C7-47BA-951F-D875A7379F7C}"/>
              </a:ext>
            </a:extLst>
          </p:cNvPr>
          <p:cNvSpPr>
            <a:spLocks noGrp="1"/>
          </p:cNvSpPr>
          <p:nvPr>
            <p:ph type="ftr" sz="quarter" idx="10"/>
          </p:nvPr>
        </p:nvSpPr>
        <p:spPr/>
        <p:txBody>
          <a:bodyPr/>
          <a:lstStyle/>
          <a:p>
            <a:endParaRPr lang="hu-HU" dirty="0"/>
          </a:p>
        </p:txBody>
      </p:sp>
      <p:sp>
        <p:nvSpPr>
          <p:cNvPr id="8" name="Dia számának helye 7">
            <a:extLst>
              <a:ext uri="{FF2B5EF4-FFF2-40B4-BE49-F238E27FC236}">
                <a16:creationId xmlns:a16="http://schemas.microsoft.com/office/drawing/2014/main" id="{C5EC56B8-F8FA-4533-A5ED-EEF1AA82873B}"/>
              </a:ext>
            </a:extLst>
          </p:cNvPr>
          <p:cNvSpPr>
            <a:spLocks noGrp="1"/>
          </p:cNvSpPr>
          <p:nvPr>
            <p:ph type="sldNum" sz="quarter" idx="11"/>
          </p:nvPr>
        </p:nvSpPr>
        <p:spPr/>
        <p:txBody>
          <a:bodyPr/>
          <a:lstStyle/>
          <a:p>
            <a:r>
              <a:rPr lang="hu-HU">
                <a:solidFill>
                  <a:srgbClr val="00B0F0"/>
                </a:solidFill>
                <a:cs typeface="Arial"/>
              </a:rPr>
              <a:t>I</a:t>
            </a:r>
            <a:r>
              <a:rPr lang="hu-HU">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212916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13B7F5F-DBA9-406F-B4C6-03E260F1BC79}"/>
              </a:ext>
            </a:extLst>
          </p:cNvPr>
          <p:cNvSpPr>
            <a:spLocks noGrp="1"/>
          </p:cNvSpPr>
          <p:nvPr>
            <p:ph type="title"/>
          </p:nvPr>
        </p:nvSpPr>
        <p:spPr/>
        <p:txBody>
          <a:bodyPr/>
          <a:lstStyle/>
          <a:p>
            <a:r>
              <a:rPr lang="hu-HU"/>
              <a:t>Mintacím szerkesztése</a:t>
            </a:r>
          </a:p>
        </p:txBody>
      </p:sp>
      <p:sp>
        <p:nvSpPr>
          <p:cNvPr id="3" name="Élőláb helye 2">
            <a:extLst>
              <a:ext uri="{FF2B5EF4-FFF2-40B4-BE49-F238E27FC236}">
                <a16:creationId xmlns:a16="http://schemas.microsoft.com/office/drawing/2014/main" id="{73459814-93BB-4D6F-8D93-E2B3D76E685E}"/>
              </a:ext>
            </a:extLst>
          </p:cNvPr>
          <p:cNvSpPr>
            <a:spLocks noGrp="1"/>
          </p:cNvSpPr>
          <p:nvPr>
            <p:ph type="ftr" sz="quarter" idx="10"/>
          </p:nvPr>
        </p:nvSpPr>
        <p:spPr/>
        <p:txBody>
          <a:bodyPr/>
          <a:lstStyle/>
          <a:p>
            <a:endParaRPr lang="hu-HU" dirty="0"/>
          </a:p>
        </p:txBody>
      </p:sp>
      <p:sp>
        <p:nvSpPr>
          <p:cNvPr id="4" name="Dia számának helye 3">
            <a:extLst>
              <a:ext uri="{FF2B5EF4-FFF2-40B4-BE49-F238E27FC236}">
                <a16:creationId xmlns:a16="http://schemas.microsoft.com/office/drawing/2014/main" id="{CD10E865-5902-40F0-8434-2C91E108786E}"/>
              </a:ext>
            </a:extLst>
          </p:cNvPr>
          <p:cNvSpPr>
            <a:spLocks noGrp="1"/>
          </p:cNvSpPr>
          <p:nvPr>
            <p:ph type="sldNum" sz="quarter" idx="11"/>
          </p:nvPr>
        </p:nvSpPr>
        <p:spPr/>
        <p:txBody>
          <a:bodyPr/>
          <a:lstStyle/>
          <a:p>
            <a:r>
              <a:rPr lang="hu-HU">
                <a:solidFill>
                  <a:srgbClr val="00B0F0"/>
                </a:solidFill>
                <a:cs typeface="Arial"/>
              </a:rPr>
              <a:t>I</a:t>
            </a:r>
            <a:r>
              <a:rPr lang="hu-HU">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271986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BD2C4FB3-3568-4112-AB69-38389E8352C1}"/>
              </a:ext>
            </a:extLst>
          </p:cNvPr>
          <p:cNvSpPr>
            <a:spLocks noGrp="1"/>
          </p:cNvSpPr>
          <p:nvPr>
            <p:ph type="ftr" sz="quarter" idx="10"/>
          </p:nvPr>
        </p:nvSpPr>
        <p:spPr/>
        <p:txBody>
          <a:bodyPr/>
          <a:lstStyle/>
          <a:p>
            <a:endParaRPr lang="hu-HU" dirty="0"/>
          </a:p>
        </p:txBody>
      </p:sp>
      <p:sp>
        <p:nvSpPr>
          <p:cNvPr id="3" name="Dia számának helye 2">
            <a:extLst>
              <a:ext uri="{FF2B5EF4-FFF2-40B4-BE49-F238E27FC236}">
                <a16:creationId xmlns:a16="http://schemas.microsoft.com/office/drawing/2014/main" id="{2245B429-33AC-4B05-8D75-48C38BCF106C}"/>
              </a:ext>
            </a:extLst>
          </p:cNvPr>
          <p:cNvSpPr>
            <a:spLocks noGrp="1"/>
          </p:cNvSpPr>
          <p:nvPr>
            <p:ph type="sldNum" sz="quarter" idx="11"/>
          </p:nvPr>
        </p:nvSpPr>
        <p:spPr/>
        <p:txBody>
          <a:bodyPr/>
          <a:lstStyle/>
          <a:p>
            <a:r>
              <a:rPr lang="hu-HU">
                <a:solidFill>
                  <a:srgbClr val="00B0F0"/>
                </a:solidFill>
                <a:cs typeface="Arial"/>
              </a:rPr>
              <a:t>I</a:t>
            </a:r>
            <a:r>
              <a:rPr lang="hu-HU">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50676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4FFF40E-389D-4266-AEDE-5610EA6567C0}"/>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7B518616-EF51-472F-907B-68B6412E69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F4D9AF3C-5730-452D-B4DB-97E254D45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Élőláb helye 4">
            <a:extLst>
              <a:ext uri="{FF2B5EF4-FFF2-40B4-BE49-F238E27FC236}">
                <a16:creationId xmlns:a16="http://schemas.microsoft.com/office/drawing/2014/main" id="{7F54A4F5-46ED-4CB7-88E0-DE66FC1DC634}"/>
              </a:ext>
            </a:extLst>
          </p:cNvPr>
          <p:cNvSpPr>
            <a:spLocks noGrp="1"/>
          </p:cNvSpPr>
          <p:nvPr>
            <p:ph type="ftr" sz="quarter" idx="10"/>
          </p:nvPr>
        </p:nvSpPr>
        <p:spPr/>
        <p:txBody>
          <a:bodyPr/>
          <a:lstStyle/>
          <a:p>
            <a:endParaRPr lang="hu-HU" dirty="0"/>
          </a:p>
        </p:txBody>
      </p:sp>
      <p:sp>
        <p:nvSpPr>
          <p:cNvPr id="6" name="Dia számának helye 5">
            <a:extLst>
              <a:ext uri="{FF2B5EF4-FFF2-40B4-BE49-F238E27FC236}">
                <a16:creationId xmlns:a16="http://schemas.microsoft.com/office/drawing/2014/main" id="{5836F4EC-E8AE-4ECE-8DA5-BB5EEC91510A}"/>
              </a:ext>
            </a:extLst>
          </p:cNvPr>
          <p:cNvSpPr>
            <a:spLocks noGrp="1"/>
          </p:cNvSpPr>
          <p:nvPr>
            <p:ph type="sldNum" sz="quarter" idx="11"/>
          </p:nvPr>
        </p:nvSpPr>
        <p:spPr/>
        <p:txBody>
          <a:bodyPr/>
          <a:lstStyle/>
          <a:p>
            <a:r>
              <a:rPr lang="hu-HU">
                <a:solidFill>
                  <a:srgbClr val="00B0F0"/>
                </a:solidFill>
                <a:cs typeface="Arial"/>
              </a:rPr>
              <a:t>I</a:t>
            </a:r>
            <a:r>
              <a:rPr lang="hu-HU">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243987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03739D9-32BB-457D-B04E-711EF23C3025}"/>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BCCBF00A-5512-4429-BD23-71824C6B16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60BB928A-3F1F-4791-B21E-F1266BDAA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Élőláb helye 4">
            <a:extLst>
              <a:ext uri="{FF2B5EF4-FFF2-40B4-BE49-F238E27FC236}">
                <a16:creationId xmlns:a16="http://schemas.microsoft.com/office/drawing/2014/main" id="{942BAC2D-D86F-4EC1-B9E4-EC88BA84A070}"/>
              </a:ext>
            </a:extLst>
          </p:cNvPr>
          <p:cNvSpPr>
            <a:spLocks noGrp="1"/>
          </p:cNvSpPr>
          <p:nvPr>
            <p:ph type="ftr" sz="quarter" idx="10"/>
          </p:nvPr>
        </p:nvSpPr>
        <p:spPr/>
        <p:txBody>
          <a:bodyPr/>
          <a:lstStyle/>
          <a:p>
            <a:endParaRPr lang="hu-HU" dirty="0"/>
          </a:p>
        </p:txBody>
      </p:sp>
      <p:sp>
        <p:nvSpPr>
          <p:cNvPr id="6" name="Dia számának helye 5">
            <a:extLst>
              <a:ext uri="{FF2B5EF4-FFF2-40B4-BE49-F238E27FC236}">
                <a16:creationId xmlns:a16="http://schemas.microsoft.com/office/drawing/2014/main" id="{4BE481AB-65BB-4386-AA91-14E5E851C356}"/>
              </a:ext>
            </a:extLst>
          </p:cNvPr>
          <p:cNvSpPr>
            <a:spLocks noGrp="1"/>
          </p:cNvSpPr>
          <p:nvPr>
            <p:ph type="sldNum" sz="quarter" idx="11"/>
          </p:nvPr>
        </p:nvSpPr>
        <p:spPr/>
        <p:txBody>
          <a:bodyPr/>
          <a:lstStyle/>
          <a:p>
            <a:r>
              <a:rPr lang="hu-HU">
                <a:solidFill>
                  <a:srgbClr val="00B0F0"/>
                </a:solidFill>
                <a:cs typeface="Arial"/>
              </a:rPr>
              <a:t>I</a:t>
            </a:r>
            <a:r>
              <a:rPr lang="hu-HU">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spTree>
    <p:extLst>
      <p:ext uri="{BB962C8B-B14F-4D97-AF65-F5344CB8AC3E}">
        <p14:creationId xmlns:p14="http://schemas.microsoft.com/office/powerpoint/2010/main" val="355042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sv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6CAEE"/>
        </a:soli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AEA76D41-648E-46D1-B329-9C57C0196615}"/>
              </a:ext>
            </a:extLst>
          </p:cNvPr>
          <p:cNvSpPr>
            <a:spLocks noGrp="1"/>
          </p:cNvSpPr>
          <p:nvPr>
            <p:ph type="title"/>
          </p:nvPr>
        </p:nvSpPr>
        <p:spPr>
          <a:xfrm>
            <a:off x="720435" y="1134349"/>
            <a:ext cx="10633365" cy="827143"/>
          </a:xfrm>
          <a:prstGeom prst="rect">
            <a:avLst/>
          </a:prstGeom>
        </p:spPr>
        <p:txBody>
          <a:bodyPr vert="horz" lIns="91440" tIns="45720" rIns="91440" bIns="45720" rtlCol="0" anchor="ctr">
            <a:normAutofit/>
          </a:bodyPr>
          <a:lstStyle/>
          <a:p>
            <a:r>
              <a:rPr lang="hu-HU" dirty="0"/>
              <a:t>Mintacím szerkesztése</a:t>
            </a:r>
          </a:p>
        </p:txBody>
      </p:sp>
      <p:sp>
        <p:nvSpPr>
          <p:cNvPr id="3" name="Szöveg helye 2">
            <a:extLst>
              <a:ext uri="{FF2B5EF4-FFF2-40B4-BE49-F238E27FC236}">
                <a16:creationId xmlns:a16="http://schemas.microsoft.com/office/drawing/2014/main" id="{647B6C4E-B857-43B4-B03A-1162207385B2}"/>
              </a:ext>
            </a:extLst>
          </p:cNvPr>
          <p:cNvSpPr>
            <a:spLocks noGrp="1"/>
          </p:cNvSpPr>
          <p:nvPr>
            <p:ph type="body" idx="1"/>
          </p:nvPr>
        </p:nvSpPr>
        <p:spPr>
          <a:xfrm>
            <a:off x="720435" y="2078794"/>
            <a:ext cx="10806545" cy="409816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0" name="Élőláb helye 9">
            <a:extLst>
              <a:ext uri="{FF2B5EF4-FFF2-40B4-BE49-F238E27FC236}">
                <a16:creationId xmlns:a16="http://schemas.microsoft.com/office/drawing/2014/main" id="{62FE346B-48E5-42D7-BBCF-A11292189F98}"/>
              </a:ext>
            </a:extLst>
          </p:cNvPr>
          <p:cNvSpPr>
            <a:spLocks noGrp="1"/>
          </p:cNvSpPr>
          <p:nvPr>
            <p:ph type="ftr" sz="quarter" idx="3"/>
          </p:nvPr>
        </p:nvSpPr>
        <p:spPr>
          <a:xfrm>
            <a:off x="720435" y="6497754"/>
            <a:ext cx="10207336" cy="365125"/>
          </a:xfrm>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13" name="Dia számának helye 12">
            <a:extLst>
              <a:ext uri="{FF2B5EF4-FFF2-40B4-BE49-F238E27FC236}">
                <a16:creationId xmlns:a16="http://schemas.microsoft.com/office/drawing/2014/main" id="{455C9B1B-732B-4396-903F-A2DA92BC3C74}"/>
              </a:ext>
            </a:extLst>
          </p:cNvPr>
          <p:cNvSpPr>
            <a:spLocks noGrp="1"/>
          </p:cNvSpPr>
          <p:nvPr>
            <p:ph type="sldNum" sz="quarter" idx="4"/>
          </p:nvPr>
        </p:nvSpPr>
        <p:spPr>
          <a:xfrm>
            <a:off x="10927771" y="6497754"/>
            <a:ext cx="5992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cxnSp>
        <p:nvCxnSpPr>
          <p:cNvPr id="14" name="Straight Arrow Connector 15">
            <a:extLst>
              <a:ext uri="{FF2B5EF4-FFF2-40B4-BE49-F238E27FC236}">
                <a16:creationId xmlns:a16="http://schemas.microsoft.com/office/drawing/2014/main" id="{FD91B0F6-416E-4FF9-AB75-43D987CE0578}"/>
              </a:ext>
            </a:extLst>
          </p:cNvPr>
          <p:cNvCxnSpPr>
            <a:cxnSpLocks/>
          </p:cNvCxnSpPr>
          <p:nvPr userDrawn="1"/>
        </p:nvCxnSpPr>
        <p:spPr>
          <a:xfrm>
            <a:off x="720436" y="6497755"/>
            <a:ext cx="10806544" cy="0"/>
          </a:xfrm>
          <a:prstGeom prst="straightConnector1">
            <a:avLst/>
          </a:prstGeom>
          <a:ln w="19050">
            <a:solidFill>
              <a:srgbClr val="06183D"/>
            </a:solidFill>
          </a:ln>
        </p:spPr>
        <p:style>
          <a:lnRef idx="1">
            <a:schemeClr val="accent1"/>
          </a:lnRef>
          <a:fillRef idx="0">
            <a:schemeClr val="accent1"/>
          </a:fillRef>
          <a:effectRef idx="0">
            <a:schemeClr val="accent1"/>
          </a:effectRef>
          <a:fontRef idx="minor">
            <a:schemeClr val="tx1"/>
          </a:fontRef>
        </p:style>
      </p:cxnSp>
      <p:pic>
        <p:nvPicPr>
          <p:cNvPr id="9" name="Ábra 8">
            <a:extLst>
              <a:ext uri="{FF2B5EF4-FFF2-40B4-BE49-F238E27FC236}">
                <a16:creationId xmlns:a16="http://schemas.microsoft.com/office/drawing/2014/main" id="{C09CEA1A-FACC-4D0F-9061-5F8BE2950CAF}"/>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0" y="-614"/>
            <a:ext cx="1260389" cy="1141248"/>
          </a:xfrm>
          <a:prstGeom prst="rect">
            <a:avLst/>
          </a:prstGeom>
        </p:spPr>
      </p:pic>
    </p:spTree>
    <p:extLst>
      <p:ext uri="{BB962C8B-B14F-4D97-AF65-F5344CB8AC3E}">
        <p14:creationId xmlns:p14="http://schemas.microsoft.com/office/powerpoint/2010/main" val="638174172"/>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2" r:id="rId10"/>
    <p:sldLayoutId id="2147484247" r:id="rId11"/>
    <p:sldLayoutId id="2147484248" r:id="rId12"/>
    <p:sldLayoutId id="2147484165" r:id="rId13"/>
  </p:sldLayoutIdLst>
  <p:txStyles>
    <p:titleStyle>
      <a:lvl1pPr algn="l" defTabSz="914400" rtl="0" eaLnBrk="1" latinLnBrk="0" hangingPunct="1">
        <a:lnSpc>
          <a:spcPct val="90000"/>
        </a:lnSpc>
        <a:spcBef>
          <a:spcPct val="0"/>
        </a:spcBef>
        <a:buNone/>
        <a:defRPr sz="4400" b="1" kern="1200">
          <a:solidFill>
            <a:srgbClr val="20286D"/>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28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028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0286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0286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028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AEA76D41-648E-46D1-B329-9C57C0196615}"/>
              </a:ext>
            </a:extLst>
          </p:cNvPr>
          <p:cNvSpPr>
            <a:spLocks noGrp="1"/>
          </p:cNvSpPr>
          <p:nvPr>
            <p:ph type="title"/>
          </p:nvPr>
        </p:nvSpPr>
        <p:spPr>
          <a:xfrm>
            <a:off x="720435" y="1134349"/>
            <a:ext cx="10806545" cy="827143"/>
          </a:xfrm>
          <a:prstGeom prst="rect">
            <a:avLst/>
          </a:prstGeom>
        </p:spPr>
        <p:txBody>
          <a:bodyPr vert="horz" lIns="91440" tIns="45720" rIns="91440" bIns="45720" rtlCol="0" anchor="ctr">
            <a:normAutofit/>
          </a:bodyPr>
          <a:lstStyle/>
          <a:p>
            <a:r>
              <a:rPr lang="hu-HU" dirty="0"/>
              <a:t>Mintacím szerkesztése</a:t>
            </a:r>
          </a:p>
        </p:txBody>
      </p:sp>
      <p:sp>
        <p:nvSpPr>
          <p:cNvPr id="3" name="Szöveg helye 2">
            <a:extLst>
              <a:ext uri="{FF2B5EF4-FFF2-40B4-BE49-F238E27FC236}">
                <a16:creationId xmlns:a16="http://schemas.microsoft.com/office/drawing/2014/main" id="{647B6C4E-B857-43B4-B03A-1162207385B2}"/>
              </a:ext>
            </a:extLst>
          </p:cNvPr>
          <p:cNvSpPr>
            <a:spLocks noGrp="1"/>
          </p:cNvSpPr>
          <p:nvPr>
            <p:ph type="body" idx="1"/>
          </p:nvPr>
        </p:nvSpPr>
        <p:spPr>
          <a:xfrm>
            <a:off x="720436" y="2078794"/>
            <a:ext cx="10806544" cy="409816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0" name="Élőláb helye 9">
            <a:extLst>
              <a:ext uri="{FF2B5EF4-FFF2-40B4-BE49-F238E27FC236}">
                <a16:creationId xmlns:a16="http://schemas.microsoft.com/office/drawing/2014/main" id="{E8130265-40F7-4EC3-AD64-A7992A265933}"/>
              </a:ext>
            </a:extLst>
          </p:cNvPr>
          <p:cNvSpPr>
            <a:spLocks noGrp="1"/>
          </p:cNvSpPr>
          <p:nvPr>
            <p:ph type="ftr" sz="quarter" idx="3"/>
          </p:nvPr>
        </p:nvSpPr>
        <p:spPr>
          <a:xfrm>
            <a:off x="720435" y="6497753"/>
            <a:ext cx="10207336" cy="365125"/>
          </a:xfrm>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13" name="Dia számának helye 12">
            <a:extLst>
              <a:ext uri="{FF2B5EF4-FFF2-40B4-BE49-F238E27FC236}">
                <a16:creationId xmlns:a16="http://schemas.microsoft.com/office/drawing/2014/main" id="{05ABFF82-C258-4DF3-984C-76F02FFF621B}"/>
              </a:ext>
            </a:extLst>
          </p:cNvPr>
          <p:cNvSpPr>
            <a:spLocks noGrp="1"/>
          </p:cNvSpPr>
          <p:nvPr>
            <p:ph type="sldNum" sz="quarter" idx="4"/>
          </p:nvPr>
        </p:nvSpPr>
        <p:spPr>
          <a:xfrm>
            <a:off x="10927771" y="6497753"/>
            <a:ext cx="5992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a:t>
            </a:fld>
            <a:endParaRPr lang="hu-HU" dirty="0">
              <a:solidFill>
                <a:srgbClr val="06183D"/>
              </a:solidFill>
              <a:cs typeface="Arial"/>
            </a:endParaRPr>
          </a:p>
        </p:txBody>
      </p:sp>
      <p:cxnSp>
        <p:nvCxnSpPr>
          <p:cNvPr id="8" name="Straight Arrow Connector 15">
            <a:extLst>
              <a:ext uri="{FF2B5EF4-FFF2-40B4-BE49-F238E27FC236}">
                <a16:creationId xmlns:a16="http://schemas.microsoft.com/office/drawing/2014/main" id="{BFB1FC63-FD35-4AA0-85A5-8AE12B405132}"/>
              </a:ext>
            </a:extLst>
          </p:cNvPr>
          <p:cNvCxnSpPr>
            <a:cxnSpLocks/>
          </p:cNvCxnSpPr>
          <p:nvPr userDrawn="1"/>
        </p:nvCxnSpPr>
        <p:spPr>
          <a:xfrm>
            <a:off x="720436" y="6497754"/>
            <a:ext cx="10806544" cy="0"/>
          </a:xfrm>
          <a:prstGeom prst="straightConnector1">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9" name="Ábra 8">
            <a:extLst>
              <a:ext uri="{FF2B5EF4-FFF2-40B4-BE49-F238E27FC236}">
                <a16:creationId xmlns:a16="http://schemas.microsoft.com/office/drawing/2014/main" id="{A2FAC04A-3033-4A97-9218-55330789686D}"/>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0" y="-614"/>
            <a:ext cx="1260389" cy="1141248"/>
          </a:xfrm>
          <a:prstGeom prst="rect">
            <a:avLst/>
          </a:prstGeom>
        </p:spPr>
      </p:pic>
    </p:spTree>
    <p:extLst>
      <p:ext uri="{BB962C8B-B14F-4D97-AF65-F5344CB8AC3E}">
        <p14:creationId xmlns:p14="http://schemas.microsoft.com/office/powerpoint/2010/main" val="844607864"/>
      </p:ext>
    </p:extLst>
  </p:cSld>
  <p:clrMap bg1="lt1" tx1="dk1" bg2="lt2" tx2="dk2" accent1="accent1" accent2="accent2" accent3="accent3" accent4="accent4" accent5="accent5" accent6="accent6" hlink="hlink" folHlink="folHlink"/>
  <p:sldLayoutIdLst>
    <p:sldLayoutId id="2147484146" r:id="rId1"/>
    <p:sldLayoutId id="2147484242"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7" r:id="rId12"/>
  </p:sldLayoutIdLst>
  <p:txStyles>
    <p:titleStyle>
      <a:lvl1pPr algn="l" defTabSz="914400" rtl="0" eaLnBrk="1" latinLnBrk="0" hangingPunct="1">
        <a:lnSpc>
          <a:spcPct val="90000"/>
        </a:lnSpc>
        <a:spcBef>
          <a:spcPct val="0"/>
        </a:spcBef>
        <a:buNone/>
        <a:defRPr sz="4400" b="1" kern="1200">
          <a:solidFill>
            <a:srgbClr val="20286D"/>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28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028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0286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0286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028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985892"/>
      </p:ext>
    </p:extLst>
  </p:cSld>
  <p:clrMap bg1="lt1" tx1="dk1" bg2="lt2" tx2="dk2" accent1="accent1" accent2="accent2" accent3="accent3" accent4="accent4" accent5="accent5" accent6="accent6" hlink="hlink" folHlink="folHlink"/>
  <p:sldLayoutIdLst>
    <p:sldLayoutId id="2147484250" r:id="rId1"/>
    <p:sldLayoutId id="21474842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Szövegdoboz 17">
            <a:extLst>
              <a:ext uri="{FF2B5EF4-FFF2-40B4-BE49-F238E27FC236}">
                <a16:creationId xmlns:a16="http://schemas.microsoft.com/office/drawing/2014/main" id="{362B8D0D-C47A-4B5D-856B-2634C62A9840}"/>
              </a:ext>
            </a:extLst>
          </p:cNvPr>
          <p:cNvSpPr txBox="1"/>
          <p:nvPr/>
        </p:nvSpPr>
        <p:spPr>
          <a:xfrm>
            <a:off x="1177885" y="2990847"/>
            <a:ext cx="8129243" cy="1569660"/>
          </a:xfrm>
          <a:prstGeom prst="rect">
            <a:avLst/>
          </a:prstGeom>
          <a:noFill/>
        </p:spPr>
        <p:txBody>
          <a:bodyPr wrap="square" rtlCol="0">
            <a:spAutoFit/>
          </a:bodyPr>
          <a:lstStyle/>
          <a:p>
            <a:r>
              <a:rPr lang="en-US" sz="4800" b="1" dirty="0">
                <a:solidFill>
                  <a:srgbClr val="80BFFA"/>
                </a:solidFill>
                <a:latin typeface="Myriad "/>
              </a:rPr>
              <a:t>SUT and IOT indicators and visualisation on HCSO website</a:t>
            </a:r>
            <a:endParaRPr lang="hu-HU" sz="4800" b="1" dirty="0">
              <a:solidFill>
                <a:srgbClr val="80BFFA"/>
              </a:solidFill>
              <a:latin typeface="Myriad "/>
            </a:endParaRPr>
          </a:p>
        </p:txBody>
      </p:sp>
      <p:sp>
        <p:nvSpPr>
          <p:cNvPr id="15" name="Szövegdoboz 14">
            <a:extLst>
              <a:ext uri="{FF2B5EF4-FFF2-40B4-BE49-F238E27FC236}">
                <a16:creationId xmlns:a16="http://schemas.microsoft.com/office/drawing/2014/main" id="{7B8E2EF2-B3C5-4D6E-9FD6-CE2F31E43F16}"/>
              </a:ext>
            </a:extLst>
          </p:cNvPr>
          <p:cNvSpPr txBox="1"/>
          <p:nvPr/>
        </p:nvSpPr>
        <p:spPr>
          <a:xfrm>
            <a:off x="1177885" y="5429515"/>
            <a:ext cx="3680104" cy="984885"/>
          </a:xfrm>
          <a:prstGeom prst="rect">
            <a:avLst/>
          </a:prstGeom>
          <a:noFill/>
        </p:spPr>
        <p:txBody>
          <a:bodyPr wrap="square" rtlCol="0">
            <a:spAutoFit/>
          </a:bodyPr>
          <a:lstStyle/>
          <a:p>
            <a:br>
              <a:rPr lang="hu-HU" b="1" i="1" dirty="0">
                <a:solidFill>
                  <a:schemeClr val="bg2"/>
                </a:solidFill>
                <a:latin typeface="Myriad "/>
              </a:rPr>
            </a:br>
            <a:r>
              <a:rPr lang="hu-HU" sz="2400" b="1" i="1" dirty="0">
                <a:solidFill>
                  <a:schemeClr val="bg2"/>
                </a:solidFill>
                <a:latin typeface="Myriad "/>
              </a:rPr>
              <a:t>Eva Samekh-Varga</a:t>
            </a:r>
          </a:p>
          <a:p>
            <a:r>
              <a:rPr lang="hu-HU" sz="1600" b="1" i="1" dirty="0">
                <a:solidFill>
                  <a:schemeClr val="bg2"/>
                </a:solidFill>
                <a:latin typeface="Myriad "/>
              </a:rPr>
              <a:t>Hungarian Central Statistical Office</a:t>
            </a:r>
          </a:p>
        </p:txBody>
      </p:sp>
      <p:grpSp>
        <p:nvGrpSpPr>
          <p:cNvPr id="2" name="Csoportba foglalás 1">
            <a:extLst>
              <a:ext uri="{FF2B5EF4-FFF2-40B4-BE49-F238E27FC236}">
                <a16:creationId xmlns:a16="http://schemas.microsoft.com/office/drawing/2014/main" id="{FE239BF7-BA4D-4757-860F-DDCCE9CB370C}"/>
              </a:ext>
            </a:extLst>
          </p:cNvPr>
          <p:cNvGrpSpPr/>
          <p:nvPr/>
        </p:nvGrpSpPr>
        <p:grpSpPr>
          <a:xfrm>
            <a:off x="7670811" y="-3"/>
            <a:ext cx="4531279" cy="6858004"/>
            <a:chOff x="7670811" y="-3"/>
            <a:chExt cx="4531279" cy="6858004"/>
          </a:xfrm>
        </p:grpSpPr>
        <p:sp>
          <p:nvSpPr>
            <p:cNvPr id="6" name="Freeform 15">
              <a:extLst>
                <a:ext uri="{FF2B5EF4-FFF2-40B4-BE49-F238E27FC236}">
                  <a16:creationId xmlns:a16="http://schemas.microsoft.com/office/drawing/2014/main" id="{83E0194E-AAB2-4832-B1CA-03D9546D4E70}"/>
                </a:ext>
              </a:extLst>
            </p:cNvPr>
            <p:cNvSpPr/>
            <p:nvPr/>
          </p:nvSpPr>
          <p:spPr>
            <a:xfrm rot="16200000" flipV="1">
              <a:off x="6507450" y="1163358"/>
              <a:ext cx="6858000" cy="4531278"/>
            </a:xfrm>
            <a:custGeom>
              <a:avLst/>
              <a:gdLst>
                <a:gd name="connsiteX0" fmla="*/ 6858000 w 6858000"/>
                <a:gd name="connsiteY0" fmla="*/ 3150313 h 3750964"/>
                <a:gd name="connsiteX1" fmla="*/ 6858000 w 6858000"/>
                <a:gd name="connsiteY1" fmla="*/ 0 h 3750964"/>
                <a:gd name="connsiteX2" fmla="*/ 0 w 6858000"/>
                <a:gd name="connsiteY2" fmla="*/ 0 h 3750964"/>
                <a:gd name="connsiteX3" fmla="*/ 0 w 6858000"/>
                <a:gd name="connsiteY3" fmla="*/ 3220894 h 3750964"/>
                <a:gd name="connsiteX4" fmla="*/ 10973 w 6858000"/>
                <a:gd name="connsiteY4" fmla="*/ 3230398 h 3750964"/>
                <a:gd name="connsiteX5" fmla="*/ 1661251 w 6858000"/>
                <a:gd name="connsiteY5" fmla="*/ 3750927 h 3750964"/>
                <a:gd name="connsiteX6" fmla="*/ 4893397 w 6858000"/>
                <a:gd name="connsiteY6" fmla="*/ 2661368 h 3750964"/>
                <a:gd name="connsiteX7" fmla="*/ 6834019 w 6858000"/>
                <a:gd name="connsiteY7" fmla="*/ 3137932 h 3750964"/>
                <a:gd name="connsiteX8" fmla="*/ 6858000 w 6858000"/>
                <a:gd name="connsiteY8" fmla="*/ 3150313 h 375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3750964">
                  <a:moveTo>
                    <a:pt x="6858000" y="3150313"/>
                  </a:moveTo>
                  <a:lnTo>
                    <a:pt x="6858000" y="0"/>
                  </a:lnTo>
                  <a:lnTo>
                    <a:pt x="0" y="0"/>
                  </a:lnTo>
                  <a:lnTo>
                    <a:pt x="0" y="3220894"/>
                  </a:lnTo>
                  <a:lnTo>
                    <a:pt x="10973" y="3230398"/>
                  </a:lnTo>
                  <a:cubicBezTo>
                    <a:pt x="366756" y="3514112"/>
                    <a:pt x="933081" y="3754395"/>
                    <a:pt x="1661251" y="3750927"/>
                  </a:cubicBezTo>
                  <a:cubicBezTo>
                    <a:pt x="2955776" y="3744762"/>
                    <a:pt x="3514049" y="2682714"/>
                    <a:pt x="4893397" y="2661368"/>
                  </a:cubicBezTo>
                  <a:cubicBezTo>
                    <a:pt x="5755490" y="2648026"/>
                    <a:pt x="6380835" y="2908605"/>
                    <a:pt x="6834019" y="3137932"/>
                  </a:cubicBezTo>
                  <a:lnTo>
                    <a:pt x="6858000" y="3150313"/>
                  </a:lnTo>
                  <a:close/>
                </a:path>
              </a:pathLst>
            </a:custGeom>
            <a:solidFill>
              <a:srgbClr val="C3B9F2">
                <a:alpha val="14239"/>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Light"/>
                <a:ea typeface="+mn-ea"/>
                <a:cs typeface="+mn-cs"/>
              </a:endParaRPr>
            </a:p>
          </p:txBody>
        </p:sp>
        <p:sp>
          <p:nvSpPr>
            <p:cNvPr id="7" name="Freeform 18">
              <a:extLst>
                <a:ext uri="{FF2B5EF4-FFF2-40B4-BE49-F238E27FC236}">
                  <a16:creationId xmlns:a16="http://schemas.microsoft.com/office/drawing/2014/main" id="{A50D9161-CE4B-4409-AAE9-BB713049F48D}"/>
                </a:ext>
              </a:extLst>
            </p:cNvPr>
            <p:cNvSpPr/>
            <p:nvPr/>
          </p:nvSpPr>
          <p:spPr>
            <a:xfrm rot="5400000">
              <a:off x="6488397" y="1182411"/>
              <a:ext cx="6858000" cy="4493171"/>
            </a:xfrm>
            <a:custGeom>
              <a:avLst/>
              <a:gdLst>
                <a:gd name="connsiteX0" fmla="*/ 0 w 6858000"/>
                <a:gd name="connsiteY0" fmla="*/ 3300688 h 4744323"/>
                <a:gd name="connsiteX1" fmla="*/ 0 w 6858000"/>
                <a:gd name="connsiteY1" fmla="*/ 0 h 4744323"/>
                <a:gd name="connsiteX2" fmla="*/ 6858000 w 6858000"/>
                <a:gd name="connsiteY2" fmla="*/ 0 h 4744323"/>
                <a:gd name="connsiteX3" fmla="*/ 6858000 w 6858000"/>
                <a:gd name="connsiteY3" fmla="*/ 3130282 h 4744323"/>
                <a:gd name="connsiteX4" fmla="*/ 6685009 w 6858000"/>
                <a:gd name="connsiteY4" fmla="*/ 3177721 h 4744323"/>
                <a:gd name="connsiteX5" fmla="*/ 2944852 w 6858000"/>
                <a:gd name="connsiteY5" fmla="*/ 4744264 h 4744323"/>
                <a:gd name="connsiteX6" fmla="*/ 88593 w 6858000"/>
                <a:gd name="connsiteY6" fmla="*/ 3449517 h 4744323"/>
                <a:gd name="connsiteX7" fmla="*/ 0 w 6858000"/>
                <a:gd name="connsiteY7" fmla="*/ 3300688 h 47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4744323">
                  <a:moveTo>
                    <a:pt x="0" y="3300688"/>
                  </a:moveTo>
                  <a:lnTo>
                    <a:pt x="0" y="0"/>
                  </a:lnTo>
                  <a:lnTo>
                    <a:pt x="6858000" y="0"/>
                  </a:lnTo>
                  <a:lnTo>
                    <a:pt x="6858000" y="3130282"/>
                  </a:lnTo>
                  <a:lnTo>
                    <a:pt x="6685009" y="3177721"/>
                  </a:lnTo>
                  <a:cubicBezTo>
                    <a:pt x="5333681" y="3615865"/>
                    <a:pt x="4498161" y="4736270"/>
                    <a:pt x="2944852" y="4744264"/>
                  </a:cubicBezTo>
                  <a:cubicBezTo>
                    <a:pt x="1511029" y="4751644"/>
                    <a:pt x="502120" y="4067469"/>
                    <a:pt x="88593" y="3449517"/>
                  </a:cubicBezTo>
                  <a:lnTo>
                    <a:pt x="0" y="3300688"/>
                  </a:lnTo>
                  <a:close/>
                </a:path>
              </a:pathLst>
            </a:custGeom>
            <a:gradFill flip="none" rotWithShape="1">
              <a:gsLst>
                <a:gs pos="4000">
                  <a:srgbClr val="92CDF0">
                    <a:alpha val="23589"/>
                  </a:srgbClr>
                </a:gs>
                <a:gs pos="79000">
                  <a:srgbClr val="AAA5F9">
                    <a:lumMod val="50000"/>
                    <a:alpha val="52188"/>
                  </a:srgbClr>
                </a:gs>
              </a:gsLst>
              <a:path path="circle">
                <a:fillToRect l="100000" t="100000"/>
              </a:path>
              <a:tileRect r="-100000" b="-10000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Light"/>
                <a:ea typeface="+mn-ea"/>
                <a:cs typeface="+mn-cs"/>
              </a:endParaRPr>
            </a:p>
          </p:txBody>
        </p:sp>
        <p:sp>
          <p:nvSpPr>
            <p:cNvPr id="8" name="Freeform 12">
              <a:extLst>
                <a:ext uri="{FF2B5EF4-FFF2-40B4-BE49-F238E27FC236}">
                  <a16:creationId xmlns:a16="http://schemas.microsoft.com/office/drawing/2014/main" id="{9FF8C687-596A-49DD-99C0-F5455E63CF4B}"/>
                </a:ext>
              </a:extLst>
            </p:cNvPr>
            <p:cNvSpPr/>
            <p:nvPr/>
          </p:nvSpPr>
          <p:spPr>
            <a:xfrm rot="5400000">
              <a:off x="6926379" y="1582290"/>
              <a:ext cx="6858001" cy="3693421"/>
            </a:xfrm>
            <a:custGeom>
              <a:avLst/>
              <a:gdLst>
                <a:gd name="connsiteX0" fmla="*/ 0 w 6858001"/>
                <a:gd name="connsiteY0" fmla="*/ 3437558 h 3693421"/>
                <a:gd name="connsiteX1" fmla="*/ 0 w 6858001"/>
                <a:gd name="connsiteY1" fmla="*/ 0 h 3693421"/>
                <a:gd name="connsiteX2" fmla="*/ 6858001 w 6858001"/>
                <a:gd name="connsiteY2" fmla="*/ 0 h 3693421"/>
                <a:gd name="connsiteX3" fmla="*/ 6858001 w 6858001"/>
                <a:gd name="connsiteY3" fmla="*/ 1982949 h 3693421"/>
                <a:gd name="connsiteX4" fmla="*/ 6594582 w 6858001"/>
                <a:gd name="connsiteY4" fmla="*/ 1960784 h 3693421"/>
                <a:gd name="connsiteX5" fmla="*/ 6223032 w 6858001"/>
                <a:gd name="connsiteY5" fmla="*/ 1954544 h 3693421"/>
                <a:gd name="connsiteX6" fmla="*/ 1449771 w 6858001"/>
                <a:gd name="connsiteY6" fmla="*/ 3693362 h 3693421"/>
                <a:gd name="connsiteX7" fmla="*/ 163899 w 6858001"/>
                <a:gd name="connsiteY7" fmla="*/ 3498289 h 3693421"/>
                <a:gd name="connsiteX8" fmla="*/ 0 w 6858001"/>
                <a:gd name="connsiteY8" fmla="*/ 3437558 h 36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1" h="3693421">
                  <a:moveTo>
                    <a:pt x="0" y="3437558"/>
                  </a:moveTo>
                  <a:lnTo>
                    <a:pt x="0" y="0"/>
                  </a:lnTo>
                  <a:lnTo>
                    <a:pt x="6858001" y="0"/>
                  </a:lnTo>
                  <a:lnTo>
                    <a:pt x="6858001" y="1982949"/>
                  </a:lnTo>
                  <a:lnTo>
                    <a:pt x="6594582" y="1960784"/>
                  </a:lnTo>
                  <a:cubicBezTo>
                    <a:pt x="6474164" y="1954657"/>
                    <a:pt x="6350346" y="1952415"/>
                    <a:pt x="6223032" y="1954544"/>
                  </a:cubicBezTo>
                  <a:cubicBezTo>
                    <a:pt x="4185999" y="1988612"/>
                    <a:pt x="3361537" y="3683524"/>
                    <a:pt x="1449771" y="3693362"/>
                  </a:cubicBezTo>
                  <a:cubicBezTo>
                    <a:pt x="971830" y="3695822"/>
                    <a:pt x="541102" y="3621442"/>
                    <a:pt x="163899" y="3498289"/>
                  </a:cubicBezTo>
                  <a:lnTo>
                    <a:pt x="0" y="3437558"/>
                  </a:lnTo>
                  <a:close/>
                </a:path>
              </a:pathLst>
            </a:custGeom>
            <a:gradFill>
              <a:gsLst>
                <a:gs pos="84000">
                  <a:srgbClr val="C3B9F2">
                    <a:alpha val="20000"/>
                  </a:srgbClr>
                </a:gs>
                <a:gs pos="1000">
                  <a:srgbClr val="F6A6F4">
                    <a:alpha val="38000"/>
                  </a:srgbClr>
                </a:gs>
                <a:gs pos="100000">
                  <a:srgbClr val="F6A6F4">
                    <a:alpha val="3349"/>
                  </a:srgbClr>
                </a:gs>
              </a:gsLst>
              <a:lin ang="15000000" scaled="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Light"/>
                <a:ea typeface="+mn-ea"/>
                <a:cs typeface="+mn-cs"/>
              </a:endParaRPr>
            </a:p>
          </p:txBody>
        </p:sp>
      </p:grpSp>
      <p:sp>
        <p:nvSpPr>
          <p:cNvPr id="14" name="Szövegdoboz 13">
            <a:extLst>
              <a:ext uri="{FF2B5EF4-FFF2-40B4-BE49-F238E27FC236}">
                <a16:creationId xmlns:a16="http://schemas.microsoft.com/office/drawing/2014/main" id="{A89D5CAF-F7B2-4280-929F-81C74120C249}"/>
              </a:ext>
            </a:extLst>
          </p:cNvPr>
          <p:cNvSpPr txBox="1"/>
          <p:nvPr/>
        </p:nvSpPr>
        <p:spPr>
          <a:xfrm>
            <a:off x="10452543" y="6304001"/>
            <a:ext cx="6209362" cy="369332"/>
          </a:xfrm>
          <a:prstGeom prst="rect">
            <a:avLst/>
          </a:prstGeom>
          <a:noFill/>
        </p:spPr>
        <p:txBody>
          <a:bodyPr wrap="square" rtlCol="0">
            <a:spAutoFit/>
          </a:bodyPr>
          <a:lstStyle/>
          <a:p>
            <a:r>
              <a:rPr lang="hu-HU" b="1" dirty="0">
                <a:solidFill>
                  <a:schemeClr val="bg1"/>
                </a:solidFill>
                <a:latin typeface="Myriad "/>
              </a:rPr>
              <a:t>23-26.06.2026.</a:t>
            </a:r>
            <a:endParaRPr lang="hu-HU" b="1" i="1" dirty="0">
              <a:solidFill>
                <a:schemeClr val="bg1"/>
              </a:solidFill>
              <a:latin typeface="Myriad "/>
            </a:endParaRPr>
          </a:p>
        </p:txBody>
      </p:sp>
      <p:cxnSp>
        <p:nvCxnSpPr>
          <p:cNvPr id="10" name="Egyenes összekötő 9">
            <a:extLst>
              <a:ext uri="{FF2B5EF4-FFF2-40B4-BE49-F238E27FC236}">
                <a16:creationId xmlns:a16="http://schemas.microsoft.com/office/drawing/2014/main" id="{4727EE6D-EE1B-49F0-95E6-A34BEF6E881B}"/>
              </a:ext>
            </a:extLst>
          </p:cNvPr>
          <p:cNvCxnSpPr>
            <a:cxnSpLocks/>
          </p:cNvCxnSpPr>
          <p:nvPr/>
        </p:nvCxnSpPr>
        <p:spPr>
          <a:xfrm>
            <a:off x="1177885" y="5195784"/>
            <a:ext cx="5451515" cy="0"/>
          </a:xfrm>
          <a:prstGeom prst="line">
            <a:avLst/>
          </a:prstGeom>
          <a:ln w="76200">
            <a:solidFill>
              <a:srgbClr val="80BFF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00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0-#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6D78636-1788-46D5-8312-12DC59A73F2E}"/>
              </a:ext>
            </a:extLst>
          </p:cNvPr>
          <p:cNvSpPr>
            <a:spLocks noGrp="1"/>
          </p:cNvSpPr>
          <p:nvPr>
            <p:ph idx="1"/>
          </p:nvPr>
        </p:nvSpPr>
        <p:spPr>
          <a:xfrm>
            <a:off x="720435" y="940526"/>
            <a:ext cx="10806545" cy="5236436"/>
          </a:xfrm>
        </p:spPr>
        <p:txBody>
          <a:bodyPr>
            <a:normAutofit/>
          </a:bodyPr>
          <a:lstStyle/>
          <a:p>
            <a:pPr marL="0" indent="0">
              <a:buNone/>
            </a:pPr>
            <a:r>
              <a:rPr lang="en-GB" i="1" dirty="0"/>
              <a:t>Indicator 1.: Distribution of the direct use of imports</a:t>
            </a:r>
            <a:endParaRPr lang="hu-HU" i="1" dirty="0"/>
          </a:p>
          <a:p>
            <a:pPr marL="0" indent="0">
              <a:buNone/>
            </a:pPr>
            <a:endParaRPr lang="hu-HU" dirty="0"/>
          </a:p>
        </p:txBody>
      </p:sp>
      <p:sp>
        <p:nvSpPr>
          <p:cNvPr id="4" name="Élőláb helye 9">
            <a:extLst>
              <a:ext uri="{FF2B5EF4-FFF2-40B4-BE49-F238E27FC236}">
                <a16:creationId xmlns:a16="http://schemas.microsoft.com/office/drawing/2014/main" id="{1469402D-C664-4AB3-BE22-572A239F097E}"/>
              </a:ext>
            </a:extLst>
          </p:cNvPr>
          <p:cNvSpPr>
            <a:spLocks noGrp="1"/>
          </p:cNvSpPr>
          <p:nvPr>
            <p:ph type="ftr" sz="quarter" idx="10"/>
          </p:nvPr>
        </p:nvSpPr>
        <p:spPr>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5" name="Dia számának helye 12">
            <a:extLst>
              <a:ext uri="{FF2B5EF4-FFF2-40B4-BE49-F238E27FC236}">
                <a16:creationId xmlns:a16="http://schemas.microsoft.com/office/drawing/2014/main" id="{FC970DE2-757E-435F-A9E4-B5A2AADB8BEF}"/>
              </a:ext>
            </a:extLst>
          </p:cNvPr>
          <p:cNvSpPr>
            <a:spLocks noGrp="1"/>
          </p:cNvSpPr>
          <p:nvPr>
            <p:ph type="sldNum" sz="quarter" idx="11"/>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10</a:t>
            </a:fld>
            <a:endParaRPr lang="hu-HU" dirty="0">
              <a:solidFill>
                <a:srgbClr val="06183D"/>
              </a:solidFill>
              <a:cs typeface="Arial"/>
            </a:endParaRPr>
          </a:p>
        </p:txBody>
      </p:sp>
      <p:pic>
        <p:nvPicPr>
          <p:cNvPr id="6" name="Kép 5">
            <a:extLst>
              <a:ext uri="{FF2B5EF4-FFF2-40B4-BE49-F238E27FC236}">
                <a16:creationId xmlns:a16="http://schemas.microsoft.com/office/drawing/2014/main" id="{30F44F59-4012-4CAA-AA03-04CFF6077383}"/>
              </a:ext>
            </a:extLst>
          </p:cNvPr>
          <p:cNvPicPr/>
          <p:nvPr/>
        </p:nvPicPr>
        <p:blipFill>
          <a:blip r:embed="rId2">
            <a:extLst>
              <a:ext uri="{28A0092B-C50C-407E-A947-70E740481C1C}">
                <a14:useLocalDpi xmlns:a14="http://schemas.microsoft.com/office/drawing/2010/main" val="0"/>
              </a:ext>
            </a:extLst>
          </a:blip>
          <a:stretch>
            <a:fillRect/>
          </a:stretch>
        </p:blipFill>
        <p:spPr>
          <a:xfrm>
            <a:off x="665020" y="1591186"/>
            <a:ext cx="9750431" cy="4746172"/>
          </a:xfrm>
          <a:prstGeom prst="rect">
            <a:avLst/>
          </a:prstGeom>
        </p:spPr>
      </p:pic>
      <p:sp>
        <p:nvSpPr>
          <p:cNvPr id="7" name="Nyíl: jobbra mutató 6">
            <a:extLst>
              <a:ext uri="{FF2B5EF4-FFF2-40B4-BE49-F238E27FC236}">
                <a16:creationId xmlns:a16="http://schemas.microsoft.com/office/drawing/2014/main" id="{AAA93994-4382-4524-85E8-79F6E5615C78}"/>
              </a:ext>
            </a:extLst>
          </p:cNvPr>
          <p:cNvSpPr/>
          <p:nvPr/>
        </p:nvSpPr>
        <p:spPr>
          <a:xfrm rot="18096522">
            <a:off x="2350044" y="2680397"/>
            <a:ext cx="655949" cy="278674"/>
          </a:xfrm>
          <a:prstGeom prst="rightArrow">
            <a:avLst>
              <a:gd name="adj1" fmla="val 4427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Nyíl: jobbra mutató 7">
            <a:extLst>
              <a:ext uri="{FF2B5EF4-FFF2-40B4-BE49-F238E27FC236}">
                <a16:creationId xmlns:a16="http://schemas.microsoft.com/office/drawing/2014/main" id="{598B86C2-FFDC-4D4D-884A-51DC8A110A9C}"/>
              </a:ext>
            </a:extLst>
          </p:cNvPr>
          <p:cNvSpPr/>
          <p:nvPr/>
        </p:nvSpPr>
        <p:spPr>
          <a:xfrm rot="10250372">
            <a:off x="3503928" y="1670229"/>
            <a:ext cx="655949" cy="278674"/>
          </a:xfrm>
          <a:prstGeom prst="rightArrow">
            <a:avLst>
              <a:gd name="adj1" fmla="val 4427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5434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6D78636-1788-46D5-8312-12DC59A73F2E}"/>
              </a:ext>
            </a:extLst>
          </p:cNvPr>
          <p:cNvSpPr>
            <a:spLocks noGrp="1"/>
          </p:cNvSpPr>
          <p:nvPr>
            <p:ph idx="1"/>
          </p:nvPr>
        </p:nvSpPr>
        <p:spPr>
          <a:xfrm>
            <a:off x="720435" y="940526"/>
            <a:ext cx="10806545" cy="5236436"/>
          </a:xfrm>
        </p:spPr>
        <p:txBody>
          <a:bodyPr>
            <a:normAutofit/>
          </a:bodyPr>
          <a:lstStyle/>
          <a:p>
            <a:pPr marL="0" indent="0">
              <a:buNone/>
            </a:pPr>
            <a:r>
              <a:rPr lang="en-GB" dirty="0"/>
              <a:t>for example, CPA01: Crop and animal production, hunting and related products</a:t>
            </a:r>
            <a:endParaRPr lang="hu-HU" dirty="0"/>
          </a:p>
        </p:txBody>
      </p:sp>
      <p:sp>
        <p:nvSpPr>
          <p:cNvPr id="4" name="Élőláb helye 9">
            <a:extLst>
              <a:ext uri="{FF2B5EF4-FFF2-40B4-BE49-F238E27FC236}">
                <a16:creationId xmlns:a16="http://schemas.microsoft.com/office/drawing/2014/main" id="{1469402D-C664-4AB3-BE22-572A239F097E}"/>
              </a:ext>
            </a:extLst>
          </p:cNvPr>
          <p:cNvSpPr>
            <a:spLocks noGrp="1"/>
          </p:cNvSpPr>
          <p:nvPr>
            <p:ph type="ftr" sz="quarter" idx="10"/>
          </p:nvPr>
        </p:nvSpPr>
        <p:spPr>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5" name="Dia számának helye 12">
            <a:extLst>
              <a:ext uri="{FF2B5EF4-FFF2-40B4-BE49-F238E27FC236}">
                <a16:creationId xmlns:a16="http://schemas.microsoft.com/office/drawing/2014/main" id="{FC970DE2-757E-435F-A9E4-B5A2AADB8BEF}"/>
              </a:ext>
            </a:extLst>
          </p:cNvPr>
          <p:cNvSpPr>
            <a:spLocks noGrp="1"/>
          </p:cNvSpPr>
          <p:nvPr>
            <p:ph type="sldNum" sz="quarter" idx="11"/>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11</a:t>
            </a:fld>
            <a:endParaRPr lang="hu-HU" dirty="0">
              <a:solidFill>
                <a:srgbClr val="06183D"/>
              </a:solidFill>
              <a:cs typeface="Arial"/>
            </a:endParaRPr>
          </a:p>
        </p:txBody>
      </p:sp>
      <p:pic>
        <p:nvPicPr>
          <p:cNvPr id="2" name="Kép 1">
            <a:extLst>
              <a:ext uri="{FF2B5EF4-FFF2-40B4-BE49-F238E27FC236}">
                <a16:creationId xmlns:a16="http://schemas.microsoft.com/office/drawing/2014/main" id="{D0CD95CE-5861-4FC6-92E8-2C37BDAC7CB6}"/>
              </a:ext>
            </a:extLst>
          </p:cNvPr>
          <p:cNvPicPr>
            <a:picLocks noChangeAspect="1"/>
          </p:cNvPicPr>
          <p:nvPr/>
        </p:nvPicPr>
        <p:blipFill>
          <a:blip r:embed="rId2"/>
          <a:stretch>
            <a:fillRect/>
          </a:stretch>
        </p:blipFill>
        <p:spPr>
          <a:xfrm>
            <a:off x="2364152" y="1900495"/>
            <a:ext cx="6692762" cy="4488087"/>
          </a:xfrm>
          <a:prstGeom prst="rect">
            <a:avLst/>
          </a:prstGeom>
        </p:spPr>
      </p:pic>
    </p:spTree>
    <p:extLst>
      <p:ext uri="{BB962C8B-B14F-4D97-AF65-F5344CB8AC3E}">
        <p14:creationId xmlns:p14="http://schemas.microsoft.com/office/powerpoint/2010/main" val="49727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9">
            <a:extLst>
              <a:ext uri="{FF2B5EF4-FFF2-40B4-BE49-F238E27FC236}">
                <a16:creationId xmlns:a16="http://schemas.microsoft.com/office/drawing/2014/main" id="{1469402D-C664-4AB3-BE22-572A239F097E}"/>
              </a:ext>
            </a:extLst>
          </p:cNvPr>
          <p:cNvSpPr>
            <a:spLocks noGrp="1"/>
          </p:cNvSpPr>
          <p:nvPr>
            <p:ph type="ftr" sz="quarter" idx="10"/>
          </p:nvPr>
        </p:nvSpPr>
        <p:spPr>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5" name="Dia számának helye 12">
            <a:extLst>
              <a:ext uri="{FF2B5EF4-FFF2-40B4-BE49-F238E27FC236}">
                <a16:creationId xmlns:a16="http://schemas.microsoft.com/office/drawing/2014/main" id="{FC970DE2-757E-435F-A9E4-B5A2AADB8BEF}"/>
              </a:ext>
            </a:extLst>
          </p:cNvPr>
          <p:cNvSpPr>
            <a:spLocks noGrp="1"/>
          </p:cNvSpPr>
          <p:nvPr>
            <p:ph type="sldNum" sz="quarter" idx="11"/>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12</a:t>
            </a:fld>
            <a:endParaRPr lang="hu-HU" dirty="0">
              <a:solidFill>
                <a:srgbClr val="06183D"/>
              </a:solidFill>
              <a:cs typeface="Arial"/>
            </a:endParaRPr>
          </a:p>
        </p:txBody>
      </p:sp>
      <p:pic>
        <p:nvPicPr>
          <p:cNvPr id="2" name="Kép 1">
            <a:extLst>
              <a:ext uri="{FF2B5EF4-FFF2-40B4-BE49-F238E27FC236}">
                <a16:creationId xmlns:a16="http://schemas.microsoft.com/office/drawing/2014/main" id="{E9EB61E0-896A-4899-BCCC-D36D4BEE296A}"/>
              </a:ext>
            </a:extLst>
          </p:cNvPr>
          <p:cNvPicPr>
            <a:picLocks noChangeAspect="1"/>
          </p:cNvPicPr>
          <p:nvPr/>
        </p:nvPicPr>
        <p:blipFill>
          <a:blip r:embed="rId2"/>
          <a:stretch>
            <a:fillRect/>
          </a:stretch>
        </p:blipFill>
        <p:spPr>
          <a:xfrm>
            <a:off x="1833359" y="907559"/>
            <a:ext cx="8312125" cy="5042881"/>
          </a:xfrm>
          <a:prstGeom prst="rect">
            <a:avLst/>
          </a:prstGeom>
        </p:spPr>
      </p:pic>
    </p:spTree>
    <p:extLst>
      <p:ext uri="{BB962C8B-B14F-4D97-AF65-F5344CB8AC3E}">
        <p14:creationId xmlns:p14="http://schemas.microsoft.com/office/powerpoint/2010/main" val="2420034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9">
            <a:extLst>
              <a:ext uri="{FF2B5EF4-FFF2-40B4-BE49-F238E27FC236}">
                <a16:creationId xmlns:a16="http://schemas.microsoft.com/office/drawing/2014/main" id="{1469402D-C664-4AB3-BE22-572A239F097E}"/>
              </a:ext>
            </a:extLst>
          </p:cNvPr>
          <p:cNvSpPr>
            <a:spLocks noGrp="1"/>
          </p:cNvSpPr>
          <p:nvPr>
            <p:ph type="ftr" sz="quarter" idx="10"/>
          </p:nvPr>
        </p:nvSpPr>
        <p:spPr>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5" name="Dia számának helye 12">
            <a:extLst>
              <a:ext uri="{FF2B5EF4-FFF2-40B4-BE49-F238E27FC236}">
                <a16:creationId xmlns:a16="http://schemas.microsoft.com/office/drawing/2014/main" id="{FC970DE2-757E-435F-A9E4-B5A2AADB8BEF}"/>
              </a:ext>
            </a:extLst>
          </p:cNvPr>
          <p:cNvSpPr>
            <a:spLocks noGrp="1"/>
          </p:cNvSpPr>
          <p:nvPr>
            <p:ph type="sldNum" sz="quarter" idx="11"/>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13</a:t>
            </a:fld>
            <a:endParaRPr lang="hu-HU" dirty="0">
              <a:solidFill>
                <a:srgbClr val="06183D"/>
              </a:solidFill>
              <a:cs typeface="Arial"/>
            </a:endParaRPr>
          </a:p>
        </p:txBody>
      </p:sp>
      <p:pic>
        <p:nvPicPr>
          <p:cNvPr id="2" name="Kép 1">
            <a:extLst>
              <a:ext uri="{FF2B5EF4-FFF2-40B4-BE49-F238E27FC236}">
                <a16:creationId xmlns:a16="http://schemas.microsoft.com/office/drawing/2014/main" id="{8F9AF574-74F8-459B-BD5F-0DBC108D1C7C}"/>
              </a:ext>
            </a:extLst>
          </p:cNvPr>
          <p:cNvPicPr>
            <a:picLocks noChangeAspect="1"/>
          </p:cNvPicPr>
          <p:nvPr/>
        </p:nvPicPr>
        <p:blipFill>
          <a:blip r:embed="rId2"/>
          <a:stretch>
            <a:fillRect/>
          </a:stretch>
        </p:blipFill>
        <p:spPr>
          <a:xfrm>
            <a:off x="901439" y="1333596"/>
            <a:ext cx="10255903" cy="4501147"/>
          </a:xfrm>
          <a:prstGeom prst="rect">
            <a:avLst/>
          </a:prstGeom>
        </p:spPr>
      </p:pic>
    </p:spTree>
    <p:extLst>
      <p:ext uri="{BB962C8B-B14F-4D97-AF65-F5344CB8AC3E}">
        <p14:creationId xmlns:p14="http://schemas.microsoft.com/office/powerpoint/2010/main" val="3377934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6D78636-1788-46D5-8312-12DC59A73F2E}"/>
              </a:ext>
            </a:extLst>
          </p:cNvPr>
          <p:cNvSpPr>
            <a:spLocks noGrp="1"/>
          </p:cNvSpPr>
          <p:nvPr>
            <p:ph idx="1"/>
          </p:nvPr>
        </p:nvSpPr>
        <p:spPr>
          <a:xfrm>
            <a:off x="720435" y="940526"/>
            <a:ext cx="10806545" cy="5236436"/>
          </a:xfrm>
        </p:spPr>
        <p:txBody>
          <a:bodyPr>
            <a:normAutofit/>
          </a:bodyPr>
          <a:lstStyle/>
          <a:p>
            <a:pPr marL="0" indent="0">
              <a:buNone/>
            </a:pPr>
            <a:r>
              <a:rPr lang="en-GB" i="1" dirty="0"/>
              <a:t>Indicator </a:t>
            </a:r>
            <a:r>
              <a:rPr lang="hu-HU" i="1" dirty="0"/>
              <a:t>2.: </a:t>
            </a:r>
            <a:r>
              <a:rPr lang="en-GB" i="1" dirty="0"/>
              <a:t>Total import content of final use item</a:t>
            </a:r>
            <a:endParaRPr lang="hu-HU" i="1" dirty="0"/>
          </a:p>
          <a:p>
            <a:pPr marL="0" indent="0">
              <a:buNone/>
            </a:pPr>
            <a:endParaRPr lang="hu-HU" dirty="0"/>
          </a:p>
          <a:p>
            <a:pPr marL="0" indent="0">
              <a:buNone/>
            </a:pPr>
            <a:r>
              <a:rPr lang="en-GB" dirty="0"/>
              <a:t>The total import content of final uses consists of two components: direct and cumulative import.</a:t>
            </a:r>
          </a:p>
          <a:p>
            <a:pPr marL="0" indent="0">
              <a:buNone/>
            </a:pPr>
            <a:r>
              <a:rPr lang="en-GB" dirty="0"/>
              <a:t>Meaning of </a:t>
            </a:r>
            <a:r>
              <a:rPr lang="en-GB" b="1" dirty="0"/>
              <a:t>direct import</a:t>
            </a:r>
            <a:r>
              <a:rPr lang="en-GB" dirty="0"/>
              <a:t>: meaning of distribution of direct import used for final use across the different components of final uses.</a:t>
            </a:r>
          </a:p>
          <a:p>
            <a:pPr marL="0" indent="0">
              <a:buNone/>
            </a:pPr>
            <a:r>
              <a:rPr lang="en-GB" dirty="0"/>
              <a:t>In the case of </a:t>
            </a:r>
            <a:r>
              <a:rPr lang="en-GB" b="1" dirty="0"/>
              <a:t>cumulative import </a:t>
            </a:r>
            <a:r>
              <a:rPr lang="en-GB" dirty="0"/>
              <a:t>content, it is calculated the import content of final use categories (through production linkages).</a:t>
            </a:r>
          </a:p>
          <a:p>
            <a:pPr marL="0" indent="0">
              <a:buNone/>
            </a:pPr>
            <a:endParaRPr lang="hu-HU" dirty="0"/>
          </a:p>
        </p:txBody>
      </p:sp>
      <p:sp>
        <p:nvSpPr>
          <p:cNvPr id="4" name="Élőláb helye 9">
            <a:extLst>
              <a:ext uri="{FF2B5EF4-FFF2-40B4-BE49-F238E27FC236}">
                <a16:creationId xmlns:a16="http://schemas.microsoft.com/office/drawing/2014/main" id="{1469402D-C664-4AB3-BE22-572A239F097E}"/>
              </a:ext>
            </a:extLst>
          </p:cNvPr>
          <p:cNvSpPr>
            <a:spLocks noGrp="1"/>
          </p:cNvSpPr>
          <p:nvPr>
            <p:ph type="ftr" sz="quarter" idx="10"/>
          </p:nvPr>
        </p:nvSpPr>
        <p:spPr>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5" name="Dia számának helye 12">
            <a:extLst>
              <a:ext uri="{FF2B5EF4-FFF2-40B4-BE49-F238E27FC236}">
                <a16:creationId xmlns:a16="http://schemas.microsoft.com/office/drawing/2014/main" id="{FC970DE2-757E-435F-A9E4-B5A2AADB8BEF}"/>
              </a:ext>
            </a:extLst>
          </p:cNvPr>
          <p:cNvSpPr>
            <a:spLocks noGrp="1"/>
          </p:cNvSpPr>
          <p:nvPr>
            <p:ph type="sldNum" sz="quarter" idx="11"/>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14</a:t>
            </a:fld>
            <a:endParaRPr lang="hu-HU" dirty="0">
              <a:solidFill>
                <a:srgbClr val="06183D"/>
              </a:solidFill>
              <a:cs typeface="Arial"/>
            </a:endParaRPr>
          </a:p>
        </p:txBody>
      </p:sp>
    </p:spTree>
    <p:extLst>
      <p:ext uri="{BB962C8B-B14F-4D97-AF65-F5344CB8AC3E}">
        <p14:creationId xmlns:p14="http://schemas.microsoft.com/office/powerpoint/2010/main" val="124379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6D78636-1788-46D5-8312-12DC59A73F2E}"/>
              </a:ext>
            </a:extLst>
          </p:cNvPr>
          <p:cNvSpPr>
            <a:spLocks noGrp="1"/>
          </p:cNvSpPr>
          <p:nvPr>
            <p:ph idx="1"/>
          </p:nvPr>
        </p:nvSpPr>
        <p:spPr>
          <a:xfrm>
            <a:off x="720435" y="940526"/>
            <a:ext cx="10806545" cy="5236436"/>
          </a:xfrm>
        </p:spPr>
        <p:txBody>
          <a:bodyPr>
            <a:normAutofit fontScale="92500" lnSpcReduction="10000"/>
          </a:bodyPr>
          <a:lstStyle/>
          <a:p>
            <a:pPr marL="0" indent="0">
              <a:buNone/>
            </a:pPr>
            <a:r>
              <a:rPr lang="en-GB" dirty="0"/>
              <a:t>To calculate Cumulative import data, it was necessary compiling the following matrices:  </a:t>
            </a:r>
          </a:p>
          <a:p>
            <a:pPr marL="0" indent="0">
              <a:buNone/>
            </a:pPr>
            <a:r>
              <a:rPr lang="hu-HU" b="1" dirty="0"/>
              <a:t>A</a:t>
            </a:r>
            <a:r>
              <a:rPr lang="en-GB" b="1" dirty="0"/>
              <a:t> matrix</a:t>
            </a:r>
            <a:r>
              <a:rPr lang="en-GB" dirty="0"/>
              <a:t>= </a:t>
            </a:r>
            <a:r>
              <a:rPr lang="hu-HU" dirty="0" err="1"/>
              <a:t>direct</a:t>
            </a:r>
            <a:r>
              <a:rPr lang="hu-HU" dirty="0"/>
              <a:t> input </a:t>
            </a:r>
            <a:r>
              <a:rPr lang="hu-HU" dirty="0" err="1"/>
              <a:t>coefficient</a:t>
            </a:r>
            <a:r>
              <a:rPr lang="hu-HU" dirty="0"/>
              <a:t> </a:t>
            </a:r>
            <a:r>
              <a:rPr lang="hu-HU" dirty="0" err="1"/>
              <a:t>matrix</a:t>
            </a:r>
            <a:endParaRPr lang="hu-HU" dirty="0"/>
          </a:p>
          <a:p>
            <a:pPr marL="0" indent="0">
              <a:buNone/>
            </a:pPr>
            <a:r>
              <a:rPr lang="en-GB" b="1" dirty="0"/>
              <a:t>E</a:t>
            </a:r>
            <a:r>
              <a:rPr lang="hu-HU" b="1" dirty="0"/>
              <a:t> </a:t>
            </a:r>
            <a:r>
              <a:rPr lang="hu-HU" b="1" dirty="0" err="1"/>
              <a:t>matrix</a:t>
            </a:r>
            <a:r>
              <a:rPr lang="en-GB" b="1" dirty="0"/>
              <a:t> </a:t>
            </a:r>
            <a:r>
              <a:rPr lang="en-GB" dirty="0"/>
              <a:t>= identity matrix, which has ones on the diagonal and zeros elsewhere; </a:t>
            </a:r>
          </a:p>
          <a:p>
            <a:pPr marL="0" indent="0">
              <a:buNone/>
            </a:pPr>
            <a:r>
              <a:rPr lang="hu-HU" b="1" dirty="0"/>
              <a:t>Q</a:t>
            </a:r>
            <a:r>
              <a:rPr lang="en-GB" b="1" dirty="0"/>
              <a:t> matrix</a:t>
            </a:r>
            <a:r>
              <a:rPr lang="en-GB" dirty="0"/>
              <a:t>= Leontief inverse (The Leontief inverse shows the total output required from each industry to satisfy a unit increase in final demand, accounting for both direct and indirect effects.)</a:t>
            </a:r>
          </a:p>
          <a:p>
            <a:pPr marL="0" indent="0">
              <a:buNone/>
            </a:pPr>
            <a:r>
              <a:rPr lang="en-GB" b="1" dirty="0"/>
              <a:t>H matrix </a:t>
            </a:r>
            <a:r>
              <a:rPr lang="en-GB" dirty="0"/>
              <a:t>= primary input coefficient matrix</a:t>
            </a:r>
          </a:p>
          <a:p>
            <a:pPr marL="0" indent="0">
              <a:buNone/>
            </a:pPr>
            <a:r>
              <a:rPr lang="en-GB" b="1" dirty="0"/>
              <a:t>Y matrix </a:t>
            </a:r>
            <a:r>
              <a:rPr lang="en-GB" dirty="0"/>
              <a:t>= matrix of final uses</a:t>
            </a:r>
          </a:p>
          <a:p>
            <a:pPr marL="0" indent="0">
              <a:buNone/>
            </a:pPr>
            <a:r>
              <a:rPr lang="en-GB" b="1" dirty="0"/>
              <a:t>H * Q </a:t>
            </a:r>
            <a:r>
              <a:rPr lang="en-GB" dirty="0"/>
              <a:t>matrix </a:t>
            </a:r>
          </a:p>
          <a:p>
            <a:pPr marL="0" indent="0">
              <a:buNone/>
            </a:pPr>
            <a:r>
              <a:rPr lang="en-GB" b="1" dirty="0"/>
              <a:t>H * Q * Y matrix </a:t>
            </a:r>
            <a:r>
              <a:rPr lang="en-GB" dirty="0"/>
              <a:t>= It measures the cumulative primary input content embodied in the output for each final use category.</a:t>
            </a:r>
          </a:p>
        </p:txBody>
      </p:sp>
      <p:sp>
        <p:nvSpPr>
          <p:cNvPr id="4" name="Élőláb helye 9">
            <a:extLst>
              <a:ext uri="{FF2B5EF4-FFF2-40B4-BE49-F238E27FC236}">
                <a16:creationId xmlns:a16="http://schemas.microsoft.com/office/drawing/2014/main" id="{1469402D-C664-4AB3-BE22-572A239F097E}"/>
              </a:ext>
            </a:extLst>
          </p:cNvPr>
          <p:cNvSpPr>
            <a:spLocks noGrp="1"/>
          </p:cNvSpPr>
          <p:nvPr>
            <p:ph type="ftr" sz="quarter" idx="10"/>
          </p:nvPr>
        </p:nvSpPr>
        <p:spPr>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5" name="Dia számának helye 12">
            <a:extLst>
              <a:ext uri="{FF2B5EF4-FFF2-40B4-BE49-F238E27FC236}">
                <a16:creationId xmlns:a16="http://schemas.microsoft.com/office/drawing/2014/main" id="{FC970DE2-757E-435F-A9E4-B5A2AADB8BEF}"/>
              </a:ext>
            </a:extLst>
          </p:cNvPr>
          <p:cNvSpPr>
            <a:spLocks noGrp="1"/>
          </p:cNvSpPr>
          <p:nvPr>
            <p:ph type="sldNum" sz="quarter" idx="11"/>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15</a:t>
            </a:fld>
            <a:endParaRPr lang="hu-HU" dirty="0">
              <a:solidFill>
                <a:srgbClr val="06183D"/>
              </a:solidFill>
              <a:cs typeface="Arial"/>
            </a:endParaRPr>
          </a:p>
        </p:txBody>
      </p:sp>
    </p:spTree>
    <p:extLst>
      <p:ext uri="{BB962C8B-B14F-4D97-AF65-F5344CB8AC3E}">
        <p14:creationId xmlns:p14="http://schemas.microsoft.com/office/powerpoint/2010/main" val="9673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9">
            <a:extLst>
              <a:ext uri="{FF2B5EF4-FFF2-40B4-BE49-F238E27FC236}">
                <a16:creationId xmlns:a16="http://schemas.microsoft.com/office/drawing/2014/main" id="{1469402D-C664-4AB3-BE22-572A239F097E}"/>
              </a:ext>
            </a:extLst>
          </p:cNvPr>
          <p:cNvSpPr>
            <a:spLocks noGrp="1"/>
          </p:cNvSpPr>
          <p:nvPr>
            <p:ph type="ftr" sz="quarter" idx="10"/>
          </p:nvPr>
        </p:nvSpPr>
        <p:spPr>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5" name="Dia számának helye 12">
            <a:extLst>
              <a:ext uri="{FF2B5EF4-FFF2-40B4-BE49-F238E27FC236}">
                <a16:creationId xmlns:a16="http://schemas.microsoft.com/office/drawing/2014/main" id="{FC970DE2-757E-435F-A9E4-B5A2AADB8BEF}"/>
              </a:ext>
            </a:extLst>
          </p:cNvPr>
          <p:cNvSpPr>
            <a:spLocks noGrp="1"/>
          </p:cNvSpPr>
          <p:nvPr>
            <p:ph type="sldNum" sz="quarter" idx="11"/>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16</a:t>
            </a:fld>
            <a:endParaRPr lang="hu-HU" dirty="0">
              <a:solidFill>
                <a:srgbClr val="06183D"/>
              </a:solidFill>
              <a:cs typeface="Arial"/>
            </a:endParaRPr>
          </a:p>
        </p:txBody>
      </p:sp>
      <p:pic>
        <p:nvPicPr>
          <p:cNvPr id="2" name="Kép 1">
            <a:extLst>
              <a:ext uri="{FF2B5EF4-FFF2-40B4-BE49-F238E27FC236}">
                <a16:creationId xmlns:a16="http://schemas.microsoft.com/office/drawing/2014/main" id="{B48B0C18-5123-4FD9-AAFC-E80B72C428E1}"/>
              </a:ext>
            </a:extLst>
          </p:cNvPr>
          <p:cNvPicPr>
            <a:picLocks noChangeAspect="1"/>
          </p:cNvPicPr>
          <p:nvPr/>
        </p:nvPicPr>
        <p:blipFill>
          <a:blip r:embed="rId2"/>
          <a:stretch>
            <a:fillRect/>
          </a:stretch>
        </p:blipFill>
        <p:spPr>
          <a:xfrm>
            <a:off x="923301" y="1597487"/>
            <a:ext cx="10345398" cy="4010832"/>
          </a:xfrm>
          <a:prstGeom prst="rect">
            <a:avLst/>
          </a:prstGeom>
        </p:spPr>
      </p:pic>
    </p:spTree>
    <p:extLst>
      <p:ext uri="{BB962C8B-B14F-4D97-AF65-F5344CB8AC3E}">
        <p14:creationId xmlns:p14="http://schemas.microsoft.com/office/powerpoint/2010/main" val="4083452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6D78636-1788-46D5-8312-12DC59A73F2E}"/>
              </a:ext>
            </a:extLst>
          </p:cNvPr>
          <p:cNvSpPr>
            <a:spLocks noGrp="1"/>
          </p:cNvSpPr>
          <p:nvPr>
            <p:ph idx="1"/>
          </p:nvPr>
        </p:nvSpPr>
        <p:spPr>
          <a:xfrm>
            <a:off x="720435" y="940526"/>
            <a:ext cx="10806545" cy="5236436"/>
          </a:xfrm>
        </p:spPr>
        <p:txBody>
          <a:bodyPr>
            <a:normAutofit/>
          </a:bodyPr>
          <a:lstStyle/>
          <a:p>
            <a:pPr marL="0" indent="0">
              <a:buNone/>
            </a:pPr>
            <a:r>
              <a:rPr lang="en-GB" i="1" dirty="0"/>
              <a:t>Indicator 3.: Indirect GVA generated through production linkages in supplier industries</a:t>
            </a:r>
            <a:endParaRPr lang="hu-HU" i="1" dirty="0"/>
          </a:p>
          <a:p>
            <a:pPr marL="0" indent="0">
              <a:buNone/>
            </a:pPr>
            <a:endParaRPr lang="hu-HU" i="1" dirty="0"/>
          </a:p>
          <a:p>
            <a:pPr marL="0" indent="0">
              <a:buNone/>
            </a:pPr>
            <a:r>
              <a:rPr lang="en-GB" b="1" dirty="0"/>
              <a:t>Direct GVA </a:t>
            </a:r>
            <a:r>
              <a:rPr lang="en-GB" dirty="0"/>
              <a:t>refers to the value generated solely by the production of the activity itself; it does not include the GVA of suppliers, subcontractors, or other ripple (indirect) effects.</a:t>
            </a:r>
          </a:p>
          <a:p>
            <a:pPr marL="0" indent="0">
              <a:buNone/>
            </a:pPr>
            <a:r>
              <a:rPr lang="en-GB" b="1" dirty="0"/>
              <a:t>Indirect GVA</a:t>
            </a:r>
            <a:r>
              <a:rPr lang="en-GB" dirty="0"/>
              <a:t>, on the other hand, represents the gross value added created along the supply chain—that is, the economic value generated not directly by the activity itself, but by the related supplier industries.</a:t>
            </a:r>
          </a:p>
          <a:p>
            <a:pPr marL="0" indent="0">
              <a:buNone/>
            </a:pPr>
            <a:endParaRPr lang="hu-HU" i="1" dirty="0"/>
          </a:p>
        </p:txBody>
      </p:sp>
      <p:sp>
        <p:nvSpPr>
          <p:cNvPr id="4" name="Élőláb helye 9">
            <a:extLst>
              <a:ext uri="{FF2B5EF4-FFF2-40B4-BE49-F238E27FC236}">
                <a16:creationId xmlns:a16="http://schemas.microsoft.com/office/drawing/2014/main" id="{1469402D-C664-4AB3-BE22-572A239F097E}"/>
              </a:ext>
            </a:extLst>
          </p:cNvPr>
          <p:cNvSpPr>
            <a:spLocks noGrp="1"/>
          </p:cNvSpPr>
          <p:nvPr>
            <p:ph type="ftr" sz="quarter" idx="10"/>
          </p:nvPr>
        </p:nvSpPr>
        <p:spPr>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5" name="Dia számának helye 12">
            <a:extLst>
              <a:ext uri="{FF2B5EF4-FFF2-40B4-BE49-F238E27FC236}">
                <a16:creationId xmlns:a16="http://schemas.microsoft.com/office/drawing/2014/main" id="{FC970DE2-757E-435F-A9E4-B5A2AADB8BEF}"/>
              </a:ext>
            </a:extLst>
          </p:cNvPr>
          <p:cNvSpPr>
            <a:spLocks noGrp="1"/>
          </p:cNvSpPr>
          <p:nvPr>
            <p:ph type="sldNum" sz="quarter" idx="11"/>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17</a:t>
            </a:fld>
            <a:endParaRPr lang="hu-HU" dirty="0">
              <a:solidFill>
                <a:srgbClr val="06183D"/>
              </a:solidFill>
              <a:cs typeface="Arial"/>
            </a:endParaRPr>
          </a:p>
        </p:txBody>
      </p:sp>
    </p:spTree>
    <p:extLst>
      <p:ext uri="{BB962C8B-B14F-4D97-AF65-F5344CB8AC3E}">
        <p14:creationId xmlns:p14="http://schemas.microsoft.com/office/powerpoint/2010/main" val="1698857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6D78636-1788-46D5-8312-12DC59A73F2E}"/>
              </a:ext>
            </a:extLst>
          </p:cNvPr>
          <p:cNvSpPr>
            <a:spLocks noGrp="1"/>
          </p:cNvSpPr>
          <p:nvPr>
            <p:ph idx="1"/>
          </p:nvPr>
        </p:nvSpPr>
        <p:spPr>
          <a:xfrm>
            <a:off x="720435" y="661851"/>
            <a:ext cx="10806545" cy="5515111"/>
          </a:xfrm>
        </p:spPr>
        <p:txBody>
          <a:bodyPr>
            <a:normAutofit/>
          </a:bodyPr>
          <a:lstStyle/>
          <a:p>
            <a:pPr marL="0" indent="0">
              <a:buNone/>
            </a:pPr>
            <a:r>
              <a:rPr lang="en-GB" dirty="0"/>
              <a:t>The Supply and Use Table data at purchasers’ prices are</a:t>
            </a:r>
            <a:endParaRPr lang="hu-HU" dirty="0"/>
          </a:p>
        </p:txBody>
      </p:sp>
      <p:sp>
        <p:nvSpPr>
          <p:cNvPr id="4" name="Élőláb helye 9">
            <a:extLst>
              <a:ext uri="{FF2B5EF4-FFF2-40B4-BE49-F238E27FC236}">
                <a16:creationId xmlns:a16="http://schemas.microsoft.com/office/drawing/2014/main" id="{1469402D-C664-4AB3-BE22-572A239F097E}"/>
              </a:ext>
            </a:extLst>
          </p:cNvPr>
          <p:cNvSpPr>
            <a:spLocks noGrp="1"/>
          </p:cNvSpPr>
          <p:nvPr>
            <p:ph type="ftr" sz="quarter" idx="10"/>
          </p:nvPr>
        </p:nvSpPr>
        <p:spPr>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5" name="Dia számának helye 12">
            <a:extLst>
              <a:ext uri="{FF2B5EF4-FFF2-40B4-BE49-F238E27FC236}">
                <a16:creationId xmlns:a16="http://schemas.microsoft.com/office/drawing/2014/main" id="{FC970DE2-757E-435F-A9E4-B5A2AADB8BEF}"/>
              </a:ext>
            </a:extLst>
          </p:cNvPr>
          <p:cNvSpPr>
            <a:spLocks noGrp="1"/>
          </p:cNvSpPr>
          <p:nvPr>
            <p:ph type="sldNum" sz="quarter" idx="11"/>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18</a:t>
            </a:fld>
            <a:endParaRPr lang="hu-HU" dirty="0">
              <a:solidFill>
                <a:srgbClr val="06183D"/>
              </a:solidFill>
              <a:cs typeface="Arial"/>
            </a:endParaRPr>
          </a:p>
        </p:txBody>
      </p:sp>
      <p:pic>
        <p:nvPicPr>
          <p:cNvPr id="2" name="Kép 1">
            <a:extLst>
              <a:ext uri="{FF2B5EF4-FFF2-40B4-BE49-F238E27FC236}">
                <a16:creationId xmlns:a16="http://schemas.microsoft.com/office/drawing/2014/main" id="{49904F18-DB24-4285-8EE9-76A3CFE48F95}"/>
              </a:ext>
            </a:extLst>
          </p:cNvPr>
          <p:cNvPicPr>
            <a:picLocks noChangeAspect="1"/>
          </p:cNvPicPr>
          <p:nvPr/>
        </p:nvPicPr>
        <p:blipFill>
          <a:blip r:embed="rId2"/>
          <a:stretch>
            <a:fillRect/>
          </a:stretch>
        </p:blipFill>
        <p:spPr>
          <a:xfrm>
            <a:off x="856608" y="1260055"/>
            <a:ext cx="5761219" cy="1725318"/>
          </a:xfrm>
          <a:prstGeom prst="rect">
            <a:avLst/>
          </a:prstGeom>
        </p:spPr>
      </p:pic>
      <p:pic>
        <p:nvPicPr>
          <p:cNvPr id="6" name="Kép 5">
            <a:extLst>
              <a:ext uri="{FF2B5EF4-FFF2-40B4-BE49-F238E27FC236}">
                <a16:creationId xmlns:a16="http://schemas.microsoft.com/office/drawing/2014/main" id="{09A4E3AA-6C0C-4530-9A34-3E6C04A1A508}"/>
              </a:ext>
            </a:extLst>
          </p:cNvPr>
          <p:cNvPicPr>
            <a:picLocks noChangeAspect="1"/>
          </p:cNvPicPr>
          <p:nvPr/>
        </p:nvPicPr>
        <p:blipFill>
          <a:blip r:embed="rId3"/>
          <a:stretch>
            <a:fillRect/>
          </a:stretch>
        </p:blipFill>
        <p:spPr>
          <a:xfrm>
            <a:off x="2536547" y="3130180"/>
            <a:ext cx="7365099" cy="3285044"/>
          </a:xfrm>
          <a:prstGeom prst="rect">
            <a:avLst/>
          </a:prstGeom>
        </p:spPr>
      </p:pic>
      <p:sp>
        <p:nvSpPr>
          <p:cNvPr id="7" name="Nyíl: jobbra mutató 6">
            <a:extLst>
              <a:ext uri="{FF2B5EF4-FFF2-40B4-BE49-F238E27FC236}">
                <a16:creationId xmlns:a16="http://schemas.microsoft.com/office/drawing/2014/main" id="{8245090F-DA9C-4090-83BF-74D79FD7F50E}"/>
              </a:ext>
            </a:extLst>
          </p:cNvPr>
          <p:cNvSpPr/>
          <p:nvPr/>
        </p:nvSpPr>
        <p:spPr>
          <a:xfrm rot="10397458">
            <a:off x="4335119" y="2183614"/>
            <a:ext cx="1054833" cy="209006"/>
          </a:xfrm>
          <a:prstGeom prst="rightArrow">
            <a:avLst>
              <a:gd name="adj1" fmla="val 4902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Nyíl: jobbra mutató 7">
            <a:extLst>
              <a:ext uri="{FF2B5EF4-FFF2-40B4-BE49-F238E27FC236}">
                <a16:creationId xmlns:a16="http://schemas.microsoft.com/office/drawing/2014/main" id="{5A589A37-7D01-43A7-8CC8-3D4E385D9505}"/>
              </a:ext>
            </a:extLst>
          </p:cNvPr>
          <p:cNvSpPr/>
          <p:nvPr/>
        </p:nvSpPr>
        <p:spPr>
          <a:xfrm rot="10397458">
            <a:off x="3965005" y="1421475"/>
            <a:ext cx="1054833" cy="209006"/>
          </a:xfrm>
          <a:prstGeom prst="rightArrow">
            <a:avLst>
              <a:gd name="adj1" fmla="val 4902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4122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6D78636-1788-46D5-8312-12DC59A73F2E}"/>
              </a:ext>
            </a:extLst>
          </p:cNvPr>
          <p:cNvSpPr>
            <a:spLocks noGrp="1"/>
          </p:cNvSpPr>
          <p:nvPr>
            <p:ph idx="1"/>
          </p:nvPr>
        </p:nvSpPr>
        <p:spPr>
          <a:xfrm>
            <a:off x="720435" y="940526"/>
            <a:ext cx="10806545" cy="5236436"/>
          </a:xfrm>
        </p:spPr>
        <p:txBody>
          <a:bodyPr>
            <a:normAutofit fontScale="85000" lnSpcReduction="20000"/>
          </a:bodyPr>
          <a:lstStyle/>
          <a:p>
            <a:pPr marL="0" indent="0">
              <a:buNone/>
            </a:pPr>
            <a:r>
              <a:rPr lang="en-GB" dirty="0"/>
              <a:t>To calculate GVA content the following matrices have to be calculated</a:t>
            </a:r>
          </a:p>
          <a:p>
            <a:pPr marL="0" lvl="0" indent="0">
              <a:buNone/>
            </a:pPr>
            <a:r>
              <a:rPr lang="en-US" b="1" dirty="0"/>
              <a:t>A matrix= </a:t>
            </a:r>
            <a:r>
              <a:rPr lang="en-US" dirty="0"/>
              <a:t>direct input coefficient matrix</a:t>
            </a:r>
          </a:p>
          <a:p>
            <a:pPr marL="0" lvl="0" indent="0">
              <a:buNone/>
            </a:pPr>
            <a:r>
              <a:rPr lang="en-US" b="1" dirty="0"/>
              <a:t>E matrix = </a:t>
            </a:r>
            <a:r>
              <a:rPr lang="en-US" dirty="0"/>
              <a:t>identity matrix, which has ones on the diagonal and zeros elsewhere; </a:t>
            </a:r>
          </a:p>
          <a:p>
            <a:pPr marL="0" lvl="0" indent="0">
              <a:buNone/>
            </a:pPr>
            <a:r>
              <a:rPr lang="en-US" b="1" dirty="0"/>
              <a:t>Q matrix= Leontief inverse </a:t>
            </a:r>
            <a:r>
              <a:rPr lang="en-US" dirty="0"/>
              <a:t>(The Leontief inverse shows the total output required from each industry to satisfy a unit increase in final demand, accounting for both direct and indirect effects.)</a:t>
            </a:r>
          </a:p>
          <a:p>
            <a:pPr marL="0" lvl="0" indent="0">
              <a:buNone/>
            </a:pPr>
            <a:r>
              <a:rPr lang="en-GB" b="1" dirty="0" err="1"/>
              <a:t>diagGVA</a:t>
            </a:r>
            <a:r>
              <a:rPr lang="en-GB" dirty="0"/>
              <a:t> </a:t>
            </a:r>
            <a:r>
              <a:rPr lang="en-GB" b="1" dirty="0"/>
              <a:t>matrix </a:t>
            </a:r>
            <a:r>
              <a:rPr lang="en-GB" dirty="0"/>
              <a:t>= a matrix where the diagonal consists of the GVA row of the ‘H’ matrix</a:t>
            </a:r>
            <a:r>
              <a:rPr lang="hu-HU" dirty="0"/>
              <a:t> </a:t>
            </a:r>
            <a:r>
              <a:rPr lang="en-GB" dirty="0"/>
              <a:t>and zeros elsewhere</a:t>
            </a:r>
          </a:p>
          <a:p>
            <a:pPr marL="0" lvl="0" indent="0">
              <a:buNone/>
            </a:pPr>
            <a:r>
              <a:rPr lang="en-GB" b="1" dirty="0"/>
              <a:t>Y</a:t>
            </a:r>
            <a:r>
              <a:rPr lang="en-GB" dirty="0"/>
              <a:t> </a:t>
            </a:r>
            <a:r>
              <a:rPr lang="en-GB" b="1" dirty="0"/>
              <a:t>matrix </a:t>
            </a:r>
            <a:r>
              <a:rPr lang="en-GB" dirty="0"/>
              <a:t>= matrix of final uses</a:t>
            </a:r>
          </a:p>
          <a:p>
            <a:pPr marL="0" lvl="0" indent="0">
              <a:buNone/>
            </a:pPr>
            <a:r>
              <a:rPr lang="en-GB" dirty="0"/>
              <a:t>(</a:t>
            </a:r>
            <a:r>
              <a:rPr lang="en-GB" b="1" dirty="0"/>
              <a:t>diagGVA</a:t>
            </a:r>
            <a:r>
              <a:rPr lang="en-GB" dirty="0"/>
              <a:t> * </a:t>
            </a:r>
            <a:r>
              <a:rPr lang="en-GB" b="1" dirty="0"/>
              <a:t>Q</a:t>
            </a:r>
            <a:r>
              <a:rPr lang="en-GB" dirty="0"/>
              <a:t>) </a:t>
            </a:r>
            <a:r>
              <a:rPr lang="en-GB" b="1" dirty="0"/>
              <a:t>matrix</a:t>
            </a:r>
            <a:r>
              <a:rPr lang="en-GB" dirty="0"/>
              <a:t>  = is a matrix multiplication, in which the above mentioned diagGVA is multiplied with Leontief inverse</a:t>
            </a:r>
          </a:p>
          <a:p>
            <a:pPr marL="0" lvl="0" indent="0">
              <a:buNone/>
            </a:pPr>
            <a:r>
              <a:rPr lang="en-GB" b="1" dirty="0"/>
              <a:t>(diagGVA</a:t>
            </a:r>
            <a:r>
              <a:rPr lang="en-GB" dirty="0"/>
              <a:t> * </a:t>
            </a:r>
            <a:r>
              <a:rPr lang="en-GB" b="1" dirty="0"/>
              <a:t>Q * Y</a:t>
            </a:r>
            <a:r>
              <a:rPr lang="en-GB" dirty="0"/>
              <a:t>) </a:t>
            </a:r>
            <a:r>
              <a:rPr lang="en-GB" b="1" dirty="0"/>
              <a:t>matrix</a:t>
            </a:r>
            <a:r>
              <a:rPr lang="en-GB" dirty="0"/>
              <a:t> </a:t>
            </a:r>
          </a:p>
          <a:p>
            <a:pPr marL="0" lvl="0" indent="0">
              <a:buNone/>
            </a:pPr>
            <a:r>
              <a:rPr lang="en-GB" b="1" dirty="0"/>
              <a:t>directGVA matrix </a:t>
            </a:r>
            <a:r>
              <a:rPr lang="en-GB" dirty="0"/>
              <a:t>=</a:t>
            </a:r>
            <a:r>
              <a:rPr lang="en-GB" b="1" dirty="0"/>
              <a:t> (</a:t>
            </a:r>
            <a:r>
              <a:rPr lang="en-GB" dirty="0"/>
              <a:t>diagGVA  * Symmetric input-output table for domestic production (industry x industry) final uses columns)</a:t>
            </a:r>
          </a:p>
          <a:p>
            <a:pPr marL="0" lvl="0" indent="0">
              <a:buNone/>
            </a:pPr>
            <a:r>
              <a:rPr lang="en-GB" b="1" dirty="0"/>
              <a:t>indirectGVA</a:t>
            </a:r>
            <a:r>
              <a:rPr lang="en-GB" dirty="0"/>
              <a:t> </a:t>
            </a:r>
            <a:r>
              <a:rPr lang="en-GB" b="1" dirty="0"/>
              <a:t>matrix </a:t>
            </a:r>
            <a:r>
              <a:rPr lang="en-GB" dirty="0"/>
              <a:t>= </a:t>
            </a:r>
            <a:r>
              <a:rPr lang="en-GB" b="1" dirty="0"/>
              <a:t>(</a:t>
            </a:r>
            <a:r>
              <a:rPr lang="en-GB" dirty="0"/>
              <a:t>diagGVA * Q * Y) - directGVA</a:t>
            </a:r>
          </a:p>
          <a:p>
            <a:pPr marL="0" indent="0">
              <a:buNone/>
            </a:pPr>
            <a:endParaRPr lang="en-GB" dirty="0"/>
          </a:p>
        </p:txBody>
      </p:sp>
      <p:sp>
        <p:nvSpPr>
          <p:cNvPr id="4" name="Élőláb helye 9">
            <a:extLst>
              <a:ext uri="{FF2B5EF4-FFF2-40B4-BE49-F238E27FC236}">
                <a16:creationId xmlns:a16="http://schemas.microsoft.com/office/drawing/2014/main" id="{1469402D-C664-4AB3-BE22-572A239F097E}"/>
              </a:ext>
            </a:extLst>
          </p:cNvPr>
          <p:cNvSpPr>
            <a:spLocks noGrp="1"/>
          </p:cNvSpPr>
          <p:nvPr>
            <p:ph type="ftr" sz="quarter" idx="10"/>
          </p:nvPr>
        </p:nvSpPr>
        <p:spPr>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5" name="Dia számának helye 12">
            <a:extLst>
              <a:ext uri="{FF2B5EF4-FFF2-40B4-BE49-F238E27FC236}">
                <a16:creationId xmlns:a16="http://schemas.microsoft.com/office/drawing/2014/main" id="{FC970DE2-757E-435F-A9E4-B5A2AADB8BEF}"/>
              </a:ext>
            </a:extLst>
          </p:cNvPr>
          <p:cNvSpPr>
            <a:spLocks noGrp="1"/>
          </p:cNvSpPr>
          <p:nvPr>
            <p:ph type="sldNum" sz="quarter" idx="11"/>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19</a:t>
            </a:fld>
            <a:endParaRPr lang="hu-HU" dirty="0">
              <a:solidFill>
                <a:srgbClr val="06183D"/>
              </a:solidFill>
              <a:cs typeface="Arial"/>
            </a:endParaRPr>
          </a:p>
        </p:txBody>
      </p:sp>
    </p:spTree>
    <p:extLst>
      <p:ext uri="{BB962C8B-B14F-4D97-AF65-F5344CB8AC3E}">
        <p14:creationId xmlns:p14="http://schemas.microsoft.com/office/powerpoint/2010/main" val="133020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a:extLst>
              <a:ext uri="{FF2B5EF4-FFF2-40B4-BE49-F238E27FC236}">
                <a16:creationId xmlns:a16="http://schemas.microsoft.com/office/drawing/2014/main" id="{0892A37A-2071-413A-9964-C3B9D8013DA9}"/>
              </a:ext>
            </a:extLst>
          </p:cNvPr>
          <p:cNvSpPr>
            <a:spLocks noGrp="1"/>
          </p:cNvSpPr>
          <p:nvPr>
            <p:ph type="ftr" sz="quarter" idx="10"/>
          </p:nvPr>
        </p:nvSpPr>
        <p:spPr>
          <a:xfrm>
            <a:off x="720435" y="6497754"/>
            <a:ext cx="10207336" cy="365125"/>
          </a:xfrm>
        </p:spPr>
        <p:txBody>
          <a:bodyPr/>
          <a:lstStyle/>
          <a:p>
            <a:endParaRPr lang="hu-HU" dirty="0"/>
          </a:p>
        </p:txBody>
      </p:sp>
      <p:sp>
        <p:nvSpPr>
          <p:cNvPr id="5" name="Dia számának helye 4">
            <a:extLst>
              <a:ext uri="{FF2B5EF4-FFF2-40B4-BE49-F238E27FC236}">
                <a16:creationId xmlns:a16="http://schemas.microsoft.com/office/drawing/2014/main" id="{F10C703D-3661-47F3-B729-058CDE2EA325}"/>
              </a:ext>
            </a:extLst>
          </p:cNvPr>
          <p:cNvSpPr>
            <a:spLocks noGrp="1"/>
          </p:cNvSpPr>
          <p:nvPr>
            <p:ph type="sldNum" sz="quarter" idx="11"/>
          </p:nvPr>
        </p:nvSpPr>
        <p:spPr>
          <a:xfrm>
            <a:off x="10927771" y="6497754"/>
            <a:ext cx="599209" cy="365125"/>
          </a:xfrm>
        </p:spPr>
        <p:txBody>
          <a:bodyPr/>
          <a:lstStyle/>
          <a:p>
            <a:r>
              <a:rPr lang="hu-HU">
                <a:solidFill>
                  <a:srgbClr val="00B0F0"/>
                </a:solidFill>
                <a:cs typeface="Arial"/>
              </a:rPr>
              <a:t>I</a:t>
            </a:r>
            <a:r>
              <a:rPr lang="hu-HU">
                <a:solidFill>
                  <a:srgbClr val="06183D"/>
                </a:solidFill>
                <a:cs typeface="Arial"/>
              </a:rPr>
              <a:t>   </a:t>
            </a:r>
            <a:fld id="{35BB30DB-03CE-4D58-A6AF-CE250C645489}" type="slidenum">
              <a:rPr lang="hu-HU" smtClean="0">
                <a:solidFill>
                  <a:srgbClr val="06183D"/>
                </a:solidFill>
                <a:cs typeface="Arial"/>
              </a:rPr>
              <a:pPr/>
              <a:t>2</a:t>
            </a:fld>
            <a:endParaRPr lang="hu-HU" dirty="0">
              <a:solidFill>
                <a:srgbClr val="06183D"/>
              </a:solidFill>
              <a:cs typeface="Arial"/>
            </a:endParaRPr>
          </a:p>
        </p:txBody>
      </p:sp>
      <p:sp>
        <p:nvSpPr>
          <p:cNvPr id="6" name="Ellipszis 5">
            <a:extLst>
              <a:ext uri="{FF2B5EF4-FFF2-40B4-BE49-F238E27FC236}">
                <a16:creationId xmlns:a16="http://schemas.microsoft.com/office/drawing/2014/main" id="{BA21D03E-8142-46C4-9899-79E3B9872663}"/>
              </a:ext>
            </a:extLst>
          </p:cNvPr>
          <p:cNvSpPr/>
          <p:nvPr/>
        </p:nvSpPr>
        <p:spPr>
          <a:xfrm>
            <a:off x="553571" y="2829216"/>
            <a:ext cx="858465" cy="858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Ellipszis 6">
            <a:extLst>
              <a:ext uri="{FF2B5EF4-FFF2-40B4-BE49-F238E27FC236}">
                <a16:creationId xmlns:a16="http://schemas.microsoft.com/office/drawing/2014/main" id="{FFBA950C-F4CB-4719-841F-DA5E47C36940}"/>
              </a:ext>
            </a:extLst>
          </p:cNvPr>
          <p:cNvSpPr/>
          <p:nvPr/>
        </p:nvSpPr>
        <p:spPr>
          <a:xfrm>
            <a:off x="553570" y="3819616"/>
            <a:ext cx="858465" cy="858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a:extLst>
              <a:ext uri="{FF2B5EF4-FFF2-40B4-BE49-F238E27FC236}">
                <a16:creationId xmlns:a16="http://schemas.microsoft.com/office/drawing/2014/main" id="{F4FCFB2C-B55D-45F9-99A0-705F5889D311}"/>
              </a:ext>
            </a:extLst>
          </p:cNvPr>
          <p:cNvSpPr/>
          <p:nvPr/>
        </p:nvSpPr>
        <p:spPr>
          <a:xfrm>
            <a:off x="562077" y="1808768"/>
            <a:ext cx="858465" cy="858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Rectangle 39">
            <a:extLst>
              <a:ext uri="{FF2B5EF4-FFF2-40B4-BE49-F238E27FC236}">
                <a16:creationId xmlns:a16="http://schemas.microsoft.com/office/drawing/2014/main" id="{876A9565-1923-4B6A-90C4-BE247CB02B4E}"/>
              </a:ext>
            </a:extLst>
          </p:cNvPr>
          <p:cNvSpPr/>
          <p:nvPr/>
        </p:nvSpPr>
        <p:spPr>
          <a:xfrm>
            <a:off x="1515405" y="1857166"/>
            <a:ext cx="4474973" cy="712824"/>
          </a:xfrm>
          <a:prstGeom prst="rect">
            <a:avLst/>
          </a:prstGeom>
        </p:spPr>
        <p:txBody>
          <a:bodyPr wrap="square">
            <a:spAutoFit/>
          </a:bodyPr>
          <a:lstStyle/>
          <a:p>
            <a:pPr defTabSz="914400">
              <a:lnSpc>
                <a:spcPct val="120000"/>
              </a:lnSpc>
              <a:defRPr/>
            </a:pPr>
            <a:r>
              <a:rPr lang="en-GB" sz="3600" b="1" dirty="0">
                <a:solidFill>
                  <a:srgbClr val="002060"/>
                </a:solidFill>
                <a:cs typeface="Arial" panose="020B0604020202020204" pitchFamily="34" charset="0"/>
              </a:rPr>
              <a:t>Introduction</a:t>
            </a:r>
          </a:p>
        </p:txBody>
      </p:sp>
      <p:sp>
        <p:nvSpPr>
          <p:cNvPr id="11" name="Rectángulo 83">
            <a:extLst>
              <a:ext uri="{FF2B5EF4-FFF2-40B4-BE49-F238E27FC236}">
                <a16:creationId xmlns:a16="http://schemas.microsoft.com/office/drawing/2014/main" id="{28B488FD-18D6-4912-833A-5766E8AE6009}"/>
              </a:ext>
            </a:extLst>
          </p:cNvPr>
          <p:cNvSpPr/>
          <p:nvPr/>
        </p:nvSpPr>
        <p:spPr>
          <a:xfrm>
            <a:off x="553571" y="3007784"/>
            <a:ext cx="953328"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2400" b="1" i="0" u="none" strike="noStrike" kern="0" cap="none" spc="0" normalizeH="0" baseline="0" noProof="0" dirty="0">
                <a:ln>
                  <a:noFill/>
                </a:ln>
                <a:solidFill>
                  <a:srgbClr val="002060"/>
                </a:solidFill>
                <a:effectLst/>
                <a:uLnTx/>
                <a:uFillTx/>
                <a:cs typeface="Arial" panose="020B0604020202020204" pitchFamily="34" charset="0"/>
              </a:rPr>
              <a:t>2.</a:t>
            </a:r>
            <a:endParaRPr kumimoji="0" lang="es-MX" sz="2400" b="0" i="0" u="none" strike="noStrike" kern="0" cap="none" spc="0" normalizeH="0" baseline="0" noProof="0" dirty="0">
              <a:ln>
                <a:noFill/>
              </a:ln>
              <a:solidFill>
                <a:srgbClr val="002060"/>
              </a:solidFill>
              <a:effectLst/>
              <a:uLnTx/>
              <a:uFillTx/>
            </a:endParaRPr>
          </a:p>
        </p:txBody>
      </p:sp>
      <p:sp>
        <p:nvSpPr>
          <p:cNvPr id="12" name="Rectangle 39">
            <a:extLst>
              <a:ext uri="{FF2B5EF4-FFF2-40B4-BE49-F238E27FC236}">
                <a16:creationId xmlns:a16="http://schemas.microsoft.com/office/drawing/2014/main" id="{C0704ACC-5B1D-4D71-B9B3-3A886FC2010D}"/>
              </a:ext>
            </a:extLst>
          </p:cNvPr>
          <p:cNvSpPr/>
          <p:nvPr/>
        </p:nvSpPr>
        <p:spPr>
          <a:xfrm>
            <a:off x="1506898" y="3969245"/>
            <a:ext cx="10622107" cy="646331"/>
          </a:xfrm>
          <a:prstGeom prst="rect">
            <a:avLst/>
          </a:prstGeom>
        </p:spPr>
        <p:txBody>
          <a:bodyPr wrap="square">
            <a:spAutoFit/>
          </a:bodyPr>
          <a:lstStyle/>
          <a:p>
            <a:pPr defTabSz="914400">
              <a:defRPr/>
            </a:pPr>
            <a:r>
              <a:rPr lang="en-GB" sz="3600" b="1" dirty="0">
                <a:solidFill>
                  <a:srgbClr val="002060"/>
                </a:solidFill>
                <a:cs typeface="Arial" panose="020B0604020202020204" pitchFamily="34" charset="0"/>
              </a:rPr>
              <a:t>Met</a:t>
            </a:r>
            <a:r>
              <a:rPr lang="hu-HU" sz="3600" b="1" dirty="0">
                <a:solidFill>
                  <a:srgbClr val="002060"/>
                </a:solidFill>
                <a:cs typeface="Arial" panose="020B0604020202020204" pitchFamily="34" charset="0"/>
              </a:rPr>
              <a:t>h</a:t>
            </a:r>
            <a:r>
              <a:rPr lang="en-GB" sz="3600" b="1" dirty="0">
                <a:solidFill>
                  <a:srgbClr val="002060"/>
                </a:solidFill>
                <a:cs typeface="Arial" panose="020B0604020202020204" pitchFamily="34" charset="0"/>
              </a:rPr>
              <a:t>odology</a:t>
            </a:r>
          </a:p>
        </p:txBody>
      </p:sp>
      <p:sp>
        <p:nvSpPr>
          <p:cNvPr id="13" name="Rectángulo 90">
            <a:extLst>
              <a:ext uri="{FF2B5EF4-FFF2-40B4-BE49-F238E27FC236}">
                <a16:creationId xmlns:a16="http://schemas.microsoft.com/office/drawing/2014/main" id="{69B8EAD4-B67E-4D12-9917-5443462BB4CE}"/>
              </a:ext>
            </a:extLst>
          </p:cNvPr>
          <p:cNvSpPr/>
          <p:nvPr/>
        </p:nvSpPr>
        <p:spPr>
          <a:xfrm>
            <a:off x="562077" y="4037433"/>
            <a:ext cx="953328"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2400" b="1" i="0" u="none" strike="noStrike" kern="0" cap="none" spc="0" normalizeH="0" baseline="0" noProof="0" dirty="0">
                <a:ln>
                  <a:noFill/>
                </a:ln>
                <a:solidFill>
                  <a:srgbClr val="002060"/>
                </a:solidFill>
                <a:effectLst/>
                <a:uLnTx/>
                <a:uFillTx/>
                <a:cs typeface="Arial" panose="020B0604020202020204" pitchFamily="34" charset="0"/>
              </a:rPr>
              <a:t>3.</a:t>
            </a:r>
            <a:endParaRPr kumimoji="0" lang="es-MX" sz="2400" b="0" i="0" u="none" strike="noStrike" kern="0" cap="none" spc="0" normalizeH="0" baseline="0" noProof="0" dirty="0">
              <a:ln>
                <a:noFill/>
              </a:ln>
              <a:solidFill>
                <a:srgbClr val="002060"/>
              </a:solidFill>
              <a:effectLst/>
              <a:uLnTx/>
              <a:uFillTx/>
            </a:endParaRPr>
          </a:p>
        </p:txBody>
      </p:sp>
      <p:sp>
        <p:nvSpPr>
          <p:cNvPr id="15" name="Rectángulo 90">
            <a:extLst>
              <a:ext uri="{FF2B5EF4-FFF2-40B4-BE49-F238E27FC236}">
                <a16:creationId xmlns:a16="http://schemas.microsoft.com/office/drawing/2014/main" id="{C6C0A4EF-05B3-4DB2-8131-0E1442E08F56}"/>
              </a:ext>
            </a:extLst>
          </p:cNvPr>
          <p:cNvSpPr/>
          <p:nvPr/>
        </p:nvSpPr>
        <p:spPr>
          <a:xfrm>
            <a:off x="611808" y="2011074"/>
            <a:ext cx="836855"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2400" b="1" i="0" u="none" strike="noStrike" kern="0" cap="none" spc="0" normalizeH="0" baseline="0" noProof="0" dirty="0">
                <a:ln>
                  <a:noFill/>
                </a:ln>
                <a:solidFill>
                  <a:srgbClr val="002060"/>
                </a:solidFill>
                <a:effectLst/>
                <a:uLnTx/>
                <a:uFillTx/>
                <a:cs typeface="Arial" panose="020B0604020202020204" pitchFamily="34" charset="0"/>
              </a:rPr>
              <a:t>1.</a:t>
            </a:r>
            <a:endParaRPr kumimoji="0" lang="es-MX" sz="2400" b="0" i="0" u="none" strike="noStrike" kern="0" cap="none" spc="0" normalizeH="0" baseline="0" noProof="0" dirty="0">
              <a:ln>
                <a:noFill/>
              </a:ln>
              <a:solidFill>
                <a:srgbClr val="002060"/>
              </a:solidFill>
              <a:effectLst/>
              <a:uLnTx/>
              <a:uFillTx/>
            </a:endParaRPr>
          </a:p>
        </p:txBody>
      </p:sp>
      <p:sp>
        <p:nvSpPr>
          <p:cNvPr id="16" name="Rectangle 39">
            <a:extLst>
              <a:ext uri="{FF2B5EF4-FFF2-40B4-BE49-F238E27FC236}">
                <a16:creationId xmlns:a16="http://schemas.microsoft.com/office/drawing/2014/main" id="{59810EF9-610C-4BA3-95A6-3A134543A37B}"/>
              </a:ext>
            </a:extLst>
          </p:cNvPr>
          <p:cNvSpPr/>
          <p:nvPr/>
        </p:nvSpPr>
        <p:spPr>
          <a:xfrm>
            <a:off x="1515405" y="2927019"/>
            <a:ext cx="10622107" cy="646331"/>
          </a:xfrm>
          <a:prstGeom prst="rect">
            <a:avLst/>
          </a:prstGeom>
        </p:spPr>
        <p:txBody>
          <a:bodyPr wrap="square">
            <a:spAutoFit/>
          </a:bodyPr>
          <a:lstStyle/>
          <a:p>
            <a:pPr defTabSz="914400">
              <a:defRPr/>
            </a:pPr>
            <a:r>
              <a:rPr lang="en-US" sz="3600" b="1" dirty="0">
                <a:solidFill>
                  <a:srgbClr val="002060"/>
                </a:solidFill>
                <a:cs typeface="Arial" panose="020B0604020202020204" pitchFamily="34" charset="0"/>
              </a:rPr>
              <a:t>About the input–output </a:t>
            </a:r>
            <a:r>
              <a:rPr lang="hu-HU" sz="3600" b="1" dirty="0">
                <a:solidFill>
                  <a:srgbClr val="002060"/>
                </a:solidFill>
                <a:cs typeface="Arial" panose="020B0604020202020204" pitchFamily="34" charset="0"/>
              </a:rPr>
              <a:t>indicators</a:t>
            </a:r>
            <a:endParaRPr lang="en-US" sz="3600" b="1" dirty="0">
              <a:solidFill>
                <a:srgbClr val="002060"/>
              </a:solidFill>
              <a:cs typeface="Arial" panose="020B0604020202020204" pitchFamily="34" charset="0"/>
            </a:endParaRPr>
          </a:p>
        </p:txBody>
      </p:sp>
      <p:sp>
        <p:nvSpPr>
          <p:cNvPr id="17" name="Ellipszis 16">
            <a:extLst>
              <a:ext uri="{FF2B5EF4-FFF2-40B4-BE49-F238E27FC236}">
                <a16:creationId xmlns:a16="http://schemas.microsoft.com/office/drawing/2014/main" id="{1082A3F4-B2AE-4CC0-B858-1BF5924EE5FE}"/>
              </a:ext>
            </a:extLst>
          </p:cNvPr>
          <p:cNvSpPr/>
          <p:nvPr/>
        </p:nvSpPr>
        <p:spPr>
          <a:xfrm>
            <a:off x="562077" y="4922394"/>
            <a:ext cx="858465" cy="858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Rectángulo 90">
            <a:extLst>
              <a:ext uri="{FF2B5EF4-FFF2-40B4-BE49-F238E27FC236}">
                <a16:creationId xmlns:a16="http://schemas.microsoft.com/office/drawing/2014/main" id="{4C4BB4D2-0C7E-46A1-8E7D-7EEC72A539BD}"/>
              </a:ext>
            </a:extLst>
          </p:cNvPr>
          <p:cNvSpPr/>
          <p:nvPr/>
        </p:nvSpPr>
        <p:spPr>
          <a:xfrm>
            <a:off x="574649" y="5120793"/>
            <a:ext cx="953328"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2400" b="1" kern="0" dirty="0">
                <a:solidFill>
                  <a:srgbClr val="002060"/>
                </a:solidFill>
                <a:cs typeface="Arial" panose="020B0604020202020204" pitchFamily="34" charset="0"/>
              </a:rPr>
              <a:t>4</a:t>
            </a:r>
            <a:r>
              <a:rPr kumimoji="0" lang="hu-HU" sz="2400" b="1" i="0" u="none" strike="noStrike" kern="0" cap="none" spc="0" normalizeH="0" baseline="0" noProof="0" dirty="0">
                <a:ln>
                  <a:noFill/>
                </a:ln>
                <a:solidFill>
                  <a:srgbClr val="002060"/>
                </a:solidFill>
                <a:effectLst/>
                <a:uLnTx/>
                <a:uFillTx/>
                <a:cs typeface="Arial" panose="020B0604020202020204" pitchFamily="34" charset="0"/>
              </a:rPr>
              <a:t>.</a:t>
            </a:r>
            <a:endParaRPr kumimoji="0" lang="es-MX" sz="2400" b="0" i="0" u="none" strike="noStrike" kern="0" cap="none" spc="0" normalizeH="0" baseline="0" noProof="0" dirty="0">
              <a:ln>
                <a:noFill/>
              </a:ln>
              <a:solidFill>
                <a:srgbClr val="002060"/>
              </a:solidFill>
              <a:effectLst/>
              <a:uLnTx/>
              <a:uFillTx/>
            </a:endParaRPr>
          </a:p>
        </p:txBody>
      </p:sp>
      <p:sp>
        <p:nvSpPr>
          <p:cNvPr id="19" name="Rectangle 39">
            <a:extLst>
              <a:ext uri="{FF2B5EF4-FFF2-40B4-BE49-F238E27FC236}">
                <a16:creationId xmlns:a16="http://schemas.microsoft.com/office/drawing/2014/main" id="{20506B14-E7B1-45B9-8355-CFD428EE15E2}"/>
              </a:ext>
            </a:extLst>
          </p:cNvPr>
          <p:cNvSpPr/>
          <p:nvPr/>
        </p:nvSpPr>
        <p:spPr>
          <a:xfrm>
            <a:off x="1474479" y="5009305"/>
            <a:ext cx="10622107" cy="646331"/>
          </a:xfrm>
          <a:prstGeom prst="rect">
            <a:avLst/>
          </a:prstGeom>
        </p:spPr>
        <p:txBody>
          <a:bodyPr wrap="square">
            <a:spAutoFit/>
          </a:bodyPr>
          <a:lstStyle/>
          <a:p>
            <a:pPr defTabSz="914400">
              <a:defRPr/>
            </a:pPr>
            <a:r>
              <a:rPr lang="hu-HU" sz="3600" b="1" dirty="0">
                <a:solidFill>
                  <a:srgbClr val="002060"/>
                </a:solidFill>
                <a:cs typeface="Arial" panose="020B0604020202020204" pitchFamily="34" charset="0"/>
              </a:rPr>
              <a:t>Further </a:t>
            </a:r>
            <a:r>
              <a:rPr lang="hu-HU" sz="3600" b="1" dirty="0" err="1">
                <a:solidFill>
                  <a:srgbClr val="002060"/>
                </a:solidFill>
                <a:cs typeface="Arial" panose="020B0604020202020204" pitchFamily="34" charset="0"/>
              </a:rPr>
              <a:t>directions</a:t>
            </a:r>
            <a:endParaRPr lang="en-GB" sz="3600" b="1" dirty="0">
              <a:solidFill>
                <a:srgbClr val="002060"/>
              </a:solidFill>
              <a:cs typeface="Arial" panose="020B0604020202020204" pitchFamily="34" charset="0"/>
            </a:endParaRPr>
          </a:p>
        </p:txBody>
      </p:sp>
    </p:spTree>
    <p:extLst>
      <p:ext uri="{BB962C8B-B14F-4D97-AF65-F5344CB8AC3E}">
        <p14:creationId xmlns:p14="http://schemas.microsoft.com/office/powerpoint/2010/main" val="3147135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9">
            <a:extLst>
              <a:ext uri="{FF2B5EF4-FFF2-40B4-BE49-F238E27FC236}">
                <a16:creationId xmlns:a16="http://schemas.microsoft.com/office/drawing/2014/main" id="{1469402D-C664-4AB3-BE22-572A239F097E}"/>
              </a:ext>
            </a:extLst>
          </p:cNvPr>
          <p:cNvSpPr>
            <a:spLocks noGrp="1"/>
          </p:cNvSpPr>
          <p:nvPr>
            <p:ph type="ftr" sz="quarter" idx="10"/>
          </p:nvPr>
        </p:nvSpPr>
        <p:spPr>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5" name="Dia számának helye 12">
            <a:extLst>
              <a:ext uri="{FF2B5EF4-FFF2-40B4-BE49-F238E27FC236}">
                <a16:creationId xmlns:a16="http://schemas.microsoft.com/office/drawing/2014/main" id="{FC970DE2-757E-435F-A9E4-B5A2AADB8BEF}"/>
              </a:ext>
            </a:extLst>
          </p:cNvPr>
          <p:cNvSpPr>
            <a:spLocks noGrp="1"/>
          </p:cNvSpPr>
          <p:nvPr>
            <p:ph type="sldNum" sz="quarter" idx="11"/>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20</a:t>
            </a:fld>
            <a:endParaRPr lang="hu-HU" dirty="0">
              <a:solidFill>
                <a:srgbClr val="06183D"/>
              </a:solidFill>
              <a:cs typeface="Arial"/>
            </a:endParaRPr>
          </a:p>
        </p:txBody>
      </p:sp>
      <p:pic>
        <p:nvPicPr>
          <p:cNvPr id="2" name="Kép 1">
            <a:extLst>
              <a:ext uri="{FF2B5EF4-FFF2-40B4-BE49-F238E27FC236}">
                <a16:creationId xmlns:a16="http://schemas.microsoft.com/office/drawing/2014/main" id="{A5EB830C-214E-4994-B9BC-83CFF6FD16BD}"/>
              </a:ext>
            </a:extLst>
          </p:cNvPr>
          <p:cNvPicPr>
            <a:picLocks noChangeAspect="1"/>
          </p:cNvPicPr>
          <p:nvPr/>
        </p:nvPicPr>
        <p:blipFill>
          <a:blip r:embed="rId2"/>
          <a:stretch>
            <a:fillRect/>
          </a:stretch>
        </p:blipFill>
        <p:spPr>
          <a:xfrm>
            <a:off x="1344295" y="1308827"/>
            <a:ext cx="9503409" cy="4240346"/>
          </a:xfrm>
          <a:prstGeom prst="rect">
            <a:avLst/>
          </a:prstGeom>
        </p:spPr>
      </p:pic>
    </p:spTree>
    <p:extLst>
      <p:ext uri="{BB962C8B-B14F-4D97-AF65-F5344CB8AC3E}">
        <p14:creationId xmlns:p14="http://schemas.microsoft.com/office/powerpoint/2010/main" val="2228952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6CAEE"/>
        </a:solidFill>
        <a:effectLst/>
      </p:bgPr>
    </p:bg>
    <p:spTree>
      <p:nvGrpSpPr>
        <p:cNvPr id="1" name=""/>
        <p:cNvGrpSpPr/>
        <p:nvPr/>
      </p:nvGrpSpPr>
      <p:grpSpPr>
        <a:xfrm>
          <a:off x="0" y="0"/>
          <a:ext cx="0" cy="0"/>
          <a:chOff x="0" y="0"/>
          <a:chExt cx="0" cy="0"/>
        </a:xfrm>
      </p:grpSpPr>
      <p:pic>
        <p:nvPicPr>
          <p:cNvPr id="4" name="Ábra 3">
            <a:extLst>
              <a:ext uri="{FF2B5EF4-FFF2-40B4-BE49-F238E27FC236}">
                <a16:creationId xmlns:a16="http://schemas.microsoft.com/office/drawing/2014/main" id="{76D65C80-9B59-4874-A230-0C62785C81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8114" y="588"/>
            <a:ext cx="8401878" cy="6871300"/>
          </a:xfrm>
          <a:prstGeom prst="rect">
            <a:avLst/>
          </a:prstGeom>
        </p:spPr>
      </p:pic>
      <p:sp>
        <p:nvSpPr>
          <p:cNvPr id="9" name="Ellipszis 8">
            <a:extLst>
              <a:ext uri="{FF2B5EF4-FFF2-40B4-BE49-F238E27FC236}">
                <a16:creationId xmlns:a16="http://schemas.microsoft.com/office/drawing/2014/main" id="{93AD522D-B440-4FE5-A788-811E3122BC74}"/>
              </a:ext>
            </a:extLst>
          </p:cNvPr>
          <p:cNvSpPr/>
          <p:nvPr/>
        </p:nvSpPr>
        <p:spPr>
          <a:xfrm>
            <a:off x="308114" y="4701209"/>
            <a:ext cx="1212573" cy="1212573"/>
          </a:xfrm>
          <a:prstGeom prst="ellipse">
            <a:avLst/>
          </a:prstGeom>
          <a:solidFill>
            <a:srgbClr val="C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8" name="Ábra 7">
            <a:extLst>
              <a:ext uri="{FF2B5EF4-FFF2-40B4-BE49-F238E27FC236}">
                <a16:creationId xmlns:a16="http://schemas.microsoft.com/office/drawing/2014/main" id="{33C06D4F-F74A-4EA9-928A-F508534F05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888" y="4850293"/>
            <a:ext cx="914402" cy="914402"/>
          </a:xfrm>
          <a:prstGeom prst="rect">
            <a:avLst/>
          </a:prstGeom>
        </p:spPr>
      </p:pic>
      <p:pic>
        <p:nvPicPr>
          <p:cNvPr id="5" name="Ábra 4">
            <a:extLst>
              <a:ext uri="{FF2B5EF4-FFF2-40B4-BE49-F238E27FC236}">
                <a16:creationId xmlns:a16="http://schemas.microsoft.com/office/drawing/2014/main" id="{D6CF5349-4304-4B26-A028-CB74D97F90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393" y="5039137"/>
            <a:ext cx="535392" cy="536714"/>
          </a:xfrm>
          <a:prstGeom prst="rect">
            <a:avLst/>
          </a:prstGeom>
        </p:spPr>
      </p:pic>
      <p:sp>
        <p:nvSpPr>
          <p:cNvPr id="12" name="Ellipszis 11">
            <a:extLst>
              <a:ext uri="{FF2B5EF4-FFF2-40B4-BE49-F238E27FC236}">
                <a16:creationId xmlns:a16="http://schemas.microsoft.com/office/drawing/2014/main" id="{3EC4C114-595E-4F12-BDE1-527F84B92552}"/>
              </a:ext>
            </a:extLst>
          </p:cNvPr>
          <p:cNvSpPr/>
          <p:nvPr/>
        </p:nvSpPr>
        <p:spPr>
          <a:xfrm>
            <a:off x="2110410" y="2319131"/>
            <a:ext cx="1212573" cy="1212573"/>
          </a:xfrm>
          <a:prstGeom prst="ellipse">
            <a:avLst/>
          </a:prstGeom>
          <a:solidFill>
            <a:srgbClr val="C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3" name="Ábra 12">
            <a:extLst>
              <a:ext uri="{FF2B5EF4-FFF2-40B4-BE49-F238E27FC236}">
                <a16:creationId xmlns:a16="http://schemas.microsoft.com/office/drawing/2014/main" id="{E8A7796B-65F0-4E15-9D3B-789D144F58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56184" y="2468215"/>
            <a:ext cx="914402" cy="914402"/>
          </a:xfrm>
          <a:prstGeom prst="rect">
            <a:avLst/>
          </a:prstGeom>
        </p:spPr>
      </p:pic>
      <p:sp>
        <p:nvSpPr>
          <p:cNvPr id="15" name="Ellipszis 14">
            <a:extLst>
              <a:ext uri="{FF2B5EF4-FFF2-40B4-BE49-F238E27FC236}">
                <a16:creationId xmlns:a16="http://schemas.microsoft.com/office/drawing/2014/main" id="{D4A3C37A-FD32-4B60-ABDD-FF206028FD06}"/>
              </a:ext>
            </a:extLst>
          </p:cNvPr>
          <p:cNvSpPr/>
          <p:nvPr/>
        </p:nvSpPr>
        <p:spPr>
          <a:xfrm>
            <a:off x="5569228" y="1712843"/>
            <a:ext cx="1212573" cy="1212573"/>
          </a:xfrm>
          <a:prstGeom prst="ellipse">
            <a:avLst/>
          </a:prstGeom>
          <a:solidFill>
            <a:srgbClr val="C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6" name="Ábra 15">
            <a:extLst>
              <a:ext uri="{FF2B5EF4-FFF2-40B4-BE49-F238E27FC236}">
                <a16:creationId xmlns:a16="http://schemas.microsoft.com/office/drawing/2014/main" id="{9A8DDE92-D11C-4A99-A639-52C36422D3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15002" y="1861927"/>
            <a:ext cx="914402" cy="914402"/>
          </a:xfrm>
          <a:prstGeom prst="rect">
            <a:avLst/>
          </a:prstGeom>
        </p:spPr>
      </p:pic>
      <p:sp>
        <p:nvSpPr>
          <p:cNvPr id="17" name="Szövegdoboz 16">
            <a:extLst>
              <a:ext uri="{FF2B5EF4-FFF2-40B4-BE49-F238E27FC236}">
                <a16:creationId xmlns:a16="http://schemas.microsoft.com/office/drawing/2014/main" id="{D55F8CC8-B02A-4A8B-9F1C-C6792DA74888}"/>
              </a:ext>
            </a:extLst>
          </p:cNvPr>
          <p:cNvSpPr txBox="1"/>
          <p:nvPr/>
        </p:nvSpPr>
        <p:spPr>
          <a:xfrm>
            <a:off x="3399040" y="3482970"/>
            <a:ext cx="8339072" cy="923330"/>
          </a:xfrm>
          <a:prstGeom prst="rect">
            <a:avLst/>
          </a:prstGeom>
          <a:noFill/>
        </p:spPr>
        <p:txBody>
          <a:bodyPr wrap="square" rtlCol="0">
            <a:spAutoFit/>
          </a:bodyPr>
          <a:lstStyle/>
          <a:p>
            <a:pPr defTabSz="914400">
              <a:defRPr/>
            </a:pPr>
            <a:r>
              <a:rPr lang="en-GB" sz="5400" b="1" dirty="0">
                <a:solidFill>
                  <a:srgbClr val="002060"/>
                </a:solidFill>
                <a:cs typeface="Arial" panose="020B0604020202020204" pitchFamily="34" charset="0"/>
              </a:rPr>
              <a:t>Future Directions</a:t>
            </a:r>
            <a:endParaRPr lang="hu-HU" sz="5000" b="1" dirty="0">
              <a:solidFill>
                <a:srgbClr val="20286D"/>
              </a:solidFill>
            </a:endParaRPr>
          </a:p>
        </p:txBody>
      </p:sp>
      <p:pic>
        <p:nvPicPr>
          <p:cNvPr id="18" name="Ábra 17">
            <a:extLst>
              <a:ext uri="{FF2B5EF4-FFF2-40B4-BE49-F238E27FC236}">
                <a16:creationId xmlns:a16="http://schemas.microsoft.com/office/drawing/2014/main" id="{C9D93DBD-C4D5-47DE-8FE4-8A6BD65E29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74359" y="2701543"/>
            <a:ext cx="447746" cy="447746"/>
          </a:xfrm>
          <a:prstGeom prst="rect">
            <a:avLst/>
          </a:prstGeom>
        </p:spPr>
      </p:pic>
      <p:pic>
        <p:nvPicPr>
          <p:cNvPr id="19" name="Ábra 18">
            <a:extLst>
              <a:ext uri="{FF2B5EF4-FFF2-40B4-BE49-F238E27FC236}">
                <a16:creationId xmlns:a16="http://schemas.microsoft.com/office/drawing/2014/main" id="{0BB524B6-34C8-4C25-A954-D576CBC751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96714" y="2028618"/>
            <a:ext cx="511222" cy="512481"/>
          </a:xfrm>
          <a:prstGeom prst="rect">
            <a:avLst/>
          </a:prstGeom>
        </p:spPr>
      </p:pic>
    </p:spTree>
    <p:extLst>
      <p:ext uri="{BB962C8B-B14F-4D97-AF65-F5344CB8AC3E}">
        <p14:creationId xmlns:p14="http://schemas.microsoft.com/office/powerpoint/2010/main" val="2699031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6D78636-1788-46D5-8312-12DC59A73F2E}"/>
              </a:ext>
            </a:extLst>
          </p:cNvPr>
          <p:cNvSpPr>
            <a:spLocks noGrp="1"/>
          </p:cNvSpPr>
          <p:nvPr>
            <p:ph idx="1"/>
          </p:nvPr>
        </p:nvSpPr>
        <p:spPr>
          <a:xfrm>
            <a:off x="720435" y="940526"/>
            <a:ext cx="10806545" cy="5236436"/>
          </a:xfrm>
        </p:spPr>
        <p:txBody>
          <a:bodyPr>
            <a:normAutofit fontScale="92500" lnSpcReduction="10000"/>
          </a:bodyPr>
          <a:lstStyle/>
          <a:p>
            <a:pPr algn="just"/>
            <a:r>
              <a:rPr lang="en-GB" dirty="0"/>
              <a:t>Looking ahead, the analytical framework offers several opportunities for further refinement and expansion. One immediate direction involves the integration of the most recent annual data into the existing input–output matrices, thereby enabling the continuous updating and improved temporal relevance of the indicators.</a:t>
            </a:r>
          </a:p>
          <a:p>
            <a:pPr algn="just"/>
            <a:r>
              <a:rPr lang="en-GB" dirty="0"/>
              <a:t>In addition, the current set of indicators can be significantly extended through the development of new metrics derived from more detailed analytical structures. This includes the utilization of industry-by-industry input–output tables, which allow for a deeper exploration of intersectoral relationships, as well as product-by-product matrices, which enable a more granular analysis of production and supply chain dynamics.</a:t>
            </a:r>
          </a:p>
          <a:p>
            <a:pPr algn="just"/>
            <a:r>
              <a:rPr lang="en-GB" dirty="0"/>
              <a:t>Overall, these prospective developments will contribute to enhancing both the analytical depth and practical applicability of the framework, supporting more comprehensive economic analysis and evidence-based decision-making.</a:t>
            </a:r>
          </a:p>
        </p:txBody>
      </p:sp>
      <p:sp>
        <p:nvSpPr>
          <p:cNvPr id="4" name="Élőláb helye 9">
            <a:extLst>
              <a:ext uri="{FF2B5EF4-FFF2-40B4-BE49-F238E27FC236}">
                <a16:creationId xmlns:a16="http://schemas.microsoft.com/office/drawing/2014/main" id="{1469402D-C664-4AB3-BE22-572A239F097E}"/>
              </a:ext>
            </a:extLst>
          </p:cNvPr>
          <p:cNvSpPr>
            <a:spLocks noGrp="1"/>
          </p:cNvSpPr>
          <p:nvPr>
            <p:ph type="ftr" sz="quarter" idx="10"/>
          </p:nvPr>
        </p:nvSpPr>
        <p:spPr>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5" name="Dia számának helye 12">
            <a:extLst>
              <a:ext uri="{FF2B5EF4-FFF2-40B4-BE49-F238E27FC236}">
                <a16:creationId xmlns:a16="http://schemas.microsoft.com/office/drawing/2014/main" id="{FC970DE2-757E-435F-A9E4-B5A2AADB8BEF}"/>
              </a:ext>
            </a:extLst>
          </p:cNvPr>
          <p:cNvSpPr>
            <a:spLocks noGrp="1"/>
          </p:cNvSpPr>
          <p:nvPr>
            <p:ph type="sldNum" sz="quarter" idx="11"/>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22</a:t>
            </a:fld>
            <a:endParaRPr lang="hu-HU" dirty="0">
              <a:solidFill>
                <a:srgbClr val="06183D"/>
              </a:solidFill>
              <a:cs typeface="Arial"/>
            </a:endParaRPr>
          </a:p>
        </p:txBody>
      </p:sp>
    </p:spTree>
    <p:extLst>
      <p:ext uri="{BB962C8B-B14F-4D97-AF65-F5344CB8AC3E}">
        <p14:creationId xmlns:p14="http://schemas.microsoft.com/office/powerpoint/2010/main" val="4114836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Szövegdoboz 17">
            <a:extLst>
              <a:ext uri="{FF2B5EF4-FFF2-40B4-BE49-F238E27FC236}">
                <a16:creationId xmlns:a16="http://schemas.microsoft.com/office/drawing/2014/main" id="{362B8D0D-C47A-4B5D-856B-2634C62A9840}"/>
              </a:ext>
            </a:extLst>
          </p:cNvPr>
          <p:cNvSpPr txBox="1"/>
          <p:nvPr/>
        </p:nvSpPr>
        <p:spPr>
          <a:xfrm>
            <a:off x="4595436" y="939954"/>
            <a:ext cx="7116071" cy="2092881"/>
          </a:xfrm>
          <a:prstGeom prst="rect">
            <a:avLst/>
          </a:prstGeom>
          <a:noFill/>
        </p:spPr>
        <p:txBody>
          <a:bodyPr wrap="square" rtlCol="0">
            <a:spAutoFit/>
          </a:bodyPr>
          <a:lstStyle/>
          <a:p>
            <a:r>
              <a:rPr lang="hu-HU" sz="6500" b="1" dirty="0">
                <a:solidFill>
                  <a:srgbClr val="80BFFA"/>
                </a:solidFill>
              </a:rPr>
              <a:t>Thank you for your attention!</a:t>
            </a:r>
          </a:p>
        </p:txBody>
      </p:sp>
      <p:grpSp>
        <p:nvGrpSpPr>
          <p:cNvPr id="9" name="Csoportba foglalás 8">
            <a:extLst>
              <a:ext uri="{FF2B5EF4-FFF2-40B4-BE49-F238E27FC236}">
                <a16:creationId xmlns:a16="http://schemas.microsoft.com/office/drawing/2014/main" id="{47EC01CD-1881-4D56-A07B-F055BDED40FC}"/>
              </a:ext>
            </a:extLst>
          </p:cNvPr>
          <p:cNvGrpSpPr/>
          <p:nvPr/>
        </p:nvGrpSpPr>
        <p:grpSpPr>
          <a:xfrm>
            <a:off x="3846499" y="5031424"/>
            <a:ext cx="6536554" cy="338554"/>
            <a:chOff x="2393085" y="5031424"/>
            <a:chExt cx="6536554" cy="338554"/>
          </a:xfrm>
        </p:grpSpPr>
        <p:pic>
          <p:nvPicPr>
            <p:cNvPr id="4" name="Ábra 3">
              <a:extLst>
                <a:ext uri="{FF2B5EF4-FFF2-40B4-BE49-F238E27FC236}">
                  <a16:creationId xmlns:a16="http://schemas.microsoft.com/office/drawing/2014/main" id="{A717673D-1864-46D9-8800-D78D7F6EB2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3085" y="5074701"/>
              <a:ext cx="252000" cy="252000"/>
            </a:xfrm>
            <a:prstGeom prst="rect">
              <a:avLst/>
            </a:prstGeom>
          </p:spPr>
        </p:pic>
        <p:sp>
          <p:nvSpPr>
            <p:cNvPr id="7" name="Szövegdoboz 6">
              <a:extLst>
                <a:ext uri="{FF2B5EF4-FFF2-40B4-BE49-F238E27FC236}">
                  <a16:creationId xmlns:a16="http://schemas.microsoft.com/office/drawing/2014/main" id="{FD710EF1-FE79-4064-9249-4A11587F36C2}"/>
                </a:ext>
              </a:extLst>
            </p:cNvPr>
            <p:cNvSpPr txBox="1"/>
            <p:nvPr/>
          </p:nvSpPr>
          <p:spPr>
            <a:xfrm>
              <a:off x="2682843" y="5031424"/>
              <a:ext cx="6246796" cy="338554"/>
            </a:xfrm>
            <a:prstGeom prst="rect">
              <a:avLst/>
            </a:prstGeom>
            <a:noFill/>
          </p:spPr>
          <p:txBody>
            <a:bodyPr wrap="square" rtlCol="0">
              <a:spAutoFit/>
            </a:bodyPr>
            <a:lstStyle/>
            <a:p>
              <a:r>
                <a:rPr lang="hu-HU" sz="1600" dirty="0">
                  <a:solidFill>
                    <a:srgbClr val="80BFFA"/>
                  </a:solidFill>
                </a:rPr>
                <a:t>Facebook.com/</a:t>
              </a:r>
              <a:r>
                <a:rPr lang="hu-HU" sz="1600" dirty="0" err="1">
                  <a:solidFill>
                    <a:srgbClr val="80BFFA"/>
                  </a:solidFill>
                </a:rPr>
                <a:t>KozpontiStatisztikaiHivatal</a:t>
              </a:r>
              <a:endParaRPr lang="hu-HU" sz="1600" dirty="0">
                <a:solidFill>
                  <a:srgbClr val="80BFFA"/>
                </a:solidFill>
              </a:endParaRPr>
            </a:p>
          </p:txBody>
        </p:sp>
      </p:grpSp>
      <p:grpSp>
        <p:nvGrpSpPr>
          <p:cNvPr id="10" name="Csoportba foglalás 9">
            <a:extLst>
              <a:ext uri="{FF2B5EF4-FFF2-40B4-BE49-F238E27FC236}">
                <a16:creationId xmlns:a16="http://schemas.microsoft.com/office/drawing/2014/main" id="{5167FF84-6704-4B4E-801D-80C824B618AC}"/>
              </a:ext>
            </a:extLst>
          </p:cNvPr>
          <p:cNvGrpSpPr/>
          <p:nvPr/>
        </p:nvGrpSpPr>
        <p:grpSpPr>
          <a:xfrm>
            <a:off x="3846499" y="5388099"/>
            <a:ext cx="6536554" cy="338554"/>
            <a:chOff x="2393085" y="5388099"/>
            <a:chExt cx="6536554" cy="338554"/>
          </a:xfrm>
        </p:grpSpPr>
        <p:pic>
          <p:nvPicPr>
            <p:cNvPr id="5" name="Ábra 4">
              <a:extLst>
                <a:ext uri="{FF2B5EF4-FFF2-40B4-BE49-F238E27FC236}">
                  <a16:creationId xmlns:a16="http://schemas.microsoft.com/office/drawing/2014/main" id="{BCECBC2C-1EB6-42F6-BB60-3B433A8C6D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93085" y="5436067"/>
              <a:ext cx="252000" cy="252000"/>
            </a:xfrm>
            <a:prstGeom prst="rect">
              <a:avLst/>
            </a:prstGeom>
          </p:spPr>
        </p:pic>
        <p:sp>
          <p:nvSpPr>
            <p:cNvPr id="12" name="Szövegdoboz 11">
              <a:extLst>
                <a:ext uri="{FF2B5EF4-FFF2-40B4-BE49-F238E27FC236}">
                  <a16:creationId xmlns:a16="http://schemas.microsoft.com/office/drawing/2014/main" id="{D94976E5-53F8-4D88-B504-6F6026635E39}"/>
                </a:ext>
              </a:extLst>
            </p:cNvPr>
            <p:cNvSpPr txBox="1"/>
            <p:nvPr/>
          </p:nvSpPr>
          <p:spPr>
            <a:xfrm>
              <a:off x="2682843" y="5388099"/>
              <a:ext cx="6246796" cy="338554"/>
            </a:xfrm>
            <a:prstGeom prst="rect">
              <a:avLst/>
            </a:prstGeom>
            <a:noFill/>
          </p:spPr>
          <p:txBody>
            <a:bodyPr wrap="square" rtlCol="0">
              <a:spAutoFit/>
            </a:bodyPr>
            <a:lstStyle/>
            <a:p>
              <a:r>
                <a:rPr lang="hu-HU" sz="1600" dirty="0">
                  <a:solidFill>
                    <a:srgbClr val="80BFFA"/>
                  </a:solidFill>
                </a:rPr>
                <a:t>Instagram.com/</a:t>
              </a:r>
              <a:r>
                <a:rPr lang="hu-HU" sz="1600" dirty="0" err="1">
                  <a:solidFill>
                    <a:srgbClr val="80BFFA"/>
                  </a:solidFill>
                </a:rPr>
                <a:t>kozpontistatisztikaihivatal</a:t>
              </a:r>
              <a:endParaRPr lang="hu-HU" sz="1600" dirty="0">
                <a:solidFill>
                  <a:srgbClr val="80BFFA"/>
                </a:solidFill>
              </a:endParaRPr>
            </a:p>
          </p:txBody>
        </p:sp>
      </p:grpSp>
      <p:grpSp>
        <p:nvGrpSpPr>
          <p:cNvPr id="11" name="Csoportba foglalás 10">
            <a:extLst>
              <a:ext uri="{FF2B5EF4-FFF2-40B4-BE49-F238E27FC236}">
                <a16:creationId xmlns:a16="http://schemas.microsoft.com/office/drawing/2014/main" id="{445DE086-FF78-49DF-82A2-DC170E20B667}"/>
              </a:ext>
            </a:extLst>
          </p:cNvPr>
          <p:cNvGrpSpPr/>
          <p:nvPr/>
        </p:nvGrpSpPr>
        <p:grpSpPr>
          <a:xfrm>
            <a:off x="3846499" y="5751811"/>
            <a:ext cx="6536554" cy="338554"/>
            <a:chOff x="2393085" y="5751811"/>
            <a:chExt cx="6536554" cy="338554"/>
          </a:xfrm>
        </p:grpSpPr>
        <p:pic>
          <p:nvPicPr>
            <p:cNvPr id="6" name="Ábra 5">
              <a:extLst>
                <a:ext uri="{FF2B5EF4-FFF2-40B4-BE49-F238E27FC236}">
                  <a16:creationId xmlns:a16="http://schemas.microsoft.com/office/drawing/2014/main" id="{DBE80772-EAD5-4E4C-BCA3-11E9992B94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93085" y="5797433"/>
              <a:ext cx="252000" cy="252000"/>
            </a:xfrm>
            <a:prstGeom prst="rect">
              <a:avLst/>
            </a:prstGeom>
          </p:spPr>
        </p:pic>
        <p:sp>
          <p:nvSpPr>
            <p:cNvPr id="13" name="Szövegdoboz 12">
              <a:extLst>
                <a:ext uri="{FF2B5EF4-FFF2-40B4-BE49-F238E27FC236}">
                  <a16:creationId xmlns:a16="http://schemas.microsoft.com/office/drawing/2014/main" id="{A8201BFC-4084-4094-98B7-C99D18600B66}"/>
                </a:ext>
              </a:extLst>
            </p:cNvPr>
            <p:cNvSpPr txBox="1"/>
            <p:nvPr/>
          </p:nvSpPr>
          <p:spPr>
            <a:xfrm>
              <a:off x="2682843" y="5751811"/>
              <a:ext cx="6246796" cy="338554"/>
            </a:xfrm>
            <a:prstGeom prst="rect">
              <a:avLst/>
            </a:prstGeom>
            <a:noFill/>
          </p:spPr>
          <p:txBody>
            <a:bodyPr wrap="square" rtlCol="0">
              <a:spAutoFit/>
            </a:bodyPr>
            <a:lstStyle/>
            <a:p>
              <a:r>
                <a:rPr lang="hu-HU" sz="1600" dirty="0">
                  <a:solidFill>
                    <a:srgbClr val="80BFFA"/>
                  </a:solidFill>
                </a:rPr>
                <a:t>x.com/</a:t>
              </a:r>
              <a:r>
                <a:rPr lang="hu-HU" sz="1600" dirty="0" err="1">
                  <a:solidFill>
                    <a:srgbClr val="80BFFA"/>
                  </a:solidFill>
                </a:rPr>
                <a:t>StatsHungary</a:t>
              </a:r>
              <a:endParaRPr lang="hu-HU" sz="1600" dirty="0">
                <a:solidFill>
                  <a:srgbClr val="80BFFA"/>
                </a:solidFill>
              </a:endParaRPr>
            </a:p>
          </p:txBody>
        </p:sp>
      </p:grpSp>
      <p:grpSp>
        <p:nvGrpSpPr>
          <p:cNvPr id="16" name="Csoportba foglalás 15">
            <a:extLst>
              <a:ext uri="{FF2B5EF4-FFF2-40B4-BE49-F238E27FC236}">
                <a16:creationId xmlns:a16="http://schemas.microsoft.com/office/drawing/2014/main" id="{7EA079CD-87A9-4886-86ED-7A47A6909FC6}"/>
              </a:ext>
            </a:extLst>
          </p:cNvPr>
          <p:cNvGrpSpPr/>
          <p:nvPr/>
        </p:nvGrpSpPr>
        <p:grpSpPr>
          <a:xfrm>
            <a:off x="3846499" y="6115522"/>
            <a:ext cx="7116071" cy="338554"/>
            <a:chOff x="2393085" y="6115522"/>
            <a:chExt cx="7116071" cy="338554"/>
          </a:xfrm>
        </p:grpSpPr>
        <p:sp>
          <p:nvSpPr>
            <p:cNvPr id="3" name="Szövegdoboz 2">
              <a:extLst>
                <a:ext uri="{FF2B5EF4-FFF2-40B4-BE49-F238E27FC236}">
                  <a16:creationId xmlns:a16="http://schemas.microsoft.com/office/drawing/2014/main" id="{412719EC-3668-46FE-A9B0-66B9A1D5F582}"/>
                </a:ext>
              </a:extLst>
            </p:cNvPr>
            <p:cNvSpPr txBox="1"/>
            <p:nvPr/>
          </p:nvSpPr>
          <p:spPr>
            <a:xfrm>
              <a:off x="2682843" y="6115522"/>
              <a:ext cx="6826313" cy="338554"/>
            </a:xfrm>
            <a:prstGeom prst="rect">
              <a:avLst/>
            </a:prstGeom>
            <a:noFill/>
          </p:spPr>
          <p:txBody>
            <a:bodyPr wrap="square" rtlCol="0">
              <a:spAutoFit/>
            </a:bodyPr>
            <a:lstStyle/>
            <a:p>
              <a:r>
                <a:rPr lang="hu-HU" sz="1600" dirty="0">
                  <a:solidFill>
                    <a:srgbClr val="80BFFA"/>
                  </a:solidFill>
                </a:rPr>
                <a:t>linkedin.com/</a:t>
              </a:r>
              <a:r>
                <a:rPr lang="hu-HU" sz="1600" dirty="0" err="1">
                  <a:solidFill>
                    <a:srgbClr val="80BFFA"/>
                  </a:solidFill>
                </a:rPr>
                <a:t>company</a:t>
              </a:r>
              <a:r>
                <a:rPr lang="hu-HU" sz="1600" dirty="0">
                  <a:solidFill>
                    <a:srgbClr val="80BFFA"/>
                  </a:solidFill>
                </a:rPr>
                <a:t>/</a:t>
              </a:r>
              <a:r>
                <a:rPr lang="hu-HU" sz="1600" dirty="0" err="1">
                  <a:solidFill>
                    <a:srgbClr val="80BFFA"/>
                  </a:solidFill>
                </a:rPr>
                <a:t>hungarian-central-statistical-office</a:t>
              </a:r>
              <a:r>
                <a:rPr lang="hu-HU" sz="1600" dirty="0">
                  <a:solidFill>
                    <a:srgbClr val="80BFFA"/>
                  </a:solidFill>
                </a:rPr>
                <a:t>/</a:t>
              </a:r>
            </a:p>
          </p:txBody>
        </p:sp>
        <p:pic>
          <p:nvPicPr>
            <p:cNvPr id="8" name="Ábra 7">
              <a:extLst>
                <a:ext uri="{FF2B5EF4-FFF2-40B4-BE49-F238E27FC236}">
                  <a16:creationId xmlns:a16="http://schemas.microsoft.com/office/drawing/2014/main" id="{7D908D52-5EF6-4715-B94D-E86129892A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93085" y="6158799"/>
              <a:ext cx="252000" cy="252000"/>
            </a:xfrm>
            <a:prstGeom prst="rect">
              <a:avLst/>
            </a:prstGeom>
          </p:spPr>
        </p:pic>
      </p:grpSp>
      <p:grpSp>
        <p:nvGrpSpPr>
          <p:cNvPr id="21" name="Csoportba foglalás 20">
            <a:extLst>
              <a:ext uri="{FF2B5EF4-FFF2-40B4-BE49-F238E27FC236}">
                <a16:creationId xmlns:a16="http://schemas.microsoft.com/office/drawing/2014/main" id="{245CD518-BF7D-4A20-BA33-F8CA35E33695}"/>
              </a:ext>
            </a:extLst>
          </p:cNvPr>
          <p:cNvGrpSpPr/>
          <p:nvPr/>
        </p:nvGrpSpPr>
        <p:grpSpPr>
          <a:xfrm>
            <a:off x="1710471" y="4724271"/>
            <a:ext cx="1347975" cy="1686528"/>
            <a:chOff x="7456230" y="4675526"/>
            <a:chExt cx="1347975" cy="1686528"/>
          </a:xfrm>
        </p:grpSpPr>
        <p:pic>
          <p:nvPicPr>
            <p:cNvPr id="19" name="Ábra 18">
              <a:extLst>
                <a:ext uri="{FF2B5EF4-FFF2-40B4-BE49-F238E27FC236}">
                  <a16:creationId xmlns:a16="http://schemas.microsoft.com/office/drawing/2014/main" id="{58F9C943-F4EA-405F-995F-5779454D7E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56230" y="5014080"/>
              <a:ext cx="1347974" cy="1347974"/>
            </a:xfrm>
            <a:prstGeom prst="rect">
              <a:avLst/>
            </a:prstGeom>
          </p:spPr>
        </p:pic>
        <p:sp>
          <p:nvSpPr>
            <p:cNvPr id="20" name="Szövegdoboz 19">
              <a:extLst>
                <a:ext uri="{FF2B5EF4-FFF2-40B4-BE49-F238E27FC236}">
                  <a16:creationId xmlns:a16="http://schemas.microsoft.com/office/drawing/2014/main" id="{332999B7-D028-47C0-AB48-98D55530C28C}"/>
                </a:ext>
              </a:extLst>
            </p:cNvPr>
            <p:cNvSpPr txBox="1"/>
            <p:nvPr/>
          </p:nvSpPr>
          <p:spPr>
            <a:xfrm>
              <a:off x="7456231" y="4675526"/>
              <a:ext cx="1347974" cy="338554"/>
            </a:xfrm>
            <a:prstGeom prst="rect">
              <a:avLst/>
            </a:prstGeom>
            <a:noFill/>
          </p:spPr>
          <p:txBody>
            <a:bodyPr wrap="square" rtlCol="0">
              <a:spAutoFit/>
            </a:bodyPr>
            <a:lstStyle/>
            <a:p>
              <a:pPr algn="ctr"/>
              <a:r>
                <a:rPr lang="hu-HU" sz="1600" dirty="0">
                  <a:solidFill>
                    <a:srgbClr val="80BFFA"/>
                  </a:solidFill>
                </a:rPr>
                <a:t>www.ksh.hu</a:t>
              </a:r>
            </a:p>
          </p:txBody>
        </p:sp>
      </p:grpSp>
      <p:sp>
        <p:nvSpPr>
          <p:cNvPr id="22" name="Szövegdoboz 21">
            <a:extLst>
              <a:ext uri="{FF2B5EF4-FFF2-40B4-BE49-F238E27FC236}">
                <a16:creationId xmlns:a16="http://schemas.microsoft.com/office/drawing/2014/main" id="{4591ECC2-5DC6-45B1-B6C5-6E60824DED67}"/>
              </a:ext>
            </a:extLst>
          </p:cNvPr>
          <p:cNvSpPr txBox="1"/>
          <p:nvPr/>
        </p:nvSpPr>
        <p:spPr>
          <a:xfrm>
            <a:off x="2223339" y="3563556"/>
            <a:ext cx="9829323" cy="523220"/>
          </a:xfrm>
          <a:prstGeom prst="rect">
            <a:avLst/>
          </a:prstGeom>
          <a:noFill/>
        </p:spPr>
        <p:txBody>
          <a:bodyPr wrap="square" rtlCol="0">
            <a:spAutoFit/>
          </a:bodyPr>
          <a:lstStyle/>
          <a:p>
            <a:r>
              <a:rPr lang="hu-HU" sz="2800" b="1" dirty="0">
                <a:solidFill>
                  <a:srgbClr val="80BFFA"/>
                </a:solidFill>
              </a:rPr>
              <a:t>If you have any questions: eva.varga2@ksh.hu</a:t>
            </a:r>
          </a:p>
        </p:txBody>
      </p:sp>
    </p:spTree>
    <p:extLst>
      <p:ext uri="{BB962C8B-B14F-4D97-AF65-F5344CB8AC3E}">
        <p14:creationId xmlns:p14="http://schemas.microsoft.com/office/powerpoint/2010/main" val="101921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6CAEE"/>
        </a:solidFill>
        <a:effectLst/>
      </p:bgPr>
    </p:bg>
    <p:spTree>
      <p:nvGrpSpPr>
        <p:cNvPr id="1" name=""/>
        <p:cNvGrpSpPr/>
        <p:nvPr/>
      </p:nvGrpSpPr>
      <p:grpSpPr>
        <a:xfrm>
          <a:off x="0" y="0"/>
          <a:ext cx="0" cy="0"/>
          <a:chOff x="0" y="0"/>
          <a:chExt cx="0" cy="0"/>
        </a:xfrm>
      </p:grpSpPr>
      <p:pic>
        <p:nvPicPr>
          <p:cNvPr id="4" name="Ábra 3">
            <a:extLst>
              <a:ext uri="{FF2B5EF4-FFF2-40B4-BE49-F238E27FC236}">
                <a16:creationId xmlns:a16="http://schemas.microsoft.com/office/drawing/2014/main" id="{76D65C80-9B59-4874-A230-0C62785C81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8114" y="588"/>
            <a:ext cx="8401878" cy="6871300"/>
          </a:xfrm>
          <a:prstGeom prst="rect">
            <a:avLst/>
          </a:prstGeom>
        </p:spPr>
      </p:pic>
      <p:sp>
        <p:nvSpPr>
          <p:cNvPr id="9" name="Ellipszis 8">
            <a:extLst>
              <a:ext uri="{FF2B5EF4-FFF2-40B4-BE49-F238E27FC236}">
                <a16:creationId xmlns:a16="http://schemas.microsoft.com/office/drawing/2014/main" id="{93AD522D-B440-4FE5-A788-811E3122BC74}"/>
              </a:ext>
            </a:extLst>
          </p:cNvPr>
          <p:cNvSpPr/>
          <p:nvPr/>
        </p:nvSpPr>
        <p:spPr>
          <a:xfrm>
            <a:off x="308114" y="4701209"/>
            <a:ext cx="1212573" cy="1212573"/>
          </a:xfrm>
          <a:prstGeom prst="ellipse">
            <a:avLst/>
          </a:prstGeom>
          <a:solidFill>
            <a:srgbClr val="C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8" name="Ábra 7">
            <a:extLst>
              <a:ext uri="{FF2B5EF4-FFF2-40B4-BE49-F238E27FC236}">
                <a16:creationId xmlns:a16="http://schemas.microsoft.com/office/drawing/2014/main" id="{33C06D4F-F74A-4EA9-928A-F508534F05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888" y="4850293"/>
            <a:ext cx="914402" cy="914402"/>
          </a:xfrm>
          <a:prstGeom prst="rect">
            <a:avLst/>
          </a:prstGeom>
        </p:spPr>
      </p:pic>
      <p:pic>
        <p:nvPicPr>
          <p:cNvPr id="5" name="Ábra 4">
            <a:extLst>
              <a:ext uri="{FF2B5EF4-FFF2-40B4-BE49-F238E27FC236}">
                <a16:creationId xmlns:a16="http://schemas.microsoft.com/office/drawing/2014/main" id="{D6CF5349-4304-4B26-A028-CB74D97F90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393" y="5039137"/>
            <a:ext cx="535392" cy="536714"/>
          </a:xfrm>
          <a:prstGeom prst="rect">
            <a:avLst/>
          </a:prstGeom>
        </p:spPr>
      </p:pic>
      <p:sp>
        <p:nvSpPr>
          <p:cNvPr id="12" name="Ellipszis 11">
            <a:extLst>
              <a:ext uri="{FF2B5EF4-FFF2-40B4-BE49-F238E27FC236}">
                <a16:creationId xmlns:a16="http://schemas.microsoft.com/office/drawing/2014/main" id="{3EC4C114-595E-4F12-BDE1-527F84B92552}"/>
              </a:ext>
            </a:extLst>
          </p:cNvPr>
          <p:cNvSpPr/>
          <p:nvPr/>
        </p:nvSpPr>
        <p:spPr>
          <a:xfrm>
            <a:off x="2110410" y="2319131"/>
            <a:ext cx="1212573" cy="1212573"/>
          </a:xfrm>
          <a:prstGeom prst="ellipse">
            <a:avLst/>
          </a:prstGeom>
          <a:solidFill>
            <a:srgbClr val="C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3" name="Ábra 12">
            <a:extLst>
              <a:ext uri="{FF2B5EF4-FFF2-40B4-BE49-F238E27FC236}">
                <a16:creationId xmlns:a16="http://schemas.microsoft.com/office/drawing/2014/main" id="{E8A7796B-65F0-4E15-9D3B-789D144F58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56184" y="2468215"/>
            <a:ext cx="914402" cy="914402"/>
          </a:xfrm>
          <a:prstGeom prst="rect">
            <a:avLst/>
          </a:prstGeom>
        </p:spPr>
      </p:pic>
      <p:sp>
        <p:nvSpPr>
          <p:cNvPr id="15" name="Ellipszis 14">
            <a:extLst>
              <a:ext uri="{FF2B5EF4-FFF2-40B4-BE49-F238E27FC236}">
                <a16:creationId xmlns:a16="http://schemas.microsoft.com/office/drawing/2014/main" id="{D4A3C37A-FD32-4B60-ABDD-FF206028FD06}"/>
              </a:ext>
            </a:extLst>
          </p:cNvPr>
          <p:cNvSpPr/>
          <p:nvPr/>
        </p:nvSpPr>
        <p:spPr>
          <a:xfrm>
            <a:off x="5569228" y="1712843"/>
            <a:ext cx="1212573" cy="1212573"/>
          </a:xfrm>
          <a:prstGeom prst="ellipse">
            <a:avLst/>
          </a:prstGeom>
          <a:solidFill>
            <a:srgbClr val="C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6" name="Ábra 15">
            <a:extLst>
              <a:ext uri="{FF2B5EF4-FFF2-40B4-BE49-F238E27FC236}">
                <a16:creationId xmlns:a16="http://schemas.microsoft.com/office/drawing/2014/main" id="{9A8DDE92-D11C-4A99-A639-52C36422D3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15002" y="1861927"/>
            <a:ext cx="914402" cy="914402"/>
          </a:xfrm>
          <a:prstGeom prst="rect">
            <a:avLst/>
          </a:prstGeom>
        </p:spPr>
      </p:pic>
      <p:sp>
        <p:nvSpPr>
          <p:cNvPr id="17" name="Szövegdoboz 16">
            <a:extLst>
              <a:ext uri="{FF2B5EF4-FFF2-40B4-BE49-F238E27FC236}">
                <a16:creationId xmlns:a16="http://schemas.microsoft.com/office/drawing/2014/main" id="{D55F8CC8-B02A-4A8B-9F1C-C6792DA74888}"/>
              </a:ext>
            </a:extLst>
          </p:cNvPr>
          <p:cNvSpPr txBox="1"/>
          <p:nvPr/>
        </p:nvSpPr>
        <p:spPr>
          <a:xfrm>
            <a:off x="3399040" y="3482970"/>
            <a:ext cx="8339072" cy="1858970"/>
          </a:xfrm>
          <a:prstGeom prst="rect">
            <a:avLst/>
          </a:prstGeom>
          <a:noFill/>
        </p:spPr>
        <p:txBody>
          <a:bodyPr wrap="square" rtlCol="0">
            <a:spAutoFit/>
          </a:bodyPr>
          <a:lstStyle/>
          <a:p>
            <a:pPr defTabSz="914400">
              <a:lnSpc>
                <a:spcPct val="120000"/>
              </a:lnSpc>
              <a:defRPr/>
            </a:pPr>
            <a:r>
              <a:rPr lang="en-GB" sz="5400" b="1" dirty="0">
                <a:solidFill>
                  <a:srgbClr val="002060"/>
                </a:solidFill>
                <a:cs typeface="Arial" panose="020B0604020202020204" pitchFamily="34" charset="0"/>
              </a:rPr>
              <a:t>Introduction</a:t>
            </a:r>
          </a:p>
          <a:p>
            <a:endParaRPr lang="hu-HU" sz="5000" b="1" dirty="0">
              <a:solidFill>
                <a:srgbClr val="20286D"/>
              </a:solidFill>
            </a:endParaRPr>
          </a:p>
        </p:txBody>
      </p:sp>
      <p:pic>
        <p:nvPicPr>
          <p:cNvPr id="18" name="Ábra 17">
            <a:extLst>
              <a:ext uri="{FF2B5EF4-FFF2-40B4-BE49-F238E27FC236}">
                <a16:creationId xmlns:a16="http://schemas.microsoft.com/office/drawing/2014/main" id="{C9D93DBD-C4D5-47DE-8FE4-8A6BD65E29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74359" y="2701543"/>
            <a:ext cx="447746" cy="447746"/>
          </a:xfrm>
          <a:prstGeom prst="rect">
            <a:avLst/>
          </a:prstGeom>
        </p:spPr>
      </p:pic>
      <p:pic>
        <p:nvPicPr>
          <p:cNvPr id="19" name="Ábra 18">
            <a:extLst>
              <a:ext uri="{FF2B5EF4-FFF2-40B4-BE49-F238E27FC236}">
                <a16:creationId xmlns:a16="http://schemas.microsoft.com/office/drawing/2014/main" id="{0BB524B6-34C8-4C25-A954-D576CBC751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96714" y="2028618"/>
            <a:ext cx="511222" cy="512481"/>
          </a:xfrm>
          <a:prstGeom prst="rect">
            <a:avLst/>
          </a:prstGeom>
        </p:spPr>
      </p:pic>
    </p:spTree>
    <p:extLst>
      <p:ext uri="{BB962C8B-B14F-4D97-AF65-F5344CB8AC3E}">
        <p14:creationId xmlns:p14="http://schemas.microsoft.com/office/powerpoint/2010/main" val="2056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6D78636-1788-46D5-8312-12DC59A73F2E}"/>
              </a:ext>
            </a:extLst>
          </p:cNvPr>
          <p:cNvSpPr>
            <a:spLocks noGrp="1"/>
          </p:cNvSpPr>
          <p:nvPr>
            <p:ph idx="1"/>
          </p:nvPr>
        </p:nvSpPr>
        <p:spPr>
          <a:xfrm>
            <a:off x="720435" y="940526"/>
            <a:ext cx="10806545" cy="5236436"/>
          </a:xfrm>
        </p:spPr>
        <p:txBody>
          <a:bodyPr/>
          <a:lstStyle/>
          <a:p>
            <a:pPr>
              <a:buFont typeface="Wingdings" panose="05000000000000000000" pitchFamily="2" charset="2"/>
              <a:buChar char="§"/>
            </a:pPr>
            <a:r>
              <a:rPr lang="en-GB" dirty="0"/>
              <a:t>The SUT is an integrated part of the National Accounts compilation in Hungary</a:t>
            </a:r>
            <a:endParaRPr lang="hu-HU" dirty="0"/>
          </a:p>
          <a:p>
            <a:pPr>
              <a:buFont typeface="Wingdings" panose="05000000000000000000" pitchFamily="2" charset="2"/>
              <a:buChar char="§"/>
            </a:pPr>
            <a:r>
              <a:rPr lang="en-GB" dirty="0"/>
              <a:t>As part of </a:t>
            </a:r>
            <a:r>
              <a:rPr lang="hu-HU" dirty="0"/>
              <a:t>a Eurostat Grant </a:t>
            </a:r>
            <a:r>
              <a:rPr lang="en-GB" dirty="0"/>
              <a:t>project</a:t>
            </a:r>
            <a:r>
              <a:rPr lang="hu-HU" dirty="0"/>
              <a:t>                    compilation of IOTs</a:t>
            </a:r>
            <a:r>
              <a:rPr lang="en-GB" dirty="0"/>
              <a:t> (both industry by industry and product by product) at 2-digit level on annual basis</a:t>
            </a:r>
            <a:r>
              <a:rPr lang="hu-HU" dirty="0"/>
              <a:t> for 2020-2023 </a:t>
            </a:r>
          </a:p>
          <a:p>
            <a:pPr marL="0" indent="0">
              <a:buNone/>
            </a:pPr>
            <a:endParaRPr lang="hu-HU" dirty="0"/>
          </a:p>
          <a:p>
            <a:pPr>
              <a:buFont typeface="Wingdings" panose="05000000000000000000" pitchFamily="2" charset="2"/>
              <a:buChar char="§"/>
            </a:pPr>
            <a:endParaRPr lang="hu-HU" dirty="0"/>
          </a:p>
          <a:p>
            <a:pPr marL="0" indent="0">
              <a:buNone/>
            </a:pPr>
            <a:r>
              <a:rPr lang="en-GB" dirty="0"/>
              <a:t>possible to use data from multiple years to produce short queries and analyses</a:t>
            </a:r>
            <a:endParaRPr lang="hu-HU" dirty="0"/>
          </a:p>
        </p:txBody>
      </p:sp>
      <p:sp>
        <p:nvSpPr>
          <p:cNvPr id="4" name="Élőláb helye 9">
            <a:extLst>
              <a:ext uri="{FF2B5EF4-FFF2-40B4-BE49-F238E27FC236}">
                <a16:creationId xmlns:a16="http://schemas.microsoft.com/office/drawing/2014/main" id="{1469402D-C664-4AB3-BE22-572A239F097E}"/>
              </a:ext>
            </a:extLst>
          </p:cNvPr>
          <p:cNvSpPr>
            <a:spLocks noGrp="1"/>
          </p:cNvSpPr>
          <p:nvPr>
            <p:ph type="ftr" sz="quarter" idx="10"/>
          </p:nvPr>
        </p:nvSpPr>
        <p:spPr>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5" name="Dia számának helye 12">
            <a:extLst>
              <a:ext uri="{FF2B5EF4-FFF2-40B4-BE49-F238E27FC236}">
                <a16:creationId xmlns:a16="http://schemas.microsoft.com/office/drawing/2014/main" id="{FC970DE2-757E-435F-A9E4-B5A2AADB8BEF}"/>
              </a:ext>
            </a:extLst>
          </p:cNvPr>
          <p:cNvSpPr>
            <a:spLocks noGrp="1"/>
          </p:cNvSpPr>
          <p:nvPr>
            <p:ph type="sldNum" sz="quarter" idx="11"/>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4</a:t>
            </a:fld>
            <a:endParaRPr lang="hu-HU" dirty="0">
              <a:solidFill>
                <a:srgbClr val="06183D"/>
              </a:solidFill>
              <a:cs typeface="Arial"/>
            </a:endParaRPr>
          </a:p>
        </p:txBody>
      </p:sp>
      <p:sp>
        <p:nvSpPr>
          <p:cNvPr id="2" name="Nyíl: jobbra mutató 1">
            <a:extLst>
              <a:ext uri="{FF2B5EF4-FFF2-40B4-BE49-F238E27FC236}">
                <a16:creationId xmlns:a16="http://schemas.microsoft.com/office/drawing/2014/main" id="{4E4A2F28-1BF2-4A0B-AAA8-257B320610AD}"/>
              </a:ext>
            </a:extLst>
          </p:cNvPr>
          <p:cNvSpPr/>
          <p:nvPr/>
        </p:nvSpPr>
        <p:spPr>
          <a:xfrm>
            <a:off x="6183086" y="1881368"/>
            <a:ext cx="1341120"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Nyíl: lefelé mutató 5">
            <a:extLst>
              <a:ext uri="{FF2B5EF4-FFF2-40B4-BE49-F238E27FC236}">
                <a16:creationId xmlns:a16="http://schemas.microsoft.com/office/drawing/2014/main" id="{7C74D779-2E2E-4E3C-9646-ACEA40CA9459}"/>
              </a:ext>
            </a:extLst>
          </p:cNvPr>
          <p:cNvSpPr/>
          <p:nvPr/>
        </p:nvSpPr>
        <p:spPr>
          <a:xfrm>
            <a:off x="3222171" y="3171212"/>
            <a:ext cx="330925" cy="775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959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6D78636-1788-46D5-8312-12DC59A73F2E}"/>
              </a:ext>
            </a:extLst>
          </p:cNvPr>
          <p:cNvSpPr>
            <a:spLocks noGrp="1"/>
          </p:cNvSpPr>
          <p:nvPr>
            <p:ph idx="1"/>
          </p:nvPr>
        </p:nvSpPr>
        <p:spPr>
          <a:xfrm>
            <a:off x="720435" y="940526"/>
            <a:ext cx="10806545" cy="5236436"/>
          </a:xfrm>
        </p:spPr>
        <p:txBody>
          <a:bodyPr/>
          <a:lstStyle/>
          <a:p>
            <a:pPr>
              <a:buFont typeface="Wingdings" panose="05000000000000000000" pitchFamily="2" charset="2"/>
              <a:buChar char="§"/>
            </a:pPr>
            <a:r>
              <a:rPr lang="en-GB" dirty="0"/>
              <a:t>The input–output table is one of the fundamental statistical tools of the national economy</a:t>
            </a:r>
            <a:endParaRPr lang="hu-HU" dirty="0"/>
          </a:p>
          <a:p>
            <a:pPr>
              <a:buFont typeface="Wingdings" panose="05000000000000000000" pitchFamily="2" charset="2"/>
              <a:buChar char="§"/>
            </a:pPr>
            <a:r>
              <a:rPr lang="en-GB" dirty="0"/>
              <a:t>It helps reveal the interdependencies between industries, as well as the direct and indirect effects that changes in the output of a given industry have on the economy as a whole.</a:t>
            </a:r>
            <a:endParaRPr lang="hu-HU" dirty="0"/>
          </a:p>
          <a:p>
            <a:pPr>
              <a:buFont typeface="Wingdings" panose="05000000000000000000" pitchFamily="2" charset="2"/>
              <a:buChar char="§"/>
            </a:pPr>
            <a:r>
              <a:rPr lang="en-GB" dirty="0"/>
              <a:t>In the analysis, which were used the </a:t>
            </a:r>
            <a:r>
              <a:rPr lang="hu-HU" dirty="0"/>
              <a:t>industry by industry</a:t>
            </a:r>
            <a:r>
              <a:rPr lang="en-GB" dirty="0"/>
              <a:t> </a:t>
            </a:r>
            <a:r>
              <a:rPr lang="hu-HU" dirty="0"/>
              <a:t>IOT</a:t>
            </a:r>
            <a:r>
              <a:rPr lang="en-GB" dirty="0"/>
              <a:t> and the so-called “Type I” multipliers derived from it.</a:t>
            </a:r>
            <a:endParaRPr lang="hu-HU" dirty="0"/>
          </a:p>
          <a:p>
            <a:pPr>
              <a:buFont typeface="Wingdings" panose="05000000000000000000" pitchFamily="2" charset="2"/>
              <a:buChar char="§"/>
            </a:pPr>
            <a:r>
              <a:rPr lang="en-GB" dirty="0"/>
              <a:t>These multipliers are based on the Leontief inverse</a:t>
            </a:r>
            <a:r>
              <a:rPr lang="hu-HU" dirty="0"/>
              <a:t>.</a:t>
            </a:r>
          </a:p>
        </p:txBody>
      </p:sp>
      <p:sp>
        <p:nvSpPr>
          <p:cNvPr id="4" name="Élőláb helye 9">
            <a:extLst>
              <a:ext uri="{FF2B5EF4-FFF2-40B4-BE49-F238E27FC236}">
                <a16:creationId xmlns:a16="http://schemas.microsoft.com/office/drawing/2014/main" id="{1469402D-C664-4AB3-BE22-572A239F097E}"/>
              </a:ext>
            </a:extLst>
          </p:cNvPr>
          <p:cNvSpPr>
            <a:spLocks noGrp="1"/>
          </p:cNvSpPr>
          <p:nvPr>
            <p:ph type="ftr" sz="quarter" idx="10"/>
          </p:nvPr>
        </p:nvSpPr>
        <p:spPr>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5" name="Dia számának helye 12">
            <a:extLst>
              <a:ext uri="{FF2B5EF4-FFF2-40B4-BE49-F238E27FC236}">
                <a16:creationId xmlns:a16="http://schemas.microsoft.com/office/drawing/2014/main" id="{FC970DE2-757E-435F-A9E4-B5A2AADB8BEF}"/>
              </a:ext>
            </a:extLst>
          </p:cNvPr>
          <p:cNvSpPr>
            <a:spLocks noGrp="1"/>
          </p:cNvSpPr>
          <p:nvPr>
            <p:ph type="sldNum" sz="quarter" idx="11"/>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5</a:t>
            </a:fld>
            <a:endParaRPr lang="hu-HU" dirty="0">
              <a:solidFill>
                <a:srgbClr val="06183D"/>
              </a:solidFill>
              <a:cs typeface="Arial"/>
            </a:endParaRPr>
          </a:p>
        </p:txBody>
      </p:sp>
    </p:spTree>
    <p:extLst>
      <p:ext uri="{BB962C8B-B14F-4D97-AF65-F5344CB8AC3E}">
        <p14:creationId xmlns:p14="http://schemas.microsoft.com/office/powerpoint/2010/main" val="2842176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6CAEE"/>
        </a:solidFill>
        <a:effectLst/>
      </p:bgPr>
    </p:bg>
    <p:spTree>
      <p:nvGrpSpPr>
        <p:cNvPr id="1" name=""/>
        <p:cNvGrpSpPr/>
        <p:nvPr/>
      </p:nvGrpSpPr>
      <p:grpSpPr>
        <a:xfrm>
          <a:off x="0" y="0"/>
          <a:ext cx="0" cy="0"/>
          <a:chOff x="0" y="0"/>
          <a:chExt cx="0" cy="0"/>
        </a:xfrm>
      </p:grpSpPr>
      <p:pic>
        <p:nvPicPr>
          <p:cNvPr id="4" name="Ábra 3">
            <a:extLst>
              <a:ext uri="{FF2B5EF4-FFF2-40B4-BE49-F238E27FC236}">
                <a16:creationId xmlns:a16="http://schemas.microsoft.com/office/drawing/2014/main" id="{76D65C80-9B59-4874-A230-0C62785C81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8114" y="588"/>
            <a:ext cx="8401878" cy="6871300"/>
          </a:xfrm>
          <a:prstGeom prst="rect">
            <a:avLst/>
          </a:prstGeom>
        </p:spPr>
      </p:pic>
      <p:sp>
        <p:nvSpPr>
          <p:cNvPr id="9" name="Ellipszis 8">
            <a:extLst>
              <a:ext uri="{FF2B5EF4-FFF2-40B4-BE49-F238E27FC236}">
                <a16:creationId xmlns:a16="http://schemas.microsoft.com/office/drawing/2014/main" id="{93AD522D-B440-4FE5-A788-811E3122BC74}"/>
              </a:ext>
            </a:extLst>
          </p:cNvPr>
          <p:cNvSpPr/>
          <p:nvPr/>
        </p:nvSpPr>
        <p:spPr>
          <a:xfrm>
            <a:off x="308114" y="4701209"/>
            <a:ext cx="1212573" cy="1212573"/>
          </a:xfrm>
          <a:prstGeom prst="ellipse">
            <a:avLst/>
          </a:prstGeom>
          <a:solidFill>
            <a:srgbClr val="C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8" name="Ábra 7">
            <a:extLst>
              <a:ext uri="{FF2B5EF4-FFF2-40B4-BE49-F238E27FC236}">
                <a16:creationId xmlns:a16="http://schemas.microsoft.com/office/drawing/2014/main" id="{33C06D4F-F74A-4EA9-928A-F508534F05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888" y="4850293"/>
            <a:ext cx="914402" cy="914402"/>
          </a:xfrm>
          <a:prstGeom prst="rect">
            <a:avLst/>
          </a:prstGeom>
        </p:spPr>
      </p:pic>
      <p:pic>
        <p:nvPicPr>
          <p:cNvPr id="5" name="Ábra 4">
            <a:extLst>
              <a:ext uri="{FF2B5EF4-FFF2-40B4-BE49-F238E27FC236}">
                <a16:creationId xmlns:a16="http://schemas.microsoft.com/office/drawing/2014/main" id="{D6CF5349-4304-4B26-A028-CB74D97F90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393" y="5039137"/>
            <a:ext cx="535392" cy="536714"/>
          </a:xfrm>
          <a:prstGeom prst="rect">
            <a:avLst/>
          </a:prstGeom>
        </p:spPr>
      </p:pic>
      <p:sp>
        <p:nvSpPr>
          <p:cNvPr id="12" name="Ellipszis 11">
            <a:extLst>
              <a:ext uri="{FF2B5EF4-FFF2-40B4-BE49-F238E27FC236}">
                <a16:creationId xmlns:a16="http://schemas.microsoft.com/office/drawing/2014/main" id="{3EC4C114-595E-4F12-BDE1-527F84B92552}"/>
              </a:ext>
            </a:extLst>
          </p:cNvPr>
          <p:cNvSpPr/>
          <p:nvPr/>
        </p:nvSpPr>
        <p:spPr>
          <a:xfrm>
            <a:off x="2110410" y="2319131"/>
            <a:ext cx="1212573" cy="1212573"/>
          </a:xfrm>
          <a:prstGeom prst="ellipse">
            <a:avLst/>
          </a:prstGeom>
          <a:solidFill>
            <a:srgbClr val="C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3" name="Ábra 12">
            <a:extLst>
              <a:ext uri="{FF2B5EF4-FFF2-40B4-BE49-F238E27FC236}">
                <a16:creationId xmlns:a16="http://schemas.microsoft.com/office/drawing/2014/main" id="{E8A7796B-65F0-4E15-9D3B-789D144F58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56184" y="2468215"/>
            <a:ext cx="914402" cy="914402"/>
          </a:xfrm>
          <a:prstGeom prst="rect">
            <a:avLst/>
          </a:prstGeom>
        </p:spPr>
      </p:pic>
      <p:sp>
        <p:nvSpPr>
          <p:cNvPr id="15" name="Ellipszis 14">
            <a:extLst>
              <a:ext uri="{FF2B5EF4-FFF2-40B4-BE49-F238E27FC236}">
                <a16:creationId xmlns:a16="http://schemas.microsoft.com/office/drawing/2014/main" id="{D4A3C37A-FD32-4B60-ABDD-FF206028FD06}"/>
              </a:ext>
            </a:extLst>
          </p:cNvPr>
          <p:cNvSpPr/>
          <p:nvPr/>
        </p:nvSpPr>
        <p:spPr>
          <a:xfrm>
            <a:off x="5569228" y="1712843"/>
            <a:ext cx="1212573" cy="1212573"/>
          </a:xfrm>
          <a:prstGeom prst="ellipse">
            <a:avLst/>
          </a:prstGeom>
          <a:solidFill>
            <a:srgbClr val="C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6" name="Ábra 15">
            <a:extLst>
              <a:ext uri="{FF2B5EF4-FFF2-40B4-BE49-F238E27FC236}">
                <a16:creationId xmlns:a16="http://schemas.microsoft.com/office/drawing/2014/main" id="{9A8DDE92-D11C-4A99-A639-52C36422D3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15002" y="1861927"/>
            <a:ext cx="914402" cy="914402"/>
          </a:xfrm>
          <a:prstGeom prst="rect">
            <a:avLst/>
          </a:prstGeom>
        </p:spPr>
      </p:pic>
      <p:sp>
        <p:nvSpPr>
          <p:cNvPr id="17" name="Szövegdoboz 16">
            <a:extLst>
              <a:ext uri="{FF2B5EF4-FFF2-40B4-BE49-F238E27FC236}">
                <a16:creationId xmlns:a16="http://schemas.microsoft.com/office/drawing/2014/main" id="{D55F8CC8-B02A-4A8B-9F1C-C6792DA74888}"/>
              </a:ext>
            </a:extLst>
          </p:cNvPr>
          <p:cNvSpPr txBox="1"/>
          <p:nvPr/>
        </p:nvSpPr>
        <p:spPr>
          <a:xfrm>
            <a:off x="3399040" y="3482970"/>
            <a:ext cx="8339072" cy="2523768"/>
          </a:xfrm>
          <a:prstGeom prst="rect">
            <a:avLst/>
          </a:prstGeom>
          <a:noFill/>
        </p:spPr>
        <p:txBody>
          <a:bodyPr wrap="square" rtlCol="0">
            <a:spAutoFit/>
          </a:bodyPr>
          <a:lstStyle/>
          <a:p>
            <a:pPr defTabSz="914400">
              <a:defRPr/>
            </a:pPr>
            <a:r>
              <a:rPr lang="en-US" sz="5400" b="1" dirty="0">
                <a:solidFill>
                  <a:srgbClr val="002060"/>
                </a:solidFill>
                <a:cs typeface="Arial" panose="020B0604020202020204" pitchFamily="34" charset="0"/>
              </a:rPr>
              <a:t>About the input–output </a:t>
            </a:r>
            <a:r>
              <a:rPr lang="hu-HU" sz="5400" b="1" dirty="0">
                <a:solidFill>
                  <a:srgbClr val="002060"/>
                </a:solidFill>
                <a:cs typeface="Arial" panose="020B0604020202020204" pitchFamily="34" charset="0"/>
              </a:rPr>
              <a:t>indicators</a:t>
            </a:r>
            <a:endParaRPr lang="en-US" sz="5400" b="1" dirty="0">
              <a:solidFill>
                <a:srgbClr val="002060"/>
              </a:solidFill>
              <a:cs typeface="Arial" panose="020B0604020202020204" pitchFamily="34" charset="0"/>
            </a:endParaRPr>
          </a:p>
          <a:p>
            <a:endParaRPr lang="hu-HU" sz="5000" b="1" dirty="0">
              <a:solidFill>
                <a:srgbClr val="20286D"/>
              </a:solidFill>
            </a:endParaRPr>
          </a:p>
        </p:txBody>
      </p:sp>
      <p:pic>
        <p:nvPicPr>
          <p:cNvPr id="18" name="Ábra 17">
            <a:extLst>
              <a:ext uri="{FF2B5EF4-FFF2-40B4-BE49-F238E27FC236}">
                <a16:creationId xmlns:a16="http://schemas.microsoft.com/office/drawing/2014/main" id="{C9D93DBD-C4D5-47DE-8FE4-8A6BD65E29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74359" y="2701543"/>
            <a:ext cx="447746" cy="447746"/>
          </a:xfrm>
          <a:prstGeom prst="rect">
            <a:avLst/>
          </a:prstGeom>
        </p:spPr>
      </p:pic>
      <p:pic>
        <p:nvPicPr>
          <p:cNvPr id="19" name="Ábra 18">
            <a:extLst>
              <a:ext uri="{FF2B5EF4-FFF2-40B4-BE49-F238E27FC236}">
                <a16:creationId xmlns:a16="http://schemas.microsoft.com/office/drawing/2014/main" id="{0BB524B6-34C8-4C25-A954-D576CBC751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96714" y="2028618"/>
            <a:ext cx="511222" cy="512481"/>
          </a:xfrm>
          <a:prstGeom prst="rect">
            <a:avLst/>
          </a:prstGeom>
        </p:spPr>
      </p:pic>
    </p:spTree>
    <p:extLst>
      <p:ext uri="{BB962C8B-B14F-4D97-AF65-F5344CB8AC3E}">
        <p14:creationId xmlns:p14="http://schemas.microsoft.com/office/powerpoint/2010/main" val="251722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6D78636-1788-46D5-8312-12DC59A73F2E}"/>
              </a:ext>
            </a:extLst>
          </p:cNvPr>
          <p:cNvSpPr>
            <a:spLocks noGrp="1"/>
          </p:cNvSpPr>
          <p:nvPr>
            <p:ph idx="1"/>
          </p:nvPr>
        </p:nvSpPr>
        <p:spPr>
          <a:xfrm>
            <a:off x="720435" y="940526"/>
            <a:ext cx="10806545" cy="5236436"/>
          </a:xfrm>
        </p:spPr>
        <p:txBody>
          <a:bodyPr>
            <a:normAutofit fontScale="92500"/>
          </a:bodyPr>
          <a:lstStyle/>
          <a:p>
            <a:pPr>
              <a:buFont typeface="Wingdings" panose="05000000000000000000" pitchFamily="2" charset="2"/>
              <a:buChar char="§"/>
            </a:pPr>
            <a:r>
              <a:rPr lang="en-GB" dirty="0"/>
              <a:t>Distribution of the direct use of imports</a:t>
            </a:r>
          </a:p>
          <a:p>
            <a:pPr marL="0" indent="0">
              <a:buNone/>
            </a:pPr>
            <a:r>
              <a:rPr lang="en-GB" dirty="0"/>
              <a:t>This section shows how direct import use is distributed between intermediate (current production) and final uses, and which industries are the main users of imported products that are directly used for production purposes.</a:t>
            </a:r>
          </a:p>
          <a:p>
            <a:pPr>
              <a:buFont typeface="Wingdings" panose="05000000000000000000" pitchFamily="2" charset="2"/>
              <a:buChar char="§"/>
            </a:pPr>
            <a:r>
              <a:rPr lang="en-GB" dirty="0"/>
              <a:t>Total import content of final use items</a:t>
            </a:r>
          </a:p>
          <a:p>
            <a:pPr marL="0" indent="0">
              <a:buNone/>
            </a:pPr>
            <a:r>
              <a:rPr lang="en-GB" dirty="0"/>
              <a:t>The total import content of final use consists of two components: direct and indirect (cumulative) import content. This section presents the distribution of imports allocated to final purposes according to these two components.</a:t>
            </a:r>
          </a:p>
          <a:p>
            <a:pPr>
              <a:buFont typeface="Wingdings" panose="05000000000000000000" pitchFamily="2" charset="2"/>
              <a:buChar char="§"/>
            </a:pPr>
            <a:r>
              <a:rPr lang="en-GB" dirty="0"/>
              <a:t>Direct and Indirect GVA generated through production linkages in supplier industries</a:t>
            </a:r>
          </a:p>
          <a:p>
            <a:pPr marL="0" indent="0">
              <a:buNone/>
            </a:pPr>
            <a:r>
              <a:rPr lang="en-GB" dirty="0"/>
              <a:t>Based on direct and indirect gross value added (GVA) contributions, the individual components of final consumption are decomposed in this section.</a:t>
            </a:r>
          </a:p>
          <a:p>
            <a:pPr>
              <a:buFont typeface="Wingdings" panose="05000000000000000000" pitchFamily="2" charset="2"/>
              <a:buChar char="§"/>
            </a:pPr>
            <a:endParaRPr lang="en-GB" dirty="0"/>
          </a:p>
          <a:p>
            <a:pPr>
              <a:buFont typeface="Wingdings" panose="05000000000000000000" pitchFamily="2" charset="2"/>
              <a:buChar char="§"/>
            </a:pPr>
            <a:endParaRPr lang="hu-HU" dirty="0"/>
          </a:p>
        </p:txBody>
      </p:sp>
      <p:sp>
        <p:nvSpPr>
          <p:cNvPr id="4" name="Élőláb helye 9">
            <a:extLst>
              <a:ext uri="{FF2B5EF4-FFF2-40B4-BE49-F238E27FC236}">
                <a16:creationId xmlns:a16="http://schemas.microsoft.com/office/drawing/2014/main" id="{1469402D-C664-4AB3-BE22-572A239F097E}"/>
              </a:ext>
            </a:extLst>
          </p:cNvPr>
          <p:cNvSpPr>
            <a:spLocks noGrp="1"/>
          </p:cNvSpPr>
          <p:nvPr>
            <p:ph type="ftr" sz="quarter" idx="10"/>
          </p:nvPr>
        </p:nvSpPr>
        <p:spPr>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5" name="Dia számának helye 12">
            <a:extLst>
              <a:ext uri="{FF2B5EF4-FFF2-40B4-BE49-F238E27FC236}">
                <a16:creationId xmlns:a16="http://schemas.microsoft.com/office/drawing/2014/main" id="{FC970DE2-757E-435F-A9E4-B5A2AADB8BEF}"/>
              </a:ext>
            </a:extLst>
          </p:cNvPr>
          <p:cNvSpPr>
            <a:spLocks noGrp="1"/>
          </p:cNvSpPr>
          <p:nvPr>
            <p:ph type="sldNum" sz="quarter" idx="11"/>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7</a:t>
            </a:fld>
            <a:endParaRPr lang="hu-HU" dirty="0">
              <a:solidFill>
                <a:srgbClr val="06183D"/>
              </a:solidFill>
              <a:cs typeface="Arial"/>
            </a:endParaRPr>
          </a:p>
        </p:txBody>
      </p:sp>
    </p:spTree>
    <p:extLst>
      <p:ext uri="{BB962C8B-B14F-4D97-AF65-F5344CB8AC3E}">
        <p14:creationId xmlns:p14="http://schemas.microsoft.com/office/powerpoint/2010/main" val="43384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6CAEE"/>
        </a:solidFill>
        <a:effectLst/>
      </p:bgPr>
    </p:bg>
    <p:spTree>
      <p:nvGrpSpPr>
        <p:cNvPr id="1" name=""/>
        <p:cNvGrpSpPr/>
        <p:nvPr/>
      </p:nvGrpSpPr>
      <p:grpSpPr>
        <a:xfrm>
          <a:off x="0" y="0"/>
          <a:ext cx="0" cy="0"/>
          <a:chOff x="0" y="0"/>
          <a:chExt cx="0" cy="0"/>
        </a:xfrm>
      </p:grpSpPr>
      <p:pic>
        <p:nvPicPr>
          <p:cNvPr id="4" name="Ábra 3">
            <a:extLst>
              <a:ext uri="{FF2B5EF4-FFF2-40B4-BE49-F238E27FC236}">
                <a16:creationId xmlns:a16="http://schemas.microsoft.com/office/drawing/2014/main" id="{76D65C80-9B59-4874-A230-0C62785C81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8114" y="588"/>
            <a:ext cx="8401878" cy="6871300"/>
          </a:xfrm>
          <a:prstGeom prst="rect">
            <a:avLst/>
          </a:prstGeom>
        </p:spPr>
      </p:pic>
      <p:sp>
        <p:nvSpPr>
          <p:cNvPr id="9" name="Ellipszis 8">
            <a:extLst>
              <a:ext uri="{FF2B5EF4-FFF2-40B4-BE49-F238E27FC236}">
                <a16:creationId xmlns:a16="http://schemas.microsoft.com/office/drawing/2014/main" id="{93AD522D-B440-4FE5-A788-811E3122BC74}"/>
              </a:ext>
            </a:extLst>
          </p:cNvPr>
          <p:cNvSpPr/>
          <p:nvPr/>
        </p:nvSpPr>
        <p:spPr>
          <a:xfrm>
            <a:off x="308114" y="4701209"/>
            <a:ext cx="1212573" cy="1212573"/>
          </a:xfrm>
          <a:prstGeom prst="ellipse">
            <a:avLst/>
          </a:prstGeom>
          <a:solidFill>
            <a:srgbClr val="C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8" name="Ábra 7">
            <a:extLst>
              <a:ext uri="{FF2B5EF4-FFF2-40B4-BE49-F238E27FC236}">
                <a16:creationId xmlns:a16="http://schemas.microsoft.com/office/drawing/2014/main" id="{33C06D4F-F74A-4EA9-928A-F508534F05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888" y="4850293"/>
            <a:ext cx="914402" cy="914402"/>
          </a:xfrm>
          <a:prstGeom prst="rect">
            <a:avLst/>
          </a:prstGeom>
        </p:spPr>
      </p:pic>
      <p:pic>
        <p:nvPicPr>
          <p:cNvPr id="5" name="Ábra 4">
            <a:extLst>
              <a:ext uri="{FF2B5EF4-FFF2-40B4-BE49-F238E27FC236}">
                <a16:creationId xmlns:a16="http://schemas.microsoft.com/office/drawing/2014/main" id="{D6CF5349-4304-4B26-A028-CB74D97F90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393" y="5039137"/>
            <a:ext cx="535392" cy="536714"/>
          </a:xfrm>
          <a:prstGeom prst="rect">
            <a:avLst/>
          </a:prstGeom>
        </p:spPr>
      </p:pic>
      <p:sp>
        <p:nvSpPr>
          <p:cNvPr id="12" name="Ellipszis 11">
            <a:extLst>
              <a:ext uri="{FF2B5EF4-FFF2-40B4-BE49-F238E27FC236}">
                <a16:creationId xmlns:a16="http://schemas.microsoft.com/office/drawing/2014/main" id="{3EC4C114-595E-4F12-BDE1-527F84B92552}"/>
              </a:ext>
            </a:extLst>
          </p:cNvPr>
          <p:cNvSpPr/>
          <p:nvPr/>
        </p:nvSpPr>
        <p:spPr>
          <a:xfrm>
            <a:off x="2110410" y="2319131"/>
            <a:ext cx="1212573" cy="1212573"/>
          </a:xfrm>
          <a:prstGeom prst="ellipse">
            <a:avLst/>
          </a:prstGeom>
          <a:solidFill>
            <a:srgbClr val="C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3" name="Ábra 12">
            <a:extLst>
              <a:ext uri="{FF2B5EF4-FFF2-40B4-BE49-F238E27FC236}">
                <a16:creationId xmlns:a16="http://schemas.microsoft.com/office/drawing/2014/main" id="{E8A7796B-65F0-4E15-9D3B-789D144F58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56184" y="2468215"/>
            <a:ext cx="914402" cy="914402"/>
          </a:xfrm>
          <a:prstGeom prst="rect">
            <a:avLst/>
          </a:prstGeom>
        </p:spPr>
      </p:pic>
      <p:sp>
        <p:nvSpPr>
          <p:cNvPr id="15" name="Ellipszis 14">
            <a:extLst>
              <a:ext uri="{FF2B5EF4-FFF2-40B4-BE49-F238E27FC236}">
                <a16:creationId xmlns:a16="http://schemas.microsoft.com/office/drawing/2014/main" id="{D4A3C37A-FD32-4B60-ABDD-FF206028FD06}"/>
              </a:ext>
            </a:extLst>
          </p:cNvPr>
          <p:cNvSpPr/>
          <p:nvPr/>
        </p:nvSpPr>
        <p:spPr>
          <a:xfrm>
            <a:off x="5569228" y="1712843"/>
            <a:ext cx="1212573" cy="1212573"/>
          </a:xfrm>
          <a:prstGeom prst="ellipse">
            <a:avLst/>
          </a:prstGeom>
          <a:solidFill>
            <a:srgbClr val="C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6" name="Ábra 15">
            <a:extLst>
              <a:ext uri="{FF2B5EF4-FFF2-40B4-BE49-F238E27FC236}">
                <a16:creationId xmlns:a16="http://schemas.microsoft.com/office/drawing/2014/main" id="{9A8DDE92-D11C-4A99-A639-52C36422D3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15002" y="1861927"/>
            <a:ext cx="914402" cy="914402"/>
          </a:xfrm>
          <a:prstGeom prst="rect">
            <a:avLst/>
          </a:prstGeom>
        </p:spPr>
      </p:pic>
      <p:sp>
        <p:nvSpPr>
          <p:cNvPr id="17" name="Szövegdoboz 16">
            <a:extLst>
              <a:ext uri="{FF2B5EF4-FFF2-40B4-BE49-F238E27FC236}">
                <a16:creationId xmlns:a16="http://schemas.microsoft.com/office/drawing/2014/main" id="{D55F8CC8-B02A-4A8B-9F1C-C6792DA74888}"/>
              </a:ext>
            </a:extLst>
          </p:cNvPr>
          <p:cNvSpPr txBox="1"/>
          <p:nvPr/>
        </p:nvSpPr>
        <p:spPr>
          <a:xfrm>
            <a:off x="3399040" y="3482970"/>
            <a:ext cx="8339072" cy="1692771"/>
          </a:xfrm>
          <a:prstGeom prst="rect">
            <a:avLst/>
          </a:prstGeom>
          <a:noFill/>
        </p:spPr>
        <p:txBody>
          <a:bodyPr wrap="square" rtlCol="0">
            <a:spAutoFit/>
          </a:bodyPr>
          <a:lstStyle/>
          <a:p>
            <a:pPr defTabSz="914400">
              <a:defRPr/>
            </a:pPr>
            <a:r>
              <a:rPr lang="en-GB" sz="5400" b="1" dirty="0">
                <a:solidFill>
                  <a:srgbClr val="002060"/>
                </a:solidFill>
                <a:cs typeface="Arial" panose="020B0604020202020204" pitchFamily="34" charset="0"/>
              </a:rPr>
              <a:t>Met</a:t>
            </a:r>
            <a:r>
              <a:rPr lang="hu-HU" sz="5400" b="1" dirty="0">
                <a:solidFill>
                  <a:srgbClr val="002060"/>
                </a:solidFill>
                <a:cs typeface="Arial" panose="020B0604020202020204" pitchFamily="34" charset="0"/>
              </a:rPr>
              <a:t>h</a:t>
            </a:r>
            <a:r>
              <a:rPr lang="en-GB" sz="5400" b="1" dirty="0">
                <a:solidFill>
                  <a:srgbClr val="002060"/>
                </a:solidFill>
                <a:cs typeface="Arial" panose="020B0604020202020204" pitchFamily="34" charset="0"/>
              </a:rPr>
              <a:t>odology</a:t>
            </a:r>
          </a:p>
          <a:p>
            <a:endParaRPr lang="hu-HU" sz="5000" b="1" dirty="0">
              <a:solidFill>
                <a:srgbClr val="20286D"/>
              </a:solidFill>
            </a:endParaRPr>
          </a:p>
        </p:txBody>
      </p:sp>
      <p:pic>
        <p:nvPicPr>
          <p:cNvPr id="18" name="Ábra 17">
            <a:extLst>
              <a:ext uri="{FF2B5EF4-FFF2-40B4-BE49-F238E27FC236}">
                <a16:creationId xmlns:a16="http://schemas.microsoft.com/office/drawing/2014/main" id="{C9D93DBD-C4D5-47DE-8FE4-8A6BD65E29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74359" y="2701543"/>
            <a:ext cx="447746" cy="447746"/>
          </a:xfrm>
          <a:prstGeom prst="rect">
            <a:avLst/>
          </a:prstGeom>
        </p:spPr>
      </p:pic>
      <p:pic>
        <p:nvPicPr>
          <p:cNvPr id="19" name="Ábra 18">
            <a:extLst>
              <a:ext uri="{FF2B5EF4-FFF2-40B4-BE49-F238E27FC236}">
                <a16:creationId xmlns:a16="http://schemas.microsoft.com/office/drawing/2014/main" id="{0BB524B6-34C8-4C25-A954-D576CBC751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96714" y="2028618"/>
            <a:ext cx="511222" cy="512481"/>
          </a:xfrm>
          <a:prstGeom prst="rect">
            <a:avLst/>
          </a:prstGeom>
        </p:spPr>
      </p:pic>
    </p:spTree>
    <p:extLst>
      <p:ext uri="{BB962C8B-B14F-4D97-AF65-F5344CB8AC3E}">
        <p14:creationId xmlns:p14="http://schemas.microsoft.com/office/powerpoint/2010/main" val="412487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6D78636-1788-46D5-8312-12DC59A73F2E}"/>
              </a:ext>
            </a:extLst>
          </p:cNvPr>
          <p:cNvSpPr>
            <a:spLocks noGrp="1"/>
          </p:cNvSpPr>
          <p:nvPr>
            <p:ph idx="1"/>
          </p:nvPr>
        </p:nvSpPr>
        <p:spPr>
          <a:xfrm>
            <a:off x="720435" y="940526"/>
            <a:ext cx="10806545" cy="5236436"/>
          </a:xfrm>
        </p:spPr>
        <p:txBody>
          <a:bodyPr>
            <a:normAutofit lnSpcReduction="10000"/>
          </a:bodyPr>
          <a:lstStyle/>
          <a:p>
            <a:pPr marL="0" indent="0">
              <a:buNone/>
            </a:pPr>
            <a:r>
              <a:rPr lang="en-GB" dirty="0"/>
              <a:t>1.	The Supply and Use Table data at purchasers’ prices are transformed into basic prices.</a:t>
            </a:r>
          </a:p>
          <a:p>
            <a:pPr marL="0" indent="0">
              <a:buNone/>
            </a:pPr>
            <a:r>
              <a:rPr lang="en-GB" dirty="0"/>
              <a:t>2.	Using import data, the use matrix at basic prices is split into domestic and imported components.</a:t>
            </a:r>
          </a:p>
          <a:p>
            <a:pPr marL="0" indent="0">
              <a:buNone/>
            </a:pPr>
            <a:r>
              <a:rPr lang="en-GB" dirty="0"/>
              <a:t>3.	These are usually using one of the following technology assumptions to transform IOT from SUT’s:</a:t>
            </a:r>
          </a:p>
          <a:p>
            <a:pPr marL="0" indent="0">
              <a:buNone/>
            </a:pPr>
            <a:r>
              <a:rPr lang="en-GB" dirty="0"/>
              <a:t>- Product technology assumption (A)</a:t>
            </a:r>
          </a:p>
          <a:p>
            <a:pPr marL="0" indent="0">
              <a:buNone/>
            </a:pPr>
            <a:r>
              <a:rPr lang="en-GB" dirty="0"/>
              <a:t>- Industry technology assumption (B)</a:t>
            </a:r>
          </a:p>
          <a:p>
            <a:pPr marL="0" indent="0">
              <a:buNone/>
            </a:pPr>
            <a:r>
              <a:rPr lang="en-GB" dirty="0"/>
              <a:t>HCSO used the B-type assumption of fixed product sales structure (each product is characterized by its own sales structure, regardless of the industry in which it is produced) — following the methodology described in the UN manual—the industry by industry IOT, the coefficient matrix, and the Leontief inverse are constructed.</a:t>
            </a:r>
          </a:p>
          <a:p>
            <a:pPr>
              <a:buFont typeface="Wingdings" panose="05000000000000000000" pitchFamily="2" charset="2"/>
              <a:buChar char="§"/>
            </a:pPr>
            <a:endParaRPr lang="hu-HU" dirty="0"/>
          </a:p>
        </p:txBody>
      </p:sp>
      <p:sp>
        <p:nvSpPr>
          <p:cNvPr id="4" name="Élőláb helye 9">
            <a:extLst>
              <a:ext uri="{FF2B5EF4-FFF2-40B4-BE49-F238E27FC236}">
                <a16:creationId xmlns:a16="http://schemas.microsoft.com/office/drawing/2014/main" id="{1469402D-C664-4AB3-BE22-572A239F097E}"/>
              </a:ext>
            </a:extLst>
          </p:cNvPr>
          <p:cNvSpPr>
            <a:spLocks noGrp="1"/>
          </p:cNvSpPr>
          <p:nvPr>
            <p:ph type="ftr" sz="quarter" idx="10"/>
          </p:nvPr>
        </p:nvSpPr>
        <p:spPr>
          <a:prstGeom prst="rect">
            <a:avLst/>
          </a:prstGeom>
        </p:spPr>
        <p:txBody>
          <a:bodyPr vert="horz" lIns="91440" tIns="45720" rIns="91440" bIns="45720" rtlCol="0" anchor="ctr"/>
          <a:lstStyle>
            <a:lvl1pPr algn="l">
              <a:defRPr sz="1100" cap="all" baseline="0">
                <a:solidFill>
                  <a:srgbClr val="20286D"/>
                </a:solidFill>
              </a:defRPr>
            </a:lvl1pPr>
          </a:lstStyle>
          <a:p>
            <a:endParaRPr lang="hu-HU" dirty="0"/>
          </a:p>
        </p:txBody>
      </p:sp>
      <p:sp>
        <p:nvSpPr>
          <p:cNvPr id="5" name="Dia számának helye 12">
            <a:extLst>
              <a:ext uri="{FF2B5EF4-FFF2-40B4-BE49-F238E27FC236}">
                <a16:creationId xmlns:a16="http://schemas.microsoft.com/office/drawing/2014/main" id="{FC970DE2-757E-435F-A9E4-B5A2AADB8BEF}"/>
              </a:ext>
            </a:extLst>
          </p:cNvPr>
          <p:cNvSpPr>
            <a:spLocks noGrp="1"/>
          </p:cNvSpPr>
          <p:nvPr>
            <p:ph type="sldNum" sz="quarter" idx="11"/>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r>
              <a:rPr lang="hu-HU" dirty="0">
                <a:solidFill>
                  <a:srgbClr val="00B0F0"/>
                </a:solidFill>
                <a:cs typeface="Arial"/>
              </a:rPr>
              <a:t>I</a:t>
            </a:r>
            <a:r>
              <a:rPr lang="hu-HU" dirty="0">
                <a:solidFill>
                  <a:srgbClr val="06183D"/>
                </a:solidFill>
                <a:cs typeface="Arial"/>
              </a:rPr>
              <a:t>   </a:t>
            </a:r>
            <a:fld id="{35BB30DB-03CE-4D58-A6AF-CE250C645489}" type="slidenum">
              <a:rPr lang="hu-HU" smtClean="0">
                <a:solidFill>
                  <a:srgbClr val="06183D"/>
                </a:solidFill>
                <a:cs typeface="Arial"/>
              </a:rPr>
              <a:pPr/>
              <a:t>9</a:t>
            </a:fld>
            <a:endParaRPr lang="hu-HU" dirty="0">
              <a:solidFill>
                <a:srgbClr val="06183D"/>
              </a:solidFill>
              <a:cs typeface="Arial"/>
            </a:endParaRPr>
          </a:p>
        </p:txBody>
      </p:sp>
    </p:spTree>
    <p:extLst>
      <p:ext uri="{BB962C8B-B14F-4D97-AF65-F5344CB8AC3E}">
        <p14:creationId xmlns:p14="http://schemas.microsoft.com/office/powerpoint/2010/main" val="2212458785"/>
      </p:ext>
    </p:extLst>
  </p:cSld>
  <p:clrMapOvr>
    <a:masterClrMapping/>
  </p:clrMapOvr>
</p:sld>
</file>

<file path=ppt/theme/theme1.xml><?xml version="1.0" encoding="utf-8"?>
<a:theme xmlns:a="http://schemas.openxmlformats.org/drawingml/2006/main" name="Színes háttér, KSH logo fent">
  <a:themeElements>
    <a:clrScheme name="KSH_2026">
      <a:dk1>
        <a:srgbClr val="20286D"/>
      </a:dk1>
      <a:lt1>
        <a:srgbClr val="FFFFFF"/>
      </a:lt1>
      <a:dk2>
        <a:srgbClr val="20286D"/>
      </a:dk2>
      <a:lt2>
        <a:srgbClr val="E8EAF8"/>
      </a:lt2>
      <a:accent1>
        <a:srgbClr val="2600B0"/>
      </a:accent1>
      <a:accent2>
        <a:srgbClr val="5F2F88"/>
      </a:accent2>
      <a:accent3>
        <a:srgbClr val="E50053"/>
      </a:accent3>
      <a:accent4>
        <a:srgbClr val="ED6C26"/>
      </a:accent4>
      <a:accent5>
        <a:srgbClr val="0092B3"/>
      </a:accent5>
      <a:accent6>
        <a:srgbClr val="00674F"/>
      </a:accent6>
      <a:hlink>
        <a:srgbClr val="0678EB"/>
      </a:hlink>
      <a:folHlink>
        <a:srgbClr val="8C95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ehér háttér, KSH logo fent, bal sarok">
  <a:themeElements>
    <a:clrScheme name="KSH_2026">
      <a:dk1>
        <a:srgbClr val="20286D"/>
      </a:dk1>
      <a:lt1>
        <a:srgbClr val="FFFFFF"/>
      </a:lt1>
      <a:dk2>
        <a:srgbClr val="20286D"/>
      </a:dk2>
      <a:lt2>
        <a:srgbClr val="E8EAF8"/>
      </a:lt2>
      <a:accent1>
        <a:srgbClr val="2600B0"/>
      </a:accent1>
      <a:accent2>
        <a:srgbClr val="5F2F88"/>
      </a:accent2>
      <a:accent3>
        <a:srgbClr val="E50053"/>
      </a:accent3>
      <a:accent4>
        <a:srgbClr val="ED6C26"/>
      </a:accent4>
      <a:accent5>
        <a:srgbClr val="0092B3"/>
      </a:accent5>
      <a:accent6>
        <a:srgbClr val="00674F"/>
      </a:accent6>
      <a:hlink>
        <a:srgbClr val="0678EB"/>
      </a:hlink>
      <a:folHlink>
        <a:srgbClr val="8C95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gyéni tervezé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um" ma:contentTypeID="0x010100658494DB89693F43BD27EB4784AA0B09" ma:contentTypeVersion="0" ma:contentTypeDescription="Új dokumentum létrehozása." ma:contentTypeScope="" ma:versionID="f42877c7985e2f1f4422c4aecc4cef20">
  <xsd:schema xmlns:xsd="http://www.w3.org/2001/XMLSchema" xmlns:xs="http://www.w3.org/2001/XMLSchema" xmlns:p="http://schemas.microsoft.com/office/2006/metadata/properties" targetNamespace="http://schemas.microsoft.com/office/2006/metadata/properties" ma:root="true" ma:fieldsID="0a248e1fdd3f5553ee3705308f4e116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F08C5A-4B0C-4512-B2D3-727AB730A423}">
  <ds:schemaRefs>
    <ds:schemaRef ds:uri="http://schemas.microsoft.com/sharepoint/v3/contenttype/forms"/>
  </ds:schemaRefs>
</ds:datastoreItem>
</file>

<file path=customXml/itemProps2.xml><?xml version="1.0" encoding="utf-8"?>
<ds:datastoreItem xmlns:ds="http://schemas.openxmlformats.org/officeDocument/2006/customXml" ds:itemID="{9DE5E02A-B13B-4B46-BFF1-3703A490C7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91F9F41-F092-44C0-A92F-A3C9989F4CEF}">
  <ds:schemaRefs>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KSH_2026_PPT_3</Template>
  <TotalTime>25367</TotalTime>
  <Words>1134</Words>
  <Application>Microsoft Office PowerPoint</Application>
  <PresentationFormat>Szélesvásznú</PresentationFormat>
  <Paragraphs>94</Paragraphs>
  <Slides>23</Slides>
  <Notes>0</Notes>
  <HiddenSlides>0</HiddenSlides>
  <MMClips>0</MMClips>
  <ScaleCrop>false</ScaleCrop>
  <HeadingPairs>
    <vt:vector size="6" baseType="variant">
      <vt:variant>
        <vt:lpstr>Használt betűtípusok</vt:lpstr>
      </vt:variant>
      <vt:variant>
        <vt:i4>6</vt:i4>
      </vt:variant>
      <vt:variant>
        <vt:lpstr>Téma</vt:lpstr>
      </vt:variant>
      <vt:variant>
        <vt:i4>3</vt:i4>
      </vt:variant>
      <vt:variant>
        <vt:lpstr>Diacímek</vt:lpstr>
      </vt:variant>
      <vt:variant>
        <vt:i4>23</vt:i4>
      </vt:variant>
    </vt:vector>
  </HeadingPairs>
  <TitlesOfParts>
    <vt:vector size="32" baseType="lpstr">
      <vt:lpstr>Arial</vt:lpstr>
      <vt:lpstr>Calibri</vt:lpstr>
      <vt:lpstr>Inter</vt:lpstr>
      <vt:lpstr>Myriad </vt:lpstr>
      <vt:lpstr>Segoe UI Light</vt:lpstr>
      <vt:lpstr>Wingdings</vt:lpstr>
      <vt:lpstr>Színes háttér, KSH logo fent</vt:lpstr>
      <vt:lpstr>1_fehér háttér, KSH logo fent, bal sarok</vt:lpstr>
      <vt:lpstr>Egyéni tervezés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Damjanovich Katalin</dc:creator>
  <cp:lastModifiedBy>Samekh-Varga Éva</cp:lastModifiedBy>
  <cp:revision>216</cp:revision>
  <cp:lastPrinted>2026-01-13T09:52:16Z</cp:lastPrinted>
  <dcterms:created xsi:type="dcterms:W3CDTF">2024-03-11T10:59:58Z</dcterms:created>
  <dcterms:modified xsi:type="dcterms:W3CDTF">2026-06-21T13:39:44Z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0x010100658494DB89693F43BD27EB4784AA0B09</vt:lpwstr>
  </property>
</Properties>
</file>