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4"/>
    <p:sldMasterId id="2147484087" r:id="rId5"/>
    <p:sldMasterId id="2147484099" r:id="rId6"/>
    <p:sldMasterId id="2147484101" r:id="rId7"/>
    <p:sldMasterId id="2147484107" r:id="rId8"/>
    <p:sldMasterId id="2147484109" r:id="rId9"/>
  </p:sldMasterIdLst>
  <p:notesMasterIdLst>
    <p:notesMasterId r:id="rId24"/>
  </p:notesMasterIdLst>
  <p:handoutMasterIdLst>
    <p:handoutMasterId r:id="rId25"/>
  </p:handoutMasterIdLst>
  <p:sldIdLst>
    <p:sldId id="1670" r:id="rId10"/>
    <p:sldId id="1957" r:id="rId11"/>
    <p:sldId id="1888" r:id="rId12"/>
    <p:sldId id="1889" r:id="rId13"/>
    <p:sldId id="1926" r:id="rId14"/>
    <p:sldId id="1927" r:id="rId15"/>
    <p:sldId id="1928" r:id="rId16"/>
    <p:sldId id="1929" r:id="rId17"/>
    <p:sldId id="1949" r:id="rId18"/>
    <p:sldId id="1953" r:id="rId19"/>
    <p:sldId id="1960" r:id="rId20"/>
    <p:sldId id="1958" r:id="rId21"/>
    <p:sldId id="1962" r:id="rId22"/>
    <p:sldId id="1672" r:id="rId23"/>
  </p:sldIdLst>
  <p:sldSz cx="12192000" cy="6858000"/>
  <p:notesSz cx="6886575" cy="100171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D64ABEE-1041-429E-8526-F59818E135E2}">
          <p14:sldIdLst>
            <p14:sldId id="1670"/>
            <p14:sldId id="1957"/>
            <p14:sldId id="1888"/>
            <p14:sldId id="1889"/>
            <p14:sldId id="1926"/>
            <p14:sldId id="1927"/>
            <p14:sldId id="1928"/>
            <p14:sldId id="1929"/>
            <p14:sldId id="1949"/>
            <p14:sldId id="1953"/>
            <p14:sldId id="1960"/>
            <p14:sldId id="1958"/>
            <p14:sldId id="1962"/>
            <p14:sldId id="16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31BF0E-C3C2-11EE-A85A-4E0CD0219138}" name="Inka Peters" initials="IP" userId="S::peters@gws-os.com::2d1db7c5-2449-407d-b99f-af494487bd1f" providerId="AD"/>
  <p188:author id="{0C33D712-20FF-D34C-6C66-7AA10865C7CB}" name="Tim Neckermann" initials="TN" userId="S::neckermann@gws-os.com::0c6db4de-452f-4e97-8e95-38d541ffc3ee" providerId="AD"/>
  <p188:author id="{6EB6C92D-5725-A299-4E40-F91C1D1301A3}" name="Florian Bernardt" initials="FB" userId="S::bernardt@gws-os.com::578c0d17-7e39-4ee6-9582-9a6fd6267d2d" providerId="AD"/>
  <p188:author id="{890A3550-5BEA-9B3C-0A5D-17E9440D03F4}" name="Peter Dreuw" initials="PD" userId="S::dreuw@gws-os.com::41120601-da73-4a84-9467-dba2d592b6fa" providerId="AD"/>
  <p188:author id="{14BF0E57-4FA5-AAE6-E300-BF37D0CD93A2}" name="Anke Mönnig" initials="AM" userId="S::moennig@gws-os.com::0b934809-2ace-482f-94f6-dfab9147b702" providerId="AD"/>
  <p188:author id="{64D4F670-B533-ACC6-AD95-754201B9AF83}" name="Loreto Bieritz" initials="LB" userId="S::bieritz@gws-os.com::a504a18a-058e-41c3-be52-273c9dfa780f" providerId="AD"/>
  <p188:author id="{2050B792-6F31-BB14-18CA-168F3B697A63}" name="MIW" initials="G" userId="MIW" providerId="None"/>
  <p188:author id="{75737BE1-F0A6-4226-580F-D6C535F13928}" name="AG" initials="AG" userId="AG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B" initials="LB" lastIdx="8" clrIdx="6">
    <p:extLst>
      <p:ext uri="{19B8F6BF-5375-455C-9EA6-DF929625EA0E}">
        <p15:presenceInfo xmlns:p15="http://schemas.microsoft.com/office/powerpoint/2012/main" userId="LB" providerId="None"/>
      </p:ext>
    </p:extLst>
  </p:cmAuthor>
  <p:cmAuthor id="1" name="MIW" initials="G" lastIdx="5" clrIdx="0"/>
  <p:cmAuthor id="8" name="Doris Bünemann" initials="DB" lastIdx="3" clrIdx="7">
    <p:extLst>
      <p:ext uri="{19B8F6BF-5375-455C-9EA6-DF929625EA0E}">
        <p15:presenceInfo xmlns:p15="http://schemas.microsoft.com/office/powerpoint/2012/main" userId="Doris Bünemann" providerId="None"/>
      </p:ext>
    </p:extLst>
  </p:cmAuthor>
  <p:cmAuthor id="2" name="GWS" initials="G" lastIdx="1" clrIdx="1"/>
  <p:cmAuthor id="9" name="Inka Peters" initials="IP" lastIdx="125" clrIdx="8">
    <p:extLst>
      <p:ext uri="{19B8F6BF-5375-455C-9EA6-DF929625EA0E}">
        <p15:presenceInfo xmlns:p15="http://schemas.microsoft.com/office/powerpoint/2012/main" userId="S::peters@gws-os.com::2d1db7c5-2449-407d-b99f-af494487bd1f" providerId="AD"/>
      </p:ext>
    </p:extLst>
  </p:cmAuthor>
  <p:cmAuthor id="3" name="IP" initials="IP" lastIdx="89" clrIdx="2">
    <p:extLst>
      <p:ext uri="{19B8F6BF-5375-455C-9EA6-DF929625EA0E}">
        <p15:presenceInfo xmlns:p15="http://schemas.microsoft.com/office/powerpoint/2012/main" userId="IP" providerId="None"/>
      </p:ext>
    </p:extLst>
  </p:cmAuthor>
  <p:cmAuthor id="10" name="Anke Mönnig" initials="AM" lastIdx="32" clrIdx="9">
    <p:extLst>
      <p:ext uri="{19B8F6BF-5375-455C-9EA6-DF929625EA0E}">
        <p15:presenceInfo xmlns:p15="http://schemas.microsoft.com/office/powerpoint/2012/main" userId="S::moennig@gws-os.com::0b934809-2ace-482f-94f6-dfab9147b702" providerId="AD"/>
      </p:ext>
    </p:extLst>
  </p:cmAuthor>
  <p:cmAuthor id="4" name="Ines Thobe" initials="IT" lastIdx="9" clrIdx="3">
    <p:extLst>
      <p:ext uri="{19B8F6BF-5375-455C-9EA6-DF929625EA0E}">
        <p15:presenceInfo xmlns:p15="http://schemas.microsoft.com/office/powerpoint/2012/main" userId="Ines Thobe" providerId="None"/>
      </p:ext>
    </p:extLst>
  </p:cmAuthor>
  <p:cmAuthor id="11" name="Loreto Bieritz" initials="LB" lastIdx="2" clrIdx="10">
    <p:extLst>
      <p:ext uri="{19B8F6BF-5375-455C-9EA6-DF929625EA0E}">
        <p15:presenceInfo xmlns:p15="http://schemas.microsoft.com/office/powerpoint/2012/main" userId="S::bieritz@gws-os.com::a504a18a-058e-41c3-be52-273c9dfa780f" providerId="AD"/>
      </p:ext>
    </p:extLst>
  </p:cmAuthor>
  <p:cmAuthor id="5" name="MIW" initials="MIW" lastIdx="10" clrIdx="4">
    <p:extLst>
      <p:ext uri="{19B8F6BF-5375-455C-9EA6-DF929625EA0E}">
        <p15:presenceInfo xmlns:p15="http://schemas.microsoft.com/office/powerpoint/2012/main" userId="MIW" providerId="None"/>
      </p:ext>
    </p:extLst>
  </p:cmAuthor>
  <p:cmAuthor id="6" name="AM" initials="AM" lastIdx="10" clrIdx="5">
    <p:extLst>
      <p:ext uri="{19B8F6BF-5375-455C-9EA6-DF929625EA0E}">
        <p15:presenceInfo xmlns:p15="http://schemas.microsoft.com/office/powerpoint/2012/main" userId="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769"/>
    <a:srgbClr val="465D77"/>
    <a:srgbClr val="8598B1"/>
    <a:srgbClr val="FFD961"/>
    <a:srgbClr val="D8DBDE"/>
    <a:srgbClr val="44546A"/>
    <a:srgbClr val="595959"/>
    <a:srgbClr val="3B495B"/>
    <a:srgbClr val="FFEBAB"/>
    <a:srgbClr val="85D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55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ws365.sharepoint.com/sites/INFORGE/Freigegebene%20Dokumente/General/INFORGE25_FIXES/T2_KF/T2_KF_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Auswerrtung!$B$1</c:f>
              <c:strCache>
                <c:ptCount val="1"/>
                <c:pt idx="0">
                  <c:v>Insgesamt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9690507436570404E-2"/>
                  <c:y val="5.068897637795191E-3"/>
                </c:manualLayout>
              </c:layout>
              <c:tx>
                <c:strRef>
                  <c:f>Auswerrtung!$M$5</c:f>
                  <c:strCache>
                    <c:ptCount val="1"/>
                    <c:pt idx="0">
                      <c:v>Sommer 1976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{F321F5D9-D9C8-40C3-B2F0-88207C0266F9}</c15:txfldGUID>
                      <c15:f>Auswerrtung!$M$5</c15:f>
                      <c15:dlblFieldTableCache>
                        <c:ptCount val="1"/>
                        <c:pt idx="0">
                          <c:v>Sommer 1976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B21C-4758-8772-C3477212DBA4}"/>
                </c:ext>
              </c:extLst>
            </c:dLbl>
            <c:dLbl>
              <c:idx val="11"/>
              <c:layout>
                <c:manualLayout>
                  <c:x val="-4.1453841961624926E-17"/>
                  <c:y val="-4.0773029906134031E-2"/>
                </c:manualLayout>
              </c:layout>
              <c:tx>
                <c:rich>
                  <a:bodyPr/>
                  <a:lstStyle/>
                  <a:p>
                    <a:r>
                      <a:rPr lang="en-US" sz="900" b="0" i="0" u="none" strike="noStrike" kern="1200" baseline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Mehrere</a:t>
                    </a:r>
                    <a:r>
                      <a:rPr lang="en-US" sz="9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 </a:t>
                    </a:r>
                    <a:r>
                      <a:rPr lang="en-US" sz="900" b="0" i="0" u="none" strike="noStrike" kern="1200" baseline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regionale</a:t>
                    </a:r>
                    <a:r>
                      <a:rPr lang="en-US" sz="9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 </a:t>
                    </a:r>
                    <a:r>
                      <a:rPr lang="en-US" sz="900" b="0" i="0" u="none" strike="noStrike" kern="1200" baseline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Wetterextreme</a:t>
                    </a:r>
                    <a:endParaRPr lang="en-US" sz="1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21C-4758-8772-C3477212DBA4}"/>
                </c:ext>
              </c:extLst>
            </c:dLbl>
            <c:dLbl>
              <c:idx val="17"/>
              <c:layout>
                <c:manualLayout>
                  <c:x val="-5.8333333333333362E-2"/>
                  <c:y val="9.25925925925925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de-D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Serie von schweren Orkanen/Orkantiefs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94444444444442"/>
                      <c:h val="0.138611111111111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B21C-4758-8772-C3477212DBA4}"/>
                </c:ext>
              </c:extLst>
            </c:dLbl>
            <c:dLbl>
              <c:idx val="29"/>
              <c:tx>
                <c:strRef>
                  <c:f>Auswerrtung!$M$31</c:f>
                  <c:strCache>
                    <c:ptCount val="1"/>
                    <c:pt idx="0">
                      <c:v>Jahrhundert‑Hochwasser (Elbe, Donau)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80555555555554"/>
                      <c:h val="0.12016221930592007"/>
                    </c:manualLayout>
                  </c15:layout>
                  <c15:dlblFieldTable>
                    <c15:dlblFTEntry>
                      <c15:txfldGUID>{6C677F6E-325D-4E9E-ACCD-965E92D5A166}</c15:txfldGUID>
                      <c15:f>Auswerrtung!$M$31</c15:f>
                      <c15:dlblFieldTableCache>
                        <c:ptCount val="1"/>
                        <c:pt idx="0">
                          <c:v>Jahrhundert‑Hochwasser (Elbe, Donau)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B21C-4758-8772-C3477212DBA4}"/>
                </c:ext>
              </c:extLst>
            </c:dLbl>
            <c:dLbl>
              <c:idx val="34"/>
              <c:layout>
                <c:manualLayout>
                  <c:x val="8.3333333333333332E-3"/>
                  <c:y val="-4.2437781360066642E-17"/>
                </c:manualLayout>
              </c:layout>
              <c:tx>
                <c:strRef>
                  <c:f>Auswerrtung!$M$36</c:f>
                  <c:strCache>
                    <c:ptCount val="1"/>
                    <c:pt idx="0">
                      <c:v>Orkantief „Kyrill“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{D67AB0E4-AFDD-4349-8A8D-7ABCA28C188A}</c15:txfldGUID>
                      <c15:f>Auswerrtung!$M$36</c15:f>
                      <c15:dlblFieldTableCache>
                        <c:ptCount val="1"/>
                        <c:pt idx="0">
                          <c:v>Orkantief „Kyrill“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B21C-4758-8772-C3477212DBA4}"/>
                </c:ext>
              </c:extLst>
            </c:dLbl>
            <c:dLbl>
              <c:idx val="40"/>
              <c:layout>
                <c:manualLayout>
                  <c:x val="1.3889982502187227E-3"/>
                  <c:y val="3.7037037037037035E-2"/>
                </c:manualLayout>
              </c:layout>
              <c:tx>
                <c:strRef>
                  <c:f>Auswerrtung!$M$42</c:f>
                  <c:strCache>
                    <c:ptCount val="1"/>
                    <c:pt idx="0">
                      <c:v>Großräumige Hochwasserereignisse (Elbe, Donau)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29155730533677"/>
                      <c:h val="0.19416666666666665"/>
                    </c:manualLayout>
                  </c15:layout>
                  <c15:dlblFieldTable>
                    <c15:dlblFTEntry>
                      <c15:txfldGUID>{701A94AC-C261-468F-936C-AB70A2AD05C4}</c15:txfldGUID>
                      <c15:f>Auswerrtung!$M$42</c15:f>
                      <c15:dlblFieldTableCache>
                        <c:ptCount val="1"/>
                        <c:pt idx="0">
                          <c:v>Großräumige Hochwasserereignisse (Elbe, Donau)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B21C-4758-8772-C3477212DBA4}"/>
                </c:ext>
              </c:extLst>
            </c:dLbl>
            <c:dLbl>
              <c:idx val="48"/>
              <c:layout>
                <c:manualLayout>
                  <c:x val="5.5555555555555558E-3"/>
                  <c:y val="0"/>
                </c:manualLayout>
              </c:layout>
              <c:tx>
                <c:rich>
                  <a:bodyPr/>
                  <a:lstStyle/>
                  <a:p>
                    <a:fld id="{3187075D-00EC-4D06-A39E-B0031AD76335}" type="CELLREF">
                      <a:rPr lang="en-US"/>
                      <a:pPr/>
                      <a:t>[ZELLBEZ]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{3187075D-00EC-4D06-A39E-B0031AD76335}</c15:txfldGUID>
                      <c15:f>Auswerrtung!$M$50</c15:f>
                      <c15:dlblFieldTableCache>
                        <c:ptCount val="1"/>
                        <c:pt idx="0">
                          <c:v>Juli‑Hochwasser (Erft, Ahrtal)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B21C-4758-8772-C3477212D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Auswerrtung!$A$2:$A$54</c:f>
              <c:numCache>
                <c:formatCode>General</c:formatCode>
                <c:ptCount val="53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  <c:pt idx="39">
                  <c:v>2012</c:v>
                </c:pt>
                <c:pt idx="40">
                  <c:v>2013</c:v>
                </c:pt>
                <c:pt idx="41">
                  <c:v>2014</c:v>
                </c:pt>
                <c:pt idx="42">
                  <c:v>2015</c:v>
                </c:pt>
                <c:pt idx="43">
                  <c:v>2016</c:v>
                </c:pt>
                <c:pt idx="44">
                  <c:v>2017</c:v>
                </c:pt>
                <c:pt idx="45">
                  <c:v>2018</c:v>
                </c:pt>
                <c:pt idx="46">
                  <c:v>2019</c:v>
                </c:pt>
                <c:pt idx="47">
                  <c:v>2020</c:v>
                </c:pt>
                <c:pt idx="48">
                  <c:v>2021</c:v>
                </c:pt>
                <c:pt idx="49">
                  <c:v>2022</c:v>
                </c:pt>
                <c:pt idx="50">
                  <c:v>2023</c:v>
                </c:pt>
                <c:pt idx="51">
                  <c:v>2024</c:v>
                </c:pt>
                <c:pt idx="52">
                  <c:v>2025</c:v>
                </c:pt>
              </c:numCache>
            </c:numRef>
          </c:cat>
          <c:val>
            <c:numRef>
              <c:f>Auswerrtung!$B$2:$B$54</c:f>
              <c:numCache>
                <c:formatCode>General</c:formatCode>
                <c:ptCount val="53"/>
                <c:pt idx="0">
                  <c:v>3.7</c:v>
                </c:pt>
                <c:pt idx="1">
                  <c:v>2.7</c:v>
                </c:pt>
                <c:pt idx="2">
                  <c:v>1.6</c:v>
                </c:pt>
                <c:pt idx="3">
                  <c:v>9.6</c:v>
                </c:pt>
                <c:pt idx="4">
                  <c:v>2.2000000000000002</c:v>
                </c:pt>
                <c:pt idx="5">
                  <c:v>1.7</c:v>
                </c:pt>
                <c:pt idx="6">
                  <c:v>1.9</c:v>
                </c:pt>
                <c:pt idx="7">
                  <c:v>1.6</c:v>
                </c:pt>
                <c:pt idx="8">
                  <c:v>2.7</c:v>
                </c:pt>
                <c:pt idx="9">
                  <c:v>2.6</c:v>
                </c:pt>
                <c:pt idx="10">
                  <c:v>4.7</c:v>
                </c:pt>
                <c:pt idx="11">
                  <c:v>10.5</c:v>
                </c:pt>
                <c:pt idx="12">
                  <c:v>1.8</c:v>
                </c:pt>
                <c:pt idx="13">
                  <c:v>4.9000000000000004</c:v>
                </c:pt>
                <c:pt idx="14">
                  <c:v>2.4</c:v>
                </c:pt>
                <c:pt idx="15">
                  <c:v>2</c:v>
                </c:pt>
                <c:pt idx="16">
                  <c:v>1.5</c:v>
                </c:pt>
                <c:pt idx="17">
                  <c:v>16.2</c:v>
                </c:pt>
                <c:pt idx="18">
                  <c:v>1.2</c:v>
                </c:pt>
                <c:pt idx="19">
                  <c:v>5</c:v>
                </c:pt>
                <c:pt idx="20">
                  <c:v>5.7</c:v>
                </c:pt>
                <c:pt idx="21">
                  <c:v>4.3</c:v>
                </c:pt>
                <c:pt idx="22">
                  <c:v>3.2</c:v>
                </c:pt>
                <c:pt idx="23">
                  <c:v>2.1</c:v>
                </c:pt>
                <c:pt idx="24">
                  <c:v>2.2000000000000002</c:v>
                </c:pt>
                <c:pt idx="25">
                  <c:v>2.7</c:v>
                </c:pt>
                <c:pt idx="26">
                  <c:v>5.4</c:v>
                </c:pt>
                <c:pt idx="27">
                  <c:v>2.9</c:v>
                </c:pt>
                <c:pt idx="28">
                  <c:v>2.2999999999999998</c:v>
                </c:pt>
                <c:pt idx="29">
                  <c:v>15.2</c:v>
                </c:pt>
                <c:pt idx="30">
                  <c:v>3.8</c:v>
                </c:pt>
                <c:pt idx="31">
                  <c:v>3.5</c:v>
                </c:pt>
                <c:pt idx="32">
                  <c:v>3.7</c:v>
                </c:pt>
                <c:pt idx="33">
                  <c:v>4.2</c:v>
                </c:pt>
                <c:pt idx="34">
                  <c:v>9.1</c:v>
                </c:pt>
                <c:pt idx="35">
                  <c:v>6.3</c:v>
                </c:pt>
                <c:pt idx="36">
                  <c:v>3.1</c:v>
                </c:pt>
                <c:pt idx="37">
                  <c:v>4.9000000000000004</c:v>
                </c:pt>
                <c:pt idx="38">
                  <c:v>5.4</c:v>
                </c:pt>
                <c:pt idx="39">
                  <c:v>2.7</c:v>
                </c:pt>
                <c:pt idx="40">
                  <c:v>13</c:v>
                </c:pt>
                <c:pt idx="41">
                  <c:v>3.6</c:v>
                </c:pt>
                <c:pt idx="42">
                  <c:v>4.5999999999999996</c:v>
                </c:pt>
                <c:pt idx="43">
                  <c:v>4.3</c:v>
                </c:pt>
                <c:pt idx="44">
                  <c:v>5</c:v>
                </c:pt>
                <c:pt idx="45">
                  <c:v>5.0999999999999996</c:v>
                </c:pt>
                <c:pt idx="46">
                  <c:v>4.5999999999999996</c:v>
                </c:pt>
                <c:pt idx="47">
                  <c:v>2.9</c:v>
                </c:pt>
                <c:pt idx="48">
                  <c:v>17</c:v>
                </c:pt>
                <c:pt idx="49">
                  <c:v>4.9000000000000004</c:v>
                </c:pt>
                <c:pt idx="50">
                  <c:v>6.2</c:v>
                </c:pt>
                <c:pt idx="51">
                  <c:v>5.6</c:v>
                </c:pt>
                <c:pt idx="5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1C-4758-8772-C3477212D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3806272"/>
        <c:axId val="1197347424"/>
      </c:barChart>
      <c:lineChart>
        <c:grouping val="standard"/>
        <c:varyColors val="0"/>
        <c:ser>
          <c:idx val="1"/>
          <c:order val="1"/>
          <c:tx>
            <c:strRef>
              <c:f>Auswerrtung!$C$1</c:f>
              <c:strCache>
                <c:ptCount val="1"/>
                <c:pt idx="0">
                  <c:v>10-Jahrestreppen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Auswerrtung!$A$2:$A$54</c:f>
              <c:numCache>
                <c:formatCode>General</c:formatCode>
                <c:ptCount val="53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  <c:pt idx="39">
                  <c:v>2012</c:v>
                </c:pt>
                <c:pt idx="40">
                  <c:v>2013</c:v>
                </c:pt>
                <c:pt idx="41">
                  <c:v>2014</c:v>
                </c:pt>
                <c:pt idx="42">
                  <c:v>2015</c:v>
                </c:pt>
                <c:pt idx="43">
                  <c:v>2016</c:v>
                </c:pt>
                <c:pt idx="44">
                  <c:v>2017</c:v>
                </c:pt>
                <c:pt idx="45">
                  <c:v>2018</c:v>
                </c:pt>
                <c:pt idx="46">
                  <c:v>2019</c:v>
                </c:pt>
                <c:pt idx="47">
                  <c:v>2020</c:v>
                </c:pt>
                <c:pt idx="48">
                  <c:v>2021</c:v>
                </c:pt>
                <c:pt idx="49">
                  <c:v>2022</c:v>
                </c:pt>
                <c:pt idx="50">
                  <c:v>2023</c:v>
                </c:pt>
                <c:pt idx="51">
                  <c:v>2024</c:v>
                </c:pt>
                <c:pt idx="52">
                  <c:v>2025</c:v>
                </c:pt>
              </c:numCache>
            </c:numRef>
          </c:cat>
          <c:val>
            <c:numRef>
              <c:f>Auswerrtung!$C$2:$C$54</c:f>
              <c:numCache>
                <c:formatCode>General</c:formatCode>
                <c:ptCount val="53"/>
                <c:pt idx="4">
                  <c:v>3.46</c:v>
                </c:pt>
                <c:pt idx="5">
                  <c:v>3.46</c:v>
                </c:pt>
                <c:pt idx="6">
                  <c:v>3.46</c:v>
                </c:pt>
                <c:pt idx="7">
                  <c:v>3.46</c:v>
                </c:pt>
                <c:pt idx="8">
                  <c:v>3.46</c:v>
                </c:pt>
                <c:pt idx="9">
                  <c:v>3.46</c:v>
                </c:pt>
                <c:pt idx="10">
                  <c:v>3.46</c:v>
                </c:pt>
                <c:pt idx="11">
                  <c:v>3.46</c:v>
                </c:pt>
                <c:pt idx="12">
                  <c:v>3.46</c:v>
                </c:pt>
                <c:pt idx="14">
                  <c:v>4.3600000000000003</c:v>
                </c:pt>
                <c:pt idx="15">
                  <c:v>4.3600000000000003</c:v>
                </c:pt>
                <c:pt idx="16">
                  <c:v>4.3600000000000003</c:v>
                </c:pt>
                <c:pt idx="17">
                  <c:v>4.3600000000000003</c:v>
                </c:pt>
                <c:pt idx="18">
                  <c:v>4.3600000000000003</c:v>
                </c:pt>
                <c:pt idx="19">
                  <c:v>4.3600000000000003</c:v>
                </c:pt>
                <c:pt idx="20">
                  <c:v>4.3600000000000003</c:v>
                </c:pt>
                <c:pt idx="21">
                  <c:v>4.3600000000000003</c:v>
                </c:pt>
                <c:pt idx="22">
                  <c:v>4.3600000000000003</c:v>
                </c:pt>
                <c:pt idx="24">
                  <c:v>4.5900000000000007</c:v>
                </c:pt>
                <c:pt idx="25">
                  <c:v>4.5900000000000007</c:v>
                </c:pt>
                <c:pt idx="26">
                  <c:v>4.5900000000000007</c:v>
                </c:pt>
                <c:pt idx="27">
                  <c:v>4.5900000000000007</c:v>
                </c:pt>
                <c:pt idx="28">
                  <c:v>4.5900000000000007</c:v>
                </c:pt>
                <c:pt idx="29">
                  <c:v>4.5900000000000007</c:v>
                </c:pt>
                <c:pt idx="30">
                  <c:v>4.5900000000000007</c:v>
                </c:pt>
                <c:pt idx="31">
                  <c:v>4.5900000000000007</c:v>
                </c:pt>
                <c:pt idx="32">
                  <c:v>4.5900000000000007</c:v>
                </c:pt>
                <c:pt idx="34">
                  <c:v>5.7</c:v>
                </c:pt>
                <c:pt idx="35">
                  <c:v>5.7</c:v>
                </c:pt>
                <c:pt idx="36">
                  <c:v>5.7</c:v>
                </c:pt>
                <c:pt idx="37">
                  <c:v>5.7</c:v>
                </c:pt>
                <c:pt idx="38">
                  <c:v>5.7</c:v>
                </c:pt>
                <c:pt idx="39">
                  <c:v>5.7</c:v>
                </c:pt>
                <c:pt idx="40">
                  <c:v>5.7</c:v>
                </c:pt>
                <c:pt idx="41">
                  <c:v>5.7</c:v>
                </c:pt>
                <c:pt idx="42">
                  <c:v>5.7</c:v>
                </c:pt>
                <c:pt idx="44" formatCode="0.00">
                  <c:v>5.9888888888888889</c:v>
                </c:pt>
                <c:pt idx="45" formatCode="0.00">
                  <c:v>5.9888888888888889</c:v>
                </c:pt>
                <c:pt idx="46" formatCode="0.00">
                  <c:v>5.9888888888888889</c:v>
                </c:pt>
                <c:pt idx="47" formatCode="0.00">
                  <c:v>5.9888888888888889</c:v>
                </c:pt>
                <c:pt idx="48" formatCode="0.00">
                  <c:v>5.9888888888888889</c:v>
                </c:pt>
                <c:pt idx="49" formatCode="0.00">
                  <c:v>5.9888888888888889</c:v>
                </c:pt>
                <c:pt idx="50" formatCode="0.00">
                  <c:v>5.9888888888888889</c:v>
                </c:pt>
                <c:pt idx="51" formatCode="0.00">
                  <c:v>5.9888888888888889</c:v>
                </c:pt>
                <c:pt idx="52" formatCode="0.00">
                  <c:v>5.9888888888888889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21C-4758-8772-C3477212DBA4}"/>
            </c:ext>
          </c:extLst>
        </c:ser>
        <c:ser>
          <c:idx val="2"/>
          <c:order val="2"/>
          <c:tx>
            <c:strRef>
              <c:f>Auswerrtung!$D$1</c:f>
              <c:strCache>
                <c:ptCount val="1"/>
                <c:pt idx="0">
                  <c:v>30-Jahres-Mittelwert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Auswerrtung!$A$2:$A$54</c:f>
              <c:numCache>
                <c:formatCode>General</c:formatCode>
                <c:ptCount val="53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  <c:pt idx="39">
                  <c:v>2012</c:v>
                </c:pt>
                <c:pt idx="40">
                  <c:v>2013</c:v>
                </c:pt>
                <c:pt idx="41">
                  <c:v>2014</c:v>
                </c:pt>
                <c:pt idx="42">
                  <c:v>2015</c:v>
                </c:pt>
                <c:pt idx="43">
                  <c:v>2016</c:v>
                </c:pt>
                <c:pt idx="44">
                  <c:v>2017</c:v>
                </c:pt>
                <c:pt idx="45">
                  <c:v>2018</c:v>
                </c:pt>
                <c:pt idx="46">
                  <c:v>2019</c:v>
                </c:pt>
                <c:pt idx="47">
                  <c:v>2020</c:v>
                </c:pt>
                <c:pt idx="48">
                  <c:v>2021</c:v>
                </c:pt>
                <c:pt idx="49">
                  <c:v>2022</c:v>
                </c:pt>
                <c:pt idx="50">
                  <c:v>2023</c:v>
                </c:pt>
                <c:pt idx="51">
                  <c:v>2024</c:v>
                </c:pt>
                <c:pt idx="52">
                  <c:v>2025</c:v>
                </c:pt>
              </c:numCache>
            </c:numRef>
          </c:cat>
          <c:val>
            <c:numRef>
              <c:f>Auswerrtung!$D$2:$D$54</c:f>
              <c:numCache>
                <c:formatCode>General</c:formatCode>
                <c:ptCount val="53"/>
                <c:pt idx="29">
                  <c:v>4.2166666666666668</c:v>
                </c:pt>
                <c:pt idx="30">
                  <c:v>4.2200000000000006</c:v>
                </c:pt>
                <c:pt idx="31">
                  <c:v>4.246666666666667</c:v>
                </c:pt>
                <c:pt idx="32">
                  <c:v>4.3166666666666664</c:v>
                </c:pt>
                <c:pt idx="33">
                  <c:v>4.1366666666666676</c:v>
                </c:pt>
                <c:pt idx="34">
                  <c:v>4.366666666666668</c:v>
                </c:pt>
                <c:pt idx="35">
                  <c:v>4.5200000000000005</c:v>
                </c:pt>
                <c:pt idx="36">
                  <c:v>4.5600000000000005</c:v>
                </c:pt>
                <c:pt idx="37">
                  <c:v>4.6700000000000008</c:v>
                </c:pt>
                <c:pt idx="38">
                  <c:v>4.7600000000000007</c:v>
                </c:pt>
                <c:pt idx="39">
                  <c:v>4.7633333333333336</c:v>
                </c:pt>
                <c:pt idx="40">
                  <c:v>5.04</c:v>
                </c:pt>
                <c:pt idx="41">
                  <c:v>4.8100000000000005</c:v>
                </c:pt>
                <c:pt idx="42">
                  <c:v>4.9033333333333342</c:v>
                </c:pt>
                <c:pt idx="43">
                  <c:v>4.8833333333333337</c:v>
                </c:pt>
                <c:pt idx="44">
                  <c:v>4.9700000000000006</c:v>
                </c:pt>
                <c:pt idx="45">
                  <c:v>5.0733333333333341</c:v>
                </c:pt>
                <c:pt idx="46">
                  <c:v>5.1766666666666667</c:v>
                </c:pt>
                <c:pt idx="47">
                  <c:v>4.7333333333333325</c:v>
                </c:pt>
                <c:pt idx="48">
                  <c:v>5.26</c:v>
                </c:pt>
                <c:pt idx="49">
                  <c:v>5.2566666666666659</c:v>
                </c:pt>
                <c:pt idx="50">
                  <c:v>5.2733333333333317</c:v>
                </c:pt>
                <c:pt idx="51">
                  <c:v>5.3166666666666664</c:v>
                </c:pt>
                <c:pt idx="52">
                  <c:v>5.296666666666666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21C-4758-8772-C3477212D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806272"/>
        <c:axId val="1197347424"/>
      </c:lineChart>
      <c:catAx>
        <c:axId val="113380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97347424"/>
        <c:crosses val="autoZero"/>
        <c:auto val="1"/>
        <c:lblAlgn val="ctr"/>
        <c:lblOffset val="100"/>
        <c:tickLblSkip val="5"/>
        <c:noMultiLvlLbl val="0"/>
      </c:catAx>
      <c:valAx>
        <c:axId val="119734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Auswerrtung!$G$2</c:f>
              <c:strCache>
                <c:ptCount val="1"/>
                <c:pt idx="0">
                  <c:v>In Mrd. Euro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3380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88150" cy="4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43" tIns="46623" rIns="93243" bIns="46623" numCol="1" anchor="t" anchorCtr="0" compatLnSpc="1">
            <a:prstTxWarp prst="textNoShape">
              <a:avLst/>
            </a:prstTxWarp>
          </a:bodyPr>
          <a:lstStyle>
            <a:lvl1pPr defTabSz="9321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4861" y="1"/>
            <a:ext cx="2988150" cy="4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43" tIns="46623" rIns="93243" bIns="46623" numCol="1" anchor="t" anchorCtr="0" compatLnSpc="1">
            <a:prstTxWarp prst="textNoShape">
              <a:avLst/>
            </a:prstTxWarp>
          </a:bodyPr>
          <a:lstStyle>
            <a:lvl1pPr algn="r" defTabSz="9321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554156"/>
            <a:ext cx="2988150" cy="4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43" tIns="46623" rIns="93243" bIns="46623" numCol="1" anchor="b" anchorCtr="0" compatLnSpc="1">
            <a:prstTxWarp prst="textNoShape">
              <a:avLst/>
            </a:prstTxWarp>
          </a:bodyPr>
          <a:lstStyle>
            <a:lvl1pPr defTabSz="9321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4861" y="9554156"/>
            <a:ext cx="2988150" cy="4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43" tIns="46623" rIns="93243" bIns="46623" numCol="1" anchor="b" anchorCtr="0" compatLnSpc="1">
            <a:prstTxWarp prst="textNoShape">
              <a:avLst/>
            </a:prstTxWarp>
          </a:bodyPr>
          <a:lstStyle>
            <a:lvl1pPr algn="r" defTabSz="932100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2E13EA09-7925-4F4E-9DAF-85058AA8852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36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933" cy="50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43" tIns="46623" rIns="93243" bIns="46623" numCol="1" anchor="t" anchorCtr="0" compatLnSpc="1">
            <a:prstTxWarp prst="textNoShape">
              <a:avLst/>
            </a:prstTxWarp>
          </a:bodyPr>
          <a:lstStyle>
            <a:lvl1pPr defTabSz="9321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43" y="0"/>
            <a:ext cx="2984933" cy="50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43" tIns="46623" rIns="93243" bIns="46623" numCol="1" anchor="t" anchorCtr="0" compatLnSpc="1">
            <a:prstTxWarp prst="textNoShape">
              <a:avLst/>
            </a:prstTxWarp>
          </a:bodyPr>
          <a:lstStyle>
            <a:lvl1pPr algn="r" defTabSz="9321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" y="750888"/>
            <a:ext cx="6672263" cy="3754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710" y="4759457"/>
            <a:ext cx="5053157" cy="450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43" tIns="46623" rIns="93243" bIns="4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4108"/>
            <a:ext cx="2984933" cy="50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43" tIns="46623" rIns="93243" bIns="46623" numCol="1" anchor="b" anchorCtr="0" compatLnSpc="1">
            <a:prstTxWarp prst="textNoShape">
              <a:avLst/>
            </a:prstTxWarp>
          </a:bodyPr>
          <a:lstStyle>
            <a:lvl1pPr defTabSz="93210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43" y="9514108"/>
            <a:ext cx="2984933" cy="50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43" tIns="46623" rIns="93243" bIns="46623" numCol="1" anchor="b" anchorCtr="0" compatLnSpc="1">
            <a:prstTxWarp prst="textNoShape">
              <a:avLst/>
            </a:prstTxWarp>
          </a:bodyPr>
          <a:lstStyle>
            <a:lvl1pPr algn="r" defTabSz="932100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AA6CA16D-C384-42D1-A7C5-DB8EC067DBE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545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CA16D-C384-42D1-A7C5-DB8EC067DBE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68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CA16D-C384-42D1-A7C5-DB8EC067DBE2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33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Inhalt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8" y="1412776"/>
            <a:ext cx="11040533" cy="3816449"/>
          </a:xfrm>
        </p:spPr>
        <p:txBody>
          <a:bodyPr/>
          <a:lstStyle>
            <a:lvl1pPr marL="457200" indent="-457200">
              <a:buFont typeface="+mj-lt"/>
              <a:buAutoNum type="arabicPeriod"/>
              <a:defRPr b="1"/>
            </a:lvl1pPr>
            <a:lvl2pPr marL="914400" indent="-457200">
              <a:buFont typeface="+mj-lt"/>
              <a:buAutoNum type="alphaL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41517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er Text/Grafik 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624418" y="760237"/>
            <a:ext cx="5375572" cy="1948683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2" hasCustomPrompt="1"/>
          </p:nvPr>
        </p:nvSpPr>
        <p:spPr>
          <a:xfrm>
            <a:off x="624417" y="3933056"/>
            <a:ext cx="5375572" cy="230425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/>
              <a:t>Text eingeben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1FA4FEBA-121F-4DA1-971D-0BBF3530EE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417" y="2780928"/>
            <a:ext cx="5375572" cy="108012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/>
              <a:t>Text eingeben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18C36476-39DD-4A35-B3C0-B4F555AEA0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9379" y="760237"/>
            <a:ext cx="5375572" cy="1948683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5B4885DC-C0E9-4964-A970-5546D752F6F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9378" y="3933056"/>
            <a:ext cx="5375572" cy="230425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/>
              <a:t>Text eingeben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C248106-87E1-4396-9DBC-CD202FFC2BD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89378" y="2780928"/>
            <a:ext cx="5375572" cy="108012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/>
              <a:t>Text eingeben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032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r Text/Grafik 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624418" y="760237"/>
            <a:ext cx="5375572" cy="547707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1" hasCustomPrompt="1"/>
          </p:nvPr>
        </p:nvSpPr>
        <p:spPr>
          <a:xfrm>
            <a:off x="6288022" y="760238"/>
            <a:ext cx="5376929" cy="26687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6288022" y="3568524"/>
            <a:ext cx="5375572" cy="266878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/>
              <a:t>Text eingeben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3114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624418" y="3573017"/>
            <a:ext cx="11040533" cy="2735709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624418" y="692150"/>
            <a:ext cx="11040533" cy="2808858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37558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624418" y="4940596"/>
            <a:ext cx="11040533" cy="136813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624419" y="692150"/>
            <a:ext cx="5471582" cy="417701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A68B4AA8-7BFC-40B3-874F-B28EA6062D3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3369" y="692150"/>
            <a:ext cx="5471582" cy="417701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87337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624418" y="694576"/>
            <a:ext cx="11040533" cy="136813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624418" y="2131716"/>
            <a:ext cx="5471582" cy="417701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A68B4AA8-7BFC-40B3-874F-B28EA6062D3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3369" y="2131716"/>
            <a:ext cx="5471582" cy="417701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927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624418" y="694576"/>
            <a:ext cx="11040533" cy="2014344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624418" y="2782782"/>
            <a:ext cx="5471582" cy="3525944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A68B4AA8-7BFC-40B3-874F-B28EA6062D3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3369" y="2782782"/>
            <a:ext cx="5471582" cy="3525944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7790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624418" y="694576"/>
            <a:ext cx="11040533" cy="2446392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624418" y="3212976"/>
            <a:ext cx="5471582" cy="309575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A68B4AA8-7BFC-40B3-874F-B28EA6062D3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3369" y="3212976"/>
            <a:ext cx="5471582" cy="309575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78959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GWS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sz="2100"/>
              <a:t>Titel der Präsentation</a:t>
            </a:r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9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Untertitel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1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Autor(en)</a:t>
            </a:r>
          </a:p>
        </p:txBody>
      </p:sp>
    </p:spTree>
    <p:extLst>
      <p:ext uri="{BB962C8B-B14F-4D97-AF65-F5344CB8AC3E}">
        <p14:creationId xmlns:p14="http://schemas.microsoft.com/office/powerpoint/2010/main" val="54698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5285" y="152400"/>
            <a:ext cx="3915833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Thema einfügen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1"/>
          </p:nvPr>
        </p:nvSpPr>
        <p:spPr>
          <a:xfrm>
            <a:off x="781051" y="1910399"/>
            <a:ext cx="3920067" cy="13722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/>
          </p:nvPr>
        </p:nvSpPr>
        <p:spPr>
          <a:xfrm>
            <a:off x="4995333" y="1910399"/>
            <a:ext cx="6438899" cy="1372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781051" y="3574099"/>
            <a:ext cx="3920067" cy="13722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/>
          </p:nvPr>
        </p:nvSpPr>
        <p:spPr>
          <a:xfrm>
            <a:off x="4995333" y="3574099"/>
            <a:ext cx="6438899" cy="1372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5707" y="5225099"/>
            <a:ext cx="10648525" cy="972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505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WS Bi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sz="2800"/>
              <a:t>Titel der Präsentation</a:t>
            </a:r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Untertitel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04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Autor(en)</a:t>
            </a:r>
          </a:p>
        </p:txBody>
      </p:sp>
    </p:spTree>
    <p:extLst>
      <p:ext uri="{BB962C8B-B14F-4D97-AF65-F5344CB8AC3E}">
        <p14:creationId xmlns:p14="http://schemas.microsoft.com/office/powerpoint/2010/main" val="105695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392" y="692696"/>
            <a:ext cx="11041227" cy="5616624"/>
          </a:xfrm>
        </p:spPr>
        <p:txBody>
          <a:bodyPr wrap="square">
            <a:normAutofit/>
          </a:bodyPr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de-DE"/>
              <a:t>Text einfügen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417" y="1"/>
            <a:ext cx="1104020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</a:lstStyle>
          <a:p>
            <a:pPr lvl="0"/>
            <a:r>
              <a:rPr lang="de-DE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475690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loR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sz="2800"/>
              <a:t>Titel der Präsentation</a:t>
            </a:r>
            <a:endParaRPr lang="de-DE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Untertitel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04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Autor(en)</a:t>
            </a:r>
          </a:p>
        </p:txBody>
      </p:sp>
    </p:spTree>
    <p:extLst>
      <p:ext uri="{BB962C8B-B14F-4D97-AF65-F5344CB8AC3E}">
        <p14:creationId xmlns:p14="http://schemas.microsoft.com/office/powerpoint/2010/main" val="2288144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S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Untertitel (optional)</a:t>
            </a:r>
          </a:p>
        </p:txBody>
      </p:sp>
      <p:sp>
        <p:nvSpPr>
          <p:cNvPr id="8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04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Autor(en)</a:t>
            </a:r>
          </a:p>
        </p:txBody>
      </p:sp>
    </p:spTree>
    <p:extLst>
      <p:ext uri="{BB962C8B-B14F-4D97-AF65-F5344CB8AC3E}">
        <p14:creationId xmlns:p14="http://schemas.microsoft.com/office/powerpoint/2010/main" val="2009955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Eu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sz="2800"/>
              <a:t>Titel der Präsentation</a:t>
            </a:r>
            <a:endParaRPr lang="de-DE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Untertitel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04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/>
              <a:t>Autor(en)</a:t>
            </a:r>
          </a:p>
        </p:txBody>
      </p:sp>
    </p:spTree>
    <p:extLst>
      <p:ext uri="{BB962C8B-B14F-4D97-AF65-F5344CB8AC3E}">
        <p14:creationId xmlns:p14="http://schemas.microsoft.com/office/powerpoint/2010/main" val="1313425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5285" y="152400"/>
            <a:ext cx="3915833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Thema einfügen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1"/>
          </p:nvPr>
        </p:nvSpPr>
        <p:spPr>
          <a:xfrm>
            <a:off x="781051" y="1910399"/>
            <a:ext cx="3920067" cy="13722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/>
          </p:nvPr>
        </p:nvSpPr>
        <p:spPr>
          <a:xfrm>
            <a:off x="4995333" y="1910399"/>
            <a:ext cx="6438899" cy="1372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781051" y="3574099"/>
            <a:ext cx="3920067" cy="13722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/>
          </p:nvPr>
        </p:nvSpPr>
        <p:spPr>
          <a:xfrm>
            <a:off x="4995333" y="3574099"/>
            <a:ext cx="6438899" cy="1372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5707" y="5225099"/>
            <a:ext cx="10648525" cy="972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1166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platzhalter 13"/>
          <p:cNvSpPr>
            <a:spLocks noGrp="1"/>
          </p:cNvSpPr>
          <p:nvPr>
            <p:ph type="title"/>
          </p:nvPr>
        </p:nvSpPr>
        <p:spPr>
          <a:xfrm>
            <a:off x="609600" y="1910398"/>
            <a:ext cx="10972800" cy="8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609600" y="3413761"/>
            <a:ext cx="10972800" cy="15754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4725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5285" y="152400"/>
            <a:ext cx="3915833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Thema einfügen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1"/>
          </p:nvPr>
        </p:nvSpPr>
        <p:spPr>
          <a:xfrm>
            <a:off x="781051" y="1910399"/>
            <a:ext cx="3920067" cy="13722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/>
          </p:nvPr>
        </p:nvSpPr>
        <p:spPr>
          <a:xfrm>
            <a:off x="4995333" y="1910399"/>
            <a:ext cx="6438899" cy="1372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781051" y="3574099"/>
            <a:ext cx="3920067" cy="13722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/>
          </p:nvPr>
        </p:nvSpPr>
        <p:spPr>
          <a:xfrm>
            <a:off x="4995333" y="3574099"/>
            <a:ext cx="6438899" cy="1372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5707" y="5225099"/>
            <a:ext cx="10648525" cy="972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FBD52E-B705-4D33-9E8D-D9FBB5FB711F}"/>
              </a:ext>
            </a:extLst>
          </p:cNvPr>
          <p:cNvSpPr txBox="1"/>
          <p:nvPr userDrawn="1"/>
        </p:nvSpPr>
        <p:spPr>
          <a:xfrm rot="16200000">
            <a:off x="8695256" y="2556657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>
                <a:solidFill>
                  <a:schemeClr val="bg1">
                    <a:lumMod val="50000"/>
                  </a:schemeClr>
                </a:solidFill>
              </a:rPr>
              <a:t>Für den internen Gebrauch</a:t>
            </a:r>
          </a:p>
        </p:txBody>
      </p:sp>
    </p:spTree>
    <p:extLst>
      <p:ext uri="{BB962C8B-B14F-4D97-AF65-F5344CB8AC3E}">
        <p14:creationId xmlns:p14="http://schemas.microsoft.com/office/powerpoint/2010/main" val="1309063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platzhalter 13"/>
          <p:cNvSpPr>
            <a:spLocks noGrp="1"/>
          </p:cNvSpPr>
          <p:nvPr>
            <p:ph type="title"/>
          </p:nvPr>
        </p:nvSpPr>
        <p:spPr>
          <a:xfrm>
            <a:off x="609600" y="1910398"/>
            <a:ext cx="10972800" cy="8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609600" y="3413761"/>
            <a:ext cx="10972800" cy="15754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550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17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417" y="1"/>
            <a:ext cx="11040201" cy="62071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624416" y="692150"/>
            <a:ext cx="5369984" cy="5617170"/>
          </a:xfrm>
        </p:spPr>
        <p:txBody>
          <a:bodyPr>
            <a:normAutofit/>
          </a:bodyPr>
          <a:lstStyle>
            <a:lvl1pPr>
              <a:defRPr baseline="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de-DE"/>
              <a:t>Text einfügen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692150"/>
            <a:ext cx="5467017" cy="5617170"/>
          </a:xfrm>
        </p:spPr>
        <p:txBody>
          <a:bodyPr>
            <a:normAutofit/>
          </a:bodyPr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de-DE"/>
              <a:t>Text einfügen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</p:spTree>
    <p:extLst>
      <p:ext uri="{BB962C8B-B14F-4D97-AF65-F5344CB8AC3E}">
        <p14:creationId xmlns:p14="http://schemas.microsoft.com/office/powerpoint/2010/main" val="11768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7" y="1"/>
            <a:ext cx="11040201" cy="62071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24416" y="692150"/>
            <a:ext cx="5369984" cy="5617170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692150"/>
            <a:ext cx="5467017" cy="5617170"/>
          </a:xfrm>
        </p:spPr>
        <p:txBody>
          <a:bodyPr>
            <a:normAutofit/>
          </a:bodyPr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</p:spTree>
    <p:extLst>
      <p:ext uri="{BB962C8B-B14F-4D97-AF65-F5344CB8AC3E}">
        <p14:creationId xmlns:p14="http://schemas.microsoft.com/office/powerpoint/2010/main" val="428183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7" y="1"/>
            <a:ext cx="11040201" cy="62071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24416" y="692150"/>
            <a:ext cx="5369984" cy="2736850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692150"/>
            <a:ext cx="5467017" cy="5617170"/>
          </a:xfrm>
        </p:spPr>
        <p:txBody>
          <a:bodyPr>
            <a:normAutofit/>
          </a:bodyPr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3BD84DA-2853-4EAF-909C-622E8C8806F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4416" y="3572470"/>
            <a:ext cx="5369984" cy="2736850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</p:spTree>
    <p:extLst>
      <p:ext uri="{BB962C8B-B14F-4D97-AF65-F5344CB8AC3E}">
        <p14:creationId xmlns:p14="http://schemas.microsoft.com/office/powerpoint/2010/main" val="31068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7" y="1"/>
            <a:ext cx="11040201" cy="62071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24416" y="692150"/>
            <a:ext cx="5369984" cy="5617170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C3BDCD81-9D42-4CE9-9BA2-93D58E1FCC7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97598" y="4437112"/>
            <a:ext cx="5467017" cy="1872208"/>
          </a:xfrm>
        </p:spPr>
        <p:txBody>
          <a:bodyPr>
            <a:normAutofit/>
          </a:bodyPr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1BFF2A07-3F31-4982-92AC-B8BD387C535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197598" y="2564904"/>
            <a:ext cx="5467017" cy="1872208"/>
          </a:xfrm>
        </p:spPr>
        <p:txBody>
          <a:bodyPr>
            <a:normAutofit/>
          </a:bodyPr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CD8A163B-49FB-4889-BAB3-B65079688BD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96600" y="692150"/>
            <a:ext cx="5467017" cy="1872208"/>
          </a:xfrm>
        </p:spPr>
        <p:txBody>
          <a:bodyPr>
            <a:normAutofit/>
          </a:bodyPr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</p:spTree>
    <p:extLst>
      <p:ext uri="{BB962C8B-B14F-4D97-AF65-F5344CB8AC3E}">
        <p14:creationId xmlns:p14="http://schemas.microsoft.com/office/powerpoint/2010/main" val="157581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7" y="1"/>
            <a:ext cx="11040201" cy="62071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C3BDCD81-9D42-4CE9-9BA2-93D58E1FCC7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97598" y="4437112"/>
            <a:ext cx="5467017" cy="1872208"/>
          </a:xfrm>
        </p:spPr>
        <p:txBody>
          <a:bodyPr>
            <a:normAutofit/>
          </a:bodyPr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1BFF2A07-3F31-4982-92AC-B8BD387C535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197598" y="2564904"/>
            <a:ext cx="5467017" cy="1872208"/>
          </a:xfrm>
        </p:spPr>
        <p:txBody>
          <a:bodyPr>
            <a:normAutofit/>
          </a:bodyPr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CD8A163B-49FB-4889-BAB3-B65079688BD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96600" y="692150"/>
            <a:ext cx="5467017" cy="1872208"/>
          </a:xfrm>
        </p:spPr>
        <p:txBody>
          <a:bodyPr>
            <a:normAutofit/>
          </a:bodyPr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3B01B2E-0308-4EA3-886A-3E4E52B1B85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15" y="4437112"/>
            <a:ext cx="5467017" cy="1872208"/>
          </a:xfrm>
        </p:spPr>
        <p:txBody>
          <a:bodyPr>
            <a:normAutofit/>
          </a:bodyPr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4D7D318-E8F8-4394-8776-DAE396EF125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5415" y="2564904"/>
            <a:ext cx="5467017" cy="1872208"/>
          </a:xfrm>
        </p:spPr>
        <p:txBody>
          <a:bodyPr>
            <a:normAutofit/>
          </a:bodyPr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0C633E4B-72E1-4756-9B5F-1090B19B142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4417" y="692150"/>
            <a:ext cx="5467017" cy="1872208"/>
          </a:xfrm>
        </p:spPr>
        <p:txBody>
          <a:bodyPr>
            <a:normAutofit/>
          </a:bodyPr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Unterpunkt 2</a:t>
            </a:r>
          </a:p>
          <a:p>
            <a:pPr lvl="2"/>
            <a:r>
              <a:rPr lang="de-DE"/>
              <a:t>Unterpunkt 3</a:t>
            </a:r>
          </a:p>
          <a:p>
            <a:pPr lvl="3"/>
            <a:r>
              <a:rPr lang="de-DE"/>
              <a:t>Unterpunkt 4</a:t>
            </a:r>
          </a:p>
          <a:p>
            <a:pPr lvl="4"/>
            <a:r>
              <a:rPr lang="de-DE"/>
              <a:t>Unterpunkt 5</a:t>
            </a:r>
          </a:p>
        </p:txBody>
      </p:sp>
    </p:spTree>
    <p:extLst>
      <p:ext uri="{BB962C8B-B14F-4D97-AF65-F5344CB8AC3E}">
        <p14:creationId xmlns:p14="http://schemas.microsoft.com/office/powerpoint/2010/main" val="14540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Text/Grafik 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624418" y="760237"/>
            <a:ext cx="5375572" cy="2668763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1" hasCustomPrompt="1"/>
          </p:nvPr>
        </p:nvSpPr>
        <p:spPr>
          <a:xfrm>
            <a:off x="6288022" y="760238"/>
            <a:ext cx="5376929" cy="26687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/>
              <a:t>Text eingeben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2" hasCustomPrompt="1"/>
          </p:nvPr>
        </p:nvSpPr>
        <p:spPr>
          <a:xfrm>
            <a:off x="624417" y="3568524"/>
            <a:ext cx="5375572" cy="266878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/>
              <a:t>Text eingeben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6288022" y="3568524"/>
            <a:ext cx="5375572" cy="266878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de-DE"/>
              <a:t>Text eingeben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2127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"/>
            <a:ext cx="1104053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692150"/>
            <a:ext cx="11040533" cy="561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Hier klicken, um Master-Textformat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  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624418" y="6381750"/>
            <a:ext cx="1104053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 sz="2400">
              <a:solidFill>
                <a:schemeClr val="tx2"/>
              </a:solidFill>
            </a:endParaRP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624418" y="620713"/>
            <a:ext cx="1104053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 sz="2400">
              <a:solidFill>
                <a:schemeClr val="tx2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624417" y="685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 sz="2400">
              <a:solidFill>
                <a:schemeClr val="tx2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 userDrawn="1"/>
        </p:nvSpPr>
        <p:spPr bwMode="auto">
          <a:xfrm>
            <a:off x="527051" y="6381750"/>
            <a:ext cx="212513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1200">
                <a:solidFill>
                  <a:schemeClr val="accent1"/>
                </a:solidFill>
                <a:latin typeface="Calibri" pitchFamily="34" charset="0"/>
                <a:sym typeface="Symbol" pitchFamily="18" charset="2"/>
              </a:rPr>
              <a:t> </a:t>
            </a:r>
            <a:r>
              <a:rPr lang="en-US" sz="1200">
                <a:solidFill>
                  <a:schemeClr val="accent1"/>
                </a:solidFill>
                <a:latin typeface="Calibri" pitchFamily="34" charset="0"/>
              </a:rPr>
              <a:t>2025 GWS </a:t>
            </a:r>
            <a:r>
              <a:rPr lang="en-US" sz="1200" err="1">
                <a:solidFill>
                  <a:schemeClr val="accent1"/>
                </a:solidFill>
                <a:latin typeface="Calibri" pitchFamily="34" charset="0"/>
              </a:rPr>
              <a:t>mbH</a:t>
            </a:r>
            <a:endParaRPr lang="de-DE" sz="120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5422901" y="6381750"/>
            <a:ext cx="1555751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1200">
                <a:solidFill>
                  <a:schemeClr val="accent1"/>
                </a:solidFill>
                <a:latin typeface="Calibri" panose="020F0502020204030204" pitchFamily="34" charset="0"/>
              </a:rPr>
              <a:t>Seite </a:t>
            </a:r>
            <a:fld id="{BC731B14-D2B2-43D8-9E29-06C6DE99431F}" type="slidenum">
              <a:rPr lang="de-DE" sz="1200" smtClean="0">
                <a:solidFill>
                  <a:schemeClr val="accent1"/>
                </a:solidFill>
                <a:latin typeface="Calibri" panose="020F0502020204030204" pitchFamily="34" charset="0"/>
              </a:rPr>
              <a:pPr algn="ctr"/>
              <a:t>‹Nr.›</a:t>
            </a:fld>
            <a:endParaRPr lang="de-DE" sz="12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084" r:id="rId2"/>
    <p:sldLayoutId id="2147484083" r:id="rId3"/>
    <p:sldLayoutId id="2147484082" r:id="rId4"/>
    <p:sldLayoutId id="2147484085" r:id="rId5"/>
    <p:sldLayoutId id="2147484120" r:id="rId6"/>
    <p:sldLayoutId id="2147484116" r:id="rId7"/>
    <p:sldLayoutId id="2147484117" r:id="rId8"/>
    <p:sldLayoutId id="2147484104" r:id="rId9"/>
    <p:sldLayoutId id="2147484121" r:id="rId10"/>
    <p:sldLayoutId id="2147484118" r:id="rId11"/>
    <p:sldLayoutId id="2147484106" r:id="rId12"/>
    <p:sldLayoutId id="2147484113" r:id="rId13"/>
    <p:sldLayoutId id="2147484114" r:id="rId14"/>
    <p:sldLayoutId id="2147484115" r:id="rId15"/>
    <p:sldLayoutId id="2147484119" r:id="rId16"/>
    <p:sldLayoutId id="2147484111" r:id="rId17"/>
    <p:sldLayoutId id="2147484122" r:id="rId18"/>
  </p:sldLayoutIdLst>
  <p:txStyles>
    <p:titleStyle>
      <a:lvl1pPr marL="342900" indent="-3429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marL="342900" indent="-3429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marL="342900" indent="-3429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marL="342900" indent="-3429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marL="342900" indent="-3429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495300" indent="-495300" algn="l" rtl="0" eaLnBrk="1" fontAlgn="base" hangingPunct="1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►"/>
        <a:defRPr sz="240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876300" indent="-4191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ð"/>
        <a:defRPr sz="2200">
          <a:solidFill>
            <a:schemeClr val="tx2"/>
          </a:solidFill>
          <a:latin typeface="Calibri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2"/>
          </a:solidFill>
          <a:latin typeface="Calibri" pitchFamily="34" charset="0"/>
        </a:defRPr>
      </a:lvl3pPr>
      <a:lvl4pPr marL="1638300" indent="-2667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2"/>
          </a:solidFill>
          <a:latin typeface="Calibri" pitchFamily="34" charset="0"/>
        </a:defRPr>
      </a:lvl4pPr>
      <a:lvl5pPr marL="2095500" indent="-2667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5pPr>
      <a:lvl6pPr marL="2552700" indent="-2667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3009900" indent="-2667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67100" indent="-2667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924300" indent="-2667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2656"/>
            <a:ext cx="2246040" cy="59131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622552"/>
            <a:ext cx="875076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609600" y="3261362"/>
            <a:ext cx="10972800" cy="2039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64633" y="6388419"/>
            <a:ext cx="5593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900" b="1" kern="1400" cap="all">
                <a:solidFill>
                  <a:schemeClr val="accent3"/>
                </a:solidFill>
                <a:latin typeface="Arial"/>
                <a:cs typeface="Arial"/>
              </a:rPr>
              <a:t>www.gws-os.com / © GWS 2025 </a:t>
            </a:r>
          </a:p>
        </p:txBody>
      </p:sp>
    </p:spTree>
    <p:extLst>
      <p:ext uri="{BB962C8B-B14F-4D97-AF65-F5344CB8AC3E}">
        <p14:creationId xmlns:p14="http://schemas.microsoft.com/office/powerpoint/2010/main" val="223061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400"/>
        </a:spcBef>
        <a:buFont typeface="Arial"/>
        <a:buNone/>
        <a:defRPr sz="1800" b="1" kern="1200">
          <a:solidFill>
            <a:schemeClr val="accent2">
              <a:lumMod val="75000"/>
            </a:schemeClr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16"/>
          <p:cNvCxnSpPr/>
          <p:nvPr userDrawn="1"/>
        </p:nvCxnSpPr>
        <p:spPr>
          <a:xfrm>
            <a:off x="1781387" y="3108960"/>
            <a:ext cx="862922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 userDrawn="1"/>
        </p:nvSpPr>
        <p:spPr>
          <a:xfrm>
            <a:off x="664633" y="6388419"/>
            <a:ext cx="5593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900" b="1" kern="1400" cap="all">
                <a:solidFill>
                  <a:schemeClr val="accent3"/>
                </a:solidFill>
                <a:latin typeface="Arial"/>
                <a:cs typeface="Arial"/>
              </a:rPr>
              <a:t>www.gws-os.com / © GWS 2025 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52213" y="1371600"/>
            <a:ext cx="11501120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 txBox="1">
            <a:spLocks/>
          </p:cNvSpPr>
          <p:nvPr userDrawn="1"/>
        </p:nvSpPr>
        <p:spPr>
          <a:xfrm>
            <a:off x="785707" y="152400"/>
            <a:ext cx="10648527" cy="1219200"/>
          </a:xfrm>
          <a:prstGeom prst="rect">
            <a:avLst/>
          </a:prstGeom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u="none" kern="1200" baseline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8848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1800" kern="1200" baseline="0">
          <a:solidFill>
            <a:srgbClr val="149E97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platzhalter 13"/>
          <p:cNvSpPr>
            <a:spLocks noGrp="1"/>
          </p:cNvSpPr>
          <p:nvPr>
            <p:ph type="title"/>
          </p:nvPr>
        </p:nvSpPr>
        <p:spPr>
          <a:xfrm>
            <a:off x="609600" y="1910398"/>
            <a:ext cx="10972800" cy="8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idx="1"/>
          </p:nvPr>
        </p:nvSpPr>
        <p:spPr>
          <a:xfrm>
            <a:off x="609600" y="3408682"/>
            <a:ext cx="10972800" cy="159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1781387" y="3108960"/>
            <a:ext cx="862922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 userDrawn="1"/>
        </p:nvSpPr>
        <p:spPr>
          <a:xfrm>
            <a:off x="664633" y="6388419"/>
            <a:ext cx="5593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900" b="1" kern="1400" cap="all">
                <a:solidFill>
                  <a:schemeClr val="accent3"/>
                </a:solidFill>
                <a:latin typeface="Arial"/>
                <a:cs typeface="Arial"/>
              </a:rPr>
              <a:t>www.gws-os.com / © GWS 2025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EEB2F2-BD4A-4F50-8BE8-1E7C21D619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2656"/>
            <a:ext cx="2246040" cy="5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1800" kern="1200" baseline="0">
          <a:solidFill>
            <a:schemeClr val="accent2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16"/>
          <p:cNvCxnSpPr/>
          <p:nvPr userDrawn="1"/>
        </p:nvCxnSpPr>
        <p:spPr>
          <a:xfrm>
            <a:off x="1781387" y="3108960"/>
            <a:ext cx="862922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 userDrawn="1"/>
        </p:nvSpPr>
        <p:spPr>
          <a:xfrm>
            <a:off x="664633" y="6388419"/>
            <a:ext cx="5593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900" b="1" kern="1400" cap="all">
                <a:solidFill>
                  <a:schemeClr val="accent3"/>
                </a:solidFill>
                <a:latin typeface="Arial"/>
                <a:cs typeface="Arial"/>
              </a:rPr>
              <a:t>www.gws-os.com / © GWS 2025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52213" y="1371600"/>
            <a:ext cx="11501120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 txBox="1">
            <a:spLocks/>
          </p:cNvSpPr>
          <p:nvPr userDrawn="1"/>
        </p:nvSpPr>
        <p:spPr>
          <a:xfrm>
            <a:off x="785707" y="152400"/>
            <a:ext cx="10648527" cy="1219200"/>
          </a:xfrm>
          <a:prstGeom prst="rect">
            <a:avLst/>
          </a:prstGeom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u="none" kern="1200" baseline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24855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1800" kern="1200" baseline="0">
          <a:solidFill>
            <a:srgbClr val="149E97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platzhalter 13"/>
          <p:cNvSpPr>
            <a:spLocks noGrp="1"/>
          </p:cNvSpPr>
          <p:nvPr>
            <p:ph type="title"/>
          </p:nvPr>
        </p:nvSpPr>
        <p:spPr>
          <a:xfrm>
            <a:off x="609600" y="1910398"/>
            <a:ext cx="10972800" cy="8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idx="1"/>
          </p:nvPr>
        </p:nvSpPr>
        <p:spPr>
          <a:xfrm>
            <a:off x="609600" y="3408682"/>
            <a:ext cx="10972800" cy="159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1781387" y="3108960"/>
            <a:ext cx="862922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 userDrawn="1"/>
        </p:nvSpPr>
        <p:spPr>
          <a:xfrm>
            <a:off x="664633" y="6388419"/>
            <a:ext cx="5593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900" b="1" kern="1400" cap="all">
                <a:solidFill>
                  <a:schemeClr val="accent3"/>
                </a:solidFill>
                <a:latin typeface="Arial"/>
                <a:cs typeface="Arial"/>
              </a:rPr>
              <a:t>www.gws-os.com / © GWS 2025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DAB8B6E-BCEA-4D42-874B-0C8A767FF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2656"/>
            <a:ext cx="2246040" cy="5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2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1800" kern="1200" baseline="0">
          <a:solidFill>
            <a:schemeClr val="accent2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gws-os.com/de/die-gws/news/freitagsupdate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ws-os.com/de/die-gws/news/freitagsupdate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09599" y="2039815"/>
            <a:ext cx="7909169" cy="1797539"/>
          </a:xfrm>
        </p:spPr>
        <p:txBody>
          <a:bodyPr/>
          <a:lstStyle/>
          <a:p>
            <a:r>
              <a:rPr lang="en-GB" dirty="0"/>
              <a:t>Smart systemic modelling: </a:t>
            </a:r>
            <a:br>
              <a:rPr lang="en-GB" dirty="0"/>
            </a:br>
            <a:r>
              <a:rPr lang="en-GB" dirty="0"/>
              <a:t>how we are able to combine INFORGE with LLM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7DBA54-4340-4AD8-897B-AC6D6DA5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3837354"/>
            <a:ext cx="10972800" cy="743703"/>
          </a:xfrm>
        </p:spPr>
        <p:txBody>
          <a:bodyPr/>
          <a:lstStyle/>
          <a:p>
            <a:endParaRPr lang="de-DE" sz="1800" dirty="0"/>
          </a:p>
          <a:p>
            <a:r>
              <a:rPr lang="de-DE" sz="1800" dirty="0"/>
              <a:t>Marc Ingo Wolter</a:t>
            </a:r>
          </a:p>
          <a:p>
            <a:r>
              <a:rPr lang="de-DE" dirty="0"/>
              <a:t>June 2026, 32</a:t>
            </a:r>
            <a:r>
              <a:rPr lang="de-DE" baseline="30000" dirty="0"/>
              <a:t>nd</a:t>
            </a:r>
            <a:r>
              <a:rPr lang="de-DE" dirty="0"/>
              <a:t> International Input-Output </a:t>
            </a:r>
            <a:r>
              <a:rPr lang="de-DE" dirty="0" err="1"/>
              <a:t>Association</a:t>
            </a:r>
            <a:r>
              <a:rPr lang="de-DE" dirty="0"/>
              <a:t> Conference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21BE0D-FDF6-0C83-A785-8DE19172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183" y="85969"/>
            <a:ext cx="3367647" cy="13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B189E26-E039-F395-BDB6-274FDC0B3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692696"/>
            <a:ext cx="11040201" cy="56166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Companies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 collaboration with BIBB (Federal Institute for Vocational Education and Training): companies and their size categories</a:t>
            </a:r>
          </a:p>
          <a:p>
            <a:pPr lvl="1"/>
            <a:r>
              <a:rPr lang="en-US" dirty="0"/>
              <a:t>At the INFORGE level, there will now be 22 investment options per economic sector</a:t>
            </a:r>
          </a:p>
          <a:p>
            <a:r>
              <a:rPr lang="en-US" b="1" dirty="0">
                <a:solidFill>
                  <a:schemeClr val="accent2"/>
                </a:solidFill>
              </a:rPr>
              <a:t>Private households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New data on gross wage distribution has been implemented (720 groups)</a:t>
            </a:r>
          </a:p>
          <a:p>
            <a:pPr lvl="1"/>
            <a:r>
              <a:rPr lang="en-US" dirty="0"/>
              <a:t>Consumption expenditure by 43 household types</a:t>
            </a:r>
          </a:p>
          <a:p>
            <a:r>
              <a:rPr lang="en-US" b="1" dirty="0">
                <a:solidFill>
                  <a:schemeClr val="accent2"/>
                </a:solidFill>
              </a:rPr>
              <a:t>Government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Detailed government investment figures; at the same time, the focus is on the tax and levy system (currently </a:t>
            </a:r>
            <a:r>
              <a:rPr lang="en-US" dirty="0" err="1"/>
              <a:t>defence</a:t>
            </a:r>
            <a:r>
              <a:rPr lang="en-US" dirty="0"/>
              <a:t> and infrastructure)</a:t>
            </a:r>
          </a:p>
          <a:p>
            <a:r>
              <a:rPr lang="en-US" b="1" dirty="0">
                <a:solidFill>
                  <a:schemeClr val="accent2"/>
                </a:solidFill>
              </a:rPr>
              <a:t>Regional clusters </a:t>
            </a:r>
            <a:r>
              <a:rPr lang="en-US" dirty="0"/>
              <a:t>are being “driven forward”</a:t>
            </a:r>
          </a:p>
          <a:p>
            <a:r>
              <a:rPr lang="en-US" dirty="0"/>
              <a:t>Implementation of an “</a:t>
            </a:r>
            <a:r>
              <a:rPr lang="en-US" b="1" dirty="0">
                <a:solidFill>
                  <a:schemeClr val="accent2"/>
                </a:solidFill>
              </a:rPr>
              <a:t>editorial process</a:t>
            </a:r>
            <a:r>
              <a:rPr lang="en-US" dirty="0"/>
              <a:t>”: a first visible step – the Friday update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41EF3D-AB0A-40C7-2A51-CE802E59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Working in SSM </a:t>
            </a:r>
            <a:r>
              <a:rPr lang="de-DE" dirty="0" err="1"/>
              <a:t>context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946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B7DBA-E62D-E6A4-1F37-E20493DD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Working in SSM </a:t>
            </a:r>
            <a:r>
              <a:rPr lang="de-DE" dirty="0" err="1"/>
              <a:t>context</a:t>
            </a:r>
            <a:r>
              <a:rPr lang="de-DE" dirty="0"/>
              <a:t>: Dashboards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5D35C7-F2DF-9D7B-1FEE-472E788FE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415" y="692150"/>
            <a:ext cx="10973615" cy="5617170"/>
          </a:xfrm>
        </p:spPr>
        <p:txBody>
          <a:bodyPr/>
          <a:lstStyle/>
          <a:p>
            <a:r>
              <a:rPr lang="de-DE" dirty="0"/>
              <a:t>User </a:t>
            </a:r>
            <a:r>
              <a:rPr lang="de-DE" dirty="0" err="1"/>
              <a:t>guided</a:t>
            </a:r>
            <a:r>
              <a:rPr lang="de-DE" dirty="0"/>
              <a:t> </a:t>
            </a:r>
            <a:r>
              <a:rPr lang="de-DE" dirty="0" err="1"/>
              <a:t>dashboards</a:t>
            </a:r>
            <a:r>
              <a:rPr lang="de-DE" dirty="0"/>
              <a:t> on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webpage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>
                <a:hlinkClick r:id="rId2"/>
              </a:rPr>
              <a:t>https://gws-os.com/de/die-gws/news/freitagsupdate</a:t>
            </a:r>
            <a:endParaRPr lang="de-DE" dirty="0"/>
          </a:p>
          <a:p>
            <a:r>
              <a:rPr lang="de-DE" dirty="0"/>
              <a:t>Dash </a:t>
            </a:r>
            <a:r>
              <a:rPr lang="de-DE" dirty="0" err="1"/>
              <a:t>board</a:t>
            </a:r>
            <a:r>
              <a:rPr lang="de-DE" dirty="0"/>
              <a:t>: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, individual </a:t>
            </a:r>
            <a:r>
              <a:rPr lang="de-DE" dirty="0" err="1"/>
              <a:t>content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C1C1CBD-5116-8E85-259D-39B0B5F1D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88" y="2119979"/>
            <a:ext cx="11522439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2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15E5D-5B8D-87F8-B142-87F39A3DE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8C9DD04-FFD6-54CA-3DBA-C586B49D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684881"/>
            <a:ext cx="11041227" cy="5616624"/>
          </a:xfrm>
        </p:spPr>
        <p:txBody>
          <a:bodyPr>
            <a:normAutofit/>
          </a:bodyPr>
          <a:lstStyle/>
          <a:p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started</a:t>
            </a:r>
            <a:r>
              <a:rPr lang="de-DE" dirty="0">
                <a:sym typeface="Wingdings" panose="05000000000000000000" pitchFamily="2" charset="2"/>
              </a:rPr>
              <a:t> in 2026</a:t>
            </a: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established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chemeClr val="accent2"/>
                </a:solidFill>
                <a:sym typeface="Wingdings" panose="05000000000000000000" pitchFamily="2" charset="2"/>
              </a:rPr>
              <a:t>editorial</a:t>
            </a:r>
            <a:r>
              <a:rPr lang="de-DE" b="1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chemeClr val="accent2"/>
                </a:solidFill>
                <a:sym typeface="Wingdings" panose="05000000000000000000" pitchFamily="2" charset="2"/>
              </a:rPr>
              <a:t>process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include</a:t>
            </a:r>
            <a:r>
              <a:rPr lang="de-DE" dirty="0">
                <a:sym typeface="Wingdings" panose="05000000000000000000" pitchFamily="2" charset="2"/>
              </a:rPr>
              <a:t> an </a:t>
            </a:r>
            <a:r>
              <a:rPr lang="de-DE" dirty="0" err="1">
                <a:sym typeface="Wingdings" panose="05000000000000000000" pitchFamily="2" charset="2"/>
              </a:rPr>
              <a:t>edogenous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chemeClr val="accent2"/>
                </a:solidFill>
                <a:sym typeface="Wingdings" panose="05000000000000000000" pitchFamily="2" charset="2"/>
              </a:rPr>
              <a:t>household</a:t>
            </a:r>
            <a:r>
              <a:rPr lang="de-DE" dirty="0" err="1">
                <a:sym typeface="Wingdings" panose="05000000000000000000" pitchFamily="2" charset="2"/>
              </a:rPr>
              <a:t>-procedure</a:t>
            </a:r>
            <a:r>
              <a:rPr lang="de-DE" dirty="0">
                <a:sym typeface="Wingdings" panose="05000000000000000000" pitchFamily="2" charset="2"/>
              </a:rPr>
              <a:t> and a </a:t>
            </a:r>
            <a:r>
              <a:rPr lang="de-DE" dirty="0" err="1">
                <a:sym typeface="Wingdings" panose="05000000000000000000" pitchFamily="2" charset="2"/>
              </a:rPr>
              <a:t>new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>
                <a:solidFill>
                  <a:schemeClr val="accent2"/>
                </a:solidFill>
                <a:sym typeface="Wingdings" panose="05000000000000000000" pitchFamily="2" charset="2"/>
              </a:rPr>
              <a:t>investment</a:t>
            </a:r>
            <a:r>
              <a:rPr lang="de-DE" dirty="0">
                <a:sym typeface="Wingdings" panose="05000000000000000000" pitchFamily="2" charset="2"/>
              </a:rPr>
              <a:t>-</a:t>
            </a:r>
            <a:r>
              <a:rPr lang="de-DE" dirty="0" err="1">
                <a:sym typeface="Wingdings" panose="05000000000000000000" pitchFamily="2" charset="2"/>
              </a:rPr>
              <a:t>procedure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start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prepare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chemeClr val="accent2"/>
                </a:solidFill>
                <a:sym typeface="Wingdings" panose="05000000000000000000" pitchFamily="2" charset="2"/>
              </a:rPr>
              <a:t>timelines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clusters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b="1" dirty="0">
                <a:solidFill>
                  <a:schemeClr val="accent2"/>
                </a:solidFill>
                <a:sym typeface="Wingdings" panose="05000000000000000000" pitchFamily="2" charset="2"/>
              </a:rPr>
              <a:t>Retrieval </a:t>
            </a:r>
            <a:r>
              <a:rPr lang="de-DE" b="1" dirty="0" err="1">
                <a:solidFill>
                  <a:schemeClr val="accent2"/>
                </a:solidFill>
                <a:sym typeface="Wingdings" panose="05000000000000000000" pitchFamily="2" charset="2"/>
              </a:rPr>
              <a:t>Augmented</a:t>
            </a:r>
            <a:r>
              <a:rPr lang="de-DE" b="1" dirty="0">
                <a:solidFill>
                  <a:schemeClr val="accent2"/>
                </a:solidFill>
                <a:sym typeface="Wingdings" panose="05000000000000000000" pitchFamily="2" charset="2"/>
              </a:rPr>
              <a:t> Generation (RAG) </a:t>
            </a:r>
            <a:r>
              <a:rPr lang="en-US" dirty="0">
                <a:sym typeface="Wingdings" panose="05000000000000000000" pitchFamily="2" charset="2"/>
              </a:rPr>
              <a:t>in collaboration with Bielefeld University of Applied Sciences; used for GWS publications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We </a:t>
            </a: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collect</a:t>
            </a:r>
            <a:r>
              <a:rPr lang="en-US" dirty="0">
                <a:sym typeface="Wingdings" panose="05000000000000000000" pitchFamily="2" charset="2"/>
              </a:rPr>
              <a:t> qualitative data and assign this data to the model variables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compile your </a:t>
            </a: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own content </a:t>
            </a:r>
            <a:r>
              <a:rPr lang="en-US" dirty="0">
                <a:sym typeface="Wingdings" panose="05000000000000000000" pitchFamily="2" charset="2"/>
              </a:rPr>
              <a:t>that you can control 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Conclusion</a:t>
            </a:r>
            <a:r>
              <a:rPr lang="de-DE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We cannot yet say whether everything is working as intended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nor do we yet know which direction developments will take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but we have already </a:t>
            </a: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broadened our knowledge </a:t>
            </a:r>
            <a:r>
              <a:rPr lang="en-US" dirty="0">
                <a:sym typeface="Wingdings" panose="05000000000000000000" pitchFamily="2" charset="2"/>
              </a:rPr>
              <a:t>as a result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SSM </a:t>
            </a:r>
            <a:r>
              <a:rPr lang="en-US" dirty="0">
                <a:sym typeface="Wingdings" panose="05000000000000000000" pitchFamily="2" charset="2"/>
              </a:rPr>
              <a:t>provides guidance on the direction of future work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and we can say that the </a:t>
            </a: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INFORUM</a:t>
            </a:r>
            <a:r>
              <a:rPr lang="en-US" dirty="0">
                <a:sym typeface="Wingdings" panose="05000000000000000000" pitchFamily="2" charset="2"/>
              </a:rPr>
              <a:t> models provide a solid foundation for future work</a:t>
            </a:r>
            <a:endParaRPr lang="de-DE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B7554A-875A-4B7D-DCEA-6EE85BFFF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years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21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33E11C6-EFF0-F940-BF46-EF5B4D7D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What's</a:t>
            </a:r>
            <a:r>
              <a:rPr lang="de-DE" dirty="0"/>
              <a:t> all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?</a:t>
            </a:r>
          </a:p>
        </p:txBody>
      </p:sp>
      <p:pic>
        <p:nvPicPr>
          <p:cNvPr id="13" name="Grafik 12" descr="Surreale weiße Holztüren auf grüner Wiese">
            <a:extLst>
              <a:ext uri="{FF2B5EF4-FFF2-40B4-BE49-F238E27FC236}">
                <a16:creationId xmlns:a16="http://schemas.microsoft.com/office/drawing/2014/main" id="{1792B8E5-BEBE-2E63-E0E8-A2528846F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83" y="707601"/>
            <a:ext cx="8178835" cy="5457703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09893D8-285E-4383-3423-C646F5369FB6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4000">
                <a:srgbClr val="F9FAFB">
                  <a:alpha val="97000"/>
                </a:srgbClr>
              </a:gs>
              <a:gs pos="100000">
                <a:schemeClr val="bg1">
                  <a:alpha val="12000"/>
                </a:schemeClr>
              </a:gs>
            </a:gsLst>
            <a:lin ang="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A new "ruthless" competitor is on the horizon</a:t>
            </a:r>
          </a:p>
          <a:p>
            <a:r>
              <a:rPr lang="en-US" dirty="0"/>
              <a:t>Agent-based generative AI is now capable of producing </a:t>
            </a:r>
            <a:br>
              <a:rPr lang="en-US" dirty="0"/>
            </a:br>
            <a:r>
              <a:rPr lang="en-US" dirty="0"/>
              <a:t>"new reports", for example on the relationship between </a:t>
            </a:r>
            <a:br>
              <a:rPr lang="en-US" dirty="0"/>
            </a:br>
            <a:r>
              <a:rPr lang="en-US" dirty="0"/>
              <a:t>industries and economic changes</a:t>
            </a:r>
          </a:p>
          <a:p>
            <a:r>
              <a:rPr lang="en-US" dirty="0"/>
              <a:t>It won’t be long before agents will also be able to calculate </a:t>
            </a:r>
            <a:br>
              <a:rPr lang="en-US" dirty="0"/>
            </a:br>
            <a:r>
              <a:rPr lang="en-US" dirty="0"/>
              <a:t>‘rucksacks’ based on their own data collections</a:t>
            </a:r>
          </a:p>
          <a:p>
            <a:r>
              <a:rPr lang="en-US" dirty="0"/>
              <a:t>… or even a more complex data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answer to this can only be to … </a:t>
            </a:r>
          </a:p>
          <a:p>
            <a:r>
              <a:rPr lang="en-US" dirty="0"/>
              <a:t>… have exclusive content, </a:t>
            </a:r>
          </a:p>
          <a:p>
            <a:r>
              <a:rPr lang="en-US" dirty="0"/>
              <a:t>… carry out creative and therefore novel analyses, </a:t>
            </a:r>
          </a:p>
          <a:p>
            <a:r>
              <a:rPr lang="en-US" dirty="0"/>
              <a:t>… demonstrate causal relationships (transparency), </a:t>
            </a:r>
          </a:p>
          <a:p>
            <a:r>
              <a:rPr lang="en-US" dirty="0"/>
              <a:t>… work together in partnerships (</a:t>
            </a:r>
            <a:r>
              <a:rPr lang="en-US" dirty="0">
                <a:sym typeface="Wingdings" panose="05000000000000000000" pitchFamily="2" charset="2"/>
              </a:rPr>
              <a:t> INFORUM)</a:t>
            </a:r>
            <a:r>
              <a:rPr lang="en-US" dirty="0"/>
              <a:t> and </a:t>
            </a:r>
          </a:p>
          <a:p>
            <a:r>
              <a:rPr lang="en-US" dirty="0"/>
              <a:t>… </a:t>
            </a:r>
            <a:r>
              <a:rPr lang="en-US" b="1" dirty="0"/>
              <a:t>establish a "person-to-person" form of communication </a:t>
            </a:r>
            <a:br>
              <a:rPr lang="en-US" b="1" dirty="0"/>
            </a:br>
            <a:r>
              <a:rPr lang="en-US" b="1" dirty="0"/>
              <a:t>based on trust, knowledge and creativity</a:t>
            </a:r>
          </a:p>
        </p:txBody>
      </p:sp>
    </p:spTree>
    <p:extLst>
      <p:ext uri="{BB962C8B-B14F-4D97-AF65-F5344CB8AC3E}">
        <p14:creationId xmlns:p14="http://schemas.microsoft.com/office/powerpoint/2010/main" val="609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2A41135-BB75-4B76-A24A-F357486985DF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416702" y="3184948"/>
            <a:ext cx="1567735" cy="1104166"/>
          </a:xfrm>
        </p:spPr>
        <p:txBody>
          <a:bodyPr>
            <a:normAutofit/>
          </a:bodyPr>
          <a:lstStyle/>
          <a:p>
            <a:r>
              <a:rPr lang="de-DE" sz="1050" b="1">
                <a:solidFill>
                  <a:srgbClr val="149E97"/>
                </a:solidFill>
              </a:rPr>
              <a:t>Dr. Marc Ingo Wolter</a:t>
            </a:r>
          </a:p>
          <a:p>
            <a:r>
              <a:rPr lang="de-DE" sz="1050">
                <a:solidFill>
                  <a:srgbClr val="149E97"/>
                </a:solidFill>
              </a:rPr>
              <a:t>T</a:t>
            </a:r>
            <a:r>
              <a:rPr lang="de-DE" sz="1050"/>
              <a:t> +49 541 40933-150</a:t>
            </a:r>
            <a:br>
              <a:rPr lang="de-DE" sz="1050"/>
            </a:br>
            <a:r>
              <a:rPr lang="de-DE" sz="1050">
                <a:solidFill>
                  <a:srgbClr val="149E97"/>
                </a:solidFill>
              </a:rPr>
              <a:t>E</a:t>
            </a:r>
            <a:r>
              <a:rPr lang="de-DE" sz="1050"/>
              <a:t> wolter@gws-os.com</a:t>
            </a:r>
          </a:p>
          <a:p>
            <a:r>
              <a:rPr lang="de-DE" sz="1050"/>
              <a:t>Bereichsleitung Wirtschaft und Soziales</a:t>
            </a:r>
          </a:p>
        </p:txBody>
      </p:sp>
      <p:sp>
        <p:nvSpPr>
          <p:cNvPr id="17" name="Bildplatzhalter 14">
            <a:extLst>
              <a:ext uri="{FF2B5EF4-FFF2-40B4-BE49-F238E27FC236}">
                <a16:creationId xmlns:a16="http://schemas.microsoft.com/office/drawing/2014/main" id="{910AE4D6-3A24-4C66-9AF9-DE7833FB9E43}"/>
              </a:ext>
            </a:extLst>
          </p:cNvPr>
          <p:cNvSpPr txBox="1">
            <a:spLocks/>
          </p:cNvSpPr>
          <p:nvPr/>
        </p:nvSpPr>
        <p:spPr>
          <a:xfrm>
            <a:off x="695399" y="4365104"/>
            <a:ext cx="3920067" cy="13722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04872F05-5B49-4CB3-8F5D-0659FE411ED5}"/>
              </a:ext>
            </a:extLst>
          </p:cNvPr>
          <p:cNvSpPr txBox="1">
            <a:spLocks/>
          </p:cNvSpPr>
          <p:nvPr/>
        </p:nvSpPr>
        <p:spPr>
          <a:xfrm>
            <a:off x="695399" y="4433029"/>
            <a:ext cx="2304257" cy="13722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5" name="Bildplatzhalter 13">
            <a:extLst>
              <a:ext uri="{FF2B5EF4-FFF2-40B4-BE49-F238E27FC236}">
                <a16:creationId xmlns:a16="http://schemas.microsoft.com/office/drawing/2014/main" id="{E20FDCF8-694B-4604-81CB-06D415D7E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67" y="1970317"/>
            <a:ext cx="1629149" cy="10861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43C8FEF2-CDB8-47E8-B129-00D467B62180}"/>
              </a:ext>
            </a:extLst>
          </p:cNvPr>
          <p:cNvSpPr txBox="1">
            <a:spLocks/>
          </p:cNvSpPr>
          <p:nvPr/>
        </p:nvSpPr>
        <p:spPr>
          <a:xfrm>
            <a:off x="587030" y="409600"/>
            <a:ext cx="11125594" cy="121920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2pPr>
            <a:lvl3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3pPr>
            <a:lvl4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4pPr>
            <a:lvl5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3200" kern="0" dirty="0"/>
              <a:t> </a:t>
            </a:r>
            <a:r>
              <a:rPr lang="en-US" sz="3200" kern="0" dirty="0"/>
              <a:t>Thank you very much for your attention!</a:t>
            </a:r>
            <a:endParaRPr lang="de-DE" sz="3200" kern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65EBD8-423F-B4D8-138F-DC1F410A06E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924836" y="1789723"/>
            <a:ext cx="6438899" cy="257538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Friday Update</a:t>
            </a:r>
            <a:r>
              <a:rPr lang="en-US" dirty="0"/>
              <a:t>: Weekly update on macroeconomic indicators – “In the making”</a:t>
            </a:r>
            <a:br>
              <a:rPr lang="de-DE" dirty="0"/>
            </a:br>
            <a:r>
              <a:rPr lang="de-DE" dirty="0">
                <a:hlinkClick r:id="rId3"/>
              </a:rPr>
              <a:t>https://gws-os.com/de/die-gws/news/freitagsupdate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GWS working on? Follow us on LinkedIn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1AC679-CB6C-9895-CF0F-4E0B38653492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6206198-8B03-9B78-A888-1ACBB2444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963" y="2993128"/>
            <a:ext cx="1835936" cy="18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1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C58016D-7521-B8DF-A0BA-063E3282E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Question</a:t>
            </a:r>
            <a:r>
              <a:rPr lang="en-US" dirty="0"/>
              <a:t>: What are the differences and similarities between large-scale econometric models such as the INFORUM-Model INFORGE and LLMs?</a:t>
            </a:r>
            <a:endParaRPr lang="de-DE" dirty="0"/>
          </a:p>
          <a:p>
            <a:r>
              <a:rPr lang="de-DE" b="1" u="sng" dirty="0" err="1"/>
              <a:t>Answer</a:t>
            </a:r>
            <a:r>
              <a:rPr lang="de-DE" dirty="0"/>
              <a:t>: </a:t>
            </a:r>
            <a:r>
              <a:rPr lang="de-DE" dirty="0" err="1"/>
              <a:t>Translated</a:t>
            </a:r>
            <a:r>
              <a:rPr lang="de-DE" dirty="0"/>
              <a:t>:</a:t>
            </a:r>
          </a:p>
          <a:p>
            <a:pPr lvl="1"/>
            <a:r>
              <a:rPr lang="en-US" dirty="0"/>
              <a:t>INFORGE represents a theory-driven, </a:t>
            </a:r>
            <a:r>
              <a:rPr lang="en-US" b="1" dirty="0">
                <a:solidFill>
                  <a:schemeClr val="accent2"/>
                </a:solidFill>
              </a:rPr>
              <a:t>interpretable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causal</a:t>
            </a:r>
            <a:r>
              <a:rPr lang="en-US" dirty="0"/>
              <a:t> model of the economy.</a:t>
            </a:r>
          </a:p>
          <a:p>
            <a:pPr lvl="1"/>
            <a:r>
              <a:rPr lang="en-US" dirty="0"/>
              <a:t>LLMs are data-driven, empirical models </a:t>
            </a:r>
            <a:r>
              <a:rPr lang="en-US" dirty="0" err="1"/>
              <a:t>optimised</a:t>
            </a:r>
            <a:r>
              <a:rPr lang="en-US" dirty="0"/>
              <a:t> for the </a:t>
            </a:r>
            <a:r>
              <a:rPr lang="en-US" b="1" dirty="0">
                <a:solidFill>
                  <a:schemeClr val="accent2"/>
                </a:solidFill>
              </a:rPr>
              <a:t>probabilities</a:t>
            </a:r>
            <a:r>
              <a:rPr lang="en-US" dirty="0"/>
              <a:t> of language patterns.</a:t>
            </a:r>
          </a:p>
          <a:p>
            <a:pPr lvl="1"/>
            <a:r>
              <a:rPr lang="en-US" dirty="0"/>
              <a:t>A future research avenue lies in combining both approaches – for example, through:</a:t>
            </a:r>
          </a:p>
          <a:p>
            <a:pPr lvl="2"/>
            <a:r>
              <a:rPr lang="en-US" dirty="0"/>
              <a:t>the use of LLMs for automated </a:t>
            </a:r>
            <a:r>
              <a:rPr lang="en-US" b="1" dirty="0" err="1">
                <a:solidFill>
                  <a:schemeClr val="accent2"/>
                </a:solidFill>
              </a:rPr>
              <a:t>parameterisation</a:t>
            </a:r>
            <a:r>
              <a:rPr lang="en-US" dirty="0"/>
              <a:t> or text-to-model interfaces,</a:t>
            </a:r>
          </a:p>
          <a:p>
            <a:pPr lvl="2"/>
            <a:r>
              <a:rPr lang="en-US" dirty="0"/>
              <a:t>or econometric models as a ‘</a:t>
            </a:r>
            <a:r>
              <a:rPr lang="en-US" b="1" dirty="0">
                <a:solidFill>
                  <a:schemeClr val="accent2"/>
                </a:solidFill>
              </a:rPr>
              <a:t>theoretical anchor</a:t>
            </a:r>
            <a:r>
              <a:rPr lang="en-US" dirty="0"/>
              <a:t>’ for data-driven AI.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77D3C6D-2317-0E8D-BF18-06B0EB39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endParaRPr lang="de-DE" dirty="0"/>
          </a:p>
        </p:txBody>
      </p:sp>
      <p:pic>
        <p:nvPicPr>
          <p:cNvPr id="5" name="Grafik 4" descr="Ein Bild, das Text, Screenshot, Software, Multimedia-Software enthält.&#10;&#10;KI-generierte Inhalte können fehlerhaft sein.">
            <a:extLst>
              <a:ext uri="{FF2B5EF4-FFF2-40B4-BE49-F238E27FC236}">
                <a16:creationId xmlns:a16="http://schemas.microsoft.com/office/drawing/2014/main" id="{849E0037-35B7-4BFB-1E0F-975FBB3F31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33" t="34287" r="11346" b="25880"/>
          <a:stretch>
            <a:fillRect/>
          </a:stretch>
        </p:blipFill>
        <p:spPr>
          <a:xfrm>
            <a:off x="2821352" y="4342361"/>
            <a:ext cx="5321451" cy="188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6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1318F7E-A31A-2115-94EE-B4F091FCA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700511"/>
            <a:ext cx="11041227" cy="5616624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3AC34B-3B5F-CFF5-8990-B773F038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 </a:t>
            </a:r>
            <a:r>
              <a:rPr lang="de-DE" dirty="0" err="1"/>
              <a:t>systemic</a:t>
            </a:r>
            <a:r>
              <a:rPr lang="de-DE" dirty="0"/>
              <a:t> </a:t>
            </a:r>
            <a:r>
              <a:rPr lang="de-DE" dirty="0" err="1"/>
              <a:t>modelling</a:t>
            </a:r>
            <a:r>
              <a:rPr lang="de-DE" dirty="0"/>
              <a:t> – SSM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9BBBA2D-58C5-BC11-B5AF-4375A2D7DED3}"/>
              </a:ext>
            </a:extLst>
          </p:cNvPr>
          <p:cNvSpPr/>
          <p:nvPr/>
        </p:nvSpPr>
        <p:spPr bwMode="auto">
          <a:xfrm>
            <a:off x="1387134" y="5269333"/>
            <a:ext cx="2824906" cy="1093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gain a better understanding by looking at the figures and broaden the basis for our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084BD9E5-0AF7-56E4-82FF-35C8E80124F8}"/>
              </a:ext>
            </a:extLst>
          </p:cNvPr>
          <p:cNvSpPr/>
          <p:nvPr/>
        </p:nvSpPr>
        <p:spPr bwMode="auto">
          <a:xfrm>
            <a:off x="4604137" y="5251998"/>
            <a:ext cx="2824906" cy="1093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know more about inter- and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intra-temporal feedback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effects: ‘White Box’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1F2AACAE-490A-9B48-B4F6-E0C366695A5D}"/>
              </a:ext>
            </a:extLst>
          </p:cNvPr>
          <p:cNvSpPr/>
          <p:nvPr/>
        </p:nvSpPr>
        <p:spPr bwMode="auto">
          <a:xfrm>
            <a:off x="7924432" y="5243331"/>
            <a:ext cx="2824906" cy="1093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know more about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 relationships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integration of components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CF6F4FC-D2BE-42BA-094A-574FFFDE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15" y="1044851"/>
            <a:ext cx="10181202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B5110C1-4E5A-42C5-D019-FB647A882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Emerging questions</a:t>
            </a:r>
          </a:p>
          <a:p>
            <a:r>
              <a:rPr lang="de-DE" b="1" dirty="0">
                <a:solidFill>
                  <a:schemeClr val="accent2"/>
                </a:solidFill>
              </a:rPr>
              <a:t>Timelines</a:t>
            </a:r>
            <a:r>
              <a:rPr lang="de-DE" dirty="0"/>
              <a:t>: </a:t>
            </a:r>
            <a:r>
              <a:rPr lang="en-US" dirty="0"/>
              <a:t>Are sectors linked through “their” events?</a:t>
            </a:r>
            <a:r>
              <a:rPr lang="de-DE" dirty="0"/>
              <a:t>  </a:t>
            </a:r>
          </a:p>
          <a:p>
            <a:r>
              <a:rPr lang="de-DE" b="1" dirty="0">
                <a:solidFill>
                  <a:schemeClr val="accent2"/>
                </a:solidFill>
              </a:rPr>
              <a:t>AI-</a:t>
            </a:r>
            <a:r>
              <a:rPr lang="de-DE" b="1" dirty="0" err="1">
                <a:solidFill>
                  <a:schemeClr val="accent2"/>
                </a:solidFill>
              </a:rPr>
              <a:t>guided</a:t>
            </a:r>
            <a:r>
              <a:rPr lang="de-DE" dirty="0"/>
              <a:t>: </a:t>
            </a:r>
            <a:r>
              <a:rPr lang="en-US" dirty="0"/>
              <a:t>How do industries typically react to certain events?</a:t>
            </a:r>
          </a:p>
          <a:p>
            <a:r>
              <a:rPr lang="de-DE" b="1" dirty="0" err="1">
                <a:solidFill>
                  <a:schemeClr val="accent2"/>
                </a:solidFill>
              </a:rPr>
              <a:t>breaking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b="1" dirty="0" err="1">
                <a:solidFill>
                  <a:schemeClr val="accent2"/>
                </a:solidFill>
              </a:rPr>
              <a:t>barriers</a:t>
            </a:r>
            <a:r>
              <a:rPr lang="de-DE" dirty="0"/>
              <a:t>: </a:t>
            </a:r>
            <a:r>
              <a:rPr lang="en-US" dirty="0"/>
              <a:t>What challenges and objectives can industries achieve in the future? What policy measures will help to achieve this? </a:t>
            </a:r>
          </a:p>
          <a:p>
            <a:endParaRPr lang="en-US" dirty="0"/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Positioning</a:t>
            </a:r>
            <a:r>
              <a:rPr lang="de-DE" dirty="0"/>
              <a:t>,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Accounting</a:t>
            </a:r>
            <a:r>
              <a:rPr lang="de-DE" dirty="0"/>
              <a:t>,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Integration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business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usual</a:t>
            </a:r>
            <a:r>
              <a:rPr lang="de-DE" dirty="0">
                <a:sym typeface="Wingdings" panose="05000000000000000000" pitchFamily="2" charset="2"/>
              </a:rPr>
              <a:t> 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b="1" dirty="0">
                <a:solidFill>
                  <a:srgbClr val="7030A0"/>
                </a:solidFill>
              </a:rPr>
              <a:t>Composite Systems</a:t>
            </a:r>
            <a:r>
              <a:rPr lang="de-DE" dirty="0"/>
              <a:t>: </a:t>
            </a:r>
            <a:r>
              <a:rPr lang="en-US" dirty="0"/>
              <a:t>The IO table’s classification system </a:t>
            </a:r>
            <a:r>
              <a:rPr lang="en-US" u="sng" dirty="0"/>
              <a:t>is too simplistic</a:t>
            </a:r>
            <a:r>
              <a:rPr lang="en-US" dirty="0"/>
              <a:t>; socio-economic clusters require: groups, areas, state systems and networks </a:t>
            </a:r>
          </a:p>
          <a:p>
            <a:r>
              <a:rPr lang="de-DE" b="1" dirty="0">
                <a:solidFill>
                  <a:srgbClr val="7030A0"/>
                </a:solidFill>
              </a:rPr>
              <a:t>360-degree</a:t>
            </a:r>
            <a:r>
              <a:rPr lang="de-DE" dirty="0"/>
              <a:t>: </a:t>
            </a:r>
            <a:r>
              <a:rPr lang="en-US" dirty="0"/>
              <a:t>How is economic development linked to environmental use, resource scarcity and time use?</a:t>
            </a:r>
            <a:endParaRPr lang="de-DE" dirty="0"/>
          </a:p>
          <a:p>
            <a:r>
              <a:rPr lang="de-DE" b="1" dirty="0">
                <a:solidFill>
                  <a:srgbClr val="7030A0"/>
                </a:solidFill>
              </a:rPr>
              <a:t>Deep </a:t>
            </a:r>
            <a:r>
              <a:rPr lang="de-DE" b="1" dirty="0" err="1">
                <a:solidFill>
                  <a:srgbClr val="7030A0"/>
                </a:solidFill>
              </a:rPr>
              <a:t>insights</a:t>
            </a:r>
            <a:r>
              <a:rPr lang="de-DE" dirty="0"/>
              <a:t>: </a:t>
            </a:r>
            <a:r>
              <a:rPr lang="en-US" dirty="0"/>
              <a:t>Which sectors are most severely affected by shortages of critical raw materials (EU-Definition)? MORE (</a:t>
            </a:r>
            <a:r>
              <a:rPr lang="en-US" b="1" dirty="0">
                <a:solidFill>
                  <a:schemeClr val="accent2"/>
                </a:solidFill>
              </a:rPr>
              <a:t>Mo</a:t>
            </a:r>
            <a:r>
              <a:rPr lang="en-US" dirty="0"/>
              <a:t>nitoring </a:t>
            </a:r>
            <a:r>
              <a:rPr lang="en-US" b="1" dirty="0">
                <a:solidFill>
                  <a:schemeClr val="accent2"/>
                </a:solidFill>
              </a:rPr>
              <a:t>Re</a:t>
            </a:r>
            <a:r>
              <a:rPr lang="en-US" dirty="0"/>
              <a:t>gional) now has access to thousands of figures per district; </a:t>
            </a:r>
            <a:r>
              <a:rPr lang="en-US" dirty="0" err="1"/>
              <a:t>combinig</a:t>
            </a:r>
            <a:r>
              <a:rPr lang="en-US" dirty="0"/>
              <a:t> clusters (e.g. </a:t>
            </a:r>
            <a:r>
              <a:rPr lang="en-US" dirty="0" err="1"/>
              <a:t>defence</a:t>
            </a:r>
            <a:r>
              <a:rPr lang="en-US" dirty="0"/>
              <a:t>, cultural landscapes) with ‘mega-impact”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14BBFC-7F10-261B-EEBC-E63B966C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 </a:t>
            </a:r>
            <a:r>
              <a:rPr lang="de-DE" dirty="0" err="1"/>
              <a:t>systemic</a:t>
            </a:r>
            <a:r>
              <a:rPr lang="de-DE" dirty="0"/>
              <a:t> </a:t>
            </a:r>
            <a:r>
              <a:rPr lang="de-DE" dirty="0" err="1"/>
              <a:t>modelling</a:t>
            </a:r>
            <a:r>
              <a:rPr lang="de-DE" dirty="0"/>
              <a:t> – SSM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D747A58-0B88-476B-C719-7CD984CCD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38" y="2551725"/>
            <a:ext cx="2468876" cy="97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5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2FFB514-7E22-2927-321D-C373EA149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3" y="692696"/>
            <a:ext cx="4425346" cy="5616624"/>
          </a:xfrm>
        </p:spPr>
        <p:txBody>
          <a:bodyPr/>
          <a:lstStyle/>
          <a:p>
            <a:r>
              <a:rPr lang="de-DE" b="1" dirty="0" err="1">
                <a:solidFill>
                  <a:schemeClr val="accent2"/>
                </a:solidFill>
              </a:rPr>
              <a:t>What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b="1" dirty="0" err="1">
                <a:solidFill>
                  <a:schemeClr val="accent2"/>
                </a:solidFill>
              </a:rPr>
              <a:t>are</a:t>
            </a:r>
            <a:r>
              <a:rPr lang="de-DE" b="1" dirty="0">
                <a:solidFill>
                  <a:schemeClr val="accent2"/>
                </a:solidFill>
              </a:rPr>
              <a:t> „Timelines“: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few</a:t>
            </a:r>
            <a:r>
              <a:rPr lang="de-DE" dirty="0"/>
              <a:t> simple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Correlation </a:t>
            </a:r>
            <a:r>
              <a:rPr lang="de-DE" dirty="0" err="1">
                <a:sym typeface="Wingdings" panose="05000000000000000000" pitchFamily="2" charset="2"/>
              </a:rPr>
              <a:t>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causality</a:t>
            </a:r>
            <a:r>
              <a:rPr lang="de-DE" dirty="0">
                <a:sym typeface="Wingdings" panose="05000000000000000000" pitchFamily="2" charset="2"/>
              </a:rPr>
              <a:t>? </a:t>
            </a: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Presidencies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exchange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rates</a:t>
            </a:r>
            <a:r>
              <a:rPr lang="de-DE" dirty="0">
                <a:sym typeface="Wingdings" panose="05000000000000000000" pitchFamily="2" charset="2"/>
              </a:rPr>
              <a:t> $/€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Weather </a:t>
            </a:r>
            <a:r>
              <a:rPr lang="de-DE" dirty="0" err="1">
                <a:sym typeface="Wingdings" panose="05000000000000000000" pitchFamily="2" charset="2"/>
              </a:rPr>
              <a:t>events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damage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Models </a:t>
            </a:r>
            <a:r>
              <a:rPr lang="en-US" u="sng" dirty="0">
                <a:sym typeface="Wingdings" panose="05000000000000000000" pitchFamily="2" charset="2"/>
              </a:rPr>
              <a:t>require</a:t>
            </a:r>
            <a:r>
              <a:rPr lang="en-US" dirty="0">
                <a:sym typeface="Wingdings" panose="05000000000000000000" pitchFamily="2" charset="2"/>
              </a:rPr>
              <a:t> the inclusion of </a:t>
            </a: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chronological time</a:t>
            </a: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0B3227-8317-B420-1684-3AAAE5FA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 </a:t>
            </a:r>
            <a:r>
              <a:rPr lang="de-DE" dirty="0" err="1"/>
              <a:t>systemic</a:t>
            </a:r>
            <a:r>
              <a:rPr lang="de-DE" dirty="0"/>
              <a:t> </a:t>
            </a:r>
            <a:r>
              <a:rPr lang="de-DE" dirty="0" err="1"/>
              <a:t>modelling</a:t>
            </a:r>
            <a:r>
              <a:rPr lang="de-DE" dirty="0"/>
              <a:t> – </a:t>
            </a:r>
            <a:r>
              <a:rPr lang="de-DE" b="1" dirty="0">
                <a:solidFill>
                  <a:schemeClr val="accent2"/>
                </a:solidFill>
              </a:rPr>
              <a:t>S</a:t>
            </a:r>
            <a:r>
              <a:rPr lang="de-DE" dirty="0"/>
              <a:t>SM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35BD386C-1563-68D2-20C1-A99A87515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562867"/>
              </p:ext>
            </p:extLst>
          </p:nvPr>
        </p:nvGraphicFramePr>
        <p:xfrm>
          <a:off x="1023816" y="4157785"/>
          <a:ext cx="9925538" cy="209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Grafik 17">
            <a:extLst>
              <a:ext uri="{FF2B5EF4-FFF2-40B4-BE49-F238E27FC236}">
                <a16:creationId xmlns:a16="http://schemas.microsoft.com/office/drawing/2014/main" id="{3D6D80C3-CD61-781C-F7B1-1CEA5A9D7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8" y="692696"/>
            <a:ext cx="5162942" cy="30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54326A39-AFBA-A1D9-5476-EA463AD43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63" y="555653"/>
            <a:ext cx="5840474" cy="5840474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19978AE-E681-FF7F-E1C4-7D85CFE98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1" y="772199"/>
            <a:ext cx="11041227" cy="5616624"/>
          </a:xfrm>
        </p:spPr>
        <p:txBody>
          <a:bodyPr/>
          <a:lstStyle/>
          <a:p>
            <a:r>
              <a:rPr lang="de-DE" b="1" dirty="0"/>
              <a:t>The </a:t>
            </a:r>
            <a:r>
              <a:rPr lang="de-DE" b="1" dirty="0" err="1"/>
              <a:t>key</a:t>
            </a:r>
            <a:r>
              <a:rPr lang="de-DE" b="1" dirty="0"/>
              <a:t> </a:t>
            </a:r>
            <a:r>
              <a:rPr lang="de-DE" b="1" dirty="0" err="1"/>
              <a:t>transformation</a:t>
            </a:r>
            <a:br>
              <a:rPr lang="de-DE" b="1" dirty="0"/>
            </a:br>
            <a:r>
              <a:rPr lang="de-DE" b="1" dirty="0" err="1"/>
              <a:t>processes</a:t>
            </a:r>
            <a:r>
              <a:rPr lang="de-DE" b="1" dirty="0"/>
              <a:t> in </a:t>
            </a:r>
            <a:r>
              <a:rPr lang="de-DE" b="1" dirty="0">
                <a:solidFill>
                  <a:srgbClr val="92D050"/>
                </a:solidFill>
              </a:rPr>
              <a:t>GINFORS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b="1" dirty="0"/>
              <a:t>(global) &amp; </a:t>
            </a:r>
            <a:r>
              <a:rPr lang="de-DE" b="1" dirty="0">
                <a:solidFill>
                  <a:schemeClr val="accent2"/>
                </a:solidFill>
              </a:rPr>
              <a:t>INFORGE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484706-45C2-2C8E-184B-0C6BB2F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 </a:t>
            </a:r>
            <a:r>
              <a:rPr lang="de-DE" dirty="0" err="1"/>
              <a:t>systemic</a:t>
            </a:r>
            <a:r>
              <a:rPr lang="de-DE" dirty="0"/>
              <a:t> </a:t>
            </a:r>
            <a:r>
              <a:rPr lang="de-DE" dirty="0" err="1"/>
              <a:t>modelling</a:t>
            </a:r>
            <a:r>
              <a:rPr lang="de-DE" dirty="0"/>
              <a:t> – S</a:t>
            </a:r>
            <a:r>
              <a:rPr lang="de-DE" b="1" dirty="0">
                <a:solidFill>
                  <a:srgbClr val="0070C0"/>
                </a:solidFill>
              </a:rPr>
              <a:t>S</a:t>
            </a:r>
            <a:r>
              <a:rPr lang="de-DE" dirty="0"/>
              <a:t>M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3125190-896C-946A-D76E-D3D35C170636}"/>
              </a:ext>
            </a:extLst>
          </p:cNvPr>
          <p:cNvSpPr/>
          <p:nvPr/>
        </p:nvSpPr>
        <p:spPr bwMode="auto">
          <a:xfrm>
            <a:off x="254008" y="2300084"/>
            <a:ext cx="3599999" cy="159370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Inter-sectoral network for intermediate goods and investment: high level of detail and expert knowledge</a:t>
            </a:r>
          </a:p>
          <a:p>
            <a:pPr eaLnBrk="0" hangingPunct="0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highlight>
                  <a:srgbClr val="A2D76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Germany as a country with few natural resources and a high dependence on exports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2D76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CB78332-FAD4-83AF-E475-F2F2D46BACB4}"/>
              </a:ext>
            </a:extLst>
          </p:cNvPr>
          <p:cNvSpPr/>
          <p:nvPr/>
        </p:nvSpPr>
        <p:spPr bwMode="auto">
          <a:xfrm>
            <a:off x="8765400" y="1295569"/>
            <a:ext cx="3217783" cy="1344166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households: </a:t>
            </a:r>
            <a:r>
              <a:rPr kumimoji="0" lang="en-US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supply, qualifications, deciles: wage distribution &amp; spending patterns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A2D76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increasingly more imports and digital goods</a:t>
            </a:r>
            <a:endParaRPr lang="de-DE" sz="1600" dirty="0">
              <a:highlight>
                <a:srgbClr val="A2D76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2D76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2D76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2D76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2D76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45E31D9-3A34-91FA-87A3-395A7823701F}"/>
              </a:ext>
            </a:extLst>
          </p:cNvPr>
          <p:cNvSpPr/>
          <p:nvPr/>
        </p:nvSpPr>
        <p:spPr bwMode="auto">
          <a:xfrm>
            <a:off x="1392934" y="4564171"/>
            <a:ext cx="4020173" cy="152163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Detailed breakdown of expenditure: consumption and investment (COFOG),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defence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taxation set to improve; social security contributions, …</a:t>
            </a:r>
          </a:p>
          <a:p>
            <a:pPr eaLnBrk="0" hangingPunct="0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highlight>
                  <a:srgbClr val="A2D76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EU, NATO, Group of the Willing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2D76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C55353D-528B-F199-8975-302DC51AEF69}"/>
              </a:ext>
            </a:extLst>
          </p:cNvPr>
          <p:cNvSpPr/>
          <p:nvPr/>
        </p:nvSpPr>
        <p:spPr bwMode="auto">
          <a:xfrm>
            <a:off x="8156847" y="3932279"/>
            <a:ext cx="4105505" cy="1344166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Market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Still in its early stages: but interest and investment income are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endogenised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debt and assets are being monitored</a:t>
            </a:r>
          </a:p>
          <a:p>
            <a:pPr eaLnBrk="0" hangingPunct="0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highlight>
                  <a:srgbClr val="A2D769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€/$, investment flows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2D769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B48A089-74EB-5997-CA3E-C10FD57E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Interdependent Systems in </a:t>
            </a:r>
            <a:r>
              <a:rPr lang="de-DE" b="1" dirty="0">
                <a:solidFill>
                  <a:schemeClr val="accent2"/>
                </a:solidFill>
              </a:rPr>
              <a:t>MORE</a:t>
            </a:r>
            <a:r>
              <a:rPr lang="de-DE" dirty="0"/>
              <a:t> (Regional Model)</a:t>
            </a:r>
            <a:br>
              <a:rPr lang="de-DE" dirty="0"/>
            </a:br>
            <a:r>
              <a:rPr lang="de-DE" dirty="0" err="1"/>
              <a:t>from</a:t>
            </a:r>
            <a:r>
              <a:rPr lang="de-DE" dirty="0"/>
              <a:t> national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and back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A0BA1C-0F85-F6C4-78C9-26CDA31F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 </a:t>
            </a:r>
            <a:r>
              <a:rPr lang="de-DE" dirty="0" err="1"/>
              <a:t>systemic</a:t>
            </a:r>
            <a:r>
              <a:rPr lang="de-DE" dirty="0"/>
              <a:t> </a:t>
            </a:r>
            <a:r>
              <a:rPr lang="de-DE" dirty="0" err="1"/>
              <a:t>modelling</a:t>
            </a:r>
            <a:r>
              <a:rPr lang="de-DE" dirty="0"/>
              <a:t> – SS</a:t>
            </a:r>
            <a:r>
              <a:rPr lang="de-DE" b="1" dirty="0">
                <a:solidFill>
                  <a:srgbClr val="7030A0"/>
                </a:solidFill>
              </a:rPr>
              <a:t>M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085910-681F-848E-01D2-87212156C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76" y="728238"/>
            <a:ext cx="10803048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8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554AC-1CD0-F68B-FB2E-946F0AC00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BFA228C-F64D-1710-57B5-0ED9F563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 of information do we need? How does the ‘</a:t>
            </a:r>
            <a:r>
              <a:rPr lang="en-US" b="1" dirty="0"/>
              <a:t>punched card system</a:t>
            </a:r>
            <a:r>
              <a:rPr lang="en-US" dirty="0"/>
              <a:t>’ work?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4639DD-4EEE-E4C0-C4B2-D4C53F6A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 </a:t>
            </a:r>
            <a:r>
              <a:rPr lang="de-DE" dirty="0" err="1"/>
              <a:t>systemic</a:t>
            </a:r>
            <a:r>
              <a:rPr lang="de-DE" dirty="0"/>
              <a:t> </a:t>
            </a:r>
            <a:r>
              <a:rPr lang="de-DE" dirty="0" err="1"/>
              <a:t>modelling</a:t>
            </a:r>
            <a:r>
              <a:rPr lang="de-DE" dirty="0"/>
              <a:t> – SS</a:t>
            </a:r>
            <a:r>
              <a:rPr lang="de-DE" b="1" dirty="0">
                <a:solidFill>
                  <a:srgbClr val="7030A0"/>
                </a:solidFill>
              </a:rPr>
              <a:t>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79868F-FA47-A809-D113-D237C9D50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0" y="1187060"/>
            <a:ext cx="11943099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1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51DD3CC-C407-36B4-1123-9869ABEE0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700511"/>
            <a:ext cx="11041227" cy="5616624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Linking the models with relevant information to create a pre-structured dataset for use by AI</a:t>
            </a:r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135" name="Rechteck: abgerundete Ecken 134">
            <a:extLst>
              <a:ext uri="{FF2B5EF4-FFF2-40B4-BE49-F238E27FC236}">
                <a16:creationId xmlns:a16="http://schemas.microsoft.com/office/drawing/2014/main" id="{49855813-837C-2C09-4259-6DA62A4426BD}"/>
              </a:ext>
            </a:extLst>
          </p:cNvPr>
          <p:cNvSpPr/>
          <p:nvPr/>
        </p:nvSpPr>
        <p:spPr bwMode="auto">
          <a:xfrm>
            <a:off x="3770735" y="1742374"/>
            <a:ext cx="3142009" cy="34082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hteck: abgerundete Ecken 132">
            <a:extLst>
              <a:ext uri="{FF2B5EF4-FFF2-40B4-BE49-F238E27FC236}">
                <a16:creationId xmlns:a16="http://schemas.microsoft.com/office/drawing/2014/main" id="{742929B6-7469-C13F-FF32-8A143186A480}"/>
              </a:ext>
            </a:extLst>
          </p:cNvPr>
          <p:cNvSpPr/>
          <p:nvPr/>
        </p:nvSpPr>
        <p:spPr bwMode="auto">
          <a:xfrm>
            <a:off x="592512" y="1707292"/>
            <a:ext cx="3142009" cy="34082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Pfeil: nach unten 33">
            <a:extLst>
              <a:ext uri="{FF2B5EF4-FFF2-40B4-BE49-F238E27FC236}">
                <a16:creationId xmlns:a16="http://schemas.microsoft.com/office/drawing/2014/main" id="{69889769-56F1-2B3A-DCD4-64D16CA5197F}"/>
              </a:ext>
            </a:extLst>
          </p:cNvPr>
          <p:cNvSpPr/>
          <p:nvPr/>
        </p:nvSpPr>
        <p:spPr bwMode="auto">
          <a:xfrm>
            <a:off x="9482263" y="1810229"/>
            <a:ext cx="480291" cy="338064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665F10A-FC6B-452C-AE7C-A96C76790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smart </a:t>
            </a:r>
            <a:r>
              <a:rPr lang="de-DE" err="1"/>
              <a:t>systemic</a:t>
            </a:r>
            <a:r>
              <a:rPr lang="de-DE"/>
              <a:t> </a:t>
            </a:r>
            <a:r>
              <a:rPr lang="de-DE" err="1"/>
              <a:t>modelling</a:t>
            </a:r>
            <a:r>
              <a:rPr lang="de-DE"/>
              <a:t> – SSM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F3004DD-F042-27FF-FDEC-DA801F564A23}"/>
              </a:ext>
            </a:extLst>
          </p:cNvPr>
          <p:cNvSpPr txBox="1"/>
          <p:nvPr/>
        </p:nvSpPr>
        <p:spPr>
          <a:xfrm>
            <a:off x="8168531" y="2528250"/>
            <a:ext cx="167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A2E72E9-4FF7-5D1B-E6FD-A8CE0E2BB5DE}"/>
              </a:ext>
            </a:extLst>
          </p:cNvPr>
          <p:cNvSpPr txBox="1"/>
          <p:nvPr/>
        </p:nvSpPr>
        <p:spPr>
          <a:xfrm>
            <a:off x="4017543" y="1984442"/>
            <a:ext cx="264839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expert-led selection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information, incorporating scientifically based causality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C4F6015F-31F6-3ED0-5415-5E7FE0823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163" y="5202877"/>
            <a:ext cx="3426249" cy="101202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F2B8CC6-0B10-35EB-26FE-D2628879B4F9}"/>
              </a:ext>
            </a:extLst>
          </p:cNvPr>
          <p:cNvSpPr/>
          <p:nvPr/>
        </p:nvSpPr>
        <p:spPr bwMode="auto">
          <a:xfrm>
            <a:off x="8600651" y="5518222"/>
            <a:ext cx="2403058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„</a:t>
            </a:r>
            <a:r>
              <a:rPr kumimoji="0" lang="de-DE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Datalake</a:t>
            </a: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5BB77086-779A-BE1A-B3C3-72BD8FE1B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6" t="12650" r="23253" b="3590"/>
          <a:stretch>
            <a:fillRect/>
          </a:stretch>
        </p:blipFill>
        <p:spPr>
          <a:xfrm>
            <a:off x="10060087" y="2343965"/>
            <a:ext cx="818765" cy="801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9" name="Textfeld 68">
            <a:extLst>
              <a:ext uri="{FF2B5EF4-FFF2-40B4-BE49-F238E27FC236}">
                <a16:creationId xmlns:a16="http://schemas.microsoft.com/office/drawing/2014/main" id="{55DEA61D-337F-CA8B-A026-5E7D21846EEB}"/>
              </a:ext>
            </a:extLst>
          </p:cNvPr>
          <p:cNvSpPr txBox="1"/>
          <p:nvPr/>
        </p:nvSpPr>
        <p:spPr>
          <a:xfrm>
            <a:off x="8168531" y="1895943"/>
            <a:ext cx="167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Sectoral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AA88B8BA-D9AC-C035-BC3D-A31664E3E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364" y="1791485"/>
            <a:ext cx="933684" cy="523511"/>
          </a:xfrm>
          <a:prstGeom prst="rect">
            <a:avLst/>
          </a:prstGeom>
        </p:spPr>
      </p:pic>
      <p:sp>
        <p:nvSpPr>
          <p:cNvPr id="87" name="Textfeld 86">
            <a:extLst>
              <a:ext uri="{FF2B5EF4-FFF2-40B4-BE49-F238E27FC236}">
                <a16:creationId xmlns:a16="http://schemas.microsoft.com/office/drawing/2014/main" id="{FCC5B5DA-1880-FFFB-84E9-CEF157EE0B44}"/>
              </a:ext>
            </a:extLst>
          </p:cNvPr>
          <p:cNvSpPr txBox="1"/>
          <p:nvPr/>
        </p:nvSpPr>
        <p:spPr>
          <a:xfrm>
            <a:off x="8160786" y="3293159"/>
            <a:ext cx="167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Mutual </a:t>
            </a:r>
            <a:b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linkages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E6EB1E0-A5AF-99B2-4186-A9160262CF46}"/>
              </a:ext>
            </a:extLst>
          </p:cNvPr>
          <p:cNvSpPr txBox="1"/>
          <p:nvPr/>
        </p:nvSpPr>
        <p:spPr>
          <a:xfrm>
            <a:off x="8168531" y="4248632"/>
            <a:ext cx="167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5" name="Grafik 104">
            <a:extLst>
              <a:ext uri="{FF2B5EF4-FFF2-40B4-BE49-F238E27FC236}">
                <a16:creationId xmlns:a16="http://schemas.microsoft.com/office/drawing/2014/main" id="{6E68E0BD-30D8-8836-F4BE-19932D945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3195" y="3180185"/>
            <a:ext cx="818765" cy="818765"/>
          </a:xfrm>
          <a:prstGeom prst="rect">
            <a:avLst/>
          </a:prstGeom>
        </p:spPr>
      </p:pic>
      <p:sp>
        <p:nvSpPr>
          <p:cNvPr id="121" name="Textfeld 120">
            <a:extLst>
              <a:ext uri="{FF2B5EF4-FFF2-40B4-BE49-F238E27FC236}">
                <a16:creationId xmlns:a16="http://schemas.microsoft.com/office/drawing/2014/main" id="{1E0882E0-5275-FD44-3AF4-E31BED7B5BAB}"/>
              </a:ext>
            </a:extLst>
          </p:cNvPr>
          <p:cNvSpPr txBox="1"/>
          <p:nvPr/>
        </p:nvSpPr>
        <p:spPr>
          <a:xfrm>
            <a:off x="719566" y="1949360"/>
            <a:ext cx="288789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INFORGE – (INFORUM) Model as </a:t>
            </a:r>
            <a:r>
              <a:rPr lang="en-US" sz="1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 anchor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information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1" name="Grafik 130" descr="Reißverschluss mit einfarbiger Füllung">
            <a:extLst>
              <a:ext uri="{FF2B5EF4-FFF2-40B4-BE49-F238E27FC236}">
                <a16:creationId xmlns:a16="http://schemas.microsoft.com/office/drawing/2014/main" id="{C455E659-D6E4-E404-9C02-8ED9FA3AB3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1543" y="3541684"/>
            <a:ext cx="1151340" cy="1151340"/>
          </a:xfrm>
          <a:prstGeom prst="rect">
            <a:avLst/>
          </a:prstGeom>
        </p:spPr>
      </p:pic>
      <p:pic>
        <p:nvPicPr>
          <p:cNvPr id="153" name="Grafik 152">
            <a:extLst>
              <a:ext uri="{FF2B5EF4-FFF2-40B4-BE49-F238E27FC236}">
                <a16:creationId xmlns:a16="http://schemas.microsoft.com/office/drawing/2014/main" id="{9C199D26-9AE3-E790-C1CD-4202DF506C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3195" y="4203600"/>
            <a:ext cx="887808" cy="743143"/>
          </a:xfrm>
          <a:prstGeom prst="rect">
            <a:avLst/>
          </a:prstGeom>
        </p:spPr>
      </p:pic>
      <p:sp>
        <p:nvSpPr>
          <p:cNvPr id="155" name="Pfeil: nach unten 154">
            <a:extLst>
              <a:ext uri="{FF2B5EF4-FFF2-40B4-BE49-F238E27FC236}">
                <a16:creationId xmlns:a16="http://schemas.microsoft.com/office/drawing/2014/main" id="{76105096-3C36-7471-7C21-5B137C7E7F5B}"/>
              </a:ext>
            </a:extLst>
          </p:cNvPr>
          <p:cNvSpPr/>
          <p:nvPr/>
        </p:nvSpPr>
        <p:spPr bwMode="auto">
          <a:xfrm rot="16200000">
            <a:off x="7452955" y="1741551"/>
            <a:ext cx="480291" cy="72453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Pfeil: nach unten 156">
            <a:extLst>
              <a:ext uri="{FF2B5EF4-FFF2-40B4-BE49-F238E27FC236}">
                <a16:creationId xmlns:a16="http://schemas.microsoft.com/office/drawing/2014/main" id="{9EFC29B0-2955-E0CE-C43B-28C71A1D0FE7}"/>
              </a:ext>
            </a:extLst>
          </p:cNvPr>
          <p:cNvSpPr/>
          <p:nvPr/>
        </p:nvSpPr>
        <p:spPr bwMode="auto">
          <a:xfrm rot="16200000">
            <a:off x="7425602" y="2355058"/>
            <a:ext cx="480291" cy="72453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Pfeil: nach unten 158">
            <a:extLst>
              <a:ext uri="{FF2B5EF4-FFF2-40B4-BE49-F238E27FC236}">
                <a16:creationId xmlns:a16="http://schemas.microsoft.com/office/drawing/2014/main" id="{E381CD1D-4F84-A694-35E6-3A3F00ED60A3}"/>
              </a:ext>
            </a:extLst>
          </p:cNvPr>
          <p:cNvSpPr/>
          <p:nvPr/>
        </p:nvSpPr>
        <p:spPr bwMode="auto">
          <a:xfrm rot="16200000">
            <a:off x="7425602" y="3289316"/>
            <a:ext cx="480291" cy="72453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Pfeil: nach unten 160">
            <a:extLst>
              <a:ext uri="{FF2B5EF4-FFF2-40B4-BE49-F238E27FC236}">
                <a16:creationId xmlns:a16="http://schemas.microsoft.com/office/drawing/2014/main" id="{D46652F8-B4A4-8C06-14C0-6B4FC5FD00CB}"/>
              </a:ext>
            </a:extLst>
          </p:cNvPr>
          <p:cNvSpPr/>
          <p:nvPr/>
        </p:nvSpPr>
        <p:spPr bwMode="auto">
          <a:xfrm rot="16200000">
            <a:off x="7452961" y="4156506"/>
            <a:ext cx="480291" cy="72453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3" name="Grafik 162">
            <a:extLst>
              <a:ext uri="{FF2B5EF4-FFF2-40B4-BE49-F238E27FC236}">
                <a16:creationId xmlns:a16="http://schemas.microsoft.com/office/drawing/2014/main" id="{4923E485-3E62-7E73-D8E1-ACE8D9C8A4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2305" y="3326565"/>
            <a:ext cx="2148531" cy="1432354"/>
          </a:xfrm>
          <a:prstGeom prst="rect">
            <a:avLst/>
          </a:prstGeom>
        </p:spPr>
      </p:pic>
      <p:pic>
        <p:nvPicPr>
          <p:cNvPr id="165" name="Grafik 164">
            <a:extLst>
              <a:ext uri="{FF2B5EF4-FFF2-40B4-BE49-F238E27FC236}">
                <a16:creationId xmlns:a16="http://schemas.microsoft.com/office/drawing/2014/main" id="{F399A7E5-082B-F536-DF5C-8A4D53A0F1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412" y="2977789"/>
            <a:ext cx="1756509" cy="20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42192"/>
      </p:ext>
    </p:extLst>
  </p:cSld>
  <p:clrMapOvr>
    <a:masterClrMapping/>
  </p:clrMapOvr>
</p:sld>
</file>

<file path=ppt/theme/theme1.xml><?xml version="1.0" encoding="utf-8"?>
<a:theme xmlns:a="http://schemas.openxmlformats.org/drawingml/2006/main" name="gws-vorlage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gws-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ws-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s-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ws-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s-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s-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s-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s-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WS_Vorlage_Deutsch.potx" id="{0B5F6766-7041-4B83-9D9E-A5457FF9ECC8}" vid="{4572D219-CC21-4ABA-B964-6958CEBB9C54}"/>
    </a:ext>
  </a:extLst>
</a:theme>
</file>

<file path=ppt/theme/theme2.xml><?xml version="1.0" encoding="utf-8"?>
<a:theme xmlns:a="http://schemas.openxmlformats.org/drawingml/2006/main" name="Titel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WS_Vorlage_Deutsch.potx" id="{0B5F6766-7041-4B83-9D9E-A5457FF9ECC8}" vid="{867A6C6F-9AFA-4C7F-9085-897D105E997B}"/>
    </a:ext>
  </a:extLst>
</a:theme>
</file>

<file path=ppt/theme/theme3.xml><?xml version="1.0" encoding="utf-8"?>
<a:theme xmlns:a="http://schemas.openxmlformats.org/drawingml/2006/main" name="Danksagung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WS_Vorlage_Deutsch.potx" id="{0B5F6766-7041-4B83-9D9E-A5457FF9ECC8}" vid="{9F33299F-CCC6-42D0-8E49-91EF12F3D0AF}"/>
    </a:ext>
  </a:extLst>
</a:theme>
</file>

<file path=ppt/theme/theme4.xml><?xml version="1.0" encoding="utf-8"?>
<a:theme xmlns:a="http://schemas.openxmlformats.org/drawingml/2006/main" name="Zwischenfolien und Abschluss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WS_Vorlage_Deutsch.potx" id="{0B5F6766-7041-4B83-9D9E-A5457FF9ECC8}" vid="{86552A26-1A04-49DE-B360-B5A5E9B7B6DF}"/>
    </a:ext>
  </a:extLst>
</a:theme>
</file>

<file path=ppt/theme/theme5.xml><?xml version="1.0" encoding="utf-8"?>
<a:theme xmlns:a="http://schemas.openxmlformats.org/drawingml/2006/main" name="1_Danksagung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0E6E0E1C-D9B7-41CD-8866-29B4BFD59BB6}" vid="{AA626A98-F308-4351-9749-36735E1CCC06}"/>
    </a:ext>
  </a:extLst>
</a:theme>
</file>

<file path=ppt/theme/theme6.xml><?xml version="1.0" encoding="utf-8"?>
<a:theme xmlns:a="http://schemas.openxmlformats.org/drawingml/2006/main" name="1_Zwischenfolien und Abschluss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0E6E0E1C-D9B7-41CD-8866-29B4BFD59BB6}" vid="{2C3F5B45-45A7-4001-B312-AE27DEF8CBFF}"/>
    </a:ext>
  </a:extLst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013372FBF05C4BA27C65C087413E01" ma:contentTypeVersion="4" ma:contentTypeDescription="Ein neues Dokument erstellen." ma:contentTypeScope="" ma:versionID="810547262520895be82447840a706c63">
  <xsd:schema xmlns:xsd="http://www.w3.org/2001/XMLSchema" xmlns:xs="http://www.w3.org/2001/XMLSchema" xmlns:p="http://schemas.microsoft.com/office/2006/metadata/properties" xmlns:ns2="089aa79f-ec31-4105-8f2b-034732440180" targetNamespace="http://schemas.microsoft.com/office/2006/metadata/properties" ma:root="true" ma:fieldsID="92c8c68288b315ea6c22e20e4994cb44" ns2:_="">
    <xsd:import namespace="089aa79f-ec31-4105-8f2b-0347324401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aa79f-ec31-4105-8f2b-034732440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508940-0921-4A01-B74D-1F153D7D4A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DF692D-7BFC-4234-93B0-89EB0057E34F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089aa79f-ec31-4105-8f2b-034732440180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EBE00B4-090A-417B-AF1D-D8A65214A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9aa79f-ec31-4105-8f2b-0347324401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e66ab2f-f8bb-460f-a9ab-5a374d5d184a}" enabled="0" method="" siteId="{8e66ab2f-f8bb-460f-a9ab-5a374d5d184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Breitbild</PresentationFormat>
  <Paragraphs>109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gws-vorlage</vt:lpstr>
      <vt:lpstr>Titel</vt:lpstr>
      <vt:lpstr>Danksagung</vt:lpstr>
      <vt:lpstr>Zwischenfolien und Abschluss</vt:lpstr>
      <vt:lpstr>1_Danksagung</vt:lpstr>
      <vt:lpstr>1_Zwischenfolien und Abschluss</vt:lpstr>
      <vt:lpstr>Smart systemic modelling:  how we are able to combine INFORGE with LLM</vt:lpstr>
      <vt:lpstr>To start with</vt:lpstr>
      <vt:lpstr>smart systemic modelling – SSM</vt:lpstr>
      <vt:lpstr>smart systemic modelling – SSM</vt:lpstr>
      <vt:lpstr>smart systemic modelling – SSM</vt:lpstr>
      <vt:lpstr>smart systemic modelling – SSM</vt:lpstr>
      <vt:lpstr>smart systemic modelling – SSM</vt:lpstr>
      <vt:lpstr>smart systemic modelling – SSM</vt:lpstr>
      <vt:lpstr>smart systemic modelling – SSM</vt:lpstr>
      <vt:lpstr>Working in SSM context</vt:lpstr>
      <vt:lpstr>Working in SSM context: Dashboards</vt:lpstr>
      <vt:lpstr>A lot of work for the next years</vt:lpstr>
      <vt:lpstr>What's all this about?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 28 – Die Konjunktursitzung Teil 1</dc:title>
  <dc:creator>Anke Mönnig</dc:creator>
  <cp:lastModifiedBy>Marc Ingo Wolter</cp:lastModifiedBy>
  <cp:revision>117</cp:revision>
  <cp:lastPrinted>2022-08-29T11:34:41Z</cp:lastPrinted>
  <dcterms:created xsi:type="dcterms:W3CDTF">2020-08-17T06:00:06Z</dcterms:created>
  <dcterms:modified xsi:type="dcterms:W3CDTF">2026-06-19T10:17:27Z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0x0101000A013372FBF05C4BA27C65C087413E01</vt:lpwstr>
  </property>
</Properties>
</file>