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0"/>
  </p:notesMasterIdLst>
  <p:sldIdLst>
    <p:sldId id="298" r:id="rId2"/>
    <p:sldId id="259" r:id="rId3"/>
    <p:sldId id="276" r:id="rId4"/>
    <p:sldId id="278" r:id="rId5"/>
    <p:sldId id="292" r:id="rId6"/>
    <p:sldId id="284" r:id="rId7"/>
    <p:sldId id="286" r:id="rId8"/>
    <p:sldId id="285" r:id="rId9"/>
    <p:sldId id="287" r:id="rId10"/>
    <p:sldId id="293" r:id="rId11"/>
    <p:sldId id="289" r:id="rId12"/>
    <p:sldId id="290" r:id="rId13"/>
    <p:sldId id="297" r:id="rId14"/>
    <p:sldId id="291" r:id="rId15"/>
    <p:sldId id="294" r:id="rId16"/>
    <p:sldId id="295" r:id="rId17"/>
    <p:sldId id="299" r:id="rId18"/>
    <p:sldId id="28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7384"/>
    <a:srgbClr val="2CA6BE"/>
    <a:srgbClr val="FCFEFE"/>
    <a:srgbClr val="EAF7FA"/>
    <a:srgbClr val="FFE7A3"/>
    <a:srgbClr val="2793A9"/>
    <a:srgbClr val="2DA8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58" autoAdjust="0"/>
    <p:restoredTop sz="95036" autoAdjust="0"/>
  </p:normalViewPr>
  <p:slideViewPr>
    <p:cSldViewPr snapToGrid="0">
      <p:cViewPr varScale="1">
        <p:scale>
          <a:sx n="84" d="100"/>
          <a:sy n="84" d="100"/>
        </p:scale>
        <p:origin x="59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embeddings/oleObject1.bin"/></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7739295489179226E-2"/>
          <c:y val="4.365083684440367E-2"/>
          <c:w val="0.91749219953700478"/>
          <c:h val="0.81720519241729372"/>
        </c:manualLayout>
      </c:layout>
      <c:lineChart>
        <c:grouping val="standard"/>
        <c:varyColors val="0"/>
        <c:ser>
          <c:idx val="0"/>
          <c:order val="0"/>
          <c:tx>
            <c:strRef>
              <c:f>PIB!$A$3</c:f>
              <c:strCache>
                <c:ptCount val="1"/>
                <c:pt idx="0">
                  <c:v>Scenario 1</c:v>
                </c:pt>
              </c:strCache>
            </c:strRef>
          </c:tx>
          <c:spPr>
            <a:ln w="28575" cap="rnd" cmpd="sng" algn="ctr">
              <a:solidFill>
                <a:schemeClr val="accent1"/>
              </a:solidFill>
              <a:round/>
            </a:ln>
            <a:effectLst/>
          </c:spPr>
          <c:marker>
            <c:symbol val="none"/>
          </c:marker>
          <c:cat>
            <c:numRef>
              <c:f>PIB!$B$2:$AA$2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PIB!$B$3:$AA$3</c:f>
              <c:numCache>
                <c:formatCode>General</c:formatCode>
                <c:ptCount val="26"/>
                <c:pt idx="0">
                  <c:v>0.15</c:v>
                </c:pt>
                <c:pt idx="1">
                  <c:v>0.36</c:v>
                </c:pt>
                <c:pt idx="2">
                  <c:v>0.61</c:v>
                </c:pt>
                <c:pt idx="3">
                  <c:v>0.9</c:v>
                </c:pt>
                <c:pt idx="4">
                  <c:v>1.23</c:v>
                </c:pt>
                <c:pt idx="5">
                  <c:v>1.65</c:v>
                </c:pt>
                <c:pt idx="6">
                  <c:v>2.13</c:v>
                </c:pt>
                <c:pt idx="7">
                  <c:v>2.66</c:v>
                </c:pt>
                <c:pt idx="8">
                  <c:v>3.24</c:v>
                </c:pt>
                <c:pt idx="9">
                  <c:v>3.74</c:v>
                </c:pt>
                <c:pt idx="10">
                  <c:v>4.0999999999999996</c:v>
                </c:pt>
                <c:pt idx="11">
                  <c:v>4.4000000000000004</c:v>
                </c:pt>
                <c:pt idx="12">
                  <c:v>4.66</c:v>
                </c:pt>
                <c:pt idx="13">
                  <c:v>4.88</c:v>
                </c:pt>
                <c:pt idx="14">
                  <c:v>5.05</c:v>
                </c:pt>
                <c:pt idx="15">
                  <c:v>5.17</c:v>
                </c:pt>
                <c:pt idx="16">
                  <c:v>5.26</c:v>
                </c:pt>
                <c:pt idx="17">
                  <c:v>5.31</c:v>
                </c:pt>
                <c:pt idx="18">
                  <c:v>5.33</c:v>
                </c:pt>
                <c:pt idx="19">
                  <c:v>5.32</c:v>
                </c:pt>
                <c:pt idx="20">
                  <c:v>5.29</c:v>
                </c:pt>
                <c:pt idx="21">
                  <c:v>5.24</c:v>
                </c:pt>
                <c:pt idx="22">
                  <c:v>5.16</c:v>
                </c:pt>
                <c:pt idx="23">
                  <c:v>5.07</c:v>
                </c:pt>
                <c:pt idx="24">
                  <c:v>4.97</c:v>
                </c:pt>
                <c:pt idx="25">
                  <c:v>4.8499999999999996</c:v>
                </c:pt>
              </c:numCache>
            </c:numRef>
          </c:val>
          <c:smooth val="0"/>
          <c:extLst xmlns:c16r2="http://schemas.microsoft.com/office/drawing/2015/06/chart">
            <c:ext xmlns:c16="http://schemas.microsoft.com/office/drawing/2014/chart" uri="{C3380CC4-5D6E-409C-BE32-E72D297353CC}">
              <c16:uniqueId val="{00000000-D2D9-4948-BD10-225DD5CDFEF8}"/>
            </c:ext>
          </c:extLst>
        </c:ser>
        <c:ser>
          <c:idx val="1"/>
          <c:order val="1"/>
          <c:tx>
            <c:strRef>
              <c:f>PIB!$A$4</c:f>
              <c:strCache>
                <c:ptCount val="1"/>
                <c:pt idx="0">
                  <c:v>Scenario 2</c:v>
                </c:pt>
              </c:strCache>
            </c:strRef>
          </c:tx>
          <c:spPr>
            <a:ln w="28575" cap="rnd" cmpd="sng" algn="ctr">
              <a:solidFill>
                <a:schemeClr val="accent2"/>
              </a:solidFill>
              <a:round/>
            </a:ln>
            <a:effectLst/>
          </c:spPr>
          <c:marker>
            <c:symbol val="none"/>
          </c:marker>
          <c:cat>
            <c:numRef>
              <c:f>PIB!$B$2:$AA$2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PIB!$B$4:$AA$4</c:f>
              <c:numCache>
                <c:formatCode>General</c:formatCode>
                <c:ptCount val="26"/>
                <c:pt idx="0">
                  <c:v>0.14000000000000001</c:v>
                </c:pt>
                <c:pt idx="1">
                  <c:v>0.23</c:v>
                </c:pt>
                <c:pt idx="2">
                  <c:v>0.28999999999999998</c:v>
                </c:pt>
                <c:pt idx="3">
                  <c:v>0.32</c:v>
                </c:pt>
                <c:pt idx="4">
                  <c:v>0.32</c:v>
                </c:pt>
                <c:pt idx="5">
                  <c:v>0.24</c:v>
                </c:pt>
                <c:pt idx="6">
                  <c:v>0.12</c:v>
                </c:pt>
                <c:pt idx="7">
                  <c:v>-0.06</c:v>
                </c:pt>
                <c:pt idx="8">
                  <c:v>-0.28000000000000003</c:v>
                </c:pt>
                <c:pt idx="9">
                  <c:v>-0.24</c:v>
                </c:pt>
                <c:pt idx="10">
                  <c:v>-0.21</c:v>
                </c:pt>
                <c:pt idx="11">
                  <c:v>-0.2</c:v>
                </c:pt>
                <c:pt idx="12">
                  <c:v>-0.2</c:v>
                </c:pt>
                <c:pt idx="13">
                  <c:v>-0.2</c:v>
                </c:pt>
                <c:pt idx="14">
                  <c:v>-0.21</c:v>
                </c:pt>
                <c:pt idx="15">
                  <c:v>-0.23</c:v>
                </c:pt>
                <c:pt idx="16">
                  <c:v>-0.25</c:v>
                </c:pt>
                <c:pt idx="17">
                  <c:v>-0.28000000000000003</c:v>
                </c:pt>
                <c:pt idx="18">
                  <c:v>-0.31</c:v>
                </c:pt>
                <c:pt idx="19">
                  <c:v>-0.36</c:v>
                </c:pt>
                <c:pt idx="20">
                  <c:v>-0.41</c:v>
                </c:pt>
                <c:pt idx="21">
                  <c:v>-0.48</c:v>
                </c:pt>
                <c:pt idx="22">
                  <c:v>-0.56000000000000005</c:v>
                </c:pt>
                <c:pt idx="23">
                  <c:v>-0.65</c:v>
                </c:pt>
                <c:pt idx="24">
                  <c:v>-0.75</c:v>
                </c:pt>
                <c:pt idx="25">
                  <c:v>-0.86</c:v>
                </c:pt>
              </c:numCache>
            </c:numRef>
          </c:val>
          <c:smooth val="0"/>
          <c:extLst xmlns:c16r2="http://schemas.microsoft.com/office/drawing/2015/06/chart">
            <c:ext xmlns:c16="http://schemas.microsoft.com/office/drawing/2014/chart" uri="{C3380CC4-5D6E-409C-BE32-E72D297353CC}">
              <c16:uniqueId val="{00000001-D2D9-4948-BD10-225DD5CDFEF8}"/>
            </c:ext>
          </c:extLst>
        </c:ser>
        <c:ser>
          <c:idx val="2"/>
          <c:order val="2"/>
          <c:tx>
            <c:strRef>
              <c:f>PIB!$A$5</c:f>
              <c:strCache>
                <c:ptCount val="1"/>
                <c:pt idx="0">
                  <c:v>Scenario 3</c:v>
                </c:pt>
              </c:strCache>
            </c:strRef>
          </c:tx>
          <c:spPr>
            <a:ln w="28575" cap="rnd" cmpd="sng" algn="ctr">
              <a:solidFill>
                <a:schemeClr val="accent3"/>
              </a:solidFill>
              <a:round/>
            </a:ln>
            <a:effectLst/>
          </c:spPr>
          <c:marker>
            <c:symbol val="none"/>
          </c:marker>
          <c:cat>
            <c:numRef>
              <c:f>PIB!$B$2:$AA$2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PIB!$B$5:$AA$5</c:f>
              <c:numCache>
                <c:formatCode>General</c:formatCode>
                <c:ptCount val="26"/>
                <c:pt idx="0">
                  <c:v>0.08</c:v>
                </c:pt>
                <c:pt idx="1">
                  <c:v>0.19</c:v>
                </c:pt>
                <c:pt idx="2">
                  <c:v>0.31</c:v>
                </c:pt>
                <c:pt idx="3">
                  <c:v>0.46</c:v>
                </c:pt>
                <c:pt idx="4">
                  <c:v>0.63</c:v>
                </c:pt>
                <c:pt idx="5">
                  <c:v>0.81</c:v>
                </c:pt>
                <c:pt idx="6">
                  <c:v>1.01</c:v>
                </c:pt>
                <c:pt idx="7">
                  <c:v>1.22</c:v>
                </c:pt>
                <c:pt idx="8">
                  <c:v>1.44</c:v>
                </c:pt>
                <c:pt idx="9">
                  <c:v>1.66</c:v>
                </c:pt>
                <c:pt idx="10">
                  <c:v>1.9</c:v>
                </c:pt>
                <c:pt idx="11">
                  <c:v>2.14</c:v>
                </c:pt>
                <c:pt idx="12">
                  <c:v>2.38</c:v>
                </c:pt>
                <c:pt idx="13">
                  <c:v>2.63</c:v>
                </c:pt>
                <c:pt idx="14">
                  <c:v>2.88</c:v>
                </c:pt>
                <c:pt idx="15">
                  <c:v>3.13</c:v>
                </c:pt>
                <c:pt idx="16">
                  <c:v>3.38</c:v>
                </c:pt>
                <c:pt idx="17">
                  <c:v>3.62</c:v>
                </c:pt>
                <c:pt idx="18">
                  <c:v>3.86</c:v>
                </c:pt>
                <c:pt idx="19">
                  <c:v>4.09</c:v>
                </c:pt>
                <c:pt idx="20">
                  <c:v>4.28</c:v>
                </c:pt>
                <c:pt idx="21">
                  <c:v>4.4000000000000004</c:v>
                </c:pt>
                <c:pt idx="22">
                  <c:v>4.47</c:v>
                </c:pt>
                <c:pt idx="23">
                  <c:v>4.51</c:v>
                </c:pt>
                <c:pt idx="24">
                  <c:v>4.5199999999999996</c:v>
                </c:pt>
                <c:pt idx="25">
                  <c:v>4.51</c:v>
                </c:pt>
              </c:numCache>
            </c:numRef>
          </c:val>
          <c:smooth val="0"/>
          <c:extLst xmlns:c16r2="http://schemas.microsoft.com/office/drawing/2015/06/chart">
            <c:ext xmlns:c16="http://schemas.microsoft.com/office/drawing/2014/chart" uri="{C3380CC4-5D6E-409C-BE32-E72D297353CC}">
              <c16:uniqueId val="{00000002-D2D9-4948-BD10-225DD5CDFEF8}"/>
            </c:ext>
          </c:extLst>
        </c:ser>
        <c:ser>
          <c:idx val="3"/>
          <c:order val="3"/>
          <c:tx>
            <c:strRef>
              <c:f>PIB!$A$6</c:f>
              <c:strCache>
                <c:ptCount val="1"/>
                <c:pt idx="0">
                  <c:v>Scenario 4</c:v>
                </c:pt>
              </c:strCache>
            </c:strRef>
          </c:tx>
          <c:spPr>
            <a:ln w="28575" cap="rnd" cmpd="sng" algn="ctr">
              <a:solidFill>
                <a:schemeClr val="accent4"/>
              </a:solidFill>
              <a:round/>
            </a:ln>
            <a:effectLst/>
          </c:spPr>
          <c:marker>
            <c:symbol val="none"/>
          </c:marker>
          <c:cat>
            <c:numRef>
              <c:f>PIB!$B$2:$AA$2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PIB!$B$6:$AA$6</c:f>
              <c:numCache>
                <c:formatCode>General</c:formatCode>
                <c:ptCount val="26"/>
                <c:pt idx="0">
                  <c:v>7.0000000000000007E-2</c:v>
                </c:pt>
                <c:pt idx="1">
                  <c:v>0.14000000000000001</c:v>
                </c:pt>
                <c:pt idx="2">
                  <c:v>0.19</c:v>
                </c:pt>
                <c:pt idx="3">
                  <c:v>0.24</c:v>
                </c:pt>
                <c:pt idx="4">
                  <c:v>0.27</c:v>
                </c:pt>
                <c:pt idx="5">
                  <c:v>0.3</c:v>
                </c:pt>
                <c:pt idx="6">
                  <c:v>0.32</c:v>
                </c:pt>
                <c:pt idx="7">
                  <c:v>0.33</c:v>
                </c:pt>
                <c:pt idx="8">
                  <c:v>0.32</c:v>
                </c:pt>
                <c:pt idx="9">
                  <c:v>0.31</c:v>
                </c:pt>
                <c:pt idx="10">
                  <c:v>0.3</c:v>
                </c:pt>
                <c:pt idx="11">
                  <c:v>0.27</c:v>
                </c:pt>
                <c:pt idx="12">
                  <c:v>0.23</c:v>
                </c:pt>
                <c:pt idx="13">
                  <c:v>0.19</c:v>
                </c:pt>
                <c:pt idx="14">
                  <c:v>0.13</c:v>
                </c:pt>
                <c:pt idx="15">
                  <c:v>7.0000000000000007E-2</c:v>
                </c:pt>
                <c:pt idx="16">
                  <c:v>0</c:v>
                </c:pt>
                <c:pt idx="17">
                  <c:v>-0.08</c:v>
                </c:pt>
                <c:pt idx="18">
                  <c:v>-0.17</c:v>
                </c:pt>
                <c:pt idx="19">
                  <c:v>-0.26</c:v>
                </c:pt>
                <c:pt idx="20">
                  <c:v>-0.28000000000000003</c:v>
                </c:pt>
                <c:pt idx="21">
                  <c:v>-0.31</c:v>
                </c:pt>
                <c:pt idx="22">
                  <c:v>-0.35</c:v>
                </c:pt>
                <c:pt idx="23">
                  <c:v>-0.39</c:v>
                </c:pt>
                <c:pt idx="24">
                  <c:v>-0.45</c:v>
                </c:pt>
                <c:pt idx="25">
                  <c:v>-0.52</c:v>
                </c:pt>
              </c:numCache>
            </c:numRef>
          </c:val>
          <c:smooth val="0"/>
          <c:extLst xmlns:c16r2="http://schemas.microsoft.com/office/drawing/2015/06/chart">
            <c:ext xmlns:c16="http://schemas.microsoft.com/office/drawing/2014/chart" uri="{C3380CC4-5D6E-409C-BE32-E72D297353CC}">
              <c16:uniqueId val="{00000003-D2D9-4948-BD10-225DD5CDFEF8}"/>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177610944"/>
        <c:axId val="-177609312"/>
      </c:lineChart>
      <c:catAx>
        <c:axId val="-177610944"/>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5400000" spcFirstLastPara="1" vertOverflow="ellipsis" wrap="square" anchor="ctr" anchorCtr="1"/>
          <a:lstStyle/>
          <a:p>
            <a:pPr>
              <a:defRPr sz="1200" b="0" i="0" u="none" strike="noStrike" kern="1200" spc="2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pt-BR"/>
          </a:p>
        </c:txPr>
        <c:crossAx val="-177609312"/>
        <c:crosses val="autoZero"/>
        <c:auto val="1"/>
        <c:lblAlgn val="ctr"/>
        <c:lblOffset val="100"/>
        <c:noMultiLvlLbl val="0"/>
      </c:catAx>
      <c:valAx>
        <c:axId val="-1776093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spc="2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pt-BR"/>
          </a:p>
        </c:txPr>
        <c:crossAx val="-177610944"/>
        <c:crosses val="autoZero"/>
        <c:crossBetween val="between"/>
      </c:valAx>
      <c:spPr>
        <a:gradFill>
          <a:gsLst>
            <a:gs pos="100000">
              <a:schemeClr val="lt1">
                <a:lumMod val="95000"/>
              </a:schemeClr>
            </a:gs>
            <a:gs pos="0">
              <a:schemeClr val="lt1"/>
            </a:gs>
          </a:gsLst>
          <a:lin ang="5400000" scaled="0"/>
        </a:gradFill>
        <a:ln>
          <a:noFill/>
        </a:ln>
        <a:effectLst/>
      </c:spPr>
    </c:plotArea>
    <c:legend>
      <c:legendPos val="b"/>
      <c:layout>
        <c:manualLayout>
          <c:xMode val="edge"/>
          <c:yMode val="edge"/>
          <c:x val="4.3205574912891974E-2"/>
          <c:y val="0.91540473339489303"/>
          <c:w val="0.91486628665029246"/>
          <c:h val="4.083734700942284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pt-BR"/>
        </a:p>
      </c:txPr>
    </c:legend>
    <c:plotVisOnly val="1"/>
    <c:dispBlanksAs val="gap"/>
    <c:showDLblsOverMax val="0"/>
  </c:chart>
  <c:spPr>
    <a:solidFill>
      <a:schemeClr val="lt1"/>
    </a:solidFill>
    <a:ln>
      <a:noFill/>
    </a:ln>
    <a:effectLst/>
  </c:spPr>
  <c:txPr>
    <a:bodyPr/>
    <a:lstStyle/>
    <a:p>
      <a:pPr>
        <a:defRPr/>
      </a:pPr>
      <a:endParaRPr lang="pt-B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0555555555555555E-2"/>
          <c:y val="8.7962962962962965E-2"/>
          <c:w val="0.93888888888888888"/>
          <c:h val="0.68495820306843924"/>
        </c:manualLayout>
      </c:layout>
      <c:barChart>
        <c:barDir val="col"/>
        <c:grouping val="clustered"/>
        <c:varyColors val="0"/>
        <c:ser>
          <c:idx val="0"/>
          <c:order val="0"/>
          <c:tx>
            <c:strRef>
              <c:f>'[Chart in Microsoft Word]Sheet3'!$C$3</c:f>
              <c:strCache>
                <c:ptCount val="1"/>
                <c:pt idx="0">
                  <c:v>2025-2034</c:v>
                </c:pt>
              </c:strCache>
            </c:strRef>
          </c:tx>
          <c:spPr>
            <a:solidFill>
              <a:schemeClr val="accent1"/>
            </a:solidFill>
            <a:ln>
              <a:noFill/>
            </a:ln>
            <a:effectLst/>
          </c:spPr>
          <c:invertIfNegative val="0"/>
          <c:dLbls>
            <c:dLbl>
              <c:idx val="0"/>
              <c:layout>
                <c:manualLayout>
                  <c:x val="-5.5555555555555428E-3"/>
                  <c:y val="4.5603674540682414E-3"/>
                </c:manualLayout>
              </c:layout>
              <c:tx>
                <c:rich>
                  <a:bodyPr/>
                  <a:lstStyle/>
                  <a:p>
                    <a:r>
                      <a:rPr lang="en-US">
                        <a:solidFill>
                          <a:schemeClr val="tx1"/>
                        </a:solidFill>
                      </a:rPr>
                      <a:t>4.52</a:t>
                    </a:r>
                  </a:p>
                </c:rich>
              </c:tx>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0"/>
                  <c:y val="4.5603674540682414E-3"/>
                </c:manualLayout>
              </c:layout>
              <c:tx>
                <c:rich>
                  <a:bodyPr/>
                  <a:lstStyle/>
                  <a:p>
                    <a:r>
                      <a:rPr lang="en-US"/>
                      <a:t>2.55</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E674-4F52-A4C4-46957F9C0E33}"/>
                </c:ext>
                <c:ext xmlns:c15="http://schemas.microsoft.com/office/drawing/2012/chart" uri="{CE6537A1-D6FC-4f65-9D91-7224C49458BB}"/>
              </c:extLst>
            </c:dLbl>
            <c:dLbl>
              <c:idx val="2"/>
              <c:layout>
                <c:manualLayout>
                  <c:x val="-2.7777777777777779E-3"/>
                  <c:y val="4.5603674540682414E-3"/>
                </c:manualLayout>
              </c:layout>
              <c:tx>
                <c:rich>
                  <a:bodyPr/>
                  <a:lstStyle/>
                  <a:p>
                    <a:r>
                      <a:rPr lang="en-US"/>
                      <a:t>2.19</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E674-4F52-A4C4-46957F9C0E33}"/>
                </c:ext>
                <c:ext xmlns:c15="http://schemas.microsoft.com/office/drawing/2012/chart" uri="{CE6537A1-D6FC-4f65-9D91-7224C49458BB}"/>
              </c:extLst>
            </c:dLbl>
            <c:dLbl>
              <c:idx val="3"/>
              <c:layout>
                <c:manualLayout>
                  <c:x val="0"/>
                  <c:y val="4.5603674540682414E-3"/>
                </c:manualLayout>
              </c:layout>
              <c:tx>
                <c:rich>
                  <a:bodyPr/>
                  <a:lstStyle/>
                  <a:p>
                    <a:r>
                      <a:rPr lang="en-US"/>
                      <a:t>1.47</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E674-4F52-A4C4-46957F9C0E3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pt-B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in Microsoft Word]Sheet3'!$B$4:$B$7</c:f>
              <c:strCache>
                <c:ptCount val="4"/>
                <c:pt idx="0">
                  <c:v>Scenario 1</c:v>
                </c:pt>
                <c:pt idx="1">
                  <c:v>Scenario 2</c:v>
                </c:pt>
                <c:pt idx="2">
                  <c:v>Scenario 3</c:v>
                </c:pt>
                <c:pt idx="3">
                  <c:v>Scenario 4</c:v>
                </c:pt>
              </c:strCache>
            </c:strRef>
          </c:cat>
          <c:val>
            <c:numRef>
              <c:f>'[Chart in Microsoft Word]Sheet3'!$C$4:$C$7</c:f>
              <c:numCache>
                <c:formatCode>General</c:formatCode>
                <c:ptCount val="4"/>
                <c:pt idx="0">
                  <c:v>4.5199999999999996</c:v>
                </c:pt>
                <c:pt idx="1">
                  <c:v>2.5499999999999998</c:v>
                </c:pt>
                <c:pt idx="2">
                  <c:v>2.19</c:v>
                </c:pt>
                <c:pt idx="3">
                  <c:v>1.47</c:v>
                </c:pt>
              </c:numCache>
            </c:numRef>
          </c:val>
          <c:extLst xmlns:c16r2="http://schemas.microsoft.com/office/drawing/2015/06/chart">
            <c:ext xmlns:c16="http://schemas.microsoft.com/office/drawing/2014/chart" uri="{C3380CC4-5D6E-409C-BE32-E72D297353CC}">
              <c16:uniqueId val="{00000004-E674-4F52-A4C4-46957F9C0E33}"/>
            </c:ext>
          </c:extLst>
        </c:ser>
        <c:ser>
          <c:idx val="1"/>
          <c:order val="1"/>
          <c:tx>
            <c:strRef>
              <c:f>'[Chart in Microsoft Word]Sheet3'!$D$3</c:f>
              <c:strCache>
                <c:ptCount val="1"/>
                <c:pt idx="0">
                  <c:v>2025-2044</c:v>
                </c:pt>
              </c:strCache>
            </c:strRef>
          </c:tx>
          <c:spPr>
            <a:solidFill>
              <a:schemeClr val="accent3"/>
            </a:solidFill>
            <a:ln>
              <a:noFill/>
            </a:ln>
            <a:effectLst/>
          </c:spPr>
          <c:invertIfNegative val="0"/>
          <c:dLbls>
            <c:dLbl>
              <c:idx val="0"/>
              <c:layout>
                <c:manualLayout>
                  <c:x val="0"/>
                  <c:y val="4.560367454068231E-3"/>
                </c:manualLayout>
              </c:layout>
              <c:tx>
                <c:rich>
                  <a:bodyPr/>
                  <a:lstStyle/>
                  <a:p>
                    <a:r>
                      <a:rPr lang="en-US"/>
                      <a:t>4.5</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E674-4F52-A4C4-46957F9C0E33}"/>
                </c:ext>
                <c:ext xmlns:c15="http://schemas.microsoft.com/office/drawing/2012/chart" uri="{CE6537A1-D6FC-4f65-9D91-7224C49458BB}"/>
              </c:extLst>
            </c:dLbl>
            <c:dLbl>
              <c:idx val="1"/>
              <c:layout>
                <c:manualLayout>
                  <c:x val="-2.7777777777778286E-3"/>
                  <c:y val="4.5603674540681989E-3"/>
                </c:manualLayout>
              </c:layout>
              <c:tx>
                <c:rich>
                  <a:bodyPr/>
                  <a:lstStyle/>
                  <a:p>
                    <a:r>
                      <a:rPr lang="en-US"/>
                      <a:t>2.82</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E674-4F52-A4C4-46957F9C0E33}"/>
                </c:ext>
                <c:ext xmlns:c15="http://schemas.microsoft.com/office/drawing/2012/chart" uri="{CE6537A1-D6FC-4f65-9D91-7224C49458BB}"/>
              </c:extLst>
            </c:dLbl>
            <c:dLbl>
              <c:idx val="2"/>
              <c:layout>
                <c:manualLayout>
                  <c:x val="0"/>
                  <c:y val="4.5603674540682414E-3"/>
                </c:manualLayout>
              </c:layout>
              <c:tx>
                <c:rich>
                  <a:bodyPr/>
                  <a:lstStyle/>
                  <a:p>
                    <a:r>
                      <a:rPr lang="en-US"/>
                      <a:t>4.46</a:t>
                    </a:r>
                  </a:p>
                </c:rich>
              </c:tx>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1.0185067526415994E-16"/>
                  <c:y val="4.5603674540681564E-3"/>
                </c:manualLayout>
              </c:layout>
              <c:tx>
                <c:rich>
                  <a:bodyPr/>
                  <a:lstStyle/>
                  <a:p>
                    <a:r>
                      <a:rPr lang="en-US"/>
                      <a:t>2.61</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E674-4F52-A4C4-46957F9C0E3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pt-B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in Microsoft Word]Sheet3'!$B$4:$B$7</c:f>
              <c:strCache>
                <c:ptCount val="4"/>
                <c:pt idx="0">
                  <c:v>Scenario 1</c:v>
                </c:pt>
                <c:pt idx="1">
                  <c:v>Scenario 2</c:v>
                </c:pt>
                <c:pt idx="2">
                  <c:v>Scenario 3</c:v>
                </c:pt>
                <c:pt idx="3">
                  <c:v>Scenario 4</c:v>
                </c:pt>
              </c:strCache>
            </c:strRef>
          </c:cat>
          <c:val>
            <c:numRef>
              <c:f>'[Chart in Microsoft Word]Sheet3'!$D$4:$D$7</c:f>
              <c:numCache>
                <c:formatCode>General</c:formatCode>
                <c:ptCount val="4"/>
                <c:pt idx="0">
                  <c:v>4.5</c:v>
                </c:pt>
                <c:pt idx="1">
                  <c:v>2.82</c:v>
                </c:pt>
                <c:pt idx="2">
                  <c:v>4.46</c:v>
                </c:pt>
                <c:pt idx="3">
                  <c:v>2.61</c:v>
                </c:pt>
              </c:numCache>
            </c:numRef>
          </c:val>
          <c:extLst xmlns:c16r2="http://schemas.microsoft.com/office/drawing/2015/06/chart">
            <c:ext xmlns:c16="http://schemas.microsoft.com/office/drawing/2014/chart" uri="{C3380CC4-5D6E-409C-BE32-E72D297353CC}">
              <c16:uniqueId val="{00000009-E674-4F52-A4C4-46957F9C0E33}"/>
            </c:ext>
          </c:extLst>
        </c:ser>
        <c:ser>
          <c:idx val="2"/>
          <c:order val="2"/>
          <c:tx>
            <c:strRef>
              <c:f>'[Chart in Microsoft Word]Sheet3'!$E$3</c:f>
              <c:strCache>
                <c:ptCount val="1"/>
                <c:pt idx="0">
                  <c:v>2025-2050</c:v>
                </c:pt>
              </c:strCache>
            </c:strRef>
          </c:tx>
          <c:spPr>
            <a:solidFill>
              <a:schemeClr val="accent5"/>
            </a:solidFill>
            <a:ln>
              <a:noFill/>
            </a:ln>
            <a:effectLst/>
          </c:spPr>
          <c:invertIfNegative val="0"/>
          <c:dLbls>
            <c:dLbl>
              <c:idx val="0"/>
              <c:layout>
                <c:manualLayout>
                  <c:x val="2.7777777777777779E-3"/>
                  <c:y val="4.5603674540682631E-3"/>
                </c:manualLayout>
              </c:layout>
              <c:tx>
                <c:rich>
                  <a:bodyPr/>
                  <a:lstStyle/>
                  <a:p>
                    <a:r>
                      <a:rPr lang="en-US"/>
                      <a:t>4.47</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E674-4F52-A4C4-46957F9C0E33}"/>
                </c:ext>
                <c:ext xmlns:c15="http://schemas.microsoft.com/office/drawing/2012/chart" uri="{CE6537A1-D6FC-4f65-9D91-7224C49458BB}"/>
              </c:extLst>
            </c:dLbl>
            <c:dLbl>
              <c:idx val="1"/>
              <c:layout>
                <c:manualLayout>
                  <c:x val="2.777777777777676E-3"/>
                  <c:y val="4.5603674540682414E-3"/>
                </c:manualLayout>
              </c:layout>
              <c:tx>
                <c:rich>
                  <a:bodyPr/>
                  <a:lstStyle/>
                  <a:p>
                    <a:r>
                      <a:rPr lang="en-US"/>
                      <a:t>3.01</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E674-4F52-A4C4-46957F9C0E33}"/>
                </c:ext>
                <c:ext xmlns:c15="http://schemas.microsoft.com/office/drawing/2012/chart" uri="{CE6537A1-D6FC-4f65-9D91-7224C49458BB}"/>
              </c:extLst>
            </c:dLbl>
            <c:dLbl>
              <c:idx val="2"/>
              <c:layout>
                <c:manualLayout>
                  <c:x val="5.5555555555554534E-3"/>
                  <c:y val="-6.9262175561377544E-5"/>
                </c:manualLayout>
              </c:layout>
              <c:tx>
                <c:rich>
                  <a:bodyPr/>
                  <a:lstStyle/>
                  <a:p>
                    <a:r>
                      <a:rPr lang="en-US"/>
                      <a:t>4.46</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E674-4F52-A4C4-46957F9C0E33}"/>
                </c:ext>
                <c:ext xmlns:c15="http://schemas.microsoft.com/office/drawing/2012/chart" uri="{CE6537A1-D6FC-4f65-9D91-7224C49458BB}"/>
              </c:extLst>
            </c:dLbl>
            <c:dLbl>
              <c:idx val="3"/>
              <c:layout>
                <c:manualLayout>
                  <c:x val="2.7777777777778798E-3"/>
                  <c:y val="4.5603674540682839E-3"/>
                </c:manualLayout>
              </c:layout>
              <c:tx>
                <c:rich>
                  <a:bodyPr/>
                  <a:lstStyle/>
                  <a:p>
                    <a:r>
                      <a:rPr lang="en-US"/>
                      <a:t>2.84</a:t>
                    </a:r>
                  </a:p>
                </c:rich>
              </c:tx>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D-E674-4F52-A4C4-46957F9C0E33}"/>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pt-BR"/>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in Microsoft Word]Sheet3'!$B$4:$B$7</c:f>
              <c:strCache>
                <c:ptCount val="4"/>
                <c:pt idx="0">
                  <c:v>Scenario 1</c:v>
                </c:pt>
                <c:pt idx="1">
                  <c:v>Scenario 2</c:v>
                </c:pt>
                <c:pt idx="2">
                  <c:v>Scenario 3</c:v>
                </c:pt>
                <c:pt idx="3">
                  <c:v>Scenario 4</c:v>
                </c:pt>
              </c:strCache>
            </c:strRef>
          </c:cat>
          <c:val>
            <c:numRef>
              <c:f>'[Chart in Microsoft Word]Sheet3'!$E$4:$E$7</c:f>
              <c:numCache>
                <c:formatCode>General</c:formatCode>
                <c:ptCount val="4"/>
                <c:pt idx="0">
                  <c:v>4.47</c:v>
                </c:pt>
                <c:pt idx="1">
                  <c:v>3.01</c:v>
                </c:pt>
                <c:pt idx="2">
                  <c:v>4.46</c:v>
                </c:pt>
                <c:pt idx="3">
                  <c:v>2.84</c:v>
                </c:pt>
              </c:numCache>
            </c:numRef>
          </c:val>
          <c:extLst xmlns:c16r2="http://schemas.microsoft.com/office/drawing/2015/06/chart">
            <c:ext xmlns:c16="http://schemas.microsoft.com/office/drawing/2014/chart" uri="{C3380CC4-5D6E-409C-BE32-E72D297353CC}">
              <c16:uniqueId val="{0000000E-E674-4F52-A4C4-46957F9C0E33}"/>
            </c:ext>
          </c:extLst>
        </c:ser>
        <c:dLbls>
          <c:dLblPos val="inEnd"/>
          <c:showLegendKey val="0"/>
          <c:showVal val="1"/>
          <c:showCatName val="0"/>
          <c:showSerName val="0"/>
          <c:showPercent val="0"/>
          <c:showBubbleSize val="0"/>
        </c:dLbls>
        <c:gapWidth val="219"/>
        <c:overlap val="-27"/>
        <c:axId val="-177606048"/>
        <c:axId val="-177602240"/>
      </c:barChart>
      <c:catAx>
        <c:axId val="-177606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pt-BR"/>
          </a:p>
        </c:txPr>
        <c:crossAx val="-177602240"/>
        <c:crosses val="autoZero"/>
        <c:auto val="1"/>
        <c:lblAlgn val="ctr"/>
        <c:lblOffset val="100"/>
        <c:noMultiLvlLbl val="0"/>
      </c:catAx>
      <c:valAx>
        <c:axId val="-177602240"/>
        <c:scaling>
          <c:orientation val="minMax"/>
        </c:scaling>
        <c:delete val="1"/>
        <c:axPos val="l"/>
        <c:numFmt formatCode="General" sourceLinked="1"/>
        <c:majorTickMark val="none"/>
        <c:minorTickMark val="none"/>
        <c:tickLblPos val="nextTo"/>
        <c:crossAx val="-177606048"/>
        <c:crosses val="autoZero"/>
        <c:crossBetween val="between"/>
      </c:valAx>
      <c:spPr>
        <a:noFill/>
        <a:ln>
          <a:noFill/>
        </a:ln>
        <a:effectLst/>
      </c:spPr>
    </c:plotArea>
    <c:legend>
      <c:legendPos val="b"/>
      <c:layout>
        <c:manualLayout>
          <c:xMode val="edge"/>
          <c:yMode val="edge"/>
          <c:x val="0.11196418789521291"/>
          <c:y val="0.87750103498134979"/>
          <c:w val="0.62507558746534697"/>
          <c:h val="7.345071449402157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pt-BR"/>
        </a:p>
      </c:txPr>
    </c:legend>
    <c:plotVisOnly val="1"/>
    <c:dispBlanksAs val="gap"/>
    <c:showDLblsOverMax val="0"/>
  </c:chart>
  <c:spPr>
    <a:noFill/>
    <a:ln>
      <a:noFill/>
    </a:ln>
    <a:effectLst/>
  </c:spPr>
  <c:txPr>
    <a:bodyPr/>
    <a:lstStyle/>
    <a:p>
      <a:pPr>
        <a:defRPr/>
      </a:pPr>
      <a:endParaRPr lang="pt-B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Sheet4!$C$3</c:f>
              <c:strCache>
                <c:ptCount val="1"/>
                <c:pt idx="0">
                  <c:v>Scenario 1</c:v>
                </c:pt>
              </c:strCache>
            </c:strRef>
          </c:tx>
          <c:spPr>
            <a:ln w="22225" cap="rnd" cmpd="sng" algn="ctr">
              <a:solidFill>
                <a:schemeClr val="accent1"/>
              </a:solidFill>
              <a:round/>
            </a:ln>
            <a:effectLst/>
          </c:spPr>
          <c:marker>
            <c:symbol val="none"/>
          </c:marker>
          <c:cat>
            <c:numRef>
              <c:f>Sheet4!$D$2:$AC$2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Sheet4!$D$3:$AC$3</c:f>
              <c:numCache>
                <c:formatCode>General</c:formatCode>
                <c:ptCount val="26"/>
                <c:pt idx="0">
                  <c:v>3.48</c:v>
                </c:pt>
                <c:pt idx="1">
                  <c:v>7.4</c:v>
                </c:pt>
                <c:pt idx="2">
                  <c:v>11.43</c:v>
                </c:pt>
                <c:pt idx="3">
                  <c:v>15.47</c:v>
                </c:pt>
                <c:pt idx="4">
                  <c:v>19.48</c:v>
                </c:pt>
                <c:pt idx="5">
                  <c:v>25.25</c:v>
                </c:pt>
                <c:pt idx="6">
                  <c:v>31.4</c:v>
                </c:pt>
                <c:pt idx="7">
                  <c:v>37.869999999999997</c:v>
                </c:pt>
                <c:pt idx="8">
                  <c:v>44.75</c:v>
                </c:pt>
                <c:pt idx="9">
                  <c:v>42.44</c:v>
                </c:pt>
                <c:pt idx="10">
                  <c:v>39.64</c:v>
                </c:pt>
                <c:pt idx="11">
                  <c:v>37.32</c:v>
                </c:pt>
                <c:pt idx="12">
                  <c:v>35.6</c:v>
                </c:pt>
                <c:pt idx="13">
                  <c:v>34.299999999999997</c:v>
                </c:pt>
                <c:pt idx="14">
                  <c:v>33.31</c:v>
                </c:pt>
                <c:pt idx="15">
                  <c:v>32.619999999999997</c:v>
                </c:pt>
                <c:pt idx="16">
                  <c:v>32.19</c:v>
                </c:pt>
                <c:pt idx="17">
                  <c:v>31.91</c:v>
                </c:pt>
                <c:pt idx="18">
                  <c:v>31.67</c:v>
                </c:pt>
                <c:pt idx="19">
                  <c:v>31.42</c:v>
                </c:pt>
                <c:pt idx="20">
                  <c:v>31.15</c:v>
                </c:pt>
                <c:pt idx="21">
                  <c:v>30.88</c:v>
                </c:pt>
                <c:pt idx="22">
                  <c:v>30.62</c:v>
                </c:pt>
                <c:pt idx="23">
                  <c:v>30.37</c:v>
                </c:pt>
                <c:pt idx="24">
                  <c:v>30.13</c:v>
                </c:pt>
                <c:pt idx="25">
                  <c:v>29.88</c:v>
                </c:pt>
              </c:numCache>
            </c:numRef>
          </c:val>
          <c:smooth val="0"/>
          <c:extLst xmlns:c16r2="http://schemas.microsoft.com/office/drawing/2015/06/chart">
            <c:ext xmlns:c16="http://schemas.microsoft.com/office/drawing/2014/chart" uri="{C3380CC4-5D6E-409C-BE32-E72D297353CC}">
              <c16:uniqueId val="{00000000-706F-4120-91B1-74A51C879BD1}"/>
            </c:ext>
          </c:extLst>
        </c:ser>
        <c:ser>
          <c:idx val="1"/>
          <c:order val="1"/>
          <c:tx>
            <c:strRef>
              <c:f>Sheet4!$C$4</c:f>
              <c:strCache>
                <c:ptCount val="1"/>
                <c:pt idx="0">
                  <c:v>Scenario 2</c:v>
                </c:pt>
              </c:strCache>
            </c:strRef>
          </c:tx>
          <c:spPr>
            <a:ln w="22225" cap="rnd" cmpd="sng" algn="ctr">
              <a:solidFill>
                <a:schemeClr val="accent3"/>
              </a:solidFill>
              <a:round/>
            </a:ln>
            <a:effectLst/>
          </c:spPr>
          <c:marker>
            <c:symbol val="none"/>
          </c:marker>
          <c:cat>
            <c:numRef>
              <c:f>Sheet4!$D$2:$AC$2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Sheet4!$D$4:$AC$4</c:f>
              <c:numCache>
                <c:formatCode>General</c:formatCode>
                <c:ptCount val="26"/>
                <c:pt idx="0">
                  <c:v>0.37</c:v>
                </c:pt>
                <c:pt idx="1">
                  <c:v>0.98</c:v>
                </c:pt>
                <c:pt idx="2">
                  <c:v>1.73</c:v>
                </c:pt>
                <c:pt idx="3">
                  <c:v>2.57</c:v>
                </c:pt>
                <c:pt idx="4">
                  <c:v>3.52</c:v>
                </c:pt>
                <c:pt idx="5">
                  <c:v>4.9800000000000004</c:v>
                </c:pt>
                <c:pt idx="6">
                  <c:v>6.67</c:v>
                </c:pt>
                <c:pt idx="7">
                  <c:v>8.5500000000000007</c:v>
                </c:pt>
                <c:pt idx="8">
                  <c:v>10.64</c:v>
                </c:pt>
                <c:pt idx="9">
                  <c:v>10.43</c:v>
                </c:pt>
                <c:pt idx="10">
                  <c:v>10.07</c:v>
                </c:pt>
                <c:pt idx="11">
                  <c:v>9.8000000000000007</c:v>
                </c:pt>
                <c:pt idx="12">
                  <c:v>9.65</c:v>
                </c:pt>
                <c:pt idx="13">
                  <c:v>9.56</c:v>
                </c:pt>
                <c:pt idx="14">
                  <c:v>9.52</c:v>
                </c:pt>
                <c:pt idx="15">
                  <c:v>9.5399999999999991</c:v>
                </c:pt>
                <c:pt idx="16">
                  <c:v>9.6300000000000008</c:v>
                </c:pt>
                <c:pt idx="17">
                  <c:v>9.7799999999999994</c:v>
                </c:pt>
                <c:pt idx="18">
                  <c:v>9.9600000000000009</c:v>
                </c:pt>
                <c:pt idx="19">
                  <c:v>10.15</c:v>
                </c:pt>
                <c:pt idx="20">
                  <c:v>10.34</c:v>
                </c:pt>
                <c:pt idx="21">
                  <c:v>10.57</c:v>
                </c:pt>
                <c:pt idx="22">
                  <c:v>10.82</c:v>
                </c:pt>
                <c:pt idx="23">
                  <c:v>11.11</c:v>
                </c:pt>
                <c:pt idx="24">
                  <c:v>11.42</c:v>
                </c:pt>
                <c:pt idx="25">
                  <c:v>11.77</c:v>
                </c:pt>
              </c:numCache>
            </c:numRef>
          </c:val>
          <c:smooth val="0"/>
          <c:extLst xmlns:c16r2="http://schemas.microsoft.com/office/drawing/2015/06/chart">
            <c:ext xmlns:c16="http://schemas.microsoft.com/office/drawing/2014/chart" uri="{C3380CC4-5D6E-409C-BE32-E72D297353CC}">
              <c16:uniqueId val="{00000001-706F-4120-91B1-74A51C879BD1}"/>
            </c:ext>
          </c:extLst>
        </c:ser>
        <c:ser>
          <c:idx val="2"/>
          <c:order val="2"/>
          <c:tx>
            <c:strRef>
              <c:f>Sheet4!$C$5</c:f>
              <c:strCache>
                <c:ptCount val="1"/>
                <c:pt idx="0">
                  <c:v>Scenario 3</c:v>
                </c:pt>
              </c:strCache>
            </c:strRef>
          </c:tx>
          <c:spPr>
            <a:ln w="22225" cap="rnd" cmpd="sng" algn="ctr">
              <a:solidFill>
                <a:schemeClr val="accent5"/>
              </a:solidFill>
              <a:round/>
            </a:ln>
            <a:effectLst/>
          </c:spPr>
          <c:marker>
            <c:symbol val="none"/>
          </c:marker>
          <c:cat>
            <c:numRef>
              <c:f>Sheet4!$D$2:$AC$2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Sheet4!$D$5:$AC$5</c:f>
              <c:numCache>
                <c:formatCode>General</c:formatCode>
                <c:ptCount val="26"/>
                <c:pt idx="0">
                  <c:v>1.76</c:v>
                </c:pt>
                <c:pt idx="1">
                  <c:v>3.67</c:v>
                </c:pt>
                <c:pt idx="2">
                  <c:v>5.57</c:v>
                </c:pt>
                <c:pt idx="3">
                  <c:v>7.41</c:v>
                </c:pt>
                <c:pt idx="4">
                  <c:v>9.16</c:v>
                </c:pt>
                <c:pt idx="5">
                  <c:v>10.85</c:v>
                </c:pt>
                <c:pt idx="6">
                  <c:v>12.48</c:v>
                </c:pt>
                <c:pt idx="7">
                  <c:v>14.09</c:v>
                </c:pt>
                <c:pt idx="8">
                  <c:v>15.73</c:v>
                </c:pt>
                <c:pt idx="9">
                  <c:v>17.41</c:v>
                </c:pt>
                <c:pt idx="10">
                  <c:v>19.149999999999999</c:v>
                </c:pt>
                <c:pt idx="11">
                  <c:v>20.93</c:v>
                </c:pt>
                <c:pt idx="12">
                  <c:v>22.74</c:v>
                </c:pt>
                <c:pt idx="13">
                  <c:v>24.59</c:v>
                </c:pt>
                <c:pt idx="14">
                  <c:v>26.47</c:v>
                </c:pt>
                <c:pt idx="15">
                  <c:v>28.39</c:v>
                </c:pt>
                <c:pt idx="16">
                  <c:v>30.35</c:v>
                </c:pt>
                <c:pt idx="17">
                  <c:v>32.35</c:v>
                </c:pt>
                <c:pt idx="18">
                  <c:v>34.39</c:v>
                </c:pt>
                <c:pt idx="19">
                  <c:v>36.47</c:v>
                </c:pt>
                <c:pt idx="20">
                  <c:v>35.22</c:v>
                </c:pt>
                <c:pt idx="21">
                  <c:v>33.880000000000003</c:v>
                </c:pt>
                <c:pt idx="22">
                  <c:v>32.770000000000003</c:v>
                </c:pt>
                <c:pt idx="23">
                  <c:v>31.89</c:v>
                </c:pt>
                <c:pt idx="24">
                  <c:v>31.16</c:v>
                </c:pt>
                <c:pt idx="25">
                  <c:v>30.57</c:v>
                </c:pt>
              </c:numCache>
            </c:numRef>
          </c:val>
          <c:smooth val="0"/>
          <c:extLst xmlns:c16r2="http://schemas.microsoft.com/office/drawing/2015/06/chart">
            <c:ext xmlns:c16="http://schemas.microsoft.com/office/drawing/2014/chart" uri="{C3380CC4-5D6E-409C-BE32-E72D297353CC}">
              <c16:uniqueId val="{00000002-706F-4120-91B1-74A51C879BD1}"/>
            </c:ext>
          </c:extLst>
        </c:ser>
        <c:ser>
          <c:idx val="3"/>
          <c:order val="3"/>
          <c:tx>
            <c:strRef>
              <c:f>Sheet4!$C$6</c:f>
              <c:strCache>
                <c:ptCount val="1"/>
                <c:pt idx="0">
                  <c:v>Scenario 4</c:v>
                </c:pt>
              </c:strCache>
            </c:strRef>
          </c:tx>
          <c:spPr>
            <a:ln w="22225" cap="rnd" cmpd="sng" algn="ctr">
              <a:solidFill>
                <a:schemeClr val="accent1">
                  <a:lumMod val="60000"/>
                </a:schemeClr>
              </a:solidFill>
              <a:round/>
            </a:ln>
            <a:effectLst/>
          </c:spPr>
          <c:marker>
            <c:symbol val="none"/>
          </c:marker>
          <c:cat>
            <c:numRef>
              <c:f>Sheet4!$D$2:$AC$2</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Sheet4!$D$6:$AC$6</c:f>
              <c:numCache>
                <c:formatCode>General</c:formatCode>
                <c:ptCount val="26"/>
                <c:pt idx="0">
                  <c:v>0.17</c:v>
                </c:pt>
                <c:pt idx="1">
                  <c:v>0.43</c:v>
                </c:pt>
                <c:pt idx="2">
                  <c:v>0.73</c:v>
                </c:pt>
                <c:pt idx="3">
                  <c:v>1.04</c:v>
                </c:pt>
                <c:pt idx="4">
                  <c:v>1.37</c:v>
                </c:pt>
                <c:pt idx="5">
                  <c:v>1.72</c:v>
                </c:pt>
                <c:pt idx="6">
                  <c:v>2.08</c:v>
                </c:pt>
                <c:pt idx="7">
                  <c:v>2.46</c:v>
                </c:pt>
                <c:pt idx="8">
                  <c:v>2.87</c:v>
                </c:pt>
                <c:pt idx="9">
                  <c:v>3.31</c:v>
                </c:pt>
                <c:pt idx="10">
                  <c:v>3.77</c:v>
                </c:pt>
                <c:pt idx="11">
                  <c:v>4.25</c:v>
                </c:pt>
                <c:pt idx="12">
                  <c:v>4.76</c:v>
                </c:pt>
                <c:pt idx="13">
                  <c:v>5.3</c:v>
                </c:pt>
                <c:pt idx="14">
                  <c:v>5.85</c:v>
                </c:pt>
                <c:pt idx="15">
                  <c:v>6.43</c:v>
                </c:pt>
                <c:pt idx="16">
                  <c:v>7.02</c:v>
                </c:pt>
                <c:pt idx="17">
                  <c:v>7.64</c:v>
                </c:pt>
                <c:pt idx="18">
                  <c:v>8.27</c:v>
                </c:pt>
                <c:pt idx="19">
                  <c:v>8.93</c:v>
                </c:pt>
                <c:pt idx="20">
                  <c:v>8.9600000000000009</c:v>
                </c:pt>
                <c:pt idx="21">
                  <c:v>8.98</c:v>
                </c:pt>
                <c:pt idx="22">
                  <c:v>9.06</c:v>
                </c:pt>
                <c:pt idx="23">
                  <c:v>9.17</c:v>
                </c:pt>
                <c:pt idx="24">
                  <c:v>9.33</c:v>
                </c:pt>
                <c:pt idx="25">
                  <c:v>9.5299999999999994</c:v>
                </c:pt>
              </c:numCache>
            </c:numRef>
          </c:val>
          <c:smooth val="0"/>
          <c:extLst xmlns:c16r2="http://schemas.microsoft.com/office/drawing/2015/06/chart">
            <c:ext xmlns:c16="http://schemas.microsoft.com/office/drawing/2014/chart" uri="{C3380CC4-5D6E-409C-BE32-E72D297353CC}">
              <c16:uniqueId val="{00000003-706F-4120-91B1-74A51C879BD1}"/>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177608768"/>
        <c:axId val="-177604960"/>
      </c:lineChart>
      <c:catAx>
        <c:axId val="-177608768"/>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5400000" spcFirstLastPara="1" vertOverflow="ellipsis" wrap="square" anchor="ctr" anchorCtr="1"/>
          <a:lstStyle/>
          <a:p>
            <a:pPr>
              <a:defRPr sz="900" b="0" i="0" u="none" strike="noStrike" kern="1200" spc="2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pt-BR"/>
          </a:p>
        </c:txPr>
        <c:crossAx val="-177604960"/>
        <c:crosses val="autoZero"/>
        <c:auto val="1"/>
        <c:lblAlgn val="ctr"/>
        <c:lblOffset val="100"/>
        <c:noMultiLvlLbl val="0"/>
      </c:catAx>
      <c:valAx>
        <c:axId val="-17760496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spc="2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pt-BR"/>
          </a:p>
        </c:txPr>
        <c:crossAx val="-177608768"/>
        <c:crosses val="autoZero"/>
        <c:crossBetween val="between"/>
      </c:valAx>
      <c:spPr>
        <a:gradFill>
          <a:gsLst>
            <a:gs pos="100000">
              <a:schemeClr val="lt1">
                <a:lumMod val="95000"/>
              </a:schemeClr>
            </a:gs>
            <a:gs pos="0">
              <a:schemeClr val="lt1"/>
            </a:gs>
          </a:gsLst>
          <a:lin ang="5400000" scaled="0"/>
        </a:grad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Times New Roman" panose="02020603050405020304" pitchFamily="18" charset="0"/>
              <a:ea typeface="+mn-ea"/>
              <a:cs typeface="Times New Roman" panose="02020603050405020304" pitchFamily="18" charset="0"/>
            </a:defRPr>
          </a:pPr>
          <a:endParaRPr lang="pt-BR"/>
        </a:p>
      </c:txPr>
    </c:legend>
    <c:plotVisOnly val="1"/>
    <c:dispBlanksAs val="gap"/>
    <c:showDLblsOverMax val="0"/>
  </c:chart>
  <c:spPr>
    <a:solidFill>
      <a:schemeClr val="lt1"/>
    </a:solidFill>
    <a:ln>
      <a:noFill/>
    </a:ln>
    <a:effectLst/>
  </c:spPr>
  <c:txPr>
    <a:bodyPr/>
    <a:lstStyle/>
    <a:p>
      <a:pPr>
        <a:defRPr/>
      </a:pPr>
      <a:endParaRPr lang="pt-B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Sheet4!$C$10</c:f>
              <c:strCache>
                <c:ptCount val="1"/>
                <c:pt idx="0">
                  <c:v>Scenario 1</c:v>
                </c:pt>
              </c:strCache>
            </c:strRef>
          </c:tx>
          <c:spPr>
            <a:solidFill>
              <a:schemeClr val="accent2">
                <a:alpha val="70000"/>
              </a:schemeClr>
            </a:solidFill>
            <a:ln>
              <a:noFill/>
            </a:ln>
            <a:effectLst/>
          </c:spPr>
          <c:invertIfNegative val="0"/>
          <c:cat>
            <c:numRef>
              <c:f>Sheet4!$D$9:$AC$9</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Sheet4!$D$10:$AC$10</c:f>
              <c:numCache>
                <c:formatCode>General</c:formatCode>
                <c:ptCount val="26"/>
                <c:pt idx="0">
                  <c:v>-0.01</c:v>
                </c:pt>
                <c:pt idx="1">
                  <c:v>0.62</c:v>
                </c:pt>
                <c:pt idx="2">
                  <c:v>1.95</c:v>
                </c:pt>
                <c:pt idx="3">
                  <c:v>3.87</c:v>
                </c:pt>
                <c:pt idx="4">
                  <c:v>6.22</c:v>
                </c:pt>
                <c:pt idx="5">
                  <c:v>8.86</c:v>
                </c:pt>
                <c:pt idx="6">
                  <c:v>12.06</c:v>
                </c:pt>
                <c:pt idx="7">
                  <c:v>15.8</c:v>
                </c:pt>
                <c:pt idx="8">
                  <c:v>20.059999999999999</c:v>
                </c:pt>
                <c:pt idx="9">
                  <c:v>24.69</c:v>
                </c:pt>
                <c:pt idx="10">
                  <c:v>28.03</c:v>
                </c:pt>
                <c:pt idx="11">
                  <c:v>30.33</c:v>
                </c:pt>
                <c:pt idx="12">
                  <c:v>31.92</c:v>
                </c:pt>
                <c:pt idx="13">
                  <c:v>32.99</c:v>
                </c:pt>
                <c:pt idx="14">
                  <c:v>33.65</c:v>
                </c:pt>
                <c:pt idx="15">
                  <c:v>34</c:v>
                </c:pt>
                <c:pt idx="16">
                  <c:v>34.17</c:v>
                </c:pt>
                <c:pt idx="17">
                  <c:v>34.25</c:v>
                </c:pt>
                <c:pt idx="18">
                  <c:v>34.270000000000003</c:v>
                </c:pt>
                <c:pt idx="19">
                  <c:v>34.25</c:v>
                </c:pt>
                <c:pt idx="20">
                  <c:v>34.19</c:v>
                </c:pt>
                <c:pt idx="21">
                  <c:v>34.090000000000003</c:v>
                </c:pt>
                <c:pt idx="22">
                  <c:v>33.96</c:v>
                </c:pt>
                <c:pt idx="23">
                  <c:v>33.82</c:v>
                </c:pt>
                <c:pt idx="24">
                  <c:v>33.65</c:v>
                </c:pt>
                <c:pt idx="25">
                  <c:v>33.479999999999997</c:v>
                </c:pt>
              </c:numCache>
            </c:numRef>
          </c:val>
          <c:extLst xmlns:c16r2="http://schemas.microsoft.com/office/drawing/2015/06/chart">
            <c:ext xmlns:c16="http://schemas.microsoft.com/office/drawing/2014/chart" uri="{C3380CC4-5D6E-409C-BE32-E72D297353CC}">
              <c16:uniqueId val="{00000000-FAF6-4C50-B88B-208D2BAB9FD3}"/>
            </c:ext>
          </c:extLst>
        </c:ser>
        <c:ser>
          <c:idx val="1"/>
          <c:order val="1"/>
          <c:tx>
            <c:strRef>
              <c:f>Sheet4!$C$11</c:f>
              <c:strCache>
                <c:ptCount val="1"/>
                <c:pt idx="0">
                  <c:v>Scenario 2</c:v>
                </c:pt>
              </c:strCache>
            </c:strRef>
          </c:tx>
          <c:spPr>
            <a:solidFill>
              <a:schemeClr val="accent4">
                <a:alpha val="70000"/>
              </a:schemeClr>
            </a:solidFill>
            <a:ln>
              <a:noFill/>
            </a:ln>
            <a:effectLst/>
          </c:spPr>
          <c:invertIfNegative val="0"/>
          <c:cat>
            <c:numRef>
              <c:f>Sheet4!$D$9:$AC$9</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Sheet4!$D$11:$AC$11</c:f>
              <c:numCache>
                <c:formatCode>General</c:formatCode>
                <c:ptCount val="26"/>
                <c:pt idx="0">
                  <c:v>0</c:v>
                </c:pt>
                <c:pt idx="1">
                  <c:v>0.08</c:v>
                </c:pt>
                <c:pt idx="2">
                  <c:v>0.3</c:v>
                </c:pt>
                <c:pt idx="3">
                  <c:v>0.65</c:v>
                </c:pt>
                <c:pt idx="4">
                  <c:v>1.1299999999999999</c:v>
                </c:pt>
                <c:pt idx="5">
                  <c:v>1.71</c:v>
                </c:pt>
                <c:pt idx="6">
                  <c:v>2.48</c:v>
                </c:pt>
                <c:pt idx="7">
                  <c:v>3.43</c:v>
                </c:pt>
                <c:pt idx="8">
                  <c:v>4.5599999999999996</c:v>
                </c:pt>
                <c:pt idx="9">
                  <c:v>5.81</c:v>
                </c:pt>
                <c:pt idx="10">
                  <c:v>6.74</c:v>
                </c:pt>
                <c:pt idx="11">
                  <c:v>7.43</c:v>
                </c:pt>
                <c:pt idx="12">
                  <c:v>7.98</c:v>
                </c:pt>
                <c:pt idx="13">
                  <c:v>8.43</c:v>
                </c:pt>
                <c:pt idx="14">
                  <c:v>8.8000000000000007</c:v>
                </c:pt>
                <c:pt idx="15">
                  <c:v>9.08</c:v>
                </c:pt>
                <c:pt idx="16">
                  <c:v>9.32</c:v>
                </c:pt>
                <c:pt idx="17">
                  <c:v>9.5500000000000007</c:v>
                </c:pt>
                <c:pt idx="18">
                  <c:v>9.76</c:v>
                </c:pt>
                <c:pt idx="19">
                  <c:v>9.98</c:v>
                </c:pt>
                <c:pt idx="20">
                  <c:v>10.19</c:v>
                </c:pt>
                <c:pt idx="21">
                  <c:v>10.39</c:v>
                </c:pt>
                <c:pt idx="22">
                  <c:v>10.6</c:v>
                </c:pt>
                <c:pt idx="23">
                  <c:v>10.81</c:v>
                </c:pt>
                <c:pt idx="24">
                  <c:v>11.04</c:v>
                </c:pt>
                <c:pt idx="25">
                  <c:v>11.28</c:v>
                </c:pt>
              </c:numCache>
            </c:numRef>
          </c:val>
          <c:extLst xmlns:c16r2="http://schemas.microsoft.com/office/drawing/2015/06/chart">
            <c:ext xmlns:c16="http://schemas.microsoft.com/office/drawing/2014/chart" uri="{C3380CC4-5D6E-409C-BE32-E72D297353CC}">
              <c16:uniqueId val="{00000001-FAF6-4C50-B88B-208D2BAB9FD3}"/>
            </c:ext>
          </c:extLst>
        </c:ser>
        <c:ser>
          <c:idx val="2"/>
          <c:order val="2"/>
          <c:tx>
            <c:strRef>
              <c:f>Sheet4!$C$12</c:f>
              <c:strCache>
                <c:ptCount val="1"/>
                <c:pt idx="0">
                  <c:v>Scenario 3</c:v>
                </c:pt>
              </c:strCache>
            </c:strRef>
          </c:tx>
          <c:spPr>
            <a:solidFill>
              <a:schemeClr val="accent6">
                <a:alpha val="70000"/>
              </a:schemeClr>
            </a:solidFill>
            <a:ln>
              <a:noFill/>
            </a:ln>
            <a:effectLst/>
          </c:spPr>
          <c:invertIfNegative val="0"/>
          <c:cat>
            <c:numRef>
              <c:f>Sheet4!$D$9:$AC$9</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Sheet4!$D$12:$AC$12</c:f>
              <c:numCache>
                <c:formatCode>General</c:formatCode>
                <c:ptCount val="26"/>
                <c:pt idx="0">
                  <c:v>0</c:v>
                </c:pt>
                <c:pt idx="1">
                  <c:v>0.3</c:v>
                </c:pt>
                <c:pt idx="2">
                  <c:v>0.92</c:v>
                </c:pt>
                <c:pt idx="3">
                  <c:v>1.8</c:v>
                </c:pt>
                <c:pt idx="4">
                  <c:v>2.86</c:v>
                </c:pt>
                <c:pt idx="5">
                  <c:v>4.03</c:v>
                </c:pt>
                <c:pt idx="6">
                  <c:v>5.26</c:v>
                </c:pt>
                <c:pt idx="7">
                  <c:v>6.56</c:v>
                </c:pt>
                <c:pt idx="8">
                  <c:v>7.9</c:v>
                </c:pt>
                <c:pt idx="9">
                  <c:v>9.3000000000000007</c:v>
                </c:pt>
                <c:pt idx="10">
                  <c:v>10.76</c:v>
                </c:pt>
                <c:pt idx="11">
                  <c:v>12.27</c:v>
                </c:pt>
                <c:pt idx="12">
                  <c:v>13.85</c:v>
                </c:pt>
                <c:pt idx="13">
                  <c:v>15.47</c:v>
                </c:pt>
                <c:pt idx="14">
                  <c:v>17.14</c:v>
                </c:pt>
                <c:pt idx="15">
                  <c:v>18.850000000000001</c:v>
                </c:pt>
                <c:pt idx="16">
                  <c:v>20.6</c:v>
                </c:pt>
                <c:pt idx="17">
                  <c:v>22.39</c:v>
                </c:pt>
                <c:pt idx="18">
                  <c:v>24.22</c:v>
                </c:pt>
                <c:pt idx="19">
                  <c:v>26.1</c:v>
                </c:pt>
                <c:pt idx="20">
                  <c:v>28</c:v>
                </c:pt>
                <c:pt idx="21">
                  <c:v>29.35</c:v>
                </c:pt>
                <c:pt idx="22">
                  <c:v>30.26</c:v>
                </c:pt>
                <c:pt idx="23">
                  <c:v>30.84</c:v>
                </c:pt>
                <c:pt idx="24">
                  <c:v>31.19</c:v>
                </c:pt>
                <c:pt idx="25">
                  <c:v>31.35</c:v>
                </c:pt>
              </c:numCache>
            </c:numRef>
          </c:val>
          <c:extLst xmlns:c16r2="http://schemas.microsoft.com/office/drawing/2015/06/chart">
            <c:ext xmlns:c16="http://schemas.microsoft.com/office/drawing/2014/chart" uri="{C3380CC4-5D6E-409C-BE32-E72D297353CC}">
              <c16:uniqueId val="{00000002-FAF6-4C50-B88B-208D2BAB9FD3}"/>
            </c:ext>
          </c:extLst>
        </c:ser>
        <c:ser>
          <c:idx val="3"/>
          <c:order val="3"/>
          <c:tx>
            <c:strRef>
              <c:f>Sheet4!$C$13</c:f>
              <c:strCache>
                <c:ptCount val="1"/>
                <c:pt idx="0">
                  <c:v>Scenario 4</c:v>
                </c:pt>
              </c:strCache>
            </c:strRef>
          </c:tx>
          <c:spPr>
            <a:solidFill>
              <a:schemeClr val="accent2">
                <a:lumMod val="60000"/>
                <a:alpha val="70000"/>
              </a:schemeClr>
            </a:solidFill>
            <a:ln>
              <a:noFill/>
            </a:ln>
            <a:effectLst/>
          </c:spPr>
          <c:invertIfNegative val="0"/>
          <c:cat>
            <c:numRef>
              <c:f>Sheet4!$D$9:$AC$9</c:f>
              <c:numCache>
                <c:formatCode>General</c:formatCode>
                <c:ptCount val="26"/>
                <c:pt idx="0">
                  <c:v>2025</c:v>
                </c:pt>
                <c:pt idx="1">
                  <c:v>2026</c:v>
                </c:pt>
                <c:pt idx="2">
                  <c:v>2027</c:v>
                </c:pt>
                <c:pt idx="3">
                  <c:v>2028</c:v>
                </c:pt>
                <c:pt idx="4">
                  <c:v>2029</c:v>
                </c:pt>
                <c:pt idx="5">
                  <c:v>2030</c:v>
                </c:pt>
                <c:pt idx="6">
                  <c:v>2031</c:v>
                </c:pt>
                <c:pt idx="7">
                  <c:v>2032</c:v>
                </c:pt>
                <c:pt idx="8">
                  <c:v>2033</c:v>
                </c:pt>
                <c:pt idx="9">
                  <c:v>2034</c:v>
                </c:pt>
                <c:pt idx="10">
                  <c:v>2035</c:v>
                </c:pt>
                <c:pt idx="11">
                  <c:v>2036</c:v>
                </c:pt>
                <c:pt idx="12">
                  <c:v>2037</c:v>
                </c:pt>
                <c:pt idx="13">
                  <c:v>2038</c:v>
                </c:pt>
                <c:pt idx="14">
                  <c:v>2039</c:v>
                </c:pt>
                <c:pt idx="15">
                  <c:v>2040</c:v>
                </c:pt>
                <c:pt idx="16">
                  <c:v>2041</c:v>
                </c:pt>
                <c:pt idx="17">
                  <c:v>2042</c:v>
                </c:pt>
                <c:pt idx="18">
                  <c:v>2043</c:v>
                </c:pt>
                <c:pt idx="19">
                  <c:v>2044</c:v>
                </c:pt>
                <c:pt idx="20">
                  <c:v>2045</c:v>
                </c:pt>
                <c:pt idx="21">
                  <c:v>2046</c:v>
                </c:pt>
                <c:pt idx="22">
                  <c:v>2047</c:v>
                </c:pt>
                <c:pt idx="23">
                  <c:v>2048</c:v>
                </c:pt>
                <c:pt idx="24">
                  <c:v>2049</c:v>
                </c:pt>
                <c:pt idx="25">
                  <c:v>2050</c:v>
                </c:pt>
              </c:numCache>
            </c:numRef>
          </c:cat>
          <c:val>
            <c:numRef>
              <c:f>Sheet4!$D$13:$AC$13</c:f>
              <c:numCache>
                <c:formatCode>General</c:formatCode>
                <c:ptCount val="26"/>
                <c:pt idx="0">
                  <c:v>0</c:v>
                </c:pt>
                <c:pt idx="1">
                  <c:v>0.04</c:v>
                </c:pt>
                <c:pt idx="2">
                  <c:v>0.11</c:v>
                </c:pt>
                <c:pt idx="3">
                  <c:v>0.24</c:v>
                </c:pt>
                <c:pt idx="4">
                  <c:v>0.41</c:v>
                </c:pt>
                <c:pt idx="5">
                  <c:v>0.61</c:v>
                </c:pt>
                <c:pt idx="6">
                  <c:v>0.84</c:v>
                </c:pt>
                <c:pt idx="7">
                  <c:v>1.0900000000000001</c:v>
                </c:pt>
                <c:pt idx="8">
                  <c:v>1.36</c:v>
                </c:pt>
                <c:pt idx="9">
                  <c:v>1.65</c:v>
                </c:pt>
                <c:pt idx="10">
                  <c:v>1.97</c:v>
                </c:pt>
                <c:pt idx="11">
                  <c:v>2.3199999999999998</c:v>
                </c:pt>
                <c:pt idx="12">
                  <c:v>2.7</c:v>
                </c:pt>
                <c:pt idx="13">
                  <c:v>3.1</c:v>
                </c:pt>
                <c:pt idx="14">
                  <c:v>3.54</c:v>
                </c:pt>
                <c:pt idx="15">
                  <c:v>3.99</c:v>
                </c:pt>
                <c:pt idx="16">
                  <c:v>4.47</c:v>
                </c:pt>
                <c:pt idx="17">
                  <c:v>4.97</c:v>
                </c:pt>
                <c:pt idx="18">
                  <c:v>5.5</c:v>
                </c:pt>
                <c:pt idx="19">
                  <c:v>6.04</c:v>
                </c:pt>
                <c:pt idx="20">
                  <c:v>6.61</c:v>
                </c:pt>
                <c:pt idx="21">
                  <c:v>7.07</c:v>
                </c:pt>
                <c:pt idx="22">
                  <c:v>7.46</c:v>
                </c:pt>
                <c:pt idx="23">
                  <c:v>7.8</c:v>
                </c:pt>
                <c:pt idx="24">
                  <c:v>8.1</c:v>
                </c:pt>
                <c:pt idx="25">
                  <c:v>8.3699999999999992</c:v>
                </c:pt>
              </c:numCache>
            </c:numRef>
          </c:val>
          <c:extLst xmlns:c16r2="http://schemas.microsoft.com/office/drawing/2015/06/chart">
            <c:ext xmlns:c16="http://schemas.microsoft.com/office/drawing/2014/chart" uri="{C3380CC4-5D6E-409C-BE32-E72D297353CC}">
              <c16:uniqueId val="{00000003-FAF6-4C50-B88B-208D2BAB9FD3}"/>
            </c:ext>
          </c:extLst>
        </c:ser>
        <c:dLbls>
          <c:showLegendKey val="0"/>
          <c:showVal val="0"/>
          <c:showCatName val="0"/>
          <c:showSerName val="0"/>
          <c:showPercent val="0"/>
          <c:showBubbleSize val="0"/>
        </c:dLbls>
        <c:gapWidth val="80"/>
        <c:overlap val="25"/>
        <c:axId val="-177601696"/>
        <c:axId val="-177603872"/>
      </c:barChart>
      <c:catAx>
        <c:axId val="-177601696"/>
        <c:scaling>
          <c:orientation val="minMax"/>
        </c:scaling>
        <c:delete val="0"/>
        <c:axPos val="b"/>
        <c:numFmt formatCode="General" sourceLinked="1"/>
        <c:majorTickMark val="out"/>
        <c:minorTickMark val="none"/>
        <c:tickLblPos val="nextTo"/>
        <c:spPr>
          <a:noFill/>
          <a:ln w="15875" cap="flat" cmpd="sng" algn="ctr">
            <a:solidFill>
              <a:schemeClr val="tx1">
                <a:lumMod val="25000"/>
                <a:lumOff val="75000"/>
              </a:schemeClr>
            </a:solidFill>
            <a:round/>
          </a:ln>
          <a:effectLst/>
        </c:spPr>
        <c:txPr>
          <a:bodyPr rot="5400000" spcFirstLastPara="1" vertOverflow="ellipsis" wrap="square" anchor="ctr" anchorCtr="1"/>
          <a:lstStyle/>
          <a:p>
            <a:pPr>
              <a:defRPr sz="900" b="0" i="0" u="none" strike="noStrike" kern="1200" cap="none" spc="20" normalizeH="0" baseline="0">
                <a:solidFill>
                  <a:schemeClr val="tx1">
                    <a:lumMod val="65000"/>
                    <a:lumOff val="35000"/>
                  </a:schemeClr>
                </a:solidFill>
                <a:latin typeface="+mn-lt"/>
                <a:ea typeface="+mn-ea"/>
                <a:cs typeface="+mn-cs"/>
              </a:defRPr>
            </a:pPr>
            <a:endParaRPr lang="pt-BR"/>
          </a:p>
        </c:txPr>
        <c:crossAx val="-177603872"/>
        <c:crosses val="autoZero"/>
        <c:auto val="1"/>
        <c:lblAlgn val="ctr"/>
        <c:lblOffset val="100"/>
        <c:noMultiLvlLbl val="0"/>
      </c:catAx>
      <c:valAx>
        <c:axId val="-17760387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out"/>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900" b="0" i="0" u="none" strike="noStrike" kern="1200" spc="20" baseline="0">
                <a:solidFill>
                  <a:schemeClr val="tx1">
                    <a:lumMod val="65000"/>
                    <a:lumOff val="35000"/>
                  </a:schemeClr>
                </a:solidFill>
                <a:latin typeface="+mn-lt"/>
                <a:ea typeface="+mn-ea"/>
                <a:cs typeface="+mn-cs"/>
              </a:defRPr>
            </a:pPr>
            <a:endParaRPr lang="pt-BR"/>
          </a:p>
        </c:txPr>
        <c:crossAx val="-177601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BR"/>
        </a:p>
      </c:txPr>
    </c:legend>
    <c:plotVisOnly val="1"/>
    <c:dispBlanksAs val="gap"/>
    <c:showDLblsOverMax val="0"/>
  </c:chart>
  <c:spPr>
    <a:noFill/>
    <a:ln>
      <a:noFill/>
    </a:ln>
    <a:effectLst/>
  </c:spPr>
  <c:txPr>
    <a:bodyPr/>
    <a:lstStyle/>
    <a:p>
      <a:pPr>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900"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40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900"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900"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400"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900"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900"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1600"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spc="20" baseline="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509F78-6EE2-4178-9EBA-A3C978DFC814}" type="datetimeFigureOut">
              <a:rPr lang="pt-BR" smtClean="0"/>
              <a:t>19/06/2026</a:t>
            </a:fld>
            <a:endParaRPr lang="pt-B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DEBF61-4C14-4D43-A1CE-939C818B6885}" type="slidenum">
              <a:rPr lang="pt-BR" smtClean="0"/>
              <a:t>‹#›</a:t>
            </a:fld>
            <a:endParaRPr lang="pt-BR"/>
          </a:p>
        </p:txBody>
      </p:sp>
    </p:spTree>
    <p:extLst>
      <p:ext uri="{BB962C8B-B14F-4D97-AF65-F5344CB8AC3E}">
        <p14:creationId xmlns:p14="http://schemas.microsoft.com/office/powerpoint/2010/main" val="1685275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dirty="0"/>
          </a:p>
        </p:txBody>
      </p:sp>
      <p:sp>
        <p:nvSpPr>
          <p:cNvPr id="4" name="Slide Number Placeholder 3"/>
          <p:cNvSpPr>
            <a:spLocks noGrp="1"/>
          </p:cNvSpPr>
          <p:nvPr>
            <p:ph type="sldNum" sz="quarter" idx="10"/>
          </p:nvPr>
        </p:nvSpPr>
        <p:spPr/>
        <p:txBody>
          <a:bodyPr/>
          <a:lstStyle/>
          <a:p>
            <a:fld id="{03DEBF61-4C14-4D43-A1CE-939C818B6885}" type="slidenum">
              <a:rPr lang="pt-BR" smtClean="0"/>
              <a:t>6</a:t>
            </a:fld>
            <a:endParaRPr lang="pt-BR"/>
          </a:p>
        </p:txBody>
      </p:sp>
    </p:spTree>
    <p:extLst>
      <p:ext uri="{BB962C8B-B14F-4D97-AF65-F5344CB8AC3E}">
        <p14:creationId xmlns:p14="http://schemas.microsoft.com/office/powerpoint/2010/main" val="1396520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t-BR" dirty="0"/>
          </a:p>
        </p:txBody>
      </p:sp>
      <p:sp>
        <p:nvSpPr>
          <p:cNvPr id="4" name="Slide Number Placeholder 3"/>
          <p:cNvSpPr>
            <a:spLocks noGrp="1"/>
          </p:cNvSpPr>
          <p:nvPr>
            <p:ph type="sldNum" sz="quarter" idx="10"/>
          </p:nvPr>
        </p:nvSpPr>
        <p:spPr/>
        <p:txBody>
          <a:bodyPr/>
          <a:lstStyle/>
          <a:p>
            <a:fld id="{03DEBF61-4C14-4D43-A1CE-939C818B6885}" type="slidenum">
              <a:rPr lang="pt-BR" smtClean="0"/>
              <a:t>17</a:t>
            </a:fld>
            <a:endParaRPr lang="pt-BR"/>
          </a:p>
        </p:txBody>
      </p:sp>
    </p:spTree>
    <p:extLst>
      <p:ext uri="{BB962C8B-B14F-4D97-AF65-F5344CB8AC3E}">
        <p14:creationId xmlns:p14="http://schemas.microsoft.com/office/powerpoint/2010/main" val="341360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6/19/2026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6/19/2026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250830"/>
            <a:ext cx="11714672" cy="4459856"/>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Subtitle 2"/>
          <p:cNvSpPr txBox="1">
            <a:spLocks/>
          </p:cNvSpPr>
          <p:nvPr/>
        </p:nvSpPr>
        <p:spPr>
          <a:xfrm>
            <a:off x="0" y="4353899"/>
            <a:ext cx="11714673" cy="914400"/>
          </a:xfrm>
          <a:prstGeom prst="rect">
            <a:avLst/>
          </a:prstGeom>
        </p:spPr>
        <p:txBody>
          <a:bodyP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lgn="ctr">
              <a:spcBef>
                <a:spcPts val="600"/>
              </a:spcBef>
            </a:pPr>
            <a:r>
              <a:rPr lang="pt-BR" sz="1800" dirty="0" smtClean="0">
                <a:solidFill>
                  <a:schemeClr val="bg1"/>
                </a:solidFill>
                <a:latin typeface="+mj-lt"/>
                <a:cs typeface="Segoe UI" panose="020B0502040204020203" pitchFamily="34" charset="0"/>
              </a:rPr>
              <a:t>Libania Araújo Silva, </a:t>
            </a:r>
            <a:r>
              <a:rPr lang="en-US" sz="1800" dirty="0" smtClean="0">
                <a:solidFill>
                  <a:schemeClr val="bg1"/>
                </a:solidFill>
                <a:latin typeface="+mj-lt"/>
                <a:cs typeface="Segoe UI" panose="020B0502040204020203" pitchFamily="34" charset="0"/>
              </a:rPr>
              <a:t>PhD in Economics, Federal University of Juiz de Fora, Brazil</a:t>
            </a:r>
            <a:endParaRPr lang="pt-BR" sz="1800" dirty="0" smtClean="0">
              <a:solidFill>
                <a:schemeClr val="bg1"/>
              </a:solidFill>
              <a:latin typeface="+mj-lt"/>
              <a:cs typeface="Segoe UI" panose="020B0502040204020203" pitchFamily="34" charset="0"/>
            </a:endParaRPr>
          </a:p>
          <a:p>
            <a:pPr algn="ctr">
              <a:spcBef>
                <a:spcPts val="600"/>
              </a:spcBef>
            </a:pPr>
            <a:r>
              <a:rPr lang="pt-BR" sz="1800" dirty="0" smtClean="0">
                <a:solidFill>
                  <a:schemeClr val="bg1"/>
                </a:solidFill>
                <a:latin typeface="+mj-lt"/>
                <a:cs typeface="Segoe UI" panose="020B0502040204020203" pitchFamily="34" charset="0"/>
              </a:rPr>
              <a:t>Admir Antonio Betarelli Junior, </a:t>
            </a:r>
            <a:r>
              <a:rPr lang="en-US" sz="1800" dirty="0" smtClean="0">
                <a:solidFill>
                  <a:schemeClr val="bg1"/>
                </a:solidFill>
                <a:latin typeface="+mj-lt"/>
                <a:cs typeface="Segoe UI" panose="020B0502040204020203" pitchFamily="34" charset="0"/>
              </a:rPr>
              <a:t>Department of Economics, Federal University of Juiz de Fora, Brazil</a:t>
            </a:r>
            <a:endParaRPr lang="pt-BR" sz="1800" dirty="0" smtClean="0">
              <a:solidFill>
                <a:schemeClr val="bg1"/>
              </a:solidFill>
              <a:latin typeface="+mj-lt"/>
              <a:cs typeface="Segoe UI" panose="020B0502040204020203" pitchFamily="34" charset="0"/>
            </a:endParaRPr>
          </a:p>
          <a:p>
            <a:pPr algn="ctr">
              <a:spcBef>
                <a:spcPts val="600"/>
              </a:spcBef>
            </a:pPr>
            <a:r>
              <a:rPr lang="en-US" sz="1800" dirty="0" err="1" smtClean="0">
                <a:solidFill>
                  <a:schemeClr val="bg1"/>
                </a:solidFill>
                <a:latin typeface="+mj-lt"/>
                <a:cs typeface="Segoe UI" panose="020B0502040204020203" pitchFamily="34" charset="0"/>
              </a:rPr>
              <a:t>Kênia</a:t>
            </a:r>
            <a:r>
              <a:rPr lang="en-US" sz="1800" dirty="0" smtClean="0">
                <a:solidFill>
                  <a:schemeClr val="bg1"/>
                </a:solidFill>
                <a:latin typeface="+mj-lt"/>
                <a:cs typeface="Segoe UI" panose="020B0502040204020203" pitchFamily="34" charset="0"/>
              </a:rPr>
              <a:t> Barreiro de Souza, Department of Economics, Federal University of Paraná, Brazil</a:t>
            </a:r>
            <a:endParaRPr lang="pt-BR" sz="1800" dirty="0">
              <a:solidFill>
                <a:schemeClr val="bg1"/>
              </a:solidFill>
              <a:latin typeface="+mj-lt"/>
              <a:cs typeface="Segoe UI" panose="020B0502040204020203" pitchFamily="34" charset="0"/>
            </a:endParaRPr>
          </a:p>
        </p:txBody>
      </p:sp>
      <p:sp>
        <p:nvSpPr>
          <p:cNvPr id="4" name="Title 1"/>
          <p:cNvSpPr txBox="1">
            <a:spLocks/>
          </p:cNvSpPr>
          <p:nvPr/>
        </p:nvSpPr>
        <p:spPr>
          <a:xfrm>
            <a:off x="470140" y="2107925"/>
            <a:ext cx="10774392" cy="3255264"/>
          </a:xfrm>
          <a:prstGeom prst="rect">
            <a:avLst/>
          </a:prstGeom>
        </p:spPr>
        <p:txBody>
          <a:bodyPr>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US" sz="3800" b="1" dirty="0" smtClean="0"/>
              <a:t>Assessing the effects of education expansion policies in Brazil: Evidence from a CGE model with endogenous human capital</a:t>
            </a:r>
            <a:endParaRPr lang="pt-BR" sz="3800" dirty="0"/>
          </a:p>
        </p:txBody>
      </p:sp>
      <p:sp>
        <p:nvSpPr>
          <p:cNvPr id="7" name="TextBox 6"/>
          <p:cNvSpPr txBox="1"/>
          <p:nvPr/>
        </p:nvSpPr>
        <p:spPr>
          <a:xfrm>
            <a:off x="911276" y="315288"/>
            <a:ext cx="9880369" cy="646331"/>
          </a:xfrm>
          <a:prstGeom prst="rect">
            <a:avLst/>
          </a:prstGeom>
          <a:noFill/>
        </p:spPr>
        <p:txBody>
          <a:bodyPr wrap="square" rtlCol="0">
            <a:spAutoFit/>
          </a:bodyPr>
          <a:lstStyle/>
          <a:p>
            <a:pPr algn="ctr"/>
            <a:r>
              <a:rPr lang="en-US" b="1" dirty="0">
                <a:solidFill>
                  <a:schemeClr val="accent1">
                    <a:lumMod val="50000"/>
                  </a:schemeClr>
                </a:solidFill>
                <a:latin typeface="Segoe UI" panose="020B0502040204020203" pitchFamily="34" charset="0"/>
                <a:cs typeface="Segoe UI" panose="020B0502040204020203" pitchFamily="34" charset="0"/>
              </a:rPr>
              <a:t>32nd International Input-Output Association Conference</a:t>
            </a:r>
          </a:p>
          <a:p>
            <a:pPr algn="ctr"/>
            <a:r>
              <a:rPr lang="en-US" dirty="0">
                <a:solidFill>
                  <a:schemeClr val="accent1">
                    <a:lumMod val="50000"/>
                  </a:schemeClr>
                </a:solidFill>
                <a:latin typeface="Segoe UI" panose="020B0502040204020203" pitchFamily="34" charset="0"/>
                <a:cs typeface="Segoe UI" panose="020B0502040204020203" pitchFamily="34" charset="0"/>
              </a:rPr>
              <a:t>22nd - 26th June 2026, Seville, Spain</a:t>
            </a:r>
          </a:p>
        </p:txBody>
      </p:sp>
      <p:sp>
        <p:nvSpPr>
          <p:cNvPr id="8" name="Rectangle 7"/>
          <p:cNvSpPr/>
          <p:nvPr/>
        </p:nvSpPr>
        <p:spPr>
          <a:xfrm>
            <a:off x="12033848" y="1250830"/>
            <a:ext cx="158151" cy="445985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Rectangle 8"/>
          <p:cNvSpPr/>
          <p:nvPr/>
        </p:nvSpPr>
        <p:spPr>
          <a:xfrm>
            <a:off x="11799498" y="1250830"/>
            <a:ext cx="158151" cy="445985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1501" y="5904015"/>
            <a:ext cx="1265540" cy="785967"/>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3154" y="5912642"/>
            <a:ext cx="1370694" cy="777340"/>
          </a:xfrm>
          <a:prstGeom prst="rect">
            <a:avLst/>
          </a:prstGeom>
        </p:spPr>
      </p:pic>
      <p:pic>
        <p:nvPicPr>
          <p:cNvPr id="5" name="Picture 4"/>
          <p:cNvPicPr>
            <a:picLocks noChangeAspect="1"/>
          </p:cNvPicPr>
          <p:nvPr/>
        </p:nvPicPr>
        <p:blipFill>
          <a:blip r:embed="rId4"/>
          <a:stretch>
            <a:fillRect/>
          </a:stretch>
        </p:blipFill>
        <p:spPr>
          <a:xfrm>
            <a:off x="108067" y="127010"/>
            <a:ext cx="923439" cy="1022886"/>
          </a:xfrm>
          <a:prstGeom prst="rect">
            <a:avLst/>
          </a:prstGeom>
        </p:spPr>
      </p:pic>
    </p:spTree>
    <p:extLst>
      <p:ext uri="{BB962C8B-B14F-4D97-AF65-F5344CB8AC3E}">
        <p14:creationId xmlns:p14="http://schemas.microsoft.com/office/powerpoint/2010/main" val="15484846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SIMULATION ESTRATEGY</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8"/>
          <p:cNvSpPr txBox="1"/>
          <p:nvPr/>
        </p:nvSpPr>
        <p:spPr>
          <a:xfrm>
            <a:off x="465826" y="1371600"/>
            <a:ext cx="10584612" cy="1323439"/>
          </a:xfrm>
          <a:prstGeom prst="rect">
            <a:avLst/>
          </a:prstGeom>
          <a:noFill/>
        </p:spPr>
        <p:txBody>
          <a:bodyPr wrap="square" rtlCol="0">
            <a:spAutoFit/>
          </a:bodyPr>
          <a:lstStyle/>
          <a:p>
            <a:pPr algn="just"/>
            <a:r>
              <a:rPr lang="en-US" sz="1900" dirty="0">
                <a:solidFill>
                  <a:schemeClr val="accent1">
                    <a:lumMod val="50000"/>
                  </a:schemeClr>
                </a:solidFill>
              </a:rPr>
              <a:t>Based on our CGE framework with endogenous human capital, and considering the National Education </a:t>
            </a:r>
            <a:r>
              <a:rPr lang="en-US" sz="1900" dirty="0" smtClean="0">
                <a:solidFill>
                  <a:schemeClr val="accent1">
                    <a:lumMod val="50000"/>
                  </a:schemeClr>
                </a:solidFill>
              </a:rPr>
              <a:t>Plan (PNE) educational </a:t>
            </a:r>
            <a:r>
              <a:rPr lang="en-US" sz="1900" dirty="0">
                <a:solidFill>
                  <a:schemeClr val="accent1">
                    <a:lumMod val="50000"/>
                  </a:schemeClr>
                </a:solidFill>
              </a:rPr>
              <a:t>investment </a:t>
            </a:r>
            <a:r>
              <a:rPr lang="en-US" sz="1900" dirty="0" smtClean="0">
                <a:solidFill>
                  <a:schemeClr val="accent1">
                    <a:lumMod val="50000"/>
                  </a:schemeClr>
                </a:solidFill>
              </a:rPr>
              <a:t>target, </a:t>
            </a:r>
            <a:r>
              <a:rPr lang="en-US" sz="1900" dirty="0">
                <a:solidFill>
                  <a:schemeClr val="accent1">
                    <a:lumMod val="50000"/>
                  </a:schemeClr>
                </a:solidFill>
              </a:rPr>
              <a:t>we simulated following scenarios: </a:t>
            </a:r>
            <a:endParaRPr lang="en-US" sz="1900" dirty="0" smtClean="0">
              <a:solidFill>
                <a:schemeClr val="accent1">
                  <a:lumMod val="50000"/>
                </a:schemeClr>
              </a:solidFill>
            </a:endParaRPr>
          </a:p>
          <a:p>
            <a:pPr algn="just"/>
            <a:endParaRPr lang="en-US" sz="2000" dirty="0">
              <a:solidFill>
                <a:schemeClr val="accent1">
                  <a:lumMod val="50000"/>
                </a:schemeClr>
              </a:solidFill>
            </a:endParaRPr>
          </a:p>
          <a:p>
            <a:pPr algn="just"/>
            <a:endParaRPr lang="en-US" sz="2000" dirty="0" smtClean="0">
              <a:solidFill>
                <a:schemeClr val="accent1">
                  <a:lumMod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689272262"/>
              </p:ext>
            </p:extLst>
          </p:nvPr>
        </p:nvGraphicFramePr>
        <p:xfrm>
          <a:off x="582284" y="2355895"/>
          <a:ext cx="10351696" cy="3967267"/>
        </p:xfrm>
        <a:graphic>
          <a:graphicData uri="http://schemas.openxmlformats.org/drawingml/2006/table">
            <a:tbl>
              <a:tblPr firstRow="1" firstCol="1" bandRow="1">
                <a:tableStyleId>{5A111915-BE36-4E01-A7E5-04B1672EAD32}</a:tableStyleId>
              </a:tblPr>
              <a:tblGrid>
                <a:gridCol w="1570006"/>
                <a:gridCol w="4929997"/>
                <a:gridCol w="2277373"/>
                <a:gridCol w="1574320"/>
              </a:tblGrid>
              <a:tr h="516701">
                <a:tc>
                  <a:txBody>
                    <a:bodyPr/>
                    <a:lstStyle/>
                    <a:p>
                      <a:pPr algn="ctr">
                        <a:lnSpc>
                          <a:spcPct val="107000"/>
                        </a:lnSpc>
                        <a:spcAft>
                          <a:spcPts val="0"/>
                        </a:spcAft>
                      </a:pPr>
                      <a:r>
                        <a:rPr lang="en-US" sz="1600" dirty="0">
                          <a:effectLst/>
                        </a:rPr>
                        <a:t>Policy scenario</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Description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Instrument</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Time horizon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897147">
                <a:tc>
                  <a:txBody>
                    <a:bodyPr/>
                    <a:lstStyle/>
                    <a:p>
                      <a:pPr algn="ctr">
                        <a:lnSpc>
                          <a:spcPct val="107000"/>
                        </a:lnSpc>
                        <a:spcAft>
                          <a:spcPts val="0"/>
                        </a:spcAft>
                      </a:pPr>
                      <a:r>
                        <a:rPr lang="en-US" sz="1600" dirty="0">
                          <a:effectLst/>
                        </a:rPr>
                        <a:t>Scenario 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Increase in public spending on public education, reaching 7% in 2029 and 10% of GDP in 2034, according to the National Education Plan (PNE).</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Variation in government demand for public education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2024-2034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819510">
                <a:tc>
                  <a:txBody>
                    <a:bodyPr/>
                    <a:lstStyle/>
                    <a:p>
                      <a:pPr algn="ctr">
                        <a:lnSpc>
                          <a:spcPct val="107000"/>
                        </a:lnSpc>
                        <a:spcAft>
                          <a:spcPts val="0"/>
                        </a:spcAft>
                      </a:pPr>
                      <a:r>
                        <a:rPr lang="en-US" sz="1600">
                          <a:effectLst/>
                        </a:rPr>
                        <a:t>Scenario 2</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Increase in public spending on private education until 2034, according to the projected spending in Scenario 1.</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Subsidies for private education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a:effectLst/>
                        </a:rPr>
                        <a:t>2024-2034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834524">
                <a:tc>
                  <a:txBody>
                    <a:bodyPr/>
                    <a:lstStyle/>
                    <a:p>
                      <a:pPr algn="ctr">
                        <a:lnSpc>
                          <a:spcPct val="107000"/>
                        </a:lnSpc>
                        <a:spcAft>
                          <a:spcPts val="0"/>
                        </a:spcAft>
                      </a:pPr>
                      <a:r>
                        <a:rPr lang="en-US" sz="1600">
                          <a:effectLst/>
                        </a:rPr>
                        <a:t>Scenario 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Increase in public spending on public education, aiming to reach 10% of GDP by 2044.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Variation in government demand for public education</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2024-2044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899385">
                <a:tc>
                  <a:txBody>
                    <a:bodyPr/>
                    <a:lstStyle/>
                    <a:p>
                      <a:pPr algn="ctr">
                        <a:lnSpc>
                          <a:spcPct val="107000"/>
                        </a:lnSpc>
                        <a:spcAft>
                          <a:spcPts val="0"/>
                        </a:spcAft>
                      </a:pPr>
                      <a:r>
                        <a:rPr lang="en-US" sz="1600">
                          <a:effectLst/>
                        </a:rPr>
                        <a:t>Scenario 4</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a:effectLst/>
                        </a:rPr>
                        <a:t>Increase in public spending on private education until 2044, according to the projected spending in Scenario 3.</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a:effectLst/>
                        </a:rPr>
                        <a:t>Subsidies for private education</a:t>
                      </a:r>
                      <a:endParaRPr lang="pt-BR"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0"/>
                        </a:spcAft>
                      </a:pPr>
                      <a:r>
                        <a:rPr lang="en-US" sz="1600" dirty="0">
                          <a:effectLst/>
                        </a:rPr>
                        <a:t>2024-2044</a:t>
                      </a: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bl>
          </a:graphicData>
        </a:graphic>
      </p:graphicFrame>
    </p:spTree>
    <p:extLst>
      <p:ext uri="{BB962C8B-B14F-4D97-AF65-F5344CB8AC3E}">
        <p14:creationId xmlns:p14="http://schemas.microsoft.com/office/powerpoint/2010/main" val="2905841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RESULTS</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9" name="Chart 8"/>
          <p:cNvGraphicFramePr/>
          <p:nvPr>
            <p:extLst>
              <p:ext uri="{D42A27DB-BD31-4B8C-83A1-F6EECF244321}">
                <p14:modId xmlns:p14="http://schemas.microsoft.com/office/powerpoint/2010/main" val="1019041575"/>
              </p:ext>
            </p:extLst>
          </p:nvPr>
        </p:nvGraphicFramePr>
        <p:xfrm>
          <a:off x="575094" y="1645920"/>
          <a:ext cx="5640985" cy="4242816"/>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306657" y="1113691"/>
            <a:ext cx="4693460" cy="4524315"/>
          </a:xfrm>
          <a:prstGeom prst="rect">
            <a:avLst/>
          </a:prstGeom>
          <a:noFill/>
        </p:spPr>
        <p:txBody>
          <a:bodyPr wrap="square" rtlCol="0">
            <a:spAutoFit/>
          </a:bodyPr>
          <a:lstStyle/>
          <a:p>
            <a:r>
              <a:rPr lang="pt-BR" b="1" dirty="0" smtClean="0">
                <a:solidFill>
                  <a:srgbClr val="1E7384"/>
                </a:solidFill>
              </a:rPr>
              <a:t>About the main macroeconomics effects:</a:t>
            </a:r>
          </a:p>
          <a:p>
            <a:endParaRPr lang="pt-BR" dirty="0">
              <a:solidFill>
                <a:srgbClr val="1E7384"/>
              </a:solidFill>
            </a:endParaRPr>
          </a:p>
          <a:p>
            <a:pPr marL="285750" indent="-285750">
              <a:buFont typeface="Arial" panose="020B0604020202020204" pitchFamily="34" charset="0"/>
              <a:buChar char="•"/>
            </a:pPr>
            <a:r>
              <a:rPr lang="en-US" dirty="0">
                <a:solidFill>
                  <a:srgbClr val="1E7384"/>
                </a:solidFill>
              </a:rPr>
              <a:t>Scenarios 1 and 3 stand out in terms of GDP variation compared to the baseline scenario, driven primarily by private investment and government </a:t>
            </a:r>
            <a:r>
              <a:rPr lang="en-US" dirty="0" smtClean="0">
                <a:solidFill>
                  <a:srgbClr val="1E7384"/>
                </a:solidFill>
              </a:rPr>
              <a:t>consumption</a:t>
            </a:r>
            <a:r>
              <a:rPr lang="en-US" dirty="0">
                <a:solidFill>
                  <a:srgbClr val="1E7384"/>
                </a:solidFill>
              </a:rPr>
              <a:t>.</a:t>
            </a:r>
            <a:endParaRPr lang="en-US" dirty="0" smtClean="0">
              <a:solidFill>
                <a:srgbClr val="1E7384"/>
              </a:solidFill>
            </a:endParaRPr>
          </a:p>
          <a:p>
            <a:pPr marL="285750" indent="-285750">
              <a:buFont typeface="Arial" panose="020B0604020202020204" pitchFamily="34" charset="0"/>
              <a:buChar char="•"/>
            </a:pPr>
            <a:endParaRPr lang="en-US" dirty="0">
              <a:solidFill>
                <a:srgbClr val="1E7384"/>
              </a:solidFill>
            </a:endParaRPr>
          </a:p>
          <a:p>
            <a:pPr marL="285750" indent="-285750">
              <a:buFont typeface="Arial" panose="020B0604020202020204" pitchFamily="34" charset="0"/>
              <a:buChar char="•"/>
            </a:pPr>
            <a:r>
              <a:rPr lang="en-US" dirty="0" smtClean="0">
                <a:solidFill>
                  <a:srgbClr val="1E7384"/>
                </a:solidFill>
              </a:rPr>
              <a:t>It is related </a:t>
            </a:r>
            <a:r>
              <a:rPr lang="en-US" dirty="0">
                <a:solidFill>
                  <a:srgbClr val="1E7384"/>
                </a:solidFill>
              </a:rPr>
              <a:t>to the stimulus in knowledge capital investment caused by the public education sector, which excels in national R&amp;D production</a:t>
            </a:r>
            <a:r>
              <a:rPr lang="en-US" dirty="0" smtClean="0">
                <a:solidFill>
                  <a:srgbClr val="1E7384"/>
                </a:solidFill>
              </a:rPr>
              <a:t>.</a:t>
            </a:r>
          </a:p>
          <a:p>
            <a:pPr marL="285750" indent="-285750">
              <a:buFont typeface="Arial" panose="020B0604020202020204" pitchFamily="34" charset="0"/>
              <a:buChar char="•"/>
            </a:pPr>
            <a:endParaRPr lang="pt-BR" dirty="0">
              <a:solidFill>
                <a:srgbClr val="1E7384"/>
              </a:solidFill>
            </a:endParaRPr>
          </a:p>
          <a:p>
            <a:pPr marL="285750" indent="-285750">
              <a:buFont typeface="Arial" panose="020B0604020202020204" pitchFamily="34" charset="0"/>
              <a:buChar char="•"/>
            </a:pPr>
            <a:r>
              <a:rPr lang="pt-BR" dirty="0" smtClean="0">
                <a:solidFill>
                  <a:srgbClr val="1E7384"/>
                </a:solidFill>
              </a:rPr>
              <a:t>Scenarios 2 e 4, </a:t>
            </a:r>
            <a:r>
              <a:rPr lang="en-US" dirty="0" smtClean="0">
                <a:solidFill>
                  <a:srgbClr val="1E7384"/>
                </a:solidFill>
              </a:rPr>
              <a:t>marked by government subsidies to private education through tax breaks for this activity, lead to negative percentage changes in the long term.</a:t>
            </a:r>
          </a:p>
        </p:txBody>
      </p:sp>
    </p:spTree>
    <p:extLst>
      <p:ext uri="{BB962C8B-B14F-4D97-AF65-F5344CB8AC3E}">
        <p14:creationId xmlns:p14="http://schemas.microsoft.com/office/powerpoint/2010/main" val="800174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RESULTS</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TextBox 9"/>
          <p:cNvSpPr txBox="1"/>
          <p:nvPr/>
        </p:nvSpPr>
        <p:spPr>
          <a:xfrm>
            <a:off x="6473836" y="1720840"/>
            <a:ext cx="4535308" cy="3416320"/>
          </a:xfrm>
          <a:prstGeom prst="rect">
            <a:avLst/>
          </a:prstGeom>
          <a:noFill/>
        </p:spPr>
        <p:txBody>
          <a:bodyPr wrap="square" rtlCol="0">
            <a:spAutoFit/>
          </a:bodyPr>
          <a:lstStyle/>
          <a:p>
            <a:r>
              <a:rPr lang="pt-BR" b="1" dirty="0" smtClean="0">
                <a:solidFill>
                  <a:srgbClr val="1E7384"/>
                </a:solidFill>
              </a:rPr>
              <a:t>About the labor market effects (aggregate):</a:t>
            </a:r>
          </a:p>
          <a:p>
            <a:pPr marL="285750" indent="-285750">
              <a:buFont typeface="Arial" panose="020B0604020202020204" pitchFamily="34" charset="0"/>
              <a:buChar char="•"/>
            </a:pPr>
            <a:endParaRPr lang="pt-BR" dirty="0" smtClean="0">
              <a:solidFill>
                <a:srgbClr val="1E7384"/>
              </a:solidFill>
            </a:endParaRPr>
          </a:p>
          <a:p>
            <a:pPr marL="285750" indent="-285750">
              <a:buFont typeface="Arial" panose="020B0604020202020204" pitchFamily="34" charset="0"/>
              <a:buChar char="•"/>
            </a:pPr>
            <a:endParaRPr lang="pt-BR" dirty="0">
              <a:solidFill>
                <a:srgbClr val="1E7384"/>
              </a:solidFill>
            </a:endParaRPr>
          </a:p>
          <a:p>
            <a:pPr marL="285750" indent="-285750">
              <a:buFont typeface="Arial" panose="020B0604020202020204" pitchFamily="34" charset="0"/>
              <a:buChar char="•"/>
            </a:pPr>
            <a:r>
              <a:rPr lang="en-US" dirty="0">
                <a:solidFill>
                  <a:srgbClr val="1E7384"/>
                </a:solidFill>
              </a:rPr>
              <a:t>Scenarios 1 and 3 project a cumulative increase of approximately 4.5% in national aggregate employment, with sustained positive effects over time.</a:t>
            </a:r>
          </a:p>
          <a:p>
            <a:pPr marL="285750" indent="-285750">
              <a:buFont typeface="Arial" panose="020B0604020202020204" pitchFamily="34" charset="0"/>
              <a:buChar char="•"/>
            </a:pPr>
            <a:endParaRPr lang="en-US" dirty="0" smtClean="0">
              <a:solidFill>
                <a:srgbClr val="1E7384"/>
              </a:solidFill>
            </a:endParaRPr>
          </a:p>
          <a:p>
            <a:pPr marL="285750" indent="-285750">
              <a:buFont typeface="Arial" panose="020B0604020202020204" pitchFamily="34" charset="0"/>
              <a:buChar char="•"/>
            </a:pPr>
            <a:endParaRPr lang="en-US" dirty="0">
              <a:solidFill>
                <a:srgbClr val="1E7384"/>
              </a:solidFill>
            </a:endParaRPr>
          </a:p>
          <a:p>
            <a:pPr marL="285750" indent="-285750">
              <a:buFont typeface="Arial" panose="020B0604020202020204" pitchFamily="34" charset="0"/>
              <a:buChar char="•"/>
            </a:pPr>
            <a:r>
              <a:rPr lang="en-US" dirty="0">
                <a:solidFill>
                  <a:srgbClr val="1E7384"/>
                </a:solidFill>
              </a:rPr>
              <a:t>Subsidies for private education (scenarios 2 and </a:t>
            </a:r>
            <a:r>
              <a:rPr lang="en-US" dirty="0" smtClean="0">
                <a:solidFill>
                  <a:srgbClr val="1E7384"/>
                </a:solidFill>
              </a:rPr>
              <a:t>4) </a:t>
            </a:r>
            <a:r>
              <a:rPr lang="en-US" dirty="0">
                <a:solidFill>
                  <a:srgbClr val="1E7384"/>
                </a:solidFill>
              </a:rPr>
              <a:t>promote lower aggregate employment growth.</a:t>
            </a:r>
            <a:endParaRPr lang="pt-BR" dirty="0">
              <a:solidFill>
                <a:srgbClr val="1E7384"/>
              </a:solidFill>
            </a:endParaRPr>
          </a:p>
        </p:txBody>
      </p:sp>
      <p:graphicFrame>
        <p:nvGraphicFramePr>
          <p:cNvPr id="12" name="Chart 11"/>
          <p:cNvGraphicFramePr/>
          <p:nvPr>
            <p:extLst>
              <p:ext uri="{D42A27DB-BD31-4B8C-83A1-F6EECF244321}">
                <p14:modId xmlns:p14="http://schemas.microsoft.com/office/powerpoint/2010/main" val="2288258189"/>
              </p:ext>
            </p:extLst>
          </p:nvPr>
        </p:nvGraphicFramePr>
        <p:xfrm>
          <a:off x="490267" y="1344168"/>
          <a:ext cx="5763191" cy="4846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83629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RESULTS</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9" name="Picture 8"/>
          <p:cNvPicPr/>
          <p:nvPr/>
        </p:nvPicPr>
        <p:blipFill>
          <a:blip r:embed="rId2"/>
          <a:stretch>
            <a:fillRect/>
          </a:stretch>
        </p:blipFill>
        <p:spPr>
          <a:xfrm>
            <a:off x="566272" y="1565693"/>
            <a:ext cx="5759450" cy="4451985"/>
          </a:xfrm>
          <a:prstGeom prst="rect">
            <a:avLst/>
          </a:prstGeom>
        </p:spPr>
      </p:pic>
      <p:sp>
        <p:nvSpPr>
          <p:cNvPr id="10" name="TextBox 9"/>
          <p:cNvSpPr txBox="1"/>
          <p:nvPr/>
        </p:nvSpPr>
        <p:spPr>
          <a:xfrm>
            <a:off x="6430301" y="1117444"/>
            <a:ext cx="4693460" cy="5355312"/>
          </a:xfrm>
          <a:prstGeom prst="rect">
            <a:avLst/>
          </a:prstGeom>
          <a:noFill/>
        </p:spPr>
        <p:txBody>
          <a:bodyPr wrap="square" rtlCol="0">
            <a:spAutoFit/>
          </a:bodyPr>
          <a:lstStyle/>
          <a:p>
            <a:r>
              <a:rPr lang="pt-BR" b="1" dirty="0" smtClean="0">
                <a:solidFill>
                  <a:srgbClr val="1E7384"/>
                </a:solidFill>
              </a:rPr>
              <a:t>About the labor market effects:</a:t>
            </a:r>
          </a:p>
          <a:p>
            <a:pPr marL="285750" indent="-285750">
              <a:buFont typeface="Arial" panose="020B0604020202020204" pitchFamily="34" charset="0"/>
              <a:buChar char="•"/>
            </a:pPr>
            <a:endParaRPr lang="pt-BR" dirty="0">
              <a:solidFill>
                <a:srgbClr val="1E7384"/>
              </a:solidFill>
            </a:endParaRPr>
          </a:p>
          <a:p>
            <a:pPr marL="285750" indent="-285750">
              <a:buFont typeface="Arial" panose="020B0604020202020204" pitchFamily="34" charset="0"/>
              <a:buChar char="•"/>
            </a:pPr>
            <a:r>
              <a:rPr lang="en-US" dirty="0">
                <a:solidFill>
                  <a:srgbClr val="1E7384"/>
                </a:solidFill>
              </a:rPr>
              <a:t>In the first scenario, the increase in highly skilled work surpasses that of medium-skilled work, growing until 2034 and stabilizing linearly until the end of the period. With the expansion of spending distributed over 20 years, as in the 3rd scenario, the growth of skilled work occurs more uniformly over time</a:t>
            </a:r>
            <a:r>
              <a:rPr lang="en-US" dirty="0" smtClean="0">
                <a:solidFill>
                  <a:srgbClr val="1E7384"/>
                </a:solidFill>
              </a:rPr>
              <a:t>.</a:t>
            </a:r>
          </a:p>
          <a:p>
            <a:pPr marL="285750" indent="-285750">
              <a:buFont typeface="Arial" panose="020B0604020202020204" pitchFamily="34" charset="0"/>
              <a:buChar char="•"/>
            </a:pPr>
            <a:endParaRPr lang="pt-BR" dirty="0">
              <a:solidFill>
                <a:srgbClr val="1E7384"/>
              </a:solidFill>
            </a:endParaRPr>
          </a:p>
          <a:p>
            <a:pPr marL="285750" indent="-285750">
              <a:buFont typeface="Arial" panose="020B0604020202020204" pitchFamily="34" charset="0"/>
              <a:buChar char="•"/>
            </a:pPr>
            <a:r>
              <a:rPr lang="en-US" dirty="0">
                <a:solidFill>
                  <a:srgbClr val="1E7384"/>
                </a:solidFill>
              </a:rPr>
              <a:t>In Scenario 2, subsidies for private education over a decade gradually reduce low-skilled labor, increase medium-skilled labor, and highlight highly skilled labor, with continuous growth during shocks and cumulative progress until </a:t>
            </a:r>
            <a:r>
              <a:rPr lang="en-US" dirty="0" smtClean="0">
                <a:solidFill>
                  <a:srgbClr val="1E7384"/>
                </a:solidFill>
              </a:rPr>
              <a:t>2050. When distributed </a:t>
            </a:r>
            <a:r>
              <a:rPr lang="en-US" dirty="0">
                <a:solidFill>
                  <a:srgbClr val="1E7384"/>
                </a:solidFill>
              </a:rPr>
              <a:t>over 20 years, the changes follow a </a:t>
            </a:r>
            <a:r>
              <a:rPr lang="en-US" dirty="0" smtClean="0">
                <a:solidFill>
                  <a:srgbClr val="1E7384"/>
                </a:solidFill>
              </a:rPr>
              <a:t>more </a:t>
            </a:r>
            <a:r>
              <a:rPr lang="en-US" dirty="0">
                <a:solidFill>
                  <a:srgbClr val="1E7384"/>
                </a:solidFill>
              </a:rPr>
              <a:t>continuous </a:t>
            </a:r>
            <a:r>
              <a:rPr lang="en-US" dirty="0" smtClean="0">
                <a:solidFill>
                  <a:srgbClr val="1E7384"/>
                </a:solidFill>
              </a:rPr>
              <a:t>trajectory.</a:t>
            </a:r>
            <a:endParaRPr lang="pt-BR" dirty="0">
              <a:solidFill>
                <a:srgbClr val="1E7384"/>
              </a:solidFill>
            </a:endParaRPr>
          </a:p>
        </p:txBody>
      </p:sp>
    </p:spTree>
    <p:extLst>
      <p:ext uri="{BB962C8B-B14F-4D97-AF65-F5344CB8AC3E}">
        <p14:creationId xmlns:p14="http://schemas.microsoft.com/office/powerpoint/2010/main" val="2782714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RESULTS</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aphicFrame>
        <p:nvGraphicFramePr>
          <p:cNvPr id="9" name="Chart 8"/>
          <p:cNvGraphicFramePr/>
          <p:nvPr>
            <p:extLst>
              <p:ext uri="{D42A27DB-BD31-4B8C-83A1-F6EECF244321}">
                <p14:modId xmlns:p14="http://schemas.microsoft.com/office/powerpoint/2010/main" val="1513916233"/>
              </p:ext>
            </p:extLst>
          </p:nvPr>
        </p:nvGraphicFramePr>
        <p:xfrm>
          <a:off x="658929" y="1286169"/>
          <a:ext cx="4918911" cy="2444583"/>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5881288" y="914596"/>
            <a:ext cx="5009100" cy="5632311"/>
          </a:xfrm>
          <a:prstGeom prst="rect">
            <a:avLst/>
          </a:prstGeom>
          <a:noFill/>
        </p:spPr>
        <p:txBody>
          <a:bodyPr wrap="square" rtlCol="0">
            <a:spAutoFit/>
          </a:bodyPr>
          <a:lstStyle/>
          <a:p>
            <a:r>
              <a:rPr lang="pt-BR" b="1" dirty="0" smtClean="0">
                <a:solidFill>
                  <a:srgbClr val="1E7384"/>
                </a:solidFill>
              </a:rPr>
              <a:t>About the R&amp;D investiment effects:</a:t>
            </a:r>
          </a:p>
          <a:p>
            <a:pPr marL="285750" indent="-285750">
              <a:buFont typeface="Arial" panose="020B0604020202020204" pitchFamily="34" charset="0"/>
              <a:buChar char="•"/>
            </a:pPr>
            <a:endParaRPr lang="pt-BR" dirty="0">
              <a:solidFill>
                <a:srgbClr val="1E7384"/>
              </a:solidFill>
            </a:endParaRPr>
          </a:p>
          <a:p>
            <a:pPr marL="285750" indent="-285750">
              <a:buFont typeface="Arial" panose="020B0604020202020204" pitchFamily="34" charset="0"/>
              <a:buChar char="•"/>
            </a:pPr>
            <a:r>
              <a:rPr lang="en-US" dirty="0">
                <a:solidFill>
                  <a:srgbClr val="1E7384"/>
                </a:solidFill>
              </a:rPr>
              <a:t>The four simulations of policies expanding government spending and subsidies on education also affect investments in R&amp;D and the production of knowledge capital in Brazil</a:t>
            </a:r>
            <a:r>
              <a:rPr lang="en-US" dirty="0" smtClean="0">
                <a:solidFill>
                  <a:srgbClr val="1E7384"/>
                </a:solidFill>
              </a:rPr>
              <a:t>.</a:t>
            </a:r>
          </a:p>
          <a:p>
            <a:pPr marL="285750" indent="-285750">
              <a:buFont typeface="Arial" panose="020B0604020202020204" pitchFamily="34" charset="0"/>
              <a:buChar char="•"/>
            </a:pPr>
            <a:endParaRPr lang="en-US" dirty="0">
              <a:solidFill>
                <a:srgbClr val="1E7384"/>
              </a:solidFill>
            </a:endParaRPr>
          </a:p>
          <a:p>
            <a:pPr marL="285750" indent="-285750">
              <a:buFont typeface="Arial" panose="020B0604020202020204" pitchFamily="34" charset="0"/>
              <a:buChar char="•"/>
            </a:pPr>
            <a:r>
              <a:rPr lang="en-US" dirty="0">
                <a:solidFill>
                  <a:srgbClr val="1E7384"/>
                </a:solidFill>
              </a:rPr>
              <a:t>The shocks that showed the best results on this economic element were those aimed at increasing public spending on public education</a:t>
            </a:r>
            <a:r>
              <a:rPr lang="en-US" dirty="0" smtClean="0">
                <a:solidFill>
                  <a:srgbClr val="1E7384"/>
                </a:solidFill>
              </a:rPr>
              <a:t>.</a:t>
            </a:r>
          </a:p>
          <a:p>
            <a:pPr marL="285750" indent="-285750">
              <a:buFont typeface="Arial" panose="020B0604020202020204" pitchFamily="34" charset="0"/>
              <a:buChar char="•"/>
            </a:pPr>
            <a:endParaRPr lang="en-US" dirty="0">
              <a:solidFill>
                <a:srgbClr val="1E7384"/>
              </a:solidFill>
            </a:endParaRPr>
          </a:p>
          <a:p>
            <a:pPr marL="285750" indent="-285750">
              <a:buFont typeface="Arial" panose="020B0604020202020204" pitchFamily="34" charset="0"/>
              <a:buChar char="•"/>
            </a:pPr>
            <a:r>
              <a:rPr lang="en-US" dirty="0">
                <a:solidFill>
                  <a:srgbClr val="1E7384"/>
                </a:solidFill>
              </a:rPr>
              <a:t>In the first scenario, the stock of knowledge capital grows gradually until 2034 and then remains constant; in the third scenario, the increase is smaller, but continuous</a:t>
            </a:r>
            <a:r>
              <a:rPr lang="en-US" dirty="0" smtClean="0">
                <a:solidFill>
                  <a:srgbClr val="1E7384"/>
                </a:solidFill>
              </a:rPr>
              <a:t>.</a:t>
            </a:r>
          </a:p>
          <a:p>
            <a:pPr marL="285750" indent="-285750">
              <a:buFont typeface="Arial" panose="020B0604020202020204" pitchFamily="34" charset="0"/>
              <a:buChar char="•"/>
            </a:pPr>
            <a:endParaRPr lang="en-US" dirty="0">
              <a:solidFill>
                <a:srgbClr val="1E7384"/>
              </a:solidFill>
            </a:endParaRPr>
          </a:p>
          <a:p>
            <a:pPr marL="285750" indent="-285750">
              <a:buFont typeface="Arial" panose="020B0604020202020204" pitchFamily="34" charset="0"/>
              <a:buChar char="•"/>
            </a:pPr>
            <a:r>
              <a:rPr lang="en-US" dirty="0">
                <a:solidFill>
                  <a:srgbClr val="1E7384"/>
                </a:solidFill>
              </a:rPr>
              <a:t>Scenarios 2 and 4, with subsidies for private education, show less variation, although the second scenario accumulates more knowledge capital than the fourth.</a:t>
            </a:r>
            <a:endParaRPr lang="pt-BR" dirty="0">
              <a:solidFill>
                <a:srgbClr val="1E7384"/>
              </a:solidFill>
            </a:endParaRPr>
          </a:p>
        </p:txBody>
      </p:sp>
      <p:graphicFrame>
        <p:nvGraphicFramePr>
          <p:cNvPr id="11" name="Chart 10"/>
          <p:cNvGraphicFramePr/>
          <p:nvPr>
            <p:extLst>
              <p:ext uri="{D42A27DB-BD31-4B8C-83A1-F6EECF244321}">
                <p14:modId xmlns:p14="http://schemas.microsoft.com/office/powerpoint/2010/main" val="62738749"/>
              </p:ext>
            </p:extLst>
          </p:nvPr>
        </p:nvGraphicFramePr>
        <p:xfrm>
          <a:off x="658928" y="4160519"/>
          <a:ext cx="4809183" cy="23238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1732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RESULTS</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TextBox 9"/>
          <p:cNvSpPr txBox="1"/>
          <p:nvPr/>
        </p:nvSpPr>
        <p:spPr>
          <a:xfrm>
            <a:off x="6466877" y="1238774"/>
            <a:ext cx="4451059" cy="3693319"/>
          </a:xfrm>
          <a:prstGeom prst="rect">
            <a:avLst/>
          </a:prstGeom>
          <a:noFill/>
        </p:spPr>
        <p:txBody>
          <a:bodyPr wrap="square" rtlCol="0">
            <a:spAutoFit/>
          </a:bodyPr>
          <a:lstStyle/>
          <a:p>
            <a:r>
              <a:rPr lang="pt-BR" b="1" dirty="0" smtClean="0">
                <a:solidFill>
                  <a:srgbClr val="1E7384"/>
                </a:solidFill>
              </a:rPr>
              <a:t>About sectorial effects:</a:t>
            </a:r>
          </a:p>
          <a:p>
            <a:pPr marL="285750" indent="-285750">
              <a:buFont typeface="Arial" panose="020B0604020202020204" pitchFamily="34" charset="0"/>
              <a:buChar char="•"/>
            </a:pPr>
            <a:endParaRPr lang="pt-BR" dirty="0">
              <a:solidFill>
                <a:srgbClr val="1E7384"/>
              </a:solidFill>
            </a:endParaRPr>
          </a:p>
          <a:p>
            <a:pPr marL="285750" indent="-285750">
              <a:buFont typeface="Arial" panose="020B0604020202020204" pitchFamily="34" charset="0"/>
              <a:buChar char="•"/>
            </a:pPr>
            <a:r>
              <a:rPr lang="en-US" dirty="0">
                <a:solidFill>
                  <a:srgbClr val="1E7384"/>
                </a:solidFill>
              </a:rPr>
              <a:t>For the four simulated scenarios, both investments in R&amp;D and the stock of knowledge capital stand out predominantly in the service sector</a:t>
            </a:r>
            <a:r>
              <a:rPr lang="en-US" dirty="0" smtClean="0">
                <a:solidFill>
                  <a:srgbClr val="1E7384"/>
                </a:solidFill>
              </a:rPr>
              <a:t>.</a:t>
            </a:r>
          </a:p>
          <a:p>
            <a:pPr marL="285750" indent="-285750">
              <a:buFont typeface="Arial" panose="020B0604020202020204" pitchFamily="34" charset="0"/>
              <a:buChar char="•"/>
            </a:pPr>
            <a:endParaRPr lang="en-US" dirty="0">
              <a:solidFill>
                <a:srgbClr val="1E7384"/>
              </a:solidFill>
            </a:endParaRPr>
          </a:p>
          <a:p>
            <a:pPr marL="285750" indent="-285750">
              <a:buFont typeface="Arial" panose="020B0604020202020204" pitchFamily="34" charset="0"/>
              <a:buChar char="•"/>
            </a:pPr>
            <a:r>
              <a:rPr lang="en-US" dirty="0">
                <a:solidFill>
                  <a:srgbClr val="1E7384"/>
                </a:solidFill>
              </a:rPr>
              <a:t>This is associated with the fact that there is an expansion directly concentrated in the education sector and other activities intensive in the production and demand for knowledge capital, such as those related to information and computing.</a:t>
            </a:r>
            <a:endParaRPr lang="pt-BR" dirty="0">
              <a:solidFill>
                <a:srgbClr val="1E7384"/>
              </a:solidFill>
            </a:endParaRPr>
          </a:p>
        </p:txBody>
      </p:sp>
      <p:pic>
        <p:nvPicPr>
          <p:cNvPr id="9" name="Picture 8"/>
          <p:cNvPicPr/>
          <p:nvPr/>
        </p:nvPicPr>
        <p:blipFill>
          <a:blip r:embed="rId2"/>
          <a:stretch>
            <a:fillRect/>
          </a:stretch>
        </p:blipFill>
        <p:spPr>
          <a:xfrm>
            <a:off x="581385" y="1246822"/>
            <a:ext cx="5721350" cy="4364355"/>
          </a:xfrm>
          <a:prstGeom prst="rect">
            <a:avLst/>
          </a:prstGeom>
        </p:spPr>
      </p:pic>
    </p:spTree>
    <p:extLst>
      <p:ext uri="{BB962C8B-B14F-4D97-AF65-F5344CB8AC3E}">
        <p14:creationId xmlns:p14="http://schemas.microsoft.com/office/powerpoint/2010/main" val="1707426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4000" cap="all" dirty="0">
                <a:solidFill>
                  <a:srgbClr val="1E7384"/>
                </a:solidFill>
                <a:latin typeface="Calibri" panose="020F0502020204030204" pitchFamily="34" charset="0"/>
                <a:cs typeface="Calibri" panose="020F0502020204030204" pitchFamily="34" charset="0"/>
              </a:rPr>
              <a:t>Concluding Remarks</a:t>
            </a:r>
            <a:endParaRPr lang="en-US" sz="4000" cap="all" dirty="0">
              <a:solidFill>
                <a:srgbClr val="1E7384"/>
              </a:solidFill>
              <a:latin typeface="Calibri" panose="020F0502020204030204" pitchFamily="34" charset="0"/>
              <a:ea typeface="Calibri"/>
              <a:cs typeface="Calibri" panose="020F0502020204030204" pitchFamily="34" charset="0"/>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8"/>
          <p:cNvSpPr txBox="1"/>
          <p:nvPr/>
        </p:nvSpPr>
        <p:spPr>
          <a:xfrm>
            <a:off x="484516" y="1355188"/>
            <a:ext cx="10138627" cy="5093702"/>
          </a:xfrm>
          <a:prstGeom prst="rect">
            <a:avLst/>
          </a:prstGeom>
          <a:noFill/>
        </p:spPr>
        <p:txBody>
          <a:bodyPr wrap="square" rtlCol="0">
            <a:spAutoFit/>
          </a:bodyPr>
          <a:lstStyle/>
          <a:p>
            <a:pPr marL="285750" indent="-285750" algn="just">
              <a:buFont typeface="Arial" panose="020B0604020202020204" pitchFamily="34" charset="0"/>
              <a:buChar char="•"/>
            </a:pPr>
            <a:r>
              <a:rPr lang="en-US" dirty="0">
                <a:solidFill>
                  <a:srgbClr val="1E7384"/>
                </a:solidFill>
              </a:rPr>
              <a:t>Simulations indicate that increased public spending on public education tends to promote greater economic growth over the projected time horizon, while subsidies to private education have smaller macroeconomic effects.</a:t>
            </a:r>
          </a:p>
          <a:p>
            <a:pPr marL="285750" indent="-285750" algn="just">
              <a:buFont typeface="Arial" panose="020B0604020202020204" pitchFamily="34" charset="0"/>
              <a:buChar char="•"/>
            </a:pPr>
            <a:endParaRPr lang="en-US" dirty="0" smtClean="0">
              <a:solidFill>
                <a:srgbClr val="1E7384"/>
              </a:solidFill>
            </a:endParaRPr>
          </a:p>
          <a:p>
            <a:pPr marL="285750" indent="-285750" algn="just">
              <a:buFont typeface="Arial" panose="020B0604020202020204" pitchFamily="34" charset="0"/>
              <a:buChar char="•"/>
            </a:pPr>
            <a:endParaRPr lang="en-US" dirty="0">
              <a:solidFill>
                <a:srgbClr val="1E7384"/>
              </a:solidFill>
            </a:endParaRPr>
          </a:p>
          <a:p>
            <a:pPr marL="285750" indent="-285750" algn="just">
              <a:buFont typeface="Arial" panose="020B0604020202020204" pitchFamily="34" charset="0"/>
              <a:buChar char="•"/>
            </a:pPr>
            <a:r>
              <a:rPr lang="en-US" dirty="0">
                <a:solidFill>
                  <a:srgbClr val="1E7384"/>
                </a:solidFill>
              </a:rPr>
              <a:t>All simulated scenarios significantly affected total employment and increased the use of highly skilled labor, with milder effects when distributed over a longer time horizon.</a:t>
            </a:r>
          </a:p>
          <a:p>
            <a:pPr marL="285750" indent="-285750" algn="just">
              <a:buFont typeface="Arial" panose="020B0604020202020204" pitchFamily="34" charset="0"/>
              <a:buChar char="•"/>
            </a:pPr>
            <a:endParaRPr lang="en-US" dirty="0" smtClean="0">
              <a:solidFill>
                <a:srgbClr val="1E7384"/>
              </a:solidFill>
            </a:endParaRPr>
          </a:p>
          <a:p>
            <a:pPr marL="285750" indent="-285750" algn="just">
              <a:buFont typeface="Arial" panose="020B0604020202020204" pitchFamily="34" charset="0"/>
              <a:buChar char="•"/>
            </a:pPr>
            <a:endParaRPr lang="en-US" dirty="0">
              <a:solidFill>
                <a:srgbClr val="1E7384"/>
              </a:solidFill>
            </a:endParaRPr>
          </a:p>
          <a:p>
            <a:pPr marL="285750" indent="-285750" algn="just">
              <a:buFont typeface="Arial" panose="020B0604020202020204" pitchFamily="34" charset="0"/>
              <a:buChar char="•"/>
            </a:pPr>
            <a:r>
              <a:rPr lang="en-US" dirty="0">
                <a:solidFill>
                  <a:srgbClr val="1E7384"/>
                </a:solidFill>
              </a:rPr>
              <a:t>Subsidies to private education more intensely increase human capital, while public investments in education are more effective for R&amp;D and knowledge accumulation, highlighting their importance on the country's technological axis</a:t>
            </a:r>
            <a:r>
              <a:rPr lang="en-US" dirty="0" smtClean="0">
                <a:solidFill>
                  <a:srgbClr val="1E7384"/>
                </a:solidFill>
              </a:rPr>
              <a:t>.</a:t>
            </a:r>
          </a:p>
          <a:p>
            <a:pPr marL="285750" indent="-285750" algn="just">
              <a:buFont typeface="Arial" panose="020B0604020202020204" pitchFamily="34" charset="0"/>
              <a:buChar char="•"/>
            </a:pPr>
            <a:endParaRPr lang="en-US" dirty="0" smtClean="0">
              <a:solidFill>
                <a:srgbClr val="1E7384"/>
              </a:solidFill>
            </a:endParaRPr>
          </a:p>
          <a:p>
            <a:pPr marL="285750" indent="-285750" algn="just">
              <a:buFont typeface="Arial" panose="020B0604020202020204" pitchFamily="34" charset="0"/>
              <a:buChar char="•"/>
            </a:pPr>
            <a:endParaRPr lang="en-US" dirty="0" smtClean="0">
              <a:solidFill>
                <a:srgbClr val="1E7384"/>
              </a:solidFill>
            </a:endParaRPr>
          </a:p>
          <a:p>
            <a:pPr marL="285750" indent="-285750" algn="just">
              <a:buFont typeface="Arial" panose="020B0604020202020204" pitchFamily="34" charset="0"/>
              <a:buChar char="•"/>
            </a:pPr>
            <a:r>
              <a:rPr lang="en-US" dirty="0" smtClean="0">
                <a:solidFill>
                  <a:srgbClr val="1E7384"/>
                </a:solidFill>
              </a:rPr>
              <a:t>Limitations</a:t>
            </a:r>
            <a:r>
              <a:rPr lang="en-US" dirty="0">
                <a:solidFill>
                  <a:srgbClr val="1E7384"/>
                </a:solidFill>
              </a:rPr>
              <a:t>: </a:t>
            </a:r>
            <a:r>
              <a:rPr lang="en-US" dirty="0" smtClean="0">
                <a:solidFill>
                  <a:srgbClr val="1E7384"/>
                </a:solidFill>
              </a:rPr>
              <a:t>the </a:t>
            </a:r>
            <a:r>
              <a:rPr lang="en-US" dirty="0">
                <a:solidFill>
                  <a:srgbClr val="1E7384"/>
                </a:solidFill>
              </a:rPr>
              <a:t>simulations were performed under the assumption of a free budget, allowing the government to absorb fiscal deficits or surpluses generated by the simulated policies, with tax revenue adjusting endogenously, without changes in other government spending.</a:t>
            </a:r>
          </a:p>
          <a:p>
            <a:pPr marL="285750" indent="-285750" algn="just">
              <a:buFont typeface="Arial" panose="020B0604020202020204" pitchFamily="34" charset="0"/>
              <a:buChar char="•"/>
            </a:pPr>
            <a:endParaRPr lang="pt-BR" sz="1900" dirty="0">
              <a:solidFill>
                <a:srgbClr val="1E7384"/>
              </a:solidFill>
            </a:endParaRPr>
          </a:p>
        </p:txBody>
      </p:sp>
    </p:spTree>
    <p:extLst>
      <p:ext uri="{BB962C8B-B14F-4D97-AF65-F5344CB8AC3E}">
        <p14:creationId xmlns:p14="http://schemas.microsoft.com/office/powerpoint/2010/main" val="1895841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lc="http://schemas.openxmlformats.org/drawingml/2006/lockedCanvas" xmlns:a16="http://schemas.microsoft.com/office/drawing/2014/main" xmlns="" id="{4E3009DC-721F-17E9-0710-8B4D848325C1}"/>
              </a:ext>
            </a:extLst>
          </p:cNvPr>
          <p:cNvSpPr>
            <a:spLocks noGrp="1"/>
          </p:cNvSpPr>
          <p:nvPr/>
        </p:nvSpPr>
        <p:spPr>
          <a:xfrm>
            <a:off x="406878" y="266534"/>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accent1">
                    <a:lumMod val="50000"/>
                  </a:schemeClr>
                </a:solidFill>
                <a:latin typeface="Calibri"/>
                <a:ea typeface="Calibri"/>
                <a:cs typeface="Calibri"/>
              </a:rPr>
              <a:t>ACKNOWLEDGMENT</a:t>
            </a: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rgbClr val="EAF7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TextBox 3"/>
          <p:cNvSpPr txBox="1"/>
          <p:nvPr/>
        </p:nvSpPr>
        <p:spPr>
          <a:xfrm>
            <a:off x="540228" y="2705725"/>
            <a:ext cx="10248900" cy="1323439"/>
          </a:xfrm>
          <a:prstGeom prst="rect">
            <a:avLst/>
          </a:prstGeom>
          <a:noFill/>
        </p:spPr>
        <p:txBody>
          <a:bodyPr wrap="square" rtlCol="0">
            <a:spAutoFit/>
          </a:bodyPr>
          <a:lstStyle/>
          <a:p>
            <a:r>
              <a:rPr lang="en-US" sz="2000" dirty="0">
                <a:solidFill>
                  <a:schemeClr val="accent1">
                    <a:lumMod val="50000"/>
                  </a:schemeClr>
                </a:solidFill>
              </a:rPr>
              <a:t>I would like to </a:t>
            </a:r>
            <a:r>
              <a:rPr lang="en-US" sz="2000" dirty="0" smtClean="0">
                <a:solidFill>
                  <a:schemeClr val="accent1">
                    <a:lumMod val="50000"/>
                  </a:schemeClr>
                </a:solidFill>
              </a:rPr>
              <a:t>thank </a:t>
            </a:r>
            <a:r>
              <a:rPr lang="en-US" sz="2000" dirty="0">
                <a:solidFill>
                  <a:schemeClr val="accent1">
                    <a:lumMod val="50000"/>
                  </a:schemeClr>
                </a:solidFill>
              </a:rPr>
              <a:t>the Minas </a:t>
            </a:r>
            <a:r>
              <a:rPr lang="en-US" sz="2000" dirty="0" err="1">
                <a:solidFill>
                  <a:schemeClr val="accent1">
                    <a:lumMod val="50000"/>
                  </a:schemeClr>
                </a:solidFill>
              </a:rPr>
              <a:t>Gerais</a:t>
            </a:r>
            <a:r>
              <a:rPr lang="en-US" sz="2000" dirty="0">
                <a:solidFill>
                  <a:schemeClr val="accent1">
                    <a:lumMod val="50000"/>
                  </a:schemeClr>
                </a:solidFill>
              </a:rPr>
              <a:t> State Research Foundation (FAPEMIG) and the Brazilian Federal Agency for Support and Evaluation of Graduate Education (CAPES) </a:t>
            </a:r>
            <a:r>
              <a:rPr lang="en-US" sz="2000" dirty="0" smtClean="0">
                <a:solidFill>
                  <a:schemeClr val="accent1">
                    <a:lumMod val="50000"/>
                  </a:schemeClr>
                </a:solidFill>
              </a:rPr>
              <a:t>for the financial support under </a:t>
            </a:r>
            <a:r>
              <a:rPr lang="en-US" sz="2000" dirty="0">
                <a:solidFill>
                  <a:schemeClr val="accent1">
                    <a:lumMod val="50000"/>
                  </a:schemeClr>
                </a:solidFill>
              </a:rPr>
              <a:t>the PhD Scholarship </a:t>
            </a:r>
            <a:r>
              <a:rPr lang="en-US" sz="2000" dirty="0" smtClean="0">
                <a:solidFill>
                  <a:schemeClr val="accent1">
                    <a:lumMod val="50000"/>
                  </a:schemeClr>
                </a:solidFill>
              </a:rPr>
              <a:t>grant and, </a:t>
            </a:r>
            <a:r>
              <a:rPr lang="en-US" sz="2000" b="1" dirty="0">
                <a:solidFill>
                  <a:schemeClr val="accent1">
                    <a:lumMod val="50000"/>
                  </a:schemeClr>
                </a:solidFill>
              </a:rPr>
              <a:t>mainly, the </a:t>
            </a:r>
            <a:r>
              <a:rPr lang="en-US" sz="2000" b="1" dirty="0" smtClean="0">
                <a:solidFill>
                  <a:schemeClr val="accent1">
                    <a:lumMod val="50000"/>
                  </a:schemeClr>
                </a:solidFill>
              </a:rPr>
              <a:t>IIOA, </a:t>
            </a:r>
            <a:r>
              <a:rPr lang="en-US" sz="2000" b="1" dirty="0">
                <a:solidFill>
                  <a:schemeClr val="accent1">
                    <a:lumMod val="50000"/>
                  </a:schemeClr>
                </a:solidFill>
              </a:rPr>
              <a:t>for the travel grant that allowed me to be at this conference.</a:t>
            </a:r>
            <a:endParaRPr lang="pt-BR" sz="2000" b="1" dirty="0">
              <a:solidFill>
                <a:schemeClr val="accent1">
                  <a:lumMod val="50000"/>
                </a:schemeClr>
              </a:solidFill>
            </a:endParaRPr>
          </a:p>
        </p:txBody>
      </p:sp>
    </p:spTree>
    <p:extLst>
      <p:ext uri="{BB962C8B-B14F-4D97-AF65-F5344CB8AC3E}">
        <p14:creationId xmlns:p14="http://schemas.microsoft.com/office/powerpoint/2010/main" val="33607877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AF7F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06878" y="266534"/>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CONTACT INFORMATION</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rgbClr val="EAF7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8"/>
          <p:cNvSpPr txBox="1"/>
          <p:nvPr/>
        </p:nvSpPr>
        <p:spPr>
          <a:xfrm>
            <a:off x="1" y="3618559"/>
            <a:ext cx="11317138" cy="553998"/>
          </a:xfrm>
          <a:prstGeom prst="rect">
            <a:avLst/>
          </a:prstGeom>
          <a:noFill/>
        </p:spPr>
        <p:txBody>
          <a:bodyPr wrap="square" rtlCol="0">
            <a:spAutoFit/>
          </a:bodyPr>
          <a:lstStyle/>
          <a:p>
            <a:pPr algn="ctr"/>
            <a:r>
              <a:rPr lang="pt-BR" sz="3000" dirty="0" smtClean="0">
                <a:solidFill>
                  <a:schemeClr val="accent1">
                    <a:lumMod val="50000"/>
                  </a:schemeClr>
                </a:solidFill>
              </a:rPr>
              <a:t>libaniaaraujo147@gmail.com</a:t>
            </a:r>
            <a:endParaRPr lang="pt-BR" sz="3000" dirty="0">
              <a:solidFill>
                <a:schemeClr val="accent1">
                  <a:lumMod val="50000"/>
                </a:schemeClr>
              </a:solidFill>
            </a:endParaRPr>
          </a:p>
        </p:txBody>
      </p:sp>
      <p:sp>
        <p:nvSpPr>
          <p:cNvPr id="10" name="TextBox 9"/>
          <p:cNvSpPr txBox="1"/>
          <p:nvPr/>
        </p:nvSpPr>
        <p:spPr>
          <a:xfrm>
            <a:off x="0" y="2909686"/>
            <a:ext cx="11393337" cy="553998"/>
          </a:xfrm>
          <a:prstGeom prst="rect">
            <a:avLst/>
          </a:prstGeom>
          <a:noFill/>
        </p:spPr>
        <p:txBody>
          <a:bodyPr wrap="square" rtlCol="0">
            <a:spAutoFit/>
          </a:bodyPr>
          <a:lstStyle/>
          <a:p>
            <a:pPr algn="ctr"/>
            <a:r>
              <a:rPr lang="pt-BR" sz="3000" b="1" dirty="0" smtClean="0">
                <a:solidFill>
                  <a:schemeClr val="accent1">
                    <a:lumMod val="50000"/>
                  </a:schemeClr>
                </a:solidFill>
              </a:rPr>
              <a:t>Thank you!</a:t>
            </a:r>
            <a:endParaRPr lang="pt-BR" sz="3000" b="1" dirty="0">
              <a:solidFill>
                <a:schemeClr val="accent1">
                  <a:lumMod val="50000"/>
                </a:schemeClr>
              </a:solidFill>
            </a:endParaRPr>
          </a:p>
        </p:txBody>
      </p:sp>
    </p:spTree>
    <p:extLst>
      <p:ext uri="{BB962C8B-B14F-4D97-AF65-F5344CB8AC3E}">
        <p14:creationId xmlns:p14="http://schemas.microsoft.com/office/powerpoint/2010/main" val="2474256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CONTEXT AND MOTIVATION</a:t>
            </a:r>
            <a:endParaRPr lang="en-US" sz="2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TextBox 3"/>
          <p:cNvSpPr txBox="1"/>
          <p:nvPr/>
        </p:nvSpPr>
        <p:spPr>
          <a:xfrm>
            <a:off x="573656" y="1781353"/>
            <a:ext cx="10584612" cy="4478149"/>
          </a:xfrm>
          <a:prstGeom prst="rect">
            <a:avLst/>
          </a:prstGeom>
          <a:noFill/>
        </p:spPr>
        <p:txBody>
          <a:bodyPr wrap="square" rtlCol="0">
            <a:spAutoFit/>
          </a:bodyPr>
          <a:lstStyle/>
          <a:p>
            <a:pPr marL="285750" indent="-285750" algn="just">
              <a:buFont typeface="Arial" panose="020B0604020202020204" pitchFamily="34" charset="0"/>
              <a:buChar char="•"/>
            </a:pPr>
            <a:r>
              <a:rPr lang="en-US" sz="1900" dirty="0" smtClean="0">
                <a:solidFill>
                  <a:schemeClr val="accent1">
                    <a:lumMod val="50000"/>
                  </a:schemeClr>
                </a:solidFill>
              </a:rPr>
              <a:t>Despite the expansion of schooling </a:t>
            </a:r>
            <a:r>
              <a:rPr lang="en-US" sz="1900" dirty="0">
                <a:solidFill>
                  <a:schemeClr val="accent1">
                    <a:lumMod val="50000"/>
                  </a:schemeClr>
                </a:solidFill>
              </a:rPr>
              <a:t>over the past five decades</a:t>
            </a:r>
            <a:r>
              <a:rPr lang="en-US" sz="1900" dirty="0" smtClean="0">
                <a:solidFill>
                  <a:schemeClr val="accent1">
                    <a:lumMod val="50000"/>
                  </a:schemeClr>
                </a:solidFill>
              </a:rPr>
              <a:t>, </a:t>
            </a:r>
            <a:r>
              <a:rPr lang="en-US" sz="1900" b="1" dirty="0">
                <a:solidFill>
                  <a:schemeClr val="accent1">
                    <a:lumMod val="50000"/>
                  </a:schemeClr>
                </a:solidFill>
              </a:rPr>
              <a:t>exclusion persists at different stages of the education </a:t>
            </a:r>
            <a:r>
              <a:rPr lang="en-US" sz="1900" b="1" dirty="0" smtClean="0">
                <a:solidFill>
                  <a:schemeClr val="accent1">
                    <a:lumMod val="50000"/>
                  </a:schemeClr>
                </a:solidFill>
              </a:rPr>
              <a:t>system</a:t>
            </a:r>
            <a:r>
              <a:rPr lang="en-US" sz="1900" dirty="0" smtClean="0">
                <a:solidFill>
                  <a:schemeClr val="accent1">
                    <a:lumMod val="50000"/>
                  </a:schemeClr>
                </a:solidFill>
              </a:rPr>
              <a:t>, especially in low- </a:t>
            </a:r>
            <a:r>
              <a:rPr lang="en-US" sz="1900" dirty="0">
                <a:solidFill>
                  <a:schemeClr val="accent1">
                    <a:lumMod val="50000"/>
                  </a:schemeClr>
                </a:solidFill>
              </a:rPr>
              <a:t>and middle-income </a:t>
            </a:r>
            <a:r>
              <a:rPr lang="en-US" sz="1900" dirty="0" smtClean="0">
                <a:solidFill>
                  <a:schemeClr val="accent1">
                    <a:lumMod val="50000"/>
                  </a:schemeClr>
                </a:solidFill>
              </a:rPr>
              <a:t>countries.</a:t>
            </a: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r>
              <a:rPr lang="en-US" sz="1900" b="1" dirty="0" smtClean="0">
                <a:solidFill>
                  <a:schemeClr val="accent1">
                    <a:lumMod val="50000"/>
                  </a:schemeClr>
                </a:solidFill>
              </a:rPr>
              <a:t>Public investment </a:t>
            </a:r>
            <a:r>
              <a:rPr lang="en-US" sz="1900" b="1" dirty="0">
                <a:solidFill>
                  <a:schemeClr val="accent1">
                    <a:lumMod val="50000"/>
                  </a:schemeClr>
                </a:solidFill>
              </a:rPr>
              <a:t>in education is a key policy instrument </a:t>
            </a:r>
            <a:r>
              <a:rPr lang="en-US" sz="1900" dirty="0">
                <a:solidFill>
                  <a:schemeClr val="accent1">
                    <a:lumMod val="50000"/>
                  </a:schemeClr>
                </a:solidFill>
              </a:rPr>
              <a:t>for promoting the inclusion of lower-income households in the education system</a:t>
            </a:r>
            <a:r>
              <a:rPr lang="en-US" sz="1900" dirty="0" smtClean="0">
                <a:solidFill>
                  <a:schemeClr val="accent1">
                    <a:lumMod val="50000"/>
                  </a:schemeClr>
                </a:solidFill>
              </a:rPr>
              <a:t>.</a:t>
            </a: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a:solidFill>
                <a:schemeClr val="accent1">
                  <a:lumMod val="50000"/>
                </a:schemeClr>
              </a:solidFill>
            </a:endParaRPr>
          </a:p>
          <a:p>
            <a:pPr marL="285750" indent="-285750" algn="just">
              <a:buFont typeface="Arial" panose="020B0604020202020204" pitchFamily="34" charset="0"/>
              <a:buChar char="•"/>
            </a:pPr>
            <a:r>
              <a:rPr lang="en-US" sz="1900" b="1" dirty="0">
                <a:solidFill>
                  <a:schemeClr val="accent1">
                    <a:lumMod val="50000"/>
                  </a:schemeClr>
                </a:solidFill>
              </a:rPr>
              <a:t>Governments must determine the appropriate level of educational investment</a:t>
            </a:r>
            <a:r>
              <a:rPr lang="en-US" sz="1900" dirty="0">
                <a:solidFill>
                  <a:schemeClr val="accent1">
                    <a:lumMod val="50000"/>
                  </a:schemeClr>
                </a:solidFill>
              </a:rPr>
              <a:t> given public spending constraints, while such investment contributes to the accumulation of </a:t>
            </a:r>
            <a:r>
              <a:rPr lang="en-US" sz="1900" smtClean="0">
                <a:solidFill>
                  <a:schemeClr val="accent1">
                    <a:lumMod val="50000"/>
                  </a:schemeClr>
                </a:solidFill>
              </a:rPr>
              <a:t>human capital.</a:t>
            </a:r>
            <a:endParaRPr lang="en-US" sz="1900" dirty="0">
              <a:solidFill>
                <a:schemeClr val="accent1">
                  <a:lumMod val="50000"/>
                </a:schemeClr>
              </a:solidFill>
            </a:endParaRP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a:solidFill>
                <a:schemeClr val="accent1">
                  <a:lumMod val="50000"/>
                </a:schemeClr>
              </a:solidFill>
            </a:endParaRPr>
          </a:p>
          <a:p>
            <a:pPr marL="285750" indent="-285750" algn="just">
              <a:buFont typeface="Arial" panose="020B0604020202020204" pitchFamily="34" charset="0"/>
              <a:buChar char="•"/>
            </a:pPr>
            <a:r>
              <a:rPr lang="en-US" sz="1900" dirty="0" smtClean="0">
                <a:solidFill>
                  <a:schemeClr val="accent1">
                    <a:lumMod val="50000"/>
                  </a:schemeClr>
                </a:solidFill>
              </a:rPr>
              <a:t>In </a:t>
            </a:r>
            <a:r>
              <a:rPr lang="en-US" sz="1900" dirty="0">
                <a:solidFill>
                  <a:schemeClr val="accent1">
                    <a:lumMod val="50000"/>
                  </a:schemeClr>
                </a:solidFill>
              </a:rPr>
              <a:t>Brazil, the </a:t>
            </a:r>
            <a:r>
              <a:rPr lang="en-US" sz="1900" b="1" dirty="0">
                <a:solidFill>
                  <a:schemeClr val="accent1">
                    <a:lumMod val="50000"/>
                  </a:schemeClr>
                </a:solidFill>
              </a:rPr>
              <a:t>National Education Plan </a:t>
            </a:r>
            <a:r>
              <a:rPr lang="en-US" sz="1900" b="1" dirty="0" smtClean="0">
                <a:solidFill>
                  <a:schemeClr val="accent1">
                    <a:lumMod val="50000"/>
                  </a:schemeClr>
                </a:solidFill>
              </a:rPr>
              <a:t>(PNE) </a:t>
            </a:r>
            <a:r>
              <a:rPr lang="en-US" sz="1900" dirty="0" smtClean="0">
                <a:solidFill>
                  <a:schemeClr val="accent1">
                    <a:lumMod val="50000"/>
                  </a:schemeClr>
                </a:solidFill>
              </a:rPr>
              <a:t>defined </a:t>
            </a:r>
            <a:r>
              <a:rPr lang="en-US" sz="1900" dirty="0">
                <a:solidFill>
                  <a:schemeClr val="accent1">
                    <a:lumMod val="50000"/>
                  </a:schemeClr>
                </a:solidFill>
              </a:rPr>
              <a:t>a target of investing 10% of GDP in education over the past decade, which was not </a:t>
            </a:r>
            <a:r>
              <a:rPr lang="en-US" sz="1900" dirty="0" smtClean="0">
                <a:solidFill>
                  <a:schemeClr val="accent1">
                    <a:lumMod val="50000"/>
                  </a:schemeClr>
                </a:solidFill>
              </a:rPr>
              <a:t>achieved (education </a:t>
            </a:r>
            <a:r>
              <a:rPr lang="en-US" sz="1900" dirty="0">
                <a:solidFill>
                  <a:schemeClr val="accent1">
                    <a:lumMod val="50000"/>
                  </a:schemeClr>
                </a:solidFill>
              </a:rPr>
              <a:t>i</a:t>
            </a:r>
            <a:r>
              <a:rPr lang="en-US" sz="1900" dirty="0" smtClean="0">
                <a:solidFill>
                  <a:schemeClr val="accent1">
                    <a:lumMod val="50000"/>
                  </a:schemeClr>
                </a:solidFill>
              </a:rPr>
              <a:t>nvestment </a:t>
            </a:r>
            <a:r>
              <a:rPr lang="en-US" sz="1900" dirty="0">
                <a:solidFill>
                  <a:schemeClr val="accent1">
                    <a:lumMod val="50000"/>
                  </a:schemeClr>
                </a:solidFill>
              </a:rPr>
              <a:t>remaining around 5% of </a:t>
            </a:r>
            <a:r>
              <a:rPr lang="en-US" sz="1900" dirty="0" smtClean="0">
                <a:solidFill>
                  <a:schemeClr val="accent1">
                    <a:lumMod val="50000"/>
                  </a:schemeClr>
                </a:solidFill>
              </a:rPr>
              <a:t>GDP), </a:t>
            </a:r>
            <a:r>
              <a:rPr lang="en-US" sz="1900" dirty="0">
                <a:solidFill>
                  <a:schemeClr val="accent1">
                    <a:lumMod val="50000"/>
                  </a:schemeClr>
                </a:solidFill>
              </a:rPr>
              <a:t>and this goal has now been repeated in the new plan for the next decade</a:t>
            </a:r>
            <a:r>
              <a:rPr lang="en-US" sz="1900" dirty="0" smtClean="0">
                <a:solidFill>
                  <a:schemeClr val="accent1">
                    <a:lumMod val="50000"/>
                  </a:schemeClr>
                </a:solidFill>
              </a:rPr>
              <a:t>.</a:t>
            </a:r>
            <a:endParaRPr lang="en-US" sz="1900" dirty="0">
              <a:solidFill>
                <a:schemeClr val="accent1">
                  <a:lumMod val="50000"/>
                </a:schemeClr>
              </a:solidFill>
            </a:endParaRPr>
          </a:p>
        </p:txBody>
      </p:sp>
    </p:spTree>
    <p:extLst>
      <p:ext uri="{BB962C8B-B14F-4D97-AF65-F5344CB8AC3E}">
        <p14:creationId xmlns:p14="http://schemas.microsoft.com/office/powerpoint/2010/main" val="3117413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OBJECTIVE</a:t>
            </a:r>
            <a:endParaRPr lang="en-US" sz="2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8"/>
          <p:cNvSpPr txBox="1"/>
          <p:nvPr/>
        </p:nvSpPr>
        <p:spPr>
          <a:xfrm>
            <a:off x="573656" y="1440610"/>
            <a:ext cx="10584612" cy="4185761"/>
          </a:xfrm>
          <a:prstGeom prst="rect">
            <a:avLst/>
          </a:prstGeom>
          <a:noFill/>
        </p:spPr>
        <p:txBody>
          <a:bodyPr wrap="square" rtlCol="0">
            <a:spAutoFit/>
          </a:bodyPr>
          <a:lstStyle/>
          <a:p>
            <a:pPr algn="just"/>
            <a:endParaRPr lang="en-US" sz="1900" dirty="0">
              <a:solidFill>
                <a:schemeClr val="accent1">
                  <a:lumMod val="50000"/>
                </a:schemeClr>
              </a:solidFill>
            </a:endParaRPr>
          </a:p>
          <a:p>
            <a:pPr marL="285750" indent="-285750" algn="just">
              <a:buFont typeface="Arial" panose="020B0604020202020204" pitchFamily="34" charset="0"/>
              <a:buChar char="•"/>
            </a:pPr>
            <a:r>
              <a:rPr lang="en-US" sz="1900" dirty="0">
                <a:solidFill>
                  <a:schemeClr val="accent1">
                    <a:lumMod val="50000"/>
                  </a:schemeClr>
                </a:solidFill>
              </a:rPr>
              <a:t>Examine how </a:t>
            </a:r>
            <a:r>
              <a:rPr lang="en-US" sz="1900" b="1" dirty="0">
                <a:solidFill>
                  <a:schemeClr val="accent1">
                    <a:lumMod val="50000"/>
                  </a:schemeClr>
                </a:solidFill>
              </a:rPr>
              <a:t>increased public investment in education</a:t>
            </a:r>
            <a:r>
              <a:rPr lang="en-US" sz="1900" dirty="0">
                <a:solidFill>
                  <a:schemeClr val="accent1">
                    <a:lumMod val="50000"/>
                  </a:schemeClr>
                </a:solidFill>
              </a:rPr>
              <a:t>, </a:t>
            </a:r>
            <a:r>
              <a:rPr lang="en-US" sz="1900" dirty="0" smtClean="0">
                <a:solidFill>
                  <a:schemeClr val="accent1">
                    <a:lumMod val="50000"/>
                  </a:schemeClr>
                </a:solidFill>
              </a:rPr>
              <a:t>allocated to </a:t>
            </a:r>
            <a:r>
              <a:rPr lang="en-US" sz="1900" dirty="0">
                <a:solidFill>
                  <a:schemeClr val="accent1">
                    <a:lumMod val="50000"/>
                  </a:schemeClr>
                </a:solidFill>
              </a:rPr>
              <a:t>both the public and private </a:t>
            </a:r>
            <a:r>
              <a:rPr lang="en-US" sz="1900" dirty="0" smtClean="0">
                <a:solidFill>
                  <a:schemeClr val="accent1">
                    <a:lumMod val="50000"/>
                  </a:schemeClr>
                </a:solidFill>
              </a:rPr>
              <a:t>educational sectors</a:t>
            </a:r>
            <a:r>
              <a:rPr lang="en-US" sz="1900" dirty="0">
                <a:solidFill>
                  <a:schemeClr val="accent1">
                    <a:lumMod val="50000"/>
                  </a:schemeClr>
                </a:solidFill>
              </a:rPr>
              <a:t>, affects </a:t>
            </a:r>
            <a:r>
              <a:rPr lang="en-US" sz="1900" b="1" dirty="0">
                <a:solidFill>
                  <a:schemeClr val="accent1">
                    <a:lumMod val="50000"/>
                  </a:schemeClr>
                </a:solidFill>
              </a:rPr>
              <a:t>Brazil’s economic structure, human capital accumulation, and knowledge production</a:t>
            </a:r>
            <a:r>
              <a:rPr lang="en-US" sz="1900" dirty="0">
                <a:solidFill>
                  <a:schemeClr val="accent1">
                    <a:lumMod val="50000"/>
                  </a:schemeClr>
                </a:solidFill>
              </a:rPr>
              <a:t>, in light of the </a:t>
            </a:r>
            <a:r>
              <a:rPr lang="en-US" sz="1900" dirty="0" smtClean="0">
                <a:solidFill>
                  <a:schemeClr val="accent1">
                    <a:lumMod val="50000"/>
                  </a:schemeClr>
                </a:solidFill>
              </a:rPr>
              <a:t>targets defined </a:t>
            </a:r>
            <a:r>
              <a:rPr lang="en-US" sz="1900" dirty="0">
                <a:solidFill>
                  <a:schemeClr val="accent1">
                    <a:lumMod val="50000"/>
                  </a:schemeClr>
                </a:solidFill>
              </a:rPr>
              <a:t>by the National Education </a:t>
            </a:r>
            <a:r>
              <a:rPr lang="en-US" sz="1900" dirty="0" smtClean="0">
                <a:solidFill>
                  <a:schemeClr val="accent1">
                    <a:lumMod val="50000"/>
                  </a:schemeClr>
                </a:solidFill>
              </a:rPr>
              <a:t>Plan.</a:t>
            </a: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a:solidFill>
                <a:schemeClr val="accent1">
                  <a:lumMod val="50000"/>
                </a:schemeClr>
              </a:solidFill>
            </a:endParaRPr>
          </a:p>
          <a:p>
            <a:pPr marL="285750" indent="-285750" algn="just">
              <a:buFont typeface="Arial" panose="020B0604020202020204" pitchFamily="34" charset="0"/>
              <a:buChar char="•"/>
            </a:pPr>
            <a:r>
              <a:rPr lang="en-US" sz="1900" dirty="0" smtClean="0">
                <a:solidFill>
                  <a:schemeClr val="accent1">
                    <a:lumMod val="50000"/>
                  </a:schemeClr>
                </a:solidFill>
              </a:rPr>
              <a:t>Employ a </a:t>
            </a:r>
            <a:r>
              <a:rPr lang="en-US" sz="1900" b="1" dirty="0">
                <a:solidFill>
                  <a:schemeClr val="accent1">
                    <a:lumMod val="50000"/>
                  </a:schemeClr>
                </a:solidFill>
              </a:rPr>
              <a:t>national </a:t>
            </a:r>
            <a:r>
              <a:rPr lang="en-US" sz="1900" b="1" dirty="0" smtClean="0">
                <a:solidFill>
                  <a:schemeClr val="accent1">
                    <a:lumMod val="50000"/>
                  </a:schemeClr>
                </a:solidFill>
              </a:rPr>
              <a:t>CGE </a:t>
            </a:r>
            <a:r>
              <a:rPr lang="en-US" sz="1900" b="1" dirty="0">
                <a:solidFill>
                  <a:schemeClr val="accent1">
                    <a:lumMod val="50000"/>
                  </a:schemeClr>
                </a:solidFill>
              </a:rPr>
              <a:t>model</a:t>
            </a:r>
            <a:r>
              <a:rPr lang="en-US" sz="1900" dirty="0">
                <a:solidFill>
                  <a:schemeClr val="accent1">
                    <a:lumMod val="50000"/>
                  </a:schemeClr>
                </a:solidFill>
              </a:rPr>
              <a:t>, which </a:t>
            </a:r>
            <a:r>
              <a:rPr lang="en-US" sz="1900" dirty="0" smtClean="0">
                <a:solidFill>
                  <a:schemeClr val="accent1">
                    <a:lumMod val="50000"/>
                  </a:schemeClr>
                </a:solidFill>
              </a:rPr>
              <a:t>specifies </a:t>
            </a:r>
            <a:r>
              <a:rPr lang="en-US" sz="1900" dirty="0">
                <a:solidFill>
                  <a:schemeClr val="accent1">
                    <a:lumMod val="50000"/>
                  </a:schemeClr>
                </a:solidFill>
              </a:rPr>
              <a:t>the channels through which </a:t>
            </a:r>
            <a:r>
              <a:rPr lang="en-US" sz="1900" dirty="0" smtClean="0">
                <a:solidFill>
                  <a:schemeClr val="accent1">
                    <a:lumMod val="50000"/>
                  </a:schemeClr>
                </a:solidFill>
              </a:rPr>
              <a:t>public education </a:t>
            </a:r>
            <a:r>
              <a:rPr lang="en-US" sz="1900" dirty="0">
                <a:solidFill>
                  <a:schemeClr val="accent1">
                    <a:lumMod val="50000"/>
                  </a:schemeClr>
                </a:solidFill>
              </a:rPr>
              <a:t>spending influences the formation of skilled </a:t>
            </a:r>
            <a:r>
              <a:rPr lang="en-US" sz="1900" dirty="0" smtClean="0">
                <a:solidFill>
                  <a:schemeClr val="accent1">
                    <a:lumMod val="50000"/>
                  </a:schemeClr>
                </a:solidFill>
              </a:rPr>
              <a:t>labor.</a:t>
            </a: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endParaRPr lang="en-US" sz="1900" dirty="0">
              <a:solidFill>
                <a:schemeClr val="accent1">
                  <a:lumMod val="50000"/>
                </a:schemeClr>
              </a:solidFill>
            </a:endParaRPr>
          </a:p>
          <a:p>
            <a:pPr marL="285750" indent="-285750" algn="just">
              <a:buFont typeface="Arial" panose="020B0604020202020204" pitchFamily="34" charset="0"/>
              <a:buChar char="•"/>
            </a:pPr>
            <a:r>
              <a:rPr lang="en-US" sz="1900" dirty="0">
                <a:solidFill>
                  <a:schemeClr val="accent1">
                    <a:lumMod val="50000"/>
                  </a:schemeClr>
                </a:solidFill>
              </a:rPr>
              <a:t>To contribute to filling </a:t>
            </a:r>
            <a:r>
              <a:rPr lang="en-US" sz="1900" b="1" dirty="0">
                <a:solidFill>
                  <a:schemeClr val="accent1">
                    <a:lumMod val="50000"/>
                  </a:schemeClr>
                </a:solidFill>
              </a:rPr>
              <a:t>a gap in the Brazilian empirical economic literature </a:t>
            </a:r>
            <a:r>
              <a:rPr lang="en-US" sz="1900" dirty="0">
                <a:solidFill>
                  <a:schemeClr val="accent1">
                    <a:lumMod val="50000"/>
                  </a:schemeClr>
                </a:solidFill>
              </a:rPr>
              <a:t>on the structural effects of education investment on human capital accumulation through CGE modeling.</a:t>
            </a:r>
            <a:endParaRPr lang="pt-BR" sz="1900" dirty="0">
              <a:solidFill>
                <a:schemeClr val="accent1">
                  <a:lumMod val="50000"/>
                </a:schemeClr>
              </a:solidFill>
            </a:endParaRPr>
          </a:p>
        </p:txBody>
      </p:sp>
    </p:spTree>
    <p:extLst>
      <p:ext uri="{BB962C8B-B14F-4D97-AF65-F5344CB8AC3E}">
        <p14:creationId xmlns:p14="http://schemas.microsoft.com/office/powerpoint/2010/main" val="3517832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LITERATURE REVIEW</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extBox 8"/>
          <p:cNvSpPr txBox="1"/>
          <p:nvPr/>
        </p:nvSpPr>
        <p:spPr>
          <a:xfrm>
            <a:off x="484516" y="1630392"/>
            <a:ext cx="10584612" cy="4478149"/>
          </a:xfrm>
          <a:prstGeom prst="rect">
            <a:avLst/>
          </a:prstGeom>
          <a:noFill/>
        </p:spPr>
        <p:txBody>
          <a:bodyPr wrap="square" rtlCol="0">
            <a:spAutoFit/>
          </a:bodyPr>
          <a:lstStyle/>
          <a:p>
            <a:pPr marL="285750" indent="-285750" algn="just">
              <a:buFont typeface="Arial" panose="020B0604020202020204" pitchFamily="34" charset="0"/>
              <a:buChar char="•"/>
            </a:pPr>
            <a:r>
              <a:rPr lang="en-US" sz="1900" dirty="0">
                <a:solidFill>
                  <a:schemeClr val="accent1">
                    <a:lumMod val="50000"/>
                  </a:schemeClr>
                </a:solidFill>
              </a:rPr>
              <a:t>The </a:t>
            </a:r>
            <a:r>
              <a:rPr lang="en-US" sz="1900" b="1" dirty="0">
                <a:solidFill>
                  <a:schemeClr val="accent1">
                    <a:lumMod val="50000"/>
                  </a:schemeClr>
                </a:solidFill>
              </a:rPr>
              <a:t>term “human capital”</a:t>
            </a:r>
            <a:r>
              <a:rPr lang="en-US" sz="1900" dirty="0">
                <a:solidFill>
                  <a:schemeClr val="accent1">
                    <a:lumMod val="50000"/>
                  </a:schemeClr>
                </a:solidFill>
              </a:rPr>
              <a:t> gained prominence in economic debates in </a:t>
            </a:r>
            <a:r>
              <a:rPr lang="en-US" sz="1900" b="1" dirty="0">
                <a:solidFill>
                  <a:schemeClr val="accent1">
                    <a:lumMod val="50000"/>
                  </a:schemeClr>
                </a:solidFill>
              </a:rPr>
              <a:t>the late 1950s with the development of human capital theory</a:t>
            </a:r>
            <a:r>
              <a:rPr lang="en-US" sz="1900" dirty="0" smtClean="0">
                <a:solidFill>
                  <a:schemeClr val="accent1">
                    <a:lumMod val="50000"/>
                  </a:schemeClr>
                </a:solidFill>
              </a:rPr>
              <a:t>.</a:t>
            </a:r>
          </a:p>
          <a:p>
            <a:pPr marL="285750" indent="-285750" algn="just">
              <a:buFont typeface="Arial" panose="020B0604020202020204" pitchFamily="34" charset="0"/>
              <a:buChar char="•"/>
            </a:pPr>
            <a:endParaRPr lang="en-US" sz="1900" dirty="0" smtClean="0">
              <a:solidFill>
                <a:schemeClr val="accent1">
                  <a:lumMod val="50000"/>
                </a:schemeClr>
              </a:solidFill>
            </a:endParaRPr>
          </a:p>
          <a:p>
            <a:pPr algn="just"/>
            <a:endParaRPr lang="en-US" sz="1900" dirty="0" smtClean="0">
              <a:solidFill>
                <a:schemeClr val="accent1">
                  <a:lumMod val="50000"/>
                </a:schemeClr>
              </a:solidFill>
            </a:endParaRPr>
          </a:p>
          <a:p>
            <a:pPr marL="285750" indent="-285750" algn="just">
              <a:buFont typeface="Arial" panose="020B0604020202020204" pitchFamily="34" charset="0"/>
              <a:buChar char="•"/>
            </a:pPr>
            <a:r>
              <a:rPr lang="en-US" sz="1900" b="1" dirty="0">
                <a:solidFill>
                  <a:schemeClr val="accent1">
                    <a:lumMod val="50000"/>
                  </a:schemeClr>
                </a:solidFill>
              </a:rPr>
              <a:t>Mincer (1958), Schultz (1959), and Becker (1962) </a:t>
            </a:r>
            <a:r>
              <a:rPr lang="en-US" sz="1900" dirty="0">
                <a:solidFill>
                  <a:schemeClr val="accent1">
                    <a:lumMod val="50000"/>
                  </a:schemeClr>
                </a:solidFill>
              </a:rPr>
              <a:t>laid the foundations of human capital theory, conceptualizing it as a form of capital based on individuals’ skills and </a:t>
            </a:r>
            <a:r>
              <a:rPr lang="en-US" sz="1900" dirty="0" smtClean="0">
                <a:solidFill>
                  <a:schemeClr val="accent1">
                    <a:lumMod val="50000"/>
                  </a:schemeClr>
                </a:solidFill>
              </a:rPr>
              <a:t>abilities.</a:t>
            </a:r>
          </a:p>
          <a:p>
            <a:pPr marL="285750" indent="-285750" algn="just">
              <a:buFont typeface="Arial" panose="020B0604020202020204" pitchFamily="34" charset="0"/>
              <a:buChar char="•"/>
            </a:pPr>
            <a:endParaRPr lang="en-US" sz="1900" dirty="0">
              <a:solidFill>
                <a:schemeClr val="accent1">
                  <a:lumMod val="50000"/>
                </a:schemeClr>
              </a:solidFill>
            </a:endParaRP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r>
              <a:rPr lang="en-US" sz="1900" dirty="0" smtClean="0">
                <a:solidFill>
                  <a:schemeClr val="accent1">
                    <a:lumMod val="50000"/>
                  </a:schemeClr>
                </a:solidFill>
              </a:rPr>
              <a:t>Over </a:t>
            </a:r>
            <a:r>
              <a:rPr lang="en-US" sz="1900" dirty="0">
                <a:solidFill>
                  <a:schemeClr val="accent1">
                    <a:lumMod val="50000"/>
                  </a:schemeClr>
                </a:solidFill>
              </a:rPr>
              <a:t>time, </a:t>
            </a:r>
            <a:r>
              <a:rPr lang="en-US" sz="1900" b="1" dirty="0">
                <a:solidFill>
                  <a:schemeClr val="accent1">
                    <a:lumMod val="50000"/>
                  </a:schemeClr>
                </a:solidFill>
              </a:rPr>
              <a:t>the concept has expanded to include additional dimensions</a:t>
            </a:r>
            <a:r>
              <a:rPr lang="en-US" sz="1900" dirty="0">
                <a:solidFill>
                  <a:schemeClr val="accent1">
                    <a:lumMod val="50000"/>
                  </a:schemeClr>
                </a:solidFill>
              </a:rPr>
              <a:t>, such as innate, biological, and social factors</a:t>
            </a:r>
            <a:r>
              <a:rPr lang="en-US" sz="1900" dirty="0" smtClean="0">
                <a:solidFill>
                  <a:schemeClr val="accent1">
                    <a:lumMod val="50000"/>
                  </a:schemeClr>
                </a:solidFill>
              </a:rPr>
              <a:t>.</a:t>
            </a:r>
          </a:p>
          <a:p>
            <a:pPr marL="285750" indent="-285750" algn="just">
              <a:buFont typeface="Arial" panose="020B0604020202020204" pitchFamily="34" charset="0"/>
              <a:buChar char="•"/>
            </a:pPr>
            <a:endParaRPr lang="en-US" sz="1900" dirty="0">
              <a:solidFill>
                <a:schemeClr val="accent1">
                  <a:lumMod val="50000"/>
                </a:schemeClr>
              </a:solidFill>
            </a:endParaRPr>
          </a:p>
          <a:p>
            <a:pPr marL="285750" indent="-285750" algn="just">
              <a:buFont typeface="Arial" panose="020B0604020202020204" pitchFamily="34" charset="0"/>
              <a:buChar char="•"/>
            </a:pPr>
            <a:endParaRPr lang="en-US" sz="1900" dirty="0" smtClean="0">
              <a:solidFill>
                <a:schemeClr val="accent1">
                  <a:lumMod val="50000"/>
                </a:schemeClr>
              </a:solidFill>
            </a:endParaRPr>
          </a:p>
          <a:p>
            <a:pPr marL="285750" indent="-285750" algn="just">
              <a:buFont typeface="Arial" panose="020B0604020202020204" pitchFamily="34" charset="0"/>
              <a:buChar char="•"/>
            </a:pPr>
            <a:r>
              <a:rPr lang="en-US" sz="1900" dirty="0">
                <a:solidFill>
                  <a:schemeClr val="accent1">
                    <a:lumMod val="50000"/>
                  </a:schemeClr>
                </a:solidFill>
              </a:rPr>
              <a:t>Beyond the microeconomic focus on individual returns to education, macroeconomic </a:t>
            </a:r>
            <a:r>
              <a:rPr lang="en-US" sz="1900" dirty="0" smtClean="0">
                <a:solidFill>
                  <a:schemeClr val="accent1">
                    <a:lumMod val="50000"/>
                  </a:schemeClr>
                </a:solidFill>
              </a:rPr>
              <a:t>approaches — especially </a:t>
            </a:r>
            <a:r>
              <a:rPr lang="en-US" sz="1900" b="1" dirty="0">
                <a:solidFill>
                  <a:schemeClr val="accent1">
                    <a:lumMod val="50000"/>
                  </a:schemeClr>
                </a:solidFill>
              </a:rPr>
              <a:t>endogenous growth models such as </a:t>
            </a:r>
            <a:r>
              <a:rPr lang="en-US" sz="1900" b="1" dirty="0" err="1">
                <a:solidFill>
                  <a:schemeClr val="accent1">
                    <a:lumMod val="50000"/>
                  </a:schemeClr>
                </a:solidFill>
              </a:rPr>
              <a:t>Romer</a:t>
            </a:r>
            <a:r>
              <a:rPr lang="en-US" sz="1900" b="1" dirty="0">
                <a:solidFill>
                  <a:schemeClr val="accent1">
                    <a:lumMod val="50000"/>
                  </a:schemeClr>
                </a:solidFill>
              </a:rPr>
              <a:t> (1986, 1990) and Lucas (1988</a:t>
            </a:r>
            <a:r>
              <a:rPr lang="en-US" sz="1900" b="1" dirty="0" smtClean="0">
                <a:solidFill>
                  <a:schemeClr val="accent1">
                    <a:lumMod val="50000"/>
                  </a:schemeClr>
                </a:solidFill>
              </a:rPr>
              <a:t>)</a:t>
            </a:r>
            <a:r>
              <a:rPr lang="en-US" sz="1900" dirty="0" smtClean="0">
                <a:solidFill>
                  <a:schemeClr val="accent1">
                    <a:lumMod val="50000"/>
                  </a:schemeClr>
                </a:solidFill>
              </a:rPr>
              <a:t> — highlight </a:t>
            </a:r>
            <a:r>
              <a:rPr lang="en-US" sz="1900" dirty="0">
                <a:solidFill>
                  <a:schemeClr val="accent1">
                    <a:lumMod val="50000"/>
                  </a:schemeClr>
                </a:solidFill>
              </a:rPr>
              <a:t>the role of human </a:t>
            </a:r>
            <a:r>
              <a:rPr lang="en-US" sz="1900" dirty="0" smtClean="0">
                <a:solidFill>
                  <a:schemeClr val="accent1">
                    <a:lumMod val="50000"/>
                  </a:schemeClr>
                </a:solidFill>
              </a:rPr>
              <a:t>capital on economic growth.</a:t>
            </a:r>
            <a:endParaRPr lang="pt-BR" sz="1900" dirty="0">
              <a:solidFill>
                <a:schemeClr val="accent1">
                  <a:lumMod val="50000"/>
                </a:schemeClr>
              </a:solidFill>
            </a:endParaRPr>
          </a:p>
        </p:txBody>
      </p:sp>
    </p:spTree>
    <p:extLst>
      <p:ext uri="{BB962C8B-B14F-4D97-AF65-F5344CB8AC3E}">
        <p14:creationId xmlns:p14="http://schemas.microsoft.com/office/powerpoint/2010/main" val="3162915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17252"/>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65826" y="389461"/>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LITERATURE REVIEW</a:t>
            </a:r>
            <a:endParaRPr lang="en-US" sz="4000" dirty="0">
              <a:solidFill>
                <a:schemeClr val="accent1">
                  <a:lumMod val="50000"/>
                </a:schemeClr>
              </a:solidFill>
              <a:latin typeface="Calibri"/>
              <a:ea typeface="Calibri"/>
              <a:cs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3958397155"/>
              </p:ext>
            </p:extLst>
          </p:nvPr>
        </p:nvGraphicFramePr>
        <p:xfrm>
          <a:off x="618945" y="1187900"/>
          <a:ext cx="10362481" cy="5243850"/>
        </p:xfrm>
        <a:graphic>
          <a:graphicData uri="http://schemas.openxmlformats.org/drawingml/2006/table">
            <a:tbl>
              <a:tblPr firstRow="1" firstCol="1" bandRow="1">
                <a:tableStyleId>{FABFCF23-3B69-468F-B69F-88F6DE6A72F2}</a:tableStyleId>
              </a:tblPr>
              <a:tblGrid>
                <a:gridCol w="1366655"/>
                <a:gridCol w="5873064"/>
                <a:gridCol w="3122762"/>
              </a:tblGrid>
              <a:tr h="152235">
                <a:tc>
                  <a:txBody>
                    <a:bodyPr/>
                    <a:lstStyle/>
                    <a:p>
                      <a:pPr algn="ctr">
                        <a:lnSpc>
                          <a:spcPct val="107000"/>
                        </a:lnSpc>
                        <a:spcAft>
                          <a:spcPts val="0"/>
                        </a:spcAft>
                      </a:pPr>
                      <a:r>
                        <a:rPr lang="en-US" sz="1400" dirty="0">
                          <a:effectLst/>
                        </a:rPr>
                        <a:t>Region</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ctr">
                        <a:lnSpc>
                          <a:spcPct val="107000"/>
                        </a:lnSpc>
                        <a:spcAft>
                          <a:spcPts val="0"/>
                        </a:spcAft>
                      </a:pPr>
                      <a:r>
                        <a:rPr lang="en-US" sz="1400" dirty="0">
                          <a:effectLst/>
                        </a:rPr>
                        <a:t>Impact analysis</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ctr">
                        <a:lnSpc>
                          <a:spcPct val="107000"/>
                        </a:lnSpc>
                        <a:spcAft>
                          <a:spcPts val="0"/>
                        </a:spcAft>
                      </a:pPr>
                      <a:r>
                        <a:rPr lang="en-US" sz="1400" dirty="0">
                          <a:effectLst/>
                        </a:rPr>
                        <a:t>Reference</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300068">
                <a:tc>
                  <a:txBody>
                    <a:bodyPr/>
                    <a:lstStyle/>
                    <a:p>
                      <a:pPr algn="l">
                        <a:lnSpc>
                          <a:spcPct val="107000"/>
                        </a:lnSpc>
                        <a:spcAft>
                          <a:spcPts val="0"/>
                        </a:spcAft>
                      </a:pPr>
                      <a:r>
                        <a:rPr lang="en-US" sz="1400" dirty="0" smtClean="0">
                          <a:effectLst/>
                        </a:rPr>
                        <a:t> Vietnam</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Impacts of a reduction in public subsidies for higher education on poverty</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Cloutier</a:t>
                      </a:r>
                      <a:r>
                        <a:rPr lang="en-US" sz="1400" dirty="0">
                          <a:effectLst/>
                        </a:rPr>
                        <a:t>, Cockburn and </a:t>
                      </a:r>
                      <a:r>
                        <a:rPr lang="en-US" sz="1400" dirty="0" err="1">
                          <a:effectLst/>
                        </a:rPr>
                        <a:t>Decluwé</a:t>
                      </a:r>
                      <a:r>
                        <a:rPr lang="en-US" sz="1400" dirty="0">
                          <a:effectLst/>
                        </a:rPr>
                        <a:t> (2008)</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348558">
                <a:tc>
                  <a:txBody>
                    <a:bodyPr/>
                    <a:lstStyle/>
                    <a:p>
                      <a:pPr algn="l">
                        <a:lnSpc>
                          <a:spcPct val="107000"/>
                        </a:lnSpc>
                        <a:spcAft>
                          <a:spcPts val="0"/>
                        </a:spcAft>
                      </a:pPr>
                      <a:r>
                        <a:rPr lang="en-US" sz="1400" dirty="0" smtClean="0">
                          <a:effectLst/>
                        </a:rPr>
                        <a:t> Australia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Impacts of the increased participation of individuals with higher education in the workforce</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Rao (2011) </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210075">
                <a:tc>
                  <a:txBody>
                    <a:bodyPr/>
                    <a:lstStyle/>
                    <a:p>
                      <a:pPr algn="l">
                        <a:lnSpc>
                          <a:spcPct val="107000"/>
                        </a:lnSpc>
                        <a:spcAft>
                          <a:spcPts val="0"/>
                        </a:spcAft>
                      </a:pPr>
                      <a:r>
                        <a:rPr lang="en-US" sz="1400" dirty="0" smtClean="0">
                          <a:effectLst/>
                        </a:rPr>
                        <a:t> Burkina </a:t>
                      </a:r>
                      <a:r>
                        <a:rPr lang="en-US" sz="1400" dirty="0">
                          <a:effectLst/>
                        </a:rPr>
                        <a:t>Faso</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Effects of increased public spending on primary education on levels of well-being and poverty</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Balma</a:t>
                      </a:r>
                      <a:r>
                        <a:rPr lang="en-US" sz="1400" dirty="0">
                          <a:effectLst/>
                        </a:rPr>
                        <a:t> et al. (2012)</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207388">
                <a:tc>
                  <a:txBody>
                    <a:bodyPr/>
                    <a:lstStyle/>
                    <a:p>
                      <a:pPr algn="l">
                        <a:lnSpc>
                          <a:spcPct val="107000"/>
                        </a:lnSpc>
                        <a:spcAft>
                          <a:spcPts val="0"/>
                        </a:spcAft>
                      </a:pPr>
                      <a:r>
                        <a:rPr lang="en-US" sz="1400" dirty="0" smtClean="0">
                          <a:effectLst/>
                        </a:rPr>
                        <a:t> Morocco</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Effects of public subsidies for higher education on the economy and poverty</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Karim and El Moussaoui (2020)</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426511">
                <a:tc>
                  <a:txBody>
                    <a:bodyPr/>
                    <a:lstStyle/>
                    <a:p>
                      <a:pPr algn="l">
                        <a:lnSpc>
                          <a:spcPct val="107000"/>
                        </a:lnSpc>
                        <a:spcAft>
                          <a:spcPts val="0"/>
                        </a:spcAft>
                      </a:pPr>
                      <a:r>
                        <a:rPr lang="en-US" sz="1400" dirty="0" smtClean="0">
                          <a:effectLst/>
                        </a:rPr>
                        <a:t> Slovenia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The impact of investments in education and R&amp;D on economic growth</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Verbič</a:t>
                      </a:r>
                      <a:r>
                        <a:rPr lang="en-US" sz="1400" dirty="0">
                          <a:effectLst/>
                        </a:rPr>
                        <a:t>, </a:t>
                      </a:r>
                      <a:r>
                        <a:rPr lang="en-US" sz="1400" dirty="0" err="1">
                          <a:effectLst/>
                        </a:rPr>
                        <a:t>Majcen</a:t>
                      </a:r>
                      <a:r>
                        <a:rPr lang="en-US" sz="1400" dirty="0">
                          <a:effectLst/>
                        </a:rPr>
                        <a:t>, </a:t>
                      </a:r>
                      <a:r>
                        <a:rPr lang="en-US" sz="1400" dirty="0" err="1">
                          <a:effectLst/>
                        </a:rPr>
                        <a:t>Ivanova</a:t>
                      </a:r>
                      <a:r>
                        <a:rPr lang="en-US" sz="1400" dirty="0">
                          <a:effectLst/>
                        </a:rPr>
                        <a:t> and </a:t>
                      </a:r>
                      <a:r>
                        <a:rPr lang="en-US" sz="1400" dirty="0" err="1">
                          <a:effectLst/>
                        </a:rPr>
                        <a:t>Čok</a:t>
                      </a:r>
                      <a:r>
                        <a:rPr lang="en-US" sz="1400" dirty="0">
                          <a:effectLst/>
                        </a:rPr>
                        <a:t> (2011)</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266535">
                <a:tc>
                  <a:txBody>
                    <a:bodyPr/>
                    <a:lstStyle/>
                    <a:p>
                      <a:pPr algn="l">
                        <a:lnSpc>
                          <a:spcPct val="107000"/>
                        </a:lnSpc>
                        <a:spcAft>
                          <a:spcPts val="0"/>
                        </a:spcAft>
                      </a:pPr>
                      <a:r>
                        <a:rPr lang="en-US" sz="1400" dirty="0" smtClean="0">
                          <a:effectLst/>
                        </a:rPr>
                        <a:t> Chile</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Macroeconomic and distributive effects of increases in income tax aimed at financing public spending on education</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Mardones</a:t>
                      </a:r>
                      <a:r>
                        <a:rPr lang="en-US" sz="1400" dirty="0">
                          <a:effectLst/>
                        </a:rPr>
                        <a:t> (2015)</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190382">
                <a:tc>
                  <a:txBody>
                    <a:bodyPr/>
                    <a:lstStyle/>
                    <a:p>
                      <a:pPr algn="l">
                        <a:lnSpc>
                          <a:spcPct val="107000"/>
                        </a:lnSpc>
                        <a:spcAft>
                          <a:spcPts val="0"/>
                        </a:spcAft>
                      </a:pPr>
                      <a:r>
                        <a:rPr lang="en-US" sz="1400" dirty="0" smtClean="0">
                          <a:effectLst/>
                        </a:rPr>
                        <a:t> India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Impact of an increase in public spending on education on economic growth and income distribution</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Ojha</a:t>
                      </a:r>
                      <a:r>
                        <a:rPr lang="en-US" sz="1400" dirty="0">
                          <a:effectLst/>
                        </a:rPr>
                        <a:t> (2017)</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215943">
                <a:tc>
                  <a:txBody>
                    <a:bodyPr/>
                    <a:lstStyle/>
                    <a:p>
                      <a:pPr algn="l">
                        <a:lnSpc>
                          <a:spcPct val="107000"/>
                        </a:lnSpc>
                        <a:spcAft>
                          <a:spcPts val="0"/>
                        </a:spcAft>
                      </a:pPr>
                      <a:r>
                        <a:rPr lang="en-US" sz="1400" dirty="0" smtClean="0">
                          <a:effectLst/>
                        </a:rPr>
                        <a:t> Colombia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Impacts of shocks in international commodity prices on income, families' educational demand, and the labor market</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Giraldo</a:t>
                      </a:r>
                      <a:r>
                        <a:rPr lang="en-US" sz="1400" dirty="0">
                          <a:effectLst/>
                        </a:rPr>
                        <a:t>, </a:t>
                      </a:r>
                      <a:r>
                        <a:rPr lang="en-US" sz="1400" dirty="0" err="1">
                          <a:effectLst/>
                        </a:rPr>
                        <a:t>Arguello</a:t>
                      </a:r>
                      <a:r>
                        <a:rPr lang="en-US" sz="1400" dirty="0">
                          <a:effectLst/>
                        </a:rPr>
                        <a:t> and Herrera (2019)</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329303">
                <a:tc>
                  <a:txBody>
                    <a:bodyPr/>
                    <a:lstStyle/>
                    <a:p>
                      <a:pPr algn="l">
                        <a:lnSpc>
                          <a:spcPct val="107000"/>
                        </a:lnSpc>
                        <a:spcAft>
                          <a:spcPts val="0"/>
                        </a:spcAft>
                      </a:pPr>
                      <a:r>
                        <a:rPr lang="en-US" sz="1400" dirty="0" smtClean="0">
                          <a:effectLst/>
                        </a:rPr>
                        <a:t> South </a:t>
                      </a:r>
                      <a:r>
                        <a:rPr lang="en-US" sz="1400" dirty="0">
                          <a:effectLst/>
                        </a:rPr>
                        <a:t>Korea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Effects of investments in innovation and human capital accumulation on economic growth</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Yeo and Lee (2020)</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354054">
                <a:tc>
                  <a:txBody>
                    <a:bodyPr/>
                    <a:lstStyle/>
                    <a:p>
                      <a:pPr algn="l">
                        <a:lnSpc>
                          <a:spcPct val="107000"/>
                        </a:lnSpc>
                        <a:spcAft>
                          <a:spcPts val="0"/>
                        </a:spcAft>
                      </a:pPr>
                      <a:r>
                        <a:rPr lang="en-US" sz="1400" dirty="0" smtClean="0">
                          <a:effectLst/>
                        </a:rPr>
                        <a:t> Sudan</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Economic implications of public subsidy policies for education and vocational training</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err="1">
                          <a:effectLst/>
                        </a:rPr>
                        <a:t>Elnour</a:t>
                      </a:r>
                      <a:r>
                        <a:rPr lang="en-US" sz="1400" dirty="0">
                          <a:effectLst/>
                        </a:rPr>
                        <a:t>, </a:t>
                      </a:r>
                      <a:r>
                        <a:rPr lang="en-US" sz="1400" dirty="0" err="1">
                          <a:effectLst/>
                        </a:rPr>
                        <a:t>Siddig</a:t>
                      </a:r>
                      <a:r>
                        <a:rPr lang="en-US" sz="1400" dirty="0">
                          <a:effectLst/>
                        </a:rPr>
                        <a:t> and </a:t>
                      </a:r>
                      <a:r>
                        <a:rPr lang="en-US" sz="1400" dirty="0" err="1">
                          <a:effectLst/>
                        </a:rPr>
                        <a:t>Grethe</a:t>
                      </a:r>
                      <a:r>
                        <a:rPr lang="en-US" sz="1400" dirty="0">
                          <a:effectLst/>
                        </a:rPr>
                        <a:t> (2025)</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220063">
                <a:tc>
                  <a:txBody>
                    <a:bodyPr/>
                    <a:lstStyle/>
                    <a:p>
                      <a:pPr algn="l">
                        <a:lnSpc>
                          <a:spcPct val="107000"/>
                        </a:lnSpc>
                        <a:spcAft>
                          <a:spcPts val="0"/>
                        </a:spcAft>
                      </a:pPr>
                      <a:r>
                        <a:rPr lang="en-US" sz="1400" dirty="0" smtClean="0">
                          <a:effectLst/>
                        </a:rPr>
                        <a:t> Zambia and</a:t>
                      </a:r>
                    </a:p>
                    <a:p>
                      <a:pPr algn="l">
                        <a:lnSpc>
                          <a:spcPct val="107000"/>
                        </a:lnSpc>
                        <a:spcAft>
                          <a:spcPts val="0"/>
                        </a:spcAft>
                      </a:pPr>
                      <a:r>
                        <a:rPr lang="en-US" sz="1400" baseline="0" dirty="0" smtClean="0">
                          <a:effectLst/>
                        </a:rPr>
                        <a:t> </a:t>
                      </a:r>
                      <a:r>
                        <a:rPr lang="en-US" sz="1400" dirty="0" smtClean="0">
                          <a:effectLst/>
                        </a:rPr>
                        <a:t>Tanzania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Macroeconomic and distributive effects of a increase in government spending on education</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Jung and </a:t>
                      </a:r>
                      <a:r>
                        <a:rPr lang="en-US" sz="1400" dirty="0" err="1">
                          <a:effectLst/>
                        </a:rPr>
                        <a:t>Thorbecke</a:t>
                      </a:r>
                      <a:r>
                        <a:rPr lang="en-US" sz="1400" dirty="0">
                          <a:effectLst/>
                        </a:rPr>
                        <a:t> (2003)</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r h="408185">
                <a:tc>
                  <a:txBody>
                    <a:bodyPr/>
                    <a:lstStyle/>
                    <a:p>
                      <a:pPr algn="l">
                        <a:lnSpc>
                          <a:spcPct val="107000"/>
                        </a:lnSpc>
                        <a:spcAft>
                          <a:spcPts val="0"/>
                        </a:spcAft>
                      </a:pPr>
                      <a:r>
                        <a:rPr lang="en-US" sz="1400" dirty="0" smtClean="0">
                          <a:effectLst/>
                        </a:rPr>
                        <a:t> South </a:t>
                      </a:r>
                      <a:r>
                        <a:rPr lang="en-US" sz="1400" dirty="0">
                          <a:effectLst/>
                        </a:rPr>
                        <a:t>Korea</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Economic effects of investments in education in a scenario of population aging</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c>
                  <a:txBody>
                    <a:bodyPr/>
                    <a:lstStyle/>
                    <a:p>
                      <a:pPr algn="l">
                        <a:lnSpc>
                          <a:spcPct val="107000"/>
                        </a:lnSpc>
                        <a:spcAft>
                          <a:spcPts val="0"/>
                        </a:spcAft>
                      </a:pPr>
                      <a:r>
                        <a:rPr lang="en-US" sz="1400" dirty="0">
                          <a:effectLst/>
                        </a:rPr>
                        <a:t>Kim, </a:t>
                      </a:r>
                      <a:r>
                        <a:rPr lang="en-US" sz="1400" dirty="0" err="1">
                          <a:effectLst/>
                        </a:rPr>
                        <a:t>Hewings</a:t>
                      </a:r>
                      <a:r>
                        <a:rPr lang="en-US" sz="1400" dirty="0">
                          <a:effectLst/>
                        </a:rPr>
                        <a:t> and Lee (2016)</a:t>
                      </a:r>
                      <a:endParaRPr lang="pt-BR" sz="1400" dirty="0">
                        <a:solidFill>
                          <a:srgbClr val="1E7384"/>
                        </a:solidFill>
                        <a:effectLst/>
                        <a:latin typeface="Corbel (Body)"/>
                        <a:ea typeface="Calibri" panose="020F0502020204030204" pitchFamily="34" charset="0"/>
                        <a:cs typeface="Times New Roman" panose="02020603050405020304" pitchFamily="18" charset="0"/>
                      </a:endParaRPr>
                    </a:p>
                  </a:txBody>
                  <a:tcPr marL="5190" marR="5190" marT="0" marB="0" anchor="ctr"/>
                </a:tc>
              </a:tr>
            </a:tbl>
          </a:graphicData>
        </a:graphic>
      </p:graphicFrame>
    </p:spTree>
    <p:extLst>
      <p:ext uri="{BB962C8B-B14F-4D97-AF65-F5344CB8AC3E}">
        <p14:creationId xmlns:p14="http://schemas.microsoft.com/office/powerpoint/2010/main" val="3047153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METHODOLOGY</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mc:AlternateContent xmlns:mc="http://schemas.openxmlformats.org/markup-compatibility/2006" xmlns:a14="http://schemas.microsoft.com/office/drawing/2010/main">
        <mc:Choice Requires="a14">
          <p:sp>
            <p:nvSpPr>
              <p:cNvPr id="4" name="TextBox 3"/>
              <p:cNvSpPr txBox="1"/>
              <p:nvPr/>
            </p:nvSpPr>
            <p:spPr>
              <a:xfrm>
                <a:off x="639791" y="1368170"/>
                <a:ext cx="10205050" cy="4512646"/>
              </a:xfrm>
              <a:prstGeom prst="rect">
                <a:avLst/>
              </a:prstGeom>
              <a:noFill/>
            </p:spPr>
            <p:txBody>
              <a:bodyPr wrap="square" rtlCol="0">
                <a:spAutoFit/>
              </a:bodyPr>
              <a:lstStyle/>
              <a:p>
                <a:pPr marL="342900" indent="-342900" algn="just">
                  <a:buFont typeface="Arial" panose="020B0604020202020204" pitchFamily="34" charset="0"/>
                  <a:buChar char="•"/>
                </a:pPr>
                <a:r>
                  <a:rPr lang="en-US" sz="1900" dirty="0" smtClean="0">
                    <a:solidFill>
                      <a:schemeClr val="accent1">
                        <a:lumMod val="50000"/>
                      </a:schemeClr>
                    </a:solidFill>
                  </a:rPr>
                  <a:t>We </a:t>
                </a:r>
                <a:r>
                  <a:rPr lang="en-US" sz="1900" dirty="0">
                    <a:solidFill>
                      <a:schemeClr val="accent1">
                        <a:lumMod val="50000"/>
                      </a:schemeClr>
                    </a:solidFill>
                  </a:rPr>
                  <a:t>implement the proposed modeling in </a:t>
                </a:r>
                <a:r>
                  <a:rPr lang="en-US" sz="1900" b="1" dirty="0">
                    <a:solidFill>
                      <a:schemeClr val="accent1">
                        <a:lumMod val="50000"/>
                      </a:schemeClr>
                    </a:solidFill>
                  </a:rPr>
                  <a:t>two subsequent stages</a:t>
                </a:r>
                <a:r>
                  <a:rPr lang="en-US" sz="1900" dirty="0" smtClean="0">
                    <a:solidFill>
                      <a:schemeClr val="accent1">
                        <a:lumMod val="50000"/>
                      </a:schemeClr>
                    </a:solidFill>
                  </a:rPr>
                  <a:t>: </a:t>
                </a:r>
                <a:r>
                  <a:rPr lang="en-US" sz="1900" dirty="0" err="1" smtClean="0">
                    <a:solidFill>
                      <a:schemeClr val="accent1">
                        <a:lumMod val="50000"/>
                      </a:schemeClr>
                    </a:solidFill>
                  </a:rPr>
                  <a:t>i</a:t>
                </a:r>
                <a:r>
                  <a:rPr lang="en-US" sz="1900" dirty="0">
                    <a:solidFill>
                      <a:schemeClr val="accent1">
                        <a:lumMod val="50000"/>
                      </a:schemeClr>
                    </a:solidFill>
                  </a:rPr>
                  <a:t>)</a:t>
                </a:r>
                <a:r>
                  <a:rPr lang="en-US" sz="1900" dirty="0" smtClean="0">
                    <a:solidFill>
                      <a:schemeClr val="accent1">
                        <a:lumMod val="50000"/>
                      </a:schemeClr>
                    </a:solidFill>
                  </a:rPr>
                  <a:t> </a:t>
                </a:r>
                <a:r>
                  <a:rPr lang="en-US" sz="1900" dirty="0">
                    <a:solidFill>
                      <a:schemeClr val="accent1">
                        <a:lumMod val="50000"/>
                      </a:schemeClr>
                    </a:solidFill>
                  </a:rPr>
                  <a:t>the econometric </a:t>
                </a:r>
                <a:r>
                  <a:rPr lang="en-US" sz="1900" dirty="0" smtClean="0">
                    <a:solidFill>
                      <a:schemeClr val="accent1">
                        <a:lumMod val="50000"/>
                      </a:schemeClr>
                    </a:solidFill>
                  </a:rPr>
                  <a:t>parameters estimation representing </a:t>
                </a:r>
                <a:r>
                  <a:rPr lang="en-US" sz="1900" dirty="0">
                    <a:solidFill>
                      <a:schemeClr val="accent1">
                        <a:lumMod val="50000"/>
                      </a:schemeClr>
                    </a:solidFill>
                  </a:rPr>
                  <a:t>wage differentials by skill </a:t>
                </a:r>
                <a:r>
                  <a:rPr lang="en-US" sz="1900" dirty="0" smtClean="0">
                    <a:solidFill>
                      <a:schemeClr val="accent1">
                        <a:lumMod val="50000"/>
                      </a:schemeClr>
                    </a:solidFill>
                  </a:rPr>
                  <a:t>level; ii</a:t>
                </a:r>
                <a:r>
                  <a:rPr lang="en-US" sz="1900" dirty="0">
                    <a:solidFill>
                      <a:schemeClr val="accent1">
                        <a:lumMod val="50000"/>
                      </a:schemeClr>
                    </a:solidFill>
                  </a:rPr>
                  <a:t>) </a:t>
                </a:r>
                <a:r>
                  <a:rPr lang="en-US" sz="1900" dirty="0" smtClean="0">
                    <a:solidFill>
                      <a:schemeClr val="accent1">
                        <a:lumMod val="50000"/>
                      </a:schemeClr>
                    </a:solidFill>
                  </a:rPr>
                  <a:t>modifications </a:t>
                </a:r>
                <a:r>
                  <a:rPr lang="en-US" sz="1900" dirty="0">
                    <a:solidFill>
                      <a:schemeClr val="accent1">
                        <a:lumMod val="50000"/>
                      </a:schemeClr>
                    </a:solidFill>
                  </a:rPr>
                  <a:t>to the labor supply equation within the CGE </a:t>
                </a:r>
                <a:r>
                  <a:rPr lang="en-US" sz="1900" dirty="0" smtClean="0">
                    <a:solidFill>
                      <a:schemeClr val="accent1">
                        <a:lumMod val="50000"/>
                      </a:schemeClr>
                    </a:solidFill>
                  </a:rPr>
                  <a:t>model.</a:t>
                </a:r>
              </a:p>
              <a:p>
                <a:pPr marL="342900" indent="-342900" algn="just">
                  <a:buFont typeface="Arial" panose="020B0604020202020204" pitchFamily="34" charset="0"/>
                  <a:buChar char="•"/>
                </a:pPr>
                <a:endParaRPr lang="en-US" sz="1900" dirty="0" smtClean="0">
                  <a:solidFill>
                    <a:schemeClr val="accent1">
                      <a:lumMod val="50000"/>
                    </a:schemeClr>
                  </a:solidFill>
                </a:endParaRPr>
              </a:p>
              <a:p>
                <a:pPr marL="342900" indent="-342900" algn="just">
                  <a:buFont typeface="Arial" panose="020B0604020202020204" pitchFamily="34" charset="0"/>
                  <a:buChar char="•"/>
                </a:pPr>
                <a:r>
                  <a:rPr lang="en-US" sz="1900" b="1" dirty="0" smtClean="0">
                    <a:solidFill>
                      <a:schemeClr val="accent1">
                        <a:lumMod val="50000"/>
                      </a:schemeClr>
                    </a:solidFill>
                  </a:rPr>
                  <a:t>Mincerian </a:t>
                </a:r>
                <a:r>
                  <a:rPr lang="en-US" sz="1900" b="1" dirty="0">
                    <a:solidFill>
                      <a:schemeClr val="accent1">
                        <a:lumMod val="50000"/>
                      </a:schemeClr>
                    </a:solidFill>
                  </a:rPr>
                  <a:t>earnings function </a:t>
                </a:r>
                <a:r>
                  <a:rPr lang="en-US" sz="1900" b="1" dirty="0" smtClean="0">
                    <a:solidFill>
                      <a:schemeClr val="accent1">
                        <a:lumMod val="50000"/>
                      </a:schemeClr>
                    </a:solidFill>
                  </a:rPr>
                  <a:t>(Mincer</a:t>
                </a:r>
                <a:r>
                  <a:rPr lang="en-US" sz="1900" b="1" dirty="0">
                    <a:solidFill>
                      <a:schemeClr val="accent1">
                        <a:lumMod val="50000"/>
                      </a:schemeClr>
                    </a:solidFill>
                  </a:rPr>
                  <a:t>, 1974) estimated: </a:t>
                </a:r>
                <a:r>
                  <a:rPr lang="en-US" sz="1900" dirty="0">
                    <a:solidFill>
                      <a:schemeClr val="accent1">
                        <a:lumMod val="50000"/>
                      </a:schemeClr>
                    </a:solidFill>
                  </a:rPr>
                  <a:t>links earnings to education, experience, and </a:t>
                </a:r>
                <a:r>
                  <a:rPr lang="en-US" sz="1900" dirty="0" smtClean="0">
                    <a:solidFill>
                      <a:schemeClr val="accent1">
                        <a:lumMod val="50000"/>
                      </a:schemeClr>
                    </a:solidFill>
                  </a:rPr>
                  <a:t>other observable </a:t>
                </a:r>
                <a:r>
                  <a:rPr lang="en-US" sz="1900" dirty="0">
                    <a:solidFill>
                      <a:schemeClr val="accent1">
                        <a:lumMod val="50000"/>
                      </a:schemeClr>
                    </a:solidFill>
                  </a:rPr>
                  <a:t>characteristics; sample selection bias corrected using </a:t>
                </a:r>
                <a:r>
                  <a:rPr lang="en-US" sz="1900" dirty="0" smtClean="0">
                    <a:solidFill>
                      <a:schemeClr val="accent1">
                        <a:lumMod val="50000"/>
                      </a:schemeClr>
                    </a:solidFill>
                  </a:rPr>
                  <a:t>Heckman’s </a:t>
                </a:r>
                <a:r>
                  <a:rPr lang="en-US" sz="1900" dirty="0">
                    <a:solidFill>
                      <a:schemeClr val="accent1">
                        <a:lumMod val="50000"/>
                      </a:schemeClr>
                    </a:solidFill>
                  </a:rPr>
                  <a:t>(1979) two-step method</a:t>
                </a:r>
                <a:r>
                  <a:rPr lang="en-US" sz="1900" dirty="0" smtClean="0">
                    <a:solidFill>
                      <a:schemeClr val="accent1">
                        <a:lumMod val="50000"/>
                      </a:schemeClr>
                    </a:solidFill>
                  </a:rPr>
                  <a:t>.</a:t>
                </a:r>
              </a:p>
              <a:p>
                <a:pPr algn="just"/>
                <a:endParaRPr lang="en-US" sz="1900" dirty="0">
                  <a:solidFill>
                    <a:schemeClr val="accent1">
                      <a:lumMod val="50000"/>
                    </a:schemeClr>
                  </a:solidFill>
                </a:endParaRPr>
              </a:p>
              <a:p>
                <a:pPr marL="457200" indent="-457200" algn="just">
                  <a:buFont typeface="+mj-lt"/>
                  <a:buAutoNum type="arabicParenR"/>
                </a:pPr>
                <a:r>
                  <a:rPr lang="en-US" sz="1900" b="1" dirty="0">
                    <a:solidFill>
                      <a:schemeClr val="accent1">
                        <a:lumMod val="50000"/>
                      </a:schemeClr>
                    </a:solidFill>
                  </a:rPr>
                  <a:t>Labor market </a:t>
                </a:r>
                <a:r>
                  <a:rPr lang="en-US" sz="1900" b="1" dirty="0" smtClean="0">
                    <a:solidFill>
                      <a:schemeClr val="accent1">
                        <a:lumMod val="50000"/>
                      </a:schemeClr>
                    </a:solidFill>
                  </a:rPr>
                  <a:t>participation function </a:t>
                </a:r>
                <a:r>
                  <a:rPr lang="en-US" sz="1900" dirty="0" smtClean="0">
                    <a:solidFill>
                      <a:schemeClr val="accent1">
                        <a:lumMod val="50000"/>
                      </a:schemeClr>
                    </a:solidFill>
                  </a:rPr>
                  <a:t>estimated </a:t>
                </a:r>
                <a:r>
                  <a:rPr lang="en-US" sz="1900" dirty="0">
                    <a:solidFill>
                      <a:schemeClr val="accent1">
                        <a:lumMod val="50000"/>
                      </a:schemeClr>
                    </a:solidFill>
                  </a:rPr>
                  <a:t>via a </a:t>
                </a:r>
                <a:r>
                  <a:rPr lang="en-US" sz="1900" dirty="0" err="1">
                    <a:solidFill>
                      <a:schemeClr val="accent1">
                        <a:lumMod val="50000"/>
                      </a:schemeClr>
                    </a:solidFill>
                  </a:rPr>
                  <a:t>Probit</a:t>
                </a:r>
                <a:r>
                  <a:rPr lang="en-US" sz="1900" dirty="0">
                    <a:solidFill>
                      <a:schemeClr val="accent1">
                        <a:lumMod val="50000"/>
                      </a:schemeClr>
                    </a:solidFill>
                  </a:rPr>
                  <a:t> model, with explanatory variables capturing factors influencing individuals’ employment decisions</a:t>
                </a:r>
                <a:r>
                  <a:rPr lang="en-US" sz="1900" dirty="0" smtClean="0">
                    <a:solidFill>
                      <a:schemeClr val="accent1">
                        <a:lumMod val="50000"/>
                      </a:schemeClr>
                    </a:solidFill>
                  </a:rPr>
                  <a:t>.</a:t>
                </a:r>
              </a:p>
              <a:p>
                <a:pPr marL="457200" indent="-457200" algn="just">
                  <a:buFont typeface="+mj-lt"/>
                  <a:buAutoNum type="arabicParenR"/>
                </a:pPr>
                <a:endParaRPr lang="en-US" sz="1900" dirty="0" smtClean="0">
                  <a:solidFill>
                    <a:schemeClr val="accent1">
                      <a:lumMod val="50000"/>
                    </a:schemeClr>
                  </a:solidFill>
                </a:endParaRPr>
              </a:p>
              <a:p>
                <a:pPr marL="457200" indent="-457200" algn="just">
                  <a:buFont typeface="+mj-lt"/>
                  <a:buAutoNum type="arabicParenR"/>
                </a:pPr>
                <a:r>
                  <a:rPr lang="en-US" sz="1900" b="1" dirty="0">
                    <a:solidFill>
                      <a:schemeClr val="accent1">
                        <a:lumMod val="50000"/>
                      </a:schemeClr>
                    </a:solidFill>
                  </a:rPr>
                  <a:t>Earnings function estimation</a:t>
                </a:r>
                <a:r>
                  <a:rPr lang="en-US" sz="1900" dirty="0">
                    <a:solidFill>
                      <a:schemeClr val="accent1">
                        <a:lumMod val="50000"/>
                      </a:schemeClr>
                    </a:solidFill>
                  </a:rPr>
                  <a:t>, where the </a:t>
                </a:r>
                <a:r>
                  <a:rPr lang="en-US" sz="1900" dirty="0" smtClean="0">
                    <a:solidFill>
                      <a:schemeClr val="accent1">
                        <a:lumMod val="50000"/>
                      </a:schemeClr>
                    </a:solidFill>
                  </a:rPr>
                  <a:t>individual </a:t>
                </a:r>
                <a:r>
                  <a:rPr lang="en-US" sz="1900" dirty="0">
                    <a:solidFill>
                      <a:schemeClr val="accent1">
                        <a:lumMod val="50000"/>
                      </a:schemeClr>
                    </a:solidFill>
                  </a:rPr>
                  <a:t>labor income is regressed on exogenous variables affecting wages, </a:t>
                </a:r>
                <a:r>
                  <a:rPr lang="en-US" sz="1900" dirty="0" smtClean="0">
                    <a:solidFill>
                      <a:schemeClr val="accent1">
                        <a:lumMod val="50000"/>
                      </a:schemeClr>
                    </a:solidFill>
                  </a:rPr>
                  <a:t>estimated separately for schooling levels </a:t>
                </a:r>
                <a14:m>
                  <m:oMath xmlns:m="http://schemas.openxmlformats.org/officeDocument/2006/math">
                    <m:r>
                      <a:rPr lang="pt-BR" sz="1900" b="0" i="1" smtClean="0">
                        <a:solidFill>
                          <a:schemeClr val="accent1">
                            <a:lumMod val="50000"/>
                          </a:schemeClr>
                        </a:solidFill>
                        <a:latin typeface="Cambria Math" panose="02040503050406030204" pitchFamily="18" charset="0"/>
                      </a:rPr>
                      <m:t>𝑖</m:t>
                    </m:r>
                  </m:oMath>
                </a14:m>
                <a:r>
                  <a:rPr lang="en-US" sz="1900" dirty="0" smtClean="0">
                    <a:solidFill>
                      <a:schemeClr val="accent1">
                        <a:lumMod val="50000"/>
                      </a:schemeClr>
                    </a:solidFill>
                  </a:rPr>
                  <a:t> (</a:t>
                </a:r>
                <a:r>
                  <a:rPr lang="en-US" sz="1900" dirty="0">
                    <a:solidFill>
                      <a:schemeClr val="accent1">
                        <a:lumMod val="50000"/>
                      </a:schemeClr>
                    </a:solidFill>
                  </a:rPr>
                  <a:t>low, medium, and </a:t>
                </a:r>
                <a:r>
                  <a:rPr lang="en-US" sz="1900" dirty="0" smtClean="0">
                    <a:solidFill>
                      <a:schemeClr val="accent1">
                        <a:lumMod val="50000"/>
                      </a:schemeClr>
                    </a:solidFill>
                  </a:rPr>
                  <a:t>high).</a:t>
                </a:r>
              </a:p>
              <a:p>
                <a:pPr algn="just"/>
                <a:endParaRPr lang="pt-BR" sz="1900" i="1" dirty="0" smtClean="0">
                  <a:solidFill>
                    <a:schemeClr val="accent1">
                      <a:lumMod val="50000"/>
                    </a:schemeClr>
                  </a:solidFill>
                </a:endParaRPr>
              </a:p>
              <a:p>
                <a:pPr marL="342900" indent="-342900" algn="just">
                  <a:buFont typeface="Arial" panose="020B0604020202020204" pitchFamily="34" charset="0"/>
                  <a:buChar char="•"/>
                </a:pPr>
                <a14:m>
                  <m:oMath xmlns:m="http://schemas.openxmlformats.org/officeDocument/2006/math">
                    <m:r>
                      <a:rPr lang="en-US" sz="1900" i="1" smtClean="0">
                        <a:solidFill>
                          <a:schemeClr val="accent1">
                            <a:lumMod val="50000"/>
                          </a:schemeClr>
                        </a:solidFill>
                        <a:latin typeface="Cambria Math" panose="02040503050406030204" pitchFamily="18" charset="0"/>
                      </a:rPr>
                      <m:t>𝑙𝑛</m:t>
                    </m:r>
                    <m:sSub>
                      <m:sSubPr>
                        <m:ctrlPr>
                          <a:rPr lang="pt-BR" sz="1900" i="1">
                            <a:solidFill>
                              <a:schemeClr val="accent1">
                                <a:lumMod val="50000"/>
                              </a:schemeClr>
                            </a:solidFill>
                            <a:latin typeface="Cambria Math" panose="02040503050406030204" pitchFamily="18" charset="0"/>
                          </a:rPr>
                        </m:ctrlPr>
                      </m:sSubPr>
                      <m:e>
                        <m:r>
                          <a:rPr lang="pt-BR" sz="1900" b="0" i="1" smtClean="0">
                            <a:solidFill>
                              <a:schemeClr val="accent1">
                                <a:lumMod val="50000"/>
                              </a:schemeClr>
                            </a:solidFill>
                            <a:latin typeface="Cambria Math" panose="02040503050406030204" pitchFamily="18" charset="0"/>
                          </a:rPr>
                          <m:t> </m:t>
                        </m:r>
                        <m:r>
                          <a:rPr lang="en-US" sz="1900" i="1">
                            <a:solidFill>
                              <a:schemeClr val="accent1">
                                <a:lumMod val="50000"/>
                              </a:schemeClr>
                            </a:solidFill>
                            <a:latin typeface="Cambria Math" panose="02040503050406030204" pitchFamily="18" charset="0"/>
                          </a:rPr>
                          <m:t>𝑌</m:t>
                        </m:r>
                      </m:e>
                      <m:sub>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𝑠𝑘</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𝑙𝑒𝑣𝑒𝑙</m:t>
                            </m:r>
                          </m:e>
                          <m:sub>
                            <m:r>
                              <a:rPr lang="en-US" sz="1900" i="1">
                                <a:solidFill>
                                  <a:schemeClr val="accent1">
                                    <a:lumMod val="50000"/>
                                  </a:schemeClr>
                                </a:solidFill>
                                <a:latin typeface="Cambria Math" panose="02040503050406030204" pitchFamily="18" charset="0"/>
                              </a:rPr>
                              <m:t>𝑖</m:t>
                            </m:r>
                          </m:sub>
                        </m:sSub>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𝛽</m:t>
                        </m:r>
                      </m:e>
                      <m:sub>
                        <m:r>
                          <a:rPr lang="en-US" sz="1900" i="1">
                            <a:solidFill>
                              <a:schemeClr val="accent1">
                                <a:lumMod val="50000"/>
                              </a:schemeClr>
                            </a:solidFill>
                            <a:latin typeface="Cambria Math" panose="02040503050406030204" pitchFamily="18" charset="0"/>
                          </a:rPr>
                          <m:t>1</m:t>
                        </m:r>
                      </m:sub>
                    </m:sSub>
                    <m:r>
                      <a:rPr lang="en-US" sz="1900" i="1">
                        <a:solidFill>
                          <a:schemeClr val="accent1">
                            <a:lumMod val="50000"/>
                          </a:schemeClr>
                        </a:solidFill>
                        <a:latin typeface="Cambria Math" panose="02040503050406030204" pitchFamily="18" charset="0"/>
                      </a:rPr>
                      <m:t>+ </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𝛽</m:t>
                        </m:r>
                      </m:e>
                      <m:sub>
                        <m:r>
                          <a:rPr lang="en-US" sz="1900" i="1">
                            <a:solidFill>
                              <a:schemeClr val="accent1">
                                <a:lumMod val="50000"/>
                              </a:schemeClr>
                            </a:solidFill>
                            <a:latin typeface="Cambria Math" panose="02040503050406030204" pitchFamily="18" charset="0"/>
                          </a:rPr>
                          <m:t>2</m:t>
                        </m:r>
                      </m:sub>
                    </m:sSub>
                    <m:sSub>
                      <m:sSubPr>
                        <m:ctrlPr>
                          <a:rPr lang="pt-BR" sz="1900" i="1">
                            <a:solidFill>
                              <a:schemeClr val="accent1">
                                <a:lumMod val="50000"/>
                              </a:schemeClr>
                            </a:solidFill>
                            <a:latin typeface="Cambria Math" panose="02040503050406030204" pitchFamily="18" charset="0"/>
                          </a:rPr>
                        </m:ctrlPr>
                      </m:sSubPr>
                      <m:e>
                        <m:r>
                          <a:rPr lang="en-US" sz="1900" i="1" smtClean="0">
                            <a:solidFill>
                              <a:schemeClr val="accent1">
                                <a:lumMod val="50000"/>
                              </a:schemeClr>
                            </a:solidFill>
                            <a:latin typeface="Cambria Math" panose="02040503050406030204" pitchFamily="18" charset="0"/>
                          </a:rPr>
                          <m:t>𝑒𝑑𝑢𝑐</m:t>
                        </m:r>
                      </m:e>
                      <m:sub>
                        <m:r>
                          <a:rPr lang="pt-BR" sz="1900" b="0" i="1" smtClean="0">
                            <a:solidFill>
                              <a:schemeClr val="accent1">
                                <a:lumMod val="50000"/>
                              </a:schemeClr>
                            </a:solidFill>
                            <a:latin typeface="Cambria Math" panose="02040503050406030204" pitchFamily="18" charset="0"/>
                          </a:rPr>
                          <m:t>𝑖</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𝛽</m:t>
                        </m:r>
                      </m:e>
                      <m:sub>
                        <m:r>
                          <a:rPr lang="en-US" sz="1900" i="1">
                            <a:solidFill>
                              <a:schemeClr val="accent1">
                                <a:lumMod val="50000"/>
                              </a:schemeClr>
                            </a:solidFill>
                            <a:latin typeface="Cambria Math" panose="02040503050406030204" pitchFamily="18" charset="0"/>
                          </a:rPr>
                          <m:t>3</m:t>
                        </m:r>
                      </m:sub>
                    </m:sSub>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𝑒𝑥𝑝</m:t>
                        </m:r>
                      </m:e>
                      <m:sub>
                        <m:r>
                          <a:rPr lang="pt-BR" sz="1900" b="0" i="1" smtClean="0">
                            <a:solidFill>
                              <a:schemeClr val="accent1">
                                <a:lumMod val="50000"/>
                              </a:schemeClr>
                            </a:solidFill>
                            <a:latin typeface="Cambria Math" panose="02040503050406030204" pitchFamily="18" charset="0"/>
                          </a:rPr>
                          <m:t>𝑖</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𝛽</m:t>
                        </m:r>
                      </m:e>
                      <m:sub>
                        <m:r>
                          <a:rPr lang="en-US" sz="1900" i="1">
                            <a:solidFill>
                              <a:schemeClr val="accent1">
                                <a:lumMod val="50000"/>
                              </a:schemeClr>
                            </a:solidFill>
                            <a:latin typeface="Cambria Math" panose="02040503050406030204" pitchFamily="18" charset="0"/>
                          </a:rPr>
                          <m:t>4</m:t>
                        </m:r>
                      </m:sub>
                    </m:sSub>
                    <m:sSup>
                      <m:sSupPr>
                        <m:ctrlPr>
                          <a:rPr lang="pt-BR" sz="1900" i="1">
                            <a:solidFill>
                              <a:schemeClr val="accent1">
                                <a:lumMod val="50000"/>
                              </a:schemeClr>
                            </a:solidFill>
                            <a:latin typeface="Cambria Math" panose="02040503050406030204" pitchFamily="18" charset="0"/>
                          </a:rPr>
                        </m:ctrlPr>
                      </m:sSupPr>
                      <m:e>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𝑒𝑥𝑝</m:t>
                            </m:r>
                          </m:e>
                          <m:sub>
                            <m:r>
                              <a:rPr lang="pt-BR" sz="1900" b="0" i="1" smtClean="0">
                                <a:solidFill>
                                  <a:schemeClr val="accent1">
                                    <a:lumMod val="50000"/>
                                  </a:schemeClr>
                                </a:solidFill>
                                <a:latin typeface="Cambria Math" panose="02040503050406030204" pitchFamily="18" charset="0"/>
                              </a:rPr>
                              <m:t>𝑖</m:t>
                            </m:r>
                          </m:sub>
                        </m:sSub>
                        <m:r>
                          <a:rPr lang="en-US" sz="1900" i="1">
                            <a:solidFill>
                              <a:schemeClr val="accent1">
                                <a:lumMod val="50000"/>
                              </a:schemeClr>
                            </a:solidFill>
                            <a:latin typeface="Cambria Math" panose="02040503050406030204" pitchFamily="18" charset="0"/>
                          </a:rPr>
                          <m:t>)</m:t>
                        </m:r>
                      </m:e>
                      <m:sup>
                        <m:r>
                          <a:rPr lang="en-US" sz="1900" i="1">
                            <a:solidFill>
                              <a:schemeClr val="accent1">
                                <a:lumMod val="50000"/>
                              </a:schemeClr>
                            </a:solidFill>
                            <a:latin typeface="Cambria Math" panose="02040503050406030204" pitchFamily="18" charset="0"/>
                          </a:rPr>
                          <m:t>2</m:t>
                        </m:r>
                      </m:sup>
                    </m:sSup>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𝛽</m:t>
                        </m:r>
                      </m:e>
                      <m:sub>
                        <m:r>
                          <a:rPr lang="en-US" sz="1900" i="1">
                            <a:solidFill>
                              <a:schemeClr val="accent1">
                                <a:lumMod val="50000"/>
                              </a:schemeClr>
                            </a:solidFill>
                            <a:latin typeface="Cambria Math" panose="02040503050406030204" pitchFamily="18" charset="0"/>
                          </a:rPr>
                          <m:t>5</m:t>
                        </m:r>
                      </m:sub>
                    </m:sSub>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𝑥</m:t>
                        </m:r>
                      </m:e>
                      <m:sub>
                        <m:r>
                          <a:rPr lang="pt-BR" sz="1900" b="0" i="1" smtClean="0">
                            <a:solidFill>
                              <a:schemeClr val="accent1">
                                <a:lumMod val="50000"/>
                              </a:schemeClr>
                            </a:solidFill>
                            <a:latin typeface="Cambria Math" panose="02040503050406030204" pitchFamily="18" charset="0"/>
                          </a:rPr>
                          <m:t>𝑖</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𝛽</m:t>
                        </m:r>
                      </m:e>
                      <m:sub>
                        <m:r>
                          <a:rPr lang="en-US" sz="1900" i="1">
                            <a:solidFill>
                              <a:schemeClr val="accent1">
                                <a:lumMod val="50000"/>
                              </a:schemeClr>
                            </a:solidFill>
                            <a:latin typeface="Cambria Math" panose="02040503050406030204" pitchFamily="18" charset="0"/>
                          </a:rPr>
                          <m:t>6</m:t>
                        </m:r>
                      </m:sub>
                    </m:sSub>
                    <m:sSub>
                      <m:sSubPr>
                        <m:ctrlPr>
                          <a:rPr lang="pt-BR" sz="1900" i="1">
                            <a:solidFill>
                              <a:schemeClr val="accent1">
                                <a:lumMod val="50000"/>
                              </a:schemeClr>
                            </a:solidFill>
                            <a:latin typeface="Cambria Math" panose="02040503050406030204" pitchFamily="18" charset="0"/>
                          </a:rPr>
                        </m:ctrlPr>
                      </m:sSubPr>
                      <m:e>
                        <m:r>
                          <m:rPr>
                            <m:sty m:val="p"/>
                          </m:rPr>
                          <a:rPr lang="en-US" sz="1900">
                            <a:solidFill>
                              <a:schemeClr val="accent1">
                                <a:lumMod val="50000"/>
                              </a:schemeClr>
                            </a:solidFill>
                            <a:latin typeface="Cambria Math" panose="02040503050406030204" pitchFamily="18" charset="0"/>
                          </a:rPr>
                          <m:t>λ</m:t>
                        </m:r>
                      </m:e>
                      <m:sub>
                        <m:r>
                          <a:rPr lang="pt-BR" sz="1900" b="0" i="1" smtClean="0">
                            <a:solidFill>
                              <a:schemeClr val="accent1">
                                <a:lumMod val="50000"/>
                              </a:schemeClr>
                            </a:solidFill>
                            <a:latin typeface="Cambria Math" panose="02040503050406030204" pitchFamily="18" charset="0"/>
                          </a:rPr>
                          <m:t>𝑖</m:t>
                        </m:r>
                      </m:sub>
                    </m:sSub>
                    <m:r>
                      <a:rPr lang="en-US" sz="1900" i="1">
                        <a:solidFill>
                          <a:schemeClr val="accent1">
                            <a:lumMod val="50000"/>
                          </a:schemeClr>
                        </a:solidFill>
                        <a:latin typeface="Cambria Math" panose="02040503050406030204" pitchFamily="18" charset="0"/>
                      </a:rPr>
                      <m:t>+ </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𝜀</m:t>
                        </m:r>
                      </m:e>
                      <m:sub>
                        <m:r>
                          <a:rPr lang="pt-BR" sz="1900" b="0" i="1" smtClean="0">
                            <a:solidFill>
                              <a:schemeClr val="accent1">
                                <a:lumMod val="50000"/>
                              </a:schemeClr>
                            </a:solidFill>
                            <a:latin typeface="Cambria Math" panose="02040503050406030204" pitchFamily="18" charset="0"/>
                          </a:rPr>
                          <m:t>𝑖</m:t>
                        </m:r>
                      </m:sub>
                    </m:sSub>
                  </m:oMath>
                </a14:m>
                <a:endParaRPr lang="pt-BR" sz="1900" dirty="0">
                  <a:solidFill>
                    <a:schemeClr val="accent1">
                      <a:lumMod val="50000"/>
                    </a:schemeClr>
                  </a:solidFill>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39791" y="1368170"/>
                <a:ext cx="10205050" cy="4512646"/>
              </a:xfrm>
              <a:prstGeom prst="rect">
                <a:avLst/>
              </a:prstGeom>
              <a:blipFill rotWithShape="0">
                <a:blip r:embed="rId3"/>
                <a:stretch>
                  <a:fillRect l="-597" t="-675" r="-538" b="-135"/>
                </a:stretch>
              </a:blipFill>
            </p:spPr>
            <p:txBody>
              <a:bodyPr/>
              <a:lstStyle/>
              <a:p>
                <a:r>
                  <a:rPr lang="pt-BR">
                    <a:noFill/>
                  </a:rPr>
                  <a:t> </a:t>
                </a:r>
              </a:p>
            </p:txBody>
          </p:sp>
        </mc:Fallback>
      </mc:AlternateContent>
      <p:sp>
        <p:nvSpPr>
          <p:cNvPr id="5" name="Rectangle 4"/>
          <p:cNvSpPr/>
          <p:nvPr/>
        </p:nvSpPr>
        <p:spPr>
          <a:xfrm>
            <a:off x="3032530" y="5375168"/>
            <a:ext cx="940279" cy="505648"/>
          </a:xfrm>
          <a:prstGeom prst="rect">
            <a:avLst/>
          </a:prstGeom>
          <a:noFill/>
          <a:ln w="28575">
            <a:solidFill>
              <a:schemeClr val="accent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65768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accent1">
                    <a:lumMod val="50000"/>
                  </a:schemeClr>
                </a:solidFill>
                <a:latin typeface="Calibri"/>
                <a:ea typeface="Calibri"/>
                <a:cs typeface="Calibri"/>
              </a:rPr>
              <a:t>METHODOLOGY</a:t>
            </a: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TextBox 3"/>
          <p:cNvSpPr txBox="1"/>
          <p:nvPr/>
        </p:nvSpPr>
        <p:spPr>
          <a:xfrm>
            <a:off x="613912" y="1440610"/>
            <a:ext cx="10256808" cy="4478149"/>
          </a:xfrm>
          <a:prstGeom prst="rect">
            <a:avLst/>
          </a:prstGeom>
          <a:noFill/>
        </p:spPr>
        <p:txBody>
          <a:bodyPr wrap="square" rtlCol="0">
            <a:spAutoFit/>
          </a:bodyPr>
          <a:lstStyle/>
          <a:p>
            <a:pPr marL="342900" indent="-342900" algn="just">
              <a:buFont typeface="Arial" panose="020B0604020202020204" pitchFamily="34" charset="0"/>
              <a:buChar char="•"/>
            </a:pPr>
            <a:r>
              <a:rPr lang="en-US" sz="1900" dirty="0" smtClean="0">
                <a:solidFill>
                  <a:schemeClr val="accent1">
                    <a:lumMod val="50000"/>
                  </a:schemeClr>
                </a:solidFill>
              </a:rPr>
              <a:t>The </a:t>
            </a:r>
            <a:r>
              <a:rPr lang="en-US" sz="1900" b="1" dirty="0">
                <a:solidFill>
                  <a:schemeClr val="accent1">
                    <a:lumMod val="50000"/>
                  </a:schemeClr>
                </a:solidFill>
              </a:rPr>
              <a:t>BIM-RDHC </a:t>
            </a:r>
            <a:r>
              <a:rPr lang="en-US" sz="1900" b="1" dirty="0" smtClean="0">
                <a:solidFill>
                  <a:schemeClr val="accent1">
                    <a:lumMod val="50000"/>
                  </a:schemeClr>
                </a:solidFill>
              </a:rPr>
              <a:t>(R&amp;D-based and Human </a:t>
            </a:r>
            <a:r>
              <a:rPr lang="en-US" sz="1900" b="1" dirty="0">
                <a:solidFill>
                  <a:schemeClr val="accent1">
                    <a:lumMod val="50000"/>
                  </a:schemeClr>
                </a:solidFill>
              </a:rPr>
              <a:t>Capital </a:t>
            </a:r>
            <a:r>
              <a:rPr lang="en-US" sz="1900" b="1" dirty="0" smtClean="0">
                <a:solidFill>
                  <a:schemeClr val="accent1">
                    <a:lumMod val="50000"/>
                  </a:schemeClr>
                </a:solidFill>
              </a:rPr>
              <a:t>Brazilian </a:t>
            </a:r>
            <a:r>
              <a:rPr lang="en-US" sz="1900" b="1" dirty="0" err="1">
                <a:solidFill>
                  <a:schemeClr val="accent1">
                    <a:lumMod val="50000"/>
                  </a:schemeClr>
                </a:solidFill>
              </a:rPr>
              <a:t>Intersectorial</a:t>
            </a:r>
            <a:r>
              <a:rPr lang="en-US" sz="1900" b="1" dirty="0">
                <a:solidFill>
                  <a:schemeClr val="accent1">
                    <a:lumMod val="50000"/>
                  </a:schemeClr>
                </a:solidFill>
              </a:rPr>
              <a:t> </a:t>
            </a:r>
            <a:r>
              <a:rPr lang="en-US" sz="1900" b="1" dirty="0" smtClean="0">
                <a:solidFill>
                  <a:schemeClr val="accent1">
                    <a:lumMod val="50000"/>
                  </a:schemeClr>
                </a:solidFill>
              </a:rPr>
              <a:t>Model)</a:t>
            </a:r>
            <a:r>
              <a:rPr lang="en-US" sz="1900" dirty="0" smtClean="0">
                <a:solidFill>
                  <a:schemeClr val="accent1">
                    <a:lumMod val="50000"/>
                  </a:schemeClr>
                </a:solidFill>
              </a:rPr>
              <a:t> is a </a:t>
            </a:r>
            <a:r>
              <a:rPr lang="en-US" sz="1900" dirty="0">
                <a:solidFill>
                  <a:schemeClr val="accent1">
                    <a:lumMod val="50000"/>
                  </a:schemeClr>
                </a:solidFill>
              </a:rPr>
              <a:t>recursive-dynamic </a:t>
            </a:r>
            <a:r>
              <a:rPr lang="en-US" sz="1900" dirty="0" smtClean="0">
                <a:solidFill>
                  <a:schemeClr val="accent1">
                    <a:lumMod val="50000"/>
                  </a:schemeClr>
                </a:solidFill>
              </a:rPr>
              <a:t>model</a:t>
            </a:r>
            <a:r>
              <a:rPr lang="en-US" sz="1900" dirty="0">
                <a:solidFill>
                  <a:schemeClr val="accent1">
                    <a:lumMod val="50000"/>
                  </a:schemeClr>
                </a:solidFill>
              </a:rPr>
              <a:t>, based on the Johansen-Australian </a:t>
            </a:r>
            <a:r>
              <a:rPr lang="en-US" sz="1900" dirty="0" smtClean="0">
                <a:solidFill>
                  <a:schemeClr val="accent1">
                    <a:lumMod val="50000"/>
                  </a:schemeClr>
                </a:solidFill>
              </a:rPr>
              <a:t>tradition, implemented on </a:t>
            </a:r>
            <a:r>
              <a:rPr lang="en-US" sz="1900" dirty="0" err="1" smtClean="0">
                <a:solidFill>
                  <a:schemeClr val="accent1">
                    <a:lumMod val="50000"/>
                  </a:schemeClr>
                </a:solidFill>
              </a:rPr>
              <a:t>Gempack</a:t>
            </a:r>
            <a:r>
              <a:rPr lang="en-US" sz="1900" dirty="0" smtClean="0">
                <a:solidFill>
                  <a:schemeClr val="accent1">
                    <a:lumMod val="50000"/>
                  </a:schemeClr>
                </a:solidFill>
              </a:rPr>
              <a:t>.</a:t>
            </a:r>
          </a:p>
          <a:p>
            <a:pPr marL="342900" indent="-342900" algn="just">
              <a:buFont typeface="Arial" panose="020B0604020202020204" pitchFamily="34" charset="0"/>
              <a:buChar char="•"/>
            </a:pPr>
            <a:endParaRPr lang="en-US" sz="1900" dirty="0">
              <a:solidFill>
                <a:schemeClr val="accent1">
                  <a:lumMod val="50000"/>
                </a:schemeClr>
              </a:solidFill>
            </a:endParaRPr>
          </a:p>
          <a:p>
            <a:pPr marL="342900" indent="-342900" algn="just">
              <a:buFont typeface="Arial" panose="020B0604020202020204" pitchFamily="34" charset="0"/>
              <a:buChar char="•"/>
            </a:pPr>
            <a:r>
              <a:rPr lang="en-US" sz="1900" b="1" dirty="0" smtClean="0">
                <a:solidFill>
                  <a:schemeClr val="accent1">
                    <a:lumMod val="50000"/>
                  </a:schemeClr>
                </a:solidFill>
              </a:rPr>
              <a:t>It is based </a:t>
            </a:r>
            <a:r>
              <a:rPr lang="en-US" sz="1900" b="1" dirty="0">
                <a:solidFill>
                  <a:schemeClr val="accent1">
                    <a:lumMod val="50000"/>
                  </a:schemeClr>
                </a:solidFill>
              </a:rPr>
              <a:t>on the </a:t>
            </a:r>
            <a:r>
              <a:rPr lang="en-US" sz="1900" b="1" dirty="0" smtClean="0">
                <a:solidFill>
                  <a:schemeClr val="accent1">
                    <a:lumMod val="50000"/>
                  </a:schemeClr>
                </a:solidFill>
              </a:rPr>
              <a:t>BIM-RD</a:t>
            </a:r>
            <a:r>
              <a:rPr lang="en-US" sz="1900" dirty="0" smtClean="0">
                <a:solidFill>
                  <a:schemeClr val="accent1">
                    <a:lumMod val="50000"/>
                  </a:schemeClr>
                </a:solidFill>
              </a:rPr>
              <a:t>, </a:t>
            </a:r>
            <a:r>
              <a:rPr lang="en-US" sz="1900" dirty="0">
                <a:solidFill>
                  <a:schemeClr val="accent1">
                    <a:lumMod val="50000"/>
                  </a:schemeClr>
                </a:solidFill>
              </a:rPr>
              <a:t>which </a:t>
            </a:r>
            <a:r>
              <a:rPr lang="en-US" sz="1900" dirty="0" smtClean="0">
                <a:solidFill>
                  <a:schemeClr val="accent1">
                    <a:lumMod val="50000"/>
                  </a:schemeClr>
                </a:solidFill>
              </a:rPr>
              <a:t>incorporates </a:t>
            </a:r>
            <a:r>
              <a:rPr lang="en-US" sz="1900" dirty="0">
                <a:solidFill>
                  <a:schemeClr val="accent1">
                    <a:lumMod val="50000"/>
                  </a:schemeClr>
                </a:solidFill>
              </a:rPr>
              <a:t>changes in the </a:t>
            </a:r>
            <a:r>
              <a:rPr lang="en-US" sz="1900" dirty="0" smtClean="0">
                <a:solidFill>
                  <a:schemeClr val="accent1">
                    <a:lumMod val="50000"/>
                  </a:schemeClr>
                </a:solidFill>
              </a:rPr>
              <a:t>specification </a:t>
            </a:r>
            <a:r>
              <a:rPr lang="en-US" sz="1900" dirty="0">
                <a:solidFill>
                  <a:schemeClr val="accent1">
                    <a:lumMod val="50000"/>
                  </a:schemeClr>
                </a:solidFill>
              </a:rPr>
              <a:t>of capital accumulation and the relationship between the rate of return on capital and investments, with the accumulation of intellectual capital </a:t>
            </a:r>
            <a:r>
              <a:rPr lang="en-US" sz="1900" dirty="0" smtClean="0">
                <a:solidFill>
                  <a:schemeClr val="accent1">
                    <a:lumMod val="50000"/>
                  </a:schemeClr>
                </a:solidFill>
              </a:rPr>
              <a:t>based </a:t>
            </a:r>
            <a:r>
              <a:rPr lang="en-US" sz="1900" dirty="0">
                <a:solidFill>
                  <a:schemeClr val="accent1">
                    <a:lumMod val="50000"/>
                  </a:schemeClr>
                </a:solidFill>
              </a:rPr>
              <a:t>on endogenous variations in R&amp;D investments. </a:t>
            </a:r>
            <a:endParaRPr lang="en-US" sz="1900" dirty="0" smtClean="0">
              <a:solidFill>
                <a:schemeClr val="accent1">
                  <a:lumMod val="50000"/>
                </a:schemeClr>
              </a:solidFill>
            </a:endParaRPr>
          </a:p>
          <a:p>
            <a:pPr marL="342900" indent="-342900" algn="just">
              <a:buFont typeface="Arial" panose="020B0604020202020204" pitchFamily="34" charset="0"/>
              <a:buChar char="•"/>
            </a:pPr>
            <a:endParaRPr lang="en-US" sz="1900" dirty="0">
              <a:solidFill>
                <a:schemeClr val="accent1">
                  <a:lumMod val="50000"/>
                </a:schemeClr>
              </a:solidFill>
            </a:endParaRPr>
          </a:p>
          <a:p>
            <a:pPr marL="342900" indent="-342900" algn="just">
              <a:buFont typeface="Arial" panose="020B0604020202020204" pitchFamily="34" charset="0"/>
              <a:buChar char="•"/>
            </a:pPr>
            <a:r>
              <a:rPr lang="en-US" sz="1900" dirty="0" smtClean="0">
                <a:solidFill>
                  <a:schemeClr val="accent1">
                    <a:lumMod val="50000"/>
                  </a:schemeClr>
                </a:solidFill>
              </a:rPr>
              <a:t>Our </a:t>
            </a:r>
            <a:r>
              <a:rPr lang="en-US" sz="1900" dirty="0">
                <a:solidFill>
                  <a:schemeClr val="accent1">
                    <a:lumMod val="50000"/>
                  </a:schemeClr>
                </a:solidFill>
              </a:rPr>
              <a:t>specification </a:t>
            </a:r>
            <a:r>
              <a:rPr lang="en-US" sz="1900" b="1" dirty="0">
                <a:solidFill>
                  <a:schemeClr val="accent1">
                    <a:lumMod val="50000"/>
                  </a:schemeClr>
                </a:solidFill>
              </a:rPr>
              <a:t>expands </a:t>
            </a:r>
            <a:r>
              <a:rPr lang="en-US" sz="1900" b="1" dirty="0" smtClean="0">
                <a:solidFill>
                  <a:schemeClr val="accent1">
                    <a:lumMod val="50000"/>
                  </a:schemeClr>
                </a:solidFill>
              </a:rPr>
              <a:t>the BIM-RD </a:t>
            </a:r>
            <a:r>
              <a:rPr lang="en-US" sz="1900" b="1" dirty="0">
                <a:solidFill>
                  <a:schemeClr val="accent1">
                    <a:lumMod val="50000"/>
                  </a:schemeClr>
                </a:solidFill>
              </a:rPr>
              <a:t>framework </a:t>
            </a:r>
            <a:r>
              <a:rPr lang="en-US" sz="1900" dirty="0">
                <a:solidFill>
                  <a:schemeClr val="accent1">
                    <a:lumMod val="50000"/>
                  </a:schemeClr>
                </a:solidFill>
              </a:rPr>
              <a:t>by incorporating the endogenous accumulation of human capital driven by changes </a:t>
            </a:r>
            <a:r>
              <a:rPr lang="en-US" sz="1900" dirty="0" smtClean="0">
                <a:solidFill>
                  <a:schemeClr val="accent1">
                    <a:lumMod val="50000"/>
                  </a:schemeClr>
                </a:solidFill>
              </a:rPr>
              <a:t>in public </a:t>
            </a:r>
            <a:r>
              <a:rPr lang="en-US" sz="1900" dirty="0">
                <a:solidFill>
                  <a:schemeClr val="accent1">
                    <a:lumMod val="50000"/>
                  </a:schemeClr>
                </a:solidFill>
              </a:rPr>
              <a:t>educational investment</a:t>
            </a:r>
            <a:r>
              <a:rPr lang="en-US" sz="1900" dirty="0" smtClean="0">
                <a:solidFill>
                  <a:schemeClr val="accent1">
                    <a:lumMod val="50000"/>
                  </a:schemeClr>
                </a:solidFill>
              </a:rPr>
              <a:t>.</a:t>
            </a:r>
          </a:p>
          <a:p>
            <a:pPr marL="342900" indent="-342900" algn="just">
              <a:buFont typeface="Arial" panose="020B0604020202020204" pitchFamily="34" charset="0"/>
              <a:buChar char="•"/>
            </a:pPr>
            <a:endParaRPr lang="en-US" sz="1900" dirty="0">
              <a:solidFill>
                <a:schemeClr val="accent1">
                  <a:lumMod val="50000"/>
                </a:schemeClr>
              </a:solidFill>
            </a:endParaRPr>
          </a:p>
          <a:p>
            <a:pPr marL="342900" indent="-342900" algn="just">
              <a:buFont typeface="Arial" panose="020B0604020202020204" pitchFamily="34" charset="0"/>
              <a:buChar char="•"/>
            </a:pPr>
            <a:r>
              <a:rPr lang="en-US" sz="1900" dirty="0">
                <a:solidFill>
                  <a:schemeClr val="accent1">
                    <a:lumMod val="50000"/>
                  </a:schemeClr>
                </a:solidFill>
              </a:rPr>
              <a:t>T</a:t>
            </a:r>
            <a:r>
              <a:rPr lang="en-US" sz="1900" dirty="0" smtClean="0">
                <a:solidFill>
                  <a:schemeClr val="accent1">
                    <a:lumMod val="50000"/>
                  </a:schemeClr>
                </a:solidFill>
              </a:rPr>
              <a:t>he </a:t>
            </a:r>
            <a:r>
              <a:rPr lang="en-US" sz="1900" dirty="0">
                <a:solidFill>
                  <a:schemeClr val="accent1">
                    <a:lumMod val="50000"/>
                  </a:schemeClr>
                </a:solidFill>
              </a:rPr>
              <a:t>first modification adopted </a:t>
            </a:r>
            <a:r>
              <a:rPr lang="en-US" sz="1900" dirty="0" smtClean="0">
                <a:solidFill>
                  <a:schemeClr val="accent1">
                    <a:lumMod val="50000"/>
                  </a:schemeClr>
                </a:solidFill>
              </a:rPr>
              <a:t>was </a:t>
            </a:r>
            <a:r>
              <a:rPr lang="en-US" sz="1900" dirty="0">
                <a:solidFill>
                  <a:schemeClr val="accent1">
                    <a:lumMod val="50000"/>
                  </a:schemeClr>
                </a:solidFill>
              </a:rPr>
              <a:t>the disaggregation of the labor </a:t>
            </a:r>
            <a:r>
              <a:rPr lang="en-US" sz="1900" dirty="0" smtClean="0">
                <a:solidFill>
                  <a:schemeClr val="accent1">
                    <a:lumMod val="50000"/>
                  </a:schemeClr>
                </a:solidFill>
              </a:rPr>
              <a:t>factor </a:t>
            </a:r>
            <a:r>
              <a:rPr lang="en-US" sz="1900" dirty="0">
                <a:solidFill>
                  <a:schemeClr val="accent1">
                    <a:lumMod val="50000"/>
                  </a:schemeClr>
                </a:solidFill>
              </a:rPr>
              <a:t>in </a:t>
            </a:r>
            <a:r>
              <a:rPr lang="en-US" sz="1900" dirty="0" smtClean="0">
                <a:solidFill>
                  <a:schemeClr val="accent1">
                    <a:lumMod val="50000"/>
                  </a:schemeClr>
                </a:solidFill>
              </a:rPr>
              <a:t>SAM into </a:t>
            </a:r>
            <a:r>
              <a:rPr lang="en-US" sz="1900" dirty="0">
                <a:solidFill>
                  <a:schemeClr val="accent1">
                    <a:lumMod val="50000"/>
                  </a:schemeClr>
                </a:solidFill>
              </a:rPr>
              <a:t>three groups according to the workers' education level (low, medium, and high qualification</a:t>
            </a:r>
            <a:r>
              <a:rPr lang="en-US" sz="1900" dirty="0" smtClean="0">
                <a:solidFill>
                  <a:schemeClr val="accent1">
                    <a:lumMod val="50000"/>
                  </a:schemeClr>
                </a:solidFill>
              </a:rPr>
              <a:t>).</a:t>
            </a:r>
          </a:p>
          <a:p>
            <a:pPr marL="342900" indent="-342900" algn="just">
              <a:buFont typeface="Arial" panose="020B0604020202020204" pitchFamily="34" charset="0"/>
              <a:buChar char="•"/>
            </a:pPr>
            <a:endParaRPr lang="en-US" sz="1900" dirty="0">
              <a:solidFill>
                <a:schemeClr val="accent1">
                  <a:lumMod val="50000"/>
                </a:schemeClr>
              </a:solidFill>
            </a:endParaRPr>
          </a:p>
          <a:p>
            <a:pPr marL="342900" indent="-342900" algn="just">
              <a:buFont typeface="Arial" panose="020B0604020202020204" pitchFamily="34" charset="0"/>
              <a:buChar char="•"/>
            </a:pPr>
            <a:r>
              <a:rPr lang="en-US" sz="1900" dirty="0" smtClean="0">
                <a:solidFill>
                  <a:schemeClr val="accent1">
                    <a:lumMod val="50000"/>
                  </a:schemeClr>
                </a:solidFill>
              </a:rPr>
              <a:t>Then, we modified the labor </a:t>
            </a:r>
            <a:r>
              <a:rPr lang="en-US" sz="1900" dirty="0">
                <a:solidFill>
                  <a:schemeClr val="accent1">
                    <a:lumMod val="50000"/>
                  </a:schemeClr>
                </a:solidFill>
              </a:rPr>
              <a:t>equation </a:t>
            </a:r>
            <a:r>
              <a:rPr lang="en-US" sz="1900" dirty="0" smtClean="0">
                <a:solidFill>
                  <a:schemeClr val="accent1">
                    <a:lumMod val="50000"/>
                  </a:schemeClr>
                </a:solidFill>
              </a:rPr>
              <a:t>allowing the </a:t>
            </a:r>
            <a:r>
              <a:rPr lang="en-US" sz="1900" dirty="0">
                <a:solidFill>
                  <a:schemeClr val="accent1">
                    <a:lumMod val="50000"/>
                  </a:schemeClr>
                </a:solidFill>
              </a:rPr>
              <a:t>supply of human </a:t>
            </a:r>
            <a:r>
              <a:rPr lang="en-US" sz="1900" dirty="0" smtClean="0">
                <a:solidFill>
                  <a:schemeClr val="accent1">
                    <a:lumMod val="50000"/>
                  </a:schemeClr>
                </a:solidFill>
              </a:rPr>
              <a:t>capital (workers </a:t>
            </a:r>
            <a:r>
              <a:rPr lang="en-US" sz="1900" dirty="0">
                <a:solidFill>
                  <a:schemeClr val="accent1">
                    <a:lumMod val="50000"/>
                  </a:schemeClr>
                </a:solidFill>
              </a:rPr>
              <a:t>with medium or high </a:t>
            </a:r>
            <a:r>
              <a:rPr lang="en-US" sz="1900" dirty="0" smtClean="0">
                <a:solidFill>
                  <a:schemeClr val="accent1">
                    <a:lumMod val="50000"/>
                  </a:schemeClr>
                </a:solidFill>
              </a:rPr>
              <a:t>qualification) vary according </a:t>
            </a:r>
            <a:r>
              <a:rPr lang="en-US" sz="1900" dirty="0">
                <a:solidFill>
                  <a:schemeClr val="accent1">
                    <a:lumMod val="50000"/>
                  </a:schemeClr>
                </a:solidFill>
              </a:rPr>
              <a:t>to </a:t>
            </a:r>
            <a:r>
              <a:rPr lang="en-US" sz="1900" dirty="0" smtClean="0">
                <a:solidFill>
                  <a:schemeClr val="accent1">
                    <a:lumMod val="50000"/>
                  </a:schemeClr>
                </a:solidFill>
              </a:rPr>
              <a:t>both relative wages and public educational investments.</a:t>
            </a:r>
            <a:endParaRPr lang="pt-BR" sz="1900" dirty="0">
              <a:solidFill>
                <a:schemeClr val="accent1">
                  <a:lumMod val="50000"/>
                </a:schemeClr>
              </a:solidFill>
            </a:endParaRPr>
          </a:p>
        </p:txBody>
      </p:sp>
    </p:spTree>
    <p:extLst>
      <p:ext uri="{BB962C8B-B14F-4D97-AF65-F5344CB8AC3E}">
        <p14:creationId xmlns:p14="http://schemas.microsoft.com/office/powerpoint/2010/main" val="2179494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accent1">
                    <a:lumMod val="50000"/>
                  </a:schemeClr>
                </a:solidFill>
                <a:latin typeface="Calibri"/>
                <a:ea typeface="Calibri"/>
                <a:cs typeface="Calibri"/>
              </a:rPr>
              <a:t>METHODOLOGY</a:t>
            </a: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mc:AlternateContent xmlns:mc="http://schemas.openxmlformats.org/markup-compatibility/2006" xmlns:a14="http://schemas.microsoft.com/office/drawing/2010/main">
        <mc:Choice Requires="a14">
          <p:sp>
            <p:nvSpPr>
              <p:cNvPr id="4" name="TextBox 3"/>
              <p:cNvSpPr txBox="1"/>
              <p:nvPr/>
            </p:nvSpPr>
            <p:spPr>
              <a:xfrm>
                <a:off x="629726" y="1238774"/>
                <a:ext cx="10114473" cy="5228034"/>
              </a:xfrm>
              <a:prstGeom prst="rect">
                <a:avLst/>
              </a:prstGeom>
              <a:noFill/>
            </p:spPr>
            <p:txBody>
              <a:bodyPr wrap="square" rtlCol="0">
                <a:spAutoFit/>
              </a:bodyPr>
              <a:lstStyle/>
              <a:p>
                <a:pPr marL="285750" indent="-285750" algn="just">
                  <a:buFont typeface="Arial" panose="020B0604020202020204" pitchFamily="34" charset="0"/>
                  <a:buChar char="•"/>
                </a:pPr>
                <a:r>
                  <a:rPr lang="en-US" sz="1900" b="1" dirty="0" smtClean="0">
                    <a:solidFill>
                      <a:schemeClr val="accent1">
                        <a:lumMod val="50000"/>
                      </a:schemeClr>
                    </a:solidFill>
                    <a:latin typeface="+mj-lt"/>
                  </a:rPr>
                  <a:t>Labor </a:t>
                </a:r>
                <a:r>
                  <a:rPr lang="en-US" sz="1900" b="1" dirty="0">
                    <a:solidFill>
                      <a:schemeClr val="accent1">
                        <a:lumMod val="50000"/>
                      </a:schemeClr>
                    </a:solidFill>
                    <a:latin typeface="+mj-lt"/>
                  </a:rPr>
                  <a:t>supply </a:t>
                </a:r>
                <a:r>
                  <a:rPr lang="en-US" sz="1900" b="1" dirty="0" smtClean="0">
                    <a:solidFill>
                      <a:schemeClr val="accent1">
                        <a:lumMod val="50000"/>
                      </a:schemeClr>
                    </a:solidFill>
                    <a:latin typeface="+mj-lt"/>
                  </a:rPr>
                  <a:t>equation (hours):                   </a:t>
                </a:r>
                <a14:m>
                  <m:oMath xmlns:m="http://schemas.openxmlformats.org/officeDocument/2006/math">
                    <m:sSub>
                      <m:sSubPr>
                        <m:ctrlPr>
                          <a:rPr lang="pt-BR" sz="1900" i="1" smtClean="0">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𝐿𝑠</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pt-BR" sz="1900" b="0" i="1" smtClean="0">
                            <a:solidFill>
                              <a:schemeClr val="accent1">
                                <a:lumMod val="50000"/>
                              </a:schemeClr>
                            </a:solidFill>
                            <a:latin typeface="Cambria Math" panose="02040503050406030204" pitchFamily="18" charset="0"/>
                          </a:rPr>
                          <m:t>𝐸𝐿𝐴𝑆</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𝐸𝐷𝑈</m:t>
                        </m:r>
                      </m:e>
                      <m:sub>
                        <m:r>
                          <a:rPr lang="en-US" sz="1900" i="1">
                            <a:solidFill>
                              <a:schemeClr val="accent1">
                                <a:lumMod val="50000"/>
                              </a:schemeClr>
                            </a:solidFill>
                            <a:latin typeface="Cambria Math" panose="02040503050406030204" pitchFamily="18" charset="0"/>
                          </a:rPr>
                          <m:t>𝑜</m:t>
                        </m:r>
                      </m:sub>
                    </m:sSub>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𝑒𝑑𝑢</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𝑒𝑙𝑎𝑠</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𝐿𝐴𝐵</m:t>
                        </m:r>
                      </m:e>
                      <m:sub>
                        <m:r>
                          <a:rPr lang="en-US" sz="1900" i="1">
                            <a:solidFill>
                              <a:schemeClr val="accent1">
                                <a:lumMod val="50000"/>
                              </a:schemeClr>
                            </a:solidFill>
                            <a:latin typeface="Cambria Math" panose="02040503050406030204" pitchFamily="18" charset="0"/>
                          </a:rPr>
                          <m:t>𝑜</m:t>
                        </m:r>
                        <m:r>
                          <a:rPr lang="en-US" sz="1900" i="1">
                            <a:solidFill>
                              <a:schemeClr val="accent1">
                                <a:lumMod val="50000"/>
                              </a:schemeClr>
                            </a:solidFill>
                            <a:latin typeface="Cambria Math" panose="02040503050406030204" pitchFamily="18" charset="0"/>
                          </a:rPr>
                          <m:t> </m:t>
                        </m:r>
                      </m:sub>
                    </m:sSub>
                    <m:d>
                      <m:dPr>
                        <m:ctrlPr>
                          <a:rPr lang="pt-BR" sz="1900" i="1">
                            <a:solidFill>
                              <a:schemeClr val="accent1">
                                <a:lumMod val="50000"/>
                              </a:schemeClr>
                            </a:solidFill>
                            <a:latin typeface="Cambria Math" panose="02040503050406030204" pitchFamily="18" charset="0"/>
                          </a:rPr>
                        </m:ctrlPr>
                      </m:dPr>
                      <m:e>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𝑊𝑒𝑑𝑢</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𝑊𝑒𝑑𝑢</m:t>
                        </m:r>
                      </m:e>
                    </m:d>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r>
                  <a:rPr lang="en-US" sz="1900" b="1" dirty="0" smtClean="0">
                    <a:solidFill>
                      <a:schemeClr val="accent1">
                        <a:lumMod val="50000"/>
                      </a:schemeClr>
                    </a:solidFill>
                    <a:latin typeface="+mj-lt"/>
                  </a:rPr>
                  <a:t>Elasticity of investment in education:     </a:t>
                </a:r>
                <a14:m>
                  <m:oMath xmlns:m="http://schemas.openxmlformats.org/officeDocument/2006/math">
                    <m:sSub>
                      <m:sSubPr>
                        <m:ctrlPr>
                          <a:rPr lang="pt-BR" sz="1900" i="1" smtClean="0">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𝐸𝐿𝐴𝑆</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𝐸𝐷𝑈</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 </m:t>
                    </m:r>
                    <m:d>
                      <m:dPr>
                        <m:ctrlPr>
                          <a:rPr lang="pt-BR" sz="1900" i="1">
                            <a:solidFill>
                              <a:schemeClr val="accent1">
                                <a:lumMod val="50000"/>
                              </a:schemeClr>
                            </a:solidFill>
                            <a:latin typeface="Cambria Math" panose="02040503050406030204" pitchFamily="18" charset="0"/>
                          </a:rPr>
                        </m:ctrlPr>
                      </m:dPr>
                      <m:e>
                        <m:f>
                          <m:fPr>
                            <m:ctrlPr>
                              <a:rPr lang="pt-BR" sz="1900" i="1">
                                <a:solidFill>
                                  <a:schemeClr val="accent1">
                                    <a:lumMod val="50000"/>
                                  </a:schemeClr>
                                </a:solidFill>
                                <a:latin typeface="Cambria Math" panose="02040503050406030204" pitchFamily="18" charset="0"/>
                              </a:rPr>
                            </m:ctrlPr>
                          </m:fPr>
                          <m:num>
                            <m:f>
                              <m:fPr>
                                <m:type m:val="lin"/>
                                <m:ctrlPr>
                                  <a:rPr lang="pt-BR" sz="1900" i="1">
                                    <a:solidFill>
                                      <a:schemeClr val="accent1">
                                        <a:lumMod val="50000"/>
                                      </a:schemeClr>
                                    </a:solidFill>
                                    <a:latin typeface="Cambria Math" panose="02040503050406030204" pitchFamily="18" charset="0"/>
                                  </a:rPr>
                                </m:ctrlPr>
                              </m:fPr>
                              <m:num>
                                <m:sSubSup>
                                  <m:sSubSupPr>
                                    <m:ctrlPr>
                                      <a:rPr lang="pt-BR" sz="1900" i="1">
                                        <a:solidFill>
                                          <a:schemeClr val="accent1">
                                            <a:lumMod val="50000"/>
                                          </a:schemeClr>
                                        </a:solidFill>
                                        <a:latin typeface="Cambria Math" panose="02040503050406030204" pitchFamily="18" charset="0"/>
                                      </a:rPr>
                                    </m:ctrlPr>
                                  </m:sSubSupPr>
                                  <m:e>
                                    <m:r>
                                      <a:rPr lang="en-US" sz="1900" i="1">
                                        <a:solidFill>
                                          <a:schemeClr val="accent1">
                                            <a:lumMod val="50000"/>
                                          </a:schemeClr>
                                        </a:solidFill>
                                        <a:latin typeface="Cambria Math" panose="02040503050406030204" pitchFamily="18" charset="0"/>
                                      </a:rPr>
                                      <m:t>𝑔𝑜𝑣</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𝐸𝐷𝑈</m:t>
                                    </m:r>
                                  </m:e>
                                  <m:sub>
                                    <m:r>
                                      <a:rPr lang="en-US" sz="1900" i="1">
                                        <a:solidFill>
                                          <a:schemeClr val="accent1">
                                            <a:lumMod val="50000"/>
                                          </a:schemeClr>
                                        </a:solidFill>
                                        <a:latin typeface="Cambria Math" panose="02040503050406030204" pitchFamily="18" charset="0"/>
                                      </a:rPr>
                                      <m:t>𝑜</m:t>
                                    </m:r>
                                  </m:sub>
                                  <m:sup>
                                    <m:r>
                                      <a:rPr lang="en-US" sz="1900" i="1">
                                        <a:solidFill>
                                          <a:schemeClr val="accent1">
                                            <a:lumMod val="50000"/>
                                          </a:schemeClr>
                                        </a:solidFill>
                                        <a:latin typeface="Cambria Math" panose="02040503050406030204" pitchFamily="18" charset="0"/>
                                      </a:rPr>
                                      <m:t>𝑠𝑡𝑢𝑑</m:t>
                                    </m:r>
                                  </m:sup>
                                </m:sSubSup>
                              </m:num>
                              <m:den>
                                <m:sSubSup>
                                  <m:sSubSupPr>
                                    <m:ctrlPr>
                                      <a:rPr lang="pt-BR" sz="1900" i="1">
                                        <a:solidFill>
                                          <a:schemeClr val="accent1">
                                            <a:lumMod val="50000"/>
                                          </a:schemeClr>
                                        </a:solidFill>
                                        <a:latin typeface="Cambria Math" panose="02040503050406030204" pitchFamily="18" charset="0"/>
                                      </a:rPr>
                                    </m:ctrlPr>
                                  </m:sSubSupPr>
                                  <m:e>
                                    <m:r>
                                      <a:rPr lang="en-US" sz="1900" i="1">
                                        <a:solidFill>
                                          <a:schemeClr val="accent1">
                                            <a:lumMod val="50000"/>
                                          </a:schemeClr>
                                        </a:solidFill>
                                        <a:latin typeface="Cambria Math" panose="02040503050406030204" pitchFamily="18" charset="0"/>
                                      </a:rPr>
                                      <m:t>𝑔𝑜𝑣</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𝐸𝐷𝑈</m:t>
                                    </m:r>
                                  </m:e>
                                  <m:sub>
                                    <m:r>
                                      <a:rPr lang="en-US" sz="1900" i="1">
                                        <a:solidFill>
                                          <a:schemeClr val="accent1">
                                            <a:lumMod val="50000"/>
                                          </a:schemeClr>
                                        </a:solidFill>
                                        <a:latin typeface="Cambria Math" panose="02040503050406030204" pitchFamily="18" charset="0"/>
                                      </a:rPr>
                                      <m:t>𝑜</m:t>
                                    </m:r>
                                  </m:sub>
                                  <m:sup>
                                    <m:r>
                                      <a:rPr lang="en-US" sz="1900" i="1">
                                        <a:solidFill>
                                          <a:schemeClr val="accent1">
                                            <a:lumMod val="50000"/>
                                          </a:schemeClr>
                                        </a:solidFill>
                                        <a:latin typeface="Cambria Math" panose="02040503050406030204" pitchFamily="18" charset="0"/>
                                      </a:rPr>
                                      <m:t>𝑡𝑜𝑡</m:t>
                                    </m:r>
                                  </m:sup>
                                </m:sSubSup>
                              </m:den>
                            </m:f>
                          </m:num>
                          <m:den>
                            <m:f>
                              <m:fPr>
                                <m:type m:val="lin"/>
                                <m:ctrlPr>
                                  <a:rPr lang="pt-BR" sz="1900" i="1">
                                    <a:solidFill>
                                      <a:schemeClr val="accent1">
                                        <a:lumMod val="50000"/>
                                      </a:schemeClr>
                                    </a:solidFill>
                                    <a:latin typeface="Cambria Math" panose="02040503050406030204" pitchFamily="18" charset="0"/>
                                  </a:rPr>
                                </m:ctrlPr>
                              </m:fPr>
                              <m:num>
                                <m:r>
                                  <a:rPr lang="en-US" sz="1900" i="1">
                                    <a:solidFill>
                                      <a:schemeClr val="accent1">
                                        <a:lumMod val="50000"/>
                                      </a:schemeClr>
                                    </a:solidFill>
                                    <a:latin typeface="Cambria Math" panose="02040503050406030204" pitchFamily="18" charset="0"/>
                                  </a:rPr>
                                  <m:t>1</m:t>
                                </m:r>
                              </m:num>
                              <m:den>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𝑤𝑜𝑟𝑘𝑒𝑟𝑠</m:t>
                                    </m:r>
                                  </m:e>
                                  <m:sub>
                                    <m:r>
                                      <a:rPr lang="en-US" sz="1900" i="1">
                                        <a:solidFill>
                                          <a:schemeClr val="accent1">
                                            <a:lumMod val="50000"/>
                                          </a:schemeClr>
                                        </a:solidFill>
                                        <a:latin typeface="Cambria Math" panose="02040503050406030204" pitchFamily="18" charset="0"/>
                                      </a:rPr>
                                      <m:t>𝑜</m:t>
                                    </m:r>
                                  </m:sub>
                                </m:sSub>
                              </m:den>
                            </m:f>
                          </m:den>
                        </m:f>
                      </m:e>
                    </m:d>
                    <m:r>
                      <a:rPr lang="en-US" sz="1900" i="1">
                        <a:solidFill>
                          <a:schemeClr val="accent1">
                            <a:lumMod val="50000"/>
                          </a:schemeClr>
                        </a:solidFill>
                        <a:latin typeface="Cambria Math" panose="02040503050406030204" pitchFamily="18" charset="0"/>
                      </a:rPr>
                      <m:t>∗</m:t>
                    </m:r>
                    <m:f>
                      <m:fPr>
                        <m:ctrlPr>
                          <a:rPr lang="pt-BR" sz="1900" i="1">
                            <a:solidFill>
                              <a:schemeClr val="accent1">
                                <a:lumMod val="50000"/>
                              </a:schemeClr>
                            </a:solidFill>
                            <a:latin typeface="Cambria Math" panose="02040503050406030204" pitchFamily="18" charset="0"/>
                          </a:rPr>
                        </m:ctrlPr>
                      </m:fPr>
                      <m:num>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𝐺𝑟𝑎𝑑</m:t>
                            </m:r>
                          </m:e>
                          <m:sub>
                            <m:r>
                              <a:rPr lang="en-US" sz="1900" i="1">
                                <a:solidFill>
                                  <a:schemeClr val="accent1">
                                    <a:lumMod val="50000"/>
                                  </a:schemeClr>
                                </a:solidFill>
                                <a:latin typeface="Cambria Math" panose="02040503050406030204" pitchFamily="18" charset="0"/>
                              </a:rPr>
                              <m:t>𝑜</m:t>
                            </m:r>
                          </m:sub>
                        </m:sSub>
                      </m:num>
                      <m:den>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𝐸𝑛𝑟𝑜𝑙</m:t>
                            </m:r>
                          </m:e>
                          <m:sub>
                            <m:r>
                              <a:rPr lang="en-US" sz="1900" i="1">
                                <a:solidFill>
                                  <a:schemeClr val="accent1">
                                    <a:lumMod val="50000"/>
                                  </a:schemeClr>
                                </a:solidFill>
                                <a:latin typeface="Cambria Math" panose="02040503050406030204" pitchFamily="18" charset="0"/>
                              </a:rPr>
                              <m:t>𝑜</m:t>
                            </m:r>
                          </m:sub>
                        </m:sSub>
                      </m:den>
                    </m:f>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r>
                  <a:rPr lang="en-US" sz="1900" b="1" dirty="0" smtClean="0">
                    <a:solidFill>
                      <a:schemeClr val="accent1">
                        <a:lumMod val="50000"/>
                      </a:schemeClr>
                    </a:solidFill>
                    <a:latin typeface="+mj-lt"/>
                  </a:rPr>
                  <a:t>Spending education component:              </a:t>
                </a:r>
                <a14:m>
                  <m:oMath xmlns:m="http://schemas.openxmlformats.org/officeDocument/2006/math">
                    <m:r>
                      <a:rPr lang="en-US" sz="1900" i="1">
                        <a:solidFill>
                          <a:schemeClr val="accent1">
                            <a:lumMod val="50000"/>
                          </a:schemeClr>
                        </a:solidFill>
                        <a:latin typeface="Cambria Math" panose="02040503050406030204" pitchFamily="18" charset="0"/>
                      </a:rPr>
                      <m:t>𝑒𝑑𝑢</m:t>
                    </m:r>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h𝑜</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𝑢</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𝑑</m:t>
                        </m:r>
                      </m:e>
                      <m:sub>
                        <m:r>
                          <a:rPr lang="en-US" sz="1900" i="1">
                            <a:solidFill>
                              <a:schemeClr val="accent1">
                                <a:lumMod val="50000"/>
                              </a:schemeClr>
                            </a:solidFill>
                            <a:latin typeface="Cambria Math" panose="02040503050406030204" pitchFamily="18" charset="0"/>
                          </a:rPr>
                          <m:t>𝑒𝑑𝑢</m:t>
                        </m:r>
                      </m:sub>
                    </m:sSub>
                    <m:r>
                      <a:rPr lang="en-US" sz="1900" i="1">
                        <a:solidFill>
                          <a:schemeClr val="accent1">
                            <a:lumMod val="50000"/>
                          </a:schemeClr>
                        </a:solidFill>
                        <a:latin typeface="Cambria Math" panose="02040503050406030204" pitchFamily="18" charset="0"/>
                      </a:rPr>
                      <m:t>𝐸𝑑𝑢𝑃𝑟𝑖𝑣</m:t>
                    </m:r>
                    <m:r>
                      <a:rPr lang="en-US" sz="1900" i="1">
                        <a:solidFill>
                          <a:schemeClr val="accent1">
                            <a:lumMod val="50000"/>
                          </a:schemeClr>
                        </a:solidFill>
                        <a:latin typeface="Cambria Math" panose="02040503050406030204" pitchFamily="18" charset="0"/>
                      </a:rPr>
                      <m:t>+ </m:t>
                    </m:r>
                    <m:r>
                      <a:rPr lang="en-US" sz="1900" i="1">
                        <a:solidFill>
                          <a:schemeClr val="accent1">
                            <a:lumMod val="50000"/>
                          </a:schemeClr>
                        </a:solidFill>
                        <a:latin typeface="Cambria Math" panose="02040503050406030204" pitchFamily="18" charset="0"/>
                      </a:rPr>
                      <m:t>𝑔𝑜𝑣</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𝑑</m:t>
                        </m:r>
                      </m:e>
                      <m:sub>
                        <m:r>
                          <a:rPr lang="en-US" sz="1900" i="1">
                            <a:solidFill>
                              <a:schemeClr val="accent1">
                                <a:lumMod val="50000"/>
                              </a:schemeClr>
                            </a:solidFill>
                            <a:latin typeface="Cambria Math" panose="02040503050406030204" pitchFamily="18" charset="0"/>
                          </a:rPr>
                          <m:t>𝑒𝑑𝑢</m:t>
                        </m:r>
                      </m:sub>
                    </m:sSub>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𝐸𝑑𝑢𝑃𝑢𝑏𝑙𝑖𝑐</m:t>
                        </m:r>
                      </m:e>
                      <m:sub>
                        <m:r>
                          <a:rPr lang="en-US" sz="1900" i="1">
                            <a:solidFill>
                              <a:schemeClr val="accent1">
                                <a:lumMod val="50000"/>
                              </a:schemeClr>
                            </a:solidFill>
                            <a:latin typeface="Cambria Math" panose="02040503050406030204" pitchFamily="18" charset="0"/>
                          </a:rPr>
                          <m:t>𝑑𝑜𝑚</m:t>
                        </m:r>
                      </m:sub>
                    </m:sSub>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i="1" dirty="0" smtClean="0">
                  <a:solidFill>
                    <a:schemeClr val="accent1">
                      <a:lumMod val="50000"/>
                    </a:schemeClr>
                  </a:solidFill>
                  <a:latin typeface="+mj-lt"/>
                </a:endParaRPr>
              </a:p>
              <a:p>
                <a:pPr marL="285750" indent="-285750" algn="just">
                  <a:buFont typeface="Arial" panose="020B0604020202020204" pitchFamily="34" charset="0"/>
                  <a:buChar char="•"/>
                </a:pPr>
                <a:r>
                  <a:rPr lang="en-US" sz="1900" b="1" dirty="0">
                    <a:solidFill>
                      <a:schemeClr val="accent1">
                        <a:lumMod val="50000"/>
                      </a:schemeClr>
                    </a:solidFill>
                    <a:latin typeface="+mj-lt"/>
                  </a:rPr>
                  <a:t>Average wage by skill </a:t>
                </a:r>
                <a:r>
                  <a:rPr lang="en-US" sz="1900" b="1" dirty="0" smtClean="0">
                    <a:solidFill>
                      <a:schemeClr val="accent1">
                        <a:lumMod val="50000"/>
                      </a:schemeClr>
                    </a:solidFill>
                    <a:latin typeface="+mj-lt"/>
                  </a:rPr>
                  <a:t>level:                         </a:t>
                </a:r>
                <a14:m>
                  <m:oMath xmlns:m="http://schemas.openxmlformats.org/officeDocument/2006/math">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𝑊𝑒𝑑𝑢</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𝑊𝑖</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𝑌𝐸𝐷𝑈</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𝑦𝑒𝑎𝑟</m:t>
                    </m:r>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r>
                  <a:rPr lang="pt-BR" sz="1900" b="1" dirty="0">
                    <a:solidFill>
                      <a:schemeClr val="accent1">
                        <a:lumMod val="50000"/>
                      </a:schemeClr>
                    </a:solidFill>
                  </a:rPr>
                  <a:t>Labor demand </a:t>
                </a:r>
                <a:r>
                  <a:rPr lang="pt-BR" sz="1900" b="1" dirty="0" smtClean="0">
                    <a:solidFill>
                      <a:schemeClr val="accent1">
                        <a:lumMod val="50000"/>
                      </a:schemeClr>
                    </a:solidFill>
                  </a:rPr>
                  <a:t>equation (hours):             </a:t>
                </a:r>
                <a14:m>
                  <m:oMath xmlns:m="http://schemas.openxmlformats.org/officeDocument/2006/math">
                    <m:sSub>
                      <m:sSubPr>
                        <m:ctrlPr>
                          <a:rPr lang="pt-BR" sz="1900" i="1">
                            <a:solidFill>
                              <a:schemeClr val="accent1">
                                <a:lumMod val="50000"/>
                              </a:schemeClr>
                            </a:solidFill>
                            <a:latin typeface="Cambria Math" panose="02040503050406030204" pitchFamily="18" charset="0"/>
                          </a:rPr>
                        </m:ctrlPr>
                      </m:sSubPr>
                      <m:e>
                        <m:r>
                          <a:rPr lang="pt-BR" sz="1900" b="0" i="1" smtClean="0">
                            <a:solidFill>
                              <a:schemeClr val="accent1">
                                <a:lumMod val="50000"/>
                              </a:schemeClr>
                            </a:solidFill>
                            <a:latin typeface="Cambria Math" panose="02040503050406030204" pitchFamily="18" charset="0"/>
                          </a:rPr>
                          <m:t>  </m:t>
                        </m:r>
                        <m:r>
                          <a:rPr lang="en-US" sz="1900" i="1">
                            <a:solidFill>
                              <a:schemeClr val="accent1">
                                <a:lumMod val="50000"/>
                              </a:schemeClr>
                            </a:solidFill>
                            <a:latin typeface="Cambria Math" panose="02040503050406030204" pitchFamily="18" charset="0"/>
                          </a:rPr>
                          <m:t>𝐿𝑑</m:t>
                        </m:r>
                      </m:e>
                      <m:sub>
                        <m:r>
                          <a:rPr lang="en-US" sz="1900" i="1">
                            <a:solidFill>
                              <a:schemeClr val="accent1">
                                <a:lumMod val="50000"/>
                              </a:schemeClr>
                            </a:solidFill>
                            <a:latin typeface="Cambria Math" panose="02040503050406030204" pitchFamily="18" charset="0"/>
                          </a:rPr>
                          <m:t>𝑖</m:t>
                        </m:r>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 </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𝑎𝑣𝑒𝑟𝑙𝑑</m:t>
                        </m:r>
                      </m:e>
                      <m:sub>
                        <m:r>
                          <a:rPr lang="en-US" sz="1900" i="1">
                            <a:solidFill>
                              <a:schemeClr val="accent1">
                                <a:lumMod val="50000"/>
                              </a:schemeClr>
                            </a:solidFill>
                            <a:latin typeface="Cambria Math" panose="02040503050406030204" pitchFamily="18" charset="0"/>
                          </a:rPr>
                          <m:t>𝑖</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𝑠𝑢𝑏</m:t>
                        </m:r>
                        <m:r>
                          <a:rPr lang="en-US" sz="1900" i="1">
                            <a:solidFill>
                              <a:schemeClr val="accent1">
                                <a:lumMod val="50000"/>
                              </a:schemeClr>
                            </a:solidFill>
                            <a:latin typeface="Cambria Math" panose="02040503050406030204" pitchFamily="18" charset="0"/>
                          </a:rPr>
                          <m:t>_</m:t>
                        </m:r>
                        <m:r>
                          <a:rPr lang="en-US" sz="1900" i="1">
                            <a:solidFill>
                              <a:schemeClr val="accent1">
                                <a:lumMod val="50000"/>
                              </a:schemeClr>
                            </a:solidFill>
                            <a:latin typeface="Cambria Math" panose="02040503050406030204" pitchFamily="18" charset="0"/>
                          </a:rPr>
                          <m:t>𝐿𝐴𝐵</m:t>
                        </m:r>
                      </m:e>
                      <m:sub>
                        <m:r>
                          <a:rPr lang="en-US" sz="1900" i="1">
                            <a:solidFill>
                              <a:schemeClr val="accent1">
                                <a:lumMod val="50000"/>
                              </a:schemeClr>
                            </a:solidFill>
                            <a:latin typeface="Cambria Math" panose="02040503050406030204" pitchFamily="18" charset="0"/>
                          </a:rPr>
                          <m:t>𝑖</m:t>
                        </m:r>
                      </m:sub>
                    </m:sSub>
                    <m:d>
                      <m:dPr>
                        <m:ctrlPr>
                          <a:rPr lang="pt-BR" sz="1900" i="1">
                            <a:solidFill>
                              <a:schemeClr val="accent1">
                                <a:lumMod val="50000"/>
                              </a:schemeClr>
                            </a:solidFill>
                            <a:latin typeface="Cambria Math" panose="02040503050406030204" pitchFamily="18" charset="0"/>
                          </a:rPr>
                        </m:ctrlPr>
                      </m:dPr>
                      <m:e>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m:t>
                            </m:r>
                          </m:e>
                          <m:sub>
                            <m:r>
                              <a:rPr lang="en-US" sz="1900" i="1">
                                <a:solidFill>
                                  <a:schemeClr val="accent1">
                                    <a:lumMod val="50000"/>
                                  </a:schemeClr>
                                </a:solidFill>
                                <a:latin typeface="Cambria Math" panose="02040503050406030204" pitchFamily="18" charset="0"/>
                              </a:rPr>
                              <m:t>𝑖</m:t>
                            </m:r>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𝑊𝑜</m:t>
                            </m:r>
                          </m:e>
                          <m:sub>
                            <m:r>
                              <a:rPr lang="en-US" sz="1900" i="1">
                                <a:solidFill>
                                  <a:schemeClr val="accent1">
                                    <a:lumMod val="50000"/>
                                  </a:schemeClr>
                                </a:solidFill>
                                <a:latin typeface="Cambria Math" panose="02040503050406030204" pitchFamily="18" charset="0"/>
                              </a:rPr>
                              <m:t>𝑖</m:t>
                            </m:r>
                          </m:sub>
                        </m:sSub>
                      </m:e>
                    </m:d>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r>
                  <a:rPr lang="pt-BR" sz="1900" b="1" dirty="0">
                    <a:solidFill>
                      <a:schemeClr val="accent1">
                        <a:lumMod val="50000"/>
                      </a:schemeClr>
                    </a:solidFill>
                  </a:rPr>
                  <a:t>Labor market </a:t>
                </a:r>
                <a:r>
                  <a:rPr lang="pt-BR" sz="1900" b="1" dirty="0" smtClean="0">
                    <a:solidFill>
                      <a:schemeClr val="accent1">
                        <a:lumMod val="50000"/>
                      </a:schemeClr>
                    </a:solidFill>
                  </a:rPr>
                  <a:t>equilibrium:                           </a:t>
                </a:r>
                <a14:m>
                  <m:oMath xmlns:m="http://schemas.openxmlformats.org/officeDocument/2006/math">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𝐿𝑠</m:t>
                        </m:r>
                      </m:e>
                      <m:sub>
                        <m:r>
                          <a:rPr lang="en-US" sz="1900" i="1">
                            <a:solidFill>
                              <a:schemeClr val="accent1">
                                <a:lumMod val="50000"/>
                              </a:schemeClr>
                            </a:solidFill>
                            <a:latin typeface="Cambria Math" panose="02040503050406030204" pitchFamily="18" charset="0"/>
                          </a:rPr>
                          <m:t>𝑜</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𝐿𝑑</m:t>
                        </m:r>
                      </m:e>
                      <m:sub>
                        <m:r>
                          <a:rPr lang="en-US" sz="1900" i="1">
                            <a:solidFill>
                              <a:schemeClr val="accent1">
                                <a:lumMod val="50000"/>
                              </a:schemeClr>
                            </a:solidFill>
                            <a:latin typeface="Cambria Math" panose="02040503050406030204" pitchFamily="18" charset="0"/>
                          </a:rPr>
                          <m:t>𝑖</m:t>
                        </m:r>
                        <m:r>
                          <a:rPr lang="en-US" sz="1900" i="1">
                            <a:solidFill>
                              <a:schemeClr val="accent1">
                                <a:lumMod val="50000"/>
                              </a:schemeClr>
                            </a:solidFill>
                            <a:latin typeface="Cambria Math" panose="02040503050406030204" pitchFamily="18" charset="0"/>
                          </a:rPr>
                          <m:t>,</m:t>
                        </m:r>
                        <m:r>
                          <a:rPr lang="en-US" sz="1900" i="1">
                            <a:solidFill>
                              <a:schemeClr val="accent1">
                                <a:lumMod val="50000"/>
                              </a:schemeClr>
                            </a:solidFill>
                            <a:latin typeface="Cambria Math" panose="02040503050406030204" pitchFamily="18" charset="0"/>
                          </a:rPr>
                          <m:t>𝑜</m:t>
                        </m:r>
                      </m:sub>
                    </m:sSub>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r>
                  <a:rPr lang="en-US" b="1" dirty="0">
                    <a:solidFill>
                      <a:schemeClr val="accent1">
                        <a:lumMod val="50000"/>
                      </a:schemeClr>
                    </a:solidFill>
                  </a:rPr>
                  <a:t>Total labor supply (number of workers</a:t>
                </a:r>
                <a:r>
                  <a:rPr lang="en-US" b="1" dirty="0" smtClean="0">
                    <a:solidFill>
                      <a:schemeClr val="accent1">
                        <a:lumMod val="50000"/>
                      </a:schemeClr>
                    </a:solidFill>
                  </a:rPr>
                  <a:t>):  </a:t>
                </a:r>
                <a14:m>
                  <m:oMath xmlns:m="http://schemas.openxmlformats.org/officeDocument/2006/math">
                    <m:sSub>
                      <m:sSubPr>
                        <m:ctrlPr>
                          <a:rPr lang="pt-BR" sz="1900" i="1">
                            <a:solidFill>
                              <a:schemeClr val="accent1">
                                <a:lumMod val="50000"/>
                              </a:schemeClr>
                            </a:solidFill>
                            <a:latin typeface="Cambria Math" panose="02040503050406030204" pitchFamily="18" charset="0"/>
                          </a:rPr>
                        </m:ctrlPr>
                      </m:sSubPr>
                      <m:e>
                        <m:r>
                          <a:rPr lang="pt-BR" sz="1900" b="0" i="1" smtClean="0">
                            <a:solidFill>
                              <a:schemeClr val="accent1">
                                <a:lumMod val="50000"/>
                              </a:schemeClr>
                            </a:solidFill>
                            <a:latin typeface="Cambria Math" panose="02040503050406030204" pitchFamily="18" charset="0"/>
                          </a:rPr>
                          <m:t>  </m:t>
                        </m:r>
                        <m:r>
                          <a:rPr lang="en-US" sz="1900" i="1">
                            <a:solidFill>
                              <a:schemeClr val="accent1">
                                <a:lumMod val="50000"/>
                              </a:schemeClr>
                            </a:solidFill>
                            <a:latin typeface="Cambria Math" panose="02040503050406030204" pitchFamily="18" charset="0"/>
                          </a:rPr>
                          <m:t>𝑊𝑜𝑟𝑘𝑠</m:t>
                        </m:r>
                      </m:e>
                      <m:sub>
                        <m:r>
                          <a:rPr lang="en-US" sz="1900" i="1">
                            <a:solidFill>
                              <a:schemeClr val="accent1">
                                <a:lumMod val="50000"/>
                              </a:schemeClr>
                            </a:solidFill>
                            <a:latin typeface="Cambria Math" panose="02040503050406030204" pitchFamily="18" charset="0"/>
                          </a:rPr>
                          <m:t>𝑡𝑜𝑡</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𝑊𝑜𝑟𝑘𝑠</m:t>
                        </m:r>
                      </m:e>
                      <m:sub>
                        <m:r>
                          <a:rPr lang="en-US" sz="1900" i="1">
                            <a:solidFill>
                              <a:schemeClr val="accent1">
                                <a:lumMod val="50000"/>
                              </a:schemeClr>
                            </a:solidFill>
                            <a:latin typeface="Cambria Math" panose="02040503050406030204" pitchFamily="18" charset="0"/>
                          </a:rPr>
                          <m:t>𝑙𝑜𝑤</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𝑊𝑜𝑟𝑘𝑠</m:t>
                        </m:r>
                      </m:e>
                      <m:sub>
                        <m:r>
                          <a:rPr lang="en-US" sz="1900" i="1">
                            <a:solidFill>
                              <a:schemeClr val="accent1">
                                <a:lumMod val="50000"/>
                              </a:schemeClr>
                            </a:solidFill>
                            <a:latin typeface="Cambria Math" panose="02040503050406030204" pitchFamily="18" charset="0"/>
                          </a:rPr>
                          <m:t>𝑚𝑒𝑑𝑖𝑢𝑚</m:t>
                        </m:r>
                      </m:sub>
                    </m:sSub>
                    <m:r>
                      <a:rPr lang="en-US" sz="1900" i="1">
                        <a:solidFill>
                          <a:schemeClr val="accent1">
                            <a:lumMod val="50000"/>
                          </a:schemeClr>
                        </a:solidFill>
                        <a:latin typeface="Cambria Math" panose="02040503050406030204" pitchFamily="18" charset="0"/>
                      </a:rPr>
                      <m:t>+</m:t>
                    </m:r>
                    <m:sSub>
                      <m:sSubPr>
                        <m:ctrlPr>
                          <a:rPr lang="pt-BR" sz="1900" i="1">
                            <a:solidFill>
                              <a:schemeClr val="accent1">
                                <a:lumMod val="50000"/>
                              </a:schemeClr>
                            </a:solidFill>
                            <a:latin typeface="Cambria Math" panose="02040503050406030204" pitchFamily="18" charset="0"/>
                          </a:rPr>
                        </m:ctrlPr>
                      </m:sSubPr>
                      <m:e>
                        <m:r>
                          <a:rPr lang="en-US" sz="1900" i="1">
                            <a:solidFill>
                              <a:schemeClr val="accent1">
                                <a:lumMod val="50000"/>
                              </a:schemeClr>
                            </a:solidFill>
                            <a:latin typeface="Cambria Math" panose="02040503050406030204" pitchFamily="18" charset="0"/>
                          </a:rPr>
                          <m:t>𝑊𝑜𝑟𝑘𝑠</m:t>
                        </m:r>
                      </m:e>
                      <m:sub>
                        <m:r>
                          <a:rPr lang="en-US" sz="1900" i="1">
                            <a:solidFill>
                              <a:schemeClr val="accent1">
                                <a:lumMod val="50000"/>
                              </a:schemeClr>
                            </a:solidFill>
                            <a:latin typeface="Cambria Math" panose="02040503050406030204" pitchFamily="18" charset="0"/>
                          </a:rPr>
                          <m:t>h𝑖𝑔h</m:t>
                        </m:r>
                      </m:sub>
                    </m:sSub>
                  </m:oMath>
                </a14:m>
                <a:endParaRPr lang="pt-BR" sz="1900" dirty="0" smtClean="0">
                  <a:solidFill>
                    <a:schemeClr val="accent1">
                      <a:lumMod val="50000"/>
                    </a:schemeClr>
                  </a:solidFill>
                  <a:latin typeface="+mj-lt"/>
                </a:endParaRPr>
              </a:p>
              <a:p>
                <a:pPr marL="285750" indent="-285750" algn="just">
                  <a:buFont typeface="Arial" panose="020B0604020202020204" pitchFamily="34" charset="0"/>
                  <a:buChar char="•"/>
                </a:pPr>
                <a:endParaRPr lang="pt-BR" sz="1900" dirty="0" smtClean="0">
                  <a:solidFill>
                    <a:schemeClr val="accent1">
                      <a:lumMod val="50000"/>
                    </a:schemeClr>
                  </a:solidFill>
                </a:endParaRPr>
              </a:p>
              <a:p>
                <a:pPr marL="285750" indent="-285750" algn="just">
                  <a:buFont typeface="Arial" panose="020B0604020202020204" pitchFamily="34" charset="0"/>
                  <a:buChar char="•"/>
                </a:pPr>
                <a:r>
                  <a:rPr lang="en-US" sz="1900" i="1" dirty="0" smtClean="0">
                    <a:solidFill>
                      <a:schemeClr val="accent1">
                        <a:lumMod val="50000"/>
                      </a:schemeClr>
                    </a:solidFill>
                  </a:rPr>
                  <a:t>We incorporated </a:t>
                </a:r>
                <a:r>
                  <a:rPr lang="en-US" sz="1900" i="1" dirty="0">
                    <a:solidFill>
                      <a:schemeClr val="accent1">
                        <a:lumMod val="50000"/>
                      </a:schemeClr>
                    </a:solidFill>
                  </a:rPr>
                  <a:t>t</a:t>
                </a:r>
                <a:r>
                  <a:rPr lang="en-US" sz="1900" i="1" dirty="0" smtClean="0">
                    <a:solidFill>
                      <a:schemeClr val="accent1">
                        <a:lumMod val="50000"/>
                      </a:schemeClr>
                    </a:solidFill>
                  </a:rPr>
                  <a:t>he </a:t>
                </a:r>
                <a:r>
                  <a:rPr lang="en-US" sz="1900" i="1" dirty="0">
                    <a:solidFill>
                      <a:schemeClr val="accent1">
                        <a:lumMod val="50000"/>
                      </a:schemeClr>
                    </a:solidFill>
                  </a:rPr>
                  <a:t>estimated coefficients </a:t>
                </a:r>
                <a:r>
                  <a:rPr lang="en-US" sz="1900" i="1" dirty="0" smtClean="0">
                    <a:solidFill>
                      <a:schemeClr val="accent1">
                        <a:lumMod val="50000"/>
                      </a:schemeClr>
                    </a:solidFill>
                  </a:rPr>
                  <a:t> as </a:t>
                </a:r>
                <a:r>
                  <a:rPr lang="en-US" sz="1900" i="1" dirty="0">
                    <a:solidFill>
                      <a:schemeClr val="accent1">
                        <a:lumMod val="50000"/>
                      </a:schemeClr>
                    </a:solidFill>
                  </a:rPr>
                  <a:t>a proxy for the elasticity of income </a:t>
                </a:r>
                <a:r>
                  <a:rPr lang="en-US" sz="1900" i="1" dirty="0" smtClean="0">
                    <a:solidFill>
                      <a:schemeClr val="accent1">
                        <a:lumMod val="50000"/>
                      </a:schemeClr>
                    </a:solidFill>
                  </a:rPr>
                  <a:t>associate to years of </a:t>
                </a:r>
                <a:r>
                  <a:rPr lang="en-US" sz="1900" i="1" dirty="0" smtClean="0">
                    <a:solidFill>
                      <a:schemeClr val="accent1">
                        <a:lumMod val="50000"/>
                      </a:schemeClr>
                    </a:solidFill>
                    <a:latin typeface="+mj-lt"/>
                  </a:rPr>
                  <a:t>schooling </a:t>
                </a:r>
                <a:r>
                  <a:rPr lang="en-US" sz="1900" b="1" i="1" dirty="0" smtClean="0">
                    <a:solidFill>
                      <a:schemeClr val="accent1">
                        <a:lumMod val="50000"/>
                      </a:schemeClr>
                    </a:solidFill>
                    <a:latin typeface="+mj-lt"/>
                  </a:rPr>
                  <a:t>(</a:t>
                </a:r>
                <a14:m>
                  <m:oMath xmlns:m="http://schemas.openxmlformats.org/officeDocument/2006/math">
                    <m:sSub>
                      <m:sSubPr>
                        <m:ctrlPr>
                          <a:rPr lang="pt-BR" sz="1900" b="1" i="1">
                            <a:solidFill>
                              <a:schemeClr val="accent1">
                                <a:lumMod val="50000"/>
                              </a:schemeClr>
                            </a:solidFill>
                            <a:latin typeface="Cambria Math" panose="02040503050406030204" pitchFamily="18" charset="0"/>
                          </a:rPr>
                        </m:ctrlPr>
                      </m:sSubPr>
                      <m:e>
                        <m:r>
                          <a:rPr lang="en-US" sz="1900" b="1" i="1">
                            <a:solidFill>
                              <a:schemeClr val="accent1">
                                <a:lumMod val="50000"/>
                              </a:schemeClr>
                            </a:solidFill>
                            <a:latin typeface="Cambria Math" panose="02040503050406030204" pitchFamily="18" charset="0"/>
                          </a:rPr>
                          <m:t>𝒀𝑬𝑫𝑼</m:t>
                        </m:r>
                      </m:e>
                      <m:sub>
                        <m:r>
                          <a:rPr lang="en-US" sz="1900" b="1" i="1">
                            <a:solidFill>
                              <a:schemeClr val="accent1">
                                <a:lumMod val="50000"/>
                              </a:schemeClr>
                            </a:solidFill>
                            <a:latin typeface="Cambria Math" panose="02040503050406030204" pitchFamily="18" charset="0"/>
                          </a:rPr>
                          <m:t>𝒐</m:t>
                        </m:r>
                      </m:sub>
                    </m:sSub>
                  </m:oMath>
                </a14:m>
                <a:r>
                  <a:rPr lang="en-US" sz="1900" b="1" i="1" dirty="0" smtClean="0">
                    <a:solidFill>
                      <a:schemeClr val="accent1">
                        <a:lumMod val="50000"/>
                      </a:schemeClr>
                    </a:solidFill>
                    <a:latin typeface="+mj-lt"/>
                  </a:rPr>
                  <a:t>)</a:t>
                </a:r>
                <a:r>
                  <a:rPr lang="en-US" sz="1900" i="1" dirty="0" smtClean="0">
                    <a:solidFill>
                      <a:schemeClr val="accent1">
                        <a:lumMod val="50000"/>
                      </a:schemeClr>
                    </a:solidFill>
                    <a:latin typeface="+mj-lt"/>
                  </a:rPr>
                  <a:t>.</a:t>
                </a:r>
                <a:endParaRPr lang="en-US" sz="1900" dirty="0">
                  <a:solidFill>
                    <a:schemeClr val="accent1">
                      <a:lumMod val="50000"/>
                    </a:schemeClr>
                  </a:solidFill>
                  <a:latin typeface="+mj-lt"/>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29726" y="1238774"/>
                <a:ext cx="10114473" cy="5228034"/>
              </a:xfrm>
              <a:prstGeom prst="rect">
                <a:avLst/>
              </a:prstGeom>
              <a:blipFill rotWithShape="0">
                <a:blip r:embed="rId2"/>
                <a:stretch>
                  <a:fillRect l="-422" t="-583" r="-603"/>
                </a:stretch>
              </a:blipFill>
            </p:spPr>
            <p:txBody>
              <a:bodyPr/>
              <a:lstStyle/>
              <a:p>
                <a:r>
                  <a:rPr lang="pt-BR">
                    <a:noFill/>
                  </a:rPr>
                  <a:t> </a:t>
                </a:r>
              </a:p>
            </p:txBody>
          </p:sp>
        </mc:Fallback>
      </mc:AlternateContent>
    </p:spTree>
    <p:extLst>
      <p:ext uri="{BB962C8B-B14F-4D97-AF65-F5344CB8AC3E}">
        <p14:creationId xmlns:p14="http://schemas.microsoft.com/office/powerpoint/2010/main" val="1876328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xmlns:lc="http://schemas.openxmlformats.org/drawingml/2006/lockedCanvas" id="{4E3009DC-721F-17E9-0710-8B4D848325C1}"/>
              </a:ext>
            </a:extLst>
          </p:cNvPr>
          <p:cNvSpPr>
            <a:spLocks noGrp="1"/>
          </p:cNvSpPr>
          <p:nvPr/>
        </p:nvSpPr>
        <p:spPr>
          <a:xfrm>
            <a:off x="484516" y="326919"/>
            <a:ext cx="10515600" cy="786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smtClean="0">
                <a:solidFill>
                  <a:schemeClr val="accent1">
                    <a:lumMod val="50000"/>
                  </a:schemeClr>
                </a:solidFill>
                <a:latin typeface="Calibri"/>
                <a:ea typeface="Calibri"/>
                <a:cs typeface="Calibri"/>
              </a:rPr>
              <a:t>DATABASE</a:t>
            </a:r>
            <a:endParaRPr lang="en-US" sz="4000" dirty="0">
              <a:solidFill>
                <a:schemeClr val="accent1">
                  <a:lumMod val="50000"/>
                </a:schemeClr>
              </a:solidFill>
              <a:latin typeface="Calibri"/>
              <a:ea typeface="Calibri"/>
              <a:cs typeface="Calibri"/>
            </a:endParaRPr>
          </a:p>
        </p:txBody>
      </p:sp>
      <p:sp>
        <p:nvSpPr>
          <p:cNvPr id="3" name="Rectangle 2"/>
          <p:cNvSpPr/>
          <p:nvPr/>
        </p:nvSpPr>
        <p:spPr>
          <a:xfrm>
            <a:off x="10593238" y="0"/>
            <a:ext cx="1130060" cy="6858000"/>
          </a:xfrm>
          <a:prstGeom prst="rect">
            <a:avLst/>
          </a:prstGeom>
          <a:solidFill>
            <a:srgbClr val="1E738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ctangle 5"/>
          <p:cNvSpPr/>
          <p:nvPr/>
        </p:nvSpPr>
        <p:spPr>
          <a:xfrm>
            <a:off x="11793746" y="0"/>
            <a:ext cx="163903" cy="685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ctangle 6"/>
          <p:cNvSpPr/>
          <p:nvPr/>
        </p:nvSpPr>
        <p:spPr>
          <a:xfrm>
            <a:off x="12028097" y="0"/>
            <a:ext cx="163903"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Oval 7"/>
          <p:cNvSpPr/>
          <p:nvPr/>
        </p:nvSpPr>
        <p:spPr>
          <a:xfrm>
            <a:off x="9640019" y="-125083"/>
            <a:ext cx="1906437" cy="7108166"/>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TextBox 3"/>
          <p:cNvSpPr txBox="1"/>
          <p:nvPr/>
        </p:nvSpPr>
        <p:spPr>
          <a:xfrm>
            <a:off x="638355" y="1565693"/>
            <a:ext cx="10361761" cy="4185761"/>
          </a:xfrm>
          <a:prstGeom prst="rect">
            <a:avLst/>
          </a:prstGeom>
          <a:noFill/>
        </p:spPr>
        <p:txBody>
          <a:bodyPr wrap="square" rtlCol="0">
            <a:spAutoFit/>
          </a:bodyPr>
          <a:lstStyle/>
          <a:p>
            <a:pPr marL="342900" indent="-342900" algn="just">
              <a:buFont typeface="Arial" panose="020B0604020202020204" pitchFamily="34" charset="0"/>
              <a:buChar char="•"/>
            </a:pPr>
            <a:r>
              <a:rPr lang="en-US" sz="1900" dirty="0">
                <a:solidFill>
                  <a:srgbClr val="1E7384"/>
                </a:solidFill>
              </a:rPr>
              <a:t>The CGE model is calibrated using a </a:t>
            </a:r>
            <a:r>
              <a:rPr lang="en-US" sz="1900" b="1" dirty="0">
                <a:solidFill>
                  <a:srgbClr val="1E7384"/>
                </a:solidFill>
              </a:rPr>
              <a:t>Social Accounting Matrix (SAM)</a:t>
            </a:r>
            <a:r>
              <a:rPr lang="en-US" sz="1900" dirty="0">
                <a:solidFill>
                  <a:srgbClr val="1E7384"/>
                </a:solidFill>
              </a:rPr>
              <a:t> </a:t>
            </a:r>
            <a:r>
              <a:rPr lang="en-US" sz="1900" dirty="0" smtClean="0">
                <a:solidFill>
                  <a:srgbClr val="1E7384"/>
                </a:solidFill>
              </a:rPr>
              <a:t>developed from </a:t>
            </a:r>
            <a:r>
              <a:rPr lang="en-US" sz="1900" dirty="0">
                <a:solidFill>
                  <a:srgbClr val="1E7384"/>
                </a:solidFill>
              </a:rPr>
              <a:t>the 2015 national Input–Output Tables provided by the Brazilian System of National Accounts (IBGE, </a:t>
            </a:r>
            <a:r>
              <a:rPr lang="en-US" sz="1900" dirty="0" smtClean="0">
                <a:solidFill>
                  <a:srgbClr val="1E7384"/>
                </a:solidFill>
              </a:rPr>
              <a:t>2024), composed of 28 </a:t>
            </a:r>
            <a:r>
              <a:rPr lang="en-US" sz="1900" dirty="0">
                <a:solidFill>
                  <a:srgbClr val="1E7384"/>
                </a:solidFill>
              </a:rPr>
              <a:t>productive activities responsible for the production of 126 </a:t>
            </a:r>
            <a:r>
              <a:rPr lang="en-US" sz="1900" dirty="0" smtClean="0">
                <a:solidFill>
                  <a:srgbClr val="1E7384"/>
                </a:solidFill>
              </a:rPr>
              <a:t>products. </a:t>
            </a:r>
          </a:p>
          <a:p>
            <a:pPr algn="just"/>
            <a:endParaRPr lang="en-US" sz="1900" dirty="0" smtClean="0">
              <a:solidFill>
                <a:srgbClr val="1E7384"/>
              </a:solidFill>
            </a:endParaRPr>
          </a:p>
          <a:p>
            <a:pPr algn="just"/>
            <a:endParaRPr lang="en-US" sz="1900" dirty="0">
              <a:solidFill>
                <a:srgbClr val="1E7384"/>
              </a:solidFill>
            </a:endParaRPr>
          </a:p>
          <a:p>
            <a:pPr marL="342900" indent="-342900" algn="just">
              <a:buFont typeface="Arial" panose="020B0604020202020204" pitchFamily="34" charset="0"/>
              <a:buChar char="•"/>
            </a:pPr>
            <a:r>
              <a:rPr lang="en-US" sz="1900" dirty="0" smtClean="0">
                <a:solidFill>
                  <a:srgbClr val="1E7384"/>
                </a:solidFill>
              </a:rPr>
              <a:t>Behavioral </a:t>
            </a:r>
            <a:r>
              <a:rPr lang="en-US" sz="1900" dirty="0">
                <a:solidFill>
                  <a:srgbClr val="1E7384"/>
                </a:solidFill>
              </a:rPr>
              <a:t>parameters and elasticities estimated in the literature, such as </a:t>
            </a:r>
            <a:r>
              <a:rPr lang="en-US" sz="1900" dirty="0" err="1">
                <a:solidFill>
                  <a:srgbClr val="1E7384"/>
                </a:solidFill>
              </a:rPr>
              <a:t>Armington</a:t>
            </a:r>
            <a:r>
              <a:rPr lang="en-US" sz="1900" dirty="0">
                <a:solidFill>
                  <a:srgbClr val="1E7384"/>
                </a:solidFill>
              </a:rPr>
              <a:t> elasticities, export demand elasticities, and the Frisch parameter, are also </a:t>
            </a:r>
            <a:r>
              <a:rPr lang="en-US" sz="1900" dirty="0" smtClean="0">
                <a:solidFill>
                  <a:srgbClr val="1E7384"/>
                </a:solidFill>
              </a:rPr>
              <a:t>incorporated.</a:t>
            </a:r>
          </a:p>
          <a:p>
            <a:pPr marL="342900" indent="-342900" algn="just">
              <a:buFont typeface="Arial" panose="020B0604020202020204" pitchFamily="34" charset="0"/>
              <a:buChar char="•"/>
            </a:pPr>
            <a:endParaRPr lang="en-US" sz="1900" dirty="0">
              <a:solidFill>
                <a:srgbClr val="1E7384"/>
              </a:solidFill>
            </a:endParaRPr>
          </a:p>
          <a:p>
            <a:pPr marL="342900" indent="-342900" algn="just">
              <a:buFont typeface="Arial" panose="020B0604020202020204" pitchFamily="34" charset="0"/>
              <a:buChar char="•"/>
            </a:pPr>
            <a:endParaRPr lang="en-US" sz="1900" dirty="0" smtClean="0">
              <a:solidFill>
                <a:srgbClr val="1E7384"/>
              </a:solidFill>
            </a:endParaRPr>
          </a:p>
          <a:p>
            <a:pPr marL="342900" indent="-342900" algn="just">
              <a:buFont typeface="Arial" panose="020B0604020202020204" pitchFamily="34" charset="0"/>
              <a:buChar char="•"/>
            </a:pPr>
            <a:r>
              <a:rPr lang="en-US" sz="1900" dirty="0">
                <a:solidFill>
                  <a:srgbClr val="1E7384"/>
                </a:solidFill>
              </a:rPr>
              <a:t>Econometric parameters </a:t>
            </a:r>
            <a:r>
              <a:rPr lang="en-US" sz="1900" dirty="0" smtClean="0">
                <a:solidFill>
                  <a:srgbClr val="1E7384"/>
                </a:solidFill>
              </a:rPr>
              <a:t>estimated </a:t>
            </a:r>
            <a:r>
              <a:rPr lang="en-US" sz="1900" dirty="0">
                <a:solidFill>
                  <a:srgbClr val="1E7384"/>
                </a:solidFill>
              </a:rPr>
              <a:t>in this study using a Mincerian earnings equation based on data from the Brazilian Continuous National Household Sample Survey (PNADC</a:t>
            </a:r>
            <a:r>
              <a:rPr lang="en-US" sz="1900" dirty="0" smtClean="0">
                <a:solidFill>
                  <a:srgbClr val="1E7384"/>
                </a:solidFill>
              </a:rPr>
              <a:t>).</a:t>
            </a:r>
          </a:p>
          <a:p>
            <a:pPr marL="342900" indent="-342900" algn="just">
              <a:buFont typeface="Arial" panose="020B0604020202020204" pitchFamily="34" charset="0"/>
              <a:buChar char="•"/>
            </a:pPr>
            <a:endParaRPr lang="en-US" sz="1900" dirty="0">
              <a:solidFill>
                <a:srgbClr val="1E7384"/>
              </a:solidFill>
            </a:endParaRPr>
          </a:p>
          <a:p>
            <a:pPr algn="just"/>
            <a:r>
              <a:rPr lang="en-US" sz="1900" dirty="0" smtClean="0">
                <a:solidFill>
                  <a:srgbClr val="1E7384"/>
                </a:solidFill>
              </a:rPr>
              <a:t> </a:t>
            </a:r>
            <a:endParaRPr lang="en-US" sz="1900" dirty="0">
              <a:solidFill>
                <a:srgbClr val="1E7384"/>
              </a:solidFill>
            </a:endParaRPr>
          </a:p>
          <a:p>
            <a:pPr marL="342900" indent="-342900" algn="just">
              <a:buFont typeface="Arial" panose="020B0604020202020204" pitchFamily="34" charset="0"/>
              <a:buChar char="•"/>
            </a:pPr>
            <a:r>
              <a:rPr lang="en-US" sz="1900" dirty="0">
                <a:solidFill>
                  <a:srgbClr val="1E7384"/>
                </a:solidFill>
              </a:rPr>
              <a:t>The PNADC </a:t>
            </a:r>
            <a:r>
              <a:rPr lang="en-US" sz="1900" dirty="0" smtClean="0">
                <a:solidFill>
                  <a:srgbClr val="1E7384"/>
                </a:solidFill>
              </a:rPr>
              <a:t>were </a:t>
            </a:r>
            <a:r>
              <a:rPr lang="en-US" sz="1900" dirty="0">
                <a:solidFill>
                  <a:srgbClr val="1E7384"/>
                </a:solidFill>
              </a:rPr>
              <a:t>also used to disaggregate the labor factor in the </a:t>
            </a:r>
            <a:r>
              <a:rPr lang="en-US" sz="1900" dirty="0" smtClean="0">
                <a:solidFill>
                  <a:srgbClr val="1E7384"/>
                </a:solidFill>
              </a:rPr>
              <a:t>SAM </a:t>
            </a:r>
            <a:r>
              <a:rPr lang="en-US" sz="1900" dirty="0">
                <a:solidFill>
                  <a:srgbClr val="1E7384"/>
                </a:solidFill>
              </a:rPr>
              <a:t>by skill level. </a:t>
            </a:r>
          </a:p>
        </p:txBody>
      </p:sp>
    </p:spTree>
    <p:extLst>
      <p:ext uri="{BB962C8B-B14F-4D97-AF65-F5344CB8AC3E}">
        <p14:creationId xmlns:p14="http://schemas.microsoft.com/office/powerpoint/2010/main" val="1431249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TM03457475[[fn=Frame]]</Template>
  <TotalTime>5567</TotalTime>
  <Words>1912</Words>
  <Application>Microsoft Office PowerPoint</Application>
  <PresentationFormat>Widescreen</PresentationFormat>
  <Paragraphs>217</Paragraphs>
  <Slides>18</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Cambria Math</vt:lpstr>
      <vt:lpstr>Corbel</vt:lpstr>
      <vt:lpstr>Corbel (Body)</vt:lpstr>
      <vt:lpstr>Segoe UI</vt:lpstr>
      <vt:lpstr>Times New Roman</vt:lpstr>
      <vt:lpstr>Wingdings 2</vt:lpstr>
      <vt:lpstr>Frame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the effects of education expansion policies in Brazil: Evidence from a CGE model with endogenous human capital</dc:title>
  <dc:creator>Libania</dc:creator>
  <cp:lastModifiedBy>Libania</cp:lastModifiedBy>
  <cp:revision>119</cp:revision>
  <dcterms:created xsi:type="dcterms:W3CDTF">2026-04-21T12:33:56Z</dcterms:created>
  <dcterms:modified xsi:type="dcterms:W3CDTF">2026-06-19T05:35:00Z</dcterms:modified>
</cp:coreProperties>
</file>