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1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2.xml" ContentType="application/vnd.openxmlformats-officedocument.presentationml.notesSlide+xml"/>
  <Override PartName="/ppt/charts/chart7.xml" ContentType="application/vnd.openxmlformats-officedocument.drawingml.chart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74" r:id="rId7"/>
    <p:sldId id="275" r:id="rId8"/>
    <p:sldId id="276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66" d="100"/>
          <a:sy n="66" d="100"/>
        </p:scale>
        <p:origin x="576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11827"/>
                </a:solidFill>
                <a:latin typeface="Aptos"/>
              </a:defRPr>
            </a:pPr>
            <a:r>
              <a:rPr lang="en-GB" sz="1400" b="0" i="0" u="none" strike="noStrike">
                <a:solidFill>
                  <a:srgbClr val="111827"/>
                </a:solidFill>
                <a:latin typeface="Aptos"/>
              </a:rPr>
              <a:t>VA: entropy of source H(X)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GVC(D)</c:v>
                </c:pt>
              </c:strCache>
            </c:strRef>
          </c:tx>
          <c:spPr>
            <a:ln w="25400" cap="flat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504D"/>
              </a:solidFill>
              <a:ln w="9525" cap="flat">
                <a:solidFill>
                  <a:srgbClr val="C0504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4.9374407998229186</c:v>
                </c:pt>
                <c:pt idx="1">
                  <c:v>4.9470910289992185</c:v>
                </c:pt>
                <c:pt idx="2">
                  <c:v>4.9414834638552652</c:v>
                </c:pt>
                <c:pt idx="3">
                  <c:v>4.9314778529079968</c:v>
                </c:pt>
                <c:pt idx="4">
                  <c:v>4.9238190105514086</c:v>
                </c:pt>
                <c:pt idx="5">
                  <c:v>4.9230077467028224</c:v>
                </c:pt>
                <c:pt idx="6">
                  <c:v>4.9323224267598915</c:v>
                </c:pt>
                <c:pt idx="7">
                  <c:v>4.9769389437056395</c:v>
                </c:pt>
                <c:pt idx="8">
                  <c:v>5.0075688535993406</c:v>
                </c:pt>
                <c:pt idx="9">
                  <c:v>5.0354774745434892</c:v>
                </c:pt>
                <c:pt idx="10">
                  <c:v>5.0400513996080623</c:v>
                </c:pt>
                <c:pt idx="11">
                  <c:v>5.0470441336061942</c:v>
                </c:pt>
                <c:pt idx="12">
                  <c:v>5.0560869971901097</c:v>
                </c:pt>
                <c:pt idx="13">
                  <c:v>5.0541552739702302</c:v>
                </c:pt>
                <c:pt idx="14">
                  <c:v>5.0869561563906309</c:v>
                </c:pt>
                <c:pt idx="15">
                  <c:v>5.068581204688603</c:v>
                </c:pt>
                <c:pt idx="16">
                  <c:v>5.069354163347418</c:v>
                </c:pt>
                <c:pt idx="17">
                  <c:v>5.0467219500366856</c:v>
                </c:pt>
                <c:pt idx="18">
                  <c:v>5.0505784548880683</c:v>
                </c:pt>
                <c:pt idx="19">
                  <c:v>5.0561037384433991</c:v>
                </c:pt>
                <c:pt idx="20">
                  <c:v>5.0452462139224767</c:v>
                </c:pt>
                <c:pt idx="21">
                  <c:v>5.0698926131911444</c:v>
                </c:pt>
                <c:pt idx="22">
                  <c:v>5.0748096052464886</c:v>
                </c:pt>
                <c:pt idx="23">
                  <c:v>5.0754771797895533</c:v>
                </c:pt>
                <c:pt idx="24">
                  <c:v>5.0920514097692298</c:v>
                </c:pt>
                <c:pt idx="25">
                  <c:v>5.1061856738620346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8AA-40B4-941A-98099A07B73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GVC(C)</c:v>
                </c:pt>
              </c:strCache>
            </c:strRef>
          </c:tx>
          <c:spPr>
            <a:ln w="25400" cap="flat">
              <a:solidFill>
                <a:srgbClr val="4F81B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F81BD"/>
              </a:solidFill>
              <a:ln w="9525" cap="flat">
                <a:solidFill>
                  <a:srgbClr val="4F81B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4.821857598259629</c:v>
                </c:pt>
                <c:pt idx="1">
                  <c:v>4.8418549298794566</c:v>
                </c:pt>
                <c:pt idx="2">
                  <c:v>4.8068526905757682</c:v>
                </c:pt>
                <c:pt idx="3">
                  <c:v>4.784155879756069</c:v>
                </c:pt>
                <c:pt idx="4">
                  <c:v>4.7851334503722303</c:v>
                </c:pt>
                <c:pt idx="5">
                  <c:v>4.7913934309856092</c:v>
                </c:pt>
                <c:pt idx="6">
                  <c:v>4.8170413942191761</c:v>
                </c:pt>
                <c:pt idx="7">
                  <c:v>4.863889992795654</c:v>
                </c:pt>
                <c:pt idx="8">
                  <c:v>4.9025270617178993</c:v>
                </c:pt>
                <c:pt idx="9">
                  <c:v>4.9290330907641131</c:v>
                </c:pt>
                <c:pt idx="10">
                  <c:v>4.9397237502421314</c:v>
                </c:pt>
                <c:pt idx="11">
                  <c:v>4.9457008546738654</c:v>
                </c:pt>
                <c:pt idx="12">
                  <c:v>4.9464551888832222</c:v>
                </c:pt>
                <c:pt idx="13">
                  <c:v>4.944246903352612</c:v>
                </c:pt>
                <c:pt idx="14">
                  <c:v>4.9410164620120902</c:v>
                </c:pt>
                <c:pt idx="15">
                  <c:v>4.9341774938141771</c:v>
                </c:pt>
                <c:pt idx="16">
                  <c:v>4.9348893949825019</c:v>
                </c:pt>
                <c:pt idx="17">
                  <c:v>4.9083830801670469</c:v>
                </c:pt>
                <c:pt idx="18">
                  <c:v>4.8951855777727742</c:v>
                </c:pt>
                <c:pt idx="19">
                  <c:v>4.8828183267699723</c:v>
                </c:pt>
                <c:pt idx="20">
                  <c:v>4.8348413264552068</c:v>
                </c:pt>
                <c:pt idx="21">
                  <c:v>4.8535619086936004</c:v>
                </c:pt>
                <c:pt idx="22">
                  <c:v>4.8690804379782282</c:v>
                </c:pt>
                <c:pt idx="23">
                  <c:v>4.8705171025587273</c:v>
                </c:pt>
                <c:pt idx="24">
                  <c:v>4.8501708510541235</c:v>
                </c:pt>
                <c:pt idx="25">
                  <c:v>4.830800911181826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8AA-40B4-941A-98099A07B73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GVC(R)</c:v>
                </c:pt>
              </c:strCache>
            </c:strRef>
          </c:tx>
          <c:spPr>
            <a:ln w="25400" cap="flat">
              <a:solidFill>
                <a:srgbClr val="9BBB59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9BBB59"/>
              </a:solidFill>
              <a:ln w="9525" cap="flat">
                <a:solidFill>
                  <a:srgbClr val="9BBB59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4.8051950890920265</c:v>
                </c:pt>
                <c:pt idx="1">
                  <c:v>4.8221896076379682</c:v>
                </c:pt>
                <c:pt idx="2">
                  <c:v>4.7832446195510592</c:v>
                </c:pt>
                <c:pt idx="3">
                  <c:v>4.7487962794547176</c:v>
                </c:pt>
                <c:pt idx="4">
                  <c:v>4.743515545445149</c:v>
                </c:pt>
                <c:pt idx="5">
                  <c:v>4.7540440869253571</c:v>
                </c:pt>
                <c:pt idx="6">
                  <c:v>4.779492275638205</c:v>
                </c:pt>
                <c:pt idx="7">
                  <c:v>4.8195874911380621</c:v>
                </c:pt>
                <c:pt idx="8">
                  <c:v>4.8490404656856008</c:v>
                </c:pt>
                <c:pt idx="9">
                  <c:v>4.8731951795697936</c:v>
                </c:pt>
                <c:pt idx="10">
                  <c:v>4.8928818090488884</c:v>
                </c:pt>
                <c:pt idx="11">
                  <c:v>4.8984136856733729</c:v>
                </c:pt>
                <c:pt idx="12">
                  <c:v>4.8986193924598425</c:v>
                </c:pt>
                <c:pt idx="13">
                  <c:v>4.9027352166683391</c:v>
                </c:pt>
                <c:pt idx="14">
                  <c:v>4.8690656889578046</c:v>
                </c:pt>
                <c:pt idx="15">
                  <c:v>4.8667178220739471</c:v>
                </c:pt>
                <c:pt idx="16">
                  <c:v>4.8815329216798657</c:v>
                </c:pt>
                <c:pt idx="17">
                  <c:v>4.8388147005431978</c:v>
                </c:pt>
                <c:pt idx="18">
                  <c:v>4.8326347261778206</c:v>
                </c:pt>
                <c:pt idx="19">
                  <c:v>4.8088582712928885</c:v>
                </c:pt>
                <c:pt idx="20">
                  <c:v>4.7376526790923652</c:v>
                </c:pt>
                <c:pt idx="21">
                  <c:v>4.7711720174340702</c:v>
                </c:pt>
                <c:pt idx="22">
                  <c:v>4.792711475610802</c:v>
                </c:pt>
                <c:pt idx="23">
                  <c:v>4.8085845307690285</c:v>
                </c:pt>
                <c:pt idx="24">
                  <c:v>4.7798779922335024</c:v>
                </c:pt>
                <c:pt idx="25">
                  <c:v>4.7248268189285172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8AA-40B4-941A-98099A07B7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.25"/>
          <c:min val="4.25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4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11827"/>
                </a:solidFill>
                <a:latin typeface="Aptos"/>
              </a:defRPr>
            </a:pPr>
            <a:r>
              <a:rPr lang="en-GB" sz="1400" b="0" i="0" u="none" strike="noStrike">
                <a:solidFill>
                  <a:srgbClr val="111827"/>
                </a:solidFill>
                <a:latin typeface="Aptos"/>
              </a:rPr>
              <a:t>CO₂: entropy of source H(X)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GVC(D)</c:v>
                </c:pt>
              </c:strCache>
            </c:strRef>
          </c:tx>
          <c:spPr>
            <a:ln w="25400" cap="flat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504D"/>
              </a:solidFill>
              <a:ln w="9525" cap="flat">
                <a:solidFill>
                  <a:srgbClr val="C0504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4.8789561833837443</c:v>
                </c:pt>
                <c:pt idx="1">
                  <c:v>4.8936730332502165</c:v>
                </c:pt>
                <c:pt idx="2">
                  <c:v>4.9509537223684896</c:v>
                </c:pt>
                <c:pt idx="3">
                  <c:v>4.9561273900228704</c:v>
                </c:pt>
                <c:pt idx="4">
                  <c:v>4.8632305237673759</c:v>
                </c:pt>
                <c:pt idx="5">
                  <c:v>4.8169345669537869</c:v>
                </c:pt>
                <c:pt idx="6">
                  <c:v>4.8662142807341633</c:v>
                </c:pt>
                <c:pt idx="7">
                  <c:v>4.8991875888085845</c:v>
                </c:pt>
                <c:pt idx="8">
                  <c:v>4.8886206934441674</c:v>
                </c:pt>
                <c:pt idx="9">
                  <c:v>4.8639394458844629</c:v>
                </c:pt>
                <c:pt idx="10">
                  <c:v>4.8156948135177204</c:v>
                </c:pt>
                <c:pt idx="11">
                  <c:v>4.8264865358198872</c:v>
                </c:pt>
                <c:pt idx="12">
                  <c:v>4.8170258767451948</c:v>
                </c:pt>
                <c:pt idx="13">
                  <c:v>4.8026390709862952</c:v>
                </c:pt>
                <c:pt idx="14">
                  <c:v>4.8598828374725915</c:v>
                </c:pt>
                <c:pt idx="15">
                  <c:v>4.823343845516062</c:v>
                </c:pt>
                <c:pt idx="16">
                  <c:v>4.8270207515521344</c:v>
                </c:pt>
                <c:pt idx="17">
                  <c:v>4.8207372088157205</c:v>
                </c:pt>
                <c:pt idx="18">
                  <c:v>4.8041354795028459</c:v>
                </c:pt>
                <c:pt idx="19">
                  <c:v>4.8132997104617115</c:v>
                </c:pt>
                <c:pt idx="20">
                  <c:v>4.846019609507576</c:v>
                </c:pt>
                <c:pt idx="21">
                  <c:v>4.8890874798207777</c:v>
                </c:pt>
                <c:pt idx="22">
                  <c:v>4.8884600447807962</c:v>
                </c:pt>
                <c:pt idx="23">
                  <c:v>4.857057540393189</c:v>
                </c:pt>
                <c:pt idx="24">
                  <c:v>4.8820865283281591</c:v>
                </c:pt>
                <c:pt idx="25">
                  <c:v>4.8691026955707555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D92-4854-9594-3FAD038FD6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GVC(C)</c:v>
                </c:pt>
              </c:strCache>
            </c:strRef>
          </c:tx>
          <c:spPr>
            <a:ln w="25400" cap="flat">
              <a:solidFill>
                <a:srgbClr val="4F81B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F81BD"/>
              </a:solidFill>
              <a:ln w="9525" cap="flat">
                <a:solidFill>
                  <a:srgbClr val="4F81B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4.7329753241300381</c:v>
                </c:pt>
                <c:pt idx="1">
                  <c:v>4.7498612714596682</c:v>
                </c:pt>
                <c:pt idx="2">
                  <c:v>4.7597352647760767</c:v>
                </c:pt>
                <c:pt idx="3">
                  <c:v>4.7391815198124698</c:v>
                </c:pt>
                <c:pt idx="4">
                  <c:v>4.6552996712836752</c:v>
                </c:pt>
                <c:pt idx="5">
                  <c:v>4.6206470658628076</c:v>
                </c:pt>
                <c:pt idx="6">
                  <c:v>4.6669505443011694</c:v>
                </c:pt>
                <c:pt idx="7">
                  <c:v>4.6842342650148332</c:v>
                </c:pt>
                <c:pt idx="8">
                  <c:v>4.5873556219875615</c:v>
                </c:pt>
                <c:pt idx="9">
                  <c:v>4.4603964802045581</c:v>
                </c:pt>
                <c:pt idx="10">
                  <c:v>4.3565392129692411</c:v>
                </c:pt>
                <c:pt idx="11">
                  <c:v>4.3677391722575916</c:v>
                </c:pt>
                <c:pt idx="12">
                  <c:v>4.3399551396875733</c:v>
                </c:pt>
                <c:pt idx="13">
                  <c:v>4.40474162026785</c:v>
                </c:pt>
                <c:pt idx="14">
                  <c:v>4.4243093341233122</c:v>
                </c:pt>
                <c:pt idx="15">
                  <c:v>4.4239817023055004</c:v>
                </c:pt>
                <c:pt idx="16">
                  <c:v>4.4567385898040834</c:v>
                </c:pt>
                <c:pt idx="17">
                  <c:v>4.4593002910146389</c:v>
                </c:pt>
                <c:pt idx="18">
                  <c:v>4.4365540967608554</c:v>
                </c:pt>
                <c:pt idx="19">
                  <c:v>4.4408388843783912</c:v>
                </c:pt>
                <c:pt idx="20">
                  <c:v>4.5012224653303798</c:v>
                </c:pt>
                <c:pt idx="21">
                  <c:v>4.551346935370753</c:v>
                </c:pt>
                <c:pt idx="22">
                  <c:v>4.5427782563080212</c:v>
                </c:pt>
                <c:pt idx="23">
                  <c:v>4.5220616774626095</c:v>
                </c:pt>
                <c:pt idx="24">
                  <c:v>4.5096048490172009</c:v>
                </c:pt>
                <c:pt idx="25">
                  <c:v>4.4673720872887825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D92-4854-9594-3FAD038FD68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GVC(R)</c:v>
                </c:pt>
              </c:strCache>
            </c:strRef>
          </c:tx>
          <c:spPr>
            <a:ln w="25400" cap="flat">
              <a:solidFill>
                <a:srgbClr val="9BBB59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9BBB59"/>
              </a:solidFill>
              <a:ln w="9525" cap="flat">
                <a:solidFill>
                  <a:srgbClr val="9BBB59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4.7558128259753509</c:v>
                </c:pt>
                <c:pt idx="1">
                  <c:v>4.7578280173983245</c:v>
                </c:pt>
                <c:pt idx="2">
                  <c:v>4.7638644411941247</c:v>
                </c:pt>
                <c:pt idx="3">
                  <c:v>4.7298303866183389</c:v>
                </c:pt>
                <c:pt idx="4">
                  <c:v>4.6722098139769166</c:v>
                </c:pt>
                <c:pt idx="5">
                  <c:v>4.6450113428991582</c:v>
                </c:pt>
                <c:pt idx="6">
                  <c:v>4.6639900682321276</c:v>
                </c:pt>
                <c:pt idx="7">
                  <c:v>4.6520797004888941</c:v>
                </c:pt>
                <c:pt idx="8">
                  <c:v>4.4896817270802085</c:v>
                </c:pt>
                <c:pt idx="9">
                  <c:v>4.3311249251270949</c:v>
                </c:pt>
                <c:pt idx="10">
                  <c:v>4.1948906795892444</c:v>
                </c:pt>
                <c:pt idx="11">
                  <c:v>4.2037469422663731</c:v>
                </c:pt>
                <c:pt idx="12">
                  <c:v>4.1770713350215241</c:v>
                </c:pt>
                <c:pt idx="13">
                  <c:v>4.2444382513742847</c:v>
                </c:pt>
                <c:pt idx="14">
                  <c:v>4.2090642731858949</c:v>
                </c:pt>
                <c:pt idx="15">
                  <c:v>4.2256198012315549</c:v>
                </c:pt>
                <c:pt idx="16">
                  <c:v>4.2776577862105309</c:v>
                </c:pt>
                <c:pt idx="17">
                  <c:v>4.2644628161154818</c:v>
                </c:pt>
                <c:pt idx="18">
                  <c:v>4.2730143957960554</c:v>
                </c:pt>
                <c:pt idx="19">
                  <c:v>4.2858019782014312</c:v>
                </c:pt>
                <c:pt idx="20">
                  <c:v>4.3634079703027977</c:v>
                </c:pt>
                <c:pt idx="21">
                  <c:v>4.4319452263927026</c:v>
                </c:pt>
                <c:pt idx="22">
                  <c:v>4.4270472070982194</c:v>
                </c:pt>
                <c:pt idx="23">
                  <c:v>4.4237612242994722</c:v>
                </c:pt>
                <c:pt idx="24">
                  <c:v>4.394608307962411</c:v>
                </c:pt>
                <c:pt idx="25">
                  <c:v>4.3005875767566346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D92-4854-9594-3FAD038FD6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.05"/>
          <c:min val="4.1500000000000004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4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11827"/>
                </a:solidFill>
                <a:latin typeface="Aptos"/>
              </a:defRPr>
            </a:pPr>
            <a:r>
              <a:rPr lang="en-GB" sz="1400" b="0" i="0" u="none" strike="noStrike">
                <a:solidFill>
                  <a:srgbClr val="111827"/>
                </a:solidFill>
                <a:latin typeface="Aptos"/>
              </a:rPr>
              <a:t>VA: conditional channel entropy H(Y|X)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GVC(D)</c:v>
                </c:pt>
              </c:strCache>
            </c:strRef>
          </c:tx>
          <c:spPr>
            <a:ln w="25400" cap="flat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504D"/>
              </a:solidFill>
              <a:ln w="9525" cap="flat">
                <a:solidFill>
                  <a:srgbClr val="C0504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4.0674235500200924</c:v>
                </c:pt>
                <c:pt idx="1">
                  <c:v>4.1046826213864573</c:v>
                </c:pt>
                <c:pt idx="2">
                  <c:v>4.1023653252340351</c:v>
                </c:pt>
                <c:pt idx="3">
                  <c:v>4.0698117673515908</c:v>
                </c:pt>
                <c:pt idx="4">
                  <c:v>4.0135625290520798</c:v>
                </c:pt>
                <c:pt idx="5">
                  <c:v>3.9590808407904228</c:v>
                </c:pt>
                <c:pt idx="6">
                  <c:v>3.9969938998257044</c:v>
                </c:pt>
                <c:pt idx="7">
                  <c:v>4.0219204554199095</c:v>
                </c:pt>
                <c:pt idx="8">
                  <c:v>4.0490618952549537</c:v>
                </c:pt>
                <c:pt idx="9">
                  <c:v>4.0686134308416557</c:v>
                </c:pt>
                <c:pt idx="10">
                  <c:v>4.0823710255778938</c:v>
                </c:pt>
                <c:pt idx="11">
                  <c:v>4.1248480119165087</c:v>
                </c:pt>
                <c:pt idx="12">
                  <c:v>4.2097368208006873</c:v>
                </c:pt>
                <c:pt idx="13">
                  <c:v>4.219765059027325</c:v>
                </c:pt>
                <c:pt idx="14">
                  <c:v>4.2637895299721924</c:v>
                </c:pt>
                <c:pt idx="15">
                  <c:v>4.2414124591841524</c:v>
                </c:pt>
                <c:pt idx="16">
                  <c:v>4.2136952034053055</c:v>
                </c:pt>
                <c:pt idx="17">
                  <c:v>4.2005662186126713</c:v>
                </c:pt>
                <c:pt idx="18">
                  <c:v>4.1875504837713802</c:v>
                </c:pt>
                <c:pt idx="19">
                  <c:v>4.1747829447620237</c:v>
                </c:pt>
                <c:pt idx="20">
                  <c:v>4.1801844462186795</c:v>
                </c:pt>
                <c:pt idx="21">
                  <c:v>4.1914101902054792</c:v>
                </c:pt>
                <c:pt idx="22">
                  <c:v>4.1899302542694619</c:v>
                </c:pt>
                <c:pt idx="23">
                  <c:v>4.1598218444786355</c:v>
                </c:pt>
                <c:pt idx="24">
                  <c:v>4.1510241073153917</c:v>
                </c:pt>
                <c:pt idx="25">
                  <c:v>4.1101042414562929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27-48AF-AAD9-84BFD286EA7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GVC(C)</c:v>
                </c:pt>
              </c:strCache>
            </c:strRef>
          </c:tx>
          <c:spPr>
            <a:ln w="25400" cap="flat">
              <a:solidFill>
                <a:srgbClr val="4F81B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F81BD"/>
              </a:solidFill>
              <a:ln w="9525" cap="flat">
                <a:solidFill>
                  <a:srgbClr val="4F81B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4.416505166178581</c:v>
                </c:pt>
                <c:pt idx="1">
                  <c:v>4.4437392113560668</c:v>
                </c:pt>
                <c:pt idx="2">
                  <c:v>4.4058214644098008</c:v>
                </c:pt>
                <c:pt idx="3">
                  <c:v>4.3034332374064554</c:v>
                </c:pt>
                <c:pt idx="4">
                  <c:v>4.2543242666015839</c:v>
                </c:pt>
                <c:pt idx="5">
                  <c:v>4.2465589845633396</c:v>
                </c:pt>
                <c:pt idx="6">
                  <c:v>4.2823135305809892</c:v>
                </c:pt>
                <c:pt idx="7">
                  <c:v>4.3078301193574822</c:v>
                </c:pt>
                <c:pt idx="8">
                  <c:v>4.3928132928343242</c:v>
                </c:pt>
                <c:pt idx="9">
                  <c:v>4.44100418900537</c:v>
                </c:pt>
                <c:pt idx="10">
                  <c:v>4.4961930998527526</c:v>
                </c:pt>
                <c:pt idx="11">
                  <c:v>4.5603594432760231</c:v>
                </c:pt>
                <c:pt idx="12">
                  <c:v>4.6586903699378848</c:v>
                </c:pt>
                <c:pt idx="13">
                  <c:v>4.7323095370908286</c:v>
                </c:pt>
                <c:pt idx="14">
                  <c:v>4.6938727118920829</c:v>
                </c:pt>
                <c:pt idx="15">
                  <c:v>4.7210855738437028</c:v>
                </c:pt>
                <c:pt idx="16">
                  <c:v>4.7241699123305656</c:v>
                </c:pt>
                <c:pt idx="17">
                  <c:v>4.7033792226281452</c:v>
                </c:pt>
                <c:pt idx="18">
                  <c:v>4.6782713302444119</c:v>
                </c:pt>
                <c:pt idx="19">
                  <c:v>4.6468814987156017</c:v>
                </c:pt>
                <c:pt idx="20">
                  <c:v>4.575786935537252</c:v>
                </c:pt>
                <c:pt idx="21">
                  <c:v>4.5745962986140238</c:v>
                </c:pt>
                <c:pt idx="22">
                  <c:v>4.6010914044848423</c:v>
                </c:pt>
                <c:pt idx="23">
                  <c:v>4.5970509512067412</c:v>
                </c:pt>
                <c:pt idx="24">
                  <c:v>4.604834629373638</c:v>
                </c:pt>
                <c:pt idx="25">
                  <c:v>4.5667165941458245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E27-48AF-AAD9-84BFD286EA7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GVC(R)</c:v>
                </c:pt>
              </c:strCache>
            </c:strRef>
          </c:tx>
          <c:spPr>
            <a:ln w="25400" cap="flat">
              <a:solidFill>
                <a:srgbClr val="9BBB59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9BBB59"/>
              </a:solidFill>
              <a:ln w="9525" cap="flat">
                <a:solidFill>
                  <a:srgbClr val="9BBB59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4.5455109925315869</c:v>
                </c:pt>
                <c:pt idx="1">
                  <c:v>4.5376186663025102</c:v>
                </c:pt>
                <c:pt idx="2">
                  <c:v>4.5104256968751884</c:v>
                </c:pt>
                <c:pt idx="3">
                  <c:v>4.4865126514111147</c:v>
                </c:pt>
                <c:pt idx="4">
                  <c:v>4.4733931417670156</c:v>
                </c:pt>
                <c:pt idx="5">
                  <c:v>4.4788063762616739</c:v>
                </c:pt>
                <c:pt idx="6">
                  <c:v>4.4986726296155108</c:v>
                </c:pt>
                <c:pt idx="7">
                  <c:v>4.4902468728284823</c:v>
                </c:pt>
                <c:pt idx="8">
                  <c:v>4.5045532653933344</c:v>
                </c:pt>
                <c:pt idx="9">
                  <c:v>4.514658504031023</c:v>
                </c:pt>
                <c:pt idx="10">
                  <c:v>4.5102882750529885</c:v>
                </c:pt>
                <c:pt idx="11">
                  <c:v>4.5196003296050762</c:v>
                </c:pt>
                <c:pt idx="12">
                  <c:v>4.5225531116542319</c:v>
                </c:pt>
                <c:pt idx="13">
                  <c:v>4.5471672639683831</c:v>
                </c:pt>
                <c:pt idx="14">
                  <c:v>4.4910817653194286</c:v>
                </c:pt>
                <c:pt idx="15">
                  <c:v>4.4820265353333673</c:v>
                </c:pt>
                <c:pt idx="16">
                  <c:v>4.4868992007165893</c:v>
                </c:pt>
                <c:pt idx="17">
                  <c:v>4.4367367877280639</c:v>
                </c:pt>
                <c:pt idx="18">
                  <c:v>4.4113781828385665</c:v>
                </c:pt>
                <c:pt idx="19">
                  <c:v>4.4064861905078541</c:v>
                </c:pt>
                <c:pt idx="20">
                  <c:v>4.3827130298975012</c:v>
                </c:pt>
                <c:pt idx="21">
                  <c:v>4.4436877104654888</c:v>
                </c:pt>
                <c:pt idx="22">
                  <c:v>4.4515681990599303</c:v>
                </c:pt>
                <c:pt idx="23">
                  <c:v>4.490584195124284</c:v>
                </c:pt>
                <c:pt idx="24">
                  <c:v>4.474011068809201</c:v>
                </c:pt>
                <c:pt idx="25">
                  <c:v>4.3703048459194367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E27-48AF-AAD9-84BFD286EA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4.8499999999999996"/>
          <c:min val="3.8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4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11827"/>
                </a:solidFill>
                <a:latin typeface="Aptos"/>
              </a:defRPr>
            </a:pPr>
            <a:r>
              <a:rPr lang="en-GB" sz="1400" b="0" i="0" u="none" strike="noStrike">
                <a:solidFill>
                  <a:srgbClr val="111827"/>
                </a:solidFill>
                <a:latin typeface="Aptos"/>
              </a:rPr>
              <a:t>CO₂: conditional channel entropy H(Y|X)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GVC(D)</c:v>
                </c:pt>
              </c:strCache>
            </c:strRef>
          </c:tx>
          <c:spPr>
            <a:ln w="25400" cap="flat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504D"/>
              </a:solidFill>
              <a:ln w="9525" cap="flat">
                <a:solidFill>
                  <a:srgbClr val="C0504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3.9199569364706579</c:v>
                </c:pt>
                <c:pt idx="1">
                  <c:v>3.954695705801023</c:v>
                </c:pt>
                <c:pt idx="2">
                  <c:v>3.9449031754430162</c:v>
                </c:pt>
                <c:pt idx="3">
                  <c:v>3.9063701537607338</c:v>
                </c:pt>
                <c:pt idx="4">
                  <c:v>3.9541432448797238</c:v>
                </c:pt>
                <c:pt idx="5">
                  <c:v>3.9358170533567329</c:v>
                </c:pt>
                <c:pt idx="6">
                  <c:v>3.9433769939903307</c:v>
                </c:pt>
                <c:pt idx="7">
                  <c:v>3.9783154951506292</c:v>
                </c:pt>
                <c:pt idx="8">
                  <c:v>3.9880769387625921</c:v>
                </c:pt>
                <c:pt idx="9">
                  <c:v>3.9974294512065045</c:v>
                </c:pt>
                <c:pt idx="10">
                  <c:v>4.0387714817049245</c:v>
                </c:pt>
                <c:pt idx="11">
                  <c:v>4.0815517173907905</c:v>
                </c:pt>
                <c:pt idx="12">
                  <c:v>4.1726375231008372</c:v>
                </c:pt>
                <c:pt idx="13">
                  <c:v>4.1839944447336297</c:v>
                </c:pt>
                <c:pt idx="14">
                  <c:v>4.1659503055780567</c:v>
                </c:pt>
                <c:pt idx="15">
                  <c:v>4.1894862976388847</c:v>
                </c:pt>
                <c:pt idx="16">
                  <c:v>4.1689949381308988</c:v>
                </c:pt>
                <c:pt idx="17">
                  <c:v>4.1502359514659641</c:v>
                </c:pt>
                <c:pt idx="18">
                  <c:v>4.1073570165747286</c:v>
                </c:pt>
                <c:pt idx="19">
                  <c:v>4.074066790653486</c:v>
                </c:pt>
                <c:pt idx="20">
                  <c:v>4.0169348894883408</c:v>
                </c:pt>
                <c:pt idx="21">
                  <c:v>4.0321034061197114</c:v>
                </c:pt>
                <c:pt idx="22">
                  <c:v>4.0330753367029484</c:v>
                </c:pt>
                <c:pt idx="23">
                  <c:v>3.9962007163871069</c:v>
                </c:pt>
                <c:pt idx="24">
                  <c:v>3.9892814459458878</c:v>
                </c:pt>
                <c:pt idx="25">
                  <c:v>3.9129789169238212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CF-4349-8BAF-F1907F7923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GVC(C)</c:v>
                </c:pt>
              </c:strCache>
            </c:strRef>
          </c:tx>
          <c:spPr>
            <a:ln w="25400" cap="flat">
              <a:solidFill>
                <a:srgbClr val="4F81B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F81BD"/>
              </a:solidFill>
              <a:ln w="9525" cap="flat">
                <a:solidFill>
                  <a:srgbClr val="4F81B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4.4110548562611029</c:v>
                </c:pt>
                <c:pt idx="1">
                  <c:v>4.4499475350362703</c:v>
                </c:pt>
                <c:pt idx="2">
                  <c:v>4.4216782115749309</c:v>
                </c:pt>
                <c:pt idx="3">
                  <c:v>4.3334639539608908</c:v>
                </c:pt>
                <c:pt idx="4">
                  <c:v>4.3172422729304705</c:v>
                </c:pt>
                <c:pt idx="5">
                  <c:v>4.3186990070780276</c:v>
                </c:pt>
                <c:pt idx="6">
                  <c:v>4.3412863920304812</c:v>
                </c:pt>
                <c:pt idx="7">
                  <c:v>4.3550269734648079</c:v>
                </c:pt>
                <c:pt idx="8">
                  <c:v>4.4000310712190522</c:v>
                </c:pt>
                <c:pt idx="9">
                  <c:v>4.4153398566023458</c:v>
                </c:pt>
                <c:pt idx="10">
                  <c:v>4.4604262720549048</c:v>
                </c:pt>
                <c:pt idx="11">
                  <c:v>4.5365744312836931</c:v>
                </c:pt>
                <c:pt idx="12">
                  <c:v>4.639274512047896</c:v>
                </c:pt>
                <c:pt idx="13">
                  <c:v>4.7200615578519711</c:v>
                </c:pt>
                <c:pt idx="14">
                  <c:v>4.680989208131388</c:v>
                </c:pt>
                <c:pt idx="15">
                  <c:v>4.7173213271230914</c:v>
                </c:pt>
                <c:pt idx="16">
                  <c:v>4.7190018916109437</c:v>
                </c:pt>
                <c:pt idx="17">
                  <c:v>4.7031942447380937</c:v>
                </c:pt>
                <c:pt idx="18">
                  <c:v>4.6651522172814621</c:v>
                </c:pt>
                <c:pt idx="19">
                  <c:v>4.6318962072862933</c:v>
                </c:pt>
                <c:pt idx="20">
                  <c:v>4.570425889531136</c:v>
                </c:pt>
                <c:pt idx="21">
                  <c:v>4.5734134291831623</c:v>
                </c:pt>
                <c:pt idx="22">
                  <c:v>4.5925065364725874</c:v>
                </c:pt>
                <c:pt idx="23">
                  <c:v>4.5910915942940624</c:v>
                </c:pt>
                <c:pt idx="24">
                  <c:v>4.6057117965465872</c:v>
                </c:pt>
                <c:pt idx="25">
                  <c:v>4.5620909770244396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CF-4349-8BAF-F1907F79237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GVC(R)</c:v>
                </c:pt>
              </c:strCache>
            </c:strRef>
          </c:tx>
          <c:spPr>
            <a:ln w="25400" cap="flat">
              <a:solidFill>
                <a:srgbClr val="9BBB59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9BBB59"/>
              </a:solidFill>
              <a:ln w="9525" cap="flat">
                <a:solidFill>
                  <a:srgbClr val="9BBB59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4.3424206077705012</c:v>
                </c:pt>
                <c:pt idx="1">
                  <c:v>4.3321869609777153</c:v>
                </c:pt>
                <c:pt idx="2">
                  <c:v>4.3057820282722661</c:v>
                </c:pt>
                <c:pt idx="3">
                  <c:v>4.2760067091588461</c:v>
                </c:pt>
                <c:pt idx="4">
                  <c:v>4.3488873778045365</c:v>
                </c:pt>
                <c:pt idx="5">
                  <c:v>4.3661206927571197</c:v>
                </c:pt>
                <c:pt idx="6">
                  <c:v>4.336193500398446</c:v>
                </c:pt>
                <c:pt idx="7">
                  <c:v>4.2916583472663046</c:v>
                </c:pt>
                <c:pt idx="8">
                  <c:v>4.1817705419708702</c:v>
                </c:pt>
                <c:pt idx="9">
                  <c:v>4.1210795290735973</c:v>
                </c:pt>
                <c:pt idx="10">
                  <c:v>4.0644015316117086</c:v>
                </c:pt>
                <c:pt idx="11">
                  <c:v>4.0982768334262722</c:v>
                </c:pt>
                <c:pt idx="12">
                  <c:v>4.1218677874383047</c:v>
                </c:pt>
                <c:pt idx="13">
                  <c:v>4.2121281175944851</c:v>
                </c:pt>
                <c:pt idx="14">
                  <c:v>4.0811445872877536</c:v>
                </c:pt>
                <c:pt idx="15">
                  <c:v>4.1229940168653147</c:v>
                </c:pt>
                <c:pt idx="16">
                  <c:v>4.176403248784089</c:v>
                </c:pt>
                <c:pt idx="17">
                  <c:v>4.1376148229466034</c:v>
                </c:pt>
                <c:pt idx="18">
                  <c:v>4.1114714063276621</c:v>
                </c:pt>
                <c:pt idx="19">
                  <c:v>4.1298342108970472</c:v>
                </c:pt>
                <c:pt idx="20">
                  <c:v>4.1462982269679118</c:v>
                </c:pt>
                <c:pt idx="21">
                  <c:v>4.2031897977783705</c:v>
                </c:pt>
                <c:pt idx="22">
                  <c:v>4.2011800915913469</c:v>
                </c:pt>
                <c:pt idx="23">
                  <c:v>4.2514336610432135</c:v>
                </c:pt>
                <c:pt idx="24">
                  <c:v>4.2351785672939721</c:v>
                </c:pt>
                <c:pt idx="25">
                  <c:v>4.1007365272415761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CCF-4349-8BAF-F1907F792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4.8499999999999996"/>
          <c:min val="3.75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4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11827"/>
                </a:solidFill>
                <a:latin typeface="Aptos"/>
              </a:defRPr>
            </a:pPr>
            <a:r>
              <a:rPr lang="it-IT" sz="1400" b="0" i="0" u="none" strike="noStrike">
                <a:solidFill>
                  <a:srgbClr val="111827"/>
                </a:solidFill>
                <a:latin typeface="Aptos"/>
              </a:rPr>
              <a:t>VA: mutual information I(X;Y)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GVC(D)</c:v>
                </c:pt>
              </c:strCache>
            </c:strRef>
          </c:tx>
          <c:spPr>
            <a:ln w="25400" cap="flat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504D"/>
              </a:solidFill>
              <a:ln w="9525" cap="flat">
                <a:solidFill>
                  <a:srgbClr val="C0504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0.53531304795426493</c:v>
                </c:pt>
                <c:pt idx="1">
                  <c:v>0.55186730250996874</c:v>
                </c:pt>
                <c:pt idx="2">
                  <c:v>0.56578524577606615</c:v>
                </c:pt>
                <c:pt idx="3">
                  <c:v>0.55291637379859182</c:v>
                </c:pt>
                <c:pt idx="4">
                  <c:v>0.55601034055302812</c:v>
                </c:pt>
                <c:pt idx="5">
                  <c:v>0.5667730414034704</c:v>
                </c:pt>
                <c:pt idx="6">
                  <c:v>0.56277867533643189</c:v>
                </c:pt>
                <c:pt idx="7">
                  <c:v>0.56812714706221357</c:v>
                </c:pt>
                <c:pt idx="8">
                  <c:v>0.57372598115777329</c:v>
                </c:pt>
                <c:pt idx="9">
                  <c:v>0.57542294633598701</c:v>
                </c:pt>
                <c:pt idx="10">
                  <c:v>0.58120526971996966</c:v>
                </c:pt>
                <c:pt idx="11">
                  <c:v>0.57632054399025812</c:v>
                </c:pt>
                <c:pt idx="12">
                  <c:v>0.57414409714422732</c:v>
                </c:pt>
                <c:pt idx="13">
                  <c:v>0.575920673203278</c:v>
                </c:pt>
                <c:pt idx="14">
                  <c:v>0.55510009852650555</c:v>
                </c:pt>
                <c:pt idx="15">
                  <c:v>0.57119909107757927</c:v>
                </c:pt>
                <c:pt idx="16">
                  <c:v>0.56780766431310781</c:v>
                </c:pt>
                <c:pt idx="17">
                  <c:v>0.56058279100910902</c:v>
                </c:pt>
                <c:pt idx="18">
                  <c:v>0.57127895738912393</c:v>
                </c:pt>
                <c:pt idx="19">
                  <c:v>0.56113756583562591</c:v>
                </c:pt>
                <c:pt idx="20">
                  <c:v>0.52874943156945164</c:v>
                </c:pt>
                <c:pt idx="21">
                  <c:v>0.52597898885714045</c:v>
                </c:pt>
                <c:pt idx="22">
                  <c:v>0.53141951918867925</c:v>
                </c:pt>
                <c:pt idx="23">
                  <c:v>0.53638388332819176</c:v>
                </c:pt>
                <c:pt idx="24">
                  <c:v>0.5333739437759899</c:v>
                </c:pt>
                <c:pt idx="25">
                  <c:v>0.52609664053180083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B5-4E13-9F7C-E5B29576A7B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GVC(C)</c:v>
                </c:pt>
              </c:strCache>
            </c:strRef>
          </c:tx>
          <c:spPr>
            <a:ln w="25400" cap="flat">
              <a:solidFill>
                <a:srgbClr val="4F81B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F81BD"/>
              </a:solidFill>
              <a:ln w="9525" cap="flat">
                <a:solidFill>
                  <a:srgbClr val="4F81B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8.9965459534649739E-2</c:v>
                </c:pt>
                <c:pt idx="1">
                  <c:v>9.6049357701726734E-2</c:v>
                </c:pt>
                <c:pt idx="2">
                  <c:v>0.10060944923416848</c:v>
                </c:pt>
                <c:pt idx="3">
                  <c:v>0.10185007099816268</c:v>
                </c:pt>
                <c:pt idx="4">
                  <c:v>0.10161404687895015</c:v>
                </c:pt>
                <c:pt idx="5">
                  <c:v>9.6513326034701308E-2</c:v>
                </c:pt>
                <c:pt idx="6">
                  <c:v>9.4497968140180078E-2</c:v>
                </c:pt>
                <c:pt idx="7">
                  <c:v>9.85756961230706E-2</c:v>
                </c:pt>
                <c:pt idx="8">
                  <c:v>9.5336377286290741E-2</c:v>
                </c:pt>
                <c:pt idx="9">
                  <c:v>9.3313714660990144E-2</c:v>
                </c:pt>
                <c:pt idx="10">
                  <c:v>9.0943685762685078E-2</c:v>
                </c:pt>
                <c:pt idx="11">
                  <c:v>8.7634766326409874E-2</c:v>
                </c:pt>
                <c:pt idx="12">
                  <c:v>8.1123417245544616E-2</c:v>
                </c:pt>
                <c:pt idx="13">
                  <c:v>7.8220461852939849E-2</c:v>
                </c:pt>
                <c:pt idx="14">
                  <c:v>8.260535488660814E-2</c:v>
                </c:pt>
                <c:pt idx="15">
                  <c:v>8.2551488320998345E-2</c:v>
                </c:pt>
                <c:pt idx="16">
                  <c:v>7.7023218938290228E-2</c:v>
                </c:pt>
                <c:pt idx="17">
                  <c:v>7.6846954708424065E-2</c:v>
                </c:pt>
                <c:pt idx="18">
                  <c:v>8.2789423214297386E-2</c:v>
                </c:pt>
                <c:pt idx="19">
                  <c:v>8.2476771318173547E-2</c:v>
                </c:pt>
                <c:pt idx="20">
                  <c:v>7.593571297003443E-2</c:v>
                </c:pt>
                <c:pt idx="21">
                  <c:v>7.736073873855176E-2</c:v>
                </c:pt>
                <c:pt idx="22">
                  <c:v>7.7183580085886661E-2</c:v>
                </c:pt>
                <c:pt idx="23">
                  <c:v>7.5413368330931263E-2</c:v>
                </c:pt>
                <c:pt idx="24">
                  <c:v>7.2277952101895693E-2</c:v>
                </c:pt>
                <c:pt idx="25">
                  <c:v>6.8408051313406659E-2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0B5-4E13-9F7C-E5B29576A7B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GVC(D)</c:v>
                </c:pt>
              </c:strCache>
            </c:strRef>
          </c:tx>
          <c:spPr>
            <a:ln w="25400" cap="flat">
              <a:solidFill>
                <a:srgbClr val="9BBB59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9BBB59"/>
              </a:solidFill>
              <a:ln w="9525" cap="flat">
                <a:solidFill>
                  <a:srgbClr val="9BBB59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0.53379968357901753</c:v>
                </c:pt>
                <c:pt idx="1">
                  <c:v>0.55728449475320652</c:v>
                </c:pt>
                <c:pt idx="2">
                  <c:v>0.57313264464685076</c:v>
                </c:pt>
                <c:pt idx="3">
                  <c:v>0.57189958193804458</c:v>
                </c:pt>
                <c:pt idx="4">
                  <c:v>0.57765275841899921</c:v>
                </c:pt>
                <c:pt idx="5">
                  <c:v>0.56508810854075442</c:v>
                </c:pt>
                <c:pt idx="6">
                  <c:v>0.56547367031769546</c:v>
                </c:pt>
                <c:pt idx="7">
                  <c:v>0.57472531854400088</c:v>
                </c:pt>
                <c:pt idx="8">
                  <c:v>0.564152438551627</c:v>
                </c:pt>
                <c:pt idx="9">
                  <c:v>0.54870590417113441</c:v>
                </c:pt>
                <c:pt idx="10">
                  <c:v>0.54389564675569702</c:v>
                </c:pt>
                <c:pt idx="11">
                  <c:v>0.53812704033445868</c:v>
                </c:pt>
                <c:pt idx="12">
                  <c:v>0.52795124975484065</c:v>
                </c:pt>
                <c:pt idx="13">
                  <c:v>0.51007720539253398</c:v>
                </c:pt>
                <c:pt idx="14">
                  <c:v>0.5569004979574288</c:v>
                </c:pt>
                <c:pt idx="15">
                  <c:v>0.54034057994415186</c:v>
                </c:pt>
                <c:pt idx="16">
                  <c:v>0.5210416461972347</c:v>
                </c:pt>
                <c:pt idx="17">
                  <c:v>0.52736259941268493</c:v>
                </c:pt>
                <c:pt idx="18">
                  <c:v>0.53724705225828551</c:v>
                </c:pt>
                <c:pt idx="19">
                  <c:v>0.52753862027403464</c:v>
                </c:pt>
                <c:pt idx="20">
                  <c:v>0.51399996981054841</c:v>
                </c:pt>
                <c:pt idx="21">
                  <c:v>0.51757152207565582</c:v>
                </c:pt>
                <c:pt idx="22">
                  <c:v>0.51346634322899831</c:v>
                </c:pt>
                <c:pt idx="23">
                  <c:v>0.50346836806235018</c:v>
                </c:pt>
                <c:pt idx="24">
                  <c:v>0.5091096858028159</c:v>
                </c:pt>
                <c:pt idx="25">
                  <c:v>0.50702055593284712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0B5-4E13-9F7C-E5B29576A7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0.75"/>
          <c:min val="0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4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11827"/>
                </a:solidFill>
                <a:latin typeface="Aptos"/>
              </a:defRPr>
            </a:pPr>
            <a:r>
              <a:rPr lang="en-GB" sz="1400" b="0" i="0" u="none" strike="noStrike">
                <a:solidFill>
                  <a:srgbClr val="111827"/>
                </a:solidFill>
                <a:latin typeface="Aptos"/>
              </a:rPr>
              <a:t>CO₂: mutual information I(X;Y)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GVC(D)</c:v>
                </c:pt>
              </c:strCache>
            </c:strRef>
          </c:tx>
          <c:spPr>
            <a:ln w="25400" cap="flat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504D"/>
              </a:solidFill>
              <a:ln w="9525" cap="flat">
                <a:solidFill>
                  <a:srgbClr val="C0504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0.58142739847043678</c:v>
                </c:pt>
                <c:pt idx="1">
                  <c:v>0.62604308923348206</c:v>
                </c:pt>
                <c:pt idx="2">
                  <c:v>0.64660690016985356</c:v>
                </c:pt>
                <c:pt idx="3">
                  <c:v>0.62954401312452646</c:v>
                </c:pt>
                <c:pt idx="4">
                  <c:v>0.60507793006390109</c:v>
                </c:pt>
                <c:pt idx="5">
                  <c:v>0.59762671745162166</c:v>
                </c:pt>
                <c:pt idx="6">
                  <c:v>0.62568768513199302</c:v>
                </c:pt>
                <c:pt idx="7">
                  <c:v>0.627543321373361</c:v>
                </c:pt>
                <c:pt idx="8">
                  <c:v>0.62887922774126181</c:v>
                </c:pt>
                <c:pt idx="9">
                  <c:v>0.61127507783571033</c:v>
                </c:pt>
                <c:pt idx="10">
                  <c:v>0.60338111080936763</c:v>
                </c:pt>
                <c:pt idx="11">
                  <c:v>0.5948582338297026</c:v>
                </c:pt>
                <c:pt idx="12">
                  <c:v>0.59381014726616677</c:v>
                </c:pt>
                <c:pt idx="13">
                  <c:v>0.5901554829798723</c:v>
                </c:pt>
                <c:pt idx="14">
                  <c:v>0.59539079422890673</c:v>
                </c:pt>
                <c:pt idx="15">
                  <c:v>0.59456058999464112</c:v>
                </c:pt>
                <c:pt idx="16">
                  <c:v>0.57930973216960169</c:v>
                </c:pt>
                <c:pt idx="17">
                  <c:v>0.58165049096445998</c:v>
                </c:pt>
                <c:pt idx="18">
                  <c:v>0.60385012891959988</c:v>
                </c:pt>
                <c:pt idx="19">
                  <c:v>0.59737386006701598</c:v>
                </c:pt>
                <c:pt idx="20">
                  <c:v>0.59618661905683723</c:v>
                </c:pt>
                <c:pt idx="21">
                  <c:v>0.5965122945055743</c:v>
                </c:pt>
                <c:pt idx="22">
                  <c:v>0.59457201338200072</c:v>
                </c:pt>
                <c:pt idx="23">
                  <c:v>0.59109935553499682</c:v>
                </c:pt>
                <c:pt idx="24">
                  <c:v>0.59121438296473627</c:v>
                </c:pt>
                <c:pt idx="25">
                  <c:v>0.58933610347649434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58-4D23-BBD9-6E247D2425F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GVC(C)</c:v>
                </c:pt>
              </c:strCache>
            </c:strRef>
          </c:tx>
          <c:spPr>
            <a:ln w="25400" cap="flat">
              <a:solidFill>
                <a:srgbClr val="4F81B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F81BD"/>
              </a:solidFill>
              <a:ln w="9525" cap="flat">
                <a:solidFill>
                  <a:srgbClr val="4F81B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9.5783783603916817E-2</c:v>
                </c:pt>
                <c:pt idx="1">
                  <c:v>0.10262870518108791</c:v>
                </c:pt>
                <c:pt idx="2">
                  <c:v>0.10821528759094434</c:v>
                </c:pt>
                <c:pt idx="3">
                  <c:v>0.11080543999758952</c:v>
                </c:pt>
                <c:pt idx="4">
                  <c:v>0.10355868879557129</c:v>
                </c:pt>
                <c:pt idx="5">
                  <c:v>9.6400244342088826E-2</c:v>
                </c:pt>
                <c:pt idx="6">
                  <c:v>9.9593484089600892E-2</c:v>
                </c:pt>
                <c:pt idx="7">
                  <c:v>9.9752122364799689E-2</c:v>
                </c:pt>
                <c:pt idx="8">
                  <c:v>9.7937620557702942E-2</c:v>
                </c:pt>
                <c:pt idx="9">
                  <c:v>9.3910824311075558E-2</c:v>
                </c:pt>
                <c:pt idx="10">
                  <c:v>8.8053732040897614E-2</c:v>
                </c:pt>
                <c:pt idx="11">
                  <c:v>8.5794007366098768E-2</c:v>
                </c:pt>
                <c:pt idx="12">
                  <c:v>7.8219688021139433E-2</c:v>
                </c:pt>
                <c:pt idx="13">
                  <c:v>7.1801612092716738E-2</c:v>
                </c:pt>
                <c:pt idx="14">
                  <c:v>7.9778626004443964E-2</c:v>
                </c:pt>
                <c:pt idx="15">
                  <c:v>7.7861749650992351E-2</c:v>
                </c:pt>
                <c:pt idx="16">
                  <c:v>7.1624234702152734E-2</c:v>
                </c:pt>
                <c:pt idx="17">
                  <c:v>7.378725111812301E-2</c:v>
                </c:pt>
                <c:pt idx="18">
                  <c:v>8.3699508062291983E-2</c:v>
                </c:pt>
                <c:pt idx="19">
                  <c:v>8.1589257968797568E-2</c:v>
                </c:pt>
                <c:pt idx="20">
                  <c:v>8.1431198459398502E-2</c:v>
                </c:pt>
                <c:pt idx="21">
                  <c:v>8.5428468381355316E-2</c:v>
                </c:pt>
                <c:pt idx="22">
                  <c:v>8.3103026447421513E-2</c:v>
                </c:pt>
                <c:pt idx="23">
                  <c:v>7.7604490313358809E-2</c:v>
                </c:pt>
                <c:pt idx="24">
                  <c:v>7.5659964247801526E-2</c:v>
                </c:pt>
                <c:pt idx="25">
                  <c:v>7.156436265468713E-2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858-4D23-BBD9-6E247D2425F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GVC(R)</c:v>
                </c:pt>
              </c:strCache>
            </c:strRef>
          </c:tx>
          <c:spPr>
            <a:ln w="25400" cap="flat">
              <a:solidFill>
                <a:srgbClr val="9BBB59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9BBB59"/>
              </a:solidFill>
              <a:ln w="9525" cap="flat">
                <a:solidFill>
                  <a:srgbClr val="9BBB59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0.65210574504731333</c:v>
                </c:pt>
                <c:pt idx="1">
                  <c:v>0.67575400277975106</c:v>
                </c:pt>
                <c:pt idx="2">
                  <c:v>0.68784916831137366</c:v>
                </c:pt>
                <c:pt idx="3">
                  <c:v>0.70268057534031314</c:v>
                </c:pt>
                <c:pt idx="4">
                  <c:v>0.68139095074533707</c:v>
                </c:pt>
                <c:pt idx="5">
                  <c:v>0.64118584506435106</c:v>
                </c:pt>
                <c:pt idx="6">
                  <c:v>0.65960342433343477</c:v>
                </c:pt>
                <c:pt idx="7">
                  <c:v>0.65859896201258117</c:v>
                </c:pt>
                <c:pt idx="8">
                  <c:v>0.64111939983975752</c:v>
                </c:pt>
                <c:pt idx="9">
                  <c:v>0.60065517077765485</c:v>
                </c:pt>
                <c:pt idx="10">
                  <c:v>0.57717713465033071</c:v>
                </c:pt>
                <c:pt idx="11">
                  <c:v>0.56101585351317951</c:v>
                </c:pt>
                <c:pt idx="12">
                  <c:v>0.53002901070695252</c:v>
                </c:pt>
                <c:pt idx="13">
                  <c:v>0.50009201867210962</c:v>
                </c:pt>
                <c:pt idx="14">
                  <c:v>0.56232507596199888</c:v>
                </c:pt>
                <c:pt idx="15">
                  <c:v>0.53586663327345185</c:v>
                </c:pt>
                <c:pt idx="16">
                  <c:v>0.49919206798101712</c:v>
                </c:pt>
                <c:pt idx="17">
                  <c:v>0.5077837413598445</c:v>
                </c:pt>
                <c:pt idx="18">
                  <c:v>0.52408735647755478</c:v>
                </c:pt>
                <c:pt idx="19">
                  <c:v>0.50220931419758585</c:v>
                </c:pt>
                <c:pt idx="20">
                  <c:v>0.50060232085606415</c:v>
                </c:pt>
                <c:pt idx="21">
                  <c:v>0.5181706080277575</c:v>
                </c:pt>
                <c:pt idx="22">
                  <c:v>0.51449880175415075</c:v>
                </c:pt>
                <c:pt idx="23">
                  <c:v>0.49466823904017154</c:v>
                </c:pt>
                <c:pt idx="24">
                  <c:v>0.50110092828141539</c:v>
                </c:pt>
                <c:pt idx="25">
                  <c:v>0.48339563562127452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858-4D23-BBD9-6E247D2425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0.75"/>
          <c:min val="0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4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800" b="0" i="0" u="none" strike="noStrike">
                <a:solidFill>
                  <a:srgbClr val="111827"/>
                </a:solidFill>
                <a:latin typeface="Aptos"/>
              </a:defRPr>
            </a:pPr>
            <a:r>
              <a:rPr lang="en-GB" sz="1800" b="0" i="0" u="none" strike="noStrike">
                <a:solidFill>
                  <a:srgbClr val="111827"/>
                </a:solidFill>
                <a:latin typeface="Aptos"/>
              </a:rPr>
              <a:t>I(X;Y)/H(X): selected series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 GVC(C)</c:v>
                </c:pt>
              </c:strCache>
            </c:strRef>
          </c:tx>
          <c:spPr>
            <a:ln w="25400" cap="flat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504D"/>
              </a:solidFill>
              <a:ln w="9525" cap="flat">
                <a:solidFill>
                  <a:srgbClr val="C0504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1.8657842481105479E-2</c:v>
                </c:pt>
                <c:pt idx="1">
                  <c:v>1.983730596904067E-2</c:v>
                </c:pt>
                <c:pt idx="2">
                  <c:v>2.093042073692452E-2</c:v>
                </c:pt>
                <c:pt idx="3">
                  <c:v>2.1289036887183477E-2</c:v>
                </c:pt>
                <c:pt idx="4">
                  <c:v>2.1235363220861836E-2</c:v>
                </c:pt>
                <c:pt idx="5">
                  <c:v>2.0143060139991075E-2</c:v>
                </c:pt>
                <c:pt idx="6">
                  <c:v>1.9617429124355247E-2</c:v>
                </c:pt>
                <c:pt idx="7">
                  <c:v>2.0266843261068805E-2</c:v>
                </c:pt>
                <c:pt idx="8">
                  <c:v>1.9446374509737806E-2</c:v>
                </c:pt>
                <c:pt idx="9">
                  <c:v>1.8931444147907796E-2</c:v>
                </c:pt>
                <c:pt idx="10">
                  <c:v>1.8410682532242269E-2</c:v>
                </c:pt>
                <c:pt idx="11">
                  <c:v>1.771938273290263E-2</c:v>
                </c:pt>
                <c:pt idx="12">
                  <c:v>1.6400313789936529E-2</c:v>
                </c:pt>
                <c:pt idx="13">
                  <c:v>1.5820500752076083E-2</c:v>
                </c:pt>
                <c:pt idx="14">
                  <c:v>1.671829177694531E-2</c:v>
                </c:pt>
                <c:pt idx="15">
                  <c:v>1.6730546970491141E-2</c:v>
                </c:pt>
                <c:pt idx="16">
                  <c:v>1.5607891641219517E-2</c:v>
                </c:pt>
                <c:pt idx="17">
                  <c:v>1.5656266728433253E-2</c:v>
                </c:pt>
                <c:pt idx="18">
                  <c:v>1.6912417700814759E-2</c:v>
                </c:pt>
                <c:pt idx="19">
                  <c:v>1.6891222609286112E-2</c:v>
                </c:pt>
                <c:pt idx="20">
                  <c:v>1.5705936936240415E-2</c:v>
                </c:pt>
                <c:pt idx="21">
                  <c:v>1.5938961981711779E-2</c:v>
                </c:pt>
                <c:pt idx="22">
                  <c:v>1.5851777572591375E-2</c:v>
                </c:pt>
                <c:pt idx="23">
                  <c:v>1.548364716578304E-2</c:v>
                </c:pt>
                <c:pt idx="24">
                  <c:v>1.4902145578271122E-2</c:v>
                </c:pt>
                <c:pt idx="25">
                  <c:v>1.4160809474690408E-2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FE-482A-95C7-B018EF000C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CO₂ GVC(C)</c:v>
                </c:pt>
              </c:strCache>
            </c:strRef>
          </c:tx>
          <c:spPr>
            <a:ln w="25400" cap="flat">
              <a:solidFill>
                <a:srgbClr val="4F81B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F81BD"/>
              </a:solidFill>
              <a:ln w="9525" cap="flat">
                <a:solidFill>
                  <a:srgbClr val="4F81B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2.0237541302103177E-2</c:v>
                </c:pt>
                <c:pt idx="1">
                  <c:v>2.1606674240729842E-2</c:v>
                </c:pt>
                <c:pt idx="2">
                  <c:v>2.273556859176187E-2</c:v>
                </c:pt>
                <c:pt idx="3">
                  <c:v>2.3380712372877015E-2</c:v>
                </c:pt>
                <c:pt idx="4">
                  <c:v>2.2245332440009282E-2</c:v>
                </c:pt>
                <c:pt idx="5">
                  <c:v>2.0862931742675336E-2</c:v>
                </c:pt>
                <c:pt idx="6">
                  <c:v>2.1340162734575122E-2</c:v>
                </c:pt>
                <c:pt idx="7">
                  <c:v>2.1295288988814869E-2</c:v>
                </c:pt>
                <c:pt idx="8">
                  <c:v>2.1349472033142605E-2</c:v>
                </c:pt>
                <c:pt idx="9">
                  <c:v>2.1054366966671248E-2</c:v>
                </c:pt>
                <c:pt idx="10">
                  <c:v>2.0211853431449718E-2</c:v>
                </c:pt>
                <c:pt idx="11">
                  <c:v>1.9642658131015105E-2</c:v>
                </c:pt>
                <c:pt idx="12">
                  <c:v>1.8023155886069907E-2</c:v>
                </c:pt>
                <c:pt idx="13">
                  <c:v>1.6300981597270288E-2</c:v>
                </c:pt>
                <c:pt idx="14">
                  <c:v>1.803188248821944E-2</c:v>
                </c:pt>
                <c:pt idx="15">
                  <c:v>1.7599925788665833E-2</c:v>
                </c:pt>
                <c:pt idx="16">
                  <c:v>1.6070997492653324E-2</c:v>
                </c:pt>
                <c:pt idx="17">
                  <c:v>1.6546822663367655E-2</c:v>
                </c:pt>
                <c:pt idx="18">
                  <c:v>1.8865882447686437E-2</c:v>
                </c:pt>
                <c:pt idx="19">
                  <c:v>1.8372487742305939E-2</c:v>
                </c:pt>
                <c:pt idx="20">
                  <c:v>1.809090732275585E-2</c:v>
                </c:pt>
                <c:pt idx="21">
                  <c:v>1.8769931098297235E-2</c:v>
                </c:pt>
                <c:pt idx="22">
                  <c:v>1.8293436694169725E-2</c:v>
                </c:pt>
                <c:pt idx="23">
                  <c:v>1.7161307352380861E-2</c:v>
                </c:pt>
                <c:pt idx="24">
                  <c:v>1.6777515277040394E-2</c:v>
                </c:pt>
                <c:pt idx="25">
                  <c:v>1.6019342301554079E-2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FE-482A-95C7-B018EF000C4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VA GVC(D)</c:v>
                </c:pt>
              </c:strCache>
            </c:strRef>
          </c:tx>
          <c:spPr>
            <a:ln w="25400" cap="flat">
              <a:solidFill>
                <a:srgbClr val="9BBB59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9BBB59"/>
              </a:solidFill>
              <a:ln w="9525" cap="flat">
                <a:solidFill>
                  <a:srgbClr val="9BBB59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Sheet1!$D$2:$D$27</c:f>
              <c:numCache>
                <c:formatCode>General</c:formatCode>
                <c:ptCount val="26"/>
                <c:pt idx="0">
                  <c:v>0.10841913243262864</c:v>
                </c:pt>
                <c:pt idx="1">
                  <c:v>0.11155390092379396</c:v>
                </c:pt>
                <c:pt idx="2">
                  <c:v>0.11449704322892738</c:v>
                </c:pt>
                <c:pt idx="3">
                  <c:v>0.11211981282092705</c:v>
                </c:pt>
                <c:pt idx="4">
                  <c:v>0.11292257886846284</c:v>
                </c:pt>
                <c:pt idx="5">
                  <c:v>0.1151273917419825</c:v>
                </c:pt>
                <c:pt idx="6">
                  <c:v>0.11410013917239566</c:v>
                </c:pt>
                <c:pt idx="7">
                  <c:v>0.11415192219320409</c:v>
                </c:pt>
                <c:pt idx="8">
                  <c:v>0.11457176085464915</c:v>
                </c:pt>
                <c:pt idx="9">
                  <c:v>0.11427376038220768</c:v>
                </c:pt>
                <c:pt idx="10">
                  <c:v>0.11531732985206597</c:v>
                </c:pt>
                <c:pt idx="11">
                  <c:v>0.11418971753244167</c:v>
                </c:pt>
                <c:pt idx="12">
                  <c:v>0.11355502732909946</c:v>
                </c:pt>
                <c:pt idx="13">
                  <c:v>0.1139499366332033</c:v>
                </c:pt>
                <c:pt idx="14">
                  <c:v>0.10912224942791093</c:v>
                </c:pt>
                <c:pt idx="15">
                  <c:v>0.1126940790746731</c:v>
                </c:pt>
                <c:pt idx="16">
                  <c:v>0.11200789016054277</c:v>
                </c:pt>
                <c:pt idx="17">
                  <c:v>0.11107859647489278</c:v>
                </c:pt>
                <c:pt idx="18">
                  <c:v>0.1131115895915302</c:v>
                </c:pt>
                <c:pt idx="19">
                  <c:v>0.11098220979310462</c:v>
                </c:pt>
                <c:pt idx="20">
                  <c:v>0.10480151198773115</c:v>
                </c:pt>
                <c:pt idx="21">
                  <c:v>0.10374558772480061</c:v>
                </c:pt>
                <c:pt idx="22">
                  <c:v>0.10471713434121391</c:v>
                </c:pt>
                <c:pt idx="23">
                  <c:v>0.10568146882111133</c:v>
                </c:pt>
                <c:pt idx="24">
                  <c:v>0.10474637839529634</c:v>
                </c:pt>
                <c:pt idx="25">
                  <c:v>0.10303123978135535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FFE-482A-95C7-B018EF000C4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VA GVC(R)</c:v>
                </c:pt>
              </c:strCache>
            </c:strRef>
          </c:tx>
          <c:spPr>
            <a:ln w="25400" cap="flat">
              <a:solidFill>
                <a:srgbClr val="8064A2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8064A2"/>
              </a:solidFill>
              <a:ln w="9525" cap="flat">
                <a:solidFill>
                  <a:srgbClr val="8064A2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Sheet1!$E$2:$E$27</c:f>
              <c:numCache>
                <c:formatCode>General</c:formatCode>
                <c:ptCount val="26"/>
                <c:pt idx="0">
                  <c:v>0.111088035695109</c:v>
                </c:pt>
                <c:pt idx="1">
                  <c:v>0.11556669067315641</c:v>
                </c:pt>
                <c:pt idx="2">
                  <c:v>0.11982089360519539</c:v>
                </c:pt>
                <c:pt idx="3">
                  <c:v>0.12043043084672253</c:v>
                </c:pt>
                <c:pt idx="4">
                  <c:v>0.12177735118285359</c:v>
                </c:pt>
                <c:pt idx="5">
                  <c:v>0.11886471774522836</c:v>
                </c:pt>
                <c:pt idx="6">
                  <c:v>0.11831249800318755</c:v>
                </c:pt>
                <c:pt idx="7">
                  <c:v>0.11924782351202623</c:v>
                </c:pt>
                <c:pt idx="8">
                  <c:v>0.1163431079909254</c:v>
                </c:pt>
                <c:pt idx="9">
                  <c:v>0.11259674278418175</c:v>
                </c:pt>
                <c:pt idx="10">
                  <c:v>0.11116059369139414</c:v>
                </c:pt>
                <c:pt idx="11">
                  <c:v>0.10985740994239519</c:v>
                </c:pt>
                <c:pt idx="12">
                  <c:v>0.10777551947952622</c:v>
                </c:pt>
                <c:pt idx="13">
                  <c:v>0.10403931333235608</c:v>
                </c:pt>
                <c:pt idx="14">
                  <c:v>0.11437522792522237</c:v>
                </c:pt>
                <c:pt idx="15">
                  <c:v>0.11102771923478527</c:v>
                </c:pt>
                <c:pt idx="16">
                  <c:v>0.10673730046624992</c:v>
                </c:pt>
                <c:pt idx="17">
                  <c:v>0.10898590503031332</c:v>
                </c:pt>
                <c:pt idx="18">
                  <c:v>0.11117063107378687</c:v>
                </c:pt>
                <c:pt idx="19">
                  <c:v>0.10970142817958387</c:v>
                </c:pt>
                <c:pt idx="20">
                  <c:v>0.10849253937057708</c:v>
                </c:pt>
                <c:pt idx="21">
                  <c:v>0.10847890626966016</c:v>
                </c:pt>
                <c:pt idx="22">
                  <c:v>0.10713483293161521</c:v>
                </c:pt>
                <c:pt idx="23">
                  <c:v>0.10470198971043801</c:v>
                </c:pt>
                <c:pt idx="24">
                  <c:v>0.10651102112439553</c:v>
                </c:pt>
                <c:pt idx="25">
                  <c:v>0.10730987089339029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FFE-482A-95C7-B018EF000C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4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tickLblSkip val="5"/>
        <c:tickMarkSkip val="5"/>
        <c:noMultiLvlLbl val="1"/>
      </c:catAx>
      <c:valAx>
        <c:axId val="2094734552"/>
        <c:scaling>
          <c:orientation val="minMax"/>
          <c:max val="0.16"/>
          <c:min val="0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40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4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11827"/>
                </a:solidFill>
                <a:latin typeface="Aptos"/>
              </a:defRPr>
            </a:pPr>
            <a:r>
              <a:rPr lang="pt-BR" sz="1400" b="0" i="0" u="none" strike="noStrike">
                <a:solidFill>
                  <a:srgbClr val="111827"/>
                </a:solidFill>
                <a:latin typeface="Aptos"/>
              </a:rPr>
              <a:t>GVC3: origin entropy H(X)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 GVC(R)</c:v>
                </c:pt>
              </c:strCache>
            </c:strRef>
          </c:tx>
          <c:spPr>
            <a:ln w="25400" cap="flat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504D"/>
              </a:solidFill>
              <a:ln w="9525" cap="flat">
                <a:solidFill>
                  <a:srgbClr val="C0504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4.8051950890920265</c:v>
                </c:pt>
                <c:pt idx="1">
                  <c:v>4.8221896076379682</c:v>
                </c:pt>
                <c:pt idx="2">
                  <c:v>4.7832446195510592</c:v>
                </c:pt>
                <c:pt idx="3">
                  <c:v>4.7487962794547176</c:v>
                </c:pt>
                <c:pt idx="4">
                  <c:v>4.743515545445149</c:v>
                </c:pt>
                <c:pt idx="5">
                  <c:v>4.7540440869253571</c:v>
                </c:pt>
                <c:pt idx="6">
                  <c:v>4.779492275638205</c:v>
                </c:pt>
                <c:pt idx="7">
                  <c:v>4.8195874911380621</c:v>
                </c:pt>
                <c:pt idx="8">
                  <c:v>4.8490404656856008</c:v>
                </c:pt>
                <c:pt idx="9">
                  <c:v>4.8731951795697936</c:v>
                </c:pt>
                <c:pt idx="10">
                  <c:v>4.8928818090488884</c:v>
                </c:pt>
                <c:pt idx="11">
                  <c:v>4.8984136856733729</c:v>
                </c:pt>
                <c:pt idx="12">
                  <c:v>4.8986193924598425</c:v>
                </c:pt>
                <c:pt idx="13">
                  <c:v>4.9027352166683391</c:v>
                </c:pt>
                <c:pt idx="14">
                  <c:v>4.8690656889578046</c:v>
                </c:pt>
                <c:pt idx="15">
                  <c:v>4.8667178220739471</c:v>
                </c:pt>
                <c:pt idx="16">
                  <c:v>4.8815329216798657</c:v>
                </c:pt>
                <c:pt idx="17">
                  <c:v>4.8388147005431978</c:v>
                </c:pt>
                <c:pt idx="18">
                  <c:v>4.8326347261778206</c:v>
                </c:pt>
                <c:pt idx="19">
                  <c:v>4.8088582712928885</c:v>
                </c:pt>
                <c:pt idx="20">
                  <c:v>4.7376526790923652</c:v>
                </c:pt>
                <c:pt idx="21">
                  <c:v>4.7711720174340702</c:v>
                </c:pt>
                <c:pt idx="22">
                  <c:v>4.792711475610802</c:v>
                </c:pt>
                <c:pt idx="23">
                  <c:v>4.8085845307690285</c:v>
                </c:pt>
                <c:pt idx="24">
                  <c:v>4.7798779922335024</c:v>
                </c:pt>
                <c:pt idx="25">
                  <c:v>4.7248268189285172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116-40FA-9ACC-19511F475D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CO₂ GVC(R)</c:v>
                </c:pt>
              </c:strCache>
            </c:strRef>
          </c:tx>
          <c:spPr>
            <a:ln w="25400" cap="flat">
              <a:solidFill>
                <a:srgbClr val="4F81B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F81BD"/>
              </a:solidFill>
              <a:ln w="9525" cap="flat">
                <a:solidFill>
                  <a:srgbClr val="4F81B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4.7558128259753509</c:v>
                </c:pt>
                <c:pt idx="1">
                  <c:v>4.7578280173983245</c:v>
                </c:pt>
                <c:pt idx="2">
                  <c:v>4.7638644411941247</c:v>
                </c:pt>
                <c:pt idx="3">
                  <c:v>4.7298303866183389</c:v>
                </c:pt>
                <c:pt idx="4">
                  <c:v>4.6722098139769166</c:v>
                </c:pt>
                <c:pt idx="5">
                  <c:v>4.6450113428991582</c:v>
                </c:pt>
                <c:pt idx="6">
                  <c:v>4.6639900682321276</c:v>
                </c:pt>
                <c:pt idx="7">
                  <c:v>4.6520797004888941</c:v>
                </c:pt>
                <c:pt idx="8">
                  <c:v>4.4896817270802085</c:v>
                </c:pt>
                <c:pt idx="9">
                  <c:v>4.3311249251270949</c:v>
                </c:pt>
                <c:pt idx="10">
                  <c:v>4.1948906795892444</c:v>
                </c:pt>
                <c:pt idx="11">
                  <c:v>4.2037469422663731</c:v>
                </c:pt>
                <c:pt idx="12">
                  <c:v>4.1770713350215241</c:v>
                </c:pt>
                <c:pt idx="13">
                  <c:v>4.2444382513742847</c:v>
                </c:pt>
                <c:pt idx="14">
                  <c:v>4.2090642731858949</c:v>
                </c:pt>
                <c:pt idx="15">
                  <c:v>4.2256198012315549</c:v>
                </c:pt>
                <c:pt idx="16">
                  <c:v>4.2776577862105309</c:v>
                </c:pt>
                <c:pt idx="17">
                  <c:v>4.2644628161154818</c:v>
                </c:pt>
                <c:pt idx="18">
                  <c:v>4.2730143957960554</c:v>
                </c:pt>
                <c:pt idx="19">
                  <c:v>4.2858019782014312</c:v>
                </c:pt>
                <c:pt idx="20">
                  <c:v>4.3634079703027977</c:v>
                </c:pt>
                <c:pt idx="21">
                  <c:v>4.4319452263927026</c:v>
                </c:pt>
                <c:pt idx="22">
                  <c:v>4.4270472070982194</c:v>
                </c:pt>
                <c:pt idx="23">
                  <c:v>4.4237612242994722</c:v>
                </c:pt>
                <c:pt idx="24">
                  <c:v>4.394608307962411</c:v>
                </c:pt>
                <c:pt idx="25">
                  <c:v>4.3005875767566346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116-40FA-9ACC-19511F475D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5.05"/>
          <c:min val="4.1500000000000004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6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tx>
        <c:rich>
          <a:bodyPr/>
          <a:lstStyle/>
          <a:p>
            <a:pPr>
              <a:defRPr sz="1400" b="0" i="0" u="none" strike="noStrike">
                <a:solidFill>
                  <a:srgbClr val="111827"/>
                </a:solidFill>
                <a:latin typeface="Aptos"/>
              </a:defRPr>
            </a:pPr>
            <a:r>
              <a:rPr lang="en-GB" sz="1400" b="0" i="0" u="none" strike="noStrike">
                <a:solidFill>
                  <a:srgbClr val="111827"/>
                </a:solidFill>
                <a:latin typeface="Aptos"/>
              </a:rPr>
              <a:t>GVC3: mutual information I(X;Y)</a:t>
            </a:r>
          </a:p>
        </c:rich>
      </c:tx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 GVC(R)</c:v>
                </c:pt>
              </c:strCache>
            </c:strRef>
          </c:tx>
          <c:spPr>
            <a:ln w="25400" cap="flat">
              <a:solidFill>
                <a:srgbClr val="C0504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C0504D"/>
              </a:solidFill>
              <a:ln w="9525" cap="flat">
                <a:solidFill>
                  <a:srgbClr val="C0504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0.53379968357901753</c:v>
                </c:pt>
                <c:pt idx="1">
                  <c:v>0.55728449475320652</c:v>
                </c:pt>
                <c:pt idx="2">
                  <c:v>0.57313264464685076</c:v>
                </c:pt>
                <c:pt idx="3">
                  <c:v>0.57189958193804458</c:v>
                </c:pt>
                <c:pt idx="4">
                  <c:v>0.57765275841899921</c:v>
                </c:pt>
                <c:pt idx="5">
                  <c:v>0.56508810854075442</c:v>
                </c:pt>
                <c:pt idx="6">
                  <c:v>0.56547367031769546</c:v>
                </c:pt>
                <c:pt idx="7">
                  <c:v>0.57472531854400088</c:v>
                </c:pt>
                <c:pt idx="8">
                  <c:v>0.564152438551627</c:v>
                </c:pt>
                <c:pt idx="9">
                  <c:v>0.54870590417113441</c:v>
                </c:pt>
                <c:pt idx="10">
                  <c:v>0.54389564675569702</c:v>
                </c:pt>
                <c:pt idx="11">
                  <c:v>0.53812704033445868</c:v>
                </c:pt>
                <c:pt idx="12">
                  <c:v>0.52795124975484065</c:v>
                </c:pt>
                <c:pt idx="13">
                  <c:v>0.51007720539253398</c:v>
                </c:pt>
                <c:pt idx="14">
                  <c:v>0.5569004979574288</c:v>
                </c:pt>
                <c:pt idx="15">
                  <c:v>0.54034057994415186</c:v>
                </c:pt>
                <c:pt idx="16">
                  <c:v>0.5210416461972347</c:v>
                </c:pt>
                <c:pt idx="17">
                  <c:v>0.52736259941268493</c:v>
                </c:pt>
                <c:pt idx="18">
                  <c:v>0.53724705225828551</c:v>
                </c:pt>
                <c:pt idx="19">
                  <c:v>0.52753862027403464</c:v>
                </c:pt>
                <c:pt idx="20">
                  <c:v>0.51399996981054841</c:v>
                </c:pt>
                <c:pt idx="21">
                  <c:v>0.51757152207565582</c:v>
                </c:pt>
                <c:pt idx="22">
                  <c:v>0.51346634322899831</c:v>
                </c:pt>
                <c:pt idx="23">
                  <c:v>0.50346836806235018</c:v>
                </c:pt>
                <c:pt idx="24">
                  <c:v>0.5091096858028159</c:v>
                </c:pt>
                <c:pt idx="25">
                  <c:v>0.50702055593284712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ED-4F54-A759-BF11981EA17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CO₂ GVC(R)</c:v>
                </c:pt>
              </c:strCache>
            </c:strRef>
          </c:tx>
          <c:spPr>
            <a:ln w="25400" cap="flat">
              <a:solidFill>
                <a:srgbClr val="4F81BD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4F81BD"/>
              </a:solidFill>
              <a:ln w="9525" cap="flat">
                <a:solidFill>
                  <a:srgbClr val="4F81BD"/>
                </a:solidFill>
                <a:prstDash val="solid"/>
                <a:round/>
              </a:ln>
              <a:effectLst/>
            </c:spPr>
          </c:marker>
          <c:cat>
            <c:strRef>
              <c:f>Sheet1!$A$2:$A$27</c:f>
              <c:strCache>
                <c:ptCount val="26"/>
                <c:pt idx="0">
                  <c:v>1995</c:v>
                </c:pt>
                <c:pt idx="1">
                  <c:v>1996</c:v>
                </c:pt>
                <c:pt idx="2">
                  <c:v>1997</c:v>
                </c:pt>
                <c:pt idx="3">
                  <c:v>1998</c:v>
                </c:pt>
                <c:pt idx="4">
                  <c:v>1999</c:v>
                </c:pt>
                <c:pt idx="5">
                  <c:v>2000</c:v>
                </c:pt>
                <c:pt idx="6">
                  <c:v>2001</c:v>
                </c:pt>
                <c:pt idx="7">
                  <c:v>2002</c:v>
                </c:pt>
                <c:pt idx="8">
                  <c:v>2003</c:v>
                </c:pt>
                <c:pt idx="9">
                  <c:v>2004</c:v>
                </c:pt>
                <c:pt idx="10">
                  <c:v>2005</c:v>
                </c:pt>
                <c:pt idx="11">
                  <c:v>2006</c:v>
                </c:pt>
                <c:pt idx="12">
                  <c:v>2007</c:v>
                </c:pt>
                <c:pt idx="13">
                  <c:v>2008</c:v>
                </c:pt>
                <c:pt idx="14">
                  <c:v>2009</c:v>
                </c:pt>
                <c:pt idx="15">
                  <c:v>2010</c:v>
                </c:pt>
                <c:pt idx="16">
                  <c:v>2011</c:v>
                </c:pt>
                <c:pt idx="17">
                  <c:v>2012</c:v>
                </c:pt>
                <c:pt idx="18">
                  <c:v>2013</c:v>
                </c:pt>
                <c:pt idx="19">
                  <c:v>2014</c:v>
                </c:pt>
                <c:pt idx="20">
                  <c:v>2015</c:v>
                </c:pt>
                <c:pt idx="21">
                  <c:v>2016</c:v>
                </c:pt>
                <c:pt idx="22">
                  <c:v>2017</c:v>
                </c:pt>
                <c:pt idx="23">
                  <c:v>2018</c:v>
                </c:pt>
                <c:pt idx="24">
                  <c:v>2019</c:v>
                </c:pt>
                <c:pt idx="25">
                  <c:v>2020</c:v>
                </c:pt>
              </c:strCache>
            </c:strRef>
          </c:cat>
          <c:val>
            <c:numRef>
              <c:f>Sheet1!$C$2:$C$27</c:f>
              <c:numCache>
                <c:formatCode>General</c:formatCode>
                <c:ptCount val="26"/>
                <c:pt idx="0">
                  <c:v>0.65210574504731333</c:v>
                </c:pt>
                <c:pt idx="1">
                  <c:v>0.67575400277975106</c:v>
                </c:pt>
                <c:pt idx="2">
                  <c:v>0.68784916831137366</c:v>
                </c:pt>
                <c:pt idx="3">
                  <c:v>0.70268057534031314</c:v>
                </c:pt>
                <c:pt idx="4">
                  <c:v>0.68139095074533707</c:v>
                </c:pt>
                <c:pt idx="5">
                  <c:v>0.64118584506435106</c:v>
                </c:pt>
                <c:pt idx="6">
                  <c:v>0.65960342433343477</c:v>
                </c:pt>
                <c:pt idx="7">
                  <c:v>0.65859896201258117</c:v>
                </c:pt>
                <c:pt idx="8">
                  <c:v>0.64111939983975752</c:v>
                </c:pt>
                <c:pt idx="9">
                  <c:v>0.60065517077765485</c:v>
                </c:pt>
                <c:pt idx="10">
                  <c:v>0.57717713465033071</c:v>
                </c:pt>
                <c:pt idx="11">
                  <c:v>0.56101585351317951</c:v>
                </c:pt>
                <c:pt idx="12">
                  <c:v>0.53002901070695252</c:v>
                </c:pt>
                <c:pt idx="13">
                  <c:v>0.50009201867210962</c:v>
                </c:pt>
                <c:pt idx="14">
                  <c:v>0.56232507596199888</c:v>
                </c:pt>
                <c:pt idx="15">
                  <c:v>0.53586663327345185</c:v>
                </c:pt>
                <c:pt idx="16">
                  <c:v>0.49919206798101712</c:v>
                </c:pt>
                <c:pt idx="17">
                  <c:v>0.5077837413598445</c:v>
                </c:pt>
                <c:pt idx="18">
                  <c:v>0.52408735647755478</c:v>
                </c:pt>
                <c:pt idx="19">
                  <c:v>0.50220931419758585</c:v>
                </c:pt>
                <c:pt idx="20">
                  <c:v>0.50060232085606415</c:v>
                </c:pt>
                <c:pt idx="21">
                  <c:v>0.5181706080277575</c:v>
                </c:pt>
                <c:pt idx="22">
                  <c:v>0.51449880175415075</c:v>
                </c:pt>
                <c:pt idx="23">
                  <c:v>0.49466823904017154</c:v>
                </c:pt>
                <c:pt idx="24">
                  <c:v>0.50110092828141539</c:v>
                </c:pt>
                <c:pt idx="25">
                  <c:v>0.48339563562127452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ED-4F54-A759-BF11981EA1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0.75"/>
          <c:min val="0.35"/>
        </c:scaling>
        <c:delete val="0"/>
        <c:axPos val="l"/>
        <c:majorGridlines>
          <c:spPr>
            <a:ln w="12700" cap="flat">
              <a:solidFill>
                <a:srgbClr val="E5E7E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750" b="0" i="0" u="none" strike="noStrike">
                <a:solidFill>
                  <a:srgbClr val="000000"/>
                </a:solidFill>
                <a:latin typeface="Aptos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txPr>
        <a:bodyPr/>
        <a:lstStyle/>
        <a:p>
          <a:pPr>
            <a:defRPr sz="1600">
              <a:latin typeface="Aptos"/>
              <a:cs typeface="Aptos"/>
            </a:defRPr>
          </a:pPr>
          <a:endParaRPr lang="en-US"/>
        </a:p>
      </c:txPr>
    </c:legend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344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 min. Open with the central distinction: standard GVC measures are useful for how much value added crosses borders, but this paper asks how the intermediate-export system is organized.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~2 min. This is the fragmentation decomposition: the system can have concentrated origins and diversified destination portfolios at the same time.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~2.5 min. This is the central result. Explain mutual information as how much knowing the origin reduces uncertainty about the destination. GVC2net stays near zero in both VA and CO₂.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~1.5 min. Use this slide as a robustness check on the MI interpretation. The result persists even after scaling by origin diversity.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~2 min. This slide bridges the GVC contribution and the carbon accounting implication. Be precise: concentration in responsibility does not necessarily imply tight bilateral corridor dependence.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~2 min. Explain the data-processing implication: aggregation cannot increase mutual information. The interesting point is that the information loss differs sharply by layer.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~1.5 min. Synthesize findings at the conceptual level. This helps avoid presenting the results as a list of indicators.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~2 min. Translate results to audiences familiar with IO, GVC, and environmental accounting. Avoid overclaiming causal mechanisms; these are structural diagnostics.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~1.5 min. State limitations directly. This strengthens credibility and prevents the audience from reading too much causality into the descriptive structural measures.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 min. Close with three takeaways. Invite questions on methods, layer construction, and carbon-accounting implications.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~1.5 min. Explain that a volume or share can hide whether the system is diversified or corridor-dependent. This is the core empirical motivation.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~1.5 min. State the paper’s contribution as a measurement framework, not as a replacement for standard participation indicators. It complements them by adding structural diagnostics.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~2 min. Define the three layers operationally. Emphasize that the analysis is not only across countries and sectors, but also across path complexity.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~2 min. Explain that the paper uses normalized matrices. This is why the measures separate “mass” from “shape.” No stationarity assumption is needed; a joint distribution over OD links is sufficient.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~1.5 min. Make the three dimensions intuitive. This slide helps the audience read all result charts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~1.5 min. Present hypotheses as expectations from standard intuition, then preview that the results are not aligned with that intuition.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~1.5 min. Keep this concise; the methodological novelty is the normalization and the layer-specific channel interpretation.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Timing: ~2 min. Explain the consistent GVC1 &gt; GVC2net &gt; GVC3 ordering for VA. Then emphasize that CO₂ concentration is more striking in complex and relay layers.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965" y="0"/>
            <a:ext cx="12191695" cy="6858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2191695" cy="201168"/>
          </a:xfrm>
          <a:prstGeom prst="rect">
            <a:avLst/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731520" y="1078992"/>
            <a:ext cx="106070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39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Fragmentation, Corridor Dependence, and Origin–Destination Coupling in Global Value Chain Layers</a:t>
            </a:r>
            <a:endParaRPr lang="en-US" sz="3900" dirty="0"/>
          </a:p>
        </p:txBody>
      </p:sp>
      <p:sp>
        <p:nvSpPr>
          <p:cNvPr id="6" name="Text 4"/>
          <p:cNvSpPr/>
          <p:nvPr/>
        </p:nvSpPr>
        <p:spPr>
          <a:xfrm>
            <a:off x="749808" y="5230368"/>
            <a:ext cx="6766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500" dirty="0">
                <a:solidFill>
                  <a:srgbClr val="111827"/>
                </a:solidFill>
              </a:rPr>
              <a:t>Shuning Chen, Màrius Vila, and Mateu Sbert</a:t>
            </a:r>
            <a:endParaRPr lang="en-US" sz="1500" dirty="0"/>
          </a:p>
          <a:p>
            <a:pPr marL="0" indent="0">
              <a:buNone/>
            </a:pPr>
            <a:r>
              <a:rPr lang="en-US" sz="1500" dirty="0">
                <a:solidFill>
                  <a:srgbClr val="111827"/>
                </a:solidFill>
              </a:rPr>
              <a:t>Hiroshima University · University of Girona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133088" y="3960856"/>
            <a:ext cx="3940357" cy="36631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Mass ≠ Shape</a:t>
            </a:r>
            <a:endParaRPr lang="en-US" sz="2500" dirty="0"/>
          </a:p>
        </p:txBody>
      </p:sp>
      <p:sp>
        <p:nvSpPr>
          <p:cNvPr id="9" name="Text 7"/>
          <p:cNvSpPr/>
          <p:nvPr/>
        </p:nvSpPr>
        <p:spPr>
          <a:xfrm>
            <a:off x="3135106" y="4355317"/>
            <a:ext cx="5921788" cy="35613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Participation shares do not reveal corridor structure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</a:t>
            </a:r>
            <a:endParaRPr lang="en-US" sz="8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Hypotheses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Three working hypotheses — and how the data respond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685800" y="1417320"/>
            <a:ext cx="10881360" cy="932688"/>
          </a:xfrm>
          <a:prstGeom prst="roundRect">
            <a:avLst/>
          </a:prstGeom>
          <a:solidFill>
            <a:srgbClr val="FFF7ED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914400" y="1645920"/>
            <a:ext cx="548640" cy="2011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H1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1691640" y="1618488"/>
            <a:ext cx="498348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More complex layers should show tighter origin–destination coupling.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6995160" y="1618488"/>
            <a:ext cx="420624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Overturned: GVC2net is near-random mixing.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685800" y="2651760"/>
            <a:ext cx="10881360" cy="932688"/>
          </a:xfrm>
          <a:prstGeom prst="roundRect">
            <a:avLst/>
          </a:prstGeom>
          <a:solidFill>
            <a:srgbClr val="F5F3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8"/>
          <p:cNvSpPr/>
          <p:nvPr/>
        </p:nvSpPr>
        <p:spPr>
          <a:xfrm>
            <a:off x="914400" y="2880360"/>
            <a:ext cx="548640" cy="2011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691640" y="2852928"/>
            <a:ext cx="498348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 and CO₂ should evolve similarly because emissions are embedded in production.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6995160" y="2852928"/>
            <a:ext cx="420624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Partially overturned: strongest divergence in relay chains.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685800" y="3886200"/>
            <a:ext cx="10881360" cy="932688"/>
          </a:xfrm>
          <a:prstGeom prst="roundRect">
            <a:avLst/>
          </a:prstGeom>
          <a:solidFill>
            <a:srgbClr val="F0FDFA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Text 12"/>
          <p:cNvSpPr/>
          <p:nvPr/>
        </p:nvSpPr>
        <p:spPr>
          <a:xfrm>
            <a:off x="914400" y="4114800"/>
            <a:ext cx="548640" cy="2011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H3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1691640" y="4087368"/>
            <a:ext cx="498348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Country-level analysis should capture the main structural patterns.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6995160" y="4087368"/>
            <a:ext cx="420624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Partially overturned: sectoral detail matters for GVC1 and GVC3.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868680" y="5321808"/>
            <a:ext cx="1024128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empirical contribution is not simply measurement; it changes what “complex GVC participation” appears to mean.</a:t>
            </a:r>
            <a:endParaRPr lang="en-US" sz="2400" dirty="0"/>
          </a:p>
        </p:txBody>
      </p:sp>
      <p:sp>
        <p:nvSpPr>
          <p:cNvPr id="18" name="Text 16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7</a:t>
            </a:r>
            <a:endParaRPr lang="en-US" sz="8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and computation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Empirical design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868680" y="1325880"/>
            <a:ext cx="2423160" cy="1234440"/>
          </a:xfrm>
          <a:prstGeom prst="roundRect">
            <a:avLst/>
          </a:prstGeom>
          <a:solidFill>
            <a:srgbClr val="EFF6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978408" y="1490472"/>
            <a:ext cx="22037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2563E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1995–2020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996696" y="1901952"/>
            <a:ext cx="21671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annual OECD ICIO system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611880" y="1325880"/>
            <a:ext cx="2423160" cy="1234440"/>
          </a:xfrm>
          <a:prstGeom prst="roundRect">
            <a:avLst/>
          </a:prstGeom>
          <a:solidFill>
            <a:srgbClr val="FFF7ED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3721608" y="1490472"/>
            <a:ext cx="22037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D9770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77</a:t>
            </a:r>
            <a:endParaRPr lang="en-US" sz="2500" dirty="0"/>
          </a:p>
        </p:txBody>
      </p:sp>
      <p:sp>
        <p:nvSpPr>
          <p:cNvPr id="10" name="Text 8"/>
          <p:cNvSpPr/>
          <p:nvPr/>
        </p:nvSpPr>
        <p:spPr>
          <a:xfrm>
            <a:off x="3739896" y="1901952"/>
            <a:ext cx="21671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economies, with China and Mexico processing trade preserved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355080" y="1325880"/>
            <a:ext cx="2423160" cy="1234440"/>
          </a:xfrm>
          <a:prstGeom prst="roundRect">
            <a:avLst/>
          </a:prstGeom>
          <a:solidFill>
            <a:srgbClr val="F5F3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6464808" y="1490472"/>
            <a:ext cx="22037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7C3AE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 × 2</a:t>
            </a:r>
            <a:endParaRPr lang="en-US" sz="2500" dirty="0"/>
          </a:p>
        </p:txBody>
      </p:sp>
      <p:sp>
        <p:nvSpPr>
          <p:cNvPr id="13" name="Text 11"/>
          <p:cNvSpPr/>
          <p:nvPr/>
        </p:nvSpPr>
        <p:spPr>
          <a:xfrm>
            <a:off x="6483096" y="1901952"/>
            <a:ext cx="21671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GVC layers × VA/CO₂ factors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9098280" y="1325880"/>
            <a:ext cx="2423160" cy="1234440"/>
          </a:xfrm>
          <a:prstGeom prst="roundRect">
            <a:avLst/>
          </a:prstGeom>
          <a:solidFill>
            <a:srgbClr val="F0FDFA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9208008" y="1490472"/>
            <a:ext cx="22037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F766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 scales</a:t>
            </a:r>
            <a:endParaRPr lang="en-US" sz="2500" dirty="0"/>
          </a:p>
        </p:txBody>
      </p:sp>
      <p:sp>
        <p:nvSpPr>
          <p:cNvPr id="16" name="Text 14"/>
          <p:cNvSpPr/>
          <p:nvPr/>
        </p:nvSpPr>
        <p:spPr>
          <a:xfrm>
            <a:off x="9226296" y="1901952"/>
            <a:ext cx="21671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country and country–sector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68680" y="3063240"/>
            <a:ext cx="2053814" cy="365760"/>
          </a:xfrm>
          <a:prstGeom prst="roundRect">
            <a:avLst>
              <a:gd name="adj" fmla="val 1875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sz="2000" dirty="0"/>
              <a:t>	</a:t>
            </a:r>
          </a:p>
        </p:txBody>
      </p:sp>
      <p:sp>
        <p:nvSpPr>
          <p:cNvPr id="18" name="Text 16"/>
          <p:cNvSpPr/>
          <p:nvPr/>
        </p:nvSpPr>
        <p:spPr>
          <a:xfrm>
            <a:off x="941832" y="3127247"/>
            <a:ext cx="1774474" cy="23451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Pipeline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1005840" y="3547871"/>
            <a:ext cx="9966960" cy="2557091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ctr"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Construct layer-specific nonnegative OD matrices Fᵏ(i,r) for VA and CO₂e.</a:t>
            </a:r>
            <a:endParaRPr lang="en-US" sz="20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Normalize each matrix into pᵏ(i,r) for each year and factor.</a:t>
            </a:r>
            <a:endParaRPr lang="en-US" sz="20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Compute entropy and mutual-information diagnostics over time.</a:t>
            </a:r>
            <a:endParaRPr lang="en-US" sz="2000" dirty="0"/>
          </a:p>
          <a:p>
            <a:pPr marL="0" indent="0">
              <a:lnSpc>
                <a:spcPct val="200000"/>
              </a:lnSpc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Repeat at country–sector resolution and compare information loss.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8</a:t>
            </a:r>
            <a:endParaRPr lang="en-US" sz="8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Results: H(X)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Finding 1: origin entropy is ordered by layer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5" name="Chart 0"/>
          <p:cNvGraphicFramePr/>
          <p:nvPr>
            <p:extLst>
              <p:ext uri="{D42A27DB-BD31-4B8C-83A1-F6EECF244321}">
                <p14:modId xmlns:p14="http://schemas.microsoft.com/office/powerpoint/2010/main" val="2441920462"/>
              </p:ext>
            </p:extLst>
          </p:nvPr>
        </p:nvGraphicFramePr>
        <p:xfrm>
          <a:off x="685800" y="1325880"/>
          <a:ext cx="534924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1"/>
          <p:cNvGraphicFramePr/>
          <p:nvPr>
            <p:extLst>
              <p:ext uri="{D42A27DB-BD31-4B8C-83A1-F6EECF244321}">
                <p14:modId xmlns:p14="http://schemas.microsoft.com/office/powerpoint/2010/main" val="2936142802"/>
              </p:ext>
            </p:extLst>
          </p:nvPr>
        </p:nvGraphicFramePr>
        <p:xfrm>
          <a:off x="6172200" y="1325880"/>
          <a:ext cx="534924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 3"/>
          <p:cNvSpPr/>
          <p:nvPr/>
        </p:nvSpPr>
        <p:spPr>
          <a:xfrm>
            <a:off x="822960" y="4858871"/>
            <a:ext cx="10607040" cy="1816249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VA: Direct intermediate trade (GVC (D)) has the broadest origin base; Relay international trade GVC(R) becomes comparatively more concentrated after 2014.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CO₂: complex and relay layers show stronger origin concentration than VA, especially around the 2000s–early 2010s.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Interpretation: economic participation can broaden while embodied-emission origins concentrate.</a:t>
            </a:r>
            <a:endParaRPr lang="en-US" sz="2000" dirty="0"/>
          </a:p>
        </p:txBody>
      </p:sp>
      <p:sp>
        <p:nvSpPr>
          <p:cNvPr id="8" name="Text 4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9</a:t>
            </a:r>
            <a:endParaRPr lang="en-US" sz="8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Results: H(Y|X)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Finding 2: destination diversification reverses the origin ordering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5" name="Chart 0"/>
          <p:cNvGraphicFramePr/>
          <p:nvPr>
            <p:extLst>
              <p:ext uri="{D42A27DB-BD31-4B8C-83A1-F6EECF244321}">
                <p14:modId xmlns:p14="http://schemas.microsoft.com/office/powerpoint/2010/main" val="1046113861"/>
              </p:ext>
            </p:extLst>
          </p:nvPr>
        </p:nvGraphicFramePr>
        <p:xfrm>
          <a:off x="685800" y="1325880"/>
          <a:ext cx="534924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1"/>
          <p:cNvGraphicFramePr/>
          <p:nvPr>
            <p:extLst>
              <p:ext uri="{D42A27DB-BD31-4B8C-83A1-F6EECF244321}">
                <p14:modId xmlns:p14="http://schemas.microsoft.com/office/powerpoint/2010/main" val="2725341553"/>
              </p:ext>
            </p:extLst>
          </p:nvPr>
        </p:nvGraphicFramePr>
        <p:xfrm>
          <a:off x="6172200" y="1325880"/>
          <a:ext cx="534924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 3"/>
          <p:cNvSpPr/>
          <p:nvPr/>
        </p:nvSpPr>
        <p:spPr>
          <a:xfrm>
            <a:off x="822960" y="5074920"/>
            <a:ext cx="10607040" cy="15544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Direct intermediate trade: many origins, but each tends to use narrower destination portfolios.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Complex layers: fewer dominant origins, but those origins route to broader destination sets.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Thus, origin concentration and routing diversification move differently across layers.</a:t>
            </a:r>
            <a:endParaRPr lang="en-US" sz="2000" dirty="0"/>
          </a:p>
        </p:txBody>
      </p:sp>
      <p:sp>
        <p:nvSpPr>
          <p:cNvPr id="8" name="Text 4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10</a:t>
            </a:r>
            <a:endParaRPr lang="en-US" sz="8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59" y="228599"/>
            <a:ext cx="5340275" cy="24688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Results: mutual information I(X;Y)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Finding 3: Complex intermediate trade is a near-random mixing layer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5" name="Chart 0"/>
          <p:cNvGraphicFramePr/>
          <p:nvPr>
            <p:extLst>
              <p:ext uri="{D42A27DB-BD31-4B8C-83A1-F6EECF244321}">
                <p14:modId xmlns:p14="http://schemas.microsoft.com/office/powerpoint/2010/main" val="1514952024"/>
              </p:ext>
            </p:extLst>
          </p:nvPr>
        </p:nvGraphicFramePr>
        <p:xfrm>
          <a:off x="685800" y="1325880"/>
          <a:ext cx="534924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1"/>
          <p:cNvGraphicFramePr/>
          <p:nvPr>
            <p:extLst>
              <p:ext uri="{D42A27DB-BD31-4B8C-83A1-F6EECF244321}">
                <p14:modId xmlns:p14="http://schemas.microsoft.com/office/powerpoint/2010/main" val="3016469317"/>
              </p:ext>
            </p:extLst>
          </p:nvPr>
        </p:nvGraphicFramePr>
        <p:xfrm>
          <a:off x="6172200" y="1325880"/>
          <a:ext cx="534924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Shape 3"/>
          <p:cNvSpPr/>
          <p:nvPr/>
        </p:nvSpPr>
        <p:spPr>
          <a:xfrm>
            <a:off x="822960" y="5074920"/>
            <a:ext cx="2926080" cy="1353312"/>
          </a:xfrm>
          <a:prstGeom prst="roundRect">
            <a:avLst/>
          </a:prstGeom>
          <a:solidFill>
            <a:srgbClr val="FFF7ED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Text 4"/>
          <p:cNvSpPr/>
          <p:nvPr/>
        </p:nvSpPr>
        <p:spPr>
          <a:xfrm>
            <a:off x="932688" y="5239512"/>
            <a:ext cx="270662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D9770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≈0.07–0.10 bits</a:t>
            </a:r>
            <a:endParaRPr lang="en-US" sz="2500" dirty="0"/>
          </a:p>
        </p:txBody>
      </p:sp>
      <p:sp>
        <p:nvSpPr>
          <p:cNvPr id="9" name="Text 5"/>
          <p:cNvSpPr/>
          <p:nvPr/>
        </p:nvSpPr>
        <p:spPr>
          <a:xfrm>
            <a:off x="950976" y="5838444"/>
            <a:ext cx="267004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Complex intermediate trade country-level mutual information</a:t>
            </a:r>
            <a:endParaRPr lang="en-US" dirty="0"/>
          </a:p>
        </p:txBody>
      </p:sp>
      <p:sp>
        <p:nvSpPr>
          <p:cNvPr id="10" name="Text 6"/>
          <p:cNvSpPr/>
          <p:nvPr/>
        </p:nvSpPr>
        <p:spPr>
          <a:xfrm>
            <a:off x="4069080" y="5056632"/>
            <a:ext cx="6766560" cy="137160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residual complex multi-hop layer (GVC(C)) carries almost no origin–destination pairing information. Complexity here means diffuse routing, not tight bilateral coupling.</a:t>
            </a:r>
            <a:endParaRPr lang="en-US" sz="2400" dirty="0"/>
          </a:p>
        </p:txBody>
      </p:sp>
      <p:sp>
        <p:nvSpPr>
          <p:cNvPr id="11" name="Text 7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11</a:t>
            </a:r>
            <a:endParaRPr lang="en-US" sz="85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5223734" cy="20116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Results: normalized mutual information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Finding 4: coupling efficiency remains negligible in GVC2net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5" name="Chart 0"/>
          <p:cNvGraphicFramePr/>
          <p:nvPr>
            <p:extLst>
              <p:ext uri="{D42A27DB-BD31-4B8C-83A1-F6EECF244321}">
                <p14:modId xmlns:p14="http://schemas.microsoft.com/office/powerpoint/2010/main" val="2548304468"/>
              </p:ext>
            </p:extLst>
          </p:nvPr>
        </p:nvGraphicFramePr>
        <p:xfrm>
          <a:off x="349624" y="1234439"/>
          <a:ext cx="7742816" cy="5148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hape 3"/>
          <p:cNvSpPr/>
          <p:nvPr/>
        </p:nvSpPr>
        <p:spPr>
          <a:xfrm>
            <a:off x="8458200" y="1600200"/>
            <a:ext cx="3017520" cy="1051560"/>
          </a:xfrm>
          <a:prstGeom prst="roundRect">
            <a:avLst/>
          </a:prstGeom>
          <a:solidFill>
            <a:srgbClr val="FFF7ED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4"/>
          <p:cNvSpPr/>
          <p:nvPr/>
        </p:nvSpPr>
        <p:spPr>
          <a:xfrm>
            <a:off x="8860536" y="1774564"/>
            <a:ext cx="22037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D9770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~0.02</a:t>
            </a:r>
            <a:endParaRPr lang="en-US" sz="2500" dirty="0"/>
          </a:p>
        </p:txBody>
      </p:sp>
      <p:sp>
        <p:nvSpPr>
          <p:cNvPr id="8" name="Text 5"/>
          <p:cNvSpPr/>
          <p:nvPr/>
        </p:nvSpPr>
        <p:spPr>
          <a:xfrm>
            <a:off x="8586215" y="2176272"/>
            <a:ext cx="2807925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GVC2net coupling share</a:t>
            </a:r>
            <a:endParaRPr lang="en-US" dirty="0"/>
          </a:p>
        </p:txBody>
      </p:sp>
      <p:sp>
        <p:nvSpPr>
          <p:cNvPr id="9" name="Shape 6"/>
          <p:cNvSpPr/>
          <p:nvPr/>
        </p:nvSpPr>
        <p:spPr>
          <a:xfrm>
            <a:off x="8458200" y="2880360"/>
            <a:ext cx="3017520" cy="1051560"/>
          </a:xfrm>
          <a:prstGeom prst="roundRect">
            <a:avLst/>
          </a:prstGeom>
          <a:solidFill>
            <a:srgbClr val="EFF6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0" name="Text 7"/>
          <p:cNvSpPr/>
          <p:nvPr/>
        </p:nvSpPr>
        <p:spPr>
          <a:xfrm>
            <a:off x="8865108" y="3072384"/>
            <a:ext cx="22037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2563E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~0.10–0.13</a:t>
            </a:r>
            <a:endParaRPr lang="en-US" sz="2500" dirty="0"/>
          </a:p>
        </p:txBody>
      </p:sp>
      <p:sp>
        <p:nvSpPr>
          <p:cNvPr id="11" name="Text 8"/>
          <p:cNvSpPr/>
          <p:nvPr/>
        </p:nvSpPr>
        <p:spPr>
          <a:xfrm>
            <a:off x="8586216" y="3456432"/>
            <a:ext cx="288950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GVC1/GVC3 coupling share</a:t>
            </a:r>
            <a:endParaRPr lang="en-US" sz="2000" dirty="0"/>
          </a:p>
        </p:txBody>
      </p:sp>
      <p:sp>
        <p:nvSpPr>
          <p:cNvPr id="12" name="Text 9"/>
          <p:cNvSpPr/>
          <p:nvPr/>
        </p:nvSpPr>
        <p:spPr>
          <a:xfrm>
            <a:off x="8321039" y="4928135"/>
            <a:ext cx="3709595" cy="82296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Low MI is not an artifact of low origin diversity; after normalization, Complex GVCs remains weakly coupled.</a:t>
            </a:r>
            <a:endParaRPr lang="en-US" sz="2400" dirty="0"/>
          </a:p>
        </p:txBody>
      </p:sp>
      <p:sp>
        <p:nvSpPr>
          <p:cNvPr id="13" name="Text 10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12</a:t>
            </a:r>
            <a:endParaRPr lang="en-US" sz="8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Results: GVC3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VA–CO₂ decoupling is clearest in relay chains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graphicFrame>
        <p:nvGraphicFramePr>
          <p:cNvPr id="5" name="Chart 0"/>
          <p:cNvGraphicFramePr/>
          <p:nvPr>
            <p:extLst>
              <p:ext uri="{D42A27DB-BD31-4B8C-83A1-F6EECF244321}">
                <p14:modId xmlns:p14="http://schemas.microsoft.com/office/powerpoint/2010/main" val="2718853496"/>
              </p:ext>
            </p:extLst>
          </p:nvPr>
        </p:nvGraphicFramePr>
        <p:xfrm>
          <a:off x="685800" y="1325880"/>
          <a:ext cx="534924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1"/>
          <p:cNvGraphicFramePr/>
          <p:nvPr>
            <p:extLst>
              <p:ext uri="{D42A27DB-BD31-4B8C-83A1-F6EECF244321}">
                <p14:modId xmlns:p14="http://schemas.microsoft.com/office/powerpoint/2010/main" val="3111801759"/>
              </p:ext>
            </p:extLst>
          </p:nvPr>
        </p:nvGraphicFramePr>
        <p:xfrm>
          <a:off x="6172200" y="1325880"/>
          <a:ext cx="534924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 3"/>
          <p:cNvSpPr/>
          <p:nvPr/>
        </p:nvSpPr>
        <p:spPr>
          <a:xfrm>
            <a:off x="822960" y="5074920"/>
            <a:ext cx="10607040" cy="91440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Relay CO₂ origin entropy falls much more than relay VA entropy, indicating stronger emission-source concentration.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At the same time, CO₂ relay mutual information declines, weakening bilateral traceability.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Carbon responsibility can become more concentrated even while corridor pairing becomes less informative.</a:t>
            </a:r>
            <a:endParaRPr lang="en-US" sz="2000" dirty="0"/>
          </a:p>
        </p:txBody>
      </p:sp>
      <p:sp>
        <p:nvSpPr>
          <p:cNvPr id="8" name="Text 4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13</a:t>
            </a:r>
            <a:endParaRPr lang="en-US" sz="8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Results: aggregation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Sectoral robustness: information loss is layer-specific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1826110" y="3973068"/>
            <a:ext cx="1828800" cy="1193292"/>
          </a:xfrm>
          <a:prstGeom prst="rect">
            <a:avLst/>
          </a:prstGeom>
          <a:solidFill>
            <a:srgbClr val="2563EB">
              <a:alpha val="92000"/>
            </a:srgbClr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6" name="Text 4"/>
          <p:cNvSpPr/>
          <p:nvPr/>
        </p:nvSpPr>
        <p:spPr>
          <a:xfrm>
            <a:off x="1688950" y="3643884"/>
            <a:ext cx="2103120" cy="2011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≈0.27 bits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688950" y="5276088"/>
            <a:ext cx="2103120" cy="1828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GVC(D)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7952590" y="4989576"/>
            <a:ext cx="1828800" cy="176784"/>
          </a:xfrm>
          <a:prstGeom prst="rect">
            <a:avLst/>
          </a:prstGeom>
          <a:solidFill>
            <a:srgbClr val="D97706">
              <a:alpha val="92000"/>
            </a:srgbClr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GB" sz="2000" dirty="0"/>
          </a:p>
        </p:txBody>
      </p:sp>
      <p:sp>
        <p:nvSpPr>
          <p:cNvPr id="9" name="Text 7"/>
          <p:cNvSpPr/>
          <p:nvPr/>
        </p:nvSpPr>
        <p:spPr>
          <a:xfrm>
            <a:off x="7815430" y="4660392"/>
            <a:ext cx="2103120" cy="2011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D97706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≈0.04 bits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815430" y="5224593"/>
            <a:ext cx="2103120" cy="1828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GVC(R)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5181600" y="3973068"/>
            <a:ext cx="1828800" cy="1193292"/>
          </a:xfrm>
          <a:prstGeom prst="rect">
            <a:avLst/>
          </a:prstGeom>
          <a:solidFill>
            <a:srgbClr val="7C3AED">
              <a:alpha val="92000"/>
            </a:srgbClr>
          </a:solidFill>
          <a:ln w="1270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12" name="Text 10"/>
          <p:cNvSpPr/>
          <p:nvPr/>
        </p:nvSpPr>
        <p:spPr>
          <a:xfrm>
            <a:off x="5044440" y="3643884"/>
            <a:ext cx="2103120" cy="20116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7C3AED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≈0.27 bits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044440" y="5224593"/>
            <a:ext cx="2103120" cy="1828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GVC(R)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822960" y="1234440"/>
            <a:ext cx="10607040" cy="2926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Approximate information gain from country to country–sector mutual information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868680" y="1783079"/>
            <a:ext cx="10241280" cy="1578685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ea typeface="Aptos" pitchFamily="34" charset="-122"/>
                <a:cs typeface="Aptos" pitchFamily="34" charset="-120"/>
              </a:rPr>
              <a:t>• Direct GVC and relay GVC recover substantial coupling when country–sector nodes are retained.</a:t>
            </a:r>
            <a:endParaRPr lang="en-US" sz="2000" dirty="0"/>
          </a:p>
          <a:p>
            <a:r>
              <a:rPr lang="en-US" sz="2000" dirty="0">
                <a:solidFill>
                  <a:srgbClr val="111827"/>
                </a:solidFill>
                <a:ea typeface="Aptos" pitchFamily="34" charset="-122"/>
                <a:cs typeface="Aptos" pitchFamily="34" charset="-120"/>
              </a:rPr>
              <a:t>• Complex GVC remains weakly coupled even at 924 × 924 resolution.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ea typeface="Aptos" pitchFamily="34" charset="-122"/>
                <a:cs typeface="Aptos" pitchFamily="34" charset="-120"/>
              </a:rPr>
              <a:t>• Therefore, direct and relay layers carry sector-specific pairing structure; complex multi-hop routing does not.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14</a:t>
            </a:r>
            <a:endParaRPr lang="en-US" sz="8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Discussion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Interpretation: fragmentation, diversification, and coupling are separable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822960" y="1234439"/>
            <a:ext cx="3363558" cy="420625"/>
          </a:xfrm>
          <a:prstGeom prst="roundRect">
            <a:avLst>
              <a:gd name="adj" fmla="val 1875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896112" y="1298448"/>
            <a:ext cx="3021464" cy="26517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Main conceptual result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1979228"/>
            <a:ext cx="10424160" cy="7498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“Complex GVC participation” should not be read automatically as tightly structured bilateral interdependence.</a:t>
            </a:r>
            <a:endParaRPr lang="en-US" sz="2700" dirty="0"/>
          </a:p>
        </p:txBody>
      </p:sp>
      <p:sp>
        <p:nvSpPr>
          <p:cNvPr id="8" name="Shape 6"/>
          <p:cNvSpPr/>
          <p:nvPr/>
        </p:nvSpPr>
        <p:spPr>
          <a:xfrm>
            <a:off x="385482" y="3063240"/>
            <a:ext cx="3363558" cy="1051560"/>
          </a:xfrm>
          <a:prstGeom prst="roundRect">
            <a:avLst/>
          </a:prstGeom>
          <a:solidFill>
            <a:srgbClr val="EFF6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365760" y="3227831"/>
            <a:ext cx="3273552" cy="338313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2563E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backbone concentration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716280" y="3639312"/>
            <a:ext cx="25786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who dominates the origin side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297680" y="3063240"/>
            <a:ext cx="3200400" cy="1051560"/>
          </a:xfrm>
          <a:prstGeom prst="roundRect">
            <a:avLst/>
          </a:prstGeom>
          <a:solidFill>
            <a:srgbClr val="FFF7ED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4434840" y="3227832"/>
            <a:ext cx="295351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300" b="1" dirty="0">
                <a:solidFill>
                  <a:srgbClr val="D9770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routing diversification</a:t>
            </a:r>
            <a:endParaRPr lang="en-US" sz="2300" dirty="0"/>
          </a:p>
        </p:txBody>
      </p:sp>
      <p:sp>
        <p:nvSpPr>
          <p:cNvPr id="13" name="Text 11"/>
          <p:cNvSpPr/>
          <p:nvPr/>
        </p:nvSpPr>
        <p:spPr>
          <a:xfrm>
            <a:off x="4297680" y="3639312"/>
            <a:ext cx="30723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broad each origin’s destination set is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8275320" y="3063240"/>
            <a:ext cx="3200400" cy="1051560"/>
          </a:xfrm>
          <a:prstGeom prst="roundRect">
            <a:avLst/>
          </a:prstGeom>
          <a:solidFill>
            <a:srgbClr val="F5F3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8525256" y="3209544"/>
            <a:ext cx="2615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7C3AE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coupling intensity</a:t>
            </a:r>
            <a:endParaRPr lang="en-US" sz="2500" dirty="0"/>
          </a:p>
        </p:txBody>
      </p:sp>
      <p:sp>
        <p:nvSpPr>
          <p:cNvPr id="16" name="Text 14"/>
          <p:cNvSpPr/>
          <p:nvPr/>
        </p:nvSpPr>
        <p:spPr>
          <a:xfrm>
            <a:off x="8403336" y="3639312"/>
            <a:ext cx="293522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much origin and destination identify each other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914400" y="5166360"/>
            <a:ext cx="10241280" cy="5029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800" b="1" dirty="0">
                <a:solidFill>
                  <a:srgbClr val="0F766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These dimensions can move in different directions across GVC layers and between VA and CO₂.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15</a:t>
            </a:r>
            <a:endParaRPr lang="en-US" sz="85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Discussion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Implications for IO/GVC and carbon-accounting research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822959" y="1234440"/>
            <a:ext cx="3336665" cy="457198"/>
          </a:xfrm>
          <a:prstGeom prst="roundRect">
            <a:avLst>
              <a:gd name="adj" fmla="val 18750"/>
            </a:avLst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6" name="Text 4"/>
          <p:cNvSpPr/>
          <p:nvPr/>
        </p:nvSpPr>
        <p:spPr>
          <a:xfrm>
            <a:off x="896111" y="1298447"/>
            <a:ext cx="2967677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1. GVC measurement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1691639"/>
            <a:ext cx="10332720" cy="813815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Participation shares remain useful, but they should be complemented by structural shape measures.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822960" y="2606040"/>
            <a:ext cx="3336664" cy="475488"/>
          </a:xfrm>
          <a:prstGeom prst="roundRect">
            <a:avLst>
              <a:gd name="adj" fmla="val 18750"/>
            </a:avLst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1138518" y="2670048"/>
            <a:ext cx="2886635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</a:rPr>
              <a:t>2. Vulnerability analysis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822960" y="3063240"/>
            <a:ext cx="10332720" cy="8686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Corridor dependence is not equivalent to complexity; it must be measured from OD structure.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822959" y="3977640"/>
            <a:ext cx="3408381" cy="457198"/>
          </a:xfrm>
          <a:prstGeom prst="roundRect">
            <a:avLst>
              <a:gd name="adj" fmla="val 18750"/>
            </a:avLst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896112" y="4041648"/>
            <a:ext cx="3048359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3. Carbon accounting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822960" y="4434839"/>
            <a:ext cx="10332720" cy="731521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Relay CO₂ chains can become more source-concentrated while less bilaterally traceable.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822960" y="5349240"/>
            <a:ext cx="3408380" cy="475488"/>
          </a:xfrm>
          <a:prstGeom prst="roundRect">
            <a:avLst>
              <a:gd name="adj" fmla="val 18750"/>
            </a:avLst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896112" y="5413248"/>
            <a:ext cx="2967676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4. Aggregation choice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822960" y="5806440"/>
            <a:ext cx="10332720" cy="7315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Country-level analysis may understate direct and relay coupling, but is adequate for the GVC2net mixing property.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16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Problem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Motivation: equal trade mass can imply very different exposure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1907689" y="3925465"/>
            <a:ext cx="1920240" cy="0"/>
          </a:xfrm>
          <a:prstGeom prst="line">
            <a:avLst/>
          </a:prstGeom>
          <a:noFill/>
          <a:ln w="25400">
            <a:solidFill>
              <a:srgbClr val="2563EB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1953409" y="4382665"/>
            <a:ext cx="1828800" cy="0"/>
          </a:xfrm>
          <a:prstGeom prst="line">
            <a:avLst/>
          </a:prstGeom>
          <a:noFill/>
          <a:ln w="25400">
            <a:solidFill>
              <a:srgbClr val="2563EB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1999129" y="4794145"/>
            <a:ext cx="1828800" cy="0"/>
          </a:xfrm>
          <a:prstGeom prst="line">
            <a:avLst/>
          </a:prstGeom>
          <a:noFill/>
          <a:ln w="25400">
            <a:solidFill>
              <a:srgbClr val="2563EB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7906873" y="4411352"/>
            <a:ext cx="1554480" cy="0"/>
          </a:xfrm>
          <a:prstGeom prst="line">
            <a:avLst/>
          </a:prstGeom>
          <a:noFill/>
          <a:ln w="38100">
            <a:solidFill>
              <a:srgbClr val="B91C1C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7906873" y="4411352"/>
            <a:ext cx="1737360" cy="0"/>
          </a:xfrm>
          <a:prstGeom prst="line">
            <a:avLst/>
          </a:prstGeom>
          <a:noFill/>
          <a:ln w="38100">
            <a:solidFill>
              <a:srgbClr val="B91C1C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7906873" y="4411352"/>
            <a:ext cx="1554480" cy="640080"/>
          </a:xfrm>
          <a:prstGeom prst="line">
            <a:avLst/>
          </a:prstGeom>
          <a:noFill/>
          <a:ln w="38100">
            <a:solidFill>
              <a:srgbClr val="B91C1C"/>
            </a:solidFill>
            <a:prstDash val="solid"/>
            <a:headEnd type="none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993289" y="3696865"/>
            <a:ext cx="329184" cy="329184"/>
          </a:xfrm>
          <a:prstGeom prst="ellipse">
            <a:avLst/>
          </a:prstGeom>
          <a:solidFill>
            <a:srgbClr val="EFF6FF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Shape 10"/>
          <p:cNvSpPr/>
          <p:nvPr/>
        </p:nvSpPr>
        <p:spPr>
          <a:xfrm>
            <a:off x="3919369" y="3696865"/>
            <a:ext cx="329184" cy="329184"/>
          </a:xfrm>
          <a:prstGeom prst="ellipse">
            <a:avLst/>
          </a:prstGeom>
          <a:solidFill>
            <a:srgbClr val="F0FDFA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Shape 11"/>
          <p:cNvSpPr/>
          <p:nvPr/>
        </p:nvSpPr>
        <p:spPr>
          <a:xfrm>
            <a:off x="993289" y="4154065"/>
            <a:ext cx="329184" cy="329184"/>
          </a:xfrm>
          <a:prstGeom prst="ellipse">
            <a:avLst/>
          </a:prstGeom>
          <a:solidFill>
            <a:srgbClr val="EFF6FF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4" name="Shape 12"/>
          <p:cNvSpPr/>
          <p:nvPr/>
        </p:nvSpPr>
        <p:spPr>
          <a:xfrm>
            <a:off x="3919369" y="4154065"/>
            <a:ext cx="329184" cy="329184"/>
          </a:xfrm>
          <a:prstGeom prst="ellipse">
            <a:avLst/>
          </a:prstGeom>
          <a:solidFill>
            <a:srgbClr val="F0FDFA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Shape 13"/>
          <p:cNvSpPr/>
          <p:nvPr/>
        </p:nvSpPr>
        <p:spPr>
          <a:xfrm>
            <a:off x="993289" y="4611265"/>
            <a:ext cx="329184" cy="329184"/>
          </a:xfrm>
          <a:prstGeom prst="ellipse">
            <a:avLst/>
          </a:prstGeom>
          <a:solidFill>
            <a:srgbClr val="EFF6FF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6" name="Shape 14"/>
          <p:cNvSpPr/>
          <p:nvPr/>
        </p:nvSpPr>
        <p:spPr>
          <a:xfrm>
            <a:off x="3919369" y="4611265"/>
            <a:ext cx="329184" cy="329184"/>
          </a:xfrm>
          <a:prstGeom prst="ellipse">
            <a:avLst/>
          </a:prstGeom>
          <a:solidFill>
            <a:srgbClr val="F0FDFA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7" name="Shape 15"/>
          <p:cNvSpPr/>
          <p:nvPr/>
        </p:nvSpPr>
        <p:spPr>
          <a:xfrm>
            <a:off x="7202785" y="4219328"/>
            <a:ext cx="420624" cy="420624"/>
          </a:xfrm>
          <a:prstGeom prst="ellipse">
            <a:avLst/>
          </a:prstGeom>
          <a:solidFill>
            <a:srgbClr val="FEE2E2"/>
          </a:solidFill>
          <a:ln w="15240">
            <a:solidFill>
              <a:srgbClr val="B91C1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Shape 16"/>
          <p:cNvSpPr/>
          <p:nvPr/>
        </p:nvSpPr>
        <p:spPr>
          <a:xfrm>
            <a:off x="9872833" y="3634112"/>
            <a:ext cx="329184" cy="329184"/>
          </a:xfrm>
          <a:prstGeom prst="ellipse">
            <a:avLst/>
          </a:prstGeom>
          <a:solidFill>
            <a:srgbClr val="FEE2E2"/>
          </a:solidFill>
          <a:ln w="12700">
            <a:solidFill>
              <a:srgbClr val="B91C1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9" name="Shape 17"/>
          <p:cNvSpPr/>
          <p:nvPr/>
        </p:nvSpPr>
        <p:spPr>
          <a:xfrm>
            <a:off x="9872833" y="4274192"/>
            <a:ext cx="329184" cy="329184"/>
          </a:xfrm>
          <a:prstGeom prst="ellipse">
            <a:avLst/>
          </a:prstGeom>
          <a:solidFill>
            <a:srgbClr val="FEE2E2"/>
          </a:solidFill>
          <a:ln w="12700">
            <a:solidFill>
              <a:srgbClr val="B91C1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0" name="Shape 18"/>
          <p:cNvSpPr/>
          <p:nvPr/>
        </p:nvSpPr>
        <p:spPr>
          <a:xfrm>
            <a:off x="9872833" y="4914272"/>
            <a:ext cx="329184" cy="329184"/>
          </a:xfrm>
          <a:prstGeom prst="ellipse">
            <a:avLst/>
          </a:prstGeom>
          <a:solidFill>
            <a:srgbClr val="FEE2E2"/>
          </a:solidFill>
          <a:ln w="12700">
            <a:solidFill>
              <a:srgbClr val="B91C1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901849" y="3075073"/>
            <a:ext cx="3749040" cy="2743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Diversified routing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901849" y="5571385"/>
            <a:ext cx="420624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Many active links reduce dependence on a small set of corridors.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7083913" y="3012320"/>
            <a:ext cx="4389120" cy="27432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22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Backbone concentration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7083913" y="5508632"/>
            <a:ext cx="4754880" cy="5486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same total mass can be carried by a narrow hub-and-spoke structure.</a:t>
            </a:r>
            <a:endParaRPr lang="en-US" sz="1600" dirty="0"/>
          </a:p>
        </p:txBody>
      </p:sp>
      <p:sp>
        <p:nvSpPr>
          <p:cNvPr id="25" name="Text 23"/>
          <p:cNvSpPr/>
          <p:nvPr/>
        </p:nvSpPr>
        <p:spPr>
          <a:xfrm>
            <a:off x="777240" y="1234439"/>
            <a:ext cx="10332720" cy="1429153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scalar GVC shares answer “how much?”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they do not answer “how organized?”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risk and substitutability depend on structure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2</a:t>
            </a:r>
            <a:endParaRPr lang="en-US" sz="85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Research agenda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Limitations and next steps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Text 3"/>
          <p:cNvSpPr/>
          <p:nvPr/>
        </p:nvSpPr>
        <p:spPr>
          <a:xfrm>
            <a:off x="960120" y="1508759"/>
            <a:ext cx="10058400" cy="2048255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ea typeface="Aptos" pitchFamily="34" charset="-122"/>
                <a:cs typeface="Aptos" pitchFamily="34" charset="-120"/>
              </a:rPr>
              <a:t>• Sectoral decomposition: identify which industries drive Direct/Relay pairing and relay CO₂ concentration.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ea typeface="Aptos" pitchFamily="34" charset="-122"/>
                <a:cs typeface="Aptos" pitchFamily="34" charset="-120"/>
              </a:rPr>
              <a:t>• Environmental extension: apply the same channel framework to material extraction, water, land, and other satellite accounts.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ea typeface="Aptos" pitchFamily="34" charset="-122"/>
                <a:cs typeface="Aptos" pitchFamily="34" charset="-120"/>
              </a:rPr>
              <a:t>• Causal integration: connect information-channel diagnostics with trade policy, firm behavior, infrastructure, and gravity-style models.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960119" y="3657600"/>
            <a:ext cx="2069951" cy="420620"/>
          </a:xfrm>
          <a:prstGeom prst="roundRect">
            <a:avLst>
              <a:gd name="adj" fmla="val 18750"/>
            </a:avLst>
          </a:prstGeom>
          <a:solidFill>
            <a:srgbClr val="B91C1C"/>
          </a:solidFill>
          <a:ln w="12700">
            <a:solidFill>
              <a:srgbClr val="B91C1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5"/>
          <p:cNvSpPr/>
          <p:nvPr/>
        </p:nvSpPr>
        <p:spPr>
          <a:xfrm>
            <a:off x="1033272" y="3721607"/>
            <a:ext cx="1736822" cy="249757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Caution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960120" y="4160520"/>
            <a:ext cx="10058400" cy="17099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8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current framework characterizes system-level organization. It does not by itself identify the causal mechanisms that produced the observed structural changes.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17</a:t>
            </a:r>
            <a:endParaRPr lang="en-US" sz="85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Takeaways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Conclusion: the central message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868680" y="1417319"/>
            <a:ext cx="3337560" cy="1890655"/>
          </a:xfrm>
          <a:prstGeom prst="roundRect">
            <a:avLst/>
          </a:prstGeom>
          <a:solidFill>
            <a:srgbClr val="EFF6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6" name="Text 4"/>
          <p:cNvSpPr/>
          <p:nvPr/>
        </p:nvSpPr>
        <p:spPr>
          <a:xfrm>
            <a:off x="978408" y="1581912"/>
            <a:ext cx="31181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2563E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996696" y="1993392"/>
            <a:ext cx="3081528" cy="97392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Fragmentation is multidimensional, not a scalar share.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4434840" y="1417319"/>
            <a:ext cx="3337560" cy="1890655"/>
          </a:xfrm>
          <a:prstGeom prst="roundRect">
            <a:avLst/>
          </a:prstGeom>
          <a:solidFill>
            <a:srgbClr val="FFF7ED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9" name="Text 7"/>
          <p:cNvSpPr/>
          <p:nvPr/>
        </p:nvSpPr>
        <p:spPr>
          <a:xfrm>
            <a:off x="4544568" y="1581912"/>
            <a:ext cx="31181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D9770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2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4562856" y="1993392"/>
            <a:ext cx="3081528" cy="973926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GVC2net behaves as a mixing layer, not a tightly coupled bilateral structure.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8001000" y="1417319"/>
            <a:ext cx="3337560" cy="1890655"/>
          </a:xfrm>
          <a:prstGeom prst="roundRect">
            <a:avLst/>
          </a:prstGeom>
          <a:solidFill>
            <a:srgbClr val="FEE2E2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 sz="2000"/>
          </a:p>
        </p:txBody>
      </p:sp>
      <p:sp>
        <p:nvSpPr>
          <p:cNvPr id="12" name="Text 10"/>
          <p:cNvSpPr/>
          <p:nvPr/>
        </p:nvSpPr>
        <p:spPr>
          <a:xfrm>
            <a:off x="8110728" y="1581912"/>
            <a:ext cx="31181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B91C1C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3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8129016" y="1993392"/>
            <a:ext cx="3081528" cy="131458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Relay CO₂ chains show source concentration and declining bilateral traceability.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914400" y="3794760"/>
            <a:ext cx="10332720" cy="8686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By distinguishing mass from shape, information-channel metrics reveal corridor dependence and structural organization that standard GVC participation indicators cannot recover.</a:t>
            </a:r>
            <a:endParaRPr lang="en-US" sz="2400" dirty="0"/>
          </a:p>
        </p:txBody>
      </p:sp>
      <p:sp>
        <p:nvSpPr>
          <p:cNvPr id="15" name="Text 13"/>
          <p:cNvSpPr/>
          <p:nvPr/>
        </p:nvSpPr>
        <p:spPr>
          <a:xfrm>
            <a:off x="914400" y="5623560"/>
            <a:ext cx="10332720" cy="3200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0F766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Thank you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18</a:t>
            </a:r>
            <a:endParaRPr lang="en-US" sz="8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Framing</a:t>
            </a:r>
            <a:endParaRPr lang="en-US" sz="24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Research question and contribution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822959" y="1051560"/>
            <a:ext cx="2673275" cy="484633"/>
          </a:xfrm>
          <a:prstGeom prst="roundRect">
            <a:avLst>
              <a:gd name="adj" fmla="val 1875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sz="2400" dirty="0"/>
              <a:t>	</a:t>
            </a:r>
          </a:p>
        </p:txBody>
      </p:sp>
      <p:sp>
        <p:nvSpPr>
          <p:cNvPr id="6" name="Text 4"/>
          <p:cNvSpPr/>
          <p:nvPr/>
        </p:nvSpPr>
        <p:spPr>
          <a:xfrm>
            <a:off x="896112" y="1106424"/>
            <a:ext cx="251047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Research question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1719072"/>
            <a:ext cx="10241280" cy="6400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are intermediate-export value-added and CO₂ flows organized across origin–destination corridors and GVC path layers?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822960" y="2542031"/>
            <a:ext cx="2673274" cy="539497"/>
          </a:xfrm>
          <a:prstGeom prst="roundRect">
            <a:avLst>
              <a:gd name="adj" fmla="val 18750"/>
            </a:avLst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896112" y="2660903"/>
            <a:ext cx="2304288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Contribution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960120" y="3291839"/>
            <a:ext cx="10424160" cy="1847087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Treat each GVC layer matrix as a normalized joint distribution over origin–destination links.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Decompose “fragmentation” into origin concentration, destination portfolio diversification, and origin–destination coupling.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Compare value added and embodied CO₂ across path-defined GVC layers and across country vs country–sector scales.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716280" y="5257800"/>
            <a:ext cx="2392680" cy="1051560"/>
          </a:xfrm>
          <a:prstGeom prst="roundRect">
            <a:avLst/>
          </a:prstGeom>
          <a:solidFill>
            <a:srgbClr val="EFF6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822960" y="5431536"/>
            <a:ext cx="19751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2563E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H(X)</a:t>
            </a:r>
            <a:endParaRPr lang="en-US" sz="2500" dirty="0"/>
          </a:p>
        </p:txBody>
      </p:sp>
      <p:sp>
        <p:nvSpPr>
          <p:cNvPr id="13" name="Text 11"/>
          <p:cNvSpPr/>
          <p:nvPr/>
        </p:nvSpPr>
        <p:spPr>
          <a:xfrm>
            <a:off x="716280" y="5833872"/>
            <a:ext cx="2264664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origin concentration / dispersion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3703320" y="5257800"/>
            <a:ext cx="2194560" cy="1051560"/>
          </a:xfrm>
          <a:prstGeom prst="roundRect">
            <a:avLst/>
          </a:prstGeom>
          <a:solidFill>
            <a:srgbClr val="FFF7ED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3813048" y="5422392"/>
            <a:ext cx="19751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D9770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H(Y|X)</a:t>
            </a:r>
            <a:endParaRPr lang="en-US" sz="2500" dirty="0"/>
          </a:p>
        </p:txBody>
      </p:sp>
      <p:sp>
        <p:nvSpPr>
          <p:cNvPr id="16" name="Text 14"/>
          <p:cNvSpPr/>
          <p:nvPr/>
        </p:nvSpPr>
        <p:spPr>
          <a:xfrm>
            <a:off x="3831336" y="5833872"/>
            <a:ext cx="19385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destination portfolio diversification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6492240" y="5257800"/>
            <a:ext cx="2194560" cy="1051560"/>
          </a:xfrm>
          <a:prstGeom prst="roundRect">
            <a:avLst/>
          </a:prstGeom>
          <a:solidFill>
            <a:srgbClr val="F5F3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6601968" y="5422392"/>
            <a:ext cx="19751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7C3AE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I(X;Y)</a:t>
            </a:r>
            <a:endParaRPr lang="en-US" sz="2500" dirty="0"/>
          </a:p>
        </p:txBody>
      </p:sp>
      <p:sp>
        <p:nvSpPr>
          <p:cNvPr id="19" name="Text 17"/>
          <p:cNvSpPr/>
          <p:nvPr/>
        </p:nvSpPr>
        <p:spPr>
          <a:xfrm>
            <a:off x="6620256" y="5833872"/>
            <a:ext cx="19385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origin–destination coupling</a:t>
            </a:r>
            <a:endParaRPr lang="en-US" sz="1600" dirty="0"/>
          </a:p>
        </p:txBody>
      </p:sp>
      <p:sp>
        <p:nvSpPr>
          <p:cNvPr id="20" name="Shape 18"/>
          <p:cNvSpPr/>
          <p:nvPr/>
        </p:nvSpPr>
        <p:spPr>
          <a:xfrm>
            <a:off x="9281160" y="5257800"/>
            <a:ext cx="2194560" cy="1051560"/>
          </a:xfrm>
          <a:prstGeom prst="roundRect">
            <a:avLst/>
          </a:prstGeom>
          <a:solidFill>
            <a:srgbClr val="F0FDFA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9390888" y="5422392"/>
            <a:ext cx="19751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F766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Δ scale</a:t>
            </a:r>
            <a:endParaRPr lang="en-US" sz="2500" dirty="0"/>
          </a:p>
        </p:txBody>
      </p:sp>
      <p:sp>
        <p:nvSpPr>
          <p:cNvPr id="22" name="Text 20"/>
          <p:cNvSpPr/>
          <p:nvPr/>
        </p:nvSpPr>
        <p:spPr>
          <a:xfrm>
            <a:off x="9409176" y="5833872"/>
            <a:ext cx="19385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information loss under aggregation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3</a:t>
            </a:r>
            <a:endParaRPr lang="en-US" sz="8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Data object</a:t>
            </a:r>
            <a:endParaRPr lang="en-US" sz="2000" dirty="0"/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Three path-defined GVC layers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1920240" y="1828800"/>
            <a:ext cx="1828800" cy="0"/>
          </a:xfrm>
          <a:prstGeom prst="line">
            <a:avLst/>
          </a:prstGeom>
          <a:noFill/>
          <a:ln w="20320">
            <a:solidFill>
              <a:srgbClr val="64748B"/>
            </a:solidFill>
            <a:prstDash val="solid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4343400" y="1828800"/>
            <a:ext cx="1828800" cy="0"/>
          </a:xfrm>
          <a:prstGeom prst="line">
            <a:avLst/>
          </a:prstGeom>
          <a:noFill/>
          <a:ln w="20320">
            <a:solidFill>
              <a:srgbClr val="64748B"/>
            </a:solidFill>
            <a:prstDash val="solid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1920240" y="3429000"/>
            <a:ext cx="1828800" cy="0"/>
          </a:xfrm>
          <a:prstGeom prst="line">
            <a:avLst/>
          </a:prstGeom>
          <a:noFill/>
          <a:ln w="20320">
            <a:solidFill>
              <a:srgbClr val="64748B"/>
            </a:solidFill>
            <a:prstDash val="solid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4343400" y="3429000"/>
            <a:ext cx="1828800" cy="0"/>
          </a:xfrm>
          <a:prstGeom prst="line">
            <a:avLst/>
          </a:prstGeom>
          <a:noFill/>
          <a:ln w="20320">
            <a:solidFill>
              <a:srgbClr val="64748B"/>
            </a:solidFill>
            <a:prstDash val="solid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9" name="Shape 7"/>
          <p:cNvSpPr/>
          <p:nvPr/>
        </p:nvSpPr>
        <p:spPr>
          <a:xfrm>
            <a:off x="1920240" y="5029200"/>
            <a:ext cx="1828800" cy="0"/>
          </a:xfrm>
          <a:prstGeom prst="line">
            <a:avLst/>
          </a:prstGeom>
          <a:noFill/>
          <a:ln w="20320">
            <a:solidFill>
              <a:srgbClr val="64748B"/>
            </a:solidFill>
            <a:prstDash val="solid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10" name="Shape 8"/>
          <p:cNvSpPr/>
          <p:nvPr/>
        </p:nvSpPr>
        <p:spPr>
          <a:xfrm>
            <a:off x="4343400" y="5029200"/>
            <a:ext cx="1828800" cy="0"/>
          </a:xfrm>
          <a:prstGeom prst="line">
            <a:avLst/>
          </a:prstGeom>
          <a:noFill/>
          <a:ln w="20320">
            <a:solidFill>
              <a:srgbClr val="64748B"/>
            </a:solidFill>
            <a:prstDash val="solid"/>
            <a:tailEnd type="triangle"/>
          </a:ln>
        </p:spPr>
        <p:txBody>
          <a:bodyPr/>
          <a:lstStyle/>
          <a:p>
            <a:endParaRPr lang="en-GB"/>
          </a:p>
        </p:txBody>
      </p:sp>
      <p:sp>
        <p:nvSpPr>
          <p:cNvPr id="11" name="Shape 9"/>
          <p:cNvSpPr/>
          <p:nvPr/>
        </p:nvSpPr>
        <p:spPr>
          <a:xfrm>
            <a:off x="1325880" y="1554480"/>
            <a:ext cx="566928" cy="566928"/>
          </a:xfrm>
          <a:prstGeom prst="ellipse">
            <a:avLst/>
          </a:prstGeom>
          <a:solidFill>
            <a:srgbClr val="FFFFFF"/>
          </a:solidFill>
          <a:ln w="1651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dirty="0"/>
              <a:t>A</a:t>
            </a:r>
          </a:p>
        </p:txBody>
      </p:sp>
      <p:sp>
        <p:nvSpPr>
          <p:cNvPr id="12" name="Shape 10"/>
          <p:cNvSpPr/>
          <p:nvPr/>
        </p:nvSpPr>
        <p:spPr>
          <a:xfrm>
            <a:off x="3749040" y="1554480"/>
            <a:ext cx="566928" cy="566928"/>
          </a:xfrm>
          <a:prstGeom prst="ellipse">
            <a:avLst/>
          </a:prstGeom>
          <a:solidFill>
            <a:srgbClr val="FFFFFF"/>
          </a:solidFill>
          <a:ln w="1651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dirty="0"/>
              <a:t>B</a:t>
            </a:r>
          </a:p>
        </p:txBody>
      </p:sp>
      <p:sp>
        <p:nvSpPr>
          <p:cNvPr id="13" name="Shape 11"/>
          <p:cNvSpPr/>
          <p:nvPr/>
        </p:nvSpPr>
        <p:spPr>
          <a:xfrm>
            <a:off x="6172200" y="1554480"/>
            <a:ext cx="566928" cy="566928"/>
          </a:xfrm>
          <a:prstGeom prst="ellipse">
            <a:avLst/>
          </a:prstGeom>
          <a:solidFill>
            <a:srgbClr val="FFFFFF"/>
          </a:solidFill>
          <a:ln w="1651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dirty="0"/>
              <a:t>B</a:t>
            </a:r>
          </a:p>
        </p:txBody>
      </p:sp>
      <p:sp>
        <p:nvSpPr>
          <p:cNvPr id="14" name="Shape 12"/>
          <p:cNvSpPr/>
          <p:nvPr/>
        </p:nvSpPr>
        <p:spPr>
          <a:xfrm>
            <a:off x="1325880" y="3154680"/>
            <a:ext cx="566928" cy="566928"/>
          </a:xfrm>
          <a:prstGeom prst="ellipse">
            <a:avLst/>
          </a:prstGeom>
          <a:solidFill>
            <a:srgbClr val="FFFFFF"/>
          </a:solidFill>
          <a:ln w="1651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dirty="0"/>
              <a:t>A</a:t>
            </a:r>
          </a:p>
        </p:txBody>
      </p:sp>
      <p:sp>
        <p:nvSpPr>
          <p:cNvPr id="15" name="Shape 13"/>
          <p:cNvSpPr/>
          <p:nvPr/>
        </p:nvSpPr>
        <p:spPr>
          <a:xfrm>
            <a:off x="3749040" y="3154680"/>
            <a:ext cx="566928" cy="566928"/>
          </a:xfrm>
          <a:prstGeom prst="ellipse">
            <a:avLst/>
          </a:prstGeom>
          <a:solidFill>
            <a:srgbClr val="FFFFFF"/>
          </a:solidFill>
          <a:ln w="1651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dirty="0"/>
              <a:t>B</a:t>
            </a:r>
          </a:p>
        </p:txBody>
      </p:sp>
      <p:sp>
        <p:nvSpPr>
          <p:cNvPr id="16" name="Shape 14"/>
          <p:cNvSpPr/>
          <p:nvPr/>
        </p:nvSpPr>
        <p:spPr>
          <a:xfrm>
            <a:off x="6172200" y="3154680"/>
            <a:ext cx="566928" cy="566928"/>
          </a:xfrm>
          <a:prstGeom prst="ellipse">
            <a:avLst/>
          </a:prstGeom>
          <a:solidFill>
            <a:srgbClr val="FFFFFF"/>
          </a:solidFill>
          <a:ln w="1651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dirty="0"/>
              <a:t>C</a:t>
            </a:r>
          </a:p>
        </p:txBody>
      </p:sp>
      <p:sp>
        <p:nvSpPr>
          <p:cNvPr id="17" name="Shape 15"/>
          <p:cNvSpPr/>
          <p:nvPr/>
        </p:nvSpPr>
        <p:spPr>
          <a:xfrm>
            <a:off x="1325880" y="4754880"/>
            <a:ext cx="566928" cy="566928"/>
          </a:xfrm>
          <a:prstGeom prst="ellipse">
            <a:avLst/>
          </a:prstGeom>
          <a:solidFill>
            <a:srgbClr val="FFFFFF"/>
          </a:solidFill>
          <a:ln w="1651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dirty="0"/>
              <a:t>A</a:t>
            </a:r>
          </a:p>
        </p:txBody>
      </p:sp>
      <p:sp>
        <p:nvSpPr>
          <p:cNvPr id="18" name="Shape 16"/>
          <p:cNvSpPr/>
          <p:nvPr/>
        </p:nvSpPr>
        <p:spPr>
          <a:xfrm>
            <a:off x="3749040" y="4754880"/>
            <a:ext cx="566928" cy="566928"/>
          </a:xfrm>
          <a:prstGeom prst="ellipse">
            <a:avLst/>
          </a:prstGeom>
          <a:solidFill>
            <a:srgbClr val="FFFFFF"/>
          </a:solidFill>
          <a:ln w="1651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dirty="0"/>
              <a:t>?</a:t>
            </a:r>
          </a:p>
        </p:txBody>
      </p:sp>
      <p:sp>
        <p:nvSpPr>
          <p:cNvPr id="19" name="Shape 17"/>
          <p:cNvSpPr/>
          <p:nvPr/>
        </p:nvSpPr>
        <p:spPr>
          <a:xfrm>
            <a:off x="6172200" y="4754880"/>
            <a:ext cx="566928" cy="566928"/>
          </a:xfrm>
          <a:prstGeom prst="ellipse">
            <a:avLst/>
          </a:prstGeom>
          <a:solidFill>
            <a:srgbClr val="FFFFFF"/>
          </a:solidFill>
          <a:ln w="16510">
            <a:solidFill>
              <a:srgbClr val="0B1F3A"/>
            </a:solidFill>
            <a:prstDash val="solid"/>
          </a:ln>
        </p:spPr>
        <p:txBody>
          <a:bodyPr/>
          <a:lstStyle/>
          <a:p>
            <a:r>
              <a:rPr lang="en-GB" dirty="0"/>
              <a:t>B</a:t>
            </a:r>
          </a:p>
        </p:txBody>
      </p:sp>
      <p:sp>
        <p:nvSpPr>
          <p:cNvPr id="20" name="Text 18"/>
          <p:cNvSpPr/>
          <p:nvPr/>
        </p:nvSpPr>
        <p:spPr>
          <a:xfrm>
            <a:off x="1078992" y="1097280"/>
            <a:ext cx="1097280" cy="22860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Origin</a:t>
            </a:r>
            <a:endParaRPr lang="en-US" dirty="0"/>
          </a:p>
        </p:txBody>
      </p:sp>
      <p:sp>
        <p:nvSpPr>
          <p:cNvPr id="21" name="Text 19"/>
          <p:cNvSpPr/>
          <p:nvPr/>
        </p:nvSpPr>
        <p:spPr>
          <a:xfrm>
            <a:off x="3364992" y="1097280"/>
            <a:ext cx="1280160" cy="22860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Destination</a:t>
            </a: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5641848" y="1097280"/>
            <a:ext cx="1554480" cy="22860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 algn="ctr">
              <a:buNone/>
            </a:pPr>
            <a:r>
              <a:rPr lang="en-US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Consumption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-26446" y="1472183"/>
            <a:ext cx="1379758" cy="74980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2563E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Direct intermediate trade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7086600" y="1627632"/>
            <a:ext cx="402336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one-border intermediate flows absorbed without further re-export</a:t>
            </a:r>
            <a:endParaRPr lang="en-US" sz="2000" b="1" dirty="0"/>
          </a:p>
        </p:txBody>
      </p:sp>
      <p:sp>
        <p:nvSpPr>
          <p:cNvPr id="25" name="Text 23"/>
          <p:cNvSpPr/>
          <p:nvPr/>
        </p:nvSpPr>
        <p:spPr>
          <a:xfrm>
            <a:off x="152355" y="4754880"/>
            <a:ext cx="1173525" cy="566928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algn="ctr"/>
            <a:r>
              <a:rPr lang="en-US" sz="16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Complex multi-hop 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7086600" y="4736592"/>
            <a:ext cx="420624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residual complex multi-hop component after netting out direct absorption</a:t>
            </a:r>
            <a:endParaRPr lang="en-US" sz="2000" b="1" dirty="0"/>
          </a:p>
        </p:txBody>
      </p:sp>
      <p:sp>
        <p:nvSpPr>
          <p:cNvPr id="27" name="Text 25"/>
          <p:cNvSpPr/>
          <p:nvPr/>
        </p:nvSpPr>
        <p:spPr>
          <a:xfrm>
            <a:off x="0" y="3103585"/>
            <a:ext cx="1379758" cy="717354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 lnSpcReduction="10000"/>
          </a:bodyPr>
          <a:lstStyle/>
          <a:p>
            <a:pPr algn="ctr"/>
            <a:r>
              <a:rPr lang="en-US" sz="16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Relay intermediate trade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7040880" y="3269430"/>
            <a:ext cx="4297680" cy="41148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relay / re-export flows: destination transmits origin value added onward</a:t>
            </a:r>
            <a:endParaRPr lang="en-US" sz="2000" b="1" dirty="0"/>
          </a:p>
        </p:txBody>
      </p:sp>
      <p:sp>
        <p:nvSpPr>
          <p:cNvPr id="29" name="Text 27"/>
          <p:cNvSpPr/>
          <p:nvPr/>
        </p:nvSpPr>
        <p:spPr>
          <a:xfrm>
            <a:off x="822960" y="5989320"/>
            <a:ext cx="9875520" cy="3200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VA and CO₂ matrices are built in parallel for each layer and year.</a:t>
            </a:r>
            <a:endParaRPr lang="en-US" sz="2400" dirty="0"/>
          </a:p>
        </p:txBody>
      </p:sp>
      <p:sp>
        <p:nvSpPr>
          <p:cNvPr id="30" name="Text 28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4</a:t>
            </a:r>
            <a:endParaRPr lang="en-US" sz="8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GB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Method bridge for IO audience</a:t>
            </a:r>
          </a:p>
        </p:txBody>
      </p:sp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Information-channel representation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pic>
        <p:nvPicPr>
          <p:cNvPr id="5" name="Image 0" descr="/mnt/data/info_channe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" y="2057400"/>
            <a:ext cx="9571969" cy="4325112"/>
          </a:xfrm>
          <a:prstGeom prst="rect">
            <a:avLst/>
          </a:prstGeom>
        </p:spPr>
      </p:pic>
      <p:sp>
        <p:nvSpPr>
          <p:cNvPr id="6" name="Shape 3"/>
          <p:cNvSpPr/>
          <p:nvPr/>
        </p:nvSpPr>
        <p:spPr>
          <a:xfrm>
            <a:off x="594360" y="1258642"/>
            <a:ext cx="2052918" cy="411481"/>
          </a:xfrm>
          <a:prstGeom prst="roundRect">
            <a:avLst>
              <a:gd name="adj" fmla="val 1875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Text 4"/>
          <p:cNvSpPr/>
          <p:nvPr/>
        </p:nvSpPr>
        <p:spPr>
          <a:xfrm>
            <a:off x="667512" y="1340580"/>
            <a:ext cx="1827366" cy="19202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Normalization</a:t>
            </a:r>
            <a:endParaRPr lang="en-US" sz="2000" dirty="0"/>
          </a:p>
        </p:txBody>
      </p:sp>
      <p:sp>
        <p:nvSpPr>
          <p:cNvPr id="8" name="Text 5"/>
          <p:cNvSpPr/>
          <p:nvPr/>
        </p:nvSpPr>
        <p:spPr>
          <a:xfrm>
            <a:off x="3155576" y="1295127"/>
            <a:ext cx="3931920" cy="3200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p(i,r) = F(i,r) / ΣᵢΣᵣ F(i,r)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6268121" y="1007183"/>
            <a:ext cx="5207599" cy="132588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rmAutofit/>
          </a:bodyPr>
          <a:lstStyle/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X: origin economy or origin country–sector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Y: destination economy or destination country–sector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p(Y|X): routing profile conditional on origin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p(X) and p(Y): origin and destination shares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52992" y="5897880"/>
            <a:ext cx="10501256" cy="77724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F766E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Interpretation: the total system mass is normalized away, so the measures capture the shape of the flow matrix.</a:t>
            </a:r>
            <a:endParaRPr lang="en-US" sz="2400" dirty="0"/>
          </a:p>
        </p:txBody>
      </p:sp>
      <p:sp>
        <p:nvSpPr>
          <p:cNvPr id="11" name="Text 8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5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4360" y="658368"/>
            <a:ext cx="109728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C1E37"/>
                </a:solidFill>
                <a:latin typeface="Aptos Display"/>
              </a:rPr>
              <a:t>From an IO flow table to an information channel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307592"/>
            <a:ext cx="11018520" cy="9144"/>
          </a:xfrm>
          <a:prstGeom prst="rect">
            <a:avLst/>
          </a:prstGeom>
          <a:solidFill>
            <a:srgbClr val="CDD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85627" y="1510139"/>
            <a:ext cx="2886809" cy="50154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600" b="1" dirty="0">
                <a:solidFill>
                  <a:srgbClr val="53657E"/>
                </a:solidFill>
                <a:latin typeface="Aptos"/>
              </a:rPr>
              <a:t>IO / GVC flow table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87508" y="4142232"/>
            <a:ext cx="3002281" cy="1304006"/>
          </a:xfrm>
          <a:prstGeom prst="roundRect">
            <a:avLst/>
          </a:prstGeom>
          <a:solidFill>
            <a:srgbClr val="EBEEF2"/>
          </a:solidFill>
          <a:ln w="19050">
            <a:solidFill>
              <a:srgbClr val="CDD4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2400" dirty="0">
                <a:solidFill>
                  <a:srgbClr val="0C1E37"/>
                </a:solidFill>
                <a:latin typeface="Aptos"/>
              </a:rPr>
              <a:t>total mass
ΣᵢΣⱼ Zᵢⱼ</a:t>
            </a:r>
          </a:p>
        </p:txBody>
      </p:sp>
      <p:cxnSp>
        <p:nvCxnSpPr>
          <p:cNvPr id="32" name="Connector 31"/>
          <p:cNvCxnSpPr>
            <a:cxnSpLocks/>
            <a:stCxn id="68" idx="3"/>
          </p:cNvCxnSpPr>
          <p:nvPr/>
        </p:nvCxnSpPr>
        <p:spPr>
          <a:xfrm>
            <a:off x="2863067" y="2926080"/>
            <a:ext cx="1571773" cy="0"/>
          </a:xfrm>
          <a:prstGeom prst="line">
            <a:avLst/>
          </a:prstGeom>
          <a:ln w="31750">
            <a:solidFill>
              <a:srgbClr val="107E7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670048" y="2446023"/>
            <a:ext cx="1956166" cy="29260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sz="2400" b="1" dirty="0">
                <a:solidFill>
                  <a:srgbClr val="107E76"/>
                </a:solidFill>
                <a:latin typeface="Aptos"/>
              </a:rPr>
              <a:t>normalize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846320" y="1486589"/>
            <a:ext cx="2743200" cy="27432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1600" b="1" dirty="0">
                <a:solidFill>
                  <a:srgbClr val="53657E"/>
                </a:solidFill>
                <a:latin typeface="Aptos"/>
              </a:rPr>
              <a:t>Joint probability over links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572000" y="1965960"/>
            <a:ext cx="3200400" cy="868680"/>
          </a:xfrm>
          <a:prstGeom prst="roundRect">
            <a:avLst/>
          </a:prstGeom>
          <a:solidFill>
            <a:srgbClr val="E0F2EF"/>
          </a:solidFill>
          <a:ln w="19050">
            <a:solidFill>
              <a:srgbClr val="107E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2200" b="1">
                <a:solidFill>
                  <a:srgbClr val="0C1E37"/>
                </a:solidFill>
                <a:latin typeface="Aptos"/>
              </a:rPr>
              <a:t>p(i,j) = Z(i,j) / Σ Z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4626214" y="3063240"/>
            <a:ext cx="1555130" cy="731520"/>
          </a:xfrm>
          <a:prstGeom prst="roundRect">
            <a:avLst/>
          </a:prstGeom>
          <a:solidFill>
            <a:srgbClr val="E6EDF7"/>
          </a:solidFill>
          <a:ln w="19050">
            <a:solidFill>
              <a:srgbClr val="476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600" b="1" dirty="0">
                <a:solidFill>
                  <a:srgbClr val="0C1E37"/>
                </a:solidFill>
                <a:latin typeface="Aptos"/>
              </a:rPr>
              <a:t>p(</a:t>
            </a:r>
            <a:r>
              <a:rPr sz="1600" b="1" dirty="0" err="1">
                <a:solidFill>
                  <a:srgbClr val="0C1E37"/>
                </a:solidFill>
                <a:latin typeface="Aptos"/>
              </a:rPr>
              <a:t>i</a:t>
            </a:r>
            <a:r>
              <a:rPr sz="1600" b="1" dirty="0">
                <a:solidFill>
                  <a:srgbClr val="0C1E37"/>
                </a:solidFill>
                <a:latin typeface="Aptos"/>
              </a:rPr>
              <a:t>)
origin </a:t>
            </a:r>
            <a:endParaRPr lang="en-GB" sz="1600" b="1" dirty="0">
              <a:solidFill>
                <a:srgbClr val="0C1E37"/>
              </a:solidFill>
              <a:latin typeface="Aptos"/>
            </a:endParaRPr>
          </a:p>
          <a:p>
            <a:pPr algn="ctr"/>
            <a:r>
              <a:rPr sz="1600" b="1" dirty="0">
                <a:solidFill>
                  <a:srgbClr val="0C1E37"/>
                </a:solidFill>
                <a:latin typeface="Aptos"/>
              </a:rPr>
              <a:t>share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44702" y="3063240"/>
            <a:ext cx="1555130" cy="731520"/>
          </a:xfrm>
          <a:prstGeom prst="roundRect">
            <a:avLst/>
          </a:prstGeom>
          <a:solidFill>
            <a:srgbClr val="EBF6E9"/>
          </a:solidFill>
          <a:ln w="19050">
            <a:solidFill>
              <a:srgbClr val="4B7E5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600" b="1" dirty="0">
                <a:solidFill>
                  <a:srgbClr val="0C1E37"/>
                </a:solidFill>
                <a:latin typeface="Aptos"/>
              </a:rPr>
              <a:t>p(j)
destination share</a:t>
            </a:r>
          </a:p>
        </p:txBody>
      </p:sp>
      <p:sp>
        <p:nvSpPr>
          <p:cNvPr id="39" name="Rounded Rectangle 38"/>
          <p:cNvSpPr/>
          <p:nvPr/>
        </p:nvSpPr>
        <p:spPr>
          <a:xfrm>
            <a:off x="5403779" y="4105656"/>
            <a:ext cx="1600200" cy="658368"/>
          </a:xfrm>
          <a:prstGeom prst="roundRect">
            <a:avLst/>
          </a:prstGeom>
          <a:solidFill>
            <a:srgbClr val="FFEEDC"/>
          </a:solidFill>
          <a:ln w="19050">
            <a:solidFill>
              <a:srgbClr val="A052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600" b="1" dirty="0">
                <a:solidFill>
                  <a:srgbClr val="0C1E37"/>
                </a:solidFill>
                <a:latin typeface="Aptos"/>
              </a:rPr>
              <a:t>p(</a:t>
            </a:r>
            <a:r>
              <a:rPr sz="1600" b="1" dirty="0" err="1">
                <a:solidFill>
                  <a:srgbClr val="0C1E37"/>
                </a:solidFill>
                <a:latin typeface="Aptos"/>
              </a:rPr>
              <a:t>j|i</a:t>
            </a:r>
            <a:r>
              <a:rPr sz="1600" b="1" dirty="0">
                <a:solidFill>
                  <a:srgbClr val="0C1E37"/>
                </a:solidFill>
                <a:latin typeface="Aptos"/>
              </a:rPr>
              <a:t>)
routing profile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056346" y="1660358"/>
            <a:ext cx="3775156" cy="192024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sz="2000" b="1" dirty="0">
                <a:solidFill>
                  <a:srgbClr val="53657E"/>
                </a:solidFill>
                <a:latin typeface="Aptos"/>
              </a:rPr>
              <a:t>The information channel view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142235" y="2196004"/>
            <a:ext cx="3629172" cy="26827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600">
                <a:solidFill>
                  <a:srgbClr val="0C1E37"/>
                </a:solidFill>
                <a:latin typeface="Aptos"/>
              </a:defRPr>
            </a:pPr>
            <a:r>
              <a:rPr sz="2000" dirty="0"/>
              <a:t>• X = origin node; Y = destination node.</a:t>
            </a:r>
          </a:p>
          <a:p>
            <a:pPr>
              <a:spcAft>
                <a:spcPts val="500"/>
              </a:spcAft>
              <a:defRPr sz="1600">
                <a:solidFill>
                  <a:srgbClr val="0C1E37"/>
                </a:solidFill>
                <a:latin typeface="Aptos"/>
              </a:defRPr>
            </a:pPr>
            <a:r>
              <a:rPr sz="2000" dirty="0"/>
              <a:t>• The table is read as a distributional shape, not only as volume.</a:t>
            </a:r>
          </a:p>
          <a:p>
            <a:pPr>
              <a:spcAft>
                <a:spcPts val="500"/>
              </a:spcAft>
              <a:defRPr sz="1600">
                <a:solidFill>
                  <a:srgbClr val="0C1E37"/>
                </a:solidFill>
                <a:latin typeface="Aptos"/>
              </a:defRPr>
            </a:pPr>
            <a:r>
              <a:rPr sz="2000" dirty="0"/>
              <a:t>• The channel asks how much knowing X reduces uncertainty about Y.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8275320" y="4878790"/>
            <a:ext cx="3291840" cy="1304005"/>
          </a:xfrm>
          <a:prstGeom prst="roundRect">
            <a:avLst/>
          </a:prstGeom>
          <a:solidFill>
            <a:srgbClr val="E0F2EF"/>
          </a:solidFill>
          <a:ln w="19050">
            <a:solidFill>
              <a:srgbClr val="107E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2000" b="1" dirty="0">
                <a:solidFill>
                  <a:srgbClr val="107E76"/>
                </a:solidFill>
                <a:latin typeface="Aptos"/>
              </a:rPr>
              <a:t>Same IO matrix object;
probabilistic interpretation.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1676888" y="6492240"/>
            <a:ext cx="32004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3657E"/>
                </a:solidFill>
                <a:latin typeface="Aptos"/>
              </a:rPr>
              <a:t>6</a:t>
            </a:r>
          </a:p>
        </p:txBody>
      </p:sp>
      <p:sp>
        <p:nvSpPr>
          <p:cNvPr id="45" name="Text 0">
            <a:extLst>
              <a:ext uri="{FF2B5EF4-FFF2-40B4-BE49-F238E27FC236}">
                <a16:creationId xmlns:a16="http://schemas.microsoft.com/office/drawing/2014/main" id="{87AC8555-B7A4-3DBD-9745-F6EA94D3718F}"/>
              </a:ext>
            </a:extLst>
          </p:cNvPr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GB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Method bridge for IO audience</a:t>
            </a: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C2C1C76A-0095-BE2C-A3CB-604DA8AA8A68}"/>
              </a:ext>
            </a:extLst>
          </p:cNvPr>
          <p:cNvGrpSpPr/>
          <p:nvPr/>
        </p:nvGrpSpPr>
        <p:grpSpPr>
          <a:xfrm>
            <a:off x="485627" y="2057400"/>
            <a:ext cx="2377440" cy="1737360"/>
            <a:chOff x="576072" y="2389472"/>
            <a:chExt cx="2377440" cy="1737360"/>
          </a:xfrm>
        </p:grpSpPr>
        <p:sp>
          <p:nvSpPr>
            <p:cNvPr id="54" name="Rectangle 53"/>
            <p:cNvSpPr/>
            <p:nvPr/>
          </p:nvSpPr>
          <p:spPr>
            <a:xfrm>
              <a:off x="576072" y="2389472"/>
              <a:ext cx="475488" cy="347472"/>
            </a:xfrm>
            <a:prstGeom prst="rect">
              <a:avLst/>
            </a:prstGeom>
            <a:solidFill>
              <a:srgbClr val="EBEEF2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051560" y="2389472"/>
              <a:ext cx="475488" cy="347472"/>
            </a:xfrm>
            <a:prstGeom prst="rect">
              <a:avLst/>
            </a:prstGeom>
            <a:solidFill>
              <a:srgbClr val="EBEEF2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000" b="0">
                  <a:solidFill>
                    <a:srgbClr val="0C1E37"/>
                  </a:solidFill>
                </a:rPr>
                <a:t>D1</a:t>
              </a: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527048" y="2389472"/>
              <a:ext cx="475488" cy="347472"/>
            </a:xfrm>
            <a:prstGeom prst="rect">
              <a:avLst/>
            </a:prstGeom>
            <a:solidFill>
              <a:srgbClr val="EBEEF2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000" b="0">
                  <a:solidFill>
                    <a:srgbClr val="0C1E37"/>
                  </a:solidFill>
                </a:rPr>
                <a:t>D2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002536" y="2389472"/>
              <a:ext cx="475488" cy="347472"/>
            </a:xfrm>
            <a:prstGeom prst="rect">
              <a:avLst/>
            </a:prstGeom>
            <a:solidFill>
              <a:srgbClr val="EBEEF2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000" b="0">
                  <a:solidFill>
                    <a:srgbClr val="0C1E37"/>
                  </a:solidFill>
                </a:rPr>
                <a:t>D3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2478024" y="2389472"/>
              <a:ext cx="475488" cy="347472"/>
            </a:xfrm>
            <a:prstGeom prst="rect">
              <a:avLst/>
            </a:prstGeom>
            <a:solidFill>
              <a:srgbClr val="EBEEF2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000" b="0">
                  <a:solidFill>
                    <a:srgbClr val="0C1E37"/>
                  </a:solidFill>
                </a:rPr>
                <a:t>D4</a:t>
              </a: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576072" y="2736944"/>
              <a:ext cx="475488" cy="347472"/>
            </a:xfrm>
            <a:prstGeom prst="rect">
              <a:avLst/>
            </a:prstGeom>
            <a:solidFill>
              <a:srgbClr val="EBEEF2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000" b="0">
                  <a:solidFill>
                    <a:srgbClr val="0C1E37"/>
                  </a:solidFill>
                </a:rPr>
                <a:t>O1</a:t>
              </a: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051560" y="2736944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527048" y="2736944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2002536" y="2736944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2478024" y="2736944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576072" y="3084416"/>
              <a:ext cx="475488" cy="347472"/>
            </a:xfrm>
            <a:prstGeom prst="rect">
              <a:avLst/>
            </a:prstGeom>
            <a:solidFill>
              <a:srgbClr val="EBEEF2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000" b="0">
                  <a:solidFill>
                    <a:srgbClr val="0C1E37"/>
                  </a:solidFill>
                </a:rPr>
                <a:t>O2</a:t>
              </a:r>
            </a:p>
          </p:txBody>
        </p:sp>
        <p:sp>
          <p:nvSpPr>
            <p:cNvPr id="65" name="Rectangle 64"/>
            <p:cNvSpPr/>
            <p:nvPr/>
          </p:nvSpPr>
          <p:spPr>
            <a:xfrm>
              <a:off x="1051560" y="3084416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527048" y="3084416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000" b="1">
                  <a:solidFill>
                    <a:srgbClr val="0C1E37"/>
                  </a:solidFill>
                </a:rPr>
                <a:t>Zᵢⱼ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2002536" y="3084416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478024" y="3084416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576072" y="3431888"/>
              <a:ext cx="475488" cy="347472"/>
            </a:xfrm>
            <a:prstGeom prst="rect">
              <a:avLst/>
            </a:prstGeom>
            <a:solidFill>
              <a:srgbClr val="EBEEF2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000" b="0">
                  <a:solidFill>
                    <a:srgbClr val="0C1E37"/>
                  </a:solidFill>
                </a:rPr>
                <a:t>O3</a:t>
              </a: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051560" y="3431888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1527048" y="3431888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2002536" y="3431888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2478024" y="3431888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576072" y="3779360"/>
              <a:ext cx="475488" cy="347472"/>
            </a:xfrm>
            <a:prstGeom prst="rect">
              <a:avLst/>
            </a:prstGeom>
            <a:solidFill>
              <a:srgbClr val="EBEEF2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sz="1000" b="0">
                  <a:solidFill>
                    <a:srgbClr val="0C1E37"/>
                  </a:solidFill>
                </a:rPr>
                <a:t>O4</a:t>
              </a: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1051560" y="3779360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527048" y="3779360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2002536" y="3779360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478024" y="3779360"/>
              <a:ext cx="475488" cy="347472"/>
            </a:xfrm>
            <a:prstGeom prst="rect">
              <a:avLst/>
            </a:prstGeom>
            <a:solidFill>
              <a:srgbClr val="E6EDF7"/>
            </a:solidFill>
            <a:ln w="12700">
              <a:solidFill>
                <a:srgbClr val="FFFFFF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4360" y="658368"/>
            <a:ext cx="109728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C1E37"/>
                </a:solidFill>
                <a:latin typeface="Aptos Display"/>
              </a:rPr>
              <a:t>Separate marginal size from origin–destination interaction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307592"/>
            <a:ext cx="11018520" cy="9144"/>
          </a:xfrm>
          <a:prstGeom prst="rect">
            <a:avLst/>
          </a:prstGeom>
          <a:solidFill>
            <a:srgbClr val="CDD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914400" y="1645920"/>
            <a:ext cx="10332720" cy="685800"/>
          </a:xfrm>
          <a:prstGeom prst="roundRect">
            <a:avLst/>
          </a:prstGeom>
          <a:solidFill>
            <a:srgbClr val="EBEEF2"/>
          </a:solidFill>
          <a:ln w="19050">
            <a:solidFill>
              <a:srgbClr val="CDD4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2800" b="1" dirty="0">
                <a:solidFill>
                  <a:srgbClr val="0C1E37"/>
                </a:solidFill>
                <a:latin typeface="Aptos"/>
              </a:rPr>
              <a:t>log p(</a:t>
            </a:r>
            <a:r>
              <a:rPr sz="2800" b="1" dirty="0" err="1">
                <a:solidFill>
                  <a:srgbClr val="0C1E37"/>
                </a:solidFill>
                <a:latin typeface="Aptos"/>
              </a:rPr>
              <a:t>i,j</a:t>
            </a:r>
            <a:r>
              <a:rPr sz="2800" b="1" dirty="0">
                <a:solidFill>
                  <a:srgbClr val="0C1E37"/>
                </a:solidFill>
                <a:latin typeface="Aptos"/>
              </a:rPr>
              <a:t>) = αᵢ  +  βⱼ  +  γᵢⱼ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68680" y="2788920"/>
            <a:ext cx="3017520" cy="960120"/>
          </a:xfrm>
          <a:prstGeom prst="roundRect">
            <a:avLst/>
          </a:prstGeom>
          <a:solidFill>
            <a:srgbClr val="E6EDF7"/>
          </a:solidFill>
          <a:ln w="19050">
            <a:solidFill>
              <a:srgbClr val="476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800" b="1">
                <a:solidFill>
                  <a:srgbClr val="0C1E37"/>
                </a:solidFill>
                <a:latin typeface="Aptos"/>
              </a:rPr>
              <a:t>αᵢ
origin marginal size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26280" y="2788920"/>
            <a:ext cx="3017520" cy="960120"/>
          </a:xfrm>
          <a:prstGeom prst="roundRect">
            <a:avLst/>
          </a:prstGeom>
          <a:solidFill>
            <a:srgbClr val="EBF6E9"/>
          </a:solidFill>
          <a:ln w="19050">
            <a:solidFill>
              <a:srgbClr val="4B7E5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800" b="1">
                <a:solidFill>
                  <a:srgbClr val="0C1E37"/>
                </a:solidFill>
                <a:latin typeface="Aptos"/>
              </a:rPr>
              <a:t>βⱼ
destination marginal size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183879" y="2788920"/>
            <a:ext cx="3017520" cy="960120"/>
          </a:xfrm>
          <a:prstGeom prst="roundRect">
            <a:avLst/>
          </a:prstGeom>
          <a:solidFill>
            <a:srgbClr val="FFEEDC"/>
          </a:solidFill>
          <a:ln w="19050">
            <a:solidFill>
              <a:srgbClr val="A052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800" b="1">
                <a:solidFill>
                  <a:srgbClr val="0C1E37"/>
                </a:solidFill>
                <a:latin typeface="Aptos"/>
              </a:rPr>
              <a:t>γᵢⱼ
interaction / association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79" y="4041648"/>
            <a:ext cx="3356811" cy="10797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500">
                <a:solidFill>
                  <a:srgbClr val="0C1E37"/>
                </a:solidFill>
                <a:latin typeface="Aptos"/>
              </a:defRPr>
            </a:pPr>
            <a:r>
              <a:rPr sz="2000" dirty="0"/>
              <a:t>• drives origin diversity H(X)</a:t>
            </a:r>
          </a:p>
          <a:p>
            <a:pPr>
              <a:spcAft>
                <a:spcPts val="500"/>
              </a:spcAft>
              <a:defRPr sz="1500">
                <a:solidFill>
                  <a:srgbClr val="0C1E37"/>
                </a:solidFill>
                <a:latin typeface="Aptos"/>
              </a:defRPr>
            </a:pPr>
            <a:r>
              <a:rPr sz="2000" dirty="0"/>
              <a:t>• low H(X): dominant origin backbone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26279" y="4008440"/>
            <a:ext cx="3356811" cy="13875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500">
                <a:solidFill>
                  <a:srgbClr val="0C1E37"/>
                </a:solidFill>
                <a:latin typeface="Aptos"/>
              </a:defRPr>
            </a:pPr>
            <a:r>
              <a:rPr sz="2000" dirty="0"/>
              <a:t>• drives destination diversity H(Y)</a:t>
            </a:r>
          </a:p>
          <a:p>
            <a:pPr>
              <a:spcAft>
                <a:spcPts val="500"/>
              </a:spcAft>
              <a:defRPr sz="1500">
                <a:solidFill>
                  <a:srgbClr val="0C1E37"/>
                </a:solidFill>
                <a:latin typeface="Aptos"/>
              </a:defRPr>
            </a:pPr>
            <a:r>
              <a:rPr sz="2000" dirty="0"/>
              <a:t>• not enough to identify corridor structure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183878" y="4028653"/>
            <a:ext cx="3626320" cy="10797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500">
                <a:solidFill>
                  <a:srgbClr val="0C1E37"/>
                </a:solidFill>
                <a:latin typeface="Aptos"/>
              </a:defRPr>
            </a:pPr>
            <a:r>
              <a:rPr sz="2000" dirty="0"/>
              <a:t>• this is the coupling structure</a:t>
            </a:r>
          </a:p>
          <a:p>
            <a:pPr>
              <a:spcAft>
                <a:spcPts val="500"/>
              </a:spcAft>
              <a:defRPr sz="1500">
                <a:solidFill>
                  <a:srgbClr val="0C1E37"/>
                </a:solidFill>
                <a:latin typeface="Aptos"/>
              </a:defRPr>
            </a:pPr>
            <a:r>
              <a:rPr sz="2000" dirty="0"/>
              <a:t>• MI is the average deviation from independence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103120" y="5532120"/>
            <a:ext cx="7955279" cy="566928"/>
          </a:xfrm>
          <a:prstGeom prst="roundRect">
            <a:avLst/>
          </a:prstGeom>
          <a:solidFill>
            <a:srgbClr val="E0F2EF"/>
          </a:solidFill>
          <a:ln w="19050">
            <a:solidFill>
              <a:srgbClr val="107E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900" b="1">
                <a:solidFill>
                  <a:srgbClr val="0C1E37"/>
                </a:solidFill>
                <a:latin typeface="Aptos"/>
              </a:rPr>
              <a:t>I(X;Y) = ΣᵢΣⱼ p(i,j) log₂ [ p(i,j) / (p(i)p(j)) 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94560" y="6172200"/>
            <a:ext cx="7772400" cy="32004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/>
            <a:r>
              <a:rPr b="0" dirty="0">
                <a:solidFill>
                  <a:srgbClr val="53657E"/>
                </a:solidFill>
                <a:latin typeface="Aptos"/>
              </a:rPr>
              <a:t>Independence: γᵢⱼ = 0  ⇒  I(X;Y) = 0.  No origin–destination coupling remains.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676888" y="6492240"/>
            <a:ext cx="32004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3657E"/>
                </a:solidFill>
                <a:latin typeface="Aptos"/>
              </a:rPr>
              <a:t>7</a:t>
            </a:r>
          </a:p>
        </p:txBody>
      </p:sp>
      <p:sp>
        <p:nvSpPr>
          <p:cNvPr id="15" name="Text 0">
            <a:extLst>
              <a:ext uri="{FF2B5EF4-FFF2-40B4-BE49-F238E27FC236}">
                <a16:creationId xmlns:a16="http://schemas.microsoft.com/office/drawing/2014/main" id="{9E872EA4-D4A0-620F-5DFA-E9154EA861E2}"/>
              </a:ext>
            </a:extLst>
          </p:cNvPr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GB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Method bridge for IO audience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94360" y="658368"/>
            <a:ext cx="10972800" cy="5943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800" b="1">
                <a:solidFill>
                  <a:srgbClr val="0C1E37"/>
                </a:solidFill>
                <a:latin typeface="Aptos Display"/>
              </a:rPr>
              <a:t>RAS is the natural counterfactual counterpart</a:t>
            </a:r>
          </a:p>
        </p:txBody>
      </p:sp>
      <p:sp>
        <p:nvSpPr>
          <p:cNvPr id="4" name="Rectangle 3"/>
          <p:cNvSpPr/>
          <p:nvPr/>
        </p:nvSpPr>
        <p:spPr>
          <a:xfrm>
            <a:off x="594360" y="1307592"/>
            <a:ext cx="11018520" cy="9144"/>
          </a:xfrm>
          <a:prstGeom prst="rect">
            <a:avLst/>
          </a:prstGeom>
          <a:solidFill>
            <a:srgbClr val="CDD4D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/>
          <p:nvPr/>
        </p:nvSpPr>
        <p:spPr>
          <a:xfrm>
            <a:off x="777240" y="1600200"/>
            <a:ext cx="3291840" cy="640080"/>
          </a:xfrm>
          <a:prstGeom prst="roundRect">
            <a:avLst/>
          </a:prstGeom>
          <a:solidFill>
            <a:srgbClr val="E0F2EF"/>
          </a:solidFill>
          <a:ln w="19050">
            <a:solidFill>
              <a:srgbClr val="107E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2000" b="1">
                <a:solidFill>
                  <a:srgbClr val="0C1E37"/>
                </a:solidFill>
                <a:latin typeface="Aptos"/>
              </a:rPr>
              <a:t>Mutual information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2423160"/>
            <a:ext cx="3291840" cy="13716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107E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800" b="0">
                <a:solidFill>
                  <a:srgbClr val="0C1E37"/>
                </a:solidFill>
                <a:latin typeface="Aptos"/>
              </a:rPr>
              <a:t>READS the observed table
How strongly are origins and destinations coupled?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480560" y="1600200"/>
            <a:ext cx="3291840" cy="640080"/>
          </a:xfrm>
          <a:prstGeom prst="roundRect">
            <a:avLst/>
          </a:prstGeom>
          <a:solidFill>
            <a:srgbClr val="FFEEDC"/>
          </a:solidFill>
          <a:ln w="19050">
            <a:solidFill>
              <a:srgbClr val="A052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2000" b="1">
                <a:solidFill>
                  <a:srgbClr val="0C1E37"/>
                </a:solidFill>
                <a:latin typeface="Aptos"/>
              </a:rPr>
              <a:t>RAS / biproportional scaling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480560" y="2423160"/>
            <a:ext cx="3291840" cy="13716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A052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700" b="0">
                <a:solidFill>
                  <a:srgbClr val="0C1E37"/>
                </a:solidFill>
                <a:latin typeface="Aptos"/>
              </a:rPr>
              <a:t>RESHAPES the table
Hit new row/column totals with minimum information loss.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183879" y="1600200"/>
            <a:ext cx="3291840" cy="640080"/>
          </a:xfrm>
          <a:prstGeom prst="roundRect">
            <a:avLst/>
          </a:prstGeom>
          <a:solidFill>
            <a:srgbClr val="EBF6E9"/>
          </a:solidFill>
          <a:ln w="19050">
            <a:solidFill>
              <a:srgbClr val="2962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2000" b="1">
                <a:solidFill>
                  <a:srgbClr val="0C1E37"/>
                </a:solidFill>
                <a:latin typeface="Aptos"/>
              </a:rPr>
              <a:t>Bridge interpretation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183879" y="2423160"/>
            <a:ext cx="3291840" cy="1371600"/>
          </a:xfrm>
          <a:prstGeom prst="roundRect">
            <a:avLst/>
          </a:prstGeom>
          <a:solidFill>
            <a:srgbClr val="FFFFFF"/>
          </a:solidFill>
          <a:ln w="19050">
            <a:solidFill>
              <a:srgbClr val="2962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700" b="0">
                <a:solidFill>
                  <a:srgbClr val="0C1E37"/>
                </a:solidFill>
                <a:latin typeface="Aptos"/>
              </a:rPr>
              <a:t>Counterfactual table
new scale, old association pattern as far as feasible.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051560" y="4343400"/>
            <a:ext cx="10058400" cy="603504"/>
          </a:xfrm>
          <a:prstGeom prst="roundRect">
            <a:avLst/>
          </a:prstGeom>
          <a:solidFill>
            <a:srgbClr val="EBEEF2"/>
          </a:solidFill>
          <a:ln w="19050">
            <a:solidFill>
              <a:srgbClr val="CDD4D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2100" b="1">
                <a:solidFill>
                  <a:srgbClr val="0C1E37"/>
                </a:solidFill>
                <a:latin typeface="Aptos"/>
              </a:rPr>
              <a:t>log p*(i,j) = [αᵢ + log rᵢ]  +  [βⱼ + log sⱼ]  +  γᵢⱼ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051560" y="5166360"/>
            <a:ext cx="3017520" cy="749808"/>
          </a:xfrm>
          <a:prstGeom prst="roundRect">
            <a:avLst/>
          </a:prstGeom>
          <a:solidFill>
            <a:srgbClr val="E6EDF7"/>
          </a:solidFill>
          <a:ln w="19050">
            <a:solidFill>
              <a:srgbClr val="47628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500" b="1">
                <a:solidFill>
                  <a:srgbClr val="0C1E37"/>
                </a:solidFill>
                <a:latin typeface="Aptos"/>
              </a:rPr>
              <a:t>Changed by RAS:
row/column marginals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526280" y="5166360"/>
            <a:ext cx="3017520" cy="749808"/>
          </a:xfrm>
          <a:prstGeom prst="roundRect">
            <a:avLst/>
          </a:prstGeom>
          <a:solidFill>
            <a:srgbClr val="FFEEDC"/>
          </a:solidFill>
          <a:ln w="19050">
            <a:solidFill>
              <a:srgbClr val="A0521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500" b="1">
                <a:solidFill>
                  <a:srgbClr val="0C1E37"/>
                </a:solidFill>
                <a:latin typeface="Aptos"/>
              </a:rPr>
              <a:t>Preserved by RAS:
interaction / odds ratios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01000" y="5166360"/>
            <a:ext cx="3017520" cy="749808"/>
          </a:xfrm>
          <a:prstGeom prst="roundRect">
            <a:avLst/>
          </a:prstGeom>
          <a:solidFill>
            <a:srgbClr val="EBF6E9"/>
          </a:solidFill>
          <a:ln w="19050">
            <a:solidFill>
              <a:srgbClr val="29623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73152" tIns="36576" rIns="73152" bIns="36576" rtlCol="0" anchor="ctr"/>
          <a:lstStyle/>
          <a:p>
            <a:pPr algn="ctr"/>
            <a:r>
              <a:rPr sz="1500" b="1">
                <a:solidFill>
                  <a:srgbClr val="0C1E37"/>
                </a:solidFill>
                <a:latin typeface="Aptos"/>
              </a:rPr>
              <a:t>Therefore:
MI moves only as targets force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14400" y="6217920"/>
            <a:ext cx="10332720" cy="274320"/>
          </a:xfrm>
          <a:prstGeom prst="rect">
            <a:avLst/>
          </a:prstGeom>
          <a:noFill/>
        </p:spPr>
        <p:txBody>
          <a:bodyPr wrap="square">
            <a:normAutofit/>
          </a:bodyPr>
          <a:lstStyle/>
          <a:p>
            <a:pPr algn="ctr"/>
            <a:r>
              <a:rPr sz="1150" b="0">
                <a:solidFill>
                  <a:srgbClr val="53657E"/>
                </a:solidFill>
                <a:latin typeface="Aptos"/>
              </a:rPr>
              <a:t>Ireland &amp; Kullback (1968): RAS as minimum cross-entropy / KL updating under fixed marginals.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676888" y="6492240"/>
            <a:ext cx="32004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/>
            <a:r>
              <a:rPr sz="1000">
                <a:solidFill>
                  <a:srgbClr val="53657E"/>
                </a:solidFill>
                <a:latin typeface="Aptos"/>
              </a:rPr>
              <a:t>8</a:t>
            </a:r>
          </a:p>
        </p:txBody>
      </p:sp>
      <p:sp>
        <p:nvSpPr>
          <p:cNvPr id="17" name="Text 0">
            <a:extLst>
              <a:ext uri="{FF2B5EF4-FFF2-40B4-BE49-F238E27FC236}">
                <a16:creationId xmlns:a16="http://schemas.microsoft.com/office/drawing/2014/main" id="{80D38C3B-BA75-A228-5959-1A7BB96A06B0}"/>
              </a:ext>
            </a:extLst>
          </p:cNvPr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GB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Method bridge for IO audience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94360" y="475488"/>
            <a:ext cx="10881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500" b="1" dirty="0">
                <a:solidFill>
                  <a:srgbClr val="0B1F3A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What the measures mean substantively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94360" y="987552"/>
            <a:ext cx="11018520" cy="0"/>
          </a:xfrm>
          <a:prstGeom prst="line">
            <a:avLst/>
          </a:prstGeom>
          <a:noFill/>
          <a:ln w="889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" name="Shape 3"/>
          <p:cNvSpPr/>
          <p:nvPr/>
        </p:nvSpPr>
        <p:spPr>
          <a:xfrm>
            <a:off x="228600" y="1353761"/>
            <a:ext cx="2880360" cy="1462143"/>
          </a:xfrm>
          <a:prstGeom prst="roundRect">
            <a:avLst/>
          </a:prstGeom>
          <a:solidFill>
            <a:srgbClr val="EFF6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Text 4"/>
          <p:cNvSpPr/>
          <p:nvPr/>
        </p:nvSpPr>
        <p:spPr>
          <a:xfrm>
            <a:off x="338328" y="1518354"/>
            <a:ext cx="26609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2563E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H(X)</a:t>
            </a:r>
            <a:endParaRPr lang="en-US" sz="2500" dirty="0"/>
          </a:p>
        </p:txBody>
      </p:sp>
      <p:sp>
        <p:nvSpPr>
          <p:cNvPr id="7" name="Text 5"/>
          <p:cNvSpPr/>
          <p:nvPr/>
        </p:nvSpPr>
        <p:spPr>
          <a:xfrm>
            <a:off x="338328" y="2089854"/>
            <a:ext cx="26243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Are flows dispersed across many origins, or dominated by few origins?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154680" y="1353761"/>
            <a:ext cx="2880360" cy="1462143"/>
          </a:xfrm>
          <a:prstGeom prst="roundRect">
            <a:avLst/>
          </a:prstGeom>
          <a:solidFill>
            <a:srgbClr val="FFF7ED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3264408" y="1518354"/>
            <a:ext cx="26609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D97706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H(Y|X)</a:t>
            </a:r>
            <a:endParaRPr lang="en-US" sz="2500" dirty="0"/>
          </a:p>
        </p:txBody>
      </p:sp>
      <p:sp>
        <p:nvSpPr>
          <p:cNvPr id="10" name="Text 8"/>
          <p:cNvSpPr/>
          <p:nvPr/>
        </p:nvSpPr>
        <p:spPr>
          <a:xfrm>
            <a:off x="3236976" y="2089854"/>
            <a:ext cx="26243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Does each origin route broadly, or depend on a narrow destination portfolio?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6080760" y="1353761"/>
            <a:ext cx="2880360" cy="1462143"/>
          </a:xfrm>
          <a:prstGeom prst="roundRect">
            <a:avLst/>
          </a:prstGeom>
          <a:solidFill>
            <a:srgbClr val="F5F3FF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2" name="Text 10"/>
          <p:cNvSpPr/>
          <p:nvPr/>
        </p:nvSpPr>
        <p:spPr>
          <a:xfrm>
            <a:off x="6190488" y="1518354"/>
            <a:ext cx="266090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7C3AED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I(X;Y)</a:t>
            </a:r>
            <a:endParaRPr lang="en-US" sz="2500" dirty="0"/>
          </a:p>
        </p:txBody>
      </p:sp>
      <p:sp>
        <p:nvSpPr>
          <p:cNvPr id="13" name="Text 11"/>
          <p:cNvSpPr/>
          <p:nvPr/>
        </p:nvSpPr>
        <p:spPr>
          <a:xfrm>
            <a:off x="6208776" y="2066189"/>
            <a:ext cx="262432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Does knowing the origin strongly predict the destination?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9006840" y="1353761"/>
            <a:ext cx="2956560" cy="1462143"/>
          </a:xfrm>
          <a:prstGeom prst="roundRect">
            <a:avLst/>
          </a:prstGeom>
          <a:solidFill>
            <a:srgbClr val="F0FDFA"/>
          </a:solidFill>
          <a:ln w="7620">
            <a:solidFill>
              <a:srgbClr val="CBD5E1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5" name="Text 13"/>
          <p:cNvSpPr/>
          <p:nvPr/>
        </p:nvSpPr>
        <p:spPr>
          <a:xfrm>
            <a:off x="9710928" y="1490472"/>
            <a:ext cx="160934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2500" b="1" dirty="0">
                <a:solidFill>
                  <a:srgbClr val="0F766E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I/H</a:t>
            </a:r>
            <a:endParaRPr lang="en-US" sz="2500" dirty="0"/>
          </a:p>
        </p:txBody>
      </p:sp>
      <p:sp>
        <p:nvSpPr>
          <p:cNvPr id="16" name="Text 14"/>
          <p:cNvSpPr/>
          <p:nvPr/>
        </p:nvSpPr>
        <p:spPr>
          <a:xfrm>
            <a:off x="9134856" y="1929834"/>
            <a:ext cx="2700528" cy="52075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16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How large is coupling relative to origin diversity or total bilateral complexity?</a:t>
            </a:r>
            <a:endParaRPr lang="en-US" sz="1600" dirty="0"/>
          </a:p>
        </p:txBody>
      </p:sp>
      <p:sp>
        <p:nvSpPr>
          <p:cNvPr id="17" name="Shape 15"/>
          <p:cNvSpPr/>
          <p:nvPr/>
        </p:nvSpPr>
        <p:spPr>
          <a:xfrm>
            <a:off x="822959" y="2980498"/>
            <a:ext cx="3130475" cy="448502"/>
          </a:xfrm>
          <a:prstGeom prst="roundRect">
            <a:avLst>
              <a:gd name="adj" fmla="val 18750"/>
            </a:avLst>
          </a:prstGeom>
          <a:solidFill>
            <a:srgbClr val="0B1F3A"/>
          </a:solidFill>
          <a:ln w="12700">
            <a:solidFill>
              <a:srgbClr val="0B1F3A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8" name="Text 16"/>
          <p:cNvSpPr/>
          <p:nvPr/>
        </p:nvSpPr>
        <p:spPr>
          <a:xfrm>
            <a:off x="896112" y="3127248"/>
            <a:ext cx="270770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Decomposition logic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822959" y="3639312"/>
            <a:ext cx="10332720" cy="87737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 fontScale="925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B1F3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Fragmentation is not one property. It can mean dispersed origins, diversified routing, or tight bilateral pairing. These are empirically separable.</a:t>
            </a:r>
            <a:endParaRPr lang="en-US" sz="2400" dirty="0"/>
          </a:p>
        </p:txBody>
      </p:sp>
      <p:sp>
        <p:nvSpPr>
          <p:cNvPr id="20" name="Shape 18"/>
          <p:cNvSpPr/>
          <p:nvPr/>
        </p:nvSpPr>
        <p:spPr>
          <a:xfrm>
            <a:off x="822960" y="4727000"/>
            <a:ext cx="3130474" cy="407894"/>
          </a:xfrm>
          <a:prstGeom prst="roundRect">
            <a:avLst>
              <a:gd name="adj" fmla="val 18750"/>
            </a:avLst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1" name="Text 19"/>
          <p:cNvSpPr/>
          <p:nvPr/>
        </p:nvSpPr>
        <p:spPr>
          <a:xfrm>
            <a:off x="896111" y="4864607"/>
            <a:ext cx="2904924" cy="197045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Autofit/>
          </a:bodyPr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</a:rPr>
              <a:t>Scale test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960120" y="5303520"/>
            <a:ext cx="9875520" cy="822960"/>
          </a:xfrm>
          <a:prstGeom prst="rect">
            <a:avLst/>
          </a:prstGeom>
          <a:noFill/>
          <a:ln/>
        </p:spPr>
        <p:txBody>
          <a:bodyPr wrap="square" lIns="508" tIns="508" rIns="508" bIns="508" rtlCol="0" anchor="t">
            <a:no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Country level: 77 economies.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Country–sector level: 77 economies × 12 sectors = 924 nodes.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1182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• Information loss under aggregation identifies where meaningful structure is embedded.</a:t>
            </a:r>
            <a:endParaRPr lang="en-US" sz="2000" dirty="0"/>
          </a:p>
        </p:txBody>
      </p:sp>
      <p:sp>
        <p:nvSpPr>
          <p:cNvPr id="23" name="Text 21"/>
          <p:cNvSpPr/>
          <p:nvPr/>
        </p:nvSpPr>
        <p:spPr>
          <a:xfrm>
            <a:off x="11567160" y="6492240"/>
            <a:ext cx="2743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64748B"/>
                </a:solidFill>
              </a:rPr>
              <a:t>6</a:t>
            </a:r>
            <a:endParaRPr lang="en-US" sz="850" dirty="0"/>
          </a:p>
        </p:txBody>
      </p:sp>
      <p:sp>
        <p:nvSpPr>
          <p:cNvPr id="24" name="Text 0">
            <a:extLst>
              <a:ext uri="{FF2B5EF4-FFF2-40B4-BE49-F238E27FC236}">
                <a16:creationId xmlns:a16="http://schemas.microsoft.com/office/drawing/2014/main" id="{073FE211-3350-4C3A-7FBE-765E549AB12E}"/>
              </a:ext>
            </a:extLst>
          </p:cNvPr>
          <p:cNvSpPr/>
          <p:nvPr/>
        </p:nvSpPr>
        <p:spPr>
          <a:xfrm>
            <a:off x="594360" y="228600"/>
            <a:ext cx="3840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GB" sz="2000" b="1" dirty="0">
                <a:solidFill>
                  <a:srgbClr val="64748B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Method bridge for IO audience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</TotalTime>
  <Words>2512</Words>
  <Application>Microsoft Office PowerPoint</Application>
  <PresentationFormat>Widescreen</PresentationFormat>
  <Paragraphs>300</Paragraphs>
  <Slides>21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Hiroshima University / University of Girona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Fragmentation, Corridor Dependence, and Origin–Destination Coupling in GVC Layers</dc:title>
  <dc:subject>GVC information-channel presentation based on manuscript</dc:subject>
  <dc:creator>OpenAI / Shuning Chen</dc:creator>
  <cp:lastModifiedBy>CHEN SHUNING</cp:lastModifiedBy>
  <cp:revision>44</cp:revision>
  <dcterms:created xsi:type="dcterms:W3CDTF">2026-05-05T02:46:18Z</dcterms:created>
  <dcterms:modified xsi:type="dcterms:W3CDTF">2026-06-22T08:17:12Z</dcterms:modified>
</cp:coreProperties>
</file>