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344" r:id="rId5"/>
    <p:sldId id="348" r:id="rId6"/>
    <p:sldId id="349" r:id="rId7"/>
    <p:sldId id="350" r:id="rId8"/>
    <p:sldId id="351" r:id="rId9"/>
    <p:sldId id="352" r:id="rId10"/>
    <p:sldId id="353" r:id="rId11"/>
    <p:sldId id="354" r:id="rId12"/>
    <p:sldId id="355" r:id="rId13"/>
    <p:sldId id="346"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8550D-85AD-661C-87F9-8D8D17B4293D}" name="Fabian Rocha Aponte" initials="FR" userId="S::Fabian.Rocha.Aponte@sintef.no::7402a028-2d56-469e-8edd-18507869502d" providerId="AD"/>
  <p188:author id="{5D081A29-3C49-9465-BE31-4413422EAA36}" name="Patrick Scheffer" initials="PS" userId="S::patrick.scheffer@zoe-institut.de::81593edc-a35d-47cf-8f7c-c01b37ebc8b7" providerId="AD"/>
  <p188:author id="{89810698-C8F6-20D2-059C-CE4C80A2E2BE}" name="Magalí Brosio" initials="MB" userId="S::magali.brosio@zoe-institut.de::0cabadd1-4802-49fe-bcea-402a6c3619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CAB"/>
    <a:srgbClr val="4A314D"/>
    <a:srgbClr val="E68D8E"/>
    <a:srgbClr val="FFFFFF"/>
    <a:srgbClr val="E7F2F9"/>
    <a:srgbClr val="CEE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91B9B-F4C5-4176-B06D-60FD22444AE8}" v="114" dt="2023-06-21T09:34:43.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59" autoAdjust="0"/>
  </p:normalViewPr>
  <p:slideViewPr>
    <p:cSldViewPr snapToGrid="0">
      <p:cViewPr varScale="1">
        <p:scale>
          <a:sx n="81" d="100"/>
          <a:sy n="81" d="100"/>
        </p:scale>
        <p:origin x="456"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274BF7-6B38-1CFF-5AEC-C6A3F46C9F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EF53466-107D-0782-7B2A-ACDC1E1CA3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622824-A2C3-4124-BF7E-D8B074D4CC88}" type="datetimeFigureOut">
              <a:rPr lang="en-GB" smtClean="0"/>
              <a:t>19/06/2026</a:t>
            </a:fld>
            <a:endParaRPr lang="en-GB"/>
          </a:p>
        </p:txBody>
      </p:sp>
      <p:sp>
        <p:nvSpPr>
          <p:cNvPr id="4" name="Footer Placeholder 3">
            <a:extLst>
              <a:ext uri="{FF2B5EF4-FFF2-40B4-BE49-F238E27FC236}">
                <a16:creationId xmlns:a16="http://schemas.microsoft.com/office/drawing/2014/main" id="{E80ECD16-F8BD-28AF-C3AC-D53860FB85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AEACCD-1B18-D8B6-29B9-EBEDC7E599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9C8518-B18F-4DA6-9F9C-F9158265D172}" type="slidenum">
              <a:rPr lang="en-GB" smtClean="0"/>
              <a:t>‹#›</a:t>
            </a:fld>
            <a:endParaRPr lang="en-GB"/>
          </a:p>
        </p:txBody>
      </p:sp>
    </p:spTree>
    <p:extLst>
      <p:ext uri="{BB962C8B-B14F-4D97-AF65-F5344CB8AC3E}">
        <p14:creationId xmlns:p14="http://schemas.microsoft.com/office/powerpoint/2010/main" val="296933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14D7D-F6E1-49FD-8CF3-C2F1F0CB2677}" type="datetimeFigureOut">
              <a:t>19.06.2026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8DFB2-EE00-4A29-9252-1802A1CAD768}" type="slidenum">
              <a:t>‹#›</a:t>
            </a:fld>
            <a:endParaRPr lang="en-US"/>
          </a:p>
        </p:txBody>
      </p:sp>
    </p:spTree>
    <p:extLst>
      <p:ext uri="{BB962C8B-B14F-4D97-AF65-F5344CB8AC3E}">
        <p14:creationId xmlns:p14="http://schemas.microsoft.com/office/powerpoint/2010/main" val="404877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should be handled briskly. The key message is not that existing models ignore everything, but that they typically do not make both directions operational. Use the distinction between “distribution as output” and “distribution as a state variable that affects subsequent emissions and policy feasibility.”</a:t>
            </a:r>
          </a:p>
          <a:p>
            <a:endParaRPr lang="nb-NO" dirty="0"/>
          </a:p>
        </p:txBody>
      </p:sp>
      <p:sp>
        <p:nvSpPr>
          <p:cNvPr id="4" name="Plassholder for lysbildenummer 3"/>
          <p:cNvSpPr>
            <a:spLocks noGrp="1"/>
          </p:cNvSpPr>
          <p:nvPr>
            <p:ph type="sldNum" sz="quarter" idx="5"/>
          </p:nvPr>
        </p:nvSpPr>
        <p:spPr/>
        <p:txBody>
          <a:bodyPr/>
          <a:lstStyle/>
          <a:p>
            <a:fld id="{CD78DFB2-EE00-4A29-9252-1802A1CAD768}" type="slidenum">
              <a:rPr lang="nb-NO" smtClean="0"/>
              <a:t>2</a:t>
            </a:fld>
            <a:endParaRPr lang="nb-NO"/>
          </a:p>
        </p:txBody>
      </p:sp>
    </p:spTree>
    <p:extLst>
      <p:ext uri="{BB962C8B-B14F-4D97-AF65-F5344CB8AC3E}">
        <p14:creationId xmlns:p14="http://schemas.microsoft.com/office/powerpoint/2010/main" val="294848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9602-868D-7179-9861-EB448D41877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E5B3A87-5E81-572A-1957-DC40560464A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0833B64-D2FD-1C25-CDAB-5A0A3F5280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Spend about one minute. Emphasize that the equations are conventional IO equations, but the novelty is where distributional and physical state variables enter. </a:t>
            </a:r>
            <a:r>
              <a:rPr lang="en-US" dirty="0" err="1"/>
              <a:t>A_t</a:t>
            </a:r>
            <a:r>
              <a:rPr lang="en-US" dirty="0"/>
              <a:t> is allowed to change over time. The same product/industry structure hosts households, emissions, prices and climate incidence.</a:t>
            </a:r>
          </a:p>
          <a:p>
            <a:endParaRPr lang="nb-NO" dirty="0"/>
          </a:p>
        </p:txBody>
      </p:sp>
      <p:sp>
        <p:nvSpPr>
          <p:cNvPr id="4" name="Plassholder for lysbildenummer 3">
            <a:extLst>
              <a:ext uri="{FF2B5EF4-FFF2-40B4-BE49-F238E27FC236}">
                <a16:creationId xmlns:a16="http://schemas.microsoft.com/office/drawing/2014/main" id="{5DEF8918-CEDB-53F3-BACC-DE983CE7FC91}"/>
              </a:ext>
            </a:extLst>
          </p:cNvPr>
          <p:cNvSpPr>
            <a:spLocks noGrp="1"/>
          </p:cNvSpPr>
          <p:nvPr>
            <p:ph type="sldNum" sz="quarter" idx="5"/>
          </p:nvPr>
        </p:nvSpPr>
        <p:spPr/>
        <p:txBody>
          <a:bodyPr/>
          <a:lstStyle/>
          <a:p>
            <a:fld id="{CD78DFB2-EE00-4A29-9252-1802A1CAD768}" type="slidenum">
              <a:rPr lang="nb-NO" smtClean="0"/>
              <a:t>3</a:t>
            </a:fld>
            <a:endParaRPr lang="nb-NO"/>
          </a:p>
        </p:txBody>
      </p:sp>
    </p:spTree>
    <p:extLst>
      <p:ext uri="{BB962C8B-B14F-4D97-AF65-F5344CB8AC3E}">
        <p14:creationId xmlns:p14="http://schemas.microsoft.com/office/powerpoint/2010/main" val="19074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agriculture as the most intuitive example. Highlight that the mechanism has two effects: quantity effects through sectoral output and employment/income multipliers, and price effects through food costs and group-specific baskets. </a:t>
            </a:r>
            <a:r>
              <a:rPr lang="en-US" dirty="0" err="1"/>
              <a:t>Emphasise</a:t>
            </a:r>
            <a:r>
              <a:rPr lang="en-US" dirty="0"/>
              <a:t> that the IO contribution is to keep the price and final demand vector in the same product classification.</a:t>
            </a:r>
          </a:p>
          <a:p>
            <a:endParaRPr lang="nb-NO" dirty="0"/>
          </a:p>
        </p:txBody>
      </p:sp>
      <p:sp>
        <p:nvSpPr>
          <p:cNvPr id="4" name="Plassholder for lysbildenummer 3"/>
          <p:cNvSpPr>
            <a:spLocks noGrp="1"/>
          </p:cNvSpPr>
          <p:nvPr>
            <p:ph type="sldNum" sz="quarter" idx="5"/>
          </p:nvPr>
        </p:nvSpPr>
        <p:spPr/>
        <p:txBody>
          <a:bodyPr/>
          <a:lstStyle/>
          <a:p>
            <a:fld id="{CD78DFB2-EE00-4A29-9252-1802A1CAD768}" type="slidenum">
              <a:rPr lang="nb-NO" smtClean="0"/>
              <a:t>4</a:t>
            </a:fld>
            <a:endParaRPr lang="nb-NO"/>
          </a:p>
        </p:txBody>
      </p:sp>
    </p:spTree>
    <p:extLst>
      <p:ext uri="{BB962C8B-B14F-4D97-AF65-F5344CB8AC3E}">
        <p14:creationId xmlns:p14="http://schemas.microsoft.com/office/powerpoint/2010/main" val="400424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most data-intensive channel. Stress that the paper does not claim the data are fully available. Its contribution is to identify the bridge objects: asset-type capital stocks, exposure by asset and region, and ownership by household group. This creates a channel from climate shocks to wealth dynamics, not just output loss.</a:t>
            </a:r>
          </a:p>
          <a:p>
            <a:endParaRPr lang="nb-NO" dirty="0"/>
          </a:p>
        </p:txBody>
      </p:sp>
      <p:sp>
        <p:nvSpPr>
          <p:cNvPr id="4" name="Plassholder for lysbildenummer 3"/>
          <p:cNvSpPr>
            <a:spLocks noGrp="1"/>
          </p:cNvSpPr>
          <p:nvPr>
            <p:ph type="sldNum" sz="quarter" idx="5"/>
          </p:nvPr>
        </p:nvSpPr>
        <p:spPr/>
        <p:txBody>
          <a:bodyPr/>
          <a:lstStyle/>
          <a:p>
            <a:fld id="{CD78DFB2-EE00-4A29-9252-1802A1CAD768}" type="slidenum">
              <a:rPr lang="nb-NO" smtClean="0"/>
              <a:t>5</a:t>
            </a:fld>
            <a:endParaRPr lang="nb-NO"/>
          </a:p>
        </p:txBody>
      </p:sp>
    </p:spTree>
    <p:extLst>
      <p:ext uri="{BB962C8B-B14F-4D97-AF65-F5344CB8AC3E}">
        <p14:creationId xmlns:p14="http://schemas.microsoft.com/office/powerpoint/2010/main" val="224731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the claims bounded. The wellbeing channel uses health as an operational example because it has better data and maps into </a:t>
            </a:r>
            <a:r>
              <a:rPr lang="en-US" dirty="0" err="1"/>
              <a:t>labour</a:t>
            </a:r>
            <a:r>
              <a:rPr lang="en-US" dirty="0"/>
              <a:t> income and out-of-pocket expenditures. Mention that mental health, education and social cohesion are treated as priority extensions, not fully </a:t>
            </a:r>
            <a:r>
              <a:rPr lang="en-US" dirty="0" err="1"/>
              <a:t>operationalised</a:t>
            </a:r>
            <a:r>
              <a:rPr lang="en-US" dirty="0"/>
              <a:t> in the baseline.</a:t>
            </a:r>
          </a:p>
          <a:p>
            <a:endParaRPr lang="nb-NO" dirty="0"/>
          </a:p>
        </p:txBody>
      </p:sp>
      <p:sp>
        <p:nvSpPr>
          <p:cNvPr id="4" name="Plassholder for lysbildenummer 3"/>
          <p:cNvSpPr>
            <a:spLocks noGrp="1"/>
          </p:cNvSpPr>
          <p:nvPr>
            <p:ph type="sldNum" sz="quarter" idx="5"/>
          </p:nvPr>
        </p:nvSpPr>
        <p:spPr/>
        <p:txBody>
          <a:bodyPr/>
          <a:lstStyle/>
          <a:p>
            <a:fld id="{CD78DFB2-EE00-4A29-9252-1802A1CAD768}" type="slidenum">
              <a:rPr lang="nb-NO" smtClean="0"/>
              <a:t>6</a:t>
            </a:fld>
            <a:endParaRPr lang="nb-NO"/>
          </a:p>
        </p:txBody>
      </p:sp>
    </p:spTree>
    <p:extLst>
      <p:ext uri="{BB962C8B-B14F-4D97-AF65-F5344CB8AC3E}">
        <p14:creationId xmlns:p14="http://schemas.microsoft.com/office/powerpoint/2010/main" val="21286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and development should be the strongest practical slide. Tell the audience that the toy model already tests accounting consistency and closure, but not calibration. The next development step is an EU implementation: FIGARO/NAM plus HBS, EU-SILC and emissions accounts. The full tier requires new bridge matrices for asset ownership and exposure.</a:t>
            </a:r>
          </a:p>
          <a:p>
            <a:endParaRPr lang="nb-NO" dirty="0"/>
          </a:p>
        </p:txBody>
      </p:sp>
      <p:sp>
        <p:nvSpPr>
          <p:cNvPr id="4" name="Plassholder for lysbildenummer 3"/>
          <p:cNvSpPr>
            <a:spLocks noGrp="1"/>
          </p:cNvSpPr>
          <p:nvPr>
            <p:ph type="sldNum" sz="quarter" idx="5"/>
          </p:nvPr>
        </p:nvSpPr>
        <p:spPr/>
        <p:txBody>
          <a:bodyPr/>
          <a:lstStyle/>
          <a:p>
            <a:fld id="{CD78DFB2-EE00-4A29-9252-1802A1CAD768}" type="slidenum">
              <a:rPr lang="nb-NO" smtClean="0"/>
              <a:t>7</a:t>
            </a:fld>
            <a:endParaRPr lang="nb-NO"/>
          </a:p>
        </p:txBody>
      </p:sp>
    </p:spTree>
    <p:extLst>
      <p:ext uri="{BB962C8B-B14F-4D97-AF65-F5344CB8AC3E}">
        <p14:creationId xmlns:p14="http://schemas.microsoft.com/office/powerpoint/2010/main" val="308067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minute. State the three messages. End by inviting the IO community to engage on bridge matrices and data infrastructure. If there is time, mention the R toy model as a way to test closure before full empirical calibration.</a:t>
            </a:r>
          </a:p>
          <a:p>
            <a:endParaRPr lang="nb-NO" dirty="0"/>
          </a:p>
        </p:txBody>
      </p:sp>
      <p:sp>
        <p:nvSpPr>
          <p:cNvPr id="4" name="Plassholder for lysbildenummer 3"/>
          <p:cNvSpPr>
            <a:spLocks noGrp="1"/>
          </p:cNvSpPr>
          <p:nvPr>
            <p:ph type="sldNum" sz="quarter" idx="5"/>
          </p:nvPr>
        </p:nvSpPr>
        <p:spPr/>
        <p:txBody>
          <a:bodyPr/>
          <a:lstStyle/>
          <a:p>
            <a:fld id="{CD78DFB2-EE00-4A29-9252-1802A1CAD768}" type="slidenum">
              <a:rPr lang="nb-NO" smtClean="0"/>
              <a:t>9</a:t>
            </a:fld>
            <a:endParaRPr lang="nb-NO"/>
          </a:p>
        </p:txBody>
      </p:sp>
    </p:spTree>
    <p:extLst>
      <p:ext uri="{BB962C8B-B14F-4D97-AF65-F5344CB8AC3E}">
        <p14:creationId xmlns:p14="http://schemas.microsoft.com/office/powerpoint/2010/main" val="196905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4A314D"/>
                </a:solidFill>
                <a:latin typeface="Work Sans" pitchFamily="2" charset="0"/>
              </a:defRPr>
            </a:lvl1pPr>
          </a:lstStyle>
          <a:p>
            <a:fld id="{846CE7D5-CF57-46EF-B807-FDD0502418D4}" type="datetimeFigureOut">
              <a:rPr lang="en-US" smtClean="0"/>
              <a:pPr/>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800" b="0">
                <a:solidFill>
                  <a:srgbClr val="779CAB"/>
                </a:solidFill>
                <a:latin typeface="Work Sans" pitchFamily="2" charset="0"/>
              </a:defRPr>
            </a:lvl1pPr>
          </a:lstStyle>
          <a:p>
            <a:r>
              <a:rPr lang="en-GB"/>
              <a:t>Add title/date here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A picture containing text, logo, font, graphics&#10;&#10;Description automatically generated">
            <a:extLst>
              <a:ext uri="{FF2B5EF4-FFF2-40B4-BE49-F238E27FC236}">
                <a16:creationId xmlns:a16="http://schemas.microsoft.com/office/drawing/2014/main" id="{FC2446A5-2517-D26D-BA1D-936946815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115" y="5960225"/>
            <a:ext cx="2331885" cy="897775"/>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800">
                <a:solidFill>
                  <a:srgbClr val="779CAB"/>
                </a:solidFill>
                <a:latin typeface="Work Sans" pitchFamily="2" charset="0"/>
              </a:defRPr>
            </a:lvl1pPr>
          </a:lstStyle>
          <a:p>
            <a:r>
              <a:rPr lang="en-US"/>
              <a:t>Add date/title here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b="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800" b="0">
                <a:solidFill>
                  <a:srgbClr val="779CAB"/>
                </a:solidFill>
                <a:latin typeface="Work Sans" pitchFamily="2" charset="0"/>
              </a:defRPr>
            </a:lvl1pPr>
          </a:lstStyle>
          <a:p>
            <a:r>
              <a:rPr lang="en-GB"/>
              <a:t>Add title/date here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A picture containing text, logo, font, graphics&#10;&#10;Description automatically generated">
            <a:extLst>
              <a:ext uri="{FF2B5EF4-FFF2-40B4-BE49-F238E27FC236}">
                <a16:creationId xmlns:a16="http://schemas.microsoft.com/office/drawing/2014/main" id="{FC2446A5-2517-D26D-BA1D-936946815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115" y="5960225"/>
            <a:ext cx="2331885" cy="897775"/>
          </a:xfrm>
          <a:prstGeom prst="rect">
            <a:avLst/>
          </a:prstGeom>
        </p:spPr>
      </p:pic>
    </p:spTree>
    <p:extLst>
      <p:ext uri="{BB962C8B-B14F-4D97-AF65-F5344CB8AC3E}">
        <p14:creationId xmlns:p14="http://schemas.microsoft.com/office/powerpoint/2010/main" val="174411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rgbClr val="F3F9FC"/>
            </a:gs>
            <a:gs pos="100000">
              <a:srgbClr val="FFFFFF"/>
            </a:gs>
            <a:gs pos="6000">
              <a:srgbClr val="E7F2F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2" r:id="rId5"/>
    <p:sldLayoutId id="2147483667" r:id="rId6"/>
    <p:sldLayoutId id="2147483669" r:id="rId7"/>
  </p:sldLayoutIdLst>
  <p:txStyles>
    <p:titleStyle>
      <a:lvl1pPr algn="l" defTabSz="914400" rtl="0" eaLnBrk="1" latinLnBrk="0" hangingPunct="1">
        <a:lnSpc>
          <a:spcPct val="90000"/>
        </a:lnSpc>
        <a:spcBef>
          <a:spcPct val="0"/>
        </a:spcBef>
        <a:buNone/>
        <a:defRPr sz="4400" kern="1200">
          <a:solidFill>
            <a:srgbClr val="4A314D"/>
          </a:solidFill>
          <a:latin typeface="Work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A314D"/>
          </a:solidFill>
          <a:latin typeface="Work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A314D"/>
          </a:solidFill>
          <a:latin typeface="Work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A314D"/>
          </a:solidFill>
          <a:latin typeface="Work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A314D"/>
          </a:solidFill>
          <a:latin typeface="Work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A314D"/>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71C4FCD3-F3AB-85FD-11BB-617C79716A99}"/>
              </a:ext>
            </a:extLst>
          </p:cNvPr>
          <p:cNvSpPr/>
          <p:nvPr/>
        </p:nvSpPr>
        <p:spPr>
          <a:xfrm>
            <a:off x="0" y="-1"/>
            <a:ext cx="12192000" cy="68580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Picture 11" descr="A picture containing text, font, electric blue, screenshot&#10;&#10;Description automatically generated">
            <a:extLst>
              <a:ext uri="{FF2B5EF4-FFF2-40B4-BE49-F238E27FC236}">
                <a16:creationId xmlns:a16="http://schemas.microsoft.com/office/drawing/2014/main" id="{89A15CFE-D747-8395-9DC0-3F5B16C17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282" y="5829235"/>
            <a:ext cx="2968605" cy="890861"/>
          </a:xfrm>
          <a:prstGeom prst="rect">
            <a:avLst/>
          </a:prstGeom>
        </p:spPr>
      </p:pic>
      <p:grpSp>
        <p:nvGrpSpPr>
          <p:cNvPr id="11" name="Group 10">
            <a:extLst>
              <a:ext uri="{FF2B5EF4-FFF2-40B4-BE49-F238E27FC236}">
                <a16:creationId xmlns:a16="http://schemas.microsoft.com/office/drawing/2014/main" id="{67341D84-02E2-D422-C63F-4F4F82F59294}"/>
              </a:ext>
            </a:extLst>
          </p:cNvPr>
          <p:cNvGrpSpPr/>
          <p:nvPr/>
        </p:nvGrpSpPr>
        <p:grpSpPr>
          <a:xfrm>
            <a:off x="417250" y="983946"/>
            <a:ext cx="11384637" cy="4707645"/>
            <a:chOff x="417249" y="1075177"/>
            <a:chExt cx="11384637" cy="4707645"/>
          </a:xfrm>
        </p:grpSpPr>
        <p:pic>
          <p:nvPicPr>
            <p:cNvPr id="8" name="Picture 7" descr="A picture containing screenshot, circle&#10;&#10;Description automatically generated">
              <a:extLst>
                <a:ext uri="{FF2B5EF4-FFF2-40B4-BE49-F238E27FC236}">
                  <a16:creationId xmlns:a16="http://schemas.microsoft.com/office/drawing/2014/main" id="{4216742C-AB4E-941E-F319-71532AC21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49" y="1075177"/>
              <a:ext cx="11384637" cy="4707645"/>
            </a:xfrm>
            <a:prstGeom prst="rect">
              <a:avLst/>
            </a:prstGeom>
          </p:spPr>
        </p:pic>
        <p:pic>
          <p:nvPicPr>
            <p:cNvPr id="5" name="Picture 4" descr="A picture containing screenshot, circle&#10;&#10;Description automatically generated">
              <a:extLst>
                <a:ext uri="{FF2B5EF4-FFF2-40B4-BE49-F238E27FC236}">
                  <a16:creationId xmlns:a16="http://schemas.microsoft.com/office/drawing/2014/main" id="{846C3408-7FC1-8237-7ECE-637B1624B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097" y="1075757"/>
              <a:ext cx="9451116" cy="4707065"/>
            </a:xfrm>
            <a:prstGeom prst="rect">
              <a:avLst/>
            </a:prstGeom>
          </p:spPr>
        </p:pic>
      </p:grpSp>
      <p:sp>
        <p:nvSpPr>
          <p:cNvPr id="16" name="TextBox 15">
            <a:extLst>
              <a:ext uri="{FF2B5EF4-FFF2-40B4-BE49-F238E27FC236}">
                <a16:creationId xmlns:a16="http://schemas.microsoft.com/office/drawing/2014/main" id="{E569A175-3777-A9D3-D055-AD6D61EE75E5}"/>
              </a:ext>
            </a:extLst>
          </p:cNvPr>
          <p:cNvSpPr txBox="1"/>
          <p:nvPr/>
        </p:nvSpPr>
        <p:spPr>
          <a:xfrm>
            <a:off x="2050043" y="3337768"/>
            <a:ext cx="8119049" cy="1384995"/>
          </a:xfrm>
          <a:prstGeom prst="rect">
            <a:avLst/>
          </a:prstGeom>
          <a:noFill/>
        </p:spPr>
        <p:txBody>
          <a:bodyPr wrap="square" rtlCol="0">
            <a:spAutoFit/>
          </a:bodyPr>
          <a:lstStyle/>
          <a:p>
            <a:pPr algn="ctr"/>
            <a:r>
              <a:rPr lang="de-DE" sz="2800" b="1" dirty="0">
                <a:solidFill>
                  <a:schemeClr val="bg1"/>
                </a:solidFill>
                <a:latin typeface="Work Sans" pitchFamily="2" charset="0"/>
              </a:rPr>
              <a:t>A </a:t>
            </a:r>
            <a:r>
              <a:rPr lang="de-DE" sz="2800" b="1" dirty="0" err="1">
                <a:solidFill>
                  <a:schemeClr val="bg1"/>
                </a:solidFill>
                <a:latin typeface="Work Sans" pitchFamily="2" charset="0"/>
              </a:rPr>
              <a:t>channel-based</a:t>
            </a:r>
            <a:r>
              <a:rPr lang="de-DE" sz="2800" b="1" dirty="0">
                <a:solidFill>
                  <a:schemeClr val="bg1"/>
                </a:solidFill>
                <a:latin typeface="Work Sans" pitchFamily="2" charset="0"/>
              </a:rPr>
              <a:t> </a:t>
            </a:r>
            <a:r>
              <a:rPr lang="de-DE" sz="2800" b="1" dirty="0" err="1">
                <a:solidFill>
                  <a:schemeClr val="bg1"/>
                </a:solidFill>
                <a:latin typeface="Work Sans" pitchFamily="2" charset="0"/>
              </a:rPr>
              <a:t>framework</a:t>
            </a:r>
            <a:r>
              <a:rPr lang="de-DE" sz="2800" b="1" dirty="0">
                <a:solidFill>
                  <a:schemeClr val="bg1"/>
                </a:solidFill>
                <a:latin typeface="Work Sans" pitchFamily="2" charset="0"/>
              </a:rPr>
              <a:t> </a:t>
            </a:r>
            <a:r>
              <a:rPr lang="de-DE" sz="2800" b="1" dirty="0" err="1">
                <a:solidFill>
                  <a:schemeClr val="bg1"/>
                </a:solidFill>
                <a:latin typeface="Work Sans" pitchFamily="2" charset="0"/>
              </a:rPr>
              <a:t>for</a:t>
            </a:r>
            <a:r>
              <a:rPr lang="de-DE" sz="2800" b="1" dirty="0">
                <a:solidFill>
                  <a:schemeClr val="bg1"/>
                </a:solidFill>
                <a:latin typeface="Work Sans" pitchFamily="2" charset="0"/>
              </a:rPr>
              <a:t> </a:t>
            </a:r>
            <a:r>
              <a:rPr lang="de-DE" sz="2800" b="1" dirty="0" err="1">
                <a:solidFill>
                  <a:schemeClr val="bg1"/>
                </a:solidFill>
                <a:latin typeface="Work Sans" pitchFamily="2" charset="0"/>
              </a:rPr>
              <a:t>endogenizing</a:t>
            </a:r>
            <a:r>
              <a:rPr lang="de-DE" sz="2800" b="1" dirty="0">
                <a:solidFill>
                  <a:schemeClr val="bg1"/>
                </a:solidFill>
                <a:latin typeface="Work Sans" pitchFamily="2" charset="0"/>
              </a:rPr>
              <a:t> </a:t>
            </a:r>
            <a:r>
              <a:rPr lang="de-DE" sz="2800" b="1" dirty="0" err="1">
                <a:solidFill>
                  <a:schemeClr val="bg1"/>
                </a:solidFill>
                <a:latin typeface="Work Sans" pitchFamily="2" charset="0"/>
              </a:rPr>
              <a:t>climate-inequality</a:t>
            </a:r>
            <a:r>
              <a:rPr lang="de-DE" sz="2800" b="1" dirty="0">
                <a:solidFill>
                  <a:schemeClr val="bg1"/>
                </a:solidFill>
                <a:latin typeface="Work Sans" pitchFamily="2" charset="0"/>
              </a:rPr>
              <a:t> </a:t>
            </a:r>
            <a:r>
              <a:rPr lang="de-DE" sz="2800" b="1" dirty="0" err="1">
                <a:solidFill>
                  <a:schemeClr val="bg1"/>
                </a:solidFill>
                <a:latin typeface="Work Sans" pitchFamily="2" charset="0"/>
              </a:rPr>
              <a:t>dynamics</a:t>
            </a:r>
            <a:r>
              <a:rPr lang="de-DE" sz="2800" b="1" dirty="0">
                <a:solidFill>
                  <a:schemeClr val="bg1"/>
                </a:solidFill>
                <a:latin typeface="Work Sans" pitchFamily="2" charset="0"/>
              </a:rPr>
              <a:t> in </a:t>
            </a:r>
            <a:r>
              <a:rPr lang="de-DE" sz="2800" b="1" dirty="0" err="1">
                <a:solidFill>
                  <a:schemeClr val="bg1"/>
                </a:solidFill>
                <a:latin typeface="Work Sans" pitchFamily="2" charset="0"/>
              </a:rPr>
              <a:t>macroeconomic</a:t>
            </a:r>
            <a:r>
              <a:rPr lang="de-DE" sz="2800" b="1" dirty="0">
                <a:solidFill>
                  <a:schemeClr val="bg1"/>
                </a:solidFill>
                <a:latin typeface="Work Sans" pitchFamily="2" charset="0"/>
              </a:rPr>
              <a:t> input-output </a:t>
            </a:r>
            <a:r>
              <a:rPr lang="de-DE" sz="2800" b="1" dirty="0" err="1">
                <a:solidFill>
                  <a:schemeClr val="bg1"/>
                </a:solidFill>
                <a:latin typeface="Work Sans" pitchFamily="2" charset="0"/>
              </a:rPr>
              <a:t>models</a:t>
            </a:r>
            <a:endParaRPr lang="de-DE" sz="2800" b="1" dirty="0">
              <a:solidFill>
                <a:schemeClr val="bg1"/>
              </a:solidFill>
              <a:latin typeface="Work Sans" pitchFamily="2" charset="0"/>
            </a:endParaRPr>
          </a:p>
        </p:txBody>
      </p:sp>
      <p:pic>
        <p:nvPicPr>
          <p:cNvPr id="7" name="Picture 6" descr="A picture containing text, logo, font, graphics&#10;&#10;Description automatically generated">
            <a:extLst>
              <a:ext uri="{FF2B5EF4-FFF2-40B4-BE49-F238E27FC236}">
                <a16:creationId xmlns:a16="http://schemas.microsoft.com/office/drawing/2014/main" id="{F4993453-6E62-1EB3-48EB-A08D1B6C7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90" y="197995"/>
            <a:ext cx="1764122" cy="679187"/>
          </a:xfrm>
          <a:prstGeom prst="rect">
            <a:avLst/>
          </a:prstGeom>
        </p:spPr>
      </p:pic>
      <p:sp>
        <p:nvSpPr>
          <p:cNvPr id="15" name="TextBox 14">
            <a:extLst>
              <a:ext uri="{FF2B5EF4-FFF2-40B4-BE49-F238E27FC236}">
                <a16:creationId xmlns:a16="http://schemas.microsoft.com/office/drawing/2014/main" id="{660B1046-F33E-0404-AC59-3525CCABFE31}"/>
              </a:ext>
            </a:extLst>
          </p:cNvPr>
          <p:cNvSpPr txBox="1"/>
          <p:nvPr/>
        </p:nvSpPr>
        <p:spPr>
          <a:xfrm>
            <a:off x="2036475" y="2276794"/>
            <a:ext cx="8119049" cy="923330"/>
          </a:xfrm>
          <a:prstGeom prst="rect">
            <a:avLst/>
          </a:prstGeom>
          <a:noFill/>
        </p:spPr>
        <p:txBody>
          <a:bodyPr wrap="square" rtlCol="0">
            <a:spAutoFit/>
          </a:bodyPr>
          <a:lstStyle/>
          <a:p>
            <a:pPr algn="ctr"/>
            <a:r>
              <a:rPr lang="de-DE" sz="5400" b="1" cap="all" dirty="0">
                <a:solidFill>
                  <a:schemeClr val="bg1"/>
                </a:solidFill>
                <a:latin typeface="Work Sans" pitchFamily="2" charset="0"/>
              </a:rPr>
              <a:t>Integrated </a:t>
            </a:r>
            <a:r>
              <a:rPr lang="de-DE" sz="5400" b="1" cap="all" dirty="0" err="1">
                <a:solidFill>
                  <a:schemeClr val="bg1"/>
                </a:solidFill>
                <a:latin typeface="Work Sans" pitchFamily="2" charset="0"/>
              </a:rPr>
              <a:t>model</a:t>
            </a:r>
            <a:endParaRPr lang="de-DE" sz="5400" b="1" cap="all" dirty="0">
              <a:solidFill>
                <a:schemeClr val="bg1"/>
              </a:solidFill>
              <a:latin typeface="Work Sans" pitchFamily="2" charset="0"/>
            </a:endParaRPr>
          </a:p>
        </p:txBody>
      </p:sp>
    </p:spTree>
    <p:extLst>
      <p:ext uri="{BB962C8B-B14F-4D97-AF65-F5344CB8AC3E}">
        <p14:creationId xmlns:p14="http://schemas.microsoft.com/office/powerpoint/2010/main" val="60519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71C4FCD3-F3AB-85FD-11BB-617C79716A99}"/>
              </a:ext>
            </a:extLst>
          </p:cNvPr>
          <p:cNvSpPr/>
          <p:nvPr/>
        </p:nvSpPr>
        <p:spPr>
          <a:xfrm>
            <a:off x="0" y="-1"/>
            <a:ext cx="12192000" cy="68580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Picture 11" descr="A picture containing text, font, electric blue, screenshot&#10;&#10;Description automatically generated">
            <a:extLst>
              <a:ext uri="{FF2B5EF4-FFF2-40B4-BE49-F238E27FC236}">
                <a16:creationId xmlns:a16="http://schemas.microsoft.com/office/drawing/2014/main" id="{89A15CFE-D747-8395-9DC0-3F5B16C17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282" y="5829235"/>
            <a:ext cx="2968605" cy="890861"/>
          </a:xfrm>
          <a:prstGeom prst="rect">
            <a:avLst/>
          </a:prstGeom>
        </p:spPr>
      </p:pic>
      <p:grpSp>
        <p:nvGrpSpPr>
          <p:cNvPr id="11" name="Group 10">
            <a:extLst>
              <a:ext uri="{FF2B5EF4-FFF2-40B4-BE49-F238E27FC236}">
                <a16:creationId xmlns:a16="http://schemas.microsoft.com/office/drawing/2014/main" id="{67341D84-02E2-D422-C63F-4F4F82F59294}"/>
              </a:ext>
            </a:extLst>
          </p:cNvPr>
          <p:cNvGrpSpPr/>
          <p:nvPr/>
        </p:nvGrpSpPr>
        <p:grpSpPr>
          <a:xfrm>
            <a:off x="417250" y="983946"/>
            <a:ext cx="11384637" cy="4707645"/>
            <a:chOff x="417249" y="1075177"/>
            <a:chExt cx="11384637" cy="4707645"/>
          </a:xfrm>
        </p:grpSpPr>
        <p:pic>
          <p:nvPicPr>
            <p:cNvPr id="8" name="Picture 7" descr="A picture containing screenshot, circle&#10;&#10;Description automatically generated">
              <a:extLst>
                <a:ext uri="{FF2B5EF4-FFF2-40B4-BE49-F238E27FC236}">
                  <a16:creationId xmlns:a16="http://schemas.microsoft.com/office/drawing/2014/main" id="{4216742C-AB4E-941E-F319-71532AC21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49" y="1075177"/>
              <a:ext cx="11384637" cy="4707645"/>
            </a:xfrm>
            <a:prstGeom prst="rect">
              <a:avLst/>
            </a:prstGeom>
          </p:spPr>
        </p:pic>
        <p:pic>
          <p:nvPicPr>
            <p:cNvPr id="5" name="Picture 4" descr="A picture containing screenshot, circle&#10;&#10;Description automatically generated">
              <a:extLst>
                <a:ext uri="{FF2B5EF4-FFF2-40B4-BE49-F238E27FC236}">
                  <a16:creationId xmlns:a16="http://schemas.microsoft.com/office/drawing/2014/main" id="{846C3408-7FC1-8237-7ECE-637B1624B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097" y="1075757"/>
              <a:ext cx="9451116" cy="4707065"/>
            </a:xfrm>
            <a:prstGeom prst="rect">
              <a:avLst/>
            </a:prstGeom>
          </p:spPr>
        </p:pic>
      </p:grpSp>
      <p:sp>
        <p:nvSpPr>
          <p:cNvPr id="16" name="TextBox 15">
            <a:extLst>
              <a:ext uri="{FF2B5EF4-FFF2-40B4-BE49-F238E27FC236}">
                <a16:creationId xmlns:a16="http://schemas.microsoft.com/office/drawing/2014/main" id="{E569A175-3777-A9D3-D055-AD6D61EE75E5}"/>
              </a:ext>
            </a:extLst>
          </p:cNvPr>
          <p:cNvSpPr txBox="1"/>
          <p:nvPr/>
        </p:nvSpPr>
        <p:spPr>
          <a:xfrm>
            <a:off x="2050043" y="3337768"/>
            <a:ext cx="8119049" cy="646331"/>
          </a:xfrm>
          <a:prstGeom prst="rect">
            <a:avLst/>
          </a:prstGeom>
          <a:noFill/>
        </p:spPr>
        <p:txBody>
          <a:bodyPr wrap="square" rtlCol="0">
            <a:spAutoFit/>
          </a:bodyPr>
          <a:lstStyle/>
          <a:p>
            <a:pPr algn="ctr"/>
            <a:r>
              <a:rPr lang="de-DE" sz="3600" b="1" cap="all">
                <a:solidFill>
                  <a:schemeClr val="bg1"/>
                </a:solidFill>
                <a:latin typeface="Work Sans" pitchFamily="2" charset="0"/>
              </a:rPr>
              <a:t>For </a:t>
            </a:r>
            <a:r>
              <a:rPr lang="de-DE" sz="3600" b="1" cap="all" err="1">
                <a:solidFill>
                  <a:schemeClr val="bg1"/>
                </a:solidFill>
                <a:latin typeface="Work Sans" pitchFamily="2" charset="0"/>
              </a:rPr>
              <a:t>your</a:t>
            </a:r>
            <a:r>
              <a:rPr lang="de-DE" sz="3600" b="1" cap="all">
                <a:solidFill>
                  <a:schemeClr val="bg1"/>
                </a:solidFill>
                <a:latin typeface="Work Sans" pitchFamily="2" charset="0"/>
              </a:rPr>
              <a:t> </a:t>
            </a:r>
            <a:r>
              <a:rPr lang="de-DE" sz="3600" b="1" cap="all" err="1">
                <a:solidFill>
                  <a:schemeClr val="bg1"/>
                </a:solidFill>
                <a:latin typeface="Work Sans" pitchFamily="2" charset="0"/>
              </a:rPr>
              <a:t>attention</a:t>
            </a:r>
            <a:endParaRPr lang="de-DE" sz="3600" b="1" cap="all">
              <a:solidFill>
                <a:schemeClr val="bg1"/>
              </a:solidFill>
              <a:latin typeface="Work Sans" pitchFamily="2" charset="0"/>
            </a:endParaRPr>
          </a:p>
        </p:txBody>
      </p:sp>
      <p:pic>
        <p:nvPicPr>
          <p:cNvPr id="7" name="Picture 6" descr="A picture containing text, logo, font, graphics&#10;&#10;Description automatically generated">
            <a:extLst>
              <a:ext uri="{FF2B5EF4-FFF2-40B4-BE49-F238E27FC236}">
                <a16:creationId xmlns:a16="http://schemas.microsoft.com/office/drawing/2014/main" id="{F4993453-6E62-1EB3-48EB-A08D1B6C7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90" y="197995"/>
            <a:ext cx="1764122" cy="679187"/>
          </a:xfrm>
          <a:prstGeom prst="rect">
            <a:avLst/>
          </a:prstGeom>
        </p:spPr>
      </p:pic>
      <p:sp>
        <p:nvSpPr>
          <p:cNvPr id="15" name="TextBox 14">
            <a:extLst>
              <a:ext uri="{FF2B5EF4-FFF2-40B4-BE49-F238E27FC236}">
                <a16:creationId xmlns:a16="http://schemas.microsoft.com/office/drawing/2014/main" id="{660B1046-F33E-0404-AC59-3525CCABFE31}"/>
              </a:ext>
            </a:extLst>
          </p:cNvPr>
          <p:cNvSpPr txBox="1"/>
          <p:nvPr/>
        </p:nvSpPr>
        <p:spPr>
          <a:xfrm>
            <a:off x="2036475" y="2276794"/>
            <a:ext cx="8119049" cy="923330"/>
          </a:xfrm>
          <a:prstGeom prst="rect">
            <a:avLst/>
          </a:prstGeom>
          <a:noFill/>
        </p:spPr>
        <p:txBody>
          <a:bodyPr wrap="square" rtlCol="0">
            <a:spAutoFit/>
          </a:bodyPr>
          <a:lstStyle/>
          <a:p>
            <a:pPr algn="ctr"/>
            <a:r>
              <a:rPr lang="de-DE" sz="5400" b="1" cap="all" err="1">
                <a:solidFill>
                  <a:schemeClr val="bg1"/>
                </a:solidFill>
                <a:latin typeface="Work Sans" pitchFamily="2" charset="0"/>
              </a:rPr>
              <a:t>Thank</a:t>
            </a:r>
            <a:r>
              <a:rPr lang="de-DE" sz="5400" b="1" cap="all">
                <a:solidFill>
                  <a:schemeClr val="bg1"/>
                </a:solidFill>
                <a:latin typeface="Work Sans" pitchFamily="2" charset="0"/>
              </a:rPr>
              <a:t> </a:t>
            </a:r>
            <a:r>
              <a:rPr lang="de-DE" sz="5400" b="1" cap="all" err="1">
                <a:solidFill>
                  <a:schemeClr val="bg1"/>
                </a:solidFill>
                <a:latin typeface="Work Sans" pitchFamily="2" charset="0"/>
              </a:rPr>
              <a:t>you</a:t>
            </a:r>
            <a:endParaRPr lang="de-DE" sz="5400" b="1" cap="all">
              <a:solidFill>
                <a:schemeClr val="bg1"/>
              </a:solidFill>
              <a:latin typeface="Work Sans" pitchFamily="2" charset="0"/>
            </a:endParaRPr>
          </a:p>
        </p:txBody>
      </p:sp>
    </p:spTree>
    <p:extLst>
      <p:ext uri="{BB962C8B-B14F-4D97-AF65-F5344CB8AC3E}">
        <p14:creationId xmlns:p14="http://schemas.microsoft.com/office/powerpoint/2010/main" val="110900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3CC4-16C2-5AE4-74C9-E84C199C261A}"/>
              </a:ext>
            </a:extLst>
          </p:cNvPr>
          <p:cNvSpPr>
            <a:spLocks noGrp="1"/>
          </p:cNvSpPr>
          <p:nvPr>
            <p:ph type="title"/>
          </p:nvPr>
        </p:nvSpPr>
        <p:spPr>
          <a:xfrm>
            <a:off x="838200" y="185962"/>
            <a:ext cx="10515600" cy="1325563"/>
          </a:xfrm>
        </p:spPr>
        <p:txBody>
          <a:bodyPr/>
          <a:lstStyle/>
          <a:p>
            <a:r>
              <a:rPr lang="en-GB" b="1">
                <a:solidFill>
                  <a:srgbClr val="4A314D"/>
                </a:solidFill>
              </a:rPr>
              <a:t>Colour codes </a:t>
            </a:r>
            <a:endParaRPr lang="LID4096" b="1">
              <a:solidFill>
                <a:srgbClr val="4A314D"/>
              </a:solidFill>
            </a:endParaRPr>
          </a:p>
        </p:txBody>
      </p:sp>
      <p:sp>
        <p:nvSpPr>
          <p:cNvPr id="3" name="Content Placeholder 2">
            <a:extLst>
              <a:ext uri="{FF2B5EF4-FFF2-40B4-BE49-F238E27FC236}">
                <a16:creationId xmlns:a16="http://schemas.microsoft.com/office/drawing/2014/main" id="{AFA63903-8971-10D4-C89C-72D9E78D6BC5}"/>
              </a:ext>
            </a:extLst>
          </p:cNvPr>
          <p:cNvSpPr>
            <a:spLocks noGrp="1"/>
          </p:cNvSpPr>
          <p:nvPr>
            <p:ph idx="1"/>
          </p:nvPr>
        </p:nvSpPr>
        <p:spPr>
          <a:xfrm>
            <a:off x="838200" y="1736043"/>
            <a:ext cx="10515600" cy="4351338"/>
          </a:xfrm>
        </p:spPr>
        <p:txBody>
          <a:bodyPr/>
          <a:lstStyle/>
          <a:p>
            <a:pPr marL="0" indent="0">
              <a:buNone/>
            </a:pPr>
            <a:r>
              <a:rPr lang="en-GB" sz="1600" b="1"/>
              <a:t>Background slides:</a:t>
            </a:r>
            <a:r>
              <a:rPr lang="en-GB" sz="1400"/>
              <a:t> </a:t>
            </a:r>
          </a:p>
          <a:p>
            <a:pPr marL="0" indent="0">
              <a:buNone/>
            </a:pPr>
            <a:r>
              <a:rPr lang="en-GB" sz="1400"/>
              <a:t>	#E7F2F9</a:t>
            </a:r>
          </a:p>
          <a:p>
            <a:pPr marL="0" indent="0">
              <a:buNone/>
            </a:pPr>
            <a:r>
              <a:rPr lang="de-DE" sz="1400"/>
              <a:t>	#FFFFFF </a:t>
            </a:r>
          </a:p>
          <a:p>
            <a:pPr marL="0" indent="0">
              <a:buNone/>
            </a:pPr>
            <a:endParaRPr lang="de-DE" sz="1400"/>
          </a:p>
          <a:p>
            <a:pPr marL="0" indent="0">
              <a:buNone/>
            </a:pPr>
            <a:r>
              <a:rPr lang="de-DE" sz="1800" b="1"/>
              <a:t>Main Colours:</a:t>
            </a:r>
          </a:p>
          <a:p>
            <a:pPr marL="0" indent="0">
              <a:buNone/>
            </a:pPr>
            <a:r>
              <a:rPr lang="de-DE" sz="1400"/>
              <a:t>	#E68D8E</a:t>
            </a:r>
          </a:p>
          <a:p>
            <a:pPr marL="0" indent="0">
              <a:buNone/>
            </a:pPr>
            <a:r>
              <a:rPr lang="de-DE" sz="1400"/>
              <a:t>	#779CAB</a:t>
            </a:r>
          </a:p>
          <a:p>
            <a:pPr marL="0" indent="0">
              <a:buNone/>
            </a:pPr>
            <a:r>
              <a:rPr lang="de-DE" sz="1400"/>
              <a:t>	#4A314D</a:t>
            </a:r>
            <a:endParaRPr lang="LID4096" sz="1400"/>
          </a:p>
        </p:txBody>
      </p:sp>
      <p:sp>
        <p:nvSpPr>
          <p:cNvPr id="4" name="Rectangle 3">
            <a:extLst>
              <a:ext uri="{FF2B5EF4-FFF2-40B4-BE49-F238E27FC236}">
                <a16:creationId xmlns:a16="http://schemas.microsoft.com/office/drawing/2014/main" id="{D6FB6C15-D6FB-77D4-0912-ED24106C8EC2}"/>
              </a:ext>
            </a:extLst>
          </p:cNvPr>
          <p:cNvSpPr/>
          <p:nvPr/>
        </p:nvSpPr>
        <p:spPr>
          <a:xfrm>
            <a:off x="954157" y="2174566"/>
            <a:ext cx="665921" cy="238539"/>
          </a:xfrm>
          <a:prstGeom prst="rect">
            <a:avLst/>
          </a:prstGeom>
          <a:solidFill>
            <a:srgbClr val="E7F2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4">
            <a:extLst>
              <a:ext uri="{FF2B5EF4-FFF2-40B4-BE49-F238E27FC236}">
                <a16:creationId xmlns:a16="http://schemas.microsoft.com/office/drawing/2014/main" id="{83CC6704-103C-AADA-C8EB-AABAB7D7FA6D}"/>
              </a:ext>
            </a:extLst>
          </p:cNvPr>
          <p:cNvSpPr/>
          <p:nvPr/>
        </p:nvSpPr>
        <p:spPr>
          <a:xfrm>
            <a:off x="954157" y="2500455"/>
            <a:ext cx="665921" cy="2385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E4791345-B41F-0BAC-D5DD-3B2373210297}"/>
              </a:ext>
            </a:extLst>
          </p:cNvPr>
          <p:cNvSpPr/>
          <p:nvPr/>
        </p:nvSpPr>
        <p:spPr>
          <a:xfrm>
            <a:off x="954157" y="3429000"/>
            <a:ext cx="665921" cy="238539"/>
          </a:xfrm>
          <a:prstGeom prst="rect">
            <a:avLst/>
          </a:prstGeom>
          <a:solidFill>
            <a:srgbClr val="E68D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Rectangle 6">
            <a:extLst>
              <a:ext uri="{FF2B5EF4-FFF2-40B4-BE49-F238E27FC236}">
                <a16:creationId xmlns:a16="http://schemas.microsoft.com/office/drawing/2014/main" id="{330F9674-A27B-CF26-D2AA-3768A20D05E1}"/>
              </a:ext>
            </a:extLst>
          </p:cNvPr>
          <p:cNvSpPr/>
          <p:nvPr/>
        </p:nvSpPr>
        <p:spPr>
          <a:xfrm>
            <a:off x="954156" y="3762755"/>
            <a:ext cx="665921" cy="238539"/>
          </a:xfrm>
          <a:prstGeom prst="rect">
            <a:avLst/>
          </a:prstGeom>
          <a:solidFill>
            <a:srgbClr val="779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Rectangle 7">
            <a:extLst>
              <a:ext uri="{FF2B5EF4-FFF2-40B4-BE49-F238E27FC236}">
                <a16:creationId xmlns:a16="http://schemas.microsoft.com/office/drawing/2014/main" id="{3E969C50-7CF2-14FB-0B37-019C51A0D9A1}"/>
              </a:ext>
            </a:extLst>
          </p:cNvPr>
          <p:cNvSpPr/>
          <p:nvPr/>
        </p:nvSpPr>
        <p:spPr>
          <a:xfrm>
            <a:off x="954156" y="4082395"/>
            <a:ext cx="665921" cy="238539"/>
          </a:xfrm>
          <a:prstGeom prst="rect">
            <a:avLst/>
          </a:prstGeom>
          <a:solidFill>
            <a:srgbClr val="4A31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descr="A close-up of a logo&#10;&#10;Description automatically generated with low confidence">
            <a:extLst>
              <a:ext uri="{FF2B5EF4-FFF2-40B4-BE49-F238E27FC236}">
                <a16:creationId xmlns:a16="http://schemas.microsoft.com/office/drawing/2014/main" id="{3C23934A-4F59-C921-4B83-53129AAEC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875" y="1325822"/>
            <a:ext cx="8323857" cy="4683434"/>
          </a:xfrm>
          <a:prstGeom prst="rect">
            <a:avLst/>
          </a:prstGeom>
        </p:spPr>
      </p:pic>
    </p:spTree>
    <p:extLst>
      <p:ext uri="{BB962C8B-B14F-4D97-AF65-F5344CB8AC3E}">
        <p14:creationId xmlns:p14="http://schemas.microsoft.com/office/powerpoint/2010/main" val="275749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601DFA-CA87-5961-692A-4893298A7EE1}"/>
              </a:ext>
            </a:extLst>
          </p:cNvPr>
          <p:cNvSpPr>
            <a:spLocks noGrp="1"/>
          </p:cNvSpPr>
          <p:nvPr>
            <p:ph type="title"/>
          </p:nvPr>
        </p:nvSpPr>
        <p:spPr>
          <a:xfrm>
            <a:off x="936479" y="-19443"/>
            <a:ext cx="10515600" cy="1207301"/>
          </a:xfrm>
        </p:spPr>
        <p:txBody>
          <a:bodyPr>
            <a:normAutofit fontScale="90000"/>
          </a:bodyPr>
          <a:lstStyle/>
          <a:p>
            <a:r>
              <a:rPr lang="nb-NO" dirty="0" err="1"/>
              <a:t>Motivation</a:t>
            </a:r>
            <a:r>
              <a:rPr lang="nb-NO" dirty="0"/>
              <a:t> </a:t>
            </a:r>
            <a:br>
              <a:rPr lang="nb-NO" dirty="0"/>
            </a:br>
            <a:r>
              <a:rPr lang="en-US" sz="2700" dirty="0">
                <a:ea typeface="Aptos Display" pitchFamily="34" charset="-122"/>
                <a:cs typeface="Aptos Display" pitchFamily="34" charset="-120"/>
              </a:rPr>
              <a:t>Problem: climate–inequality dynamics are usually not closed</a:t>
            </a:r>
            <a:endParaRPr lang="nb-NO" dirty="0"/>
          </a:p>
        </p:txBody>
      </p:sp>
      <p:sp>
        <p:nvSpPr>
          <p:cNvPr id="4" name="Text 2">
            <a:extLst>
              <a:ext uri="{FF2B5EF4-FFF2-40B4-BE49-F238E27FC236}">
                <a16:creationId xmlns:a16="http://schemas.microsoft.com/office/drawing/2014/main" id="{1D4994E0-EE6F-8004-9897-E45320BFC5A6}"/>
              </a:ext>
            </a:extLst>
          </p:cNvPr>
          <p:cNvSpPr/>
          <p:nvPr/>
        </p:nvSpPr>
        <p:spPr>
          <a:xfrm>
            <a:off x="1056121" y="1499063"/>
            <a:ext cx="7972543" cy="658367"/>
          </a:xfrm>
          <a:prstGeom prst="rect">
            <a:avLst/>
          </a:prstGeom>
          <a:noFill/>
          <a:ln/>
        </p:spPr>
        <p:txBody>
          <a:bodyPr wrap="square" lIns="254" tIns="254" rIns="254" bIns="254" rtlCol="0" anchor="t">
            <a:normAutofit/>
          </a:bodyPr>
          <a:lstStyle/>
          <a:p>
            <a:pPr marL="0" indent="0" algn="l">
              <a:buNone/>
            </a:pPr>
            <a:r>
              <a:rPr lang="en-US" sz="1600" dirty="0">
                <a:solidFill>
                  <a:srgbClr val="4A314D"/>
                </a:solidFill>
                <a:latin typeface="Work Sans" pitchFamily="2" charset="0"/>
                <a:ea typeface="Aptos" pitchFamily="34" charset="-122"/>
                <a:cs typeface="Aptos" pitchFamily="34" charset="-120"/>
              </a:rPr>
              <a:t>Existing IO/MRIO work is strong on propagation and footprints — but weaker on distributional feedbacks.</a:t>
            </a:r>
            <a:endParaRPr lang="en-US" sz="1600" dirty="0">
              <a:solidFill>
                <a:srgbClr val="4A314D"/>
              </a:solidFill>
              <a:latin typeface="Work Sans" pitchFamily="2" charset="0"/>
            </a:endParaRPr>
          </a:p>
        </p:txBody>
      </p:sp>
      <p:sp>
        <p:nvSpPr>
          <p:cNvPr id="5" name="Text 3">
            <a:extLst>
              <a:ext uri="{FF2B5EF4-FFF2-40B4-BE49-F238E27FC236}">
                <a16:creationId xmlns:a16="http://schemas.microsoft.com/office/drawing/2014/main" id="{FA57B8B6-4FB2-2AD0-483F-A1F93F656E6E}"/>
              </a:ext>
            </a:extLst>
          </p:cNvPr>
          <p:cNvSpPr/>
          <p:nvPr/>
        </p:nvSpPr>
        <p:spPr>
          <a:xfrm>
            <a:off x="805357" y="2429994"/>
            <a:ext cx="2971800" cy="566928"/>
          </a:xfrm>
          <a:prstGeom prst="roundRect">
            <a:avLst>
              <a:gd name="adj" fmla="val 12903"/>
            </a:avLst>
          </a:prstGeom>
          <a:solidFill>
            <a:srgbClr val="779CAB"/>
          </a:solidFill>
          <a:ln w="12700">
            <a:noFill/>
          </a:ln>
        </p:spPr>
        <p:txBody>
          <a:bodyPr wrap="square" lIns="1016" tIns="1016" rIns="1016" bIns="1016" rtlCol="0" anchor="ctr">
            <a:normAutofit/>
          </a:bodyPr>
          <a:lstStyle/>
          <a:p>
            <a:pPr marL="0" indent="0" algn="ctr">
              <a:buNone/>
            </a:pPr>
            <a:r>
              <a:rPr lang="en-US" b="1" dirty="0">
                <a:solidFill>
                  <a:srgbClr val="FFFFFF"/>
                </a:solidFill>
                <a:latin typeface="Work Sans" pitchFamily="2" charset="0"/>
                <a:ea typeface="Aptos" pitchFamily="34" charset="-122"/>
                <a:cs typeface="Aptos" pitchFamily="34" charset="-120"/>
              </a:rPr>
              <a:t>What models often do</a:t>
            </a:r>
            <a:endParaRPr lang="en-US" dirty="0">
              <a:latin typeface="Work Sans" pitchFamily="2" charset="0"/>
            </a:endParaRPr>
          </a:p>
        </p:txBody>
      </p:sp>
      <p:sp>
        <p:nvSpPr>
          <p:cNvPr id="6" name="Text 4">
            <a:extLst>
              <a:ext uri="{FF2B5EF4-FFF2-40B4-BE49-F238E27FC236}">
                <a16:creationId xmlns:a16="http://schemas.microsoft.com/office/drawing/2014/main" id="{F8AC4B32-B359-732F-E448-92AB320A6AFA}"/>
              </a:ext>
            </a:extLst>
          </p:cNvPr>
          <p:cNvSpPr/>
          <p:nvPr/>
        </p:nvSpPr>
        <p:spPr>
          <a:xfrm>
            <a:off x="915085" y="3225521"/>
            <a:ext cx="2743200" cy="1483211"/>
          </a:xfrm>
          <a:prstGeom prst="rect">
            <a:avLst/>
          </a:prstGeom>
          <a:noFill/>
          <a:ln/>
        </p:spPr>
        <p:txBody>
          <a:bodyPr wrap="square" lIns="254" tIns="254" rIns="254" bIns="254" rtlCol="0" anchor="t">
            <a:noAutofit/>
          </a:bodyPr>
          <a:lstStyle/>
          <a:p>
            <a:pPr marL="0" indent="0" algn="l">
              <a:buNone/>
            </a:pPr>
            <a:r>
              <a:rPr lang="en-US" sz="1400" dirty="0">
                <a:solidFill>
                  <a:srgbClr val="4A314D"/>
                </a:solidFill>
                <a:latin typeface="Work Sans" pitchFamily="2" charset="0"/>
                <a:ea typeface="Aptos" pitchFamily="34" charset="-122"/>
                <a:cs typeface="Aptos" pitchFamily="34" charset="-120"/>
              </a:rPr>
              <a:t>• Aggregate damage functions</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 Representative or average household</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 Policy incidence as post-processing</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 Distribution as an output, not a variable</a:t>
            </a:r>
            <a:endParaRPr lang="en-US" sz="1400" dirty="0">
              <a:solidFill>
                <a:srgbClr val="4A314D"/>
              </a:solidFill>
              <a:latin typeface="Work Sans" pitchFamily="2" charset="0"/>
            </a:endParaRPr>
          </a:p>
        </p:txBody>
      </p:sp>
      <p:sp>
        <p:nvSpPr>
          <p:cNvPr id="7" name="Text 5">
            <a:extLst>
              <a:ext uri="{FF2B5EF4-FFF2-40B4-BE49-F238E27FC236}">
                <a16:creationId xmlns:a16="http://schemas.microsoft.com/office/drawing/2014/main" id="{9F90ABA1-8301-1D9A-D366-F850AED2D6F6}"/>
              </a:ext>
            </a:extLst>
          </p:cNvPr>
          <p:cNvSpPr/>
          <p:nvPr/>
        </p:nvSpPr>
        <p:spPr>
          <a:xfrm>
            <a:off x="4581829" y="2429994"/>
            <a:ext cx="2971800" cy="566928"/>
          </a:xfrm>
          <a:prstGeom prst="roundRect">
            <a:avLst>
              <a:gd name="adj" fmla="val 12903"/>
            </a:avLst>
          </a:prstGeom>
          <a:solidFill>
            <a:srgbClr val="E68D8E"/>
          </a:solidFill>
          <a:ln w="12700">
            <a:noFill/>
          </a:ln>
        </p:spPr>
        <p:txBody>
          <a:bodyPr wrap="square" lIns="1016" tIns="1016" rIns="1016" bIns="1016" rtlCol="0" anchor="ctr">
            <a:normAutofit/>
          </a:bodyPr>
          <a:lstStyle/>
          <a:p>
            <a:pPr marL="0" indent="0" algn="ctr">
              <a:buNone/>
            </a:pPr>
            <a:r>
              <a:rPr lang="en-US" b="1" dirty="0">
                <a:solidFill>
                  <a:srgbClr val="FFFFFF"/>
                </a:solidFill>
                <a:latin typeface="Work Sans" pitchFamily="2" charset="0"/>
                <a:ea typeface="Aptos" pitchFamily="34" charset="-122"/>
                <a:cs typeface="Aptos" pitchFamily="34" charset="-120"/>
              </a:rPr>
              <a:t>What is missing</a:t>
            </a:r>
            <a:endParaRPr lang="en-US" dirty="0">
              <a:latin typeface="Work Sans" pitchFamily="2" charset="0"/>
            </a:endParaRPr>
          </a:p>
        </p:txBody>
      </p:sp>
      <p:sp>
        <p:nvSpPr>
          <p:cNvPr id="8" name="Text 6">
            <a:extLst>
              <a:ext uri="{FF2B5EF4-FFF2-40B4-BE49-F238E27FC236}">
                <a16:creationId xmlns:a16="http://schemas.microsoft.com/office/drawing/2014/main" id="{CD7FEB1B-38F7-B719-9D22-60713FAAD344}"/>
              </a:ext>
            </a:extLst>
          </p:cNvPr>
          <p:cNvSpPr/>
          <p:nvPr/>
        </p:nvSpPr>
        <p:spPr>
          <a:xfrm>
            <a:off x="4700701" y="3225521"/>
            <a:ext cx="2743200" cy="1483211"/>
          </a:xfrm>
          <a:prstGeom prst="rect">
            <a:avLst/>
          </a:prstGeom>
          <a:noFill/>
          <a:ln/>
        </p:spPr>
        <p:txBody>
          <a:bodyPr wrap="square" lIns="254" tIns="254" rIns="254" bIns="254" rtlCol="0" anchor="t">
            <a:noAutofit/>
          </a:bodyPr>
          <a:lstStyle/>
          <a:p>
            <a:pPr marL="0" indent="0" algn="l">
              <a:buNone/>
            </a:pPr>
            <a:r>
              <a:rPr lang="en-US" sz="1400" dirty="0">
                <a:solidFill>
                  <a:srgbClr val="4A314D"/>
                </a:solidFill>
                <a:latin typeface="Work Sans" pitchFamily="2" charset="0"/>
                <a:ea typeface="Aptos" pitchFamily="34" charset="-122"/>
                <a:cs typeface="Aptos" pitchFamily="34" charset="-120"/>
              </a:rPr>
              <a:t>• Household-group exposure</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 Asset-loss incidence</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 Wellbeing-to-labour mechanisms</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 Inequality → emissions / feasibility</a:t>
            </a:r>
            <a:endParaRPr lang="en-US" sz="1400" dirty="0">
              <a:solidFill>
                <a:srgbClr val="4A314D"/>
              </a:solidFill>
              <a:latin typeface="Work Sans" pitchFamily="2" charset="0"/>
            </a:endParaRPr>
          </a:p>
        </p:txBody>
      </p:sp>
      <p:sp>
        <p:nvSpPr>
          <p:cNvPr id="9" name="Text 7">
            <a:extLst>
              <a:ext uri="{FF2B5EF4-FFF2-40B4-BE49-F238E27FC236}">
                <a16:creationId xmlns:a16="http://schemas.microsoft.com/office/drawing/2014/main" id="{C2F0C57E-C5E4-4464-3DF7-50FD8902DF4B}"/>
              </a:ext>
            </a:extLst>
          </p:cNvPr>
          <p:cNvSpPr/>
          <p:nvPr/>
        </p:nvSpPr>
        <p:spPr>
          <a:xfrm>
            <a:off x="8358301" y="2429994"/>
            <a:ext cx="2971800" cy="566928"/>
          </a:xfrm>
          <a:prstGeom prst="roundRect">
            <a:avLst>
              <a:gd name="adj" fmla="val 12903"/>
            </a:avLst>
          </a:prstGeom>
          <a:solidFill>
            <a:srgbClr val="4A314D"/>
          </a:solidFill>
          <a:ln w="12700">
            <a:noFill/>
          </a:ln>
        </p:spPr>
        <p:txBody>
          <a:bodyPr wrap="square" lIns="1016" tIns="1016" rIns="1016" bIns="1016" rtlCol="0" anchor="ctr">
            <a:normAutofit/>
          </a:bodyPr>
          <a:lstStyle/>
          <a:p>
            <a:pPr marL="0" indent="0" algn="ctr">
              <a:buNone/>
            </a:pPr>
            <a:r>
              <a:rPr lang="en-US" b="1" dirty="0">
                <a:solidFill>
                  <a:srgbClr val="FFFFFF"/>
                </a:solidFill>
                <a:latin typeface="Work Sans" pitchFamily="2" charset="0"/>
                <a:ea typeface="Aptos" pitchFamily="34" charset="-122"/>
                <a:cs typeface="Aptos" pitchFamily="34" charset="-120"/>
              </a:rPr>
              <a:t>Our proposal</a:t>
            </a:r>
            <a:endParaRPr lang="en-US" dirty="0">
              <a:latin typeface="Work Sans" pitchFamily="2" charset="0"/>
            </a:endParaRPr>
          </a:p>
        </p:txBody>
      </p:sp>
      <p:sp>
        <p:nvSpPr>
          <p:cNvPr id="10" name="Text 8">
            <a:extLst>
              <a:ext uri="{FF2B5EF4-FFF2-40B4-BE49-F238E27FC236}">
                <a16:creationId xmlns:a16="http://schemas.microsoft.com/office/drawing/2014/main" id="{E4E25F4E-4969-3DE9-8306-DB2A054BE3D9}"/>
              </a:ext>
            </a:extLst>
          </p:cNvPr>
          <p:cNvSpPr/>
          <p:nvPr/>
        </p:nvSpPr>
        <p:spPr>
          <a:xfrm>
            <a:off x="8477173" y="3152370"/>
            <a:ext cx="2724912" cy="1999588"/>
          </a:xfrm>
          <a:prstGeom prst="rect">
            <a:avLst/>
          </a:prstGeom>
          <a:noFill/>
          <a:ln/>
        </p:spPr>
        <p:txBody>
          <a:bodyPr wrap="square" lIns="254" tIns="254" rIns="254" bIns="254" rtlCol="0" anchor="t">
            <a:normAutofit/>
          </a:bodyPr>
          <a:lstStyle/>
          <a:p>
            <a:pPr marL="0" indent="0" algn="l">
              <a:buNone/>
            </a:pPr>
            <a:r>
              <a:rPr lang="en-US" sz="1400" dirty="0">
                <a:solidFill>
                  <a:srgbClr val="4A314D"/>
                </a:solidFill>
                <a:latin typeface="Work Sans" pitchFamily="2" charset="0"/>
                <a:ea typeface="Aptos" pitchFamily="34" charset="-122"/>
                <a:cs typeface="Aptos" pitchFamily="34" charset="-120"/>
              </a:rPr>
              <a:t>Account-consistent incidence modules attached to an MRIO core:</a:t>
            </a:r>
            <a:endParaRPr lang="en-US" sz="1400" dirty="0">
              <a:solidFill>
                <a:srgbClr val="4A314D"/>
              </a:solidFill>
              <a:latin typeface="Work Sans" pitchFamily="2" charset="0"/>
            </a:endParaRPr>
          </a:p>
          <a:p>
            <a:pPr marL="0" indent="0" algn="l">
              <a:buNone/>
            </a:pP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1. Agriculture &amp; food prices</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2. Vulnerability &amp; asset losses</a:t>
            </a:r>
            <a:endParaRPr lang="en-US" sz="1400" dirty="0">
              <a:solidFill>
                <a:srgbClr val="4A314D"/>
              </a:solidFill>
              <a:latin typeface="Work Sans" pitchFamily="2" charset="0"/>
            </a:endParaRPr>
          </a:p>
          <a:p>
            <a:pPr marL="0" indent="0" algn="l">
              <a:buNone/>
            </a:pPr>
            <a:r>
              <a:rPr lang="en-US" sz="1400" dirty="0">
                <a:solidFill>
                  <a:srgbClr val="4A314D"/>
                </a:solidFill>
                <a:latin typeface="Work Sans" pitchFamily="2" charset="0"/>
                <a:ea typeface="Aptos" pitchFamily="34" charset="-122"/>
                <a:cs typeface="Aptos" pitchFamily="34" charset="-120"/>
              </a:rPr>
              <a:t>3. Wellbeing &amp; health</a:t>
            </a:r>
            <a:endParaRPr lang="en-US" sz="1400" dirty="0">
              <a:solidFill>
                <a:srgbClr val="4A314D"/>
              </a:solidFill>
              <a:latin typeface="Work Sans" pitchFamily="2" charset="0"/>
            </a:endParaRPr>
          </a:p>
        </p:txBody>
      </p:sp>
      <p:sp>
        <p:nvSpPr>
          <p:cNvPr id="11" name="Text 9">
            <a:extLst>
              <a:ext uri="{FF2B5EF4-FFF2-40B4-BE49-F238E27FC236}">
                <a16:creationId xmlns:a16="http://schemas.microsoft.com/office/drawing/2014/main" id="{6F56DEBD-32CB-0D46-6D9D-7A2E050A3349}"/>
              </a:ext>
            </a:extLst>
          </p:cNvPr>
          <p:cNvSpPr/>
          <p:nvPr/>
        </p:nvSpPr>
        <p:spPr>
          <a:xfrm>
            <a:off x="1056121" y="5358937"/>
            <a:ext cx="10012680" cy="658368"/>
          </a:xfrm>
          <a:prstGeom prst="roundRect">
            <a:avLst>
              <a:gd name="adj" fmla="val 11111"/>
            </a:avLst>
          </a:prstGeom>
          <a:solidFill>
            <a:srgbClr val="E7F2F9"/>
          </a:solidFill>
          <a:ln w="12700">
            <a:noFill/>
          </a:ln>
        </p:spPr>
        <p:txBody>
          <a:bodyPr wrap="square" lIns="1016" tIns="1016" rIns="1016" bIns="1016" rtlCol="0" anchor="ctr">
            <a:normAutofit/>
          </a:bodyPr>
          <a:lstStyle/>
          <a:p>
            <a:pPr marL="0" indent="0" algn="ctr">
              <a:buNone/>
            </a:pPr>
            <a:r>
              <a:rPr lang="en-US" sz="1400" b="1" dirty="0">
                <a:solidFill>
                  <a:srgbClr val="002060"/>
                </a:solidFill>
                <a:latin typeface="Work Sans" pitchFamily="2" charset="0"/>
                <a:ea typeface="Aptos" pitchFamily="34" charset="-122"/>
                <a:cs typeface="Aptos" pitchFamily="34" charset="-120"/>
              </a:rPr>
              <a:t>Loop closure criterion: climate → household-group income/wealth/wellbeing → demand, footprints and feasibility → future emissions and hazards</a:t>
            </a:r>
            <a:endParaRPr lang="en-US" sz="1400" dirty="0">
              <a:solidFill>
                <a:srgbClr val="002060"/>
              </a:solidFill>
              <a:latin typeface="Work Sans" pitchFamily="2" charset="0"/>
            </a:endParaRPr>
          </a:p>
        </p:txBody>
      </p:sp>
      <p:pic>
        <p:nvPicPr>
          <p:cNvPr id="15" name="Picture 4">
            <a:extLst>
              <a:ext uri="{FF2B5EF4-FFF2-40B4-BE49-F238E27FC236}">
                <a16:creationId xmlns:a16="http://schemas.microsoft.com/office/drawing/2014/main" id="{D1E93521-60B9-89F3-93C6-E6CF2669B96F}"/>
              </a:ext>
            </a:extLst>
          </p:cNvPr>
          <p:cNvPicPr>
            <a:picLocks noChangeAspect="1"/>
          </p:cNvPicPr>
          <p:nvPr/>
        </p:nvPicPr>
        <p:blipFill>
          <a:blip r:embed="rId3"/>
          <a:stretch>
            <a:fillRect/>
          </a:stretch>
        </p:blipFill>
        <p:spPr>
          <a:xfrm>
            <a:off x="0" y="0"/>
            <a:ext cx="805357" cy="600357"/>
          </a:xfrm>
          <a:prstGeom prst="rect">
            <a:avLst/>
          </a:prstGeom>
        </p:spPr>
      </p:pic>
    </p:spTree>
    <p:extLst>
      <p:ext uri="{BB962C8B-B14F-4D97-AF65-F5344CB8AC3E}">
        <p14:creationId xmlns:p14="http://schemas.microsoft.com/office/powerpoint/2010/main" val="139758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AB4B-8447-4C5A-1BDA-D6C38EF1D35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B9E38A8-4DCC-931F-3E87-E191DB68AEE1}"/>
              </a:ext>
            </a:extLst>
          </p:cNvPr>
          <p:cNvSpPr>
            <a:spLocks noGrp="1"/>
          </p:cNvSpPr>
          <p:nvPr>
            <p:ph type="title"/>
          </p:nvPr>
        </p:nvSpPr>
        <p:spPr>
          <a:xfrm>
            <a:off x="936479" y="40379"/>
            <a:ext cx="10515600" cy="1207301"/>
          </a:xfrm>
        </p:spPr>
        <p:txBody>
          <a:bodyPr>
            <a:normAutofit fontScale="90000"/>
          </a:bodyPr>
          <a:lstStyle/>
          <a:p>
            <a:r>
              <a:rPr lang="nb-NO" dirty="0"/>
              <a:t>Model </a:t>
            </a:r>
            <a:r>
              <a:rPr lang="nb-NO" dirty="0" err="1"/>
              <a:t>architecture</a:t>
            </a:r>
            <a:br>
              <a:rPr lang="nb-NO" dirty="0"/>
            </a:br>
            <a:r>
              <a:rPr lang="en-US" sz="2700" dirty="0">
                <a:ea typeface="Aptos Display" pitchFamily="34" charset="-122"/>
                <a:cs typeface="Aptos Display" pitchFamily="34" charset="-120"/>
              </a:rPr>
              <a:t>The MRIO macro core: one accounting space for flows, prices and footprints</a:t>
            </a:r>
            <a:endParaRPr lang="nb-NO" dirty="0"/>
          </a:p>
        </p:txBody>
      </p:sp>
      <p:sp>
        <p:nvSpPr>
          <p:cNvPr id="5" name="Text 3">
            <a:extLst>
              <a:ext uri="{FF2B5EF4-FFF2-40B4-BE49-F238E27FC236}">
                <a16:creationId xmlns:a16="http://schemas.microsoft.com/office/drawing/2014/main" id="{EAE1B327-DD60-54C4-E1FF-2417B7CED1D5}"/>
              </a:ext>
            </a:extLst>
          </p:cNvPr>
          <p:cNvSpPr/>
          <p:nvPr/>
        </p:nvSpPr>
        <p:spPr>
          <a:xfrm>
            <a:off x="1055527" y="1596998"/>
            <a:ext cx="2971800" cy="566928"/>
          </a:xfrm>
          <a:prstGeom prst="roundRect">
            <a:avLst>
              <a:gd name="adj" fmla="val 12903"/>
            </a:avLst>
          </a:prstGeom>
          <a:solidFill>
            <a:srgbClr val="779CAB"/>
          </a:solidFill>
          <a:ln w="12700">
            <a:noFill/>
          </a:ln>
        </p:spPr>
        <p:txBody>
          <a:bodyPr wrap="square" lIns="1016" tIns="1016" rIns="1016" bIns="1016" rtlCol="0" anchor="ctr">
            <a:normAutofit/>
          </a:bodyPr>
          <a:lstStyle/>
          <a:p>
            <a:pPr marL="0" indent="0" algn="ctr">
              <a:buNone/>
            </a:pPr>
            <a:r>
              <a:rPr lang="en-US" b="1" dirty="0">
                <a:solidFill>
                  <a:srgbClr val="FFFFFF"/>
                </a:solidFill>
                <a:latin typeface="Work Sans" pitchFamily="2" charset="0"/>
                <a:ea typeface="Aptos" pitchFamily="34" charset="-122"/>
                <a:cs typeface="Aptos" pitchFamily="34" charset="-120"/>
              </a:rPr>
              <a:t>Logic/philosophy</a:t>
            </a:r>
            <a:endParaRPr lang="en-US" dirty="0">
              <a:latin typeface="Work Sans" pitchFamily="2" charset="0"/>
            </a:endParaRPr>
          </a:p>
        </p:txBody>
      </p:sp>
      <p:sp>
        <p:nvSpPr>
          <p:cNvPr id="3" name="Text 5">
            <a:extLst>
              <a:ext uri="{FF2B5EF4-FFF2-40B4-BE49-F238E27FC236}">
                <a16:creationId xmlns:a16="http://schemas.microsoft.com/office/drawing/2014/main" id="{99D62651-847A-D09F-D8EF-6BC29B6EF280}"/>
              </a:ext>
            </a:extLst>
          </p:cNvPr>
          <p:cNvSpPr/>
          <p:nvPr/>
        </p:nvSpPr>
        <p:spPr>
          <a:xfrm>
            <a:off x="7352364" y="1530936"/>
            <a:ext cx="3200400" cy="256032"/>
          </a:xfrm>
          <a:prstGeom prst="rect">
            <a:avLst/>
          </a:prstGeom>
          <a:noFill/>
          <a:ln/>
        </p:spPr>
        <p:txBody>
          <a:bodyPr wrap="square" lIns="254" tIns="254" rIns="254" bIns="254" rtlCol="0" anchor="t">
            <a:noAutofit/>
          </a:bodyPr>
          <a:lstStyle/>
          <a:p>
            <a:pPr marL="0" indent="0" algn="ctr">
              <a:buNone/>
            </a:pPr>
            <a:r>
              <a:rPr lang="en-US" sz="2000" b="1" dirty="0">
                <a:solidFill>
                  <a:srgbClr val="4A314D"/>
                </a:solidFill>
                <a:latin typeface="Work Sans" pitchFamily="2" charset="0"/>
                <a:ea typeface="Aptos" pitchFamily="34" charset="-122"/>
                <a:cs typeface="Aptos" pitchFamily="34" charset="-120"/>
              </a:rPr>
              <a:t>Data layers</a:t>
            </a:r>
            <a:endParaRPr lang="en-US" sz="2000" dirty="0">
              <a:solidFill>
                <a:srgbClr val="4A314D"/>
              </a:solidFill>
              <a:latin typeface="Work Sans" pitchFamily="2" charset="0"/>
            </a:endParaRPr>
          </a:p>
        </p:txBody>
      </p:sp>
      <p:sp>
        <p:nvSpPr>
          <p:cNvPr id="12" name="Shape 6">
            <a:extLst>
              <a:ext uri="{FF2B5EF4-FFF2-40B4-BE49-F238E27FC236}">
                <a16:creationId xmlns:a16="http://schemas.microsoft.com/office/drawing/2014/main" id="{1ED27CBE-5BCA-4A2D-DECF-62BE21E43810}"/>
              </a:ext>
            </a:extLst>
          </p:cNvPr>
          <p:cNvSpPr/>
          <p:nvPr/>
        </p:nvSpPr>
        <p:spPr>
          <a:xfrm>
            <a:off x="9078615" y="2435984"/>
            <a:ext cx="0" cy="2651760"/>
          </a:xfrm>
          <a:prstGeom prst="line">
            <a:avLst/>
          </a:prstGeom>
          <a:noFill/>
          <a:ln w="17780">
            <a:solidFill>
              <a:srgbClr val="2E7D73"/>
            </a:solidFill>
            <a:prstDash val="solid"/>
            <a:headEnd type="none"/>
            <a:tailEnd type="triangle"/>
          </a:ln>
        </p:spPr>
        <p:txBody>
          <a:bodyPr/>
          <a:lstStyle/>
          <a:p>
            <a:endParaRPr lang="nb-NO">
              <a:latin typeface="Work Sans" pitchFamily="2" charset="0"/>
            </a:endParaRPr>
          </a:p>
        </p:txBody>
      </p:sp>
      <p:sp>
        <p:nvSpPr>
          <p:cNvPr id="13" name="Text 7">
            <a:extLst>
              <a:ext uri="{FF2B5EF4-FFF2-40B4-BE49-F238E27FC236}">
                <a16:creationId xmlns:a16="http://schemas.microsoft.com/office/drawing/2014/main" id="{EAAC58FD-BCCF-C67A-9DB2-5D4A4CC40DE7}"/>
              </a:ext>
            </a:extLst>
          </p:cNvPr>
          <p:cNvSpPr/>
          <p:nvPr/>
        </p:nvSpPr>
        <p:spPr>
          <a:xfrm>
            <a:off x="7249815" y="2070224"/>
            <a:ext cx="3657600" cy="530352"/>
          </a:xfrm>
          <a:prstGeom prst="roundRect">
            <a:avLst>
              <a:gd name="adj" fmla="val 13793"/>
            </a:avLst>
          </a:prstGeom>
          <a:solidFill>
            <a:srgbClr val="FFFFFF"/>
          </a:solidFill>
          <a:ln w="12700">
            <a:solidFill>
              <a:srgbClr val="0D5B55"/>
            </a:solidFill>
          </a:ln>
        </p:spPr>
        <p:txBody>
          <a:bodyPr wrap="square" lIns="1016" tIns="1016" rIns="1016" bIns="1016" rtlCol="0" anchor="ctr">
            <a:noAutofit/>
          </a:bodyPr>
          <a:lstStyle/>
          <a:p>
            <a:pPr marL="0" indent="0" algn="ctr">
              <a:buNone/>
            </a:pPr>
            <a:r>
              <a:rPr lang="en-US" dirty="0">
                <a:solidFill>
                  <a:srgbClr val="779CAB"/>
                </a:solidFill>
                <a:latin typeface="Work Sans" pitchFamily="2" charset="0"/>
                <a:ea typeface="Aptos" pitchFamily="34" charset="-122"/>
                <a:cs typeface="Aptos" pitchFamily="34" charset="-120"/>
              </a:rPr>
              <a:t>SUT/IOT / FIGARO: products × industries × countries</a:t>
            </a:r>
            <a:endParaRPr lang="en-US" dirty="0">
              <a:solidFill>
                <a:srgbClr val="779CAB"/>
              </a:solidFill>
              <a:latin typeface="Work Sans" pitchFamily="2" charset="0"/>
            </a:endParaRPr>
          </a:p>
        </p:txBody>
      </p:sp>
      <p:sp>
        <p:nvSpPr>
          <p:cNvPr id="14" name="Text 8">
            <a:extLst>
              <a:ext uri="{FF2B5EF4-FFF2-40B4-BE49-F238E27FC236}">
                <a16:creationId xmlns:a16="http://schemas.microsoft.com/office/drawing/2014/main" id="{E18A174D-F047-9347-1CAC-8561272D68F5}"/>
              </a:ext>
            </a:extLst>
          </p:cNvPr>
          <p:cNvSpPr/>
          <p:nvPr/>
        </p:nvSpPr>
        <p:spPr>
          <a:xfrm>
            <a:off x="7249815" y="2938904"/>
            <a:ext cx="3657600" cy="530352"/>
          </a:xfrm>
          <a:prstGeom prst="roundRect">
            <a:avLst>
              <a:gd name="adj" fmla="val 13793"/>
            </a:avLst>
          </a:prstGeom>
          <a:solidFill>
            <a:srgbClr val="FFFFFF"/>
          </a:solidFill>
          <a:ln w="12700">
            <a:solidFill>
              <a:srgbClr val="0D5B55"/>
            </a:solidFill>
          </a:ln>
        </p:spPr>
        <p:txBody>
          <a:bodyPr wrap="square" lIns="1016" tIns="1016" rIns="1016" bIns="1016" rtlCol="0" anchor="ctr">
            <a:noAutofit/>
          </a:bodyPr>
          <a:lstStyle/>
          <a:p>
            <a:pPr marL="0" indent="0" algn="ctr">
              <a:buNone/>
            </a:pPr>
            <a:r>
              <a:rPr lang="en-US" dirty="0">
                <a:solidFill>
                  <a:srgbClr val="779CAB"/>
                </a:solidFill>
                <a:latin typeface="Work Sans" pitchFamily="2" charset="0"/>
                <a:ea typeface="Aptos" pitchFamily="34" charset="-122"/>
                <a:cs typeface="Aptos" pitchFamily="34" charset="-120"/>
              </a:rPr>
              <a:t>Distribution: income, savings, wealth by group</a:t>
            </a:r>
            <a:endParaRPr lang="en-US" dirty="0">
              <a:solidFill>
                <a:srgbClr val="779CAB"/>
              </a:solidFill>
              <a:latin typeface="Work Sans" pitchFamily="2" charset="0"/>
            </a:endParaRPr>
          </a:p>
        </p:txBody>
      </p:sp>
      <p:sp>
        <p:nvSpPr>
          <p:cNvPr id="15" name="Text 9">
            <a:extLst>
              <a:ext uri="{FF2B5EF4-FFF2-40B4-BE49-F238E27FC236}">
                <a16:creationId xmlns:a16="http://schemas.microsoft.com/office/drawing/2014/main" id="{616E04C5-B7AE-9E9D-E6F2-1BACDF03A4E1}"/>
              </a:ext>
            </a:extLst>
          </p:cNvPr>
          <p:cNvSpPr/>
          <p:nvPr/>
        </p:nvSpPr>
        <p:spPr>
          <a:xfrm>
            <a:off x="7249815" y="3807584"/>
            <a:ext cx="3657600" cy="530352"/>
          </a:xfrm>
          <a:prstGeom prst="roundRect">
            <a:avLst>
              <a:gd name="adj" fmla="val 13793"/>
            </a:avLst>
          </a:prstGeom>
          <a:solidFill>
            <a:srgbClr val="FFFFFF"/>
          </a:solidFill>
          <a:ln w="12700">
            <a:solidFill>
              <a:srgbClr val="0D5B55"/>
            </a:solidFill>
          </a:ln>
        </p:spPr>
        <p:txBody>
          <a:bodyPr wrap="square" lIns="1016" tIns="1016" rIns="1016" bIns="1016" rtlCol="0" anchor="ctr">
            <a:noAutofit/>
          </a:bodyPr>
          <a:lstStyle/>
          <a:p>
            <a:pPr marL="0" indent="0" algn="ctr">
              <a:buNone/>
            </a:pPr>
            <a:r>
              <a:rPr lang="en-US" dirty="0">
                <a:solidFill>
                  <a:srgbClr val="779CAB"/>
                </a:solidFill>
                <a:latin typeface="Work Sans" pitchFamily="2" charset="0"/>
                <a:ea typeface="Aptos" pitchFamily="34" charset="-122"/>
                <a:cs typeface="Aptos" pitchFamily="34" charset="-120"/>
              </a:rPr>
              <a:t>Satellite accounts: emissions, resources, employment</a:t>
            </a:r>
            <a:endParaRPr lang="en-US" dirty="0">
              <a:solidFill>
                <a:srgbClr val="779CAB"/>
              </a:solidFill>
              <a:latin typeface="Work Sans" pitchFamily="2" charset="0"/>
            </a:endParaRPr>
          </a:p>
        </p:txBody>
      </p:sp>
      <p:sp>
        <p:nvSpPr>
          <p:cNvPr id="16" name="Text 10">
            <a:extLst>
              <a:ext uri="{FF2B5EF4-FFF2-40B4-BE49-F238E27FC236}">
                <a16:creationId xmlns:a16="http://schemas.microsoft.com/office/drawing/2014/main" id="{D3933536-DF76-BE5C-C8EC-9C1A37D494A8}"/>
              </a:ext>
            </a:extLst>
          </p:cNvPr>
          <p:cNvSpPr/>
          <p:nvPr/>
        </p:nvSpPr>
        <p:spPr>
          <a:xfrm>
            <a:off x="7249815" y="4676264"/>
            <a:ext cx="3657600" cy="530352"/>
          </a:xfrm>
          <a:prstGeom prst="roundRect">
            <a:avLst>
              <a:gd name="adj" fmla="val 13793"/>
            </a:avLst>
          </a:prstGeom>
          <a:solidFill>
            <a:srgbClr val="FFFFFF"/>
          </a:solidFill>
          <a:ln w="12700">
            <a:solidFill>
              <a:srgbClr val="0D5B55"/>
            </a:solidFill>
          </a:ln>
        </p:spPr>
        <p:txBody>
          <a:bodyPr wrap="square" lIns="1016" tIns="1016" rIns="1016" bIns="1016" rtlCol="0" anchor="ctr">
            <a:noAutofit/>
          </a:bodyPr>
          <a:lstStyle/>
          <a:p>
            <a:pPr marL="0" indent="0" algn="ctr">
              <a:buNone/>
            </a:pPr>
            <a:r>
              <a:rPr lang="en-US" dirty="0">
                <a:solidFill>
                  <a:srgbClr val="779CAB"/>
                </a:solidFill>
                <a:latin typeface="Work Sans" pitchFamily="2" charset="0"/>
                <a:ea typeface="Aptos" pitchFamily="34" charset="-122"/>
                <a:cs typeface="Aptos" pitchFamily="34" charset="-120"/>
              </a:rPr>
              <a:t>Hazards &amp; wellbeing: climate, health, exposure</a:t>
            </a:r>
            <a:endParaRPr lang="en-US" dirty="0">
              <a:solidFill>
                <a:srgbClr val="779CAB"/>
              </a:solidFill>
              <a:latin typeface="Work Sans" pitchFamily="2" charset="0"/>
            </a:endParaRPr>
          </a:p>
        </p:txBody>
      </p:sp>
      <p:sp>
        <p:nvSpPr>
          <p:cNvPr id="17" name="Text 11">
            <a:extLst>
              <a:ext uri="{FF2B5EF4-FFF2-40B4-BE49-F238E27FC236}">
                <a16:creationId xmlns:a16="http://schemas.microsoft.com/office/drawing/2014/main" id="{BC80F385-AE86-C172-5DB0-D689F534A050}"/>
              </a:ext>
            </a:extLst>
          </p:cNvPr>
          <p:cNvSpPr/>
          <p:nvPr/>
        </p:nvSpPr>
        <p:spPr>
          <a:xfrm>
            <a:off x="1014379" y="5507339"/>
            <a:ext cx="10058400" cy="624268"/>
          </a:xfrm>
          <a:prstGeom prst="rect">
            <a:avLst/>
          </a:prstGeom>
          <a:noFill/>
          <a:ln/>
        </p:spPr>
        <p:txBody>
          <a:bodyPr wrap="square" lIns="254" tIns="254" rIns="254" bIns="254" rtlCol="0" anchor="t">
            <a:normAutofit/>
          </a:bodyPr>
          <a:lstStyle/>
          <a:p>
            <a:pPr marL="0" indent="0" algn="ctr">
              <a:buNone/>
            </a:pPr>
            <a:r>
              <a:rPr lang="en-US" sz="2000" dirty="0">
                <a:solidFill>
                  <a:srgbClr val="4A314D"/>
                </a:solidFill>
                <a:latin typeface="Work Sans" pitchFamily="2" charset="0"/>
                <a:ea typeface="Aptos" pitchFamily="34" charset="-122"/>
                <a:cs typeface="Aptos" pitchFamily="34" charset="-120"/>
              </a:rPr>
              <a:t>Discrete-time closure: solve output/prices within year; update wealth, vulnerability and wellbeing between years.</a:t>
            </a:r>
            <a:endParaRPr lang="en-US" sz="2000" dirty="0">
              <a:solidFill>
                <a:srgbClr val="4A314D"/>
              </a:solidFill>
              <a:latin typeface="Work Sans" pitchFamily="2" charset="0"/>
            </a:endParaRPr>
          </a:p>
        </p:txBody>
      </p:sp>
      <p:sp>
        <p:nvSpPr>
          <p:cNvPr id="18" name="Text 4">
            <a:extLst>
              <a:ext uri="{FF2B5EF4-FFF2-40B4-BE49-F238E27FC236}">
                <a16:creationId xmlns:a16="http://schemas.microsoft.com/office/drawing/2014/main" id="{1BC33718-DDC1-151F-B2F8-6B097BF7F63F}"/>
              </a:ext>
            </a:extLst>
          </p:cNvPr>
          <p:cNvSpPr/>
          <p:nvPr/>
        </p:nvSpPr>
        <p:spPr>
          <a:xfrm>
            <a:off x="1014378" y="2417083"/>
            <a:ext cx="3214719" cy="2388089"/>
          </a:xfrm>
          <a:prstGeom prst="rect">
            <a:avLst/>
          </a:prstGeom>
          <a:noFill/>
          <a:ln/>
        </p:spPr>
        <p:txBody>
          <a:bodyPr wrap="square" lIns="254" tIns="254" rIns="254" bIns="254" rtlCol="0" anchor="t">
            <a:noAutofit/>
          </a:bodyPr>
          <a:lstStyle/>
          <a:p>
            <a:pPr marL="0" indent="0" algn="l">
              <a:buNone/>
            </a:pPr>
            <a:r>
              <a:rPr lang="en-US" sz="1400" dirty="0">
                <a:solidFill>
                  <a:srgbClr val="4A314D"/>
                </a:solidFill>
                <a:latin typeface="Work Sans" pitchFamily="2" charset="0"/>
                <a:ea typeface="Aptos" pitchFamily="34" charset="-122"/>
                <a:cs typeface="Aptos" pitchFamily="34" charset="-120"/>
              </a:rPr>
              <a:t>• Model climate-inequality</a:t>
            </a: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r>
              <a:rPr lang="en-US" sz="1400" dirty="0">
                <a:solidFill>
                  <a:srgbClr val="4A314D"/>
                </a:solidFill>
                <a:latin typeface="Work Sans" pitchFamily="2" charset="0"/>
                <a:ea typeface="Aptos" pitchFamily="34" charset="-122"/>
                <a:cs typeface="Aptos" pitchFamily="34" charset="-120"/>
              </a:rPr>
              <a:t>• Follow WISE accounts</a:t>
            </a:r>
            <a:endParaRPr lang="en-US" sz="1400" dirty="0">
              <a:solidFill>
                <a:srgbClr val="4A314D"/>
              </a:solidFill>
              <a:latin typeface="Work Sans" pitchFamily="2" charset="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r>
              <a:rPr lang="en-US" sz="1400" dirty="0">
                <a:solidFill>
                  <a:srgbClr val="4A314D"/>
                </a:solidFill>
                <a:latin typeface="Work Sans" pitchFamily="2" charset="0"/>
                <a:ea typeface="Aptos" pitchFamily="34" charset="-122"/>
                <a:cs typeface="Aptos" pitchFamily="34" charset="-120"/>
              </a:rPr>
              <a:t>• Identify data gaps, opportunities and limitations of a macro top-down approach </a:t>
            </a:r>
          </a:p>
          <a:p>
            <a:pPr marL="0" indent="0" algn="l">
              <a:buNone/>
            </a:pPr>
            <a:endParaRPr lang="en-US" sz="1400" dirty="0">
              <a:solidFill>
                <a:srgbClr val="4A314D"/>
              </a:solidFill>
              <a:latin typeface="Work Sans" pitchFamily="2" charset="0"/>
              <a:ea typeface="Aptos" pitchFamily="34" charset="-122"/>
              <a:cs typeface="Aptos" pitchFamily="34" charset="-120"/>
            </a:endParaRPr>
          </a:p>
          <a:p>
            <a:pPr marL="0" indent="0" algn="l">
              <a:buNone/>
            </a:pPr>
            <a:endParaRPr lang="en-US" sz="1400" dirty="0">
              <a:solidFill>
                <a:srgbClr val="4A314D"/>
              </a:solidFill>
              <a:latin typeface="Work Sans" pitchFamily="2" charset="0"/>
              <a:ea typeface="Aptos" pitchFamily="34" charset="-122"/>
              <a:cs typeface="Aptos" pitchFamily="34" charset="-120"/>
            </a:endParaRPr>
          </a:p>
        </p:txBody>
      </p:sp>
      <p:pic>
        <p:nvPicPr>
          <p:cNvPr id="20" name="Bilde 19">
            <a:extLst>
              <a:ext uri="{FF2B5EF4-FFF2-40B4-BE49-F238E27FC236}">
                <a16:creationId xmlns:a16="http://schemas.microsoft.com/office/drawing/2014/main" id="{4EDA0DC7-953C-4453-DE31-F9985CF3D117}"/>
              </a:ext>
            </a:extLst>
          </p:cNvPr>
          <p:cNvPicPr>
            <a:picLocks noChangeAspect="1"/>
          </p:cNvPicPr>
          <p:nvPr/>
        </p:nvPicPr>
        <p:blipFill>
          <a:blip r:embed="rId3"/>
          <a:stretch>
            <a:fillRect/>
          </a:stretch>
        </p:blipFill>
        <p:spPr>
          <a:xfrm>
            <a:off x="4402571" y="3492570"/>
            <a:ext cx="2425467" cy="1066822"/>
          </a:xfrm>
          <a:prstGeom prst="rect">
            <a:avLst/>
          </a:prstGeom>
        </p:spPr>
      </p:pic>
      <p:sp>
        <p:nvSpPr>
          <p:cNvPr id="21" name="Pil: høyre 20">
            <a:extLst>
              <a:ext uri="{FF2B5EF4-FFF2-40B4-BE49-F238E27FC236}">
                <a16:creationId xmlns:a16="http://schemas.microsoft.com/office/drawing/2014/main" id="{6D1A14C4-6A96-948D-9867-4374944A9F0E}"/>
              </a:ext>
            </a:extLst>
          </p:cNvPr>
          <p:cNvSpPr/>
          <p:nvPr/>
        </p:nvSpPr>
        <p:spPr>
          <a:xfrm>
            <a:off x="3377995" y="3897519"/>
            <a:ext cx="947402" cy="256924"/>
          </a:xfrm>
          <a:prstGeom prst="rightArrow">
            <a:avLst/>
          </a:prstGeom>
          <a:solidFill>
            <a:srgbClr val="779CAB"/>
          </a:solidFill>
          <a:ln>
            <a:solidFill>
              <a:srgbClr val="779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ekstSylinder 22">
            <a:extLst>
              <a:ext uri="{FF2B5EF4-FFF2-40B4-BE49-F238E27FC236}">
                <a16:creationId xmlns:a16="http://schemas.microsoft.com/office/drawing/2014/main" id="{FF1934E8-403C-278E-5BFA-DDCCB6686617}"/>
              </a:ext>
            </a:extLst>
          </p:cNvPr>
          <p:cNvSpPr txBox="1"/>
          <p:nvPr/>
        </p:nvSpPr>
        <p:spPr>
          <a:xfrm>
            <a:off x="1014378" y="2445368"/>
            <a:ext cx="3311019" cy="1107996"/>
          </a:xfrm>
          <a:prstGeom prst="rect">
            <a:avLst/>
          </a:prstGeom>
          <a:noFill/>
        </p:spPr>
        <p:txBody>
          <a:bodyPr wrap="square">
            <a:spAutoFit/>
          </a:bodyPr>
          <a:lstStyle/>
          <a:p>
            <a:pPr marL="0" indent="0" algn="l">
              <a:buNone/>
            </a:pPr>
            <a:endParaRPr lang="en-US" sz="1050" dirty="0">
              <a:solidFill>
                <a:srgbClr val="4A314D"/>
              </a:solidFill>
              <a:latin typeface="Work Sans" pitchFamily="2" charset="0"/>
            </a:endParaRPr>
          </a:p>
          <a:p>
            <a:r>
              <a:rPr lang="nb-NO" sz="1050" dirty="0" err="1">
                <a:latin typeface="Work Sans" pitchFamily="2" charset="0"/>
              </a:rPr>
              <a:t>Chancel</a:t>
            </a:r>
            <a:r>
              <a:rPr lang="nb-NO" sz="1050" dirty="0">
                <a:latin typeface="Work Sans" pitchFamily="2" charset="0"/>
              </a:rPr>
              <a:t>, L., </a:t>
            </a:r>
            <a:r>
              <a:rPr lang="nb-NO" sz="1050" dirty="0" err="1">
                <a:latin typeface="Work Sans" pitchFamily="2" charset="0"/>
              </a:rPr>
              <a:t>Mohren</a:t>
            </a:r>
            <a:r>
              <a:rPr lang="nb-NO" sz="1050" dirty="0">
                <a:latin typeface="Work Sans" pitchFamily="2" charset="0"/>
              </a:rPr>
              <a:t>, C., Bothe, P., &amp; </a:t>
            </a:r>
            <a:r>
              <a:rPr lang="nb-NO" sz="1050" dirty="0" err="1">
                <a:latin typeface="Work Sans" pitchFamily="2" charset="0"/>
              </a:rPr>
              <a:t>Semieniuk</a:t>
            </a:r>
            <a:r>
              <a:rPr lang="nb-NO" sz="1050" dirty="0">
                <a:latin typeface="Work Sans" pitchFamily="2" charset="0"/>
              </a:rPr>
              <a:t>, G. (2025). </a:t>
            </a:r>
            <a:r>
              <a:rPr lang="nb-NO" sz="1050" dirty="0" err="1">
                <a:latin typeface="Work Sans" pitchFamily="2" charset="0"/>
              </a:rPr>
              <a:t>Climate</a:t>
            </a:r>
            <a:r>
              <a:rPr lang="nb-NO" sz="1050" dirty="0">
                <a:latin typeface="Work Sans" pitchFamily="2" charset="0"/>
              </a:rPr>
              <a:t> </a:t>
            </a:r>
            <a:r>
              <a:rPr lang="nb-NO" sz="1050" dirty="0" err="1">
                <a:latin typeface="Work Sans" pitchFamily="2" charset="0"/>
              </a:rPr>
              <a:t>change</a:t>
            </a:r>
            <a:r>
              <a:rPr lang="nb-NO" sz="1050" dirty="0">
                <a:latin typeface="Work Sans" pitchFamily="2" charset="0"/>
              </a:rPr>
              <a:t> and </a:t>
            </a:r>
            <a:r>
              <a:rPr lang="nb-NO" sz="1050" dirty="0" err="1">
                <a:latin typeface="Work Sans" pitchFamily="2" charset="0"/>
              </a:rPr>
              <a:t>the</a:t>
            </a:r>
            <a:r>
              <a:rPr lang="nb-NO" sz="1050" dirty="0">
                <a:latin typeface="Work Sans" pitchFamily="2" charset="0"/>
              </a:rPr>
              <a:t> global </a:t>
            </a:r>
            <a:r>
              <a:rPr lang="nb-NO" sz="1050" dirty="0" err="1">
                <a:latin typeface="Work Sans" pitchFamily="2" charset="0"/>
              </a:rPr>
              <a:t>distribution</a:t>
            </a:r>
            <a:r>
              <a:rPr lang="nb-NO" sz="1050" dirty="0">
                <a:latin typeface="Work Sans" pitchFamily="2" charset="0"/>
              </a:rPr>
              <a:t> </a:t>
            </a:r>
            <a:r>
              <a:rPr lang="nb-NO" sz="1050" dirty="0" err="1">
                <a:latin typeface="Work Sans" pitchFamily="2" charset="0"/>
              </a:rPr>
              <a:t>of</a:t>
            </a:r>
            <a:r>
              <a:rPr lang="nb-NO" sz="1050" dirty="0">
                <a:latin typeface="Work Sans" pitchFamily="2" charset="0"/>
              </a:rPr>
              <a:t> </a:t>
            </a:r>
            <a:r>
              <a:rPr lang="nb-NO" sz="1050" dirty="0" err="1">
                <a:latin typeface="Work Sans" pitchFamily="2" charset="0"/>
              </a:rPr>
              <a:t>wealth</a:t>
            </a:r>
            <a:r>
              <a:rPr lang="nb-NO" sz="1050" dirty="0">
                <a:latin typeface="Work Sans" pitchFamily="2" charset="0"/>
              </a:rPr>
              <a:t>. </a:t>
            </a:r>
            <a:r>
              <a:rPr lang="nb-NO" sz="1050" i="1" dirty="0">
                <a:latin typeface="Work Sans" pitchFamily="2" charset="0"/>
              </a:rPr>
              <a:t>Nature </a:t>
            </a:r>
            <a:r>
              <a:rPr lang="nb-NO" sz="1050" i="1" dirty="0" err="1">
                <a:latin typeface="Work Sans" pitchFamily="2" charset="0"/>
              </a:rPr>
              <a:t>Climate</a:t>
            </a:r>
            <a:r>
              <a:rPr lang="nb-NO" sz="1050" i="1" dirty="0">
                <a:latin typeface="Work Sans" pitchFamily="2" charset="0"/>
              </a:rPr>
              <a:t> </a:t>
            </a:r>
            <a:r>
              <a:rPr lang="nb-NO" sz="1050" i="1" dirty="0" err="1">
                <a:latin typeface="Work Sans" pitchFamily="2" charset="0"/>
              </a:rPr>
              <a:t>Change</a:t>
            </a:r>
            <a:r>
              <a:rPr lang="nb-NO" sz="1050" dirty="0">
                <a:latin typeface="Work Sans" pitchFamily="2" charset="0"/>
              </a:rPr>
              <a:t>, </a:t>
            </a:r>
            <a:r>
              <a:rPr lang="nb-NO" sz="1050" i="1" dirty="0">
                <a:latin typeface="Work Sans" pitchFamily="2" charset="0"/>
              </a:rPr>
              <a:t>15</a:t>
            </a:r>
            <a:r>
              <a:rPr lang="nb-NO" sz="1050" dirty="0">
                <a:latin typeface="Work Sans" pitchFamily="2" charset="0"/>
              </a:rPr>
              <a:t>(4), 364-374.</a:t>
            </a:r>
          </a:p>
          <a:p>
            <a:endParaRPr lang="en-US" sz="1100" dirty="0">
              <a:solidFill>
                <a:srgbClr val="4A314D"/>
              </a:solidFill>
              <a:latin typeface="Work Sans" pitchFamily="2" charset="0"/>
            </a:endParaRPr>
          </a:p>
        </p:txBody>
      </p:sp>
      <p:pic>
        <p:nvPicPr>
          <p:cNvPr id="25" name="Picture 4">
            <a:extLst>
              <a:ext uri="{FF2B5EF4-FFF2-40B4-BE49-F238E27FC236}">
                <a16:creationId xmlns:a16="http://schemas.microsoft.com/office/drawing/2014/main" id="{99B40FFE-DC3A-046E-EB46-E2471707AFE4}"/>
              </a:ext>
            </a:extLst>
          </p:cNvPr>
          <p:cNvPicPr>
            <a:picLocks noChangeAspect="1"/>
          </p:cNvPicPr>
          <p:nvPr/>
        </p:nvPicPr>
        <p:blipFill>
          <a:blip r:embed="rId4"/>
          <a:stretch>
            <a:fillRect/>
          </a:stretch>
        </p:blipFill>
        <p:spPr>
          <a:xfrm>
            <a:off x="0" y="0"/>
            <a:ext cx="805357" cy="600357"/>
          </a:xfrm>
          <a:prstGeom prst="rect">
            <a:avLst/>
          </a:prstGeom>
        </p:spPr>
      </p:pic>
    </p:spTree>
    <p:extLst>
      <p:ext uri="{BB962C8B-B14F-4D97-AF65-F5344CB8AC3E}">
        <p14:creationId xmlns:p14="http://schemas.microsoft.com/office/powerpoint/2010/main" val="238745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CF66F1CB-3F80-F8EF-69BA-C42DBA8FA7DB}"/>
              </a:ext>
            </a:extLst>
          </p:cNvPr>
          <p:cNvSpPr txBox="1">
            <a:spLocks/>
          </p:cNvSpPr>
          <p:nvPr/>
        </p:nvSpPr>
        <p:spPr>
          <a:xfrm>
            <a:off x="936479" y="40379"/>
            <a:ext cx="10515600" cy="12073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4A314D"/>
                </a:solidFill>
                <a:latin typeface="Work Sans" pitchFamily="2" charset="0"/>
                <a:ea typeface="+mj-ea"/>
                <a:cs typeface="+mj-cs"/>
              </a:defRPr>
            </a:lvl1pPr>
          </a:lstStyle>
          <a:p>
            <a:r>
              <a:rPr lang="nb-NO" dirty="0"/>
              <a:t>Loop </a:t>
            </a:r>
            <a:r>
              <a:rPr lang="nb-NO" dirty="0" err="1"/>
              <a:t>mechanisms</a:t>
            </a:r>
            <a:br>
              <a:rPr lang="nb-NO" dirty="0"/>
            </a:br>
            <a:r>
              <a:rPr lang="en-US" sz="2700" dirty="0"/>
              <a:t>Channel 1: Agriculture and food prices</a:t>
            </a:r>
            <a:endParaRPr lang="nb-NO" dirty="0"/>
          </a:p>
        </p:txBody>
      </p:sp>
      <p:pic>
        <p:nvPicPr>
          <p:cNvPr id="6" name="Bilde 5" descr="Et bilde som inneholder tekst, diagram, plan, Teknisk tegning&#10;&#10;KI-generert innhold kan være feil.">
            <a:extLst>
              <a:ext uri="{FF2B5EF4-FFF2-40B4-BE49-F238E27FC236}">
                <a16:creationId xmlns:a16="http://schemas.microsoft.com/office/drawing/2014/main" id="{1BD09C2D-A1E3-00DD-72B3-29F2DA8927D4}"/>
              </a:ext>
            </a:extLst>
          </p:cNvPr>
          <p:cNvPicPr>
            <a:picLocks noChangeAspect="1"/>
          </p:cNvPicPr>
          <p:nvPr/>
        </p:nvPicPr>
        <p:blipFill>
          <a:blip r:embed="rId3"/>
          <a:srcRect b="13665"/>
          <a:stretch>
            <a:fillRect/>
          </a:stretch>
        </p:blipFill>
        <p:spPr>
          <a:xfrm>
            <a:off x="5808977" y="1681747"/>
            <a:ext cx="5851760" cy="3494506"/>
          </a:xfrm>
          <a:prstGeom prst="rect">
            <a:avLst/>
          </a:prstGeom>
        </p:spPr>
      </p:pic>
      <p:sp>
        <p:nvSpPr>
          <p:cNvPr id="7" name="Text 4">
            <a:extLst>
              <a:ext uri="{FF2B5EF4-FFF2-40B4-BE49-F238E27FC236}">
                <a16:creationId xmlns:a16="http://schemas.microsoft.com/office/drawing/2014/main" id="{9B74B2D5-D4B0-C206-E60F-C3F6A284E962}"/>
              </a:ext>
            </a:extLst>
          </p:cNvPr>
          <p:cNvSpPr/>
          <p:nvPr/>
        </p:nvSpPr>
        <p:spPr>
          <a:xfrm>
            <a:off x="1037289" y="1740167"/>
            <a:ext cx="2194560" cy="256032"/>
          </a:xfrm>
          <a:prstGeom prst="rect">
            <a:avLst/>
          </a:prstGeom>
          <a:noFill/>
          <a:ln/>
        </p:spPr>
        <p:txBody>
          <a:bodyPr wrap="square" lIns="254" tIns="254" rIns="254" bIns="254" rtlCol="0" anchor="t">
            <a:normAutofit lnSpcReduction="10000"/>
          </a:bodyPr>
          <a:lstStyle/>
          <a:p>
            <a:pPr marL="0" indent="0" algn="l">
              <a:buNone/>
            </a:pPr>
            <a:r>
              <a:rPr lang="en-US" b="1" dirty="0">
                <a:solidFill>
                  <a:srgbClr val="4A314D"/>
                </a:solidFill>
                <a:latin typeface="Work Sans" pitchFamily="2" charset="0"/>
                <a:ea typeface="Aptos" pitchFamily="34" charset="-122"/>
                <a:cs typeface="Aptos" pitchFamily="34" charset="-120"/>
              </a:rPr>
              <a:t>Data needed</a:t>
            </a:r>
            <a:endParaRPr lang="en-US" dirty="0">
              <a:solidFill>
                <a:srgbClr val="4A314D"/>
              </a:solidFill>
              <a:latin typeface="Work Sans" pitchFamily="2" charset="0"/>
            </a:endParaRPr>
          </a:p>
        </p:txBody>
      </p:sp>
      <p:sp>
        <p:nvSpPr>
          <p:cNvPr id="8" name="Text 5">
            <a:extLst>
              <a:ext uri="{FF2B5EF4-FFF2-40B4-BE49-F238E27FC236}">
                <a16:creationId xmlns:a16="http://schemas.microsoft.com/office/drawing/2014/main" id="{410A2BDF-3F83-71FD-FAA6-323A91EDE51C}"/>
              </a:ext>
            </a:extLst>
          </p:cNvPr>
          <p:cNvSpPr/>
          <p:nvPr/>
        </p:nvSpPr>
        <p:spPr>
          <a:xfrm>
            <a:off x="936479" y="2103120"/>
            <a:ext cx="4041648" cy="1325880"/>
          </a:xfrm>
          <a:prstGeom prst="rect">
            <a:avLst/>
          </a:prstGeom>
          <a:noFill/>
          <a:ln/>
        </p:spPr>
        <p:txBody>
          <a:bodyPr wrap="square" lIns="254" tIns="254" rIns="254" bIns="254" rtlCol="0" anchor="t">
            <a:normAutofit/>
          </a:bodyPr>
          <a:lstStyle/>
          <a:p>
            <a:pPr marL="0" indent="0" algn="l">
              <a:buNone/>
            </a:pPr>
            <a:r>
              <a:rPr lang="en-US" sz="1600" dirty="0">
                <a:solidFill>
                  <a:srgbClr val="779CAB"/>
                </a:solidFill>
                <a:latin typeface="Work Sans" pitchFamily="2" charset="0"/>
                <a:ea typeface="Aptos" pitchFamily="34" charset="-122"/>
                <a:cs typeface="Aptos" pitchFamily="34" charset="-120"/>
              </a:rPr>
              <a:t>• Hazard index (drought / heat / floods)</a:t>
            </a:r>
            <a:endParaRPr lang="en-US" sz="1600" dirty="0">
              <a:solidFill>
                <a:srgbClr val="779CAB"/>
              </a:solidFill>
              <a:latin typeface="Work Sans" pitchFamily="2" charset="0"/>
            </a:endParaRPr>
          </a:p>
          <a:p>
            <a:pPr marL="0" indent="0" algn="l">
              <a:buNone/>
            </a:pPr>
            <a:r>
              <a:rPr lang="en-US" sz="1600" dirty="0">
                <a:solidFill>
                  <a:srgbClr val="779CAB"/>
                </a:solidFill>
                <a:latin typeface="Work Sans" pitchFamily="2" charset="0"/>
                <a:ea typeface="Aptos" pitchFamily="34" charset="-122"/>
                <a:cs typeface="Aptos" pitchFamily="34" charset="-120"/>
              </a:rPr>
              <a:t>• Agricultural output or yield response</a:t>
            </a:r>
            <a:endParaRPr lang="en-US" sz="1600" dirty="0">
              <a:solidFill>
                <a:srgbClr val="779CAB"/>
              </a:solidFill>
              <a:latin typeface="Work Sans" pitchFamily="2" charset="0"/>
            </a:endParaRPr>
          </a:p>
          <a:p>
            <a:pPr marL="0" indent="0" algn="l">
              <a:buNone/>
            </a:pPr>
            <a:r>
              <a:rPr lang="en-US" sz="1600" dirty="0">
                <a:solidFill>
                  <a:srgbClr val="779CAB"/>
                </a:solidFill>
                <a:latin typeface="Work Sans" pitchFamily="2" charset="0"/>
                <a:ea typeface="Aptos" pitchFamily="34" charset="-122"/>
                <a:cs typeface="Aptos" pitchFamily="34" charset="-120"/>
              </a:rPr>
              <a:t>• Food price pass-through</a:t>
            </a:r>
            <a:endParaRPr lang="en-US" sz="1600" dirty="0">
              <a:solidFill>
                <a:srgbClr val="779CAB"/>
              </a:solidFill>
              <a:latin typeface="Work Sans" pitchFamily="2" charset="0"/>
            </a:endParaRPr>
          </a:p>
          <a:p>
            <a:pPr marL="0" indent="0" algn="l">
              <a:buNone/>
            </a:pPr>
            <a:r>
              <a:rPr lang="en-US" sz="1600" dirty="0">
                <a:solidFill>
                  <a:srgbClr val="779CAB"/>
                </a:solidFill>
                <a:latin typeface="Work Sans" pitchFamily="2" charset="0"/>
                <a:ea typeface="Aptos" pitchFamily="34" charset="-122"/>
                <a:cs typeface="Aptos" pitchFamily="34" charset="-120"/>
              </a:rPr>
              <a:t>• HBS/COICOP food shares by group</a:t>
            </a:r>
            <a:endParaRPr lang="en-US" sz="1600" dirty="0">
              <a:solidFill>
                <a:srgbClr val="779CAB"/>
              </a:solidFill>
              <a:latin typeface="Work Sans" pitchFamily="2" charset="0"/>
            </a:endParaRPr>
          </a:p>
          <a:p>
            <a:pPr marL="0" indent="0" algn="l">
              <a:buNone/>
            </a:pPr>
            <a:r>
              <a:rPr lang="en-US" sz="1600" dirty="0">
                <a:solidFill>
                  <a:srgbClr val="779CAB"/>
                </a:solidFill>
                <a:latin typeface="Work Sans" pitchFamily="2" charset="0"/>
                <a:ea typeface="Aptos" pitchFamily="34" charset="-122"/>
                <a:cs typeface="Aptos" pitchFamily="34" charset="-120"/>
              </a:rPr>
              <a:t>• Agriculture and food products</a:t>
            </a:r>
            <a:endParaRPr lang="en-US" sz="1600" dirty="0">
              <a:solidFill>
                <a:srgbClr val="779CAB"/>
              </a:solidFill>
              <a:latin typeface="Work Sans" pitchFamily="2" charset="0"/>
            </a:endParaRPr>
          </a:p>
        </p:txBody>
      </p:sp>
      <p:sp>
        <p:nvSpPr>
          <p:cNvPr id="9" name="Text 4">
            <a:extLst>
              <a:ext uri="{FF2B5EF4-FFF2-40B4-BE49-F238E27FC236}">
                <a16:creationId xmlns:a16="http://schemas.microsoft.com/office/drawing/2014/main" id="{6F977C73-2270-B417-054F-24203B64E5A9}"/>
              </a:ext>
            </a:extLst>
          </p:cNvPr>
          <p:cNvSpPr/>
          <p:nvPr/>
        </p:nvSpPr>
        <p:spPr>
          <a:xfrm>
            <a:off x="1037289" y="3588907"/>
            <a:ext cx="2194560" cy="256032"/>
          </a:xfrm>
          <a:prstGeom prst="rect">
            <a:avLst/>
          </a:prstGeom>
          <a:noFill/>
          <a:ln/>
        </p:spPr>
        <p:txBody>
          <a:bodyPr wrap="square" lIns="254" tIns="254" rIns="254" bIns="254" rtlCol="0" anchor="t">
            <a:normAutofit lnSpcReduction="10000"/>
          </a:bodyPr>
          <a:lstStyle/>
          <a:p>
            <a:pPr marL="0" indent="0" algn="l">
              <a:buNone/>
            </a:pPr>
            <a:r>
              <a:rPr lang="en-US" b="1" dirty="0">
                <a:solidFill>
                  <a:srgbClr val="4A314D"/>
                </a:solidFill>
                <a:latin typeface="Work Sans" pitchFamily="2" charset="0"/>
                <a:ea typeface="Aptos" pitchFamily="34" charset="-122"/>
                <a:cs typeface="Aptos" pitchFamily="34" charset="-120"/>
              </a:rPr>
              <a:t>Quantity effects</a:t>
            </a:r>
            <a:endParaRPr lang="en-US" dirty="0">
              <a:solidFill>
                <a:srgbClr val="4A314D"/>
              </a:solidFill>
              <a:latin typeface="Work Sans" pitchFamily="2" charset="0"/>
            </a:endParaRPr>
          </a:p>
        </p:txBody>
      </p:sp>
      <p:sp>
        <p:nvSpPr>
          <p:cNvPr id="10" name="Text 4">
            <a:extLst>
              <a:ext uri="{FF2B5EF4-FFF2-40B4-BE49-F238E27FC236}">
                <a16:creationId xmlns:a16="http://schemas.microsoft.com/office/drawing/2014/main" id="{AC23B736-7415-EDFB-192E-F95AF9BAAA3C}"/>
              </a:ext>
            </a:extLst>
          </p:cNvPr>
          <p:cNvSpPr/>
          <p:nvPr/>
        </p:nvSpPr>
        <p:spPr>
          <a:xfrm>
            <a:off x="1037289" y="4686616"/>
            <a:ext cx="2194560" cy="256032"/>
          </a:xfrm>
          <a:prstGeom prst="rect">
            <a:avLst/>
          </a:prstGeom>
          <a:noFill/>
          <a:ln/>
        </p:spPr>
        <p:txBody>
          <a:bodyPr wrap="square" lIns="254" tIns="254" rIns="254" bIns="254" rtlCol="0" anchor="t">
            <a:normAutofit lnSpcReduction="10000"/>
          </a:bodyPr>
          <a:lstStyle/>
          <a:p>
            <a:pPr marL="0" indent="0" algn="l">
              <a:buNone/>
            </a:pPr>
            <a:r>
              <a:rPr lang="en-US" b="1" dirty="0">
                <a:solidFill>
                  <a:srgbClr val="4A314D"/>
                </a:solidFill>
                <a:latin typeface="Work Sans" pitchFamily="2" charset="0"/>
                <a:ea typeface="Aptos" pitchFamily="34" charset="-122"/>
                <a:cs typeface="Aptos" pitchFamily="34" charset="-120"/>
              </a:rPr>
              <a:t>Price effects</a:t>
            </a:r>
            <a:endParaRPr lang="en-US" dirty="0">
              <a:solidFill>
                <a:srgbClr val="4A314D"/>
              </a:solidFill>
              <a:latin typeface="Work Sans" pitchFamily="2" charset="0"/>
            </a:endParaRPr>
          </a:p>
        </p:txBody>
      </p:sp>
      <p:sp>
        <p:nvSpPr>
          <p:cNvPr id="11" name="Text 5">
            <a:extLst>
              <a:ext uri="{FF2B5EF4-FFF2-40B4-BE49-F238E27FC236}">
                <a16:creationId xmlns:a16="http://schemas.microsoft.com/office/drawing/2014/main" id="{1B98CB8C-228E-B9D1-EDF3-E409011BD4F3}"/>
              </a:ext>
            </a:extLst>
          </p:cNvPr>
          <p:cNvSpPr/>
          <p:nvPr/>
        </p:nvSpPr>
        <p:spPr>
          <a:xfrm>
            <a:off x="1037289" y="3914101"/>
            <a:ext cx="4041648" cy="543446"/>
          </a:xfrm>
          <a:prstGeom prst="rect">
            <a:avLst/>
          </a:prstGeom>
          <a:noFill/>
          <a:ln/>
        </p:spPr>
        <p:txBody>
          <a:bodyPr wrap="square" lIns="254" tIns="254" rIns="254" bIns="254" rtlCol="0" anchor="t">
            <a:normAutofit/>
          </a:bodyPr>
          <a:lstStyle/>
          <a:p>
            <a:pPr marL="0" indent="0" algn="l">
              <a:buNone/>
            </a:pPr>
            <a:r>
              <a:rPr lang="en-US" sz="1600" dirty="0">
                <a:solidFill>
                  <a:srgbClr val="779CAB"/>
                </a:solidFill>
                <a:latin typeface="Work Sans" pitchFamily="2" charset="0"/>
                <a:ea typeface="Aptos" pitchFamily="34" charset="-122"/>
                <a:cs typeface="Aptos" pitchFamily="34" charset="-120"/>
              </a:rPr>
              <a:t>Traditional IO output/employment   effects</a:t>
            </a:r>
            <a:endParaRPr lang="en-US" sz="1600" dirty="0">
              <a:solidFill>
                <a:srgbClr val="779CAB"/>
              </a:solidFill>
              <a:latin typeface="Work Sans" pitchFamily="2" charset="0"/>
            </a:endParaRPr>
          </a:p>
        </p:txBody>
      </p:sp>
      <p:sp>
        <p:nvSpPr>
          <p:cNvPr id="12" name="Text 5">
            <a:extLst>
              <a:ext uri="{FF2B5EF4-FFF2-40B4-BE49-F238E27FC236}">
                <a16:creationId xmlns:a16="http://schemas.microsoft.com/office/drawing/2014/main" id="{04649192-F58C-345B-5C87-262AF6E0BDC0}"/>
              </a:ext>
            </a:extLst>
          </p:cNvPr>
          <p:cNvSpPr/>
          <p:nvPr/>
        </p:nvSpPr>
        <p:spPr>
          <a:xfrm>
            <a:off x="1037289" y="4980901"/>
            <a:ext cx="4041648" cy="373039"/>
          </a:xfrm>
          <a:prstGeom prst="rect">
            <a:avLst/>
          </a:prstGeom>
          <a:noFill/>
          <a:ln/>
        </p:spPr>
        <p:txBody>
          <a:bodyPr wrap="square" lIns="254" tIns="254" rIns="254" bIns="254" rtlCol="0" anchor="t">
            <a:normAutofit/>
          </a:bodyPr>
          <a:lstStyle/>
          <a:p>
            <a:pPr marL="0" indent="0" algn="l">
              <a:buNone/>
            </a:pPr>
            <a:r>
              <a:rPr lang="en-US" sz="1600" dirty="0">
                <a:solidFill>
                  <a:srgbClr val="779CAB"/>
                </a:solidFill>
                <a:latin typeface="Work Sans" pitchFamily="2" charset="0"/>
                <a:ea typeface="Aptos" pitchFamily="34" charset="-122"/>
                <a:cs typeface="Aptos" pitchFamily="34" charset="-120"/>
              </a:rPr>
              <a:t>Food costs and group-specific baskets</a:t>
            </a:r>
            <a:endParaRPr lang="en-US" sz="1600" dirty="0">
              <a:solidFill>
                <a:srgbClr val="779CAB"/>
              </a:solidFill>
              <a:latin typeface="Work Sans" pitchFamily="2" charset="0"/>
            </a:endParaRPr>
          </a:p>
        </p:txBody>
      </p:sp>
      <p:pic>
        <p:nvPicPr>
          <p:cNvPr id="14" name="Picture 4">
            <a:extLst>
              <a:ext uri="{FF2B5EF4-FFF2-40B4-BE49-F238E27FC236}">
                <a16:creationId xmlns:a16="http://schemas.microsoft.com/office/drawing/2014/main" id="{B8D248ED-1FD8-BFD1-04A0-D9B444B0F2D7}"/>
              </a:ext>
            </a:extLst>
          </p:cNvPr>
          <p:cNvPicPr>
            <a:picLocks noChangeAspect="1"/>
          </p:cNvPicPr>
          <p:nvPr/>
        </p:nvPicPr>
        <p:blipFill>
          <a:blip r:embed="rId4"/>
          <a:stretch>
            <a:fillRect/>
          </a:stretch>
        </p:blipFill>
        <p:spPr>
          <a:xfrm>
            <a:off x="0" y="0"/>
            <a:ext cx="805357" cy="600357"/>
          </a:xfrm>
          <a:prstGeom prst="rect">
            <a:avLst/>
          </a:prstGeom>
        </p:spPr>
      </p:pic>
    </p:spTree>
    <p:extLst>
      <p:ext uri="{BB962C8B-B14F-4D97-AF65-F5344CB8AC3E}">
        <p14:creationId xmlns:p14="http://schemas.microsoft.com/office/powerpoint/2010/main" val="216935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2ACE9BB3-25B0-6EBB-CDBB-794C38F2E861}"/>
              </a:ext>
            </a:extLst>
          </p:cNvPr>
          <p:cNvSpPr txBox="1">
            <a:spLocks/>
          </p:cNvSpPr>
          <p:nvPr/>
        </p:nvSpPr>
        <p:spPr>
          <a:xfrm>
            <a:off x="936479" y="40379"/>
            <a:ext cx="10515600" cy="12073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4A314D"/>
                </a:solidFill>
                <a:latin typeface="Work Sans" pitchFamily="2" charset="0"/>
                <a:ea typeface="+mj-ea"/>
                <a:cs typeface="+mj-cs"/>
              </a:defRPr>
            </a:lvl1pPr>
          </a:lstStyle>
          <a:p>
            <a:r>
              <a:rPr lang="nb-NO" dirty="0"/>
              <a:t>Loop </a:t>
            </a:r>
            <a:r>
              <a:rPr lang="nb-NO" dirty="0" err="1"/>
              <a:t>mechanisms</a:t>
            </a:r>
            <a:br>
              <a:rPr lang="nb-NO" dirty="0"/>
            </a:br>
            <a:r>
              <a:rPr lang="en-US" sz="2700" dirty="0"/>
              <a:t>Channel 2: Adaptation, vulnerability, and asset losses</a:t>
            </a:r>
            <a:endParaRPr lang="nb-NO" dirty="0"/>
          </a:p>
        </p:txBody>
      </p:sp>
      <p:sp>
        <p:nvSpPr>
          <p:cNvPr id="6" name="Text 5">
            <a:extLst>
              <a:ext uri="{FF2B5EF4-FFF2-40B4-BE49-F238E27FC236}">
                <a16:creationId xmlns:a16="http://schemas.microsoft.com/office/drawing/2014/main" id="{850B1B0B-7FCE-D508-5A16-CC926F0E8569}"/>
              </a:ext>
            </a:extLst>
          </p:cNvPr>
          <p:cNvSpPr/>
          <p:nvPr/>
        </p:nvSpPr>
        <p:spPr>
          <a:xfrm>
            <a:off x="1041562" y="1791540"/>
            <a:ext cx="2468880" cy="256032"/>
          </a:xfrm>
          <a:prstGeom prst="rect">
            <a:avLst/>
          </a:prstGeom>
          <a:noFill/>
          <a:ln/>
        </p:spPr>
        <p:txBody>
          <a:bodyPr wrap="square" lIns="254" tIns="254" rIns="254" bIns="254" rtlCol="0" anchor="t">
            <a:normAutofit lnSpcReduction="10000"/>
          </a:bodyPr>
          <a:lstStyle/>
          <a:p>
            <a:pPr marL="0" indent="0" algn="l">
              <a:buNone/>
            </a:pPr>
            <a:r>
              <a:rPr lang="en-US" b="1" dirty="0">
                <a:solidFill>
                  <a:srgbClr val="4A314D"/>
                </a:solidFill>
                <a:latin typeface="Work Sans" pitchFamily="2" charset="0"/>
                <a:ea typeface="Aptos" pitchFamily="34" charset="-122"/>
                <a:cs typeface="Aptos" pitchFamily="34" charset="-120"/>
              </a:rPr>
              <a:t>Data bottleneck</a:t>
            </a:r>
            <a:endParaRPr lang="en-US" dirty="0">
              <a:solidFill>
                <a:srgbClr val="4A314D"/>
              </a:solidFill>
              <a:latin typeface="Work Sans" pitchFamily="2" charset="0"/>
            </a:endParaRPr>
          </a:p>
        </p:txBody>
      </p:sp>
      <p:sp>
        <p:nvSpPr>
          <p:cNvPr id="7" name="Text 6">
            <a:extLst>
              <a:ext uri="{FF2B5EF4-FFF2-40B4-BE49-F238E27FC236}">
                <a16:creationId xmlns:a16="http://schemas.microsoft.com/office/drawing/2014/main" id="{B1AE5947-D41B-6D3A-C464-B57D62F43813}"/>
              </a:ext>
            </a:extLst>
          </p:cNvPr>
          <p:cNvSpPr/>
          <p:nvPr/>
        </p:nvSpPr>
        <p:spPr>
          <a:xfrm>
            <a:off x="1041562" y="2188742"/>
            <a:ext cx="4380232" cy="828942"/>
          </a:xfrm>
          <a:prstGeom prst="rect">
            <a:avLst/>
          </a:prstGeom>
          <a:noFill/>
          <a:ln/>
        </p:spPr>
        <p:txBody>
          <a:bodyPr wrap="square" lIns="254" tIns="254" rIns="254" bIns="254" rtlCol="0" anchor="t">
            <a:normAutofit/>
          </a:bodyPr>
          <a:lstStyle/>
          <a:p>
            <a:pPr marL="0" indent="0" algn="l">
              <a:buNone/>
            </a:pPr>
            <a:r>
              <a:rPr lang="en-US" sz="1600" dirty="0">
                <a:solidFill>
                  <a:srgbClr val="779CAB"/>
                </a:solidFill>
                <a:latin typeface="Work Sans" pitchFamily="2" charset="0"/>
                <a:ea typeface="Aptos" pitchFamily="34" charset="-122"/>
                <a:cs typeface="Aptos" pitchFamily="34" charset="-120"/>
              </a:rPr>
              <a:t>Asset-type capital stocks and ownership matrices by household group are the critical missing bridge objects.</a:t>
            </a:r>
            <a:endParaRPr lang="en-US" sz="1600" dirty="0">
              <a:solidFill>
                <a:srgbClr val="779CAB"/>
              </a:solidFill>
              <a:latin typeface="Work Sans" pitchFamily="2" charset="0"/>
            </a:endParaRPr>
          </a:p>
        </p:txBody>
      </p:sp>
      <p:sp>
        <p:nvSpPr>
          <p:cNvPr id="8" name="Text 25">
            <a:extLst>
              <a:ext uri="{FF2B5EF4-FFF2-40B4-BE49-F238E27FC236}">
                <a16:creationId xmlns:a16="http://schemas.microsoft.com/office/drawing/2014/main" id="{BC5DB3C5-7547-12FA-F97E-7CA2CA984EEC}"/>
              </a:ext>
            </a:extLst>
          </p:cNvPr>
          <p:cNvSpPr/>
          <p:nvPr/>
        </p:nvSpPr>
        <p:spPr>
          <a:xfrm>
            <a:off x="2781655" y="5460333"/>
            <a:ext cx="6417892" cy="566927"/>
          </a:xfrm>
          <a:prstGeom prst="roundRect">
            <a:avLst>
              <a:gd name="adj" fmla="val 28571"/>
            </a:avLst>
          </a:prstGeom>
          <a:solidFill>
            <a:srgbClr val="4A314D"/>
          </a:solidFill>
          <a:ln/>
        </p:spPr>
        <p:txBody>
          <a:bodyPr wrap="square" lIns="254" tIns="254" rIns="254" bIns="254" rtlCol="0" anchor="ctr"/>
          <a:lstStyle/>
          <a:p>
            <a:pPr marL="0" indent="0" algn="ctr">
              <a:buNone/>
            </a:pPr>
            <a:r>
              <a:rPr lang="en-US" b="1" dirty="0">
                <a:solidFill>
                  <a:srgbClr val="FFFFFF"/>
                </a:solidFill>
                <a:latin typeface="Work Sans" pitchFamily="2" charset="0"/>
                <a:ea typeface="Aptos" pitchFamily="34" charset="-122"/>
                <a:cs typeface="Aptos" pitchFamily="34" charset="-120"/>
              </a:rPr>
              <a:t>key IO role: assets must map to GFCF / product space</a:t>
            </a:r>
            <a:endParaRPr lang="en-US" dirty="0">
              <a:latin typeface="Work Sans" pitchFamily="2" charset="0"/>
            </a:endParaRPr>
          </a:p>
        </p:txBody>
      </p:sp>
      <p:pic>
        <p:nvPicPr>
          <p:cNvPr id="9" name="Bilde 8" descr="Et bilde som inneholder tekst, diagram, plan, Teknisk tegning&#10;&#10;KI-generert innhold kan være feil.">
            <a:extLst>
              <a:ext uri="{FF2B5EF4-FFF2-40B4-BE49-F238E27FC236}">
                <a16:creationId xmlns:a16="http://schemas.microsoft.com/office/drawing/2014/main" id="{B1251CB8-F3E0-D521-0CE4-F71F59C9D879}"/>
              </a:ext>
            </a:extLst>
          </p:cNvPr>
          <p:cNvPicPr>
            <a:picLocks noChangeAspect="1"/>
          </p:cNvPicPr>
          <p:nvPr/>
        </p:nvPicPr>
        <p:blipFill>
          <a:blip r:embed="rId3"/>
          <a:srcRect b="13679"/>
          <a:stretch>
            <a:fillRect/>
          </a:stretch>
        </p:blipFill>
        <p:spPr>
          <a:xfrm>
            <a:off x="5713656" y="1643996"/>
            <a:ext cx="6145235" cy="3158739"/>
          </a:xfrm>
          <a:prstGeom prst="rect">
            <a:avLst/>
          </a:prstGeom>
        </p:spPr>
      </p:pic>
      <p:sp>
        <p:nvSpPr>
          <p:cNvPr id="10" name="Text 5">
            <a:extLst>
              <a:ext uri="{FF2B5EF4-FFF2-40B4-BE49-F238E27FC236}">
                <a16:creationId xmlns:a16="http://schemas.microsoft.com/office/drawing/2014/main" id="{6D073094-C117-796F-420D-1A2CA5B17194}"/>
              </a:ext>
            </a:extLst>
          </p:cNvPr>
          <p:cNvSpPr/>
          <p:nvPr/>
        </p:nvSpPr>
        <p:spPr>
          <a:xfrm>
            <a:off x="1041562" y="3376180"/>
            <a:ext cx="4380232" cy="296966"/>
          </a:xfrm>
          <a:prstGeom prst="rect">
            <a:avLst/>
          </a:prstGeom>
          <a:noFill/>
          <a:ln/>
        </p:spPr>
        <p:txBody>
          <a:bodyPr wrap="square" lIns="254" tIns="254" rIns="254" bIns="254" rtlCol="0" anchor="t">
            <a:normAutofit fontScale="92500"/>
          </a:bodyPr>
          <a:lstStyle/>
          <a:p>
            <a:pPr marL="0" indent="0" algn="l">
              <a:buNone/>
            </a:pPr>
            <a:r>
              <a:rPr lang="en-US" b="1" dirty="0">
                <a:solidFill>
                  <a:srgbClr val="4A314D"/>
                </a:solidFill>
                <a:latin typeface="Work Sans" pitchFamily="2" charset="0"/>
              </a:rPr>
              <a:t>Link climate effects to wealth dynamics</a:t>
            </a:r>
            <a:endParaRPr lang="en-US" dirty="0">
              <a:solidFill>
                <a:srgbClr val="4A314D"/>
              </a:solidFill>
              <a:latin typeface="Work Sans" pitchFamily="2" charset="0"/>
            </a:endParaRPr>
          </a:p>
        </p:txBody>
      </p:sp>
      <p:pic>
        <p:nvPicPr>
          <p:cNvPr id="11" name="Picture 4">
            <a:extLst>
              <a:ext uri="{FF2B5EF4-FFF2-40B4-BE49-F238E27FC236}">
                <a16:creationId xmlns:a16="http://schemas.microsoft.com/office/drawing/2014/main" id="{C97B0D33-7001-3E3B-B297-3450885953F8}"/>
              </a:ext>
            </a:extLst>
          </p:cNvPr>
          <p:cNvPicPr>
            <a:picLocks noChangeAspect="1"/>
          </p:cNvPicPr>
          <p:nvPr/>
        </p:nvPicPr>
        <p:blipFill>
          <a:blip r:embed="rId4"/>
          <a:stretch>
            <a:fillRect/>
          </a:stretch>
        </p:blipFill>
        <p:spPr>
          <a:xfrm>
            <a:off x="0" y="0"/>
            <a:ext cx="805357" cy="600357"/>
          </a:xfrm>
          <a:prstGeom prst="rect">
            <a:avLst/>
          </a:prstGeom>
        </p:spPr>
      </p:pic>
    </p:spTree>
    <p:extLst>
      <p:ext uri="{BB962C8B-B14F-4D97-AF65-F5344CB8AC3E}">
        <p14:creationId xmlns:p14="http://schemas.microsoft.com/office/powerpoint/2010/main" val="5721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CBC2BE7D-BAAA-C581-1B7B-D63F7CEA09C7}"/>
              </a:ext>
            </a:extLst>
          </p:cNvPr>
          <p:cNvSpPr txBox="1">
            <a:spLocks/>
          </p:cNvSpPr>
          <p:nvPr/>
        </p:nvSpPr>
        <p:spPr>
          <a:xfrm>
            <a:off x="936479" y="40379"/>
            <a:ext cx="10515600" cy="12073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4A314D"/>
                </a:solidFill>
                <a:latin typeface="Work Sans" pitchFamily="2" charset="0"/>
                <a:ea typeface="+mj-ea"/>
                <a:cs typeface="+mj-cs"/>
              </a:defRPr>
            </a:lvl1pPr>
          </a:lstStyle>
          <a:p>
            <a:r>
              <a:rPr lang="nb-NO" dirty="0"/>
              <a:t>Loop </a:t>
            </a:r>
            <a:r>
              <a:rPr lang="nb-NO" dirty="0" err="1"/>
              <a:t>mechanisms</a:t>
            </a:r>
            <a:br>
              <a:rPr lang="nb-NO" dirty="0"/>
            </a:br>
            <a:r>
              <a:rPr lang="en-US" sz="2700" dirty="0"/>
              <a:t>Channel 3: Wellbeing, health and work capacity</a:t>
            </a:r>
            <a:endParaRPr lang="nb-NO" dirty="0"/>
          </a:p>
        </p:txBody>
      </p:sp>
      <p:pic>
        <p:nvPicPr>
          <p:cNvPr id="5" name="Bilde 4" descr="Et bilde som inneholder tekst, diagram, plan, Teknisk tegning&#10;&#10;KI-generert innhold kan være feil.">
            <a:extLst>
              <a:ext uri="{FF2B5EF4-FFF2-40B4-BE49-F238E27FC236}">
                <a16:creationId xmlns:a16="http://schemas.microsoft.com/office/drawing/2014/main" id="{31C40441-11E4-F9DF-1646-C9879C9FE973}"/>
              </a:ext>
            </a:extLst>
          </p:cNvPr>
          <p:cNvPicPr>
            <a:picLocks noChangeAspect="1"/>
          </p:cNvPicPr>
          <p:nvPr/>
        </p:nvPicPr>
        <p:blipFill>
          <a:blip r:embed="rId3"/>
          <a:srcRect b="14397"/>
          <a:stretch>
            <a:fillRect/>
          </a:stretch>
        </p:blipFill>
        <p:spPr>
          <a:xfrm>
            <a:off x="6161518" y="1794891"/>
            <a:ext cx="5457209" cy="3183035"/>
          </a:xfrm>
          <a:prstGeom prst="rect">
            <a:avLst/>
          </a:prstGeom>
        </p:spPr>
      </p:pic>
      <p:sp>
        <p:nvSpPr>
          <p:cNvPr id="6" name="Text 5">
            <a:extLst>
              <a:ext uri="{FF2B5EF4-FFF2-40B4-BE49-F238E27FC236}">
                <a16:creationId xmlns:a16="http://schemas.microsoft.com/office/drawing/2014/main" id="{82BC5544-B638-876E-1BC9-C8D3A4158EB3}"/>
              </a:ext>
            </a:extLst>
          </p:cNvPr>
          <p:cNvSpPr/>
          <p:nvPr/>
        </p:nvSpPr>
        <p:spPr>
          <a:xfrm>
            <a:off x="1047565" y="1782346"/>
            <a:ext cx="1828800" cy="256032"/>
          </a:xfrm>
          <a:prstGeom prst="rect">
            <a:avLst/>
          </a:prstGeom>
          <a:noFill/>
          <a:ln/>
        </p:spPr>
        <p:txBody>
          <a:bodyPr wrap="square" lIns="254" tIns="254" rIns="254" bIns="254" rtlCol="0" anchor="t">
            <a:normAutofit lnSpcReduction="10000"/>
          </a:bodyPr>
          <a:lstStyle/>
          <a:p>
            <a:pPr marL="0" indent="0" algn="l">
              <a:buNone/>
            </a:pPr>
            <a:r>
              <a:rPr lang="en-US" b="1" dirty="0">
                <a:solidFill>
                  <a:srgbClr val="4A314D"/>
                </a:solidFill>
                <a:latin typeface="Work Sans" pitchFamily="2" charset="0"/>
                <a:ea typeface="Aptos" pitchFamily="34" charset="-122"/>
                <a:cs typeface="Aptos" pitchFamily="34" charset="-120"/>
              </a:rPr>
              <a:t>Data focus</a:t>
            </a:r>
            <a:endParaRPr lang="en-US" dirty="0">
              <a:solidFill>
                <a:srgbClr val="4A314D"/>
              </a:solidFill>
              <a:latin typeface="Work Sans" pitchFamily="2" charset="0"/>
            </a:endParaRPr>
          </a:p>
        </p:txBody>
      </p:sp>
      <p:sp>
        <p:nvSpPr>
          <p:cNvPr id="7" name="Text 6">
            <a:extLst>
              <a:ext uri="{FF2B5EF4-FFF2-40B4-BE49-F238E27FC236}">
                <a16:creationId xmlns:a16="http://schemas.microsoft.com/office/drawing/2014/main" id="{AD2DA527-02FF-C86D-C548-75EDCD9B0FFD}"/>
              </a:ext>
            </a:extLst>
          </p:cNvPr>
          <p:cNvSpPr/>
          <p:nvPr/>
        </p:nvSpPr>
        <p:spPr>
          <a:xfrm>
            <a:off x="1082260" y="2089105"/>
            <a:ext cx="4389120" cy="833557"/>
          </a:xfrm>
          <a:prstGeom prst="rect">
            <a:avLst/>
          </a:prstGeom>
          <a:noFill/>
          <a:ln/>
        </p:spPr>
        <p:txBody>
          <a:bodyPr wrap="square" lIns="254" tIns="254" rIns="254" bIns="254" rtlCol="0" anchor="t">
            <a:normAutofit/>
          </a:bodyPr>
          <a:lstStyle/>
          <a:p>
            <a:pPr marL="0" indent="0" algn="l">
              <a:buNone/>
            </a:pPr>
            <a:r>
              <a:rPr lang="en-US" sz="1600" dirty="0">
                <a:solidFill>
                  <a:srgbClr val="779CAB"/>
                </a:solidFill>
                <a:latin typeface="Work Sans" pitchFamily="2" charset="0"/>
                <a:ea typeface="Aptos" pitchFamily="34" charset="-122"/>
                <a:cs typeface="Aptos" pitchFamily="34" charset="-120"/>
              </a:rPr>
              <a:t>Objective health variables, labour statistics, out-of-pocket spending, public health spending, and household-group mapping</a:t>
            </a:r>
            <a:r>
              <a:rPr lang="en-US" sz="1400" dirty="0">
                <a:solidFill>
                  <a:srgbClr val="1F2A2A"/>
                </a:solidFill>
                <a:latin typeface="Work Sans" pitchFamily="2" charset="0"/>
                <a:ea typeface="Aptos" pitchFamily="34" charset="-122"/>
                <a:cs typeface="Aptos" pitchFamily="34" charset="-120"/>
              </a:rPr>
              <a:t>.</a:t>
            </a:r>
            <a:endParaRPr lang="en-US" sz="1400" dirty="0">
              <a:latin typeface="Work Sans" pitchFamily="2" charset="0"/>
            </a:endParaRPr>
          </a:p>
        </p:txBody>
      </p:sp>
      <p:pic>
        <p:nvPicPr>
          <p:cNvPr id="8" name="Picture 4">
            <a:extLst>
              <a:ext uri="{FF2B5EF4-FFF2-40B4-BE49-F238E27FC236}">
                <a16:creationId xmlns:a16="http://schemas.microsoft.com/office/drawing/2014/main" id="{91467FEC-3163-B477-1013-F2BD47FFB511}"/>
              </a:ext>
            </a:extLst>
          </p:cNvPr>
          <p:cNvPicPr>
            <a:picLocks noChangeAspect="1"/>
          </p:cNvPicPr>
          <p:nvPr/>
        </p:nvPicPr>
        <p:blipFill>
          <a:blip r:embed="rId4"/>
          <a:stretch>
            <a:fillRect/>
          </a:stretch>
        </p:blipFill>
        <p:spPr>
          <a:xfrm>
            <a:off x="10358936" y="0"/>
            <a:ext cx="1047896" cy="781159"/>
          </a:xfrm>
          <a:prstGeom prst="rect">
            <a:avLst/>
          </a:prstGeom>
        </p:spPr>
      </p:pic>
      <p:pic>
        <p:nvPicPr>
          <p:cNvPr id="9" name="Picture 4">
            <a:extLst>
              <a:ext uri="{FF2B5EF4-FFF2-40B4-BE49-F238E27FC236}">
                <a16:creationId xmlns:a16="http://schemas.microsoft.com/office/drawing/2014/main" id="{89BC61F1-0340-1FE0-34BE-C5DFBADE42EB}"/>
              </a:ext>
            </a:extLst>
          </p:cNvPr>
          <p:cNvPicPr>
            <a:picLocks noChangeAspect="1"/>
          </p:cNvPicPr>
          <p:nvPr/>
        </p:nvPicPr>
        <p:blipFill>
          <a:blip r:embed="rId4"/>
          <a:stretch>
            <a:fillRect/>
          </a:stretch>
        </p:blipFill>
        <p:spPr>
          <a:xfrm>
            <a:off x="0" y="0"/>
            <a:ext cx="805357" cy="600357"/>
          </a:xfrm>
          <a:prstGeom prst="rect">
            <a:avLst/>
          </a:prstGeom>
        </p:spPr>
      </p:pic>
    </p:spTree>
    <p:extLst>
      <p:ext uri="{BB962C8B-B14F-4D97-AF65-F5344CB8AC3E}">
        <p14:creationId xmlns:p14="http://schemas.microsoft.com/office/powerpoint/2010/main" val="206865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2294E219-5946-7FBE-9AA1-FE5652A9035C}"/>
              </a:ext>
            </a:extLst>
          </p:cNvPr>
          <p:cNvSpPr txBox="1">
            <a:spLocks/>
          </p:cNvSpPr>
          <p:nvPr/>
        </p:nvSpPr>
        <p:spPr>
          <a:xfrm>
            <a:off x="936479" y="40379"/>
            <a:ext cx="10515600" cy="12073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4A314D"/>
                </a:solidFill>
                <a:latin typeface="Work Sans" pitchFamily="2" charset="0"/>
                <a:ea typeface="+mj-ea"/>
                <a:cs typeface="+mj-cs"/>
              </a:defRPr>
            </a:lvl1pPr>
          </a:lstStyle>
          <a:p>
            <a:r>
              <a:rPr lang="nb-NO" dirty="0"/>
              <a:t>Data </a:t>
            </a:r>
            <a:r>
              <a:rPr lang="nb-NO" dirty="0" err="1"/>
              <a:t>strategy</a:t>
            </a:r>
            <a:br>
              <a:rPr lang="nb-NO" dirty="0"/>
            </a:br>
            <a:r>
              <a:rPr lang="en-US" sz="2700" dirty="0"/>
              <a:t>Bridge matrices and implementation</a:t>
            </a:r>
            <a:endParaRPr lang="nb-NO" dirty="0"/>
          </a:p>
        </p:txBody>
      </p:sp>
      <p:sp>
        <p:nvSpPr>
          <p:cNvPr id="5" name="Text 3">
            <a:extLst>
              <a:ext uri="{FF2B5EF4-FFF2-40B4-BE49-F238E27FC236}">
                <a16:creationId xmlns:a16="http://schemas.microsoft.com/office/drawing/2014/main" id="{84F95688-9E9A-5FCA-C633-2441C3BA56CD}"/>
              </a:ext>
            </a:extLst>
          </p:cNvPr>
          <p:cNvSpPr/>
          <p:nvPr/>
        </p:nvSpPr>
        <p:spPr>
          <a:xfrm>
            <a:off x="1051560" y="5294375"/>
            <a:ext cx="3154680" cy="713232"/>
          </a:xfrm>
          <a:prstGeom prst="roundRect">
            <a:avLst>
              <a:gd name="adj" fmla="val 10256"/>
            </a:avLst>
          </a:prstGeom>
          <a:solidFill>
            <a:srgbClr val="E68D8E"/>
          </a:solidFill>
          <a:ln w="12700">
            <a:solidFill>
              <a:srgbClr val="E68D8E"/>
            </a:solidFill>
          </a:ln>
        </p:spPr>
        <p:txBody>
          <a:bodyPr wrap="square" lIns="1016" tIns="1016" rIns="1016" bIns="1016" rtlCol="0" anchor="ctr">
            <a:normAutofit/>
          </a:bodyPr>
          <a:lstStyle/>
          <a:p>
            <a:pPr marL="0" indent="0" algn="ctr">
              <a:buNone/>
            </a:pPr>
            <a:r>
              <a:rPr lang="en-US" sz="1600" b="1" dirty="0">
                <a:solidFill>
                  <a:srgbClr val="FFFFFF"/>
                </a:solidFill>
                <a:latin typeface="Work Sans" pitchFamily="2" charset="0"/>
                <a:ea typeface="Aptos" pitchFamily="34" charset="-122"/>
                <a:cs typeface="Aptos" pitchFamily="34" charset="-120"/>
              </a:rPr>
              <a:t>Tier 0</a:t>
            </a: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Toy / stylised</a:t>
            </a:r>
            <a:endParaRPr lang="en-US" sz="1600" dirty="0">
              <a:solidFill>
                <a:srgbClr val="FFFFFF"/>
              </a:solidFill>
              <a:latin typeface="Work Sans" pitchFamily="2" charset="0"/>
            </a:endParaRPr>
          </a:p>
        </p:txBody>
      </p:sp>
      <p:sp>
        <p:nvSpPr>
          <p:cNvPr id="6" name="Text 4">
            <a:extLst>
              <a:ext uri="{FF2B5EF4-FFF2-40B4-BE49-F238E27FC236}">
                <a16:creationId xmlns:a16="http://schemas.microsoft.com/office/drawing/2014/main" id="{196FD4ED-1D31-AB3B-4292-8520163CA4C7}"/>
              </a:ext>
            </a:extLst>
          </p:cNvPr>
          <p:cNvSpPr/>
          <p:nvPr/>
        </p:nvSpPr>
        <p:spPr>
          <a:xfrm>
            <a:off x="4480560" y="4078224"/>
            <a:ext cx="3154680" cy="1929383"/>
          </a:xfrm>
          <a:prstGeom prst="roundRect">
            <a:avLst>
              <a:gd name="adj" fmla="val 4651"/>
            </a:avLst>
          </a:prstGeom>
          <a:solidFill>
            <a:srgbClr val="E68D8E"/>
          </a:solidFill>
          <a:ln w="12700">
            <a:solidFill>
              <a:srgbClr val="E68D8E"/>
            </a:solidFill>
          </a:ln>
        </p:spPr>
        <p:txBody>
          <a:bodyPr wrap="square" lIns="1016" tIns="1016" rIns="1016" bIns="1016" rtlCol="0" anchor="ctr">
            <a:normAutofit/>
          </a:bodyPr>
          <a:lstStyle/>
          <a:p>
            <a:pPr marL="0" indent="0" algn="ctr">
              <a:buNone/>
            </a:pPr>
            <a:r>
              <a:rPr lang="en-US" sz="1600" b="1" dirty="0">
                <a:solidFill>
                  <a:srgbClr val="FFFFFF"/>
                </a:solidFill>
                <a:latin typeface="Work Sans" pitchFamily="2" charset="0"/>
                <a:ea typeface="Aptos" pitchFamily="34" charset="-122"/>
                <a:cs typeface="Aptos" pitchFamily="34" charset="-120"/>
              </a:rPr>
              <a:t>Tier 1</a:t>
            </a: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EU data implementation</a:t>
            </a:r>
            <a:endParaRPr lang="en-US" sz="1600" dirty="0">
              <a:solidFill>
                <a:srgbClr val="FFFFFF"/>
              </a:solidFill>
              <a:latin typeface="Work Sans" pitchFamily="2" charset="0"/>
            </a:endParaRPr>
          </a:p>
          <a:p>
            <a:pPr marL="0" indent="0" algn="ctr">
              <a:buNone/>
            </a:pP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FIGARO / NAM</a:t>
            </a:r>
          </a:p>
          <a:p>
            <a:pPr marL="0" indent="0" algn="ctr">
              <a:buNone/>
            </a:pPr>
            <a:r>
              <a:rPr lang="en-US" sz="1600" b="1" dirty="0">
                <a:solidFill>
                  <a:srgbClr val="FFFFFF"/>
                </a:solidFill>
                <a:latin typeface="Work Sans" pitchFamily="2" charset="0"/>
              </a:rPr>
              <a:t>WID + ILO</a:t>
            </a:r>
          </a:p>
          <a:p>
            <a:pPr marL="0" indent="0" algn="ctr">
              <a:buNone/>
            </a:pPr>
            <a:r>
              <a:rPr lang="en-US" sz="1600" b="1" dirty="0">
                <a:solidFill>
                  <a:srgbClr val="FFFFFF"/>
                </a:solidFill>
                <a:latin typeface="Work Sans" pitchFamily="2" charset="0"/>
                <a:ea typeface="Aptos" pitchFamily="34" charset="-122"/>
                <a:cs typeface="Aptos" pitchFamily="34" charset="-120"/>
              </a:rPr>
              <a:t>EU-SILC + HBS</a:t>
            </a: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Air emissions + EDGAR</a:t>
            </a:r>
            <a:endParaRPr lang="en-US" sz="1600" dirty="0">
              <a:solidFill>
                <a:srgbClr val="FFFFFF"/>
              </a:solidFill>
              <a:latin typeface="Work Sans" pitchFamily="2" charset="0"/>
            </a:endParaRPr>
          </a:p>
        </p:txBody>
      </p:sp>
      <p:sp>
        <p:nvSpPr>
          <p:cNvPr id="7" name="Text 5">
            <a:extLst>
              <a:ext uri="{FF2B5EF4-FFF2-40B4-BE49-F238E27FC236}">
                <a16:creationId xmlns:a16="http://schemas.microsoft.com/office/drawing/2014/main" id="{49374333-2A6E-3C6B-547E-4AAA8D897243}"/>
              </a:ext>
            </a:extLst>
          </p:cNvPr>
          <p:cNvSpPr/>
          <p:nvPr/>
        </p:nvSpPr>
        <p:spPr>
          <a:xfrm>
            <a:off x="7909560" y="3557015"/>
            <a:ext cx="3154680" cy="2450592"/>
          </a:xfrm>
          <a:prstGeom prst="roundRect">
            <a:avLst>
              <a:gd name="adj" fmla="val 2985"/>
            </a:avLst>
          </a:prstGeom>
          <a:solidFill>
            <a:srgbClr val="E68D8E"/>
          </a:solidFill>
          <a:ln w="12700">
            <a:solidFill>
              <a:srgbClr val="E68D8E"/>
            </a:solidFill>
          </a:ln>
        </p:spPr>
        <p:txBody>
          <a:bodyPr wrap="square" lIns="1016" tIns="1016" rIns="1016" bIns="1016" rtlCol="0" anchor="ctr">
            <a:normAutofit/>
          </a:bodyPr>
          <a:lstStyle/>
          <a:p>
            <a:pPr marL="0" indent="0" algn="ctr">
              <a:buNone/>
            </a:pPr>
            <a:r>
              <a:rPr lang="en-US" sz="1600" b="1" dirty="0">
                <a:solidFill>
                  <a:srgbClr val="FFFFFF"/>
                </a:solidFill>
                <a:latin typeface="Work Sans" pitchFamily="2" charset="0"/>
                <a:ea typeface="Aptos" pitchFamily="34" charset="-122"/>
                <a:cs typeface="Aptos" pitchFamily="34" charset="-120"/>
              </a:rPr>
              <a:t>Tier 2</a:t>
            </a: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Full incidence mapping</a:t>
            </a:r>
            <a:endParaRPr lang="en-US" sz="1600" dirty="0">
              <a:solidFill>
                <a:srgbClr val="FFFFFF"/>
              </a:solidFill>
              <a:latin typeface="Work Sans" pitchFamily="2" charset="0"/>
            </a:endParaRPr>
          </a:p>
          <a:p>
            <a:pPr marL="0" indent="0" algn="ctr">
              <a:buNone/>
            </a:pP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Asset ownership</a:t>
            </a: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Exposure/loss accounts</a:t>
            </a:r>
            <a:endParaRPr lang="en-US" sz="1600" dirty="0">
              <a:solidFill>
                <a:srgbClr val="FFFFFF"/>
              </a:solidFill>
              <a:latin typeface="Work Sans" pitchFamily="2" charset="0"/>
            </a:endParaRPr>
          </a:p>
          <a:p>
            <a:pPr marL="0" indent="0" algn="ctr">
              <a:buNone/>
            </a:pPr>
            <a:r>
              <a:rPr lang="en-US" sz="1600" b="1" dirty="0">
                <a:solidFill>
                  <a:srgbClr val="FFFFFF"/>
                </a:solidFill>
                <a:latin typeface="Work Sans" pitchFamily="2" charset="0"/>
                <a:ea typeface="Aptos" pitchFamily="34" charset="-122"/>
                <a:cs typeface="Aptos" pitchFamily="34" charset="-120"/>
              </a:rPr>
              <a:t>Wellbeing by group</a:t>
            </a:r>
            <a:endParaRPr lang="en-US" sz="1600" dirty="0">
              <a:solidFill>
                <a:srgbClr val="FFFFFF"/>
              </a:solidFill>
              <a:latin typeface="Work Sans" pitchFamily="2" charset="0"/>
            </a:endParaRPr>
          </a:p>
        </p:txBody>
      </p:sp>
      <p:sp>
        <p:nvSpPr>
          <p:cNvPr id="8" name="Text 6">
            <a:extLst>
              <a:ext uri="{FF2B5EF4-FFF2-40B4-BE49-F238E27FC236}">
                <a16:creationId xmlns:a16="http://schemas.microsoft.com/office/drawing/2014/main" id="{A29F0E8C-33F3-C128-BF56-AACCE18ABE0F}"/>
              </a:ext>
            </a:extLst>
          </p:cNvPr>
          <p:cNvSpPr/>
          <p:nvPr/>
        </p:nvSpPr>
        <p:spPr>
          <a:xfrm>
            <a:off x="1248156" y="4224526"/>
            <a:ext cx="2761488" cy="713227"/>
          </a:xfrm>
          <a:prstGeom prst="rect">
            <a:avLst/>
          </a:prstGeom>
          <a:noFill/>
          <a:ln/>
        </p:spPr>
        <p:txBody>
          <a:bodyPr wrap="square" lIns="254" tIns="254" rIns="254" bIns="254" rtlCol="0" anchor="t">
            <a:noAutofit/>
          </a:bodyPr>
          <a:lstStyle/>
          <a:p>
            <a:pPr marL="0" indent="0" algn="ctr">
              <a:buNone/>
            </a:pPr>
            <a:r>
              <a:rPr lang="en-US" sz="1400" dirty="0">
                <a:solidFill>
                  <a:srgbClr val="4A314D"/>
                </a:solidFill>
                <a:latin typeface="Work Sans" pitchFamily="2" charset="0"/>
                <a:ea typeface="Aptos" pitchFamily="34" charset="-122"/>
                <a:cs typeface="Aptos" pitchFamily="34" charset="-120"/>
              </a:rPr>
              <a:t>R prototype</a:t>
            </a:r>
            <a:endParaRPr lang="en-US" sz="1400" dirty="0">
              <a:solidFill>
                <a:srgbClr val="4A314D"/>
              </a:solidFill>
              <a:latin typeface="Work Sans" pitchFamily="2" charset="0"/>
            </a:endParaRPr>
          </a:p>
          <a:p>
            <a:pPr marL="0" indent="0" algn="ctr">
              <a:buNone/>
            </a:pPr>
            <a:r>
              <a:rPr lang="en-US" sz="1400" dirty="0">
                <a:solidFill>
                  <a:srgbClr val="4A314D"/>
                </a:solidFill>
                <a:latin typeface="Work Sans" pitchFamily="2" charset="0"/>
                <a:ea typeface="Aptos" pitchFamily="34" charset="-122"/>
                <a:cs typeface="Aptos" pitchFamily="34" charset="-120"/>
              </a:rPr>
              <a:t>2 regions × 4 sectors</a:t>
            </a:r>
            <a:endParaRPr lang="en-US" sz="1400" dirty="0">
              <a:solidFill>
                <a:srgbClr val="4A314D"/>
              </a:solidFill>
              <a:latin typeface="Work Sans" pitchFamily="2" charset="0"/>
            </a:endParaRPr>
          </a:p>
          <a:p>
            <a:pPr marL="0" indent="0" algn="ctr">
              <a:buNone/>
            </a:pPr>
            <a:r>
              <a:rPr lang="en-US" sz="1400" dirty="0">
                <a:solidFill>
                  <a:srgbClr val="4A314D"/>
                </a:solidFill>
                <a:latin typeface="Work Sans" pitchFamily="2" charset="0"/>
                <a:ea typeface="Aptos" pitchFamily="34" charset="-122"/>
                <a:cs typeface="Aptos" pitchFamily="34" charset="-120"/>
              </a:rPr>
              <a:t>3 groups × 2 assets</a:t>
            </a:r>
            <a:endParaRPr lang="en-US" sz="1400" dirty="0">
              <a:solidFill>
                <a:srgbClr val="4A314D"/>
              </a:solidFill>
              <a:latin typeface="Work Sans" pitchFamily="2" charset="0"/>
            </a:endParaRPr>
          </a:p>
        </p:txBody>
      </p:sp>
      <p:sp>
        <p:nvSpPr>
          <p:cNvPr id="9" name="Text 7">
            <a:extLst>
              <a:ext uri="{FF2B5EF4-FFF2-40B4-BE49-F238E27FC236}">
                <a16:creationId xmlns:a16="http://schemas.microsoft.com/office/drawing/2014/main" id="{5C0B284C-68AD-FA2E-7422-E42624725D51}"/>
              </a:ext>
            </a:extLst>
          </p:cNvPr>
          <p:cNvSpPr/>
          <p:nvPr/>
        </p:nvSpPr>
        <p:spPr>
          <a:xfrm>
            <a:off x="822960" y="1737360"/>
            <a:ext cx="2148840" cy="530352"/>
          </a:xfrm>
          <a:prstGeom prst="roundRect">
            <a:avLst>
              <a:gd name="adj" fmla="val 13793"/>
            </a:avLst>
          </a:prstGeom>
          <a:solidFill>
            <a:srgbClr val="E7F2F9"/>
          </a:solidFill>
          <a:ln w="12700">
            <a:solidFill>
              <a:srgbClr val="4A314D"/>
            </a:solidFill>
          </a:ln>
        </p:spPr>
        <p:txBody>
          <a:bodyPr wrap="square" lIns="1016" tIns="1016" rIns="1016" bIns="1016" rtlCol="0" anchor="ctr">
            <a:normAutofit/>
          </a:bodyPr>
          <a:lstStyle/>
          <a:p>
            <a:pPr marL="0" indent="0" algn="ctr">
              <a:buNone/>
            </a:pPr>
            <a:r>
              <a:rPr lang="en-US" sz="1600" dirty="0">
                <a:solidFill>
                  <a:srgbClr val="4A314D"/>
                </a:solidFill>
                <a:latin typeface="Work Sans" pitchFamily="2" charset="0"/>
                <a:ea typeface="Aptos" pitchFamily="34" charset="-122"/>
                <a:cs typeface="Aptos" pitchFamily="34" charset="-120"/>
              </a:rPr>
              <a:t>COICOP / HBS</a:t>
            </a:r>
            <a:endParaRPr lang="en-US" sz="1600" dirty="0">
              <a:solidFill>
                <a:srgbClr val="4A314D"/>
              </a:solidFill>
              <a:latin typeface="Work Sans" pitchFamily="2" charset="0"/>
            </a:endParaRPr>
          </a:p>
        </p:txBody>
      </p:sp>
      <p:sp>
        <p:nvSpPr>
          <p:cNvPr id="10" name="Text 8">
            <a:extLst>
              <a:ext uri="{FF2B5EF4-FFF2-40B4-BE49-F238E27FC236}">
                <a16:creationId xmlns:a16="http://schemas.microsoft.com/office/drawing/2014/main" id="{D28D3A8C-916E-8695-F72C-EC2408406C47}"/>
              </a:ext>
            </a:extLst>
          </p:cNvPr>
          <p:cNvSpPr/>
          <p:nvPr/>
        </p:nvSpPr>
        <p:spPr>
          <a:xfrm>
            <a:off x="3749040" y="1737360"/>
            <a:ext cx="2148840" cy="530352"/>
          </a:xfrm>
          <a:prstGeom prst="roundRect">
            <a:avLst>
              <a:gd name="adj" fmla="val 13793"/>
            </a:avLst>
          </a:prstGeom>
          <a:solidFill>
            <a:srgbClr val="E7F2F9"/>
          </a:solidFill>
          <a:ln w="12700">
            <a:solidFill>
              <a:srgbClr val="4A314D"/>
            </a:solidFill>
          </a:ln>
        </p:spPr>
        <p:txBody>
          <a:bodyPr wrap="square" lIns="1016" tIns="1016" rIns="1016" bIns="1016" rtlCol="0" anchor="ctr">
            <a:normAutofit/>
          </a:bodyPr>
          <a:lstStyle/>
          <a:p>
            <a:pPr marL="0" indent="0" algn="ctr">
              <a:buNone/>
            </a:pPr>
            <a:r>
              <a:rPr lang="en-US" sz="1600" dirty="0">
                <a:solidFill>
                  <a:srgbClr val="4A314D"/>
                </a:solidFill>
                <a:latin typeface="Work Sans" pitchFamily="2" charset="0"/>
                <a:ea typeface="Aptos" pitchFamily="34" charset="-122"/>
                <a:cs typeface="Aptos" pitchFamily="34" charset="-120"/>
              </a:rPr>
              <a:t>CPA / product</a:t>
            </a:r>
            <a:endParaRPr lang="en-US" sz="1600" dirty="0">
              <a:solidFill>
                <a:srgbClr val="4A314D"/>
              </a:solidFill>
              <a:latin typeface="Work Sans" pitchFamily="2" charset="0"/>
            </a:endParaRPr>
          </a:p>
        </p:txBody>
      </p:sp>
      <p:sp>
        <p:nvSpPr>
          <p:cNvPr id="11" name="Text 9">
            <a:extLst>
              <a:ext uri="{FF2B5EF4-FFF2-40B4-BE49-F238E27FC236}">
                <a16:creationId xmlns:a16="http://schemas.microsoft.com/office/drawing/2014/main" id="{29E29364-7631-8F5B-2F99-3BE42AD55CBA}"/>
              </a:ext>
            </a:extLst>
          </p:cNvPr>
          <p:cNvSpPr/>
          <p:nvPr/>
        </p:nvSpPr>
        <p:spPr>
          <a:xfrm>
            <a:off x="6675120" y="1737360"/>
            <a:ext cx="2148840" cy="530352"/>
          </a:xfrm>
          <a:prstGeom prst="roundRect">
            <a:avLst>
              <a:gd name="adj" fmla="val 13793"/>
            </a:avLst>
          </a:prstGeom>
          <a:solidFill>
            <a:srgbClr val="E7F2F9"/>
          </a:solidFill>
          <a:ln w="12700">
            <a:solidFill>
              <a:srgbClr val="4A314D"/>
            </a:solidFill>
          </a:ln>
        </p:spPr>
        <p:txBody>
          <a:bodyPr wrap="square" lIns="1016" tIns="1016" rIns="1016" bIns="1016" rtlCol="0" anchor="ctr">
            <a:normAutofit/>
          </a:bodyPr>
          <a:lstStyle/>
          <a:p>
            <a:pPr marL="0" indent="0" algn="ctr">
              <a:buNone/>
            </a:pPr>
            <a:r>
              <a:rPr lang="en-US" sz="1600" dirty="0">
                <a:solidFill>
                  <a:srgbClr val="4A314D"/>
                </a:solidFill>
                <a:latin typeface="Work Sans" pitchFamily="2" charset="0"/>
                <a:ea typeface="Aptos" pitchFamily="34" charset="-122"/>
                <a:cs typeface="Aptos" pitchFamily="34" charset="-120"/>
              </a:rPr>
              <a:t>MRIO/</a:t>
            </a:r>
            <a:r>
              <a:rPr lang="en-US" sz="1600" dirty="0" err="1">
                <a:solidFill>
                  <a:srgbClr val="4A314D"/>
                </a:solidFill>
                <a:latin typeface="Work Sans" pitchFamily="2" charset="0"/>
                <a:ea typeface="Aptos" pitchFamily="34" charset="-122"/>
                <a:cs typeface="Aptos" pitchFamily="34" charset="-120"/>
              </a:rPr>
              <a:t>e.g</a:t>
            </a:r>
            <a:r>
              <a:rPr lang="en-US" sz="1600" dirty="0">
                <a:solidFill>
                  <a:srgbClr val="4A314D"/>
                </a:solidFill>
                <a:latin typeface="Work Sans" pitchFamily="2" charset="0"/>
                <a:ea typeface="Aptos" pitchFamily="34" charset="-122"/>
                <a:cs typeface="Aptos" pitchFamily="34" charset="-120"/>
              </a:rPr>
              <a:t> FIGARO</a:t>
            </a:r>
            <a:endParaRPr lang="en-US" sz="1600" dirty="0">
              <a:solidFill>
                <a:srgbClr val="4A314D"/>
              </a:solidFill>
              <a:latin typeface="Work Sans" pitchFamily="2" charset="0"/>
            </a:endParaRPr>
          </a:p>
        </p:txBody>
      </p:sp>
      <p:sp>
        <p:nvSpPr>
          <p:cNvPr id="12" name="Text 10">
            <a:extLst>
              <a:ext uri="{FF2B5EF4-FFF2-40B4-BE49-F238E27FC236}">
                <a16:creationId xmlns:a16="http://schemas.microsoft.com/office/drawing/2014/main" id="{2C0D7ACA-823E-97DD-6D70-454CEC33FCAD}"/>
              </a:ext>
            </a:extLst>
          </p:cNvPr>
          <p:cNvSpPr/>
          <p:nvPr/>
        </p:nvSpPr>
        <p:spPr>
          <a:xfrm>
            <a:off x="9601200" y="1737360"/>
            <a:ext cx="2148840" cy="530352"/>
          </a:xfrm>
          <a:prstGeom prst="roundRect">
            <a:avLst>
              <a:gd name="adj" fmla="val 13793"/>
            </a:avLst>
          </a:prstGeom>
          <a:solidFill>
            <a:srgbClr val="E7F2F9"/>
          </a:solidFill>
          <a:ln w="12700">
            <a:solidFill>
              <a:srgbClr val="4A314D"/>
            </a:solidFill>
          </a:ln>
        </p:spPr>
        <p:txBody>
          <a:bodyPr wrap="square" lIns="1016" tIns="1016" rIns="1016" bIns="1016" rtlCol="0" anchor="ctr">
            <a:normAutofit/>
          </a:bodyPr>
          <a:lstStyle/>
          <a:p>
            <a:pPr marL="0" indent="0" algn="ctr">
              <a:buNone/>
            </a:pPr>
            <a:r>
              <a:rPr lang="en-US" sz="1600" dirty="0">
                <a:solidFill>
                  <a:srgbClr val="4A314D"/>
                </a:solidFill>
                <a:latin typeface="Work Sans" pitchFamily="2" charset="0"/>
                <a:ea typeface="Aptos" pitchFamily="34" charset="-122"/>
                <a:cs typeface="Aptos" pitchFamily="34" charset="-120"/>
              </a:rPr>
              <a:t>Group footprints</a:t>
            </a:r>
            <a:endParaRPr lang="en-US" sz="1600" dirty="0">
              <a:solidFill>
                <a:srgbClr val="4A314D"/>
              </a:solidFill>
              <a:latin typeface="Work Sans" pitchFamily="2" charset="0"/>
            </a:endParaRPr>
          </a:p>
        </p:txBody>
      </p:sp>
      <p:sp>
        <p:nvSpPr>
          <p:cNvPr id="13" name="Shape 11">
            <a:extLst>
              <a:ext uri="{FF2B5EF4-FFF2-40B4-BE49-F238E27FC236}">
                <a16:creationId xmlns:a16="http://schemas.microsoft.com/office/drawing/2014/main" id="{501031DC-8A9C-9756-35B7-21CE9A4FDDD1}"/>
              </a:ext>
            </a:extLst>
          </p:cNvPr>
          <p:cNvSpPr/>
          <p:nvPr/>
        </p:nvSpPr>
        <p:spPr>
          <a:xfrm>
            <a:off x="2971800" y="2002536"/>
            <a:ext cx="777240" cy="0"/>
          </a:xfrm>
          <a:prstGeom prst="line">
            <a:avLst/>
          </a:prstGeom>
          <a:noFill/>
          <a:ln w="14605">
            <a:solidFill>
              <a:srgbClr val="4A314D"/>
            </a:solidFill>
            <a:prstDash val="solid"/>
            <a:headEnd type="none"/>
            <a:tailEnd type="triangle"/>
          </a:ln>
        </p:spPr>
        <p:txBody>
          <a:bodyPr/>
          <a:lstStyle/>
          <a:p>
            <a:endParaRPr lang="nb-NO"/>
          </a:p>
        </p:txBody>
      </p:sp>
      <p:sp>
        <p:nvSpPr>
          <p:cNvPr id="14" name="Shape 12">
            <a:extLst>
              <a:ext uri="{FF2B5EF4-FFF2-40B4-BE49-F238E27FC236}">
                <a16:creationId xmlns:a16="http://schemas.microsoft.com/office/drawing/2014/main" id="{A99E83BF-C15F-B400-3DE8-FA1650FBB96A}"/>
              </a:ext>
            </a:extLst>
          </p:cNvPr>
          <p:cNvSpPr/>
          <p:nvPr/>
        </p:nvSpPr>
        <p:spPr>
          <a:xfrm>
            <a:off x="5897880" y="2002536"/>
            <a:ext cx="777240" cy="0"/>
          </a:xfrm>
          <a:prstGeom prst="line">
            <a:avLst/>
          </a:prstGeom>
          <a:noFill/>
          <a:ln w="14605">
            <a:solidFill>
              <a:srgbClr val="4A314D"/>
            </a:solidFill>
            <a:prstDash val="solid"/>
            <a:headEnd type="none"/>
            <a:tailEnd type="triangle"/>
          </a:ln>
        </p:spPr>
        <p:txBody>
          <a:bodyPr/>
          <a:lstStyle/>
          <a:p>
            <a:endParaRPr lang="nb-NO"/>
          </a:p>
        </p:txBody>
      </p:sp>
      <p:sp>
        <p:nvSpPr>
          <p:cNvPr id="15" name="Shape 13">
            <a:extLst>
              <a:ext uri="{FF2B5EF4-FFF2-40B4-BE49-F238E27FC236}">
                <a16:creationId xmlns:a16="http://schemas.microsoft.com/office/drawing/2014/main" id="{4C288682-8AD6-5AA9-0C18-DF4FA2803A3B}"/>
              </a:ext>
            </a:extLst>
          </p:cNvPr>
          <p:cNvSpPr/>
          <p:nvPr/>
        </p:nvSpPr>
        <p:spPr>
          <a:xfrm>
            <a:off x="8823960" y="2002536"/>
            <a:ext cx="777240" cy="0"/>
          </a:xfrm>
          <a:prstGeom prst="line">
            <a:avLst/>
          </a:prstGeom>
          <a:noFill/>
          <a:ln w="14605">
            <a:solidFill>
              <a:srgbClr val="4A314D"/>
            </a:solidFill>
            <a:prstDash val="solid"/>
            <a:headEnd type="none"/>
            <a:tailEnd type="triangle"/>
          </a:ln>
        </p:spPr>
        <p:txBody>
          <a:bodyPr/>
          <a:lstStyle/>
          <a:p>
            <a:endParaRPr lang="nb-NO"/>
          </a:p>
        </p:txBody>
      </p:sp>
      <p:sp>
        <p:nvSpPr>
          <p:cNvPr id="17" name="Text 6">
            <a:extLst>
              <a:ext uri="{FF2B5EF4-FFF2-40B4-BE49-F238E27FC236}">
                <a16:creationId xmlns:a16="http://schemas.microsoft.com/office/drawing/2014/main" id="{E61EB7F7-7D66-1968-859D-43FA4CE6299A}"/>
              </a:ext>
            </a:extLst>
          </p:cNvPr>
          <p:cNvSpPr/>
          <p:nvPr/>
        </p:nvSpPr>
        <p:spPr>
          <a:xfrm>
            <a:off x="4558284" y="2561338"/>
            <a:ext cx="2761488" cy="713227"/>
          </a:xfrm>
          <a:prstGeom prst="rect">
            <a:avLst/>
          </a:prstGeom>
          <a:noFill/>
          <a:ln/>
        </p:spPr>
        <p:txBody>
          <a:bodyPr wrap="square" lIns="254" tIns="254" rIns="254" bIns="254" rtlCol="0" anchor="t">
            <a:noAutofit/>
          </a:bodyPr>
          <a:lstStyle/>
          <a:p>
            <a:pPr marL="0" indent="0" algn="ctr">
              <a:buNone/>
            </a:pPr>
            <a:r>
              <a:rPr lang="en-US" sz="1400" b="1" dirty="0">
                <a:solidFill>
                  <a:srgbClr val="4A314D"/>
                </a:solidFill>
                <a:latin typeface="Work Sans" pitchFamily="2" charset="0"/>
                <a:ea typeface="Aptos" pitchFamily="34" charset="-122"/>
                <a:cs typeface="Aptos" pitchFamily="34" charset="-120"/>
              </a:rPr>
              <a:t>MAESTRIO – See </a:t>
            </a:r>
            <a:endParaRPr lang="en-US" sz="1400" b="1" dirty="0">
              <a:solidFill>
                <a:srgbClr val="4A314D"/>
              </a:solidFill>
              <a:latin typeface="Work Sans" pitchFamily="2" charset="0"/>
            </a:endParaRPr>
          </a:p>
        </p:txBody>
      </p:sp>
      <p:pic>
        <p:nvPicPr>
          <p:cNvPr id="19" name="Bilde 18">
            <a:extLst>
              <a:ext uri="{FF2B5EF4-FFF2-40B4-BE49-F238E27FC236}">
                <a16:creationId xmlns:a16="http://schemas.microsoft.com/office/drawing/2014/main" id="{F18102D5-46E7-5A52-032B-EE1D425FAEFF}"/>
              </a:ext>
            </a:extLst>
          </p:cNvPr>
          <p:cNvPicPr>
            <a:picLocks noChangeAspect="1"/>
          </p:cNvPicPr>
          <p:nvPr/>
        </p:nvPicPr>
        <p:blipFill>
          <a:blip r:embed="rId3"/>
          <a:stretch>
            <a:fillRect/>
          </a:stretch>
        </p:blipFill>
        <p:spPr>
          <a:xfrm>
            <a:off x="4780413" y="2847579"/>
            <a:ext cx="2631173" cy="1162841"/>
          </a:xfrm>
          <a:prstGeom prst="rect">
            <a:avLst/>
          </a:prstGeom>
        </p:spPr>
      </p:pic>
      <p:sp>
        <p:nvSpPr>
          <p:cNvPr id="21" name="TekstSylinder 20">
            <a:extLst>
              <a:ext uri="{FF2B5EF4-FFF2-40B4-BE49-F238E27FC236}">
                <a16:creationId xmlns:a16="http://schemas.microsoft.com/office/drawing/2014/main" id="{BCE64E6F-DC6F-E029-E7B0-D282A902D5C6}"/>
              </a:ext>
            </a:extLst>
          </p:cNvPr>
          <p:cNvSpPr txBox="1"/>
          <p:nvPr/>
        </p:nvSpPr>
        <p:spPr>
          <a:xfrm>
            <a:off x="3048381" y="3237476"/>
            <a:ext cx="6096762" cy="369332"/>
          </a:xfrm>
          <a:prstGeom prst="rect">
            <a:avLst/>
          </a:prstGeom>
          <a:noFill/>
        </p:spPr>
        <p:txBody>
          <a:bodyPr wrap="square">
            <a:spAutoFit/>
          </a:bodyPr>
          <a:lstStyle/>
          <a:p>
            <a:r>
              <a:rPr lang="nb-NO" dirty="0"/>
              <a:t> </a:t>
            </a:r>
          </a:p>
        </p:txBody>
      </p:sp>
      <p:sp>
        <p:nvSpPr>
          <p:cNvPr id="23" name="TekstSylinder 22">
            <a:extLst>
              <a:ext uri="{FF2B5EF4-FFF2-40B4-BE49-F238E27FC236}">
                <a16:creationId xmlns:a16="http://schemas.microsoft.com/office/drawing/2014/main" id="{C5324657-9740-20C0-10C0-9FED538FD3B4}"/>
              </a:ext>
            </a:extLst>
          </p:cNvPr>
          <p:cNvSpPr txBox="1"/>
          <p:nvPr/>
        </p:nvSpPr>
        <p:spPr>
          <a:xfrm>
            <a:off x="3048381" y="3237476"/>
            <a:ext cx="6096762" cy="369332"/>
          </a:xfrm>
          <a:prstGeom prst="rect">
            <a:avLst/>
          </a:prstGeom>
          <a:noFill/>
        </p:spPr>
        <p:txBody>
          <a:bodyPr wrap="square">
            <a:spAutoFit/>
          </a:bodyPr>
          <a:lstStyle/>
          <a:p>
            <a:r>
              <a:rPr lang="nb-NO" dirty="0"/>
              <a:t> </a:t>
            </a:r>
          </a:p>
        </p:txBody>
      </p:sp>
      <p:pic>
        <p:nvPicPr>
          <p:cNvPr id="25" name="Picture 4">
            <a:extLst>
              <a:ext uri="{FF2B5EF4-FFF2-40B4-BE49-F238E27FC236}">
                <a16:creationId xmlns:a16="http://schemas.microsoft.com/office/drawing/2014/main" id="{CC692A68-AC21-2A39-C9B8-A63EC763D286}"/>
              </a:ext>
            </a:extLst>
          </p:cNvPr>
          <p:cNvPicPr>
            <a:picLocks noChangeAspect="1"/>
          </p:cNvPicPr>
          <p:nvPr/>
        </p:nvPicPr>
        <p:blipFill>
          <a:blip r:embed="rId4"/>
          <a:stretch>
            <a:fillRect/>
          </a:stretch>
        </p:blipFill>
        <p:spPr>
          <a:xfrm>
            <a:off x="0" y="0"/>
            <a:ext cx="805357" cy="600357"/>
          </a:xfrm>
          <a:prstGeom prst="rect">
            <a:avLst/>
          </a:prstGeom>
        </p:spPr>
      </p:pic>
    </p:spTree>
    <p:extLst>
      <p:ext uri="{BB962C8B-B14F-4D97-AF65-F5344CB8AC3E}">
        <p14:creationId xmlns:p14="http://schemas.microsoft.com/office/powerpoint/2010/main" val="49056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1DEC882-CBA5-B531-6380-FB0EAEA0A3D5}"/>
              </a:ext>
            </a:extLst>
          </p:cNvPr>
          <p:cNvPicPr>
            <a:picLocks noChangeAspect="1"/>
          </p:cNvPicPr>
          <p:nvPr/>
        </p:nvPicPr>
        <p:blipFill>
          <a:blip r:embed="rId2"/>
          <a:stretch>
            <a:fillRect/>
          </a:stretch>
        </p:blipFill>
        <p:spPr>
          <a:xfrm>
            <a:off x="1571657" y="124819"/>
            <a:ext cx="8623903" cy="6403998"/>
          </a:xfrm>
          <a:prstGeom prst="rect">
            <a:avLst/>
          </a:prstGeom>
        </p:spPr>
      </p:pic>
      <p:pic>
        <p:nvPicPr>
          <p:cNvPr id="7" name="Picture 4">
            <a:extLst>
              <a:ext uri="{FF2B5EF4-FFF2-40B4-BE49-F238E27FC236}">
                <a16:creationId xmlns:a16="http://schemas.microsoft.com/office/drawing/2014/main" id="{87992AB0-7DF6-C762-100D-12C916968861}"/>
              </a:ext>
            </a:extLst>
          </p:cNvPr>
          <p:cNvPicPr>
            <a:picLocks noChangeAspect="1"/>
          </p:cNvPicPr>
          <p:nvPr/>
        </p:nvPicPr>
        <p:blipFill>
          <a:blip r:embed="rId3"/>
          <a:stretch>
            <a:fillRect/>
          </a:stretch>
        </p:blipFill>
        <p:spPr>
          <a:xfrm>
            <a:off x="0" y="0"/>
            <a:ext cx="805357" cy="600357"/>
          </a:xfrm>
          <a:prstGeom prst="rect">
            <a:avLst/>
          </a:prstGeom>
        </p:spPr>
      </p:pic>
    </p:spTree>
    <p:extLst>
      <p:ext uri="{BB962C8B-B14F-4D97-AF65-F5344CB8AC3E}">
        <p14:creationId xmlns:p14="http://schemas.microsoft.com/office/powerpoint/2010/main" val="336418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AE01-6B8C-6969-D3A4-8DCF7E9E1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64C53-271A-16FD-5C77-88344F5577DE}"/>
              </a:ext>
            </a:extLst>
          </p:cNvPr>
          <p:cNvSpPr>
            <a:spLocks noGrp="1"/>
          </p:cNvSpPr>
          <p:nvPr>
            <p:ph type="title"/>
          </p:nvPr>
        </p:nvSpPr>
        <p:spPr/>
        <p:txBody>
          <a:bodyPr/>
          <a:lstStyle/>
          <a:p>
            <a:r>
              <a:rPr lang="en-GB" dirty="0"/>
              <a:t>Takeaways for the IO community</a:t>
            </a:r>
          </a:p>
        </p:txBody>
      </p:sp>
      <p:sp>
        <p:nvSpPr>
          <p:cNvPr id="7" name="Plassholder for innhold 6">
            <a:extLst>
              <a:ext uri="{FF2B5EF4-FFF2-40B4-BE49-F238E27FC236}">
                <a16:creationId xmlns:a16="http://schemas.microsoft.com/office/drawing/2014/main" id="{C713DA87-700F-181F-D6EA-4D30142EEA86}"/>
              </a:ext>
            </a:extLst>
          </p:cNvPr>
          <p:cNvSpPr>
            <a:spLocks noGrp="1"/>
          </p:cNvSpPr>
          <p:nvPr>
            <p:ph idx="1"/>
          </p:nvPr>
        </p:nvSpPr>
        <p:spPr/>
        <p:txBody>
          <a:bodyPr>
            <a:normAutofit/>
          </a:bodyPr>
          <a:lstStyle/>
          <a:p>
            <a:r>
              <a:rPr lang="en-US" sz="2400" b="1" dirty="0" err="1"/>
              <a:t>Endogenise</a:t>
            </a:r>
            <a:r>
              <a:rPr lang="en-US" sz="2400" b="1" dirty="0"/>
              <a:t> climate impacts </a:t>
            </a:r>
            <a:r>
              <a:rPr lang="en-US" sz="2400" dirty="0"/>
              <a:t>(not just mitigation policy shocks) in a distributionally explicit way</a:t>
            </a:r>
          </a:p>
          <a:p>
            <a:r>
              <a:rPr lang="en-US" sz="2400" b="1" dirty="0"/>
              <a:t>Strengthen WISE analysis</a:t>
            </a:r>
            <a:r>
              <a:rPr lang="en-US" sz="2400" dirty="0"/>
              <a:t>.</a:t>
            </a:r>
          </a:p>
          <a:p>
            <a:r>
              <a:rPr lang="en-US" sz="2400" b="1" dirty="0"/>
              <a:t>Improve model transparency </a:t>
            </a:r>
            <a:r>
              <a:rPr lang="en-US" sz="2400" dirty="0"/>
              <a:t>via explicit loop closure by introducing additional, clearly defined propagation mechanisms.</a:t>
            </a:r>
          </a:p>
          <a:p>
            <a:r>
              <a:rPr lang="en-US" sz="2400" b="1" dirty="0"/>
              <a:t>Provide a clearer accounting interpretation </a:t>
            </a:r>
            <a:r>
              <a:rPr lang="en-US" sz="2400" dirty="0"/>
              <a:t>of disaster losses and adaptation. Move beyond reduced-form productivity shocks and support a richer decomposition of losses, investment, and debt/fiscal responses.</a:t>
            </a:r>
            <a:endParaRPr lang="nb-NO" sz="2400" dirty="0"/>
          </a:p>
        </p:txBody>
      </p:sp>
      <p:pic>
        <p:nvPicPr>
          <p:cNvPr id="5" name="Picture 4">
            <a:extLst>
              <a:ext uri="{FF2B5EF4-FFF2-40B4-BE49-F238E27FC236}">
                <a16:creationId xmlns:a16="http://schemas.microsoft.com/office/drawing/2014/main" id="{53C39659-104B-2E55-9EB1-9D9079D8B99D}"/>
              </a:ext>
            </a:extLst>
          </p:cNvPr>
          <p:cNvPicPr>
            <a:picLocks noChangeAspect="1"/>
          </p:cNvPicPr>
          <p:nvPr/>
        </p:nvPicPr>
        <p:blipFill>
          <a:blip r:embed="rId3"/>
          <a:stretch>
            <a:fillRect/>
          </a:stretch>
        </p:blipFill>
        <p:spPr>
          <a:xfrm>
            <a:off x="0" y="0"/>
            <a:ext cx="805357" cy="600357"/>
          </a:xfrm>
          <a:prstGeom prst="rect">
            <a:avLst/>
          </a:prstGeom>
        </p:spPr>
      </p:pic>
    </p:spTree>
    <p:extLst>
      <p:ext uri="{BB962C8B-B14F-4D97-AF65-F5344CB8AC3E}">
        <p14:creationId xmlns:p14="http://schemas.microsoft.com/office/powerpoint/2010/main" val="2513095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B2545EC88FA3344B9366F3D2F7DA1DAE" ma:contentTypeVersion="49" ma:contentTypeDescription="Create a new document." ma:contentTypeScope="" ma:versionID="243895e3033ce808f59268c081ddd701">
  <xsd:schema xmlns:xsd="http://www.w3.org/2001/XMLSchema" xmlns:xs="http://www.w3.org/2001/XMLSchema" xmlns:p="http://schemas.microsoft.com/office/2006/metadata/properties" xmlns:ns2="8bbd4995-53b7-43e2-b62f-10947586ac31" xmlns:ns3="eb08110c-9e89-4484-9c15-8640bee3a960" xmlns:ns4="c933fef9-ae48-480c-b970-11d259b1b867" targetNamespace="http://schemas.microsoft.com/office/2006/metadata/properties" ma:root="true" ma:fieldsID="e17ca50331be8a8c77f05cd570d07870" ns2:_="" ns3:_="" ns4:_="">
    <xsd:import namespace="8bbd4995-53b7-43e2-b62f-10947586ac31"/>
    <xsd:import namespace="eb08110c-9e89-4484-9c15-8640bee3a960"/>
    <xsd:import namespace="c933fef9-ae48-480c-b970-11d259b1b867"/>
    <xsd:element name="properties">
      <xsd:complexType>
        <xsd:sequence>
          <xsd:element name="documentManagement">
            <xsd:complexType>
              <xsd:all>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ObjectDetectorVersions" minOccurs="0"/>
                <xsd:element ref="ns3:MediaServiceSearchProperties"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SiteSubTitle" ma:index="3" nillable="true" ma:displayName="Undertittel" ma:internalName="CorpSiteSubTitle">
      <xsd:simpleType>
        <xsd:restriction base="dms:Text">
          <xsd:maxLength value="255"/>
        </xsd:restriction>
      </xsd:simpleType>
    </xsd:element>
    <xsd:element name="CorpSiteAccess" ma:index="4"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apport numm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Medforfattere" ma:internalName="CorpSiteCoAuthors">
      <xsd:simpleType>
        <xsd:restriction base="dms:Text">
          <xsd:maxLength value="255"/>
        </xsd:restriction>
      </xsd:simpleType>
    </xsd:element>
    <xsd:element name="CorpSiteRecipientCompany" ma:index="11" nillable="true" ma:displayName="Mottakende selskap" ma:internalName="CorpSiteRecipientCompany">
      <xsd:simpleType>
        <xsd:restriction base="dms:Text">
          <xsd:maxLength value="255"/>
        </xsd:restriction>
      </xsd:simpleType>
    </xsd:element>
    <xsd:element name="CorpSiteRecipientPerson" ma:index="12" nillable="true" ma:displayName="Mottakende person" ma:internalName="CorpSiteRecipientPerson">
      <xsd:simpleType>
        <xsd:restriction base="dms:Text">
          <xsd:maxLength value="255"/>
        </xsd:restriction>
      </xsd:simpleType>
    </xsd:element>
    <xsd:element name="CorpSiteOurRef" ma:index="13" nillable="true" ma:displayName="Vår ref" ma:internalName="CorpSiteOurRef">
      <xsd:simpleType>
        <xsd:restriction base="dms:Text">
          <xsd:maxLength value="255"/>
        </xsd:restriction>
      </xsd:simpleType>
    </xsd:element>
    <xsd:element name="CorpSiteZipAddress" ma:index="14" nillable="true" ma:displayName="Adresse" ma:internalName="CorpSiteZipAddress">
      <xsd:simpleType>
        <xsd:restriction base="dms:Note">
          <xsd:maxLength value="255"/>
        </xsd:restriction>
      </xsd:simpleType>
    </xsd:element>
    <xsd:element name="CorpSiteZipContact" ma:index="15" nillable="true" ma:displayName="Kontakt" ma:internalName="CorpSiteZipContact">
      <xsd:simpleType>
        <xsd:restriction base="dms:Note">
          <xsd:maxLength value="255"/>
        </xsd:restriction>
      </xsd:simpleType>
    </xsd:element>
    <xsd:element name="CorpSiteVATNumber" ma:index="16" nillable="true" ma:displayName="Foretaksnummer" ma:internalName="CorpSiteVATNumber">
      <xsd:simpleType>
        <xsd:restriction base="dms:Text">
          <xsd:maxLength value="255"/>
        </xsd:restriction>
      </xsd:simpleType>
    </xsd:element>
    <xsd:element name="CorpSiteInstituteEmail" ma:index="17" nillable="true" ma:displayName="E-post institutt"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Institutt telefon" ma:internalName="CorpSiteInstitutePhone">
      <xsd:simpleType>
        <xsd:restriction base="dms:Text">
          <xsd:maxLength value="255"/>
        </xsd:restriction>
      </xsd:simpleType>
    </xsd:element>
    <xsd:element name="CorpSiteDocLanguage" ma:index="24" nillable="true" ma:displayName="Språk" ma:internalName="CorpSiteDocLanguage">
      <xsd:simpleType>
        <xsd:restriction base="dms:Text">
          <xsd:maxLength value="255"/>
        </xsd:restriction>
      </xsd:simpleType>
    </xsd:element>
    <xsd:element name="CorpDocInstitute" ma:index="25" nillable="true" ma:displayName="Institutt" ma:internalName="CorpDocInstitute">
      <xsd:simpleType>
        <xsd:restriction base="dms:Text">
          <xsd:maxLength value="255"/>
        </xsd:restriction>
      </xsd:simpleType>
    </xsd:element>
    <xsd:element name="CorpDocVersion" ma:index="26" nillable="true" ma:displayName="Versjon" ma:internalName="CorpDocVersion">
      <xsd:simpleType>
        <xsd:restriction base="dms:Text">
          <xsd:maxLength value="255"/>
        </xsd:restriction>
      </xsd:simpleType>
    </xsd:element>
    <xsd:element name="CorpSiteDocumentAuthor" ma:index="27" nillable="true" ma:displayName="Hovedforfatte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kivstatus" ma:internalName="ArchiveStatus">
      <xsd:simpleType>
        <xsd:restriction base="dms:Text">
          <xsd:maxLength value="255"/>
        </xsd:restriction>
      </xsd:simpleType>
    </xsd:element>
    <xsd:element name="CorpWorkflowFeedback" ma:index="37" nillable="true" ma:displayName="Status kvalitetssikring" ma:internalName="CorpWorkflowFeedback">
      <xsd:simpleType>
        <xsd:restriction base="dms:Text">
          <xsd:maxLength value="255"/>
        </xsd:restriction>
      </xsd:simpleType>
    </xsd:element>
    <xsd:element name="CorpSiteProjectNumber" ma:index="39" nillable="true" ma:displayName="Prosjektnummer" ma:default="" ma:internalName="CorpSiteProjectNumber">
      <xsd:simpleType>
        <xsd:restriction base="dms:Text">
          <xsd:maxLength value="255"/>
        </xsd:restriction>
      </xsd:simpleType>
    </xsd:element>
    <xsd:element name="CorpSiteProjectName" ma:index="40" nillable="true" ma:displayName="Prosjektnavn" ma:internalName="CorpSiteProjectName">
      <xsd:simpleType>
        <xsd:restriction base="dms:Text">
          <xsd:maxLength value="255"/>
        </xsd:restriction>
      </xsd:simpleType>
    </xsd:element>
    <xsd:element name="CorpWorkflowApproval" ma:index="54" nillable="true" ma:displayName="Status godkjenning" ma:internalName="CorpWorkflowApproval">
      <xsd:simpleType>
        <xsd:restriction base="dms:Text">
          <xsd:maxLength value="255"/>
        </xsd:restriction>
      </xsd:simpleType>
    </xsd:element>
    <xsd:element name="CorpDocumentDate" ma:index="55"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08110c-9e89-4484-9c15-8640bee3a960"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lcf76f155ced4ddcb4097134ff3c332f" ma:index="4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DateTaken" ma:index="46" nillable="true" ma:displayName="MediaServiceDateTaken" ma:hidden="true" ma:indexed="true" ma:internalName="MediaServiceDateTaken" ma:readOnly="true">
      <xsd:simpleType>
        <xsd:restriction base="dms:Text"/>
      </xsd:simpleType>
    </xsd:element>
    <xsd:element name="MediaServiceOCR" ma:index="47" nillable="true" ma:displayName="Extracted Text" ma:internalName="MediaServiceOCR" ma:readOnly="true">
      <xsd:simpleType>
        <xsd:restriction base="dms:Note">
          <xsd:maxLength value="255"/>
        </xsd:restriction>
      </xsd:simpleType>
    </xsd:element>
    <xsd:element name="MediaServiceGenerationTime" ma:index="48" nillable="true" ma:displayName="MediaServiceGenerationTime" ma:hidden="true" ma:internalName="MediaServiceGenerationTime" ma:readOnly="true">
      <xsd:simpleType>
        <xsd:restriction base="dms:Text"/>
      </xsd:simpleType>
    </xsd:element>
    <xsd:element name="MediaServiceEventHashCode" ma:index="49" nillable="true" ma:displayName="MediaServiceEventHashCode" ma:hidden="true" ma:internalName="MediaServiceEventHashCode" ma:readOnly="true">
      <xsd:simpleType>
        <xsd:restriction base="dms:Text"/>
      </xsd:simpleType>
    </xsd:element>
    <xsd:element name="MediaServiceObjectDetectorVersions" ma:index="52" nillable="true" ma:displayName="MediaServiceObjectDetectorVersions" ma:hidden="true" ma:indexed="true" ma:internalName="MediaServiceObjectDetectorVersions" ma:readOnly="true">
      <xsd:simpleType>
        <xsd:restriction base="dms:Text"/>
      </xsd:simpleType>
    </xsd:element>
    <xsd:element name="MediaServiceSearchProperties" ma:index="5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3fef9-ae48-480c-b970-11d259b1b867" elementFormDefault="qualified">
    <xsd:import namespace="http://schemas.microsoft.com/office/2006/documentManagement/types"/>
    <xsd:import namespace="http://schemas.microsoft.com/office/infopath/2007/PartnerControls"/>
    <xsd:element name="TaxCatchAll" ma:index="45" nillable="true" ma:displayName="Taxonomy Catch All Column" ma:hidden="true" ma:list="{a2a2cabb-8523-4cae-beb7-9e0175fe29f0}" ma:internalName="TaxCatchAll" ma:showField="CatchAllData" ma:web="c933fef9-ae48-480c-b970-11d259b1b867">
      <xsd:complexType>
        <xsd:complexContent>
          <xsd:extension base="dms:MultiChoiceLookup">
            <xsd:sequence>
              <xsd:element name="Value" type="dms:Lookup" maxOccurs="unbounded" minOccurs="0" nillable="true"/>
            </xsd:sequence>
          </xsd:extension>
        </xsd:complexContent>
      </xsd:complexType>
    </xsd:element>
    <xsd:element name="SharedWithUsers" ma:index="5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933fef9-ae48-480c-b970-11d259b1b867" xsi:nil="true"/>
    <lcf76f155ced4ddcb4097134ff3c332f xmlns="eb08110c-9e89-4484-9c15-8640bee3a960">
      <Terms xmlns="http://schemas.microsoft.com/office/infopath/2007/PartnerControls"/>
    </lcf76f155ced4ddcb4097134ff3c332f>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DocumentDate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F65C8-BD47-4422-B343-D18E14FC9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eb08110c-9e89-4484-9c15-8640bee3a960"/>
    <ds:schemaRef ds:uri="c933fef9-ae48-480c-b970-11d259b1b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6AEBC-E5E6-426C-9560-93AE0041F419}">
  <ds:schemaRefs>
    <ds:schemaRef ds:uri="8bbd4995-53b7-43e2-b62f-10947586ac31"/>
    <ds:schemaRef ds:uri="http://purl.org/dc/elements/1.1/"/>
    <ds:schemaRef ds:uri="eb08110c-9e89-4484-9c15-8640bee3a960"/>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c933fef9-ae48-480c-b970-11d259b1b867"/>
    <ds:schemaRef ds:uri="http://purl.org/dc/dcmitype/"/>
  </ds:schemaRefs>
</ds:datastoreItem>
</file>

<file path=customXml/itemProps3.xml><?xml version="1.0" encoding="utf-8"?>
<ds:datastoreItem xmlns:ds="http://schemas.openxmlformats.org/officeDocument/2006/customXml" ds:itemID="{95D64258-1DEF-476C-BF47-0B5D7CBEDC09}">
  <ds:schemaRefs>
    <ds:schemaRef ds:uri="http://schemas.microsoft.com/sharepoint/v3/contenttype/forms"/>
  </ds:schemaRefs>
</ds:datastoreItem>
</file>

<file path=docMetadata/LabelInfo.xml><?xml version="1.0" encoding="utf-8"?>
<clbl:labelList xmlns:clbl="http://schemas.microsoft.com/office/2020/mipLabelMetadata">
  <clbl:label id="{e1f00f39-6041-45b0-b309-e0210d8b32af}" enabled="0" method="" siteId="{e1f00f39-6041-45b0-b309-e0210d8b32af}" removed="1"/>
</clbl:labelList>
</file>

<file path=docProps/app.xml><?xml version="1.0" encoding="utf-8"?>
<Properties xmlns="http://schemas.openxmlformats.org/officeDocument/2006/extended-properties" xmlns:vt="http://schemas.openxmlformats.org/officeDocument/2006/docPropsVTypes">
  <Template/>
  <TotalTime>80</TotalTime>
  <Words>975</Words>
  <Application>Microsoft Office PowerPoint</Application>
  <PresentationFormat>Widescreen</PresentationFormat>
  <Paragraphs>117</Paragraphs>
  <Slides>11</Slides>
  <Notes>7</Notes>
  <HiddenSlides>1</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Aptos Display</vt:lpstr>
      <vt:lpstr>Arial</vt:lpstr>
      <vt:lpstr>Calibri</vt:lpstr>
      <vt:lpstr>Work Sans</vt:lpstr>
      <vt:lpstr>office theme</vt:lpstr>
      <vt:lpstr>PowerPoint-presentasjon</vt:lpstr>
      <vt:lpstr>Motivation  Problem: climate–inequality dynamics are usually not closed</vt:lpstr>
      <vt:lpstr>Model architecture The MRIO macro core: one accounting space for flows, prices and footprints</vt:lpstr>
      <vt:lpstr>PowerPoint-presentasjon</vt:lpstr>
      <vt:lpstr>PowerPoint-presentasjon</vt:lpstr>
      <vt:lpstr>PowerPoint-presentasjon</vt:lpstr>
      <vt:lpstr>PowerPoint-presentasjon</vt:lpstr>
      <vt:lpstr>PowerPoint-presentasjon</vt:lpstr>
      <vt:lpstr>Takeaways for the IO community</vt:lpstr>
      <vt:lpstr>PowerPoint-presentasjon</vt:lpstr>
      <vt:lpstr>Colour codes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Scheffer</dc:creator>
  <cp:lastModifiedBy>Fabian Rocha Aponte</cp:lastModifiedBy>
  <cp:revision>19</cp:revision>
  <dcterms:created xsi:type="dcterms:W3CDTF">2023-04-27T09:27:24Z</dcterms:created>
  <dcterms:modified xsi:type="dcterms:W3CDTF">2026-06-19T08:16:49Z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0x01010031B82B69D2361148B4D8F7EC156802130800B2545EC88FA3344B9366F3D2F7DA1DAE</vt:lpwstr>
  </property>
  <property fmtid="{D5CDD505-2E9C-101B-9397-08002B2CF9AE}" pid="4" name="_ColorHex">
    <vt:lpwstr/>
  </property>
  <property fmtid="{D5CDD505-2E9C-101B-9397-08002B2CF9AE}" pid="5" name="ComplianceAssetId">
    <vt:lpwstr/>
  </property>
  <property fmtid="{D5CDD505-2E9C-101B-9397-08002B2CF9AE}" pid="6" name="_ColorTag">
    <vt:lpwstr/>
  </property>
  <property fmtid="{D5CDD505-2E9C-101B-9397-08002B2CF9AE}" pid="7" name="_ExtendedDescription">
    <vt:lpwstr/>
  </property>
  <property fmtid="{D5CDD505-2E9C-101B-9397-08002B2CF9AE}" pid="8" name="_activity">
    <vt:lpwstr>{"FileActivityType":"8","FileActivityTimeStamp":"2023-04-27T09:54:54.623Z","FileActivityUsersOnPage":[{"DisplayName":"Magalí Brosio","Id":"magali.brosio@zoe-institut.de"}],"FileActivityNavigationId":null}</vt:lpwstr>
  </property>
  <property fmtid="{D5CDD505-2E9C-101B-9397-08002B2CF9AE}" pid="9" name="TriggerFlowInfo">
    <vt:lpwstr/>
  </property>
  <property fmtid="{D5CDD505-2E9C-101B-9397-08002B2CF9AE}" pid="10" name="_Emoji">
    <vt:lpwstr/>
  </property>
</Properties>
</file>