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7.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xml" ContentType="application/vnd.openxmlformats-officedocument.themeOverride+xml"/>
  <Override PartName="/ppt/notesSlides/notesSlide20.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2.xml" ContentType="application/vnd.openxmlformats-officedocument.themeOverride+xml"/>
  <Override PartName="/ppt/notesSlides/notesSlide21.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2.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handoutMasterIdLst>
    <p:handoutMasterId r:id="rId29"/>
  </p:handoutMasterIdLst>
  <p:sldIdLst>
    <p:sldId id="293" r:id="rId2"/>
    <p:sldId id="334" r:id="rId3"/>
    <p:sldId id="294" r:id="rId4"/>
    <p:sldId id="296" r:id="rId5"/>
    <p:sldId id="297" r:id="rId6"/>
    <p:sldId id="308" r:id="rId7"/>
    <p:sldId id="309" r:id="rId8"/>
    <p:sldId id="270" r:id="rId9"/>
    <p:sldId id="303" r:id="rId10"/>
    <p:sldId id="301" r:id="rId11"/>
    <p:sldId id="302" r:id="rId12"/>
    <p:sldId id="311" r:id="rId13"/>
    <p:sldId id="313" r:id="rId14"/>
    <p:sldId id="328" r:id="rId15"/>
    <p:sldId id="325" r:id="rId16"/>
    <p:sldId id="341" r:id="rId17"/>
    <p:sldId id="314" r:id="rId18"/>
    <p:sldId id="315" r:id="rId19"/>
    <p:sldId id="329" r:id="rId20"/>
    <p:sldId id="330" r:id="rId21"/>
    <p:sldId id="331" r:id="rId22"/>
    <p:sldId id="332" r:id="rId23"/>
    <p:sldId id="333" r:id="rId24"/>
    <p:sldId id="339" r:id="rId25"/>
    <p:sldId id="326" r:id="rId26"/>
    <p:sldId id="292" r:id="rId27"/>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tta, Ginger L" initials="BGL" lastIdx="2" clrIdx="0">
    <p:extLst>
      <p:ext uri="{19B8F6BF-5375-455C-9EA6-DF929625EA0E}">
        <p15:presenceInfo xmlns:p15="http://schemas.microsoft.com/office/powerpoint/2012/main" userId="S-1-5-21-1861847230-2120372063-3483355800-1519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767"/>
    <a:srgbClr val="F1BA20"/>
    <a:srgbClr val="F38F22"/>
    <a:srgbClr val="1B42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87449" autoAdjust="0"/>
  </p:normalViewPr>
  <p:slideViewPr>
    <p:cSldViewPr snapToGrid="0">
      <p:cViewPr varScale="1">
        <p:scale>
          <a:sx n="93" d="100"/>
          <a:sy n="93" d="100"/>
        </p:scale>
        <p:origin x="472" y="51"/>
      </p:cViewPr>
      <p:guideLst/>
    </p:cSldViewPr>
  </p:slideViewPr>
  <p:notesTextViewPr>
    <p:cViewPr>
      <p:scale>
        <a:sx n="3" d="2"/>
        <a:sy n="3" d="2"/>
      </p:scale>
      <p:origin x="0" y="0"/>
    </p:cViewPr>
  </p:notesTextViewPr>
  <p:notesViewPr>
    <p:cSldViewPr snapToGrid="0">
      <p:cViewPr varScale="1">
        <p:scale>
          <a:sx n="87" d="100"/>
          <a:sy n="87" d="100"/>
        </p:scale>
        <p:origin x="2904"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ksym G Chepeliev" userId="4aff21db-fd88-423a-9e18-1cb0b6d9518d" providerId="ADAL" clId="{6C827E98-E336-4F91-81FA-2AC29009A3A4}"/>
    <pc:docChg chg="undo redo custSel addSld delSld modSld sldOrd">
      <pc:chgData name="Maksym G Chepeliev" userId="4aff21db-fd88-423a-9e18-1cb0b6d9518d" providerId="ADAL" clId="{6C827E98-E336-4F91-81FA-2AC29009A3A4}" dt="2026-02-05T03:10:27.727" v="6024" actId="1076"/>
      <pc:docMkLst>
        <pc:docMk/>
      </pc:docMkLst>
      <pc:sldChg chg="modSp mod">
        <pc:chgData name="Maksym G Chepeliev" userId="4aff21db-fd88-423a-9e18-1cb0b6d9518d" providerId="ADAL" clId="{6C827E98-E336-4F91-81FA-2AC29009A3A4}" dt="2026-02-05T03:10:15.876" v="6023" actId="20577"/>
        <pc:sldMkLst>
          <pc:docMk/>
          <pc:sldMk cId="4020115025" sldId="293"/>
        </pc:sldMkLst>
        <pc:spChg chg="mod">
          <ac:chgData name="Maksym G Chepeliev" userId="4aff21db-fd88-423a-9e18-1cb0b6d9518d" providerId="ADAL" clId="{6C827E98-E336-4F91-81FA-2AC29009A3A4}" dt="2026-02-05T02:18:59" v="5413" actId="14100"/>
          <ac:spMkLst>
            <pc:docMk/>
            <pc:sldMk cId="4020115025" sldId="293"/>
            <ac:spMk id="2" creationId="{00000000-0000-0000-0000-000000000000}"/>
          </ac:spMkLst>
        </pc:spChg>
        <pc:spChg chg="mod">
          <ac:chgData name="Maksym G Chepeliev" userId="4aff21db-fd88-423a-9e18-1cb0b6d9518d" providerId="ADAL" clId="{6C827E98-E336-4F91-81FA-2AC29009A3A4}" dt="2026-02-05T03:10:15.876" v="6023" actId="20577"/>
          <ac:spMkLst>
            <pc:docMk/>
            <pc:sldMk cId="4020115025" sldId="293"/>
            <ac:spMk id="3" creationId="{00000000-0000-0000-0000-000000000000}"/>
          </ac:spMkLst>
        </pc:spChg>
      </pc:sldChg>
      <pc:sldChg chg="modSp add mod">
        <pc:chgData name="Maksym G Chepeliev" userId="4aff21db-fd88-423a-9e18-1cb0b6d9518d" providerId="ADAL" clId="{6C827E98-E336-4F91-81FA-2AC29009A3A4}" dt="2026-02-02T21:54:59.255" v="464" actId="1076"/>
        <pc:sldMkLst>
          <pc:docMk/>
          <pc:sldMk cId="1367110435" sldId="301"/>
        </pc:sldMkLst>
        <pc:spChg chg="mod">
          <ac:chgData name="Maksym G Chepeliev" userId="4aff21db-fd88-423a-9e18-1cb0b6d9518d" providerId="ADAL" clId="{6C827E98-E336-4F91-81FA-2AC29009A3A4}" dt="2026-02-02T21:54:59.255" v="464" actId="1076"/>
          <ac:spMkLst>
            <pc:docMk/>
            <pc:sldMk cId="1367110435" sldId="301"/>
            <ac:spMk id="8" creationId="{1EA85D22-B260-4F55-A036-43BC4E3A1016}"/>
          </ac:spMkLst>
        </pc:spChg>
      </pc:sldChg>
      <pc:sldChg chg="modSp add mod">
        <pc:chgData name="Maksym G Chepeliev" userId="4aff21db-fd88-423a-9e18-1cb0b6d9518d" providerId="ADAL" clId="{6C827E98-E336-4F91-81FA-2AC29009A3A4}" dt="2026-02-03T00:09:02.898" v="673" actId="20577"/>
        <pc:sldMkLst>
          <pc:docMk/>
          <pc:sldMk cId="482945978" sldId="302"/>
        </pc:sldMkLst>
        <pc:spChg chg="mod">
          <ac:chgData name="Maksym G Chepeliev" userId="4aff21db-fd88-423a-9e18-1cb0b6d9518d" providerId="ADAL" clId="{6C827E98-E336-4F91-81FA-2AC29009A3A4}" dt="2026-02-03T00:09:02.898" v="673" actId="20577"/>
          <ac:spMkLst>
            <pc:docMk/>
            <pc:sldMk cId="482945978" sldId="302"/>
            <ac:spMk id="10" creationId="{A1F2486A-1080-461A-ACFE-6BCEDA213A58}"/>
          </ac:spMkLst>
        </pc:spChg>
      </pc:sldChg>
      <pc:sldChg chg="modSp add mod">
        <pc:chgData name="Maksym G Chepeliev" userId="4aff21db-fd88-423a-9e18-1cb0b6d9518d" providerId="ADAL" clId="{6C827E98-E336-4F91-81FA-2AC29009A3A4}" dt="2026-02-02T21:54:14.202" v="459" actId="1076"/>
        <pc:sldMkLst>
          <pc:docMk/>
          <pc:sldMk cId="1536928307" sldId="303"/>
        </pc:sldMkLst>
        <pc:spChg chg="mod">
          <ac:chgData name="Maksym G Chepeliev" userId="4aff21db-fd88-423a-9e18-1cb0b6d9518d" providerId="ADAL" clId="{6C827E98-E336-4F91-81FA-2AC29009A3A4}" dt="2026-02-02T21:54:14.202" v="459" actId="1076"/>
          <ac:spMkLst>
            <pc:docMk/>
            <pc:sldMk cId="1536928307" sldId="303"/>
            <ac:spMk id="2" creationId="{70714C9B-33A0-4B5B-9907-15C29FEF0216}"/>
          </ac:spMkLst>
        </pc:spChg>
        <pc:spChg chg="mod">
          <ac:chgData name="Maksym G Chepeliev" userId="4aff21db-fd88-423a-9e18-1cb0b6d9518d" providerId="ADAL" clId="{6C827E98-E336-4F91-81FA-2AC29009A3A4}" dt="2026-02-02T21:54:11.264" v="457" actId="404"/>
          <ac:spMkLst>
            <pc:docMk/>
            <pc:sldMk cId="1536928307" sldId="303"/>
            <ac:spMk id="3" creationId="{E5B8F782-0FB6-45C1-B5D7-EE4DB39BBC0E}"/>
          </ac:spMkLst>
        </pc:spChg>
      </pc:sldChg>
      <pc:sldChg chg="modSp add mod">
        <pc:chgData name="Maksym G Chepeliev" userId="4aff21db-fd88-423a-9e18-1cb0b6d9518d" providerId="ADAL" clId="{6C827E98-E336-4F91-81FA-2AC29009A3A4}" dt="2026-02-02T21:50:55.663" v="391" actId="20577"/>
        <pc:sldMkLst>
          <pc:docMk/>
          <pc:sldMk cId="695019834" sldId="309"/>
        </pc:sldMkLst>
        <pc:spChg chg="mod">
          <ac:chgData name="Maksym G Chepeliev" userId="4aff21db-fd88-423a-9e18-1cb0b6d9518d" providerId="ADAL" clId="{6C827E98-E336-4F91-81FA-2AC29009A3A4}" dt="2026-02-02T21:50:55.663" v="391" actId="20577"/>
          <ac:spMkLst>
            <pc:docMk/>
            <pc:sldMk cId="695019834" sldId="309"/>
            <ac:spMk id="7" creationId="{C6CE4178-C8AC-4456-98F0-7556BD1AC345}"/>
          </ac:spMkLst>
        </pc:spChg>
      </pc:sldChg>
      <pc:sldChg chg="add del">
        <pc:chgData name="Maksym G Chepeliev" userId="4aff21db-fd88-423a-9e18-1cb0b6d9518d" providerId="ADAL" clId="{6C827E98-E336-4F91-81FA-2AC29009A3A4}" dt="2026-02-05T01:52:39.432" v="5390" actId="47"/>
        <pc:sldMkLst>
          <pc:docMk/>
          <pc:sldMk cId="3244891050" sldId="310"/>
        </pc:sldMkLst>
      </pc:sldChg>
      <pc:sldChg chg="modSp add mod ord">
        <pc:chgData name="Maksym G Chepeliev" userId="4aff21db-fd88-423a-9e18-1cb0b6d9518d" providerId="ADAL" clId="{6C827E98-E336-4F91-81FA-2AC29009A3A4}" dt="2026-02-03T01:51:13.750" v="3129" actId="14100"/>
        <pc:sldMkLst>
          <pc:docMk/>
          <pc:sldMk cId="4237928730" sldId="311"/>
        </pc:sldMkLst>
        <pc:spChg chg="mod">
          <ac:chgData name="Maksym G Chepeliev" userId="4aff21db-fd88-423a-9e18-1cb0b6d9518d" providerId="ADAL" clId="{6C827E98-E336-4F91-81FA-2AC29009A3A4}" dt="2026-02-03T01:51:13.750" v="3129" actId="14100"/>
          <ac:spMkLst>
            <pc:docMk/>
            <pc:sldMk cId="4237928730" sldId="311"/>
            <ac:spMk id="3" creationId="{B7D3868F-A665-FEDE-BA5B-2A63FB104B12}"/>
          </ac:spMkLst>
        </pc:spChg>
        <pc:spChg chg="mod">
          <ac:chgData name="Maksym G Chepeliev" userId="4aff21db-fd88-423a-9e18-1cb0b6d9518d" providerId="ADAL" clId="{6C827E98-E336-4F91-81FA-2AC29009A3A4}" dt="2026-02-03T00:38:19.462" v="1421" actId="6549"/>
          <ac:spMkLst>
            <pc:docMk/>
            <pc:sldMk cId="4237928730" sldId="311"/>
            <ac:spMk id="7" creationId="{EE68CB81-0F47-FD7B-0EFC-C8B3E44F55E0}"/>
          </ac:spMkLst>
        </pc:spChg>
      </pc:sldChg>
      <pc:sldChg chg="modSp add mod ord">
        <pc:chgData name="Maksym G Chepeliev" userId="4aff21db-fd88-423a-9e18-1cb0b6d9518d" providerId="ADAL" clId="{6C827E98-E336-4F91-81FA-2AC29009A3A4}" dt="2026-02-03T05:16:04.517" v="4759" actId="20577"/>
        <pc:sldMkLst>
          <pc:docMk/>
          <pc:sldMk cId="2955192540" sldId="313"/>
        </pc:sldMkLst>
        <pc:spChg chg="mod">
          <ac:chgData name="Maksym G Chepeliev" userId="4aff21db-fd88-423a-9e18-1cb0b6d9518d" providerId="ADAL" clId="{6C827E98-E336-4F91-81FA-2AC29009A3A4}" dt="2026-02-03T01:51:19.933" v="3132" actId="14100"/>
          <ac:spMkLst>
            <pc:docMk/>
            <pc:sldMk cId="2955192540" sldId="313"/>
            <ac:spMk id="3" creationId="{880DF13C-358C-2CEE-4BEE-E4C780F5CD4B}"/>
          </ac:spMkLst>
        </pc:spChg>
        <pc:spChg chg="mod">
          <ac:chgData name="Maksym G Chepeliev" userId="4aff21db-fd88-423a-9e18-1cb0b6d9518d" providerId="ADAL" clId="{6C827E98-E336-4F91-81FA-2AC29009A3A4}" dt="2026-02-03T05:16:04.517" v="4759" actId="20577"/>
          <ac:spMkLst>
            <pc:docMk/>
            <pc:sldMk cId="2955192540" sldId="313"/>
            <ac:spMk id="7" creationId="{A003610B-DE2A-C2E9-B001-CC147A69A02D}"/>
          </ac:spMkLst>
        </pc:spChg>
      </pc:sldChg>
      <pc:sldChg chg="addSp modSp add mod">
        <pc:chgData name="Maksym G Chepeliev" userId="4aff21db-fd88-423a-9e18-1cb0b6d9518d" providerId="ADAL" clId="{6C827E98-E336-4F91-81FA-2AC29009A3A4}" dt="2026-02-04T04:12:16.553" v="5348" actId="27918"/>
        <pc:sldMkLst>
          <pc:docMk/>
          <pc:sldMk cId="1174628365" sldId="314"/>
        </pc:sldMkLst>
        <pc:spChg chg="mod">
          <ac:chgData name="Maksym G Chepeliev" userId="4aff21db-fd88-423a-9e18-1cb0b6d9518d" providerId="ADAL" clId="{6C827E98-E336-4F91-81FA-2AC29009A3A4}" dt="2026-02-03T04:46:49.214" v="4331" actId="1076"/>
          <ac:spMkLst>
            <pc:docMk/>
            <pc:sldMk cId="1174628365" sldId="314"/>
            <ac:spMk id="3" creationId="{267A83F2-F84F-81AF-F0BD-696892745A83}"/>
          </ac:spMkLst>
        </pc:spChg>
        <pc:graphicFrameChg chg="add mod">
          <ac:chgData name="Maksym G Chepeliev" userId="4aff21db-fd88-423a-9e18-1cb0b6d9518d" providerId="ADAL" clId="{6C827E98-E336-4F91-81FA-2AC29009A3A4}" dt="2026-02-03T04:46:53.962" v="4353" actId="20577"/>
          <ac:graphicFrameMkLst>
            <pc:docMk/>
            <pc:sldMk cId="1174628365" sldId="314"/>
            <ac:graphicFrameMk id="2" creationId="{3445400B-72E6-0EBA-F9A9-2B6A1A09993D}"/>
          </ac:graphicFrameMkLst>
        </pc:graphicFrameChg>
        <pc:graphicFrameChg chg="add mod">
          <ac:chgData name="Maksym G Chepeliev" userId="4aff21db-fd88-423a-9e18-1cb0b6d9518d" providerId="ADAL" clId="{6C827E98-E336-4F91-81FA-2AC29009A3A4}" dt="2026-02-03T04:45:56.547" v="4323" actId="207"/>
          <ac:graphicFrameMkLst>
            <pc:docMk/>
            <pc:sldMk cId="1174628365" sldId="314"/>
            <ac:graphicFrameMk id="5" creationId="{7F750543-0044-BBE8-99CC-D673481A146E}"/>
          </ac:graphicFrameMkLst>
        </pc:graphicFrameChg>
        <pc:graphicFrameChg chg="add mod">
          <ac:chgData name="Maksym G Chepeliev" userId="4aff21db-fd88-423a-9e18-1cb0b6d9518d" providerId="ADAL" clId="{6C827E98-E336-4F91-81FA-2AC29009A3A4}" dt="2026-02-03T04:46:41.309" v="4330" actId="14100"/>
          <ac:graphicFrameMkLst>
            <pc:docMk/>
            <pc:sldMk cId="1174628365" sldId="314"/>
            <ac:graphicFrameMk id="6" creationId="{8299C60B-5BBD-4AB5-A714-D32E55AB0751}"/>
          </ac:graphicFrameMkLst>
        </pc:graphicFrameChg>
      </pc:sldChg>
      <pc:sldChg chg="addSp modSp add mod">
        <pc:chgData name="Maksym G Chepeliev" userId="4aff21db-fd88-423a-9e18-1cb0b6d9518d" providerId="ADAL" clId="{6C827E98-E336-4F91-81FA-2AC29009A3A4}" dt="2026-02-04T04:12:16.568" v="5351" actId="27918"/>
        <pc:sldMkLst>
          <pc:docMk/>
          <pc:sldMk cId="1718225548" sldId="315"/>
        </pc:sldMkLst>
        <pc:spChg chg="mod">
          <ac:chgData name="Maksym G Chepeliev" userId="4aff21db-fd88-423a-9e18-1cb0b6d9518d" providerId="ADAL" clId="{6C827E98-E336-4F91-81FA-2AC29009A3A4}" dt="2026-02-03T04:50:59.724" v="4396" actId="1076"/>
          <ac:spMkLst>
            <pc:docMk/>
            <pc:sldMk cId="1718225548" sldId="315"/>
            <ac:spMk id="3" creationId="{AC68ED91-CBD7-587B-8DD2-E8FF44663F68}"/>
          </ac:spMkLst>
        </pc:spChg>
        <pc:graphicFrameChg chg="add mod">
          <ac:chgData name="Maksym G Chepeliev" userId="4aff21db-fd88-423a-9e18-1cb0b6d9518d" providerId="ADAL" clId="{6C827E98-E336-4F91-81FA-2AC29009A3A4}" dt="2026-02-03T04:50:20.154" v="4389" actId="14100"/>
          <ac:graphicFrameMkLst>
            <pc:docMk/>
            <pc:sldMk cId="1718225548" sldId="315"/>
            <ac:graphicFrameMk id="2" creationId="{AD733C8A-80D1-477C-9932-093356CEF1DB}"/>
          </ac:graphicFrameMkLst>
        </pc:graphicFrameChg>
        <pc:graphicFrameChg chg="add mod">
          <ac:chgData name="Maksym G Chepeliev" userId="4aff21db-fd88-423a-9e18-1cb0b6d9518d" providerId="ADAL" clId="{6C827E98-E336-4F91-81FA-2AC29009A3A4}" dt="2026-02-03T04:51:02.187" v="4397" actId="1076"/>
          <ac:graphicFrameMkLst>
            <pc:docMk/>
            <pc:sldMk cId="1718225548" sldId="315"/>
            <ac:graphicFrameMk id="5" creationId="{E3714CFC-A817-47B6-A529-F1DC1067601C}"/>
          </ac:graphicFrameMkLst>
        </pc:graphicFrameChg>
        <pc:graphicFrameChg chg="add mod">
          <ac:chgData name="Maksym G Chepeliev" userId="4aff21db-fd88-423a-9e18-1cb0b6d9518d" providerId="ADAL" clId="{6C827E98-E336-4F91-81FA-2AC29009A3A4}" dt="2026-02-03T04:51:13.935" v="4401" actId="14100"/>
          <ac:graphicFrameMkLst>
            <pc:docMk/>
            <pc:sldMk cId="1718225548" sldId="315"/>
            <ac:graphicFrameMk id="6" creationId="{68D68EEF-4338-44A0-BD28-34806050756A}"/>
          </ac:graphicFrameMkLst>
        </pc:graphicFrameChg>
      </pc:sldChg>
      <pc:sldChg chg="modSp add mod">
        <pc:chgData name="Maksym G Chepeliev" userId="4aff21db-fd88-423a-9e18-1cb0b6d9518d" providerId="ADAL" clId="{6C827E98-E336-4F91-81FA-2AC29009A3A4}" dt="2026-02-05T03:08:46.576" v="5995" actId="1076"/>
        <pc:sldMkLst>
          <pc:docMk/>
          <pc:sldMk cId="659557012" sldId="325"/>
        </pc:sldMkLst>
        <pc:graphicFrameChg chg="mod modGraphic">
          <ac:chgData name="Maksym G Chepeliev" userId="4aff21db-fd88-423a-9e18-1cb0b6d9518d" providerId="ADAL" clId="{6C827E98-E336-4F91-81FA-2AC29009A3A4}" dt="2026-02-05T03:08:46.576" v="5995" actId="1076"/>
          <ac:graphicFrameMkLst>
            <pc:docMk/>
            <pc:sldMk cId="659557012" sldId="325"/>
            <ac:graphicFrameMk id="19" creationId="{00000000-0000-0000-0000-000000000000}"/>
          </ac:graphicFrameMkLst>
        </pc:graphicFrameChg>
      </pc:sldChg>
      <pc:sldChg chg="modSp add mod">
        <pc:chgData name="Maksym G Chepeliev" userId="4aff21db-fd88-423a-9e18-1cb0b6d9518d" providerId="ADAL" clId="{6C827E98-E336-4F91-81FA-2AC29009A3A4}" dt="2026-02-05T03:09:30.879" v="5999" actId="6549"/>
        <pc:sldMkLst>
          <pc:docMk/>
          <pc:sldMk cId="2928007719" sldId="326"/>
        </pc:sldMkLst>
        <pc:spChg chg="mod">
          <ac:chgData name="Maksym G Chepeliev" userId="4aff21db-fd88-423a-9e18-1cb0b6d9518d" providerId="ADAL" clId="{6C827E98-E336-4F91-81FA-2AC29009A3A4}" dt="2026-02-05T03:09:30.879" v="5999" actId="6549"/>
          <ac:spMkLst>
            <pc:docMk/>
            <pc:sldMk cId="2928007719" sldId="326"/>
            <ac:spMk id="3" creationId="{5536C3AB-57FA-EA9A-EB33-87B2B06DD194}"/>
          </ac:spMkLst>
        </pc:spChg>
        <pc:spChg chg="mod">
          <ac:chgData name="Maksym G Chepeliev" userId="4aff21db-fd88-423a-9e18-1cb0b6d9518d" providerId="ADAL" clId="{6C827E98-E336-4F91-81FA-2AC29009A3A4}" dt="2026-02-03T00:47:34.452" v="2411" actId="14100"/>
          <ac:spMkLst>
            <pc:docMk/>
            <pc:sldMk cId="2928007719" sldId="326"/>
            <ac:spMk id="7" creationId="{605993A7-0C3B-E313-036A-C9B8D13C29E3}"/>
          </ac:spMkLst>
        </pc:spChg>
      </pc:sldChg>
      <pc:sldChg chg="modSp add del mod">
        <pc:chgData name="Maksym G Chepeliev" userId="4aff21db-fd88-423a-9e18-1cb0b6d9518d" providerId="ADAL" clId="{6C827E98-E336-4F91-81FA-2AC29009A3A4}" dt="2026-02-05T03:09:33.824" v="6000" actId="47"/>
        <pc:sldMkLst>
          <pc:docMk/>
          <pc:sldMk cId="1223932208" sldId="327"/>
        </pc:sldMkLst>
        <pc:spChg chg="mod">
          <ac:chgData name="Maksym G Chepeliev" userId="4aff21db-fd88-423a-9e18-1cb0b6d9518d" providerId="ADAL" clId="{6C827E98-E336-4F91-81FA-2AC29009A3A4}" dt="2026-02-05T03:04:19.792" v="5914" actId="20577"/>
          <ac:spMkLst>
            <pc:docMk/>
            <pc:sldMk cId="1223932208" sldId="327"/>
            <ac:spMk id="7" creationId="{5D5C7C60-B566-EAC2-9072-D8EE54CA9D9A}"/>
          </ac:spMkLst>
        </pc:spChg>
      </pc:sldChg>
      <pc:sldChg chg="modSp add mod">
        <pc:chgData name="Maksym G Chepeliev" userId="4aff21db-fd88-423a-9e18-1cb0b6d9518d" providerId="ADAL" clId="{6C827E98-E336-4F91-81FA-2AC29009A3A4}" dt="2026-02-03T01:59:47.099" v="3826" actId="1076"/>
        <pc:sldMkLst>
          <pc:docMk/>
          <pc:sldMk cId="925919941" sldId="328"/>
        </pc:sldMkLst>
        <pc:spChg chg="mod">
          <ac:chgData name="Maksym G Chepeliev" userId="4aff21db-fd88-423a-9e18-1cb0b6d9518d" providerId="ADAL" clId="{6C827E98-E336-4F91-81FA-2AC29009A3A4}" dt="2026-02-03T01:51:38.894" v="3140" actId="14100"/>
          <ac:spMkLst>
            <pc:docMk/>
            <pc:sldMk cId="925919941" sldId="328"/>
            <ac:spMk id="3" creationId="{DCA381E5-EB90-C1AA-2622-6C2EA242DCB2}"/>
          </ac:spMkLst>
        </pc:spChg>
        <pc:spChg chg="mod">
          <ac:chgData name="Maksym G Chepeliev" userId="4aff21db-fd88-423a-9e18-1cb0b6d9518d" providerId="ADAL" clId="{6C827E98-E336-4F91-81FA-2AC29009A3A4}" dt="2026-02-03T01:59:47.099" v="3826" actId="1076"/>
          <ac:spMkLst>
            <pc:docMk/>
            <pc:sldMk cId="925919941" sldId="328"/>
            <ac:spMk id="7" creationId="{EB2F3980-8C5D-FE07-8253-2ACAFF0B3BEE}"/>
          </ac:spMkLst>
        </pc:spChg>
      </pc:sldChg>
      <pc:sldChg chg="addSp delSp modSp add mod">
        <pc:chgData name="Maksym G Chepeliev" userId="4aff21db-fd88-423a-9e18-1cb0b6d9518d" providerId="ADAL" clId="{6C827E98-E336-4F91-81FA-2AC29009A3A4}" dt="2026-02-04T04:12:16.585" v="5354" actId="27918"/>
        <pc:sldMkLst>
          <pc:docMk/>
          <pc:sldMk cId="1160320922" sldId="329"/>
        </pc:sldMkLst>
        <pc:spChg chg="mod">
          <ac:chgData name="Maksym G Chepeliev" userId="4aff21db-fd88-423a-9e18-1cb0b6d9518d" providerId="ADAL" clId="{6C827E98-E336-4F91-81FA-2AC29009A3A4}" dt="2026-02-03T04:52:23.607" v="4476" actId="20577"/>
          <ac:spMkLst>
            <pc:docMk/>
            <pc:sldMk cId="1160320922" sldId="329"/>
            <ac:spMk id="3" creationId="{51687C37-128B-07AF-0791-BEFC634DFAC8}"/>
          </ac:spMkLst>
        </pc:spChg>
        <pc:graphicFrameChg chg="add mod">
          <ac:chgData name="Maksym G Chepeliev" userId="4aff21db-fd88-423a-9e18-1cb0b6d9518d" providerId="ADAL" clId="{6C827E98-E336-4F91-81FA-2AC29009A3A4}" dt="2026-02-03T04:55:44.717" v="4483" actId="14100"/>
          <ac:graphicFrameMkLst>
            <pc:docMk/>
            <pc:sldMk cId="1160320922" sldId="329"/>
            <ac:graphicFrameMk id="7" creationId="{70B56132-32BA-4954-953D-694D4EA606BF}"/>
          </ac:graphicFrameMkLst>
        </pc:graphicFrameChg>
        <pc:graphicFrameChg chg="add mod">
          <ac:chgData name="Maksym G Chepeliev" userId="4aff21db-fd88-423a-9e18-1cb0b6d9518d" providerId="ADAL" clId="{6C827E98-E336-4F91-81FA-2AC29009A3A4}" dt="2026-02-03T04:56:49.469" v="4508"/>
          <ac:graphicFrameMkLst>
            <pc:docMk/>
            <pc:sldMk cId="1160320922" sldId="329"/>
            <ac:graphicFrameMk id="8" creationId="{D96CA538-CDD7-4BB2-8ADB-34B3E3D0664E}"/>
          </ac:graphicFrameMkLst>
        </pc:graphicFrameChg>
        <pc:graphicFrameChg chg="add mod">
          <ac:chgData name="Maksym G Chepeliev" userId="4aff21db-fd88-423a-9e18-1cb0b6d9518d" providerId="ADAL" clId="{6C827E98-E336-4F91-81FA-2AC29009A3A4}" dt="2026-02-03T04:56:41.809" v="4505" actId="14100"/>
          <ac:graphicFrameMkLst>
            <pc:docMk/>
            <pc:sldMk cId="1160320922" sldId="329"/>
            <ac:graphicFrameMk id="9" creationId="{15E65058-A96E-4683-9387-2BD4FEFA57EC}"/>
          </ac:graphicFrameMkLst>
        </pc:graphicFrameChg>
      </pc:sldChg>
      <pc:sldChg chg="addSp delSp modSp add mod">
        <pc:chgData name="Maksym G Chepeliev" userId="4aff21db-fd88-423a-9e18-1cb0b6d9518d" providerId="ADAL" clId="{6C827E98-E336-4F91-81FA-2AC29009A3A4}" dt="2026-02-05T03:07:02.055" v="5993" actId="1076"/>
        <pc:sldMkLst>
          <pc:docMk/>
          <pc:sldMk cId="1809291303" sldId="330"/>
        </pc:sldMkLst>
        <pc:spChg chg="mod">
          <ac:chgData name="Maksym G Chepeliev" userId="4aff21db-fd88-423a-9e18-1cb0b6d9518d" providerId="ADAL" clId="{6C827E98-E336-4F91-81FA-2AC29009A3A4}" dt="2026-02-03T05:53:28.508" v="4927" actId="27636"/>
          <ac:spMkLst>
            <pc:docMk/>
            <pc:sldMk cId="1809291303" sldId="330"/>
            <ac:spMk id="3" creationId="{BA7F12EA-B7FF-12AC-DB33-7724882C5CE8}"/>
          </ac:spMkLst>
        </pc:spChg>
        <pc:spChg chg="add mod">
          <ac:chgData name="Maksym G Chepeliev" userId="4aff21db-fd88-423a-9e18-1cb0b6d9518d" providerId="ADAL" clId="{6C827E98-E336-4F91-81FA-2AC29009A3A4}" dt="2026-02-03T05:56:56.247" v="5345" actId="1076"/>
          <ac:spMkLst>
            <pc:docMk/>
            <pc:sldMk cId="1809291303" sldId="330"/>
            <ac:spMk id="12" creationId="{2CE2CC8B-0432-A598-B4C5-CBA86DDC48B7}"/>
          </ac:spMkLst>
        </pc:spChg>
        <pc:graphicFrameChg chg="add mod modGraphic">
          <ac:chgData name="Maksym G Chepeliev" userId="4aff21db-fd88-423a-9e18-1cb0b6d9518d" providerId="ADAL" clId="{6C827E98-E336-4F91-81FA-2AC29009A3A4}" dt="2026-02-05T03:07:02.055" v="5993" actId="1076"/>
          <ac:graphicFrameMkLst>
            <pc:docMk/>
            <pc:sldMk cId="1809291303" sldId="330"/>
            <ac:graphicFrameMk id="10" creationId="{C8AE211B-4447-67D7-2113-44B749AFD377}"/>
          </ac:graphicFrameMkLst>
        </pc:graphicFrameChg>
      </pc:sldChg>
      <pc:sldChg chg="addSp delSp modSp add mod">
        <pc:chgData name="Maksym G Chepeliev" userId="4aff21db-fd88-423a-9e18-1cb0b6d9518d" providerId="ADAL" clId="{6C827E98-E336-4F91-81FA-2AC29009A3A4}" dt="2026-02-03T05:43:29.779" v="4856"/>
        <pc:sldMkLst>
          <pc:docMk/>
          <pc:sldMk cId="289050932" sldId="331"/>
        </pc:sldMkLst>
        <pc:spChg chg="mod">
          <ac:chgData name="Maksym G Chepeliev" userId="4aff21db-fd88-423a-9e18-1cb0b6d9518d" providerId="ADAL" clId="{6C827E98-E336-4F91-81FA-2AC29009A3A4}" dt="2026-02-03T05:42:15.683" v="4834" actId="20577"/>
          <ac:spMkLst>
            <pc:docMk/>
            <pc:sldMk cId="289050932" sldId="331"/>
            <ac:spMk id="3" creationId="{377ED68F-A6CE-4285-3063-4C1DC67B8C98}"/>
          </ac:spMkLst>
        </pc:spChg>
        <pc:graphicFrameChg chg="add mod">
          <ac:chgData name="Maksym G Chepeliev" userId="4aff21db-fd88-423a-9e18-1cb0b6d9518d" providerId="ADAL" clId="{6C827E98-E336-4F91-81FA-2AC29009A3A4}" dt="2026-02-03T05:43:29.779" v="4856"/>
          <ac:graphicFrameMkLst>
            <pc:docMk/>
            <pc:sldMk cId="289050932" sldId="331"/>
            <ac:graphicFrameMk id="5" creationId="{4DA88504-6ABB-86D3-AEC7-488BF9DEF03A}"/>
          </ac:graphicFrameMkLst>
        </pc:graphicFrameChg>
      </pc:sldChg>
      <pc:sldChg chg="addSp delSp modSp add mod">
        <pc:chgData name="Maksym G Chepeliev" userId="4aff21db-fd88-423a-9e18-1cb0b6d9518d" providerId="ADAL" clId="{6C827E98-E336-4F91-81FA-2AC29009A3A4}" dt="2026-02-03T05:46:06.926" v="4920" actId="14100"/>
        <pc:sldMkLst>
          <pc:docMk/>
          <pc:sldMk cId="4020262192" sldId="332"/>
        </pc:sldMkLst>
        <pc:spChg chg="mod">
          <ac:chgData name="Maksym G Chepeliev" userId="4aff21db-fd88-423a-9e18-1cb0b6d9518d" providerId="ADAL" clId="{6C827E98-E336-4F91-81FA-2AC29009A3A4}" dt="2026-02-03T05:44:38.631" v="4891" actId="6549"/>
          <ac:spMkLst>
            <pc:docMk/>
            <pc:sldMk cId="4020262192" sldId="332"/>
            <ac:spMk id="3" creationId="{77D820C8-7857-E10E-3584-F7D81EFF070B}"/>
          </ac:spMkLst>
        </pc:spChg>
        <pc:graphicFrameChg chg="add mod">
          <ac:chgData name="Maksym G Chepeliev" userId="4aff21db-fd88-423a-9e18-1cb0b6d9518d" providerId="ADAL" clId="{6C827E98-E336-4F91-81FA-2AC29009A3A4}" dt="2026-02-03T05:46:06.926" v="4920" actId="14100"/>
          <ac:graphicFrameMkLst>
            <pc:docMk/>
            <pc:sldMk cId="4020262192" sldId="332"/>
            <ac:graphicFrameMk id="8" creationId="{0B28C51D-6A47-47AD-9000-99373F04985E}"/>
          </ac:graphicFrameMkLst>
        </pc:graphicFrameChg>
      </pc:sldChg>
      <pc:sldChg chg="addSp delSp modSp add mod">
        <pc:chgData name="Maksym G Chepeliev" userId="4aff21db-fd88-423a-9e18-1cb0b6d9518d" providerId="ADAL" clId="{6C827E98-E336-4F91-81FA-2AC29009A3A4}" dt="2026-02-05T03:01:17.909" v="5859" actId="14100"/>
        <pc:sldMkLst>
          <pc:docMk/>
          <pc:sldMk cId="2908395080" sldId="333"/>
        </pc:sldMkLst>
        <pc:spChg chg="mod">
          <ac:chgData name="Maksym G Chepeliev" userId="4aff21db-fd88-423a-9e18-1cb0b6d9518d" providerId="ADAL" clId="{6C827E98-E336-4F91-81FA-2AC29009A3A4}" dt="2026-02-05T02:59:32.775" v="5812" actId="20577"/>
          <ac:spMkLst>
            <pc:docMk/>
            <pc:sldMk cId="2908395080" sldId="333"/>
            <ac:spMk id="3" creationId="{E83685B7-AD11-7A2F-9387-38B622FF471A}"/>
          </ac:spMkLst>
        </pc:spChg>
        <pc:spChg chg="add del mod">
          <ac:chgData name="Maksym G Chepeliev" userId="4aff21db-fd88-423a-9e18-1cb0b6d9518d" providerId="ADAL" clId="{6C827E98-E336-4F91-81FA-2AC29009A3A4}" dt="2026-02-05T02:59:38.755" v="5814" actId="478"/>
          <ac:spMkLst>
            <pc:docMk/>
            <pc:sldMk cId="2908395080" sldId="333"/>
            <ac:spMk id="5" creationId="{AD1E9F97-9135-7567-67D0-B0D196AA5E14}"/>
          </ac:spMkLst>
        </pc:spChg>
        <pc:spChg chg="del">
          <ac:chgData name="Maksym G Chepeliev" userId="4aff21db-fd88-423a-9e18-1cb0b6d9518d" providerId="ADAL" clId="{6C827E98-E336-4F91-81FA-2AC29009A3A4}" dt="2026-02-05T02:59:36.219" v="5813" actId="478"/>
          <ac:spMkLst>
            <pc:docMk/>
            <pc:sldMk cId="2908395080" sldId="333"/>
            <ac:spMk id="7" creationId="{6DC30AE4-CB08-B020-0D69-3437231775C3}"/>
          </ac:spMkLst>
        </pc:spChg>
        <pc:graphicFrameChg chg="add mod">
          <ac:chgData name="Maksym G Chepeliev" userId="4aff21db-fd88-423a-9e18-1cb0b6d9518d" providerId="ADAL" clId="{6C827E98-E336-4F91-81FA-2AC29009A3A4}" dt="2026-02-05T03:01:17.909" v="5859" actId="14100"/>
          <ac:graphicFrameMkLst>
            <pc:docMk/>
            <pc:sldMk cId="2908395080" sldId="333"/>
            <ac:graphicFrameMk id="6" creationId="{FDE43527-6B9C-4B2F-BB72-5CCC3C62017E}"/>
          </ac:graphicFrameMkLst>
        </pc:graphicFrameChg>
      </pc:sldChg>
      <pc:sldChg chg="modSp add mod">
        <pc:chgData name="Maksym G Chepeliev" userId="4aff21db-fd88-423a-9e18-1cb0b6d9518d" providerId="ADAL" clId="{6C827E98-E336-4F91-81FA-2AC29009A3A4}" dt="2026-02-05T03:10:27.727" v="6024" actId="1076"/>
        <pc:sldMkLst>
          <pc:docMk/>
          <pc:sldMk cId="1234149598" sldId="334"/>
        </pc:sldMkLst>
        <pc:spChg chg="mod">
          <ac:chgData name="Maksym G Chepeliev" userId="4aff21db-fd88-423a-9e18-1cb0b6d9518d" providerId="ADAL" clId="{6C827E98-E336-4F91-81FA-2AC29009A3A4}" dt="2026-02-05T02:33:57.363" v="5496" actId="20577"/>
          <ac:spMkLst>
            <pc:docMk/>
            <pc:sldMk cId="1234149598" sldId="334"/>
            <ac:spMk id="3" creationId="{F8026416-D952-0EE0-C0B4-850747B0C375}"/>
          </ac:spMkLst>
        </pc:spChg>
        <pc:spChg chg="mod">
          <ac:chgData name="Maksym G Chepeliev" userId="4aff21db-fd88-423a-9e18-1cb0b6d9518d" providerId="ADAL" clId="{6C827E98-E336-4F91-81FA-2AC29009A3A4}" dt="2026-02-05T03:10:27.727" v="6024" actId="1076"/>
          <ac:spMkLst>
            <pc:docMk/>
            <pc:sldMk cId="1234149598" sldId="334"/>
            <ac:spMk id="7" creationId="{4A9F236F-72FE-54BC-1819-D29B810D1A00}"/>
          </ac:spMkLst>
        </pc:spChg>
      </pc:sldChg>
      <pc:sldChg chg="addSp modSp add mod">
        <pc:chgData name="Maksym G Chepeliev" userId="4aff21db-fd88-423a-9e18-1cb0b6d9518d" providerId="ADAL" clId="{6C827E98-E336-4F91-81FA-2AC29009A3A4}" dt="2026-02-05T03:01:53.368" v="5869" actId="1076"/>
        <pc:sldMkLst>
          <pc:docMk/>
          <pc:sldMk cId="1333856415" sldId="335"/>
        </pc:sldMkLst>
        <pc:spChg chg="mod">
          <ac:chgData name="Maksym G Chepeliev" userId="4aff21db-fd88-423a-9e18-1cb0b6d9518d" providerId="ADAL" clId="{6C827E98-E336-4F91-81FA-2AC29009A3A4}" dt="2026-02-05T03:01:53.368" v="5869" actId="1076"/>
          <ac:spMkLst>
            <pc:docMk/>
            <pc:sldMk cId="1333856415" sldId="335"/>
            <ac:spMk id="3" creationId="{38F98FB9-9B3F-9123-6A93-AABA29CFF08A}"/>
          </ac:spMkLst>
        </pc:spChg>
        <pc:graphicFrameChg chg="add mod">
          <ac:chgData name="Maksym G Chepeliev" userId="4aff21db-fd88-423a-9e18-1cb0b6d9518d" providerId="ADAL" clId="{6C827E98-E336-4F91-81FA-2AC29009A3A4}" dt="2026-02-05T03:01:29.648" v="5863" actId="14100"/>
          <ac:graphicFrameMkLst>
            <pc:docMk/>
            <pc:sldMk cId="1333856415" sldId="335"/>
            <ac:graphicFrameMk id="2" creationId="{7F32C67D-6E5D-4207-879B-35C3F46C45B1}"/>
          </ac:graphicFrameMkLst>
        </pc:graphicFrameChg>
      </pc:sldChg>
      <pc:sldChg chg="addSp modSp add mod">
        <pc:chgData name="Maksym G Chepeliev" userId="4aff21db-fd88-423a-9e18-1cb0b6d9518d" providerId="ADAL" clId="{6C827E98-E336-4F91-81FA-2AC29009A3A4}" dt="2026-02-05T03:01:49.516" v="5868" actId="1076"/>
        <pc:sldMkLst>
          <pc:docMk/>
          <pc:sldMk cId="3061886542" sldId="336"/>
        </pc:sldMkLst>
        <pc:spChg chg="mod">
          <ac:chgData name="Maksym G Chepeliev" userId="4aff21db-fd88-423a-9e18-1cb0b6d9518d" providerId="ADAL" clId="{6C827E98-E336-4F91-81FA-2AC29009A3A4}" dt="2026-02-05T03:01:49.516" v="5868" actId="1076"/>
          <ac:spMkLst>
            <pc:docMk/>
            <pc:sldMk cId="3061886542" sldId="336"/>
            <ac:spMk id="3" creationId="{F965EF86-A6CE-9F9A-1F8A-917D25A62C79}"/>
          </ac:spMkLst>
        </pc:spChg>
        <pc:graphicFrameChg chg="add mod">
          <ac:chgData name="Maksym G Chepeliev" userId="4aff21db-fd88-423a-9e18-1cb0b6d9518d" providerId="ADAL" clId="{6C827E98-E336-4F91-81FA-2AC29009A3A4}" dt="2026-02-05T03:01:46.153" v="5867" actId="14100"/>
          <ac:graphicFrameMkLst>
            <pc:docMk/>
            <pc:sldMk cId="3061886542" sldId="336"/>
            <ac:graphicFrameMk id="2" creationId="{763701A1-ECB7-4813-A995-F01BD78D51C0}"/>
          </ac:graphicFrameMkLst>
        </pc:graphicFrameChg>
      </pc:sldChg>
      <pc:sldChg chg="addSp modSp add mod">
        <pc:chgData name="Maksym G Chepeliev" userId="4aff21db-fd88-423a-9e18-1cb0b6d9518d" providerId="ADAL" clId="{6C827E98-E336-4F91-81FA-2AC29009A3A4}" dt="2026-02-05T03:02:47.586" v="5887" actId="1076"/>
        <pc:sldMkLst>
          <pc:docMk/>
          <pc:sldMk cId="840527562" sldId="337"/>
        </pc:sldMkLst>
        <pc:spChg chg="mod">
          <ac:chgData name="Maksym G Chepeliev" userId="4aff21db-fd88-423a-9e18-1cb0b6d9518d" providerId="ADAL" clId="{6C827E98-E336-4F91-81FA-2AC29009A3A4}" dt="2026-02-05T03:02:47.586" v="5887" actId="1076"/>
          <ac:spMkLst>
            <pc:docMk/>
            <pc:sldMk cId="840527562" sldId="337"/>
            <ac:spMk id="3" creationId="{2738EA34-35CC-8174-BA82-46BCADA1D8CF}"/>
          </ac:spMkLst>
        </pc:spChg>
        <pc:graphicFrameChg chg="add mod">
          <ac:chgData name="Maksym G Chepeliev" userId="4aff21db-fd88-423a-9e18-1cb0b6d9518d" providerId="ADAL" clId="{6C827E98-E336-4F91-81FA-2AC29009A3A4}" dt="2026-02-05T03:02:10.753" v="5875" actId="20577"/>
          <ac:graphicFrameMkLst>
            <pc:docMk/>
            <pc:sldMk cId="840527562" sldId="337"/>
            <ac:graphicFrameMk id="2" creationId="{3F4C9611-9DC3-4056-87A4-D1FCAB303681}"/>
          </ac:graphicFrameMkLst>
        </pc:graphicFrameChg>
      </pc:sldChg>
      <pc:sldChg chg="addSp modSp add mod">
        <pc:chgData name="Maksym G Chepeliev" userId="4aff21db-fd88-423a-9e18-1cb0b6d9518d" providerId="ADAL" clId="{6C827E98-E336-4F91-81FA-2AC29009A3A4}" dt="2026-02-05T03:02:43.779" v="5886" actId="1076"/>
        <pc:sldMkLst>
          <pc:docMk/>
          <pc:sldMk cId="345043355" sldId="338"/>
        </pc:sldMkLst>
        <pc:spChg chg="mod">
          <ac:chgData name="Maksym G Chepeliev" userId="4aff21db-fd88-423a-9e18-1cb0b6d9518d" providerId="ADAL" clId="{6C827E98-E336-4F91-81FA-2AC29009A3A4}" dt="2026-02-05T03:02:43.779" v="5886" actId="1076"/>
          <ac:spMkLst>
            <pc:docMk/>
            <pc:sldMk cId="345043355" sldId="338"/>
            <ac:spMk id="3" creationId="{55F4F266-B7D6-DD62-95A3-906819609B2C}"/>
          </ac:spMkLst>
        </pc:spChg>
        <pc:graphicFrameChg chg="add mod">
          <ac:chgData name="Maksym G Chepeliev" userId="4aff21db-fd88-423a-9e18-1cb0b6d9518d" providerId="ADAL" clId="{6C827E98-E336-4F91-81FA-2AC29009A3A4}" dt="2026-02-05T03:02:21.985" v="5879" actId="14100"/>
          <ac:graphicFrameMkLst>
            <pc:docMk/>
            <pc:sldMk cId="345043355" sldId="338"/>
            <ac:graphicFrameMk id="2" creationId="{7853D424-C458-4573-8087-199E559D8357}"/>
          </ac:graphicFrameMkLst>
        </pc:graphicFrameChg>
      </pc:sldChg>
      <pc:sldChg chg="addSp modSp add mod">
        <pc:chgData name="Maksym G Chepeliev" userId="4aff21db-fd88-423a-9e18-1cb0b6d9518d" providerId="ADAL" clId="{6C827E98-E336-4F91-81FA-2AC29009A3A4}" dt="2026-02-05T03:02:40.267" v="5885" actId="1076"/>
        <pc:sldMkLst>
          <pc:docMk/>
          <pc:sldMk cId="687333258" sldId="339"/>
        </pc:sldMkLst>
        <pc:spChg chg="mod">
          <ac:chgData name="Maksym G Chepeliev" userId="4aff21db-fd88-423a-9e18-1cb0b6d9518d" providerId="ADAL" clId="{6C827E98-E336-4F91-81FA-2AC29009A3A4}" dt="2026-02-05T03:02:40.267" v="5885" actId="1076"/>
          <ac:spMkLst>
            <pc:docMk/>
            <pc:sldMk cId="687333258" sldId="339"/>
            <ac:spMk id="3" creationId="{5426A409-5877-855C-7DD0-487692F8D7D8}"/>
          </ac:spMkLst>
        </pc:spChg>
        <pc:graphicFrameChg chg="add mod">
          <ac:chgData name="Maksym G Chepeliev" userId="4aff21db-fd88-423a-9e18-1cb0b6d9518d" providerId="ADAL" clId="{6C827E98-E336-4F91-81FA-2AC29009A3A4}" dt="2026-02-05T03:02:37.019" v="5884" actId="1076"/>
          <ac:graphicFrameMkLst>
            <pc:docMk/>
            <pc:sldMk cId="687333258" sldId="339"/>
            <ac:graphicFrameMk id="2" creationId="{4C1118EF-B4C8-4978-A223-8988EC6FA345}"/>
          </ac:graphicFrameMkLst>
        </pc:graphicFrameChg>
      </pc:sldChg>
      <pc:sldChg chg="addSp delSp modSp add mod">
        <pc:chgData name="Maksym G Chepeliev" userId="4aff21db-fd88-423a-9e18-1cb0b6d9518d" providerId="ADAL" clId="{6C827E98-E336-4F91-81FA-2AC29009A3A4}" dt="2026-02-05T03:06:16.565" v="5989" actId="403"/>
        <pc:sldMkLst>
          <pc:docMk/>
          <pc:sldMk cId="1519879345" sldId="340"/>
        </pc:sldMkLst>
        <pc:spChg chg="mod">
          <ac:chgData name="Maksym G Chepeliev" userId="4aff21db-fd88-423a-9e18-1cb0b6d9518d" providerId="ADAL" clId="{6C827E98-E336-4F91-81FA-2AC29009A3A4}" dt="2026-02-05T03:06:16.565" v="5989" actId="403"/>
          <ac:spMkLst>
            <pc:docMk/>
            <pc:sldMk cId="1519879345" sldId="340"/>
            <ac:spMk id="3" creationId="{11FD6065-5DB6-0D08-3C15-3B8008474322}"/>
          </ac:spMkLst>
        </pc:spChg>
        <pc:spChg chg="add del mod">
          <ac:chgData name="Maksym G Chepeliev" userId="4aff21db-fd88-423a-9e18-1cb0b6d9518d" providerId="ADAL" clId="{6C827E98-E336-4F91-81FA-2AC29009A3A4}" dt="2026-02-05T03:05:09.092" v="5932" actId="478"/>
          <ac:spMkLst>
            <pc:docMk/>
            <pc:sldMk cId="1519879345" sldId="340"/>
            <ac:spMk id="5" creationId="{21A1E962-8C0A-BA2C-79B1-5C4B9395B97B}"/>
          </ac:spMkLst>
        </pc:spChg>
        <pc:spChg chg="del">
          <ac:chgData name="Maksym G Chepeliev" userId="4aff21db-fd88-423a-9e18-1cb0b6d9518d" providerId="ADAL" clId="{6C827E98-E336-4F91-81FA-2AC29009A3A4}" dt="2026-02-05T03:05:02.188" v="5916" actId="478"/>
          <ac:spMkLst>
            <pc:docMk/>
            <pc:sldMk cId="1519879345" sldId="340"/>
            <ac:spMk id="7" creationId="{5078267F-B252-B942-3369-867D66D9E269}"/>
          </ac:spMkLst>
        </pc:spChg>
      </pc:sldChg>
      <pc:sldChg chg="modSp add mod">
        <pc:chgData name="Maksym G Chepeliev" userId="4aff21db-fd88-423a-9e18-1cb0b6d9518d" providerId="ADAL" clId="{6C827E98-E336-4F91-81FA-2AC29009A3A4}" dt="2026-02-05T03:06:09.330" v="5987" actId="14100"/>
        <pc:sldMkLst>
          <pc:docMk/>
          <pc:sldMk cId="151476853" sldId="341"/>
        </pc:sldMkLst>
        <pc:spChg chg="mod">
          <ac:chgData name="Maksym G Chepeliev" userId="4aff21db-fd88-423a-9e18-1cb0b6d9518d" providerId="ADAL" clId="{6C827E98-E336-4F91-81FA-2AC29009A3A4}" dt="2026-02-05T03:06:09.330" v="5987" actId="14100"/>
          <ac:spMkLst>
            <pc:docMk/>
            <pc:sldMk cId="151476853" sldId="341"/>
            <ac:spMk id="3" creationId="{8EA2FECD-C7EC-1F7B-4A3F-82DAD1BD03A3}"/>
          </ac:spMkLst>
        </pc:spChg>
      </pc:sldChg>
      <pc:sldMasterChg chg="delSldLayout">
        <pc:chgData name="Maksym G Chepeliev" userId="4aff21db-fd88-423a-9e18-1cb0b6d9518d" providerId="ADAL" clId="{6C827E98-E336-4F91-81FA-2AC29009A3A4}" dt="2026-02-02T20:42:13.002" v="25" actId="47"/>
        <pc:sldMasterMkLst>
          <pc:docMk/>
          <pc:sldMasterMk cId="2695836390" sldId="2147483648"/>
        </pc:sldMasterMkLst>
      </pc:sldMasterChg>
    </pc:docChg>
  </pc:docChgLst>
  <pc:docChgLst>
    <pc:chgData name="Maksym G Chepeliev" userId="4aff21db-fd88-423a-9e18-1cb0b6d9518d" providerId="ADAL" clId="{42387844-B6B2-46A4-ADA3-7A0B197DBEF8}"/>
    <pc:docChg chg="undo custSel addSld delSld modSld">
      <pc:chgData name="Maksym G Chepeliev" userId="4aff21db-fd88-423a-9e18-1cb0b6d9518d" providerId="ADAL" clId="{42387844-B6B2-46A4-ADA3-7A0B197DBEF8}" dt="2026-06-20T06:11:21.603" v="1671" actId="27636"/>
      <pc:docMkLst>
        <pc:docMk/>
      </pc:docMkLst>
      <pc:sldChg chg="modSp add mod">
        <pc:chgData name="Maksym G Chepeliev" userId="4aff21db-fd88-423a-9e18-1cb0b6d9518d" providerId="ADAL" clId="{42387844-B6B2-46A4-ADA3-7A0B197DBEF8}" dt="2026-06-20T05:59:11.823" v="1633" actId="1076"/>
        <pc:sldMkLst>
          <pc:docMk/>
          <pc:sldMk cId="885585895" sldId="270"/>
        </pc:sldMkLst>
        <pc:spChg chg="mod">
          <ac:chgData name="Maksym G Chepeliev" userId="4aff21db-fd88-423a-9e18-1cb0b6d9518d" providerId="ADAL" clId="{42387844-B6B2-46A4-ADA3-7A0B197DBEF8}" dt="2026-06-20T05:59:08.147" v="1632" actId="20577"/>
          <ac:spMkLst>
            <pc:docMk/>
            <pc:sldMk cId="885585895" sldId="270"/>
            <ac:spMk id="2" creationId="{E6EBC2B3-010C-4777-B71E-28DAF466B7A0}"/>
          </ac:spMkLst>
        </pc:spChg>
        <pc:spChg chg="mod">
          <ac:chgData name="Maksym G Chepeliev" userId="4aff21db-fd88-423a-9e18-1cb0b6d9518d" providerId="ADAL" clId="{42387844-B6B2-46A4-ADA3-7A0B197DBEF8}" dt="2026-06-20T05:57:41.558" v="1563" actId="403"/>
          <ac:spMkLst>
            <pc:docMk/>
            <pc:sldMk cId="885585895" sldId="270"/>
            <ac:spMk id="6" creationId="{7FBC8C4F-93DA-4563-975D-5FE5852662F6}"/>
          </ac:spMkLst>
        </pc:spChg>
        <pc:graphicFrameChg chg="mod modGraphic">
          <ac:chgData name="Maksym G Chepeliev" userId="4aff21db-fd88-423a-9e18-1cb0b6d9518d" providerId="ADAL" clId="{42387844-B6B2-46A4-ADA3-7A0B197DBEF8}" dt="2026-06-20T05:59:11.823" v="1633" actId="1076"/>
          <ac:graphicFrameMkLst>
            <pc:docMk/>
            <pc:sldMk cId="885585895" sldId="270"/>
            <ac:graphicFrameMk id="5" creationId="{E866F8BD-A8AE-4DDC-8AE7-2787333077BB}"/>
          </ac:graphicFrameMkLst>
        </pc:graphicFrameChg>
      </pc:sldChg>
      <pc:sldChg chg="addSp modSp mod">
        <pc:chgData name="Maksym G Chepeliev" userId="4aff21db-fd88-423a-9e18-1cb0b6d9518d" providerId="ADAL" clId="{42387844-B6B2-46A4-ADA3-7A0B197DBEF8}" dt="2026-06-20T06:11:21.603" v="1671" actId="27636"/>
        <pc:sldMkLst>
          <pc:docMk/>
          <pc:sldMk cId="4020115025" sldId="293"/>
        </pc:sldMkLst>
        <pc:spChg chg="mod">
          <ac:chgData name="Maksym G Chepeliev" userId="4aff21db-fd88-423a-9e18-1cb0b6d9518d" providerId="ADAL" clId="{42387844-B6B2-46A4-ADA3-7A0B197DBEF8}" dt="2026-06-20T06:10:30.838" v="1660" actId="14100"/>
          <ac:spMkLst>
            <pc:docMk/>
            <pc:sldMk cId="4020115025" sldId="293"/>
            <ac:spMk id="2" creationId="{00000000-0000-0000-0000-000000000000}"/>
          </ac:spMkLst>
        </pc:spChg>
        <pc:spChg chg="mod">
          <ac:chgData name="Maksym G Chepeliev" userId="4aff21db-fd88-423a-9e18-1cb0b6d9518d" providerId="ADAL" clId="{42387844-B6B2-46A4-ADA3-7A0B197DBEF8}" dt="2026-06-20T06:11:21.603" v="1671" actId="27636"/>
          <ac:spMkLst>
            <pc:docMk/>
            <pc:sldMk cId="4020115025" sldId="293"/>
            <ac:spMk id="3" creationId="{00000000-0000-0000-0000-000000000000}"/>
          </ac:spMkLst>
        </pc:spChg>
        <pc:spChg chg="add mod">
          <ac:chgData name="Maksym G Chepeliev" userId="4aff21db-fd88-423a-9e18-1cb0b6d9518d" providerId="ADAL" clId="{42387844-B6B2-46A4-ADA3-7A0B197DBEF8}" dt="2026-06-20T06:11:01.603" v="1668" actId="1076"/>
          <ac:spMkLst>
            <pc:docMk/>
            <pc:sldMk cId="4020115025" sldId="293"/>
            <ac:spMk id="7" creationId="{F730D0AF-DF85-4365-B6DE-AB744762C54E}"/>
          </ac:spMkLst>
        </pc:spChg>
        <pc:picChg chg="add mod">
          <ac:chgData name="Maksym G Chepeliev" userId="4aff21db-fd88-423a-9e18-1cb0b6d9518d" providerId="ADAL" clId="{42387844-B6B2-46A4-ADA3-7A0B197DBEF8}" dt="2026-06-20T06:10:04.359" v="1656" actId="1076"/>
          <ac:picMkLst>
            <pc:docMk/>
            <pc:sldMk cId="4020115025" sldId="293"/>
            <ac:picMk id="4" creationId="{8DC47A67-2B3A-4502-8EDF-CCB3981A8450}"/>
          </ac:picMkLst>
        </pc:picChg>
        <pc:picChg chg="add mod">
          <ac:chgData name="Maksym G Chepeliev" userId="4aff21db-fd88-423a-9e18-1cb0b6d9518d" providerId="ADAL" clId="{42387844-B6B2-46A4-ADA3-7A0B197DBEF8}" dt="2026-06-20T06:10:04.359" v="1656" actId="1076"/>
          <ac:picMkLst>
            <pc:docMk/>
            <pc:sldMk cId="4020115025" sldId="293"/>
            <ac:picMk id="5" creationId="{FED1BD69-8DA8-4AB6-8E49-91684180D422}"/>
          </ac:picMkLst>
        </pc:picChg>
      </pc:sldChg>
      <pc:sldChg chg="add">
        <pc:chgData name="Maksym G Chepeliev" userId="4aff21db-fd88-423a-9e18-1cb0b6d9518d" providerId="ADAL" clId="{42387844-B6B2-46A4-ADA3-7A0B197DBEF8}" dt="2026-06-17T00:25:05.544" v="0"/>
        <pc:sldMkLst>
          <pc:docMk/>
          <pc:sldMk cId="2591859598" sldId="294"/>
        </pc:sldMkLst>
      </pc:sldChg>
      <pc:sldChg chg="add">
        <pc:chgData name="Maksym G Chepeliev" userId="4aff21db-fd88-423a-9e18-1cb0b6d9518d" providerId="ADAL" clId="{42387844-B6B2-46A4-ADA3-7A0B197DBEF8}" dt="2026-06-17T00:54:04.625" v="97"/>
        <pc:sldMkLst>
          <pc:docMk/>
          <pc:sldMk cId="3507898017" sldId="296"/>
        </pc:sldMkLst>
      </pc:sldChg>
      <pc:sldChg chg="add">
        <pc:chgData name="Maksym G Chepeliev" userId="4aff21db-fd88-423a-9e18-1cb0b6d9518d" providerId="ADAL" clId="{42387844-B6B2-46A4-ADA3-7A0B197DBEF8}" dt="2026-06-17T00:54:04.625" v="97"/>
        <pc:sldMkLst>
          <pc:docMk/>
          <pc:sldMk cId="3704577015" sldId="297"/>
        </pc:sldMkLst>
      </pc:sldChg>
      <pc:sldChg chg="modSp mod">
        <pc:chgData name="Maksym G Chepeliev" userId="4aff21db-fd88-423a-9e18-1cb0b6d9518d" providerId="ADAL" clId="{42387844-B6B2-46A4-ADA3-7A0B197DBEF8}" dt="2026-06-17T01:02:10.142" v="101" actId="20577"/>
        <pc:sldMkLst>
          <pc:docMk/>
          <pc:sldMk cId="1536928307" sldId="303"/>
        </pc:sldMkLst>
        <pc:spChg chg="mod">
          <ac:chgData name="Maksym G Chepeliev" userId="4aff21db-fd88-423a-9e18-1cb0b6d9518d" providerId="ADAL" clId="{42387844-B6B2-46A4-ADA3-7A0B197DBEF8}" dt="2026-06-17T01:02:10.142" v="101" actId="20577"/>
          <ac:spMkLst>
            <pc:docMk/>
            <pc:sldMk cId="1536928307" sldId="303"/>
            <ac:spMk id="2" creationId="{70714C9B-33A0-4B5B-9907-15C29FEF0216}"/>
          </ac:spMkLst>
        </pc:spChg>
      </pc:sldChg>
      <pc:sldChg chg="modSp add mod">
        <pc:chgData name="Maksym G Chepeliev" userId="4aff21db-fd88-423a-9e18-1cb0b6d9518d" providerId="ADAL" clId="{42387844-B6B2-46A4-ADA3-7A0B197DBEF8}" dt="2026-06-20T06:00:38.653" v="1644" actId="20577"/>
        <pc:sldMkLst>
          <pc:docMk/>
          <pc:sldMk cId="347533793" sldId="308"/>
        </pc:sldMkLst>
        <pc:spChg chg="mod">
          <ac:chgData name="Maksym G Chepeliev" userId="4aff21db-fd88-423a-9e18-1cb0b6d9518d" providerId="ADAL" clId="{42387844-B6B2-46A4-ADA3-7A0B197DBEF8}" dt="2026-06-20T06:00:38.653" v="1644" actId="20577"/>
          <ac:spMkLst>
            <pc:docMk/>
            <pc:sldMk cId="347533793" sldId="308"/>
            <ac:spMk id="3" creationId="{E164B5A5-B2CB-4AA0-ACB9-FFE080A5540B}"/>
          </ac:spMkLst>
        </pc:spChg>
      </pc:sldChg>
      <pc:sldChg chg="modSp mod">
        <pc:chgData name="Maksym G Chepeliev" userId="4aff21db-fd88-423a-9e18-1cb0b6d9518d" providerId="ADAL" clId="{42387844-B6B2-46A4-ADA3-7A0B197DBEF8}" dt="2026-06-20T05:46:02.329" v="634" actId="20577"/>
        <pc:sldMkLst>
          <pc:docMk/>
          <pc:sldMk cId="695019834" sldId="309"/>
        </pc:sldMkLst>
        <pc:spChg chg="mod">
          <ac:chgData name="Maksym G Chepeliev" userId="4aff21db-fd88-423a-9e18-1cb0b6d9518d" providerId="ADAL" clId="{42387844-B6B2-46A4-ADA3-7A0B197DBEF8}" dt="2026-06-17T01:07:47.300" v="260" actId="14100"/>
          <ac:spMkLst>
            <pc:docMk/>
            <pc:sldMk cId="695019834" sldId="309"/>
            <ac:spMk id="3" creationId="{FC2E5BDA-8062-4976-BD46-42695D03D000}"/>
          </ac:spMkLst>
        </pc:spChg>
        <pc:spChg chg="mod">
          <ac:chgData name="Maksym G Chepeliev" userId="4aff21db-fd88-423a-9e18-1cb0b6d9518d" providerId="ADAL" clId="{42387844-B6B2-46A4-ADA3-7A0B197DBEF8}" dt="2026-06-20T05:46:02.329" v="634" actId="20577"/>
          <ac:spMkLst>
            <pc:docMk/>
            <pc:sldMk cId="695019834" sldId="309"/>
            <ac:spMk id="7" creationId="{C6CE4178-C8AC-4456-98F0-7556BD1AC345}"/>
          </ac:spMkLst>
        </pc:spChg>
      </pc:sldChg>
      <pc:sldChg chg="modSp mod">
        <pc:chgData name="Maksym G Chepeliev" userId="4aff21db-fd88-423a-9e18-1cb0b6d9518d" providerId="ADAL" clId="{42387844-B6B2-46A4-ADA3-7A0B197DBEF8}" dt="2026-06-20T05:42:19.865" v="325" actId="20577"/>
        <pc:sldMkLst>
          <pc:docMk/>
          <pc:sldMk cId="2955192540" sldId="313"/>
        </pc:sldMkLst>
        <pc:spChg chg="mod">
          <ac:chgData name="Maksym G Chepeliev" userId="4aff21db-fd88-423a-9e18-1cb0b6d9518d" providerId="ADAL" clId="{42387844-B6B2-46A4-ADA3-7A0B197DBEF8}" dt="2026-06-20T05:42:19.865" v="325" actId="20577"/>
          <ac:spMkLst>
            <pc:docMk/>
            <pc:sldMk cId="2955192540" sldId="313"/>
            <ac:spMk id="7" creationId="{A003610B-DE2A-C2E9-B001-CC147A69A02D}"/>
          </ac:spMkLst>
        </pc:spChg>
      </pc:sldChg>
      <pc:sldChg chg="modSp">
        <pc:chgData name="Maksym G Chepeliev" userId="4aff21db-fd88-423a-9e18-1cb0b6d9518d" providerId="ADAL" clId="{42387844-B6B2-46A4-ADA3-7A0B197DBEF8}" dt="2026-06-20T05:39:06.321" v="315" actId="20577"/>
        <pc:sldMkLst>
          <pc:docMk/>
          <pc:sldMk cId="659557012" sldId="325"/>
        </pc:sldMkLst>
        <pc:graphicFrameChg chg="mod">
          <ac:chgData name="Maksym G Chepeliev" userId="4aff21db-fd88-423a-9e18-1cb0b6d9518d" providerId="ADAL" clId="{42387844-B6B2-46A4-ADA3-7A0B197DBEF8}" dt="2026-06-20T05:39:06.321" v="315" actId="20577"/>
          <ac:graphicFrameMkLst>
            <pc:docMk/>
            <pc:sldMk cId="659557012" sldId="325"/>
            <ac:graphicFrameMk id="19" creationId="{00000000-0000-0000-0000-000000000000}"/>
          </ac:graphicFrameMkLst>
        </pc:graphicFrameChg>
      </pc:sldChg>
      <pc:sldChg chg="modSp mod">
        <pc:chgData name="Maksym G Chepeliev" userId="4aff21db-fd88-423a-9e18-1cb0b6d9518d" providerId="ADAL" clId="{42387844-B6B2-46A4-ADA3-7A0B197DBEF8}" dt="2026-06-20T05:53:47.574" v="1554" actId="27636"/>
        <pc:sldMkLst>
          <pc:docMk/>
          <pc:sldMk cId="2928007719" sldId="326"/>
        </pc:sldMkLst>
        <pc:spChg chg="mod">
          <ac:chgData name="Maksym G Chepeliev" userId="4aff21db-fd88-423a-9e18-1cb0b6d9518d" providerId="ADAL" clId="{42387844-B6B2-46A4-ADA3-7A0B197DBEF8}" dt="2026-06-20T05:53:43.713" v="1552" actId="1076"/>
          <ac:spMkLst>
            <pc:docMk/>
            <pc:sldMk cId="2928007719" sldId="326"/>
            <ac:spMk id="3" creationId="{5536C3AB-57FA-EA9A-EB33-87B2B06DD194}"/>
          </ac:spMkLst>
        </pc:spChg>
        <pc:spChg chg="mod">
          <ac:chgData name="Maksym G Chepeliev" userId="4aff21db-fd88-423a-9e18-1cb0b6d9518d" providerId="ADAL" clId="{42387844-B6B2-46A4-ADA3-7A0B197DBEF8}" dt="2026-06-20T05:53:47.574" v="1554" actId="27636"/>
          <ac:spMkLst>
            <pc:docMk/>
            <pc:sldMk cId="2928007719" sldId="326"/>
            <ac:spMk id="7" creationId="{605993A7-0C3B-E313-036A-C9B8D13C29E3}"/>
          </ac:spMkLst>
        </pc:spChg>
      </pc:sldChg>
      <pc:sldChg chg="modSp mod">
        <pc:chgData name="Maksym G Chepeliev" userId="4aff21db-fd88-423a-9e18-1cb0b6d9518d" providerId="ADAL" clId="{42387844-B6B2-46A4-ADA3-7A0B197DBEF8}" dt="2026-06-20T05:43:34.901" v="337" actId="20577"/>
        <pc:sldMkLst>
          <pc:docMk/>
          <pc:sldMk cId="1234149598" sldId="334"/>
        </pc:sldMkLst>
        <pc:spChg chg="mod">
          <ac:chgData name="Maksym G Chepeliev" userId="4aff21db-fd88-423a-9e18-1cb0b6d9518d" providerId="ADAL" clId="{42387844-B6B2-46A4-ADA3-7A0B197DBEF8}" dt="2026-06-20T05:43:34.901" v="337" actId="20577"/>
          <ac:spMkLst>
            <pc:docMk/>
            <pc:sldMk cId="1234149598" sldId="334"/>
            <ac:spMk id="7" creationId="{4A9F236F-72FE-54BC-1819-D29B810D1A00}"/>
          </ac:spMkLst>
        </pc:spChg>
      </pc:sldChg>
      <pc:sldChg chg="del">
        <pc:chgData name="Maksym G Chepeliev" userId="4aff21db-fd88-423a-9e18-1cb0b6d9518d" providerId="ADAL" clId="{42387844-B6B2-46A4-ADA3-7A0B197DBEF8}" dt="2026-06-17T01:04:22.423" v="105" actId="47"/>
        <pc:sldMkLst>
          <pc:docMk/>
          <pc:sldMk cId="1333856415" sldId="335"/>
        </pc:sldMkLst>
      </pc:sldChg>
      <pc:sldChg chg="del">
        <pc:chgData name="Maksym G Chepeliev" userId="4aff21db-fd88-423a-9e18-1cb0b6d9518d" providerId="ADAL" clId="{42387844-B6B2-46A4-ADA3-7A0B197DBEF8}" dt="2026-06-17T01:04:22.423" v="105" actId="47"/>
        <pc:sldMkLst>
          <pc:docMk/>
          <pc:sldMk cId="3061886542" sldId="336"/>
        </pc:sldMkLst>
      </pc:sldChg>
      <pc:sldChg chg="del">
        <pc:chgData name="Maksym G Chepeliev" userId="4aff21db-fd88-423a-9e18-1cb0b6d9518d" providerId="ADAL" clId="{42387844-B6B2-46A4-ADA3-7A0B197DBEF8}" dt="2026-06-20T06:00:11.683" v="1634" actId="47"/>
        <pc:sldMkLst>
          <pc:docMk/>
          <pc:sldMk cId="840527562" sldId="337"/>
        </pc:sldMkLst>
      </pc:sldChg>
      <pc:sldChg chg="del">
        <pc:chgData name="Maksym G Chepeliev" userId="4aff21db-fd88-423a-9e18-1cb0b6d9518d" providerId="ADAL" clId="{42387844-B6B2-46A4-ADA3-7A0B197DBEF8}" dt="2026-06-17T01:04:29.378" v="106" actId="47"/>
        <pc:sldMkLst>
          <pc:docMk/>
          <pc:sldMk cId="345043355" sldId="338"/>
        </pc:sldMkLst>
      </pc:sldChg>
      <pc:sldChg chg="del">
        <pc:chgData name="Maksym G Chepeliev" userId="4aff21db-fd88-423a-9e18-1cb0b6d9518d" providerId="ADAL" clId="{42387844-B6B2-46A4-ADA3-7A0B197DBEF8}" dt="2026-06-17T00:55:02.548" v="98" actId="47"/>
        <pc:sldMkLst>
          <pc:docMk/>
          <pc:sldMk cId="1519879345" sldId="340"/>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package" Target="../embeddings/Microsoft_Excel_Worksheet2.xlsx"/></Relationships>
</file>

<file path=ppt/charts/_rels/chart13.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purdue0-my.sharepoint.com/personal/mchepeli_purdue_edu/Documents/Files/presentations/Cornell_livestock_2026/GTAP_LVS_figures.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World!$A$39</c:f>
              <c:strCache>
                <c:ptCount val="1"/>
                <c:pt idx="0">
                  <c:v>grazing</c:v>
                </c:pt>
              </c:strCache>
            </c:strRef>
          </c:tx>
          <c:spPr>
            <a:solidFill>
              <a:schemeClr val="accent6">
                <a:lumMod val="75000"/>
              </a:schemeClr>
            </a:solidFill>
            <a:ln>
              <a:noFill/>
            </a:ln>
            <a:effectLst/>
          </c:spPr>
          <c:invertIfNegative val="0"/>
          <c:cat>
            <c:strRef>
              <c:f>World!$B$38:$H$38</c:f>
              <c:strCache>
                <c:ptCount val="7"/>
                <c:pt idx="0">
                  <c:v>beef</c:v>
                </c:pt>
                <c:pt idx="1">
                  <c:v>cow milk</c:v>
                </c:pt>
                <c:pt idx="2">
                  <c:v>sheep and goat meat</c:v>
                </c:pt>
                <c:pt idx="3">
                  <c:v>sheep and goat milk</c:v>
                </c:pt>
                <c:pt idx="4">
                  <c:v>pork</c:v>
                </c:pt>
                <c:pt idx="5">
                  <c:v>chicken</c:v>
                </c:pt>
                <c:pt idx="6">
                  <c:v>eggs</c:v>
                </c:pt>
              </c:strCache>
            </c:strRef>
          </c:cat>
          <c:val>
            <c:numRef>
              <c:f>World!$B$39:$H$39</c:f>
              <c:numCache>
                <c:formatCode>General</c:formatCode>
                <c:ptCount val="7"/>
                <c:pt idx="0">
                  <c:v>10462.09</c:v>
                </c:pt>
                <c:pt idx="1">
                  <c:v>40408.33</c:v>
                </c:pt>
                <c:pt idx="2">
                  <c:v>4240.54</c:v>
                </c:pt>
                <c:pt idx="3">
                  <c:v>5352.6</c:v>
                </c:pt>
              </c:numCache>
            </c:numRef>
          </c:val>
          <c:extLst>
            <c:ext xmlns:c16="http://schemas.microsoft.com/office/drawing/2014/chart" uri="{C3380CC4-5D6E-409C-BE32-E72D297353CC}">
              <c16:uniqueId val="{00000000-5B5D-4D0B-8642-A91B5FB9E50B}"/>
            </c:ext>
          </c:extLst>
        </c:ser>
        <c:ser>
          <c:idx val="1"/>
          <c:order val="1"/>
          <c:tx>
            <c:strRef>
              <c:f>World!$A$40</c:f>
              <c:strCache>
                <c:ptCount val="1"/>
                <c:pt idx="0">
                  <c:v>landless</c:v>
                </c:pt>
              </c:strCache>
            </c:strRef>
          </c:tx>
          <c:spPr>
            <a:solidFill>
              <a:schemeClr val="bg1">
                <a:lumMod val="75000"/>
              </a:schemeClr>
            </a:solidFill>
            <a:ln>
              <a:noFill/>
            </a:ln>
            <a:effectLst/>
          </c:spPr>
          <c:invertIfNegative val="0"/>
          <c:cat>
            <c:strRef>
              <c:f>World!$B$38:$H$38</c:f>
              <c:strCache>
                <c:ptCount val="7"/>
                <c:pt idx="0">
                  <c:v>beef</c:v>
                </c:pt>
                <c:pt idx="1">
                  <c:v>cow milk</c:v>
                </c:pt>
                <c:pt idx="2">
                  <c:v>sheep and goat meat</c:v>
                </c:pt>
                <c:pt idx="3">
                  <c:v>sheep and goat milk</c:v>
                </c:pt>
                <c:pt idx="4">
                  <c:v>pork</c:v>
                </c:pt>
                <c:pt idx="5">
                  <c:v>chicken</c:v>
                </c:pt>
                <c:pt idx="6">
                  <c:v>eggs</c:v>
                </c:pt>
              </c:strCache>
            </c:strRef>
          </c:cat>
          <c:val>
            <c:numRef>
              <c:f>World!$B$40:$H$40</c:f>
              <c:numCache>
                <c:formatCode>General</c:formatCode>
                <c:ptCount val="7"/>
                <c:pt idx="0">
                  <c:v>16100.169999999998</c:v>
                </c:pt>
                <c:pt idx="1">
                  <c:v>154630.44</c:v>
                </c:pt>
                <c:pt idx="2">
                  <c:v>2128.7800000000002</c:v>
                </c:pt>
                <c:pt idx="3">
                  <c:v>4560</c:v>
                </c:pt>
              </c:numCache>
            </c:numRef>
          </c:val>
          <c:extLst>
            <c:ext xmlns:c16="http://schemas.microsoft.com/office/drawing/2014/chart" uri="{C3380CC4-5D6E-409C-BE32-E72D297353CC}">
              <c16:uniqueId val="{00000001-5B5D-4D0B-8642-A91B5FB9E50B}"/>
            </c:ext>
          </c:extLst>
        </c:ser>
        <c:ser>
          <c:idx val="2"/>
          <c:order val="2"/>
          <c:tx>
            <c:strRef>
              <c:f>World!$A$41</c:f>
              <c:strCache>
                <c:ptCount val="1"/>
                <c:pt idx="0">
                  <c:v>mixed</c:v>
                </c:pt>
              </c:strCache>
            </c:strRef>
          </c:tx>
          <c:spPr>
            <a:solidFill>
              <a:schemeClr val="accent4">
                <a:lumMod val="75000"/>
              </a:schemeClr>
            </a:solidFill>
            <a:ln>
              <a:noFill/>
            </a:ln>
            <a:effectLst/>
          </c:spPr>
          <c:invertIfNegative val="0"/>
          <c:cat>
            <c:strRef>
              <c:f>World!$B$38:$H$38</c:f>
              <c:strCache>
                <c:ptCount val="7"/>
                <c:pt idx="0">
                  <c:v>beef</c:v>
                </c:pt>
                <c:pt idx="1">
                  <c:v>cow milk</c:v>
                </c:pt>
                <c:pt idx="2">
                  <c:v>sheep and goat meat</c:v>
                </c:pt>
                <c:pt idx="3">
                  <c:v>sheep and goat milk</c:v>
                </c:pt>
                <c:pt idx="4">
                  <c:v>pork</c:v>
                </c:pt>
                <c:pt idx="5">
                  <c:v>chicken</c:v>
                </c:pt>
                <c:pt idx="6">
                  <c:v>eggs</c:v>
                </c:pt>
              </c:strCache>
            </c:strRef>
          </c:cat>
          <c:val>
            <c:numRef>
              <c:f>World!$B$41:$H$41</c:f>
              <c:numCache>
                <c:formatCode>General</c:formatCode>
                <c:ptCount val="7"/>
                <c:pt idx="0">
                  <c:v>46200.29</c:v>
                </c:pt>
                <c:pt idx="1">
                  <c:v>458551.17700000003</c:v>
                </c:pt>
                <c:pt idx="2">
                  <c:v>8228.09</c:v>
                </c:pt>
                <c:pt idx="3">
                  <c:v>14371.18</c:v>
                </c:pt>
              </c:numCache>
            </c:numRef>
          </c:val>
          <c:extLst>
            <c:ext xmlns:c16="http://schemas.microsoft.com/office/drawing/2014/chart" uri="{C3380CC4-5D6E-409C-BE32-E72D297353CC}">
              <c16:uniqueId val="{00000002-5B5D-4D0B-8642-A91B5FB9E50B}"/>
            </c:ext>
          </c:extLst>
        </c:ser>
        <c:ser>
          <c:idx val="3"/>
          <c:order val="3"/>
          <c:tx>
            <c:strRef>
              <c:f>World!$A$42</c:f>
              <c:strCache>
                <c:ptCount val="1"/>
                <c:pt idx="0">
                  <c:v>backyard</c:v>
                </c:pt>
              </c:strCache>
            </c:strRef>
          </c:tx>
          <c:spPr>
            <a:solidFill>
              <a:schemeClr val="accent2">
                <a:lumMod val="60000"/>
                <a:lumOff val="40000"/>
              </a:schemeClr>
            </a:solidFill>
            <a:ln>
              <a:noFill/>
            </a:ln>
            <a:effectLst/>
          </c:spPr>
          <c:invertIfNegative val="0"/>
          <c:cat>
            <c:strRef>
              <c:f>World!$B$38:$H$38</c:f>
              <c:strCache>
                <c:ptCount val="7"/>
                <c:pt idx="0">
                  <c:v>beef</c:v>
                </c:pt>
                <c:pt idx="1">
                  <c:v>cow milk</c:v>
                </c:pt>
                <c:pt idx="2">
                  <c:v>sheep and goat meat</c:v>
                </c:pt>
                <c:pt idx="3">
                  <c:v>sheep and goat milk</c:v>
                </c:pt>
                <c:pt idx="4">
                  <c:v>pork</c:v>
                </c:pt>
                <c:pt idx="5">
                  <c:v>chicken</c:v>
                </c:pt>
                <c:pt idx="6">
                  <c:v>eggs</c:v>
                </c:pt>
              </c:strCache>
            </c:strRef>
          </c:cat>
          <c:val>
            <c:numRef>
              <c:f>World!$B$42:$H$42</c:f>
              <c:numCache>
                <c:formatCode>General</c:formatCode>
                <c:ptCount val="7"/>
                <c:pt idx="4">
                  <c:v>24700.080000000002</c:v>
                </c:pt>
                <c:pt idx="5">
                  <c:v>18021.53</c:v>
                </c:pt>
                <c:pt idx="6">
                  <c:v>17150.669999999998</c:v>
                </c:pt>
              </c:numCache>
            </c:numRef>
          </c:val>
          <c:extLst>
            <c:ext xmlns:c16="http://schemas.microsoft.com/office/drawing/2014/chart" uri="{C3380CC4-5D6E-409C-BE32-E72D297353CC}">
              <c16:uniqueId val="{00000003-5B5D-4D0B-8642-A91B5FB9E50B}"/>
            </c:ext>
          </c:extLst>
        </c:ser>
        <c:ser>
          <c:idx val="4"/>
          <c:order val="4"/>
          <c:tx>
            <c:strRef>
              <c:f>World!$A$43</c:f>
              <c:strCache>
                <c:ptCount val="1"/>
                <c:pt idx="0">
                  <c:v>industrial</c:v>
                </c:pt>
              </c:strCache>
            </c:strRef>
          </c:tx>
          <c:spPr>
            <a:solidFill>
              <a:schemeClr val="accent2">
                <a:lumMod val="75000"/>
              </a:schemeClr>
            </a:solidFill>
            <a:ln>
              <a:noFill/>
            </a:ln>
            <a:effectLst/>
          </c:spPr>
          <c:invertIfNegative val="0"/>
          <c:cat>
            <c:strRef>
              <c:f>World!$B$38:$H$38</c:f>
              <c:strCache>
                <c:ptCount val="7"/>
                <c:pt idx="0">
                  <c:v>beef</c:v>
                </c:pt>
                <c:pt idx="1">
                  <c:v>cow milk</c:v>
                </c:pt>
                <c:pt idx="2">
                  <c:v>sheep and goat meat</c:v>
                </c:pt>
                <c:pt idx="3">
                  <c:v>sheep and goat milk</c:v>
                </c:pt>
                <c:pt idx="4">
                  <c:v>pork</c:v>
                </c:pt>
                <c:pt idx="5">
                  <c:v>chicken</c:v>
                </c:pt>
                <c:pt idx="6">
                  <c:v>eggs</c:v>
                </c:pt>
              </c:strCache>
            </c:strRef>
          </c:cat>
          <c:val>
            <c:numRef>
              <c:f>World!$B$43:$H$43</c:f>
              <c:numCache>
                <c:formatCode>General</c:formatCode>
                <c:ptCount val="7"/>
                <c:pt idx="4">
                  <c:v>72363.89</c:v>
                </c:pt>
                <c:pt idx="5">
                  <c:v>65718.108999999997</c:v>
                </c:pt>
                <c:pt idx="6">
                  <c:v>45404.37</c:v>
                </c:pt>
              </c:numCache>
            </c:numRef>
          </c:val>
          <c:extLst>
            <c:ext xmlns:c16="http://schemas.microsoft.com/office/drawing/2014/chart" uri="{C3380CC4-5D6E-409C-BE32-E72D297353CC}">
              <c16:uniqueId val="{00000004-5B5D-4D0B-8642-A91B5FB9E50B}"/>
            </c:ext>
          </c:extLst>
        </c:ser>
        <c:dLbls>
          <c:showLegendKey val="0"/>
          <c:showVal val="0"/>
          <c:showCatName val="0"/>
          <c:showSerName val="0"/>
          <c:showPercent val="0"/>
          <c:showBubbleSize val="0"/>
        </c:dLbls>
        <c:gapWidth val="150"/>
        <c:overlap val="100"/>
        <c:axId val="1973957360"/>
        <c:axId val="1973953200"/>
      </c:barChart>
      <c:catAx>
        <c:axId val="197395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73953200"/>
        <c:crosses val="autoZero"/>
        <c:auto val="1"/>
        <c:lblAlgn val="ctr"/>
        <c:lblOffset val="100"/>
        <c:noMultiLvlLbl val="0"/>
      </c:catAx>
      <c:valAx>
        <c:axId val="1973953200"/>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739573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Composition of global other animal products</a:t>
            </a:r>
            <a:r>
              <a:rPr lang="en-US" baseline="0"/>
              <a:t> </a:t>
            </a:r>
            <a:r>
              <a:rPr lang="en-US"/>
              <a:t>output from input targets</a:t>
            </a:r>
            <a:r>
              <a:rPr lang="en-US" baseline="0"/>
              <a:t> (value-based)</a:t>
            </a:r>
            <a:endParaRPr lang="en-US"/>
          </a:p>
        </c:rich>
      </c:tx>
      <c:layout>
        <c:manualLayout>
          <c:xMode val="edge"/>
          <c:yMode val="edge"/>
          <c:x val="0.10682280672362762"/>
          <c:y val="1.411804753074807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Output!$V$55</c:f>
              <c:strCache>
                <c:ptCount val="1"/>
                <c:pt idx="0">
                  <c:v>Pigs, Industrial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Output!$W$55</c:f>
              <c:numCache>
                <c:formatCode>0.0%</c:formatCode>
                <c:ptCount val="1"/>
                <c:pt idx="0">
                  <c:v>0.30712014095524959</c:v>
                </c:pt>
              </c:numCache>
            </c:numRef>
          </c:val>
          <c:extLst>
            <c:ext xmlns:c16="http://schemas.microsoft.com/office/drawing/2014/chart" uri="{C3380CC4-5D6E-409C-BE32-E72D297353CC}">
              <c16:uniqueId val="{00000000-4DAE-4953-B496-4712AF6E4087}"/>
            </c:ext>
          </c:extLst>
        </c:ser>
        <c:ser>
          <c:idx val="1"/>
          <c:order val="1"/>
          <c:tx>
            <c:strRef>
              <c:f>Output!$V$56</c:f>
              <c:strCache>
                <c:ptCount val="1"/>
                <c:pt idx="0">
                  <c:v>Poultry (meat), Industrial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Output!$W$56</c:f>
              <c:numCache>
                <c:formatCode>0.0%</c:formatCode>
                <c:ptCount val="1"/>
                <c:pt idx="0">
                  <c:v>0.25507490075375966</c:v>
                </c:pt>
              </c:numCache>
            </c:numRef>
          </c:val>
          <c:extLst>
            <c:ext xmlns:c16="http://schemas.microsoft.com/office/drawing/2014/chart" uri="{C3380CC4-5D6E-409C-BE32-E72D297353CC}">
              <c16:uniqueId val="{00000001-4DAE-4953-B496-4712AF6E4087}"/>
            </c:ext>
          </c:extLst>
        </c:ser>
        <c:ser>
          <c:idx val="2"/>
          <c:order val="2"/>
          <c:tx>
            <c:strRef>
              <c:f>Output!$V$57</c:f>
              <c:strCache>
                <c:ptCount val="1"/>
                <c:pt idx="0">
                  <c:v>Pigs, Backyard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Output!$W$57</c:f>
              <c:numCache>
                <c:formatCode>0.0%</c:formatCode>
                <c:ptCount val="1"/>
                <c:pt idx="0">
                  <c:v>0.12597363668930625</c:v>
                </c:pt>
              </c:numCache>
            </c:numRef>
          </c:val>
          <c:extLst>
            <c:ext xmlns:c16="http://schemas.microsoft.com/office/drawing/2014/chart" uri="{C3380CC4-5D6E-409C-BE32-E72D297353CC}">
              <c16:uniqueId val="{00000002-4DAE-4953-B496-4712AF6E4087}"/>
            </c:ext>
          </c:extLst>
        </c:ser>
        <c:ser>
          <c:idx val="3"/>
          <c:order val="3"/>
          <c:tx>
            <c:strRef>
              <c:f>Output!$V$58</c:f>
              <c:strCache>
                <c:ptCount val="1"/>
                <c:pt idx="0">
                  <c:v>Poultry (eggs), Industrial</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Output!$W$58</c:f>
              <c:numCache>
                <c:formatCode>0.0%</c:formatCode>
                <c:ptCount val="1"/>
                <c:pt idx="0">
                  <c:v>0.12591076245969834</c:v>
                </c:pt>
              </c:numCache>
            </c:numRef>
          </c:val>
          <c:extLst>
            <c:ext xmlns:c16="http://schemas.microsoft.com/office/drawing/2014/chart" uri="{C3380CC4-5D6E-409C-BE32-E72D297353CC}">
              <c16:uniqueId val="{00000003-4DAE-4953-B496-4712AF6E4087}"/>
            </c:ext>
          </c:extLst>
        </c:ser>
        <c:ser>
          <c:idx val="4"/>
          <c:order val="4"/>
          <c:tx>
            <c:strRef>
              <c:f>Output!$V$59</c:f>
              <c:strCache>
                <c:ptCount val="1"/>
                <c:pt idx="0">
                  <c:v>Poultry (meat), Backyard</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Output!$W$59</c:f>
              <c:numCache>
                <c:formatCode>0.0%</c:formatCode>
                <c:ptCount val="1"/>
                <c:pt idx="0">
                  <c:v>0.10138981291261211</c:v>
                </c:pt>
              </c:numCache>
            </c:numRef>
          </c:val>
          <c:extLst>
            <c:ext xmlns:c16="http://schemas.microsoft.com/office/drawing/2014/chart" uri="{C3380CC4-5D6E-409C-BE32-E72D297353CC}">
              <c16:uniqueId val="{00000004-4DAE-4953-B496-4712AF6E4087}"/>
            </c:ext>
          </c:extLst>
        </c:ser>
        <c:ser>
          <c:idx val="5"/>
          <c:order val="5"/>
          <c:tx>
            <c:strRef>
              <c:f>Output!$V$60</c:f>
              <c:strCache>
                <c:ptCount val="1"/>
                <c:pt idx="0">
                  <c:v>Poultry (eggs), Backyard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Output!$W$60</c:f>
              <c:numCache>
                <c:formatCode>0.0%</c:formatCode>
                <c:ptCount val="1"/>
                <c:pt idx="0">
                  <c:v>5.3203295779384562E-2</c:v>
                </c:pt>
              </c:numCache>
            </c:numRef>
          </c:val>
          <c:extLst>
            <c:ext xmlns:c16="http://schemas.microsoft.com/office/drawing/2014/chart" uri="{C3380CC4-5D6E-409C-BE32-E72D297353CC}">
              <c16:uniqueId val="{00000005-4DAE-4953-B496-4712AF6E4087}"/>
            </c:ext>
          </c:extLst>
        </c:ser>
        <c:ser>
          <c:idx val="6"/>
          <c:order val="6"/>
          <c:tx>
            <c:strRef>
              <c:f>Output!$V$61</c:f>
              <c:strCache>
                <c:ptCount val="1"/>
                <c:pt idx="0">
                  <c:v>Rest of animal products</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Output!$W$61</c:f>
              <c:numCache>
                <c:formatCode>0.0%</c:formatCode>
                <c:ptCount val="1"/>
                <c:pt idx="0">
                  <c:v>3.0953129455114376E-2</c:v>
                </c:pt>
              </c:numCache>
            </c:numRef>
          </c:val>
          <c:extLst>
            <c:ext xmlns:c16="http://schemas.microsoft.com/office/drawing/2014/chart" uri="{C3380CC4-5D6E-409C-BE32-E72D297353CC}">
              <c16:uniqueId val="{00000006-4DAE-4953-B496-4712AF6E4087}"/>
            </c:ext>
          </c:extLst>
        </c:ser>
        <c:dLbls>
          <c:showLegendKey val="0"/>
          <c:showVal val="0"/>
          <c:showCatName val="0"/>
          <c:showSerName val="0"/>
          <c:showPercent val="0"/>
          <c:showBubbleSize val="0"/>
        </c:dLbls>
        <c:gapWidth val="150"/>
        <c:overlap val="100"/>
        <c:axId val="1484905119"/>
        <c:axId val="1484907519"/>
      </c:barChart>
      <c:catAx>
        <c:axId val="1484905119"/>
        <c:scaling>
          <c:orientation val="minMax"/>
        </c:scaling>
        <c:delete val="1"/>
        <c:axPos val="b"/>
        <c:numFmt formatCode="General" sourceLinked="1"/>
        <c:majorTickMark val="none"/>
        <c:minorTickMark val="none"/>
        <c:tickLblPos val="nextTo"/>
        <c:crossAx val="1484907519"/>
        <c:crosses val="autoZero"/>
        <c:auto val="1"/>
        <c:lblAlgn val="ctr"/>
        <c:lblOffset val="100"/>
        <c:noMultiLvlLbl val="0"/>
      </c:catAx>
      <c:valAx>
        <c:axId val="148490751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8490511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Cost_struct!$AG$81</c:f>
              <c:strCache>
                <c:ptCount val="1"/>
                <c:pt idx="0">
                  <c:v>Land</c:v>
                </c:pt>
              </c:strCache>
            </c:strRef>
          </c:tx>
          <c:spPr>
            <a:solidFill>
              <a:schemeClr val="accent1"/>
            </a:solidFill>
            <a:ln>
              <a:noFill/>
            </a:ln>
            <a:effectLst/>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B-77DB-4051-A9B3-E5C92BE409A7}"/>
                </c:ext>
              </c:extLst>
            </c:dLbl>
            <c:dLbl>
              <c:idx val="3"/>
              <c:delete val="1"/>
              <c:extLst>
                <c:ext xmlns:c15="http://schemas.microsoft.com/office/drawing/2012/chart" uri="{CE6537A1-D6FC-4f65-9D91-7224C49458BB}"/>
                <c:ext xmlns:c16="http://schemas.microsoft.com/office/drawing/2014/chart" uri="{C3380CC4-5D6E-409C-BE32-E72D297353CC}">
                  <c16:uniqueId val="{0000000C-77DB-4051-A9B3-E5C92BE409A7}"/>
                </c:ext>
              </c:extLst>
            </c:dLbl>
            <c:dLbl>
              <c:idx val="4"/>
              <c:delete val="1"/>
              <c:extLst>
                <c:ext xmlns:c15="http://schemas.microsoft.com/office/drawing/2012/chart" uri="{CE6537A1-D6FC-4f65-9D91-7224C49458BB}"/>
                <c:ext xmlns:c16="http://schemas.microsoft.com/office/drawing/2014/chart" uri="{C3380CC4-5D6E-409C-BE32-E72D297353CC}">
                  <c16:uniqueId val="{0000000D-77DB-4051-A9B3-E5C92BE409A7}"/>
                </c:ext>
              </c:extLst>
            </c:dLbl>
            <c:dLbl>
              <c:idx val="5"/>
              <c:delete val="1"/>
              <c:extLst>
                <c:ext xmlns:c15="http://schemas.microsoft.com/office/drawing/2012/chart" uri="{CE6537A1-D6FC-4f65-9D91-7224C49458BB}"/>
                <c:ext xmlns:c16="http://schemas.microsoft.com/office/drawing/2014/chart" uri="{C3380CC4-5D6E-409C-BE32-E72D297353CC}">
                  <c16:uniqueId val="{0000000E-77DB-4051-A9B3-E5C92BE409A7}"/>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Cost_struct!$AG$82:$AG$87</c:f>
              <c:numCache>
                <c:formatCode>0%</c:formatCode>
                <c:ptCount val="6"/>
                <c:pt idx="0">
                  <c:v>0.26663849076232848</c:v>
                </c:pt>
                <c:pt idx="1">
                  <c:v>0.25228957209073199</c:v>
                </c:pt>
                <c:pt idx="2">
                  <c:v>4.9715246008776026E-3</c:v>
                </c:pt>
                <c:pt idx="3">
                  <c:v>1.4316955824464208E-2</c:v>
                </c:pt>
                <c:pt idx="4">
                  <c:v>2.8160509095554124E-3</c:v>
                </c:pt>
                <c:pt idx="5">
                  <c:v>8.1372157957718388E-3</c:v>
                </c:pt>
              </c:numCache>
            </c:numRef>
          </c:val>
          <c:extLst>
            <c:ext xmlns:c16="http://schemas.microsoft.com/office/drawing/2014/chart" uri="{C3380CC4-5D6E-409C-BE32-E72D297353CC}">
              <c16:uniqueId val="{00000000-77DB-4051-A9B3-E5C92BE409A7}"/>
            </c:ext>
          </c:extLst>
        </c:ser>
        <c:ser>
          <c:idx val="1"/>
          <c:order val="1"/>
          <c:tx>
            <c:strRef>
              <c:f>Cost_struct!$AH$81</c:f>
              <c:strCache>
                <c:ptCount val="1"/>
                <c:pt idx="0">
                  <c:v>Labor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Cost_struct!$AH$82:$AH$87</c:f>
              <c:numCache>
                <c:formatCode>0%</c:formatCode>
                <c:ptCount val="6"/>
                <c:pt idx="0">
                  <c:v>0.14661378266160119</c:v>
                </c:pt>
                <c:pt idx="1">
                  <c:v>0.22283302357867396</c:v>
                </c:pt>
                <c:pt idx="2">
                  <c:v>0.15837690225002335</c:v>
                </c:pt>
                <c:pt idx="3">
                  <c:v>0.25137775185887157</c:v>
                </c:pt>
                <c:pt idx="4">
                  <c:v>0.19952736795043752</c:v>
                </c:pt>
                <c:pt idx="5">
                  <c:v>0.30321499800558438</c:v>
                </c:pt>
              </c:numCache>
            </c:numRef>
          </c:val>
          <c:extLst>
            <c:ext xmlns:c16="http://schemas.microsoft.com/office/drawing/2014/chart" uri="{C3380CC4-5D6E-409C-BE32-E72D297353CC}">
              <c16:uniqueId val="{00000001-77DB-4051-A9B3-E5C92BE409A7}"/>
            </c:ext>
          </c:extLst>
        </c:ser>
        <c:ser>
          <c:idx val="2"/>
          <c:order val="2"/>
          <c:tx>
            <c:strRef>
              <c:f>Cost_struct!$AI$81</c:f>
              <c:strCache>
                <c:ptCount val="1"/>
                <c:pt idx="0">
                  <c:v>Capital</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Cost_struct!$AI$82:$AI$87</c:f>
              <c:numCache>
                <c:formatCode>0%</c:formatCode>
                <c:ptCount val="6"/>
                <c:pt idx="0">
                  <c:v>0.11138616160584078</c:v>
                </c:pt>
                <c:pt idx="1">
                  <c:v>0.16164714839114178</c:v>
                </c:pt>
                <c:pt idx="2">
                  <c:v>0.11550042012883951</c:v>
                </c:pt>
                <c:pt idx="3">
                  <c:v>0.14042863391164892</c:v>
                </c:pt>
                <c:pt idx="4">
                  <c:v>0.15304220592590012</c:v>
                </c:pt>
                <c:pt idx="5">
                  <c:v>0.15401675309134424</c:v>
                </c:pt>
              </c:numCache>
            </c:numRef>
          </c:val>
          <c:extLst>
            <c:ext xmlns:c16="http://schemas.microsoft.com/office/drawing/2014/chart" uri="{C3380CC4-5D6E-409C-BE32-E72D297353CC}">
              <c16:uniqueId val="{00000002-77DB-4051-A9B3-E5C92BE409A7}"/>
            </c:ext>
          </c:extLst>
        </c:ser>
        <c:ser>
          <c:idx val="3"/>
          <c:order val="3"/>
          <c:tx>
            <c:strRef>
              <c:f>Cost_struct!$AJ$81</c:f>
              <c:strCache>
                <c:ptCount val="1"/>
                <c:pt idx="0">
                  <c:v>Feed</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Cost_struct!$AJ$82:$AJ$87</c:f>
              <c:numCache>
                <c:formatCode>0%</c:formatCode>
                <c:ptCount val="6"/>
                <c:pt idx="0">
                  <c:v>0.25774914775630009</c:v>
                </c:pt>
                <c:pt idx="1">
                  <c:v>0.16606954925099085</c:v>
                </c:pt>
                <c:pt idx="2">
                  <c:v>0.51297731304266647</c:v>
                </c:pt>
                <c:pt idx="3">
                  <c:v>0.41204257180346987</c:v>
                </c:pt>
                <c:pt idx="4">
                  <c:v>0.35825973860080013</c:v>
                </c:pt>
                <c:pt idx="5">
                  <c:v>0.29732748304746709</c:v>
                </c:pt>
              </c:numCache>
            </c:numRef>
          </c:val>
          <c:extLst>
            <c:ext xmlns:c16="http://schemas.microsoft.com/office/drawing/2014/chart" uri="{C3380CC4-5D6E-409C-BE32-E72D297353CC}">
              <c16:uniqueId val="{00000003-77DB-4051-A9B3-E5C92BE409A7}"/>
            </c:ext>
          </c:extLst>
        </c:ser>
        <c:ser>
          <c:idx val="4"/>
          <c:order val="4"/>
          <c:tx>
            <c:strRef>
              <c:f>Cost_struct!$AK$81</c:f>
              <c:strCache>
                <c:ptCount val="1"/>
                <c:pt idx="0">
                  <c:v>Animal products</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Cost_struct!$AK$82:$AK$87</c:f>
              <c:numCache>
                <c:formatCode>0%</c:formatCode>
                <c:ptCount val="6"/>
                <c:pt idx="0">
                  <c:v>8.4806375804638803E-2</c:v>
                </c:pt>
                <c:pt idx="1">
                  <c:v>6.7377236391320899E-2</c:v>
                </c:pt>
                <c:pt idx="2">
                  <c:v>7.9030902810195133E-2</c:v>
                </c:pt>
                <c:pt idx="3">
                  <c:v>5.1640180784370902E-2</c:v>
                </c:pt>
                <c:pt idx="4">
                  <c:v>7.7879774948178854E-2</c:v>
                </c:pt>
                <c:pt idx="5">
                  <c:v>5.0929397686477862E-2</c:v>
                </c:pt>
              </c:numCache>
            </c:numRef>
          </c:val>
          <c:extLst>
            <c:ext xmlns:c16="http://schemas.microsoft.com/office/drawing/2014/chart" uri="{C3380CC4-5D6E-409C-BE32-E72D297353CC}">
              <c16:uniqueId val="{00000004-77DB-4051-A9B3-E5C92BE409A7}"/>
            </c:ext>
          </c:extLst>
        </c:ser>
        <c:ser>
          <c:idx val="5"/>
          <c:order val="5"/>
          <c:tx>
            <c:strRef>
              <c:f>Cost_struct!$AL$81</c:f>
              <c:strCache>
                <c:ptCount val="1"/>
                <c:pt idx="0">
                  <c:v>Energy</c:v>
                </c:pt>
              </c:strCache>
            </c:strRef>
          </c:tx>
          <c:spPr>
            <a:solidFill>
              <a:schemeClr val="accent6"/>
            </a:solidFill>
            <a:ln>
              <a:noFill/>
            </a:ln>
            <a:effectLst/>
          </c:spPr>
          <c:invertIfNegative val="0"/>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Cost_struct!$AL$82:$AL$87</c:f>
              <c:numCache>
                <c:formatCode>0%</c:formatCode>
                <c:ptCount val="6"/>
                <c:pt idx="0">
                  <c:v>1.3993516445748999E-2</c:v>
                </c:pt>
                <c:pt idx="1">
                  <c:v>9.5053628607895384E-3</c:v>
                </c:pt>
                <c:pt idx="2">
                  <c:v>1.189198020726356E-2</c:v>
                </c:pt>
                <c:pt idx="3">
                  <c:v>9.2433299314768919E-3</c:v>
                </c:pt>
                <c:pt idx="4">
                  <c:v>2.1651657405633264E-2</c:v>
                </c:pt>
                <c:pt idx="5">
                  <c:v>2.3581970482648585E-2</c:v>
                </c:pt>
              </c:numCache>
            </c:numRef>
          </c:val>
          <c:extLst>
            <c:ext xmlns:c16="http://schemas.microsoft.com/office/drawing/2014/chart" uri="{C3380CC4-5D6E-409C-BE32-E72D297353CC}">
              <c16:uniqueId val="{00000005-77DB-4051-A9B3-E5C92BE409A7}"/>
            </c:ext>
          </c:extLst>
        </c:ser>
        <c:ser>
          <c:idx val="6"/>
          <c:order val="6"/>
          <c:tx>
            <c:strRef>
              <c:f>Cost_struct!$AM$81</c:f>
              <c:strCache>
                <c:ptCount val="1"/>
                <c:pt idx="0">
                  <c:v>Chemicals</c:v>
                </c:pt>
              </c:strCache>
            </c:strRef>
          </c:tx>
          <c:spPr>
            <a:solidFill>
              <a:schemeClr val="accent1">
                <a:lumMod val="60000"/>
              </a:schemeClr>
            </a:solidFill>
            <a:ln>
              <a:noFill/>
            </a:ln>
            <a:effectLst/>
          </c:spPr>
          <c:invertIfNegative val="0"/>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Cost_struct!$AM$82:$AM$87</c:f>
              <c:numCache>
                <c:formatCode>0%</c:formatCode>
                <c:ptCount val="6"/>
                <c:pt idx="0">
                  <c:v>1.2210074588740166E-2</c:v>
                </c:pt>
                <c:pt idx="1">
                  <c:v>1.538323742134844E-2</c:v>
                </c:pt>
                <c:pt idx="2">
                  <c:v>1.2638875921949398E-2</c:v>
                </c:pt>
                <c:pt idx="3">
                  <c:v>1.2246683189969384E-2</c:v>
                </c:pt>
                <c:pt idx="4">
                  <c:v>1.951494248869225E-2</c:v>
                </c:pt>
                <c:pt idx="5">
                  <c:v>1.8364579178300759E-2</c:v>
                </c:pt>
              </c:numCache>
            </c:numRef>
          </c:val>
          <c:extLst>
            <c:ext xmlns:c16="http://schemas.microsoft.com/office/drawing/2014/chart" uri="{C3380CC4-5D6E-409C-BE32-E72D297353CC}">
              <c16:uniqueId val="{00000006-77DB-4051-A9B3-E5C92BE409A7}"/>
            </c:ext>
          </c:extLst>
        </c:ser>
        <c:ser>
          <c:idx val="7"/>
          <c:order val="7"/>
          <c:tx>
            <c:strRef>
              <c:f>Cost_struct!$AN$81</c:f>
              <c:strCache>
                <c:ptCount val="1"/>
                <c:pt idx="0">
                  <c:v>Trade</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Cost_struct!$AN$82:$AN$87</c:f>
              <c:numCache>
                <c:formatCode>0%</c:formatCode>
                <c:ptCount val="6"/>
                <c:pt idx="0">
                  <c:v>3.9328608450913551E-2</c:v>
                </c:pt>
                <c:pt idx="1">
                  <c:v>4.295886607402763E-2</c:v>
                </c:pt>
                <c:pt idx="2">
                  <c:v>4.1779479040239008E-2</c:v>
                </c:pt>
                <c:pt idx="3">
                  <c:v>5.2544102638868641E-2</c:v>
                </c:pt>
                <c:pt idx="4">
                  <c:v>7.6271432469937936E-2</c:v>
                </c:pt>
                <c:pt idx="5">
                  <c:v>6.5704028719585167E-2</c:v>
                </c:pt>
              </c:numCache>
            </c:numRef>
          </c:val>
          <c:extLst>
            <c:ext xmlns:c16="http://schemas.microsoft.com/office/drawing/2014/chart" uri="{C3380CC4-5D6E-409C-BE32-E72D297353CC}">
              <c16:uniqueId val="{00000007-77DB-4051-A9B3-E5C92BE409A7}"/>
            </c:ext>
          </c:extLst>
        </c:ser>
        <c:ser>
          <c:idx val="8"/>
          <c:order val="8"/>
          <c:tx>
            <c:strRef>
              <c:f>Cost_struct!$AO$81</c:f>
              <c:strCache>
                <c:ptCount val="1"/>
                <c:pt idx="0">
                  <c:v>Transport</c:v>
                </c:pt>
              </c:strCache>
            </c:strRef>
          </c:tx>
          <c:spPr>
            <a:solidFill>
              <a:schemeClr val="accent3">
                <a:lumMod val="60000"/>
              </a:schemeClr>
            </a:solidFill>
            <a:ln>
              <a:noFill/>
            </a:ln>
            <a:effectLst/>
          </c:spPr>
          <c:invertIfNegative val="0"/>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Cost_struct!$AO$82:$AO$87</c:f>
              <c:numCache>
                <c:formatCode>0%</c:formatCode>
                <c:ptCount val="6"/>
                <c:pt idx="0">
                  <c:v>1.3203971873635714E-2</c:v>
                </c:pt>
                <c:pt idx="1">
                  <c:v>1.5976622853176293E-2</c:v>
                </c:pt>
                <c:pt idx="2">
                  <c:v>1.4809541592755111E-2</c:v>
                </c:pt>
                <c:pt idx="3">
                  <c:v>1.9040676483452399E-2</c:v>
                </c:pt>
                <c:pt idx="4">
                  <c:v>2.1349730297804643E-2</c:v>
                </c:pt>
                <c:pt idx="5">
                  <c:v>2.1523733546071001E-2</c:v>
                </c:pt>
              </c:numCache>
            </c:numRef>
          </c:val>
          <c:extLst>
            <c:ext xmlns:c16="http://schemas.microsoft.com/office/drawing/2014/chart" uri="{C3380CC4-5D6E-409C-BE32-E72D297353CC}">
              <c16:uniqueId val="{00000008-77DB-4051-A9B3-E5C92BE409A7}"/>
            </c:ext>
          </c:extLst>
        </c:ser>
        <c:ser>
          <c:idx val="9"/>
          <c:order val="9"/>
          <c:tx>
            <c:strRef>
              <c:f>Cost_struct!$AP$81</c:f>
              <c:strCache>
                <c:ptCount val="1"/>
                <c:pt idx="0">
                  <c:v>Other services</c:v>
                </c:pt>
              </c:strCache>
            </c:strRef>
          </c:tx>
          <c:spPr>
            <a:solidFill>
              <a:schemeClr val="accent4">
                <a:lumMod val="60000"/>
              </a:schemeClr>
            </a:solidFill>
            <a:ln>
              <a:noFill/>
            </a:ln>
            <a:effectLst/>
          </c:spPr>
          <c:invertIfNegative val="0"/>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Cost_struct!$AP$82:$AP$87</c:f>
              <c:numCache>
                <c:formatCode>0%</c:formatCode>
                <c:ptCount val="6"/>
                <c:pt idx="0">
                  <c:v>3.824182356929879E-2</c:v>
                </c:pt>
                <c:pt idx="1">
                  <c:v>3.5692693522022437E-2</c:v>
                </c:pt>
                <c:pt idx="2">
                  <c:v>3.3563626178694801E-2</c:v>
                </c:pt>
                <c:pt idx="3">
                  <c:v>2.5980463624435048E-2</c:v>
                </c:pt>
                <c:pt idx="4">
                  <c:v>4.6496774605607714E-2</c:v>
                </c:pt>
                <c:pt idx="5">
                  <c:v>4.0765855604307941E-2</c:v>
                </c:pt>
              </c:numCache>
            </c:numRef>
          </c:val>
          <c:extLst>
            <c:ext xmlns:c16="http://schemas.microsoft.com/office/drawing/2014/chart" uri="{C3380CC4-5D6E-409C-BE32-E72D297353CC}">
              <c16:uniqueId val="{00000009-77DB-4051-A9B3-E5C92BE409A7}"/>
            </c:ext>
          </c:extLst>
        </c:ser>
        <c:ser>
          <c:idx val="10"/>
          <c:order val="10"/>
          <c:tx>
            <c:strRef>
              <c:f>Cost_struct!$AQ$81</c:f>
              <c:strCache>
                <c:ptCount val="1"/>
                <c:pt idx="0">
                  <c:v>Other inputs</c:v>
                </c:pt>
              </c:strCache>
            </c:strRef>
          </c:tx>
          <c:spPr>
            <a:solidFill>
              <a:schemeClr val="accent5">
                <a:lumMod val="60000"/>
              </a:schemeClr>
            </a:solidFill>
            <a:ln>
              <a:noFill/>
            </a:ln>
            <a:effectLst/>
          </c:spPr>
          <c:invertIfNegative val="0"/>
          <c:cat>
            <c:strRef>
              <c:f>Cost_struct!$AF$82:$AF$87</c:f>
              <c:strCache>
                <c:ptCount val="6"/>
                <c:pt idx="0">
                  <c:v>Dairy cows, Grazing</c:v>
                </c:pt>
                <c:pt idx="1">
                  <c:v>Dairy cows, Mixed</c:v>
                </c:pt>
                <c:pt idx="2">
                  <c:v>Dairy cows, Industrial</c:v>
                </c:pt>
                <c:pt idx="3">
                  <c:v>Other dairy, Grazing</c:v>
                </c:pt>
                <c:pt idx="4">
                  <c:v>Other dairy, Mixed</c:v>
                </c:pt>
                <c:pt idx="5">
                  <c:v>Other dairy, Industrial</c:v>
                </c:pt>
              </c:strCache>
            </c:strRef>
          </c:cat>
          <c:val>
            <c:numRef>
              <c:f>Cost_struct!$AQ$82:$AQ$87</c:f>
              <c:numCache>
                <c:formatCode>0%</c:formatCode>
                <c:ptCount val="6"/>
                <c:pt idx="0">
                  <c:v>1.5828046480953397E-2</c:v>
                </c:pt>
                <c:pt idx="1">
                  <c:v>1.0266687565776216E-2</c:v>
                </c:pt>
                <c:pt idx="2">
                  <c:v>1.4459434226496126E-2</c:v>
                </c:pt>
                <c:pt idx="3">
                  <c:v>1.1138649948972153E-2</c:v>
                </c:pt>
                <c:pt idx="4">
                  <c:v>2.3190324397452201E-2</c:v>
                </c:pt>
                <c:pt idx="5">
                  <c:v>1.6433984842441164E-2</c:v>
                </c:pt>
              </c:numCache>
            </c:numRef>
          </c:val>
          <c:extLst>
            <c:ext xmlns:c16="http://schemas.microsoft.com/office/drawing/2014/chart" uri="{C3380CC4-5D6E-409C-BE32-E72D297353CC}">
              <c16:uniqueId val="{0000000A-77DB-4051-A9B3-E5C92BE409A7}"/>
            </c:ext>
          </c:extLst>
        </c:ser>
        <c:dLbls>
          <c:showLegendKey val="0"/>
          <c:showVal val="0"/>
          <c:showCatName val="0"/>
          <c:showSerName val="0"/>
          <c:showPercent val="0"/>
          <c:showBubbleSize val="0"/>
        </c:dLbls>
        <c:gapWidth val="150"/>
        <c:overlap val="100"/>
        <c:axId val="1494294127"/>
        <c:axId val="1494281167"/>
      </c:barChart>
      <c:catAx>
        <c:axId val="14942941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494281167"/>
        <c:crosses val="autoZero"/>
        <c:auto val="1"/>
        <c:lblAlgn val="ctr"/>
        <c:lblOffset val="100"/>
        <c:noMultiLvlLbl val="0"/>
      </c:catAx>
      <c:valAx>
        <c:axId val="149428116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494294127"/>
        <c:crosses val="autoZero"/>
        <c:crossBetween val="between"/>
      </c:valAx>
      <c:spPr>
        <a:noFill/>
        <a:ln>
          <a:noFill/>
        </a:ln>
        <a:effectLst/>
      </c:spPr>
    </c:plotArea>
    <c:legend>
      <c:legendPos val="r"/>
      <c:layout>
        <c:manualLayout>
          <c:xMode val="edge"/>
          <c:yMode val="edge"/>
          <c:x val="0.85460567567325585"/>
          <c:y val="8.0803066016863614E-2"/>
          <c:w val="0.13805835331711525"/>
          <c:h val="0.8300682572900171"/>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Cost_struct!$AG$81</c:f>
              <c:strCache>
                <c:ptCount val="1"/>
                <c:pt idx="0">
                  <c:v>Land</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B-BCFC-48CF-B9D0-8F3256867EF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Cost_struct!$AG$93:$AG$99</c:f>
              <c:numCache>
                <c:formatCode>0%</c:formatCode>
                <c:ptCount val="7"/>
                <c:pt idx="0">
                  <c:v>1.5478366849482023E-2</c:v>
                </c:pt>
                <c:pt idx="1">
                  <c:v>0.23194217535521561</c:v>
                </c:pt>
                <c:pt idx="2">
                  <c:v>0.14151800003919443</c:v>
                </c:pt>
                <c:pt idx="3">
                  <c:v>0.10503895725624408</c:v>
                </c:pt>
                <c:pt idx="4">
                  <c:v>0.3150026695141484</c:v>
                </c:pt>
                <c:pt idx="5">
                  <c:v>0.19943541618982225</c:v>
                </c:pt>
                <c:pt idx="6">
                  <c:v>0.26248864668483196</c:v>
                </c:pt>
              </c:numCache>
            </c:numRef>
          </c:val>
          <c:extLst>
            <c:ext xmlns:c16="http://schemas.microsoft.com/office/drawing/2014/chart" uri="{C3380CC4-5D6E-409C-BE32-E72D297353CC}">
              <c16:uniqueId val="{00000000-BCFC-48CF-B9D0-8F3256867EF2}"/>
            </c:ext>
          </c:extLst>
        </c:ser>
        <c:ser>
          <c:idx val="1"/>
          <c:order val="1"/>
          <c:tx>
            <c:strRef>
              <c:f>Cost_struct!$AH$81</c:f>
              <c:strCache>
                <c:ptCount val="1"/>
                <c:pt idx="0">
                  <c:v>Labor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Cost_struct!$AH$93:$AH$99</c:f>
              <c:numCache>
                <c:formatCode>0%</c:formatCode>
                <c:ptCount val="7"/>
                <c:pt idx="0">
                  <c:v>0.14629291082673168</c:v>
                </c:pt>
                <c:pt idx="1">
                  <c:v>0.26263676419624732</c:v>
                </c:pt>
                <c:pt idx="2">
                  <c:v>0.29765878640998672</c:v>
                </c:pt>
                <c:pt idx="3">
                  <c:v>0.30561421393723148</c:v>
                </c:pt>
                <c:pt idx="4">
                  <c:v>0.27522690870261612</c:v>
                </c:pt>
                <c:pt idx="5">
                  <c:v>0.29121843289845123</c:v>
                </c:pt>
                <c:pt idx="6">
                  <c:v>0.32152588555858308</c:v>
                </c:pt>
              </c:numCache>
            </c:numRef>
          </c:val>
          <c:extLst>
            <c:ext xmlns:c16="http://schemas.microsoft.com/office/drawing/2014/chart" uri="{C3380CC4-5D6E-409C-BE32-E72D297353CC}">
              <c16:uniqueId val="{00000001-BCFC-48CF-B9D0-8F3256867EF2}"/>
            </c:ext>
          </c:extLst>
        </c:ser>
        <c:ser>
          <c:idx val="2"/>
          <c:order val="2"/>
          <c:tx>
            <c:strRef>
              <c:f>Cost_struct!$AI$81</c:f>
              <c:strCache>
                <c:ptCount val="1"/>
                <c:pt idx="0">
                  <c:v>Capital</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Cost_struct!$AI$93:$AI$99</c:f>
              <c:numCache>
                <c:formatCode>0%</c:formatCode>
                <c:ptCount val="7"/>
                <c:pt idx="0">
                  <c:v>0.11744871013609588</c:v>
                </c:pt>
                <c:pt idx="1">
                  <c:v>0.18179117778107828</c:v>
                </c:pt>
                <c:pt idx="2">
                  <c:v>0.13519136677488683</c:v>
                </c:pt>
                <c:pt idx="3">
                  <c:v>0.139263088909925</c:v>
                </c:pt>
                <c:pt idx="4">
                  <c:v>0.22797650827549387</c:v>
                </c:pt>
                <c:pt idx="5">
                  <c:v>0.14206149385824368</c:v>
                </c:pt>
                <c:pt idx="6">
                  <c:v>0.14350590372388738</c:v>
                </c:pt>
              </c:numCache>
            </c:numRef>
          </c:val>
          <c:extLst>
            <c:ext xmlns:c16="http://schemas.microsoft.com/office/drawing/2014/chart" uri="{C3380CC4-5D6E-409C-BE32-E72D297353CC}">
              <c16:uniqueId val="{00000002-BCFC-48CF-B9D0-8F3256867EF2}"/>
            </c:ext>
          </c:extLst>
        </c:ser>
        <c:ser>
          <c:idx val="3"/>
          <c:order val="3"/>
          <c:tx>
            <c:strRef>
              <c:f>Cost_struct!$AJ$81</c:f>
              <c:strCache>
                <c:ptCount val="1"/>
                <c:pt idx="0">
                  <c:v>Feed</c:v>
                </c:pt>
              </c:strCache>
            </c:strRef>
          </c:tx>
          <c:spPr>
            <a:solidFill>
              <a:schemeClr val="accent4"/>
            </a:solidFill>
            <a:ln>
              <a:noFill/>
            </a:ln>
            <a:effectLst/>
          </c:spPr>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C-BCFC-48CF-B9D0-8F3256867EF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Cost_struct!$AJ$93:$AJ$99</c:f>
              <c:numCache>
                <c:formatCode>0%</c:formatCode>
                <c:ptCount val="7"/>
                <c:pt idx="0">
                  <c:v>0.38322161283770056</c:v>
                </c:pt>
                <c:pt idx="1">
                  <c:v>4.2180305955740384E-2</c:v>
                </c:pt>
                <c:pt idx="2">
                  <c:v>0.18130034033824788</c:v>
                </c:pt>
                <c:pt idx="3">
                  <c:v>0.16216413019733489</c:v>
                </c:pt>
                <c:pt idx="4">
                  <c:v>8.8093966898024553E-3</c:v>
                </c:pt>
                <c:pt idx="5">
                  <c:v>0.20111390859845885</c:v>
                </c:pt>
                <c:pt idx="6">
                  <c:v>0.1262488646684832</c:v>
                </c:pt>
              </c:numCache>
            </c:numRef>
          </c:val>
          <c:extLst>
            <c:ext xmlns:c16="http://schemas.microsoft.com/office/drawing/2014/chart" uri="{C3380CC4-5D6E-409C-BE32-E72D297353CC}">
              <c16:uniqueId val="{00000003-BCFC-48CF-B9D0-8F3256867EF2}"/>
            </c:ext>
          </c:extLst>
        </c:ser>
        <c:ser>
          <c:idx val="4"/>
          <c:order val="4"/>
          <c:tx>
            <c:strRef>
              <c:f>Cost_struct!$AK$81</c:f>
              <c:strCache>
                <c:ptCount val="1"/>
                <c:pt idx="0">
                  <c:v>Animal products</c:v>
                </c:pt>
              </c:strCache>
            </c:strRef>
          </c:tx>
          <c:spPr>
            <a:solidFill>
              <a:schemeClr val="accent5"/>
            </a:solidFill>
            <a:ln>
              <a:noFill/>
            </a:ln>
            <a:effectLst/>
          </c:spPr>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D-BCFC-48CF-B9D0-8F3256867EF2}"/>
                </c:ext>
              </c:extLst>
            </c:dLbl>
            <c:dLbl>
              <c:idx val="6"/>
              <c:delete val="1"/>
              <c:extLst>
                <c:ext xmlns:c15="http://schemas.microsoft.com/office/drawing/2012/chart" uri="{CE6537A1-D6FC-4f65-9D91-7224C49458BB}"/>
                <c:ext xmlns:c16="http://schemas.microsoft.com/office/drawing/2014/chart" uri="{C3380CC4-5D6E-409C-BE32-E72D297353CC}">
                  <c16:uniqueId val="{0000000E-BCFC-48CF-B9D0-8F3256867EF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Cost_struct!$AK$93:$AK$99</c:f>
              <c:numCache>
                <c:formatCode>0%</c:formatCode>
                <c:ptCount val="7"/>
                <c:pt idx="0">
                  <c:v>0.2155596181190331</c:v>
                </c:pt>
                <c:pt idx="1">
                  <c:v>4.5992375860191101E-2</c:v>
                </c:pt>
                <c:pt idx="2">
                  <c:v>5.6296257585754135E-2</c:v>
                </c:pt>
                <c:pt idx="3">
                  <c:v>7.4091604165149635E-2</c:v>
                </c:pt>
                <c:pt idx="4">
                  <c:v>2.6695141484249865E-4</c:v>
                </c:pt>
                <c:pt idx="5">
                  <c:v>7.0115205615320059E-2</c:v>
                </c:pt>
                <c:pt idx="6">
                  <c:v>0</c:v>
                </c:pt>
              </c:numCache>
            </c:numRef>
          </c:val>
          <c:extLst>
            <c:ext xmlns:c16="http://schemas.microsoft.com/office/drawing/2014/chart" uri="{C3380CC4-5D6E-409C-BE32-E72D297353CC}">
              <c16:uniqueId val="{00000004-BCFC-48CF-B9D0-8F3256867EF2}"/>
            </c:ext>
          </c:extLst>
        </c:ser>
        <c:ser>
          <c:idx val="5"/>
          <c:order val="5"/>
          <c:tx>
            <c:strRef>
              <c:f>Cost_struct!$AL$81</c:f>
              <c:strCache>
                <c:ptCount val="1"/>
                <c:pt idx="0">
                  <c:v>Energy</c:v>
                </c:pt>
              </c:strCache>
            </c:strRef>
          </c:tx>
          <c:spPr>
            <a:solidFill>
              <a:schemeClr val="accent6"/>
            </a:solidFill>
            <a:ln>
              <a:noFill/>
            </a:ln>
            <a:effectLst/>
          </c:spPr>
          <c:invertIfNegative val="0"/>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Cost_struct!$AL$93:$AL$99</c:f>
              <c:numCache>
                <c:formatCode>0%</c:formatCode>
                <c:ptCount val="7"/>
                <c:pt idx="0">
                  <c:v>1.0522039406865732E-2</c:v>
                </c:pt>
                <c:pt idx="1">
                  <c:v>2.9951977820684192E-2</c:v>
                </c:pt>
                <c:pt idx="2">
                  <c:v>1.9829112311621801E-2</c:v>
                </c:pt>
                <c:pt idx="3">
                  <c:v>2.1481103910289085E-2</c:v>
                </c:pt>
                <c:pt idx="4">
                  <c:v>2.1089161772557395E-2</c:v>
                </c:pt>
                <c:pt idx="5">
                  <c:v>1.0681315327687495E-2</c:v>
                </c:pt>
                <c:pt idx="6">
                  <c:v>1.9981834695731154E-2</c:v>
                </c:pt>
              </c:numCache>
            </c:numRef>
          </c:val>
          <c:extLst>
            <c:ext xmlns:c16="http://schemas.microsoft.com/office/drawing/2014/chart" uri="{C3380CC4-5D6E-409C-BE32-E72D297353CC}">
              <c16:uniqueId val="{00000005-BCFC-48CF-B9D0-8F3256867EF2}"/>
            </c:ext>
          </c:extLst>
        </c:ser>
        <c:ser>
          <c:idx val="6"/>
          <c:order val="6"/>
          <c:tx>
            <c:strRef>
              <c:f>Cost_struct!$AM$81</c:f>
              <c:strCache>
                <c:ptCount val="1"/>
                <c:pt idx="0">
                  <c:v>Chemicals</c:v>
                </c:pt>
              </c:strCache>
            </c:strRef>
          </c:tx>
          <c:spPr>
            <a:solidFill>
              <a:schemeClr val="accent1">
                <a:lumMod val="60000"/>
              </a:schemeClr>
            </a:solidFill>
            <a:ln>
              <a:noFill/>
            </a:ln>
            <a:effectLst/>
          </c:spPr>
          <c:invertIfNegative val="0"/>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Cost_struct!$AM$93:$AM$99</c:f>
              <c:numCache>
                <c:formatCode>0%</c:formatCode>
                <c:ptCount val="7"/>
                <c:pt idx="0">
                  <c:v>1.157830591102986E-2</c:v>
                </c:pt>
                <c:pt idx="1">
                  <c:v>3.401158473191742E-2</c:v>
                </c:pt>
                <c:pt idx="2">
                  <c:v>1.7069171625850029E-2</c:v>
                </c:pt>
                <c:pt idx="3">
                  <c:v>2.1262652006116652E-2</c:v>
                </c:pt>
                <c:pt idx="4">
                  <c:v>1.6017084890549919E-2</c:v>
                </c:pt>
                <c:pt idx="5">
                  <c:v>8.1635767147325861E-3</c:v>
                </c:pt>
                <c:pt idx="6">
                  <c:v>1.0899182561307902E-2</c:v>
                </c:pt>
              </c:numCache>
            </c:numRef>
          </c:val>
          <c:extLst>
            <c:ext xmlns:c16="http://schemas.microsoft.com/office/drawing/2014/chart" uri="{C3380CC4-5D6E-409C-BE32-E72D297353CC}">
              <c16:uniqueId val="{00000006-BCFC-48CF-B9D0-8F3256867EF2}"/>
            </c:ext>
          </c:extLst>
        </c:ser>
        <c:ser>
          <c:idx val="7"/>
          <c:order val="7"/>
          <c:tx>
            <c:strRef>
              <c:f>Cost_struct!$AN$81</c:f>
              <c:strCache>
                <c:ptCount val="1"/>
                <c:pt idx="0">
                  <c:v>Trade</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Cost_struct!$AN$93:$AN$99</c:f>
              <c:numCache>
                <c:formatCode>0%</c:formatCode>
                <c:ptCount val="7"/>
                <c:pt idx="0">
                  <c:v>3.3638025594149912E-2</c:v>
                </c:pt>
                <c:pt idx="1">
                  <c:v>5.3864052675875046E-2</c:v>
                </c:pt>
                <c:pt idx="2">
                  <c:v>6.8315880927340075E-2</c:v>
                </c:pt>
                <c:pt idx="3">
                  <c:v>6.6190926964246707E-2</c:v>
                </c:pt>
                <c:pt idx="4">
                  <c:v>5.1254671649759741E-2</c:v>
                </c:pt>
                <c:pt idx="5">
                  <c:v>3.8223849851224539E-2</c:v>
                </c:pt>
                <c:pt idx="6">
                  <c:v>4.4504995458673931E-2</c:v>
                </c:pt>
              </c:numCache>
            </c:numRef>
          </c:val>
          <c:extLst>
            <c:ext xmlns:c16="http://schemas.microsoft.com/office/drawing/2014/chart" uri="{C3380CC4-5D6E-409C-BE32-E72D297353CC}">
              <c16:uniqueId val="{00000007-BCFC-48CF-B9D0-8F3256867EF2}"/>
            </c:ext>
          </c:extLst>
        </c:ser>
        <c:ser>
          <c:idx val="8"/>
          <c:order val="8"/>
          <c:tx>
            <c:strRef>
              <c:f>Cost_struct!$AO$81</c:f>
              <c:strCache>
                <c:ptCount val="1"/>
                <c:pt idx="0">
                  <c:v>Transport</c:v>
                </c:pt>
              </c:strCache>
            </c:strRef>
          </c:tx>
          <c:spPr>
            <a:solidFill>
              <a:schemeClr val="accent3">
                <a:lumMod val="60000"/>
              </a:schemeClr>
            </a:solidFill>
            <a:ln>
              <a:noFill/>
            </a:ln>
            <a:effectLst/>
          </c:spPr>
          <c:invertIfNegative val="0"/>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Cost_struct!$AO$93:$AO$99</c:f>
              <c:numCache>
                <c:formatCode>0%</c:formatCode>
                <c:ptCount val="7"/>
                <c:pt idx="0">
                  <c:v>1.084704448507008E-2</c:v>
                </c:pt>
                <c:pt idx="1">
                  <c:v>1.8614782910045053E-2</c:v>
                </c:pt>
                <c:pt idx="2">
                  <c:v>1.6242822521115995E-2</c:v>
                </c:pt>
                <c:pt idx="3">
                  <c:v>1.6675162018495594E-2</c:v>
                </c:pt>
                <c:pt idx="4">
                  <c:v>1.6817939135077415E-2</c:v>
                </c:pt>
                <c:pt idx="5">
                  <c:v>9.6894789044022281E-3</c:v>
                </c:pt>
                <c:pt idx="6">
                  <c:v>1.0899182561307902E-2</c:v>
                </c:pt>
              </c:numCache>
            </c:numRef>
          </c:val>
          <c:extLst>
            <c:ext xmlns:c16="http://schemas.microsoft.com/office/drawing/2014/chart" uri="{C3380CC4-5D6E-409C-BE32-E72D297353CC}">
              <c16:uniqueId val="{00000008-BCFC-48CF-B9D0-8F3256867EF2}"/>
            </c:ext>
          </c:extLst>
        </c:ser>
        <c:ser>
          <c:idx val="9"/>
          <c:order val="9"/>
          <c:tx>
            <c:strRef>
              <c:f>Cost_struct!$AP$81</c:f>
              <c:strCache>
                <c:ptCount val="1"/>
                <c:pt idx="0">
                  <c:v>Other services</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Cost_struct!$AP$93:$AP$99</c:f>
              <c:numCache>
                <c:formatCode>0%</c:formatCode>
                <c:ptCount val="7"/>
                <c:pt idx="0">
                  <c:v>3.9000609384521635E-2</c:v>
                </c:pt>
                <c:pt idx="1">
                  <c:v>6.9013317490964898E-2</c:v>
                </c:pt>
                <c:pt idx="2">
                  <c:v>4.0958173017252082E-2</c:v>
                </c:pt>
                <c:pt idx="3">
                  <c:v>5.8508701667516205E-2</c:v>
                </c:pt>
                <c:pt idx="4">
                  <c:v>3.3368926855312335E-2</c:v>
                </c:pt>
                <c:pt idx="5">
                  <c:v>1.4724956130312047E-2</c:v>
                </c:pt>
                <c:pt idx="6">
                  <c:v>3.1789282470481378E-2</c:v>
                </c:pt>
              </c:numCache>
            </c:numRef>
          </c:val>
          <c:extLst>
            <c:ext xmlns:c16="http://schemas.microsoft.com/office/drawing/2014/chart" uri="{C3380CC4-5D6E-409C-BE32-E72D297353CC}">
              <c16:uniqueId val="{00000009-BCFC-48CF-B9D0-8F3256867EF2}"/>
            </c:ext>
          </c:extLst>
        </c:ser>
        <c:ser>
          <c:idx val="10"/>
          <c:order val="10"/>
          <c:tx>
            <c:strRef>
              <c:f>Cost_struct!$AQ$81</c:f>
              <c:strCache>
                <c:ptCount val="1"/>
                <c:pt idx="0">
                  <c:v>Other inputs</c:v>
                </c:pt>
              </c:strCache>
            </c:strRef>
          </c:tx>
          <c:spPr>
            <a:solidFill>
              <a:schemeClr val="accent5">
                <a:lumMod val="60000"/>
              </a:schemeClr>
            </a:solidFill>
            <a:ln>
              <a:noFill/>
            </a:ln>
            <a:effectLst/>
          </c:spPr>
          <c:invertIfNegative val="0"/>
          <c:cat>
            <c:strRef>
              <c:f>Cost_struct!$AF$93:$AF$99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Cost_struct!$AQ$93:$AQ$99</c:f>
              <c:numCache>
                <c:formatCode>0%</c:formatCode>
                <c:ptCount val="7"/>
                <c:pt idx="0">
                  <c:v>1.641275644931952E-2</c:v>
                </c:pt>
                <c:pt idx="1">
                  <c:v>3.0001485222040696E-2</c:v>
                </c:pt>
                <c:pt idx="2">
                  <c:v>2.5620088448750026E-2</c:v>
                </c:pt>
                <c:pt idx="3">
                  <c:v>2.9709458967450666E-2</c:v>
                </c:pt>
                <c:pt idx="4">
                  <c:v>3.4169781099839827E-2</c:v>
                </c:pt>
                <c:pt idx="5">
                  <c:v>1.4572365911345083E-2</c:v>
                </c:pt>
                <c:pt idx="6">
                  <c:v>2.8156221616712079E-2</c:v>
                </c:pt>
              </c:numCache>
            </c:numRef>
          </c:val>
          <c:extLst>
            <c:ext xmlns:c16="http://schemas.microsoft.com/office/drawing/2014/chart" uri="{C3380CC4-5D6E-409C-BE32-E72D297353CC}">
              <c16:uniqueId val="{0000000A-BCFC-48CF-B9D0-8F3256867EF2}"/>
            </c:ext>
          </c:extLst>
        </c:ser>
        <c:dLbls>
          <c:showLegendKey val="0"/>
          <c:showVal val="0"/>
          <c:showCatName val="0"/>
          <c:showSerName val="0"/>
          <c:showPercent val="0"/>
          <c:showBubbleSize val="0"/>
        </c:dLbls>
        <c:gapWidth val="150"/>
        <c:overlap val="100"/>
        <c:axId val="1494294127"/>
        <c:axId val="1494281167"/>
      </c:barChart>
      <c:catAx>
        <c:axId val="14942941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94281167"/>
        <c:crosses val="autoZero"/>
        <c:auto val="1"/>
        <c:lblAlgn val="ctr"/>
        <c:lblOffset val="100"/>
        <c:noMultiLvlLbl val="0"/>
      </c:catAx>
      <c:valAx>
        <c:axId val="149428116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94294127"/>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Global average emission intensities</a:t>
            </a:r>
            <a:r>
              <a:rPr lang="en-US" baseline="0"/>
              <a:t> (CH4+N2O) for cattle activities - Scope 1, kg CO2 eq per 1 USD of output</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Emission_intensities_global!$N$4</c:f>
              <c:strCache>
                <c:ptCount val="1"/>
                <c:pt idx="0">
                  <c:v>Input data (livestock database emissions and output value targets)</c:v>
                </c:pt>
              </c:strCache>
            </c:strRef>
          </c:tx>
          <c:spPr>
            <a:solidFill>
              <a:schemeClr val="accent1"/>
            </a:solidFill>
            <a:ln>
              <a:noFill/>
            </a:ln>
            <a:effectLst/>
          </c:spPr>
          <c:invertIfNegative val="0"/>
          <c:cat>
            <c:strRef>
              <c:f>Emission_intensities_global!$M$5:$M$16</c:f>
              <c:strCache>
                <c:ptCount val="12"/>
                <c:pt idx="0">
                  <c:v>Beef cattle, Grazing</c:v>
                </c:pt>
                <c:pt idx="1">
                  <c:v>Beef cattle, Mixed</c:v>
                </c:pt>
                <c:pt idx="2">
                  <c:v>Beef cattle, Industrial</c:v>
                </c:pt>
                <c:pt idx="3">
                  <c:v>Other ruminants, Grazing</c:v>
                </c:pt>
                <c:pt idx="4">
                  <c:v>Other ruminants, Mixed</c:v>
                </c:pt>
                <c:pt idx="5">
                  <c:v>Other ruminants, Industrial</c:v>
                </c:pt>
                <c:pt idx="6">
                  <c:v>Dairy cows producing meat, Grazing</c:v>
                </c:pt>
                <c:pt idx="7">
                  <c:v>Dairy cows producing meat, Mixed</c:v>
                </c:pt>
                <c:pt idx="8">
                  <c:v>Dairy cows producing meat, Industrial</c:v>
                </c:pt>
                <c:pt idx="9">
                  <c:v>Other dairy producing meat, Grazing</c:v>
                </c:pt>
                <c:pt idx="10">
                  <c:v>Other dairy producing meat, Mixed</c:v>
                </c:pt>
                <c:pt idx="11">
                  <c:v>Other dairy producing meat, Industrial</c:v>
                </c:pt>
              </c:strCache>
            </c:strRef>
          </c:cat>
          <c:val>
            <c:numRef>
              <c:f>Emission_intensities_global!$N$5:$N$16</c:f>
              <c:numCache>
                <c:formatCode>General</c:formatCode>
                <c:ptCount val="12"/>
                <c:pt idx="0">
                  <c:v>13.86</c:v>
                </c:pt>
                <c:pt idx="1">
                  <c:v>9.64</c:v>
                </c:pt>
                <c:pt idx="2">
                  <c:v>8.1300000000000008</c:v>
                </c:pt>
                <c:pt idx="3">
                  <c:v>6.86</c:v>
                </c:pt>
                <c:pt idx="4">
                  <c:v>6.16</c:v>
                </c:pt>
                <c:pt idx="5">
                  <c:v>4.33</c:v>
                </c:pt>
                <c:pt idx="6">
                  <c:v>9.1199999999999992</c:v>
                </c:pt>
                <c:pt idx="7">
                  <c:v>5.98</c:v>
                </c:pt>
                <c:pt idx="8">
                  <c:v>6.02</c:v>
                </c:pt>
                <c:pt idx="9">
                  <c:v>2.85</c:v>
                </c:pt>
                <c:pt idx="10">
                  <c:v>2.33</c:v>
                </c:pt>
                <c:pt idx="11">
                  <c:v>1.85</c:v>
                </c:pt>
              </c:numCache>
            </c:numRef>
          </c:val>
          <c:extLst>
            <c:ext xmlns:c16="http://schemas.microsoft.com/office/drawing/2014/chart" uri="{C3380CC4-5D6E-409C-BE32-E72D297353CC}">
              <c16:uniqueId val="{00000000-07F1-478E-93F0-02CC4125449A}"/>
            </c:ext>
          </c:extLst>
        </c:ser>
        <c:ser>
          <c:idx val="1"/>
          <c:order val="1"/>
          <c:tx>
            <c:strRef>
              <c:f>Emission_intensities_global!$O$4</c:f>
              <c:strCache>
                <c:ptCount val="1"/>
                <c:pt idx="0">
                  <c:v>Final database</c:v>
                </c:pt>
              </c:strCache>
            </c:strRef>
          </c:tx>
          <c:spPr>
            <a:solidFill>
              <a:schemeClr val="accent2"/>
            </a:solidFill>
            <a:ln>
              <a:noFill/>
            </a:ln>
            <a:effectLst/>
          </c:spPr>
          <c:invertIfNegative val="0"/>
          <c:cat>
            <c:strRef>
              <c:f>Emission_intensities_global!$M$5:$M$16</c:f>
              <c:strCache>
                <c:ptCount val="12"/>
                <c:pt idx="0">
                  <c:v>Beef cattle, Grazing</c:v>
                </c:pt>
                <c:pt idx="1">
                  <c:v>Beef cattle, Mixed</c:v>
                </c:pt>
                <c:pt idx="2">
                  <c:v>Beef cattle, Industrial</c:v>
                </c:pt>
                <c:pt idx="3">
                  <c:v>Other ruminants, Grazing</c:v>
                </c:pt>
                <c:pt idx="4">
                  <c:v>Other ruminants, Mixed</c:v>
                </c:pt>
                <c:pt idx="5">
                  <c:v>Other ruminants, Industrial</c:v>
                </c:pt>
                <c:pt idx="6">
                  <c:v>Dairy cows producing meat, Grazing</c:v>
                </c:pt>
                <c:pt idx="7">
                  <c:v>Dairy cows producing meat, Mixed</c:v>
                </c:pt>
                <c:pt idx="8">
                  <c:v>Dairy cows producing meat, Industrial</c:v>
                </c:pt>
                <c:pt idx="9">
                  <c:v>Other dairy producing meat, Grazing</c:v>
                </c:pt>
                <c:pt idx="10">
                  <c:v>Other dairy producing meat, Mixed</c:v>
                </c:pt>
                <c:pt idx="11">
                  <c:v>Other dairy producing meat, Industrial</c:v>
                </c:pt>
              </c:strCache>
            </c:strRef>
          </c:cat>
          <c:val>
            <c:numRef>
              <c:f>Emission_intensities_global!$O$5:$O$16</c:f>
              <c:numCache>
                <c:formatCode>General</c:formatCode>
                <c:ptCount val="12"/>
                <c:pt idx="0">
                  <c:v>14.64</c:v>
                </c:pt>
                <c:pt idx="1">
                  <c:v>8.92</c:v>
                </c:pt>
                <c:pt idx="2">
                  <c:v>7.3</c:v>
                </c:pt>
                <c:pt idx="3">
                  <c:v>6.65</c:v>
                </c:pt>
                <c:pt idx="4">
                  <c:v>5.42</c:v>
                </c:pt>
                <c:pt idx="5">
                  <c:v>3.74</c:v>
                </c:pt>
                <c:pt idx="6">
                  <c:v>10.6</c:v>
                </c:pt>
                <c:pt idx="7">
                  <c:v>4.9000000000000004</c:v>
                </c:pt>
                <c:pt idx="8">
                  <c:v>4.38</c:v>
                </c:pt>
                <c:pt idx="9">
                  <c:v>4.01</c:v>
                </c:pt>
                <c:pt idx="10">
                  <c:v>1.78</c:v>
                </c:pt>
                <c:pt idx="11">
                  <c:v>1.7</c:v>
                </c:pt>
              </c:numCache>
            </c:numRef>
          </c:val>
          <c:extLst>
            <c:ext xmlns:c16="http://schemas.microsoft.com/office/drawing/2014/chart" uri="{C3380CC4-5D6E-409C-BE32-E72D297353CC}">
              <c16:uniqueId val="{00000001-07F1-478E-93F0-02CC4125449A}"/>
            </c:ext>
          </c:extLst>
        </c:ser>
        <c:dLbls>
          <c:showLegendKey val="0"/>
          <c:showVal val="0"/>
          <c:showCatName val="0"/>
          <c:showSerName val="0"/>
          <c:showPercent val="0"/>
          <c:showBubbleSize val="0"/>
        </c:dLbls>
        <c:gapWidth val="219"/>
        <c:overlap val="-27"/>
        <c:axId val="324742207"/>
        <c:axId val="324747967"/>
      </c:barChart>
      <c:catAx>
        <c:axId val="3247422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4747967"/>
        <c:crosses val="autoZero"/>
        <c:auto val="1"/>
        <c:lblAlgn val="ctr"/>
        <c:lblOffset val="100"/>
        <c:noMultiLvlLbl val="0"/>
      </c:catAx>
      <c:valAx>
        <c:axId val="3247479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47422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USA emission intensities</a:t>
            </a:r>
            <a:r>
              <a:rPr lang="en-US" baseline="0"/>
              <a:t> (CH4+N2O) for pigs and poultry - Scope 1, kg CO2 eq per 1 USD of output</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Emission_intensities_USA!$N$4</c:f>
              <c:strCache>
                <c:ptCount val="1"/>
                <c:pt idx="0">
                  <c:v>Input data (livestock database emissions and output value targets)</c:v>
                </c:pt>
              </c:strCache>
            </c:strRef>
          </c:tx>
          <c:spPr>
            <a:solidFill>
              <a:schemeClr val="accent1"/>
            </a:solidFill>
            <a:ln>
              <a:noFill/>
            </a:ln>
            <a:effectLst/>
          </c:spPr>
          <c:invertIfNegative val="0"/>
          <c:cat>
            <c:strRef>
              <c:f>Emission_intensities_USA!$M$23:$M$29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Emission_intensities_USA!$N$23:$N$29</c:f>
              <c:numCache>
                <c:formatCode>General</c:formatCode>
                <c:ptCount val="7"/>
                <c:pt idx="0">
                  <c:v>1.9</c:v>
                </c:pt>
                <c:pt idx="1">
                  <c:v>0.46</c:v>
                </c:pt>
                <c:pt idx="2">
                  <c:v>0.63</c:v>
                </c:pt>
                <c:pt idx="3">
                  <c:v>1.04</c:v>
                </c:pt>
                <c:pt idx="4">
                  <c:v>0.13</c:v>
                </c:pt>
                <c:pt idx="5">
                  <c:v>0.23</c:v>
                </c:pt>
                <c:pt idx="6" formatCode="0.000">
                  <c:v>0</c:v>
                </c:pt>
              </c:numCache>
            </c:numRef>
          </c:val>
          <c:extLst>
            <c:ext xmlns:c16="http://schemas.microsoft.com/office/drawing/2014/chart" uri="{C3380CC4-5D6E-409C-BE32-E72D297353CC}">
              <c16:uniqueId val="{00000000-1FDC-44F6-B2CB-4A0B8A39BC3E}"/>
            </c:ext>
          </c:extLst>
        </c:ser>
        <c:ser>
          <c:idx val="1"/>
          <c:order val="1"/>
          <c:tx>
            <c:strRef>
              <c:f>Emission_intensities_USA!$O$4</c:f>
              <c:strCache>
                <c:ptCount val="1"/>
                <c:pt idx="0">
                  <c:v>Final database</c:v>
                </c:pt>
              </c:strCache>
            </c:strRef>
          </c:tx>
          <c:spPr>
            <a:solidFill>
              <a:schemeClr val="accent2"/>
            </a:solidFill>
            <a:ln>
              <a:noFill/>
            </a:ln>
            <a:effectLst/>
          </c:spPr>
          <c:invertIfNegative val="0"/>
          <c:cat>
            <c:strRef>
              <c:f>Emission_intensities_USA!$M$23:$M$29</c:f>
              <c:strCache>
                <c:ptCount val="7"/>
                <c:pt idx="0">
                  <c:v>Pigs, Industrial</c:v>
                </c:pt>
                <c:pt idx="1">
                  <c:v>Pigs, Backyard</c:v>
                </c:pt>
                <c:pt idx="2">
                  <c:v>Poultry (eggs), Industrial</c:v>
                </c:pt>
                <c:pt idx="3">
                  <c:v>Poultry (eggs), Backyard</c:v>
                </c:pt>
                <c:pt idx="4">
                  <c:v>Poultry (meat), Industrial</c:v>
                </c:pt>
                <c:pt idx="5">
                  <c:v>Poultry (meat), Backyard</c:v>
                </c:pt>
                <c:pt idx="6">
                  <c:v>Rest of animal products</c:v>
                </c:pt>
              </c:strCache>
            </c:strRef>
          </c:cat>
          <c:val>
            <c:numRef>
              <c:f>Emission_intensities_USA!$O$23:$O$29</c:f>
              <c:numCache>
                <c:formatCode>General</c:formatCode>
                <c:ptCount val="7"/>
                <c:pt idx="0">
                  <c:v>1.63</c:v>
                </c:pt>
                <c:pt idx="1">
                  <c:v>0.4</c:v>
                </c:pt>
                <c:pt idx="2">
                  <c:v>0.54</c:v>
                </c:pt>
                <c:pt idx="3">
                  <c:v>0.81</c:v>
                </c:pt>
                <c:pt idx="4">
                  <c:v>0.13</c:v>
                </c:pt>
                <c:pt idx="5">
                  <c:v>0.22</c:v>
                </c:pt>
                <c:pt idx="6">
                  <c:v>0</c:v>
                </c:pt>
              </c:numCache>
            </c:numRef>
          </c:val>
          <c:extLst>
            <c:ext xmlns:c16="http://schemas.microsoft.com/office/drawing/2014/chart" uri="{C3380CC4-5D6E-409C-BE32-E72D297353CC}">
              <c16:uniqueId val="{00000001-1FDC-44F6-B2CB-4A0B8A39BC3E}"/>
            </c:ext>
          </c:extLst>
        </c:ser>
        <c:dLbls>
          <c:showLegendKey val="0"/>
          <c:showVal val="0"/>
          <c:showCatName val="0"/>
          <c:showSerName val="0"/>
          <c:showPercent val="0"/>
          <c:showBubbleSize val="0"/>
        </c:dLbls>
        <c:gapWidth val="219"/>
        <c:overlap val="-27"/>
        <c:axId val="324742207"/>
        <c:axId val="324747967"/>
      </c:barChart>
      <c:catAx>
        <c:axId val="3247422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4747967"/>
        <c:crosses val="autoZero"/>
        <c:auto val="1"/>
        <c:lblAlgn val="ctr"/>
        <c:lblOffset val="100"/>
        <c:noMultiLvlLbl val="0"/>
      </c:catAx>
      <c:valAx>
        <c:axId val="3247479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47422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Value of global output across cattle</a:t>
            </a:r>
            <a:r>
              <a:rPr lang="en-US" baseline="0" dirty="0"/>
              <a:t> activities in the final database, billion USD</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Output!$S$9:$S$20</c:f>
              <c:strCache>
                <c:ptCount val="12"/>
                <c:pt idx="0">
                  <c:v>Beef cattle, Mixed</c:v>
                </c:pt>
                <c:pt idx="1">
                  <c:v>Other ruminants, Mixed</c:v>
                </c:pt>
                <c:pt idx="2">
                  <c:v>Dairy cows producing meat, Mixed</c:v>
                </c:pt>
                <c:pt idx="3">
                  <c:v>Beef cattle, Grazing</c:v>
                </c:pt>
                <c:pt idx="4">
                  <c:v>Other ruminants, Grazing</c:v>
                </c:pt>
                <c:pt idx="5">
                  <c:v>Beef cattle, Industrial</c:v>
                </c:pt>
                <c:pt idx="6">
                  <c:v>Other dairy producing meat, Mixed</c:v>
                </c:pt>
                <c:pt idx="7">
                  <c:v>Dairy cows producing meat, Grazing</c:v>
                </c:pt>
                <c:pt idx="8">
                  <c:v>Other ruminants, Industrial</c:v>
                </c:pt>
                <c:pt idx="9">
                  <c:v>Other dairy producing meat, Grazing</c:v>
                </c:pt>
                <c:pt idx="10">
                  <c:v>Dairy cows producing meat, Industrial</c:v>
                </c:pt>
                <c:pt idx="11">
                  <c:v>Other dairy producing meat, Industrial</c:v>
                </c:pt>
              </c:strCache>
            </c:strRef>
          </c:cat>
          <c:val>
            <c:numRef>
              <c:f>Output!$T$9:$T$20</c:f>
              <c:numCache>
                <c:formatCode>0</c:formatCode>
                <c:ptCount val="12"/>
                <c:pt idx="0">
                  <c:v>220.55500000000001</c:v>
                </c:pt>
                <c:pt idx="1">
                  <c:v>59.018999999999998</c:v>
                </c:pt>
                <c:pt idx="2">
                  <c:v>37.356000000000002</c:v>
                </c:pt>
                <c:pt idx="3">
                  <c:v>36.621000000000002</c:v>
                </c:pt>
                <c:pt idx="4">
                  <c:v>26.364000000000001</c:v>
                </c:pt>
                <c:pt idx="5">
                  <c:v>18.972999999999999</c:v>
                </c:pt>
                <c:pt idx="6">
                  <c:v>12.702999999999999</c:v>
                </c:pt>
                <c:pt idx="7">
                  <c:v>5.016</c:v>
                </c:pt>
                <c:pt idx="8">
                  <c:v>4.6890000000000001</c:v>
                </c:pt>
                <c:pt idx="9">
                  <c:v>4.03</c:v>
                </c:pt>
                <c:pt idx="10">
                  <c:v>3.9209999999999998</c:v>
                </c:pt>
                <c:pt idx="11">
                  <c:v>0.84299999999999997</c:v>
                </c:pt>
              </c:numCache>
            </c:numRef>
          </c:val>
          <c:extLst>
            <c:ext xmlns:c16="http://schemas.microsoft.com/office/drawing/2014/chart" uri="{C3380CC4-5D6E-409C-BE32-E72D297353CC}">
              <c16:uniqueId val="{00000000-34F8-4FFD-B0FF-4C076A224080}"/>
            </c:ext>
          </c:extLst>
        </c:ser>
        <c:dLbls>
          <c:showLegendKey val="0"/>
          <c:showVal val="0"/>
          <c:showCatName val="0"/>
          <c:showSerName val="0"/>
          <c:showPercent val="0"/>
          <c:showBubbleSize val="0"/>
        </c:dLbls>
        <c:gapWidth val="219"/>
        <c:overlap val="-27"/>
        <c:axId val="1426625247"/>
        <c:axId val="1426631007"/>
      </c:barChart>
      <c:catAx>
        <c:axId val="1426625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6631007"/>
        <c:crosses val="autoZero"/>
        <c:auto val="1"/>
        <c:lblAlgn val="ctr"/>
        <c:lblOffset val="100"/>
        <c:noMultiLvlLbl val="0"/>
      </c:catAx>
      <c:valAx>
        <c:axId val="142663100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6625247"/>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Composition of global cattle output in the final database</a:t>
            </a:r>
            <a:r>
              <a:rPr lang="en-US" baseline="0"/>
              <a:t> (value-based)</a:t>
            </a:r>
            <a:endParaRPr lang="en-US"/>
          </a:p>
        </c:rich>
      </c:tx>
      <c:layout>
        <c:manualLayout>
          <c:xMode val="edge"/>
          <c:yMode val="edge"/>
          <c:x val="0.10682280672362762"/>
          <c:y val="1.411804753074807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568827832691126"/>
          <c:y val="0.11877133105802047"/>
          <c:w val="0.31978019768805493"/>
          <c:h val="0.85620022753128555"/>
        </c:manualLayout>
      </c:layout>
      <c:barChart>
        <c:barDir val="col"/>
        <c:grouping val="percentStacked"/>
        <c:varyColors val="0"/>
        <c:ser>
          <c:idx val="0"/>
          <c:order val="0"/>
          <c:tx>
            <c:strRef>
              <c:f>Output!$V$9</c:f>
              <c:strCache>
                <c:ptCount val="1"/>
                <c:pt idx="0">
                  <c:v>Beef cattle, Mixed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Output!$W$9</c:f>
              <c:numCache>
                <c:formatCode>0.0%</c:formatCode>
                <c:ptCount val="1"/>
                <c:pt idx="0">
                  <c:v>0.51281127205933641</c:v>
                </c:pt>
              </c:numCache>
            </c:numRef>
          </c:val>
          <c:extLst>
            <c:ext xmlns:c16="http://schemas.microsoft.com/office/drawing/2014/chart" uri="{C3380CC4-5D6E-409C-BE32-E72D297353CC}">
              <c16:uniqueId val="{00000000-F173-423C-94B2-645121EFA0B5}"/>
            </c:ext>
          </c:extLst>
        </c:ser>
        <c:ser>
          <c:idx val="1"/>
          <c:order val="1"/>
          <c:tx>
            <c:strRef>
              <c:f>Output!$V$10</c:f>
              <c:strCache>
                <c:ptCount val="1"/>
                <c:pt idx="0">
                  <c:v>Other ruminants, Mixed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Output!$W$10</c:f>
              <c:numCache>
                <c:formatCode>0.0%</c:formatCode>
                <c:ptCount val="1"/>
                <c:pt idx="0">
                  <c:v>0.13722476690925156</c:v>
                </c:pt>
              </c:numCache>
            </c:numRef>
          </c:val>
          <c:extLst>
            <c:ext xmlns:c16="http://schemas.microsoft.com/office/drawing/2014/chart" uri="{C3380CC4-5D6E-409C-BE32-E72D297353CC}">
              <c16:uniqueId val="{00000001-F173-423C-94B2-645121EFA0B5}"/>
            </c:ext>
          </c:extLst>
        </c:ser>
        <c:ser>
          <c:idx val="2"/>
          <c:order val="2"/>
          <c:tx>
            <c:strRef>
              <c:f>Output!$V$11</c:f>
              <c:strCache>
                <c:ptCount val="1"/>
                <c:pt idx="0">
                  <c:v>Dairy cows producing meat, Mixed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Output!$W$11</c:f>
              <c:numCache>
                <c:formatCode>0.0%</c:formatCode>
                <c:ptCount val="1"/>
                <c:pt idx="0">
                  <c:v>8.6856239391755227E-2</c:v>
                </c:pt>
              </c:numCache>
            </c:numRef>
          </c:val>
          <c:extLst>
            <c:ext xmlns:c16="http://schemas.microsoft.com/office/drawing/2014/chart" uri="{C3380CC4-5D6E-409C-BE32-E72D297353CC}">
              <c16:uniqueId val="{00000002-F173-423C-94B2-645121EFA0B5}"/>
            </c:ext>
          </c:extLst>
        </c:ser>
        <c:ser>
          <c:idx val="3"/>
          <c:order val="3"/>
          <c:tx>
            <c:strRef>
              <c:f>Output!$V$12</c:f>
              <c:strCache>
                <c:ptCount val="1"/>
                <c:pt idx="0">
                  <c:v>Beef cattle, Grazing</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Output!$W$12</c:f>
              <c:numCache>
                <c:formatCode>0.0%</c:formatCode>
                <c:ptCount val="1"/>
                <c:pt idx="0">
                  <c:v>8.5147294752261168E-2</c:v>
                </c:pt>
              </c:numCache>
            </c:numRef>
          </c:val>
          <c:extLst>
            <c:ext xmlns:c16="http://schemas.microsoft.com/office/drawing/2014/chart" uri="{C3380CC4-5D6E-409C-BE32-E72D297353CC}">
              <c16:uniqueId val="{00000003-F173-423C-94B2-645121EFA0B5}"/>
            </c:ext>
          </c:extLst>
        </c:ser>
        <c:ser>
          <c:idx val="4"/>
          <c:order val="4"/>
          <c:tx>
            <c:strRef>
              <c:f>Output!$V$13</c:f>
              <c:strCache>
                <c:ptCount val="1"/>
                <c:pt idx="0">
                  <c:v>Other ruminants, Grazing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Output!$W$13</c:f>
              <c:numCache>
                <c:formatCode>0.0%</c:formatCode>
                <c:ptCount val="1"/>
                <c:pt idx="0">
                  <c:v>6.1298797926015489E-2</c:v>
                </c:pt>
              </c:numCache>
            </c:numRef>
          </c:val>
          <c:extLst>
            <c:ext xmlns:c16="http://schemas.microsoft.com/office/drawing/2014/chart" uri="{C3380CC4-5D6E-409C-BE32-E72D297353CC}">
              <c16:uniqueId val="{00000004-F173-423C-94B2-645121EFA0B5}"/>
            </c:ext>
          </c:extLst>
        </c:ser>
        <c:ser>
          <c:idx val="5"/>
          <c:order val="5"/>
          <c:tx>
            <c:strRef>
              <c:f>Output!$V$14</c:f>
              <c:strCache>
                <c:ptCount val="1"/>
                <c:pt idx="0">
                  <c:v>Beef cattle, Industrial</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Output!$W$14</c:f>
              <c:numCache>
                <c:formatCode>0.0%</c:formatCode>
                <c:ptCount val="1"/>
                <c:pt idx="0">
                  <c:v>4.4114022646422842E-2</c:v>
                </c:pt>
              </c:numCache>
            </c:numRef>
          </c:val>
          <c:extLst>
            <c:ext xmlns:c16="http://schemas.microsoft.com/office/drawing/2014/chart" uri="{C3380CC4-5D6E-409C-BE32-E72D297353CC}">
              <c16:uniqueId val="{00000005-F173-423C-94B2-645121EFA0B5}"/>
            </c:ext>
          </c:extLst>
        </c:ser>
        <c:ser>
          <c:idx val="6"/>
          <c:order val="6"/>
          <c:tx>
            <c:strRef>
              <c:f>Output!$V$15</c:f>
              <c:strCache>
                <c:ptCount val="1"/>
                <c:pt idx="0">
                  <c:v>Other dairy producing meat, Mixed</c:v>
                </c:pt>
              </c:strCache>
            </c:strRef>
          </c:tx>
          <c:spPr>
            <a:solidFill>
              <a:schemeClr val="accent1">
                <a:lumMod val="60000"/>
              </a:schemeClr>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F173-423C-94B2-645121EFA0B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Output!$W$15</c:f>
              <c:numCache>
                <c:formatCode>0.0%</c:formatCode>
                <c:ptCount val="1"/>
                <c:pt idx="0">
                  <c:v>2.9535678578902092E-2</c:v>
                </c:pt>
              </c:numCache>
            </c:numRef>
          </c:val>
          <c:extLst>
            <c:ext xmlns:c16="http://schemas.microsoft.com/office/drawing/2014/chart" uri="{C3380CC4-5D6E-409C-BE32-E72D297353CC}">
              <c16:uniqueId val="{00000006-F173-423C-94B2-645121EFA0B5}"/>
            </c:ext>
          </c:extLst>
        </c:ser>
        <c:ser>
          <c:idx val="7"/>
          <c:order val="7"/>
          <c:tx>
            <c:strRef>
              <c:f>Output!$V$16</c:f>
              <c:strCache>
                <c:ptCount val="1"/>
                <c:pt idx="0">
                  <c:v>Dairy cows producing meat, Grazing</c:v>
                </c:pt>
              </c:strCache>
            </c:strRef>
          </c:tx>
          <c:spPr>
            <a:solidFill>
              <a:schemeClr val="accent2">
                <a:lumMod val="60000"/>
              </a:schemeClr>
            </a:solidFill>
            <a:ln>
              <a:noFill/>
            </a:ln>
            <a:effectLst/>
          </c:spPr>
          <c:invertIfNegative val="0"/>
          <c:val>
            <c:numRef>
              <c:f>Output!$W$16</c:f>
              <c:numCache>
                <c:formatCode>0.0%</c:formatCode>
                <c:ptCount val="1"/>
                <c:pt idx="0">
                  <c:v>1.1662675254016602E-2</c:v>
                </c:pt>
              </c:numCache>
            </c:numRef>
          </c:val>
          <c:extLst>
            <c:ext xmlns:c16="http://schemas.microsoft.com/office/drawing/2014/chart" uri="{C3380CC4-5D6E-409C-BE32-E72D297353CC}">
              <c16:uniqueId val="{00000007-F173-423C-94B2-645121EFA0B5}"/>
            </c:ext>
          </c:extLst>
        </c:ser>
        <c:ser>
          <c:idx val="8"/>
          <c:order val="8"/>
          <c:tx>
            <c:strRef>
              <c:f>Output!$V$17</c:f>
              <c:strCache>
                <c:ptCount val="1"/>
                <c:pt idx="0">
                  <c:v>Other ruminants, Industrial</c:v>
                </c:pt>
              </c:strCache>
            </c:strRef>
          </c:tx>
          <c:spPr>
            <a:solidFill>
              <a:schemeClr val="accent3">
                <a:lumMod val="60000"/>
              </a:schemeClr>
            </a:solidFill>
            <a:ln>
              <a:noFill/>
            </a:ln>
            <a:effectLst/>
          </c:spPr>
          <c:invertIfNegative val="0"/>
          <c:val>
            <c:numRef>
              <c:f>Output!$W$17</c:f>
              <c:numCache>
                <c:formatCode>0.0%</c:formatCode>
                <c:ptCount val="1"/>
                <c:pt idx="0">
                  <c:v>1.0902369271547816E-2</c:v>
                </c:pt>
              </c:numCache>
            </c:numRef>
          </c:val>
          <c:extLst>
            <c:ext xmlns:c16="http://schemas.microsoft.com/office/drawing/2014/chart" uri="{C3380CC4-5D6E-409C-BE32-E72D297353CC}">
              <c16:uniqueId val="{00000008-F173-423C-94B2-645121EFA0B5}"/>
            </c:ext>
          </c:extLst>
        </c:ser>
        <c:ser>
          <c:idx val="9"/>
          <c:order val="9"/>
          <c:tx>
            <c:strRef>
              <c:f>Output!$V$18</c:f>
              <c:strCache>
                <c:ptCount val="1"/>
                <c:pt idx="0">
                  <c:v>Other dairy producing meat, Grazing</c:v>
                </c:pt>
              </c:strCache>
            </c:strRef>
          </c:tx>
          <c:spPr>
            <a:solidFill>
              <a:schemeClr val="accent4">
                <a:lumMod val="60000"/>
              </a:schemeClr>
            </a:solidFill>
            <a:ln>
              <a:noFill/>
            </a:ln>
            <a:effectLst/>
          </c:spPr>
          <c:invertIfNegative val="0"/>
          <c:val>
            <c:numRef>
              <c:f>Output!$W$18</c:f>
              <c:numCache>
                <c:formatCode>0.0%</c:formatCode>
                <c:ptCount val="1"/>
                <c:pt idx="0">
                  <c:v>9.3701318328721899E-3</c:v>
                </c:pt>
              </c:numCache>
            </c:numRef>
          </c:val>
          <c:extLst>
            <c:ext xmlns:c16="http://schemas.microsoft.com/office/drawing/2014/chart" uri="{C3380CC4-5D6E-409C-BE32-E72D297353CC}">
              <c16:uniqueId val="{00000009-F173-423C-94B2-645121EFA0B5}"/>
            </c:ext>
          </c:extLst>
        </c:ser>
        <c:ser>
          <c:idx val="10"/>
          <c:order val="10"/>
          <c:tx>
            <c:strRef>
              <c:f>Output!$V$19</c:f>
              <c:strCache>
                <c:ptCount val="1"/>
                <c:pt idx="0">
                  <c:v>Dairy cows producing meat, Industrial</c:v>
                </c:pt>
              </c:strCache>
            </c:strRef>
          </c:tx>
          <c:spPr>
            <a:solidFill>
              <a:schemeClr val="accent5">
                <a:lumMod val="60000"/>
              </a:schemeClr>
            </a:solidFill>
            <a:ln>
              <a:noFill/>
            </a:ln>
            <a:effectLst/>
          </c:spPr>
          <c:invertIfNegative val="0"/>
          <c:val>
            <c:numRef>
              <c:f>Output!$W$19</c:f>
              <c:numCache>
                <c:formatCode>0.0%</c:formatCode>
                <c:ptCount val="1"/>
                <c:pt idx="0">
                  <c:v>9.1166965053825939E-3</c:v>
                </c:pt>
              </c:numCache>
            </c:numRef>
          </c:val>
          <c:extLst>
            <c:ext xmlns:c16="http://schemas.microsoft.com/office/drawing/2014/chart" uri="{C3380CC4-5D6E-409C-BE32-E72D297353CC}">
              <c16:uniqueId val="{0000000A-F173-423C-94B2-645121EFA0B5}"/>
            </c:ext>
          </c:extLst>
        </c:ser>
        <c:ser>
          <c:idx val="11"/>
          <c:order val="11"/>
          <c:tx>
            <c:strRef>
              <c:f>Output!$V$20</c:f>
              <c:strCache>
                <c:ptCount val="1"/>
                <c:pt idx="0">
                  <c:v>Other dairy producing meat, Industrial</c:v>
                </c:pt>
              </c:strCache>
            </c:strRef>
          </c:tx>
          <c:spPr>
            <a:solidFill>
              <a:schemeClr val="accent6">
                <a:lumMod val="60000"/>
              </a:schemeClr>
            </a:solidFill>
            <a:ln>
              <a:noFill/>
            </a:ln>
            <a:effectLst/>
          </c:spPr>
          <c:invertIfNegative val="0"/>
          <c:val>
            <c:numRef>
              <c:f>Output!$W$20</c:f>
              <c:numCache>
                <c:formatCode>0.0%</c:formatCode>
                <c:ptCount val="1"/>
                <c:pt idx="0">
                  <c:v>1.9600548722360435E-3</c:v>
                </c:pt>
              </c:numCache>
            </c:numRef>
          </c:val>
          <c:extLst>
            <c:ext xmlns:c16="http://schemas.microsoft.com/office/drawing/2014/chart" uri="{C3380CC4-5D6E-409C-BE32-E72D297353CC}">
              <c16:uniqueId val="{0000000B-F173-423C-94B2-645121EFA0B5}"/>
            </c:ext>
          </c:extLst>
        </c:ser>
        <c:dLbls>
          <c:showLegendKey val="0"/>
          <c:showVal val="0"/>
          <c:showCatName val="0"/>
          <c:showSerName val="0"/>
          <c:showPercent val="0"/>
          <c:showBubbleSize val="0"/>
        </c:dLbls>
        <c:gapWidth val="150"/>
        <c:overlap val="100"/>
        <c:axId val="1484905119"/>
        <c:axId val="1484907519"/>
      </c:barChart>
      <c:catAx>
        <c:axId val="1484905119"/>
        <c:scaling>
          <c:orientation val="minMax"/>
        </c:scaling>
        <c:delete val="1"/>
        <c:axPos val="b"/>
        <c:numFmt formatCode="General" sourceLinked="1"/>
        <c:majorTickMark val="none"/>
        <c:minorTickMark val="none"/>
        <c:tickLblPos val="nextTo"/>
        <c:crossAx val="1484907519"/>
        <c:crosses val="autoZero"/>
        <c:auto val="1"/>
        <c:lblAlgn val="ctr"/>
        <c:lblOffset val="100"/>
        <c:noMultiLvlLbl val="0"/>
      </c:catAx>
      <c:valAx>
        <c:axId val="148490751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84905119"/>
        <c:crosses val="autoZero"/>
        <c:crossBetween val="between"/>
      </c:valAx>
      <c:spPr>
        <a:noFill/>
        <a:ln>
          <a:noFill/>
        </a:ln>
        <a:effectLst/>
      </c:spPr>
    </c:plotArea>
    <c:legend>
      <c:legendPos val="r"/>
      <c:layout>
        <c:manualLayout>
          <c:xMode val="edge"/>
          <c:yMode val="edge"/>
          <c:x val="0.48302049477857822"/>
          <c:y val="0.1070142341422339"/>
          <c:w val="0.50031295024292177"/>
          <c:h val="0.88658063575386414"/>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Composition of global cattle output from input targets</a:t>
            </a:r>
            <a:r>
              <a:rPr lang="en-US" baseline="0"/>
              <a:t> (value-based)</a:t>
            </a:r>
            <a:endParaRPr lang="en-US"/>
          </a:p>
        </c:rich>
      </c:tx>
      <c:layout>
        <c:manualLayout>
          <c:xMode val="edge"/>
          <c:yMode val="edge"/>
          <c:x val="0.10682280672362762"/>
          <c:y val="1.411804753074807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Output!$V$37</c:f>
              <c:strCache>
                <c:ptCount val="1"/>
                <c:pt idx="0">
                  <c:v>Beef cattle, Mixed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Output!$W$37</c:f>
              <c:numCache>
                <c:formatCode>0.0%</c:formatCode>
                <c:ptCount val="1"/>
                <c:pt idx="0">
                  <c:v>0.55653700388290828</c:v>
                </c:pt>
              </c:numCache>
            </c:numRef>
          </c:val>
          <c:extLst>
            <c:ext xmlns:c16="http://schemas.microsoft.com/office/drawing/2014/chart" uri="{C3380CC4-5D6E-409C-BE32-E72D297353CC}">
              <c16:uniqueId val="{00000000-101A-483C-9ADA-947FEB6E0B11}"/>
            </c:ext>
          </c:extLst>
        </c:ser>
        <c:ser>
          <c:idx val="1"/>
          <c:order val="1"/>
          <c:tx>
            <c:strRef>
              <c:f>Output!$V$38</c:f>
              <c:strCache>
                <c:ptCount val="1"/>
                <c:pt idx="0">
                  <c:v>Other ruminants, Mixed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Output!$W$38</c:f>
              <c:numCache>
                <c:formatCode>0.0%</c:formatCode>
                <c:ptCount val="1"/>
                <c:pt idx="0">
                  <c:v>0.1414959659606129</c:v>
                </c:pt>
              </c:numCache>
            </c:numRef>
          </c:val>
          <c:extLst>
            <c:ext xmlns:c16="http://schemas.microsoft.com/office/drawing/2014/chart" uri="{C3380CC4-5D6E-409C-BE32-E72D297353CC}">
              <c16:uniqueId val="{00000001-101A-483C-9ADA-947FEB6E0B11}"/>
            </c:ext>
          </c:extLst>
        </c:ser>
        <c:ser>
          <c:idx val="2"/>
          <c:order val="2"/>
          <c:tx>
            <c:strRef>
              <c:f>Output!$V$39</c:f>
              <c:strCache>
                <c:ptCount val="1"/>
                <c:pt idx="0">
                  <c:v>Dairy cows producing meat, Mixed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Output!$W$39</c:f>
              <c:numCache>
                <c:formatCode>0.0%</c:formatCode>
                <c:ptCount val="1"/>
                <c:pt idx="0">
                  <c:v>7.616312864749239E-2</c:v>
                </c:pt>
              </c:numCache>
            </c:numRef>
          </c:val>
          <c:extLst>
            <c:ext xmlns:c16="http://schemas.microsoft.com/office/drawing/2014/chart" uri="{C3380CC4-5D6E-409C-BE32-E72D297353CC}">
              <c16:uniqueId val="{00000002-101A-483C-9ADA-947FEB6E0B11}"/>
            </c:ext>
          </c:extLst>
        </c:ser>
        <c:ser>
          <c:idx val="3"/>
          <c:order val="3"/>
          <c:tx>
            <c:strRef>
              <c:f>Output!$V$40</c:f>
              <c:strCache>
                <c:ptCount val="1"/>
                <c:pt idx="0">
                  <c:v>Beef cattle, Grazing</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Output!$W$40</c:f>
              <c:numCache>
                <c:formatCode>0.0%</c:formatCode>
                <c:ptCount val="1"/>
                <c:pt idx="0">
                  <c:v>9.4889441744751099E-2</c:v>
                </c:pt>
              </c:numCache>
            </c:numRef>
          </c:val>
          <c:extLst>
            <c:ext xmlns:c16="http://schemas.microsoft.com/office/drawing/2014/chart" uri="{C3380CC4-5D6E-409C-BE32-E72D297353CC}">
              <c16:uniqueId val="{00000003-101A-483C-9ADA-947FEB6E0B11}"/>
            </c:ext>
          </c:extLst>
        </c:ser>
        <c:ser>
          <c:idx val="4"/>
          <c:order val="4"/>
          <c:tx>
            <c:strRef>
              <c:f>Output!$V$41</c:f>
              <c:strCache>
                <c:ptCount val="1"/>
                <c:pt idx="0">
                  <c:v>Other ruminants, Grazing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Output!$W$41</c:f>
              <c:numCache>
                <c:formatCode>0.0%</c:formatCode>
                <c:ptCount val="1"/>
                <c:pt idx="0">
                  <c:v>6.5697877188495429E-2</c:v>
                </c:pt>
              </c:numCache>
            </c:numRef>
          </c:val>
          <c:extLst>
            <c:ext xmlns:c16="http://schemas.microsoft.com/office/drawing/2014/chart" uri="{C3380CC4-5D6E-409C-BE32-E72D297353CC}">
              <c16:uniqueId val="{00000004-101A-483C-9ADA-947FEB6E0B11}"/>
            </c:ext>
          </c:extLst>
        </c:ser>
        <c:ser>
          <c:idx val="5"/>
          <c:order val="5"/>
          <c:tx>
            <c:strRef>
              <c:f>Output!$V$42</c:f>
              <c:strCache>
                <c:ptCount val="1"/>
                <c:pt idx="0">
                  <c:v>Beef cattle, Industrial</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Output!$W$42</c:f>
              <c:numCache>
                <c:formatCode>0.0%</c:formatCode>
                <c:ptCount val="1"/>
                <c:pt idx="0">
                  <c:v>4.9089725406310306E-2</c:v>
                </c:pt>
              </c:numCache>
            </c:numRef>
          </c:val>
          <c:extLst>
            <c:ext xmlns:c16="http://schemas.microsoft.com/office/drawing/2014/chart" uri="{C3380CC4-5D6E-409C-BE32-E72D297353CC}">
              <c16:uniqueId val="{00000005-101A-483C-9ADA-947FEB6E0B11}"/>
            </c:ext>
          </c:extLst>
        </c:ser>
        <c:ser>
          <c:idx val="6"/>
          <c:order val="6"/>
          <c:tx>
            <c:strRef>
              <c:f>Output!$V$43</c:f>
              <c:strCache>
                <c:ptCount val="1"/>
                <c:pt idx="0">
                  <c:v>Other dairy producing meat, Mixed</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Output!$W$43</c:f>
              <c:numCache>
                <c:formatCode>0.0%</c:formatCode>
                <c:ptCount val="1"/>
                <c:pt idx="0">
                  <c:v>2.5415610686135459E-2</c:v>
                </c:pt>
              </c:numCache>
            </c:numRef>
          </c:val>
          <c:extLst>
            <c:ext xmlns:c16="http://schemas.microsoft.com/office/drawing/2014/chart" uri="{C3380CC4-5D6E-409C-BE32-E72D297353CC}">
              <c16:uniqueId val="{00000006-101A-483C-9ADA-947FEB6E0B11}"/>
            </c:ext>
          </c:extLst>
        </c:ser>
        <c:ser>
          <c:idx val="7"/>
          <c:order val="7"/>
          <c:tx>
            <c:strRef>
              <c:f>Output!$V$44</c:f>
              <c:strCache>
                <c:ptCount val="1"/>
                <c:pt idx="0">
                  <c:v>Dairy cows producing meat, Grazing</c:v>
                </c:pt>
              </c:strCache>
            </c:strRef>
          </c:tx>
          <c:spPr>
            <a:solidFill>
              <a:schemeClr val="accent2">
                <a:lumMod val="60000"/>
              </a:schemeClr>
            </a:solidFill>
            <a:ln>
              <a:noFill/>
            </a:ln>
            <a:effectLst/>
          </c:spPr>
          <c:invertIfNegative val="0"/>
          <c:val>
            <c:numRef>
              <c:f>Output!$W$44</c:f>
              <c:numCache>
                <c:formatCode>0.0%</c:formatCode>
                <c:ptCount val="1"/>
                <c:pt idx="0">
                  <c:v>1.3845939222023299E-2</c:v>
                </c:pt>
              </c:numCache>
            </c:numRef>
          </c:val>
          <c:extLst>
            <c:ext xmlns:c16="http://schemas.microsoft.com/office/drawing/2014/chart" uri="{C3380CC4-5D6E-409C-BE32-E72D297353CC}">
              <c16:uniqueId val="{00000007-101A-483C-9ADA-947FEB6E0B11}"/>
            </c:ext>
          </c:extLst>
        </c:ser>
        <c:ser>
          <c:idx val="8"/>
          <c:order val="8"/>
          <c:tx>
            <c:strRef>
              <c:f>Output!$V$45</c:f>
              <c:strCache>
                <c:ptCount val="1"/>
                <c:pt idx="0">
                  <c:v>Other ruminants, Industrial</c:v>
                </c:pt>
              </c:strCache>
            </c:strRef>
          </c:tx>
          <c:spPr>
            <a:solidFill>
              <a:schemeClr val="accent3">
                <a:lumMod val="60000"/>
              </a:schemeClr>
            </a:solidFill>
            <a:ln>
              <a:noFill/>
            </a:ln>
            <a:effectLst/>
          </c:spPr>
          <c:invertIfNegative val="0"/>
          <c:val>
            <c:numRef>
              <c:f>Output!$W$45</c:f>
              <c:numCache>
                <c:formatCode>0.0%</c:formatCode>
                <c:ptCount val="1"/>
                <c:pt idx="0">
                  <c:v>1.0893068892557372E-2</c:v>
                </c:pt>
              </c:numCache>
            </c:numRef>
          </c:val>
          <c:extLst>
            <c:ext xmlns:c16="http://schemas.microsoft.com/office/drawing/2014/chart" uri="{C3380CC4-5D6E-409C-BE32-E72D297353CC}">
              <c16:uniqueId val="{00000008-101A-483C-9ADA-947FEB6E0B11}"/>
            </c:ext>
          </c:extLst>
        </c:ser>
        <c:ser>
          <c:idx val="9"/>
          <c:order val="9"/>
          <c:tx>
            <c:strRef>
              <c:f>Output!$V$46</c:f>
              <c:strCache>
                <c:ptCount val="1"/>
                <c:pt idx="0">
                  <c:v>Other dairy producing meat, Grazing</c:v>
                </c:pt>
              </c:strCache>
            </c:strRef>
          </c:tx>
          <c:spPr>
            <a:solidFill>
              <a:schemeClr val="accent4">
                <a:lumMod val="60000"/>
              </a:schemeClr>
            </a:solidFill>
            <a:ln>
              <a:noFill/>
            </a:ln>
            <a:effectLst/>
          </c:spPr>
          <c:invertIfNegative val="0"/>
          <c:val>
            <c:numRef>
              <c:f>Output!$W$46</c:f>
              <c:numCache>
                <c:formatCode>0.0%</c:formatCode>
                <c:ptCount val="1"/>
                <c:pt idx="0">
                  <c:v>1.2708967890441536E-2</c:v>
                </c:pt>
              </c:numCache>
            </c:numRef>
          </c:val>
          <c:extLst>
            <c:ext xmlns:c16="http://schemas.microsoft.com/office/drawing/2014/chart" uri="{C3380CC4-5D6E-409C-BE32-E72D297353CC}">
              <c16:uniqueId val="{00000009-101A-483C-9ADA-947FEB6E0B11}"/>
            </c:ext>
          </c:extLst>
        </c:ser>
        <c:ser>
          <c:idx val="10"/>
          <c:order val="10"/>
          <c:tx>
            <c:strRef>
              <c:f>Output!$V$47</c:f>
              <c:strCache>
                <c:ptCount val="1"/>
                <c:pt idx="0">
                  <c:v>Dairy cows producing meat, Industrial</c:v>
                </c:pt>
              </c:strCache>
            </c:strRef>
          </c:tx>
          <c:spPr>
            <a:solidFill>
              <a:schemeClr val="accent5">
                <a:lumMod val="60000"/>
              </a:schemeClr>
            </a:solidFill>
            <a:ln>
              <a:noFill/>
            </a:ln>
            <a:effectLst/>
          </c:spPr>
          <c:invertIfNegative val="0"/>
          <c:val>
            <c:numRef>
              <c:f>Output!$W$47</c:f>
              <c:numCache>
                <c:formatCode>0.0%</c:formatCode>
                <c:ptCount val="1"/>
                <c:pt idx="0">
                  <c:v>7.7774419307586797E-3</c:v>
                </c:pt>
              </c:numCache>
            </c:numRef>
          </c:val>
          <c:extLst>
            <c:ext xmlns:c16="http://schemas.microsoft.com/office/drawing/2014/chart" uri="{C3380CC4-5D6E-409C-BE32-E72D297353CC}">
              <c16:uniqueId val="{0000000A-101A-483C-9ADA-947FEB6E0B11}"/>
            </c:ext>
          </c:extLst>
        </c:ser>
        <c:ser>
          <c:idx val="11"/>
          <c:order val="11"/>
          <c:tx>
            <c:strRef>
              <c:f>Output!$V$48</c:f>
              <c:strCache>
                <c:ptCount val="1"/>
                <c:pt idx="0">
                  <c:v>Other dairy producing meat, Industrial</c:v>
                </c:pt>
              </c:strCache>
            </c:strRef>
          </c:tx>
          <c:spPr>
            <a:solidFill>
              <a:schemeClr val="accent6">
                <a:lumMod val="60000"/>
              </a:schemeClr>
            </a:solidFill>
            <a:ln>
              <a:noFill/>
            </a:ln>
            <a:effectLst/>
          </c:spPr>
          <c:invertIfNegative val="0"/>
          <c:val>
            <c:numRef>
              <c:f>Output!$W$48</c:f>
              <c:numCache>
                <c:formatCode>0.0%</c:formatCode>
                <c:ptCount val="1"/>
                <c:pt idx="0">
                  <c:v>2.1414122625496991E-3</c:v>
                </c:pt>
              </c:numCache>
            </c:numRef>
          </c:val>
          <c:extLst>
            <c:ext xmlns:c16="http://schemas.microsoft.com/office/drawing/2014/chart" uri="{C3380CC4-5D6E-409C-BE32-E72D297353CC}">
              <c16:uniqueId val="{0000000B-101A-483C-9ADA-947FEB6E0B11}"/>
            </c:ext>
          </c:extLst>
        </c:ser>
        <c:dLbls>
          <c:showLegendKey val="0"/>
          <c:showVal val="0"/>
          <c:showCatName val="0"/>
          <c:showSerName val="0"/>
          <c:showPercent val="0"/>
          <c:showBubbleSize val="0"/>
        </c:dLbls>
        <c:gapWidth val="150"/>
        <c:overlap val="100"/>
        <c:axId val="1484905119"/>
        <c:axId val="1484907519"/>
      </c:barChart>
      <c:catAx>
        <c:axId val="1484905119"/>
        <c:scaling>
          <c:orientation val="minMax"/>
        </c:scaling>
        <c:delete val="1"/>
        <c:axPos val="b"/>
        <c:numFmt formatCode="General" sourceLinked="1"/>
        <c:majorTickMark val="none"/>
        <c:minorTickMark val="none"/>
        <c:tickLblPos val="nextTo"/>
        <c:crossAx val="1484907519"/>
        <c:crosses val="autoZero"/>
        <c:auto val="1"/>
        <c:lblAlgn val="ctr"/>
        <c:lblOffset val="100"/>
        <c:noMultiLvlLbl val="0"/>
      </c:catAx>
      <c:valAx>
        <c:axId val="148490751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8490511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Value of global output across raw milk </a:t>
            </a:r>
            <a:r>
              <a:rPr lang="en-US" baseline="0"/>
              <a:t>activities in the final database, billion USD</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Output!$S$21:$S$26</c:f>
              <c:strCache>
                <c:ptCount val="6"/>
                <c:pt idx="0">
                  <c:v>Dairy cows, Mixed</c:v>
                </c:pt>
                <c:pt idx="1">
                  <c:v>Dairy cows, Industrial</c:v>
                </c:pt>
                <c:pt idx="2">
                  <c:v>Dairy cows, Grazing</c:v>
                </c:pt>
                <c:pt idx="3">
                  <c:v>Other dairy, Mixed</c:v>
                </c:pt>
                <c:pt idx="4">
                  <c:v>Other dairy, Grazing</c:v>
                </c:pt>
                <c:pt idx="5">
                  <c:v>Other dairy, Industrial</c:v>
                </c:pt>
              </c:strCache>
            </c:strRef>
          </c:cat>
          <c:val>
            <c:numRef>
              <c:f>Output!$T$21:$T$26</c:f>
              <c:numCache>
                <c:formatCode>0</c:formatCode>
                <c:ptCount val="6"/>
                <c:pt idx="0">
                  <c:v>304.73399999999998</c:v>
                </c:pt>
                <c:pt idx="1">
                  <c:v>27.24</c:v>
                </c:pt>
                <c:pt idx="2">
                  <c:v>20.132000000000001</c:v>
                </c:pt>
                <c:pt idx="3">
                  <c:v>13.013999999999999</c:v>
                </c:pt>
                <c:pt idx="4">
                  <c:v>3.774</c:v>
                </c:pt>
                <c:pt idx="5">
                  <c:v>1.099</c:v>
                </c:pt>
              </c:numCache>
            </c:numRef>
          </c:val>
          <c:extLst>
            <c:ext xmlns:c16="http://schemas.microsoft.com/office/drawing/2014/chart" uri="{C3380CC4-5D6E-409C-BE32-E72D297353CC}">
              <c16:uniqueId val="{00000000-2791-48CD-A349-8D884135EF11}"/>
            </c:ext>
          </c:extLst>
        </c:ser>
        <c:dLbls>
          <c:showLegendKey val="0"/>
          <c:showVal val="0"/>
          <c:showCatName val="0"/>
          <c:showSerName val="0"/>
          <c:showPercent val="0"/>
          <c:showBubbleSize val="0"/>
        </c:dLbls>
        <c:gapWidth val="219"/>
        <c:overlap val="-27"/>
        <c:axId val="1426625247"/>
        <c:axId val="1426631007"/>
      </c:barChart>
      <c:catAx>
        <c:axId val="1426625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6631007"/>
        <c:crosses val="autoZero"/>
        <c:auto val="1"/>
        <c:lblAlgn val="ctr"/>
        <c:lblOffset val="100"/>
        <c:noMultiLvlLbl val="0"/>
      </c:catAx>
      <c:valAx>
        <c:axId val="142663100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6625247"/>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Composition of global raw milk output in the final database</a:t>
            </a:r>
            <a:r>
              <a:rPr lang="en-US" baseline="0"/>
              <a:t> (value-based)</a:t>
            </a:r>
            <a:endParaRPr lang="en-US"/>
          </a:p>
        </c:rich>
      </c:tx>
      <c:layout>
        <c:manualLayout>
          <c:xMode val="edge"/>
          <c:yMode val="edge"/>
          <c:x val="0.10682280672362762"/>
          <c:y val="1.411804753074807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023878930027363"/>
          <c:y val="0.16423208191126282"/>
          <c:w val="0.43593142346568375"/>
          <c:h val="0.81073947667804325"/>
        </c:manualLayout>
      </c:layout>
      <c:barChart>
        <c:barDir val="col"/>
        <c:grouping val="percentStacked"/>
        <c:varyColors val="0"/>
        <c:ser>
          <c:idx val="0"/>
          <c:order val="0"/>
          <c:tx>
            <c:strRef>
              <c:f>Output!$V$21</c:f>
              <c:strCache>
                <c:ptCount val="1"/>
                <c:pt idx="0">
                  <c:v>Dairy cows, Mixed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Output!$W$21</c:f>
              <c:numCache>
                <c:formatCode>0.0%</c:formatCode>
                <c:ptCount val="1"/>
                <c:pt idx="0">
                  <c:v>0.8236209874240864</c:v>
                </c:pt>
              </c:numCache>
            </c:numRef>
          </c:val>
          <c:extLst>
            <c:ext xmlns:c16="http://schemas.microsoft.com/office/drawing/2014/chart" uri="{C3380CC4-5D6E-409C-BE32-E72D297353CC}">
              <c16:uniqueId val="{00000000-8255-4291-B789-9547CD3998E7}"/>
            </c:ext>
          </c:extLst>
        </c:ser>
        <c:ser>
          <c:idx val="1"/>
          <c:order val="1"/>
          <c:tx>
            <c:strRef>
              <c:f>Output!$V$22</c:f>
              <c:strCache>
                <c:ptCount val="1"/>
                <c:pt idx="0">
                  <c:v>Dairy cows, Industrial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Output!$W$22</c:f>
              <c:numCache>
                <c:formatCode>0.0%</c:formatCode>
                <c:ptCount val="1"/>
                <c:pt idx="0">
                  <c:v>7.3623014489463318E-2</c:v>
                </c:pt>
              </c:numCache>
            </c:numRef>
          </c:val>
          <c:extLst>
            <c:ext xmlns:c16="http://schemas.microsoft.com/office/drawing/2014/chart" uri="{C3380CC4-5D6E-409C-BE32-E72D297353CC}">
              <c16:uniqueId val="{00000001-8255-4291-B789-9547CD3998E7}"/>
            </c:ext>
          </c:extLst>
        </c:ser>
        <c:ser>
          <c:idx val="2"/>
          <c:order val="2"/>
          <c:tx>
            <c:strRef>
              <c:f>Output!$V$23</c:f>
              <c:strCache>
                <c:ptCount val="1"/>
                <c:pt idx="0">
                  <c:v>Dairy cows, Grazing</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Output!$W$23</c:f>
              <c:numCache>
                <c:formatCode>0.0%</c:formatCode>
                <c:ptCount val="1"/>
                <c:pt idx="0">
                  <c:v>5.4411840224004242E-2</c:v>
                </c:pt>
              </c:numCache>
            </c:numRef>
          </c:val>
          <c:extLst>
            <c:ext xmlns:c16="http://schemas.microsoft.com/office/drawing/2014/chart" uri="{C3380CC4-5D6E-409C-BE32-E72D297353CC}">
              <c16:uniqueId val="{00000002-8255-4291-B789-9547CD3998E7}"/>
            </c:ext>
          </c:extLst>
        </c:ser>
        <c:ser>
          <c:idx val="3"/>
          <c:order val="3"/>
          <c:tx>
            <c:strRef>
              <c:f>Output!$V$24</c:f>
              <c:strCache>
                <c:ptCount val="1"/>
                <c:pt idx="0">
                  <c:v>Other dairy, Mixed</c:v>
                </c:pt>
              </c:strCache>
            </c:strRef>
          </c:tx>
          <c:spPr>
            <a:solidFill>
              <a:schemeClr val="accent4"/>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8255-4291-B789-9547CD3998E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Output!$W$24</c:f>
              <c:numCache>
                <c:formatCode>0.0%</c:formatCode>
                <c:ptCount val="1"/>
                <c:pt idx="0">
                  <c:v>3.5173638420186323E-2</c:v>
                </c:pt>
              </c:numCache>
            </c:numRef>
          </c:val>
          <c:extLst>
            <c:ext xmlns:c16="http://schemas.microsoft.com/office/drawing/2014/chart" uri="{C3380CC4-5D6E-409C-BE32-E72D297353CC}">
              <c16:uniqueId val="{00000004-8255-4291-B789-9547CD3998E7}"/>
            </c:ext>
          </c:extLst>
        </c:ser>
        <c:ser>
          <c:idx val="4"/>
          <c:order val="4"/>
          <c:tx>
            <c:strRef>
              <c:f>Output!$V$25</c:f>
              <c:strCache>
                <c:ptCount val="1"/>
                <c:pt idx="0">
                  <c:v>Other dairy, Grazing</c:v>
                </c:pt>
              </c:strCache>
            </c:strRef>
          </c:tx>
          <c:spPr>
            <a:solidFill>
              <a:schemeClr val="accent5"/>
            </a:solidFill>
            <a:ln>
              <a:noFill/>
            </a:ln>
            <a:effectLst/>
          </c:spPr>
          <c:invertIfNegative val="0"/>
          <c:val>
            <c:numRef>
              <c:f>Output!$W$25</c:f>
              <c:numCache>
                <c:formatCode>0.0%</c:formatCode>
                <c:ptCount val="1"/>
                <c:pt idx="0">
                  <c:v>1.0200192976623883E-2</c:v>
                </c:pt>
              </c:numCache>
            </c:numRef>
          </c:val>
          <c:extLst>
            <c:ext xmlns:c16="http://schemas.microsoft.com/office/drawing/2014/chart" uri="{C3380CC4-5D6E-409C-BE32-E72D297353CC}">
              <c16:uniqueId val="{00000005-8255-4291-B789-9547CD3998E7}"/>
            </c:ext>
          </c:extLst>
        </c:ser>
        <c:ser>
          <c:idx val="5"/>
          <c:order val="5"/>
          <c:tx>
            <c:strRef>
              <c:f>Output!$V$26</c:f>
              <c:strCache>
                <c:ptCount val="1"/>
                <c:pt idx="0">
                  <c:v>Other dairy, Industrial</c:v>
                </c:pt>
              </c:strCache>
            </c:strRef>
          </c:tx>
          <c:spPr>
            <a:solidFill>
              <a:schemeClr val="accent6"/>
            </a:solidFill>
            <a:ln>
              <a:noFill/>
            </a:ln>
            <a:effectLst/>
          </c:spPr>
          <c:invertIfNegative val="0"/>
          <c:val>
            <c:numRef>
              <c:f>Output!$W$26</c:f>
              <c:numCache>
                <c:formatCode>0.0%</c:formatCode>
                <c:ptCount val="1"/>
                <c:pt idx="0">
                  <c:v>2.9703264656358364E-3</c:v>
                </c:pt>
              </c:numCache>
            </c:numRef>
          </c:val>
          <c:extLst>
            <c:ext xmlns:c16="http://schemas.microsoft.com/office/drawing/2014/chart" uri="{C3380CC4-5D6E-409C-BE32-E72D297353CC}">
              <c16:uniqueId val="{00000006-8255-4291-B789-9547CD3998E7}"/>
            </c:ext>
          </c:extLst>
        </c:ser>
        <c:dLbls>
          <c:showLegendKey val="0"/>
          <c:showVal val="0"/>
          <c:showCatName val="0"/>
          <c:showSerName val="0"/>
          <c:showPercent val="0"/>
          <c:showBubbleSize val="0"/>
        </c:dLbls>
        <c:gapWidth val="150"/>
        <c:overlap val="100"/>
        <c:axId val="1484905119"/>
        <c:axId val="1484907519"/>
      </c:barChart>
      <c:catAx>
        <c:axId val="1484905119"/>
        <c:scaling>
          <c:orientation val="minMax"/>
        </c:scaling>
        <c:delete val="1"/>
        <c:axPos val="b"/>
        <c:numFmt formatCode="General" sourceLinked="1"/>
        <c:majorTickMark val="none"/>
        <c:minorTickMark val="none"/>
        <c:tickLblPos val="nextTo"/>
        <c:crossAx val="1484907519"/>
        <c:crosses val="autoZero"/>
        <c:auto val="1"/>
        <c:lblAlgn val="ctr"/>
        <c:lblOffset val="100"/>
        <c:noMultiLvlLbl val="0"/>
      </c:catAx>
      <c:valAx>
        <c:axId val="148490751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84905119"/>
        <c:crosses val="autoZero"/>
        <c:crossBetween val="between"/>
      </c:valAx>
      <c:spPr>
        <a:noFill/>
        <a:ln>
          <a:noFill/>
        </a:ln>
        <a:effectLst/>
      </c:spPr>
    </c:plotArea>
    <c:legend>
      <c:legendPos val="r"/>
      <c:layout>
        <c:manualLayout>
          <c:xMode val="edge"/>
          <c:yMode val="edge"/>
          <c:x val="0.60784318981403918"/>
          <c:y val="0.20030206121845689"/>
          <c:w val="0.37549025520746077"/>
          <c:h val="0.6772518878826153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Composition of global raw</a:t>
            </a:r>
            <a:r>
              <a:rPr lang="en-US" baseline="0"/>
              <a:t> milk</a:t>
            </a:r>
            <a:r>
              <a:rPr lang="en-US"/>
              <a:t> output from input targets</a:t>
            </a:r>
            <a:r>
              <a:rPr lang="en-US" baseline="0"/>
              <a:t> (value-based)</a:t>
            </a:r>
            <a:endParaRPr lang="en-US"/>
          </a:p>
        </c:rich>
      </c:tx>
      <c:layout>
        <c:manualLayout>
          <c:xMode val="edge"/>
          <c:yMode val="edge"/>
          <c:x val="0.10682280672362762"/>
          <c:y val="1.411804753074807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Output!$V$49</c:f>
              <c:strCache>
                <c:ptCount val="1"/>
                <c:pt idx="0">
                  <c:v>Dairy cows, Mixed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Output!$W$49</c:f>
              <c:numCache>
                <c:formatCode>0.0%</c:formatCode>
                <c:ptCount val="1"/>
                <c:pt idx="0">
                  <c:v>0.82443721908252321</c:v>
                </c:pt>
              </c:numCache>
            </c:numRef>
          </c:val>
          <c:extLst>
            <c:ext xmlns:c16="http://schemas.microsoft.com/office/drawing/2014/chart" uri="{C3380CC4-5D6E-409C-BE32-E72D297353CC}">
              <c16:uniqueId val="{00000000-6B12-4153-842E-5C5B986D6313}"/>
            </c:ext>
          </c:extLst>
        </c:ser>
        <c:ser>
          <c:idx val="1"/>
          <c:order val="1"/>
          <c:tx>
            <c:strRef>
              <c:f>Output!$V$50</c:f>
              <c:strCache>
                <c:ptCount val="1"/>
                <c:pt idx="0">
                  <c:v>Dairy cows, Industrial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Output!$W$50</c:f>
              <c:numCache>
                <c:formatCode>0.0%</c:formatCode>
                <c:ptCount val="1"/>
                <c:pt idx="0">
                  <c:v>7.2409478017151682E-2</c:v>
                </c:pt>
              </c:numCache>
            </c:numRef>
          </c:val>
          <c:extLst>
            <c:ext xmlns:c16="http://schemas.microsoft.com/office/drawing/2014/chart" uri="{C3380CC4-5D6E-409C-BE32-E72D297353CC}">
              <c16:uniqueId val="{00000001-6B12-4153-842E-5C5B986D6313}"/>
            </c:ext>
          </c:extLst>
        </c:ser>
        <c:ser>
          <c:idx val="2"/>
          <c:order val="2"/>
          <c:tx>
            <c:strRef>
              <c:f>Output!$V$51</c:f>
              <c:strCache>
                <c:ptCount val="1"/>
                <c:pt idx="0">
                  <c:v>Dairy cows, Grazing</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Output!$W$51</c:f>
              <c:numCache>
                <c:formatCode>0.0%</c:formatCode>
                <c:ptCount val="1"/>
                <c:pt idx="0">
                  <c:v>6.0341682139932379E-2</c:v>
                </c:pt>
              </c:numCache>
            </c:numRef>
          </c:val>
          <c:extLst>
            <c:ext xmlns:c16="http://schemas.microsoft.com/office/drawing/2014/chart" uri="{C3380CC4-5D6E-409C-BE32-E72D297353CC}">
              <c16:uniqueId val="{00000002-6B12-4153-842E-5C5B986D6313}"/>
            </c:ext>
          </c:extLst>
        </c:ser>
        <c:ser>
          <c:idx val="3"/>
          <c:order val="3"/>
          <c:tx>
            <c:strRef>
              <c:f>Output!$V$52</c:f>
              <c:strCache>
                <c:ptCount val="1"/>
                <c:pt idx="0">
                  <c:v>Other dairy, Mixed</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Output!$W$52</c:f>
              <c:numCache>
                <c:formatCode>0.0%</c:formatCode>
                <c:ptCount val="1"/>
                <c:pt idx="0">
                  <c:v>3.4641195914517302E-2</c:v>
                </c:pt>
              </c:numCache>
            </c:numRef>
          </c:val>
          <c:extLst>
            <c:ext xmlns:c16="http://schemas.microsoft.com/office/drawing/2014/chart" uri="{C3380CC4-5D6E-409C-BE32-E72D297353CC}">
              <c16:uniqueId val="{00000003-6B12-4153-842E-5C5B986D6313}"/>
            </c:ext>
          </c:extLst>
        </c:ser>
        <c:ser>
          <c:idx val="4"/>
          <c:order val="4"/>
          <c:tx>
            <c:strRef>
              <c:f>Output!$V$53</c:f>
              <c:strCache>
                <c:ptCount val="1"/>
                <c:pt idx="0">
                  <c:v>Other dairy, Grazing</c:v>
                </c:pt>
              </c:strCache>
            </c:strRef>
          </c:tx>
          <c:spPr>
            <a:solidFill>
              <a:schemeClr val="accent5"/>
            </a:solidFill>
            <a:ln>
              <a:noFill/>
            </a:ln>
            <a:effectLst/>
          </c:spPr>
          <c:invertIfNegative val="0"/>
          <c:val>
            <c:numRef>
              <c:f>Output!$W$53</c:f>
              <c:numCache>
                <c:formatCode>0.0%</c:formatCode>
                <c:ptCount val="1"/>
                <c:pt idx="0">
                  <c:v>1.6867886689748184E-2</c:v>
                </c:pt>
              </c:numCache>
            </c:numRef>
          </c:val>
          <c:extLst>
            <c:ext xmlns:c16="http://schemas.microsoft.com/office/drawing/2014/chart" uri="{C3380CC4-5D6E-409C-BE32-E72D297353CC}">
              <c16:uniqueId val="{00000004-6B12-4153-842E-5C5B986D6313}"/>
            </c:ext>
          </c:extLst>
        </c:ser>
        <c:ser>
          <c:idx val="5"/>
          <c:order val="5"/>
          <c:tx>
            <c:strRef>
              <c:f>Output!$V$54</c:f>
              <c:strCache>
                <c:ptCount val="1"/>
                <c:pt idx="0">
                  <c:v>Other dairy, Industrial</c:v>
                </c:pt>
              </c:strCache>
            </c:strRef>
          </c:tx>
          <c:spPr>
            <a:solidFill>
              <a:schemeClr val="accent6"/>
            </a:solidFill>
            <a:ln>
              <a:noFill/>
            </a:ln>
            <a:effectLst/>
          </c:spPr>
          <c:invertIfNegative val="0"/>
          <c:val>
            <c:numRef>
              <c:f>Output!$W$54</c:f>
              <c:numCache>
                <c:formatCode>0.0%</c:formatCode>
                <c:ptCount val="1"/>
                <c:pt idx="0">
                  <c:v>3.0541118345482209E-3</c:v>
                </c:pt>
              </c:numCache>
            </c:numRef>
          </c:val>
          <c:extLst>
            <c:ext xmlns:c16="http://schemas.microsoft.com/office/drawing/2014/chart" uri="{C3380CC4-5D6E-409C-BE32-E72D297353CC}">
              <c16:uniqueId val="{00000005-6B12-4153-842E-5C5B986D6313}"/>
            </c:ext>
          </c:extLst>
        </c:ser>
        <c:dLbls>
          <c:showLegendKey val="0"/>
          <c:showVal val="0"/>
          <c:showCatName val="0"/>
          <c:showSerName val="0"/>
          <c:showPercent val="0"/>
          <c:showBubbleSize val="0"/>
        </c:dLbls>
        <c:gapWidth val="150"/>
        <c:overlap val="100"/>
        <c:axId val="1484905119"/>
        <c:axId val="1484907519"/>
      </c:barChart>
      <c:catAx>
        <c:axId val="1484905119"/>
        <c:scaling>
          <c:orientation val="minMax"/>
        </c:scaling>
        <c:delete val="1"/>
        <c:axPos val="b"/>
        <c:numFmt formatCode="General" sourceLinked="1"/>
        <c:majorTickMark val="none"/>
        <c:minorTickMark val="none"/>
        <c:tickLblPos val="nextTo"/>
        <c:crossAx val="1484907519"/>
        <c:crosses val="autoZero"/>
        <c:auto val="1"/>
        <c:lblAlgn val="ctr"/>
        <c:lblOffset val="100"/>
        <c:noMultiLvlLbl val="0"/>
      </c:catAx>
      <c:valAx>
        <c:axId val="148490751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8490511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Value of global output across other</a:t>
            </a:r>
            <a:r>
              <a:rPr lang="en-US" baseline="0"/>
              <a:t> animial products in the final database, billion USD</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Output!$S$27:$S$33</c:f>
              <c:strCache>
                <c:ptCount val="7"/>
                <c:pt idx="0">
                  <c:v>Pigs, Industrial</c:v>
                </c:pt>
                <c:pt idx="1">
                  <c:v>Poultry (meat), Industrial</c:v>
                </c:pt>
                <c:pt idx="2">
                  <c:v>Pigs, Backyard</c:v>
                </c:pt>
                <c:pt idx="3">
                  <c:v>Poultry (eggs), Industrial</c:v>
                </c:pt>
                <c:pt idx="4">
                  <c:v>Poultry (meat), Backyard</c:v>
                </c:pt>
                <c:pt idx="5">
                  <c:v>Poultry (eggs), Backyard</c:v>
                </c:pt>
                <c:pt idx="6">
                  <c:v>Rest of animal products</c:v>
                </c:pt>
              </c:strCache>
            </c:strRef>
          </c:cat>
          <c:val>
            <c:numRef>
              <c:f>Output!$T$27:$T$33</c:f>
              <c:numCache>
                <c:formatCode>0</c:formatCode>
                <c:ptCount val="7"/>
                <c:pt idx="0">
                  <c:v>215.23099999999999</c:v>
                </c:pt>
                <c:pt idx="1">
                  <c:v>172.06200000000001</c:v>
                </c:pt>
                <c:pt idx="2">
                  <c:v>89.391000000000005</c:v>
                </c:pt>
                <c:pt idx="3">
                  <c:v>85.641000000000005</c:v>
                </c:pt>
                <c:pt idx="4">
                  <c:v>62.668999999999997</c:v>
                </c:pt>
                <c:pt idx="5">
                  <c:v>34.296999999999997</c:v>
                </c:pt>
                <c:pt idx="6">
                  <c:v>24.614000000000001</c:v>
                </c:pt>
              </c:numCache>
            </c:numRef>
          </c:val>
          <c:extLst>
            <c:ext xmlns:c16="http://schemas.microsoft.com/office/drawing/2014/chart" uri="{C3380CC4-5D6E-409C-BE32-E72D297353CC}">
              <c16:uniqueId val="{00000000-2A7D-4A6E-BB92-AFE0B1388755}"/>
            </c:ext>
          </c:extLst>
        </c:ser>
        <c:dLbls>
          <c:showLegendKey val="0"/>
          <c:showVal val="0"/>
          <c:showCatName val="0"/>
          <c:showSerName val="0"/>
          <c:showPercent val="0"/>
          <c:showBubbleSize val="0"/>
        </c:dLbls>
        <c:gapWidth val="219"/>
        <c:overlap val="-27"/>
        <c:axId val="1426625247"/>
        <c:axId val="1426631007"/>
      </c:barChart>
      <c:catAx>
        <c:axId val="1426625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6631007"/>
        <c:crosses val="autoZero"/>
        <c:auto val="1"/>
        <c:lblAlgn val="ctr"/>
        <c:lblOffset val="100"/>
        <c:noMultiLvlLbl val="0"/>
      </c:catAx>
      <c:valAx>
        <c:axId val="142663100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6625247"/>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Composition of global other animal</a:t>
            </a:r>
            <a:r>
              <a:rPr lang="en-US" baseline="0"/>
              <a:t> products </a:t>
            </a:r>
            <a:r>
              <a:rPr lang="en-US"/>
              <a:t>output in the final database</a:t>
            </a:r>
            <a:r>
              <a:rPr lang="en-US" baseline="0"/>
              <a:t> (value-based)</a:t>
            </a:r>
            <a:endParaRPr lang="en-US"/>
          </a:p>
        </c:rich>
      </c:tx>
      <c:layout>
        <c:manualLayout>
          <c:xMode val="edge"/>
          <c:yMode val="edge"/>
          <c:x val="0.10682280672362762"/>
          <c:y val="1.411804753074807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023878930027363"/>
          <c:y val="0.16650739476678045"/>
          <c:w val="0.3687851608476998"/>
          <c:h val="0.80846416382252562"/>
        </c:manualLayout>
      </c:layout>
      <c:barChart>
        <c:barDir val="col"/>
        <c:grouping val="percentStacked"/>
        <c:varyColors val="0"/>
        <c:ser>
          <c:idx val="0"/>
          <c:order val="0"/>
          <c:tx>
            <c:strRef>
              <c:f>Output!$V$27</c:f>
              <c:strCache>
                <c:ptCount val="1"/>
                <c:pt idx="0">
                  <c:v>Pigs, Industrial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Output!$W$27</c:f>
              <c:numCache>
                <c:formatCode>0.0%</c:formatCode>
                <c:ptCount val="1"/>
                <c:pt idx="0">
                  <c:v>0.31470891424978609</c:v>
                </c:pt>
              </c:numCache>
            </c:numRef>
          </c:val>
          <c:extLst>
            <c:ext xmlns:c16="http://schemas.microsoft.com/office/drawing/2014/chart" uri="{C3380CC4-5D6E-409C-BE32-E72D297353CC}">
              <c16:uniqueId val="{00000000-B72C-4240-B5AE-ED1FC3EE1A40}"/>
            </c:ext>
          </c:extLst>
        </c:ser>
        <c:ser>
          <c:idx val="1"/>
          <c:order val="1"/>
          <c:tx>
            <c:strRef>
              <c:f>Output!$V$28</c:f>
              <c:strCache>
                <c:ptCount val="1"/>
                <c:pt idx="0">
                  <c:v>Poultry (meat), Industrial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Output!$W$28</c:f>
              <c:numCache>
                <c:formatCode>0.0%</c:formatCode>
                <c:ptCount val="1"/>
                <c:pt idx="0">
                  <c:v>0.25158757429759981</c:v>
                </c:pt>
              </c:numCache>
            </c:numRef>
          </c:val>
          <c:extLst>
            <c:ext xmlns:c16="http://schemas.microsoft.com/office/drawing/2014/chart" uri="{C3380CC4-5D6E-409C-BE32-E72D297353CC}">
              <c16:uniqueId val="{00000001-B72C-4240-B5AE-ED1FC3EE1A40}"/>
            </c:ext>
          </c:extLst>
        </c:ser>
        <c:ser>
          <c:idx val="2"/>
          <c:order val="2"/>
          <c:tx>
            <c:strRef>
              <c:f>Output!$V$29</c:f>
              <c:strCache>
                <c:ptCount val="1"/>
                <c:pt idx="0">
                  <c:v>Pigs, Backyard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Output!$W$29</c:f>
              <c:numCache>
                <c:formatCode>0.0%</c:formatCode>
                <c:ptCount val="1"/>
                <c:pt idx="0">
                  <c:v>0.13070675020653452</c:v>
                </c:pt>
              </c:numCache>
            </c:numRef>
          </c:val>
          <c:extLst>
            <c:ext xmlns:c16="http://schemas.microsoft.com/office/drawing/2014/chart" uri="{C3380CC4-5D6E-409C-BE32-E72D297353CC}">
              <c16:uniqueId val="{00000002-B72C-4240-B5AE-ED1FC3EE1A40}"/>
            </c:ext>
          </c:extLst>
        </c:ser>
        <c:ser>
          <c:idx val="3"/>
          <c:order val="3"/>
          <c:tx>
            <c:strRef>
              <c:f>Output!$V$30</c:f>
              <c:strCache>
                <c:ptCount val="1"/>
                <c:pt idx="0">
                  <c:v>Poultry (eggs), Industrial</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Output!$W$30</c:f>
              <c:numCache>
                <c:formatCode>0.0%</c:formatCode>
                <c:ptCount val="1"/>
                <c:pt idx="0">
                  <c:v>0.12522353250816998</c:v>
                </c:pt>
              </c:numCache>
            </c:numRef>
          </c:val>
          <c:extLst>
            <c:ext xmlns:c16="http://schemas.microsoft.com/office/drawing/2014/chart" uri="{C3380CC4-5D6E-409C-BE32-E72D297353CC}">
              <c16:uniqueId val="{00000003-B72C-4240-B5AE-ED1FC3EE1A40}"/>
            </c:ext>
          </c:extLst>
        </c:ser>
        <c:ser>
          <c:idx val="4"/>
          <c:order val="4"/>
          <c:tx>
            <c:strRef>
              <c:f>Output!$V$31</c:f>
              <c:strCache>
                <c:ptCount val="1"/>
                <c:pt idx="0">
                  <c:v>Poultry (meat), Backyard</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Output!$W$31</c:f>
              <c:numCache>
                <c:formatCode>0.0%</c:formatCode>
                <c:ptCount val="1"/>
                <c:pt idx="0">
                  <c:v>9.1634071983681925E-2</c:v>
                </c:pt>
              </c:numCache>
            </c:numRef>
          </c:val>
          <c:extLst>
            <c:ext xmlns:c16="http://schemas.microsoft.com/office/drawing/2014/chart" uri="{C3380CC4-5D6E-409C-BE32-E72D297353CC}">
              <c16:uniqueId val="{00000004-B72C-4240-B5AE-ED1FC3EE1A40}"/>
            </c:ext>
          </c:extLst>
        </c:ser>
        <c:ser>
          <c:idx val="5"/>
          <c:order val="5"/>
          <c:tx>
            <c:strRef>
              <c:f>Output!$V$32</c:f>
              <c:strCache>
                <c:ptCount val="1"/>
                <c:pt idx="0">
                  <c:v>Poultry (eggs), Backyard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Output!$W$32</c:f>
              <c:numCache>
                <c:formatCode>0.0%</c:formatCode>
                <c:ptCount val="1"/>
                <c:pt idx="0">
                  <c:v>5.0148777973548948E-2</c:v>
                </c:pt>
              </c:numCache>
            </c:numRef>
          </c:val>
          <c:extLst>
            <c:ext xmlns:c16="http://schemas.microsoft.com/office/drawing/2014/chart" uri="{C3380CC4-5D6E-409C-BE32-E72D297353CC}">
              <c16:uniqueId val="{00000005-B72C-4240-B5AE-ED1FC3EE1A40}"/>
            </c:ext>
          </c:extLst>
        </c:ser>
        <c:ser>
          <c:idx val="6"/>
          <c:order val="6"/>
          <c:tx>
            <c:strRef>
              <c:f>Output!$V$33</c:f>
              <c:strCache>
                <c:ptCount val="1"/>
                <c:pt idx="0">
                  <c:v>Rest of animal products</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Output!$W$33</c:f>
              <c:numCache>
                <c:formatCode>0.0%</c:formatCode>
                <c:ptCount val="1"/>
                <c:pt idx="0">
                  <c:v>3.5990378780678602E-2</c:v>
                </c:pt>
              </c:numCache>
            </c:numRef>
          </c:val>
          <c:extLst>
            <c:ext xmlns:c16="http://schemas.microsoft.com/office/drawing/2014/chart" uri="{C3380CC4-5D6E-409C-BE32-E72D297353CC}">
              <c16:uniqueId val="{00000006-B72C-4240-B5AE-ED1FC3EE1A40}"/>
            </c:ext>
          </c:extLst>
        </c:ser>
        <c:dLbls>
          <c:showLegendKey val="0"/>
          <c:showVal val="0"/>
          <c:showCatName val="0"/>
          <c:showSerName val="0"/>
          <c:showPercent val="0"/>
          <c:showBubbleSize val="0"/>
        </c:dLbls>
        <c:gapWidth val="150"/>
        <c:overlap val="100"/>
        <c:axId val="1484905119"/>
        <c:axId val="1484907519"/>
      </c:barChart>
      <c:catAx>
        <c:axId val="1484905119"/>
        <c:scaling>
          <c:orientation val="minMax"/>
        </c:scaling>
        <c:delete val="1"/>
        <c:axPos val="b"/>
        <c:numFmt formatCode="General" sourceLinked="1"/>
        <c:majorTickMark val="none"/>
        <c:minorTickMark val="none"/>
        <c:tickLblPos val="nextTo"/>
        <c:crossAx val="1484907519"/>
        <c:crosses val="autoZero"/>
        <c:auto val="1"/>
        <c:lblAlgn val="ctr"/>
        <c:lblOffset val="100"/>
        <c:noMultiLvlLbl val="0"/>
      </c:catAx>
      <c:valAx>
        <c:axId val="148490751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84905119"/>
        <c:crosses val="autoZero"/>
        <c:crossBetween val="between"/>
      </c:valAx>
      <c:spPr>
        <a:noFill/>
        <a:ln>
          <a:noFill/>
        </a:ln>
        <a:effectLst/>
      </c:spPr>
    </c:plotArea>
    <c:legend>
      <c:legendPos val="r"/>
      <c:layout>
        <c:manualLayout>
          <c:xMode val="edge"/>
          <c:yMode val="edge"/>
          <c:x val="0.51458785448388078"/>
          <c:y val="0.22533050262915089"/>
          <c:w val="0.45297225755995063"/>
          <c:h val="0.6394707658129764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1" Type="http://schemas.openxmlformats.org/officeDocument/2006/relationships/hyperlink" Target="FAOSTAT_data.xlsx"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4B17CA-97EB-44A4-B820-C09C599ED21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E8F4581-D0D9-4167-A0F8-AF1DCBBB6599}">
      <dgm:prSet phldrT="[Text]" custT="1"/>
      <dgm:spPr/>
      <dgm:t>
        <a:bodyPr/>
        <a:lstStyle/>
        <a:p>
          <a:r>
            <a:rPr lang="en-US" sz="1600" b="1" dirty="0"/>
            <a:t>(4) Database split</a:t>
          </a:r>
        </a:p>
      </dgm:t>
    </dgm:pt>
    <dgm:pt modelId="{86050FAE-97FF-4DC7-B801-762D06BAD6A7}" type="parTrans" cxnId="{62188B82-047E-44BE-8ECE-03521CA1ECE4}">
      <dgm:prSet/>
      <dgm:spPr/>
      <dgm:t>
        <a:bodyPr/>
        <a:lstStyle/>
        <a:p>
          <a:endParaRPr lang="en-US" sz="1400"/>
        </a:p>
      </dgm:t>
    </dgm:pt>
    <dgm:pt modelId="{6DAEDFA1-BC9D-4997-85E7-3EB8465064B8}" type="sibTrans" cxnId="{62188B82-047E-44BE-8ECE-03521CA1ECE4}">
      <dgm:prSet/>
      <dgm:spPr/>
      <dgm:t>
        <a:bodyPr/>
        <a:lstStyle/>
        <a:p>
          <a:endParaRPr lang="en-US" sz="1400"/>
        </a:p>
      </dgm:t>
    </dgm:pt>
    <dgm:pt modelId="{09F4FC60-1B18-4CAD-AD94-7F5821F2650A}">
      <dgm:prSet phldrT="[Text]" custT="1"/>
      <dgm:spPr/>
      <dgm:t>
        <a:bodyPr lIns="0" tIns="0" rIns="0" bIns="0"/>
        <a:lstStyle/>
        <a:p>
          <a:pPr algn="l"/>
          <a:r>
            <a:rPr lang="en-US" sz="1400" b="1" i="1" dirty="0"/>
            <a:t>Data: </a:t>
          </a:r>
          <a:r>
            <a:rPr lang="en-US" sz="1400" dirty="0"/>
            <a:t>Split targets from Step 3.</a:t>
          </a:r>
        </a:p>
      </dgm:t>
    </dgm:pt>
    <dgm:pt modelId="{B00E7FC3-0CB4-4F8F-BC2B-F287284731A3}" type="parTrans" cxnId="{192CD293-8A5C-47BA-B010-206C18049B61}">
      <dgm:prSet/>
      <dgm:spPr/>
      <dgm:t>
        <a:bodyPr/>
        <a:lstStyle/>
        <a:p>
          <a:endParaRPr lang="en-US" sz="1400"/>
        </a:p>
      </dgm:t>
    </dgm:pt>
    <dgm:pt modelId="{F6272118-863D-4B66-8B1A-237C830E1BDD}" type="sibTrans" cxnId="{192CD293-8A5C-47BA-B010-206C18049B61}">
      <dgm:prSet/>
      <dgm:spPr/>
      <dgm:t>
        <a:bodyPr/>
        <a:lstStyle/>
        <a:p>
          <a:endParaRPr lang="en-US" sz="1400"/>
        </a:p>
      </dgm:t>
    </dgm:pt>
    <dgm:pt modelId="{B22335FB-8C6E-468D-820D-14C101084711}">
      <dgm:prSet phldrT="[Text]" custT="1"/>
      <dgm:spPr/>
      <dgm:t>
        <a:bodyPr/>
        <a:lstStyle/>
        <a:p>
          <a:r>
            <a:rPr lang="en-US" sz="1600" b="1" dirty="0"/>
            <a:t>(5) Construction of the final database</a:t>
          </a:r>
        </a:p>
      </dgm:t>
    </dgm:pt>
    <dgm:pt modelId="{8FDE2D31-3264-4084-8D4D-9265D175CD83}" type="parTrans" cxnId="{688DAB2F-AC8D-4CF9-8A65-2A7615493D03}">
      <dgm:prSet/>
      <dgm:spPr/>
      <dgm:t>
        <a:bodyPr/>
        <a:lstStyle/>
        <a:p>
          <a:endParaRPr lang="en-US" sz="1400"/>
        </a:p>
      </dgm:t>
    </dgm:pt>
    <dgm:pt modelId="{61E37199-B1BC-4195-81AE-F6676E5D1E03}" type="sibTrans" cxnId="{688DAB2F-AC8D-4CF9-8A65-2A7615493D03}">
      <dgm:prSet/>
      <dgm:spPr/>
      <dgm:t>
        <a:bodyPr/>
        <a:lstStyle/>
        <a:p>
          <a:endParaRPr lang="en-US" sz="1400"/>
        </a:p>
      </dgm:t>
    </dgm:pt>
    <dgm:pt modelId="{2E34091C-81F1-418E-A378-9C63A72F80EE}">
      <dgm:prSet phldrT="[Text]" custT="1"/>
      <dgm:spPr/>
      <dgm:t>
        <a:bodyPr lIns="0" tIns="0" rIns="0" bIns="0"/>
        <a:lstStyle/>
        <a:p>
          <a:r>
            <a:rPr lang="en-US" sz="1400" b="1" i="1" dirty="0"/>
            <a:t>Data:</a:t>
          </a:r>
          <a:r>
            <a:rPr lang="en-US" sz="1400" dirty="0"/>
            <a:t> Disaggregated database from Step 4.</a:t>
          </a:r>
        </a:p>
      </dgm:t>
    </dgm:pt>
    <dgm:pt modelId="{CE329964-AD52-4D0D-8AEB-B2AB3BB08984}" type="parTrans" cxnId="{836CA368-90F1-4CCA-9DD4-956FF02DDC63}">
      <dgm:prSet/>
      <dgm:spPr/>
      <dgm:t>
        <a:bodyPr/>
        <a:lstStyle/>
        <a:p>
          <a:endParaRPr lang="en-US" sz="1400"/>
        </a:p>
      </dgm:t>
    </dgm:pt>
    <dgm:pt modelId="{9AE86BF2-31E5-44A9-A171-C62186F72506}" type="sibTrans" cxnId="{836CA368-90F1-4CCA-9DD4-956FF02DDC63}">
      <dgm:prSet/>
      <dgm:spPr/>
      <dgm:t>
        <a:bodyPr/>
        <a:lstStyle/>
        <a:p>
          <a:endParaRPr lang="en-US" sz="1400"/>
        </a:p>
      </dgm:t>
    </dgm:pt>
    <dgm:pt modelId="{00A40046-DE1D-4B2D-989B-0FBCB12730EB}">
      <dgm:prSet phldrT="[Text]" custT="1"/>
      <dgm:spPr/>
      <dgm:t>
        <a:bodyPr/>
        <a:lstStyle/>
        <a:p>
          <a:r>
            <a:rPr lang="en-US" sz="1600" b="1" dirty="0"/>
            <a:t>(1) Data preparation (output and trade)</a:t>
          </a:r>
        </a:p>
      </dgm:t>
    </dgm:pt>
    <dgm:pt modelId="{FAB66DEF-667E-4AE8-B7EE-B9BC0E628AFC}" type="parTrans" cxnId="{388DAB55-E5FC-40EE-A0A8-9F123D30502A}">
      <dgm:prSet/>
      <dgm:spPr/>
      <dgm:t>
        <a:bodyPr/>
        <a:lstStyle/>
        <a:p>
          <a:endParaRPr lang="en-US" sz="1400"/>
        </a:p>
      </dgm:t>
    </dgm:pt>
    <dgm:pt modelId="{D1F678E0-0719-408C-A26C-205EFBC4E07D}" type="sibTrans" cxnId="{388DAB55-E5FC-40EE-A0A8-9F123D30502A}">
      <dgm:prSet/>
      <dgm:spPr/>
      <dgm:t>
        <a:bodyPr/>
        <a:lstStyle/>
        <a:p>
          <a:endParaRPr lang="en-US" sz="1400"/>
        </a:p>
      </dgm:t>
    </dgm:pt>
    <dgm:pt modelId="{DA10C7F5-748A-4881-97B3-2B1460CF0550}">
      <dgm:prSet phldrT="[Text]" custT="1"/>
      <dgm:spPr/>
      <dgm:t>
        <a:bodyPr lIns="0" tIns="0" rIns="0" bIns="0"/>
        <a:lstStyle/>
        <a:p>
          <a:r>
            <a:rPr lang="en-US" sz="1400" b="1" i="1" dirty="0"/>
            <a:t>Data:</a:t>
          </a:r>
          <a:r>
            <a:rPr lang="en-US" sz="1400" dirty="0"/>
            <a:t> Volumes and shares of production and feed, bilateral trade data for sectors or interest, emissions data.</a:t>
          </a:r>
        </a:p>
      </dgm:t>
      <dgm:extLst>
        <a:ext uri="{E40237B7-FDA0-4F09-8148-C483321AD2D9}">
          <dgm14:cNvPr xmlns:dgm14="http://schemas.microsoft.com/office/drawing/2010/diagram" id="0" name="" title="fdsfsa">
            <a:hlinkClick xmlns:r="http://schemas.openxmlformats.org/officeDocument/2006/relationships" r:id="rId1"/>
          </dgm14:cNvPr>
        </a:ext>
      </dgm:extLst>
    </dgm:pt>
    <dgm:pt modelId="{762C0E5E-EF8F-47CA-8A2F-F8AC93FA4525}" type="parTrans" cxnId="{0C78EE61-4719-4BC6-8D03-B485608452EC}">
      <dgm:prSet/>
      <dgm:spPr/>
      <dgm:t>
        <a:bodyPr/>
        <a:lstStyle/>
        <a:p>
          <a:endParaRPr lang="en-US" sz="1400"/>
        </a:p>
      </dgm:t>
    </dgm:pt>
    <dgm:pt modelId="{13B57D31-83A9-44F1-91D9-3FDF022D8EFC}" type="sibTrans" cxnId="{0C78EE61-4719-4BC6-8D03-B485608452EC}">
      <dgm:prSet/>
      <dgm:spPr/>
      <dgm:t>
        <a:bodyPr/>
        <a:lstStyle/>
        <a:p>
          <a:endParaRPr lang="en-US" sz="1400"/>
        </a:p>
      </dgm:t>
    </dgm:pt>
    <dgm:pt modelId="{94F329B9-99F1-4B4D-8323-29C3B178004B}">
      <dgm:prSet phldrT="[Text]" custT="1"/>
      <dgm:spPr/>
      <dgm:t>
        <a:bodyPr lIns="0" tIns="0" rIns="0" bIns="0"/>
        <a:lstStyle/>
        <a:p>
          <a:r>
            <a:rPr lang="en-US" sz="1400" dirty="0"/>
            <a:t>Construction of the production and trade targets using volume and price data. </a:t>
          </a:r>
        </a:p>
      </dgm:t>
    </dgm:pt>
    <dgm:pt modelId="{48CCCCBF-874D-4ED2-A8EA-0EC10FE9FE4B}" type="parTrans" cxnId="{31DD0EDB-B1EC-4FF9-B8FA-F4A0DEEFDACE}">
      <dgm:prSet/>
      <dgm:spPr/>
      <dgm:t>
        <a:bodyPr/>
        <a:lstStyle/>
        <a:p>
          <a:endParaRPr lang="en-US" sz="1400"/>
        </a:p>
      </dgm:t>
    </dgm:pt>
    <dgm:pt modelId="{279C4ED4-19C0-4A50-9D69-2DF6197D71BC}" type="sibTrans" cxnId="{31DD0EDB-B1EC-4FF9-B8FA-F4A0DEEFDACE}">
      <dgm:prSet/>
      <dgm:spPr/>
      <dgm:t>
        <a:bodyPr/>
        <a:lstStyle/>
        <a:p>
          <a:endParaRPr lang="en-US" sz="1400"/>
        </a:p>
      </dgm:t>
    </dgm:pt>
    <dgm:pt modelId="{1F98DC1F-A6BE-4159-B63E-67B10198316C}">
      <dgm:prSet custT="1"/>
      <dgm:spPr/>
      <dgm:t>
        <a:bodyPr/>
        <a:lstStyle/>
        <a:p>
          <a:r>
            <a:rPr lang="en-US" sz="1400" dirty="0"/>
            <a:t>GTAP Data Base split using SPLITCOM (uses RAS - iterative </a:t>
          </a:r>
          <a:r>
            <a:rPr lang="en-US" sz="1400" dirty="0" err="1"/>
            <a:t>biproportional</a:t>
          </a:r>
          <a:r>
            <a:rPr lang="en-US" sz="1400" dirty="0"/>
            <a:t> scaling routine that adjusts a matrix to match given row and column totals). </a:t>
          </a:r>
        </a:p>
      </dgm:t>
    </dgm:pt>
    <dgm:pt modelId="{F96B784A-7577-43F8-9203-8A53629FFA1E}" type="parTrans" cxnId="{7BC76A1A-58C0-4C8A-8646-7A005A01D401}">
      <dgm:prSet/>
      <dgm:spPr/>
      <dgm:t>
        <a:bodyPr/>
        <a:lstStyle/>
        <a:p>
          <a:endParaRPr lang="en-US" sz="1400"/>
        </a:p>
      </dgm:t>
    </dgm:pt>
    <dgm:pt modelId="{704742F5-0867-4B3F-AD65-3C08EF1A07E6}" type="sibTrans" cxnId="{7BC76A1A-58C0-4C8A-8646-7A005A01D401}">
      <dgm:prSet/>
      <dgm:spPr/>
      <dgm:t>
        <a:bodyPr/>
        <a:lstStyle/>
        <a:p>
          <a:endParaRPr lang="en-US" sz="1400"/>
        </a:p>
      </dgm:t>
    </dgm:pt>
    <dgm:pt modelId="{AEE07D6E-AD5B-4D4F-94B6-B7BF33D3B1BD}">
      <dgm:prSet phldrT="[Text]" custT="1"/>
      <dgm:spPr/>
      <dgm:t>
        <a:bodyPr/>
        <a:lstStyle/>
        <a:p>
          <a:r>
            <a:rPr lang="en-US" sz="1600" b="1" dirty="0"/>
            <a:t>(3) Targets’ reconciliation</a:t>
          </a:r>
        </a:p>
      </dgm:t>
    </dgm:pt>
    <dgm:pt modelId="{EFC3630E-9876-4432-A4A7-B6F2D8F38BA4}" type="parTrans" cxnId="{4CFDA954-E609-4F94-9918-87D21FEF0DBD}">
      <dgm:prSet/>
      <dgm:spPr/>
      <dgm:t>
        <a:bodyPr/>
        <a:lstStyle/>
        <a:p>
          <a:endParaRPr lang="en-US" sz="1400"/>
        </a:p>
      </dgm:t>
    </dgm:pt>
    <dgm:pt modelId="{AD90DA5D-A286-4B9D-B91C-D1F0AF0D9B7C}" type="sibTrans" cxnId="{4CFDA954-E609-4F94-9918-87D21FEF0DBD}">
      <dgm:prSet/>
      <dgm:spPr/>
      <dgm:t>
        <a:bodyPr/>
        <a:lstStyle/>
        <a:p>
          <a:endParaRPr lang="en-US" sz="1400"/>
        </a:p>
      </dgm:t>
    </dgm:pt>
    <dgm:pt modelId="{E170810D-425E-461D-9058-9E5CEA7CC8F5}">
      <dgm:prSet phldrT="[Text]" custT="1"/>
      <dgm:spPr/>
      <dgm:t>
        <a:bodyPr lIns="0" tIns="0" rIns="0" bIns="0"/>
        <a:lstStyle/>
        <a:p>
          <a:r>
            <a:rPr lang="en-US" sz="1400" dirty="0"/>
            <a:t>Reconciliation of the production targets, supply/use structures and trade data for disaggregated SAMs from GTAP.</a:t>
          </a:r>
        </a:p>
      </dgm:t>
    </dgm:pt>
    <dgm:pt modelId="{92A7C5DC-0D00-418F-A47C-528F45DAB57E}" type="parTrans" cxnId="{C92FC964-0B0E-4A90-AE83-7E2BF9FD94D3}">
      <dgm:prSet/>
      <dgm:spPr/>
      <dgm:t>
        <a:bodyPr/>
        <a:lstStyle/>
        <a:p>
          <a:endParaRPr lang="en-US" sz="1400"/>
        </a:p>
      </dgm:t>
    </dgm:pt>
    <dgm:pt modelId="{980A7A0E-104A-4F9A-8881-E0C2F571D8F5}" type="sibTrans" cxnId="{C92FC964-0B0E-4A90-AE83-7E2BF9FD94D3}">
      <dgm:prSet/>
      <dgm:spPr/>
      <dgm:t>
        <a:bodyPr/>
        <a:lstStyle/>
        <a:p>
          <a:endParaRPr lang="en-US" sz="1400"/>
        </a:p>
      </dgm:t>
    </dgm:pt>
    <dgm:pt modelId="{EC5FBEAF-74EE-4A9E-BD65-F53CAF0C2403}">
      <dgm:prSet phldrT="[Text]" custT="1"/>
      <dgm:spPr/>
      <dgm:t>
        <a:bodyPr lIns="0" tIns="0" rIns="0" bIns="0"/>
        <a:lstStyle/>
        <a:p>
          <a:r>
            <a:rPr lang="en-US" sz="1400" b="1" i="1" dirty="0"/>
            <a:t>Data:</a:t>
          </a:r>
          <a:r>
            <a:rPr lang="en-US" sz="1400" dirty="0"/>
            <a:t> GTAP 11 Power Data Base, data inputs from Steps 1 and 2.</a:t>
          </a:r>
        </a:p>
      </dgm:t>
    </dgm:pt>
    <dgm:pt modelId="{939CEA2B-8802-4E14-9B60-1C8375A4D10D}" type="parTrans" cxnId="{64A8C54E-8F4D-43DE-B763-BD8E967829B4}">
      <dgm:prSet/>
      <dgm:spPr/>
      <dgm:t>
        <a:bodyPr/>
        <a:lstStyle/>
        <a:p>
          <a:endParaRPr lang="en-US" sz="1400"/>
        </a:p>
      </dgm:t>
    </dgm:pt>
    <dgm:pt modelId="{D37CBA32-683F-46DC-81F1-71C6291AC4A6}" type="sibTrans" cxnId="{64A8C54E-8F4D-43DE-B763-BD8E967829B4}">
      <dgm:prSet/>
      <dgm:spPr/>
      <dgm:t>
        <a:bodyPr/>
        <a:lstStyle/>
        <a:p>
          <a:endParaRPr lang="en-US" sz="1400"/>
        </a:p>
      </dgm:t>
    </dgm:pt>
    <dgm:pt modelId="{934CC7B1-F61A-4294-A761-A3CCEFC8D5A0}">
      <dgm:prSet phldrT="[Text]" custT="1"/>
      <dgm:spPr/>
      <dgm:t>
        <a:bodyPr lIns="0" tIns="0" rIns="0" bIns="0"/>
        <a:lstStyle/>
        <a:p>
          <a:r>
            <a:rPr lang="en-US" sz="1400" dirty="0"/>
            <a:t>Incorporation of the energy and emission flows for disaggregated sectors. Compilation of the final database.</a:t>
          </a:r>
        </a:p>
      </dgm:t>
    </dgm:pt>
    <dgm:pt modelId="{B4289FE0-5A36-4272-A904-9F5F33128FB0}" type="parTrans" cxnId="{1DF06461-9156-4370-B8B6-E7C5B1CE6477}">
      <dgm:prSet/>
      <dgm:spPr/>
      <dgm:t>
        <a:bodyPr/>
        <a:lstStyle/>
        <a:p>
          <a:endParaRPr lang="en-US" sz="1400"/>
        </a:p>
      </dgm:t>
    </dgm:pt>
    <dgm:pt modelId="{50BC83B8-2677-4276-B51F-56B0E50B3CA1}" type="sibTrans" cxnId="{1DF06461-9156-4370-B8B6-E7C5B1CE6477}">
      <dgm:prSet/>
      <dgm:spPr/>
      <dgm:t>
        <a:bodyPr/>
        <a:lstStyle/>
        <a:p>
          <a:endParaRPr lang="en-US" sz="1400"/>
        </a:p>
      </dgm:t>
    </dgm:pt>
    <dgm:pt modelId="{EE172D81-7BC5-45EB-8D94-D0F57F5CA268}">
      <dgm:prSet phldrT="[Text]" custT="1"/>
      <dgm:spPr/>
      <dgm:t>
        <a:bodyPr/>
        <a:lstStyle/>
        <a:p>
          <a:r>
            <a:rPr lang="en-US" sz="1600" b="1" dirty="0"/>
            <a:t>(2) Data preparation (supply/use splits)</a:t>
          </a:r>
        </a:p>
      </dgm:t>
    </dgm:pt>
    <dgm:pt modelId="{1B1F0E34-CDA7-4191-80C6-68F626C8A62A}" type="parTrans" cxnId="{7CCDCA96-AD29-4DD9-BE3D-BDFB19974874}">
      <dgm:prSet/>
      <dgm:spPr/>
      <dgm:t>
        <a:bodyPr/>
        <a:lstStyle/>
        <a:p>
          <a:endParaRPr lang="en-US" sz="1600"/>
        </a:p>
      </dgm:t>
    </dgm:pt>
    <dgm:pt modelId="{5951F507-A83A-4833-870B-D2D18442436B}" type="sibTrans" cxnId="{7CCDCA96-AD29-4DD9-BE3D-BDFB19974874}">
      <dgm:prSet/>
      <dgm:spPr/>
      <dgm:t>
        <a:bodyPr/>
        <a:lstStyle/>
        <a:p>
          <a:endParaRPr lang="en-US" sz="1600"/>
        </a:p>
      </dgm:t>
    </dgm:pt>
    <dgm:pt modelId="{36DE0E3D-5184-417A-A4CB-97227A4F0530}">
      <dgm:prSet phldrT="[Text]" custT="1"/>
      <dgm:spPr/>
      <dgm:t>
        <a:bodyPr lIns="0" tIns="0" rIns="0" bIns="0"/>
        <a:lstStyle/>
        <a:p>
          <a:r>
            <a:rPr lang="en-US" sz="1400" b="1" i="1" dirty="0"/>
            <a:t>Data:</a:t>
          </a:r>
          <a:r>
            <a:rPr lang="en-US" sz="1400" dirty="0"/>
            <a:t> Generic cost structure assumptions (GTAP parent sectors). Specific cost structure assumptions – feed inputs; land use.</a:t>
          </a:r>
        </a:p>
      </dgm:t>
    </dgm:pt>
    <dgm:pt modelId="{F3A9589E-21A7-45AB-8B23-A9FE69242218}" type="parTrans" cxnId="{715052CE-7BC6-4B4C-A28A-3E11BB10389A}">
      <dgm:prSet/>
      <dgm:spPr/>
      <dgm:t>
        <a:bodyPr/>
        <a:lstStyle/>
        <a:p>
          <a:endParaRPr lang="en-US" sz="1600"/>
        </a:p>
      </dgm:t>
    </dgm:pt>
    <dgm:pt modelId="{788586F9-5C69-418D-AE2C-87444091EEB3}" type="sibTrans" cxnId="{715052CE-7BC6-4B4C-A28A-3E11BB10389A}">
      <dgm:prSet/>
      <dgm:spPr/>
      <dgm:t>
        <a:bodyPr/>
        <a:lstStyle/>
        <a:p>
          <a:endParaRPr lang="en-US" sz="1600"/>
        </a:p>
      </dgm:t>
    </dgm:pt>
    <dgm:pt modelId="{53431C3D-8654-469A-981E-5C0BA7E97187}">
      <dgm:prSet phldrT="[Text]" custT="1"/>
      <dgm:spPr/>
      <dgm:t>
        <a:bodyPr lIns="0" tIns="0" rIns="0" bIns="0"/>
        <a:lstStyle/>
        <a:p>
          <a:r>
            <a:rPr lang="en-US" sz="1400" b="1" i="1" dirty="0"/>
            <a:t>Data sources: </a:t>
          </a:r>
          <a:r>
            <a:rPr lang="en-US" sz="1400" b="0" i="0" dirty="0"/>
            <a:t>Cornell, FAO.</a:t>
          </a:r>
          <a:endParaRPr lang="en-US" sz="1400" b="1" i="1" dirty="0"/>
        </a:p>
      </dgm:t>
    </dgm:pt>
    <dgm:pt modelId="{2897D254-95D6-4BEE-81A1-C56E29DFCB6E}" type="parTrans" cxnId="{75CE9C56-FF2A-4C5C-95E2-71EB727D06A6}">
      <dgm:prSet/>
      <dgm:spPr/>
      <dgm:t>
        <a:bodyPr/>
        <a:lstStyle/>
        <a:p>
          <a:endParaRPr lang="en-US" sz="1600"/>
        </a:p>
      </dgm:t>
    </dgm:pt>
    <dgm:pt modelId="{AEE91C9D-38C9-4E7A-8866-76CA14DDDE92}" type="sibTrans" cxnId="{75CE9C56-FF2A-4C5C-95E2-71EB727D06A6}">
      <dgm:prSet/>
      <dgm:spPr/>
      <dgm:t>
        <a:bodyPr/>
        <a:lstStyle/>
        <a:p>
          <a:endParaRPr lang="en-US" sz="1600"/>
        </a:p>
      </dgm:t>
    </dgm:pt>
    <dgm:pt modelId="{180A77ED-0777-4311-A39C-D4232F9A2141}">
      <dgm:prSet phldrT="[Text]" custT="1"/>
      <dgm:spPr/>
      <dgm:t>
        <a:bodyPr lIns="0" tIns="0" rIns="0" bIns="0"/>
        <a:lstStyle/>
        <a:p>
          <a:r>
            <a:rPr lang="en-US" sz="1400" dirty="0"/>
            <a:t>Construction of the cost structure targets.</a:t>
          </a:r>
        </a:p>
      </dgm:t>
    </dgm:pt>
    <dgm:pt modelId="{EA05C62F-8585-45E6-BB1A-BD2591169EFD}" type="parTrans" cxnId="{5EFA136F-9320-43BB-A499-E8C29DFDBA23}">
      <dgm:prSet/>
      <dgm:spPr/>
      <dgm:t>
        <a:bodyPr/>
        <a:lstStyle/>
        <a:p>
          <a:endParaRPr lang="en-US" sz="1600"/>
        </a:p>
      </dgm:t>
    </dgm:pt>
    <dgm:pt modelId="{F1307BBF-039C-4D02-A34A-2F7519D386E9}" type="sibTrans" cxnId="{5EFA136F-9320-43BB-A499-E8C29DFDBA23}">
      <dgm:prSet/>
      <dgm:spPr/>
      <dgm:t>
        <a:bodyPr/>
        <a:lstStyle/>
        <a:p>
          <a:endParaRPr lang="en-US" sz="1600"/>
        </a:p>
      </dgm:t>
    </dgm:pt>
    <dgm:pt modelId="{4388145B-C78F-4911-A73C-857A44858BC6}" type="pres">
      <dgm:prSet presAssocID="{104B17CA-97EB-44A4-B820-C09C599ED21A}" presName="Name0" presStyleCnt="0">
        <dgm:presLayoutVars>
          <dgm:dir/>
          <dgm:animLvl val="lvl"/>
          <dgm:resizeHandles val="exact"/>
        </dgm:presLayoutVars>
      </dgm:prSet>
      <dgm:spPr/>
    </dgm:pt>
    <dgm:pt modelId="{4F285496-944B-4C29-98B9-D44C6F3C9AB4}" type="pres">
      <dgm:prSet presAssocID="{00A40046-DE1D-4B2D-989B-0FBCB12730EB}" presName="linNode" presStyleCnt="0"/>
      <dgm:spPr/>
    </dgm:pt>
    <dgm:pt modelId="{2A0CD3FC-4A82-4569-95AF-12161B3DF770}" type="pres">
      <dgm:prSet presAssocID="{00A40046-DE1D-4B2D-989B-0FBCB12730EB}" presName="parentText" presStyleLbl="node1" presStyleIdx="0" presStyleCnt="5" custScaleX="86308" custScaleY="65355">
        <dgm:presLayoutVars>
          <dgm:chMax val="1"/>
          <dgm:bulletEnabled val="1"/>
        </dgm:presLayoutVars>
      </dgm:prSet>
      <dgm:spPr/>
    </dgm:pt>
    <dgm:pt modelId="{16B3D8D3-2602-485E-A59F-5748799559D5}" type="pres">
      <dgm:prSet presAssocID="{00A40046-DE1D-4B2D-989B-0FBCB12730EB}" presName="descendantText" presStyleLbl="alignAccFollowNode1" presStyleIdx="0" presStyleCnt="5" custScaleX="107701" custScaleY="84633">
        <dgm:presLayoutVars>
          <dgm:bulletEnabled val="1"/>
        </dgm:presLayoutVars>
      </dgm:prSet>
      <dgm:spPr/>
    </dgm:pt>
    <dgm:pt modelId="{7F52B159-8243-4B75-85EC-5B3861108951}" type="pres">
      <dgm:prSet presAssocID="{D1F678E0-0719-408C-A26C-205EFBC4E07D}" presName="sp" presStyleCnt="0"/>
      <dgm:spPr/>
    </dgm:pt>
    <dgm:pt modelId="{CCCD7E89-5D03-47DF-956C-6A2A4F44309E}" type="pres">
      <dgm:prSet presAssocID="{AEE07D6E-AD5B-4D4F-94B6-B7BF33D3B1BD}" presName="linNode" presStyleCnt="0"/>
      <dgm:spPr/>
    </dgm:pt>
    <dgm:pt modelId="{FCEFC499-BE94-4D88-8C82-5CEB94209E70}" type="pres">
      <dgm:prSet presAssocID="{AEE07D6E-AD5B-4D4F-94B6-B7BF33D3B1BD}" presName="parentText" presStyleLbl="node1" presStyleIdx="1" presStyleCnt="5" custScaleX="86308" custScaleY="54054" custLinFactNeighborX="-152" custLinFactNeighborY="55168">
        <dgm:presLayoutVars>
          <dgm:chMax val="1"/>
          <dgm:bulletEnabled val="1"/>
        </dgm:presLayoutVars>
      </dgm:prSet>
      <dgm:spPr/>
    </dgm:pt>
    <dgm:pt modelId="{4A1D68EC-E2AE-448E-8ACE-1E3E46AD2F53}" type="pres">
      <dgm:prSet presAssocID="{AEE07D6E-AD5B-4D4F-94B6-B7BF33D3B1BD}" presName="descendantText" presStyleLbl="alignAccFollowNode1" presStyleIdx="1" presStyleCnt="5" custScaleX="107701" custScaleY="58010" custLinFactNeighborX="1349" custLinFactNeighborY="69612">
        <dgm:presLayoutVars>
          <dgm:bulletEnabled val="1"/>
        </dgm:presLayoutVars>
      </dgm:prSet>
      <dgm:spPr/>
    </dgm:pt>
    <dgm:pt modelId="{474DE415-15A2-44F5-B25F-7D80B94ADC5F}" type="pres">
      <dgm:prSet presAssocID="{AD90DA5D-A286-4B9D-B91C-D1F0AF0D9B7C}" presName="sp" presStyleCnt="0"/>
      <dgm:spPr/>
    </dgm:pt>
    <dgm:pt modelId="{6B931145-040F-4107-8562-82E63481B9B2}" type="pres">
      <dgm:prSet presAssocID="{6E8F4581-D0D9-4167-A0F8-AF1DCBBB6599}" presName="linNode" presStyleCnt="0"/>
      <dgm:spPr/>
    </dgm:pt>
    <dgm:pt modelId="{6FED0100-86E0-48DE-9364-1978AEA75E7A}" type="pres">
      <dgm:prSet presAssocID="{6E8F4581-D0D9-4167-A0F8-AF1DCBBB6599}" presName="parentText" presStyleLbl="node1" presStyleIdx="2" presStyleCnt="5" custScaleX="86309" custScaleY="42793" custLinFactNeighborX="-152" custLinFactNeighborY="55125">
        <dgm:presLayoutVars>
          <dgm:chMax val="1"/>
          <dgm:bulletEnabled val="1"/>
        </dgm:presLayoutVars>
      </dgm:prSet>
      <dgm:spPr/>
    </dgm:pt>
    <dgm:pt modelId="{07DA6818-91B8-4332-9FD1-972ACB9DC1FB}" type="pres">
      <dgm:prSet presAssocID="{6E8F4581-D0D9-4167-A0F8-AF1DCBBB6599}" presName="descendantText" presStyleLbl="alignAccFollowNode1" presStyleIdx="2" presStyleCnt="5" custScaleX="107807" custScaleY="48162" custLinFactNeighborX="83" custLinFactNeighborY="68265">
        <dgm:presLayoutVars>
          <dgm:bulletEnabled val="1"/>
        </dgm:presLayoutVars>
      </dgm:prSet>
      <dgm:spPr/>
    </dgm:pt>
    <dgm:pt modelId="{6FE9F4D6-80AB-4519-AF46-EFA0991534F6}" type="pres">
      <dgm:prSet presAssocID="{6DAEDFA1-BC9D-4997-85E7-3EB8465064B8}" presName="sp" presStyleCnt="0"/>
      <dgm:spPr/>
    </dgm:pt>
    <dgm:pt modelId="{82112494-BFB3-4923-94F6-E645C84CD78E}" type="pres">
      <dgm:prSet presAssocID="{B22335FB-8C6E-468D-820D-14C101084711}" presName="linNode" presStyleCnt="0"/>
      <dgm:spPr/>
    </dgm:pt>
    <dgm:pt modelId="{DB10C6DF-F866-4B5E-B72B-E35FA2220151}" type="pres">
      <dgm:prSet presAssocID="{B22335FB-8C6E-468D-820D-14C101084711}" presName="parentText" presStyleLbl="node1" presStyleIdx="3" presStyleCnt="5" custScaleX="86309" custScaleY="48545" custLinFactNeighborY="60605">
        <dgm:presLayoutVars>
          <dgm:chMax val="1"/>
          <dgm:bulletEnabled val="1"/>
        </dgm:presLayoutVars>
      </dgm:prSet>
      <dgm:spPr/>
    </dgm:pt>
    <dgm:pt modelId="{BD6D4AA7-3CB1-42A3-BF73-099AC099A2DC}" type="pres">
      <dgm:prSet presAssocID="{B22335FB-8C6E-468D-820D-14C101084711}" presName="descendantText" presStyleLbl="alignAccFollowNode1" presStyleIdx="3" presStyleCnt="5" custScaleX="107807" custScaleY="54382" custLinFactNeighborY="71991">
        <dgm:presLayoutVars>
          <dgm:bulletEnabled val="1"/>
        </dgm:presLayoutVars>
      </dgm:prSet>
      <dgm:spPr/>
    </dgm:pt>
    <dgm:pt modelId="{D0C91668-6C16-4984-A4CF-247AFBDF8B08}" type="pres">
      <dgm:prSet presAssocID="{61E37199-B1BC-4195-81AE-F6676E5D1E03}" presName="sp" presStyleCnt="0"/>
      <dgm:spPr/>
    </dgm:pt>
    <dgm:pt modelId="{36B731F3-2592-4A1A-A1DA-6724F68995F4}" type="pres">
      <dgm:prSet presAssocID="{EE172D81-7BC5-45EB-8D94-D0F57F5CA268}" presName="linNode" presStyleCnt="0"/>
      <dgm:spPr/>
    </dgm:pt>
    <dgm:pt modelId="{9C89E8B4-83FC-49D0-85DD-DBB928DA1B33}" type="pres">
      <dgm:prSet presAssocID="{EE172D81-7BC5-45EB-8D94-D0F57F5CA268}" presName="parentText" presStyleLbl="node1" presStyleIdx="4" presStyleCnt="5" custScaleX="86308" custScaleY="51111" custLinFactY="-61615" custLinFactNeighborX="-1" custLinFactNeighborY="-100000">
        <dgm:presLayoutVars>
          <dgm:chMax val="1"/>
          <dgm:bulletEnabled val="1"/>
        </dgm:presLayoutVars>
      </dgm:prSet>
      <dgm:spPr/>
    </dgm:pt>
    <dgm:pt modelId="{FAF77C24-B4A0-4DB4-8D51-C8142C13EB0D}" type="pres">
      <dgm:prSet presAssocID="{EE172D81-7BC5-45EB-8D94-D0F57F5CA268}" presName="descendantText" presStyleLbl="alignAccFollowNode1" presStyleIdx="4" presStyleCnt="5" custScaleX="107701" custScaleY="61831" custLinFactY="-100000" custLinFactNeighborX="-269" custLinFactNeighborY="-101069">
        <dgm:presLayoutVars>
          <dgm:bulletEnabled val="1"/>
        </dgm:presLayoutVars>
      </dgm:prSet>
      <dgm:spPr/>
    </dgm:pt>
  </dgm:ptLst>
  <dgm:cxnLst>
    <dgm:cxn modelId="{F692DE04-0E94-4F25-9AB9-183A9EBA42A9}" type="presOf" srcId="{6E8F4581-D0D9-4167-A0F8-AF1DCBBB6599}" destId="{6FED0100-86E0-48DE-9364-1978AEA75E7A}" srcOrd="0" destOrd="0" presId="urn:microsoft.com/office/officeart/2005/8/layout/vList5"/>
    <dgm:cxn modelId="{2691260F-2978-4872-8CE7-E1BB03F3FC2B}" type="presOf" srcId="{1F98DC1F-A6BE-4159-B63E-67B10198316C}" destId="{07DA6818-91B8-4332-9FD1-972ACB9DC1FB}" srcOrd="0" destOrd="1" presId="urn:microsoft.com/office/officeart/2005/8/layout/vList5"/>
    <dgm:cxn modelId="{A25D3817-542C-4185-B28D-779149485CEF}" type="presOf" srcId="{EE172D81-7BC5-45EB-8D94-D0F57F5CA268}" destId="{9C89E8B4-83FC-49D0-85DD-DBB928DA1B33}" srcOrd="0" destOrd="0" presId="urn:microsoft.com/office/officeart/2005/8/layout/vList5"/>
    <dgm:cxn modelId="{7BC76A1A-58C0-4C8A-8646-7A005A01D401}" srcId="{6E8F4581-D0D9-4167-A0F8-AF1DCBBB6599}" destId="{1F98DC1F-A6BE-4159-B63E-67B10198316C}" srcOrd="1" destOrd="0" parTransId="{F96B784A-7577-43F8-9203-8A53629FFA1E}" sibTransId="{704742F5-0867-4B3F-AD65-3C08EF1A07E6}"/>
    <dgm:cxn modelId="{55CB892F-2BE5-40F6-8105-CBE5CC78DBF6}" type="presOf" srcId="{09F4FC60-1B18-4CAD-AD94-7F5821F2650A}" destId="{07DA6818-91B8-4332-9FD1-972ACB9DC1FB}" srcOrd="0" destOrd="0" presId="urn:microsoft.com/office/officeart/2005/8/layout/vList5"/>
    <dgm:cxn modelId="{688DAB2F-AC8D-4CF9-8A65-2A7615493D03}" srcId="{104B17CA-97EB-44A4-B820-C09C599ED21A}" destId="{B22335FB-8C6E-468D-820D-14C101084711}" srcOrd="3" destOrd="0" parTransId="{8FDE2D31-3264-4084-8D4D-9265D175CD83}" sibTransId="{61E37199-B1BC-4195-81AE-F6676E5D1E03}"/>
    <dgm:cxn modelId="{94649533-32EB-43F5-9C36-A64B1DB9A10A}" type="presOf" srcId="{00A40046-DE1D-4B2D-989B-0FBCB12730EB}" destId="{2A0CD3FC-4A82-4569-95AF-12161B3DF770}" srcOrd="0" destOrd="0" presId="urn:microsoft.com/office/officeart/2005/8/layout/vList5"/>
    <dgm:cxn modelId="{C74D1F3F-4B59-410A-A7EC-DA2F4463A31A}" type="presOf" srcId="{36DE0E3D-5184-417A-A4CB-97227A4F0530}" destId="{FAF77C24-B4A0-4DB4-8D51-C8142C13EB0D}" srcOrd="0" destOrd="0" presId="urn:microsoft.com/office/officeart/2005/8/layout/vList5"/>
    <dgm:cxn modelId="{8772015D-5747-4413-92AC-B7204794F90A}" type="presOf" srcId="{AEE07D6E-AD5B-4D4F-94B6-B7BF33D3B1BD}" destId="{FCEFC499-BE94-4D88-8C82-5CEB94209E70}" srcOrd="0" destOrd="0" presId="urn:microsoft.com/office/officeart/2005/8/layout/vList5"/>
    <dgm:cxn modelId="{1DF06461-9156-4370-B8B6-E7C5B1CE6477}" srcId="{B22335FB-8C6E-468D-820D-14C101084711}" destId="{934CC7B1-F61A-4294-A761-A3CCEFC8D5A0}" srcOrd="1" destOrd="0" parTransId="{B4289FE0-5A36-4272-A904-9F5F33128FB0}" sibTransId="{50BC83B8-2677-4276-B51F-56B0E50B3CA1}"/>
    <dgm:cxn modelId="{0C78EE61-4719-4BC6-8D03-B485608452EC}" srcId="{00A40046-DE1D-4B2D-989B-0FBCB12730EB}" destId="{DA10C7F5-748A-4881-97B3-2B1460CF0550}" srcOrd="0" destOrd="0" parTransId="{762C0E5E-EF8F-47CA-8A2F-F8AC93FA4525}" sibTransId="{13B57D31-83A9-44F1-91D9-3FDF022D8EFC}"/>
    <dgm:cxn modelId="{C92FC964-0B0E-4A90-AE83-7E2BF9FD94D3}" srcId="{AEE07D6E-AD5B-4D4F-94B6-B7BF33D3B1BD}" destId="{E170810D-425E-461D-9058-9E5CEA7CC8F5}" srcOrd="1" destOrd="0" parTransId="{92A7C5DC-0D00-418F-A47C-528F45DAB57E}" sibTransId="{980A7A0E-104A-4F9A-8881-E0C2F571D8F5}"/>
    <dgm:cxn modelId="{836CA368-90F1-4CCA-9DD4-956FF02DDC63}" srcId="{B22335FB-8C6E-468D-820D-14C101084711}" destId="{2E34091C-81F1-418E-A378-9C63A72F80EE}" srcOrd="0" destOrd="0" parTransId="{CE329964-AD52-4D0D-8AEB-B2AB3BB08984}" sibTransId="{9AE86BF2-31E5-44A9-A171-C62186F72506}"/>
    <dgm:cxn modelId="{64A8C54E-8F4D-43DE-B763-BD8E967829B4}" srcId="{AEE07D6E-AD5B-4D4F-94B6-B7BF33D3B1BD}" destId="{EC5FBEAF-74EE-4A9E-BD65-F53CAF0C2403}" srcOrd="0" destOrd="0" parTransId="{939CEA2B-8802-4E14-9B60-1C8375A4D10D}" sibTransId="{D37CBA32-683F-46DC-81F1-71C6291AC4A6}"/>
    <dgm:cxn modelId="{5EFA136F-9320-43BB-A499-E8C29DFDBA23}" srcId="{EE172D81-7BC5-45EB-8D94-D0F57F5CA268}" destId="{180A77ED-0777-4311-A39C-D4232F9A2141}" srcOrd="1" destOrd="0" parTransId="{EA05C62F-8585-45E6-BB1A-BD2591169EFD}" sibTransId="{F1307BBF-039C-4D02-A34A-2F7519D386E9}"/>
    <dgm:cxn modelId="{90140B54-7BAE-41B2-8983-4C688E93492E}" type="presOf" srcId="{53431C3D-8654-469A-981E-5C0BA7E97187}" destId="{16B3D8D3-2602-485E-A59F-5748799559D5}" srcOrd="0" destOrd="1" presId="urn:microsoft.com/office/officeart/2005/8/layout/vList5"/>
    <dgm:cxn modelId="{F038A454-CB1F-490C-BFEB-DB4D68403E2E}" type="presOf" srcId="{934CC7B1-F61A-4294-A761-A3CCEFC8D5A0}" destId="{BD6D4AA7-3CB1-42A3-BF73-099AC099A2DC}" srcOrd="0" destOrd="1" presId="urn:microsoft.com/office/officeart/2005/8/layout/vList5"/>
    <dgm:cxn modelId="{4CFDA954-E609-4F94-9918-87D21FEF0DBD}" srcId="{104B17CA-97EB-44A4-B820-C09C599ED21A}" destId="{AEE07D6E-AD5B-4D4F-94B6-B7BF33D3B1BD}" srcOrd="1" destOrd="0" parTransId="{EFC3630E-9876-4432-A4A7-B6F2D8F38BA4}" sibTransId="{AD90DA5D-A286-4B9D-B91C-D1F0AF0D9B7C}"/>
    <dgm:cxn modelId="{DC5A5655-BAB5-4157-98AF-DEF1DD898549}" type="presOf" srcId="{EC5FBEAF-74EE-4A9E-BD65-F53CAF0C2403}" destId="{4A1D68EC-E2AE-448E-8ACE-1E3E46AD2F53}" srcOrd="0" destOrd="0" presId="urn:microsoft.com/office/officeart/2005/8/layout/vList5"/>
    <dgm:cxn modelId="{388DAB55-E5FC-40EE-A0A8-9F123D30502A}" srcId="{104B17CA-97EB-44A4-B820-C09C599ED21A}" destId="{00A40046-DE1D-4B2D-989B-0FBCB12730EB}" srcOrd="0" destOrd="0" parTransId="{FAB66DEF-667E-4AE8-B7EE-B9BC0E628AFC}" sibTransId="{D1F678E0-0719-408C-A26C-205EFBC4E07D}"/>
    <dgm:cxn modelId="{75CE9C56-FF2A-4C5C-95E2-71EB727D06A6}" srcId="{00A40046-DE1D-4B2D-989B-0FBCB12730EB}" destId="{53431C3D-8654-469A-981E-5C0BA7E97187}" srcOrd="1" destOrd="0" parTransId="{2897D254-95D6-4BEE-81A1-C56E29DFCB6E}" sibTransId="{AEE91C9D-38C9-4E7A-8866-76CA14DDDE92}"/>
    <dgm:cxn modelId="{62188B82-047E-44BE-8ECE-03521CA1ECE4}" srcId="{104B17CA-97EB-44A4-B820-C09C599ED21A}" destId="{6E8F4581-D0D9-4167-A0F8-AF1DCBBB6599}" srcOrd="2" destOrd="0" parTransId="{86050FAE-97FF-4DC7-B801-762D06BAD6A7}" sibTransId="{6DAEDFA1-BC9D-4997-85E7-3EB8465064B8}"/>
    <dgm:cxn modelId="{88355389-5B83-41B3-BC6C-530C21B1BE69}" type="presOf" srcId="{94F329B9-99F1-4B4D-8323-29C3B178004B}" destId="{16B3D8D3-2602-485E-A59F-5748799559D5}" srcOrd="0" destOrd="2" presId="urn:microsoft.com/office/officeart/2005/8/layout/vList5"/>
    <dgm:cxn modelId="{90CE4C8E-5DCC-4A1D-8393-0516745BB13D}" type="presOf" srcId="{E170810D-425E-461D-9058-9E5CEA7CC8F5}" destId="{4A1D68EC-E2AE-448E-8ACE-1E3E46AD2F53}" srcOrd="0" destOrd="1" presId="urn:microsoft.com/office/officeart/2005/8/layout/vList5"/>
    <dgm:cxn modelId="{ECA05B90-8E17-46F1-B66F-DBB3D3CE4A5D}" type="presOf" srcId="{B22335FB-8C6E-468D-820D-14C101084711}" destId="{DB10C6DF-F866-4B5E-B72B-E35FA2220151}" srcOrd="0" destOrd="0" presId="urn:microsoft.com/office/officeart/2005/8/layout/vList5"/>
    <dgm:cxn modelId="{192CD293-8A5C-47BA-B010-206C18049B61}" srcId="{6E8F4581-D0D9-4167-A0F8-AF1DCBBB6599}" destId="{09F4FC60-1B18-4CAD-AD94-7F5821F2650A}" srcOrd="0" destOrd="0" parTransId="{B00E7FC3-0CB4-4F8F-BC2B-F287284731A3}" sibTransId="{F6272118-863D-4B66-8B1A-237C830E1BDD}"/>
    <dgm:cxn modelId="{7CCDCA96-AD29-4DD9-BE3D-BDFB19974874}" srcId="{104B17CA-97EB-44A4-B820-C09C599ED21A}" destId="{EE172D81-7BC5-45EB-8D94-D0F57F5CA268}" srcOrd="4" destOrd="0" parTransId="{1B1F0E34-CDA7-4191-80C6-68F626C8A62A}" sibTransId="{5951F507-A83A-4833-870B-D2D18442436B}"/>
    <dgm:cxn modelId="{93A7EB9F-3807-4F8F-9618-66FD4B2E8F5A}" type="presOf" srcId="{DA10C7F5-748A-4881-97B3-2B1460CF0550}" destId="{16B3D8D3-2602-485E-A59F-5748799559D5}" srcOrd="0" destOrd="0" presId="urn:microsoft.com/office/officeart/2005/8/layout/vList5"/>
    <dgm:cxn modelId="{A28218BB-2568-415F-A257-7344B75D8391}" type="presOf" srcId="{104B17CA-97EB-44A4-B820-C09C599ED21A}" destId="{4388145B-C78F-4911-A73C-857A44858BC6}" srcOrd="0" destOrd="0" presId="urn:microsoft.com/office/officeart/2005/8/layout/vList5"/>
    <dgm:cxn modelId="{715052CE-7BC6-4B4C-A28A-3E11BB10389A}" srcId="{EE172D81-7BC5-45EB-8D94-D0F57F5CA268}" destId="{36DE0E3D-5184-417A-A4CB-97227A4F0530}" srcOrd="0" destOrd="0" parTransId="{F3A9589E-21A7-45AB-8B23-A9FE69242218}" sibTransId="{788586F9-5C69-418D-AE2C-87444091EEB3}"/>
    <dgm:cxn modelId="{31DD0EDB-B1EC-4FF9-B8FA-F4A0DEEFDACE}" srcId="{00A40046-DE1D-4B2D-989B-0FBCB12730EB}" destId="{94F329B9-99F1-4B4D-8323-29C3B178004B}" srcOrd="2" destOrd="0" parTransId="{48CCCCBF-874D-4ED2-A8EA-0EC10FE9FE4B}" sibTransId="{279C4ED4-19C0-4A50-9D69-2DF6197D71BC}"/>
    <dgm:cxn modelId="{777166F0-6B31-463A-82EE-7EB9E7F87300}" type="presOf" srcId="{2E34091C-81F1-418E-A378-9C63A72F80EE}" destId="{BD6D4AA7-3CB1-42A3-BF73-099AC099A2DC}" srcOrd="0" destOrd="0" presId="urn:microsoft.com/office/officeart/2005/8/layout/vList5"/>
    <dgm:cxn modelId="{2DA291FF-B0EB-48E8-9964-D8D7DFF3447F}" type="presOf" srcId="{180A77ED-0777-4311-A39C-D4232F9A2141}" destId="{FAF77C24-B4A0-4DB4-8D51-C8142C13EB0D}" srcOrd="0" destOrd="1" presId="urn:microsoft.com/office/officeart/2005/8/layout/vList5"/>
    <dgm:cxn modelId="{819AF561-0A78-4B78-9E47-28EB1B7F2CC6}" type="presParOf" srcId="{4388145B-C78F-4911-A73C-857A44858BC6}" destId="{4F285496-944B-4C29-98B9-D44C6F3C9AB4}" srcOrd="0" destOrd="0" presId="urn:microsoft.com/office/officeart/2005/8/layout/vList5"/>
    <dgm:cxn modelId="{EA42DEFE-CA48-4515-BFC1-1FE838B1F15D}" type="presParOf" srcId="{4F285496-944B-4C29-98B9-D44C6F3C9AB4}" destId="{2A0CD3FC-4A82-4569-95AF-12161B3DF770}" srcOrd="0" destOrd="0" presId="urn:microsoft.com/office/officeart/2005/8/layout/vList5"/>
    <dgm:cxn modelId="{D62365A3-106D-4246-884C-A6B560C1324C}" type="presParOf" srcId="{4F285496-944B-4C29-98B9-D44C6F3C9AB4}" destId="{16B3D8D3-2602-485E-A59F-5748799559D5}" srcOrd="1" destOrd="0" presId="urn:microsoft.com/office/officeart/2005/8/layout/vList5"/>
    <dgm:cxn modelId="{EBDA34DA-C6AA-42E1-BF5B-1AAFEC1F6A0D}" type="presParOf" srcId="{4388145B-C78F-4911-A73C-857A44858BC6}" destId="{7F52B159-8243-4B75-85EC-5B3861108951}" srcOrd="1" destOrd="0" presId="urn:microsoft.com/office/officeart/2005/8/layout/vList5"/>
    <dgm:cxn modelId="{8F160EDA-EF74-4B74-8D6E-D69456D9193F}" type="presParOf" srcId="{4388145B-C78F-4911-A73C-857A44858BC6}" destId="{CCCD7E89-5D03-47DF-956C-6A2A4F44309E}" srcOrd="2" destOrd="0" presId="urn:microsoft.com/office/officeart/2005/8/layout/vList5"/>
    <dgm:cxn modelId="{C091FA00-EDFE-4AF7-A6E2-FF9C488EF208}" type="presParOf" srcId="{CCCD7E89-5D03-47DF-956C-6A2A4F44309E}" destId="{FCEFC499-BE94-4D88-8C82-5CEB94209E70}" srcOrd="0" destOrd="0" presId="urn:microsoft.com/office/officeart/2005/8/layout/vList5"/>
    <dgm:cxn modelId="{8C2087D2-A431-4B67-85B3-709BE8964A79}" type="presParOf" srcId="{CCCD7E89-5D03-47DF-956C-6A2A4F44309E}" destId="{4A1D68EC-E2AE-448E-8ACE-1E3E46AD2F53}" srcOrd="1" destOrd="0" presId="urn:microsoft.com/office/officeart/2005/8/layout/vList5"/>
    <dgm:cxn modelId="{210704CC-315C-4933-8273-0A8976EE61A3}" type="presParOf" srcId="{4388145B-C78F-4911-A73C-857A44858BC6}" destId="{474DE415-15A2-44F5-B25F-7D80B94ADC5F}" srcOrd="3" destOrd="0" presId="urn:microsoft.com/office/officeart/2005/8/layout/vList5"/>
    <dgm:cxn modelId="{C8B070BE-AF32-4221-AA76-B1245D5CC86A}" type="presParOf" srcId="{4388145B-C78F-4911-A73C-857A44858BC6}" destId="{6B931145-040F-4107-8562-82E63481B9B2}" srcOrd="4" destOrd="0" presId="urn:microsoft.com/office/officeart/2005/8/layout/vList5"/>
    <dgm:cxn modelId="{37A40AF6-C7FD-4966-8AB9-84B8ED95DADE}" type="presParOf" srcId="{6B931145-040F-4107-8562-82E63481B9B2}" destId="{6FED0100-86E0-48DE-9364-1978AEA75E7A}" srcOrd="0" destOrd="0" presId="urn:microsoft.com/office/officeart/2005/8/layout/vList5"/>
    <dgm:cxn modelId="{2A8450C6-0F27-4225-BF61-C3E8C3793E5E}" type="presParOf" srcId="{6B931145-040F-4107-8562-82E63481B9B2}" destId="{07DA6818-91B8-4332-9FD1-972ACB9DC1FB}" srcOrd="1" destOrd="0" presId="urn:microsoft.com/office/officeart/2005/8/layout/vList5"/>
    <dgm:cxn modelId="{C2CD3FAF-5DE9-4667-9EE1-64396CD8BC6C}" type="presParOf" srcId="{4388145B-C78F-4911-A73C-857A44858BC6}" destId="{6FE9F4D6-80AB-4519-AF46-EFA0991534F6}" srcOrd="5" destOrd="0" presId="urn:microsoft.com/office/officeart/2005/8/layout/vList5"/>
    <dgm:cxn modelId="{B26E090D-41BE-49D7-ADC5-82CA6C39E823}" type="presParOf" srcId="{4388145B-C78F-4911-A73C-857A44858BC6}" destId="{82112494-BFB3-4923-94F6-E645C84CD78E}" srcOrd="6" destOrd="0" presId="urn:microsoft.com/office/officeart/2005/8/layout/vList5"/>
    <dgm:cxn modelId="{7B6CB9FE-FE9F-47D3-BFB5-63845E7C78E6}" type="presParOf" srcId="{82112494-BFB3-4923-94F6-E645C84CD78E}" destId="{DB10C6DF-F866-4B5E-B72B-E35FA2220151}" srcOrd="0" destOrd="0" presId="urn:microsoft.com/office/officeart/2005/8/layout/vList5"/>
    <dgm:cxn modelId="{DEF9732D-D58F-4F02-B96B-DB9D0A2DEF33}" type="presParOf" srcId="{82112494-BFB3-4923-94F6-E645C84CD78E}" destId="{BD6D4AA7-3CB1-42A3-BF73-099AC099A2DC}" srcOrd="1" destOrd="0" presId="urn:microsoft.com/office/officeart/2005/8/layout/vList5"/>
    <dgm:cxn modelId="{2891E85F-A315-4FED-BBC5-04A297661A8C}" type="presParOf" srcId="{4388145B-C78F-4911-A73C-857A44858BC6}" destId="{D0C91668-6C16-4984-A4CF-247AFBDF8B08}" srcOrd="7" destOrd="0" presId="urn:microsoft.com/office/officeart/2005/8/layout/vList5"/>
    <dgm:cxn modelId="{4669C716-3F43-4F35-8CEE-DE23C3A090BA}" type="presParOf" srcId="{4388145B-C78F-4911-A73C-857A44858BC6}" destId="{36B731F3-2592-4A1A-A1DA-6724F68995F4}" srcOrd="8" destOrd="0" presId="urn:microsoft.com/office/officeart/2005/8/layout/vList5"/>
    <dgm:cxn modelId="{DDEC285F-9C3E-4B52-9F80-56DD76FBADD6}" type="presParOf" srcId="{36B731F3-2592-4A1A-A1DA-6724F68995F4}" destId="{9C89E8B4-83FC-49D0-85DD-DBB928DA1B33}" srcOrd="0" destOrd="0" presId="urn:microsoft.com/office/officeart/2005/8/layout/vList5"/>
    <dgm:cxn modelId="{61093DFE-98BD-4F6B-A7D7-258C308131DB}" type="presParOf" srcId="{36B731F3-2592-4A1A-A1DA-6724F68995F4}" destId="{FAF77C24-B4A0-4DB4-8D51-C8142C13EB0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B3D8D3-2602-485E-A59F-5748799559D5}">
      <dsp:nvSpPr>
        <dsp:cNvPr id="0" name=""/>
        <dsp:cNvSpPr/>
      </dsp:nvSpPr>
      <dsp:spPr>
        <a:xfrm rot="5400000">
          <a:off x="5758349" y="-2710209"/>
          <a:ext cx="1331866" cy="675690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a:t>
          </a:r>
          <a:r>
            <a:rPr lang="en-US" sz="1400" kern="1200" dirty="0"/>
            <a:t> Volumes and shares of production and feed, bilateral trade data for sectors or interest, emissions data.</a:t>
          </a:r>
        </a:p>
        <a:p>
          <a:pPr marL="114300" lvl="1" indent="-114300" algn="l" defTabSz="622300">
            <a:lnSpc>
              <a:spcPct val="90000"/>
            </a:lnSpc>
            <a:spcBef>
              <a:spcPct val="0"/>
            </a:spcBef>
            <a:spcAft>
              <a:spcPct val="15000"/>
            </a:spcAft>
            <a:buChar char="•"/>
          </a:pPr>
          <a:r>
            <a:rPr lang="en-US" sz="1400" b="1" i="1" kern="1200" dirty="0"/>
            <a:t>Data sources: </a:t>
          </a:r>
          <a:r>
            <a:rPr lang="en-US" sz="1400" b="0" i="0" kern="1200" dirty="0"/>
            <a:t>Cornell, FAO.</a:t>
          </a:r>
          <a:endParaRPr lang="en-US" sz="1400" b="1" i="1" kern="1200" dirty="0"/>
        </a:p>
        <a:p>
          <a:pPr marL="114300" lvl="1" indent="-114300" algn="l" defTabSz="622300">
            <a:lnSpc>
              <a:spcPct val="90000"/>
            </a:lnSpc>
            <a:spcBef>
              <a:spcPct val="0"/>
            </a:spcBef>
            <a:spcAft>
              <a:spcPct val="15000"/>
            </a:spcAft>
            <a:buChar char="•"/>
          </a:pPr>
          <a:r>
            <a:rPr lang="en-US" sz="1400" kern="1200" dirty="0"/>
            <a:t>Construction of the production and trade targets using volume and price data. </a:t>
          </a:r>
        </a:p>
      </dsp:txBody>
      <dsp:txXfrm rot="-5400000">
        <a:off x="3045828" y="67328"/>
        <a:ext cx="6691893" cy="1201834"/>
      </dsp:txXfrm>
    </dsp:sp>
    <dsp:sp modelId="{2A0CD3FC-4A82-4569-95AF-12161B3DF770}">
      <dsp:nvSpPr>
        <dsp:cNvPr id="0" name=""/>
        <dsp:cNvSpPr/>
      </dsp:nvSpPr>
      <dsp:spPr>
        <a:xfrm>
          <a:off x="23" y="25439"/>
          <a:ext cx="3045804" cy="128561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(1) Data preparation (output and trade)</a:t>
          </a:r>
        </a:p>
      </dsp:txBody>
      <dsp:txXfrm>
        <a:off x="62781" y="88197"/>
        <a:ext cx="2920288" cy="1160096"/>
      </dsp:txXfrm>
    </dsp:sp>
    <dsp:sp modelId="{4A1D68EC-E2AE-448E-8ACE-1E3E46AD2F53}">
      <dsp:nvSpPr>
        <dsp:cNvPr id="0" name=""/>
        <dsp:cNvSpPr/>
      </dsp:nvSpPr>
      <dsp:spPr>
        <a:xfrm rot="5400000">
          <a:off x="5967855" y="-318784"/>
          <a:ext cx="912901" cy="675690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a:t>
          </a:r>
          <a:r>
            <a:rPr lang="en-US" sz="1400" kern="1200" dirty="0"/>
            <a:t> GTAP 11 Power Data Base, data inputs from Steps 1 and 2.</a:t>
          </a:r>
        </a:p>
        <a:p>
          <a:pPr marL="114300" lvl="1" indent="-114300" algn="l" defTabSz="622300">
            <a:lnSpc>
              <a:spcPct val="90000"/>
            </a:lnSpc>
            <a:spcBef>
              <a:spcPct val="0"/>
            </a:spcBef>
            <a:spcAft>
              <a:spcPct val="15000"/>
            </a:spcAft>
            <a:buChar char="•"/>
          </a:pPr>
          <a:r>
            <a:rPr lang="en-US" sz="1400" kern="1200" dirty="0"/>
            <a:t>Reconciliation of the production targets, supply/use structures and trade data for disaggregated SAMs from GTAP.</a:t>
          </a:r>
        </a:p>
      </dsp:txBody>
      <dsp:txXfrm rot="-5400000">
        <a:off x="3045851" y="2647784"/>
        <a:ext cx="6712345" cy="823773"/>
      </dsp:txXfrm>
    </dsp:sp>
    <dsp:sp modelId="{FCEFC499-BE94-4D88-8C82-5CEB94209E70}">
      <dsp:nvSpPr>
        <dsp:cNvPr id="0" name=""/>
        <dsp:cNvSpPr/>
      </dsp:nvSpPr>
      <dsp:spPr>
        <a:xfrm>
          <a:off x="0" y="2517756"/>
          <a:ext cx="3045804" cy="10633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(3) Targets’ reconciliation</a:t>
          </a:r>
        </a:p>
      </dsp:txBody>
      <dsp:txXfrm>
        <a:off x="51906" y="2569662"/>
        <a:ext cx="2941992" cy="959495"/>
      </dsp:txXfrm>
    </dsp:sp>
    <dsp:sp modelId="{07DA6818-91B8-4332-9FD1-972ACB9DC1FB}">
      <dsp:nvSpPr>
        <dsp:cNvPr id="0" name=""/>
        <dsp:cNvSpPr/>
      </dsp:nvSpPr>
      <dsp:spPr>
        <a:xfrm rot="5400000">
          <a:off x="6045321" y="710900"/>
          <a:ext cx="757923" cy="675695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 </a:t>
          </a:r>
          <a:r>
            <a:rPr lang="en-US" sz="1400" kern="1200" dirty="0"/>
            <a:t>Split targets from Step 3.</a:t>
          </a:r>
        </a:p>
        <a:p>
          <a:pPr marL="114300" lvl="1" indent="-114300" algn="l" defTabSz="622300">
            <a:lnSpc>
              <a:spcPct val="90000"/>
            </a:lnSpc>
            <a:spcBef>
              <a:spcPct val="0"/>
            </a:spcBef>
            <a:spcAft>
              <a:spcPct val="15000"/>
            </a:spcAft>
            <a:buChar char="•"/>
          </a:pPr>
          <a:r>
            <a:rPr lang="en-US" sz="1400" kern="1200" dirty="0"/>
            <a:t>GTAP Data Base split using SPLITCOM (uses RAS - iterative </a:t>
          </a:r>
          <a:r>
            <a:rPr lang="en-US" sz="1400" kern="1200" dirty="0" err="1"/>
            <a:t>biproportional</a:t>
          </a:r>
          <a:r>
            <a:rPr lang="en-US" sz="1400" kern="1200" dirty="0"/>
            <a:t> scaling routine that adjusts a matrix to match given row and column totals). </a:t>
          </a:r>
        </a:p>
      </dsp:txBody>
      <dsp:txXfrm rot="-5400000">
        <a:off x="3045806" y="3747415"/>
        <a:ext cx="6719955" cy="683925"/>
      </dsp:txXfrm>
    </dsp:sp>
    <dsp:sp modelId="{6FED0100-86E0-48DE-9364-1978AEA75E7A}">
      <dsp:nvSpPr>
        <dsp:cNvPr id="0" name=""/>
        <dsp:cNvSpPr/>
      </dsp:nvSpPr>
      <dsp:spPr>
        <a:xfrm>
          <a:off x="0" y="3678574"/>
          <a:ext cx="3042864" cy="84179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(4) Database split</a:t>
          </a:r>
        </a:p>
      </dsp:txBody>
      <dsp:txXfrm>
        <a:off x="41093" y="3719667"/>
        <a:ext cx="2960678" cy="759604"/>
      </dsp:txXfrm>
    </dsp:sp>
    <dsp:sp modelId="{BD6D4AA7-3CB1-42A3-BF73-099AC099A2DC}">
      <dsp:nvSpPr>
        <dsp:cNvPr id="0" name=""/>
        <dsp:cNvSpPr/>
      </dsp:nvSpPr>
      <dsp:spPr>
        <a:xfrm rot="5400000">
          <a:off x="5993462" y="1766257"/>
          <a:ext cx="855807" cy="675695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a:t>
          </a:r>
          <a:r>
            <a:rPr lang="en-US" sz="1400" kern="1200" dirty="0"/>
            <a:t> Disaggregated database from Step 4.</a:t>
          </a:r>
        </a:p>
        <a:p>
          <a:pPr marL="114300" lvl="1" indent="-114300" algn="l" defTabSz="622300">
            <a:lnSpc>
              <a:spcPct val="90000"/>
            </a:lnSpc>
            <a:spcBef>
              <a:spcPct val="0"/>
            </a:spcBef>
            <a:spcAft>
              <a:spcPct val="15000"/>
            </a:spcAft>
            <a:buChar char="•"/>
          </a:pPr>
          <a:r>
            <a:rPr lang="en-US" sz="1400" kern="1200" dirty="0"/>
            <a:t>Incorporation of the energy and emission flows for disaggregated sectors. Compilation of the final database.</a:t>
          </a:r>
        </a:p>
      </dsp:txBody>
      <dsp:txXfrm rot="-5400000">
        <a:off x="3042889" y="4758608"/>
        <a:ext cx="6715177" cy="772253"/>
      </dsp:txXfrm>
    </dsp:sp>
    <dsp:sp modelId="{DB10C6DF-F866-4B5E-B72B-E35FA2220151}">
      <dsp:nvSpPr>
        <dsp:cNvPr id="0" name=""/>
        <dsp:cNvSpPr/>
      </dsp:nvSpPr>
      <dsp:spPr>
        <a:xfrm>
          <a:off x="23" y="4640428"/>
          <a:ext cx="3042864" cy="95493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(5) Construction of the final database</a:t>
          </a:r>
        </a:p>
      </dsp:txBody>
      <dsp:txXfrm>
        <a:off x="46639" y="4687044"/>
        <a:ext cx="2949632" cy="861706"/>
      </dsp:txXfrm>
    </dsp:sp>
    <dsp:sp modelId="{FAF77C24-B4A0-4DB4-8D51-C8142C13EB0D}">
      <dsp:nvSpPr>
        <dsp:cNvPr id="0" name=""/>
        <dsp:cNvSpPr/>
      </dsp:nvSpPr>
      <dsp:spPr>
        <a:xfrm rot="5400000">
          <a:off x="5928273" y="-1452324"/>
          <a:ext cx="973032" cy="675690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a:lnSpc>
              <a:spcPct val="90000"/>
            </a:lnSpc>
            <a:spcBef>
              <a:spcPct val="0"/>
            </a:spcBef>
            <a:spcAft>
              <a:spcPct val="15000"/>
            </a:spcAft>
            <a:buChar char="•"/>
          </a:pPr>
          <a:r>
            <a:rPr lang="en-US" sz="1400" b="1" i="1" kern="1200" dirty="0"/>
            <a:t>Data:</a:t>
          </a:r>
          <a:r>
            <a:rPr lang="en-US" sz="1400" kern="1200" dirty="0"/>
            <a:t> Generic cost structure assumptions (GTAP parent sectors). Specific cost structure assumptions – feed inputs; land use.</a:t>
          </a:r>
        </a:p>
        <a:p>
          <a:pPr marL="114300" lvl="1" indent="-114300" algn="l" defTabSz="622300">
            <a:lnSpc>
              <a:spcPct val="90000"/>
            </a:lnSpc>
            <a:spcBef>
              <a:spcPct val="0"/>
            </a:spcBef>
            <a:spcAft>
              <a:spcPct val="15000"/>
            </a:spcAft>
            <a:buChar char="•"/>
          </a:pPr>
          <a:r>
            <a:rPr lang="en-US" sz="1400" kern="1200" dirty="0"/>
            <a:t>Construction of the cost structure targets.</a:t>
          </a:r>
        </a:p>
      </dsp:txBody>
      <dsp:txXfrm rot="-5400000">
        <a:off x="3036335" y="1487114"/>
        <a:ext cx="6709409" cy="878032"/>
      </dsp:txXfrm>
    </dsp:sp>
    <dsp:sp modelId="{9C89E8B4-83FC-49D0-85DD-DBB928DA1B33}">
      <dsp:nvSpPr>
        <dsp:cNvPr id="0" name=""/>
        <dsp:cNvSpPr/>
      </dsp:nvSpPr>
      <dsp:spPr>
        <a:xfrm>
          <a:off x="0" y="1408476"/>
          <a:ext cx="3045804" cy="10054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t>(2) Data preparation (supply/use splits)</a:t>
          </a:r>
        </a:p>
      </dsp:txBody>
      <dsp:txXfrm>
        <a:off x="49080" y="1457556"/>
        <a:ext cx="2947644" cy="90725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1610399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5902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D44EB-3FC8-6CC4-5790-F1432D6FF9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D02F17-3BD4-969D-77E1-5E76714C3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B03843-7312-FFDE-2882-4764ADAE706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90796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1EE2B-6B42-0B5C-95BD-51CF3E4905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2B61D9-7CF8-8FBE-3A8A-1395C23532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3A8E75-2923-D258-BFDF-C8B9575DC44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7483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E8B7B-76F8-5345-6689-9204712CFD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E6E22A-F1DC-2A49-E103-0BCFF1C581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146EBD-F7FC-E3C9-2CAA-24C5122C63B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10264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EF7DF-A3C8-BBD2-2C20-AF37AB4A93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5DFD56-118E-D430-7BF7-87EB74B386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70A7A5-DA8A-BF57-B539-10F251370BAB}"/>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71977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5960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C0DD6-2623-8606-0380-F041FA368A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CDE9B0-BA8C-A676-0B52-842B2D2794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392062-4284-895A-4EBE-4EAF825FC0B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4442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9C4C2-DE0A-5E2F-06E0-CAACD23876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183DE8-CEA0-2340-D7FE-A8BDEB422B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3E267E-BF4B-B6F1-4445-2B117B576C6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94609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D1EDF5-3B49-2984-E0D0-820261F85A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968E34-F9DE-CB02-4B20-BEA64EF90D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02C726-9664-E8C2-DEB7-E8AE34DFD67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1609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F6FEA-1254-8048-AE78-7EC7784C17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91518A-01D8-0085-CF4F-DF4174D9E1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66E88C-E953-D492-E99B-B83950926BA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80726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77A9A-BB89-9177-4038-16AFA3EBCC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1ABF8A-5C21-C48E-72C7-DC522109EB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EDB67D-A231-88C5-C022-B67F512C523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98509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1B3C4-F9FC-BCA4-A795-9176028ABC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CBF1C-0BA9-BFAB-C126-3337E448D1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C9A6F1-09F4-80BB-429E-5AE36498336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5708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5578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E1A43-0B37-5DB0-1AF4-5C3FD280F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060045-68F7-74AB-F8A4-50A6365204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E6D35E-7D56-984B-68C8-4BE7CF576E5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648118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F9204-E1A3-E3D6-8A95-85F122159E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50B354-1AB8-D062-F919-F036B42EE0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5894A2-C7BA-9B07-4353-13817C16B7D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925971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3F6A3-5C95-2A01-7969-44F782DBBC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A5CBDA-2B33-8A9C-15B6-875731462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A3F3ED-0954-0602-0556-54B2629EA13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86296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0564E-B904-7977-99C4-C0FA5844E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589764-9C37-8259-E4C4-1F5D20471B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E9CC12-CD3D-FA37-E9B1-0FF49999AF4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49278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2415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Tree>
    <p:extLst>
      <p:ext uri="{BB962C8B-B14F-4D97-AF65-F5344CB8AC3E}">
        <p14:creationId xmlns:p14="http://schemas.microsoft.com/office/powerpoint/2010/main" val="78917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Tree>
    <p:extLst>
      <p:ext uri="{BB962C8B-B14F-4D97-AF65-F5344CB8AC3E}">
        <p14:creationId xmlns:p14="http://schemas.microsoft.com/office/powerpoint/2010/main" val="1783641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12848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4246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a:p>
            <a:endParaRPr lang="en-US" dirty="0"/>
          </a:p>
        </p:txBody>
      </p:sp>
    </p:spTree>
    <p:extLst>
      <p:ext uri="{BB962C8B-B14F-4D97-AF65-F5344CB8AC3E}">
        <p14:creationId xmlns:p14="http://schemas.microsoft.com/office/powerpoint/2010/main" val="2589084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Tree>
    <p:extLst>
      <p:ext uri="{BB962C8B-B14F-4D97-AF65-F5344CB8AC3E}">
        <p14:creationId xmlns:p14="http://schemas.microsoft.com/office/powerpoint/2010/main" val="10786520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0" y="6172200"/>
            <a:ext cx="12192000" cy="747583"/>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09600" y="2014343"/>
            <a:ext cx="10058400" cy="2051367"/>
          </a:xfrm>
        </p:spPr>
        <p:txBody>
          <a:bodyPr anchor="ctr" anchorCtr="0">
            <a:normAutofit/>
          </a:bodyPr>
          <a:lstStyle>
            <a:lvl1pPr algn="ctr">
              <a:defRPr sz="4800" baseline="0"/>
            </a:lvl1pPr>
          </a:lstStyle>
          <a:p>
            <a:r>
              <a:rPr lang="en-US"/>
              <a:t>Click to edit Master title style</a:t>
            </a:r>
            <a:endParaRPr lang="en-US" dirty="0"/>
          </a:p>
        </p:txBody>
      </p:sp>
      <p:sp>
        <p:nvSpPr>
          <p:cNvPr id="3" name="Subtitle 2"/>
          <p:cNvSpPr>
            <a:spLocks noGrp="1"/>
          </p:cNvSpPr>
          <p:nvPr>
            <p:ph type="subTitle" idx="1"/>
          </p:nvPr>
        </p:nvSpPr>
        <p:spPr>
          <a:xfrm>
            <a:off x="609600" y="4157786"/>
            <a:ext cx="10058400" cy="137623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4" name="Picture 13"/>
          <p:cNvPicPr>
            <a:picLocks noChangeAspect="1"/>
          </p:cNvPicPr>
          <p:nvPr userDrawn="1"/>
        </p:nvPicPr>
        <p:blipFill>
          <a:blip r:embed="rId2"/>
          <a:stretch>
            <a:fillRect/>
          </a:stretch>
        </p:blipFill>
        <p:spPr>
          <a:xfrm>
            <a:off x="10487026" y="-163440"/>
            <a:ext cx="1720662" cy="7396838"/>
          </a:xfrm>
          <a:prstGeom prst="rect">
            <a:avLst/>
          </a:prstGeom>
        </p:spPr>
      </p:pic>
      <p:sp>
        <p:nvSpPr>
          <p:cNvPr id="17" name="TextBox 16"/>
          <p:cNvSpPr txBox="1"/>
          <p:nvPr userDrawn="1"/>
        </p:nvSpPr>
        <p:spPr>
          <a:xfrm>
            <a:off x="95250" y="6260501"/>
            <a:ext cx="3305175" cy="507831"/>
          </a:xfrm>
          <a:prstGeom prst="rect">
            <a:avLst/>
          </a:prstGeom>
          <a:noFill/>
        </p:spPr>
        <p:txBody>
          <a:bodyPr wrap="square" rtlCol="0" anchor="ctr" anchorCtr="0">
            <a:spAutoFit/>
          </a:bodyPr>
          <a:lstStyle/>
          <a:p>
            <a:r>
              <a:rPr lang="en-US" sz="900" b="1" baseline="0" dirty="0">
                <a:solidFill>
                  <a:schemeClr val="bg1"/>
                </a:solidFill>
                <a:latin typeface="Arial" panose="020B0604020202020204" pitchFamily="34" charset="0"/>
              </a:rPr>
              <a:t>Center for Global Trade Analysis</a:t>
            </a:r>
          </a:p>
          <a:p>
            <a:r>
              <a:rPr lang="en-US" sz="900" baseline="0" dirty="0">
                <a:solidFill>
                  <a:schemeClr val="bg1"/>
                </a:solidFill>
                <a:latin typeface="Arial" panose="020B0604020202020204" pitchFamily="34" charset="0"/>
              </a:rPr>
              <a:t>Department of Agricultural Economics, Purdue University</a:t>
            </a:r>
          </a:p>
          <a:p>
            <a:r>
              <a:rPr lang="en-US" sz="900" baseline="0" dirty="0">
                <a:solidFill>
                  <a:schemeClr val="bg1"/>
                </a:solidFill>
                <a:latin typeface="Arial" panose="020B0604020202020204" pitchFamily="34" charset="0"/>
              </a:rPr>
              <a:t>403 West State Street, West Lafayette, IN 47907-2056 USA</a:t>
            </a:r>
          </a:p>
        </p:txBody>
      </p:sp>
      <p:grpSp>
        <p:nvGrpSpPr>
          <p:cNvPr id="22" name="Group 21"/>
          <p:cNvGrpSpPr/>
          <p:nvPr userDrawn="1"/>
        </p:nvGrpSpPr>
        <p:grpSpPr>
          <a:xfrm>
            <a:off x="-242887" y="229671"/>
            <a:ext cx="3676650" cy="1308422"/>
            <a:chOff x="3719513" y="458271"/>
            <a:chExt cx="3676650" cy="1308422"/>
          </a:xfrm>
        </p:grpSpPr>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91038" y="458271"/>
              <a:ext cx="2724150" cy="948489"/>
            </a:xfrm>
            <a:prstGeom prst="rect">
              <a:avLst/>
            </a:prstGeom>
          </p:spPr>
        </p:pic>
        <p:sp>
          <p:nvSpPr>
            <p:cNvPr id="19" name="TextBox 18"/>
            <p:cNvSpPr txBox="1"/>
            <p:nvPr userDrawn="1"/>
          </p:nvSpPr>
          <p:spPr>
            <a:xfrm>
              <a:off x="3719513" y="1397361"/>
              <a:ext cx="3676650" cy="369332"/>
            </a:xfrm>
            <a:prstGeom prst="rect">
              <a:avLst/>
            </a:prstGeom>
            <a:noFill/>
          </p:spPr>
          <p:txBody>
            <a:bodyPr wrap="square" rtlCol="0">
              <a:spAutoFit/>
            </a:bodyPr>
            <a:lstStyle/>
            <a:p>
              <a:pPr algn="ctr"/>
              <a:r>
                <a:rPr lang="en-US" sz="1800" b="1" dirty="0">
                  <a:latin typeface="Candara" panose="020E0502030303020204" pitchFamily="34" charset="0"/>
                </a:rPr>
                <a:t>Global Trade</a:t>
              </a:r>
              <a:r>
                <a:rPr lang="en-US" sz="1800" b="1" baseline="0" dirty="0">
                  <a:latin typeface="Candara" panose="020E0502030303020204" pitchFamily="34" charset="0"/>
                </a:rPr>
                <a:t> Analysis Project</a:t>
              </a:r>
              <a:endParaRPr lang="en-US" sz="1800" b="1" dirty="0">
                <a:latin typeface="Candara" panose="020E0502030303020204" pitchFamily="34" charset="0"/>
              </a:endParaRPr>
            </a:p>
          </p:txBody>
        </p:sp>
      </p:grpSp>
      <p:grpSp>
        <p:nvGrpSpPr>
          <p:cNvPr id="11" name="Group 10"/>
          <p:cNvGrpSpPr/>
          <p:nvPr userDrawn="1"/>
        </p:nvGrpSpPr>
        <p:grpSpPr>
          <a:xfrm>
            <a:off x="10067378" y="6288455"/>
            <a:ext cx="519492" cy="512340"/>
            <a:chOff x="8593544" y="5744285"/>
            <a:chExt cx="519492" cy="512340"/>
          </a:xfrm>
        </p:grpSpPr>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884436" y="5744285"/>
              <a:ext cx="228600" cy="228600"/>
            </a:xfrm>
            <a:prstGeom prst="rect">
              <a:avLst/>
            </a:prstGeom>
          </p:spPr>
        </p:pic>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593544" y="5744285"/>
              <a:ext cx="228600" cy="228600"/>
            </a:xfrm>
            <a:prstGeom prst="rect">
              <a:avLst/>
            </a:prstGeom>
          </p:spPr>
        </p:pic>
        <p:pic>
          <p:nvPicPr>
            <p:cNvPr id="20" name="Picture 1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8593544" y="6028025"/>
              <a:ext cx="228600" cy="228600"/>
            </a:xfrm>
            <a:prstGeom prst="rect">
              <a:avLst/>
            </a:prstGeom>
          </p:spPr>
        </p:pic>
        <p:pic>
          <p:nvPicPr>
            <p:cNvPr id="21" name="Picture 20"/>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8884436" y="6028025"/>
              <a:ext cx="228600" cy="228600"/>
            </a:xfrm>
            <a:prstGeom prst="rect">
              <a:avLst/>
            </a:prstGeom>
          </p:spPr>
        </p:pic>
      </p:grpSp>
      <p:sp>
        <p:nvSpPr>
          <p:cNvPr id="23" name="TextBox 22"/>
          <p:cNvSpPr txBox="1"/>
          <p:nvPr userDrawn="1"/>
        </p:nvSpPr>
        <p:spPr>
          <a:xfrm>
            <a:off x="8243470" y="6321487"/>
            <a:ext cx="1859160" cy="446276"/>
          </a:xfrm>
          <a:prstGeom prst="rect">
            <a:avLst/>
          </a:prstGeom>
          <a:noFill/>
        </p:spPr>
        <p:txBody>
          <a:bodyPr wrap="square" rtlCol="0" anchor="ctr" anchorCtr="0">
            <a:spAutoFit/>
          </a:bodyPr>
          <a:lstStyle/>
          <a:p>
            <a:pPr algn="ctr"/>
            <a:r>
              <a:rPr lang="en-US" sz="900" b="1" i="0" u="none" baseline="0" dirty="0">
                <a:solidFill>
                  <a:schemeClr val="bg1"/>
                </a:solidFill>
                <a:latin typeface="Arial" panose="020B0604020202020204" pitchFamily="34" charset="0"/>
              </a:rPr>
              <a:t>Stay Connected with GTAP!</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00" b="1" i="1" u="none" baseline="0" dirty="0">
              <a:solidFill>
                <a:schemeClr val="bg1"/>
              </a:solidFill>
              <a:latin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1" u="none" baseline="0" dirty="0">
                <a:solidFill>
                  <a:schemeClr val="bg1"/>
                </a:solidFill>
                <a:latin typeface="Arial" panose="020B0604020202020204" pitchFamily="34" charset="0"/>
              </a:rPr>
              <a:t>www.gtap.agecon.purdue.edu</a:t>
            </a:r>
          </a:p>
        </p:txBody>
      </p:sp>
    </p:spTree>
    <p:extLst>
      <p:ext uri="{BB962C8B-B14F-4D97-AF65-F5344CB8AC3E}">
        <p14:creationId xmlns:p14="http://schemas.microsoft.com/office/powerpoint/2010/main" val="74473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52475" y="1825625"/>
            <a:ext cx="10972800" cy="4351338"/>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a:xfrm>
            <a:off x="752475" y="365125"/>
            <a:ext cx="10972800" cy="1325563"/>
          </a:xfrm>
        </p:spPr>
        <p:txBody>
          <a:bodyPr/>
          <a:lstStyle/>
          <a:p>
            <a:r>
              <a:rPr lang="en-US"/>
              <a:t>Click to edit Master title style</a:t>
            </a:r>
          </a:p>
        </p:txBody>
      </p:sp>
      <p:sp>
        <p:nvSpPr>
          <p:cNvPr id="15" name="Slide Number Placeholder 14"/>
          <p:cNvSpPr>
            <a:spLocks noGrp="1"/>
          </p:cNvSpPr>
          <p:nvPr>
            <p:ph type="sldNum" sz="quarter" idx="12"/>
          </p:nvPr>
        </p:nvSpPr>
        <p:spPr>
          <a:xfrm>
            <a:off x="8982075" y="6356350"/>
            <a:ext cx="2743200" cy="365125"/>
          </a:xfrm>
        </p:spPr>
        <p:txBody>
          <a:bodyPr/>
          <a:lstStyle/>
          <a:p>
            <a:fld id="{89D7931E-637B-46D8-A580-615CC76C5C63}" type="slidenum">
              <a:rPr lang="en-US" smtClean="0"/>
              <a:pPr/>
              <a:t>‹#›</a:t>
            </a:fld>
            <a:endParaRPr lang="en-US" dirty="0"/>
          </a:p>
        </p:txBody>
      </p:sp>
      <p:sp>
        <p:nvSpPr>
          <p:cNvPr id="17" name="Rectangle 16"/>
          <p:cNvSpPr/>
          <p:nvPr userDrawn="1"/>
        </p:nvSpPr>
        <p:spPr>
          <a:xfrm>
            <a:off x="-28574" y="0"/>
            <a:ext cx="152400" cy="6858000"/>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190500" y="0"/>
            <a:ext cx="209549" cy="6858000"/>
          </a:xfrm>
          <a:prstGeom prst="rect">
            <a:avLst/>
          </a:prstGeom>
          <a:gradFill flip="none" rotWithShape="1">
            <a:gsLst>
              <a:gs pos="0">
                <a:srgbClr val="F38F22"/>
              </a:gs>
              <a:gs pos="100000">
                <a:srgbClr val="F1BA2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6514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15" name="Rectangle 14"/>
          <p:cNvSpPr/>
          <p:nvPr userDrawn="1"/>
        </p:nvSpPr>
        <p:spPr>
          <a:xfrm>
            <a:off x="0" y="6172200"/>
            <a:ext cx="12192000" cy="747583"/>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09600" y="2014343"/>
            <a:ext cx="10058400" cy="2051367"/>
          </a:xfrm>
        </p:spPr>
        <p:txBody>
          <a:bodyPr anchor="ctr" anchorCtr="0">
            <a:normAutofit/>
          </a:bodyPr>
          <a:lstStyle>
            <a:lvl1pPr algn="ctr">
              <a:defRPr sz="4800" baseline="0"/>
            </a:lvl1pPr>
          </a:lstStyle>
          <a:p>
            <a:r>
              <a:rPr lang="en-US"/>
              <a:t>Click to edit Master title style</a:t>
            </a:r>
            <a:endParaRPr lang="en-US" dirty="0"/>
          </a:p>
        </p:txBody>
      </p:sp>
      <p:sp>
        <p:nvSpPr>
          <p:cNvPr id="3" name="Subtitle 2"/>
          <p:cNvSpPr>
            <a:spLocks noGrp="1"/>
          </p:cNvSpPr>
          <p:nvPr>
            <p:ph type="subTitle" idx="1"/>
          </p:nvPr>
        </p:nvSpPr>
        <p:spPr>
          <a:xfrm>
            <a:off x="609600" y="4157786"/>
            <a:ext cx="10058400" cy="137623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4" name="Picture 13"/>
          <p:cNvPicPr>
            <a:picLocks noChangeAspect="1"/>
          </p:cNvPicPr>
          <p:nvPr userDrawn="1"/>
        </p:nvPicPr>
        <p:blipFill>
          <a:blip r:embed="rId2"/>
          <a:stretch>
            <a:fillRect/>
          </a:stretch>
        </p:blipFill>
        <p:spPr>
          <a:xfrm>
            <a:off x="10487026" y="-163440"/>
            <a:ext cx="1720662" cy="7396838"/>
          </a:xfrm>
          <a:prstGeom prst="rect">
            <a:avLst/>
          </a:prstGeom>
        </p:spPr>
      </p:pic>
      <p:sp>
        <p:nvSpPr>
          <p:cNvPr id="17" name="TextBox 16"/>
          <p:cNvSpPr txBox="1"/>
          <p:nvPr userDrawn="1"/>
        </p:nvSpPr>
        <p:spPr>
          <a:xfrm>
            <a:off x="95250" y="6260501"/>
            <a:ext cx="3305175" cy="507831"/>
          </a:xfrm>
          <a:prstGeom prst="rect">
            <a:avLst/>
          </a:prstGeom>
          <a:noFill/>
        </p:spPr>
        <p:txBody>
          <a:bodyPr wrap="square" rtlCol="0" anchor="ctr" anchorCtr="0">
            <a:spAutoFit/>
          </a:bodyPr>
          <a:lstStyle/>
          <a:p>
            <a:r>
              <a:rPr lang="en-US" sz="900" b="1" baseline="0" dirty="0">
                <a:solidFill>
                  <a:schemeClr val="bg1"/>
                </a:solidFill>
                <a:latin typeface="Arial" panose="020B0604020202020204" pitchFamily="34" charset="0"/>
              </a:rPr>
              <a:t>Center for Global Trade Analysis</a:t>
            </a:r>
          </a:p>
          <a:p>
            <a:r>
              <a:rPr lang="en-US" sz="900" baseline="0" dirty="0">
                <a:solidFill>
                  <a:schemeClr val="bg1"/>
                </a:solidFill>
                <a:latin typeface="Arial" panose="020B0604020202020204" pitchFamily="34" charset="0"/>
              </a:rPr>
              <a:t>Department of Agricultural Economics, Purdue University</a:t>
            </a:r>
          </a:p>
          <a:p>
            <a:r>
              <a:rPr lang="en-US" sz="900" baseline="0" dirty="0">
                <a:solidFill>
                  <a:schemeClr val="bg1"/>
                </a:solidFill>
                <a:latin typeface="Arial" panose="020B0604020202020204" pitchFamily="34" charset="0"/>
              </a:rPr>
              <a:t>403 West State Street, West Lafayette, IN 47907-2056 USA</a:t>
            </a:r>
          </a:p>
        </p:txBody>
      </p:sp>
      <p:grpSp>
        <p:nvGrpSpPr>
          <p:cNvPr id="22" name="Group 21"/>
          <p:cNvGrpSpPr/>
          <p:nvPr userDrawn="1"/>
        </p:nvGrpSpPr>
        <p:grpSpPr>
          <a:xfrm>
            <a:off x="-242887" y="229671"/>
            <a:ext cx="3676650" cy="1308422"/>
            <a:chOff x="3719513" y="458271"/>
            <a:chExt cx="3676650" cy="1308422"/>
          </a:xfrm>
        </p:grpSpPr>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91038" y="458271"/>
              <a:ext cx="2724150" cy="948489"/>
            </a:xfrm>
            <a:prstGeom prst="rect">
              <a:avLst/>
            </a:prstGeom>
          </p:spPr>
        </p:pic>
        <p:sp>
          <p:nvSpPr>
            <p:cNvPr id="19" name="TextBox 18"/>
            <p:cNvSpPr txBox="1"/>
            <p:nvPr userDrawn="1"/>
          </p:nvSpPr>
          <p:spPr>
            <a:xfrm>
              <a:off x="3719513" y="1397361"/>
              <a:ext cx="3676650" cy="369332"/>
            </a:xfrm>
            <a:prstGeom prst="rect">
              <a:avLst/>
            </a:prstGeom>
            <a:noFill/>
          </p:spPr>
          <p:txBody>
            <a:bodyPr wrap="square" rtlCol="0">
              <a:spAutoFit/>
            </a:bodyPr>
            <a:lstStyle/>
            <a:p>
              <a:pPr algn="ctr"/>
              <a:r>
                <a:rPr lang="en-US" sz="1800" b="1" dirty="0">
                  <a:latin typeface="Candara" panose="020E0502030303020204" pitchFamily="34" charset="0"/>
                </a:rPr>
                <a:t>Global Trade</a:t>
              </a:r>
              <a:r>
                <a:rPr lang="en-US" sz="1800" b="1" baseline="0" dirty="0">
                  <a:latin typeface="Candara" panose="020E0502030303020204" pitchFamily="34" charset="0"/>
                </a:rPr>
                <a:t> Analysis Project</a:t>
              </a:r>
              <a:endParaRPr lang="en-US" sz="1800" b="1" dirty="0">
                <a:latin typeface="Candara" panose="020E0502030303020204" pitchFamily="34" charset="0"/>
              </a:endParaRPr>
            </a:p>
          </p:txBody>
        </p:sp>
      </p:grpSp>
      <p:grpSp>
        <p:nvGrpSpPr>
          <p:cNvPr id="11" name="Group 10"/>
          <p:cNvGrpSpPr/>
          <p:nvPr userDrawn="1"/>
        </p:nvGrpSpPr>
        <p:grpSpPr>
          <a:xfrm>
            <a:off x="10067378" y="6288455"/>
            <a:ext cx="519492" cy="512340"/>
            <a:chOff x="8593544" y="5744285"/>
            <a:chExt cx="519492" cy="512340"/>
          </a:xfrm>
        </p:grpSpPr>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884436" y="5744285"/>
              <a:ext cx="228600" cy="228600"/>
            </a:xfrm>
            <a:prstGeom prst="rect">
              <a:avLst/>
            </a:prstGeom>
          </p:spPr>
        </p:pic>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593544" y="5744285"/>
              <a:ext cx="228600" cy="228600"/>
            </a:xfrm>
            <a:prstGeom prst="rect">
              <a:avLst/>
            </a:prstGeom>
          </p:spPr>
        </p:pic>
        <p:pic>
          <p:nvPicPr>
            <p:cNvPr id="20" name="Picture 1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8593544" y="6028025"/>
              <a:ext cx="228600" cy="228600"/>
            </a:xfrm>
            <a:prstGeom prst="rect">
              <a:avLst/>
            </a:prstGeom>
          </p:spPr>
        </p:pic>
        <p:pic>
          <p:nvPicPr>
            <p:cNvPr id="21" name="Picture 20"/>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8884436" y="6028025"/>
              <a:ext cx="228600" cy="228600"/>
            </a:xfrm>
            <a:prstGeom prst="rect">
              <a:avLst/>
            </a:prstGeom>
          </p:spPr>
        </p:pic>
      </p:grpSp>
      <p:sp>
        <p:nvSpPr>
          <p:cNvPr id="23" name="TextBox 22"/>
          <p:cNvSpPr txBox="1"/>
          <p:nvPr userDrawn="1"/>
        </p:nvSpPr>
        <p:spPr>
          <a:xfrm>
            <a:off x="8243470" y="6321487"/>
            <a:ext cx="1859160" cy="446276"/>
          </a:xfrm>
          <a:prstGeom prst="rect">
            <a:avLst/>
          </a:prstGeom>
          <a:noFill/>
        </p:spPr>
        <p:txBody>
          <a:bodyPr wrap="square" rtlCol="0" anchor="ctr" anchorCtr="0">
            <a:spAutoFit/>
          </a:bodyPr>
          <a:lstStyle/>
          <a:p>
            <a:pPr algn="ctr"/>
            <a:r>
              <a:rPr lang="en-US" sz="900" b="1" i="0" u="none" baseline="0" dirty="0">
                <a:solidFill>
                  <a:schemeClr val="bg1"/>
                </a:solidFill>
                <a:latin typeface="Arial" panose="020B0604020202020204" pitchFamily="34" charset="0"/>
              </a:rPr>
              <a:t>Stay Connected with GTAP!</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00" b="1" i="1" u="none" baseline="0" dirty="0">
              <a:solidFill>
                <a:schemeClr val="bg1"/>
              </a:solidFill>
              <a:latin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1" u="none" baseline="0" dirty="0">
                <a:solidFill>
                  <a:schemeClr val="bg1"/>
                </a:solidFill>
                <a:latin typeface="Arial" panose="020B0604020202020204" pitchFamily="34" charset="0"/>
              </a:rPr>
              <a:t>www.gtap.agecon.purdue.edu</a:t>
            </a:r>
          </a:p>
        </p:txBody>
      </p:sp>
    </p:spTree>
    <p:extLst>
      <p:ext uri="{BB962C8B-B14F-4D97-AF65-F5344CB8AC3E}">
        <p14:creationId xmlns:p14="http://schemas.microsoft.com/office/powerpoint/2010/main" val="27726243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9D7931E-637B-46D8-A580-615CC76C5C63}" type="slidenum">
              <a:rPr lang="en-US" smtClean="0"/>
              <a:pPr/>
              <a:t>‹#›</a:t>
            </a:fld>
            <a:endParaRPr lang="en-US" dirty="0"/>
          </a:p>
        </p:txBody>
      </p:sp>
    </p:spTree>
    <p:extLst>
      <p:ext uri="{BB962C8B-B14F-4D97-AF65-F5344CB8AC3E}">
        <p14:creationId xmlns:p14="http://schemas.microsoft.com/office/powerpoint/2010/main" val="2695836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l" defTabSz="914400" rtl="0" eaLnBrk="1" latinLnBrk="0" hangingPunct="1">
        <a:lnSpc>
          <a:spcPct val="90000"/>
        </a:lnSpc>
        <a:spcBef>
          <a:spcPct val="0"/>
        </a:spcBef>
        <a:buNone/>
        <a:defRPr sz="4400" b="1" i="0" kern="1200" baseline="0">
          <a:solidFill>
            <a:srgbClr val="2E3640"/>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chart" Target="../charts/chart7.xml"/><Relationship Id="rId4" Type="http://schemas.openxmlformats.org/officeDocument/2006/relationships/chart" Target="../charts/chart6.xml"/></Relationships>
</file>

<file path=ppt/slides/_rels/slide1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chart" Target="../charts/chart10.xml"/><Relationship Id="rId4" Type="http://schemas.openxmlformats.org/officeDocument/2006/relationships/chart" Target="../charts/char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tap.agecon.purdue.edu/databases/v1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9948" y="1417983"/>
            <a:ext cx="11392452" cy="1254539"/>
          </a:xfrm>
        </p:spPr>
        <p:txBody>
          <a:bodyPr>
            <a:normAutofit/>
          </a:bodyPr>
          <a:lstStyle/>
          <a:p>
            <a:r>
              <a:rPr lang="en-US" sz="2800" i="0" u="none" strike="noStrike" baseline="0" dirty="0">
                <a:latin typeface="+mn-lt"/>
              </a:rPr>
              <a:t>GTAP-LVS: A Disaggregated Livestock Extension for Multi-Regional Input–Output and Environmental Footprint Analysis</a:t>
            </a:r>
            <a:endParaRPr lang="en-US" sz="6600" dirty="0">
              <a:solidFill>
                <a:srgbClr val="666767"/>
              </a:solidFill>
              <a:latin typeface="+mn-lt"/>
            </a:endParaRPr>
          </a:p>
        </p:txBody>
      </p:sp>
      <p:sp>
        <p:nvSpPr>
          <p:cNvPr id="3" name="Subtitle 2"/>
          <p:cNvSpPr>
            <a:spLocks noGrp="1"/>
          </p:cNvSpPr>
          <p:nvPr>
            <p:ph type="subTitle" idx="1"/>
          </p:nvPr>
        </p:nvSpPr>
        <p:spPr>
          <a:xfrm>
            <a:off x="675381" y="2672521"/>
            <a:ext cx="10058400" cy="2875721"/>
          </a:xfrm>
        </p:spPr>
        <p:txBody>
          <a:bodyPr>
            <a:normAutofit fontScale="85000" lnSpcReduction="10000"/>
          </a:bodyPr>
          <a:lstStyle/>
          <a:p>
            <a:pPr lvl="0">
              <a:lnSpc>
                <a:spcPct val="120000"/>
              </a:lnSpc>
              <a:spcBef>
                <a:spcPts val="0"/>
              </a:spcBef>
              <a:spcAft>
                <a:spcPts val="600"/>
              </a:spcAft>
            </a:pPr>
            <a:r>
              <a:rPr lang="en-US" sz="2400" b="1" dirty="0"/>
              <a:t>Maksym Chepeliev</a:t>
            </a:r>
            <a:r>
              <a:rPr lang="en-US" sz="2400" baseline="30000" dirty="0"/>
              <a:t>1</a:t>
            </a:r>
            <a:r>
              <a:rPr lang="en-US" sz="2400" dirty="0"/>
              <a:t>,</a:t>
            </a:r>
            <a:r>
              <a:rPr lang="en-US" sz="2400" baseline="30000" dirty="0"/>
              <a:t> </a:t>
            </a:r>
            <a:r>
              <a:rPr lang="en-US" sz="2400" dirty="0"/>
              <a:t>Alla Golub</a:t>
            </a:r>
            <a:r>
              <a:rPr lang="en-US" sz="2400" baseline="30000" dirty="0"/>
              <a:t>1</a:t>
            </a:r>
            <a:r>
              <a:rPr lang="en-US" sz="2400" dirty="0"/>
              <a:t>, Thiago Simonato</a:t>
            </a:r>
            <a:r>
              <a:rPr lang="en-US" sz="2400" baseline="30000" dirty="0"/>
              <a:t>1</a:t>
            </a:r>
            <a:r>
              <a:rPr lang="en-US" sz="2400" dirty="0"/>
              <a:t>, </a:t>
            </a:r>
          </a:p>
          <a:p>
            <a:pPr lvl="0">
              <a:lnSpc>
                <a:spcPct val="120000"/>
              </a:lnSpc>
              <a:spcBef>
                <a:spcPts val="0"/>
              </a:spcBef>
            </a:pPr>
            <a:r>
              <a:rPr lang="en-US" sz="2400" dirty="0"/>
              <a:t>Carlos Gonzalez Fischer</a:t>
            </a:r>
            <a:r>
              <a:rPr lang="en-US" sz="2400" baseline="30000" dirty="0"/>
              <a:t>2</a:t>
            </a:r>
            <a:r>
              <a:rPr lang="en-US" sz="2400" dirty="0"/>
              <a:t>, Daniel Mason-D'Croz</a:t>
            </a:r>
            <a:r>
              <a:rPr lang="en-US" sz="2400" baseline="30000" dirty="0"/>
              <a:t>2</a:t>
            </a:r>
            <a:r>
              <a:rPr lang="en-US" sz="2400" dirty="0"/>
              <a:t>,</a:t>
            </a:r>
            <a:r>
              <a:rPr lang="en-US" sz="2400" baseline="30000" dirty="0"/>
              <a:t> </a:t>
            </a:r>
            <a:r>
              <a:rPr lang="en-US" sz="2400" dirty="0"/>
              <a:t>Dominique van der Mensbrugghe</a:t>
            </a:r>
            <a:r>
              <a:rPr lang="en-US" sz="2400" baseline="30000" dirty="0"/>
              <a:t>1</a:t>
            </a:r>
          </a:p>
          <a:p>
            <a:pPr lvl="0">
              <a:lnSpc>
                <a:spcPct val="120000"/>
              </a:lnSpc>
              <a:spcBef>
                <a:spcPts val="0"/>
              </a:spcBef>
            </a:pPr>
            <a:endParaRPr lang="en-US" sz="2400" dirty="0"/>
          </a:p>
          <a:p>
            <a:pPr lvl="0">
              <a:lnSpc>
                <a:spcPct val="120000"/>
              </a:lnSpc>
              <a:spcBef>
                <a:spcPts val="0"/>
              </a:spcBef>
            </a:pPr>
            <a:r>
              <a:rPr lang="en-US" sz="2100" baseline="30000" dirty="0"/>
              <a:t>1</a:t>
            </a:r>
            <a:r>
              <a:rPr lang="en-US" sz="2100" dirty="0"/>
              <a:t>Center for Global Trade Analysis, Purdue University</a:t>
            </a:r>
          </a:p>
          <a:p>
            <a:pPr lvl="0">
              <a:lnSpc>
                <a:spcPct val="120000"/>
              </a:lnSpc>
              <a:spcBef>
                <a:spcPts val="0"/>
              </a:spcBef>
            </a:pPr>
            <a:r>
              <a:rPr lang="en-US" sz="2100" baseline="30000" dirty="0"/>
              <a:t>2</a:t>
            </a:r>
            <a:r>
              <a:rPr lang="en-US" sz="2100" dirty="0"/>
              <a:t>Food Systems and Global Change Initiative, Cornell University </a:t>
            </a:r>
          </a:p>
          <a:p>
            <a:pPr lvl="0">
              <a:lnSpc>
                <a:spcPct val="100000"/>
              </a:lnSpc>
              <a:spcBef>
                <a:spcPts val="0"/>
              </a:spcBef>
            </a:pPr>
            <a:endParaRPr lang="en-US" dirty="0"/>
          </a:p>
          <a:p>
            <a:pPr lvl="0">
              <a:lnSpc>
                <a:spcPct val="100000"/>
              </a:lnSpc>
              <a:spcBef>
                <a:spcPts val="0"/>
              </a:spcBef>
            </a:pPr>
            <a:r>
              <a:rPr lang="en-US" dirty="0"/>
              <a:t>32</a:t>
            </a:r>
            <a:r>
              <a:rPr lang="en-US" baseline="30000" dirty="0"/>
              <a:t>nd</a:t>
            </a:r>
            <a:r>
              <a:rPr lang="en-US" dirty="0"/>
              <a:t> International Input-Output Association Conference</a:t>
            </a:r>
          </a:p>
          <a:p>
            <a:pPr lvl="0">
              <a:lnSpc>
                <a:spcPct val="100000"/>
              </a:lnSpc>
              <a:spcBef>
                <a:spcPts val="0"/>
              </a:spcBef>
            </a:pPr>
            <a:r>
              <a:rPr lang="en-US" dirty="0"/>
              <a:t>Seville, Spain</a:t>
            </a:r>
          </a:p>
          <a:p>
            <a:pPr lvl="0">
              <a:lnSpc>
                <a:spcPct val="100000"/>
              </a:lnSpc>
              <a:spcBef>
                <a:spcPts val="0"/>
              </a:spcBef>
            </a:pPr>
            <a:r>
              <a:rPr lang="en-US" dirty="0"/>
              <a:t>22-26 June, 2026</a:t>
            </a:r>
          </a:p>
          <a:p>
            <a:pPr lvl="0">
              <a:lnSpc>
                <a:spcPct val="100000"/>
              </a:lnSpc>
              <a:spcBef>
                <a:spcPts val="0"/>
              </a:spcBef>
            </a:pPr>
            <a:endParaRPr lang="en-US" dirty="0"/>
          </a:p>
          <a:p>
            <a:pPr lvl="0">
              <a:lnSpc>
                <a:spcPct val="100000"/>
              </a:lnSpc>
              <a:spcBef>
                <a:spcPts val="0"/>
              </a:spcBef>
            </a:pPr>
            <a:endParaRPr lang="en-US" dirty="0"/>
          </a:p>
        </p:txBody>
      </p:sp>
      <p:pic>
        <p:nvPicPr>
          <p:cNvPr id="4" name="Picture 3">
            <a:extLst>
              <a:ext uri="{FF2B5EF4-FFF2-40B4-BE49-F238E27FC236}">
                <a16:creationId xmlns:a16="http://schemas.microsoft.com/office/drawing/2014/main" id="{8DC47A67-2B3A-4502-8EDF-CCB3981A8450}"/>
              </a:ext>
            </a:extLst>
          </p:cNvPr>
          <p:cNvPicPr>
            <a:picLocks noChangeAspect="1"/>
          </p:cNvPicPr>
          <p:nvPr/>
        </p:nvPicPr>
        <p:blipFill>
          <a:blip r:embed="rId2"/>
          <a:stretch>
            <a:fillRect/>
          </a:stretch>
        </p:blipFill>
        <p:spPr>
          <a:xfrm>
            <a:off x="8967637" y="724701"/>
            <a:ext cx="1766144" cy="693282"/>
          </a:xfrm>
          <a:prstGeom prst="rect">
            <a:avLst/>
          </a:prstGeom>
        </p:spPr>
      </p:pic>
      <p:pic>
        <p:nvPicPr>
          <p:cNvPr id="5" name="Picture 4">
            <a:extLst>
              <a:ext uri="{FF2B5EF4-FFF2-40B4-BE49-F238E27FC236}">
                <a16:creationId xmlns:a16="http://schemas.microsoft.com/office/drawing/2014/main" id="{FED1BD69-8DA8-4AB6-8E49-91684180D422}"/>
              </a:ext>
            </a:extLst>
          </p:cNvPr>
          <p:cNvPicPr>
            <a:picLocks noChangeAspect="1"/>
          </p:cNvPicPr>
          <p:nvPr/>
        </p:nvPicPr>
        <p:blipFill>
          <a:blip r:embed="rId3"/>
          <a:stretch>
            <a:fillRect/>
          </a:stretch>
        </p:blipFill>
        <p:spPr>
          <a:xfrm>
            <a:off x="8967637" y="136377"/>
            <a:ext cx="1732278" cy="431627"/>
          </a:xfrm>
          <a:prstGeom prst="rect">
            <a:avLst/>
          </a:prstGeom>
        </p:spPr>
      </p:pic>
      <p:sp>
        <p:nvSpPr>
          <p:cNvPr id="7" name="TextBox 6">
            <a:extLst>
              <a:ext uri="{FF2B5EF4-FFF2-40B4-BE49-F238E27FC236}">
                <a16:creationId xmlns:a16="http://schemas.microsoft.com/office/drawing/2014/main" id="{F730D0AF-DF85-4365-B6DE-AB744762C54E}"/>
              </a:ext>
            </a:extLst>
          </p:cNvPr>
          <p:cNvSpPr txBox="1"/>
          <p:nvPr/>
        </p:nvSpPr>
        <p:spPr>
          <a:xfrm>
            <a:off x="820531" y="5639930"/>
            <a:ext cx="9653104" cy="394210"/>
          </a:xfrm>
          <a:prstGeom prst="rect">
            <a:avLst/>
          </a:prstGeom>
          <a:noFill/>
        </p:spPr>
        <p:txBody>
          <a:bodyPr wrap="square">
            <a:spAutoFit/>
          </a:bodyPr>
          <a:lstStyle/>
          <a:p>
            <a:pPr lvl="0" algn="ctr">
              <a:lnSpc>
                <a:spcPct val="120000"/>
              </a:lnSpc>
              <a:spcBef>
                <a:spcPts val="0"/>
              </a:spcBef>
            </a:pPr>
            <a:r>
              <a:rPr lang="en-US" sz="1800" dirty="0"/>
              <a:t>Financial support is provided by USDA NIFA-AFRI grant 2023-67023-40099</a:t>
            </a:r>
          </a:p>
        </p:txBody>
      </p:sp>
    </p:spTree>
    <p:extLst>
      <p:ext uri="{BB962C8B-B14F-4D97-AF65-F5344CB8AC3E}">
        <p14:creationId xmlns:p14="http://schemas.microsoft.com/office/powerpoint/2010/main" val="4020115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BDC291-6119-4949-B628-C3DE34C9F989}"/>
              </a:ext>
            </a:extLst>
          </p:cNvPr>
          <p:cNvSpPr>
            <a:spLocks noGrp="1"/>
          </p:cNvSpPr>
          <p:nvPr>
            <p:ph type="title"/>
          </p:nvPr>
        </p:nvSpPr>
        <p:spPr>
          <a:xfrm>
            <a:off x="609600" y="250825"/>
            <a:ext cx="10972800" cy="625475"/>
          </a:xfrm>
        </p:spPr>
        <p:txBody>
          <a:bodyPr>
            <a:normAutofit fontScale="90000"/>
          </a:bodyPr>
          <a:lstStyle/>
          <a:p>
            <a:r>
              <a:rPr lang="en-US" dirty="0"/>
              <a:t>Sectoral splits (1)</a:t>
            </a:r>
          </a:p>
        </p:txBody>
      </p:sp>
      <p:sp>
        <p:nvSpPr>
          <p:cNvPr id="4" name="Slide Number Placeholder 3">
            <a:extLst>
              <a:ext uri="{FF2B5EF4-FFF2-40B4-BE49-F238E27FC236}">
                <a16:creationId xmlns:a16="http://schemas.microsoft.com/office/drawing/2014/main" id="{EA29F448-5643-4984-9DE1-D778FA1595DE}"/>
              </a:ext>
            </a:extLst>
          </p:cNvPr>
          <p:cNvSpPr>
            <a:spLocks noGrp="1"/>
          </p:cNvSpPr>
          <p:nvPr>
            <p:ph type="sldNum" sz="quarter" idx="12"/>
          </p:nvPr>
        </p:nvSpPr>
        <p:spPr/>
        <p:txBody>
          <a:bodyPr/>
          <a:lstStyle/>
          <a:p>
            <a:fld id="{89D7931E-637B-46D8-A580-615CC76C5C63}" type="slidenum">
              <a:rPr lang="en-US" smtClean="0"/>
              <a:pPr/>
              <a:t>10</a:t>
            </a:fld>
            <a:endParaRPr lang="en-US" dirty="0"/>
          </a:p>
        </p:txBody>
      </p:sp>
      <p:sp>
        <p:nvSpPr>
          <p:cNvPr id="8" name="Content Placeholder 1">
            <a:extLst>
              <a:ext uri="{FF2B5EF4-FFF2-40B4-BE49-F238E27FC236}">
                <a16:creationId xmlns:a16="http://schemas.microsoft.com/office/drawing/2014/main" id="{1EA85D22-B260-4F55-A036-43BC4E3A1016}"/>
              </a:ext>
            </a:extLst>
          </p:cNvPr>
          <p:cNvSpPr>
            <a:spLocks noGrp="1"/>
          </p:cNvSpPr>
          <p:nvPr>
            <p:ph idx="1"/>
          </p:nvPr>
        </p:nvSpPr>
        <p:spPr>
          <a:xfrm>
            <a:off x="609600" y="879476"/>
            <a:ext cx="10972800" cy="736600"/>
          </a:xfrm>
        </p:spPr>
        <p:txBody>
          <a:bodyPr>
            <a:normAutofit/>
          </a:bodyPr>
          <a:lstStyle/>
          <a:p>
            <a:pPr>
              <a:lnSpc>
                <a:spcPct val="120000"/>
              </a:lnSpc>
              <a:spcBef>
                <a:spcPts val="0"/>
              </a:spcBef>
              <a:spcAft>
                <a:spcPts val="1200"/>
              </a:spcAft>
            </a:pPr>
            <a:r>
              <a:rPr lang="en-US" sz="2400" dirty="0"/>
              <a:t>Split GTAP </a:t>
            </a:r>
            <a:r>
              <a:rPr lang="en-US" sz="2400" dirty="0" err="1"/>
              <a:t>gro</a:t>
            </a:r>
            <a:r>
              <a:rPr lang="en-US" sz="2400" dirty="0"/>
              <a:t>, </a:t>
            </a:r>
            <a:r>
              <a:rPr lang="en-US" sz="2400" dirty="0" err="1"/>
              <a:t>osd</a:t>
            </a:r>
            <a:r>
              <a:rPr lang="en-US" sz="2400" dirty="0"/>
              <a:t>, </a:t>
            </a:r>
            <a:r>
              <a:rPr lang="en-US" sz="2400" dirty="0" err="1"/>
              <a:t>ctl</a:t>
            </a:r>
            <a:r>
              <a:rPr lang="en-US" sz="2400" dirty="0"/>
              <a:t> sectors</a:t>
            </a:r>
          </a:p>
        </p:txBody>
      </p:sp>
      <p:graphicFrame>
        <p:nvGraphicFramePr>
          <p:cNvPr id="2" name="Table 1">
            <a:extLst>
              <a:ext uri="{FF2B5EF4-FFF2-40B4-BE49-F238E27FC236}">
                <a16:creationId xmlns:a16="http://schemas.microsoft.com/office/drawing/2014/main" id="{122B2664-0A53-4FA7-A792-E052F22341DE}"/>
              </a:ext>
            </a:extLst>
          </p:cNvPr>
          <p:cNvGraphicFramePr>
            <a:graphicFrameLocks noGrp="1"/>
          </p:cNvGraphicFramePr>
          <p:nvPr/>
        </p:nvGraphicFramePr>
        <p:xfrm>
          <a:off x="781052" y="1573848"/>
          <a:ext cx="9531349" cy="4821555"/>
        </p:xfrm>
        <a:graphic>
          <a:graphicData uri="http://schemas.openxmlformats.org/drawingml/2006/table">
            <a:tbl>
              <a:tblPr/>
              <a:tblGrid>
                <a:gridCol w="1145910">
                  <a:extLst>
                    <a:ext uri="{9D8B030D-6E8A-4147-A177-3AD203B41FA5}">
                      <a16:colId xmlns:a16="http://schemas.microsoft.com/office/drawing/2014/main" val="1708785520"/>
                    </a:ext>
                  </a:extLst>
                </a:gridCol>
                <a:gridCol w="1145910">
                  <a:extLst>
                    <a:ext uri="{9D8B030D-6E8A-4147-A177-3AD203B41FA5}">
                      <a16:colId xmlns:a16="http://schemas.microsoft.com/office/drawing/2014/main" val="4046064626"/>
                    </a:ext>
                  </a:extLst>
                </a:gridCol>
                <a:gridCol w="3937529">
                  <a:extLst>
                    <a:ext uri="{9D8B030D-6E8A-4147-A177-3AD203B41FA5}">
                      <a16:colId xmlns:a16="http://schemas.microsoft.com/office/drawing/2014/main" val="1682655906"/>
                    </a:ext>
                  </a:extLst>
                </a:gridCol>
                <a:gridCol w="1536700">
                  <a:extLst>
                    <a:ext uri="{9D8B030D-6E8A-4147-A177-3AD203B41FA5}">
                      <a16:colId xmlns:a16="http://schemas.microsoft.com/office/drawing/2014/main" val="3814183701"/>
                    </a:ext>
                  </a:extLst>
                </a:gridCol>
                <a:gridCol w="1765300">
                  <a:extLst>
                    <a:ext uri="{9D8B030D-6E8A-4147-A177-3AD203B41FA5}">
                      <a16:colId xmlns:a16="http://schemas.microsoft.com/office/drawing/2014/main" val="1222579659"/>
                    </a:ext>
                  </a:extLst>
                </a:gridCol>
              </a:tblGrid>
              <a:tr h="809625">
                <a:tc>
                  <a:txBody>
                    <a:bodyPr/>
                    <a:lstStyle/>
                    <a:p>
                      <a:pPr algn="ctr" rtl="0" fontAlgn="ctr"/>
                      <a:r>
                        <a:rPr lang="en-US" sz="1400" b="1" i="0" u="none" strike="noStrike" dirty="0">
                          <a:solidFill>
                            <a:srgbClr val="FFFFFF"/>
                          </a:solidFill>
                          <a:effectLst/>
                          <a:latin typeface="Arial" panose="020B0604020202020204" pitchFamily="34" charset="0"/>
                        </a:rPr>
                        <a:t>No.</a:t>
                      </a:r>
                    </a:p>
                  </a:txBody>
                  <a:tcPr marL="9525" marR="9525" marT="9525" marB="0" anchor="ctr">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rtl="0" fontAlgn="ctr"/>
                      <a:r>
                        <a:rPr lang="en-US" sz="1400" b="1" i="0" u="none" strike="noStrike" dirty="0">
                          <a:solidFill>
                            <a:srgbClr val="FFFFFF"/>
                          </a:solidFill>
                          <a:effectLst/>
                          <a:latin typeface="Arial" panose="020B0604020202020204" pitchFamily="34" charset="0"/>
                        </a:rPr>
                        <a:t>New sector/</a:t>
                      </a:r>
                    </a:p>
                    <a:p>
                      <a:pPr algn="ctr" rtl="0" fontAlgn="ctr"/>
                      <a:r>
                        <a:rPr lang="en-US" sz="1400" b="1" i="0" u="none" strike="noStrike" dirty="0">
                          <a:solidFill>
                            <a:srgbClr val="FFFFFF"/>
                          </a:solidFill>
                          <a:effectLst/>
                          <a:latin typeface="Arial" panose="020B0604020202020204" pitchFamily="34" charset="0"/>
                        </a:rPr>
                        <a:t>commodity</a:t>
                      </a:r>
                    </a:p>
                  </a:txBody>
                  <a:tcPr marL="9525" marR="9525" marT="9525" marB="0" anchor="ctr">
                    <a:lnL>
                      <a:noFill/>
                    </a:lnL>
                    <a:lnR>
                      <a:noFill/>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l" rtl="0" fontAlgn="ctr"/>
                      <a:r>
                        <a:rPr lang="en-US" sz="1400" b="1" i="0" u="none" strike="noStrike" dirty="0">
                          <a:solidFill>
                            <a:srgbClr val="FFFFFF"/>
                          </a:solidFill>
                          <a:effectLst/>
                          <a:latin typeface="Arial" panose="020B0604020202020204" pitchFamily="34" charset="0"/>
                        </a:rPr>
                        <a:t>Description</a:t>
                      </a:r>
                    </a:p>
                  </a:txBody>
                  <a:tcPr marL="9525" marR="9525" marT="9525" marB="0" anchor="ctr">
                    <a:lnL>
                      <a:noFill/>
                    </a:lnL>
                    <a:lnR>
                      <a:noFill/>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rtl="0" fontAlgn="ctr"/>
                      <a:r>
                        <a:rPr lang="en-US" sz="1400" b="1" i="0" u="none" strike="noStrike">
                          <a:solidFill>
                            <a:srgbClr val="FFFFFF"/>
                          </a:solidFill>
                          <a:effectLst/>
                          <a:latin typeface="Arial" panose="020B0604020202020204" pitchFamily="34" charset="0"/>
                        </a:rPr>
                        <a:t>Original GTAP sector</a:t>
                      </a:r>
                    </a:p>
                  </a:txBody>
                  <a:tcPr marL="9525" marR="9525" marT="9525" marB="0" anchor="ctr">
                    <a:lnL>
                      <a:noFill/>
                    </a:lnL>
                    <a:lnR>
                      <a:noFill/>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rtl="0" fontAlgn="ctr"/>
                      <a:r>
                        <a:rPr lang="en-US" sz="1400" b="1" i="0" u="none" strike="noStrike">
                          <a:solidFill>
                            <a:srgbClr val="FFFFFF"/>
                          </a:solidFill>
                          <a:effectLst/>
                          <a:latin typeface="Arial" panose="020B0604020202020204" pitchFamily="34" charset="0"/>
                        </a:rPr>
                        <a:t>Description of original GTAP sector</a:t>
                      </a:r>
                    </a:p>
                  </a:txBody>
                  <a:tcPr marL="9525" marR="9525" marT="9525"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extLst>
                  <a:ext uri="{0D108BD9-81ED-4DB2-BD59-A6C34878D82A}">
                    <a16:rowId xmlns:a16="http://schemas.microsoft.com/office/drawing/2014/main" val="453650513"/>
                  </a:ext>
                </a:extLst>
              </a:tr>
              <a:tr h="190500">
                <a:tc>
                  <a:txBody>
                    <a:bodyPr/>
                    <a:lstStyle/>
                    <a:p>
                      <a:pPr algn="ctr" rtl="0" fontAlgn="b"/>
                      <a:r>
                        <a:rPr lang="en-US" sz="1400" b="0" i="0" u="none" strike="noStrike">
                          <a:solidFill>
                            <a:srgbClr val="000000"/>
                          </a:solidFill>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rtl="0" fontAlgn="b"/>
                      <a:r>
                        <a:rPr lang="en-US" sz="1400" b="0" i="0" u="none" strike="noStrike">
                          <a:solidFill>
                            <a:srgbClr val="000000"/>
                          </a:solidFill>
                          <a:effectLst/>
                          <a:latin typeface="Arial" panose="020B0604020202020204" pitchFamily="34" charset="0"/>
                        </a:rPr>
                        <a:t>cor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dirty="0">
                          <a:solidFill>
                            <a:srgbClr val="000000"/>
                          </a:solidFill>
                          <a:effectLst/>
                          <a:latin typeface="Arial" panose="020B0604020202020204" pitchFamily="34" charset="0"/>
                        </a:rPr>
                        <a:t>Corn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rowSpan="4">
                  <a:txBody>
                    <a:bodyPr/>
                    <a:lstStyle/>
                    <a:p>
                      <a:pPr algn="ctr" rtl="0" fontAlgn="ctr"/>
                      <a:r>
                        <a:rPr lang="en-US" sz="1400" b="0" i="0" u="none" strike="noStrike">
                          <a:solidFill>
                            <a:srgbClr val="000000"/>
                          </a:solidFill>
                          <a:effectLst/>
                          <a:latin typeface="Arial" panose="020B0604020202020204" pitchFamily="34" charset="0"/>
                        </a:rPr>
                        <a:t>gro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4">
                  <a:txBody>
                    <a:bodyPr/>
                    <a:lstStyle/>
                    <a:p>
                      <a:pPr algn="ctr" rtl="0" fontAlgn="ctr"/>
                      <a:r>
                        <a:rPr lang="en-US" sz="1400" b="0" i="0" u="none" strike="noStrike">
                          <a:solidFill>
                            <a:srgbClr val="000000"/>
                          </a:solidFill>
                          <a:effectLst/>
                          <a:latin typeface="Arial" panose="020B0604020202020204" pitchFamily="34" charset="0"/>
                        </a:rPr>
                        <a:t>Other grains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409633240"/>
                  </a:ext>
                </a:extLst>
              </a:tr>
              <a:tr h="190500">
                <a:tc>
                  <a:txBody>
                    <a:bodyPr/>
                    <a:lstStyle/>
                    <a:p>
                      <a:pPr algn="ctr" rtl="0" fontAlgn="b"/>
                      <a:r>
                        <a:rPr lang="en-US" sz="1400" b="0" i="0" u="none" strike="noStrike">
                          <a:solidFill>
                            <a:srgbClr val="000000"/>
                          </a:solidFill>
                          <a:effectLst/>
                          <a:latin typeface="Arial" panose="020B06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rtl="0" fontAlgn="b"/>
                      <a:r>
                        <a:rPr lang="en-US" sz="1400" b="0" i="0" u="none" strike="noStrike">
                          <a:solidFill>
                            <a:srgbClr val="000000"/>
                          </a:solidFill>
                          <a:effectLst/>
                          <a:latin typeface="Arial" panose="020B0604020202020204" pitchFamily="34" charset="0"/>
                        </a:rPr>
                        <a:t>sor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dirty="0">
                          <a:solidFill>
                            <a:srgbClr val="000000"/>
                          </a:solidFill>
                          <a:effectLst/>
                          <a:latin typeface="Arial" panose="020B0604020202020204" pitchFamily="34" charset="0"/>
                        </a:rPr>
                        <a:t>Sorghum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006923263"/>
                  </a:ext>
                </a:extLst>
              </a:tr>
              <a:tr h="190500">
                <a:tc>
                  <a:txBody>
                    <a:bodyPr/>
                    <a:lstStyle/>
                    <a:p>
                      <a:pPr algn="ctr" rtl="0" fontAlgn="b"/>
                      <a:r>
                        <a:rPr lang="en-US" sz="1400" b="0" i="0" u="none" strike="noStrike">
                          <a:solidFill>
                            <a:srgbClr val="000000"/>
                          </a:solidFill>
                          <a:effectLst/>
                          <a:latin typeface="Arial" panose="020B06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rtl="0" fontAlgn="b"/>
                      <a:r>
                        <a:rPr lang="en-US" sz="1400" b="0" i="0" u="none" strike="noStrike">
                          <a:solidFill>
                            <a:srgbClr val="000000"/>
                          </a:solidFill>
                          <a:effectLst/>
                          <a:latin typeface="Arial" panose="020B0604020202020204" pitchFamily="34" charset="0"/>
                        </a:rPr>
                        <a:t>bar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dirty="0">
                          <a:solidFill>
                            <a:srgbClr val="000000"/>
                          </a:solidFill>
                          <a:effectLst/>
                          <a:latin typeface="Arial" panose="020B0604020202020204" pitchFamily="34" charset="0"/>
                        </a:rPr>
                        <a:t>Barley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639206316"/>
                  </a:ext>
                </a:extLst>
              </a:tr>
              <a:tr h="190500">
                <a:tc>
                  <a:txBody>
                    <a:bodyPr/>
                    <a:lstStyle/>
                    <a:p>
                      <a:pPr algn="ctr" rtl="0" fontAlgn="b"/>
                      <a:r>
                        <a:rPr lang="en-US" sz="1400" b="0" i="0" u="none" strike="noStrike">
                          <a:solidFill>
                            <a:srgbClr val="000000"/>
                          </a:solidFill>
                          <a:effectLst/>
                          <a:latin typeface="Arial" panose="020B06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rtl="0" fontAlgn="b"/>
                      <a:r>
                        <a:rPr lang="en-US" sz="1400" b="0" i="0" u="none" strike="noStrike">
                          <a:solidFill>
                            <a:srgbClr val="000000"/>
                          </a:solidFill>
                          <a:effectLst/>
                          <a:latin typeface="Arial" panose="020B0604020202020204" pitchFamily="34" charset="0"/>
                        </a:rPr>
                        <a:t>xgr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dirty="0">
                          <a:solidFill>
                            <a:srgbClr val="000000"/>
                          </a:solidFill>
                          <a:effectLst/>
                          <a:latin typeface="Arial" panose="020B0604020202020204" pitchFamily="34" charset="0"/>
                        </a:rPr>
                        <a:t>Other cereal grains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937401948"/>
                  </a:ext>
                </a:extLst>
              </a:tr>
              <a:tr h="190500">
                <a:tc>
                  <a:txBody>
                    <a:bodyPr/>
                    <a:lstStyle/>
                    <a:p>
                      <a:pPr algn="ctr" rtl="0" fontAlgn="b"/>
                      <a:r>
                        <a:rPr lang="en-US" sz="1400" b="0" i="0" u="none" strike="noStrike">
                          <a:solidFill>
                            <a:srgbClr val="000000"/>
                          </a:solidFill>
                          <a:effectLst/>
                          <a:latin typeface="Arial" panose="020B060402020202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rtl="0" fontAlgn="b"/>
                      <a:r>
                        <a:rPr lang="en-US" sz="1400" b="0" i="0" u="none" strike="noStrike">
                          <a:solidFill>
                            <a:srgbClr val="000000"/>
                          </a:solidFill>
                          <a:effectLst/>
                          <a:latin typeface="Arial" panose="020B0604020202020204" pitchFamily="34" charset="0"/>
                        </a:rPr>
                        <a:t>soy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dirty="0">
                          <a:solidFill>
                            <a:srgbClr val="000000"/>
                          </a:solidFill>
                          <a:effectLst/>
                          <a:latin typeface="Arial" panose="020B0604020202020204" pitchFamily="34" charset="0"/>
                        </a:rPr>
                        <a:t>Soy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rowSpan="2">
                  <a:txBody>
                    <a:bodyPr/>
                    <a:lstStyle/>
                    <a:p>
                      <a:pPr algn="ctr" rtl="0" fontAlgn="ctr"/>
                      <a:r>
                        <a:rPr lang="en-US" sz="1400" b="0" i="0" u="none" strike="noStrike">
                          <a:solidFill>
                            <a:srgbClr val="000000"/>
                          </a:solidFill>
                          <a:effectLst/>
                          <a:latin typeface="Arial" panose="020B0604020202020204" pitchFamily="34" charset="0"/>
                        </a:rPr>
                        <a:t>osd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rtl="0" fontAlgn="ctr"/>
                      <a:r>
                        <a:rPr lang="en-US" sz="1400" b="0" i="0" u="none" strike="noStrike" dirty="0">
                          <a:solidFill>
                            <a:srgbClr val="000000"/>
                          </a:solidFill>
                          <a:effectLst/>
                          <a:latin typeface="Arial" panose="020B0604020202020204" pitchFamily="34" charset="0"/>
                        </a:rPr>
                        <a:t>Oil seeds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762977133"/>
                  </a:ext>
                </a:extLst>
              </a:tr>
              <a:tr h="190500">
                <a:tc>
                  <a:txBody>
                    <a:bodyPr/>
                    <a:lstStyle/>
                    <a:p>
                      <a:pPr algn="ctr" rtl="0" fontAlgn="b"/>
                      <a:r>
                        <a:rPr lang="en-US" sz="1400" b="0" i="0" u="none" strike="noStrike">
                          <a:solidFill>
                            <a:srgbClr val="000000"/>
                          </a:solidFill>
                          <a:effectLst/>
                          <a:latin typeface="Arial" panose="020B06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rtl="0" fontAlgn="b"/>
                      <a:r>
                        <a:rPr lang="en-US" sz="1400" b="0" i="0" u="none" strike="noStrike">
                          <a:solidFill>
                            <a:srgbClr val="000000"/>
                          </a:solidFill>
                          <a:effectLst/>
                          <a:latin typeface="Arial" panose="020B0604020202020204" pitchFamily="34" charset="0"/>
                        </a:rPr>
                        <a:t>xsd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400" b="0" i="0" u="none" strike="noStrike" dirty="0">
                          <a:solidFill>
                            <a:srgbClr val="000000"/>
                          </a:solidFill>
                          <a:effectLst/>
                          <a:latin typeface="Arial" panose="020B0604020202020204" pitchFamily="34" charset="0"/>
                        </a:rPr>
                        <a:t>Other oil seeds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776894590"/>
                  </a:ext>
                </a:extLst>
              </a:tr>
              <a:tr h="190500">
                <a:tc>
                  <a:txBody>
                    <a:bodyPr/>
                    <a:lstStyle/>
                    <a:p>
                      <a:pPr algn="ctr" rtl="0" fontAlgn="b"/>
                      <a:r>
                        <a:rPr lang="en-US" sz="1400" b="0" i="0" u="none" strike="noStrike">
                          <a:solidFill>
                            <a:srgbClr val="000000"/>
                          </a:solidFill>
                          <a:effectLst/>
                          <a:latin typeface="Arial" panose="020B060402020202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bcg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Beef cattle,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rowSpan="12">
                  <a:txBody>
                    <a:bodyPr/>
                    <a:lstStyle/>
                    <a:p>
                      <a:pPr algn="ctr" fontAlgn="ctr"/>
                      <a:r>
                        <a:rPr lang="en-US" sz="1400" b="0" i="0" u="none" strike="noStrike">
                          <a:solidFill>
                            <a:srgbClr val="000000"/>
                          </a:solidFill>
                          <a:effectLst/>
                          <a:latin typeface="Arial" panose="020B0604020202020204" pitchFamily="34" charset="0"/>
                        </a:rPr>
                        <a:t>ctl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12">
                  <a:txBody>
                    <a:bodyPr/>
                    <a:lstStyle/>
                    <a:p>
                      <a:pPr algn="ctr" fontAlgn="ctr"/>
                      <a:r>
                        <a:rPr lang="en-US" sz="1400" b="0" i="0" u="none" strike="noStrike">
                          <a:solidFill>
                            <a:srgbClr val="000000"/>
                          </a:solidFill>
                          <a:effectLst/>
                          <a:latin typeface="Arial" panose="020B0604020202020204" pitchFamily="34" charset="0"/>
                        </a:rPr>
                        <a:t>Cattle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330999282"/>
                  </a:ext>
                </a:extLst>
              </a:tr>
              <a:tr h="190500">
                <a:tc>
                  <a:txBody>
                    <a:bodyPr/>
                    <a:lstStyle/>
                    <a:p>
                      <a:pPr algn="ctr" rtl="0" fontAlgn="b"/>
                      <a:r>
                        <a:rPr lang="en-US" sz="1400" b="0" i="0" u="none" strike="noStrike">
                          <a:solidFill>
                            <a:srgbClr val="000000"/>
                          </a:solidFill>
                          <a:effectLst/>
                          <a:latin typeface="Arial" panose="020B06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bcm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Beef cattle,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796222065"/>
                  </a:ext>
                </a:extLst>
              </a:tr>
              <a:tr h="190500">
                <a:tc>
                  <a:txBody>
                    <a:bodyPr/>
                    <a:lstStyle/>
                    <a:p>
                      <a:pPr algn="ctr" rtl="0" fontAlgn="b"/>
                      <a:r>
                        <a:rPr lang="en-US" sz="1400" b="0" i="0" u="none" strike="noStrike">
                          <a:solidFill>
                            <a:srgbClr val="000000"/>
                          </a:solidFill>
                          <a:effectLst/>
                          <a:latin typeface="Arial" panose="020B060402020202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bci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Beef cattle,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505147625"/>
                  </a:ext>
                </a:extLst>
              </a:tr>
              <a:tr h="190500">
                <a:tc>
                  <a:txBody>
                    <a:bodyPr/>
                    <a:lstStyle/>
                    <a:p>
                      <a:pPr algn="ctr" rtl="0" fontAlgn="b"/>
                      <a:r>
                        <a:rPr lang="en-US" sz="1400" b="0" i="0" u="none" strike="noStrike">
                          <a:solidFill>
                            <a:srgbClr val="000000"/>
                          </a:solidFill>
                          <a:effectLst/>
                          <a:latin typeface="Arial" panose="020B06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dirty="0">
                          <a:solidFill>
                            <a:srgbClr val="000000"/>
                          </a:solidFill>
                          <a:effectLst/>
                          <a:latin typeface="Arial" panose="020B0604020202020204" pitchFamily="34" charset="0"/>
                        </a:rPr>
                        <a:t>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Other ruminants,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800274879"/>
                  </a:ext>
                </a:extLst>
              </a:tr>
              <a:tr h="190500">
                <a:tc>
                  <a:txBody>
                    <a:bodyPr/>
                    <a:lstStyle/>
                    <a:p>
                      <a:pPr algn="ctr" rtl="0" fontAlgn="b"/>
                      <a:r>
                        <a:rPr lang="en-US" sz="1400" b="0" i="0" u="none" strike="noStrike">
                          <a:solidFill>
                            <a:srgbClr val="000000"/>
                          </a:solidFill>
                          <a:effectLst/>
                          <a:latin typeface="Arial" panose="020B060402020202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orm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Other ruminants,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126184027"/>
                  </a:ext>
                </a:extLst>
              </a:tr>
              <a:tr h="190500">
                <a:tc>
                  <a:txBody>
                    <a:bodyPr/>
                    <a:lstStyle/>
                    <a:p>
                      <a:pPr algn="ctr" rtl="0" fontAlgn="b"/>
                      <a:r>
                        <a:rPr lang="en-US" sz="1400" b="0" i="0" u="none" strike="noStrike">
                          <a:solidFill>
                            <a:srgbClr val="000000"/>
                          </a:solidFill>
                          <a:effectLst/>
                          <a:latin typeface="Arial" panose="020B060402020202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ori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Other ruminants,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259145392"/>
                  </a:ext>
                </a:extLst>
              </a:tr>
              <a:tr h="190500">
                <a:tc>
                  <a:txBody>
                    <a:bodyPr/>
                    <a:lstStyle/>
                    <a:p>
                      <a:pPr algn="ctr" rtl="0" fontAlgn="b"/>
                      <a:r>
                        <a:rPr lang="en-US" sz="1400" b="0" i="0" u="none" strike="noStrike">
                          <a:solidFill>
                            <a:srgbClr val="000000"/>
                          </a:solidFill>
                          <a:effectLst/>
                          <a:latin typeface="Arial" panose="020B060402020202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dcg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Dairy cows producing meat,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205394736"/>
                  </a:ext>
                </a:extLst>
              </a:tr>
              <a:tr h="190500">
                <a:tc>
                  <a:txBody>
                    <a:bodyPr/>
                    <a:lstStyle/>
                    <a:p>
                      <a:pPr algn="ctr" rtl="0" fontAlgn="b"/>
                      <a:r>
                        <a:rPr lang="en-US" sz="1400" b="0" i="0" u="none" strike="noStrike">
                          <a:solidFill>
                            <a:srgbClr val="000000"/>
                          </a:solidFill>
                          <a:effectLst/>
                          <a:latin typeface="Arial" panose="020B0604020202020204" pitchFamily="34" charset="0"/>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dcm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Dairy cows producing meat,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635078964"/>
                  </a:ext>
                </a:extLst>
              </a:tr>
              <a:tr h="190500">
                <a:tc>
                  <a:txBody>
                    <a:bodyPr/>
                    <a:lstStyle/>
                    <a:p>
                      <a:pPr algn="ctr" rtl="0" fontAlgn="b"/>
                      <a:r>
                        <a:rPr lang="en-US" sz="1400" b="0" i="0" u="none" strike="noStrike">
                          <a:solidFill>
                            <a:srgbClr val="000000"/>
                          </a:solidFill>
                          <a:effectLst/>
                          <a:latin typeface="Arial" panose="020B060402020202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dci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Dairy cows producing meat,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710182180"/>
                  </a:ext>
                </a:extLst>
              </a:tr>
              <a:tr h="190500">
                <a:tc>
                  <a:txBody>
                    <a:bodyPr/>
                    <a:lstStyle/>
                    <a:p>
                      <a:pPr algn="ctr" rtl="0" fontAlgn="b"/>
                      <a:r>
                        <a:rPr lang="en-US" sz="1400" b="0" i="0" u="none" strike="noStrike">
                          <a:solidFill>
                            <a:srgbClr val="000000"/>
                          </a:solidFill>
                          <a:effectLst/>
                          <a:latin typeface="Arial" panose="020B060402020202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dmg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Other dairy producing meat,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119393447"/>
                  </a:ext>
                </a:extLst>
              </a:tr>
              <a:tr h="190500">
                <a:tc>
                  <a:txBody>
                    <a:bodyPr/>
                    <a:lstStyle/>
                    <a:p>
                      <a:pPr algn="ctr" rtl="0" fontAlgn="b"/>
                      <a:r>
                        <a:rPr lang="en-US" sz="1400" b="0" i="0" u="none" strike="noStrike">
                          <a:solidFill>
                            <a:srgbClr val="000000"/>
                          </a:solidFill>
                          <a:effectLst/>
                          <a:latin typeface="Arial" panose="020B060402020202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dmm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Other dairy producing meat,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709894174"/>
                  </a:ext>
                </a:extLst>
              </a:tr>
              <a:tr h="190500">
                <a:tc>
                  <a:txBody>
                    <a:bodyPr/>
                    <a:lstStyle/>
                    <a:p>
                      <a:pPr algn="ctr" rtl="0" fontAlgn="b"/>
                      <a:r>
                        <a:rPr lang="en-US" sz="1400" b="0" i="0" u="none" strike="noStrike">
                          <a:solidFill>
                            <a:srgbClr val="000000"/>
                          </a:solidFill>
                          <a:effectLst/>
                          <a:latin typeface="Arial" panose="020B060402020202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dmi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Other dairy producing meat,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46174517"/>
                  </a:ext>
                </a:extLst>
              </a:tr>
            </a:tbl>
          </a:graphicData>
        </a:graphic>
      </p:graphicFrame>
    </p:spTree>
    <p:extLst>
      <p:ext uri="{BB962C8B-B14F-4D97-AF65-F5344CB8AC3E}">
        <p14:creationId xmlns:p14="http://schemas.microsoft.com/office/powerpoint/2010/main" val="1367110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BDC291-6119-4949-B628-C3DE34C9F989}"/>
              </a:ext>
            </a:extLst>
          </p:cNvPr>
          <p:cNvSpPr>
            <a:spLocks noGrp="1"/>
          </p:cNvSpPr>
          <p:nvPr>
            <p:ph type="title"/>
          </p:nvPr>
        </p:nvSpPr>
        <p:spPr>
          <a:xfrm>
            <a:off x="609600" y="136525"/>
            <a:ext cx="10972800" cy="625475"/>
          </a:xfrm>
        </p:spPr>
        <p:txBody>
          <a:bodyPr>
            <a:normAutofit fontScale="90000"/>
          </a:bodyPr>
          <a:lstStyle/>
          <a:p>
            <a:r>
              <a:rPr lang="en-US" dirty="0"/>
              <a:t>Sectoral splits (2)</a:t>
            </a:r>
          </a:p>
        </p:txBody>
      </p:sp>
      <p:sp>
        <p:nvSpPr>
          <p:cNvPr id="4" name="Slide Number Placeholder 3">
            <a:extLst>
              <a:ext uri="{FF2B5EF4-FFF2-40B4-BE49-F238E27FC236}">
                <a16:creationId xmlns:a16="http://schemas.microsoft.com/office/drawing/2014/main" id="{EA29F448-5643-4984-9DE1-D778FA1595DE}"/>
              </a:ext>
            </a:extLst>
          </p:cNvPr>
          <p:cNvSpPr>
            <a:spLocks noGrp="1"/>
          </p:cNvSpPr>
          <p:nvPr>
            <p:ph type="sldNum" sz="quarter" idx="12"/>
          </p:nvPr>
        </p:nvSpPr>
        <p:spPr/>
        <p:txBody>
          <a:bodyPr/>
          <a:lstStyle/>
          <a:p>
            <a:fld id="{89D7931E-637B-46D8-A580-615CC76C5C63}" type="slidenum">
              <a:rPr lang="en-US" smtClean="0"/>
              <a:pPr/>
              <a:t>11</a:t>
            </a:fld>
            <a:endParaRPr lang="en-US" dirty="0"/>
          </a:p>
        </p:txBody>
      </p:sp>
      <p:sp>
        <p:nvSpPr>
          <p:cNvPr id="8" name="Content Placeholder 1">
            <a:extLst>
              <a:ext uri="{FF2B5EF4-FFF2-40B4-BE49-F238E27FC236}">
                <a16:creationId xmlns:a16="http://schemas.microsoft.com/office/drawing/2014/main" id="{1EA85D22-B260-4F55-A036-43BC4E3A1016}"/>
              </a:ext>
            </a:extLst>
          </p:cNvPr>
          <p:cNvSpPr>
            <a:spLocks noGrp="1"/>
          </p:cNvSpPr>
          <p:nvPr>
            <p:ph idx="1"/>
          </p:nvPr>
        </p:nvSpPr>
        <p:spPr>
          <a:xfrm>
            <a:off x="609600" y="747812"/>
            <a:ext cx="10972800" cy="736600"/>
          </a:xfrm>
        </p:spPr>
        <p:txBody>
          <a:bodyPr>
            <a:normAutofit/>
          </a:bodyPr>
          <a:lstStyle/>
          <a:p>
            <a:pPr>
              <a:lnSpc>
                <a:spcPct val="120000"/>
              </a:lnSpc>
              <a:spcBef>
                <a:spcPts val="0"/>
              </a:spcBef>
              <a:spcAft>
                <a:spcPts val="1200"/>
              </a:spcAft>
            </a:pPr>
            <a:r>
              <a:rPr lang="en-US" dirty="0"/>
              <a:t>Split GTAP </a:t>
            </a:r>
            <a:r>
              <a:rPr lang="en-US" dirty="0" err="1"/>
              <a:t>rmk</a:t>
            </a:r>
            <a:r>
              <a:rPr lang="en-US" dirty="0"/>
              <a:t> and </a:t>
            </a:r>
            <a:r>
              <a:rPr lang="en-US" dirty="0" err="1"/>
              <a:t>oap</a:t>
            </a:r>
            <a:r>
              <a:rPr lang="en-US" dirty="0"/>
              <a:t> sectors</a:t>
            </a:r>
          </a:p>
        </p:txBody>
      </p:sp>
      <p:graphicFrame>
        <p:nvGraphicFramePr>
          <p:cNvPr id="7" name="Table 6">
            <a:extLst>
              <a:ext uri="{FF2B5EF4-FFF2-40B4-BE49-F238E27FC236}">
                <a16:creationId xmlns:a16="http://schemas.microsoft.com/office/drawing/2014/main" id="{0614BAF1-89B1-4722-88D8-0E1E0B6DE8B1}"/>
              </a:ext>
            </a:extLst>
          </p:cNvPr>
          <p:cNvGraphicFramePr>
            <a:graphicFrameLocks noGrp="1"/>
          </p:cNvGraphicFramePr>
          <p:nvPr/>
        </p:nvGraphicFramePr>
        <p:xfrm>
          <a:off x="787400" y="1373287"/>
          <a:ext cx="9512300" cy="4030665"/>
        </p:xfrm>
        <a:graphic>
          <a:graphicData uri="http://schemas.openxmlformats.org/drawingml/2006/table">
            <a:tbl>
              <a:tblPr/>
              <a:tblGrid>
                <a:gridCol w="1091669">
                  <a:extLst>
                    <a:ext uri="{9D8B030D-6E8A-4147-A177-3AD203B41FA5}">
                      <a16:colId xmlns:a16="http://schemas.microsoft.com/office/drawing/2014/main" val="4107051360"/>
                    </a:ext>
                  </a:extLst>
                </a:gridCol>
                <a:gridCol w="1091669">
                  <a:extLst>
                    <a:ext uri="{9D8B030D-6E8A-4147-A177-3AD203B41FA5}">
                      <a16:colId xmlns:a16="http://schemas.microsoft.com/office/drawing/2014/main" val="874430167"/>
                    </a:ext>
                  </a:extLst>
                </a:gridCol>
                <a:gridCol w="4141262">
                  <a:extLst>
                    <a:ext uri="{9D8B030D-6E8A-4147-A177-3AD203B41FA5}">
                      <a16:colId xmlns:a16="http://schemas.microsoft.com/office/drawing/2014/main" val="980031538"/>
                    </a:ext>
                  </a:extLst>
                </a:gridCol>
                <a:gridCol w="1663914">
                  <a:extLst>
                    <a:ext uri="{9D8B030D-6E8A-4147-A177-3AD203B41FA5}">
                      <a16:colId xmlns:a16="http://schemas.microsoft.com/office/drawing/2014/main" val="3900344552"/>
                    </a:ext>
                  </a:extLst>
                </a:gridCol>
                <a:gridCol w="1523786">
                  <a:extLst>
                    <a:ext uri="{9D8B030D-6E8A-4147-A177-3AD203B41FA5}">
                      <a16:colId xmlns:a16="http://schemas.microsoft.com/office/drawing/2014/main" val="1051864409"/>
                    </a:ext>
                  </a:extLst>
                </a:gridCol>
              </a:tblGrid>
              <a:tr h="880284">
                <a:tc>
                  <a:txBody>
                    <a:bodyPr/>
                    <a:lstStyle/>
                    <a:p>
                      <a:pPr algn="ctr" rtl="0" fontAlgn="ctr"/>
                      <a:r>
                        <a:rPr lang="en-US" sz="1400" b="1" i="0" u="none" strike="noStrike" dirty="0">
                          <a:solidFill>
                            <a:srgbClr val="FFFFFF"/>
                          </a:solidFill>
                          <a:effectLst/>
                          <a:latin typeface="Arial" panose="020B0604020202020204" pitchFamily="34" charset="0"/>
                        </a:rPr>
                        <a:t>No.</a:t>
                      </a:r>
                    </a:p>
                  </a:txBody>
                  <a:tcPr marL="9525" marR="9525" marT="9525" marB="0" anchor="ctr">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rtl="0" fontAlgn="ctr"/>
                      <a:r>
                        <a:rPr lang="en-US" sz="1400" b="1" i="0" u="none" strike="noStrike" dirty="0">
                          <a:solidFill>
                            <a:srgbClr val="FFFFFF"/>
                          </a:solidFill>
                          <a:effectLst/>
                          <a:latin typeface="Arial" panose="020B0604020202020204" pitchFamily="34" charset="0"/>
                        </a:rPr>
                        <a:t>New sector/</a:t>
                      </a:r>
                    </a:p>
                    <a:p>
                      <a:pPr algn="ctr" rtl="0" fontAlgn="ctr"/>
                      <a:r>
                        <a:rPr lang="en-US" sz="1400" b="1" i="0" u="none" strike="noStrike" dirty="0">
                          <a:solidFill>
                            <a:srgbClr val="FFFFFF"/>
                          </a:solidFill>
                          <a:effectLst/>
                          <a:latin typeface="Arial" panose="020B0604020202020204" pitchFamily="34" charset="0"/>
                        </a:rPr>
                        <a:t>commodity</a:t>
                      </a:r>
                    </a:p>
                  </a:txBody>
                  <a:tcPr marL="9525" marR="9525" marT="9525" marB="0" anchor="ctr">
                    <a:lnL>
                      <a:noFill/>
                    </a:lnL>
                    <a:lnR>
                      <a:noFill/>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rtl="0" fontAlgn="ctr"/>
                      <a:r>
                        <a:rPr lang="en-US" sz="1400" b="1" i="0" u="none" strike="noStrike" dirty="0">
                          <a:solidFill>
                            <a:srgbClr val="FFFFFF"/>
                          </a:solidFill>
                          <a:effectLst/>
                          <a:latin typeface="Arial" panose="020B0604020202020204" pitchFamily="34" charset="0"/>
                        </a:rPr>
                        <a:t>Description</a:t>
                      </a:r>
                    </a:p>
                  </a:txBody>
                  <a:tcPr marL="9525" marR="9525" marT="9525" marB="0" anchor="ctr">
                    <a:lnL>
                      <a:noFill/>
                    </a:lnL>
                    <a:lnR>
                      <a:noFill/>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rtl="0" fontAlgn="ctr"/>
                      <a:r>
                        <a:rPr lang="en-US" sz="1400" b="1" i="0" u="none" strike="noStrike">
                          <a:solidFill>
                            <a:srgbClr val="FFFFFF"/>
                          </a:solidFill>
                          <a:effectLst/>
                          <a:latin typeface="Arial" panose="020B0604020202020204" pitchFamily="34" charset="0"/>
                        </a:rPr>
                        <a:t>Original GTAP sector</a:t>
                      </a:r>
                    </a:p>
                  </a:txBody>
                  <a:tcPr marL="9525" marR="9525" marT="9525" marB="0" anchor="ctr">
                    <a:lnL>
                      <a:noFill/>
                    </a:lnL>
                    <a:lnR>
                      <a:noFill/>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rtl="0" fontAlgn="ctr"/>
                      <a:r>
                        <a:rPr lang="en-US" sz="1400" b="1" i="0" u="none" strike="noStrike">
                          <a:solidFill>
                            <a:srgbClr val="FFFFFF"/>
                          </a:solidFill>
                          <a:effectLst/>
                          <a:latin typeface="Arial" panose="020B0604020202020204" pitchFamily="34" charset="0"/>
                        </a:rPr>
                        <a:t>Description of original GTAP sector</a:t>
                      </a:r>
                    </a:p>
                  </a:txBody>
                  <a:tcPr marL="9525" marR="9525" marT="9525"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extLst>
                  <a:ext uri="{0D108BD9-81ED-4DB2-BD59-A6C34878D82A}">
                    <a16:rowId xmlns:a16="http://schemas.microsoft.com/office/drawing/2014/main" val="2169439680"/>
                  </a:ext>
                </a:extLst>
              </a:tr>
              <a:tr h="242337">
                <a:tc>
                  <a:txBody>
                    <a:bodyPr/>
                    <a:lstStyle/>
                    <a:p>
                      <a:pPr algn="ctr" rtl="0" fontAlgn="b"/>
                      <a:r>
                        <a:rPr lang="en-US" sz="1400" b="0" i="0" u="none" strike="noStrike" dirty="0">
                          <a:solidFill>
                            <a:srgbClr val="000000"/>
                          </a:solidFill>
                          <a:effectLst/>
                          <a:latin typeface="Arial" panose="020B060402020202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rtl="0" fontAlgn="b"/>
                      <a:r>
                        <a:rPr lang="en-US" sz="1400" b="0" i="0" u="none" strike="noStrike" dirty="0" err="1">
                          <a:solidFill>
                            <a:srgbClr val="000000"/>
                          </a:solidFill>
                          <a:effectLst/>
                          <a:latin typeface="Arial" panose="020B0604020202020204" pitchFamily="34" charset="0"/>
                        </a:rPr>
                        <a:t>cdg</a:t>
                      </a:r>
                      <a:endParaRPr lang="en-US" sz="1400" b="0" i="0" u="none" strike="noStrike" dirty="0">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dirty="0">
                          <a:solidFill>
                            <a:srgbClr val="000000"/>
                          </a:solidFill>
                          <a:effectLst/>
                          <a:latin typeface="Arial" panose="020B0604020202020204" pitchFamily="34" charset="0"/>
                        </a:rPr>
                        <a:t>Raw milk from cows,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rowSpan="6">
                  <a:txBody>
                    <a:bodyPr/>
                    <a:lstStyle/>
                    <a:p>
                      <a:pPr algn="ctr" fontAlgn="ctr"/>
                      <a:r>
                        <a:rPr lang="en-US" sz="1400" b="0" i="0" u="none" strike="noStrike">
                          <a:solidFill>
                            <a:srgbClr val="000000"/>
                          </a:solidFill>
                          <a:effectLst/>
                          <a:latin typeface="Arial" panose="020B0604020202020204" pitchFamily="34" charset="0"/>
                        </a:rPr>
                        <a:t>rmk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6">
                  <a:txBody>
                    <a:bodyPr/>
                    <a:lstStyle/>
                    <a:p>
                      <a:pPr algn="ctr" fontAlgn="ctr"/>
                      <a:r>
                        <a:rPr lang="en-US" sz="1400" b="0" i="0" u="none" strike="noStrike">
                          <a:solidFill>
                            <a:srgbClr val="000000"/>
                          </a:solidFill>
                          <a:effectLst/>
                          <a:latin typeface="Arial" panose="020B0604020202020204" pitchFamily="34" charset="0"/>
                        </a:rPr>
                        <a:t>Raw milk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017767811"/>
                  </a:ext>
                </a:extLst>
              </a:tr>
              <a:tr h="242337">
                <a:tc>
                  <a:txBody>
                    <a:bodyPr/>
                    <a:lstStyle/>
                    <a:p>
                      <a:pPr algn="ctr" rtl="0" fontAlgn="b"/>
                      <a:r>
                        <a:rPr lang="en-US" sz="1400" b="0" i="0" u="none" strike="noStrike">
                          <a:solidFill>
                            <a:srgbClr val="000000"/>
                          </a:solidFill>
                          <a:effectLst/>
                          <a:latin typeface="Arial" panose="020B0604020202020204"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cdm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Raw milk from cows,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424520819"/>
                  </a:ext>
                </a:extLst>
              </a:tr>
              <a:tr h="242337">
                <a:tc>
                  <a:txBody>
                    <a:bodyPr/>
                    <a:lstStyle/>
                    <a:p>
                      <a:pPr algn="ctr" rtl="0" fontAlgn="b"/>
                      <a:r>
                        <a:rPr lang="en-US" sz="1400" b="0" i="0" u="none" strike="noStrike">
                          <a:solidFill>
                            <a:srgbClr val="000000"/>
                          </a:solidFill>
                          <a:effectLst/>
                          <a:latin typeface="Arial" panose="020B0604020202020204" pitchFamily="34" charset="0"/>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dirty="0">
                          <a:solidFill>
                            <a:srgbClr val="000000"/>
                          </a:solidFill>
                          <a:effectLst/>
                          <a:latin typeface="Arial" panose="020B0604020202020204" pitchFamily="34" charset="0"/>
                        </a:rPr>
                        <a:t>cdi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Raw milk from cows,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767419794"/>
                  </a:ext>
                </a:extLst>
              </a:tr>
              <a:tr h="242337">
                <a:tc>
                  <a:txBody>
                    <a:bodyPr/>
                    <a:lstStyle/>
                    <a:p>
                      <a:pPr algn="ctr" rtl="0" fontAlgn="b"/>
                      <a:r>
                        <a:rPr lang="en-US" sz="1400" b="0" i="0" u="none" strike="noStrike">
                          <a:solidFill>
                            <a:srgbClr val="000000"/>
                          </a:solidFill>
                          <a:effectLst/>
                          <a:latin typeface="Arial" panose="020B060402020202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rtl="0" fontAlgn="b"/>
                      <a:r>
                        <a:rPr lang="en-US" sz="1400" b="0" i="0" u="none" strike="noStrike">
                          <a:solidFill>
                            <a:srgbClr val="000000"/>
                          </a:solidFill>
                          <a:effectLst/>
                          <a:latin typeface="Arial" panose="020B0604020202020204" pitchFamily="34" charset="0"/>
                        </a:rPr>
                        <a:t>odg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dirty="0">
                          <a:solidFill>
                            <a:srgbClr val="000000"/>
                          </a:solidFill>
                          <a:effectLst/>
                          <a:latin typeface="Arial" panose="020B0604020202020204" pitchFamily="34" charset="0"/>
                        </a:rPr>
                        <a:t>Other raw milk,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4490663"/>
                  </a:ext>
                </a:extLst>
              </a:tr>
              <a:tr h="242337">
                <a:tc>
                  <a:txBody>
                    <a:bodyPr/>
                    <a:lstStyle/>
                    <a:p>
                      <a:pPr algn="ctr" rtl="0" fontAlgn="b"/>
                      <a:r>
                        <a:rPr lang="en-US" sz="1400" b="0" i="0" u="none" strike="noStrike">
                          <a:solidFill>
                            <a:srgbClr val="000000"/>
                          </a:solidFill>
                          <a:effectLst/>
                          <a:latin typeface="Arial" panose="020B0604020202020204" pitchFamily="34" charset="0"/>
                        </a:rPr>
                        <a:t>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odm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Other raw milk,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401187039"/>
                  </a:ext>
                </a:extLst>
              </a:tr>
              <a:tr h="242337">
                <a:tc>
                  <a:txBody>
                    <a:bodyPr/>
                    <a:lstStyle/>
                    <a:p>
                      <a:pPr algn="ctr" rtl="0" fontAlgn="b"/>
                      <a:r>
                        <a:rPr lang="en-US" sz="1400" b="0" i="0" u="none" strike="noStrike">
                          <a:solidFill>
                            <a:srgbClr val="000000"/>
                          </a:solidFill>
                          <a:effectLst/>
                          <a:latin typeface="Arial" panose="020B0604020202020204" pitchFamily="34" charset="0"/>
                        </a:rPr>
                        <a:t>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odi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Other raw milk,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833801113"/>
                  </a:ext>
                </a:extLst>
              </a:tr>
              <a:tr h="242337">
                <a:tc>
                  <a:txBody>
                    <a:bodyPr/>
                    <a:lstStyle/>
                    <a:p>
                      <a:pPr algn="ctr" rtl="0" fontAlgn="b"/>
                      <a:r>
                        <a:rPr lang="en-US" sz="1400" b="0" i="0" u="none" strike="noStrike" dirty="0">
                          <a:solidFill>
                            <a:srgbClr val="000000"/>
                          </a:solidFill>
                          <a:effectLst/>
                          <a:latin typeface="Arial" panose="020B0604020202020204" pitchFamily="34" charset="0"/>
                        </a:rPr>
                        <a: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pgi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Arial" panose="020B0604020202020204" pitchFamily="34" charset="0"/>
                        </a:rPr>
                        <a:t>Pigs,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rowSpan="7">
                  <a:txBody>
                    <a:bodyPr/>
                    <a:lstStyle/>
                    <a:p>
                      <a:pPr algn="ctr" fontAlgn="ctr"/>
                      <a:r>
                        <a:rPr lang="en-US" sz="1400" b="0" i="0" u="none" strike="noStrike">
                          <a:solidFill>
                            <a:srgbClr val="000000"/>
                          </a:solidFill>
                          <a:effectLst/>
                          <a:latin typeface="Arial" panose="020B0604020202020204" pitchFamily="34" charset="0"/>
                        </a:rPr>
                        <a:t>oap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7">
                  <a:txBody>
                    <a:bodyPr/>
                    <a:lstStyle/>
                    <a:p>
                      <a:pPr algn="ctr" fontAlgn="ctr"/>
                      <a:r>
                        <a:rPr lang="en-US" sz="1400" b="0" i="0" u="none" strike="noStrike" dirty="0">
                          <a:solidFill>
                            <a:srgbClr val="000000"/>
                          </a:solidFill>
                          <a:effectLst/>
                          <a:latin typeface="Arial" panose="020B0604020202020204" pitchFamily="34" charset="0"/>
                        </a:rPr>
                        <a:t>Other animal products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219008815"/>
                  </a:ext>
                </a:extLst>
              </a:tr>
              <a:tr h="242337">
                <a:tc>
                  <a:txBody>
                    <a:bodyPr/>
                    <a:lstStyle/>
                    <a:p>
                      <a:pPr algn="ctr" rtl="0" fontAlgn="b"/>
                      <a:r>
                        <a:rPr lang="en-US" sz="1400" b="0" i="0" u="none" strike="noStrike">
                          <a:solidFill>
                            <a:srgbClr val="000000"/>
                          </a:solidFill>
                          <a:effectLst/>
                          <a:latin typeface="Arial" panose="020B0604020202020204" pitchFamily="34" charset="0"/>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pgb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Pigs, Backyard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36238486"/>
                  </a:ext>
                </a:extLst>
              </a:tr>
              <a:tr h="242337">
                <a:tc>
                  <a:txBody>
                    <a:bodyPr/>
                    <a:lstStyle/>
                    <a:p>
                      <a:pPr algn="ctr" rtl="0" fontAlgn="b"/>
                      <a:r>
                        <a:rPr lang="en-US" sz="1400" b="0" i="0" u="none" strike="noStrike">
                          <a:solidFill>
                            <a:srgbClr val="000000"/>
                          </a:solidFill>
                          <a:effectLst/>
                          <a:latin typeface="Arial" panose="020B0604020202020204" pitchFamily="34" charset="0"/>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dirty="0" err="1">
                          <a:solidFill>
                            <a:srgbClr val="000000"/>
                          </a:solidFill>
                          <a:effectLst/>
                          <a:latin typeface="Arial" panose="020B0604020202020204" pitchFamily="34" charset="0"/>
                        </a:rPr>
                        <a:t>pei</a:t>
                      </a:r>
                      <a:endParaRPr lang="en-US" sz="1400" b="0" i="0" u="none" strike="noStrike" dirty="0">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Poultry (eggs),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148853440"/>
                  </a:ext>
                </a:extLst>
              </a:tr>
              <a:tr h="242337">
                <a:tc>
                  <a:txBody>
                    <a:bodyPr/>
                    <a:lstStyle/>
                    <a:p>
                      <a:pPr algn="ctr" rtl="0" fontAlgn="b"/>
                      <a:r>
                        <a:rPr lang="en-US" sz="1400" b="0" i="0" u="none" strike="noStrike">
                          <a:solidFill>
                            <a:srgbClr val="000000"/>
                          </a:solidFill>
                          <a:effectLst/>
                          <a:latin typeface="Arial" panose="020B0604020202020204" pitchFamily="34" charset="0"/>
                        </a:rPr>
                        <a:t>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peb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Poultry (eggs), Backyard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314558742"/>
                  </a:ext>
                </a:extLst>
              </a:tr>
              <a:tr h="242337">
                <a:tc>
                  <a:txBody>
                    <a:bodyPr/>
                    <a:lstStyle/>
                    <a:p>
                      <a:pPr algn="ctr" rtl="0" fontAlgn="b"/>
                      <a:r>
                        <a:rPr lang="en-US" sz="1400" b="0" i="0" u="none" strike="noStrike">
                          <a:solidFill>
                            <a:srgbClr val="000000"/>
                          </a:solidFill>
                          <a:effectLst/>
                          <a:latin typeface="Arial" panose="020B0604020202020204" pitchFamily="34" charset="0"/>
                        </a:rPr>
                        <a:t>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pmi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Poultry (meat),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371146749"/>
                  </a:ext>
                </a:extLst>
              </a:tr>
              <a:tr h="242337">
                <a:tc>
                  <a:txBody>
                    <a:bodyPr/>
                    <a:lstStyle/>
                    <a:p>
                      <a:pPr algn="ctr" rtl="0" fontAlgn="b"/>
                      <a:r>
                        <a:rPr lang="en-US" sz="1400" b="0" i="0" u="none" strike="noStrike">
                          <a:solidFill>
                            <a:srgbClr val="000000"/>
                          </a:solidFill>
                          <a:effectLst/>
                          <a:latin typeface="Arial" panose="020B0604020202020204" pitchFamily="34" charset="0"/>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dirty="0" err="1">
                          <a:solidFill>
                            <a:srgbClr val="000000"/>
                          </a:solidFill>
                          <a:effectLst/>
                          <a:latin typeface="Arial" panose="020B0604020202020204" pitchFamily="34" charset="0"/>
                        </a:rPr>
                        <a:t>pmb</a:t>
                      </a:r>
                      <a:endParaRPr lang="en-US" sz="1400" b="0" i="0" u="none" strike="noStrike" dirty="0">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Poultry (meat), Backyard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657253237"/>
                  </a:ext>
                </a:extLst>
              </a:tr>
              <a:tr h="242337">
                <a:tc>
                  <a:txBody>
                    <a:bodyPr/>
                    <a:lstStyle/>
                    <a:p>
                      <a:pPr algn="ctr" rtl="0" fontAlgn="b"/>
                      <a:r>
                        <a:rPr lang="en-US" sz="1400" b="0" i="0" u="none" strike="noStrike">
                          <a:solidFill>
                            <a:srgbClr val="000000"/>
                          </a:solidFill>
                          <a:effectLst/>
                          <a:latin typeface="Arial" panose="020B0604020202020204" pitchFamily="34" charset="0"/>
                        </a:rPr>
                        <a:t>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400" b="0" i="0" u="none" strike="noStrike">
                          <a:solidFill>
                            <a:srgbClr val="000000"/>
                          </a:solidFill>
                          <a:effectLst/>
                          <a:latin typeface="Arial" panose="020B0604020202020204" pitchFamily="34" charset="0"/>
                        </a:rPr>
                        <a:t>xap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Arial" panose="020B0604020202020204" pitchFamily="34" charset="0"/>
                        </a:rPr>
                        <a:t>Rest of animal products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730118055"/>
                  </a:ext>
                </a:extLst>
              </a:tr>
            </a:tbl>
          </a:graphicData>
        </a:graphic>
      </p:graphicFrame>
      <p:sp>
        <p:nvSpPr>
          <p:cNvPr id="10" name="Content Placeholder 1">
            <a:extLst>
              <a:ext uri="{FF2B5EF4-FFF2-40B4-BE49-F238E27FC236}">
                <a16:creationId xmlns:a16="http://schemas.microsoft.com/office/drawing/2014/main" id="{A1F2486A-1080-461A-ACFE-6BCEDA213A58}"/>
              </a:ext>
            </a:extLst>
          </p:cNvPr>
          <p:cNvSpPr txBox="1">
            <a:spLocks/>
          </p:cNvSpPr>
          <p:nvPr/>
        </p:nvSpPr>
        <p:spPr>
          <a:xfrm>
            <a:off x="609600" y="5741888"/>
            <a:ext cx="10972800" cy="7366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1200"/>
              </a:spcAft>
            </a:pPr>
            <a:r>
              <a:rPr lang="en-US" sz="2000" dirty="0"/>
              <a:t>After sectoral splits (1) and (2), 102 activities (each producing single commodity) and 160 regions in the disaggregated GTAP-LVS Data Base </a:t>
            </a:r>
          </a:p>
        </p:txBody>
      </p:sp>
    </p:spTree>
    <p:extLst>
      <p:ext uri="{BB962C8B-B14F-4D97-AF65-F5344CB8AC3E}">
        <p14:creationId xmlns:p14="http://schemas.microsoft.com/office/powerpoint/2010/main" val="482945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5D92B-9227-999C-E1B0-8C0A60208E2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7D3868F-A665-FEDE-BA5B-2A63FB104B12}"/>
              </a:ext>
            </a:extLst>
          </p:cNvPr>
          <p:cNvSpPr>
            <a:spLocks noGrp="1"/>
          </p:cNvSpPr>
          <p:nvPr>
            <p:ph type="title"/>
          </p:nvPr>
        </p:nvSpPr>
        <p:spPr>
          <a:xfrm>
            <a:off x="609599" y="285749"/>
            <a:ext cx="11115675" cy="782763"/>
          </a:xfrm>
        </p:spPr>
        <p:txBody>
          <a:bodyPr>
            <a:normAutofit/>
          </a:bodyPr>
          <a:lstStyle/>
          <a:p>
            <a:r>
              <a:rPr lang="en-US" dirty="0"/>
              <a:t>Specific data inputs and assumptions (1)</a:t>
            </a:r>
          </a:p>
        </p:txBody>
      </p:sp>
      <p:sp>
        <p:nvSpPr>
          <p:cNvPr id="4" name="Slide Number Placeholder 3">
            <a:extLst>
              <a:ext uri="{FF2B5EF4-FFF2-40B4-BE49-F238E27FC236}">
                <a16:creationId xmlns:a16="http://schemas.microsoft.com/office/drawing/2014/main" id="{8010DA6A-5387-7366-7EFF-6F0B0025AFA2}"/>
              </a:ext>
            </a:extLst>
          </p:cNvPr>
          <p:cNvSpPr>
            <a:spLocks noGrp="1"/>
          </p:cNvSpPr>
          <p:nvPr>
            <p:ph type="sldNum" sz="quarter" idx="12"/>
          </p:nvPr>
        </p:nvSpPr>
        <p:spPr/>
        <p:txBody>
          <a:bodyPr/>
          <a:lstStyle/>
          <a:p>
            <a:fld id="{89D7931E-637B-46D8-A580-615CC76C5C63}" type="slidenum">
              <a:rPr lang="en-US" smtClean="0"/>
              <a:pPr/>
              <a:t>12</a:t>
            </a:fld>
            <a:endParaRPr lang="en-US" dirty="0"/>
          </a:p>
        </p:txBody>
      </p:sp>
      <p:sp>
        <p:nvSpPr>
          <p:cNvPr id="7" name="Content Placeholder 1">
            <a:extLst>
              <a:ext uri="{FF2B5EF4-FFF2-40B4-BE49-F238E27FC236}">
                <a16:creationId xmlns:a16="http://schemas.microsoft.com/office/drawing/2014/main" id="{EE68CB81-0F47-FD7B-0EFC-C8B3E44F55E0}"/>
              </a:ext>
            </a:extLst>
          </p:cNvPr>
          <p:cNvSpPr>
            <a:spLocks noGrp="1"/>
          </p:cNvSpPr>
          <p:nvPr>
            <p:ph idx="1"/>
          </p:nvPr>
        </p:nvSpPr>
        <p:spPr>
          <a:xfrm>
            <a:off x="609600" y="1638670"/>
            <a:ext cx="10972800" cy="4717680"/>
          </a:xfrm>
        </p:spPr>
        <p:txBody>
          <a:bodyPr>
            <a:normAutofit/>
          </a:bodyPr>
          <a:lstStyle/>
          <a:p>
            <a:pPr algn="just">
              <a:buFont typeface="Wingdings" panose="05000000000000000000" pitchFamily="2" charset="2"/>
              <a:buChar char="Ø"/>
            </a:pPr>
            <a:r>
              <a:rPr lang="en-US" b="0" dirty="0"/>
              <a:t> Output targets</a:t>
            </a:r>
          </a:p>
          <a:p>
            <a:pPr lvl="1" algn="just"/>
            <a:r>
              <a:rPr lang="en-US" b="0" dirty="0"/>
              <a:t>For crops (corn, sorghum, barley, other cereals, soy, other oil seeds) and the Rest of animal products (</a:t>
            </a:r>
            <a:r>
              <a:rPr lang="en-US" b="0" dirty="0" err="1"/>
              <a:t>xap</a:t>
            </a:r>
            <a:r>
              <a:rPr lang="en-US" b="0" dirty="0"/>
              <a:t>), values of output are estimated directly from FAO data</a:t>
            </a:r>
          </a:p>
          <a:p>
            <a:pPr lvl="1" algn="just"/>
            <a:r>
              <a:rPr lang="en-US" dirty="0"/>
              <a:t>For the remaining categories, Cornell-provided volume-based shares are used to disaggregate values of output in GTAP. </a:t>
            </a:r>
          </a:p>
          <a:p>
            <a:pPr lvl="1" algn="just">
              <a:spcAft>
                <a:spcPts val="1200"/>
              </a:spcAft>
            </a:pPr>
            <a:r>
              <a:rPr lang="en-US" dirty="0"/>
              <a:t>For missing countries, shares from aggregate regions are applied.</a:t>
            </a:r>
          </a:p>
          <a:p>
            <a:pPr marL="457200" lvl="1" indent="-457200" algn="just">
              <a:buFont typeface="Wingdings" panose="05000000000000000000" pitchFamily="2" charset="2"/>
              <a:buChar char="Ø"/>
            </a:pPr>
            <a:r>
              <a:rPr lang="en-US" sz="2800" dirty="0"/>
              <a:t>Trade data</a:t>
            </a:r>
          </a:p>
          <a:p>
            <a:pPr lvl="1" algn="just"/>
            <a:r>
              <a:rPr lang="en-US" b="0" dirty="0"/>
              <a:t>Bilateral trade values are constructed from FAO quantity and price data.</a:t>
            </a:r>
          </a:p>
          <a:p>
            <a:pPr lvl="1" algn="just"/>
            <a:r>
              <a:rPr lang="en-US" b="0" dirty="0"/>
              <a:t>Estimated bilateral trade values are reconciled with GTAP data at the aggregate sectoral level.</a:t>
            </a:r>
          </a:p>
          <a:p>
            <a:pPr marL="457200" lvl="1" indent="0">
              <a:buNone/>
            </a:pPr>
            <a:endParaRPr lang="en-US" dirty="0"/>
          </a:p>
          <a:p>
            <a:endParaRPr lang="en-US" dirty="0"/>
          </a:p>
        </p:txBody>
      </p:sp>
    </p:spTree>
    <p:extLst>
      <p:ext uri="{BB962C8B-B14F-4D97-AF65-F5344CB8AC3E}">
        <p14:creationId xmlns:p14="http://schemas.microsoft.com/office/powerpoint/2010/main" val="4237928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8CCE3-F967-2745-E23E-A62344CCDD2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80DF13C-358C-2CEE-4BEE-E4C780F5CD4B}"/>
              </a:ext>
            </a:extLst>
          </p:cNvPr>
          <p:cNvSpPr>
            <a:spLocks noGrp="1"/>
          </p:cNvSpPr>
          <p:nvPr>
            <p:ph type="title"/>
          </p:nvPr>
        </p:nvSpPr>
        <p:spPr>
          <a:xfrm>
            <a:off x="609599" y="285750"/>
            <a:ext cx="11115675" cy="854682"/>
          </a:xfrm>
        </p:spPr>
        <p:txBody>
          <a:bodyPr>
            <a:normAutofit/>
          </a:bodyPr>
          <a:lstStyle/>
          <a:p>
            <a:r>
              <a:rPr lang="en-US" dirty="0"/>
              <a:t>Specific data inputs and assumptions (2)</a:t>
            </a:r>
          </a:p>
        </p:txBody>
      </p:sp>
      <p:sp>
        <p:nvSpPr>
          <p:cNvPr id="4" name="Slide Number Placeholder 3">
            <a:extLst>
              <a:ext uri="{FF2B5EF4-FFF2-40B4-BE49-F238E27FC236}">
                <a16:creationId xmlns:a16="http://schemas.microsoft.com/office/drawing/2014/main" id="{B6D7D85D-203F-FD06-E800-19AD4880C3BA}"/>
              </a:ext>
            </a:extLst>
          </p:cNvPr>
          <p:cNvSpPr>
            <a:spLocks noGrp="1"/>
          </p:cNvSpPr>
          <p:nvPr>
            <p:ph type="sldNum" sz="quarter" idx="12"/>
          </p:nvPr>
        </p:nvSpPr>
        <p:spPr/>
        <p:txBody>
          <a:bodyPr/>
          <a:lstStyle/>
          <a:p>
            <a:fld id="{89D7931E-637B-46D8-A580-615CC76C5C63}" type="slidenum">
              <a:rPr lang="en-US" smtClean="0"/>
              <a:pPr/>
              <a:t>13</a:t>
            </a:fld>
            <a:endParaRPr lang="en-US" dirty="0"/>
          </a:p>
        </p:txBody>
      </p:sp>
      <p:sp>
        <p:nvSpPr>
          <p:cNvPr id="7" name="Content Placeholder 1">
            <a:extLst>
              <a:ext uri="{FF2B5EF4-FFF2-40B4-BE49-F238E27FC236}">
                <a16:creationId xmlns:a16="http://schemas.microsoft.com/office/drawing/2014/main" id="{A003610B-DE2A-C2E9-B001-CC147A69A02D}"/>
              </a:ext>
            </a:extLst>
          </p:cNvPr>
          <p:cNvSpPr>
            <a:spLocks noGrp="1"/>
          </p:cNvSpPr>
          <p:nvPr>
            <p:ph idx="1"/>
          </p:nvPr>
        </p:nvSpPr>
        <p:spPr>
          <a:xfrm>
            <a:off x="681036" y="1422768"/>
            <a:ext cx="10972800" cy="4933582"/>
          </a:xfrm>
        </p:spPr>
        <p:txBody>
          <a:bodyPr>
            <a:normAutofit fontScale="92500" lnSpcReduction="10000"/>
          </a:bodyPr>
          <a:lstStyle/>
          <a:p>
            <a:pPr algn="just"/>
            <a:r>
              <a:rPr lang="en-US" b="0" dirty="0"/>
              <a:t>Feed data</a:t>
            </a:r>
          </a:p>
          <a:p>
            <a:pPr lvl="1" algn="just"/>
            <a:r>
              <a:rPr lang="en-US" b="0" dirty="0"/>
              <a:t>Feed quantities provided by the Cornell team represent 12 categories:  Animal products, Barley, Corn, Grazin</a:t>
            </a:r>
            <a:r>
              <a:rPr lang="en-US" dirty="0"/>
              <a:t>g, Other cereals, Other crops, Other oil seeds, Pulses, Rice, Sorghum and millet, Soybean, and Wheat.</a:t>
            </a:r>
          </a:p>
          <a:p>
            <a:pPr lvl="1" algn="just"/>
            <a:r>
              <a:rPr lang="en-US" b="0" dirty="0"/>
              <a:t>These are mapped to GTAP sectors and used to disaggregate feed shares.</a:t>
            </a:r>
          </a:p>
          <a:p>
            <a:pPr lvl="1" algn="just"/>
            <a:r>
              <a:rPr lang="en-US" b="0" dirty="0"/>
              <a:t>A portion of feed is assumed to be delivered through food processing sectors (e.g. other food – based on the composition of primary inputs).</a:t>
            </a:r>
          </a:p>
          <a:p>
            <a:pPr marL="457200" lvl="1" indent="0">
              <a:buNone/>
            </a:pPr>
            <a:endParaRPr lang="en-US" dirty="0"/>
          </a:p>
          <a:p>
            <a:pPr algn="just"/>
            <a:r>
              <a:rPr lang="en-US" b="0" dirty="0"/>
              <a:t>Emission data </a:t>
            </a:r>
          </a:p>
          <a:p>
            <a:pPr lvl="1" algn="just"/>
            <a:r>
              <a:rPr lang="en-US" dirty="0"/>
              <a:t>Emission data provided by the Cornell colleagues is used as weights to disaggregate FAO-derived CH4 and N2O emissions.</a:t>
            </a:r>
          </a:p>
          <a:p>
            <a:pPr lvl="1" algn="just"/>
            <a:r>
              <a:rPr lang="en-US" dirty="0"/>
              <a:t>To split emissions between dairy livestock producing milk and meat or meat and eggs, output values across corresponding activities are used to derive split shares.</a:t>
            </a:r>
          </a:p>
          <a:p>
            <a:endParaRPr lang="en-US" dirty="0"/>
          </a:p>
        </p:txBody>
      </p:sp>
    </p:spTree>
    <p:extLst>
      <p:ext uri="{BB962C8B-B14F-4D97-AF65-F5344CB8AC3E}">
        <p14:creationId xmlns:p14="http://schemas.microsoft.com/office/powerpoint/2010/main" val="2955192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9890E-7A06-6D33-0535-A99E9CDF556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CA381E5-EB90-C1AA-2622-6C2EA242DCB2}"/>
              </a:ext>
            </a:extLst>
          </p:cNvPr>
          <p:cNvSpPr>
            <a:spLocks noGrp="1"/>
          </p:cNvSpPr>
          <p:nvPr>
            <p:ph type="title"/>
          </p:nvPr>
        </p:nvSpPr>
        <p:spPr>
          <a:xfrm>
            <a:off x="609599" y="285750"/>
            <a:ext cx="11115675" cy="844408"/>
          </a:xfrm>
        </p:spPr>
        <p:txBody>
          <a:bodyPr>
            <a:normAutofit/>
          </a:bodyPr>
          <a:lstStyle/>
          <a:p>
            <a:r>
              <a:rPr lang="en-US" dirty="0"/>
              <a:t>Specific data inputs and assumptions (3)</a:t>
            </a:r>
          </a:p>
        </p:txBody>
      </p:sp>
      <p:sp>
        <p:nvSpPr>
          <p:cNvPr id="4" name="Slide Number Placeholder 3">
            <a:extLst>
              <a:ext uri="{FF2B5EF4-FFF2-40B4-BE49-F238E27FC236}">
                <a16:creationId xmlns:a16="http://schemas.microsoft.com/office/drawing/2014/main" id="{62BFDF64-DBC5-C2D5-2382-4DC4A2FA4839}"/>
              </a:ext>
            </a:extLst>
          </p:cNvPr>
          <p:cNvSpPr>
            <a:spLocks noGrp="1"/>
          </p:cNvSpPr>
          <p:nvPr>
            <p:ph type="sldNum" sz="quarter" idx="12"/>
          </p:nvPr>
        </p:nvSpPr>
        <p:spPr/>
        <p:txBody>
          <a:bodyPr/>
          <a:lstStyle/>
          <a:p>
            <a:fld id="{89D7931E-637B-46D8-A580-615CC76C5C63}" type="slidenum">
              <a:rPr lang="en-US" smtClean="0"/>
              <a:pPr/>
              <a:t>14</a:t>
            </a:fld>
            <a:endParaRPr lang="en-US" dirty="0"/>
          </a:p>
        </p:txBody>
      </p:sp>
      <p:sp>
        <p:nvSpPr>
          <p:cNvPr id="7" name="Content Placeholder 1">
            <a:extLst>
              <a:ext uri="{FF2B5EF4-FFF2-40B4-BE49-F238E27FC236}">
                <a16:creationId xmlns:a16="http://schemas.microsoft.com/office/drawing/2014/main" id="{EB2F3980-8C5D-FE07-8253-2ACAFF0B3BEE}"/>
              </a:ext>
            </a:extLst>
          </p:cNvPr>
          <p:cNvSpPr>
            <a:spLocks noGrp="1"/>
          </p:cNvSpPr>
          <p:nvPr>
            <p:ph idx="1"/>
          </p:nvPr>
        </p:nvSpPr>
        <p:spPr>
          <a:xfrm>
            <a:off x="609600" y="1422768"/>
            <a:ext cx="10972800" cy="4933582"/>
          </a:xfrm>
        </p:spPr>
        <p:txBody>
          <a:bodyPr>
            <a:normAutofit lnSpcReduction="10000"/>
          </a:bodyPr>
          <a:lstStyle/>
          <a:p>
            <a:pPr algn="just"/>
            <a:r>
              <a:rPr lang="en-US" b="0" dirty="0"/>
              <a:t>Cost structures of newly introduced crop sectors</a:t>
            </a:r>
          </a:p>
          <a:p>
            <a:pPr lvl="1" algn="just"/>
            <a:r>
              <a:rPr lang="en-US" b="0" dirty="0"/>
              <a:t>Cost structures of the newly disaggregated crop sectors follow parent activities.</a:t>
            </a:r>
            <a:endParaRPr lang="en-US" dirty="0"/>
          </a:p>
          <a:p>
            <a:pPr lvl="1" algn="just"/>
            <a:r>
              <a:rPr lang="en-US" b="0" dirty="0"/>
              <a:t>Self-use/seed shares are controlled within the split.</a:t>
            </a:r>
          </a:p>
          <a:p>
            <a:pPr marL="457200" lvl="1" indent="0">
              <a:buNone/>
            </a:pPr>
            <a:endParaRPr lang="en-US" dirty="0"/>
          </a:p>
          <a:p>
            <a:pPr algn="just"/>
            <a:r>
              <a:rPr lang="en-US" b="0" dirty="0"/>
              <a:t>Cost structure of livestock activities </a:t>
            </a:r>
          </a:p>
          <a:p>
            <a:pPr lvl="1" algn="just"/>
            <a:r>
              <a:rPr lang="en-US" dirty="0"/>
              <a:t>First-round estimates follow parent sectors.</a:t>
            </a:r>
          </a:p>
          <a:p>
            <a:pPr lvl="1" algn="just"/>
            <a:r>
              <a:rPr lang="en-US" dirty="0"/>
              <a:t>Adjustments for feed and land shares are implemented.</a:t>
            </a:r>
          </a:p>
          <a:p>
            <a:pPr lvl="1" algn="just"/>
            <a:r>
              <a:rPr lang="en-US" dirty="0"/>
              <a:t>Grazing input is associated with land input. Land payments are eliminated for cases with no grazing.</a:t>
            </a:r>
          </a:p>
          <a:p>
            <a:pPr lvl="1" algn="just"/>
            <a:r>
              <a:rPr lang="en-US" dirty="0"/>
              <a:t>Feed quantities are used as weights to disaggregate corresponding value flows in GTAP.</a:t>
            </a:r>
          </a:p>
          <a:p>
            <a:pPr lvl="1" algn="just"/>
            <a:r>
              <a:rPr lang="en-US" dirty="0"/>
              <a:t>Global average shares are used for country-activity cases without available feed data.</a:t>
            </a:r>
          </a:p>
          <a:p>
            <a:endParaRPr lang="en-US" dirty="0"/>
          </a:p>
        </p:txBody>
      </p:sp>
    </p:spTree>
    <p:extLst>
      <p:ext uri="{BB962C8B-B14F-4D97-AF65-F5344CB8AC3E}">
        <p14:creationId xmlns:p14="http://schemas.microsoft.com/office/powerpoint/2010/main" val="925919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8625" y="0"/>
            <a:ext cx="11401426" cy="1044575"/>
          </a:xfrm>
        </p:spPr>
        <p:txBody>
          <a:bodyPr>
            <a:normAutofit fontScale="90000"/>
          </a:bodyPr>
          <a:lstStyle/>
          <a:p>
            <a:r>
              <a:rPr lang="en-US" sz="3600" dirty="0"/>
              <a:t>The database construction process utilizes a variety of data sources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15</a:t>
            </a:fld>
            <a:endParaRPr lang="en-US" dirty="0"/>
          </a:p>
        </p:txBody>
      </p:sp>
      <p:graphicFrame>
        <p:nvGraphicFramePr>
          <p:cNvPr id="19" name="Diagram 18"/>
          <p:cNvGraphicFramePr/>
          <p:nvPr>
            <p:extLst>
              <p:ext uri="{D42A27DB-BD31-4B8C-83A1-F6EECF244321}">
                <p14:modId xmlns:p14="http://schemas.microsoft.com/office/powerpoint/2010/main" val="3138629669"/>
              </p:ext>
            </p:extLst>
          </p:nvPr>
        </p:nvGraphicFramePr>
        <p:xfrm>
          <a:off x="1194619" y="1044575"/>
          <a:ext cx="9802761" cy="55953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9557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CEB9C-934D-71B4-B4ED-BBBAEE91F94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EA2FECD-C7EC-1F7B-4A3F-82DAD1BD03A3}"/>
              </a:ext>
            </a:extLst>
          </p:cNvPr>
          <p:cNvSpPr>
            <a:spLocks noGrp="1"/>
          </p:cNvSpPr>
          <p:nvPr>
            <p:ph type="title"/>
          </p:nvPr>
        </p:nvSpPr>
        <p:spPr>
          <a:xfrm>
            <a:off x="920406" y="1972942"/>
            <a:ext cx="10737068" cy="2153119"/>
          </a:xfrm>
        </p:spPr>
        <p:txBody>
          <a:bodyPr>
            <a:normAutofit/>
          </a:bodyPr>
          <a:lstStyle/>
          <a:p>
            <a:pPr algn="ctr"/>
            <a:r>
              <a:rPr lang="en-US" sz="4800" dirty="0"/>
              <a:t>Overview of the constructed database</a:t>
            </a:r>
          </a:p>
        </p:txBody>
      </p:sp>
      <p:sp>
        <p:nvSpPr>
          <p:cNvPr id="4" name="Slide Number Placeholder 3">
            <a:extLst>
              <a:ext uri="{FF2B5EF4-FFF2-40B4-BE49-F238E27FC236}">
                <a16:creationId xmlns:a16="http://schemas.microsoft.com/office/drawing/2014/main" id="{656D97D5-C7C9-6AD1-14D8-4B890BDB7158}"/>
              </a:ext>
            </a:extLst>
          </p:cNvPr>
          <p:cNvSpPr>
            <a:spLocks noGrp="1"/>
          </p:cNvSpPr>
          <p:nvPr>
            <p:ph type="sldNum" sz="quarter" idx="12"/>
          </p:nvPr>
        </p:nvSpPr>
        <p:spPr/>
        <p:txBody>
          <a:bodyPr/>
          <a:lstStyle/>
          <a:p>
            <a:fld id="{89D7931E-637B-46D8-A580-615CC76C5C63}" type="slidenum">
              <a:rPr lang="en-US" smtClean="0"/>
              <a:pPr/>
              <a:t>16</a:t>
            </a:fld>
            <a:endParaRPr lang="en-US" dirty="0"/>
          </a:p>
        </p:txBody>
      </p:sp>
    </p:spTree>
    <p:extLst>
      <p:ext uri="{BB962C8B-B14F-4D97-AF65-F5344CB8AC3E}">
        <p14:creationId xmlns:p14="http://schemas.microsoft.com/office/powerpoint/2010/main" val="151476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FCDD3-0995-B06C-7793-1F6092866CE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67A83F2-F84F-81AF-F0BD-696892745A83}"/>
              </a:ext>
            </a:extLst>
          </p:cNvPr>
          <p:cNvSpPr>
            <a:spLocks noGrp="1"/>
          </p:cNvSpPr>
          <p:nvPr>
            <p:ph type="title"/>
          </p:nvPr>
        </p:nvSpPr>
        <p:spPr>
          <a:xfrm>
            <a:off x="609600" y="185999"/>
            <a:ext cx="10972800" cy="671512"/>
          </a:xfrm>
        </p:spPr>
        <p:txBody>
          <a:bodyPr>
            <a:noAutofit/>
          </a:bodyPr>
          <a:lstStyle/>
          <a:p>
            <a:r>
              <a:rPr lang="en-US" sz="4000" dirty="0"/>
              <a:t>Cattle output by activities</a:t>
            </a:r>
          </a:p>
        </p:txBody>
      </p:sp>
      <p:sp>
        <p:nvSpPr>
          <p:cNvPr id="4" name="Slide Number Placeholder 3">
            <a:extLst>
              <a:ext uri="{FF2B5EF4-FFF2-40B4-BE49-F238E27FC236}">
                <a16:creationId xmlns:a16="http://schemas.microsoft.com/office/drawing/2014/main" id="{A43B1C30-54A6-86CF-31C6-B2CD8D7A852A}"/>
              </a:ext>
            </a:extLst>
          </p:cNvPr>
          <p:cNvSpPr>
            <a:spLocks noGrp="1"/>
          </p:cNvSpPr>
          <p:nvPr>
            <p:ph type="sldNum" sz="quarter" idx="12"/>
          </p:nvPr>
        </p:nvSpPr>
        <p:spPr/>
        <p:txBody>
          <a:bodyPr/>
          <a:lstStyle/>
          <a:p>
            <a:fld id="{89D7931E-637B-46D8-A580-615CC76C5C63}" type="slidenum">
              <a:rPr lang="en-US" smtClean="0"/>
              <a:pPr/>
              <a:t>17</a:t>
            </a:fld>
            <a:endParaRPr lang="en-US" dirty="0"/>
          </a:p>
        </p:txBody>
      </p:sp>
      <p:graphicFrame>
        <p:nvGraphicFramePr>
          <p:cNvPr id="2" name="Chart 1">
            <a:extLst>
              <a:ext uri="{FF2B5EF4-FFF2-40B4-BE49-F238E27FC236}">
                <a16:creationId xmlns:a16="http://schemas.microsoft.com/office/drawing/2014/main" id="{3445400B-72E6-0EBA-F9A9-2B6A1A09993D}"/>
              </a:ext>
            </a:extLst>
          </p:cNvPr>
          <p:cNvGraphicFramePr>
            <a:graphicFrameLocks/>
          </p:cNvGraphicFramePr>
          <p:nvPr>
            <p:extLst>
              <p:ext uri="{D42A27DB-BD31-4B8C-83A1-F6EECF244321}">
                <p14:modId xmlns:p14="http://schemas.microsoft.com/office/powerpoint/2010/main" val="2269686754"/>
              </p:ext>
            </p:extLst>
          </p:nvPr>
        </p:nvGraphicFramePr>
        <p:xfrm>
          <a:off x="421722" y="1114345"/>
          <a:ext cx="5019675" cy="524200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7F750543-0044-BBE8-99CC-D673481A146E}"/>
              </a:ext>
            </a:extLst>
          </p:cNvPr>
          <p:cNvGraphicFramePr>
            <a:graphicFrameLocks/>
          </p:cNvGraphicFramePr>
          <p:nvPr>
            <p:extLst>
              <p:ext uri="{D42A27DB-BD31-4B8C-83A1-F6EECF244321}">
                <p14:modId xmlns:p14="http://schemas.microsoft.com/office/powerpoint/2010/main" val="3540242818"/>
              </p:ext>
            </p:extLst>
          </p:nvPr>
        </p:nvGraphicFramePr>
        <p:xfrm>
          <a:off x="5876925" y="998668"/>
          <a:ext cx="3647219" cy="55816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8299C60B-5BBD-4AB5-A714-D32E55AB0751}"/>
              </a:ext>
            </a:extLst>
          </p:cNvPr>
          <p:cNvGraphicFramePr>
            <a:graphicFrameLocks/>
          </p:cNvGraphicFramePr>
          <p:nvPr>
            <p:extLst>
              <p:ext uri="{D42A27DB-BD31-4B8C-83A1-F6EECF244321}">
                <p14:modId xmlns:p14="http://schemas.microsoft.com/office/powerpoint/2010/main" val="1017993108"/>
              </p:ext>
            </p:extLst>
          </p:nvPr>
        </p:nvGraphicFramePr>
        <p:xfrm>
          <a:off x="9702175" y="638174"/>
          <a:ext cx="2219325" cy="594214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74628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AD782-B366-CF1B-39C9-D048CAC72DF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C68ED91-CBD7-587B-8DD2-E8FF44663F68}"/>
              </a:ext>
            </a:extLst>
          </p:cNvPr>
          <p:cNvSpPr>
            <a:spLocks noGrp="1"/>
          </p:cNvSpPr>
          <p:nvPr>
            <p:ph type="title"/>
          </p:nvPr>
        </p:nvSpPr>
        <p:spPr>
          <a:xfrm>
            <a:off x="527406" y="136525"/>
            <a:ext cx="10972800" cy="671512"/>
          </a:xfrm>
        </p:spPr>
        <p:txBody>
          <a:bodyPr>
            <a:noAutofit/>
          </a:bodyPr>
          <a:lstStyle/>
          <a:p>
            <a:r>
              <a:rPr lang="en-US" sz="4000" dirty="0"/>
              <a:t>Raw milk output by activities</a:t>
            </a:r>
          </a:p>
        </p:txBody>
      </p:sp>
      <p:sp>
        <p:nvSpPr>
          <p:cNvPr id="4" name="Slide Number Placeholder 3">
            <a:extLst>
              <a:ext uri="{FF2B5EF4-FFF2-40B4-BE49-F238E27FC236}">
                <a16:creationId xmlns:a16="http://schemas.microsoft.com/office/drawing/2014/main" id="{1B277C80-609B-B639-DFD9-575B9C02E54B}"/>
              </a:ext>
            </a:extLst>
          </p:cNvPr>
          <p:cNvSpPr>
            <a:spLocks noGrp="1"/>
          </p:cNvSpPr>
          <p:nvPr>
            <p:ph type="sldNum" sz="quarter" idx="12"/>
          </p:nvPr>
        </p:nvSpPr>
        <p:spPr/>
        <p:txBody>
          <a:bodyPr/>
          <a:lstStyle/>
          <a:p>
            <a:fld id="{89D7931E-637B-46D8-A580-615CC76C5C63}" type="slidenum">
              <a:rPr lang="en-US" smtClean="0"/>
              <a:pPr/>
              <a:t>18</a:t>
            </a:fld>
            <a:endParaRPr lang="en-US" dirty="0"/>
          </a:p>
        </p:txBody>
      </p:sp>
      <p:graphicFrame>
        <p:nvGraphicFramePr>
          <p:cNvPr id="2" name="Chart 1">
            <a:extLst>
              <a:ext uri="{FF2B5EF4-FFF2-40B4-BE49-F238E27FC236}">
                <a16:creationId xmlns:a16="http://schemas.microsoft.com/office/drawing/2014/main" id="{AD733C8A-80D1-477C-9932-093356CEF1DB}"/>
              </a:ext>
            </a:extLst>
          </p:cNvPr>
          <p:cNvGraphicFramePr>
            <a:graphicFrameLocks/>
          </p:cNvGraphicFramePr>
          <p:nvPr>
            <p:extLst>
              <p:ext uri="{D42A27DB-BD31-4B8C-83A1-F6EECF244321}">
                <p14:modId xmlns:p14="http://schemas.microsoft.com/office/powerpoint/2010/main" val="134381688"/>
              </p:ext>
            </p:extLst>
          </p:nvPr>
        </p:nvGraphicFramePr>
        <p:xfrm>
          <a:off x="760769" y="1196536"/>
          <a:ext cx="5019675" cy="51598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E3714CFC-A817-47B6-A529-F1DC1067601C}"/>
              </a:ext>
            </a:extLst>
          </p:cNvPr>
          <p:cNvGraphicFramePr>
            <a:graphicFrameLocks/>
          </p:cNvGraphicFramePr>
          <p:nvPr>
            <p:extLst>
              <p:ext uri="{D42A27DB-BD31-4B8C-83A1-F6EECF244321}">
                <p14:modId xmlns:p14="http://schemas.microsoft.com/office/powerpoint/2010/main" val="4218461158"/>
              </p:ext>
            </p:extLst>
          </p:nvPr>
        </p:nvGraphicFramePr>
        <p:xfrm>
          <a:off x="6096000" y="808037"/>
          <a:ext cx="2886075" cy="55816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68D68EEF-4338-44A0-BD28-34806050756A}"/>
              </a:ext>
            </a:extLst>
          </p:cNvPr>
          <p:cNvGraphicFramePr>
            <a:graphicFrameLocks/>
          </p:cNvGraphicFramePr>
          <p:nvPr>
            <p:extLst>
              <p:ext uri="{D42A27DB-BD31-4B8C-83A1-F6EECF244321}">
                <p14:modId xmlns:p14="http://schemas.microsoft.com/office/powerpoint/2010/main" val="2865256756"/>
              </p:ext>
            </p:extLst>
          </p:nvPr>
        </p:nvGraphicFramePr>
        <p:xfrm>
          <a:off x="9446285" y="678094"/>
          <a:ext cx="2505075" cy="571159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718225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2CF9E-181A-2F12-D22E-073F469FDAF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1687C37-128B-07AF-0791-BEFC634DFAC8}"/>
              </a:ext>
            </a:extLst>
          </p:cNvPr>
          <p:cNvSpPr>
            <a:spLocks noGrp="1"/>
          </p:cNvSpPr>
          <p:nvPr>
            <p:ph type="title"/>
          </p:nvPr>
        </p:nvSpPr>
        <p:spPr>
          <a:xfrm>
            <a:off x="527406" y="136525"/>
            <a:ext cx="10972800" cy="671512"/>
          </a:xfrm>
        </p:spPr>
        <p:txBody>
          <a:bodyPr>
            <a:noAutofit/>
          </a:bodyPr>
          <a:lstStyle/>
          <a:p>
            <a:r>
              <a:rPr lang="en-US" sz="4000" dirty="0"/>
              <a:t>Other animal products output by activities</a:t>
            </a:r>
          </a:p>
        </p:txBody>
      </p:sp>
      <p:sp>
        <p:nvSpPr>
          <p:cNvPr id="4" name="Slide Number Placeholder 3">
            <a:extLst>
              <a:ext uri="{FF2B5EF4-FFF2-40B4-BE49-F238E27FC236}">
                <a16:creationId xmlns:a16="http://schemas.microsoft.com/office/drawing/2014/main" id="{2330F90D-81DF-F02B-2258-CEEB061C1552}"/>
              </a:ext>
            </a:extLst>
          </p:cNvPr>
          <p:cNvSpPr>
            <a:spLocks noGrp="1"/>
          </p:cNvSpPr>
          <p:nvPr>
            <p:ph type="sldNum" sz="quarter" idx="12"/>
          </p:nvPr>
        </p:nvSpPr>
        <p:spPr/>
        <p:txBody>
          <a:bodyPr/>
          <a:lstStyle/>
          <a:p>
            <a:fld id="{89D7931E-637B-46D8-A580-615CC76C5C63}" type="slidenum">
              <a:rPr lang="en-US" smtClean="0"/>
              <a:pPr/>
              <a:t>19</a:t>
            </a:fld>
            <a:endParaRPr lang="en-US" dirty="0"/>
          </a:p>
        </p:txBody>
      </p:sp>
      <p:graphicFrame>
        <p:nvGraphicFramePr>
          <p:cNvPr id="7" name="Chart 6">
            <a:extLst>
              <a:ext uri="{FF2B5EF4-FFF2-40B4-BE49-F238E27FC236}">
                <a16:creationId xmlns:a16="http://schemas.microsoft.com/office/drawing/2014/main" id="{70B56132-32BA-4954-953D-694D4EA606BF}"/>
              </a:ext>
            </a:extLst>
          </p:cNvPr>
          <p:cNvGraphicFramePr>
            <a:graphicFrameLocks/>
          </p:cNvGraphicFramePr>
          <p:nvPr>
            <p:extLst>
              <p:ext uri="{D42A27DB-BD31-4B8C-83A1-F6EECF244321}">
                <p14:modId xmlns:p14="http://schemas.microsoft.com/office/powerpoint/2010/main" val="2894537903"/>
              </p:ext>
            </p:extLst>
          </p:nvPr>
        </p:nvGraphicFramePr>
        <p:xfrm>
          <a:off x="688850" y="1083521"/>
          <a:ext cx="5019675" cy="511179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D96CA538-CDD7-4BB2-8ADB-34B3E3D0664E}"/>
              </a:ext>
            </a:extLst>
          </p:cNvPr>
          <p:cNvGraphicFramePr>
            <a:graphicFrameLocks/>
          </p:cNvGraphicFramePr>
          <p:nvPr>
            <p:extLst>
              <p:ext uri="{D42A27DB-BD31-4B8C-83A1-F6EECF244321}">
                <p14:modId xmlns:p14="http://schemas.microsoft.com/office/powerpoint/2010/main" val="1483438878"/>
              </p:ext>
            </p:extLst>
          </p:nvPr>
        </p:nvGraphicFramePr>
        <p:xfrm>
          <a:off x="6096000" y="941260"/>
          <a:ext cx="3407595" cy="55816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15E65058-A96E-4683-9387-2BD4FEFA57EC}"/>
              </a:ext>
            </a:extLst>
          </p:cNvPr>
          <p:cNvGraphicFramePr>
            <a:graphicFrameLocks/>
          </p:cNvGraphicFramePr>
          <p:nvPr>
            <p:extLst>
              <p:ext uri="{D42A27DB-BD31-4B8C-83A1-F6EECF244321}">
                <p14:modId xmlns:p14="http://schemas.microsoft.com/office/powerpoint/2010/main" val="2276456915"/>
              </p:ext>
            </p:extLst>
          </p:nvPr>
        </p:nvGraphicFramePr>
        <p:xfrm>
          <a:off x="9585789" y="865980"/>
          <a:ext cx="2332234" cy="567293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60320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0B16A-C950-46D7-7370-A8EA8407032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8026416-D952-0EE0-C0B4-850747B0C375}"/>
              </a:ext>
            </a:extLst>
          </p:cNvPr>
          <p:cNvSpPr>
            <a:spLocks noGrp="1"/>
          </p:cNvSpPr>
          <p:nvPr>
            <p:ph type="title"/>
          </p:nvPr>
        </p:nvSpPr>
        <p:spPr>
          <a:xfrm>
            <a:off x="609600" y="285749"/>
            <a:ext cx="10972800" cy="790575"/>
          </a:xfrm>
        </p:spPr>
        <p:txBody>
          <a:bodyPr/>
          <a:lstStyle/>
          <a:p>
            <a:r>
              <a:rPr lang="en-US" dirty="0"/>
              <a:t>Outline</a:t>
            </a:r>
          </a:p>
        </p:txBody>
      </p:sp>
      <p:sp>
        <p:nvSpPr>
          <p:cNvPr id="4" name="Slide Number Placeholder 3">
            <a:extLst>
              <a:ext uri="{FF2B5EF4-FFF2-40B4-BE49-F238E27FC236}">
                <a16:creationId xmlns:a16="http://schemas.microsoft.com/office/drawing/2014/main" id="{9E759D62-0BFA-6028-F241-8FD6A82515F0}"/>
              </a:ext>
            </a:extLst>
          </p:cNvPr>
          <p:cNvSpPr>
            <a:spLocks noGrp="1"/>
          </p:cNvSpPr>
          <p:nvPr>
            <p:ph type="sldNum" sz="quarter" idx="12"/>
          </p:nvPr>
        </p:nvSpPr>
        <p:spPr/>
        <p:txBody>
          <a:bodyPr/>
          <a:lstStyle/>
          <a:p>
            <a:fld id="{89D7931E-637B-46D8-A580-615CC76C5C63}" type="slidenum">
              <a:rPr lang="en-US" smtClean="0"/>
              <a:pPr/>
              <a:t>2</a:t>
            </a:fld>
            <a:endParaRPr lang="en-US" dirty="0"/>
          </a:p>
        </p:txBody>
      </p:sp>
      <p:sp>
        <p:nvSpPr>
          <p:cNvPr id="7" name="Content Placeholder 1">
            <a:extLst>
              <a:ext uri="{FF2B5EF4-FFF2-40B4-BE49-F238E27FC236}">
                <a16:creationId xmlns:a16="http://schemas.microsoft.com/office/drawing/2014/main" id="{4A9F236F-72FE-54BC-1819-D29B810D1A00}"/>
              </a:ext>
            </a:extLst>
          </p:cNvPr>
          <p:cNvSpPr>
            <a:spLocks noGrp="1"/>
          </p:cNvSpPr>
          <p:nvPr>
            <p:ph idx="1"/>
          </p:nvPr>
        </p:nvSpPr>
        <p:spPr>
          <a:xfrm>
            <a:off x="609600" y="1540668"/>
            <a:ext cx="10972800" cy="4351338"/>
          </a:xfrm>
        </p:spPr>
        <p:txBody>
          <a:bodyPr/>
          <a:lstStyle/>
          <a:p>
            <a:pPr algn="just">
              <a:spcAft>
                <a:spcPts val="600"/>
              </a:spcAft>
            </a:pPr>
            <a:r>
              <a:rPr lang="en-US" sz="3200" b="0" dirty="0"/>
              <a:t>Introduction</a:t>
            </a:r>
          </a:p>
          <a:p>
            <a:pPr algn="just">
              <a:spcAft>
                <a:spcPts val="600"/>
              </a:spcAft>
            </a:pPr>
            <a:r>
              <a:rPr lang="en-US" sz="3200" b="0" dirty="0"/>
              <a:t>Sectoral splits</a:t>
            </a:r>
          </a:p>
          <a:p>
            <a:pPr algn="just">
              <a:spcAft>
                <a:spcPts val="600"/>
              </a:spcAft>
            </a:pPr>
            <a:r>
              <a:rPr lang="en-US" sz="3200" b="0" dirty="0"/>
              <a:t>Key data inputs and assumptions</a:t>
            </a:r>
          </a:p>
          <a:p>
            <a:pPr algn="just">
              <a:spcAft>
                <a:spcPts val="600"/>
              </a:spcAft>
            </a:pPr>
            <a:r>
              <a:rPr lang="en-US" sz="3200" b="0" dirty="0"/>
              <a:t>Overview of the constructed database </a:t>
            </a:r>
          </a:p>
          <a:p>
            <a:pPr algn="just">
              <a:spcAft>
                <a:spcPts val="600"/>
              </a:spcAft>
            </a:pPr>
            <a:r>
              <a:rPr lang="en-US" sz="3200" b="0" dirty="0"/>
              <a:t>Conclusions and next steps</a:t>
            </a:r>
          </a:p>
          <a:p>
            <a:pPr marL="457200" lvl="1" indent="0">
              <a:buNone/>
            </a:pPr>
            <a:endParaRPr lang="en-US" dirty="0"/>
          </a:p>
          <a:p>
            <a:endParaRPr lang="en-US" dirty="0"/>
          </a:p>
        </p:txBody>
      </p:sp>
    </p:spTree>
    <p:extLst>
      <p:ext uri="{BB962C8B-B14F-4D97-AF65-F5344CB8AC3E}">
        <p14:creationId xmlns:p14="http://schemas.microsoft.com/office/powerpoint/2010/main" val="1234149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E3FFB-4D0A-C641-A104-F90FA28A5D4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A7F12EA-B7FF-12AC-DB33-7724882C5CE8}"/>
              </a:ext>
            </a:extLst>
          </p:cNvPr>
          <p:cNvSpPr>
            <a:spLocks noGrp="1"/>
          </p:cNvSpPr>
          <p:nvPr>
            <p:ph type="title"/>
          </p:nvPr>
        </p:nvSpPr>
        <p:spPr>
          <a:xfrm>
            <a:off x="538162" y="136525"/>
            <a:ext cx="11115675" cy="734592"/>
          </a:xfrm>
        </p:spPr>
        <p:txBody>
          <a:bodyPr>
            <a:normAutofit/>
          </a:bodyPr>
          <a:lstStyle/>
          <a:p>
            <a:r>
              <a:rPr lang="en-US" dirty="0"/>
              <a:t>Cost structure of cattle activities</a:t>
            </a:r>
          </a:p>
        </p:txBody>
      </p:sp>
      <p:sp>
        <p:nvSpPr>
          <p:cNvPr id="4" name="Slide Number Placeholder 3">
            <a:extLst>
              <a:ext uri="{FF2B5EF4-FFF2-40B4-BE49-F238E27FC236}">
                <a16:creationId xmlns:a16="http://schemas.microsoft.com/office/drawing/2014/main" id="{EBFA8FD3-1B86-DC20-4A42-A21789AB5B3F}"/>
              </a:ext>
            </a:extLst>
          </p:cNvPr>
          <p:cNvSpPr>
            <a:spLocks noGrp="1"/>
          </p:cNvSpPr>
          <p:nvPr>
            <p:ph type="sldNum" sz="quarter" idx="12"/>
          </p:nvPr>
        </p:nvSpPr>
        <p:spPr/>
        <p:txBody>
          <a:bodyPr/>
          <a:lstStyle/>
          <a:p>
            <a:fld id="{89D7931E-637B-46D8-A580-615CC76C5C63}" type="slidenum">
              <a:rPr lang="en-US" smtClean="0"/>
              <a:pPr/>
              <a:t>20</a:t>
            </a:fld>
            <a:endParaRPr lang="en-US" dirty="0"/>
          </a:p>
        </p:txBody>
      </p:sp>
      <p:graphicFrame>
        <p:nvGraphicFramePr>
          <p:cNvPr id="10" name="Table 9">
            <a:extLst>
              <a:ext uri="{FF2B5EF4-FFF2-40B4-BE49-F238E27FC236}">
                <a16:creationId xmlns:a16="http://schemas.microsoft.com/office/drawing/2014/main" id="{C8AE211B-4447-67D7-2113-44B749AFD377}"/>
              </a:ext>
            </a:extLst>
          </p:cNvPr>
          <p:cNvGraphicFramePr>
            <a:graphicFrameLocks noGrp="1"/>
          </p:cNvGraphicFramePr>
          <p:nvPr>
            <p:extLst>
              <p:ext uri="{D42A27DB-BD31-4B8C-83A1-F6EECF244321}">
                <p14:modId xmlns:p14="http://schemas.microsoft.com/office/powerpoint/2010/main" val="1590060979"/>
              </p:ext>
            </p:extLst>
          </p:nvPr>
        </p:nvGraphicFramePr>
        <p:xfrm>
          <a:off x="585577" y="871117"/>
          <a:ext cx="11328651" cy="4661516"/>
        </p:xfrm>
        <a:graphic>
          <a:graphicData uri="http://schemas.openxmlformats.org/drawingml/2006/table">
            <a:tbl>
              <a:tblPr/>
              <a:tblGrid>
                <a:gridCol w="696255">
                  <a:extLst>
                    <a:ext uri="{9D8B030D-6E8A-4147-A177-3AD203B41FA5}">
                      <a16:colId xmlns:a16="http://schemas.microsoft.com/office/drawing/2014/main" val="3996938948"/>
                    </a:ext>
                  </a:extLst>
                </a:gridCol>
                <a:gridCol w="1436026">
                  <a:extLst>
                    <a:ext uri="{9D8B030D-6E8A-4147-A177-3AD203B41FA5}">
                      <a16:colId xmlns:a16="http://schemas.microsoft.com/office/drawing/2014/main" val="4123994595"/>
                    </a:ext>
                  </a:extLst>
                </a:gridCol>
                <a:gridCol w="696255">
                  <a:extLst>
                    <a:ext uri="{9D8B030D-6E8A-4147-A177-3AD203B41FA5}">
                      <a16:colId xmlns:a16="http://schemas.microsoft.com/office/drawing/2014/main" val="1717289221"/>
                    </a:ext>
                  </a:extLst>
                </a:gridCol>
                <a:gridCol w="696255">
                  <a:extLst>
                    <a:ext uri="{9D8B030D-6E8A-4147-A177-3AD203B41FA5}">
                      <a16:colId xmlns:a16="http://schemas.microsoft.com/office/drawing/2014/main" val="1005923861"/>
                    </a:ext>
                  </a:extLst>
                </a:gridCol>
                <a:gridCol w="696255">
                  <a:extLst>
                    <a:ext uri="{9D8B030D-6E8A-4147-A177-3AD203B41FA5}">
                      <a16:colId xmlns:a16="http://schemas.microsoft.com/office/drawing/2014/main" val="186429"/>
                    </a:ext>
                  </a:extLst>
                </a:gridCol>
                <a:gridCol w="1116910">
                  <a:extLst>
                    <a:ext uri="{9D8B030D-6E8A-4147-A177-3AD203B41FA5}">
                      <a16:colId xmlns:a16="http://schemas.microsoft.com/office/drawing/2014/main" val="2659351219"/>
                    </a:ext>
                  </a:extLst>
                </a:gridCol>
                <a:gridCol w="1203942">
                  <a:extLst>
                    <a:ext uri="{9D8B030D-6E8A-4147-A177-3AD203B41FA5}">
                      <a16:colId xmlns:a16="http://schemas.microsoft.com/office/drawing/2014/main" val="2048785131"/>
                    </a:ext>
                  </a:extLst>
                </a:gridCol>
                <a:gridCol w="551201">
                  <a:extLst>
                    <a:ext uri="{9D8B030D-6E8A-4147-A177-3AD203B41FA5}">
                      <a16:colId xmlns:a16="http://schemas.microsoft.com/office/drawing/2014/main" val="996452256"/>
                    </a:ext>
                  </a:extLst>
                </a:gridCol>
                <a:gridCol w="812298">
                  <a:extLst>
                    <a:ext uri="{9D8B030D-6E8A-4147-A177-3AD203B41FA5}">
                      <a16:colId xmlns:a16="http://schemas.microsoft.com/office/drawing/2014/main" val="4087820342"/>
                    </a:ext>
                  </a:extLst>
                </a:gridCol>
                <a:gridCol w="696255">
                  <a:extLst>
                    <a:ext uri="{9D8B030D-6E8A-4147-A177-3AD203B41FA5}">
                      <a16:colId xmlns:a16="http://schemas.microsoft.com/office/drawing/2014/main" val="973076701"/>
                    </a:ext>
                  </a:extLst>
                </a:gridCol>
                <a:gridCol w="794595">
                  <a:extLst>
                    <a:ext uri="{9D8B030D-6E8A-4147-A177-3AD203B41FA5}">
                      <a16:colId xmlns:a16="http://schemas.microsoft.com/office/drawing/2014/main" val="3272161506"/>
                    </a:ext>
                  </a:extLst>
                </a:gridCol>
                <a:gridCol w="989559">
                  <a:extLst>
                    <a:ext uri="{9D8B030D-6E8A-4147-A177-3AD203B41FA5}">
                      <a16:colId xmlns:a16="http://schemas.microsoft.com/office/drawing/2014/main" val="1519606781"/>
                    </a:ext>
                  </a:extLst>
                </a:gridCol>
                <a:gridCol w="942845">
                  <a:extLst>
                    <a:ext uri="{9D8B030D-6E8A-4147-A177-3AD203B41FA5}">
                      <a16:colId xmlns:a16="http://schemas.microsoft.com/office/drawing/2014/main" val="524022974"/>
                    </a:ext>
                  </a:extLst>
                </a:gridCol>
              </a:tblGrid>
              <a:tr h="463793">
                <a:tc>
                  <a:txBody>
                    <a:bodyPr/>
                    <a:lstStyle/>
                    <a:p>
                      <a:pPr algn="ctr" fontAlgn="b">
                        <a:buNone/>
                      </a:pPr>
                      <a:endParaRPr lang="en-US" sz="1400" b="0" i="0" u="none" strike="noStrike">
                        <a:solidFill>
                          <a:srgbClr val="000000"/>
                        </a:solidFill>
                        <a:effectLst/>
                        <a:latin typeface="Aptos Narrow" panose="020B00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0" i="0" u="none" strike="noStrike">
                          <a:solidFill>
                            <a:srgbClr val="000000"/>
                          </a:solidFill>
                          <a:effectLst/>
                          <a:latin typeface="Aptos Narrow" panose="020B00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Land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dirty="0">
                          <a:solidFill>
                            <a:srgbClr val="000000"/>
                          </a:solidFill>
                          <a:effectLst/>
                          <a:latin typeface="Aptos Narrow" panose="020B0004020202020204" pitchFamily="34" charset="0"/>
                        </a:rPr>
                        <a:t>Labor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Capital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Feed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Animal products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Energy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Chemicals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Trade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Transport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Other services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400" b="1" i="0" u="none" strike="noStrike">
                          <a:solidFill>
                            <a:srgbClr val="000000"/>
                          </a:solidFill>
                          <a:effectLst/>
                          <a:latin typeface="Aptos Narrow" panose="020B0004020202020204" pitchFamily="34" charset="0"/>
                        </a:rPr>
                        <a:t>Other inputs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4128947"/>
                  </a:ext>
                </a:extLst>
              </a:tr>
              <a:tr h="236960">
                <a:tc>
                  <a:txBody>
                    <a:bodyPr/>
                    <a:lstStyle/>
                    <a:p>
                      <a:pPr algn="ctr" fontAlgn="b">
                        <a:buNone/>
                      </a:pPr>
                      <a:r>
                        <a:rPr lang="en-US" sz="1100" b="0" i="0" u="none" strike="noStrike">
                          <a:solidFill>
                            <a:srgbClr val="000000"/>
                          </a:solidFill>
                          <a:effectLst/>
                          <a:latin typeface="Arial" panose="020B0604020202020204" pitchFamily="34" charset="0"/>
                        </a:rPr>
                        <a:t>bcg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Beef cattle,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E1C5"/>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AB7"/>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4CB"/>
                    </a:solidFill>
                  </a:tcPr>
                </a:tc>
                <a:tc>
                  <a:txBody>
                    <a:bodyPr/>
                    <a:lstStyle/>
                    <a:p>
                      <a:pPr algn="ctr" fontAlgn="b">
                        <a:buNone/>
                      </a:pPr>
                      <a:r>
                        <a:rPr lang="en-US" sz="1400" b="0" i="0" u="none" strike="noStrike">
                          <a:solidFill>
                            <a:srgbClr val="000000"/>
                          </a:solidFill>
                          <a:effectLst/>
                          <a:latin typeface="Aptos Narrow" panose="020B000402020202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3F2E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FE4"/>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8F6"/>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F6F3"/>
                    </a:solidFill>
                  </a:tcPr>
                </a:tc>
                <a:tc>
                  <a:txBody>
                    <a:bodyPr/>
                    <a:lstStyle/>
                    <a:p>
                      <a:pPr algn="ctr" fontAlgn="b">
                        <a:buNone/>
                      </a:pPr>
                      <a:r>
                        <a:rPr lang="en-US" sz="1400" b="0" i="0" u="none" strike="noStrike">
                          <a:solidFill>
                            <a:srgbClr val="000000"/>
                          </a:solidFill>
                          <a:effectLst/>
                          <a:latin typeface="Aptos Narrow" panose="020B000402020202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5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9F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0F1E7"/>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1F8F5"/>
                    </a:solidFill>
                  </a:tcPr>
                </a:tc>
                <a:extLst>
                  <a:ext uri="{0D108BD9-81ED-4DB2-BD59-A6C34878D82A}">
                    <a16:rowId xmlns:a16="http://schemas.microsoft.com/office/drawing/2014/main" val="1332435662"/>
                  </a:ext>
                </a:extLst>
              </a:tr>
              <a:tr h="236960">
                <a:tc>
                  <a:txBody>
                    <a:bodyPr/>
                    <a:lstStyle/>
                    <a:p>
                      <a:pPr algn="ctr" fontAlgn="b">
                        <a:buNone/>
                      </a:pPr>
                      <a:r>
                        <a:rPr lang="en-US" sz="1100" b="0" i="0" u="none" strike="noStrike">
                          <a:solidFill>
                            <a:srgbClr val="000000"/>
                          </a:solidFill>
                          <a:effectLst/>
                          <a:latin typeface="Arial" panose="020B0604020202020204" pitchFamily="34" charset="0"/>
                        </a:rPr>
                        <a:t>bcm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Beef cattle,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E9D5"/>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DCB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E5C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E4C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DD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F9F8"/>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9F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8F4EE"/>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9F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8F4EE"/>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8F6"/>
                    </a:solidFill>
                  </a:tcPr>
                </a:tc>
                <a:extLst>
                  <a:ext uri="{0D108BD9-81ED-4DB2-BD59-A6C34878D82A}">
                    <a16:rowId xmlns:a16="http://schemas.microsoft.com/office/drawing/2014/main" val="3881736844"/>
                  </a:ext>
                </a:extLst>
              </a:tr>
              <a:tr h="236960">
                <a:tc>
                  <a:txBody>
                    <a:bodyPr/>
                    <a:lstStyle/>
                    <a:p>
                      <a:pPr algn="ctr" fontAlgn="b">
                        <a:buNone/>
                      </a:pPr>
                      <a:r>
                        <a:rPr lang="en-US" sz="1100" b="0" i="0" u="none" strike="noStrike">
                          <a:solidFill>
                            <a:srgbClr val="000000"/>
                          </a:solidFill>
                          <a:effectLst/>
                          <a:latin typeface="Arial" panose="020B0604020202020204" pitchFamily="34" charset="0"/>
                        </a:rPr>
                        <a:t>bci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Beef cattle,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dirty="0">
                          <a:solidFill>
                            <a:srgbClr val="000000"/>
                          </a:solidFill>
                          <a:effectLst/>
                          <a:latin typeface="Aptos Narrow" panose="020B000402020202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1E4C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7DAB6"/>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6C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E8D3"/>
                    </a:solidFill>
                  </a:tcPr>
                </a:tc>
                <a:tc>
                  <a:txBody>
                    <a:bodyPr/>
                    <a:lstStyle/>
                    <a:p>
                      <a:pPr algn="ctr" fontAlgn="b">
                        <a:buNone/>
                      </a:pPr>
                      <a:r>
                        <a:rPr lang="en-US" sz="1400" b="0" i="0" u="none" strike="noStrike">
                          <a:solidFill>
                            <a:srgbClr val="000000"/>
                          </a:solidFill>
                          <a:effectLst/>
                          <a:latin typeface="Aptos Narrow" panose="020B00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FF0E6"/>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8F7"/>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F9F8"/>
                    </a:solidFill>
                  </a:tcPr>
                </a:tc>
                <a:tc>
                  <a:txBody>
                    <a:bodyPr/>
                    <a:lstStyle/>
                    <a:p>
                      <a:pPr algn="ctr" fontAlgn="b">
                        <a:buNone/>
                      </a:pPr>
                      <a:r>
                        <a:rPr lang="en-US" sz="1400" b="0" i="0" u="none" strike="noStrike">
                          <a:solidFill>
                            <a:srgbClr val="000000"/>
                          </a:solidFill>
                          <a:effectLst/>
                          <a:latin typeface="Aptos Narrow" panose="020B00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8F4EE"/>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9F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F3E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1F8F6"/>
                    </a:solidFill>
                  </a:tcPr>
                </a:tc>
                <a:extLst>
                  <a:ext uri="{0D108BD9-81ED-4DB2-BD59-A6C34878D82A}">
                    <a16:rowId xmlns:a16="http://schemas.microsoft.com/office/drawing/2014/main" val="3762064625"/>
                  </a:ext>
                </a:extLst>
              </a:tr>
              <a:tr h="387427">
                <a:tc>
                  <a:txBody>
                    <a:bodyPr/>
                    <a:lstStyle/>
                    <a:p>
                      <a:pPr algn="ctr" fontAlgn="b">
                        <a:buNone/>
                      </a:pPr>
                      <a:r>
                        <a:rPr lang="en-US" sz="1100" b="0" i="0" u="none" strike="noStrike">
                          <a:solidFill>
                            <a:srgbClr val="000000"/>
                          </a:solidFill>
                          <a:effectLst/>
                          <a:latin typeface="Arial" panose="020B0604020202020204" pitchFamily="34" charset="0"/>
                        </a:rPr>
                        <a:t>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Other ruminants,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F3EB"/>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DCB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E3C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7CD9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EE0"/>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AFB"/>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7F4"/>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7F4"/>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FBFC"/>
                    </a:solidFill>
                  </a:tcPr>
                </a:tc>
                <a:extLst>
                  <a:ext uri="{0D108BD9-81ED-4DB2-BD59-A6C34878D82A}">
                    <a16:rowId xmlns:a16="http://schemas.microsoft.com/office/drawing/2014/main" val="3194429057"/>
                  </a:ext>
                </a:extLst>
              </a:tr>
              <a:tr h="387427">
                <a:tc>
                  <a:txBody>
                    <a:bodyPr/>
                    <a:lstStyle/>
                    <a:p>
                      <a:pPr algn="ctr" fontAlgn="b">
                        <a:buNone/>
                      </a:pPr>
                      <a:r>
                        <a:rPr lang="en-US" sz="1100" b="0" i="0" u="none" strike="noStrike">
                          <a:solidFill>
                            <a:srgbClr val="000000"/>
                          </a:solidFill>
                          <a:effectLst/>
                          <a:latin typeface="Arial" panose="020B0604020202020204" pitchFamily="34" charset="0"/>
                        </a:rPr>
                        <a:t>orm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Other ruminants,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F6F2"/>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D9B5"/>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E5C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EC992"/>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EE0"/>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BF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FBF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F6F3"/>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FBF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1F8F6"/>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BFD"/>
                    </a:solidFill>
                  </a:tcPr>
                </a:tc>
                <a:extLst>
                  <a:ext uri="{0D108BD9-81ED-4DB2-BD59-A6C34878D82A}">
                    <a16:rowId xmlns:a16="http://schemas.microsoft.com/office/drawing/2014/main" val="2493189646"/>
                  </a:ext>
                </a:extLst>
              </a:tr>
              <a:tr h="387427">
                <a:tc>
                  <a:txBody>
                    <a:bodyPr/>
                    <a:lstStyle/>
                    <a:p>
                      <a:pPr algn="ctr" fontAlgn="b">
                        <a:buNone/>
                      </a:pPr>
                      <a:r>
                        <a:rPr lang="en-US" sz="1100" b="0" i="0" u="none" strike="noStrike">
                          <a:solidFill>
                            <a:srgbClr val="000000"/>
                          </a:solidFill>
                          <a:effectLst/>
                          <a:latin typeface="Arial" panose="020B0604020202020204" pitchFamily="34" charset="0"/>
                        </a:rPr>
                        <a:t>ori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Other ruminants,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F4E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7DAB5"/>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3E5CE"/>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2CB96"/>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EE0"/>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F6F2"/>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F9F7"/>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C"/>
                    </a:solidFill>
                  </a:tcPr>
                </a:tc>
                <a:extLst>
                  <a:ext uri="{0D108BD9-81ED-4DB2-BD59-A6C34878D82A}">
                    <a16:rowId xmlns:a16="http://schemas.microsoft.com/office/drawing/2014/main" val="3845881179"/>
                  </a:ext>
                </a:extLst>
              </a:tr>
              <a:tr h="387427">
                <a:tc>
                  <a:txBody>
                    <a:bodyPr/>
                    <a:lstStyle/>
                    <a:p>
                      <a:pPr algn="ctr" fontAlgn="b">
                        <a:buNone/>
                      </a:pPr>
                      <a:r>
                        <a:rPr lang="en-US" sz="1100" b="0" i="0" u="none" strike="noStrike">
                          <a:solidFill>
                            <a:srgbClr val="000000"/>
                          </a:solidFill>
                          <a:effectLst/>
                          <a:latin typeface="Arial" panose="020B0604020202020204" pitchFamily="34" charset="0"/>
                        </a:rPr>
                        <a:t>dcg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Dairy cows producing meat,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D2A4"/>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4CB"/>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3ECD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FEAD8"/>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E1C4"/>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FBF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AFB"/>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7F4"/>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E"/>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F9F7"/>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AF9"/>
                    </a:solidFill>
                  </a:tcPr>
                </a:tc>
                <a:extLst>
                  <a:ext uri="{0D108BD9-81ED-4DB2-BD59-A6C34878D82A}">
                    <a16:rowId xmlns:a16="http://schemas.microsoft.com/office/drawing/2014/main" val="1633613061"/>
                  </a:ext>
                </a:extLst>
              </a:tr>
              <a:tr h="387427">
                <a:tc>
                  <a:txBody>
                    <a:bodyPr/>
                    <a:lstStyle/>
                    <a:p>
                      <a:pPr algn="ctr" fontAlgn="b">
                        <a:buNone/>
                      </a:pPr>
                      <a:r>
                        <a:rPr lang="en-US" sz="1100" b="0" i="0" u="none" strike="noStrike">
                          <a:solidFill>
                            <a:srgbClr val="000000"/>
                          </a:solidFill>
                          <a:effectLst/>
                          <a:latin typeface="Arial" panose="020B0604020202020204" pitchFamily="34" charset="0"/>
                        </a:rPr>
                        <a:t>dcm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Dairy cows producing meat,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1F1E8"/>
                    </a:solidFill>
                  </a:tcPr>
                </a:tc>
                <a:tc>
                  <a:txBody>
                    <a:bodyPr/>
                    <a:lstStyle/>
                    <a:p>
                      <a:pPr algn="ctr" fontAlgn="b">
                        <a:buNone/>
                      </a:pPr>
                      <a:r>
                        <a:rPr lang="en-US" sz="1400" b="0" i="0" u="none" strike="noStrike" dirty="0">
                          <a:solidFill>
                            <a:srgbClr val="000000"/>
                          </a:solidFill>
                          <a:effectLst/>
                          <a:latin typeface="Aptos Narrow" panose="020B00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0F1E7"/>
                    </a:solidFill>
                  </a:tcPr>
                </a:tc>
                <a:tc>
                  <a:txBody>
                    <a:bodyPr/>
                    <a:lstStyle/>
                    <a:p>
                      <a:pPr algn="ctr" fontAlgn="b">
                        <a:buNone/>
                      </a:pPr>
                      <a:r>
                        <a:rPr lang="en-US" sz="1400" b="0" i="0" u="none" strike="noStrike">
                          <a:solidFill>
                            <a:srgbClr val="000000"/>
                          </a:solidFill>
                          <a:effectLst/>
                          <a:latin typeface="Aptos Narrow" panose="020B000402020202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5F0"/>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EC384"/>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CA93"/>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E"/>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BF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AF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AFB"/>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C"/>
                    </a:solidFill>
                  </a:tcPr>
                </a:tc>
                <a:extLst>
                  <a:ext uri="{0D108BD9-81ED-4DB2-BD59-A6C34878D82A}">
                    <a16:rowId xmlns:a16="http://schemas.microsoft.com/office/drawing/2014/main" val="2967445747"/>
                  </a:ext>
                </a:extLst>
              </a:tr>
              <a:tr h="387427">
                <a:tc>
                  <a:txBody>
                    <a:bodyPr/>
                    <a:lstStyle/>
                    <a:p>
                      <a:pPr algn="ctr" fontAlgn="b">
                        <a:buNone/>
                      </a:pPr>
                      <a:r>
                        <a:rPr lang="en-US" sz="1100" b="0" i="0" u="none" strike="noStrike">
                          <a:solidFill>
                            <a:srgbClr val="000000"/>
                          </a:solidFill>
                          <a:effectLst/>
                          <a:latin typeface="Arial" panose="020B0604020202020204" pitchFamily="34" charset="0"/>
                        </a:rPr>
                        <a:t>dci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Dairy cows producing meat,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DDE"/>
                    </a:solidFill>
                  </a:tcPr>
                </a:tc>
                <a:tc>
                  <a:txBody>
                    <a:bodyPr/>
                    <a:lstStyle/>
                    <a:p>
                      <a:pPr algn="ctr" fontAlgn="b">
                        <a:buNone/>
                      </a:pPr>
                      <a:r>
                        <a:rPr lang="en-US" sz="1400" b="0" i="0" u="none" strike="noStrike">
                          <a:solidFill>
                            <a:srgbClr val="000000"/>
                          </a:solidFill>
                          <a:effectLst/>
                          <a:latin typeface="Aptos Narrow" panose="020B00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0F1E7"/>
                    </a:solidFill>
                  </a:tcPr>
                </a:tc>
                <a:tc>
                  <a:txBody>
                    <a:bodyPr/>
                    <a:lstStyle/>
                    <a:p>
                      <a:pPr algn="ctr" fontAlgn="b">
                        <a:buNone/>
                      </a:pPr>
                      <a:r>
                        <a:rPr lang="en-US" sz="1400" b="0" i="0" u="none" strike="noStrike">
                          <a:solidFill>
                            <a:srgbClr val="000000"/>
                          </a:solidFill>
                          <a:effectLst/>
                          <a:latin typeface="Aptos Narrow" panose="020B000402020202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5F0"/>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CD6A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BE7B"/>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BF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9F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E"/>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F9F8"/>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AFB"/>
                    </a:solidFill>
                  </a:tcPr>
                </a:tc>
                <a:extLst>
                  <a:ext uri="{0D108BD9-81ED-4DB2-BD59-A6C34878D82A}">
                    <a16:rowId xmlns:a16="http://schemas.microsoft.com/office/drawing/2014/main" val="3673955356"/>
                  </a:ext>
                </a:extLst>
              </a:tr>
              <a:tr h="387427">
                <a:tc>
                  <a:txBody>
                    <a:bodyPr/>
                    <a:lstStyle/>
                    <a:p>
                      <a:pPr algn="ctr" fontAlgn="b">
                        <a:buNone/>
                      </a:pPr>
                      <a:r>
                        <a:rPr lang="en-US" sz="1100" b="0" i="0" u="none" strike="noStrike">
                          <a:solidFill>
                            <a:srgbClr val="000000"/>
                          </a:solidFill>
                          <a:effectLst/>
                          <a:latin typeface="Arial" panose="020B0604020202020204" pitchFamily="34" charset="0"/>
                        </a:rPr>
                        <a:t>dmg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Other dairy producing meat, Grazing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7DAB6"/>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CB96"/>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5D9B4"/>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E"/>
                    </a:solidFill>
                  </a:tcPr>
                </a:tc>
                <a:tc>
                  <a:txBody>
                    <a:bodyPr/>
                    <a:lstStyle/>
                    <a:p>
                      <a:pPr algn="ctr" fontAlgn="b">
                        <a:buNone/>
                      </a:pPr>
                      <a:r>
                        <a:rPr lang="en-US" sz="1400" b="0" i="0" u="none" strike="noStrike">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FCF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F9F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AF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1F1E8"/>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FBF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7F3"/>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F9F8"/>
                    </a:solidFill>
                  </a:tcPr>
                </a:tc>
                <a:extLst>
                  <a:ext uri="{0D108BD9-81ED-4DB2-BD59-A6C34878D82A}">
                    <a16:rowId xmlns:a16="http://schemas.microsoft.com/office/drawing/2014/main" val="1269780891"/>
                  </a:ext>
                </a:extLst>
              </a:tr>
              <a:tr h="387427">
                <a:tc>
                  <a:txBody>
                    <a:bodyPr/>
                    <a:lstStyle/>
                    <a:p>
                      <a:pPr algn="ctr" fontAlgn="b">
                        <a:buNone/>
                      </a:pPr>
                      <a:r>
                        <a:rPr lang="en-US" sz="1100" b="0" i="0" u="none" strike="noStrike">
                          <a:solidFill>
                            <a:srgbClr val="000000"/>
                          </a:solidFill>
                          <a:effectLst/>
                          <a:latin typeface="Arial" panose="020B0604020202020204" pitchFamily="34" charset="0"/>
                        </a:rPr>
                        <a:t>dmm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Other dairy producing meat, Mixed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1EBD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2DEC0"/>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DE9D7"/>
                    </a:solidFill>
                  </a:tcPr>
                </a:tc>
                <a:tc>
                  <a:txBody>
                    <a:bodyPr/>
                    <a:lstStyle/>
                    <a:p>
                      <a:pPr algn="ctr" fontAlgn="b">
                        <a:buNone/>
                      </a:pPr>
                      <a:r>
                        <a:rPr lang="en-US" sz="1400" b="0" i="0" u="none" strike="noStrike">
                          <a:solidFill>
                            <a:srgbClr val="000000"/>
                          </a:solidFill>
                          <a:effectLst/>
                          <a:latin typeface="Aptos Narrow" panose="020B00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F4E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FC385"/>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C"/>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F6F2"/>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BFD"/>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FAF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FBFC"/>
                    </a:solidFill>
                  </a:tcPr>
                </a:tc>
                <a:extLst>
                  <a:ext uri="{0D108BD9-81ED-4DB2-BD59-A6C34878D82A}">
                    <a16:rowId xmlns:a16="http://schemas.microsoft.com/office/drawing/2014/main" val="2725224367"/>
                  </a:ext>
                </a:extLst>
              </a:tr>
              <a:tr h="387427">
                <a:tc>
                  <a:txBody>
                    <a:bodyPr/>
                    <a:lstStyle/>
                    <a:p>
                      <a:pPr algn="ctr" fontAlgn="b">
                        <a:buNone/>
                      </a:pPr>
                      <a:r>
                        <a:rPr lang="en-US" sz="1100" b="0" i="0" u="none" strike="noStrike">
                          <a:solidFill>
                            <a:srgbClr val="000000"/>
                          </a:solidFill>
                          <a:effectLst/>
                          <a:latin typeface="Arial" panose="020B0604020202020204" pitchFamily="34" charset="0"/>
                        </a:rPr>
                        <a:t>dmi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Other dairy producing meat,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D3E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BDBB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6CD9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E3C9"/>
                    </a:solidFill>
                  </a:tcPr>
                </a:tc>
                <a:tc>
                  <a:txBody>
                    <a:bodyPr/>
                    <a:lstStyle/>
                    <a:p>
                      <a:pPr algn="ctr" fontAlgn="b">
                        <a:buNone/>
                      </a:pPr>
                      <a:r>
                        <a:rPr lang="en-US" sz="1400" b="0" i="0" u="none" strike="noStrike">
                          <a:solidFill>
                            <a:srgbClr val="000000"/>
                          </a:solidFill>
                          <a:effectLst/>
                          <a:latin typeface="Aptos Narrow" panose="020B00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1F1E8"/>
                    </a:solidFill>
                  </a:tcPr>
                </a:tc>
                <a:tc>
                  <a:txBody>
                    <a:bodyPr/>
                    <a:lstStyle/>
                    <a:p>
                      <a:pPr algn="ctr" fontAlgn="b">
                        <a:buNone/>
                      </a:pPr>
                      <a:r>
                        <a:rPr lang="en-US" sz="1400" b="0" i="0" u="none" strike="noStrike">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FCFF"/>
                    </a:solidFill>
                  </a:tcPr>
                </a:tc>
                <a:tc>
                  <a:txBody>
                    <a:bodyPr/>
                    <a:lstStyle/>
                    <a:p>
                      <a:pPr algn="ctr" fontAlgn="b">
                        <a:buNone/>
                      </a:pPr>
                      <a:r>
                        <a:rPr lang="en-US" sz="1400" b="0" i="0" u="none" strike="noStrike">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F9F7"/>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FAF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F2EA"/>
                    </a:solidFill>
                  </a:tcPr>
                </a:tc>
                <a:tc>
                  <a:txBody>
                    <a:bodyPr/>
                    <a:lstStyle/>
                    <a:p>
                      <a:pPr algn="ctr" fontAlgn="b">
                        <a:buNone/>
                      </a:pPr>
                      <a:r>
                        <a:rPr lang="en-US" sz="1400" b="0" i="0" u="none" strike="noStrike">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FAFB"/>
                    </a:solidFill>
                  </a:tcPr>
                </a:tc>
                <a:tc>
                  <a:txBody>
                    <a:bodyPr/>
                    <a:lstStyle/>
                    <a:p>
                      <a:pPr algn="ctr" fontAlgn="b">
                        <a:buNone/>
                      </a:pPr>
                      <a:r>
                        <a:rPr lang="en-US" sz="1400" b="0" i="0" u="none" strike="noStrike">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F6F2"/>
                    </a:solidFill>
                  </a:tcPr>
                </a:tc>
                <a:tc>
                  <a:txBody>
                    <a:bodyPr/>
                    <a:lstStyle/>
                    <a:p>
                      <a:pPr algn="ctr" fontAlgn="b">
                        <a:buNone/>
                      </a:pPr>
                      <a:r>
                        <a:rPr lang="en-US" sz="1400" b="0" i="0" u="none" strike="noStrike" dirty="0">
                          <a:solidFill>
                            <a:srgbClr val="000000"/>
                          </a:solidFill>
                          <a:effectLst/>
                          <a:latin typeface="Aptos Narrow" panose="020B00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8F6"/>
                    </a:solidFill>
                  </a:tcPr>
                </a:tc>
                <a:extLst>
                  <a:ext uri="{0D108BD9-81ED-4DB2-BD59-A6C34878D82A}">
                    <a16:rowId xmlns:a16="http://schemas.microsoft.com/office/drawing/2014/main" val="3501488328"/>
                  </a:ext>
                </a:extLst>
              </a:tr>
            </a:tbl>
          </a:graphicData>
        </a:graphic>
      </p:graphicFrame>
      <p:sp>
        <p:nvSpPr>
          <p:cNvPr id="12" name="TextBox 11">
            <a:extLst>
              <a:ext uri="{FF2B5EF4-FFF2-40B4-BE49-F238E27FC236}">
                <a16:creationId xmlns:a16="http://schemas.microsoft.com/office/drawing/2014/main" id="{2CE2CC8B-0432-A598-B4C5-CBA86DDC48B7}"/>
              </a:ext>
            </a:extLst>
          </p:cNvPr>
          <p:cNvSpPr txBox="1"/>
          <p:nvPr/>
        </p:nvSpPr>
        <p:spPr>
          <a:xfrm>
            <a:off x="660969" y="5798145"/>
            <a:ext cx="10705672" cy="923330"/>
          </a:xfrm>
          <a:prstGeom prst="rect">
            <a:avLst/>
          </a:prstGeom>
          <a:noFill/>
        </p:spPr>
        <p:txBody>
          <a:bodyPr wrap="square" rtlCol="0">
            <a:spAutoFit/>
          </a:bodyPr>
          <a:lstStyle/>
          <a:p>
            <a:r>
              <a:rPr lang="en-US" dirty="0"/>
              <a:t>The global average share of land input in the mixed beef cattle production is somewhat lower than in the case of industrial beef cattle. This is driven by the grazing feed data, as the intensity of grazing feed per output of industrial beef cattle is similar to that of mixed beef cattle.</a:t>
            </a:r>
          </a:p>
        </p:txBody>
      </p:sp>
    </p:spTree>
    <p:extLst>
      <p:ext uri="{BB962C8B-B14F-4D97-AF65-F5344CB8AC3E}">
        <p14:creationId xmlns:p14="http://schemas.microsoft.com/office/powerpoint/2010/main" val="1809291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D620E-879F-D5A8-0E50-21B1ED6E275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77ED68F-A6CE-4285-3063-4C1DC67B8C98}"/>
              </a:ext>
            </a:extLst>
          </p:cNvPr>
          <p:cNvSpPr>
            <a:spLocks noGrp="1"/>
          </p:cNvSpPr>
          <p:nvPr>
            <p:ph type="title"/>
          </p:nvPr>
        </p:nvSpPr>
        <p:spPr>
          <a:xfrm>
            <a:off x="609599" y="285750"/>
            <a:ext cx="11115675" cy="844408"/>
          </a:xfrm>
        </p:spPr>
        <p:txBody>
          <a:bodyPr>
            <a:normAutofit/>
          </a:bodyPr>
          <a:lstStyle/>
          <a:p>
            <a:r>
              <a:rPr lang="en-US" dirty="0"/>
              <a:t>Cost structure of raw milk activities</a:t>
            </a:r>
          </a:p>
        </p:txBody>
      </p:sp>
      <p:sp>
        <p:nvSpPr>
          <p:cNvPr id="4" name="Slide Number Placeholder 3">
            <a:extLst>
              <a:ext uri="{FF2B5EF4-FFF2-40B4-BE49-F238E27FC236}">
                <a16:creationId xmlns:a16="http://schemas.microsoft.com/office/drawing/2014/main" id="{1C39BB93-07E1-EF5A-DC5C-E11070FFF366}"/>
              </a:ext>
            </a:extLst>
          </p:cNvPr>
          <p:cNvSpPr>
            <a:spLocks noGrp="1"/>
          </p:cNvSpPr>
          <p:nvPr>
            <p:ph type="sldNum" sz="quarter" idx="12"/>
          </p:nvPr>
        </p:nvSpPr>
        <p:spPr/>
        <p:txBody>
          <a:bodyPr/>
          <a:lstStyle/>
          <a:p>
            <a:fld id="{89D7931E-637B-46D8-A580-615CC76C5C63}" type="slidenum">
              <a:rPr lang="en-US" smtClean="0"/>
              <a:pPr/>
              <a:t>21</a:t>
            </a:fld>
            <a:endParaRPr lang="en-US" dirty="0"/>
          </a:p>
        </p:txBody>
      </p:sp>
      <p:graphicFrame>
        <p:nvGraphicFramePr>
          <p:cNvPr id="5" name="Chart 4">
            <a:extLst>
              <a:ext uri="{FF2B5EF4-FFF2-40B4-BE49-F238E27FC236}">
                <a16:creationId xmlns:a16="http://schemas.microsoft.com/office/drawing/2014/main" id="{4DA88504-6ABB-86D3-AEC7-488BF9DEF03A}"/>
              </a:ext>
            </a:extLst>
          </p:cNvPr>
          <p:cNvGraphicFramePr>
            <a:graphicFrameLocks/>
          </p:cNvGraphicFramePr>
          <p:nvPr>
            <p:extLst>
              <p:ext uri="{D42A27DB-BD31-4B8C-83A1-F6EECF244321}">
                <p14:modId xmlns:p14="http://schemas.microsoft.com/office/powerpoint/2010/main" val="3578086555"/>
              </p:ext>
            </p:extLst>
          </p:nvPr>
        </p:nvGraphicFramePr>
        <p:xfrm>
          <a:off x="1078787" y="1413473"/>
          <a:ext cx="10387173" cy="45763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9050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BA24E-9607-3CC5-7FE0-C1F48AD7C74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7D820C8-7857-E10E-3584-F7D81EFF070B}"/>
              </a:ext>
            </a:extLst>
          </p:cNvPr>
          <p:cNvSpPr>
            <a:spLocks noGrp="1"/>
          </p:cNvSpPr>
          <p:nvPr>
            <p:ph type="title"/>
          </p:nvPr>
        </p:nvSpPr>
        <p:spPr>
          <a:xfrm>
            <a:off x="609599" y="285750"/>
            <a:ext cx="11115675" cy="844408"/>
          </a:xfrm>
        </p:spPr>
        <p:txBody>
          <a:bodyPr>
            <a:normAutofit/>
          </a:bodyPr>
          <a:lstStyle/>
          <a:p>
            <a:r>
              <a:rPr lang="en-US" dirty="0"/>
              <a:t>Cost structure of other animal products</a:t>
            </a:r>
          </a:p>
        </p:txBody>
      </p:sp>
      <p:sp>
        <p:nvSpPr>
          <p:cNvPr id="4" name="Slide Number Placeholder 3">
            <a:extLst>
              <a:ext uri="{FF2B5EF4-FFF2-40B4-BE49-F238E27FC236}">
                <a16:creationId xmlns:a16="http://schemas.microsoft.com/office/drawing/2014/main" id="{CEE394C5-127E-A635-8D3B-0E8DA667341A}"/>
              </a:ext>
            </a:extLst>
          </p:cNvPr>
          <p:cNvSpPr>
            <a:spLocks noGrp="1"/>
          </p:cNvSpPr>
          <p:nvPr>
            <p:ph type="sldNum" sz="quarter" idx="12"/>
          </p:nvPr>
        </p:nvSpPr>
        <p:spPr/>
        <p:txBody>
          <a:bodyPr/>
          <a:lstStyle/>
          <a:p>
            <a:fld id="{89D7931E-637B-46D8-A580-615CC76C5C63}" type="slidenum">
              <a:rPr lang="en-US" smtClean="0"/>
              <a:pPr/>
              <a:t>22</a:t>
            </a:fld>
            <a:endParaRPr lang="en-US" dirty="0"/>
          </a:p>
        </p:txBody>
      </p:sp>
      <p:graphicFrame>
        <p:nvGraphicFramePr>
          <p:cNvPr id="8" name="Chart 7">
            <a:extLst>
              <a:ext uri="{FF2B5EF4-FFF2-40B4-BE49-F238E27FC236}">
                <a16:creationId xmlns:a16="http://schemas.microsoft.com/office/drawing/2014/main" id="{0B28C51D-6A47-47AD-9000-99373F04985E}"/>
              </a:ext>
            </a:extLst>
          </p:cNvPr>
          <p:cNvGraphicFramePr>
            <a:graphicFrameLocks/>
          </p:cNvGraphicFramePr>
          <p:nvPr>
            <p:extLst>
              <p:ext uri="{D42A27DB-BD31-4B8C-83A1-F6EECF244321}">
                <p14:modId xmlns:p14="http://schemas.microsoft.com/office/powerpoint/2010/main" val="2331084003"/>
              </p:ext>
            </p:extLst>
          </p:nvPr>
        </p:nvGraphicFramePr>
        <p:xfrm>
          <a:off x="1017142" y="1273996"/>
          <a:ext cx="9965932" cy="49726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20262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44CA4-1818-C27B-6748-9478B0C5564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83685B7-AD11-7A2F-9387-38B622FF471A}"/>
              </a:ext>
            </a:extLst>
          </p:cNvPr>
          <p:cNvSpPr>
            <a:spLocks noGrp="1"/>
          </p:cNvSpPr>
          <p:nvPr>
            <p:ph type="title"/>
          </p:nvPr>
        </p:nvSpPr>
        <p:spPr>
          <a:xfrm>
            <a:off x="609599" y="285749"/>
            <a:ext cx="11115675" cy="863289"/>
          </a:xfrm>
        </p:spPr>
        <p:txBody>
          <a:bodyPr>
            <a:normAutofit/>
          </a:bodyPr>
          <a:lstStyle/>
          <a:p>
            <a:r>
              <a:rPr lang="en-US" dirty="0"/>
              <a:t>Global emission intensities: cattle</a:t>
            </a:r>
          </a:p>
        </p:txBody>
      </p:sp>
      <p:sp>
        <p:nvSpPr>
          <p:cNvPr id="4" name="Slide Number Placeholder 3">
            <a:extLst>
              <a:ext uri="{FF2B5EF4-FFF2-40B4-BE49-F238E27FC236}">
                <a16:creationId xmlns:a16="http://schemas.microsoft.com/office/drawing/2014/main" id="{E7D91C80-5BA0-5941-A418-D7A47ED18918}"/>
              </a:ext>
            </a:extLst>
          </p:cNvPr>
          <p:cNvSpPr>
            <a:spLocks noGrp="1"/>
          </p:cNvSpPr>
          <p:nvPr>
            <p:ph type="sldNum" sz="quarter" idx="12"/>
          </p:nvPr>
        </p:nvSpPr>
        <p:spPr/>
        <p:txBody>
          <a:bodyPr/>
          <a:lstStyle/>
          <a:p>
            <a:fld id="{89D7931E-637B-46D8-A580-615CC76C5C63}" type="slidenum">
              <a:rPr lang="en-US" smtClean="0"/>
              <a:pPr/>
              <a:t>23</a:t>
            </a:fld>
            <a:endParaRPr lang="en-US" dirty="0"/>
          </a:p>
        </p:txBody>
      </p:sp>
      <p:graphicFrame>
        <p:nvGraphicFramePr>
          <p:cNvPr id="6" name="Chart 5">
            <a:extLst>
              <a:ext uri="{FF2B5EF4-FFF2-40B4-BE49-F238E27FC236}">
                <a16:creationId xmlns:a16="http://schemas.microsoft.com/office/drawing/2014/main" id="{FDE43527-6B9C-4B2F-BB72-5CCC3C62017E}"/>
              </a:ext>
            </a:extLst>
          </p:cNvPr>
          <p:cNvGraphicFramePr>
            <a:graphicFrameLocks/>
          </p:cNvGraphicFramePr>
          <p:nvPr>
            <p:extLst>
              <p:ext uri="{D42A27DB-BD31-4B8C-83A1-F6EECF244321}">
                <p14:modId xmlns:p14="http://schemas.microsoft.com/office/powerpoint/2010/main" val="388614539"/>
              </p:ext>
            </p:extLst>
          </p:nvPr>
        </p:nvGraphicFramePr>
        <p:xfrm>
          <a:off x="1143129" y="1192453"/>
          <a:ext cx="9442289" cy="50957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083950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8A605-CDF0-7E0E-BEE9-E23856BB69C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426A409-5877-855C-7DD0-487692F8D7D8}"/>
              </a:ext>
            </a:extLst>
          </p:cNvPr>
          <p:cNvSpPr>
            <a:spLocks noGrp="1"/>
          </p:cNvSpPr>
          <p:nvPr>
            <p:ph type="title"/>
          </p:nvPr>
        </p:nvSpPr>
        <p:spPr>
          <a:xfrm>
            <a:off x="609600" y="74041"/>
            <a:ext cx="11115675" cy="863289"/>
          </a:xfrm>
        </p:spPr>
        <p:txBody>
          <a:bodyPr>
            <a:normAutofit fontScale="90000"/>
          </a:bodyPr>
          <a:lstStyle/>
          <a:p>
            <a:r>
              <a:rPr lang="en-US" dirty="0"/>
              <a:t>US emission intensities: pigs and poultry</a:t>
            </a:r>
          </a:p>
        </p:txBody>
      </p:sp>
      <p:sp>
        <p:nvSpPr>
          <p:cNvPr id="4" name="Slide Number Placeholder 3">
            <a:extLst>
              <a:ext uri="{FF2B5EF4-FFF2-40B4-BE49-F238E27FC236}">
                <a16:creationId xmlns:a16="http://schemas.microsoft.com/office/drawing/2014/main" id="{B5E102C1-F392-6CF0-F2A7-D3C1D40038FE}"/>
              </a:ext>
            </a:extLst>
          </p:cNvPr>
          <p:cNvSpPr>
            <a:spLocks noGrp="1"/>
          </p:cNvSpPr>
          <p:nvPr>
            <p:ph type="sldNum" sz="quarter" idx="12"/>
          </p:nvPr>
        </p:nvSpPr>
        <p:spPr/>
        <p:txBody>
          <a:bodyPr/>
          <a:lstStyle/>
          <a:p>
            <a:fld id="{89D7931E-637B-46D8-A580-615CC76C5C63}" type="slidenum">
              <a:rPr lang="en-US" smtClean="0"/>
              <a:pPr/>
              <a:t>24</a:t>
            </a:fld>
            <a:endParaRPr lang="en-US" dirty="0"/>
          </a:p>
        </p:txBody>
      </p:sp>
      <p:graphicFrame>
        <p:nvGraphicFramePr>
          <p:cNvPr id="2" name="Chart 1">
            <a:extLst>
              <a:ext uri="{FF2B5EF4-FFF2-40B4-BE49-F238E27FC236}">
                <a16:creationId xmlns:a16="http://schemas.microsoft.com/office/drawing/2014/main" id="{4C1118EF-B4C8-4978-A223-8988EC6FA345}"/>
              </a:ext>
            </a:extLst>
          </p:cNvPr>
          <p:cNvGraphicFramePr>
            <a:graphicFrameLocks/>
          </p:cNvGraphicFramePr>
          <p:nvPr>
            <p:extLst>
              <p:ext uri="{D42A27DB-BD31-4B8C-83A1-F6EECF244321}">
                <p14:modId xmlns:p14="http://schemas.microsoft.com/office/powerpoint/2010/main" val="1294221914"/>
              </p:ext>
            </p:extLst>
          </p:nvPr>
        </p:nvGraphicFramePr>
        <p:xfrm>
          <a:off x="1375771" y="1149038"/>
          <a:ext cx="9033973" cy="51317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873332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75A4B-61EC-1F42-7DD6-2C46CDAE8E5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36C3AB-57FA-EA9A-EB33-87B2B06DD194}"/>
              </a:ext>
            </a:extLst>
          </p:cNvPr>
          <p:cNvSpPr>
            <a:spLocks noGrp="1"/>
          </p:cNvSpPr>
          <p:nvPr>
            <p:ph type="title"/>
          </p:nvPr>
        </p:nvSpPr>
        <p:spPr>
          <a:xfrm>
            <a:off x="538162" y="136525"/>
            <a:ext cx="11115675" cy="863289"/>
          </a:xfrm>
        </p:spPr>
        <p:txBody>
          <a:bodyPr>
            <a:normAutofit/>
          </a:bodyPr>
          <a:lstStyle/>
          <a:p>
            <a:r>
              <a:rPr lang="en-US" dirty="0"/>
              <a:t>Conclusions and next steps</a:t>
            </a:r>
          </a:p>
        </p:txBody>
      </p:sp>
      <p:sp>
        <p:nvSpPr>
          <p:cNvPr id="4" name="Slide Number Placeholder 3">
            <a:extLst>
              <a:ext uri="{FF2B5EF4-FFF2-40B4-BE49-F238E27FC236}">
                <a16:creationId xmlns:a16="http://schemas.microsoft.com/office/drawing/2014/main" id="{44124B5B-DF66-B05F-06FF-2E6C0F8E609A}"/>
              </a:ext>
            </a:extLst>
          </p:cNvPr>
          <p:cNvSpPr>
            <a:spLocks noGrp="1"/>
          </p:cNvSpPr>
          <p:nvPr>
            <p:ph type="sldNum" sz="quarter" idx="12"/>
          </p:nvPr>
        </p:nvSpPr>
        <p:spPr/>
        <p:txBody>
          <a:bodyPr/>
          <a:lstStyle/>
          <a:p>
            <a:fld id="{89D7931E-637B-46D8-A580-615CC76C5C63}" type="slidenum">
              <a:rPr lang="en-US" smtClean="0"/>
              <a:pPr/>
              <a:t>25</a:t>
            </a:fld>
            <a:endParaRPr lang="en-US" dirty="0"/>
          </a:p>
        </p:txBody>
      </p:sp>
      <p:sp>
        <p:nvSpPr>
          <p:cNvPr id="7" name="Content Placeholder 1">
            <a:extLst>
              <a:ext uri="{FF2B5EF4-FFF2-40B4-BE49-F238E27FC236}">
                <a16:creationId xmlns:a16="http://schemas.microsoft.com/office/drawing/2014/main" id="{605993A7-0C3B-E313-036A-C9B8D13C29E3}"/>
              </a:ext>
            </a:extLst>
          </p:cNvPr>
          <p:cNvSpPr>
            <a:spLocks noGrp="1"/>
          </p:cNvSpPr>
          <p:nvPr>
            <p:ph idx="1"/>
          </p:nvPr>
        </p:nvSpPr>
        <p:spPr>
          <a:xfrm>
            <a:off x="609600" y="999815"/>
            <a:ext cx="10972800" cy="5572436"/>
          </a:xfrm>
        </p:spPr>
        <p:txBody>
          <a:bodyPr>
            <a:normAutofit/>
          </a:bodyPr>
          <a:lstStyle/>
          <a:p>
            <a:pPr algn="just">
              <a:lnSpc>
                <a:spcPct val="100000"/>
              </a:lnSpc>
            </a:pPr>
            <a:r>
              <a:rPr lang="en-US" b="0" dirty="0"/>
              <a:t>The newly developed GTAP-LVS database provides a comprehensive representation of the global livestock supply chains</a:t>
            </a:r>
          </a:p>
          <a:p>
            <a:pPr lvl="1" algn="just">
              <a:lnSpc>
                <a:spcPct val="100000"/>
              </a:lnSpc>
            </a:pPr>
            <a:r>
              <a:rPr lang="en-US" b="0" dirty="0"/>
              <a:t>Introduces new feed and livestock activities (further split by production processes) to the GTAP MRIO.</a:t>
            </a:r>
          </a:p>
          <a:p>
            <a:pPr lvl="1" algn="just">
              <a:lnSpc>
                <a:spcPct val="100000"/>
              </a:lnSpc>
            </a:pPr>
            <a:r>
              <a:rPr lang="en-US" dirty="0"/>
              <a:t>The database reveals substantial heterogeneity across the livestock production systems and across countries, in terms of their production efficiency and environmental footprints.</a:t>
            </a:r>
            <a:endParaRPr lang="en-US" b="0" dirty="0"/>
          </a:p>
          <a:p>
            <a:pPr lvl="1" algn="just">
              <a:lnSpc>
                <a:spcPct val="100000"/>
              </a:lnSpc>
            </a:pPr>
            <a:r>
              <a:rPr lang="en-US" dirty="0"/>
              <a:t>Allows for the detailed analysis of the livestock-related policies, including mitigation, dietary transition, climate impacts, circularity, etc., especially when linked to the global CGE models (several ongoing projects)</a:t>
            </a:r>
            <a:r>
              <a:rPr lang="en-US" b="0" dirty="0"/>
              <a:t>.</a:t>
            </a:r>
          </a:p>
          <a:p>
            <a:pPr marL="457200" lvl="1" indent="-457200" algn="just">
              <a:lnSpc>
                <a:spcPct val="100000"/>
              </a:lnSpc>
            </a:pPr>
            <a:r>
              <a:rPr lang="en-US" sz="2800" b="0" dirty="0"/>
              <a:t>Ongoing work focuses on updating the GTAP-LVS to the 2023 reference year (GTAP 12) using circa 2020 livestock database (under development by the Cornell colleagues).</a:t>
            </a:r>
          </a:p>
          <a:p>
            <a:pPr marL="457200" lvl="1" indent="0" algn="just">
              <a:lnSpc>
                <a:spcPct val="100000"/>
              </a:lnSpc>
              <a:buNone/>
            </a:pPr>
            <a:endParaRPr lang="en-US" b="0" dirty="0"/>
          </a:p>
          <a:p>
            <a:pPr marL="457200" lvl="1" indent="0">
              <a:lnSpc>
                <a:spcPct val="100000"/>
              </a:lnSpc>
              <a:buNone/>
            </a:pPr>
            <a:endParaRPr lang="en-US" dirty="0"/>
          </a:p>
          <a:p>
            <a:endParaRPr lang="en-US" dirty="0"/>
          </a:p>
        </p:txBody>
      </p:sp>
    </p:spTree>
    <p:extLst>
      <p:ext uri="{BB962C8B-B14F-4D97-AF65-F5344CB8AC3E}">
        <p14:creationId xmlns:p14="http://schemas.microsoft.com/office/powerpoint/2010/main" val="29280077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br>
              <a:rPr lang="en-US" dirty="0"/>
            </a:br>
            <a:endParaRPr lang="en-US" dirty="0"/>
          </a:p>
        </p:txBody>
      </p:sp>
      <p:sp>
        <p:nvSpPr>
          <p:cNvPr id="3" name="Subtitle 2"/>
          <p:cNvSpPr>
            <a:spLocks noGrp="1"/>
          </p:cNvSpPr>
          <p:nvPr>
            <p:ph type="subTitle" idx="1"/>
          </p:nvPr>
        </p:nvSpPr>
        <p:spPr/>
        <p:txBody>
          <a:bodyPr/>
          <a:lstStyle/>
          <a:p>
            <a:r>
              <a:rPr lang="en-US" dirty="0"/>
              <a:t>mchepeli@purdue.edu</a:t>
            </a:r>
          </a:p>
        </p:txBody>
      </p:sp>
    </p:spTree>
    <p:extLst>
      <p:ext uri="{BB962C8B-B14F-4D97-AF65-F5344CB8AC3E}">
        <p14:creationId xmlns:p14="http://schemas.microsoft.com/office/powerpoint/2010/main" val="2728291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4FE2A7-8A3D-4EAA-9DC6-D29C5972AEFC}"/>
              </a:ext>
            </a:extLst>
          </p:cNvPr>
          <p:cNvSpPr>
            <a:spLocks noGrp="1"/>
          </p:cNvSpPr>
          <p:nvPr>
            <p:ph idx="1"/>
          </p:nvPr>
        </p:nvSpPr>
        <p:spPr>
          <a:xfrm>
            <a:off x="525710" y="866747"/>
            <a:ext cx="11327934" cy="5743778"/>
          </a:xfrm>
        </p:spPr>
        <p:txBody>
          <a:bodyPr>
            <a:normAutofit lnSpcReduction="10000"/>
          </a:bodyPr>
          <a:lstStyle/>
          <a:p>
            <a:r>
              <a:rPr lang="en-US" sz="2400" dirty="0"/>
              <a:t>The largest land-use system on Earth </a:t>
            </a:r>
          </a:p>
          <a:p>
            <a:pPr lvl="1"/>
            <a:r>
              <a:rPr lang="en-US" sz="2000" dirty="0"/>
              <a:t>30% of ice-free surface</a:t>
            </a:r>
          </a:p>
          <a:p>
            <a:pPr lvl="1"/>
            <a:r>
              <a:rPr lang="en-US" sz="2000" dirty="0"/>
              <a:t>One-third of the freshwater</a:t>
            </a:r>
          </a:p>
          <a:p>
            <a:pPr lvl="1"/>
            <a:r>
              <a:rPr lang="en-US" sz="2000" dirty="0"/>
              <a:t>40% of global arable land for feed </a:t>
            </a:r>
            <a:r>
              <a:rPr lang="en-US" sz="2000" dirty="0">
                <a:solidFill>
                  <a:srgbClr val="BFBFBF"/>
                </a:solidFill>
              </a:rPr>
              <a:t>(</a:t>
            </a:r>
            <a:r>
              <a:rPr lang="en-US" sz="2000" dirty="0" err="1">
                <a:solidFill>
                  <a:srgbClr val="BFBFBF"/>
                </a:solidFill>
              </a:rPr>
              <a:t>Mottet</a:t>
            </a:r>
            <a:r>
              <a:rPr lang="en-US" sz="2000" dirty="0">
                <a:solidFill>
                  <a:srgbClr val="BFBFBF"/>
                </a:solidFill>
              </a:rPr>
              <a:t> et al. 2017)</a:t>
            </a:r>
          </a:p>
          <a:p>
            <a:r>
              <a:rPr lang="en-US" b="0" i="0" dirty="0">
                <a:solidFill>
                  <a:srgbClr val="001E2E"/>
                </a:solidFill>
                <a:effectLst/>
                <a:latin typeface="Google Sans"/>
              </a:rPr>
              <a:t> </a:t>
            </a:r>
            <a:r>
              <a:rPr lang="en-US" sz="2400" dirty="0"/>
              <a:t>Economic significance </a:t>
            </a:r>
          </a:p>
          <a:p>
            <a:pPr lvl="1"/>
            <a:r>
              <a:rPr lang="en-US" sz="2000" dirty="0"/>
              <a:t>Contributes 40% of the global value of agricultural output</a:t>
            </a:r>
          </a:p>
          <a:p>
            <a:pPr lvl="1"/>
            <a:r>
              <a:rPr lang="en-US" sz="2000" dirty="0">
                <a:latin typeface="+mj-lt"/>
              </a:rPr>
              <a:t>Provides income for more than 1.3 billion people </a:t>
            </a:r>
            <a:r>
              <a:rPr lang="en-US" sz="2000" i="0" u="none" strike="noStrike" baseline="0" dirty="0">
                <a:latin typeface="+mj-lt"/>
              </a:rPr>
              <a:t>employed in different livestock product value chains </a:t>
            </a:r>
            <a:r>
              <a:rPr lang="en-US" sz="2000" i="0" u="none" strike="noStrike" baseline="0" dirty="0">
                <a:solidFill>
                  <a:srgbClr val="BFBFBF"/>
                </a:solidFill>
                <a:latin typeface="+mj-lt"/>
              </a:rPr>
              <a:t>(FAO 2018)</a:t>
            </a:r>
            <a:endParaRPr lang="en-US" sz="2000" dirty="0">
              <a:solidFill>
                <a:srgbClr val="BFBFBF"/>
              </a:solidFill>
              <a:latin typeface="+mj-lt"/>
            </a:endParaRPr>
          </a:p>
          <a:p>
            <a:pPr lvl="1"/>
            <a:r>
              <a:rPr lang="en-US" sz="2000" dirty="0"/>
              <a:t>Plays a critical role in the solution to reducing food loss and waste </a:t>
            </a:r>
            <a:r>
              <a:rPr lang="en-US" sz="2000" dirty="0">
                <a:solidFill>
                  <a:srgbClr val="BFBFBF"/>
                </a:solidFill>
              </a:rPr>
              <a:t>(Dou et al. 2018)</a:t>
            </a:r>
          </a:p>
          <a:p>
            <a:r>
              <a:rPr lang="en-US" sz="2400" dirty="0"/>
              <a:t> Climate impacts</a:t>
            </a:r>
          </a:p>
          <a:p>
            <a:pPr lvl="1"/>
            <a:r>
              <a:rPr lang="en-US" sz="2000" dirty="0"/>
              <a:t>While responsible for 14.5% of GHGs, predicted to experience direct and indirect impacts of climate change</a:t>
            </a:r>
          </a:p>
          <a:p>
            <a:r>
              <a:rPr lang="en-US" sz="2400" dirty="0"/>
              <a:t> Many dualities </a:t>
            </a:r>
            <a:r>
              <a:rPr lang="en-US" sz="2000" b="0" dirty="0">
                <a:solidFill>
                  <a:schemeClr val="bg1">
                    <a:lumMod val="75000"/>
                  </a:schemeClr>
                </a:solidFill>
              </a:rPr>
              <a:t>(Herrero et al. 2013)</a:t>
            </a:r>
          </a:p>
          <a:p>
            <a:pPr lvl="1"/>
            <a:r>
              <a:rPr lang="en-US" sz="2000" dirty="0"/>
              <a:t>Provides critically important protein and micronutrients to human diets and contribute to obesity</a:t>
            </a:r>
          </a:p>
          <a:p>
            <a:pPr lvl="1"/>
            <a:r>
              <a:rPr lang="en-US" sz="2000" dirty="0"/>
              <a:t>Livestock can both contribute valuable nutrients for crops and be responsible for nutrient pollution and land degradation</a:t>
            </a:r>
          </a:p>
          <a:p>
            <a:pPr marL="457200" lvl="1" indent="0">
              <a:buNone/>
            </a:pPr>
            <a:endParaRPr lang="en-US" sz="2000" dirty="0"/>
          </a:p>
        </p:txBody>
      </p:sp>
      <p:sp>
        <p:nvSpPr>
          <p:cNvPr id="3" name="Title 2">
            <a:extLst>
              <a:ext uri="{FF2B5EF4-FFF2-40B4-BE49-F238E27FC236}">
                <a16:creationId xmlns:a16="http://schemas.microsoft.com/office/drawing/2014/main" id="{2C2436AC-3481-4D79-A67C-0C0B23B62C07}"/>
              </a:ext>
            </a:extLst>
          </p:cNvPr>
          <p:cNvSpPr>
            <a:spLocks noGrp="1"/>
          </p:cNvSpPr>
          <p:nvPr>
            <p:ph type="title"/>
          </p:nvPr>
        </p:nvSpPr>
        <p:spPr>
          <a:xfrm>
            <a:off x="525710" y="118319"/>
            <a:ext cx="10972800" cy="768060"/>
          </a:xfrm>
        </p:spPr>
        <p:txBody>
          <a:bodyPr>
            <a:normAutofit/>
          </a:bodyPr>
          <a:lstStyle/>
          <a:p>
            <a:r>
              <a:rPr lang="en-US" sz="4000" dirty="0"/>
              <a:t>The importance of livestock sector</a:t>
            </a:r>
          </a:p>
        </p:txBody>
      </p:sp>
      <p:sp>
        <p:nvSpPr>
          <p:cNvPr id="4" name="Slide Number Placeholder 3">
            <a:extLst>
              <a:ext uri="{FF2B5EF4-FFF2-40B4-BE49-F238E27FC236}">
                <a16:creationId xmlns:a16="http://schemas.microsoft.com/office/drawing/2014/main" id="{250AF797-9A32-4247-A393-17C33C90FEF7}"/>
              </a:ext>
            </a:extLst>
          </p:cNvPr>
          <p:cNvSpPr>
            <a:spLocks noGrp="1"/>
          </p:cNvSpPr>
          <p:nvPr>
            <p:ph type="sldNum" sz="quarter" idx="12"/>
          </p:nvPr>
        </p:nvSpPr>
        <p:spPr/>
        <p:txBody>
          <a:bodyPr/>
          <a:lstStyle/>
          <a:p>
            <a:fld id="{89D7931E-637B-46D8-A580-615CC76C5C63}" type="slidenum">
              <a:rPr lang="en-US" smtClean="0"/>
              <a:pPr/>
              <a:t>3</a:t>
            </a:fld>
            <a:endParaRPr lang="en-US" dirty="0"/>
          </a:p>
        </p:txBody>
      </p:sp>
    </p:spTree>
    <p:extLst>
      <p:ext uri="{BB962C8B-B14F-4D97-AF65-F5344CB8AC3E}">
        <p14:creationId xmlns:p14="http://schemas.microsoft.com/office/powerpoint/2010/main" val="2591859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ACF04D7-60AE-4AFE-9E74-9D9B3BF018A4}"/>
              </a:ext>
            </a:extLst>
          </p:cNvPr>
          <p:cNvSpPr>
            <a:spLocks noGrp="1"/>
          </p:cNvSpPr>
          <p:nvPr>
            <p:ph type="title"/>
          </p:nvPr>
        </p:nvSpPr>
        <p:spPr>
          <a:xfrm>
            <a:off x="516835" y="221129"/>
            <a:ext cx="10972800" cy="641554"/>
          </a:xfrm>
        </p:spPr>
        <p:txBody>
          <a:bodyPr>
            <a:normAutofit fontScale="90000"/>
          </a:bodyPr>
          <a:lstStyle/>
          <a:p>
            <a:r>
              <a:rPr lang="en-US" dirty="0"/>
              <a:t>Global livestock production systems</a:t>
            </a:r>
          </a:p>
        </p:txBody>
      </p:sp>
      <p:sp>
        <p:nvSpPr>
          <p:cNvPr id="4" name="Slide Number Placeholder 3">
            <a:extLst>
              <a:ext uri="{FF2B5EF4-FFF2-40B4-BE49-F238E27FC236}">
                <a16:creationId xmlns:a16="http://schemas.microsoft.com/office/drawing/2014/main" id="{25CFC72E-424F-4812-B9F7-55A0C8ECE351}"/>
              </a:ext>
            </a:extLst>
          </p:cNvPr>
          <p:cNvSpPr>
            <a:spLocks noGrp="1"/>
          </p:cNvSpPr>
          <p:nvPr>
            <p:ph type="sldNum" sz="quarter" idx="12"/>
          </p:nvPr>
        </p:nvSpPr>
        <p:spPr/>
        <p:txBody>
          <a:bodyPr/>
          <a:lstStyle/>
          <a:p>
            <a:fld id="{89D7931E-637B-46D8-A580-615CC76C5C63}" type="slidenum">
              <a:rPr lang="en-US" smtClean="0"/>
              <a:pPr/>
              <a:t>4</a:t>
            </a:fld>
            <a:endParaRPr lang="en-US" dirty="0"/>
          </a:p>
        </p:txBody>
      </p:sp>
      <p:sp>
        <p:nvSpPr>
          <p:cNvPr id="7" name="TextBox 6">
            <a:extLst>
              <a:ext uri="{FF2B5EF4-FFF2-40B4-BE49-F238E27FC236}">
                <a16:creationId xmlns:a16="http://schemas.microsoft.com/office/drawing/2014/main" id="{324F004C-A041-4677-A341-D0EE16F6AF72}"/>
              </a:ext>
            </a:extLst>
          </p:cNvPr>
          <p:cNvSpPr txBox="1"/>
          <p:nvPr/>
        </p:nvSpPr>
        <p:spPr>
          <a:xfrm>
            <a:off x="889138" y="5135358"/>
            <a:ext cx="3038475" cy="307777"/>
          </a:xfrm>
          <a:prstGeom prst="rect">
            <a:avLst/>
          </a:prstGeom>
          <a:noFill/>
        </p:spPr>
        <p:txBody>
          <a:bodyPr wrap="square" rtlCol="0">
            <a:spAutoFit/>
          </a:bodyPr>
          <a:lstStyle/>
          <a:p>
            <a:r>
              <a:rPr lang="en-US" sz="1400" dirty="0">
                <a:solidFill>
                  <a:schemeClr val="bg1">
                    <a:lumMod val="75000"/>
                  </a:schemeClr>
                </a:solidFill>
              </a:rPr>
              <a:t>Source: Authors’ calculation</a:t>
            </a:r>
          </a:p>
        </p:txBody>
      </p:sp>
      <p:sp>
        <p:nvSpPr>
          <p:cNvPr id="10" name="TextBox 9">
            <a:extLst>
              <a:ext uri="{FF2B5EF4-FFF2-40B4-BE49-F238E27FC236}">
                <a16:creationId xmlns:a16="http://schemas.microsoft.com/office/drawing/2014/main" id="{1EC13AA7-44AF-460C-88BB-7B7D8E1709DC}"/>
              </a:ext>
            </a:extLst>
          </p:cNvPr>
          <p:cNvSpPr txBox="1"/>
          <p:nvPr/>
        </p:nvSpPr>
        <p:spPr>
          <a:xfrm>
            <a:off x="516835" y="4958040"/>
            <a:ext cx="6152322" cy="369332"/>
          </a:xfrm>
          <a:prstGeom prst="rect">
            <a:avLst/>
          </a:prstGeom>
          <a:noFill/>
        </p:spPr>
        <p:txBody>
          <a:bodyPr wrap="square" rtlCol="0">
            <a:spAutoFit/>
          </a:bodyPr>
          <a:lstStyle/>
          <a:p>
            <a:pPr marL="285750" indent="-285750">
              <a:buFont typeface="Arial" panose="020B0604020202020204" pitchFamily="34" charset="0"/>
              <a:buChar char="•"/>
            </a:pPr>
            <a:endParaRPr lang="en-US" dirty="0"/>
          </a:p>
        </p:txBody>
      </p:sp>
      <p:sp>
        <p:nvSpPr>
          <p:cNvPr id="11" name="TextBox 10">
            <a:extLst>
              <a:ext uri="{FF2B5EF4-FFF2-40B4-BE49-F238E27FC236}">
                <a16:creationId xmlns:a16="http://schemas.microsoft.com/office/drawing/2014/main" id="{AB7B0938-0822-4181-B21D-D6DE84767191}"/>
              </a:ext>
            </a:extLst>
          </p:cNvPr>
          <p:cNvSpPr txBox="1"/>
          <p:nvPr/>
        </p:nvSpPr>
        <p:spPr>
          <a:xfrm>
            <a:off x="8020879" y="1265642"/>
            <a:ext cx="3717235" cy="369332"/>
          </a:xfrm>
          <a:prstGeom prst="rect">
            <a:avLst/>
          </a:prstGeom>
          <a:noFill/>
        </p:spPr>
        <p:txBody>
          <a:bodyPr wrap="square" rtlCol="0">
            <a:spAutoFit/>
          </a:bodyPr>
          <a:lstStyle/>
          <a:p>
            <a:endParaRPr lang="en-US" dirty="0"/>
          </a:p>
        </p:txBody>
      </p:sp>
      <p:sp>
        <p:nvSpPr>
          <p:cNvPr id="12" name="TextBox 11">
            <a:extLst>
              <a:ext uri="{FF2B5EF4-FFF2-40B4-BE49-F238E27FC236}">
                <a16:creationId xmlns:a16="http://schemas.microsoft.com/office/drawing/2014/main" id="{460389F2-4ADC-4F3B-B2D5-73EB72E7119A}"/>
              </a:ext>
            </a:extLst>
          </p:cNvPr>
          <p:cNvSpPr txBox="1"/>
          <p:nvPr/>
        </p:nvSpPr>
        <p:spPr>
          <a:xfrm>
            <a:off x="6218583" y="909125"/>
            <a:ext cx="5764699" cy="5078313"/>
          </a:xfrm>
          <a:prstGeom prst="rect">
            <a:avLst/>
          </a:prstGeom>
          <a:noFill/>
        </p:spPr>
        <p:txBody>
          <a:bodyPr wrap="square" rtlCol="0">
            <a:spAutoFit/>
          </a:bodyPr>
          <a:lstStyle/>
          <a:p>
            <a:pPr marL="285750" indent="-285750">
              <a:buFont typeface="Arial" panose="020B0604020202020204" pitchFamily="34" charset="0"/>
              <a:buChar char="•"/>
            </a:pPr>
            <a:r>
              <a:rPr lang="en-US" sz="1800" kern="0" dirty="0">
                <a:effectLst/>
                <a:latin typeface="Calibri" panose="020F0502020204030204" pitchFamily="34" charset="0"/>
                <a:ea typeface="Times New Roman" panose="02020603050405020304" pitchFamily="18" charset="0"/>
              </a:rPr>
              <a:t>Solely livestock systems: </a:t>
            </a:r>
            <a:r>
              <a:rPr lang="en-US" sz="1800" kern="0" dirty="0">
                <a:solidFill>
                  <a:srgbClr val="000000"/>
                </a:solidFill>
                <a:effectLst/>
                <a:latin typeface="Calibri" panose="020F0502020204030204" pitchFamily="34" charset="0"/>
                <a:ea typeface="Times New Roman" panose="02020603050405020304" pitchFamily="18" charset="0"/>
              </a:rPr>
              <a:t>More than 90% of dry matter fed to animals comes from rangelands, pastures, annual forages and purchased feeds, and less than 10% of the total value of production comes from non-livestock farming activities.</a:t>
            </a:r>
          </a:p>
          <a:p>
            <a:endParaRPr lang="en-US" sz="1800" kern="0" dirty="0">
              <a:solidFill>
                <a:srgbClr val="000000"/>
              </a:solidFill>
              <a:effectLst/>
              <a:latin typeface="Calibri" panose="020F0502020204030204" pitchFamily="34" charset="0"/>
              <a:ea typeface="Times New Roman" panose="02020603050405020304" pitchFamily="18" charset="0"/>
            </a:endParaRPr>
          </a:p>
          <a:p>
            <a:pPr marL="742950" lvl="1" indent="-285750">
              <a:buFont typeface="Arial" panose="020B0604020202020204" pitchFamily="34" charset="0"/>
              <a:buChar char="•"/>
            </a:pPr>
            <a:r>
              <a:rPr lang="en-US" sz="1800" kern="0" dirty="0">
                <a:solidFill>
                  <a:srgbClr val="548235"/>
                </a:solidFill>
                <a:effectLst/>
                <a:latin typeface="Calibri" panose="020F0502020204030204" pitchFamily="34" charset="0"/>
                <a:ea typeface="Times New Roman" panose="02020603050405020304" pitchFamily="18" charset="0"/>
              </a:rPr>
              <a:t>Grazing system</a:t>
            </a:r>
            <a:r>
              <a:rPr lang="en-US" sz="1800" kern="0" dirty="0">
                <a:effectLst/>
                <a:latin typeface="Calibri" panose="020F0502020204030204" pitchFamily="34" charset="0"/>
                <a:ea typeface="Times New Roman" panose="02020603050405020304" pitchFamily="18" charset="0"/>
              </a:rPr>
              <a:t>:</a:t>
            </a:r>
            <a:r>
              <a:rPr lang="en-US" sz="1800" kern="0" dirty="0">
                <a:solidFill>
                  <a:srgbClr val="548235"/>
                </a:solidFill>
                <a:effectLst/>
                <a:latin typeface="Calibri" panose="020F0502020204030204" pitchFamily="34" charset="0"/>
                <a:ea typeface="Times New Roman" panose="02020603050405020304" pitchFamily="18" charset="0"/>
              </a:rPr>
              <a:t> </a:t>
            </a:r>
            <a:r>
              <a:rPr lang="en-US" sz="1800" kern="0" dirty="0">
                <a:solidFill>
                  <a:srgbClr val="000000"/>
                </a:solidFill>
                <a:effectLst/>
                <a:latin typeface="Calibri" panose="020F0502020204030204" pitchFamily="34" charset="0"/>
                <a:ea typeface="Times New Roman" panose="02020603050405020304" pitchFamily="18" charset="0"/>
              </a:rPr>
              <a:t>More than 10% of the dry matter fed to animals is produced on the farm, annual average stocking rates are less than 10 </a:t>
            </a:r>
            <a:r>
              <a:rPr lang="en-US" sz="1800" kern="0" dirty="0" err="1">
                <a:solidFill>
                  <a:srgbClr val="000000"/>
                </a:solidFill>
                <a:effectLst/>
                <a:latin typeface="Calibri" panose="020F0502020204030204" pitchFamily="34" charset="0"/>
                <a:ea typeface="Times New Roman" panose="02020603050405020304" pitchFamily="18" charset="0"/>
              </a:rPr>
              <a:t>tlu</a:t>
            </a:r>
            <a:r>
              <a:rPr lang="en-US" kern="0" dirty="0">
                <a:solidFill>
                  <a:srgbClr val="000000"/>
                </a:solidFill>
                <a:latin typeface="Calibri" panose="020F0502020204030204" pitchFamily="34" charset="0"/>
                <a:ea typeface="Times New Roman" panose="02020603050405020304" pitchFamily="18" charset="0"/>
              </a:rPr>
              <a:t>/ha</a:t>
            </a:r>
          </a:p>
          <a:p>
            <a:pPr lvl="1"/>
            <a:endParaRPr lang="en-US" sz="1800" kern="0" dirty="0">
              <a:solidFill>
                <a:srgbClr val="000000"/>
              </a:solidFill>
              <a:effectLst/>
              <a:latin typeface="Calibri" panose="020F0502020204030204" pitchFamily="34" charset="0"/>
              <a:ea typeface="Times New Roman" panose="02020603050405020304" pitchFamily="18" charset="0"/>
            </a:endParaRPr>
          </a:p>
          <a:p>
            <a:pPr marL="742950" lvl="1" indent="-285750">
              <a:buFont typeface="Arial" panose="020B0604020202020204" pitchFamily="34" charset="0"/>
              <a:buChar char="•"/>
            </a:pPr>
            <a:r>
              <a:rPr lang="en-US" sz="1800" kern="0" dirty="0">
                <a:solidFill>
                  <a:srgbClr val="BFBFBF"/>
                </a:solidFill>
                <a:effectLst/>
                <a:latin typeface="Calibri" panose="020F0502020204030204" pitchFamily="34" charset="0"/>
                <a:ea typeface="Times New Roman" panose="02020603050405020304" pitchFamily="18" charset="0"/>
              </a:rPr>
              <a:t>Landless system</a:t>
            </a:r>
            <a:r>
              <a:rPr lang="en-US" sz="1800" kern="0" dirty="0">
                <a:solidFill>
                  <a:srgbClr val="000000"/>
                </a:solidFill>
                <a:effectLst/>
                <a:latin typeface="Calibri" panose="020F0502020204030204" pitchFamily="34" charset="0"/>
                <a:ea typeface="Times New Roman" panose="02020603050405020304" pitchFamily="18" charset="0"/>
              </a:rPr>
              <a:t>: Less than 10% of the dry matter fed to animals is produced on the farm, annual average stocking rates are above 10 </a:t>
            </a:r>
            <a:r>
              <a:rPr lang="en-US" sz="1800" kern="0" dirty="0" err="1">
                <a:solidFill>
                  <a:srgbClr val="000000"/>
                </a:solidFill>
                <a:effectLst/>
                <a:latin typeface="Calibri" panose="020F0502020204030204" pitchFamily="34" charset="0"/>
                <a:ea typeface="Times New Roman" panose="02020603050405020304" pitchFamily="18" charset="0"/>
              </a:rPr>
              <a:t>tlu</a:t>
            </a:r>
            <a:r>
              <a:rPr lang="en-US" sz="1800" kern="0" dirty="0">
                <a:solidFill>
                  <a:srgbClr val="000000"/>
                </a:solidFill>
                <a:effectLst/>
                <a:latin typeface="Calibri" panose="020F0502020204030204" pitchFamily="34" charset="0"/>
                <a:ea typeface="Times New Roman" panose="02020603050405020304" pitchFamily="18" charset="0"/>
              </a:rPr>
              <a:t>/ha</a:t>
            </a:r>
          </a:p>
          <a:p>
            <a:pPr lvl="1"/>
            <a:endParaRPr lang="en-US" kern="0" dirty="0">
              <a:solidFill>
                <a:srgbClr val="000000"/>
              </a:solidFill>
              <a:latin typeface="Calibri" panose="020F0502020204030204" pitchFamily="34" charset="0"/>
            </a:endParaRPr>
          </a:p>
          <a:p>
            <a:pPr marL="285750" indent="-285750">
              <a:buFont typeface="Arial" panose="020B0604020202020204" pitchFamily="34" charset="0"/>
              <a:buChar char="•"/>
            </a:pPr>
            <a:r>
              <a:rPr lang="en-US" kern="0" dirty="0">
                <a:solidFill>
                  <a:srgbClr val="BF9000"/>
                </a:solidFill>
                <a:latin typeface="Calibri" panose="020F0502020204030204" pitchFamily="34" charset="0"/>
              </a:rPr>
              <a:t>Mixed crop-livestock systems</a:t>
            </a:r>
            <a:r>
              <a:rPr lang="en-US" kern="0" dirty="0">
                <a:latin typeface="Calibri" panose="020F0502020204030204" pitchFamily="34" charset="0"/>
              </a:rPr>
              <a:t>:</a:t>
            </a:r>
            <a:r>
              <a:rPr lang="en-US" kern="0" dirty="0">
                <a:solidFill>
                  <a:srgbClr val="BF9000"/>
                </a:solidFill>
                <a:latin typeface="Calibri" panose="020F0502020204030204" pitchFamily="34" charset="0"/>
              </a:rPr>
              <a:t> </a:t>
            </a:r>
            <a:r>
              <a:rPr lang="en-US" kern="0" dirty="0">
                <a:latin typeface="Calibri" panose="020F0502020204030204" pitchFamily="34" charset="0"/>
              </a:rPr>
              <a:t>More than </a:t>
            </a:r>
            <a:r>
              <a:rPr lang="en-US" sz="1800" kern="0" dirty="0">
                <a:effectLst/>
                <a:latin typeface="Calibri" panose="020F0502020204030204" pitchFamily="34" charset="0"/>
                <a:ea typeface="Times New Roman" panose="02020603050405020304" pitchFamily="18" charset="0"/>
              </a:rPr>
              <a:t>10% </a:t>
            </a:r>
            <a:r>
              <a:rPr lang="en-US" sz="1800" kern="0" dirty="0">
                <a:solidFill>
                  <a:srgbClr val="000000"/>
                </a:solidFill>
                <a:effectLst/>
                <a:latin typeface="Calibri" panose="020F0502020204030204" pitchFamily="34" charset="0"/>
                <a:ea typeface="Times New Roman" panose="02020603050405020304" pitchFamily="18" charset="0"/>
              </a:rPr>
              <a:t>of the dry matter fed to animals comes from crop by-products</a:t>
            </a:r>
            <a:r>
              <a:rPr lang="en-US" kern="0" dirty="0">
                <a:solidFill>
                  <a:srgbClr val="000000"/>
                </a:solidFill>
                <a:latin typeface="Calibri" panose="020F0502020204030204" pitchFamily="34" charset="0"/>
                <a:ea typeface="Times New Roman" panose="02020603050405020304" pitchFamily="18" charset="0"/>
              </a:rPr>
              <a:t> </a:t>
            </a:r>
            <a:r>
              <a:rPr lang="en-US" sz="1800" kern="0" dirty="0">
                <a:solidFill>
                  <a:srgbClr val="000000"/>
                </a:solidFill>
                <a:effectLst/>
                <a:latin typeface="Calibri" panose="020F0502020204030204" pitchFamily="34" charset="0"/>
                <a:ea typeface="Times New Roman" panose="02020603050405020304" pitchFamily="18" charset="0"/>
              </a:rPr>
              <a:t>or more than 10% of the total value of production comes from non-livestock farming activities.</a:t>
            </a:r>
            <a:endParaRPr lang="en-US" dirty="0">
              <a:solidFill>
                <a:srgbClr val="BF9000"/>
              </a:solidFill>
            </a:endParaRPr>
          </a:p>
        </p:txBody>
      </p:sp>
      <p:graphicFrame>
        <p:nvGraphicFramePr>
          <p:cNvPr id="13" name="Chart 12">
            <a:extLst>
              <a:ext uri="{FF2B5EF4-FFF2-40B4-BE49-F238E27FC236}">
                <a16:creationId xmlns:a16="http://schemas.microsoft.com/office/drawing/2014/main" id="{B8F33F2C-BAAF-4D4B-ACBA-02019C4D2965}"/>
              </a:ext>
            </a:extLst>
          </p:cNvPr>
          <p:cNvGraphicFramePr>
            <a:graphicFrameLocks/>
          </p:cNvGraphicFramePr>
          <p:nvPr/>
        </p:nvGraphicFramePr>
        <p:xfrm>
          <a:off x="762001" y="1040000"/>
          <a:ext cx="5211416" cy="39180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07898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588DFFE2-EC69-450D-AD38-43FAD48FAE5B}"/>
              </a:ext>
            </a:extLst>
          </p:cNvPr>
          <p:cNvPicPr>
            <a:picLocks noGrp="1" noChangeAspect="1"/>
          </p:cNvPicPr>
          <p:nvPr>
            <p:ph idx="1"/>
          </p:nvPr>
        </p:nvPicPr>
        <p:blipFill>
          <a:blip r:embed="rId3"/>
          <a:stretch>
            <a:fillRect/>
          </a:stretch>
        </p:blipFill>
        <p:spPr>
          <a:xfrm>
            <a:off x="595283" y="1056208"/>
            <a:ext cx="7855778" cy="5421452"/>
          </a:xfrm>
        </p:spPr>
      </p:pic>
      <p:sp>
        <p:nvSpPr>
          <p:cNvPr id="3" name="Title 2">
            <a:extLst>
              <a:ext uri="{FF2B5EF4-FFF2-40B4-BE49-F238E27FC236}">
                <a16:creationId xmlns:a16="http://schemas.microsoft.com/office/drawing/2014/main" id="{BBD4F762-8C3C-4BB1-A6AE-7221D6D70404}"/>
              </a:ext>
            </a:extLst>
          </p:cNvPr>
          <p:cNvSpPr>
            <a:spLocks noGrp="1"/>
          </p:cNvSpPr>
          <p:nvPr>
            <p:ph type="title"/>
          </p:nvPr>
        </p:nvSpPr>
        <p:spPr>
          <a:xfrm>
            <a:off x="562666" y="174625"/>
            <a:ext cx="10972800" cy="965340"/>
          </a:xfrm>
        </p:spPr>
        <p:txBody>
          <a:bodyPr>
            <a:normAutofit fontScale="90000"/>
          </a:bodyPr>
          <a:lstStyle/>
          <a:p>
            <a:r>
              <a:rPr lang="en-US" dirty="0"/>
              <a:t>Variation in feed-use efficiency across ruminant production systems and regions</a:t>
            </a:r>
          </a:p>
        </p:txBody>
      </p:sp>
      <p:sp>
        <p:nvSpPr>
          <p:cNvPr id="4" name="Slide Number Placeholder 3">
            <a:extLst>
              <a:ext uri="{FF2B5EF4-FFF2-40B4-BE49-F238E27FC236}">
                <a16:creationId xmlns:a16="http://schemas.microsoft.com/office/drawing/2014/main" id="{504C61F2-3DA1-4367-8611-A1258A796964}"/>
              </a:ext>
            </a:extLst>
          </p:cNvPr>
          <p:cNvSpPr>
            <a:spLocks noGrp="1"/>
          </p:cNvSpPr>
          <p:nvPr>
            <p:ph type="sldNum" sz="quarter" idx="12"/>
          </p:nvPr>
        </p:nvSpPr>
        <p:spPr/>
        <p:txBody>
          <a:bodyPr/>
          <a:lstStyle/>
          <a:p>
            <a:fld id="{89D7931E-637B-46D8-A580-615CC76C5C63}" type="slidenum">
              <a:rPr lang="en-US" smtClean="0"/>
              <a:pPr/>
              <a:t>5</a:t>
            </a:fld>
            <a:endParaRPr lang="en-US" dirty="0"/>
          </a:p>
        </p:txBody>
      </p:sp>
      <p:sp>
        <p:nvSpPr>
          <p:cNvPr id="11" name="TextBox 10">
            <a:extLst>
              <a:ext uri="{FF2B5EF4-FFF2-40B4-BE49-F238E27FC236}">
                <a16:creationId xmlns:a16="http://schemas.microsoft.com/office/drawing/2014/main" id="{6530CE7F-0898-4C89-8CFB-855FDF121F1D}"/>
              </a:ext>
            </a:extLst>
          </p:cNvPr>
          <p:cNvSpPr txBox="1"/>
          <p:nvPr/>
        </p:nvSpPr>
        <p:spPr>
          <a:xfrm>
            <a:off x="3721100" y="1364060"/>
            <a:ext cx="2514600" cy="369332"/>
          </a:xfrm>
          <a:prstGeom prst="rect">
            <a:avLst/>
          </a:prstGeom>
          <a:noFill/>
        </p:spPr>
        <p:txBody>
          <a:bodyPr wrap="square" rtlCol="0">
            <a:spAutoFit/>
          </a:bodyPr>
          <a:lstStyle/>
          <a:p>
            <a:r>
              <a:rPr lang="en-US" b="1" dirty="0"/>
              <a:t>Cattle meat</a:t>
            </a:r>
          </a:p>
        </p:txBody>
      </p:sp>
      <p:sp>
        <p:nvSpPr>
          <p:cNvPr id="12" name="TextBox 11">
            <a:extLst>
              <a:ext uri="{FF2B5EF4-FFF2-40B4-BE49-F238E27FC236}">
                <a16:creationId xmlns:a16="http://schemas.microsoft.com/office/drawing/2014/main" id="{41552EC1-51B0-436E-B636-5BC483936978}"/>
              </a:ext>
            </a:extLst>
          </p:cNvPr>
          <p:cNvSpPr txBox="1"/>
          <p:nvPr/>
        </p:nvSpPr>
        <p:spPr>
          <a:xfrm>
            <a:off x="3721100" y="3943588"/>
            <a:ext cx="2514600" cy="369332"/>
          </a:xfrm>
          <a:prstGeom prst="rect">
            <a:avLst/>
          </a:prstGeom>
          <a:noFill/>
        </p:spPr>
        <p:txBody>
          <a:bodyPr wrap="square" rtlCol="0">
            <a:spAutoFit/>
          </a:bodyPr>
          <a:lstStyle/>
          <a:p>
            <a:r>
              <a:rPr lang="en-US" b="1" dirty="0"/>
              <a:t>Cattle milk</a:t>
            </a:r>
          </a:p>
        </p:txBody>
      </p:sp>
      <p:sp>
        <p:nvSpPr>
          <p:cNvPr id="7" name="TextBox 6">
            <a:extLst>
              <a:ext uri="{FF2B5EF4-FFF2-40B4-BE49-F238E27FC236}">
                <a16:creationId xmlns:a16="http://schemas.microsoft.com/office/drawing/2014/main" id="{C249BDF3-E0D3-463C-972C-6875690D54F3}"/>
              </a:ext>
            </a:extLst>
          </p:cNvPr>
          <p:cNvSpPr txBox="1"/>
          <p:nvPr/>
        </p:nvSpPr>
        <p:spPr>
          <a:xfrm>
            <a:off x="8512312" y="6202461"/>
            <a:ext cx="3038475" cy="307777"/>
          </a:xfrm>
          <a:prstGeom prst="rect">
            <a:avLst/>
          </a:prstGeom>
          <a:noFill/>
        </p:spPr>
        <p:txBody>
          <a:bodyPr wrap="square" rtlCol="0">
            <a:spAutoFit/>
          </a:bodyPr>
          <a:lstStyle/>
          <a:p>
            <a:r>
              <a:rPr lang="en-US" sz="1400" dirty="0">
                <a:solidFill>
                  <a:schemeClr val="bg1">
                    <a:lumMod val="75000"/>
                  </a:schemeClr>
                </a:solidFill>
              </a:rPr>
              <a:t>Source: Herrero et al. (2013)</a:t>
            </a:r>
          </a:p>
        </p:txBody>
      </p:sp>
      <p:sp>
        <p:nvSpPr>
          <p:cNvPr id="9" name="TextBox 8">
            <a:extLst>
              <a:ext uri="{FF2B5EF4-FFF2-40B4-BE49-F238E27FC236}">
                <a16:creationId xmlns:a16="http://schemas.microsoft.com/office/drawing/2014/main" id="{D793DA1F-54EF-40C6-970F-AFDAA89C7824}"/>
              </a:ext>
            </a:extLst>
          </p:cNvPr>
          <p:cNvSpPr txBox="1"/>
          <p:nvPr/>
        </p:nvSpPr>
        <p:spPr>
          <a:xfrm>
            <a:off x="8581796" y="1689950"/>
            <a:ext cx="3184971" cy="3139321"/>
          </a:xfrm>
          <a:prstGeom prst="rect">
            <a:avLst/>
          </a:prstGeom>
          <a:noFill/>
        </p:spPr>
        <p:txBody>
          <a:bodyPr wrap="square">
            <a:spAutoFit/>
          </a:bodyPr>
          <a:lstStyle/>
          <a:p>
            <a:pPr>
              <a:spcAft>
                <a:spcPts val="1200"/>
              </a:spcAft>
            </a:pPr>
            <a:r>
              <a:rPr lang="en-US" sz="1600" b="1" dirty="0">
                <a:solidFill>
                  <a:srgbClr val="00863D"/>
                </a:solidFill>
              </a:rPr>
              <a:t>LGA</a:t>
            </a:r>
            <a:r>
              <a:rPr lang="en-US" sz="1600" dirty="0"/>
              <a:t> livestock grazing arid </a:t>
            </a:r>
          </a:p>
          <a:p>
            <a:pPr>
              <a:spcAft>
                <a:spcPts val="1200"/>
              </a:spcAft>
            </a:pPr>
            <a:r>
              <a:rPr lang="en-US" sz="1600" b="1" dirty="0">
                <a:solidFill>
                  <a:srgbClr val="00863D"/>
                </a:solidFill>
              </a:rPr>
              <a:t>LGH</a:t>
            </a:r>
            <a:r>
              <a:rPr lang="en-US" sz="1600" dirty="0"/>
              <a:t> livestock grazing humid </a:t>
            </a:r>
          </a:p>
          <a:p>
            <a:pPr>
              <a:spcAft>
                <a:spcPts val="1200"/>
              </a:spcAft>
            </a:pPr>
            <a:r>
              <a:rPr lang="en-US" sz="1600" b="1" dirty="0">
                <a:solidFill>
                  <a:srgbClr val="00863D"/>
                </a:solidFill>
              </a:rPr>
              <a:t>LGT</a:t>
            </a:r>
            <a:r>
              <a:rPr lang="en-US" sz="1600" dirty="0"/>
              <a:t> livestock grazing temperate </a:t>
            </a:r>
          </a:p>
          <a:p>
            <a:pPr>
              <a:spcAft>
                <a:spcPts val="1200"/>
              </a:spcAft>
            </a:pPr>
            <a:r>
              <a:rPr lang="en-US" sz="1600" b="1" dirty="0">
                <a:solidFill>
                  <a:schemeClr val="accent2"/>
                </a:solidFill>
              </a:rPr>
              <a:t>MXA</a:t>
            </a:r>
            <a:r>
              <a:rPr lang="en-US" sz="1600" dirty="0"/>
              <a:t> mixed arid </a:t>
            </a:r>
          </a:p>
          <a:p>
            <a:pPr>
              <a:spcAft>
                <a:spcPts val="1200"/>
              </a:spcAft>
            </a:pPr>
            <a:r>
              <a:rPr lang="en-US" sz="1600" b="1" dirty="0">
                <a:solidFill>
                  <a:schemeClr val="accent2"/>
                </a:solidFill>
              </a:rPr>
              <a:t>MXH</a:t>
            </a:r>
            <a:r>
              <a:rPr lang="en-US" sz="1600" dirty="0">
                <a:solidFill>
                  <a:schemeClr val="accent2"/>
                </a:solidFill>
              </a:rPr>
              <a:t> </a:t>
            </a:r>
            <a:r>
              <a:rPr lang="en-US" sz="1600" dirty="0"/>
              <a:t>mixed humid </a:t>
            </a:r>
          </a:p>
          <a:p>
            <a:pPr>
              <a:spcAft>
                <a:spcPts val="1200"/>
              </a:spcAft>
            </a:pPr>
            <a:r>
              <a:rPr lang="en-US" sz="1600" b="1" dirty="0">
                <a:solidFill>
                  <a:schemeClr val="accent2"/>
                </a:solidFill>
              </a:rPr>
              <a:t>MXT</a:t>
            </a:r>
            <a:r>
              <a:rPr lang="en-US" sz="1600" dirty="0"/>
              <a:t> mixed temperate </a:t>
            </a:r>
          </a:p>
          <a:p>
            <a:pPr>
              <a:spcAft>
                <a:spcPts val="1200"/>
              </a:spcAft>
            </a:pPr>
            <a:r>
              <a:rPr lang="en-US" sz="1600" b="1" dirty="0"/>
              <a:t>OTHER</a:t>
            </a:r>
            <a:r>
              <a:rPr lang="en-US" sz="1600" dirty="0"/>
              <a:t> other systems </a:t>
            </a:r>
          </a:p>
          <a:p>
            <a:pPr>
              <a:spcAft>
                <a:spcPts val="1200"/>
              </a:spcAft>
            </a:pPr>
            <a:r>
              <a:rPr lang="en-US" sz="1600" b="1" dirty="0"/>
              <a:t>URBAN</a:t>
            </a:r>
            <a:r>
              <a:rPr lang="en-US" sz="1600" dirty="0"/>
              <a:t> urban systems</a:t>
            </a:r>
          </a:p>
        </p:txBody>
      </p:sp>
    </p:spTree>
    <p:extLst>
      <p:ext uri="{BB962C8B-B14F-4D97-AF65-F5344CB8AC3E}">
        <p14:creationId xmlns:p14="http://schemas.microsoft.com/office/powerpoint/2010/main" val="370457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FD1ECC9-BCED-44E1-B04F-516646FF1810}"/>
              </a:ext>
            </a:extLst>
          </p:cNvPr>
          <p:cNvPicPr>
            <a:picLocks noGrp="1" noChangeAspect="1"/>
          </p:cNvPicPr>
          <p:nvPr>
            <p:ph idx="1"/>
          </p:nvPr>
        </p:nvPicPr>
        <p:blipFill>
          <a:blip r:embed="rId3"/>
          <a:stretch>
            <a:fillRect/>
          </a:stretch>
        </p:blipFill>
        <p:spPr>
          <a:xfrm>
            <a:off x="617721" y="1680888"/>
            <a:ext cx="10956557" cy="4545011"/>
          </a:xfrm>
          <a:prstGeom prst="rect">
            <a:avLst/>
          </a:prstGeom>
        </p:spPr>
      </p:pic>
      <p:sp>
        <p:nvSpPr>
          <p:cNvPr id="3" name="Title 2">
            <a:extLst>
              <a:ext uri="{FF2B5EF4-FFF2-40B4-BE49-F238E27FC236}">
                <a16:creationId xmlns:a16="http://schemas.microsoft.com/office/drawing/2014/main" id="{E164B5A5-B2CB-4AA0-ACB9-FFE080A5540B}"/>
              </a:ext>
            </a:extLst>
          </p:cNvPr>
          <p:cNvSpPr>
            <a:spLocks noGrp="1"/>
          </p:cNvSpPr>
          <p:nvPr>
            <p:ph type="title"/>
          </p:nvPr>
        </p:nvSpPr>
        <p:spPr>
          <a:xfrm>
            <a:off x="752475" y="425451"/>
            <a:ext cx="10972800" cy="612775"/>
          </a:xfrm>
        </p:spPr>
        <p:txBody>
          <a:bodyPr>
            <a:noAutofit/>
          </a:bodyPr>
          <a:lstStyle/>
          <a:p>
            <a:r>
              <a:rPr lang="en-US" sz="3600" dirty="0"/>
              <a:t>Relationship between diet quality and non-CO</a:t>
            </a:r>
            <a:r>
              <a:rPr lang="en-US" sz="3600" baseline="-25000" dirty="0"/>
              <a:t>2</a:t>
            </a:r>
            <a:r>
              <a:rPr lang="en-US" sz="3600" dirty="0"/>
              <a:t> GHG emission intensity in ruminants</a:t>
            </a:r>
          </a:p>
        </p:txBody>
      </p:sp>
      <p:sp>
        <p:nvSpPr>
          <p:cNvPr id="4" name="Slide Number Placeholder 3">
            <a:extLst>
              <a:ext uri="{FF2B5EF4-FFF2-40B4-BE49-F238E27FC236}">
                <a16:creationId xmlns:a16="http://schemas.microsoft.com/office/drawing/2014/main" id="{2CE3AC64-C2D4-4559-B151-F251E4613551}"/>
              </a:ext>
            </a:extLst>
          </p:cNvPr>
          <p:cNvSpPr>
            <a:spLocks noGrp="1"/>
          </p:cNvSpPr>
          <p:nvPr>
            <p:ph type="sldNum" sz="quarter" idx="12"/>
          </p:nvPr>
        </p:nvSpPr>
        <p:spPr/>
        <p:txBody>
          <a:bodyPr/>
          <a:lstStyle/>
          <a:p>
            <a:fld id="{89D7931E-637B-46D8-A580-615CC76C5C63}" type="slidenum">
              <a:rPr lang="en-US" smtClean="0"/>
              <a:pPr/>
              <a:t>6</a:t>
            </a:fld>
            <a:endParaRPr lang="en-US" dirty="0"/>
          </a:p>
        </p:txBody>
      </p:sp>
      <p:sp>
        <p:nvSpPr>
          <p:cNvPr id="6" name="TextBox 5">
            <a:extLst>
              <a:ext uri="{FF2B5EF4-FFF2-40B4-BE49-F238E27FC236}">
                <a16:creationId xmlns:a16="http://schemas.microsoft.com/office/drawing/2014/main" id="{A87050D6-C1AC-4D60-8AC2-EC8F1D871544}"/>
              </a:ext>
            </a:extLst>
          </p:cNvPr>
          <p:cNvSpPr txBox="1"/>
          <p:nvPr/>
        </p:nvSpPr>
        <p:spPr>
          <a:xfrm>
            <a:off x="8512312" y="6202461"/>
            <a:ext cx="3038475" cy="307777"/>
          </a:xfrm>
          <a:prstGeom prst="rect">
            <a:avLst/>
          </a:prstGeom>
          <a:noFill/>
        </p:spPr>
        <p:txBody>
          <a:bodyPr wrap="square" rtlCol="0">
            <a:spAutoFit/>
          </a:bodyPr>
          <a:lstStyle/>
          <a:p>
            <a:r>
              <a:rPr lang="en-US" sz="1400" dirty="0">
                <a:solidFill>
                  <a:schemeClr val="bg1">
                    <a:lumMod val="75000"/>
                  </a:schemeClr>
                </a:solidFill>
              </a:rPr>
              <a:t>Source: Herrero et al. (2013)</a:t>
            </a:r>
          </a:p>
        </p:txBody>
      </p:sp>
      <p:sp>
        <p:nvSpPr>
          <p:cNvPr id="7" name="TextBox 6">
            <a:extLst>
              <a:ext uri="{FF2B5EF4-FFF2-40B4-BE49-F238E27FC236}">
                <a16:creationId xmlns:a16="http://schemas.microsoft.com/office/drawing/2014/main" id="{D1E921C3-72FD-419A-808E-BBAA1B9D0939}"/>
              </a:ext>
            </a:extLst>
          </p:cNvPr>
          <p:cNvSpPr txBox="1"/>
          <p:nvPr/>
        </p:nvSpPr>
        <p:spPr>
          <a:xfrm>
            <a:off x="3417752" y="1258512"/>
            <a:ext cx="2514600" cy="369332"/>
          </a:xfrm>
          <a:prstGeom prst="rect">
            <a:avLst/>
          </a:prstGeom>
          <a:noFill/>
        </p:spPr>
        <p:txBody>
          <a:bodyPr wrap="square" rtlCol="0">
            <a:spAutoFit/>
          </a:bodyPr>
          <a:lstStyle/>
          <a:p>
            <a:r>
              <a:rPr lang="en-US" b="1" dirty="0"/>
              <a:t>Milk</a:t>
            </a:r>
          </a:p>
        </p:txBody>
      </p:sp>
      <p:sp>
        <p:nvSpPr>
          <p:cNvPr id="8" name="TextBox 7">
            <a:extLst>
              <a:ext uri="{FF2B5EF4-FFF2-40B4-BE49-F238E27FC236}">
                <a16:creationId xmlns:a16="http://schemas.microsoft.com/office/drawing/2014/main" id="{41F0AB61-3D29-46DB-91A4-27D7D7AD782F}"/>
              </a:ext>
            </a:extLst>
          </p:cNvPr>
          <p:cNvSpPr txBox="1"/>
          <p:nvPr/>
        </p:nvSpPr>
        <p:spPr>
          <a:xfrm>
            <a:off x="8774249" y="1267105"/>
            <a:ext cx="2514600" cy="369332"/>
          </a:xfrm>
          <a:prstGeom prst="rect">
            <a:avLst/>
          </a:prstGeom>
          <a:noFill/>
        </p:spPr>
        <p:txBody>
          <a:bodyPr wrap="square" rtlCol="0">
            <a:spAutoFit/>
          </a:bodyPr>
          <a:lstStyle/>
          <a:p>
            <a:r>
              <a:rPr lang="en-US" b="1" dirty="0"/>
              <a:t>Meat</a:t>
            </a:r>
          </a:p>
        </p:txBody>
      </p:sp>
    </p:spTree>
    <p:extLst>
      <p:ext uri="{BB962C8B-B14F-4D97-AF65-F5344CB8AC3E}">
        <p14:creationId xmlns:p14="http://schemas.microsoft.com/office/powerpoint/2010/main" val="347533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2E5BDA-8062-4976-BD46-42695D03D000}"/>
              </a:ext>
            </a:extLst>
          </p:cNvPr>
          <p:cNvSpPr>
            <a:spLocks noGrp="1"/>
          </p:cNvSpPr>
          <p:nvPr>
            <p:ph type="title"/>
          </p:nvPr>
        </p:nvSpPr>
        <p:spPr>
          <a:xfrm>
            <a:off x="609600" y="285749"/>
            <a:ext cx="10972800" cy="1207329"/>
          </a:xfrm>
        </p:spPr>
        <p:txBody>
          <a:bodyPr>
            <a:normAutofit fontScale="90000"/>
          </a:bodyPr>
          <a:lstStyle/>
          <a:p>
            <a:r>
              <a:rPr lang="en-US" dirty="0"/>
              <a:t>The need for a more detailed representation of livestock in global MRIO</a:t>
            </a:r>
          </a:p>
        </p:txBody>
      </p:sp>
      <p:sp>
        <p:nvSpPr>
          <p:cNvPr id="4" name="Slide Number Placeholder 3">
            <a:extLst>
              <a:ext uri="{FF2B5EF4-FFF2-40B4-BE49-F238E27FC236}">
                <a16:creationId xmlns:a16="http://schemas.microsoft.com/office/drawing/2014/main" id="{98E8EA78-6313-48B3-ABAE-1BD8E4DF59CA}"/>
              </a:ext>
            </a:extLst>
          </p:cNvPr>
          <p:cNvSpPr>
            <a:spLocks noGrp="1"/>
          </p:cNvSpPr>
          <p:nvPr>
            <p:ph type="sldNum" sz="quarter" idx="12"/>
          </p:nvPr>
        </p:nvSpPr>
        <p:spPr/>
        <p:txBody>
          <a:bodyPr/>
          <a:lstStyle/>
          <a:p>
            <a:fld id="{89D7931E-637B-46D8-A580-615CC76C5C63}" type="slidenum">
              <a:rPr lang="en-US" smtClean="0"/>
              <a:pPr/>
              <a:t>7</a:t>
            </a:fld>
            <a:endParaRPr lang="en-US" dirty="0"/>
          </a:p>
        </p:txBody>
      </p:sp>
      <p:sp>
        <p:nvSpPr>
          <p:cNvPr id="7" name="Content Placeholder 1">
            <a:extLst>
              <a:ext uri="{FF2B5EF4-FFF2-40B4-BE49-F238E27FC236}">
                <a16:creationId xmlns:a16="http://schemas.microsoft.com/office/drawing/2014/main" id="{C6CE4178-C8AC-4456-98F0-7556BD1AC345}"/>
              </a:ext>
            </a:extLst>
          </p:cNvPr>
          <p:cNvSpPr>
            <a:spLocks noGrp="1"/>
          </p:cNvSpPr>
          <p:nvPr>
            <p:ph idx="1"/>
          </p:nvPr>
        </p:nvSpPr>
        <p:spPr>
          <a:xfrm>
            <a:off x="609600" y="1849679"/>
            <a:ext cx="10972800" cy="4351338"/>
          </a:xfrm>
        </p:spPr>
        <p:txBody>
          <a:bodyPr>
            <a:normAutofit lnSpcReduction="10000"/>
          </a:bodyPr>
          <a:lstStyle/>
          <a:p>
            <a:pPr algn="just"/>
            <a:r>
              <a:rPr lang="en-US" b="0" dirty="0"/>
              <a:t>Current level of GTAP database disaggregation (three livestock sectors) is not sufficient for a comprehensive assessment of livestock-related policies. </a:t>
            </a:r>
          </a:p>
          <a:p>
            <a:pPr algn="just"/>
            <a:r>
              <a:rPr lang="en-US" b="0" dirty="0"/>
              <a:t>Develop new GTAP Data Base (GTAP-LVS) with detailed representation of livestock supply chains (upstream – feed and downstream – processed livestock).</a:t>
            </a:r>
          </a:p>
          <a:p>
            <a:pPr algn="just"/>
            <a:r>
              <a:rPr lang="en-US" b="0" dirty="0"/>
              <a:t>Core data input – gridded global livestock database developed by the collaborators at the Cornell University.</a:t>
            </a:r>
          </a:p>
          <a:p>
            <a:pPr algn="just"/>
            <a:r>
              <a:rPr lang="en-US" b="0" dirty="0"/>
              <a:t>Key data challenge:</a:t>
            </a:r>
          </a:p>
          <a:p>
            <a:pPr lvl="1" algn="just"/>
            <a:r>
              <a:rPr lang="en-US" dirty="0"/>
              <a:t>Reconcile physical data characterizing livestock sector with economic and environmental (emissions) data embedded in the GTAP MRIO.</a:t>
            </a:r>
            <a:endParaRPr lang="en-US" b="0" dirty="0"/>
          </a:p>
          <a:p>
            <a:pPr algn="just"/>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695019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EBC2B3-010C-4777-B71E-28DAF466B7A0}"/>
              </a:ext>
            </a:extLst>
          </p:cNvPr>
          <p:cNvSpPr>
            <a:spLocks noGrp="1"/>
          </p:cNvSpPr>
          <p:nvPr>
            <p:ph idx="1"/>
          </p:nvPr>
        </p:nvSpPr>
        <p:spPr>
          <a:xfrm>
            <a:off x="609600" y="1433384"/>
            <a:ext cx="10972800" cy="5118418"/>
          </a:xfrm>
        </p:spPr>
        <p:txBody>
          <a:bodyPr>
            <a:normAutofit fontScale="92500" lnSpcReduction="10000"/>
          </a:bodyPr>
          <a:lstStyle/>
          <a:p>
            <a:pPr>
              <a:lnSpc>
                <a:spcPct val="120000"/>
              </a:lnSpc>
            </a:pPr>
            <a:r>
              <a:rPr lang="en-US" sz="2400" dirty="0"/>
              <a:t>Latest version of the GTAP Data Base: </a:t>
            </a:r>
          </a:p>
          <a:p>
            <a:endParaRPr lang="en-US" dirty="0"/>
          </a:p>
          <a:p>
            <a:endParaRPr lang="en-US" dirty="0"/>
          </a:p>
          <a:p>
            <a:endParaRPr lang="en-US" dirty="0"/>
          </a:p>
          <a:p>
            <a:endParaRPr lang="en-US" dirty="0"/>
          </a:p>
          <a:p>
            <a:endParaRPr lang="en-US" sz="600" dirty="0"/>
          </a:p>
          <a:p>
            <a:endParaRPr lang="en-US" sz="2400" dirty="0"/>
          </a:p>
          <a:p>
            <a:endParaRPr lang="en-US" sz="2400" dirty="0"/>
          </a:p>
          <a:p>
            <a:r>
              <a:rPr lang="en-US" sz="2400" dirty="0"/>
              <a:t>GTAP 12 Data Base has been publicly released in February 2026</a:t>
            </a:r>
          </a:p>
          <a:p>
            <a:pPr lvl="1"/>
            <a:r>
              <a:rPr lang="en-US" sz="2000" dirty="0">
                <a:hlinkClick r:id="rId2"/>
              </a:rPr>
              <a:t>https://www.gtap.agecon.purdue.edu/databases/v12/</a:t>
            </a:r>
            <a:r>
              <a:rPr lang="en-US" sz="2000" dirty="0"/>
              <a:t> </a:t>
            </a:r>
          </a:p>
          <a:p>
            <a:pPr>
              <a:lnSpc>
                <a:spcPct val="120000"/>
              </a:lnSpc>
            </a:pPr>
            <a:r>
              <a:rPr lang="en-US" sz="2400" dirty="0"/>
              <a:t>Bilateral tariffs and trade data/shipping margins, global land use, GHG emissions, air pollutants, nutritional accounts</a:t>
            </a:r>
          </a:p>
        </p:txBody>
      </p:sp>
      <p:sp>
        <p:nvSpPr>
          <p:cNvPr id="3" name="Title 2">
            <a:extLst>
              <a:ext uri="{FF2B5EF4-FFF2-40B4-BE49-F238E27FC236}">
                <a16:creationId xmlns:a16="http://schemas.microsoft.com/office/drawing/2014/main" id="{DDC3D7D5-D934-4FEC-A496-F82A68CADFD1}"/>
              </a:ext>
            </a:extLst>
          </p:cNvPr>
          <p:cNvSpPr>
            <a:spLocks noGrp="1"/>
          </p:cNvSpPr>
          <p:nvPr>
            <p:ph type="title"/>
          </p:nvPr>
        </p:nvSpPr>
        <p:spPr>
          <a:xfrm>
            <a:off x="550877" y="136525"/>
            <a:ext cx="10972800" cy="759794"/>
          </a:xfrm>
        </p:spPr>
        <p:txBody>
          <a:bodyPr>
            <a:normAutofit/>
          </a:bodyPr>
          <a:lstStyle/>
          <a:p>
            <a:r>
              <a:rPr lang="en-US" sz="3600" dirty="0"/>
              <a:t>Starting point: GTAP Data Base</a:t>
            </a:r>
          </a:p>
        </p:txBody>
      </p:sp>
      <p:sp>
        <p:nvSpPr>
          <p:cNvPr id="4" name="Slide Number Placeholder 3">
            <a:extLst>
              <a:ext uri="{FF2B5EF4-FFF2-40B4-BE49-F238E27FC236}">
                <a16:creationId xmlns:a16="http://schemas.microsoft.com/office/drawing/2014/main" id="{D481FBF1-B315-4BB4-BADA-5D8E8A9C2E86}"/>
              </a:ext>
            </a:extLst>
          </p:cNvPr>
          <p:cNvSpPr>
            <a:spLocks noGrp="1"/>
          </p:cNvSpPr>
          <p:nvPr>
            <p:ph type="sldNum" sz="quarter" idx="12"/>
          </p:nvPr>
        </p:nvSpPr>
        <p:spPr/>
        <p:txBody>
          <a:bodyPr/>
          <a:lstStyle/>
          <a:p>
            <a:fld id="{89D7931E-637B-46D8-A580-615CC76C5C63}" type="slidenum">
              <a:rPr lang="en-US" smtClean="0"/>
              <a:pPr/>
              <a:t>8</a:t>
            </a:fld>
            <a:endParaRPr lang="en-US" dirty="0"/>
          </a:p>
        </p:txBody>
      </p:sp>
      <p:graphicFrame>
        <p:nvGraphicFramePr>
          <p:cNvPr id="5" name="Table 4">
            <a:extLst>
              <a:ext uri="{FF2B5EF4-FFF2-40B4-BE49-F238E27FC236}">
                <a16:creationId xmlns:a16="http://schemas.microsoft.com/office/drawing/2014/main" id="{E866F8BD-A8AE-4DDC-8AE7-2787333077BB}"/>
              </a:ext>
            </a:extLst>
          </p:cNvPr>
          <p:cNvGraphicFramePr>
            <a:graphicFrameLocks noGrp="1"/>
          </p:cNvGraphicFramePr>
          <p:nvPr>
            <p:extLst>
              <p:ext uri="{D42A27DB-BD31-4B8C-83A1-F6EECF244321}">
                <p14:modId xmlns:p14="http://schemas.microsoft.com/office/powerpoint/2010/main" val="2622630804"/>
              </p:ext>
            </p:extLst>
          </p:nvPr>
        </p:nvGraphicFramePr>
        <p:xfrm>
          <a:off x="723438" y="2114074"/>
          <a:ext cx="10264347" cy="2138680"/>
        </p:xfrm>
        <a:graphic>
          <a:graphicData uri="http://schemas.openxmlformats.org/drawingml/2006/table">
            <a:tbl>
              <a:tblPr firstRow="1" bandRow="1">
                <a:tableStyleId>{5C22544A-7EE6-4342-B048-85BDC9FD1C3A}</a:tableStyleId>
              </a:tblPr>
              <a:tblGrid>
                <a:gridCol w="1948249">
                  <a:extLst>
                    <a:ext uri="{9D8B030D-6E8A-4147-A177-3AD203B41FA5}">
                      <a16:colId xmlns:a16="http://schemas.microsoft.com/office/drawing/2014/main" val="2931860055"/>
                    </a:ext>
                  </a:extLst>
                </a:gridCol>
                <a:gridCol w="3908854">
                  <a:extLst>
                    <a:ext uri="{9D8B030D-6E8A-4147-A177-3AD203B41FA5}">
                      <a16:colId xmlns:a16="http://schemas.microsoft.com/office/drawing/2014/main" val="2885297738"/>
                    </a:ext>
                  </a:extLst>
                </a:gridCol>
                <a:gridCol w="4407244">
                  <a:extLst>
                    <a:ext uri="{9D8B030D-6E8A-4147-A177-3AD203B41FA5}">
                      <a16:colId xmlns:a16="http://schemas.microsoft.com/office/drawing/2014/main" val="3852822154"/>
                    </a:ext>
                  </a:extLst>
                </a:gridCol>
              </a:tblGrid>
              <a:tr h="221239">
                <a:tc>
                  <a:txBody>
                    <a:bodyPr/>
                    <a:lstStyle/>
                    <a:p>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rgbClr val="990033"/>
                          </a:solidFill>
                        </a:rPr>
                        <a:t>Version 11</a:t>
                      </a:r>
                      <a:endParaRPr lang="en-US" sz="1400" b="0" i="1" dirty="0">
                        <a:solidFill>
                          <a:srgbClr val="990033"/>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rgbClr val="92D050"/>
                          </a:solidFill>
                        </a:rPr>
                        <a:t>Version 12</a:t>
                      </a:r>
                      <a:endParaRPr lang="en-US" sz="1400" b="0" i="1" dirty="0">
                        <a:solidFill>
                          <a:srgbClr val="92D050"/>
                        </a:solidFill>
                      </a:endParaRPr>
                    </a:p>
                  </a:txBody>
                  <a:tcPr/>
                </a:tc>
                <a:extLst>
                  <a:ext uri="{0D108BD9-81ED-4DB2-BD59-A6C34878D82A}">
                    <a16:rowId xmlns:a16="http://schemas.microsoft.com/office/drawing/2014/main" val="1548322148"/>
                  </a:ext>
                </a:extLst>
              </a:tr>
              <a:tr h="370840">
                <a:tc>
                  <a:txBody>
                    <a:bodyPr/>
                    <a:lstStyle/>
                    <a:p>
                      <a:r>
                        <a:rPr lang="en-US" sz="1600" b="1" dirty="0">
                          <a:solidFill>
                            <a:schemeClr val="bg2">
                              <a:lumMod val="25000"/>
                            </a:schemeClr>
                          </a:solidFill>
                        </a:rPr>
                        <a:t>Global Coverage</a:t>
                      </a:r>
                    </a:p>
                  </a:txBody>
                  <a:tcPr/>
                </a:tc>
                <a:tc>
                  <a:txBody>
                    <a:bodyPr/>
                    <a:lstStyle/>
                    <a:p>
                      <a:r>
                        <a:rPr lang="en-US" sz="1600" dirty="0">
                          <a:solidFill>
                            <a:schemeClr val="bg2">
                              <a:lumMod val="25000"/>
                            </a:schemeClr>
                          </a:solidFill>
                        </a:rPr>
                        <a:t>141 countries</a:t>
                      </a:r>
                    </a:p>
                    <a:p>
                      <a:r>
                        <a:rPr lang="en-US" sz="1600" dirty="0">
                          <a:solidFill>
                            <a:schemeClr val="bg2">
                              <a:lumMod val="25000"/>
                            </a:schemeClr>
                          </a:solidFill>
                        </a:rPr>
                        <a:t>19 composite regions</a:t>
                      </a:r>
                    </a:p>
                  </a:txBody>
                  <a:tcPr/>
                </a:tc>
                <a:tc>
                  <a:txBody>
                    <a:bodyPr/>
                    <a:lstStyle/>
                    <a:p>
                      <a:r>
                        <a:rPr lang="en-US" sz="1600" dirty="0">
                          <a:solidFill>
                            <a:srgbClr val="FF0000"/>
                          </a:solidFill>
                        </a:rPr>
                        <a:t>145 countries</a:t>
                      </a:r>
                    </a:p>
                    <a:p>
                      <a:r>
                        <a:rPr lang="en-US" sz="1600" dirty="0">
                          <a:solidFill>
                            <a:schemeClr val="bg2">
                              <a:lumMod val="25000"/>
                            </a:schemeClr>
                          </a:solidFill>
                        </a:rPr>
                        <a:t>18 composite regions</a:t>
                      </a:r>
                    </a:p>
                  </a:txBody>
                  <a:tcPr/>
                </a:tc>
                <a:extLst>
                  <a:ext uri="{0D108BD9-81ED-4DB2-BD59-A6C34878D82A}">
                    <a16:rowId xmlns:a16="http://schemas.microsoft.com/office/drawing/2014/main" val="4089324769"/>
                  </a:ext>
                </a:extLst>
              </a:tr>
              <a:tr h="0">
                <a:tc>
                  <a:txBody>
                    <a:bodyPr/>
                    <a:lstStyle/>
                    <a:p>
                      <a:r>
                        <a:rPr lang="en-US" sz="1600" b="1" dirty="0">
                          <a:solidFill>
                            <a:schemeClr val="bg2">
                              <a:lumMod val="25000"/>
                            </a:schemeClr>
                          </a:solidFill>
                        </a:rPr>
                        <a:t>Sectoral Detail</a:t>
                      </a:r>
                    </a:p>
                  </a:txBody>
                  <a:tcPr/>
                </a:tc>
                <a:tc>
                  <a:txBody>
                    <a:bodyPr/>
                    <a:lstStyle/>
                    <a:p>
                      <a:r>
                        <a:rPr lang="en-US" sz="1600" dirty="0">
                          <a:solidFill>
                            <a:schemeClr val="bg2">
                              <a:lumMod val="25000"/>
                            </a:schemeClr>
                          </a:solidFill>
                        </a:rPr>
                        <a:t>65 sectors </a:t>
                      </a:r>
                      <a:r>
                        <a:rPr lang="en-US" sz="1600" i="1" dirty="0">
                          <a:solidFill>
                            <a:schemeClr val="bg2">
                              <a:lumMod val="25000"/>
                            </a:schemeClr>
                          </a:solidFill>
                        </a:rPr>
                        <a:t>(20 ag/food,</a:t>
                      </a:r>
                      <a:r>
                        <a:rPr lang="en-US" sz="1600" i="1" baseline="0" dirty="0">
                          <a:solidFill>
                            <a:schemeClr val="bg2">
                              <a:lumMod val="25000"/>
                            </a:schemeClr>
                          </a:solidFill>
                        </a:rPr>
                        <a:t> 25 manufactures, 20 services)</a:t>
                      </a:r>
                    </a:p>
                    <a:p>
                      <a:r>
                        <a:rPr lang="en-US" sz="1600" i="1" baseline="0" dirty="0">
                          <a:solidFill>
                            <a:schemeClr val="bg2">
                              <a:lumMod val="25000"/>
                            </a:schemeClr>
                          </a:solidFill>
                        </a:rPr>
                        <a:t>+ 11 generation sectors in GTAP-Power</a:t>
                      </a:r>
                      <a:endParaRPr lang="en-US" sz="1600" dirty="0">
                        <a:solidFill>
                          <a:schemeClr val="bg2">
                            <a:lumMod val="25000"/>
                          </a:schemeClr>
                        </a:solidFill>
                      </a:endParaRPr>
                    </a:p>
                  </a:txBody>
                  <a:tcPr/>
                </a:tc>
                <a:tc>
                  <a:txBody>
                    <a:bodyPr/>
                    <a:lstStyle/>
                    <a:p>
                      <a:r>
                        <a:rPr lang="en-US" sz="1600" dirty="0">
                          <a:solidFill>
                            <a:schemeClr val="bg2">
                              <a:lumMod val="25000"/>
                            </a:schemeClr>
                          </a:solidFill>
                        </a:rPr>
                        <a:t>65 sectors </a:t>
                      </a:r>
                      <a:r>
                        <a:rPr lang="en-US" sz="1600" i="1" dirty="0">
                          <a:solidFill>
                            <a:schemeClr val="bg2">
                              <a:lumMod val="25000"/>
                            </a:schemeClr>
                          </a:solidFill>
                        </a:rPr>
                        <a:t>(20 ag/food,</a:t>
                      </a:r>
                      <a:r>
                        <a:rPr lang="en-US" sz="1600" i="1" baseline="0" dirty="0">
                          <a:solidFill>
                            <a:schemeClr val="bg2">
                              <a:lumMod val="25000"/>
                            </a:schemeClr>
                          </a:solidFill>
                        </a:rPr>
                        <a:t> 25 manufactures, 20 services)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baseline="0" dirty="0">
                          <a:solidFill>
                            <a:schemeClr val="bg2">
                              <a:lumMod val="25000"/>
                            </a:schemeClr>
                          </a:solidFill>
                        </a:rPr>
                        <a:t>+ 11 generation sectors in GTAP-Power</a:t>
                      </a:r>
                      <a:endParaRPr lang="en-US" sz="1600" dirty="0">
                        <a:solidFill>
                          <a:schemeClr val="bg2">
                            <a:lumMod val="25000"/>
                          </a:schemeClr>
                        </a:solidFill>
                      </a:endParaRPr>
                    </a:p>
                  </a:txBody>
                  <a:tcPr/>
                </a:tc>
                <a:extLst>
                  <a:ext uri="{0D108BD9-81ED-4DB2-BD59-A6C34878D82A}">
                    <a16:rowId xmlns:a16="http://schemas.microsoft.com/office/drawing/2014/main" val="1524137026"/>
                  </a:ext>
                </a:extLst>
              </a:tr>
              <a:tr h="370840">
                <a:tc>
                  <a:txBody>
                    <a:bodyPr/>
                    <a:lstStyle/>
                    <a:p>
                      <a:r>
                        <a:rPr lang="en-US" sz="1600" b="1" dirty="0">
                          <a:solidFill>
                            <a:schemeClr val="bg2">
                              <a:lumMod val="25000"/>
                            </a:schemeClr>
                          </a:solidFill>
                        </a:rPr>
                        <a:t>Reference Years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bg2">
                              <a:lumMod val="25000"/>
                            </a:schemeClr>
                          </a:solidFill>
                        </a:rPr>
                        <a:t>2004, 2007, 2011,</a:t>
                      </a:r>
                      <a:r>
                        <a:rPr lang="en-US" sz="1600" baseline="0" dirty="0">
                          <a:solidFill>
                            <a:schemeClr val="bg2">
                              <a:lumMod val="25000"/>
                            </a:schemeClr>
                          </a:solidFill>
                        </a:rPr>
                        <a:t> 2014, 2017</a:t>
                      </a:r>
                      <a:endParaRPr lang="en-US" sz="1600" dirty="0">
                        <a:solidFill>
                          <a:schemeClr val="bg2">
                            <a:lumMod val="2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bg2">
                              <a:lumMod val="25000"/>
                            </a:schemeClr>
                          </a:solidFill>
                        </a:rPr>
                        <a:t>2004, 2007, 2011,</a:t>
                      </a:r>
                      <a:r>
                        <a:rPr lang="en-US" sz="1600" baseline="0" dirty="0">
                          <a:solidFill>
                            <a:schemeClr val="bg2">
                              <a:lumMod val="25000"/>
                            </a:schemeClr>
                          </a:solidFill>
                        </a:rPr>
                        <a:t> 2014, 2017, </a:t>
                      </a:r>
                      <a:r>
                        <a:rPr lang="en-US" sz="1600" baseline="0" dirty="0">
                          <a:solidFill>
                            <a:srgbClr val="FF0000"/>
                          </a:solidFill>
                        </a:rPr>
                        <a:t>2019, 2023</a:t>
                      </a:r>
                      <a:endParaRPr lang="en-US" sz="1600" dirty="0">
                        <a:solidFill>
                          <a:srgbClr val="FF0000"/>
                        </a:solidFill>
                      </a:endParaRPr>
                    </a:p>
                  </a:txBody>
                  <a:tcPr/>
                </a:tc>
                <a:extLst>
                  <a:ext uri="{0D108BD9-81ED-4DB2-BD59-A6C34878D82A}">
                    <a16:rowId xmlns:a16="http://schemas.microsoft.com/office/drawing/2014/main" val="220029640"/>
                  </a:ext>
                </a:extLst>
              </a:tr>
            </a:tbl>
          </a:graphicData>
        </a:graphic>
      </p:graphicFrame>
      <p:sp>
        <p:nvSpPr>
          <p:cNvPr id="6" name="TextBox 5">
            <a:extLst>
              <a:ext uri="{FF2B5EF4-FFF2-40B4-BE49-F238E27FC236}">
                <a16:creationId xmlns:a16="http://schemas.microsoft.com/office/drawing/2014/main" id="{7FBC8C4F-93DA-4563-975D-5FE5852662F6}"/>
              </a:ext>
            </a:extLst>
          </p:cNvPr>
          <p:cNvSpPr txBox="1"/>
          <p:nvPr/>
        </p:nvSpPr>
        <p:spPr>
          <a:xfrm>
            <a:off x="679622" y="1029730"/>
            <a:ext cx="6268447" cy="400110"/>
          </a:xfrm>
          <a:prstGeom prst="rect">
            <a:avLst/>
          </a:prstGeom>
          <a:noFill/>
        </p:spPr>
        <p:txBody>
          <a:bodyPr wrap="none" rtlCol="0">
            <a:spAutoFit/>
          </a:bodyPr>
          <a:lstStyle/>
          <a:p>
            <a:r>
              <a:rPr lang="en-US" sz="2000" dirty="0"/>
              <a:t>GTAP is a multi-region input-output (MRIO) database.</a:t>
            </a:r>
          </a:p>
        </p:txBody>
      </p:sp>
    </p:spTree>
    <p:extLst>
      <p:ext uri="{BB962C8B-B14F-4D97-AF65-F5344CB8AC3E}">
        <p14:creationId xmlns:p14="http://schemas.microsoft.com/office/powerpoint/2010/main" val="885585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714C9B-33A0-4B5B-9907-15C29FEF0216}"/>
              </a:ext>
            </a:extLst>
          </p:cNvPr>
          <p:cNvSpPr>
            <a:spLocks noGrp="1"/>
          </p:cNvSpPr>
          <p:nvPr>
            <p:ph idx="1"/>
          </p:nvPr>
        </p:nvSpPr>
        <p:spPr>
          <a:xfrm>
            <a:off x="609600" y="1238814"/>
            <a:ext cx="11443570" cy="5619186"/>
          </a:xfrm>
        </p:spPr>
        <p:txBody>
          <a:bodyPr>
            <a:normAutofit lnSpcReduction="10000"/>
          </a:bodyPr>
          <a:lstStyle/>
          <a:p>
            <a:r>
              <a:rPr lang="en-US" sz="2000" dirty="0"/>
              <a:t>Disaggregated GTAP-Power Data Base (</a:t>
            </a:r>
            <a:r>
              <a:rPr lang="en-US" sz="2000" dirty="0">
                <a:ea typeface="Calibri" panose="020F0502020204030204" pitchFamily="34" charset="0"/>
                <a:cs typeface="Times New Roman" panose="02020603050405020304" pitchFamily="18" charset="0"/>
              </a:rPr>
              <a:t>Chepeliev, 2023</a:t>
            </a:r>
            <a:r>
              <a:rPr lang="en-US" sz="2000" dirty="0"/>
              <a:t>)</a:t>
            </a:r>
          </a:p>
          <a:p>
            <a:pPr lvl="1"/>
            <a:r>
              <a:rPr lang="en-US" sz="1800" dirty="0"/>
              <a:t>76 sectors and 160 regions</a:t>
            </a:r>
          </a:p>
          <a:p>
            <a:r>
              <a:rPr lang="en-US" sz="2000" dirty="0"/>
              <a:t>Quantity of livestock outputs, feed inputs, and emission flows (Herrero et al., 2017)</a:t>
            </a:r>
          </a:p>
          <a:p>
            <a:pPr lvl="1"/>
            <a:r>
              <a:rPr lang="en-US" sz="1800" dirty="0"/>
              <a:t> Animal species and breeds</a:t>
            </a:r>
          </a:p>
          <a:p>
            <a:pPr lvl="2"/>
            <a:r>
              <a:rPr lang="en-US" sz="1800" dirty="0"/>
              <a:t>Beef cattle, dairy cows, dairy sheep and goats, meat sheep and goats, pigs, chicken</a:t>
            </a:r>
          </a:p>
          <a:p>
            <a:pPr lvl="1"/>
            <a:r>
              <a:rPr lang="en-US" sz="1800" dirty="0"/>
              <a:t>Production systems</a:t>
            </a:r>
          </a:p>
          <a:p>
            <a:pPr lvl="2"/>
            <a:r>
              <a:rPr lang="en-US" sz="1800" dirty="0"/>
              <a:t>Ruminant: grazing, landless and mixed crop-livestock</a:t>
            </a:r>
          </a:p>
          <a:p>
            <a:pPr lvl="2"/>
            <a:r>
              <a:rPr lang="en-US" sz="1800" dirty="0"/>
              <a:t>Monogastric: backyard and industrial</a:t>
            </a:r>
          </a:p>
          <a:p>
            <a:pPr lvl="1"/>
            <a:r>
              <a:rPr lang="en-US" sz="1800" dirty="0"/>
              <a:t>Variables</a:t>
            </a:r>
          </a:p>
          <a:p>
            <a:pPr lvl="2"/>
            <a:r>
              <a:rPr lang="en-US" sz="1800" dirty="0"/>
              <a:t>Animal numbers</a:t>
            </a:r>
          </a:p>
          <a:p>
            <a:pPr lvl="2"/>
            <a:r>
              <a:rPr lang="en-US" sz="1800" dirty="0"/>
              <a:t>Output of meat, milk, eggs </a:t>
            </a:r>
          </a:p>
          <a:p>
            <a:pPr lvl="2"/>
            <a:r>
              <a:rPr lang="en-US" sz="1800" dirty="0"/>
              <a:t>Feed: grazing, barley, maize, rice, pulses, sorghum and millet, soybean, wheat, other cereals, other oilseeds, other crops, animal products</a:t>
            </a:r>
          </a:p>
          <a:p>
            <a:pPr lvl="2"/>
            <a:r>
              <a:rPr lang="en-US" sz="1800" dirty="0"/>
              <a:t>Livestock emissions are estimated using a process-based model that considers different animal diets and production systems</a:t>
            </a:r>
          </a:p>
          <a:p>
            <a:r>
              <a:rPr lang="en-US" sz="2000" dirty="0"/>
              <a:t>FAOSTAT bilateral trade data and prices</a:t>
            </a:r>
          </a:p>
          <a:p>
            <a:pPr lvl="1"/>
            <a:r>
              <a:rPr lang="en-US" sz="1800" dirty="0"/>
              <a:t>Prices are used to convert quantity flows to monetary terms and construct shares for the disaggregation procedure</a:t>
            </a:r>
          </a:p>
        </p:txBody>
      </p:sp>
      <p:sp>
        <p:nvSpPr>
          <p:cNvPr id="3" name="Title 2">
            <a:extLst>
              <a:ext uri="{FF2B5EF4-FFF2-40B4-BE49-F238E27FC236}">
                <a16:creationId xmlns:a16="http://schemas.microsoft.com/office/drawing/2014/main" id="{E5B8F782-0FB6-45C1-B5D7-EE4DB39BBC0E}"/>
              </a:ext>
            </a:extLst>
          </p:cNvPr>
          <p:cNvSpPr>
            <a:spLocks noGrp="1"/>
          </p:cNvSpPr>
          <p:nvPr>
            <p:ph type="title"/>
          </p:nvPr>
        </p:nvSpPr>
        <p:spPr>
          <a:xfrm>
            <a:off x="609600" y="277682"/>
            <a:ext cx="10972800" cy="671512"/>
          </a:xfrm>
        </p:spPr>
        <p:txBody>
          <a:bodyPr>
            <a:noAutofit/>
          </a:bodyPr>
          <a:lstStyle/>
          <a:p>
            <a:r>
              <a:rPr lang="en-US" sz="4000" dirty="0"/>
              <a:t>Key inputs to construct GTAP-LVS data base</a:t>
            </a:r>
          </a:p>
        </p:txBody>
      </p:sp>
      <p:sp>
        <p:nvSpPr>
          <p:cNvPr id="4" name="Slide Number Placeholder 3">
            <a:extLst>
              <a:ext uri="{FF2B5EF4-FFF2-40B4-BE49-F238E27FC236}">
                <a16:creationId xmlns:a16="http://schemas.microsoft.com/office/drawing/2014/main" id="{B334F660-25FF-48B7-B2DF-9302A4914C46}"/>
              </a:ext>
            </a:extLst>
          </p:cNvPr>
          <p:cNvSpPr>
            <a:spLocks noGrp="1"/>
          </p:cNvSpPr>
          <p:nvPr>
            <p:ph type="sldNum" sz="quarter" idx="12"/>
          </p:nvPr>
        </p:nvSpPr>
        <p:spPr/>
        <p:txBody>
          <a:bodyPr/>
          <a:lstStyle/>
          <a:p>
            <a:fld id="{89D7931E-637B-46D8-A580-615CC76C5C63}" type="slidenum">
              <a:rPr lang="en-US" smtClean="0"/>
              <a:pPr/>
              <a:t>9</a:t>
            </a:fld>
            <a:endParaRPr lang="en-US" dirty="0"/>
          </a:p>
        </p:txBody>
      </p:sp>
    </p:spTree>
    <p:extLst>
      <p:ext uri="{BB962C8B-B14F-4D97-AF65-F5344CB8AC3E}">
        <p14:creationId xmlns:p14="http://schemas.microsoft.com/office/powerpoint/2010/main" val="1536928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AP_Template.potx" id="{4E90B565-5D04-4CB7-AF2A-292BAA81E6D5}" vid="{98F8CC7E-D3DC-4B47-A3A5-5DFB79AB3A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GTAP_Template</Template>
  <TotalTime>15080</TotalTime>
  <Words>2508</Words>
  <Application>Microsoft Office PowerPoint</Application>
  <PresentationFormat>Widescreen</PresentationFormat>
  <Paragraphs>494</Paragraphs>
  <Slides>26</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Aptos Narrow</vt:lpstr>
      <vt:lpstr>Arial</vt:lpstr>
      <vt:lpstr>Calibri</vt:lpstr>
      <vt:lpstr>Candara</vt:lpstr>
      <vt:lpstr>Google Sans</vt:lpstr>
      <vt:lpstr>Wingdings</vt:lpstr>
      <vt:lpstr>Office Theme</vt:lpstr>
      <vt:lpstr>GTAP-LVS: A Disaggregated Livestock Extension for Multi-Regional Input–Output and Environmental Footprint Analysis</vt:lpstr>
      <vt:lpstr>Outline</vt:lpstr>
      <vt:lpstr>The importance of livestock sector</vt:lpstr>
      <vt:lpstr>Global livestock production systems</vt:lpstr>
      <vt:lpstr>Variation in feed-use efficiency across ruminant production systems and regions</vt:lpstr>
      <vt:lpstr>Relationship between diet quality and non-CO2 GHG emission intensity in ruminants</vt:lpstr>
      <vt:lpstr>The need for a more detailed representation of livestock in global MRIO</vt:lpstr>
      <vt:lpstr>Starting point: GTAP Data Base</vt:lpstr>
      <vt:lpstr>Key inputs to construct GTAP-LVS data base</vt:lpstr>
      <vt:lpstr>Sectoral splits (1)</vt:lpstr>
      <vt:lpstr>Sectoral splits (2)</vt:lpstr>
      <vt:lpstr>Specific data inputs and assumptions (1)</vt:lpstr>
      <vt:lpstr>Specific data inputs and assumptions (2)</vt:lpstr>
      <vt:lpstr>Specific data inputs and assumptions (3)</vt:lpstr>
      <vt:lpstr>The database construction process utilizes a variety of data sources</vt:lpstr>
      <vt:lpstr>Overview of the constructed database</vt:lpstr>
      <vt:lpstr>Cattle output by activities</vt:lpstr>
      <vt:lpstr>Raw milk output by activities</vt:lpstr>
      <vt:lpstr>Other animal products output by activities</vt:lpstr>
      <vt:lpstr>Cost structure of cattle activities</vt:lpstr>
      <vt:lpstr>Cost structure of raw milk activities</vt:lpstr>
      <vt:lpstr>Cost structure of other animal products</vt:lpstr>
      <vt:lpstr>Global emission intensities: cattle</vt:lpstr>
      <vt:lpstr>US emission intensities: pigs and poultry</vt:lpstr>
      <vt:lpstr>Conclusions and next steps</vt:lpstr>
      <vt:lpstr>Thank you! </vt:lpstr>
    </vt:vector>
  </TitlesOfParts>
  <Company>Purdue University - AgIT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Trade Analysis Project</dc:title>
  <dc:creator>Batta, Ginger L</dc:creator>
  <cp:lastModifiedBy>Maksym G Chepeliev</cp:lastModifiedBy>
  <cp:revision>188</cp:revision>
  <cp:lastPrinted>2014-11-19T20:05:55Z</cp:lastPrinted>
  <dcterms:created xsi:type="dcterms:W3CDTF">2017-03-31T15:01:41Z</dcterms:created>
  <dcterms:modified xsi:type="dcterms:W3CDTF">2026-06-20T06:16:45Z</dcterms:modified>
</cp:coreProperties>
</file>