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306" r:id="rId2"/>
    <p:sldId id="508" r:id="rId3"/>
    <p:sldId id="509" r:id="rId4"/>
    <p:sldId id="270" r:id="rId5"/>
    <p:sldId id="517" r:id="rId6"/>
    <p:sldId id="496" r:id="rId7"/>
    <p:sldId id="518" r:id="rId8"/>
    <p:sldId id="298" r:id="rId9"/>
    <p:sldId id="273" r:id="rId10"/>
    <p:sldId id="274" r:id="rId11"/>
    <p:sldId id="258" r:id="rId12"/>
    <p:sldId id="520" r:id="rId13"/>
    <p:sldId id="492" r:id="rId14"/>
    <p:sldId id="493" r:id="rId15"/>
    <p:sldId id="494" r:id="rId16"/>
    <p:sldId id="495" r:id="rId17"/>
    <p:sldId id="283" r:id="rId18"/>
    <p:sldId id="507" r:id="rId19"/>
    <p:sldId id="489" r:id="rId20"/>
    <p:sldId id="519" r:id="rId21"/>
    <p:sldId id="292" r:id="rId22"/>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4273"/>
    <a:srgbClr val="666767"/>
    <a:srgbClr val="000000"/>
    <a:srgbClr val="F1BA20"/>
    <a:srgbClr val="F38F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6" autoAdjust="0"/>
    <p:restoredTop sz="86141" autoAdjust="0"/>
  </p:normalViewPr>
  <p:slideViewPr>
    <p:cSldViewPr snapToGrid="0">
      <p:cViewPr varScale="1">
        <p:scale>
          <a:sx n="95" d="100"/>
          <a:sy n="95" d="100"/>
        </p:scale>
        <p:origin x="485" y="43"/>
      </p:cViewPr>
      <p:guideLst/>
    </p:cSldViewPr>
  </p:slideViewPr>
  <p:notesTextViewPr>
    <p:cViewPr>
      <p:scale>
        <a:sx n="3" d="2"/>
        <a:sy n="3" d="2"/>
      </p:scale>
      <p:origin x="0" y="0"/>
    </p:cViewPr>
  </p:notesTextViewPr>
  <p:notesViewPr>
    <p:cSldViewPr snapToGrid="0">
      <p:cViewPr varScale="1">
        <p:scale>
          <a:sx n="92" d="100"/>
          <a:sy n="92" d="100"/>
        </p:scale>
        <p:origin x="37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sym G Chepeliev" userId="4aff21db-fd88-423a-9e18-1cb0b6d9518d" providerId="ADAL" clId="{42F0FF86-6140-43EB-9DBB-BD0E7C8EE52D}"/>
    <pc:docChg chg="undo custSel addSld delSld modSld sldOrd">
      <pc:chgData name="Maksym G Chepeliev" userId="4aff21db-fd88-423a-9e18-1cb0b6d9518d" providerId="ADAL" clId="{42F0FF86-6140-43EB-9DBB-BD0E7C8EE52D}" dt="2026-06-20T20:42:46.612" v="1900" actId="6549"/>
      <pc:docMkLst>
        <pc:docMk/>
      </pc:docMkLst>
      <pc:sldChg chg="delSp modSp add mod modTransition modClrScheme chgLayout">
        <pc:chgData name="Maksym G Chepeliev" userId="4aff21db-fd88-423a-9e18-1cb0b6d9518d" providerId="ADAL" clId="{42F0FF86-6140-43EB-9DBB-BD0E7C8EE52D}" dt="2026-06-20T20:20:05.298" v="1761"/>
        <pc:sldMkLst>
          <pc:docMk/>
          <pc:sldMk cId="4147782054" sldId="258"/>
        </pc:sldMkLst>
        <pc:spChg chg="mod ord">
          <ac:chgData name="Maksym G Chepeliev" userId="4aff21db-fd88-423a-9e18-1cb0b6d9518d" providerId="ADAL" clId="{42F0FF86-6140-43EB-9DBB-BD0E7C8EE52D}" dt="2026-06-20T10:49:33.454" v="1201" actId="27636"/>
          <ac:spMkLst>
            <pc:docMk/>
            <pc:sldMk cId="4147782054" sldId="258"/>
            <ac:spMk id="2" creationId="{00000000-0000-0000-0000-000000000000}"/>
          </ac:spMkLst>
        </pc:spChg>
        <pc:spChg chg="del mod ord">
          <ac:chgData name="Maksym G Chepeliev" userId="4aff21db-fd88-423a-9e18-1cb0b6d9518d" providerId="ADAL" clId="{42F0FF86-6140-43EB-9DBB-BD0E7C8EE52D}" dt="2026-06-20T10:45:29.034" v="1159" actId="478"/>
          <ac:spMkLst>
            <pc:docMk/>
            <pc:sldMk cId="4147782054" sldId="258"/>
            <ac:spMk id="3" creationId="{AA259DAA-929E-46C3-DF4A-6EBE02F2FFBB}"/>
          </ac:spMkLst>
        </pc:spChg>
        <pc:spChg chg="mod ord">
          <ac:chgData name="Maksym G Chepeliev" userId="4aff21db-fd88-423a-9e18-1cb0b6d9518d" providerId="ADAL" clId="{42F0FF86-6140-43EB-9DBB-BD0E7C8EE52D}" dt="2026-06-20T10:50:08.475" v="1212" actId="14100"/>
          <ac:spMkLst>
            <pc:docMk/>
            <pc:sldMk cId="4147782054" sldId="258"/>
            <ac:spMk id="4" creationId="{5CBDBA17-B1D1-0E8D-D0C9-CB8953A20724}"/>
          </ac:spMkLst>
        </pc:spChg>
        <pc:spChg chg="mod ord">
          <ac:chgData name="Maksym G Chepeliev" userId="4aff21db-fd88-423a-9e18-1cb0b6d9518d" providerId="ADAL" clId="{42F0FF86-6140-43EB-9DBB-BD0E7C8EE52D}" dt="2026-06-20T10:44:53.484" v="1157" actId="700"/>
          <ac:spMkLst>
            <pc:docMk/>
            <pc:sldMk cId="4147782054" sldId="258"/>
            <ac:spMk id="6" creationId="{48A83014-1EB6-4A0D-54EE-ED6BFA5638F5}"/>
          </ac:spMkLst>
        </pc:spChg>
        <pc:graphicFrameChg chg="mod modGraphic">
          <ac:chgData name="Maksym G Chepeliev" userId="4aff21db-fd88-423a-9e18-1cb0b6d9518d" providerId="ADAL" clId="{42F0FF86-6140-43EB-9DBB-BD0E7C8EE52D}" dt="2026-06-20T10:50:04.370" v="1211" actId="1076"/>
          <ac:graphicFrameMkLst>
            <pc:docMk/>
            <pc:sldMk cId="4147782054" sldId="258"/>
            <ac:graphicFrameMk id="5" creationId="{1A754661-3591-8832-83ED-0F0619C8C6C3}"/>
          </ac:graphicFrameMkLst>
        </pc:graphicFrameChg>
      </pc:sldChg>
      <pc:sldChg chg="modSp mod">
        <pc:chgData name="Maksym G Chepeliev" userId="4aff21db-fd88-423a-9e18-1cb0b6d9518d" providerId="ADAL" clId="{42F0FF86-6140-43EB-9DBB-BD0E7C8EE52D}" dt="2026-06-20T09:03:16.688" v="245" actId="20577"/>
        <pc:sldMkLst>
          <pc:docMk/>
          <pc:sldMk cId="885585895" sldId="270"/>
        </pc:sldMkLst>
        <pc:spChg chg="mod">
          <ac:chgData name="Maksym G Chepeliev" userId="4aff21db-fd88-423a-9e18-1cb0b6d9518d" providerId="ADAL" clId="{42F0FF86-6140-43EB-9DBB-BD0E7C8EE52D}" dt="2026-06-20T08:59:20.270" v="153" actId="20577"/>
          <ac:spMkLst>
            <pc:docMk/>
            <pc:sldMk cId="885585895" sldId="270"/>
            <ac:spMk id="2" creationId="{E6EBC2B3-010C-4777-B71E-28DAF466B7A0}"/>
          </ac:spMkLst>
        </pc:spChg>
        <pc:spChg chg="mod">
          <ac:chgData name="Maksym G Chepeliev" userId="4aff21db-fd88-423a-9e18-1cb0b6d9518d" providerId="ADAL" clId="{42F0FF86-6140-43EB-9DBB-BD0E7C8EE52D}" dt="2026-06-20T09:03:16.688" v="245" actId="20577"/>
          <ac:spMkLst>
            <pc:docMk/>
            <pc:sldMk cId="885585895" sldId="270"/>
            <ac:spMk id="3" creationId="{DDC3D7D5-D934-4FEC-A496-F82A68CADFD1}"/>
          </ac:spMkLst>
        </pc:spChg>
        <pc:graphicFrameChg chg="mod modGraphic">
          <ac:chgData name="Maksym G Chepeliev" userId="4aff21db-fd88-423a-9e18-1cb0b6d9518d" providerId="ADAL" clId="{42F0FF86-6140-43EB-9DBB-BD0E7C8EE52D}" dt="2026-06-20T08:59:29.900" v="156" actId="207"/>
          <ac:graphicFrameMkLst>
            <pc:docMk/>
            <pc:sldMk cId="885585895" sldId="270"/>
            <ac:graphicFrameMk id="5" creationId="{E866F8BD-A8AE-4DDC-8AE7-2787333077BB}"/>
          </ac:graphicFrameMkLst>
        </pc:graphicFrameChg>
      </pc:sldChg>
      <pc:sldChg chg="addSp delSp modSp add mod modTransition modClrScheme chgLayout modNotesTx">
        <pc:chgData name="Maksym G Chepeliev" userId="4aff21db-fd88-423a-9e18-1cb0b6d9518d" providerId="ADAL" clId="{42F0FF86-6140-43EB-9DBB-BD0E7C8EE52D}" dt="2026-06-20T20:20:24.095" v="1768"/>
        <pc:sldMkLst>
          <pc:docMk/>
          <pc:sldMk cId="1560472758" sldId="273"/>
        </pc:sldMkLst>
        <pc:spChg chg="add del mod ord">
          <ac:chgData name="Maksym G Chepeliev" userId="4aff21db-fd88-423a-9e18-1cb0b6d9518d" providerId="ADAL" clId="{42F0FF86-6140-43EB-9DBB-BD0E7C8EE52D}" dt="2026-06-20T10:29:20.840" v="884" actId="478"/>
          <ac:spMkLst>
            <pc:docMk/>
            <pc:sldMk cId="1560472758" sldId="273"/>
            <ac:spMk id="3" creationId="{C1CB1B9C-A396-82DE-0E76-9A85AB4DEE71}"/>
          </ac:spMkLst>
        </pc:spChg>
        <pc:spChg chg="mod">
          <ac:chgData name="Maksym G Chepeliev" userId="4aff21db-fd88-423a-9e18-1cb0b6d9518d" providerId="ADAL" clId="{42F0FF86-6140-43EB-9DBB-BD0E7C8EE52D}" dt="2026-06-20T10:52:00.325" v="1222" actId="1076"/>
          <ac:spMkLst>
            <pc:docMk/>
            <pc:sldMk cId="1560472758" sldId="273"/>
            <ac:spMk id="4" creationId="{461882CC-017D-BCDE-C8E6-FE7D47F54CDF}"/>
          </ac:spMkLst>
        </pc:spChg>
        <pc:spChg chg="mod ord">
          <ac:chgData name="Maksym G Chepeliev" userId="4aff21db-fd88-423a-9e18-1cb0b6d9518d" providerId="ADAL" clId="{42F0FF86-6140-43EB-9DBB-BD0E7C8EE52D}" dt="2026-06-20T10:28:56.969" v="876" actId="700"/>
          <ac:spMkLst>
            <pc:docMk/>
            <pc:sldMk cId="1560472758" sldId="273"/>
            <ac:spMk id="5" creationId="{519DC96B-0F31-EEA1-12BD-B9A6DE0409CA}"/>
          </ac:spMkLst>
        </pc:spChg>
        <pc:spChg chg="add mod">
          <ac:chgData name="Maksym G Chepeliev" userId="4aff21db-fd88-423a-9e18-1cb0b6d9518d" providerId="ADAL" clId="{42F0FF86-6140-43EB-9DBB-BD0E7C8EE52D}" dt="2026-06-20T10:32:29.114" v="956" actId="20577"/>
          <ac:spMkLst>
            <pc:docMk/>
            <pc:sldMk cId="1560472758" sldId="273"/>
            <ac:spMk id="8" creationId="{91A5FA54-788E-4BBB-865B-4D77B97A203A}"/>
          </ac:spMkLst>
        </pc:spChg>
        <pc:spChg chg="mod ord">
          <ac:chgData name="Maksym G Chepeliev" userId="4aff21db-fd88-423a-9e18-1cb0b6d9518d" providerId="ADAL" clId="{42F0FF86-6140-43EB-9DBB-BD0E7C8EE52D}" dt="2026-06-20T10:51:56.998" v="1221" actId="20577"/>
          <ac:spMkLst>
            <pc:docMk/>
            <pc:sldMk cId="1560472758" sldId="273"/>
            <ac:spMk id="13" creationId="{7685DCCD-8C56-788B-0416-021B34F4DF48}"/>
          </ac:spMkLst>
        </pc:spChg>
        <pc:graphicFrameChg chg="mod ord modGraphic">
          <ac:chgData name="Maksym G Chepeliev" userId="4aff21db-fd88-423a-9e18-1cb0b6d9518d" providerId="ADAL" clId="{42F0FF86-6140-43EB-9DBB-BD0E7C8EE52D}" dt="2026-06-20T10:32:37.616" v="961" actId="20577"/>
          <ac:graphicFrameMkLst>
            <pc:docMk/>
            <pc:sldMk cId="1560472758" sldId="273"/>
            <ac:graphicFrameMk id="2" creationId="{DB78CFFA-1638-28BD-B388-CDC61B1B5BE7}"/>
          </ac:graphicFrameMkLst>
        </pc:graphicFrameChg>
      </pc:sldChg>
      <pc:sldChg chg="delSp modSp add mod modTransition modClrScheme chgLayout modNotesTx">
        <pc:chgData name="Maksym G Chepeliev" userId="4aff21db-fd88-423a-9e18-1cb0b6d9518d" providerId="ADAL" clId="{42F0FF86-6140-43EB-9DBB-BD0E7C8EE52D}" dt="2026-06-20T20:20:22.529" v="1767"/>
        <pc:sldMkLst>
          <pc:docMk/>
          <pc:sldMk cId="2259545192" sldId="274"/>
        </pc:sldMkLst>
        <pc:spChg chg="del mod ord">
          <ac:chgData name="Maksym G Chepeliev" userId="4aff21db-fd88-423a-9e18-1cb0b6d9518d" providerId="ADAL" clId="{42F0FF86-6140-43EB-9DBB-BD0E7C8EE52D}" dt="2026-06-20T10:33:15.594" v="998" actId="478"/>
          <ac:spMkLst>
            <pc:docMk/>
            <pc:sldMk cId="2259545192" sldId="274"/>
            <ac:spMk id="3" creationId="{019A4529-CEB4-4EFC-35A7-1F3708A52049}"/>
          </ac:spMkLst>
        </pc:spChg>
        <pc:spChg chg="del mod">
          <ac:chgData name="Maksym G Chepeliev" userId="4aff21db-fd88-423a-9e18-1cb0b6d9518d" providerId="ADAL" clId="{42F0FF86-6140-43EB-9DBB-BD0E7C8EE52D}" dt="2026-06-20T10:33:43.345" v="1007" actId="478"/>
          <ac:spMkLst>
            <pc:docMk/>
            <pc:sldMk cId="2259545192" sldId="274"/>
            <ac:spMk id="4" creationId="{E861B4C5-BB4F-572C-A1DE-3DA21D69D442}"/>
          </ac:spMkLst>
        </pc:spChg>
        <pc:spChg chg="mod ord">
          <ac:chgData name="Maksym G Chepeliev" userId="4aff21db-fd88-423a-9e18-1cb0b6d9518d" providerId="ADAL" clId="{42F0FF86-6140-43EB-9DBB-BD0E7C8EE52D}" dt="2026-06-20T10:33:09.688" v="997" actId="700"/>
          <ac:spMkLst>
            <pc:docMk/>
            <pc:sldMk cId="2259545192" sldId="274"/>
            <ac:spMk id="5" creationId="{9C8556AA-0573-DC24-6346-41D99BE835BC}"/>
          </ac:spMkLst>
        </pc:spChg>
        <pc:spChg chg="mod ord">
          <ac:chgData name="Maksym G Chepeliev" userId="4aff21db-fd88-423a-9e18-1cb0b6d9518d" providerId="ADAL" clId="{42F0FF86-6140-43EB-9DBB-BD0E7C8EE52D}" dt="2026-06-20T10:33:36.326" v="1005" actId="403"/>
          <ac:spMkLst>
            <pc:docMk/>
            <pc:sldMk cId="2259545192" sldId="274"/>
            <ac:spMk id="13" creationId="{465444AC-09E0-9F2E-2D46-5B3B92D5DA96}"/>
          </ac:spMkLst>
        </pc:spChg>
        <pc:graphicFrameChg chg="mod ord modGraphic">
          <ac:chgData name="Maksym G Chepeliev" userId="4aff21db-fd88-423a-9e18-1cb0b6d9518d" providerId="ADAL" clId="{42F0FF86-6140-43EB-9DBB-BD0E7C8EE52D}" dt="2026-06-20T13:00:22.043" v="1748" actId="1076"/>
          <ac:graphicFrameMkLst>
            <pc:docMk/>
            <pc:sldMk cId="2259545192" sldId="274"/>
            <ac:graphicFrameMk id="2" creationId="{B19AA4B8-55D6-46BD-D9BB-FB6D7A7015C6}"/>
          </ac:graphicFrameMkLst>
        </pc:graphicFrameChg>
      </pc:sldChg>
      <pc:sldChg chg="delSp modSp add del mod modClrScheme chgLayout">
        <pc:chgData name="Maksym G Chepeliev" userId="4aff21db-fd88-423a-9e18-1cb0b6d9518d" providerId="ADAL" clId="{42F0FF86-6140-43EB-9DBB-BD0E7C8EE52D}" dt="2026-06-20T10:48:50.663" v="1196" actId="47"/>
        <pc:sldMkLst>
          <pc:docMk/>
          <pc:sldMk cId="2767746513" sldId="275"/>
        </pc:sldMkLst>
        <pc:spChg chg="mod ord">
          <ac:chgData name="Maksym G Chepeliev" userId="4aff21db-fd88-423a-9e18-1cb0b6d9518d" providerId="ADAL" clId="{42F0FF86-6140-43EB-9DBB-BD0E7C8EE52D}" dt="2026-06-20T10:44:53.621" v="1158" actId="27636"/>
          <ac:spMkLst>
            <pc:docMk/>
            <pc:sldMk cId="2767746513" sldId="275"/>
            <ac:spMk id="2" creationId="{A2848145-C83A-4474-D6C1-8FEDBD20A95E}"/>
          </ac:spMkLst>
        </pc:spChg>
        <pc:spChg chg="del mod ord">
          <ac:chgData name="Maksym G Chepeliev" userId="4aff21db-fd88-423a-9e18-1cb0b6d9518d" providerId="ADAL" clId="{42F0FF86-6140-43EB-9DBB-BD0E7C8EE52D}" dt="2026-06-20T10:47:04.125" v="1193" actId="478"/>
          <ac:spMkLst>
            <pc:docMk/>
            <pc:sldMk cId="2767746513" sldId="275"/>
            <ac:spMk id="3" creationId="{5F49E223-BDC2-316E-056E-BD0096D356A5}"/>
          </ac:spMkLst>
        </pc:spChg>
        <pc:spChg chg="mod ord">
          <ac:chgData name="Maksym G Chepeliev" userId="4aff21db-fd88-423a-9e18-1cb0b6d9518d" providerId="ADAL" clId="{42F0FF86-6140-43EB-9DBB-BD0E7C8EE52D}" dt="2026-06-20T10:44:53.484" v="1157" actId="700"/>
          <ac:spMkLst>
            <pc:docMk/>
            <pc:sldMk cId="2767746513" sldId="275"/>
            <ac:spMk id="4" creationId="{92EA2E5B-1BA6-39BA-A6B1-82DF61AE8BB8}"/>
          </ac:spMkLst>
        </pc:spChg>
        <pc:spChg chg="mod ord">
          <ac:chgData name="Maksym G Chepeliev" userId="4aff21db-fd88-423a-9e18-1cb0b6d9518d" providerId="ADAL" clId="{42F0FF86-6140-43EB-9DBB-BD0E7C8EE52D}" dt="2026-06-20T10:44:53.484" v="1157" actId="700"/>
          <ac:spMkLst>
            <pc:docMk/>
            <pc:sldMk cId="2767746513" sldId="275"/>
            <ac:spMk id="6" creationId="{39DCC45A-630C-3D4A-3D8A-1C0485466B4C}"/>
          </ac:spMkLst>
        </pc:spChg>
        <pc:graphicFrameChg chg="mod modGraphic">
          <ac:chgData name="Maksym G Chepeliev" userId="4aff21db-fd88-423a-9e18-1cb0b6d9518d" providerId="ADAL" clId="{42F0FF86-6140-43EB-9DBB-BD0E7C8EE52D}" dt="2026-06-20T10:47:31.902" v="1195" actId="21"/>
          <ac:graphicFrameMkLst>
            <pc:docMk/>
            <pc:sldMk cId="2767746513" sldId="275"/>
            <ac:graphicFrameMk id="5" creationId="{5BF7AA87-C928-11E9-FD54-EB9E8CE1CCBD}"/>
          </ac:graphicFrameMkLst>
        </pc:graphicFrameChg>
      </pc:sldChg>
      <pc:sldChg chg="addSp delSp modSp add mod ord modTransition modClrScheme chgLayout">
        <pc:chgData name="Maksym G Chepeliev" userId="4aff21db-fd88-423a-9e18-1cb0b6d9518d" providerId="ADAL" clId="{42F0FF86-6140-43EB-9DBB-BD0E7C8EE52D}" dt="2026-06-20T20:20:12.140" v="1764"/>
        <pc:sldMkLst>
          <pc:docMk/>
          <pc:sldMk cId="995987963" sldId="283"/>
        </pc:sldMkLst>
        <pc:spChg chg="mod ord">
          <ac:chgData name="Maksym G Chepeliev" userId="4aff21db-fd88-423a-9e18-1cb0b6d9518d" providerId="ADAL" clId="{42F0FF86-6140-43EB-9DBB-BD0E7C8EE52D}" dt="2026-06-20T12:43:24.877" v="1598" actId="14100"/>
          <ac:spMkLst>
            <pc:docMk/>
            <pc:sldMk cId="995987963" sldId="283"/>
            <ac:spMk id="2" creationId="{C34E50A4-2A67-0B62-FBA4-90468C49B13D}"/>
          </ac:spMkLst>
        </pc:spChg>
        <pc:spChg chg="del">
          <ac:chgData name="Maksym G Chepeliev" userId="4aff21db-fd88-423a-9e18-1cb0b6d9518d" providerId="ADAL" clId="{42F0FF86-6140-43EB-9DBB-BD0E7C8EE52D}" dt="2026-06-20T10:53:09.520" v="1226" actId="478"/>
          <ac:spMkLst>
            <pc:docMk/>
            <pc:sldMk cId="995987963" sldId="283"/>
            <ac:spMk id="3" creationId="{A9386192-A92C-236C-F914-17518F4F8590}"/>
          </ac:spMkLst>
        </pc:spChg>
        <pc:spChg chg="mod">
          <ac:chgData name="Maksym G Chepeliev" userId="4aff21db-fd88-423a-9e18-1cb0b6d9518d" providerId="ADAL" clId="{42F0FF86-6140-43EB-9DBB-BD0E7C8EE52D}" dt="2026-06-20T10:55:10.051" v="1299" actId="113"/>
          <ac:spMkLst>
            <pc:docMk/>
            <pc:sldMk cId="995987963" sldId="283"/>
            <ac:spMk id="4" creationId="{E2922EAB-E0EB-AF1A-FE30-C7E8F46E72E5}"/>
          </ac:spMkLst>
        </pc:spChg>
        <pc:spChg chg="mod ord">
          <ac:chgData name="Maksym G Chepeliev" userId="4aff21db-fd88-423a-9e18-1cb0b6d9518d" providerId="ADAL" clId="{42F0FF86-6140-43EB-9DBB-BD0E7C8EE52D}" dt="2026-06-20T10:53:17.558" v="1227" actId="700"/>
          <ac:spMkLst>
            <pc:docMk/>
            <pc:sldMk cId="995987963" sldId="283"/>
            <ac:spMk id="5" creationId="{2E66F2B5-A68E-1A1E-CA0F-5A5962AD4197}"/>
          </ac:spMkLst>
        </pc:spChg>
        <pc:spChg chg="add mod">
          <ac:chgData name="Maksym G Chepeliev" userId="4aff21db-fd88-423a-9e18-1cb0b6d9518d" providerId="ADAL" clId="{42F0FF86-6140-43EB-9DBB-BD0E7C8EE52D}" dt="2026-06-20T10:55:56.135" v="1389" actId="207"/>
          <ac:spMkLst>
            <pc:docMk/>
            <pc:sldMk cId="995987963" sldId="283"/>
            <ac:spMk id="8" creationId="{2E4D753E-1738-4D04-B65B-6EE543196594}"/>
          </ac:spMkLst>
        </pc:spChg>
        <pc:picChg chg="mod ord">
          <ac:chgData name="Maksym G Chepeliev" userId="4aff21db-fd88-423a-9e18-1cb0b6d9518d" providerId="ADAL" clId="{42F0FF86-6140-43EB-9DBB-BD0E7C8EE52D}" dt="2026-06-20T10:55:10.494" v="1300" actId="1076"/>
          <ac:picMkLst>
            <pc:docMk/>
            <pc:sldMk cId="995987963" sldId="283"/>
            <ac:picMk id="7" creationId="{D8845929-93FC-ABB8-5EA9-EBD861992B19}"/>
          </ac:picMkLst>
        </pc:picChg>
      </pc:sldChg>
      <pc:sldChg chg="add">
        <pc:chgData name="Maksym G Chepeliev" userId="4aff21db-fd88-423a-9e18-1cb0b6d9518d" providerId="ADAL" clId="{42F0FF86-6140-43EB-9DBB-BD0E7C8EE52D}" dt="2026-06-20T09:04:11.880" v="249"/>
        <pc:sldMkLst>
          <pc:docMk/>
          <pc:sldMk cId="2728291378" sldId="292"/>
        </pc:sldMkLst>
      </pc:sldChg>
      <pc:sldChg chg="modSp del mod">
        <pc:chgData name="Maksym G Chepeliev" userId="4aff21db-fd88-423a-9e18-1cb0b6d9518d" providerId="ADAL" clId="{42F0FF86-6140-43EB-9DBB-BD0E7C8EE52D}" dt="2026-06-20T13:01:51.491" v="1758" actId="47"/>
        <pc:sldMkLst>
          <pc:docMk/>
          <pc:sldMk cId="629694694" sldId="295"/>
        </pc:sldMkLst>
        <pc:spChg chg="mod">
          <ac:chgData name="Maksym G Chepeliev" userId="4aff21db-fd88-423a-9e18-1cb0b6d9518d" providerId="ADAL" clId="{42F0FF86-6140-43EB-9DBB-BD0E7C8EE52D}" dt="2026-06-20T10:03:44.491" v="332" actId="20577"/>
          <ac:spMkLst>
            <pc:docMk/>
            <pc:sldMk cId="629694694" sldId="295"/>
            <ac:spMk id="2" creationId="{00000000-0000-0000-0000-000000000000}"/>
          </ac:spMkLst>
        </pc:spChg>
      </pc:sldChg>
      <pc:sldChg chg="delSp modSp add mod modTransition modClrScheme chgLayout">
        <pc:chgData name="Maksym G Chepeliev" userId="4aff21db-fd88-423a-9e18-1cb0b6d9518d" providerId="ADAL" clId="{42F0FF86-6140-43EB-9DBB-BD0E7C8EE52D}" dt="2026-06-20T20:20:25.438" v="1769"/>
        <pc:sldMkLst>
          <pc:docMk/>
          <pc:sldMk cId="3591563131" sldId="298"/>
        </pc:sldMkLst>
        <pc:spChg chg="del mod ord">
          <ac:chgData name="Maksym G Chepeliev" userId="4aff21db-fd88-423a-9e18-1cb0b6d9518d" providerId="ADAL" clId="{42F0FF86-6140-43EB-9DBB-BD0E7C8EE52D}" dt="2026-06-20T10:24:38.134" v="627" actId="478"/>
          <ac:spMkLst>
            <pc:docMk/>
            <pc:sldMk cId="3591563131" sldId="298"/>
            <ac:spMk id="3" creationId="{3A627362-C40F-513F-39AC-F6C2CE8FB6CC}"/>
          </ac:spMkLst>
        </pc:spChg>
        <pc:spChg chg="mod">
          <ac:chgData name="Maksym G Chepeliev" userId="4aff21db-fd88-423a-9e18-1cb0b6d9518d" providerId="ADAL" clId="{42F0FF86-6140-43EB-9DBB-BD0E7C8EE52D}" dt="2026-06-20T10:34:42.750" v="1015" actId="20577"/>
          <ac:spMkLst>
            <pc:docMk/>
            <pc:sldMk cId="3591563131" sldId="298"/>
            <ac:spMk id="4" creationId="{8BC855C9-C0D5-40F5-B63C-B0D2169358B5}"/>
          </ac:spMkLst>
        </pc:spChg>
        <pc:spChg chg="mod ord">
          <ac:chgData name="Maksym G Chepeliev" userId="4aff21db-fd88-423a-9e18-1cb0b6d9518d" providerId="ADAL" clId="{42F0FF86-6140-43EB-9DBB-BD0E7C8EE52D}" dt="2026-06-20T10:24:34.392" v="626" actId="700"/>
          <ac:spMkLst>
            <pc:docMk/>
            <pc:sldMk cId="3591563131" sldId="298"/>
            <ac:spMk id="5" creationId="{A35691A9-1911-5853-ECE4-DB2724EDD2F2}"/>
          </ac:spMkLst>
        </pc:spChg>
        <pc:spChg chg="mod ord">
          <ac:chgData name="Maksym G Chepeliev" userId="4aff21db-fd88-423a-9e18-1cb0b6d9518d" providerId="ADAL" clId="{42F0FF86-6140-43EB-9DBB-BD0E7C8EE52D}" dt="2026-06-20T10:25:57.201" v="724" actId="14100"/>
          <ac:spMkLst>
            <pc:docMk/>
            <pc:sldMk cId="3591563131" sldId="298"/>
            <ac:spMk id="13" creationId="{1CAFD061-AC2A-13E5-8EAB-D88F60492029}"/>
          </ac:spMkLst>
        </pc:spChg>
        <pc:graphicFrameChg chg="mod ord modGraphic">
          <ac:chgData name="Maksym G Chepeliev" userId="4aff21db-fd88-423a-9e18-1cb0b6d9518d" providerId="ADAL" clId="{42F0FF86-6140-43EB-9DBB-BD0E7C8EE52D}" dt="2026-06-20T12:39:31.041" v="1403" actId="313"/>
          <ac:graphicFrameMkLst>
            <pc:docMk/>
            <pc:sldMk cId="3591563131" sldId="298"/>
            <ac:graphicFrameMk id="2" creationId="{3FB89F6F-389B-9762-BB86-2F9070E19CDF}"/>
          </ac:graphicFrameMkLst>
        </pc:graphicFrameChg>
      </pc:sldChg>
      <pc:sldChg chg="modSp mod">
        <pc:chgData name="Maksym G Chepeliev" userId="4aff21db-fd88-423a-9e18-1cb0b6d9518d" providerId="ADAL" clId="{42F0FF86-6140-43EB-9DBB-BD0E7C8EE52D}" dt="2026-06-20T20:42:46.612" v="1900" actId="6549"/>
        <pc:sldMkLst>
          <pc:docMk/>
          <pc:sldMk cId="1028610725" sldId="306"/>
        </pc:sldMkLst>
        <pc:spChg chg="mod">
          <ac:chgData name="Maksym G Chepeliev" userId="4aff21db-fd88-423a-9e18-1cb0b6d9518d" providerId="ADAL" clId="{42F0FF86-6140-43EB-9DBB-BD0E7C8EE52D}" dt="2026-06-20T20:42:46.612" v="1900" actId="6549"/>
          <ac:spMkLst>
            <pc:docMk/>
            <pc:sldMk cId="1028610725" sldId="306"/>
            <ac:spMk id="2" creationId="{00000000-0000-0000-0000-000000000000}"/>
          </ac:spMkLst>
        </pc:spChg>
        <pc:spChg chg="mod">
          <ac:chgData name="Maksym G Chepeliev" userId="4aff21db-fd88-423a-9e18-1cb0b6d9518d" providerId="ADAL" clId="{42F0FF86-6140-43EB-9DBB-BD0E7C8EE52D}" dt="2026-06-20T20:42:08.213" v="1889" actId="27636"/>
          <ac:spMkLst>
            <pc:docMk/>
            <pc:sldMk cId="1028610725" sldId="306"/>
            <ac:spMk id="3" creationId="{CDE3FB4D-0E0C-4271-8D64-946D39543BF3}"/>
          </ac:spMkLst>
        </pc:spChg>
      </pc:sldChg>
      <pc:sldChg chg="del">
        <pc:chgData name="Maksym G Chepeliev" userId="4aff21db-fd88-423a-9e18-1cb0b6d9518d" providerId="ADAL" clId="{42F0FF86-6140-43EB-9DBB-BD0E7C8EE52D}" dt="2026-06-20T09:04:16.169" v="250" actId="47"/>
        <pc:sldMkLst>
          <pc:docMk/>
          <pc:sldMk cId="2013509785" sldId="307"/>
        </pc:sldMkLst>
      </pc:sldChg>
      <pc:sldChg chg="del">
        <pc:chgData name="Maksym G Chepeliev" userId="4aff21db-fd88-423a-9e18-1cb0b6d9518d" providerId="ADAL" clId="{42F0FF86-6140-43EB-9DBB-BD0E7C8EE52D}" dt="2026-06-20T09:03:33.537" v="246" actId="47"/>
        <pc:sldMkLst>
          <pc:docMk/>
          <pc:sldMk cId="1257863308" sldId="309"/>
        </pc:sldMkLst>
      </pc:sldChg>
      <pc:sldChg chg="del">
        <pc:chgData name="Maksym G Chepeliev" userId="4aff21db-fd88-423a-9e18-1cb0b6d9518d" providerId="ADAL" clId="{42F0FF86-6140-43EB-9DBB-BD0E7C8EE52D}" dt="2026-06-20T09:03:50.646" v="247" actId="47"/>
        <pc:sldMkLst>
          <pc:docMk/>
          <pc:sldMk cId="703768774" sldId="311"/>
        </pc:sldMkLst>
      </pc:sldChg>
      <pc:sldChg chg="del">
        <pc:chgData name="Maksym G Chepeliev" userId="4aff21db-fd88-423a-9e18-1cb0b6d9518d" providerId="ADAL" clId="{42F0FF86-6140-43EB-9DBB-BD0E7C8EE52D}" dt="2026-06-20T09:03:50.646" v="247" actId="47"/>
        <pc:sldMkLst>
          <pc:docMk/>
          <pc:sldMk cId="2980955052" sldId="313"/>
        </pc:sldMkLst>
      </pc:sldChg>
      <pc:sldChg chg="del">
        <pc:chgData name="Maksym G Chepeliev" userId="4aff21db-fd88-423a-9e18-1cb0b6d9518d" providerId="ADAL" clId="{42F0FF86-6140-43EB-9DBB-BD0E7C8EE52D}" dt="2026-06-20T09:03:50.646" v="247" actId="47"/>
        <pc:sldMkLst>
          <pc:docMk/>
          <pc:sldMk cId="1850905526" sldId="314"/>
        </pc:sldMkLst>
      </pc:sldChg>
      <pc:sldChg chg="del">
        <pc:chgData name="Maksym G Chepeliev" userId="4aff21db-fd88-423a-9e18-1cb0b6d9518d" providerId="ADAL" clId="{42F0FF86-6140-43EB-9DBB-BD0E7C8EE52D}" dt="2026-06-20T09:03:50.646" v="247" actId="47"/>
        <pc:sldMkLst>
          <pc:docMk/>
          <pc:sldMk cId="3859080945" sldId="315"/>
        </pc:sldMkLst>
      </pc:sldChg>
      <pc:sldChg chg="del">
        <pc:chgData name="Maksym G Chepeliev" userId="4aff21db-fd88-423a-9e18-1cb0b6d9518d" providerId="ADAL" clId="{42F0FF86-6140-43EB-9DBB-BD0E7C8EE52D}" dt="2026-06-20T09:03:50.646" v="247" actId="47"/>
        <pc:sldMkLst>
          <pc:docMk/>
          <pc:sldMk cId="3888301919" sldId="316"/>
        </pc:sldMkLst>
      </pc:sldChg>
      <pc:sldChg chg="del">
        <pc:chgData name="Maksym G Chepeliev" userId="4aff21db-fd88-423a-9e18-1cb0b6d9518d" providerId="ADAL" clId="{42F0FF86-6140-43EB-9DBB-BD0E7C8EE52D}" dt="2026-06-20T09:03:50.646" v="247" actId="47"/>
        <pc:sldMkLst>
          <pc:docMk/>
          <pc:sldMk cId="659557012" sldId="325"/>
        </pc:sldMkLst>
      </pc:sldChg>
      <pc:sldChg chg="del">
        <pc:chgData name="Maksym G Chepeliev" userId="4aff21db-fd88-423a-9e18-1cb0b6d9518d" providerId="ADAL" clId="{42F0FF86-6140-43EB-9DBB-BD0E7C8EE52D}" dt="2026-06-20T09:03:50.646" v="247" actId="47"/>
        <pc:sldMkLst>
          <pc:docMk/>
          <pc:sldMk cId="182235391" sldId="347"/>
        </pc:sldMkLst>
      </pc:sldChg>
      <pc:sldChg chg="del">
        <pc:chgData name="Maksym G Chepeliev" userId="4aff21db-fd88-423a-9e18-1cb0b6d9518d" providerId="ADAL" clId="{42F0FF86-6140-43EB-9DBB-BD0E7C8EE52D}" dt="2026-06-20T09:03:50.646" v="247" actId="47"/>
        <pc:sldMkLst>
          <pc:docMk/>
          <pc:sldMk cId="539626067" sldId="484"/>
        </pc:sldMkLst>
      </pc:sldChg>
      <pc:sldChg chg="addSp delSp modSp add mod modTransition modClrScheme modAnim chgLayout">
        <pc:chgData name="Maksym G Chepeliev" userId="4aff21db-fd88-423a-9e18-1cb0b6d9518d" providerId="ADAL" clId="{42F0FF86-6140-43EB-9DBB-BD0E7C8EE52D}" dt="2026-06-20T20:20:14.640" v="1765"/>
        <pc:sldMkLst>
          <pc:docMk/>
          <pc:sldMk cId="3761120453" sldId="489"/>
        </pc:sldMkLst>
        <pc:spChg chg="mod ord">
          <ac:chgData name="Maksym G Chepeliev" userId="4aff21db-fd88-423a-9e18-1cb0b6d9518d" providerId="ADAL" clId="{42F0FF86-6140-43EB-9DBB-BD0E7C8EE52D}" dt="2026-06-20T10:35:15.848" v="1038" actId="20577"/>
          <ac:spMkLst>
            <pc:docMk/>
            <pc:sldMk cId="3761120453" sldId="489"/>
            <ac:spMk id="2" creationId="{45D30306-78E8-E542-6A10-92C4AC9C0965}"/>
          </ac:spMkLst>
        </pc:spChg>
        <pc:spChg chg="mod ord">
          <ac:chgData name="Maksym G Chepeliev" userId="4aff21db-fd88-423a-9e18-1cb0b6d9518d" providerId="ADAL" clId="{42F0FF86-6140-43EB-9DBB-BD0E7C8EE52D}" dt="2026-06-20T10:18:07.767" v="553" actId="6264"/>
          <ac:spMkLst>
            <pc:docMk/>
            <pc:sldMk cId="3761120453" sldId="489"/>
            <ac:spMk id="3" creationId="{5933C0A0-0C58-140B-BC9D-9AA044541360}"/>
          </ac:spMkLst>
        </pc:spChg>
        <pc:spChg chg="del mod">
          <ac:chgData name="Maksym G Chepeliev" userId="4aff21db-fd88-423a-9e18-1cb0b6d9518d" providerId="ADAL" clId="{42F0FF86-6140-43EB-9DBB-BD0E7C8EE52D}" dt="2026-06-20T10:09:00.151" v="456" actId="478"/>
          <ac:spMkLst>
            <pc:docMk/>
            <pc:sldMk cId="3761120453" sldId="489"/>
            <ac:spMk id="4" creationId="{69D6113F-6208-A10E-F6BC-B0248DD6ABCE}"/>
          </ac:spMkLst>
        </pc:spChg>
        <pc:spChg chg="add del mod">
          <ac:chgData name="Maksym G Chepeliev" userId="4aff21db-fd88-423a-9e18-1cb0b6d9518d" providerId="ADAL" clId="{42F0FF86-6140-43EB-9DBB-BD0E7C8EE52D}" dt="2026-06-20T10:42:00.369" v="1129" actId="1076"/>
          <ac:spMkLst>
            <pc:docMk/>
            <pc:sldMk cId="3761120453" sldId="489"/>
            <ac:spMk id="5" creationId="{5EC8237E-4DBE-5869-83D4-928D258643BB}"/>
          </ac:spMkLst>
        </pc:spChg>
        <pc:spChg chg="del">
          <ac:chgData name="Maksym G Chepeliev" userId="4aff21db-fd88-423a-9e18-1cb0b6d9518d" providerId="ADAL" clId="{42F0FF86-6140-43EB-9DBB-BD0E7C8EE52D}" dt="2026-06-20T10:05:37.588" v="336" actId="478"/>
          <ac:spMkLst>
            <pc:docMk/>
            <pc:sldMk cId="3761120453" sldId="489"/>
            <ac:spMk id="6" creationId="{E9FF1B8D-CE91-E4BA-BF90-89A586824D5E}"/>
          </ac:spMkLst>
        </pc:spChg>
        <pc:spChg chg="add del mod">
          <ac:chgData name="Maksym G Chepeliev" userId="4aff21db-fd88-423a-9e18-1cb0b6d9518d" providerId="ADAL" clId="{42F0FF86-6140-43EB-9DBB-BD0E7C8EE52D}" dt="2026-06-20T10:08:35.874" v="447"/>
          <ac:spMkLst>
            <pc:docMk/>
            <pc:sldMk cId="3761120453" sldId="489"/>
            <ac:spMk id="7" creationId="{21A5779D-E633-4C21-AF00-0AB8D3284AC7}"/>
          </ac:spMkLst>
        </pc:spChg>
        <pc:spChg chg="add del mod">
          <ac:chgData name="Maksym G Chepeliev" userId="4aff21db-fd88-423a-9e18-1cb0b6d9518d" providerId="ADAL" clId="{42F0FF86-6140-43EB-9DBB-BD0E7C8EE52D}" dt="2026-06-20T10:08:47.128" v="453"/>
          <ac:spMkLst>
            <pc:docMk/>
            <pc:sldMk cId="3761120453" sldId="489"/>
            <ac:spMk id="8" creationId="{896C8806-812B-441C-825B-399AA36E433C}"/>
          </ac:spMkLst>
        </pc:spChg>
        <pc:spChg chg="add mod">
          <ac:chgData name="Maksym G Chepeliev" userId="4aff21db-fd88-423a-9e18-1cb0b6d9518d" providerId="ADAL" clId="{42F0FF86-6140-43EB-9DBB-BD0E7C8EE52D}" dt="2026-06-20T10:08:46.256" v="452" actId="571"/>
          <ac:spMkLst>
            <pc:docMk/>
            <pc:sldMk cId="3761120453" sldId="489"/>
            <ac:spMk id="9" creationId="{DEACC999-CD6A-43D4-BA4F-A3F9EDC23F08}"/>
          </ac:spMkLst>
        </pc:spChg>
        <pc:spChg chg="add del mod">
          <ac:chgData name="Maksym G Chepeliev" userId="4aff21db-fd88-423a-9e18-1cb0b6d9518d" providerId="ADAL" clId="{42F0FF86-6140-43EB-9DBB-BD0E7C8EE52D}" dt="2026-06-20T10:09:02.936" v="457" actId="478"/>
          <ac:spMkLst>
            <pc:docMk/>
            <pc:sldMk cId="3761120453" sldId="489"/>
            <ac:spMk id="11" creationId="{6654AA74-EFB3-4CF2-B2E6-5C5AA3A36F96}"/>
          </ac:spMkLst>
        </pc:spChg>
        <pc:spChg chg="add del mod">
          <ac:chgData name="Maksym G Chepeliev" userId="4aff21db-fd88-423a-9e18-1cb0b6d9518d" providerId="ADAL" clId="{42F0FF86-6140-43EB-9DBB-BD0E7C8EE52D}" dt="2026-06-20T10:09:12.338" v="461"/>
          <ac:spMkLst>
            <pc:docMk/>
            <pc:sldMk cId="3761120453" sldId="489"/>
            <ac:spMk id="12" creationId="{A2A7062E-60E5-4B2D-86BD-C19C740726A0}"/>
          </ac:spMkLst>
        </pc:spChg>
        <pc:spChg chg="add mod">
          <ac:chgData name="Maksym G Chepeliev" userId="4aff21db-fd88-423a-9e18-1cb0b6d9518d" providerId="ADAL" clId="{42F0FF86-6140-43EB-9DBB-BD0E7C8EE52D}" dt="2026-06-20T10:42:07.659" v="1132" actId="403"/>
          <ac:spMkLst>
            <pc:docMk/>
            <pc:sldMk cId="3761120453" sldId="489"/>
            <ac:spMk id="13" creationId="{4E0559F7-A0DC-4A51-83FE-616EA82FB678}"/>
          </ac:spMkLst>
        </pc:spChg>
        <pc:spChg chg="add del mod ord">
          <ac:chgData name="Maksym G Chepeliev" userId="4aff21db-fd88-423a-9e18-1cb0b6d9518d" providerId="ADAL" clId="{42F0FF86-6140-43EB-9DBB-BD0E7C8EE52D}" dt="2026-06-20T10:17:35.590" v="546" actId="478"/>
          <ac:spMkLst>
            <pc:docMk/>
            <pc:sldMk cId="3761120453" sldId="489"/>
            <ac:spMk id="14" creationId="{3373DF7C-1B4B-449C-917B-33FF318078C6}"/>
          </ac:spMkLst>
        </pc:spChg>
        <pc:spChg chg="add del mod">
          <ac:chgData name="Maksym G Chepeliev" userId="4aff21db-fd88-423a-9e18-1cb0b6d9518d" providerId="ADAL" clId="{42F0FF86-6140-43EB-9DBB-BD0E7C8EE52D}" dt="2026-06-20T10:18:07.767" v="553" actId="6264"/>
          <ac:spMkLst>
            <pc:docMk/>
            <pc:sldMk cId="3761120453" sldId="489"/>
            <ac:spMk id="15" creationId="{2391F7B9-AFB1-4CF5-973C-43D4338B7136}"/>
          </ac:spMkLst>
        </pc:spChg>
        <pc:spChg chg="add del mod">
          <ac:chgData name="Maksym G Chepeliev" userId="4aff21db-fd88-423a-9e18-1cb0b6d9518d" providerId="ADAL" clId="{42F0FF86-6140-43EB-9DBB-BD0E7C8EE52D}" dt="2026-06-20T10:18:07.767" v="553" actId="6264"/>
          <ac:spMkLst>
            <pc:docMk/>
            <pc:sldMk cId="3761120453" sldId="489"/>
            <ac:spMk id="16" creationId="{788EFE54-4C6B-4E03-ABEC-EE4095D7AF43}"/>
          </ac:spMkLst>
        </pc:spChg>
        <pc:spChg chg="add del mod ord">
          <ac:chgData name="Maksym G Chepeliev" userId="4aff21db-fd88-423a-9e18-1cb0b6d9518d" providerId="ADAL" clId="{42F0FF86-6140-43EB-9DBB-BD0E7C8EE52D}" dt="2026-06-20T10:18:07.767" v="553" actId="6264"/>
          <ac:spMkLst>
            <pc:docMk/>
            <pc:sldMk cId="3761120453" sldId="489"/>
            <ac:spMk id="17" creationId="{6123934E-C443-42A1-B5EE-79AC1A803629}"/>
          </ac:spMkLst>
        </pc:spChg>
        <pc:spChg chg="add del mod">
          <ac:chgData name="Maksym G Chepeliev" userId="4aff21db-fd88-423a-9e18-1cb0b6d9518d" providerId="ADAL" clId="{42F0FF86-6140-43EB-9DBB-BD0E7C8EE52D}" dt="2026-06-20T10:37:32.369" v="1075" actId="478"/>
          <ac:spMkLst>
            <pc:docMk/>
            <pc:sldMk cId="3761120453" sldId="489"/>
            <ac:spMk id="19" creationId="{58C07AB1-B383-49AA-BDFB-308190276306}"/>
          </ac:spMkLst>
        </pc:spChg>
      </pc:sldChg>
      <pc:sldChg chg="modSp add del modAnim">
        <pc:chgData name="Maksym G Chepeliev" userId="4aff21db-fd88-423a-9e18-1cb0b6d9518d" providerId="ADAL" clId="{42F0FF86-6140-43EB-9DBB-BD0E7C8EE52D}" dt="2026-06-20T10:10:37.978" v="536" actId="47"/>
        <pc:sldMkLst>
          <pc:docMk/>
          <pc:sldMk cId="560665162" sldId="490"/>
        </pc:sldMkLst>
        <pc:spChg chg="mod">
          <ac:chgData name="Maksym G Chepeliev" userId="4aff21db-fd88-423a-9e18-1cb0b6d9518d" providerId="ADAL" clId="{42F0FF86-6140-43EB-9DBB-BD0E7C8EE52D}" dt="2026-06-20T10:08:12.868" v="443" actId="20577"/>
          <ac:spMkLst>
            <pc:docMk/>
            <pc:sldMk cId="560665162" sldId="490"/>
            <ac:spMk id="3" creationId="{164E49A0-21EF-6E4C-00E9-A5672FEE754D}"/>
          </ac:spMkLst>
        </pc:spChg>
      </pc:sldChg>
      <pc:sldChg chg="del">
        <pc:chgData name="Maksym G Chepeliev" userId="4aff21db-fd88-423a-9e18-1cb0b6d9518d" providerId="ADAL" clId="{42F0FF86-6140-43EB-9DBB-BD0E7C8EE52D}" dt="2026-06-20T09:03:56.485" v="248" actId="47"/>
        <pc:sldMkLst>
          <pc:docMk/>
          <pc:sldMk cId="3322378669" sldId="490"/>
        </pc:sldMkLst>
      </pc:sldChg>
      <pc:sldChg chg="addSp delSp modSp add mod ord modTransition modClrScheme chgLayout">
        <pc:chgData name="Maksym G Chepeliev" userId="4aff21db-fd88-423a-9e18-1cb0b6d9518d" providerId="ADAL" clId="{42F0FF86-6140-43EB-9DBB-BD0E7C8EE52D}" dt="2026-06-20T20:38:55.395" v="1872" actId="1076"/>
        <pc:sldMkLst>
          <pc:docMk/>
          <pc:sldMk cId="785807256" sldId="492"/>
        </pc:sldMkLst>
        <pc:spChg chg="mod ord">
          <ac:chgData name="Maksym G Chepeliev" userId="4aff21db-fd88-423a-9e18-1cb0b6d9518d" providerId="ADAL" clId="{42F0FF86-6140-43EB-9DBB-BD0E7C8EE52D}" dt="2026-06-20T12:53:06.330" v="1746" actId="20577"/>
          <ac:spMkLst>
            <pc:docMk/>
            <pc:sldMk cId="785807256" sldId="492"/>
            <ac:spMk id="2" creationId="{38E553EF-E521-614A-1E77-0A21ED7FF6B0}"/>
          </ac:spMkLst>
        </pc:spChg>
        <pc:spChg chg="del mod ord">
          <ac:chgData name="Maksym G Chepeliev" userId="4aff21db-fd88-423a-9e18-1cb0b6d9518d" providerId="ADAL" clId="{42F0FF86-6140-43EB-9DBB-BD0E7C8EE52D}" dt="2026-06-20T10:53:21.690" v="1228" actId="478"/>
          <ac:spMkLst>
            <pc:docMk/>
            <pc:sldMk cId="785807256" sldId="492"/>
            <ac:spMk id="3" creationId="{7C04C4F1-4375-F550-DA70-1162DE54B5C5}"/>
          </ac:spMkLst>
        </pc:spChg>
        <pc:spChg chg="add del mod ord">
          <ac:chgData name="Maksym G Chepeliev" userId="4aff21db-fd88-423a-9e18-1cb0b6d9518d" providerId="ADAL" clId="{42F0FF86-6140-43EB-9DBB-BD0E7C8EE52D}" dt="2026-06-20T10:53:23.992" v="1229" actId="478"/>
          <ac:spMkLst>
            <pc:docMk/>
            <pc:sldMk cId="785807256" sldId="492"/>
            <ac:spMk id="4" creationId="{96D1E68B-F916-48BA-A885-E3FE7FB878F0}"/>
          </ac:spMkLst>
        </pc:spChg>
        <pc:spChg chg="mod ord">
          <ac:chgData name="Maksym G Chepeliev" userId="4aff21db-fd88-423a-9e18-1cb0b6d9518d" providerId="ADAL" clId="{42F0FF86-6140-43EB-9DBB-BD0E7C8EE52D}" dt="2026-06-20T10:53:17.558" v="1227" actId="700"/>
          <ac:spMkLst>
            <pc:docMk/>
            <pc:sldMk cId="785807256" sldId="492"/>
            <ac:spMk id="5" creationId="{47AE7A26-33B9-04C6-BAA5-0E369F67943C}"/>
          </ac:spMkLst>
        </pc:spChg>
        <pc:graphicFrameChg chg="add mod modGraphic">
          <ac:chgData name="Maksym G Chepeliev" userId="4aff21db-fd88-423a-9e18-1cb0b6d9518d" providerId="ADAL" clId="{42F0FF86-6140-43EB-9DBB-BD0E7C8EE52D}" dt="2026-06-20T20:38:49.715" v="1871" actId="1076"/>
          <ac:graphicFrameMkLst>
            <pc:docMk/>
            <pc:sldMk cId="785807256" sldId="492"/>
            <ac:graphicFrameMk id="6" creationId="{04E41149-BAD5-40A4-859B-A31A0B37831D}"/>
          </ac:graphicFrameMkLst>
        </pc:graphicFrameChg>
        <pc:graphicFrameChg chg="add mod">
          <ac:chgData name="Maksym G Chepeliev" userId="4aff21db-fd88-423a-9e18-1cb0b6d9518d" providerId="ADAL" clId="{42F0FF86-6140-43EB-9DBB-BD0E7C8EE52D}" dt="2026-06-20T20:38:45.644" v="1870" actId="1076"/>
          <ac:graphicFrameMkLst>
            <pc:docMk/>
            <pc:sldMk cId="785807256" sldId="492"/>
            <ac:graphicFrameMk id="7" creationId="{4936DB8D-EDEC-447B-BE6A-5C3C66FA243A}"/>
          </ac:graphicFrameMkLst>
        </pc:graphicFrameChg>
        <pc:graphicFrameChg chg="mod">
          <ac:chgData name="Maksym G Chepeliev" userId="4aff21db-fd88-423a-9e18-1cb0b6d9518d" providerId="ADAL" clId="{42F0FF86-6140-43EB-9DBB-BD0E7C8EE52D}" dt="2026-06-20T20:38:55.395" v="1872" actId="1076"/>
          <ac:graphicFrameMkLst>
            <pc:docMk/>
            <pc:sldMk cId="785807256" sldId="492"/>
            <ac:graphicFrameMk id="9" creationId="{794B2815-4319-05A8-6B78-D5203CDA1E43}"/>
          </ac:graphicFrameMkLst>
        </pc:graphicFrameChg>
      </pc:sldChg>
      <pc:sldChg chg="addSp delSp modSp add mod ord modTransition modClrScheme chgLayout">
        <pc:chgData name="Maksym G Chepeliev" userId="4aff21db-fd88-423a-9e18-1cb0b6d9518d" providerId="ADAL" clId="{42F0FF86-6140-43EB-9DBB-BD0E7C8EE52D}" dt="2026-06-20T20:39:29.064" v="1879" actId="1076"/>
        <pc:sldMkLst>
          <pc:docMk/>
          <pc:sldMk cId="4271379782" sldId="493"/>
        </pc:sldMkLst>
        <pc:spChg chg="mod ord">
          <ac:chgData name="Maksym G Chepeliev" userId="4aff21db-fd88-423a-9e18-1cb0b6d9518d" providerId="ADAL" clId="{42F0FF86-6140-43EB-9DBB-BD0E7C8EE52D}" dt="2026-06-20T12:41:10.212" v="1495" actId="1076"/>
          <ac:spMkLst>
            <pc:docMk/>
            <pc:sldMk cId="4271379782" sldId="493"/>
            <ac:spMk id="2" creationId="{FF9BBD25-C7C5-0052-C72E-37B186178A6E}"/>
          </ac:spMkLst>
        </pc:spChg>
        <pc:spChg chg="del mod ord">
          <ac:chgData name="Maksym G Chepeliev" userId="4aff21db-fd88-423a-9e18-1cb0b6d9518d" providerId="ADAL" clId="{42F0FF86-6140-43EB-9DBB-BD0E7C8EE52D}" dt="2026-06-20T10:54:03.135" v="1233" actId="478"/>
          <ac:spMkLst>
            <pc:docMk/>
            <pc:sldMk cId="4271379782" sldId="493"/>
            <ac:spMk id="3" creationId="{292B6356-2943-3D2D-7E4F-D79125E39468}"/>
          </ac:spMkLst>
        </pc:spChg>
        <pc:spChg chg="mod ord">
          <ac:chgData name="Maksym G Chepeliev" userId="4aff21db-fd88-423a-9e18-1cb0b6d9518d" providerId="ADAL" clId="{42F0FF86-6140-43EB-9DBB-BD0E7C8EE52D}" dt="2026-06-20T10:53:17.558" v="1227" actId="700"/>
          <ac:spMkLst>
            <pc:docMk/>
            <pc:sldMk cId="4271379782" sldId="493"/>
            <ac:spMk id="5" creationId="{6BD89388-5BCD-DC79-EE25-87D4CA9901CB}"/>
          </ac:spMkLst>
        </pc:spChg>
        <pc:spChg chg="add del mod ord">
          <ac:chgData name="Maksym G Chepeliev" userId="4aff21db-fd88-423a-9e18-1cb0b6d9518d" providerId="ADAL" clId="{42F0FF86-6140-43EB-9DBB-BD0E7C8EE52D}" dt="2026-06-20T10:53:44.360" v="1230" actId="478"/>
          <ac:spMkLst>
            <pc:docMk/>
            <pc:sldMk cId="4271379782" sldId="493"/>
            <ac:spMk id="6" creationId="{32C4A877-0B4A-4F48-9C47-EBA670CF3759}"/>
          </ac:spMkLst>
        </pc:spChg>
        <pc:graphicFrameChg chg="add del mod">
          <ac:chgData name="Maksym G Chepeliev" userId="4aff21db-fd88-423a-9e18-1cb0b6d9518d" providerId="ADAL" clId="{42F0FF86-6140-43EB-9DBB-BD0E7C8EE52D}" dt="2026-06-20T20:39:29.064" v="1879" actId="1076"/>
          <ac:graphicFrameMkLst>
            <pc:docMk/>
            <pc:sldMk cId="4271379782" sldId="493"/>
            <ac:graphicFrameMk id="4" creationId="{A406C0E6-206A-C0BC-9184-90AC44DAED98}"/>
          </ac:graphicFrameMkLst>
        </pc:graphicFrameChg>
        <pc:graphicFrameChg chg="add mod modGraphic">
          <ac:chgData name="Maksym G Chepeliev" userId="4aff21db-fd88-423a-9e18-1cb0b6d9518d" providerId="ADAL" clId="{42F0FF86-6140-43EB-9DBB-BD0E7C8EE52D}" dt="2026-06-20T20:39:25.346" v="1878" actId="1076"/>
          <ac:graphicFrameMkLst>
            <pc:docMk/>
            <pc:sldMk cId="4271379782" sldId="493"/>
            <ac:graphicFrameMk id="7" creationId="{375733C0-0DC3-44EC-B33B-987BE4530E4F}"/>
          </ac:graphicFrameMkLst>
        </pc:graphicFrameChg>
        <pc:graphicFrameChg chg="add mod">
          <ac:chgData name="Maksym G Chepeliev" userId="4aff21db-fd88-423a-9e18-1cb0b6d9518d" providerId="ADAL" clId="{42F0FF86-6140-43EB-9DBB-BD0E7C8EE52D}" dt="2026-06-20T20:39:21.155" v="1877" actId="1076"/>
          <ac:graphicFrameMkLst>
            <pc:docMk/>
            <pc:sldMk cId="4271379782" sldId="493"/>
            <ac:graphicFrameMk id="8" creationId="{7B6F7AF2-A5D3-43CD-B1B2-3D1E02DC6D7E}"/>
          </ac:graphicFrameMkLst>
        </pc:graphicFrameChg>
      </pc:sldChg>
      <pc:sldChg chg="addSp delSp modSp add mod ord modTransition modClrScheme chgLayout">
        <pc:chgData name="Maksym G Chepeliev" userId="4aff21db-fd88-423a-9e18-1cb0b6d9518d" providerId="ADAL" clId="{42F0FF86-6140-43EB-9DBB-BD0E7C8EE52D}" dt="2026-06-20T20:40:02.466" v="1887" actId="1076"/>
        <pc:sldMkLst>
          <pc:docMk/>
          <pc:sldMk cId="205706130" sldId="494"/>
        </pc:sldMkLst>
        <pc:spChg chg="mod ord">
          <ac:chgData name="Maksym G Chepeliev" userId="4aff21db-fd88-423a-9e18-1cb0b6d9518d" providerId="ADAL" clId="{42F0FF86-6140-43EB-9DBB-BD0E7C8EE52D}" dt="2026-06-20T12:42:26.370" v="1550" actId="20577"/>
          <ac:spMkLst>
            <pc:docMk/>
            <pc:sldMk cId="205706130" sldId="494"/>
            <ac:spMk id="2" creationId="{CEBD1B7D-2802-49AA-635D-BA5AA34A3D55}"/>
          </ac:spMkLst>
        </pc:spChg>
        <pc:spChg chg="del mod ord">
          <ac:chgData name="Maksym G Chepeliev" userId="4aff21db-fd88-423a-9e18-1cb0b6d9518d" providerId="ADAL" clId="{42F0FF86-6140-43EB-9DBB-BD0E7C8EE52D}" dt="2026-06-20T10:54:08.539" v="1234" actId="478"/>
          <ac:spMkLst>
            <pc:docMk/>
            <pc:sldMk cId="205706130" sldId="494"/>
            <ac:spMk id="3" creationId="{0063FD38-D8F0-07B0-8073-8BC29097FE48}"/>
          </ac:spMkLst>
        </pc:spChg>
        <pc:spChg chg="mod ord">
          <ac:chgData name="Maksym G Chepeliev" userId="4aff21db-fd88-423a-9e18-1cb0b6d9518d" providerId="ADAL" clId="{42F0FF86-6140-43EB-9DBB-BD0E7C8EE52D}" dt="2026-06-20T10:53:17.558" v="1227" actId="700"/>
          <ac:spMkLst>
            <pc:docMk/>
            <pc:sldMk cId="205706130" sldId="494"/>
            <ac:spMk id="5" creationId="{0B5A8754-D14C-D430-64C4-3F102B512376}"/>
          </ac:spMkLst>
        </pc:spChg>
        <pc:spChg chg="add del mod ord">
          <ac:chgData name="Maksym G Chepeliev" userId="4aff21db-fd88-423a-9e18-1cb0b6d9518d" providerId="ADAL" clId="{42F0FF86-6140-43EB-9DBB-BD0E7C8EE52D}" dt="2026-06-20T12:42:11.860" v="1513" actId="478"/>
          <ac:spMkLst>
            <pc:docMk/>
            <pc:sldMk cId="205706130" sldId="494"/>
            <ac:spMk id="6" creationId="{B44D7539-B0C4-419E-B19B-E2085C8E7AE4}"/>
          </ac:spMkLst>
        </pc:spChg>
        <pc:graphicFrameChg chg="mod">
          <ac:chgData name="Maksym G Chepeliev" userId="4aff21db-fd88-423a-9e18-1cb0b6d9518d" providerId="ADAL" clId="{42F0FF86-6140-43EB-9DBB-BD0E7C8EE52D}" dt="2026-06-20T20:39:37.253" v="1881" actId="1076"/>
          <ac:graphicFrameMkLst>
            <pc:docMk/>
            <pc:sldMk cId="205706130" sldId="494"/>
            <ac:graphicFrameMk id="4" creationId="{CB778678-0FF9-C2D0-22C4-FEBEA598C320}"/>
          </ac:graphicFrameMkLst>
        </pc:graphicFrameChg>
        <pc:graphicFrameChg chg="add mod modGraphic">
          <ac:chgData name="Maksym G Chepeliev" userId="4aff21db-fd88-423a-9e18-1cb0b6d9518d" providerId="ADAL" clId="{42F0FF86-6140-43EB-9DBB-BD0E7C8EE52D}" dt="2026-06-20T20:40:02.466" v="1887" actId="1076"/>
          <ac:graphicFrameMkLst>
            <pc:docMk/>
            <pc:sldMk cId="205706130" sldId="494"/>
            <ac:graphicFrameMk id="7" creationId="{EAF6D3CD-0464-43C9-818B-A6BD41B1B209}"/>
          </ac:graphicFrameMkLst>
        </pc:graphicFrameChg>
      </pc:sldChg>
      <pc:sldChg chg="del">
        <pc:chgData name="Maksym G Chepeliev" userId="4aff21db-fd88-423a-9e18-1cb0b6d9518d" providerId="ADAL" clId="{42F0FF86-6140-43EB-9DBB-BD0E7C8EE52D}" dt="2026-06-20T09:03:50.646" v="247" actId="47"/>
        <pc:sldMkLst>
          <pc:docMk/>
          <pc:sldMk cId="4208318483" sldId="494"/>
        </pc:sldMkLst>
      </pc:sldChg>
      <pc:sldChg chg="del">
        <pc:chgData name="Maksym G Chepeliev" userId="4aff21db-fd88-423a-9e18-1cb0b6d9518d" providerId="ADAL" clId="{42F0FF86-6140-43EB-9DBB-BD0E7C8EE52D}" dt="2026-06-20T09:03:56.485" v="248" actId="47"/>
        <pc:sldMkLst>
          <pc:docMk/>
          <pc:sldMk cId="1022437395" sldId="495"/>
        </pc:sldMkLst>
      </pc:sldChg>
      <pc:sldChg chg="addSp delSp modSp add mod ord modTransition modClrScheme chgLayout">
        <pc:chgData name="Maksym G Chepeliev" userId="4aff21db-fd88-423a-9e18-1cb0b6d9518d" providerId="ADAL" clId="{42F0FF86-6140-43EB-9DBB-BD0E7C8EE52D}" dt="2026-06-20T20:39:54.409" v="1885" actId="1076"/>
        <pc:sldMkLst>
          <pc:docMk/>
          <pc:sldMk cId="2729839189" sldId="495"/>
        </pc:sldMkLst>
        <pc:spChg chg="mod ord">
          <ac:chgData name="Maksym G Chepeliev" userId="4aff21db-fd88-423a-9e18-1cb0b6d9518d" providerId="ADAL" clId="{42F0FF86-6140-43EB-9DBB-BD0E7C8EE52D}" dt="2026-06-20T12:42:50.916" v="1591" actId="20577"/>
          <ac:spMkLst>
            <pc:docMk/>
            <pc:sldMk cId="2729839189" sldId="495"/>
            <ac:spMk id="2" creationId="{471568C2-B2B0-8CC1-6441-AA4B73C11F4F}"/>
          </ac:spMkLst>
        </pc:spChg>
        <pc:spChg chg="del mod ord">
          <ac:chgData name="Maksym G Chepeliev" userId="4aff21db-fd88-423a-9e18-1cb0b6d9518d" providerId="ADAL" clId="{42F0FF86-6140-43EB-9DBB-BD0E7C8EE52D}" dt="2026-06-20T10:54:11.198" v="1235" actId="478"/>
          <ac:spMkLst>
            <pc:docMk/>
            <pc:sldMk cId="2729839189" sldId="495"/>
            <ac:spMk id="3" creationId="{9A4C9509-3B23-AA2F-137D-92AD84468419}"/>
          </ac:spMkLst>
        </pc:spChg>
        <pc:spChg chg="mod ord">
          <ac:chgData name="Maksym G Chepeliev" userId="4aff21db-fd88-423a-9e18-1cb0b6d9518d" providerId="ADAL" clId="{42F0FF86-6140-43EB-9DBB-BD0E7C8EE52D}" dt="2026-06-20T10:53:17.558" v="1227" actId="700"/>
          <ac:spMkLst>
            <pc:docMk/>
            <pc:sldMk cId="2729839189" sldId="495"/>
            <ac:spMk id="5" creationId="{9A26A6E3-F82E-2805-7216-C1517BFA4A4A}"/>
          </ac:spMkLst>
        </pc:spChg>
        <pc:spChg chg="add del mod ord">
          <ac:chgData name="Maksym G Chepeliev" userId="4aff21db-fd88-423a-9e18-1cb0b6d9518d" providerId="ADAL" clId="{42F0FF86-6140-43EB-9DBB-BD0E7C8EE52D}" dt="2026-06-20T10:54:14.627" v="1236" actId="478"/>
          <ac:spMkLst>
            <pc:docMk/>
            <pc:sldMk cId="2729839189" sldId="495"/>
            <ac:spMk id="6" creationId="{855F6929-4DF1-492A-8F1A-639CCB3C17A1}"/>
          </ac:spMkLst>
        </pc:spChg>
        <pc:graphicFrameChg chg="mod">
          <ac:chgData name="Maksym G Chepeliev" userId="4aff21db-fd88-423a-9e18-1cb0b6d9518d" providerId="ADAL" clId="{42F0FF86-6140-43EB-9DBB-BD0E7C8EE52D}" dt="2026-06-20T20:39:48.053" v="1883" actId="1076"/>
          <ac:graphicFrameMkLst>
            <pc:docMk/>
            <pc:sldMk cId="2729839189" sldId="495"/>
            <ac:graphicFrameMk id="4" creationId="{7224B883-988F-7296-466C-A7D6C458B5A7}"/>
          </ac:graphicFrameMkLst>
        </pc:graphicFrameChg>
        <pc:graphicFrameChg chg="add mod modGraphic">
          <ac:chgData name="Maksym G Chepeliev" userId="4aff21db-fd88-423a-9e18-1cb0b6d9518d" providerId="ADAL" clId="{42F0FF86-6140-43EB-9DBB-BD0E7C8EE52D}" dt="2026-06-20T20:39:54.409" v="1885" actId="1076"/>
          <ac:graphicFrameMkLst>
            <pc:docMk/>
            <pc:sldMk cId="2729839189" sldId="495"/>
            <ac:graphicFrameMk id="7" creationId="{A539AE68-A4CF-487A-B98E-5B2C277365E2}"/>
          </ac:graphicFrameMkLst>
        </pc:graphicFrameChg>
      </pc:sldChg>
      <pc:sldChg chg="add">
        <pc:chgData name="Maksym G Chepeliev" userId="4aff21db-fd88-423a-9e18-1cb0b6d9518d" providerId="ADAL" clId="{42F0FF86-6140-43EB-9DBB-BD0E7C8EE52D}" dt="2026-06-20T08:58:44.170" v="102"/>
        <pc:sldMkLst>
          <pc:docMk/>
          <pc:sldMk cId="1144817845" sldId="496"/>
        </pc:sldMkLst>
      </pc:sldChg>
      <pc:sldChg chg="del">
        <pc:chgData name="Maksym G Chepeliev" userId="4aff21db-fd88-423a-9e18-1cb0b6d9518d" providerId="ADAL" clId="{42F0FF86-6140-43EB-9DBB-BD0E7C8EE52D}" dt="2026-06-20T09:03:56.485" v="248" actId="47"/>
        <pc:sldMkLst>
          <pc:docMk/>
          <pc:sldMk cId="4086962645" sldId="499"/>
        </pc:sldMkLst>
      </pc:sldChg>
      <pc:sldChg chg="del">
        <pc:chgData name="Maksym G Chepeliev" userId="4aff21db-fd88-423a-9e18-1cb0b6d9518d" providerId="ADAL" clId="{42F0FF86-6140-43EB-9DBB-BD0E7C8EE52D}" dt="2026-06-20T09:03:56.485" v="248" actId="47"/>
        <pc:sldMkLst>
          <pc:docMk/>
          <pc:sldMk cId="2888243231" sldId="500"/>
        </pc:sldMkLst>
      </pc:sldChg>
      <pc:sldChg chg="del">
        <pc:chgData name="Maksym G Chepeliev" userId="4aff21db-fd88-423a-9e18-1cb0b6d9518d" providerId="ADAL" clId="{42F0FF86-6140-43EB-9DBB-BD0E7C8EE52D}" dt="2026-06-20T09:03:56.485" v="248" actId="47"/>
        <pc:sldMkLst>
          <pc:docMk/>
          <pc:sldMk cId="1870244766" sldId="501"/>
        </pc:sldMkLst>
      </pc:sldChg>
      <pc:sldChg chg="del">
        <pc:chgData name="Maksym G Chepeliev" userId="4aff21db-fd88-423a-9e18-1cb0b6d9518d" providerId="ADAL" clId="{42F0FF86-6140-43EB-9DBB-BD0E7C8EE52D}" dt="2026-06-20T09:03:56.485" v="248" actId="47"/>
        <pc:sldMkLst>
          <pc:docMk/>
          <pc:sldMk cId="19715608" sldId="502"/>
        </pc:sldMkLst>
      </pc:sldChg>
      <pc:sldChg chg="del">
        <pc:chgData name="Maksym G Chepeliev" userId="4aff21db-fd88-423a-9e18-1cb0b6d9518d" providerId="ADAL" clId="{42F0FF86-6140-43EB-9DBB-BD0E7C8EE52D}" dt="2026-06-20T09:03:50.646" v="247" actId="47"/>
        <pc:sldMkLst>
          <pc:docMk/>
          <pc:sldMk cId="83683025" sldId="506"/>
        </pc:sldMkLst>
      </pc:sldChg>
      <pc:sldChg chg="del">
        <pc:chgData name="Maksym G Chepeliev" userId="4aff21db-fd88-423a-9e18-1cb0b6d9518d" providerId="ADAL" clId="{42F0FF86-6140-43EB-9DBB-BD0E7C8EE52D}" dt="2026-06-20T09:03:50.646" v="247" actId="47"/>
        <pc:sldMkLst>
          <pc:docMk/>
          <pc:sldMk cId="1812256346" sldId="507"/>
        </pc:sldMkLst>
      </pc:sldChg>
      <pc:sldChg chg="modSp add mod">
        <pc:chgData name="Maksym G Chepeliev" userId="4aff21db-fd88-423a-9e18-1cb0b6d9518d" providerId="ADAL" clId="{42F0FF86-6140-43EB-9DBB-BD0E7C8EE52D}" dt="2026-06-20T10:35:04.389" v="1029" actId="20577"/>
        <pc:sldMkLst>
          <pc:docMk/>
          <pc:sldMk cId="3055366012" sldId="507"/>
        </pc:sldMkLst>
        <pc:spChg chg="mod">
          <ac:chgData name="Maksym G Chepeliev" userId="4aff21db-fd88-423a-9e18-1cb0b6d9518d" providerId="ADAL" clId="{42F0FF86-6140-43EB-9DBB-BD0E7C8EE52D}" dt="2026-06-20T10:35:04.389" v="1029" actId="20577"/>
          <ac:spMkLst>
            <pc:docMk/>
            <pc:sldMk cId="3055366012" sldId="507"/>
            <ac:spMk id="5" creationId="{FE3ADD6B-A637-A488-8726-7E79F39105EC}"/>
          </ac:spMkLst>
        </pc:spChg>
      </pc:sldChg>
      <pc:sldChg chg="del">
        <pc:chgData name="Maksym G Chepeliev" userId="4aff21db-fd88-423a-9e18-1cb0b6d9518d" providerId="ADAL" clId="{42F0FF86-6140-43EB-9DBB-BD0E7C8EE52D}" dt="2026-06-20T09:03:33.537" v="246" actId="47"/>
        <pc:sldMkLst>
          <pc:docMk/>
          <pc:sldMk cId="3955206914" sldId="510"/>
        </pc:sldMkLst>
      </pc:sldChg>
      <pc:sldChg chg="del">
        <pc:chgData name="Maksym G Chepeliev" userId="4aff21db-fd88-423a-9e18-1cb0b6d9518d" providerId="ADAL" clId="{42F0FF86-6140-43EB-9DBB-BD0E7C8EE52D}" dt="2026-06-20T09:03:50.646" v="247" actId="47"/>
        <pc:sldMkLst>
          <pc:docMk/>
          <pc:sldMk cId="1616656166" sldId="511"/>
        </pc:sldMkLst>
      </pc:sldChg>
      <pc:sldChg chg="del">
        <pc:chgData name="Maksym G Chepeliev" userId="4aff21db-fd88-423a-9e18-1cb0b6d9518d" providerId="ADAL" clId="{42F0FF86-6140-43EB-9DBB-BD0E7C8EE52D}" dt="2026-06-20T09:03:56.485" v="248" actId="47"/>
        <pc:sldMkLst>
          <pc:docMk/>
          <pc:sldMk cId="805454728" sldId="512"/>
        </pc:sldMkLst>
      </pc:sldChg>
      <pc:sldChg chg="del">
        <pc:chgData name="Maksym G Chepeliev" userId="4aff21db-fd88-423a-9e18-1cb0b6d9518d" providerId="ADAL" clId="{42F0FF86-6140-43EB-9DBB-BD0E7C8EE52D}" dt="2026-06-20T09:03:50.646" v="247" actId="47"/>
        <pc:sldMkLst>
          <pc:docMk/>
          <pc:sldMk cId="1798676931" sldId="513"/>
        </pc:sldMkLst>
      </pc:sldChg>
      <pc:sldChg chg="del">
        <pc:chgData name="Maksym G Chepeliev" userId="4aff21db-fd88-423a-9e18-1cb0b6d9518d" providerId="ADAL" clId="{42F0FF86-6140-43EB-9DBB-BD0E7C8EE52D}" dt="2026-06-20T09:03:50.646" v="247" actId="47"/>
        <pc:sldMkLst>
          <pc:docMk/>
          <pc:sldMk cId="1350920735" sldId="514"/>
        </pc:sldMkLst>
      </pc:sldChg>
      <pc:sldChg chg="del">
        <pc:chgData name="Maksym G Chepeliev" userId="4aff21db-fd88-423a-9e18-1cb0b6d9518d" providerId="ADAL" clId="{42F0FF86-6140-43EB-9DBB-BD0E7C8EE52D}" dt="2026-06-20T09:03:50.646" v="247" actId="47"/>
        <pc:sldMkLst>
          <pc:docMk/>
          <pc:sldMk cId="1497437771" sldId="515"/>
        </pc:sldMkLst>
      </pc:sldChg>
      <pc:sldChg chg="del">
        <pc:chgData name="Maksym G Chepeliev" userId="4aff21db-fd88-423a-9e18-1cb0b6d9518d" providerId="ADAL" clId="{42F0FF86-6140-43EB-9DBB-BD0E7C8EE52D}" dt="2026-06-20T09:03:50.646" v="247" actId="47"/>
        <pc:sldMkLst>
          <pc:docMk/>
          <pc:sldMk cId="1653964056" sldId="516"/>
        </pc:sldMkLst>
      </pc:sldChg>
      <pc:sldChg chg="modSp add mod">
        <pc:chgData name="Maksym G Chepeliev" userId="4aff21db-fd88-423a-9e18-1cb0b6d9518d" providerId="ADAL" clId="{42F0FF86-6140-43EB-9DBB-BD0E7C8EE52D}" dt="2026-06-20T09:02:40.592" v="236" actId="403"/>
        <pc:sldMkLst>
          <pc:docMk/>
          <pc:sldMk cId="2002768075" sldId="517"/>
        </pc:sldMkLst>
        <pc:spChg chg="mod">
          <ac:chgData name="Maksym G Chepeliev" userId="4aff21db-fd88-423a-9e18-1cb0b6d9518d" providerId="ADAL" clId="{42F0FF86-6140-43EB-9DBB-BD0E7C8EE52D}" dt="2026-06-20T09:02:40.592" v="236" actId="403"/>
          <ac:spMkLst>
            <pc:docMk/>
            <pc:sldMk cId="2002768075" sldId="517"/>
            <ac:spMk id="5" creationId="{AB61AB27-FB8E-4E91-EE65-114068F3B04F}"/>
          </ac:spMkLst>
        </pc:spChg>
      </pc:sldChg>
      <pc:sldChg chg="modSp add mod">
        <pc:chgData name="Maksym G Chepeliev" userId="4aff21db-fd88-423a-9e18-1cb0b6d9518d" providerId="ADAL" clId="{42F0FF86-6140-43EB-9DBB-BD0E7C8EE52D}" dt="2026-06-20T20:34:24.787" v="1830" actId="20577"/>
        <pc:sldMkLst>
          <pc:docMk/>
          <pc:sldMk cId="3185730290" sldId="518"/>
        </pc:sldMkLst>
        <pc:graphicFrameChg chg="modGraphic">
          <ac:chgData name="Maksym G Chepeliev" userId="4aff21db-fd88-423a-9e18-1cb0b6d9518d" providerId="ADAL" clId="{42F0FF86-6140-43EB-9DBB-BD0E7C8EE52D}" dt="2026-06-20T20:34:24.787" v="1830" actId="20577"/>
          <ac:graphicFrameMkLst>
            <pc:docMk/>
            <pc:sldMk cId="3185730290" sldId="518"/>
            <ac:graphicFrameMk id="5" creationId="{52C90FD0-89AC-4BCD-B00D-A8156B78DAC7}"/>
          </ac:graphicFrameMkLst>
        </pc:graphicFrameChg>
      </pc:sldChg>
      <pc:sldChg chg="addSp delSp modSp add mod ord modTransition">
        <pc:chgData name="Maksym G Chepeliev" userId="4aff21db-fd88-423a-9e18-1cb0b6d9518d" providerId="ADAL" clId="{42F0FF86-6140-43EB-9DBB-BD0E7C8EE52D}" dt="2026-06-20T20:21:07.203" v="1771"/>
        <pc:sldMkLst>
          <pc:docMk/>
          <pc:sldMk cId="432707546" sldId="519"/>
        </pc:sldMkLst>
        <pc:spChg chg="mod">
          <ac:chgData name="Maksym G Chepeliev" userId="4aff21db-fd88-423a-9e18-1cb0b6d9518d" providerId="ADAL" clId="{42F0FF86-6140-43EB-9DBB-BD0E7C8EE52D}" dt="2026-06-20T13:00:56.578" v="1755" actId="20577"/>
          <ac:spMkLst>
            <pc:docMk/>
            <pc:sldMk cId="432707546" sldId="519"/>
            <ac:spMk id="2" creationId="{45D30306-78E8-E542-6A10-92C4AC9C0965}"/>
          </ac:spMkLst>
        </pc:spChg>
        <pc:spChg chg="del">
          <ac:chgData name="Maksym G Chepeliev" userId="4aff21db-fd88-423a-9e18-1cb0b6d9518d" providerId="ADAL" clId="{42F0FF86-6140-43EB-9DBB-BD0E7C8EE52D}" dt="2026-06-20T10:37:27.333" v="1073" actId="478"/>
          <ac:spMkLst>
            <pc:docMk/>
            <pc:sldMk cId="432707546" sldId="519"/>
            <ac:spMk id="5" creationId="{5EC8237E-4DBE-5869-83D4-928D258643BB}"/>
          </ac:spMkLst>
        </pc:spChg>
        <pc:spChg chg="add mod">
          <ac:chgData name="Maksym G Chepeliev" userId="4aff21db-fd88-423a-9e18-1cb0b6d9518d" providerId="ADAL" clId="{42F0FF86-6140-43EB-9DBB-BD0E7C8EE52D}" dt="2026-06-20T10:42:39.090" v="1135" actId="948"/>
          <ac:spMkLst>
            <pc:docMk/>
            <pc:sldMk cId="432707546" sldId="519"/>
            <ac:spMk id="8" creationId="{CEFCD97E-C9EC-46A8-B4CE-8B1BCA81D8A7}"/>
          </ac:spMkLst>
        </pc:spChg>
        <pc:spChg chg="del">
          <ac:chgData name="Maksym G Chepeliev" userId="4aff21db-fd88-423a-9e18-1cb0b6d9518d" providerId="ADAL" clId="{42F0FF86-6140-43EB-9DBB-BD0E7C8EE52D}" dt="2026-06-20T10:37:29.058" v="1074" actId="478"/>
          <ac:spMkLst>
            <pc:docMk/>
            <pc:sldMk cId="432707546" sldId="519"/>
            <ac:spMk id="13" creationId="{4E0559F7-A0DC-4A51-83FE-616EA82FB678}"/>
          </ac:spMkLst>
        </pc:spChg>
        <pc:spChg chg="del mod">
          <ac:chgData name="Maksym G Chepeliev" userId="4aff21db-fd88-423a-9e18-1cb0b6d9518d" providerId="ADAL" clId="{42F0FF86-6140-43EB-9DBB-BD0E7C8EE52D}" dt="2026-06-20T10:38:37.525" v="1089"/>
          <ac:spMkLst>
            <pc:docMk/>
            <pc:sldMk cId="432707546" sldId="519"/>
            <ac:spMk id="19" creationId="{58C07AB1-B383-49AA-BDFB-308190276306}"/>
          </ac:spMkLst>
        </pc:spChg>
      </pc:sldChg>
      <pc:sldChg chg="add del">
        <pc:chgData name="Maksym G Chepeliev" userId="4aff21db-fd88-423a-9e18-1cb0b6d9518d" providerId="ADAL" clId="{42F0FF86-6140-43EB-9DBB-BD0E7C8EE52D}" dt="2026-06-20T10:04:06.266" v="333" actId="47"/>
        <pc:sldMkLst>
          <pc:docMk/>
          <pc:sldMk cId="1272683762" sldId="519"/>
        </pc:sldMkLst>
      </pc:sldChg>
      <pc:sldChg chg="addSp delSp modSp add mod">
        <pc:chgData name="Maksym G Chepeliev" userId="4aff21db-fd88-423a-9e18-1cb0b6d9518d" providerId="ADAL" clId="{42F0FF86-6140-43EB-9DBB-BD0E7C8EE52D}" dt="2026-06-20T12:52:53.190" v="1742" actId="20577"/>
        <pc:sldMkLst>
          <pc:docMk/>
          <pc:sldMk cId="3552333739" sldId="520"/>
        </pc:sldMkLst>
        <pc:spChg chg="mod">
          <ac:chgData name="Maksym G Chepeliev" userId="4aff21db-fd88-423a-9e18-1cb0b6d9518d" providerId="ADAL" clId="{42F0FF86-6140-43EB-9DBB-BD0E7C8EE52D}" dt="2026-06-20T12:52:53.190" v="1742" actId="20577"/>
          <ac:spMkLst>
            <pc:docMk/>
            <pc:sldMk cId="3552333739" sldId="520"/>
            <ac:spMk id="5" creationId="{FE3ADD6B-A637-A488-8726-7E79F39105EC}"/>
          </ac:spMkLst>
        </pc:spChg>
        <pc:spChg chg="del">
          <ac:chgData name="Maksym G Chepeliev" userId="4aff21db-fd88-423a-9e18-1cb0b6d9518d" providerId="ADAL" clId="{42F0FF86-6140-43EB-9DBB-BD0E7C8EE52D}" dt="2026-06-20T12:43:54.306" v="1602" actId="478"/>
          <ac:spMkLst>
            <pc:docMk/>
            <pc:sldMk cId="3552333739" sldId="520"/>
            <ac:spMk id="9" creationId="{4DA97166-6D9A-4EA8-BA49-ED5DDF646C1B}"/>
          </ac:spMkLst>
        </pc:spChg>
        <pc:spChg chg="del">
          <ac:chgData name="Maksym G Chepeliev" userId="4aff21db-fd88-423a-9e18-1cb0b6d9518d" providerId="ADAL" clId="{42F0FF86-6140-43EB-9DBB-BD0E7C8EE52D}" dt="2026-06-20T12:43:53.036" v="1601" actId="478"/>
          <ac:spMkLst>
            <pc:docMk/>
            <pc:sldMk cId="3552333739" sldId="520"/>
            <ac:spMk id="10" creationId="{7CA589D4-0C8D-4213-B7C7-9FEE29F9E5D1}"/>
          </ac:spMkLst>
        </pc:spChg>
        <pc:spChg chg="add mod">
          <ac:chgData name="Maksym G Chepeliev" userId="4aff21db-fd88-423a-9e18-1cb0b6d9518d" providerId="ADAL" clId="{42F0FF86-6140-43EB-9DBB-BD0E7C8EE52D}" dt="2026-06-20T12:52:46.084" v="1738" actId="21"/>
          <ac:spMkLst>
            <pc:docMk/>
            <pc:sldMk cId="3552333739" sldId="520"/>
            <ac:spMk id="13" creationId="{22FC03EB-7969-4A4A-A46C-7CDD9FA034F5}"/>
          </ac:spMkLst>
        </pc:spChg>
        <pc:graphicFrameChg chg="add mod modGraphic">
          <ac:chgData name="Maksym G Chepeliev" userId="4aff21db-fd88-423a-9e18-1cb0b6d9518d" providerId="ADAL" clId="{42F0FF86-6140-43EB-9DBB-BD0E7C8EE52D}" dt="2026-06-20T12:50:26.747" v="1725" actId="14734"/>
          <ac:graphicFrameMkLst>
            <pc:docMk/>
            <pc:sldMk cId="3552333739" sldId="520"/>
            <ac:graphicFrameMk id="2" creationId="{12504444-00FC-4A5F-A715-B673F034D450}"/>
          </ac:graphicFrameMkLst>
        </pc:graphicFrameChg>
        <pc:graphicFrameChg chg="del">
          <ac:chgData name="Maksym G Chepeliev" userId="4aff21db-fd88-423a-9e18-1cb0b6d9518d" providerId="ADAL" clId="{42F0FF86-6140-43EB-9DBB-BD0E7C8EE52D}" dt="2026-06-20T12:43:49.084" v="1599" actId="478"/>
          <ac:graphicFrameMkLst>
            <pc:docMk/>
            <pc:sldMk cId="3552333739" sldId="520"/>
            <ac:graphicFrameMk id="11" creationId="{1F4F5F59-6ACB-48BA-A5BF-F38A595D102E}"/>
          </ac:graphicFrameMkLst>
        </pc:graphicFrameChg>
        <pc:graphicFrameChg chg="del">
          <ac:chgData name="Maksym G Chepeliev" userId="4aff21db-fd88-423a-9e18-1cb0b6d9518d" providerId="ADAL" clId="{42F0FF86-6140-43EB-9DBB-BD0E7C8EE52D}" dt="2026-06-20T12:43:51.415" v="1600" actId="478"/>
          <ac:graphicFrameMkLst>
            <pc:docMk/>
            <pc:sldMk cId="3552333739" sldId="520"/>
            <ac:graphicFrameMk id="12" creationId="{7F2C5583-D115-47CE-A3E3-5417826DFD11}"/>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Usuario\Desktop\GTAP-CM_Kyoto\raw_input_output_PROD(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uario\Desktop\GTAP-CM_Kyoto\raw_input_output_PROD(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uario\Desktop\GTAP-CM_Kyoto\raw_input_output_PROD(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uario\Desktop\GTAP-CM_Kyoto\raw_input_output_PROD(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1.xml"/><Relationship Id="rId4" Type="http://schemas.openxmlformats.org/officeDocument/2006/relationships/oleObject" Target="file:///C:\Users\Usuario\Desktop\GTAP-CM_Kyoto\dt_export1.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2.xml"/><Relationship Id="rId4" Type="http://schemas.openxmlformats.org/officeDocument/2006/relationships/oleObject" Target="file:///C:\Users\Usuario\Desktop\GTAP-CM_Kyoto\dt_export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graph_batterymin_ev_disagg!$A$4</c:f>
              <c:strCache>
                <c:ptCount val="1"/>
                <c:pt idx="0">
                  <c:v>AUS</c:v>
                </c:pt>
              </c:strCache>
            </c:strRef>
          </c:tx>
          <c:spPr>
            <a:solidFill>
              <a:schemeClr val="accent1"/>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graph_batterymin_ev_disagg!$B$4:$P$4</c:f>
              <c:numCache>
                <c:formatCode>General</c:formatCode>
                <c:ptCount val="15"/>
                <c:pt idx="0">
                  <c:v>4.1917514801025391</c:v>
                </c:pt>
                <c:pt idx="1">
                  <c:v>6.1708211898803711</c:v>
                </c:pt>
                <c:pt idx="2">
                  <c:v>6.5476102828979492</c:v>
                </c:pt>
                <c:pt idx="3">
                  <c:v>58.599636077880859</c:v>
                </c:pt>
                <c:pt idx="4">
                  <c:v>58.843254089355469</c:v>
                </c:pt>
                <c:pt idx="5">
                  <c:v>63.440315246582031</c:v>
                </c:pt>
                <c:pt idx="6">
                  <c:v>16.295997619628906</c:v>
                </c:pt>
                <c:pt idx="7">
                  <c:v>19.247434616088867</c:v>
                </c:pt>
                <c:pt idx="8">
                  <c:v>21.593921661376953</c:v>
                </c:pt>
                <c:pt idx="9">
                  <c:v>8.2670154571533203</c:v>
                </c:pt>
                <c:pt idx="10">
                  <c:v>3.460564136505127</c:v>
                </c:pt>
                <c:pt idx="11">
                  <c:v>3.7803692817687988</c:v>
                </c:pt>
                <c:pt idx="12">
                  <c:v>0</c:v>
                </c:pt>
                <c:pt idx="13">
                  <c:v>1.2236781079271533E-21</c:v>
                </c:pt>
                <c:pt idx="14">
                  <c:v>0</c:v>
                </c:pt>
              </c:numCache>
            </c:numRef>
          </c:val>
          <c:extLst>
            <c:ext xmlns:c16="http://schemas.microsoft.com/office/drawing/2014/chart" uri="{C3380CC4-5D6E-409C-BE32-E72D297353CC}">
              <c16:uniqueId val="{00000000-C6E2-4D85-A921-42EAFE0245C2}"/>
            </c:ext>
          </c:extLst>
        </c:ser>
        <c:ser>
          <c:idx val="1"/>
          <c:order val="1"/>
          <c:tx>
            <c:strRef>
              <c:f>graph_batterymin_ev_disagg!$A$5</c:f>
              <c:strCache>
                <c:ptCount val="1"/>
                <c:pt idx="0">
                  <c:v>CHL</c:v>
                </c:pt>
              </c:strCache>
            </c:strRef>
          </c:tx>
          <c:spPr>
            <a:solidFill>
              <a:schemeClr val="accent2"/>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graph_batterymin_ev_disagg!$B$5:$P$5</c:f>
              <c:numCache>
                <c:formatCode>General</c:formatCode>
                <c:ptCount val="15"/>
                <c:pt idx="0">
                  <c:v>0</c:v>
                </c:pt>
                <c:pt idx="1">
                  <c:v>2.491306547270526E-22</c:v>
                </c:pt>
                <c:pt idx="2">
                  <c:v>0</c:v>
                </c:pt>
                <c:pt idx="3">
                  <c:v>18.641078948974609</c:v>
                </c:pt>
                <c:pt idx="4">
                  <c:v>18.531389236450195</c:v>
                </c:pt>
                <c:pt idx="5">
                  <c:v>12.372518539428711</c:v>
                </c:pt>
                <c:pt idx="6">
                  <c:v>0</c:v>
                </c:pt>
                <c:pt idx="7">
                  <c:v>1.2204821736537261E-22</c:v>
                </c:pt>
                <c:pt idx="8">
                  <c:v>0</c:v>
                </c:pt>
                <c:pt idx="9">
                  <c:v>0</c:v>
                </c:pt>
                <c:pt idx="10">
                  <c:v>1.1927998454209449E-22</c:v>
                </c:pt>
                <c:pt idx="11">
                  <c:v>0</c:v>
                </c:pt>
                <c:pt idx="12">
                  <c:v>0</c:v>
                </c:pt>
                <c:pt idx="13">
                  <c:v>1.2236781079271533E-21</c:v>
                </c:pt>
                <c:pt idx="14">
                  <c:v>0</c:v>
                </c:pt>
              </c:numCache>
            </c:numRef>
          </c:val>
          <c:extLst>
            <c:ext xmlns:c16="http://schemas.microsoft.com/office/drawing/2014/chart" uri="{C3380CC4-5D6E-409C-BE32-E72D297353CC}">
              <c16:uniqueId val="{00000001-C6E2-4D85-A921-42EAFE0245C2}"/>
            </c:ext>
          </c:extLst>
        </c:ser>
        <c:ser>
          <c:idx val="2"/>
          <c:order val="2"/>
          <c:tx>
            <c:strRef>
              <c:f>graph_batterymin_ev_disagg!$A$6</c:f>
              <c:strCache>
                <c:ptCount val="1"/>
                <c:pt idx="0">
                  <c:v>CHN</c:v>
                </c:pt>
              </c:strCache>
            </c:strRef>
          </c:tx>
          <c:spPr>
            <a:solidFill>
              <a:schemeClr val="accent3"/>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graph_batterymin_ev_disagg!$B$6:$P$6</c:f>
              <c:numCache>
                <c:formatCode>General</c:formatCode>
                <c:ptCount val="15"/>
                <c:pt idx="0">
                  <c:v>2.5813326835632324</c:v>
                </c:pt>
                <c:pt idx="1">
                  <c:v>3.8000657558441162</c:v>
                </c:pt>
                <c:pt idx="2">
                  <c:v>4.0775537490844727</c:v>
                </c:pt>
                <c:pt idx="3">
                  <c:v>8.6335544586181641</c:v>
                </c:pt>
                <c:pt idx="4">
                  <c:v>8.5827522277832031</c:v>
                </c:pt>
                <c:pt idx="5">
                  <c:v>9.1380491256713867</c:v>
                </c:pt>
                <c:pt idx="6">
                  <c:v>9.8203458786010742</c:v>
                </c:pt>
                <c:pt idx="7">
                  <c:v>14.055986404418945</c:v>
                </c:pt>
                <c:pt idx="8">
                  <c:v>16.144649505615234</c:v>
                </c:pt>
                <c:pt idx="9">
                  <c:v>4.7609076499938965</c:v>
                </c:pt>
                <c:pt idx="10">
                  <c:v>1.9929109811782837</c:v>
                </c:pt>
                <c:pt idx="11">
                  <c:v>2.2423539161682129</c:v>
                </c:pt>
                <c:pt idx="12">
                  <c:v>69.692779541015625</c:v>
                </c:pt>
                <c:pt idx="13">
                  <c:v>69.7060546875</c:v>
                </c:pt>
                <c:pt idx="14">
                  <c:v>71.574172973632813</c:v>
                </c:pt>
              </c:numCache>
            </c:numRef>
          </c:val>
          <c:extLst>
            <c:ext xmlns:c16="http://schemas.microsoft.com/office/drawing/2014/chart" uri="{C3380CC4-5D6E-409C-BE32-E72D297353CC}">
              <c16:uniqueId val="{00000002-C6E2-4D85-A921-42EAFE0245C2}"/>
            </c:ext>
          </c:extLst>
        </c:ser>
        <c:ser>
          <c:idx val="3"/>
          <c:order val="3"/>
          <c:tx>
            <c:strRef>
              <c:f>graph_batterymin_ev_disagg!$A$7</c:f>
              <c:strCache>
                <c:ptCount val="1"/>
                <c:pt idx="0">
                  <c:v>COD</c:v>
                </c:pt>
              </c:strCache>
            </c:strRef>
          </c:tx>
          <c:spPr>
            <a:solidFill>
              <a:schemeClr val="accent4"/>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graph_batterymin_ev_disagg!$B$7:$P$7</c:f>
              <c:numCache>
                <c:formatCode>General</c:formatCode>
                <c:ptCount val="15"/>
                <c:pt idx="0">
                  <c:v>60.786224365234375</c:v>
                </c:pt>
                <c:pt idx="1">
                  <c:v>59.630496978759766</c:v>
                </c:pt>
                <c:pt idx="2">
                  <c:v>62.799365997314453</c:v>
                </c:pt>
                <c:pt idx="3">
                  <c:v>0</c:v>
                </c:pt>
                <c:pt idx="4">
                  <c:v>6.4362214623896088E-22</c:v>
                </c:pt>
                <c:pt idx="5">
                  <c:v>0</c:v>
                </c:pt>
                <c:pt idx="6">
                  <c:v>0</c:v>
                </c:pt>
                <c:pt idx="7">
                  <c:v>1.2204821736537261E-22</c:v>
                </c:pt>
                <c:pt idx="8">
                  <c:v>0</c:v>
                </c:pt>
                <c:pt idx="9">
                  <c:v>0</c:v>
                </c:pt>
                <c:pt idx="10">
                  <c:v>1.1927998454209449E-22</c:v>
                </c:pt>
                <c:pt idx="11">
                  <c:v>0</c:v>
                </c:pt>
                <c:pt idx="12">
                  <c:v>0</c:v>
                </c:pt>
                <c:pt idx="13">
                  <c:v>1.2236781079271533E-21</c:v>
                </c:pt>
                <c:pt idx="14">
                  <c:v>0</c:v>
                </c:pt>
              </c:numCache>
            </c:numRef>
          </c:val>
          <c:extLst>
            <c:ext xmlns:c16="http://schemas.microsoft.com/office/drawing/2014/chart" uri="{C3380CC4-5D6E-409C-BE32-E72D297353CC}">
              <c16:uniqueId val="{00000003-C6E2-4D85-A921-42EAFE0245C2}"/>
            </c:ext>
          </c:extLst>
        </c:ser>
        <c:ser>
          <c:idx val="4"/>
          <c:order val="4"/>
          <c:tx>
            <c:strRef>
              <c:f>graph_batterymin_ev_disagg!$A$8</c:f>
              <c:strCache>
                <c:ptCount val="1"/>
                <c:pt idx="0">
                  <c:v>EUR</c:v>
                </c:pt>
              </c:strCache>
            </c:strRef>
          </c:tx>
          <c:spPr>
            <a:solidFill>
              <a:schemeClr val="accent5"/>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graph_batterymin_ev_disagg!$B$8:$P$8</c:f>
              <c:numCache>
                <c:formatCode>General</c:formatCode>
                <c:ptCount val="15"/>
                <c:pt idx="0">
                  <c:v>0.83268797397613525</c:v>
                </c:pt>
                <c:pt idx="1">
                  <c:v>0.59226661920547485</c:v>
                </c:pt>
                <c:pt idx="2">
                  <c:v>0.73269212245941162</c:v>
                </c:pt>
                <c:pt idx="3">
                  <c:v>0.56488114595413208</c:v>
                </c:pt>
                <c:pt idx="4">
                  <c:v>0.56155723333358765</c:v>
                </c:pt>
                <c:pt idx="5">
                  <c:v>0.52001708745956421</c:v>
                </c:pt>
                <c:pt idx="6">
                  <c:v>5.1990065723657608E-2</c:v>
                </c:pt>
                <c:pt idx="7">
                  <c:v>2.4804685264825821E-2</c:v>
                </c:pt>
                <c:pt idx="8">
                  <c:v>2.8048790991306305E-2</c:v>
                </c:pt>
                <c:pt idx="9">
                  <c:v>2.492311954498291</c:v>
                </c:pt>
                <c:pt idx="10">
                  <c:v>2.5093519687652588</c:v>
                </c:pt>
                <c:pt idx="11">
                  <c:v>1.2553926706314087</c:v>
                </c:pt>
                <c:pt idx="12">
                  <c:v>1.9290962219238281</c:v>
                </c:pt>
                <c:pt idx="13">
                  <c:v>1.5121817588806152</c:v>
                </c:pt>
                <c:pt idx="14">
                  <c:v>1.5635890960693359</c:v>
                </c:pt>
              </c:numCache>
            </c:numRef>
          </c:val>
          <c:extLst>
            <c:ext xmlns:c16="http://schemas.microsoft.com/office/drawing/2014/chart" uri="{C3380CC4-5D6E-409C-BE32-E72D297353CC}">
              <c16:uniqueId val="{00000004-C6E2-4D85-A921-42EAFE0245C2}"/>
            </c:ext>
          </c:extLst>
        </c:ser>
        <c:ser>
          <c:idx val="5"/>
          <c:order val="5"/>
          <c:tx>
            <c:strRef>
              <c:f>graph_batterymin_ev_disagg!$A$9</c:f>
              <c:strCache>
                <c:ptCount val="1"/>
                <c:pt idx="0">
                  <c:v>IDN</c:v>
                </c:pt>
              </c:strCache>
            </c:strRef>
          </c:tx>
          <c:spPr>
            <a:solidFill>
              <a:schemeClr val="accent6"/>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graph_batterymin_ev_disagg!$B$9:$P$9</c:f>
              <c:numCache>
                <c:formatCode>General</c:formatCode>
                <c:ptCount val="15"/>
                <c:pt idx="0">
                  <c:v>0.99922561645507813</c:v>
                </c:pt>
                <c:pt idx="1">
                  <c:v>0.98148119449615479</c:v>
                </c:pt>
                <c:pt idx="2">
                  <c:v>1.0998973846435547</c:v>
                </c:pt>
                <c:pt idx="3">
                  <c:v>0</c:v>
                </c:pt>
                <c:pt idx="4">
                  <c:v>6.4362214623896088E-22</c:v>
                </c:pt>
                <c:pt idx="5">
                  <c:v>0</c:v>
                </c:pt>
                <c:pt idx="6">
                  <c:v>0.13864016532897949</c:v>
                </c:pt>
                <c:pt idx="7">
                  <c:v>0.19843748211860657</c:v>
                </c:pt>
                <c:pt idx="8">
                  <c:v>0.23932865262031555</c:v>
                </c:pt>
                <c:pt idx="9">
                  <c:v>15.94672966003418</c:v>
                </c:pt>
                <c:pt idx="10">
                  <c:v>14.991219520568848</c:v>
                </c:pt>
                <c:pt idx="11">
                  <c:v>17.492820739746094</c:v>
                </c:pt>
                <c:pt idx="12">
                  <c:v>0</c:v>
                </c:pt>
                <c:pt idx="13">
                  <c:v>1.2236781079271533E-21</c:v>
                </c:pt>
                <c:pt idx="14">
                  <c:v>0</c:v>
                </c:pt>
              </c:numCache>
            </c:numRef>
          </c:val>
          <c:extLst>
            <c:ext xmlns:c16="http://schemas.microsoft.com/office/drawing/2014/chart" uri="{C3380CC4-5D6E-409C-BE32-E72D297353CC}">
              <c16:uniqueId val="{00000005-C6E2-4D85-A921-42EAFE0245C2}"/>
            </c:ext>
          </c:extLst>
        </c:ser>
        <c:ser>
          <c:idx val="6"/>
          <c:order val="6"/>
          <c:tx>
            <c:strRef>
              <c:f>graph_batterymin_ev_disagg!$A$10</c:f>
              <c:strCache>
                <c:ptCount val="1"/>
                <c:pt idx="0">
                  <c:v>JPN</c:v>
                </c:pt>
              </c:strCache>
            </c:strRef>
          </c:tx>
          <c:spPr>
            <a:solidFill>
              <a:schemeClr val="accent1">
                <a:lumMod val="60000"/>
              </a:schemeClr>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graph_batterymin_ev_disagg!$B$10:$P$10</c:f>
              <c:numCache>
                <c:formatCode>General</c:formatCode>
                <c:ptCount val="15"/>
                <c:pt idx="0">
                  <c:v>0</c:v>
                </c:pt>
                <c:pt idx="1">
                  <c:v>2.491306547270526E-22</c:v>
                </c:pt>
                <c:pt idx="2">
                  <c:v>0</c:v>
                </c:pt>
                <c:pt idx="3">
                  <c:v>0</c:v>
                </c:pt>
                <c:pt idx="4">
                  <c:v>6.4362214623896088E-22</c:v>
                </c:pt>
                <c:pt idx="5">
                  <c:v>0</c:v>
                </c:pt>
                <c:pt idx="6">
                  <c:v>0</c:v>
                </c:pt>
                <c:pt idx="7">
                  <c:v>1.2204821736537261E-22</c:v>
                </c:pt>
                <c:pt idx="8">
                  <c:v>0</c:v>
                </c:pt>
                <c:pt idx="9">
                  <c:v>0</c:v>
                </c:pt>
                <c:pt idx="10">
                  <c:v>1.1927998454209449E-22</c:v>
                </c:pt>
                <c:pt idx="11">
                  <c:v>0</c:v>
                </c:pt>
                <c:pt idx="12">
                  <c:v>0</c:v>
                </c:pt>
                <c:pt idx="13">
                  <c:v>1.2236781079271533E-21</c:v>
                </c:pt>
                <c:pt idx="14">
                  <c:v>0</c:v>
                </c:pt>
              </c:numCache>
            </c:numRef>
          </c:val>
          <c:extLst>
            <c:ext xmlns:c16="http://schemas.microsoft.com/office/drawing/2014/chart" uri="{C3380CC4-5D6E-409C-BE32-E72D297353CC}">
              <c16:uniqueId val="{00000006-C6E2-4D85-A921-42EAFE0245C2}"/>
            </c:ext>
          </c:extLst>
        </c:ser>
        <c:ser>
          <c:idx val="7"/>
          <c:order val="7"/>
          <c:tx>
            <c:strRef>
              <c:f>graph_batterymin_ev_disagg!$A$11</c:f>
              <c:strCache>
                <c:ptCount val="1"/>
                <c:pt idx="0">
                  <c:v>ROW</c:v>
                </c:pt>
              </c:strCache>
            </c:strRef>
          </c:tx>
          <c:spPr>
            <a:solidFill>
              <a:schemeClr val="accent2">
                <a:lumMod val="60000"/>
              </a:schemeClr>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graph_batterymin_ev_disagg!$B$11:$P$11</c:f>
              <c:numCache>
                <c:formatCode>General</c:formatCode>
                <c:ptCount val="15"/>
                <c:pt idx="0">
                  <c:v>30.075857162475586</c:v>
                </c:pt>
                <c:pt idx="1">
                  <c:v>28.040340423583984</c:v>
                </c:pt>
                <c:pt idx="2">
                  <c:v>23.909221649169922</c:v>
                </c:pt>
                <c:pt idx="3">
                  <c:v>8.6273880004882813</c:v>
                </c:pt>
                <c:pt idx="4">
                  <c:v>8.5766220092773438</c:v>
                </c:pt>
                <c:pt idx="5">
                  <c:v>9.2357006072998047</c:v>
                </c:pt>
                <c:pt idx="6">
                  <c:v>73.693031311035156</c:v>
                </c:pt>
                <c:pt idx="7">
                  <c:v>66.473335266113281</c:v>
                </c:pt>
                <c:pt idx="8">
                  <c:v>61.994049072265625</c:v>
                </c:pt>
                <c:pt idx="9">
                  <c:v>67.511520385742188</c:v>
                </c:pt>
                <c:pt idx="10">
                  <c:v>76.1246337890625</c:v>
                </c:pt>
                <c:pt idx="11">
                  <c:v>74.272239685058594</c:v>
                </c:pt>
                <c:pt idx="12">
                  <c:v>28.378120422363281</c:v>
                </c:pt>
                <c:pt idx="13">
                  <c:v>28.781759262084961</c:v>
                </c:pt>
                <c:pt idx="14">
                  <c:v>26.862239837646484</c:v>
                </c:pt>
              </c:numCache>
            </c:numRef>
          </c:val>
          <c:extLst>
            <c:ext xmlns:c16="http://schemas.microsoft.com/office/drawing/2014/chart" uri="{C3380CC4-5D6E-409C-BE32-E72D297353CC}">
              <c16:uniqueId val="{00000007-C6E2-4D85-A921-42EAFE0245C2}"/>
            </c:ext>
          </c:extLst>
        </c:ser>
        <c:ser>
          <c:idx val="8"/>
          <c:order val="8"/>
          <c:tx>
            <c:strRef>
              <c:f>graph_batterymin_ev_disagg!$A$12</c:f>
              <c:strCache>
                <c:ptCount val="1"/>
                <c:pt idx="0">
                  <c:v>USA</c:v>
                </c:pt>
              </c:strCache>
            </c:strRef>
          </c:tx>
          <c:spPr>
            <a:solidFill>
              <a:schemeClr val="accent3">
                <a:lumMod val="60000"/>
              </a:schemeClr>
            </a:solidFill>
            <a:ln>
              <a:noFill/>
            </a:ln>
            <a:effectLst/>
          </c:spPr>
          <c:invertIfNegative val="0"/>
          <c:cat>
            <c:multiLvlStrRef>
              <c:f>graph_batterymin_ev_disagg!$B$2:$P$3</c:f>
              <c:multiLvlStrCache>
                <c:ptCount val="15"/>
                <c:lvl>
                  <c:pt idx="0">
                    <c:v>raw</c:v>
                  </c:pt>
                  <c:pt idx="1">
                    <c:v>input</c:v>
                  </c:pt>
                  <c:pt idx="2">
                    <c:v>output</c:v>
                  </c:pt>
                  <c:pt idx="3">
                    <c:v>raw</c:v>
                  </c:pt>
                  <c:pt idx="4">
                    <c:v>input</c:v>
                  </c:pt>
                  <c:pt idx="5">
                    <c:v>output</c:v>
                  </c:pt>
                  <c:pt idx="6">
                    <c:v>raw</c:v>
                  </c:pt>
                  <c:pt idx="7">
                    <c:v>input</c:v>
                  </c:pt>
                  <c:pt idx="8">
                    <c:v>output</c:v>
                  </c:pt>
                  <c:pt idx="9">
                    <c:v>raw</c:v>
                  </c:pt>
                  <c:pt idx="10">
                    <c:v>input</c:v>
                  </c:pt>
                  <c:pt idx="11">
                    <c:v>output</c:v>
                  </c:pt>
                  <c:pt idx="12">
                    <c:v>raw</c:v>
                  </c:pt>
                  <c:pt idx="13">
                    <c:v>input</c:v>
                  </c:pt>
                  <c:pt idx="14">
                    <c:v>output</c:v>
                  </c:pt>
                </c:lvl>
                <c:lvl>
                  <c:pt idx="0">
                    <c:v>cob</c:v>
                  </c:pt>
                  <c:pt idx="3">
                    <c:v>lit</c:v>
                  </c:pt>
                  <c:pt idx="6">
                    <c:v>man</c:v>
                  </c:pt>
                  <c:pt idx="9">
                    <c:v>nik</c:v>
                  </c:pt>
                  <c:pt idx="12">
                    <c:v>gra</c:v>
                  </c:pt>
                </c:lvl>
              </c:multiLvlStrCache>
            </c:multiLvlStrRef>
          </c:cat>
          <c:val>
            <c:numRef>
              <c:f>graph_batterymin_ev_disagg!$B$12:$P$12</c:f>
              <c:numCache>
                <c:formatCode>General</c:formatCode>
                <c:ptCount val="15"/>
                <c:pt idx="0">
                  <c:v>0.53292030096054077</c:v>
                </c:pt>
                <c:pt idx="1">
                  <c:v>0.78452736139297485</c:v>
                </c:pt>
                <c:pt idx="2">
                  <c:v>0.83366113901138306</c:v>
                </c:pt>
                <c:pt idx="3">
                  <c:v>4.9334597587585449</c:v>
                </c:pt>
                <c:pt idx="4">
                  <c:v>4.9044299125671387</c:v>
                </c:pt>
                <c:pt idx="5">
                  <c:v>5.2933945655822754</c:v>
                </c:pt>
                <c:pt idx="6">
                  <c:v>0</c:v>
                </c:pt>
                <c:pt idx="7">
                  <c:v>1.2204821736537261E-22</c:v>
                </c:pt>
                <c:pt idx="8">
                  <c:v>0</c:v>
                </c:pt>
                <c:pt idx="9">
                  <c:v>1.0215151309967041</c:v>
                </c:pt>
                <c:pt idx="10">
                  <c:v>0.92131519317626953</c:v>
                </c:pt>
                <c:pt idx="11">
                  <c:v>0.95682394504547119</c:v>
                </c:pt>
                <c:pt idx="12">
                  <c:v>0</c:v>
                </c:pt>
                <c:pt idx="13">
                  <c:v>1.2236781079271533E-21</c:v>
                </c:pt>
                <c:pt idx="14">
                  <c:v>0</c:v>
                </c:pt>
              </c:numCache>
            </c:numRef>
          </c:val>
          <c:extLst>
            <c:ext xmlns:c16="http://schemas.microsoft.com/office/drawing/2014/chart" uri="{C3380CC4-5D6E-409C-BE32-E72D297353CC}">
              <c16:uniqueId val="{00000008-C6E2-4D85-A921-42EAFE0245C2}"/>
            </c:ext>
          </c:extLst>
        </c:ser>
        <c:dLbls>
          <c:showLegendKey val="0"/>
          <c:showVal val="0"/>
          <c:showCatName val="0"/>
          <c:showSerName val="0"/>
          <c:showPercent val="0"/>
          <c:showBubbleSize val="0"/>
        </c:dLbls>
        <c:gapWidth val="150"/>
        <c:overlap val="100"/>
        <c:axId val="623753408"/>
        <c:axId val="623739008"/>
      </c:barChart>
      <c:catAx>
        <c:axId val="623753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39008"/>
        <c:crosses val="autoZero"/>
        <c:auto val="1"/>
        <c:lblAlgn val="ctr"/>
        <c:lblOffset val="100"/>
        <c:noMultiLvlLbl val="0"/>
      </c:catAx>
      <c:valAx>
        <c:axId val="6237390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53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graph_batterymin_ev_disagg!$A$4</c:f>
              <c:strCache>
                <c:ptCount val="1"/>
                <c:pt idx="0">
                  <c:v>AUS</c:v>
                </c:pt>
              </c:strCache>
            </c:strRef>
          </c:tx>
          <c:spPr>
            <a:solidFill>
              <a:schemeClr val="accent1"/>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graph_batterymin_ev_disagg!$Q$4:$Z$4</c:f>
              <c:numCache>
                <c:formatCode>General</c:formatCode>
                <c:ptCount val="10"/>
                <c:pt idx="0">
                  <c:v>0.17906272411346436</c:v>
                </c:pt>
                <c:pt idx="1">
                  <c:v>0.17935031652450562</c:v>
                </c:pt>
                <c:pt idx="2">
                  <c:v>0.53473436832427979</c:v>
                </c:pt>
                <c:pt idx="3">
                  <c:v>0.53508985042572021</c:v>
                </c:pt>
                <c:pt idx="4">
                  <c:v>0.3058854341506958</c:v>
                </c:pt>
                <c:pt idx="5">
                  <c:v>0.30609995126724243</c:v>
                </c:pt>
                <c:pt idx="6">
                  <c:v>0.77782684564590454</c:v>
                </c:pt>
                <c:pt idx="7">
                  <c:v>0.78227871656417847</c:v>
                </c:pt>
                <c:pt idx="8">
                  <c:v>9.9043045192956924E-3</c:v>
                </c:pt>
                <c:pt idx="9">
                  <c:v>9.897921234369278E-3</c:v>
                </c:pt>
              </c:numCache>
            </c:numRef>
          </c:val>
          <c:extLst>
            <c:ext xmlns:c16="http://schemas.microsoft.com/office/drawing/2014/chart" uri="{C3380CC4-5D6E-409C-BE32-E72D297353CC}">
              <c16:uniqueId val="{00000000-6A42-4E1A-B1F3-04F5DEE24D50}"/>
            </c:ext>
          </c:extLst>
        </c:ser>
        <c:ser>
          <c:idx val="1"/>
          <c:order val="1"/>
          <c:tx>
            <c:strRef>
              <c:f>graph_batterymin_ev_disagg!$A$5</c:f>
              <c:strCache>
                <c:ptCount val="1"/>
                <c:pt idx="0">
                  <c:v>CHL</c:v>
                </c:pt>
              </c:strCache>
            </c:strRef>
          </c:tx>
          <c:spPr>
            <a:solidFill>
              <a:schemeClr val="accent2"/>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graph_batterymin_ev_disagg!$Q$5:$Z$5</c:f>
              <c:numCache>
                <c:formatCode>General</c:formatCode>
                <c:ptCount val="10"/>
                <c:pt idx="0">
                  <c:v>9.5785260200500488E-3</c:v>
                </c:pt>
                <c:pt idx="1">
                  <c:v>9.2819882556796074E-3</c:v>
                </c:pt>
                <c:pt idx="2">
                  <c:v>10.505353927612305</c:v>
                </c:pt>
                <c:pt idx="3">
                  <c:v>10.453348159790039</c:v>
                </c:pt>
                <c:pt idx="4">
                  <c:v>3.7181912921369076E-4</c:v>
                </c:pt>
                <c:pt idx="5">
                  <c:v>3.720862150657922E-4</c:v>
                </c:pt>
                <c:pt idx="6">
                  <c:v>2.5906536812973044E-19</c:v>
                </c:pt>
                <c:pt idx="7">
                  <c:v>0</c:v>
                </c:pt>
                <c:pt idx="8">
                  <c:v>2.5241200346499681E-3</c:v>
                </c:pt>
                <c:pt idx="9">
                  <c:v>2.5222892872989178E-3</c:v>
                </c:pt>
              </c:numCache>
            </c:numRef>
          </c:val>
          <c:extLst>
            <c:ext xmlns:c16="http://schemas.microsoft.com/office/drawing/2014/chart" uri="{C3380CC4-5D6E-409C-BE32-E72D297353CC}">
              <c16:uniqueId val="{00000001-6A42-4E1A-B1F3-04F5DEE24D50}"/>
            </c:ext>
          </c:extLst>
        </c:ser>
        <c:ser>
          <c:idx val="2"/>
          <c:order val="2"/>
          <c:tx>
            <c:strRef>
              <c:f>graph_batterymin_ev_disagg!$A$6</c:f>
              <c:strCache>
                <c:ptCount val="1"/>
                <c:pt idx="0">
                  <c:v>CHN</c:v>
                </c:pt>
              </c:strCache>
            </c:strRef>
          </c:tx>
          <c:spPr>
            <a:solidFill>
              <a:schemeClr val="accent3"/>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graph_batterymin_ev_disagg!$Q$6:$Z$6</c:f>
              <c:numCache>
                <c:formatCode>General</c:formatCode>
                <c:ptCount val="10"/>
                <c:pt idx="0">
                  <c:v>95.426300048828125</c:v>
                </c:pt>
                <c:pt idx="1">
                  <c:v>95.409049987792969</c:v>
                </c:pt>
                <c:pt idx="2">
                  <c:v>68.780990600585938</c:v>
                </c:pt>
                <c:pt idx="3">
                  <c:v>68.746551513671875</c:v>
                </c:pt>
                <c:pt idx="4">
                  <c:v>64.133697509765625</c:v>
                </c:pt>
                <c:pt idx="5">
                  <c:v>64.030044555664063</c:v>
                </c:pt>
                <c:pt idx="6">
                  <c:v>59.669025421142578</c:v>
                </c:pt>
                <c:pt idx="7">
                  <c:v>59.645626068115234</c:v>
                </c:pt>
                <c:pt idx="8">
                  <c:v>32.586036682128906</c:v>
                </c:pt>
                <c:pt idx="9">
                  <c:v>32.695388793945313</c:v>
                </c:pt>
              </c:numCache>
            </c:numRef>
          </c:val>
          <c:extLst>
            <c:ext xmlns:c16="http://schemas.microsoft.com/office/drawing/2014/chart" uri="{C3380CC4-5D6E-409C-BE32-E72D297353CC}">
              <c16:uniqueId val="{00000002-6A42-4E1A-B1F3-04F5DEE24D50}"/>
            </c:ext>
          </c:extLst>
        </c:ser>
        <c:ser>
          <c:idx val="3"/>
          <c:order val="3"/>
          <c:tx>
            <c:strRef>
              <c:f>graph_batterymin_ev_disagg!$A$7</c:f>
              <c:strCache>
                <c:ptCount val="1"/>
                <c:pt idx="0">
                  <c:v>COD</c:v>
                </c:pt>
              </c:strCache>
            </c:strRef>
          </c:tx>
          <c:spPr>
            <a:solidFill>
              <a:schemeClr val="accent4"/>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graph_batterymin_ev_disagg!$Q$7:$Z$7</c:f>
              <c:numCache>
                <c:formatCode>General</c:formatCode>
                <c:ptCount val="10"/>
                <c:pt idx="0">
                  <c:v>7.2685809573158622E-4</c:v>
                </c:pt>
                <c:pt idx="1">
                  <c:v>7.3108315700665116E-4</c:v>
                </c:pt>
                <c:pt idx="2">
                  <c:v>5.3254876575489864E-20</c:v>
                </c:pt>
                <c:pt idx="3">
                  <c:v>0</c:v>
                </c:pt>
                <c:pt idx="4">
                  <c:v>1.6140293155331165E-5</c:v>
                </c:pt>
                <c:pt idx="5">
                  <c:v>1.6213673006859608E-5</c:v>
                </c:pt>
                <c:pt idx="6">
                  <c:v>2.5906536812973044E-19</c:v>
                </c:pt>
                <c:pt idx="7">
                  <c:v>0</c:v>
                </c:pt>
                <c:pt idx="8">
                  <c:v>1.0168061457375833E-19</c:v>
                </c:pt>
                <c:pt idx="9">
                  <c:v>0</c:v>
                </c:pt>
              </c:numCache>
            </c:numRef>
          </c:val>
          <c:extLst>
            <c:ext xmlns:c16="http://schemas.microsoft.com/office/drawing/2014/chart" uri="{C3380CC4-5D6E-409C-BE32-E72D297353CC}">
              <c16:uniqueId val="{00000003-6A42-4E1A-B1F3-04F5DEE24D50}"/>
            </c:ext>
          </c:extLst>
        </c:ser>
        <c:ser>
          <c:idx val="4"/>
          <c:order val="4"/>
          <c:tx>
            <c:strRef>
              <c:f>graph_batterymin_ev_disagg!$A$8</c:f>
              <c:strCache>
                <c:ptCount val="1"/>
                <c:pt idx="0">
                  <c:v>EUR</c:v>
                </c:pt>
              </c:strCache>
            </c:strRef>
          </c:tx>
          <c:spPr>
            <a:solidFill>
              <a:schemeClr val="accent5"/>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graph_batterymin_ev_disagg!$Q$8:$Z$8</c:f>
              <c:numCache>
                <c:formatCode>General</c:formatCode>
                <c:ptCount val="10"/>
                <c:pt idx="0">
                  <c:v>0.68428981304168701</c:v>
                </c:pt>
                <c:pt idx="1">
                  <c:v>0.68745118379592896</c:v>
                </c:pt>
                <c:pt idx="2">
                  <c:v>5.0513396263122559</c:v>
                </c:pt>
                <c:pt idx="3">
                  <c:v>5.0736961364746094</c:v>
                </c:pt>
                <c:pt idx="4">
                  <c:v>6.1899127960205078</c:v>
                </c:pt>
                <c:pt idx="5">
                  <c:v>6.2117171287536621</c:v>
                </c:pt>
                <c:pt idx="6">
                  <c:v>5.0743837356567383</c:v>
                </c:pt>
                <c:pt idx="7">
                  <c:v>5.1010274887084961</c:v>
                </c:pt>
                <c:pt idx="8">
                  <c:v>29.280961990356445</c:v>
                </c:pt>
                <c:pt idx="9">
                  <c:v>29.229257583618164</c:v>
                </c:pt>
              </c:numCache>
            </c:numRef>
          </c:val>
          <c:extLst>
            <c:ext xmlns:c16="http://schemas.microsoft.com/office/drawing/2014/chart" uri="{C3380CC4-5D6E-409C-BE32-E72D297353CC}">
              <c16:uniqueId val="{00000004-6A42-4E1A-B1F3-04F5DEE24D50}"/>
            </c:ext>
          </c:extLst>
        </c:ser>
        <c:ser>
          <c:idx val="5"/>
          <c:order val="5"/>
          <c:tx>
            <c:strRef>
              <c:f>graph_batterymin_ev_disagg!$A$9</c:f>
              <c:strCache>
                <c:ptCount val="1"/>
                <c:pt idx="0">
                  <c:v>IDN</c:v>
                </c:pt>
              </c:strCache>
            </c:strRef>
          </c:tx>
          <c:spPr>
            <a:solidFill>
              <a:schemeClr val="accent6"/>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graph_batterymin_ev_disagg!$Q$9:$Z$9</c:f>
              <c:numCache>
                <c:formatCode>General</c:formatCode>
                <c:ptCount val="10"/>
                <c:pt idx="0">
                  <c:v>8.4959604393047832E-20</c:v>
                </c:pt>
                <c:pt idx="1">
                  <c:v>0</c:v>
                </c:pt>
                <c:pt idx="2">
                  <c:v>7.1452230215072632E-2</c:v>
                </c:pt>
                <c:pt idx="3">
                  <c:v>7.161945104598999E-2</c:v>
                </c:pt>
                <c:pt idx="4">
                  <c:v>0.54103708267211914</c:v>
                </c:pt>
                <c:pt idx="5">
                  <c:v>0.5418088436126709</c:v>
                </c:pt>
                <c:pt idx="6">
                  <c:v>1.4804526567459106</c:v>
                </c:pt>
                <c:pt idx="7">
                  <c:v>1.4849356412887573</c:v>
                </c:pt>
                <c:pt idx="8">
                  <c:v>4.0938284248113632E-2</c:v>
                </c:pt>
                <c:pt idx="9">
                  <c:v>4.0902957320213318E-2</c:v>
                </c:pt>
              </c:numCache>
            </c:numRef>
          </c:val>
          <c:extLst>
            <c:ext xmlns:c16="http://schemas.microsoft.com/office/drawing/2014/chart" uri="{C3380CC4-5D6E-409C-BE32-E72D297353CC}">
              <c16:uniqueId val="{00000005-6A42-4E1A-B1F3-04F5DEE24D50}"/>
            </c:ext>
          </c:extLst>
        </c:ser>
        <c:ser>
          <c:idx val="6"/>
          <c:order val="6"/>
          <c:tx>
            <c:strRef>
              <c:f>graph_batterymin_ev_disagg!$A$10</c:f>
              <c:strCache>
                <c:ptCount val="1"/>
                <c:pt idx="0">
                  <c:v>JPN</c:v>
                </c:pt>
              </c:strCache>
            </c:strRef>
          </c:tx>
          <c:spPr>
            <a:solidFill>
              <a:schemeClr val="accent1">
                <a:lumMod val="60000"/>
              </a:schemeClr>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graph_batterymin_ev_disagg!$Q$10:$Z$10</c:f>
              <c:numCache>
                <c:formatCode>General</c:formatCode>
                <c:ptCount val="10"/>
                <c:pt idx="0">
                  <c:v>8.6968801915645599E-3</c:v>
                </c:pt>
                <c:pt idx="1">
                  <c:v>8.7404809892177582E-3</c:v>
                </c:pt>
                <c:pt idx="2">
                  <c:v>1.6827175617218018</c:v>
                </c:pt>
                <c:pt idx="3">
                  <c:v>1.6906424760818481</c:v>
                </c:pt>
                <c:pt idx="4">
                  <c:v>9.94122314453125</c:v>
                </c:pt>
                <c:pt idx="5">
                  <c:v>9.9779529571533203</c:v>
                </c:pt>
                <c:pt idx="6">
                  <c:v>12.676190376281738</c:v>
                </c:pt>
                <c:pt idx="7">
                  <c:v>12.751789093017578</c:v>
                </c:pt>
                <c:pt idx="8">
                  <c:v>15.291075706481934</c:v>
                </c:pt>
                <c:pt idx="9">
                  <c:v>15.268778800964355</c:v>
                </c:pt>
              </c:numCache>
            </c:numRef>
          </c:val>
          <c:extLst>
            <c:ext xmlns:c16="http://schemas.microsoft.com/office/drawing/2014/chart" uri="{C3380CC4-5D6E-409C-BE32-E72D297353CC}">
              <c16:uniqueId val="{00000006-6A42-4E1A-B1F3-04F5DEE24D50}"/>
            </c:ext>
          </c:extLst>
        </c:ser>
        <c:ser>
          <c:idx val="7"/>
          <c:order val="7"/>
          <c:tx>
            <c:strRef>
              <c:f>graph_batterymin_ev_disagg!$A$11</c:f>
              <c:strCache>
                <c:ptCount val="1"/>
                <c:pt idx="0">
                  <c:v>ROW</c:v>
                </c:pt>
              </c:strCache>
            </c:strRef>
          </c:tx>
          <c:spPr>
            <a:solidFill>
              <a:schemeClr val="accent2">
                <a:lumMod val="60000"/>
              </a:schemeClr>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graph_batterymin_ev_disagg!$Q$11:$Z$11</c:f>
              <c:numCache>
                <c:formatCode>General</c:formatCode>
                <c:ptCount val="10"/>
                <c:pt idx="0">
                  <c:v>3.5366461277008057</c:v>
                </c:pt>
                <c:pt idx="1">
                  <c:v>3.5497965812683105</c:v>
                </c:pt>
                <c:pt idx="2">
                  <c:v>10.620594024658203</c:v>
                </c:pt>
                <c:pt idx="3">
                  <c:v>10.660919189453125</c:v>
                </c:pt>
                <c:pt idx="4">
                  <c:v>15.231973648071289</c:v>
                </c:pt>
                <c:pt idx="5">
                  <c:v>15.259598731994629</c:v>
                </c:pt>
                <c:pt idx="6">
                  <c:v>20.171880722045898</c:v>
                </c:pt>
                <c:pt idx="7">
                  <c:v>20.083200454711914</c:v>
                </c:pt>
                <c:pt idx="8">
                  <c:v>9.6599950790405273</c:v>
                </c:pt>
                <c:pt idx="9">
                  <c:v>9.639892578125</c:v>
                </c:pt>
              </c:numCache>
            </c:numRef>
          </c:val>
          <c:extLst>
            <c:ext xmlns:c16="http://schemas.microsoft.com/office/drawing/2014/chart" uri="{C3380CC4-5D6E-409C-BE32-E72D297353CC}">
              <c16:uniqueId val="{00000007-6A42-4E1A-B1F3-04F5DEE24D50}"/>
            </c:ext>
          </c:extLst>
        </c:ser>
        <c:ser>
          <c:idx val="8"/>
          <c:order val="8"/>
          <c:tx>
            <c:strRef>
              <c:f>graph_batterymin_ev_disagg!$A$12</c:f>
              <c:strCache>
                <c:ptCount val="1"/>
                <c:pt idx="0">
                  <c:v>USA</c:v>
                </c:pt>
              </c:strCache>
            </c:strRef>
          </c:tx>
          <c:spPr>
            <a:solidFill>
              <a:schemeClr val="accent3">
                <a:lumMod val="60000"/>
              </a:schemeClr>
            </a:solidFill>
            <a:ln>
              <a:noFill/>
            </a:ln>
            <a:effectLst/>
          </c:spPr>
          <c:invertIfNegative val="0"/>
          <c:cat>
            <c:multiLvlStrRef>
              <c:f>graph_batterymin_ev_disagg!$Q$2:$Z$3</c:f>
              <c:multiLvlStrCache>
                <c:ptCount val="10"/>
                <c:lvl>
                  <c:pt idx="0">
                    <c:v>input</c:v>
                  </c:pt>
                  <c:pt idx="1">
                    <c:v>output</c:v>
                  </c:pt>
                  <c:pt idx="2">
                    <c:v>input</c:v>
                  </c:pt>
                  <c:pt idx="3">
                    <c:v>output</c:v>
                  </c:pt>
                  <c:pt idx="4">
                    <c:v>input</c:v>
                  </c:pt>
                  <c:pt idx="5">
                    <c:v>output</c:v>
                  </c:pt>
                  <c:pt idx="6">
                    <c:v>input</c:v>
                  </c:pt>
                  <c:pt idx="7">
                    <c:v>output</c:v>
                  </c:pt>
                  <c:pt idx="8">
                    <c:v>input</c:v>
                  </c:pt>
                  <c:pt idx="9">
                    <c:v>output</c:v>
                  </c:pt>
                </c:lvl>
                <c:lvl>
                  <c:pt idx="0">
                    <c:v>cor</c:v>
                  </c:pt>
                  <c:pt idx="2">
                    <c:v>lir</c:v>
                  </c:pt>
                  <c:pt idx="4">
                    <c:v>mnr</c:v>
                  </c:pt>
                  <c:pt idx="6">
                    <c:v>nir</c:v>
                  </c:pt>
                  <c:pt idx="8">
                    <c:v>agp</c:v>
                  </c:pt>
                </c:lvl>
              </c:multiLvlStrCache>
            </c:multiLvlStrRef>
          </c:cat>
          <c:val>
            <c:numRef>
              <c:f>graph_batterymin_ev_disagg!$Q$12:$Z$12</c:f>
              <c:numCache>
                <c:formatCode>General</c:formatCode>
                <c:ptCount val="10"/>
                <c:pt idx="0">
                  <c:v>0.15469813346862793</c:v>
                </c:pt>
                <c:pt idx="1">
                  <c:v>0.15559537708759308</c:v>
                </c:pt>
                <c:pt idx="2">
                  <c:v>2.7528145313262939</c:v>
                </c:pt>
                <c:pt idx="3">
                  <c:v>2.7681343555450439</c:v>
                </c:pt>
                <c:pt idx="4">
                  <c:v>3.6558775901794434</c:v>
                </c:pt>
                <c:pt idx="5">
                  <c:v>3.6723887920379639</c:v>
                </c:pt>
                <c:pt idx="6">
                  <c:v>0.15024259686470032</c:v>
                </c:pt>
                <c:pt idx="7">
                  <c:v>0.15114367008209229</c:v>
                </c:pt>
                <c:pt idx="8">
                  <c:v>13.128561973571777</c:v>
                </c:pt>
                <c:pt idx="9">
                  <c:v>13.113354682922363</c:v>
                </c:pt>
              </c:numCache>
            </c:numRef>
          </c:val>
          <c:extLst>
            <c:ext xmlns:c16="http://schemas.microsoft.com/office/drawing/2014/chart" uri="{C3380CC4-5D6E-409C-BE32-E72D297353CC}">
              <c16:uniqueId val="{00000008-6A42-4E1A-B1F3-04F5DEE24D50}"/>
            </c:ext>
          </c:extLst>
        </c:ser>
        <c:dLbls>
          <c:showLegendKey val="0"/>
          <c:showVal val="0"/>
          <c:showCatName val="0"/>
          <c:showSerName val="0"/>
          <c:showPercent val="0"/>
          <c:showBubbleSize val="0"/>
        </c:dLbls>
        <c:gapWidth val="150"/>
        <c:overlap val="100"/>
        <c:axId val="623784128"/>
        <c:axId val="623771648"/>
      </c:barChart>
      <c:catAx>
        <c:axId val="623784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71648"/>
        <c:crosses val="autoZero"/>
        <c:auto val="1"/>
        <c:lblAlgn val="ctr"/>
        <c:lblOffset val="100"/>
        <c:noMultiLvlLbl val="0"/>
      </c:catAx>
      <c:valAx>
        <c:axId val="6237716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84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graph_batterymin_ev_disagg!$A$4</c:f>
              <c:strCache>
                <c:ptCount val="1"/>
                <c:pt idx="0">
                  <c:v>AUS</c:v>
                </c:pt>
              </c:strCache>
            </c:strRef>
          </c:tx>
          <c:spPr>
            <a:solidFill>
              <a:schemeClr val="accent1"/>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graph_batterymin_ev_disagg!$AA$4:$AF$4</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0-5F8C-4E40-8F7E-C83A725784A5}"/>
            </c:ext>
          </c:extLst>
        </c:ser>
        <c:ser>
          <c:idx val="1"/>
          <c:order val="1"/>
          <c:tx>
            <c:strRef>
              <c:f>graph_batterymin_ev_disagg!$A$5</c:f>
              <c:strCache>
                <c:ptCount val="1"/>
                <c:pt idx="0">
                  <c:v>CHL</c:v>
                </c:pt>
              </c:strCache>
            </c:strRef>
          </c:tx>
          <c:spPr>
            <a:solidFill>
              <a:schemeClr val="accent2"/>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graph_batterymin_ev_disagg!$AA$5:$AF$5</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1-5F8C-4E40-8F7E-C83A725784A5}"/>
            </c:ext>
          </c:extLst>
        </c:ser>
        <c:ser>
          <c:idx val="2"/>
          <c:order val="2"/>
          <c:tx>
            <c:strRef>
              <c:f>graph_batterymin_ev_disagg!$A$6</c:f>
              <c:strCache>
                <c:ptCount val="1"/>
                <c:pt idx="0">
                  <c:v>CHN</c:v>
                </c:pt>
              </c:strCache>
            </c:strRef>
          </c:tx>
          <c:spPr>
            <a:solidFill>
              <a:schemeClr val="accent3"/>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graph_batterymin_ev_disagg!$AA$6:$AF$6</c:f>
              <c:numCache>
                <c:formatCode>General</c:formatCode>
                <c:ptCount val="6"/>
                <c:pt idx="0">
                  <c:v>70.187507629394531</c:v>
                </c:pt>
                <c:pt idx="1">
                  <c:v>70.106147766113281</c:v>
                </c:pt>
                <c:pt idx="2">
                  <c:v>49.501396179199219</c:v>
                </c:pt>
                <c:pt idx="3">
                  <c:v>49.400291442871094</c:v>
                </c:pt>
                <c:pt idx="4">
                  <c:v>77.644775390625</c:v>
                </c:pt>
                <c:pt idx="5">
                  <c:v>77.799667358398438</c:v>
                </c:pt>
              </c:numCache>
            </c:numRef>
          </c:val>
          <c:extLst>
            <c:ext xmlns:c16="http://schemas.microsoft.com/office/drawing/2014/chart" uri="{C3380CC4-5D6E-409C-BE32-E72D297353CC}">
              <c16:uniqueId val="{00000002-5F8C-4E40-8F7E-C83A725784A5}"/>
            </c:ext>
          </c:extLst>
        </c:ser>
        <c:ser>
          <c:idx val="3"/>
          <c:order val="3"/>
          <c:tx>
            <c:strRef>
              <c:f>graph_batterymin_ev_disagg!$A$7</c:f>
              <c:strCache>
                <c:ptCount val="1"/>
                <c:pt idx="0">
                  <c:v>COD</c:v>
                </c:pt>
              </c:strCache>
            </c:strRef>
          </c:tx>
          <c:spPr>
            <a:solidFill>
              <a:schemeClr val="accent4"/>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graph_batterymin_ev_disagg!$AA$7:$AF$7</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3-5F8C-4E40-8F7E-C83A725784A5}"/>
            </c:ext>
          </c:extLst>
        </c:ser>
        <c:ser>
          <c:idx val="4"/>
          <c:order val="4"/>
          <c:tx>
            <c:strRef>
              <c:f>graph_batterymin_ev_disagg!$A$8</c:f>
              <c:strCache>
                <c:ptCount val="1"/>
                <c:pt idx="0">
                  <c:v>EUR</c:v>
                </c:pt>
              </c:strCache>
            </c:strRef>
          </c:tx>
          <c:spPr>
            <a:solidFill>
              <a:schemeClr val="accent5"/>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graph_batterymin_ev_disagg!$AA$8:$AF$8</c:f>
              <c:numCache>
                <c:formatCode>General</c:formatCode>
                <c:ptCount val="6"/>
                <c:pt idx="0">
                  <c:v>22.754983901977539</c:v>
                </c:pt>
                <c:pt idx="1">
                  <c:v>22.813671112060547</c:v>
                </c:pt>
                <c:pt idx="2">
                  <c:v>24.594024658203125</c:v>
                </c:pt>
                <c:pt idx="3">
                  <c:v>24.637271881103516</c:v>
                </c:pt>
                <c:pt idx="4">
                  <c:v>9.8897314071655273</c:v>
                </c:pt>
                <c:pt idx="5">
                  <c:v>9.7322463989257813</c:v>
                </c:pt>
              </c:numCache>
            </c:numRef>
          </c:val>
          <c:extLst>
            <c:ext xmlns:c16="http://schemas.microsoft.com/office/drawing/2014/chart" uri="{C3380CC4-5D6E-409C-BE32-E72D297353CC}">
              <c16:uniqueId val="{00000004-5F8C-4E40-8F7E-C83A725784A5}"/>
            </c:ext>
          </c:extLst>
        </c:ser>
        <c:ser>
          <c:idx val="5"/>
          <c:order val="5"/>
          <c:tx>
            <c:strRef>
              <c:f>graph_batterymin_ev_disagg!$A$9</c:f>
              <c:strCache>
                <c:ptCount val="1"/>
                <c:pt idx="0">
                  <c:v>IDN</c:v>
                </c:pt>
              </c:strCache>
            </c:strRef>
          </c:tx>
          <c:spPr>
            <a:solidFill>
              <a:schemeClr val="accent6"/>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graph_batterymin_ev_disagg!$AA$9:$AF$9</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5-5F8C-4E40-8F7E-C83A725784A5}"/>
            </c:ext>
          </c:extLst>
        </c:ser>
        <c:ser>
          <c:idx val="6"/>
          <c:order val="6"/>
          <c:tx>
            <c:strRef>
              <c:f>graph_batterymin_ev_disagg!$A$10</c:f>
              <c:strCache>
                <c:ptCount val="1"/>
                <c:pt idx="0">
                  <c:v>JPN</c:v>
                </c:pt>
              </c:strCache>
            </c:strRef>
          </c:tx>
          <c:spPr>
            <a:solidFill>
              <a:schemeClr val="accent1">
                <a:lumMod val="60000"/>
              </a:schemeClr>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graph_batterymin_ev_disagg!$AA$10:$AF$10</c:f>
              <c:numCache>
                <c:formatCode>General</c:formatCode>
                <c:ptCount val="6"/>
                <c:pt idx="0">
                  <c:v>0</c:v>
                </c:pt>
                <c:pt idx="1">
                  <c:v>0</c:v>
                </c:pt>
                <c:pt idx="2">
                  <c:v>6.1418030780142257E-16</c:v>
                </c:pt>
                <c:pt idx="3">
                  <c:v>0</c:v>
                </c:pt>
                <c:pt idx="4">
                  <c:v>1.6006736755371094</c:v>
                </c:pt>
                <c:pt idx="5">
                  <c:v>1.579988956451416</c:v>
                </c:pt>
              </c:numCache>
            </c:numRef>
          </c:val>
          <c:extLst>
            <c:ext xmlns:c16="http://schemas.microsoft.com/office/drawing/2014/chart" uri="{C3380CC4-5D6E-409C-BE32-E72D297353CC}">
              <c16:uniqueId val="{00000006-5F8C-4E40-8F7E-C83A725784A5}"/>
            </c:ext>
          </c:extLst>
        </c:ser>
        <c:ser>
          <c:idx val="7"/>
          <c:order val="7"/>
          <c:tx>
            <c:strRef>
              <c:f>graph_batterymin_ev_disagg!$A$11</c:f>
              <c:strCache>
                <c:ptCount val="1"/>
                <c:pt idx="0">
                  <c:v>ROW</c:v>
                </c:pt>
              </c:strCache>
            </c:strRef>
          </c:tx>
          <c:spPr>
            <a:solidFill>
              <a:schemeClr val="accent2">
                <a:lumMod val="60000"/>
              </a:schemeClr>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graph_batterymin_ev_disagg!$AA$11:$AF$11</c:f>
              <c:numCache>
                <c:formatCode>General</c:formatCode>
                <c:ptCount val="6"/>
                <c:pt idx="0">
                  <c:v>3.237534761428833</c:v>
                </c:pt>
                <c:pt idx="1">
                  <c:v>3.2487001419067383</c:v>
                </c:pt>
                <c:pt idx="2">
                  <c:v>4.9634699821472168</c:v>
                </c:pt>
                <c:pt idx="3">
                  <c:v>4.9757833480834961</c:v>
                </c:pt>
                <c:pt idx="4">
                  <c:v>2.3878326416015625</c:v>
                </c:pt>
                <c:pt idx="5">
                  <c:v>2.360170841217041</c:v>
                </c:pt>
              </c:numCache>
            </c:numRef>
          </c:val>
          <c:extLst>
            <c:ext xmlns:c16="http://schemas.microsoft.com/office/drawing/2014/chart" uri="{C3380CC4-5D6E-409C-BE32-E72D297353CC}">
              <c16:uniqueId val="{00000007-5F8C-4E40-8F7E-C83A725784A5}"/>
            </c:ext>
          </c:extLst>
        </c:ser>
        <c:ser>
          <c:idx val="8"/>
          <c:order val="8"/>
          <c:tx>
            <c:strRef>
              <c:f>graph_batterymin_ev_disagg!$A$12</c:f>
              <c:strCache>
                <c:ptCount val="1"/>
                <c:pt idx="0">
                  <c:v>USA</c:v>
                </c:pt>
              </c:strCache>
            </c:strRef>
          </c:tx>
          <c:spPr>
            <a:solidFill>
              <a:schemeClr val="accent3">
                <a:lumMod val="60000"/>
              </a:schemeClr>
            </a:solidFill>
            <a:ln>
              <a:noFill/>
            </a:ln>
            <a:effectLst/>
          </c:spPr>
          <c:invertIfNegative val="0"/>
          <c:cat>
            <c:multiLvlStrRef>
              <c:f>graph_batterymin_ev_disagg!$AA$2:$AF$3</c:f>
              <c:multiLvlStrCache>
                <c:ptCount val="6"/>
                <c:lvl>
                  <c:pt idx="0">
                    <c:v>input</c:v>
                  </c:pt>
                  <c:pt idx="1">
                    <c:v>output</c:v>
                  </c:pt>
                  <c:pt idx="2">
                    <c:v>input</c:v>
                  </c:pt>
                  <c:pt idx="3">
                    <c:v>output</c:v>
                  </c:pt>
                  <c:pt idx="4">
                    <c:v>input</c:v>
                  </c:pt>
                  <c:pt idx="5">
                    <c:v>output</c:v>
                  </c:pt>
                </c:lvl>
                <c:lvl>
                  <c:pt idx="0">
                    <c:v>NCM</c:v>
                  </c:pt>
                  <c:pt idx="2">
                    <c:v>NCA</c:v>
                  </c:pt>
                  <c:pt idx="4">
                    <c:v>LFP</c:v>
                  </c:pt>
                </c:lvl>
              </c:multiLvlStrCache>
            </c:multiLvlStrRef>
          </c:cat>
          <c:val>
            <c:numRef>
              <c:f>graph_batterymin_ev_disagg!$AA$12:$AF$12</c:f>
              <c:numCache>
                <c:formatCode>General</c:formatCode>
                <c:ptCount val="6"/>
                <c:pt idx="0">
                  <c:v>3.8199691772460938</c:v>
                </c:pt>
                <c:pt idx="1">
                  <c:v>3.8314757347106934</c:v>
                </c:pt>
                <c:pt idx="2">
                  <c:v>20.941108703613281</c:v>
                </c:pt>
                <c:pt idx="3">
                  <c:v>20.986652374267578</c:v>
                </c:pt>
                <c:pt idx="4">
                  <c:v>8.4769926071166992</c:v>
                </c:pt>
                <c:pt idx="5">
                  <c:v>8.5279245376586914</c:v>
                </c:pt>
              </c:numCache>
            </c:numRef>
          </c:val>
          <c:extLst>
            <c:ext xmlns:c16="http://schemas.microsoft.com/office/drawing/2014/chart" uri="{C3380CC4-5D6E-409C-BE32-E72D297353CC}">
              <c16:uniqueId val="{00000008-5F8C-4E40-8F7E-C83A725784A5}"/>
            </c:ext>
          </c:extLst>
        </c:ser>
        <c:dLbls>
          <c:showLegendKey val="0"/>
          <c:showVal val="0"/>
          <c:showCatName val="0"/>
          <c:showSerName val="0"/>
          <c:showPercent val="0"/>
          <c:showBubbleSize val="0"/>
        </c:dLbls>
        <c:gapWidth val="150"/>
        <c:overlap val="100"/>
        <c:axId val="623801408"/>
        <c:axId val="623800928"/>
      </c:barChart>
      <c:catAx>
        <c:axId val="623801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800928"/>
        <c:crosses val="autoZero"/>
        <c:auto val="1"/>
        <c:lblAlgn val="ctr"/>
        <c:lblOffset val="100"/>
        <c:noMultiLvlLbl val="0"/>
      </c:catAx>
      <c:valAx>
        <c:axId val="62380092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801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graph_batterymin_ev_disagg!$A$4</c:f>
              <c:strCache>
                <c:ptCount val="1"/>
                <c:pt idx="0">
                  <c:v>AUS</c:v>
                </c:pt>
              </c:strCache>
            </c:strRef>
          </c:tx>
          <c:spPr>
            <a:solidFill>
              <a:schemeClr val="accent1"/>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graph_batterymin_ev_disagg!$AG$4:$AL$4</c:f>
              <c:numCache>
                <c:formatCode>General</c:formatCode>
                <c:ptCount val="6"/>
                <c:pt idx="0">
                  <c:v>6.2773339450359344E-3</c:v>
                </c:pt>
                <c:pt idx="1">
                  <c:v>7.1352398954331875E-3</c:v>
                </c:pt>
                <c:pt idx="2">
                  <c:v>0.18719802796840668</c:v>
                </c:pt>
                <c:pt idx="3">
                  <c:v>0.20618569850921631</c:v>
                </c:pt>
                <c:pt idx="4">
                  <c:v>5.4483790881931782E-3</c:v>
                </c:pt>
                <c:pt idx="5">
                  <c:v>6.4924224279820919E-3</c:v>
                </c:pt>
              </c:numCache>
            </c:numRef>
          </c:val>
          <c:extLst>
            <c:ext xmlns:c16="http://schemas.microsoft.com/office/drawing/2014/chart" uri="{C3380CC4-5D6E-409C-BE32-E72D297353CC}">
              <c16:uniqueId val="{00000000-4174-4DD6-9264-CE67F13FC282}"/>
            </c:ext>
          </c:extLst>
        </c:ser>
        <c:ser>
          <c:idx val="1"/>
          <c:order val="1"/>
          <c:tx>
            <c:strRef>
              <c:f>graph_batterymin_ev_disagg!$A$5</c:f>
              <c:strCache>
                <c:ptCount val="1"/>
                <c:pt idx="0">
                  <c:v>CHL</c:v>
                </c:pt>
              </c:strCache>
            </c:strRef>
          </c:tx>
          <c:spPr>
            <a:solidFill>
              <a:schemeClr val="accent2"/>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graph_batterymin_ev_disagg!$AG$5:$AL$5</c:f>
              <c:numCache>
                <c:formatCode>General</c:formatCode>
                <c:ptCount val="6"/>
                <c:pt idx="0">
                  <c:v>1.2714196927845478E-3</c:v>
                </c:pt>
                <c:pt idx="1">
                  <c:v>1.3468924444168806E-3</c:v>
                </c:pt>
                <c:pt idx="2">
                  <c:v>3.3666014205664396E-3</c:v>
                </c:pt>
                <c:pt idx="3">
                  <c:v>3.443930996581912E-3</c:v>
                </c:pt>
                <c:pt idx="4">
                  <c:v>7.8710104571655393E-4</c:v>
                </c:pt>
                <c:pt idx="5">
                  <c:v>8.7265536421909928E-4</c:v>
                </c:pt>
              </c:numCache>
            </c:numRef>
          </c:val>
          <c:extLst>
            <c:ext xmlns:c16="http://schemas.microsoft.com/office/drawing/2014/chart" uri="{C3380CC4-5D6E-409C-BE32-E72D297353CC}">
              <c16:uniqueId val="{00000001-4174-4DD6-9264-CE67F13FC282}"/>
            </c:ext>
          </c:extLst>
        </c:ser>
        <c:ser>
          <c:idx val="2"/>
          <c:order val="2"/>
          <c:tx>
            <c:strRef>
              <c:f>graph_batterymin_ev_disagg!$A$6</c:f>
              <c:strCache>
                <c:ptCount val="1"/>
                <c:pt idx="0">
                  <c:v>CHN</c:v>
                </c:pt>
              </c:strCache>
            </c:strRef>
          </c:tx>
          <c:spPr>
            <a:solidFill>
              <a:schemeClr val="accent3"/>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graph_batterymin_ev_disagg!$AG$6:$AL$6</c:f>
              <c:numCache>
                <c:formatCode>General</c:formatCode>
                <c:ptCount val="6"/>
                <c:pt idx="0">
                  <c:v>54.280120849609375</c:v>
                </c:pt>
                <c:pt idx="1">
                  <c:v>51.839397430419922</c:v>
                </c:pt>
                <c:pt idx="2">
                  <c:v>20.050163269042969</c:v>
                </c:pt>
                <c:pt idx="3">
                  <c:v>18.505094528198242</c:v>
                </c:pt>
                <c:pt idx="4">
                  <c:v>99.209686279296875</c:v>
                </c:pt>
                <c:pt idx="5">
                  <c:v>99.07354736328125</c:v>
                </c:pt>
              </c:numCache>
            </c:numRef>
          </c:val>
          <c:extLst>
            <c:ext xmlns:c16="http://schemas.microsoft.com/office/drawing/2014/chart" uri="{C3380CC4-5D6E-409C-BE32-E72D297353CC}">
              <c16:uniqueId val="{00000002-4174-4DD6-9264-CE67F13FC282}"/>
            </c:ext>
          </c:extLst>
        </c:ser>
        <c:ser>
          <c:idx val="3"/>
          <c:order val="3"/>
          <c:tx>
            <c:strRef>
              <c:f>graph_batterymin_ev_disagg!$A$7</c:f>
              <c:strCache>
                <c:ptCount val="1"/>
                <c:pt idx="0">
                  <c:v>COD</c:v>
                </c:pt>
              </c:strCache>
            </c:strRef>
          </c:tx>
          <c:spPr>
            <a:solidFill>
              <a:schemeClr val="accent4"/>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graph_batterymin_ev_disagg!$AG$7:$AL$7</c:f>
              <c:numCache>
                <c:formatCode>General</c:formatCode>
                <c:ptCount val="6"/>
                <c:pt idx="0">
                  <c:v>3.2362618043263577E-27</c:v>
                </c:pt>
                <c:pt idx="1">
                  <c:v>0</c:v>
                </c:pt>
                <c:pt idx="2">
                  <c:v>5.1807262934744358E-5</c:v>
                </c:pt>
                <c:pt idx="3">
                  <c:v>5.2529096137732267E-5</c:v>
                </c:pt>
                <c:pt idx="4">
                  <c:v>4.1360828521773068E-27</c:v>
                </c:pt>
                <c:pt idx="5">
                  <c:v>0</c:v>
                </c:pt>
              </c:numCache>
            </c:numRef>
          </c:val>
          <c:extLst>
            <c:ext xmlns:c16="http://schemas.microsoft.com/office/drawing/2014/chart" uri="{C3380CC4-5D6E-409C-BE32-E72D297353CC}">
              <c16:uniqueId val="{00000003-4174-4DD6-9264-CE67F13FC282}"/>
            </c:ext>
          </c:extLst>
        </c:ser>
        <c:ser>
          <c:idx val="4"/>
          <c:order val="4"/>
          <c:tx>
            <c:strRef>
              <c:f>graph_batterymin_ev_disagg!$A$8</c:f>
              <c:strCache>
                <c:ptCount val="1"/>
                <c:pt idx="0">
                  <c:v>EUR</c:v>
                </c:pt>
              </c:strCache>
            </c:strRef>
          </c:tx>
          <c:spPr>
            <a:solidFill>
              <a:schemeClr val="accent5"/>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graph_batterymin_ev_disagg!$AG$8:$AL$8</c:f>
              <c:numCache>
                <c:formatCode>General</c:formatCode>
                <c:ptCount val="6"/>
                <c:pt idx="0">
                  <c:v>15.542648315429688</c:v>
                </c:pt>
                <c:pt idx="1">
                  <c:v>17.276657104492188</c:v>
                </c:pt>
                <c:pt idx="2">
                  <c:v>41.131111145019531</c:v>
                </c:pt>
                <c:pt idx="3">
                  <c:v>43.467506408691406</c:v>
                </c:pt>
                <c:pt idx="4">
                  <c:v>0.60257935523986816</c:v>
                </c:pt>
                <c:pt idx="5">
                  <c:v>0.71277439594268799</c:v>
                </c:pt>
              </c:numCache>
            </c:numRef>
          </c:val>
          <c:extLst>
            <c:ext xmlns:c16="http://schemas.microsoft.com/office/drawing/2014/chart" uri="{C3380CC4-5D6E-409C-BE32-E72D297353CC}">
              <c16:uniqueId val="{00000004-4174-4DD6-9264-CE67F13FC282}"/>
            </c:ext>
          </c:extLst>
        </c:ser>
        <c:ser>
          <c:idx val="5"/>
          <c:order val="5"/>
          <c:tx>
            <c:strRef>
              <c:f>graph_batterymin_ev_disagg!$A$9</c:f>
              <c:strCache>
                <c:ptCount val="1"/>
                <c:pt idx="0">
                  <c:v>IDN</c:v>
                </c:pt>
              </c:strCache>
            </c:strRef>
          </c:tx>
          <c:spPr>
            <a:solidFill>
              <a:schemeClr val="accent6"/>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graph_batterymin_ev_disagg!$AG$9:$AL$9</c:f>
              <c:numCache>
                <c:formatCode>General</c:formatCode>
                <c:ptCount val="6"/>
                <c:pt idx="0">
                  <c:v>3.218570418539457E-5</c:v>
                </c:pt>
                <c:pt idx="1">
                  <c:v>3.4331147617194802E-5</c:v>
                </c:pt>
                <c:pt idx="2">
                  <c:v>3.4727717866189778E-4</c:v>
                </c:pt>
                <c:pt idx="3">
                  <c:v>3.4813093952834606E-4</c:v>
                </c:pt>
                <c:pt idx="4">
                  <c:v>4.1360828521773068E-27</c:v>
                </c:pt>
                <c:pt idx="5">
                  <c:v>0</c:v>
                </c:pt>
              </c:numCache>
            </c:numRef>
          </c:val>
          <c:extLst>
            <c:ext xmlns:c16="http://schemas.microsoft.com/office/drawing/2014/chart" uri="{C3380CC4-5D6E-409C-BE32-E72D297353CC}">
              <c16:uniqueId val="{00000005-4174-4DD6-9264-CE67F13FC282}"/>
            </c:ext>
          </c:extLst>
        </c:ser>
        <c:ser>
          <c:idx val="6"/>
          <c:order val="6"/>
          <c:tx>
            <c:strRef>
              <c:f>graph_batterymin_ev_disagg!$A$10</c:f>
              <c:strCache>
                <c:ptCount val="1"/>
                <c:pt idx="0">
                  <c:v>JPN</c:v>
                </c:pt>
              </c:strCache>
            </c:strRef>
          </c:tx>
          <c:spPr>
            <a:solidFill>
              <a:schemeClr val="accent1">
                <a:lumMod val="60000"/>
              </a:schemeClr>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graph_batterymin_ev_disagg!$AG$10:$AL$10</c:f>
              <c:numCache>
                <c:formatCode>General</c:formatCode>
                <c:ptCount val="6"/>
                <c:pt idx="0">
                  <c:v>4.4434604644775391</c:v>
                </c:pt>
                <c:pt idx="1">
                  <c:v>3.4036786556243896</c:v>
                </c:pt>
                <c:pt idx="2">
                  <c:v>15.08336353302002</c:v>
                </c:pt>
                <c:pt idx="3">
                  <c:v>12.073269844055176</c:v>
                </c:pt>
                <c:pt idx="4">
                  <c:v>2.5926283560693264E-3</c:v>
                </c:pt>
                <c:pt idx="5">
                  <c:v>1.4695124700665474E-3</c:v>
                </c:pt>
              </c:numCache>
            </c:numRef>
          </c:val>
          <c:extLst>
            <c:ext xmlns:c16="http://schemas.microsoft.com/office/drawing/2014/chart" uri="{C3380CC4-5D6E-409C-BE32-E72D297353CC}">
              <c16:uniqueId val="{00000006-4174-4DD6-9264-CE67F13FC282}"/>
            </c:ext>
          </c:extLst>
        </c:ser>
        <c:ser>
          <c:idx val="7"/>
          <c:order val="7"/>
          <c:tx>
            <c:strRef>
              <c:f>graph_batterymin_ev_disagg!$A$11</c:f>
              <c:strCache>
                <c:ptCount val="1"/>
                <c:pt idx="0">
                  <c:v>ROW</c:v>
                </c:pt>
              </c:strCache>
            </c:strRef>
          </c:tx>
          <c:spPr>
            <a:solidFill>
              <a:schemeClr val="accent2">
                <a:lumMod val="60000"/>
              </a:schemeClr>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graph_batterymin_ev_disagg!$AG$11:$AL$11</c:f>
              <c:numCache>
                <c:formatCode>General</c:formatCode>
                <c:ptCount val="6"/>
                <c:pt idx="0">
                  <c:v>3.7451627254486084</c:v>
                </c:pt>
                <c:pt idx="1">
                  <c:v>3.655144214630127</c:v>
                </c:pt>
                <c:pt idx="2">
                  <c:v>8.4895219802856445</c:v>
                </c:pt>
                <c:pt idx="3">
                  <c:v>10.156126976013184</c:v>
                </c:pt>
                <c:pt idx="4">
                  <c:v>0.12788271903991699</c:v>
                </c:pt>
                <c:pt idx="5">
                  <c:v>0.14689551293849945</c:v>
                </c:pt>
              </c:numCache>
            </c:numRef>
          </c:val>
          <c:extLst>
            <c:ext xmlns:c16="http://schemas.microsoft.com/office/drawing/2014/chart" uri="{C3380CC4-5D6E-409C-BE32-E72D297353CC}">
              <c16:uniqueId val="{00000007-4174-4DD6-9264-CE67F13FC282}"/>
            </c:ext>
          </c:extLst>
        </c:ser>
        <c:ser>
          <c:idx val="8"/>
          <c:order val="8"/>
          <c:tx>
            <c:strRef>
              <c:f>graph_batterymin_ev_disagg!$A$12</c:f>
              <c:strCache>
                <c:ptCount val="1"/>
                <c:pt idx="0">
                  <c:v>USA</c:v>
                </c:pt>
              </c:strCache>
            </c:strRef>
          </c:tx>
          <c:spPr>
            <a:solidFill>
              <a:schemeClr val="accent3">
                <a:lumMod val="60000"/>
              </a:schemeClr>
            </a:solidFill>
            <a:ln>
              <a:noFill/>
            </a:ln>
            <a:effectLst/>
          </c:spPr>
          <c:invertIfNegative val="0"/>
          <c:cat>
            <c:multiLvlStrRef>
              <c:f>graph_batterymin_ev_disagg!$AG$2:$AL$3</c:f>
              <c:multiLvlStrCache>
                <c:ptCount val="6"/>
                <c:lvl>
                  <c:pt idx="0">
                    <c:v>input</c:v>
                  </c:pt>
                  <c:pt idx="1">
                    <c:v>output</c:v>
                  </c:pt>
                  <c:pt idx="2">
                    <c:v>input</c:v>
                  </c:pt>
                  <c:pt idx="3">
                    <c:v>output</c:v>
                  </c:pt>
                  <c:pt idx="4">
                    <c:v>input</c:v>
                  </c:pt>
                  <c:pt idx="5">
                    <c:v>output</c:v>
                  </c:pt>
                </c:lvl>
                <c:lvl>
                  <c:pt idx="0">
                    <c:v>evl</c:v>
                  </c:pt>
                  <c:pt idx="2">
                    <c:v>pvl</c:v>
                  </c:pt>
                  <c:pt idx="4">
                    <c:v>evb</c:v>
                  </c:pt>
                </c:lvl>
              </c:multiLvlStrCache>
            </c:multiLvlStrRef>
          </c:cat>
          <c:val>
            <c:numRef>
              <c:f>graph_batterymin_ev_disagg!$AG$12:$AL$12</c:f>
              <c:numCache>
                <c:formatCode>General</c:formatCode>
                <c:ptCount val="6"/>
                <c:pt idx="0">
                  <c:v>21.981023788452148</c:v>
                </c:pt>
                <c:pt idx="1">
                  <c:v>23.816606521606445</c:v>
                </c:pt>
                <c:pt idx="2">
                  <c:v>15.054876327514648</c:v>
                </c:pt>
                <c:pt idx="3">
                  <c:v>15.587971687316895</c:v>
                </c:pt>
                <c:pt idx="4">
                  <c:v>5.1028389483690262E-2</c:v>
                </c:pt>
                <c:pt idx="5">
                  <c:v>5.7955503463745117E-2</c:v>
                </c:pt>
              </c:numCache>
            </c:numRef>
          </c:val>
          <c:extLst>
            <c:ext xmlns:c16="http://schemas.microsoft.com/office/drawing/2014/chart" uri="{C3380CC4-5D6E-409C-BE32-E72D297353CC}">
              <c16:uniqueId val="{00000008-4174-4DD6-9264-CE67F13FC282}"/>
            </c:ext>
          </c:extLst>
        </c:ser>
        <c:dLbls>
          <c:showLegendKey val="0"/>
          <c:showVal val="0"/>
          <c:showCatName val="0"/>
          <c:showSerName val="0"/>
          <c:showPercent val="0"/>
          <c:showBubbleSize val="0"/>
        </c:dLbls>
        <c:gapWidth val="150"/>
        <c:overlap val="100"/>
        <c:axId val="623783168"/>
        <c:axId val="623772608"/>
      </c:barChart>
      <c:catAx>
        <c:axId val="62378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72608"/>
        <c:crosses val="autoZero"/>
        <c:auto val="1"/>
        <c:lblAlgn val="ctr"/>
        <c:lblOffset val="100"/>
        <c:noMultiLvlLbl val="0"/>
      </c:catAx>
      <c:valAx>
        <c:axId val="62377260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23783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Arkusz2!$K$6</c:f>
              <c:strCache>
                <c:ptCount val="1"/>
                <c:pt idx="0">
                  <c:v>2017</c:v>
                </c:pt>
              </c:strCache>
            </c:strRef>
          </c:tx>
          <c:spPr>
            <a:solidFill>
              <a:schemeClr val="accent1"/>
            </a:solidFill>
            <a:ln>
              <a:noFill/>
            </a:ln>
            <a:effectLst/>
          </c:spPr>
          <c:invertIfNegative val="0"/>
          <c:cat>
            <c:strRef>
              <c:f>Arkusz2!$J$7:$J$21</c:f>
              <c:strCache>
                <c:ptCount val="15"/>
                <c:pt idx="0">
                  <c:v>pho</c:v>
                </c:pt>
                <c:pt idx="1">
                  <c:v>nik</c:v>
                </c:pt>
                <c:pt idx="2">
                  <c:v>man</c:v>
                </c:pt>
                <c:pt idx="3">
                  <c:v>zin</c:v>
                </c:pt>
                <c:pt idx="4">
                  <c:v>chr</c:v>
                </c:pt>
                <c:pt idx="5">
                  <c:v>lit</c:v>
                </c:pt>
                <c:pt idx="6">
                  <c:v>tit</c:v>
                </c:pt>
                <c:pt idx="7">
                  <c:v>pgm</c:v>
                </c:pt>
                <c:pt idx="8">
                  <c:v>mgm</c:v>
                </c:pt>
                <c:pt idx="9">
                  <c:v>rre</c:v>
                </c:pt>
                <c:pt idx="10">
                  <c:v>cob</c:v>
                </c:pt>
                <c:pt idx="11">
                  <c:v>sil</c:v>
                </c:pt>
                <c:pt idx="12">
                  <c:v>gra</c:v>
                </c:pt>
                <c:pt idx="13">
                  <c:v>nio</c:v>
                </c:pt>
                <c:pt idx="14">
                  <c:v>gal</c:v>
                </c:pt>
              </c:strCache>
            </c:strRef>
          </c:cat>
          <c:val>
            <c:numRef>
              <c:f>Arkusz2!$K$7:$K$21</c:f>
              <c:numCache>
                <c:formatCode>0.00</c:formatCode>
                <c:ptCount val="15"/>
                <c:pt idx="0">
                  <c:v>29111.511646342351</c:v>
                </c:pt>
                <c:pt idx="1">
                  <c:v>8383.6353712403597</c:v>
                </c:pt>
                <c:pt idx="2">
                  <c:v>8193.4823748709096</c:v>
                </c:pt>
                <c:pt idx="3">
                  <c:v>18678.203627763101</c:v>
                </c:pt>
                <c:pt idx="4">
                  <c:v>5459.2482219614722</c:v>
                </c:pt>
                <c:pt idx="5">
                  <c:v>1553.706575513231</c:v>
                </c:pt>
                <c:pt idx="6">
                  <c:v>3534.8232809081142</c:v>
                </c:pt>
                <c:pt idx="7">
                  <c:v>4355.0328668909033</c:v>
                </c:pt>
                <c:pt idx="8">
                  <c:v>9156.81636031567</c:v>
                </c:pt>
                <c:pt idx="9">
                  <c:v>598.20097327262999</c:v>
                </c:pt>
                <c:pt idx="10">
                  <c:v>4013.9578084835498</c:v>
                </c:pt>
                <c:pt idx="11">
                  <c:v>6437.9578152897284</c:v>
                </c:pt>
                <c:pt idx="12">
                  <c:v>817.20837653355591</c:v>
                </c:pt>
                <c:pt idx="13">
                  <c:v>1117.929850921354</c:v>
                </c:pt>
                <c:pt idx="14">
                  <c:v>19.654</c:v>
                </c:pt>
              </c:numCache>
            </c:numRef>
          </c:val>
          <c:extLst>
            <c:ext xmlns:c16="http://schemas.microsoft.com/office/drawing/2014/chart" uri="{C3380CC4-5D6E-409C-BE32-E72D297353CC}">
              <c16:uniqueId val="{00000000-22D4-4482-9229-B54974ED0292}"/>
            </c:ext>
          </c:extLst>
        </c:ser>
        <c:ser>
          <c:idx val="1"/>
          <c:order val="1"/>
          <c:tx>
            <c:strRef>
              <c:f>Arkusz2!$L$6</c:f>
              <c:strCache>
                <c:ptCount val="1"/>
                <c:pt idx="0">
                  <c:v>2023</c:v>
                </c:pt>
              </c:strCache>
            </c:strRef>
          </c:tx>
          <c:spPr>
            <a:solidFill>
              <a:schemeClr val="accent2"/>
            </a:solidFill>
            <a:ln>
              <a:noFill/>
            </a:ln>
            <a:effectLst/>
          </c:spPr>
          <c:invertIfNegative val="0"/>
          <c:cat>
            <c:strRef>
              <c:f>Arkusz2!$J$7:$J$21</c:f>
              <c:strCache>
                <c:ptCount val="15"/>
                <c:pt idx="0">
                  <c:v>pho</c:v>
                </c:pt>
                <c:pt idx="1">
                  <c:v>nik</c:v>
                </c:pt>
                <c:pt idx="2">
                  <c:v>man</c:v>
                </c:pt>
                <c:pt idx="3">
                  <c:v>zin</c:v>
                </c:pt>
                <c:pt idx="4">
                  <c:v>chr</c:v>
                </c:pt>
                <c:pt idx="5">
                  <c:v>lit</c:v>
                </c:pt>
                <c:pt idx="6">
                  <c:v>tit</c:v>
                </c:pt>
                <c:pt idx="7">
                  <c:v>pgm</c:v>
                </c:pt>
                <c:pt idx="8">
                  <c:v>mgm</c:v>
                </c:pt>
                <c:pt idx="9">
                  <c:v>rre</c:v>
                </c:pt>
                <c:pt idx="10">
                  <c:v>cob</c:v>
                </c:pt>
                <c:pt idx="11">
                  <c:v>sil</c:v>
                </c:pt>
                <c:pt idx="12">
                  <c:v>gra</c:v>
                </c:pt>
                <c:pt idx="13">
                  <c:v>nio</c:v>
                </c:pt>
                <c:pt idx="14">
                  <c:v>gal</c:v>
                </c:pt>
              </c:strCache>
            </c:strRef>
          </c:cat>
          <c:val>
            <c:numRef>
              <c:f>Arkusz2!$L$7:$L$21</c:f>
              <c:numCache>
                <c:formatCode>0.00</c:formatCode>
                <c:ptCount val="15"/>
                <c:pt idx="0">
                  <c:v>46851.574946170404</c:v>
                </c:pt>
                <c:pt idx="1">
                  <c:v>27317.82080061729</c:v>
                </c:pt>
                <c:pt idx="2">
                  <c:v>25236.991144459429</c:v>
                </c:pt>
                <c:pt idx="3">
                  <c:v>14401.239627442081</c:v>
                </c:pt>
                <c:pt idx="4">
                  <c:v>11388.54834629516</c:v>
                </c:pt>
                <c:pt idx="5">
                  <c:v>10044.172477504209</c:v>
                </c:pt>
                <c:pt idx="6">
                  <c:v>9169.8611506964953</c:v>
                </c:pt>
                <c:pt idx="7">
                  <c:v>6951.6199933914522</c:v>
                </c:pt>
                <c:pt idx="8">
                  <c:v>6202.5370198689734</c:v>
                </c:pt>
                <c:pt idx="9">
                  <c:v>5586.5620936487421</c:v>
                </c:pt>
                <c:pt idx="10">
                  <c:v>3477.2065090763108</c:v>
                </c:pt>
                <c:pt idx="11">
                  <c:v>3104.2036987482352</c:v>
                </c:pt>
                <c:pt idx="12">
                  <c:v>2171.6189840804332</c:v>
                </c:pt>
                <c:pt idx="13">
                  <c:v>688.73212524125415</c:v>
                </c:pt>
                <c:pt idx="14">
                  <c:v>90.72</c:v>
                </c:pt>
              </c:numCache>
            </c:numRef>
          </c:val>
          <c:extLst>
            <c:ext xmlns:c16="http://schemas.microsoft.com/office/drawing/2014/chart" uri="{C3380CC4-5D6E-409C-BE32-E72D297353CC}">
              <c16:uniqueId val="{00000001-22D4-4482-9229-B54974ED0292}"/>
            </c:ext>
          </c:extLst>
        </c:ser>
        <c:dLbls>
          <c:showLegendKey val="0"/>
          <c:showVal val="0"/>
          <c:showCatName val="0"/>
          <c:showSerName val="0"/>
          <c:showPercent val="0"/>
          <c:showBubbleSize val="0"/>
        </c:dLbls>
        <c:gapWidth val="219"/>
        <c:axId val="504747743"/>
        <c:axId val="504751103"/>
      </c:barChart>
      <c:lineChart>
        <c:grouping val="standard"/>
        <c:varyColors val="0"/>
        <c:ser>
          <c:idx val="2"/>
          <c:order val="2"/>
          <c:tx>
            <c:strRef>
              <c:f>Arkusz2!$M$6</c:f>
              <c:strCache>
                <c:ptCount val="1"/>
                <c:pt idx="0">
                  <c:v>volume change index (2017 = 1)</c:v>
                </c:pt>
              </c:strCache>
            </c:strRef>
          </c:tx>
          <c:spPr>
            <a:ln w="28575" cap="rnd">
              <a:noFill/>
              <a:round/>
            </a:ln>
            <a:effectLst/>
          </c:spPr>
          <c:marker>
            <c:symbol val="square"/>
            <c:size val="7"/>
            <c:spPr>
              <a:solidFill>
                <a:schemeClr val="accent3"/>
              </a:solidFill>
              <a:ln w="9525">
                <a:solidFill>
                  <a:schemeClr val="accent3"/>
                </a:solidFill>
              </a:ln>
              <a:effectLst/>
            </c:spPr>
          </c:marker>
          <c:cat>
            <c:strRef>
              <c:f>Arkusz2!$J$7:$J$21</c:f>
              <c:strCache>
                <c:ptCount val="15"/>
                <c:pt idx="0">
                  <c:v>pho</c:v>
                </c:pt>
                <c:pt idx="1">
                  <c:v>nik</c:v>
                </c:pt>
                <c:pt idx="2">
                  <c:v>man</c:v>
                </c:pt>
                <c:pt idx="3">
                  <c:v>zin</c:v>
                </c:pt>
                <c:pt idx="4">
                  <c:v>chr</c:v>
                </c:pt>
                <c:pt idx="5">
                  <c:v>lit</c:v>
                </c:pt>
                <c:pt idx="6">
                  <c:v>tit</c:v>
                </c:pt>
                <c:pt idx="7">
                  <c:v>pgm</c:v>
                </c:pt>
                <c:pt idx="8">
                  <c:v>mgm</c:v>
                </c:pt>
                <c:pt idx="9">
                  <c:v>rre</c:v>
                </c:pt>
                <c:pt idx="10">
                  <c:v>cob</c:v>
                </c:pt>
                <c:pt idx="11">
                  <c:v>sil</c:v>
                </c:pt>
                <c:pt idx="12">
                  <c:v>gra</c:v>
                </c:pt>
                <c:pt idx="13">
                  <c:v>nio</c:v>
                </c:pt>
                <c:pt idx="14">
                  <c:v>gal</c:v>
                </c:pt>
              </c:strCache>
            </c:strRef>
          </c:cat>
          <c:val>
            <c:numRef>
              <c:f>Arkusz2!$M$7:$M$21</c:f>
              <c:numCache>
                <c:formatCode>0.00</c:formatCode>
                <c:ptCount val="15"/>
                <c:pt idx="0">
                  <c:v>0.89317438341562627</c:v>
                </c:pt>
                <c:pt idx="1">
                  <c:v>1.7316294830532486</c:v>
                </c:pt>
                <c:pt idx="2">
                  <c:v>3.2404251631910346</c:v>
                </c:pt>
                <c:pt idx="3">
                  <c:v>0.96630588774112292</c:v>
                </c:pt>
                <c:pt idx="4">
                  <c:v>1.2731034621414397</c:v>
                </c:pt>
                <c:pt idx="5">
                  <c:v>2.5872297388966317</c:v>
                </c:pt>
                <c:pt idx="6">
                  <c:v>1.5395246126252544</c:v>
                </c:pt>
                <c:pt idx="7">
                  <c:v>0.98415989482339816</c:v>
                </c:pt>
                <c:pt idx="8">
                  <c:v>0.76658442191201237</c:v>
                </c:pt>
                <c:pt idx="9">
                  <c:v>2.681135225375626</c:v>
                </c:pt>
                <c:pt idx="10">
                  <c:v>1.9814893457570384</c:v>
                </c:pt>
                <c:pt idx="11">
                  <c:v>0.92089631587897625</c:v>
                </c:pt>
                <c:pt idx="12">
                  <c:v>1.710270932088007</c:v>
                </c:pt>
                <c:pt idx="13">
                  <c:v>1.5938182707658195</c:v>
                </c:pt>
                <c:pt idx="14">
                  <c:v>1.9873817034700316</c:v>
                </c:pt>
              </c:numCache>
            </c:numRef>
          </c:val>
          <c:smooth val="0"/>
          <c:extLst>
            <c:ext xmlns:c16="http://schemas.microsoft.com/office/drawing/2014/chart" uri="{C3380CC4-5D6E-409C-BE32-E72D297353CC}">
              <c16:uniqueId val="{00000002-22D4-4482-9229-B54974ED0292}"/>
            </c:ext>
          </c:extLst>
        </c:ser>
        <c:dLbls>
          <c:showLegendKey val="0"/>
          <c:showVal val="0"/>
          <c:showCatName val="0"/>
          <c:showSerName val="0"/>
          <c:showPercent val="0"/>
          <c:showBubbleSize val="0"/>
        </c:dLbls>
        <c:marker val="1"/>
        <c:smooth val="0"/>
        <c:axId val="219304319"/>
        <c:axId val="219294719"/>
      </c:lineChart>
      <c:catAx>
        <c:axId val="504747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04751103"/>
        <c:crosses val="autoZero"/>
        <c:auto val="1"/>
        <c:lblAlgn val="ctr"/>
        <c:lblOffset val="100"/>
        <c:noMultiLvlLbl val="0"/>
      </c:catAx>
      <c:valAx>
        <c:axId val="50475110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04747743"/>
        <c:crosses val="autoZero"/>
        <c:crossBetween val="between"/>
      </c:valAx>
      <c:valAx>
        <c:axId val="219294719"/>
        <c:scaling>
          <c:orientation val="minMax"/>
        </c:scaling>
        <c:delete val="0"/>
        <c:axPos val="r"/>
        <c:numFmt formatCode="#,##0.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9304319"/>
        <c:crosses val="max"/>
        <c:crossBetween val="between"/>
      </c:valAx>
      <c:catAx>
        <c:axId val="219304319"/>
        <c:scaling>
          <c:orientation val="minMax"/>
        </c:scaling>
        <c:delete val="1"/>
        <c:axPos val="b"/>
        <c:numFmt formatCode="General" sourceLinked="1"/>
        <c:majorTickMark val="out"/>
        <c:minorTickMark val="none"/>
        <c:tickLblPos val="nextTo"/>
        <c:crossAx val="219294719"/>
        <c:crossesAt val="0"/>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aseline="0"/>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Arkusz3!$H$3</c:f>
              <c:strCache>
                <c:ptCount val="1"/>
                <c:pt idx="0">
                  <c:v>2017</c:v>
                </c:pt>
              </c:strCache>
            </c:strRef>
          </c:tx>
          <c:spPr>
            <a:solidFill>
              <a:schemeClr val="accent1"/>
            </a:solidFill>
            <a:ln>
              <a:noFill/>
            </a:ln>
            <a:effectLst/>
          </c:spPr>
          <c:invertIfNegative val="0"/>
          <c:cat>
            <c:strRef>
              <c:f>Arkusz3!$G$4:$G$9</c:f>
              <c:strCache>
                <c:ptCount val="6"/>
                <c:pt idx="0">
                  <c:v>lit</c:v>
                </c:pt>
                <c:pt idx="1">
                  <c:v>sil</c:v>
                </c:pt>
                <c:pt idx="2">
                  <c:v>rre</c:v>
                </c:pt>
                <c:pt idx="3">
                  <c:v>man</c:v>
                </c:pt>
                <c:pt idx="4">
                  <c:v>cob</c:v>
                </c:pt>
                <c:pt idx="5">
                  <c:v>nik</c:v>
                </c:pt>
              </c:strCache>
            </c:strRef>
          </c:cat>
          <c:val>
            <c:numRef>
              <c:f>Arkusz3!$H$4:$H$9</c:f>
              <c:numCache>
                <c:formatCode>0</c:formatCode>
                <c:ptCount val="6"/>
                <c:pt idx="0">
                  <c:v>5416.8678760061848</c:v>
                </c:pt>
                <c:pt idx="1">
                  <c:v>16578.60321203604</c:v>
                </c:pt>
                <c:pt idx="2">
                  <c:v>1243.703752295869</c:v>
                </c:pt>
                <c:pt idx="3">
                  <c:v>2136.573189540894</c:v>
                </c:pt>
                <c:pt idx="4">
                  <c:v>3661.671640280154</c:v>
                </c:pt>
                <c:pt idx="5">
                  <c:v>1325.9181411461209</c:v>
                </c:pt>
              </c:numCache>
            </c:numRef>
          </c:val>
          <c:extLst>
            <c:ext xmlns:c16="http://schemas.microsoft.com/office/drawing/2014/chart" uri="{C3380CC4-5D6E-409C-BE32-E72D297353CC}">
              <c16:uniqueId val="{00000000-C930-4E07-9A03-15B2BCF3B106}"/>
            </c:ext>
          </c:extLst>
        </c:ser>
        <c:ser>
          <c:idx val="1"/>
          <c:order val="1"/>
          <c:tx>
            <c:strRef>
              <c:f>Arkusz3!$I$3</c:f>
              <c:strCache>
                <c:ptCount val="1"/>
                <c:pt idx="0">
                  <c:v>2023</c:v>
                </c:pt>
              </c:strCache>
            </c:strRef>
          </c:tx>
          <c:spPr>
            <a:solidFill>
              <a:schemeClr val="accent2"/>
            </a:solidFill>
            <a:ln>
              <a:noFill/>
            </a:ln>
            <a:effectLst/>
          </c:spPr>
          <c:invertIfNegative val="0"/>
          <c:cat>
            <c:strRef>
              <c:f>Arkusz3!$G$4:$G$9</c:f>
              <c:strCache>
                <c:ptCount val="6"/>
                <c:pt idx="0">
                  <c:v>lit</c:v>
                </c:pt>
                <c:pt idx="1">
                  <c:v>sil</c:v>
                </c:pt>
                <c:pt idx="2">
                  <c:v>rre</c:v>
                </c:pt>
                <c:pt idx="3">
                  <c:v>man</c:v>
                </c:pt>
                <c:pt idx="4">
                  <c:v>cob</c:v>
                </c:pt>
                <c:pt idx="5">
                  <c:v>nik</c:v>
                </c:pt>
              </c:strCache>
            </c:strRef>
          </c:cat>
          <c:val>
            <c:numRef>
              <c:f>Arkusz3!$I$4:$I$9</c:f>
              <c:numCache>
                <c:formatCode>0</c:formatCode>
                <c:ptCount val="6"/>
                <c:pt idx="0">
                  <c:v>46197.026788256153</c:v>
                </c:pt>
                <c:pt idx="1">
                  <c:v>18244.62008297399</c:v>
                </c:pt>
                <c:pt idx="2">
                  <c:v>11246.044462650831</c:v>
                </c:pt>
                <c:pt idx="3">
                  <c:v>6014.1876929628661</c:v>
                </c:pt>
                <c:pt idx="4">
                  <c:v>4890.4538497369967</c:v>
                </c:pt>
                <c:pt idx="5">
                  <c:v>1481.5979428741739</c:v>
                </c:pt>
              </c:numCache>
            </c:numRef>
          </c:val>
          <c:extLst>
            <c:ext xmlns:c16="http://schemas.microsoft.com/office/drawing/2014/chart" uri="{C3380CC4-5D6E-409C-BE32-E72D297353CC}">
              <c16:uniqueId val="{00000001-C930-4E07-9A03-15B2BCF3B106}"/>
            </c:ext>
          </c:extLst>
        </c:ser>
        <c:dLbls>
          <c:showLegendKey val="0"/>
          <c:showVal val="0"/>
          <c:showCatName val="0"/>
          <c:showSerName val="0"/>
          <c:showPercent val="0"/>
          <c:showBubbleSize val="0"/>
        </c:dLbls>
        <c:gapWidth val="219"/>
        <c:axId val="296815343"/>
        <c:axId val="296820143"/>
      </c:barChart>
      <c:lineChart>
        <c:grouping val="standard"/>
        <c:varyColors val="0"/>
        <c:ser>
          <c:idx val="2"/>
          <c:order val="2"/>
          <c:tx>
            <c:strRef>
              <c:f>Arkusz3!$J$3</c:f>
              <c:strCache>
                <c:ptCount val="1"/>
                <c:pt idx="0">
                  <c:v>volume change index (2017 = 1)</c:v>
                </c:pt>
              </c:strCache>
            </c:strRef>
          </c:tx>
          <c:spPr>
            <a:ln w="28575" cap="rnd">
              <a:noFill/>
              <a:round/>
            </a:ln>
            <a:effectLst/>
          </c:spPr>
          <c:marker>
            <c:symbol val="circle"/>
            <c:size val="7"/>
            <c:spPr>
              <a:solidFill>
                <a:schemeClr val="accent3"/>
              </a:solidFill>
              <a:ln w="9525">
                <a:solidFill>
                  <a:schemeClr val="accent3"/>
                </a:solidFill>
              </a:ln>
              <a:effectLst/>
            </c:spPr>
          </c:marker>
          <c:cat>
            <c:strRef>
              <c:f>Arkusz3!$G$4:$G$9</c:f>
              <c:strCache>
                <c:ptCount val="6"/>
                <c:pt idx="0">
                  <c:v>lit</c:v>
                </c:pt>
                <c:pt idx="1">
                  <c:v>sil</c:v>
                </c:pt>
                <c:pt idx="2">
                  <c:v>rre</c:v>
                </c:pt>
                <c:pt idx="3">
                  <c:v>man</c:v>
                </c:pt>
                <c:pt idx="4">
                  <c:v>cob</c:v>
                </c:pt>
                <c:pt idx="5">
                  <c:v>nik</c:v>
                </c:pt>
              </c:strCache>
            </c:strRef>
          </c:cat>
          <c:val>
            <c:numRef>
              <c:f>Arkusz3!$J$4:$J$9</c:f>
              <c:numCache>
                <c:formatCode>General</c:formatCode>
                <c:ptCount val="6"/>
                <c:pt idx="0">
                  <c:v>2.5872908248419266</c:v>
                </c:pt>
                <c:pt idx="1">
                  <c:v>0.92089631587897625</c:v>
                </c:pt>
                <c:pt idx="2">
                  <c:v>2.6811352253756251</c:v>
                </c:pt>
                <c:pt idx="3">
                  <c:v>3.9904403811246718</c:v>
                </c:pt>
                <c:pt idx="4">
                  <c:v>2.6391288613281527</c:v>
                </c:pt>
                <c:pt idx="5">
                  <c:v>0.62376975126124545</c:v>
                </c:pt>
              </c:numCache>
            </c:numRef>
          </c:val>
          <c:smooth val="0"/>
          <c:extLst>
            <c:ext xmlns:c16="http://schemas.microsoft.com/office/drawing/2014/chart" uri="{C3380CC4-5D6E-409C-BE32-E72D297353CC}">
              <c16:uniqueId val="{00000002-C930-4E07-9A03-15B2BCF3B106}"/>
            </c:ext>
          </c:extLst>
        </c:ser>
        <c:dLbls>
          <c:showLegendKey val="0"/>
          <c:showVal val="0"/>
          <c:showCatName val="0"/>
          <c:showSerName val="0"/>
          <c:showPercent val="0"/>
          <c:showBubbleSize val="0"/>
        </c:dLbls>
        <c:marker val="1"/>
        <c:smooth val="0"/>
        <c:axId val="296812943"/>
        <c:axId val="296814383"/>
      </c:lineChart>
      <c:catAx>
        <c:axId val="296815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96820143"/>
        <c:crosses val="autoZero"/>
        <c:auto val="1"/>
        <c:lblAlgn val="ctr"/>
        <c:lblOffset val="100"/>
        <c:noMultiLvlLbl val="0"/>
      </c:catAx>
      <c:valAx>
        <c:axId val="2968201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96815343"/>
        <c:crosses val="autoZero"/>
        <c:crossBetween val="between"/>
      </c:valAx>
      <c:valAx>
        <c:axId val="296814383"/>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96812943"/>
        <c:crosses val="max"/>
        <c:crossBetween val="between"/>
      </c:valAx>
      <c:catAx>
        <c:axId val="296812943"/>
        <c:scaling>
          <c:orientation val="minMax"/>
        </c:scaling>
        <c:delete val="1"/>
        <c:axPos val="b"/>
        <c:numFmt formatCode="General" sourceLinked="1"/>
        <c:majorTickMark val="out"/>
        <c:minorTickMark val="none"/>
        <c:tickLblPos val="nextTo"/>
        <c:crossAx val="29681438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aseline="0"/>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0.01336</cdr:x>
      <cdr:y>0.76138</cdr:y>
    </cdr:from>
    <cdr:to>
      <cdr:x>0.12103</cdr:x>
      <cdr:y>0.83435</cdr:y>
    </cdr:to>
    <cdr:sp macro="" textlink="">
      <cdr:nvSpPr>
        <cdr:cNvPr id="2" name="pole tekstowe 1">
          <a:extLst xmlns:a="http://schemas.openxmlformats.org/drawingml/2006/main">
            <a:ext uri="{FF2B5EF4-FFF2-40B4-BE49-F238E27FC236}">
              <a16:creationId xmlns:a16="http://schemas.microsoft.com/office/drawing/2014/main" id="{98EA1586-5C7A-7C40-02BC-83249919EEE1}"/>
            </a:ext>
          </a:extLst>
        </cdr:cNvPr>
        <cdr:cNvSpPr txBox="1"/>
      </cdr:nvSpPr>
      <cdr:spPr>
        <a:xfrm xmlns:a="http://schemas.openxmlformats.org/drawingml/2006/main">
          <a:off x="74280" y="2952539"/>
          <a:ext cx="598634" cy="28296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kern="1200" dirty="0"/>
            <a:t>$M</a:t>
          </a:r>
        </a:p>
      </cdr:txBody>
    </cdr:sp>
  </cdr:relSizeAnchor>
</c:userShapes>
</file>

<file path=ppt/drawings/drawing2.xml><?xml version="1.0" encoding="utf-8"?>
<c:userShapes xmlns:c="http://schemas.openxmlformats.org/drawingml/2006/chart">
  <cdr:relSizeAnchor xmlns:cdr="http://schemas.openxmlformats.org/drawingml/2006/chartDrawing">
    <cdr:from>
      <cdr:x>0.01345</cdr:x>
      <cdr:y>0.79672</cdr:y>
    </cdr:from>
    <cdr:to>
      <cdr:x>0.08062</cdr:x>
      <cdr:y>0.86968</cdr:y>
    </cdr:to>
    <cdr:sp macro="" textlink="">
      <cdr:nvSpPr>
        <cdr:cNvPr id="3" name="pole tekstowe 1">
          <a:extLst xmlns:a="http://schemas.openxmlformats.org/drawingml/2006/main">
            <a:ext uri="{FF2B5EF4-FFF2-40B4-BE49-F238E27FC236}">
              <a16:creationId xmlns:a16="http://schemas.microsoft.com/office/drawing/2014/main" id="{B8AFB20E-1F20-7987-0528-3E07CC792B5F}"/>
            </a:ext>
          </a:extLst>
        </cdr:cNvPr>
        <cdr:cNvSpPr txBox="1"/>
      </cdr:nvSpPr>
      <cdr:spPr>
        <a:xfrm xmlns:a="http://schemas.openxmlformats.org/drawingml/2006/main">
          <a:off x="108857" y="3817483"/>
          <a:ext cx="543507" cy="34959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kern="1200" dirty="0"/>
            <a:t>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1610399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US" dirty="0"/>
          </a:p>
        </p:txBody>
      </p:sp>
      <p:sp>
        <p:nvSpPr>
          <p:cNvPr id="4" name="Slide Image Placeholder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720" y="4783306"/>
            <a:ext cx="5445760" cy="39136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90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9866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B9CA6-4DA5-8020-6A8B-19ECC9335BB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C2EFC0D-77EE-5226-6531-AB6EF523352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181A341-C733-C86B-3FA7-8137CD877058}"/>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BDA3E002-125C-7EDC-722D-981BD6182FE1}"/>
              </a:ext>
            </a:extLst>
          </p:cNvPr>
          <p:cNvSpPr>
            <a:spLocks noGrp="1"/>
          </p:cNvSpPr>
          <p:nvPr>
            <p:ph type="sldNum" sz="quarter" idx="5"/>
          </p:nvPr>
        </p:nvSpPr>
        <p:spPr/>
        <p:txBody>
          <a:bodyPr rtlCol="0"/>
          <a:lstStyle/>
          <a:p>
            <a:pPr rtl="0"/>
            <a:fld id="{0A3C37BE-C303-496D-B5CD-85F2937540FC}" type="slidenum">
              <a:rPr lang="es-ES" smtClean="0"/>
              <a:t>15</a:t>
            </a:fld>
            <a:endParaRPr lang="es-ES"/>
          </a:p>
        </p:txBody>
      </p:sp>
    </p:spTree>
    <p:extLst>
      <p:ext uri="{BB962C8B-B14F-4D97-AF65-F5344CB8AC3E}">
        <p14:creationId xmlns:p14="http://schemas.microsoft.com/office/powerpoint/2010/main" val="3958205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6DFAB-FCA2-A7E4-5AB6-1B1210B2E83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0B83199-3FE5-7B8F-3A79-EAF4FA193ED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07D2DB1-1173-D9F1-2F5E-5103E973E92F}"/>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CB31DB18-9B94-8BAB-7D17-6554BC78F5FD}"/>
              </a:ext>
            </a:extLst>
          </p:cNvPr>
          <p:cNvSpPr>
            <a:spLocks noGrp="1"/>
          </p:cNvSpPr>
          <p:nvPr>
            <p:ph type="sldNum" sz="quarter" idx="5"/>
          </p:nvPr>
        </p:nvSpPr>
        <p:spPr/>
        <p:txBody>
          <a:bodyPr rtlCol="0"/>
          <a:lstStyle/>
          <a:p>
            <a:pPr rtl="0"/>
            <a:fld id="{0A3C37BE-C303-496D-B5CD-85F2937540FC}" type="slidenum">
              <a:rPr lang="es-ES" smtClean="0"/>
              <a:t>16</a:t>
            </a:fld>
            <a:endParaRPr lang="es-ES"/>
          </a:p>
        </p:txBody>
      </p:sp>
    </p:spTree>
    <p:extLst>
      <p:ext uri="{BB962C8B-B14F-4D97-AF65-F5344CB8AC3E}">
        <p14:creationId xmlns:p14="http://schemas.microsoft.com/office/powerpoint/2010/main" val="1670844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F5552-628E-4941-9C99-06C18DDAC50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57FC7D1-8A88-E3C9-2347-42007E4AA52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A81B4F4-EF43-272D-FD58-34BC976B35E8}"/>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F321AB2C-C5D0-D625-AD11-6B42895FE238}"/>
              </a:ext>
            </a:extLst>
          </p:cNvPr>
          <p:cNvSpPr>
            <a:spLocks noGrp="1"/>
          </p:cNvSpPr>
          <p:nvPr>
            <p:ph type="sldNum" sz="quarter" idx="5"/>
          </p:nvPr>
        </p:nvSpPr>
        <p:spPr/>
        <p:txBody>
          <a:bodyPr rtlCol="0"/>
          <a:lstStyle/>
          <a:p>
            <a:pPr rtl="0"/>
            <a:fld id="{0A3C37BE-C303-496D-B5CD-85F2937540FC}" type="slidenum">
              <a:rPr lang="es-ES" smtClean="0"/>
              <a:t>17</a:t>
            </a:fld>
            <a:endParaRPr lang="es-ES"/>
          </a:p>
        </p:txBody>
      </p:sp>
    </p:spTree>
    <p:extLst>
      <p:ext uri="{BB962C8B-B14F-4D97-AF65-F5344CB8AC3E}">
        <p14:creationId xmlns:p14="http://schemas.microsoft.com/office/powerpoint/2010/main" val="3182110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CF044-0064-238D-5ECA-A3D066DCDBB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B655815-D870-F371-97CB-EAD03EF74D7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5805D2F-FF3D-D2AF-D32F-D0433EEE3810}"/>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4207963F-DE22-3BC4-6EB0-2F39788AA3A5}"/>
              </a:ext>
            </a:extLst>
          </p:cNvPr>
          <p:cNvSpPr>
            <a:spLocks noGrp="1"/>
          </p:cNvSpPr>
          <p:nvPr>
            <p:ph type="sldNum" sz="quarter" idx="5"/>
          </p:nvPr>
        </p:nvSpPr>
        <p:spPr/>
        <p:txBody>
          <a:bodyPr rtlCol="0"/>
          <a:lstStyle/>
          <a:p>
            <a:pPr rtl="0"/>
            <a:fld id="{0A3C37BE-C303-496D-B5CD-85F2937540FC}" type="slidenum">
              <a:rPr lang="es-ES" smtClean="0"/>
              <a:t>19</a:t>
            </a:fld>
            <a:endParaRPr lang="es-ES"/>
          </a:p>
        </p:txBody>
      </p:sp>
    </p:spTree>
    <p:extLst>
      <p:ext uri="{BB962C8B-B14F-4D97-AF65-F5344CB8AC3E}">
        <p14:creationId xmlns:p14="http://schemas.microsoft.com/office/powerpoint/2010/main" val="12665592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CF044-0064-238D-5ECA-A3D066DCDBB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B655815-D870-F371-97CB-EAD03EF74D7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5805D2F-FF3D-D2AF-D32F-D0433EEE3810}"/>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4207963F-DE22-3BC4-6EB0-2F39788AA3A5}"/>
              </a:ext>
            </a:extLst>
          </p:cNvPr>
          <p:cNvSpPr>
            <a:spLocks noGrp="1"/>
          </p:cNvSpPr>
          <p:nvPr>
            <p:ph type="sldNum" sz="quarter" idx="5"/>
          </p:nvPr>
        </p:nvSpPr>
        <p:spPr/>
        <p:txBody>
          <a:bodyPr rtlCol="0"/>
          <a:lstStyle/>
          <a:p>
            <a:pPr rtl="0"/>
            <a:fld id="{0A3C37BE-C303-496D-B5CD-85F2937540FC}" type="slidenum">
              <a:rPr lang="es-ES" smtClean="0"/>
              <a:t>20</a:t>
            </a:fld>
            <a:endParaRPr lang="es-ES"/>
          </a:p>
        </p:txBody>
      </p:sp>
    </p:spTree>
    <p:extLst>
      <p:ext uri="{BB962C8B-B14F-4D97-AF65-F5344CB8AC3E}">
        <p14:creationId xmlns:p14="http://schemas.microsoft.com/office/powerpoint/2010/main" val="2981422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E251A-3A53-EE3F-09D2-E8110F910E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4FD06-12D8-13E3-6C0D-E4DE260BA1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0433D-C5F9-491D-DE43-A7E2FB217D1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41035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7444E97E-162F-428B-8832-034B302A23C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96859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D9504-AE8B-BCC1-E829-5CA3B410D6D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CB8878C-B749-606F-C96F-CFE6AEC40C2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99DA4BA-F288-9ECE-CE7A-2C971B6D5A5C}"/>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3ABE0227-9BCD-54FC-EA03-153CF0719AFE}"/>
              </a:ext>
            </a:extLst>
          </p:cNvPr>
          <p:cNvSpPr>
            <a:spLocks noGrp="1"/>
          </p:cNvSpPr>
          <p:nvPr>
            <p:ph type="sldNum" sz="quarter" idx="5"/>
          </p:nvPr>
        </p:nvSpPr>
        <p:spPr/>
        <p:txBody>
          <a:bodyPr rtlCol="0"/>
          <a:lstStyle/>
          <a:p>
            <a:pPr rtl="0"/>
            <a:fld id="{0A3C37BE-C303-496D-B5CD-85F2937540FC}" type="slidenum">
              <a:rPr lang="es-ES" smtClean="0"/>
              <a:t>8</a:t>
            </a:fld>
            <a:endParaRPr lang="es-ES"/>
          </a:p>
        </p:txBody>
      </p:sp>
    </p:spTree>
    <p:extLst>
      <p:ext uri="{BB962C8B-B14F-4D97-AF65-F5344CB8AC3E}">
        <p14:creationId xmlns:p14="http://schemas.microsoft.com/office/powerpoint/2010/main" val="296256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74B07-0F74-567C-351E-A3B23F2A702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C33F848-AEAC-1209-EF7A-241F7B38B08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BF16CEC-2049-2265-267A-3BC37344FE06}"/>
              </a:ext>
            </a:extLst>
          </p:cNvPr>
          <p:cNvSpPr>
            <a:spLocks noGrp="1"/>
          </p:cNvSpPr>
          <p:nvPr>
            <p:ph type="body" idx="1"/>
          </p:nvPr>
        </p:nvSpPr>
        <p:spPr/>
        <p:txBody>
          <a:bodyPr rtlCol="0"/>
          <a:lstStyle/>
          <a:p>
            <a:pPr rtl="0"/>
            <a:endParaRPr lang="es-ES" dirty="0"/>
          </a:p>
        </p:txBody>
      </p:sp>
      <p:sp>
        <p:nvSpPr>
          <p:cNvPr id="4" name="Marcador de número de diapositiva 3">
            <a:extLst>
              <a:ext uri="{FF2B5EF4-FFF2-40B4-BE49-F238E27FC236}">
                <a16:creationId xmlns:a16="http://schemas.microsoft.com/office/drawing/2014/main" id="{E5B1A883-CC86-EF7F-3380-2C5F7CFD00A3}"/>
              </a:ext>
            </a:extLst>
          </p:cNvPr>
          <p:cNvSpPr>
            <a:spLocks noGrp="1"/>
          </p:cNvSpPr>
          <p:nvPr>
            <p:ph type="sldNum" sz="quarter" idx="5"/>
          </p:nvPr>
        </p:nvSpPr>
        <p:spPr/>
        <p:txBody>
          <a:bodyPr rtlCol="0"/>
          <a:lstStyle/>
          <a:p>
            <a:pPr rtl="0"/>
            <a:fld id="{0A3C37BE-C303-496D-B5CD-85F2937540FC}" type="slidenum">
              <a:rPr lang="es-ES" smtClean="0"/>
              <a:t>9</a:t>
            </a:fld>
            <a:endParaRPr lang="es-ES"/>
          </a:p>
        </p:txBody>
      </p:sp>
    </p:spTree>
    <p:extLst>
      <p:ext uri="{BB962C8B-B14F-4D97-AF65-F5344CB8AC3E}">
        <p14:creationId xmlns:p14="http://schemas.microsoft.com/office/powerpoint/2010/main" val="3175884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C08A9-59B3-B0DF-8A6B-87947B21C1F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D3F57F9-C321-99DE-9FCA-0BE7C971623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7DB14AB-8441-FC4E-D193-8B1140108282}"/>
              </a:ext>
            </a:extLst>
          </p:cNvPr>
          <p:cNvSpPr>
            <a:spLocks noGrp="1"/>
          </p:cNvSpPr>
          <p:nvPr>
            <p:ph type="body" idx="1"/>
          </p:nvPr>
        </p:nvSpPr>
        <p:spPr/>
        <p:txBody>
          <a:bodyPr rtlCol="0"/>
          <a:lstStyle/>
          <a:p>
            <a:pPr rtl="0"/>
            <a:endParaRPr lang="es-ES" dirty="0"/>
          </a:p>
        </p:txBody>
      </p:sp>
      <p:sp>
        <p:nvSpPr>
          <p:cNvPr id="4" name="Marcador de número de diapositiva 3">
            <a:extLst>
              <a:ext uri="{FF2B5EF4-FFF2-40B4-BE49-F238E27FC236}">
                <a16:creationId xmlns:a16="http://schemas.microsoft.com/office/drawing/2014/main" id="{8FD338C7-AD5C-9A2E-1EE0-8BD25E7E5D9C}"/>
              </a:ext>
            </a:extLst>
          </p:cNvPr>
          <p:cNvSpPr>
            <a:spLocks noGrp="1"/>
          </p:cNvSpPr>
          <p:nvPr>
            <p:ph type="sldNum" sz="quarter" idx="5"/>
          </p:nvPr>
        </p:nvSpPr>
        <p:spPr/>
        <p:txBody>
          <a:bodyPr rtlCol="0"/>
          <a:lstStyle/>
          <a:p>
            <a:pPr rtl="0"/>
            <a:fld id="{0A3C37BE-C303-496D-B5CD-85F2937540FC}" type="slidenum">
              <a:rPr lang="es-ES" smtClean="0"/>
              <a:t>10</a:t>
            </a:fld>
            <a:endParaRPr lang="es-ES"/>
          </a:p>
        </p:txBody>
      </p:sp>
    </p:spTree>
    <p:extLst>
      <p:ext uri="{BB962C8B-B14F-4D97-AF65-F5344CB8AC3E}">
        <p14:creationId xmlns:p14="http://schemas.microsoft.com/office/powerpoint/2010/main" val="358409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dirty="0"/>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11</a:t>
            </a:fld>
            <a:endParaRPr lang="es-ES"/>
          </a:p>
        </p:txBody>
      </p:sp>
    </p:spTree>
    <p:extLst>
      <p:ext uri="{BB962C8B-B14F-4D97-AF65-F5344CB8AC3E}">
        <p14:creationId xmlns:p14="http://schemas.microsoft.com/office/powerpoint/2010/main" val="486506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4795E-0974-F48F-2B94-8C7E1545F19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7F0F49B-4797-7C1D-5B88-4EB4058604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3E262AD-7A2D-9F51-8C80-E79E9ABEE160}"/>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102BBD30-2E3F-5444-24A0-494D7F4BA908}"/>
              </a:ext>
            </a:extLst>
          </p:cNvPr>
          <p:cNvSpPr>
            <a:spLocks noGrp="1"/>
          </p:cNvSpPr>
          <p:nvPr>
            <p:ph type="sldNum" sz="quarter" idx="5"/>
          </p:nvPr>
        </p:nvSpPr>
        <p:spPr/>
        <p:txBody>
          <a:bodyPr rtlCol="0"/>
          <a:lstStyle/>
          <a:p>
            <a:pPr rtl="0"/>
            <a:fld id="{0A3C37BE-C303-496D-B5CD-85F2937540FC}" type="slidenum">
              <a:rPr lang="es-ES" smtClean="0"/>
              <a:t>13</a:t>
            </a:fld>
            <a:endParaRPr lang="es-ES"/>
          </a:p>
        </p:txBody>
      </p:sp>
    </p:spTree>
    <p:extLst>
      <p:ext uri="{BB962C8B-B14F-4D97-AF65-F5344CB8AC3E}">
        <p14:creationId xmlns:p14="http://schemas.microsoft.com/office/powerpoint/2010/main" val="758070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DA394-C57D-523E-9075-F8CBD819BBC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FB6DF8B-342A-C008-358D-93600233BE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6EDDD53-D3F1-E37A-60A1-FE40CDF600EF}"/>
              </a:ext>
            </a:extLst>
          </p:cNvPr>
          <p:cNvSpPr>
            <a:spLocks noGrp="1"/>
          </p:cNvSpPr>
          <p:nvPr>
            <p:ph type="body" idx="1"/>
          </p:nvPr>
        </p:nvSpPr>
        <p:spPr/>
        <p:txBody>
          <a:bodyPr rtlCol="0"/>
          <a:lstStyle/>
          <a:p>
            <a:pPr rtl="0"/>
            <a:endParaRPr lang="es-ES"/>
          </a:p>
        </p:txBody>
      </p:sp>
      <p:sp>
        <p:nvSpPr>
          <p:cNvPr id="4" name="Marcador de número de diapositiva 3">
            <a:extLst>
              <a:ext uri="{FF2B5EF4-FFF2-40B4-BE49-F238E27FC236}">
                <a16:creationId xmlns:a16="http://schemas.microsoft.com/office/drawing/2014/main" id="{667113EE-71F8-4ABE-F2DE-85F56F4E3017}"/>
              </a:ext>
            </a:extLst>
          </p:cNvPr>
          <p:cNvSpPr>
            <a:spLocks noGrp="1"/>
          </p:cNvSpPr>
          <p:nvPr>
            <p:ph type="sldNum" sz="quarter" idx="5"/>
          </p:nvPr>
        </p:nvSpPr>
        <p:spPr/>
        <p:txBody>
          <a:bodyPr rtlCol="0"/>
          <a:lstStyle/>
          <a:p>
            <a:pPr rtl="0"/>
            <a:fld id="{0A3C37BE-C303-496D-B5CD-85F2937540FC}" type="slidenum">
              <a:rPr lang="es-ES" smtClean="0"/>
              <a:t>14</a:t>
            </a:fld>
            <a:endParaRPr lang="es-ES"/>
          </a:p>
        </p:txBody>
      </p:sp>
    </p:spTree>
    <p:extLst>
      <p:ext uri="{BB962C8B-B14F-4D97-AF65-F5344CB8AC3E}">
        <p14:creationId xmlns:p14="http://schemas.microsoft.com/office/powerpoint/2010/main" val="23935327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Mitch Daniels Blvd.,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grpSp>
        <p:nvGrpSpPr>
          <p:cNvPr id="18" name="Group 17">
            <a:extLst>
              <a:ext uri="{FF2B5EF4-FFF2-40B4-BE49-F238E27FC236}">
                <a16:creationId xmlns:a16="http://schemas.microsoft.com/office/drawing/2014/main" id="{9F8A0C47-51CB-4319-88D8-7007BB925AD8}"/>
              </a:ext>
            </a:extLst>
          </p:cNvPr>
          <p:cNvGrpSpPr/>
          <p:nvPr userDrawn="1"/>
        </p:nvGrpSpPr>
        <p:grpSpPr>
          <a:xfrm>
            <a:off x="10067378" y="6288455"/>
            <a:ext cx="519492" cy="512340"/>
            <a:chOff x="10067378" y="6288455"/>
            <a:chExt cx="519492" cy="512340"/>
          </a:xfrm>
        </p:grpSpPr>
        <p:pic>
          <p:nvPicPr>
            <p:cNvPr id="24" name="Picture 23">
              <a:extLst>
                <a:ext uri="{FF2B5EF4-FFF2-40B4-BE49-F238E27FC236}">
                  <a16:creationId xmlns:a16="http://schemas.microsoft.com/office/drawing/2014/main" id="{AF031042-1C88-4698-B7A2-E54233A5938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8270" y="6288455"/>
              <a:ext cx="228600" cy="228600"/>
            </a:xfrm>
            <a:prstGeom prst="rect">
              <a:avLst/>
            </a:prstGeom>
          </p:spPr>
        </p:pic>
        <p:pic>
          <p:nvPicPr>
            <p:cNvPr id="25" name="Picture 24">
              <a:extLst>
                <a:ext uri="{FF2B5EF4-FFF2-40B4-BE49-F238E27FC236}">
                  <a16:creationId xmlns:a16="http://schemas.microsoft.com/office/drawing/2014/main" id="{5E83437D-DCAA-4104-B45E-BC01B0231E4A}"/>
                </a:ext>
              </a:extLst>
            </p:cNvPr>
            <p:cNvPicPr preferRelativeResize="0">
              <a:picLocks/>
            </p:cNvPicPr>
            <p:nvPr userDrawn="1"/>
          </p:nvPicPr>
          <p:blipFill>
            <a:blip r:embed="rId5" cstate="print">
              <a:extLst>
                <a:ext uri="{28A0092B-C50C-407E-A947-70E740481C1C}">
                  <a14:useLocalDpi xmlns:a14="http://schemas.microsoft.com/office/drawing/2010/main" val="0"/>
                </a:ext>
              </a:extLst>
            </a:blip>
            <a:srcRect/>
            <a:stretch/>
          </p:blipFill>
          <p:spPr>
            <a:xfrm>
              <a:off x="10069848" y="6300216"/>
              <a:ext cx="219456" cy="210312"/>
            </a:xfrm>
            <a:prstGeom prst="rect">
              <a:avLst/>
            </a:prstGeom>
          </p:spPr>
        </p:pic>
        <p:pic>
          <p:nvPicPr>
            <p:cNvPr id="26" name="Picture 25">
              <a:extLst>
                <a:ext uri="{FF2B5EF4-FFF2-40B4-BE49-F238E27FC236}">
                  <a16:creationId xmlns:a16="http://schemas.microsoft.com/office/drawing/2014/main" id="{1B5B17A2-D1D9-40DC-8FD4-1FE8BFDE568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067378" y="6572195"/>
              <a:ext cx="228600" cy="228600"/>
            </a:xfrm>
            <a:prstGeom prst="rect">
              <a:avLst/>
            </a:prstGeom>
          </p:spPr>
        </p:pic>
        <p:pic>
          <p:nvPicPr>
            <p:cNvPr id="27" name="Picture 26">
              <a:extLst>
                <a:ext uri="{FF2B5EF4-FFF2-40B4-BE49-F238E27FC236}">
                  <a16:creationId xmlns:a16="http://schemas.microsoft.com/office/drawing/2014/main" id="{8938A8E3-F057-4EAD-9D8E-C90AF16E779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358270" y="6572195"/>
              <a:ext cx="228600" cy="228600"/>
            </a:xfrm>
            <a:prstGeom prst="rect">
              <a:avLst/>
            </a:prstGeom>
          </p:spPr>
        </p:pic>
      </p:grpSp>
    </p:spTree>
    <p:extLst>
      <p:ext uri="{BB962C8B-B14F-4D97-AF65-F5344CB8AC3E}">
        <p14:creationId xmlns:p14="http://schemas.microsoft.com/office/powerpoint/2010/main" val="74473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52475" y="1825625"/>
            <a:ext cx="10972800" cy="4351338"/>
          </a:xfrm>
        </p:spPr>
        <p:txBody>
          <a:bodyPr/>
          <a:lstStyle>
            <a:lvl1pPr>
              <a:defRPr b="1"/>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752475" y="365125"/>
            <a:ext cx="10972800" cy="1325563"/>
          </a:xfrm>
        </p:spPr>
        <p:txBody>
          <a:bodyPr/>
          <a:lstStyle/>
          <a:p>
            <a:r>
              <a:rPr lang="en-US"/>
              <a:t>Click to edit Master title style</a:t>
            </a:r>
          </a:p>
        </p:txBody>
      </p:sp>
      <p:sp>
        <p:nvSpPr>
          <p:cNvPr id="15" name="Slide Number Placeholder 14"/>
          <p:cNvSpPr>
            <a:spLocks noGrp="1"/>
          </p:cNvSpPr>
          <p:nvPr>
            <p:ph type="sldNum" sz="quarter" idx="12"/>
          </p:nvPr>
        </p:nvSpPr>
        <p:spPr>
          <a:xfrm>
            <a:off x="8982075" y="6356350"/>
            <a:ext cx="2743200" cy="365125"/>
          </a:xfrm>
        </p:spPr>
        <p:txBody>
          <a:bodyPr/>
          <a:lstStyle/>
          <a:p>
            <a:fld id="{89D7931E-637B-46D8-A580-615CC76C5C63}" type="slidenum">
              <a:rPr lang="en-US" smtClean="0"/>
              <a:pPr/>
              <a:t>‹#›</a:t>
            </a:fld>
            <a:endParaRPr lang="en-US" dirty="0"/>
          </a:p>
        </p:txBody>
      </p:sp>
      <p:sp>
        <p:nvSpPr>
          <p:cNvPr id="17" name="Rectangle 16"/>
          <p:cNvSpPr/>
          <p:nvPr userDrawn="1"/>
        </p:nvSpPr>
        <p:spPr>
          <a:xfrm>
            <a:off x="-28574" y="0"/>
            <a:ext cx="152400" cy="6858000"/>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190500" y="0"/>
            <a:ext cx="209549" cy="6858000"/>
          </a:xfrm>
          <a:prstGeom prst="rect">
            <a:avLst/>
          </a:prstGeom>
          <a:gradFill flip="none" rotWithShape="1">
            <a:gsLst>
              <a:gs pos="0">
                <a:srgbClr val="F38F22"/>
              </a:gs>
              <a:gs pos="100000">
                <a:srgbClr val="F1BA2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651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5" name="Rectangle 14"/>
          <p:cNvSpPr/>
          <p:nvPr userDrawn="1"/>
        </p:nvSpPr>
        <p:spPr>
          <a:xfrm>
            <a:off x="0" y="6172200"/>
            <a:ext cx="12192000" cy="747583"/>
          </a:xfrm>
          <a:prstGeom prst="rect">
            <a:avLst/>
          </a:prstGeom>
          <a:solidFill>
            <a:srgbClr val="1B42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09600" y="2014343"/>
            <a:ext cx="10058400" cy="2051367"/>
          </a:xfrm>
        </p:spPr>
        <p:txBody>
          <a:bodyPr anchor="ctr" anchorCtr="0">
            <a:normAutofit/>
          </a:bodyPr>
          <a:lstStyle>
            <a:lvl1pPr algn="ctr">
              <a:defRPr sz="4800" baseline="0"/>
            </a:lvl1pPr>
          </a:lstStyle>
          <a:p>
            <a:r>
              <a:rPr lang="en-US"/>
              <a:t>Click to edit Master title style</a:t>
            </a:r>
            <a:endParaRPr lang="en-US" dirty="0"/>
          </a:p>
        </p:txBody>
      </p:sp>
      <p:sp>
        <p:nvSpPr>
          <p:cNvPr id="3" name="Subtitle 2"/>
          <p:cNvSpPr>
            <a:spLocks noGrp="1"/>
          </p:cNvSpPr>
          <p:nvPr>
            <p:ph type="subTitle" idx="1"/>
          </p:nvPr>
        </p:nvSpPr>
        <p:spPr>
          <a:xfrm>
            <a:off x="609600" y="4157786"/>
            <a:ext cx="10058400" cy="137623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4" name="Picture 13"/>
          <p:cNvPicPr>
            <a:picLocks noChangeAspect="1"/>
          </p:cNvPicPr>
          <p:nvPr userDrawn="1"/>
        </p:nvPicPr>
        <p:blipFill>
          <a:blip r:embed="rId2"/>
          <a:stretch>
            <a:fillRect/>
          </a:stretch>
        </p:blipFill>
        <p:spPr>
          <a:xfrm>
            <a:off x="10487026" y="-163440"/>
            <a:ext cx="1720662" cy="7396838"/>
          </a:xfrm>
          <a:prstGeom prst="rect">
            <a:avLst/>
          </a:prstGeom>
        </p:spPr>
      </p:pic>
      <p:sp>
        <p:nvSpPr>
          <p:cNvPr id="17" name="TextBox 16"/>
          <p:cNvSpPr txBox="1"/>
          <p:nvPr userDrawn="1"/>
        </p:nvSpPr>
        <p:spPr>
          <a:xfrm>
            <a:off x="95250" y="6260501"/>
            <a:ext cx="3305175" cy="507831"/>
          </a:xfrm>
          <a:prstGeom prst="rect">
            <a:avLst/>
          </a:prstGeom>
          <a:noFill/>
        </p:spPr>
        <p:txBody>
          <a:bodyPr wrap="square" rtlCol="0" anchor="ctr" anchorCtr="0">
            <a:spAutoFit/>
          </a:bodyPr>
          <a:lstStyle/>
          <a:p>
            <a:r>
              <a:rPr lang="en-US" sz="900" b="1" baseline="0" dirty="0">
                <a:solidFill>
                  <a:schemeClr val="bg1"/>
                </a:solidFill>
                <a:latin typeface="Arial" panose="020B0604020202020204" pitchFamily="34" charset="0"/>
              </a:rPr>
              <a:t>Center for Global Trade Analysis</a:t>
            </a:r>
          </a:p>
          <a:p>
            <a:r>
              <a:rPr lang="en-US" sz="900" baseline="0" dirty="0">
                <a:solidFill>
                  <a:schemeClr val="bg1"/>
                </a:solidFill>
                <a:latin typeface="Arial" panose="020B0604020202020204" pitchFamily="34" charset="0"/>
              </a:rPr>
              <a:t>Department of Agricultural Economics, Purdue University</a:t>
            </a:r>
          </a:p>
          <a:p>
            <a:r>
              <a:rPr lang="en-US" sz="900" baseline="0" dirty="0">
                <a:solidFill>
                  <a:schemeClr val="bg1"/>
                </a:solidFill>
                <a:latin typeface="Arial" panose="020B0604020202020204" pitchFamily="34" charset="0"/>
              </a:rPr>
              <a:t>403 Mitch Daniels Blvd., West Lafayette, IN 47907-2056 USA</a:t>
            </a:r>
          </a:p>
        </p:txBody>
      </p:sp>
      <p:grpSp>
        <p:nvGrpSpPr>
          <p:cNvPr id="22" name="Group 21"/>
          <p:cNvGrpSpPr/>
          <p:nvPr userDrawn="1"/>
        </p:nvGrpSpPr>
        <p:grpSpPr>
          <a:xfrm>
            <a:off x="-242887" y="229671"/>
            <a:ext cx="3676650" cy="1308422"/>
            <a:chOff x="3719513" y="458271"/>
            <a:chExt cx="3676650" cy="1308422"/>
          </a:xfrm>
        </p:grpSpPr>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91038" y="458271"/>
              <a:ext cx="2724150" cy="948489"/>
            </a:xfrm>
            <a:prstGeom prst="rect">
              <a:avLst/>
            </a:prstGeom>
          </p:spPr>
        </p:pic>
        <p:sp>
          <p:nvSpPr>
            <p:cNvPr id="19" name="TextBox 18"/>
            <p:cNvSpPr txBox="1"/>
            <p:nvPr userDrawn="1"/>
          </p:nvSpPr>
          <p:spPr>
            <a:xfrm>
              <a:off x="3719513" y="1397361"/>
              <a:ext cx="3676650" cy="369332"/>
            </a:xfrm>
            <a:prstGeom prst="rect">
              <a:avLst/>
            </a:prstGeom>
            <a:noFill/>
          </p:spPr>
          <p:txBody>
            <a:bodyPr wrap="square" rtlCol="0">
              <a:spAutoFit/>
            </a:bodyPr>
            <a:lstStyle/>
            <a:p>
              <a:pPr algn="ctr"/>
              <a:r>
                <a:rPr lang="en-US" sz="1800" b="1" dirty="0">
                  <a:latin typeface="Candara" panose="020E0502030303020204" pitchFamily="34" charset="0"/>
                </a:rPr>
                <a:t>Global Trade</a:t>
              </a:r>
              <a:r>
                <a:rPr lang="en-US" sz="1800" b="1" baseline="0" dirty="0">
                  <a:latin typeface="Candara" panose="020E0502030303020204" pitchFamily="34" charset="0"/>
                </a:rPr>
                <a:t> Analysis Project</a:t>
              </a:r>
              <a:endParaRPr lang="en-US" sz="1800" b="1" dirty="0">
                <a:latin typeface="Candara" panose="020E0502030303020204" pitchFamily="34" charset="0"/>
              </a:endParaRPr>
            </a:p>
          </p:txBody>
        </p:sp>
      </p:grpSp>
      <p:sp>
        <p:nvSpPr>
          <p:cNvPr id="23" name="TextBox 22"/>
          <p:cNvSpPr txBox="1"/>
          <p:nvPr userDrawn="1"/>
        </p:nvSpPr>
        <p:spPr>
          <a:xfrm>
            <a:off x="8243470" y="6321487"/>
            <a:ext cx="1859160" cy="446276"/>
          </a:xfrm>
          <a:prstGeom prst="rect">
            <a:avLst/>
          </a:prstGeom>
          <a:noFill/>
        </p:spPr>
        <p:txBody>
          <a:bodyPr wrap="square" rtlCol="0" anchor="ctr" anchorCtr="0">
            <a:spAutoFit/>
          </a:bodyPr>
          <a:lstStyle/>
          <a:p>
            <a:pPr algn="ctr"/>
            <a:r>
              <a:rPr lang="en-US" sz="900" b="1" i="0" u="none" baseline="0" dirty="0">
                <a:solidFill>
                  <a:schemeClr val="bg1"/>
                </a:solidFill>
                <a:latin typeface="Arial" panose="020B0604020202020204" pitchFamily="34" charset="0"/>
              </a:rPr>
              <a:t>Stay Connected with GTAP!</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400" b="1" i="1" u="none" baseline="0" dirty="0">
              <a:solidFill>
                <a:schemeClr val="bg1"/>
              </a:solidFill>
              <a:latin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1" u="none" baseline="0" dirty="0">
                <a:solidFill>
                  <a:schemeClr val="bg1"/>
                </a:solidFill>
                <a:latin typeface="Arial" panose="020B0604020202020204" pitchFamily="34" charset="0"/>
              </a:rPr>
              <a:t>www.gtap.agecon.purdue.edu</a:t>
            </a:r>
          </a:p>
        </p:txBody>
      </p:sp>
      <p:grpSp>
        <p:nvGrpSpPr>
          <p:cNvPr id="18" name="Group 17">
            <a:extLst>
              <a:ext uri="{FF2B5EF4-FFF2-40B4-BE49-F238E27FC236}">
                <a16:creationId xmlns:a16="http://schemas.microsoft.com/office/drawing/2014/main" id="{80477598-DFBD-400E-AF93-97593B2C4AAC}"/>
              </a:ext>
            </a:extLst>
          </p:cNvPr>
          <p:cNvGrpSpPr/>
          <p:nvPr userDrawn="1"/>
        </p:nvGrpSpPr>
        <p:grpSpPr>
          <a:xfrm>
            <a:off x="10067378" y="6288455"/>
            <a:ext cx="519492" cy="512340"/>
            <a:chOff x="10067378" y="6288455"/>
            <a:chExt cx="519492" cy="512340"/>
          </a:xfrm>
        </p:grpSpPr>
        <p:pic>
          <p:nvPicPr>
            <p:cNvPr id="24" name="Picture 23">
              <a:extLst>
                <a:ext uri="{FF2B5EF4-FFF2-40B4-BE49-F238E27FC236}">
                  <a16:creationId xmlns:a16="http://schemas.microsoft.com/office/drawing/2014/main" id="{C3501566-1E39-4AD9-B4C5-7F051E47E7C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8270" y="6288455"/>
              <a:ext cx="228600" cy="228600"/>
            </a:xfrm>
            <a:prstGeom prst="rect">
              <a:avLst/>
            </a:prstGeom>
          </p:spPr>
        </p:pic>
        <p:pic>
          <p:nvPicPr>
            <p:cNvPr id="25" name="Picture 24">
              <a:extLst>
                <a:ext uri="{FF2B5EF4-FFF2-40B4-BE49-F238E27FC236}">
                  <a16:creationId xmlns:a16="http://schemas.microsoft.com/office/drawing/2014/main" id="{CD7FBCC6-C3F1-415A-A6C0-E0EE459E4A1F}"/>
                </a:ext>
              </a:extLst>
            </p:cNvPr>
            <p:cNvPicPr preferRelativeResize="0">
              <a:picLocks/>
            </p:cNvPicPr>
            <p:nvPr userDrawn="1"/>
          </p:nvPicPr>
          <p:blipFill>
            <a:blip r:embed="rId5" cstate="print">
              <a:extLst>
                <a:ext uri="{28A0092B-C50C-407E-A947-70E740481C1C}">
                  <a14:useLocalDpi xmlns:a14="http://schemas.microsoft.com/office/drawing/2010/main" val="0"/>
                </a:ext>
              </a:extLst>
            </a:blip>
            <a:srcRect/>
            <a:stretch/>
          </p:blipFill>
          <p:spPr>
            <a:xfrm>
              <a:off x="10069848" y="6300216"/>
              <a:ext cx="219456" cy="210312"/>
            </a:xfrm>
            <a:prstGeom prst="rect">
              <a:avLst/>
            </a:prstGeom>
          </p:spPr>
        </p:pic>
        <p:pic>
          <p:nvPicPr>
            <p:cNvPr id="26" name="Picture 25">
              <a:extLst>
                <a:ext uri="{FF2B5EF4-FFF2-40B4-BE49-F238E27FC236}">
                  <a16:creationId xmlns:a16="http://schemas.microsoft.com/office/drawing/2014/main" id="{4A649F31-5601-4A46-873D-DA78A1DD1A4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067378" y="6572195"/>
              <a:ext cx="228600" cy="228600"/>
            </a:xfrm>
            <a:prstGeom prst="rect">
              <a:avLst/>
            </a:prstGeom>
          </p:spPr>
        </p:pic>
        <p:pic>
          <p:nvPicPr>
            <p:cNvPr id="27" name="Picture 26">
              <a:extLst>
                <a:ext uri="{FF2B5EF4-FFF2-40B4-BE49-F238E27FC236}">
                  <a16:creationId xmlns:a16="http://schemas.microsoft.com/office/drawing/2014/main" id="{CE832937-D20F-4809-90C7-954F439B0BDA}"/>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358270" y="6572195"/>
              <a:ext cx="228600" cy="228600"/>
            </a:xfrm>
            <a:prstGeom prst="rect">
              <a:avLst/>
            </a:prstGeom>
          </p:spPr>
        </p:pic>
      </p:grpSp>
    </p:spTree>
    <p:extLst>
      <p:ext uri="{BB962C8B-B14F-4D97-AF65-F5344CB8AC3E}">
        <p14:creationId xmlns:p14="http://schemas.microsoft.com/office/powerpoint/2010/main" val="2772624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Dwa elementy zawartości">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7990" y="260350"/>
            <a:ext cx="10404474" cy="1207295"/>
          </a:xfrm>
        </p:spPr>
        <p:txBody>
          <a:bodyPr/>
          <a:lstStyle/>
          <a:p>
            <a:r>
              <a:rPr lang="en-GB"/>
              <a:t>A short slide title here</a:t>
            </a:r>
            <a:endParaRPr lang="en-US"/>
          </a:p>
        </p:txBody>
      </p:sp>
      <p:sp>
        <p:nvSpPr>
          <p:cNvPr id="3" name="Content Placeholder 2"/>
          <p:cNvSpPr>
            <a:spLocks noGrp="1"/>
          </p:cNvSpPr>
          <p:nvPr>
            <p:ph sz="half" idx="1" hasCustomPrompt="1"/>
          </p:nvPr>
        </p:nvSpPr>
        <p:spPr>
          <a:xfrm>
            <a:off x="407990" y="1741487"/>
            <a:ext cx="5543550" cy="4351338"/>
          </a:xfrm>
        </p:spPr>
        <p:txBody>
          <a:bodyPr lIns="0" tIns="0" rIns="0" bIns="0"/>
          <a:lstStyle/>
          <a:p>
            <a:pPr lvl="0"/>
            <a:r>
              <a:rPr lang="en-GB"/>
              <a:t>Slide content here</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hasCustomPrompt="1"/>
          </p:nvPr>
        </p:nvSpPr>
        <p:spPr>
          <a:xfrm>
            <a:off x="6240463" y="1731170"/>
            <a:ext cx="5543548" cy="4361655"/>
          </a:xfrm>
        </p:spPr>
        <p:txBody>
          <a:bodyPr lIns="0" tIns="0" rIns="0" bIns="0"/>
          <a:lstStyle/>
          <a:p>
            <a:pPr lvl="0"/>
            <a:r>
              <a:rPr lang="en-GB"/>
              <a:t>Slide content here</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pPr rtl="0"/>
            <a:endParaRPr lang="es-ES" noProof="0"/>
          </a:p>
        </p:txBody>
      </p:sp>
      <p:sp>
        <p:nvSpPr>
          <p:cNvPr id="6" name="Footer Placeholder 5"/>
          <p:cNvSpPr>
            <a:spLocks noGrp="1"/>
          </p:cNvSpPr>
          <p:nvPr>
            <p:ph type="ftr" sz="quarter" idx="11"/>
          </p:nvPr>
        </p:nvSpPr>
        <p:spPr/>
        <p:txBody>
          <a:bodyPr/>
          <a:lstStyle/>
          <a:p>
            <a:pPr rtl="0"/>
            <a:r>
              <a:rPr lang="en-US" noProof="0"/>
              <a:t>29th GTAP conference, June 17-19 2026, Kyoto</a:t>
            </a:r>
            <a:endParaRPr lang="es-ES" noProof="0"/>
          </a:p>
        </p:txBody>
      </p:sp>
      <p:sp>
        <p:nvSpPr>
          <p:cNvPr id="7" name="Slide Number Placeholder 6"/>
          <p:cNvSpPr>
            <a:spLocks noGrp="1"/>
          </p:cNvSpPr>
          <p:nvPr>
            <p:ph type="sldNum" sz="quarter" idx="12"/>
          </p:nvPr>
        </p:nvSpPr>
        <p:spPr/>
        <p:txBody>
          <a:bodyPr/>
          <a:lstStyle/>
          <a:p>
            <a:pPr rtl="0"/>
            <a:fld id="{0FF54DE5-C571-48E8-A5BC-B369434E2F44}" type="slidenum">
              <a:rPr lang="es-ES" noProof="0" smtClean="0"/>
              <a:pPr rtl="0"/>
              <a:t>‹#›</a:t>
            </a:fld>
            <a:endParaRPr lang="es-ES" noProof="0"/>
          </a:p>
        </p:txBody>
      </p:sp>
      <p:sp>
        <p:nvSpPr>
          <p:cNvPr id="8" name="hrSlideMaster.Two ContentHeader" descr=" ">
            <a:extLst>
              <a:ext uri="{FF2B5EF4-FFF2-40B4-BE49-F238E27FC236}">
                <a16:creationId xmlns:a16="http://schemas.microsoft.com/office/drawing/2014/main" id="{2AFE5F3C-6CE9-DC4F-A27E-5845EBD903D0}"/>
              </a:ext>
            </a:extLst>
          </p:cNvPr>
          <p:cNvSpPr txBox="1"/>
          <p:nvPr/>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3716321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ytuł i zawartość">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a:t>A short slide title here</a:t>
            </a:r>
            <a:endParaRPr lang="en-US"/>
          </a:p>
        </p:txBody>
      </p:sp>
      <p:sp>
        <p:nvSpPr>
          <p:cNvPr id="3" name="Content Placeholder 2"/>
          <p:cNvSpPr>
            <a:spLocks noGrp="1"/>
          </p:cNvSpPr>
          <p:nvPr>
            <p:ph idx="1" hasCustomPrompt="1"/>
          </p:nvPr>
        </p:nvSpPr>
        <p:spPr/>
        <p:txBody>
          <a:bodyPr/>
          <a:lstStyle/>
          <a:p>
            <a:pPr lvl="0"/>
            <a:r>
              <a:rPr lang="en-GB"/>
              <a:t>Slide content here</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1B6C2D4-D907-49F5-CD4E-4105C8C80661}"/>
              </a:ext>
            </a:extLst>
          </p:cNvPr>
          <p:cNvSpPr>
            <a:spLocks noGrp="1"/>
          </p:cNvSpPr>
          <p:nvPr>
            <p:ph type="dt" sz="half" idx="10"/>
          </p:nvPr>
        </p:nvSpPr>
        <p:spPr/>
        <p:txBody>
          <a:bodyPr/>
          <a:lstStyle/>
          <a:p>
            <a:pPr rtl="0"/>
            <a:endParaRPr lang="es-ES" noProof="0"/>
          </a:p>
        </p:txBody>
      </p:sp>
      <p:sp>
        <p:nvSpPr>
          <p:cNvPr id="8" name="Footer Placeholder 7">
            <a:extLst>
              <a:ext uri="{FF2B5EF4-FFF2-40B4-BE49-F238E27FC236}">
                <a16:creationId xmlns:a16="http://schemas.microsoft.com/office/drawing/2014/main" id="{2A517904-60B0-5571-F3CA-5CFB5B488AF4}"/>
              </a:ext>
            </a:extLst>
          </p:cNvPr>
          <p:cNvSpPr>
            <a:spLocks noGrp="1"/>
          </p:cNvSpPr>
          <p:nvPr>
            <p:ph type="ftr" sz="quarter" idx="11"/>
          </p:nvPr>
        </p:nvSpPr>
        <p:spPr/>
        <p:txBody>
          <a:bodyPr/>
          <a:lstStyle/>
          <a:p>
            <a:pPr rtl="0"/>
            <a:r>
              <a:rPr lang="en-US" noProof="0"/>
              <a:t>29th GTAP conference, June 17-19 2026, Kyoto</a:t>
            </a:r>
            <a:endParaRPr lang="es-ES" noProof="0"/>
          </a:p>
        </p:txBody>
      </p:sp>
      <p:sp>
        <p:nvSpPr>
          <p:cNvPr id="9" name="Slide Number Placeholder 8">
            <a:extLst>
              <a:ext uri="{FF2B5EF4-FFF2-40B4-BE49-F238E27FC236}">
                <a16:creationId xmlns:a16="http://schemas.microsoft.com/office/drawing/2014/main" id="{50BF0B56-D67D-2B67-CB49-1495894F76F1}"/>
              </a:ext>
            </a:extLst>
          </p:cNvPr>
          <p:cNvSpPr>
            <a:spLocks noGrp="1"/>
          </p:cNvSpPr>
          <p:nvPr>
            <p:ph type="sldNum" sz="quarter" idx="12"/>
          </p:nvPr>
        </p:nvSpPr>
        <p:spPr/>
        <p:txBody>
          <a:bodyPr/>
          <a:lstStyle/>
          <a:p>
            <a:pPr rtl="0"/>
            <a:fld id="{0FF54DE5-C571-48E8-A5BC-B369434E2F44}" type="slidenum">
              <a:rPr lang="es-ES" noProof="0" smtClean="0"/>
              <a:pPr rtl="0"/>
              <a:t>‹#›</a:t>
            </a:fld>
            <a:endParaRPr lang="es-ES" noProof="0"/>
          </a:p>
        </p:txBody>
      </p:sp>
      <p:sp>
        <p:nvSpPr>
          <p:cNvPr id="4" name="hrSlideMaster.Title and ContentHeader" descr=" ">
            <a:extLst>
              <a:ext uri="{FF2B5EF4-FFF2-40B4-BE49-F238E27FC236}">
                <a16:creationId xmlns:a16="http://schemas.microsoft.com/office/drawing/2014/main" id="{9FF3138E-A570-E31B-5B94-1FFD810F83D0}"/>
              </a:ext>
            </a:extLst>
          </p:cNvPr>
          <p:cNvSpPr txBox="1"/>
          <p:nvPr/>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12272304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9D7931E-637B-46D8-A580-615CC76C5C63}" type="slidenum">
              <a:rPr lang="en-US" smtClean="0"/>
              <a:pPr/>
              <a:t>‹#›</a:t>
            </a:fld>
            <a:endParaRPr lang="en-US" dirty="0"/>
          </a:p>
        </p:txBody>
      </p:sp>
    </p:spTree>
    <p:extLst>
      <p:ext uri="{BB962C8B-B14F-4D97-AF65-F5344CB8AC3E}">
        <p14:creationId xmlns:p14="http://schemas.microsoft.com/office/powerpoint/2010/main" val="269583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l" defTabSz="914400" rtl="0" eaLnBrk="1" latinLnBrk="0" hangingPunct="1">
        <a:lnSpc>
          <a:spcPct val="90000"/>
        </a:lnSpc>
        <a:spcBef>
          <a:spcPct val="0"/>
        </a:spcBef>
        <a:buNone/>
        <a:defRPr sz="4400" b="1" i="0" kern="1200" baseline="0">
          <a:solidFill>
            <a:srgbClr val="2E3640"/>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21642/JGEA.100201A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www.gtap.agecon.purdue.edu/resources/res_display.asp?RecordID=7918" TargetMode="External"/><Relationship Id="rId4" Type="http://schemas.openxmlformats.org/officeDocument/2006/relationships/hyperlink" Target="https://www.gtap.agecon.purdue.edu/resources/res_display.asp?RecordID=7674"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tap.agecon.purdue.edu/databases/v1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tap.agecon.purdue.edu/resources/res_display.asp?RecordID=767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949" y="1510631"/>
            <a:ext cx="10591800" cy="1732280"/>
          </a:xfrm>
        </p:spPr>
        <p:txBody>
          <a:bodyPr>
            <a:normAutofit fontScale="90000"/>
          </a:bodyPr>
          <a:lstStyle/>
          <a:p>
            <a:r>
              <a:rPr lang="en-US" sz="4000" b="1" dirty="0">
                <a:effectLst/>
                <a:latin typeface="Aptos"/>
                <a:ea typeface="Aptos"/>
                <a:cs typeface="Times New Roman" panose="02020603050405020304" pitchFamily="18" charset="0"/>
              </a:rPr>
              <a:t>Incorporating critical minerals and renewable energy technologies into the MRIO framework: a case of GTAP</a:t>
            </a:r>
            <a:endParaRPr lang="en-US" sz="3600" dirty="0"/>
          </a:p>
        </p:txBody>
      </p:sp>
      <p:sp>
        <p:nvSpPr>
          <p:cNvPr id="3" name="Subtitle 2">
            <a:extLst>
              <a:ext uri="{FF2B5EF4-FFF2-40B4-BE49-F238E27FC236}">
                <a16:creationId xmlns:a16="http://schemas.microsoft.com/office/drawing/2014/main" id="{CDE3FB4D-0E0C-4271-8D64-946D39543BF3}"/>
              </a:ext>
            </a:extLst>
          </p:cNvPr>
          <p:cNvSpPr>
            <a:spLocks noGrp="1"/>
          </p:cNvSpPr>
          <p:nvPr>
            <p:ph type="subTitle" idx="1"/>
          </p:nvPr>
        </p:nvSpPr>
        <p:spPr>
          <a:xfrm>
            <a:off x="609600" y="3305220"/>
            <a:ext cx="10058400" cy="2712121"/>
          </a:xfrm>
        </p:spPr>
        <p:txBody>
          <a:bodyPr>
            <a:normAutofit fontScale="92500" lnSpcReduction="10000"/>
          </a:bodyPr>
          <a:lstStyle/>
          <a:p>
            <a:pPr lvl="0">
              <a:lnSpc>
                <a:spcPct val="100000"/>
              </a:lnSpc>
              <a:spcBef>
                <a:spcPts val="0"/>
              </a:spcBef>
              <a:spcAft>
                <a:spcPts val="1200"/>
              </a:spcAft>
            </a:pPr>
            <a:r>
              <a:rPr lang="en-US" sz="2000" b="1" dirty="0"/>
              <a:t>Maksym Chepeliev,</a:t>
            </a:r>
            <a:r>
              <a:rPr lang="en-US" sz="2000" b="1" baseline="30000" dirty="0"/>
              <a:t>1</a:t>
            </a:r>
            <a:r>
              <a:rPr lang="en-US" sz="2000" b="1" dirty="0"/>
              <a:t> Krzysztof Wojtowicz,</a:t>
            </a:r>
            <a:r>
              <a:rPr lang="en-US" sz="2000" b="1" baseline="30000" dirty="0"/>
              <a:t>2</a:t>
            </a:r>
            <a:r>
              <a:rPr lang="en-US" sz="2000" b="1" dirty="0"/>
              <a:t> Eddy Bekkers,</a:t>
            </a:r>
            <a:r>
              <a:rPr lang="en-US" sz="2000" b="1" baseline="30000" dirty="0"/>
              <a:t>2</a:t>
            </a:r>
            <a:r>
              <a:rPr lang="en-US" sz="2000" b="1" dirty="0"/>
              <a:t> Nihal Yilmaz</a:t>
            </a:r>
            <a:r>
              <a:rPr lang="en-US" sz="2000" b="1" baseline="30000" dirty="0"/>
              <a:t>2</a:t>
            </a:r>
            <a:r>
              <a:rPr lang="en-US" sz="2000" b="1" dirty="0"/>
              <a:t> </a:t>
            </a:r>
          </a:p>
          <a:p>
            <a:pPr lvl="0">
              <a:lnSpc>
                <a:spcPct val="100000"/>
              </a:lnSpc>
              <a:spcBef>
                <a:spcPts val="0"/>
              </a:spcBef>
              <a:spcAft>
                <a:spcPts val="1200"/>
              </a:spcAft>
            </a:pPr>
            <a:r>
              <a:rPr lang="en-US" sz="1800" baseline="30000" dirty="0"/>
              <a:t>1</a:t>
            </a:r>
            <a:r>
              <a:rPr lang="en-US" sz="1800" dirty="0"/>
              <a:t>Center for Global Trade Analysis, Purdue University</a:t>
            </a:r>
          </a:p>
          <a:p>
            <a:pPr lvl="0">
              <a:lnSpc>
                <a:spcPct val="100000"/>
              </a:lnSpc>
              <a:spcBef>
                <a:spcPts val="0"/>
              </a:spcBef>
              <a:spcAft>
                <a:spcPts val="1200"/>
              </a:spcAft>
            </a:pPr>
            <a:r>
              <a:rPr lang="en-US" sz="1800" baseline="30000" dirty="0"/>
              <a:t>2</a:t>
            </a:r>
            <a:r>
              <a:rPr lang="en-US" sz="1800" dirty="0"/>
              <a:t>World Trade Organization, Geneva, Switzerland</a:t>
            </a:r>
          </a:p>
          <a:p>
            <a:pPr lvl="0">
              <a:lnSpc>
                <a:spcPct val="100000"/>
              </a:lnSpc>
              <a:spcBef>
                <a:spcPts val="0"/>
              </a:spcBef>
            </a:pPr>
            <a:endParaRPr lang="en-US" dirty="0"/>
          </a:p>
          <a:p>
            <a:pPr lvl="0">
              <a:lnSpc>
                <a:spcPct val="100000"/>
              </a:lnSpc>
              <a:spcBef>
                <a:spcPts val="0"/>
              </a:spcBef>
            </a:pPr>
            <a:r>
              <a:rPr lang="en-US" sz="2000" dirty="0"/>
              <a:t>32</a:t>
            </a:r>
            <a:r>
              <a:rPr lang="en-US" sz="2000" baseline="30000" dirty="0"/>
              <a:t>nd</a:t>
            </a:r>
            <a:r>
              <a:rPr lang="en-US" sz="2000" dirty="0"/>
              <a:t> International Input-Output Association Conference</a:t>
            </a:r>
          </a:p>
          <a:p>
            <a:pPr lvl="0">
              <a:lnSpc>
                <a:spcPct val="100000"/>
              </a:lnSpc>
              <a:spcBef>
                <a:spcPts val="0"/>
              </a:spcBef>
            </a:pPr>
            <a:endParaRPr lang="en-US" sz="2000" i="1" dirty="0"/>
          </a:p>
          <a:p>
            <a:pPr lvl="0">
              <a:lnSpc>
                <a:spcPct val="100000"/>
              </a:lnSpc>
              <a:spcBef>
                <a:spcPts val="0"/>
              </a:spcBef>
            </a:pPr>
            <a:r>
              <a:rPr lang="en-US" sz="2000" i="1" dirty="0"/>
              <a:t>June 22-26, 2026</a:t>
            </a:r>
          </a:p>
          <a:p>
            <a:pPr lvl="0">
              <a:lnSpc>
                <a:spcPct val="100000"/>
              </a:lnSpc>
              <a:spcBef>
                <a:spcPts val="0"/>
              </a:spcBef>
            </a:pPr>
            <a:r>
              <a:rPr lang="en-US" sz="2000" i="1" dirty="0"/>
              <a:t>Seville, Spain</a:t>
            </a:r>
          </a:p>
          <a:p>
            <a:pPr lvl="0">
              <a:lnSpc>
                <a:spcPct val="100000"/>
              </a:lnSpc>
              <a:spcBef>
                <a:spcPts val="0"/>
              </a:spcBef>
            </a:pPr>
            <a:endParaRPr lang="en-US" i="1" dirty="0"/>
          </a:p>
          <a:p>
            <a:pPr lvl="0">
              <a:lnSpc>
                <a:spcPct val="100000"/>
              </a:lnSpc>
              <a:spcBef>
                <a:spcPts val="0"/>
              </a:spcBef>
            </a:pPr>
            <a:endParaRPr lang="en-US" dirty="0"/>
          </a:p>
        </p:txBody>
      </p:sp>
    </p:spTree>
    <p:extLst>
      <p:ext uri="{BB962C8B-B14F-4D97-AF65-F5344CB8AC3E}">
        <p14:creationId xmlns:p14="http://schemas.microsoft.com/office/powerpoint/2010/main" val="1028610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2EFE3-CCA6-7CB7-2C06-4A521BFEF657}"/>
            </a:ext>
          </a:extLst>
        </p:cNvPr>
        <p:cNvGrpSpPr/>
        <p:nvPr/>
      </p:nvGrpSpPr>
      <p:grpSpPr>
        <a:xfrm>
          <a:off x="0" y="0"/>
          <a:ext cx="0" cy="0"/>
          <a:chOff x="0" y="0"/>
          <a:chExt cx="0" cy="0"/>
        </a:xfrm>
      </p:grpSpPr>
      <p:graphicFrame>
        <p:nvGraphicFramePr>
          <p:cNvPr id="2" name="Symbol zastępczy zawartości 1">
            <a:extLst>
              <a:ext uri="{FF2B5EF4-FFF2-40B4-BE49-F238E27FC236}">
                <a16:creationId xmlns:a16="http://schemas.microsoft.com/office/drawing/2014/main" id="{B19AA4B8-55D6-46BD-D9BB-FB6D7A7015C6}"/>
              </a:ext>
            </a:extLst>
          </p:cNvPr>
          <p:cNvGraphicFramePr>
            <a:graphicFrameLocks noGrp="1"/>
          </p:cNvGraphicFramePr>
          <p:nvPr>
            <p:ph idx="1"/>
            <p:extLst>
              <p:ext uri="{D42A27DB-BD31-4B8C-83A1-F6EECF244321}">
                <p14:modId xmlns:p14="http://schemas.microsoft.com/office/powerpoint/2010/main" val="3313471365"/>
              </p:ext>
            </p:extLst>
          </p:nvPr>
        </p:nvGraphicFramePr>
        <p:xfrm>
          <a:off x="690700" y="1777195"/>
          <a:ext cx="10972797" cy="4002828"/>
        </p:xfrm>
        <a:graphic>
          <a:graphicData uri="http://schemas.openxmlformats.org/drawingml/2006/table">
            <a:tbl>
              <a:tblPr firstRow="1" bandRow="1">
                <a:tableStyleId>{5C22544A-7EE6-4342-B048-85BDC9FD1C3A}</a:tableStyleId>
              </a:tblPr>
              <a:tblGrid>
                <a:gridCol w="1823992">
                  <a:extLst>
                    <a:ext uri="{9D8B030D-6E8A-4147-A177-3AD203B41FA5}">
                      <a16:colId xmlns:a16="http://schemas.microsoft.com/office/drawing/2014/main" val="4053249998"/>
                    </a:ext>
                  </a:extLst>
                </a:gridCol>
                <a:gridCol w="1410629">
                  <a:extLst>
                    <a:ext uri="{9D8B030D-6E8A-4147-A177-3AD203B41FA5}">
                      <a16:colId xmlns:a16="http://schemas.microsoft.com/office/drawing/2014/main" val="1149116315"/>
                    </a:ext>
                  </a:extLst>
                </a:gridCol>
                <a:gridCol w="1289696">
                  <a:extLst>
                    <a:ext uri="{9D8B030D-6E8A-4147-A177-3AD203B41FA5}">
                      <a16:colId xmlns:a16="http://schemas.microsoft.com/office/drawing/2014/main" val="1010534973"/>
                    </a:ext>
                  </a:extLst>
                </a:gridCol>
                <a:gridCol w="1289696">
                  <a:extLst>
                    <a:ext uri="{9D8B030D-6E8A-4147-A177-3AD203B41FA5}">
                      <a16:colId xmlns:a16="http://schemas.microsoft.com/office/drawing/2014/main" val="253475673"/>
                    </a:ext>
                  </a:extLst>
                </a:gridCol>
                <a:gridCol w="1289696">
                  <a:extLst>
                    <a:ext uri="{9D8B030D-6E8A-4147-A177-3AD203B41FA5}">
                      <a16:colId xmlns:a16="http://schemas.microsoft.com/office/drawing/2014/main" val="126027623"/>
                    </a:ext>
                  </a:extLst>
                </a:gridCol>
                <a:gridCol w="1289696">
                  <a:extLst>
                    <a:ext uri="{9D8B030D-6E8A-4147-A177-3AD203B41FA5}">
                      <a16:colId xmlns:a16="http://schemas.microsoft.com/office/drawing/2014/main" val="3665351046"/>
                    </a:ext>
                  </a:extLst>
                </a:gridCol>
                <a:gridCol w="1289696">
                  <a:extLst>
                    <a:ext uri="{9D8B030D-6E8A-4147-A177-3AD203B41FA5}">
                      <a16:colId xmlns:a16="http://schemas.microsoft.com/office/drawing/2014/main" val="3186757482"/>
                    </a:ext>
                  </a:extLst>
                </a:gridCol>
                <a:gridCol w="1289696">
                  <a:extLst>
                    <a:ext uri="{9D8B030D-6E8A-4147-A177-3AD203B41FA5}">
                      <a16:colId xmlns:a16="http://schemas.microsoft.com/office/drawing/2014/main" val="1608441451"/>
                    </a:ext>
                  </a:extLst>
                </a:gridCol>
              </a:tblGrid>
              <a:tr h="720322">
                <a:tc rowSpan="2" gridSpan="2">
                  <a:txBody>
                    <a:bodyPr/>
                    <a:lstStyle/>
                    <a:p>
                      <a:pPr algn="ctr"/>
                      <a:endParaRPr lang="en-US" noProof="0" dirty="0"/>
                    </a:p>
                  </a:txBody>
                  <a:tcPr anchor="ctr"/>
                </a:tc>
                <a:tc rowSpan="2" hMerge="1">
                  <a:txBody>
                    <a:bodyPr/>
                    <a:lstStyle/>
                    <a:p>
                      <a:pPr algn="ctr"/>
                      <a:endParaRPr lang="en-US" noProof="0" dirty="0"/>
                    </a:p>
                  </a:txBody>
                  <a:tcPr anchor="ctr"/>
                </a:tc>
                <a:tc>
                  <a:txBody>
                    <a:bodyPr/>
                    <a:lstStyle/>
                    <a:p>
                      <a:pPr algn="ctr"/>
                      <a:r>
                        <a:rPr lang="en-US" sz="1600" noProof="0" dirty="0"/>
                        <a:t>Electric cars</a:t>
                      </a:r>
                    </a:p>
                  </a:txBody>
                  <a:tcPr anchor="ctr"/>
                </a:tc>
                <a:tc>
                  <a:txBody>
                    <a:bodyPr/>
                    <a:lstStyle/>
                    <a:p>
                      <a:pPr algn="ctr"/>
                      <a:r>
                        <a:rPr lang="en-US" sz="1600" noProof="0" dirty="0"/>
                        <a:t>Plug-in hybrids</a:t>
                      </a:r>
                    </a:p>
                  </a:txBody>
                  <a:tcPr anchor="ctr"/>
                </a:tc>
                <a:tc>
                  <a:txBody>
                    <a:bodyPr/>
                    <a:lstStyle/>
                    <a:p>
                      <a:pPr algn="ctr"/>
                      <a:r>
                        <a:rPr lang="en-US" sz="1600" noProof="0" dirty="0"/>
                        <a:t>Electric buses</a:t>
                      </a:r>
                    </a:p>
                  </a:txBody>
                  <a:tcPr anchor="ctr"/>
                </a:tc>
                <a:tc>
                  <a:txBody>
                    <a:bodyPr/>
                    <a:lstStyle/>
                    <a:p>
                      <a:pPr algn="ctr"/>
                      <a:r>
                        <a:rPr lang="en-US" sz="1600" noProof="0" dirty="0"/>
                        <a:t>Solar panels</a:t>
                      </a:r>
                    </a:p>
                  </a:txBody>
                  <a:tcPr anchor="ctr"/>
                </a:tc>
                <a:tc>
                  <a:txBody>
                    <a:bodyPr/>
                    <a:lstStyle/>
                    <a:p>
                      <a:pPr algn="ctr"/>
                      <a:r>
                        <a:rPr lang="en-US" sz="1600" noProof="0" dirty="0"/>
                        <a:t>Nacelles (wind turbine)</a:t>
                      </a:r>
                    </a:p>
                  </a:txBody>
                  <a:tcPr anchor="ctr"/>
                </a:tc>
                <a:tc>
                  <a:txBody>
                    <a:bodyPr/>
                    <a:lstStyle/>
                    <a:p>
                      <a:pPr algn="ctr"/>
                      <a:r>
                        <a:rPr lang="en-US" sz="1600" noProof="0" dirty="0"/>
                        <a:t>Other</a:t>
                      </a:r>
                    </a:p>
                  </a:txBody>
                  <a:tcPr anchor="ctr"/>
                </a:tc>
                <a:extLst>
                  <a:ext uri="{0D108BD9-81ED-4DB2-BD59-A6C34878D82A}">
                    <a16:rowId xmlns:a16="http://schemas.microsoft.com/office/drawing/2014/main" val="1330751544"/>
                  </a:ext>
                </a:extLst>
              </a:tr>
              <a:tr h="375708">
                <a:tc gridSpan="2" vMerge="1">
                  <a:txBody>
                    <a:bodyPr/>
                    <a:lstStyle/>
                    <a:p>
                      <a:pPr algn="ctr"/>
                      <a:endParaRPr lang="en-US" sz="1600" b="1" noProof="0" dirty="0">
                        <a:solidFill>
                          <a:schemeClr val="bg1"/>
                        </a:solidFill>
                      </a:endParaRPr>
                    </a:p>
                  </a:txBody>
                  <a:tcPr anchor="ctr">
                    <a:solidFill>
                      <a:schemeClr val="tx1"/>
                    </a:solidFill>
                  </a:tcPr>
                </a:tc>
                <a:tc hMerge="1" vMerge="1">
                  <a:txBody>
                    <a:bodyPr/>
                    <a:lstStyle/>
                    <a:p>
                      <a:pPr algn="ctr"/>
                      <a:endParaRPr lang="en-US" noProof="0" dirty="0"/>
                    </a:p>
                  </a:txBody>
                  <a:tcPr anchor="ctr"/>
                </a:tc>
                <a:tc>
                  <a:txBody>
                    <a:bodyPr/>
                    <a:lstStyle/>
                    <a:p>
                      <a:pPr algn="ctr"/>
                      <a:r>
                        <a:rPr lang="en-US" noProof="0" dirty="0" err="1">
                          <a:solidFill>
                            <a:schemeClr val="bg1"/>
                          </a:solidFill>
                        </a:rPr>
                        <a:t>evl</a:t>
                      </a:r>
                      <a:endParaRPr lang="en-US" noProof="0" dirty="0">
                        <a:solidFill>
                          <a:schemeClr val="bg1"/>
                        </a:solidFill>
                      </a:endParaRPr>
                    </a:p>
                  </a:txBody>
                  <a:tcPr anchor="ctr">
                    <a:solidFill>
                      <a:schemeClr val="accent1"/>
                    </a:solidFill>
                  </a:tcPr>
                </a:tc>
                <a:tc>
                  <a:txBody>
                    <a:bodyPr/>
                    <a:lstStyle/>
                    <a:p>
                      <a:pPr algn="ctr"/>
                      <a:r>
                        <a:rPr lang="en-US" noProof="0" dirty="0" err="1">
                          <a:solidFill>
                            <a:schemeClr val="bg1"/>
                          </a:solidFill>
                        </a:rPr>
                        <a:t>pvl</a:t>
                      </a:r>
                      <a:endParaRPr lang="en-US" noProof="0" dirty="0">
                        <a:solidFill>
                          <a:schemeClr val="bg1"/>
                        </a:solidFill>
                      </a:endParaRPr>
                    </a:p>
                  </a:txBody>
                  <a:tcPr anchor="ctr">
                    <a:solidFill>
                      <a:schemeClr val="accent1"/>
                    </a:solidFill>
                  </a:tcPr>
                </a:tc>
                <a:tc>
                  <a:txBody>
                    <a:bodyPr/>
                    <a:lstStyle/>
                    <a:p>
                      <a:pPr algn="ctr"/>
                      <a:r>
                        <a:rPr lang="en-US" noProof="0" dirty="0" err="1">
                          <a:solidFill>
                            <a:schemeClr val="bg1"/>
                          </a:solidFill>
                        </a:rPr>
                        <a:t>evb</a:t>
                      </a:r>
                      <a:endParaRPr lang="en-US" noProof="0" dirty="0">
                        <a:solidFill>
                          <a:schemeClr val="bg1"/>
                        </a:solidFill>
                      </a:endParaRPr>
                    </a:p>
                  </a:txBody>
                  <a:tcPr anchor="ctr">
                    <a:solidFill>
                      <a:schemeClr val="accent1"/>
                    </a:solidFill>
                  </a:tcPr>
                </a:tc>
                <a:tc>
                  <a:txBody>
                    <a:bodyPr/>
                    <a:lstStyle/>
                    <a:p>
                      <a:pPr algn="ctr"/>
                      <a:r>
                        <a:rPr lang="en-US" noProof="0" dirty="0">
                          <a:solidFill>
                            <a:schemeClr val="bg1"/>
                          </a:solidFill>
                        </a:rPr>
                        <a:t>sop</a:t>
                      </a:r>
                    </a:p>
                  </a:txBody>
                  <a:tcPr anchor="ctr">
                    <a:solidFill>
                      <a:schemeClr val="accent1"/>
                    </a:solidFill>
                  </a:tcPr>
                </a:tc>
                <a:tc>
                  <a:txBody>
                    <a:bodyPr/>
                    <a:lstStyle/>
                    <a:p>
                      <a:pPr algn="ctr"/>
                      <a:r>
                        <a:rPr lang="en-US" noProof="0" dirty="0" err="1">
                          <a:solidFill>
                            <a:schemeClr val="bg1"/>
                          </a:solidFill>
                        </a:rPr>
                        <a:t>egs</a:t>
                      </a:r>
                      <a:endParaRPr lang="en-US" noProof="0" dirty="0">
                        <a:solidFill>
                          <a:schemeClr val="bg1"/>
                        </a:solidFill>
                      </a:endParaRPr>
                    </a:p>
                  </a:txBody>
                  <a:tcPr anchor="ctr">
                    <a:solidFill>
                      <a:schemeClr val="accent1"/>
                    </a:solidFill>
                  </a:tcPr>
                </a:tc>
                <a:tc>
                  <a:txBody>
                    <a:bodyPr/>
                    <a:lstStyle/>
                    <a:p>
                      <a:pPr algn="ctr"/>
                      <a:endParaRPr lang="en-US" noProof="0" dirty="0">
                        <a:solidFill>
                          <a:schemeClr val="bg1"/>
                        </a:solidFill>
                      </a:endParaRPr>
                    </a:p>
                  </a:txBody>
                  <a:tcPr anchor="ctr">
                    <a:solidFill>
                      <a:schemeClr val="accent1"/>
                    </a:solidFill>
                  </a:tcPr>
                </a:tc>
                <a:extLst>
                  <a:ext uri="{0D108BD9-81ED-4DB2-BD59-A6C34878D82A}">
                    <a16:rowId xmlns:a16="http://schemas.microsoft.com/office/drawing/2014/main" val="889240635"/>
                  </a:ext>
                </a:extLst>
              </a:tr>
              <a:tr h="370840">
                <a:tc rowSpan="5">
                  <a:txBody>
                    <a:bodyPr/>
                    <a:lstStyle/>
                    <a:p>
                      <a:pPr algn="ctr"/>
                      <a:r>
                        <a:rPr lang="en-US" sz="1600" b="1" noProof="0" dirty="0">
                          <a:solidFill>
                            <a:schemeClr val="bg1"/>
                          </a:solidFill>
                        </a:rPr>
                        <a:t>Batteries</a:t>
                      </a:r>
                    </a:p>
                  </a:txBody>
                  <a:tcPr anchor="ctr">
                    <a:solidFill>
                      <a:schemeClr val="accent1"/>
                    </a:solidFill>
                  </a:tcPr>
                </a:tc>
                <a:tc>
                  <a:txBody>
                    <a:bodyPr/>
                    <a:lstStyle/>
                    <a:p>
                      <a:pPr algn="ctr"/>
                      <a:r>
                        <a:rPr lang="en-US" noProof="0" dirty="0">
                          <a:solidFill>
                            <a:schemeClr val="bg1"/>
                          </a:solidFill>
                        </a:rPr>
                        <a:t>LCO</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376255421"/>
                  </a:ext>
                </a:extLst>
              </a:tr>
              <a:tr h="370840">
                <a:tc vMerge="1">
                  <a:txBody>
                    <a:bodyPr/>
                    <a:lstStyle/>
                    <a:p>
                      <a:pPr algn="ctr"/>
                      <a:endParaRPr lang="en-US" noProof="0" dirty="0"/>
                    </a:p>
                  </a:txBody>
                  <a:tcPr/>
                </a:tc>
                <a:tc>
                  <a:txBody>
                    <a:bodyPr/>
                    <a:lstStyle/>
                    <a:p>
                      <a:pPr algn="ctr"/>
                      <a:r>
                        <a:rPr lang="en-US" noProof="0" dirty="0">
                          <a:solidFill>
                            <a:schemeClr val="bg1"/>
                          </a:solidFill>
                        </a:rPr>
                        <a:t>LMO</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995941049"/>
                  </a:ext>
                </a:extLst>
              </a:tr>
              <a:tr h="370840">
                <a:tc vMerge="1">
                  <a:txBody>
                    <a:bodyPr/>
                    <a:lstStyle/>
                    <a:p>
                      <a:pPr algn="ctr"/>
                      <a:endParaRPr lang="en-US" noProof="0" dirty="0"/>
                    </a:p>
                  </a:txBody>
                  <a:tcPr/>
                </a:tc>
                <a:tc>
                  <a:txBody>
                    <a:bodyPr/>
                    <a:lstStyle/>
                    <a:p>
                      <a:pPr algn="ctr"/>
                      <a:r>
                        <a:rPr lang="en-US" noProof="0" dirty="0">
                          <a:solidFill>
                            <a:schemeClr val="bg1"/>
                          </a:solidFill>
                        </a:rPr>
                        <a:t>LFP</a:t>
                      </a:r>
                    </a:p>
                  </a:txBody>
                  <a:tcPr anchor="ctr">
                    <a:solidFill>
                      <a:schemeClr val="accent1"/>
                    </a:solidFill>
                  </a:tcP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2970411551"/>
                  </a:ext>
                </a:extLst>
              </a:tr>
              <a:tr h="370840">
                <a:tc vMerge="1">
                  <a:txBody>
                    <a:bodyPr/>
                    <a:lstStyle/>
                    <a:p>
                      <a:pPr algn="ctr"/>
                      <a:endParaRPr lang="en-US" noProof="0" dirty="0"/>
                    </a:p>
                  </a:txBody>
                  <a:tcPr/>
                </a:tc>
                <a:tc>
                  <a:txBody>
                    <a:bodyPr/>
                    <a:lstStyle/>
                    <a:p>
                      <a:pPr algn="ctr"/>
                      <a:r>
                        <a:rPr lang="en-US" noProof="0" dirty="0">
                          <a:solidFill>
                            <a:schemeClr val="bg1"/>
                          </a:solidFill>
                        </a:rPr>
                        <a:t>NMC</a:t>
                      </a:r>
                    </a:p>
                  </a:txBody>
                  <a:tcPr anchor="ctr">
                    <a:solidFill>
                      <a:schemeClr val="accent1"/>
                    </a:solidFill>
                  </a:tcP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2129361508"/>
                  </a:ext>
                </a:extLst>
              </a:tr>
              <a:tr h="370840">
                <a:tc vMerge="1">
                  <a:txBody>
                    <a:bodyPr/>
                    <a:lstStyle/>
                    <a:p>
                      <a:pPr algn="ctr"/>
                      <a:endParaRPr lang="en-US" noProof="0" dirty="0"/>
                    </a:p>
                  </a:txBody>
                  <a:tcPr/>
                </a:tc>
                <a:tc>
                  <a:txBody>
                    <a:bodyPr/>
                    <a:lstStyle/>
                    <a:p>
                      <a:pPr algn="ctr"/>
                      <a:r>
                        <a:rPr lang="en-US" noProof="0" dirty="0">
                          <a:solidFill>
                            <a:schemeClr val="bg1"/>
                          </a:solidFill>
                        </a:rPr>
                        <a:t>NCA</a:t>
                      </a:r>
                    </a:p>
                  </a:txBody>
                  <a:tcPr anchor="ctr">
                    <a:solidFill>
                      <a:schemeClr val="accent1"/>
                    </a:solidFill>
                  </a:tcP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3539433821"/>
                  </a:ext>
                </a:extLst>
              </a:tr>
              <a:tr h="370840">
                <a:tc>
                  <a:txBody>
                    <a:bodyPr/>
                    <a:lstStyle/>
                    <a:p>
                      <a:pPr algn="ctr"/>
                      <a:r>
                        <a:rPr lang="en-US" sz="1600" b="1" noProof="0" dirty="0">
                          <a:solidFill>
                            <a:schemeClr val="bg1"/>
                          </a:solidFill>
                        </a:rPr>
                        <a:t>Magnets </a:t>
                      </a:r>
                    </a:p>
                    <a:p>
                      <a:pPr algn="ctr"/>
                      <a:r>
                        <a:rPr lang="en-US" sz="1600" b="1" noProof="0" dirty="0">
                          <a:solidFill>
                            <a:schemeClr val="bg1"/>
                          </a:solidFill>
                        </a:rPr>
                        <a:t>(rare earths)</a:t>
                      </a:r>
                    </a:p>
                  </a:txBody>
                  <a:tcPr anchor="ctr">
                    <a:solidFill>
                      <a:schemeClr val="accent1"/>
                    </a:solidFill>
                  </a:tcPr>
                </a:tc>
                <a:tc>
                  <a:txBody>
                    <a:bodyPr/>
                    <a:lstStyle/>
                    <a:p>
                      <a:pPr algn="ctr"/>
                      <a:r>
                        <a:rPr lang="en-US" noProof="0" dirty="0">
                          <a:solidFill>
                            <a:schemeClr val="bg1"/>
                          </a:solidFill>
                        </a:rPr>
                        <a:t>mag</a:t>
                      </a:r>
                    </a:p>
                  </a:txBody>
                  <a:tcPr anchor="ctr">
                    <a:solidFill>
                      <a:schemeClr val="accent1"/>
                    </a:solidFill>
                  </a:tcP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r>
                        <a:rPr lang="en-US" noProof="0" dirty="0"/>
                        <a:t>x</a:t>
                      </a:r>
                    </a:p>
                  </a:txBody>
                  <a:tcPr anchor="ctr"/>
                </a:tc>
                <a:tc>
                  <a:txBody>
                    <a:bodyPr/>
                    <a:lstStyle/>
                    <a:p>
                      <a:pPr algn="ctr"/>
                      <a:endParaRPr lang="en-US" noProof="0" dirty="0"/>
                    </a:p>
                  </a:txBody>
                  <a:tcPr anchor="ctr"/>
                </a:tc>
                <a:tc>
                  <a:txBody>
                    <a:bodyPr/>
                    <a:lstStyle/>
                    <a:p>
                      <a:pPr algn="ctr"/>
                      <a:r>
                        <a:rPr lang="en-US" noProof="0" dirty="0"/>
                        <a:t>x</a:t>
                      </a:r>
                    </a:p>
                  </a:txBody>
                  <a:tcPr anchor="ctr"/>
                </a:tc>
                <a:tc>
                  <a:txBody>
                    <a:bodyPr/>
                    <a:lstStyle/>
                    <a:p>
                      <a:pPr algn="ctr"/>
                      <a:r>
                        <a:rPr lang="en-US" noProof="0" dirty="0"/>
                        <a:t>x</a:t>
                      </a:r>
                    </a:p>
                  </a:txBody>
                  <a:tcPr anchor="ctr"/>
                </a:tc>
                <a:extLst>
                  <a:ext uri="{0D108BD9-81ED-4DB2-BD59-A6C34878D82A}">
                    <a16:rowId xmlns:a16="http://schemas.microsoft.com/office/drawing/2014/main" val="141683130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noProof="0" dirty="0">
                          <a:solidFill>
                            <a:schemeClr val="bg1"/>
                          </a:solidFill>
                        </a:rPr>
                        <a:t>(refined) silver</a:t>
                      </a:r>
                    </a:p>
                  </a:txBody>
                  <a:tcPr anchor="ctr">
                    <a:solidFill>
                      <a:schemeClr val="accent1"/>
                    </a:solidFill>
                  </a:tcPr>
                </a:tc>
                <a:tc>
                  <a:txBody>
                    <a:bodyPr/>
                    <a:lstStyle/>
                    <a:p>
                      <a:pPr algn="ctr"/>
                      <a:r>
                        <a:rPr lang="en-US" noProof="0" dirty="0">
                          <a:solidFill>
                            <a:schemeClr val="bg1"/>
                          </a:solidFill>
                        </a:rPr>
                        <a:t>sir</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4280703497"/>
                  </a:ext>
                </a:extLst>
              </a:tr>
            </a:tbl>
          </a:graphicData>
        </a:graphic>
      </p:graphicFrame>
      <p:sp>
        <p:nvSpPr>
          <p:cNvPr id="13" name="Título 12">
            <a:extLst>
              <a:ext uri="{FF2B5EF4-FFF2-40B4-BE49-F238E27FC236}">
                <a16:creationId xmlns:a16="http://schemas.microsoft.com/office/drawing/2014/main" id="{465444AC-09E0-9F2E-2D46-5B3B92D5DA96}"/>
              </a:ext>
            </a:extLst>
          </p:cNvPr>
          <p:cNvSpPr>
            <a:spLocks noGrp="1"/>
          </p:cNvSpPr>
          <p:nvPr>
            <p:ph type="title"/>
          </p:nvPr>
        </p:nvSpPr>
        <p:spPr>
          <a:xfrm>
            <a:off x="556213" y="105671"/>
            <a:ext cx="11451420" cy="1325563"/>
          </a:xfrm>
        </p:spPr>
        <p:txBody>
          <a:bodyPr rtlCol="0">
            <a:normAutofit/>
          </a:bodyPr>
          <a:lstStyle/>
          <a:p>
            <a:r>
              <a:rPr lang="en-US" sz="3600" noProof="0" dirty="0"/>
              <a:t>Mid-stream inputs are linked to downstream technologies</a:t>
            </a:r>
          </a:p>
        </p:txBody>
      </p:sp>
      <p:sp>
        <p:nvSpPr>
          <p:cNvPr id="5" name="Symbol zastępczy numeru slajdu 4">
            <a:extLst>
              <a:ext uri="{FF2B5EF4-FFF2-40B4-BE49-F238E27FC236}">
                <a16:creationId xmlns:a16="http://schemas.microsoft.com/office/drawing/2014/main" id="{9C8556AA-0573-DC24-6346-41D99BE835BC}"/>
              </a:ext>
            </a:extLst>
          </p:cNvPr>
          <p:cNvSpPr>
            <a:spLocks noGrp="1"/>
          </p:cNvSpPr>
          <p:nvPr>
            <p:ph type="sldNum" sz="quarter" idx="12"/>
          </p:nvPr>
        </p:nvSpPr>
        <p:spPr/>
        <p:txBody>
          <a:bodyPr/>
          <a:lstStyle/>
          <a:p>
            <a:pPr rtl="0"/>
            <a:fld id="{0FF54DE5-C571-48E8-A5BC-B369434E2F44}" type="slidenum">
              <a:rPr lang="en-US" noProof="0" smtClean="0"/>
              <a:t>10</a:t>
            </a:fld>
            <a:endParaRPr lang="en-US" noProof="0" dirty="0"/>
          </a:p>
        </p:txBody>
      </p:sp>
    </p:spTree>
    <p:extLst>
      <p:ext uri="{BB962C8B-B14F-4D97-AF65-F5344CB8AC3E}">
        <p14:creationId xmlns:p14="http://schemas.microsoft.com/office/powerpoint/2010/main" val="2259545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zawartości 3">
            <a:extLst>
              <a:ext uri="{FF2B5EF4-FFF2-40B4-BE49-F238E27FC236}">
                <a16:creationId xmlns:a16="http://schemas.microsoft.com/office/drawing/2014/main" id="{5CBDBA17-B1D1-0E8D-D0C9-CB8953A20724}"/>
              </a:ext>
            </a:extLst>
          </p:cNvPr>
          <p:cNvSpPr>
            <a:spLocks noGrp="1"/>
          </p:cNvSpPr>
          <p:nvPr>
            <p:ph idx="1"/>
          </p:nvPr>
        </p:nvSpPr>
        <p:spPr>
          <a:xfrm>
            <a:off x="752475" y="4540777"/>
            <a:ext cx="10327377" cy="1636186"/>
          </a:xfrm>
        </p:spPr>
        <p:txBody>
          <a:bodyPr>
            <a:normAutofit/>
          </a:bodyPr>
          <a:lstStyle/>
          <a:p>
            <a:pPr marL="0" indent="0">
              <a:buNone/>
            </a:pPr>
            <a:r>
              <a:rPr lang="en-US" sz="2400" noProof="0" dirty="0"/>
              <a:t>(</a:t>
            </a:r>
            <a:r>
              <a:rPr lang="en-US" sz="2400" noProof="0" dirty="0" err="1"/>
              <a:t>r,v,q</a:t>
            </a:r>
            <a:r>
              <a:rPr lang="en-US" sz="2400" noProof="0" dirty="0"/>
              <a:t>) – data availability: r - country level, v – values, q – quantities.</a:t>
            </a:r>
          </a:p>
          <a:p>
            <a:pPr marL="0" indent="0">
              <a:buNone/>
            </a:pPr>
            <a:r>
              <a:rPr lang="en-US" sz="2400" noProof="0" dirty="0"/>
              <a:t>*OS – other sources: scientific reports, articles, web.</a:t>
            </a:r>
          </a:p>
          <a:p>
            <a:pPr marL="0" indent="0">
              <a:buNone/>
            </a:pPr>
            <a:r>
              <a:rPr lang="en-US" sz="2400" noProof="0" dirty="0"/>
              <a:t>**- for some minerals HS code was not available.</a:t>
            </a:r>
          </a:p>
        </p:txBody>
      </p:sp>
      <p:sp>
        <p:nvSpPr>
          <p:cNvPr id="2" name="Título 1"/>
          <p:cNvSpPr>
            <a:spLocks noGrp="1"/>
          </p:cNvSpPr>
          <p:nvPr>
            <p:ph type="title"/>
          </p:nvPr>
        </p:nvSpPr>
        <p:spPr>
          <a:xfrm>
            <a:off x="752475" y="365125"/>
            <a:ext cx="10972800" cy="727695"/>
          </a:xfrm>
        </p:spPr>
        <p:txBody>
          <a:bodyPr rtlCol="0">
            <a:normAutofit fontScale="90000"/>
          </a:bodyPr>
          <a:lstStyle/>
          <a:p>
            <a:pPr rtl="0"/>
            <a:r>
              <a:rPr lang="en-US" noProof="0" dirty="0"/>
              <a:t>Data on production, bilateral trade and total supply of each product has been collected</a:t>
            </a:r>
          </a:p>
        </p:txBody>
      </p:sp>
      <p:sp>
        <p:nvSpPr>
          <p:cNvPr id="6" name="Symbol zastępczy numeru slajdu 5">
            <a:extLst>
              <a:ext uri="{FF2B5EF4-FFF2-40B4-BE49-F238E27FC236}">
                <a16:creationId xmlns:a16="http://schemas.microsoft.com/office/drawing/2014/main" id="{48A83014-1EB6-4A0D-54EE-ED6BFA5638F5}"/>
              </a:ext>
            </a:extLst>
          </p:cNvPr>
          <p:cNvSpPr>
            <a:spLocks noGrp="1"/>
          </p:cNvSpPr>
          <p:nvPr>
            <p:ph type="sldNum" sz="quarter" idx="12"/>
          </p:nvPr>
        </p:nvSpPr>
        <p:spPr/>
        <p:txBody>
          <a:bodyPr/>
          <a:lstStyle/>
          <a:p>
            <a:pPr rtl="0"/>
            <a:fld id="{0FF54DE5-C571-48E8-A5BC-B369434E2F44}" type="slidenum">
              <a:rPr lang="en-US" noProof="0" smtClean="0"/>
              <a:t>11</a:t>
            </a:fld>
            <a:endParaRPr lang="en-US" noProof="0" dirty="0"/>
          </a:p>
        </p:txBody>
      </p:sp>
      <p:graphicFrame>
        <p:nvGraphicFramePr>
          <p:cNvPr id="5" name="Tabela 4">
            <a:extLst>
              <a:ext uri="{FF2B5EF4-FFF2-40B4-BE49-F238E27FC236}">
                <a16:creationId xmlns:a16="http://schemas.microsoft.com/office/drawing/2014/main" id="{1A754661-3591-8832-83ED-0F0619C8C6C3}"/>
              </a:ext>
            </a:extLst>
          </p:cNvPr>
          <p:cNvGraphicFramePr>
            <a:graphicFrameLocks noGrp="1"/>
          </p:cNvGraphicFramePr>
          <p:nvPr>
            <p:extLst>
              <p:ext uri="{D42A27DB-BD31-4B8C-83A1-F6EECF244321}">
                <p14:modId xmlns:p14="http://schemas.microsoft.com/office/powerpoint/2010/main" val="2937223696"/>
              </p:ext>
            </p:extLst>
          </p:nvPr>
        </p:nvGraphicFramePr>
        <p:xfrm>
          <a:off x="1501358" y="1895955"/>
          <a:ext cx="8699776" cy="1981200"/>
        </p:xfrm>
        <a:graphic>
          <a:graphicData uri="http://schemas.openxmlformats.org/drawingml/2006/table">
            <a:tbl>
              <a:tblPr firstRow="1" bandRow="1">
                <a:tableStyleId>{5C22544A-7EE6-4342-B048-85BDC9FD1C3A}</a:tableStyleId>
              </a:tblPr>
              <a:tblGrid>
                <a:gridCol w="2174944">
                  <a:extLst>
                    <a:ext uri="{9D8B030D-6E8A-4147-A177-3AD203B41FA5}">
                      <a16:colId xmlns:a16="http://schemas.microsoft.com/office/drawing/2014/main" val="4030012865"/>
                    </a:ext>
                  </a:extLst>
                </a:gridCol>
                <a:gridCol w="2174944">
                  <a:extLst>
                    <a:ext uri="{9D8B030D-6E8A-4147-A177-3AD203B41FA5}">
                      <a16:colId xmlns:a16="http://schemas.microsoft.com/office/drawing/2014/main" val="1723913817"/>
                    </a:ext>
                  </a:extLst>
                </a:gridCol>
                <a:gridCol w="2174944">
                  <a:extLst>
                    <a:ext uri="{9D8B030D-6E8A-4147-A177-3AD203B41FA5}">
                      <a16:colId xmlns:a16="http://schemas.microsoft.com/office/drawing/2014/main" val="3716860247"/>
                    </a:ext>
                  </a:extLst>
                </a:gridCol>
                <a:gridCol w="2174944">
                  <a:extLst>
                    <a:ext uri="{9D8B030D-6E8A-4147-A177-3AD203B41FA5}">
                      <a16:colId xmlns:a16="http://schemas.microsoft.com/office/drawing/2014/main" val="2895376475"/>
                    </a:ext>
                  </a:extLst>
                </a:gridCol>
              </a:tblGrid>
              <a:tr h="370840">
                <a:tc>
                  <a:txBody>
                    <a:bodyPr/>
                    <a:lstStyle/>
                    <a:p>
                      <a:pPr algn="ctr"/>
                      <a:endParaRPr lang="en-US" sz="2000" noProof="0" dirty="0"/>
                    </a:p>
                  </a:txBody>
                  <a:tcPr/>
                </a:tc>
                <a:tc>
                  <a:txBody>
                    <a:bodyPr/>
                    <a:lstStyle/>
                    <a:p>
                      <a:pPr algn="ctr"/>
                      <a:r>
                        <a:rPr lang="en-US" sz="2000" noProof="0" dirty="0"/>
                        <a:t>Production </a:t>
                      </a:r>
                    </a:p>
                  </a:txBody>
                  <a:tcPr/>
                </a:tc>
                <a:tc>
                  <a:txBody>
                    <a:bodyPr/>
                    <a:lstStyle/>
                    <a:p>
                      <a:pPr algn="ctr"/>
                      <a:r>
                        <a:rPr lang="en-US" sz="2000" noProof="0" dirty="0"/>
                        <a:t>Trade</a:t>
                      </a:r>
                    </a:p>
                  </a:txBody>
                  <a:tcPr/>
                </a:tc>
                <a:tc>
                  <a:txBody>
                    <a:bodyPr/>
                    <a:lstStyle/>
                    <a:p>
                      <a:pPr algn="ctr"/>
                      <a:r>
                        <a:rPr lang="en-US" sz="2000" noProof="0" dirty="0"/>
                        <a:t>Total supply</a:t>
                      </a:r>
                    </a:p>
                  </a:txBody>
                  <a:tcPr/>
                </a:tc>
                <a:extLst>
                  <a:ext uri="{0D108BD9-81ED-4DB2-BD59-A6C34878D82A}">
                    <a16:rowId xmlns:a16="http://schemas.microsoft.com/office/drawing/2014/main" val="3433267711"/>
                  </a:ext>
                </a:extLst>
              </a:tr>
              <a:tr h="370840">
                <a:tc>
                  <a:txBody>
                    <a:bodyPr/>
                    <a:lstStyle/>
                    <a:p>
                      <a:pPr algn="ctr"/>
                      <a:r>
                        <a:rPr lang="en-US" sz="2000" noProof="0" dirty="0">
                          <a:solidFill>
                            <a:schemeClr val="bg1"/>
                          </a:solidFill>
                        </a:rPr>
                        <a:t>Mining</a:t>
                      </a:r>
                    </a:p>
                  </a:txBody>
                  <a:tcPr>
                    <a:solidFill>
                      <a:schemeClr val="accent1"/>
                    </a:solidFill>
                  </a:tcPr>
                </a:tc>
                <a:tc>
                  <a:txBody>
                    <a:bodyPr/>
                    <a:lstStyle/>
                    <a:p>
                      <a:pPr algn="ctr"/>
                      <a:r>
                        <a:rPr lang="en-US" sz="2000" noProof="0" dirty="0"/>
                        <a:t>USGS (</a:t>
                      </a:r>
                      <a:r>
                        <a:rPr lang="en-US" sz="2000" noProof="0" dirty="0" err="1"/>
                        <a:t>r,q</a:t>
                      </a:r>
                      <a:r>
                        <a:rPr lang="en-US" sz="2000" noProof="0" dirty="0"/>
                        <a:t>), OS*</a:t>
                      </a:r>
                    </a:p>
                  </a:txBody>
                  <a:tcPr/>
                </a:tc>
                <a:tc>
                  <a:txBody>
                    <a:bodyPr/>
                    <a:lstStyle/>
                    <a:p>
                      <a:pPr algn="ctr"/>
                      <a:r>
                        <a:rPr lang="en-US" sz="2000" noProof="0" dirty="0"/>
                        <a:t>CEPII (</a:t>
                      </a:r>
                      <a:r>
                        <a:rPr lang="en-US" sz="2000" noProof="0" dirty="0" err="1"/>
                        <a:t>r,v,q</a:t>
                      </a:r>
                      <a:r>
                        <a:rPr lang="en-US" sz="2000" noProof="0" dirty="0"/>
                        <a:t>)**</a:t>
                      </a:r>
                    </a:p>
                  </a:txBody>
                  <a:tcPr/>
                </a:tc>
                <a:tc>
                  <a:txBody>
                    <a:bodyPr/>
                    <a:lstStyle/>
                    <a:p>
                      <a:pPr algn="ctr"/>
                      <a:endParaRPr lang="en-US" sz="2000" noProof="0" dirty="0"/>
                    </a:p>
                  </a:txBody>
                  <a:tcPr/>
                </a:tc>
                <a:extLst>
                  <a:ext uri="{0D108BD9-81ED-4DB2-BD59-A6C34878D82A}">
                    <a16:rowId xmlns:a16="http://schemas.microsoft.com/office/drawing/2014/main" val="231834859"/>
                  </a:ext>
                </a:extLst>
              </a:tr>
              <a:tr h="370840">
                <a:tc>
                  <a:txBody>
                    <a:bodyPr/>
                    <a:lstStyle/>
                    <a:p>
                      <a:pPr algn="ctr"/>
                      <a:r>
                        <a:rPr lang="en-US" sz="2000" noProof="0" dirty="0">
                          <a:solidFill>
                            <a:schemeClr val="bg1"/>
                          </a:solidFill>
                        </a:rPr>
                        <a:t>Refining</a:t>
                      </a:r>
                    </a:p>
                  </a:txBody>
                  <a:tcPr>
                    <a:solidFill>
                      <a:schemeClr val="accent1"/>
                    </a:solidFill>
                  </a:tcPr>
                </a:tc>
                <a:tc>
                  <a:txBody>
                    <a:bodyPr/>
                    <a:lstStyle/>
                    <a:p>
                      <a:pPr algn="ctr"/>
                      <a:endParaRPr lang="en-US" sz="2000" noProof="0" dirty="0"/>
                    </a:p>
                  </a:txBody>
                  <a:tcPr/>
                </a:tc>
                <a:tc>
                  <a:txBody>
                    <a:bodyPr/>
                    <a:lstStyle/>
                    <a:p>
                      <a:pPr algn="ctr"/>
                      <a:r>
                        <a:rPr lang="en-US" sz="2000" noProof="0" dirty="0"/>
                        <a:t>CEPII (</a:t>
                      </a:r>
                      <a:r>
                        <a:rPr lang="en-US" sz="2000" noProof="0" dirty="0" err="1"/>
                        <a:t>r,v,q</a:t>
                      </a:r>
                      <a:r>
                        <a:rPr lang="en-US" sz="2000" noProof="0" dirty="0"/>
                        <a:t>)</a:t>
                      </a:r>
                    </a:p>
                  </a:txBody>
                  <a:tcPr/>
                </a:tc>
                <a:tc>
                  <a:txBody>
                    <a:bodyPr/>
                    <a:lstStyle/>
                    <a:p>
                      <a:pPr algn="ctr"/>
                      <a:endParaRPr lang="en-US" sz="2000" noProof="0" dirty="0"/>
                    </a:p>
                  </a:txBody>
                  <a:tcPr/>
                </a:tc>
                <a:extLst>
                  <a:ext uri="{0D108BD9-81ED-4DB2-BD59-A6C34878D82A}">
                    <a16:rowId xmlns:a16="http://schemas.microsoft.com/office/drawing/2014/main" val="2947165496"/>
                  </a:ext>
                </a:extLst>
              </a:tr>
              <a:tr h="370840">
                <a:tc>
                  <a:txBody>
                    <a:bodyPr/>
                    <a:lstStyle/>
                    <a:p>
                      <a:pPr algn="ctr"/>
                      <a:r>
                        <a:rPr lang="en-US" sz="2000" noProof="0" dirty="0">
                          <a:solidFill>
                            <a:schemeClr val="bg1"/>
                          </a:solidFill>
                        </a:rPr>
                        <a:t>Midstream</a:t>
                      </a:r>
                    </a:p>
                  </a:txBody>
                  <a:tcPr>
                    <a:solidFill>
                      <a:schemeClr val="accent1"/>
                    </a:solidFill>
                  </a:tcPr>
                </a:tc>
                <a:tc>
                  <a:txBody>
                    <a:bodyPr/>
                    <a:lstStyle/>
                    <a:p>
                      <a:pPr algn="ctr"/>
                      <a:r>
                        <a:rPr lang="en-US" sz="2000" noProof="0" dirty="0"/>
                        <a:t>JRC, BNEF, OS</a:t>
                      </a:r>
                    </a:p>
                  </a:txBody>
                  <a:tcPr/>
                </a:tc>
                <a:tc>
                  <a:txBody>
                    <a:bodyPr/>
                    <a:lstStyle/>
                    <a:p>
                      <a:pPr algn="ctr"/>
                      <a:r>
                        <a:rPr lang="en-US" sz="2000" noProof="0" dirty="0"/>
                        <a:t>CEPII (</a:t>
                      </a:r>
                      <a:r>
                        <a:rPr lang="en-US" sz="2000" noProof="0" dirty="0" err="1"/>
                        <a:t>r,v,q</a:t>
                      </a:r>
                      <a:r>
                        <a:rPr lang="en-US" sz="2000" noProof="0" dirty="0"/>
                        <a:t>)</a:t>
                      </a:r>
                    </a:p>
                  </a:txBody>
                  <a:tcPr/>
                </a:tc>
                <a:tc>
                  <a:txBody>
                    <a:bodyPr/>
                    <a:lstStyle/>
                    <a:p>
                      <a:pPr algn="ctr"/>
                      <a:r>
                        <a:rPr lang="en-US" sz="2000" noProof="0" dirty="0"/>
                        <a:t>IEA (q)</a:t>
                      </a:r>
                    </a:p>
                  </a:txBody>
                  <a:tcPr/>
                </a:tc>
                <a:extLst>
                  <a:ext uri="{0D108BD9-81ED-4DB2-BD59-A6C34878D82A}">
                    <a16:rowId xmlns:a16="http://schemas.microsoft.com/office/drawing/2014/main" val="1202207642"/>
                  </a:ext>
                </a:extLst>
              </a:tr>
              <a:tr h="370840">
                <a:tc>
                  <a:txBody>
                    <a:bodyPr/>
                    <a:lstStyle/>
                    <a:p>
                      <a:pPr algn="ctr"/>
                      <a:r>
                        <a:rPr lang="en-US" sz="2000" noProof="0" dirty="0">
                          <a:solidFill>
                            <a:schemeClr val="bg1"/>
                          </a:solidFill>
                        </a:rPr>
                        <a:t>Downstream</a:t>
                      </a:r>
                    </a:p>
                  </a:txBody>
                  <a:tcPr>
                    <a:solidFill>
                      <a:schemeClr val="accent1"/>
                    </a:solidFill>
                  </a:tcPr>
                </a:tc>
                <a:tc>
                  <a:txBody>
                    <a:bodyPr/>
                    <a:lstStyle/>
                    <a:p>
                      <a:pPr algn="ctr"/>
                      <a:r>
                        <a:rPr lang="en-US" sz="2000" noProof="0" dirty="0"/>
                        <a:t>BNEF</a:t>
                      </a:r>
                    </a:p>
                  </a:txBody>
                  <a:tcPr/>
                </a:tc>
                <a:tc>
                  <a:txBody>
                    <a:bodyPr/>
                    <a:lstStyle/>
                    <a:p>
                      <a:pPr algn="ctr"/>
                      <a:r>
                        <a:rPr lang="en-US" sz="2000" noProof="0" dirty="0"/>
                        <a:t>CEPII (</a:t>
                      </a:r>
                      <a:r>
                        <a:rPr lang="en-US" sz="2000" noProof="0" dirty="0" err="1"/>
                        <a:t>r,v,q</a:t>
                      </a:r>
                      <a:r>
                        <a:rPr lang="en-US" sz="2000" noProof="0" dirty="0"/>
                        <a:t>) </a:t>
                      </a:r>
                    </a:p>
                  </a:txBody>
                  <a:tcPr/>
                </a:tc>
                <a:tc>
                  <a:txBody>
                    <a:bodyPr/>
                    <a:lstStyle/>
                    <a:p>
                      <a:pPr algn="ctr"/>
                      <a:r>
                        <a:rPr lang="en-US" sz="2000" noProof="0" dirty="0"/>
                        <a:t>IEA, IRENA (</a:t>
                      </a:r>
                      <a:r>
                        <a:rPr lang="en-US" sz="2000" noProof="0" dirty="0" err="1"/>
                        <a:t>r,q</a:t>
                      </a:r>
                      <a:r>
                        <a:rPr lang="en-US" sz="2000" noProof="0" dirty="0"/>
                        <a:t>)</a:t>
                      </a:r>
                    </a:p>
                  </a:txBody>
                  <a:tcPr/>
                </a:tc>
                <a:extLst>
                  <a:ext uri="{0D108BD9-81ED-4DB2-BD59-A6C34878D82A}">
                    <a16:rowId xmlns:a16="http://schemas.microsoft.com/office/drawing/2014/main" val="1095228297"/>
                  </a:ext>
                </a:extLst>
              </a:tr>
            </a:tbl>
          </a:graphicData>
        </a:graphic>
      </p:graphicFrame>
    </p:spTree>
    <p:extLst>
      <p:ext uri="{BB962C8B-B14F-4D97-AF65-F5344CB8AC3E}">
        <p14:creationId xmlns:p14="http://schemas.microsoft.com/office/powerpoint/2010/main" val="4147782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A51A8-1D13-8443-1305-C6977C1654D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D0BAB2A-FF4D-1778-93AC-2D4456D9B8B2}"/>
              </a:ext>
            </a:extLst>
          </p:cNvPr>
          <p:cNvSpPr>
            <a:spLocks noGrp="1"/>
          </p:cNvSpPr>
          <p:nvPr>
            <p:ph type="sldNum" sz="quarter" idx="12"/>
          </p:nvPr>
        </p:nvSpPr>
        <p:spPr/>
        <p:txBody>
          <a:bodyPr/>
          <a:lstStyle/>
          <a:p>
            <a:fld id="{89D7931E-637B-46D8-A580-615CC76C5C63}" type="slidenum">
              <a:rPr lang="en-US" smtClean="0"/>
              <a:pPr/>
              <a:t>12</a:t>
            </a:fld>
            <a:endParaRPr lang="en-US" dirty="0"/>
          </a:p>
        </p:txBody>
      </p:sp>
      <p:sp>
        <p:nvSpPr>
          <p:cNvPr id="5" name="Title 2">
            <a:extLst>
              <a:ext uri="{FF2B5EF4-FFF2-40B4-BE49-F238E27FC236}">
                <a16:creationId xmlns:a16="http://schemas.microsoft.com/office/drawing/2014/main" id="{FE3ADD6B-A637-A488-8726-7E79F39105EC}"/>
              </a:ext>
            </a:extLst>
          </p:cNvPr>
          <p:cNvSpPr>
            <a:spLocks noGrp="1"/>
          </p:cNvSpPr>
          <p:nvPr>
            <p:ph type="title"/>
          </p:nvPr>
        </p:nvSpPr>
        <p:spPr>
          <a:xfrm>
            <a:off x="601344" y="0"/>
            <a:ext cx="11246485" cy="1260389"/>
          </a:xfrm>
        </p:spPr>
        <p:txBody>
          <a:bodyPr>
            <a:normAutofit/>
          </a:bodyPr>
          <a:lstStyle/>
          <a:p>
            <a:r>
              <a:rPr lang="en-US" sz="3600" dirty="0"/>
              <a:t>Adjustment factors are used to convert trade data volumes to production-consistent units</a:t>
            </a:r>
          </a:p>
        </p:txBody>
      </p:sp>
      <p:graphicFrame>
        <p:nvGraphicFramePr>
          <p:cNvPr id="2" name="Table 1">
            <a:extLst>
              <a:ext uri="{FF2B5EF4-FFF2-40B4-BE49-F238E27FC236}">
                <a16:creationId xmlns:a16="http://schemas.microsoft.com/office/drawing/2014/main" id="{12504444-00FC-4A5F-A715-B673F034D450}"/>
              </a:ext>
            </a:extLst>
          </p:cNvPr>
          <p:cNvGraphicFramePr>
            <a:graphicFrameLocks noGrp="1"/>
          </p:cNvGraphicFramePr>
          <p:nvPr>
            <p:extLst>
              <p:ext uri="{D42A27DB-BD31-4B8C-83A1-F6EECF244321}">
                <p14:modId xmlns:p14="http://schemas.microsoft.com/office/powerpoint/2010/main" val="413890321"/>
              </p:ext>
            </p:extLst>
          </p:nvPr>
        </p:nvGraphicFramePr>
        <p:xfrm>
          <a:off x="895927" y="1260389"/>
          <a:ext cx="5994400" cy="5243180"/>
        </p:xfrm>
        <a:graphic>
          <a:graphicData uri="http://schemas.openxmlformats.org/drawingml/2006/table">
            <a:tbl>
              <a:tblPr firstRow="1" firstCol="1" bandRow="1">
                <a:tableStyleId>{5C22544A-7EE6-4342-B048-85BDC9FD1C3A}</a:tableStyleId>
              </a:tblPr>
              <a:tblGrid>
                <a:gridCol w="3177309">
                  <a:extLst>
                    <a:ext uri="{9D8B030D-6E8A-4147-A177-3AD203B41FA5}">
                      <a16:colId xmlns:a16="http://schemas.microsoft.com/office/drawing/2014/main" val="1559548399"/>
                    </a:ext>
                  </a:extLst>
                </a:gridCol>
                <a:gridCol w="868219">
                  <a:extLst>
                    <a:ext uri="{9D8B030D-6E8A-4147-A177-3AD203B41FA5}">
                      <a16:colId xmlns:a16="http://schemas.microsoft.com/office/drawing/2014/main" val="870514236"/>
                    </a:ext>
                  </a:extLst>
                </a:gridCol>
                <a:gridCol w="1948872">
                  <a:extLst>
                    <a:ext uri="{9D8B030D-6E8A-4147-A177-3AD203B41FA5}">
                      <a16:colId xmlns:a16="http://schemas.microsoft.com/office/drawing/2014/main" val="1310644097"/>
                    </a:ext>
                  </a:extLst>
                </a:gridCol>
              </a:tblGrid>
              <a:tr h="240823">
                <a:tc>
                  <a:txBody>
                    <a:bodyPr/>
                    <a:lstStyle/>
                    <a:p>
                      <a:pPr marL="0" marR="0" algn="ctr">
                        <a:spcBef>
                          <a:spcPts val="0"/>
                        </a:spcBef>
                        <a:spcAft>
                          <a:spcPts val="0"/>
                        </a:spcAft>
                      </a:pPr>
                      <a:r>
                        <a:rPr lang="en-GB" sz="1400" dirty="0">
                          <a:effectLst/>
                          <a:latin typeface="+mn-lt"/>
                        </a:rPr>
                        <a:t>Commodity</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400" dirty="0">
                          <a:effectLst/>
                          <a:latin typeface="+mn-lt"/>
                          <a:ea typeface="Calibri" panose="020F0502020204030204" pitchFamily="34" charset="0"/>
                          <a:cs typeface="Arial" panose="020B0604020202020204" pitchFamily="34" charset="0"/>
                        </a:rPr>
                        <a:t>Code</a:t>
                      </a:r>
                    </a:p>
                  </a:txBody>
                  <a:tcPr marL="68580" marR="68580" marT="0" marB="0"/>
                </a:tc>
                <a:tc>
                  <a:txBody>
                    <a:bodyPr/>
                    <a:lstStyle/>
                    <a:p>
                      <a:pPr marL="0" marR="0" algn="ctr">
                        <a:spcBef>
                          <a:spcPts val="0"/>
                        </a:spcBef>
                        <a:spcAft>
                          <a:spcPts val="0"/>
                        </a:spcAft>
                      </a:pPr>
                      <a:r>
                        <a:rPr lang="en-US" sz="1400" dirty="0">
                          <a:effectLst/>
                          <a:latin typeface="+mn-lt"/>
                          <a:ea typeface="Calibri" panose="020F0502020204030204" pitchFamily="34" charset="0"/>
                          <a:cs typeface="Arial" panose="020B0604020202020204" pitchFamily="34" charset="0"/>
                        </a:rPr>
                        <a:t>Conversion factor</a:t>
                      </a:r>
                    </a:p>
                  </a:txBody>
                  <a:tcPr marL="68580" marR="68580" marT="0" marB="0"/>
                </a:tc>
                <a:extLst>
                  <a:ext uri="{0D108BD9-81ED-4DB2-BD59-A6C34878D82A}">
                    <a16:rowId xmlns:a16="http://schemas.microsoft.com/office/drawing/2014/main" val="1429931749"/>
                  </a:ext>
                </a:extLst>
              </a:tr>
              <a:tr h="240823">
                <a:tc>
                  <a:txBody>
                    <a:bodyPr/>
                    <a:lstStyle/>
                    <a:p>
                      <a:pPr marL="0" marR="0" algn="ctr">
                        <a:spcBef>
                          <a:spcPts val="0"/>
                        </a:spcBef>
                        <a:spcAft>
                          <a:spcPts val="0"/>
                        </a:spcAft>
                      </a:pPr>
                      <a:r>
                        <a:rPr lang="en-GB" sz="1400" dirty="0">
                          <a:effectLst/>
                          <a:latin typeface="+mn-lt"/>
                        </a:rPr>
                        <a:t>Graphite</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gra</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1</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24150515"/>
                  </a:ext>
                </a:extLst>
              </a:tr>
              <a:tr h="240823">
                <a:tc>
                  <a:txBody>
                    <a:bodyPr/>
                    <a:lstStyle/>
                    <a:p>
                      <a:pPr marL="0" marR="0" algn="ctr">
                        <a:spcBef>
                          <a:spcPts val="0"/>
                        </a:spcBef>
                        <a:spcAft>
                          <a:spcPts val="0"/>
                        </a:spcAft>
                      </a:pPr>
                      <a:r>
                        <a:rPr lang="en-GB" sz="1400">
                          <a:effectLst/>
                          <a:latin typeface="+mn-lt"/>
                        </a:rPr>
                        <a:t>Phosphorus</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pho</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rPr>
                        <a:t>1</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9639062"/>
                  </a:ext>
                </a:extLst>
              </a:tr>
              <a:tr h="240823">
                <a:tc>
                  <a:txBody>
                    <a:bodyPr/>
                    <a:lstStyle/>
                    <a:p>
                      <a:pPr marL="0" marR="0" algn="ctr">
                        <a:spcBef>
                          <a:spcPts val="0"/>
                        </a:spcBef>
                        <a:spcAft>
                          <a:spcPts val="0"/>
                        </a:spcAft>
                      </a:pPr>
                      <a:r>
                        <a:rPr lang="en-GB" sz="1400">
                          <a:effectLst/>
                          <a:latin typeface="+mn-lt"/>
                        </a:rPr>
                        <a:t>Magnesium</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mgm</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0.285</a:t>
                      </a:r>
                      <a:r>
                        <a:rPr lang="en-GB" sz="1400" baseline="30000">
                          <a:effectLst/>
                          <a:latin typeface="+mn-lt"/>
                        </a:rPr>
                        <a:t> a</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11031600"/>
                  </a:ext>
                </a:extLst>
              </a:tr>
              <a:tr h="240823">
                <a:tc>
                  <a:txBody>
                    <a:bodyPr/>
                    <a:lstStyle/>
                    <a:p>
                      <a:pPr marL="0" marR="0" algn="ctr">
                        <a:spcBef>
                          <a:spcPts val="0"/>
                        </a:spcBef>
                        <a:spcAft>
                          <a:spcPts val="0"/>
                        </a:spcAft>
                      </a:pPr>
                      <a:r>
                        <a:rPr lang="en-GB" sz="1400">
                          <a:effectLst/>
                          <a:latin typeface="+mn-lt"/>
                        </a:rPr>
                        <a:t>Manganese</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man</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1</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02903412"/>
                  </a:ext>
                </a:extLst>
              </a:tr>
              <a:tr h="240823">
                <a:tc>
                  <a:txBody>
                    <a:bodyPr/>
                    <a:lstStyle/>
                    <a:p>
                      <a:pPr marL="0" marR="0" algn="ctr">
                        <a:spcBef>
                          <a:spcPts val="0"/>
                        </a:spcBef>
                        <a:spcAft>
                          <a:spcPts val="0"/>
                        </a:spcAft>
                      </a:pPr>
                      <a:r>
                        <a:rPr lang="en-GB" sz="1400" dirty="0">
                          <a:effectLst/>
                          <a:latin typeface="+mn-lt"/>
                        </a:rPr>
                        <a:t>Nickel</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nik</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0.015</a:t>
                      </a:r>
                      <a:r>
                        <a:rPr lang="en-GB" sz="1400" baseline="30000">
                          <a:effectLst/>
                          <a:latin typeface="+mn-lt"/>
                        </a:rPr>
                        <a:t>a</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3742541"/>
                  </a:ext>
                </a:extLst>
              </a:tr>
              <a:tr h="240823">
                <a:tc>
                  <a:txBody>
                    <a:bodyPr/>
                    <a:lstStyle/>
                    <a:p>
                      <a:pPr marL="0" marR="0" algn="ctr">
                        <a:spcBef>
                          <a:spcPts val="0"/>
                        </a:spcBef>
                        <a:spcAft>
                          <a:spcPts val="0"/>
                        </a:spcAft>
                      </a:pPr>
                      <a:r>
                        <a:rPr lang="en-GB" sz="1400">
                          <a:effectLst/>
                          <a:latin typeface="+mn-lt"/>
                        </a:rPr>
                        <a:t>Cobalt</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cob</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0.07</a:t>
                      </a:r>
                      <a:r>
                        <a:rPr lang="en-GB" sz="1400" baseline="30000">
                          <a:effectLst/>
                          <a:latin typeface="+mn-lt"/>
                        </a:rPr>
                        <a:t> a</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92826195"/>
                  </a:ext>
                </a:extLst>
              </a:tr>
              <a:tr h="240823">
                <a:tc>
                  <a:txBody>
                    <a:bodyPr/>
                    <a:lstStyle/>
                    <a:p>
                      <a:pPr marL="0" marR="0" algn="ctr">
                        <a:spcBef>
                          <a:spcPts val="0"/>
                        </a:spcBef>
                        <a:spcAft>
                          <a:spcPts val="0"/>
                        </a:spcAft>
                      </a:pPr>
                      <a:r>
                        <a:rPr lang="en-GB" sz="1400">
                          <a:effectLst/>
                          <a:latin typeface="+mn-lt"/>
                        </a:rPr>
                        <a:t>Zinc</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zin</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0.65</a:t>
                      </a:r>
                      <a:r>
                        <a:rPr lang="en-GB" sz="1400" baseline="30000">
                          <a:effectLst/>
                          <a:latin typeface="+mn-lt"/>
                        </a:rPr>
                        <a:t> a</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72542800"/>
                  </a:ext>
                </a:extLst>
              </a:tr>
              <a:tr h="240823">
                <a:tc>
                  <a:txBody>
                    <a:bodyPr/>
                    <a:lstStyle/>
                    <a:p>
                      <a:pPr marL="0" marR="0" algn="ctr">
                        <a:spcBef>
                          <a:spcPts val="0"/>
                        </a:spcBef>
                        <a:spcAft>
                          <a:spcPts val="0"/>
                        </a:spcAft>
                      </a:pPr>
                      <a:r>
                        <a:rPr lang="en-GB" sz="1400">
                          <a:effectLst/>
                          <a:latin typeface="+mn-lt"/>
                        </a:rPr>
                        <a:t>Chromium</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err="1">
                          <a:effectLst/>
                          <a:latin typeface="+mn-lt"/>
                        </a:rPr>
                        <a:t>chr</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0.68</a:t>
                      </a:r>
                      <a:r>
                        <a:rPr lang="en-GB" sz="1400" baseline="30000">
                          <a:effectLst/>
                          <a:latin typeface="+mn-lt"/>
                        </a:rPr>
                        <a:t> a</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84213552"/>
                  </a:ext>
                </a:extLst>
              </a:tr>
              <a:tr h="240823">
                <a:tc>
                  <a:txBody>
                    <a:bodyPr/>
                    <a:lstStyle/>
                    <a:p>
                      <a:pPr marL="0" marR="0" algn="ctr">
                        <a:spcBef>
                          <a:spcPts val="0"/>
                        </a:spcBef>
                        <a:spcAft>
                          <a:spcPts val="0"/>
                        </a:spcAft>
                      </a:pPr>
                      <a:r>
                        <a:rPr lang="en-GB" sz="1400">
                          <a:effectLst/>
                          <a:latin typeface="+mn-lt"/>
                        </a:rPr>
                        <a:t>Titanium</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tit</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rPr>
                        <a:t>Own estimates</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36646257"/>
                  </a:ext>
                </a:extLst>
              </a:tr>
              <a:tr h="240823">
                <a:tc>
                  <a:txBody>
                    <a:bodyPr/>
                    <a:lstStyle/>
                    <a:p>
                      <a:pPr marL="0" marR="0" algn="ctr">
                        <a:spcBef>
                          <a:spcPts val="0"/>
                        </a:spcBef>
                        <a:spcAft>
                          <a:spcPts val="0"/>
                        </a:spcAft>
                      </a:pPr>
                      <a:r>
                        <a:rPr lang="en-GB" sz="1400" dirty="0">
                          <a:effectLst/>
                          <a:latin typeface="+mn-lt"/>
                        </a:rPr>
                        <a:t>Niobium</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err="1">
                          <a:effectLst/>
                          <a:latin typeface="+mn-lt"/>
                        </a:rPr>
                        <a:t>nio</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rPr>
                        <a:t>1</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03723027"/>
                  </a:ext>
                </a:extLst>
              </a:tr>
              <a:tr h="240823">
                <a:tc>
                  <a:txBody>
                    <a:bodyPr/>
                    <a:lstStyle/>
                    <a:p>
                      <a:pPr marL="0" marR="0" algn="ctr">
                        <a:spcBef>
                          <a:spcPts val="0"/>
                        </a:spcBef>
                        <a:spcAft>
                          <a:spcPts val="0"/>
                        </a:spcAft>
                      </a:pPr>
                      <a:r>
                        <a:rPr lang="en-GB" sz="1400" dirty="0">
                          <a:effectLst/>
                          <a:latin typeface="+mn-lt"/>
                        </a:rPr>
                        <a:t>Silver</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err="1">
                          <a:effectLst/>
                          <a:latin typeface="+mn-lt"/>
                        </a:rPr>
                        <a:t>sil</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rPr>
                        <a:t>0.017</a:t>
                      </a:r>
                      <a:r>
                        <a:rPr lang="en-GB" sz="1400" baseline="30000" dirty="0">
                          <a:effectLst/>
                          <a:latin typeface="+mn-lt"/>
                        </a:rPr>
                        <a:t> a</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82743371"/>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Lithium refining</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err="1">
                          <a:effectLst/>
                          <a:latin typeface="+mn-lt"/>
                          <a:ea typeface="Calibri" panose="020F0502020204030204" pitchFamily="34" charset="0"/>
                          <a:cs typeface="Arial" panose="020B0604020202020204" pitchFamily="34" charset="0"/>
                        </a:rPr>
                        <a:t>lir</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0.2</a:t>
                      </a:r>
                      <a:r>
                        <a:rPr lang="en-GB" sz="1400" baseline="30000">
                          <a:effectLst/>
                          <a:latin typeface="+mn-lt"/>
                          <a:ea typeface="Calibri" panose="020F0502020204030204" pitchFamily="34" charset="0"/>
                          <a:cs typeface="Arial" panose="020B0604020202020204" pitchFamily="34" charset="0"/>
                        </a:rPr>
                        <a:t>b</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209404"/>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Cobalt refining </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cor</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0.72</a:t>
                      </a:r>
                      <a:r>
                        <a:rPr lang="en-GB" sz="1400" baseline="30000">
                          <a:effectLst/>
                          <a:latin typeface="+mn-lt"/>
                          <a:ea typeface="Calibri" panose="020F0502020204030204" pitchFamily="34" charset="0"/>
                          <a:cs typeface="Arial" panose="020B0604020202020204" pitchFamily="34" charset="0"/>
                        </a:rPr>
                        <a:t> e</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42014548"/>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Rare earths refining </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rer</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1</a:t>
                      </a:r>
                      <a:endParaRPr lang="en-US" sz="140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51725581"/>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Manganese chemical refining</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mnr</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0.77</a:t>
                      </a:r>
                      <a:r>
                        <a:rPr lang="en-GB" sz="1400" baseline="30000" dirty="0">
                          <a:effectLst/>
                          <a:latin typeface="+mn-lt"/>
                          <a:ea typeface="Calibri" panose="020F0502020204030204" pitchFamily="34" charset="0"/>
                          <a:cs typeface="Arial" panose="020B0604020202020204" pitchFamily="34" charset="0"/>
                        </a:rPr>
                        <a:t> b</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35172842"/>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Nickel chemical refining</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nir</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0.78</a:t>
                      </a:r>
                      <a:r>
                        <a:rPr lang="en-GB" sz="1400" baseline="30000" dirty="0">
                          <a:effectLst/>
                          <a:latin typeface="+mn-lt"/>
                          <a:ea typeface="Calibri" panose="020F0502020204030204" pitchFamily="34" charset="0"/>
                          <a:cs typeface="Arial" panose="020B0604020202020204" pitchFamily="34" charset="0"/>
                        </a:rPr>
                        <a:t> b</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60535490"/>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Private vehicles EV</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evl</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2 tonnes/</a:t>
                      </a:r>
                      <a:r>
                        <a:rPr lang="en-GB" sz="1400" dirty="0" err="1">
                          <a:effectLst/>
                          <a:latin typeface="+mn-lt"/>
                          <a:ea typeface="Calibri" panose="020F0502020204030204" pitchFamily="34" charset="0"/>
                          <a:cs typeface="Arial" panose="020B0604020202020204" pitchFamily="34" charset="0"/>
                        </a:rPr>
                        <a:t>unit</a:t>
                      </a:r>
                      <a:r>
                        <a:rPr lang="en-GB" sz="1400" baseline="30000" dirty="0" err="1">
                          <a:effectLst/>
                          <a:latin typeface="+mn-lt"/>
                          <a:ea typeface="Calibri" panose="020F0502020204030204" pitchFamily="34" charset="0"/>
                          <a:cs typeface="Arial" panose="020B0604020202020204" pitchFamily="34" charset="0"/>
                        </a:rPr>
                        <a:t>d</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17805416"/>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Private vehicles PHEV</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pvl</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2 tonnes/</a:t>
                      </a:r>
                      <a:r>
                        <a:rPr lang="en-GB" sz="1400" dirty="0" err="1">
                          <a:effectLst/>
                          <a:latin typeface="+mn-lt"/>
                          <a:ea typeface="Calibri" panose="020F0502020204030204" pitchFamily="34" charset="0"/>
                          <a:cs typeface="Arial" panose="020B0604020202020204" pitchFamily="34" charset="0"/>
                        </a:rPr>
                        <a:t>unit</a:t>
                      </a:r>
                      <a:r>
                        <a:rPr lang="en-GB" sz="1400" baseline="30000" dirty="0" err="1">
                          <a:effectLst/>
                          <a:latin typeface="+mn-lt"/>
                          <a:ea typeface="Calibri" panose="020F0502020204030204" pitchFamily="34" charset="0"/>
                          <a:cs typeface="Arial" panose="020B0604020202020204" pitchFamily="34" charset="0"/>
                        </a:rPr>
                        <a:t>d</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36200740"/>
                  </a:ext>
                </a:extLst>
              </a:tr>
              <a:tr h="240823">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Private combustion vehicles</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cbl</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1.5 tonnes/</a:t>
                      </a:r>
                      <a:r>
                        <a:rPr lang="en-GB" sz="1400" dirty="0" err="1">
                          <a:effectLst/>
                          <a:latin typeface="+mn-lt"/>
                          <a:ea typeface="Calibri" panose="020F0502020204030204" pitchFamily="34" charset="0"/>
                          <a:cs typeface="Arial" panose="020B0604020202020204" pitchFamily="34" charset="0"/>
                        </a:rPr>
                        <a:t>unit</a:t>
                      </a:r>
                      <a:r>
                        <a:rPr lang="en-GB" sz="1400" baseline="30000" dirty="0" err="1">
                          <a:effectLst/>
                          <a:latin typeface="+mn-lt"/>
                          <a:ea typeface="Calibri" panose="020F0502020204030204" pitchFamily="34" charset="0"/>
                          <a:cs typeface="Arial" panose="020B0604020202020204" pitchFamily="34" charset="0"/>
                        </a:rPr>
                        <a:t>d</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15394886"/>
                  </a:ext>
                </a:extLst>
              </a:tr>
              <a:tr h="120412">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Electric buses</a:t>
                      </a:r>
                      <a:endParaRPr lang="en-US" sz="14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evb</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10 tonnes/</a:t>
                      </a:r>
                      <a:r>
                        <a:rPr lang="en-GB" sz="1400" dirty="0" err="1">
                          <a:effectLst/>
                          <a:latin typeface="+mn-lt"/>
                          <a:ea typeface="Calibri" panose="020F0502020204030204" pitchFamily="34" charset="0"/>
                          <a:cs typeface="Arial" panose="020B0604020202020204" pitchFamily="34" charset="0"/>
                        </a:rPr>
                        <a:t>unit</a:t>
                      </a:r>
                      <a:r>
                        <a:rPr lang="en-GB" sz="1400" baseline="30000" dirty="0" err="1">
                          <a:effectLst/>
                          <a:latin typeface="+mn-lt"/>
                          <a:ea typeface="Calibri" panose="020F0502020204030204" pitchFamily="34" charset="0"/>
                          <a:cs typeface="Arial" panose="020B0604020202020204" pitchFamily="34" charset="0"/>
                        </a:rPr>
                        <a:t>d</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59856996"/>
                  </a:ext>
                </a:extLst>
              </a:tr>
              <a:tr h="120412">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Solar panels</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a:effectLst/>
                          <a:latin typeface="+mn-lt"/>
                          <a:ea typeface="Calibri" panose="020F0502020204030204" pitchFamily="34" charset="0"/>
                          <a:cs typeface="Arial" panose="020B0604020202020204" pitchFamily="34" charset="0"/>
                        </a:rPr>
                        <a:t>sop</a:t>
                      </a:r>
                      <a:endParaRPr lang="en-US" sz="1400">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GB" sz="1400" dirty="0">
                          <a:effectLst/>
                          <a:latin typeface="+mn-lt"/>
                          <a:ea typeface="Calibri" panose="020F0502020204030204" pitchFamily="34" charset="0"/>
                          <a:cs typeface="Arial" panose="020B0604020202020204" pitchFamily="34" charset="0"/>
                        </a:rPr>
                        <a:t>10 W/</a:t>
                      </a:r>
                      <a:r>
                        <a:rPr lang="en-GB" sz="1400" dirty="0" err="1">
                          <a:effectLst/>
                          <a:latin typeface="+mn-lt"/>
                          <a:ea typeface="Calibri" panose="020F0502020204030204" pitchFamily="34" charset="0"/>
                          <a:cs typeface="Arial" panose="020B0604020202020204" pitchFamily="34" charset="0"/>
                        </a:rPr>
                        <a:t>kg</a:t>
                      </a:r>
                      <a:r>
                        <a:rPr lang="en-GB" sz="1400" baseline="30000" dirty="0" err="1">
                          <a:effectLst/>
                          <a:latin typeface="+mn-lt"/>
                          <a:ea typeface="Calibri" panose="020F0502020204030204" pitchFamily="34" charset="0"/>
                          <a:cs typeface="Arial" panose="020B0604020202020204" pitchFamily="34" charset="0"/>
                        </a:rPr>
                        <a:t>c</a:t>
                      </a:r>
                      <a:endParaRPr lang="en-US" sz="14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50889948"/>
                  </a:ext>
                </a:extLst>
              </a:tr>
            </a:tbl>
          </a:graphicData>
        </a:graphic>
      </p:graphicFrame>
      <p:sp>
        <p:nvSpPr>
          <p:cNvPr id="13" name="TextBox 12">
            <a:extLst>
              <a:ext uri="{FF2B5EF4-FFF2-40B4-BE49-F238E27FC236}">
                <a16:creationId xmlns:a16="http://schemas.microsoft.com/office/drawing/2014/main" id="{22FC03EB-7969-4A4A-A46C-7CDD9FA034F5}"/>
              </a:ext>
            </a:extLst>
          </p:cNvPr>
          <p:cNvSpPr txBox="1"/>
          <p:nvPr/>
        </p:nvSpPr>
        <p:spPr>
          <a:xfrm>
            <a:off x="7652328" y="1543178"/>
            <a:ext cx="4267055" cy="4154984"/>
          </a:xfrm>
          <a:prstGeom prst="rect">
            <a:avLst/>
          </a:prstGeom>
          <a:noFill/>
        </p:spPr>
        <p:txBody>
          <a:bodyPr wrap="square">
            <a:spAutoFit/>
          </a:bodyPr>
          <a:lstStyle/>
          <a:p>
            <a:pPr marL="0" marR="0" algn="just">
              <a:spcBef>
                <a:spcPts val="0"/>
              </a:spcBef>
              <a:spcAft>
                <a:spcPts val="1200"/>
              </a:spcAft>
            </a:pPr>
            <a:r>
              <a:rPr lang="en-GB" sz="1400" dirty="0">
                <a:effectLst/>
                <a:latin typeface="Verdana" panose="020B0604030504040204" pitchFamily="34" charset="0"/>
                <a:ea typeface="Calibri" panose="020F0502020204030204" pitchFamily="34" charset="0"/>
                <a:cs typeface="Arial" panose="020B0604020202020204" pitchFamily="34" charset="0"/>
              </a:rPr>
              <a:t>a – Based on Alvarez et al. (2026).</a:t>
            </a:r>
            <a:endParaRPr lang="en-US" sz="1600" dirty="0">
              <a:effectLst/>
              <a:latin typeface="Verdana" panose="020B0604030504040204" pitchFamily="34" charset="0"/>
              <a:ea typeface="Calibri" panose="020F0502020204030204" pitchFamily="34" charset="0"/>
              <a:cs typeface="Arial" panose="020B0604020202020204" pitchFamily="34" charset="0"/>
            </a:endParaRPr>
          </a:p>
          <a:p>
            <a:pPr marL="0" marR="0" algn="just">
              <a:spcBef>
                <a:spcPts val="0"/>
              </a:spcBef>
              <a:spcAft>
                <a:spcPts val="1200"/>
              </a:spcAft>
            </a:pPr>
            <a:r>
              <a:rPr lang="en-GB" sz="1400" dirty="0">
                <a:effectLst/>
                <a:latin typeface="Verdana" panose="020B0604030504040204" pitchFamily="34" charset="0"/>
                <a:ea typeface="Calibri" panose="020F0502020204030204" pitchFamily="34" charset="0"/>
                <a:cs typeface="Arial" panose="020B0604020202020204" pitchFamily="34" charset="0"/>
              </a:rPr>
              <a:t>b – Estimated as the share of mineral content in chemical mass of the refined products of nickel oxide and manganese oxide (assumed to be </a:t>
            </a:r>
            <a:r>
              <a:rPr lang="en-GB" sz="1400" dirty="0" err="1">
                <a:effectLst/>
                <a:latin typeface="Verdana" panose="020B0604030504040204" pitchFamily="34" charset="0"/>
                <a:ea typeface="Calibri" panose="020F0502020204030204" pitchFamily="34" charset="0"/>
                <a:cs typeface="Arial" panose="020B0604020202020204" pitchFamily="34" charset="0"/>
              </a:rPr>
              <a:t>NiO</a:t>
            </a:r>
            <a:r>
              <a:rPr lang="en-GB" sz="1400" dirty="0">
                <a:effectLst/>
                <a:latin typeface="Verdana" panose="020B0604030504040204" pitchFamily="34" charset="0"/>
                <a:ea typeface="Calibri" panose="020F0502020204030204" pitchFamily="34" charset="0"/>
                <a:cs typeface="Arial" panose="020B0604020202020204" pitchFamily="34" charset="0"/>
              </a:rPr>
              <a:t> and </a:t>
            </a:r>
            <a:r>
              <a:rPr lang="en-GB" sz="1400" dirty="0" err="1">
                <a:effectLst/>
                <a:latin typeface="Verdana" panose="020B0604030504040204" pitchFamily="34" charset="0"/>
                <a:ea typeface="Calibri" panose="020F0502020204030204" pitchFamily="34" charset="0"/>
                <a:cs typeface="Arial" panose="020B0604020202020204" pitchFamily="34" charset="0"/>
              </a:rPr>
              <a:t>MnO</a:t>
            </a:r>
            <a:r>
              <a:rPr lang="en-GB" sz="1400" dirty="0">
                <a:effectLst/>
                <a:latin typeface="Verdana" panose="020B0604030504040204" pitchFamily="34" charset="0"/>
                <a:ea typeface="Calibri" panose="020F0502020204030204" pitchFamily="34" charset="0"/>
                <a:cs typeface="Arial" panose="020B0604020202020204" pitchFamily="34" charset="0"/>
              </a:rPr>
              <a:t>). </a:t>
            </a:r>
            <a:endParaRPr lang="en-US" sz="1600" dirty="0">
              <a:effectLst/>
              <a:latin typeface="Verdana" panose="020B0604030504040204" pitchFamily="34" charset="0"/>
              <a:ea typeface="Calibri" panose="020F0502020204030204" pitchFamily="34" charset="0"/>
              <a:cs typeface="Arial" panose="020B0604020202020204" pitchFamily="34" charset="0"/>
            </a:endParaRPr>
          </a:p>
          <a:p>
            <a:pPr marL="0" marR="0" algn="just">
              <a:spcBef>
                <a:spcPts val="0"/>
              </a:spcBef>
              <a:spcAft>
                <a:spcPts val="1200"/>
              </a:spcAft>
            </a:pPr>
            <a:r>
              <a:rPr lang="en-GB" sz="1400" dirty="0">
                <a:effectLst/>
                <a:latin typeface="Verdana" panose="020B0604030504040204" pitchFamily="34" charset="0"/>
                <a:ea typeface="Calibri" panose="020F0502020204030204" pitchFamily="34" charset="0"/>
                <a:cs typeface="Arial" panose="020B0604020202020204" pitchFamily="34" charset="0"/>
              </a:rPr>
              <a:t>c – Based on IRENA (2018). </a:t>
            </a:r>
            <a:endParaRPr lang="en-US" sz="1600" dirty="0">
              <a:effectLst/>
              <a:latin typeface="Verdana" panose="020B0604030504040204" pitchFamily="34" charset="0"/>
              <a:ea typeface="Calibri" panose="020F0502020204030204" pitchFamily="34" charset="0"/>
              <a:cs typeface="Arial" panose="020B0604020202020204" pitchFamily="34" charset="0"/>
            </a:endParaRPr>
          </a:p>
          <a:p>
            <a:pPr marL="0" marR="0" algn="just">
              <a:spcBef>
                <a:spcPts val="0"/>
              </a:spcBef>
              <a:spcAft>
                <a:spcPts val="1200"/>
              </a:spcAft>
            </a:pPr>
            <a:r>
              <a:rPr lang="en-GB" sz="1400" dirty="0">
                <a:effectLst/>
                <a:latin typeface="Verdana" panose="020B0604030504040204" pitchFamily="34" charset="0"/>
                <a:ea typeface="Calibri" panose="020F0502020204030204" pitchFamily="34" charset="0"/>
                <a:cs typeface="Arial" panose="020B0604020202020204" pitchFamily="34" charset="0"/>
              </a:rPr>
              <a:t>d – Based on US EPA (2024). For three countries (USA, Canada and Germany) we assume that the weight of private combustion vehicles is 1.8 tonnes instead of 1.5 tonnes. This is to reflect that North American cars are larger and for Germany we scaled down the number of exported cars to obtain a better match with the combustion car production data from OICA.</a:t>
            </a:r>
            <a:endParaRPr lang="en-US" sz="1600" dirty="0">
              <a:effectLst/>
              <a:latin typeface="Verdana" panose="020B0604030504040204" pitchFamily="34" charset="0"/>
              <a:ea typeface="Calibri" panose="020F0502020204030204" pitchFamily="34" charset="0"/>
              <a:cs typeface="Arial" panose="020B0604020202020204" pitchFamily="34" charset="0"/>
            </a:endParaRPr>
          </a:p>
          <a:p>
            <a:pPr>
              <a:spcAft>
                <a:spcPts val="1200"/>
              </a:spcAft>
            </a:pPr>
            <a:r>
              <a:rPr lang="en-GB" sz="1400" dirty="0">
                <a:effectLst/>
                <a:latin typeface="Verdana" panose="020B0604030504040204" pitchFamily="34" charset="0"/>
                <a:ea typeface="Calibri" panose="020F0502020204030204" pitchFamily="34" charset="0"/>
                <a:cs typeface="Arial" panose="020B0604020202020204" pitchFamily="34" charset="0"/>
              </a:rPr>
              <a:t>e – Based on Gulley (2024).</a:t>
            </a:r>
            <a:endParaRPr lang="en-US" sz="1400" dirty="0"/>
          </a:p>
        </p:txBody>
      </p:sp>
    </p:spTree>
    <p:extLst>
      <p:ext uri="{BB962C8B-B14F-4D97-AF65-F5344CB8AC3E}">
        <p14:creationId xmlns:p14="http://schemas.microsoft.com/office/powerpoint/2010/main" val="3552333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A44FF-6FD5-7107-A28E-92631C29DFA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8E553EF-E521-614A-1E77-0A21ED7FF6B0}"/>
              </a:ext>
            </a:extLst>
          </p:cNvPr>
          <p:cNvSpPr>
            <a:spLocks noGrp="1"/>
          </p:cNvSpPr>
          <p:nvPr>
            <p:ph type="title"/>
          </p:nvPr>
        </p:nvSpPr>
        <p:spPr>
          <a:xfrm>
            <a:off x="443057" y="72433"/>
            <a:ext cx="10972800" cy="1003604"/>
          </a:xfrm>
        </p:spPr>
        <p:txBody>
          <a:bodyPr rtlCol="0"/>
          <a:lstStyle/>
          <a:p>
            <a:pPr rtl="0"/>
            <a:r>
              <a:rPr lang="en-US" noProof="0" dirty="0"/>
              <a:t>Mining of the battery grade minerals</a:t>
            </a:r>
          </a:p>
        </p:txBody>
      </p:sp>
      <p:sp>
        <p:nvSpPr>
          <p:cNvPr id="5" name="Symbol zastępczy numeru slajdu 4">
            <a:extLst>
              <a:ext uri="{FF2B5EF4-FFF2-40B4-BE49-F238E27FC236}">
                <a16:creationId xmlns:a16="http://schemas.microsoft.com/office/drawing/2014/main" id="{47AE7A26-33B9-04C6-BAA5-0E369F67943C}"/>
              </a:ext>
            </a:extLst>
          </p:cNvPr>
          <p:cNvSpPr>
            <a:spLocks noGrp="1"/>
          </p:cNvSpPr>
          <p:nvPr>
            <p:ph type="sldNum" sz="quarter" idx="12"/>
          </p:nvPr>
        </p:nvSpPr>
        <p:spPr/>
        <p:txBody>
          <a:bodyPr/>
          <a:lstStyle/>
          <a:p>
            <a:pPr rtl="0"/>
            <a:fld id="{0FF54DE5-C571-48E8-A5BC-B369434E2F44}" type="slidenum">
              <a:rPr lang="en-US" noProof="0" smtClean="0"/>
              <a:t>13</a:t>
            </a:fld>
            <a:endParaRPr lang="en-US" noProof="0" dirty="0"/>
          </a:p>
        </p:txBody>
      </p:sp>
      <p:graphicFrame>
        <p:nvGraphicFramePr>
          <p:cNvPr id="9" name="Chart 1">
            <a:extLst>
              <a:ext uri="{FF2B5EF4-FFF2-40B4-BE49-F238E27FC236}">
                <a16:creationId xmlns:a16="http://schemas.microsoft.com/office/drawing/2014/main" id="{794B2815-4319-05A8-6B78-D5203CDA1E43}"/>
              </a:ext>
            </a:extLst>
          </p:cNvPr>
          <p:cNvGraphicFramePr>
            <a:graphicFrameLocks/>
          </p:cNvGraphicFramePr>
          <p:nvPr>
            <p:extLst>
              <p:ext uri="{D42A27DB-BD31-4B8C-83A1-F6EECF244321}">
                <p14:modId xmlns:p14="http://schemas.microsoft.com/office/powerpoint/2010/main" val="832429753"/>
              </p:ext>
            </p:extLst>
          </p:nvPr>
        </p:nvGraphicFramePr>
        <p:xfrm>
          <a:off x="992961" y="1076037"/>
          <a:ext cx="9942945" cy="47594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a:extLst>
              <a:ext uri="{FF2B5EF4-FFF2-40B4-BE49-F238E27FC236}">
                <a16:creationId xmlns:a16="http://schemas.microsoft.com/office/drawing/2014/main" id="{04E41149-BAD5-40A4-859B-A31A0B37831D}"/>
              </a:ext>
            </a:extLst>
          </p:cNvPr>
          <p:cNvGraphicFramePr>
            <a:graphicFrameLocks noGrp="1"/>
          </p:cNvGraphicFramePr>
          <p:nvPr>
            <p:extLst>
              <p:ext uri="{D42A27DB-BD31-4B8C-83A1-F6EECF244321}">
                <p14:modId xmlns:p14="http://schemas.microsoft.com/office/powerpoint/2010/main" val="3019981346"/>
              </p:ext>
            </p:extLst>
          </p:nvPr>
        </p:nvGraphicFramePr>
        <p:xfrm>
          <a:off x="2938284" y="6182443"/>
          <a:ext cx="2483158" cy="431420"/>
        </p:xfrm>
        <a:graphic>
          <a:graphicData uri="http://schemas.openxmlformats.org/drawingml/2006/table">
            <a:tbl>
              <a:tblPr>
                <a:tableStyleId>{2D5ABB26-0587-4C30-8999-92F81FD0307C}</a:tableStyleId>
              </a:tblPr>
              <a:tblGrid>
                <a:gridCol w="381461">
                  <a:extLst>
                    <a:ext uri="{9D8B030D-6E8A-4147-A177-3AD203B41FA5}">
                      <a16:colId xmlns:a16="http://schemas.microsoft.com/office/drawing/2014/main" val="2572507508"/>
                    </a:ext>
                  </a:extLst>
                </a:gridCol>
                <a:gridCol w="2101697">
                  <a:extLst>
                    <a:ext uri="{9D8B030D-6E8A-4147-A177-3AD203B41FA5}">
                      <a16:colId xmlns:a16="http://schemas.microsoft.com/office/drawing/2014/main" val="3279646358"/>
                    </a:ext>
                  </a:extLst>
                </a:gridCol>
              </a:tblGrid>
              <a:tr h="200721">
                <a:tc>
                  <a:txBody>
                    <a:bodyPr/>
                    <a:lstStyle/>
                    <a:p>
                      <a:pPr algn="ctr" fontAlgn="b"/>
                      <a:r>
                        <a:rPr lang="en-US" sz="1400" b="0" u="none" strike="noStrike" dirty="0">
                          <a:solidFill>
                            <a:srgbClr val="000000"/>
                          </a:solidFill>
                          <a:effectLst/>
                        </a:rPr>
                        <a:t>man</a:t>
                      </a:r>
                      <a:endParaRPr lang="en-US" sz="1400" b="0" i="0" u="none" strike="noStrike" dirty="0">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a:solidFill>
                            <a:srgbClr val="000000"/>
                          </a:solidFill>
                          <a:effectLst/>
                        </a:rPr>
                        <a:t>Manganese</a:t>
                      </a:r>
                      <a:endParaRPr lang="en-US" sz="1400" b="0" i="0" u="none" strike="noStrike">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611338079"/>
                  </a:ext>
                </a:extLst>
              </a:tr>
              <a:tr h="200721">
                <a:tc>
                  <a:txBody>
                    <a:bodyPr/>
                    <a:lstStyle/>
                    <a:p>
                      <a:pPr algn="ctr" fontAlgn="b"/>
                      <a:r>
                        <a:rPr lang="en-US" sz="1400" b="0" u="none" strike="noStrike" dirty="0" err="1">
                          <a:solidFill>
                            <a:srgbClr val="000000"/>
                          </a:solidFill>
                          <a:effectLst/>
                        </a:rPr>
                        <a:t>nik</a:t>
                      </a:r>
                      <a:endParaRPr lang="en-US" sz="1400" b="0" i="0" u="none" strike="noStrike" dirty="0">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Nickel</a:t>
                      </a:r>
                      <a:endParaRPr lang="en-US" sz="1400" b="0" i="0" u="none" strike="noStrike" dirty="0">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1497706552"/>
                  </a:ext>
                </a:extLst>
              </a:tr>
            </a:tbl>
          </a:graphicData>
        </a:graphic>
      </p:graphicFrame>
      <p:graphicFrame>
        <p:nvGraphicFramePr>
          <p:cNvPr id="7" name="Table 6">
            <a:extLst>
              <a:ext uri="{FF2B5EF4-FFF2-40B4-BE49-F238E27FC236}">
                <a16:creationId xmlns:a16="http://schemas.microsoft.com/office/drawing/2014/main" id="{4936DB8D-EDEC-447B-BE6A-5C3C66FA243A}"/>
              </a:ext>
            </a:extLst>
          </p:cNvPr>
          <p:cNvGraphicFramePr>
            <a:graphicFrameLocks noGrp="1"/>
          </p:cNvGraphicFramePr>
          <p:nvPr>
            <p:extLst>
              <p:ext uri="{D42A27DB-BD31-4B8C-83A1-F6EECF244321}">
                <p14:modId xmlns:p14="http://schemas.microsoft.com/office/powerpoint/2010/main" val="929417813"/>
              </p:ext>
            </p:extLst>
          </p:nvPr>
        </p:nvGraphicFramePr>
        <p:xfrm>
          <a:off x="5653897" y="6032785"/>
          <a:ext cx="2483158" cy="647130"/>
        </p:xfrm>
        <a:graphic>
          <a:graphicData uri="http://schemas.openxmlformats.org/drawingml/2006/table">
            <a:tbl>
              <a:tblPr>
                <a:tableStyleId>{2D5ABB26-0587-4C30-8999-92F81FD0307C}</a:tableStyleId>
              </a:tblPr>
              <a:tblGrid>
                <a:gridCol w="381461">
                  <a:extLst>
                    <a:ext uri="{9D8B030D-6E8A-4147-A177-3AD203B41FA5}">
                      <a16:colId xmlns:a16="http://schemas.microsoft.com/office/drawing/2014/main" val="1421599378"/>
                    </a:ext>
                  </a:extLst>
                </a:gridCol>
                <a:gridCol w="2101697">
                  <a:extLst>
                    <a:ext uri="{9D8B030D-6E8A-4147-A177-3AD203B41FA5}">
                      <a16:colId xmlns:a16="http://schemas.microsoft.com/office/drawing/2014/main" val="4136688689"/>
                    </a:ext>
                  </a:extLst>
                </a:gridCol>
              </a:tblGrid>
              <a:tr h="200721">
                <a:tc>
                  <a:txBody>
                    <a:bodyPr/>
                    <a:lstStyle/>
                    <a:p>
                      <a:pPr algn="ctr" fontAlgn="b"/>
                      <a:r>
                        <a:rPr lang="en-US" sz="1400" b="0" u="none" strike="noStrike" dirty="0">
                          <a:solidFill>
                            <a:srgbClr val="000000"/>
                          </a:solidFill>
                          <a:effectLst/>
                        </a:rPr>
                        <a:t>cob</a:t>
                      </a:r>
                      <a:endParaRPr lang="en-US" sz="1400" b="0" i="0" u="none" strike="noStrike" dirty="0">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a:solidFill>
                            <a:srgbClr val="000000"/>
                          </a:solidFill>
                          <a:effectLst/>
                        </a:rPr>
                        <a:t>Cobalt</a:t>
                      </a:r>
                      <a:endParaRPr lang="en-US" sz="1400" b="0" i="0" u="none" strike="noStrike">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1289427974"/>
                  </a:ext>
                </a:extLst>
              </a:tr>
              <a:tr h="200721">
                <a:tc>
                  <a:txBody>
                    <a:bodyPr/>
                    <a:lstStyle/>
                    <a:p>
                      <a:pPr algn="ctr" fontAlgn="b"/>
                      <a:r>
                        <a:rPr lang="en-US" sz="1400" b="0" u="none" strike="noStrike">
                          <a:solidFill>
                            <a:srgbClr val="000000"/>
                          </a:solidFill>
                          <a:effectLst/>
                        </a:rPr>
                        <a:t>lit</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Lithium</a:t>
                      </a:r>
                      <a:endParaRPr lang="en-US" sz="1400" b="0" i="0" u="none" strike="noStrike" dirty="0">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1809300422"/>
                  </a:ext>
                </a:extLst>
              </a:tr>
              <a:tr h="200721">
                <a:tc>
                  <a:txBody>
                    <a:bodyPr/>
                    <a:lstStyle/>
                    <a:p>
                      <a:pPr algn="ctr" fontAlgn="b"/>
                      <a:r>
                        <a:rPr lang="en-US" sz="1400" b="0" u="none" strike="noStrike">
                          <a:solidFill>
                            <a:srgbClr val="000000"/>
                          </a:solidFill>
                          <a:effectLst/>
                        </a:rPr>
                        <a:t>gra</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Graphite</a:t>
                      </a:r>
                      <a:endParaRPr lang="en-US" sz="1400" b="0" i="0" u="none" strike="noStrike" dirty="0">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3312175641"/>
                  </a:ext>
                </a:extLst>
              </a:tr>
            </a:tbl>
          </a:graphicData>
        </a:graphic>
      </p:graphicFrame>
    </p:spTree>
    <p:extLst>
      <p:ext uri="{BB962C8B-B14F-4D97-AF65-F5344CB8AC3E}">
        <p14:creationId xmlns:p14="http://schemas.microsoft.com/office/powerpoint/2010/main" val="785807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8E002-A345-1446-ACE6-C43506C1F82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F9BBD25-C7C5-0052-C72E-37B186178A6E}"/>
              </a:ext>
            </a:extLst>
          </p:cNvPr>
          <p:cNvSpPr>
            <a:spLocks noGrp="1"/>
          </p:cNvSpPr>
          <p:nvPr>
            <p:ph type="title"/>
          </p:nvPr>
        </p:nvSpPr>
        <p:spPr>
          <a:xfrm>
            <a:off x="383021" y="32154"/>
            <a:ext cx="10972800" cy="826366"/>
          </a:xfrm>
        </p:spPr>
        <p:txBody>
          <a:bodyPr rtlCol="0"/>
          <a:lstStyle/>
          <a:p>
            <a:pPr rtl="0"/>
            <a:r>
              <a:rPr lang="en-US" noProof="0" dirty="0"/>
              <a:t>Refining of the battery grade minerals</a:t>
            </a:r>
          </a:p>
        </p:txBody>
      </p:sp>
      <p:sp>
        <p:nvSpPr>
          <p:cNvPr id="5" name="Symbol zastępczy numeru slajdu 4">
            <a:extLst>
              <a:ext uri="{FF2B5EF4-FFF2-40B4-BE49-F238E27FC236}">
                <a16:creationId xmlns:a16="http://schemas.microsoft.com/office/drawing/2014/main" id="{6BD89388-5BCD-DC79-EE25-87D4CA9901CB}"/>
              </a:ext>
            </a:extLst>
          </p:cNvPr>
          <p:cNvSpPr>
            <a:spLocks noGrp="1"/>
          </p:cNvSpPr>
          <p:nvPr>
            <p:ph type="sldNum" sz="quarter" idx="12"/>
          </p:nvPr>
        </p:nvSpPr>
        <p:spPr/>
        <p:txBody>
          <a:bodyPr/>
          <a:lstStyle/>
          <a:p>
            <a:pPr rtl="0"/>
            <a:fld id="{0FF54DE5-C571-48E8-A5BC-B369434E2F44}" type="slidenum">
              <a:rPr lang="en-US" noProof="0" smtClean="0"/>
              <a:t>14</a:t>
            </a:fld>
            <a:endParaRPr lang="en-US" noProof="0" dirty="0"/>
          </a:p>
        </p:txBody>
      </p:sp>
      <p:graphicFrame>
        <p:nvGraphicFramePr>
          <p:cNvPr id="4" name="Chart 3">
            <a:extLst>
              <a:ext uri="{FF2B5EF4-FFF2-40B4-BE49-F238E27FC236}">
                <a16:creationId xmlns:a16="http://schemas.microsoft.com/office/drawing/2014/main" id="{A406C0E6-206A-C0BC-9184-90AC44DAED98}"/>
              </a:ext>
            </a:extLst>
          </p:cNvPr>
          <p:cNvGraphicFramePr>
            <a:graphicFrameLocks/>
          </p:cNvGraphicFramePr>
          <p:nvPr>
            <p:extLst>
              <p:ext uri="{D42A27DB-BD31-4B8C-83A1-F6EECF244321}">
                <p14:modId xmlns:p14="http://schemas.microsoft.com/office/powerpoint/2010/main" val="4084192112"/>
              </p:ext>
            </p:extLst>
          </p:nvPr>
        </p:nvGraphicFramePr>
        <p:xfrm>
          <a:off x="1444105" y="1115042"/>
          <a:ext cx="9303789" cy="46612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375733C0-0DC3-44EC-B33B-987BE4530E4F}"/>
              </a:ext>
            </a:extLst>
          </p:cNvPr>
          <p:cNvGraphicFramePr>
            <a:graphicFrameLocks noGrp="1"/>
          </p:cNvGraphicFramePr>
          <p:nvPr>
            <p:extLst>
              <p:ext uri="{D42A27DB-BD31-4B8C-83A1-F6EECF244321}">
                <p14:modId xmlns:p14="http://schemas.microsoft.com/office/powerpoint/2010/main" val="1968126609"/>
              </p:ext>
            </p:extLst>
          </p:nvPr>
        </p:nvGraphicFramePr>
        <p:xfrm>
          <a:off x="2876863" y="6140640"/>
          <a:ext cx="2743200" cy="431420"/>
        </p:xfrm>
        <a:graphic>
          <a:graphicData uri="http://schemas.openxmlformats.org/drawingml/2006/table">
            <a:tbl>
              <a:tblPr>
                <a:tableStyleId>{2D5ABB26-0587-4C30-8999-92F81FD0307C}</a:tableStyleId>
              </a:tblPr>
              <a:tblGrid>
                <a:gridCol w="421408">
                  <a:extLst>
                    <a:ext uri="{9D8B030D-6E8A-4147-A177-3AD203B41FA5}">
                      <a16:colId xmlns:a16="http://schemas.microsoft.com/office/drawing/2014/main" val="3349669916"/>
                    </a:ext>
                  </a:extLst>
                </a:gridCol>
                <a:gridCol w="2321792">
                  <a:extLst>
                    <a:ext uri="{9D8B030D-6E8A-4147-A177-3AD203B41FA5}">
                      <a16:colId xmlns:a16="http://schemas.microsoft.com/office/drawing/2014/main" val="605839182"/>
                    </a:ext>
                  </a:extLst>
                </a:gridCol>
              </a:tblGrid>
              <a:tr h="176625">
                <a:tc>
                  <a:txBody>
                    <a:bodyPr/>
                    <a:lstStyle/>
                    <a:p>
                      <a:pPr algn="ctr" fontAlgn="ctr"/>
                      <a:r>
                        <a:rPr lang="en-US" sz="1400" b="0" u="none" strike="noStrike" dirty="0" err="1">
                          <a:solidFill>
                            <a:srgbClr val="000000"/>
                          </a:solidFill>
                          <a:effectLst/>
                        </a:rPr>
                        <a:t>cor</a:t>
                      </a:r>
                      <a:endParaRPr lang="en-US" sz="1400" b="0" i="0" u="none" strike="noStrike" dirty="0">
                        <a:solidFill>
                          <a:srgbClr val="000000"/>
                        </a:solidFill>
                        <a:effectLst/>
                        <a:latin typeface="Calibri" panose="020F0502020204030204" pitchFamily="34" charset="0"/>
                      </a:endParaRPr>
                    </a:p>
                  </a:txBody>
                  <a:tcPr marL="2350" marR="2350" marT="2350" marB="0" anchor="ctr">
                    <a:solidFill>
                      <a:schemeClr val="bg1"/>
                    </a:solidFill>
                  </a:tcPr>
                </a:tc>
                <a:tc>
                  <a:txBody>
                    <a:bodyPr/>
                    <a:lstStyle/>
                    <a:p>
                      <a:pPr algn="ctr" fontAlgn="b"/>
                      <a:r>
                        <a:rPr lang="en-US" sz="1400" b="0" u="none" strike="noStrike" dirty="0">
                          <a:solidFill>
                            <a:srgbClr val="000000"/>
                          </a:solidFill>
                          <a:effectLst/>
                        </a:rPr>
                        <a:t>Refined cobalt</a:t>
                      </a:r>
                      <a:endParaRPr lang="en-US" sz="1400" b="0" i="0" u="none" strike="noStrike" dirty="0">
                        <a:solidFill>
                          <a:srgbClr val="000000"/>
                        </a:solidFill>
                        <a:effectLst/>
                        <a:latin typeface="Calibri" panose="020F0502020204030204" pitchFamily="34" charset="0"/>
                      </a:endParaRPr>
                    </a:p>
                  </a:txBody>
                  <a:tcPr marL="2350" marR="2350" marT="2350" marB="0" anchor="b">
                    <a:solidFill>
                      <a:schemeClr val="bg1"/>
                    </a:solidFill>
                  </a:tcPr>
                </a:tc>
                <a:extLst>
                  <a:ext uri="{0D108BD9-81ED-4DB2-BD59-A6C34878D82A}">
                    <a16:rowId xmlns:a16="http://schemas.microsoft.com/office/drawing/2014/main" val="3705754426"/>
                  </a:ext>
                </a:extLst>
              </a:tr>
              <a:tr h="176625">
                <a:tc>
                  <a:txBody>
                    <a:bodyPr/>
                    <a:lstStyle/>
                    <a:p>
                      <a:pPr algn="ctr" fontAlgn="ctr"/>
                      <a:r>
                        <a:rPr lang="en-US" sz="1400" b="0" u="none" strike="noStrike" dirty="0" err="1">
                          <a:solidFill>
                            <a:srgbClr val="000000"/>
                          </a:solidFill>
                          <a:effectLst/>
                        </a:rPr>
                        <a:t>mnr</a:t>
                      </a:r>
                      <a:endParaRPr lang="en-US" sz="1400" b="0" i="0" u="none" strike="noStrike" dirty="0">
                        <a:solidFill>
                          <a:srgbClr val="000000"/>
                        </a:solidFill>
                        <a:effectLst/>
                        <a:latin typeface="Calibri" panose="020F0502020204030204" pitchFamily="34" charset="0"/>
                      </a:endParaRPr>
                    </a:p>
                  </a:txBody>
                  <a:tcPr marL="2350" marR="2350" marT="2350" marB="0" anchor="ctr">
                    <a:solidFill>
                      <a:schemeClr val="bg1"/>
                    </a:solidFill>
                  </a:tcPr>
                </a:tc>
                <a:tc>
                  <a:txBody>
                    <a:bodyPr/>
                    <a:lstStyle/>
                    <a:p>
                      <a:pPr algn="ctr" fontAlgn="b"/>
                      <a:r>
                        <a:rPr lang="en-US" sz="1400" b="0" u="none" strike="noStrike" dirty="0">
                          <a:solidFill>
                            <a:srgbClr val="000000"/>
                          </a:solidFill>
                          <a:effectLst/>
                        </a:rPr>
                        <a:t>Refined manganese</a:t>
                      </a:r>
                      <a:endParaRPr lang="en-US" sz="1400" b="0" i="0" u="none" strike="noStrike" dirty="0">
                        <a:solidFill>
                          <a:srgbClr val="000000"/>
                        </a:solidFill>
                        <a:effectLst/>
                        <a:latin typeface="Calibri" panose="020F0502020204030204" pitchFamily="34" charset="0"/>
                      </a:endParaRPr>
                    </a:p>
                  </a:txBody>
                  <a:tcPr marL="2350" marR="2350" marT="2350" marB="0" anchor="b">
                    <a:solidFill>
                      <a:schemeClr val="bg1"/>
                    </a:solidFill>
                  </a:tcPr>
                </a:tc>
                <a:extLst>
                  <a:ext uri="{0D108BD9-81ED-4DB2-BD59-A6C34878D82A}">
                    <a16:rowId xmlns:a16="http://schemas.microsoft.com/office/drawing/2014/main" val="3288971567"/>
                  </a:ext>
                </a:extLst>
              </a:tr>
            </a:tbl>
          </a:graphicData>
        </a:graphic>
      </p:graphicFrame>
      <p:graphicFrame>
        <p:nvGraphicFramePr>
          <p:cNvPr id="8" name="Table 7">
            <a:extLst>
              <a:ext uri="{FF2B5EF4-FFF2-40B4-BE49-F238E27FC236}">
                <a16:creationId xmlns:a16="http://schemas.microsoft.com/office/drawing/2014/main" id="{7B6F7AF2-A5D3-43CD-B1B2-3D1E02DC6D7E}"/>
              </a:ext>
            </a:extLst>
          </p:cNvPr>
          <p:cNvGraphicFramePr>
            <a:graphicFrameLocks noGrp="1"/>
          </p:cNvGraphicFramePr>
          <p:nvPr>
            <p:extLst>
              <p:ext uri="{D42A27DB-BD31-4B8C-83A1-F6EECF244321}">
                <p14:modId xmlns:p14="http://schemas.microsoft.com/office/powerpoint/2010/main" val="1429569285"/>
              </p:ext>
            </p:extLst>
          </p:nvPr>
        </p:nvGraphicFramePr>
        <p:xfrm>
          <a:off x="6024797" y="6032785"/>
          <a:ext cx="2743200" cy="647130"/>
        </p:xfrm>
        <a:graphic>
          <a:graphicData uri="http://schemas.openxmlformats.org/drawingml/2006/table">
            <a:tbl>
              <a:tblPr>
                <a:tableStyleId>{2D5ABB26-0587-4C30-8999-92F81FD0307C}</a:tableStyleId>
              </a:tblPr>
              <a:tblGrid>
                <a:gridCol w="421408">
                  <a:extLst>
                    <a:ext uri="{9D8B030D-6E8A-4147-A177-3AD203B41FA5}">
                      <a16:colId xmlns:a16="http://schemas.microsoft.com/office/drawing/2014/main" val="1775167191"/>
                    </a:ext>
                  </a:extLst>
                </a:gridCol>
                <a:gridCol w="2321792">
                  <a:extLst>
                    <a:ext uri="{9D8B030D-6E8A-4147-A177-3AD203B41FA5}">
                      <a16:colId xmlns:a16="http://schemas.microsoft.com/office/drawing/2014/main" val="1678755654"/>
                    </a:ext>
                  </a:extLst>
                </a:gridCol>
              </a:tblGrid>
              <a:tr h="176625">
                <a:tc>
                  <a:txBody>
                    <a:bodyPr/>
                    <a:lstStyle/>
                    <a:p>
                      <a:pPr algn="ctr" fontAlgn="ctr"/>
                      <a:r>
                        <a:rPr lang="en-US" sz="1400" b="0" u="none" strike="noStrike" dirty="0" err="1">
                          <a:solidFill>
                            <a:srgbClr val="000000"/>
                          </a:solidFill>
                          <a:effectLst/>
                        </a:rPr>
                        <a:t>lir</a:t>
                      </a:r>
                      <a:endParaRPr lang="en-US" sz="1400" b="0" i="0" u="none" strike="noStrike" dirty="0">
                        <a:solidFill>
                          <a:srgbClr val="000000"/>
                        </a:solidFill>
                        <a:effectLst/>
                        <a:latin typeface="Calibri" panose="020F0502020204030204" pitchFamily="34" charset="0"/>
                      </a:endParaRPr>
                    </a:p>
                  </a:txBody>
                  <a:tcPr marL="2350" marR="2350" marT="2350" marB="0" anchor="ctr">
                    <a:solidFill>
                      <a:schemeClr val="bg1"/>
                    </a:solidFill>
                  </a:tcPr>
                </a:tc>
                <a:tc>
                  <a:txBody>
                    <a:bodyPr/>
                    <a:lstStyle/>
                    <a:p>
                      <a:pPr algn="ctr" fontAlgn="b"/>
                      <a:r>
                        <a:rPr lang="en-US" sz="1400" b="0" u="none" strike="noStrike" dirty="0">
                          <a:solidFill>
                            <a:srgbClr val="000000"/>
                          </a:solidFill>
                          <a:effectLst/>
                        </a:rPr>
                        <a:t>Refined lithium</a:t>
                      </a:r>
                      <a:endParaRPr lang="en-US" sz="1400" b="0" i="0" u="none" strike="noStrike" dirty="0">
                        <a:solidFill>
                          <a:srgbClr val="000000"/>
                        </a:solidFill>
                        <a:effectLst/>
                        <a:latin typeface="Calibri" panose="020F0502020204030204" pitchFamily="34" charset="0"/>
                      </a:endParaRPr>
                    </a:p>
                  </a:txBody>
                  <a:tcPr marL="2350" marR="2350" marT="2350" marB="0" anchor="b">
                    <a:solidFill>
                      <a:schemeClr val="bg1"/>
                    </a:solidFill>
                  </a:tcPr>
                </a:tc>
                <a:extLst>
                  <a:ext uri="{0D108BD9-81ED-4DB2-BD59-A6C34878D82A}">
                    <a16:rowId xmlns:a16="http://schemas.microsoft.com/office/drawing/2014/main" val="3861250740"/>
                  </a:ext>
                </a:extLst>
              </a:tr>
              <a:tr h="176625">
                <a:tc>
                  <a:txBody>
                    <a:bodyPr/>
                    <a:lstStyle/>
                    <a:p>
                      <a:pPr algn="ctr" fontAlgn="ctr"/>
                      <a:r>
                        <a:rPr lang="en-US" sz="1400" b="0" u="none" strike="noStrike" dirty="0" err="1">
                          <a:solidFill>
                            <a:srgbClr val="000000"/>
                          </a:solidFill>
                          <a:effectLst/>
                        </a:rPr>
                        <a:t>nir</a:t>
                      </a:r>
                      <a:endParaRPr lang="en-US" sz="1400" b="0" i="0" u="none" strike="noStrike" dirty="0">
                        <a:solidFill>
                          <a:srgbClr val="000000"/>
                        </a:solidFill>
                        <a:effectLst/>
                        <a:latin typeface="Calibri" panose="020F0502020204030204" pitchFamily="34" charset="0"/>
                      </a:endParaRPr>
                    </a:p>
                  </a:txBody>
                  <a:tcPr marL="2350" marR="2350" marT="2350" marB="0" anchor="ctr">
                    <a:solidFill>
                      <a:schemeClr val="bg1"/>
                    </a:solidFill>
                  </a:tcPr>
                </a:tc>
                <a:tc>
                  <a:txBody>
                    <a:bodyPr/>
                    <a:lstStyle/>
                    <a:p>
                      <a:pPr algn="ctr" fontAlgn="b"/>
                      <a:r>
                        <a:rPr lang="en-US" sz="1400" b="0" u="none" strike="noStrike" dirty="0">
                          <a:solidFill>
                            <a:srgbClr val="000000"/>
                          </a:solidFill>
                          <a:effectLst/>
                        </a:rPr>
                        <a:t>Refined nickel</a:t>
                      </a:r>
                      <a:endParaRPr lang="en-US" sz="1400" b="0" i="0" u="none" strike="noStrike" dirty="0">
                        <a:solidFill>
                          <a:srgbClr val="000000"/>
                        </a:solidFill>
                        <a:effectLst/>
                        <a:latin typeface="Calibri" panose="020F0502020204030204" pitchFamily="34" charset="0"/>
                      </a:endParaRPr>
                    </a:p>
                  </a:txBody>
                  <a:tcPr marL="2350" marR="2350" marT="2350" marB="0" anchor="b">
                    <a:solidFill>
                      <a:schemeClr val="bg1"/>
                    </a:solidFill>
                  </a:tcPr>
                </a:tc>
                <a:extLst>
                  <a:ext uri="{0D108BD9-81ED-4DB2-BD59-A6C34878D82A}">
                    <a16:rowId xmlns:a16="http://schemas.microsoft.com/office/drawing/2014/main" val="2742171105"/>
                  </a:ext>
                </a:extLst>
              </a:tr>
              <a:tr h="176625">
                <a:tc>
                  <a:txBody>
                    <a:bodyPr/>
                    <a:lstStyle/>
                    <a:p>
                      <a:pPr algn="ctr" fontAlgn="ctr"/>
                      <a:r>
                        <a:rPr lang="en-US" sz="1400" b="0" u="none" strike="noStrike" dirty="0" err="1">
                          <a:solidFill>
                            <a:srgbClr val="000000"/>
                          </a:solidFill>
                          <a:effectLst/>
                        </a:rPr>
                        <a:t>agp</a:t>
                      </a:r>
                      <a:endParaRPr lang="en-US" sz="1400" b="0" i="0" u="none" strike="noStrike" dirty="0">
                        <a:solidFill>
                          <a:srgbClr val="000000"/>
                        </a:solidFill>
                        <a:effectLst/>
                        <a:latin typeface="Calibri" panose="020F0502020204030204" pitchFamily="34" charset="0"/>
                      </a:endParaRPr>
                    </a:p>
                  </a:txBody>
                  <a:tcPr marL="2350" marR="2350" marT="2350" marB="0" anchor="ctr">
                    <a:solidFill>
                      <a:schemeClr val="bg1"/>
                    </a:solidFill>
                  </a:tcPr>
                </a:tc>
                <a:tc>
                  <a:txBody>
                    <a:bodyPr/>
                    <a:lstStyle/>
                    <a:p>
                      <a:pPr algn="ctr" fontAlgn="b"/>
                      <a:r>
                        <a:rPr lang="en-US" sz="1400" b="0" u="none" strike="noStrike" dirty="0">
                          <a:solidFill>
                            <a:srgbClr val="000000"/>
                          </a:solidFill>
                          <a:effectLst/>
                        </a:rPr>
                        <a:t>Artificial graphite</a:t>
                      </a:r>
                      <a:endParaRPr lang="en-US" sz="1400" b="0" i="0" u="none" strike="noStrike" dirty="0">
                        <a:solidFill>
                          <a:srgbClr val="000000"/>
                        </a:solidFill>
                        <a:effectLst/>
                        <a:latin typeface="Calibri" panose="020F0502020204030204" pitchFamily="34" charset="0"/>
                      </a:endParaRPr>
                    </a:p>
                  </a:txBody>
                  <a:tcPr marL="2350" marR="2350" marT="2350" marB="0" anchor="b">
                    <a:solidFill>
                      <a:schemeClr val="bg1"/>
                    </a:solidFill>
                  </a:tcPr>
                </a:tc>
                <a:extLst>
                  <a:ext uri="{0D108BD9-81ED-4DB2-BD59-A6C34878D82A}">
                    <a16:rowId xmlns:a16="http://schemas.microsoft.com/office/drawing/2014/main" val="1268767653"/>
                  </a:ext>
                </a:extLst>
              </a:tr>
            </a:tbl>
          </a:graphicData>
        </a:graphic>
      </p:graphicFrame>
    </p:spTree>
    <p:extLst>
      <p:ext uri="{BB962C8B-B14F-4D97-AF65-F5344CB8AC3E}">
        <p14:creationId xmlns:p14="http://schemas.microsoft.com/office/powerpoint/2010/main" val="4271379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13FB1-8EE9-CD21-EC66-831C219845B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EBD1B7D-2802-49AA-635D-BA5AA34A3D55}"/>
              </a:ext>
            </a:extLst>
          </p:cNvPr>
          <p:cNvSpPr>
            <a:spLocks noGrp="1"/>
          </p:cNvSpPr>
          <p:nvPr>
            <p:ph type="title"/>
          </p:nvPr>
        </p:nvSpPr>
        <p:spPr>
          <a:xfrm>
            <a:off x="480002" y="136526"/>
            <a:ext cx="10972800" cy="856384"/>
          </a:xfrm>
        </p:spPr>
        <p:txBody>
          <a:bodyPr rtlCol="0"/>
          <a:lstStyle/>
          <a:p>
            <a:pPr rtl="0"/>
            <a:r>
              <a:rPr lang="en-US" noProof="0" dirty="0"/>
              <a:t>Production of batteries</a:t>
            </a:r>
          </a:p>
        </p:txBody>
      </p:sp>
      <p:sp>
        <p:nvSpPr>
          <p:cNvPr id="5" name="Symbol zastępczy numeru slajdu 4">
            <a:extLst>
              <a:ext uri="{FF2B5EF4-FFF2-40B4-BE49-F238E27FC236}">
                <a16:creationId xmlns:a16="http://schemas.microsoft.com/office/drawing/2014/main" id="{0B5A8754-D14C-D430-64C4-3F102B512376}"/>
              </a:ext>
            </a:extLst>
          </p:cNvPr>
          <p:cNvSpPr>
            <a:spLocks noGrp="1"/>
          </p:cNvSpPr>
          <p:nvPr>
            <p:ph type="sldNum" sz="quarter" idx="12"/>
          </p:nvPr>
        </p:nvSpPr>
        <p:spPr/>
        <p:txBody>
          <a:bodyPr/>
          <a:lstStyle/>
          <a:p>
            <a:pPr rtl="0"/>
            <a:fld id="{0FF54DE5-C571-48E8-A5BC-B369434E2F44}" type="slidenum">
              <a:rPr lang="en-US" noProof="0" smtClean="0"/>
              <a:t>15</a:t>
            </a:fld>
            <a:endParaRPr lang="en-US" noProof="0" dirty="0"/>
          </a:p>
        </p:txBody>
      </p:sp>
      <p:graphicFrame>
        <p:nvGraphicFramePr>
          <p:cNvPr id="4" name="Chart 4">
            <a:extLst>
              <a:ext uri="{FF2B5EF4-FFF2-40B4-BE49-F238E27FC236}">
                <a16:creationId xmlns:a16="http://schemas.microsoft.com/office/drawing/2014/main" id="{CB778678-0FF9-C2D0-22C4-FEBEA598C320}"/>
              </a:ext>
            </a:extLst>
          </p:cNvPr>
          <p:cNvGraphicFramePr>
            <a:graphicFrameLocks/>
          </p:cNvGraphicFramePr>
          <p:nvPr>
            <p:extLst>
              <p:ext uri="{D42A27DB-BD31-4B8C-83A1-F6EECF244321}">
                <p14:modId xmlns:p14="http://schemas.microsoft.com/office/powerpoint/2010/main" val="1048316637"/>
              </p:ext>
            </p:extLst>
          </p:nvPr>
        </p:nvGraphicFramePr>
        <p:xfrm>
          <a:off x="1205057" y="1072857"/>
          <a:ext cx="9522690" cy="49045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EAF6D3CD-0464-43C9-818B-A6BD41B1B209}"/>
              </a:ext>
            </a:extLst>
          </p:cNvPr>
          <p:cNvGraphicFramePr>
            <a:graphicFrameLocks noGrp="1"/>
          </p:cNvGraphicFramePr>
          <p:nvPr>
            <p:extLst>
              <p:ext uri="{D42A27DB-BD31-4B8C-83A1-F6EECF244321}">
                <p14:modId xmlns:p14="http://schemas.microsoft.com/office/powerpoint/2010/main" val="944297908"/>
              </p:ext>
            </p:extLst>
          </p:nvPr>
        </p:nvGraphicFramePr>
        <p:xfrm>
          <a:off x="715936" y="6113665"/>
          <a:ext cx="4987979" cy="652779"/>
        </p:xfrm>
        <a:graphic>
          <a:graphicData uri="http://schemas.openxmlformats.org/drawingml/2006/table">
            <a:tbl>
              <a:tblPr>
                <a:tableStyleId>{2D5ABB26-0587-4C30-8999-92F81FD0307C}</a:tableStyleId>
              </a:tblPr>
              <a:tblGrid>
                <a:gridCol w="766249">
                  <a:extLst>
                    <a:ext uri="{9D8B030D-6E8A-4147-A177-3AD203B41FA5}">
                      <a16:colId xmlns:a16="http://schemas.microsoft.com/office/drawing/2014/main" val="3233570219"/>
                    </a:ext>
                  </a:extLst>
                </a:gridCol>
                <a:gridCol w="4221730">
                  <a:extLst>
                    <a:ext uri="{9D8B030D-6E8A-4147-A177-3AD203B41FA5}">
                      <a16:colId xmlns:a16="http://schemas.microsoft.com/office/drawing/2014/main" val="2329487040"/>
                    </a:ext>
                  </a:extLst>
                </a:gridCol>
              </a:tblGrid>
              <a:tr h="101194">
                <a:tc>
                  <a:txBody>
                    <a:bodyPr/>
                    <a:lstStyle/>
                    <a:p>
                      <a:pPr algn="ctr" fontAlgn="b"/>
                      <a:r>
                        <a:rPr lang="en-US" sz="1400" b="0" u="none" strike="noStrike" dirty="0">
                          <a:solidFill>
                            <a:srgbClr val="000000"/>
                          </a:solidFill>
                          <a:effectLst/>
                        </a:rPr>
                        <a:t>LFP</a:t>
                      </a:r>
                      <a:endParaRPr lang="en-US" sz="1400" b="0" i="0" u="none" strike="noStrike" dirty="0">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Lithium Iron Phosphate batteries</a:t>
                      </a:r>
                      <a:endParaRPr lang="en-US" sz="1400" b="0" i="0" u="none" strike="noStrike" dirty="0">
                        <a:solidFill>
                          <a:srgbClr val="000000"/>
                        </a:solidFill>
                        <a:effectLst/>
                        <a:latin typeface="Calibri" panose="020F0502020204030204" pitchFamily="34" charset="0"/>
                      </a:endParaRPr>
                    </a:p>
                  </a:txBody>
                  <a:tcPr marL="4233" marR="4233" marT="4233" marB="0" anchor="b"/>
                </a:tc>
                <a:extLst>
                  <a:ext uri="{0D108BD9-81ED-4DB2-BD59-A6C34878D82A}">
                    <a16:rowId xmlns:a16="http://schemas.microsoft.com/office/drawing/2014/main" val="2243386222"/>
                  </a:ext>
                </a:extLst>
              </a:tr>
              <a:tr h="123031">
                <a:tc>
                  <a:txBody>
                    <a:bodyPr/>
                    <a:lstStyle/>
                    <a:p>
                      <a:pPr algn="ctr" fontAlgn="b"/>
                      <a:r>
                        <a:rPr lang="en-US" sz="1400" b="0" u="none" strike="noStrike">
                          <a:solidFill>
                            <a:srgbClr val="000000"/>
                          </a:solidFill>
                          <a:effectLst/>
                        </a:rPr>
                        <a:t>NCM</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de-DE" sz="1400" b="0" u="none" strike="noStrike" dirty="0">
                          <a:solidFill>
                            <a:srgbClr val="000000"/>
                          </a:solidFill>
                          <a:effectLst/>
                        </a:rPr>
                        <a:t>Nickel Manganese Cobalt Oxide batteries</a:t>
                      </a:r>
                      <a:endParaRPr lang="de-DE" sz="1400" b="0" i="0" u="none" strike="noStrike" dirty="0">
                        <a:solidFill>
                          <a:srgbClr val="000000"/>
                        </a:solidFill>
                        <a:effectLst/>
                        <a:latin typeface="Calibri" panose="020F0502020204030204" pitchFamily="34" charset="0"/>
                      </a:endParaRPr>
                    </a:p>
                  </a:txBody>
                  <a:tcPr marL="4233" marR="4233" marT="4233" marB="0" anchor="b"/>
                </a:tc>
                <a:extLst>
                  <a:ext uri="{0D108BD9-81ED-4DB2-BD59-A6C34878D82A}">
                    <a16:rowId xmlns:a16="http://schemas.microsoft.com/office/drawing/2014/main" val="3937176521"/>
                  </a:ext>
                </a:extLst>
              </a:tr>
              <a:tr h="101194">
                <a:tc>
                  <a:txBody>
                    <a:bodyPr/>
                    <a:lstStyle/>
                    <a:p>
                      <a:pPr algn="ctr" fontAlgn="b"/>
                      <a:r>
                        <a:rPr lang="en-US" sz="1400" b="0" u="none" strike="noStrike">
                          <a:solidFill>
                            <a:srgbClr val="000000"/>
                          </a:solidFill>
                          <a:effectLst/>
                        </a:rPr>
                        <a:t>NCA</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Lithium Nickel Cobalt Aluminum Oxide batteries</a:t>
                      </a:r>
                      <a:endParaRPr lang="en-US" sz="1400" b="0" i="0" u="none" strike="noStrike" dirty="0">
                        <a:solidFill>
                          <a:srgbClr val="000000"/>
                        </a:solidFill>
                        <a:effectLst/>
                        <a:latin typeface="Calibri" panose="020F0502020204030204" pitchFamily="34" charset="0"/>
                      </a:endParaRPr>
                    </a:p>
                  </a:txBody>
                  <a:tcPr marL="4233" marR="4233" marT="4233" marB="0" anchor="b"/>
                </a:tc>
                <a:extLst>
                  <a:ext uri="{0D108BD9-81ED-4DB2-BD59-A6C34878D82A}">
                    <a16:rowId xmlns:a16="http://schemas.microsoft.com/office/drawing/2014/main" val="1082885638"/>
                  </a:ext>
                </a:extLst>
              </a:tr>
            </a:tbl>
          </a:graphicData>
        </a:graphic>
      </p:graphicFrame>
    </p:spTree>
    <p:extLst>
      <p:ext uri="{BB962C8B-B14F-4D97-AF65-F5344CB8AC3E}">
        <p14:creationId xmlns:p14="http://schemas.microsoft.com/office/powerpoint/2010/main" val="205706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36977-2F3A-3632-0C23-6C161697B8B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71568C2-B2B0-8CC1-6441-AA4B73C11F4F}"/>
              </a:ext>
            </a:extLst>
          </p:cNvPr>
          <p:cNvSpPr>
            <a:spLocks noGrp="1"/>
          </p:cNvSpPr>
          <p:nvPr>
            <p:ph type="title"/>
          </p:nvPr>
        </p:nvSpPr>
        <p:spPr>
          <a:xfrm>
            <a:off x="549275" y="136525"/>
            <a:ext cx="10972800" cy="923637"/>
          </a:xfrm>
        </p:spPr>
        <p:txBody>
          <a:bodyPr rtlCol="0">
            <a:normAutofit/>
          </a:bodyPr>
          <a:lstStyle/>
          <a:p>
            <a:pPr rtl="0"/>
            <a:r>
              <a:rPr lang="en-US" noProof="0" dirty="0"/>
              <a:t>Production of electric vehicles</a:t>
            </a:r>
          </a:p>
        </p:txBody>
      </p:sp>
      <p:sp>
        <p:nvSpPr>
          <p:cNvPr id="5" name="Symbol zastępczy numeru slajdu 4">
            <a:extLst>
              <a:ext uri="{FF2B5EF4-FFF2-40B4-BE49-F238E27FC236}">
                <a16:creationId xmlns:a16="http://schemas.microsoft.com/office/drawing/2014/main" id="{9A26A6E3-F82E-2805-7216-C1517BFA4A4A}"/>
              </a:ext>
            </a:extLst>
          </p:cNvPr>
          <p:cNvSpPr>
            <a:spLocks noGrp="1"/>
          </p:cNvSpPr>
          <p:nvPr>
            <p:ph type="sldNum" sz="quarter" idx="12"/>
          </p:nvPr>
        </p:nvSpPr>
        <p:spPr/>
        <p:txBody>
          <a:bodyPr/>
          <a:lstStyle/>
          <a:p>
            <a:pPr rtl="0"/>
            <a:fld id="{0FF54DE5-C571-48E8-A5BC-B369434E2F44}" type="slidenum">
              <a:rPr lang="en-US" noProof="0" smtClean="0"/>
              <a:t>16</a:t>
            </a:fld>
            <a:endParaRPr lang="en-US" noProof="0" dirty="0"/>
          </a:p>
        </p:txBody>
      </p:sp>
      <p:graphicFrame>
        <p:nvGraphicFramePr>
          <p:cNvPr id="4" name="Chart 5">
            <a:extLst>
              <a:ext uri="{FF2B5EF4-FFF2-40B4-BE49-F238E27FC236}">
                <a16:creationId xmlns:a16="http://schemas.microsoft.com/office/drawing/2014/main" id="{7224B883-988F-7296-466C-A7D6C458B5A7}"/>
              </a:ext>
            </a:extLst>
          </p:cNvPr>
          <p:cNvGraphicFramePr>
            <a:graphicFrameLocks/>
          </p:cNvGraphicFramePr>
          <p:nvPr>
            <p:extLst>
              <p:ext uri="{D42A27DB-BD31-4B8C-83A1-F6EECF244321}">
                <p14:modId xmlns:p14="http://schemas.microsoft.com/office/powerpoint/2010/main" val="3870771028"/>
              </p:ext>
            </p:extLst>
          </p:nvPr>
        </p:nvGraphicFramePr>
        <p:xfrm>
          <a:off x="1004341" y="1098396"/>
          <a:ext cx="10183318" cy="48196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A539AE68-A4CF-487A-B98E-5B2C277365E2}"/>
              </a:ext>
            </a:extLst>
          </p:cNvPr>
          <p:cNvGraphicFramePr>
            <a:graphicFrameLocks noGrp="1"/>
          </p:cNvGraphicFramePr>
          <p:nvPr>
            <p:extLst>
              <p:ext uri="{D42A27DB-BD31-4B8C-83A1-F6EECF244321}">
                <p14:modId xmlns:p14="http://schemas.microsoft.com/office/powerpoint/2010/main" val="2781609949"/>
              </p:ext>
            </p:extLst>
          </p:nvPr>
        </p:nvGraphicFramePr>
        <p:xfrm>
          <a:off x="781048" y="6032785"/>
          <a:ext cx="3800945" cy="647130"/>
        </p:xfrm>
        <a:graphic>
          <a:graphicData uri="http://schemas.openxmlformats.org/drawingml/2006/table">
            <a:tbl>
              <a:tblPr>
                <a:tableStyleId>{2D5ABB26-0587-4C30-8999-92F81FD0307C}</a:tableStyleId>
              </a:tblPr>
              <a:tblGrid>
                <a:gridCol w="583898">
                  <a:extLst>
                    <a:ext uri="{9D8B030D-6E8A-4147-A177-3AD203B41FA5}">
                      <a16:colId xmlns:a16="http://schemas.microsoft.com/office/drawing/2014/main" val="3055763043"/>
                    </a:ext>
                  </a:extLst>
                </a:gridCol>
                <a:gridCol w="3217047">
                  <a:extLst>
                    <a:ext uri="{9D8B030D-6E8A-4147-A177-3AD203B41FA5}">
                      <a16:colId xmlns:a16="http://schemas.microsoft.com/office/drawing/2014/main" val="3612382068"/>
                    </a:ext>
                  </a:extLst>
                </a:gridCol>
              </a:tblGrid>
              <a:tr h="101194">
                <a:tc>
                  <a:txBody>
                    <a:bodyPr/>
                    <a:lstStyle/>
                    <a:p>
                      <a:pPr algn="ctr" fontAlgn="b"/>
                      <a:r>
                        <a:rPr lang="en-US" sz="1400" b="0" u="none" strike="noStrike" dirty="0" err="1">
                          <a:solidFill>
                            <a:srgbClr val="000000"/>
                          </a:solidFill>
                          <a:effectLst/>
                        </a:rPr>
                        <a:t>evl</a:t>
                      </a:r>
                      <a:endParaRPr lang="en-US" sz="1400" b="0" i="0" u="none" strike="noStrike" dirty="0">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Private electric vehicles EV</a:t>
                      </a:r>
                      <a:endParaRPr lang="en-US" sz="1400" b="0" i="0" u="none" strike="noStrike" dirty="0">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4089410807"/>
                  </a:ext>
                </a:extLst>
              </a:tr>
              <a:tr h="84995">
                <a:tc>
                  <a:txBody>
                    <a:bodyPr/>
                    <a:lstStyle/>
                    <a:p>
                      <a:pPr algn="ctr" fontAlgn="b"/>
                      <a:r>
                        <a:rPr lang="en-US" sz="1400" b="0" u="none" strike="noStrike" err="1">
                          <a:solidFill>
                            <a:srgbClr val="000000"/>
                          </a:solidFill>
                          <a:effectLst/>
                        </a:rPr>
                        <a:t>pvl</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a:solidFill>
                            <a:srgbClr val="000000"/>
                          </a:solidFill>
                          <a:effectLst/>
                        </a:rPr>
                        <a:t>Private hybrid vehicles PHEV</a:t>
                      </a:r>
                      <a:endParaRPr lang="en-US" sz="1400" b="0" i="0" u="none" strike="noStrike">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385610658"/>
                  </a:ext>
                </a:extLst>
              </a:tr>
              <a:tr h="84995">
                <a:tc>
                  <a:txBody>
                    <a:bodyPr/>
                    <a:lstStyle/>
                    <a:p>
                      <a:pPr algn="ctr" fontAlgn="b"/>
                      <a:r>
                        <a:rPr lang="en-US" sz="1400" b="0" u="none" strike="noStrike" err="1">
                          <a:solidFill>
                            <a:srgbClr val="000000"/>
                          </a:solidFill>
                          <a:effectLst/>
                        </a:rPr>
                        <a:t>cbl</a:t>
                      </a:r>
                      <a:endParaRPr lang="en-US" sz="1400" b="0" i="0" u="none" strike="noStrike">
                        <a:solidFill>
                          <a:srgbClr val="000000"/>
                        </a:solidFill>
                        <a:effectLst/>
                        <a:latin typeface="Calibri" panose="020F0502020204030204" pitchFamily="34" charset="0"/>
                      </a:endParaRPr>
                    </a:p>
                  </a:txBody>
                  <a:tcPr marL="2350" marR="2350" marT="2350" marB="0" anchor="b"/>
                </a:tc>
                <a:tc>
                  <a:txBody>
                    <a:bodyPr/>
                    <a:lstStyle/>
                    <a:p>
                      <a:pPr algn="ctr" fontAlgn="b"/>
                      <a:r>
                        <a:rPr lang="en-US" sz="1400" b="0" u="none" strike="noStrike" dirty="0">
                          <a:solidFill>
                            <a:srgbClr val="000000"/>
                          </a:solidFill>
                          <a:effectLst/>
                        </a:rPr>
                        <a:t>Private combustion engine vehicles</a:t>
                      </a:r>
                      <a:endParaRPr lang="en-US" sz="1400" b="0" i="0" u="none" strike="noStrike" dirty="0">
                        <a:solidFill>
                          <a:srgbClr val="000000"/>
                        </a:solidFill>
                        <a:effectLst/>
                        <a:latin typeface="Calibri" panose="020F0502020204030204" pitchFamily="34" charset="0"/>
                      </a:endParaRPr>
                    </a:p>
                  </a:txBody>
                  <a:tcPr marL="2350" marR="2350" marT="2350" marB="0" anchor="b"/>
                </a:tc>
                <a:extLst>
                  <a:ext uri="{0D108BD9-81ED-4DB2-BD59-A6C34878D82A}">
                    <a16:rowId xmlns:a16="http://schemas.microsoft.com/office/drawing/2014/main" val="1108097162"/>
                  </a:ext>
                </a:extLst>
              </a:tr>
            </a:tbl>
          </a:graphicData>
        </a:graphic>
      </p:graphicFrame>
    </p:spTree>
    <p:extLst>
      <p:ext uri="{BB962C8B-B14F-4D97-AF65-F5344CB8AC3E}">
        <p14:creationId xmlns:p14="http://schemas.microsoft.com/office/powerpoint/2010/main" val="2729839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1F394-1FF4-49BD-AF23-B2D73020667F}"/>
            </a:ext>
          </a:extLst>
        </p:cNvPr>
        <p:cNvGrpSpPr/>
        <p:nvPr/>
      </p:nvGrpSpPr>
      <p:grpSpPr>
        <a:xfrm>
          <a:off x="0" y="0"/>
          <a:ext cx="0" cy="0"/>
          <a:chOff x="0" y="0"/>
          <a:chExt cx="0" cy="0"/>
        </a:xfrm>
      </p:grpSpPr>
      <p:pic>
        <p:nvPicPr>
          <p:cNvPr id="7" name="Symbol zastępczy zawartości 6">
            <a:extLst>
              <a:ext uri="{FF2B5EF4-FFF2-40B4-BE49-F238E27FC236}">
                <a16:creationId xmlns:a16="http://schemas.microsoft.com/office/drawing/2014/main" id="{D8845929-93FC-ABB8-5EA9-EBD861992B19}"/>
              </a:ext>
            </a:extLst>
          </p:cNvPr>
          <p:cNvPicPr>
            <a:picLocks noGrp="1" noChangeAspect="1"/>
          </p:cNvPicPr>
          <p:nvPr>
            <p:ph idx="1"/>
          </p:nvPr>
        </p:nvPicPr>
        <p:blipFill>
          <a:blip r:embed="rId3"/>
          <a:stretch>
            <a:fillRect/>
          </a:stretch>
        </p:blipFill>
        <p:spPr>
          <a:xfrm>
            <a:off x="1515407" y="1788679"/>
            <a:ext cx="9363809" cy="4351338"/>
          </a:xfrm>
          <a:prstGeom prst="rect">
            <a:avLst/>
          </a:prstGeom>
        </p:spPr>
      </p:pic>
      <p:sp>
        <p:nvSpPr>
          <p:cNvPr id="2" name="Título 1">
            <a:extLst>
              <a:ext uri="{FF2B5EF4-FFF2-40B4-BE49-F238E27FC236}">
                <a16:creationId xmlns:a16="http://schemas.microsoft.com/office/drawing/2014/main" id="{C34E50A4-2A67-0B62-FBA4-90468C49B13D}"/>
              </a:ext>
            </a:extLst>
          </p:cNvPr>
          <p:cNvSpPr>
            <a:spLocks noGrp="1"/>
          </p:cNvSpPr>
          <p:nvPr>
            <p:ph type="title"/>
          </p:nvPr>
        </p:nvSpPr>
        <p:spPr>
          <a:xfrm>
            <a:off x="503526" y="184728"/>
            <a:ext cx="11596110" cy="1126836"/>
          </a:xfrm>
        </p:spPr>
        <p:txBody>
          <a:bodyPr rtlCol="0">
            <a:normAutofit fontScale="90000"/>
          </a:bodyPr>
          <a:lstStyle/>
          <a:p>
            <a:pPr rtl="0"/>
            <a:r>
              <a:rPr lang="en-US" noProof="0" dirty="0"/>
              <a:t>Major value-added expansion along the supply chain</a:t>
            </a:r>
          </a:p>
        </p:txBody>
      </p:sp>
      <p:sp>
        <p:nvSpPr>
          <p:cNvPr id="5" name="Symbol zastępczy numeru slajdu 4">
            <a:extLst>
              <a:ext uri="{FF2B5EF4-FFF2-40B4-BE49-F238E27FC236}">
                <a16:creationId xmlns:a16="http://schemas.microsoft.com/office/drawing/2014/main" id="{2E66F2B5-A68E-1A1E-CA0F-5A5962AD4197}"/>
              </a:ext>
            </a:extLst>
          </p:cNvPr>
          <p:cNvSpPr>
            <a:spLocks noGrp="1"/>
          </p:cNvSpPr>
          <p:nvPr>
            <p:ph type="sldNum" sz="quarter" idx="12"/>
          </p:nvPr>
        </p:nvSpPr>
        <p:spPr/>
        <p:txBody>
          <a:bodyPr/>
          <a:lstStyle/>
          <a:p>
            <a:pPr rtl="0"/>
            <a:fld id="{0FF54DE5-C571-48E8-A5BC-B369434E2F44}" type="slidenum">
              <a:rPr lang="en-US" noProof="0" smtClean="0"/>
              <a:t>17</a:t>
            </a:fld>
            <a:endParaRPr lang="en-US" noProof="0" dirty="0"/>
          </a:p>
        </p:txBody>
      </p:sp>
      <p:sp>
        <p:nvSpPr>
          <p:cNvPr id="4" name="pole tekstowe 3">
            <a:extLst>
              <a:ext uri="{FF2B5EF4-FFF2-40B4-BE49-F238E27FC236}">
                <a16:creationId xmlns:a16="http://schemas.microsoft.com/office/drawing/2014/main" id="{E2922EAB-E0EB-AF1A-FE30-C7E8F46E72E5}"/>
              </a:ext>
            </a:extLst>
          </p:cNvPr>
          <p:cNvSpPr txBox="1"/>
          <p:nvPr/>
        </p:nvSpPr>
        <p:spPr>
          <a:xfrm>
            <a:off x="961737" y="1646238"/>
            <a:ext cx="6094638" cy="369332"/>
          </a:xfrm>
          <a:prstGeom prst="rect">
            <a:avLst/>
          </a:prstGeom>
          <a:noFill/>
        </p:spPr>
        <p:txBody>
          <a:bodyPr wrap="square">
            <a:spAutoFit/>
          </a:bodyPr>
          <a:lstStyle/>
          <a:p>
            <a:r>
              <a:rPr lang="en-US" b="1" noProof="0" dirty="0"/>
              <a:t>Global supply chain based on the GTAP-CM database</a:t>
            </a:r>
          </a:p>
        </p:txBody>
      </p:sp>
      <p:sp>
        <p:nvSpPr>
          <p:cNvPr id="8" name="pole tekstowe 3">
            <a:extLst>
              <a:ext uri="{FF2B5EF4-FFF2-40B4-BE49-F238E27FC236}">
                <a16:creationId xmlns:a16="http://schemas.microsoft.com/office/drawing/2014/main" id="{2E4D753E-1738-4D04-B65B-6EE543196594}"/>
              </a:ext>
            </a:extLst>
          </p:cNvPr>
          <p:cNvSpPr txBox="1"/>
          <p:nvPr/>
        </p:nvSpPr>
        <p:spPr>
          <a:xfrm>
            <a:off x="920173" y="6184755"/>
            <a:ext cx="10579100" cy="369332"/>
          </a:xfrm>
          <a:prstGeom prst="rect">
            <a:avLst/>
          </a:prstGeom>
          <a:noFill/>
        </p:spPr>
        <p:txBody>
          <a:bodyPr wrap="square">
            <a:spAutoFit/>
          </a:bodyPr>
          <a:lstStyle/>
          <a:p>
            <a:r>
              <a:rPr lang="en-US" b="1" noProof="0" dirty="0">
                <a:solidFill>
                  <a:schemeClr val="accent1"/>
                </a:solidFill>
              </a:rPr>
              <a:t>Hight of the bars on the figure is proportional to the underlying value flows</a:t>
            </a:r>
          </a:p>
        </p:txBody>
      </p:sp>
    </p:spTree>
    <p:extLst>
      <p:ext uri="{BB962C8B-B14F-4D97-AF65-F5344CB8AC3E}">
        <p14:creationId xmlns:p14="http://schemas.microsoft.com/office/powerpoint/2010/main" val="995987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A51A8-1D13-8443-1305-C6977C1654D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D0BAB2A-FF4D-1778-93AC-2D4456D9B8B2}"/>
              </a:ext>
            </a:extLst>
          </p:cNvPr>
          <p:cNvSpPr>
            <a:spLocks noGrp="1"/>
          </p:cNvSpPr>
          <p:nvPr>
            <p:ph type="sldNum" sz="quarter" idx="12"/>
          </p:nvPr>
        </p:nvSpPr>
        <p:spPr/>
        <p:txBody>
          <a:bodyPr/>
          <a:lstStyle/>
          <a:p>
            <a:fld id="{89D7931E-637B-46D8-A580-615CC76C5C63}" type="slidenum">
              <a:rPr lang="en-US" smtClean="0"/>
              <a:pPr/>
              <a:t>18</a:t>
            </a:fld>
            <a:endParaRPr lang="en-US" dirty="0"/>
          </a:p>
        </p:txBody>
      </p:sp>
      <p:sp>
        <p:nvSpPr>
          <p:cNvPr id="5" name="Title 2">
            <a:extLst>
              <a:ext uri="{FF2B5EF4-FFF2-40B4-BE49-F238E27FC236}">
                <a16:creationId xmlns:a16="http://schemas.microsoft.com/office/drawing/2014/main" id="{FE3ADD6B-A637-A488-8726-7E79F39105EC}"/>
              </a:ext>
            </a:extLst>
          </p:cNvPr>
          <p:cNvSpPr>
            <a:spLocks noGrp="1"/>
          </p:cNvSpPr>
          <p:nvPr>
            <p:ph type="title"/>
          </p:nvPr>
        </p:nvSpPr>
        <p:spPr>
          <a:xfrm>
            <a:off x="601344" y="0"/>
            <a:ext cx="11246485" cy="1260389"/>
          </a:xfrm>
        </p:spPr>
        <p:txBody>
          <a:bodyPr>
            <a:normAutofit/>
          </a:bodyPr>
          <a:lstStyle/>
          <a:p>
            <a:r>
              <a:rPr lang="en-US" sz="3600" dirty="0"/>
              <a:t>Ongoing work: Rapid development of the critical mineral supply chains between 2017 and 2023</a:t>
            </a:r>
          </a:p>
        </p:txBody>
      </p:sp>
      <p:sp>
        <p:nvSpPr>
          <p:cNvPr id="9" name="TextBox 8">
            <a:extLst>
              <a:ext uri="{FF2B5EF4-FFF2-40B4-BE49-F238E27FC236}">
                <a16:creationId xmlns:a16="http://schemas.microsoft.com/office/drawing/2014/main" id="{4DA97166-6D9A-4EA8-BA49-ED5DDF646C1B}"/>
              </a:ext>
            </a:extLst>
          </p:cNvPr>
          <p:cNvSpPr txBox="1"/>
          <p:nvPr/>
        </p:nvSpPr>
        <p:spPr>
          <a:xfrm>
            <a:off x="1144104" y="1501913"/>
            <a:ext cx="4224233" cy="369332"/>
          </a:xfrm>
          <a:prstGeom prst="rect">
            <a:avLst/>
          </a:prstGeom>
          <a:noFill/>
        </p:spPr>
        <p:txBody>
          <a:bodyPr wrap="none" rtlCol="0">
            <a:spAutoFit/>
          </a:bodyPr>
          <a:lstStyle/>
          <a:p>
            <a:r>
              <a:rPr lang="en-US" b="1" dirty="0"/>
              <a:t>Critical minerals mining, million USD</a:t>
            </a:r>
          </a:p>
        </p:txBody>
      </p:sp>
      <p:sp>
        <p:nvSpPr>
          <p:cNvPr id="10" name="TextBox 9">
            <a:extLst>
              <a:ext uri="{FF2B5EF4-FFF2-40B4-BE49-F238E27FC236}">
                <a16:creationId xmlns:a16="http://schemas.microsoft.com/office/drawing/2014/main" id="{7CA589D4-0C8D-4213-B7C7-9FEE29F9E5D1}"/>
              </a:ext>
            </a:extLst>
          </p:cNvPr>
          <p:cNvSpPr txBox="1"/>
          <p:nvPr/>
        </p:nvSpPr>
        <p:spPr>
          <a:xfrm>
            <a:off x="6823663" y="1471266"/>
            <a:ext cx="4314001" cy="369332"/>
          </a:xfrm>
          <a:prstGeom prst="rect">
            <a:avLst/>
          </a:prstGeom>
          <a:noFill/>
        </p:spPr>
        <p:txBody>
          <a:bodyPr wrap="none" rtlCol="0">
            <a:spAutoFit/>
          </a:bodyPr>
          <a:lstStyle/>
          <a:p>
            <a:r>
              <a:rPr lang="en-US" b="1" dirty="0"/>
              <a:t>Critical minerals refining, million USD</a:t>
            </a:r>
          </a:p>
        </p:txBody>
      </p:sp>
      <p:graphicFrame>
        <p:nvGraphicFramePr>
          <p:cNvPr id="11" name="Wykres 14">
            <a:extLst>
              <a:ext uri="{FF2B5EF4-FFF2-40B4-BE49-F238E27FC236}">
                <a16:creationId xmlns:a16="http://schemas.microsoft.com/office/drawing/2014/main" id="{1F4F5F59-6ACB-48BA-A5BF-F38A595D102E}"/>
              </a:ext>
            </a:extLst>
          </p:cNvPr>
          <p:cNvGraphicFramePr>
            <a:graphicFrameLocks noGrp="1"/>
          </p:cNvGraphicFramePr>
          <p:nvPr/>
        </p:nvGraphicFramePr>
        <p:xfrm>
          <a:off x="439194" y="2028022"/>
          <a:ext cx="5559846" cy="40873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Wykres 2">
            <a:extLst>
              <a:ext uri="{FF2B5EF4-FFF2-40B4-BE49-F238E27FC236}">
                <a16:creationId xmlns:a16="http://schemas.microsoft.com/office/drawing/2014/main" id="{7F2C5583-D115-47CE-A3E3-5417826DFD11}"/>
              </a:ext>
            </a:extLst>
          </p:cNvPr>
          <p:cNvGraphicFramePr>
            <a:graphicFrameLocks noGrp="1"/>
          </p:cNvGraphicFramePr>
          <p:nvPr/>
        </p:nvGraphicFramePr>
        <p:xfrm>
          <a:off x="6158136" y="2003561"/>
          <a:ext cx="6033864" cy="4087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5366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BC89D-2CB0-F5FA-A7B2-C85A24A210B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5D30306-78E8-E542-6A10-92C4AC9C0965}"/>
              </a:ext>
            </a:extLst>
          </p:cNvPr>
          <p:cNvSpPr>
            <a:spLocks noGrp="1"/>
          </p:cNvSpPr>
          <p:nvPr>
            <p:ph type="title"/>
          </p:nvPr>
        </p:nvSpPr>
        <p:spPr>
          <a:xfrm>
            <a:off x="479759" y="136525"/>
            <a:ext cx="10972800" cy="721728"/>
          </a:xfrm>
        </p:spPr>
        <p:txBody>
          <a:bodyPr rtlCol="0"/>
          <a:lstStyle/>
          <a:p>
            <a:pPr rtl="0"/>
            <a:r>
              <a:rPr lang="en-US" noProof="0" dirty="0"/>
              <a:t>F</a:t>
            </a:r>
            <a:r>
              <a:rPr lang="en-US" dirty="0" err="1"/>
              <a:t>uture</a:t>
            </a:r>
            <a:r>
              <a:rPr lang="en-US" noProof="0" dirty="0"/>
              <a:t> research</a:t>
            </a:r>
          </a:p>
        </p:txBody>
      </p:sp>
      <p:sp>
        <p:nvSpPr>
          <p:cNvPr id="3" name="Symbol zastępczy numeru slajdu 2">
            <a:extLst>
              <a:ext uri="{FF2B5EF4-FFF2-40B4-BE49-F238E27FC236}">
                <a16:creationId xmlns:a16="http://schemas.microsoft.com/office/drawing/2014/main" id="{5933C0A0-0C58-140B-BC9D-9AA044541360}"/>
              </a:ext>
            </a:extLst>
          </p:cNvPr>
          <p:cNvSpPr>
            <a:spLocks noGrp="1"/>
          </p:cNvSpPr>
          <p:nvPr>
            <p:ph type="sldNum" sz="quarter" idx="12"/>
          </p:nvPr>
        </p:nvSpPr>
        <p:spPr/>
        <p:txBody>
          <a:bodyPr/>
          <a:lstStyle/>
          <a:p>
            <a:pPr rtl="0"/>
            <a:fld id="{0FF54DE5-C571-48E8-A5BC-B369434E2F44}" type="slidenum">
              <a:rPr lang="en-US" noProof="0" smtClean="0"/>
              <a:t>19</a:t>
            </a:fld>
            <a:endParaRPr lang="en-US" noProof="0" dirty="0"/>
          </a:p>
        </p:txBody>
      </p:sp>
      <p:sp>
        <p:nvSpPr>
          <p:cNvPr id="5" name="pole tekstowe 4">
            <a:extLst>
              <a:ext uri="{FF2B5EF4-FFF2-40B4-BE49-F238E27FC236}">
                <a16:creationId xmlns:a16="http://schemas.microsoft.com/office/drawing/2014/main" id="{5EC8237E-4DBE-5869-83D4-928D258643BB}"/>
              </a:ext>
            </a:extLst>
          </p:cNvPr>
          <p:cNvSpPr txBox="1"/>
          <p:nvPr/>
        </p:nvSpPr>
        <p:spPr>
          <a:xfrm>
            <a:off x="527237" y="1162639"/>
            <a:ext cx="11198038" cy="1631216"/>
          </a:xfrm>
          <a:prstGeom prst="rect">
            <a:avLst/>
          </a:prstGeom>
          <a:noFill/>
        </p:spPr>
        <p:txBody>
          <a:bodyPr wrap="square">
            <a:spAutoFit/>
          </a:bodyPr>
          <a:lstStyle/>
          <a:p>
            <a:pPr marL="285750" indent="-285750" algn="just">
              <a:spcBef>
                <a:spcPts val="1200"/>
              </a:spcBef>
              <a:spcAft>
                <a:spcPts val="1200"/>
              </a:spcAft>
              <a:buFont typeface="Wingdings" panose="05000000000000000000" pitchFamily="2" charset="2"/>
              <a:buChar char="Ø"/>
            </a:pPr>
            <a:r>
              <a:rPr lang="en-US" sz="2000" b="1" noProof="0" dirty="0">
                <a:cs typeface="Times New Roman" panose="02020603050405020304" pitchFamily="18" charset="0"/>
              </a:rPr>
              <a:t>Extension with semiconductors</a:t>
            </a:r>
          </a:p>
          <a:p>
            <a:pPr marL="742950" lvl="1" indent="-285750" algn="just">
              <a:spcBef>
                <a:spcPts val="1200"/>
              </a:spcBef>
              <a:spcAft>
                <a:spcPts val="1200"/>
              </a:spcAft>
              <a:buFont typeface="Wingdings" panose="05000000000000000000" pitchFamily="2" charset="2"/>
              <a:buChar char="Ø"/>
            </a:pPr>
            <a:r>
              <a:rPr lang="en-US" sz="2000" noProof="0" dirty="0">
                <a:cs typeface="Times New Roman" panose="02020603050405020304" pitchFamily="18" charset="0"/>
              </a:rPr>
              <a:t>To study the upstream effects of digitalization and AI, semiconductors should be explicitly included in the database representation, together with the critical minerals employed in the production of semiconductors. </a:t>
            </a:r>
          </a:p>
        </p:txBody>
      </p:sp>
      <p:sp>
        <p:nvSpPr>
          <p:cNvPr id="13" name="Rectangle 1">
            <a:extLst>
              <a:ext uri="{FF2B5EF4-FFF2-40B4-BE49-F238E27FC236}">
                <a16:creationId xmlns:a16="http://schemas.microsoft.com/office/drawing/2014/main" id="{4E0559F7-A0DC-4A51-83FE-616EA82FB678}"/>
              </a:ext>
            </a:extLst>
          </p:cNvPr>
          <p:cNvSpPr/>
          <p:nvPr/>
        </p:nvSpPr>
        <p:spPr>
          <a:xfrm>
            <a:off x="527237" y="3024194"/>
            <a:ext cx="11198038" cy="2862322"/>
          </a:xfrm>
          <a:prstGeom prst="rect">
            <a:avLst/>
          </a:prstGeom>
        </p:spPr>
        <p:txBody>
          <a:bodyPr wrap="square">
            <a:spAutoFit/>
          </a:bodyPr>
          <a:lstStyle/>
          <a:p>
            <a:pPr marL="285750" indent="-285750" algn="just">
              <a:spcBef>
                <a:spcPts val="1200"/>
              </a:spcBef>
              <a:spcAft>
                <a:spcPts val="1200"/>
              </a:spcAft>
              <a:buFont typeface="Wingdings" panose="05000000000000000000" pitchFamily="2" charset="2"/>
              <a:buChar char="Ø"/>
            </a:pPr>
            <a:r>
              <a:rPr lang="en-US" sz="2000" b="1" noProof="0" dirty="0">
                <a:cs typeface="Times New Roman" panose="02020603050405020304" pitchFamily="18" charset="0"/>
              </a:rPr>
              <a:t>Investment matrix</a:t>
            </a:r>
          </a:p>
          <a:p>
            <a:pPr marL="742950" lvl="1" indent="-285750" algn="just">
              <a:spcBef>
                <a:spcPts val="1200"/>
              </a:spcBef>
              <a:spcAft>
                <a:spcPts val="1200"/>
              </a:spcAft>
              <a:buFont typeface="Wingdings" panose="05000000000000000000" pitchFamily="2" charset="2"/>
              <a:buChar char="Ø"/>
            </a:pPr>
            <a:r>
              <a:rPr lang="en-US" sz="2000" noProof="0" dirty="0">
                <a:cs typeface="Times New Roman" panose="02020603050405020304" pitchFamily="18" charset="0"/>
              </a:rPr>
              <a:t>Most of the renewable energy equipment used by renewable energy sectors (solar and wind) is capital (80%). At the same time, most MRIO frameworks, including GTAP, work with a capital accumulation equation at the national level, implying national average investment mix.</a:t>
            </a:r>
          </a:p>
          <a:p>
            <a:pPr marL="742950" lvl="1" indent="-285750" algn="just">
              <a:spcBef>
                <a:spcPts val="1200"/>
              </a:spcBef>
              <a:spcAft>
                <a:spcPts val="1200"/>
              </a:spcAft>
              <a:buFont typeface="Wingdings" panose="05000000000000000000" pitchFamily="2" charset="2"/>
              <a:buChar char="Ø"/>
            </a:pPr>
            <a:r>
              <a:rPr lang="en-US" sz="2000" noProof="0" dirty="0">
                <a:cs typeface="Times New Roman" panose="02020603050405020304" pitchFamily="18" charset="0"/>
              </a:rPr>
              <a:t>By developing an investment matrix, distinguished the sourcing of investments by sector, this omission can be addressed. </a:t>
            </a:r>
          </a:p>
        </p:txBody>
      </p:sp>
    </p:spTree>
    <p:extLst>
      <p:ext uri="{BB962C8B-B14F-4D97-AF65-F5344CB8AC3E}">
        <p14:creationId xmlns:p14="http://schemas.microsoft.com/office/powerpoint/2010/main" val="3761120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55721" y="1236712"/>
            <a:ext cx="11291637" cy="5511800"/>
          </a:xfrm>
        </p:spPr>
        <p:txBody>
          <a:bodyPr>
            <a:normAutofit/>
          </a:bodyPr>
          <a:lstStyle/>
          <a:p>
            <a:pPr>
              <a:lnSpc>
                <a:spcPct val="120000"/>
              </a:lnSpc>
            </a:pPr>
            <a:r>
              <a:rPr lang="en-US" dirty="0"/>
              <a:t> </a:t>
            </a:r>
            <a:r>
              <a:rPr lang="en-US" sz="2400" dirty="0"/>
              <a:t>Decarbonization and digitalization will change the structure of the global economy</a:t>
            </a:r>
          </a:p>
          <a:p>
            <a:pPr marL="688975" lvl="2" indent="225425" algn="just">
              <a:lnSpc>
                <a:spcPct val="120000"/>
              </a:lnSpc>
              <a:spcBef>
                <a:spcPts val="0"/>
              </a:spcBef>
              <a:spcAft>
                <a:spcPts val="600"/>
              </a:spcAft>
            </a:pPr>
            <a:r>
              <a:rPr lang="en-US" dirty="0"/>
              <a:t>Critical minerals, such as nickel, platinum group metals, zinc, rare earths, are essential inputs for the development of renewable energy systems (</a:t>
            </a:r>
            <a:r>
              <a:rPr lang="en-US" dirty="0" err="1"/>
              <a:t>Tokimatsu</a:t>
            </a:r>
            <a:r>
              <a:rPr lang="en-US" dirty="0"/>
              <a:t> et al., 2018).</a:t>
            </a:r>
          </a:p>
          <a:p>
            <a:pPr marL="688975" lvl="2" indent="225425" algn="just">
              <a:lnSpc>
                <a:spcPct val="120000"/>
              </a:lnSpc>
              <a:spcBef>
                <a:spcPts val="0"/>
              </a:spcBef>
              <a:spcAft>
                <a:spcPts val="600"/>
              </a:spcAft>
            </a:pPr>
            <a:r>
              <a:rPr lang="en-US" dirty="0"/>
              <a:t>Under limiting global warming &lt;1.5C, the demand for critical minerals could increase between 2 and 267 times by 2050 depending on the mineral (Wang et al., 2022).</a:t>
            </a:r>
          </a:p>
          <a:p>
            <a:pPr lvl="1">
              <a:lnSpc>
                <a:spcPct val="120000"/>
              </a:lnSpc>
            </a:pPr>
            <a:r>
              <a:rPr lang="en-US" sz="2000" dirty="0"/>
              <a:t>Growing demand for semiconductors, data </a:t>
            </a:r>
            <a:r>
              <a:rPr lang="en-US" sz="2000" dirty="0" err="1"/>
              <a:t>centres</a:t>
            </a:r>
            <a:r>
              <a:rPr lang="en-US" sz="2000" dirty="0"/>
              <a:t> and other equipment due to digitalization and the growth of artificial intelligence (AI), also fosters demand for critical minerals.</a:t>
            </a:r>
          </a:p>
          <a:p>
            <a:pPr algn="just">
              <a:lnSpc>
                <a:spcPct val="120000"/>
              </a:lnSpc>
            </a:pPr>
            <a:r>
              <a:rPr lang="en-US" sz="2400" dirty="0"/>
              <a:t>It is important to have the analytical capacity for the assessment of future energy transition scenarios with an explicit representation of the critical minerals value chains in an economy-wide framework.</a:t>
            </a:r>
          </a:p>
        </p:txBody>
      </p:sp>
      <p:sp>
        <p:nvSpPr>
          <p:cNvPr id="3" name="Title 2"/>
          <p:cNvSpPr>
            <a:spLocks noGrp="1"/>
          </p:cNvSpPr>
          <p:nvPr>
            <p:ph type="title"/>
          </p:nvPr>
        </p:nvSpPr>
        <p:spPr>
          <a:xfrm>
            <a:off x="401053" y="109488"/>
            <a:ext cx="11758863" cy="999818"/>
          </a:xfrm>
        </p:spPr>
        <p:txBody>
          <a:bodyPr>
            <a:normAutofit/>
          </a:bodyPr>
          <a:lstStyle/>
          <a:p>
            <a:r>
              <a:rPr lang="en-US" sz="3300" dirty="0"/>
              <a:t>Growing role of critical minerals in the global economy </a:t>
            </a:r>
          </a:p>
        </p:txBody>
      </p:sp>
      <p:sp>
        <p:nvSpPr>
          <p:cNvPr id="4" name="Slide Number Placeholder 3"/>
          <p:cNvSpPr>
            <a:spLocks noGrp="1"/>
          </p:cNvSpPr>
          <p:nvPr>
            <p:ph type="sldNum" sz="quarter" idx="12"/>
          </p:nvPr>
        </p:nvSpPr>
        <p:spPr/>
        <p:txBody>
          <a:bodyPr/>
          <a:lstStyle/>
          <a:p>
            <a:fld id="{89D7931E-637B-46D8-A580-615CC76C5C63}" type="slidenum">
              <a:rPr lang="en-US" smtClean="0"/>
              <a:pPr/>
              <a:t>2</a:t>
            </a:fld>
            <a:endParaRPr lang="en-US" dirty="0"/>
          </a:p>
        </p:txBody>
      </p:sp>
    </p:spTree>
    <p:extLst>
      <p:ext uri="{BB962C8B-B14F-4D97-AF65-F5344CB8AC3E}">
        <p14:creationId xmlns:p14="http://schemas.microsoft.com/office/powerpoint/2010/main" val="3524165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BC89D-2CB0-F5FA-A7B2-C85A24A210B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5D30306-78E8-E542-6A10-92C4AC9C0965}"/>
              </a:ext>
            </a:extLst>
          </p:cNvPr>
          <p:cNvSpPr>
            <a:spLocks noGrp="1"/>
          </p:cNvSpPr>
          <p:nvPr>
            <p:ph type="title"/>
          </p:nvPr>
        </p:nvSpPr>
        <p:spPr>
          <a:xfrm>
            <a:off x="479759" y="136525"/>
            <a:ext cx="10972800" cy="721728"/>
          </a:xfrm>
        </p:spPr>
        <p:txBody>
          <a:bodyPr rtlCol="0"/>
          <a:lstStyle/>
          <a:p>
            <a:pPr rtl="0"/>
            <a:r>
              <a:rPr lang="en-US" noProof="0" dirty="0"/>
              <a:t>Selected References</a:t>
            </a:r>
          </a:p>
        </p:txBody>
      </p:sp>
      <p:sp>
        <p:nvSpPr>
          <p:cNvPr id="3" name="Symbol zastępczy numeru slajdu 2">
            <a:extLst>
              <a:ext uri="{FF2B5EF4-FFF2-40B4-BE49-F238E27FC236}">
                <a16:creationId xmlns:a16="http://schemas.microsoft.com/office/drawing/2014/main" id="{5933C0A0-0C58-140B-BC9D-9AA044541360}"/>
              </a:ext>
            </a:extLst>
          </p:cNvPr>
          <p:cNvSpPr>
            <a:spLocks noGrp="1"/>
          </p:cNvSpPr>
          <p:nvPr>
            <p:ph type="sldNum" sz="quarter" idx="12"/>
          </p:nvPr>
        </p:nvSpPr>
        <p:spPr/>
        <p:txBody>
          <a:bodyPr/>
          <a:lstStyle/>
          <a:p>
            <a:pPr rtl="0"/>
            <a:fld id="{0FF54DE5-C571-48E8-A5BC-B369434E2F44}" type="slidenum">
              <a:rPr lang="en-US" noProof="0" smtClean="0"/>
              <a:t>20</a:t>
            </a:fld>
            <a:endParaRPr lang="en-US" noProof="0" dirty="0"/>
          </a:p>
        </p:txBody>
      </p:sp>
      <p:sp>
        <p:nvSpPr>
          <p:cNvPr id="8" name="TextBox 7">
            <a:extLst>
              <a:ext uri="{FF2B5EF4-FFF2-40B4-BE49-F238E27FC236}">
                <a16:creationId xmlns:a16="http://schemas.microsoft.com/office/drawing/2014/main" id="{CEFCD97E-C9EC-46A8-B4CE-8B1BCA81D8A7}"/>
              </a:ext>
            </a:extLst>
          </p:cNvPr>
          <p:cNvSpPr txBox="1"/>
          <p:nvPr/>
        </p:nvSpPr>
        <p:spPr>
          <a:xfrm>
            <a:off x="565366" y="1159273"/>
            <a:ext cx="10733050" cy="5216813"/>
          </a:xfrm>
          <a:prstGeom prst="rect">
            <a:avLst/>
          </a:prstGeom>
          <a:noFill/>
        </p:spPr>
        <p:txBody>
          <a:bodyPr wrap="square">
            <a:spAutoFit/>
          </a:bodyPr>
          <a:lstStyle/>
          <a:p>
            <a:pPr marL="285750" indent="-285750" algn="just">
              <a:spcBef>
                <a:spcPts val="600"/>
              </a:spcBef>
              <a:spcAft>
                <a:spcPts val="1200"/>
              </a:spcAft>
              <a:buFont typeface="Wingdings" panose="05000000000000000000" pitchFamily="2" charset="2"/>
              <a:buChar char="Ø"/>
            </a:pPr>
            <a:r>
              <a:rPr lang="ru-RU" sz="2000" dirty="0">
                <a:effectLst/>
                <a:latin typeface="Calibri" panose="020F0502020204030204" pitchFamily="34" charset="0"/>
                <a:ea typeface="Calibri" panose="020F0502020204030204" pitchFamily="34" charset="0"/>
                <a:cs typeface="Times New Roman" panose="02020603050405020304" pitchFamily="18" charset="0"/>
              </a:rPr>
              <a:t>Aguiar, A., Baldos, U., Chepeliev, M., Corong, E., &amp; Simonato, T. 2025. The Global Trade Analysis Project (GTAP) Data Base: Version 12. </a:t>
            </a:r>
            <a:r>
              <a:rPr lang="ru-RU" sz="2000" i="1" dirty="0">
                <a:effectLst/>
                <a:latin typeface="Calibri" panose="020F0502020204030204" pitchFamily="34" charset="0"/>
                <a:ea typeface="Calibri" panose="020F0502020204030204" pitchFamily="34" charset="0"/>
                <a:cs typeface="Times New Roman" panose="02020603050405020304" pitchFamily="18" charset="0"/>
              </a:rPr>
              <a:t>Journal of Global Economic Analysis</a:t>
            </a:r>
            <a:r>
              <a:rPr lang="ru-RU" sz="2000" dirty="0">
                <a:effectLst/>
                <a:latin typeface="Calibri" panose="020F0502020204030204" pitchFamily="34" charset="0"/>
                <a:ea typeface="Calibri" panose="020F0502020204030204" pitchFamily="34" charset="0"/>
                <a:cs typeface="Times New Roman" panose="02020603050405020304" pitchFamily="18" charset="0"/>
              </a:rPr>
              <a:t>, 10(2), 1–45. </a:t>
            </a:r>
            <a:r>
              <a:rPr lang="ru-RU" sz="20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https://doi.org/10.21642/JGEA.100201AF</a:t>
            </a:r>
            <a:endParaRPr lang="en-US" sz="2000" b="0" i="0" dirty="0">
              <a:solidFill>
                <a:srgbClr val="000000"/>
              </a:solidFill>
              <a:effectLst/>
              <a:latin typeface="Aptos" panose="020B0004020202020204" pitchFamily="34" charset="0"/>
            </a:endParaRPr>
          </a:p>
          <a:p>
            <a:pPr marL="285750" indent="-285750" algn="just">
              <a:spcBef>
                <a:spcPts val="600"/>
              </a:spcBef>
              <a:spcAft>
                <a:spcPts val="1200"/>
              </a:spcAft>
              <a:buFont typeface="Wingdings" panose="05000000000000000000" pitchFamily="2" charset="2"/>
              <a:buChar char="Ø"/>
            </a:pPr>
            <a:r>
              <a:rPr lang="en-US" sz="2000" b="0" i="0" dirty="0">
                <a:solidFill>
                  <a:srgbClr val="000000"/>
                </a:solidFill>
                <a:effectLst/>
                <a:latin typeface="Aptos" panose="020B0004020202020204" pitchFamily="34" charset="0"/>
              </a:rPr>
              <a:t>Chepeliev, M. 2026. Global Trade Analysis Project Circular Economy (GTAP-CE) Data Base. </a:t>
            </a:r>
            <a:r>
              <a:rPr lang="ru-RU" sz="2000" dirty="0">
                <a:effectLst/>
                <a:latin typeface="Calibri" panose="020F0502020204030204" pitchFamily="34" charset="0"/>
                <a:ea typeface="Calibri" panose="020F0502020204030204" pitchFamily="34" charset="0"/>
              </a:rPr>
              <a:t>GTAP Research Memorandum No. 40. </a:t>
            </a:r>
            <a:r>
              <a:rPr lang="ru-RU" sz="2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a:rPr>
              <a:t>https://www.gtap.agecon.purdue.edu/resources/res_display.asp?RecordID=7674</a:t>
            </a:r>
            <a:endParaRPr lang="en-US" sz="2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spcBef>
                <a:spcPts val="600"/>
              </a:spcBef>
              <a:spcAft>
                <a:spcPts val="1200"/>
              </a:spcAft>
              <a:buFont typeface="Wingdings" panose="05000000000000000000" pitchFamily="2" charset="2"/>
              <a:buChar char="Ø"/>
            </a:pPr>
            <a:r>
              <a:rPr lang="en-US" sz="2000" b="0" i="0" dirty="0">
                <a:solidFill>
                  <a:srgbClr val="000000"/>
                </a:solidFill>
                <a:effectLst/>
                <a:latin typeface="Aptos" panose="020B0004020202020204" pitchFamily="34" charset="0"/>
              </a:rPr>
              <a:t>Chepeliev, M., Bekkers, E., </a:t>
            </a:r>
            <a:r>
              <a:rPr lang="en-US" sz="2000" b="0" i="0" dirty="0" err="1">
                <a:solidFill>
                  <a:srgbClr val="000000"/>
                </a:solidFill>
                <a:effectLst/>
                <a:latin typeface="Aptos" panose="020B0004020202020204" pitchFamily="34" charset="0"/>
              </a:rPr>
              <a:t>Iyer</a:t>
            </a:r>
            <a:r>
              <a:rPr lang="en-US" sz="2000" b="0" i="0" dirty="0">
                <a:solidFill>
                  <a:srgbClr val="000000"/>
                </a:solidFill>
                <a:effectLst/>
                <a:latin typeface="Aptos" panose="020B0004020202020204" pitchFamily="34" charset="0"/>
              </a:rPr>
              <a:t>, G., </a:t>
            </a:r>
            <a:r>
              <a:rPr lang="en-US" sz="2000" b="0" i="0" dirty="0" err="1">
                <a:solidFill>
                  <a:srgbClr val="000000"/>
                </a:solidFill>
                <a:effectLst/>
                <a:latin typeface="Aptos" panose="020B0004020202020204" pitchFamily="34" charset="0"/>
              </a:rPr>
              <a:t>Qiu</a:t>
            </a:r>
            <a:r>
              <a:rPr lang="en-US" sz="2000" b="0" i="0" dirty="0">
                <a:solidFill>
                  <a:srgbClr val="000000"/>
                </a:solidFill>
                <a:effectLst/>
                <a:latin typeface="Aptos" panose="020B0004020202020204" pitchFamily="34" charset="0"/>
              </a:rPr>
              <a:t>, Y., </a:t>
            </a:r>
            <a:r>
              <a:rPr lang="en-US" sz="2000" b="0" i="0" dirty="0" err="1">
                <a:solidFill>
                  <a:srgbClr val="000000"/>
                </a:solidFill>
                <a:effectLst/>
                <a:latin typeface="Aptos" panose="020B0004020202020204" pitchFamily="34" charset="0"/>
              </a:rPr>
              <a:t>Wojtowicz</a:t>
            </a:r>
            <a:r>
              <a:rPr lang="en-US" sz="2000" b="0" i="0" dirty="0">
                <a:solidFill>
                  <a:srgbClr val="000000"/>
                </a:solidFill>
                <a:effectLst/>
                <a:latin typeface="Aptos" panose="020B0004020202020204" pitchFamily="34" charset="0"/>
              </a:rPr>
              <a:t>, K., Yarlagadda, B., and Yilmaz, A.N. 2026. Critical Minerals and the Global Supply Chain. 2026. Annual Review of Resource Economics (forthcoming).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spcBef>
                <a:spcPts val="600"/>
              </a:spcBef>
              <a:spcAft>
                <a:spcPts val="1200"/>
              </a:spcAft>
              <a:buFont typeface="Wingdings" panose="05000000000000000000" pitchFamily="2" charset="2"/>
              <a:buChar char="Ø"/>
            </a:pPr>
            <a:r>
              <a:rPr lang="en-US" sz="2000" dirty="0" err="1">
                <a:effectLst/>
                <a:latin typeface="Calibri" panose="020F0502020204030204" pitchFamily="34" charset="0"/>
                <a:ea typeface="Calibri" panose="020F0502020204030204" pitchFamily="34" charset="0"/>
                <a:cs typeface="Times New Roman" panose="02020603050405020304" pitchFamily="18" charset="0"/>
              </a:rPr>
              <a:t>Wojtowicz</a:t>
            </a:r>
            <a:r>
              <a:rPr lang="en-US" sz="2000" dirty="0">
                <a:effectLst/>
                <a:latin typeface="Calibri" panose="020F0502020204030204" pitchFamily="34" charset="0"/>
                <a:ea typeface="Calibri" panose="020F0502020204030204" pitchFamily="34" charset="0"/>
                <a:cs typeface="Times New Roman" panose="02020603050405020304" pitchFamily="18" charset="0"/>
              </a:rPr>
              <a:t>, K., Bekkers, E., Chepeliev, M., and Yilmaz, A.N. 2026. </a:t>
            </a:r>
            <a:r>
              <a:rPr lang="ru-RU" sz="2000" i="1" dirty="0">
                <a:effectLst/>
                <a:latin typeface="Calibri" panose="020F0502020204030204" pitchFamily="34" charset="0"/>
                <a:ea typeface="Calibri" panose="020F0502020204030204" pitchFamily="34" charset="0"/>
                <a:cs typeface="Times New Roman" panose="02020603050405020304" pitchFamily="18" charset="0"/>
              </a:rPr>
              <a:t>The Development of GTAP-CM version 11: Incorporating Critical Minerals and Renewable Energy Technologies in Multi-Region Input-Output Tables</a:t>
            </a:r>
            <a:r>
              <a:rPr lang="en-US" sz="2000" i="1" dirty="0">
                <a:effectLst/>
                <a:latin typeface="Calibri" panose="020F0502020204030204" pitchFamily="34" charset="0"/>
                <a:ea typeface="Calibri" panose="020F0502020204030204" pitchFamily="34" charset="0"/>
                <a:cs typeface="Times New Roman" panose="02020603050405020304" pitchFamily="18" charset="0"/>
              </a:rPr>
              <a:t>. </a:t>
            </a:r>
            <a:r>
              <a:rPr lang="ru-RU" sz="2000" dirty="0">
                <a:effectLst/>
                <a:latin typeface="Calibri" panose="020F0502020204030204" pitchFamily="34" charset="0"/>
                <a:ea typeface="Calibri" panose="020F0502020204030204" pitchFamily="34" charset="0"/>
              </a:rPr>
              <a:t>GTAP Research Memorandum No. 4</a:t>
            </a:r>
            <a:r>
              <a:rPr lang="en-US" sz="2000" dirty="0">
                <a:effectLst/>
                <a:latin typeface="Calibri" panose="020F0502020204030204" pitchFamily="34" charset="0"/>
                <a:ea typeface="Calibri" panose="020F0502020204030204" pitchFamily="34" charset="0"/>
              </a:rPr>
              <a:t>1</a:t>
            </a:r>
            <a:r>
              <a:rPr lang="ru-RU" sz="2000" dirty="0">
                <a:effectLst/>
                <a:latin typeface="Calibri" panose="020F0502020204030204" pitchFamily="34" charset="0"/>
                <a:ea typeface="Calibri" panose="020F0502020204030204" pitchFamily="34" charset="0"/>
              </a:rPr>
              <a:t>. </a:t>
            </a:r>
            <a:r>
              <a:rPr lang="en-US" sz="2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5"/>
              </a:rPr>
              <a:t>https://www.gtap.agecon.purdue.edu/resources/res_display.asp?RecordID=7918</a:t>
            </a:r>
            <a:r>
              <a:rPr lang="en-US" sz="2000" dirty="0">
                <a:effectLst/>
                <a:latin typeface="Calibri" panose="020F0502020204030204" pitchFamily="34" charset="0"/>
                <a:ea typeface="Calibri" panose="020F0502020204030204" pitchFamily="34" charset="0"/>
              </a:rPr>
              <a:t> </a:t>
            </a:r>
            <a:endParaRPr lang="en-US" sz="2000" dirty="0"/>
          </a:p>
          <a:p>
            <a:pPr>
              <a:spcAft>
                <a:spcPts val="1200"/>
              </a:spcAft>
            </a:pPr>
            <a:endParaRPr lang="en-US" dirty="0"/>
          </a:p>
        </p:txBody>
      </p:sp>
    </p:spTree>
    <p:extLst>
      <p:ext uri="{BB962C8B-B14F-4D97-AF65-F5344CB8AC3E}">
        <p14:creationId xmlns:p14="http://schemas.microsoft.com/office/powerpoint/2010/main" val="432707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3" name="Subtitle 2"/>
          <p:cNvSpPr>
            <a:spLocks noGrp="1"/>
          </p:cNvSpPr>
          <p:nvPr>
            <p:ph type="subTitle" idx="1"/>
          </p:nvPr>
        </p:nvSpPr>
        <p:spPr/>
        <p:txBody>
          <a:bodyPr/>
          <a:lstStyle/>
          <a:p>
            <a:r>
              <a:rPr lang="en-US" dirty="0"/>
              <a:t>mchepeli@purdue.edu</a:t>
            </a:r>
          </a:p>
        </p:txBody>
      </p:sp>
    </p:spTree>
    <p:extLst>
      <p:ext uri="{BB962C8B-B14F-4D97-AF65-F5344CB8AC3E}">
        <p14:creationId xmlns:p14="http://schemas.microsoft.com/office/powerpoint/2010/main" val="272829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9521" y="1109306"/>
            <a:ext cx="11375858" cy="5511800"/>
          </a:xfrm>
        </p:spPr>
        <p:txBody>
          <a:bodyPr>
            <a:normAutofit/>
          </a:bodyPr>
          <a:lstStyle/>
          <a:p>
            <a:pPr>
              <a:lnSpc>
                <a:spcPct val="130000"/>
              </a:lnSpc>
            </a:pPr>
            <a:r>
              <a:rPr lang="en-US" sz="2400" dirty="0"/>
              <a:t>Global economy-wide models, such as IAMs and CGEs, are well-suited for assessing impacts of decarbonization, digitalization and the growth of AI on critical mineral supply chains: </a:t>
            </a:r>
          </a:p>
          <a:p>
            <a:pPr lvl="1">
              <a:lnSpc>
                <a:spcPct val="130000"/>
              </a:lnSpc>
            </a:pPr>
            <a:r>
              <a:rPr lang="en-US" sz="2000" dirty="0">
                <a:solidFill>
                  <a:schemeClr val="tx1">
                    <a:lumMod val="75000"/>
                    <a:lumOff val="25000"/>
                  </a:schemeClr>
                </a:solidFill>
              </a:rPr>
              <a:t>A quantification of the impacts of the energy transition and digitalization on critical minerals' trade, value chains, and the concentration of production and trade.</a:t>
            </a:r>
          </a:p>
          <a:p>
            <a:pPr lvl="1">
              <a:lnSpc>
                <a:spcPct val="130000"/>
              </a:lnSpc>
            </a:pPr>
            <a:r>
              <a:rPr lang="en-US" sz="2000" dirty="0">
                <a:solidFill>
                  <a:schemeClr val="tx1">
                    <a:lumMod val="75000"/>
                    <a:lumOff val="25000"/>
                  </a:schemeClr>
                </a:solidFill>
              </a:rPr>
              <a:t>The role of trade and domestic policies related to critical minerals and energy equipment, such as subsidies, export restrictions and local content requirements. </a:t>
            </a:r>
          </a:p>
          <a:p>
            <a:pPr lvl="1">
              <a:lnSpc>
                <a:spcPct val="130000"/>
              </a:lnSpc>
            </a:pPr>
            <a:r>
              <a:rPr lang="en-US" sz="2000" dirty="0">
                <a:solidFill>
                  <a:schemeClr val="tx1">
                    <a:lumMod val="75000"/>
                    <a:lumOff val="25000"/>
                  </a:schemeClr>
                </a:solidFill>
              </a:rPr>
              <a:t>Implications of the energy transition and digitalization for investment needs in critical minerals. </a:t>
            </a:r>
          </a:p>
          <a:p>
            <a:pPr>
              <a:lnSpc>
                <a:spcPct val="130000"/>
              </a:lnSpc>
            </a:pPr>
            <a:r>
              <a:rPr lang="en-US" sz="2400" dirty="0"/>
              <a:t>Most global economic models still lack essential details to facilitate the granular analysis of these policy issues.</a:t>
            </a:r>
          </a:p>
        </p:txBody>
      </p:sp>
      <p:sp>
        <p:nvSpPr>
          <p:cNvPr id="3" name="Title 2"/>
          <p:cNvSpPr>
            <a:spLocks noGrp="1"/>
          </p:cNvSpPr>
          <p:nvPr>
            <p:ph type="title"/>
          </p:nvPr>
        </p:nvSpPr>
        <p:spPr>
          <a:xfrm>
            <a:off x="401053" y="109488"/>
            <a:ext cx="11758863" cy="999818"/>
          </a:xfrm>
        </p:spPr>
        <p:txBody>
          <a:bodyPr>
            <a:normAutofit/>
          </a:bodyPr>
          <a:lstStyle/>
          <a:p>
            <a:r>
              <a:rPr lang="en-US" sz="3600" dirty="0"/>
              <a:t>Existing modeling frameworks lack essential details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3</a:t>
            </a:fld>
            <a:endParaRPr lang="en-US" dirty="0"/>
          </a:p>
        </p:txBody>
      </p:sp>
    </p:spTree>
    <p:extLst>
      <p:ext uri="{BB962C8B-B14F-4D97-AF65-F5344CB8AC3E}">
        <p14:creationId xmlns:p14="http://schemas.microsoft.com/office/powerpoint/2010/main" val="2463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EBC2B3-010C-4777-B71E-28DAF466B7A0}"/>
              </a:ext>
            </a:extLst>
          </p:cNvPr>
          <p:cNvSpPr>
            <a:spLocks noGrp="1"/>
          </p:cNvSpPr>
          <p:nvPr>
            <p:ph idx="1"/>
          </p:nvPr>
        </p:nvSpPr>
        <p:spPr>
          <a:xfrm>
            <a:off x="609600" y="1676060"/>
            <a:ext cx="10972800" cy="4875741"/>
          </a:xfrm>
        </p:spPr>
        <p:txBody>
          <a:bodyPr>
            <a:normAutofit fontScale="92500" lnSpcReduction="10000"/>
          </a:bodyPr>
          <a:lstStyle/>
          <a:p>
            <a:pPr>
              <a:lnSpc>
                <a:spcPct val="120000"/>
              </a:lnSpc>
            </a:pPr>
            <a:r>
              <a:rPr lang="en-US" sz="2400" dirty="0"/>
              <a:t>Latest releases of the GTAP Data Base: </a:t>
            </a:r>
          </a:p>
          <a:p>
            <a:endParaRPr lang="en-US" dirty="0"/>
          </a:p>
          <a:p>
            <a:endParaRPr lang="en-US" dirty="0"/>
          </a:p>
          <a:p>
            <a:endParaRPr lang="en-US" dirty="0"/>
          </a:p>
          <a:p>
            <a:endParaRPr lang="en-US" dirty="0"/>
          </a:p>
          <a:p>
            <a:endParaRPr lang="en-US" sz="600" dirty="0"/>
          </a:p>
          <a:p>
            <a:endParaRPr lang="en-US" sz="2400" dirty="0"/>
          </a:p>
          <a:p>
            <a:endParaRPr lang="en-US" sz="2400" dirty="0"/>
          </a:p>
          <a:p>
            <a:r>
              <a:rPr lang="en-US" sz="2400" dirty="0"/>
              <a:t>GTAP 12 Data Base has been publicly released in February 2026</a:t>
            </a:r>
          </a:p>
          <a:p>
            <a:pPr lvl="1"/>
            <a:r>
              <a:rPr lang="en-US" sz="2000" dirty="0">
                <a:hlinkClick r:id="rId2"/>
              </a:rPr>
              <a:t>https://www.gtap.agecon.purdue.edu/databases/v12/</a:t>
            </a:r>
            <a:r>
              <a:rPr lang="en-US" sz="2000" dirty="0"/>
              <a:t> </a:t>
            </a:r>
          </a:p>
          <a:p>
            <a:pPr>
              <a:lnSpc>
                <a:spcPct val="120000"/>
              </a:lnSpc>
            </a:pPr>
            <a:r>
              <a:rPr lang="en-US" sz="2400" dirty="0"/>
              <a:t>Bilateral tariffs and trade data/shipping margins, global land use, GHG emissions, air pollutants, nutritional accounts</a:t>
            </a:r>
          </a:p>
        </p:txBody>
      </p:sp>
      <p:sp>
        <p:nvSpPr>
          <p:cNvPr id="3" name="Title 2">
            <a:extLst>
              <a:ext uri="{FF2B5EF4-FFF2-40B4-BE49-F238E27FC236}">
                <a16:creationId xmlns:a16="http://schemas.microsoft.com/office/drawing/2014/main" id="{DDC3D7D5-D934-4FEC-A496-F82A68CADFD1}"/>
              </a:ext>
            </a:extLst>
          </p:cNvPr>
          <p:cNvSpPr>
            <a:spLocks noGrp="1"/>
          </p:cNvSpPr>
          <p:nvPr>
            <p:ph type="title"/>
          </p:nvPr>
        </p:nvSpPr>
        <p:spPr>
          <a:xfrm>
            <a:off x="550877" y="136525"/>
            <a:ext cx="10972800" cy="759794"/>
          </a:xfrm>
        </p:spPr>
        <p:txBody>
          <a:bodyPr>
            <a:normAutofit/>
          </a:bodyPr>
          <a:lstStyle/>
          <a:p>
            <a:r>
              <a:rPr lang="en-US" sz="3600" dirty="0"/>
              <a:t>Core MRIO: GTAP Data Base</a:t>
            </a:r>
          </a:p>
        </p:txBody>
      </p:sp>
      <p:sp>
        <p:nvSpPr>
          <p:cNvPr id="4" name="Slide Number Placeholder 3">
            <a:extLst>
              <a:ext uri="{FF2B5EF4-FFF2-40B4-BE49-F238E27FC236}">
                <a16:creationId xmlns:a16="http://schemas.microsoft.com/office/drawing/2014/main" id="{D481FBF1-B315-4BB4-BADA-5D8E8A9C2E86}"/>
              </a:ext>
            </a:extLst>
          </p:cNvPr>
          <p:cNvSpPr>
            <a:spLocks noGrp="1"/>
          </p:cNvSpPr>
          <p:nvPr>
            <p:ph type="sldNum" sz="quarter" idx="12"/>
          </p:nvPr>
        </p:nvSpPr>
        <p:spPr/>
        <p:txBody>
          <a:bodyPr/>
          <a:lstStyle/>
          <a:p>
            <a:fld id="{89D7931E-637B-46D8-A580-615CC76C5C63}" type="slidenum">
              <a:rPr lang="en-US" smtClean="0"/>
              <a:pPr/>
              <a:t>4</a:t>
            </a:fld>
            <a:endParaRPr lang="en-US" dirty="0"/>
          </a:p>
        </p:txBody>
      </p:sp>
      <p:graphicFrame>
        <p:nvGraphicFramePr>
          <p:cNvPr id="5" name="Table 4">
            <a:extLst>
              <a:ext uri="{FF2B5EF4-FFF2-40B4-BE49-F238E27FC236}">
                <a16:creationId xmlns:a16="http://schemas.microsoft.com/office/drawing/2014/main" id="{E866F8BD-A8AE-4DDC-8AE7-2787333077BB}"/>
              </a:ext>
            </a:extLst>
          </p:cNvPr>
          <p:cNvGraphicFramePr>
            <a:graphicFrameLocks noGrp="1"/>
          </p:cNvGraphicFramePr>
          <p:nvPr>
            <p:extLst>
              <p:ext uri="{D42A27DB-BD31-4B8C-83A1-F6EECF244321}">
                <p14:modId xmlns:p14="http://schemas.microsoft.com/office/powerpoint/2010/main" val="715326093"/>
              </p:ext>
            </p:extLst>
          </p:nvPr>
        </p:nvGraphicFramePr>
        <p:xfrm>
          <a:off x="757557" y="2469848"/>
          <a:ext cx="10264347" cy="2138680"/>
        </p:xfrm>
        <a:graphic>
          <a:graphicData uri="http://schemas.openxmlformats.org/drawingml/2006/table">
            <a:tbl>
              <a:tblPr firstRow="1" bandRow="1">
                <a:tableStyleId>{5C22544A-7EE6-4342-B048-85BDC9FD1C3A}</a:tableStyleId>
              </a:tblPr>
              <a:tblGrid>
                <a:gridCol w="1948249">
                  <a:extLst>
                    <a:ext uri="{9D8B030D-6E8A-4147-A177-3AD203B41FA5}">
                      <a16:colId xmlns:a16="http://schemas.microsoft.com/office/drawing/2014/main" val="2931860055"/>
                    </a:ext>
                  </a:extLst>
                </a:gridCol>
                <a:gridCol w="3908854">
                  <a:extLst>
                    <a:ext uri="{9D8B030D-6E8A-4147-A177-3AD203B41FA5}">
                      <a16:colId xmlns:a16="http://schemas.microsoft.com/office/drawing/2014/main" val="2885297738"/>
                    </a:ext>
                  </a:extLst>
                </a:gridCol>
                <a:gridCol w="4407244">
                  <a:extLst>
                    <a:ext uri="{9D8B030D-6E8A-4147-A177-3AD203B41FA5}">
                      <a16:colId xmlns:a16="http://schemas.microsoft.com/office/drawing/2014/main" val="3852822154"/>
                    </a:ext>
                  </a:extLst>
                </a:gridCol>
              </a:tblGrid>
              <a:tr h="221239">
                <a:tc>
                  <a:txBody>
                    <a:bodyPr/>
                    <a:lstStyle/>
                    <a:p>
                      <a:endParaRPr lang="en-US"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rgbClr val="990033"/>
                          </a:solidFill>
                        </a:rPr>
                        <a:t>Version 11</a:t>
                      </a:r>
                      <a:endParaRPr lang="en-US" sz="1400" b="0" i="1" dirty="0">
                        <a:solidFill>
                          <a:srgbClr val="990033"/>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rgbClr val="92D050"/>
                          </a:solidFill>
                        </a:rPr>
                        <a:t>Version 12</a:t>
                      </a:r>
                      <a:endParaRPr lang="en-US" sz="1400" b="0" i="1" dirty="0">
                        <a:solidFill>
                          <a:srgbClr val="92D050"/>
                        </a:solidFill>
                      </a:endParaRPr>
                    </a:p>
                  </a:txBody>
                  <a:tcPr/>
                </a:tc>
                <a:extLst>
                  <a:ext uri="{0D108BD9-81ED-4DB2-BD59-A6C34878D82A}">
                    <a16:rowId xmlns:a16="http://schemas.microsoft.com/office/drawing/2014/main" val="1548322148"/>
                  </a:ext>
                </a:extLst>
              </a:tr>
              <a:tr h="370840">
                <a:tc>
                  <a:txBody>
                    <a:bodyPr/>
                    <a:lstStyle/>
                    <a:p>
                      <a:r>
                        <a:rPr lang="en-US" sz="1600" b="1" dirty="0">
                          <a:solidFill>
                            <a:schemeClr val="bg2">
                              <a:lumMod val="25000"/>
                            </a:schemeClr>
                          </a:solidFill>
                        </a:rPr>
                        <a:t>Global Coverage</a:t>
                      </a:r>
                    </a:p>
                  </a:txBody>
                  <a:tcPr/>
                </a:tc>
                <a:tc>
                  <a:txBody>
                    <a:bodyPr/>
                    <a:lstStyle/>
                    <a:p>
                      <a:r>
                        <a:rPr lang="en-US" sz="1600" dirty="0">
                          <a:solidFill>
                            <a:schemeClr val="bg2">
                              <a:lumMod val="25000"/>
                            </a:schemeClr>
                          </a:solidFill>
                        </a:rPr>
                        <a:t>141 countries</a:t>
                      </a:r>
                    </a:p>
                    <a:p>
                      <a:r>
                        <a:rPr lang="en-US" sz="1600" dirty="0">
                          <a:solidFill>
                            <a:schemeClr val="bg2">
                              <a:lumMod val="25000"/>
                            </a:schemeClr>
                          </a:solidFill>
                        </a:rPr>
                        <a:t>19 composite regions</a:t>
                      </a:r>
                    </a:p>
                  </a:txBody>
                  <a:tcPr/>
                </a:tc>
                <a:tc>
                  <a:txBody>
                    <a:bodyPr/>
                    <a:lstStyle/>
                    <a:p>
                      <a:r>
                        <a:rPr lang="en-US" sz="1600" dirty="0">
                          <a:solidFill>
                            <a:srgbClr val="FF0000"/>
                          </a:solidFill>
                        </a:rPr>
                        <a:t>145 countries</a:t>
                      </a:r>
                    </a:p>
                    <a:p>
                      <a:r>
                        <a:rPr lang="en-US" sz="1600" dirty="0">
                          <a:solidFill>
                            <a:schemeClr val="bg2">
                              <a:lumMod val="25000"/>
                            </a:schemeClr>
                          </a:solidFill>
                        </a:rPr>
                        <a:t>18 composite regions</a:t>
                      </a:r>
                    </a:p>
                  </a:txBody>
                  <a:tcPr/>
                </a:tc>
                <a:extLst>
                  <a:ext uri="{0D108BD9-81ED-4DB2-BD59-A6C34878D82A}">
                    <a16:rowId xmlns:a16="http://schemas.microsoft.com/office/drawing/2014/main" val="4089324769"/>
                  </a:ext>
                </a:extLst>
              </a:tr>
              <a:tr h="0">
                <a:tc>
                  <a:txBody>
                    <a:bodyPr/>
                    <a:lstStyle/>
                    <a:p>
                      <a:r>
                        <a:rPr lang="en-US" sz="1600" b="1" dirty="0">
                          <a:solidFill>
                            <a:schemeClr val="bg2">
                              <a:lumMod val="25000"/>
                            </a:schemeClr>
                          </a:solidFill>
                        </a:rPr>
                        <a:t>Sectoral Detail</a:t>
                      </a:r>
                    </a:p>
                  </a:txBody>
                  <a:tcPr/>
                </a:tc>
                <a:tc>
                  <a:txBody>
                    <a:bodyPr/>
                    <a:lstStyle/>
                    <a:p>
                      <a:r>
                        <a:rPr lang="en-US" sz="1600" dirty="0">
                          <a:solidFill>
                            <a:schemeClr val="bg2">
                              <a:lumMod val="25000"/>
                            </a:schemeClr>
                          </a:solidFill>
                        </a:rPr>
                        <a:t>65 sectors </a:t>
                      </a:r>
                      <a:r>
                        <a:rPr lang="en-US" sz="1600" i="1" dirty="0">
                          <a:solidFill>
                            <a:schemeClr val="bg2">
                              <a:lumMod val="25000"/>
                            </a:schemeClr>
                          </a:solidFill>
                        </a:rPr>
                        <a:t>(20 ag/food,</a:t>
                      </a:r>
                      <a:r>
                        <a:rPr lang="en-US" sz="1600" i="1" baseline="0" dirty="0">
                          <a:solidFill>
                            <a:schemeClr val="bg2">
                              <a:lumMod val="25000"/>
                            </a:schemeClr>
                          </a:solidFill>
                        </a:rPr>
                        <a:t> 25 manufactures, 20 services)</a:t>
                      </a:r>
                    </a:p>
                    <a:p>
                      <a:r>
                        <a:rPr lang="en-US" sz="1600" i="1" baseline="0" dirty="0">
                          <a:solidFill>
                            <a:schemeClr val="bg2">
                              <a:lumMod val="25000"/>
                            </a:schemeClr>
                          </a:solidFill>
                        </a:rPr>
                        <a:t>+ 11 generation sectors in GTAP-Power</a:t>
                      </a:r>
                      <a:endParaRPr lang="en-US" sz="1600" dirty="0">
                        <a:solidFill>
                          <a:schemeClr val="bg2">
                            <a:lumMod val="25000"/>
                          </a:schemeClr>
                        </a:solidFill>
                      </a:endParaRPr>
                    </a:p>
                  </a:txBody>
                  <a:tcPr/>
                </a:tc>
                <a:tc>
                  <a:txBody>
                    <a:bodyPr/>
                    <a:lstStyle/>
                    <a:p>
                      <a:r>
                        <a:rPr lang="en-US" sz="1600" dirty="0">
                          <a:solidFill>
                            <a:schemeClr val="bg2">
                              <a:lumMod val="25000"/>
                            </a:schemeClr>
                          </a:solidFill>
                        </a:rPr>
                        <a:t>65 sectors </a:t>
                      </a:r>
                      <a:r>
                        <a:rPr lang="en-US" sz="1600" i="1" dirty="0">
                          <a:solidFill>
                            <a:schemeClr val="bg2">
                              <a:lumMod val="25000"/>
                            </a:schemeClr>
                          </a:solidFill>
                        </a:rPr>
                        <a:t>(20 ag/food,</a:t>
                      </a:r>
                      <a:r>
                        <a:rPr lang="en-US" sz="1600" i="1" baseline="0" dirty="0">
                          <a:solidFill>
                            <a:schemeClr val="bg2">
                              <a:lumMod val="25000"/>
                            </a:schemeClr>
                          </a:solidFill>
                        </a:rPr>
                        <a:t> 25 manufactures, 20 services)</a:t>
                      </a:r>
                      <a:endParaRPr lang="en-US" sz="1600" dirty="0">
                        <a:solidFill>
                          <a:schemeClr val="bg2">
                            <a:lumMod val="25000"/>
                          </a:schemeClr>
                        </a:solidFill>
                      </a:endParaRPr>
                    </a:p>
                  </a:txBody>
                  <a:tcPr/>
                </a:tc>
                <a:extLst>
                  <a:ext uri="{0D108BD9-81ED-4DB2-BD59-A6C34878D82A}">
                    <a16:rowId xmlns:a16="http://schemas.microsoft.com/office/drawing/2014/main" val="1524137026"/>
                  </a:ext>
                </a:extLst>
              </a:tr>
              <a:tr h="370840">
                <a:tc>
                  <a:txBody>
                    <a:bodyPr/>
                    <a:lstStyle/>
                    <a:p>
                      <a:r>
                        <a:rPr lang="en-US" sz="1600" b="1" dirty="0">
                          <a:solidFill>
                            <a:schemeClr val="bg2">
                              <a:lumMod val="25000"/>
                            </a:schemeClr>
                          </a:solidFill>
                        </a:rPr>
                        <a:t>Reference Years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2">
                              <a:lumMod val="25000"/>
                            </a:schemeClr>
                          </a:solidFill>
                        </a:rPr>
                        <a:t>2004, 2007, 2011,</a:t>
                      </a:r>
                      <a:r>
                        <a:rPr lang="en-US" sz="1600" baseline="0" dirty="0">
                          <a:solidFill>
                            <a:schemeClr val="bg2">
                              <a:lumMod val="25000"/>
                            </a:schemeClr>
                          </a:solidFill>
                        </a:rPr>
                        <a:t> 2014, 2017</a:t>
                      </a:r>
                      <a:endParaRPr lang="en-US" sz="1600" dirty="0">
                        <a:solidFill>
                          <a:schemeClr val="bg2">
                            <a:lumMod val="2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2">
                              <a:lumMod val="25000"/>
                            </a:schemeClr>
                          </a:solidFill>
                        </a:rPr>
                        <a:t>2004, 2007, 2011,</a:t>
                      </a:r>
                      <a:r>
                        <a:rPr lang="en-US" sz="1600" baseline="0" dirty="0">
                          <a:solidFill>
                            <a:schemeClr val="bg2">
                              <a:lumMod val="25000"/>
                            </a:schemeClr>
                          </a:solidFill>
                        </a:rPr>
                        <a:t> 2014, 2017, </a:t>
                      </a:r>
                      <a:r>
                        <a:rPr lang="en-US" sz="1600" baseline="0" dirty="0">
                          <a:solidFill>
                            <a:srgbClr val="FF0000"/>
                          </a:solidFill>
                        </a:rPr>
                        <a:t>2019, 2023</a:t>
                      </a:r>
                      <a:endParaRPr lang="en-US" sz="1600" dirty="0">
                        <a:solidFill>
                          <a:srgbClr val="FF0000"/>
                        </a:solidFill>
                      </a:endParaRPr>
                    </a:p>
                  </a:txBody>
                  <a:tcPr/>
                </a:tc>
                <a:extLst>
                  <a:ext uri="{0D108BD9-81ED-4DB2-BD59-A6C34878D82A}">
                    <a16:rowId xmlns:a16="http://schemas.microsoft.com/office/drawing/2014/main" val="220029640"/>
                  </a:ext>
                </a:extLst>
              </a:tr>
            </a:tbl>
          </a:graphicData>
        </a:graphic>
      </p:graphicFrame>
      <p:sp>
        <p:nvSpPr>
          <p:cNvPr id="6" name="TextBox 5">
            <a:extLst>
              <a:ext uri="{FF2B5EF4-FFF2-40B4-BE49-F238E27FC236}">
                <a16:creationId xmlns:a16="http://schemas.microsoft.com/office/drawing/2014/main" id="{7FBC8C4F-93DA-4563-975D-5FE5852662F6}"/>
              </a:ext>
            </a:extLst>
          </p:cNvPr>
          <p:cNvSpPr txBox="1"/>
          <p:nvPr/>
        </p:nvSpPr>
        <p:spPr>
          <a:xfrm>
            <a:off x="609600" y="963024"/>
            <a:ext cx="10820142" cy="646331"/>
          </a:xfrm>
          <a:prstGeom prst="rect">
            <a:avLst/>
          </a:prstGeom>
          <a:noFill/>
        </p:spPr>
        <p:txBody>
          <a:bodyPr wrap="none" rtlCol="0">
            <a:spAutoFit/>
          </a:bodyPr>
          <a:lstStyle/>
          <a:p>
            <a:r>
              <a:rPr lang="en-US" dirty="0"/>
              <a:t>GTAP is a multi-region input-output (MRIO) database widely used for the parametrization of computable </a:t>
            </a:r>
          </a:p>
          <a:p>
            <a:r>
              <a:rPr lang="en-US" dirty="0"/>
              <a:t>general equilibrium (CGE) models and applied policy analysis.</a:t>
            </a:r>
          </a:p>
        </p:txBody>
      </p:sp>
    </p:spTree>
    <p:extLst>
      <p:ext uri="{BB962C8B-B14F-4D97-AF65-F5344CB8AC3E}">
        <p14:creationId xmlns:p14="http://schemas.microsoft.com/office/powerpoint/2010/main" val="88558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8766" y="0"/>
            <a:ext cx="11653233" cy="806548"/>
          </a:xfrm>
        </p:spPr>
        <p:txBody>
          <a:bodyPr>
            <a:normAutofit fontScale="90000"/>
          </a:bodyPr>
          <a:lstStyle/>
          <a:p>
            <a:r>
              <a:rPr lang="en-US" sz="3600" dirty="0"/>
              <a:t>GTAP-CE: Starting point for the GTAP-CM developments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5</a:t>
            </a:fld>
            <a:endParaRPr lang="en-US"/>
          </a:p>
        </p:txBody>
      </p:sp>
      <p:sp>
        <p:nvSpPr>
          <p:cNvPr id="6" name="Content Placeholder 1"/>
          <p:cNvSpPr>
            <a:spLocks noGrp="1"/>
          </p:cNvSpPr>
          <p:nvPr>
            <p:ph idx="1"/>
          </p:nvPr>
        </p:nvSpPr>
        <p:spPr>
          <a:xfrm>
            <a:off x="6273788" y="917821"/>
            <a:ext cx="5451487" cy="5552904"/>
          </a:xfrm>
        </p:spPr>
        <p:txBody>
          <a:bodyPr>
            <a:normAutofit/>
          </a:bodyPr>
          <a:lstStyle/>
          <a:p>
            <a:pPr algn="just">
              <a:lnSpc>
                <a:spcPct val="120000"/>
              </a:lnSpc>
              <a:spcBef>
                <a:spcPts val="0"/>
              </a:spcBef>
              <a:spcAft>
                <a:spcPts val="1200"/>
              </a:spcAft>
              <a:buFont typeface="Wingdings" panose="05000000000000000000" pitchFamily="2" charset="2"/>
              <a:buChar char="Ø"/>
            </a:pPr>
            <a:r>
              <a:rPr lang="en-US" sz="2100" b="0"/>
              <a:t>First publication release of the GTAP-CE Data Base (January 2025): 76 GTAP-Power 11 Data Base sectors are disaggregated into 99 sectors.</a:t>
            </a:r>
          </a:p>
          <a:p>
            <a:pPr algn="just">
              <a:lnSpc>
                <a:spcPct val="120000"/>
              </a:lnSpc>
              <a:spcBef>
                <a:spcPts val="0"/>
              </a:spcBef>
              <a:spcAft>
                <a:spcPts val="1200"/>
              </a:spcAft>
              <a:buFont typeface="Wingdings" panose="05000000000000000000" pitchFamily="2" charset="2"/>
              <a:buChar char="Ø"/>
            </a:pPr>
            <a:r>
              <a:rPr lang="en-US" sz="2100" b="0"/>
              <a:t>These sectoral splits provide complete coverage of the CBAM commodities (except hydrogen).</a:t>
            </a:r>
          </a:p>
          <a:p>
            <a:pPr algn="just">
              <a:lnSpc>
                <a:spcPct val="120000"/>
              </a:lnSpc>
              <a:spcBef>
                <a:spcPts val="0"/>
              </a:spcBef>
              <a:spcAft>
                <a:spcPts val="1200"/>
              </a:spcAft>
              <a:buFont typeface="Wingdings" panose="05000000000000000000" pitchFamily="2" charset="2"/>
              <a:buChar char="Ø"/>
            </a:pPr>
            <a:r>
              <a:rPr lang="en-US" sz="2100" b="0"/>
              <a:t>GTAP-CM sectoral splits are implemented on top of the GTAP-CE sectoral details, further disaggregating selected upstream and downstream activities.</a:t>
            </a:r>
          </a:p>
          <a:p>
            <a:pPr marL="0" indent="0" algn="just">
              <a:lnSpc>
                <a:spcPct val="120000"/>
              </a:lnSpc>
              <a:spcBef>
                <a:spcPts val="0"/>
              </a:spcBef>
              <a:spcAft>
                <a:spcPts val="1200"/>
              </a:spcAft>
              <a:buNone/>
            </a:pPr>
            <a:endParaRPr lang="en-US" sz="2000"/>
          </a:p>
          <a:p>
            <a:pPr marL="0" indent="0" algn="just">
              <a:lnSpc>
                <a:spcPct val="120000"/>
              </a:lnSpc>
              <a:spcBef>
                <a:spcPts val="0"/>
              </a:spcBef>
              <a:spcAft>
                <a:spcPts val="1200"/>
              </a:spcAft>
              <a:buNone/>
            </a:pPr>
            <a:endParaRPr lang="en-US" sz="2000"/>
          </a:p>
          <a:p>
            <a:pPr marL="0" indent="0" algn="just">
              <a:lnSpc>
                <a:spcPct val="120000"/>
              </a:lnSpc>
              <a:spcBef>
                <a:spcPts val="0"/>
              </a:spcBef>
              <a:spcAft>
                <a:spcPts val="1200"/>
              </a:spcAft>
              <a:buNone/>
            </a:pPr>
            <a:endParaRPr lang="en-US" sz="2000"/>
          </a:p>
          <a:p>
            <a:pPr marL="0" indent="0" algn="just">
              <a:lnSpc>
                <a:spcPct val="120000"/>
              </a:lnSpc>
              <a:spcBef>
                <a:spcPts val="0"/>
              </a:spcBef>
              <a:spcAft>
                <a:spcPts val="1200"/>
              </a:spcAft>
              <a:buNone/>
            </a:pPr>
            <a:endParaRPr lang="en-US" sz="2000"/>
          </a:p>
        </p:txBody>
      </p:sp>
      <p:graphicFrame>
        <p:nvGraphicFramePr>
          <p:cNvPr id="7" name="Table 6">
            <a:extLst>
              <a:ext uri="{FF2B5EF4-FFF2-40B4-BE49-F238E27FC236}">
                <a16:creationId xmlns:a16="http://schemas.microsoft.com/office/drawing/2014/main" id="{F61D3FBD-269D-481A-A776-DBA61D41F862}"/>
              </a:ext>
            </a:extLst>
          </p:cNvPr>
          <p:cNvGraphicFramePr>
            <a:graphicFrameLocks noGrp="1"/>
          </p:cNvGraphicFramePr>
          <p:nvPr/>
        </p:nvGraphicFramePr>
        <p:xfrm>
          <a:off x="970320" y="806548"/>
          <a:ext cx="5125680" cy="5778553"/>
        </p:xfrm>
        <a:graphic>
          <a:graphicData uri="http://schemas.openxmlformats.org/drawingml/2006/table">
            <a:tbl>
              <a:tblPr firstRow="1" bandCol="1"/>
              <a:tblGrid>
                <a:gridCol w="647097">
                  <a:extLst>
                    <a:ext uri="{9D8B030D-6E8A-4147-A177-3AD203B41FA5}">
                      <a16:colId xmlns:a16="http://schemas.microsoft.com/office/drawing/2014/main" val="1057959675"/>
                    </a:ext>
                  </a:extLst>
                </a:gridCol>
                <a:gridCol w="647097">
                  <a:extLst>
                    <a:ext uri="{9D8B030D-6E8A-4147-A177-3AD203B41FA5}">
                      <a16:colId xmlns:a16="http://schemas.microsoft.com/office/drawing/2014/main" val="1572688371"/>
                    </a:ext>
                  </a:extLst>
                </a:gridCol>
                <a:gridCol w="1311219">
                  <a:extLst>
                    <a:ext uri="{9D8B030D-6E8A-4147-A177-3AD203B41FA5}">
                      <a16:colId xmlns:a16="http://schemas.microsoft.com/office/drawing/2014/main" val="3300764633"/>
                    </a:ext>
                  </a:extLst>
                </a:gridCol>
                <a:gridCol w="2520267">
                  <a:extLst>
                    <a:ext uri="{9D8B030D-6E8A-4147-A177-3AD203B41FA5}">
                      <a16:colId xmlns:a16="http://schemas.microsoft.com/office/drawing/2014/main" val="3842567366"/>
                    </a:ext>
                  </a:extLst>
                </a:gridCol>
              </a:tblGrid>
              <a:tr h="180233">
                <a:tc>
                  <a:txBody>
                    <a:bodyPr/>
                    <a:lstStyle/>
                    <a:p>
                      <a:pPr marL="0" marR="0">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GTAP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New sector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nSpc>
                          <a:spcPct val="107000"/>
                        </a:lnSpc>
                        <a:spcBef>
                          <a:spcPts val="0"/>
                        </a:spcBef>
                        <a:spcAft>
                          <a:spcPts val="0"/>
                        </a:spcAft>
                      </a:pPr>
                      <a:r>
                        <a:rPr lang="en-US"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147514558"/>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rowSpan="5">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oxt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nmn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Non-metallic minerals mining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30118934"/>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iron ores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10801004"/>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aluminum ores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220626822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mco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copper ores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103591483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Mining of other ores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DD7EE"/>
                    </a:solidFill>
                  </a:tcPr>
                </a:tc>
                <a:extLst>
                  <a:ext uri="{0D108BD9-81ED-4DB2-BD59-A6C34878D82A}">
                    <a16:rowId xmlns:a16="http://schemas.microsoft.com/office/drawing/2014/main" val="379237725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rowSpan="4">
                  <a:txBody>
                    <a:bodyPr/>
                    <a:lstStyle/>
                    <a:p>
                      <a:pPr marL="0" marR="0" algn="ctr">
                        <a:lnSpc>
                          <a:spcPct val="107000"/>
                        </a:lnSpc>
                        <a:spcBef>
                          <a:spcPts val="0"/>
                        </a:spcBef>
                        <a:spcAft>
                          <a:spcPts val="0"/>
                        </a:spcAft>
                      </a:pPr>
                      <a:r>
                        <a:rPr lang="en-US" sz="110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rpp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rbr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Rubber products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369616791"/>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Plastic products – primary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159122990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Plastic products – secondary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3703395136"/>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plastics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C5E0B4"/>
                    </a:solidFill>
                  </a:tcPr>
                </a:tc>
                <a:extLst>
                  <a:ext uri="{0D108BD9-81ED-4DB2-BD59-A6C34878D82A}">
                    <a16:rowId xmlns:a16="http://schemas.microsoft.com/office/drawing/2014/main" val="2744408487"/>
                  </a:ext>
                </a:extLst>
              </a:tr>
              <a:tr h="277961">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cs typeface="Times New Roman" panose="02020603050405020304" pitchFamily="18" charset="0"/>
                        </a:rPr>
                        <a:t>10</a:t>
                      </a:r>
                      <a:endParaRPr lang="en-US" sz="1100">
                        <a:effectLst/>
                        <a:latin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rowSpan="2">
                  <a:txBody>
                    <a:bodyPr/>
                    <a:lstStyle/>
                    <a:p>
                      <a:pPr marL="0" marR="0" algn="ctr">
                        <a:lnSpc>
                          <a:spcPct val="107000"/>
                        </a:lnSpc>
                        <a:spcBef>
                          <a:spcPts val="0"/>
                        </a:spcBef>
                        <a:spcAft>
                          <a:spcPts val="0"/>
                        </a:spcAft>
                      </a:pPr>
                      <a:r>
                        <a:rPr lang="en-US" sz="110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nmm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algn="ctr">
                        <a:lnSpc>
                          <a:spcPct val="107000"/>
                        </a:lnSpc>
                        <a:spcBef>
                          <a:spcPts val="0"/>
                        </a:spcBef>
                        <a:spcAft>
                          <a:spcPts val="0"/>
                        </a:spcAft>
                      </a:pPr>
                      <a:r>
                        <a:rPr lang="en-US" sz="1100" err="1">
                          <a:effectLst/>
                          <a:latin typeface="Calibri" panose="020F0502020204030204" pitchFamily="34" charset="0"/>
                          <a:cs typeface="Times New Roman" panose="02020603050405020304" pitchFamily="18" charset="0"/>
                        </a:rPr>
                        <a:t>cem</a:t>
                      </a:r>
                      <a:endParaRPr lang="en-US" sz="1100">
                        <a:effectLst/>
                        <a:latin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algn="ctr">
                        <a:lnSpc>
                          <a:spcPct val="107000"/>
                        </a:lnSpc>
                        <a:spcBef>
                          <a:spcPts val="0"/>
                        </a:spcBef>
                        <a:spcAft>
                          <a:spcPts val="0"/>
                        </a:spcAft>
                      </a:pPr>
                      <a:r>
                        <a:rPr lang="en-US" sz="1100">
                          <a:effectLst/>
                          <a:latin typeface="Calibri" panose="020F0502020204030204" pitchFamily="34" charset="0"/>
                          <a:cs typeface="Times New Roman" panose="02020603050405020304" pitchFamily="18" charset="0"/>
                        </a:rPr>
                        <a:t>Cement</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extLst>
                  <a:ext uri="{0D108BD9-81ED-4DB2-BD59-A6C34878D82A}">
                    <a16:rowId xmlns:a16="http://schemas.microsoft.com/office/drawing/2014/main" val="2025504903"/>
                  </a:ext>
                </a:extLst>
              </a:tr>
              <a:tr h="168745">
                <a:tc>
                  <a:txBody>
                    <a:bodyPr/>
                    <a:lstStyle/>
                    <a:p>
                      <a:pPr marL="0" marR="0" algn="ctr">
                        <a:lnSpc>
                          <a:spcPct val="107000"/>
                        </a:lnSpc>
                        <a:spcBef>
                          <a:spcPts val="0"/>
                        </a:spcBef>
                        <a:spcAft>
                          <a:spcPts val="0"/>
                        </a:spcAft>
                      </a:pPr>
                      <a:r>
                        <a:rPr lang="en-US" sz="1100">
                          <a:effectLst/>
                          <a:latin typeface="Calibri" panose="020F0502020204030204" pitchFamily="34" charset="0"/>
                          <a:cs typeface="Times New Roman" panose="02020603050405020304" pitchFamily="18" charset="0"/>
                        </a:rPr>
                        <a:t>11</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vMerge="1">
                  <a:txBody>
                    <a:bodyPr/>
                    <a:lstStyle/>
                    <a:p>
                      <a:pPr marL="0" marR="0" algn="ctr">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100" err="1">
                          <a:solidFill>
                            <a:srgbClr val="000000"/>
                          </a:solidFill>
                          <a:effectLst/>
                          <a:latin typeface="Calibri" panose="020F0502020204030204" pitchFamily="34" charset="0"/>
                          <a:cs typeface="Times New Roman" panose="02020603050405020304" pitchFamily="18" charset="0"/>
                        </a:rPr>
                        <a:t>nmx</a:t>
                      </a:r>
                      <a:endParaRPr lang="en-US" sz="1100">
                        <a:effectLst/>
                        <a:latin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100">
                          <a:solidFill>
                            <a:srgbClr val="000000"/>
                          </a:solidFill>
                          <a:effectLst/>
                          <a:latin typeface="Calibri" panose="020F0502020204030204" pitchFamily="34" charset="0"/>
                          <a:cs typeface="Times New Roman" panose="02020603050405020304" pitchFamily="18" charset="0"/>
                        </a:rPr>
                        <a:t>Other mineral products</a:t>
                      </a:r>
                      <a:endParaRPr lang="en-US" sz="1100">
                        <a:effectLst/>
                        <a:latin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6E7"/>
                    </a:solidFill>
                  </a:tcPr>
                </a:tc>
                <a:extLst>
                  <a:ext uri="{0D108BD9-81ED-4DB2-BD59-A6C34878D82A}">
                    <a16:rowId xmlns:a16="http://schemas.microsoft.com/office/drawing/2014/main" val="978365317"/>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rowSpan="4">
                  <a:txBody>
                    <a:bodyPr/>
                    <a:lstStyle/>
                    <a:p>
                      <a:pPr marL="0" marR="0" algn="ctr">
                        <a:lnSpc>
                          <a:spcPct val="107000"/>
                        </a:lnSpc>
                        <a:spcBef>
                          <a:spcPts val="0"/>
                        </a:spcBef>
                        <a:spcAft>
                          <a:spcPts val="0"/>
                        </a:spcAft>
                      </a:pPr>
                      <a:r>
                        <a:rPr lang="en-US" sz="110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i_s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 primary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159039570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 secondary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2240916032"/>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iron and steel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4122698655"/>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isc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Iron and steel casting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FE699"/>
                    </a:solidFill>
                  </a:tcPr>
                </a:tc>
                <a:extLst>
                  <a:ext uri="{0D108BD9-81ED-4DB2-BD59-A6C34878D82A}">
                    <a16:rowId xmlns:a16="http://schemas.microsoft.com/office/drawing/2014/main" val="841682613"/>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rowSpan="10">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Aluminum – primary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787442537"/>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Aluminum – secondary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156739573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aluminum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357264142"/>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cpp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Copper – primary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3939540579"/>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Copper – secondary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431412118"/>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rcp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copper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F8CBAD"/>
                    </a:solidFill>
                  </a:tcPr>
                </a:tc>
                <a:extLst>
                  <a:ext uri="{0D108BD9-81ED-4DB2-BD59-A6C34878D82A}">
                    <a16:rowId xmlns:a16="http://schemas.microsoft.com/office/drawing/2014/main" val="1742365398"/>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mpp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metals – primary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3061805003"/>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metals – secondary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3652568865"/>
                  </a:ext>
                </a:extLst>
              </a:tr>
              <a:tr h="18530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Recycling - other metals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B4C7E7"/>
                    </a:solidFill>
                  </a:tcPr>
                </a:tc>
                <a:extLst>
                  <a:ext uri="{0D108BD9-81ED-4DB2-BD59-A6C34878D82A}">
                    <a16:rowId xmlns:a16="http://schemas.microsoft.com/office/drawing/2014/main" val="9871069"/>
                  </a:ext>
                </a:extLst>
              </a:tr>
              <a:tr h="249388">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vMerge="1">
                  <a:txBody>
                    <a:bodyPr/>
                    <a:lstStyle/>
                    <a:p>
                      <a:endParaRPr lang="en-US"/>
                    </a:p>
                  </a:txBody>
                  <a:tcPr/>
                </a:tc>
                <a:tc>
                  <a:txBody>
                    <a:bodyPr/>
                    <a:lstStyle/>
                    <a:p>
                      <a:pPr marL="0" marR="0" algn="ctr">
                        <a:lnSpc>
                          <a:spcPct val="107000"/>
                        </a:lnSpc>
                        <a:spcBef>
                          <a:spcPts val="0"/>
                        </a:spcBef>
                        <a:spcAft>
                          <a:spcPts val="0"/>
                        </a:spcAft>
                      </a:pPr>
                      <a:r>
                        <a:rPr lang="en-US" sz="110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Non-ferrous metals casting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D0CECE"/>
                    </a:solidFill>
                  </a:tcPr>
                </a:tc>
                <a:extLst>
                  <a:ext uri="{0D108BD9-81ED-4DB2-BD59-A6C34878D82A}">
                    <a16:rowId xmlns:a16="http://schemas.microsoft.com/office/drawing/2014/main" val="285440493"/>
                  </a:ext>
                </a:extLst>
              </a:tr>
              <a:tr h="168745">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rowSpan="4">
                  <a:txBody>
                    <a:bodyPr/>
                    <a:lstStyle/>
                    <a:p>
                      <a:pPr marL="0" marR="0" algn="ctr">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chm</a:t>
                      </a: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nfr</a:t>
                      </a:r>
                      <a:endParaRPr lang="en-US" sz="110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Nitrogen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2941888575"/>
                  </a:ext>
                </a:extLst>
              </a:tr>
              <a:tr h="276453">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27</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err="1">
                          <a:effectLst/>
                          <a:latin typeface="Calibri" panose="020F0502020204030204" pitchFamily="34" charset="0"/>
                          <a:cs typeface="Times New Roman" panose="02020603050405020304" pitchFamily="18" charset="0"/>
                        </a:rPr>
                        <a:t>pfr</a:t>
                      </a:r>
                      <a:endParaRPr lang="en-US" sz="110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Phosphorus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3674841395"/>
                  </a:ext>
                </a:extLst>
              </a:tr>
              <a:tr h="183799">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28</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err="1">
                          <a:effectLst/>
                          <a:latin typeface="Calibri" panose="020F0502020204030204" pitchFamily="34" charset="0"/>
                          <a:cs typeface="Times New Roman" panose="02020603050405020304" pitchFamily="18" charset="0"/>
                        </a:rPr>
                        <a:t>kfr</a:t>
                      </a:r>
                      <a:endParaRPr lang="en-US" sz="110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Potassium fertilizer</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1481383951"/>
                  </a:ext>
                </a:extLst>
              </a:tr>
              <a:tr h="168745">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29</a:t>
                      </a:r>
                    </a:p>
                  </a:txBody>
                  <a:tcPr marL="6531" marR="6531" marT="6531" marB="0" anchor="b">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vMerge="1">
                  <a:txBody>
                    <a:bodyPr/>
                    <a:lstStyle/>
                    <a:p>
                      <a:pPr marL="0" marR="0" algn="ctr">
                        <a:lnSpc>
                          <a:spcPct val="107000"/>
                        </a:lnSpc>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err="1">
                          <a:effectLst/>
                          <a:latin typeface="Calibri" panose="020F0502020204030204" pitchFamily="34" charset="0"/>
                          <a:cs typeface="Times New Roman" panose="02020603050405020304" pitchFamily="18" charset="0"/>
                        </a:rPr>
                        <a:t>xch</a:t>
                      </a:r>
                      <a:endParaRPr lang="en-US" sz="1100">
                        <a:effectLst/>
                        <a:latin typeface="Calibri" panose="020F0502020204030204" pitchFamily="34" charset="0"/>
                        <a:cs typeface="Times New Roman" panose="02020603050405020304" pitchFamily="18" charset="0"/>
                      </a:endParaRPr>
                    </a:p>
                  </a:txBody>
                  <a:tcPr marL="6531" marR="6531" marT="6531" marB="0" anchor="ctr">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tc>
                  <a:txBody>
                    <a:bodyPr/>
                    <a:lstStyle/>
                    <a:p>
                      <a:pPr marL="0" marR="0" algn="ctr">
                        <a:lnSpc>
                          <a:spcPct val="107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Other chemicals</a:t>
                      </a:r>
                    </a:p>
                  </a:txBody>
                  <a:tcPr marL="6531" marR="6531" marT="6531"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70AD47"/>
                    </a:solidFill>
                  </a:tcPr>
                </a:tc>
                <a:extLst>
                  <a:ext uri="{0D108BD9-81ED-4DB2-BD59-A6C34878D82A}">
                    <a16:rowId xmlns:a16="http://schemas.microsoft.com/office/drawing/2014/main" val="1982582806"/>
                  </a:ext>
                </a:extLst>
              </a:tr>
            </a:tbl>
          </a:graphicData>
        </a:graphic>
      </p:graphicFrame>
      <p:sp>
        <p:nvSpPr>
          <p:cNvPr id="9" name="Content Placeholder 1">
            <a:extLst>
              <a:ext uri="{FF2B5EF4-FFF2-40B4-BE49-F238E27FC236}">
                <a16:creationId xmlns:a16="http://schemas.microsoft.com/office/drawing/2014/main" id="{F1447F50-2AB3-4EF8-9B8A-D31E8AE0E722}"/>
              </a:ext>
            </a:extLst>
          </p:cNvPr>
          <p:cNvSpPr txBox="1">
            <a:spLocks/>
          </p:cNvSpPr>
          <p:nvPr/>
        </p:nvSpPr>
        <p:spPr>
          <a:xfrm>
            <a:off x="6339841" y="2547842"/>
            <a:ext cx="5451487"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a:p>
        </p:txBody>
      </p:sp>
      <p:sp>
        <p:nvSpPr>
          <p:cNvPr id="8" name="Content Placeholder 1">
            <a:extLst>
              <a:ext uri="{FF2B5EF4-FFF2-40B4-BE49-F238E27FC236}">
                <a16:creationId xmlns:a16="http://schemas.microsoft.com/office/drawing/2014/main" id="{9A4DCB1B-BCFB-48A8-BB11-4DDE513EBDE1}"/>
              </a:ext>
            </a:extLst>
          </p:cNvPr>
          <p:cNvSpPr txBox="1">
            <a:spLocks/>
          </p:cNvSpPr>
          <p:nvPr/>
        </p:nvSpPr>
        <p:spPr>
          <a:xfrm>
            <a:off x="6306814" y="3728940"/>
            <a:ext cx="5451487" cy="17081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1800"/>
          </a:p>
        </p:txBody>
      </p:sp>
      <p:sp>
        <p:nvSpPr>
          <p:cNvPr id="10" name="Content Placeholder 1">
            <a:extLst>
              <a:ext uri="{FF2B5EF4-FFF2-40B4-BE49-F238E27FC236}">
                <a16:creationId xmlns:a16="http://schemas.microsoft.com/office/drawing/2014/main" id="{9F193E6D-CF0F-4105-8AB2-B166695298CA}"/>
              </a:ext>
            </a:extLst>
          </p:cNvPr>
          <p:cNvSpPr txBox="1">
            <a:spLocks/>
          </p:cNvSpPr>
          <p:nvPr/>
        </p:nvSpPr>
        <p:spPr>
          <a:xfrm>
            <a:off x="6665647" y="5322743"/>
            <a:ext cx="5125680"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a:p>
        </p:txBody>
      </p:sp>
      <p:sp>
        <p:nvSpPr>
          <p:cNvPr id="5" name="TextBox 4">
            <a:extLst>
              <a:ext uri="{FF2B5EF4-FFF2-40B4-BE49-F238E27FC236}">
                <a16:creationId xmlns:a16="http://schemas.microsoft.com/office/drawing/2014/main" id="{AB61AB27-FB8E-4E91-EE65-114068F3B04F}"/>
              </a:ext>
            </a:extLst>
          </p:cNvPr>
          <p:cNvSpPr txBox="1"/>
          <p:nvPr/>
        </p:nvSpPr>
        <p:spPr>
          <a:xfrm>
            <a:off x="6365382" y="5839783"/>
            <a:ext cx="5312217" cy="646331"/>
          </a:xfrm>
          <a:prstGeom prst="rect">
            <a:avLst/>
          </a:prstGeom>
          <a:noFill/>
        </p:spPr>
        <p:txBody>
          <a:bodyPr wrap="square">
            <a:spAutoFit/>
          </a:bodyPr>
          <a:lstStyle/>
          <a:p>
            <a:pPr algn="just"/>
            <a:r>
              <a:rPr lang="en-US" sz="1200" b="0" i="1" dirty="0">
                <a:solidFill>
                  <a:srgbClr val="000000"/>
                </a:solidFill>
                <a:effectLst/>
                <a:latin typeface="Aptos" panose="020B0004020202020204" pitchFamily="34" charset="0"/>
              </a:rPr>
              <a:t>Source:</a:t>
            </a:r>
            <a:r>
              <a:rPr lang="en-US" sz="1200" b="0" i="0" dirty="0">
                <a:solidFill>
                  <a:srgbClr val="000000"/>
                </a:solidFill>
                <a:effectLst/>
                <a:latin typeface="Aptos" panose="020B0004020202020204" pitchFamily="34" charset="0"/>
              </a:rPr>
              <a:t> Chepeliev, M. 2026. Global Trade Analysis Project Circular Economy (GTAP-CE) Data Base. </a:t>
            </a:r>
            <a:r>
              <a:rPr lang="ru-RU" sz="1200" dirty="0">
                <a:effectLst/>
                <a:latin typeface="Calibri" panose="020F0502020204030204" pitchFamily="34" charset="0"/>
                <a:ea typeface="Calibri" panose="020F0502020204030204" pitchFamily="34" charset="0"/>
              </a:rPr>
              <a:t>GTAP Research Memorandum No. 40. </a:t>
            </a:r>
            <a:r>
              <a:rPr lang="ru-RU" sz="12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https://www.gtap.agecon.purdue.edu/resources/res_display.asp?RecordID=7674</a:t>
            </a:r>
            <a:endParaRPr lang="en-US" sz="1200" dirty="0">
              <a:latin typeface="Aptos" panose="020B0004020202020204"/>
            </a:endParaRPr>
          </a:p>
        </p:txBody>
      </p:sp>
    </p:spTree>
    <p:extLst>
      <p:ext uri="{BB962C8B-B14F-4D97-AF65-F5344CB8AC3E}">
        <p14:creationId xmlns:p14="http://schemas.microsoft.com/office/powerpoint/2010/main" val="2002768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63598-7E92-A5BD-F191-B815D7F34F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192CBBD-CA9D-5FFD-1687-CBE25C244C2F}"/>
              </a:ext>
            </a:extLst>
          </p:cNvPr>
          <p:cNvSpPr>
            <a:spLocks noGrp="1"/>
          </p:cNvSpPr>
          <p:nvPr>
            <p:ph type="title"/>
          </p:nvPr>
        </p:nvSpPr>
        <p:spPr>
          <a:xfrm>
            <a:off x="538767" y="136524"/>
            <a:ext cx="11653233" cy="806548"/>
          </a:xfrm>
        </p:spPr>
        <p:txBody>
          <a:bodyPr>
            <a:normAutofit fontScale="90000"/>
          </a:bodyPr>
          <a:lstStyle/>
          <a:p>
            <a:r>
              <a:rPr lang="en-US" sz="3600"/>
              <a:t>Identification of the key elements of the renewable energy and AI supply chains</a:t>
            </a:r>
          </a:p>
        </p:txBody>
      </p:sp>
      <p:sp>
        <p:nvSpPr>
          <p:cNvPr id="4" name="Slide Number Placeholder 3">
            <a:extLst>
              <a:ext uri="{FF2B5EF4-FFF2-40B4-BE49-F238E27FC236}">
                <a16:creationId xmlns:a16="http://schemas.microsoft.com/office/drawing/2014/main" id="{C21855A3-084C-0DF2-DDB2-6F8A5564C803}"/>
              </a:ext>
            </a:extLst>
          </p:cNvPr>
          <p:cNvSpPr>
            <a:spLocks noGrp="1"/>
          </p:cNvSpPr>
          <p:nvPr>
            <p:ph type="sldNum" sz="quarter" idx="12"/>
          </p:nvPr>
        </p:nvSpPr>
        <p:spPr/>
        <p:txBody>
          <a:bodyPr/>
          <a:lstStyle/>
          <a:p>
            <a:fld id="{89D7931E-637B-46D8-A580-615CC76C5C63}" type="slidenum">
              <a:rPr lang="en-US" smtClean="0"/>
              <a:pPr/>
              <a:t>6</a:t>
            </a:fld>
            <a:endParaRPr lang="en-US"/>
          </a:p>
        </p:txBody>
      </p:sp>
      <p:sp>
        <p:nvSpPr>
          <p:cNvPr id="9" name="Content Placeholder 1">
            <a:extLst>
              <a:ext uri="{FF2B5EF4-FFF2-40B4-BE49-F238E27FC236}">
                <a16:creationId xmlns:a16="http://schemas.microsoft.com/office/drawing/2014/main" id="{0CBC6FDA-325E-2F88-EA15-4AE95FEE3D34}"/>
              </a:ext>
            </a:extLst>
          </p:cNvPr>
          <p:cNvSpPr txBox="1">
            <a:spLocks/>
          </p:cNvSpPr>
          <p:nvPr/>
        </p:nvSpPr>
        <p:spPr>
          <a:xfrm>
            <a:off x="6339841" y="2547842"/>
            <a:ext cx="5451487"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a:p>
        </p:txBody>
      </p:sp>
      <p:sp>
        <p:nvSpPr>
          <p:cNvPr id="8" name="Content Placeholder 1">
            <a:extLst>
              <a:ext uri="{FF2B5EF4-FFF2-40B4-BE49-F238E27FC236}">
                <a16:creationId xmlns:a16="http://schemas.microsoft.com/office/drawing/2014/main" id="{EDC6D00B-E7E1-481C-C245-C0F0483039BA}"/>
              </a:ext>
            </a:extLst>
          </p:cNvPr>
          <p:cNvSpPr txBox="1">
            <a:spLocks/>
          </p:cNvSpPr>
          <p:nvPr/>
        </p:nvSpPr>
        <p:spPr>
          <a:xfrm>
            <a:off x="6306814" y="3728940"/>
            <a:ext cx="5451487" cy="17081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1800"/>
          </a:p>
        </p:txBody>
      </p:sp>
      <p:sp>
        <p:nvSpPr>
          <p:cNvPr id="10" name="Content Placeholder 1">
            <a:extLst>
              <a:ext uri="{FF2B5EF4-FFF2-40B4-BE49-F238E27FC236}">
                <a16:creationId xmlns:a16="http://schemas.microsoft.com/office/drawing/2014/main" id="{47A86E53-83C0-711B-1B89-733189B48DDB}"/>
              </a:ext>
            </a:extLst>
          </p:cNvPr>
          <p:cNvSpPr txBox="1">
            <a:spLocks/>
          </p:cNvSpPr>
          <p:nvPr/>
        </p:nvSpPr>
        <p:spPr>
          <a:xfrm>
            <a:off x="6665647" y="5322743"/>
            <a:ext cx="5125680" cy="11479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baseline="0">
                <a:solidFill>
                  <a:srgbClr val="666767"/>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rgbClr val="666767"/>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rgbClr val="666767"/>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666767"/>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0"/>
              </a:spcBef>
              <a:spcAft>
                <a:spcPts val="1200"/>
              </a:spcAft>
              <a:buFont typeface="Arial" panose="020B0604020202020204" pitchFamily="34" charset="0"/>
              <a:buNone/>
            </a:pPr>
            <a:endParaRPr lang="en-US" sz="2000"/>
          </a:p>
        </p:txBody>
      </p:sp>
      <p:grpSp>
        <p:nvGrpSpPr>
          <p:cNvPr id="13" name="Group 12">
            <a:extLst>
              <a:ext uri="{FF2B5EF4-FFF2-40B4-BE49-F238E27FC236}">
                <a16:creationId xmlns:a16="http://schemas.microsoft.com/office/drawing/2014/main" id="{88C60814-F054-DB33-BCD4-408E7B773E9C}"/>
              </a:ext>
            </a:extLst>
          </p:cNvPr>
          <p:cNvGrpSpPr/>
          <p:nvPr/>
        </p:nvGrpSpPr>
        <p:grpSpPr>
          <a:xfrm>
            <a:off x="980428" y="1116168"/>
            <a:ext cx="9091852" cy="4633486"/>
            <a:chOff x="1350818" y="1309256"/>
            <a:chExt cx="8780574" cy="5412220"/>
          </a:xfrm>
        </p:grpSpPr>
        <p:pic>
          <p:nvPicPr>
            <p:cNvPr id="11" name="drawing">
              <a:extLst>
                <a:ext uri="{FF2B5EF4-FFF2-40B4-BE49-F238E27FC236}">
                  <a16:creationId xmlns:a16="http://schemas.microsoft.com/office/drawing/2014/main" id="{18DD3B64-EDA5-FC5B-EFC4-BE56414DA0A1}"/>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572927" y="1499152"/>
              <a:ext cx="8558465" cy="4971573"/>
            </a:xfrm>
            <a:prstGeom prst="rect">
              <a:avLst/>
            </a:prstGeom>
          </p:spPr>
        </p:pic>
        <p:sp>
          <p:nvSpPr>
            <p:cNvPr id="12" name="Rectangle 11">
              <a:extLst>
                <a:ext uri="{FF2B5EF4-FFF2-40B4-BE49-F238E27FC236}">
                  <a16:creationId xmlns:a16="http://schemas.microsoft.com/office/drawing/2014/main" id="{6BBA7F6C-2254-19E6-6D66-A87D10009A52}"/>
                </a:ext>
              </a:extLst>
            </p:cNvPr>
            <p:cNvSpPr/>
            <p:nvPr/>
          </p:nvSpPr>
          <p:spPr>
            <a:xfrm>
              <a:off x="1350818" y="1309256"/>
              <a:ext cx="7076209" cy="5412220"/>
            </a:xfrm>
            <a:prstGeom prst="rect">
              <a:avLst/>
            </a:prstGeom>
            <a:noFill/>
            <a:ln w="1905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4ACCB706-262A-9E67-0D61-CA606980C7AD}"/>
              </a:ext>
            </a:extLst>
          </p:cNvPr>
          <p:cNvSpPr txBox="1"/>
          <p:nvPr/>
        </p:nvSpPr>
        <p:spPr>
          <a:xfrm>
            <a:off x="876519" y="6094740"/>
            <a:ext cx="9587126" cy="584775"/>
          </a:xfrm>
          <a:prstGeom prst="rect">
            <a:avLst/>
          </a:prstGeom>
          <a:noFill/>
        </p:spPr>
        <p:txBody>
          <a:bodyPr wrap="square">
            <a:spAutoFit/>
          </a:bodyPr>
          <a:lstStyle/>
          <a:p>
            <a:r>
              <a:rPr lang="en-US" sz="1600" b="0" i="1" dirty="0">
                <a:solidFill>
                  <a:srgbClr val="000000"/>
                </a:solidFill>
                <a:effectLst/>
                <a:latin typeface="Aptos" panose="020B0004020202020204" pitchFamily="34" charset="0"/>
              </a:rPr>
              <a:t>Source:</a:t>
            </a:r>
            <a:r>
              <a:rPr lang="en-US" sz="1600" b="0" i="0" dirty="0">
                <a:solidFill>
                  <a:srgbClr val="000000"/>
                </a:solidFill>
                <a:effectLst/>
                <a:latin typeface="Aptos" panose="020B0004020202020204" pitchFamily="34" charset="0"/>
              </a:rPr>
              <a:t> Chepeliev, M., Bekkers, E., </a:t>
            </a:r>
            <a:r>
              <a:rPr lang="en-US" sz="1600" b="0" i="0" dirty="0" err="1">
                <a:solidFill>
                  <a:srgbClr val="000000"/>
                </a:solidFill>
                <a:effectLst/>
                <a:latin typeface="Aptos" panose="020B0004020202020204" pitchFamily="34" charset="0"/>
              </a:rPr>
              <a:t>Iyer</a:t>
            </a:r>
            <a:r>
              <a:rPr lang="en-US" sz="1600" b="0" i="0" dirty="0">
                <a:solidFill>
                  <a:srgbClr val="000000"/>
                </a:solidFill>
                <a:effectLst/>
                <a:latin typeface="Aptos" panose="020B0004020202020204" pitchFamily="34" charset="0"/>
              </a:rPr>
              <a:t>, G., </a:t>
            </a:r>
            <a:r>
              <a:rPr lang="en-US" sz="1600" b="0" i="0" dirty="0" err="1">
                <a:solidFill>
                  <a:srgbClr val="000000"/>
                </a:solidFill>
                <a:effectLst/>
                <a:latin typeface="Aptos" panose="020B0004020202020204" pitchFamily="34" charset="0"/>
              </a:rPr>
              <a:t>Qiu</a:t>
            </a:r>
            <a:r>
              <a:rPr lang="en-US" sz="1600" b="0" i="0" dirty="0">
                <a:solidFill>
                  <a:srgbClr val="000000"/>
                </a:solidFill>
                <a:effectLst/>
                <a:latin typeface="Aptos" panose="020B0004020202020204" pitchFamily="34" charset="0"/>
              </a:rPr>
              <a:t>, Y., </a:t>
            </a:r>
            <a:r>
              <a:rPr lang="en-US" sz="1600" b="0" i="0" dirty="0" err="1">
                <a:solidFill>
                  <a:srgbClr val="000000"/>
                </a:solidFill>
                <a:effectLst/>
                <a:latin typeface="Aptos" panose="020B0004020202020204" pitchFamily="34" charset="0"/>
              </a:rPr>
              <a:t>Wojtowicz</a:t>
            </a:r>
            <a:r>
              <a:rPr lang="en-US" sz="1600" b="0" i="0" dirty="0">
                <a:solidFill>
                  <a:srgbClr val="000000"/>
                </a:solidFill>
                <a:effectLst/>
                <a:latin typeface="Aptos" panose="020B0004020202020204" pitchFamily="34" charset="0"/>
              </a:rPr>
              <a:t>, K., Yarlagadda, B., and Yilmaz, A.N. 2026. Critical Minerals and the Global Supply Chain. Annual Review of Resource Economics (forthcoming).</a:t>
            </a:r>
            <a:endParaRPr lang="en-US" sz="1600" dirty="0"/>
          </a:p>
        </p:txBody>
      </p:sp>
    </p:spTree>
    <p:extLst>
      <p:ext uri="{BB962C8B-B14F-4D97-AF65-F5344CB8AC3E}">
        <p14:creationId xmlns:p14="http://schemas.microsoft.com/office/powerpoint/2010/main" val="114481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0537" y="1"/>
            <a:ext cx="11701463" cy="716881"/>
          </a:xfrm>
        </p:spPr>
        <p:txBody>
          <a:bodyPr>
            <a:noAutofit/>
          </a:bodyPr>
          <a:lstStyle/>
          <a:p>
            <a:r>
              <a:rPr lang="en-US" sz="3600"/>
              <a:t>Overview of GTAP-CM sectoral splits</a:t>
            </a:r>
          </a:p>
        </p:txBody>
      </p:sp>
      <p:sp>
        <p:nvSpPr>
          <p:cNvPr id="4" name="Slide Number Placeholder 3"/>
          <p:cNvSpPr>
            <a:spLocks noGrp="1"/>
          </p:cNvSpPr>
          <p:nvPr>
            <p:ph type="sldNum" sz="quarter" idx="12"/>
          </p:nvPr>
        </p:nvSpPr>
        <p:spPr/>
        <p:txBody>
          <a:bodyPr/>
          <a:lstStyle/>
          <a:p>
            <a:fld id="{89D7931E-637B-46D8-A580-615CC76C5C63}" type="slidenum">
              <a:rPr lang="en-US" smtClean="0"/>
              <a:pPr/>
              <a:t>7</a:t>
            </a:fld>
            <a:endParaRPr lang="en-US"/>
          </a:p>
        </p:txBody>
      </p:sp>
      <p:graphicFrame>
        <p:nvGraphicFramePr>
          <p:cNvPr id="5" name="Table 4">
            <a:extLst>
              <a:ext uri="{FF2B5EF4-FFF2-40B4-BE49-F238E27FC236}">
                <a16:creationId xmlns:a16="http://schemas.microsoft.com/office/drawing/2014/main" id="{52C90FD0-89AC-4BCD-B00D-A8156B78DAC7}"/>
              </a:ext>
            </a:extLst>
          </p:cNvPr>
          <p:cNvGraphicFramePr>
            <a:graphicFrameLocks noGrp="1"/>
          </p:cNvGraphicFramePr>
          <p:nvPr>
            <p:extLst>
              <p:ext uri="{D42A27DB-BD31-4B8C-83A1-F6EECF244321}">
                <p14:modId xmlns:p14="http://schemas.microsoft.com/office/powerpoint/2010/main" val="1302884912"/>
              </p:ext>
            </p:extLst>
          </p:nvPr>
        </p:nvGraphicFramePr>
        <p:xfrm>
          <a:off x="612006" y="1288148"/>
          <a:ext cx="5000256" cy="4945500"/>
        </p:xfrm>
        <a:graphic>
          <a:graphicData uri="http://schemas.openxmlformats.org/drawingml/2006/table">
            <a:tbl>
              <a:tblPr/>
              <a:tblGrid>
                <a:gridCol w="695489">
                  <a:extLst>
                    <a:ext uri="{9D8B030D-6E8A-4147-A177-3AD203B41FA5}">
                      <a16:colId xmlns:a16="http://schemas.microsoft.com/office/drawing/2014/main" val="512023684"/>
                    </a:ext>
                  </a:extLst>
                </a:gridCol>
                <a:gridCol w="1227336">
                  <a:extLst>
                    <a:ext uri="{9D8B030D-6E8A-4147-A177-3AD203B41FA5}">
                      <a16:colId xmlns:a16="http://schemas.microsoft.com/office/drawing/2014/main" val="3152073654"/>
                    </a:ext>
                  </a:extLst>
                </a:gridCol>
                <a:gridCol w="472752">
                  <a:extLst>
                    <a:ext uri="{9D8B030D-6E8A-4147-A177-3AD203B41FA5}">
                      <a16:colId xmlns:a16="http://schemas.microsoft.com/office/drawing/2014/main" val="3197033420"/>
                    </a:ext>
                  </a:extLst>
                </a:gridCol>
                <a:gridCol w="2604679">
                  <a:extLst>
                    <a:ext uri="{9D8B030D-6E8A-4147-A177-3AD203B41FA5}">
                      <a16:colId xmlns:a16="http://schemas.microsoft.com/office/drawing/2014/main" val="1868120089"/>
                    </a:ext>
                  </a:extLst>
                </a:gridCol>
              </a:tblGrid>
              <a:tr h="176625">
                <a:tc rowSpan="2">
                  <a:txBody>
                    <a:bodyPr/>
                    <a:lstStyle/>
                    <a:p>
                      <a:pPr algn="ctr" fontAlgn="ctr"/>
                      <a:r>
                        <a:rPr lang="en-US" sz="1100" b="1" i="0" u="none" strike="noStrike">
                          <a:solidFill>
                            <a:srgbClr val="FFFFFF"/>
                          </a:solidFill>
                          <a:effectLst/>
                          <a:latin typeface="Calibri" panose="020F0502020204030204" pitchFamily="34" charset="0"/>
                        </a:rPr>
                        <a:t>No.</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rowSpan="2">
                  <a:txBody>
                    <a:bodyPr/>
                    <a:lstStyle/>
                    <a:p>
                      <a:pPr algn="ctr" fontAlgn="ctr"/>
                      <a:r>
                        <a:rPr lang="en-US" sz="1100" b="1" i="0" u="none" strike="noStrike">
                          <a:solidFill>
                            <a:srgbClr val="FFFFFF"/>
                          </a:solidFill>
                          <a:effectLst/>
                          <a:latin typeface="Calibri" panose="020F0502020204030204" pitchFamily="34" charset="0"/>
                        </a:rPr>
                        <a:t>GTAP-CE sector</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gridSpan="2">
                  <a:txBody>
                    <a:bodyPr/>
                    <a:lstStyle/>
                    <a:p>
                      <a:pPr algn="ctr" fontAlgn="b"/>
                      <a:r>
                        <a:rPr lang="en-US" sz="1100" b="1" i="0" u="none" strike="noStrike">
                          <a:solidFill>
                            <a:srgbClr val="FFFFFF"/>
                          </a:solidFill>
                          <a:effectLst/>
                          <a:latin typeface="Calibri" panose="020F0502020204030204" pitchFamily="34" charset="0"/>
                        </a:rPr>
                        <a:t>GTAP-CM sector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en-US"/>
                    </a:p>
                  </a:txBody>
                  <a:tcPr/>
                </a:tc>
                <a:extLst>
                  <a:ext uri="{0D108BD9-81ED-4DB2-BD59-A6C34878D82A}">
                    <a16:rowId xmlns:a16="http://schemas.microsoft.com/office/drawing/2014/main" val="4150337258"/>
                  </a:ext>
                </a:extLst>
              </a:tr>
              <a:tr h="176625">
                <a:tc vMerge="1">
                  <a:txBody>
                    <a:bodyPr/>
                    <a:lstStyle/>
                    <a:p>
                      <a:endParaRPr lang="en-US"/>
                    </a:p>
                  </a:txBody>
                  <a:tcPr/>
                </a:tc>
                <a:tc vMerge="1">
                  <a:txBody>
                    <a:bodyPr/>
                    <a:lstStyle/>
                    <a:p>
                      <a:endParaRPr lang="en-US"/>
                    </a:p>
                  </a:txBody>
                  <a:tcPr/>
                </a:tc>
                <a:tc>
                  <a:txBody>
                    <a:bodyPr/>
                    <a:lstStyle/>
                    <a:p>
                      <a:pPr algn="ctr" fontAlgn="b"/>
                      <a:r>
                        <a:rPr lang="en-US" sz="1100" b="1" i="0" u="none" strike="noStrike">
                          <a:solidFill>
                            <a:srgbClr val="FFFFFF"/>
                          </a:solidFill>
                          <a:effectLst/>
                          <a:latin typeface="Calibri" panose="020F0502020204030204" pitchFamily="34" charset="0"/>
                        </a:rPr>
                        <a:t>Code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l" fontAlgn="b"/>
                      <a:r>
                        <a:rPr lang="en-US" sz="1100" b="1" i="0" u="none" strike="noStrike">
                          <a:solidFill>
                            <a:srgbClr val="FFFFFF"/>
                          </a:solidFill>
                          <a:effectLst/>
                          <a:latin typeface="Calibri" panose="020F0502020204030204" pitchFamily="34" charset="0"/>
                        </a:rPr>
                        <a:t>Description</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940720438"/>
                  </a:ext>
                </a:extLst>
              </a:tr>
              <a:tr h="176625">
                <a:tc>
                  <a:txBody>
                    <a:bodyPr/>
                    <a:lstStyle/>
                    <a:p>
                      <a:pPr algn="ctr" fontAlgn="b"/>
                      <a:r>
                        <a:rPr lang="en-US" sz="1100" b="0" i="0" u="none" strike="noStrike">
                          <a:solidFill>
                            <a:srgbClr val="000000"/>
                          </a:solidFill>
                          <a:effectLst/>
                          <a:latin typeface="Calibri" panose="020F0502020204030204" pitchFamily="34" charset="0"/>
                        </a:rPr>
                        <a:t>1</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rowSpan="11">
                  <a:txBody>
                    <a:bodyPr/>
                    <a:lstStyle/>
                    <a:p>
                      <a:pPr algn="ctr" fontAlgn="ctr"/>
                      <a:r>
                        <a:rPr lang="en-US" sz="1100" b="0" i="0" u="none" strike="noStrike">
                          <a:solidFill>
                            <a:srgbClr val="000000"/>
                          </a:solidFill>
                          <a:effectLst/>
                          <a:latin typeface="Calibri" panose="020F0502020204030204" pitchFamily="34" charset="0"/>
                        </a:rPr>
                        <a:t>Mining of other ores ("moo")</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man</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Manganese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17654054"/>
                  </a:ext>
                </a:extLst>
              </a:tr>
              <a:tr h="176625">
                <a:tc>
                  <a:txBody>
                    <a:bodyPr/>
                    <a:lstStyle/>
                    <a:p>
                      <a:pPr algn="ctr" fontAlgn="b"/>
                      <a:r>
                        <a:rPr lang="en-US" sz="1100" b="0" i="0" u="none" strike="noStrike">
                          <a:solidFill>
                            <a:srgbClr val="000000"/>
                          </a:solidFill>
                          <a:effectLst/>
                          <a:latin typeface="Calibri" panose="020F0502020204030204" pitchFamily="34" charset="0"/>
                        </a:rPr>
                        <a:t>2</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dirty="0" err="1">
                          <a:solidFill>
                            <a:srgbClr val="000000"/>
                          </a:solidFill>
                          <a:effectLst/>
                          <a:latin typeface="Calibri" panose="020F0502020204030204" pitchFamily="34" charset="0"/>
                        </a:rPr>
                        <a:t>nik</a:t>
                      </a:r>
                      <a:endParaRPr lang="en-US" sz="1100" b="0" i="0" u="none" strike="noStrike" dirty="0">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Nickel</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97290328"/>
                  </a:ext>
                </a:extLst>
              </a:tr>
              <a:tr h="176625">
                <a:tc>
                  <a:txBody>
                    <a:bodyPr/>
                    <a:lstStyle/>
                    <a:p>
                      <a:pPr algn="ctr" fontAlgn="b"/>
                      <a:r>
                        <a:rPr lang="en-US" sz="1100" b="0" i="0" u="none" strike="noStrike">
                          <a:solidFill>
                            <a:srgbClr val="000000"/>
                          </a:solidFill>
                          <a:effectLst/>
                          <a:latin typeface="Calibri" panose="020F0502020204030204" pitchFamily="34" charset="0"/>
                        </a:rPr>
                        <a:t>3</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cob</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Cobalt</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25562192"/>
                  </a:ext>
                </a:extLst>
              </a:tr>
              <a:tr h="176625">
                <a:tc>
                  <a:txBody>
                    <a:bodyPr/>
                    <a:lstStyle/>
                    <a:p>
                      <a:pPr algn="ctr" fontAlgn="b"/>
                      <a:r>
                        <a:rPr lang="en-US" sz="1100" b="0" i="0" u="none" strike="noStrike">
                          <a:solidFill>
                            <a:srgbClr val="000000"/>
                          </a:solidFill>
                          <a:effectLst/>
                          <a:latin typeface="Calibri" panose="020F0502020204030204" pitchFamily="34" charset="0"/>
                        </a:rPr>
                        <a:t>4</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zin</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Zink</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75769838"/>
                  </a:ext>
                </a:extLst>
              </a:tr>
              <a:tr h="176625">
                <a:tc>
                  <a:txBody>
                    <a:bodyPr/>
                    <a:lstStyle/>
                    <a:p>
                      <a:pPr algn="ctr" fontAlgn="b"/>
                      <a:r>
                        <a:rPr lang="en-US" sz="1100" b="0" i="0" u="none" strike="noStrike">
                          <a:solidFill>
                            <a:srgbClr val="000000"/>
                          </a:solidFill>
                          <a:effectLst/>
                          <a:latin typeface="Calibri" panose="020F0502020204030204" pitchFamily="34" charset="0"/>
                        </a:rPr>
                        <a:t>5</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err="1">
                          <a:solidFill>
                            <a:srgbClr val="000000"/>
                          </a:solidFill>
                          <a:effectLst/>
                          <a:latin typeface="Calibri" panose="020F0502020204030204" pitchFamily="34" charset="0"/>
                        </a:rPr>
                        <a:t>chr</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Chromium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44204124"/>
                  </a:ext>
                </a:extLst>
              </a:tr>
              <a:tr h="176625">
                <a:tc>
                  <a:txBody>
                    <a:bodyPr/>
                    <a:lstStyle/>
                    <a:p>
                      <a:pPr algn="ctr" fontAlgn="b"/>
                      <a:r>
                        <a:rPr lang="en-US" sz="1100" b="0" i="0" u="none" strike="noStrike">
                          <a:solidFill>
                            <a:srgbClr val="000000"/>
                          </a:solidFill>
                          <a:effectLst/>
                          <a:latin typeface="Calibri" panose="020F0502020204030204" pitchFamily="34" charset="0"/>
                        </a:rPr>
                        <a:t>6</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tit</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Titanium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35341541"/>
                  </a:ext>
                </a:extLst>
              </a:tr>
              <a:tr h="176625">
                <a:tc>
                  <a:txBody>
                    <a:bodyPr/>
                    <a:lstStyle/>
                    <a:p>
                      <a:pPr algn="ctr" fontAlgn="b"/>
                      <a:r>
                        <a:rPr lang="en-US" sz="1100" b="0" i="0" u="none" strike="noStrike">
                          <a:solidFill>
                            <a:srgbClr val="000000"/>
                          </a:solidFill>
                          <a:effectLst/>
                          <a:latin typeface="Calibri" panose="020F0502020204030204" pitchFamily="34" charset="0"/>
                        </a:rPr>
                        <a:t>7</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nio</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Niobium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31055689"/>
                  </a:ext>
                </a:extLst>
              </a:tr>
              <a:tr h="176625">
                <a:tc>
                  <a:txBody>
                    <a:bodyPr/>
                    <a:lstStyle/>
                    <a:p>
                      <a:pPr algn="ctr" fontAlgn="b"/>
                      <a:r>
                        <a:rPr lang="en-US" sz="1100" b="0" i="0" u="none" strike="noStrike">
                          <a:solidFill>
                            <a:srgbClr val="000000"/>
                          </a:solidFill>
                          <a:effectLst/>
                          <a:latin typeface="Calibri" panose="020F0502020204030204" pitchFamily="34" charset="0"/>
                        </a:rPr>
                        <a:t>8</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sil</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Silver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00231024"/>
                  </a:ext>
                </a:extLst>
              </a:tr>
              <a:tr h="176625">
                <a:tc>
                  <a:txBody>
                    <a:bodyPr/>
                    <a:lstStyle/>
                    <a:p>
                      <a:pPr algn="ctr" fontAlgn="b"/>
                      <a:r>
                        <a:rPr lang="en-US" sz="1100" b="0" i="0" u="none" strike="noStrike">
                          <a:solidFill>
                            <a:srgbClr val="000000"/>
                          </a:solidFill>
                          <a:effectLst/>
                          <a:latin typeface="Calibri" panose="020F0502020204030204" pitchFamily="34" charset="0"/>
                        </a:rPr>
                        <a:t>9</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gal</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Gallium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27358500"/>
                  </a:ext>
                </a:extLst>
              </a:tr>
              <a:tr h="176625">
                <a:tc>
                  <a:txBody>
                    <a:bodyPr/>
                    <a:lstStyle/>
                    <a:p>
                      <a:pPr algn="ctr" fontAlgn="b"/>
                      <a:r>
                        <a:rPr lang="en-US" sz="1100" b="0" i="0" u="none" strike="noStrike">
                          <a:solidFill>
                            <a:srgbClr val="000000"/>
                          </a:solidFill>
                          <a:effectLst/>
                          <a:latin typeface="Calibri" panose="020F0502020204030204" pitchFamily="34" charset="0"/>
                        </a:rPr>
                        <a:t>10</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pgm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a:solidFill>
                            <a:srgbClr val="000000"/>
                          </a:solidFill>
                          <a:effectLst/>
                          <a:latin typeface="Calibri" panose="020F0502020204030204" pitchFamily="34" charset="0"/>
                        </a:rPr>
                        <a:t>Platinum group metals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92479738"/>
                  </a:ext>
                </a:extLst>
              </a:tr>
              <a:tr h="176625">
                <a:tc>
                  <a:txBody>
                    <a:bodyPr/>
                    <a:lstStyle/>
                    <a:p>
                      <a:pPr algn="ctr" fontAlgn="b"/>
                      <a:r>
                        <a:rPr lang="en-US" sz="1100" b="0" i="0" u="none" strike="noStrike">
                          <a:solidFill>
                            <a:srgbClr val="000000"/>
                          </a:solidFill>
                          <a:effectLst/>
                          <a:latin typeface="Calibri" panose="020F0502020204030204" pitchFamily="34" charset="0"/>
                        </a:rPr>
                        <a:t>11</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mooR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100" b="0" i="0" u="none" strike="noStrike" dirty="0">
                          <a:solidFill>
                            <a:srgbClr val="000000"/>
                          </a:solidFill>
                          <a:effectLst/>
                          <a:latin typeface="Calibri" panose="020F0502020204030204" pitchFamily="34" charset="0"/>
                        </a:rPr>
                        <a:t>Rest of other ores mining</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98818590"/>
                  </a:ext>
                </a:extLst>
              </a:tr>
              <a:tr h="176625">
                <a:tc>
                  <a:txBody>
                    <a:bodyPr/>
                    <a:lstStyle/>
                    <a:p>
                      <a:pPr algn="ctr" fontAlgn="b"/>
                      <a:r>
                        <a:rPr lang="en-US" sz="1100" b="0" i="0" u="none" strike="noStrike">
                          <a:solidFill>
                            <a:srgbClr val="000000"/>
                          </a:solidFill>
                          <a:effectLst/>
                          <a:latin typeface="Calibri" panose="020F0502020204030204" pitchFamily="34" charset="0"/>
                        </a:rPr>
                        <a:t>12</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rowSpan="6">
                  <a:txBody>
                    <a:bodyPr/>
                    <a:lstStyle/>
                    <a:p>
                      <a:pPr algn="ctr" rtl="0" fontAlgn="ctr"/>
                      <a:r>
                        <a:rPr lang="en-US" sz="1100" b="0" i="0" u="none" strike="noStrike">
                          <a:solidFill>
                            <a:srgbClr val="000000"/>
                          </a:solidFill>
                          <a:effectLst/>
                          <a:latin typeface="Calibri" panose="020F0502020204030204" pitchFamily="34" charset="0"/>
                        </a:rPr>
                        <a:t>Non-metallic minerals mining ("nmn")</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a:solidFill>
                            <a:srgbClr val="000000"/>
                          </a:solidFill>
                          <a:effectLst/>
                          <a:latin typeface="Calibri" panose="020F0502020204030204" pitchFamily="34" charset="0"/>
                        </a:rPr>
                        <a:t>lit</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dirty="0">
                          <a:solidFill>
                            <a:srgbClr val="000000"/>
                          </a:solidFill>
                          <a:effectLst/>
                          <a:latin typeface="Calibri" panose="020F0502020204030204" pitchFamily="34" charset="0"/>
                        </a:rPr>
                        <a:t>Lithium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266405214"/>
                  </a:ext>
                </a:extLst>
              </a:tr>
              <a:tr h="176625">
                <a:tc>
                  <a:txBody>
                    <a:bodyPr/>
                    <a:lstStyle/>
                    <a:p>
                      <a:pPr algn="ctr" fontAlgn="b"/>
                      <a:r>
                        <a:rPr lang="en-US" sz="1100" b="0" i="0" u="none" strike="noStrike">
                          <a:solidFill>
                            <a:srgbClr val="000000"/>
                          </a:solidFill>
                          <a:effectLst/>
                          <a:latin typeface="Calibri" panose="020F0502020204030204" pitchFamily="34" charset="0"/>
                        </a:rPr>
                        <a:t>13</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gra</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dirty="0">
                          <a:solidFill>
                            <a:srgbClr val="000000"/>
                          </a:solidFill>
                          <a:effectLst/>
                          <a:latin typeface="Calibri" panose="020F0502020204030204" pitchFamily="34" charset="0"/>
                        </a:rPr>
                        <a:t>Graphite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538880956"/>
                  </a:ext>
                </a:extLst>
              </a:tr>
              <a:tr h="176625">
                <a:tc>
                  <a:txBody>
                    <a:bodyPr/>
                    <a:lstStyle/>
                    <a:p>
                      <a:pPr algn="ctr" fontAlgn="b"/>
                      <a:r>
                        <a:rPr lang="en-US" sz="1100" b="0" i="0" u="none" strike="noStrike">
                          <a:solidFill>
                            <a:srgbClr val="000000"/>
                          </a:solidFill>
                          <a:effectLst/>
                          <a:latin typeface="Calibri" panose="020F0502020204030204" pitchFamily="34" charset="0"/>
                        </a:rPr>
                        <a:t>14</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rre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dirty="0">
                          <a:solidFill>
                            <a:srgbClr val="000000"/>
                          </a:solidFill>
                          <a:effectLst/>
                          <a:latin typeface="Calibri" panose="020F0502020204030204" pitchFamily="34" charset="0"/>
                        </a:rPr>
                        <a:t>Rare earth elements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965911893"/>
                  </a:ext>
                </a:extLst>
              </a:tr>
              <a:tr h="176625">
                <a:tc>
                  <a:txBody>
                    <a:bodyPr/>
                    <a:lstStyle/>
                    <a:p>
                      <a:pPr algn="ctr" fontAlgn="b"/>
                      <a:r>
                        <a:rPr lang="en-US" sz="1100" b="0" i="0" u="none" strike="noStrike">
                          <a:solidFill>
                            <a:srgbClr val="000000"/>
                          </a:solidFill>
                          <a:effectLst/>
                          <a:latin typeface="Calibri" panose="020F0502020204030204" pitchFamily="34" charset="0"/>
                        </a:rPr>
                        <a:t>15</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pho</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dirty="0">
                          <a:solidFill>
                            <a:srgbClr val="000000"/>
                          </a:solidFill>
                          <a:effectLst/>
                          <a:latin typeface="Calibri" panose="020F0502020204030204" pitchFamily="34" charset="0"/>
                        </a:rPr>
                        <a:t>Phosphorus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274687825"/>
                  </a:ext>
                </a:extLst>
              </a:tr>
              <a:tr h="176625">
                <a:tc>
                  <a:txBody>
                    <a:bodyPr/>
                    <a:lstStyle/>
                    <a:p>
                      <a:pPr algn="ctr" fontAlgn="b"/>
                      <a:r>
                        <a:rPr lang="en-US" sz="1100" b="0" i="0" u="none" strike="noStrike">
                          <a:solidFill>
                            <a:srgbClr val="000000"/>
                          </a:solidFill>
                          <a:effectLst/>
                          <a:latin typeface="Calibri" panose="020F0502020204030204" pitchFamily="34" charset="0"/>
                        </a:rPr>
                        <a:t>16</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mgm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dirty="0">
                          <a:solidFill>
                            <a:srgbClr val="000000"/>
                          </a:solidFill>
                          <a:effectLst/>
                          <a:latin typeface="Calibri" panose="020F0502020204030204" pitchFamily="34" charset="0"/>
                        </a:rPr>
                        <a:t>Magnesium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152783097"/>
                  </a:ext>
                </a:extLst>
              </a:tr>
              <a:tr h="176625">
                <a:tc>
                  <a:txBody>
                    <a:bodyPr/>
                    <a:lstStyle/>
                    <a:p>
                      <a:pPr algn="ctr" fontAlgn="b"/>
                      <a:r>
                        <a:rPr lang="en-US" sz="1100" b="0" i="0" u="none" strike="noStrike">
                          <a:solidFill>
                            <a:srgbClr val="000000"/>
                          </a:solidFill>
                          <a:effectLst/>
                          <a:latin typeface="Calibri" panose="020F0502020204030204" pitchFamily="34" charset="0"/>
                        </a:rPr>
                        <a:t>17</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nmnR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100" b="0" i="0" u="none" strike="noStrike">
                          <a:solidFill>
                            <a:srgbClr val="000000"/>
                          </a:solidFill>
                          <a:effectLst/>
                          <a:latin typeface="Calibri" panose="020F0502020204030204" pitchFamily="34" charset="0"/>
                        </a:rPr>
                        <a:t>Rest of non-metallic minerals mining</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639501218"/>
                  </a:ext>
                </a:extLst>
              </a:tr>
              <a:tr h="176625">
                <a:tc>
                  <a:txBody>
                    <a:bodyPr/>
                    <a:lstStyle/>
                    <a:p>
                      <a:pPr algn="ctr" fontAlgn="b"/>
                      <a:r>
                        <a:rPr lang="en-US" sz="1100" b="0" i="0" u="none" strike="noStrike">
                          <a:solidFill>
                            <a:srgbClr val="000000"/>
                          </a:solidFill>
                          <a:effectLst/>
                          <a:latin typeface="Calibri" panose="020F0502020204030204" pitchFamily="34" charset="0"/>
                        </a:rPr>
                        <a:t>18</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rowSpan="7">
                  <a:txBody>
                    <a:bodyPr/>
                    <a:lstStyle/>
                    <a:p>
                      <a:pPr algn="ctr" fontAlgn="ctr"/>
                      <a:r>
                        <a:rPr lang="en-US" sz="1100" b="0" i="0" u="none" strike="noStrike">
                          <a:solidFill>
                            <a:srgbClr val="000000"/>
                          </a:solidFill>
                          <a:effectLst/>
                          <a:latin typeface="Calibri" panose="020F0502020204030204" pitchFamily="34" charset="0"/>
                        </a:rPr>
                        <a:t>Other chemicals ("xch")</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ctr"/>
                      <a:r>
                        <a:rPr lang="en-US" sz="1100" b="0" i="0" u="none" strike="noStrike" dirty="0" err="1">
                          <a:solidFill>
                            <a:srgbClr val="000000"/>
                          </a:solidFill>
                          <a:effectLst/>
                          <a:latin typeface="Calibri" panose="020F0502020204030204" pitchFamily="34" charset="0"/>
                        </a:rPr>
                        <a:t>cor</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Refined cobalt</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4032318246"/>
                  </a:ext>
                </a:extLst>
              </a:tr>
              <a:tr h="176625">
                <a:tc>
                  <a:txBody>
                    <a:bodyPr/>
                    <a:lstStyle/>
                    <a:p>
                      <a:pPr algn="ctr" fontAlgn="b"/>
                      <a:r>
                        <a:rPr lang="en-US" sz="1100" b="0" i="0" u="none" strike="noStrike">
                          <a:solidFill>
                            <a:srgbClr val="000000"/>
                          </a:solidFill>
                          <a:effectLst/>
                          <a:latin typeface="Calibri" panose="020F0502020204030204" pitchFamily="34" charset="0"/>
                        </a:rPr>
                        <a:t>19</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dirty="0" err="1">
                          <a:solidFill>
                            <a:srgbClr val="000000"/>
                          </a:solidFill>
                          <a:effectLst/>
                          <a:latin typeface="Calibri" panose="020F0502020204030204" pitchFamily="34" charset="0"/>
                        </a:rPr>
                        <a:t>mnr</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Refined manganese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25119774"/>
                  </a:ext>
                </a:extLst>
              </a:tr>
              <a:tr h="176625">
                <a:tc>
                  <a:txBody>
                    <a:bodyPr/>
                    <a:lstStyle/>
                    <a:p>
                      <a:pPr algn="ctr" fontAlgn="b"/>
                      <a:r>
                        <a:rPr lang="en-US" sz="1100" b="0" i="0" u="none" strike="noStrike">
                          <a:solidFill>
                            <a:srgbClr val="000000"/>
                          </a:solidFill>
                          <a:effectLst/>
                          <a:latin typeface="Calibri" panose="020F0502020204030204" pitchFamily="34" charset="0"/>
                        </a:rPr>
                        <a:t>20</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dirty="0" err="1">
                          <a:solidFill>
                            <a:srgbClr val="000000"/>
                          </a:solidFill>
                          <a:effectLst/>
                          <a:latin typeface="Calibri" panose="020F0502020204030204" pitchFamily="34" charset="0"/>
                        </a:rPr>
                        <a:t>lir</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Refined lithium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4147670018"/>
                  </a:ext>
                </a:extLst>
              </a:tr>
              <a:tr h="176625">
                <a:tc>
                  <a:txBody>
                    <a:bodyPr/>
                    <a:lstStyle/>
                    <a:p>
                      <a:pPr algn="ctr" fontAlgn="b"/>
                      <a:r>
                        <a:rPr lang="en-US" sz="1100" b="0" i="0" u="none" strike="noStrike">
                          <a:solidFill>
                            <a:srgbClr val="000000"/>
                          </a:solidFill>
                          <a:effectLst/>
                          <a:latin typeface="Calibri" panose="020F0502020204030204" pitchFamily="34" charset="0"/>
                        </a:rPr>
                        <a:t>21</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dirty="0" err="1">
                          <a:solidFill>
                            <a:srgbClr val="000000"/>
                          </a:solidFill>
                          <a:effectLst/>
                          <a:latin typeface="Calibri" panose="020F0502020204030204" pitchFamily="34" charset="0"/>
                        </a:rPr>
                        <a:t>rer</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Refined rare earths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91773282"/>
                  </a:ext>
                </a:extLst>
              </a:tr>
              <a:tr h="176625">
                <a:tc>
                  <a:txBody>
                    <a:bodyPr/>
                    <a:lstStyle/>
                    <a:p>
                      <a:pPr algn="ctr" fontAlgn="b"/>
                      <a:r>
                        <a:rPr lang="en-US" sz="1100" b="0" i="0" u="none" strike="noStrike">
                          <a:solidFill>
                            <a:srgbClr val="000000"/>
                          </a:solidFill>
                          <a:effectLst/>
                          <a:latin typeface="Calibri" panose="020F0502020204030204" pitchFamily="34" charset="0"/>
                        </a:rPr>
                        <a:t>22</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dirty="0" err="1">
                          <a:solidFill>
                            <a:srgbClr val="000000"/>
                          </a:solidFill>
                          <a:effectLst/>
                          <a:latin typeface="Calibri" panose="020F0502020204030204" pitchFamily="34" charset="0"/>
                        </a:rPr>
                        <a:t>nir</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Refined nickel</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110022637"/>
                  </a:ext>
                </a:extLst>
              </a:tr>
              <a:tr h="176625">
                <a:tc>
                  <a:txBody>
                    <a:bodyPr/>
                    <a:lstStyle/>
                    <a:p>
                      <a:pPr algn="ctr" fontAlgn="b"/>
                      <a:r>
                        <a:rPr lang="en-US" sz="1100" b="0" i="0" u="none" strike="noStrike">
                          <a:solidFill>
                            <a:srgbClr val="000000"/>
                          </a:solidFill>
                          <a:effectLst/>
                          <a:latin typeface="Calibri" panose="020F0502020204030204" pitchFamily="34" charset="0"/>
                        </a:rPr>
                        <a:t>23</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dirty="0" err="1">
                          <a:solidFill>
                            <a:srgbClr val="000000"/>
                          </a:solidFill>
                          <a:effectLst/>
                          <a:latin typeface="Calibri" panose="020F0502020204030204" pitchFamily="34" charset="0"/>
                        </a:rPr>
                        <a:t>agp</a:t>
                      </a:r>
                      <a:endParaRPr lang="en-US" sz="1100" b="0" i="0" u="none" strike="noStrike" dirty="0">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dirty="0">
                          <a:solidFill>
                            <a:srgbClr val="000000"/>
                          </a:solidFill>
                          <a:effectLst/>
                          <a:latin typeface="Calibri" panose="020F0502020204030204" pitchFamily="34" charset="0"/>
                        </a:rPr>
                        <a:t>Artificial graphite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797586127"/>
                  </a:ext>
                </a:extLst>
              </a:tr>
              <a:tr h="176625">
                <a:tc>
                  <a:txBody>
                    <a:bodyPr/>
                    <a:lstStyle/>
                    <a:p>
                      <a:pPr algn="ctr" fontAlgn="b"/>
                      <a:r>
                        <a:rPr lang="en-US" sz="1100" b="0" i="0" u="none" strike="noStrike">
                          <a:solidFill>
                            <a:srgbClr val="000000"/>
                          </a:solidFill>
                          <a:effectLst/>
                          <a:latin typeface="Calibri" panose="020F0502020204030204" pitchFamily="34" charset="0"/>
                        </a:rPr>
                        <a:t>24</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xchR</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US" sz="1100" b="0" i="0" u="none" strike="noStrike">
                          <a:solidFill>
                            <a:srgbClr val="000000"/>
                          </a:solidFill>
                          <a:effectLst/>
                          <a:latin typeface="Calibri" panose="020F0502020204030204" pitchFamily="34" charset="0"/>
                        </a:rPr>
                        <a:t>Rest of other chemicals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174784447"/>
                  </a:ext>
                </a:extLst>
              </a:tr>
              <a:tr h="176625">
                <a:tc>
                  <a:txBody>
                    <a:bodyPr/>
                    <a:lstStyle/>
                    <a:p>
                      <a:pPr algn="ctr" fontAlgn="b"/>
                      <a:r>
                        <a:rPr lang="en-US" sz="1100" b="0" i="0" u="none" strike="noStrike">
                          <a:solidFill>
                            <a:srgbClr val="000000"/>
                          </a:solidFill>
                          <a:effectLst/>
                          <a:latin typeface="Calibri" panose="020F0502020204030204" pitchFamily="34" charset="0"/>
                        </a:rPr>
                        <a:t>25</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rowSpan="2">
                  <a:txBody>
                    <a:bodyPr/>
                    <a:lstStyle/>
                    <a:p>
                      <a:pPr algn="ctr" fontAlgn="b"/>
                      <a:r>
                        <a:rPr lang="en-US" sz="1100" b="0" i="0" u="none" strike="noStrike">
                          <a:solidFill>
                            <a:srgbClr val="000000"/>
                          </a:solidFill>
                          <a:effectLst/>
                          <a:latin typeface="Calibri" panose="020F0502020204030204" pitchFamily="34" charset="0"/>
                        </a:rPr>
                        <a:t>Other metals ("mpp")</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1100" b="0" i="0" u="none" strike="noStrike">
                          <a:solidFill>
                            <a:srgbClr val="000000"/>
                          </a:solidFill>
                          <a:effectLst/>
                          <a:latin typeface="Calibri" panose="020F0502020204030204" pitchFamily="34" charset="0"/>
                        </a:rPr>
                        <a:t>siR</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100" b="0" i="0" u="none" strike="noStrike">
                          <a:solidFill>
                            <a:srgbClr val="000000"/>
                          </a:solidFill>
                          <a:effectLst/>
                          <a:latin typeface="Calibri" panose="020F0502020204030204" pitchFamily="34" charset="0"/>
                        </a:rPr>
                        <a:t>Refined silver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584808969"/>
                  </a:ext>
                </a:extLst>
              </a:tr>
              <a:tr h="176625">
                <a:tc>
                  <a:txBody>
                    <a:bodyPr/>
                    <a:lstStyle/>
                    <a:p>
                      <a:pPr algn="ctr" fontAlgn="b"/>
                      <a:r>
                        <a:rPr lang="en-US" sz="1100" b="0" i="0" u="none" strike="noStrike">
                          <a:solidFill>
                            <a:srgbClr val="000000"/>
                          </a:solidFill>
                          <a:effectLst/>
                          <a:latin typeface="Calibri" panose="020F0502020204030204" pitchFamily="34" charset="0"/>
                        </a:rPr>
                        <a:t>26</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mppR</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100" b="0" i="0" u="none" strike="noStrike" dirty="0">
                          <a:solidFill>
                            <a:srgbClr val="000000"/>
                          </a:solidFill>
                          <a:effectLst/>
                          <a:latin typeface="Calibri" panose="020F0502020204030204" pitchFamily="34" charset="0"/>
                        </a:rPr>
                        <a:t>Rest of other metals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526928444"/>
                  </a:ext>
                </a:extLst>
              </a:tr>
            </a:tbl>
          </a:graphicData>
        </a:graphic>
      </p:graphicFrame>
      <p:graphicFrame>
        <p:nvGraphicFramePr>
          <p:cNvPr id="6" name="Table 5">
            <a:extLst>
              <a:ext uri="{FF2B5EF4-FFF2-40B4-BE49-F238E27FC236}">
                <a16:creationId xmlns:a16="http://schemas.microsoft.com/office/drawing/2014/main" id="{D6F24200-EE87-49AE-A123-5D797394D9DB}"/>
              </a:ext>
            </a:extLst>
          </p:cNvPr>
          <p:cNvGraphicFramePr>
            <a:graphicFrameLocks noGrp="1"/>
          </p:cNvGraphicFramePr>
          <p:nvPr/>
        </p:nvGraphicFramePr>
        <p:xfrm>
          <a:off x="6304488" y="1628128"/>
          <a:ext cx="5420787" cy="2774008"/>
        </p:xfrm>
        <a:graphic>
          <a:graphicData uri="http://schemas.openxmlformats.org/drawingml/2006/table">
            <a:tbl>
              <a:tblPr/>
              <a:tblGrid>
                <a:gridCol w="735409">
                  <a:extLst>
                    <a:ext uri="{9D8B030D-6E8A-4147-A177-3AD203B41FA5}">
                      <a16:colId xmlns:a16="http://schemas.microsoft.com/office/drawing/2014/main" val="1792376240"/>
                    </a:ext>
                  </a:extLst>
                </a:gridCol>
                <a:gridCol w="1349128">
                  <a:extLst>
                    <a:ext uri="{9D8B030D-6E8A-4147-A177-3AD203B41FA5}">
                      <a16:colId xmlns:a16="http://schemas.microsoft.com/office/drawing/2014/main" val="958893717"/>
                    </a:ext>
                  </a:extLst>
                </a:gridCol>
                <a:gridCol w="512512">
                  <a:extLst>
                    <a:ext uri="{9D8B030D-6E8A-4147-A177-3AD203B41FA5}">
                      <a16:colId xmlns:a16="http://schemas.microsoft.com/office/drawing/2014/main" val="3120859800"/>
                    </a:ext>
                  </a:extLst>
                </a:gridCol>
                <a:gridCol w="2823738">
                  <a:extLst>
                    <a:ext uri="{9D8B030D-6E8A-4147-A177-3AD203B41FA5}">
                      <a16:colId xmlns:a16="http://schemas.microsoft.com/office/drawing/2014/main" val="1295225184"/>
                    </a:ext>
                  </a:extLst>
                </a:gridCol>
              </a:tblGrid>
              <a:tr h="101194">
                <a:tc>
                  <a:txBody>
                    <a:bodyPr/>
                    <a:lstStyle/>
                    <a:p>
                      <a:pPr algn="ctr" fontAlgn="b"/>
                      <a:r>
                        <a:rPr lang="en-US" sz="1100" b="0" i="0" u="none" strike="noStrike">
                          <a:solidFill>
                            <a:srgbClr val="000000"/>
                          </a:solidFill>
                          <a:effectLst/>
                          <a:latin typeface="Calibri" panose="020F0502020204030204" pitchFamily="34" charset="0"/>
                        </a:rPr>
                        <a:t>27</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rowSpan="9">
                  <a:txBody>
                    <a:bodyPr/>
                    <a:lstStyle/>
                    <a:p>
                      <a:pPr algn="ctr" fontAlgn="ctr"/>
                      <a:r>
                        <a:rPr lang="en-US" sz="1100" b="0" i="0" u="none" strike="noStrike">
                          <a:solidFill>
                            <a:srgbClr val="000000"/>
                          </a:solidFill>
                          <a:effectLst/>
                          <a:latin typeface="Calibri" panose="020F0502020204030204" pitchFamily="34" charset="0"/>
                        </a:rPr>
                        <a:t>Electrical equipment ("</a:t>
                      </a:r>
                      <a:r>
                        <a:rPr lang="en-US" sz="1100" b="0" i="0" u="none" strike="noStrike" err="1">
                          <a:solidFill>
                            <a:srgbClr val="000000"/>
                          </a:solidFill>
                          <a:effectLst/>
                          <a:latin typeface="Calibri" panose="020F0502020204030204" pitchFamily="34" charset="0"/>
                        </a:rPr>
                        <a:t>eeq</a:t>
                      </a:r>
                      <a:r>
                        <a:rPr lang="en-US" sz="1100" b="0" i="0" u="none" strike="noStrike">
                          <a:solidFill>
                            <a:srgbClr val="000000"/>
                          </a:solidFill>
                          <a:effectLst/>
                          <a:latin typeface="Calibri" panose="020F0502020204030204" pitchFamily="34" charset="0"/>
                        </a:rPr>
                        <a:t>")</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a:solidFill>
                            <a:srgbClr val="000000"/>
                          </a:solidFill>
                          <a:effectLst/>
                          <a:latin typeface="Calibri" panose="020F0502020204030204" pitchFamily="34" charset="0"/>
                        </a:rPr>
                        <a:t>mag</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a:solidFill>
                            <a:srgbClr val="000000"/>
                          </a:solidFill>
                          <a:effectLst/>
                          <a:latin typeface="Calibri" panose="020F0502020204030204" pitchFamily="34" charset="0"/>
                        </a:rPr>
                        <a:t>Permanent magnets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007789474"/>
                  </a:ext>
                </a:extLst>
              </a:tr>
              <a:tr h="101194">
                <a:tc>
                  <a:txBody>
                    <a:bodyPr/>
                    <a:lstStyle/>
                    <a:p>
                      <a:pPr algn="ctr" fontAlgn="b"/>
                      <a:r>
                        <a:rPr lang="en-US" sz="1100" b="0" i="0" u="none" strike="noStrike">
                          <a:solidFill>
                            <a:srgbClr val="000000"/>
                          </a:solidFill>
                          <a:effectLst/>
                          <a:latin typeface="Calibri" panose="020F0502020204030204" pitchFamily="34" charset="0"/>
                        </a:rPr>
                        <a:t>28</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LCO</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a:solidFill>
                            <a:srgbClr val="000000"/>
                          </a:solidFill>
                          <a:effectLst/>
                          <a:latin typeface="Calibri" panose="020F0502020204030204" pitchFamily="34" charset="0"/>
                        </a:rPr>
                        <a:t>Lithium Cobalt Oxide batteries</a:t>
                      </a:r>
                    </a:p>
                  </a:txBody>
                  <a:tcPr marL="4233" marR="4233" marT="42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29347921"/>
                  </a:ext>
                </a:extLst>
              </a:tr>
              <a:tr h="101194">
                <a:tc>
                  <a:txBody>
                    <a:bodyPr/>
                    <a:lstStyle/>
                    <a:p>
                      <a:pPr algn="ctr" fontAlgn="b"/>
                      <a:r>
                        <a:rPr lang="en-US" sz="1100" b="0" i="0" u="none" strike="noStrike">
                          <a:solidFill>
                            <a:srgbClr val="000000"/>
                          </a:solidFill>
                          <a:effectLst/>
                          <a:latin typeface="Calibri" panose="020F0502020204030204" pitchFamily="34" charset="0"/>
                        </a:rPr>
                        <a:t>29</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LFP</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a:solidFill>
                            <a:srgbClr val="000000"/>
                          </a:solidFill>
                          <a:effectLst/>
                          <a:latin typeface="Calibri" panose="020F0502020204030204" pitchFamily="34" charset="0"/>
                        </a:rPr>
                        <a:t>Lithium Iron Phosphate batteries</a:t>
                      </a:r>
                    </a:p>
                  </a:txBody>
                  <a:tcPr marL="4233" marR="4233" marT="42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2833825108"/>
                  </a:ext>
                </a:extLst>
              </a:tr>
              <a:tr h="101194">
                <a:tc>
                  <a:txBody>
                    <a:bodyPr/>
                    <a:lstStyle/>
                    <a:p>
                      <a:pPr algn="ctr" fontAlgn="b"/>
                      <a:r>
                        <a:rPr lang="en-US" sz="1100" b="0" i="0" u="none" strike="noStrike">
                          <a:solidFill>
                            <a:srgbClr val="000000"/>
                          </a:solidFill>
                          <a:effectLst/>
                          <a:latin typeface="Calibri" panose="020F0502020204030204" pitchFamily="34" charset="0"/>
                        </a:rPr>
                        <a:t>30</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NCM</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de-DE" sz="1100" b="0" i="0" u="none" strike="noStrike">
                          <a:solidFill>
                            <a:srgbClr val="000000"/>
                          </a:solidFill>
                          <a:effectLst/>
                          <a:latin typeface="Calibri" panose="020F0502020204030204" pitchFamily="34" charset="0"/>
                        </a:rPr>
                        <a:t>Nickel Manganese Cobalt Oxide batteries</a:t>
                      </a:r>
                    </a:p>
                  </a:txBody>
                  <a:tcPr marL="4233" marR="4233" marT="42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707885187"/>
                  </a:ext>
                </a:extLst>
              </a:tr>
              <a:tr h="101194">
                <a:tc>
                  <a:txBody>
                    <a:bodyPr/>
                    <a:lstStyle/>
                    <a:p>
                      <a:pPr algn="ctr" fontAlgn="b"/>
                      <a:r>
                        <a:rPr lang="en-US" sz="1100" b="0" i="0" u="none" strike="noStrike">
                          <a:solidFill>
                            <a:srgbClr val="000000"/>
                          </a:solidFill>
                          <a:effectLst/>
                          <a:latin typeface="Calibri" panose="020F0502020204030204" pitchFamily="34" charset="0"/>
                        </a:rPr>
                        <a:t>31</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NCA</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dirty="0">
                          <a:solidFill>
                            <a:srgbClr val="000000"/>
                          </a:solidFill>
                          <a:effectLst/>
                          <a:latin typeface="Calibri" panose="020F0502020204030204" pitchFamily="34" charset="0"/>
                        </a:rPr>
                        <a:t>Lithium Nickel Cobalt Aluminum Oxide batteries</a:t>
                      </a:r>
                    </a:p>
                  </a:txBody>
                  <a:tcPr marL="4233" marR="4233" marT="42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701238285"/>
                  </a:ext>
                </a:extLst>
              </a:tr>
              <a:tr h="101194">
                <a:tc>
                  <a:txBody>
                    <a:bodyPr/>
                    <a:lstStyle/>
                    <a:p>
                      <a:pPr algn="ctr" fontAlgn="b"/>
                      <a:r>
                        <a:rPr lang="en-US" sz="1100" b="0" i="0" u="none" strike="noStrike">
                          <a:solidFill>
                            <a:srgbClr val="000000"/>
                          </a:solidFill>
                          <a:effectLst/>
                          <a:latin typeface="Calibri" panose="020F0502020204030204" pitchFamily="34" charset="0"/>
                        </a:rPr>
                        <a:t>32</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LMO</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b"/>
                      <a:r>
                        <a:rPr lang="en-US" sz="1100" b="0" i="0" u="none" strike="noStrike">
                          <a:solidFill>
                            <a:srgbClr val="000000"/>
                          </a:solidFill>
                          <a:effectLst/>
                          <a:latin typeface="Calibri" panose="020F0502020204030204" pitchFamily="34" charset="0"/>
                        </a:rPr>
                        <a:t>Lithium Manganese Oxide batteries</a:t>
                      </a:r>
                    </a:p>
                  </a:txBody>
                  <a:tcPr marL="4233" marR="4233" marT="42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442145894"/>
                  </a:ext>
                </a:extLst>
              </a:tr>
              <a:tr h="101194">
                <a:tc>
                  <a:txBody>
                    <a:bodyPr/>
                    <a:lstStyle/>
                    <a:p>
                      <a:pPr algn="ctr" fontAlgn="b"/>
                      <a:r>
                        <a:rPr lang="en-US" sz="1100" b="0" i="0" u="none" strike="noStrike">
                          <a:solidFill>
                            <a:srgbClr val="000000"/>
                          </a:solidFill>
                          <a:effectLst/>
                          <a:latin typeface="Calibri" panose="020F0502020204030204" pitchFamily="34" charset="0"/>
                        </a:rPr>
                        <a:t>33</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2">
                  <a:txBody>
                    <a:bodyPr/>
                    <a:lstStyle/>
                    <a:p>
                      <a:pPr algn="ctr" fontAlgn="ctr"/>
                      <a:r>
                        <a:rPr lang="en-US" sz="1100" b="0" i="0" u="none" strike="noStrike" err="1">
                          <a:solidFill>
                            <a:srgbClr val="000000"/>
                          </a:solidFill>
                          <a:effectLst/>
                          <a:latin typeface="Calibri" panose="020F0502020204030204" pitchFamily="34" charset="0"/>
                        </a:rPr>
                        <a:t>egs</a:t>
                      </a:r>
                      <a:endParaRPr lang="en-US" sz="1100" b="0" i="0" u="none" strike="noStrike">
                        <a:solidFill>
                          <a:srgbClr val="000000"/>
                        </a:solidFill>
                        <a:effectLst/>
                        <a:latin typeface="Calibri" panose="020F0502020204030204" pitchFamily="34" charset="0"/>
                      </a:endParaRPr>
                    </a:p>
                  </a:txBody>
                  <a:tcPr marL="2350" marR="2350" marT="235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rowSpan="2">
                  <a:txBody>
                    <a:bodyPr/>
                    <a:lstStyle/>
                    <a:p>
                      <a:pPr algn="ctr" fontAlgn="b"/>
                      <a:r>
                        <a:rPr lang="en-US" sz="1100" b="0" i="0" u="none" strike="noStrike">
                          <a:solidFill>
                            <a:srgbClr val="000000"/>
                          </a:solidFill>
                          <a:effectLst/>
                          <a:latin typeface="Calibri" panose="020F0502020204030204" pitchFamily="34" charset="0"/>
                        </a:rPr>
                        <a:t>Nacelle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3281230761"/>
                  </a:ext>
                </a:extLst>
              </a:tr>
              <a:tr h="0">
                <a:tc rowSpan="2">
                  <a:txBody>
                    <a:bodyPr/>
                    <a:lstStyle/>
                    <a:p>
                      <a:pPr algn="ctr" fontAlgn="b"/>
                      <a:r>
                        <a:rPr lang="en-US" sz="1100" b="0" i="0" u="none" strike="noStrike">
                          <a:solidFill>
                            <a:srgbClr val="000000"/>
                          </a:solidFill>
                          <a:effectLst/>
                          <a:latin typeface="Calibri" panose="020F0502020204030204" pitchFamily="34" charset="0"/>
                        </a:rPr>
                        <a:t>34</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pPr algn="ctr" fontAlgn="ctr"/>
                      <a:r>
                        <a:rPr lang="en-US" sz="1100" b="0" i="0" u="none" strike="noStrike" err="1">
                          <a:solidFill>
                            <a:srgbClr val="000000"/>
                          </a:solidFill>
                          <a:effectLst/>
                          <a:latin typeface="Calibri" panose="020F0502020204030204" pitchFamily="34" charset="0"/>
                        </a:rPr>
                        <a:t>egs</a:t>
                      </a:r>
                      <a:endParaRPr lang="en-US" sz="1100" b="0" i="0" u="none" strike="noStrike">
                        <a:solidFill>
                          <a:srgbClr val="000000"/>
                        </a:solidFill>
                        <a:effectLst/>
                        <a:latin typeface="Calibri" panose="020F0502020204030204" pitchFamily="34" charset="0"/>
                      </a:endParaRPr>
                    </a:p>
                  </a:txBody>
                  <a:tcPr marL="2350" marR="2350" marT="235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pPr algn="ctr" fontAlgn="b"/>
                      <a:r>
                        <a:rPr lang="en-US" sz="1100" b="0" i="0" u="none" strike="noStrike">
                          <a:solidFill>
                            <a:srgbClr val="000000"/>
                          </a:solidFill>
                          <a:effectLst/>
                          <a:latin typeface="Calibri" panose="020F0502020204030204" pitchFamily="34" charset="0"/>
                        </a:rPr>
                        <a:t>Nacelle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712628351"/>
                  </a:ext>
                </a:extLst>
              </a:tr>
              <a:tr h="143614">
                <a:tc vMerge="1">
                  <a:txBody>
                    <a:bodyPr/>
                    <a:lstStyle/>
                    <a:p>
                      <a:pPr algn="ctr" fontAlgn="b"/>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vMerge="1">
                  <a:txBody>
                    <a:bodyPr/>
                    <a:lstStyle/>
                    <a:p>
                      <a:endParaRPr lang="en-US"/>
                    </a:p>
                  </a:txBody>
                  <a:tcPr>
                    <a:lnL w="6350" cap="flat" cmpd="sng" algn="ctr">
                      <a:solidFill>
                        <a:srgbClr val="000000"/>
                      </a:solidFill>
                      <a:prstDash val="solid"/>
                      <a:round/>
                      <a:headEnd type="none" w="med" len="med"/>
                      <a:tailEnd type="none" w="med" len="med"/>
                    </a:lnL>
                  </a:tcPr>
                </a:tc>
                <a:tc>
                  <a:txBody>
                    <a:bodyPr/>
                    <a:lstStyle/>
                    <a:p>
                      <a:pPr algn="ctr"/>
                      <a:r>
                        <a:rPr lang="en-US" sz="1100" b="0" i="0" u="none" strike="noStrike" err="1">
                          <a:solidFill>
                            <a:srgbClr val="000000"/>
                          </a:solidFill>
                          <a:effectLst/>
                          <a:latin typeface="Calibri" panose="020F0502020204030204" pitchFamily="34" charset="0"/>
                        </a:rPr>
                        <a:t>eeqR</a:t>
                      </a:r>
                      <a:endParaRPr lang="en-US"/>
                    </a:p>
                  </a:txBody>
                  <a:tcPr marL="2350" marR="2350" marT="235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a:r>
                        <a:rPr lang="en-US" sz="1100" b="0" i="0" u="none" strike="noStrike">
                          <a:solidFill>
                            <a:srgbClr val="000000"/>
                          </a:solidFill>
                          <a:effectLst/>
                          <a:latin typeface="Calibri" panose="020F0502020204030204" pitchFamily="34" charset="0"/>
                        </a:rPr>
                        <a:t>Rest of electrical equipment</a:t>
                      </a:r>
                      <a:endParaRPr lang="en-US"/>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164839613"/>
                  </a:ext>
                </a:extLst>
              </a:tr>
              <a:tr h="101194">
                <a:tc>
                  <a:txBody>
                    <a:bodyPr/>
                    <a:lstStyle/>
                    <a:p>
                      <a:pPr algn="ctr" fontAlgn="b"/>
                      <a:r>
                        <a:rPr lang="en-US" sz="1100" b="0" i="0" u="none" strike="noStrike">
                          <a:solidFill>
                            <a:srgbClr val="000000"/>
                          </a:solidFill>
                          <a:effectLst/>
                          <a:latin typeface="Calibri" panose="020F0502020204030204" pitchFamily="34" charset="0"/>
                        </a:rPr>
                        <a:t>35</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rowSpan="2">
                  <a:txBody>
                    <a:bodyPr/>
                    <a:lstStyle/>
                    <a:p>
                      <a:pPr algn="ctr" fontAlgn="ctr"/>
                      <a:r>
                        <a:rPr lang="en-US" sz="1100" b="0" i="0" u="none" strike="noStrike">
                          <a:solidFill>
                            <a:srgbClr val="000000"/>
                          </a:solidFill>
                          <a:effectLst/>
                          <a:latin typeface="Calibri" panose="020F0502020204030204" pitchFamily="34" charset="0"/>
                        </a:rPr>
                        <a:t>Electronics ("ele")</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100" b="0" i="0" u="none" strike="noStrike">
                          <a:solidFill>
                            <a:srgbClr val="000000"/>
                          </a:solidFill>
                          <a:effectLst/>
                          <a:latin typeface="Calibri" panose="020F0502020204030204" pitchFamily="34" charset="0"/>
                        </a:rPr>
                        <a:t>sop</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en-US" sz="1100" b="0" i="0" u="none" strike="noStrike">
                          <a:solidFill>
                            <a:srgbClr val="000000"/>
                          </a:solidFill>
                          <a:effectLst/>
                          <a:latin typeface="Calibri" panose="020F0502020204030204" pitchFamily="34" charset="0"/>
                        </a:rPr>
                        <a:t>Solar panels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2833379464"/>
                  </a:ext>
                </a:extLst>
              </a:tr>
              <a:tr h="186993">
                <a:tc>
                  <a:txBody>
                    <a:bodyPr/>
                    <a:lstStyle/>
                    <a:p>
                      <a:pPr algn="ctr" fontAlgn="b"/>
                      <a:r>
                        <a:rPr lang="en-US" sz="1100" b="0" i="0" u="none" strike="noStrike">
                          <a:solidFill>
                            <a:srgbClr val="000000"/>
                          </a:solidFill>
                          <a:effectLst/>
                          <a:latin typeface="Calibri" panose="020F0502020204030204" pitchFamily="34" charset="0"/>
                        </a:rPr>
                        <a:t>36</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vMerge="1">
                  <a:txBody>
                    <a:bodyPr/>
                    <a:lstStyle/>
                    <a:p>
                      <a:endParaRPr lang="en-US"/>
                    </a:p>
                  </a:txBody>
                  <a:tcPr/>
                </a:tc>
                <a:tc>
                  <a:txBody>
                    <a:bodyPr/>
                    <a:lstStyle/>
                    <a:p>
                      <a:pPr algn="ctr" fontAlgn="ctr"/>
                      <a:r>
                        <a:rPr lang="en-US" sz="1100" b="0" i="0" u="none" strike="noStrike" err="1">
                          <a:solidFill>
                            <a:srgbClr val="000000"/>
                          </a:solidFill>
                          <a:effectLst/>
                          <a:latin typeface="Calibri" panose="020F0502020204030204" pitchFamily="34" charset="0"/>
                        </a:rPr>
                        <a:t>eleR</a:t>
                      </a:r>
                      <a:endParaRPr lang="en-US" sz="1100" b="0" i="0" u="none" strike="noStrike">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b"/>
                      <a:r>
                        <a:rPr lang="en-US" sz="1100" b="0" i="0" u="none" strike="noStrike">
                          <a:solidFill>
                            <a:srgbClr val="000000"/>
                          </a:solidFill>
                          <a:effectLst/>
                          <a:latin typeface="Calibri" panose="020F0502020204030204" pitchFamily="34" charset="0"/>
                        </a:rPr>
                        <a:t>Other electronics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val="3095607076"/>
                  </a:ext>
                </a:extLst>
              </a:tr>
              <a:tr h="101194">
                <a:tc>
                  <a:txBody>
                    <a:bodyPr/>
                    <a:lstStyle/>
                    <a:p>
                      <a:pPr algn="ctr" fontAlgn="b"/>
                      <a:r>
                        <a:rPr lang="en-US" sz="1100" b="0" i="0" u="none" strike="noStrike">
                          <a:solidFill>
                            <a:srgbClr val="000000"/>
                          </a:solidFill>
                          <a:effectLst/>
                          <a:latin typeface="Calibri" panose="020F0502020204030204" pitchFamily="34" charset="0"/>
                        </a:rPr>
                        <a:t>37</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rowSpan="6">
                  <a:txBody>
                    <a:bodyPr/>
                    <a:lstStyle/>
                    <a:p>
                      <a:pPr algn="ctr" fontAlgn="ctr"/>
                      <a:r>
                        <a:rPr lang="en-US" sz="1100" b="0" i="0" u="none" strike="noStrike">
                          <a:solidFill>
                            <a:srgbClr val="000000"/>
                          </a:solidFill>
                          <a:effectLst/>
                          <a:latin typeface="Calibri" panose="020F0502020204030204" pitchFamily="34" charset="0"/>
                        </a:rPr>
                        <a:t>Motor vehicles and parts ("</a:t>
                      </a:r>
                      <a:r>
                        <a:rPr lang="en-US" sz="1100" b="0" i="0" u="none" strike="noStrike" err="1">
                          <a:solidFill>
                            <a:srgbClr val="000000"/>
                          </a:solidFill>
                          <a:effectLst/>
                          <a:latin typeface="Calibri" panose="020F0502020204030204" pitchFamily="34" charset="0"/>
                        </a:rPr>
                        <a:t>mvh</a:t>
                      </a:r>
                      <a:r>
                        <a:rPr lang="en-US" sz="1100" b="0" i="0" u="none" strike="noStrike">
                          <a:solidFill>
                            <a:srgbClr val="000000"/>
                          </a:solidFill>
                          <a:effectLst/>
                          <a:latin typeface="Calibri" panose="020F0502020204030204" pitchFamily="34" charset="0"/>
                        </a:rPr>
                        <a:t>")</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solidFill>
                      <a:srgbClr val="8EA9DB"/>
                    </a:solidFill>
                  </a:tcPr>
                </a:tc>
                <a:tc>
                  <a:txBody>
                    <a:bodyPr/>
                    <a:lstStyle/>
                    <a:p>
                      <a:pPr algn="ctr" fontAlgn="b"/>
                      <a:r>
                        <a:rPr lang="en-US" sz="1100" b="0" i="0" u="none" strike="noStrike" dirty="0" err="1">
                          <a:solidFill>
                            <a:srgbClr val="000000"/>
                          </a:solidFill>
                          <a:effectLst/>
                          <a:latin typeface="Calibri" panose="020F0502020204030204" pitchFamily="34" charset="0"/>
                        </a:rPr>
                        <a:t>evl</a:t>
                      </a:r>
                      <a:endParaRPr lang="en-US" sz="1100" b="0" i="0" u="none" strike="noStrike" dirty="0">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a:solidFill>
                            <a:srgbClr val="000000"/>
                          </a:solidFill>
                          <a:effectLst/>
                          <a:latin typeface="Calibri" panose="020F0502020204030204" pitchFamily="34" charset="0"/>
                        </a:rPr>
                        <a:t>Private electric vehicles EV</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782505202"/>
                  </a:ext>
                </a:extLst>
              </a:tr>
              <a:tr h="84995">
                <a:tc>
                  <a:txBody>
                    <a:bodyPr/>
                    <a:lstStyle/>
                    <a:p>
                      <a:pPr algn="ctr" fontAlgn="b"/>
                      <a:r>
                        <a:rPr lang="en-US" sz="1100" b="0" i="0" u="none" strike="noStrike">
                          <a:solidFill>
                            <a:srgbClr val="000000"/>
                          </a:solidFill>
                          <a:effectLst/>
                          <a:latin typeface="Calibri" panose="020F0502020204030204" pitchFamily="34" charset="0"/>
                        </a:rPr>
                        <a:t>38</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vMerge="1">
                  <a:txBody>
                    <a:bodyPr/>
                    <a:lstStyle/>
                    <a:p>
                      <a:endParaRPr lang="en-US"/>
                    </a:p>
                  </a:txBody>
                  <a:tcPr/>
                </a:tc>
                <a:tc>
                  <a:txBody>
                    <a:bodyPr/>
                    <a:lstStyle/>
                    <a:p>
                      <a:pPr algn="ctr" fontAlgn="b"/>
                      <a:r>
                        <a:rPr lang="en-US" sz="1100" b="0" i="0" u="none" strike="noStrike" err="1">
                          <a:solidFill>
                            <a:srgbClr val="000000"/>
                          </a:solidFill>
                          <a:effectLst/>
                          <a:latin typeface="Calibri" panose="020F0502020204030204" pitchFamily="34" charset="0"/>
                        </a:rPr>
                        <a:t>pvl</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a:solidFill>
                            <a:srgbClr val="000000"/>
                          </a:solidFill>
                          <a:effectLst/>
                          <a:latin typeface="Calibri" panose="020F0502020204030204" pitchFamily="34" charset="0"/>
                        </a:rPr>
                        <a:t>Private hybrid vehicles PHEV</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2915976692"/>
                  </a:ext>
                </a:extLst>
              </a:tr>
              <a:tr h="84995">
                <a:tc>
                  <a:txBody>
                    <a:bodyPr/>
                    <a:lstStyle/>
                    <a:p>
                      <a:pPr algn="ctr" fontAlgn="b"/>
                      <a:r>
                        <a:rPr lang="en-US" sz="1100" b="0" i="0" u="none" strike="noStrike">
                          <a:solidFill>
                            <a:srgbClr val="000000"/>
                          </a:solidFill>
                          <a:effectLst/>
                          <a:latin typeface="Calibri" panose="020F0502020204030204" pitchFamily="34" charset="0"/>
                        </a:rPr>
                        <a:t>39</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vMerge="1">
                  <a:txBody>
                    <a:bodyPr/>
                    <a:lstStyle/>
                    <a:p>
                      <a:endParaRPr lang="en-GB"/>
                    </a:p>
                  </a:txBody>
                  <a:tcPr/>
                </a:tc>
                <a:tc>
                  <a:txBody>
                    <a:bodyPr/>
                    <a:lstStyle/>
                    <a:p>
                      <a:pPr algn="ctr" fontAlgn="b"/>
                      <a:r>
                        <a:rPr lang="en-US" sz="1100" b="0" i="0" u="none" strike="noStrike" err="1">
                          <a:solidFill>
                            <a:srgbClr val="000000"/>
                          </a:solidFill>
                          <a:effectLst/>
                          <a:latin typeface="Calibri" panose="020F0502020204030204" pitchFamily="34" charset="0"/>
                        </a:rPr>
                        <a:t>cbl</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dirty="0">
                          <a:solidFill>
                            <a:srgbClr val="000000"/>
                          </a:solidFill>
                          <a:effectLst/>
                          <a:latin typeface="Calibri" panose="020F0502020204030204" pitchFamily="34" charset="0"/>
                        </a:rPr>
                        <a:t>Private combustion engine vehicles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046559043"/>
                  </a:ext>
                </a:extLst>
              </a:tr>
              <a:tr h="84995">
                <a:tc>
                  <a:txBody>
                    <a:bodyPr/>
                    <a:lstStyle/>
                    <a:p>
                      <a:pPr algn="ctr" fontAlgn="b"/>
                      <a:r>
                        <a:rPr lang="en-US" sz="1100" b="0" i="0" u="none" strike="noStrike">
                          <a:solidFill>
                            <a:srgbClr val="000000"/>
                          </a:solidFill>
                          <a:effectLst/>
                          <a:latin typeface="Calibri" panose="020F0502020204030204" pitchFamily="34" charset="0"/>
                        </a:rPr>
                        <a:t>40</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vMerge="1">
                  <a:txBody>
                    <a:bodyPr/>
                    <a:lstStyle/>
                    <a:p>
                      <a:pPr algn="ctr" fontAlgn="ctr"/>
                      <a:endParaRPr lang="en-US" sz="1100" b="0" i="0" u="none" strike="noStrike">
                        <a:solidFill>
                          <a:srgbClr val="000000"/>
                        </a:solidFill>
                        <a:effectLst/>
                        <a:latin typeface="Calibri" panose="020F0502020204030204" pitchFamily="34" charset="0"/>
                      </a:endParaRP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err="1">
                          <a:solidFill>
                            <a:srgbClr val="000000"/>
                          </a:solidFill>
                          <a:effectLst/>
                          <a:latin typeface="Calibri" panose="020F0502020204030204" pitchFamily="34" charset="0"/>
                        </a:rPr>
                        <a:t>evb</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a:solidFill>
                            <a:srgbClr val="000000"/>
                          </a:solidFill>
                          <a:effectLst/>
                          <a:latin typeface="Calibri" panose="020F0502020204030204" pitchFamily="34" charset="0"/>
                        </a:rPr>
                        <a:t>Electric buses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017575484"/>
                  </a:ext>
                </a:extLst>
              </a:tr>
              <a:tr h="0">
                <a:tc>
                  <a:txBody>
                    <a:bodyPr/>
                    <a:lstStyle/>
                    <a:p>
                      <a:pPr algn="ctr" fontAlgn="b"/>
                      <a:r>
                        <a:rPr lang="en-US" sz="1100" b="0" i="0" u="none" strike="noStrike">
                          <a:solidFill>
                            <a:srgbClr val="000000"/>
                          </a:solidFill>
                          <a:effectLst/>
                          <a:latin typeface="Calibri" panose="020F0502020204030204" pitchFamily="34" charset="0"/>
                        </a:rPr>
                        <a:t>41</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vMerge="1">
                  <a:txBody>
                    <a:bodyPr/>
                    <a:lstStyle/>
                    <a:p>
                      <a:endParaRPr lang="en-GB"/>
                    </a:p>
                  </a:txBody>
                  <a:tcPr/>
                </a:tc>
                <a:tc>
                  <a:txBody>
                    <a:bodyPr/>
                    <a:lstStyle/>
                    <a:p>
                      <a:pPr algn="ctr" fontAlgn="b"/>
                      <a:r>
                        <a:rPr lang="en-US" sz="1100" b="0" i="0" u="none" strike="noStrike" err="1">
                          <a:solidFill>
                            <a:srgbClr val="000000"/>
                          </a:solidFill>
                          <a:effectLst/>
                          <a:latin typeface="Calibri" panose="020F0502020204030204" pitchFamily="34" charset="0"/>
                        </a:rPr>
                        <a:t>vpr</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a:solidFill>
                            <a:srgbClr val="000000"/>
                          </a:solidFill>
                          <a:effectLst/>
                          <a:latin typeface="Calibri" panose="020F0502020204030204" pitchFamily="34" charset="0"/>
                        </a:rPr>
                        <a:t>Motor vehicle parts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201810561"/>
                  </a:ext>
                </a:extLst>
              </a:tr>
              <a:tr h="101194">
                <a:tc>
                  <a:txBody>
                    <a:bodyPr/>
                    <a:lstStyle/>
                    <a:p>
                      <a:pPr algn="ctr" fontAlgn="b"/>
                      <a:r>
                        <a:rPr lang="en-US" sz="1100" b="0" i="0" u="none" strike="noStrike">
                          <a:solidFill>
                            <a:srgbClr val="000000"/>
                          </a:solidFill>
                          <a:effectLst/>
                          <a:latin typeface="Calibri" panose="020F0502020204030204" pitchFamily="34" charset="0"/>
                        </a:rPr>
                        <a:t>42</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vMerge="1">
                  <a:txBody>
                    <a:bodyPr/>
                    <a:lstStyle/>
                    <a:p>
                      <a:endParaRPr lang="en-US"/>
                    </a:p>
                  </a:txBody>
                  <a:tcPr/>
                </a:tc>
                <a:tc>
                  <a:txBody>
                    <a:bodyPr/>
                    <a:lstStyle/>
                    <a:p>
                      <a:pPr algn="ctr" fontAlgn="b"/>
                      <a:r>
                        <a:rPr lang="en-US" sz="1100" b="0" i="0" u="none" strike="noStrike" err="1">
                          <a:solidFill>
                            <a:srgbClr val="000000"/>
                          </a:solidFill>
                          <a:effectLst/>
                          <a:latin typeface="Calibri" panose="020F0502020204030204" pitchFamily="34" charset="0"/>
                        </a:rPr>
                        <a:t>otv</a:t>
                      </a:r>
                      <a:endParaRPr lang="en-US" sz="1100" b="0" i="0" u="none" strike="noStrike">
                        <a:solidFill>
                          <a:srgbClr val="000000"/>
                        </a:solidFill>
                        <a:effectLst/>
                        <a:latin typeface="Calibri" panose="020F0502020204030204" pitchFamily="34" charset="0"/>
                      </a:endParaRP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0" i="0" u="none" strike="noStrike" dirty="0">
                          <a:solidFill>
                            <a:srgbClr val="000000"/>
                          </a:solidFill>
                          <a:effectLst/>
                          <a:latin typeface="Calibri" panose="020F0502020204030204" pitchFamily="34" charset="0"/>
                        </a:rPr>
                        <a:t>Other transport vehicles</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3781425341"/>
                  </a:ext>
                </a:extLst>
              </a:tr>
            </a:tbl>
          </a:graphicData>
        </a:graphic>
      </p:graphicFrame>
      <p:graphicFrame>
        <p:nvGraphicFramePr>
          <p:cNvPr id="8" name="Table 7">
            <a:extLst>
              <a:ext uri="{FF2B5EF4-FFF2-40B4-BE49-F238E27FC236}">
                <a16:creationId xmlns:a16="http://schemas.microsoft.com/office/drawing/2014/main" id="{EE3C119D-8B87-45A2-B26C-9425FC0A0099}"/>
              </a:ext>
            </a:extLst>
          </p:cNvPr>
          <p:cNvGraphicFramePr>
            <a:graphicFrameLocks noGrp="1"/>
          </p:cNvGraphicFramePr>
          <p:nvPr/>
        </p:nvGraphicFramePr>
        <p:xfrm>
          <a:off x="6304488" y="1288148"/>
          <a:ext cx="5415564" cy="339980"/>
        </p:xfrm>
        <a:graphic>
          <a:graphicData uri="http://schemas.openxmlformats.org/drawingml/2006/table">
            <a:tbl>
              <a:tblPr/>
              <a:tblGrid>
                <a:gridCol w="741990">
                  <a:extLst>
                    <a:ext uri="{9D8B030D-6E8A-4147-A177-3AD203B41FA5}">
                      <a16:colId xmlns:a16="http://schemas.microsoft.com/office/drawing/2014/main" val="2281970247"/>
                    </a:ext>
                  </a:extLst>
                </a:gridCol>
                <a:gridCol w="1309397">
                  <a:extLst>
                    <a:ext uri="{9D8B030D-6E8A-4147-A177-3AD203B41FA5}">
                      <a16:colId xmlns:a16="http://schemas.microsoft.com/office/drawing/2014/main" val="3563984130"/>
                    </a:ext>
                  </a:extLst>
                </a:gridCol>
                <a:gridCol w="504361">
                  <a:extLst>
                    <a:ext uri="{9D8B030D-6E8A-4147-A177-3AD203B41FA5}">
                      <a16:colId xmlns:a16="http://schemas.microsoft.com/office/drawing/2014/main" val="138912155"/>
                    </a:ext>
                  </a:extLst>
                </a:gridCol>
                <a:gridCol w="2859816">
                  <a:extLst>
                    <a:ext uri="{9D8B030D-6E8A-4147-A177-3AD203B41FA5}">
                      <a16:colId xmlns:a16="http://schemas.microsoft.com/office/drawing/2014/main" val="3780555572"/>
                    </a:ext>
                  </a:extLst>
                </a:gridCol>
              </a:tblGrid>
              <a:tr h="101194">
                <a:tc rowSpan="2">
                  <a:txBody>
                    <a:bodyPr/>
                    <a:lstStyle/>
                    <a:p>
                      <a:pPr algn="ctr" fontAlgn="ctr"/>
                      <a:r>
                        <a:rPr lang="en-US" sz="1100" b="1" i="0" u="none" strike="noStrike">
                          <a:solidFill>
                            <a:srgbClr val="FFFFFF"/>
                          </a:solidFill>
                          <a:effectLst/>
                          <a:latin typeface="Calibri" panose="020F0502020204030204" pitchFamily="34" charset="0"/>
                        </a:rPr>
                        <a:t>No.</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rowSpan="2">
                  <a:txBody>
                    <a:bodyPr/>
                    <a:lstStyle/>
                    <a:p>
                      <a:pPr algn="ctr" fontAlgn="ctr"/>
                      <a:r>
                        <a:rPr lang="en-US" sz="1100" b="1" i="0" u="none" strike="noStrike">
                          <a:solidFill>
                            <a:srgbClr val="FFFFFF"/>
                          </a:solidFill>
                          <a:effectLst/>
                          <a:latin typeface="Calibri" panose="020F0502020204030204" pitchFamily="34" charset="0"/>
                        </a:rPr>
                        <a:t>GTAP-CE sector</a:t>
                      </a:r>
                    </a:p>
                  </a:txBody>
                  <a:tcPr marL="2350" marR="2350" marT="2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gridSpan="2">
                  <a:txBody>
                    <a:bodyPr/>
                    <a:lstStyle/>
                    <a:p>
                      <a:pPr algn="ctr" fontAlgn="b"/>
                      <a:r>
                        <a:rPr lang="en-US" sz="1100" b="1" i="0" u="none" strike="noStrike">
                          <a:solidFill>
                            <a:srgbClr val="FFFFFF"/>
                          </a:solidFill>
                          <a:effectLst/>
                          <a:latin typeface="Calibri" panose="020F0502020204030204" pitchFamily="34" charset="0"/>
                        </a:rPr>
                        <a:t>GTAP-CM sector</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en-US"/>
                    </a:p>
                  </a:txBody>
                  <a:tcPr/>
                </a:tc>
                <a:extLst>
                  <a:ext uri="{0D108BD9-81ED-4DB2-BD59-A6C34878D82A}">
                    <a16:rowId xmlns:a16="http://schemas.microsoft.com/office/drawing/2014/main" val="4249358896"/>
                  </a:ext>
                </a:extLst>
              </a:tr>
              <a:tr h="101194">
                <a:tc vMerge="1">
                  <a:txBody>
                    <a:bodyPr/>
                    <a:lstStyle/>
                    <a:p>
                      <a:endParaRPr lang="en-US"/>
                    </a:p>
                  </a:txBody>
                  <a:tcPr/>
                </a:tc>
                <a:tc vMerge="1">
                  <a:txBody>
                    <a:bodyPr/>
                    <a:lstStyle/>
                    <a:p>
                      <a:endParaRPr lang="en-US"/>
                    </a:p>
                  </a:txBody>
                  <a:tcPr/>
                </a:tc>
                <a:tc>
                  <a:txBody>
                    <a:bodyPr/>
                    <a:lstStyle/>
                    <a:p>
                      <a:pPr algn="ctr" fontAlgn="b"/>
                      <a:r>
                        <a:rPr lang="en-US" sz="1100" b="1" i="0" u="none" strike="noStrike">
                          <a:solidFill>
                            <a:srgbClr val="FFFFFF"/>
                          </a:solidFill>
                          <a:effectLst/>
                          <a:latin typeface="Calibri" panose="020F0502020204030204" pitchFamily="34" charset="0"/>
                        </a:rPr>
                        <a:t>Code</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en-US" sz="1100" b="1" i="0" u="none" strike="noStrike">
                          <a:solidFill>
                            <a:srgbClr val="FFFFFF"/>
                          </a:solidFill>
                          <a:effectLst/>
                          <a:latin typeface="Calibri" panose="020F0502020204030204" pitchFamily="34" charset="0"/>
                        </a:rPr>
                        <a:t>Description</a:t>
                      </a:r>
                    </a:p>
                  </a:txBody>
                  <a:tcPr marL="2350" marR="2350" marT="2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788285755"/>
                  </a:ext>
                </a:extLst>
              </a:tr>
            </a:tbl>
          </a:graphicData>
        </a:graphic>
      </p:graphicFrame>
      <p:sp>
        <p:nvSpPr>
          <p:cNvPr id="9" name="TextBox 8">
            <a:extLst>
              <a:ext uri="{FF2B5EF4-FFF2-40B4-BE49-F238E27FC236}">
                <a16:creationId xmlns:a16="http://schemas.microsoft.com/office/drawing/2014/main" id="{E06E9E14-02E1-4E87-8C83-D33B62CF57DA}"/>
              </a:ext>
            </a:extLst>
          </p:cNvPr>
          <p:cNvSpPr txBox="1"/>
          <p:nvPr/>
        </p:nvSpPr>
        <p:spPr>
          <a:xfrm>
            <a:off x="567291" y="757471"/>
            <a:ext cx="5044971" cy="369332"/>
          </a:xfrm>
          <a:prstGeom prst="rect">
            <a:avLst/>
          </a:prstGeom>
          <a:noFill/>
        </p:spPr>
        <p:txBody>
          <a:bodyPr wrap="none" rtlCol="0">
            <a:spAutoFit/>
          </a:bodyPr>
          <a:lstStyle/>
          <a:p>
            <a:r>
              <a:rPr lang="en-US" b="1"/>
              <a:t>Disaggregated mining and refining activities</a:t>
            </a:r>
          </a:p>
        </p:txBody>
      </p:sp>
      <p:sp>
        <p:nvSpPr>
          <p:cNvPr id="16" name="TextBox 15">
            <a:extLst>
              <a:ext uri="{FF2B5EF4-FFF2-40B4-BE49-F238E27FC236}">
                <a16:creationId xmlns:a16="http://schemas.microsoft.com/office/drawing/2014/main" id="{595B4A6E-AA95-46FB-AA34-AFA1A16CAC3C}"/>
              </a:ext>
            </a:extLst>
          </p:cNvPr>
          <p:cNvSpPr txBox="1"/>
          <p:nvPr/>
        </p:nvSpPr>
        <p:spPr>
          <a:xfrm>
            <a:off x="6686678" y="760273"/>
            <a:ext cx="3801041" cy="369332"/>
          </a:xfrm>
          <a:prstGeom prst="rect">
            <a:avLst/>
          </a:prstGeom>
          <a:noFill/>
        </p:spPr>
        <p:txBody>
          <a:bodyPr wrap="none" rtlCol="0">
            <a:spAutoFit/>
          </a:bodyPr>
          <a:lstStyle/>
          <a:p>
            <a:r>
              <a:rPr lang="en-US" b="1"/>
              <a:t>Disaggregated downstream uses</a:t>
            </a:r>
          </a:p>
        </p:txBody>
      </p:sp>
      <p:sp>
        <p:nvSpPr>
          <p:cNvPr id="17" name="TextBox 16">
            <a:extLst>
              <a:ext uri="{FF2B5EF4-FFF2-40B4-BE49-F238E27FC236}">
                <a16:creationId xmlns:a16="http://schemas.microsoft.com/office/drawing/2014/main" id="{793DD39B-6727-43E7-AB83-135D738DE5D6}"/>
              </a:ext>
            </a:extLst>
          </p:cNvPr>
          <p:cNvSpPr txBox="1"/>
          <p:nvPr/>
        </p:nvSpPr>
        <p:spPr>
          <a:xfrm>
            <a:off x="6218279" y="4652771"/>
            <a:ext cx="5506996" cy="1631216"/>
          </a:xfrm>
          <a:prstGeom prst="rect">
            <a:avLst/>
          </a:prstGeom>
          <a:noFill/>
        </p:spPr>
        <p:txBody>
          <a:bodyPr wrap="square" rtlCol="0">
            <a:spAutoFit/>
          </a:bodyPr>
          <a:lstStyle/>
          <a:p>
            <a:pPr marL="285750" indent="-285750">
              <a:spcAft>
                <a:spcPts val="1200"/>
              </a:spcAft>
              <a:buFont typeface="Wingdings" panose="05000000000000000000" pitchFamily="2" charset="2"/>
              <a:buChar char="Ø"/>
            </a:pPr>
            <a:r>
              <a:rPr lang="en-US"/>
              <a:t>In addition to mining activities, refining and selected downstream uses are disaggregated in the GTAP-CM Data Base.</a:t>
            </a:r>
          </a:p>
          <a:p>
            <a:pPr marL="285750" indent="-285750">
              <a:spcAft>
                <a:spcPts val="1200"/>
              </a:spcAft>
              <a:buFont typeface="Wingdings" panose="05000000000000000000" pitchFamily="2" charset="2"/>
              <a:buChar char="Ø"/>
            </a:pPr>
            <a:r>
              <a:rPr lang="en-US"/>
              <a:t>As a result, 7 original GTAP-CE sectors are further disaggregated into 42 activities.</a:t>
            </a:r>
          </a:p>
        </p:txBody>
      </p:sp>
    </p:spTree>
    <p:extLst>
      <p:ext uri="{BB962C8B-B14F-4D97-AF65-F5344CB8AC3E}">
        <p14:creationId xmlns:p14="http://schemas.microsoft.com/office/powerpoint/2010/main" val="318573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99BC8-E978-4303-EAF4-EF8C5746D4F9}"/>
            </a:ext>
          </a:extLst>
        </p:cNvPr>
        <p:cNvGrpSpPr/>
        <p:nvPr/>
      </p:nvGrpSpPr>
      <p:grpSpPr>
        <a:xfrm>
          <a:off x="0" y="0"/>
          <a:ext cx="0" cy="0"/>
          <a:chOff x="0" y="0"/>
          <a:chExt cx="0" cy="0"/>
        </a:xfrm>
      </p:grpSpPr>
      <p:graphicFrame>
        <p:nvGraphicFramePr>
          <p:cNvPr id="2" name="Symbol zastępczy zawartości 1">
            <a:extLst>
              <a:ext uri="{FF2B5EF4-FFF2-40B4-BE49-F238E27FC236}">
                <a16:creationId xmlns:a16="http://schemas.microsoft.com/office/drawing/2014/main" id="{3FB89F6F-389B-9762-BB86-2F9070E19CDF}"/>
              </a:ext>
            </a:extLst>
          </p:cNvPr>
          <p:cNvGraphicFramePr>
            <a:graphicFrameLocks noGrp="1"/>
          </p:cNvGraphicFramePr>
          <p:nvPr>
            <p:ph idx="1"/>
            <p:extLst>
              <p:ext uri="{D42A27DB-BD31-4B8C-83A1-F6EECF244321}">
                <p14:modId xmlns:p14="http://schemas.microsoft.com/office/powerpoint/2010/main" val="3166130211"/>
              </p:ext>
            </p:extLst>
          </p:nvPr>
        </p:nvGraphicFramePr>
        <p:xfrm>
          <a:off x="687372" y="2295999"/>
          <a:ext cx="10972795" cy="4124960"/>
        </p:xfrm>
        <a:graphic>
          <a:graphicData uri="http://schemas.openxmlformats.org/drawingml/2006/table">
            <a:tbl>
              <a:tblPr firstRow="1" bandRow="1">
                <a:tableStyleId>{5C22544A-7EE6-4342-B048-85BDC9FD1C3A}</a:tableStyleId>
              </a:tblPr>
              <a:tblGrid>
                <a:gridCol w="1915942">
                  <a:extLst>
                    <a:ext uri="{9D8B030D-6E8A-4147-A177-3AD203B41FA5}">
                      <a16:colId xmlns:a16="http://schemas.microsoft.com/office/drawing/2014/main" val="1149116315"/>
                    </a:ext>
                  </a:extLst>
                </a:gridCol>
                <a:gridCol w="1006317">
                  <a:extLst>
                    <a:ext uri="{9D8B030D-6E8A-4147-A177-3AD203B41FA5}">
                      <a16:colId xmlns:a16="http://schemas.microsoft.com/office/drawing/2014/main" val="1010534973"/>
                    </a:ext>
                  </a:extLst>
                </a:gridCol>
                <a:gridCol w="1006317">
                  <a:extLst>
                    <a:ext uri="{9D8B030D-6E8A-4147-A177-3AD203B41FA5}">
                      <a16:colId xmlns:a16="http://schemas.microsoft.com/office/drawing/2014/main" val="2549519995"/>
                    </a:ext>
                  </a:extLst>
                </a:gridCol>
                <a:gridCol w="1006317">
                  <a:extLst>
                    <a:ext uri="{9D8B030D-6E8A-4147-A177-3AD203B41FA5}">
                      <a16:colId xmlns:a16="http://schemas.microsoft.com/office/drawing/2014/main" val="1519492334"/>
                    </a:ext>
                  </a:extLst>
                </a:gridCol>
                <a:gridCol w="1006317">
                  <a:extLst>
                    <a:ext uri="{9D8B030D-6E8A-4147-A177-3AD203B41FA5}">
                      <a16:colId xmlns:a16="http://schemas.microsoft.com/office/drawing/2014/main" val="174305367"/>
                    </a:ext>
                  </a:extLst>
                </a:gridCol>
                <a:gridCol w="1006317">
                  <a:extLst>
                    <a:ext uri="{9D8B030D-6E8A-4147-A177-3AD203B41FA5}">
                      <a16:colId xmlns:a16="http://schemas.microsoft.com/office/drawing/2014/main" val="2307992131"/>
                    </a:ext>
                  </a:extLst>
                </a:gridCol>
                <a:gridCol w="1006317">
                  <a:extLst>
                    <a:ext uri="{9D8B030D-6E8A-4147-A177-3AD203B41FA5}">
                      <a16:colId xmlns:a16="http://schemas.microsoft.com/office/drawing/2014/main" val="126027623"/>
                    </a:ext>
                  </a:extLst>
                </a:gridCol>
                <a:gridCol w="1006317">
                  <a:extLst>
                    <a:ext uri="{9D8B030D-6E8A-4147-A177-3AD203B41FA5}">
                      <a16:colId xmlns:a16="http://schemas.microsoft.com/office/drawing/2014/main" val="3210785782"/>
                    </a:ext>
                  </a:extLst>
                </a:gridCol>
                <a:gridCol w="1006317">
                  <a:extLst>
                    <a:ext uri="{9D8B030D-6E8A-4147-A177-3AD203B41FA5}">
                      <a16:colId xmlns:a16="http://schemas.microsoft.com/office/drawing/2014/main" val="1495310292"/>
                    </a:ext>
                  </a:extLst>
                </a:gridCol>
                <a:gridCol w="1006317">
                  <a:extLst>
                    <a:ext uri="{9D8B030D-6E8A-4147-A177-3AD203B41FA5}">
                      <a16:colId xmlns:a16="http://schemas.microsoft.com/office/drawing/2014/main" val="3186757482"/>
                    </a:ext>
                  </a:extLst>
                </a:gridCol>
              </a:tblGrid>
              <a:tr h="370840">
                <a:tc>
                  <a:txBody>
                    <a:bodyPr/>
                    <a:lstStyle/>
                    <a:p>
                      <a:pPr algn="ctr"/>
                      <a:endParaRPr lang="en-US" noProof="0" dirty="0"/>
                    </a:p>
                  </a:txBody>
                  <a:tcPr/>
                </a:tc>
                <a:tc gridSpan="6">
                  <a:txBody>
                    <a:bodyPr/>
                    <a:lstStyle/>
                    <a:p>
                      <a:pPr algn="ctr"/>
                      <a:r>
                        <a:rPr lang="en-US" noProof="0" dirty="0"/>
                        <a:t>Chemical refining (“</a:t>
                      </a:r>
                      <a:r>
                        <a:rPr lang="en-US" noProof="0" dirty="0" err="1"/>
                        <a:t>xch</a:t>
                      </a:r>
                      <a:r>
                        <a:rPr lang="en-US" noProof="0" dirty="0"/>
                        <a:t>”)</a:t>
                      </a:r>
                    </a:p>
                  </a:txBody>
                  <a:tcPr/>
                </a:tc>
                <a:tc hMerge="1">
                  <a:txBody>
                    <a:bodyPr/>
                    <a:lstStyle/>
                    <a:p>
                      <a:pPr algn="ctr"/>
                      <a:endParaRPr lang="en-US" noProof="0" dirty="0"/>
                    </a:p>
                  </a:txBody>
                  <a:tcPr/>
                </a:tc>
                <a:tc hMerge="1">
                  <a:txBody>
                    <a:bodyPr/>
                    <a:lstStyle/>
                    <a:p>
                      <a:pPr algn="ctr"/>
                      <a:endParaRPr lang="en-US" noProof="0" dirty="0"/>
                    </a:p>
                  </a:txBody>
                  <a:tcPr/>
                </a:tc>
                <a:tc hMerge="1">
                  <a:txBody>
                    <a:bodyPr/>
                    <a:lstStyle/>
                    <a:p>
                      <a:pPr algn="ctr"/>
                      <a:endParaRPr lang="en-US" noProof="0" dirty="0"/>
                    </a:p>
                  </a:txBody>
                  <a:tcPr/>
                </a:tc>
                <a:tc hMerge="1">
                  <a:txBody>
                    <a:bodyPr/>
                    <a:lstStyle/>
                    <a:p>
                      <a:pPr algn="ctr"/>
                      <a:endParaRPr lang="en-US" noProof="0" dirty="0"/>
                    </a:p>
                  </a:txBody>
                  <a:tcPr/>
                </a:tc>
                <a:tc hMerge="1">
                  <a:txBody>
                    <a:bodyPr/>
                    <a:lstStyle/>
                    <a:p>
                      <a:endParaRPr lang="en-US" dirty="0"/>
                    </a:p>
                  </a:txBody>
                  <a:tcPr/>
                </a:tc>
                <a:tc gridSpan="2">
                  <a:txBody>
                    <a:bodyPr/>
                    <a:lstStyle/>
                    <a:p>
                      <a:pPr algn="ctr"/>
                      <a:r>
                        <a:rPr lang="en-US" noProof="0" dirty="0"/>
                        <a:t>Metallurgical refining (“</a:t>
                      </a:r>
                      <a:r>
                        <a:rPr lang="en-US" noProof="0" dirty="0" err="1"/>
                        <a:t>mpp</a:t>
                      </a:r>
                      <a:r>
                        <a:rPr lang="en-US" noProof="0" dirty="0"/>
                        <a:t>”)</a:t>
                      </a:r>
                    </a:p>
                  </a:txBody>
                  <a:tcPr/>
                </a:tc>
                <a:tc hMerge="1">
                  <a:txBody>
                    <a:bodyPr/>
                    <a:lstStyle/>
                    <a:p>
                      <a:endParaRPr dirty="0"/>
                    </a:p>
                  </a:txBody>
                  <a:tcPr/>
                </a:tc>
                <a:tc>
                  <a:txBody>
                    <a:bodyPr/>
                    <a:lstStyle/>
                    <a:p>
                      <a:pPr algn="ctr"/>
                      <a:r>
                        <a:rPr lang="en-US" noProof="0" dirty="0"/>
                        <a:t>Other </a:t>
                      </a:r>
                    </a:p>
                  </a:txBody>
                  <a:tcPr/>
                </a:tc>
                <a:extLst>
                  <a:ext uri="{0D108BD9-81ED-4DB2-BD59-A6C34878D82A}">
                    <a16:rowId xmlns:a16="http://schemas.microsoft.com/office/drawing/2014/main" val="889240635"/>
                  </a:ext>
                </a:extLst>
              </a:tr>
              <a:tr h="370840">
                <a:tc>
                  <a:txBody>
                    <a:bodyPr/>
                    <a:lstStyle/>
                    <a:p>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lir</a:t>
                      </a:r>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cor</a:t>
                      </a:r>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mnr</a:t>
                      </a:r>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nir</a:t>
                      </a:r>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rer</a:t>
                      </a:r>
                      <a:endParaRPr lang="en-US" noProof="0" dirty="0">
                        <a:solidFill>
                          <a:schemeClr val="bg1"/>
                        </a:solidFill>
                      </a:endParaRPr>
                    </a:p>
                  </a:txBody>
                  <a:tcPr>
                    <a:solidFill>
                      <a:schemeClr val="accent1"/>
                    </a:solidFill>
                  </a:tcPr>
                </a:tc>
                <a:tc>
                  <a:txBody>
                    <a:bodyPr/>
                    <a:lstStyle/>
                    <a:p>
                      <a:pPr algn="ctr"/>
                      <a:r>
                        <a:rPr lang="en-US" noProof="0" dirty="0" err="1">
                          <a:solidFill>
                            <a:schemeClr val="bg1"/>
                          </a:solidFill>
                        </a:rPr>
                        <a:t>xchR</a:t>
                      </a:r>
                      <a:endParaRPr lang="en-US" noProof="0" dirty="0">
                        <a:solidFill>
                          <a:schemeClr val="bg1"/>
                        </a:solidFill>
                      </a:endParaRPr>
                    </a:p>
                  </a:txBody>
                  <a:tcP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noProof="0" dirty="0">
                          <a:solidFill>
                            <a:schemeClr val="bg1"/>
                          </a:solidFill>
                        </a:rPr>
                        <a:t>sir</a:t>
                      </a:r>
                    </a:p>
                  </a:txBody>
                  <a:tcPr>
                    <a:solidFill>
                      <a:schemeClr val="accent1"/>
                    </a:solidFill>
                  </a:tcPr>
                </a:tc>
                <a:tc>
                  <a:txBody>
                    <a:bodyPr/>
                    <a:lstStyle/>
                    <a:p>
                      <a:pPr algn="ctr"/>
                      <a:r>
                        <a:rPr lang="en-US" noProof="0" dirty="0" err="1">
                          <a:solidFill>
                            <a:schemeClr val="bg1"/>
                          </a:solidFill>
                        </a:rPr>
                        <a:t>mppR</a:t>
                      </a:r>
                      <a:endParaRPr lang="en-US" noProof="0" dirty="0">
                        <a:solidFill>
                          <a:schemeClr val="bg1"/>
                        </a:solidFill>
                      </a:endParaRPr>
                    </a:p>
                  </a:txBody>
                  <a:tcPr>
                    <a:solidFill>
                      <a:schemeClr val="accent1"/>
                    </a:solidFill>
                  </a:tcPr>
                </a:tc>
                <a:tc>
                  <a:txBody>
                    <a:bodyPr/>
                    <a:lstStyle/>
                    <a:p>
                      <a:pPr algn="ctr"/>
                      <a:endParaRPr lang="en-US" noProof="0" dirty="0">
                        <a:solidFill>
                          <a:schemeClr val="bg1"/>
                        </a:solidFill>
                      </a:endParaRPr>
                    </a:p>
                  </a:txBody>
                  <a:tcPr>
                    <a:solidFill>
                      <a:schemeClr val="accent1"/>
                    </a:solidFill>
                  </a:tcPr>
                </a:tc>
                <a:extLst>
                  <a:ext uri="{0D108BD9-81ED-4DB2-BD59-A6C34878D82A}">
                    <a16:rowId xmlns:a16="http://schemas.microsoft.com/office/drawing/2014/main" val="376255421"/>
                  </a:ext>
                </a:extLst>
              </a:tr>
              <a:tr h="370840">
                <a:tc>
                  <a:txBody>
                    <a:bodyPr/>
                    <a:lstStyle/>
                    <a:p>
                      <a:pPr algn="ctr"/>
                      <a:r>
                        <a:rPr lang="en-US" sz="1400" baseline="0" noProof="0" dirty="0">
                          <a:solidFill>
                            <a:schemeClr val="bg1"/>
                          </a:solidFill>
                        </a:rPr>
                        <a:t>Lithium (lit)</a:t>
                      </a:r>
                    </a:p>
                  </a:txBody>
                  <a:tcPr anchor="ctr">
                    <a:solidFill>
                      <a:schemeClr val="accent1"/>
                    </a:solidFill>
                  </a:tcPr>
                </a:tc>
                <a:tc>
                  <a:txBody>
                    <a:bodyPr/>
                    <a:lstStyle/>
                    <a:p>
                      <a:pPr algn="ctr"/>
                      <a:r>
                        <a:rPr lang="en-US" noProof="0" dirty="0">
                          <a:solidFill>
                            <a:srgbClr val="FF0000"/>
                          </a:solidFill>
                        </a:rPr>
                        <a:t>x</a:t>
                      </a: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3320866836"/>
                  </a:ext>
                </a:extLst>
              </a:tr>
              <a:tr h="370840">
                <a:tc>
                  <a:txBody>
                    <a:bodyPr/>
                    <a:lstStyle/>
                    <a:p>
                      <a:pPr algn="ctr"/>
                      <a:r>
                        <a:rPr lang="en-US" sz="1400" baseline="0" noProof="0" dirty="0">
                          <a:solidFill>
                            <a:schemeClr val="bg1"/>
                          </a:solidFill>
                        </a:rPr>
                        <a:t>Cobalt (cob)</a:t>
                      </a:r>
                    </a:p>
                  </a:txBody>
                  <a:tcPr anchor="ctr">
                    <a:solidFill>
                      <a:schemeClr val="accent1"/>
                    </a:solidFill>
                  </a:tcPr>
                </a:tc>
                <a:tc>
                  <a:txBody>
                    <a:bodyPr/>
                    <a:lstStyle/>
                    <a:p>
                      <a:pPr algn="ctr"/>
                      <a:endParaRPr lang="en-US" noProof="0" dirty="0">
                        <a:solidFill>
                          <a:srgbClr val="FF0000"/>
                        </a:solidFill>
                      </a:endParaRPr>
                    </a:p>
                  </a:txBody>
                  <a:tcPr anchor="ctr"/>
                </a:tc>
                <a:tc>
                  <a:txBody>
                    <a:bodyPr/>
                    <a:lstStyle/>
                    <a:p>
                      <a:pPr algn="ctr"/>
                      <a:r>
                        <a:rPr lang="en-US" noProof="0" dirty="0">
                          <a:solidFill>
                            <a:srgbClr val="FF0000"/>
                          </a:solidFill>
                        </a:rPr>
                        <a:t>x</a:t>
                      </a: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tc>
                  <a:txBody>
                    <a:bodyPr/>
                    <a:lstStyle/>
                    <a:p>
                      <a:pPr algn="ctr"/>
                      <a:r>
                        <a:rPr lang="en-US" noProof="0" dirty="0"/>
                        <a:t>x</a:t>
                      </a:r>
                    </a:p>
                  </a:txBody>
                  <a:tcPr anchor="ctr"/>
                </a:tc>
                <a:extLst>
                  <a:ext uri="{0D108BD9-81ED-4DB2-BD59-A6C34878D82A}">
                    <a16:rowId xmlns:a16="http://schemas.microsoft.com/office/drawing/2014/main" val="995941049"/>
                  </a:ext>
                </a:extLst>
              </a:tr>
              <a:tr h="370840">
                <a:tc>
                  <a:txBody>
                    <a:bodyPr/>
                    <a:lstStyle/>
                    <a:p>
                      <a:pPr algn="ctr"/>
                      <a:r>
                        <a:rPr lang="en-US" sz="1400" baseline="0" noProof="0" dirty="0">
                          <a:solidFill>
                            <a:schemeClr val="bg1"/>
                          </a:solidFill>
                        </a:rPr>
                        <a:t>Manganese (man)</a:t>
                      </a:r>
                    </a:p>
                  </a:txBody>
                  <a:tcPr anchor="ctr">
                    <a:solidFill>
                      <a:schemeClr val="accent1"/>
                    </a:solidFill>
                  </a:tcP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r>
                        <a:rPr lang="en-US" noProof="0" dirty="0">
                          <a:solidFill>
                            <a:srgbClr val="FF0000"/>
                          </a:solidFill>
                        </a:rPr>
                        <a:t>x</a:t>
                      </a: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tc>
                  <a:txBody>
                    <a:bodyPr/>
                    <a:lstStyle/>
                    <a:p>
                      <a:pPr algn="ctr"/>
                      <a:r>
                        <a:rPr lang="en-US" noProof="0" dirty="0"/>
                        <a:t>x</a:t>
                      </a:r>
                    </a:p>
                  </a:txBody>
                  <a:tcPr anchor="ctr"/>
                </a:tc>
                <a:extLst>
                  <a:ext uri="{0D108BD9-81ED-4DB2-BD59-A6C34878D82A}">
                    <a16:rowId xmlns:a16="http://schemas.microsoft.com/office/drawing/2014/main" val="2970411551"/>
                  </a:ext>
                </a:extLst>
              </a:tr>
              <a:tr h="370840">
                <a:tc>
                  <a:txBody>
                    <a:bodyPr/>
                    <a:lstStyle/>
                    <a:p>
                      <a:pPr algn="ctr"/>
                      <a:r>
                        <a:rPr lang="en-US" sz="1400" baseline="0" noProof="0" dirty="0">
                          <a:solidFill>
                            <a:schemeClr val="bg1"/>
                          </a:solidFill>
                        </a:rPr>
                        <a:t>Nickel (</a:t>
                      </a:r>
                      <a:r>
                        <a:rPr lang="en-US" sz="1400" baseline="0" noProof="0" dirty="0" err="1">
                          <a:solidFill>
                            <a:schemeClr val="bg1"/>
                          </a:solidFill>
                        </a:rPr>
                        <a:t>nic</a:t>
                      </a:r>
                      <a:r>
                        <a:rPr lang="en-US" sz="1400" baseline="0" noProof="0" dirty="0">
                          <a:solidFill>
                            <a:schemeClr val="bg1"/>
                          </a:solidFill>
                        </a:rPr>
                        <a:t>)</a:t>
                      </a:r>
                    </a:p>
                  </a:txBody>
                  <a:tcPr anchor="ctr">
                    <a:solidFill>
                      <a:schemeClr val="accent1"/>
                    </a:solidFill>
                  </a:tcP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r>
                        <a:rPr lang="en-US" noProof="0" dirty="0">
                          <a:solidFill>
                            <a:srgbClr val="FF0000"/>
                          </a:solidFill>
                        </a:rPr>
                        <a:t>x</a:t>
                      </a: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tc>
                  <a:txBody>
                    <a:bodyPr/>
                    <a:lstStyle/>
                    <a:p>
                      <a:pPr algn="ctr"/>
                      <a:r>
                        <a:rPr lang="en-US" noProof="0" dirty="0"/>
                        <a:t>x</a:t>
                      </a:r>
                    </a:p>
                  </a:txBody>
                  <a:tcPr anchor="ctr"/>
                </a:tc>
                <a:extLst>
                  <a:ext uri="{0D108BD9-81ED-4DB2-BD59-A6C34878D82A}">
                    <a16:rowId xmlns:a16="http://schemas.microsoft.com/office/drawing/2014/main" val="2129361508"/>
                  </a:ext>
                </a:extLst>
              </a:tr>
              <a:tr h="370840">
                <a:tc>
                  <a:txBody>
                    <a:bodyPr/>
                    <a:lstStyle/>
                    <a:p>
                      <a:pPr algn="ctr"/>
                      <a:r>
                        <a:rPr lang="en-US" sz="1400" baseline="0" noProof="0" dirty="0">
                          <a:solidFill>
                            <a:schemeClr val="bg1"/>
                          </a:solidFill>
                        </a:rPr>
                        <a:t>Silver (</a:t>
                      </a:r>
                      <a:r>
                        <a:rPr lang="en-US" sz="1400" baseline="0" noProof="0" dirty="0" err="1">
                          <a:solidFill>
                            <a:schemeClr val="bg1"/>
                          </a:solidFill>
                        </a:rPr>
                        <a:t>sil</a:t>
                      </a:r>
                      <a:r>
                        <a:rPr lang="en-US" sz="1400" baseline="0" noProof="0" dirty="0">
                          <a:solidFill>
                            <a:schemeClr val="bg1"/>
                          </a:solidFill>
                        </a:rPr>
                        <a:t>)</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noProof="0" dirty="0">
                          <a:solidFill>
                            <a:srgbClr val="FF0000"/>
                          </a:solidFill>
                        </a:rPr>
                        <a:t>x</a:t>
                      </a:r>
                    </a:p>
                  </a:txBody>
                  <a:tcPr anchor="ctr"/>
                </a:tc>
                <a:tc>
                  <a:txBody>
                    <a:bodyPr/>
                    <a:lstStyle/>
                    <a:p>
                      <a:pPr algn="ctr"/>
                      <a:endParaRPr lang="en-US" noProof="0" dirty="0">
                        <a:solidFill>
                          <a:srgbClr val="FF0000"/>
                        </a:solidFill>
                      </a:endParaRPr>
                    </a:p>
                  </a:txBody>
                  <a:tcPr anchor="ctr"/>
                </a:tc>
                <a:tc>
                  <a:txBody>
                    <a:bodyPr/>
                    <a:lstStyle/>
                    <a:p>
                      <a:pPr algn="ctr"/>
                      <a:r>
                        <a:rPr lang="en-US" noProof="0" dirty="0"/>
                        <a:t>x</a:t>
                      </a:r>
                    </a:p>
                  </a:txBody>
                  <a:tcPr anchor="ctr"/>
                </a:tc>
                <a:extLst>
                  <a:ext uri="{0D108BD9-81ED-4DB2-BD59-A6C34878D82A}">
                    <a16:rowId xmlns:a16="http://schemas.microsoft.com/office/drawing/2014/main" val="3539433821"/>
                  </a:ext>
                </a:extLst>
              </a:tr>
              <a:tr h="370840">
                <a:tc>
                  <a:txBody>
                    <a:bodyPr/>
                    <a:lstStyle/>
                    <a:p>
                      <a:pPr algn="ctr"/>
                      <a:r>
                        <a:rPr lang="en-US" sz="1400" baseline="0" noProof="0" dirty="0">
                          <a:solidFill>
                            <a:schemeClr val="bg1"/>
                          </a:solidFill>
                        </a:rPr>
                        <a:t>Rare earths (</a:t>
                      </a:r>
                      <a:r>
                        <a:rPr lang="en-US" sz="1400" baseline="0" noProof="0" dirty="0" err="1">
                          <a:solidFill>
                            <a:schemeClr val="bg1"/>
                          </a:solidFill>
                        </a:rPr>
                        <a:t>rre</a:t>
                      </a:r>
                      <a:r>
                        <a:rPr lang="en-US" sz="1400" baseline="0" noProof="0" dirty="0">
                          <a:solidFill>
                            <a:schemeClr val="bg1"/>
                          </a:solidFill>
                        </a:rPr>
                        <a:t>)</a:t>
                      </a:r>
                    </a:p>
                  </a:txBody>
                  <a:tcPr anchor="ctr">
                    <a:solidFill>
                      <a:schemeClr val="accent1"/>
                    </a:solidFill>
                  </a:tcP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endParaRPr lang="en-US" noProof="0" dirty="0">
                        <a:solidFill>
                          <a:srgbClr val="FF0000"/>
                        </a:solidFill>
                      </a:endParaRPr>
                    </a:p>
                  </a:txBody>
                  <a:tcPr anchor="ctr"/>
                </a:tc>
                <a:tc>
                  <a:txBody>
                    <a:bodyPr/>
                    <a:lstStyle/>
                    <a:p>
                      <a:pPr algn="ctr"/>
                      <a:r>
                        <a:rPr lang="en-US" noProof="0" dirty="0">
                          <a:solidFill>
                            <a:srgbClr val="FF0000"/>
                          </a:solidFill>
                        </a:rPr>
                        <a:t>x</a:t>
                      </a:r>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t>x</a:t>
                      </a:r>
                    </a:p>
                  </a:txBody>
                  <a:tcPr anchor="ctr"/>
                </a:tc>
                <a:extLst>
                  <a:ext uri="{0D108BD9-81ED-4DB2-BD59-A6C34878D82A}">
                    <a16:rowId xmlns:a16="http://schemas.microsoft.com/office/drawing/2014/main" val="3555053474"/>
                  </a:ext>
                </a:extLst>
              </a:tr>
              <a:tr h="370840">
                <a:tc>
                  <a:txBody>
                    <a:bodyPr/>
                    <a:lstStyle/>
                    <a:p>
                      <a:pPr algn="ctr"/>
                      <a:r>
                        <a:rPr lang="en-US" sz="1400" baseline="0" noProof="0" dirty="0">
                          <a:solidFill>
                            <a:schemeClr val="bg1"/>
                          </a:solidFill>
                        </a:rPr>
                        <a:t>Natural graphite (</a:t>
                      </a:r>
                      <a:r>
                        <a:rPr lang="en-US" sz="1400" baseline="0" noProof="0" dirty="0" err="1">
                          <a:solidFill>
                            <a:schemeClr val="bg1"/>
                          </a:solidFill>
                        </a:rPr>
                        <a:t>gra</a:t>
                      </a:r>
                      <a:r>
                        <a:rPr lang="en-US" sz="1400" baseline="0" noProof="0" dirty="0">
                          <a:solidFill>
                            <a:schemeClr val="bg1"/>
                          </a:solidFill>
                        </a:rPr>
                        <a:t>)</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solidFill>
                            <a:srgbClr val="FF0000"/>
                          </a:solidFill>
                        </a:rPr>
                        <a:t>x</a:t>
                      </a:r>
                    </a:p>
                  </a:txBody>
                  <a:tcPr anchor="ctr"/>
                </a:tc>
                <a:extLst>
                  <a:ext uri="{0D108BD9-81ED-4DB2-BD59-A6C34878D82A}">
                    <a16:rowId xmlns:a16="http://schemas.microsoft.com/office/drawing/2014/main" val="697605463"/>
                  </a:ext>
                </a:extLst>
              </a:tr>
              <a:tr h="370840">
                <a:tc>
                  <a:txBody>
                    <a:bodyPr/>
                    <a:lstStyle/>
                    <a:p>
                      <a:pPr algn="ctr"/>
                      <a:r>
                        <a:rPr lang="en-US" sz="1400" baseline="0" noProof="0" dirty="0">
                          <a:solidFill>
                            <a:schemeClr val="bg1"/>
                          </a:solidFill>
                        </a:rPr>
                        <a:t>Artificial graphite (</a:t>
                      </a:r>
                      <a:r>
                        <a:rPr lang="en-US" sz="1400" baseline="0" noProof="0" dirty="0" err="1">
                          <a:solidFill>
                            <a:schemeClr val="bg1"/>
                          </a:solidFill>
                        </a:rPr>
                        <a:t>agp</a:t>
                      </a:r>
                      <a:r>
                        <a:rPr lang="en-US" sz="1400" baseline="0" noProof="0" dirty="0">
                          <a:solidFill>
                            <a:schemeClr val="bg1"/>
                          </a:solidFill>
                        </a:rPr>
                        <a:t>)</a:t>
                      </a:r>
                    </a:p>
                  </a:txBody>
                  <a:tcPr anchor="ctr">
                    <a:solidFill>
                      <a:schemeClr val="accent1"/>
                    </a:solidFill>
                  </a:tcP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endParaRPr lang="en-US" noProof="0" dirty="0"/>
                    </a:p>
                  </a:txBody>
                  <a:tcPr anchor="ctr"/>
                </a:tc>
                <a:tc>
                  <a:txBody>
                    <a:bodyPr/>
                    <a:lstStyle/>
                    <a:p>
                      <a:pPr algn="ctr"/>
                      <a:r>
                        <a:rPr lang="en-US" noProof="0" dirty="0">
                          <a:solidFill>
                            <a:srgbClr val="FF0000"/>
                          </a:solidFill>
                        </a:rPr>
                        <a:t>x</a:t>
                      </a:r>
                    </a:p>
                  </a:txBody>
                  <a:tcPr anchor="ctr"/>
                </a:tc>
                <a:extLst>
                  <a:ext uri="{0D108BD9-81ED-4DB2-BD59-A6C34878D82A}">
                    <a16:rowId xmlns:a16="http://schemas.microsoft.com/office/drawing/2014/main" val="3838767007"/>
                  </a:ext>
                </a:extLst>
              </a:tr>
            </a:tbl>
          </a:graphicData>
        </a:graphic>
      </p:graphicFrame>
      <p:sp>
        <p:nvSpPr>
          <p:cNvPr id="13" name="Título 12">
            <a:extLst>
              <a:ext uri="{FF2B5EF4-FFF2-40B4-BE49-F238E27FC236}">
                <a16:creationId xmlns:a16="http://schemas.microsoft.com/office/drawing/2014/main" id="{1CAFD061-AC2A-13E5-8EAB-D88F60492029}"/>
              </a:ext>
            </a:extLst>
          </p:cNvPr>
          <p:cNvSpPr>
            <a:spLocks noGrp="1"/>
          </p:cNvSpPr>
          <p:nvPr>
            <p:ph type="title"/>
          </p:nvPr>
        </p:nvSpPr>
        <p:spPr>
          <a:xfrm>
            <a:off x="535907" y="24444"/>
            <a:ext cx="10972800" cy="1110536"/>
          </a:xfrm>
        </p:spPr>
        <p:txBody>
          <a:bodyPr rtlCol="0">
            <a:noAutofit/>
          </a:bodyPr>
          <a:lstStyle/>
          <a:p>
            <a:r>
              <a:rPr lang="en-US" sz="3600" noProof="0" dirty="0"/>
              <a:t>Refining of minerals is mapped to chemical and metallurgical routes</a:t>
            </a:r>
          </a:p>
        </p:txBody>
      </p:sp>
      <p:sp>
        <p:nvSpPr>
          <p:cNvPr id="5" name="Symbol zastępczy numeru slajdu 4">
            <a:extLst>
              <a:ext uri="{FF2B5EF4-FFF2-40B4-BE49-F238E27FC236}">
                <a16:creationId xmlns:a16="http://schemas.microsoft.com/office/drawing/2014/main" id="{A35691A9-1911-5853-ECE4-DB2724EDD2F2}"/>
              </a:ext>
            </a:extLst>
          </p:cNvPr>
          <p:cNvSpPr>
            <a:spLocks noGrp="1"/>
          </p:cNvSpPr>
          <p:nvPr>
            <p:ph type="sldNum" sz="quarter" idx="12"/>
          </p:nvPr>
        </p:nvSpPr>
        <p:spPr/>
        <p:txBody>
          <a:bodyPr/>
          <a:lstStyle/>
          <a:p>
            <a:pPr rtl="0"/>
            <a:fld id="{0FF54DE5-C571-48E8-A5BC-B369434E2F44}" type="slidenum">
              <a:rPr lang="en-US" noProof="0" smtClean="0"/>
              <a:t>8</a:t>
            </a:fld>
            <a:endParaRPr lang="en-US" noProof="0" dirty="0"/>
          </a:p>
        </p:txBody>
      </p:sp>
      <p:sp>
        <p:nvSpPr>
          <p:cNvPr id="4" name="Marcador de contenido 13">
            <a:extLst>
              <a:ext uri="{FF2B5EF4-FFF2-40B4-BE49-F238E27FC236}">
                <a16:creationId xmlns:a16="http://schemas.microsoft.com/office/drawing/2014/main" id="{8BC855C9-C0D5-40F5-B63C-B0D2169358B5}"/>
              </a:ext>
            </a:extLst>
          </p:cNvPr>
          <p:cNvSpPr txBox="1">
            <a:spLocks/>
          </p:cNvSpPr>
          <p:nvPr/>
        </p:nvSpPr>
        <p:spPr>
          <a:xfrm>
            <a:off x="687372" y="1262791"/>
            <a:ext cx="9982200" cy="947008"/>
          </a:xfrm>
          <a:prstGeom prst="rect">
            <a:avLst/>
          </a:prstGeom>
        </p:spPr>
        <p:txBody>
          <a:bodyPr vert="horz" lIns="0" tIns="45720" rIns="0" bIns="45720" rtlCol="0">
            <a:normAutofit/>
          </a:bodyPr>
          <a:lst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a:lstStyle>
          <a:p>
            <a:pPr>
              <a:buFont typeface="Wingdings" panose="05000000000000000000" pitchFamily="2" charset="2"/>
              <a:buChar char="Ø"/>
            </a:pPr>
            <a:r>
              <a:rPr lang="en-US" noProof="0" dirty="0"/>
              <a:t>Out of the broad list of selected critical minerals, seven are analyzed in detail. </a:t>
            </a:r>
          </a:p>
          <a:p>
            <a:pPr>
              <a:buFont typeface="Wingdings" panose="05000000000000000000" pitchFamily="2" charset="2"/>
              <a:buChar char="Ø"/>
            </a:pPr>
            <a:r>
              <a:rPr lang="en-US" noProof="0" dirty="0"/>
              <a:t>Artificial graphite production is introduced as an additional activity.</a:t>
            </a:r>
          </a:p>
        </p:txBody>
      </p:sp>
    </p:spTree>
    <p:extLst>
      <p:ext uri="{BB962C8B-B14F-4D97-AF65-F5344CB8AC3E}">
        <p14:creationId xmlns:p14="http://schemas.microsoft.com/office/powerpoint/2010/main" val="3591563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5464B-7C25-797B-8B19-386FC2F8B2ED}"/>
            </a:ext>
          </a:extLst>
        </p:cNvPr>
        <p:cNvGrpSpPr/>
        <p:nvPr/>
      </p:nvGrpSpPr>
      <p:grpSpPr>
        <a:xfrm>
          <a:off x="0" y="0"/>
          <a:ext cx="0" cy="0"/>
          <a:chOff x="0" y="0"/>
          <a:chExt cx="0" cy="0"/>
        </a:xfrm>
      </p:grpSpPr>
      <p:graphicFrame>
        <p:nvGraphicFramePr>
          <p:cNvPr id="2" name="Symbol zastępczy zawartości 1">
            <a:extLst>
              <a:ext uri="{FF2B5EF4-FFF2-40B4-BE49-F238E27FC236}">
                <a16:creationId xmlns:a16="http://schemas.microsoft.com/office/drawing/2014/main" id="{DB78CFFA-1638-28BD-B388-CDC61B1B5BE7}"/>
              </a:ext>
            </a:extLst>
          </p:cNvPr>
          <p:cNvGraphicFramePr>
            <a:graphicFrameLocks noGrp="1"/>
          </p:cNvGraphicFramePr>
          <p:nvPr>
            <p:ph idx="1"/>
            <p:extLst>
              <p:ext uri="{D42A27DB-BD31-4B8C-83A1-F6EECF244321}">
                <p14:modId xmlns:p14="http://schemas.microsoft.com/office/powerpoint/2010/main" val="848890229"/>
              </p:ext>
            </p:extLst>
          </p:nvPr>
        </p:nvGraphicFramePr>
        <p:xfrm>
          <a:off x="619125" y="2511424"/>
          <a:ext cx="10972794" cy="3235960"/>
        </p:xfrm>
        <a:graphic>
          <a:graphicData uri="http://schemas.openxmlformats.org/drawingml/2006/table">
            <a:tbl>
              <a:tblPr firstRow="1" firstCol="1" bandRow="1">
                <a:tableStyleId>{5C22544A-7EE6-4342-B048-85BDC9FD1C3A}</a:tableStyleId>
              </a:tblPr>
              <a:tblGrid>
                <a:gridCol w="414956">
                  <a:extLst>
                    <a:ext uri="{9D8B030D-6E8A-4147-A177-3AD203B41FA5}">
                      <a16:colId xmlns:a16="http://schemas.microsoft.com/office/drawing/2014/main" val="1149116315"/>
                    </a:ext>
                  </a:extLst>
                </a:gridCol>
                <a:gridCol w="1732136">
                  <a:extLst>
                    <a:ext uri="{9D8B030D-6E8A-4147-A177-3AD203B41FA5}">
                      <a16:colId xmlns:a16="http://schemas.microsoft.com/office/drawing/2014/main" val="4246869923"/>
                    </a:ext>
                  </a:extLst>
                </a:gridCol>
                <a:gridCol w="1732136">
                  <a:extLst>
                    <a:ext uri="{9D8B030D-6E8A-4147-A177-3AD203B41FA5}">
                      <a16:colId xmlns:a16="http://schemas.microsoft.com/office/drawing/2014/main" val="2480925892"/>
                    </a:ext>
                  </a:extLst>
                </a:gridCol>
                <a:gridCol w="1073546">
                  <a:extLst>
                    <a:ext uri="{9D8B030D-6E8A-4147-A177-3AD203B41FA5}">
                      <a16:colId xmlns:a16="http://schemas.microsoft.com/office/drawing/2014/main" val="1010534973"/>
                    </a:ext>
                  </a:extLst>
                </a:gridCol>
                <a:gridCol w="1073546">
                  <a:extLst>
                    <a:ext uri="{9D8B030D-6E8A-4147-A177-3AD203B41FA5}">
                      <a16:colId xmlns:a16="http://schemas.microsoft.com/office/drawing/2014/main" val="253475673"/>
                    </a:ext>
                  </a:extLst>
                </a:gridCol>
                <a:gridCol w="1073546">
                  <a:extLst>
                    <a:ext uri="{9D8B030D-6E8A-4147-A177-3AD203B41FA5}">
                      <a16:colId xmlns:a16="http://schemas.microsoft.com/office/drawing/2014/main" val="126027623"/>
                    </a:ext>
                  </a:extLst>
                </a:gridCol>
                <a:gridCol w="1073546">
                  <a:extLst>
                    <a:ext uri="{9D8B030D-6E8A-4147-A177-3AD203B41FA5}">
                      <a16:colId xmlns:a16="http://schemas.microsoft.com/office/drawing/2014/main" val="3665351046"/>
                    </a:ext>
                  </a:extLst>
                </a:gridCol>
                <a:gridCol w="1073546">
                  <a:extLst>
                    <a:ext uri="{9D8B030D-6E8A-4147-A177-3AD203B41FA5}">
                      <a16:colId xmlns:a16="http://schemas.microsoft.com/office/drawing/2014/main" val="3186757482"/>
                    </a:ext>
                  </a:extLst>
                </a:gridCol>
                <a:gridCol w="1725836">
                  <a:extLst>
                    <a:ext uri="{9D8B030D-6E8A-4147-A177-3AD203B41FA5}">
                      <a16:colId xmlns:a16="http://schemas.microsoft.com/office/drawing/2014/main" val="1608441451"/>
                    </a:ext>
                  </a:extLst>
                </a:gridCol>
              </a:tblGrid>
              <a:tr h="370840">
                <a:tc rowSpan="2" gridSpan="3">
                  <a:txBody>
                    <a:bodyPr/>
                    <a:lstStyle/>
                    <a:p>
                      <a:pPr algn="ctr"/>
                      <a:endParaRPr lang="en-US" noProof="0" dirty="0"/>
                    </a:p>
                  </a:txBody>
                  <a:tcPr/>
                </a:tc>
                <a:tc rowSpan="2" hMerge="1">
                  <a:txBody>
                    <a:bodyPr/>
                    <a:lstStyle/>
                    <a:p>
                      <a:endParaRPr lang="en-US"/>
                    </a:p>
                  </a:txBody>
                  <a:tcPr/>
                </a:tc>
                <a:tc rowSpan="2" hMerge="1">
                  <a:txBody>
                    <a:bodyPr/>
                    <a:lstStyle/>
                    <a:p>
                      <a:pPr algn="ctr"/>
                      <a:endParaRPr lang="en-US" noProof="0" dirty="0"/>
                    </a:p>
                  </a:txBody>
                  <a:tcPr/>
                </a:tc>
                <a:tc gridSpan="5">
                  <a:txBody>
                    <a:bodyPr/>
                    <a:lstStyle/>
                    <a:p>
                      <a:pPr algn="ctr"/>
                      <a:r>
                        <a:rPr lang="en-US" noProof="0" dirty="0"/>
                        <a:t>Lithium-ion batteries (kWh)</a:t>
                      </a:r>
                    </a:p>
                  </a:txBody>
                  <a:tcPr anchor="ctr"/>
                </a:tc>
                <a:tc hMerge="1">
                  <a:txBody>
                    <a:bodyPr/>
                    <a:lstStyle/>
                    <a:p>
                      <a:endParaRPr lang="es-ES" dirty="0"/>
                    </a:p>
                  </a:txBody>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tc>
                  <a:txBody>
                    <a:bodyPr/>
                    <a:lstStyle/>
                    <a:p>
                      <a:pPr algn="ctr"/>
                      <a:r>
                        <a:rPr lang="en-US" noProof="0" dirty="0">
                          <a:solidFill>
                            <a:schemeClr val="bg1"/>
                          </a:solidFill>
                        </a:rPr>
                        <a:t>Permanent magnets (kg)</a:t>
                      </a:r>
                    </a:p>
                  </a:txBody>
                  <a:tcPr anchor="ctr"/>
                </a:tc>
                <a:extLst>
                  <a:ext uri="{0D108BD9-81ED-4DB2-BD59-A6C34878D82A}">
                    <a16:rowId xmlns:a16="http://schemas.microsoft.com/office/drawing/2014/main" val="889240635"/>
                  </a:ext>
                </a:extLst>
              </a:tr>
              <a:tr h="370840">
                <a:tc gridSpan="3" vMerge="1">
                  <a:txBody>
                    <a:bodyPr/>
                    <a:lstStyle/>
                    <a:p>
                      <a:pPr algn="ctr"/>
                      <a:endParaRPr lang="en-US" noProof="0" dirty="0"/>
                    </a:p>
                  </a:txBody>
                  <a:tcPr/>
                </a:tc>
                <a:tc hMerge="1" vMerge="1">
                  <a:txBody>
                    <a:bodyPr/>
                    <a:lstStyle/>
                    <a:p>
                      <a:endParaRPr lang="en-US"/>
                    </a:p>
                  </a:txBody>
                  <a:tcPr/>
                </a:tc>
                <a:tc hMerge="1" vMerge="1">
                  <a:txBody>
                    <a:bodyPr/>
                    <a:lstStyle/>
                    <a:p>
                      <a:pPr algn="ctr"/>
                      <a:endParaRPr lang="en-US" noProof="0" dirty="0"/>
                    </a:p>
                  </a:txBody>
                  <a:tcPr/>
                </a:tc>
                <a:tc>
                  <a:txBody>
                    <a:bodyPr/>
                    <a:lstStyle/>
                    <a:p>
                      <a:pPr algn="ctr"/>
                      <a:r>
                        <a:rPr lang="en-US" noProof="0" dirty="0">
                          <a:solidFill>
                            <a:schemeClr val="bg2"/>
                          </a:solidFill>
                        </a:rPr>
                        <a:t>LCO</a:t>
                      </a:r>
                    </a:p>
                  </a:txBody>
                  <a:tcPr>
                    <a:solidFill>
                      <a:schemeClr val="accent1"/>
                    </a:solidFill>
                  </a:tcPr>
                </a:tc>
                <a:tc>
                  <a:txBody>
                    <a:bodyPr/>
                    <a:lstStyle/>
                    <a:p>
                      <a:pPr algn="ctr"/>
                      <a:r>
                        <a:rPr lang="en-US" noProof="0" dirty="0">
                          <a:solidFill>
                            <a:schemeClr val="bg2"/>
                          </a:solidFill>
                        </a:rPr>
                        <a:t>LMO</a:t>
                      </a:r>
                    </a:p>
                  </a:txBody>
                  <a:tcPr>
                    <a:solidFill>
                      <a:schemeClr val="accent1"/>
                    </a:solidFill>
                  </a:tcPr>
                </a:tc>
                <a:tc>
                  <a:txBody>
                    <a:bodyPr/>
                    <a:lstStyle/>
                    <a:p>
                      <a:pPr algn="ctr"/>
                      <a:r>
                        <a:rPr lang="en-US" noProof="0" dirty="0">
                          <a:solidFill>
                            <a:schemeClr val="bg2"/>
                          </a:solidFill>
                        </a:rPr>
                        <a:t>LFP</a:t>
                      </a:r>
                    </a:p>
                  </a:txBody>
                  <a:tcPr>
                    <a:solidFill>
                      <a:schemeClr val="accent1"/>
                    </a:solidFill>
                  </a:tcPr>
                </a:tc>
                <a:tc>
                  <a:txBody>
                    <a:bodyPr/>
                    <a:lstStyle/>
                    <a:p>
                      <a:pPr algn="ctr"/>
                      <a:r>
                        <a:rPr lang="en-US" noProof="0" dirty="0">
                          <a:solidFill>
                            <a:schemeClr val="bg2"/>
                          </a:solidFill>
                        </a:rPr>
                        <a:t>NMC</a:t>
                      </a:r>
                    </a:p>
                  </a:txBody>
                  <a:tcPr>
                    <a:solidFill>
                      <a:schemeClr val="accent1"/>
                    </a:solidFill>
                  </a:tcPr>
                </a:tc>
                <a:tc>
                  <a:txBody>
                    <a:bodyPr/>
                    <a:lstStyle/>
                    <a:p>
                      <a:pPr algn="ctr"/>
                      <a:r>
                        <a:rPr lang="en-US" noProof="0" dirty="0">
                          <a:solidFill>
                            <a:schemeClr val="bg2"/>
                          </a:solidFill>
                        </a:rPr>
                        <a:t>NCA</a:t>
                      </a:r>
                    </a:p>
                  </a:txBody>
                  <a:tcPr>
                    <a:solidFill>
                      <a:schemeClr val="accent1"/>
                    </a:solidFill>
                  </a:tcPr>
                </a:tc>
                <a:tc>
                  <a:txBody>
                    <a:bodyPr/>
                    <a:lstStyle/>
                    <a:p>
                      <a:pPr algn="ctr"/>
                      <a:r>
                        <a:rPr lang="en-US" noProof="0" dirty="0">
                          <a:solidFill>
                            <a:schemeClr val="bg1"/>
                          </a:solidFill>
                        </a:rPr>
                        <a:t>mag</a:t>
                      </a:r>
                    </a:p>
                  </a:txBody>
                  <a:tcPr>
                    <a:solidFill>
                      <a:schemeClr val="accent1"/>
                    </a:solidFill>
                  </a:tcPr>
                </a:tc>
                <a:extLst>
                  <a:ext uri="{0D108BD9-81ED-4DB2-BD59-A6C34878D82A}">
                    <a16:rowId xmlns:a16="http://schemas.microsoft.com/office/drawing/2014/main" val="3218534593"/>
                  </a:ext>
                </a:extLst>
              </a:tr>
              <a:tr h="370840">
                <a:tc rowSpan="6">
                  <a:txBody>
                    <a:bodyPr/>
                    <a:lstStyle/>
                    <a:p>
                      <a:pPr algn="ctr"/>
                      <a:r>
                        <a:rPr lang="en-US" noProof="0" dirty="0"/>
                        <a:t>kg</a:t>
                      </a:r>
                    </a:p>
                  </a:txBody>
                  <a:tcPr vert="vert270"/>
                </a:tc>
                <a:tc>
                  <a:txBody>
                    <a:bodyPr/>
                    <a:lstStyle/>
                    <a:p>
                      <a:pPr algn="ctr"/>
                      <a:r>
                        <a:rPr lang="en-US" noProof="0" dirty="0">
                          <a:solidFill>
                            <a:schemeClr val="bg1"/>
                          </a:solidFill>
                        </a:rPr>
                        <a:t>Lithium </a:t>
                      </a:r>
                    </a:p>
                  </a:txBody>
                  <a:tcPr>
                    <a:solidFill>
                      <a:schemeClr val="accent1"/>
                    </a:solidFill>
                  </a:tcPr>
                </a:tc>
                <a:tc>
                  <a:txBody>
                    <a:bodyPr/>
                    <a:lstStyle/>
                    <a:p>
                      <a:pPr algn="ctr"/>
                      <a:r>
                        <a:rPr lang="en-US" noProof="0" dirty="0" err="1">
                          <a:solidFill>
                            <a:schemeClr val="bg1"/>
                          </a:solidFill>
                        </a:rPr>
                        <a:t>lir</a:t>
                      </a:r>
                      <a:endParaRPr lang="en-US" noProof="0" dirty="0">
                        <a:solidFill>
                          <a:schemeClr val="bg1"/>
                        </a:solidFill>
                      </a:endParaRPr>
                    </a:p>
                  </a:txBody>
                  <a:tcPr>
                    <a:solidFill>
                      <a:schemeClr val="accent1"/>
                    </a:solidFill>
                  </a:tcPr>
                </a:tc>
                <a:tc>
                  <a:txBody>
                    <a:bodyPr/>
                    <a:lstStyle/>
                    <a:p>
                      <a:pPr algn="ctr"/>
                      <a:r>
                        <a:rPr lang="en-US" noProof="0" dirty="0"/>
                        <a:t>0.11</a:t>
                      </a:r>
                    </a:p>
                  </a:txBody>
                  <a:tcPr/>
                </a:tc>
                <a:tc>
                  <a:txBody>
                    <a:bodyPr/>
                    <a:lstStyle/>
                    <a:p>
                      <a:pPr algn="ctr"/>
                      <a:r>
                        <a:rPr lang="en-US" noProof="0" dirty="0"/>
                        <a:t>0.11</a:t>
                      </a:r>
                    </a:p>
                  </a:txBody>
                  <a:tcPr/>
                </a:tc>
                <a:tc>
                  <a:txBody>
                    <a:bodyPr/>
                    <a:lstStyle/>
                    <a:p>
                      <a:pPr algn="ctr"/>
                      <a:r>
                        <a:rPr lang="en-US" noProof="0" dirty="0"/>
                        <a:t>0.10</a:t>
                      </a:r>
                    </a:p>
                  </a:txBody>
                  <a:tcPr/>
                </a:tc>
                <a:tc>
                  <a:txBody>
                    <a:bodyPr/>
                    <a:lstStyle/>
                    <a:p>
                      <a:pPr algn="ctr"/>
                      <a:r>
                        <a:rPr lang="en-US" noProof="0" dirty="0"/>
                        <a:t>0.14</a:t>
                      </a:r>
                    </a:p>
                  </a:txBody>
                  <a:tcPr/>
                </a:tc>
                <a:tc>
                  <a:txBody>
                    <a:bodyPr/>
                    <a:lstStyle/>
                    <a:p>
                      <a:pPr algn="ctr"/>
                      <a:r>
                        <a:rPr lang="en-US" noProof="0" dirty="0"/>
                        <a:t>0.14</a:t>
                      </a:r>
                    </a:p>
                  </a:txBody>
                  <a:tcPr/>
                </a:tc>
                <a:tc>
                  <a:txBody>
                    <a:bodyPr/>
                    <a:lstStyle/>
                    <a:p>
                      <a:pPr algn="ctr"/>
                      <a:endParaRPr lang="en-US" noProof="0" dirty="0"/>
                    </a:p>
                  </a:txBody>
                  <a:tcPr/>
                </a:tc>
                <a:extLst>
                  <a:ext uri="{0D108BD9-81ED-4DB2-BD59-A6C34878D82A}">
                    <a16:rowId xmlns:a16="http://schemas.microsoft.com/office/drawing/2014/main" val="376255421"/>
                  </a:ext>
                </a:extLst>
              </a:tr>
              <a:tr h="370840">
                <a:tc vMerge="1">
                  <a:txBody>
                    <a:bodyPr/>
                    <a:lstStyle/>
                    <a:p>
                      <a:endParaRPr lang="en-US"/>
                    </a:p>
                  </a:txBody>
                  <a:tcPr/>
                </a:tc>
                <a:tc>
                  <a:txBody>
                    <a:bodyPr/>
                    <a:lstStyle/>
                    <a:p>
                      <a:pPr algn="ctr"/>
                      <a:r>
                        <a:rPr lang="en-US" noProof="0" dirty="0">
                          <a:solidFill>
                            <a:schemeClr val="bg1"/>
                          </a:solidFill>
                        </a:rPr>
                        <a:t>Cobalt</a:t>
                      </a:r>
                    </a:p>
                  </a:txBody>
                  <a:tcPr>
                    <a:solidFill>
                      <a:schemeClr val="accent1"/>
                    </a:solidFill>
                  </a:tcPr>
                </a:tc>
                <a:tc>
                  <a:txBody>
                    <a:bodyPr/>
                    <a:lstStyle/>
                    <a:p>
                      <a:pPr algn="ctr"/>
                      <a:r>
                        <a:rPr lang="en-US" noProof="0" dirty="0" err="1">
                          <a:solidFill>
                            <a:schemeClr val="bg1"/>
                          </a:solidFill>
                        </a:rPr>
                        <a:t>cor</a:t>
                      </a:r>
                      <a:endParaRPr lang="en-US" noProof="0" dirty="0">
                        <a:solidFill>
                          <a:schemeClr val="bg1"/>
                        </a:solidFill>
                      </a:endParaRPr>
                    </a:p>
                  </a:txBody>
                  <a:tcPr>
                    <a:solidFill>
                      <a:schemeClr val="accent1"/>
                    </a:solidFill>
                  </a:tcPr>
                </a:tc>
                <a:tc>
                  <a:txBody>
                    <a:bodyPr/>
                    <a:lstStyle/>
                    <a:p>
                      <a:pPr algn="ctr"/>
                      <a:r>
                        <a:rPr lang="en-US" noProof="0" dirty="0"/>
                        <a:t>0.96</a:t>
                      </a:r>
                    </a:p>
                  </a:txBody>
                  <a:tcPr/>
                </a:tc>
                <a:tc>
                  <a:txBody>
                    <a:bodyPr/>
                    <a:lstStyle/>
                    <a:p>
                      <a:pPr algn="ctr"/>
                      <a:endParaRPr lang="en-US" noProof="0" dirty="0"/>
                    </a:p>
                  </a:txBody>
                  <a:tcPr/>
                </a:tc>
                <a:tc>
                  <a:txBody>
                    <a:bodyPr/>
                    <a:lstStyle/>
                    <a:p>
                      <a:pPr algn="ctr"/>
                      <a:endParaRPr lang="en-US" noProof="0" dirty="0"/>
                    </a:p>
                  </a:txBody>
                  <a:tcPr/>
                </a:tc>
                <a:tc>
                  <a:txBody>
                    <a:bodyPr/>
                    <a:lstStyle/>
                    <a:p>
                      <a:pPr algn="ctr"/>
                      <a:r>
                        <a:rPr lang="en-US" noProof="0" dirty="0"/>
                        <a:t>0.20</a:t>
                      </a:r>
                    </a:p>
                  </a:txBody>
                  <a:tcPr/>
                </a:tc>
                <a:tc>
                  <a:txBody>
                    <a:bodyPr/>
                    <a:lstStyle/>
                    <a:p>
                      <a:pPr algn="ctr"/>
                      <a:r>
                        <a:rPr lang="en-US" noProof="0" dirty="0"/>
                        <a:t>0.13</a:t>
                      </a:r>
                    </a:p>
                  </a:txBody>
                  <a:tcPr/>
                </a:tc>
                <a:tc>
                  <a:txBody>
                    <a:bodyPr/>
                    <a:lstStyle/>
                    <a:p>
                      <a:pPr algn="ctr"/>
                      <a:endParaRPr lang="en-US" noProof="0" dirty="0"/>
                    </a:p>
                  </a:txBody>
                  <a:tcPr/>
                </a:tc>
                <a:extLst>
                  <a:ext uri="{0D108BD9-81ED-4DB2-BD59-A6C34878D82A}">
                    <a16:rowId xmlns:a16="http://schemas.microsoft.com/office/drawing/2014/main" val="995941049"/>
                  </a:ext>
                </a:extLst>
              </a:tr>
              <a:tr h="370840">
                <a:tc vMerge="1">
                  <a:txBody>
                    <a:bodyPr/>
                    <a:lstStyle/>
                    <a:p>
                      <a:endParaRPr lang="en-US" dirty="0"/>
                    </a:p>
                  </a:txBody>
                  <a:tcPr/>
                </a:tc>
                <a:tc>
                  <a:txBody>
                    <a:bodyPr/>
                    <a:lstStyle/>
                    <a:p>
                      <a:pPr algn="ctr"/>
                      <a:r>
                        <a:rPr lang="en-US" noProof="0" dirty="0">
                          <a:solidFill>
                            <a:schemeClr val="bg1"/>
                          </a:solidFill>
                        </a:rPr>
                        <a:t>Manganese</a:t>
                      </a:r>
                    </a:p>
                  </a:txBody>
                  <a:tcPr>
                    <a:solidFill>
                      <a:schemeClr val="accent1"/>
                    </a:solidFill>
                  </a:tcPr>
                </a:tc>
                <a:tc>
                  <a:txBody>
                    <a:bodyPr/>
                    <a:lstStyle/>
                    <a:p>
                      <a:pPr algn="ctr"/>
                      <a:r>
                        <a:rPr lang="en-US" noProof="0" dirty="0" err="1">
                          <a:solidFill>
                            <a:schemeClr val="bg1"/>
                          </a:solidFill>
                        </a:rPr>
                        <a:t>mnr</a:t>
                      </a:r>
                      <a:endParaRPr lang="en-US" noProof="0" dirty="0">
                        <a:solidFill>
                          <a:schemeClr val="bg1"/>
                        </a:solidFill>
                      </a:endParaRPr>
                    </a:p>
                  </a:txBody>
                  <a:tcPr>
                    <a:solidFill>
                      <a:schemeClr val="accent1"/>
                    </a:solidFill>
                  </a:tcPr>
                </a:tc>
                <a:tc>
                  <a:txBody>
                    <a:bodyPr/>
                    <a:lstStyle/>
                    <a:p>
                      <a:pPr algn="ctr"/>
                      <a:endParaRPr lang="en-US" noProof="0" dirty="0"/>
                    </a:p>
                  </a:txBody>
                  <a:tcPr/>
                </a:tc>
                <a:tc>
                  <a:txBody>
                    <a:bodyPr/>
                    <a:lstStyle/>
                    <a:p>
                      <a:pPr algn="ctr"/>
                      <a:r>
                        <a:rPr lang="en-US" noProof="0" dirty="0"/>
                        <a:t>1.40</a:t>
                      </a:r>
                    </a:p>
                  </a:txBody>
                  <a:tcPr/>
                </a:tc>
                <a:tc>
                  <a:txBody>
                    <a:bodyPr/>
                    <a:lstStyle/>
                    <a:p>
                      <a:pPr algn="ctr"/>
                      <a:endParaRPr lang="en-US" noProof="0" dirty="0"/>
                    </a:p>
                  </a:txBody>
                  <a:tcPr/>
                </a:tc>
                <a:tc>
                  <a:txBody>
                    <a:bodyPr/>
                    <a:lstStyle/>
                    <a:p>
                      <a:pPr algn="ctr"/>
                      <a:r>
                        <a:rPr lang="en-US" noProof="0" dirty="0"/>
                        <a:t>0.28</a:t>
                      </a:r>
                    </a:p>
                  </a:txBody>
                  <a:tcPr/>
                </a:tc>
                <a:tc>
                  <a:txBody>
                    <a:bodyPr/>
                    <a:lstStyle/>
                    <a:p>
                      <a:pPr algn="ctr"/>
                      <a:endParaRPr lang="en-US" noProof="0" dirty="0"/>
                    </a:p>
                  </a:txBody>
                  <a:tcPr/>
                </a:tc>
                <a:tc>
                  <a:txBody>
                    <a:bodyPr/>
                    <a:lstStyle/>
                    <a:p>
                      <a:pPr algn="ctr"/>
                      <a:endParaRPr lang="en-US" noProof="0" dirty="0"/>
                    </a:p>
                  </a:txBody>
                  <a:tcPr/>
                </a:tc>
                <a:extLst>
                  <a:ext uri="{0D108BD9-81ED-4DB2-BD59-A6C34878D82A}">
                    <a16:rowId xmlns:a16="http://schemas.microsoft.com/office/drawing/2014/main" val="2970411551"/>
                  </a:ext>
                </a:extLst>
              </a:tr>
              <a:tr h="370840">
                <a:tc vMerge="1">
                  <a:txBody>
                    <a:bodyPr/>
                    <a:lstStyle/>
                    <a:p>
                      <a:endParaRPr lang="en-US" dirty="0"/>
                    </a:p>
                  </a:txBody>
                  <a:tcPr/>
                </a:tc>
                <a:tc>
                  <a:txBody>
                    <a:bodyPr/>
                    <a:lstStyle/>
                    <a:p>
                      <a:pPr algn="ctr"/>
                      <a:r>
                        <a:rPr lang="en-US" noProof="0" dirty="0">
                          <a:solidFill>
                            <a:schemeClr val="bg1"/>
                          </a:solidFill>
                        </a:rPr>
                        <a:t>Nickel</a:t>
                      </a:r>
                    </a:p>
                  </a:txBody>
                  <a:tcPr>
                    <a:solidFill>
                      <a:schemeClr val="accent1"/>
                    </a:solidFill>
                  </a:tcPr>
                </a:tc>
                <a:tc>
                  <a:txBody>
                    <a:bodyPr/>
                    <a:lstStyle/>
                    <a:p>
                      <a:pPr algn="ctr"/>
                      <a:r>
                        <a:rPr lang="en-US" noProof="0" dirty="0" err="1">
                          <a:solidFill>
                            <a:schemeClr val="bg1"/>
                          </a:solidFill>
                        </a:rPr>
                        <a:t>nir</a:t>
                      </a:r>
                      <a:endParaRPr lang="en-US" noProof="0" dirty="0">
                        <a:solidFill>
                          <a:schemeClr val="bg1"/>
                        </a:solidFill>
                      </a:endParaRPr>
                    </a:p>
                  </a:txBody>
                  <a:tcPr>
                    <a:solidFill>
                      <a:schemeClr val="accent1"/>
                    </a:solidFill>
                  </a:tcPr>
                </a:tc>
                <a:tc>
                  <a:txBody>
                    <a:bodyPr/>
                    <a:lstStyle/>
                    <a:p>
                      <a:pPr algn="ctr"/>
                      <a:endParaRPr lang="en-US" noProof="0" dirty="0"/>
                    </a:p>
                  </a:txBody>
                  <a:tcPr/>
                </a:tc>
                <a:tc>
                  <a:txBody>
                    <a:bodyPr/>
                    <a:lstStyle/>
                    <a:p>
                      <a:pPr algn="ctr"/>
                      <a:endParaRPr lang="en-US" noProof="0" dirty="0"/>
                    </a:p>
                  </a:txBody>
                  <a:tcPr/>
                </a:tc>
                <a:tc>
                  <a:txBody>
                    <a:bodyPr/>
                    <a:lstStyle/>
                    <a:p>
                      <a:pPr algn="ctr"/>
                      <a:endParaRPr lang="en-US" noProof="0" dirty="0"/>
                    </a:p>
                  </a:txBody>
                  <a:tcPr/>
                </a:tc>
                <a:tc>
                  <a:txBody>
                    <a:bodyPr/>
                    <a:lstStyle/>
                    <a:p>
                      <a:pPr algn="ctr"/>
                      <a:r>
                        <a:rPr lang="en-US" noProof="0" dirty="0"/>
                        <a:t>0.51</a:t>
                      </a:r>
                    </a:p>
                  </a:txBody>
                  <a:tcPr/>
                </a:tc>
                <a:tc>
                  <a:txBody>
                    <a:bodyPr/>
                    <a:lstStyle/>
                    <a:p>
                      <a:pPr algn="ctr"/>
                      <a:r>
                        <a:rPr lang="en-US" noProof="0" dirty="0"/>
                        <a:t>0.68</a:t>
                      </a:r>
                    </a:p>
                  </a:txBody>
                  <a:tcPr/>
                </a:tc>
                <a:tc>
                  <a:txBody>
                    <a:bodyPr/>
                    <a:lstStyle/>
                    <a:p>
                      <a:pPr algn="ctr"/>
                      <a:endParaRPr lang="en-US" noProof="0" dirty="0"/>
                    </a:p>
                  </a:txBody>
                  <a:tcPr/>
                </a:tc>
                <a:extLst>
                  <a:ext uri="{0D108BD9-81ED-4DB2-BD59-A6C34878D82A}">
                    <a16:rowId xmlns:a16="http://schemas.microsoft.com/office/drawing/2014/main" val="2129361508"/>
                  </a:ext>
                </a:extLst>
              </a:tr>
              <a:tr h="370840">
                <a:tc vMerge="1">
                  <a:txBody>
                    <a:bodyPr/>
                    <a:lstStyle/>
                    <a:p>
                      <a:endParaRPr lang="en-US"/>
                    </a:p>
                  </a:txBody>
                  <a:tcPr/>
                </a:tc>
                <a:tc>
                  <a:txBody>
                    <a:bodyPr/>
                    <a:lstStyle/>
                    <a:p>
                      <a:pPr algn="ctr"/>
                      <a:r>
                        <a:rPr lang="en-US" noProof="0" dirty="0">
                          <a:solidFill>
                            <a:schemeClr val="bg1"/>
                          </a:solidFill>
                        </a:rPr>
                        <a:t>Graphite </a:t>
                      </a:r>
                    </a:p>
                  </a:txBody>
                  <a:tcPr>
                    <a:solidFill>
                      <a:schemeClr val="accent1"/>
                    </a:solidFill>
                  </a:tcPr>
                </a:tc>
                <a:tc>
                  <a:txBody>
                    <a:bodyPr/>
                    <a:lstStyle/>
                    <a:p>
                      <a:pPr algn="ctr"/>
                      <a:r>
                        <a:rPr lang="en-US" noProof="0" dirty="0" err="1">
                          <a:solidFill>
                            <a:schemeClr val="bg1"/>
                          </a:solidFill>
                        </a:rPr>
                        <a:t>gra</a:t>
                      </a:r>
                      <a:r>
                        <a:rPr lang="en-US" noProof="0" dirty="0">
                          <a:solidFill>
                            <a:schemeClr val="bg1"/>
                          </a:solidFill>
                        </a:rPr>
                        <a:t> + </a:t>
                      </a:r>
                      <a:r>
                        <a:rPr lang="en-US" noProof="0" dirty="0" err="1">
                          <a:solidFill>
                            <a:schemeClr val="bg1"/>
                          </a:solidFill>
                        </a:rPr>
                        <a:t>agp</a:t>
                      </a:r>
                      <a:endParaRPr lang="en-US" noProof="0" dirty="0">
                        <a:solidFill>
                          <a:schemeClr val="bg1"/>
                        </a:solidFill>
                      </a:endParaRPr>
                    </a:p>
                  </a:txBody>
                  <a:tcPr>
                    <a:solidFill>
                      <a:schemeClr val="accent1"/>
                    </a:solidFill>
                  </a:tcPr>
                </a:tc>
                <a:tc>
                  <a:txBody>
                    <a:bodyPr/>
                    <a:lstStyle/>
                    <a:p>
                      <a:pPr algn="ctr"/>
                      <a:r>
                        <a:rPr lang="en-US" noProof="0" dirty="0"/>
                        <a:t>0.94</a:t>
                      </a:r>
                    </a:p>
                  </a:txBody>
                  <a:tcPr/>
                </a:tc>
                <a:tc>
                  <a:txBody>
                    <a:bodyPr/>
                    <a:lstStyle/>
                    <a:p>
                      <a:pPr algn="ctr"/>
                      <a:r>
                        <a:rPr lang="en-US" noProof="0" dirty="0"/>
                        <a:t>0.92</a:t>
                      </a:r>
                    </a:p>
                  </a:txBody>
                  <a:tcPr/>
                </a:tc>
                <a:tc>
                  <a:txBody>
                    <a:bodyPr/>
                    <a:lstStyle/>
                    <a:p>
                      <a:pPr algn="ctr"/>
                      <a:r>
                        <a:rPr lang="en-US" noProof="0" dirty="0"/>
                        <a:t>1.09</a:t>
                      </a:r>
                    </a:p>
                  </a:txBody>
                  <a:tcPr/>
                </a:tc>
                <a:tc>
                  <a:txBody>
                    <a:bodyPr/>
                    <a:lstStyle/>
                    <a:p>
                      <a:pPr algn="ctr"/>
                      <a:r>
                        <a:rPr lang="en-US" noProof="0" dirty="0"/>
                        <a:t>0.99</a:t>
                      </a:r>
                    </a:p>
                  </a:txBody>
                  <a:tcPr/>
                </a:tc>
                <a:tc>
                  <a:txBody>
                    <a:bodyPr/>
                    <a:lstStyle/>
                    <a:p>
                      <a:pPr algn="ctr"/>
                      <a:r>
                        <a:rPr lang="en-US" noProof="0" dirty="0"/>
                        <a:t>0.97</a:t>
                      </a:r>
                    </a:p>
                  </a:txBody>
                  <a:tcPr/>
                </a:tc>
                <a:tc>
                  <a:txBody>
                    <a:bodyPr/>
                    <a:lstStyle/>
                    <a:p>
                      <a:pPr algn="ctr"/>
                      <a:endParaRPr lang="en-US" noProof="0" dirty="0"/>
                    </a:p>
                  </a:txBody>
                  <a:tcPr/>
                </a:tc>
                <a:extLst>
                  <a:ext uri="{0D108BD9-81ED-4DB2-BD59-A6C34878D82A}">
                    <a16:rowId xmlns:a16="http://schemas.microsoft.com/office/drawing/2014/main" val="3539433821"/>
                  </a:ext>
                </a:extLst>
              </a:tr>
              <a:tr h="370840">
                <a:tc vMerge="1">
                  <a:txBody>
                    <a:bodyPr/>
                    <a:lstStyle/>
                    <a:p>
                      <a:endParaRPr lang="en-US" dirty="0"/>
                    </a:p>
                  </a:txBody>
                  <a:tcPr/>
                </a:tc>
                <a:tc>
                  <a:txBody>
                    <a:bodyPr/>
                    <a:lstStyle/>
                    <a:p>
                      <a:pPr algn="ctr"/>
                      <a:r>
                        <a:rPr lang="en-US" noProof="0" dirty="0">
                          <a:solidFill>
                            <a:schemeClr val="bg1"/>
                          </a:solidFill>
                        </a:rPr>
                        <a:t>Rare earths</a:t>
                      </a:r>
                    </a:p>
                  </a:txBody>
                  <a:tcPr>
                    <a:solidFill>
                      <a:schemeClr val="accent1"/>
                    </a:solidFill>
                  </a:tcPr>
                </a:tc>
                <a:tc>
                  <a:txBody>
                    <a:bodyPr/>
                    <a:lstStyle/>
                    <a:p>
                      <a:pPr algn="ctr"/>
                      <a:r>
                        <a:rPr lang="en-US" noProof="0" dirty="0" err="1">
                          <a:solidFill>
                            <a:schemeClr val="bg1"/>
                          </a:solidFill>
                        </a:rPr>
                        <a:t>rer</a:t>
                      </a:r>
                      <a:endParaRPr lang="en-US" noProof="0" dirty="0">
                        <a:solidFill>
                          <a:schemeClr val="bg1"/>
                        </a:solidFill>
                      </a:endParaRPr>
                    </a:p>
                  </a:txBody>
                  <a:tcPr>
                    <a:solidFill>
                      <a:schemeClr val="accent1"/>
                    </a:solidFill>
                  </a:tcPr>
                </a:tc>
                <a:tc>
                  <a:txBody>
                    <a:bodyPr/>
                    <a:lstStyle/>
                    <a:p>
                      <a:pPr algn="ctr"/>
                      <a:endParaRPr lang="en-US" noProof="0" dirty="0"/>
                    </a:p>
                  </a:txBody>
                  <a:tcPr/>
                </a:tc>
                <a:tc>
                  <a:txBody>
                    <a:bodyPr/>
                    <a:lstStyle/>
                    <a:p>
                      <a:pPr algn="ctr"/>
                      <a:endParaRPr lang="en-US" noProof="0" dirty="0"/>
                    </a:p>
                  </a:txBody>
                  <a:tcPr/>
                </a:tc>
                <a:tc>
                  <a:txBody>
                    <a:bodyPr/>
                    <a:lstStyle/>
                    <a:p>
                      <a:pPr algn="ctr"/>
                      <a:endParaRPr lang="en-US" noProof="0" dirty="0"/>
                    </a:p>
                  </a:txBody>
                  <a:tcPr/>
                </a:tc>
                <a:tc>
                  <a:txBody>
                    <a:bodyPr/>
                    <a:lstStyle/>
                    <a:p>
                      <a:pPr algn="ctr"/>
                      <a:endParaRPr lang="en-US" noProof="0" dirty="0"/>
                    </a:p>
                  </a:txBody>
                  <a:tcPr/>
                </a:tc>
                <a:tc>
                  <a:txBody>
                    <a:bodyPr/>
                    <a:lstStyle/>
                    <a:p>
                      <a:pPr algn="ctr"/>
                      <a:endParaRPr lang="en-US" noProof="0" dirty="0"/>
                    </a:p>
                  </a:txBody>
                  <a:tcPr/>
                </a:tc>
                <a:tc>
                  <a:txBody>
                    <a:bodyPr/>
                    <a:lstStyle/>
                    <a:p>
                      <a:pPr algn="ctr"/>
                      <a:r>
                        <a:rPr lang="en-US" noProof="0" dirty="0"/>
                        <a:t>0.3</a:t>
                      </a:r>
                    </a:p>
                  </a:txBody>
                  <a:tcPr/>
                </a:tc>
                <a:extLst>
                  <a:ext uri="{0D108BD9-81ED-4DB2-BD59-A6C34878D82A}">
                    <a16:rowId xmlns:a16="http://schemas.microsoft.com/office/drawing/2014/main" val="1416831309"/>
                  </a:ext>
                </a:extLst>
              </a:tr>
            </a:tbl>
          </a:graphicData>
        </a:graphic>
      </p:graphicFrame>
      <p:sp>
        <p:nvSpPr>
          <p:cNvPr id="13" name="Título 12">
            <a:extLst>
              <a:ext uri="{FF2B5EF4-FFF2-40B4-BE49-F238E27FC236}">
                <a16:creationId xmlns:a16="http://schemas.microsoft.com/office/drawing/2014/main" id="{7685DCCD-8C56-788B-0416-021B34F4DF48}"/>
              </a:ext>
            </a:extLst>
          </p:cNvPr>
          <p:cNvSpPr>
            <a:spLocks noGrp="1"/>
          </p:cNvSpPr>
          <p:nvPr>
            <p:ph type="title"/>
          </p:nvPr>
        </p:nvSpPr>
        <p:spPr>
          <a:xfrm>
            <a:off x="496302" y="131239"/>
            <a:ext cx="11354804" cy="1066181"/>
          </a:xfrm>
        </p:spPr>
        <p:txBody>
          <a:bodyPr rtlCol="0">
            <a:normAutofit/>
          </a:bodyPr>
          <a:lstStyle/>
          <a:p>
            <a:r>
              <a:rPr lang="en-US" sz="3200" noProof="0" dirty="0"/>
              <a:t>Material intensity is specified</a:t>
            </a:r>
            <a:r>
              <a:rPr lang="en-US" sz="3200" dirty="0"/>
              <a:t> across key mid-stream technologies</a:t>
            </a:r>
            <a:endParaRPr lang="en-US" sz="3200" noProof="0" dirty="0"/>
          </a:p>
        </p:txBody>
      </p:sp>
      <p:sp>
        <p:nvSpPr>
          <p:cNvPr id="5" name="Symbol zastępczy numeru slajdu 4">
            <a:extLst>
              <a:ext uri="{FF2B5EF4-FFF2-40B4-BE49-F238E27FC236}">
                <a16:creationId xmlns:a16="http://schemas.microsoft.com/office/drawing/2014/main" id="{519DC96B-0F31-EEA1-12BD-B9A6DE0409CA}"/>
              </a:ext>
            </a:extLst>
          </p:cNvPr>
          <p:cNvSpPr>
            <a:spLocks noGrp="1"/>
          </p:cNvSpPr>
          <p:nvPr>
            <p:ph type="sldNum" sz="quarter" idx="12"/>
          </p:nvPr>
        </p:nvSpPr>
        <p:spPr/>
        <p:txBody>
          <a:bodyPr/>
          <a:lstStyle/>
          <a:p>
            <a:pPr rtl="0"/>
            <a:fld id="{0FF54DE5-C571-48E8-A5BC-B369434E2F44}" type="slidenum">
              <a:rPr lang="en-US" noProof="0" smtClean="0"/>
              <a:t>9</a:t>
            </a:fld>
            <a:endParaRPr lang="en-US" noProof="0" dirty="0"/>
          </a:p>
        </p:txBody>
      </p:sp>
      <p:sp>
        <p:nvSpPr>
          <p:cNvPr id="4" name="Marcador de contenido 13">
            <a:extLst>
              <a:ext uri="{FF2B5EF4-FFF2-40B4-BE49-F238E27FC236}">
                <a16:creationId xmlns:a16="http://schemas.microsoft.com/office/drawing/2014/main" id="{461882CC-017D-BCDE-C8E6-FE7D47F54CDF}"/>
              </a:ext>
            </a:extLst>
          </p:cNvPr>
          <p:cNvSpPr txBox="1">
            <a:spLocks/>
          </p:cNvSpPr>
          <p:nvPr/>
        </p:nvSpPr>
        <p:spPr>
          <a:xfrm>
            <a:off x="593547" y="1474668"/>
            <a:ext cx="11004906" cy="952117"/>
          </a:xfrm>
          <a:prstGeom prst="rect">
            <a:avLst/>
          </a:prstGeom>
        </p:spPr>
        <p:txBody>
          <a:bodyPr vert="horz" lIns="0" tIns="45720" rIns="0" bIns="45720" rtlCol="0">
            <a:normAutofit/>
          </a:bodyPr>
          <a:lst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a:lstStyle>
          <a:p>
            <a:pPr marL="401638" indent="-401638">
              <a:lnSpc>
                <a:spcPct val="100000"/>
              </a:lnSpc>
              <a:buFont typeface="Wingdings" panose="05000000000000000000" pitchFamily="2" charset="2"/>
              <a:buChar char="v"/>
            </a:pPr>
            <a:r>
              <a:rPr lang="en-US" noProof="0" dirty="0"/>
              <a:t>Refined minerals are used in two mid-stream technologies: lithium batteries and permanent magnets. </a:t>
            </a:r>
          </a:p>
        </p:txBody>
      </p:sp>
      <p:sp>
        <p:nvSpPr>
          <p:cNvPr id="8" name="TextBox 7">
            <a:extLst>
              <a:ext uri="{FF2B5EF4-FFF2-40B4-BE49-F238E27FC236}">
                <a16:creationId xmlns:a16="http://schemas.microsoft.com/office/drawing/2014/main" id="{91A5FA54-788E-4BBB-865B-4D77B97A203A}"/>
              </a:ext>
            </a:extLst>
          </p:cNvPr>
          <p:cNvSpPr txBox="1"/>
          <p:nvPr/>
        </p:nvSpPr>
        <p:spPr>
          <a:xfrm>
            <a:off x="496302" y="6187073"/>
            <a:ext cx="10693067" cy="338554"/>
          </a:xfrm>
          <a:prstGeom prst="rect">
            <a:avLst/>
          </a:prstGeom>
          <a:noFill/>
        </p:spPr>
        <p:txBody>
          <a:bodyPr wrap="square">
            <a:spAutoFit/>
          </a:bodyPr>
          <a:lstStyle/>
          <a:p>
            <a:pPr marL="0" indent="0">
              <a:buNone/>
            </a:pPr>
            <a:r>
              <a:rPr lang="en-US" sz="1600" i="1" noProof="0" dirty="0"/>
              <a:t>Source: </a:t>
            </a:r>
            <a:r>
              <a:rPr lang="en-US" sz="1600" noProof="0" dirty="0"/>
              <a:t>Sun et al. 2022. Surging lithium price will not impede the electric vehicle boom. Joule 6.8: 1738-1742.</a:t>
            </a:r>
          </a:p>
        </p:txBody>
      </p:sp>
    </p:spTree>
    <p:extLst>
      <p:ext uri="{BB962C8B-B14F-4D97-AF65-F5344CB8AC3E}">
        <p14:creationId xmlns:p14="http://schemas.microsoft.com/office/powerpoint/2010/main" val="1560472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AP_Template.potx" id="{4E90B565-5D04-4CB7-AF2A-292BAA81E6D5}" vid="{98F8CC7E-D3DC-4B47-A3A5-5DFB79AB3A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GTAP_Template</Template>
  <TotalTime>8436</TotalTime>
  <Words>2286</Words>
  <Application>Microsoft Office PowerPoint</Application>
  <PresentationFormat>Widescreen</PresentationFormat>
  <Paragraphs>605</Paragraphs>
  <Slides>21</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Candara</vt:lpstr>
      <vt:lpstr>Microsoft Sans Serif</vt:lpstr>
      <vt:lpstr>Verdana</vt:lpstr>
      <vt:lpstr>Wingdings</vt:lpstr>
      <vt:lpstr>Office Theme</vt:lpstr>
      <vt:lpstr>Incorporating critical minerals and renewable energy technologies into the MRIO framework: a case of GTAP</vt:lpstr>
      <vt:lpstr>Growing role of critical minerals in the global economy </vt:lpstr>
      <vt:lpstr>Existing modeling frameworks lack essential details</vt:lpstr>
      <vt:lpstr>Core MRIO: GTAP Data Base</vt:lpstr>
      <vt:lpstr>GTAP-CE: Starting point for the GTAP-CM developments</vt:lpstr>
      <vt:lpstr>Identification of the key elements of the renewable energy and AI supply chains</vt:lpstr>
      <vt:lpstr>Overview of GTAP-CM sectoral splits</vt:lpstr>
      <vt:lpstr>Refining of minerals is mapped to chemical and metallurgical routes</vt:lpstr>
      <vt:lpstr>Material intensity is specified across key mid-stream technologies</vt:lpstr>
      <vt:lpstr>Mid-stream inputs are linked to downstream technologies</vt:lpstr>
      <vt:lpstr>Data on production, bilateral trade and total supply of each product has been collected</vt:lpstr>
      <vt:lpstr>Adjustment factors are used to convert trade data volumes to production-consistent units</vt:lpstr>
      <vt:lpstr>Mining of the battery grade minerals</vt:lpstr>
      <vt:lpstr>Refining of the battery grade minerals</vt:lpstr>
      <vt:lpstr>Production of batteries</vt:lpstr>
      <vt:lpstr>Production of electric vehicles</vt:lpstr>
      <vt:lpstr>Major value-added expansion along the supply chain</vt:lpstr>
      <vt:lpstr>Ongoing work: Rapid development of the critical mineral supply chains between 2017 and 2023</vt:lpstr>
      <vt:lpstr>Future research</vt:lpstr>
      <vt:lpstr>Selected References</vt:lpstr>
      <vt:lpstr>Thank you!</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Batta, Ginger L</dc:creator>
  <cp:lastModifiedBy>Maksym G Chepeliev</cp:lastModifiedBy>
  <cp:revision>342</cp:revision>
  <cp:lastPrinted>2016-05-27T04:02:17Z</cp:lastPrinted>
  <dcterms:created xsi:type="dcterms:W3CDTF">2015-03-10T17:44:50Z</dcterms:created>
  <dcterms:modified xsi:type="dcterms:W3CDTF">2026-06-20T20:42:50Z</dcterms:modified>
</cp:coreProperties>
</file>