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4"/>
  </p:sldMasterIdLst>
  <p:notesMasterIdLst>
    <p:notesMasterId r:id="rId24"/>
  </p:notesMasterIdLst>
  <p:handoutMasterIdLst>
    <p:handoutMasterId r:id="rId25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6" r:id="rId13"/>
    <p:sldId id="287" r:id="rId14"/>
    <p:sldId id="288" r:id="rId15"/>
    <p:sldId id="289" r:id="rId16"/>
    <p:sldId id="290" r:id="rId17"/>
    <p:sldId id="293" r:id="rId18"/>
    <p:sldId id="292" r:id="rId19"/>
    <p:sldId id="294" r:id="rId20"/>
    <p:sldId id="291" r:id="rId21"/>
    <p:sldId id="295" r:id="rId22"/>
    <p:sldId id="29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5C3C0-12F1-4241-A3FE-17E946A80EB5}" v="8" dt="2026-06-17T20:56:08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5" autoAdjust="0"/>
  </p:normalViewPr>
  <p:slideViewPr>
    <p:cSldViewPr snapToGrid="0">
      <p:cViewPr varScale="1">
        <p:scale>
          <a:sx n="95" d="100"/>
          <a:sy n="95" d="100"/>
        </p:scale>
        <p:origin x="15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19/06/2026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643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7CB8D-C1A8-7685-26AD-45708B2BE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CCD4E5-475C-01D5-3EF3-A3578FDAF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950F25-791D-536D-268F-E00EC3144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28983B-BE04-2CD9-E94C-82ABA3A26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4596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8F28-C640-2CF0-0FD4-0D930BE4A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7A2689-F781-AAF1-B514-C3872D691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28D7A-86CB-2D73-1836-2D23FA5B8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AA4F9-E0BD-C12F-BC3A-D0BB59745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0527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6842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5763E-782C-F1DC-DEFB-C22F312FC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27695E-943F-1682-E180-A4DC51834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>
            <a:extLst>
              <a:ext uri="{FF2B5EF4-FFF2-40B4-BE49-F238E27FC236}">
                <a16:creationId xmlns:a16="http://schemas.microsoft.com/office/drawing/2014/main" id="{399839F2-B53B-7C0E-0043-515428539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D2C1FB9-9100-2880-25FB-6D7D7D643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1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9EB64-C836-3C8F-8E88-E4655982C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C925F-869A-DC2B-7D06-34C1E81A2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1FD9D-D54A-71F9-68FD-B19684BB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5511FD-CD67-6F2C-3C99-4C508AB5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BDA2E-7ADF-C2B1-F6D3-4453DF31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38509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D6DC4-5CA0-4182-3045-8759C9A3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B03134-64B3-F060-FE97-9DAEE3AD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9652E-97D8-B103-EE04-E49B6719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E65E01-748F-9E98-1103-DA8BAE89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D9C04-3D49-3212-3FB5-6F4CC3C5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34369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9AB956-225E-D1BE-0835-255FF19BC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A99C4-068A-FB09-A1E5-D2DCF86D0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79E55-DA46-0793-F56F-8F8E465D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0F934-91DB-8E2C-1B67-CE68B5CD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0C1AC5-96D9-7BB2-2A01-CAB996EC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7595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3CB09-232B-24D3-047E-7949CE45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64CD3-3610-4E16-E009-B40F040B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EE8E5-77B8-EA17-A91E-FC6A621B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0452E-40BF-5797-EA8B-EEE354B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D8452-908D-05CF-115B-4B807A14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81212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BFAD7-62F8-FFBE-FD3B-F10A6770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204077-BF21-AB71-7286-08673BF3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1C95F-9FA7-DB90-694D-3CEA5971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CEA549-D5CD-4EAF-92DD-F120BAE2B00B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B3FBD0-B4AA-1139-3184-737C9370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53197-7BB9-BC89-50EC-F1D09A9D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137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FA5F8-CFED-AA80-64F7-B1C3A7E1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AC671-5806-15E5-E803-C373E019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D9C96-4449-38FF-CCB3-C5D24FA86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12DCB2-71B3-6073-85A6-058C2C68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DFDB0F-DF17-21A3-B1D8-E7B6D93A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23BFAC-82E2-0DBB-BD27-145938AC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5369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20FA1-3F95-38B4-B6E9-CA962BD8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D85326-2BA3-848A-B634-58D751EC8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117F21-A3A4-D10A-0E31-460698BD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ED09A7-A9C7-145D-7985-EC9490906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1A2F4E-ECF0-8E22-6A27-3CA69CFC5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7EF235-2DDF-A599-A5EA-3D33D701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9E704EA-5CB1-494A-9524-E0FAE6BBE6C4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A51EE2-6C4B-D6A2-79B2-0112EC63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380098-100C-A22A-A087-F998E1E6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59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7DCA7-4FCC-016B-CF01-F0F9C4AC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2A0F9-B8C4-2B20-9B24-1CCC4790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842E49-C804-4EEC-9941-A438EC0B005D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F9955F-CBFD-2BE1-7F21-DF051983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E16AC-816A-5915-AA45-25F5CB35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24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28C2E2-54F4-9BF2-9ECA-6E0036E5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CB7135-DC88-46C5-8577-B4652D9D518F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3FF255-1C8E-0760-C6FB-856C6C70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560C44-DA97-7B86-87CC-C56AD320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650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DB7FA-F4DD-CE89-3139-27C4EF0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7B8DF-8A19-B178-3DDA-C2EAC87F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A8962F-0DBE-EA01-D928-8F0A599A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7B3C2-61AC-477A-6056-75C2E540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BDDAF-5FB4-4645-B812-33656A6F2B85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51927-AE69-7B79-AAD3-A93294D9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F58FFE-F334-713C-DC03-12F0F43E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361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2D455-DB71-B92D-FAD9-CA3097C6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54D67D-AC00-1631-0F25-A1474EB93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3BEA6F-040B-35FB-18E8-8A4BF941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194DD0-CC0C-2AB0-DA97-1086C3FA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ACED8-8B90-1DB1-BCCF-19644A4B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BA47DE-DB65-ACE4-5E1F-3741214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66199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8995C5-C54E-7BB2-CF6A-8A2A94AC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F5C63-2504-78D2-8B56-DEA567ACC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583C5-7BF6-A139-CD4F-967167802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19/06/2026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C2E78-90A7-D643-719F-01EF89BE6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B1152F-2868-BB83-453A-31FF160D7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066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lderas@us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alderas@us.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r>
              <a:rPr lang="en-GB" sz="2600">
                <a:effectLst/>
              </a:rPr>
              <a:t>“</a:t>
            </a:r>
            <a:r>
              <a:rPr lang="en-GB" sz="2600" b="1" i="1">
                <a:effectLst/>
              </a:rPr>
              <a:t>GRASing a Matrix with Low-Precision Arithmetic: refining the iterative algorithm to improve accuracy”</a:t>
            </a:r>
            <a:endParaRPr lang="es-ES" sz="2600">
              <a:effectLst/>
            </a:endParaRP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rtlCol="0">
            <a:normAutofit/>
          </a:bodyPr>
          <a:lstStyle/>
          <a:p>
            <a:pPr marL="36900" lvl="0" indent="0" rtl="0">
              <a:buNone/>
            </a:pPr>
            <a:r>
              <a:rPr lang="es-ES" sz="2200" dirty="0"/>
              <a:t>Juan Manuel Valderas Jaramillo</a:t>
            </a:r>
          </a:p>
          <a:p>
            <a:pPr marL="36900" lvl="0" indent="0" rtl="0">
              <a:buNone/>
            </a:pPr>
            <a:r>
              <a:rPr lang="es-ES" sz="2200" dirty="0"/>
              <a:t>(</a:t>
            </a:r>
            <a:r>
              <a:rPr lang="es-ES" sz="2200" dirty="0">
                <a:hlinkClick r:id="rId3"/>
              </a:rPr>
              <a:t>valderas@us.es</a:t>
            </a:r>
            <a:r>
              <a:rPr lang="es-ES" sz="2200" dirty="0"/>
              <a:t>)</a:t>
            </a:r>
          </a:p>
          <a:p>
            <a:pPr marL="36900" lvl="0" indent="0" rtl="0">
              <a:buNone/>
            </a:pPr>
            <a:r>
              <a:rPr lang="es-ES" sz="2200" dirty="0"/>
              <a:t>Universidad de Sevilla</a:t>
            </a:r>
          </a:p>
          <a:p>
            <a:pPr marL="36900" lvl="0" indent="0" rtl="0">
              <a:buNone/>
            </a:pPr>
            <a:endParaRPr lang="es-ES" sz="2200" dirty="0"/>
          </a:p>
          <a:p>
            <a:pPr rtl="0"/>
            <a:r>
              <a:rPr lang="es-ES" sz="2200" dirty="0"/>
              <a:t>32nd IIOA </a:t>
            </a:r>
            <a:r>
              <a:rPr lang="es-ES" sz="2200" dirty="0" err="1"/>
              <a:t>Conference</a:t>
            </a:r>
            <a:r>
              <a:rPr lang="es-ES" sz="2200" dirty="0"/>
              <a:t>, Sevilla 23/06/2026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r="-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FE7BA2-CAB7-2BF6-FAE5-1E1BD3FBF048}"/>
                  </a:ext>
                </a:extLst>
              </p:cNvPr>
              <p:cNvSpPr txBox="1"/>
              <p:nvPr/>
            </p:nvSpPr>
            <p:spPr>
              <a:xfrm>
                <a:off x="1397000" y="2021297"/>
                <a:ext cx="1816100" cy="44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E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s-E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9FE7BA2-CAB7-2BF6-FAE5-1E1BD3FBF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2021297"/>
                <a:ext cx="1816100" cy="440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805015B-159A-77DF-D27A-82C79CB863E2}"/>
                  </a:ext>
                </a:extLst>
              </p:cNvPr>
              <p:cNvSpPr txBox="1"/>
              <p:nvPr/>
            </p:nvSpPr>
            <p:spPr>
              <a:xfrm>
                <a:off x="3566138" y="2016840"/>
                <a:ext cx="2028847" cy="485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s-E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s-E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805015B-159A-77DF-D27A-82C79CB8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38" y="2016840"/>
                <a:ext cx="2028847" cy="485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4DA263D-9534-9143-11F4-2B55FE2CC3C0}"/>
                  </a:ext>
                </a:extLst>
              </p:cNvPr>
              <p:cNvSpPr txBox="1"/>
              <p:nvPr/>
            </p:nvSpPr>
            <p:spPr>
              <a:xfrm>
                <a:off x="6068536" y="2073026"/>
                <a:ext cx="1816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>
                        <a:latin typeface="Cambria Math" panose="02040503050406030204" pitchFamily="18" charset="0"/>
                      </a:rPr>
                      <m:t>+4</m:t>
                    </m:r>
                    <m:r>
                      <a:rPr lang="es-E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4DA263D-9534-9143-11F4-2B55FE2C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536" y="2073026"/>
                <a:ext cx="18161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17AA09B-2EF6-3F77-5EF1-B34E13035BD7}"/>
                  </a:ext>
                </a:extLst>
              </p:cNvPr>
              <p:cNvSpPr txBox="1"/>
              <p:nvPr/>
            </p:nvSpPr>
            <p:spPr>
              <a:xfrm>
                <a:off x="8358188" y="2056066"/>
                <a:ext cx="1892300" cy="403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s-E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s-E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s-E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s-E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17AA09B-2EF6-3F77-5EF1-B34E13035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88" y="2056066"/>
                <a:ext cx="1892300" cy="4032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70E575E-4D97-10BF-6E48-89C28857074F}"/>
                  </a:ext>
                </a:extLst>
              </p:cNvPr>
              <p:cNvSpPr txBox="1"/>
              <p:nvPr/>
            </p:nvSpPr>
            <p:spPr>
              <a:xfrm>
                <a:off x="4414838" y="3527985"/>
                <a:ext cx="6184900" cy="113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320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2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3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320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s-ES" sz="3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s-E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70E575E-4D97-10BF-6E48-89C288570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8" y="3527985"/>
                <a:ext cx="6184900" cy="1138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F349D955-6551-ACAB-5839-BB3628FDB370}"/>
              </a:ext>
            </a:extLst>
          </p:cNvPr>
          <p:cNvSpPr txBox="1"/>
          <p:nvPr/>
        </p:nvSpPr>
        <p:spPr>
          <a:xfrm>
            <a:off x="949325" y="1544268"/>
            <a:ext cx="6711950" cy="537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“Catastrophic cancellation”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01FD255-9B9C-566E-6D96-797F99B0993B}"/>
              </a:ext>
            </a:extLst>
          </p:cNvPr>
          <p:cNvCxnSpPr>
            <a:cxnSpLocks/>
          </p:cNvCxnSpPr>
          <p:nvPr/>
        </p:nvCxnSpPr>
        <p:spPr>
          <a:xfrm>
            <a:off x="3040063" y="2277136"/>
            <a:ext cx="506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BC10945-0C10-ED47-D5A4-CCC1E2711D56}"/>
              </a:ext>
            </a:extLst>
          </p:cNvPr>
          <p:cNvCxnSpPr>
            <a:cxnSpLocks/>
          </p:cNvCxnSpPr>
          <p:nvPr/>
        </p:nvCxnSpPr>
        <p:spPr>
          <a:xfrm>
            <a:off x="5514114" y="2277135"/>
            <a:ext cx="506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C91A86E-0431-23CB-5DAC-AF61CE33DE77}"/>
              </a:ext>
            </a:extLst>
          </p:cNvPr>
          <p:cNvCxnSpPr>
            <a:cxnSpLocks/>
          </p:cNvCxnSpPr>
          <p:nvPr/>
        </p:nvCxnSpPr>
        <p:spPr>
          <a:xfrm>
            <a:off x="7755755" y="2277135"/>
            <a:ext cx="506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B7B98B5-29BE-6EC7-B0FC-354DA5422DAB}"/>
              </a:ext>
            </a:extLst>
          </p:cNvPr>
          <p:cNvCxnSpPr>
            <a:cxnSpLocks/>
          </p:cNvCxnSpPr>
          <p:nvPr/>
        </p:nvCxnSpPr>
        <p:spPr>
          <a:xfrm>
            <a:off x="7661275" y="2691260"/>
            <a:ext cx="0" cy="51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0FB4C06-A50B-5156-443F-88184E14D267}"/>
                  </a:ext>
                </a:extLst>
              </p:cNvPr>
              <p:cNvSpPr txBox="1"/>
              <p:nvPr/>
            </p:nvSpPr>
            <p:spPr>
              <a:xfrm>
                <a:off x="5184775" y="4741575"/>
                <a:ext cx="6711950" cy="1002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36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s-E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s-E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ES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36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s-ES" sz="36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3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s-E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ES" sz="36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num>
                      <m:den>
                        <m:r>
                          <a:rPr lang="es-ES" sz="3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s-ES" sz="3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s-E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s-E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s-E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0FB4C06-A50B-5156-443F-88184E14D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75" y="4741575"/>
                <a:ext cx="6711950" cy="10022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ítulo 1">
            <a:extLst>
              <a:ext uri="{FF2B5EF4-FFF2-40B4-BE49-F238E27FC236}">
                <a16:creationId xmlns:a16="http://schemas.microsoft.com/office/drawing/2014/main" id="{0F49885F-E06A-7E79-2EB0-48D2331B768F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problem</a:t>
            </a:r>
            <a:r>
              <a:rPr lang="es-ES" dirty="0"/>
              <a:t> </a:t>
            </a:r>
            <a:r>
              <a:rPr lang="es-ES" dirty="0" err="1"/>
              <a:t>stem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096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86DD747-22EE-6C5D-ACB0-B95DE998EC63}"/>
                  </a:ext>
                </a:extLst>
              </p:cNvPr>
              <p:cNvSpPr txBox="1"/>
              <p:nvPr/>
            </p:nvSpPr>
            <p:spPr>
              <a:xfrm>
                <a:off x="1016000" y="1708570"/>
                <a:ext cx="2667000" cy="682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𝑃𝑁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86DD747-22EE-6C5D-ACB0-B95DE998E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1708570"/>
                <a:ext cx="2667000" cy="6826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77B260A-4116-419E-DF9A-8E8D3B0E8F69}"/>
                  </a:ext>
                </a:extLst>
              </p:cNvPr>
              <p:cNvSpPr txBox="1"/>
              <p:nvPr/>
            </p:nvSpPr>
            <p:spPr>
              <a:xfrm>
                <a:off x="3454400" y="1708570"/>
                <a:ext cx="1911350" cy="736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𝑃𝑁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77B260A-4116-419E-DF9A-8E8D3B0E8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1708570"/>
                <a:ext cx="1911350" cy="736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7AFA592-D497-67C9-1967-D57E5A5A56E2}"/>
                  </a:ext>
                </a:extLst>
              </p:cNvPr>
              <p:cNvSpPr txBox="1"/>
              <p:nvPr/>
            </p:nvSpPr>
            <p:spPr>
              <a:xfrm>
                <a:off x="4273550" y="1776549"/>
                <a:ext cx="4330700" cy="726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𝑃𝑁</m:t>
                          </m:r>
                        </m:num>
                        <m:den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𝑃𝑁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7AFA592-D497-67C9-1967-D57E5A5A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50" y="1776549"/>
                <a:ext cx="4330700" cy="726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69E0242-4C47-0519-F156-87DC1F39F5BE}"/>
                  </a:ext>
                </a:extLst>
              </p:cNvPr>
              <p:cNvSpPr txBox="1"/>
              <p:nvPr/>
            </p:nvSpPr>
            <p:spPr>
              <a:xfrm>
                <a:off x="6934200" y="1776549"/>
                <a:ext cx="3175000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69E0242-4C47-0519-F156-87DC1F39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776549"/>
                <a:ext cx="3175000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C687304-9794-F989-6D01-2EF3E1A66F4F}"/>
                  </a:ext>
                </a:extLst>
              </p:cNvPr>
              <p:cNvSpPr txBox="1"/>
              <p:nvPr/>
            </p:nvSpPr>
            <p:spPr>
              <a:xfrm>
                <a:off x="1674786" y="3287667"/>
                <a:ext cx="7878762" cy="2011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3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32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s-ES" sz="32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C687304-9794-F989-6D01-2EF3E1A66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86" y="3287667"/>
                <a:ext cx="7878762" cy="2011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2819DA9-8283-5B31-3722-BB80BE46EB13}"/>
                  </a:ext>
                </a:extLst>
              </p:cNvPr>
              <p:cNvSpPr txBox="1"/>
              <p:nvPr/>
            </p:nvSpPr>
            <p:spPr>
              <a:xfrm>
                <a:off x="4445091" y="4559486"/>
                <a:ext cx="6096000" cy="664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E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sz="1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1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18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8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1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e>
                          </m:rad>
                        </m:den>
                      </m:f>
                      <m:r>
                        <a:rPr lang="es-E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1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s-ES" sz="1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E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E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1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2819DA9-8283-5B31-3722-BB80BE46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91" y="4559486"/>
                <a:ext cx="6096000" cy="6646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02A0F0F-D4F2-EDD5-4FF2-6429B2D20CEB}"/>
                  </a:ext>
                </a:extLst>
              </p:cNvPr>
              <p:cNvSpPr txBox="1"/>
              <p:nvPr/>
            </p:nvSpPr>
            <p:spPr>
              <a:xfrm>
                <a:off x="4043363" y="3411283"/>
                <a:ext cx="6556374" cy="681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1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800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s-E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s-E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s-E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1800" i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02A0F0F-D4F2-EDD5-4FF2-6429B2D20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63" y="3411283"/>
                <a:ext cx="6556374" cy="681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AF55618-0CAF-4CA9-8D83-EFE1D1D6DEC3}"/>
                  </a:ext>
                </a:extLst>
              </p:cNvPr>
              <p:cNvSpPr txBox="1"/>
              <p:nvPr/>
            </p:nvSpPr>
            <p:spPr>
              <a:xfrm>
                <a:off x="4030663" y="3987922"/>
                <a:ext cx="6556374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s-ES" sz="1800" i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s-ES" sz="18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s-ES" sz="1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1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AF55618-0CAF-4CA9-8D83-EFE1D1D6D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663" y="3987922"/>
                <a:ext cx="6556374" cy="610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ítulo 1">
            <a:extLst>
              <a:ext uri="{FF2B5EF4-FFF2-40B4-BE49-F238E27FC236}">
                <a16:creationId xmlns:a16="http://schemas.microsoft.com/office/drawing/2014/main" id="{79568BC4-6C57-199E-4444-124989A8DF86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A simple </a:t>
            </a:r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algebra</a:t>
            </a:r>
          </a:p>
        </p:txBody>
      </p:sp>
    </p:spTree>
    <p:extLst>
      <p:ext uri="{BB962C8B-B14F-4D97-AF65-F5344CB8AC3E}">
        <p14:creationId xmlns:p14="http://schemas.microsoft.com/office/powerpoint/2010/main" val="42823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0E0E6-CB4E-20BB-E1F4-1E32A9A0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3352"/>
            <a:ext cx="10353762" cy="1257300"/>
          </a:xfrm>
        </p:spPr>
        <p:txBody>
          <a:bodyPr/>
          <a:lstStyle/>
          <a:p>
            <a:r>
              <a:rPr lang="es-ES" dirty="0"/>
              <a:t>Some </a:t>
            </a:r>
            <a:r>
              <a:rPr lang="es-ES" dirty="0" err="1"/>
              <a:t>numerical</a:t>
            </a:r>
            <a:r>
              <a:rPr lang="es-ES" dirty="0"/>
              <a:t> </a:t>
            </a:r>
            <a:r>
              <a:rPr lang="es-ES" dirty="0" err="1"/>
              <a:t>examples</a:t>
            </a:r>
            <a:endParaRPr lang="es-ES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5CAEA4F-4877-6C8A-13B3-B5167CAD3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25620"/>
              </p:ext>
            </p:extLst>
          </p:nvPr>
        </p:nvGraphicFramePr>
        <p:xfrm>
          <a:off x="781050" y="1325562"/>
          <a:ext cx="3473450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90">
                  <a:extLst>
                    <a:ext uri="{9D8B030D-6E8A-4147-A177-3AD203B41FA5}">
                      <a16:colId xmlns:a16="http://schemas.microsoft.com/office/drawing/2014/main" val="408114130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8655188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90924189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50836982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7117205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4293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10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300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04868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effectLst/>
                        </a:rPr>
                        <a:t>0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-500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-200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5593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effectLst/>
                        </a:rPr>
                        <a:t>-2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45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7175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6706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B00412E-DEAA-1293-4754-7444199A2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5236"/>
              </p:ext>
            </p:extLst>
          </p:nvPr>
        </p:nvGraphicFramePr>
        <p:xfrm>
          <a:off x="781050" y="4202109"/>
          <a:ext cx="4297365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473">
                  <a:extLst>
                    <a:ext uri="{9D8B030D-6E8A-4147-A177-3AD203B41FA5}">
                      <a16:colId xmlns:a16="http://schemas.microsoft.com/office/drawing/2014/main" val="3434410585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467275723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812632205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3830930492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197530836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7518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50,72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>
                          <a:effectLst/>
                        </a:rPr>
                        <a:t>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4949,28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97885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#¡DIV/0!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#¡DIV/0!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-200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422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-1,48E-15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100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1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2741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919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032D73E-EF73-6D88-C11E-EAB44EC00196}"/>
              </a:ext>
            </a:extLst>
          </p:cNvPr>
          <p:cNvSpPr txBox="1"/>
          <p:nvPr/>
        </p:nvSpPr>
        <p:spPr>
          <a:xfrm>
            <a:off x="717550" y="3235202"/>
            <a:ext cx="4398965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Crashes after 64 iterations using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Temursho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 (2013) solution…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5494241-3B62-0287-A75A-88C31760E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98638"/>
              </p:ext>
            </p:extLst>
          </p:nvPr>
        </p:nvGraphicFramePr>
        <p:xfrm>
          <a:off x="6203950" y="4202108"/>
          <a:ext cx="4144965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993">
                  <a:extLst>
                    <a:ext uri="{9D8B030D-6E8A-4147-A177-3AD203B41FA5}">
                      <a16:colId xmlns:a16="http://schemas.microsoft.com/office/drawing/2014/main" val="3434410585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467275723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812632205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3830930492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197530836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7518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r1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4878,95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97885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r2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8,5E-15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-88,95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solidFill>
                            <a:schemeClr val="bg2"/>
                          </a:solidFill>
                          <a:effectLst/>
                        </a:rPr>
                        <a:t>-200</a:t>
                      </a:r>
                      <a:endParaRPr lang="es-ES" sz="11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422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-2,467E-15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2741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9191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B850B3B8-5991-F03A-735A-B53E7AB43302}"/>
              </a:ext>
            </a:extLst>
          </p:cNvPr>
          <p:cNvSpPr txBox="1"/>
          <p:nvPr/>
        </p:nvSpPr>
        <p:spPr>
          <a:xfrm>
            <a:off x="6261100" y="3235202"/>
            <a:ext cx="4398965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Before crashing it was not converging…on the 63</a:t>
            </a: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iteration we have:</a:t>
            </a:r>
          </a:p>
        </p:txBody>
      </p:sp>
    </p:spTree>
    <p:extLst>
      <p:ext uri="{BB962C8B-B14F-4D97-AF65-F5344CB8AC3E}">
        <p14:creationId xmlns:p14="http://schemas.microsoft.com/office/powerpoint/2010/main" val="103325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677E-1CE8-3F8B-B07C-724BAEAB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A5C6-A2D9-7289-8AA7-949092F3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3352"/>
            <a:ext cx="10353762" cy="1257300"/>
          </a:xfrm>
        </p:spPr>
        <p:txBody>
          <a:bodyPr/>
          <a:lstStyle/>
          <a:p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modified</a:t>
            </a:r>
            <a:r>
              <a:rPr lang="es-ES" dirty="0"/>
              <a:t> factor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3BA212F-40AE-E52D-4274-7E7B0B17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14414"/>
              </p:ext>
            </p:extLst>
          </p:nvPr>
        </p:nvGraphicFramePr>
        <p:xfrm>
          <a:off x="781050" y="1325562"/>
          <a:ext cx="3473450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690">
                  <a:extLst>
                    <a:ext uri="{9D8B030D-6E8A-4147-A177-3AD203B41FA5}">
                      <a16:colId xmlns:a16="http://schemas.microsoft.com/office/drawing/2014/main" val="408114130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8655188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909241891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50836982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377117205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14293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10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300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04868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effectLst/>
                        </a:rPr>
                        <a:t>0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3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-500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-200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5593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effectLst/>
                        </a:rPr>
                        <a:t>-2</a:t>
                      </a:r>
                      <a:endParaRPr lang="es-ES" sz="11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45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effectLst/>
                        </a:rPr>
                        <a:t>0</a:t>
                      </a:r>
                      <a:endParaRPr lang="es-ES" sz="11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7175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16706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B1DCDF2-C5B7-EEF5-ABA1-EA3F97D51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33036"/>
              </p:ext>
            </p:extLst>
          </p:nvPr>
        </p:nvGraphicFramePr>
        <p:xfrm>
          <a:off x="781050" y="4202109"/>
          <a:ext cx="4297365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473">
                  <a:extLst>
                    <a:ext uri="{9D8B030D-6E8A-4147-A177-3AD203B41FA5}">
                      <a16:colId xmlns:a16="http://schemas.microsoft.com/office/drawing/2014/main" val="3434410585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467275723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812632205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3830930492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197530836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7518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4988,47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97885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2,64E-18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-198,47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-200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422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r3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-1,74E-18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2741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919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EF86D2F-94C5-CF67-D496-22557DE94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2411"/>
              </p:ext>
            </p:extLst>
          </p:nvPr>
        </p:nvGraphicFramePr>
        <p:xfrm>
          <a:off x="6203950" y="4202108"/>
          <a:ext cx="4144965" cy="1684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993">
                  <a:extLst>
                    <a:ext uri="{9D8B030D-6E8A-4147-A177-3AD203B41FA5}">
                      <a16:colId xmlns:a16="http://schemas.microsoft.com/office/drawing/2014/main" val="3434410585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467275723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812632205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3830930492"/>
                    </a:ext>
                  </a:extLst>
                </a:gridCol>
                <a:gridCol w="828993">
                  <a:extLst>
                    <a:ext uri="{9D8B030D-6E8A-4147-A177-3AD203B41FA5}">
                      <a16:colId xmlns:a16="http://schemas.microsoft.com/office/drawing/2014/main" val="1975308363"/>
                    </a:ext>
                  </a:extLst>
                </a:gridCol>
              </a:tblGrid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c1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c3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u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75180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97885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r2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2,62E-18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solidFill>
                            <a:schemeClr val="bg2"/>
                          </a:solidFill>
                          <a:effectLst/>
                        </a:rPr>
                        <a:t>-200</a:t>
                      </a:r>
                      <a:endParaRPr lang="es-ES" sz="11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6422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>
                          <a:effectLst/>
                        </a:rPr>
                        <a:t>r3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-1,05E-18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100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27413"/>
                  </a:ext>
                </a:extLst>
              </a:tr>
              <a:tr h="350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v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50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60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4790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kern="0" dirty="0">
                          <a:effectLst/>
                        </a:rPr>
                        <a:t>4900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919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0E13179-9C90-F1B5-8145-4A1C59E758F6}"/>
              </a:ext>
            </a:extLst>
          </p:cNvPr>
          <p:cNvSpPr txBox="1"/>
          <p:nvPr/>
        </p:nvSpPr>
        <p:spPr>
          <a:xfrm>
            <a:off x="5226050" y="1187883"/>
            <a:ext cx="4398965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algorithm is stabilised and does not crash!!!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27F73-CC99-774E-75DE-549FF6480FD5}"/>
              </a:ext>
            </a:extLst>
          </p:cNvPr>
          <p:cNvSpPr txBox="1"/>
          <p:nvPr/>
        </p:nvSpPr>
        <p:spPr>
          <a:xfrm>
            <a:off x="781050" y="3268540"/>
            <a:ext cx="1096645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an oscillating loop since our problem is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convergent.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4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5AE0F-16F7-5D2F-9DEC-5782CCC3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85153-CD75-413C-8E53-D395FED3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3352"/>
            <a:ext cx="10353762" cy="1257300"/>
          </a:xfrm>
        </p:spPr>
        <p:txBody>
          <a:bodyPr/>
          <a:lstStyle/>
          <a:p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practical</a:t>
            </a:r>
            <a:r>
              <a:rPr lang="es-ES" dirty="0"/>
              <a:t> </a:t>
            </a:r>
            <a:r>
              <a:rPr lang="es-ES" dirty="0" err="1"/>
              <a:t>example</a:t>
            </a:r>
            <a:endParaRPr lang="es-E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D5C19F-B842-04F1-5963-2DE84FD1D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73109"/>
              </p:ext>
            </p:extLst>
          </p:nvPr>
        </p:nvGraphicFramePr>
        <p:xfrm>
          <a:off x="2607784" y="1791330"/>
          <a:ext cx="6800621" cy="3154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581">
                  <a:extLst>
                    <a:ext uri="{9D8B030D-6E8A-4147-A177-3AD203B41FA5}">
                      <a16:colId xmlns:a16="http://schemas.microsoft.com/office/drawing/2014/main" val="921684863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2925559527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66122617"/>
                    </a:ext>
                  </a:extLst>
                </a:gridCol>
                <a:gridCol w="986229">
                  <a:extLst>
                    <a:ext uri="{9D8B030D-6E8A-4147-A177-3AD203B41FA5}">
                      <a16:colId xmlns:a16="http://schemas.microsoft.com/office/drawing/2014/main" val="1617211474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149867133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2307847281"/>
                    </a:ext>
                  </a:extLst>
                </a:gridCol>
                <a:gridCol w="998111">
                  <a:extLst>
                    <a:ext uri="{9D8B030D-6E8A-4147-A177-3AD203B41FA5}">
                      <a16:colId xmlns:a16="http://schemas.microsoft.com/office/drawing/2014/main" val="4208909127"/>
                    </a:ext>
                  </a:extLst>
                </a:gridCol>
              </a:tblGrid>
              <a:tr h="450670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6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c2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c3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v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95559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bg1"/>
                          </a:solidFill>
                          <a:effectLst/>
                        </a:rPr>
                        <a:t>r1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700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300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555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5000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7200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01210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bg1"/>
                          </a:solidFill>
                          <a:effectLst/>
                        </a:rPr>
                        <a:t>r2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200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300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11000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29069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bg1"/>
                          </a:solidFill>
                          <a:effectLst/>
                        </a:rPr>
                        <a:t>r3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-2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-100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-15000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43570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bg1"/>
                          </a:solidFill>
                          <a:effectLst/>
                        </a:rPr>
                        <a:t>r4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256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4000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47259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0" dirty="0">
                          <a:solidFill>
                            <a:schemeClr val="bg1"/>
                          </a:solidFill>
                          <a:effectLst/>
                        </a:rPr>
                        <a:t>r5</a:t>
                      </a:r>
                      <a:endParaRPr lang="es-ES" sz="16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-13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-3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1100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7257"/>
                  </a:ext>
                </a:extLst>
              </a:tr>
              <a:tr h="45067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u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1620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5000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5300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-3620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8300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1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6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6468A-4097-F218-975C-1B36E1F5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2400"/>
            <a:ext cx="10353762" cy="1257300"/>
          </a:xfrm>
        </p:spPr>
        <p:txBody>
          <a:bodyPr/>
          <a:lstStyle/>
          <a:p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standard </a:t>
            </a:r>
            <a:r>
              <a:rPr lang="es-ES" dirty="0" err="1"/>
              <a:t>algorithm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78DA81-E28D-F594-3958-646684F40E40}"/>
              </a:ext>
            </a:extLst>
          </p:cNvPr>
          <p:cNvSpPr txBox="1"/>
          <p:nvPr/>
        </p:nvSpPr>
        <p:spPr>
          <a:xfrm>
            <a:off x="738484" y="1072236"/>
            <a:ext cx="6096000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multiple iterations, the algorithm fails to find a convergent solution: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F83E807-DD8F-D7B3-3F83-3D2246C9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84" y="4284452"/>
            <a:ext cx="10030470" cy="24211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322DC5-66DC-2820-6E0E-A1385D18B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0" y="1865143"/>
            <a:ext cx="9977678" cy="242114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C485D2-56EE-F152-944A-E3622B97B33C}"/>
              </a:ext>
            </a:extLst>
          </p:cNvPr>
          <p:cNvSpPr/>
          <p:nvPr/>
        </p:nvSpPr>
        <p:spPr>
          <a:xfrm>
            <a:off x="10206446" y="2055223"/>
            <a:ext cx="740228" cy="1576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2DD856-73ED-DBFD-3D6D-BC073EC83C52}"/>
              </a:ext>
            </a:extLst>
          </p:cNvPr>
          <p:cNvSpPr/>
          <p:nvPr/>
        </p:nvSpPr>
        <p:spPr>
          <a:xfrm>
            <a:off x="2255369" y="3937831"/>
            <a:ext cx="5459223" cy="457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BE1E081-7007-B074-9546-C0D02F79B4DF}"/>
              </a:ext>
            </a:extLst>
          </p:cNvPr>
          <p:cNvSpPr/>
          <p:nvPr/>
        </p:nvSpPr>
        <p:spPr>
          <a:xfrm>
            <a:off x="738484" y="1747164"/>
            <a:ext cx="1037764" cy="582372"/>
          </a:xfrm>
          <a:prstGeom prst="ellipse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3ED8DB-A8F8-20CB-90FB-4DB9F0BC7577}"/>
              </a:ext>
            </a:extLst>
          </p:cNvPr>
          <p:cNvSpPr/>
          <p:nvPr/>
        </p:nvSpPr>
        <p:spPr>
          <a:xfrm>
            <a:off x="738484" y="4237279"/>
            <a:ext cx="1037764" cy="582372"/>
          </a:xfrm>
          <a:prstGeom prst="ellipse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6CAEF0-B6EA-A658-44AE-A7F59C5A61F2}"/>
              </a:ext>
            </a:extLst>
          </p:cNvPr>
          <p:cNvSpPr/>
          <p:nvPr/>
        </p:nvSpPr>
        <p:spPr>
          <a:xfrm>
            <a:off x="2255368" y="6400717"/>
            <a:ext cx="5459223" cy="457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9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CD45-5C06-CBE0-1F28-1F5CAD5D5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16DD0-CBFA-82F3-F314-833F5745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2400"/>
            <a:ext cx="10353762" cy="1257300"/>
          </a:xfrm>
        </p:spPr>
        <p:txBody>
          <a:bodyPr/>
          <a:lstStyle/>
          <a:p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modified</a:t>
            </a:r>
            <a:r>
              <a:rPr lang="es-ES" dirty="0"/>
              <a:t> </a:t>
            </a:r>
            <a:r>
              <a:rPr lang="es-ES" dirty="0" err="1"/>
              <a:t>algorithm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419EEE-4BD4-850A-982E-B95F51478952}"/>
              </a:ext>
            </a:extLst>
          </p:cNvPr>
          <p:cNvSpPr txBox="1"/>
          <p:nvPr/>
        </p:nvSpPr>
        <p:spPr>
          <a:xfrm>
            <a:off x="863600" y="1126671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achieve practical convergence after 200-ish iterations: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E04021-6015-A6D5-5747-568A0498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615903"/>
            <a:ext cx="9781560" cy="256698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CA7E59-14D8-305B-A22B-AEE963E7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4153186"/>
            <a:ext cx="9777501" cy="255241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872FD52-19EB-40DB-B79A-1FEA5A930FF3}"/>
              </a:ext>
            </a:extLst>
          </p:cNvPr>
          <p:cNvSpPr/>
          <p:nvPr/>
        </p:nvSpPr>
        <p:spPr>
          <a:xfrm>
            <a:off x="913142" y="1531407"/>
            <a:ext cx="1037764" cy="582372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87E0DD5-C6A9-1119-D1B7-2A143EEF98A0}"/>
              </a:ext>
            </a:extLst>
          </p:cNvPr>
          <p:cNvSpPr/>
          <p:nvPr/>
        </p:nvSpPr>
        <p:spPr>
          <a:xfrm>
            <a:off x="913142" y="4021522"/>
            <a:ext cx="1037764" cy="582372"/>
          </a:xfrm>
          <a:prstGeom prst="ellipse">
            <a:avLst/>
          </a:prstGeom>
          <a:noFill/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236D14-8715-646C-BBB6-E2068A671F09}"/>
              </a:ext>
            </a:extLst>
          </p:cNvPr>
          <p:cNvSpPr/>
          <p:nvPr/>
        </p:nvSpPr>
        <p:spPr>
          <a:xfrm>
            <a:off x="9754386" y="1908953"/>
            <a:ext cx="740228" cy="15762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855BB1-0309-3F3B-48F9-1BF2683E3787}"/>
              </a:ext>
            </a:extLst>
          </p:cNvPr>
          <p:cNvSpPr/>
          <p:nvPr/>
        </p:nvSpPr>
        <p:spPr>
          <a:xfrm>
            <a:off x="2000448" y="3847980"/>
            <a:ext cx="5459223" cy="457283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AEEB6C-4490-6D87-0760-D86726FC9E14}"/>
              </a:ext>
            </a:extLst>
          </p:cNvPr>
          <p:cNvSpPr/>
          <p:nvPr/>
        </p:nvSpPr>
        <p:spPr>
          <a:xfrm>
            <a:off x="1977968" y="6380169"/>
            <a:ext cx="5459223" cy="457283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0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75A86-1BEE-05D6-4F39-3C0E01C1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4BC34-1A4F-F38F-DA38-38EA7118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171730"/>
            <a:ext cx="10353762" cy="1257300"/>
          </a:xfrm>
        </p:spPr>
        <p:txBody>
          <a:bodyPr/>
          <a:lstStyle/>
          <a:p>
            <a:r>
              <a:rPr lang="es-ES" dirty="0"/>
              <a:t>In a </a:t>
            </a:r>
            <a:r>
              <a:rPr lang="es-ES" dirty="0" err="1"/>
              <a:t>graphical</a:t>
            </a:r>
            <a:r>
              <a:rPr lang="es-ES" dirty="0"/>
              <a:t> </a:t>
            </a:r>
            <a:r>
              <a:rPr lang="es-ES" dirty="0" err="1"/>
              <a:t>way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8516C61-9EBB-7E26-952F-41D4C5A7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881" y="762744"/>
            <a:ext cx="5594720" cy="36550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8360371-9400-C3B9-1AA0-C2BA87B1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9" y="762744"/>
            <a:ext cx="5583157" cy="365509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30774CC8-AEFC-6518-40CD-88223535CE0E}"/>
              </a:ext>
            </a:extLst>
          </p:cNvPr>
          <p:cNvSpPr txBox="1">
            <a:spLocks/>
          </p:cNvSpPr>
          <p:nvPr/>
        </p:nvSpPr>
        <p:spPr>
          <a:xfrm>
            <a:off x="743675" y="4837956"/>
            <a:ext cx="10353762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standard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algorithm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gets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stacked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at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some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point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doesn’t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beyond</a:t>
            </a:r>
            <a:r>
              <a:rPr lang="es-E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!.</a:t>
            </a:r>
          </a:p>
          <a:p>
            <a:endParaRPr lang="es-ES" sz="2400" dirty="0"/>
          </a:p>
          <a:p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barrier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easily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overcome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modified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algorihtm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ES" sz="2400" dirty="0"/>
          </a:p>
          <a:p>
            <a:r>
              <a:rPr lang="es-ES" sz="2400" dirty="0" err="1"/>
              <a:t>Potential</a:t>
            </a:r>
            <a:r>
              <a:rPr lang="es-ES" sz="2400" dirty="0"/>
              <a:t> </a:t>
            </a:r>
            <a:r>
              <a:rPr lang="es-ES" sz="2400" dirty="0" err="1"/>
              <a:t>crash</a:t>
            </a:r>
            <a:r>
              <a:rPr lang="es-ES" sz="2400" dirty="0"/>
              <a:t> </a:t>
            </a:r>
            <a:r>
              <a:rPr lang="es-ES" sz="2400" dirty="0" err="1"/>
              <a:t>issue</a:t>
            </a:r>
            <a:r>
              <a:rPr lang="es-ES" sz="2400" dirty="0"/>
              <a:t> </a:t>
            </a:r>
            <a:r>
              <a:rPr lang="es-ES" sz="2400" dirty="0" err="1"/>
              <a:t>also</a:t>
            </a:r>
            <a:r>
              <a:rPr lang="es-ES" sz="2400" dirty="0"/>
              <a:t> posible </a:t>
            </a:r>
            <a:r>
              <a:rPr lang="es-ES" sz="2400" dirty="0" err="1"/>
              <a:t>because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low</a:t>
            </a:r>
            <a:r>
              <a:rPr lang="es-ES" sz="2400" dirty="0"/>
              <a:t> </a:t>
            </a:r>
            <a:r>
              <a:rPr lang="es-ES" sz="2400" dirty="0" err="1"/>
              <a:t>accuracy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82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4AAC3-8A65-11D9-9582-1D6AF3021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D373F-6BC6-56EE-AFF6-E9C1CA0F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33352"/>
            <a:ext cx="10353762" cy="1257300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367986-4763-494E-42D0-D41B6987EDCB}"/>
              </a:ext>
            </a:extLst>
          </p:cNvPr>
          <p:cNvSpPr txBox="1"/>
          <p:nvPr/>
        </p:nvSpPr>
        <p:spPr>
          <a:xfrm>
            <a:off x="5257800" y="1511302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refined version of the GRAS factor that induces: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7C15B6-C92E-64C0-5A59-FB7044F72CB6}"/>
              </a:ext>
            </a:extLst>
          </p:cNvPr>
          <p:cNvSpPr txBox="1"/>
          <p:nvPr/>
        </p:nvSpPr>
        <p:spPr>
          <a:xfrm>
            <a:off x="5257800" y="1889867"/>
            <a:ext cx="6096000" cy="187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more stable algorithm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prevents crashes and artificial divergences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Reduces the number of iterations, time saving and reduction of ad-hoc interventions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A46354-8E42-4231-3341-51EFCAD3A812}"/>
              </a:ext>
            </a:extLst>
          </p:cNvPr>
          <p:cNvSpPr txBox="1"/>
          <p:nvPr/>
        </p:nvSpPr>
        <p:spPr>
          <a:xfrm>
            <a:off x="710629" y="3523156"/>
            <a:ext cx="10054046" cy="318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GRAS technique is largely used in indirect methods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think of a multidimensional version (typical of MRIO tables, i.e. FIGARO)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49 countries plus </a:t>
            </a:r>
            <a:r>
              <a:rPr lang="en-GB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RoW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64 products and industries, plus 5 final demand categories…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More than 220.000 quadratic equations </a:t>
            </a:r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be solved in every iteration, thousands of potential problems preventing convergence…NAM-FIGARO even more…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IN PROGRESS: other examples of low accuracy not related to catastrophic cancellation implying loss of significance and coefficient sensitivity</a:t>
            </a:r>
            <a:endParaRPr lang="en-GB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EAE228-B8A5-9A1B-D734-1F334F0F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6119" y="1390652"/>
            <a:ext cx="892531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8F1F-5B6E-B9B6-FD95-B7E53B4A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4E4F-4844-E136-3008-412378E3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2" y="1472159"/>
            <a:ext cx="5264332" cy="1956841"/>
          </a:xfrm>
        </p:spPr>
        <p:txBody>
          <a:bodyPr rtlCol="0" anchor="b">
            <a:normAutofit/>
          </a:bodyPr>
          <a:lstStyle/>
          <a:p>
            <a:r>
              <a:rPr lang="en-GB" sz="2600" dirty="0">
                <a:effectLst/>
              </a:rPr>
              <a:t>“</a:t>
            </a:r>
            <a:r>
              <a:rPr lang="en-GB" sz="2600" b="1" i="1" dirty="0" err="1">
                <a:effectLst/>
              </a:rPr>
              <a:t>GRASing</a:t>
            </a:r>
            <a:r>
              <a:rPr lang="en-GB" sz="2600" b="1" i="1" dirty="0">
                <a:effectLst/>
              </a:rPr>
              <a:t> a Matrix </a:t>
            </a:r>
            <a:br>
              <a:rPr lang="en-GB" sz="2600" b="1" i="1" dirty="0">
                <a:effectLst/>
              </a:rPr>
            </a:br>
            <a:r>
              <a:rPr lang="en-GB" sz="2600" b="1" i="1" dirty="0">
                <a:effectLst/>
              </a:rPr>
              <a:t>with Low-Precision Arithmetic: refining the iterative algorithm to improve accuracy”</a:t>
            </a:r>
            <a:endParaRPr lang="es-ES" sz="2600" dirty="0">
              <a:effectLst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B35D9BF0-A97F-5607-301F-38918B2F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318" y="4710408"/>
            <a:ext cx="4243589" cy="1446552"/>
          </a:xfrm>
        </p:spPr>
        <p:txBody>
          <a:bodyPr rtlCol="0">
            <a:normAutofit fontScale="85000" lnSpcReduction="10000"/>
          </a:bodyPr>
          <a:lstStyle/>
          <a:p>
            <a:pPr marL="36900" lvl="0" indent="0" rtl="0">
              <a:buNone/>
            </a:pPr>
            <a:r>
              <a:rPr lang="es-ES" b="1" dirty="0"/>
              <a:t>Thanks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</a:t>
            </a:r>
            <a:r>
              <a:rPr lang="es-ES" b="1" dirty="0" err="1"/>
              <a:t>attention</a:t>
            </a:r>
            <a:r>
              <a:rPr lang="es-ES" b="1" dirty="0"/>
              <a:t>!!!!!</a:t>
            </a:r>
          </a:p>
          <a:p>
            <a:pPr marL="36900" lvl="0" indent="0" rtl="0">
              <a:buNone/>
            </a:pPr>
            <a:endParaRPr lang="es-ES" b="1" dirty="0"/>
          </a:p>
          <a:p>
            <a:pPr marL="36900" lvl="0" indent="0" rtl="0">
              <a:buNone/>
            </a:pPr>
            <a:r>
              <a:rPr lang="es-ES" sz="2100" b="1" dirty="0" err="1"/>
              <a:t>Contact</a:t>
            </a:r>
            <a:r>
              <a:rPr lang="es-ES" sz="2100" b="1" dirty="0"/>
              <a:t>:</a:t>
            </a:r>
            <a:r>
              <a:rPr lang="es-ES" b="1" dirty="0"/>
              <a:t> </a:t>
            </a:r>
            <a:r>
              <a:rPr lang="es-ES" sz="3300" b="1" dirty="0">
                <a:hlinkClick r:id="rId3"/>
              </a:rPr>
              <a:t>valderas@us.es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09B8F6-6073-C475-C165-BF1CBC357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r="-2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410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4945F3C-D08E-0866-03E8-04B4C4B8C46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83996" y="387350"/>
                <a:ext cx="9440034" cy="3583510"/>
              </a:xfrm>
            </p:spPr>
            <p:txBody>
              <a:bodyPr>
                <a:normAutofit/>
              </a:bodyPr>
              <a:lstStyle/>
              <a:p>
                <a:r>
                  <a:rPr lang="es-ES" sz="36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3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3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3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3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3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3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s-ES" sz="48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24945F3C-D08E-0866-03E8-04B4C4B8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83996" y="387350"/>
                <a:ext cx="9440034" cy="35835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193BA67-4326-C7A3-5C48-0EFD15046E07}"/>
                  </a:ext>
                </a:extLst>
              </p:cNvPr>
              <p:cNvSpPr txBox="1"/>
              <p:nvPr/>
            </p:nvSpPr>
            <p:spPr>
              <a:xfrm>
                <a:off x="8807450" y="1208751"/>
                <a:ext cx="1921295" cy="2468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36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193BA67-4326-C7A3-5C48-0EFD15046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50" y="1208751"/>
                <a:ext cx="1921295" cy="2468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EAE496A-29DF-AF26-7C3A-E174E50762A8}"/>
                  </a:ext>
                </a:extLst>
              </p:cNvPr>
              <p:cNvSpPr txBox="1"/>
              <p:nvPr/>
            </p:nvSpPr>
            <p:spPr>
              <a:xfrm>
                <a:off x="1854200" y="4367076"/>
                <a:ext cx="53918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3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36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3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EAE496A-29DF-AF26-7C3A-E174E507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4367076"/>
                <a:ext cx="53918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4831E03-5153-92DB-7ED5-5F0E4F08F80E}"/>
                  </a:ext>
                </a:extLst>
              </p:cNvPr>
              <p:cNvSpPr txBox="1"/>
              <p:nvPr/>
            </p:nvSpPr>
            <p:spPr>
              <a:xfrm>
                <a:off x="2943178" y="6013450"/>
                <a:ext cx="15454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</m:t>
                          </m:r>
                        </m:e>
                        <m:sup>
                          <m:r>
                            <a:rPr lang="es-E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E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4831E03-5153-92DB-7ED5-5F0E4F08F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78" y="6013450"/>
                <a:ext cx="15454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BDC4822-EF68-D962-A8CA-10B99AC042FD}"/>
                  </a:ext>
                </a:extLst>
              </p:cNvPr>
              <p:cNvSpPr txBox="1"/>
              <p:nvPr/>
            </p:nvSpPr>
            <p:spPr>
              <a:xfrm>
                <a:off x="5537261" y="6013450"/>
                <a:ext cx="1571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𝜄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BDC4822-EF68-D962-A8CA-10B99AC04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61" y="6013450"/>
                <a:ext cx="157151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CABEA6C-F520-E1B9-56DB-20E6E8DE456C}"/>
                  </a:ext>
                </a:extLst>
              </p:cNvPr>
              <p:cNvSpPr txBox="1"/>
              <p:nvPr/>
            </p:nvSpPr>
            <p:spPr>
              <a:xfrm>
                <a:off x="2851132" y="5238750"/>
                <a:ext cx="4421467" cy="598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s-E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ES" sz="3600" dirty="0"/>
                  <a:t> and </a:t>
                </a:r>
                <a14:m>
                  <m:oMath xmlns:m="http://schemas.openxmlformats.org/officeDocument/2006/math">
                    <m:r>
                      <a:rPr lang="es-E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s-E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3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sz="3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sz="3600" dirty="0"/>
                  <a:t> </a:t>
                </a: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ACABEA6C-F520-E1B9-56DB-20E6E8DE4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32" y="5238750"/>
                <a:ext cx="4421467" cy="598562"/>
              </a:xfrm>
              <a:prstGeom prst="rect">
                <a:avLst/>
              </a:prstGeom>
              <a:blipFill>
                <a:blip r:embed="rId8"/>
                <a:stretch>
                  <a:fillRect t="-23232" b="-373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C07846-DF9B-0E0B-F91C-D5BED480CE28}"/>
                  </a:ext>
                </a:extLst>
              </p:cNvPr>
              <p:cNvSpPr txBox="1"/>
              <p:nvPr/>
            </p:nvSpPr>
            <p:spPr>
              <a:xfrm>
                <a:off x="8537224" y="4490186"/>
                <a:ext cx="1157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𝑇𝐴𝑅𝐺𝐸𝑇𝑆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8C07846-DF9B-0E0B-F91C-D5BED480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224" y="4490186"/>
                <a:ext cx="1157560" cy="307777"/>
              </a:xfrm>
              <a:prstGeom prst="rect">
                <a:avLst/>
              </a:prstGeom>
              <a:blipFill>
                <a:blip r:embed="rId9"/>
                <a:stretch>
                  <a:fillRect l="-4211" r="-4737" b="-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4DE4CFC-7A41-C67E-BE08-F240009F78AC}"/>
                  </a:ext>
                </a:extLst>
              </p:cNvPr>
              <p:cNvSpPr txBox="1"/>
              <p:nvPr/>
            </p:nvSpPr>
            <p:spPr>
              <a:xfrm>
                <a:off x="464781" y="1448536"/>
                <a:ext cx="8282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𝑃𝑅𝐼𝑂𝑅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4DE4CFC-7A41-C67E-BE08-F240009F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81" y="1448536"/>
                <a:ext cx="828240" cy="307777"/>
              </a:xfrm>
              <a:prstGeom prst="rect">
                <a:avLst/>
              </a:prstGeom>
              <a:blipFill>
                <a:blip r:embed="rId10"/>
                <a:stretch>
                  <a:fillRect l="-5882" r="-6618" b="-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BA59EC4-6F0C-A374-3FF1-B62523770573}"/>
              </a:ext>
            </a:extLst>
          </p:cNvPr>
          <p:cNvCxnSpPr>
            <a:stCxn id="10" idx="2"/>
          </p:cNvCxnSpPr>
          <p:nvPr/>
        </p:nvCxnSpPr>
        <p:spPr>
          <a:xfrm>
            <a:off x="878901" y="1756313"/>
            <a:ext cx="746699" cy="66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50233EC-18B3-63ED-3B19-B68C8B8DE1E8}"/>
              </a:ext>
            </a:extLst>
          </p:cNvPr>
          <p:cNvCxnSpPr>
            <a:stCxn id="9" idx="0"/>
          </p:cNvCxnSpPr>
          <p:nvPr/>
        </p:nvCxnSpPr>
        <p:spPr>
          <a:xfrm flipV="1">
            <a:off x="9116004" y="3695700"/>
            <a:ext cx="561396" cy="794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4D2611C-14C6-03ED-8314-D361E6781C2E}"/>
              </a:ext>
            </a:extLst>
          </p:cNvPr>
          <p:cNvCxnSpPr>
            <a:stCxn id="9" idx="1"/>
            <a:endCxn id="5" idx="3"/>
          </p:cNvCxnSpPr>
          <p:nvPr/>
        </p:nvCxnSpPr>
        <p:spPr>
          <a:xfrm flipH="1">
            <a:off x="7246061" y="4644075"/>
            <a:ext cx="1291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0378CBD5-2CAE-46F0-6689-A34E4DE8FEB6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/>
              <a:t>Indirect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GRAS</a:t>
            </a:r>
          </a:p>
        </p:txBody>
      </p:sp>
    </p:spTree>
    <p:extLst>
      <p:ext uri="{BB962C8B-B14F-4D97-AF65-F5344CB8AC3E}">
        <p14:creationId xmlns:p14="http://schemas.microsoft.com/office/powerpoint/2010/main" val="14983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A186-47BD-A2F5-A708-D13B4E996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66F0C1F-A302-402B-FB07-FFFE0174CA8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83996" y="0"/>
                <a:ext cx="9440034" cy="3583510"/>
              </a:xfrm>
            </p:spPr>
            <p:txBody>
              <a:bodyPr>
                <a:normAutofit/>
              </a:bodyPr>
              <a:lstStyle/>
              <a:p>
                <a:r>
                  <a:rPr lang="es-ES" sz="40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4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66F0C1F-A302-402B-FB07-FFFE0174C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83996" y="0"/>
                <a:ext cx="9440034" cy="35835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0A4CC30-1188-0847-FE67-F31C41B3650D}"/>
                  </a:ext>
                </a:extLst>
              </p:cNvPr>
              <p:cNvSpPr txBox="1"/>
              <p:nvPr/>
            </p:nvSpPr>
            <p:spPr>
              <a:xfrm>
                <a:off x="8807450" y="840451"/>
                <a:ext cx="2135585" cy="2743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4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4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0A4CC30-1188-0847-FE67-F31C41B36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50" y="840451"/>
                <a:ext cx="2135585" cy="2743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4E1EE8A-DAAD-CEE3-DAB8-948C2122D396}"/>
                  </a:ext>
                </a:extLst>
              </p:cNvPr>
              <p:cNvSpPr txBox="1"/>
              <p:nvPr/>
            </p:nvSpPr>
            <p:spPr>
              <a:xfrm>
                <a:off x="1854200" y="3998776"/>
                <a:ext cx="5983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4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4E1EE8A-DAAD-CEE3-DAB8-948C2122D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3998776"/>
                <a:ext cx="598368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3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982A-9E65-45FA-719B-206C7AE1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F8A5A42-373A-6223-61B5-6B50BDC3882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83996" y="0"/>
                <a:ext cx="9440034" cy="3583510"/>
              </a:xfrm>
            </p:spPr>
            <p:txBody>
              <a:bodyPr>
                <a:normAutofit/>
              </a:bodyPr>
              <a:lstStyle/>
              <a:p>
                <a:r>
                  <a:rPr lang="es-ES" sz="40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4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ES" sz="4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E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4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s-E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s-ES" sz="4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F8A5A42-373A-6223-61B5-6B50BDC38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83996" y="0"/>
                <a:ext cx="9440034" cy="358351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AE59B1F-396F-C47E-2491-302A88E0E92A}"/>
                  </a:ext>
                </a:extLst>
              </p:cNvPr>
              <p:cNvSpPr txBox="1"/>
              <p:nvPr/>
            </p:nvSpPr>
            <p:spPr>
              <a:xfrm>
                <a:off x="8807450" y="840451"/>
                <a:ext cx="2135585" cy="2743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40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AE59B1F-396F-C47E-2491-302A88E0E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50" y="840451"/>
                <a:ext cx="2135585" cy="2743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16927E8-B32E-F8FC-952E-ED17123C3A46}"/>
                  </a:ext>
                </a:extLst>
              </p:cNvPr>
              <p:cNvSpPr txBox="1"/>
              <p:nvPr/>
            </p:nvSpPr>
            <p:spPr>
              <a:xfrm>
                <a:off x="1854200" y="3998776"/>
                <a:ext cx="59836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4000" i="1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sz="4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16927E8-B32E-F8FC-952E-ED17123C3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3998776"/>
                <a:ext cx="598368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27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B330944-F1D7-05ED-19AC-F34EC2C86781}"/>
                  </a:ext>
                </a:extLst>
              </p:cNvPr>
              <p:cNvSpPr txBox="1"/>
              <p:nvPr/>
            </p:nvSpPr>
            <p:spPr>
              <a:xfrm>
                <a:off x="590550" y="1022409"/>
                <a:ext cx="68882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4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S" sz="4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S" sz="4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4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S" sz="4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−4</m:t>
                                            </m:r>
                                          </m:e>
                                          <m:e>
                                            <m:r>
                                              <a:rPr lang="es-ES" sz="4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s-ES" sz="4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4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BB330944-F1D7-05ED-19AC-F34EC2C86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022409"/>
                <a:ext cx="688823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374D72D-B1C3-3638-C2D3-11BB0EC6926F}"/>
                  </a:ext>
                </a:extLst>
              </p:cNvPr>
              <p:cNvSpPr txBox="1"/>
              <p:nvPr/>
            </p:nvSpPr>
            <p:spPr>
              <a:xfrm>
                <a:off x="590550" y="1020626"/>
                <a:ext cx="68882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4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4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S" sz="4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4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S" sz="4000" b="0" i="1" smtClean="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−4</m:t>
                                            </m:r>
                                          </m:e>
                                          <m:e>
                                            <m:r>
                                              <a:rPr lang="es-ES" sz="4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s-ES" sz="400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ES" sz="40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374D72D-B1C3-3638-C2D3-11BB0EC6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1020626"/>
                <a:ext cx="688823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F91856B-EF02-313F-ECC5-ABFD40859096}"/>
                  </a:ext>
                </a:extLst>
              </p:cNvPr>
              <p:cNvSpPr txBox="1"/>
              <p:nvPr/>
            </p:nvSpPr>
            <p:spPr>
              <a:xfrm>
                <a:off x="701966" y="2004689"/>
                <a:ext cx="31612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F91856B-EF02-313F-ECC5-ABFD40859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6" y="2004689"/>
                <a:ext cx="316125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17FC1A-FC93-7660-894C-0AC5412ED36D}"/>
                  </a:ext>
                </a:extLst>
              </p:cNvPr>
              <p:cNvSpPr txBox="1"/>
              <p:nvPr/>
            </p:nvSpPr>
            <p:spPr>
              <a:xfrm>
                <a:off x="2571750" y="1957520"/>
                <a:ext cx="60960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4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s-ES" sz="4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4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17FC1A-FC93-7660-894C-0AC5412ED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1957520"/>
                <a:ext cx="60960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56A37D2-9E59-1CB0-8F98-24E159DB710F}"/>
                  </a:ext>
                </a:extLst>
              </p:cNvPr>
              <p:cNvSpPr txBox="1"/>
              <p:nvPr/>
            </p:nvSpPr>
            <p:spPr>
              <a:xfrm>
                <a:off x="590550" y="3169222"/>
                <a:ext cx="5330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=3+5+1+2=10</m:t>
                      </m:r>
                    </m:oMath>
                  </m:oMathPara>
                </a14:m>
                <a:endParaRPr lang="es-E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56A37D2-9E59-1CB0-8F98-24E159DB7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169222"/>
                <a:ext cx="53300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D263106-1312-06D8-74FB-E28B7108CF7A}"/>
                  </a:ext>
                </a:extLst>
              </p:cNvPr>
              <p:cNvSpPr txBox="1"/>
              <p:nvPr/>
            </p:nvSpPr>
            <p:spPr>
              <a:xfrm>
                <a:off x="6455390" y="3176495"/>
                <a:ext cx="42091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=2+4+1=7</m:t>
                      </m:r>
                    </m:oMath>
                  </m:oMathPara>
                </a14:m>
                <a:endParaRPr lang="es-E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D263106-1312-06D8-74FB-E28B7108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0" y="3176495"/>
                <a:ext cx="420916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BD1477-A90C-4BE1-C63A-8A17FFB388E5}"/>
                  </a:ext>
                </a:extLst>
              </p:cNvPr>
              <p:cNvSpPr txBox="1"/>
              <p:nvPr/>
            </p:nvSpPr>
            <p:spPr>
              <a:xfrm>
                <a:off x="8978900" y="1020626"/>
                <a:ext cx="17472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s-E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ABD1477-A90C-4BE1-C63A-8A17FFB38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00" y="1020626"/>
                <a:ext cx="174721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D1E93B6-AD7E-6248-E662-5EA74C2F2FF0}"/>
                  </a:ext>
                </a:extLst>
              </p:cNvPr>
              <p:cNvSpPr txBox="1"/>
              <p:nvPr/>
            </p:nvSpPr>
            <p:spPr>
              <a:xfrm>
                <a:off x="4178498" y="3999189"/>
                <a:ext cx="33604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E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s-E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s-E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D1E93B6-AD7E-6248-E662-5EA74C2F2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98" y="3999189"/>
                <a:ext cx="336047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3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5A63ECC-0BD8-0333-8340-5F775B3BA556}"/>
                  </a:ext>
                </a:extLst>
              </p:cNvPr>
              <p:cNvSpPr txBox="1"/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ES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5A63ECC-0BD8-0333-8340-5F775B3B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0D82F24-5F1B-77C0-D7CD-233AB4E20B66}"/>
                  </a:ext>
                </a:extLst>
              </p:cNvPr>
              <p:cNvSpPr txBox="1"/>
              <p:nvPr/>
            </p:nvSpPr>
            <p:spPr>
              <a:xfrm>
                <a:off x="5749166" y="995425"/>
                <a:ext cx="6184900" cy="1400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40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4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4000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4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s-E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0D82F24-5F1B-77C0-D7CD-233AB4E20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166" y="995425"/>
                <a:ext cx="6184900" cy="1400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43EDD25-3DC4-393A-98E7-FF44C950C3D4}"/>
              </a:ext>
            </a:extLst>
          </p:cNvPr>
          <p:cNvCxnSpPr/>
          <p:nvPr/>
        </p:nvCxnSpPr>
        <p:spPr>
          <a:xfrm>
            <a:off x="4833117" y="18161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3AFB353-679A-B61A-1744-2FCB2CAC9992}"/>
              </a:ext>
            </a:extLst>
          </p:cNvPr>
          <p:cNvSpPr txBox="1"/>
          <p:nvPr/>
        </p:nvSpPr>
        <p:spPr>
          <a:xfrm>
            <a:off x="538982" y="572786"/>
            <a:ext cx="5018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Günlük-Senesen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Bates (1988), Junius and 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Oosterhaven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(2003), Huang et al. (2008)…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C348346-FFC1-F9B7-0999-551D3EE74577}"/>
                  </a:ext>
                </a:extLst>
              </p:cNvPr>
              <p:cNvSpPr txBox="1"/>
              <p:nvPr/>
            </p:nvSpPr>
            <p:spPr>
              <a:xfrm>
                <a:off x="6473066" y="1816100"/>
                <a:ext cx="63119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BC348346-FFC1-F9B7-0999-551D3EE7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66" y="1816100"/>
                <a:ext cx="63119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FD4B31B-F7F5-B64D-B79A-704CA4C0B8AF}"/>
                  </a:ext>
                </a:extLst>
              </p:cNvPr>
              <p:cNvSpPr txBox="1"/>
              <p:nvPr/>
            </p:nvSpPr>
            <p:spPr>
              <a:xfrm>
                <a:off x="2810733" y="2591102"/>
                <a:ext cx="660717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=0?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FD4B31B-F7F5-B64D-B79A-704CA4C0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33" y="2591102"/>
                <a:ext cx="66071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FAC7EC0-1667-6BF2-E929-2D87410F7C9C}"/>
              </a:ext>
            </a:extLst>
          </p:cNvPr>
          <p:cNvSpPr txBox="1"/>
          <p:nvPr/>
        </p:nvSpPr>
        <p:spPr>
          <a:xfrm>
            <a:off x="431032" y="3429000"/>
            <a:ext cx="5018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ptos" panose="020B0004020202020204" pitchFamily="34" charset="0"/>
              </a:rPr>
              <a:t>Temursho</a:t>
            </a:r>
            <a:r>
              <a:rPr lang="en-GB" dirty="0">
                <a:latin typeface="Aptos" panose="020B0004020202020204" pitchFamily="34" charset="0"/>
              </a:rPr>
              <a:t>, Miller and Bouwmeester (2013)</a:t>
            </a:r>
            <a:endParaRPr lang="es-ES" dirty="0"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2306B2-6C20-DF50-3BE6-FE590E15CD5B}"/>
                  </a:ext>
                </a:extLst>
              </p:cNvPr>
              <p:cNvSpPr txBox="1"/>
              <p:nvPr/>
            </p:nvSpPr>
            <p:spPr>
              <a:xfrm>
                <a:off x="1617636" y="3798332"/>
                <a:ext cx="7878762" cy="2867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4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s-ES" sz="40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s-E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s-ES" sz="4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ES" sz="400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s-ES" sz="40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ES" sz="4000" i="0">
                                            <a:latin typeface="Cambria Math" panose="02040503050406030204" pitchFamily="18" charset="0"/>
                                          </a:rPr>
                                          <m:t>+4</m:t>
                                        </m:r>
                                        <m:r>
                                          <a:rPr lang="es-ES" sz="40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r>
                                          <a:rPr lang="es-ES" sz="400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s-ES" sz="4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40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4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400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s-ES" sz="4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  <m:r>
                                  <a:rPr lang="es-ES" sz="40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4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s-ES" sz="4000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2306B2-6C20-DF50-3BE6-FE590E15C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6" y="3798332"/>
                <a:ext cx="7878762" cy="2867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4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 build="allAtOnce"/>
      <p:bldP spid="20" grpId="0"/>
      <p:bldP spid="3" grpId="0" build="allAtOnce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9E3488-4C99-7259-C239-9FBA63357FAB}"/>
              </a:ext>
            </a:extLst>
          </p:cNvPr>
          <p:cNvSpPr txBox="1"/>
          <p:nvPr/>
        </p:nvSpPr>
        <p:spPr>
          <a:xfrm>
            <a:off x="971550" y="1381210"/>
            <a:ext cx="10394950" cy="396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Further improvement of this factor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ddressing an additional empirical situation characterized by low-precision computations (Kahan, 2004; Blinn, 2008)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standard quadratic formula becomes numerically unreliable when implemented in finite-precision arithmetic. 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FC0602F-E1AD-6D5C-BD9F-57E0399BB74F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/>
              <a:t>What’s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865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12C5884-032A-DB70-5329-E28E53F74DDB}"/>
                  </a:ext>
                </a:extLst>
              </p:cNvPr>
              <p:cNvSpPr txBox="1"/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ES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12C5884-032A-DB70-5329-E28E53F74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F6AB66-33EB-ECF7-D834-686D617A660A}"/>
                  </a:ext>
                </a:extLst>
              </p:cNvPr>
              <p:cNvSpPr txBox="1"/>
              <p:nvPr/>
            </p:nvSpPr>
            <p:spPr>
              <a:xfrm>
                <a:off x="5411720" y="1180456"/>
                <a:ext cx="6311900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3·</m:t>
                    </m:r>
                    <m:sSup>
                      <m:sSupPr>
                        <m:ctrlPr>
                          <a:rPr lang="es-E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es-ES" sz="3600" dirty="0"/>
                  <a:t> 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5F6AB66-33EB-ECF7-D834-686D617A6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0" y="1180456"/>
                <a:ext cx="6311900" cy="667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E9EFF84-B59F-6E6F-D8D8-83EB3299AE7C}"/>
                  </a:ext>
                </a:extLst>
              </p:cNvPr>
              <p:cNvSpPr txBox="1"/>
              <p:nvPr/>
            </p:nvSpPr>
            <p:spPr>
              <a:xfrm>
                <a:off x="3254055" y="1883405"/>
                <a:ext cx="63119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E9EFF84-B59F-6E6F-D8D8-83EB3299A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55" y="1883405"/>
                <a:ext cx="63119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4BAC0B-A766-6773-0175-D55E2ADEF6C4}"/>
                  </a:ext>
                </a:extLst>
              </p:cNvPr>
              <p:cNvSpPr txBox="1"/>
              <p:nvPr/>
            </p:nvSpPr>
            <p:spPr>
              <a:xfrm>
                <a:off x="907961" y="2868309"/>
                <a:ext cx="10766738" cy="877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400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Aptos" panose="020B0004020202020204" pitchFamily="34" charset="0"/>
                        </a:rPr>
                        <m:t>0</m:t>
                      </m:r>
                    </m:oMath>
                  </m:oMathPara>
                </a14:m>
                <a:endParaRPr lang="es-ES" sz="18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4BAC0B-A766-6773-0175-D55E2ADE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1" y="2868309"/>
                <a:ext cx="10766738" cy="877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2FF6CD4-AF9F-85CC-C928-58C4C41F5EEA}"/>
                  </a:ext>
                </a:extLst>
              </p:cNvPr>
              <p:cNvSpPr txBox="1"/>
              <p:nvPr/>
            </p:nvSpPr>
            <p:spPr>
              <a:xfrm>
                <a:off x="6410005" y="1524460"/>
                <a:ext cx="670877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−100</m:t>
                      </m:r>
                      <m:r>
                        <a:rPr lang="es-E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2FF6CD4-AF9F-85CC-C928-58C4C41F5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05" y="1524460"/>
                <a:ext cx="670877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E1DF1F-C5E8-A9EC-1F42-40A6E05730D9}"/>
                  </a:ext>
                </a:extLst>
              </p:cNvPr>
              <p:cNvSpPr txBox="1"/>
              <p:nvPr/>
            </p:nvSpPr>
            <p:spPr>
              <a:xfrm>
                <a:off x="3155951" y="4374314"/>
                <a:ext cx="5118100" cy="616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b="0" i="0" smtClean="0">
                        <a:latin typeface="Aptos" panose="020B0004020202020204" pitchFamily="34" charset="0"/>
                      </a:rPr>
                      <m:t>0</m:t>
                    </m:r>
                    <m:r>
                      <m:rPr>
                        <m:nor/>
                      </m:rPr>
                      <a:rPr lang="es-ES" sz="2400" smtClean="0">
                        <a:latin typeface="Aptos" panose="020B0004020202020204" pitchFamily="34" charset="0"/>
                      </a:rPr>
                      <m:t>·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3·</m:t>
                    </m:r>
                    <m:sSup>
                      <m:sSupPr>
                        <m:ctrlP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400" b="0" i="0" smtClean="0">
                            <a:latin typeface="Aptos" panose="020B0004020202020204" pitchFamily="34" charset="0"/>
                          </a:rPr>
                          <m:t>0</m:t>
                        </m:r>
                      </m:den>
                    </m:f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00=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−100</m:t>
                    </m:r>
                    <m:r>
                      <a:rPr lang="es-E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ES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E1DF1F-C5E8-A9EC-1F42-40A6E0573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1" y="4374314"/>
                <a:ext cx="5118100" cy="6165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934D5163-6F91-5CD5-B108-931E635EB175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Low-</a:t>
            </a:r>
            <a:r>
              <a:rPr lang="es-ES" dirty="0" err="1"/>
              <a:t>precision</a:t>
            </a:r>
            <a:r>
              <a:rPr lang="es-ES" dirty="0"/>
              <a:t> </a:t>
            </a:r>
            <a:r>
              <a:rPr lang="es-ES" dirty="0" err="1"/>
              <a:t>arithmetic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8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FCFD-AAAB-F1D0-F44E-396FDBBB5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1FFD356-7A3E-18D3-792E-353206A37EDD}"/>
                  </a:ext>
                </a:extLst>
              </p:cNvPr>
              <p:cNvSpPr txBox="1"/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ES" sz="4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s-ES" sz="40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12C5884-032A-DB70-5329-E28E53F74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267" y="1121766"/>
                <a:ext cx="6096000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4CE7165-7463-E804-CAE6-654A3D409D5F}"/>
                  </a:ext>
                </a:extLst>
              </p:cNvPr>
              <p:cNvSpPr txBox="1"/>
              <p:nvPr/>
            </p:nvSpPr>
            <p:spPr>
              <a:xfrm>
                <a:off x="5411720" y="838933"/>
                <a:ext cx="6311900" cy="667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" sz="3600" dirty="0"/>
                  <a:t> 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04CE7165-7463-E804-CAE6-654A3D40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0" y="838933"/>
                <a:ext cx="6311900" cy="667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B923F-9F17-22E4-7EAE-BCFBB07D06FB}"/>
                  </a:ext>
                </a:extLst>
              </p:cNvPr>
              <p:cNvSpPr txBox="1"/>
              <p:nvPr/>
            </p:nvSpPr>
            <p:spPr>
              <a:xfrm>
                <a:off x="2940050" y="1557445"/>
                <a:ext cx="63119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A2B923F-9F17-22E4-7EAE-BCFBB07D0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0" y="1557445"/>
                <a:ext cx="63119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1A6C1F7-137C-A97D-AFC0-C5F2C3E29307}"/>
                  </a:ext>
                </a:extLst>
              </p:cNvPr>
              <p:cNvSpPr txBox="1"/>
              <p:nvPr/>
            </p:nvSpPr>
            <p:spPr>
              <a:xfrm>
                <a:off x="907961" y="2868309"/>
                <a:ext cx="10766738" cy="877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s-E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400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E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24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lang="es-E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sz="2400" b="0" i="0" smtClean="0">
                          <a:latin typeface="Aptos" panose="020B0004020202020204" pitchFamily="34" charset="0"/>
                        </a:rPr>
                        <m:t>7,45·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s-ES" sz="18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41A6C1F7-137C-A97D-AFC0-C5F2C3E29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1" y="2868309"/>
                <a:ext cx="10766738" cy="877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4EBA4A9-32D9-3337-B93F-C7E274F5CECF}"/>
                  </a:ext>
                </a:extLst>
              </p:cNvPr>
              <p:cNvSpPr txBox="1"/>
              <p:nvPr/>
            </p:nvSpPr>
            <p:spPr>
              <a:xfrm>
                <a:off x="5213283" y="1217709"/>
                <a:ext cx="670877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s-E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s-ES" sz="36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4EBA4A9-32D9-3337-B93F-C7E274F5C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283" y="1217709"/>
                <a:ext cx="670877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4B42982-C5C4-2FFD-6032-70E3AC5DE916}"/>
                  </a:ext>
                </a:extLst>
              </p:cNvPr>
              <p:cNvSpPr txBox="1"/>
              <p:nvPr/>
            </p:nvSpPr>
            <p:spPr>
              <a:xfrm>
                <a:off x="3155950" y="4374314"/>
                <a:ext cx="8166099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smtClean="0">
                        <a:latin typeface="Aptos" panose="020B0004020202020204" pitchFamily="34" charset="0"/>
                      </a:rPr>
                      <m:t>7,45·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m:rPr>
                        <m:nor/>
                      </m:rPr>
                      <a:rPr lang="es-ES" sz="2400" smtClean="0">
                        <a:latin typeface="Aptos" panose="020B0004020202020204" pitchFamily="34" charset="0"/>
                      </a:rPr>
                      <m:t>·</m:t>
                    </m:r>
                  </m:oMath>
                </a14:m>
                <a:r>
                  <a:rPr lang="es-E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s-ES" sz="2400">
                            <a:latin typeface="Aptos" panose="020B0004020202020204" pitchFamily="34" charset="0"/>
                          </a:rPr>
                          <m:t>7,45·</m:t>
                        </m:r>
                        <m:sSup>
                          <m:sSupPr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sz="24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sup>
                        </m:sSup>
                      </m:den>
                    </m:f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−1,34·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s-E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E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s-ES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4B42982-C5C4-2FFD-6032-70E3AC5D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50" y="4374314"/>
                <a:ext cx="8166099" cy="6790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66EC72E1-09A3-6D9A-F18A-57D21BAA89F0}"/>
              </a:ext>
            </a:extLst>
          </p:cNvPr>
          <p:cNvSpPr txBox="1">
            <a:spLocks/>
          </p:cNvSpPr>
          <p:nvPr/>
        </p:nvSpPr>
        <p:spPr>
          <a:xfrm>
            <a:off x="919119" y="133352"/>
            <a:ext cx="10353762" cy="1257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err="1"/>
              <a:t>Another</a:t>
            </a:r>
            <a:r>
              <a:rPr lang="es-ES" dirty="0"/>
              <a:t> </a:t>
            </a:r>
            <a:r>
              <a:rPr lang="es-ES" dirty="0" err="1"/>
              <a:t>example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7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854</Words>
  <Application>Microsoft Office PowerPoint</Application>
  <PresentationFormat>Panorámica</PresentationFormat>
  <Paragraphs>306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Aptos Narrow</vt:lpstr>
      <vt:lpstr>Arial</vt:lpstr>
      <vt:lpstr>Calibri</vt:lpstr>
      <vt:lpstr>Cambria Math</vt:lpstr>
      <vt:lpstr>Tema de Office</vt:lpstr>
      <vt:lpstr>“GRASing a Matrix with Low-Precision Arithmetic: refining the iterative algorithm to improve accuracy”</vt:lpstr>
      <vt:lpstr>A=[■8(a_11&amp;a_12&amp;■8(a_13&amp;⋯&amp;a_1m )@a_21&amp;a_22&amp;■8(a_23&amp;⋯&amp;a_2m )@■8(a_31@■8(⋮@a_n1 ))&amp;■8(a_32@■8(⋮@a_n2 ))&amp;■8(a_33&amp;⋯&amp;a_3m@⋮&amp;⋱&amp;⋮@a_n3&amp;⋯&amp;a_nm ))]</vt:lpstr>
      <vt:lpstr>A=[■8(a_11&amp;a_12&amp;■8(a_13&amp;⋯&amp;a_1m )@a_21&amp;a_22&amp;■8(a_23&amp;⋯&amp;a_2m )@■8(a_31@■8(⋮@a_n1 ))&amp;■8(a_32@■8(⋮@a_n2 ))&amp;■8(a_33&amp;⋯&amp;a_3m@⋮&amp;⋱&amp;⋮@a_n3&amp;⋯&amp;a_nm ))]</vt:lpstr>
      <vt:lpstr>A=[■8(a_11&amp;a_12&amp;■8(a_13&amp;⋯&amp;a_1m )@a_21&amp;a_22&amp;■8(a_23&amp;⋯&amp;a_2m )@■8(a_31@■8(⋮@a_n1 ))&amp;■8(a_32@■8(⋮@a_n2 ))&amp;■8(a_33&amp;⋯&amp;a_3m@⋮&amp;⋱&amp;⋮@a_n3&amp;⋯&amp;a_nm ))]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Some numerical examples</vt:lpstr>
      <vt:lpstr>Using the modified factor</vt:lpstr>
      <vt:lpstr>Another practical example</vt:lpstr>
      <vt:lpstr>Using the standard algorithm</vt:lpstr>
      <vt:lpstr>Using the modified algorithm</vt:lpstr>
      <vt:lpstr>In a graphical way</vt:lpstr>
      <vt:lpstr>Conclusions</vt:lpstr>
      <vt:lpstr>“GRASing a Matrix  with Low-Precision Arithmetic: refining the iterative algorithm to improve accuracy”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MANUEL VALDERAS JARAMILLO</dc:creator>
  <cp:lastModifiedBy>JUAN MANUEL VALDERAS JARAMILLO</cp:lastModifiedBy>
  <cp:revision>7</cp:revision>
  <dcterms:created xsi:type="dcterms:W3CDTF">2026-06-17T16:24:20Z</dcterms:created>
  <dcterms:modified xsi:type="dcterms:W3CDTF">2026-06-19T08:20:56Z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