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1"/>
  </p:sldMasterIdLst>
  <p:notesMasterIdLst>
    <p:notesMasterId r:id="rId30"/>
  </p:notesMasterIdLst>
  <p:handoutMasterIdLst>
    <p:handoutMasterId r:id="rId31"/>
  </p:handoutMasterIdLst>
  <p:sldIdLst>
    <p:sldId id="277" r:id="rId2"/>
    <p:sldId id="287" r:id="rId3"/>
    <p:sldId id="1845" r:id="rId4"/>
    <p:sldId id="307" r:id="rId5"/>
    <p:sldId id="298" r:id="rId6"/>
    <p:sldId id="306" r:id="rId7"/>
    <p:sldId id="303" r:id="rId8"/>
    <p:sldId id="1849" r:id="rId9"/>
    <p:sldId id="301" r:id="rId10"/>
    <p:sldId id="294" r:id="rId11"/>
    <p:sldId id="1846" r:id="rId12"/>
    <p:sldId id="304" r:id="rId13"/>
    <p:sldId id="310" r:id="rId14"/>
    <p:sldId id="311" r:id="rId15"/>
    <p:sldId id="308" r:id="rId16"/>
    <p:sldId id="1850" r:id="rId17"/>
    <p:sldId id="309" r:id="rId18"/>
    <p:sldId id="305" r:id="rId19"/>
    <p:sldId id="296" r:id="rId20"/>
    <p:sldId id="297" r:id="rId21"/>
    <p:sldId id="302" r:id="rId22"/>
    <p:sldId id="1847" r:id="rId23"/>
    <p:sldId id="295" r:id="rId24"/>
    <p:sldId id="299" r:id="rId25"/>
    <p:sldId id="293" r:id="rId26"/>
    <p:sldId id="300" r:id="rId27"/>
    <p:sldId id="1848" r:id="rId28"/>
    <p:sldId id="312"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iversità di Firenze" id="{520D3306-1561-5743-87FC-F53F0B38378C}">
          <p14:sldIdLst>
            <p14:sldId id="277"/>
            <p14:sldId id="287"/>
            <p14:sldId id="1845"/>
            <p14:sldId id="307"/>
            <p14:sldId id="298"/>
            <p14:sldId id="306"/>
            <p14:sldId id="303"/>
            <p14:sldId id="1849"/>
            <p14:sldId id="301"/>
            <p14:sldId id="294"/>
            <p14:sldId id="1846"/>
            <p14:sldId id="304"/>
            <p14:sldId id="310"/>
            <p14:sldId id="311"/>
            <p14:sldId id="308"/>
            <p14:sldId id="1850"/>
            <p14:sldId id="309"/>
            <p14:sldId id="305"/>
            <p14:sldId id="296"/>
            <p14:sldId id="297"/>
            <p14:sldId id="302"/>
            <p14:sldId id="1847"/>
            <p14:sldId id="295"/>
            <p14:sldId id="299"/>
            <p14:sldId id="293"/>
            <p14:sldId id="300"/>
            <p14:sldId id="1848"/>
            <p14:sldId id="31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7E"/>
    <a:srgbClr val="1D2A4F"/>
    <a:srgbClr val="132A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FD4443E-F989-4FC4-A0C8-D5A2AF1F390B}" styleName="Stile scuro 1 - Colore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64651" autoAdjust="0"/>
  </p:normalViewPr>
  <p:slideViewPr>
    <p:cSldViewPr snapToGrid="0" snapToObjects="1">
      <p:cViewPr varScale="1">
        <p:scale>
          <a:sx n="66" d="100"/>
          <a:sy n="66" d="100"/>
        </p:scale>
        <p:origin x="492"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2BE8E263-63B2-8F46-AB13-25ACC3A615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15DA6859-990C-7C4C-BE71-DABC78436F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C02513-12D4-7C45-A4B1-0A7A90C954B8}" type="datetimeFigureOut">
              <a:rPr lang="it-IT" smtClean="0"/>
              <a:t>20/06/2026</a:t>
            </a:fld>
            <a:endParaRPr lang="it-IT"/>
          </a:p>
        </p:txBody>
      </p:sp>
      <p:sp>
        <p:nvSpPr>
          <p:cNvPr id="4" name="Segnaposto piè di pagina 3">
            <a:extLst>
              <a:ext uri="{FF2B5EF4-FFF2-40B4-BE49-F238E27FC236}">
                <a16:creationId xmlns:a16="http://schemas.microsoft.com/office/drawing/2014/main" id="{41D1BC25-3502-BF49-B8D6-A38595555E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4D873EA4-7348-0245-AA8D-B2CBA2DCAB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D38D0A8-37A5-BE4D-90A6-FB32B9A6CB0E}" type="slidenum">
              <a:rPr lang="it-IT" smtClean="0"/>
              <a:t>‹N›</a:t>
            </a:fld>
            <a:endParaRPr lang="it-IT"/>
          </a:p>
        </p:txBody>
      </p:sp>
    </p:spTree>
    <p:extLst>
      <p:ext uri="{BB962C8B-B14F-4D97-AF65-F5344CB8AC3E}">
        <p14:creationId xmlns:p14="http://schemas.microsoft.com/office/powerpoint/2010/main" val="3009569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0D7045-9255-E947-B6AE-7BFBA280817C}" type="datetimeFigureOut">
              <a:rPr lang="it-IT" smtClean="0"/>
              <a:t>20/06/2026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E7D7B2-511C-5746-97D1-507EEDB38854}" type="slidenum">
              <a:rPr lang="it-IT" smtClean="0"/>
              <a:t>‹N›</a:t>
            </a:fld>
            <a:endParaRPr lang="it-IT"/>
          </a:p>
        </p:txBody>
      </p:sp>
    </p:spTree>
    <p:extLst>
      <p:ext uri="{BB962C8B-B14F-4D97-AF65-F5344CB8AC3E}">
        <p14:creationId xmlns:p14="http://schemas.microsoft.com/office/powerpoint/2010/main" val="3412156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9E7D7B2-511C-5746-97D1-507EEDB38854}" type="slidenum">
              <a:rPr lang="it-IT" smtClean="0"/>
              <a:t>1</a:t>
            </a:fld>
            <a:endParaRPr lang="it-IT"/>
          </a:p>
        </p:txBody>
      </p:sp>
    </p:spTree>
    <p:extLst>
      <p:ext uri="{BB962C8B-B14F-4D97-AF65-F5344CB8AC3E}">
        <p14:creationId xmlns:p14="http://schemas.microsoft.com/office/powerpoint/2010/main" val="874357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9E7D7B2-511C-5746-97D1-507EEDB38854}" type="slidenum">
              <a:rPr lang="it-IT" smtClean="0"/>
              <a:t>10</a:t>
            </a:fld>
            <a:endParaRPr lang="it-IT"/>
          </a:p>
        </p:txBody>
      </p:sp>
    </p:spTree>
    <p:extLst>
      <p:ext uri="{BB962C8B-B14F-4D97-AF65-F5344CB8AC3E}">
        <p14:creationId xmlns:p14="http://schemas.microsoft.com/office/powerpoint/2010/main" val="230102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9E7D7B2-511C-5746-97D1-507EEDB38854}" type="slidenum">
              <a:rPr lang="it-IT" smtClean="0"/>
              <a:t>11</a:t>
            </a:fld>
            <a:endParaRPr lang="it-IT"/>
          </a:p>
        </p:txBody>
      </p:sp>
    </p:spTree>
    <p:extLst>
      <p:ext uri="{BB962C8B-B14F-4D97-AF65-F5344CB8AC3E}">
        <p14:creationId xmlns:p14="http://schemas.microsoft.com/office/powerpoint/2010/main" val="796266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9E7D7B2-511C-5746-97D1-507EEDB38854}" type="slidenum">
              <a:rPr lang="it-IT" smtClean="0"/>
              <a:t>12</a:t>
            </a:fld>
            <a:endParaRPr lang="it-IT"/>
          </a:p>
        </p:txBody>
      </p:sp>
    </p:spTree>
    <p:extLst>
      <p:ext uri="{BB962C8B-B14F-4D97-AF65-F5344CB8AC3E}">
        <p14:creationId xmlns:p14="http://schemas.microsoft.com/office/powerpoint/2010/main" val="454150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9E7D7B2-511C-5746-97D1-507EEDB38854}" type="slidenum">
              <a:rPr lang="it-IT" smtClean="0"/>
              <a:t>13</a:t>
            </a:fld>
            <a:endParaRPr lang="it-IT"/>
          </a:p>
        </p:txBody>
      </p:sp>
    </p:spTree>
    <p:extLst>
      <p:ext uri="{BB962C8B-B14F-4D97-AF65-F5344CB8AC3E}">
        <p14:creationId xmlns:p14="http://schemas.microsoft.com/office/powerpoint/2010/main" val="3419033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9E7D7B2-511C-5746-97D1-507EEDB38854}" type="slidenum">
              <a:rPr lang="it-IT" smtClean="0"/>
              <a:t>14</a:t>
            </a:fld>
            <a:endParaRPr lang="it-IT"/>
          </a:p>
        </p:txBody>
      </p:sp>
    </p:spTree>
    <p:extLst>
      <p:ext uri="{BB962C8B-B14F-4D97-AF65-F5344CB8AC3E}">
        <p14:creationId xmlns:p14="http://schemas.microsoft.com/office/powerpoint/2010/main" val="939485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9E7D7B2-511C-5746-97D1-507EEDB38854}" type="slidenum">
              <a:rPr lang="it-IT" smtClean="0"/>
              <a:t>15</a:t>
            </a:fld>
            <a:endParaRPr lang="it-IT"/>
          </a:p>
        </p:txBody>
      </p:sp>
    </p:spTree>
    <p:extLst>
      <p:ext uri="{BB962C8B-B14F-4D97-AF65-F5344CB8AC3E}">
        <p14:creationId xmlns:p14="http://schemas.microsoft.com/office/powerpoint/2010/main" val="1262213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9E7D7B2-511C-5746-97D1-507EEDB38854}" type="slidenum">
              <a:rPr lang="it-IT" smtClean="0"/>
              <a:t>16</a:t>
            </a:fld>
            <a:endParaRPr lang="it-IT"/>
          </a:p>
        </p:txBody>
      </p:sp>
    </p:spTree>
    <p:extLst>
      <p:ext uri="{BB962C8B-B14F-4D97-AF65-F5344CB8AC3E}">
        <p14:creationId xmlns:p14="http://schemas.microsoft.com/office/powerpoint/2010/main" val="2541544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9E7D7B2-511C-5746-97D1-507EEDB38854}" type="slidenum">
              <a:rPr lang="it-IT" smtClean="0"/>
              <a:t>17</a:t>
            </a:fld>
            <a:endParaRPr lang="it-IT"/>
          </a:p>
        </p:txBody>
      </p:sp>
    </p:spTree>
    <p:extLst>
      <p:ext uri="{BB962C8B-B14F-4D97-AF65-F5344CB8AC3E}">
        <p14:creationId xmlns:p14="http://schemas.microsoft.com/office/powerpoint/2010/main" val="3971755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9E7D7B2-511C-5746-97D1-507EEDB38854}" type="slidenum">
              <a:rPr lang="it-IT" smtClean="0"/>
              <a:t>18</a:t>
            </a:fld>
            <a:endParaRPr lang="it-IT"/>
          </a:p>
        </p:txBody>
      </p:sp>
    </p:spTree>
    <p:extLst>
      <p:ext uri="{BB962C8B-B14F-4D97-AF65-F5344CB8AC3E}">
        <p14:creationId xmlns:p14="http://schemas.microsoft.com/office/powerpoint/2010/main" val="3529941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9E7D7B2-511C-5746-97D1-507EEDB38854}" type="slidenum">
              <a:rPr lang="it-IT" smtClean="0"/>
              <a:t>19</a:t>
            </a:fld>
            <a:endParaRPr lang="it-IT"/>
          </a:p>
        </p:txBody>
      </p:sp>
    </p:spTree>
    <p:extLst>
      <p:ext uri="{BB962C8B-B14F-4D97-AF65-F5344CB8AC3E}">
        <p14:creationId xmlns:p14="http://schemas.microsoft.com/office/powerpoint/2010/main" val="1022811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9E7D7B2-511C-5746-97D1-507EEDB38854}" type="slidenum">
              <a:rPr lang="it-IT" smtClean="0"/>
              <a:t>2</a:t>
            </a:fld>
            <a:endParaRPr lang="it-IT"/>
          </a:p>
        </p:txBody>
      </p:sp>
    </p:spTree>
    <p:extLst>
      <p:ext uri="{BB962C8B-B14F-4D97-AF65-F5344CB8AC3E}">
        <p14:creationId xmlns:p14="http://schemas.microsoft.com/office/powerpoint/2010/main" val="3898938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9E7D7B2-511C-5746-97D1-507EEDB38854}" type="slidenum">
              <a:rPr lang="it-IT" smtClean="0"/>
              <a:t>20</a:t>
            </a:fld>
            <a:endParaRPr lang="it-IT"/>
          </a:p>
        </p:txBody>
      </p:sp>
    </p:spTree>
    <p:extLst>
      <p:ext uri="{BB962C8B-B14F-4D97-AF65-F5344CB8AC3E}">
        <p14:creationId xmlns:p14="http://schemas.microsoft.com/office/powerpoint/2010/main" val="1770826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9E7D7B2-511C-5746-97D1-507EEDB38854}" type="slidenum">
              <a:rPr lang="it-IT" smtClean="0"/>
              <a:t>21</a:t>
            </a:fld>
            <a:endParaRPr lang="it-IT"/>
          </a:p>
        </p:txBody>
      </p:sp>
    </p:spTree>
    <p:extLst>
      <p:ext uri="{BB962C8B-B14F-4D97-AF65-F5344CB8AC3E}">
        <p14:creationId xmlns:p14="http://schemas.microsoft.com/office/powerpoint/2010/main" val="944974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9E7D7B2-511C-5746-97D1-507EEDB38854}" type="slidenum">
              <a:rPr lang="it-IT" smtClean="0"/>
              <a:t>22</a:t>
            </a:fld>
            <a:endParaRPr lang="it-IT"/>
          </a:p>
        </p:txBody>
      </p:sp>
    </p:spTree>
    <p:extLst>
      <p:ext uri="{BB962C8B-B14F-4D97-AF65-F5344CB8AC3E}">
        <p14:creationId xmlns:p14="http://schemas.microsoft.com/office/powerpoint/2010/main" val="40597057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9E7D7B2-511C-5746-97D1-507EEDB38854}" type="slidenum">
              <a:rPr lang="it-IT" smtClean="0"/>
              <a:t>23</a:t>
            </a:fld>
            <a:endParaRPr lang="it-IT"/>
          </a:p>
        </p:txBody>
      </p:sp>
    </p:spTree>
    <p:extLst>
      <p:ext uri="{BB962C8B-B14F-4D97-AF65-F5344CB8AC3E}">
        <p14:creationId xmlns:p14="http://schemas.microsoft.com/office/powerpoint/2010/main" val="3900034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Costs are organized into three categories: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capital costs, (ii) emission costs, and (iii) operational costs. Capital costs </a:t>
                </a:r>
                <a14:m>
                  <m:oMath xmlns:m="http://schemas.openxmlformats.org/officeDocument/2006/math">
                    <m:sSub>
                      <m:sSubPr>
                        <m:ctrlPr>
                          <a:rPr lang="it-IT" sz="1200" b="1" i="1" kern="1200">
                            <a:solidFill>
                              <a:schemeClr val="tx1"/>
                            </a:solidFill>
                            <a:effectLst/>
                            <a:latin typeface="Cambria Math" panose="02040503050406030204" pitchFamily="18" charset="0"/>
                            <a:ea typeface="+mn-ea"/>
                            <a:cs typeface="+mn-cs"/>
                          </a:rPr>
                        </m:ctrlPr>
                      </m:sSubPr>
                      <m:e>
                        <m:r>
                          <a:rPr lang="it-IT" sz="1200" b="1" kern="1200">
                            <a:solidFill>
                              <a:schemeClr val="tx1"/>
                            </a:solidFill>
                            <a:effectLst/>
                            <a:latin typeface="Cambria Math" panose="02040503050406030204" pitchFamily="18" charset="0"/>
                            <a:ea typeface="+mn-ea"/>
                            <a:cs typeface="+mn-cs"/>
                          </a:rPr>
                          <m:t>𝐂</m:t>
                        </m:r>
                      </m:e>
                      <m:sub>
                        <m:r>
                          <a:rPr lang="it-IT" sz="1200" b="1" kern="1200">
                            <a:solidFill>
                              <a:schemeClr val="tx1"/>
                            </a:solidFill>
                            <a:effectLst/>
                            <a:latin typeface="Cambria Math" panose="02040503050406030204" pitchFamily="18" charset="0"/>
                            <a:ea typeface="+mn-ea"/>
                            <a:cs typeface="+mn-cs"/>
                          </a:rPr>
                          <m:t>𝐜𝐚𝐩</m:t>
                        </m:r>
                      </m:sub>
                    </m:sSub>
                  </m:oMath>
                </a14:m>
                <a:r>
                  <a:rPr lang="en-US" sz="1200" kern="1200" dirty="0">
                    <a:solidFill>
                      <a:schemeClr val="tx1"/>
                    </a:solidFill>
                    <a:effectLst/>
                    <a:latin typeface="+mn-lt"/>
                    <a:ea typeface="+mn-ea"/>
                    <a:cs typeface="+mn-cs"/>
                  </a:rPr>
                  <a:t> depend on the newly installed capacity </a:t>
                </a:r>
                <a14:m>
                  <m:oMath xmlns:m="http://schemas.openxmlformats.org/officeDocument/2006/math">
                    <m:r>
                      <a:rPr lang="it-IT" sz="1200" b="1" kern="1200">
                        <a:solidFill>
                          <a:schemeClr val="tx1"/>
                        </a:solidFill>
                        <a:effectLst/>
                        <a:latin typeface="Cambria Math" panose="02040503050406030204" pitchFamily="18" charset="0"/>
                        <a:ea typeface="+mn-ea"/>
                        <a:cs typeface="+mn-cs"/>
                      </a:rPr>
                      <m:t>𝐂𝐚</m:t>
                    </m:r>
                    <m:sSub>
                      <m:sSubPr>
                        <m:ctrlPr>
                          <a:rPr lang="it-IT" sz="1200" b="1" i="1" kern="1200">
                            <a:solidFill>
                              <a:schemeClr val="tx1"/>
                            </a:solidFill>
                            <a:effectLst/>
                            <a:latin typeface="Cambria Math" panose="02040503050406030204" pitchFamily="18" charset="0"/>
                            <a:ea typeface="+mn-ea"/>
                            <a:cs typeface="+mn-cs"/>
                          </a:rPr>
                        </m:ctrlPr>
                      </m:sSubPr>
                      <m:e>
                        <m:r>
                          <a:rPr lang="it-IT" sz="1200" b="1" kern="1200">
                            <a:solidFill>
                              <a:schemeClr val="tx1"/>
                            </a:solidFill>
                            <a:effectLst/>
                            <a:latin typeface="Cambria Math" panose="02040503050406030204" pitchFamily="18" charset="0"/>
                            <a:ea typeface="+mn-ea"/>
                            <a:cs typeface="+mn-cs"/>
                          </a:rPr>
                          <m:t>𝐩</m:t>
                        </m:r>
                      </m:e>
                      <m:sub>
                        <m:r>
                          <a:rPr lang="it-IT" sz="1200" b="1" kern="1200">
                            <a:solidFill>
                              <a:schemeClr val="tx1"/>
                            </a:solidFill>
                            <a:effectLst/>
                            <a:latin typeface="Cambria Math" panose="02040503050406030204" pitchFamily="18" charset="0"/>
                            <a:ea typeface="+mn-ea"/>
                            <a:cs typeface="+mn-cs"/>
                          </a:rPr>
                          <m:t>𝐢𝐧𝐬𝐭</m:t>
                        </m:r>
                      </m:sub>
                    </m:sSub>
                  </m:oMath>
                </a14:m>
                <a:r>
                  <a:rPr lang="en-US" sz="1200" kern="1200" dirty="0">
                    <a:solidFill>
                      <a:schemeClr val="tx1"/>
                    </a:solidFill>
                    <a:effectLst/>
                    <a:latin typeface="+mn-lt"/>
                    <a:ea typeface="+mn-ea"/>
                    <a:cs typeface="+mn-cs"/>
                  </a:rPr>
                  <a:t>, while emission costs </a:t>
                </a:r>
                <a14:m>
                  <m:oMath xmlns:m="http://schemas.openxmlformats.org/officeDocument/2006/math">
                    <m:sSub>
                      <m:sSubPr>
                        <m:ctrlPr>
                          <a:rPr lang="it-IT" sz="1200" b="1" i="1" kern="1200">
                            <a:solidFill>
                              <a:schemeClr val="tx1"/>
                            </a:solidFill>
                            <a:effectLst/>
                            <a:latin typeface="Cambria Math" panose="02040503050406030204" pitchFamily="18" charset="0"/>
                            <a:ea typeface="+mn-ea"/>
                            <a:cs typeface="+mn-cs"/>
                          </a:rPr>
                        </m:ctrlPr>
                      </m:sSubPr>
                      <m:e>
                        <m:r>
                          <a:rPr lang="it-IT" sz="1200" b="1" kern="1200">
                            <a:solidFill>
                              <a:schemeClr val="tx1"/>
                            </a:solidFill>
                            <a:effectLst/>
                            <a:latin typeface="Cambria Math" panose="02040503050406030204" pitchFamily="18" charset="0"/>
                            <a:ea typeface="+mn-ea"/>
                            <a:cs typeface="+mn-cs"/>
                          </a:rPr>
                          <m:t>𝐂</m:t>
                        </m:r>
                      </m:e>
                      <m:sub>
                        <m:r>
                          <a:rPr lang="it-IT" sz="1200" b="1" kern="1200">
                            <a:solidFill>
                              <a:schemeClr val="tx1"/>
                            </a:solidFill>
                            <a:effectLst/>
                            <a:latin typeface="Cambria Math" panose="02040503050406030204" pitchFamily="18" charset="0"/>
                            <a:ea typeface="+mn-ea"/>
                            <a:cs typeface="+mn-cs"/>
                          </a:rPr>
                          <m:t>𝐫</m:t>
                        </m:r>
                      </m:sub>
                    </m:sSub>
                  </m:oMath>
                </a14:m>
                <a:r>
                  <a:rPr lang="en-US" sz="1200" kern="1200" dirty="0">
                    <a:solidFill>
                      <a:schemeClr val="tx1"/>
                    </a:solidFill>
                    <a:effectLst/>
                    <a:latin typeface="+mn-lt"/>
                    <a:ea typeface="+mn-ea"/>
                    <a:cs typeface="+mn-cs"/>
                  </a:rPr>
                  <a:t> depend on total system emissions </a:t>
                </a:r>
                <a14:m>
                  <m:oMath xmlns:m="http://schemas.openxmlformats.org/officeDocument/2006/math">
                    <m:sSub>
                      <m:sSubPr>
                        <m:ctrlPr>
                          <a:rPr lang="it-IT" sz="1200" b="1" i="1" kern="1200">
                            <a:solidFill>
                              <a:schemeClr val="tx1"/>
                            </a:solidFill>
                            <a:effectLst/>
                            <a:latin typeface="Cambria Math" panose="02040503050406030204" pitchFamily="18" charset="0"/>
                            <a:ea typeface="+mn-ea"/>
                            <a:cs typeface="+mn-cs"/>
                          </a:rPr>
                        </m:ctrlPr>
                      </m:sSubPr>
                      <m:e>
                        <m:r>
                          <a:rPr lang="it-IT" sz="1200" b="1" kern="1200">
                            <a:solidFill>
                              <a:schemeClr val="tx1"/>
                            </a:solidFill>
                            <a:effectLst/>
                            <a:latin typeface="Cambria Math" panose="02040503050406030204" pitchFamily="18" charset="0"/>
                            <a:ea typeface="+mn-ea"/>
                            <a:cs typeface="+mn-cs"/>
                          </a:rPr>
                          <m:t>𝐑</m:t>
                        </m:r>
                      </m:e>
                      <m:sub>
                        <m:r>
                          <a:rPr lang="it-IT" sz="1200" b="1" kern="1200">
                            <a:solidFill>
                              <a:schemeClr val="tx1"/>
                            </a:solidFill>
                            <a:effectLst/>
                            <a:latin typeface="Cambria Math" panose="02040503050406030204" pitchFamily="18" charset="0"/>
                            <a:ea typeface="+mn-ea"/>
                            <a:cs typeface="+mn-cs"/>
                          </a:rPr>
                          <m:t>𝐭𝐨𝐭</m:t>
                        </m:r>
                      </m:sub>
                    </m:sSub>
                  </m:oMath>
                </a14:m>
                <a:r>
                  <a:rPr lang="en-US" sz="1200" kern="1200" dirty="0">
                    <a:solidFill>
                      <a:schemeClr val="tx1"/>
                    </a:solidFill>
                    <a:effectLst/>
                    <a:latin typeface="+mn-lt"/>
                    <a:ea typeface="+mn-ea"/>
                    <a:cs typeface="+mn-cs"/>
                  </a:rPr>
                  <a:t>. Operational costs are further disaggregated into fixed operational costs </a:t>
                </a:r>
                <a14:m>
                  <m:oMath xmlns:m="http://schemas.openxmlformats.org/officeDocument/2006/math">
                    <m:sSub>
                      <m:sSubPr>
                        <m:ctrlPr>
                          <a:rPr lang="it-IT" sz="1200" b="1" i="1" kern="1200">
                            <a:solidFill>
                              <a:schemeClr val="tx1"/>
                            </a:solidFill>
                            <a:effectLst/>
                            <a:latin typeface="Cambria Math" panose="02040503050406030204" pitchFamily="18" charset="0"/>
                            <a:ea typeface="+mn-ea"/>
                            <a:cs typeface="+mn-cs"/>
                          </a:rPr>
                        </m:ctrlPr>
                      </m:sSubPr>
                      <m:e>
                        <m:r>
                          <a:rPr lang="it-IT" sz="1200" b="1" kern="1200">
                            <a:solidFill>
                              <a:schemeClr val="tx1"/>
                            </a:solidFill>
                            <a:effectLst/>
                            <a:latin typeface="Cambria Math" panose="02040503050406030204" pitchFamily="18" charset="0"/>
                            <a:ea typeface="+mn-ea"/>
                            <a:cs typeface="+mn-cs"/>
                          </a:rPr>
                          <m:t>𝐂</m:t>
                        </m:r>
                      </m:e>
                      <m:sub>
                        <m:r>
                          <a:rPr lang="it-IT" sz="1200" b="1" kern="1200">
                            <a:solidFill>
                              <a:schemeClr val="tx1"/>
                            </a:solidFill>
                            <a:effectLst/>
                            <a:latin typeface="Cambria Math" panose="02040503050406030204" pitchFamily="18" charset="0"/>
                            <a:ea typeface="+mn-ea"/>
                            <a:cs typeface="+mn-cs"/>
                          </a:rPr>
                          <m:t>𝐟𝐢</m:t>
                        </m:r>
                        <m:sSub>
                          <m:sSubPr>
                            <m:ctrlPr>
                              <a:rPr lang="it-IT" sz="1200" b="1" i="1" kern="1200">
                                <a:solidFill>
                                  <a:schemeClr val="tx1"/>
                                </a:solidFill>
                                <a:effectLst/>
                                <a:latin typeface="Cambria Math" panose="02040503050406030204" pitchFamily="18" charset="0"/>
                                <a:ea typeface="+mn-ea"/>
                                <a:cs typeface="+mn-cs"/>
                              </a:rPr>
                            </m:ctrlPr>
                          </m:sSubPr>
                          <m:e>
                            <m:r>
                              <a:rPr lang="it-IT" sz="1200" b="1" kern="1200">
                                <a:solidFill>
                                  <a:schemeClr val="tx1"/>
                                </a:solidFill>
                                <a:effectLst/>
                                <a:latin typeface="Cambria Math" panose="02040503050406030204" pitchFamily="18" charset="0"/>
                                <a:ea typeface="+mn-ea"/>
                                <a:cs typeface="+mn-cs"/>
                              </a:rPr>
                              <m:t>𝐱</m:t>
                            </m:r>
                          </m:e>
                          <m:sub>
                            <m:r>
                              <a:rPr lang="it-IT" sz="1200" b="1" kern="1200">
                                <a:solidFill>
                                  <a:schemeClr val="tx1"/>
                                </a:solidFill>
                                <a:effectLst/>
                                <a:latin typeface="Cambria Math" panose="02040503050406030204" pitchFamily="18" charset="0"/>
                                <a:ea typeface="+mn-ea"/>
                                <a:cs typeface="+mn-cs"/>
                              </a:rPr>
                              <m:t>𝐨𝐩</m:t>
                            </m:r>
                          </m:sub>
                        </m:sSub>
                      </m:sub>
                    </m:sSub>
                  </m:oMath>
                </a14:m>
                <a:r>
                  <a:rPr lang="en-US" sz="1200" kern="1200" dirty="0">
                    <a:solidFill>
                      <a:schemeClr val="tx1"/>
                    </a:solidFill>
                    <a:effectLst/>
                    <a:latin typeface="+mn-lt"/>
                    <a:ea typeface="+mn-ea"/>
                    <a:cs typeface="+mn-cs"/>
                  </a:rPr>
                  <a:t>, depending on operative capacity </a:t>
                </a:r>
                <a14:m>
                  <m:oMath xmlns:m="http://schemas.openxmlformats.org/officeDocument/2006/math">
                    <m:r>
                      <a:rPr lang="it-IT" sz="1200" b="1" kern="1200">
                        <a:solidFill>
                          <a:schemeClr val="tx1"/>
                        </a:solidFill>
                        <a:effectLst/>
                        <a:latin typeface="Cambria Math" panose="02040503050406030204" pitchFamily="18" charset="0"/>
                        <a:ea typeface="+mn-ea"/>
                        <a:cs typeface="+mn-cs"/>
                      </a:rPr>
                      <m:t>𝐂𝐚</m:t>
                    </m:r>
                    <m:sSub>
                      <m:sSubPr>
                        <m:ctrlPr>
                          <a:rPr lang="it-IT" sz="1200" b="1" i="1" kern="1200">
                            <a:solidFill>
                              <a:schemeClr val="tx1"/>
                            </a:solidFill>
                            <a:effectLst/>
                            <a:latin typeface="Cambria Math" panose="02040503050406030204" pitchFamily="18" charset="0"/>
                            <a:ea typeface="+mn-ea"/>
                            <a:cs typeface="+mn-cs"/>
                          </a:rPr>
                        </m:ctrlPr>
                      </m:sSubPr>
                      <m:e>
                        <m:r>
                          <a:rPr lang="it-IT" sz="1200" b="1" kern="1200">
                            <a:solidFill>
                              <a:schemeClr val="tx1"/>
                            </a:solidFill>
                            <a:effectLst/>
                            <a:latin typeface="Cambria Math" panose="02040503050406030204" pitchFamily="18" charset="0"/>
                            <a:ea typeface="+mn-ea"/>
                            <a:cs typeface="+mn-cs"/>
                          </a:rPr>
                          <m:t>𝐩</m:t>
                        </m:r>
                      </m:e>
                      <m:sub>
                        <m:r>
                          <a:rPr lang="it-IT" sz="1200" b="1" kern="1200">
                            <a:solidFill>
                              <a:schemeClr val="tx1"/>
                            </a:solidFill>
                            <a:effectLst/>
                            <a:latin typeface="Cambria Math" panose="02040503050406030204" pitchFamily="18" charset="0"/>
                            <a:ea typeface="+mn-ea"/>
                            <a:cs typeface="+mn-cs"/>
                          </a:rPr>
                          <m:t>𝐨𝐩</m:t>
                        </m:r>
                      </m:sub>
                    </m:sSub>
                  </m:oMath>
                </a14:m>
                <a:r>
                  <a:rPr lang="en-US" sz="1200" kern="1200" dirty="0">
                    <a:solidFill>
                      <a:schemeClr val="tx1"/>
                    </a:solidFill>
                    <a:effectLst/>
                    <a:latin typeface="+mn-lt"/>
                    <a:ea typeface="+mn-ea"/>
                    <a:cs typeface="+mn-cs"/>
                  </a:rPr>
                  <a:t>, variable operational costs </a:t>
                </a:r>
                <a14:m>
                  <m:oMath xmlns:m="http://schemas.openxmlformats.org/officeDocument/2006/math">
                    <m:sSub>
                      <m:sSubPr>
                        <m:ctrlPr>
                          <a:rPr lang="it-IT" sz="1200" b="1" i="1" kern="1200">
                            <a:solidFill>
                              <a:schemeClr val="tx1"/>
                            </a:solidFill>
                            <a:effectLst/>
                            <a:latin typeface="Cambria Math" panose="02040503050406030204" pitchFamily="18" charset="0"/>
                            <a:ea typeface="+mn-ea"/>
                            <a:cs typeface="+mn-cs"/>
                          </a:rPr>
                        </m:ctrlPr>
                      </m:sSubPr>
                      <m:e>
                        <m:r>
                          <a:rPr lang="it-IT" sz="1200" b="1" kern="1200">
                            <a:solidFill>
                              <a:schemeClr val="tx1"/>
                            </a:solidFill>
                            <a:effectLst/>
                            <a:latin typeface="Cambria Math" panose="02040503050406030204" pitchFamily="18" charset="0"/>
                            <a:ea typeface="+mn-ea"/>
                            <a:cs typeface="+mn-cs"/>
                          </a:rPr>
                          <m:t>𝐂</m:t>
                        </m:r>
                      </m:e>
                      <m:sub>
                        <m:r>
                          <a:rPr lang="it-IT" sz="1200" b="1" kern="1200">
                            <a:solidFill>
                              <a:schemeClr val="tx1"/>
                            </a:solidFill>
                            <a:effectLst/>
                            <a:latin typeface="Cambria Math" panose="02040503050406030204" pitchFamily="18" charset="0"/>
                            <a:ea typeface="+mn-ea"/>
                            <a:cs typeface="+mn-cs"/>
                          </a:rPr>
                          <m:t>𝐯𝐚</m:t>
                        </m:r>
                        <m:sSub>
                          <m:sSubPr>
                            <m:ctrlPr>
                              <a:rPr lang="it-IT" sz="1200" b="1" i="1" kern="1200">
                                <a:solidFill>
                                  <a:schemeClr val="tx1"/>
                                </a:solidFill>
                                <a:effectLst/>
                                <a:latin typeface="Cambria Math" panose="02040503050406030204" pitchFamily="18" charset="0"/>
                                <a:ea typeface="+mn-ea"/>
                                <a:cs typeface="+mn-cs"/>
                              </a:rPr>
                            </m:ctrlPr>
                          </m:sSubPr>
                          <m:e>
                            <m:r>
                              <a:rPr lang="it-IT" sz="1200" b="1" kern="1200">
                                <a:solidFill>
                                  <a:schemeClr val="tx1"/>
                                </a:solidFill>
                                <a:effectLst/>
                                <a:latin typeface="Cambria Math" panose="02040503050406030204" pitchFamily="18" charset="0"/>
                                <a:ea typeface="+mn-ea"/>
                                <a:cs typeface="+mn-cs"/>
                              </a:rPr>
                              <m:t>𝐫</m:t>
                            </m:r>
                          </m:e>
                          <m:sub>
                            <m:r>
                              <a:rPr lang="it-IT" sz="1200" b="1" kern="1200">
                                <a:solidFill>
                                  <a:schemeClr val="tx1"/>
                                </a:solidFill>
                                <a:effectLst/>
                                <a:latin typeface="Cambria Math" panose="02040503050406030204" pitchFamily="18" charset="0"/>
                                <a:ea typeface="+mn-ea"/>
                                <a:cs typeface="+mn-cs"/>
                              </a:rPr>
                              <m:t>𝐨𝐩</m:t>
                            </m:r>
                          </m:sub>
                        </m:sSub>
                      </m:sub>
                    </m:sSub>
                  </m:oMath>
                </a14:m>
                <a:r>
                  <a:rPr lang="en-US" sz="1200" kern="1200" dirty="0">
                    <a:solidFill>
                      <a:schemeClr val="tx1"/>
                    </a:solidFill>
                    <a:effectLst/>
                    <a:latin typeface="+mn-lt"/>
                    <a:ea typeface="+mn-ea"/>
                    <a:cs typeface="+mn-cs"/>
                  </a:rPr>
                  <a:t>, depending on total activity output </a:t>
                </a:r>
                <a14:m>
                  <m:oMath xmlns:m="http://schemas.openxmlformats.org/officeDocument/2006/math">
                    <m:r>
                      <a:rPr lang="it-IT" sz="1200" b="1" kern="1200">
                        <a:solidFill>
                          <a:schemeClr val="tx1"/>
                        </a:solidFill>
                        <a:effectLst/>
                        <a:latin typeface="Cambria Math" panose="02040503050406030204" pitchFamily="18" charset="0"/>
                        <a:ea typeface="+mn-ea"/>
                        <a:cs typeface="+mn-cs"/>
                      </a:rPr>
                      <m:t>𝐗</m:t>
                    </m:r>
                  </m:oMath>
                </a14:m>
                <a:r>
                  <a:rPr lang="en-US" sz="1200" kern="1200" dirty="0">
                    <a:solidFill>
                      <a:schemeClr val="tx1"/>
                    </a:solidFill>
                    <a:effectLst/>
                    <a:latin typeface="+mn-lt"/>
                    <a:ea typeface="+mn-ea"/>
                    <a:cs typeface="+mn-cs"/>
                  </a:rPr>
                  <a:t>, and fuel costs </a:t>
                </a:r>
                <a14:m>
                  <m:oMath xmlns:m="http://schemas.openxmlformats.org/officeDocument/2006/math">
                    <m:sSub>
                      <m:sSubPr>
                        <m:ctrlPr>
                          <a:rPr lang="it-IT" sz="1200" b="1" i="1" kern="1200">
                            <a:solidFill>
                              <a:schemeClr val="tx1"/>
                            </a:solidFill>
                            <a:effectLst/>
                            <a:latin typeface="Cambria Math" panose="02040503050406030204" pitchFamily="18" charset="0"/>
                            <a:ea typeface="+mn-ea"/>
                            <a:cs typeface="+mn-cs"/>
                          </a:rPr>
                        </m:ctrlPr>
                      </m:sSubPr>
                      <m:e>
                        <m:r>
                          <a:rPr lang="it-IT" sz="1200" b="1" kern="1200">
                            <a:solidFill>
                              <a:schemeClr val="tx1"/>
                            </a:solidFill>
                            <a:effectLst/>
                            <a:latin typeface="Cambria Math" panose="02040503050406030204" pitchFamily="18" charset="0"/>
                            <a:ea typeface="+mn-ea"/>
                            <a:cs typeface="+mn-cs"/>
                          </a:rPr>
                          <m:t>𝐂</m:t>
                        </m:r>
                      </m:e>
                      <m:sub>
                        <m:r>
                          <a:rPr lang="it-IT" sz="1200" b="1" kern="1200">
                            <a:solidFill>
                              <a:schemeClr val="tx1"/>
                            </a:solidFill>
                            <a:effectLst/>
                            <a:latin typeface="Cambria Math" panose="02040503050406030204" pitchFamily="18" charset="0"/>
                            <a:ea typeface="+mn-ea"/>
                            <a:cs typeface="+mn-cs"/>
                          </a:rPr>
                          <m:t>𝐟𝐮𝐞𝐥</m:t>
                        </m:r>
                      </m:sub>
                    </m:sSub>
                  </m:oMath>
                </a14:m>
                <a:r>
                  <a:rPr lang="en-US" sz="1200" kern="1200" dirty="0">
                    <a:solidFill>
                      <a:schemeClr val="tx1"/>
                    </a:solidFill>
                    <a:effectLst/>
                    <a:latin typeface="+mn-lt"/>
                    <a:ea typeface="+mn-ea"/>
                    <a:cs typeface="+mn-cs"/>
                  </a:rPr>
                  <a:t>, depending on fuel consumption by each technology and by final demand categories as described by the use coefficients matrix and the final demand matrix, respectively.</a:t>
                </a:r>
              </a:p>
              <a:p>
                <a:endParaRPr lang="it-IT" dirty="0"/>
              </a:p>
            </p:txBody>
          </p:sp>
        </mc:Choice>
        <mc:Fallback xmlns="">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Costs are organized into three categories: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capital costs, (ii) emission costs, and (iii) operational costs. Capital costs </a:t>
                </a:r>
                <a:r>
                  <a:rPr lang="it-IT" sz="1200" b="1" i="0" kern="1200">
                    <a:solidFill>
                      <a:schemeClr val="tx1"/>
                    </a:solidFill>
                    <a:effectLst/>
                    <a:latin typeface="+mn-lt"/>
                    <a:ea typeface="+mn-ea"/>
                    <a:cs typeface="+mn-cs"/>
                  </a:rPr>
                  <a:t>𝐂_𝐜𝐚𝐩</a:t>
                </a:r>
                <a:r>
                  <a:rPr lang="en-US" sz="1200" kern="1200" dirty="0">
                    <a:solidFill>
                      <a:schemeClr val="tx1"/>
                    </a:solidFill>
                    <a:effectLst/>
                    <a:latin typeface="+mn-lt"/>
                    <a:ea typeface="+mn-ea"/>
                    <a:cs typeface="+mn-cs"/>
                  </a:rPr>
                  <a:t> depend on the newly installed capacity </a:t>
                </a:r>
                <a:r>
                  <a:rPr lang="it-IT" sz="1200" b="1" i="0" kern="1200">
                    <a:solidFill>
                      <a:schemeClr val="tx1"/>
                    </a:solidFill>
                    <a:effectLst/>
                    <a:latin typeface="+mn-lt"/>
                    <a:ea typeface="+mn-ea"/>
                    <a:cs typeface="+mn-cs"/>
                  </a:rPr>
                  <a:t>𝐂𝐚𝐩_𝐢𝐧𝐬𝐭</a:t>
                </a:r>
                <a:r>
                  <a:rPr lang="en-US" sz="1200" kern="1200" dirty="0">
                    <a:solidFill>
                      <a:schemeClr val="tx1"/>
                    </a:solidFill>
                    <a:effectLst/>
                    <a:latin typeface="+mn-lt"/>
                    <a:ea typeface="+mn-ea"/>
                    <a:cs typeface="+mn-cs"/>
                  </a:rPr>
                  <a:t>, while emission costs </a:t>
                </a:r>
                <a:r>
                  <a:rPr lang="it-IT" sz="1200" b="1" i="0" kern="1200">
                    <a:solidFill>
                      <a:schemeClr val="tx1"/>
                    </a:solidFill>
                    <a:effectLst/>
                    <a:latin typeface="+mn-lt"/>
                    <a:ea typeface="+mn-ea"/>
                    <a:cs typeface="+mn-cs"/>
                  </a:rPr>
                  <a:t>𝐂_𝐫</a:t>
                </a:r>
                <a:r>
                  <a:rPr lang="en-US" sz="1200" kern="1200" dirty="0">
                    <a:solidFill>
                      <a:schemeClr val="tx1"/>
                    </a:solidFill>
                    <a:effectLst/>
                    <a:latin typeface="+mn-lt"/>
                    <a:ea typeface="+mn-ea"/>
                    <a:cs typeface="+mn-cs"/>
                  </a:rPr>
                  <a:t> depend on total system emissions </a:t>
                </a:r>
                <a:r>
                  <a:rPr lang="it-IT" sz="1200" b="1" i="0" kern="1200">
                    <a:solidFill>
                      <a:schemeClr val="tx1"/>
                    </a:solidFill>
                    <a:effectLst/>
                    <a:latin typeface="+mn-lt"/>
                    <a:ea typeface="+mn-ea"/>
                    <a:cs typeface="+mn-cs"/>
                  </a:rPr>
                  <a:t>𝐑_𝐭𝐨𝐭</a:t>
                </a:r>
                <a:r>
                  <a:rPr lang="en-US" sz="1200" kern="1200" dirty="0">
                    <a:solidFill>
                      <a:schemeClr val="tx1"/>
                    </a:solidFill>
                    <a:effectLst/>
                    <a:latin typeface="+mn-lt"/>
                    <a:ea typeface="+mn-ea"/>
                    <a:cs typeface="+mn-cs"/>
                  </a:rPr>
                  <a:t>. Operational costs are further disaggregated into fixed operational costs </a:t>
                </a:r>
                <a:r>
                  <a:rPr lang="it-IT" sz="1200" b="1" i="0" kern="1200">
                    <a:solidFill>
                      <a:schemeClr val="tx1"/>
                    </a:solidFill>
                    <a:effectLst/>
                    <a:latin typeface="+mn-lt"/>
                    <a:ea typeface="+mn-ea"/>
                    <a:cs typeface="+mn-cs"/>
                  </a:rPr>
                  <a:t>𝐂_(𝐟𝐢𝐱_𝐨𝐩 )</a:t>
                </a:r>
                <a:r>
                  <a:rPr lang="en-US" sz="1200" kern="1200" dirty="0">
                    <a:solidFill>
                      <a:schemeClr val="tx1"/>
                    </a:solidFill>
                    <a:effectLst/>
                    <a:latin typeface="+mn-lt"/>
                    <a:ea typeface="+mn-ea"/>
                    <a:cs typeface="+mn-cs"/>
                  </a:rPr>
                  <a:t>, depending on operative capacity </a:t>
                </a:r>
                <a:r>
                  <a:rPr lang="it-IT" sz="1200" b="1" i="0" kern="1200">
                    <a:solidFill>
                      <a:schemeClr val="tx1"/>
                    </a:solidFill>
                    <a:effectLst/>
                    <a:latin typeface="+mn-lt"/>
                    <a:ea typeface="+mn-ea"/>
                    <a:cs typeface="+mn-cs"/>
                  </a:rPr>
                  <a:t>𝐂𝐚𝐩_𝐨𝐩</a:t>
                </a:r>
                <a:r>
                  <a:rPr lang="en-US" sz="1200" kern="1200" dirty="0">
                    <a:solidFill>
                      <a:schemeClr val="tx1"/>
                    </a:solidFill>
                    <a:effectLst/>
                    <a:latin typeface="+mn-lt"/>
                    <a:ea typeface="+mn-ea"/>
                    <a:cs typeface="+mn-cs"/>
                  </a:rPr>
                  <a:t>, variable operational costs </a:t>
                </a:r>
                <a:r>
                  <a:rPr lang="it-IT" sz="1200" b="1" i="0" kern="1200">
                    <a:solidFill>
                      <a:schemeClr val="tx1"/>
                    </a:solidFill>
                    <a:effectLst/>
                    <a:latin typeface="+mn-lt"/>
                    <a:ea typeface="+mn-ea"/>
                    <a:cs typeface="+mn-cs"/>
                  </a:rPr>
                  <a:t>𝐂_(𝐯𝐚𝐫_𝐨𝐩 )</a:t>
                </a:r>
                <a:r>
                  <a:rPr lang="en-US" sz="1200" kern="1200" dirty="0">
                    <a:solidFill>
                      <a:schemeClr val="tx1"/>
                    </a:solidFill>
                    <a:effectLst/>
                    <a:latin typeface="+mn-lt"/>
                    <a:ea typeface="+mn-ea"/>
                    <a:cs typeface="+mn-cs"/>
                  </a:rPr>
                  <a:t>, depending on total activity output </a:t>
                </a:r>
                <a:r>
                  <a:rPr lang="it-IT" sz="1200" b="1" i="0" kern="1200">
                    <a:solidFill>
                      <a:schemeClr val="tx1"/>
                    </a:solidFill>
                    <a:effectLst/>
                    <a:latin typeface="+mn-lt"/>
                    <a:ea typeface="+mn-ea"/>
                    <a:cs typeface="+mn-cs"/>
                  </a:rPr>
                  <a:t>𝐗</a:t>
                </a:r>
                <a:r>
                  <a:rPr lang="en-US" sz="1200" kern="1200" dirty="0">
                    <a:solidFill>
                      <a:schemeClr val="tx1"/>
                    </a:solidFill>
                    <a:effectLst/>
                    <a:latin typeface="+mn-lt"/>
                    <a:ea typeface="+mn-ea"/>
                    <a:cs typeface="+mn-cs"/>
                  </a:rPr>
                  <a:t>, and fuel costs </a:t>
                </a:r>
                <a:r>
                  <a:rPr lang="it-IT" sz="1200" b="1" i="0" kern="1200">
                    <a:solidFill>
                      <a:schemeClr val="tx1"/>
                    </a:solidFill>
                    <a:effectLst/>
                    <a:latin typeface="+mn-lt"/>
                    <a:ea typeface="+mn-ea"/>
                    <a:cs typeface="+mn-cs"/>
                  </a:rPr>
                  <a:t>𝐂_𝐟𝐮𝐞𝐥</a:t>
                </a:r>
                <a:r>
                  <a:rPr lang="en-US" sz="1200" kern="1200" dirty="0">
                    <a:solidFill>
                      <a:schemeClr val="tx1"/>
                    </a:solidFill>
                    <a:effectLst/>
                    <a:latin typeface="+mn-lt"/>
                    <a:ea typeface="+mn-ea"/>
                    <a:cs typeface="+mn-cs"/>
                  </a:rPr>
                  <a:t>, depending on fuel consumption by each technology and by final demand categories as described by the use coefficients matrix and the final demand matrix, respectively.</a:t>
                </a:r>
              </a:p>
              <a:p>
                <a:r>
                  <a:rPr lang="en-US" sz="1200" kern="1200" dirty="0">
                    <a:solidFill>
                      <a:schemeClr val="tx1"/>
                    </a:solidFill>
                    <a:effectLst/>
                    <a:latin typeface="+mn-lt"/>
                    <a:ea typeface="+mn-ea"/>
                    <a:cs typeface="+mn-cs"/>
                  </a:rPr>
                  <a:t>Overall, the energy model is therefore able to represent the following features:</a:t>
                </a:r>
                <a:endParaRPr lang="it-I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Competition among technologies for the production of a same commodity, enabled by the adoption of a Rectangular Choice of Technology structure;</a:t>
                </a:r>
                <a:endParaRPr lang="it-I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Time dynamics at an annual level, as the installation and disposal of productive capacity are tracked over the modelling period;</a:t>
                </a:r>
                <a:endParaRPr lang="it-I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Time dynamics at an hourly resolution, allowing for a more accurate representation of renewable electricity production and energy storage dynamics;</a:t>
                </a:r>
                <a:endParaRPr lang="it-I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Generated and captured emissions, covering both combustion-based and technology-based emission sources;</a:t>
                </a:r>
                <a:endParaRPr lang="it-I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Costs of new installation, operation and emissions. </a:t>
                </a:r>
                <a:endParaRPr lang="it-IT" sz="1200" kern="1200" dirty="0">
                  <a:solidFill>
                    <a:schemeClr val="tx1"/>
                  </a:solidFill>
                  <a:effectLst/>
                  <a:latin typeface="+mn-lt"/>
                  <a:ea typeface="+mn-ea"/>
                  <a:cs typeface="+mn-cs"/>
                </a:endParaRPr>
              </a:p>
              <a:p>
                <a:endParaRPr lang="it-IT" dirty="0"/>
              </a:p>
            </p:txBody>
          </p:sp>
        </mc:Fallback>
      </mc:AlternateContent>
      <p:sp>
        <p:nvSpPr>
          <p:cNvPr id="4" name="Segnaposto numero diapositiva 3"/>
          <p:cNvSpPr>
            <a:spLocks noGrp="1"/>
          </p:cNvSpPr>
          <p:nvPr>
            <p:ph type="sldNum" sz="quarter" idx="5"/>
          </p:nvPr>
        </p:nvSpPr>
        <p:spPr/>
        <p:txBody>
          <a:bodyPr/>
          <a:lstStyle/>
          <a:p>
            <a:fld id="{79E7D7B2-511C-5746-97D1-507EEDB38854}" type="slidenum">
              <a:rPr lang="it-IT" smtClean="0"/>
              <a:t>24</a:t>
            </a:fld>
            <a:endParaRPr lang="it-IT"/>
          </a:p>
        </p:txBody>
      </p:sp>
    </p:spTree>
    <p:extLst>
      <p:ext uri="{BB962C8B-B14F-4D97-AF65-F5344CB8AC3E}">
        <p14:creationId xmlns:p14="http://schemas.microsoft.com/office/powerpoint/2010/main" val="24619134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9E7D7B2-511C-5746-97D1-507EEDB38854}" type="slidenum">
              <a:rPr lang="it-IT" smtClean="0"/>
              <a:t>25</a:t>
            </a:fld>
            <a:endParaRPr lang="it-IT"/>
          </a:p>
        </p:txBody>
      </p:sp>
    </p:spTree>
    <p:extLst>
      <p:ext uri="{BB962C8B-B14F-4D97-AF65-F5344CB8AC3E}">
        <p14:creationId xmlns:p14="http://schemas.microsoft.com/office/powerpoint/2010/main" val="1451116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energy system model comprises 115 technologies, distinguished between intermediate (62) and final demand (52) technologies, with the former being energy-related technologies. The total number of products included in the model is 25, which differs from the number of intermediate technologies. This discrepancy arises because the one-to-one correspondence between technologies and products does not hold for all technologies: there are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technologies that do not generate any product, (ii) technologies that yield multiple products, and (iii) technologies that compete with others to produce the same output. Figure 3 illustrates the full set of intermediate and final demand technologies included in the model, aggregated into 20 groups.</a:t>
            </a:r>
            <a:endParaRPr lang="it-IT" sz="1200"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5"/>
          </p:nvPr>
        </p:nvSpPr>
        <p:spPr/>
        <p:txBody>
          <a:bodyPr/>
          <a:lstStyle/>
          <a:p>
            <a:fld id="{79E7D7B2-511C-5746-97D1-507EEDB38854}" type="slidenum">
              <a:rPr lang="it-IT" smtClean="0"/>
              <a:t>26</a:t>
            </a:fld>
            <a:endParaRPr lang="it-IT"/>
          </a:p>
        </p:txBody>
      </p:sp>
    </p:spTree>
    <p:extLst>
      <p:ext uri="{BB962C8B-B14F-4D97-AF65-F5344CB8AC3E}">
        <p14:creationId xmlns:p14="http://schemas.microsoft.com/office/powerpoint/2010/main" val="40083950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9E7D7B2-511C-5746-97D1-507EEDB38854}" type="slidenum">
              <a:rPr lang="it-IT" smtClean="0"/>
              <a:t>27</a:t>
            </a:fld>
            <a:endParaRPr lang="it-IT"/>
          </a:p>
        </p:txBody>
      </p:sp>
    </p:spTree>
    <p:extLst>
      <p:ext uri="{BB962C8B-B14F-4D97-AF65-F5344CB8AC3E}">
        <p14:creationId xmlns:p14="http://schemas.microsoft.com/office/powerpoint/2010/main" val="2325878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BAFFB-A99D-19DD-AB68-4E355787247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22F1500-3B78-47A4-DCA1-79266E5DC53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839251F-B6E2-20FB-A30B-56CF9990D2DE}"/>
              </a:ext>
            </a:extLst>
          </p:cNvPr>
          <p:cNvSpPr>
            <a:spLocks noGrp="1"/>
          </p:cNvSpPr>
          <p:nvPr>
            <p:ph type="body" idx="1"/>
          </p:nvPr>
        </p:nvSpPr>
        <p:spPr/>
        <p:txBody>
          <a:bodyPr/>
          <a:lstStyle/>
          <a:p>
            <a:r>
              <a:rPr lang="en-US" dirty="0"/>
              <a:t>The economic model comprises 113 technologies (commonly referred to as economic sectors), 104 of which are classified as intermediate and 9 as final demand, as illustrated in Figure 5. The set of technologies is largely identical to that of the energy system model, with the exception that the economic model encompasses two fewer technologies. These are storage technologies employed in the energy system model to simulate the charging and discharging processes of Battery Electric Vehicles. </a:t>
            </a:r>
            <a:endParaRPr lang="it-IT" dirty="0"/>
          </a:p>
        </p:txBody>
      </p:sp>
      <p:sp>
        <p:nvSpPr>
          <p:cNvPr id="4" name="Segnaposto numero diapositiva 3">
            <a:extLst>
              <a:ext uri="{FF2B5EF4-FFF2-40B4-BE49-F238E27FC236}">
                <a16:creationId xmlns:a16="http://schemas.microsoft.com/office/drawing/2014/main" id="{C85594D0-F8B8-302B-A0A5-FE39D8616219}"/>
              </a:ext>
            </a:extLst>
          </p:cNvPr>
          <p:cNvSpPr>
            <a:spLocks noGrp="1"/>
          </p:cNvSpPr>
          <p:nvPr>
            <p:ph type="sldNum" sz="quarter" idx="5"/>
          </p:nvPr>
        </p:nvSpPr>
        <p:spPr/>
        <p:txBody>
          <a:bodyPr/>
          <a:lstStyle/>
          <a:p>
            <a:fld id="{79E7D7B2-511C-5746-97D1-507EEDB38854}" type="slidenum">
              <a:rPr lang="it-IT" smtClean="0"/>
              <a:t>28</a:t>
            </a:fld>
            <a:endParaRPr lang="it-IT"/>
          </a:p>
        </p:txBody>
      </p:sp>
    </p:spTree>
    <p:extLst>
      <p:ext uri="{BB962C8B-B14F-4D97-AF65-F5344CB8AC3E}">
        <p14:creationId xmlns:p14="http://schemas.microsoft.com/office/powerpoint/2010/main" val="1468723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9E7D7B2-511C-5746-97D1-507EEDB38854}" type="slidenum">
              <a:rPr lang="it-IT" smtClean="0"/>
              <a:t>3</a:t>
            </a:fld>
            <a:endParaRPr lang="it-IT"/>
          </a:p>
        </p:txBody>
      </p:sp>
    </p:spTree>
    <p:extLst>
      <p:ext uri="{BB962C8B-B14F-4D97-AF65-F5344CB8AC3E}">
        <p14:creationId xmlns:p14="http://schemas.microsoft.com/office/powerpoint/2010/main" val="1466240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9E7D7B2-511C-5746-97D1-507EEDB38854}" type="slidenum">
              <a:rPr lang="it-IT" smtClean="0"/>
              <a:t>4</a:t>
            </a:fld>
            <a:endParaRPr lang="it-IT"/>
          </a:p>
        </p:txBody>
      </p:sp>
    </p:spTree>
    <p:extLst>
      <p:ext uri="{BB962C8B-B14F-4D97-AF65-F5344CB8AC3E}">
        <p14:creationId xmlns:p14="http://schemas.microsoft.com/office/powerpoint/2010/main" val="2703443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9E7D7B2-511C-5746-97D1-507EEDB38854}" type="slidenum">
              <a:rPr lang="it-IT" smtClean="0"/>
              <a:t>5</a:t>
            </a:fld>
            <a:endParaRPr lang="it-IT"/>
          </a:p>
        </p:txBody>
      </p:sp>
    </p:spTree>
    <p:extLst>
      <p:ext uri="{BB962C8B-B14F-4D97-AF65-F5344CB8AC3E}">
        <p14:creationId xmlns:p14="http://schemas.microsoft.com/office/powerpoint/2010/main" val="2173818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9E7D7B2-511C-5746-97D1-507EEDB38854}" type="slidenum">
              <a:rPr lang="it-IT" smtClean="0"/>
              <a:t>6</a:t>
            </a:fld>
            <a:endParaRPr lang="it-IT"/>
          </a:p>
        </p:txBody>
      </p:sp>
    </p:spTree>
    <p:extLst>
      <p:ext uri="{BB962C8B-B14F-4D97-AF65-F5344CB8AC3E}">
        <p14:creationId xmlns:p14="http://schemas.microsoft.com/office/powerpoint/2010/main" val="4219966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9E7D7B2-511C-5746-97D1-507EEDB38854}" type="slidenum">
              <a:rPr lang="it-IT" smtClean="0"/>
              <a:t>7</a:t>
            </a:fld>
            <a:endParaRPr lang="it-IT"/>
          </a:p>
        </p:txBody>
      </p:sp>
    </p:spTree>
    <p:extLst>
      <p:ext uri="{BB962C8B-B14F-4D97-AF65-F5344CB8AC3E}">
        <p14:creationId xmlns:p14="http://schemas.microsoft.com/office/powerpoint/2010/main" val="2488059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Segnaposto note 2"/>
              <p:cNvSpPr>
                <a:spLocks noGrp="1"/>
              </p:cNvSpPr>
              <p:nvPr>
                <p:ph type="body" idx="1"/>
              </p:nvPr>
            </p:nvSpPr>
            <p:spPr/>
            <p:txBody>
              <a:bodyPr/>
              <a:lstStyle/>
              <a:p>
                <a:endParaRPr lang="it-IT" dirty="0"/>
              </a:p>
            </p:txBody>
          </p:sp>
        </mc:Choice>
        <mc:Fallback xmlns="">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Costs are organized into three categories: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capital costs, (ii) emission costs, and (iii) operational costs. Capital costs </a:t>
                </a:r>
                <a:r>
                  <a:rPr lang="it-IT" sz="1200" b="1" i="0" kern="1200">
                    <a:solidFill>
                      <a:schemeClr val="tx1"/>
                    </a:solidFill>
                    <a:effectLst/>
                    <a:latin typeface="+mn-lt"/>
                    <a:ea typeface="+mn-ea"/>
                    <a:cs typeface="+mn-cs"/>
                  </a:rPr>
                  <a:t>𝐂_𝐜𝐚𝐩</a:t>
                </a:r>
                <a:r>
                  <a:rPr lang="en-US" sz="1200" kern="1200" dirty="0">
                    <a:solidFill>
                      <a:schemeClr val="tx1"/>
                    </a:solidFill>
                    <a:effectLst/>
                    <a:latin typeface="+mn-lt"/>
                    <a:ea typeface="+mn-ea"/>
                    <a:cs typeface="+mn-cs"/>
                  </a:rPr>
                  <a:t> depend on the newly installed capacity </a:t>
                </a:r>
                <a:r>
                  <a:rPr lang="it-IT" sz="1200" b="1" i="0" kern="1200">
                    <a:solidFill>
                      <a:schemeClr val="tx1"/>
                    </a:solidFill>
                    <a:effectLst/>
                    <a:latin typeface="+mn-lt"/>
                    <a:ea typeface="+mn-ea"/>
                    <a:cs typeface="+mn-cs"/>
                  </a:rPr>
                  <a:t>𝐂𝐚𝐩_𝐢𝐧𝐬𝐭</a:t>
                </a:r>
                <a:r>
                  <a:rPr lang="en-US" sz="1200" kern="1200" dirty="0">
                    <a:solidFill>
                      <a:schemeClr val="tx1"/>
                    </a:solidFill>
                    <a:effectLst/>
                    <a:latin typeface="+mn-lt"/>
                    <a:ea typeface="+mn-ea"/>
                    <a:cs typeface="+mn-cs"/>
                  </a:rPr>
                  <a:t>, while emission costs </a:t>
                </a:r>
                <a:r>
                  <a:rPr lang="it-IT" sz="1200" b="1" i="0" kern="1200">
                    <a:solidFill>
                      <a:schemeClr val="tx1"/>
                    </a:solidFill>
                    <a:effectLst/>
                    <a:latin typeface="+mn-lt"/>
                    <a:ea typeface="+mn-ea"/>
                    <a:cs typeface="+mn-cs"/>
                  </a:rPr>
                  <a:t>𝐂_𝐫</a:t>
                </a:r>
                <a:r>
                  <a:rPr lang="en-US" sz="1200" kern="1200" dirty="0">
                    <a:solidFill>
                      <a:schemeClr val="tx1"/>
                    </a:solidFill>
                    <a:effectLst/>
                    <a:latin typeface="+mn-lt"/>
                    <a:ea typeface="+mn-ea"/>
                    <a:cs typeface="+mn-cs"/>
                  </a:rPr>
                  <a:t> depend on total system emissions </a:t>
                </a:r>
                <a:r>
                  <a:rPr lang="it-IT" sz="1200" b="1" i="0" kern="1200">
                    <a:solidFill>
                      <a:schemeClr val="tx1"/>
                    </a:solidFill>
                    <a:effectLst/>
                    <a:latin typeface="+mn-lt"/>
                    <a:ea typeface="+mn-ea"/>
                    <a:cs typeface="+mn-cs"/>
                  </a:rPr>
                  <a:t>𝐑_𝐭𝐨𝐭</a:t>
                </a:r>
                <a:r>
                  <a:rPr lang="en-US" sz="1200" kern="1200" dirty="0">
                    <a:solidFill>
                      <a:schemeClr val="tx1"/>
                    </a:solidFill>
                    <a:effectLst/>
                    <a:latin typeface="+mn-lt"/>
                    <a:ea typeface="+mn-ea"/>
                    <a:cs typeface="+mn-cs"/>
                  </a:rPr>
                  <a:t>. Operational costs are further disaggregated into fixed operational costs </a:t>
                </a:r>
                <a:r>
                  <a:rPr lang="it-IT" sz="1200" b="1" i="0" kern="1200">
                    <a:solidFill>
                      <a:schemeClr val="tx1"/>
                    </a:solidFill>
                    <a:effectLst/>
                    <a:latin typeface="+mn-lt"/>
                    <a:ea typeface="+mn-ea"/>
                    <a:cs typeface="+mn-cs"/>
                  </a:rPr>
                  <a:t>𝐂_(𝐟𝐢𝐱_𝐨𝐩 )</a:t>
                </a:r>
                <a:r>
                  <a:rPr lang="en-US" sz="1200" kern="1200" dirty="0">
                    <a:solidFill>
                      <a:schemeClr val="tx1"/>
                    </a:solidFill>
                    <a:effectLst/>
                    <a:latin typeface="+mn-lt"/>
                    <a:ea typeface="+mn-ea"/>
                    <a:cs typeface="+mn-cs"/>
                  </a:rPr>
                  <a:t>, depending on operative capacity </a:t>
                </a:r>
                <a:r>
                  <a:rPr lang="it-IT" sz="1200" b="1" i="0" kern="1200">
                    <a:solidFill>
                      <a:schemeClr val="tx1"/>
                    </a:solidFill>
                    <a:effectLst/>
                    <a:latin typeface="+mn-lt"/>
                    <a:ea typeface="+mn-ea"/>
                    <a:cs typeface="+mn-cs"/>
                  </a:rPr>
                  <a:t>𝐂𝐚𝐩_𝐨𝐩</a:t>
                </a:r>
                <a:r>
                  <a:rPr lang="en-US" sz="1200" kern="1200" dirty="0">
                    <a:solidFill>
                      <a:schemeClr val="tx1"/>
                    </a:solidFill>
                    <a:effectLst/>
                    <a:latin typeface="+mn-lt"/>
                    <a:ea typeface="+mn-ea"/>
                    <a:cs typeface="+mn-cs"/>
                  </a:rPr>
                  <a:t>, variable operational costs </a:t>
                </a:r>
                <a:r>
                  <a:rPr lang="it-IT" sz="1200" b="1" i="0" kern="1200">
                    <a:solidFill>
                      <a:schemeClr val="tx1"/>
                    </a:solidFill>
                    <a:effectLst/>
                    <a:latin typeface="+mn-lt"/>
                    <a:ea typeface="+mn-ea"/>
                    <a:cs typeface="+mn-cs"/>
                  </a:rPr>
                  <a:t>𝐂_(𝐯𝐚𝐫_𝐨𝐩 )</a:t>
                </a:r>
                <a:r>
                  <a:rPr lang="en-US" sz="1200" kern="1200" dirty="0">
                    <a:solidFill>
                      <a:schemeClr val="tx1"/>
                    </a:solidFill>
                    <a:effectLst/>
                    <a:latin typeface="+mn-lt"/>
                    <a:ea typeface="+mn-ea"/>
                    <a:cs typeface="+mn-cs"/>
                  </a:rPr>
                  <a:t>, depending on total activity output </a:t>
                </a:r>
                <a:r>
                  <a:rPr lang="it-IT" sz="1200" b="1" i="0" kern="1200">
                    <a:solidFill>
                      <a:schemeClr val="tx1"/>
                    </a:solidFill>
                    <a:effectLst/>
                    <a:latin typeface="+mn-lt"/>
                    <a:ea typeface="+mn-ea"/>
                    <a:cs typeface="+mn-cs"/>
                  </a:rPr>
                  <a:t>𝐗</a:t>
                </a:r>
                <a:r>
                  <a:rPr lang="en-US" sz="1200" kern="1200" dirty="0">
                    <a:solidFill>
                      <a:schemeClr val="tx1"/>
                    </a:solidFill>
                    <a:effectLst/>
                    <a:latin typeface="+mn-lt"/>
                    <a:ea typeface="+mn-ea"/>
                    <a:cs typeface="+mn-cs"/>
                  </a:rPr>
                  <a:t>, and fuel costs </a:t>
                </a:r>
                <a:r>
                  <a:rPr lang="it-IT" sz="1200" b="1" i="0" kern="1200">
                    <a:solidFill>
                      <a:schemeClr val="tx1"/>
                    </a:solidFill>
                    <a:effectLst/>
                    <a:latin typeface="+mn-lt"/>
                    <a:ea typeface="+mn-ea"/>
                    <a:cs typeface="+mn-cs"/>
                  </a:rPr>
                  <a:t>𝐂_𝐟𝐮𝐞𝐥</a:t>
                </a:r>
                <a:r>
                  <a:rPr lang="en-US" sz="1200" kern="1200" dirty="0">
                    <a:solidFill>
                      <a:schemeClr val="tx1"/>
                    </a:solidFill>
                    <a:effectLst/>
                    <a:latin typeface="+mn-lt"/>
                    <a:ea typeface="+mn-ea"/>
                    <a:cs typeface="+mn-cs"/>
                  </a:rPr>
                  <a:t>, depending on fuel consumption by each technology and by final demand categories as described by the use coefficients matrix and the final demand matrix, respectively.</a:t>
                </a:r>
              </a:p>
              <a:p>
                <a:r>
                  <a:rPr lang="en-US" sz="1200" kern="1200" dirty="0">
                    <a:solidFill>
                      <a:schemeClr val="tx1"/>
                    </a:solidFill>
                    <a:effectLst/>
                    <a:latin typeface="+mn-lt"/>
                    <a:ea typeface="+mn-ea"/>
                    <a:cs typeface="+mn-cs"/>
                  </a:rPr>
                  <a:t>Overall, the energy model is therefore able to represent the following features:</a:t>
                </a:r>
                <a:endParaRPr lang="it-I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Competition among technologies for the production of a same commodity, enabled by the adoption of a Rectangular Choice of Technology structure;</a:t>
                </a:r>
                <a:endParaRPr lang="it-I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Time dynamics at an annual level, as the installation and disposal of productive capacity are tracked over the modelling period;</a:t>
                </a:r>
                <a:endParaRPr lang="it-I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Time dynamics at an hourly resolution, allowing for a more accurate representation of renewable electricity production and energy storage dynamics;</a:t>
                </a:r>
                <a:endParaRPr lang="it-I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Generated and captured emissions, covering both combustion-based and technology-based emission sources;</a:t>
                </a:r>
                <a:endParaRPr lang="it-I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Costs of new installation, operation and emissions. </a:t>
                </a:r>
                <a:endParaRPr lang="it-IT" sz="1200" kern="1200" dirty="0">
                  <a:solidFill>
                    <a:schemeClr val="tx1"/>
                  </a:solidFill>
                  <a:effectLst/>
                  <a:latin typeface="+mn-lt"/>
                  <a:ea typeface="+mn-ea"/>
                  <a:cs typeface="+mn-cs"/>
                </a:endParaRPr>
              </a:p>
              <a:p>
                <a:endParaRPr lang="it-IT" dirty="0"/>
              </a:p>
            </p:txBody>
          </p:sp>
        </mc:Fallback>
      </mc:AlternateContent>
      <p:sp>
        <p:nvSpPr>
          <p:cNvPr id="4" name="Segnaposto numero diapositiva 3"/>
          <p:cNvSpPr>
            <a:spLocks noGrp="1"/>
          </p:cNvSpPr>
          <p:nvPr>
            <p:ph type="sldNum" sz="quarter" idx="5"/>
          </p:nvPr>
        </p:nvSpPr>
        <p:spPr/>
        <p:txBody>
          <a:bodyPr/>
          <a:lstStyle/>
          <a:p>
            <a:fld id="{79E7D7B2-511C-5746-97D1-507EEDB38854}" type="slidenum">
              <a:rPr lang="it-IT" smtClean="0"/>
              <a:t>8</a:t>
            </a:fld>
            <a:endParaRPr lang="it-IT"/>
          </a:p>
        </p:txBody>
      </p:sp>
    </p:spTree>
    <p:extLst>
      <p:ext uri="{BB962C8B-B14F-4D97-AF65-F5344CB8AC3E}">
        <p14:creationId xmlns:p14="http://schemas.microsoft.com/office/powerpoint/2010/main" val="3592152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9E7D7B2-511C-5746-97D1-507EEDB38854}" type="slidenum">
              <a:rPr lang="it-IT" smtClean="0"/>
              <a:t>9</a:t>
            </a:fld>
            <a:endParaRPr lang="it-IT"/>
          </a:p>
        </p:txBody>
      </p:sp>
    </p:spTree>
    <p:extLst>
      <p:ext uri="{BB962C8B-B14F-4D97-AF65-F5344CB8AC3E}">
        <p14:creationId xmlns:p14="http://schemas.microsoft.com/office/powerpoint/2010/main" val="30763389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pertina">
    <p:bg>
      <p:bgPr>
        <a:solidFill>
          <a:schemeClr val="bg1"/>
        </a:solidFill>
        <a:effectLst/>
      </p:bgPr>
    </p:bg>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FFE5A08F-DEC0-CE1D-72EE-478401B6064F}"/>
              </a:ext>
            </a:extLst>
          </p:cNvPr>
          <p:cNvSpPr>
            <a:spLocks/>
          </p:cNvSpPr>
          <p:nvPr userDrawn="1"/>
        </p:nvSpPr>
        <p:spPr>
          <a:xfrm>
            <a:off x="-175260" y="-76200"/>
            <a:ext cx="9319260" cy="5219701"/>
          </a:xfrm>
          <a:prstGeom prst="rect">
            <a:avLst/>
          </a:prstGeom>
          <a:solidFill>
            <a:srgbClr val="1D2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8" name="Titolo 17">
            <a:extLst>
              <a:ext uri="{FF2B5EF4-FFF2-40B4-BE49-F238E27FC236}">
                <a16:creationId xmlns:a16="http://schemas.microsoft.com/office/drawing/2014/main" id="{CEFB5359-D527-5386-8780-AEC4E614ACF1}"/>
              </a:ext>
            </a:extLst>
          </p:cNvPr>
          <p:cNvSpPr>
            <a:spLocks noGrp="1"/>
          </p:cNvSpPr>
          <p:nvPr>
            <p:ph type="title" hasCustomPrompt="1"/>
          </p:nvPr>
        </p:nvSpPr>
        <p:spPr>
          <a:xfrm>
            <a:off x="1257301" y="1617760"/>
            <a:ext cx="7043738" cy="942899"/>
          </a:xfrm>
          <a:prstGeom prst="rect">
            <a:avLst/>
          </a:prstGeom>
        </p:spPr>
        <p:txBody>
          <a:bodyPr/>
          <a:lstStyle>
            <a:lvl1pPr>
              <a:defRPr sz="2625"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it-IT" dirty="0"/>
              <a:t>Titolo della presentazione</a:t>
            </a:r>
          </a:p>
        </p:txBody>
      </p:sp>
      <p:sp>
        <p:nvSpPr>
          <p:cNvPr id="20" name="Segnaposto testo 19">
            <a:extLst>
              <a:ext uri="{FF2B5EF4-FFF2-40B4-BE49-F238E27FC236}">
                <a16:creationId xmlns:a16="http://schemas.microsoft.com/office/drawing/2014/main" id="{9E75C62D-ED0C-5FA1-3F80-6577C3AA3E11}"/>
              </a:ext>
            </a:extLst>
          </p:cNvPr>
          <p:cNvSpPr>
            <a:spLocks noGrp="1"/>
          </p:cNvSpPr>
          <p:nvPr>
            <p:ph type="body" sz="quarter" idx="10" hasCustomPrompt="1"/>
          </p:nvPr>
        </p:nvSpPr>
        <p:spPr>
          <a:xfrm>
            <a:off x="1257301" y="2608876"/>
            <a:ext cx="7043738" cy="728663"/>
          </a:xfrm>
          <a:prstGeom prst="rect">
            <a:avLst/>
          </a:prstGeom>
        </p:spPr>
        <p:txBody>
          <a:bodyPr/>
          <a:lstStyle>
            <a:lvl1pPr marL="0" indent="0">
              <a:buNone/>
              <a:defRPr sz="1875">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sz="225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sz="225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sz="225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sz="225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it-IT" dirty="0"/>
              <a:t>Sottotitolo (eventuale)</a:t>
            </a:r>
          </a:p>
        </p:txBody>
      </p:sp>
      <p:sp>
        <p:nvSpPr>
          <p:cNvPr id="21" name="Rettangolo 20">
            <a:extLst>
              <a:ext uri="{FF2B5EF4-FFF2-40B4-BE49-F238E27FC236}">
                <a16:creationId xmlns:a16="http://schemas.microsoft.com/office/drawing/2014/main" id="{455A2BEB-DFB3-565B-A85A-A341E3D26F31}"/>
              </a:ext>
            </a:extLst>
          </p:cNvPr>
          <p:cNvSpPr>
            <a:spLocks/>
          </p:cNvSpPr>
          <p:nvPr userDrawn="1"/>
        </p:nvSpPr>
        <p:spPr>
          <a:xfrm>
            <a:off x="0" y="4120161"/>
            <a:ext cx="5379244" cy="267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23" name="Segnaposto testo 22">
            <a:extLst>
              <a:ext uri="{FF2B5EF4-FFF2-40B4-BE49-F238E27FC236}">
                <a16:creationId xmlns:a16="http://schemas.microsoft.com/office/drawing/2014/main" id="{B488F2FC-ABE9-997E-599F-90E276F17816}"/>
              </a:ext>
            </a:extLst>
          </p:cNvPr>
          <p:cNvSpPr>
            <a:spLocks noGrp="1"/>
          </p:cNvSpPr>
          <p:nvPr>
            <p:ph type="body" sz="quarter" idx="11" hasCustomPrompt="1"/>
          </p:nvPr>
        </p:nvSpPr>
        <p:spPr>
          <a:xfrm>
            <a:off x="1200950" y="4120162"/>
            <a:ext cx="4178299" cy="267890"/>
          </a:xfrm>
          <a:prstGeom prst="rect">
            <a:avLst/>
          </a:prstGeom>
          <a:noFill/>
        </p:spPr>
        <p:txBody>
          <a:bodyPr/>
          <a:lstStyle>
            <a:lvl1pPr marL="0" indent="0">
              <a:buNone/>
              <a:defRPr sz="1500" b="1">
                <a:solidFill>
                  <a:srgbClr val="1D2A4F"/>
                </a:solidFill>
                <a:latin typeface="Verdana" panose="020B0604030504040204" pitchFamily="34" charset="0"/>
                <a:ea typeface="Verdana" panose="020B0604030504040204" pitchFamily="34" charset="0"/>
                <a:cs typeface="Verdana" panose="020B0604030504040204" pitchFamily="34" charset="0"/>
              </a:defRPr>
            </a:lvl1pPr>
            <a:lvl2pPr>
              <a:defRPr>
                <a:solidFill>
                  <a:srgbClr val="004C7E"/>
                </a:solidFill>
              </a:defRPr>
            </a:lvl2pPr>
            <a:lvl3pPr>
              <a:defRPr>
                <a:solidFill>
                  <a:srgbClr val="004C7E"/>
                </a:solidFill>
              </a:defRPr>
            </a:lvl3pPr>
            <a:lvl4pPr>
              <a:defRPr>
                <a:solidFill>
                  <a:srgbClr val="004C7E"/>
                </a:solidFill>
              </a:defRPr>
            </a:lvl4pPr>
            <a:lvl5pPr>
              <a:defRPr>
                <a:solidFill>
                  <a:srgbClr val="004C7E"/>
                </a:solidFill>
              </a:defRPr>
            </a:lvl5pPr>
          </a:lstStyle>
          <a:p>
            <a:pPr lvl="0"/>
            <a:r>
              <a:rPr lang="it-IT" dirty="0"/>
              <a:t>Relatore: Verdana 20pt</a:t>
            </a:r>
          </a:p>
        </p:txBody>
      </p:sp>
      <p:sp>
        <p:nvSpPr>
          <p:cNvPr id="24" name="Segnaposto testo 22">
            <a:extLst>
              <a:ext uri="{FF2B5EF4-FFF2-40B4-BE49-F238E27FC236}">
                <a16:creationId xmlns:a16="http://schemas.microsoft.com/office/drawing/2014/main" id="{7E661FC8-9ABE-E7BC-00A3-B4CEDC956597}"/>
              </a:ext>
            </a:extLst>
          </p:cNvPr>
          <p:cNvSpPr>
            <a:spLocks noGrp="1"/>
          </p:cNvSpPr>
          <p:nvPr>
            <p:ph type="body" sz="quarter" idx="12" hasCustomPrompt="1"/>
          </p:nvPr>
        </p:nvSpPr>
        <p:spPr>
          <a:xfrm>
            <a:off x="1200949" y="4388052"/>
            <a:ext cx="4178299" cy="267890"/>
          </a:xfrm>
          <a:prstGeom prst="rect">
            <a:avLst/>
          </a:prstGeom>
        </p:spPr>
        <p:txBody>
          <a:bodyPr/>
          <a:lstStyle>
            <a:lvl1pPr marL="0" indent="0">
              <a:buNone/>
              <a:defRPr sz="1050" b="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a:solidFill>
                  <a:srgbClr val="004C7E"/>
                </a:solidFill>
              </a:defRPr>
            </a:lvl2pPr>
            <a:lvl3pPr>
              <a:defRPr>
                <a:solidFill>
                  <a:srgbClr val="004C7E"/>
                </a:solidFill>
              </a:defRPr>
            </a:lvl3pPr>
            <a:lvl4pPr>
              <a:defRPr>
                <a:solidFill>
                  <a:srgbClr val="004C7E"/>
                </a:solidFill>
              </a:defRPr>
            </a:lvl4pPr>
            <a:lvl5pPr>
              <a:defRPr>
                <a:solidFill>
                  <a:srgbClr val="004C7E"/>
                </a:solidFill>
              </a:defRPr>
            </a:lvl5pPr>
          </a:lstStyle>
          <a:p>
            <a:pPr lvl="0"/>
            <a:r>
              <a:rPr lang="it-IT" dirty="0"/>
              <a:t>Ruolo relatore: Verdana 14pt</a:t>
            </a:r>
          </a:p>
        </p:txBody>
      </p:sp>
      <p:pic>
        <p:nvPicPr>
          <p:cNvPr id="5" name="Immagine 4">
            <a:extLst>
              <a:ext uri="{FF2B5EF4-FFF2-40B4-BE49-F238E27FC236}">
                <a16:creationId xmlns:a16="http://schemas.microsoft.com/office/drawing/2014/main" id="{EB1FE0B3-E237-F655-2CB5-09BEFBD7DC3C}"/>
              </a:ext>
            </a:extLst>
          </p:cNvPr>
          <p:cNvPicPr>
            <a:picLocks noChangeAspect="1"/>
          </p:cNvPicPr>
          <p:nvPr userDrawn="1"/>
        </p:nvPicPr>
        <p:blipFill>
          <a:blip r:embed="rId2"/>
          <a:srcRect/>
          <a:stretch/>
        </p:blipFill>
        <p:spPr>
          <a:xfrm>
            <a:off x="7383780" y="148098"/>
            <a:ext cx="1587500" cy="1075403"/>
          </a:xfrm>
          <a:prstGeom prst="rect">
            <a:avLst/>
          </a:prstGeom>
          <a:noFill/>
        </p:spPr>
      </p:pic>
      <p:pic>
        <p:nvPicPr>
          <p:cNvPr id="10" name="Immagine 9" descr="Immagine che contiene disegno, simbolo, Elementi grafici, schizzo&#10;&#10;Descrizione generata automaticamente">
            <a:extLst>
              <a:ext uri="{FF2B5EF4-FFF2-40B4-BE49-F238E27FC236}">
                <a16:creationId xmlns:a16="http://schemas.microsoft.com/office/drawing/2014/main" id="{784064DD-6FE6-40BA-8D22-74B8F5D3BB1E}"/>
              </a:ext>
            </a:extLst>
          </p:cNvPr>
          <p:cNvPicPr>
            <a:picLocks noChangeAspect="1"/>
          </p:cNvPicPr>
          <p:nvPr userDrawn="1"/>
        </p:nvPicPr>
        <p:blipFill>
          <a:blip r:embed="rId3">
            <a:alphaModFix amt="10000"/>
          </a:blip>
          <a:stretch>
            <a:fillRect/>
          </a:stretch>
        </p:blipFill>
        <p:spPr>
          <a:xfrm>
            <a:off x="3631721" y="1171255"/>
            <a:ext cx="5512280" cy="5686745"/>
          </a:xfrm>
          <a:prstGeom prst="rect">
            <a:avLst/>
          </a:prstGeom>
        </p:spPr>
      </p:pic>
      <p:pic>
        <p:nvPicPr>
          <p:cNvPr id="3" name="Immagine 2" descr="Immagine che contiene testo, Carattere, simbolo, Elementi grafici&#10;&#10;Il contenuto generato dall'IA potrebbe non essere corretto.">
            <a:extLst>
              <a:ext uri="{FF2B5EF4-FFF2-40B4-BE49-F238E27FC236}">
                <a16:creationId xmlns:a16="http://schemas.microsoft.com/office/drawing/2014/main" id="{13082FE4-88AB-6C05-3F56-EF769C0B51E9}"/>
              </a:ext>
            </a:extLst>
          </p:cNvPr>
          <p:cNvPicPr>
            <a:picLocks noChangeAspect="1"/>
          </p:cNvPicPr>
          <p:nvPr userDrawn="1"/>
        </p:nvPicPr>
        <p:blipFill>
          <a:blip r:embed="rId4"/>
          <a:stretch>
            <a:fillRect/>
          </a:stretch>
        </p:blipFill>
        <p:spPr>
          <a:xfrm>
            <a:off x="185192" y="185175"/>
            <a:ext cx="2905140" cy="1150076"/>
          </a:xfrm>
          <a:prstGeom prst="rect">
            <a:avLst/>
          </a:prstGeom>
        </p:spPr>
      </p:pic>
    </p:spTree>
    <p:extLst>
      <p:ext uri="{BB962C8B-B14F-4D97-AF65-F5344CB8AC3E}">
        <p14:creationId xmlns:p14="http://schemas.microsoft.com/office/powerpoint/2010/main" val="2726295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Interna_solo testo">
    <p:spTree>
      <p:nvGrpSpPr>
        <p:cNvPr id="1" name=""/>
        <p:cNvGrpSpPr/>
        <p:nvPr/>
      </p:nvGrpSpPr>
      <p:grpSpPr>
        <a:xfrm>
          <a:off x="0" y="0"/>
          <a:ext cx="0" cy="0"/>
          <a:chOff x="0" y="0"/>
          <a:chExt cx="0" cy="0"/>
        </a:xfrm>
      </p:grpSpPr>
      <p:pic>
        <p:nvPicPr>
          <p:cNvPr id="4" name="Immagine 3" descr="HR Excellence in Research">
            <a:extLst>
              <a:ext uri="{FF2B5EF4-FFF2-40B4-BE49-F238E27FC236}">
                <a16:creationId xmlns:a16="http://schemas.microsoft.com/office/drawing/2014/main" id="{ABED76EB-6791-8050-F49D-19C05F923F9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127500" y="95920"/>
            <a:ext cx="883351" cy="597523"/>
          </a:xfrm>
          <a:prstGeom prst="rect">
            <a:avLst/>
          </a:prstGeom>
        </p:spPr>
      </p:pic>
      <p:sp>
        <p:nvSpPr>
          <p:cNvPr id="12" name="Dati generali relazione">
            <a:extLst>
              <a:ext uri="{FF2B5EF4-FFF2-40B4-BE49-F238E27FC236}">
                <a16:creationId xmlns:a16="http://schemas.microsoft.com/office/drawing/2014/main" id="{37D8B424-C818-4FA2-9F43-383AC97ADC6B}"/>
              </a:ext>
            </a:extLst>
          </p:cNvPr>
          <p:cNvSpPr>
            <a:spLocks noGrp="1"/>
          </p:cNvSpPr>
          <p:nvPr>
            <p:ph type="body" sz="quarter" idx="14" hasCustomPrompt="1"/>
          </p:nvPr>
        </p:nvSpPr>
        <p:spPr>
          <a:xfrm>
            <a:off x="246588" y="4934259"/>
            <a:ext cx="7590251" cy="187819"/>
          </a:xfrm>
          <a:prstGeom prst="rect">
            <a:avLst/>
          </a:prstGeom>
        </p:spPr>
        <p:txBody>
          <a:bodyPr/>
          <a:lstStyle>
            <a:lvl1pPr>
              <a:buNone/>
              <a:defRPr sz="825"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sz="563"/>
            </a:lvl2pPr>
            <a:lvl3pPr>
              <a:defRPr sz="563"/>
            </a:lvl3pPr>
            <a:lvl4pPr>
              <a:defRPr sz="563"/>
            </a:lvl4pPr>
            <a:lvl5pPr>
              <a:defRPr sz="563"/>
            </a:lvl5pPr>
          </a:lstStyle>
          <a:p>
            <a:pPr lvl="0"/>
            <a:r>
              <a:rPr lang="it-IT" dirty="0"/>
              <a:t>Titolo _ Relatore (Verdana 11pt)</a:t>
            </a:r>
          </a:p>
        </p:txBody>
      </p:sp>
      <p:sp>
        <p:nvSpPr>
          <p:cNvPr id="7" name="Numero slide">
            <a:extLst>
              <a:ext uri="{FF2B5EF4-FFF2-40B4-BE49-F238E27FC236}">
                <a16:creationId xmlns:a16="http://schemas.microsoft.com/office/drawing/2014/main" id="{FA9D60FB-E0F4-46D2-B15D-4CAD34B259A1}"/>
              </a:ext>
            </a:extLst>
          </p:cNvPr>
          <p:cNvSpPr txBox="1"/>
          <p:nvPr userDrawn="1"/>
        </p:nvSpPr>
        <p:spPr>
          <a:xfrm>
            <a:off x="7799253" y="4940117"/>
            <a:ext cx="1019070" cy="187615"/>
          </a:xfrm>
          <a:prstGeom prst="rect">
            <a:avLst/>
          </a:prstGeom>
          <a:noFill/>
          <a:ln>
            <a:noFill/>
          </a:ln>
        </p:spPr>
        <p:txBody>
          <a:bodyPr wrap="square" rtlCol="0">
            <a:spAutoFit/>
          </a:bodyPr>
          <a:lstStyle/>
          <a:p>
            <a:pPr algn="r"/>
            <a:fld id="{5ED436A0-D5FC-479D-9D1C-A714A6CDB9F8}" type="slidenum">
              <a:rPr lang="it-IT" sz="619" b="1" smtClean="0">
                <a:solidFill>
                  <a:schemeClr val="tx1"/>
                </a:solidFill>
                <a:latin typeface="Verdana" panose="020B0604030504040204" pitchFamily="34" charset="0"/>
                <a:ea typeface="Verdana" panose="020B0604030504040204" pitchFamily="34" charset="0"/>
                <a:cs typeface="Verdana" panose="020B0604030504040204" pitchFamily="34" charset="0"/>
              </a:rPr>
              <a:pPr algn="r"/>
              <a:t>‹N›</a:t>
            </a:fld>
            <a:endParaRPr lang="it-IT" sz="619" b="1" dirty="0" err="1">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sto diapositiva">
            <a:extLst>
              <a:ext uri="{FF2B5EF4-FFF2-40B4-BE49-F238E27FC236}">
                <a16:creationId xmlns:a16="http://schemas.microsoft.com/office/drawing/2014/main" id="{344E0AE5-EDEF-46FF-879E-9278F8E8B08C}"/>
              </a:ext>
            </a:extLst>
          </p:cNvPr>
          <p:cNvSpPr>
            <a:spLocks noGrp="1"/>
          </p:cNvSpPr>
          <p:nvPr>
            <p:ph type="body" sz="quarter" idx="13"/>
          </p:nvPr>
        </p:nvSpPr>
        <p:spPr>
          <a:xfrm>
            <a:off x="714375" y="1361238"/>
            <a:ext cx="8103948" cy="3352538"/>
          </a:xfrm>
          <a:prstGeom prst="rect">
            <a:avLst/>
          </a:prstGeom>
        </p:spPr>
        <p:txBody>
          <a:bodyPr/>
          <a:lstStyle>
            <a:lvl1pPr marL="4466" indent="0">
              <a:lnSpc>
                <a:spcPct val="150000"/>
              </a:lnSpc>
              <a:buFont typeface="Courier New" panose="02070309020205020404" pitchFamily="49" charset="0"/>
              <a:buNone/>
              <a:tabLst/>
              <a:defRPr sz="1350">
                <a:latin typeface="Verdana" panose="020B0604030504040204" pitchFamily="34" charset="0"/>
                <a:ea typeface="Verdana" panose="020B0604030504040204" pitchFamily="34" charset="0"/>
                <a:cs typeface="Verdana" panose="020B0604030504040204" pitchFamily="34" charset="0"/>
              </a:defRPr>
            </a:lvl1pPr>
            <a:lvl2pPr>
              <a:buFont typeface="Courier New" panose="02070309020205020404" pitchFamily="49" charset="0"/>
              <a:buChar char="o"/>
              <a:defRPr sz="1350">
                <a:latin typeface="Verdana" panose="020B0604030504040204" pitchFamily="34" charset="0"/>
                <a:ea typeface="Verdana" panose="020B0604030504040204" pitchFamily="34" charset="0"/>
                <a:cs typeface="Verdana" panose="020B0604030504040204" pitchFamily="34" charset="0"/>
              </a:defRPr>
            </a:lvl2pPr>
            <a:lvl3pPr>
              <a:buFont typeface="Courier New" panose="02070309020205020404" pitchFamily="49" charset="0"/>
              <a:buChar char="o"/>
              <a:defRPr sz="1350">
                <a:latin typeface="Verdana" panose="020B0604030504040204" pitchFamily="34" charset="0"/>
                <a:ea typeface="Verdana" panose="020B0604030504040204" pitchFamily="34" charset="0"/>
                <a:cs typeface="Verdana" panose="020B0604030504040204" pitchFamily="34" charset="0"/>
              </a:defRPr>
            </a:lvl3pPr>
            <a:lvl4pPr>
              <a:buFont typeface="Courier New" panose="02070309020205020404" pitchFamily="49" charset="0"/>
              <a:buChar char="o"/>
              <a:defRPr sz="1350">
                <a:latin typeface="Verdana" panose="020B0604030504040204" pitchFamily="34" charset="0"/>
                <a:ea typeface="Verdana" panose="020B0604030504040204" pitchFamily="34" charset="0"/>
                <a:cs typeface="Verdana" panose="020B0604030504040204" pitchFamily="34" charset="0"/>
              </a:defRPr>
            </a:lvl4pPr>
            <a:lvl5pPr>
              <a:buFont typeface="Courier New" panose="02070309020205020404" pitchFamily="49" charset="0"/>
              <a:buChar char="o"/>
              <a:defRPr sz="1350">
                <a:latin typeface="Verdana" panose="020B0604030504040204" pitchFamily="34" charset="0"/>
                <a:ea typeface="Verdana" panose="020B0604030504040204" pitchFamily="34" charset="0"/>
                <a:cs typeface="Verdana" panose="020B0604030504040204" pitchFamily="34" charset="0"/>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9" name="Titolo diapositiva">
            <a:extLst>
              <a:ext uri="{FF2B5EF4-FFF2-40B4-BE49-F238E27FC236}">
                <a16:creationId xmlns:a16="http://schemas.microsoft.com/office/drawing/2014/main" id="{B1A728D7-4BF7-BE41-A0AF-2F9CA93A2CBA}"/>
              </a:ext>
            </a:extLst>
          </p:cNvPr>
          <p:cNvSpPr>
            <a:spLocks noGrp="1"/>
          </p:cNvSpPr>
          <p:nvPr>
            <p:ph type="title"/>
          </p:nvPr>
        </p:nvSpPr>
        <p:spPr>
          <a:xfrm>
            <a:off x="714375" y="713183"/>
            <a:ext cx="8103948" cy="640944"/>
          </a:xfrm>
          <a:prstGeom prst="rect">
            <a:avLst/>
          </a:prstGeom>
        </p:spPr>
        <p:txBody>
          <a:bodyPr/>
          <a:lstStyle>
            <a:lvl1pPr>
              <a:lnSpc>
                <a:spcPct val="120000"/>
              </a:lnSpc>
              <a:defRPr sz="1800" b="1">
                <a:latin typeface="Verdana" panose="020B0604030504040204" pitchFamily="34" charset="0"/>
                <a:ea typeface="Verdana" panose="020B0604030504040204" pitchFamily="34" charset="0"/>
                <a:cs typeface="Verdana" panose="020B0604030504040204" pitchFamily="34" charset="0"/>
              </a:defRPr>
            </a:lvl1pPr>
          </a:lstStyle>
          <a:p>
            <a:r>
              <a:rPr lang="it-IT"/>
              <a:t>Fare clic per modificare lo stile del titolo dello schema</a:t>
            </a:r>
            <a:endParaRPr lang="it-IT" dirty="0"/>
          </a:p>
        </p:txBody>
      </p:sp>
      <p:cxnSp>
        <p:nvCxnSpPr>
          <p:cNvPr id="10" name="Connettore diritto 9">
            <a:extLst>
              <a:ext uri="{FF2B5EF4-FFF2-40B4-BE49-F238E27FC236}">
                <a16:creationId xmlns:a16="http://schemas.microsoft.com/office/drawing/2014/main" id="{FB0445F3-3982-4951-8B8D-653EE80F42A5}"/>
              </a:ext>
            </a:extLst>
          </p:cNvPr>
          <p:cNvCxnSpPr>
            <a:cxnSpLocks/>
          </p:cNvCxnSpPr>
          <p:nvPr userDrawn="1"/>
        </p:nvCxnSpPr>
        <p:spPr>
          <a:xfrm>
            <a:off x="-6484" y="4927147"/>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Immagine 12" descr="Immagine che contiene Carattere, simbolo, design, tipografia&#10;&#10;Il contenuto generato dall'IA potrebbe non essere corretto.">
            <a:extLst>
              <a:ext uri="{FF2B5EF4-FFF2-40B4-BE49-F238E27FC236}">
                <a16:creationId xmlns:a16="http://schemas.microsoft.com/office/drawing/2014/main" id="{1BE8E077-9756-D12A-B63C-DA93D497C57D}"/>
              </a:ext>
            </a:extLst>
          </p:cNvPr>
          <p:cNvPicPr>
            <a:picLocks noChangeAspect="1"/>
          </p:cNvPicPr>
          <p:nvPr userDrawn="1"/>
        </p:nvPicPr>
        <p:blipFill>
          <a:blip r:embed="rId3"/>
          <a:stretch>
            <a:fillRect/>
          </a:stretch>
        </p:blipFill>
        <p:spPr>
          <a:xfrm>
            <a:off x="190903" y="123560"/>
            <a:ext cx="1123525" cy="445665"/>
          </a:xfrm>
          <a:prstGeom prst="rect">
            <a:avLst/>
          </a:prstGeom>
        </p:spPr>
      </p:pic>
    </p:spTree>
    <p:extLst>
      <p:ext uri="{BB962C8B-B14F-4D97-AF65-F5344CB8AC3E}">
        <p14:creationId xmlns:p14="http://schemas.microsoft.com/office/powerpoint/2010/main" val="3364692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na_2 colonne">
    <p:spTree>
      <p:nvGrpSpPr>
        <p:cNvPr id="1" name=""/>
        <p:cNvGrpSpPr/>
        <p:nvPr/>
      </p:nvGrpSpPr>
      <p:grpSpPr>
        <a:xfrm>
          <a:off x="0" y="0"/>
          <a:ext cx="0" cy="0"/>
          <a:chOff x="0" y="0"/>
          <a:chExt cx="0" cy="0"/>
        </a:xfrm>
      </p:grpSpPr>
      <p:sp>
        <p:nvSpPr>
          <p:cNvPr id="9" name="Titolo diapositiva">
            <a:extLst>
              <a:ext uri="{FF2B5EF4-FFF2-40B4-BE49-F238E27FC236}">
                <a16:creationId xmlns:a16="http://schemas.microsoft.com/office/drawing/2014/main" id="{B1A728D7-4BF7-BE41-A0AF-2F9CA93A2CBA}"/>
              </a:ext>
            </a:extLst>
          </p:cNvPr>
          <p:cNvSpPr>
            <a:spLocks noGrp="1"/>
          </p:cNvSpPr>
          <p:nvPr>
            <p:ph type="title"/>
          </p:nvPr>
        </p:nvSpPr>
        <p:spPr>
          <a:xfrm>
            <a:off x="714375" y="713183"/>
            <a:ext cx="8103948" cy="640944"/>
          </a:xfrm>
          <a:prstGeom prst="rect">
            <a:avLst/>
          </a:prstGeom>
        </p:spPr>
        <p:txBody>
          <a:bodyPr/>
          <a:lstStyle>
            <a:lvl1pPr>
              <a:lnSpc>
                <a:spcPct val="120000"/>
              </a:lnSpc>
              <a:defRPr sz="1800" b="1">
                <a:latin typeface="Verdana" panose="020B0604030504040204" pitchFamily="34" charset="0"/>
                <a:ea typeface="Verdana" panose="020B0604030504040204" pitchFamily="34" charset="0"/>
                <a:cs typeface="Verdana" panose="020B0604030504040204" pitchFamily="34" charset="0"/>
              </a:defRPr>
            </a:lvl1pPr>
          </a:lstStyle>
          <a:p>
            <a:r>
              <a:rPr lang="it-IT"/>
              <a:t>Fare clic per modificare lo stile del titolo dello schema</a:t>
            </a:r>
            <a:endParaRPr lang="it-IT" dirty="0"/>
          </a:p>
        </p:txBody>
      </p:sp>
      <p:sp>
        <p:nvSpPr>
          <p:cNvPr id="3" name="Segnaposto testo 3">
            <a:extLst>
              <a:ext uri="{FF2B5EF4-FFF2-40B4-BE49-F238E27FC236}">
                <a16:creationId xmlns:a16="http://schemas.microsoft.com/office/drawing/2014/main" id="{A03C3FC7-52E7-0B64-0466-9A4D86FEEC40}"/>
              </a:ext>
            </a:extLst>
          </p:cNvPr>
          <p:cNvSpPr>
            <a:spLocks noGrp="1"/>
          </p:cNvSpPr>
          <p:nvPr>
            <p:ph type="body" sz="half" idx="2"/>
          </p:nvPr>
        </p:nvSpPr>
        <p:spPr>
          <a:xfrm>
            <a:off x="714378" y="1883539"/>
            <a:ext cx="3709185" cy="2972333"/>
          </a:xfrm>
          <a:prstGeom prst="rect">
            <a:avLst/>
          </a:prstGeom>
        </p:spPr>
        <p:txBody>
          <a:bodyPr anchor="ctr">
            <a:normAutofit/>
          </a:bodyPr>
          <a:lstStyle>
            <a:lvl1pPr marL="0" indent="0">
              <a:buFont typeface="Fira Sans" panose="020B0503050000020004" pitchFamily="34" charset="0"/>
              <a:buNone/>
              <a:defRPr sz="105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385744" marR="0" indent="-128582" algn="l" defTabSz="514325" rtl="0" eaLnBrk="1" fontAlgn="auto" latinLnBrk="0" hangingPunct="1">
              <a:lnSpc>
                <a:spcPct val="90000"/>
              </a:lnSpc>
              <a:spcBef>
                <a:spcPts val="281"/>
              </a:spcBef>
              <a:spcAft>
                <a:spcPts val="0"/>
              </a:spcAft>
              <a:buClrTx/>
              <a:buSzTx/>
              <a:buFont typeface="Arial" panose="020B0604020202020204" pitchFamily="34" charset="0"/>
              <a:buChar char="•"/>
              <a:tabLst/>
              <a:defRPr sz="1013">
                <a:solidFill>
                  <a:schemeClr val="tx1">
                    <a:lumMod val="65000"/>
                    <a:lumOff val="35000"/>
                  </a:schemeClr>
                </a:solidFill>
              </a:defRPr>
            </a:lvl2pPr>
            <a:lvl3pPr marL="610761" marR="0" indent="-128582" algn="l" defTabSz="514325" rtl="0" eaLnBrk="1" fontAlgn="auto" latinLnBrk="0" hangingPunct="1">
              <a:lnSpc>
                <a:spcPct val="90000"/>
              </a:lnSpc>
              <a:spcBef>
                <a:spcPts val="281"/>
              </a:spcBef>
              <a:spcAft>
                <a:spcPts val="0"/>
              </a:spcAft>
              <a:buClrTx/>
              <a:buSzTx/>
              <a:buFont typeface="Arial" panose="020B0604020202020204" pitchFamily="34" charset="0"/>
              <a:buChar char="•"/>
              <a:tabLst/>
              <a:defRPr sz="900">
                <a:solidFill>
                  <a:schemeClr val="tx1">
                    <a:lumMod val="65000"/>
                    <a:lumOff val="35000"/>
                  </a:schemeClr>
                </a:solidFill>
              </a:defRPr>
            </a:lvl3pPr>
            <a:lvl4pPr marL="900068" marR="0" indent="-128582" algn="l" defTabSz="514325" rtl="0" eaLnBrk="1" fontAlgn="auto" latinLnBrk="0" hangingPunct="1">
              <a:lnSpc>
                <a:spcPct val="90000"/>
              </a:lnSpc>
              <a:spcBef>
                <a:spcPts val="281"/>
              </a:spcBef>
              <a:spcAft>
                <a:spcPts val="0"/>
              </a:spcAft>
              <a:buClrTx/>
              <a:buSzTx/>
              <a:buFont typeface="Arial" panose="020B0604020202020204" pitchFamily="34" charset="0"/>
              <a:buChar char="•"/>
              <a:tabLst/>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8" indent="0">
              <a:buNone/>
              <a:defRPr sz="563"/>
            </a:lvl9pPr>
          </a:lstStyle>
          <a:p>
            <a:pPr lvl="0"/>
            <a:r>
              <a:rPr lang="it-IT"/>
              <a:t>Modifica gli stili del testo dello schema</a:t>
            </a:r>
          </a:p>
        </p:txBody>
      </p:sp>
      <p:sp>
        <p:nvSpPr>
          <p:cNvPr id="4" name="Segnaposto testo 3">
            <a:extLst>
              <a:ext uri="{FF2B5EF4-FFF2-40B4-BE49-F238E27FC236}">
                <a16:creationId xmlns:a16="http://schemas.microsoft.com/office/drawing/2014/main" id="{5EE734E8-6B2F-5CA9-7C12-F5EEF8E73A24}"/>
              </a:ext>
            </a:extLst>
          </p:cNvPr>
          <p:cNvSpPr>
            <a:spLocks noGrp="1"/>
          </p:cNvSpPr>
          <p:nvPr>
            <p:ph type="body" sz="half" idx="10"/>
          </p:nvPr>
        </p:nvSpPr>
        <p:spPr>
          <a:xfrm>
            <a:off x="4720441" y="1883539"/>
            <a:ext cx="3793718" cy="2972333"/>
          </a:xfrm>
          <a:prstGeom prst="rect">
            <a:avLst/>
          </a:prstGeom>
        </p:spPr>
        <p:txBody>
          <a:bodyPr anchor="ctr">
            <a:normAutofit/>
          </a:bodyPr>
          <a:lstStyle>
            <a:lvl1pPr marL="0" indent="0">
              <a:buFont typeface="Fira Sans" panose="020B0503050000020004" pitchFamily="34" charset="0"/>
              <a:buNone/>
              <a:defRPr sz="105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385744" marR="0" indent="-128582" algn="l" defTabSz="514325" rtl="0" eaLnBrk="1" fontAlgn="auto" latinLnBrk="0" hangingPunct="1">
              <a:lnSpc>
                <a:spcPct val="90000"/>
              </a:lnSpc>
              <a:spcBef>
                <a:spcPts val="281"/>
              </a:spcBef>
              <a:spcAft>
                <a:spcPts val="0"/>
              </a:spcAft>
              <a:buClrTx/>
              <a:buSzTx/>
              <a:buFont typeface="Arial" panose="020B0604020202020204" pitchFamily="34" charset="0"/>
              <a:buChar char="•"/>
              <a:tabLst/>
              <a:defRPr sz="1013">
                <a:solidFill>
                  <a:schemeClr val="tx1">
                    <a:lumMod val="65000"/>
                    <a:lumOff val="35000"/>
                  </a:schemeClr>
                </a:solidFill>
              </a:defRPr>
            </a:lvl2pPr>
            <a:lvl3pPr marL="610761" marR="0" indent="-128582" algn="l" defTabSz="514325" rtl="0" eaLnBrk="1" fontAlgn="auto" latinLnBrk="0" hangingPunct="1">
              <a:lnSpc>
                <a:spcPct val="90000"/>
              </a:lnSpc>
              <a:spcBef>
                <a:spcPts val="281"/>
              </a:spcBef>
              <a:spcAft>
                <a:spcPts val="0"/>
              </a:spcAft>
              <a:buClrTx/>
              <a:buSzTx/>
              <a:buFont typeface="Arial" panose="020B0604020202020204" pitchFamily="34" charset="0"/>
              <a:buChar char="•"/>
              <a:tabLst/>
              <a:defRPr sz="900">
                <a:solidFill>
                  <a:schemeClr val="tx1">
                    <a:lumMod val="65000"/>
                    <a:lumOff val="35000"/>
                  </a:schemeClr>
                </a:solidFill>
              </a:defRPr>
            </a:lvl3pPr>
            <a:lvl4pPr marL="900068" marR="0" indent="-128582" algn="l" defTabSz="514325" rtl="0" eaLnBrk="1" fontAlgn="auto" latinLnBrk="0" hangingPunct="1">
              <a:lnSpc>
                <a:spcPct val="90000"/>
              </a:lnSpc>
              <a:spcBef>
                <a:spcPts val="281"/>
              </a:spcBef>
              <a:spcAft>
                <a:spcPts val="0"/>
              </a:spcAft>
              <a:buClrTx/>
              <a:buSzTx/>
              <a:buFont typeface="Arial" panose="020B0604020202020204" pitchFamily="34" charset="0"/>
              <a:buChar char="•"/>
              <a:tabLst/>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8" indent="0">
              <a:buNone/>
              <a:defRPr sz="563"/>
            </a:lvl9pPr>
          </a:lstStyle>
          <a:p>
            <a:pPr lvl="0"/>
            <a:r>
              <a:rPr lang="it-IT"/>
              <a:t>Modifica gli stili del testo dello schema</a:t>
            </a:r>
          </a:p>
        </p:txBody>
      </p:sp>
      <p:sp>
        <p:nvSpPr>
          <p:cNvPr id="5" name="Text Placeholder 7">
            <a:extLst>
              <a:ext uri="{FF2B5EF4-FFF2-40B4-BE49-F238E27FC236}">
                <a16:creationId xmlns:a16="http://schemas.microsoft.com/office/drawing/2014/main" id="{3DA5E618-8EB1-99FD-D361-0B4F428A0983}"/>
              </a:ext>
            </a:extLst>
          </p:cNvPr>
          <p:cNvSpPr>
            <a:spLocks noGrp="1"/>
          </p:cNvSpPr>
          <p:nvPr>
            <p:ph type="body" sz="quarter" idx="13" hasCustomPrompt="1"/>
          </p:nvPr>
        </p:nvSpPr>
        <p:spPr>
          <a:xfrm>
            <a:off x="713184" y="1434207"/>
            <a:ext cx="3709186" cy="400949"/>
          </a:xfrm>
          <a:prstGeom prst="rect">
            <a:avLst/>
          </a:prstGeom>
        </p:spPr>
        <p:txBody>
          <a:bodyPr>
            <a:normAutofit/>
          </a:bodyPr>
          <a:lstStyle>
            <a:lvl1pPr marL="0" indent="0">
              <a:buNone/>
              <a:defRPr sz="1125" b="1">
                <a:solidFill>
                  <a:srgbClr val="72727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Fare </a:t>
            </a:r>
            <a:r>
              <a:rPr lang="en-GB" dirty="0" err="1"/>
              <a:t>clic</a:t>
            </a:r>
            <a:r>
              <a:rPr lang="en-GB" dirty="0"/>
              <a:t> per </a:t>
            </a:r>
            <a:r>
              <a:rPr lang="en-GB" dirty="0" err="1"/>
              <a:t>modificare</a:t>
            </a:r>
            <a:r>
              <a:rPr lang="en-GB" dirty="0"/>
              <a:t> </a:t>
            </a:r>
            <a:r>
              <a:rPr lang="en-GB" dirty="0" err="1"/>
              <a:t>il</a:t>
            </a:r>
            <a:r>
              <a:rPr lang="en-GB" dirty="0"/>
              <a:t> </a:t>
            </a:r>
            <a:r>
              <a:rPr lang="en-GB" dirty="0" err="1"/>
              <a:t>sottotitolo</a:t>
            </a:r>
            <a:endParaRPr lang="en-GB" dirty="0"/>
          </a:p>
        </p:txBody>
      </p:sp>
      <p:sp>
        <p:nvSpPr>
          <p:cNvPr id="13" name="Text Placeholder 7">
            <a:extLst>
              <a:ext uri="{FF2B5EF4-FFF2-40B4-BE49-F238E27FC236}">
                <a16:creationId xmlns:a16="http://schemas.microsoft.com/office/drawing/2014/main" id="{4C78880C-913E-07A8-29B6-CAB7F051E848}"/>
              </a:ext>
            </a:extLst>
          </p:cNvPr>
          <p:cNvSpPr>
            <a:spLocks noGrp="1"/>
          </p:cNvSpPr>
          <p:nvPr>
            <p:ph type="body" sz="quarter" idx="15" hasCustomPrompt="1"/>
          </p:nvPr>
        </p:nvSpPr>
        <p:spPr>
          <a:xfrm>
            <a:off x="4720441" y="1434205"/>
            <a:ext cx="3793718" cy="400949"/>
          </a:xfrm>
          <a:prstGeom prst="rect">
            <a:avLst/>
          </a:prstGeom>
        </p:spPr>
        <p:txBody>
          <a:bodyPr>
            <a:normAutofit/>
          </a:bodyPr>
          <a:lstStyle>
            <a:lvl1pPr marL="0" indent="0">
              <a:buNone/>
              <a:defRPr sz="1125" b="1">
                <a:solidFill>
                  <a:srgbClr val="72727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Fare </a:t>
            </a:r>
            <a:r>
              <a:rPr lang="en-GB" dirty="0" err="1"/>
              <a:t>clic</a:t>
            </a:r>
            <a:r>
              <a:rPr lang="en-GB" dirty="0"/>
              <a:t> per </a:t>
            </a:r>
            <a:r>
              <a:rPr lang="en-GB" dirty="0" err="1"/>
              <a:t>modificare</a:t>
            </a:r>
            <a:r>
              <a:rPr lang="en-GB" dirty="0"/>
              <a:t> il </a:t>
            </a:r>
            <a:r>
              <a:rPr lang="en-GB" dirty="0" err="1"/>
              <a:t>sottotitolo</a:t>
            </a:r>
            <a:endParaRPr lang="en-GB" dirty="0"/>
          </a:p>
        </p:txBody>
      </p:sp>
      <p:cxnSp>
        <p:nvCxnSpPr>
          <p:cNvPr id="14" name="Connettore 1 13">
            <a:extLst>
              <a:ext uri="{FF2B5EF4-FFF2-40B4-BE49-F238E27FC236}">
                <a16:creationId xmlns:a16="http://schemas.microsoft.com/office/drawing/2014/main" id="{61C55D50-96D1-3DF8-B2CB-257532B42D44}"/>
              </a:ext>
            </a:extLst>
          </p:cNvPr>
          <p:cNvCxnSpPr>
            <a:cxnSpLocks/>
          </p:cNvCxnSpPr>
          <p:nvPr userDrawn="1"/>
        </p:nvCxnSpPr>
        <p:spPr>
          <a:xfrm>
            <a:off x="4572000" y="1879277"/>
            <a:ext cx="0" cy="2975486"/>
          </a:xfrm>
          <a:prstGeom prst="line">
            <a:avLst/>
          </a:prstGeom>
          <a:ln w="12700">
            <a:solidFill>
              <a:srgbClr val="1D2A4F"/>
            </a:solidFill>
          </a:ln>
        </p:spPr>
        <p:style>
          <a:lnRef idx="1">
            <a:schemeClr val="accent1"/>
          </a:lnRef>
          <a:fillRef idx="0">
            <a:schemeClr val="accent1"/>
          </a:fillRef>
          <a:effectRef idx="0">
            <a:schemeClr val="accent1"/>
          </a:effectRef>
          <a:fontRef idx="minor">
            <a:schemeClr val="tx1"/>
          </a:fontRef>
        </p:style>
      </p:cxnSp>
      <p:pic>
        <p:nvPicPr>
          <p:cNvPr id="12" name="Immagine 11" descr="HR Excellence in Research">
            <a:extLst>
              <a:ext uri="{FF2B5EF4-FFF2-40B4-BE49-F238E27FC236}">
                <a16:creationId xmlns:a16="http://schemas.microsoft.com/office/drawing/2014/main" id="{E44D36D0-417A-C421-F83B-054E50450E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127500" y="95920"/>
            <a:ext cx="883351" cy="597523"/>
          </a:xfrm>
          <a:prstGeom prst="rect">
            <a:avLst/>
          </a:prstGeom>
        </p:spPr>
      </p:pic>
      <p:sp>
        <p:nvSpPr>
          <p:cNvPr id="17" name="Dati generali relazione">
            <a:extLst>
              <a:ext uri="{FF2B5EF4-FFF2-40B4-BE49-F238E27FC236}">
                <a16:creationId xmlns:a16="http://schemas.microsoft.com/office/drawing/2014/main" id="{194724C3-F28C-4DA6-8AD3-132BE18F77A1}"/>
              </a:ext>
            </a:extLst>
          </p:cNvPr>
          <p:cNvSpPr>
            <a:spLocks noGrp="1"/>
          </p:cNvSpPr>
          <p:nvPr>
            <p:ph type="body" sz="quarter" idx="14" hasCustomPrompt="1"/>
          </p:nvPr>
        </p:nvSpPr>
        <p:spPr>
          <a:xfrm>
            <a:off x="246588" y="4934259"/>
            <a:ext cx="7590251" cy="187819"/>
          </a:xfrm>
          <a:prstGeom prst="rect">
            <a:avLst/>
          </a:prstGeom>
        </p:spPr>
        <p:txBody>
          <a:bodyPr/>
          <a:lstStyle>
            <a:lvl1pPr>
              <a:buNone/>
              <a:defRPr sz="825"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sz="563"/>
            </a:lvl2pPr>
            <a:lvl3pPr>
              <a:defRPr sz="563"/>
            </a:lvl3pPr>
            <a:lvl4pPr>
              <a:defRPr sz="563"/>
            </a:lvl4pPr>
            <a:lvl5pPr>
              <a:defRPr sz="563"/>
            </a:lvl5pPr>
          </a:lstStyle>
          <a:p>
            <a:pPr lvl="0"/>
            <a:r>
              <a:rPr lang="it-IT" dirty="0"/>
              <a:t>Titolo _ Relatore (Verdana 11pt)</a:t>
            </a:r>
          </a:p>
        </p:txBody>
      </p:sp>
      <p:sp>
        <p:nvSpPr>
          <p:cNvPr id="18" name="Numero slide">
            <a:extLst>
              <a:ext uri="{FF2B5EF4-FFF2-40B4-BE49-F238E27FC236}">
                <a16:creationId xmlns:a16="http://schemas.microsoft.com/office/drawing/2014/main" id="{F6E1C473-895D-46E2-A6DE-5C3C86B18686}"/>
              </a:ext>
            </a:extLst>
          </p:cNvPr>
          <p:cNvSpPr txBox="1"/>
          <p:nvPr userDrawn="1"/>
        </p:nvSpPr>
        <p:spPr>
          <a:xfrm>
            <a:off x="7799253" y="4940117"/>
            <a:ext cx="1019070" cy="187615"/>
          </a:xfrm>
          <a:prstGeom prst="rect">
            <a:avLst/>
          </a:prstGeom>
          <a:noFill/>
          <a:ln>
            <a:noFill/>
          </a:ln>
        </p:spPr>
        <p:txBody>
          <a:bodyPr wrap="square" rtlCol="0">
            <a:spAutoFit/>
          </a:bodyPr>
          <a:lstStyle/>
          <a:p>
            <a:pPr algn="r"/>
            <a:fld id="{5ED436A0-D5FC-479D-9D1C-A714A6CDB9F8}" type="slidenum">
              <a:rPr lang="it-IT" sz="619" b="1" smtClean="0">
                <a:solidFill>
                  <a:schemeClr val="tx1"/>
                </a:solidFill>
                <a:latin typeface="Verdana" panose="020B0604030504040204" pitchFamily="34" charset="0"/>
                <a:ea typeface="Verdana" panose="020B0604030504040204" pitchFamily="34" charset="0"/>
                <a:cs typeface="Verdana" panose="020B0604030504040204" pitchFamily="34" charset="0"/>
              </a:rPr>
              <a:pPr algn="r"/>
              <a:t>‹N›</a:t>
            </a:fld>
            <a:endParaRPr lang="it-IT" sz="619" b="1" dirty="0" err="1">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9" name="Connettore diritto 18">
            <a:extLst>
              <a:ext uri="{FF2B5EF4-FFF2-40B4-BE49-F238E27FC236}">
                <a16:creationId xmlns:a16="http://schemas.microsoft.com/office/drawing/2014/main" id="{A8BE285C-7CEE-42BB-BFDB-2CD35152172F}"/>
              </a:ext>
            </a:extLst>
          </p:cNvPr>
          <p:cNvCxnSpPr>
            <a:cxnSpLocks/>
          </p:cNvCxnSpPr>
          <p:nvPr userDrawn="1"/>
        </p:nvCxnSpPr>
        <p:spPr>
          <a:xfrm>
            <a:off x="-6484" y="4927147"/>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Immagine 1" descr="Immagine che contiene Carattere, simbolo, design, tipografia&#10;&#10;Il contenuto generato dall'IA potrebbe non essere corretto.">
            <a:extLst>
              <a:ext uri="{FF2B5EF4-FFF2-40B4-BE49-F238E27FC236}">
                <a16:creationId xmlns:a16="http://schemas.microsoft.com/office/drawing/2014/main" id="{E8801600-AABE-2473-9694-162A7ABDE6A9}"/>
              </a:ext>
            </a:extLst>
          </p:cNvPr>
          <p:cNvPicPr>
            <a:picLocks noChangeAspect="1"/>
          </p:cNvPicPr>
          <p:nvPr userDrawn="1"/>
        </p:nvPicPr>
        <p:blipFill>
          <a:blip r:embed="rId3"/>
          <a:stretch>
            <a:fillRect/>
          </a:stretch>
        </p:blipFill>
        <p:spPr>
          <a:xfrm>
            <a:off x="190903" y="123560"/>
            <a:ext cx="1123525" cy="445665"/>
          </a:xfrm>
          <a:prstGeom prst="rect">
            <a:avLst/>
          </a:prstGeom>
        </p:spPr>
      </p:pic>
    </p:spTree>
    <p:extLst>
      <p:ext uri="{BB962C8B-B14F-4D97-AF65-F5344CB8AC3E}">
        <p14:creationId xmlns:p14="http://schemas.microsoft.com/office/powerpoint/2010/main" val="2712135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na_3 colonne">
    <p:spTree>
      <p:nvGrpSpPr>
        <p:cNvPr id="1" name=""/>
        <p:cNvGrpSpPr/>
        <p:nvPr/>
      </p:nvGrpSpPr>
      <p:grpSpPr>
        <a:xfrm>
          <a:off x="0" y="0"/>
          <a:ext cx="0" cy="0"/>
          <a:chOff x="0" y="0"/>
          <a:chExt cx="0" cy="0"/>
        </a:xfrm>
      </p:grpSpPr>
      <p:sp>
        <p:nvSpPr>
          <p:cNvPr id="9" name="Titolo diapositiva">
            <a:extLst>
              <a:ext uri="{FF2B5EF4-FFF2-40B4-BE49-F238E27FC236}">
                <a16:creationId xmlns:a16="http://schemas.microsoft.com/office/drawing/2014/main" id="{B1A728D7-4BF7-BE41-A0AF-2F9CA93A2CBA}"/>
              </a:ext>
            </a:extLst>
          </p:cNvPr>
          <p:cNvSpPr>
            <a:spLocks noGrp="1"/>
          </p:cNvSpPr>
          <p:nvPr>
            <p:ph type="title"/>
          </p:nvPr>
        </p:nvSpPr>
        <p:spPr>
          <a:xfrm>
            <a:off x="714375" y="713183"/>
            <a:ext cx="8103948" cy="640944"/>
          </a:xfrm>
          <a:prstGeom prst="rect">
            <a:avLst/>
          </a:prstGeom>
        </p:spPr>
        <p:txBody>
          <a:bodyPr/>
          <a:lstStyle>
            <a:lvl1pPr>
              <a:lnSpc>
                <a:spcPct val="120000"/>
              </a:lnSpc>
              <a:defRPr sz="1800" b="1">
                <a:latin typeface="Verdana" panose="020B0604030504040204" pitchFamily="34" charset="0"/>
                <a:ea typeface="Verdana" panose="020B0604030504040204" pitchFamily="34" charset="0"/>
                <a:cs typeface="Verdana" panose="020B0604030504040204" pitchFamily="34" charset="0"/>
              </a:defRPr>
            </a:lvl1pPr>
          </a:lstStyle>
          <a:p>
            <a:r>
              <a:rPr lang="it-IT"/>
              <a:t>Fare clic per modificare lo stile del titolo dello schema</a:t>
            </a:r>
            <a:endParaRPr lang="it-IT" dirty="0"/>
          </a:p>
        </p:txBody>
      </p:sp>
      <p:sp>
        <p:nvSpPr>
          <p:cNvPr id="8" name="Segnaposto testo 3">
            <a:extLst>
              <a:ext uri="{FF2B5EF4-FFF2-40B4-BE49-F238E27FC236}">
                <a16:creationId xmlns:a16="http://schemas.microsoft.com/office/drawing/2014/main" id="{F6060C99-BB9A-56FB-FBD1-E12CD2223E1D}"/>
              </a:ext>
            </a:extLst>
          </p:cNvPr>
          <p:cNvSpPr>
            <a:spLocks noGrp="1"/>
          </p:cNvSpPr>
          <p:nvPr>
            <p:ph type="body" sz="half" idx="2"/>
          </p:nvPr>
        </p:nvSpPr>
        <p:spPr>
          <a:xfrm>
            <a:off x="714380" y="2087137"/>
            <a:ext cx="2242583" cy="2749190"/>
          </a:xfrm>
          <a:prstGeom prst="rect">
            <a:avLst/>
          </a:prstGeom>
        </p:spPr>
        <p:txBody>
          <a:bodyPr anchor="ctr">
            <a:normAutofit/>
          </a:bodyPr>
          <a:lstStyle>
            <a:lvl1pPr marL="0" indent="0">
              <a:buFont typeface="Fira Sans" panose="020B0503050000020004" pitchFamily="34" charset="0"/>
              <a:buNone/>
              <a:defRPr sz="105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385744" marR="0" indent="-128582" algn="l" defTabSz="514325" rtl="0" eaLnBrk="1" fontAlgn="auto" latinLnBrk="0" hangingPunct="1">
              <a:lnSpc>
                <a:spcPct val="90000"/>
              </a:lnSpc>
              <a:spcBef>
                <a:spcPts val="281"/>
              </a:spcBef>
              <a:spcAft>
                <a:spcPts val="0"/>
              </a:spcAft>
              <a:buClrTx/>
              <a:buSzTx/>
              <a:buFont typeface="Arial" panose="020B0604020202020204" pitchFamily="34" charset="0"/>
              <a:buChar char="•"/>
              <a:tabLst/>
              <a:defRPr sz="1050">
                <a:solidFill>
                  <a:schemeClr val="tx1">
                    <a:lumMod val="65000"/>
                    <a:lumOff val="35000"/>
                  </a:schemeClr>
                </a:solidFill>
              </a:defRPr>
            </a:lvl2pPr>
            <a:lvl3pPr marL="610761" marR="0" indent="-128582" algn="l" defTabSz="514325" rtl="0" eaLnBrk="1" fontAlgn="auto" latinLnBrk="0" hangingPunct="1">
              <a:lnSpc>
                <a:spcPct val="90000"/>
              </a:lnSpc>
              <a:spcBef>
                <a:spcPts val="281"/>
              </a:spcBef>
              <a:spcAft>
                <a:spcPts val="0"/>
              </a:spcAft>
              <a:buClrTx/>
              <a:buSzTx/>
              <a:buFont typeface="Arial" panose="020B0604020202020204" pitchFamily="34" charset="0"/>
              <a:buChar char="•"/>
              <a:tabLst/>
              <a:defRPr sz="900">
                <a:solidFill>
                  <a:schemeClr val="tx1">
                    <a:lumMod val="65000"/>
                    <a:lumOff val="35000"/>
                  </a:schemeClr>
                </a:solidFill>
              </a:defRPr>
            </a:lvl3pPr>
            <a:lvl4pPr marL="900068" marR="0" indent="-128582" algn="l" defTabSz="514325" rtl="0" eaLnBrk="1" fontAlgn="auto" latinLnBrk="0" hangingPunct="1">
              <a:lnSpc>
                <a:spcPct val="90000"/>
              </a:lnSpc>
              <a:spcBef>
                <a:spcPts val="281"/>
              </a:spcBef>
              <a:spcAft>
                <a:spcPts val="0"/>
              </a:spcAft>
              <a:buClrTx/>
              <a:buSzTx/>
              <a:buFont typeface="Arial" panose="020B0604020202020204" pitchFamily="34" charset="0"/>
              <a:buChar char="•"/>
              <a:tabLst/>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8" indent="0">
              <a:buNone/>
              <a:defRPr sz="563"/>
            </a:lvl9pPr>
          </a:lstStyle>
          <a:p>
            <a:pPr lvl="0"/>
            <a:r>
              <a:rPr lang="it-IT"/>
              <a:t>Modifica gli stili del testo dello schema</a:t>
            </a:r>
          </a:p>
        </p:txBody>
      </p:sp>
      <p:sp>
        <p:nvSpPr>
          <p:cNvPr id="15" name="Segnaposto testo 3">
            <a:extLst>
              <a:ext uri="{FF2B5EF4-FFF2-40B4-BE49-F238E27FC236}">
                <a16:creationId xmlns:a16="http://schemas.microsoft.com/office/drawing/2014/main" id="{47F5891E-A2F5-43A0-4C8F-2D503F0B50C9}"/>
              </a:ext>
            </a:extLst>
          </p:cNvPr>
          <p:cNvSpPr>
            <a:spLocks noGrp="1"/>
          </p:cNvSpPr>
          <p:nvPr>
            <p:ph type="body" sz="half" idx="10"/>
          </p:nvPr>
        </p:nvSpPr>
        <p:spPr>
          <a:xfrm>
            <a:off x="3408447" y="2087137"/>
            <a:ext cx="2327115" cy="2749190"/>
          </a:xfrm>
          <a:prstGeom prst="rect">
            <a:avLst/>
          </a:prstGeom>
        </p:spPr>
        <p:txBody>
          <a:bodyPr anchor="ctr">
            <a:normAutofit/>
          </a:bodyPr>
          <a:lstStyle>
            <a:lvl1pPr marL="0" indent="0">
              <a:buFont typeface="Fira Sans" panose="020B0503050000020004" pitchFamily="34" charset="0"/>
              <a:buNone/>
              <a:defRPr sz="105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385744" marR="0" indent="-128582" algn="l" defTabSz="514325" rtl="0" eaLnBrk="1" fontAlgn="auto" latinLnBrk="0" hangingPunct="1">
              <a:lnSpc>
                <a:spcPct val="90000"/>
              </a:lnSpc>
              <a:spcBef>
                <a:spcPts val="281"/>
              </a:spcBef>
              <a:spcAft>
                <a:spcPts val="0"/>
              </a:spcAft>
              <a:buClrTx/>
              <a:buSzTx/>
              <a:buFont typeface="Arial" panose="020B0604020202020204" pitchFamily="34" charset="0"/>
              <a:buChar char="•"/>
              <a:tabLst/>
              <a:defRPr sz="1050">
                <a:solidFill>
                  <a:schemeClr val="tx1">
                    <a:lumMod val="65000"/>
                    <a:lumOff val="35000"/>
                  </a:schemeClr>
                </a:solidFill>
              </a:defRPr>
            </a:lvl2pPr>
            <a:lvl3pPr marL="610761" marR="0" indent="-128582" algn="l" defTabSz="514325" rtl="0" eaLnBrk="1" fontAlgn="auto" latinLnBrk="0" hangingPunct="1">
              <a:lnSpc>
                <a:spcPct val="90000"/>
              </a:lnSpc>
              <a:spcBef>
                <a:spcPts val="281"/>
              </a:spcBef>
              <a:spcAft>
                <a:spcPts val="0"/>
              </a:spcAft>
              <a:buClrTx/>
              <a:buSzTx/>
              <a:buFont typeface="Arial" panose="020B0604020202020204" pitchFamily="34" charset="0"/>
              <a:buChar char="•"/>
              <a:tabLst/>
              <a:defRPr sz="900">
                <a:solidFill>
                  <a:schemeClr val="tx1">
                    <a:lumMod val="65000"/>
                    <a:lumOff val="35000"/>
                  </a:schemeClr>
                </a:solidFill>
              </a:defRPr>
            </a:lvl3pPr>
            <a:lvl4pPr marL="900068" marR="0" indent="-128582" algn="l" defTabSz="514325" rtl="0" eaLnBrk="1" fontAlgn="auto" latinLnBrk="0" hangingPunct="1">
              <a:lnSpc>
                <a:spcPct val="90000"/>
              </a:lnSpc>
              <a:spcBef>
                <a:spcPts val="281"/>
              </a:spcBef>
              <a:spcAft>
                <a:spcPts val="0"/>
              </a:spcAft>
              <a:buClrTx/>
              <a:buSzTx/>
              <a:buFont typeface="Arial" panose="020B0604020202020204" pitchFamily="34" charset="0"/>
              <a:buChar char="•"/>
              <a:tabLst/>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8" indent="0">
              <a:buNone/>
              <a:defRPr sz="563"/>
            </a:lvl9pPr>
          </a:lstStyle>
          <a:p>
            <a:pPr lvl="0"/>
            <a:r>
              <a:rPr lang="it-IT"/>
              <a:t>Modifica gli stili del testo dello schema</a:t>
            </a:r>
          </a:p>
        </p:txBody>
      </p:sp>
      <p:sp>
        <p:nvSpPr>
          <p:cNvPr id="16" name="Segnaposto testo 3">
            <a:extLst>
              <a:ext uri="{FF2B5EF4-FFF2-40B4-BE49-F238E27FC236}">
                <a16:creationId xmlns:a16="http://schemas.microsoft.com/office/drawing/2014/main" id="{C47FF0D6-2987-AA15-17F5-B7B4C5BF0AE7}"/>
              </a:ext>
            </a:extLst>
          </p:cNvPr>
          <p:cNvSpPr>
            <a:spLocks noGrp="1"/>
          </p:cNvSpPr>
          <p:nvPr>
            <p:ph type="body" sz="half" idx="11"/>
          </p:nvPr>
        </p:nvSpPr>
        <p:spPr>
          <a:xfrm>
            <a:off x="6187050" y="2087137"/>
            <a:ext cx="2327115" cy="2749190"/>
          </a:xfrm>
          <a:prstGeom prst="rect">
            <a:avLst/>
          </a:prstGeom>
        </p:spPr>
        <p:txBody>
          <a:bodyPr anchor="ctr">
            <a:normAutofit/>
          </a:bodyPr>
          <a:lstStyle>
            <a:lvl1pPr marL="0" indent="0">
              <a:buFont typeface="Fira Sans" panose="020B0503050000020004" pitchFamily="34" charset="0"/>
              <a:buNone/>
              <a:defRPr sz="105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385744" marR="0" indent="-128582" algn="l" defTabSz="514325" rtl="0" eaLnBrk="1" fontAlgn="auto" latinLnBrk="0" hangingPunct="1">
              <a:lnSpc>
                <a:spcPct val="90000"/>
              </a:lnSpc>
              <a:spcBef>
                <a:spcPts val="281"/>
              </a:spcBef>
              <a:spcAft>
                <a:spcPts val="0"/>
              </a:spcAft>
              <a:buClrTx/>
              <a:buSzTx/>
              <a:buFont typeface="Arial" panose="020B0604020202020204" pitchFamily="34" charset="0"/>
              <a:buChar char="•"/>
              <a:tabLst/>
              <a:defRPr sz="1050">
                <a:solidFill>
                  <a:schemeClr val="tx1">
                    <a:lumMod val="65000"/>
                    <a:lumOff val="35000"/>
                  </a:schemeClr>
                </a:solidFill>
              </a:defRPr>
            </a:lvl2pPr>
            <a:lvl3pPr marL="610761" marR="0" indent="-128582" algn="l" defTabSz="514325" rtl="0" eaLnBrk="1" fontAlgn="auto" latinLnBrk="0" hangingPunct="1">
              <a:lnSpc>
                <a:spcPct val="90000"/>
              </a:lnSpc>
              <a:spcBef>
                <a:spcPts val="281"/>
              </a:spcBef>
              <a:spcAft>
                <a:spcPts val="0"/>
              </a:spcAft>
              <a:buClrTx/>
              <a:buSzTx/>
              <a:buFont typeface="Arial" panose="020B0604020202020204" pitchFamily="34" charset="0"/>
              <a:buChar char="•"/>
              <a:tabLst/>
              <a:defRPr sz="900">
                <a:solidFill>
                  <a:schemeClr val="tx1">
                    <a:lumMod val="65000"/>
                    <a:lumOff val="35000"/>
                  </a:schemeClr>
                </a:solidFill>
              </a:defRPr>
            </a:lvl3pPr>
            <a:lvl4pPr marL="900068" marR="0" indent="-128582" algn="l" defTabSz="514325" rtl="0" eaLnBrk="1" fontAlgn="auto" latinLnBrk="0" hangingPunct="1">
              <a:lnSpc>
                <a:spcPct val="90000"/>
              </a:lnSpc>
              <a:spcBef>
                <a:spcPts val="281"/>
              </a:spcBef>
              <a:spcAft>
                <a:spcPts val="0"/>
              </a:spcAft>
              <a:buClrTx/>
              <a:buSzTx/>
              <a:buFont typeface="Arial" panose="020B0604020202020204" pitchFamily="34" charset="0"/>
              <a:buChar char="•"/>
              <a:tabLst/>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8" indent="0">
              <a:buNone/>
              <a:defRPr sz="563"/>
            </a:lvl9pPr>
          </a:lstStyle>
          <a:p>
            <a:pPr lvl="0"/>
            <a:r>
              <a:rPr lang="it-IT"/>
              <a:t>Modifica gli stili del testo dello schema</a:t>
            </a:r>
          </a:p>
        </p:txBody>
      </p:sp>
      <p:sp>
        <p:nvSpPr>
          <p:cNvPr id="17" name="Text Placeholder 7">
            <a:extLst>
              <a:ext uri="{FF2B5EF4-FFF2-40B4-BE49-F238E27FC236}">
                <a16:creationId xmlns:a16="http://schemas.microsoft.com/office/drawing/2014/main" id="{D2AA653E-37D8-375F-23C9-B814B6E0A840}"/>
              </a:ext>
            </a:extLst>
          </p:cNvPr>
          <p:cNvSpPr>
            <a:spLocks noGrp="1"/>
          </p:cNvSpPr>
          <p:nvPr>
            <p:ph type="body" sz="quarter" idx="13" hasCustomPrompt="1"/>
          </p:nvPr>
        </p:nvSpPr>
        <p:spPr>
          <a:xfrm>
            <a:off x="713187" y="1431580"/>
            <a:ext cx="2242583" cy="571500"/>
          </a:xfrm>
          <a:prstGeom prst="rect">
            <a:avLst/>
          </a:prstGeom>
        </p:spPr>
        <p:txBody>
          <a:bodyPr>
            <a:normAutofit/>
          </a:bodyPr>
          <a:lstStyle>
            <a:lvl1pPr marL="0" indent="0">
              <a:buNone/>
              <a:defRPr sz="1125" b="1">
                <a:solidFill>
                  <a:srgbClr val="72727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Fare </a:t>
            </a:r>
            <a:r>
              <a:rPr lang="en-GB" dirty="0" err="1"/>
              <a:t>clic</a:t>
            </a:r>
            <a:r>
              <a:rPr lang="en-GB" dirty="0"/>
              <a:t> per </a:t>
            </a:r>
            <a:r>
              <a:rPr lang="en-GB" dirty="0" err="1"/>
              <a:t>modificare</a:t>
            </a:r>
            <a:r>
              <a:rPr lang="en-GB" dirty="0"/>
              <a:t> </a:t>
            </a:r>
            <a:r>
              <a:rPr lang="en-GB" dirty="0" err="1"/>
              <a:t>il</a:t>
            </a:r>
            <a:r>
              <a:rPr lang="en-GB" dirty="0"/>
              <a:t> </a:t>
            </a:r>
            <a:r>
              <a:rPr lang="en-GB" dirty="0" err="1"/>
              <a:t>sottotitolo</a:t>
            </a:r>
            <a:endParaRPr lang="en-GB" dirty="0"/>
          </a:p>
        </p:txBody>
      </p:sp>
      <p:sp>
        <p:nvSpPr>
          <p:cNvPr id="18" name="Text Placeholder 7">
            <a:extLst>
              <a:ext uri="{FF2B5EF4-FFF2-40B4-BE49-F238E27FC236}">
                <a16:creationId xmlns:a16="http://schemas.microsoft.com/office/drawing/2014/main" id="{8FC1C990-9EFB-E0AD-1DF3-CE87882283D4}"/>
              </a:ext>
            </a:extLst>
          </p:cNvPr>
          <p:cNvSpPr>
            <a:spLocks noGrp="1"/>
          </p:cNvSpPr>
          <p:nvPr>
            <p:ph type="body" sz="quarter" idx="15" hasCustomPrompt="1"/>
          </p:nvPr>
        </p:nvSpPr>
        <p:spPr>
          <a:xfrm>
            <a:off x="3408447" y="1431579"/>
            <a:ext cx="2327115" cy="571500"/>
          </a:xfrm>
          <a:prstGeom prst="rect">
            <a:avLst/>
          </a:prstGeom>
        </p:spPr>
        <p:txBody>
          <a:bodyPr>
            <a:normAutofit/>
          </a:bodyPr>
          <a:lstStyle>
            <a:lvl1pPr marL="0" indent="0">
              <a:buNone/>
              <a:defRPr sz="1125" b="1">
                <a:solidFill>
                  <a:srgbClr val="72727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Fare </a:t>
            </a:r>
            <a:r>
              <a:rPr lang="en-GB" dirty="0" err="1"/>
              <a:t>clic</a:t>
            </a:r>
            <a:r>
              <a:rPr lang="en-GB" dirty="0"/>
              <a:t> per </a:t>
            </a:r>
            <a:r>
              <a:rPr lang="en-GB" dirty="0" err="1"/>
              <a:t>modificare</a:t>
            </a:r>
            <a:r>
              <a:rPr lang="en-GB" dirty="0"/>
              <a:t> </a:t>
            </a:r>
            <a:r>
              <a:rPr lang="en-GB" dirty="0" err="1"/>
              <a:t>il</a:t>
            </a:r>
            <a:r>
              <a:rPr lang="en-GB" dirty="0"/>
              <a:t> </a:t>
            </a:r>
            <a:r>
              <a:rPr lang="en-GB" dirty="0" err="1"/>
              <a:t>sottotitolo</a:t>
            </a:r>
            <a:endParaRPr lang="en-GB" dirty="0"/>
          </a:p>
        </p:txBody>
      </p:sp>
      <p:sp>
        <p:nvSpPr>
          <p:cNvPr id="19" name="Text Placeholder 7">
            <a:extLst>
              <a:ext uri="{FF2B5EF4-FFF2-40B4-BE49-F238E27FC236}">
                <a16:creationId xmlns:a16="http://schemas.microsoft.com/office/drawing/2014/main" id="{352BB241-8BCE-9077-01FB-AC2C8D31D645}"/>
              </a:ext>
            </a:extLst>
          </p:cNvPr>
          <p:cNvSpPr>
            <a:spLocks noGrp="1"/>
          </p:cNvSpPr>
          <p:nvPr>
            <p:ph type="body" sz="quarter" idx="16" hasCustomPrompt="1"/>
          </p:nvPr>
        </p:nvSpPr>
        <p:spPr>
          <a:xfrm>
            <a:off x="6187050" y="1431579"/>
            <a:ext cx="2327115" cy="571500"/>
          </a:xfrm>
          <a:prstGeom prst="rect">
            <a:avLst/>
          </a:prstGeom>
        </p:spPr>
        <p:txBody>
          <a:bodyPr>
            <a:normAutofit/>
          </a:bodyPr>
          <a:lstStyle>
            <a:lvl1pPr marL="0" indent="0">
              <a:buNone/>
              <a:defRPr sz="1125" b="1">
                <a:solidFill>
                  <a:srgbClr val="72727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Fare </a:t>
            </a:r>
            <a:r>
              <a:rPr lang="en-GB" dirty="0" err="1"/>
              <a:t>clic</a:t>
            </a:r>
            <a:r>
              <a:rPr lang="en-GB" dirty="0"/>
              <a:t> per </a:t>
            </a:r>
            <a:r>
              <a:rPr lang="en-GB" dirty="0" err="1"/>
              <a:t>modificare</a:t>
            </a:r>
            <a:r>
              <a:rPr lang="en-GB" dirty="0"/>
              <a:t> </a:t>
            </a:r>
            <a:r>
              <a:rPr lang="en-GB" dirty="0" err="1"/>
              <a:t>il</a:t>
            </a:r>
            <a:r>
              <a:rPr lang="en-GB" dirty="0"/>
              <a:t> </a:t>
            </a:r>
            <a:r>
              <a:rPr lang="en-GB" dirty="0" err="1"/>
              <a:t>sottotitolo</a:t>
            </a:r>
            <a:endParaRPr lang="en-GB" dirty="0"/>
          </a:p>
        </p:txBody>
      </p:sp>
      <p:cxnSp>
        <p:nvCxnSpPr>
          <p:cNvPr id="20" name="Connettore 1 19">
            <a:extLst>
              <a:ext uri="{FF2B5EF4-FFF2-40B4-BE49-F238E27FC236}">
                <a16:creationId xmlns:a16="http://schemas.microsoft.com/office/drawing/2014/main" id="{4D895E0F-2353-B02B-D67B-92995FC0EC2D}"/>
              </a:ext>
            </a:extLst>
          </p:cNvPr>
          <p:cNvCxnSpPr>
            <a:cxnSpLocks/>
          </p:cNvCxnSpPr>
          <p:nvPr userDrawn="1"/>
        </p:nvCxnSpPr>
        <p:spPr>
          <a:xfrm>
            <a:off x="3188525" y="2082875"/>
            <a:ext cx="0" cy="2752106"/>
          </a:xfrm>
          <a:prstGeom prst="line">
            <a:avLst/>
          </a:prstGeom>
          <a:ln w="12700">
            <a:solidFill>
              <a:srgbClr val="1D2A4F"/>
            </a:solidFill>
          </a:ln>
        </p:spPr>
        <p:style>
          <a:lnRef idx="1">
            <a:schemeClr val="accent1"/>
          </a:lnRef>
          <a:fillRef idx="0">
            <a:schemeClr val="accent1"/>
          </a:fillRef>
          <a:effectRef idx="0">
            <a:schemeClr val="accent1"/>
          </a:effectRef>
          <a:fontRef idx="minor">
            <a:schemeClr val="tx1"/>
          </a:fontRef>
        </p:style>
      </p:cxnSp>
      <p:cxnSp>
        <p:nvCxnSpPr>
          <p:cNvPr id="21" name="Connettore 1 20">
            <a:extLst>
              <a:ext uri="{FF2B5EF4-FFF2-40B4-BE49-F238E27FC236}">
                <a16:creationId xmlns:a16="http://schemas.microsoft.com/office/drawing/2014/main" id="{154D121D-DE2E-3B6B-3CBC-799D930EC079}"/>
              </a:ext>
            </a:extLst>
          </p:cNvPr>
          <p:cNvCxnSpPr>
            <a:cxnSpLocks/>
          </p:cNvCxnSpPr>
          <p:nvPr userDrawn="1"/>
        </p:nvCxnSpPr>
        <p:spPr>
          <a:xfrm>
            <a:off x="5956960" y="2082875"/>
            <a:ext cx="0" cy="2752106"/>
          </a:xfrm>
          <a:prstGeom prst="line">
            <a:avLst/>
          </a:prstGeom>
          <a:ln w="12700">
            <a:solidFill>
              <a:srgbClr val="1D2A4F"/>
            </a:solidFill>
          </a:ln>
        </p:spPr>
        <p:style>
          <a:lnRef idx="1">
            <a:schemeClr val="accent1"/>
          </a:lnRef>
          <a:fillRef idx="0">
            <a:schemeClr val="accent1"/>
          </a:fillRef>
          <a:effectRef idx="0">
            <a:schemeClr val="accent1"/>
          </a:effectRef>
          <a:fontRef idx="minor">
            <a:schemeClr val="tx1"/>
          </a:fontRef>
        </p:style>
      </p:cxnSp>
      <p:pic>
        <p:nvPicPr>
          <p:cNvPr id="6" name="Immagine 5" descr="HR Excellence in Research">
            <a:extLst>
              <a:ext uri="{FF2B5EF4-FFF2-40B4-BE49-F238E27FC236}">
                <a16:creationId xmlns:a16="http://schemas.microsoft.com/office/drawing/2014/main" id="{CC0DD914-B627-8B18-9F59-A12AD2D66E2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127500" y="95920"/>
            <a:ext cx="883351" cy="597523"/>
          </a:xfrm>
          <a:prstGeom prst="rect">
            <a:avLst/>
          </a:prstGeom>
        </p:spPr>
      </p:pic>
      <p:sp>
        <p:nvSpPr>
          <p:cNvPr id="23" name="Dati generali relazione">
            <a:extLst>
              <a:ext uri="{FF2B5EF4-FFF2-40B4-BE49-F238E27FC236}">
                <a16:creationId xmlns:a16="http://schemas.microsoft.com/office/drawing/2014/main" id="{A827763D-DAA8-42A9-AE8A-1EC75F6B03CF}"/>
              </a:ext>
            </a:extLst>
          </p:cNvPr>
          <p:cNvSpPr>
            <a:spLocks noGrp="1"/>
          </p:cNvSpPr>
          <p:nvPr>
            <p:ph type="body" sz="quarter" idx="14" hasCustomPrompt="1"/>
          </p:nvPr>
        </p:nvSpPr>
        <p:spPr>
          <a:xfrm>
            <a:off x="246588" y="4934259"/>
            <a:ext cx="7590251" cy="187819"/>
          </a:xfrm>
          <a:prstGeom prst="rect">
            <a:avLst/>
          </a:prstGeom>
        </p:spPr>
        <p:txBody>
          <a:bodyPr/>
          <a:lstStyle>
            <a:lvl1pPr>
              <a:buNone/>
              <a:defRPr sz="825"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sz="563"/>
            </a:lvl2pPr>
            <a:lvl3pPr>
              <a:defRPr sz="563"/>
            </a:lvl3pPr>
            <a:lvl4pPr>
              <a:defRPr sz="563"/>
            </a:lvl4pPr>
            <a:lvl5pPr>
              <a:defRPr sz="563"/>
            </a:lvl5pPr>
          </a:lstStyle>
          <a:p>
            <a:pPr lvl="0"/>
            <a:r>
              <a:rPr lang="it-IT" dirty="0"/>
              <a:t>Titolo _ Relatore (Verdana 11pt)</a:t>
            </a:r>
          </a:p>
        </p:txBody>
      </p:sp>
      <p:sp>
        <p:nvSpPr>
          <p:cNvPr id="24" name="Numero slide">
            <a:extLst>
              <a:ext uri="{FF2B5EF4-FFF2-40B4-BE49-F238E27FC236}">
                <a16:creationId xmlns:a16="http://schemas.microsoft.com/office/drawing/2014/main" id="{ECE7475F-EBF3-485B-9EA2-3A71485516FA}"/>
              </a:ext>
            </a:extLst>
          </p:cNvPr>
          <p:cNvSpPr txBox="1"/>
          <p:nvPr userDrawn="1"/>
        </p:nvSpPr>
        <p:spPr>
          <a:xfrm>
            <a:off x="7799253" y="4940117"/>
            <a:ext cx="1019070" cy="187615"/>
          </a:xfrm>
          <a:prstGeom prst="rect">
            <a:avLst/>
          </a:prstGeom>
          <a:noFill/>
          <a:ln>
            <a:noFill/>
          </a:ln>
        </p:spPr>
        <p:txBody>
          <a:bodyPr wrap="square" rtlCol="0">
            <a:spAutoFit/>
          </a:bodyPr>
          <a:lstStyle/>
          <a:p>
            <a:pPr algn="r"/>
            <a:fld id="{5ED436A0-D5FC-479D-9D1C-A714A6CDB9F8}" type="slidenum">
              <a:rPr lang="it-IT" sz="619" b="1" smtClean="0">
                <a:solidFill>
                  <a:schemeClr val="tx1"/>
                </a:solidFill>
                <a:latin typeface="Verdana" panose="020B0604030504040204" pitchFamily="34" charset="0"/>
                <a:ea typeface="Verdana" panose="020B0604030504040204" pitchFamily="34" charset="0"/>
                <a:cs typeface="Verdana" panose="020B0604030504040204" pitchFamily="34" charset="0"/>
              </a:rPr>
              <a:pPr algn="r"/>
              <a:t>‹N›</a:t>
            </a:fld>
            <a:endParaRPr lang="it-IT" sz="619" b="1" dirty="0" err="1">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25" name="Connettore diritto 24">
            <a:extLst>
              <a:ext uri="{FF2B5EF4-FFF2-40B4-BE49-F238E27FC236}">
                <a16:creationId xmlns:a16="http://schemas.microsoft.com/office/drawing/2014/main" id="{B4754CBD-08F7-4A60-9F7E-398E7909C22C}"/>
              </a:ext>
            </a:extLst>
          </p:cNvPr>
          <p:cNvCxnSpPr>
            <a:cxnSpLocks/>
          </p:cNvCxnSpPr>
          <p:nvPr userDrawn="1"/>
        </p:nvCxnSpPr>
        <p:spPr>
          <a:xfrm>
            <a:off x="-6484" y="4927147"/>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Immagine 1" descr="Immagine che contiene Carattere, simbolo, design, tipografia&#10;&#10;Il contenuto generato dall'IA potrebbe non essere corretto.">
            <a:extLst>
              <a:ext uri="{FF2B5EF4-FFF2-40B4-BE49-F238E27FC236}">
                <a16:creationId xmlns:a16="http://schemas.microsoft.com/office/drawing/2014/main" id="{662B205E-F647-3BE7-5964-1360BC7FBA77}"/>
              </a:ext>
            </a:extLst>
          </p:cNvPr>
          <p:cNvPicPr>
            <a:picLocks noChangeAspect="1"/>
          </p:cNvPicPr>
          <p:nvPr userDrawn="1"/>
        </p:nvPicPr>
        <p:blipFill>
          <a:blip r:embed="rId3"/>
          <a:stretch>
            <a:fillRect/>
          </a:stretch>
        </p:blipFill>
        <p:spPr>
          <a:xfrm>
            <a:off x="190903" y="123560"/>
            <a:ext cx="1123525" cy="445665"/>
          </a:xfrm>
          <a:prstGeom prst="rect">
            <a:avLst/>
          </a:prstGeom>
        </p:spPr>
      </p:pic>
    </p:spTree>
    <p:extLst>
      <p:ext uri="{BB962C8B-B14F-4D97-AF65-F5344CB8AC3E}">
        <p14:creationId xmlns:p14="http://schemas.microsoft.com/office/powerpoint/2010/main" val="3834816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rna_immagine+testo">
    <p:spTree>
      <p:nvGrpSpPr>
        <p:cNvPr id="1" name=""/>
        <p:cNvGrpSpPr/>
        <p:nvPr/>
      </p:nvGrpSpPr>
      <p:grpSpPr>
        <a:xfrm>
          <a:off x="0" y="0"/>
          <a:ext cx="0" cy="0"/>
          <a:chOff x="0" y="0"/>
          <a:chExt cx="0" cy="0"/>
        </a:xfrm>
      </p:grpSpPr>
      <p:sp>
        <p:nvSpPr>
          <p:cNvPr id="12" name="Testo diapositiva">
            <a:extLst>
              <a:ext uri="{FF2B5EF4-FFF2-40B4-BE49-F238E27FC236}">
                <a16:creationId xmlns:a16="http://schemas.microsoft.com/office/drawing/2014/main" id="{06560E4B-8499-284E-A286-D054BA30652A}"/>
              </a:ext>
            </a:extLst>
          </p:cNvPr>
          <p:cNvSpPr>
            <a:spLocks noGrp="1"/>
          </p:cNvSpPr>
          <p:nvPr>
            <p:ph type="body" sz="quarter" idx="12"/>
          </p:nvPr>
        </p:nvSpPr>
        <p:spPr>
          <a:xfrm>
            <a:off x="5790427" y="1439857"/>
            <a:ext cx="3117275" cy="2698433"/>
          </a:xfrm>
          <a:prstGeom prst="rect">
            <a:avLst/>
          </a:prstGeom>
          <a:noFill/>
        </p:spPr>
        <p:txBody>
          <a:bodyPr/>
          <a:lstStyle>
            <a:lvl1pPr marL="0" indent="0">
              <a:lnSpc>
                <a:spcPct val="150000"/>
              </a:lnSpc>
              <a:buNone/>
              <a:defRPr sz="1350">
                <a:latin typeface="Verdana" panose="020B0604030504040204" pitchFamily="34" charset="0"/>
                <a:ea typeface="Verdana" panose="020B0604030504040204" pitchFamily="34" charset="0"/>
                <a:cs typeface="Verdana" panose="020B0604030504040204" pitchFamily="34" charset="0"/>
              </a:defRPr>
            </a:lvl1pPr>
            <a:lvl2pPr>
              <a:defRPr sz="1013">
                <a:latin typeface="Arial" panose="020B0604020202020204" pitchFamily="34" charset="0"/>
                <a:cs typeface="Arial" panose="020B0604020202020204" pitchFamily="34" charset="0"/>
              </a:defRPr>
            </a:lvl2pPr>
            <a:lvl3pPr>
              <a:defRPr sz="1013">
                <a:latin typeface="Arial" panose="020B0604020202020204" pitchFamily="34" charset="0"/>
                <a:cs typeface="Arial" panose="020B0604020202020204" pitchFamily="34" charset="0"/>
              </a:defRPr>
            </a:lvl3pPr>
            <a:lvl4pPr>
              <a:defRPr sz="1013">
                <a:latin typeface="Arial" panose="020B0604020202020204" pitchFamily="34" charset="0"/>
                <a:cs typeface="Arial" panose="020B0604020202020204" pitchFamily="34" charset="0"/>
              </a:defRPr>
            </a:lvl4pPr>
            <a:lvl5pPr>
              <a:defRPr sz="1013">
                <a:latin typeface="Arial" panose="020B0604020202020204" pitchFamily="34" charset="0"/>
                <a:cs typeface="Arial" panose="020B0604020202020204" pitchFamily="34" charset="0"/>
              </a:defRPr>
            </a:lvl5pPr>
          </a:lstStyle>
          <a:p>
            <a:pPr lvl="0"/>
            <a:r>
              <a:rPr lang="it-IT"/>
              <a:t>Modifica gli stili del testo dello schema</a:t>
            </a:r>
          </a:p>
        </p:txBody>
      </p:sp>
      <p:sp>
        <p:nvSpPr>
          <p:cNvPr id="16" name="Immagine">
            <a:extLst>
              <a:ext uri="{FF2B5EF4-FFF2-40B4-BE49-F238E27FC236}">
                <a16:creationId xmlns:a16="http://schemas.microsoft.com/office/drawing/2014/main" id="{7135EFF6-F50F-2A40-B081-5697016AB788}"/>
              </a:ext>
            </a:extLst>
          </p:cNvPr>
          <p:cNvSpPr>
            <a:spLocks noGrp="1"/>
          </p:cNvSpPr>
          <p:nvPr>
            <p:ph type="pic" sz="quarter" idx="10"/>
          </p:nvPr>
        </p:nvSpPr>
        <p:spPr>
          <a:xfrm>
            <a:off x="246588" y="1439856"/>
            <a:ext cx="5399999" cy="2598221"/>
          </a:xfrm>
          <a:prstGeom prst="rect">
            <a:avLst/>
          </a:prstGeom>
        </p:spPr>
        <p:txBody>
          <a:bodyPr/>
          <a:lstStyle>
            <a:lvl1pPr marL="366713" indent="0">
              <a:buNone/>
              <a:tabLst/>
              <a:defRPr sz="1013">
                <a:latin typeface="Verdana" panose="020B0604030504040204" pitchFamily="34" charset="0"/>
                <a:ea typeface="Verdana" panose="020B0604030504040204" pitchFamily="34" charset="0"/>
                <a:cs typeface="Verdana" panose="020B0604030504040204" pitchFamily="34" charset="0"/>
              </a:defRPr>
            </a:lvl1pPr>
          </a:lstStyle>
          <a:p>
            <a:r>
              <a:rPr lang="it-IT"/>
              <a:t>Fare clic sull'icona per inserire un'immagine</a:t>
            </a:r>
            <a:endParaRPr lang="it-IT" dirty="0"/>
          </a:p>
        </p:txBody>
      </p:sp>
      <p:sp>
        <p:nvSpPr>
          <p:cNvPr id="21" name="Titolo diapositiva">
            <a:extLst>
              <a:ext uri="{FF2B5EF4-FFF2-40B4-BE49-F238E27FC236}">
                <a16:creationId xmlns:a16="http://schemas.microsoft.com/office/drawing/2014/main" id="{F335035B-9DA0-E04D-8801-700051ECCCBA}"/>
              </a:ext>
            </a:extLst>
          </p:cNvPr>
          <p:cNvSpPr>
            <a:spLocks noGrp="1"/>
          </p:cNvSpPr>
          <p:nvPr>
            <p:ph type="title"/>
          </p:nvPr>
        </p:nvSpPr>
        <p:spPr>
          <a:xfrm>
            <a:off x="714375" y="713183"/>
            <a:ext cx="8193322" cy="640944"/>
          </a:xfrm>
          <a:prstGeom prst="rect">
            <a:avLst/>
          </a:prstGeom>
        </p:spPr>
        <p:txBody>
          <a:bodyPr/>
          <a:lstStyle>
            <a:lvl1pPr>
              <a:lnSpc>
                <a:spcPct val="120000"/>
              </a:lnSpc>
              <a:defRPr sz="1800" b="1">
                <a:latin typeface="Verdana" panose="020B0604030504040204" pitchFamily="34" charset="0"/>
                <a:ea typeface="Verdana" panose="020B0604030504040204" pitchFamily="34" charset="0"/>
                <a:cs typeface="Verdana" panose="020B0604030504040204" pitchFamily="34" charset="0"/>
              </a:defRPr>
            </a:lvl1pPr>
          </a:lstStyle>
          <a:p>
            <a:r>
              <a:rPr lang="it-IT"/>
              <a:t>Fare clic per modificare lo stile del titolo dello schema</a:t>
            </a:r>
            <a:endParaRPr lang="it-IT" dirty="0"/>
          </a:p>
        </p:txBody>
      </p:sp>
      <p:sp>
        <p:nvSpPr>
          <p:cNvPr id="11" name="Didascalia immagine">
            <a:extLst>
              <a:ext uri="{FF2B5EF4-FFF2-40B4-BE49-F238E27FC236}">
                <a16:creationId xmlns:a16="http://schemas.microsoft.com/office/drawing/2014/main" id="{E4D8622F-9F00-41E1-A968-CE27A3D0DF15}"/>
              </a:ext>
            </a:extLst>
          </p:cNvPr>
          <p:cNvSpPr>
            <a:spLocks noGrp="1"/>
          </p:cNvSpPr>
          <p:nvPr>
            <p:ph type="body" sz="quarter" idx="11" hasCustomPrompt="1"/>
          </p:nvPr>
        </p:nvSpPr>
        <p:spPr>
          <a:xfrm>
            <a:off x="6" y="3777264"/>
            <a:ext cx="5399999" cy="604241"/>
          </a:xfrm>
          <a:prstGeom prst="rect">
            <a:avLst/>
          </a:prstGeom>
          <a:solidFill>
            <a:srgbClr val="1D2A4F">
              <a:alpha val="69086"/>
            </a:srgbClr>
          </a:solidFill>
        </p:spPr>
        <p:txBody>
          <a:bodyPr>
            <a:noAutofit/>
          </a:bodyPr>
          <a:lstStyle>
            <a:lvl1pPr marL="536972" indent="0">
              <a:lnSpc>
                <a:spcPct val="100000"/>
              </a:lnSpc>
              <a:buNone/>
              <a:tabLst/>
              <a:defRPr sz="1125">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it-IT" dirty="0"/>
              <a:t>Didascalia immagine</a:t>
            </a:r>
          </a:p>
        </p:txBody>
      </p:sp>
      <p:pic>
        <p:nvPicPr>
          <p:cNvPr id="9" name="Immagine 8" descr="HR Excellence in Research">
            <a:extLst>
              <a:ext uri="{FF2B5EF4-FFF2-40B4-BE49-F238E27FC236}">
                <a16:creationId xmlns:a16="http://schemas.microsoft.com/office/drawing/2014/main" id="{35A9B7D0-C4BE-6BF7-B7A4-70C9922E67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127500" y="95920"/>
            <a:ext cx="883351" cy="597523"/>
          </a:xfrm>
          <a:prstGeom prst="rect">
            <a:avLst/>
          </a:prstGeom>
        </p:spPr>
      </p:pic>
      <p:sp>
        <p:nvSpPr>
          <p:cNvPr id="13" name="Dati generali relazione">
            <a:extLst>
              <a:ext uri="{FF2B5EF4-FFF2-40B4-BE49-F238E27FC236}">
                <a16:creationId xmlns:a16="http://schemas.microsoft.com/office/drawing/2014/main" id="{C9D07568-C03B-497B-976A-5033693588E0}"/>
              </a:ext>
            </a:extLst>
          </p:cNvPr>
          <p:cNvSpPr>
            <a:spLocks noGrp="1"/>
          </p:cNvSpPr>
          <p:nvPr>
            <p:ph type="body" sz="quarter" idx="14" hasCustomPrompt="1"/>
          </p:nvPr>
        </p:nvSpPr>
        <p:spPr>
          <a:xfrm>
            <a:off x="246588" y="4934259"/>
            <a:ext cx="7590251" cy="187819"/>
          </a:xfrm>
          <a:prstGeom prst="rect">
            <a:avLst/>
          </a:prstGeom>
        </p:spPr>
        <p:txBody>
          <a:bodyPr/>
          <a:lstStyle>
            <a:lvl1pPr>
              <a:buNone/>
              <a:defRPr sz="825"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sz="563"/>
            </a:lvl2pPr>
            <a:lvl3pPr>
              <a:defRPr sz="563"/>
            </a:lvl3pPr>
            <a:lvl4pPr>
              <a:defRPr sz="563"/>
            </a:lvl4pPr>
            <a:lvl5pPr>
              <a:defRPr sz="563"/>
            </a:lvl5pPr>
          </a:lstStyle>
          <a:p>
            <a:pPr lvl="0"/>
            <a:r>
              <a:rPr lang="it-IT" dirty="0"/>
              <a:t>Titolo _ Relatore (Verdana 11pt)</a:t>
            </a:r>
          </a:p>
        </p:txBody>
      </p:sp>
      <p:sp>
        <p:nvSpPr>
          <p:cNvPr id="14" name="Numero slide">
            <a:extLst>
              <a:ext uri="{FF2B5EF4-FFF2-40B4-BE49-F238E27FC236}">
                <a16:creationId xmlns:a16="http://schemas.microsoft.com/office/drawing/2014/main" id="{EDFD7341-6546-48C6-9937-66F06612F2D6}"/>
              </a:ext>
            </a:extLst>
          </p:cNvPr>
          <p:cNvSpPr txBox="1"/>
          <p:nvPr userDrawn="1"/>
        </p:nvSpPr>
        <p:spPr>
          <a:xfrm>
            <a:off x="7799253" y="4940117"/>
            <a:ext cx="1019070" cy="187615"/>
          </a:xfrm>
          <a:prstGeom prst="rect">
            <a:avLst/>
          </a:prstGeom>
          <a:noFill/>
          <a:ln>
            <a:noFill/>
          </a:ln>
        </p:spPr>
        <p:txBody>
          <a:bodyPr wrap="square" rtlCol="0">
            <a:spAutoFit/>
          </a:bodyPr>
          <a:lstStyle/>
          <a:p>
            <a:pPr algn="r"/>
            <a:fld id="{5ED436A0-D5FC-479D-9D1C-A714A6CDB9F8}" type="slidenum">
              <a:rPr lang="it-IT" sz="619" b="1" smtClean="0">
                <a:solidFill>
                  <a:schemeClr val="tx1"/>
                </a:solidFill>
                <a:latin typeface="Verdana" panose="020B0604030504040204" pitchFamily="34" charset="0"/>
                <a:ea typeface="Verdana" panose="020B0604030504040204" pitchFamily="34" charset="0"/>
                <a:cs typeface="Verdana" panose="020B0604030504040204" pitchFamily="34" charset="0"/>
              </a:rPr>
              <a:pPr algn="r"/>
              <a:t>‹N›</a:t>
            </a:fld>
            <a:endParaRPr lang="it-IT" sz="619" b="1" dirty="0" err="1">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5" name="Connettore diritto 14">
            <a:extLst>
              <a:ext uri="{FF2B5EF4-FFF2-40B4-BE49-F238E27FC236}">
                <a16:creationId xmlns:a16="http://schemas.microsoft.com/office/drawing/2014/main" id="{6D2798C9-6DC0-4611-B77A-2E68F8D3632F}"/>
              </a:ext>
            </a:extLst>
          </p:cNvPr>
          <p:cNvCxnSpPr>
            <a:cxnSpLocks/>
          </p:cNvCxnSpPr>
          <p:nvPr userDrawn="1"/>
        </p:nvCxnSpPr>
        <p:spPr>
          <a:xfrm>
            <a:off x="-6484" y="4927147"/>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Immagine 1" descr="Immagine che contiene Carattere, simbolo, design, tipografia&#10;&#10;Il contenuto generato dall'IA potrebbe non essere corretto.">
            <a:extLst>
              <a:ext uri="{FF2B5EF4-FFF2-40B4-BE49-F238E27FC236}">
                <a16:creationId xmlns:a16="http://schemas.microsoft.com/office/drawing/2014/main" id="{850C593F-DFB9-36CC-498B-8A35EE305D4D}"/>
              </a:ext>
            </a:extLst>
          </p:cNvPr>
          <p:cNvPicPr>
            <a:picLocks noChangeAspect="1"/>
          </p:cNvPicPr>
          <p:nvPr userDrawn="1"/>
        </p:nvPicPr>
        <p:blipFill>
          <a:blip r:embed="rId3"/>
          <a:stretch>
            <a:fillRect/>
          </a:stretch>
        </p:blipFill>
        <p:spPr>
          <a:xfrm>
            <a:off x="190903" y="123560"/>
            <a:ext cx="1123525" cy="445665"/>
          </a:xfrm>
          <a:prstGeom prst="rect">
            <a:avLst/>
          </a:prstGeom>
        </p:spPr>
      </p:pic>
    </p:spTree>
    <p:extLst>
      <p:ext uri="{BB962C8B-B14F-4D97-AF65-F5344CB8AC3E}">
        <p14:creationId xmlns:p14="http://schemas.microsoft.com/office/powerpoint/2010/main" val="2173274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Interna_immagine">
    <p:spTree>
      <p:nvGrpSpPr>
        <p:cNvPr id="1" name=""/>
        <p:cNvGrpSpPr/>
        <p:nvPr/>
      </p:nvGrpSpPr>
      <p:grpSpPr>
        <a:xfrm>
          <a:off x="0" y="0"/>
          <a:ext cx="0" cy="0"/>
          <a:chOff x="0" y="0"/>
          <a:chExt cx="0" cy="0"/>
        </a:xfrm>
      </p:grpSpPr>
      <p:sp>
        <p:nvSpPr>
          <p:cNvPr id="16" name="Immagine">
            <a:extLst>
              <a:ext uri="{FF2B5EF4-FFF2-40B4-BE49-F238E27FC236}">
                <a16:creationId xmlns:a16="http://schemas.microsoft.com/office/drawing/2014/main" id="{7135EFF6-F50F-2A40-B081-5697016AB788}"/>
              </a:ext>
            </a:extLst>
          </p:cNvPr>
          <p:cNvSpPr>
            <a:spLocks noGrp="1"/>
          </p:cNvSpPr>
          <p:nvPr>
            <p:ph type="pic" sz="quarter" idx="10"/>
          </p:nvPr>
        </p:nvSpPr>
        <p:spPr>
          <a:xfrm>
            <a:off x="1" y="1439854"/>
            <a:ext cx="9144000" cy="3355389"/>
          </a:xfrm>
          <a:prstGeom prst="rect">
            <a:avLst/>
          </a:prstGeom>
        </p:spPr>
        <p:txBody>
          <a:bodyPr/>
          <a:lstStyle>
            <a:lvl1pPr marL="366713" indent="0">
              <a:buNone/>
              <a:tabLst/>
              <a:defRPr sz="1013">
                <a:latin typeface="Verdana" panose="020B0604030504040204" pitchFamily="34" charset="0"/>
                <a:ea typeface="Verdana" panose="020B0604030504040204" pitchFamily="34" charset="0"/>
                <a:cs typeface="Verdana" panose="020B0604030504040204" pitchFamily="34" charset="0"/>
              </a:defRPr>
            </a:lvl1pPr>
          </a:lstStyle>
          <a:p>
            <a:r>
              <a:rPr lang="it-IT"/>
              <a:t>Fare clic sull'icona per inserire un'immagine</a:t>
            </a:r>
            <a:endParaRPr lang="it-IT" dirty="0"/>
          </a:p>
        </p:txBody>
      </p:sp>
      <p:sp>
        <p:nvSpPr>
          <p:cNvPr id="21" name="Titolo diapositiva">
            <a:extLst>
              <a:ext uri="{FF2B5EF4-FFF2-40B4-BE49-F238E27FC236}">
                <a16:creationId xmlns:a16="http://schemas.microsoft.com/office/drawing/2014/main" id="{F335035B-9DA0-E04D-8801-700051ECCCBA}"/>
              </a:ext>
            </a:extLst>
          </p:cNvPr>
          <p:cNvSpPr>
            <a:spLocks noGrp="1"/>
          </p:cNvSpPr>
          <p:nvPr>
            <p:ph type="title"/>
          </p:nvPr>
        </p:nvSpPr>
        <p:spPr>
          <a:xfrm>
            <a:off x="714375" y="713183"/>
            <a:ext cx="8193322" cy="640944"/>
          </a:xfrm>
          <a:prstGeom prst="rect">
            <a:avLst/>
          </a:prstGeom>
        </p:spPr>
        <p:txBody>
          <a:bodyPr/>
          <a:lstStyle>
            <a:lvl1pPr>
              <a:lnSpc>
                <a:spcPct val="120000"/>
              </a:lnSpc>
              <a:defRPr sz="1800" b="1">
                <a:latin typeface="Verdana" panose="020B0604030504040204" pitchFamily="34" charset="0"/>
                <a:ea typeface="Verdana" panose="020B0604030504040204" pitchFamily="34" charset="0"/>
                <a:cs typeface="Verdana" panose="020B0604030504040204" pitchFamily="34" charset="0"/>
              </a:defRPr>
            </a:lvl1pPr>
          </a:lstStyle>
          <a:p>
            <a:r>
              <a:rPr lang="it-IT"/>
              <a:t>Fare clic per modificare lo stile del titolo dello schema</a:t>
            </a:r>
            <a:endParaRPr lang="it-IT" dirty="0"/>
          </a:p>
        </p:txBody>
      </p:sp>
      <p:sp>
        <p:nvSpPr>
          <p:cNvPr id="11" name="Didascalia immagine">
            <a:extLst>
              <a:ext uri="{FF2B5EF4-FFF2-40B4-BE49-F238E27FC236}">
                <a16:creationId xmlns:a16="http://schemas.microsoft.com/office/drawing/2014/main" id="{E4D8622F-9F00-41E1-A968-CE27A3D0DF15}"/>
              </a:ext>
            </a:extLst>
          </p:cNvPr>
          <p:cNvSpPr>
            <a:spLocks noGrp="1"/>
          </p:cNvSpPr>
          <p:nvPr>
            <p:ph type="body" sz="quarter" idx="11" hasCustomPrompt="1"/>
          </p:nvPr>
        </p:nvSpPr>
        <p:spPr>
          <a:xfrm>
            <a:off x="6" y="3777264"/>
            <a:ext cx="5399999" cy="604241"/>
          </a:xfrm>
          <a:prstGeom prst="rect">
            <a:avLst/>
          </a:prstGeom>
          <a:solidFill>
            <a:srgbClr val="1D2A4F">
              <a:alpha val="56000"/>
            </a:srgbClr>
          </a:solidFill>
        </p:spPr>
        <p:txBody>
          <a:bodyPr>
            <a:noAutofit/>
          </a:bodyPr>
          <a:lstStyle>
            <a:lvl1pPr marL="536972" indent="0">
              <a:lnSpc>
                <a:spcPct val="100000"/>
              </a:lnSpc>
              <a:buNone/>
              <a:tabLst/>
              <a:defRPr sz="1125"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it-IT" dirty="0"/>
              <a:t>Didascalia immagine</a:t>
            </a:r>
          </a:p>
        </p:txBody>
      </p:sp>
      <p:pic>
        <p:nvPicPr>
          <p:cNvPr id="9" name="Immagine 8" descr="HR Excellence in Research">
            <a:extLst>
              <a:ext uri="{FF2B5EF4-FFF2-40B4-BE49-F238E27FC236}">
                <a16:creationId xmlns:a16="http://schemas.microsoft.com/office/drawing/2014/main" id="{7BE1CE76-4D21-2569-9898-F22022C1C8C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127500" y="95920"/>
            <a:ext cx="883351" cy="597523"/>
          </a:xfrm>
          <a:prstGeom prst="rect">
            <a:avLst/>
          </a:prstGeom>
        </p:spPr>
      </p:pic>
      <p:sp>
        <p:nvSpPr>
          <p:cNvPr id="12" name="Dati generali relazione">
            <a:extLst>
              <a:ext uri="{FF2B5EF4-FFF2-40B4-BE49-F238E27FC236}">
                <a16:creationId xmlns:a16="http://schemas.microsoft.com/office/drawing/2014/main" id="{F43D35E7-52A7-495C-9C5B-49C603C48FE1}"/>
              </a:ext>
            </a:extLst>
          </p:cNvPr>
          <p:cNvSpPr>
            <a:spLocks noGrp="1"/>
          </p:cNvSpPr>
          <p:nvPr>
            <p:ph type="body" sz="quarter" idx="14" hasCustomPrompt="1"/>
          </p:nvPr>
        </p:nvSpPr>
        <p:spPr>
          <a:xfrm>
            <a:off x="246588" y="4934259"/>
            <a:ext cx="7590251" cy="187819"/>
          </a:xfrm>
          <a:prstGeom prst="rect">
            <a:avLst/>
          </a:prstGeom>
        </p:spPr>
        <p:txBody>
          <a:bodyPr/>
          <a:lstStyle>
            <a:lvl1pPr>
              <a:buNone/>
              <a:defRPr sz="825"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sz="563"/>
            </a:lvl2pPr>
            <a:lvl3pPr>
              <a:defRPr sz="563"/>
            </a:lvl3pPr>
            <a:lvl4pPr>
              <a:defRPr sz="563"/>
            </a:lvl4pPr>
            <a:lvl5pPr>
              <a:defRPr sz="563"/>
            </a:lvl5pPr>
          </a:lstStyle>
          <a:p>
            <a:pPr lvl="0"/>
            <a:r>
              <a:rPr lang="it-IT" dirty="0"/>
              <a:t>Titolo _ Relatore (Verdana 11pt)</a:t>
            </a:r>
          </a:p>
        </p:txBody>
      </p:sp>
      <p:sp>
        <p:nvSpPr>
          <p:cNvPr id="13" name="Numero slide">
            <a:extLst>
              <a:ext uri="{FF2B5EF4-FFF2-40B4-BE49-F238E27FC236}">
                <a16:creationId xmlns:a16="http://schemas.microsoft.com/office/drawing/2014/main" id="{5E46C671-8597-4A38-99B5-89BCF9E06FC6}"/>
              </a:ext>
            </a:extLst>
          </p:cNvPr>
          <p:cNvSpPr txBox="1"/>
          <p:nvPr userDrawn="1"/>
        </p:nvSpPr>
        <p:spPr>
          <a:xfrm>
            <a:off x="7799253" y="4940117"/>
            <a:ext cx="1019070" cy="187615"/>
          </a:xfrm>
          <a:prstGeom prst="rect">
            <a:avLst/>
          </a:prstGeom>
          <a:noFill/>
          <a:ln>
            <a:noFill/>
          </a:ln>
        </p:spPr>
        <p:txBody>
          <a:bodyPr wrap="square" rtlCol="0">
            <a:spAutoFit/>
          </a:bodyPr>
          <a:lstStyle/>
          <a:p>
            <a:pPr algn="r"/>
            <a:fld id="{5ED436A0-D5FC-479D-9D1C-A714A6CDB9F8}" type="slidenum">
              <a:rPr lang="it-IT" sz="619" b="1" smtClean="0">
                <a:solidFill>
                  <a:schemeClr val="tx1"/>
                </a:solidFill>
                <a:latin typeface="Verdana" panose="020B0604030504040204" pitchFamily="34" charset="0"/>
                <a:ea typeface="Verdana" panose="020B0604030504040204" pitchFamily="34" charset="0"/>
                <a:cs typeface="Verdana" panose="020B0604030504040204" pitchFamily="34" charset="0"/>
              </a:rPr>
              <a:pPr algn="r"/>
              <a:t>‹N›</a:t>
            </a:fld>
            <a:endParaRPr lang="it-IT" sz="619" b="1" dirty="0" err="1">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4" name="Connettore diritto 13">
            <a:extLst>
              <a:ext uri="{FF2B5EF4-FFF2-40B4-BE49-F238E27FC236}">
                <a16:creationId xmlns:a16="http://schemas.microsoft.com/office/drawing/2014/main" id="{7336EC55-C014-458E-B9F8-F5CCF9E40859}"/>
              </a:ext>
            </a:extLst>
          </p:cNvPr>
          <p:cNvCxnSpPr>
            <a:cxnSpLocks/>
          </p:cNvCxnSpPr>
          <p:nvPr userDrawn="1"/>
        </p:nvCxnSpPr>
        <p:spPr>
          <a:xfrm>
            <a:off x="-6484" y="4927147"/>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Immagine 1" descr="Immagine che contiene Carattere, simbolo, design, tipografia&#10;&#10;Il contenuto generato dall'IA potrebbe non essere corretto.">
            <a:extLst>
              <a:ext uri="{FF2B5EF4-FFF2-40B4-BE49-F238E27FC236}">
                <a16:creationId xmlns:a16="http://schemas.microsoft.com/office/drawing/2014/main" id="{61161FC8-A5CF-068D-1A19-77E3870A43EB}"/>
              </a:ext>
            </a:extLst>
          </p:cNvPr>
          <p:cNvPicPr>
            <a:picLocks noChangeAspect="1"/>
          </p:cNvPicPr>
          <p:nvPr userDrawn="1"/>
        </p:nvPicPr>
        <p:blipFill>
          <a:blip r:embed="rId3"/>
          <a:stretch>
            <a:fillRect/>
          </a:stretch>
        </p:blipFill>
        <p:spPr>
          <a:xfrm>
            <a:off x="190903" y="123560"/>
            <a:ext cx="1123525" cy="445665"/>
          </a:xfrm>
          <a:prstGeom prst="rect">
            <a:avLst/>
          </a:prstGeom>
        </p:spPr>
      </p:pic>
    </p:spTree>
    <p:extLst>
      <p:ext uri="{BB962C8B-B14F-4D97-AF65-F5344CB8AC3E}">
        <p14:creationId xmlns:p14="http://schemas.microsoft.com/office/powerpoint/2010/main" val="3914632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erna_tabella">
    <p:spTree>
      <p:nvGrpSpPr>
        <p:cNvPr id="1" name=""/>
        <p:cNvGrpSpPr/>
        <p:nvPr/>
      </p:nvGrpSpPr>
      <p:grpSpPr>
        <a:xfrm>
          <a:off x="0" y="0"/>
          <a:ext cx="0" cy="0"/>
          <a:chOff x="0" y="0"/>
          <a:chExt cx="0" cy="0"/>
        </a:xfrm>
      </p:grpSpPr>
      <p:sp>
        <p:nvSpPr>
          <p:cNvPr id="21" name="Titolo diapositiva">
            <a:extLst>
              <a:ext uri="{FF2B5EF4-FFF2-40B4-BE49-F238E27FC236}">
                <a16:creationId xmlns:a16="http://schemas.microsoft.com/office/drawing/2014/main" id="{F335035B-9DA0-E04D-8801-700051ECCCBA}"/>
              </a:ext>
            </a:extLst>
          </p:cNvPr>
          <p:cNvSpPr>
            <a:spLocks noGrp="1"/>
          </p:cNvSpPr>
          <p:nvPr>
            <p:ph type="title"/>
          </p:nvPr>
        </p:nvSpPr>
        <p:spPr>
          <a:xfrm>
            <a:off x="714375" y="713183"/>
            <a:ext cx="8193322" cy="640944"/>
          </a:xfrm>
          <a:prstGeom prst="rect">
            <a:avLst/>
          </a:prstGeom>
        </p:spPr>
        <p:txBody>
          <a:bodyPr/>
          <a:lstStyle>
            <a:lvl1pPr>
              <a:lnSpc>
                <a:spcPct val="120000"/>
              </a:lnSpc>
              <a:defRPr sz="1800" b="1">
                <a:latin typeface="Verdana" panose="020B0604030504040204" pitchFamily="34" charset="0"/>
                <a:ea typeface="Verdana" panose="020B0604030504040204" pitchFamily="34" charset="0"/>
                <a:cs typeface="Verdana" panose="020B0604030504040204" pitchFamily="34" charset="0"/>
              </a:defRPr>
            </a:lvl1pPr>
          </a:lstStyle>
          <a:p>
            <a:r>
              <a:rPr lang="it-IT"/>
              <a:t>Fare clic per modificare lo stile del titolo dello schema</a:t>
            </a:r>
            <a:endParaRPr lang="it-IT" dirty="0"/>
          </a:p>
        </p:txBody>
      </p:sp>
      <p:sp>
        <p:nvSpPr>
          <p:cNvPr id="8" name="Segnaposto tabella 7">
            <a:extLst>
              <a:ext uri="{FF2B5EF4-FFF2-40B4-BE49-F238E27FC236}">
                <a16:creationId xmlns:a16="http://schemas.microsoft.com/office/drawing/2014/main" id="{6CED19FB-3545-49A3-228D-FC85FB02A2F1}"/>
              </a:ext>
            </a:extLst>
          </p:cNvPr>
          <p:cNvSpPr>
            <a:spLocks noGrp="1"/>
          </p:cNvSpPr>
          <p:nvPr>
            <p:ph type="tbl" sz="quarter" idx="15"/>
          </p:nvPr>
        </p:nvSpPr>
        <p:spPr>
          <a:xfrm>
            <a:off x="714375" y="1510402"/>
            <a:ext cx="8193088" cy="3231862"/>
          </a:xfrm>
          <a:prstGeom prst="rect">
            <a:avLst/>
          </a:prstGeom>
        </p:spPr>
        <p:txBody>
          <a:bodyPr/>
          <a:lstStyle>
            <a:lvl1pPr marL="0" indent="0">
              <a:buNone/>
              <a:defRPr sz="1875">
                <a:latin typeface="Verdana" panose="020B0604030504040204" pitchFamily="34" charset="0"/>
                <a:ea typeface="Verdana" panose="020B0604030504040204" pitchFamily="34" charset="0"/>
                <a:cs typeface="Verdana" panose="020B0604030504040204" pitchFamily="34" charset="0"/>
              </a:defRPr>
            </a:lvl1pPr>
          </a:lstStyle>
          <a:p>
            <a:r>
              <a:rPr lang="it-IT"/>
              <a:t>Fare clic sull'icona per inserire una tabella</a:t>
            </a:r>
            <a:endParaRPr lang="it-IT" dirty="0"/>
          </a:p>
        </p:txBody>
      </p:sp>
      <p:pic>
        <p:nvPicPr>
          <p:cNvPr id="5" name="Immagine 4" descr="HR Excellence in Research">
            <a:extLst>
              <a:ext uri="{FF2B5EF4-FFF2-40B4-BE49-F238E27FC236}">
                <a16:creationId xmlns:a16="http://schemas.microsoft.com/office/drawing/2014/main" id="{9D6CE07E-284D-AD75-EE61-3FC9EC074FF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127500" y="95920"/>
            <a:ext cx="883351" cy="597523"/>
          </a:xfrm>
          <a:prstGeom prst="rect">
            <a:avLst/>
          </a:prstGeom>
        </p:spPr>
      </p:pic>
      <p:sp>
        <p:nvSpPr>
          <p:cNvPr id="10" name="Dati generali relazione">
            <a:extLst>
              <a:ext uri="{FF2B5EF4-FFF2-40B4-BE49-F238E27FC236}">
                <a16:creationId xmlns:a16="http://schemas.microsoft.com/office/drawing/2014/main" id="{7FD56827-5A4D-4379-8EF8-34E297B08C46}"/>
              </a:ext>
            </a:extLst>
          </p:cNvPr>
          <p:cNvSpPr>
            <a:spLocks noGrp="1"/>
          </p:cNvSpPr>
          <p:nvPr>
            <p:ph type="body" sz="quarter" idx="14" hasCustomPrompt="1"/>
          </p:nvPr>
        </p:nvSpPr>
        <p:spPr>
          <a:xfrm>
            <a:off x="246588" y="4934259"/>
            <a:ext cx="7590251" cy="187819"/>
          </a:xfrm>
          <a:prstGeom prst="rect">
            <a:avLst/>
          </a:prstGeom>
        </p:spPr>
        <p:txBody>
          <a:bodyPr/>
          <a:lstStyle>
            <a:lvl1pPr>
              <a:buNone/>
              <a:defRPr sz="825"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sz="563"/>
            </a:lvl2pPr>
            <a:lvl3pPr>
              <a:defRPr sz="563"/>
            </a:lvl3pPr>
            <a:lvl4pPr>
              <a:defRPr sz="563"/>
            </a:lvl4pPr>
            <a:lvl5pPr>
              <a:defRPr sz="563"/>
            </a:lvl5pPr>
          </a:lstStyle>
          <a:p>
            <a:pPr lvl="0"/>
            <a:r>
              <a:rPr lang="it-IT" dirty="0"/>
              <a:t>Titolo _ Relatore (Verdana 11pt)</a:t>
            </a:r>
          </a:p>
        </p:txBody>
      </p:sp>
      <p:sp>
        <p:nvSpPr>
          <p:cNvPr id="11" name="Numero slide">
            <a:extLst>
              <a:ext uri="{FF2B5EF4-FFF2-40B4-BE49-F238E27FC236}">
                <a16:creationId xmlns:a16="http://schemas.microsoft.com/office/drawing/2014/main" id="{071B1338-CEAE-46AC-A694-BB222BCDDA81}"/>
              </a:ext>
            </a:extLst>
          </p:cNvPr>
          <p:cNvSpPr txBox="1"/>
          <p:nvPr userDrawn="1"/>
        </p:nvSpPr>
        <p:spPr>
          <a:xfrm>
            <a:off x="7799253" y="4940117"/>
            <a:ext cx="1019070" cy="187615"/>
          </a:xfrm>
          <a:prstGeom prst="rect">
            <a:avLst/>
          </a:prstGeom>
          <a:noFill/>
          <a:ln>
            <a:noFill/>
          </a:ln>
        </p:spPr>
        <p:txBody>
          <a:bodyPr wrap="square" rtlCol="0">
            <a:spAutoFit/>
          </a:bodyPr>
          <a:lstStyle/>
          <a:p>
            <a:pPr algn="r"/>
            <a:fld id="{5ED436A0-D5FC-479D-9D1C-A714A6CDB9F8}" type="slidenum">
              <a:rPr lang="it-IT" sz="619" b="1" smtClean="0">
                <a:solidFill>
                  <a:schemeClr val="tx1"/>
                </a:solidFill>
                <a:latin typeface="Verdana" panose="020B0604030504040204" pitchFamily="34" charset="0"/>
                <a:ea typeface="Verdana" panose="020B0604030504040204" pitchFamily="34" charset="0"/>
                <a:cs typeface="Verdana" panose="020B0604030504040204" pitchFamily="34" charset="0"/>
              </a:rPr>
              <a:pPr algn="r"/>
              <a:t>‹N›</a:t>
            </a:fld>
            <a:endParaRPr lang="it-IT" sz="619" b="1" dirty="0" err="1">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2" name="Connettore diritto 11">
            <a:extLst>
              <a:ext uri="{FF2B5EF4-FFF2-40B4-BE49-F238E27FC236}">
                <a16:creationId xmlns:a16="http://schemas.microsoft.com/office/drawing/2014/main" id="{64E2CB7B-BC13-4711-A025-ACFADEB84A83}"/>
              </a:ext>
            </a:extLst>
          </p:cNvPr>
          <p:cNvCxnSpPr>
            <a:cxnSpLocks/>
          </p:cNvCxnSpPr>
          <p:nvPr userDrawn="1"/>
        </p:nvCxnSpPr>
        <p:spPr>
          <a:xfrm>
            <a:off x="-6484" y="4927147"/>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Immagine 1" descr="Immagine che contiene Carattere, simbolo, design, tipografia&#10;&#10;Il contenuto generato dall'IA potrebbe non essere corretto.">
            <a:extLst>
              <a:ext uri="{FF2B5EF4-FFF2-40B4-BE49-F238E27FC236}">
                <a16:creationId xmlns:a16="http://schemas.microsoft.com/office/drawing/2014/main" id="{623D1B65-D022-3B46-FC5F-B57A56FE90E7}"/>
              </a:ext>
            </a:extLst>
          </p:cNvPr>
          <p:cNvPicPr>
            <a:picLocks noChangeAspect="1"/>
          </p:cNvPicPr>
          <p:nvPr userDrawn="1"/>
        </p:nvPicPr>
        <p:blipFill>
          <a:blip r:embed="rId3"/>
          <a:stretch>
            <a:fillRect/>
          </a:stretch>
        </p:blipFill>
        <p:spPr>
          <a:xfrm>
            <a:off x="190903" y="123560"/>
            <a:ext cx="1123525" cy="445665"/>
          </a:xfrm>
          <a:prstGeom prst="rect">
            <a:avLst/>
          </a:prstGeom>
        </p:spPr>
      </p:pic>
    </p:spTree>
    <p:extLst>
      <p:ext uri="{BB962C8B-B14F-4D97-AF65-F5344CB8AC3E}">
        <p14:creationId xmlns:p14="http://schemas.microsoft.com/office/powerpoint/2010/main" val="802238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rola chiave">
    <p:bg>
      <p:bgPr>
        <a:solidFill>
          <a:schemeClr val="bg1"/>
        </a:solidFill>
        <a:effectLst/>
      </p:bgPr>
    </p:bg>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FFE5A08F-DEC0-CE1D-72EE-478401B6064F}"/>
              </a:ext>
            </a:extLst>
          </p:cNvPr>
          <p:cNvSpPr>
            <a:spLocks/>
          </p:cNvSpPr>
          <p:nvPr userDrawn="1"/>
        </p:nvSpPr>
        <p:spPr>
          <a:xfrm>
            <a:off x="0" y="1"/>
            <a:ext cx="9144000" cy="5143500"/>
          </a:xfrm>
          <a:prstGeom prst="rect">
            <a:avLst/>
          </a:prstGeom>
          <a:solidFill>
            <a:srgbClr val="1D2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8" name="Titolo 17">
            <a:extLst>
              <a:ext uri="{FF2B5EF4-FFF2-40B4-BE49-F238E27FC236}">
                <a16:creationId xmlns:a16="http://schemas.microsoft.com/office/drawing/2014/main" id="{CEFB5359-D527-5386-8780-AEC4E614ACF1}"/>
              </a:ext>
            </a:extLst>
          </p:cNvPr>
          <p:cNvSpPr>
            <a:spLocks noGrp="1"/>
          </p:cNvSpPr>
          <p:nvPr>
            <p:ph type="title" hasCustomPrompt="1"/>
          </p:nvPr>
        </p:nvSpPr>
        <p:spPr>
          <a:xfrm>
            <a:off x="1257301" y="1425256"/>
            <a:ext cx="7043738" cy="1146495"/>
          </a:xfrm>
          <a:prstGeom prst="rect">
            <a:avLst/>
          </a:prstGeom>
        </p:spPr>
        <p:txBody>
          <a:bodyPr/>
          <a:lstStyle>
            <a:lvl1pPr>
              <a:defRPr sz="30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it-IT" dirty="0"/>
              <a:t>#Parola chiave</a:t>
            </a:r>
          </a:p>
        </p:txBody>
      </p:sp>
      <p:pic>
        <p:nvPicPr>
          <p:cNvPr id="10" name="Immagine 9" descr="Immagine che contiene disegno, simbolo, Elementi grafici, schizzo&#10;&#10;Descrizione generata automaticamente">
            <a:extLst>
              <a:ext uri="{FF2B5EF4-FFF2-40B4-BE49-F238E27FC236}">
                <a16:creationId xmlns:a16="http://schemas.microsoft.com/office/drawing/2014/main" id="{97181023-6ABE-4C63-AE7E-6268E95045EA}"/>
              </a:ext>
            </a:extLst>
          </p:cNvPr>
          <p:cNvPicPr>
            <a:picLocks noChangeAspect="1"/>
          </p:cNvPicPr>
          <p:nvPr userDrawn="1"/>
        </p:nvPicPr>
        <p:blipFill>
          <a:blip r:embed="rId2">
            <a:alphaModFix amt="10000"/>
          </a:blip>
          <a:stretch>
            <a:fillRect/>
          </a:stretch>
        </p:blipFill>
        <p:spPr>
          <a:xfrm>
            <a:off x="2722702" y="233464"/>
            <a:ext cx="6421298" cy="6624535"/>
          </a:xfrm>
          <a:prstGeom prst="rect">
            <a:avLst/>
          </a:prstGeom>
        </p:spPr>
      </p:pic>
    </p:spTree>
    <p:extLst>
      <p:ext uri="{BB962C8B-B14F-4D97-AF65-F5344CB8AC3E}">
        <p14:creationId xmlns:p14="http://schemas.microsoft.com/office/powerpoint/2010/main" val="4226403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0572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13" r:id="rId3"/>
    <p:sldLayoutId id="2147483714" r:id="rId4"/>
    <p:sldLayoutId id="2147483689" r:id="rId5"/>
    <p:sldLayoutId id="2147483712" r:id="rId6"/>
    <p:sldLayoutId id="2147483711" r:id="rId7"/>
    <p:sldLayoutId id="2147483710" r:id="rId8"/>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github.com/cvxlab" TargetMode="External"/><Relationship Id="rId7"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cvxlab.readthedocs.io/en/dev/index.html" TargetMode="Externa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104F2D-5A80-071A-AD03-1429902CB2BD}"/>
              </a:ext>
            </a:extLst>
          </p:cNvPr>
          <p:cNvSpPr>
            <a:spLocks noGrp="1"/>
          </p:cNvSpPr>
          <p:nvPr>
            <p:ph type="title"/>
          </p:nvPr>
        </p:nvSpPr>
        <p:spPr>
          <a:xfrm>
            <a:off x="577049" y="1369186"/>
            <a:ext cx="7723990" cy="942899"/>
          </a:xfrm>
        </p:spPr>
        <p:txBody>
          <a:bodyPr/>
          <a:lstStyle/>
          <a:p>
            <a:r>
              <a:rPr lang="en-GB" noProof="0" dirty="0"/>
              <a:t>An integrated energy-system and multisectoral economic model for </a:t>
            </a:r>
            <a:br>
              <a:rPr lang="en-GB" noProof="0" dirty="0"/>
            </a:br>
            <a:r>
              <a:rPr lang="en-GB" noProof="0" dirty="0"/>
              <a:t>long-term transition analysis</a:t>
            </a:r>
          </a:p>
        </p:txBody>
      </p:sp>
      <p:sp>
        <p:nvSpPr>
          <p:cNvPr id="3" name="Segnaposto testo 2">
            <a:extLst>
              <a:ext uri="{FF2B5EF4-FFF2-40B4-BE49-F238E27FC236}">
                <a16:creationId xmlns:a16="http://schemas.microsoft.com/office/drawing/2014/main" id="{5CDB3CF5-37D5-60AD-4CD9-E4654F1A2CAE}"/>
              </a:ext>
            </a:extLst>
          </p:cNvPr>
          <p:cNvSpPr>
            <a:spLocks noGrp="1"/>
          </p:cNvSpPr>
          <p:nvPr>
            <p:ph type="body" sz="quarter" idx="10"/>
          </p:nvPr>
        </p:nvSpPr>
        <p:spPr>
          <a:xfrm>
            <a:off x="369879" y="2831416"/>
            <a:ext cx="7931160" cy="1154658"/>
          </a:xfrm>
        </p:spPr>
        <p:txBody>
          <a:bodyPr/>
          <a:lstStyle/>
          <a:p>
            <a:pPr>
              <a:spcAft>
                <a:spcPts val="600"/>
              </a:spcAft>
            </a:pPr>
            <a:r>
              <a:rPr lang="en-GB" sz="1600" noProof="0" dirty="0"/>
              <a:t>Matteo V. Rocco, Debora Ghezzi, Lorenzo Rinaldi (</a:t>
            </a:r>
            <a:r>
              <a:rPr lang="en-GB" sz="1600" i="1" noProof="0" dirty="0" err="1"/>
              <a:t>Politecnico</a:t>
            </a:r>
            <a:r>
              <a:rPr lang="en-GB" sz="1600" i="1" noProof="0" dirty="0"/>
              <a:t> di Milano) </a:t>
            </a:r>
            <a:br>
              <a:rPr lang="en-GB" sz="1600" i="1" noProof="0" dirty="0"/>
            </a:br>
            <a:r>
              <a:rPr lang="en-GB" sz="1600" noProof="0" dirty="0"/>
              <a:t>Rossella Bardazzi, Maria Grazia Pazienza (</a:t>
            </a:r>
            <a:r>
              <a:rPr lang="en-GB" sz="1600" i="1" noProof="0" dirty="0"/>
              <a:t>Università degli Studi di Firenze)</a:t>
            </a:r>
            <a:br>
              <a:rPr lang="en-GB" sz="1600" i="1" noProof="0" dirty="0"/>
            </a:br>
            <a:r>
              <a:rPr lang="en-GB" sz="1600" noProof="0" dirty="0"/>
              <a:t>Leonardo Ghezzi, Renato </a:t>
            </a:r>
            <a:r>
              <a:rPr lang="en-GB" sz="1600" noProof="0" dirty="0" err="1"/>
              <a:t>Paniccià</a:t>
            </a:r>
            <a:r>
              <a:rPr lang="en-GB" sz="1600" noProof="0" dirty="0"/>
              <a:t> (</a:t>
            </a:r>
            <a:r>
              <a:rPr lang="en-GB" sz="1600" i="1" noProof="0" dirty="0"/>
              <a:t>IRPET</a:t>
            </a:r>
            <a:r>
              <a:rPr lang="en-GB" sz="1600" noProof="0" dirty="0"/>
              <a:t>)</a:t>
            </a:r>
          </a:p>
          <a:p>
            <a:endParaRPr lang="en-GB" noProof="0" dirty="0"/>
          </a:p>
        </p:txBody>
      </p:sp>
      <p:sp>
        <p:nvSpPr>
          <p:cNvPr id="4" name="Segnaposto testo 3">
            <a:extLst>
              <a:ext uri="{FF2B5EF4-FFF2-40B4-BE49-F238E27FC236}">
                <a16:creationId xmlns:a16="http://schemas.microsoft.com/office/drawing/2014/main" id="{70909573-A532-F2EF-B3A2-B752657A1D0E}"/>
              </a:ext>
            </a:extLst>
          </p:cNvPr>
          <p:cNvSpPr>
            <a:spLocks noGrp="1"/>
          </p:cNvSpPr>
          <p:nvPr>
            <p:ph type="body" sz="quarter" idx="11"/>
          </p:nvPr>
        </p:nvSpPr>
        <p:spPr>
          <a:xfrm>
            <a:off x="118493" y="4111794"/>
            <a:ext cx="4844124" cy="267890"/>
          </a:xfrm>
        </p:spPr>
        <p:txBody>
          <a:bodyPr/>
          <a:lstStyle/>
          <a:p>
            <a:r>
              <a:rPr lang="en-GB" noProof="0" dirty="0"/>
              <a:t>Joint SHAIO-IIOA conference 2026, Seville</a:t>
            </a:r>
          </a:p>
        </p:txBody>
      </p:sp>
    </p:spTree>
    <p:extLst>
      <p:ext uri="{BB962C8B-B14F-4D97-AF65-F5344CB8AC3E}">
        <p14:creationId xmlns:p14="http://schemas.microsoft.com/office/powerpoint/2010/main" val="4065654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00DE9057-2E37-249B-5170-2068AD72C298}"/>
              </a:ext>
            </a:extLst>
          </p:cNvPr>
          <p:cNvSpPr>
            <a:spLocks noGrp="1"/>
          </p:cNvSpPr>
          <p:nvPr>
            <p:ph type="body" sz="quarter" idx="14"/>
          </p:nvPr>
        </p:nvSpPr>
        <p:spPr/>
        <p:txBody>
          <a:bodyPr/>
          <a:lstStyle/>
          <a:p>
            <a:r>
              <a:rPr lang="en-GB" noProof="0" dirty="0"/>
              <a:t>Joint SHAIO-IIOA conference, 2026 - Seville</a:t>
            </a:r>
          </a:p>
          <a:p>
            <a:endParaRPr lang="en-GB" noProof="0" dirty="0"/>
          </a:p>
        </p:txBody>
      </p:sp>
      <p:sp>
        <p:nvSpPr>
          <p:cNvPr id="4" name="Titolo 3">
            <a:extLst>
              <a:ext uri="{FF2B5EF4-FFF2-40B4-BE49-F238E27FC236}">
                <a16:creationId xmlns:a16="http://schemas.microsoft.com/office/drawing/2014/main" id="{A421A70E-D0AA-5993-4A09-0AA9FA3F92A7}"/>
              </a:ext>
            </a:extLst>
          </p:cNvPr>
          <p:cNvSpPr>
            <a:spLocks noGrp="1"/>
          </p:cNvSpPr>
          <p:nvPr>
            <p:ph type="title"/>
          </p:nvPr>
        </p:nvSpPr>
        <p:spPr>
          <a:xfrm>
            <a:off x="714375" y="713183"/>
            <a:ext cx="8103948" cy="410223"/>
          </a:xfrm>
        </p:spPr>
        <p:txBody>
          <a:bodyPr/>
          <a:lstStyle/>
          <a:p>
            <a:r>
              <a:rPr lang="en-GB" noProof="0" dirty="0">
                <a:solidFill>
                  <a:schemeClr val="accent1"/>
                </a:solidFill>
              </a:rPr>
              <a:t>Long-run Multi-Sectoral economic model</a:t>
            </a:r>
            <a:br>
              <a:rPr lang="en-GB" noProof="0" dirty="0">
                <a:solidFill>
                  <a:srgbClr val="728FA5"/>
                </a:solidFill>
              </a:rPr>
            </a:br>
            <a:endParaRPr lang="en-GB" noProof="0" dirty="0"/>
          </a:p>
        </p:txBody>
      </p:sp>
      <p:sp>
        <p:nvSpPr>
          <p:cNvPr id="8" name="CasellaDiTesto 31">
            <a:extLst>
              <a:ext uri="{FF2B5EF4-FFF2-40B4-BE49-F238E27FC236}">
                <a16:creationId xmlns:a16="http://schemas.microsoft.com/office/drawing/2014/main" id="{180A0141-A096-E108-09F3-00D624AF1013}"/>
              </a:ext>
            </a:extLst>
          </p:cNvPr>
          <p:cNvSpPr txBox="1"/>
          <p:nvPr/>
        </p:nvSpPr>
        <p:spPr>
          <a:xfrm>
            <a:off x="325677" y="1103320"/>
            <a:ext cx="5478586" cy="1169551"/>
          </a:xfrm>
          <a:prstGeom prst="rect">
            <a:avLst/>
          </a:prstGeom>
          <a:noFill/>
        </p:spPr>
        <p:txBody>
          <a:bodyPr wrap="square" rtlCol="0">
            <a:spAutoFit/>
          </a:bodyPr>
          <a:lstStyle/>
          <a:p>
            <a:pPr marL="269875" lvl="1" indent="-177800">
              <a:spcAft>
                <a:spcPts val="600"/>
              </a:spcAft>
              <a:buFont typeface="Arial" panose="020B0604020202020204" pitchFamily="34" charset="0"/>
              <a:buChar char="•"/>
            </a:pPr>
            <a:r>
              <a:rPr lang="en-GB" sz="1100" noProof="0" dirty="0">
                <a:latin typeface="Verdana" panose="020B0604030504040204" pitchFamily="34" charset="0"/>
                <a:ea typeface="Verdana" panose="020B0604030504040204" pitchFamily="34" charset="0"/>
              </a:rPr>
              <a:t>Dynamic, multi-sectoral stock-flow consistent model</a:t>
            </a:r>
            <a:endParaRPr lang="en-GB" sz="1100" b="1" noProof="0" dirty="0">
              <a:solidFill>
                <a:schemeClr val="accent2"/>
              </a:solidFill>
              <a:latin typeface="Verdana" panose="020B0604030504040204" pitchFamily="34" charset="0"/>
              <a:ea typeface="Verdana" panose="020B0604030504040204" pitchFamily="34" charset="0"/>
            </a:endParaRPr>
          </a:p>
          <a:p>
            <a:pPr marL="269875" lvl="1" indent="-177800">
              <a:spcAft>
                <a:spcPts val="600"/>
              </a:spcAft>
              <a:buFont typeface="Arial" panose="020B0604020202020204" pitchFamily="34" charset="0"/>
              <a:buChar char="•"/>
            </a:pPr>
            <a:r>
              <a:rPr lang="en-GB" sz="1100" noProof="0" dirty="0">
                <a:latin typeface="Verdana" panose="020B0604030504040204" pitchFamily="34" charset="0"/>
                <a:ea typeface="Verdana" panose="020B0604030504040204" pitchFamily="34" charset="0"/>
              </a:rPr>
              <a:t>Financial / nonfinancial </a:t>
            </a:r>
            <a:r>
              <a:rPr lang="en-GB" sz="1100" noProof="0" dirty="0">
                <a:solidFill>
                  <a:schemeClr val="tx2"/>
                </a:solidFill>
                <a:latin typeface="Verdana" panose="020B0604030504040204" pitchFamily="34" charset="0"/>
                <a:ea typeface="Verdana" panose="020B0604030504040204" pitchFamily="34" charset="0"/>
              </a:rPr>
              <a:t>stocks-flows relations determine behaviour </a:t>
            </a:r>
            <a:r>
              <a:rPr lang="en-GB" sz="1100" noProof="0" dirty="0">
                <a:latin typeface="Verdana" panose="020B0604030504040204" pitchFamily="34" charset="0"/>
                <a:ea typeface="Verdana" panose="020B0604030504040204" pitchFamily="34" charset="0"/>
              </a:rPr>
              <a:t>of institutional sectors</a:t>
            </a:r>
          </a:p>
          <a:p>
            <a:pPr marL="269875" lvl="1" indent="-177800">
              <a:spcAft>
                <a:spcPts val="600"/>
              </a:spcAft>
              <a:buFont typeface="Arial" panose="020B0604020202020204" pitchFamily="34" charset="0"/>
              <a:buChar char="•"/>
            </a:pPr>
            <a:r>
              <a:rPr lang="en-GB" sz="1100" noProof="0" dirty="0">
                <a:latin typeface="Verdana" panose="020B0604030504040204" pitchFamily="34" charset="0"/>
                <a:ea typeface="Verdana" panose="020B0604030504040204" pitchFamily="34" charset="0"/>
              </a:rPr>
              <a:t>It does </a:t>
            </a:r>
            <a:r>
              <a:rPr lang="en-GB" sz="1100" b="1" noProof="0" dirty="0">
                <a:solidFill>
                  <a:schemeClr val="accent1"/>
                </a:solidFill>
                <a:latin typeface="Verdana" panose="020B0604030504040204" pitchFamily="34" charset="0"/>
                <a:ea typeface="Verdana" panose="020B0604030504040204" pitchFamily="34" charset="0"/>
              </a:rPr>
              <a:t>not</a:t>
            </a:r>
            <a:r>
              <a:rPr lang="en-GB" sz="1100" noProof="0" dirty="0">
                <a:solidFill>
                  <a:schemeClr val="accent1"/>
                </a:solidFill>
                <a:latin typeface="Verdana" panose="020B0604030504040204" pitchFamily="34" charset="0"/>
                <a:ea typeface="Verdana" panose="020B0604030504040204" pitchFamily="34" charset="0"/>
              </a:rPr>
              <a:t> </a:t>
            </a:r>
            <a:r>
              <a:rPr lang="en-GB" sz="1100" noProof="0" dirty="0">
                <a:latin typeface="Verdana" panose="020B0604030504040204" pitchFamily="34" charset="0"/>
                <a:ea typeface="Verdana" panose="020B0604030504040204" pitchFamily="34" charset="0"/>
              </a:rPr>
              <a:t>embed ex-ante long run equilibrium</a:t>
            </a:r>
          </a:p>
          <a:p>
            <a:pPr marL="269875" lvl="1" indent="-177800">
              <a:spcAft>
                <a:spcPts val="600"/>
              </a:spcAft>
              <a:buFont typeface="Arial" panose="020B0604020202020204" pitchFamily="34" charset="0"/>
              <a:buChar char="•"/>
            </a:pPr>
            <a:r>
              <a:rPr lang="en-GB" sz="1100" noProof="0" dirty="0">
                <a:latin typeface="Verdana" panose="020B0604030504040204" pitchFamily="34" charset="0"/>
                <a:ea typeface="Verdana" panose="020B0604030504040204" pitchFamily="34" charset="0"/>
              </a:rPr>
              <a:t>Income distribution determines the growth path</a:t>
            </a:r>
          </a:p>
        </p:txBody>
      </p:sp>
      <p:sp>
        <p:nvSpPr>
          <p:cNvPr id="9" name="CasellaDiTesto 31">
            <a:extLst>
              <a:ext uri="{FF2B5EF4-FFF2-40B4-BE49-F238E27FC236}">
                <a16:creationId xmlns:a16="http://schemas.microsoft.com/office/drawing/2014/main" id="{A5118A07-2A50-F8F8-9B0B-759157741C23}"/>
              </a:ext>
            </a:extLst>
          </p:cNvPr>
          <p:cNvSpPr txBox="1"/>
          <p:nvPr/>
        </p:nvSpPr>
        <p:spPr>
          <a:xfrm>
            <a:off x="340794" y="2477415"/>
            <a:ext cx="5034572" cy="2469907"/>
          </a:xfrm>
          <a:prstGeom prst="rect">
            <a:avLst/>
          </a:prstGeom>
          <a:noFill/>
        </p:spPr>
        <p:txBody>
          <a:bodyPr wrap="square" rtlCol="0">
            <a:spAutoFit/>
          </a:bodyPr>
          <a:lstStyle/>
          <a:p>
            <a:pPr marL="92075" lvl="1">
              <a:spcAft>
                <a:spcPts val="300"/>
              </a:spcAft>
            </a:pPr>
            <a:r>
              <a:rPr lang="en-GB" sz="1100" b="1" noProof="0" dirty="0">
                <a:latin typeface="Verdana" panose="020B0604030504040204" pitchFamily="34" charset="0"/>
                <a:ea typeface="Verdana" panose="020B0604030504040204" pitchFamily="34" charset="0"/>
              </a:rPr>
              <a:t>Traditional Input-Output solution (</a:t>
            </a:r>
            <a:r>
              <a:rPr lang="en-GB" sz="1100" b="1" noProof="0" dirty="0">
                <a:solidFill>
                  <a:schemeClr val="accent1"/>
                </a:solidFill>
                <a:latin typeface="Verdana" panose="020B0604030504040204" pitchFamily="34" charset="0"/>
                <a:ea typeface="Verdana" panose="020B0604030504040204" pitchFamily="34" charset="0"/>
              </a:rPr>
              <a:t>Leontief</a:t>
            </a:r>
            <a:r>
              <a:rPr lang="en-GB" sz="1100" b="1" noProof="0" dirty="0">
                <a:latin typeface="Verdana" panose="020B0604030504040204" pitchFamily="34" charset="0"/>
                <a:ea typeface="Verdana" panose="020B0604030504040204" pitchFamily="34" charset="0"/>
              </a:rPr>
              <a:t>)</a:t>
            </a:r>
          </a:p>
          <a:p>
            <a:pPr marL="835025" lvl="2" indent="-285750">
              <a:spcAft>
                <a:spcPts val="300"/>
              </a:spcAft>
              <a:buFont typeface="Arial" panose="020B0604020202020204" pitchFamily="34" charset="0"/>
              <a:buChar char="•"/>
            </a:pPr>
            <a:r>
              <a:rPr lang="en-GB" sz="1100" noProof="0" dirty="0">
                <a:latin typeface="Verdana" panose="020B0604030504040204" pitchFamily="34" charset="0"/>
                <a:ea typeface="Verdana" panose="020B0604030504040204" pitchFamily="34" charset="0"/>
              </a:rPr>
              <a:t>Quantity and Price models</a:t>
            </a:r>
          </a:p>
          <a:p>
            <a:pPr marL="92075" lvl="1">
              <a:spcAft>
                <a:spcPts val="300"/>
              </a:spcAft>
            </a:pPr>
            <a:endParaRPr lang="en-GB" sz="1100" noProof="0" dirty="0">
              <a:latin typeface="Verdana" panose="020B0604030504040204" pitchFamily="34" charset="0"/>
              <a:ea typeface="Verdana" panose="020B0604030504040204" pitchFamily="34" charset="0"/>
            </a:endParaRPr>
          </a:p>
          <a:p>
            <a:pPr marL="92075" lvl="1">
              <a:spcAft>
                <a:spcPts val="300"/>
              </a:spcAft>
            </a:pPr>
            <a:r>
              <a:rPr lang="en-GB" sz="1100" b="1" noProof="0" dirty="0">
                <a:latin typeface="Verdana" panose="020B0604030504040204" pitchFamily="34" charset="0"/>
                <a:ea typeface="Verdana" panose="020B0604030504040204" pitchFamily="34" charset="0"/>
              </a:rPr>
              <a:t>Extended INFORUM approach (</a:t>
            </a:r>
            <a:r>
              <a:rPr lang="en-GB" sz="1100" b="1" noProof="0" dirty="0">
                <a:solidFill>
                  <a:schemeClr val="accent1"/>
                </a:solidFill>
                <a:latin typeface="Verdana" panose="020B0604030504040204" pitchFamily="34" charset="0"/>
                <a:ea typeface="Verdana" panose="020B0604030504040204" pitchFamily="34" charset="0"/>
              </a:rPr>
              <a:t>Almon</a:t>
            </a:r>
            <a:r>
              <a:rPr lang="en-GB" sz="1100" b="1" noProof="0" dirty="0">
                <a:latin typeface="Verdana" panose="020B0604030504040204" pitchFamily="34" charset="0"/>
                <a:ea typeface="Verdana" panose="020B0604030504040204" pitchFamily="34" charset="0"/>
              </a:rPr>
              <a:t>)</a:t>
            </a:r>
          </a:p>
          <a:p>
            <a:pPr marL="835025" lvl="2" indent="-285750">
              <a:spcAft>
                <a:spcPts val="300"/>
              </a:spcAft>
              <a:buFont typeface="Arial" panose="020B0604020202020204" pitchFamily="34" charset="0"/>
              <a:buChar char="•"/>
            </a:pPr>
            <a:r>
              <a:rPr lang="en-GB" sz="1100" noProof="0" dirty="0">
                <a:latin typeface="Verdana" panose="020B0604030504040204" pitchFamily="34" charset="0"/>
                <a:ea typeface="Verdana" panose="020B0604030504040204" pitchFamily="34" charset="0"/>
              </a:rPr>
              <a:t>Real and nominal sides are fully integrated (demand system and labour productivity)</a:t>
            </a:r>
          </a:p>
          <a:p>
            <a:pPr marL="835025" lvl="2" indent="-285750">
              <a:spcAft>
                <a:spcPts val="300"/>
              </a:spcAft>
              <a:buFont typeface="Arial" panose="020B0604020202020204" pitchFamily="34" charset="0"/>
              <a:buChar char="•"/>
            </a:pPr>
            <a:r>
              <a:rPr lang="en-GB" sz="1100" noProof="0" dirty="0">
                <a:latin typeface="Verdana" panose="020B0604030504040204" pitchFamily="34" charset="0"/>
                <a:ea typeface="Verdana" panose="020B0604030504040204" pitchFamily="34" charset="0"/>
              </a:rPr>
              <a:t>Model reproduces National Accounts by institutional sector</a:t>
            </a:r>
          </a:p>
          <a:p>
            <a:pPr marL="92075" lvl="1">
              <a:spcAft>
                <a:spcPts val="300"/>
              </a:spcAft>
            </a:pPr>
            <a:endParaRPr lang="en-GB" sz="1100" noProof="0" dirty="0">
              <a:latin typeface="Verdana" panose="020B0604030504040204" pitchFamily="34" charset="0"/>
              <a:ea typeface="Verdana" panose="020B0604030504040204" pitchFamily="34" charset="0"/>
            </a:endParaRPr>
          </a:p>
          <a:p>
            <a:pPr marL="92075" lvl="1">
              <a:spcAft>
                <a:spcPts val="300"/>
              </a:spcAft>
            </a:pPr>
            <a:r>
              <a:rPr lang="en-GB" sz="1100" b="1" noProof="0" dirty="0">
                <a:latin typeface="Verdana" panose="020B0604030504040204" pitchFamily="34" charset="0"/>
                <a:ea typeface="Verdana" panose="020B0604030504040204" pitchFamily="34" charset="0"/>
              </a:rPr>
              <a:t>Stock-Flow-Consistent IO approach (</a:t>
            </a:r>
            <a:r>
              <a:rPr lang="en-GB" sz="1100" b="1" noProof="0" dirty="0">
                <a:solidFill>
                  <a:schemeClr val="accent1"/>
                </a:solidFill>
                <a:latin typeface="Verdana" panose="020B0604030504040204" pitchFamily="34" charset="0"/>
                <a:ea typeface="Verdana" panose="020B0604030504040204" pitchFamily="34" charset="0"/>
              </a:rPr>
              <a:t>Godley</a:t>
            </a:r>
            <a:r>
              <a:rPr lang="en-GB" sz="1100" b="1" noProof="0" dirty="0">
                <a:latin typeface="Verdana" panose="020B0604030504040204" pitchFamily="34" charset="0"/>
                <a:ea typeface="Verdana" panose="020B0604030504040204" pitchFamily="34" charset="0"/>
              </a:rPr>
              <a:t>)</a:t>
            </a:r>
          </a:p>
          <a:p>
            <a:pPr marL="835025" lvl="2" indent="-285750">
              <a:spcAft>
                <a:spcPts val="300"/>
              </a:spcAft>
              <a:buFont typeface="Arial" panose="020B0604020202020204" pitchFamily="34" charset="0"/>
              <a:buChar char="•"/>
            </a:pPr>
            <a:r>
              <a:rPr lang="en-GB" sz="1100" noProof="0" dirty="0">
                <a:latin typeface="Verdana" panose="020B0604030504040204" pitchFamily="34" charset="0"/>
                <a:ea typeface="Verdana" panose="020B0604030504040204" pitchFamily="34" charset="0"/>
              </a:rPr>
              <a:t>Financial stocks influence economic growth path</a:t>
            </a:r>
          </a:p>
          <a:p>
            <a:pPr marL="835025" lvl="2" indent="-285750">
              <a:spcAft>
                <a:spcPts val="300"/>
              </a:spcAft>
              <a:buFont typeface="Arial" panose="020B0604020202020204" pitchFamily="34" charset="0"/>
              <a:buChar char="•"/>
            </a:pPr>
            <a:r>
              <a:rPr lang="en-GB" sz="1100" noProof="0" dirty="0">
                <a:latin typeface="Verdana" panose="020B0604030504040204" pitchFamily="34" charset="0"/>
                <a:ea typeface="Verdana" panose="020B0604030504040204" pitchFamily="34" charset="0"/>
              </a:rPr>
              <a:t>Stocks influence flows and vice-versa</a:t>
            </a:r>
          </a:p>
        </p:txBody>
      </p:sp>
      <p:pic>
        <p:nvPicPr>
          <p:cNvPr id="11" name="Immagine 10">
            <a:extLst>
              <a:ext uri="{FF2B5EF4-FFF2-40B4-BE49-F238E27FC236}">
                <a16:creationId xmlns:a16="http://schemas.microsoft.com/office/drawing/2014/main" id="{32165866-3C8E-4E1B-7233-C14744FB1A05}"/>
              </a:ext>
            </a:extLst>
          </p:cNvPr>
          <p:cNvPicPr>
            <a:picLocks noChangeAspect="1"/>
          </p:cNvPicPr>
          <p:nvPr/>
        </p:nvPicPr>
        <p:blipFill>
          <a:blip r:embed="rId3"/>
          <a:stretch>
            <a:fillRect/>
          </a:stretch>
        </p:blipFill>
        <p:spPr>
          <a:xfrm>
            <a:off x="5670077" y="1520068"/>
            <a:ext cx="2875848" cy="2520112"/>
          </a:xfrm>
          <a:prstGeom prst="rect">
            <a:avLst/>
          </a:prstGeom>
        </p:spPr>
      </p:pic>
    </p:spTree>
    <p:extLst>
      <p:ext uri="{BB962C8B-B14F-4D97-AF65-F5344CB8AC3E}">
        <p14:creationId xmlns:p14="http://schemas.microsoft.com/office/powerpoint/2010/main" val="182366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testo 8">
            <a:extLst>
              <a:ext uri="{FF2B5EF4-FFF2-40B4-BE49-F238E27FC236}">
                <a16:creationId xmlns:a16="http://schemas.microsoft.com/office/drawing/2014/main" id="{08630EFD-4183-05B3-1431-811B0B525A55}"/>
              </a:ext>
            </a:extLst>
          </p:cNvPr>
          <p:cNvSpPr>
            <a:spLocks noGrp="1"/>
          </p:cNvSpPr>
          <p:nvPr>
            <p:ph type="body" sz="quarter" idx="14"/>
          </p:nvPr>
        </p:nvSpPr>
        <p:spPr/>
        <p:txBody>
          <a:bodyPr/>
          <a:lstStyle/>
          <a:p>
            <a:r>
              <a:rPr lang="en-GB" noProof="0" dirty="0"/>
              <a:t>Joint SHAIO-IIOA conference, 2026 - Seville</a:t>
            </a:r>
          </a:p>
          <a:p>
            <a:endParaRPr lang="en-GB" noProof="0" dirty="0"/>
          </a:p>
        </p:txBody>
      </p:sp>
      <p:sp>
        <p:nvSpPr>
          <p:cNvPr id="8" name="Segnaposto testo 7">
            <a:extLst>
              <a:ext uri="{FF2B5EF4-FFF2-40B4-BE49-F238E27FC236}">
                <a16:creationId xmlns:a16="http://schemas.microsoft.com/office/drawing/2014/main" id="{B9783EB3-B66E-85FB-EC50-45CF77F0FAC2}"/>
              </a:ext>
            </a:extLst>
          </p:cNvPr>
          <p:cNvSpPr>
            <a:spLocks noGrp="1"/>
          </p:cNvSpPr>
          <p:nvPr>
            <p:ph type="body" sz="quarter" idx="13"/>
          </p:nvPr>
        </p:nvSpPr>
        <p:spPr/>
        <p:txBody>
          <a:bodyPr/>
          <a:lstStyle/>
          <a:p>
            <a:pPr>
              <a:lnSpc>
                <a:spcPct val="100000"/>
              </a:lnSpc>
            </a:pPr>
            <a:r>
              <a:rPr lang="en-GB" sz="1200" b="1" noProof="0" dirty="0">
                <a:solidFill>
                  <a:srgbClr val="004C7E"/>
                </a:solidFill>
              </a:rPr>
              <a:t>Time is a crucial component</a:t>
            </a:r>
            <a:r>
              <a:rPr lang="en-GB" sz="1200" b="1" noProof="0" dirty="0"/>
              <a:t> </a:t>
            </a:r>
            <a:r>
              <a:rPr lang="en-GB" sz="1200" noProof="0" dirty="0"/>
              <a:t>of the energy transition analysis that allows to identify the transition path from the current state to a hypothetical final state. It is important to trace the development of the economy over time where business cycles are possible.</a:t>
            </a:r>
          </a:p>
          <a:p>
            <a:pPr>
              <a:lnSpc>
                <a:spcPct val="100000"/>
              </a:lnSpc>
            </a:pPr>
            <a:r>
              <a:rPr lang="en-GB" sz="1200" noProof="0" dirty="0"/>
              <a:t>Time is essential also for alternative technologies to become established, and equipment lifetimes are highly important in determining the adoption of these new technologies. </a:t>
            </a:r>
          </a:p>
          <a:p>
            <a:pPr marL="290216" indent="-285750">
              <a:lnSpc>
                <a:spcPct val="100000"/>
              </a:lnSpc>
              <a:buFont typeface="Wingdings" panose="05000000000000000000" pitchFamily="2" charset="2"/>
              <a:buChar char="ü"/>
            </a:pPr>
            <a:r>
              <a:rPr lang="en-GB" sz="1200" b="0" i="0" u="none" strike="noStrike" baseline="0" noProof="0" dirty="0">
                <a:solidFill>
                  <a:srgbClr val="000000"/>
                </a:solidFill>
              </a:rPr>
              <a:t>The multisectoral economic model is built around a concept of </a:t>
            </a:r>
            <a:r>
              <a:rPr lang="en-GB" sz="1200" b="1" i="0" u="none" strike="noStrike" baseline="0" noProof="0" dirty="0">
                <a:solidFill>
                  <a:srgbClr val="004C7E"/>
                </a:solidFill>
              </a:rPr>
              <a:t>chronological time </a:t>
            </a:r>
            <a:r>
              <a:rPr lang="en-GB" sz="1200" b="0" i="0" u="none" strike="noStrike" baseline="0" noProof="0" dirty="0">
                <a:solidFill>
                  <a:srgbClr val="000000"/>
                </a:solidFill>
              </a:rPr>
              <a:t>not a logical time as in the neo-classical model (short-term= you are not in the equilibrium; long term= you are in the equilibrium).</a:t>
            </a:r>
          </a:p>
          <a:p>
            <a:pPr marL="290216" indent="-285750">
              <a:lnSpc>
                <a:spcPct val="100000"/>
              </a:lnSpc>
              <a:buFont typeface="Wingdings" panose="05000000000000000000" pitchFamily="2" charset="2"/>
              <a:buChar char="ü"/>
            </a:pPr>
            <a:r>
              <a:rPr lang="en-GB" sz="1200" b="0" i="0" u="none" strike="noStrike" baseline="0" noProof="0" dirty="0">
                <a:solidFill>
                  <a:srgbClr val="000000"/>
                </a:solidFill>
              </a:rPr>
              <a:t>Each year is the result of previous years conditions + new </a:t>
            </a:r>
            <a:r>
              <a:rPr lang="en-GB" sz="1200" b="0" i="0" u="none" strike="noStrike" baseline="0" noProof="0" dirty="0" err="1">
                <a:solidFill>
                  <a:srgbClr val="000000"/>
                </a:solidFill>
              </a:rPr>
              <a:t>exog</a:t>
            </a:r>
            <a:r>
              <a:rPr lang="en-GB" sz="1200" b="0" i="0" u="none" strike="noStrike" baseline="0" noProof="0" dirty="0">
                <a:solidFill>
                  <a:srgbClr val="000000"/>
                </a:solidFill>
              </a:rPr>
              <a:t>. shocks→ </a:t>
            </a:r>
            <a:r>
              <a:rPr lang="en-GB" sz="1200" b="1" i="0" u="none" strike="noStrike" baseline="0" noProof="0" dirty="0">
                <a:solidFill>
                  <a:srgbClr val="004C7E"/>
                </a:solidFill>
              </a:rPr>
              <a:t>path-dependency</a:t>
            </a:r>
          </a:p>
          <a:p>
            <a:pPr>
              <a:lnSpc>
                <a:spcPct val="100000"/>
              </a:lnSpc>
            </a:pPr>
            <a:endParaRPr lang="en-GB" sz="1200" b="1" noProof="0" dirty="0">
              <a:solidFill>
                <a:srgbClr val="004C7E"/>
              </a:solidFill>
            </a:endParaRPr>
          </a:p>
          <a:p>
            <a:pPr>
              <a:lnSpc>
                <a:spcPct val="100000"/>
              </a:lnSpc>
            </a:pPr>
            <a:r>
              <a:rPr lang="en-GB" sz="1200" b="1" noProof="0" dirty="0">
                <a:solidFill>
                  <a:srgbClr val="004C7E"/>
                </a:solidFill>
              </a:rPr>
              <a:t>Dynamics</a:t>
            </a:r>
            <a:r>
              <a:rPr lang="en-GB" sz="1200" noProof="0" dirty="0">
                <a:solidFill>
                  <a:srgbClr val="004C7E"/>
                </a:solidFill>
              </a:rPr>
              <a:t> </a:t>
            </a:r>
            <a:r>
              <a:rPr lang="en-GB" sz="1200" noProof="0" dirty="0"/>
              <a:t>is intrinsically built within the model because of the continuous interaction and conditioning of flows on stocks and </a:t>
            </a:r>
            <a:r>
              <a:rPr lang="en-GB" sz="1200" noProof="0" dirty="0" err="1"/>
              <a:t>viceversa</a:t>
            </a:r>
            <a:r>
              <a:rPr lang="en-GB" sz="1200" noProof="0" dirty="0"/>
              <a:t>.</a:t>
            </a:r>
            <a:endParaRPr lang="en-GB" sz="1200" b="1" noProof="0" dirty="0"/>
          </a:p>
        </p:txBody>
      </p:sp>
      <p:sp>
        <p:nvSpPr>
          <p:cNvPr id="7" name="Titolo 6">
            <a:extLst>
              <a:ext uri="{FF2B5EF4-FFF2-40B4-BE49-F238E27FC236}">
                <a16:creationId xmlns:a16="http://schemas.microsoft.com/office/drawing/2014/main" id="{88C5FE76-DF6B-F10F-4EBF-0FD6BF5D8B7F}"/>
              </a:ext>
            </a:extLst>
          </p:cNvPr>
          <p:cNvSpPr>
            <a:spLocks noGrp="1"/>
          </p:cNvSpPr>
          <p:nvPr>
            <p:ph type="title"/>
          </p:nvPr>
        </p:nvSpPr>
        <p:spPr/>
        <p:txBody>
          <a:bodyPr/>
          <a:lstStyle/>
          <a:p>
            <a:r>
              <a:rPr lang="en-GB" noProof="0" dirty="0">
                <a:solidFill>
                  <a:srgbClr val="004C7E"/>
                </a:solidFill>
              </a:rPr>
              <a:t>The role of time in the long-run economic model</a:t>
            </a:r>
          </a:p>
        </p:txBody>
      </p:sp>
    </p:spTree>
    <p:extLst>
      <p:ext uri="{BB962C8B-B14F-4D97-AF65-F5344CB8AC3E}">
        <p14:creationId xmlns:p14="http://schemas.microsoft.com/office/powerpoint/2010/main" val="260734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500"/>
                                        <p:tgtEl>
                                          <p:spTgt spid="8">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Effect transition="in" filter="fade">
                                      <p:cBhvr>
                                        <p:cTn id="21"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testo 11">
            <a:extLst>
              <a:ext uri="{FF2B5EF4-FFF2-40B4-BE49-F238E27FC236}">
                <a16:creationId xmlns:a16="http://schemas.microsoft.com/office/drawing/2014/main" id="{2875D499-59F7-4F99-A5F8-03D595A19F54}"/>
              </a:ext>
            </a:extLst>
          </p:cNvPr>
          <p:cNvSpPr>
            <a:spLocks noGrp="1"/>
          </p:cNvSpPr>
          <p:nvPr>
            <p:ph type="body" sz="quarter" idx="12"/>
          </p:nvPr>
        </p:nvSpPr>
        <p:spPr>
          <a:xfrm>
            <a:off x="5532439" y="1168390"/>
            <a:ext cx="3375264" cy="3447663"/>
          </a:xfrm>
        </p:spPr>
        <p:txBody>
          <a:bodyPr/>
          <a:lstStyle/>
          <a:p>
            <a:pPr marL="285750" indent="-285750">
              <a:lnSpc>
                <a:spcPct val="100000"/>
              </a:lnSpc>
              <a:buFont typeface="Arial" panose="020B0604020202020204" pitchFamily="34" charset="0"/>
              <a:buChar char="•"/>
            </a:pPr>
            <a:r>
              <a:rPr lang="en-GB" b="1" noProof="0" dirty="0">
                <a:solidFill>
                  <a:srgbClr val="004C7E"/>
                </a:solidFill>
              </a:rPr>
              <a:t>Real side block</a:t>
            </a:r>
            <a:r>
              <a:rPr lang="en-GB" noProof="0" dirty="0"/>
              <a:t>: final demand components estimated in real terms</a:t>
            </a:r>
          </a:p>
          <a:p>
            <a:pPr marL="285750" indent="-285750">
              <a:lnSpc>
                <a:spcPct val="100000"/>
              </a:lnSpc>
              <a:buFont typeface="Arial" panose="020B0604020202020204" pitchFamily="34" charset="0"/>
              <a:buChar char="•"/>
            </a:pPr>
            <a:r>
              <a:rPr lang="en-GB" noProof="0" dirty="0"/>
              <a:t>Solution of </a:t>
            </a:r>
            <a:r>
              <a:rPr lang="en-GB" b="1" noProof="0" dirty="0">
                <a:solidFill>
                  <a:srgbClr val="004C7E"/>
                </a:solidFill>
              </a:rPr>
              <a:t>real gross output </a:t>
            </a:r>
            <a:r>
              <a:rPr lang="en-GB" noProof="0" dirty="0"/>
              <a:t>by Seidel method</a:t>
            </a:r>
          </a:p>
          <a:p>
            <a:pPr marL="285750" indent="-285750">
              <a:lnSpc>
                <a:spcPct val="100000"/>
              </a:lnSpc>
              <a:buFont typeface="Arial" panose="020B0604020202020204" pitchFamily="34" charset="0"/>
              <a:buChar char="•"/>
            </a:pPr>
            <a:r>
              <a:rPr lang="en-GB" b="1" noProof="0" dirty="0">
                <a:solidFill>
                  <a:srgbClr val="004C7E"/>
                </a:solidFill>
              </a:rPr>
              <a:t>Nominal side block</a:t>
            </a:r>
            <a:r>
              <a:rPr lang="en-GB" noProof="0" dirty="0"/>
              <a:t>: labour productivity, employment and wages; value-added components</a:t>
            </a:r>
          </a:p>
          <a:p>
            <a:pPr marL="285750" indent="-285750">
              <a:lnSpc>
                <a:spcPct val="100000"/>
              </a:lnSpc>
              <a:buFont typeface="Arial" panose="020B0604020202020204" pitchFamily="34" charset="0"/>
              <a:buChar char="•"/>
            </a:pPr>
            <a:r>
              <a:rPr lang="en-GB" noProof="0" dirty="0"/>
              <a:t>Solution of </a:t>
            </a:r>
            <a:r>
              <a:rPr lang="en-GB" b="1" noProof="0" dirty="0">
                <a:solidFill>
                  <a:srgbClr val="004C7E"/>
                </a:solidFill>
              </a:rPr>
              <a:t>sectoral prices </a:t>
            </a:r>
            <a:r>
              <a:rPr lang="en-GB" noProof="0" dirty="0"/>
              <a:t>by </a:t>
            </a:r>
            <a:r>
              <a:rPr lang="en-GB" noProof="0" dirty="0" err="1"/>
              <a:t>Pseidel</a:t>
            </a:r>
            <a:r>
              <a:rPr lang="en-GB" noProof="0" dirty="0"/>
              <a:t> method</a:t>
            </a:r>
          </a:p>
          <a:p>
            <a:pPr marL="285750" indent="-285750">
              <a:lnSpc>
                <a:spcPct val="100000"/>
              </a:lnSpc>
              <a:buFont typeface="Arial" panose="020B0604020202020204" pitchFamily="34" charset="0"/>
              <a:buChar char="•"/>
            </a:pPr>
            <a:r>
              <a:rPr lang="en-GB" b="1" noProof="0" dirty="0">
                <a:solidFill>
                  <a:srgbClr val="004C7E"/>
                </a:solidFill>
              </a:rPr>
              <a:t>Distribution of value added </a:t>
            </a:r>
            <a:r>
              <a:rPr lang="en-GB" noProof="0" dirty="0"/>
              <a:t>to institutional sectors</a:t>
            </a:r>
          </a:p>
          <a:p>
            <a:pPr marL="285750" indent="-285750">
              <a:lnSpc>
                <a:spcPct val="100000"/>
              </a:lnSpc>
              <a:buFont typeface="Arial" panose="020B0604020202020204" pitchFamily="34" charset="0"/>
              <a:buChar char="•"/>
            </a:pPr>
            <a:r>
              <a:rPr lang="en-GB" noProof="0" dirty="0"/>
              <a:t>Calculate </a:t>
            </a:r>
            <a:r>
              <a:rPr lang="en-GB" b="1" noProof="0" dirty="0">
                <a:solidFill>
                  <a:srgbClr val="004C7E"/>
                </a:solidFill>
              </a:rPr>
              <a:t>financial flows and stocks</a:t>
            </a:r>
            <a:r>
              <a:rPr lang="en-GB" noProof="0" dirty="0"/>
              <a:t> for institutional sectors</a:t>
            </a:r>
          </a:p>
        </p:txBody>
      </p:sp>
      <p:sp>
        <p:nvSpPr>
          <p:cNvPr id="4" name="Titolo 3">
            <a:extLst>
              <a:ext uri="{FF2B5EF4-FFF2-40B4-BE49-F238E27FC236}">
                <a16:creationId xmlns:a16="http://schemas.microsoft.com/office/drawing/2014/main" id="{89C7862E-3B29-4CF4-B24B-DB27C280310A}"/>
              </a:ext>
            </a:extLst>
          </p:cNvPr>
          <p:cNvSpPr>
            <a:spLocks noGrp="1"/>
          </p:cNvSpPr>
          <p:nvPr>
            <p:ph type="title"/>
          </p:nvPr>
        </p:nvSpPr>
        <p:spPr>
          <a:xfrm>
            <a:off x="714375" y="527446"/>
            <a:ext cx="8193322" cy="640944"/>
          </a:xfrm>
        </p:spPr>
        <p:txBody>
          <a:bodyPr/>
          <a:lstStyle/>
          <a:p>
            <a:r>
              <a:rPr lang="en-GB" noProof="0" dirty="0">
                <a:solidFill>
                  <a:schemeClr val="accent1"/>
                </a:solidFill>
              </a:rPr>
              <a:t>Long-run Multi-Sectoral economic model: solution algorithm</a:t>
            </a:r>
            <a:br>
              <a:rPr lang="en-GB" noProof="0" dirty="0">
                <a:solidFill>
                  <a:srgbClr val="728FA5"/>
                </a:solidFill>
              </a:rPr>
            </a:br>
            <a:endParaRPr lang="en-GB" noProof="0" dirty="0"/>
          </a:p>
        </p:txBody>
      </p:sp>
      <p:sp>
        <p:nvSpPr>
          <p:cNvPr id="13" name="Segnaposto testo 12">
            <a:extLst>
              <a:ext uri="{FF2B5EF4-FFF2-40B4-BE49-F238E27FC236}">
                <a16:creationId xmlns:a16="http://schemas.microsoft.com/office/drawing/2014/main" id="{322A0020-D390-4920-99D4-71437E995079}"/>
              </a:ext>
            </a:extLst>
          </p:cNvPr>
          <p:cNvSpPr>
            <a:spLocks noGrp="1"/>
          </p:cNvSpPr>
          <p:nvPr>
            <p:ph type="body" sz="quarter" idx="14"/>
          </p:nvPr>
        </p:nvSpPr>
        <p:spPr/>
        <p:txBody>
          <a:bodyPr/>
          <a:lstStyle/>
          <a:p>
            <a:r>
              <a:rPr lang="en-GB" noProof="0" dirty="0"/>
              <a:t>Joint SHAIO-IIOA conference, 2026 - Seville</a:t>
            </a:r>
          </a:p>
          <a:p>
            <a:endParaRPr lang="en-GB" noProof="0" dirty="0"/>
          </a:p>
        </p:txBody>
      </p:sp>
      <p:grpSp>
        <p:nvGrpSpPr>
          <p:cNvPr id="15" name="Group 4">
            <a:extLst>
              <a:ext uri="{FF2B5EF4-FFF2-40B4-BE49-F238E27FC236}">
                <a16:creationId xmlns:a16="http://schemas.microsoft.com/office/drawing/2014/main" id="{4CEFFAF8-D051-4585-B479-A0492E91E92F}"/>
              </a:ext>
            </a:extLst>
          </p:cNvPr>
          <p:cNvGrpSpPr>
            <a:grpSpLocks noChangeAspect="1"/>
          </p:cNvGrpSpPr>
          <p:nvPr/>
        </p:nvGrpSpPr>
        <p:grpSpPr bwMode="auto">
          <a:xfrm>
            <a:off x="339726" y="892175"/>
            <a:ext cx="4622892" cy="3981627"/>
            <a:chOff x="214" y="562"/>
            <a:chExt cx="3035" cy="2614"/>
          </a:xfrm>
        </p:grpSpPr>
        <p:sp>
          <p:nvSpPr>
            <p:cNvPr id="16" name="AutoShape 3">
              <a:extLst>
                <a:ext uri="{FF2B5EF4-FFF2-40B4-BE49-F238E27FC236}">
                  <a16:creationId xmlns:a16="http://schemas.microsoft.com/office/drawing/2014/main" id="{50BAEB34-FE5C-4713-AA62-57F3ED5697B9}"/>
                </a:ext>
              </a:extLst>
            </p:cNvPr>
            <p:cNvSpPr>
              <a:spLocks noChangeAspect="1" noChangeArrowheads="1" noTextEdit="1"/>
            </p:cNvSpPr>
            <p:nvPr/>
          </p:nvSpPr>
          <p:spPr bwMode="auto">
            <a:xfrm>
              <a:off x="214" y="562"/>
              <a:ext cx="3035" cy="2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pic>
          <p:nvPicPr>
            <p:cNvPr id="1029" name="Picture 5">
              <a:extLst>
                <a:ext uri="{FF2B5EF4-FFF2-40B4-BE49-F238E27FC236}">
                  <a16:creationId xmlns:a16="http://schemas.microsoft.com/office/drawing/2014/main" id="{D8562873-B9E9-46C4-BE0A-1037594E7D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 y="562"/>
              <a:ext cx="3038" cy="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59375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471DE55E-4981-7401-78B5-C0455B4B75F9}"/>
              </a:ext>
            </a:extLst>
          </p:cNvPr>
          <p:cNvSpPr>
            <a:spLocks noGrp="1"/>
          </p:cNvSpPr>
          <p:nvPr>
            <p:ph type="body" sz="quarter" idx="14"/>
          </p:nvPr>
        </p:nvSpPr>
        <p:spPr/>
        <p:txBody>
          <a:bodyPr/>
          <a:lstStyle/>
          <a:p>
            <a:r>
              <a:rPr lang="en-GB" noProof="0" dirty="0"/>
              <a:t>Joint SHAIO-IIOA conference, 2026 - Seville</a:t>
            </a:r>
          </a:p>
          <a:p>
            <a:endParaRPr lang="en-GB" noProof="0" dirty="0"/>
          </a:p>
        </p:txBody>
      </p:sp>
      <mc:AlternateContent xmlns:mc="http://schemas.openxmlformats.org/markup-compatibility/2006" xmlns:a14="http://schemas.microsoft.com/office/drawing/2010/main">
        <mc:Choice Requires="a14">
          <p:sp>
            <p:nvSpPr>
              <p:cNvPr id="3" name="Segnaposto testo 2">
                <a:extLst>
                  <a:ext uri="{FF2B5EF4-FFF2-40B4-BE49-F238E27FC236}">
                    <a16:creationId xmlns:a16="http://schemas.microsoft.com/office/drawing/2014/main" id="{C983D257-292C-85B0-6942-B5BCA9CBFD31}"/>
                  </a:ext>
                </a:extLst>
              </p:cNvPr>
              <p:cNvSpPr>
                <a:spLocks noGrp="1"/>
              </p:cNvSpPr>
              <p:nvPr>
                <p:ph type="body" sz="quarter" idx="13"/>
              </p:nvPr>
            </p:nvSpPr>
            <p:spPr>
              <a:xfrm>
                <a:off x="686095" y="1395166"/>
                <a:ext cx="8103948" cy="3440785"/>
              </a:xfrm>
            </p:spPr>
            <p:txBody>
              <a:bodyPr/>
              <a:lstStyle/>
              <a:p>
                <a:pPr>
                  <a:lnSpc>
                    <a:spcPct val="100000"/>
                  </a:lnSpc>
                </a:pPr>
                <a:r>
                  <a:rPr lang="en-GB" sz="1200" noProof="0" dirty="0"/>
                  <a:t>Households consume more than </a:t>
                </a:r>
                <a:r>
                  <a:rPr lang="en-GB" sz="1200" b="1" noProof="0" dirty="0">
                    <a:solidFill>
                      <a:srgbClr val="004C7E"/>
                    </a:solidFill>
                  </a:rPr>
                  <a:t>25% of final energy consumption </a:t>
                </a:r>
                <a:r>
                  <a:rPr lang="en-GB" sz="1200" noProof="0" dirty="0"/>
                  <a:t>in the EU (2022) and about </a:t>
                </a:r>
                <a:r>
                  <a:rPr lang="en-GB" sz="1200" b="1" noProof="0" dirty="0">
                    <a:solidFill>
                      <a:srgbClr val="004C7E"/>
                    </a:solidFill>
                  </a:rPr>
                  <a:t>50% of transport fuels</a:t>
                </a:r>
                <a:r>
                  <a:rPr lang="en-GB" sz="1200" noProof="0" dirty="0"/>
                  <a:t>: households’ behaviour matters in the energy transition.</a:t>
                </a:r>
              </a:p>
              <a:p>
                <a:pPr>
                  <a:lnSpc>
                    <a:spcPct val="100000"/>
                  </a:lnSpc>
                </a:pPr>
                <a:endParaRPr lang="en-GB" sz="1200" noProof="0" dirty="0"/>
              </a:p>
              <a:p>
                <a:pPr>
                  <a:lnSpc>
                    <a:spcPct val="100000"/>
                  </a:lnSpc>
                </a:pPr>
                <a:r>
                  <a:rPr lang="en-GB" sz="1200" noProof="0" dirty="0"/>
                  <a:t>The multisectoral model includes an aggregate equation and a disaggregated demand system.</a:t>
                </a:r>
              </a:p>
              <a:p>
                <a:pPr>
                  <a:lnSpc>
                    <a:spcPct val="100000"/>
                  </a:lnSpc>
                </a:pPr>
                <a:r>
                  <a:rPr lang="en-GB" sz="1200" dirty="0"/>
                  <a:t>At the aggregate level, the effect of </a:t>
                </a:r>
                <a:r>
                  <a:rPr lang="en-GB" sz="1200" b="1" dirty="0">
                    <a:solidFill>
                      <a:srgbClr val="004C7E"/>
                    </a:solidFill>
                  </a:rPr>
                  <a:t>financial variables </a:t>
                </a:r>
                <a:r>
                  <a:rPr lang="en-GB" sz="1200" dirty="0"/>
                  <a:t>is accounted for: </a:t>
                </a:r>
              </a:p>
              <a:p>
                <a:pPr marL="175916" indent="-171450">
                  <a:lnSpc>
                    <a:spcPct val="100000"/>
                  </a:lnSpc>
                  <a:buFont typeface="Wingdings" panose="05000000000000000000" pitchFamily="2" charset="2"/>
                  <a:buChar char="Ø"/>
                </a:pPr>
                <a:r>
                  <a:rPr lang="en-GB" sz="1200" noProof="0" dirty="0"/>
                  <a:t>Real household consumption expenditure is determined by real disposable income, lagged short-run loans and deposits.</a:t>
                </a:r>
              </a:p>
              <a:p>
                <a:pPr marL="175916" indent="-171450">
                  <a:lnSpc>
                    <a:spcPct val="100000"/>
                  </a:lnSpc>
                  <a:buFont typeface="Wingdings" panose="05000000000000000000" pitchFamily="2" charset="2"/>
                  <a:buChar char="Ø"/>
                </a:pPr>
                <a:endParaRPr lang="en-GB" sz="1200" dirty="0"/>
              </a:p>
              <a:p>
                <a:pPr>
                  <a:lnSpc>
                    <a:spcPct val="100000"/>
                  </a:lnSpc>
                </a:pPr>
                <a:r>
                  <a:rPr lang="en-GB" sz="1200" noProof="0" dirty="0"/>
                  <a:t>At the disaggregate level, a </a:t>
                </a:r>
                <a:r>
                  <a:rPr lang="en-GB" sz="1200" b="1" dirty="0">
                    <a:solidFill>
                      <a:srgbClr val="004C7E"/>
                    </a:solidFill>
                  </a:rPr>
                  <a:t>demand system </a:t>
                </a:r>
                <a:r>
                  <a:rPr lang="en-GB" sz="1200" dirty="0"/>
                  <a:t>is estimated:</a:t>
                </a:r>
              </a:p>
              <a:p>
                <a:pPr marL="175916" indent="-171450">
                  <a:lnSpc>
                    <a:spcPct val="100000"/>
                  </a:lnSpc>
                  <a:buFont typeface="Wingdings" panose="05000000000000000000" pitchFamily="2" charset="2"/>
                  <a:buChar char="Ø"/>
                </a:pPr>
                <a:r>
                  <a:rPr lang="en-GB" sz="1200" dirty="0"/>
                  <a:t>expenditure on each good </a:t>
                </a:r>
                <a:r>
                  <a:rPr lang="en-GB" sz="1200" dirty="0" err="1"/>
                  <a:t>i</a:t>
                </a:r>
                <a:r>
                  <a:rPr lang="en-GB" sz="1200" dirty="0"/>
                  <a:t> depends on income (y), socio-demographic determinants (T)  and relative prices (P) (energy prices and prices of other goods and services)</a:t>
                </a:r>
                <a:br>
                  <a:rPr lang="it-IT" sz="1400" i="1" dirty="0">
                    <a:latin typeface="Cambria Math" panose="02040503050406030204" pitchFamily="18" charset="0"/>
                  </a:rPr>
                </a:br>
                <a14:m>
                  <m:oMath xmlns:m="http://schemas.openxmlformats.org/officeDocument/2006/math">
                    <m:sSub>
                      <m:sSubPr>
                        <m:ctrlPr>
                          <a:rPr lang="en-GB" sz="1400" i="1">
                            <a:latin typeface="Cambria Math" panose="02040503050406030204" pitchFamily="18" charset="0"/>
                          </a:rPr>
                        </m:ctrlPr>
                      </m:sSubPr>
                      <m:e>
                        <m:r>
                          <a:rPr lang="en-GB" sz="1400" i="1">
                            <a:latin typeface="Cambria Math" panose="02040503050406030204" pitchFamily="18" charset="0"/>
                          </a:rPr>
                          <m:t>        </m:t>
                        </m:r>
                        <m:r>
                          <a:rPr lang="en-GB" sz="1400" i="1">
                            <a:latin typeface="Cambria Math" panose="02040503050406030204" pitchFamily="18" charset="0"/>
                          </a:rPr>
                          <m:t>𝑐</m:t>
                        </m:r>
                      </m:e>
                      <m:sub>
                        <m:r>
                          <a:rPr lang="en-GB" sz="1400" i="1">
                            <a:latin typeface="Cambria Math" panose="02040503050406030204" pitchFamily="18" charset="0"/>
                          </a:rPr>
                          <m:t>𝑖</m:t>
                        </m:r>
                      </m:sub>
                    </m:sSub>
                    <m:r>
                      <a:rPr lang="en-GB" sz="1400" i="1">
                        <a:latin typeface="Cambria Math" panose="02040503050406030204" pitchFamily="18" charset="0"/>
                      </a:rPr>
                      <m:t>= </m:t>
                    </m:r>
                    <m:d>
                      <m:dPr>
                        <m:begChr m:val="["/>
                        <m:endChr m:val="]"/>
                        <m:ctrlPr>
                          <a:rPr lang="en-GB" sz="1400" i="1">
                            <a:latin typeface="Cambria Math" panose="02040503050406030204" pitchFamily="18" charset="0"/>
                          </a:rPr>
                        </m:ctrlPr>
                      </m:dPr>
                      <m:e>
                        <m:r>
                          <a:rPr lang="en-GB" sz="1400" i="1">
                            <a:latin typeface="Cambria Math" panose="02040503050406030204" pitchFamily="18" charset="0"/>
                          </a:rPr>
                          <m:t>𝛼</m:t>
                        </m:r>
                        <m:r>
                          <a:rPr lang="en-GB" sz="1400" i="1">
                            <a:latin typeface="Cambria Math" panose="02040503050406030204" pitchFamily="18" charset="0"/>
                          </a:rPr>
                          <m:t> + </m:t>
                        </m:r>
                        <m:r>
                          <a:rPr lang="en-GB" sz="1400" i="1">
                            <a:latin typeface="Cambria Math" panose="02040503050406030204" pitchFamily="18" charset="0"/>
                          </a:rPr>
                          <m:t>𝛽</m:t>
                        </m:r>
                        <m:r>
                          <a:rPr lang="en-GB" sz="1400" i="1">
                            <a:latin typeface="Cambria Math" panose="02040503050406030204" pitchFamily="18" charset="0"/>
                          </a:rPr>
                          <m:t>𝑦</m:t>
                        </m:r>
                        <m:r>
                          <a:rPr lang="en-GB" sz="1400" i="1">
                            <a:latin typeface="Cambria Math" panose="02040503050406030204" pitchFamily="18" charset="0"/>
                          </a:rPr>
                          <m:t> + </m:t>
                        </m:r>
                        <m:r>
                          <a:rPr lang="en-GB" sz="1400" i="1">
                            <a:latin typeface="Cambria Math" panose="02040503050406030204" pitchFamily="18" charset="0"/>
                          </a:rPr>
                          <m:t>𝜑</m:t>
                        </m:r>
                        <m:r>
                          <a:rPr lang="en-GB" sz="1400" i="1">
                            <a:latin typeface="Cambria Math" panose="02040503050406030204" pitchFamily="18" charset="0"/>
                          </a:rPr>
                          <m:t>∆</m:t>
                        </m:r>
                        <m:r>
                          <a:rPr lang="en-GB" sz="1400" i="1">
                            <a:latin typeface="Cambria Math" panose="02040503050406030204" pitchFamily="18" charset="0"/>
                          </a:rPr>
                          <m:t>𝑦</m:t>
                        </m:r>
                        <m:r>
                          <a:rPr lang="en-GB" sz="1400" i="1">
                            <a:latin typeface="Cambria Math" panose="02040503050406030204" pitchFamily="18" charset="0"/>
                          </a:rPr>
                          <m:t> + </m:t>
                        </m:r>
                        <m:nary>
                          <m:naryPr>
                            <m:chr m:val="∑"/>
                            <m:limLoc m:val="undOvr"/>
                            <m:subHide m:val="on"/>
                            <m:supHide m:val="on"/>
                            <m:ctrlPr>
                              <a:rPr lang="en-GB" sz="1400" i="1">
                                <a:latin typeface="Cambria Math" panose="02040503050406030204" pitchFamily="18" charset="0"/>
                              </a:rPr>
                            </m:ctrlPr>
                          </m:naryPr>
                          <m:sub/>
                          <m:sup/>
                          <m:e>
                            <m:sSub>
                              <m:sSubPr>
                                <m:ctrlPr>
                                  <a:rPr lang="en-GB" sz="1400" i="1">
                                    <a:latin typeface="Cambria Math" panose="02040503050406030204" pitchFamily="18" charset="0"/>
                                  </a:rPr>
                                </m:ctrlPr>
                              </m:sSubPr>
                              <m:e>
                                <m:r>
                                  <a:rPr lang="en-GB" sz="1400" i="1">
                                    <a:latin typeface="Cambria Math" panose="02040503050406030204" pitchFamily="18" charset="0"/>
                                  </a:rPr>
                                  <m:t>𝛾</m:t>
                                </m:r>
                              </m:e>
                              <m:sub>
                                <m:r>
                                  <a:rPr lang="en-GB" sz="1400" i="1">
                                    <a:latin typeface="Cambria Math" panose="02040503050406030204" pitchFamily="18" charset="0"/>
                                  </a:rPr>
                                  <m:t>𝑖</m:t>
                                </m:r>
                              </m:sub>
                            </m:sSub>
                            <m:sSub>
                              <m:sSubPr>
                                <m:ctrlPr>
                                  <a:rPr lang="en-GB" sz="1400" i="1">
                                    <a:latin typeface="Cambria Math" panose="02040503050406030204" pitchFamily="18" charset="0"/>
                                  </a:rPr>
                                </m:ctrlPr>
                              </m:sSubPr>
                              <m:e>
                                <m:r>
                                  <a:rPr lang="en-GB" sz="1400" i="1">
                                    <a:latin typeface="Cambria Math" panose="02040503050406030204" pitchFamily="18" charset="0"/>
                                  </a:rPr>
                                  <m:t>𝑇</m:t>
                                </m:r>
                              </m:e>
                              <m:sub>
                                <m:r>
                                  <a:rPr lang="en-GB" sz="1400" i="1">
                                    <a:latin typeface="Cambria Math" panose="02040503050406030204" pitchFamily="18" charset="0"/>
                                  </a:rPr>
                                  <m:t>𝑖</m:t>
                                </m:r>
                              </m:sub>
                            </m:sSub>
                          </m:e>
                        </m:nary>
                      </m:e>
                    </m:d>
                    <m:r>
                      <a:rPr lang="en-GB" sz="1400" i="1">
                        <a:latin typeface="Cambria Math" panose="02040503050406030204" pitchFamily="18" charset="0"/>
                      </a:rPr>
                      <m:t> </m:t>
                    </m:r>
                    <m:r>
                      <a:rPr lang="en-GB" sz="1400" i="1">
                        <a:latin typeface="Cambria Math" panose="02040503050406030204" pitchFamily="18" charset="0"/>
                      </a:rPr>
                      <m:t>𝐹</m:t>
                    </m:r>
                    <m:d>
                      <m:dPr>
                        <m:ctrlPr>
                          <a:rPr lang="en-GB" sz="1400" i="1">
                            <a:latin typeface="Cambria Math" panose="02040503050406030204" pitchFamily="18" charset="0"/>
                          </a:rPr>
                        </m:ctrlPr>
                      </m:dPr>
                      <m:e>
                        <m:r>
                          <a:rPr lang="en-GB" sz="1400" i="1">
                            <a:latin typeface="Cambria Math" panose="02040503050406030204" pitchFamily="18" charset="0"/>
                          </a:rPr>
                          <m:t>𝑃</m:t>
                        </m:r>
                      </m:e>
                    </m:d>
                  </m:oMath>
                </a14:m>
                <a:endParaRPr lang="en-GB" sz="1200" dirty="0"/>
              </a:p>
              <a:p>
                <a:pPr>
                  <a:lnSpc>
                    <a:spcPct val="100000"/>
                  </a:lnSpc>
                </a:pPr>
                <a:endParaRPr lang="en-GB" sz="1200" noProof="0" dirty="0"/>
              </a:p>
            </p:txBody>
          </p:sp>
        </mc:Choice>
        <mc:Fallback xmlns="">
          <p:sp>
            <p:nvSpPr>
              <p:cNvPr id="3" name="Segnaposto testo 2">
                <a:extLst>
                  <a:ext uri="{FF2B5EF4-FFF2-40B4-BE49-F238E27FC236}">
                    <a16:creationId xmlns:a16="http://schemas.microsoft.com/office/drawing/2014/main" id="{C983D257-292C-85B0-6942-B5BCA9CBFD31}"/>
                  </a:ext>
                </a:extLst>
              </p:cNvPr>
              <p:cNvSpPr>
                <a:spLocks noGrp="1" noRot="1" noChangeAspect="1" noMove="1" noResize="1" noEditPoints="1" noAdjustHandles="1" noChangeArrowheads="1" noChangeShapeType="1" noTextEdit="1"/>
              </p:cNvSpPr>
              <p:nvPr>
                <p:ph type="body" sz="quarter" idx="13"/>
              </p:nvPr>
            </p:nvSpPr>
            <p:spPr>
              <a:xfrm>
                <a:off x="686095" y="1395166"/>
                <a:ext cx="8103948" cy="3440785"/>
              </a:xfrm>
              <a:blipFill>
                <a:blip r:embed="rId3"/>
                <a:stretch>
                  <a:fillRect t="-177" r="-75"/>
                </a:stretch>
              </a:blipFill>
            </p:spPr>
            <p:txBody>
              <a:bodyPr/>
              <a:lstStyle/>
              <a:p>
                <a:r>
                  <a:rPr lang="it-IT">
                    <a:noFill/>
                  </a:rPr>
                  <a:t> </a:t>
                </a:r>
              </a:p>
            </p:txBody>
          </p:sp>
        </mc:Fallback>
      </mc:AlternateContent>
      <p:sp>
        <p:nvSpPr>
          <p:cNvPr id="4" name="Titolo 3">
            <a:extLst>
              <a:ext uri="{FF2B5EF4-FFF2-40B4-BE49-F238E27FC236}">
                <a16:creationId xmlns:a16="http://schemas.microsoft.com/office/drawing/2014/main" id="{691EA11F-C9EB-8E6F-3D98-E585BCCB122B}"/>
              </a:ext>
            </a:extLst>
          </p:cNvPr>
          <p:cNvSpPr>
            <a:spLocks noGrp="1"/>
          </p:cNvSpPr>
          <p:nvPr>
            <p:ph type="title"/>
          </p:nvPr>
        </p:nvSpPr>
        <p:spPr>
          <a:xfrm>
            <a:off x="686095" y="560038"/>
            <a:ext cx="8103948" cy="640944"/>
          </a:xfrm>
        </p:spPr>
        <p:txBody>
          <a:bodyPr/>
          <a:lstStyle/>
          <a:p>
            <a:r>
              <a:rPr lang="en-GB" noProof="0" dirty="0">
                <a:solidFill>
                  <a:srgbClr val="004C7E"/>
                </a:solidFill>
              </a:rPr>
              <a:t>An example of behavioural equations: </a:t>
            </a:r>
            <a:br>
              <a:rPr lang="en-GB" noProof="0" dirty="0">
                <a:solidFill>
                  <a:srgbClr val="004C7E"/>
                </a:solidFill>
              </a:rPr>
            </a:br>
            <a:r>
              <a:rPr lang="en-GB" noProof="0" dirty="0">
                <a:solidFill>
                  <a:srgbClr val="004C7E"/>
                </a:solidFill>
              </a:rPr>
              <a:t>Household consumption</a:t>
            </a:r>
            <a:br>
              <a:rPr lang="en-GB" noProof="0" dirty="0"/>
            </a:br>
            <a:endParaRPr lang="en-GB" noProof="0" dirty="0"/>
          </a:p>
        </p:txBody>
      </p:sp>
    </p:spTree>
    <p:extLst>
      <p:ext uri="{BB962C8B-B14F-4D97-AF65-F5344CB8AC3E}">
        <p14:creationId xmlns:p14="http://schemas.microsoft.com/office/powerpoint/2010/main" val="382476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D757F045-6816-1D1E-5008-08BEC77CC3B5}"/>
              </a:ext>
            </a:extLst>
          </p:cNvPr>
          <p:cNvSpPr>
            <a:spLocks noGrp="1"/>
          </p:cNvSpPr>
          <p:nvPr>
            <p:ph type="body" sz="quarter" idx="14"/>
          </p:nvPr>
        </p:nvSpPr>
        <p:spPr/>
        <p:txBody>
          <a:bodyPr/>
          <a:lstStyle/>
          <a:p>
            <a:r>
              <a:rPr lang="en-GB" noProof="0" dirty="0"/>
              <a:t>Joint SHAIO-IIOA conference, 2026 - Seville</a:t>
            </a:r>
          </a:p>
          <a:p>
            <a:endParaRPr lang="en-GB" noProof="0" dirty="0"/>
          </a:p>
        </p:txBody>
      </p:sp>
      <p:sp>
        <p:nvSpPr>
          <p:cNvPr id="3" name="Segnaposto testo 2">
            <a:extLst>
              <a:ext uri="{FF2B5EF4-FFF2-40B4-BE49-F238E27FC236}">
                <a16:creationId xmlns:a16="http://schemas.microsoft.com/office/drawing/2014/main" id="{73E12B5C-B5D6-C51A-F10D-4103ECA3E59C}"/>
              </a:ext>
            </a:extLst>
          </p:cNvPr>
          <p:cNvSpPr>
            <a:spLocks noGrp="1"/>
          </p:cNvSpPr>
          <p:nvPr>
            <p:ph type="body" sz="quarter" idx="13"/>
          </p:nvPr>
        </p:nvSpPr>
        <p:spPr/>
        <p:txBody>
          <a:bodyPr/>
          <a:lstStyle/>
          <a:p>
            <a:pPr>
              <a:lnSpc>
                <a:spcPct val="100000"/>
              </a:lnSpc>
            </a:pPr>
            <a:r>
              <a:rPr lang="en-GB" sz="1200" noProof="0" dirty="0"/>
              <a:t>The demand system is linked to several variables estimated in the economic model and in the energy system model.</a:t>
            </a:r>
          </a:p>
          <a:p>
            <a:pPr>
              <a:lnSpc>
                <a:spcPct val="100000"/>
              </a:lnSpc>
            </a:pPr>
            <a:r>
              <a:rPr lang="en-GB" sz="1200" b="1" u="sng" noProof="0" dirty="0">
                <a:solidFill>
                  <a:srgbClr val="004C7E"/>
                </a:solidFill>
              </a:rPr>
              <a:t>Inputs</a:t>
            </a:r>
            <a:r>
              <a:rPr lang="en-GB" sz="1200" noProof="0" dirty="0"/>
              <a:t>: </a:t>
            </a:r>
          </a:p>
          <a:p>
            <a:pPr>
              <a:lnSpc>
                <a:spcPct val="100000"/>
              </a:lnSpc>
              <a:buFont typeface="Wingdings" panose="05000000000000000000" pitchFamily="2" charset="2"/>
              <a:buChar char="ü"/>
            </a:pPr>
            <a:r>
              <a:rPr lang="en-GB" sz="1200" noProof="0" dirty="0"/>
              <a:t>Disposable income is estimated in the accountant side of the model (institutional accounts)</a:t>
            </a:r>
          </a:p>
          <a:p>
            <a:pPr>
              <a:lnSpc>
                <a:spcPct val="100000"/>
              </a:lnSpc>
              <a:buFont typeface="Wingdings" panose="05000000000000000000" pitchFamily="2" charset="2"/>
              <a:buChar char="ü"/>
            </a:pPr>
            <a:r>
              <a:rPr lang="en-GB" sz="1200" noProof="0" dirty="0"/>
              <a:t>Population by age groups is forecasted in a population projection module </a:t>
            </a:r>
          </a:p>
          <a:p>
            <a:pPr>
              <a:lnSpc>
                <a:spcPct val="100000"/>
              </a:lnSpc>
              <a:buFont typeface="Wingdings" panose="05000000000000000000" pitchFamily="2" charset="2"/>
              <a:buChar char="ü"/>
            </a:pPr>
            <a:r>
              <a:rPr lang="en-GB" sz="1200" noProof="0" dirty="0"/>
              <a:t>Prices are computed in the energy system model and passed to the demand system (bridge matrix)</a:t>
            </a:r>
          </a:p>
          <a:p>
            <a:pPr>
              <a:lnSpc>
                <a:spcPct val="100000"/>
              </a:lnSpc>
              <a:buFont typeface="Wingdings" panose="05000000000000000000" pitchFamily="2" charset="2"/>
              <a:buChar char="ü"/>
            </a:pPr>
            <a:r>
              <a:rPr lang="en-GB" sz="1200" noProof="0" dirty="0"/>
              <a:t>Adoption of new energy technologies determined by the interaction of the demand and the energy system model</a:t>
            </a:r>
          </a:p>
          <a:p>
            <a:pPr>
              <a:lnSpc>
                <a:spcPct val="100000"/>
              </a:lnSpc>
            </a:pPr>
            <a:r>
              <a:rPr lang="en-GB" sz="1200" b="1" u="sng" noProof="0" dirty="0">
                <a:solidFill>
                  <a:srgbClr val="004C7E"/>
                </a:solidFill>
              </a:rPr>
              <a:t>Output</a:t>
            </a:r>
            <a:r>
              <a:rPr lang="en-GB" sz="1200" noProof="0" dirty="0"/>
              <a:t>: </a:t>
            </a:r>
          </a:p>
          <a:p>
            <a:pPr>
              <a:lnSpc>
                <a:spcPct val="100000"/>
              </a:lnSpc>
              <a:buFont typeface="Wingdings" panose="05000000000000000000" pitchFamily="2" charset="2"/>
              <a:buChar char="ü"/>
            </a:pPr>
            <a:r>
              <a:rPr lang="en-GB" sz="1200" noProof="0" dirty="0"/>
              <a:t>Personal consumption by expenditure categories is included in the final demand and in the real solution of the multisectoral model (bridge matrix)</a:t>
            </a:r>
          </a:p>
          <a:p>
            <a:endParaRPr lang="en-GB" noProof="0" dirty="0"/>
          </a:p>
        </p:txBody>
      </p:sp>
      <p:sp>
        <p:nvSpPr>
          <p:cNvPr id="4" name="Titolo 3">
            <a:extLst>
              <a:ext uri="{FF2B5EF4-FFF2-40B4-BE49-F238E27FC236}">
                <a16:creationId xmlns:a16="http://schemas.microsoft.com/office/drawing/2014/main" id="{41E7EC4C-C322-6735-1FBF-E7B394655C7B}"/>
              </a:ext>
            </a:extLst>
          </p:cNvPr>
          <p:cNvSpPr>
            <a:spLocks noGrp="1"/>
          </p:cNvSpPr>
          <p:nvPr>
            <p:ph type="title"/>
          </p:nvPr>
        </p:nvSpPr>
        <p:spPr>
          <a:xfrm>
            <a:off x="565608" y="713183"/>
            <a:ext cx="8252715" cy="640944"/>
          </a:xfrm>
        </p:spPr>
        <p:txBody>
          <a:bodyPr/>
          <a:lstStyle/>
          <a:p>
            <a:r>
              <a:rPr lang="en-GB" noProof="0" dirty="0">
                <a:solidFill>
                  <a:srgbClr val="004C7E"/>
                </a:solidFill>
              </a:rPr>
              <a:t>Household consumption in the integrated model</a:t>
            </a:r>
            <a:endParaRPr lang="en-GB" noProof="0" dirty="0"/>
          </a:p>
        </p:txBody>
      </p:sp>
    </p:spTree>
    <p:extLst>
      <p:ext uri="{BB962C8B-B14F-4D97-AF65-F5344CB8AC3E}">
        <p14:creationId xmlns:p14="http://schemas.microsoft.com/office/powerpoint/2010/main" val="245075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4F980575-875F-43D3-824A-22F73BB11C6C}"/>
              </a:ext>
            </a:extLst>
          </p:cNvPr>
          <p:cNvSpPr>
            <a:spLocks noGrp="1"/>
          </p:cNvSpPr>
          <p:nvPr>
            <p:ph type="body" sz="quarter" idx="14"/>
          </p:nvPr>
        </p:nvSpPr>
        <p:spPr/>
        <p:txBody>
          <a:bodyPr/>
          <a:lstStyle/>
          <a:p>
            <a:r>
              <a:rPr lang="en-GB" noProof="0" dirty="0"/>
              <a:t>Joint SHAIO-IIOA conference, 2026 - Seville</a:t>
            </a:r>
          </a:p>
          <a:p>
            <a:endParaRPr lang="en-GB" noProof="0" dirty="0"/>
          </a:p>
        </p:txBody>
      </p:sp>
      <p:sp>
        <p:nvSpPr>
          <p:cNvPr id="4" name="Titolo 3">
            <a:extLst>
              <a:ext uri="{FF2B5EF4-FFF2-40B4-BE49-F238E27FC236}">
                <a16:creationId xmlns:a16="http://schemas.microsoft.com/office/drawing/2014/main" id="{3C25C8A7-F657-45E6-98FB-3817C585371D}"/>
              </a:ext>
            </a:extLst>
          </p:cNvPr>
          <p:cNvSpPr>
            <a:spLocks noGrp="1"/>
          </p:cNvSpPr>
          <p:nvPr>
            <p:ph type="title"/>
          </p:nvPr>
        </p:nvSpPr>
        <p:spPr>
          <a:xfrm>
            <a:off x="134008" y="713183"/>
            <a:ext cx="8684316" cy="640944"/>
          </a:xfrm>
        </p:spPr>
        <p:txBody>
          <a:bodyPr/>
          <a:lstStyle/>
          <a:p>
            <a:r>
              <a:rPr lang="en-GB" noProof="0" dirty="0">
                <a:solidFill>
                  <a:schemeClr val="accent1"/>
                </a:solidFill>
              </a:rPr>
              <a:t>Integrated model development: an intense preliminary data work</a:t>
            </a:r>
            <a:br>
              <a:rPr lang="en-GB" noProof="0" dirty="0">
                <a:solidFill>
                  <a:srgbClr val="728FA5"/>
                </a:solidFill>
              </a:rPr>
            </a:br>
            <a:endParaRPr lang="en-GB" noProof="0" dirty="0"/>
          </a:p>
        </p:txBody>
      </p:sp>
      <p:pic>
        <p:nvPicPr>
          <p:cNvPr id="3" name="Immagine 2">
            <a:extLst>
              <a:ext uri="{FF2B5EF4-FFF2-40B4-BE49-F238E27FC236}">
                <a16:creationId xmlns:a16="http://schemas.microsoft.com/office/drawing/2014/main" id="{B05E312E-B836-4F06-8EA2-FD04A87CE3E7}"/>
              </a:ext>
            </a:extLst>
          </p:cNvPr>
          <p:cNvPicPr>
            <a:picLocks noChangeAspect="1"/>
          </p:cNvPicPr>
          <p:nvPr/>
        </p:nvPicPr>
        <p:blipFill>
          <a:blip r:embed="rId3"/>
          <a:stretch>
            <a:fillRect/>
          </a:stretch>
        </p:blipFill>
        <p:spPr>
          <a:xfrm>
            <a:off x="246588" y="1228050"/>
            <a:ext cx="8311384" cy="3529730"/>
          </a:xfrm>
          <a:prstGeom prst="rect">
            <a:avLst/>
          </a:prstGeom>
        </p:spPr>
      </p:pic>
      <p:sp>
        <p:nvSpPr>
          <p:cNvPr id="6" name="Rettangolo con angoli arrotondati 5">
            <a:extLst>
              <a:ext uri="{FF2B5EF4-FFF2-40B4-BE49-F238E27FC236}">
                <a16:creationId xmlns:a16="http://schemas.microsoft.com/office/drawing/2014/main" id="{F7A4AD21-F0A5-40AD-B727-ACC9328E6550}"/>
              </a:ext>
            </a:extLst>
          </p:cNvPr>
          <p:cNvSpPr/>
          <p:nvPr/>
        </p:nvSpPr>
        <p:spPr>
          <a:xfrm>
            <a:off x="134007" y="1379328"/>
            <a:ext cx="4327634" cy="3310913"/>
          </a:xfrm>
          <a:prstGeom prst="roundRect">
            <a:avLst/>
          </a:prstGeom>
          <a:noFill/>
          <a:ln w="571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813341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A2C198C7-88CC-4300-9FAE-DBE737D245C7}"/>
              </a:ext>
            </a:extLst>
          </p:cNvPr>
          <p:cNvSpPr>
            <a:spLocks noGrp="1"/>
          </p:cNvSpPr>
          <p:nvPr>
            <p:ph type="body" sz="quarter" idx="14"/>
          </p:nvPr>
        </p:nvSpPr>
        <p:spPr/>
        <p:txBody>
          <a:bodyPr/>
          <a:lstStyle/>
          <a:p>
            <a:r>
              <a:rPr lang="en-GB" dirty="0"/>
              <a:t>Joint SHAIO-IIOA conference, 2026 - Seville</a:t>
            </a:r>
          </a:p>
          <a:p>
            <a:endParaRPr lang="it-IT" dirty="0"/>
          </a:p>
        </p:txBody>
      </p:sp>
      <p:sp>
        <p:nvSpPr>
          <p:cNvPr id="3" name="Segnaposto testo 2">
            <a:extLst>
              <a:ext uri="{FF2B5EF4-FFF2-40B4-BE49-F238E27FC236}">
                <a16:creationId xmlns:a16="http://schemas.microsoft.com/office/drawing/2014/main" id="{FC4FE4F2-8A81-4698-A854-A711FEBB3527}"/>
              </a:ext>
            </a:extLst>
          </p:cNvPr>
          <p:cNvSpPr>
            <a:spLocks noGrp="1"/>
          </p:cNvSpPr>
          <p:nvPr>
            <p:ph type="body" sz="quarter" idx="13"/>
          </p:nvPr>
        </p:nvSpPr>
        <p:spPr>
          <a:xfrm>
            <a:off x="246588" y="1276415"/>
            <a:ext cx="8103948" cy="3573021"/>
          </a:xfrm>
        </p:spPr>
        <p:txBody>
          <a:bodyPr/>
          <a:lstStyle/>
          <a:p>
            <a:pPr marL="290216" indent="-285750">
              <a:lnSpc>
                <a:spcPct val="100000"/>
              </a:lnSpc>
              <a:spcBef>
                <a:spcPts val="600"/>
              </a:spcBef>
              <a:buFont typeface="Arial" panose="020B0604020202020204" pitchFamily="34" charset="0"/>
              <a:buChar char="•"/>
            </a:pPr>
            <a:r>
              <a:rPr lang="it-IT" dirty="0"/>
              <a:t>IO </a:t>
            </a:r>
            <a:r>
              <a:rPr lang="it-IT" dirty="0" err="1"/>
              <a:t>tables</a:t>
            </a:r>
            <a:r>
              <a:rPr lang="it-IT" dirty="0"/>
              <a:t> for </a:t>
            </a:r>
            <a:r>
              <a:rPr lang="it-IT" dirty="0" err="1"/>
              <a:t>Italy</a:t>
            </a:r>
            <a:r>
              <a:rPr lang="it-IT" dirty="0"/>
              <a:t> (OECD-ICIO)</a:t>
            </a:r>
          </a:p>
          <a:p>
            <a:pPr marL="290216" indent="-285750">
              <a:lnSpc>
                <a:spcPct val="100000"/>
              </a:lnSpc>
              <a:spcBef>
                <a:spcPts val="600"/>
              </a:spcBef>
              <a:buFont typeface="Arial" panose="020B0604020202020204" pitchFamily="34" charset="0"/>
              <a:buChar char="•"/>
            </a:pPr>
            <a:r>
              <a:rPr lang="en-US" dirty="0"/>
              <a:t>ISTAT National Accounts for Italy</a:t>
            </a:r>
          </a:p>
          <a:p>
            <a:pPr marL="290216" indent="-285750">
              <a:lnSpc>
                <a:spcPct val="100000"/>
              </a:lnSpc>
              <a:spcBef>
                <a:spcPts val="600"/>
              </a:spcBef>
              <a:buFont typeface="Arial" panose="020B0604020202020204" pitchFamily="34" charset="0"/>
              <a:buChar char="•"/>
            </a:pPr>
            <a:r>
              <a:rPr lang="en-US" dirty="0"/>
              <a:t>Household consumption by expenditure functions (COICOP) (ISTAT)</a:t>
            </a:r>
          </a:p>
          <a:p>
            <a:pPr marL="290216" indent="-285750">
              <a:lnSpc>
                <a:spcPct val="100000"/>
              </a:lnSpc>
              <a:spcBef>
                <a:spcPts val="600"/>
              </a:spcBef>
              <a:buFont typeface="Arial" panose="020B0604020202020204" pitchFamily="34" charset="0"/>
              <a:buChar char="•"/>
            </a:pPr>
            <a:r>
              <a:rPr lang="en-US" dirty="0"/>
              <a:t>Financial accounts (Bank of Italy)</a:t>
            </a:r>
          </a:p>
          <a:p>
            <a:pPr>
              <a:lnSpc>
                <a:spcPct val="100000"/>
              </a:lnSpc>
            </a:pPr>
            <a:r>
              <a:rPr lang="en-US" dirty="0"/>
              <a:t>	Construction of a unified database that is internally coherent, despite 			inevitable inconsistencies across sources, vintages, and accounting perspectives. </a:t>
            </a:r>
            <a:endParaRPr lang="it-IT" dirty="0"/>
          </a:p>
          <a:p>
            <a:r>
              <a:rPr lang="en-US" dirty="0"/>
              <a:t>Another important task:</a:t>
            </a:r>
          </a:p>
          <a:p>
            <a:pPr marL="290216" indent="-285750">
              <a:buFont typeface="Arial" panose="020B0604020202020204" pitchFamily="34" charset="0"/>
              <a:buChar char="•"/>
            </a:pPr>
            <a:r>
              <a:rPr lang="en-US" dirty="0"/>
              <a:t>the build-up of bridge matrices </a:t>
            </a:r>
          </a:p>
          <a:p>
            <a:pPr marL="800100" lvl="1" indent="-285750">
              <a:buFont typeface="Wingdings" panose="05000000000000000000" pitchFamily="2" charset="2"/>
              <a:buChar char="ü"/>
            </a:pPr>
            <a:r>
              <a:rPr lang="en-US" dirty="0"/>
              <a:t>linking household consumption by function (COICOP) to consumption by industries </a:t>
            </a:r>
          </a:p>
          <a:p>
            <a:pPr marL="800100" lvl="1" indent="-285750">
              <a:buFont typeface="Wingdings" panose="05000000000000000000" pitchFamily="2" charset="2"/>
              <a:buChar char="ü"/>
            </a:pPr>
            <a:r>
              <a:rPr lang="en-US" dirty="0"/>
              <a:t>to link the investment, in different type of categories (residential buildings, non-residential buildings, equipment, other categories as intellectual property), by owner sector and investment by producing sectors/industries. </a:t>
            </a:r>
            <a:endParaRPr lang="it-IT" dirty="0"/>
          </a:p>
        </p:txBody>
      </p:sp>
      <p:sp>
        <p:nvSpPr>
          <p:cNvPr id="4" name="Titolo 3">
            <a:extLst>
              <a:ext uri="{FF2B5EF4-FFF2-40B4-BE49-F238E27FC236}">
                <a16:creationId xmlns:a16="http://schemas.microsoft.com/office/drawing/2014/main" id="{BC51C8D3-916F-4A4A-BD16-C2C4C0D0F269}"/>
              </a:ext>
            </a:extLst>
          </p:cNvPr>
          <p:cNvSpPr>
            <a:spLocks noGrp="1"/>
          </p:cNvSpPr>
          <p:nvPr>
            <p:ph type="title"/>
          </p:nvPr>
        </p:nvSpPr>
        <p:spPr>
          <a:xfrm>
            <a:off x="246588" y="713183"/>
            <a:ext cx="8571735" cy="640944"/>
          </a:xfrm>
        </p:spPr>
        <p:txBody>
          <a:bodyPr/>
          <a:lstStyle/>
          <a:p>
            <a:r>
              <a:rPr lang="it-IT" dirty="0">
                <a:solidFill>
                  <a:srgbClr val="004C7E"/>
                </a:solidFill>
              </a:rPr>
              <a:t>Data work for the </a:t>
            </a:r>
            <a:r>
              <a:rPr lang="it-IT" dirty="0" err="1">
                <a:solidFill>
                  <a:srgbClr val="004C7E"/>
                </a:solidFill>
              </a:rPr>
              <a:t>multisectoral</a:t>
            </a:r>
            <a:r>
              <a:rPr lang="it-IT" dirty="0">
                <a:solidFill>
                  <a:srgbClr val="004C7E"/>
                </a:solidFill>
              </a:rPr>
              <a:t> </a:t>
            </a:r>
            <a:r>
              <a:rPr lang="it-IT" dirty="0" err="1">
                <a:solidFill>
                  <a:srgbClr val="004C7E"/>
                </a:solidFill>
              </a:rPr>
              <a:t>economic</a:t>
            </a:r>
            <a:r>
              <a:rPr lang="it-IT" dirty="0">
                <a:solidFill>
                  <a:srgbClr val="004C7E"/>
                </a:solidFill>
              </a:rPr>
              <a:t> model: </a:t>
            </a:r>
            <a:r>
              <a:rPr lang="it-IT" dirty="0" err="1">
                <a:solidFill>
                  <a:srgbClr val="004C7E"/>
                </a:solidFill>
              </a:rPr>
              <a:t>main</a:t>
            </a:r>
            <a:r>
              <a:rPr lang="it-IT" dirty="0">
                <a:solidFill>
                  <a:srgbClr val="004C7E"/>
                </a:solidFill>
              </a:rPr>
              <a:t> </a:t>
            </a:r>
            <a:r>
              <a:rPr lang="it-IT" dirty="0" err="1">
                <a:solidFill>
                  <a:srgbClr val="004C7E"/>
                </a:solidFill>
              </a:rPr>
              <a:t>sources</a:t>
            </a:r>
            <a:endParaRPr lang="it-IT" dirty="0">
              <a:solidFill>
                <a:srgbClr val="004C7E"/>
              </a:solidFill>
            </a:endParaRPr>
          </a:p>
        </p:txBody>
      </p:sp>
      <p:sp>
        <p:nvSpPr>
          <p:cNvPr id="5" name="Freccia a destra 4">
            <a:extLst>
              <a:ext uri="{FF2B5EF4-FFF2-40B4-BE49-F238E27FC236}">
                <a16:creationId xmlns:a16="http://schemas.microsoft.com/office/drawing/2014/main" id="{3AEA1A67-0ABA-4077-BC86-1D1C9F3CF630}"/>
              </a:ext>
            </a:extLst>
          </p:cNvPr>
          <p:cNvSpPr/>
          <p:nvPr/>
        </p:nvSpPr>
        <p:spPr>
          <a:xfrm>
            <a:off x="385029" y="2442166"/>
            <a:ext cx="50051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9411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F47BCFD9-9CD4-4674-AC50-0FF7B53F4144}"/>
              </a:ext>
            </a:extLst>
          </p:cNvPr>
          <p:cNvSpPr>
            <a:spLocks noGrp="1"/>
          </p:cNvSpPr>
          <p:nvPr>
            <p:ph type="body" sz="quarter" idx="14"/>
          </p:nvPr>
        </p:nvSpPr>
        <p:spPr/>
        <p:txBody>
          <a:bodyPr/>
          <a:lstStyle/>
          <a:p>
            <a:r>
              <a:rPr lang="en-GB" noProof="0" dirty="0"/>
              <a:t>Joint SHAIO-IIOA conference, 2026 - Seville</a:t>
            </a:r>
          </a:p>
          <a:p>
            <a:endParaRPr lang="en-GB" noProof="0" dirty="0"/>
          </a:p>
        </p:txBody>
      </p:sp>
      <p:sp>
        <p:nvSpPr>
          <p:cNvPr id="3" name="Segnaposto testo 2">
            <a:extLst>
              <a:ext uri="{FF2B5EF4-FFF2-40B4-BE49-F238E27FC236}">
                <a16:creationId xmlns:a16="http://schemas.microsoft.com/office/drawing/2014/main" id="{27FA794C-D982-4939-BB07-8C3023A7457F}"/>
              </a:ext>
            </a:extLst>
          </p:cNvPr>
          <p:cNvSpPr>
            <a:spLocks noGrp="1"/>
          </p:cNvSpPr>
          <p:nvPr>
            <p:ph type="body" sz="quarter" idx="13"/>
          </p:nvPr>
        </p:nvSpPr>
        <p:spPr>
          <a:xfrm>
            <a:off x="124522" y="1186249"/>
            <a:ext cx="3917191" cy="3441305"/>
          </a:xfrm>
        </p:spPr>
        <p:txBody>
          <a:bodyPr/>
          <a:lstStyle/>
          <a:p>
            <a:pPr marL="290216" indent="-285750">
              <a:lnSpc>
                <a:spcPct val="100000"/>
              </a:lnSpc>
              <a:buFont typeface="Arial" panose="020B0604020202020204" pitchFamily="34" charset="0"/>
              <a:buChar char="•"/>
            </a:pPr>
            <a:r>
              <a:rPr lang="en-GB" noProof="0" dirty="0"/>
              <a:t>The hard-linked architecture is grounded in the supply-use framework, establishing a structural consistency between physical energy transactions and monetary flows.</a:t>
            </a:r>
          </a:p>
          <a:p>
            <a:pPr marL="290216" indent="-285750">
              <a:lnSpc>
                <a:spcPct val="100000"/>
              </a:lnSpc>
              <a:buFont typeface="Arial" panose="020B0604020202020204" pitchFamily="34" charset="0"/>
              <a:buChar char="•"/>
            </a:pPr>
            <a:r>
              <a:rPr lang="en-GB" noProof="0" dirty="0"/>
              <a:t>Building the Extended Supply-Use Table (</a:t>
            </a:r>
            <a:r>
              <a:rPr lang="en-GB" noProof="0" dirty="0" err="1"/>
              <a:t>SUTe</a:t>
            </a:r>
            <a:r>
              <a:rPr lang="en-GB" noProof="0" dirty="0"/>
              <a:t>) for Italy required to use several sources.</a:t>
            </a:r>
          </a:p>
          <a:p>
            <a:pPr marL="290216" indent="-285750">
              <a:lnSpc>
                <a:spcPct val="100000"/>
              </a:lnSpc>
              <a:buFont typeface="Arial" panose="020B0604020202020204" pitchFamily="34" charset="0"/>
              <a:buChar char="•"/>
            </a:pPr>
            <a:r>
              <a:rPr lang="en-GB" noProof="0" dirty="0"/>
              <a:t>The </a:t>
            </a:r>
            <a:r>
              <a:rPr lang="en-GB" b="1" noProof="0" dirty="0"/>
              <a:t>Extended Supply-Use Table (</a:t>
            </a:r>
            <a:r>
              <a:rPr lang="en-GB" b="1" noProof="0" dirty="0" err="1"/>
              <a:t>SUTe</a:t>
            </a:r>
            <a:r>
              <a:rPr lang="en-GB" b="1" noProof="0" dirty="0"/>
              <a:t>)</a:t>
            </a:r>
            <a:r>
              <a:rPr lang="en-GB" noProof="0" dirty="0"/>
              <a:t> untangles and disaggregates technological cost structures already embedded within ISTAT’s macro-sectors.</a:t>
            </a:r>
          </a:p>
          <a:p>
            <a:pPr marL="290216" indent="-285750">
              <a:buFont typeface="Arial" panose="020B0604020202020204" pitchFamily="34" charset="0"/>
              <a:buChar char="•"/>
            </a:pPr>
            <a:endParaRPr lang="en-GB" noProof="0" dirty="0"/>
          </a:p>
        </p:txBody>
      </p:sp>
      <p:sp>
        <p:nvSpPr>
          <p:cNvPr id="4" name="Titolo 3">
            <a:extLst>
              <a:ext uri="{FF2B5EF4-FFF2-40B4-BE49-F238E27FC236}">
                <a16:creationId xmlns:a16="http://schemas.microsoft.com/office/drawing/2014/main" id="{750B553F-9E3C-4E4B-96DC-40641DEC19A3}"/>
              </a:ext>
            </a:extLst>
          </p:cNvPr>
          <p:cNvSpPr>
            <a:spLocks noGrp="1"/>
          </p:cNvSpPr>
          <p:nvPr>
            <p:ph type="title"/>
          </p:nvPr>
        </p:nvSpPr>
        <p:spPr/>
        <p:txBody>
          <a:bodyPr/>
          <a:lstStyle/>
          <a:p>
            <a:r>
              <a:rPr lang="en-GB" noProof="0" dirty="0">
                <a:solidFill>
                  <a:srgbClr val="004C7E"/>
                </a:solidFill>
                <a:cs typeface="Merriweather"/>
                <a:sym typeface="Merriweather"/>
              </a:rPr>
              <a:t>Consistency via SUT Framework</a:t>
            </a:r>
            <a:br>
              <a:rPr lang="en-GB" noProof="0" dirty="0"/>
            </a:br>
            <a:endParaRPr lang="en-GB" noProof="0" dirty="0"/>
          </a:p>
        </p:txBody>
      </p:sp>
      <p:pic>
        <p:nvPicPr>
          <p:cNvPr id="6" name="Immagine 5">
            <a:extLst>
              <a:ext uri="{FF2B5EF4-FFF2-40B4-BE49-F238E27FC236}">
                <a16:creationId xmlns:a16="http://schemas.microsoft.com/office/drawing/2014/main" id="{B333B3F5-FFEE-4E47-898C-F7593FD2B9B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66235" y="1354127"/>
            <a:ext cx="4977765" cy="2353310"/>
          </a:xfrm>
          <a:prstGeom prst="rect">
            <a:avLst/>
          </a:prstGeom>
          <a:noFill/>
        </p:spPr>
      </p:pic>
    </p:spTree>
    <p:extLst>
      <p:ext uri="{BB962C8B-B14F-4D97-AF65-F5344CB8AC3E}">
        <p14:creationId xmlns:p14="http://schemas.microsoft.com/office/powerpoint/2010/main" val="3110512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0CEB9E8B-24E3-4DB9-8AE7-E6579D4D1A62}"/>
              </a:ext>
            </a:extLst>
          </p:cNvPr>
          <p:cNvSpPr>
            <a:spLocks noGrp="1"/>
          </p:cNvSpPr>
          <p:nvPr>
            <p:ph type="body" sz="quarter" idx="14"/>
          </p:nvPr>
        </p:nvSpPr>
        <p:spPr/>
        <p:txBody>
          <a:bodyPr/>
          <a:lstStyle/>
          <a:p>
            <a:r>
              <a:rPr lang="en-GB" noProof="0" dirty="0"/>
              <a:t>Joint SHAIO-IIOA conference, 2026 - Seville</a:t>
            </a:r>
          </a:p>
          <a:p>
            <a:endParaRPr lang="en-GB" noProof="0" dirty="0"/>
          </a:p>
        </p:txBody>
      </p:sp>
      <p:sp>
        <p:nvSpPr>
          <p:cNvPr id="4" name="Titolo 3">
            <a:extLst>
              <a:ext uri="{FF2B5EF4-FFF2-40B4-BE49-F238E27FC236}">
                <a16:creationId xmlns:a16="http://schemas.microsoft.com/office/drawing/2014/main" id="{A206CC80-6C4D-4696-9D2B-A9BDED088095}"/>
              </a:ext>
            </a:extLst>
          </p:cNvPr>
          <p:cNvSpPr>
            <a:spLocks noGrp="1"/>
          </p:cNvSpPr>
          <p:nvPr>
            <p:ph type="title"/>
          </p:nvPr>
        </p:nvSpPr>
        <p:spPr>
          <a:xfrm>
            <a:off x="370703" y="713183"/>
            <a:ext cx="8447620" cy="640944"/>
          </a:xfrm>
        </p:spPr>
        <p:txBody>
          <a:bodyPr/>
          <a:lstStyle/>
          <a:p>
            <a:r>
              <a:rPr lang="en-GB" noProof="0" dirty="0">
                <a:solidFill>
                  <a:schemeClr val="accent1"/>
                </a:solidFill>
              </a:rPr>
              <a:t>Implementation of the models with </a:t>
            </a:r>
            <a:r>
              <a:rPr lang="en-GB" noProof="0" dirty="0" err="1">
                <a:solidFill>
                  <a:schemeClr val="accent1"/>
                </a:solidFill>
              </a:rPr>
              <a:t>CVXlab</a:t>
            </a:r>
            <a:r>
              <a:rPr lang="en-GB" noProof="0" dirty="0">
                <a:solidFill>
                  <a:schemeClr val="accent1"/>
                </a:solidFill>
              </a:rPr>
              <a:t> package </a:t>
            </a:r>
            <a:r>
              <a:rPr lang="en-GB" sz="1400" noProof="0" dirty="0">
                <a:solidFill>
                  <a:schemeClr val="accent1"/>
                </a:solidFill>
              </a:rPr>
              <a:t>(Rocco 2025)</a:t>
            </a:r>
          </a:p>
        </p:txBody>
      </p:sp>
      <p:sp>
        <p:nvSpPr>
          <p:cNvPr id="5" name="CasellaDiTesto 1">
            <a:extLst>
              <a:ext uri="{FF2B5EF4-FFF2-40B4-BE49-F238E27FC236}">
                <a16:creationId xmlns:a16="http://schemas.microsoft.com/office/drawing/2014/main" id="{1F2074EC-B808-45FC-964E-3026799DC358}"/>
              </a:ext>
            </a:extLst>
          </p:cNvPr>
          <p:cNvSpPr txBox="1"/>
          <p:nvPr/>
        </p:nvSpPr>
        <p:spPr>
          <a:xfrm>
            <a:off x="-36007" y="1639502"/>
            <a:ext cx="4420332" cy="1846659"/>
          </a:xfrm>
          <a:prstGeom prst="rect">
            <a:avLst/>
          </a:prstGeom>
          <a:noFill/>
        </p:spPr>
        <p:txBody>
          <a:bodyPr wrap="square" rtlCol="0">
            <a:spAutoFit/>
          </a:bodyPr>
          <a:lstStyle/>
          <a:p>
            <a:pPr marL="161925" lvl="1">
              <a:spcBef>
                <a:spcPts val="600"/>
              </a:spcBef>
            </a:pPr>
            <a:r>
              <a:rPr lang="en-GB" sz="1200" b="1" noProof="0" dirty="0">
                <a:latin typeface="Verdana" panose="020B0604030504040204" pitchFamily="34" charset="0"/>
                <a:ea typeface="Verdana" panose="020B0604030504040204" pitchFamily="34" charset="0"/>
              </a:rPr>
              <a:t>Package features</a:t>
            </a:r>
          </a:p>
          <a:p>
            <a:pPr marL="447675" lvl="1" indent="-285750">
              <a:spcBef>
                <a:spcPts val="600"/>
              </a:spcBef>
              <a:buFont typeface="Arial" panose="020B0604020202020204" pitchFamily="34" charset="0"/>
              <a:buChar char="•"/>
            </a:pPr>
            <a:r>
              <a:rPr lang="en-GB" sz="1200" noProof="0" dirty="0">
                <a:latin typeface="Verdana" panose="020B0604030504040204" pitchFamily="34" charset="0"/>
                <a:ea typeface="Verdana" panose="020B0604030504040204" pitchFamily="34" charset="0"/>
              </a:rPr>
              <a:t>Open-source, Python-based</a:t>
            </a:r>
          </a:p>
          <a:p>
            <a:pPr marL="447675" lvl="1" indent="-285750">
              <a:spcBef>
                <a:spcPts val="600"/>
              </a:spcBef>
              <a:buFont typeface="Arial" panose="020B0604020202020204" pitchFamily="34" charset="0"/>
              <a:buChar char="•"/>
            </a:pPr>
            <a:r>
              <a:rPr lang="en-GB" sz="1200" noProof="0" dirty="0">
                <a:latin typeface="Verdana" panose="020B0604030504040204" pitchFamily="34" charset="0"/>
                <a:ea typeface="Verdana" panose="020B0604030504040204" pitchFamily="34" charset="0"/>
              </a:rPr>
              <a:t>General purpose model generator </a:t>
            </a:r>
          </a:p>
          <a:p>
            <a:pPr marL="447675" lvl="1" indent="-285750">
              <a:spcBef>
                <a:spcPts val="600"/>
              </a:spcBef>
              <a:buFont typeface="Arial" panose="020B0604020202020204" pitchFamily="34" charset="0"/>
              <a:buChar char="•"/>
            </a:pPr>
            <a:r>
              <a:rPr lang="en-GB" sz="1200" noProof="0" dirty="0">
                <a:latin typeface="Verdana" panose="020B0604030504040204" pitchFamily="34" charset="0"/>
                <a:ea typeface="Verdana" panose="020B0604030504040204" pitchFamily="34" charset="0"/>
              </a:rPr>
              <a:t>Symbolic problems defined by user</a:t>
            </a:r>
          </a:p>
          <a:p>
            <a:pPr marL="447675" lvl="1" indent="-285750">
              <a:spcBef>
                <a:spcPts val="600"/>
              </a:spcBef>
              <a:buFont typeface="Arial" panose="020B0604020202020204" pitchFamily="34" charset="0"/>
              <a:buChar char="•"/>
            </a:pPr>
            <a:r>
              <a:rPr lang="en-GB" sz="1200" noProof="0" dirty="0">
                <a:latin typeface="Verdana" panose="020B0604030504040204" pitchFamily="34" charset="0"/>
                <a:ea typeface="Verdana" panose="020B0604030504040204" pitchFamily="34" charset="0"/>
              </a:rPr>
              <a:t>Very low coding skills required</a:t>
            </a:r>
          </a:p>
          <a:p>
            <a:pPr marL="447675" lvl="1" indent="-285750">
              <a:spcBef>
                <a:spcPts val="600"/>
              </a:spcBef>
              <a:buFont typeface="Arial" panose="020B0604020202020204" pitchFamily="34" charset="0"/>
              <a:buChar char="•"/>
            </a:pPr>
            <a:r>
              <a:rPr lang="en-GB" sz="1200" noProof="0" dirty="0">
                <a:latin typeface="Verdana" panose="020B0604030504040204" pitchFamily="34" charset="0"/>
                <a:ea typeface="Verdana" panose="020B0604030504040204" pitchFamily="34" charset="0"/>
              </a:rPr>
              <a:t>Excel/CSV-based data collection for end-users</a:t>
            </a:r>
          </a:p>
          <a:p>
            <a:pPr marL="447675" lvl="1" indent="-285750">
              <a:spcBef>
                <a:spcPts val="600"/>
              </a:spcBef>
              <a:buFont typeface="Arial" panose="020B0604020202020204" pitchFamily="34" charset="0"/>
              <a:buChar char="•"/>
            </a:pPr>
            <a:r>
              <a:rPr lang="en-GB" sz="1200" noProof="0" dirty="0">
                <a:latin typeface="Verdana" panose="020B0604030504040204" pitchFamily="34" charset="0"/>
                <a:ea typeface="Verdana" panose="020B0604030504040204" pitchFamily="34" charset="0"/>
              </a:rPr>
              <a:t>Easy data inspection based on </a:t>
            </a:r>
            <a:r>
              <a:rPr lang="en-GB" sz="1200" noProof="0" dirty="0" err="1">
                <a:latin typeface="Verdana" panose="020B0604030504040204" pitchFamily="34" charset="0"/>
                <a:ea typeface="Verdana" panose="020B0604030504040204" pitchFamily="34" charset="0"/>
              </a:rPr>
              <a:t>PowerBI</a:t>
            </a:r>
            <a:r>
              <a:rPr lang="en-GB" sz="1200" noProof="0" dirty="0">
                <a:latin typeface="Verdana" panose="020B0604030504040204" pitchFamily="34" charset="0"/>
                <a:ea typeface="Verdana" panose="020B0604030504040204" pitchFamily="34" charset="0"/>
              </a:rPr>
              <a:t> reports</a:t>
            </a:r>
          </a:p>
        </p:txBody>
      </p:sp>
      <p:sp>
        <p:nvSpPr>
          <p:cNvPr id="6" name="TextBox 4">
            <a:extLst>
              <a:ext uri="{FF2B5EF4-FFF2-40B4-BE49-F238E27FC236}">
                <a16:creationId xmlns:a16="http://schemas.microsoft.com/office/drawing/2014/main" id="{B564D4F5-0CC2-4BC9-B30D-4746F10E34A1}"/>
              </a:ext>
            </a:extLst>
          </p:cNvPr>
          <p:cNvSpPr txBox="1"/>
          <p:nvPr/>
        </p:nvSpPr>
        <p:spPr>
          <a:xfrm>
            <a:off x="1110996" y="4398259"/>
            <a:ext cx="1073044" cy="461665"/>
          </a:xfrm>
          <a:prstGeom prst="rect">
            <a:avLst/>
          </a:prstGeom>
          <a:noFill/>
        </p:spPr>
        <p:txBody>
          <a:bodyPr wrap="square">
            <a:spAutoFit/>
          </a:bodyPr>
          <a:lstStyle/>
          <a:p>
            <a:pPr algn="ctr"/>
            <a:r>
              <a:rPr lang="en-GB" sz="1200" noProof="0" dirty="0">
                <a:hlinkClick r:id="rId3"/>
              </a:rPr>
              <a:t>GitHub repository</a:t>
            </a:r>
            <a:endParaRPr lang="en-GB" sz="1200" noProof="0" dirty="0"/>
          </a:p>
        </p:txBody>
      </p:sp>
      <p:pic>
        <p:nvPicPr>
          <p:cNvPr id="7" name="Picture 2" descr="Risultato immagine per github">
            <a:extLst>
              <a:ext uri="{FF2B5EF4-FFF2-40B4-BE49-F238E27FC236}">
                <a16:creationId xmlns:a16="http://schemas.microsoft.com/office/drawing/2014/main" id="{4B297090-7C07-4CE8-9F5E-8320E431C1C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0000" b="24021"/>
          <a:stretch>
            <a:fillRect/>
          </a:stretch>
        </p:blipFill>
        <p:spPr bwMode="auto">
          <a:xfrm>
            <a:off x="1255290" y="3762616"/>
            <a:ext cx="764694" cy="59114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1">
            <a:extLst>
              <a:ext uri="{FF2B5EF4-FFF2-40B4-BE49-F238E27FC236}">
                <a16:creationId xmlns:a16="http://schemas.microsoft.com/office/drawing/2014/main" id="{8384107C-C475-40F8-A2DF-138042617E85}"/>
              </a:ext>
            </a:extLst>
          </p:cNvPr>
          <p:cNvSpPr txBox="1"/>
          <p:nvPr/>
        </p:nvSpPr>
        <p:spPr>
          <a:xfrm>
            <a:off x="2659915" y="4456257"/>
            <a:ext cx="1274171" cy="276999"/>
          </a:xfrm>
          <a:prstGeom prst="rect">
            <a:avLst/>
          </a:prstGeom>
          <a:noFill/>
        </p:spPr>
        <p:txBody>
          <a:bodyPr wrap="square">
            <a:spAutoFit/>
          </a:bodyPr>
          <a:lstStyle/>
          <a:p>
            <a:r>
              <a:rPr lang="en-GB" sz="1200" noProof="0" dirty="0">
                <a:hlinkClick r:id="rId5"/>
              </a:rPr>
              <a:t>Documentation</a:t>
            </a:r>
            <a:endParaRPr lang="en-GB" sz="1200" noProof="0" dirty="0"/>
          </a:p>
        </p:txBody>
      </p:sp>
      <p:pic>
        <p:nvPicPr>
          <p:cNvPr id="9" name="Picture 17" descr="A black and white logo&#10;&#10;AI-generated content may be incorrect.">
            <a:extLst>
              <a:ext uri="{FF2B5EF4-FFF2-40B4-BE49-F238E27FC236}">
                <a16:creationId xmlns:a16="http://schemas.microsoft.com/office/drawing/2014/main" id="{7FE2F0A4-D6AA-4492-AF65-01C723C1423D}"/>
              </a:ext>
            </a:extLst>
          </p:cNvPr>
          <p:cNvPicPr>
            <a:picLocks noChangeAspect="1"/>
          </p:cNvPicPr>
          <p:nvPr/>
        </p:nvPicPr>
        <p:blipFill>
          <a:blip r:embed="rId6">
            <a:extLst>
              <a:ext uri="{28A0092B-C50C-407E-A947-70E740481C1C}">
                <a14:useLocalDpi xmlns:a14="http://schemas.microsoft.com/office/drawing/2010/main" val="0"/>
              </a:ext>
            </a:extLst>
          </a:blip>
          <a:srcRect l="33442" t="30351" r="33514" b="29971"/>
          <a:stretch>
            <a:fillRect/>
          </a:stretch>
        </p:blipFill>
        <p:spPr>
          <a:xfrm>
            <a:off x="2659915" y="3790782"/>
            <a:ext cx="984580" cy="591140"/>
          </a:xfrm>
          <a:prstGeom prst="rect">
            <a:avLst/>
          </a:prstGeom>
        </p:spPr>
      </p:pic>
      <p:pic>
        <p:nvPicPr>
          <p:cNvPr id="11" name="Immagine 10">
            <a:extLst>
              <a:ext uri="{FF2B5EF4-FFF2-40B4-BE49-F238E27FC236}">
                <a16:creationId xmlns:a16="http://schemas.microsoft.com/office/drawing/2014/main" id="{C09BD4A0-9A80-4BA2-B26D-8563248DC21A}"/>
              </a:ext>
            </a:extLst>
          </p:cNvPr>
          <p:cNvPicPr>
            <a:picLocks noChangeAspect="1"/>
          </p:cNvPicPr>
          <p:nvPr/>
        </p:nvPicPr>
        <p:blipFill>
          <a:blip r:embed="rId7"/>
          <a:stretch>
            <a:fillRect/>
          </a:stretch>
        </p:blipFill>
        <p:spPr>
          <a:xfrm>
            <a:off x="4457367" y="1572866"/>
            <a:ext cx="4060288" cy="1822862"/>
          </a:xfrm>
          <a:prstGeom prst="rect">
            <a:avLst/>
          </a:prstGeom>
        </p:spPr>
      </p:pic>
    </p:spTree>
    <p:extLst>
      <p:ext uri="{BB962C8B-B14F-4D97-AF65-F5344CB8AC3E}">
        <p14:creationId xmlns:p14="http://schemas.microsoft.com/office/powerpoint/2010/main" val="1859969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8EF05F3C-17FF-8E1A-BEE3-28F7C7C07207}"/>
              </a:ext>
            </a:extLst>
          </p:cNvPr>
          <p:cNvSpPr>
            <a:spLocks noGrp="1"/>
          </p:cNvSpPr>
          <p:nvPr>
            <p:ph type="body" sz="quarter" idx="14"/>
          </p:nvPr>
        </p:nvSpPr>
        <p:spPr/>
        <p:txBody>
          <a:bodyPr/>
          <a:lstStyle/>
          <a:p>
            <a:r>
              <a:rPr lang="en-GB" noProof="0" dirty="0"/>
              <a:t>Joint SHAIO-IIOA conference, 2026 - Seville</a:t>
            </a:r>
          </a:p>
          <a:p>
            <a:endParaRPr lang="en-GB" noProof="0" dirty="0"/>
          </a:p>
        </p:txBody>
      </p:sp>
      <p:sp>
        <p:nvSpPr>
          <p:cNvPr id="4" name="Titolo 3">
            <a:extLst>
              <a:ext uri="{FF2B5EF4-FFF2-40B4-BE49-F238E27FC236}">
                <a16:creationId xmlns:a16="http://schemas.microsoft.com/office/drawing/2014/main" id="{7F9EF7F7-8520-87D0-9EEB-57BB1F257240}"/>
              </a:ext>
            </a:extLst>
          </p:cNvPr>
          <p:cNvSpPr>
            <a:spLocks noGrp="1"/>
          </p:cNvSpPr>
          <p:nvPr>
            <p:ph type="title"/>
          </p:nvPr>
        </p:nvSpPr>
        <p:spPr>
          <a:xfrm>
            <a:off x="714375" y="713183"/>
            <a:ext cx="8103948" cy="640944"/>
          </a:xfrm>
        </p:spPr>
        <p:txBody>
          <a:bodyPr/>
          <a:lstStyle/>
          <a:p>
            <a:r>
              <a:rPr lang="en-GB" noProof="0" dirty="0">
                <a:solidFill>
                  <a:schemeClr val="accent1"/>
                </a:solidFill>
              </a:rPr>
              <a:t>Operational hard-linking process: a first step </a:t>
            </a:r>
            <a:br>
              <a:rPr lang="en-GB" noProof="0" dirty="0">
                <a:solidFill>
                  <a:srgbClr val="728FA5"/>
                </a:solidFill>
              </a:rPr>
            </a:br>
            <a:endParaRPr lang="en-GB" noProof="0" dirty="0"/>
          </a:p>
        </p:txBody>
      </p:sp>
      <p:sp>
        <p:nvSpPr>
          <p:cNvPr id="6" name="CasellaDiTesto 111">
            <a:extLst>
              <a:ext uri="{FF2B5EF4-FFF2-40B4-BE49-F238E27FC236}">
                <a16:creationId xmlns:a16="http://schemas.microsoft.com/office/drawing/2014/main" id="{72E6565C-48F8-7A31-361A-E239773DED03}"/>
              </a:ext>
            </a:extLst>
          </p:cNvPr>
          <p:cNvSpPr txBox="1"/>
          <p:nvPr/>
        </p:nvSpPr>
        <p:spPr>
          <a:xfrm>
            <a:off x="353745" y="1354127"/>
            <a:ext cx="4312847" cy="3339376"/>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GB" sz="1400" noProof="0" dirty="0">
                <a:solidFill>
                  <a:srgbClr val="1D2A4F"/>
                </a:solidFill>
                <a:latin typeface="Verdana" panose="020B0604030504040204" pitchFamily="34" charset="0"/>
                <a:ea typeface="Verdana" panose="020B0604030504040204" pitchFamily="34" charset="0"/>
              </a:rPr>
              <a:t>The energy system model transfers to the economic model the market-share coefficients with which technologies supply each product and the installed capacity of energy-related technologies.</a:t>
            </a:r>
          </a:p>
          <a:p>
            <a:pPr marL="171450" indent="-171450">
              <a:spcAft>
                <a:spcPts val="600"/>
              </a:spcAft>
              <a:buFont typeface="Arial" panose="020B0604020202020204" pitchFamily="34" charset="0"/>
              <a:buChar char="•"/>
            </a:pPr>
            <a:r>
              <a:rPr lang="en-GB" sz="1400" noProof="0" dirty="0">
                <a:solidFill>
                  <a:srgbClr val="1D2A4F"/>
                </a:solidFill>
                <a:latin typeface="Verdana" panose="020B0604030504040204" pitchFamily="34" charset="0"/>
                <a:ea typeface="Verdana" panose="020B0604030504040204" pitchFamily="34" charset="0"/>
              </a:rPr>
              <a:t>The (simplified) economic model computes a new demand for energy products which is fed back to the energy model.</a:t>
            </a:r>
          </a:p>
          <a:p>
            <a:pPr marL="171450" indent="-171450">
              <a:spcAft>
                <a:spcPts val="600"/>
              </a:spcAft>
              <a:buFont typeface="Arial" panose="020B0604020202020204" pitchFamily="34" charset="0"/>
              <a:buChar char="•"/>
            </a:pPr>
            <a:r>
              <a:rPr lang="en-GB" sz="1400" noProof="0" dirty="0">
                <a:latin typeface="Verdana" panose="020B0604030504040204" pitchFamily="34" charset="0"/>
                <a:ea typeface="Verdana" panose="020B0604030504040204" pitchFamily="34" charset="0"/>
              </a:rPr>
              <a:t>Iterative solution with </a:t>
            </a:r>
            <a:r>
              <a:rPr lang="en-GB" sz="1400" b="1" noProof="0" dirty="0">
                <a:solidFill>
                  <a:srgbClr val="004C7E"/>
                </a:solidFill>
                <a:latin typeface="Verdana" panose="020B0604030504040204" pitchFamily="34" charset="0"/>
                <a:ea typeface="Verdana" panose="020B0604030504040204" pitchFamily="34" charset="0"/>
              </a:rPr>
              <a:t>block Gauss-Seidel scheme</a:t>
            </a:r>
            <a:r>
              <a:rPr lang="en-GB" sz="1400" b="1" noProof="0" dirty="0">
                <a:solidFill>
                  <a:schemeClr val="accent2"/>
                </a:solidFill>
                <a:latin typeface="Verdana" panose="020B0604030504040204" pitchFamily="34" charset="0"/>
                <a:ea typeface="Verdana" panose="020B0604030504040204" pitchFamily="34" charset="0"/>
              </a:rPr>
              <a:t> </a:t>
            </a:r>
            <a:r>
              <a:rPr lang="en-GB" sz="1400" noProof="0" dirty="0">
                <a:latin typeface="Verdana" panose="020B0604030504040204" pitchFamily="34" charset="0"/>
                <a:ea typeface="Verdana" panose="020B0604030504040204" pitchFamily="34" charset="0"/>
              </a:rPr>
              <a:t>(updated endogenous variables are exchanged until convergence)</a:t>
            </a:r>
          </a:p>
          <a:p>
            <a:pPr marL="171450" indent="-171450">
              <a:spcAft>
                <a:spcPts val="600"/>
              </a:spcAft>
              <a:buFont typeface="Arial" panose="020B0604020202020204" pitchFamily="34" charset="0"/>
              <a:buChar char="•"/>
            </a:pPr>
            <a:r>
              <a:rPr lang="en-GB" sz="1400" noProof="0" dirty="0">
                <a:latin typeface="Verdana" panose="020B0604030504040204" pitchFamily="34" charset="0"/>
                <a:ea typeface="Verdana" panose="020B0604030504040204" pitchFamily="34" charset="0"/>
              </a:rPr>
              <a:t>Convergence criterion: endogenous </a:t>
            </a:r>
            <a:r>
              <a:rPr lang="en-GB" sz="1400" b="1" noProof="0" dirty="0">
                <a:solidFill>
                  <a:srgbClr val="004C7E"/>
                </a:solidFill>
                <a:latin typeface="Verdana" panose="020B0604030504040204" pitchFamily="34" charset="0"/>
                <a:ea typeface="Verdana" panose="020B0604030504040204" pitchFamily="34" charset="0"/>
              </a:rPr>
              <a:t>variables Norms </a:t>
            </a:r>
            <a:r>
              <a:rPr lang="en-GB" sz="1400" noProof="0" dirty="0">
                <a:latin typeface="Verdana" panose="020B0604030504040204" pitchFamily="34" charset="0"/>
                <a:ea typeface="Verdana" panose="020B0604030504040204" pitchFamily="34" charset="0"/>
              </a:rPr>
              <a:t>stable and below given thresholds</a:t>
            </a:r>
          </a:p>
        </p:txBody>
      </p:sp>
      <p:pic>
        <p:nvPicPr>
          <p:cNvPr id="8" name="Immagine 7">
            <a:extLst>
              <a:ext uri="{FF2B5EF4-FFF2-40B4-BE49-F238E27FC236}">
                <a16:creationId xmlns:a16="http://schemas.microsoft.com/office/drawing/2014/main" id="{328BE6AF-114F-FED2-B7D7-ED1EA279BFBD}"/>
              </a:ext>
            </a:extLst>
          </p:cNvPr>
          <p:cNvPicPr>
            <a:picLocks noChangeAspect="1"/>
          </p:cNvPicPr>
          <p:nvPr/>
        </p:nvPicPr>
        <p:blipFill>
          <a:blip r:embed="rId3"/>
          <a:stretch>
            <a:fillRect/>
          </a:stretch>
        </p:blipFill>
        <p:spPr>
          <a:xfrm>
            <a:off x="4403576" y="1529161"/>
            <a:ext cx="4740424" cy="1781250"/>
          </a:xfrm>
          <a:prstGeom prst="rect">
            <a:avLst/>
          </a:prstGeom>
        </p:spPr>
      </p:pic>
    </p:spTree>
    <p:extLst>
      <p:ext uri="{BB962C8B-B14F-4D97-AF65-F5344CB8AC3E}">
        <p14:creationId xmlns:p14="http://schemas.microsoft.com/office/powerpoint/2010/main" val="652328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4D7FAB61-73E3-4AC7-D81E-D60AD856413E}"/>
              </a:ext>
            </a:extLst>
          </p:cNvPr>
          <p:cNvSpPr>
            <a:spLocks noGrp="1"/>
          </p:cNvSpPr>
          <p:nvPr>
            <p:ph type="title"/>
          </p:nvPr>
        </p:nvSpPr>
        <p:spPr/>
        <p:txBody>
          <a:bodyPr/>
          <a:lstStyle/>
          <a:p>
            <a:r>
              <a:rPr lang="en-GB" noProof="0" dirty="0">
                <a:solidFill>
                  <a:schemeClr val="accent1"/>
                </a:solidFill>
              </a:rPr>
              <a:t>The standard modelling paradigm</a:t>
            </a:r>
          </a:p>
        </p:txBody>
      </p:sp>
      <p:sp>
        <p:nvSpPr>
          <p:cNvPr id="7" name="Segnaposto testo 6">
            <a:extLst>
              <a:ext uri="{FF2B5EF4-FFF2-40B4-BE49-F238E27FC236}">
                <a16:creationId xmlns:a16="http://schemas.microsoft.com/office/drawing/2014/main" id="{366474E4-EB8A-4759-BB57-0DF353C66C2D}"/>
              </a:ext>
            </a:extLst>
          </p:cNvPr>
          <p:cNvSpPr txBox="1">
            <a:spLocks noGrp="1"/>
          </p:cNvSpPr>
          <p:nvPr>
            <p:ph type="body" sz="quarter" idx="13"/>
          </p:nvPr>
        </p:nvSpPr>
        <p:spPr>
          <a:xfrm>
            <a:off x="714375" y="1360488"/>
            <a:ext cx="8104188" cy="1064907"/>
          </a:xfrm>
          <a:prstGeom prst="rect">
            <a:avLst/>
          </a:prstGeom>
          <a:noFill/>
        </p:spPr>
        <p:txBody>
          <a:bodyPr wrap="square" rtlCol="0">
            <a:spAutoFit/>
          </a:bodyPr>
          <a:lstStyle/>
          <a:p>
            <a:pPr marL="463550" lvl="1" indent="-285750">
              <a:spcBef>
                <a:spcPts val="600"/>
              </a:spcBef>
              <a:spcAft>
                <a:spcPts val="600"/>
              </a:spcAft>
              <a:buFont typeface="Arial" panose="020B0604020202020204" pitchFamily="34" charset="0"/>
              <a:buChar char="•"/>
            </a:pPr>
            <a:r>
              <a:rPr lang="en-GB" sz="1200" noProof="0" dirty="0"/>
              <a:t>Economic models generate demand of energy products (assuming fixed technology)</a:t>
            </a:r>
          </a:p>
          <a:p>
            <a:pPr marL="463550" lvl="1" indent="-285750">
              <a:spcBef>
                <a:spcPts val="600"/>
              </a:spcBef>
              <a:spcAft>
                <a:spcPts val="600"/>
              </a:spcAft>
              <a:buFont typeface="Arial" panose="020B0604020202020204" pitchFamily="34" charset="0"/>
              <a:buChar char="•"/>
            </a:pPr>
            <a:r>
              <a:rPr lang="en-GB" sz="1200" noProof="0" dirty="0"/>
              <a:t>Energy systems models take this demand push and determines future structural technology changes</a:t>
            </a:r>
          </a:p>
          <a:p>
            <a:pPr marL="463550" lvl="1" indent="-285750">
              <a:spcBef>
                <a:spcPts val="600"/>
              </a:spcBef>
              <a:spcAft>
                <a:spcPts val="600"/>
              </a:spcAft>
              <a:buFont typeface="Arial" panose="020B0604020202020204" pitchFamily="34" charset="0"/>
              <a:buChar char="•"/>
            </a:pPr>
            <a:r>
              <a:rPr lang="en-GB" sz="1200" noProof="0" dirty="0"/>
              <a:t>Simple method, one-way integration</a:t>
            </a:r>
          </a:p>
        </p:txBody>
      </p:sp>
      <p:pic>
        <p:nvPicPr>
          <p:cNvPr id="38" name="Immagine 37">
            <a:extLst>
              <a:ext uri="{FF2B5EF4-FFF2-40B4-BE49-F238E27FC236}">
                <a16:creationId xmlns:a16="http://schemas.microsoft.com/office/drawing/2014/main" id="{832AB0E0-DA83-415B-8CD1-9F27C1B65F78}"/>
              </a:ext>
            </a:extLst>
          </p:cNvPr>
          <p:cNvPicPr>
            <a:picLocks noChangeAspect="1"/>
          </p:cNvPicPr>
          <p:nvPr/>
        </p:nvPicPr>
        <p:blipFill>
          <a:blip r:embed="rId3"/>
          <a:stretch>
            <a:fillRect/>
          </a:stretch>
        </p:blipFill>
        <p:spPr>
          <a:xfrm>
            <a:off x="5073115" y="2402324"/>
            <a:ext cx="3921112" cy="1730583"/>
          </a:xfrm>
          <a:prstGeom prst="rect">
            <a:avLst/>
          </a:prstGeom>
        </p:spPr>
      </p:pic>
      <p:sp>
        <p:nvSpPr>
          <p:cNvPr id="6" name="CasellaDiTesto 5">
            <a:extLst>
              <a:ext uri="{FF2B5EF4-FFF2-40B4-BE49-F238E27FC236}">
                <a16:creationId xmlns:a16="http://schemas.microsoft.com/office/drawing/2014/main" id="{05F56D20-C93F-439E-864B-E0721C2A79C5}"/>
              </a:ext>
            </a:extLst>
          </p:cNvPr>
          <p:cNvSpPr txBox="1"/>
          <p:nvPr/>
        </p:nvSpPr>
        <p:spPr>
          <a:xfrm>
            <a:off x="291237" y="2571750"/>
            <a:ext cx="4781878" cy="2185214"/>
          </a:xfrm>
          <a:prstGeom prst="rect">
            <a:avLst/>
          </a:prstGeom>
          <a:noFill/>
        </p:spPr>
        <p:txBody>
          <a:bodyPr wrap="square" rtlCol="0">
            <a:spAutoFit/>
          </a:bodyPr>
          <a:lstStyle/>
          <a:p>
            <a:pPr marL="177800" lvl="1">
              <a:spcBef>
                <a:spcPts val="600"/>
              </a:spcBef>
              <a:spcAft>
                <a:spcPts val="600"/>
              </a:spcAft>
            </a:pPr>
            <a:r>
              <a:rPr lang="en-GB" sz="1200" b="1" noProof="0" dirty="0">
                <a:solidFill>
                  <a:srgbClr val="004C7E"/>
                </a:solidFill>
                <a:latin typeface="Verdana" panose="020B0604030504040204" pitchFamily="34" charset="0"/>
                <a:ea typeface="Verdana" panose="020B0604030504040204" pitchFamily="34" charset="0"/>
              </a:rPr>
              <a:t>Several drawbacks</a:t>
            </a:r>
            <a:r>
              <a:rPr lang="en-GB" sz="1200" noProof="0" dirty="0">
                <a:latin typeface="Verdana" panose="020B0604030504040204" pitchFamily="34" charset="0"/>
                <a:ea typeface="Verdana" panose="020B0604030504040204" pitchFamily="34" charset="0"/>
              </a:rPr>
              <a:t>:</a:t>
            </a:r>
          </a:p>
          <a:p>
            <a:pPr marL="349250" lvl="1" indent="-171450">
              <a:spcBef>
                <a:spcPts val="600"/>
              </a:spcBef>
              <a:spcAft>
                <a:spcPts val="600"/>
              </a:spcAft>
              <a:buFont typeface="Arial" panose="020B0604020202020204" pitchFamily="34" charset="0"/>
              <a:buChar char="•"/>
            </a:pPr>
            <a:r>
              <a:rPr lang="en-GB" sz="1200" noProof="0" dirty="0">
                <a:latin typeface="Verdana" panose="020B0604030504040204" pitchFamily="34" charset="0"/>
                <a:ea typeface="Verdana" panose="020B0604030504040204" pitchFamily="34" charset="0"/>
              </a:rPr>
              <a:t>Inconsistency in definitions and classification across models</a:t>
            </a:r>
          </a:p>
          <a:p>
            <a:pPr marL="349250" lvl="1" indent="-171450">
              <a:spcBef>
                <a:spcPts val="600"/>
              </a:spcBef>
              <a:spcAft>
                <a:spcPts val="600"/>
              </a:spcAft>
              <a:buFont typeface="Arial" panose="020B0604020202020204" pitchFamily="34" charset="0"/>
              <a:buChar char="•"/>
            </a:pPr>
            <a:r>
              <a:rPr lang="en-GB" sz="1200" noProof="0" dirty="0">
                <a:latin typeface="Verdana" panose="020B0604030504040204" pitchFamily="34" charset="0"/>
                <a:ea typeface="Verdana" panose="020B0604030504040204" pitchFamily="34" charset="0"/>
              </a:rPr>
              <a:t>Feedback loops are missing: </a:t>
            </a:r>
          </a:p>
          <a:p>
            <a:pPr marL="635000" lvl="2">
              <a:spcBef>
                <a:spcPts val="600"/>
              </a:spcBef>
              <a:spcAft>
                <a:spcPts val="600"/>
              </a:spcAft>
            </a:pPr>
            <a:r>
              <a:rPr lang="en-GB" sz="1200" noProof="0" dirty="0">
                <a:latin typeface="Verdana" panose="020B0604030504040204" pitchFamily="34" charset="0"/>
                <a:ea typeface="Verdana" panose="020B0604030504040204" pitchFamily="34" charset="0"/>
              </a:rPr>
              <a:t>Economic growth trajectories </a:t>
            </a:r>
            <a:r>
              <a:rPr lang="en-GB" sz="1200" b="1" noProof="0" dirty="0">
                <a:solidFill>
                  <a:schemeClr val="accent2"/>
                </a:solidFill>
                <a:latin typeface="Verdana" panose="020B0604030504040204" pitchFamily="34" charset="0"/>
                <a:ea typeface="Verdana" panose="020B0604030504040204" pitchFamily="34" charset="0"/>
              </a:rPr>
              <a:t>not affected </a:t>
            </a:r>
            <a:r>
              <a:rPr lang="en-GB" sz="1200" noProof="0" dirty="0">
                <a:latin typeface="Verdana" panose="020B0604030504040204" pitchFamily="34" charset="0"/>
                <a:ea typeface="Verdana" panose="020B0604030504040204" pitchFamily="34" charset="0"/>
              </a:rPr>
              <a:t>by structural energy technology changes</a:t>
            </a:r>
          </a:p>
          <a:p>
            <a:pPr marL="635000" lvl="2">
              <a:spcBef>
                <a:spcPts val="600"/>
              </a:spcBef>
              <a:spcAft>
                <a:spcPts val="600"/>
              </a:spcAft>
            </a:pPr>
            <a:r>
              <a:rPr lang="en-GB" sz="1200" noProof="0" dirty="0">
                <a:latin typeface="Verdana" panose="020B0604030504040204" pitchFamily="34" charset="0"/>
                <a:ea typeface="Verdana" panose="020B0604030504040204" pitchFamily="34" charset="0"/>
              </a:rPr>
              <a:t>Structural energy technology changes </a:t>
            </a:r>
            <a:r>
              <a:rPr lang="en-GB" sz="1200" b="1" noProof="0" dirty="0">
                <a:solidFill>
                  <a:schemeClr val="accent2"/>
                </a:solidFill>
                <a:latin typeface="Verdana" panose="020B0604030504040204" pitchFamily="34" charset="0"/>
                <a:ea typeface="Verdana" panose="020B0604030504040204" pitchFamily="34" charset="0"/>
              </a:rPr>
              <a:t>not affected</a:t>
            </a:r>
            <a:r>
              <a:rPr lang="en-GB" sz="1200" noProof="0" dirty="0">
                <a:latin typeface="Verdana" panose="020B0604030504040204" pitchFamily="34" charset="0"/>
                <a:ea typeface="Verdana" panose="020B0604030504040204" pitchFamily="34" charset="0"/>
              </a:rPr>
              <a:t> by socio-economic constraints</a:t>
            </a:r>
          </a:p>
        </p:txBody>
      </p:sp>
      <p:sp>
        <p:nvSpPr>
          <p:cNvPr id="5" name="Segnaposto testo 4">
            <a:extLst>
              <a:ext uri="{FF2B5EF4-FFF2-40B4-BE49-F238E27FC236}">
                <a16:creationId xmlns:a16="http://schemas.microsoft.com/office/drawing/2014/main" id="{E539B03A-1B50-4625-8C6B-23ED894BE6D5}"/>
              </a:ext>
            </a:extLst>
          </p:cNvPr>
          <p:cNvSpPr>
            <a:spLocks noGrp="1"/>
          </p:cNvSpPr>
          <p:nvPr>
            <p:ph type="body" sz="quarter" idx="14"/>
          </p:nvPr>
        </p:nvSpPr>
        <p:spPr/>
        <p:txBody>
          <a:bodyPr/>
          <a:lstStyle/>
          <a:p>
            <a:r>
              <a:rPr lang="en-GB" noProof="0" dirty="0"/>
              <a:t>Joint SHAIO-IIOA conference, 2026 - Seville</a:t>
            </a:r>
          </a:p>
        </p:txBody>
      </p:sp>
    </p:spTree>
    <p:extLst>
      <p:ext uri="{BB962C8B-B14F-4D97-AF65-F5344CB8AC3E}">
        <p14:creationId xmlns:p14="http://schemas.microsoft.com/office/powerpoint/2010/main" val="20907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6EA09D9A-F5E7-0B73-1D62-3695A611A177}"/>
              </a:ext>
            </a:extLst>
          </p:cNvPr>
          <p:cNvSpPr>
            <a:spLocks noGrp="1"/>
          </p:cNvSpPr>
          <p:nvPr>
            <p:ph type="body" sz="quarter" idx="14"/>
          </p:nvPr>
        </p:nvSpPr>
        <p:spPr/>
        <p:txBody>
          <a:bodyPr/>
          <a:lstStyle/>
          <a:p>
            <a:r>
              <a:rPr lang="en-GB" noProof="0" dirty="0"/>
              <a:t>Joint SHAIO-IIOA conference, 2026 - Seville</a:t>
            </a:r>
          </a:p>
          <a:p>
            <a:endParaRPr lang="en-GB" noProof="0" dirty="0"/>
          </a:p>
        </p:txBody>
      </p:sp>
      <p:sp>
        <p:nvSpPr>
          <p:cNvPr id="3" name="Segnaposto testo 2">
            <a:extLst>
              <a:ext uri="{FF2B5EF4-FFF2-40B4-BE49-F238E27FC236}">
                <a16:creationId xmlns:a16="http://schemas.microsoft.com/office/drawing/2014/main" id="{69E8C35D-802E-0FB0-8E42-C92D38A204B3}"/>
              </a:ext>
            </a:extLst>
          </p:cNvPr>
          <p:cNvSpPr>
            <a:spLocks noGrp="1"/>
          </p:cNvSpPr>
          <p:nvPr>
            <p:ph type="body" sz="quarter" idx="13"/>
          </p:nvPr>
        </p:nvSpPr>
        <p:spPr>
          <a:xfrm>
            <a:off x="469557" y="1062978"/>
            <a:ext cx="8348766" cy="1813387"/>
          </a:xfrm>
        </p:spPr>
        <p:txBody>
          <a:bodyPr/>
          <a:lstStyle/>
          <a:p>
            <a:pPr marL="290216" indent="-285750">
              <a:buFont typeface="Wingdings" panose="05000000000000000000" pitchFamily="2" charset="2"/>
              <a:buChar char="ü"/>
            </a:pPr>
            <a:r>
              <a:rPr lang="en-GB" noProof="0" dirty="0"/>
              <a:t>An extended and consistent supply and use database for physical and economic models.</a:t>
            </a:r>
          </a:p>
          <a:p>
            <a:pPr marL="290216" indent="-285750">
              <a:buFont typeface="Wingdings" panose="05000000000000000000" pitchFamily="2" charset="2"/>
              <a:buChar char="ü"/>
            </a:pPr>
            <a:r>
              <a:rPr lang="en-GB" noProof="0" dirty="0"/>
              <a:t>Two fully developed advanced energy system and economic models for Italy.</a:t>
            </a:r>
          </a:p>
          <a:p>
            <a:pPr marL="290216" indent="-285750">
              <a:buFont typeface="Wingdings" panose="05000000000000000000" pitchFamily="2" charset="2"/>
              <a:buChar char="ü"/>
            </a:pPr>
            <a:r>
              <a:rPr lang="en-GB" noProof="0" dirty="0"/>
              <a:t>A package to implement the integration of the two models (</a:t>
            </a:r>
            <a:r>
              <a:rPr lang="en-GB" noProof="0" dirty="0" err="1"/>
              <a:t>CVXlab</a:t>
            </a:r>
            <a:r>
              <a:rPr lang="en-GB" noProof="0" dirty="0"/>
              <a:t>).</a:t>
            </a:r>
          </a:p>
          <a:p>
            <a:pPr marL="290216" indent="-285750">
              <a:buFont typeface="Wingdings" panose="05000000000000000000" pitchFamily="2" charset="2"/>
              <a:buChar char="ü"/>
            </a:pPr>
            <a:r>
              <a:rPr lang="en-GB" noProof="0" dirty="0"/>
              <a:t>A prototype of an integrated model with achieved convergence.</a:t>
            </a:r>
          </a:p>
          <a:p>
            <a:pPr marL="290216" indent="-285750">
              <a:buFont typeface="Wingdings" panose="05000000000000000000" pitchFamily="2" charset="2"/>
              <a:buChar char="ü"/>
            </a:pPr>
            <a:endParaRPr lang="en-GB" noProof="0" dirty="0"/>
          </a:p>
        </p:txBody>
      </p:sp>
      <p:sp>
        <p:nvSpPr>
          <p:cNvPr id="4" name="Titolo 3">
            <a:extLst>
              <a:ext uri="{FF2B5EF4-FFF2-40B4-BE49-F238E27FC236}">
                <a16:creationId xmlns:a16="http://schemas.microsoft.com/office/drawing/2014/main" id="{B84C1329-136C-36D5-5A10-47DB5BD259CF}"/>
              </a:ext>
            </a:extLst>
          </p:cNvPr>
          <p:cNvSpPr>
            <a:spLocks noGrp="1"/>
          </p:cNvSpPr>
          <p:nvPr>
            <p:ph type="title"/>
          </p:nvPr>
        </p:nvSpPr>
        <p:spPr>
          <a:xfrm>
            <a:off x="337351" y="754601"/>
            <a:ext cx="8480972" cy="414379"/>
          </a:xfrm>
        </p:spPr>
        <p:txBody>
          <a:bodyPr/>
          <a:lstStyle/>
          <a:p>
            <a:r>
              <a:rPr lang="en-GB" noProof="0" dirty="0">
                <a:solidFill>
                  <a:srgbClr val="004C7E"/>
                </a:solidFill>
              </a:rPr>
              <a:t>What has been achieved so far</a:t>
            </a:r>
          </a:p>
        </p:txBody>
      </p:sp>
      <p:sp>
        <p:nvSpPr>
          <p:cNvPr id="5" name="Titolo 3">
            <a:extLst>
              <a:ext uri="{FF2B5EF4-FFF2-40B4-BE49-F238E27FC236}">
                <a16:creationId xmlns:a16="http://schemas.microsoft.com/office/drawing/2014/main" id="{7773798A-A5A4-469C-B0B5-CC9BAF321F24}"/>
              </a:ext>
            </a:extLst>
          </p:cNvPr>
          <p:cNvSpPr txBox="1">
            <a:spLocks/>
          </p:cNvSpPr>
          <p:nvPr/>
        </p:nvSpPr>
        <p:spPr>
          <a:xfrm>
            <a:off x="469557" y="3105676"/>
            <a:ext cx="8472334" cy="455798"/>
          </a:xfrm>
          <a:prstGeom prst="rect">
            <a:avLst/>
          </a:prstGeom>
        </p:spPr>
        <p:txBody>
          <a:bodyPr/>
          <a:lstStyle>
            <a:lvl1pPr algn="l" defTabSz="685800" rtl="0" eaLnBrk="1" latinLnBrk="0" hangingPunct="1">
              <a:lnSpc>
                <a:spcPct val="120000"/>
              </a:lnSpc>
              <a:spcBef>
                <a:spcPct val="0"/>
              </a:spcBef>
              <a:buNone/>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GB" noProof="0" dirty="0">
                <a:solidFill>
                  <a:srgbClr val="004C7E"/>
                </a:solidFill>
              </a:rPr>
              <a:t>What remains to be done</a:t>
            </a:r>
          </a:p>
        </p:txBody>
      </p:sp>
      <p:sp>
        <p:nvSpPr>
          <p:cNvPr id="6" name="Segnaposto testo 2">
            <a:extLst>
              <a:ext uri="{FF2B5EF4-FFF2-40B4-BE49-F238E27FC236}">
                <a16:creationId xmlns:a16="http://schemas.microsoft.com/office/drawing/2014/main" id="{64B6630A-326D-4274-91AB-AEE58A534F6A}"/>
              </a:ext>
            </a:extLst>
          </p:cNvPr>
          <p:cNvSpPr txBox="1">
            <a:spLocks/>
          </p:cNvSpPr>
          <p:nvPr/>
        </p:nvSpPr>
        <p:spPr>
          <a:xfrm>
            <a:off x="397617" y="3682544"/>
            <a:ext cx="8348766" cy="980639"/>
          </a:xfrm>
          <a:prstGeom prst="rect">
            <a:avLst/>
          </a:prstGeom>
        </p:spPr>
        <p:txBody>
          <a:bodyPr/>
          <a:lstStyle>
            <a:lvl1pPr marL="4466" indent="0" algn="l" defTabSz="685800" rtl="0" eaLnBrk="1" latinLnBrk="0" hangingPunct="1">
              <a:lnSpc>
                <a:spcPct val="150000"/>
              </a:lnSpc>
              <a:spcBef>
                <a:spcPts val="750"/>
              </a:spcBef>
              <a:buFont typeface="Courier New" panose="02070309020205020404" pitchFamily="49" charset="0"/>
              <a:buNone/>
              <a:tabLst/>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Courier New" panose="02070309020205020404" pitchFamily="49" charset="0"/>
              <a:buChar char="o"/>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Courier New" panose="02070309020205020404" pitchFamily="49" charset="0"/>
              <a:buChar char="o"/>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Courier New" panose="02070309020205020404" pitchFamily="49" charset="0"/>
              <a:buChar char="o"/>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Courier New" panose="02070309020205020404" pitchFamily="49" charset="0"/>
              <a:buChar char="o"/>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90216" indent="-285750">
              <a:buFont typeface="Wingdings" panose="05000000000000000000" pitchFamily="2" charset="2"/>
              <a:buChar char="ü"/>
            </a:pPr>
            <a:r>
              <a:rPr lang="en-GB" noProof="0" dirty="0"/>
              <a:t>A further development of the integrated model with the SFC economic model</a:t>
            </a:r>
          </a:p>
          <a:p>
            <a:pPr marL="290216" indent="-285750">
              <a:buFont typeface="Wingdings" panose="05000000000000000000" pitchFamily="2" charset="2"/>
              <a:buChar char="ü"/>
            </a:pPr>
            <a:r>
              <a:rPr lang="en-GB" noProof="0" dirty="0"/>
              <a:t>A long-run baseline scenario and policy simulation scenarios</a:t>
            </a:r>
          </a:p>
          <a:p>
            <a:pPr marL="290216" indent="-285750">
              <a:buFont typeface="Wingdings" panose="05000000000000000000" pitchFamily="2" charset="2"/>
              <a:buChar char="ü"/>
            </a:pPr>
            <a:endParaRPr lang="en-GB" noProof="0" dirty="0"/>
          </a:p>
        </p:txBody>
      </p:sp>
    </p:spTree>
    <p:extLst>
      <p:ext uri="{BB962C8B-B14F-4D97-AF65-F5344CB8AC3E}">
        <p14:creationId xmlns:p14="http://schemas.microsoft.com/office/powerpoint/2010/main" val="16417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F119FE2C-BEA6-4A79-9B25-E864448DB269}"/>
              </a:ext>
            </a:extLst>
          </p:cNvPr>
          <p:cNvSpPr>
            <a:spLocks noGrp="1"/>
          </p:cNvSpPr>
          <p:nvPr>
            <p:ph type="title"/>
          </p:nvPr>
        </p:nvSpPr>
        <p:spPr/>
        <p:txBody>
          <a:bodyPr/>
          <a:lstStyle/>
          <a:p>
            <a:pPr algn="ctr"/>
            <a:r>
              <a:rPr lang="it-IT" dirty="0"/>
              <a:t>Thank </a:t>
            </a:r>
            <a:r>
              <a:rPr lang="it-IT" dirty="0" err="1"/>
              <a:t>you</a:t>
            </a:r>
            <a:r>
              <a:rPr lang="it-IT" dirty="0"/>
              <a:t> for </a:t>
            </a:r>
            <a:r>
              <a:rPr lang="it-IT" dirty="0" err="1"/>
              <a:t>your</a:t>
            </a:r>
            <a:r>
              <a:rPr lang="it-IT" dirty="0"/>
              <a:t> </a:t>
            </a:r>
            <a:r>
              <a:rPr lang="it-IT" dirty="0" err="1"/>
              <a:t>attention</a:t>
            </a:r>
            <a:r>
              <a:rPr lang="it-IT" dirty="0"/>
              <a:t>!</a:t>
            </a:r>
            <a:br>
              <a:rPr lang="it-IT" dirty="0"/>
            </a:br>
            <a:br>
              <a:rPr lang="it-IT" dirty="0"/>
            </a:br>
            <a:r>
              <a:rPr lang="it-IT" sz="1800" dirty="0"/>
              <a:t>rossella.bardazzi@unifi.it</a:t>
            </a:r>
          </a:p>
        </p:txBody>
      </p:sp>
    </p:spTree>
    <p:extLst>
      <p:ext uri="{BB962C8B-B14F-4D97-AF65-F5344CB8AC3E}">
        <p14:creationId xmlns:p14="http://schemas.microsoft.com/office/powerpoint/2010/main" val="2780517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500DA7FD-9175-7FD0-F9F8-CF819F3BDDCA}"/>
              </a:ext>
            </a:extLst>
          </p:cNvPr>
          <p:cNvSpPr>
            <a:spLocks noGrp="1"/>
          </p:cNvSpPr>
          <p:nvPr>
            <p:ph type="title"/>
          </p:nvPr>
        </p:nvSpPr>
        <p:spPr/>
        <p:txBody>
          <a:bodyPr/>
          <a:lstStyle/>
          <a:p>
            <a:r>
              <a:rPr lang="it-IT" dirty="0"/>
              <a:t>Other slides</a:t>
            </a:r>
          </a:p>
        </p:txBody>
      </p:sp>
    </p:spTree>
    <p:extLst>
      <p:ext uri="{BB962C8B-B14F-4D97-AF65-F5344CB8AC3E}">
        <p14:creationId xmlns:p14="http://schemas.microsoft.com/office/powerpoint/2010/main" val="1993533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F9A90CCA-9B02-C38A-2ED8-28605B983740}"/>
              </a:ext>
            </a:extLst>
          </p:cNvPr>
          <p:cNvSpPr>
            <a:spLocks noGrp="1"/>
          </p:cNvSpPr>
          <p:nvPr>
            <p:ph type="body" sz="quarter" idx="14"/>
          </p:nvPr>
        </p:nvSpPr>
        <p:spPr/>
        <p:txBody>
          <a:bodyPr/>
          <a:lstStyle/>
          <a:p>
            <a:r>
              <a:rPr lang="en-GB" noProof="0" dirty="0"/>
              <a:t>Joint SHAIO-IIOA conference, 2026 - Seville</a:t>
            </a:r>
          </a:p>
          <a:p>
            <a:endParaRPr lang="en-GB" noProof="0" dirty="0"/>
          </a:p>
        </p:txBody>
      </p:sp>
      <p:sp>
        <p:nvSpPr>
          <p:cNvPr id="4" name="Titolo 3">
            <a:extLst>
              <a:ext uri="{FF2B5EF4-FFF2-40B4-BE49-F238E27FC236}">
                <a16:creationId xmlns:a16="http://schemas.microsoft.com/office/drawing/2014/main" id="{BD191464-609C-E645-5D52-52DA9D3A7A9D}"/>
              </a:ext>
            </a:extLst>
          </p:cNvPr>
          <p:cNvSpPr>
            <a:spLocks noGrp="1"/>
          </p:cNvSpPr>
          <p:nvPr>
            <p:ph type="title"/>
          </p:nvPr>
        </p:nvSpPr>
        <p:spPr/>
        <p:txBody>
          <a:bodyPr/>
          <a:lstStyle/>
          <a:p>
            <a:r>
              <a:rPr lang="en-GB" noProof="0" dirty="0">
                <a:solidFill>
                  <a:schemeClr val="accent1"/>
                </a:solidFill>
              </a:rPr>
              <a:t>Conceptual hard-linking process</a:t>
            </a:r>
            <a:br>
              <a:rPr lang="en-GB" noProof="0" dirty="0">
                <a:solidFill>
                  <a:srgbClr val="728FA5"/>
                </a:solidFill>
              </a:rPr>
            </a:br>
            <a:endParaRPr lang="en-GB" noProof="0" dirty="0"/>
          </a:p>
        </p:txBody>
      </p:sp>
      <p:pic>
        <p:nvPicPr>
          <p:cNvPr id="6" name="Immagine 5">
            <a:extLst>
              <a:ext uri="{FF2B5EF4-FFF2-40B4-BE49-F238E27FC236}">
                <a16:creationId xmlns:a16="http://schemas.microsoft.com/office/drawing/2014/main" id="{DEBE84E5-33AD-C350-4859-DDD75498C51C}"/>
              </a:ext>
            </a:extLst>
          </p:cNvPr>
          <p:cNvPicPr>
            <a:picLocks noChangeAspect="1"/>
          </p:cNvPicPr>
          <p:nvPr/>
        </p:nvPicPr>
        <p:blipFill>
          <a:blip r:embed="rId3"/>
          <a:stretch>
            <a:fillRect/>
          </a:stretch>
        </p:blipFill>
        <p:spPr>
          <a:xfrm>
            <a:off x="1156063" y="1354127"/>
            <a:ext cx="6975566" cy="3281965"/>
          </a:xfrm>
          <a:prstGeom prst="rect">
            <a:avLst/>
          </a:prstGeom>
        </p:spPr>
      </p:pic>
    </p:spTree>
    <p:extLst>
      <p:ext uri="{BB962C8B-B14F-4D97-AF65-F5344CB8AC3E}">
        <p14:creationId xmlns:p14="http://schemas.microsoft.com/office/powerpoint/2010/main" val="1338201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F58C9-55FC-BD95-FD1A-990A81258B68}"/>
            </a:ext>
          </a:extLst>
        </p:cNvPr>
        <p:cNvGrpSpPr/>
        <p:nvPr/>
      </p:nvGrpSpPr>
      <p:grpSpPr>
        <a:xfrm>
          <a:off x="0" y="0"/>
          <a:ext cx="0" cy="0"/>
          <a:chOff x="0" y="0"/>
          <a:chExt cx="0" cy="0"/>
        </a:xfrm>
      </p:grpSpPr>
      <p:sp>
        <p:nvSpPr>
          <p:cNvPr id="2" name="Segnaposto testo 1">
            <a:extLst>
              <a:ext uri="{FF2B5EF4-FFF2-40B4-BE49-F238E27FC236}">
                <a16:creationId xmlns:a16="http://schemas.microsoft.com/office/drawing/2014/main" id="{9A8DDFC4-65E2-9BA9-867C-A7934A68D2AB}"/>
              </a:ext>
            </a:extLst>
          </p:cNvPr>
          <p:cNvSpPr>
            <a:spLocks noGrp="1"/>
          </p:cNvSpPr>
          <p:nvPr>
            <p:ph type="body" sz="quarter" idx="14"/>
          </p:nvPr>
        </p:nvSpPr>
        <p:spPr/>
        <p:txBody>
          <a:bodyPr/>
          <a:lstStyle/>
          <a:p>
            <a:r>
              <a:rPr lang="en-GB" noProof="0" dirty="0"/>
              <a:t>Joint SHAIO-IIOA conference, 2026 - Seville</a:t>
            </a:r>
          </a:p>
          <a:p>
            <a:endParaRPr lang="en-GB" noProof="0" dirty="0"/>
          </a:p>
        </p:txBody>
      </p:sp>
      <p:sp>
        <p:nvSpPr>
          <p:cNvPr id="4" name="Titolo 3">
            <a:extLst>
              <a:ext uri="{FF2B5EF4-FFF2-40B4-BE49-F238E27FC236}">
                <a16:creationId xmlns:a16="http://schemas.microsoft.com/office/drawing/2014/main" id="{49EBA146-3765-928E-08B4-AB271FA7695F}"/>
              </a:ext>
            </a:extLst>
          </p:cNvPr>
          <p:cNvSpPr>
            <a:spLocks noGrp="1"/>
          </p:cNvSpPr>
          <p:nvPr>
            <p:ph type="title"/>
          </p:nvPr>
        </p:nvSpPr>
        <p:spPr>
          <a:xfrm>
            <a:off x="714375" y="713183"/>
            <a:ext cx="8103948" cy="384097"/>
          </a:xfrm>
        </p:spPr>
        <p:txBody>
          <a:bodyPr/>
          <a:lstStyle/>
          <a:p>
            <a:r>
              <a:rPr lang="en-GB" noProof="0" dirty="0">
                <a:solidFill>
                  <a:schemeClr val="accent1"/>
                </a:solidFill>
              </a:rPr>
              <a:t>Energy system model</a:t>
            </a:r>
            <a:br>
              <a:rPr lang="en-GB" noProof="0" dirty="0">
                <a:solidFill>
                  <a:srgbClr val="728FA5"/>
                </a:solidFill>
              </a:rPr>
            </a:br>
            <a:endParaRPr lang="en-GB" noProof="0" dirty="0"/>
          </a:p>
        </p:txBody>
      </p:sp>
      <p:pic>
        <p:nvPicPr>
          <p:cNvPr id="5" name="Immagine 4">
            <a:extLst>
              <a:ext uri="{FF2B5EF4-FFF2-40B4-BE49-F238E27FC236}">
                <a16:creationId xmlns:a16="http://schemas.microsoft.com/office/drawing/2014/main" id="{4C1C20E1-7F03-8843-3D5F-C8423CCBE1DF}"/>
              </a:ext>
            </a:extLst>
          </p:cNvPr>
          <p:cNvPicPr>
            <a:picLocks noChangeAspect="1"/>
          </p:cNvPicPr>
          <p:nvPr/>
        </p:nvPicPr>
        <p:blipFill>
          <a:blip r:embed="rId3"/>
          <a:stretch>
            <a:fillRect/>
          </a:stretch>
        </p:blipFill>
        <p:spPr>
          <a:xfrm>
            <a:off x="4157713" y="1443421"/>
            <a:ext cx="4499238" cy="3066554"/>
          </a:xfrm>
          <a:prstGeom prst="rect">
            <a:avLst/>
          </a:prstGeom>
        </p:spPr>
      </p:pic>
      <mc:AlternateContent xmlns:mc="http://schemas.openxmlformats.org/markup-compatibility/2006" xmlns:a14="http://schemas.microsoft.com/office/drawing/2010/main">
        <mc:Choice Requires="a14">
          <p:sp>
            <p:nvSpPr>
              <p:cNvPr id="3" name="CasellaDiTesto 2">
                <a:extLst>
                  <a:ext uri="{FF2B5EF4-FFF2-40B4-BE49-F238E27FC236}">
                    <a16:creationId xmlns:a16="http://schemas.microsoft.com/office/drawing/2014/main" id="{42DA01E7-2B97-B6F1-4F7C-3D5996156D23}"/>
                  </a:ext>
                </a:extLst>
              </p:cNvPr>
              <p:cNvSpPr txBox="1"/>
              <p:nvPr/>
            </p:nvSpPr>
            <p:spPr>
              <a:xfrm>
                <a:off x="326572" y="1456595"/>
                <a:ext cx="3657599" cy="2984728"/>
              </a:xfrm>
              <a:prstGeom prst="rect">
                <a:avLst/>
              </a:prstGeom>
              <a:noFill/>
            </p:spPr>
            <p:txBody>
              <a:bodyPr wrap="square" rtlCol="0">
                <a:spAutoFit/>
              </a:bodyPr>
              <a:lstStyle/>
              <a:p>
                <a:r>
                  <a:rPr lang="en-GB" sz="1200" noProof="0" dirty="0"/>
                  <a:t>The energy system model can be represented as an </a:t>
                </a:r>
                <a:r>
                  <a:rPr lang="en-GB" sz="1200" b="1" noProof="0" dirty="0">
                    <a:solidFill>
                      <a:srgbClr val="004C7E"/>
                    </a:solidFill>
                  </a:rPr>
                  <a:t>optimization model</a:t>
                </a:r>
                <a:r>
                  <a:rPr lang="en-GB" sz="1200" noProof="0" dirty="0"/>
                  <a:t>, in which the decision variables – total product demand </a:t>
                </a:r>
                <a14:m>
                  <m:oMath xmlns:m="http://schemas.openxmlformats.org/officeDocument/2006/math">
                    <m:r>
                      <a:rPr lang="en-GB" sz="1200" b="1" noProof="0" smtClean="0">
                        <a:latin typeface="Cambria Math" panose="02040503050406030204" pitchFamily="18" charset="0"/>
                      </a:rPr>
                      <m:t>𝐐</m:t>
                    </m:r>
                  </m:oMath>
                </a14:m>
                <a:r>
                  <a:rPr lang="en-GB" sz="1200" noProof="0" dirty="0"/>
                  <a:t>, total activity output </a:t>
                </a:r>
                <a14:m>
                  <m:oMath xmlns:m="http://schemas.openxmlformats.org/officeDocument/2006/math">
                    <m:r>
                      <a:rPr lang="en-GB" sz="1200" b="1" noProof="0" smtClean="0">
                        <a:latin typeface="Cambria Math" panose="02040503050406030204" pitchFamily="18" charset="0"/>
                      </a:rPr>
                      <m:t>𝐗</m:t>
                    </m:r>
                  </m:oMath>
                </a14:m>
                <a:r>
                  <a:rPr lang="en-GB" sz="1200" noProof="0" dirty="0"/>
                  <a:t>, and total newly installed capacity </a:t>
                </a:r>
                <a14:m>
                  <m:oMath xmlns:m="http://schemas.openxmlformats.org/officeDocument/2006/math">
                    <m:r>
                      <a:rPr lang="en-GB" sz="1200" b="1" noProof="0" smtClean="0">
                        <a:latin typeface="Cambria Math" panose="02040503050406030204" pitchFamily="18" charset="0"/>
                      </a:rPr>
                      <m:t>𝐂𝐚</m:t>
                    </m:r>
                    <m:sSub>
                      <m:sSubPr>
                        <m:ctrlPr>
                          <a:rPr lang="en-GB" sz="1200" b="1" i="1" noProof="0" smtClean="0">
                            <a:latin typeface="Cambria Math" panose="02040503050406030204" pitchFamily="18" charset="0"/>
                          </a:rPr>
                        </m:ctrlPr>
                      </m:sSubPr>
                      <m:e>
                        <m:r>
                          <a:rPr lang="en-GB" sz="1200" b="1" noProof="0" smtClean="0">
                            <a:latin typeface="Cambria Math" panose="02040503050406030204" pitchFamily="18" charset="0"/>
                          </a:rPr>
                          <m:t>𝐩</m:t>
                        </m:r>
                      </m:e>
                      <m:sub>
                        <m:r>
                          <a:rPr lang="en-GB" sz="1200" b="1" noProof="0" smtClean="0">
                            <a:latin typeface="Cambria Math" panose="02040503050406030204" pitchFamily="18" charset="0"/>
                          </a:rPr>
                          <m:t>𝐢𝐧𝐬𝐭</m:t>
                        </m:r>
                      </m:sub>
                    </m:sSub>
                  </m:oMath>
                </a14:m>
                <a:r>
                  <a:rPr lang="en-GB" sz="1200" noProof="0" dirty="0"/>
                  <a:t> – are determined by the following cost objective function:</a:t>
                </a:r>
              </a:p>
              <a:p>
                <a:endParaRPr lang="en-GB" sz="1200" noProof="0" dirty="0"/>
              </a:p>
              <a:p>
                <a:endParaRPr lang="en-GB" sz="1200" noProof="0" dirty="0"/>
              </a:p>
              <a:p>
                <a:pPr/>
                <a14:m>
                  <m:oMathPara xmlns:m="http://schemas.openxmlformats.org/officeDocument/2006/math">
                    <m:oMathParaPr>
                      <m:jc m:val="centerGroup"/>
                    </m:oMathParaPr>
                    <m:oMath xmlns:m="http://schemas.openxmlformats.org/officeDocument/2006/math">
                      <m:r>
                        <m:rPr>
                          <m:sty m:val="p"/>
                        </m:rPr>
                        <a:rPr lang="en-GB" sz="1200" noProof="0" smtClean="0">
                          <a:latin typeface="Cambria Math" panose="02040503050406030204" pitchFamily="18" charset="0"/>
                        </a:rPr>
                        <m:t>min</m:t>
                      </m:r>
                      <m:d>
                        <m:dPr>
                          <m:ctrlPr>
                            <a:rPr lang="en-GB" sz="1200" b="1" i="1" noProof="0" smtClean="0">
                              <a:latin typeface="Cambria Math" panose="02040503050406030204" pitchFamily="18" charset="0"/>
                            </a:rPr>
                          </m:ctrlPr>
                        </m:dPr>
                        <m:e>
                          <m:sSub>
                            <m:sSubPr>
                              <m:ctrlPr>
                                <a:rPr lang="en-GB" sz="1200" b="1" i="1" noProof="0" smtClean="0">
                                  <a:latin typeface="Cambria Math" panose="02040503050406030204" pitchFamily="18" charset="0"/>
                                </a:rPr>
                              </m:ctrlPr>
                            </m:sSubPr>
                            <m:e>
                              <m:r>
                                <a:rPr lang="en-GB" sz="1200" b="1" noProof="0" smtClean="0">
                                  <a:latin typeface="Cambria Math" panose="02040503050406030204" pitchFamily="18" charset="0"/>
                                </a:rPr>
                                <m:t>𝐂</m:t>
                              </m:r>
                            </m:e>
                            <m:sub>
                              <m:r>
                                <a:rPr lang="en-GB" sz="1200" b="1" noProof="0" smtClean="0">
                                  <a:latin typeface="Cambria Math" panose="02040503050406030204" pitchFamily="18" charset="0"/>
                                </a:rPr>
                                <m:t>𝐭𝐨𝐭</m:t>
                              </m:r>
                            </m:sub>
                          </m:sSub>
                        </m:e>
                      </m:d>
                      <m:r>
                        <a:rPr lang="en-GB" sz="1200" b="1" noProof="0" smtClean="0">
                          <a:latin typeface="Cambria Math" panose="02040503050406030204" pitchFamily="18" charset="0"/>
                        </a:rPr>
                        <m:t>=</m:t>
                      </m:r>
                      <m:r>
                        <m:rPr>
                          <m:sty m:val="p"/>
                        </m:rPr>
                        <a:rPr lang="en-GB" sz="1200" noProof="0" smtClean="0">
                          <a:latin typeface="Cambria Math" panose="02040503050406030204" pitchFamily="18" charset="0"/>
                        </a:rPr>
                        <m:t>min</m:t>
                      </m:r>
                      <m:r>
                        <a:rPr lang="en-GB" sz="1200" noProof="0" smtClean="0">
                          <a:latin typeface="Cambria Math" panose="02040503050406030204" pitchFamily="18" charset="0"/>
                        </a:rPr>
                        <m:t>(</m:t>
                      </m:r>
                      <m:sSub>
                        <m:sSubPr>
                          <m:ctrlPr>
                            <a:rPr lang="en-GB" sz="1200" b="1" i="1" noProof="0" smtClean="0">
                              <a:latin typeface="Cambria Math" panose="02040503050406030204" pitchFamily="18" charset="0"/>
                            </a:rPr>
                          </m:ctrlPr>
                        </m:sSubPr>
                        <m:e>
                          <m:r>
                            <a:rPr lang="en-GB" sz="1200" b="1" noProof="0" smtClean="0">
                              <a:latin typeface="Cambria Math" panose="02040503050406030204" pitchFamily="18" charset="0"/>
                            </a:rPr>
                            <m:t>𝐂</m:t>
                          </m:r>
                        </m:e>
                        <m:sub>
                          <m:r>
                            <a:rPr lang="en-GB" sz="1200" b="1" noProof="0" smtClean="0">
                              <a:latin typeface="Cambria Math" panose="02040503050406030204" pitchFamily="18" charset="0"/>
                            </a:rPr>
                            <m:t>𝐜𝐚𝐩</m:t>
                          </m:r>
                        </m:sub>
                      </m:sSub>
                      <m:r>
                        <a:rPr lang="en-GB" sz="1200" b="1" noProof="0" smtClean="0">
                          <a:latin typeface="Cambria Math" panose="02040503050406030204" pitchFamily="18" charset="0"/>
                        </a:rPr>
                        <m:t>+</m:t>
                      </m:r>
                      <m:sSub>
                        <m:sSubPr>
                          <m:ctrlPr>
                            <a:rPr lang="en-GB" sz="1200" b="1" i="1" noProof="0" smtClean="0">
                              <a:latin typeface="Cambria Math" panose="02040503050406030204" pitchFamily="18" charset="0"/>
                            </a:rPr>
                          </m:ctrlPr>
                        </m:sSubPr>
                        <m:e>
                          <m:r>
                            <a:rPr lang="en-GB" sz="1200" b="1" noProof="0" smtClean="0">
                              <a:latin typeface="Cambria Math" panose="02040503050406030204" pitchFamily="18" charset="0"/>
                            </a:rPr>
                            <m:t>𝐂</m:t>
                          </m:r>
                        </m:e>
                        <m:sub>
                          <m:r>
                            <a:rPr lang="en-GB" sz="1200" b="1" noProof="0" smtClean="0">
                              <a:latin typeface="Cambria Math" panose="02040503050406030204" pitchFamily="18" charset="0"/>
                            </a:rPr>
                            <m:t>𝐫</m:t>
                          </m:r>
                        </m:sub>
                      </m:sSub>
                      <m:r>
                        <a:rPr lang="en-GB" sz="1200" b="1" noProof="0" smtClean="0">
                          <a:latin typeface="Cambria Math" panose="02040503050406030204" pitchFamily="18" charset="0"/>
                        </a:rPr>
                        <m:t>+</m:t>
                      </m:r>
                      <m:sSub>
                        <m:sSubPr>
                          <m:ctrlPr>
                            <a:rPr lang="en-GB" sz="1200" b="1" i="1" noProof="0" smtClean="0">
                              <a:latin typeface="Cambria Math" panose="02040503050406030204" pitchFamily="18" charset="0"/>
                            </a:rPr>
                          </m:ctrlPr>
                        </m:sSubPr>
                        <m:e>
                          <m:r>
                            <a:rPr lang="en-GB" sz="1200" b="1" noProof="0" smtClean="0">
                              <a:latin typeface="Cambria Math" panose="02040503050406030204" pitchFamily="18" charset="0"/>
                            </a:rPr>
                            <m:t>𝐂</m:t>
                          </m:r>
                        </m:e>
                        <m:sub>
                          <m:r>
                            <a:rPr lang="en-GB" sz="1200" b="1" noProof="0" smtClean="0">
                              <a:latin typeface="Cambria Math" panose="02040503050406030204" pitchFamily="18" charset="0"/>
                            </a:rPr>
                            <m:t>𝐟𝐢</m:t>
                          </m:r>
                          <m:sSub>
                            <m:sSubPr>
                              <m:ctrlPr>
                                <a:rPr lang="en-GB" sz="1200" b="1" i="1" noProof="0" smtClean="0">
                                  <a:latin typeface="Cambria Math" panose="02040503050406030204" pitchFamily="18" charset="0"/>
                                </a:rPr>
                              </m:ctrlPr>
                            </m:sSubPr>
                            <m:e>
                              <m:r>
                                <a:rPr lang="en-GB" sz="1200" b="1" noProof="0" smtClean="0">
                                  <a:latin typeface="Cambria Math" panose="02040503050406030204" pitchFamily="18" charset="0"/>
                                </a:rPr>
                                <m:t>𝐱</m:t>
                              </m:r>
                            </m:e>
                            <m:sub>
                              <m:r>
                                <a:rPr lang="en-GB" sz="1200" b="1" noProof="0" smtClean="0">
                                  <a:latin typeface="Cambria Math" panose="02040503050406030204" pitchFamily="18" charset="0"/>
                                </a:rPr>
                                <m:t>𝐨𝐩</m:t>
                              </m:r>
                            </m:sub>
                          </m:sSub>
                        </m:sub>
                      </m:sSub>
                      <m:r>
                        <a:rPr lang="en-GB" sz="1200" b="1" noProof="0" smtClean="0">
                          <a:latin typeface="Cambria Math" panose="02040503050406030204" pitchFamily="18" charset="0"/>
                        </a:rPr>
                        <m:t>+</m:t>
                      </m:r>
                      <m:sSub>
                        <m:sSubPr>
                          <m:ctrlPr>
                            <a:rPr lang="en-GB" sz="1200" b="1" i="1" noProof="0" smtClean="0">
                              <a:latin typeface="Cambria Math" panose="02040503050406030204" pitchFamily="18" charset="0"/>
                            </a:rPr>
                          </m:ctrlPr>
                        </m:sSubPr>
                        <m:e>
                          <m:r>
                            <a:rPr lang="en-GB" sz="1200" b="1" noProof="0" smtClean="0">
                              <a:latin typeface="Cambria Math" panose="02040503050406030204" pitchFamily="18" charset="0"/>
                            </a:rPr>
                            <m:t>𝐂</m:t>
                          </m:r>
                        </m:e>
                        <m:sub>
                          <m:r>
                            <a:rPr lang="en-GB" sz="1200" b="1" noProof="0" smtClean="0">
                              <a:latin typeface="Cambria Math" panose="02040503050406030204" pitchFamily="18" charset="0"/>
                            </a:rPr>
                            <m:t>𝐯𝐚</m:t>
                          </m:r>
                          <m:sSub>
                            <m:sSubPr>
                              <m:ctrlPr>
                                <a:rPr lang="en-GB" sz="1200" b="1" i="1" noProof="0" smtClean="0">
                                  <a:latin typeface="Cambria Math" panose="02040503050406030204" pitchFamily="18" charset="0"/>
                                </a:rPr>
                              </m:ctrlPr>
                            </m:sSubPr>
                            <m:e>
                              <m:r>
                                <a:rPr lang="en-GB" sz="1200" b="1" noProof="0" smtClean="0">
                                  <a:latin typeface="Cambria Math" panose="02040503050406030204" pitchFamily="18" charset="0"/>
                                </a:rPr>
                                <m:t>𝐫</m:t>
                              </m:r>
                            </m:e>
                            <m:sub>
                              <m:r>
                                <a:rPr lang="en-GB" sz="1200" b="1" noProof="0" smtClean="0">
                                  <a:latin typeface="Cambria Math" panose="02040503050406030204" pitchFamily="18" charset="0"/>
                                </a:rPr>
                                <m:t>𝐨𝐩</m:t>
                              </m:r>
                            </m:sub>
                          </m:sSub>
                        </m:sub>
                      </m:sSub>
                      <m:r>
                        <a:rPr lang="en-GB" sz="1200" b="1" noProof="0" smtClean="0">
                          <a:latin typeface="Cambria Math" panose="02040503050406030204" pitchFamily="18" charset="0"/>
                        </a:rPr>
                        <m:t>+</m:t>
                      </m:r>
                      <m:sSub>
                        <m:sSubPr>
                          <m:ctrlPr>
                            <a:rPr lang="en-GB" sz="1200" b="1" i="1" noProof="0" smtClean="0">
                              <a:latin typeface="Cambria Math" panose="02040503050406030204" pitchFamily="18" charset="0"/>
                            </a:rPr>
                          </m:ctrlPr>
                        </m:sSubPr>
                        <m:e>
                          <m:r>
                            <a:rPr lang="en-GB" sz="1200" b="1" noProof="0" smtClean="0">
                              <a:latin typeface="Cambria Math" panose="02040503050406030204" pitchFamily="18" charset="0"/>
                            </a:rPr>
                            <m:t>𝐂</m:t>
                          </m:r>
                        </m:e>
                        <m:sub>
                          <m:r>
                            <a:rPr lang="en-GB" sz="1200" b="1" noProof="0" smtClean="0">
                              <a:latin typeface="Cambria Math" panose="02040503050406030204" pitchFamily="18" charset="0"/>
                            </a:rPr>
                            <m:t>𝐟𝐮𝐞𝐥</m:t>
                          </m:r>
                        </m:sub>
                      </m:sSub>
                      <m:r>
                        <a:rPr lang="en-GB" sz="1200" b="1" noProof="0" smtClean="0">
                          <a:latin typeface="Cambria Math" panose="02040503050406030204" pitchFamily="18" charset="0"/>
                        </a:rPr>
                        <m:t>)</m:t>
                      </m:r>
                    </m:oMath>
                  </m:oMathPara>
                </a14:m>
                <a:endParaRPr lang="en-GB" sz="1200" noProof="0" dirty="0"/>
              </a:p>
              <a:p>
                <a:endParaRPr lang="en-GB" sz="1200" noProof="0" dirty="0"/>
              </a:p>
              <a:p>
                <a:r>
                  <a:rPr lang="en-GB" sz="1200" noProof="0" dirty="0"/>
                  <a:t>where </a:t>
                </a:r>
                <a14:m>
                  <m:oMath xmlns:m="http://schemas.openxmlformats.org/officeDocument/2006/math">
                    <m:sSub>
                      <m:sSubPr>
                        <m:ctrlPr>
                          <a:rPr lang="en-GB" sz="1200" b="1" i="1" noProof="0" smtClean="0">
                            <a:latin typeface="Cambria Math" panose="02040503050406030204" pitchFamily="18" charset="0"/>
                          </a:rPr>
                        </m:ctrlPr>
                      </m:sSubPr>
                      <m:e>
                        <m:r>
                          <a:rPr lang="en-GB" sz="1200" b="1" noProof="0" smtClean="0">
                            <a:latin typeface="Cambria Math" panose="02040503050406030204" pitchFamily="18" charset="0"/>
                          </a:rPr>
                          <m:t>𝐂</m:t>
                        </m:r>
                      </m:e>
                      <m:sub>
                        <m:r>
                          <a:rPr lang="en-GB" sz="1200" b="1" noProof="0" smtClean="0">
                            <a:latin typeface="Cambria Math" panose="02040503050406030204" pitchFamily="18" charset="0"/>
                          </a:rPr>
                          <m:t>𝐭𝐨𝐭</m:t>
                        </m:r>
                      </m:sub>
                    </m:sSub>
                  </m:oMath>
                </a14:m>
                <a:r>
                  <a:rPr lang="en-GB" sz="1200" noProof="0" dirty="0"/>
                  <a:t> are the total costs</a:t>
                </a:r>
              </a:p>
              <a:p>
                <a14:m>
                  <m:oMath xmlns:m="http://schemas.openxmlformats.org/officeDocument/2006/math">
                    <m:sSub>
                      <m:sSubPr>
                        <m:ctrlPr>
                          <a:rPr lang="en-GB" sz="1200" b="1" i="1" noProof="0" smtClean="0">
                            <a:latin typeface="Cambria Math" panose="02040503050406030204" pitchFamily="18" charset="0"/>
                          </a:rPr>
                        </m:ctrlPr>
                      </m:sSubPr>
                      <m:e>
                        <m:r>
                          <a:rPr lang="en-GB" sz="1200" b="1" noProof="0" smtClean="0">
                            <a:latin typeface="Cambria Math" panose="02040503050406030204" pitchFamily="18" charset="0"/>
                          </a:rPr>
                          <m:t>𝐂</m:t>
                        </m:r>
                      </m:e>
                      <m:sub>
                        <m:r>
                          <a:rPr lang="en-GB" sz="1200" b="1" noProof="0" smtClean="0">
                            <a:latin typeface="Cambria Math" panose="02040503050406030204" pitchFamily="18" charset="0"/>
                          </a:rPr>
                          <m:t>𝐜𝐚𝐩</m:t>
                        </m:r>
                      </m:sub>
                    </m:sSub>
                  </m:oMath>
                </a14:m>
                <a:r>
                  <a:rPr lang="en-GB" sz="1200" noProof="0" dirty="0"/>
                  <a:t> are the capital costs</a:t>
                </a:r>
              </a:p>
              <a:p>
                <a14:m>
                  <m:oMath xmlns:m="http://schemas.openxmlformats.org/officeDocument/2006/math">
                    <m:sSub>
                      <m:sSubPr>
                        <m:ctrlPr>
                          <a:rPr lang="en-GB" sz="1200" b="1" i="1" noProof="0" smtClean="0">
                            <a:latin typeface="Cambria Math" panose="02040503050406030204" pitchFamily="18" charset="0"/>
                          </a:rPr>
                        </m:ctrlPr>
                      </m:sSubPr>
                      <m:e>
                        <m:r>
                          <a:rPr lang="en-GB" sz="1200" b="1" noProof="0" smtClean="0">
                            <a:latin typeface="Cambria Math" panose="02040503050406030204" pitchFamily="18" charset="0"/>
                          </a:rPr>
                          <m:t>𝐂</m:t>
                        </m:r>
                      </m:e>
                      <m:sub>
                        <m:r>
                          <a:rPr lang="en-GB" sz="1200" b="1" noProof="0" smtClean="0">
                            <a:latin typeface="Cambria Math" panose="02040503050406030204" pitchFamily="18" charset="0"/>
                          </a:rPr>
                          <m:t>𝐫</m:t>
                        </m:r>
                      </m:sub>
                    </m:sSub>
                  </m:oMath>
                </a14:m>
                <a:r>
                  <a:rPr lang="en-GB" sz="1200" noProof="0" dirty="0"/>
                  <a:t> are the emission costs</a:t>
                </a:r>
              </a:p>
              <a:p>
                <a14:m>
                  <m:oMath xmlns:m="http://schemas.openxmlformats.org/officeDocument/2006/math">
                    <m:sSub>
                      <m:sSubPr>
                        <m:ctrlPr>
                          <a:rPr lang="en-GB" sz="1200" b="1" i="1" noProof="0" smtClean="0">
                            <a:latin typeface="Cambria Math" panose="02040503050406030204" pitchFamily="18" charset="0"/>
                          </a:rPr>
                        </m:ctrlPr>
                      </m:sSubPr>
                      <m:e>
                        <m:r>
                          <a:rPr lang="en-GB" sz="1200" b="1" noProof="0" smtClean="0">
                            <a:latin typeface="Cambria Math" panose="02040503050406030204" pitchFamily="18" charset="0"/>
                          </a:rPr>
                          <m:t>𝐂</m:t>
                        </m:r>
                      </m:e>
                      <m:sub>
                        <m:r>
                          <a:rPr lang="en-GB" sz="1200" b="1" noProof="0" smtClean="0">
                            <a:latin typeface="Cambria Math" panose="02040503050406030204" pitchFamily="18" charset="0"/>
                          </a:rPr>
                          <m:t>𝐟𝐢</m:t>
                        </m:r>
                        <m:sSub>
                          <m:sSubPr>
                            <m:ctrlPr>
                              <a:rPr lang="en-GB" sz="1200" b="1" i="1" noProof="0" smtClean="0">
                                <a:latin typeface="Cambria Math" panose="02040503050406030204" pitchFamily="18" charset="0"/>
                              </a:rPr>
                            </m:ctrlPr>
                          </m:sSubPr>
                          <m:e>
                            <m:r>
                              <a:rPr lang="en-GB" sz="1200" b="1" noProof="0" smtClean="0">
                                <a:latin typeface="Cambria Math" panose="02040503050406030204" pitchFamily="18" charset="0"/>
                              </a:rPr>
                              <m:t>𝐱</m:t>
                            </m:r>
                          </m:e>
                          <m:sub>
                            <m:r>
                              <a:rPr lang="en-GB" sz="1200" b="1" noProof="0" smtClean="0">
                                <a:latin typeface="Cambria Math" panose="02040503050406030204" pitchFamily="18" charset="0"/>
                              </a:rPr>
                              <m:t>𝐨𝐩</m:t>
                            </m:r>
                          </m:sub>
                        </m:sSub>
                      </m:sub>
                    </m:sSub>
                  </m:oMath>
                </a14:m>
                <a:r>
                  <a:rPr lang="en-GB" sz="1200" noProof="0" dirty="0"/>
                  <a:t> are the fixed operational costs</a:t>
                </a:r>
              </a:p>
              <a:p>
                <a14:m>
                  <m:oMath xmlns:m="http://schemas.openxmlformats.org/officeDocument/2006/math">
                    <m:sSub>
                      <m:sSubPr>
                        <m:ctrlPr>
                          <a:rPr lang="en-GB" sz="1200" b="1" i="1" noProof="0" smtClean="0">
                            <a:latin typeface="Cambria Math" panose="02040503050406030204" pitchFamily="18" charset="0"/>
                          </a:rPr>
                        </m:ctrlPr>
                      </m:sSubPr>
                      <m:e>
                        <m:r>
                          <a:rPr lang="en-GB" sz="1200" b="1" noProof="0" smtClean="0">
                            <a:latin typeface="Cambria Math" panose="02040503050406030204" pitchFamily="18" charset="0"/>
                          </a:rPr>
                          <m:t>𝐂</m:t>
                        </m:r>
                      </m:e>
                      <m:sub>
                        <m:r>
                          <a:rPr lang="en-GB" sz="1200" b="1" noProof="0" smtClean="0">
                            <a:latin typeface="Cambria Math" panose="02040503050406030204" pitchFamily="18" charset="0"/>
                          </a:rPr>
                          <m:t>𝐯𝐚</m:t>
                        </m:r>
                        <m:sSub>
                          <m:sSubPr>
                            <m:ctrlPr>
                              <a:rPr lang="en-GB" sz="1200" b="1" i="1" noProof="0" smtClean="0">
                                <a:latin typeface="Cambria Math" panose="02040503050406030204" pitchFamily="18" charset="0"/>
                              </a:rPr>
                            </m:ctrlPr>
                          </m:sSubPr>
                          <m:e>
                            <m:r>
                              <a:rPr lang="en-GB" sz="1200" b="1" noProof="0" smtClean="0">
                                <a:latin typeface="Cambria Math" panose="02040503050406030204" pitchFamily="18" charset="0"/>
                              </a:rPr>
                              <m:t>𝐫</m:t>
                            </m:r>
                          </m:e>
                          <m:sub>
                            <m:r>
                              <a:rPr lang="en-GB" sz="1200" b="1" noProof="0" smtClean="0">
                                <a:latin typeface="Cambria Math" panose="02040503050406030204" pitchFamily="18" charset="0"/>
                              </a:rPr>
                              <m:t>𝐨𝐩</m:t>
                            </m:r>
                          </m:sub>
                        </m:sSub>
                      </m:sub>
                    </m:sSub>
                  </m:oMath>
                </a14:m>
                <a:r>
                  <a:rPr lang="en-GB" sz="1200" noProof="0" dirty="0"/>
                  <a:t> are the variable operational costs</a:t>
                </a:r>
              </a:p>
              <a:p>
                <a14:m>
                  <m:oMath xmlns:m="http://schemas.openxmlformats.org/officeDocument/2006/math">
                    <m:sSub>
                      <m:sSubPr>
                        <m:ctrlPr>
                          <a:rPr lang="en-GB" sz="1200" b="1" i="1" noProof="0" smtClean="0">
                            <a:latin typeface="Cambria Math" panose="02040503050406030204" pitchFamily="18" charset="0"/>
                          </a:rPr>
                        </m:ctrlPr>
                      </m:sSubPr>
                      <m:e>
                        <m:r>
                          <a:rPr lang="en-GB" sz="1200" b="1" noProof="0" smtClean="0">
                            <a:latin typeface="Cambria Math" panose="02040503050406030204" pitchFamily="18" charset="0"/>
                          </a:rPr>
                          <m:t>𝐂</m:t>
                        </m:r>
                      </m:e>
                      <m:sub>
                        <m:r>
                          <a:rPr lang="en-GB" sz="1200" b="1" noProof="0" smtClean="0">
                            <a:latin typeface="Cambria Math" panose="02040503050406030204" pitchFamily="18" charset="0"/>
                          </a:rPr>
                          <m:t>𝐟𝐮𝐞𝐥</m:t>
                        </m:r>
                      </m:sub>
                    </m:sSub>
                  </m:oMath>
                </a14:m>
                <a:r>
                  <a:rPr lang="en-GB" sz="1200" noProof="0" dirty="0"/>
                  <a:t> are the fuel costs</a:t>
                </a:r>
              </a:p>
            </p:txBody>
          </p:sp>
        </mc:Choice>
        <mc:Fallback xmlns="">
          <p:sp>
            <p:nvSpPr>
              <p:cNvPr id="3" name="CasellaDiTesto 2">
                <a:extLst>
                  <a:ext uri="{FF2B5EF4-FFF2-40B4-BE49-F238E27FC236}">
                    <a16:creationId xmlns:a16="http://schemas.microsoft.com/office/drawing/2014/main" id="{42DA01E7-2B97-B6F1-4F7C-3D5996156D23}"/>
                  </a:ext>
                </a:extLst>
              </p:cNvPr>
              <p:cNvSpPr txBox="1">
                <a:spLocks noRot="1" noChangeAspect="1" noMove="1" noResize="1" noEditPoints="1" noAdjustHandles="1" noChangeArrowheads="1" noChangeShapeType="1" noTextEdit="1"/>
              </p:cNvSpPr>
              <p:nvPr/>
            </p:nvSpPr>
            <p:spPr>
              <a:xfrm>
                <a:off x="326572" y="1456595"/>
                <a:ext cx="3657599" cy="2984728"/>
              </a:xfrm>
              <a:prstGeom prst="rect">
                <a:avLst/>
              </a:prstGeom>
              <a:blipFill>
                <a:blip r:embed="rId4"/>
                <a:stretch>
                  <a:fillRect l="-167" t="-204" b="-612"/>
                </a:stretch>
              </a:blipFill>
            </p:spPr>
            <p:txBody>
              <a:bodyPr/>
              <a:lstStyle/>
              <a:p>
                <a:r>
                  <a:rPr lang="it-IT">
                    <a:noFill/>
                  </a:rPr>
                  <a:t> </a:t>
                </a:r>
              </a:p>
            </p:txBody>
          </p:sp>
        </mc:Fallback>
      </mc:AlternateContent>
    </p:spTree>
    <p:extLst>
      <p:ext uri="{BB962C8B-B14F-4D97-AF65-F5344CB8AC3E}">
        <p14:creationId xmlns:p14="http://schemas.microsoft.com/office/powerpoint/2010/main" val="1908226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47F59325-F344-B354-B06C-AB15F83CD81D}"/>
              </a:ext>
            </a:extLst>
          </p:cNvPr>
          <p:cNvSpPr>
            <a:spLocks noGrp="1"/>
          </p:cNvSpPr>
          <p:nvPr>
            <p:ph type="body" sz="quarter" idx="14"/>
          </p:nvPr>
        </p:nvSpPr>
        <p:spPr/>
        <p:txBody>
          <a:bodyPr/>
          <a:lstStyle/>
          <a:p>
            <a:endParaRPr lang="en-GB" noProof="0" dirty="0"/>
          </a:p>
        </p:txBody>
      </p:sp>
      <p:sp>
        <p:nvSpPr>
          <p:cNvPr id="4" name="Titolo 3">
            <a:extLst>
              <a:ext uri="{FF2B5EF4-FFF2-40B4-BE49-F238E27FC236}">
                <a16:creationId xmlns:a16="http://schemas.microsoft.com/office/drawing/2014/main" id="{9C94B489-1F43-30F2-7C7A-A9675D6BB02E}"/>
              </a:ext>
            </a:extLst>
          </p:cNvPr>
          <p:cNvSpPr>
            <a:spLocks noGrp="1"/>
          </p:cNvSpPr>
          <p:nvPr>
            <p:ph type="title"/>
          </p:nvPr>
        </p:nvSpPr>
        <p:spPr/>
        <p:txBody>
          <a:bodyPr/>
          <a:lstStyle/>
          <a:p>
            <a:r>
              <a:rPr lang="en-GB" noProof="0" dirty="0">
                <a:solidFill>
                  <a:srgbClr val="728FA5"/>
                </a:solidFill>
              </a:rPr>
              <a:t>Energy system model</a:t>
            </a:r>
            <a:br>
              <a:rPr lang="en-GB" noProof="0" dirty="0">
                <a:solidFill>
                  <a:srgbClr val="728FA5"/>
                </a:solidFill>
              </a:rPr>
            </a:br>
            <a:endParaRPr lang="en-GB" noProof="0" dirty="0"/>
          </a:p>
        </p:txBody>
      </p:sp>
      <p:pic>
        <p:nvPicPr>
          <p:cNvPr id="6" name="Immagine 5">
            <a:extLst>
              <a:ext uri="{FF2B5EF4-FFF2-40B4-BE49-F238E27FC236}">
                <a16:creationId xmlns:a16="http://schemas.microsoft.com/office/drawing/2014/main" id="{E9A1AAE8-B745-8441-2947-AD2417175DBC}"/>
              </a:ext>
            </a:extLst>
          </p:cNvPr>
          <p:cNvPicPr>
            <a:picLocks noChangeAspect="1"/>
          </p:cNvPicPr>
          <p:nvPr/>
        </p:nvPicPr>
        <p:blipFill>
          <a:blip r:embed="rId3"/>
          <a:stretch>
            <a:fillRect/>
          </a:stretch>
        </p:blipFill>
        <p:spPr>
          <a:xfrm>
            <a:off x="613895" y="1121664"/>
            <a:ext cx="7639365" cy="3611482"/>
          </a:xfrm>
          <a:prstGeom prst="rect">
            <a:avLst/>
          </a:prstGeom>
        </p:spPr>
      </p:pic>
    </p:spTree>
    <p:extLst>
      <p:ext uri="{BB962C8B-B14F-4D97-AF65-F5344CB8AC3E}">
        <p14:creationId xmlns:p14="http://schemas.microsoft.com/office/powerpoint/2010/main" val="78133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D4F34A76-324E-5028-AC58-F73F0C106127}"/>
              </a:ext>
            </a:extLst>
          </p:cNvPr>
          <p:cNvSpPr>
            <a:spLocks noGrp="1"/>
          </p:cNvSpPr>
          <p:nvPr>
            <p:ph type="body" sz="quarter" idx="14"/>
          </p:nvPr>
        </p:nvSpPr>
        <p:spPr/>
        <p:txBody>
          <a:bodyPr/>
          <a:lstStyle/>
          <a:p>
            <a:endParaRPr lang="en-GB" noProof="0" dirty="0"/>
          </a:p>
        </p:txBody>
      </p:sp>
      <p:sp>
        <p:nvSpPr>
          <p:cNvPr id="4" name="Titolo 3">
            <a:extLst>
              <a:ext uri="{FF2B5EF4-FFF2-40B4-BE49-F238E27FC236}">
                <a16:creationId xmlns:a16="http://schemas.microsoft.com/office/drawing/2014/main" id="{B742B22E-3636-1700-0988-997FED1531FD}"/>
              </a:ext>
            </a:extLst>
          </p:cNvPr>
          <p:cNvSpPr>
            <a:spLocks noGrp="1"/>
          </p:cNvSpPr>
          <p:nvPr>
            <p:ph type="title"/>
          </p:nvPr>
        </p:nvSpPr>
        <p:spPr/>
        <p:txBody>
          <a:bodyPr/>
          <a:lstStyle/>
          <a:p>
            <a:r>
              <a:rPr lang="en-GB" noProof="0" dirty="0">
                <a:solidFill>
                  <a:schemeClr val="accent1"/>
                </a:solidFill>
              </a:rPr>
              <a:t>Technologies and products in the energy system model</a:t>
            </a:r>
          </a:p>
        </p:txBody>
      </p:sp>
      <p:pic>
        <p:nvPicPr>
          <p:cNvPr id="6" name="Immagine 5">
            <a:extLst>
              <a:ext uri="{FF2B5EF4-FFF2-40B4-BE49-F238E27FC236}">
                <a16:creationId xmlns:a16="http://schemas.microsoft.com/office/drawing/2014/main" id="{B7A0E673-A2FA-74E6-5F1D-644E79173EA7}"/>
              </a:ext>
            </a:extLst>
          </p:cNvPr>
          <p:cNvPicPr>
            <a:picLocks noChangeAspect="1"/>
          </p:cNvPicPr>
          <p:nvPr/>
        </p:nvPicPr>
        <p:blipFill>
          <a:blip r:embed="rId3"/>
          <a:stretch>
            <a:fillRect/>
          </a:stretch>
        </p:blipFill>
        <p:spPr>
          <a:xfrm>
            <a:off x="2148630" y="1349396"/>
            <a:ext cx="4846740" cy="2444708"/>
          </a:xfrm>
          <a:prstGeom prst="rect">
            <a:avLst/>
          </a:prstGeom>
        </p:spPr>
      </p:pic>
    </p:spTree>
    <p:extLst>
      <p:ext uri="{BB962C8B-B14F-4D97-AF65-F5344CB8AC3E}">
        <p14:creationId xmlns:p14="http://schemas.microsoft.com/office/powerpoint/2010/main" val="332738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F832A-76A7-4A0F-BDA6-D11007DEE89E}"/>
            </a:ext>
          </a:extLst>
        </p:cNvPr>
        <p:cNvGrpSpPr/>
        <p:nvPr/>
      </p:nvGrpSpPr>
      <p:grpSpPr>
        <a:xfrm>
          <a:off x="0" y="0"/>
          <a:ext cx="0" cy="0"/>
          <a:chOff x="0" y="0"/>
          <a:chExt cx="0" cy="0"/>
        </a:xfrm>
      </p:grpSpPr>
      <p:sp>
        <p:nvSpPr>
          <p:cNvPr id="2" name="Segnaposto testo 1">
            <a:extLst>
              <a:ext uri="{FF2B5EF4-FFF2-40B4-BE49-F238E27FC236}">
                <a16:creationId xmlns:a16="http://schemas.microsoft.com/office/drawing/2014/main" id="{30118334-B8B3-9E21-F580-B657FBD05B0D}"/>
              </a:ext>
            </a:extLst>
          </p:cNvPr>
          <p:cNvSpPr>
            <a:spLocks noGrp="1"/>
          </p:cNvSpPr>
          <p:nvPr>
            <p:ph type="body" sz="quarter" idx="14"/>
          </p:nvPr>
        </p:nvSpPr>
        <p:spPr/>
        <p:txBody>
          <a:bodyPr/>
          <a:lstStyle/>
          <a:p>
            <a:r>
              <a:rPr lang="en-GB" noProof="0" dirty="0"/>
              <a:t>Joint SHAIO-IIOA conference, 2026 - Seville</a:t>
            </a:r>
          </a:p>
          <a:p>
            <a:endParaRPr lang="en-GB" noProof="0" dirty="0"/>
          </a:p>
        </p:txBody>
      </p:sp>
      <mc:AlternateContent xmlns:mc="http://schemas.openxmlformats.org/markup-compatibility/2006" xmlns:a14="http://schemas.microsoft.com/office/drawing/2010/main">
        <mc:Choice Requires="a14">
          <p:sp>
            <p:nvSpPr>
              <p:cNvPr id="3" name="Segnaposto testo 2">
                <a:extLst>
                  <a:ext uri="{FF2B5EF4-FFF2-40B4-BE49-F238E27FC236}">
                    <a16:creationId xmlns:a16="http://schemas.microsoft.com/office/drawing/2014/main" id="{1190646F-4711-C51F-4821-246B7FE24E85}"/>
                  </a:ext>
                </a:extLst>
              </p:cNvPr>
              <p:cNvSpPr>
                <a:spLocks noGrp="1"/>
              </p:cNvSpPr>
              <p:nvPr>
                <p:ph type="body" sz="quarter" idx="13"/>
              </p:nvPr>
            </p:nvSpPr>
            <p:spPr>
              <a:xfrm>
                <a:off x="686095" y="1200982"/>
                <a:ext cx="8103948" cy="3352538"/>
              </a:xfrm>
            </p:spPr>
            <p:txBody>
              <a:bodyPr/>
              <a:lstStyle/>
              <a:p>
                <a:pPr>
                  <a:lnSpc>
                    <a:spcPct val="100000"/>
                  </a:lnSpc>
                </a:pPr>
                <a:r>
                  <a:rPr lang="en-GB" sz="1200" noProof="0" dirty="0"/>
                  <a:t>Households consume more than </a:t>
                </a:r>
                <a:r>
                  <a:rPr lang="en-GB" sz="1200" b="1" noProof="0" dirty="0">
                    <a:solidFill>
                      <a:srgbClr val="004C7E"/>
                    </a:solidFill>
                  </a:rPr>
                  <a:t>25% of final energy consumption </a:t>
                </a:r>
                <a:r>
                  <a:rPr lang="en-GB" sz="1200" noProof="0" dirty="0"/>
                  <a:t>in the EU (2022) and about </a:t>
                </a:r>
                <a:r>
                  <a:rPr lang="en-GB" sz="1200" noProof="0" dirty="0">
                    <a:solidFill>
                      <a:srgbClr val="004C7E"/>
                    </a:solidFill>
                  </a:rPr>
                  <a:t>50% of transport fuels</a:t>
                </a:r>
                <a:r>
                  <a:rPr lang="en-GB" sz="1200" noProof="0" dirty="0"/>
                  <a:t>: households’ behaviour matters in the energy transition.</a:t>
                </a:r>
              </a:p>
              <a:p>
                <a:pPr>
                  <a:lnSpc>
                    <a:spcPct val="100000"/>
                  </a:lnSpc>
                </a:pPr>
                <a:r>
                  <a:rPr lang="en-GB" sz="1200" noProof="0" dirty="0"/>
                  <a:t>Energy consumption by households is modelled with a two-step approach (Almon, 1996) as an integrated cross-section/time-series demand system enriched by the MUSE-microsimulation model and a Demographic Projection Model.</a:t>
                </a:r>
              </a:p>
              <a:p>
                <a:pPr>
                  <a:lnSpc>
                    <a:spcPct val="100000"/>
                  </a:lnSpc>
                </a:pPr>
                <a:r>
                  <a:rPr lang="en-GB" sz="1200" noProof="0" dirty="0"/>
                  <a:t>The cross-section function is an equation that relates household expenditures to income, demographic, generational and age variables.</a:t>
                </a:r>
                <a:br>
                  <a:rPr lang="en-GB" sz="1400" noProof="0" dirty="0"/>
                </a:br>
                <a:br>
                  <a:rPr lang="en-GB" sz="1400" noProof="0" dirty="0"/>
                </a:br>
                <a:r>
                  <a:rPr lang="en-GB" sz="1200" noProof="0" dirty="0"/>
                  <a:t>This is linked to time-series demand system where expenditure on each good </a:t>
                </a:r>
                <a:r>
                  <a:rPr lang="en-GB" sz="1200" noProof="0" dirty="0" err="1"/>
                  <a:t>i</a:t>
                </a:r>
                <a:r>
                  <a:rPr lang="en-GB" sz="1200" noProof="0" dirty="0"/>
                  <a:t> depends on income (y), several other determinants (T)  and relative prices (P) (energy prices and prices of other goods and services)</a:t>
                </a:r>
              </a:p>
              <a:p>
                <a:pPr/>
                <a14:m>
                  <m:oMathPara xmlns:m="http://schemas.openxmlformats.org/officeDocument/2006/math">
                    <m:oMathParaPr>
                      <m:jc m:val="centerGroup"/>
                    </m:oMathParaPr>
                    <m:oMath xmlns:m="http://schemas.openxmlformats.org/officeDocument/2006/math">
                      <m:sSub>
                        <m:sSubPr>
                          <m:ctrlPr>
                            <a:rPr lang="en-GB" sz="1400" i="1" noProof="0" smtClean="0">
                              <a:latin typeface="Cambria Math" panose="02040503050406030204" pitchFamily="18" charset="0"/>
                            </a:rPr>
                          </m:ctrlPr>
                        </m:sSubPr>
                        <m:e>
                          <m:r>
                            <a:rPr lang="en-GB" sz="1400" i="1" noProof="0" smtClean="0">
                              <a:latin typeface="Cambria Math" panose="02040503050406030204" pitchFamily="18" charset="0"/>
                            </a:rPr>
                            <m:t>        </m:t>
                          </m:r>
                          <m:r>
                            <a:rPr lang="en-GB" sz="1400" i="1" noProof="0">
                              <a:latin typeface="Cambria Math" panose="02040503050406030204" pitchFamily="18" charset="0"/>
                            </a:rPr>
                            <m:t>𝑐</m:t>
                          </m:r>
                        </m:e>
                        <m:sub>
                          <m:r>
                            <a:rPr lang="en-GB" sz="1400" i="1" noProof="0">
                              <a:latin typeface="Cambria Math" panose="02040503050406030204" pitchFamily="18" charset="0"/>
                            </a:rPr>
                            <m:t>𝑖</m:t>
                          </m:r>
                        </m:sub>
                      </m:sSub>
                      <m:r>
                        <a:rPr lang="en-GB" sz="1400" i="1" noProof="0">
                          <a:latin typeface="Cambria Math" panose="02040503050406030204" pitchFamily="18" charset="0"/>
                        </a:rPr>
                        <m:t>= </m:t>
                      </m:r>
                      <m:d>
                        <m:dPr>
                          <m:begChr m:val="["/>
                          <m:endChr m:val="]"/>
                          <m:ctrlPr>
                            <a:rPr lang="en-GB" sz="1400" i="1" noProof="0" smtClean="0">
                              <a:latin typeface="Cambria Math" panose="02040503050406030204" pitchFamily="18" charset="0"/>
                            </a:rPr>
                          </m:ctrlPr>
                        </m:dPr>
                        <m:e>
                          <m:r>
                            <a:rPr lang="en-GB" sz="1400" i="1" noProof="0">
                              <a:latin typeface="Cambria Math" panose="02040503050406030204" pitchFamily="18" charset="0"/>
                            </a:rPr>
                            <m:t>𝛼</m:t>
                          </m:r>
                          <m:r>
                            <a:rPr lang="en-GB" sz="1400" i="1" noProof="0">
                              <a:latin typeface="Cambria Math" panose="02040503050406030204" pitchFamily="18" charset="0"/>
                            </a:rPr>
                            <m:t> + </m:t>
                          </m:r>
                          <m:r>
                            <a:rPr lang="en-GB" sz="1400" i="1" noProof="0">
                              <a:latin typeface="Cambria Math" panose="02040503050406030204" pitchFamily="18" charset="0"/>
                            </a:rPr>
                            <m:t>𝛽</m:t>
                          </m:r>
                          <m:r>
                            <a:rPr lang="en-GB" sz="1400" i="1" noProof="0">
                              <a:latin typeface="Cambria Math" panose="02040503050406030204" pitchFamily="18" charset="0"/>
                            </a:rPr>
                            <m:t>𝑦</m:t>
                          </m:r>
                          <m:r>
                            <a:rPr lang="en-GB" sz="1400" i="1" noProof="0">
                              <a:latin typeface="Cambria Math" panose="02040503050406030204" pitchFamily="18" charset="0"/>
                            </a:rPr>
                            <m:t> + </m:t>
                          </m:r>
                          <m:r>
                            <a:rPr lang="en-GB" sz="1400" i="1" noProof="0">
                              <a:latin typeface="Cambria Math" panose="02040503050406030204" pitchFamily="18" charset="0"/>
                            </a:rPr>
                            <m:t>𝜑</m:t>
                          </m:r>
                          <m:r>
                            <a:rPr lang="en-GB" sz="1400" i="1" noProof="0">
                              <a:latin typeface="Cambria Math" panose="02040503050406030204" pitchFamily="18" charset="0"/>
                            </a:rPr>
                            <m:t>∆</m:t>
                          </m:r>
                          <m:r>
                            <a:rPr lang="en-GB" sz="1400" i="1" noProof="0">
                              <a:latin typeface="Cambria Math" panose="02040503050406030204" pitchFamily="18" charset="0"/>
                            </a:rPr>
                            <m:t>𝑦</m:t>
                          </m:r>
                          <m:r>
                            <a:rPr lang="en-GB" sz="1400" i="1" noProof="0">
                              <a:latin typeface="Cambria Math" panose="02040503050406030204" pitchFamily="18" charset="0"/>
                            </a:rPr>
                            <m:t> + </m:t>
                          </m:r>
                          <m:nary>
                            <m:naryPr>
                              <m:chr m:val="∑"/>
                              <m:limLoc m:val="undOvr"/>
                              <m:subHide m:val="on"/>
                              <m:supHide m:val="on"/>
                              <m:ctrlPr>
                                <a:rPr lang="en-GB" sz="1400" i="1" noProof="0" smtClean="0">
                                  <a:latin typeface="Cambria Math" panose="02040503050406030204" pitchFamily="18" charset="0"/>
                                </a:rPr>
                              </m:ctrlPr>
                            </m:naryPr>
                            <m:sub/>
                            <m:sup/>
                            <m:e>
                              <m:sSub>
                                <m:sSubPr>
                                  <m:ctrlPr>
                                    <a:rPr lang="en-GB" sz="1400" i="1" noProof="0" smtClean="0">
                                      <a:latin typeface="Cambria Math" panose="02040503050406030204" pitchFamily="18" charset="0"/>
                                    </a:rPr>
                                  </m:ctrlPr>
                                </m:sSubPr>
                                <m:e>
                                  <m:r>
                                    <a:rPr lang="en-GB" sz="1400" i="1" noProof="0">
                                      <a:latin typeface="Cambria Math" panose="02040503050406030204" pitchFamily="18" charset="0"/>
                                    </a:rPr>
                                    <m:t>𝛾</m:t>
                                  </m:r>
                                </m:e>
                                <m:sub>
                                  <m:r>
                                    <a:rPr lang="en-GB" sz="1400" i="1" noProof="0">
                                      <a:latin typeface="Cambria Math" panose="02040503050406030204" pitchFamily="18" charset="0"/>
                                    </a:rPr>
                                    <m:t>𝑖</m:t>
                                  </m:r>
                                </m:sub>
                              </m:sSub>
                              <m:sSub>
                                <m:sSubPr>
                                  <m:ctrlPr>
                                    <a:rPr lang="en-GB" sz="1400" i="1" noProof="0" smtClean="0">
                                      <a:latin typeface="Cambria Math" panose="02040503050406030204" pitchFamily="18" charset="0"/>
                                    </a:rPr>
                                  </m:ctrlPr>
                                </m:sSubPr>
                                <m:e>
                                  <m:r>
                                    <a:rPr lang="en-GB" sz="1400" i="1" noProof="0">
                                      <a:latin typeface="Cambria Math" panose="02040503050406030204" pitchFamily="18" charset="0"/>
                                    </a:rPr>
                                    <m:t>𝑇</m:t>
                                  </m:r>
                                </m:e>
                                <m:sub>
                                  <m:r>
                                    <a:rPr lang="en-GB" sz="1400" i="1" noProof="0">
                                      <a:latin typeface="Cambria Math" panose="02040503050406030204" pitchFamily="18" charset="0"/>
                                    </a:rPr>
                                    <m:t>𝑖</m:t>
                                  </m:r>
                                </m:sub>
                              </m:sSub>
                            </m:e>
                          </m:nary>
                        </m:e>
                      </m:d>
                      <m:r>
                        <a:rPr lang="en-GB" sz="1400" i="1" noProof="0">
                          <a:latin typeface="Cambria Math" panose="02040503050406030204" pitchFamily="18" charset="0"/>
                        </a:rPr>
                        <m:t> </m:t>
                      </m:r>
                      <m:r>
                        <a:rPr lang="en-GB" sz="1400" i="1" noProof="0">
                          <a:latin typeface="Cambria Math" panose="02040503050406030204" pitchFamily="18" charset="0"/>
                        </a:rPr>
                        <m:t>𝐹</m:t>
                      </m:r>
                      <m:d>
                        <m:dPr>
                          <m:ctrlPr>
                            <a:rPr lang="en-GB" sz="1400" i="1" noProof="0" smtClean="0">
                              <a:latin typeface="Cambria Math" panose="02040503050406030204" pitchFamily="18" charset="0"/>
                            </a:rPr>
                          </m:ctrlPr>
                        </m:dPr>
                        <m:e>
                          <m:r>
                            <a:rPr lang="en-GB" sz="1400" i="1" noProof="0">
                              <a:latin typeface="Cambria Math" panose="02040503050406030204" pitchFamily="18" charset="0"/>
                            </a:rPr>
                            <m:t>𝑃</m:t>
                          </m:r>
                        </m:e>
                      </m:d>
                    </m:oMath>
                  </m:oMathPara>
                </a14:m>
                <a:endParaRPr lang="en-GB" noProof="0" dirty="0"/>
              </a:p>
            </p:txBody>
          </p:sp>
        </mc:Choice>
        <mc:Fallback xmlns="">
          <p:sp>
            <p:nvSpPr>
              <p:cNvPr id="3" name="Segnaposto testo 2">
                <a:extLst>
                  <a:ext uri="{FF2B5EF4-FFF2-40B4-BE49-F238E27FC236}">
                    <a16:creationId xmlns:a16="http://schemas.microsoft.com/office/drawing/2014/main" id="{1190646F-4711-C51F-4821-246B7FE24E85}"/>
                  </a:ext>
                </a:extLst>
              </p:cNvPr>
              <p:cNvSpPr>
                <a:spLocks noGrp="1" noRot="1" noChangeAspect="1" noMove="1" noResize="1" noEditPoints="1" noAdjustHandles="1" noChangeArrowheads="1" noChangeShapeType="1" noTextEdit="1"/>
              </p:cNvSpPr>
              <p:nvPr>
                <p:ph type="body" sz="quarter" idx="13"/>
              </p:nvPr>
            </p:nvSpPr>
            <p:spPr>
              <a:xfrm>
                <a:off x="686095" y="1200982"/>
                <a:ext cx="8103948" cy="3352538"/>
              </a:xfrm>
              <a:blipFill>
                <a:blip r:embed="rId3"/>
                <a:stretch>
                  <a:fillRect/>
                </a:stretch>
              </a:blipFill>
            </p:spPr>
            <p:txBody>
              <a:bodyPr/>
              <a:lstStyle/>
              <a:p>
                <a:r>
                  <a:rPr lang="it-IT">
                    <a:noFill/>
                  </a:rPr>
                  <a:t> </a:t>
                </a:r>
              </a:p>
            </p:txBody>
          </p:sp>
        </mc:Fallback>
      </mc:AlternateContent>
      <p:sp>
        <p:nvSpPr>
          <p:cNvPr id="4" name="Titolo 3">
            <a:extLst>
              <a:ext uri="{FF2B5EF4-FFF2-40B4-BE49-F238E27FC236}">
                <a16:creationId xmlns:a16="http://schemas.microsoft.com/office/drawing/2014/main" id="{52DF44C5-5A40-FCC4-DC5E-351513D5B670}"/>
              </a:ext>
            </a:extLst>
          </p:cNvPr>
          <p:cNvSpPr>
            <a:spLocks noGrp="1"/>
          </p:cNvSpPr>
          <p:nvPr>
            <p:ph type="title"/>
          </p:nvPr>
        </p:nvSpPr>
        <p:spPr>
          <a:xfrm>
            <a:off x="686095" y="560038"/>
            <a:ext cx="8103948" cy="640944"/>
          </a:xfrm>
        </p:spPr>
        <p:txBody>
          <a:bodyPr/>
          <a:lstStyle/>
          <a:p>
            <a:r>
              <a:rPr lang="en-GB" noProof="0" dirty="0">
                <a:solidFill>
                  <a:srgbClr val="004C7E"/>
                </a:solidFill>
              </a:rPr>
              <a:t>An example of behavioural equations: </a:t>
            </a:r>
            <a:br>
              <a:rPr lang="en-GB" noProof="0" dirty="0">
                <a:solidFill>
                  <a:srgbClr val="004C7E"/>
                </a:solidFill>
              </a:rPr>
            </a:br>
            <a:r>
              <a:rPr lang="en-GB" noProof="0" dirty="0">
                <a:solidFill>
                  <a:srgbClr val="004C7E"/>
                </a:solidFill>
              </a:rPr>
              <a:t>Personal consumption demand system</a:t>
            </a:r>
            <a:br>
              <a:rPr lang="en-GB" noProof="0" dirty="0"/>
            </a:br>
            <a:endParaRPr lang="en-GB" noProof="0" dirty="0"/>
          </a:p>
        </p:txBody>
      </p:sp>
    </p:spTree>
    <p:extLst>
      <p:ext uri="{BB962C8B-B14F-4D97-AF65-F5344CB8AC3E}">
        <p14:creationId xmlns:p14="http://schemas.microsoft.com/office/powerpoint/2010/main" val="3034559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EF303-EDFA-0B78-E403-CF6FE6108E8F}"/>
            </a:ext>
          </a:extLst>
        </p:cNvPr>
        <p:cNvGrpSpPr/>
        <p:nvPr/>
      </p:nvGrpSpPr>
      <p:grpSpPr>
        <a:xfrm>
          <a:off x="0" y="0"/>
          <a:ext cx="0" cy="0"/>
          <a:chOff x="0" y="0"/>
          <a:chExt cx="0" cy="0"/>
        </a:xfrm>
      </p:grpSpPr>
      <p:sp>
        <p:nvSpPr>
          <p:cNvPr id="2" name="Segnaposto testo 1">
            <a:extLst>
              <a:ext uri="{FF2B5EF4-FFF2-40B4-BE49-F238E27FC236}">
                <a16:creationId xmlns:a16="http://schemas.microsoft.com/office/drawing/2014/main" id="{4CA952D2-B99C-2B02-EA17-A90C19684357}"/>
              </a:ext>
            </a:extLst>
          </p:cNvPr>
          <p:cNvSpPr>
            <a:spLocks noGrp="1"/>
          </p:cNvSpPr>
          <p:nvPr>
            <p:ph type="body" sz="quarter" idx="14"/>
          </p:nvPr>
        </p:nvSpPr>
        <p:spPr/>
        <p:txBody>
          <a:bodyPr/>
          <a:lstStyle/>
          <a:p>
            <a:r>
              <a:rPr lang="en-GB" noProof="0" dirty="0"/>
              <a:t>Joint SHAIO-IIOA conference, 2026 - Seville</a:t>
            </a:r>
          </a:p>
          <a:p>
            <a:endParaRPr lang="en-GB" noProof="0" dirty="0"/>
          </a:p>
        </p:txBody>
      </p:sp>
      <p:sp>
        <p:nvSpPr>
          <p:cNvPr id="3" name="Segnaposto testo 2">
            <a:extLst>
              <a:ext uri="{FF2B5EF4-FFF2-40B4-BE49-F238E27FC236}">
                <a16:creationId xmlns:a16="http://schemas.microsoft.com/office/drawing/2014/main" id="{D41EE8B9-600B-1CD9-7C65-C15820C0CDBD}"/>
              </a:ext>
            </a:extLst>
          </p:cNvPr>
          <p:cNvSpPr>
            <a:spLocks noGrp="1"/>
          </p:cNvSpPr>
          <p:nvPr>
            <p:ph type="body" sz="quarter" idx="13"/>
          </p:nvPr>
        </p:nvSpPr>
        <p:spPr>
          <a:xfrm>
            <a:off x="124522" y="1186249"/>
            <a:ext cx="3917191" cy="3441305"/>
          </a:xfrm>
        </p:spPr>
        <p:txBody>
          <a:bodyPr/>
          <a:lstStyle/>
          <a:p>
            <a:pPr marL="290216" indent="-285750">
              <a:lnSpc>
                <a:spcPct val="100000"/>
              </a:lnSpc>
              <a:buFont typeface="Arial" panose="020B0604020202020204" pitchFamily="34" charset="0"/>
              <a:buChar char="•"/>
            </a:pPr>
            <a:r>
              <a:rPr lang="en-GB" noProof="0" dirty="0"/>
              <a:t>The hard-linked architecture is grounded in the supply-use framework, establishing a structural consistency between physical energy transactions and monetary flows.</a:t>
            </a:r>
          </a:p>
          <a:p>
            <a:pPr marL="290216" indent="-285750">
              <a:lnSpc>
                <a:spcPct val="100000"/>
              </a:lnSpc>
              <a:buFont typeface="Arial" panose="020B0604020202020204" pitchFamily="34" charset="0"/>
              <a:buChar char="•"/>
            </a:pPr>
            <a:r>
              <a:rPr lang="en-GB" noProof="0" dirty="0"/>
              <a:t>Building the Extended Supply-Use Table (</a:t>
            </a:r>
            <a:r>
              <a:rPr lang="en-GB" noProof="0" dirty="0" err="1"/>
              <a:t>SUTe</a:t>
            </a:r>
            <a:r>
              <a:rPr lang="en-GB" noProof="0" dirty="0"/>
              <a:t>) for Italy required to use several sources.</a:t>
            </a:r>
          </a:p>
          <a:p>
            <a:pPr marL="290216" indent="-285750">
              <a:lnSpc>
                <a:spcPct val="100000"/>
              </a:lnSpc>
              <a:buFont typeface="Arial" panose="020B0604020202020204" pitchFamily="34" charset="0"/>
              <a:buChar char="•"/>
            </a:pPr>
            <a:r>
              <a:rPr lang="en-GB" noProof="0" dirty="0"/>
              <a:t>The </a:t>
            </a:r>
            <a:r>
              <a:rPr lang="en-GB" b="1" noProof="0" dirty="0"/>
              <a:t>Extended Supply-Use Table (</a:t>
            </a:r>
            <a:r>
              <a:rPr lang="en-GB" b="1" noProof="0" dirty="0" err="1"/>
              <a:t>SUTe</a:t>
            </a:r>
            <a:r>
              <a:rPr lang="en-GB" b="1" noProof="0" dirty="0"/>
              <a:t>)</a:t>
            </a:r>
            <a:r>
              <a:rPr lang="en-GB" noProof="0" dirty="0"/>
              <a:t> untangles and disaggregates technological cost structures already embedded within ISTAT’s macro-sectors.</a:t>
            </a:r>
          </a:p>
          <a:p>
            <a:pPr marL="290216" indent="-285750">
              <a:buFont typeface="Arial" panose="020B0604020202020204" pitchFamily="34" charset="0"/>
              <a:buChar char="•"/>
            </a:pPr>
            <a:endParaRPr lang="en-GB" noProof="0" dirty="0"/>
          </a:p>
        </p:txBody>
      </p:sp>
      <p:sp>
        <p:nvSpPr>
          <p:cNvPr id="4" name="Titolo 3">
            <a:extLst>
              <a:ext uri="{FF2B5EF4-FFF2-40B4-BE49-F238E27FC236}">
                <a16:creationId xmlns:a16="http://schemas.microsoft.com/office/drawing/2014/main" id="{A75E8648-B7BA-D9D4-3CBA-228D9730B86F}"/>
              </a:ext>
            </a:extLst>
          </p:cNvPr>
          <p:cNvSpPr>
            <a:spLocks noGrp="1"/>
          </p:cNvSpPr>
          <p:nvPr>
            <p:ph type="title"/>
          </p:nvPr>
        </p:nvSpPr>
        <p:spPr/>
        <p:txBody>
          <a:bodyPr/>
          <a:lstStyle/>
          <a:p>
            <a:r>
              <a:rPr lang="en-GB" noProof="0" dirty="0">
                <a:solidFill>
                  <a:srgbClr val="004C7E"/>
                </a:solidFill>
                <a:cs typeface="Merriweather"/>
                <a:sym typeface="Merriweather"/>
              </a:rPr>
              <a:t>Consistency via SUT Framework</a:t>
            </a:r>
            <a:br>
              <a:rPr lang="en-GB" noProof="0" dirty="0"/>
            </a:br>
            <a:endParaRPr lang="en-GB" noProof="0" dirty="0"/>
          </a:p>
        </p:txBody>
      </p:sp>
      <p:graphicFrame>
        <p:nvGraphicFramePr>
          <p:cNvPr id="7" name="Tabella 6">
            <a:extLst>
              <a:ext uri="{FF2B5EF4-FFF2-40B4-BE49-F238E27FC236}">
                <a16:creationId xmlns:a16="http://schemas.microsoft.com/office/drawing/2014/main" id="{89FACFBE-5614-40B3-37F2-3FECB006E6A3}"/>
              </a:ext>
            </a:extLst>
          </p:cNvPr>
          <p:cNvGraphicFramePr>
            <a:graphicFrameLocks noGrp="1"/>
          </p:cNvGraphicFramePr>
          <p:nvPr>
            <p:extLst>
              <p:ext uri="{D42A27DB-BD31-4B8C-83A1-F6EECF244321}">
                <p14:modId xmlns:p14="http://schemas.microsoft.com/office/powerpoint/2010/main" val="3534419114"/>
              </p:ext>
            </p:extLst>
          </p:nvPr>
        </p:nvGraphicFramePr>
        <p:xfrm>
          <a:off x="4148301" y="1255327"/>
          <a:ext cx="4670022" cy="3303147"/>
        </p:xfrm>
        <a:graphic>
          <a:graphicData uri="http://schemas.openxmlformats.org/drawingml/2006/table">
            <a:tbl>
              <a:tblPr/>
              <a:tblGrid>
                <a:gridCol w="1400262">
                  <a:extLst>
                    <a:ext uri="{9D8B030D-6E8A-4147-A177-3AD203B41FA5}">
                      <a16:colId xmlns:a16="http://schemas.microsoft.com/office/drawing/2014/main" val="2380064645"/>
                    </a:ext>
                  </a:extLst>
                </a:gridCol>
                <a:gridCol w="3269760">
                  <a:extLst>
                    <a:ext uri="{9D8B030D-6E8A-4147-A177-3AD203B41FA5}">
                      <a16:colId xmlns:a16="http://schemas.microsoft.com/office/drawing/2014/main" val="3030278883"/>
                    </a:ext>
                  </a:extLst>
                </a:gridCol>
              </a:tblGrid>
              <a:tr h="584552">
                <a:tc>
                  <a:txBody>
                    <a:bodyPr/>
                    <a:lstStyle/>
                    <a:p>
                      <a:pPr rtl="0" fontAlgn="ctr">
                        <a:buNone/>
                      </a:pPr>
                      <a:r>
                        <a:rPr lang="en-GB" sz="900" b="0" i="0" u="none" strike="noStrike" noProof="0" dirty="0">
                          <a:solidFill>
                            <a:srgbClr val="FFFFFF"/>
                          </a:solidFill>
                          <a:effectLst/>
                          <a:latin typeface="Merriweather" panose="00000500000000000000" pitchFamily="2" charset="0"/>
                        </a:rPr>
                        <a:t>Data Source</a:t>
                      </a:r>
                      <a:endParaRPr lang="en-GB" sz="1100" noProof="0" dirty="0">
                        <a:effectLst/>
                      </a:endParaRPr>
                    </a:p>
                  </a:txBody>
                  <a:tcPr marL="52137" marR="52137" marT="22345" marB="2234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3366"/>
                    </a:solidFill>
                  </a:tcPr>
                </a:tc>
                <a:tc>
                  <a:txBody>
                    <a:bodyPr/>
                    <a:lstStyle/>
                    <a:p>
                      <a:pPr rtl="0" fontAlgn="ctr">
                        <a:buNone/>
                      </a:pPr>
                      <a:r>
                        <a:rPr lang="en-GB" sz="900" b="0" i="0" u="none" strike="noStrike" noProof="0" dirty="0">
                          <a:solidFill>
                            <a:srgbClr val="FFFFFF"/>
                          </a:solidFill>
                          <a:effectLst/>
                          <a:latin typeface="Merriweather" panose="00000500000000000000" pitchFamily="2" charset="0"/>
                        </a:rPr>
                        <a:t>Role in </a:t>
                      </a:r>
                      <a:r>
                        <a:rPr lang="en-GB" sz="900" b="0" i="0" u="none" strike="noStrike" noProof="0" dirty="0" err="1">
                          <a:solidFill>
                            <a:srgbClr val="FFFFFF"/>
                          </a:solidFill>
                          <a:effectLst/>
                          <a:latin typeface="Merriweather" panose="00000500000000000000" pitchFamily="2" charset="0"/>
                        </a:rPr>
                        <a:t>SUTe</a:t>
                      </a:r>
                      <a:r>
                        <a:rPr lang="en-GB" sz="900" b="0" i="0" u="none" strike="noStrike" noProof="0" dirty="0">
                          <a:solidFill>
                            <a:srgbClr val="FFFFFF"/>
                          </a:solidFill>
                          <a:effectLst/>
                          <a:latin typeface="Merriweather" panose="00000500000000000000" pitchFamily="2" charset="0"/>
                        </a:rPr>
                        <a:t> Construction</a:t>
                      </a:r>
                      <a:endParaRPr lang="en-GB" sz="1100" noProof="0" dirty="0">
                        <a:effectLst/>
                      </a:endParaRPr>
                    </a:p>
                  </a:txBody>
                  <a:tcPr marL="52137" marR="52137" marT="22345" marB="2234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3366"/>
                    </a:solidFill>
                  </a:tcPr>
                </a:tc>
                <a:extLst>
                  <a:ext uri="{0D108BD9-81ED-4DB2-BD59-A6C34878D82A}">
                    <a16:rowId xmlns:a16="http://schemas.microsoft.com/office/drawing/2014/main" val="4034356845"/>
                  </a:ext>
                </a:extLst>
              </a:tr>
              <a:tr h="543719">
                <a:tc>
                  <a:txBody>
                    <a:bodyPr/>
                    <a:lstStyle/>
                    <a:p>
                      <a:pPr rtl="0" fontAlgn="ctr">
                        <a:buNone/>
                      </a:pPr>
                      <a:r>
                        <a:rPr lang="en-GB" sz="800" b="0" i="0" u="none" strike="noStrike" noProof="0" dirty="0">
                          <a:solidFill>
                            <a:srgbClr val="475569"/>
                          </a:solidFill>
                          <a:effectLst/>
                          <a:latin typeface="DM Sans" pitchFamily="2" charset="0"/>
                        </a:rPr>
                        <a:t>ISTAT </a:t>
                      </a:r>
                      <a:r>
                        <a:rPr lang="en-GB" sz="800" b="0" i="0" u="none" strike="noStrike" noProof="0" dirty="0" err="1">
                          <a:solidFill>
                            <a:srgbClr val="475569"/>
                          </a:solidFill>
                          <a:effectLst/>
                          <a:latin typeface="DM Sans" pitchFamily="2" charset="0"/>
                        </a:rPr>
                        <a:t>ProdCom</a:t>
                      </a:r>
                      <a:endParaRPr lang="en-GB" sz="1100" noProof="0" dirty="0">
                        <a:effectLst/>
                      </a:endParaRPr>
                    </a:p>
                  </a:txBody>
                  <a:tcPr marL="52137" marR="52137" marT="22345" marB="2234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FD7E7"/>
                    </a:solidFill>
                  </a:tcPr>
                </a:tc>
                <a:tc>
                  <a:txBody>
                    <a:bodyPr/>
                    <a:lstStyle/>
                    <a:p>
                      <a:pPr rtl="0" fontAlgn="ctr">
                        <a:buNone/>
                      </a:pPr>
                      <a:r>
                        <a:rPr lang="en-GB" sz="800" b="0" i="0" u="none" strike="noStrike" noProof="0" dirty="0">
                          <a:solidFill>
                            <a:srgbClr val="475569"/>
                          </a:solidFill>
                          <a:effectLst/>
                          <a:latin typeface="DM Sans" pitchFamily="2" charset="0"/>
                        </a:rPr>
                        <a:t>Quantifies national output at the 8-digit CPA level to isolate specialized products (e.g., green hydrogen, BEV vs. HEV vehicles).</a:t>
                      </a:r>
                      <a:endParaRPr lang="en-GB" sz="1100" noProof="0" dirty="0">
                        <a:effectLst/>
                      </a:endParaRPr>
                    </a:p>
                  </a:txBody>
                  <a:tcPr marL="52137" marR="52137" marT="22345" marB="2234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FD7E7"/>
                    </a:solidFill>
                  </a:tcPr>
                </a:tc>
                <a:extLst>
                  <a:ext uri="{0D108BD9-81ED-4DB2-BD59-A6C34878D82A}">
                    <a16:rowId xmlns:a16="http://schemas.microsoft.com/office/drawing/2014/main" val="1107491294"/>
                  </a:ext>
                </a:extLst>
              </a:tr>
              <a:tr h="543719">
                <a:tc>
                  <a:txBody>
                    <a:bodyPr/>
                    <a:lstStyle/>
                    <a:p>
                      <a:pPr rtl="0" fontAlgn="ctr">
                        <a:buNone/>
                      </a:pPr>
                      <a:r>
                        <a:rPr lang="en-GB" sz="800" b="0" i="0" u="none" strike="noStrike" noProof="0" dirty="0">
                          <a:solidFill>
                            <a:srgbClr val="475569"/>
                          </a:solidFill>
                          <a:effectLst/>
                          <a:latin typeface="DM Sans" pitchFamily="2" charset="0"/>
                        </a:rPr>
                        <a:t>ISTAT FRAME-SBS</a:t>
                      </a:r>
                      <a:endParaRPr lang="en-GB" sz="1100" noProof="0" dirty="0">
                        <a:effectLst/>
                      </a:endParaRPr>
                    </a:p>
                  </a:txBody>
                  <a:tcPr marL="52137" marR="52137" marT="22345" marB="2234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8ECF4"/>
                    </a:solidFill>
                  </a:tcPr>
                </a:tc>
                <a:tc>
                  <a:txBody>
                    <a:bodyPr/>
                    <a:lstStyle/>
                    <a:p>
                      <a:pPr rtl="0" fontAlgn="ctr">
                        <a:buNone/>
                      </a:pPr>
                      <a:r>
                        <a:rPr lang="en-GB" sz="800" b="0" i="0" u="none" strike="noStrike" noProof="0" dirty="0">
                          <a:solidFill>
                            <a:srgbClr val="475569"/>
                          </a:solidFill>
                          <a:effectLst/>
                          <a:latin typeface="DM Sans" pitchFamily="2" charset="0"/>
                        </a:rPr>
                        <a:t>Provides the fundamental structural business statistics to reconstruct elementary cost pathways and intermediate inputs.</a:t>
                      </a:r>
                      <a:endParaRPr lang="en-GB" sz="1100" noProof="0" dirty="0">
                        <a:effectLst/>
                      </a:endParaRPr>
                    </a:p>
                  </a:txBody>
                  <a:tcPr marL="52137" marR="52137" marT="22345" marB="2234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8ECF4"/>
                    </a:solidFill>
                  </a:tcPr>
                </a:tc>
                <a:extLst>
                  <a:ext uri="{0D108BD9-81ED-4DB2-BD59-A6C34878D82A}">
                    <a16:rowId xmlns:a16="http://schemas.microsoft.com/office/drawing/2014/main" val="137838224"/>
                  </a:ext>
                </a:extLst>
              </a:tr>
              <a:tr h="543719">
                <a:tc>
                  <a:txBody>
                    <a:bodyPr/>
                    <a:lstStyle/>
                    <a:p>
                      <a:pPr rtl="0" fontAlgn="ctr">
                        <a:buNone/>
                      </a:pPr>
                      <a:r>
                        <a:rPr lang="en-GB" sz="800" b="0" i="0" u="none" strike="noStrike" noProof="0" dirty="0">
                          <a:solidFill>
                            <a:srgbClr val="475569"/>
                          </a:solidFill>
                          <a:effectLst/>
                          <a:latin typeface="DM Sans" pitchFamily="2" charset="0"/>
                        </a:rPr>
                        <a:t>ISTAT </a:t>
                      </a:r>
                      <a:r>
                        <a:rPr lang="en-GB" sz="800" b="0" i="0" u="none" strike="noStrike" noProof="0" dirty="0" err="1">
                          <a:solidFill>
                            <a:srgbClr val="475569"/>
                          </a:solidFill>
                          <a:effectLst/>
                          <a:latin typeface="DM Sans" pitchFamily="2" charset="0"/>
                        </a:rPr>
                        <a:t>Coeweb</a:t>
                      </a:r>
                      <a:endParaRPr lang="en-GB" sz="1100" noProof="0" dirty="0">
                        <a:effectLst/>
                      </a:endParaRPr>
                    </a:p>
                  </a:txBody>
                  <a:tcPr marL="52137" marR="52137" marT="22345" marB="2234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FD7E7"/>
                    </a:solidFill>
                  </a:tcPr>
                </a:tc>
                <a:tc>
                  <a:txBody>
                    <a:bodyPr/>
                    <a:lstStyle/>
                    <a:p>
                      <a:pPr rtl="0" fontAlgn="ctr">
                        <a:buNone/>
                      </a:pPr>
                      <a:r>
                        <a:rPr lang="en-GB" sz="800" b="0" i="0" u="none" strike="noStrike" noProof="0" dirty="0">
                          <a:solidFill>
                            <a:srgbClr val="475569"/>
                          </a:solidFill>
                          <a:effectLst/>
                          <a:latin typeface="DM Sans" pitchFamily="2" charset="0"/>
                        </a:rPr>
                        <a:t>Feeds highly detailed NP8 foreign trade matrices into the </a:t>
                      </a:r>
                      <a:r>
                        <a:rPr lang="en-GB" sz="800" b="0" i="0" u="none" strike="noStrike" noProof="0" dirty="0" err="1">
                          <a:solidFill>
                            <a:srgbClr val="475569"/>
                          </a:solidFill>
                          <a:effectLst/>
                          <a:latin typeface="DM Sans" pitchFamily="2" charset="0"/>
                        </a:rPr>
                        <a:t>SUTe</a:t>
                      </a:r>
                      <a:r>
                        <a:rPr lang="en-GB" sz="800" b="0" i="0" u="none" strike="noStrike" noProof="0" dirty="0">
                          <a:solidFill>
                            <a:srgbClr val="475569"/>
                          </a:solidFill>
                          <a:effectLst/>
                          <a:latin typeface="DM Sans" pitchFamily="2" charset="0"/>
                        </a:rPr>
                        <a:t>, tracking the exact import/export of green transition technologies.</a:t>
                      </a:r>
                      <a:endParaRPr lang="en-GB" sz="1100" noProof="0" dirty="0">
                        <a:effectLst/>
                      </a:endParaRPr>
                    </a:p>
                  </a:txBody>
                  <a:tcPr marL="52137" marR="52137" marT="22345" marB="2234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FD7E7"/>
                    </a:solidFill>
                  </a:tcPr>
                </a:tc>
                <a:extLst>
                  <a:ext uri="{0D108BD9-81ED-4DB2-BD59-A6C34878D82A}">
                    <a16:rowId xmlns:a16="http://schemas.microsoft.com/office/drawing/2014/main" val="3829275190"/>
                  </a:ext>
                </a:extLst>
              </a:tr>
              <a:tr h="543719">
                <a:tc>
                  <a:txBody>
                    <a:bodyPr/>
                    <a:lstStyle/>
                    <a:p>
                      <a:pPr rtl="0" fontAlgn="ctr">
                        <a:buNone/>
                      </a:pPr>
                      <a:r>
                        <a:rPr lang="en-GB" sz="800" b="0" i="0" u="none" strike="noStrike" noProof="0" dirty="0">
                          <a:solidFill>
                            <a:srgbClr val="475569"/>
                          </a:solidFill>
                          <a:effectLst/>
                          <a:latin typeface="DM Sans" pitchFamily="2" charset="0"/>
                        </a:rPr>
                        <a:t>ISTAT PEFA / Balances</a:t>
                      </a:r>
                      <a:endParaRPr lang="en-GB" sz="1100" noProof="0" dirty="0">
                        <a:effectLst/>
                      </a:endParaRPr>
                    </a:p>
                  </a:txBody>
                  <a:tcPr marL="52137" marR="52137" marT="22345" marB="2234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8ECF4"/>
                    </a:solidFill>
                  </a:tcPr>
                </a:tc>
                <a:tc>
                  <a:txBody>
                    <a:bodyPr/>
                    <a:lstStyle/>
                    <a:p>
                      <a:pPr rtl="0" fontAlgn="ctr">
                        <a:buNone/>
                      </a:pPr>
                      <a:r>
                        <a:rPr lang="en-GB" sz="800" b="0" i="0" u="none" strike="noStrike" noProof="0" dirty="0">
                          <a:solidFill>
                            <a:srgbClr val="475569"/>
                          </a:solidFill>
                          <a:effectLst/>
                          <a:latin typeface="DM Sans" pitchFamily="2" charset="0"/>
                        </a:rPr>
                        <a:t>Supports physical-to-monetary reallocation of energy products across domestic industries and consumer categories.</a:t>
                      </a:r>
                      <a:endParaRPr lang="en-GB" sz="1100" noProof="0" dirty="0">
                        <a:effectLst/>
                      </a:endParaRPr>
                    </a:p>
                  </a:txBody>
                  <a:tcPr marL="52137" marR="52137" marT="22345" marB="2234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8ECF4"/>
                    </a:solidFill>
                  </a:tcPr>
                </a:tc>
                <a:extLst>
                  <a:ext uri="{0D108BD9-81ED-4DB2-BD59-A6C34878D82A}">
                    <a16:rowId xmlns:a16="http://schemas.microsoft.com/office/drawing/2014/main" val="3341614424"/>
                  </a:ext>
                </a:extLst>
              </a:tr>
              <a:tr h="543719">
                <a:tc>
                  <a:txBody>
                    <a:bodyPr/>
                    <a:lstStyle/>
                    <a:p>
                      <a:pPr rtl="0" fontAlgn="ctr">
                        <a:buNone/>
                      </a:pPr>
                      <a:r>
                        <a:rPr lang="en-GB" sz="800" b="0" i="0" u="none" strike="noStrike" noProof="0" dirty="0">
                          <a:solidFill>
                            <a:srgbClr val="475569"/>
                          </a:solidFill>
                          <a:effectLst/>
                          <a:latin typeface="DM Sans" pitchFamily="2" charset="0"/>
                        </a:rPr>
                        <a:t>EXIOBASE &amp; Literature</a:t>
                      </a:r>
                      <a:endParaRPr lang="en-GB" sz="1100" noProof="0" dirty="0">
                        <a:effectLst/>
                      </a:endParaRPr>
                    </a:p>
                  </a:txBody>
                  <a:tcPr marL="52137" marR="52137" marT="22345" marB="2234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FD7E7"/>
                    </a:solidFill>
                  </a:tcPr>
                </a:tc>
                <a:tc>
                  <a:txBody>
                    <a:bodyPr/>
                    <a:lstStyle/>
                    <a:p>
                      <a:pPr rtl="0" fontAlgn="ctr">
                        <a:buNone/>
                      </a:pPr>
                      <a:r>
                        <a:rPr lang="en-GB" sz="800" b="0" i="0" u="none" strike="noStrike" noProof="0" dirty="0">
                          <a:solidFill>
                            <a:srgbClr val="475569"/>
                          </a:solidFill>
                          <a:effectLst/>
                          <a:latin typeface="DM Sans" pitchFamily="2" charset="0"/>
                        </a:rPr>
                        <a:t>Parameterizes emerging clean tech (e.g., electrolyzers, FCEV, active solar) missing from standard national accounts.</a:t>
                      </a:r>
                      <a:endParaRPr lang="en-GB" sz="1100" noProof="0" dirty="0">
                        <a:effectLst/>
                      </a:endParaRPr>
                    </a:p>
                  </a:txBody>
                  <a:tcPr marL="52137" marR="52137" marT="22345" marB="2234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FD7E7"/>
                    </a:solidFill>
                  </a:tcPr>
                </a:tc>
                <a:extLst>
                  <a:ext uri="{0D108BD9-81ED-4DB2-BD59-A6C34878D82A}">
                    <a16:rowId xmlns:a16="http://schemas.microsoft.com/office/drawing/2014/main" val="1813110594"/>
                  </a:ext>
                </a:extLst>
              </a:tr>
            </a:tbl>
          </a:graphicData>
        </a:graphic>
      </p:graphicFrame>
    </p:spTree>
    <p:extLst>
      <p:ext uri="{BB962C8B-B14F-4D97-AF65-F5344CB8AC3E}">
        <p14:creationId xmlns:p14="http://schemas.microsoft.com/office/powerpoint/2010/main" val="1377246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8C6334EA-738B-6331-10C7-F21B642B354B}"/>
              </a:ext>
            </a:extLst>
          </p:cNvPr>
          <p:cNvSpPr>
            <a:spLocks noGrp="1"/>
          </p:cNvSpPr>
          <p:nvPr>
            <p:ph type="body" sz="quarter" idx="14"/>
          </p:nvPr>
        </p:nvSpPr>
        <p:spPr/>
        <p:txBody>
          <a:bodyPr/>
          <a:lstStyle/>
          <a:p>
            <a:endParaRPr lang="en-GB" noProof="0" dirty="0"/>
          </a:p>
        </p:txBody>
      </p:sp>
      <p:sp>
        <p:nvSpPr>
          <p:cNvPr id="3" name="Segnaposto testo 2">
            <a:extLst>
              <a:ext uri="{FF2B5EF4-FFF2-40B4-BE49-F238E27FC236}">
                <a16:creationId xmlns:a16="http://schemas.microsoft.com/office/drawing/2014/main" id="{F250D533-1A56-4D60-C6EA-1D2A7A005F99}"/>
              </a:ext>
            </a:extLst>
          </p:cNvPr>
          <p:cNvSpPr>
            <a:spLocks noGrp="1"/>
          </p:cNvSpPr>
          <p:nvPr>
            <p:ph type="body" sz="quarter" idx="13"/>
          </p:nvPr>
        </p:nvSpPr>
        <p:spPr/>
        <p:txBody>
          <a:bodyPr/>
          <a:lstStyle/>
          <a:p>
            <a:pPr marL="290216" indent="-285750">
              <a:lnSpc>
                <a:spcPct val="100000"/>
              </a:lnSpc>
              <a:buFont typeface="Wingdings" panose="05000000000000000000" pitchFamily="2" charset="2"/>
              <a:buChar char="ü"/>
            </a:pPr>
            <a:r>
              <a:rPr lang="en-GB" noProof="0" dirty="0"/>
              <a:t>It affects </a:t>
            </a:r>
            <a:r>
              <a:rPr lang="en-GB" b="1" noProof="0" dirty="0">
                <a:solidFill>
                  <a:srgbClr val="004C7E"/>
                </a:solidFill>
              </a:rPr>
              <a:t>all sectors </a:t>
            </a:r>
            <a:r>
              <a:rPr lang="en-GB" noProof="0" dirty="0"/>
              <a:t>of the economy directly or indirectly.</a:t>
            </a:r>
          </a:p>
          <a:p>
            <a:pPr marL="290216" indent="-285750">
              <a:lnSpc>
                <a:spcPct val="100000"/>
              </a:lnSpc>
              <a:buFont typeface="Wingdings" panose="05000000000000000000" pitchFamily="2" charset="2"/>
              <a:buChar char="ü"/>
            </a:pPr>
            <a:r>
              <a:rPr lang="en-GB" noProof="0" dirty="0"/>
              <a:t>The adoption of new energy technologies in different industries may imply </a:t>
            </a:r>
            <a:r>
              <a:rPr lang="en-GB" b="1" noProof="0" dirty="0">
                <a:solidFill>
                  <a:srgbClr val="004C7E"/>
                </a:solidFill>
              </a:rPr>
              <a:t>deep structural changes</a:t>
            </a:r>
            <a:r>
              <a:rPr lang="en-GB" noProof="0" dirty="0"/>
              <a:t>.</a:t>
            </a:r>
          </a:p>
          <a:p>
            <a:pPr marL="290216" indent="-285750">
              <a:lnSpc>
                <a:spcPct val="100000"/>
              </a:lnSpc>
              <a:buFont typeface="Wingdings" panose="05000000000000000000" pitchFamily="2" charset="2"/>
              <a:buChar char="ü"/>
            </a:pPr>
            <a:r>
              <a:rPr lang="en-GB" noProof="0" dirty="0"/>
              <a:t>It is supported by a </a:t>
            </a:r>
            <a:r>
              <a:rPr lang="en-GB" b="1" noProof="0" dirty="0">
                <a:solidFill>
                  <a:srgbClr val="004C7E"/>
                </a:solidFill>
              </a:rPr>
              <a:t>variety of policies</a:t>
            </a:r>
            <a:r>
              <a:rPr lang="en-GB" noProof="0" dirty="0"/>
              <a:t>, such as regulation, market-based measures and command-and-control.</a:t>
            </a:r>
          </a:p>
          <a:p>
            <a:pPr marL="290216" indent="-285750">
              <a:lnSpc>
                <a:spcPct val="100000"/>
              </a:lnSpc>
              <a:buFont typeface="Wingdings" panose="05000000000000000000" pitchFamily="2" charset="2"/>
              <a:buChar char="ü"/>
            </a:pPr>
            <a:r>
              <a:rPr lang="en-GB" noProof="0" dirty="0"/>
              <a:t>It occurs over several decades (</a:t>
            </a:r>
            <a:r>
              <a:rPr lang="en-GB" b="1" noProof="0" dirty="0">
                <a:solidFill>
                  <a:srgbClr val="004C7E"/>
                </a:solidFill>
              </a:rPr>
              <a:t>long term</a:t>
            </a:r>
            <a:r>
              <a:rPr lang="en-GB" noProof="0" dirty="0"/>
              <a:t>).</a:t>
            </a:r>
          </a:p>
          <a:p>
            <a:pPr marL="290216" indent="-285750">
              <a:lnSpc>
                <a:spcPct val="100000"/>
              </a:lnSpc>
              <a:buFont typeface="Wingdings" panose="05000000000000000000" pitchFamily="2" charset="2"/>
              <a:buChar char="ü"/>
            </a:pPr>
            <a:r>
              <a:rPr lang="en-GB" noProof="0" dirty="0"/>
              <a:t>It may imply a </a:t>
            </a:r>
            <a:r>
              <a:rPr lang="en-GB" b="1" noProof="0" dirty="0">
                <a:solidFill>
                  <a:srgbClr val="004C7E"/>
                </a:solidFill>
              </a:rPr>
              <a:t>change in the behaviour </a:t>
            </a:r>
            <a:r>
              <a:rPr lang="en-GB" noProof="0" dirty="0"/>
              <a:t>of economic agents.</a:t>
            </a:r>
          </a:p>
          <a:p>
            <a:pPr marL="290216" indent="-285750">
              <a:lnSpc>
                <a:spcPct val="100000"/>
              </a:lnSpc>
              <a:buFont typeface="Wingdings" panose="05000000000000000000" pitchFamily="2" charset="2"/>
              <a:buChar char="ü"/>
            </a:pPr>
            <a:r>
              <a:rPr lang="en-GB" noProof="0" dirty="0"/>
              <a:t>It must be designed to be technically, socially, economically and environmentally </a:t>
            </a:r>
            <a:r>
              <a:rPr lang="en-GB" b="1" noProof="0" dirty="0">
                <a:solidFill>
                  <a:srgbClr val="004C7E"/>
                </a:solidFill>
              </a:rPr>
              <a:t>sustainable</a:t>
            </a:r>
            <a:r>
              <a:rPr lang="en-GB" noProof="0" dirty="0"/>
              <a:t>.</a:t>
            </a:r>
          </a:p>
        </p:txBody>
      </p:sp>
      <p:sp>
        <p:nvSpPr>
          <p:cNvPr id="4" name="Titolo 3">
            <a:extLst>
              <a:ext uri="{FF2B5EF4-FFF2-40B4-BE49-F238E27FC236}">
                <a16:creationId xmlns:a16="http://schemas.microsoft.com/office/drawing/2014/main" id="{AB67137F-2F4B-0278-A612-3620E7FE7310}"/>
              </a:ext>
            </a:extLst>
          </p:cNvPr>
          <p:cNvSpPr>
            <a:spLocks noGrp="1"/>
          </p:cNvSpPr>
          <p:nvPr>
            <p:ph type="title"/>
          </p:nvPr>
        </p:nvSpPr>
        <p:spPr/>
        <p:txBody>
          <a:bodyPr/>
          <a:lstStyle/>
          <a:p>
            <a:r>
              <a:rPr lang="en-GB" noProof="0" dirty="0">
                <a:solidFill>
                  <a:srgbClr val="004C7E"/>
                </a:solidFill>
              </a:rPr>
              <a:t>Background: Features of the energy transition</a:t>
            </a:r>
          </a:p>
        </p:txBody>
      </p:sp>
    </p:spTree>
    <p:extLst>
      <p:ext uri="{BB962C8B-B14F-4D97-AF65-F5344CB8AC3E}">
        <p14:creationId xmlns:p14="http://schemas.microsoft.com/office/powerpoint/2010/main" val="152861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9D780C51-94C7-48BA-A860-F3C60C683844}"/>
              </a:ext>
            </a:extLst>
          </p:cNvPr>
          <p:cNvSpPr>
            <a:spLocks noGrp="1"/>
          </p:cNvSpPr>
          <p:nvPr>
            <p:ph type="body" sz="quarter" idx="14"/>
          </p:nvPr>
        </p:nvSpPr>
        <p:spPr/>
        <p:txBody>
          <a:bodyPr/>
          <a:lstStyle/>
          <a:p>
            <a:r>
              <a:rPr lang="en-GB" noProof="0" dirty="0"/>
              <a:t>Joint SHAIO-IIOA conference, 2026 - Seville</a:t>
            </a:r>
          </a:p>
          <a:p>
            <a:endParaRPr lang="en-GB" noProof="0" dirty="0"/>
          </a:p>
        </p:txBody>
      </p:sp>
      <p:sp>
        <p:nvSpPr>
          <p:cNvPr id="4" name="Titolo 3">
            <a:extLst>
              <a:ext uri="{FF2B5EF4-FFF2-40B4-BE49-F238E27FC236}">
                <a16:creationId xmlns:a16="http://schemas.microsoft.com/office/drawing/2014/main" id="{85C537EB-F40C-415D-A5B7-EA04980DAAB6}"/>
              </a:ext>
            </a:extLst>
          </p:cNvPr>
          <p:cNvSpPr>
            <a:spLocks noGrp="1"/>
          </p:cNvSpPr>
          <p:nvPr>
            <p:ph type="title"/>
          </p:nvPr>
        </p:nvSpPr>
        <p:spPr/>
        <p:txBody>
          <a:bodyPr/>
          <a:lstStyle/>
          <a:p>
            <a:r>
              <a:rPr lang="en-GB" noProof="0" dirty="0">
                <a:solidFill>
                  <a:srgbClr val="004C7E"/>
                </a:solidFill>
              </a:rPr>
              <a:t>Why integrating economic and energy (physical) models?</a:t>
            </a:r>
            <a:br>
              <a:rPr lang="en-GB" noProof="0" dirty="0">
                <a:solidFill>
                  <a:srgbClr val="004C7E"/>
                </a:solidFill>
              </a:rPr>
            </a:br>
            <a:endParaRPr lang="en-GB" noProof="0" dirty="0">
              <a:solidFill>
                <a:srgbClr val="004C7E"/>
              </a:solidFill>
            </a:endParaRPr>
          </a:p>
        </p:txBody>
      </p:sp>
      <p:sp>
        <p:nvSpPr>
          <p:cNvPr id="5" name="CasellaDiTesto 1">
            <a:extLst>
              <a:ext uri="{FF2B5EF4-FFF2-40B4-BE49-F238E27FC236}">
                <a16:creationId xmlns:a16="http://schemas.microsoft.com/office/drawing/2014/main" id="{4551766F-B47B-4233-BFDF-7CC66F7E3091}"/>
              </a:ext>
            </a:extLst>
          </p:cNvPr>
          <p:cNvSpPr txBox="1">
            <a:spLocks noGrp="1"/>
          </p:cNvSpPr>
          <p:nvPr>
            <p:ph type="body" sz="quarter" idx="13"/>
          </p:nvPr>
        </p:nvSpPr>
        <p:spPr>
          <a:xfrm>
            <a:off x="714135" y="1224564"/>
            <a:ext cx="8104188" cy="3018519"/>
          </a:xfrm>
          <a:prstGeom prst="rect">
            <a:avLst/>
          </a:prstGeom>
          <a:noFill/>
        </p:spPr>
        <p:txBody>
          <a:bodyPr wrap="square" rtlCol="0">
            <a:spAutoFit/>
          </a:bodyPr>
          <a:lstStyle/>
          <a:p>
            <a:pPr marL="177800" lvl="1">
              <a:spcBef>
                <a:spcPts val="600"/>
              </a:spcBef>
              <a:spcAft>
                <a:spcPts val="600"/>
              </a:spcAft>
            </a:pPr>
            <a:r>
              <a:rPr lang="en-GB" noProof="0" dirty="0"/>
              <a:t>Structural changes in energy-related industries: </a:t>
            </a:r>
          </a:p>
          <a:p>
            <a:pPr marL="812800" lvl="2" indent="-177800">
              <a:spcBef>
                <a:spcPts val="600"/>
              </a:spcBef>
              <a:spcAft>
                <a:spcPts val="600"/>
              </a:spcAft>
              <a:buFont typeface="Arial" panose="020B0604020202020204" pitchFamily="34" charset="0"/>
              <a:buChar char="•"/>
            </a:pPr>
            <a:r>
              <a:rPr lang="en-GB" noProof="0" dirty="0"/>
              <a:t>may have severe economic implications and feedbacks in all industries: system-wide interdependencies must be captured</a:t>
            </a:r>
            <a:endParaRPr lang="en-GB" i="1" noProof="0" dirty="0"/>
          </a:p>
          <a:p>
            <a:pPr marL="812800" lvl="2" indent="-177800">
              <a:spcBef>
                <a:spcPts val="600"/>
              </a:spcBef>
              <a:spcAft>
                <a:spcPts val="600"/>
              </a:spcAft>
              <a:buFont typeface="Arial" panose="020B0604020202020204" pitchFamily="34" charset="0"/>
              <a:buChar char="•"/>
            </a:pPr>
            <a:r>
              <a:rPr lang="en-GB" noProof="0" dirty="0"/>
              <a:t>require high investments over time</a:t>
            </a:r>
          </a:p>
          <a:p>
            <a:pPr marL="177800" lvl="1">
              <a:spcBef>
                <a:spcPts val="600"/>
              </a:spcBef>
              <a:spcAft>
                <a:spcPts val="600"/>
              </a:spcAft>
            </a:pPr>
            <a:r>
              <a:rPr lang="en-GB" noProof="0" dirty="0"/>
              <a:t>Structural changes in non-energy-related industries:</a:t>
            </a:r>
          </a:p>
          <a:p>
            <a:pPr marL="863600" lvl="3">
              <a:spcBef>
                <a:spcPts val="600"/>
              </a:spcBef>
              <a:spcAft>
                <a:spcPts val="600"/>
              </a:spcAft>
              <a:buFont typeface="Arial" panose="020B0604020202020204" pitchFamily="34" charset="0"/>
              <a:buChar char="•"/>
            </a:pPr>
            <a:r>
              <a:rPr lang="en-GB" noProof="0" dirty="0"/>
              <a:t>imply changes in type and quantity of future energy demand</a:t>
            </a:r>
          </a:p>
          <a:p>
            <a:pPr marL="177800" lvl="1">
              <a:spcBef>
                <a:spcPts val="600"/>
              </a:spcBef>
              <a:spcAft>
                <a:spcPts val="600"/>
              </a:spcAft>
            </a:pPr>
            <a:r>
              <a:rPr lang="en-GB" noProof="0" dirty="0"/>
              <a:t>Behaviour of economic agents (households, firms):</a:t>
            </a:r>
          </a:p>
          <a:p>
            <a:pPr marL="863600" lvl="3">
              <a:spcBef>
                <a:spcPts val="600"/>
              </a:spcBef>
              <a:spcAft>
                <a:spcPts val="600"/>
              </a:spcAft>
              <a:buFont typeface="Arial" panose="020B0604020202020204" pitchFamily="34" charset="0"/>
              <a:buChar char="•"/>
            </a:pPr>
            <a:r>
              <a:rPr lang="en-GB" noProof="0" dirty="0"/>
              <a:t> affects energy demand and is influenced by energy policies (taxes, incentives, regulation)</a:t>
            </a:r>
          </a:p>
          <a:p>
            <a:pPr marL="920750" lvl="2" indent="-285750">
              <a:spcBef>
                <a:spcPts val="600"/>
              </a:spcBef>
              <a:spcAft>
                <a:spcPts val="600"/>
              </a:spcAft>
              <a:buFont typeface="Arial" panose="020B0604020202020204" pitchFamily="34" charset="0"/>
              <a:buChar char="•"/>
            </a:pPr>
            <a:endParaRPr lang="en-GB" sz="1200" noProof="0" dirty="0"/>
          </a:p>
        </p:txBody>
      </p:sp>
    </p:spTree>
    <p:extLst>
      <p:ext uri="{BB962C8B-B14F-4D97-AF65-F5344CB8AC3E}">
        <p14:creationId xmlns:p14="http://schemas.microsoft.com/office/powerpoint/2010/main" val="2318677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B8DC8-4D51-DC5F-5493-B884B22109A1}"/>
            </a:ext>
          </a:extLst>
        </p:cNvPr>
        <p:cNvGrpSpPr/>
        <p:nvPr/>
      </p:nvGrpSpPr>
      <p:grpSpPr>
        <a:xfrm>
          <a:off x="0" y="0"/>
          <a:ext cx="0" cy="0"/>
          <a:chOff x="0" y="0"/>
          <a:chExt cx="0" cy="0"/>
        </a:xfrm>
      </p:grpSpPr>
      <p:sp>
        <p:nvSpPr>
          <p:cNvPr id="2" name="Segnaposto testo 1">
            <a:extLst>
              <a:ext uri="{FF2B5EF4-FFF2-40B4-BE49-F238E27FC236}">
                <a16:creationId xmlns:a16="http://schemas.microsoft.com/office/drawing/2014/main" id="{F4B04265-76EB-F255-5F9D-736B17F39E53}"/>
              </a:ext>
            </a:extLst>
          </p:cNvPr>
          <p:cNvSpPr>
            <a:spLocks noGrp="1"/>
          </p:cNvSpPr>
          <p:nvPr>
            <p:ph type="body" sz="quarter" idx="14"/>
          </p:nvPr>
        </p:nvSpPr>
        <p:spPr/>
        <p:txBody>
          <a:bodyPr/>
          <a:lstStyle/>
          <a:p>
            <a:r>
              <a:rPr lang="en-GB" noProof="0" dirty="0"/>
              <a:t>Joint SHAIO-IIOA conference, 2026 - Seville</a:t>
            </a:r>
          </a:p>
          <a:p>
            <a:endParaRPr lang="en-GB" noProof="0" dirty="0"/>
          </a:p>
        </p:txBody>
      </p:sp>
      <p:sp>
        <p:nvSpPr>
          <p:cNvPr id="4" name="Titolo 3">
            <a:extLst>
              <a:ext uri="{FF2B5EF4-FFF2-40B4-BE49-F238E27FC236}">
                <a16:creationId xmlns:a16="http://schemas.microsoft.com/office/drawing/2014/main" id="{F3AC2775-E6AD-E7F8-074B-FC3B4550F43C}"/>
              </a:ext>
            </a:extLst>
          </p:cNvPr>
          <p:cNvSpPr>
            <a:spLocks noGrp="1"/>
          </p:cNvSpPr>
          <p:nvPr>
            <p:ph type="title"/>
          </p:nvPr>
        </p:nvSpPr>
        <p:spPr/>
        <p:txBody>
          <a:bodyPr/>
          <a:lstStyle/>
          <a:p>
            <a:r>
              <a:rPr lang="en-GB" noProof="0" dirty="0">
                <a:solidFill>
                  <a:schemeClr val="accent1"/>
                </a:solidFill>
              </a:rPr>
              <a:t>Multi-sectoral Integrated Modelling platform</a:t>
            </a:r>
          </a:p>
        </p:txBody>
      </p:sp>
      <p:sp>
        <p:nvSpPr>
          <p:cNvPr id="5" name="CasellaDiTesto 111">
            <a:extLst>
              <a:ext uri="{FF2B5EF4-FFF2-40B4-BE49-F238E27FC236}">
                <a16:creationId xmlns:a16="http://schemas.microsoft.com/office/drawing/2014/main" id="{F15631A5-A1F6-9091-AB32-080A8E228F21}"/>
              </a:ext>
            </a:extLst>
          </p:cNvPr>
          <p:cNvSpPr txBox="1"/>
          <p:nvPr/>
        </p:nvSpPr>
        <p:spPr>
          <a:xfrm>
            <a:off x="340382" y="1636087"/>
            <a:ext cx="5783512" cy="1754326"/>
          </a:xfrm>
          <a:prstGeom prst="rect">
            <a:avLst/>
          </a:prstGeom>
          <a:noFill/>
        </p:spPr>
        <p:txBody>
          <a:bodyPr wrap="square" rtlCol="0">
            <a:spAutoFit/>
          </a:bodyPr>
          <a:lstStyle/>
          <a:p>
            <a:pPr marL="0" lvl="1">
              <a:spcBef>
                <a:spcPts val="600"/>
              </a:spcBef>
              <a:spcAft>
                <a:spcPts val="600"/>
              </a:spcAft>
            </a:pPr>
            <a:r>
              <a:rPr lang="en-GB" b="1" noProof="0" dirty="0">
                <a:latin typeface="Verdana" panose="020B0604030504040204" pitchFamily="34" charset="0"/>
                <a:ea typeface="Verdana" panose="020B0604030504040204" pitchFamily="34" charset="0"/>
              </a:rPr>
              <a:t>Main objective</a:t>
            </a:r>
          </a:p>
          <a:p>
            <a:pPr marL="268288" lvl="1">
              <a:spcBef>
                <a:spcPts val="600"/>
              </a:spcBef>
              <a:spcAft>
                <a:spcPts val="600"/>
              </a:spcAft>
            </a:pPr>
            <a:r>
              <a:rPr lang="en-GB" sz="1600" noProof="0" dirty="0">
                <a:latin typeface="Verdana" panose="020B0604030504040204" pitchFamily="34" charset="0"/>
                <a:ea typeface="Verdana" panose="020B0604030504040204" pitchFamily="34" charset="0"/>
              </a:rPr>
              <a:t>“[…] </a:t>
            </a:r>
            <a:r>
              <a:rPr lang="en-GB" sz="1600" i="1" noProof="0" dirty="0">
                <a:latin typeface="Verdana" panose="020B0604030504040204" pitchFamily="34" charset="0"/>
                <a:ea typeface="Verdana" panose="020B0604030504040204" pitchFamily="34" charset="0"/>
              </a:rPr>
              <a:t>developing a novel set of </a:t>
            </a:r>
            <a:r>
              <a:rPr lang="en-GB" sz="1600" b="1" i="1" noProof="0" dirty="0">
                <a:latin typeface="Verdana" panose="020B0604030504040204" pitchFamily="34" charset="0"/>
                <a:ea typeface="Verdana" panose="020B0604030504040204" pitchFamily="34" charset="0"/>
              </a:rPr>
              <a:t>integrated </a:t>
            </a:r>
            <a:r>
              <a:rPr lang="en-GB" sz="1600" b="1" i="1" noProof="0" dirty="0" err="1">
                <a:latin typeface="Verdana" panose="020B0604030504040204" pitchFamily="34" charset="0"/>
                <a:ea typeface="Verdana" panose="020B0604030504040204" pitchFamily="34" charset="0"/>
              </a:rPr>
              <a:t>modeling</a:t>
            </a:r>
            <a:r>
              <a:rPr lang="en-GB" sz="1600" b="1" i="1" noProof="0" dirty="0">
                <a:latin typeface="Verdana" panose="020B0604030504040204" pitchFamily="34" charset="0"/>
                <a:ea typeface="Verdana" panose="020B0604030504040204" pitchFamily="34" charset="0"/>
              </a:rPr>
              <a:t> tools</a:t>
            </a:r>
            <a:r>
              <a:rPr lang="en-GB" sz="1600" i="1" noProof="0" dirty="0">
                <a:latin typeface="Verdana" panose="020B0604030504040204" pitchFamily="34" charset="0"/>
                <a:ea typeface="Verdana" panose="020B0604030504040204" pitchFamily="34" charset="0"/>
              </a:rPr>
              <a:t>, able to quantify the </a:t>
            </a:r>
            <a:r>
              <a:rPr lang="en-GB" sz="1600" b="1" i="1" noProof="0" dirty="0">
                <a:latin typeface="Verdana" panose="020B0604030504040204" pitchFamily="34" charset="0"/>
                <a:ea typeface="Verdana" panose="020B0604030504040204" pitchFamily="34" charset="0"/>
              </a:rPr>
              <a:t>impact of energy transition pathways </a:t>
            </a:r>
            <a:r>
              <a:rPr lang="en-GB" sz="1600" i="1" noProof="0" dirty="0">
                <a:latin typeface="Verdana" panose="020B0604030504040204" pitchFamily="34" charset="0"/>
                <a:ea typeface="Verdana" panose="020B0604030504040204" pitchFamily="34" charset="0"/>
              </a:rPr>
              <a:t>and to </a:t>
            </a:r>
            <a:r>
              <a:rPr lang="en-GB" sz="1600" b="1" i="1" noProof="0" dirty="0">
                <a:latin typeface="Verdana" panose="020B0604030504040204" pitchFamily="34" charset="0"/>
                <a:ea typeface="Verdana" panose="020B0604030504040204" pitchFamily="34" charset="0"/>
              </a:rPr>
              <a:t>support policy decisions </a:t>
            </a:r>
            <a:r>
              <a:rPr lang="en-GB" sz="1600" i="1" noProof="0" dirty="0">
                <a:latin typeface="Verdana" panose="020B0604030504040204" pitchFamily="34" charset="0"/>
                <a:ea typeface="Verdana" panose="020B0604030504040204" pitchFamily="34" charset="0"/>
              </a:rPr>
              <a:t>to ensure </a:t>
            </a:r>
            <a:r>
              <a:rPr lang="en-GB" sz="1600" b="1" i="1" noProof="0" dirty="0">
                <a:latin typeface="Verdana" panose="020B0604030504040204" pitchFamily="34" charset="0"/>
                <a:ea typeface="Verdana" panose="020B0604030504040204" pitchFamily="34" charset="0"/>
              </a:rPr>
              <a:t>short and long-term sustainability </a:t>
            </a:r>
            <a:r>
              <a:rPr lang="en-GB" sz="1600" i="1" noProof="0" dirty="0">
                <a:latin typeface="Verdana" panose="020B0604030504040204" pitchFamily="34" charset="0"/>
                <a:ea typeface="Verdana" panose="020B0604030504040204" pitchFamily="34" charset="0"/>
              </a:rPr>
              <a:t>of such pathways.</a:t>
            </a:r>
            <a:r>
              <a:rPr lang="en-GB" sz="1600" noProof="0" dirty="0">
                <a:latin typeface="Verdana" panose="020B0604030504040204" pitchFamily="34" charset="0"/>
                <a:ea typeface="Verdana" panose="020B0604030504040204" pitchFamily="34" charset="0"/>
              </a:rPr>
              <a:t>”</a:t>
            </a:r>
          </a:p>
        </p:txBody>
      </p:sp>
      <p:pic>
        <p:nvPicPr>
          <p:cNvPr id="7" name="Immagine 6">
            <a:extLst>
              <a:ext uri="{FF2B5EF4-FFF2-40B4-BE49-F238E27FC236}">
                <a16:creationId xmlns:a16="http://schemas.microsoft.com/office/drawing/2014/main" id="{F86D1EF3-2472-3F59-41BD-2897E09D4418}"/>
              </a:ext>
            </a:extLst>
          </p:cNvPr>
          <p:cNvPicPr>
            <a:picLocks noChangeAspect="1"/>
          </p:cNvPicPr>
          <p:nvPr/>
        </p:nvPicPr>
        <p:blipFill>
          <a:blip r:embed="rId3"/>
          <a:stretch>
            <a:fillRect/>
          </a:stretch>
        </p:blipFill>
        <p:spPr>
          <a:xfrm>
            <a:off x="3559770" y="3426152"/>
            <a:ext cx="1960914" cy="1088200"/>
          </a:xfrm>
          <a:prstGeom prst="rect">
            <a:avLst/>
          </a:prstGeom>
        </p:spPr>
      </p:pic>
      <p:pic>
        <p:nvPicPr>
          <p:cNvPr id="8" name="Immagine 7">
            <a:extLst>
              <a:ext uri="{FF2B5EF4-FFF2-40B4-BE49-F238E27FC236}">
                <a16:creationId xmlns:a16="http://schemas.microsoft.com/office/drawing/2014/main" id="{0598D191-32C7-F46A-4551-5964D015FE59}"/>
              </a:ext>
            </a:extLst>
          </p:cNvPr>
          <p:cNvPicPr>
            <a:picLocks noChangeAspect="1"/>
          </p:cNvPicPr>
          <p:nvPr/>
        </p:nvPicPr>
        <p:blipFill>
          <a:blip r:embed="rId4"/>
          <a:stretch>
            <a:fillRect/>
          </a:stretch>
        </p:blipFill>
        <p:spPr>
          <a:xfrm>
            <a:off x="714375" y="3564099"/>
            <a:ext cx="2440965" cy="1116183"/>
          </a:xfrm>
          <a:prstGeom prst="rect">
            <a:avLst/>
          </a:prstGeom>
        </p:spPr>
      </p:pic>
      <p:pic>
        <p:nvPicPr>
          <p:cNvPr id="9" name="Immagine 8">
            <a:extLst>
              <a:ext uri="{FF2B5EF4-FFF2-40B4-BE49-F238E27FC236}">
                <a16:creationId xmlns:a16="http://schemas.microsoft.com/office/drawing/2014/main" id="{A8AB98EE-0568-FAC9-2A39-A20A48FD1D23}"/>
              </a:ext>
            </a:extLst>
          </p:cNvPr>
          <p:cNvPicPr>
            <a:picLocks noChangeAspect="1"/>
          </p:cNvPicPr>
          <p:nvPr/>
        </p:nvPicPr>
        <p:blipFill>
          <a:blip r:embed="rId5"/>
          <a:stretch>
            <a:fillRect/>
          </a:stretch>
        </p:blipFill>
        <p:spPr>
          <a:xfrm>
            <a:off x="5179683" y="2749889"/>
            <a:ext cx="4035902" cy="1676545"/>
          </a:xfrm>
          <a:prstGeom prst="rect">
            <a:avLst/>
          </a:prstGeom>
        </p:spPr>
      </p:pic>
    </p:spTree>
    <p:extLst>
      <p:ext uri="{BB962C8B-B14F-4D97-AF65-F5344CB8AC3E}">
        <p14:creationId xmlns:p14="http://schemas.microsoft.com/office/powerpoint/2010/main" val="4221835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4F980575-875F-43D3-824A-22F73BB11C6C}"/>
              </a:ext>
            </a:extLst>
          </p:cNvPr>
          <p:cNvSpPr>
            <a:spLocks noGrp="1"/>
          </p:cNvSpPr>
          <p:nvPr>
            <p:ph type="body" sz="quarter" idx="14"/>
          </p:nvPr>
        </p:nvSpPr>
        <p:spPr/>
        <p:txBody>
          <a:bodyPr/>
          <a:lstStyle/>
          <a:p>
            <a:r>
              <a:rPr lang="en-GB" noProof="0" dirty="0"/>
              <a:t>Joint SHAIO-IIOA conference, 2026 - Seville</a:t>
            </a:r>
          </a:p>
          <a:p>
            <a:endParaRPr lang="en-GB" noProof="0" dirty="0"/>
          </a:p>
        </p:txBody>
      </p:sp>
      <p:sp>
        <p:nvSpPr>
          <p:cNvPr id="4" name="Titolo 3">
            <a:extLst>
              <a:ext uri="{FF2B5EF4-FFF2-40B4-BE49-F238E27FC236}">
                <a16:creationId xmlns:a16="http://schemas.microsoft.com/office/drawing/2014/main" id="{3C25C8A7-F657-45E6-98FB-3817C585371D}"/>
              </a:ext>
            </a:extLst>
          </p:cNvPr>
          <p:cNvSpPr>
            <a:spLocks noGrp="1"/>
          </p:cNvSpPr>
          <p:nvPr>
            <p:ph type="title"/>
          </p:nvPr>
        </p:nvSpPr>
        <p:spPr/>
        <p:txBody>
          <a:bodyPr/>
          <a:lstStyle/>
          <a:p>
            <a:r>
              <a:rPr lang="en-GB" noProof="0" dirty="0">
                <a:solidFill>
                  <a:schemeClr val="accent1"/>
                </a:solidFill>
              </a:rPr>
              <a:t>Integrated model development</a:t>
            </a:r>
            <a:br>
              <a:rPr lang="en-GB" noProof="0" dirty="0">
                <a:solidFill>
                  <a:srgbClr val="728FA5"/>
                </a:solidFill>
              </a:rPr>
            </a:br>
            <a:endParaRPr lang="en-GB" noProof="0" dirty="0"/>
          </a:p>
        </p:txBody>
      </p:sp>
      <p:pic>
        <p:nvPicPr>
          <p:cNvPr id="3" name="Immagine 2">
            <a:extLst>
              <a:ext uri="{FF2B5EF4-FFF2-40B4-BE49-F238E27FC236}">
                <a16:creationId xmlns:a16="http://schemas.microsoft.com/office/drawing/2014/main" id="{B05E312E-B836-4F06-8EA2-FD04A87CE3E7}"/>
              </a:ext>
            </a:extLst>
          </p:cNvPr>
          <p:cNvPicPr>
            <a:picLocks noChangeAspect="1"/>
          </p:cNvPicPr>
          <p:nvPr/>
        </p:nvPicPr>
        <p:blipFill>
          <a:blip r:embed="rId3"/>
          <a:stretch>
            <a:fillRect/>
          </a:stretch>
        </p:blipFill>
        <p:spPr>
          <a:xfrm>
            <a:off x="246588" y="1228050"/>
            <a:ext cx="8311384" cy="3529730"/>
          </a:xfrm>
          <a:prstGeom prst="rect">
            <a:avLst/>
          </a:prstGeom>
        </p:spPr>
      </p:pic>
    </p:spTree>
    <p:extLst>
      <p:ext uri="{BB962C8B-B14F-4D97-AF65-F5344CB8AC3E}">
        <p14:creationId xmlns:p14="http://schemas.microsoft.com/office/powerpoint/2010/main" val="3915358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E1D1B-E299-96F8-BBD5-F247BBDD1AAC}"/>
            </a:ext>
          </a:extLst>
        </p:cNvPr>
        <p:cNvGrpSpPr/>
        <p:nvPr/>
      </p:nvGrpSpPr>
      <p:grpSpPr>
        <a:xfrm>
          <a:off x="0" y="0"/>
          <a:ext cx="0" cy="0"/>
          <a:chOff x="0" y="0"/>
          <a:chExt cx="0" cy="0"/>
        </a:xfrm>
      </p:grpSpPr>
      <p:sp>
        <p:nvSpPr>
          <p:cNvPr id="2" name="Segnaposto testo 1">
            <a:extLst>
              <a:ext uri="{FF2B5EF4-FFF2-40B4-BE49-F238E27FC236}">
                <a16:creationId xmlns:a16="http://schemas.microsoft.com/office/drawing/2014/main" id="{076FAECD-6ACA-8014-2733-FF4298C8C8EB}"/>
              </a:ext>
            </a:extLst>
          </p:cNvPr>
          <p:cNvSpPr>
            <a:spLocks noGrp="1"/>
          </p:cNvSpPr>
          <p:nvPr>
            <p:ph type="body" sz="quarter" idx="14"/>
          </p:nvPr>
        </p:nvSpPr>
        <p:spPr/>
        <p:txBody>
          <a:bodyPr/>
          <a:lstStyle/>
          <a:p>
            <a:r>
              <a:rPr lang="en-GB" noProof="0" dirty="0"/>
              <a:t>Joint SHAIO-IIOA conference, 2026 - Seville</a:t>
            </a:r>
          </a:p>
          <a:p>
            <a:endParaRPr lang="en-GB" noProof="0" dirty="0"/>
          </a:p>
        </p:txBody>
      </p:sp>
      <p:sp>
        <p:nvSpPr>
          <p:cNvPr id="4" name="Titolo 3">
            <a:extLst>
              <a:ext uri="{FF2B5EF4-FFF2-40B4-BE49-F238E27FC236}">
                <a16:creationId xmlns:a16="http://schemas.microsoft.com/office/drawing/2014/main" id="{6F5C3AE4-1F98-C958-ACF2-AA4FE6C4D0C7}"/>
              </a:ext>
            </a:extLst>
          </p:cNvPr>
          <p:cNvSpPr>
            <a:spLocks noGrp="1"/>
          </p:cNvSpPr>
          <p:nvPr>
            <p:ph type="title"/>
          </p:nvPr>
        </p:nvSpPr>
        <p:spPr/>
        <p:txBody>
          <a:bodyPr/>
          <a:lstStyle/>
          <a:p>
            <a:r>
              <a:rPr lang="en-GB" noProof="0" dirty="0">
                <a:solidFill>
                  <a:schemeClr val="accent1"/>
                </a:solidFill>
              </a:rPr>
              <a:t>Energy system model</a:t>
            </a:r>
            <a:br>
              <a:rPr lang="en-GB" noProof="0" dirty="0">
                <a:solidFill>
                  <a:srgbClr val="728FA5"/>
                </a:solidFill>
              </a:rPr>
            </a:br>
            <a:endParaRPr lang="en-GB" noProof="0" dirty="0"/>
          </a:p>
        </p:txBody>
      </p:sp>
      <p:sp>
        <p:nvSpPr>
          <p:cNvPr id="5" name="CasellaDiTesto 31">
            <a:extLst>
              <a:ext uri="{FF2B5EF4-FFF2-40B4-BE49-F238E27FC236}">
                <a16:creationId xmlns:a16="http://schemas.microsoft.com/office/drawing/2014/main" id="{A2D63136-5A53-30A2-817F-B18309A834B1}"/>
              </a:ext>
            </a:extLst>
          </p:cNvPr>
          <p:cNvSpPr txBox="1">
            <a:spLocks noGrp="1"/>
          </p:cNvSpPr>
          <p:nvPr>
            <p:ph type="body" sz="quarter" idx="13"/>
          </p:nvPr>
        </p:nvSpPr>
        <p:spPr>
          <a:xfrm>
            <a:off x="246588" y="1360488"/>
            <a:ext cx="8103948" cy="2215991"/>
          </a:xfrm>
          <a:prstGeom prst="rect">
            <a:avLst/>
          </a:prstGeom>
          <a:noFill/>
        </p:spPr>
        <p:txBody>
          <a:bodyPr wrap="square" rtlCol="0">
            <a:spAutoFit/>
          </a:bodyPr>
          <a:lstStyle/>
          <a:p>
            <a:pPr marL="0" lvl="1" indent="0">
              <a:lnSpc>
                <a:spcPct val="100000"/>
              </a:lnSpc>
              <a:spcBef>
                <a:spcPts val="0"/>
              </a:spcBef>
              <a:spcAft>
                <a:spcPts val="1200"/>
              </a:spcAft>
              <a:buNone/>
            </a:pPr>
            <a:r>
              <a:rPr lang="en-GB" sz="1200" b="1" noProof="0" dirty="0">
                <a:latin typeface="Trebuchet MS" panose="020B0603020202020204" pitchFamily="34" charset="0"/>
              </a:rPr>
              <a:t>Engineering complexities covered by the model:</a:t>
            </a:r>
          </a:p>
          <a:p>
            <a:pPr marL="285750" lvl="0" indent="-285750">
              <a:lnSpc>
                <a:spcPct val="100000"/>
              </a:lnSpc>
              <a:spcBef>
                <a:spcPts val="0"/>
              </a:spcBef>
              <a:spcAft>
                <a:spcPts val="600"/>
              </a:spcAft>
              <a:buFont typeface="Wingdings" panose="05000000000000000000" pitchFamily="2" charset="2"/>
              <a:buChar char="ü"/>
            </a:pPr>
            <a:r>
              <a:rPr lang="en-GB" sz="1200" b="1" noProof="0" dirty="0">
                <a:solidFill>
                  <a:srgbClr val="004C7E"/>
                </a:solidFill>
              </a:rPr>
              <a:t>Competition among technologies </a:t>
            </a:r>
            <a:r>
              <a:rPr lang="en-GB" sz="1200" noProof="0" dirty="0"/>
              <a:t>for the production of a same commodity</a:t>
            </a:r>
          </a:p>
          <a:p>
            <a:pPr marL="285750" lvl="0" indent="-285750">
              <a:lnSpc>
                <a:spcPct val="100000"/>
              </a:lnSpc>
              <a:spcBef>
                <a:spcPts val="0"/>
              </a:spcBef>
              <a:spcAft>
                <a:spcPts val="600"/>
              </a:spcAft>
              <a:buFont typeface="Wingdings" panose="05000000000000000000" pitchFamily="2" charset="2"/>
              <a:buChar char="ü"/>
            </a:pPr>
            <a:r>
              <a:rPr lang="en-GB" sz="1200" b="1" noProof="0" dirty="0">
                <a:solidFill>
                  <a:srgbClr val="004C7E"/>
                </a:solidFill>
              </a:rPr>
              <a:t>Time dynamics at an annual level</a:t>
            </a:r>
            <a:r>
              <a:rPr lang="en-GB" sz="1200" noProof="0" dirty="0"/>
              <a:t>, as the installation and disposal of productive capacity are tracked over the modelling period</a:t>
            </a:r>
          </a:p>
          <a:p>
            <a:pPr marL="285750" lvl="0" indent="-285750">
              <a:lnSpc>
                <a:spcPct val="100000"/>
              </a:lnSpc>
              <a:spcBef>
                <a:spcPts val="0"/>
              </a:spcBef>
              <a:spcAft>
                <a:spcPts val="600"/>
              </a:spcAft>
              <a:buFont typeface="Wingdings" panose="05000000000000000000" pitchFamily="2" charset="2"/>
              <a:buChar char="ü"/>
            </a:pPr>
            <a:r>
              <a:rPr lang="en-GB" sz="1200" b="1" noProof="0" dirty="0">
                <a:solidFill>
                  <a:srgbClr val="004C7E"/>
                </a:solidFill>
              </a:rPr>
              <a:t>Time dynamics at an hourly resolution</a:t>
            </a:r>
            <a:r>
              <a:rPr lang="en-GB" sz="1200" noProof="0" dirty="0"/>
              <a:t>, allowing for a more accurate representation of renewable electricity production and energy storage dynamics</a:t>
            </a:r>
          </a:p>
          <a:p>
            <a:pPr marL="285750" lvl="0" indent="-285750">
              <a:lnSpc>
                <a:spcPct val="100000"/>
              </a:lnSpc>
              <a:spcBef>
                <a:spcPts val="0"/>
              </a:spcBef>
              <a:spcAft>
                <a:spcPts val="600"/>
              </a:spcAft>
              <a:buFont typeface="Wingdings" panose="05000000000000000000" pitchFamily="2" charset="2"/>
              <a:buChar char="ü"/>
            </a:pPr>
            <a:r>
              <a:rPr lang="en-GB" sz="1200" noProof="0" dirty="0"/>
              <a:t>Generated and captured </a:t>
            </a:r>
            <a:r>
              <a:rPr lang="en-GB" sz="1200" b="1" noProof="0" dirty="0">
                <a:solidFill>
                  <a:srgbClr val="004C7E"/>
                </a:solidFill>
              </a:rPr>
              <a:t>emissions</a:t>
            </a:r>
            <a:r>
              <a:rPr lang="en-GB" sz="1200" noProof="0" dirty="0"/>
              <a:t>, covering both combustion-based and technology-based emission sources</a:t>
            </a:r>
          </a:p>
          <a:p>
            <a:pPr marL="285750" lvl="0" indent="-285750">
              <a:lnSpc>
                <a:spcPct val="100000"/>
              </a:lnSpc>
              <a:spcBef>
                <a:spcPts val="0"/>
              </a:spcBef>
              <a:spcAft>
                <a:spcPts val="600"/>
              </a:spcAft>
              <a:buFont typeface="Wingdings" panose="05000000000000000000" pitchFamily="2" charset="2"/>
              <a:buChar char="ü"/>
            </a:pPr>
            <a:r>
              <a:rPr lang="en-GB" sz="1200" b="1" noProof="0" dirty="0">
                <a:solidFill>
                  <a:srgbClr val="004C7E"/>
                </a:solidFill>
              </a:rPr>
              <a:t>Costs</a:t>
            </a:r>
            <a:r>
              <a:rPr lang="en-GB" sz="1200" noProof="0" dirty="0"/>
              <a:t> of new installation, operation and emissions. </a:t>
            </a:r>
          </a:p>
        </p:txBody>
      </p:sp>
      <p:pic>
        <p:nvPicPr>
          <p:cNvPr id="7" name="Immagine 6">
            <a:extLst>
              <a:ext uri="{FF2B5EF4-FFF2-40B4-BE49-F238E27FC236}">
                <a16:creationId xmlns:a16="http://schemas.microsoft.com/office/drawing/2014/main" id="{428FF5D9-2F98-10C2-3C8F-1160A1446D3E}"/>
              </a:ext>
            </a:extLst>
          </p:cNvPr>
          <p:cNvPicPr>
            <a:picLocks noChangeAspect="1"/>
          </p:cNvPicPr>
          <p:nvPr/>
        </p:nvPicPr>
        <p:blipFill>
          <a:blip r:embed="rId3"/>
          <a:stretch>
            <a:fillRect/>
          </a:stretch>
        </p:blipFill>
        <p:spPr>
          <a:xfrm>
            <a:off x="2255361" y="3633825"/>
            <a:ext cx="5021975" cy="1104588"/>
          </a:xfrm>
          <a:prstGeom prst="rect">
            <a:avLst/>
          </a:prstGeom>
        </p:spPr>
      </p:pic>
    </p:spTree>
    <p:extLst>
      <p:ext uri="{BB962C8B-B14F-4D97-AF65-F5344CB8AC3E}">
        <p14:creationId xmlns:p14="http://schemas.microsoft.com/office/powerpoint/2010/main" val="3396645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F58C9-55FC-BD95-FD1A-990A81258B68}"/>
            </a:ext>
          </a:extLst>
        </p:cNvPr>
        <p:cNvGrpSpPr/>
        <p:nvPr/>
      </p:nvGrpSpPr>
      <p:grpSpPr>
        <a:xfrm>
          <a:off x="0" y="0"/>
          <a:ext cx="0" cy="0"/>
          <a:chOff x="0" y="0"/>
          <a:chExt cx="0" cy="0"/>
        </a:xfrm>
      </p:grpSpPr>
      <p:sp>
        <p:nvSpPr>
          <p:cNvPr id="2" name="Segnaposto testo 1">
            <a:extLst>
              <a:ext uri="{FF2B5EF4-FFF2-40B4-BE49-F238E27FC236}">
                <a16:creationId xmlns:a16="http://schemas.microsoft.com/office/drawing/2014/main" id="{9A8DDFC4-65E2-9BA9-867C-A7934A68D2AB}"/>
              </a:ext>
            </a:extLst>
          </p:cNvPr>
          <p:cNvSpPr>
            <a:spLocks noGrp="1"/>
          </p:cNvSpPr>
          <p:nvPr>
            <p:ph type="body" sz="quarter" idx="14"/>
          </p:nvPr>
        </p:nvSpPr>
        <p:spPr/>
        <p:txBody>
          <a:bodyPr/>
          <a:lstStyle/>
          <a:p>
            <a:r>
              <a:rPr lang="en-GB" noProof="0" dirty="0"/>
              <a:t>Joint SHAIO-IIOA conference, 2026 - Seville</a:t>
            </a:r>
          </a:p>
          <a:p>
            <a:endParaRPr lang="en-GB" noProof="0" dirty="0"/>
          </a:p>
        </p:txBody>
      </p:sp>
      <p:sp>
        <p:nvSpPr>
          <p:cNvPr id="4" name="Titolo 3">
            <a:extLst>
              <a:ext uri="{FF2B5EF4-FFF2-40B4-BE49-F238E27FC236}">
                <a16:creationId xmlns:a16="http://schemas.microsoft.com/office/drawing/2014/main" id="{49EBA146-3765-928E-08B4-AB271FA7695F}"/>
              </a:ext>
            </a:extLst>
          </p:cNvPr>
          <p:cNvSpPr>
            <a:spLocks noGrp="1"/>
          </p:cNvSpPr>
          <p:nvPr>
            <p:ph type="title"/>
          </p:nvPr>
        </p:nvSpPr>
        <p:spPr>
          <a:xfrm>
            <a:off x="714375" y="713183"/>
            <a:ext cx="8103948" cy="384097"/>
          </a:xfrm>
        </p:spPr>
        <p:txBody>
          <a:bodyPr/>
          <a:lstStyle/>
          <a:p>
            <a:r>
              <a:rPr lang="en-GB" noProof="0" dirty="0">
                <a:solidFill>
                  <a:schemeClr val="accent1"/>
                </a:solidFill>
              </a:rPr>
              <a:t>Energy system model</a:t>
            </a:r>
            <a:br>
              <a:rPr lang="en-GB" noProof="0" dirty="0">
                <a:solidFill>
                  <a:srgbClr val="728FA5"/>
                </a:solidFill>
              </a:rPr>
            </a:br>
            <a:endParaRPr lang="en-GB" noProof="0" dirty="0"/>
          </a:p>
        </p:txBody>
      </p:sp>
      <mc:AlternateContent xmlns:mc="http://schemas.openxmlformats.org/markup-compatibility/2006" xmlns:a14="http://schemas.microsoft.com/office/drawing/2010/main">
        <mc:Choice Requires="a14">
          <p:sp>
            <p:nvSpPr>
              <p:cNvPr id="3" name="CasellaDiTesto 2">
                <a:extLst>
                  <a:ext uri="{FF2B5EF4-FFF2-40B4-BE49-F238E27FC236}">
                    <a16:creationId xmlns:a16="http://schemas.microsoft.com/office/drawing/2014/main" id="{42DA01E7-2B97-B6F1-4F7C-3D5996156D23}"/>
                  </a:ext>
                </a:extLst>
              </p:cNvPr>
              <p:cNvSpPr txBox="1"/>
              <p:nvPr/>
            </p:nvSpPr>
            <p:spPr>
              <a:xfrm>
                <a:off x="326571" y="1097280"/>
                <a:ext cx="4591937" cy="3908058"/>
              </a:xfrm>
              <a:prstGeom prst="rect">
                <a:avLst/>
              </a:prstGeom>
              <a:noFill/>
            </p:spPr>
            <p:txBody>
              <a:bodyPr wrap="square" rtlCol="0">
                <a:spAutoFit/>
              </a:bodyPr>
              <a:lstStyle/>
              <a:p>
                <a:r>
                  <a:rPr lang="en-GB" sz="1200" noProof="0" dirty="0">
                    <a:latin typeface="Verdana" panose="020B0604030504040204" pitchFamily="34" charset="0"/>
                    <a:ea typeface="Verdana" panose="020B0604030504040204" pitchFamily="34" charset="0"/>
                  </a:rPr>
                  <a:t>The energy system model can be represented as an </a:t>
                </a:r>
                <a:r>
                  <a:rPr lang="en-GB" sz="1200" b="1" noProof="0" dirty="0">
                    <a:solidFill>
                      <a:srgbClr val="004C7E"/>
                    </a:solidFill>
                    <a:latin typeface="Verdana" panose="020B0604030504040204" pitchFamily="34" charset="0"/>
                    <a:ea typeface="Verdana" panose="020B0604030504040204" pitchFamily="34" charset="0"/>
                  </a:rPr>
                  <a:t>optimization model</a:t>
                </a:r>
                <a:r>
                  <a:rPr lang="en-GB" sz="1200" noProof="0" dirty="0">
                    <a:latin typeface="Verdana" panose="020B0604030504040204" pitchFamily="34" charset="0"/>
                    <a:ea typeface="Verdana" panose="020B0604030504040204" pitchFamily="34" charset="0"/>
                  </a:rPr>
                  <a:t>, in which the decision variables – total product demand </a:t>
                </a:r>
                <a14:m>
                  <m:oMath xmlns:m="http://schemas.openxmlformats.org/officeDocument/2006/math">
                    <m:r>
                      <a:rPr lang="en-GB" sz="1200" b="1" noProof="0" smtClean="0">
                        <a:latin typeface="Cambria Math" panose="02040503050406030204" pitchFamily="18" charset="0"/>
                      </a:rPr>
                      <m:t>𝐐</m:t>
                    </m:r>
                  </m:oMath>
                </a14:m>
                <a:r>
                  <a:rPr lang="en-GB" sz="1200" noProof="0" dirty="0">
                    <a:latin typeface="Verdana" panose="020B0604030504040204" pitchFamily="34" charset="0"/>
                    <a:ea typeface="Verdana" panose="020B0604030504040204" pitchFamily="34" charset="0"/>
                  </a:rPr>
                  <a:t>, total activity output </a:t>
                </a:r>
                <a14:m>
                  <m:oMath xmlns:m="http://schemas.openxmlformats.org/officeDocument/2006/math">
                    <m:r>
                      <a:rPr lang="en-GB" sz="1200" b="1" noProof="0" smtClean="0">
                        <a:latin typeface="Cambria Math" panose="02040503050406030204" pitchFamily="18" charset="0"/>
                      </a:rPr>
                      <m:t>𝐗</m:t>
                    </m:r>
                  </m:oMath>
                </a14:m>
                <a:r>
                  <a:rPr lang="en-GB" sz="1200" noProof="0" dirty="0">
                    <a:latin typeface="Verdana" panose="020B0604030504040204" pitchFamily="34" charset="0"/>
                    <a:ea typeface="Verdana" panose="020B0604030504040204" pitchFamily="34" charset="0"/>
                  </a:rPr>
                  <a:t>, and total newly installed capacity </a:t>
                </a:r>
                <a14:m>
                  <m:oMath xmlns:m="http://schemas.openxmlformats.org/officeDocument/2006/math">
                    <m:r>
                      <a:rPr lang="en-GB" sz="1200" b="1" noProof="0" smtClean="0">
                        <a:latin typeface="Cambria Math" panose="02040503050406030204" pitchFamily="18" charset="0"/>
                      </a:rPr>
                      <m:t>𝐂𝐚</m:t>
                    </m:r>
                    <m:sSub>
                      <m:sSubPr>
                        <m:ctrlPr>
                          <a:rPr lang="en-GB" sz="1200" b="1" i="1" noProof="0" smtClean="0">
                            <a:latin typeface="Cambria Math" panose="02040503050406030204" pitchFamily="18" charset="0"/>
                          </a:rPr>
                        </m:ctrlPr>
                      </m:sSubPr>
                      <m:e>
                        <m:r>
                          <a:rPr lang="en-GB" sz="1200" b="1" noProof="0" smtClean="0">
                            <a:latin typeface="Cambria Math" panose="02040503050406030204" pitchFamily="18" charset="0"/>
                          </a:rPr>
                          <m:t>𝐩</m:t>
                        </m:r>
                      </m:e>
                      <m:sub>
                        <m:r>
                          <a:rPr lang="en-GB" sz="1200" b="1" noProof="0" smtClean="0">
                            <a:latin typeface="Cambria Math" panose="02040503050406030204" pitchFamily="18" charset="0"/>
                          </a:rPr>
                          <m:t>𝐢𝐧𝐬𝐭</m:t>
                        </m:r>
                      </m:sub>
                    </m:sSub>
                  </m:oMath>
                </a14:m>
                <a:r>
                  <a:rPr lang="en-GB" sz="1200" noProof="0" dirty="0">
                    <a:latin typeface="Verdana" panose="020B0604030504040204" pitchFamily="34" charset="0"/>
                    <a:ea typeface="Verdana" panose="020B0604030504040204" pitchFamily="34" charset="0"/>
                  </a:rPr>
                  <a:t> – are determined by the following cost objective function:</a:t>
                </a:r>
              </a:p>
              <a:p>
                <a:endParaRPr lang="en-GB" sz="1200" noProof="0" dirty="0">
                  <a:latin typeface="Verdana" panose="020B0604030504040204" pitchFamily="34" charset="0"/>
                  <a:ea typeface="Verdana" panose="020B0604030504040204" pitchFamily="34" charset="0"/>
                </a:endParaRPr>
              </a:p>
              <a:p>
                <a:endParaRPr lang="en-GB" sz="1200" noProof="0" dirty="0">
                  <a:latin typeface="Verdana" panose="020B0604030504040204" pitchFamily="34" charset="0"/>
                  <a:ea typeface="Verdana" panose="020B0604030504040204" pitchFamily="34" charset="0"/>
                </a:endParaRPr>
              </a:p>
              <a:p>
                <a:pPr/>
                <a14:m>
                  <m:oMathPara xmlns:m="http://schemas.openxmlformats.org/officeDocument/2006/math">
                    <m:oMathParaPr>
                      <m:jc m:val="centerGroup"/>
                    </m:oMathParaPr>
                    <m:oMath xmlns:m="http://schemas.openxmlformats.org/officeDocument/2006/math">
                      <m:r>
                        <m:rPr>
                          <m:sty m:val="p"/>
                        </m:rPr>
                        <a:rPr lang="en-GB" sz="1200" noProof="0" smtClean="0">
                          <a:latin typeface="Cambria Math" panose="02040503050406030204" pitchFamily="18" charset="0"/>
                        </a:rPr>
                        <m:t>min</m:t>
                      </m:r>
                      <m:d>
                        <m:dPr>
                          <m:ctrlPr>
                            <a:rPr lang="en-GB" sz="1200" b="1" i="1" noProof="0" smtClean="0">
                              <a:latin typeface="Cambria Math" panose="02040503050406030204" pitchFamily="18" charset="0"/>
                            </a:rPr>
                          </m:ctrlPr>
                        </m:dPr>
                        <m:e>
                          <m:sSub>
                            <m:sSubPr>
                              <m:ctrlPr>
                                <a:rPr lang="en-GB" sz="1200" b="1" i="1" noProof="0" smtClean="0">
                                  <a:latin typeface="Cambria Math" panose="02040503050406030204" pitchFamily="18" charset="0"/>
                                </a:rPr>
                              </m:ctrlPr>
                            </m:sSubPr>
                            <m:e>
                              <m:r>
                                <a:rPr lang="en-GB" sz="1200" b="1" noProof="0" smtClean="0">
                                  <a:latin typeface="Cambria Math" panose="02040503050406030204" pitchFamily="18" charset="0"/>
                                </a:rPr>
                                <m:t>𝐂</m:t>
                              </m:r>
                            </m:e>
                            <m:sub>
                              <m:r>
                                <a:rPr lang="en-GB" sz="1200" b="1" noProof="0" smtClean="0">
                                  <a:latin typeface="Cambria Math" panose="02040503050406030204" pitchFamily="18" charset="0"/>
                                </a:rPr>
                                <m:t>𝐭𝐨𝐭</m:t>
                              </m:r>
                            </m:sub>
                          </m:sSub>
                        </m:e>
                      </m:d>
                      <m:r>
                        <a:rPr lang="en-GB" sz="1200" b="1" noProof="0" smtClean="0">
                          <a:latin typeface="Cambria Math" panose="02040503050406030204" pitchFamily="18" charset="0"/>
                        </a:rPr>
                        <m:t>=</m:t>
                      </m:r>
                      <m:r>
                        <m:rPr>
                          <m:sty m:val="p"/>
                        </m:rPr>
                        <a:rPr lang="en-GB" sz="1200" noProof="0" smtClean="0">
                          <a:latin typeface="Cambria Math" panose="02040503050406030204" pitchFamily="18" charset="0"/>
                        </a:rPr>
                        <m:t>min</m:t>
                      </m:r>
                      <m:r>
                        <a:rPr lang="en-GB" sz="1200" noProof="0" smtClean="0">
                          <a:latin typeface="Cambria Math" panose="02040503050406030204" pitchFamily="18" charset="0"/>
                        </a:rPr>
                        <m:t>(</m:t>
                      </m:r>
                      <m:sSub>
                        <m:sSubPr>
                          <m:ctrlPr>
                            <a:rPr lang="en-GB" sz="1200" b="1" i="1" noProof="0" smtClean="0">
                              <a:latin typeface="Cambria Math" panose="02040503050406030204" pitchFamily="18" charset="0"/>
                            </a:rPr>
                          </m:ctrlPr>
                        </m:sSubPr>
                        <m:e>
                          <m:r>
                            <a:rPr lang="en-GB" sz="1200" b="1" noProof="0" smtClean="0">
                              <a:latin typeface="Cambria Math" panose="02040503050406030204" pitchFamily="18" charset="0"/>
                            </a:rPr>
                            <m:t>𝐂</m:t>
                          </m:r>
                        </m:e>
                        <m:sub>
                          <m:r>
                            <a:rPr lang="en-GB" sz="1200" b="1" noProof="0" smtClean="0">
                              <a:latin typeface="Cambria Math" panose="02040503050406030204" pitchFamily="18" charset="0"/>
                            </a:rPr>
                            <m:t>𝐜𝐚𝐩</m:t>
                          </m:r>
                        </m:sub>
                      </m:sSub>
                      <m:r>
                        <a:rPr lang="en-GB" sz="1200" b="1" noProof="0" smtClean="0">
                          <a:latin typeface="Cambria Math" panose="02040503050406030204" pitchFamily="18" charset="0"/>
                        </a:rPr>
                        <m:t>+</m:t>
                      </m:r>
                      <m:sSub>
                        <m:sSubPr>
                          <m:ctrlPr>
                            <a:rPr lang="en-GB" sz="1200" b="1" i="1" noProof="0" smtClean="0">
                              <a:latin typeface="Cambria Math" panose="02040503050406030204" pitchFamily="18" charset="0"/>
                            </a:rPr>
                          </m:ctrlPr>
                        </m:sSubPr>
                        <m:e>
                          <m:r>
                            <a:rPr lang="en-GB" sz="1200" b="1" noProof="0" smtClean="0">
                              <a:latin typeface="Cambria Math" panose="02040503050406030204" pitchFamily="18" charset="0"/>
                            </a:rPr>
                            <m:t>𝐂</m:t>
                          </m:r>
                        </m:e>
                        <m:sub>
                          <m:r>
                            <a:rPr lang="en-GB" sz="1200" b="1" noProof="0" smtClean="0">
                              <a:latin typeface="Cambria Math" panose="02040503050406030204" pitchFamily="18" charset="0"/>
                            </a:rPr>
                            <m:t>𝐫</m:t>
                          </m:r>
                        </m:sub>
                      </m:sSub>
                      <m:r>
                        <a:rPr lang="en-GB" sz="1200" b="1" noProof="0" smtClean="0">
                          <a:latin typeface="Cambria Math" panose="02040503050406030204" pitchFamily="18" charset="0"/>
                        </a:rPr>
                        <m:t>+</m:t>
                      </m:r>
                      <m:sSub>
                        <m:sSubPr>
                          <m:ctrlPr>
                            <a:rPr lang="en-GB" sz="1200" b="1" i="1" noProof="0" smtClean="0">
                              <a:latin typeface="Cambria Math" panose="02040503050406030204" pitchFamily="18" charset="0"/>
                            </a:rPr>
                          </m:ctrlPr>
                        </m:sSubPr>
                        <m:e>
                          <m:r>
                            <a:rPr lang="en-GB" sz="1200" b="1" noProof="0" smtClean="0">
                              <a:latin typeface="Cambria Math" panose="02040503050406030204" pitchFamily="18" charset="0"/>
                            </a:rPr>
                            <m:t>𝐂</m:t>
                          </m:r>
                        </m:e>
                        <m:sub>
                          <m:r>
                            <a:rPr lang="en-GB" sz="1200" b="1" noProof="0" smtClean="0">
                              <a:latin typeface="Cambria Math" panose="02040503050406030204" pitchFamily="18" charset="0"/>
                            </a:rPr>
                            <m:t>𝐟𝐢</m:t>
                          </m:r>
                          <m:sSub>
                            <m:sSubPr>
                              <m:ctrlPr>
                                <a:rPr lang="en-GB" sz="1200" b="1" i="1" noProof="0" smtClean="0">
                                  <a:latin typeface="Cambria Math" panose="02040503050406030204" pitchFamily="18" charset="0"/>
                                </a:rPr>
                              </m:ctrlPr>
                            </m:sSubPr>
                            <m:e>
                              <m:r>
                                <a:rPr lang="en-GB" sz="1200" b="1" noProof="0" smtClean="0">
                                  <a:latin typeface="Cambria Math" panose="02040503050406030204" pitchFamily="18" charset="0"/>
                                </a:rPr>
                                <m:t>𝐱</m:t>
                              </m:r>
                            </m:e>
                            <m:sub>
                              <m:r>
                                <a:rPr lang="en-GB" sz="1200" b="1" noProof="0" smtClean="0">
                                  <a:latin typeface="Cambria Math" panose="02040503050406030204" pitchFamily="18" charset="0"/>
                                </a:rPr>
                                <m:t>𝐨𝐩</m:t>
                              </m:r>
                            </m:sub>
                          </m:sSub>
                        </m:sub>
                      </m:sSub>
                      <m:r>
                        <a:rPr lang="en-GB" sz="1200" b="1" noProof="0" smtClean="0">
                          <a:latin typeface="Cambria Math" panose="02040503050406030204" pitchFamily="18" charset="0"/>
                        </a:rPr>
                        <m:t>+</m:t>
                      </m:r>
                      <m:sSub>
                        <m:sSubPr>
                          <m:ctrlPr>
                            <a:rPr lang="en-GB" sz="1200" b="1" i="1" noProof="0" smtClean="0">
                              <a:latin typeface="Cambria Math" panose="02040503050406030204" pitchFamily="18" charset="0"/>
                            </a:rPr>
                          </m:ctrlPr>
                        </m:sSubPr>
                        <m:e>
                          <m:r>
                            <a:rPr lang="en-GB" sz="1200" b="1" noProof="0" smtClean="0">
                              <a:latin typeface="Cambria Math" panose="02040503050406030204" pitchFamily="18" charset="0"/>
                            </a:rPr>
                            <m:t>𝐂</m:t>
                          </m:r>
                        </m:e>
                        <m:sub>
                          <m:r>
                            <a:rPr lang="en-GB" sz="1200" b="1" noProof="0" smtClean="0">
                              <a:latin typeface="Cambria Math" panose="02040503050406030204" pitchFamily="18" charset="0"/>
                            </a:rPr>
                            <m:t>𝐯𝐚</m:t>
                          </m:r>
                          <m:sSub>
                            <m:sSubPr>
                              <m:ctrlPr>
                                <a:rPr lang="en-GB" sz="1200" b="1" i="1" noProof="0" smtClean="0">
                                  <a:latin typeface="Cambria Math" panose="02040503050406030204" pitchFamily="18" charset="0"/>
                                </a:rPr>
                              </m:ctrlPr>
                            </m:sSubPr>
                            <m:e>
                              <m:r>
                                <a:rPr lang="en-GB" sz="1200" b="1" noProof="0" smtClean="0">
                                  <a:latin typeface="Cambria Math" panose="02040503050406030204" pitchFamily="18" charset="0"/>
                                </a:rPr>
                                <m:t>𝐫</m:t>
                              </m:r>
                            </m:e>
                            <m:sub>
                              <m:r>
                                <a:rPr lang="en-GB" sz="1200" b="1" noProof="0" smtClean="0">
                                  <a:latin typeface="Cambria Math" panose="02040503050406030204" pitchFamily="18" charset="0"/>
                                </a:rPr>
                                <m:t>𝐨𝐩</m:t>
                              </m:r>
                            </m:sub>
                          </m:sSub>
                        </m:sub>
                      </m:sSub>
                      <m:r>
                        <a:rPr lang="en-GB" sz="1200" b="1" noProof="0" smtClean="0">
                          <a:latin typeface="Cambria Math" panose="02040503050406030204" pitchFamily="18" charset="0"/>
                        </a:rPr>
                        <m:t>+</m:t>
                      </m:r>
                      <m:sSub>
                        <m:sSubPr>
                          <m:ctrlPr>
                            <a:rPr lang="en-GB" sz="1200" b="1" i="1" noProof="0" smtClean="0">
                              <a:latin typeface="Cambria Math" panose="02040503050406030204" pitchFamily="18" charset="0"/>
                            </a:rPr>
                          </m:ctrlPr>
                        </m:sSubPr>
                        <m:e>
                          <m:r>
                            <a:rPr lang="en-GB" sz="1200" b="1" noProof="0" smtClean="0">
                              <a:latin typeface="Cambria Math" panose="02040503050406030204" pitchFamily="18" charset="0"/>
                            </a:rPr>
                            <m:t>𝐂</m:t>
                          </m:r>
                        </m:e>
                        <m:sub>
                          <m:r>
                            <a:rPr lang="en-GB" sz="1200" b="1" noProof="0" smtClean="0">
                              <a:latin typeface="Cambria Math" panose="02040503050406030204" pitchFamily="18" charset="0"/>
                            </a:rPr>
                            <m:t>𝐟𝐮𝐞𝐥</m:t>
                          </m:r>
                        </m:sub>
                      </m:sSub>
                      <m:r>
                        <a:rPr lang="en-GB" sz="1200" b="1" noProof="0" smtClean="0">
                          <a:latin typeface="Cambria Math" panose="02040503050406030204" pitchFamily="18" charset="0"/>
                        </a:rPr>
                        <m:t>)</m:t>
                      </m:r>
                    </m:oMath>
                  </m:oMathPara>
                </a14:m>
                <a:endParaRPr lang="en-GB" sz="1200" noProof="0" dirty="0">
                  <a:latin typeface="Verdana" panose="020B0604030504040204" pitchFamily="34" charset="0"/>
                  <a:ea typeface="Verdana" panose="020B0604030504040204" pitchFamily="34" charset="0"/>
                </a:endParaRPr>
              </a:p>
              <a:p>
                <a:endParaRPr lang="en-GB" sz="1200" noProof="0" dirty="0">
                  <a:latin typeface="Verdana" panose="020B0604030504040204" pitchFamily="34" charset="0"/>
                  <a:ea typeface="Verdana" panose="020B0604030504040204" pitchFamily="34" charset="0"/>
                </a:endParaRPr>
              </a:p>
              <a:p>
                <a:r>
                  <a:rPr lang="en-GB" sz="1200" noProof="0" dirty="0">
                    <a:latin typeface="Verdana" panose="020B0604030504040204" pitchFamily="34" charset="0"/>
                    <a:ea typeface="Verdana" panose="020B0604030504040204" pitchFamily="34" charset="0"/>
                  </a:rPr>
                  <a:t>where </a:t>
                </a:r>
                <a14:m>
                  <m:oMath xmlns:m="http://schemas.openxmlformats.org/officeDocument/2006/math">
                    <m:sSub>
                      <m:sSubPr>
                        <m:ctrlPr>
                          <a:rPr lang="en-GB" sz="1200" b="1" i="1" noProof="0" smtClean="0">
                            <a:latin typeface="Cambria Math" panose="02040503050406030204" pitchFamily="18" charset="0"/>
                          </a:rPr>
                        </m:ctrlPr>
                      </m:sSubPr>
                      <m:e>
                        <m:r>
                          <a:rPr lang="en-GB" sz="1200" b="1" noProof="0" smtClean="0">
                            <a:latin typeface="Cambria Math" panose="02040503050406030204" pitchFamily="18" charset="0"/>
                          </a:rPr>
                          <m:t>𝐂</m:t>
                        </m:r>
                      </m:e>
                      <m:sub>
                        <m:r>
                          <a:rPr lang="en-GB" sz="1200" b="1" noProof="0" smtClean="0">
                            <a:latin typeface="Cambria Math" panose="02040503050406030204" pitchFamily="18" charset="0"/>
                          </a:rPr>
                          <m:t>𝐭𝐨𝐭</m:t>
                        </m:r>
                      </m:sub>
                    </m:sSub>
                  </m:oMath>
                </a14:m>
                <a:r>
                  <a:rPr lang="en-GB" sz="1200" noProof="0" dirty="0">
                    <a:latin typeface="Verdana" panose="020B0604030504040204" pitchFamily="34" charset="0"/>
                    <a:ea typeface="Verdana" panose="020B0604030504040204" pitchFamily="34" charset="0"/>
                  </a:rPr>
                  <a:t> are the total costs</a:t>
                </a:r>
              </a:p>
              <a:p>
                <a14:m>
                  <m:oMath xmlns:m="http://schemas.openxmlformats.org/officeDocument/2006/math">
                    <m:sSub>
                      <m:sSubPr>
                        <m:ctrlPr>
                          <a:rPr lang="en-GB" sz="1200" b="1" i="1" noProof="0" smtClean="0">
                            <a:latin typeface="Cambria Math" panose="02040503050406030204" pitchFamily="18" charset="0"/>
                          </a:rPr>
                        </m:ctrlPr>
                      </m:sSubPr>
                      <m:e>
                        <m:r>
                          <a:rPr lang="en-GB" sz="1200" b="1" noProof="0" smtClean="0">
                            <a:latin typeface="Cambria Math" panose="02040503050406030204" pitchFamily="18" charset="0"/>
                          </a:rPr>
                          <m:t>𝐂</m:t>
                        </m:r>
                      </m:e>
                      <m:sub>
                        <m:r>
                          <a:rPr lang="en-GB" sz="1200" b="1" noProof="0" smtClean="0">
                            <a:latin typeface="Cambria Math" panose="02040503050406030204" pitchFamily="18" charset="0"/>
                          </a:rPr>
                          <m:t>𝐜𝐚𝐩</m:t>
                        </m:r>
                      </m:sub>
                    </m:sSub>
                  </m:oMath>
                </a14:m>
                <a:r>
                  <a:rPr lang="en-GB" sz="1200" noProof="0" dirty="0">
                    <a:latin typeface="Verdana" panose="020B0604030504040204" pitchFamily="34" charset="0"/>
                    <a:ea typeface="Verdana" panose="020B0604030504040204" pitchFamily="34" charset="0"/>
                  </a:rPr>
                  <a:t> are the capital costs</a:t>
                </a:r>
              </a:p>
              <a:p>
                <a14:m>
                  <m:oMath xmlns:m="http://schemas.openxmlformats.org/officeDocument/2006/math">
                    <m:sSub>
                      <m:sSubPr>
                        <m:ctrlPr>
                          <a:rPr lang="en-GB" sz="1200" b="1" i="1" noProof="0" smtClean="0">
                            <a:latin typeface="Cambria Math" panose="02040503050406030204" pitchFamily="18" charset="0"/>
                          </a:rPr>
                        </m:ctrlPr>
                      </m:sSubPr>
                      <m:e>
                        <m:r>
                          <a:rPr lang="en-GB" sz="1200" b="1" noProof="0" smtClean="0">
                            <a:latin typeface="Cambria Math" panose="02040503050406030204" pitchFamily="18" charset="0"/>
                          </a:rPr>
                          <m:t>𝐂</m:t>
                        </m:r>
                      </m:e>
                      <m:sub>
                        <m:r>
                          <a:rPr lang="en-GB" sz="1200" b="1" noProof="0" smtClean="0">
                            <a:latin typeface="Cambria Math" panose="02040503050406030204" pitchFamily="18" charset="0"/>
                          </a:rPr>
                          <m:t>𝐫</m:t>
                        </m:r>
                      </m:sub>
                    </m:sSub>
                  </m:oMath>
                </a14:m>
                <a:r>
                  <a:rPr lang="en-GB" sz="1200" noProof="0" dirty="0">
                    <a:latin typeface="Verdana" panose="020B0604030504040204" pitchFamily="34" charset="0"/>
                    <a:ea typeface="Verdana" panose="020B0604030504040204" pitchFamily="34" charset="0"/>
                  </a:rPr>
                  <a:t> are the emission costs</a:t>
                </a:r>
              </a:p>
              <a:p>
                <a14:m>
                  <m:oMath xmlns:m="http://schemas.openxmlformats.org/officeDocument/2006/math">
                    <m:sSub>
                      <m:sSubPr>
                        <m:ctrlPr>
                          <a:rPr lang="en-GB" sz="1200" b="1" i="1" noProof="0" smtClean="0">
                            <a:latin typeface="Cambria Math" panose="02040503050406030204" pitchFamily="18" charset="0"/>
                          </a:rPr>
                        </m:ctrlPr>
                      </m:sSubPr>
                      <m:e>
                        <m:r>
                          <a:rPr lang="en-GB" sz="1200" b="1" noProof="0" smtClean="0">
                            <a:latin typeface="Cambria Math" panose="02040503050406030204" pitchFamily="18" charset="0"/>
                          </a:rPr>
                          <m:t>𝐂</m:t>
                        </m:r>
                      </m:e>
                      <m:sub>
                        <m:r>
                          <a:rPr lang="en-GB" sz="1200" b="1" noProof="0" smtClean="0">
                            <a:latin typeface="Cambria Math" panose="02040503050406030204" pitchFamily="18" charset="0"/>
                          </a:rPr>
                          <m:t>𝐟𝐢</m:t>
                        </m:r>
                        <m:sSub>
                          <m:sSubPr>
                            <m:ctrlPr>
                              <a:rPr lang="en-GB" sz="1200" b="1" i="1" noProof="0" smtClean="0">
                                <a:latin typeface="Cambria Math" panose="02040503050406030204" pitchFamily="18" charset="0"/>
                              </a:rPr>
                            </m:ctrlPr>
                          </m:sSubPr>
                          <m:e>
                            <m:r>
                              <a:rPr lang="en-GB" sz="1200" b="1" noProof="0" smtClean="0">
                                <a:latin typeface="Cambria Math" panose="02040503050406030204" pitchFamily="18" charset="0"/>
                              </a:rPr>
                              <m:t>𝐱</m:t>
                            </m:r>
                          </m:e>
                          <m:sub>
                            <m:r>
                              <a:rPr lang="en-GB" sz="1200" b="1" noProof="0" smtClean="0">
                                <a:latin typeface="Cambria Math" panose="02040503050406030204" pitchFamily="18" charset="0"/>
                              </a:rPr>
                              <m:t>𝐨𝐩</m:t>
                            </m:r>
                          </m:sub>
                        </m:sSub>
                      </m:sub>
                    </m:sSub>
                  </m:oMath>
                </a14:m>
                <a:r>
                  <a:rPr lang="en-GB" sz="1200" noProof="0" dirty="0">
                    <a:latin typeface="Verdana" panose="020B0604030504040204" pitchFamily="34" charset="0"/>
                    <a:ea typeface="Verdana" panose="020B0604030504040204" pitchFamily="34" charset="0"/>
                  </a:rPr>
                  <a:t> are the fixed operational costs</a:t>
                </a:r>
              </a:p>
              <a:p>
                <a14:m>
                  <m:oMath xmlns:m="http://schemas.openxmlformats.org/officeDocument/2006/math">
                    <m:sSub>
                      <m:sSubPr>
                        <m:ctrlPr>
                          <a:rPr lang="en-GB" sz="1200" b="1" i="1" noProof="0" smtClean="0">
                            <a:latin typeface="Cambria Math" panose="02040503050406030204" pitchFamily="18" charset="0"/>
                          </a:rPr>
                        </m:ctrlPr>
                      </m:sSubPr>
                      <m:e>
                        <m:r>
                          <a:rPr lang="en-GB" sz="1200" b="1" noProof="0" smtClean="0">
                            <a:latin typeface="Cambria Math" panose="02040503050406030204" pitchFamily="18" charset="0"/>
                          </a:rPr>
                          <m:t>𝐂</m:t>
                        </m:r>
                      </m:e>
                      <m:sub>
                        <m:r>
                          <a:rPr lang="en-GB" sz="1200" b="1" noProof="0" smtClean="0">
                            <a:latin typeface="Cambria Math" panose="02040503050406030204" pitchFamily="18" charset="0"/>
                          </a:rPr>
                          <m:t>𝐯𝐚</m:t>
                        </m:r>
                        <m:sSub>
                          <m:sSubPr>
                            <m:ctrlPr>
                              <a:rPr lang="en-GB" sz="1200" b="1" i="1" noProof="0" smtClean="0">
                                <a:latin typeface="Cambria Math" panose="02040503050406030204" pitchFamily="18" charset="0"/>
                              </a:rPr>
                            </m:ctrlPr>
                          </m:sSubPr>
                          <m:e>
                            <m:r>
                              <a:rPr lang="en-GB" sz="1200" b="1" noProof="0" smtClean="0">
                                <a:latin typeface="Cambria Math" panose="02040503050406030204" pitchFamily="18" charset="0"/>
                              </a:rPr>
                              <m:t>𝐫</m:t>
                            </m:r>
                          </m:e>
                          <m:sub>
                            <m:r>
                              <a:rPr lang="en-GB" sz="1200" b="1" noProof="0" smtClean="0">
                                <a:latin typeface="Cambria Math" panose="02040503050406030204" pitchFamily="18" charset="0"/>
                              </a:rPr>
                              <m:t>𝐨𝐩</m:t>
                            </m:r>
                          </m:sub>
                        </m:sSub>
                      </m:sub>
                    </m:sSub>
                  </m:oMath>
                </a14:m>
                <a:r>
                  <a:rPr lang="en-GB" sz="1200" noProof="0" dirty="0">
                    <a:latin typeface="Verdana" panose="020B0604030504040204" pitchFamily="34" charset="0"/>
                    <a:ea typeface="Verdana" panose="020B0604030504040204" pitchFamily="34" charset="0"/>
                  </a:rPr>
                  <a:t> are the variable operational costs</a:t>
                </a:r>
              </a:p>
              <a:p>
                <a14:m>
                  <m:oMath xmlns:m="http://schemas.openxmlformats.org/officeDocument/2006/math">
                    <m:sSub>
                      <m:sSubPr>
                        <m:ctrlPr>
                          <a:rPr lang="en-GB" sz="1200" b="1" i="1" noProof="0" smtClean="0">
                            <a:latin typeface="Cambria Math" panose="02040503050406030204" pitchFamily="18" charset="0"/>
                          </a:rPr>
                        </m:ctrlPr>
                      </m:sSubPr>
                      <m:e>
                        <m:r>
                          <a:rPr lang="en-GB" sz="1200" b="1" noProof="0" smtClean="0">
                            <a:latin typeface="Cambria Math" panose="02040503050406030204" pitchFamily="18" charset="0"/>
                          </a:rPr>
                          <m:t>𝐂</m:t>
                        </m:r>
                      </m:e>
                      <m:sub>
                        <m:r>
                          <a:rPr lang="en-GB" sz="1200" b="1" noProof="0" smtClean="0">
                            <a:latin typeface="Cambria Math" panose="02040503050406030204" pitchFamily="18" charset="0"/>
                          </a:rPr>
                          <m:t>𝐟𝐮𝐞𝐥</m:t>
                        </m:r>
                      </m:sub>
                    </m:sSub>
                  </m:oMath>
                </a14:m>
                <a:r>
                  <a:rPr lang="en-GB" sz="1200" noProof="0" dirty="0">
                    <a:latin typeface="Verdana" panose="020B0604030504040204" pitchFamily="34" charset="0"/>
                    <a:ea typeface="Verdana" panose="020B0604030504040204" pitchFamily="34" charset="0"/>
                  </a:rPr>
                  <a:t> are the fuel costs</a:t>
                </a:r>
              </a:p>
              <a:p>
                <a:endParaRPr lang="en-GB" sz="1200" dirty="0">
                  <a:latin typeface="Verdana" panose="020B0604030504040204" pitchFamily="34" charset="0"/>
                  <a:ea typeface="Verdana" panose="020B0604030504040204" pitchFamily="34" charset="0"/>
                </a:endParaRPr>
              </a:p>
              <a:p>
                <a:r>
                  <a:rPr lang="en-GB" sz="1200" dirty="0">
                    <a:latin typeface="Verdana" panose="020B0604030504040204" pitchFamily="34" charset="0"/>
                    <a:ea typeface="Verdana" panose="020B0604030504040204" pitchFamily="34" charset="0"/>
                  </a:rPr>
                  <a:t>Subject to several constraints in terms of maximum and minimum capital costs, capacities, emissions and activities.</a:t>
                </a:r>
              </a:p>
              <a:p>
                <a:endParaRPr lang="en-GB" sz="1200" noProof="0" dirty="0">
                  <a:latin typeface="Verdana" panose="020B0604030504040204" pitchFamily="34" charset="0"/>
                  <a:ea typeface="Verdana" panose="020B0604030504040204" pitchFamily="34" charset="0"/>
                </a:endParaRPr>
              </a:p>
            </p:txBody>
          </p:sp>
        </mc:Choice>
        <mc:Fallback xmlns="">
          <p:sp>
            <p:nvSpPr>
              <p:cNvPr id="3" name="CasellaDiTesto 2">
                <a:extLst>
                  <a:ext uri="{FF2B5EF4-FFF2-40B4-BE49-F238E27FC236}">
                    <a16:creationId xmlns:a16="http://schemas.microsoft.com/office/drawing/2014/main" id="{42DA01E7-2B97-B6F1-4F7C-3D5996156D23}"/>
                  </a:ext>
                </a:extLst>
              </p:cNvPr>
              <p:cNvSpPr txBox="1">
                <a:spLocks noRot="1" noChangeAspect="1" noMove="1" noResize="1" noEditPoints="1" noAdjustHandles="1" noChangeArrowheads="1" noChangeShapeType="1" noTextEdit="1"/>
              </p:cNvSpPr>
              <p:nvPr/>
            </p:nvSpPr>
            <p:spPr>
              <a:xfrm>
                <a:off x="326571" y="1097280"/>
                <a:ext cx="4591937" cy="3908058"/>
              </a:xfrm>
              <a:prstGeom prst="rect">
                <a:avLst/>
              </a:prstGeom>
              <a:blipFill>
                <a:blip r:embed="rId3"/>
                <a:stretch>
                  <a:fillRect l="-133" r="-531"/>
                </a:stretch>
              </a:blipFill>
            </p:spPr>
            <p:txBody>
              <a:bodyPr/>
              <a:lstStyle/>
              <a:p>
                <a:r>
                  <a:rPr lang="it-IT">
                    <a:noFill/>
                  </a:rPr>
                  <a:t> </a:t>
                </a:r>
              </a:p>
            </p:txBody>
          </p:sp>
        </mc:Fallback>
      </mc:AlternateContent>
      <p:pic>
        <p:nvPicPr>
          <p:cNvPr id="6" name="Immagine 5">
            <a:extLst>
              <a:ext uri="{FF2B5EF4-FFF2-40B4-BE49-F238E27FC236}">
                <a16:creationId xmlns:a16="http://schemas.microsoft.com/office/drawing/2014/main" id="{37357E20-C010-4F2A-94EF-B05624C79B41}"/>
              </a:ext>
            </a:extLst>
          </p:cNvPr>
          <p:cNvPicPr>
            <a:picLocks noChangeAspect="1"/>
          </p:cNvPicPr>
          <p:nvPr/>
        </p:nvPicPr>
        <p:blipFill>
          <a:blip r:embed="rId4"/>
          <a:stretch>
            <a:fillRect/>
          </a:stretch>
        </p:blipFill>
        <p:spPr>
          <a:xfrm>
            <a:off x="5515965" y="1342961"/>
            <a:ext cx="3194897" cy="2434719"/>
          </a:xfrm>
          <a:prstGeom prst="rect">
            <a:avLst/>
          </a:prstGeom>
        </p:spPr>
      </p:pic>
    </p:spTree>
    <p:extLst>
      <p:ext uri="{BB962C8B-B14F-4D97-AF65-F5344CB8AC3E}">
        <p14:creationId xmlns:p14="http://schemas.microsoft.com/office/powerpoint/2010/main" val="1356379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E8CC5A75-B790-213D-448D-5EE9F3971407}"/>
              </a:ext>
            </a:extLst>
          </p:cNvPr>
          <p:cNvSpPr>
            <a:spLocks noGrp="1"/>
          </p:cNvSpPr>
          <p:nvPr>
            <p:ph type="body" sz="quarter" idx="14"/>
          </p:nvPr>
        </p:nvSpPr>
        <p:spPr/>
        <p:txBody>
          <a:bodyPr/>
          <a:lstStyle/>
          <a:p>
            <a:r>
              <a:rPr lang="en-GB" noProof="0" dirty="0"/>
              <a:t>Joint SHAIO-IIOA conference, 2026 - Seville</a:t>
            </a:r>
          </a:p>
          <a:p>
            <a:endParaRPr lang="en-GB" noProof="0" dirty="0"/>
          </a:p>
        </p:txBody>
      </p:sp>
      <p:sp>
        <p:nvSpPr>
          <p:cNvPr id="3" name="Segnaposto testo 2">
            <a:extLst>
              <a:ext uri="{FF2B5EF4-FFF2-40B4-BE49-F238E27FC236}">
                <a16:creationId xmlns:a16="http://schemas.microsoft.com/office/drawing/2014/main" id="{DDD4070B-8115-8599-2106-E8F6C4A19C3E}"/>
              </a:ext>
            </a:extLst>
          </p:cNvPr>
          <p:cNvSpPr>
            <a:spLocks noGrp="1"/>
          </p:cNvSpPr>
          <p:nvPr>
            <p:ph type="body" sz="quarter" idx="13"/>
          </p:nvPr>
        </p:nvSpPr>
        <p:spPr/>
        <p:txBody>
          <a:bodyPr/>
          <a:lstStyle/>
          <a:p>
            <a:r>
              <a:rPr lang="en-GB" noProof="0" dirty="0"/>
              <a:t>Relationship between the economy and the energy system raises three challenges:</a:t>
            </a:r>
          </a:p>
          <a:p>
            <a:pPr marL="347366" indent="-342900">
              <a:buAutoNum type="arabicParenR"/>
            </a:pPr>
            <a:r>
              <a:rPr lang="en-GB" noProof="0" dirty="0"/>
              <a:t>Capturing system-wide interdependencies </a:t>
            </a:r>
            <a:r>
              <a:rPr lang="en-GB" sz="1100" noProof="0" dirty="0"/>
              <a:t>(i.e. tracing how changes in electricity generation propagate to raw-material demand, manufacturing activities,...) </a:t>
            </a:r>
            <a:endParaRPr lang="en-GB" noProof="0" dirty="0"/>
          </a:p>
          <a:p>
            <a:pPr marL="347366" indent="-342900">
              <a:buAutoNum type="arabicParenR"/>
            </a:pPr>
            <a:r>
              <a:rPr lang="en-GB" noProof="0" dirty="0"/>
              <a:t>Representing structural non-linearities </a:t>
            </a:r>
            <a:r>
              <a:rPr lang="en-GB" sz="1100" noProof="0" dirty="0"/>
              <a:t>(i.e. shifts in technical coefficients over the long-run and changes in the behaviour of households and firms)</a:t>
            </a:r>
          </a:p>
          <a:p>
            <a:pPr marL="347366" indent="-342900">
              <a:buAutoNum type="arabicParenR"/>
            </a:pPr>
            <a:r>
              <a:rPr lang="en-GB" noProof="0" dirty="0"/>
              <a:t>Incorporating sustainability constraints </a:t>
            </a:r>
            <a:r>
              <a:rPr lang="en-GB" sz="1100" noProof="0" dirty="0"/>
              <a:t>(i.e. environmental, economic and social sustainability should be simultaneously considered)</a:t>
            </a:r>
          </a:p>
        </p:txBody>
      </p:sp>
      <p:sp>
        <p:nvSpPr>
          <p:cNvPr id="4" name="Titolo 3">
            <a:extLst>
              <a:ext uri="{FF2B5EF4-FFF2-40B4-BE49-F238E27FC236}">
                <a16:creationId xmlns:a16="http://schemas.microsoft.com/office/drawing/2014/main" id="{FCD9BE54-B265-8496-3E22-C6D829585EDB}"/>
              </a:ext>
            </a:extLst>
          </p:cNvPr>
          <p:cNvSpPr>
            <a:spLocks noGrp="1"/>
          </p:cNvSpPr>
          <p:nvPr>
            <p:ph type="title"/>
          </p:nvPr>
        </p:nvSpPr>
        <p:spPr/>
        <p:txBody>
          <a:bodyPr/>
          <a:lstStyle/>
          <a:p>
            <a:r>
              <a:rPr lang="en-GB" noProof="0" dirty="0">
                <a:solidFill>
                  <a:schemeClr val="accent1"/>
                </a:solidFill>
              </a:rPr>
              <a:t>Long-run Multi-Sectoral economic model</a:t>
            </a:r>
          </a:p>
        </p:txBody>
      </p:sp>
    </p:spTree>
    <p:extLst>
      <p:ext uri="{BB962C8B-B14F-4D97-AF65-F5344CB8AC3E}">
        <p14:creationId xmlns:p14="http://schemas.microsoft.com/office/powerpoint/2010/main" val="404924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plate UniFI">
  <a:themeElements>
    <a:clrScheme name="UNIFI 2025">
      <a:dk1>
        <a:srgbClr val="000000"/>
      </a:dk1>
      <a:lt1>
        <a:srgbClr val="FEFFFF"/>
      </a:lt1>
      <a:dk2>
        <a:srgbClr val="000000"/>
      </a:dk2>
      <a:lt2>
        <a:srgbClr val="FFFFFF"/>
      </a:lt2>
      <a:accent1>
        <a:srgbClr val="004C7E"/>
      </a:accent1>
      <a:accent2>
        <a:srgbClr val="6D8AAF"/>
      </a:accent2>
      <a:accent3>
        <a:srgbClr val="455C79"/>
      </a:accent3>
      <a:accent4>
        <a:srgbClr val="273583"/>
      </a:accent4>
      <a:accent5>
        <a:srgbClr val="A64040"/>
      </a:accent5>
      <a:accent6>
        <a:srgbClr val="931B17"/>
      </a:accent6>
      <a:hlink>
        <a:srgbClr val="004C7E"/>
      </a:hlink>
      <a:folHlink>
        <a:srgbClr val="840103"/>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unifi_16_9" id="{9486AE96-474A-4206-B270-2B79909A49FA}" vid="{BDC94E6C-B940-4F14-82A2-94064E4BEA2F}"/>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ppt_unifi_16_9</Template>
  <TotalTime>1002</TotalTime>
  <Words>2540</Words>
  <Application>Microsoft Office PowerPoint</Application>
  <PresentationFormat>Presentazione su schermo (16:9)</PresentationFormat>
  <Paragraphs>233</Paragraphs>
  <Slides>28</Slides>
  <Notes>28</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28</vt:i4>
      </vt:variant>
    </vt:vector>
  </HeadingPairs>
  <TitlesOfParts>
    <vt:vector size="39" baseType="lpstr">
      <vt:lpstr>Arial</vt:lpstr>
      <vt:lpstr>Calibri</vt:lpstr>
      <vt:lpstr>Cambria Math</vt:lpstr>
      <vt:lpstr>Courier New</vt:lpstr>
      <vt:lpstr>DM Sans</vt:lpstr>
      <vt:lpstr>Fira Sans</vt:lpstr>
      <vt:lpstr>Merriweather</vt:lpstr>
      <vt:lpstr>Trebuchet MS</vt:lpstr>
      <vt:lpstr>Verdana</vt:lpstr>
      <vt:lpstr>Wingdings</vt:lpstr>
      <vt:lpstr>Template UniFI</vt:lpstr>
      <vt:lpstr>An integrated energy-system and multisectoral economic model for  long-term transition analysis</vt:lpstr>
      <vt:lpstr>The standard modelling paradigm</vt:lpstr>
      <vt:lpstr>Background: Features of the energy transition</vt:lpstr>
      <vt:lpstr>Why integrating economic and energy (physical) models? </vt:lpstr>
      <vt:lpstr>Multi-sectoral Integrated Modelling platform</vt:lpstr>
      <vt:lpstr>Integrated model development </vt:lpstr>
      <vt:lpstr>Energy system model </vt:lpstr>
      <vt:lpstr>Energy system model </vt:lpstr>
      <vt:lpstr>Long-run Multi-Sectoral economic model</vt:lpstr>
      <vt:lpstr>Long-run Multi-Sectoral economic model </vt:lpstr>
      <vt:lpstr>The role of time in the long-run economic model</vt:lpstr>
      <vt:lpstr>Long-run Multi-Sectoral economic model: solution algorithm </vt:lpstr>
      <vt:lpstr>An example of behavioural equations:  Household consumption </vt:lpstr>
      <vt:lpstr>Household consumption in the integrated model</vt:lpstr>
      <vt:lpstr>Integrated model development: an intense preliminary data work </vt:lpstr>
      <vt:lpstr>Data work for the multisectoral economic model: main sources</vt:lpstr>
      <vt:lpstr>Consistency via SUT Framework </vt:lpstr>
      <vt:lpstr>Implementation of the models with CVXlab package (Rocco 2025)</vt:lpstr>
      <vt:lpstr>Operational hard-linking process: a first step  </vt:lpstr>
      <vt:lpstr>What has been achieved so far</vt:lpstr>
      <vt:lpstr>Thank you for your attention!  rossella.bardazzi@unifi.it</vt:lpstr>
      <vt:lpstr>Other slides</vt:lpstr>
      <vt:lpstr>Conceptual hard-linking process </vt:lpstr>
      <vt:lpstr>Energy system model </vt:lpstr>
      <vt:lpstr>Energy system model </vt:lpstr>
      <vt:lpstr>Technologies and products in the energy system model</vt:lpstr>
      <vt:lpstr>An example of behavioural equations:  Personal consumption demand system </vt:lpstr>
      <vt:lpstr>Consistency via SUT Framework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Titolo della presentazione</dc:title>
  <dc:subject/>
  <dc:creator>Rossella Bardazzi</dc:creator>
  <cp:keywords/>
  <dc:description/>
  <cp:lastModifiedBy>Rossella Bardazzi</cp:lastModifiedBy>
  <cp:revision>61</cp:revision>
  <dcterms:created xsi:type="dcterms:W3CDTF">2026-06-09T09:16:25Z</dcterms:created>
  <dcterms:modified xsi:type="dcterms:W3CDTF">2026-06-20T15:43:40Z</dcterms:modified>
  <cp:category/>
</cp:coreProperties>
</file>