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3" r:id="rId2"/>
    <p:sldId id="809" r:id="rId3"/>
    <p:sldId id="805" r:id="rId4"/>
    <p:sldId id="815" r:id="rId5"/>
    <p:sldId id="790" r:id="rId6"/>
    <p:sldId id="812" r:id="rId7"/>
    <p:sldId id="277" r:id="rId8"/>
    <p:sldId id="802" r:id="rId9"/>
    <p:sldId id="810" r:id="rId10"/>
    <p:sldId id="801" r:id="rId11"/>
    <p:sldId id="791" r:id="rId12"/>
    <p:sldId id="793" r:id="rId13"/>
    <p:sldId id="751" r:id="rId14"/>
    <p:sldId id="806" r:id="rId15"/>
    <p:sldId id="817" r:id="rId16"/>
    <p:sldId id="814" r:id="rId17"/>
    <p:sldId id="816" r:id="rId18"/>
    <p:sldId id="818" r:id="rId19"/>
    <p:sldId id="807" r:id="rId20"/>
    <p:sldId id="808" r:id="rId21"/>
    <p:sldId id="336" r:id="rId22"/>
    <p:sldId id="757" r:id="rId23"/>
  </p:sldIdLst>
  <p:sldSz cx="12192000" cy="6858000"/>
  <p:notesSz cx="7102475" cy="93884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eu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9E7"/>
    <a:srgbClr val="D52B1E"/>
    <a:srgbClr val="154273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3400" autoAdjust="0"/>
  </p:normalViewPr>
  <p:slideViewPr>
    <p:cSldViewPr snapToGrid="0">
      <p:cViewPr varScale="1">
        <p:scale>
          <a:sx n="111" d="100"/>
          <a:sy n="111" d="100"/>
        </p:scale>
        <p:origin x="582" y="96"/>
      </p:cViewPr>
      <p:guideLst>
        <p:guide pos="518"/>
        <p:guide orient="horz" pos="2160"/>
        <p:guide orient="horz" pos="1036"/>
        <p:guide orient="horz" pos="1095"/>
        <p:guide pos="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8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19-6-2026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19-6-2026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3163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0315" tIns="45158" rIns="90315" bIns="4515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66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5C10F-2176-2647-E3CF-8208FB93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CAC8534-3FCA-5E6B-2D0C-63D03E565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F9EDC4D-C399-9B52-4A6C-F7EB63447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5CFE19-80B4-C7F4-6B39-802A584EE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48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solidFill>
                  <a:srgbClr val="000000"/>
                </a:solidFill>
              </a:rPr>
              <a:t>Nickel mine in the Philippines + Container ship</a:t>
            </a:r>
            <a:endParaRPr lang="nl-NL" sz="18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9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ECCC5-3EEC-2212-CB1E-049B932FD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963F5E4-1780-91E1-6C25-58E59BD73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A019B36-1EAE-9C8E-003B-179FEC984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2A8F31-F748-B1D1-4883-10C2D583F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32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DC0B-4785-476D-8A03-4BBA6ED25691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7262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53FE7-7983-C7DE-96BE-6FB1303F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9F07722-6080-2D3F-B853-D6D3EF649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7773DF6-1080-E740-4C72-A468D5F0F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32F0B8-2D57-4232-BD0F-8712C204C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26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937BC-B4F7-4922-5B62-6EEC9F37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7C41345-336F-0FDD-CC08-EDEDBB247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6856272-63FA-216E-2EA4-35AE379E5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27E2F2-9D40-6419-2F7E-0955A493C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46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685B8-A565-7B87-F121-446A01FB0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15EDA71-826F-F06A-9D3D-4E09F72EE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49F90E-063C-7E61-9E08-A2600C98A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7616DD-03FA-152B-52F2-6F933EA25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00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ABACF-9FBB-62F2-0891-3417888AF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2832D2C-38F3-B93F-E54A-56E19E1A1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3AC371-FA22-3F4C-21CD-913E86321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8E4741-0510-97FE-0564-F44E6840E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81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C733-ABFE-3DB1-E367-30EBF258D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6C884DA-6E07-55BF-42D2-5645B8251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FBB7E23-C4B1-F9B2-E54C-30831AC7D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89D431-BD42-A4C3-8A34-C0D61C2D1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02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1869897"/>
            <a:ext cx="5226050" cy="43515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1869897"/>
            <a:ext cx="5004000" cy="43515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18511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649761"/>
            <a:ext cx="5004000" cy="3571653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199" y="1851909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199" y="2650533"/>
            <a:ext cx="5005388" cy="3570881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2147299"/>
            <a:ext cx="5003800" cy="40741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8"/>
          </a:xfrm>
        </p:spPr>
        <p:txBody>
          <a:bodyPr lIns="162000" tIns="90000" rIns="9000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3306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1849348"/>
            <a:ext cx="10923588" cy="4372065"/>
          </a:xfrm>
        </p:spPr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859622"/>
            <a:ext cx="10923588" cy="43617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1859076"/>
            <a:ext cx="3600000" cy="4354399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1859076"/>
            <a:ext cx="7178964" cy="43623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Modelling biodiversity footprints using EE-MRIO analysis</a:t>
            </a:r>
            <a:endParaRPr 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199" y="6372038"/>
            <a:ext cx="3781426" cy="264272"/>
          </a:xfrm>
        </p:spPr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31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51795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Modelling biodiversity footprints using EE-MRIO analysis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5D6D-2639-405A-AF7F-2919DCE0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4F9E-0E8F-40B4-B861-2E88DB5C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336E3-C62F-42E6-BC2F-F6814C06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B5CB8-C299-4BA1-9678-99A17298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95152-F25F-4817-820B-D2CB83FC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FC3C-DD02-439E-8AF4-CF91BD2B413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533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3306" y="1173163"/>
            <a:ext cx="5003801" cy="1463674"/>
          </a:xfrm>
        </p:spPr>
        <p:txBody>
          <a:bodyPr rIns="0" anchor="b" anchorCtr="0">
            <a:no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199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PBL-WUR-CML footprint seminar | The Hague | 2024, July 2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Modelling biodiversity footprints using EE-MRIO analysis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4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18" r:id="rId22"/>
    <p:sldLayoutId id="2147483717" r:id="rId23"/>
    <p:sldLayoutId id="2147483714" r:id="rId24"/>
    <p:sldLayoutId id="2147483713" r:id="rId25"/>
    <p:sldLayoutId id="2147483716" r:id="rId26"/>
    <p:sldLayoutId id="2147483715" r:id="rId27"/>
    <p:sldLayoutId id="2147483702" r:id="rId28"/>
    <p:sldLayoutId id="2147483721" r:id="rId29"/>
    <p:sldLayoutId id="2147483740" r:id="rId30"/>
    <p:sldLayoutId id="2147483700" r:id="rId31"/>
    <p:sldLayoutId id="2147483692" r:id="rId32"/>
    <p:sldLayoutId id="2147483722" r:id="rId33"/>
    <p:sldLayoutId id="2147483723" r:id="rId34"/>
    <p:sldLayoutId id="2147483741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9535314.2025.246395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1" y="3549722"/>
            <a:ext cx="11234045" cy="1188533"/>
          </a:xfrm>
        </p:spPr>
        <p:txBody>
          <a:bodyPr/>
          <a:lstStyle/>
          <a:p>
            <a:r>
              <a:rPr lang="en-US" altLang="nl-NL" sz="3200" b="1"/>
              <a:t>Unravelling biodiversity impacts of consumption</a:t>
            </a:r>
            <a:br>
              <a:rPr lang="en-US" altLang="nl-NL" sz="3200" b="1"/>
            </a:br>
            <a:r>
              <a:rPr lang="en-US" sz="3200"/>
              <a:t>A production layer decomposition for the Netherlands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3412" y="4738255"/>
            <a:ext cx="10923906" cy="664319"/>
          </a:xfrm>
        </p:spPr>
        <p:txBody>
          <a:bodyPr/>
          <a:lstStyle/>
          <a:p>
            <a:r>
              <a:rPr lang="nl-NL" sz="1800"/>
              <a:t>IIOA Seville| June 2026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33412" y="5329382"/>
            <a:ext cx="9208420" cy="889364"/>
          </a:xfrm>
        </p:spPr>
        <p:txBody>
          <a:bodyPr/>
          <a:lstStyle/>
          <a:p>
            <a:r>
              <a:rPr lang="nl-NL"/>
              <a:t>Daan in 't Veld </a:t>
            </a:r>
            <a:r>
              <a:rPr lang="nl-NL" sz="1600"/>
              <a:t>| PBL Netherlands Environmental Assessment Agency,</a:t>
            </a:r>
          </a:p>
          <a:p>
            <a:r>
              <a:rPr lang="nl-NL"/>
              <a:t>	joint work with Harry Wilting, </a:t>
            </a:r>
            <a:r>
              <a:rPr lang="nl-NL" sz="1600"/>
              <a:t>Alexandra Marques &amp; Mark van Oorschot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-259080" y="-8508"/>
            <a:ext cx="12740640" cy="2032572"/>
          </a:xfrm>
          <a:prstGeom prst="rect">
            <a:avLst/>
          </a:prstGeom>
          <a:gradFill>
            <a:gsLst>
              <a:gs pos="0">
                <a:schemeClr val="bg1">
                  <a:alpha val="1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1252603"/>
          </a:xfrm>
          <a:prstGeom prst="rect">
            <a:avLst/>
          </a:prstGeom>
        </p:spPr>
      </p:pic>
      <p:pic>
        <p:nvPicPr>
          <p:cNvPr id="10" name="Tijdelijke aanduiding voor afbeelding 4" descr="Afbeelding met gras, boom, buiten, koe&#10;&#10;Automatisch gegenereerde beschrijving">
            <a:extLst>
              <a:ext uri="{FF2B5EF4-FFF2-40B4-BE49-F238E27FC236}">
                <a16:creationId xmlns:a16="http://schemas.microsoft.com/office/drawing/2014/main" id="{782090D6-D27F-4888-8677-0553687324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547055"/>
          </a:xfrm>
        </p:spPr>
      </p:pic>
    </p:spTree>
    <p:extLst>
      <p:ext uri="{BB962C8B-B14F-4D97-AF65-F5344CB8AC3E}">
        <p14:creationId xmlns:p14="http://schemas.microsoft.com/office/powerpoint/2010/main" val="33747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795F282-1AFB-42AC-8830-B8F87F02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849348"/>
            <a:ext cx="11457684" cy="4522690"/>
          </a:xfrm>
        </p:spPr>
        <p:txBody>
          <a:bodyPr/>
          <a:lstStyle/>
          <a:p>
            <a:r>
              <a:rPr lang="nl-NL"/>
              <a:t>Start from MRIO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err="1"/>
              <a:t>environmental</a:t>
            </a:r>
            <a:r>
              <a:rPr lang="nl-NL"/>
              <a:t> data </a:t>
            </a:r>
            <a:r>
              <a:rPr lang="nl-NL" dirty="0" err="1"/>
              <a:t>from</a:t>
            </a:r>
            <a:r>
              <a:rPr lang="nl-NL" dirty="0"/>
              <a:t> ‘official’ </a:t>
            </a:r>
            <a:r>
              <a:rPr lang="nl-NL" dirty="0" err="1"/>
              <a:t>institutions</a:t>
            </a:r>
            <a:endParaRPr lang="nl-NL" dirty="0"/>
          </a:p>
          <a:p>
            <a:pPr lvl="1"/>
            <a:r>
              <a:rPr lang="nl-NL"/>
              <a:t>FIGARO, ICIO, …	 				  	      </a:t>
            </a: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(Wilting et al., 2022)</a:t>
            </a:r>
            <a:endParaRPr lang="nl-NL" sz="1600" dirty="0">
              <a:highlight>
                <a:srgbClr val="FFFF00"/>
              </a:highlight>
            </a:endParaRPr>
          </a:p>
          <a:p>
            <a:r>
              <a:rPr lang="nl-NL"/>
              <a:t>This paper</a:t>
            </a:r>
          </a:p>
          <a:p>
            <a:pPr lvl="1"/>
            <a:r>
              <a:rPr lang="nl-NL"/>
              <a:t>ICIO (OECD)</a:t>
            </a:r>
          </a:p>
          <a:p>
            <a:pPr lvl="1"/>
            <a:r>
              <a:rPr lang="nl-NL"/>
              <a:t>GTAP 10 for more </a:t>
            </a:r>
            <a:r>
              <a:rPr lang="en-US"/>
              <a:t>detail on sectors, in particular the agricultural sector</a:t>
            </a:r>
            <a:endParaRPr lang="nl-NL"/>
          </a:p>
          <a:p>
            <a:pPr lvl="1"/>
            <a:r>
              <a:rPr lang="nl-NL"/>
              <a:t>Eurostat and other sources for GHG and nitrogen emissions, land use, roads.</a:t>
            </a:r>
          </a:p>
          <a:p>
            <a:r>
              <a:rPr lang="en-US"/>
              <a:t>CBS / PBL in</a:t>
            </a:r>
            <a:r>
              <a:rPr lang="nl-NL"/>
              <a:t> Dutch policy context: </a:t>
            </a:r>
            <a:r>
              <a:rPr lang="en-US"/>
              <a:t>SAMCA-PBL-FIGARO footprints</a:t>
            </a:r>
          </a:p>
          <a:p>
            <a:pPr lvl="1"/>
            <a:r>
              <a:rPr lang="en-US"/>
              <a:t>FIGARO (Eurostat)</a:t>
            </a:r>
          </a:p>
          <a:p>
            <a:pPr lvl="1"/>
            <a:r>
              <a:rPr lang="en-US"/>
              <a:t>Further detail based on other data sources (GLORIA)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         </a:t>
            </a: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(Lenzen et al., 2017, 2021)</a:t>
            </a:r>
          </a:p>
          <a:p>
            <a:pPr lvl="1"/>
            <a:r>
              <a:rPr lang="en-US"/>
              <a:t>For the domestic part of the footprint, other CBS statistical data of NL are used</a:t>
            </a:r>
          </a:p>
          <a:p>
            <a:pPr lvl="1"/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E538B3-3257-47DA-86ED-307A2421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approach of PBL (with CBS)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706613-94A3-4B9E-8143-612C5EDF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51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F92D6170-B763-FBF4-452A-7F1D561A4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47"/>
          <a:stretch/>
        </p:blipFill>
        <p:spPr>
          <a:xfrm>
            <a:off x="84789" y="2077001"/>
            <a:ext cx="8224618" cy="4559309"/>
          </a:xfrm>
          <a:prstGeom prst="rect">
            <a:avLst/>
          </a:prstGeom>
        </p:spPr>
      </p:pic>
      <p:pic>
        <p:nvPicPr>
          <p:cNvPr id="5" name="Afbeelding 4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033F6BE1-4D31-8679-BE42-1439E4E5D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0009"/>
          <a:stretch>
            <a:fillRect/>
          </a:stretch>
        </p:blipFill>
        <p:spPr>
          <a:xfrm>
            <a:off x="4874693" y="2339182"/>
            <a:ext cx="7311083" cy="447207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1DABFBD-DFCC-462F-8427-885DDE23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052513"/>
            <a:ext cx="10923588" cy="648000"/>
          </a:xfrm>
        </p:spPr>
        <p:txBody>
          <a:bodyPr/>
          <a:lstStyle/>
          <a:p>
            <a:r>
              <a:rPr lang="nl-NL"/>
              <a:t>Results: Biodiversity </a:t>
            </a:r>
            <a:r>
              <a:rPr lang="nl-NL" dirty="0"/>
              <a:t>footprint, NL 2015</a:t>
            </a:r>
            <a:endParaRPr lang="nl-NL" sz="24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96F257-B4F1-4AD6-AC5E-D1BFB891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59D3F91-1198-44B6-A8FB-36ECF5FD1FD2}"/>
              </a:ext>
            </a:extLst>
          </p:cNvPr>
          <p:cNvSpPr txBox="1">
            <a:spLocks/>
          </p:cNvSpPr>
          <p:nvPr/>
        </p:nvSpPr>
        <p:spPr>
          <a:xfrm>
            <a:off x="633412" y="1700513"/>
            <a:ext cx="687147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Breakdown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consumption</a:t>
            </a:r>
            <a:r>
              <a:rPr lang="nl-NL" sz="2400" dirty="0"/>
              <a:t> </a:t>
            </a:r>
            <a:r>
              <a:rPr lang="nl-NL" sz="2400" dirty="0" err="1"/>
              <a:t>categories</a:t>
            </a:r>
            <a:endParaRPr lang="nl-NL" sz="2400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8B8BC7-4091-8453-C931-E0170B0FB596}"/>
              </a:ext>
            </a:extLst>
          </p:cNvPr>
          <p:cNvSpPr txBox="1"/>
          <p:nvPr/>
        </p:nvSpPr>
        <p:spPr>
          <a:xfrm>
            <a:off x="8889847" y="6464125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Wilting et al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</a:rPr>
              <a:t>. (2026)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1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DABFBD-DFCC-462F-8427-885DDE23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052513"/>
            <a:ext cx="10923588" cy="648000"/>
          </a:xfrm>
        </p:spPr>
        <p:txBody>
          <a:bodyPr/>
          <a:lstStyle/>
          <a:p>
            <a:r>
              <a:rPr lang="nl-NL"/>
              <a:t>Biodiversity footprint</a:t>
            </a:r>
            <a:r>
              <a:rPr lang="nl-NL" dirty="0"/>
              <a:t>, NL 2015</a:t>
            </a:r>
            <a:endParaRPr lang="nl-NL" sz="24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96F257-B4F1-4AD6-AC5E-D1BFB891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59D3F91-1198-44B6-A8FB-36ECF5FD1FD2}"/>
              </a:ext>
            </a:extLst>
          </p:cNvPr>
          <p:cNvSpPr txBox="1">
            <a:spLocks/>
          </p:cNvSpPr>
          <p:nvPr/>
        </p:nvSpPr>
        <p:spPr>
          <a:xfrm>
            <a:off x="633411" y="1700513"/>
            <a:ext cx="8161267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Breakdown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regions</a:t>
            </a:r>
            <a:r>
              <a:rPr lang="nl-NL" sz="2400" dirty="0"/>
              <a:t> </a:t>
            </a:r>
            <a:r>
              <a:rPr lang="nl-NL" sz="2400" dirty="0" err="1"/>
              <a:t>where</a:t>
            </a:r>
            <a:r>
              <a:rPr lang="nl-NL" sz="2400" dirty="0"/>
              <a:t> </a:t>
            </a:r>
            <a:r>
              <a:rPr lang="nl-NL" sz="2400" dirty="0" err="1"/>
              <a:t>losses</a:t>
            </a:r>
            <a:r>
              <a:rPr lang="nl-NL" sz="2400" dirty="0"/>
              <a:t> are </a:t>
            </a:r>
            <a:r>
              <a:rPr lang="nl-NL" sz="2400" dirty="0" err="1"/>
              <a:t>caused</a:t>
            </a:r>
            <a:endParaRPr lang="nl-NL" sz="2400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90BC928-A095-42DD-7F8F-B4FDD50F9014}"/>
              </a:ext>
            </a:extLst>
          </p:cNvPr>
          <p:cNvSpPr txBox="1"/>
          <p:nvPr/>
        </p:nvSpPr>
        <p:spPr>
          <a:xfrm>
            <a:off x="10056173" y="6043703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Wilting et al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</a:rPr>
              <a:t>. (2026)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B1E07F-92AF-C943-7845-04D3EFF18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008" r="58768" b="28522"/>
          <a:stretch>
            <a:fillRect/>
          </a:stretch>
        </p:blipFill>
        <p:spPr>
          <a:xfrm>
            <a:off x="1541433" y="2277937"/>
            <a:ext cx="4196894" cy="40941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9CCE17F-C197-9071-7CA4-41244744E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68" r="77106"/>
          <a:stretch/>
        </p:blipFill>
        <p:spPr>
          <a:xfrm>
            <a:off x="6247158" y="2903097"/>
            <a:ext cx="2673124" cy="25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6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BFF3A-700D-42EA-B35A-96F55D59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728990"/>
          </a:xfrm>
        </p:spPr>
        <p:txBody>
          <a:bodyPr/>
          <a:lstStyle/>
          <a:p>
            <a:r>
              <a:rPr lang="nl-NL"/>
              <a:t>Analysing supply chain layers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B59BC-3CE9-4CAA-833F-D1D82D0B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794731"/>
            <a:ext cx="8981347" cy="4154006"/>
          </a:xfrm>
        </p:spPr>
        <p:txBody>
          <a:bodyPr/>
          <a:lstStyle/>
          <a:p>
            <a:r>
              <a:rPr lang="en-US"/>
              <a:t>Production layer decomposition</a:t>
            </a:r>
          </a:p>
          <a:p>
            <a:r>
              <a:rPr lang="nl-NL"/>
              <a:t>Unravelling </a:t>
            </a:r>
            <a:r>
              <a:rPr lang="nl-NL" dirty="0"/>
              <a:t>of </a:t>
            </a:r>
            <a:r>
              <a:rPr lang="nl-NL" dirty="0" err="1"/>
              <a:t>supply</a:t>
            </a:r>
            <a:r>
              <a:rPr lang="nl-NL" dirty="0"/>
              <a:t> </a:t>
            </a:r>
            <a:r>
              <a:rPr lang="nl-NL" dirty="0" err="1"/>
              <a:t>chains</a:t>
            </a:r>
            <a:endParaRPr lang="nl-NL" dirty="0"/>
          </a:p>
          <a:p>
            <a:pPr lvl="1"/>
            <a:r>
              <a:rPr lang="nl-NL" dirty="0" err="1"/>
              <a:t>Contribution</a:t>
            </a:r>
            <a:r>
              <a:rPr lang="nl-NL" dirty="0"/>
              <a:t> of </a:t>
            </a:r>
            <a:r>
              <a:rPr lang="nl-NL" err="1"/>
              <a:t>supplier</a:t>
            </a:r>
            <a:r>
              <a:rPr lang="nl-NL"/>
              <a:t> layers</a:t>
            </a:r>
            <a:endParaRPr lang="nl-NL" dirty="0"/>
          </a:p>
          <a:p>
            <a:pPr lvl="1"/>
            <a:r>
              <a:rPr lang="nl-NL" dirty="0" err="1"/>
              <a:t>Provides</a:t>
            </a:r>
            <a:r>
              <a:rPr lang="nl-NL" dirty="0"/>
              <a:t> </a:t>
            </a:r>
            <a:r>
              <a:rPr lang="nl-NL" dirty="0" err="1"/>
              <a:t>insights</a:t>
            </a:r>
            <a:r>
              <a:rPr lang="nl-NL" dirty="0"/>
              <a:t> in:</a:t>
            </a:r>
          </a:p>
          <a:p>
            <a:pPr lvl="2"/>
            <a:r>
              <a:rPr lang="nl-NL" dirty="0" err="1"/>
              <a:t>Responsibilities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dependencies</a:t>
            </a:r>
            <a:endParaRPr lang="nl-NL" dirty="0"/>
          </a:p>
          <a:p>
            <a:pPr lvl="2"/>
            <a:r>
              <a:rPr lang="nl-NL" dirty="0"/>
              <a:t>Relevant </a:t>
            </a:r>
            <a:r>
              <a:rPr lang="nl-NL" dirty="0" err="1"/>
              <a:t>paths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identifying</a:t>
            </a:r>
            <a:r>
              <a:rPr lang="nl-NL" dirty="0"/>
              <a:t> </a:t>
            </a:r>
            <a:r>
              <a:rPr lang="nl-NL" err="1"/>
              <a:t>reduction</a:t>
            </a:r>
            <a:r>
              <a:rPr lang="nl-NL"/>
              <a:t> options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D5BB89-4CB9-46D5-B7C9-140B3B4D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FC3C-DD02-439E-8AF4-CF91BD2B413A}" type="slidenum">
              <a:rPr lang="en-NL" smtClean="0"/>
              <a:t>13</a:t>
            </a:fld>
            <a:endParaRPr lang="en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97C306B-21B8-AFE0-64E1-51D141BDAE38}"/>
              </a:ext>
            </a:extLst>
          </p:cNvPr>
          <p:cNvSpPr txBox="1"/>
          <p:nvPr/>
        </p:nvSpPr>
        <p:spPr>
          <a:xfrm>
            <a:off x="814637" y="4545418"/>
            <a:ext cx="6848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(I-A)</a:t>
            </a:r>
            <a:r>
              <a:rPr lang="nl-NL" sz="20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-1</a:t>
            </a:r>
            <a:r>
              <a:rPr lang="nl-N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= I + A + A</a:t>
            </a:r>
            <a:r>
              <a:rPr lang="nl-NL" sz="20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nl-N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+ A</a:t>
            </a:r>
            <a:r>
              <a:rPr lang="nl-NL" sz="20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nl-N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+ A</a:t>
            </a:r>
            <a:r>
              <a:rPr lang="nl-NL" sz="20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nl-N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+ …</a:t>
            </a:r>
          </a:p>
          <a:p>
            <a:endParaRPr lang="it-IT" sz="2000" i="1"/>
          </a:p>
          <a:p>
            <a:r>
              <a:rPr lang="it-IT" sz="2000" i="1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it-IT" sz="2000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j</a:t>
            </a:r>
            <a:r>
              <a:rPr lang="it-IT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 = i (M </a:t>
            </a:r>
            <a:r>
              <a:rPr lang="it-IT" sz="2000">
                <a:solidFill>
                  <a:schemeClr val="accent2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∘</a:t>
            </a:r>
            <a:r>
              <a:rPr lang="it-IT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 D) (</a:t>
            </a:r>
            <a:r>
              <a:rPr lang="nl-NL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I + A + A</a:t>
            </a:r>
            <a:r>
              <a:rPr lang="nl-NL" sz="2000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nl-NL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 + A</a:t>
            </a:r>
            <a:r>
              <a:rPr lang="nl-NL" sz="2000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nl-NL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 + A</a:t>
            </a:r>
            <a:r>
              <a:rPr lang="nl-NL" sz="2000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nl-NL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 + …</a:t>
            </a:r>
            <a:r>
              <a:rPr lang="it-IT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) y</a:t>
            </a:r>
            <a:r>
              <a:rPr lang="it-IT" sz="2000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j</a:t>
            </a:r>
            <a:r>
              <a:rPr lang="it-IT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 + m</a:t>
            </a:r>
            <a:r>
              <a:rPr lang="it-IT" sz="2000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j </a:t>
            </a:r>
            <a:r>
              <a:rPr lang="it-IT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it-IT" sz="2000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j</a:t>
            </a:r>
            <a:endParaRPr lang="en-GB" sz="2000" baseline="3000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nl-NL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4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1CBDA-77F1-D83B-76B9-BDAFC44F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BD7A0C-88D0-B6BC-2646-DA1273ED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D1F3D774-9667-CC8C-356D-53EB6AE64962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 layer decomposition </a:t>
            </a:r>
            <a:endParaRPr lang="nl-NL" dirty="0"/>
          </a:p>
        </p:txBody>
      </p:sp>
      <p:pic>
        <p:nvPicPr>
          <p:cNvPr id="20" name="Afbeelding 19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FD8E9958-38D0-6BCB-35A1-54A1D8AAF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0"/>
          <a:stretch/>
        </p:blipFill>
        <p:spPr>
          <a:xfrm>
            <a:off x="3324478" y="2106438"/>
            <a:ext cx="4766879" cy="4529872"/>
          </a:xfrm>
          <a:prstGeom prst="rect">
            <a:avLst/>
          </a:prstGeom>
        </p:spPr>
      </p:pic>
      <p:sp>
        <p:nvSpPr>
          <p:cNvPr id="21" name="Tijdelijke aanduiding voor inhoud 1">
            <a:extLst>
              <a:ext uri="{FF2B5EF4-FFF2-40B4-BE49-F238E27FC236}">
                <a16:creationId xmlns:a16="http://schemas.microsoft.com/office/drawing/2014/main" id="{37C6A469-542D-E705-759F-E3EC991F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357" y="2287035"/>
            <a:ext cx="3567546" cy="3946441"/>
          </a:xfrm>
        </p:spPr>
        <p:txBody>
          <a:bodyPr/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Layer decomposition of biodiversity footprint of Dutch consumption 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Contributions of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regions         (NL, RoEU, RoW)</a:t>
            </a:r>
            <a:endParaRPr lang="nl-NL" sz="1800" b="1" dirty="0"/>
          </a:p>
        </p:txBody>
      </p:sp>
      <p:pic>
        <p:nvPicPr>
          <p:cNvPr id="22" name="Afbeelding 21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4791CC6E-20D1-15E2-4D85-5FEB7E151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1" r="38056"/>
          <a:stretch/>
        </p:blipFill>
        <p:spPr>
          <a:xfrm>
            <a:off x="858446" y="2287035"/>
            <a:ext cx="2952804" cy="1543157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65C1268B-39D2-F7EB-C1ED-6702B748EBB0}"/>
              </a:ext>
            </a:extLst>
          </p:cNvPr>
          <p:cNvSpPr txBox="1"/>
          <p:nvPr/>
        </p:nvSpPr>
        <p:spPr>
          <a:xfrm>
            <a:off x="10056173" y="6043703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Wilting et al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</a:rPr>
              <a:t>. (2026)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6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A8E27-192F-9E0B-8A8F-2D8C6765B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25EA22-7427-E87B-1202-4B320729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1DFBDA2E-2F9F-502D-EB8F-683EB9B4FF92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 layer decomposition </a:t>
            </a:r>
            <a:endParaRPr lang="nl-NL" dirty="0"/>
          </a:p>
        </p:txBody>
      </p:sp>
      <p:sp>
        <p:nvSpPr>
          <p:cNvPr id="21" name="Tijdelijke aanduiding voor inhoud 1">
            <a:extLst>
              <a:ext uri="{FF2B5EF4-FFF2-40B4-BE49-F238E27FC236}">
                <a16:creationId xmlns:a16="http://schemas.microsoft.com/office/drawing/2014/main" id="{C2780622-5637-C69D-B092-B4511F16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357" y="2287035"/>
            <a:ext cx="3567546" cy="3946441"/>
          </a:xfrm>
        </p:spPr>
        <p:txBody>
          <a:bodyPr/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Layer decomposition of biodiversity footprint of Dutch consumption 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Contributions of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sectors</a:t>
            </a:r>
            <a:endParaRPr lang="nl-NL" sz="1800" b="1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0789D3B-ECD1-074B-2D75-E60C64B25DD4}"/>
              </a:ext>
            </a:extLst>
          </p:cNvPr>
          <p:cNvSpPr txBox="1"/>
          <p:nvPr/>
        </p:nvSpPr>
        <p:spPr>
          <a:xfrm>
            <a:off x="10056173" y="6043703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Wilting et al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</a:rPr>
              <a:t>. (2026)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64F67FCE-8A8A-4BA1-D49B-5DB66D068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5359" r="51882" b="61829"/>
          <a:stretch/>
        </p:blipFill>
        <p:spPr>
          <a:xfrm>
            <a:off x="3308809" y="1960775"/>
            <a:ext cx="4666268" cy="4691961"/>
          </a:xfrm>
          <a:prstGeom prst="rect">
            <a:avLst/>
          </a:prstGeom>
        </p:spPr>
      </p:pic>
      <p:pic>
        <p:nvPicPr>
          <p:cNvPr id="6" name="Afbeelding 5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65D351E2-D617-1C52-6A25-9BBD0B442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37369" r="75394" b="50044"/>
          <a:stretch/>
        </p:blipFill>
        <p:spPr>
          <a:xfrm>
            <a:off x="746062" y="2172857"/>
            <a:ext cx="2334083" cy="17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7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6C9B-97FB-3C97-CFD0-7664F172B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992FA3-20BC-DFA9-AA88-3328EEA0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B69BE6A-8329-A4E9-790C-8C37C4FBA90D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 layer decomposition </a:t>
            </a:r>
            <a:endParaRPr lang="nl-NL" dirty="0"/>
          </a:p>
        </p:txBody>
      </p:sp>
      <p:sp>
        <p:nvSpPr>
          <p:cNvPr id="21" name="Tijdelijke aanduiding voor inhoud 1">
            <a:extLst>
              <a:ext uri="{FF2B5EF4-FFF2-40B4-BE49-F238E27FC236}">
                <a16:creationId xmlns:a16="http://schemas.microsoft.com/office/drawing/2014/main" id="{ACF35BD1-24E6-B5EA-1E8E-613C637E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357" y="2287035"/>
            <a:ext cx="3567546" cy="3946441"/>
          </a:xfrm>
        </p:spPr>
        <p:txBody>
          <a:bodyPr/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Layer decomposition of biodiversity footprint of Dutch consumption 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Contributions of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consumption  groups</a:t>
            </a:r>
            <a:endParaRPr lang="nl-NL" sz="1800" b="1" dirty="0"/>
          </a:p>
        </p:txBody>
      </p:sp>
      <p:pic>
        <p:nvPicPr>
          <p:cNvPr id="22" name="Afbeelding 21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32361199-1359-AF33-0A4E-E57FD120F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1" r="38056"/>
          <a:stretch/>
        </p:blipFill>
        <p:spPr>
          <a:xfrm>
            <a:off x="858446" y="2287035"/>
            <a:ext cx="2952804" cy="1543157"/>
          </a:xfrm>
          <a:prstGeom prst="rect">
            <a:avLst/>
          </a:prstGeom>
        </p:spPr>
      </p:pic>
      <p:pic>
        <p:nvPicPr>
          <p:cNvPr id="2" name="Afbeelding 1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106AA6BA-28FB-2905-517B-87175D6CF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173" r="3052" b="13015"/>
          <a:stretch/>
        </p:blipFill>
        <p:spPr>
          <a:xfrm>
            <a:off x="3308809" y="1960775"/>
            <a:ext cx="4666268" cy="4691961"/>
          </a:xfrm>
          <a:prstGeom prst="rect">
            <a:avLst/>
          </a:prstGeom>
        </p:spPr>
      </p:pic>
      <p:pic>
        <p:nvPicPr>
          <p:cNvPr id="3" name="Afbeelding 2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8059EE60-EAB5-731E-6274-DF6B32578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413" r="25802"/>
          <a:stretch/>
        </p:blipFill>
        <p:spPr>
          <a:xfrm>
            <a:off x="858446" y="2357584"/>
            <a:ext cx="2334083" cy="1746728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50D1826-B7FC-869E-B4DC-DD3A8157567E}"/>
              </a:ext>
            </a:extLst>
          </p:cNvPr>
          <p:cNvSpPr txBox="1"/>
          <p:nvPr/>
        </p:nvSpPr>
        <p:spPr>
          <a:xfrm>
            <a:off x="10056173" y="6043703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Wilting et al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</a:rPr>
              <a:t>. (2026)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3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F50A2-9DD5-347D-5C1C-FA79A2021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D39B59-9BBD-C5C5-2B2D-7F272B69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F069C931-9E67-5EA6-04DC-8165B9470D6C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 layer decomposition </a:t>
            </a:r>
            <a:endParaRPr lang="nl-NL" dirty="0"/>
          </a:p>
        </p:txBody>
      </p:sp>
      <p:sp>
        <p:nvSpPr>
          <p:cNvPr id="21" name="Tijdelijke aanduiding voor inhoud 1">
            <a:extLst>
              <a:ext uri="{FF2B5EF4-FFF2-40B4-BE49-F238E27FC236}">
                <a16:creationId xmlns:a16="http://schemas.microsoft.com/office/drawing/2014/main" id="{A243E4FA-BA09-E8BF-AF68-8CD5FA69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357" y="2287035"/>
            <a:ext cx="3567546" cy="3946441"/>
          </a:xfrm>
        </p:spPr>
        <p:txBody>
          <a:bodyPr/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Layer decomposition of biodiversity footprint of Dutch consumption 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Contributions of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pressures</a:t>
            </a:r>
            <a:endParaRPr lang="nl-NL" sz="1800" b="1" dirty="0"/>
          </a:p>
        </p:txBody>
      </p:sp>
      <p:pic>
        <p:nvPicPr>
          <p:cNvPr id="2" name="Afbeelding 1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C45F8997-6766-E804-3A66-A0779B6B0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55544" r="49743" b="13015"/>
          <a:stretch/>
        </p:blipFill>
        <p:spPr>
          <a:xfrm>
            <a:off x="3396338" y="2112569"/>
            <a:ext cx="4793672" cy="4496033"/>
          </a:xfrm>
          <a:prstGeom prst="rect">
            <a:avLst/>
          </a:prstGeom>
        </p:spPr>
      </p:pic>
      <p:pic>
        <p:nvPicPr>
          <p:cNvPr id="3" name="Afbeelding 2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652A19DA-D8BE-83E0-98F8-8F69A4646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9" r="75802" b="1124"/>
          <a:stretch/>
        </p:blipFill>
        <p:spPr>
          <a:xfrm>
            <a:off x="679846" y="2112569"/>
            <a:ext cx="2334083" cy="1746728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260723F-687D-3551-2D73-62CD02BF94D7}"/>
              </a:ext>
            </a:extLst>
          </p:cNvPr>
          <p:cNvSpPr txBox="1"/>
          <p:nvPr/>
        </p:nvSpPr>
        <p:spPr>
          <a:xfrm>
            <a:off x="10056173" y="6043703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Wilting et al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</a:rPr>
              <a:t>. (2026)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1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F9FDA-4718-2F66-5B2A-A5240712D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5A40BF-9BAC-5E4F-3A92-58D851FF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F5E55503-D742-6FB3-3B8F-67FE9C755504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 of time horizon of GHG </a:t>
            </a:r>
            <a:endParaRPr lang="nl-NL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4B3EB58-C792-6E38-FB1C-4D13AC5CDA1E}"/>
              </a:ext>
            </a:extLst>
          </p:cNvPr>
          <p:cNvSpPr txBox="1"/>
          <p:nvPr/>
        </p:nvSpPr>
        <p:spPr>
          <a:xfrm>
            <a:off x="10056173" y="6043703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Wilting et al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</a:rPr>
              <a:t>. (2026)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3F868BD-F9A4-CC81-7F8E-682B4742B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1" y="1774931"/>
            <a:ext cx="11894877" cy="4030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59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576DE-9DD9-3805-FAAB-394056E1C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A81550-5F9E-37ED-B9A1-E54E155E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Results of production layer decomposition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82A6AE-855C-8709-0E73-24E4ED8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6DB6D41-8EE1-8FC9-1A02-58A89FD4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794731"/>
            <a:ext cx="10661074" cy="4154006"/>
          </a:xfrm>
        </p:spPr>
        <p:txBody>
          <a:bodyPr/>
          <a:lstStyle/>
          <a:p>
            <a:r>
              <a:rPr lang="en-US" b="1"/>
              <a:t>Housing</a:t>
            </a:r>
            <a:r>
              <a:rPr lang="en-US"/>
              <a:t> </a:t>
            </a:r>
            <a:r>
              <a:rPr lang="en-GB"/>
              <a:t>generates the largest loss in sectors directly producing for Dutch consumption</a:t>
            </a:r>
            <a:endParaRPr lang="en-US"/>
          </a:p>
          <a:p>
            <a:r>
              <a:rPr lang="en-US"/>
              <a:t>For </a:t>
            </a:r>
            <a:r>
              <a:rPr lang="en-US" b="1"/>
              <a:t>goods and food </a:t>
            </a:r>
            <a:r>
              <a:rPr lang="en-US"/>
              <a:t>losses occur further upstream in their supply chains. </a:t>
            </a:r>
          </a:p>
          <a:p>
            <a:r>
              <a:rPr lang="en-US"/>
              <a:t>The impact of </a:t>
            </a:r>
            <a:r>
              <a:rPr lang="en-US" b="1"/>
              <a:t>GHG</a:t>
            </a:r>
            <a:r>
              <a:rPr lang="en-US"/>
              <a:t> emissions is most significant at the layers close to consumption; losses from </a:t>
            </a:r>
            <a:r>
              <a:rPr lang="en-US" b="1"/>
              <a:t>land</a:t>
            </a:r>
            <a:r>
              <a:rPr lang="en-US"/>
              <a:t> use occur further upstream in the supply chain </a:t>
            </a:r>
          </a:p>
          <a:p>
            <a:r>
              <a:rPr lang="en-US" u="sng"/>
              <a:t>Overall</a:t>
            </a:r>
            <a:r>
              <a:rPr lang="en-US"/>
              <a:t>: </a:t>
            </a:r>
            <a:r>
              <a:rPr lang="en-US" b="1"/>
              <a:t>housing and food </a:t>
            </a:r>
            <a:r>
              <a:rPr lang="en-US"/>
              <a:t>contributed most to the Dutch consumption footprint, primarily through GHG emissions and land use.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58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85AF5-B4CC-F4D7-5F8F-6786BE8CA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CD04F0-7549-4E7E-5472-AF5B2591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Biodiversity crisis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1341E-7D5C-654B-A965-3597861C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D1AD2CF-51C6-87E8-8159-DC5787DE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794731"/>
            <a:ext cx="11046928" cy="1691391"/>
          </a:xfrm>
        </p:spPr>
        <p:txBody>
          <a:bodyPr/>
          <a:lstStyle/>
          <a:p>
            <a:r>
              <a:rPr lang="en-US" sz="2100"/>
              <a:t>Biodiversity loss is caused by multiple </a:t>
            </a:r>
            <a:r>
              <a:rPr lang="en-US" sz="2100" b="1"/>
              <a:t>environmental pressures</a:t>
            </a:r>
            <a:r>
              <a:rPr lang="en-US" sz="2100"/>
              <a:t>, including greenhouse gas (GHG) emissions, land use and pollution. </a:t>
            </a:r>
          </a:p>
          <a:p>
            <a:r>
              <a:rPr lang="en-US" sz="2100"/>
              <a:t>Unsustainable consumption patterns are important drivers of biodiversity loss. Especially consumption in </a:t>
            </a:r>
            <a:r>
              <a:rPr lang="en-US" sz="2100" b="1"/>
              <a:t>high income countries</a:t>
            </a:r>
            <a:r>
              <a:rPr lang="en-US" sz="2100"/>
              <a:t>, such as the Netherlands.</a:t>
            </a:r>
            <a:endParaRPr lang="nl-NL" sz="21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C24C02-2527-55FA-E931-F8F08082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53" y="3611849"/>
            <a:ext cx="4434972" cy="28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E9AB57C-6F8F-6F93-279E-358113768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3611849"/>
            <a:ext cx="3870853" cy="28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E17B0-7CD6-9672-82EA-8C7AD3329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A4CA31-4009-2BDD-E291-5F1451D7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Relevance for policy makers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84262-FAC9-A6CD-81FE-61931630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F9D0841-F3DD-B5D4-8E47-520594ED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794730"/>
            <a:ext cx="10661074" cy="4485299"/>
          </a:xfrm>
        </p:spPr>
        <p:txBody>
          <a:bodyPr/>
          <a:lstStyle/>
          <a:p>
            <a:r>
              <a:rPr lang="en-US"/>
              <a:t>To reduce biodiversity impacts of consumption, actors in different parts of the supply chain have to be targeted depending on the consumption category</a:t>
            </a:r>
          </a:p>
          <a:p>
            <a:r>
              <a:rPr lang="en-US"/>
              <a:t>Related policies: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EU CSRD (reporting on supply chains)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EU CS-DDD (due diligence for supply chain issues)</a:t>
            </a:r>
          </a:p>
          <a:p>
            <a:pPr lvl="1"/>
            <a:r>
              <a:rPr lang="en-US"/>
              <a:t>NL and EU </a:t>
            </a:r>
            <a:r>
              <a:rPr lang="en-US">
                <a:sym typeface="Wingdings" panose="05000000000000000000" pitchFamily="2" charset="2"/>
              </a:rPr>
              <a:t>climate &amp; energy policies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national policies reducing global territorial impacts</a:t>
            </a:r>
            <a:endParaRPr lang="nl-NL"/>
          </a:p>
          <a:p>
            <a:pPr lvl="1"/>
            <a:r>
              <a:rPr lang="en-US">
                <a:sym typeface="Wingdings" panose="05000000000000000000" pitchFamily="2" charset="2"/>
              </a:rPr>
              <a:t>national nitrogen emission targets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.. and many more..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8814E-A61F-1C7A-88CA-8D82F38E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25" y="3174172"/>
            <a:ext cx="3932021" cy="26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1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E35C-7D31-487F-824F-617847C2D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47" y="3427412"/>
            <a:ext cx="10923906" cy="3010711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/>
              <a:t>you!</a:t>
            </a:r>
            <a:br>
              <a:rPr lang="en-US"/>
            </a:br>
            <a:br>
              <a:rPr lang="en-US"/>
            </a:br>
            <a:br>
              <a:rPr lang="en-US" sz="1800"/>
            </a:br>
            <a:r>
              <a:rPr lang="en-US" sz="1800"/>
              <a:t>https://www.pbl.nl/</a:t>
            </a:r>
            <a:br>
              <a:rPr lang="en-US" sz="1800"/>
            </a:br>
            <a:br>
              <a:rPr lang="en-US" sz="1800"/>
            </a:br>
            <a:r>
              <a:rPr lang="en-US" sz="1800"/>
              <a:t>Daan.intVeld@pbl.nl</a:t>
            </a:r>
            <a:endParaRPr lang="nl-NL" sz="1800" dirty="0"/>
          </a:p>
        </p:txBody>
      </p:sp>
      <p:pic>
        <p:nvPicPr>
          <p:cNvPr id="13" name="Picture Placeholder 12" descr="A red flower in a field&#10;&#10;Description automatically generated">
            <a:extLst>
              <a:ext uri="{FF2B5EF4-FFF2-40B4-BE49-F238E27FC236}">
                <a16:creationId xmlns:a16="http://schemas.microsoft.com/office/drawing/2014/main" id="{7BC6A01A-3BF8-4D29-9948-11878079EB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9594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9D10C74-40E2-4265-B0D0-3FBD488EA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700513"/>
            <a:ext cx="10923588" cy="437206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Manfred Lenzen et al. (2017), The Global MRIO Lab – charting the world economy, </a:t>
            </a:r>
            <a:r>
              <a:rPr lang="en-US" sz="1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 Systems Research 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 (2): 158-186.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Manfred Lenzen et al. (2021), Implementing the Material Footprint to measure progress towards SDGs 8 and 12, </a:t>
            </a:r>
            <a:r>
              <a:rPr lang="en-US" sz="1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 Sustainability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Harry Wilting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Edwin Horlings, Anne Gerdien Prins, Niels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Schoenaker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Mark </a:t>
            </a: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 Oorschot &amp;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 Walker (2022),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Duurzaam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economisch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beleid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heeft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meetbare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voetafdrukken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nodig</a:t>
            </a: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ESB</a:t>
            </a: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 (4814), </a:t>
            </a: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458-461.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Harry Wilting &amp; Daan in 't Veld </a:t>
            </a: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(2025). An overview of accounting approaches for national greenhouse gas emissions; comparing consumption and production footprints in the European Union. </a:t>
            </a:r>
            <a:r>
              <a:rPr lang="en-US" sz="16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 Systems Research</a:t>
            </a: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https://doi.org/10.1080/09535314.2025.2463954</a:t>
            </a:r>
            <a:endParaRPr lang="en-US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Aafke Schipper, van der Marel, M., Bakkenes, M., Giesen, P., van Oorschot, M.M.P., Wilting, H.C., Huijbregts, M.A.J., Marques, A. (2025), Intactness-based impact factors for quantifying regionalized terrestrial biodiversity footprints (IBIF). </a:t>
            </a:r>
            <a:r>
              <a:rPr lang="it-IT" sz="16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Data</a:t>
            </a:r>
            <a:r>
              <a:rPr lang="it-IT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 1660. https://doi.org/10.1038/s41597-025-05946-1</a:t>
            </a:r>
            <a:endParaRPr lang="en-GB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Harry Wilting, </a:t>
            </a:r>
            <a:r>
              <a:rPr lang="en-GB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Daan in 't Veld, </a:t>
            </a: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Alexandra Marques</a:t>
            </a:r>
            <a:r>
              <a:rPr lang="en-GB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Mark van Oorschot (2026), </a:t>
            </a:r>
            <a:r>
              <a:rPr lang="en-US" sz="16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Unravelling biodiversity impacts of consumption: a production layer decomposition analysis for the Netherlands</a:t>
            </a: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manuscript submitted for publication</a:t>
            </a:r>
            <a:r>
              <a:rPr lang="en-GB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DD4757-2D49-452C-A663-F90CEE34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References</a:t>
            </a:r>
            <a:r>
              <a:rPr lang="nl-NL" dirty="0"/>
              <a:t> </a:t>
            </a:r>
            <a:r>
              <a:rPr lang="nl-NL" sz="2400" dirty="0"/>
              <a:t>(</a:t>
            </a:r>
            <a:r>
              <a:rPr lang="nl-NL" sz="2400" dirty="0" err="1"/>
              <a:t>sorted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date)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4E0362-754C-43BE-8024-81C2F28E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3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C908F-1035-4AAF-9358-FC7CCABA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3529D1-0190-8F27-9971-AA5F8847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B61FA2D-8044-F40C-6FE6-9DE00D71611E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Preview: Biodiversity footprint of Dutch consumption originates for around 60% from upstream supplies abroad</a:t>
            </a:r>
            <a:endParaRPr lang="nl-NL" dirty="0"/>
          </a:p>
        </p:txBody>
      </p:sp>
      <p:sp>
        <p:nvSpPr>
          <p:cNvPr id="21" name="Tijdelijke aanduiding voor inhoud 1">
            <a:extLst>
              <a:ext uri="{FF2B5EF4-FFF2-40B4-BE49-F238E27FC236}">
                <a16:creationId xmlns:a16="http://schemas.microsoft.com/office/drawing/2014/main" id="{4373BCCB-021E-9502-E08E-11B3D48D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004" y="2287035"/>
            <a:ext cx="3671899" cy="3946441"/>
          </a:xfrm>
        </p:spPr>
        <p:txBody>
          <a:bodyPr/>
          <a:lstStyle/>
          <a:p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Layer decomposition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consumption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footprint,   “breaking down the supply chain”</a:t>
            </a:r>
          </a:p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Contributions of regions</a:t>
            </a:r>
          </a:p>
          <a:p>
            <a:pPr lvl="1"/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Netherlands (12 + 29 = 41%)                             </a:t>
            </a:r>
          </a:p>
          <a:p>
            <a:pPr lvl="1"/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 of European Union (15%), </a:t>
            </a:r>
          </a:p>
          <a:p>
            <a:pPr lvl="1"/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 of the World (44%).</a:t>
            </a:r>
            <a:endParaRPr lang="nl-NL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/>
          </a:p>
        </p:txBody>
      </p:sp>
      <p:pic>
        <p:nvPicPr>
          <p:cNvPr id="22" name="Afbeelding 21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F91224D6-3789-F737-96FD-2111FA122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1" r="38056"/>
          <a:stretch/>
        </p:blipFill>
        <p:spPr>
          <a:xfrm>
            <a:off x="858446" y="2287035"/>
            <a:ext cx="2952804" cy="1543157"/>
          </a:xfrm>
          <a:prstGeom prst="rect">
            <a:avLst/>
          </a:prstGeom>
        </p:spPr>
      </p:pic>
      <p:pic>
        <p:nvPicPr>
          <p:cNvPr id="20" name="Afbeelding 19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57A08E51-67CC-71C8-EAB9-109771C74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0"/>
          <a:stretch/>
        </p:blipFill>
        <p:spPr>
          <a:xfrm>
            <a:off x="3128533" y="2106438"/>
            <a:ext cx="4766879" cy="45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6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3C16-829A-0B9C-3505-FFE11069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4E2386A-4A72-02E5-0AF2-6793D64B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Outline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E6F307-2196-2D09-7520-0D2B4B0D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A19BCE1-91AE-8A2C-2C5F-31FF0416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794731"/>
            <a:ext cx="10661074" cy="4154006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b="1"/>
              <a:t>Definition</a:t>
            </a:r>
            <a:r>
              <a:rPr lang="en-US"/>
              <a:t> of PBL biodiversity footprints (=composite indicator)</a:t>
            </a:r>
          </a:p>
          <a:p>
            <a:pPr lvl="1">
              <a:spcAft>
                <a:spcPts val="1500"/>
              </a:spcAft>
            </a:pPr>
            <a:r>
              <a:rPr lang="en-US" b="1"/>
              <a:t>Level and unit</a:t>
            </a:r>
            <a:r>
              <a:rPr lang="en-US"/>
              <a:t> of footprint (“16 million MSA-loss·ha·yr”)</a:t>
            </a:r>
          </a:p>
          <a:p>
            <a:pPr lvl="1">
              <a:spcAft>
                <a:spcPts val="1500"/>
              </a:spcAft>
            </a:pPr>
            <a:r>
              <a:rPr lang="en-US" b="1"/>
              <a:t>Data approach </a:t>
            </a:r>
            <a:r>
              <a:rPr lang="en-US"/>
              <a:t>of PBL together with CBS Statistics Netherlands </a:t>
            </a:r>
          </a:p>
          <a:p>
            <a:pPr>
              <a:spcAft>
                <a:spcPts val="1500"/>
              </a:spcAft>
            </a:pPr>
            <a:r>
              <a:rPr lang="en-US" b="1"/>
              <a:t>Breakdowns</a:t>
            </a:r>
            <a:r>
              <a:rPr lang="en-US"/>
              <a:t> by consumption groups, regions and sectors</a:t>
            </a:r>
          </a:p>
          <a:p>
            <a:pPr>
              <a:spcAft>
                <a:spcPts val="1500"/>
              </a:spcAft>
            </a:pPr>
            <a:r>
              <a:rPr lang="en-US" b="1"/>
              <a:t>Production layer decomposition </a:t>
            </a:r>
            <a:r>
              <a:rPr lang="en-US"/>
              <a:t>analysis of supply chains</a:t>
            </a:r>
          </a:p>
          <a:p>
            <a:pPr>
              <a:spcAft>
                <a:spcPts val="1500"/>
              </a:spcAft>
            </a:pPr>
            <a:r>
              <a:rPr lang="en-US"/>
              <a:t>Relevance for </a:t>
            </a:r>
            <a:r>
              <a:rPr lang="en-US" b="1"/>
              <a:t>policy makers</a:t>
            </a:r>
          </a:p>
          <a:p>
            <a:endParaRPr lang="en-US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2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DABFBD-DFCC-462F-8427-885DDE23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PBL </a:t>
            </a:r>
            <a:r>
              <a:rPr lang="nl-NL" dirty="0" err="1"/>
              <a:t>biodiversity</a:t>
            </a:r>
            <a:r>
              <a:rPr lang="nl-NL" dirty="0"/>
              <a:t> </a:t>
            </a:r>
            <a:r>
              <a:rPr lang="nl-NL" dirty="0" err="1"/>
              <a:t>footprints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MSA </a:t>
            </a:r>
            <a:r>
              <a:rPr lang="nl-NL" dirty="0" err="1"/>
              <a:t>metric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96F257-B4F1-4AD6-AC5E-D1BFB891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DC01318-ED68-A38B-D772-61A274CB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794730"/>
            <a:ext cx="6841243" cy="4577307"/>
          </a:xfrm>
        </p:spPr>
        <p:txBody>
          <a:bodyPr/>
          <a:lstStyle/>
          <a:p>
            <a:r>
              <a:rPr lang="nl-NL"/>
              <a:t>Biodiversity impact factors (</a:t>
            </a:r>
            <a:r>
              <a:rPr lang="nl-NL">
                <a:solidFill>
                  <a:srgbClr val="C00000"/>
                </a:solidFill>
              </a:rPr>
              <a:t>BIFs</a:t>
            </a:r>
            <a:r>
              <a:rPr lang="nl-NL"/>
              <a:t>)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/>
              <a:t>GLOBIO 4             </a:t>
            </a: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</a:rPr>
              <a:t>(Schipper et al, 2025)</a:t>
            </a:r>
          </a:p>
          <a:p>
            <a:r>
              <a:rPr lang="nl-NL"/>
              <a:t>Pressures and impacts are assigned to sectors and regions</a:t>
            </a:r>
          </a:p>
          <a:p>
            <a:pPr lvl="1"/>
            <a:r>
              <a:rPr lang="nl-NL"/>
              <a:t>Forest </a:t>
            </a:r>
            <a:r>
              <a:rPr lang="nl-NL" dirty="0"/>
              <a:t>land: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wood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per country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regrowth</a:t>
            </a:r>
            <a:r>
              <a:rPr lang="nl-NL" dirty="0"/>
              <a:t> of trees</a:t>
            </a:r>
          </a:p>
          <a:p>
            <a:pPr lvl="1"/>
            <a:r>
              <a:rPr lang="nl-NL" dirty="0"/>
              <a:t>Urban area: </a:t>
            </a:r>
            <a:r>
              <a:rPr lang="nl-NL" dirty="0" err="1"/>
              <a:t>assigned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demand</a:t>
            </a:r>
            <a:endParaRPr lang="nl-NL" dirty="0"/>
          </a:p>
          <a:p>
            <a:pPr lvl="1"/>
            <a:r>
              <a:rPr lang="nl-NL" dirty="0" err="1"/>
              <a:t>Roads</a:t>
            </a:r>
            <a:r>
              <a:rPr lang="nl-NL" dirty="0"/>
              <a:t>: </a:t>
            </a:r>
            <a:r>
              <a:rPr lang="nl-NL" dirty="0" err="1"/>
              <a:t>allocated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sectors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demand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data on energy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transport</a:t>
            </a:r>
          </a:p>
          <a:p>
            <a:r>
              <a:rPr lang="nl-NL"/>
              <a:t>MSA-loss in hectares for 100 years:     time horizon of GHG </a:t>
            </a:r>
            <a:r>
              <a:rPr lang="nl-NL" sz="1600"/>
              <a:t>(alternatively: 20, 500 years)</a:t>
            </a:r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1912AB-F963-F313-F776-73C22C3B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4" r="1440"/>
          <a:stretch>
            <a:fillRect/>
          </a:stretch>
        </p:blipFill>
        <p:spPr>
          <a:xfrm>
            <a:off x="7476242" y="2065318"/>
            <a:ext cx="4588239" cy="34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4A22D-0ED0-25A0-0B1E-91411CE2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FCCC9F5-4B03-3270-853C-910FE3FA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478" y="1560664"/>
            <a:ext cx="5767521" cy="502598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2743C41-0E2B-E69B-B4B5-5F9E0711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MSA (mean species abundance)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25FB9A-4437-C5C9-62FF-28A8EE3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E570ECC-D732-07C7-B365-42CA5E3D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794731"/>
            <a:ext cx="5257801" cy="4319742"/>
          </a:xfrm>
        </p:spPr>
        <p:txBody>
          <a:bodyPr/>
          <a:lstStyle/>
          <a:p>
            <a:r>
              <a:rPr lang="en-US" sz="2200" b="0" i="0">
                <a:effectLst/>
                <a:latin typeface="+mj-lt"/>
              </a:rPr>
              <a:t>MSA ranges from 0 to 1, where 1 means that the species assemblage is fully intact, and 0 means that all original species are extirpated (locally extinct)</a:t>
            </a:r>
          </a:p>
          <a:p>
            <a:r>
              <a:rPr lang="en-US" sz="2200">
                <a:latin typeface="+mj-lt"/>
              </a:rPr>
              <a:t>In the picture three species decrease in abundance (tree, deer and owl).</a:t>
            </a:r>
          </a:p>
          <a:p>
            <a:r>
              <a:rPr lang="en-US" sz="2200">
                <a:latin typeface="+mj-lt"/>
              </a:rPr>
              <a:t>Increases do not count in MSA</a:t>
            </a:r>
          </a:p>
          <a:p>
            <a:r>
              <a:rPr lang="en-US" sz="2200">
                <a:latin typeface="+mj-lt"/>
              </a:rPr>
              <a:t>Footprints based on biodiversity loss (0.54 = 1 - 0.46 in example)</a:t>
            </a:r>
            <a:endParaRPr lang="nl-NL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77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681" y="897555"/>
            <a:ext cx="11235575" cy="648000"/>
          </a:xfrm>
        </p:spPr>
        <p:txBody>
          <a:bodyPr/>
          <a:lstStyle/>
          <a:p>
            <a:r>
              <a:rPr lang="en-GB" dirty="0"/>
              <a:t>Biodiversity footprint of consumption in region </a:t>
            </a:r>
            <a:r>
              <a:rPr lang="en-GB" i="1" dirty="0"/>
              <a:t>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49842" y="2299621"/>
            <a:ext cx="8190681" cy="875215"/>
          </a:xfrm>
        </p:spPr>
        <p:txBody>
          <a:bodyPr/>
          <a:lstStyle/>
          <a:p>
            <a:pPr marL="0" indent="0" algn="ctr">
              <a:buNone/>
            </a:pPr>
            <a:r>
              <a:rPr lang="it-IT" sz="3600" i="1" dirty="0"/>
              <a:t>B</a:t>
            </a:r>
            <a:r>
              <a:rPr lang="it-IT" sz="3600" baseline="30000" dirty="0"/>
              <a:t>j</a:t>
            </a:r>
            <a:r>
              <a:rPr lang="it-IT" sz="3600" dirty="0"/>
              <a:t> = i (M </a:t>
            </a:r>
            <a:r>
              <a:rPr lang="it-IT" sz="3600">
                <a:latin typeface="Cambria Math"/>
                <a:ea typeface="Cambria Math"/>
              </a:rPr>
              <a:t>∘</a:t>
            </a:r>
            <a:r>
              <a:rPr lang="it-IT" sz="3600"/>
              <a:t> D) </a:t>
            </a:r>
            <a:r>
              <a:rPr lang="it-IT" sz="3600" dirty="0"/>
              <a:t>(I – A)</a:t>
            </a:r>
            <a:r>
              <a:rPr lang="it-IT" sz="3600" baseline="30000" dirty="0"/>
              <a:t>-1</a:t>
            </a:r>
            <a:r>
              <a:rPr lang="it-IT" sz="3600" dirty="0"/>
              <a:t> y</a:t>
            </a:r>
            <a:r>
              <a:rPr lang="it-IT" sz="3600" baseline="30000" dirty="0"/>
              <a:t>j</a:t>
            </a:r>
            <a:r>
              <a:rPr lang="it-IT" sz="3600" dirty="0"/>
              <a:t> + </a:t>
            </a:r>
            <a:r>
              <a:rPr lang="it-IT" sz="3600"/>
              <a:t>m</a:t>
            </a:r>
            <a:r>
              <a:rPr lang="it-IT" sz="3600" baseline="30000"/>
              <a:t>j </a:t>
            </a:r>
            <a:r>
              <a:rPr lang="it-IT" sz="3600"/>
              <a:t>d</a:t>
            </a:r>
            <a:r>
              <a:rPr lang="it-IT" sz="3600" baseline="30000"/>
              <a:t>j</a:t>
            </a:r>
            <a:endParaRPr lang="en-GB" sz="3600" baseline="30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196B-72E5-4115-A9E1-4A8D0E8A830F}" type="slidenum">
              <a:rPr lang="nl-NL" altLang="nl-NL" smtClean="0"/>
              <a:pPr/>
              <a:t>7</a:t>
            </a:fld>
            <a:endParaRPr lang="nl-NL" altLang="nl-NL"/>
          </a:p>
        </p:txBody>
      </p:sp>
      <p:sp>
        <p:nvSpPr>
          <p:cNvPr id="7" name="Tekstvak 6"/>
          <p:cNvSpPr txBox="1"/>
          <p:nvPr/>
        </p:nvSpPr>
        <p:spPr>
          <a:xfrm>
            <a:off x="7307711" y="3502479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Consumption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757553" y="4044986"/>
            <a:ext cx="260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Production and trade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779033" y="4604144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Pressure </a:t>
            </a:r>
          </a:p>
          <a:p>
            <a:pPr algn="ctr"/>
            <a:r>
              <a:rPr lang="en-GB" dirty="0"/>
              <a:t> intensities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123152" y="365192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BIFs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366729" y="5370737"/>
            <a:ext cx="170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BIFs</a:t>
            </a:r>
          </a:p>
        </p:txBody>
      </p:sp>
      <p:cxnSp>
        <p:nvCxnSpPr>
          <p:cNvPr id="13" name="Rechte verbindingslijn met pijl 12"/>
          <p:cNvCxnSpPr>
            <a:cxnSpLocks/>
          </p:cNvCxnSpPr>
          <p:nvPr/>
        </p:nvCxnSpPr>
        <p:spPr>
          <a:xfrm flipV="1">
            <a:off x="8145099" y="2993020"/>
            <a:ext cx="0" cy="548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cxnSpLocks/>
          </p:cNvCxnSpPr>
          <p:nvPr/>
        </p:nvCxnSpPr>
        <p:spPr>
          <a:xfrm flipV="1">
            <a:off x="7062141" y="2953823"/>
            <a:ext cx="0" cy="1009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4482333" y="2953823"/>
            <a:ext cx="1" cy="627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 flipV="1">
            <a:off x="5458397" y="2953824"/>
            <a:ext cx="1" cy="15678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 flipV="1">
            <a:off x="9202812" y="2953823"/>
            <a:ext cx="1" cy="22831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AD45CEAA-3A2F-4772-BA26-2006EDAEB7DD}"/>
              </a:ext>
            </a:extLst>
          </p:cNvPr>
          <p:cNvSpPr txBox="1"/>
          <p:nvPr/>
        </p:nvSpPr>
        <p:spPr>
          <a:xfrm>
            <a:off x="9202812" y="4095411"/>
            <a:ext cx="1436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Direct</a:t>
            </a:r>
          </a:p>
          <a:p>
            <a:pPr algn="ctr"/>
            <a:r>
              <a:rPr lang="en-GB" dirty="0"/>
              <a:t> pressures</a:t>
            </a:r>
          </a:p>
          <a:p>
            <a:pPr algn="ctr"/>
            <a:r>
              <a:rPr lang="en-GB" dirty="0"/>
              <a:t>  by final </a:t>
            </a:r>
          </a:p>
          <a:p>
            <a:pPr algn="ctr"/>
            <a:r>
              <a:rPr lang="en-GB" dirty="0"/>
              <a:t>consumers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00817A5-03ED-4727-A9A9-62C1BE8DF4B5}"/>
              </a:ext>
            </a:extLst>
          </p:cNvPr>
          <p:cNvCxnSpPr>
            <a:cxnSpLocks/>
          </p:cNvCxnSpPr>
          <p:nvPr/>
        </p:nvCxnSpPr>
        <p:spPr>
          <a:xfrm flipV="1">
            <a:off x="9806887" y="2960297"/>
            <a:ext cx="1" cy="10846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>
            <a:extLst>
              <a:ext uri="{FF2B5EF4-FFF2-40B4-BE49-F238E27FC236}">
                <a16:creationId xmlns:a16="http://schemas.microsoft.com/office/drawing/2014/main" id="{223564AD-995A-079A-F338-6683596D1C40}"/>
              </a:ext>
            </a:extLst>
          </p:cNvPr>
          <p:cNvSpPr txBox="1"/>
          <p:nvPr/>
        </p:nvSpPr>
        <p:spPr>
          <a:xfrm>
            <a:off x="10103407" y="5800751"/>
            <a:ext cx="2033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Wilting et al. (2017)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EFCFC8D-0375-4F44-36F4-084C073F531C}"/>
              </a:ext>
            </a:extLst>
          </p:cNvPr>
          <p:cNvSpPr txBox="1"/>
          <p:nvPr/>
        </p:nvSpPr>
        <p:spPr>
          <a:xfrm>
            <a:off x="247761" y="2314601"/>
            <a:ext cx="16011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MRIO-FP model</a:t>
            </a:r>
          </a:p>
        </p:txBody>
      </p:sp>
    </p:spTree>
    <p:extLst>
      <p:ext uri="{BB962C8B-B14F-4D97-AF65-F5344CB8AC3E}">
        <p14:creationId xmlns:p14="http://schemas.microsoft.com/office/powerpoint/2010/main" val="387693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1AD55D-EC96-4358-85BD-21AF9B4AF88A}"/>
              </a:ext>
            </a:extLst>
          </p:cNvPr>
          <p:cNvSpPr/>
          <p:nvPr/>
        </p:nvSpPr>
        <p:spPr>
          <a:xfrm>
            <a:off x="4853745" y="1841889"/>
            <a:ext cx="1944216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Imports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Dutch producers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consumption</a:t>
            </a:r>
            <a:r>
              <a:rPr lang="nl-NL" dirty="0">
                <a:solidFill>
                  <a:schemeClr val="tx1"/>
                </a:solidFill>
              </a:rPr>
              <a:t> in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Netherlands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7EB6408-F91B-4642-8A89-AE19130A1AA6}"/>
              </a:ext>
            </a:extLst>
          </p:cNvPr>
          <p:cNvSpPr/>
          <p:nvPr/>
        </p:nvSpPr>
        <p:spPr>
          <a:xfrm>
            <a:off x="6928632" y="3826743"/>
            <a:ext cx="1944216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Dutch producers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exports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C0054EF-AD88-4A7D-A8DC-068F8C5FE2A4}"/>
              </a:ext>
            </a:extLst>
          </p:cNvPr>
          <p:cNvSpPr/>
          <p:nvPr/>
        </p:nvSpPr>
        <p:spPr>
          <a:xfrm>
            <a:off x="6928632" y="1844824"/>
            <a:ext cx="1944216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Dutch producers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consumption</a:t>
            </a:r>
            <a:r>
              <a:rPr lang="nl-NL" dirty="0">
                <a:solidFill>
                  <a:schemeClr val="tx1"/>
                </a:solidFill>
              </a:rPr>
              <a:t> in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Netherlands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06F1B06-9AD8-4466-ADFB-188F120BB910}"/>
              </a:ext>
            </a:extLst>
          </p:cNvPr>
          <p:cNvSpPr/>
          <p:nvPr/>
        </p:nvSpPr>
        <p:spPr>
          <a:xfrm>
            <a:off x="4853745" y="3816449"/>
            <a:ext cx="1944216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Imports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Dutch producers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exports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DB376539-A786-472A-B9AE-4FA27385DF28}"/>
              </a:ext>
            </a:extLst>
          </p:cNvPr>
          <p:cNvSpPr/>
          <p:nvPr/>
        </p:nvSpPr>
        <p:spPr>
          <a:xfrm>
            <a:off x="9588341" y="5149689"/>
            <a:ext cx="354934" cy="4114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0ACE004-8E78-4736-A3EF-1A96FB4C5810}"/>
              </a:ext>
            </a:extLst>
          </p:cNvPr>
          <p:cNvSpPr/>
          <p:nvPr/>
        </p:nvSpPr>
        <p:spPr>
          <a:xfrm>
            <a:off x="9586878" y="4422674"/>
            <a:ext cx="354935" cy="411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A21B143-FD67-45EA-A510-373E42428A58}"/>
              </a:ext>
            </a:extLst>
          </p:cNvPr>
          <p:cNvSpPr txBox="1"/>
          <p:nvPr/>
        </p:nvSpPr>
        <p:spPr>
          <a:xfrm>
            <a:off x="10190284" y="4305248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NL producers </a:t>
            </a:r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consumers</a:t>
            </a:r>
            <a:endParaRPr lang="nl-NL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00B63F5-AF05-4B85-8D6D-9C9E3ED573F8}"/>
              </a:ext>
            </a:extLst>
          </p:cNvPr>
          <p:cNvSpPr txBox="1"/>
          <p:nvPr/>
        </p:nvSpPr>
        <p:spPr>
          <a:xfrm>
            <a:off x="10190284" y="5170763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NL </a:t>
            </a:r>
            <a:r>
              <a:rPr lang="nl-NL" dirty="0" err="1"/>
              <a:t>imports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B96821-6E2F-43D5-8AAB-A1AD3146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A9B634E-A35D-B5C9-E25A-D3EDAC2AA182}"/>
              </a:ext>
            </a:extLst>
          </p:cNvPr>
          <p:cNvSpPr/>
          <p:nvPr/>
        </p:nvSpPr>
        <p:spPr>
          <a:xfrm>
            <a:off x="2758322" y="1841889"/>
            <a:ext cx="1944216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Imports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Dutch </a:t>
            </a:r>
            <a:r>
              <a:rPr lang="nl-NL" dirty="0" err="1">
                <a:solidFill>
                  <a:schemeClr val="tx1"/>
                </a:solidFill>
              </a:rPr>
              <a:t>consumers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B87CDC8-54F4-587A-D7D7-69A8BDC43C3E}"/>
              </a:ext>
            </a:extLst>
          </p:cNvPr>
          <p:cNvSpPr/>
          <p:nvPr/>
        </p:nvSpPr>
        <p:spPr>
          <a:xfrm>
            <a:off x="8946741" y="1844824"/>
            <a:ext cx="1944216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Dutch </a:t>
            </a:r>
            <a:r>
              <a:rPr lang="nl-NL" dirty="0" err="1">
                <a:solidFill>
                  <a:schemeClr val="tx1"/>
                </a:solidFill>
              </a:rPr>
              <a:t>consumers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9939C182-1010-2646-E3CC-91826E4A4CE4}"/>
              </a:ext>
            </a:extLst>
          </p:cNvPr>
          <p:cNvSpPr txBox="1">
            <a:spLocks/>
          </p:cNvSpPr>
          <p:nvPr/>
        </p:nvSpPr>
        <p:spPr>
          <a:xfrm>
            <a:off x="635000" y="817754"/>
            <a:ext cx="10923588" cy="882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Consumption footprint vs export</a:t>
            </a:r>
            <a:endParaRPr lang="nl-NL" dirty="0"/>
          </a:p>
        </p:txBody>
      </p:sp>
      <p:sp>
        <p:nvSpPr>
          <p:cNvPr id="5" name="Linkeraccolade 4">
            <a:extLst>
              <a:ext uri="{FF2B5EF4-FFF2-40B4-BE49-F238E27FC236}">
                <a16:creationId xmlns:a16="http://schemas.microsoft.com/office/drawing/2014/main" id="{73E785A5-EC14-8872-F46F-6F5911C56BB4}"/>
              </a:ext>
            </a:extLst>
          </p:cNvPr>
          <p:cNvSpPr/>
          <p:nvPr/>
        </p:nvSpPr>
        <p:spPr>
          <a:xfrm>
            <a:off x="2087416" y="1841889"/>
            <a:ext cx="323272" cy="18722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keraccolade 10">
            <a:extLst>
              <a:ext uri="{FF2B5EF4-FFF2-40B4-BE49-F238E27FC236}">
                <a16:creationId xmlns:a16="http://schemas.microsoft.com/office/drawing/2014/main" id="{209E01FD-CB67-2050-BEEE-7FDAC30FFE4A}"/>
              </a:ext>
            </a:extLst>
          </p:cNvPr>
          <p:cNvSpPr/>
          <p:nvPr/>
        </p:nvSpPr>
        <p:spPr>
          <a:xfrm flipH="1">
            <a:off x="11098942" y="1841889"/>
            <a:ext cx="378599" cy="18722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F8AEEAD-B4F0-8618-60FD-B6C677012AA3}"/>
              </a:ext>
            </a:extLst>
          </p:cNvPr>
          <p:cNvSpPr txBox="1"/>
          <p:nvPr/>
        </p:nvSpPr>
        <p:spPr>
          <a:xfrm>
            <a:off x="286328" y="2454827"/>
            <a:ext cx="176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Consumption footprint</a:t>
            </a:r>
            <a:endParaRPr lang="en-US"/>
          </a:p>
        </p:txBody>
      </p:sp>
      <p:sp>
        <p:nvSpPr>
          <p:cNvPr id="14" name="Linkeraccolade 13">
            <a:extLst>
              <a:ext uri="{FF2B5EF4-FFF2-40B4-BE49-F238E27FC236}">
                <a16:creationId xmlns:a16="http://schemas.microsoft.com/office/drawing/2014/main" id="{8BC3F194-3273-56FA-2E83-8796F2D92D38}"/>
              </a:ext>
            </a:extLst>
          </p:cNvPr>
          <p:cNvSpPr/>
          <p:nvPr/>
        </p:nvSpPr>
        <p:spPr>
          <a:xfrm rot="5400000">
            <a:off x="6701661" y="-439010"/>
            <a:ext cx="323272" cy="4019103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keraccolade 14">
            <a:extLst>
              <a:ext uri="{FF2B5EF4-FFF2-40B4-BE49-F238E27FC236}">
                <a16:creationId xmlns:a16="http://schemas.microsoft.com/office/drawing/2014/main" id="{48821AA2-FD64-2FA1-220E-369722248C64}"/>
              </a:ext>
            </a:extLst>
          </p:cNvPr>
          <p:cNvSpPr/>
          <p:nvPr/>
        </p:nvSpPr>
        <p:spPr>
          <a:xfrm rot="5400000" flipH="1">
            <a:off x="6701660" y="3957572"/>
            <a:ext cx="323273" cy="4019103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2BCCD19-DDFC-8820-AAF2-2B228D7E94E9}"/>
              </a:ext>
            </a:extLst>
          </p:cNvPr>
          <p:cNvSpPr txBox="1"/>
          <p:nvPr/>
        </p:nvSpPr>
        <p:spPr>
          <a:xfrm>
            <a:off x="5555673" y="6133773"/>
            <a:ext cx="35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Production footprint</a:t>
            </a:r>
            <a:endParaRPr 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09DC5DA-08C7-D3D8-5391-EFBAD8E06757}"/>
              </a:ext>
            </a:extLst>
          </p:cNvPr>
          <p:cNvSpPr txBox="1"/>
          <p:nvPr/>
        </p:nvSpPr>
        <p:spPr>
          <a:xfrm>
            <a:off x="10056173" y="6043703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>
                    <a:lumMod val="50000"/>
                  </a:schemeClr>
                </a:solidFill>
              </a:rPr>
              <a:t>Wilting &amp; in 't Veld (2025)</a:t>
            </a:r>
            <a:endParaRPr lang="nl-N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D39BBD5-F794-F329-0CE0-F256D941C77A}"/>
              </a:ext>
            </a:extLst>
          </p:cNvPr>
          <p:cNvSpPr/>
          <p:nvPr/>
        </p:nvSpPr>
        <p:spPr>
          <a:xfrm>
            <a:off x="6615627" y="1408906"/>
            <a:ext cx="727282" cy="13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1430E-281B-FAC2-A104-52DE224E8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E3BB15B-3B23-B40B-E31F-46D4F82B7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067" y="1859134"/>
            <a:ext cx="7843584" cy="457100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523A60-C258-ED9A-C155-2F4F8805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FA81873-AE7E-F724-27DD-AB827C60CE03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Level of biodiversity impact</a:t>
            </a:r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C8BBB50-FA44-1107-9C5A-3D3402F2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073349"/>
            <a:ext cx="3462548" cy="387538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Dutch consumption in 2015 resulted in ~16 million        MSA-loss·ha·yr      all over the world.</a:t>
            </a:r>
          </a:p>
          <a:p>
            <a:pPr marL="0" indent="0">
              <a:buNone/>
            </a:pPr>
            <a:r>
              <a:rPr lang="en-US"/>
              <a:t>Data series shows a (slow) downward trend.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1461832"/>
      </p:ext>
    </p:extLst>
  </p:cSld>
  <p:clrMapOvr>
    <a:masterClrMapping/>
  </p:clrMapOvr>
</p:sld>
</file>

<file path=ppt/theme/theme1.xml><?xml version="1.0" encoding="utf-8"?>
<a:theme xmlns:a="http://schemas.openxmlformats.org/drawingml/2006/main" name="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BL template EN 16-9_v8.potx" id="{3BB94AA4-41D6-4307-96B9-44A52FCDA368}" vid="{2BF14A22-6E8B-434A-80D3-05DB05D08F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UK</Template>
  <TotalTime>578</TotalTime>
  <Words>1279</Words>
  <Application>Microsoft Office PowerPoint</Application>
  <PresentationFormat>Breedbeeld</PresentationFormat>
  <Paragraphs>162</Paragraphs>
  <Slides>22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Verdana</vt:lpstr>
      <vt:lpstr>Wingdings</vt:lpstr>
      <vt:lpstr>16008 RIJK - Sjabloon 16x9 Mosgroen</vt:lpstr>
      <vt:lpstr>Unravelling biodiversity impacts of consumption A production layer decomposition for the Netherlands</vt:lpstr>
      <vt:lpstr>Biodiversity crisis</vt:lpstr>
      <vt:lpstr>PowerPoint-presentatie</vt:lpstr>
      <vt:lpstr>Outline</vt:lpstr>
      <vt:lpstr>PBL biodiversity footprints use MSA metric</vt:lpstr>
      <vt:lpstr>MSA (mean species abundance)</vt:lpstr>
      <vt:lpstr>Biodiversity footprint of consumption in region j</vt:lpstr>
      <vt:lpstr>PowerPoint-presentatie</vt:lpstr>
      <vt:lpstr>PowerPoint-presentatie</vt:lpstr>
      <vt:lpstr>Data approach of PBL (with CBS) </vt:lpstr>
      <vt:lpstr>Results: Biodiversity footprint, NL 2015</vt:lpstr>
      <vt:lpstr>Biodiversity footprint, NL 2015</vt:lpstr>
      <vt:lpstr>Analysing supply chain layers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Results of production layer decomposition </vt:lpstr>
      <vt:lpstr>Relevance for policy makers</vt:lpstr>
      <vt:lpstr>Thank you!   https://www.pbl.nl/  Daan.intVeld@pbl.nl</vt:lpstr>
      <vt:lpstr>References (sorted by date)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Veld, in 't Daan</cp:lastModifiedBy>
  <cp:revision>147</cp:revision>
  <dcterms:created xsi:type="dcterms:W3CDTF">2024-07-01T08:21:10Z</dcterms:created>
  <dcterms:modified xsi:type="dcterms:W3CDTF">2026-06-19T13:23:58Z</dcterms:modified>
</cp:coreProperties>
</file>