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4"/>
  </p:notesMasterIdLst>
  <p:sldIdLst>
    <p:sldId id="583" r:id="rId2"/>
    <p:sldId id="264" r:id="rId3"/>
    <p:sldId id="396" r:id="rId4"/>
    <p:sldId id="576" r:id="rId5"/>
    <p:sldId id="619" r:id="rId6"/>
    <p:sldId id="457" r:id="rId7"/>
    <p:sldId id="614" r:id="rId8"/>
    <p:sldId id="615" r:id="rId9"/>
    <p:sldId id="585" r:id="rId10"/>
    <p:sldId id="586" r:id="rId11"/>
    <p:sldId id="591" r:id="rId12"/>
    <p:sldId id="620" r:id="rId13"/>
    <p:sldId id="621" r:id="rId14"/>
    <p:sldId id="622" r:id="rId15"/>
    <p:sldId id="623" r:id="rId16"/>
    <p:sldId id="592" r:id="rId17"/>
    <p:sldId id="624" r:id="rId18"/>
    <p:sldId id="626" r:id="rId19"/>
    <p:sldId id="627" r:id="rId20"/>
    <p:sldId id="625" r:id="rId21"/>
    <p:sldId id="630" r:id="rId22"/>
    <p:sldId id="600" r:id="rId23"/>
    <p:sldId id="633" r:id="rId24"/>
    <p:sldId id="632" r:id="rId25"/>
    <p:sldId id="634" r:id="rId26"/>
    <p:sldId id="503" r:id="rId27"/>
    <p:sldId id="601" r:id="rId28"/>
    <p:sldId id="637" r:id="rId29"/>
    <p:sldId id="638" r:id="rId30"/>
    <p:sldId id="639" r:id="rId31"/>
    <p:sldId id="636" r:id="rId32"/>
    <p:sldId id="641" r:id="rId33"/>
    <p:sldId id="635" r:id="rId34"/>
    <p:sldId id="644" r:id="rId35"/>
    <p:sldId id="645" r:id="rId36"/>
    <p:sldId id="603" r:id="rId37"/>
    <p:sldId id="653" r:id="rId38"/>
    <p:sldId id="647" r:id="rId39"/>
    <p:sldId id="655" r:id="rId40"/>
    <p:sldId id="602" r:id="rId41"/>
    <p:sldId id="656" r:id="rId42"/>
    <p:sldId id="649" r:id="rId43"/>
    <p:sldId id="650" r:id="rId44"/>
    <p:sldId id="605" r:id="rId45"/>
    <p:sldId id="657" r:id="rId46"/>
    <p:sldId id="608" r:id="rId47"/>
    <p:sldId id="658" r:id="rId48"/>
    <p:sldId id="659" r:id="rId49"/>
    <p:sldId id="661" r:id="rId50"/>
    <p:sldId id="617" r:id="rId51"/>
    <p:sldId id="403" r:id="rId52"/>
    <p:sldId id="646"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Cambria Math" panose="02040503050406030204" pitchFamily="18" charset="0"/>
      <p:regular r:id="rId59"/>
    </p:embeddedFont>
    <p:embeddedFont>
      <p:font typeface="Outfit" panose="020B0604020202020204" charset="0"/>
      <p:regular r:id="rId60"/>
      <p:bold r:id="rId61"/>
    </p:embeddedFont>
    <p:embeddedFont>
      <p:font typeface="Outfit Light" panose="020B0604020202020204" charset="0"/>
      <p:regular r:id="rId62"/>
      <p:bold r:id="rId63"/>
    </p:embeddedFont>
    <p:embeddedFont>
      <p:font typeface="Outfit Medium" panose="020B0604020202020204" charset="0"/>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903" userDrawn="1">
          <p15:clr>
            <a:srgbClr val="A4A3A4"/>
          </p15:clr>
        </p15:guide>
        <p15:guide id="2" orient="horz" pos="30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Auxiliadora" initials="MA" lastIdx="11" clrIdx="0">
    <p:extLst>
      <p:ext uri="{19B8F6BF-5375-455C-9EA6-DF929625EA0E}">
        <p15:presenceInfo xmlns:p15="http://schemas.microsoft.com/office/powerpoint/2012/main" userId="S-1-5-21-1308740662-429972972-96501386-4303" providerId="AD"/>
      </p:ext>
    </p:extLst>
  </p:cmAuthor>
  <p:cmAuthor id="2" name="Eva Alonso Epelde" initials="EAE" lastIdx="7" clrIdx="1">
    <p:extLst>
      <p:ext uri="{19B8F6BF-5375-455C-9EA6-DF929625EA0E}">
        <p15:presenceInfo xmlns:p15="http://schemas.microsoft.com/office/powerpoint/2012/main" userId="Eva Alonso Epel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9B0"/>
    <a:srgbClr val="F2F2F2"/>
    <a:srgbClr val="D0EAE8"/>
    <a:srgbClr val="DEF3F1"/>
    <a:srgbClr val="ADE1DD"/>
    <a:srgbClr val="8EA6A4"/>
    <a:srgbClr val="93ABA8"/>
    <a:srgbClr val="BDCBC9"/>
    <a:srgbClr val="DCF2E5"/>
    <a:srgbClr val="F4F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79595" autoAdjust="0"/>
  </p:normalViewPr>
  <p:slideViewPr>
    <p:cSldViewPr snapToGrid="0" showGuides="1">
      <p:cViewPr varScale="1">
        <p:scale>
          <a:sx n="66" d="100"/>
          <a:sy n="66" d="100"/>
        </p:scale>
        <p:origin x="1348" y="40"/>
      </p:cViewPr>
      <p:guideLst>
        <p:guide pos="2903"/>
        <p:guide orient="horz" pos="3003"/>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0a633ceca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0a633cec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b="0" dirty="0">
              <a:solidFill>
                <a:schemeClr val="dk2"/>
              </a:solidFill>
            </a:endParaRPr>
          </a:p>
        </p:txBody>
      </p:sp>
    </p:spTree>
    <p:extLst>
      <p:ext uri="{BB962C8B-B14F-4D97-AF65-F5344CB8AC3E}">
        <p14:creationId xmlns:p14="http://schemas.microsoft.com/office/powerpoint/2010/main" val="284035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In the second phase of the analysis, a labour demand reallocation model is used to identify the workers and households associated with export-supported employment.</a:t>
            </a:r>
          </a:p>
        </p:txBody>
      </p:sp>
    </p:spTree>
    <p:extLst>
      <p:ext uri="{BB962C8B-B14F-4D97-AF65-F5344CB8AC3E}">
        <p14:creationId xmlns:p14="http://schemas.microsoft.com/office/powerpoint/2010/main" val="162866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 objective is to connect sectoral employment associated with US demand to individual workers and households</a:t>
            </a:r>
          </a:p>
        </p:txBody>
      </p:sp>
    </p:spTree>
    <p:extLst>
      <p:ext uri="{BB962C8B-B14F-4D97-AF65-F5344CB8AC3E}">
        <p14:creationId xmlns:p14="http://schemas.microsoft.com/office/powerpoint/2010/main" val="358666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To do this, we combine two sources of information.</a:t>
            </a:r>
          </a:p>
          <a:p>
            <a:pPr marL="158750" indent="0">
              <a:buNone/>
            </a:pPr>
            <a:endParaRPr lang="en-GB" dirty="0"/>
          </a:p>
        </p:txBody>
      </p:sp>
    </p:spTree>
    <p:extLst>
      <p:ext uri="{BB962C8B-B14F-4D97-AF65-F5344CB8AC3E}">
        <p14:creationId xmlns:p14="http://schemas.microsoft.com/office/powerpoint/2010/main" val="395843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On the one hand, we use the EU-SILC panel dataset, which provides information on labour supply</a:t>
            </a:r>
          </a:p>
        </p:txBody>
      </p:sp>
    </p:spTree>
    <p:extLst>
      <p:ext uri="{BB962C8B-B14F-4D97-AF65-F5344CB8AC3E}">
        <p14:creationId xmlns:p14="http://schemas.microsoft.com/office/powerpoint/2010/main" val="3677896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On the other hand, we use the employment estimates obtained from the MRIO model in the first phase of the analysis</a:t>
            </a:r>
          </a:p>
          <a:p>
            <a:pPr marL="158750" indent="0">
              <a:buNone/>
            </a:pPr>
            <a:r>
              <a:rPr lang="en-GB" dirty="0"/>
              <a:t>.</a:t>
            </a:r>
          </a:p>
        </p:txBody>
      </p:sp>
    </p:spTree>
    <p:extLst>
      <p:ext uri="{BB962C8B-B14F-4D97-AF65-F5344CB8AC3E}">
        <p14:creationId xmlns:p14="http://schemas.microsoft.com/office/powerpoint/2010/main" val="117382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This allocation process consists of two parts:</a:t>
            </a:r>
            <a:endParaRPr lang="es-ES" dirty="0"/>
          </a:p>
        </p:txBody>
      </p:sp>
    </p:spTree>
    <p:extLst>
      <p:ext uri="{BB962C8B-B14F-4D97-AF65-F5344CB8AC3E}">
        <p14:creationId xmlns:p14="http://schemas.microsoft.com/office/powerpoint/2010/main" val="234617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First, we estimate the probability of each individual being employed in each sector.</a:t>
            </a:r>
            <a:endParaRPr lang="es-ES" dirty="0"/>
          </a:p>
        </p:txBody>
      </p:sp>
    </p:spTree>
    <p:extLst>
      <p:ext uri="{BB962C8B-B14F-4D97-AF65-F5344CB8AC3E}">
        <p14:creationId xmlns:p14="http://schemas.microsoft.com/office/powerpoint/2010/main" val="719228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For this, we use an </a:t>
            </a:r>
            <a:r>
              <a:rPr lang="en-GB" dirty="0" err="1"/>
              <a:t>XGBoost</a:t>
            </a:r>
            <a:r>
              <a:rPr lang="en-GB" dirty="0"/>
              <a:t> model based on previous labour-market trajectory, previous sector of activity, gender, age, education and household characteristics.</a:t>
            </a:r>
            <a:endParaRPr lang="es-ES" dirty="0"/>
          </a:p>
        </p:txBody>
      </p:sp>
    </p:spTree>
    <p:extLst>
      <p:ext uri="{BB962C8B-B14F-4D97-AF65-F5344CB8AC3E}">
        <p14:creationId xmlns:p14="http://schemas.microsoft.com/office/powerpoint/2010/main" val="1413787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b="1" dirty="0"/>
              <a:t>These probabilities are then adjusted to ensure consistency with the sectoral employment structure.</a:t>
            </a:r>
          </a:p>
          <a:p>
            <a:pPr marL="158750" indent="0">
              <a:buNone/>
            </a:pPr>
            <a:r>
              <a:rPr lang="en-GB" dirty="0"/>
              <a:t>In the baseline, this calibration reproduces the observed sectoral employment distribution.</a:t>
            </a:r>
          </a:p>
          <a:p>
            <a:pPr marL="158750" indent="0">
              <a:buNone/>
            </a:pPr>
            <a:r>
              <a:rPr lang="en-GB" dirty="0"/>
              <a:t>We then incorporate the employment changes associated with exports to the United States estimated by the MRIO model.</a:t>
            </a:r>
          </a:p>
          <a:p>
            <a:pPr marL="158750" indent="0">
              <a:buNone/>
            </a:pPr>
            <a:r>
              <a:rPr lang="en-GB" dirty="0"/>
              <a:t>This allows the probabilities to reflect both individual employability patterns and the sectoral employment changes associated with US demand.</a:t>
            </a:r>
          </a:p>
        </p:txBody>
      </p:sp>
    </p:spTree>
    <p:extLst>
      <p:ext uri="{BB962C8B-B14F-4D97-AF65-F5344CB8AC3E}">
        <p14:creationId xmlns:p14="http://schemas.microsoft.com/office/powerpoint/2010/main" val="2300111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s-ES" dirty="0" err="1"/>
              <a:t>Second</a:t>
            </a:r>
            <a:r>
              <a:rPr lang="es-ES" dirty="0"/>
              <a:t>, </a:t>
            </a:r>
            <a:r>
              <a:rPr lang="es-ES" dirty="0" err="1"/>
              <a:t>we</a:t>
            </a:r>
            <a:r>
              <a:rPr lang="es-ES" dirty="0"/>
              <a:t> </a:t>
            </a:r>
            <a:r>
              <a:rPr lang="es-ES" dirty="0" err="1"/>
              <a:t>have</a:t>
            </a:r>
            <a:r>
              <a:rPr lang="es-ES" dirty="0"/>
              <a:t> </a:t>
            </a:r>
            <a:r>
              <a:rPr lang="es-ES" dirty="0" err="1"/>
              <a:t>developed</a:t>
            </a:r>
            <a:r>
              <a:rPr lang="es-ES" dirty="0"/>
              <a:t> </a:t>
            </a:r>
            <a:r>
              <a:rPr lang="es-ES" dirty="0" err="1"/>
              <a:t>an</a:t>
            </a:r>
            <a:r>
              <a:rPr lang="es-ES" dirty="0"/>
              <a:t> </a:t>
            </a:r>
            <a:r>
              <a:rPr lang="es-ES" dirty="0" err="1"/>
              <a:t>allocation</a:t>
            </a:r>
            <a:r>
              <a:rPr lang="es-ES" dirty="0"/>
              <a:t> </a:t>
            </a:r>
            <a:r>
              <a:rPr lang="es-ES" dirty="0" err="1"/>
              <a:t>approach</a:t>
            </a:r>
            <a:r>
              <a:rPr lang="es-ES" dirty="0"/>
              <a:t> </a:t>
            </a:r>
            <a:r>
              <a:rPr lang="es-ES" dirty="0" err="1"/>
              <a:t>on</a:t>
            </a:r>
            <a:r>
              <a:rPr lang="es-ES" dirty="0"/>
              <a:t> </a:t>
            </a:r>
            <a:r>
              <a:rPr lang="es-ES" dirty="0" err="1"/>
              <a:t>the</a:t>
            </a:r>
            <a:r>
              <a:rPr lang="es-ES" dirty="0"/>
              <a:t> </a:t>
            </a:r>
            <a:r>
              <a:rPr lang="es-ES" dirty="0" err="1"/>
              <a:t>basis</a:t>
            </a:r>
            <a:r>
              <a:rPr lang="es-ES" dirty="0"/>
              <a:t> </a:t>
            </a:r>
            <a:r>
              <a:rPr lang="es-ES" dirty="0" err="1"/>
              <a:t>of</a:t>
            </a:r>
            <a:r>
              <a:rPr lang="es-ES" dirty="0"/>
              <a:t> </a:t>
            </a:r>
            <a:r>
              <a:rPr lang="es-ES" dirty="0" err="1"/>
              <a:t>the</a:t>
            </a:r>
            <a:r>
              <a:rPr lang="es-ES" dirty="0"/>
              <a:t> </a:t>
            </a:r>
            <a:r>
              <a:rPr lang="es-ES" dirty="0" err="1"/>
              <a:t>probabilities</a:t>
            </a:r>
            <a:r>
              <a:rPr lang="es-ES" dirty="0"/>
              <a:t> </a:t>
            </a:r>
            <a:r>
              <a:rPr lang="es-ES" dirty="0" err="1"/>
              <a:t>previously</a:t>
            </a:r>
            <a:r>
              <a:rPr lang="es-ES" dirty="0"/>
              <a:t> </a:t>
            </a:r>
            <a:r>
              <a:rPr lang="es-ES" dirty="0" err="1"/>
              <a:t>obteined</a:t>
            </a:r>
            <a:r>
              <a:rPr lang="es-ES" dirty="0"/>
              <a:t> </a:t>
            </a:r>
            <a:r>
              <a:rPr lang="es-ES" dirty="0" err="1"/>
              <a:t>until</a:t>
            </a:r>
            <a:r>
              <a:rPr lang="es-ES" dirty="0"/>
              <a:t> </a:t>
            </a:r>
            <a:r>
              <a:rPr lang="es-ES" dirty="0" err="1"/>
              <a:t>there</a:t>
            </a:r>
            <a:r>
              <a:rPr lang="es-ES" dirty="0"/>
              <a:t> ar no </a:t>
            </a:r>
            <a:r>
              <a:rPr lang="es-ES" dirty="0" err="1"/>
              <a:t>vacancies</a:t>
            </a:r>
            <a:endParaRPr lang="es-ES" dirty="0"/>
          </a:p>
        </p:txBody>
      </p:sp>
    </p:spTree>
    <p:extLst>
      <p:ext uri="{BB962C8B-B14F-4D97-AF65-F5344CB8AC3E}">
        <p14:creationId xmlns:p14="http://schemas.microsoft.com/office/powerpoint/2010/main" val="39797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0a633cecac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0a633cecac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results are presented at three different levels.</a:t>
            </a:r>
          </a:p>
          <a:p>
            <a:pPr marL="158750" indent="0">
              <a:buNone/>
            </a:pPr>
            <a:endParaRPr lang="en-GB" dirty="0"/>
          </a:p>
          <a:p>
            <a:pPr marL="158750" indent="0">
              <a:buNone/>
            </a:pPr>
            <a:r>
              <a:rPr lang="en-GB" dirty="0"/>
              <a:t>First, at the macro level, we analyse how employment associated with US demand is distributed across EU countries and sectors.</a:t>
            </a:r>
          </a:p>
          <a:p>
            <a:pPr marL="158750" indent="0">
              <a:buNone/>
            </a:pPr>
            <a:r>
              <a:rPr lang="en-GB" dirty="0"/>
              <a:t>Second, at the individual level, we identify which groups of workers are more dependent on this employment.</a:t>
            </a:r>
          </a:p>
          <a:p>
            <a:pPr marL="158750" indent="0">
              <a:buNone/>
            </a:pPr>
            <a:r>
              <a:rPr lang="en-GB" dirty="0"/>
              <a:t>Finally, at the household level, we examine how this dependence is distributed across different income groups.</a:t>
            </a:r>
          </a:p>
          <a:p>
            <a:pPr marL="158750" indent="0">
              <a:buNone/>
            </a:pPr>
            <a:r>
              <a:rPr lang="en-GB" dirty="0"/>
              <a:t>With this interpretation in mind, let me move to the main results.</a:t>
            </a:r>
          </a:p>
        </p:txBody>
      </p:sp>
    </p:spTree>
    <p:extLst>
      <p:ext uri="{BB962C8B-B14F-4D97-AF65-F5344CB8AC3E}">
        <p14:creationId xmlns:p14="http://schemas.microsoft.com/office/powerpoint/2010/main" val="520756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Let me start with the macroeconomic results.</a:t>
            </a:r>
          </a:p>
          <a:p>
            <a:pPr marL="158750" indent="0">
              <a:buNone/>
            </a:pPr>
            <a:r>
              <a:rPr lang="en-GB" dirty="0"/>
              <a:t>The MRIO model estimates that around 5.2 million jobs in the European Union are associated, directly or indirectly, with exports to the United States. This represents approximately 2.4% of total EU employment.</a:t>
            </a:r>
          </a:p>
          <a:p>
            <a:pPr marL="158750" indent="0">
              <a:buNone/>
            </a:pPr>
            <a:r>
              <a:rPr lang="en-GB" dirty="0"/>
              <a:t>However, this dependence is not distributed evenly across Member States.</a:t>
            </a:r>
          </a:p>
          <a:p>
            <a:pPr marL="158750" indent="0">
              <a:buNone/>
            </a:pPr>
            <a:r>
              <a:rPr lang="en-GB" dirty="0"/>
              <a:t>The left map shows exposure in relative terms, as a percentage of national employment, while the right map shows the absolute number of jobs associated with US demand.</a:t>
            </a:r>
          </a:p>
          <a:p>
            <a:pPr marL="158750" indent="0">
              <a:buNone/>
            </a:pPr>
            <a:r>
              <a:rPr lang="en-GB" dirty="0"/>
              <a:t>This distinction is important because countries with high relative exposure are not necessarily those with the largest number of exposed jobs.</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97090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 results reveal two different dimensions of exposure.</a:t>
            </a:r>
          </a:p>
          <a:p>
            <a:pPr marL="158750" indent="0">
              <a:buNone/>
            </a:pPr>
            <a:r>
              <a:rPr lang="en-GB" dirty="0"/>
              <a:t>In relative terms, exposure is highest in small and highly open economies. </a:t>
            </a:r>
          </a:p>
          <a:p>
            <a:pPr marL="158750" indent="0">
              <a:buNone/>
            </a:pPr>
            <a:r>
              <a:rPr lang="en-GB" dirty="0"/>
              <a:t>Ireland is clearly the most exposed country, followed by Belgium, the Netherlands and Luxembourg.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51074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In absolute terms, the ranking changes completely. </a:t>
            </a:r>
          </a:p>
          <a:p>
            <a:pPr marL="158750" indent="0">
              <a:buNone/>
            </a:pPr>
            <a:r>
              <a:rPr lang="en-GB" dirty="0"/>
              <a:t>Larger economies concentrate the largest number of jobs associated with US demand. </a:t>
            </a:r>
          </a:p>
          <a:p>
            <a:pPr marL="158750" indent="0">
              <a:buNone/>
            </a:pPr>
            <a:r>
              <a:rPr lang="en-GB" dirty="0"/>
              <a:t>Germany alone accounts for almost 1.3 million jobs, followed by France, Italy, Poland and Spain.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573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Then, we focus on Spain and Belgium, as they represent two very different economic structures and are two of the countries most exposed to trade with the US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dirty="0">
              <a:solidFill>
                <a:srgbClr val="000000"/>
              </a:solidFill>
              <a:effectLst/>
              <a:latin typeface="Arial"/>
              <a:ea typeface="Arial"/>
              <a:cs typeface="Arial"/>
              <a:sym typeface="Arial"/>
            </a:endParaRPr>
          </a:p>
          <a:p>
            <a:r>
              <a:rPr lang="en-GB" dirty="0"/>
              <a:t>Belgium is a small and highly open economy with a strong integration into international value chains and a relatively high dependence on US demand.</a:t>
            </a:r>
          </a:p>
          <a:p>
            <a:r>
              <a:rPr lang="en-GB" dirty="0"/>
              <a:t>Spain, in contrast, is a larger and more diversified economy, with a lower relative exposure and a greater importance of domestically oriented activities.</a:t>
            </a:r>
          </a:p>
          <a:p>
            <a:pPr marL="158750" indent="0">
              <a:buNone/>
            </a:pPr>
            <a:r>
              <a:rPr lang="en-GB" dirty="0"/>
              <a:t>This comparison allows us to explore whether different patterns of trade dependence translate into different profiles of vulnerable workers and households.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943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 macro results tell us how much employment is associated with US demand.</a:t>
            </a:r>
          </a:p>
          <a:p>
            <a:pPr marL="158750" indent="0">
              <a:buNone/>
            </a:pPr>
            <a:r>
              <a:rPr lang="en-GB" dirty="0"/>
              <a:t>The next step is to identify who is behind this employment.</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697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I begin with the gender dimension.</a:t>
            </a:r>
          </a:p>
          <a:p>
            <a:pPr marL="158750" indent="0">
              <a:buNone/>
            </a:pPr>
            <a:r>
              <a:rPr lang="en-GB" dirty="0"/>
              <a:t>First, we can see in the table, the number of vulnerable workers identified by the model.</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7694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 second column shows their share among all vulnerable workers.</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41753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 vulnerability rate measures the proportion of workers within each gender group that are associated with US-demand-supported employment.</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04559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 last two columns compare the gender structure of vulnerable employment with the gender structure of total employment in the baseline.</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61140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The European Union is one of the most trade-dependent economies in the world. Around 14% of EU jobs are supported by exports outside the EU, and the United States is the EU's largest export market.</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In recent years, growing trade tensions and geopolitical uncertainty have increased concerns about how much European employment depends on foreign demand.</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This dependence goes beyond firms that export directly to the US. Because European economies are connected through global value chains, a reduction in US demand can affect many suppliers and industries across the economy.</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The problem is that traditional trade statistics show trade flows, but they do not show how many jobs depend on foreign demand or who the workers behind those jobs are.</a:t>
            </a:r>
            <a:endParaRPr lang="es-ES" sz="1100" b="0" i="0" u="none" strike="noStrike" cap="none" dirty="0">
              <a:solidFill>
                <a:srgbClr val="000000"/>
              </a:solidFill>
              <a:effectLst/>
              <a:latin typeface="Arial"/>
              <a:ea typeface="Arial"/>
              <a:cs typeface="Arial"/>
              <a:sym typeface="Arial"/>
            </a:endParaRPr>
          </a:p>
          <a:p>
            <a:pPr marL="158750" indent="0" algn="l">
              <a:buNone/>
            </a:pPr>
            <a:endParaRPr lang="es-ES" sz="1100" dirty="0">
              <a:solidFill>
                <a:schemeClr val="bg2"/>
              </a:solidFill>
              <a:latin typeface="Outfit Light"/>
            </a:endParaRPr>
          </a:p>
        </p:txBody>
      </p:sp>
    </p:spTree>
    <p:extLst>
      <p:ext uri="{BB962C8B-B14F-4D97-AF65-F5344CB8AC3E}">
        <p14:creationId xmlns:p14="http://schemas.microsoft.com/office/powerpoint/2010/main" val="2949200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Looking first at Spain, the first important finding is aggregate neutrality:</a:t>
            </a:r>
          </a:p>
          <a:p>
            <a:pPr marL="457200" indent="-298450">
              <a:buFontTx/>
              <a:buChar char="-"/>
            </a:pPr>
            <a:r>
              <a:rPr lang="en-GB" sz="1100" b="0" i="0" u="none" strike="noStrike" cap="none" dirty="0">
                <a:solidFill>
                  <a:srgbClr val="000000"/>
                </a:solidFill>
                <a:effectLst/>
                <a:latin typeface="Arial"/>
                <a:ea typeface="Arial"/>
                <a:cs typeface="Arial"/>
                <a:sym typeface="Arial"/>
              </a:rPr>
              <a:t>Vulnerability rate are almost identical for both groups, at around 1.9%, So, men and women have the same probability of being exposed to US trade demand</a:t>
            </a:r>
          </a:p>
          <a:p>
            <a:pPr marL="457200" indent="-298450">
              <a:buFontTx/>
              <a:buChar char="-"/>
            </a:pPr>
            <a:r>
              <a:rPr lang="en-GB" sz="1100" b="0" i="0" u="none" strike="noStrike" cap="none" dirty="0">
                <a:solidFill>
                  <a:srgbClr val="000000"/>
                </a:solidFill>
                <a:effectLst/>
                <a:latin typeface="Arial"/>
                <a:ea typeface="Arial"/>
                <a:cs typeface="Arial"/>
                <a:sym typeface="Arial"/>
              </a:rPr>
              <a:t>This is because the share of vulnerable workers is almost identical to the baseline employment structure, being a little straight for men in both cases</a:t>
            </a:r>
          </a:p>
          <a:p>
            <a:pPr marL="158750" indent="0">
              <a:buFontTx/>
              <a:buNone/>
            </a:pPr>
            <a:r>
              <a:rPr lang="en-GB" sz="1100" b="0" i="0" u="none" strike="noStrike" cap="none" dirty="0">
                <a:solidFill>
                  <a:srgbClr val="000000"/>
                </a:solidFill>
                <a:effectLst/>
                <a:latin typeface="Arial"/>
                <a:ea typeface="Arial"/>
                <a:cs typeface="Arial"/>
                <a:sym typeface="Arial"/>
              </a:rPr>
              <a:t>However, when we look at the share in scenario unemployment, women jump to 55.2%, nearly 10 pp. higher than their share in baseline employment which is due to pre-existing inequality in the labour market</a:t>
            </a:r>
          </a:p>
        </p:txBody>
      </p:sp>
    </p:spTree>
    <p:extLst>
      <p:ext uri="{BB962C8B-B14F-4D97-AF65-F5344CB8AC3E}">
        <p14:creationId xmlns:p14="http://schemas.microsoft.com/office/powerpoint/2010/main" val="2358590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In Belgium, the pattern is a little different. </a:t>
            </a:r>
          </a:p>
          <a:p>
            <a:pPr marL="158750" indent="0">
              <a:buNone/>
            </a:pPr>
            <a:r>
              <a:rPr lang="en-GB" dirty="0"/>
              <a:t>The vulnerability rate for women is </a:t>
            </a:r>
            <a:r>
              <a:rPr lang="en-GB" b="1" dirty="0"/>
              <a:t>3.5%</a:t>
            </a:r>
            <a:r>
              <a:rPr lang="en-GB" dirty="0"/>
              <a:t>, which is higher than the </a:t>
            </a:r>
            <a:r>
              <a:rPr lang="en-GB" b="1" dirty="0"/>
              <a:t>2.9%</a:t>
            </a:r>
            <a:r>
              <a:rPr lang="en-GB" dirty="0"/>
              <a:t> for men. </a:t>
            </a:r>
          </a:p>
          <a:p>
            <a:pPr marL="158750" indent="0">
              <a:buNone/>
            </a:pPr>
            <a:r>
              <a:rPr lang="en-GB" dirty="0"/>
              <a:t>This is because women account for the absolute majority of vulnerable workers, at 51.7%, despite representing a minority in the total baseline employment</a:t>
            </a:r>
          </a:p>
          <a:p>
            <a:pPr marL="158750" indent="0">
              <a:buNone/>
            </a:pPr>
            <a:r>
              <a:rPr lang="en-GB" sz="1100" b="0" i="0" u="none" strike="noStrike" cap="none" dirty="0">
                <a:solidFill>
                  <a:srgbClr val="000000"/>
                </a:solidFill>
                <a:effectLst/>
                <a:latin typeface="Arial"/>
                <a:ea typeface="Arial"/>
                <a:cs typeface="Arial"/>
                <a:sym typeface="Arial"/>
              </a:rPr>
              <a:t>In Belgium, although women account for a higher proportion of vulnerable workers, unemployment in this vulnerability scenario does not rise disproportionately for them</a:t>
            </a: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376834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These aggregate patterns are largely explained by the sectoral composition of export-supported employment.</a:t>
            </a:r>
          </a:p>
          <a:p>
            <a:pPr marL="158750" indent="0">
              <a:buNone/>
            </a:pPr>
            <a:r>
              <a:rPr lang="en-GB" dirty="0"/>
              <a:t>The bars show the gender structure of employment associated with US demand in each sector, while the symbols indicate the number of vulnerable workers identified for each gender.</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24264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Starting with Spain, the sectoral results help explain the aggregate pattern.</a:t>
            </a:r>
          </a:p>
          <a:p>
            <a:r>
              <a:rPr lang="en-GB" dirty="0"/>
              <a:t>Male vulnerability is concentrated in manufacturing and transport, while female vulnerability is concentrated in professional and administrative services.</a:t>
            </a:r>
          </a:p>
          <a:p>
            <a:r>
              <a:rPr lang="en-GB" dirty="0"/>
              <a:t>These sectors represent large shares of export-supported employment, so male and female exposure tends to balance out.</a:t>
            </a:r>
          </a:p>
          <a:p>
            <a:r>
              <a:rPr lang="en-GB" dirty="0"/>
              <a:t>By contrast, highly feminised sectors such as health and education show very low vulnerability because they are much less connected to US demand.</a:t>
            </a:r>
          </a:p>
        </p:txBody>
      </p:sp>
    </p:spTree>
    <p:extLst>
      <p:ext uri="{BB962C8B-B14F-4D97-AF65-F5344CB8AC3E}">
        <p14:creationId xmlns:p14="http://schemas.microsoft.com/office/powerpoint/2010/main" val="1986981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Belgium shows a different picture.</a:t>
            </a:r>
          </a:p>
          <a:p>
            <a:r>
              <a:rPr lang="en-GB" dirty="0"/>
              <a:t>Vulnerability is strongly concentrated in professional and administrative services, the largest export-supported sector.</a:t>
            </a:r>
          </a:p>
          <a:p>
            <a:r>
              <a:rPr lang="en-GB" dirty="0"/>
              <a:t>Women account for a larger share of vulnerable workers in this sector, and additional vulnerability comes from trade and education.</a:t>
            </a:r>
          </a:p>
          <a:p>
            <a:r>
              <a:rPr lang="en-GB" dirty="0"/>
              <a:t>As a result, women are slightly overrepresented among vulnerable workers and show higher vulnerability rates than men.</a:t>
            </a:r>
          </a:p>
          <a:p>
            <a:r>
              <a:rPr lang="en-GB" dirty="0"/>
              <a:t>This helps explain the female bias observed in the aggregate results.</a:t>
            </a:r>
          </a:p>
        </p:txBody>
      </p:sp>
    </p:spTree>
    <p:extLst>
      <p:ext uri="{BB962C8B-B14F-4D97-AF65-F5344CB8AC3E}">
        <p14:creationId xmlns:p14="http://schemas.microsoft.com/office/powerpoint/2010/main" val="2335028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Let’s move to the educational level</a:t>
            </a:r>
          </a:p>
          <a:p>
            <a:pPr marL="158750" indent="0">
              <a:buNone/>
            </a:pPr>
            <a:r>
              <a:rPr lang="en-GB" dirty="0"/>
              <a:t>In Spain, we can see that as education level rises, the vulnerability rate decreases. </a:t>
            </a:r>
          </a:p>
          <a:p>
            <a:pPr marL="158750" indent="0">
              <a:buNone/>
            </a:pPr>
            <a:r>
              <a:rPr lang="en-GB" dirty="0"/>
              <a:t>Workers with low education have the highest relative risk at 2.3%, followed by medium education at 1.9%, and high education at 1.8%</a:t>
            </a:r>
          </a:p>
          <a:p>
            <a:pPr marL="158750" indent="0">
              <a:buNone/>
            </a:pPr>
            <a:r>
              <a:rPr lang="en-GB" dirty="0"/>
              <a:t>However, highly educated workers represent the absolute majority of vulnerable positions, at 56.9% because they dominate the baseline employment structure at 58.6%, </a:t>
            </a:r>
            <a:r>
              <a:rPr lang="en-GB" sz="1100" dirty="0">
                <a:solidFill>
                  <a:schemeClr val="tx1">
                    <a:lumMod val="90000"/>
                    <a:lumOff val="10000"/>
                  </a:schemeClr>
                </a:solidFill>
                <a:latin typeface="Outfit Light"/>
              </a:rPr>
              <a:t>followed by workers with intermediate an low education</a:t>
            </a:r>
            <a:endParaRPr lang="es-ES" dirty="0"/>
          </a:p>
        </p:txBody>
      </p:sp>
    </p:spTree>
    <p:extLst>
      <p:ext uri="{BB962C8B-B14F-4D97-AF65-F5344CB8AC3E}">
        <p14:creationId xmlns:p14="http://schemas.microsoft.com/office/powerpoint/2010/main" val="3345401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In Belgium, </a:t>
            </a:r>
            <a:r>
              <a:rPr lang="en-GB" sz="1100" dirty="0">
                <a:solidFill>
                  <a:schemeClr val="tx1">
                    <a:lumMod val="90000"/>
                    <a:lumOff val="10000"/>
                  </a:schemeClr>
                </a:solidFill>
                <a:latin typeface="Outfit Light"/>
              </a:rPr>
              <a:t>workers with intermediate education have the highest vulnerability rate at 4.6%. High education and low education have the same lower risk, at 2.9%</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90000"/>
                    <a:lumOff val="10000"/>
                  </a:schemeClr>
                </a:solidFill>
                <a:latin typeface="Outfit Light"/>
              </a:rPr>
              <a:t>Then, in absolute terms, people with a high level of education account for 73.5% of all vulnerable workers, a proportion similar to the baseline employment, Followed by workers with intermediate (24.5%) and low education (2%)</a:t>
            </a:r>
          </a:p>
          <a:p>
            <a:pPr marL="158750" indent="0">
              <a:buNone/>
            </a:pPr>
            <a:endParaRPr lang="en-GB" sz="1100" dirty="0">
              <a:solidFill>
                <a:schemeClr val="tx1">
                  <a:lumMod val="90000"/>
                  <a:lumOff val="10000"/>
                </a:schemeClr>
              </a:solidFill>
              <a:latin typeface="Outfit Light"/>
            </a:endParaRPr>
          </a:p>
        </p:txBody>
      </p:sp>
    </p:spTree>
    <p:extLst>
      <p:ext uri="{BB962C8B-B14F-4D97-AF65-F5344CB8AC3E}">
        <p14:creationId xmlns:p14="http://schemas.microsoft.com/office/powerpoint/2010/main" val="1021053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Considering the sectoral composition for Spain, The graph shows two main patterns.</a:t>
            </a:r>
          </a:p>
          <a:p>
            <a:pPr marL="158750" indent="0">
              <a:buNone/>
            </a:pPr>
            <a:r>
              <a:rPr lang="en-GB" dirty="0"/>
              <a:t>Professional services and ICT concentrate many highly educated vulnerable workers.</a:t>
            </a:r>
          </a:p>
          <a:p>
            <a:pPr marL="158750" indent="0">
              <a:buNone/>
            </a:pPr>
            <a:r>
              <a:rPr lang="en-GB" dirty="0"/>
              <a:t>Trade and manufacturing concentrate many workers with intermediate education and also contribute strongly to vulnerability.</a:t>
            </a:r>
          </a:p>
          <a:p>
            <a:pPr marL="158750" indent="0">
              <a:buNone/>
            </a:pPr>
            <a:r>
              <a:rPr lang="en-GB" dirty="0"/>
              <a:t>By contrast, education and health have many highly educated workers but very low vulnerability.</a:t>
            </a:r>
          </a:p>
          <a:p>
            <a:pPr marL="158750" indent="0">
              <a:buNone/>
            </a:pPr>
            <a:r>
              <a:rPr lang="en-GB" dirty="0"/>
              <a:t>This is because they are much less dependent on exports to the US.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348755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 Belgian results are quite different from Spain.</a:t>
            </a:r>
          </a:p>
          <a:p>
            <a:pPr marL="158750" indent="0">
              <a:buNone/>
            </a:pPr>
            <a:r>
              <a:rPr lang="en-GB" dirty="0"/>
              <a:t>Most export-supported sectors are highly educated, so highly educated workers account for most vulnerable jobs.</a:t>
            </a:r>
          </a:p>
          <a:p>
            <a:pPr marL="158750" indent="0">
              <a:buNone/>
            </a:pPr>
            <a:r>
              <a:rPr lang="en-GB" dirty="0"/>
              <a:t>At the same time, workers with intermediate education show the highest vulnerability rate.</a:t>
            </a:r>
          </a:p>
          <a:p>
            <a:pPr marL="158750" indent="0">
              <a:buNone/>
            </a:pPr>
            <a:r>
              <a:rPr lang="en-GB" dirty="0"/>
              <a:t>This is largely explained by sectors such as trade and transport, where intermediate education is more common.</a:t>
            </a:r>
          </a:p>
          <a:p>
            <a:pPr marL="158750" indent="0">
              <a:buNone/>
            </a:pPr>
            <a:r>
              <a:rPr lang="en-GB" dirty="0"/>
              <a:t>So, in Belgium, highly educated workers dominate the number of vulnerable workers, but intermediate-educated workers face the highest relative risk.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2512529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s-ES" sz="1100" b="0" i="0" u="none" strike="noStrike" cap="none" dirty="0">
                <a:solidFill>
                  <a:srgbClr val="000000"/>
                </a:solidFill>
                <a:effectLst/>
                <a:latin typeface="Arial"/>
                <a:ea typeface="Arial"/>
                <a:cs typeface="Arial"/>
                <a:sym typeface="Arial"/>
              </a:rPr>
              <a:t>And </a:t>
            </a:r>
            <a:r>
              <a:rPr lang="es-ES" sz="1100" b="0" i="0" u="none" strike="noStrike" cap="none" dirty="0" err="1">
                <a:solidFill>
                  <a:srgbClr val="000000"/>
                </a:solidFill>
                <a:effectLst/>
                <a:latin typeface="Arial"/>
                <a:ea typeface="Arial"/>
                <a:cs typeface="Arial"/>
                <a:sym typeface="Arial"/>
              </a:rPr>
              <a:t>now</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err="1">
                <a:solidFill>
                  <a:srgbClr val="000000"/>
                </a:solidFill>
                <a:effectLst/>
                <a:latin typeface="Arial"/>
                <a:ea typeface="Arial"/>
                <a:cs typeface="Arial"/>
                <a:sym typeface="Arial"/>
              </a:rPr>
              <a:t>we</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err="1">
                <a:solidFill>
                  <a:srgbClr val="000000"/>
                </a:solidFill>
                <a:effectLst/>
                <a:latin typeface="Arial"/>
                <a:ea typeface="Arial"/>
                <a:cs typeface="Arial"/>
                <a:sym typeface="Arial"/>
              </a:rPr>
              <a:t>analise</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err="1">
                <a:solidFill>
                  <a:srgbClr val="000000"/>
                </a:solidFill>
                <a:effectLst/>
                <a:latin typeface="Arial"/>
                <a:ea typeface="Arial"/>
                <a:cs typeface="Arial"/>
                <a:sym typeface="Arial"/>
              </a:rPr>
              <a:t>results</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err="1">
                <a:solidFill>
                  <a:srgbClr val="000000"/>
                </a:solidFill>
                <a:effectLst/>
                <a:latin typeface="Arial"/>
                <a:ea typeface="Arial"/>
                <a:cs typeface="Arial"/>
                <a:sym typeface="Arial"/>
              </a:rPr>
              <a:t>by</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err="1">
                <a:solidFill>
                  <a:srgbClr val="000000"/>
                </a:solidFill>
                <a:effectLst/>
                <a:latin typeface="Arial"/>
                <a:ea typeface="Arial"/>
                <a:cs typeface="Arial"/>
                <a:sym typeface="Arial"/>
              </a:rPr>
              <a:t>age</a:t>
            </a:r>
            <a:endParaRPr lang="es-ES" sz="1100" b="0" i="0" u="none" strike="noStrike" cap="none" dirty="0">
              <a:solidFill>
                <a:srgbClr val="000000"/>
              </a:solidFill>
              <a:effectLst/>
              <a:latin typeface="Arial"/>
              <a:ea typeface="Arial"/>
              <a:cs typeface="Arial"/>
              <a:sym typeface="Arial"/>
            </a:endParaRPr>
          </a:p>
          <a:p>
            <a:pPr marL="158750" indent="0">
              <a:buNone/>
            </a:pPr>
            <a:r>
              <a:rPr lang="es-ES" sz="1100" b="0" i="0" u="none" strike="noStrike" cap="none" dirty="0" err="1">
                <a:solidFill>
                  <a:srgbClr val="000000"/>
                </a:solidFill>
                <a:effectLst/>
                <a:latin typeface="Arial"/>
                <a:ea typeface="Arial"/>
                <a:cs typeface="Arial"/>
                <a:sym typeface="Arial"/>
              </a:rPr>
              <a:t>Considering</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err="1">
                <a:solidFill>
                  <a:srgbClr val="000000"/>
                </a:solidFill>
                <a:effectLst/>
                <a:latin typeface="Arial"/>
                <a:ea typeface="Arial"/>
                <a:cs typeface="Arial"/>
                <a:sym typeface="Arial"/>
              </a:rPr>
              <a:t>Spain</a:t>
            </a:r>
            <a:r>
              <a:rPr lang="es-ES" sz="1100" b="0" i="0" u="none" strike="noStrike" cap="none" dirty="0">
                <a:solidFill>
                  <a:srgbClr val="000000"/>
                </a:solidFill>
                <a:effectLst/>
                <a:latin typeface="Arial"/>
                <a:ea typeface="Arial"/>
                <a:cs typeface="Arial"/>
                <a:sym typeface="Arial"/>
              </a:rPr>
              <a:t>, </a:t>
            </a:r>
          </a:p>
          <a:p>
            <a:pPr marL="158750" indent="0">
              <a:buNone/>
            </a:pPr>
            <a:r>
              <a:rPr lang="en-GB" dirty="0"/>
              <a:t>workers aged </a:t>
            </a:r>
            <a:r>
              <a:rPr lang="en-GB" b="1" dirty="0"/>
              <a:t>35 to 54</a:t>
            </a:r>
            <a:r>
              <a:rPr lang="en-GB" dirty="0"/>
              <a:t> account for the largest share of vulnerable workers, around </a:t>
            </a:r>
            <a:r>
              <a:rPr lang="en-GB" b="1" dirty="0"/>
              <a:t>56% of the total</a:t>
            </a:r>
            <a:r>
              <a:rPr lang="en-GB" dirty="0"/>
              <a:t>.</a:t>
            </a:r>
          </a:p>
          <a:p>
            <a:pPr marL="158750" indent="0">
              <a:buNone/>
            </a:pPr>
            <a:r>
              <a:rPr lang="en-GB" dirty="0"/>
              <a:t>However, they show the lowest vulnerability rate, at </a:t>
            </a:r>
            <a:r>
              <a:rPr lang="en-GB" b="1" dirty="0"/>
              <a:t>1.8%</a:t>
            </a:r>
            <a:r>
              <a:rPr lang="en-GB" dirty="0"/>
              <a:t>, because they also represent the largest share of baseline employment.</a:t>
            </a:r>
          </a:p>
          <a:p>
            <a:pPr marL="158750" indent="0">
              <a:buNone/>
            </a:pPr>
            <a:r>
              <a:rPr lang="en-GB" sz="1100" dirty="0">
                <a:solidFill>
                  <a:schemeClr val="tx1">
                    <a:lumMod val="90000"/>
                    <a:lumOff val="10000"/>
                  </a:schemeClr>
                </a:solidFill>
                <a:latin typeface="Outfit Light"/>
              </a:rPr>
              <a:t>Workers </a:t>
            </a:r>
            <a:r>
              <a:rPr lang="en-GB" sz="1100" b="1" dirty="0">
                <a:solidFill>
                  <a:schemeClr val="tx1">
                    <a:lumMod val="90000"/>
                    <a:lumOff val="10000"/>
                  </a:schemeClr>
                </a:solidFill>
                <a:latin typeface="Outfit Light"/>
              </a:rPr>
              <a:t>aged 16 to 34 account for a smaller share of vulnerable workers</a:t>
            </a:r>
            <a:r>
              <a:rPr lang="en-GB" sz="1100" dirty="0">
                <a:solidFill>
                  <a:schemeClr val="tx1">
                    <a:lumMod val="90000"/>
                    <a:lumOff val="10000"/>
                  </a:schemeClr>
                </a:solidFill>
                <a:latin typeface="Outfit Light"/>
              </a:rPr>
              <a:t>, around 27%, but display the highest vulnerability rate, at 2.1%</a:t>
            </a:r>
          </a:p>
          <a:p>
            <a:pPr marL="158750" indent="0">
              <a:buNone/>
            </a:pPr>
            <a:r>
              <a:rPr lang="en-GB" dirty="0"/>
              <a:t>Finally, workers aged </a:t>
            </a:r>
            <a:r>
              <a:rPr lang="en-GB" b="1" dirty="0"/>
              <a:t>55 and over</a:t>
            </a:r>
            <a:r>
              <a:rPr lang="en-GB" dirty="0"/>
              <a:t> represent around </a:t>
            </a:r>
            <a:r>
              <a:rPr lang="en-GB" b="1" dirty="0"/>
              <a:t>18% of vulnerable workers</a:t>
            </a:r>
            <a:r>
              <a:rPr lang="en-GB" dirty="0"/>
              <a:t>, with a vulnerability rate of </a:t>
            </a:r>
            <a:r>
              <a:rPr lang="en-GB" b="1" dirty="0"/>
              <a:t>1.9%</a:t>
            </a:r>
            <a:r>
              <a:rPr lang="en-GB" dirty="0"/>
              <a:t>.</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31682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In this context, the main objective of this paper is to identify which workers and households are most dependent on US final demand.</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To do this, we develop a macro-micro framework that combines two types of information.</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First, we use a multiregional input-output model to estimate the jobs directly and indirectly supported by exports to the United States.</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Second, we use EU-SILC microdata to identify the characteristics of individuals behind this jobs and how this vulnerable employment is associated with household labour-income vulnerability. </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This allows us to move from exposed sectors to exposed people, analysing differences by gender, age, education and household income.</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The micro analysis focuses on Spain and Belgium, two countries with different patterns of trade integration.</a:t>
            </a:r>
            <a:endParaRPr lang="es-E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Finally, it is important to note that we do not simulate a specific trade shock. Our goal is to identify the workers and households that are structurally dependent on US demand under current economic conditions.</a:t>
            </a:r>
            <a:endParaRPr lang="es-ES" sz="1100" b="0" i="0" u="none" strike="noStrike" cap="none" dirty="0">
              <a:solidFill>
                <a:srgbClr val="000000"/>
              </a:solidFill>
              <a:effectLst/>
              <a:latin typeface="Arial"/>
              <a:ea typeface="Arial"/>
              <a:cs typeface="Arial"/>
              <a:sym typeface="Arial"/>
            </a:endParaRPr>
          </a:p>
          <a:p>
            <a:pPr marL="158750" indent="0">
              <a:buNone/>
            </a:pPr>
            <a:endParaRPr lang="es-ES" dirty="0"/>
          </a:p>
        </p:txBody>
      </p:sp>
    </p:spTree>
    <p:extLst>
      <p:ext uri="{BB962C8B-B14F-4D97-AF65-F5344CB8AC3E}">
        <p14:creationId xmlns:p14="http://schemas.microsoft.com/office/powerpoint/2010/main" val="3650711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b="1" dirty="0"/>
              <a:t>Belgium shows a very similar pattern.</a:t>
            </a:r>
            <a:endParaRPr lang="en-GB" dirty="0"/>
          </a:p>
          <a:p>
            <a:pPr marL="158750" indent="0">
              <a:buNone/>
            </a:pPr>
            <a:r>
              <a:rPr lang="en-GB" dirty="0"/>
              <a:t>Workers aged </a:t>
            </a:r>
            <a:r>
              <a:rPr lang="en-GB" b="1" dirty="0"/>
              <a:t>35 to 54</a:t>
            </a:r>
            <a:r>
              <a:rPr lang="en-GB" dirty="0"/>
              <a:t> account for the largest share of vulnerable workers, almost </a:t>
            </a:r>
            <a:r>
              <a:rPr lang="en-GB" b="1" dirty="0"/>
              <a:t>49% of the total</a:t>
            </a:r>
            <a:r>
              <a:rPr lang="en-GB" dirty="0"/>
              <a:t>.</a:t>
            </a:r>
          </a:p>
          <a:p>
            <a:pPr marL="158750" indent="0">
              <a:buNone/>
            </a:pPr>
            <a:r>
              <a:rPr lang="en-GB" dirty="0"/>
              <a:t>However, they display the lowest vulnerability rate, at </a:t>
            </a:r>
            <a:r>
              <a:rPr lang="en-GB" b="1" dirty="0"/>
              <a:t>3%</a:t>
            </a:r>
            <a:r>
              <a:rPr lang="en-GB" dirty="0"/>
              <a:t>, because they also represent the largest share of baseline employment.</a:t>
            </a:r>
          </a:p>
          <a:p>
            <a:pPr marL="158750" indent="0">
              <a:buNone/>
            </a:pPr>
            <a:r>
              <a:rPr lang="en-GB" dirty="0"/>
              <a:t>Younger workers, aged </a:t>
            </a:r>
            <a:r>
              <a:rPr lang="en-GB" b="1" dirty="0"/>
              <a:t>16 to 34</a:t>
            </a:r>
            <a:r>
              <a:rPr lang="en-GB" dirty="0"/>
              <a:t>, account for around </a:t>
            </a:r>
            <a:r>
              <a:rPr lang="en-GB" b="1" dirty="0"/>
              <a:t>34% of vulnerable workers</a:t>
            </a:r>
            <a:r>
              <a:rPr lang="en-GB" dirty="0"/>
              <a:t> but show the highest vulnerability rate, at </a:t>
            </a:r>
            <a:r>
              <a:rPr lang="en-GB" b="1" dirty="0"/>
              <a:t>3.5%</a:t>
            </a:r>
            <a:r>
              <a:rPr lang="en-GB" dirty="0"/>
              <a:t>.</a:t>
            </a:r>
          </a:p>
          <a:p>
            <a:pPr marL="158750" indent="0">
              <a:buNone/>
            </a:pPr>
            <a:r>
              <a:rPr lang="en-GB" dirty="0"/>
              <a:t>Finally, workers aged </a:t>
            </a:r>
            <a:r>
              <a:rPr lang="en-GB" b="1" dirty="0"/>
              <a:t>55 and over</a:t>
            </a:r>
            <a:r>
              <a:rPr lang="en-GB" dirty="0"/>
              <a:t> represent around </a:t>
            </a:r>
            <a:r>
              <a:rPr lang="en-GB" b="1" dirty="0"/>
              <a:t>17% of vulnerable workers</a:t>
            </a:r>
            <a:r>
              <a:rPr lang="en-GB" dirty="0"/>
              <a:t>, with a vulnerability rate of </a:t>
            </a:r>
            <a:r>
              <a:rPr lang="en-GB" b="1" dirty="0"/>
              <a:t>3.2%</a:t>
            </a:r>
            <a:r>
              <a:rPr lang="en-GB" dirty="0"/>
              <a:t>.</a:t>
            </a:r>
          </a:p>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10753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Workers aged 16-34 are more concentrated in sectors such as trade and accommodation services, which account for a significant share of vulnerable employment</a:t>
            </a:r>
          </a:p>
          <a:p>
            <a:pPr marL="158750" indent="0">
              <a:buNone/>
            </a:pPr>
            <a:r>
              <a:rPr lang="en-GB" dirty="0"/>
              <a:t>By contrast, workers aged 35 to 54 dominate large sectors such as manufacturing and professional services, explaining why they account for most vulnerable workers in absolute terms</a:t>
            </a:r>
          </a:p>
          <a:p>
            <a:pPr marL="158750" indent="0">
              <a:buNone/>
            </a:pPr>
            <a:r>
              <a:rPr lang="en-GB" dirty="0"/>
              <a:t>Finally, Workers aged 55 and over are more concentrated in public administration, education and health. Since these sectors are much less dependent on exports to the US, vulnerability among this workers remains comparatively lower</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435978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Workers aged 16-34 are more concentrated in trade and business services, which contributes to their higher vulnerability rates.</a:t>
            </a:r>
          </a:p>
          <a:p>
            <a:pPr marL="158750" indent="0">
              <a:buNone/>
            </a:pPr>
            <a:r>
              <a:rPr lang="en-GB" dirty="0"/>
              <a:t>At the same time, workers aged 35 to 54 dominate the largest export-supported sectors and therefore account for the largest share of vulnerable workers.</a:t>
            </a:r>
          </a:p>
          <a:p>
            <a:pPr marL="158750" indent="0">
              <a:buNone/>
            </a:pPr>
            <a:r>
              <a:rPr lang="en-GB" dirty="0"/>
              <a:t>Workers aged 55 and over also have an important presence in manufacturing and transport, which explains their contribution to vulnerable employment.</a:t>
            </a:r>
          </a:p>
          <a:p>
            <a:pPr marL="158750" indent="0">
              <a:buNone/>
            </a:pPr>
            <a:r>
              <a:rPr lang="en-GB" dirty="0"/>
              <a:t>Overall, vulnerability is distributed across all age groups, but it is slightly more pronounced among younger workers.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1261223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Finally, let's look at household income.</a:t>
            </a:r>
          </a:p>
          <a:p>
            <a:r>
              <a:rPr lang="en-GB" dirty="0"/>
              <a:t>The graph compares baseline household labour income with household labour income after vulnerable employment is removed.</a:t>
            </a:r>
          </a:p>
          <a:p>
            <a:r>
              <a:rPr lang="en-GB" dirty="0"/>
              <a:t>The diagonal line represents no change.</a:t>
            </a:r>
          </a:p>
          <a:p>
            <a:r>
              <a:rPr lang="en-GB" dirty="0"/>
              <a:t>Households below the line experience a reduction in labour income because they depend on vulnerable employment.</a:t>
            </a:r>
          </a:p>
          <a:p>
            <a:r>
              <a:rPr lang="en-GB" dirty="0"/>
              <a:t>Most households remain relatively close to the diagonal, but some experience much larger income losses, showing a stronger dependence on export-supported employment.</a:t>
            </a:r>
          </a:p>
          <a:p>
            <a:r>
              <a:rPr lang="en-GB" dirty="0"/>
              <a:t>In Spain, vulnerable households are concentrated mainly among low- and middle-income groups.</a:t>
            </a:r>
          </a:p>
          <a:p>
            <a:r>
              <a:rPr lang="en-GB" dirty="0"/>
              <a:t>In Belgium, the distribution is much more dispersed across income levels.</a:t>
            </a:r>
          </a:p>
          <a:p>
            <a:r>
              <a:rPr lang="en-GB" dirty="0"/>
              <a:t>This suggests that dependence on export-supported employment extends across a broader range of household profiles in Belgium.</a:t>
            </a:r>
          </a:p>
          <a:p>
            <a:pPr marL="158750" indent="0">
              <a:buNone/>
            </a:pPr>
            <a:endParaRPr lang="es-ES" dirty="0"/>
          </a:p>
        </p:txBody>
      </p:sp>
    </p:spTree>
    <p:extLst>
      <p:ext uri="{BB962C8B-B14F-4D97-AF65-F5344CB8AC3E}">
        <p14:creationId xmlns:p14="http://schemas.microsoft.com/office/powerpoint/2010/main" val="3964058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Looking at the inequality indicators, all measures increase in both countries.</a:t>
            </a:r>
          </a:p>
          <a:p>
            <a:r>
              <a:rPr lang="en-GB" dirty="0"/>
              <a:t>The increase is slightly larger in Belgium, although Belgium remains more equal than Spain in absolute terms.</a:t>
            </a:r>
          </a:p>
          <a:p>
            <a:r>
              <a:rPr lang="en-GB" dirty="0"/>
              <a:t>The fact that all inequality indicators increase means that </a:t>
            </a:r>
            <a:r>
              <a:rPr lang="es-ES" dirty="0" err="1"/>
              <a:t>household</a:t>
            </a:r>
            <a:r>
              <a:rPr lang="es-ES" dirty="0"/>
              <a:t> </a:t>
            </a:r>
            <a:r>
              <a:rPr lang="es-ES" dirty="0" err="1"/>
              <a:t>labour-income</a:t>
            </a:r>
            <a:r>
              <a:rPr lang="es-ES" dirty="0"/>
              <a:t> </a:t>
            </a:r>
            <a:r>
              <a:rPr lang="es-ES" dirty="0" err="1"/>
              <a:t>vulnerability</a:t>
            </a:r>
            <a:r>
              <a:rPr lang="es-ES" dirty="0"/>
              <a:t> </a:t>
            </a:r>
            <a:r>
              <a:rPr lang="en-GB" dirty="0"/>
              <a:t>are not distributed evenly across households.</a:t>
            </a:r>
          </a:p>
          <a:p>
            <a:r>
              <a:rPr lang="en-GB" dirty="0"/>
              <a:t>As a result, vulnerability associated with exports to the US contributes to higher household labour-income inequality in both countries.</a:t>
            </a:r>
          </a:p>
          <a:p>
            <a:pPr marL="158750" indent="0">
              <a:buNone/>
            </a:pPr>
            <a:endParaRPr lang="es-ES" dirty="0"/>
          </a:p>
        </p:txBody>
      </p:sp>
    </p:spTree>
    <p:extLst>
      <p:ext uri="{BB962C8B-B14F-4D97-AF65-F5344CB8AC3E}">
        <p14:creationId xmlns:p14="http://schemas.microsoft.com/office/powerpoint/2010/main" val="498965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To conclude, let’s review the main findings of the study</a:t>
            </a:r>
            <a:endParaRPr lang="es-ES" dirty="0"/>
          </a:p>
        </p:txBody>
      </p:sp>
    </p:spTree>
    <p:extLst>
      <p:ext uri="{BB962C8B-B14F-4D97-AF65-F5344CB8AC3E}">
        <p14:creationId xmlns:p14="http://schemas.microsoft.com/office/powerpoint/2010/main" val="3002920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First, employment associated with exports to the United States is not distributed evenly across the European labour market.</a:t>
            </a:r>
          </a:p>
          <a:p>
            <a:r>
              <a:rPr lang="en-GB" dirty="0"/>
              <a:t>The degree of dependence on US demand varies substantially across countries, sectors, workers and households.</a:t>
            </a:r>
          </a:p>
          <a:p>
            <a:r>
              <a:rPr lang="en-GB" dirty="0"/>
              <a:t>Second, we observe two different patterns of exposure.</a:t>
            </a:r>
          </a:p>
          <a:p>
            <a:r>
              <a:rPr lang="en-GB" dirty="0"/>
              <a:t>Spain concentrates a large absolute number of vulnerable workers, particularly in market service activities.</a:t>
            </a:r>
          </a:p>
          <a:p>
            <a:r>
              <a:rPr lang="en-GB" dirty="0"/>
              <a:t>Belgium, by contrast, shows a higher relative dependence on US demand, reflecting its stronger integration into international production networks.</a:t>
            </a:r>
          </a:p>
        </p:txBody>
      </p:sp>
    </p:spTree>
    <p:extLst>
      <p:ext uri="{BB962C8B-B14F-4D97-AF65-F5344CB8AC3E}">
        <p14:creationId xmlns:p14="http://schemas.microsoft.com/office/powerpoint/2010/main" val="761056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Third, vulnerability is associated with existing labour-market and household inequalities.</a:t>
            </a:r>
          </a:p>
          <a:p>
            <a:r>
              <a:rPr lang="en-GB" dirty="0"/>
              <a:t>Gender differences are relatively limited in Spain, but women are slightly overrepresented among vulnerable workers in Belgium, mainly because vulnerability is concentrated in export-oriented service activities.</a:t>
            </a:r>
          </a:p>
          <a:p>
            <a:r>
              <a:rPr lang="en-GB" dirty="0"/>
              <a:t>In terms of education, highly educated workers account for most vulnerable employment in both countries because they dominate export-supported sectors. However, vulnerability rates tend to be higher among workers with intermediate or lower educational attainment.</a:t>
            </a:r>
          </a:p>
          <a:p>
            <a:r>
              <a:rPr lang="en-GB" dirty="0"/>
              <a:t>Finally, younger workers display higher vulnerability rates than older workers, while household vulnerability is concentrated disproportionately among certain income groups and contributes to higher labour-income inequality.</a:t>
            </a:r>
          </a:p>
          <a:p>
            <a:r>
              <a:rPr lang="en-GB" dirty="0"/>
              <a:t>At the household level, vulnerability is not distributed evenly across the income distribution and is associated with higher levels of labour-income inequality.</a:t>
            </a:r>
          </a:p>
        </p:txBody>
      </p:sp>
    </p:spTree>
    <p:extLst>
      <p:ext uri="{BB962C8B-B14F-4D97-AF65-F5344CB8AC3E}">
        <p14:creationId xmlns:p14="http://schemas.microsoft.com/office/powerpoint/2010/main" val="2192916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Finally, these results highlight the importance of moving beyond sectoral measures of exposure.</a:t>
            </a:r>
          </a:p>
          <a:p>
            <a:r>
              <a:rPr lang="en-GB" dirty="0"/>
              <a:t>Understanding who the vulnerable workers and households are is essential for assessing how dependence on external demand is distributed across society and for designing policies that support economic resilience in an increasingly uncertain international environment.</a:t>
            </a:r>
          </a:p>
        </p:txBody>
      </p:sp>
    </p:spTree>
    <p:extLst>
      <p:ext uri="{BB962C8B-B14F-4D97-AF65-F5344CB8AC3E}">
        <p14:creationId xmlns:p14="http://schemas.microsoft.com/office/powerpoint/2010/main" val="18074995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04519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In terms of methodology, the study adopts an innovative methodological approach that combines multi-regional input-output modelling techniques using macroeconomic data with a </a:t>
            </a:r>
            <a:r>
              <a:rPr lang="en-GB" sz="1100" b="0" i="0" u="none" strike="noStrike" cap="none" dirty="0" err="1">
                <a:solidFill>
                  <a:srgbClr val="000000"/>
                </a:solidFill>
                <a:effectLst/>
                <a:latin typeface="Arial"/>
                <a:ea typeface="Arial"/>
                <a:cs typeface="Arial"/>
                <a:sym typeface="Arial"/>
              </a:rPr>
              <a:t>microeconometric</a:t>
            </a:r>
            <a:r>
              <a:rPr lang="en-GB" sz="1100" b="0" i="0" u="none" strike="noStrike" cap="none" dirty="0">
                <a:solidFill>
                  <a:srgbClr val="000000"/>
                </a:solidFill>
                <a:effectLst/>
                <a:latin typeface="Arial"/>
                <a:ea typeface="Arial"/>
                <a:cs typeface="Arial"/>
                <a:sym typeface="Arial"/>
              </a:rPr>
              <a:t> model based on individual survey data</a:t>
            </a:r>
            <a:endParaRPr lang="en-GB" dirty="0"/>
          </a:p>
        </p:txBody>
      </p:sp>
    </p:spTree>
    <p:extLst>
      <p:ext uri="{BB962C8B-B14F-4D97-AF65-F5344CB8AC3E}">
        <p14:creationId xmlns:p14="http://schemas.microsoft.com/office/powerpoint/2010/main" val="2470739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The result is not driven by gender directly.</a:t>
            </a:r>
          </a:p>
          <a:p>
            <a:r>
              <a:rPr lang="en-GB" dirty="0"/>
              <a:t>It comes from the internal structure of the L-N sector. Although the sector is gender-balanced overall, women are more concentrated in administrative and support jobs, with lower wages, fewer hours and more part-time work.</a:t>
            </a:r>
          </a:p>
          <a:p>
            <a:r>
              <a:rPr lang="en-GB" dirty="0"/>
              <a:t>These characteristics are associated with lower predicted sectoral persistence in the model. Since the algorithm selects workers with the lowest predicted persistence, women become overrepresented among vulnerable workers.</a:t>
            </a:r>
          </a:p>
        </p:txBody>
      </p:sp>
    </p:spTree>
    <p:extLst>
      <p:ext uri="{BB962C8B-B14F-4D97-AF65-F5344CB8AC3E}">
        <p14:creationId xmlns:p14="http://schemas.microsoft.com/office/powerpoint/2010/main" val="76712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rial"/>
                <a:ea typeface="Arial"/>
                <a:cs typeface="Arial"/>
                <a:sym typeface="Arial"/>
              </a:rPr>
              <a:t>In the first phase, we use an Input-Output model based on Eurostat data. </a:t>
            </a:r>
          </a:p>
          <a:p>
            <a:pPr marL="158750" indent="0">
              <a:buNone/>
            </a:pPr>
            <a:r>
              <a:rPr lang="en-GB" sz="1100" b="0" i="0" u="none" strike="noStrike" cap="none" dirty="0">
                <a:solidFill>
                  <a:srgbClr val="000000"/>
                </a:solidFill>
                <a:effectLst/>
                <a:latin typeface="Arial"/>
                <a:ea typeface="Arial"/>
                <a:cs typeface="Arial"/>
                <a:sym typeface="Arial"/>
              </a:rPr>
              <a:t>On the one hand, we use a Multiregional Input-Output Table based on FIGARO 2022. </a:t>
            </a:r>
          </a:p>
          <a:p>
            <a:pPr marL="158750" indent="0">
              <a:buNone/>
            </a:pPr>
            <a:r>
              <a:rPr lang="en-GB" sz="1100" b="0" i="0" u="none" strike="noStrike" cap="none" dirty="0">
                <a:solidFill>
                  <a:srgbClr val="000000"/>
                </a:solidFill>
                <a:effectLst/>
                <a:latin typeface="Arial"/>
                <a:ea typeface="Arial"/>
                <a:cs typeface="Arial"/>
                <a:sym typeface="Arial"/>
              </a:rPr>
              <a:t>On the other hand, we use employment data by industry from Eurostat national accounts.</a:t>
            </a: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1509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rial"/>
                <a:ea typeface="Arial"/>
                <a:cs typeface="Arial"/>
                <a:sym typeface="Arial"/>
              </a:rPr>
              <a:t>Using these data, we build a Multiregional Input-Output model. </a:t>
            </a:r>
          </a:p>
          <a:p>
            <a:pPr marL="158750" indent="0">
              <a:buNone/>
            </a:pPr>
            <a:r>
              <a:rPr lang="en-GB" sz="1100" b="0" i="0" u="none" strike="noStrike" cap="none" dirty="0">
                <a:solidFill>
                  <a:srgbClr val="000000"/>
                </a:solidFill>
                <a:effectLst/>
                <a:latin typeface="Arial"/>
                <a:ea typeface="Arial"/>
                <a:cs typeface="Arial"/>
                <a:sym typeface="Arial"/>
              </a:rPr>
              <a:t>EU countries are treated as an interconnected economic block, while exports outside the EU are included as external final demand. </a:t>
            </a:r>
          </a:p>
          <a:p>
            <a:pPr marL="158750" indent="0">
              <a:buNone/>
            </a:pPr>
            <a:r>
              <a:rPr lang="en-GB" sz="1100" b="0" i="0" u="none" strike="noStrike" cap="none" dirty="0">
                <a:solidFill>
                  <a:srgbClr val="000000"/>
                </a:solidFill>
                <a:effectLst/>
                <a:latin typeface="Arial"/>
                <a:ea typeface="Arial"/>
                <a:cs typeface="Arial"/>
                <a:sym typeface="Arial"/>
              </a:rPr>
              <a:t>With this approach, we can estimate the production and employment needed to satisfy external demand, especially exports to the United States.</a:t>
            </a:r>
            <a:endParaRPr lang="es-E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29774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So, in this first phase, we follow the standard Input-Output approach to estimate the total employment linked to exports to the United States in each EU country and sector. </a:t>
            </a: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First, we calculate the production needed to satisfy US exports by multiplying the Leontief inverse by the EU-US export vector. </a:t>
            </a: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Then, we estimate how many jobs are needed to produce these goods and services by multiplying this production by the employment coefficients.</a:t>
            </a:r>
            <a:endParaRPr lang="es-ES" sz="1100" b="0" i="0" u="none" strike="noStrike" cap="none" dirty="0">
              <a:solidFill>
                <a:srgbClr val="000000"/>
              </a:solidFill>
              <a:effectLst/>
              <a:latin typeface="Arial"/>
              <a:ea typeface="Arial"/>
              <a:cs typeface="Arial"/>
              <a:sym typeface="Arial"/>
            </a:endParaRPr>
          </a:p>
          <a:p>
            <a:pPr marL="158750" indent="0">
              <a:lnSpc>
                <a:spcPct val="107000"/>
              </a:lnSpc>
              <a:spcAft>
                <a:spcPts val="800"/>
              </a:spcAft>
              <a:buNone/>
            </a:pPr>
            <a:endParaRPr lang="es-ES" sz="105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879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a633ceca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a633ceca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rial"/>
                <a:ea typeface="Arial"/>
                <a:cs typeface="Arial"/>
                <a:sym typeface="Arial"/>
              </a:rPr>
              <a:t>This model captures both direct and indirect effects.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It allows us to measure the total employment supported by US demand, including supply-chain effects and </a:t>
            </a:r>
            <a:r>
              <a:rPr lang="en-GB" sz="1100" dirty="0">
                <a:solidFill>
                  <a:schemeClr val="tx1">
                    <a:lumMod val="90000"/>
                    <a:lumOff val="10000"/>
                  </a:schemeClr>
                </a:solidFill>
                <a:latin typeface="Outfit Light"/>
              </a:rPr>
              <a:t>compare exposure across EU countries and economic sectors</a:t>
            </a:r>
            <a:endParaRPr lang="es-ES" sz="1100" dirty="0">
              <a:solidFill>
                <a:schemeClr val="tx1">
                  <a:lumMod val="90000"/>
                  <a:lumOff val="10000"/>
                </a:schemeClr>
              </a:solidFill>
              <a:latin typeface="Outfit Light"/>
            </a:endParaRPr>
          </a:p>
        </p:txBody>
      </p:sp>
    </p:spTree>
    <p:extLst>
      <p:ext uri="{BB962C8B-B14F-4D97-AF65-F5344CB8AC3E}">
        <p14:creationId xmlns:p14="http://schemas.microsoft.com/office/powerpoint/2010/main" val="3236016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Image">
  <p:cSld name="TITLE_2_1">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4"/>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15" name="Google Shape;15;p4"/>
          <p:cNvSpPr txBox="1">
            <a:spLocks noGrp="1"/>
          </p:cNvSpPr>
          <p:nvPr>
            <p:ph type="title"/>
          </p:nvPr>
        </p:nvSpPr>
        <p:spPr>
          <a:xfrm>
            <a:off x="378325" y="369325"/>
            <a:ext cx="4805700" cy="1576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lt2"/>
              </a:buClr>
              <a:buSzPts val="4000"/>
              <a:buFont typeface="Outfit"/>
              <a:buNone/>
              <a:defRPr sz="4000" b="1">
                <a:solidFill>
                  <a:schemeClr val="lt2"/>
                </a:solidFill>
                <a:latin typeface="Outfit"/>
                <a:ea typeface="Outfit"/>
                <a:cs typeface="Outfit"/>
                <a:sym typeface="Outfit"/>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 name="Google Shape;16;p4"/>
          <p:cNvSpPr txBox="1">
            <a:spLocks noGrp="1"/>
          </p:cNvSpPr>
          <p:nvPr>
            <p:ph type="subTitle" idx="1"/>
          </p:nvPr>
        </p:nvSpPr>
        <p:spPr>
          <a:xfrm>
            <a:off x="381000" y="2481525"/>
            <a:ext cx="4080600" cy="541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lt2"/>
              </a:buClr>
              <a:buSzPts val="1800"/>
              <a:buFont typeface="Outfit Medium"/>
              <a:buNone/>
              <a:defRPr sz="1800">
                <a:solidFill>
                  <a:schemeClr val="lt2"/>
                </a:solidFill>
                <a:latin typeface="Outfit Medium"/>
                <a:ea typeface="Outfit Medium"/>
                <a:cs typeface="Outfit Medium"/>
                <a:sym typeface="Outfit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233">
          <p15:clr>
            <a:srgbClr val="E46962"/>
          </p15:clr>
        </p15:guide>
        <p15:guide id="2" pos="238">
          <p15:clr>
            <a:srgbClr val="E46962"/>
          </p15:clr>
        </p15:guide>
        <p15:guide id="3" pos="5522">
          <p15:clr>
            <a:srgbClr val="E46962"/>
          </p15:clr>
        </p15:guide>
        <p15:guide id="4" orient="horz" pos="3007">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a">
  <p:cSld name="TITLE_3_1">
    <p:bg>
      <p:bgPr>
        <a:solidFill>
          <a:schemeClr val="lt2"/>
        </a:solidFill>
        <a:effectLst/>
      </p:bgPr>
    </p:bg>
    <p:spTree>
      <p:nvGrpSpPr>
        <p:cNvPr id="1" name="Shape 2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33">
          <p15:clr>
            <a:srgbClr val="E46962"/>
          </p15:clr>
        </p15:guide>
        <p15:guide id="2" pos="238">
          <p15:clr>
            <a:srgbClr val="E46962"/>
          </p15:clr>
        </p15:guide>
        <p15:guide id="3" pos="5522">
          <p15:clr>
            <a:srgbClr val="E46962"/>
          </p15:clr>
        </p15:guide>
        <p15:guide id="4" orient="horz" pos="300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rid">
  <p:cSld name="TITLE_1">
    <p:bg>
      <p:bgPr>
        <a:solidFill>
          <a:schemeClr val="lt2"/>
        </a:solidFill>
        <a:effectLst/>
      </p:bgPr>
    </p:bg>
    <p:spTree>
      <p:nvGrpSpPr>
        <p:cNvPr id="1" name="Shape 277"/>
        <p:cNvGrpSpPr/>
        <p:nvPr/>
      </p:nvGrpSpPr>
      <p:grpSpPr>
        <a:xfrm>
          <a:off x="0" y="0"/>
          <a:ext cx="0" cy="0"/>
          <a:chOff x="0" y="0"/>
          <a:chExt cx="0" cy="0"/>
        </a:xfrm>
      </p:grpSpPr>
      <p:pic>
        <p:nvPicPr>
          <p:cNvPr id="278" name="Google Shape;278;p36"/>
          <p:cNvPicPr preferRelativeResize="0"/>
          <p:nvPr/>
        </p:nvPicPr>
        <p:blipFill>
          <a:blip r:embed="rId2">
            <a:alphaModFix/>
          </a:blip>
          <a:stretch>
            <a:fillRect/>
          </a:stretch>
        </p:blipFill>
        <p:spPr>
          <a:xfrm>
            <a:off x="1" y="0"/>
            <a:ext cx="9143995"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xecutive summary 2">
  <p:cSld name="Executive summary 2">
    <p:bg>
      <p:bgPr>
        <a:solidFill>
          <a:schemeClr val="lt2"/>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lvl1pPr lvl="0" rtl="0">
              <a:buNone/>
              <a:defRPr sz="800">
                <a:solidFill>
                  <a:srgbClr val="11302D"/>
                </a:solidFill>
                <a:latin typeface="Outfit"/>
                <a:ea typeface="Outfit"/>
                <a:cs typeface="Outfit"/>
                <a:sym typeface="Outfit"/>
              </a:defRPr>
            </a:lvl1pPr>
            <a:lvl2pPr lvl="1" rtl="0">
              <a:buNone/>
              <a:defRPr sz="800">
                <a:solidFill>
                  <a:srgbClr val="11302D"/>
                </a:solidFill>
                <a:latin typeface="Outfit"/>
                <a:ea typeface="Outfit"/>
                <a:cs typeface="Outfit"/>
                <a:sym typeface="Outfit"/>
              </a:defRPr>
            </a:lvl2pPr>
            <a:lvl3pPr lvl="2" rtl="0">
              <a:buNone/>
              <a:defRPr sz="800">
                <a:solidFill>
                  <a:srgbClr val="11302D"/>
                </a:solidFill>
                <a:latin typeface="Outfit"/>
                <a:ea typeface="Outfit"/>
                <a:cs typeface="Outfit"/>
                <a:sym typeface="Outfit"/>
              </a:defRPr>
            </a:lvl3pPr>
            <a:lvl4pPr lvl="3" rtl="0">
              <a:buNone/>
              <a:defRPr sz="800">
                <a:solidFill>
                  <a:srgbClr val="11302D"/>
                </a:solidFill>
                <a:latin typeface="Outfit"/>
                <a:ea typeface="Outfit"/>
                <a:cs typeface="Outfit"/>
                <a:sym typeface="Outfit"/>
              </a:defRPr>
            </a:lvl4pPr>
            <a:lvl5pPr lvl="4" rtl="0">
              <a:buNone/>
              <a:defRPr sz="800">
                <a:solidFill>
                  <a:srgbClr val="11302D"/>
                </a:solidFill>
                <a:latin typeface="Outfit"/>
                <a:ea typeface="Outfit"/>
                <a:cs typeface="Outfit"/>
                <a:sym typeface="Outfit"/>
              </a:defRPr>
            </a:lvl5pPr>
            <a:lvl6pPr lvl="5" rtl="0">
              <a:buNone/>
              <a:defRPr sz="800">
                <a:solidFill>
                  <a:srgbClr val="11302D"/>
                </a:solidFill>
                <a:latin typeface="Outfit"/>
                <a:ea typeface="Outfit"/>
                <a:cs typeface="Outfit"/>
                <a:sym typeface="Outfit"/>
              </a:defRPr>
            </a:lvl6pPr>
            <a:lvl7pPr lvl="6" rtl="0">
              <a:buNone/>
              <a:defRPr sz="800">
                <a:solidFill>
                  <a:srgbClr val="11302D"/>
                </a:solidFill>
                <a:latin typeface="Outfit"/>
                <a:ea typeface="Outfit"/>
                <a:cs typeface="Outfit"/>
                <a:sym typeface="Outfit"/>
              </a:defRPr>
            </a:lvl7pPr>
            <a:lvl8pPr lvl="7" rtl="0">
              <a:buNone/>
              <a:defRPr sz="800">
                <a:solidFill>
                  <a:srgbClr val="11302D"/>
                </a:solidFill>
                <a:latin typeface="Outfit"/>
                <a:ea typeface="Outfit"/>
                <a:cs typeface="Outfit"/>
                <a:sym typeface="Outfit"/>
              </a:defRPr>
            </a:lvl8pPr>
            <a:lvl9pPr lvl="8" rtl="0">
              <a:buNone/>
              <a:defRPr sz="800">
                <a:solidFill>
                  <a:srgbClr val="11302D"/>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it"/>
              <a:t>‹#›</a:t>
            </a:fld>
            <a:endParaRPr/>
          </a:p>
        </p:txBody>
      </p:sp>
      <p:pic>
        <p:nvPicPr>
          <p:cNvPr id="95" name="Google Shape;95;p18"/>
          <p:cNvPicPr preferRelativeResize="0"/>
          <p:nvPr/>
        </p:nvPicPr>
        <p:blipFill>
          <a:blip r:embed="rId2">
            <a:alphaModFix/>
          </a:blip>
          <a:stretch>
            <a:fillRect/>
          </a:stretch>
        </p:blipFill>
        <p:spPr>
          <a:xfrm>
            <a:off x="378325" y="4774205"/>
            <a:ext cx="448539" cy="175800"/>
          </a:xfrm>
          <a:prstGeom prst="rect">
            <a:avLst/>
          </a:prstGeom>
          <a:noFill/>
          <a:ln>
            <a:noFill/>
          </a:ln>
        </p:spPr>
      </p:pic>
      <p:sp>
        <p:nvSpPr>
          <p:cNvPr id="96" name="Google Shape;96;p18"/>
          <p:cNvSpPr txBox="1">
            <a:spLocks noGrp="1"/>
          </p:cNvSpPr>
          <p:nvPr>
            <p:ph type="title"/>
          </p:nvPr>
        </p:nvSpPr>
        <p:spPr>
          <a:xfrm>
            <a:off x="378325" y="369325"/>
            <a:ext cx="8387400" cy="1576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3200"/>
              <a:buFont typeface="Outfit"/>
              <a:buNone/>
              <a:defRPr sz="3200" b="1">
                <a:solidFill>
                  <a:schemeClr val="dk1"/>
                </a:solidFill>
                <a:latin typeface="Outfit"/>
                <a:ea typeface="Outfit"/>
                <a:cs typeface="Outfit"/>
                <a:sym typeface="Outfit"/>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7" name="Google Shape;97;p18"/>
          <p:cNvSpPr txBox="1">
            <a:spLocks noGrp="1"/>
          </p:cNvSpPr>
          <p:nvPr>
            <p:ph type="title" idx="2"/>
          </p:nvPr>
        </p:nvSpPr>
        <p:spPr>
          <a:xfrm>
            <a:off x="378325" y="1767025"/>
            <a:ext cx="1957200" cy="1463100"/>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98" name="Google Shape;98;p18"/>
          <p:cNvSpPr txBox="1">
            <a:spLocks noGrp="1"/>
          </p:cNvSpPr>
          <p:nvPr>
            <p:ph type="subTitle" idx="1"/>
          </p:nvPr>
        </p:nvSpPr>
        <p:spPr>
          <a:xfrm>
            <a:off x="378325" y="1459275"/>
            <a:ext cx="1957200" cy="2355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1302D"/>
              </a:buClr>
              <a:buSzPts val="1200"/>
              <a:buFont typeface="Outfit Medium"/>
              <a:buNone/>
              <a:defRPr sz="1200">
                <a:solidFill>
                  <a:srgbClr val="11302D"/>
                </a:solidFill>
                <a:latin typeface="Outfit Medium"/>
                <a:ea typeface="Outfit Medium"/>
                <a:cs typeface="Outfit Medium"/>
                <a:sym typeface="Outfit Medium"/>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9" name="Google Shape;99;p18"/>
          <p:cNvSpPr txBox="1">
            <a:spLocks noGrp="1"/>
          </p:cNvSpPr>
          <p:nvPr>
            <p:ph type="title" idx="3"/>
          </p:nvPr>
        </p:nvSpPr>
        <p:spPr>
          <a:xfrm>
            <a:off x="2523750" y="1767025"/>
            <a:ext cx="1957200" cy="1463100"/>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00" name="Google Shape;100;p18"/>
          <p:cNvSpPr txBox="1">
            <a:spLocks noGrp="1"/>
          </p:cNvSpPr>
          <p:nvPr>
            <p:ph type="subTitle" idx="4"/>
          </p:nvPr>
        </p:nvSpPr>
        <p:spPr>
          <a:xfrm>
            <a:off x="2523750" y="1459275"/>
            <a:ext cx="1957200" cy="2355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1302D"/>
              </a:buClr>
              <a:buSzPts val="1200"/>
              <a:buFont typeface="Outfit Medium"/>
              <a:buNone/>
              <a:defRPr sz="1200">
                <a:solidFill>
                  <a:srgbClr val="11302D"/>
                </a:solidFill>
                <a:latin typeface="Outfit Medium"/>
                <a:ea typeface="Outfit Medium"/>
                <a:cs typeface="Outfit Medium"/>
                <a:sym typeface="Outfit Medium"/>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1" name="Google Shape;101;p18"/>
          <p:cNvSpPr txBox="1">
            <a:spLocks noGrp="1"/>
          </p:cNvSpPr>
          <p:nvPr>
            <p:ph type="title" idx="5"/>
          </p:nvPr>
        </p:nvSpPr>
        <p:spPr>
          <a:xfrm>
            <a:off x="4669175" y="1767025"/>
            <a:ext cx="1957200" cy="1463100"/>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02" name="Google Shape;102;p18"/>
          <p:cNvSpPr txBox="1">
            <a:spLocks noGrp="1"/>
          </p:cNvSpPr>
          <p:nvPr>
            <p:ph type="subTitle" idx="6"/>
          </p:nvPr>
        </p:nvSpPr>
        <p:spPr>
          <a:xfrm>
            <a:off x="4669175" y="1459275"/>
            <a:ext cx="1957200" cy="2355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1302D"/>
              </a:buClr>
              <a:buSzPts val="1200"/>
              <a:buFont typeface="Outfit Medium"/>
              <a:buNone/>
              <a:defRPr sz="1200">
                <a:solidFill>
                  <a:srgbClr val="11302D"/>
                </a:solidFill>
                <a:latin typeface="Outfit Medium"/>
                <a:ea typeface="Outfit Medium"/>
                <a:cs typeface="Outfit Medium"/>
                <a:sym typeface="Outfit Medium"/>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3" name="Google Shape;103;p18"/>
          <p:cNvSpPr txBox="1">
            <a:spLocks noGrp="1"/>
          </p:cNvSpPr>
          <p:nvPr>
            <p:ph type="title" idx="7"/>
          </p:nvPr>
        </p:nvSpPr>
        <p:spPr>
          <a:xfrm>
            <a:off x="6814600" y="1767025"/>
            <a:ext cx="1957200" cy="1463100"/>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1pPr>
            <a:lvl2pPr lvl="1"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2pPr>
            <a:lvl3pPr lvl="2"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3pPr>
            <a:lvl4pPr lvl="3"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4pPr>
            <a:lvl5pPr lvl="4"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5pPr>
            <a:lvl6pPr lvl="5"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6pPr>
            <a:lvl7pPr lvl="6"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7pPr>
            <a:lvl8pPr lvl="7"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8pPr>
            <a:lvl9pPr lvl="8" rtl="0">
              <a:spcBef>
                <a:spcPts val="0"/>
              </a:spcBef>
              <a:spcAft>
                <a:spcPts val="0"/>
              </a:spcAft>
              <a:buClr>
                <a:schemeClr val="dk1"/>
              </a:buClr>
              <a:buSzPts val="1200"/>
              <a:buFont typeface="Outfit Light"/>
              <a:buNone/>
              <a:defRPr sz="1200">
                <a:solidFill>
                  <a:schemeClr val="dk1"/>
                </a:solidFill>
                <a:latin typeface="Outfit Light"/>
                <a:ea typeface="Outfit Light"/>
                <a:cs typeface="Outfit Light"/>
                <a:sym typeface="Outfit Light"/>
              </a:defRPr>
            </a:lvl9pPr>
          </a:lstStyle>
          <a:p>
            <a:endParaRPr/>
          </a:p>
        </p:txBody>
      </p:sp>
      <p:sp>
        <p:nvSpPr>
          <p:cNvPr id="104" name="Google Shape;104;p18"/>
          <p:cNvSpPr txBox="1">
            <a:spLocks noGrp="1"/>
          </p:cNvSpPr>
          <p:nvPr>
            <p:ph type="subTitle" idx="8"/>
          </p:nvPr>
        </p:nvSpPr>
        <p:spPr>
          <a:xfrm>
            <a:off x="6814600" y="1459275"/>
            <a:ext cx="1957200" cy="2355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1302D"/>
              </a:buClr>
              <a:buSzPts val="1200"/>
              <a:buFont typeface="Outfit Medium"/>
              <a:buNone/>
              <a:defRPr sz="1200">
                <a:solidFill>
                  <a:srgbClr val="11302D"/>
                </a:solidFill>
                <a:latin typeface="Outfit Medium"/>
                <a:ea typeface="Outfit Medium"/>
                <a:cs typeface="Outfit Medium"/>
                <a:sym typeface="Outfit Medium"/>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Tree>
    <p:extLst>
      <p:ext uri="{BB962C8B-B14F-4D97-AF65-F5344CB8AC3E}">
        <p14:creationId xmlns:p14="http://schemas.microsoft.com/office/powerpoint/2010/main" val="2841988330"/>
      </p:ext>
    </p:extLst>
  </p:cSld>
  <p:clrMapOvr>
    <a:masterClrMapping/>
  </p:clrMapOvr>
  <p:extLst mod="1">
    <p:ext uri="{DCECCB84-F9BA-43D5-87BE-67443E8EF086}">
      <p15:sldGuideLst xmlns:p15="http://schemas.microsoft.com/office/powerpoint/2012/main">
        <p15:guide id="1" orient="horz" pos="233">
          <p15:clr>
            <a:srgbClr val="E46962"/>
          </p15:clr>
        </p15:guide>
        <p15:guide id="2" pos="238">
          <p15:clr>
            <a:srgbClr val="E46962"/>
          </p15:clr>
        </p15:guide>
        <p15:guide id="3" pos="5522">
          <p15:clr>
            <a:srgbClr val="E46962"/>
          </p15:clr>
        </p15:guide>
        <p15:guide id="4" orient="horz" pos="3007">
          <p15:clr>
            <a:srgbClr val="E46962"/>
          </p15:clr>
        </p15:guide>
        <p15:guide id="5" orient="horz" pos="3118">
          <p15:clr>
            <a:srgbClr val="E46962"/>
          </p15:clr>
        </p15:guide>
        <p15:guide id="6" orient="horz" pos="2897">
          <p15:clr>
            <a:srgbClr val="E46962"/>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82" r:id="rId3"/>
    <p:sldLayoutId id="214748368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6.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3.png"/><Relationship Id="rId7" Type="http://schemas.openxmlformats.org/officeDocument/2006/relationships/image" Target="../media/image39.png"/><Relationship Id="rId12" Type="http://schemas.openxmlformats.org/officeDocument/2006/relationships/image" Target="../media/image46.sv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svg"/><Relationship Id="rId11" Type="http://schemas.openxmlformats.org/officeDocument/2006/relationships/image" Target="../media/image45.png"/><Relationship Id="rId5" Type="http://schemas.openxmlformats.org/officeDocument/2006/relationships/image" Target="../media/image24.png"/><Relationship Id="rId10" Type="http://schemas.openxmlformats.org/officeDocument/2006/relationships/image" Target="../media/image42.svg"/><Relationship Id="rId4" Type="http://schemas.openxmlformats.org/officeDocument/2006/relationships/image" Target="../media/image44.sv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64.png"/><Relationship Id="rId7"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4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64.png"/><Relationship Id="rId7"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5.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4.xml"/><Relationship Id="rId16" Type="http://schemas.openxmlformats.org/officeDocument/2006/relationships/image" Target="../media/image33.svg"/><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2.svg"/><Relationship Id="rId9" Type="http://schemas.openxmlformats.org/officeDocument/2006/relationships/image" Target="../media/image26.png"/><Relationship Id="rId14" Type="http://schemas.openxmlformats.org/officeDocument/2006/relationships/image" Target="../media/image31.svg"/></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69.sv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4000"/>
            <a:lum/>
          </a:blip>
          <a:srcRect/>
          <a:stretch>
            <a:fillRect l="-2000" r="-2000"/>
          </a:stretch>
        </a:blipFill>
        <a:effectLst/>
      </p:bgPr>
    </p:bg>
    <p:spTree>
      <p:nvGrpSpPr>
        <p:cNvPr id="1" name="Shape 300"/>
        <p:cNvGrpSpPr/>
        <p:nvPr/>
      </p:nvGrpSpPr>
      <p:grpSpPr>
        <a:xfrm>
          <a:off x="0" y="0"/>
          <a:ext cx="0" cy="0"/>
          <a:chOff x="0" y="0"/>
          <a:chExt cx="0" cy="0"/>
        </a:xfrm>
      </p:grpSpPr>
      <p:sp>
        <p:nvSpPr>
          <p:cNvPr id="10" name="Google Shape;301;p39">
            <a:extLst>
              <a:ext uri="{FF2B5EF4-FFF2-40B4-BE49-F238E27FC236}">
                <a16:creationId xmlns:a16="http://schemas.microsoft.com/office/drawing/2014/main" id="{2A2245D9-3B03-4D69-98E2-24135C9D3E99}"/>
              </a:ext>
            </a:extLst>
          </p:cNvPr>
          <p:cNvSpPr txBox="1">
            <a:spLocks noGrp="1"/>
          </p:cNvSpPr>
          <p:nvPr>
            <p:ph type="title"/>
          </p:nvPr>
        </p:nvSpPr>
        <p:spPr>
          <a:xfrm>
            <a:off x="378325" y="369325"/>
            <a:ext cx="8387850" cy="2462213"/>
          </a:xfrm>
          <a:prstGeom prst="rect">
            <a:avLst/>
          </a:prstGeom>
        </p:spPr>
        <p:txBody>
          <a:bodyPr spcFirstLastPara="1" wrap="square" lIns="0" tIns="0" rIns="0" bIns="0" anchor="t" anchorCtr="0">
            <a:spAutoFit/>
          </a:bodyPr>
          <a:lstStyle/>
          <a:p>
            <a:pPr lvl="0"/>
            <a:r>
              <a:rPr lang="en-GB" dirty="0"/>
              <a:t>Employment vulnerability in an era of geopolitical risk: </a:t>
            </a:r>
            <a:br>
              <a:rPr lang="en-GB" dirty="0"/>
            </a:br>
            <a:r>
              <a:rPr lang="en-GB" dirty="0"/>
              <a:t>exposure of European workers and households to US trade</a:t>
            </a:r>
            <a:endParaRPr dirty="0"/>
          </a:p>
        </p:txBody>
      </p:sp>
      <p:sp>
        <p:nvSpPr>
          <p:cNvPr id="11" name="Google Shape;302;p39">
            <a:extLst>
              <a:ext uri="{FF2B5EF4-FFF2-40B4-BE49-F238E27FC236}">
                <a16:creationId xmlns:a16="http://schemas.microsoft.com/office/drawing/2014/main" id="{72BC94FC-852B-4E73-BF9D-5D20846333BE}"/>
              </a:ext>
            </a:extLst>
          </p:cNvPr>
          <p:cNvSpPr txBox="1">
            <a:spLocks noGrp="1"/>
          </p:cNvSpPr>
          <p:nvPr>
            <p:ph type="subTitle" idx="1"/>
          </p:nvPr>
        </p:nvSpPr>
        <p:spPr>
          <a:xfrm>
            <a:off x="378324" y="2994439"/>
            <a:ext cx="7370509" cy="553998"/>
          </a:xfrm>
          <a:prstGeom prst="rect">
            <a:avLst/>
          </a:prstGeom>
        </p:spPr>
        <p:txBody>
          <a:bodyPr spcFirstLastPara="1" wrap="square" lIns="0" tIns="0" rIns="0" bIns="0" anchor="t" anchorCtr="0">
            <a:spAutoFit/>
          </a:bodyPr>
          <a:lstStyle/>
          <a:p>
            <a:pPr lvl="0"/>
            <a:r>
              <a:rPr lang="es-ES" b="1" dirty="0"/>
              <a:t>María Moyano-Reina</a:t>
            </a:r>
            <a:r>
              <a:rPr lang="es-ES" dirty="0"/>
              <a:t>,</a:t>
            </a:r>
            <a:r>
              <a:rPr lang="es-ES" b="1" dirty="0"/>
              <a:t> </a:t>
            </a:r>
            <a:r>
              <a:rPr lang="es-ES" dirty="0"/>
              <a:t>Eva Alonso-</a:t>
            </a:r>
            <a:r>
              <a:rPr lang="es-ES" dirty="0" err="1"/>
              <a:t>Epelde</a:t>
            </a:r>
            <a:r>
              <a:rPr lang="es-ES" dirty="0"/>
              <a:t>, Ignacio </a:t>
            </a:r>
            <a:r>
              <a:rPr lang="es-ES" dirty="0" err="1"/>
              <a:t>Cazcarro</a:t>
            </a:r>
            <a:r>
              <a:rPr lang="es-ES" dirty="0"/>
              <a:t>, Iñaki Arto</a:t>
            </a:r>
          </a:p>
          <a:p>
            <a:pPr lvl="0"/>
            <a:r>
              <a:rPr lang="es-ES" dirty="0" err="1"/>
              <a:t>Basque</a:t>
            </a:r>
            <a:r>
              <a:rPr lang="es-ES" dirty="0"/>
              <a:t> Centre </a:t>
            </a:r>
            <a:r>
              <a:rPr lang="es-ES" dirty="0" err="1"/>
              <a:t>for</a:t>
            </a:r>
            <a:r>
              <a:rPr lang="es-ES" dirty="0"/>
              <a:t> </a:t>
            </a:r>
            <a:r>
              <a:rPr lang="es-ES" dirty="0" err="1"/>
              <a:t>Climate</a:t>
            </a:r>
            <a:r>
              <a:rPr lang="es-ES" dirty="0"/>
              <a:t> Change</a:t>
            </a:r>
          </a:p>
        </p:txBody>
      </p:sp>
      <p:pic>
        <p:nvPicPr>
          <p:cNvPr id="12" name="Google Shape;303;p39">
            <a:extLst>
              <a:ext uri="{FF2B5EF4-FFF2-40B4-BE49-F238E27FC236}">
                <a16:creationId xmlns:a16="http://schemas.microsoft.com/office/drawing/2014/main" id="{812C34B9-93FB-4746-98AF-E51D119BA2B0}"/>
              </a:ext>
            </a:extLst>
          </p:cNvPr>
          <p:cNvPicPr preferRelativeResize="0"/>
          <p:nvPr/>
        </p:nvPicPr>
        <p:blipFill rotWithShape="1">
          <a:blip r:embed="rId4">
            <a:alphaModFix/>
          </a:blip>
          <a:srcRect b="10"/>
          <a:stretch/>
        </p:blipFill>
        <p:spPr>
          <a:xfrm>
            <a:off x="381000" y="4428425"/>
            <a:ext cx="1940101" cy="345750"/>
          </a:xfrm>
          <a:prstGeom prst="rect">
            <a:avLst/>
          </a:prstGeom>
          <a:noFill/>
          <a:ln>
            <a:noFill/>
          </a:ln>
        </p:spPr>
      </p:pic>
      <p:sp>
        <p:nvSpPr>
          <p:cNvPr id="13" name="Google Shape;302;p39">
            <a:extLst>
              <a:ext uri="{FF2B5EF4-FFF2-40B4-BE49-F238E27FC236}">
                <a16:creationId xmlns:a16="http://schemas.microsoft.com/office/drawing/2014/main" id="{FF70C54A-91EA-436F-9B6E-362783EF150A}"/>
              </a:ext>
            </a:extLst>
          </p:cNvPr>
          <p:cNvSpPr txBox="1">
            <a:spLocks/>
          </p:cNvSpPr>
          <p:nvPr/>
        </p:nvSpPr>
        <p:spPr>
          <a:xfrm>
            <a:off x="378324" y="3711526"/>
            <a:ext cx="7785288" cy="5539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800"/>
              <a:buFont typeface="Outfit Medium"/>
              <a:buNone/>
              <a:defRPr sz="1800" b="0" i="0" u="none" strike="noStrike" cap="none">
                <a:solidFill>
                  <a:schemeClr val="lt2"/>
                </a:solidFill>
                <a:latin typeface="Outfit Medium"/>
                <a:ea typeface="Outfit Medium"/>
                <a:cs typeface="Outfit Medium"/>
                <a:sym typeface="Outfit Medium"/>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t>International Input-Output Association Conference</a:t>
            </a:r>
          </a:p>
          <a:p>
            <a:r>
              <a:rPr lang="en-GB" dirty="0"/>
              <a:t>22nd - 26th June 2026, Seville, Spain</a:t>
            </a:r>
            <a:endParaRPr lang="es-ES" dirty="0"/>
          </a:p>
        </p:txBody>
      </p:sp>
    </p:spTree>
    <p:extLst>
      <p:ext uri="{BB962C8B-B14F-4D97-AF65-F5344CB8AC3E}">
        <p14:creationId xmlns:p14="http://schemas.microsoft.com/office/powerpoint/2010/main" val="428706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EABB60C-D2C3-45EC-ADA8-EA2E5B1432FB}"/>
              </a:ext>
            </a:extLst>
          </p:cNvPr>
          <p:cNvSpPr/>
          <p:nvPr/>
        </p:nvSpPr>
        <p:spPr>
          <a:xfrm>
            <a:off x="377825" y="1128739"/>
            <a:ext cx="8388350" cy="3703186"/>
          </a:xfrm>
          <a:prstGeom prst="roundRect">
            <a:avLst/>
          </a:prstGeom>
          <a:solidFill>
            <a:schemeClr val="tx1">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5</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02a. Input – Output </a:t>
            </a:r>
            <a:r>
              <a:rPr lang="es-ES" dirty="0" err="1"/>
              <a:t>model</a:t>
            </a:r>
            <a:endParaRPr dirty="0"/>
          </a:p>
        </p:txBody>
      </p:sp>
      <p:sp>
        <p:nvSpPr>
          <p:cNvPr id="33" name="Rectangle: Rounded Corners 32">
            <a:extLst>
              <a:ext uri="{FF2B5EF4-FFF2-40B4-BE49-F238E27FC236}">
                <a16:creationId xmlns:a16="http://schemas.microsoft.com/office/drawing/2014/main" id="{21E4A389-5A6A-4BEE-9D78-3181373AABC0}"/>
              </a:ext>
            </a:extLst>
          </p:cNvPr>
          <p:cNvSpPr/>
          <p:nvPr/>
        </p:nvSpPr>
        <p:spPr>
          <a:xfrm>
            <a:off x="4037484" y="861768"/>
            <a:ext cx="1053004" cy="291792"/>
          </a:xfrm>
          <a:prstGeom prst="roundRect">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10000"/>
                    <a:lumOff val="90000"/>
                  </a:schemeClr>
                </a:solidFill>
                <a:latin typeface="Outfit Light"/>
                <a:ea typeface="Outfit Light"/>
                <a:cs typeface="Outfit Light"/>
                <a:sym typeface="Outfit Light"/>
              </a:rPr>
              <a:t>MODEL</a:t>
            </a:r>
          </a:p>
        </p:txBody>
      </p:sp>
      <p:pic>
        <p:nvPicPr>
          <p:cNvPr id="21" name="Graphic 20" descr="Gears">
            <a:extLst>
              <a:ext uri="{FF2B5EF4-FFF2-40B4-BE49-F238E27FC236}">
                <a16:creationId xmlns:a16="http://schemas.microsoft.com/office/drawing/2014/main" id="{87F4680D-F3A9-4F4B-AB7A-D72A5CA278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0488" y="840216"/>
            <a:ext cx="391219" cy="391219"/>
          </a:xfrm>
          <a:prstGeom prst="rect">
            <a:avLst/>
          </a:prstGeom>
        </p:spPr>
      </p:pic>
      <p:sp>
        <p:nvSpPr>
          <p:cNvPr id="15" name="Rectangle 14">
            <a:extLst>
              <a:ext uri="{FF2B5EF4-FFF2-40B4-BE49-F238E27FC236}">
                <a16:creationId xmlns:a16="http://schemas.microsoft.com/office/drawing/2014/main" id="{6A1C1ECF-6838-4699-8BDD-D61C29F27A3A}"/>
              </a:ext>
            </a:extLst>
          </p:cNvPr>
          <p:cNvSpPr/>
          <p:nvPr/>
        </p:nvSpPr>
        <p:spPr>
          <a:xfrm>
            <a:off x="4846180" y="2000781"/>
            <a:ext cx="3864200" cy="673902"/>
          </a:xfrm>
          <a:prstGeom prst="rect">
            <a:avLst/>
          </a:prstGeom>
        </p:spPr>
        <p:txBody>
          <a:bodyPr wrap="square">
            <a:spAutoFit/>
          </a:bodyPr>
          <a:lstStyle/>
          <a:p>
            <a:pPr lvl="0">
              <a:lnSpc>
                <a:spcPct val="107000"/>
              </a:lnSpc>
              <a:spcAft>
                <a:spcPts val="800"/>
              </a:spcAft>
              <a:buSzPts val="1000"/>
              <a:tabLst>
                <a:tab pos="457200" algn="l"/>
              </a:tabLst>
            </a:pPr>
            <a:r>
              <a:rPr lang="en-GB" sz="1200" dirty="0">
                <a:solidFill>
                  <a:schemeClr val="tx1">
                    <a:lumMod val="90000"/>
                    <a:lumOff val="10000"/>
                  </a:schemeClr>
                </a:solidFill>
                <a:latin typeface="Outfit Light"/>
              </a:rPr>
              <a:t>The model captures both </a:t>
            </a:r>
            <a:r>
              <a:rPr lang="en-GB" sz="1200" b="1" dirty="0">
                <a:solidFill>
                  <a:schemeClr val="tx1">
                    <a:lumMod val="90000"/>
                    <a:lumOff val="10000"/>
                  </a:schemeClr>
                </a:solidFill>
                <a:latin typeface="Outfit Light"/>
              </a:rPr>
              <a:t>direct and indirect employment </a:t>
            </a:r>
            <a:r>
              <a:rPr lang="en-GB" sz="1200" dirty="0">
                <a:solidFill>
                  <a:schemeClr val="tx1">
                    <a:lumMod val="90000"/>
                    <a:lumOff val="10000"/>
                  </a:schemeClr>
                </a:solidFill>
                <a:latin typeface="Outfit Light"/>
              </a:rPr>
              <a:t>associated with exports to the United States.</a:t>
            </a:r>
          </a:p>
        </p:txBody>
      </p:sp>
      <p:sp>
        <p:nvSpPr>
          <p:cNvPr id="16" name="Rectangle 15">
            <a:extLst>
              <a:ext uri="{FF2B5EF4-FFF2-40B4-BE49-F238E27FC236}">
                <a16:creationId xmlns:a16="http://schemas.microsoft.com/office/drawing/2014/main" id="{150845FB-44CD-471E-A245-BB43FF8731A2}"/>
              </a:ext>
            </a:extLst>
          </p:cNvPr>
          <p:cNvSpPr/>
          <p:nvPr/>
        </p:nvSpPr>
        <p:spPr>
          <a:xfrm>
            <a:off x="4846180" y="2815563"/>
            <a:ext cx="3799852" cy="1274323"/>
          </a:xfrm>
          <a:prstGeom prst="rect">
            <a:avLst/>
          </a:prstGeom>
        </p:spPr>
        <p:txBody>
          <a:bodyPr wrap="square">
            <a:spAutoFit/>
          </a:bodyPr>
          <a:lstStyle/>
          <a:p>
            <a:pPr lvl="0">
              <a:lnSpc>
                <a:spcPct val="107000"/>
              </a:lnSpc>
              <a:spcAft>
                <a:spcPts val="800"/>
              </a:spcAft>
              <a:buSzPts val="1000"/>
              <a:tabLst>
                <a:tab pos="457200" algn="l"/>
              </a:tabLst>
            </a:pPr>
            <a:r>
              <a:rPr lang="es-ES" sz="1200" b="1" dirty="0" err="1">
                <a:solidFill>
                  <a:schemeClr val="tx1">
                    <a:lumMod val="90000"/>
                    <a:lumOff val="10000"/>
                  </a:schemeClr>
                </a:solidFill>
                <a:latin typeface="Outfit Light"/>
              </a:rPr>
              <a:t>The</a:t>
            </a:r>
            <a:r>
              <a:rPr lang="es-ES" sz="1200" b="1" dirty="0">
                <a:solidFill>
                  <a:schemeClr val="tx1">
                    <a:lumMod val="90000"/>
                    <a:lumOff val="10000"/>
                  </a:schemeClr>
                </a:solidFill>
                <a:latin typeface="Outfit Light"/>
              </a:rPr>
              <a:t> </a:t>
            </a:r>
            <a:r>
              <a:rPr lang="es-ES" sz="1200" b="1" dirty="0" err="1">
                <a:solidFill>
                  <a:schemeClr val="tx1">
                    <a:lumMod val="90000"/>
                    <a:lumOff val="10000"/>
                  </a:schemeClr>
                </a:solidFill>
                <a:latin typeface="Outfit Light"/>
              </a:rPr>
              <a:t>model</a:t>
            </a:r>
            <a:r>
              <a:rPr lang="es-ES" sz="1200" b="1" dirty="0">
                <a:solidFill>
                  <a:schemeClr val="tx1">
                    <a:lumMod val="90000"/>
                    <a:lumOff val="10000"/>
                  </a:schemeClr>
                </a:solidFill>
                <a:latin typeface="Outfit Light"/>
              </a:rPr>
              <a:t> </a:t>
            </a:r>
            <a:r>
              <a:rPr lang="es-ES" sz="1200" b="1" dirty="0" err="1">
                <a:solidFill>
                  <a:schemeClr val="tx1">
                    <a:lumMod val="90000"/>
                    <a:lumOff val="10000"/>
                  </a:schemeClr>
                </a:solidFill>
                <a:latin typeface="Outfit Light"/>
              </a:rPr>
              <a:t>allows</a:t>
            </a:r>
            <a:r>
              <a:rPr lang="es-ES" sz="1200" b="1" dirty="0">
                <a:solidFill>
                  <a:schemeClr val="tx1">
                    <a:lumMod val="90000"/>
                    <a:lumOff val="10000"/>
                  </a:schemeClr>
                </a:solidFill>
                <a:latin typeface="Outfit Light"/>
              </a:rPr>
              <a:t> </a:t>
            </a:r>
            <a:r>
              <a:rPr lang="es-ES" sz="1200" b="1" dirty="0" err="1">
                <a:solidFill>
                  <a:schemeClr val="tx1">
                    <a:lumMod val="90000"/>
                    <a:lumOff val="10000"/>
                  </a:schemeClr>
                </a:solidFill>
                <a:latin typeface="Outfit Light"/>
              </a:rPr>
              <a:t>us</a:t>
            </a:r>
            <a:r>
              <a:rPr lang="es-ES" sz="1200" b="1" dirty="0">
                <a:solidFill>
                  <a:schemeClr val="tx1">
                    <a:lumMod val="90000"/>
                    <a:lumOff val="10000"/>
                  </a:schemeClr>
                </a:solidFill>
                <a:latin typeface="Outfit Light"/>
              </a:rPr>
              <a:t> </a:t>
            </a:r>
            <a:r>
              <a:rPr lang="es-ES" sz="1200" b="1" dirty="0" err="1">
                <a:solidFill>
                  <a:schemeClr val="tx1">
                    <a:lumMod val="90000"/>
                    <a:lumOff val="10000"/>
                  </a:schemeClr>
                </a:solidFill>
                <a:latin typeface="Outfit Light"/>
              </a:rPr>
              <a:t>to</a:t>
            </a:r>
            <a:r>
              <a:rPr lang="es-ES" sz="1200" dirty="0">
                <a:solidFill>
                  <a:schemeClr val="tx1">
                    <a:lumMod val="90000"/>
                    <a:lumOff val="10000"/>
                  </a:schemeClr>
                </a:solidFill>
                <a:latin typeface="Outfit Light"/>
              </a:rPr>
              <a:t>:</a:t>
            </a:r>
          </a:p>
          <a:p>
            <a:pPr marL="171450" lvl="0" indent="-171450">
              <a:lnSpc>
                <a:spcPct val="107000"/>
              </a:lnSpc>
              <a:spcAft>
                <a:spcPts val="800"/>
              </a:spcAft>
              <a:buSzPts val="1000"/>
              <a:buFont typeface="Arial" panose="020B0604020202020204" pitchFamily="34" charset="0"/>
              <a:buChar char="•"/>
              <a:tabLst>
                <a:tab pos="457200" algn="l"/>
              </a:tabLst>
            </a:pPr>
            <a:r>
              <a:rPr lang="en-GB" sz="1200" dirty="0">
                <a:solidFill>
                  <a:schemeClr val="tx1">
                    <a:lumMod val="90000"/>
                    <a:lumOff val="10000"/>
                  </a:schemeClr>
                </a:solidFill>
                <a:latin typeface="Outfit Light"/>
              </a:rPr>
              <a:t>Measure the total employment supported by US demand, including supply-chain effects</a:t>
            </a:r>
          </a:p>
          <a:p>
            <a:pPr marL="171450" lvl="0" indent="-171450">
              <a:lnSpc>
                <a:spcPct val="107000"/>
              </a:lnSpc>
              <a:spcAft>
                <a:spcPts val="800"/>
              </a:spcAft>
              <a:buSzPts val="1000"/>
              <a:buFont typeface="Arial" panose="020B0604020202020204" pitchFamily="34" charset="0"/>
              <a:buChar char="•"/>
              <a:tabLst>
                <a:tab pos="457200" algn="l"/>
              </a:tabLst>
            </a:pPr>
            <a:r>
              <a:rPr lang="en-GB" sz="1200" dirty="0">
                <a:solidFill>
                  <a:schemeClr val="tx1">
                    <a:lumMod val="90000"/>
                    <a:lumOff val="10000"/>
                  </a:schemeClr>
                </a:solidFill>
                <a:latin typeface="Outfit Light"/>
              </a:rPr>
              <a:t>Compare exposure across EU countries and economic sectors</a:t>
            </a:r>
            <a:endParaRPr lang="es-ES" sz="1200" dirty="0">
              <a:solidFill>
                <a:schemeClr val="tx1">
                  <a:lumMod val="90000"/>
                  <a:lumOff val="10000"/>
                </a:schemeClr>
              </a:solidFill>
              <a:latin typeface="Outfit Light"/>
            </a:endParaRPr>
          </a:p>
        </p:txBody>
      </p:sp>
      <p:sp>
        <p:nvSpPr>
          <p:cNvPr id="5" name="Rectangle: Rounded Corners 4">
            <a:extLst>
              <a:ext uri="{FF2B5EF4-FFF2-40B4-BE49-F238E27FC236}">
                <a16:creationId xmlns:a16="http://schemas.microsoft.com/office/drawing/2014/main" id="{A4B9BA71-D9CA-49CA-A27B-16F4E6010996}"/>
              </a:ext>
            </a:extLst>
          </p:cNvPr>
          <p:cNvSpPr/>
          <p:nvPr/>
        </p:nvSpPr>
        <p:spPr>
          <a:xfrm>
            <a:off x="4749800" y="1871133"/>
            <a:ext cx="3960580" cy="2410599"/>
          </a:xfrm>
          <a:prstGeom prst="roundRect">
            <a:avLst>
              <a:gd name="adj" fmla="val 7461"/>
            </a:avLst>
          </a:prstGeom>
          <a:noFill/>
          <a:ln w="12700">
            <a:solidFill>
              <a:srgbClr val="1D514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Arrow: Chevron 2">
            <a:extLst>
              <a:ext uri="{FF2B5EF4-FFF2-40B4-BE49-F238E27FC236}">
                <a16:creationId xmlns:a16="http://schemas.microsoft.com/office/drawing/2014/main" id="{A50D41D1-A497-4082-A129-46D0EFED55D1}"/>
              </a:ext>
            </a:extLst>
          </p:cNvPr>
          <p:cNvSpPr/>
          <p:nvPr/>
        </p:nvSpPr>
        <p:spPr>
          <a:xfrm>
            <a:off x="4668875" y="2164045"/>
            <a:ext cx="177729" cy="192213"/>
          </a:xfrm>
          <a:prstGeom prst="chevron">
            <a:avLst/>
          </a:prstGeom>
          <a:solidFill>
            <a:srgbClr val="F5FBFB"/>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Arrow: Chevron 18">
            <a:extLst>
              <a:ext uri="{FF2B5EF4-FFF2-40B4-BE49-F238E27FC236}">
                <a16:creationId xmlns:a16="http://schemas.microsoft.com/office/drawing/2014/main" id="{F7CC70BB-5CEA-4246-ADFD-045235578668}"/>
              </a:ext>
            </a:extLst>
          </p:cNvPr>
          <p:cNvSpPr/>
          <p:nvPr/>
        </p:nvSpPr>
        <p:spPr>
          <a:xfrm>
            <a:off x="4668875" y="2840333"/>
            <a:ext cx="177729" cy="192213"/>
          </a:xfrm>
          <a:prstGeom prst="chevron">
            <a:avLst/>
          </a:prstGeom>
          <a:solidFill>
            <a:srgbClr val="F5FBFB"/>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nvGrpSpPr>
          <p:cNvPr id="22" name="Group 21">
            <a:extLst>
              <a:ext uri="{FF2B5EF4-FFF2-40B4-BE49-F238E27FC236}">
                <a16:creationId xmlns:a16="http://schemas.microsoft.com/office/drawing/2014/main" id="{5086CCB7-1F10-4AAC-BEA3-B38463F87986}"/>
              </a:ext>
            </a:extLst>
          </p:cNvPr>
          <p:cNvGrpSpPr/>
          <p:nvPr/>
        </p:nvGrpSpPr>
        <p:grpSpPr>
          <a:xfrm>
            <a:off x="5643351" y="323158"/>
            <a:ext cx="2589834" cy="584775"/>
            <a:chOff x="4866028" y="1783314"/>
            <a:chExt cx="2589834" cy="584775"/>
          </a:xfrm>
        </p:grpSpPr>
        <p:sp>
          <p:nvSpPr>
            <p:cNvPr id="23" name="Arrow: Left 522">
              <a:extLst>
                <a:ext uri="{FF2B5EF4-FFF2-40B4-BE49-F238E27FC236}">
                  <a16:creationId xmlns:a16="http://schemas.microsoft.com/office/drawing/2014/main" id="{834FBB5D-20E1-4A7E-9FCE-0F5E48247A1E}"/>
                </a:ext>
              </a:extLst>
            </p:cNvPr>
            <p:cNvSpPr/>
            <p:nvPr/>
          </p:nvSpPr>
          <p:spPr>
            <a:xfrm>
              <a:off x="4866028" y="1999352"/>
              <a:ext cx="772771" cy="169333"/>
            </a:xfrm>
            <a:prstGeom prst="leftArrow">
              <a:avLst/>
            </a:prstGeom>
            <a:solidFill>
              <a:srgbClr val="1D514C"/>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Rounded Corners 521">
              <a:extLst>
                <a:ext uri="{FF2B5EF4-FFF2-40B4-BE49-F238E27FC236}">
                  <a16:creationId xmlns:a16="http://schemas.microsoft.com/office/drawing/2014/main" id="{5D92CC26-E5D2-44D7-823B-E26472FF5619}"/>
                </a:ext>
              </a:extLst>
            </p:cNvPr>
            <p:cNvSpPr/>
            <p:nvPr/>
          </p:nvSpPr>
          <p:spPr>
            <a:xfrm>
              <a:off x="5566740" y="1783314"/>
              <a:ext cx="1889122" cy="584775"/>
            </a:xfrm>
            <a:prstGeom prst="roundRect">
              <a:avLst/>
            </a:prstGeom>
            <a:solidFill>
              <a:schemeClr val="tx1">
                <a:lumMod val="10000"/>
                <a:lumOff val="9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24">
              <a:extLst>
                <a:ext uri="{FF2B5EF4-FFF2-40B4-BE49-F238E27FC236}">
                  <a16:creationId xmlns:a16="http://schemas.microsoft.com/office/drawing/2014/main" id="{9827CC5C-4D8C-49AA-A1C1-F373933E55B5}"/>
                </a:ext>
              </a:extLst>
            </p:cNvPr>
            <p:cNvSpPr/>
            <p:nvPr/>
          </p:nvSpPr>
          <p:spPr>
            <a:xfrm>
              <a:off x="5566740" y="1783314"/>
              <a:ext cx="731290" cy="584775"/>
            </a:xfrm>
            <a:prstGeom prst="rect">
              <a:avLst/>
            </a:prstGeom>
          </p:spPr>
          <p:txBody>
            <a:bodyPr wrap="none">
              <a:spAutoFit/>
            </a:bodyPr>
            <a:lstStyle/>
            <a:p>
              <a:r>
                <a:rPr lang="es-ES" sz="3200" dirty="0">
                  <a:solidFill>
                    <a:schemeClr val="tx1">
                      <a:lumMod val="90000"/>
                      <a:lumOff val="10000"/>
                    </a:schemeClr>
                  </a:solidFill>
                </a:rPr>
                <a:t>1st</a:t>
              </a:r>
              <a:endParaRPr lang="es-ES" dirty="0">
                <a:solidFill>
                  <a:schemeClr val="tx1">
                    <a:lumMod val="90000"/>
                    <a:lumOff val="10000"/>
                  </a:schemeClr>
                </a:solidFill>
              </a:endParaRPr>
            </a:p>
          </p:txBody>
        </p:sp>
        <p:sp>
          <p:nvSpPr>
            <p:cNvPr id="27" name="Rectangle 26">
              <a:extLst>
                <a:ext uri="{FF2B5EF4-FFF2-40B4-BE49-F238E27FC236}">
                  <a16:creationId xmlns:a16="http://schemas.microsoft.com/office/drawing/2014/main" id="{EA4F4F99-57D1-43EA-8C4D-791B23EFD3B7}"/>
                </a:ext>
              </a:extLst>
            </p:cNvPr>
            <p:cNvSpPr/>
            <p:nvPr/>
          </p:nvSpPr>
          <p:spPr>
            <a:xfrm>
              <a:off x="6168330" y="186794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
        <p:nvSpPr>
          <p:cNvPr id="26" name="Oval 25">
            <a:extLst>
              <a:ext uri="{FF2B5EF4-FFF2-40B4-BE49-F238E27FC236}">
                <a16:creationId xmlns:a16="http://schemas.microsoft.com/office/drawing/2014/main" id="{19009262-9E5F-4271-B520-552C257BCB6B}"/>
              </a:ext>
            </a:extLst>
          </p:cNvPr>
          <p:cNvSpPr/>
          <p:nvPr/>
        </p:nvSpPr>
        <p:spPr>
          <a:xfrm>
            <a:off x="641902" y="2881982"/>
            <a:ext cx="3762800" cy="476284"/>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Oval 27">
            <a:extLst>
              <a:ext uri="{FF2B5EF4-FFF2-40B4-BE49-F238E27FC236}">
                <a16:creationId xmlns:a16="http://schemas.microsoft.com/office/drawing/2014/main" id="{095E1964-6CA7-440D-B032-C0F0801B9516}"/>
              </a:ext>
            </a:extLst>
          </p:cNvPr>
          <p:cNvSpPr/>
          <p:nvPr/>
        </p:nvSpPr>
        <p:spPr>
          <a:xfrm>
            <a:off x="577554" y="2255276"/>
            <a:ext cx="3762800" cy="476284"/>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a:extLst>
              <a:ext uri="{FF2B5EF4-FFF2-40B4-BE49-F238E27FC236}">
                <a16:creationId xmlns:a16="http://schemas.microsoft.com/office/drawing/2014/main" id="{83C0B912-DA82-43EC-83D8-6E6C47955C90}"/>
              </a:ext>
            </a:extLst>
          </p:cNvPr>
          <p:cNvSpPr/>
          <p:nvPr/>
        </p:nvSpPr>
        <p:spPr>
          <a:xfrm>
            <a:off x="377825" y="1344993"/>
            <a:ext cx="4186132" cy="776495"/>
          </a:xfrm>
          <a:prstGeom prst="rect">
            <a:avLst/>
          </a:prstGeom>
        </p:spPr>
        <p:txBody>
          <a:bodyPr wrap="square">
            <a:spAutoFit/>
          </a:bodyPr>
          <a:lstStyle/>
          <a:p>
            <a:pPr lvl="0" algn="ctr">
              <a:lnSpc>
                <a:spcPct val="107000"/>
              </a:lnSpc>
              <a:spcAft>
                <a:spcPts val="800"/>
              </a:spcAft>
              <a:buSzPts val="1000"/>
              <a:tabLst>
                <a:tab pos="457200" algn="l"/>
              </a:tabLst>
            </a:pPr>
            <a:r>
              <a:rPr lang="es-ES" sz="1200" b="1" dirty="0">
                <a:solidFill>
                  <a:schemeClr val="tx1">
                    <a:lumMod val="90000"/>
                    <a:lumOff val="10000"/>
                  </a:schemeClr>
                </a:solidFill>
                <a:latin typeface="Outfit Light"/>
              </a:rPr>
              <a:t>Standard Input-Output </a:t>
            </a:r>
            <a:r>
              <a:rPr lang="es-ES" sz="1200" b="1" dirty="0" err="1">
                <a:solidFill>
                  <a:schemeClr val="tx1">
                    <a:lumMod val="90000"/>
                    <a:lumOff val="10000"/>
                  </a:schemeClr>
                </a:solidFill>
                <a:latin typeface="Outfit Light"/>
              </a:rPr>
              <a:t>model</a:t>
            </a:r>
            <a:endParaRPr lang="es-ES" sz="1200" b="1" dirty="0">
              <a:solidFill>
                <a:schemeClr val="tx1">
                  <a:lumMod val="90000"/>
                  <a:lumOff val="10000"/>
                </a:schemeClr>
              </a:solidFill>
              <a:latin typeface="Outfit Light"/>
            </a:endParaRPr>
          </a:p>
          <a:p>
            <a:pPr lvl="0" algn="ctr">
              <a:lnSpc>
                <a:spcPct val="107000"/>
              </a:lnSpc>
              <a:spcAft>
                <a:spcPts val="800"/>
              </a:spcAft>
              <a:buSzPts val="1000"/>
              <a:tabLst>
                <a:tab pos="457200" algn="l"/>
              </a:tabLst>
            </a:pPr>
            <a:r>
              <a:rPr lang="en-GB" sz="1200" i="1" dirty="0">
                <a:solidFill>
                  <a:schemeClr val="tx1">
                    <a:lumMod val="90000"/>
                    <a:lumOff val="10000"/>
                  </a:schemeClr>
                </a:solidFill>
                <a:latin typeface="Outfit Light"/>
              </a:rPr>
              <a:t>to obtain total employment supported by exports to the US in each sector and EU country</a:t>
            </a:r>
            <a:endParaRPr lang="es-ES" sz="1200" i="1" dirty="0">
              <a:solidFill>
                <a:schemeClr val="tx1">
                  <a:lumMod val="90000"/>
                  <a:lumOff val="10000"/>
                </a:schemeClr>
              </a:solidFill>
              <a:latin typeface="Outfit Light"/>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BEE205E4-01CA-4CF0-9F62-476A483A6F83}"/>
                  </a:ext>
                </a:extLst>
              </p:cNvPr>
              <p:cNvSpPr/>
              <p:nvPr/>
            </p:nvSpPr>
            <p:spPr>
              <a:xfrm>
                <a:off x="562789" y="3302214"/>
                <a:ext cx="3374212" cy="1420517"/>
              </a:xfrm>
              <a:prstGeom prst="rect">
                <a:avLst/>
              </a:prstGeom>
            </p:spPr>
            <p:txBody>
              <a:bodyPr wrap="square">
                <a:spAutoFit/>
              </a:bodyPr>
              <a:lstStyle/>
              <a:p>
                <a:pPr lvl="0">
                  <a:lnSpc>
                    <a:spcPct val="107000"/>
                  </a:lnSpc>
                  <a:spcAft>
                    <a:spcPts val="800"/>
                  </a:spcAft>
                  <a:buSzPts val="1000"/>
                  <a:tabLst>
                    <a:tab pos="457200" algn="l"/>
                  </a:tabLst>
                </a:pPr>
                <a:r>
                  <a:rPr lang="es-ES" sz="1200" dirty="0" err="1">
                    <a:solidFill>
                      <a:schemeClr val="tx1">
                        <a:lumMod val="90000"/>
                        <a:lumOff val="10000"/>
                      </a:schemeClr>
                    </a:solidFill>
                    <a:latin typeface="Outfit Light"/>
                  </a:rPr>
                  <a:t>Where</a:t>
                </a:r>
                <a:r>
                  <a:rPr lang="es-ES" sz="1200" dirty="0">
                    <a:solidFill>
                      <a:schemeClr val="tx1">
                        <a:lumMod val="90000"/>
                        <a:lumOff val="10000"/>
                      </a:schemeClr>
                    </a:solidFill>
                    <a:latin typeface="Outfit Light"/>
                  </a:rPr>
                  <a:t>:</a:t>
                </a:r>
              </a:p>
              <a:p>
                <a:pPr marL="742950" lvl="1" indent="-285750">
                  <a:lnSpc>
                    <a:spcPct val="107000"/>
                  </a:lnSpc>
                  <a:spcAft>
                    <a:spcPts val="800"/>
                  </a:spcAft>
                  <a:buSzPts val="1000"/>
                  <a:buFont typeface="Courier New" panose="02070309020205020404" pitchFamily="49" charset="0"/>
                  <a:buChar char="o"/>
                  <a:tabLst>
                    <a:tab pos="914400" algn="l"/>
                  </a:tabLst>
                </a:pPr>
                <a14:m>
                  <m:oMath xmlns:m="http://schemas.openxmlformats.org/officeDocument/2006/math">
                    <m:sSup>
                      <m:sSupPr>
                        <m:ctrlPr>
                          <a:rPr lang="es-ES" sz="1200" i="1">
                            <a:solidFill>
                              <a:schemeClr val="tx1">
                                <a:lumMod val="90000"/>
                                <a:lumOff val="10000"/>
                              </a:schemeClr>
                            </a:solidFill>
                            <a:latin typeface="Cambria Math" panose="02040503050406030204" pitchFamily="18" charset="0"/>
                            <a:cs typeface="Arial" panose="020B0604020202020204" pitchFamily="34" charset="0"/>
                          </a:rPr>
                        </m:ctrlPr>
                      </m:sSupPr>
                      <m:e>
                        <m:r>
                          <a:rPr lang="es-ES" sz="1200" i="1">
                            <a:solidFill>
                              <a:schemeClr val="tx1">
                                <a:lumMod val="90000"/>
                                <a:lumOff val="10000"/>
                              </a:schemeClr>
                            </a:solidFill>
                            <a:latin typeface="Cambria Math" panose="02040503050406030204" pitchFamily="18" charset="0"/>
                            <a:cs typeface="Arial" panose="020B0604020202020204" pitchFamily="34" charset="0"/>
                          </a:rPr>
                          <m:t>𝑉</m:t>
                        </m:r>
                      </m:e>
                      <m:sup>
                        <m:r>
                          <a:rPr lang="es-ES" sz="1200" i="1">
                            <a:solidFill>
                              <a:schemeClr val="tx1">
                                <a:lumMod val="90000"/>
                                <a:lumOff val="10000"/>
                              </a:schemeClr>
                            </a:solidFill>
                            <a:latin typeface="Cambria Math" panose="02040503050406030204" pitchFamily="18" charset="0"/>
                            <a:cs typeface="Arial" panose="020B0604020202020204" pitchFamily="34" charset="0"/>
                          </a:rPr>
                          <m:t>𝑈𝐸</m:t>
                        </m:r>
                      </m:sup>
                    </m:sSup>
                    <m:r>
                      <a:rPr lang="es-ES" sz="1200" i="1">
                        <a:solidFill>
                          <a:schemeClr val="tx1">
                            <a:lumMod val="90000"/>
                            <a:lumOff val="10000"/>
                          </a:schemeClr>
                        </a:solidFill>
                        <a:latin typeface="Cambria Math" panose="02040503050406030204" pitchFamily="18" charset="0"/>
                        <a:cs typeface="Arial" panose="020B0604020202020204" pitchFamily="34" charset="0"/>
                      </a:rPr>
                      <m:t> </m:t>
                    </m:r>
                  </m:oMath>
                </a14:m>
                <a:r>
                  <a:rPr lang="es-ES" sz="1200" dirty="0">
                    <a:solidFill>
                      <a:schemeClr val="tx1">
                        <a:lumMod val="90000"/>
                        <a:lumOff val="10000"/>
                      </a:schemeClr>
                    </a:solidFill>
                    <a:latin typeface="Outfit Light"/>
                  </a:rPr>
                  <a:t>: </a:t>
                </a:r>
                <a:r>
                  <a:rPr lang="en-GB" sz="1200" dirty="0">
                    <a:solidFill>
                      <a:schemeClr val="tx1">
                        <a:lumMod val="90000"/>
                        <a:lumOff val="10000"/>
                      </a:schemeClr>
                    </a:solidFill>
                    <a:latin typeface="Outfit Light"/>
                  </a:rPr>
                  <a:t>employment coefficients per unit of production</a:t>
                </a:r>
                <a:r>
                  <a:rPr lang="es-ES" sz="1200" dirty="0">
                    <a:solidFill>
                      <a:schemeClr val="tx1">
                        <a:lumMod val="90000"/>
                        <a:lumOff val="10000"/>
                      </a:schemeClr>
                    </a:solidFill>
                    <a:latin typeface="Outfit Light"/>
                  </a:rPr>
                  <a:t>.</a:t>
                </a:r>
              </a:p>
              <a:p>
                <a:pPr marL="742950" lvl="1" indent="-285750">
                  <a:lnSpc>
                    <a:spcPct val="107000"/>
                  </a:lnSpc>
                  <a:spcAft>
                    <a:spcPts val="800"/>
                  </a:spcAft>
                  <a:buSzPts val="1000"/>
                  <a:buFont typeface="Courier New" panose="02070309020205020404" pitchFamily="49" charset="0"/>
                  <a:buChar char="o"/>
                  <a:tabLst>
                    <a:tab pos="914400" algn="l"/>
                  </a:tabLst>
                </a:pPr>
                <a14:m>
                  <m:oMath xmlns:m="http://schemas.openxmlformats.org/officeDocument/2006/math">
                    <m:sSup>
                      <m:sSupPr>
                        <m:ctrlPr>
                          <a:rPr lang="es-ES" sz="1200" i="1">
                            <a:solidFill>
                              <a:schemeClr val="tx1">
                                <a:lumMod val="90000"/>
                                <a:lumOff val="10000"/>
                              </a:schemeClr>
                            </a:solidFill>
                            <a:latin typeface="Cambria Math" panose="02040503050406030204" pitchFamily="18" charset="0"/>
                            <a:cs typeface="Arial" panose="020B0604020202020204" pitchFamily="34" charset="0"/>
                          </a:rPr>
                        </m:ctrlPr>
                      </m:sSupPr>
                      <m:e>
                        <m:r>
                          <a:rPr lang="es-ES" sz="1200" i="1">
                            <a:solidFill>
                              <a:schemeClr val="tx1">
                                <a:lumMod val="90000"/>
                                <a:lumOff val="10000"/>
                              </a:schemeClr>
                            </a:solidFill>
                            <a:latin typeface="Cambria Math" panose="02040503050406030204" pitchFamily="18" charset="0"/>
                            <a:cs typeface="Arial" panose="020B0604020202020204" pitchFamily="34" charset="0"/>
                          </a:rPr>
                          <m:t>𝐿</m:t>
                        </m:r>
                      </m:e>
                      <m:sup>
                        <m:r>
                          <a:rPr lang="es-ES" sz="1200" i="1">
                            <a:solidFill>
                              <a:schemeClr val="tx1">
                                <a:lumMod val="90000"/>
                                <a:lumOff val="10000"/>
                              </a:schemeClr>
                            </a:solidFill>
                            <a:latin typeface="Cambria Math" panose="02040503050406030204" pitchFamily="18" charset="0"/>
                            <a:cs typeface="Arial" panose="020B0604020202020204" pitchFamily="34" charset="0"/>
                          </a:rPr>
                          <m:t>𝑈𝐸</m:t>
                        </m:r>
                      </m:sup>
                    </m:sSup>
                  </m:oMath>
                </a14:m>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Leontief</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inverse</a:t>
                </a:r>
                <a:r>
                  <a:rPr lang="es-ES" sz="1200" dirty="0">
                    <a:solidFill>
                      <a:schemeClr val="tx1">
                        <a:lumMod val="90000"/>
                        <a:lumOff val="10000"/>
                      </a:schemeClr>
                    </a:solidFill>
                    <a:latin typeface="Outfit Light"/>
                  </a:rPr>
                  <a:t>.</a:t>
                </a:r>
              </a:p>
              <a:p>
                <a:pPr marL="742950" lvl="1" indent="-285750">
                  <a:lnSpc>
                    <a:spcPct val="107000"/>
                  </a:lnSpc>
                  <a:spcAft>
                    <a:spcPts val="800"/>
                  </a:spcAft>
                  <a:buSzPts val="1000"/>
                  <a:buFont typeface="Courier New" panose="02070309020205020404" pitchFamily="49" charset="0"/>
                  <a:buChar char="o"/>
                  <a:tabLst>
                    <a:tab pos="914400" algn="l"/>
                  </a:tabLst>
                </a:pPr>
                <a14:m>
                  <m:oMath xmlns:m="http://schemas.openxmlformats.org/officeDocument/2006/math">
                    <m:sSup>
                      <m:sSupPr>
                        <m:ctrlPr>
                          <a:rPr lang="es-ES" sz="1200" i="1">
                            <a:solidFill>
                              <a:schemeClr val="tx1">
                                <a:lumMod val="90000"/>
                                <a:lumOff val="10000"/>
                              </a:schemeClr>
                            </a:solidFill>
                            <a:latin typeface="Cambria Math" panose="02040503050406030204" pitchFamily="18" charset="0"/>
                            <a:cs typeface="Arial" panose="020B0604020202020204" pitchFamily="34" charset="0"/>
                          </a:rPr>
                        </m:ctrlPr>
                      </m:sSupPr>
                      <m:e>
                        <m:r>
                          <a:rPr lang="es-ES" sz="1200" i="1">
                            <a:solidFill>
                              <a:schemeClr val="tx1">
                                <a:lumMod val="90000"/>
                                <a:lumOff val="10000"/>
                              </a:schemeClr>
                            </a:solidFill>
                            <a:latin typeface="Cambria Math" panose="02040503050406030204" pitchFamily="18" charset="0"/>
                            <a:cs typeface="Arial" panose="020B0604020202020204" pitchFamily="34" charset="0"/>
                          </a:rPr>
                          <m:t>𝑒</m:t>
                        </m:r>
                      </m:e>
                      <m:sup>
                        <m:r>
                          <a:rPr lang="es-ES" sz="1200" i="1">
                            <a:solidFill>
                              <a:schemeClr val="tx1">
                                <a:lumMod val="90000"/>
                                <a:lumOff val="10000"/>
                              </a:schemeClr>
                            </a:solidFill>
                            <a:latin typeface="Cambria Math" panose="02040503050406030204" pitchFamily="18" charset="0"/>
                            <a:cs typeface="Arial" panose="020B0604020202020204" pitchFamily="34" charset="0"/>
                          </a:rPr>
                          <m:t>𝑈𝐸</m:t>
                        </m:r>
                        <m:r>
                          <a:rPr lang="es-ES" sz="1200" i="1">
                            <a:solidFill>
                              <a:schemeClr val="tx1">
                                <a:lumMod val="90000"/>
                                <a:lumOff val="10000"/>
                              </a:schemeClr>
                            </a:solidFill>
                            <a:latin typeface="Cambria Math" panose="02040503050406030204" pitchFamily="18" charset="0"/>
                            <a:cs typeface="Arial" panose="020B0604020202020204" pitchFamily="34" charset="0"/>
                          </a:rPr>
                          <m:t>,</m:t>
                        </m:r>
                        <m:r>
                          <a:rPr lang="es-ES" sz="1200" i="1">
                            <a:solidFill>
                              <a:schemeClr val="tx1">
                                <a:lumMod val="90000"/>
                                <a:lumOff val="10000"/>
                              </a:schemeClr>
                            </a:solidFill>
                            <a:latin typeface="Cambria Math" panose="02040503050406030204" pitchFamily="18" charset="0"/>
                            <a:cs typeface="Arial" panose="020B0604020202020204" pitchFamily="34" charset="0"/>
                          </a:rPr>
                          <m:t>𝑈𝑆</m:t>
                        </m:r>
                      </m:sup>
                    </m:sSup>
                  </m:oMath>
                </a14:m>
                <a:r>
                  <a:rPr lang="es-ES" sz="1200" dirty="0">
                    <a:solidFill>
                      <a:schemeClr val="tx1">
                        <a:lumMod val="90000"/>
                        <a:lumOff val="10000"/>
                      </a:schemeClr>
                    </a:solidFill>
                    <a:latin typeface="Outfit Light"/>
                  </a:rPr>
                  <a:t>: EU-US </a:t>
                </a:r>
                <a:r>
                  <a:rPr lang="es-ES" sz="1200" dirty="0" err="1">
                    <a:solidFill>
                      <a:schemeClr val="tx1">
                        <a:lumMod val="90000"/>
                        <a:lumOff val="10000"/>
                      </a:schemeClr>
                    </a:solidFill>
                    <a:latin typeface="Outfit Light"/>
                  </a:rPr>
                  <a:t>exports</a:t>
                </a:r>
                <a:r>
                  <a:rPr lang="es-ES" sz="1200" dirty="0">
                    <a:solidFill>
                      <a:schemeClr val="tx1">
                        <a:lumMod val="90000"/>
                        <a:lumOff val="10000"/>
                      </a:schemeClr>
                    </a:solidFill>
                    <a:latin typeface="Outfit Light"/>
                  </a:rPr>
                  <a:t> vector.</a:t>
                </a:r>
              </a:p>
            </p:txBody>
          </p:sp>
        </mc:Choice>
        <mc:Fallback xmlns="">
          <p:sp>
            <p:nvSpPr>
              <p:cNvPr id="35" name="Rectangle 34">
                <a:extLst>
                  <a:ext uri="{FF2B5EF4-FFF2-40B4-BE49-F238E27FC236}">
                    <a16:creationId xmlns:a16="http://schemas.microsoft.com/office/drawing/2014/main" id="{BEE205E4-01CA-4CF0-9F62-476A483A6F83}"/>
                  </a:ext>
                </a:extLst>
              </p:cNvPr>
              <p:cNvSpPr>
                <a:spLocks noRot="1" noChangeAspect="1" noMove="1" noResize="1" noEditPoints="1" noAdjustHandles="1" noChangeArrowheads="1" noChangeShapeType="1" noTextEdit="1"/>
              </p:cNvSpPr>
              <p:nvPr/>
            </p:nvSpPr>
            <p:spPr>
              <a:xfrm>
                <a:off x="562789" y="3302214"/>
                <a:ext cx="3374212" cy="1420517"/>
              </a:xfrm>
              <a:prstGeom prst="rect">
                <a:avLst/>
              </a:prstGeom>
              <a:blipFill>
                <a:blip r:embed="rId5"/>
                <a:stretch>
                  <a:fillRect t="-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6B9872EB-1485-408E-A781-CA127FA4B95D}"/>
                  </a:ext>
                </a:extLst>
              </p:cNvPr>
              <p:cNvSpPr/>
              <p:nvPr/>
            </p:nvSpPr>
            <p:spPr>
              <a:xfrm>
                <a:off x="531553" y="2874432"/>
                <a:ext cx="4032404" cy="726353"/>
              </a:xfrm>
              <a:prstGeom prst="rect">
                <a:avLst/>
              </a:prstGeom>
            </p:spPr>
            <p:txBody>
              <a:bodyPr wrap="square">
                <a:spAutoFit/>
              </a:bodyPr>
              <a:lstStyle/>
              <a:p>
                <a:pPr lvl="0" algn="ctr">
                  <a:lnSpc>
                    <a:spcPct val="107000"/>
                  </a:lnSpc>
                  <a:spcAft>
                    <a:spcPts val="800"/>
                  </a:spcAft>
                  <a:tabLst>
                    <a:tab pos="457200" algn="l"/>
                  </a:tabLst>
                </a:pPr>
                <a:r>
                  <a:rPr lang="en-GB" sz="1200" b="1" dirty="0">
                    <a:solidFill>
                      <a:schemeClr val="tx1">
                        <a:lumMod val="90000"/>
                        <a:lumOff val="10000"/>
                      </a:schemeClr>
                    </a:solidFill>
                    <a:latin typeface="Outfit Light"/>
                  </a:rPr>
                  <a:t>Employment supported by EU exports to US</a:t>
                </a:r>
              </a:p>
              <a:p>
                <a:pPr algn="ctr">
                  <a:lnSpc>
                    <a:spcPct val="107000"/>
                  </a:lnSpc>
                  <a:spcAft>
                    <a:spcPts val="800"/>
                  </a:spcAft>
                  <a:tabLst>
                    <a:tab pos="457200" algn="l"/>
                  </a:tabLst>
                </a:pPr>
                <a14:m>
                  <m:oMathPara xmlns:m="http://schemas.openxmlformats.org/officeDocument/2006/math">
                    <m:oMathParaPr>
                      <m:jc m:val="centerGroup"/>
                    </m:oMathParaPr>
                    <m:oMath xmlns:m="http://schemas.openxmlformats.org/officeDocument/2006/math">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𝑊</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r>
                            <a:rPr lang="es-ES" i="1">
                              <a:solidFill>
                                <a:schemeClr val="tx1">
                                  <a:lumMod val="90000"/>
                                  <a:lumOff val="10000"/>
                                </a:schemeClr>
                              </a:solidFill>
                              <a:latin typeface="Cambria Math" panose="02040503050406030204" pitchFamily="18" charset="0"/>
                              <a:cs typeface="Arial" panose="020B0604020202020204" pitchFamily="34" charset="0"/>
                            </a:rPr>
                            <m:t>,</m:t>
                          </m:r>
                          <m:r>
                            <a:rPr lang="es-ES" i="1">
                              <a:solidFill>
                                <a:schemeClr val="tx1">
                                  <a:lumMod val="90000"/>
                                  <a:lumOff val="10000"/>
                                </a:schemeClr>
                              </a:solidFill>
                              <a:latin typeface="Cambria Math" panose="02040503050406030204" pitchFamily="18" charset="0"/>
                              <a:cs typeface="Arial" panose="020B0604020202020204" pitchFamily="34" charset="0"/>
                            </a:rPr>
                            <m:t>𝑈𝑆</m:t>
                          </m:r>
                        </m:sup>
                      </m:sSup>
                      <m:r>
                        <a:rPr lang="es-ES" i="1">
                          <a:solidFill>
                            <a:schemeClr val="tx1">
                              <a:lumMod val="90000"/>
                              <a:lumOff val="10000"/>
                            </a:schemeClr>
                          </a:solidFill>
                          <a:latin typeface="Cambria Math" panose="02040503050406030204" pitchFamily="18" charset="0"/>
                          <a:cs typeface="Arial" panose="020B0604020202020204" pitchFamily="34" charset="0"/>
                        </a:rPr>
                        <m:t>= </m:t>
                      </m:r>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m:t>
                          </m:r>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𝑉</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sup>
                          </m:sSup>
                          <m:r>
                            <a:rPr lang="es-ES" i="1">
                              <a:solidFill>
                                <a:schemeClr val="tx1">
                                  <a:lumMod val="90000"/>
                                  <a:lumOff val="10000"/>
                                </a:schemeClr>
                              </a:solidFill>
                              <a:latin typeface="Cambria Math" panose="02040503050406030204" pitchFamily="18" charset="0"/>
                              <a:cs typeface="Arial" panose="020B0604020202020204" pitchFamily="34" charset="0"/>
                            </a:rPr>
                            <m:t>)</m:t>
                          </m:r>
                        </m:e>
                        <m:sup>
                          <m:r>
                            <a:rPr lang="es-ES" i="1">
                              <a:solidFill>
                                <a:schemeClr val="tx1">
                                  <a:lumMod val="90000"/>
                                  <a:lumOff val="10000"/>
                                </a:schemeClr>
                              </a:solidFill>
                              <a:latin typeface="Cambria Math" panose="02040503050406030204" pitchFamily="18" charset="0"/>
                              <a:cs typeface="Arial" panose="020B0604020202020204" pitchFamily="34" charset="0"/>
                            </a:rPr>
                            <m:t>′</m:t>
                          </m:r>
                        </m:sup>
                      </m:sSup>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𝐿</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sup>
                      </m:sSup>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𝑒</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r>
                            <a:rPr lang="es-ES" i="1">
                              <a:solidFill>
                                <a:schemeClr val="tx1">
                                  <a:lumMod val="90000"/>
                                  <a:lumOff val="10000"/>
                                </a:schemeClr>
                              </a:solidFill>
                              <a:latin typeface="Cambria Math" panose="02040503050406030204" pitchFamily="18" charset="0"/>
                              <a:cs typeface="Arial" panose="020B0604020202020204" pitchFamily="34" charset="0"/>
                            </a:rPr>
                            <m:t>,</m:t>
                          </m:r>
                          <m:r>
                            <a:rPr lang="es-ES" i="1">
                              <a:solidFill>
                                <a:schemeClr val="tx1">
                                  <a:lumMod val="90000"/>
                                  <a:lumOff val="10000"/>
                                </a:schemeClr>
                              </a:solidFill>
                              <a:latin typeface="Cambria Math" panose="02040503050406030204" pitchFamily="18" charset="0"/>
                              <a:cs typeface="Arial" panose="020B0604020202020204" pitchFamily="34" charset="0"/>
                            </a:rPr>
                            <m:t>𝑈𝑆</m:t>
                          </m:r>
                        </m:sup>
                      </m:sSup>
                    </m:oMath>
                  </m:oMathPara>
                </a14:m>
                <a:endParaRPr lang="es-ES" sz="1200" dirty="0">
                  <a:solidFill>
                    <a:schemeClr val="tx1">
                      <a:lumMod val="90000"/>
                      <a:lumOff val="10000"/>
                    </a:schemeClr>
                  </a:solidFill>
                  <a:latin typeface="Times New Roman" panose="02020603050405020304" pitchFamily="18" charset="0"/>
                  <a:cs typeface="Arial" panose="020B0604020202020204" pitchFamily="34" charset="0"/>
                </a:endParaRPr>
              </a:p>
            </p:txBody>
          </p:sp>
        </mc:Choice>
        <mc:Fallback xmlns="">
          <p:sp>
            <p:nvSpPr>
              <p:cNvPr id="37" name="Rectangle 36">
                <a:extLst>
                  <a:ext uri="{FF2B5EF4-FFF2-40B4-BE49-F238E27FC236}">
                    <a16:creationId xmlns:a16="http://schemas.microsoft.com/office/drawing/2014/main" id="{6B9872EB-1485-408E-A781-CA127FA4B95D}"/>
                  </a:ext>
                </a:extLst>
              </p:cNvPr>
              <p:cNvSpPr>
                <a:spLocks noRot="1" noChangeAspect="1" noMove="1" noResize="1" noEditPoints="1" noAdjustHandles="1" noChangeArrowheads="1" noChangeShapeType="1" noTextEdit="1"/>
              </p:cNvSpPr>
              <p:nvPr/>
            </p:nvSpPr>
            <p:spPr>
              <a:xfrm>
                <a:off x="531553" y="2874432"/>
                <a:ext cx="4032404" cy="726353"/>
              </a:xfrm>
              <a:prstGeom prst="rect">
                <a:avLst/>
              </a:prstGeom>
              <a:blipFill>
                <a:blip r:embed="rId6"/>
                <a:stretch>
                  <a:fillRect t="-84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990B5341-6CD7-43BB-A5B3-A8B80D238ABC}"/>
                  </a:ext>
                </a:extLst>
              </p:cNvPr>
              <p:cNvSpPr/>
              <p:nvPr/>
            </p:nvSpPr>
            <p:spPr>
              <a:xfrm>
                <a:off x="645990" y="2228832"/>
                <a:ext cx="3762800" cy="726353"/>
              </a:xfrm>
              <a:prstGeom prst="rect">
                <a:avLst/>
              </a:prstGeom>
            </p:spPr>
            <p:txBody>
              <a:bodyPr wrap="square">
                <a:spAutoFit/>
              </a:bodyPr>
              <a:lstStyle/>
              <a:p>
                <a:pPr lvl="0" algn="ctr">
                  <a:lnSpc>
                    <a:spcPct val="107000"/>
                  </a:lnSpc>
                  <a:spcAft>
                    <a:spcPts val="800"/>
                  </a:spcAft>
                  <a:tabLst>
                    <a:tab pos="457200" algn="l"/>
                  </a:tabLst>
                </a:pPr>
                <a:r>
                  <a:rPr lang="en-GB" sz="1200" b="1" dirty="0">
                    <a:solidFill>
                      <a:schemeClr val="tx1">
                        <a:lumMod val="90000"/>
                        <a:lumOff val="10000"/>
                      </a:schemeClr>
                    </a:solidFill>
                    <a:latin typeface="Outfit Light"/>
                  </a:rPr>
                  <a:t>Production generated by EU exports to US</a:t>
                </a:r>
              </a:p>
              <a:p>
                <a:pPr algn="ctr">
                  <a:lnSpc>
                    <a:spcPct val="107000"/>
                  </a:lnSpc>
                  <a:spcAft>
                    <a:spcPts val="800"/>
                  </a:spcAft>
                  <a:tabLst>
                    <a:tab pos="457200" algn="l"/>
                  </a:tabLst>
                </a:pPr>
                <a14:m>
                  <m:oMathPara xmlns:m="http://schemas.openxmlformats.org/officeDocument/2006/math">
                    <m:oMathParaPr>
                      <m:jc m:val="centerGroup"/>
                    </m:oMathParaPr>
                    <m:oMath xmlns:m="http://schemas.openxmlformats.org/officeDocument/2006/math">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b="0" i="1" smtClean="0">
                              <a:solidFill>
                                <a:schemeClr val="tx1">
                                  <a:lumMod val="90000"/>
                                  <a:lumOff val="10000"/>
                                </a:schemeClr>
                              </a:solidFill>
                              <a:latin typeface="Cambria Math" panose="02040503050406030204" pitchFamily="18" charset="0"/>
                              <a:cs typeface="Arial" panose="020B0604020202020204" pitchFamily="34" charset="0"/>
                            </a:rPr>
                            <m:t>𝑋</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r>
                            <a:rPr lang="es-ES" b="0" i="1" smtClean="0">
                              <a:solidFill>
                                <a:schemeClr val="tx1">
                                  <a:lumMod val="90000"/>
                                  <a:lumOff val="10000"/>
                                </a:schemeClr>
                              </a:solidFill>
                              <a:latin typeface="Cambria Math" panose="02040503050406030204" pitchFamily="18" charset="0"/>
                              <a:cs typeface="Arial" panose="020B0604020202020204" pitchFamily="34" charset="0"/>
                            </a:rPr>
                            <m:t>,</m:t>
                          </m:r>
                          <m:r>
                            <a:rPr lang="es-ES" b="0" i="1" smtClean="0">
                              <a:solidFill>
                                <a:schemeClr val="tx1">
                                  <a:lumMod val="90000"/>
                                  <a:lumOff val="10000"/>
                                </a:schemeClr>
                              </a:solidFill>
                              <a:latin typeface="Cambria Math" panose="02040503050406030204" pitchFamily="18" charset="0"/>
                              <a:cs typeface="Arial" panose="020B0604020202020204" pitchFamily="34" charset="0"/>
                            </a:rPr>
                            <m:t>𝑈𝑆</m:t>
                          </m:r>
                        </m:sup>
                      </m:sSup>
                      <m:r>
                        <a:rPr lang="es-ES" i="1">
                          <a:solidFill>
                            <a:schemeClr val="tx1">
                              <a:lumMod val="90000"/>
                              <a:lumOff val="10000"/>
                            </a:schemeClr>
                          </a:solidFill>
                          <a:latin typeface="Cambria Math" panose="02040503050406030204" pitchFamily="18" charset="0"/>
                          <a:cs typeface="Arial" panose="020B0604020202020204" pitchFamily="34" charset="0"/>
                        </a:rPr>
                        <m:t>= </m:t>
                      </m:r>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𝐿</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sup>
                      </m:sSup>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𝑒</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r>
                            <a:rPr lang="es-ES" i="1">
                              <a:solidFill>
                                <a:schemeClr val="tx1">
                                  <a:lumMod val="90000"/>
                                  <a:lumOff val="10000"/>
                                </a:schemeClr>
                              </a:solidFill>
                              <a:latin typeface="Cambria Math" panose="02040503050406030204" pitchFamily="18" charset="0"/>
                              <a:cs typeface="Arial" panose="020B0604020202020204" pitchFamily="34" charset="0"/>
                            </a:rPr>
                            <m:t>,</m:t>
                          </m:r>
                          <m:r>
                            <a:rPr lang="es-ES" i="1">
                              <a:solidFill>
                                <a:schemeClr val="tx1">
                                  <a:lumMod val="90000"/>
                                  <a:lumOff val="10000"/>
                                </a:schemeClr>
                              </a:solidFill>
                              <a:latin typeface="Cambria Math" panose="02040503050406030204" pitchFamily="18" charset="0"/>
                              <a:cs typeface="Arial" panose="020B0604020202020204" pitchFamily="34" charset="0"/>
                            </a:rPr>
                            <m:t>𝑈𝑆</m:t>
                          </m:r>
                        </m:sup>
                      </m:sSup>
                    </m:oMath>
                  </m:oMathPara>
                </a14:m>
                <a:endParaRPr lang="es-ES" sz="1200" dirty="0">
                  <a:solidFill>
                    <a:schemeClr val="tx1">
                      <a:lumMod val="90000"/>
                      <a:lumOff val="10000"/>
                    </a:schemeClr>
                  </a:solidFill>
                  <a:latin typeface="Times New Roman" panose="02020603050405020304" pitchFamily="18" charset="0"/>
                  <a:cs typeface="Arial" panose="020B0604020202020204" pitchFamily="34" charset="0"/>
                </a:endParaRPr>
              </a:p>
            </p:txBody>
          </p:sp>
        </mc:Choice>
        <mc:Fallback xmlns="">
          <p:sp>
            <p:nvSpPr>
              <p:cNvPr id="39" name="Rectangle 38">
                <a:extLst>
                  <a:ext uri="{FF2B5EF4-FFF2-40B4-BE49-F238E27FC236}">
                    <a16:creationId xmlns:a16="http://schemas.microsoft.com/office/drawing/2014/main" id="{990B5341-6CD7-43BB-A5B3-A8B80D238ABC}"/>
                  </a:ext>
                </a:extLst>
              </p:cNvPr>
              <p:cNvSpPr>
                <a:spLocks noRot="1" noChangeAspect="1" noMove="1" noResize="1" noEditPoints="1" noAdjustHandles="1" noChangeArrowheads="1" noChangeShapeType="1" noTextEdit="1"/>
              </p:cNvSpPr>
              <p:nvPr/>
            </p:nvSpPr>
            <p:spPr>
              <a:xfrm>
                <a:off x="645990" y="2228832"/>
                <a:ext cx="3762800" cy="726353"/>
              </a:xfrm>
              <a:prstGeom prst="rect">
                <a:avLst/>
              </a:prstGeom>
              <a:blipFill>
                <a:blip r:embed="rId7"/>
                <a:stretch>
                  <a:fillRect t="-840"/>
                </a:stretch>
              </a:blipFill>
            </p:spPr>
            <p:txBody>
              <a:bodyPr/>
              <a:lstStyle/>
              <a:p>
                <a:r>
                  <a:rPr lang="es-ES">
                    <a:noFill/>
                  </a:rPr>
                  <a:t> </a:t>
                </a:r>
              </a:p>
            </p:txBody>
          </p:sp>
        </mc:Fallback>
      </mc:AlternateContent>
    </p:spTree>
    <p:extLst>
      <p:ext uri="{BB962C8B-B14F-4D97-AF65-F5344CB8AC3E}">
        <p14:creationId xmlns:p14="http://schemas.microsoft.com/office/powerpoint/2010/main" val="38923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E2C5B61-87C8-40FC-AE40-86A70F4C3A69}"/>
              </a:ext>
            </a:extLst>
          </p:cNvPr>
          <p:cNvSpPr/>
          <p:nvPr/>
        </p:nvSpPr>
        <p:spPr>
          <a:xfrm>
            <a:off x="2383227" y="1129142"/>
            <a:ext cx="4653349" cy="700993"/>
          </a:xfrm>
          <a:prstGeom prst="roundRect">
            <a:avLst/>
          </a:prstGeom>
          <a:solidFill>
            <a:schemeClr val="bg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6</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2" name="Rectangle 1">
            <a:extLst>
              <a:ext uri="{FF2B5EF4-FFF2-40B4-BE49-F238E27FC236}">
                <a16:creationId xmlns:a16="http://schemas.microsoft.com/office/drawing/2014/main" id="{6AFFCD6F-B169-40DB-8825-5686A9BC7429}"/>
              </a:ext>
            </a:extLst>
          </p:cNvPr>
          <p:cNvSpPr/>
          <p:nvPr/>
        </p:nvSpPr>
        <p:spPr>
          <a:xfrm>
            <a:off x="2383227" y="1160188"/>
            <a:ext cx="4653349"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A labour demand reallocation model is used to identify the workers and households associated with export-supported employment</a:t>
            </a:r>
            <a:endParaRPr lang="es-ES" sz="1200" dirty="0">
              <a:solidFill>
                <a:schemeClr val="tx1">
                  <a:lumMod val="90000"/>
                  <a:lumOff val="10000"/>
                </a:schemeClr>
              </a:solidFill>
              <a:latin typeface="Outfit Light"/>
            </a:endParaRPr>
          </a:p>
        </p:txBody>
      </p:sp>
      <p:grpSp>
        <p:nvGrpSpPr>
          <p:cNvPr id="29" name="Group 28">
            <a:extLst>
              <a:ext uri="{FF2B5EF4-FFF2-40B4-BE49-F238E27FC236}">
                <a16:creationId xmlns:a16="http://schemas.microsoft.com/office/drawing/2014/main" id="{F494F486-9F3E-4985-B298-6222C593DD5E}"/>
              </a:ext>
            </a:extLst>
          </p:cNvPr>
          <p:cNvGrpSpPr/>
          <p:nvPr/>
        </p:nvGrpSpPr>
        <p:grpSpPr>
          <a:xfrm>
            <a:off x="5785143" y="334296"/>
            <a:ext cx="2691438" cy="584775"/>
            <a:chOff x="5556541" y="368164"/>
            <a:chExt cx="2691438" cy="584775"/>
          </a:xfrm>
        </p:grpSpPr>
        <p:sp>
          <p:nvSpPr>
            <p:cNvPr id="30" name="Arrow: Left 21">
              <a:extLst>
                <a:ext uri="{FF2B5EF4-FFF2-40B4-BE49-F238E27FC236}">
                  <a16:creationId xmlns:a16="http://schemas.microsoft.com/office/drawing/2014/main" id="{AD06517B-7A4F-4E4D-AFC0-FE1450B0D5E9}"/>
                </a:ext>
              </a:extLst>
            </p:cNvPr>
            <p:cNvSpPr/>
            <p:nvPr/>
          </p:nvSpPr>
          <p:spPr>
            <a:xfrm>
              <a:off x="5556541" y="584202"/>
              <a:ext cx="772771" cy="169333"/>
            </a:xfrm>
            <a:prstGeom prst="leftArrow">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Rounded Corners 22">
              <a:extLst>
                <a:ext uri="{FF2B5EF4-FFF2-40B4-BE49-F238E27FC236}">
                  <a16:creationId xmlns:a16="http://schemas.microsoft.com/office/drawing/2014/main" id="{692DF1A5-9E54-40B5-9E30-F24A7421E240}"/>
                </a:ext>
              </a:extLst>
            </p:cNvPr>
            <p:cNvSpPr/>
            <p:nvPr/>
          </p:nvSpPr>
          <p:spPr>
            <a:xfrm>
              <a:off x="6257253" y="368164"/>
              <a:ext cx="1956858" cy="584775"/>
            </a:xfrm>
            <a:prstGeom prst="roundRect">
              <a:avLst/>
            </a:prstGeom>
            <a:solidFill>
              <a:schemeClr val="bg1">
                <a:lumMod val="20000"/>
                <a:lumOff val="8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a:extLst>
                <a:ext uri="{FF2B5EF4-FFF2-40B4-BE49-F238E27FC236}">
                  <a16:creationId xmlns:a16="http://schemas.microsoft.com/office/drawing/2014/main" id="{0FDB6169-6037-45B4-A2DF-03C5A480386E}"/>
                </a:ext>
              </a:extLst>
            </p:cNvPr>
            <p:cNvSpPr/>
            <p:nvPr/>
          </p:nvSpPr>
          <p:spPr>
            <a:xfrm>
              <a:off x="6257253" y="368164"/>
              <a:ext cx="867545" cy="584775"/>
            </a:xfrm>
            <a:prstGeom prst="rect">
              <a:avLst/>
            </a:prstGeom>
          </p:spPr>
          <p:txBody>
            <a:bodyPr wrap="none">
              <a:spAutoFit/>
            </a:bodyPr>
            <a:lstStyle/>
            <a:p>
              <a:r>
                <a:rPr lang="es-ES" sz="3200" dirty="0">
                  <a:solidFill>
                    <a:schemeClr val="tx1">
                      <a:lumMod val="90000"/>
                      <a:lumOff val="10000"/>
                    </a:schemeClr>
                  </a:solidFill>
                </a:rPr>
                <a:t>2nd</a:t>
              </a:r>
              <a:endParaRPr lang="es-ES" dirty="0">
                <a:solidFill>
                  <a:schemeClr val="tx1">
                    <a:lumMod val="90000"/>
                    <a:lumOff val="10000"/>
                  </a:schemeClr>
                </a:solidFill>
              </a:endParaRPr>
            </a:p>
          </p:txBody>
        </p:sp>
        <p:sp>
          <p:nvSpPr>
            <p:cNvPr id="33" name="Rectangle 32">
              <a:extLst>
                <a:ext uri="{FF2B5EF4-FFF2-40B4-BE49-F238E27FC236}">
                  <a16:creationId xmlns:a16="http://schemas.microsoft.com/office/drawing/2014/main" id="{98CAE8D8-B7B9-4A4C-B4CB-47C114DE0B56}"/>
                </a:ext>
              </a:extLst>
            </p:cNvPr>
            <p:cNvSpPr/>
            <p:nvPr/>
          </p:nvSpPr>
          <p:spPr>
            <a:xfrm>
              <a:off x="6960447" y="45279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Tree>
    <p:extLst>
      <p:ext uri="{BB962C8B-B14F-4D97-AF65-F5344CB8AC3E}">
        <p14:creationId xmlns:p14="http://schemas.microsoft.com/office/powerpoint/2010/main" val="210978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E2C5B61-87C8-40FC-AE40-86A70F4C3A69}"/>
              </a:ext>
            </a:extLst>
          </p:cNvPr>
          <p:cNvSpPr/>
          <p:nvPr/>
        </p:nvSpPr>
        <p:spPr>
          <a:xfrm>
            <a:off x="2383227" y="1129142"/>
            <a:ext cx="4653349" cy="700993"/>
          </a:xfrm>
          <a:prstGeom prst="roundRect">
            <a:avLst/>
          </a:prstGeom>
          <a:solidFill>
            <a:schemeClr val="bg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6</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2" name="Rectangle 1">
            <a:extLst>
              <a:ext uri="{FF2B5EF4-FFF2-40B4-BE49-F238E27FC236}">
                <a16:creationId xmlns:a16="http://schemas.microsoft.com/office/drawing/2014/main" id="{6AFFCD6F-B169-40DB-8825-5686A9BC7429}"/>
              </a:ext>
            </a:extLst>
          </p:cNvPr>
          <p:cNvSpPr/>
          <p:nvPr/>
        </p:nvSpPr>
        <p:spPr>
          <a:xfrm>
            <a:off x="2383227" y="1160188"/>
            <a:ext cx="4653349"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A labour demand reallocation model is used to identify the workers and households associated with export-supported employment</a:t>
            </a:r>
            <a:endParaRPr lang="es-ES" sz="1200" dirty="0">
              <a:solidFill>
                <a:schemeClr val="tx1">
                  <a:lumMod val="90000"/>
                  <a:lumOff val="10000"/>
                </a:schemeClr>
              </a:solidFill>
              <a:latin typeface="Outfit Light"/>
            </a:endParaRPr>
          </a:p>
        </p:txBody>
      </p:sp>
      <p:sp>
        <p:nvSpPr>
          <p:cNvPr id="7" name="Arrow: Down 6">
            <a:extLst>
              <a:ext uri="{FF2B5EF4-FFF2-40B4-BE49-F238E27FC236}">
                <a16:creationId xmlns:a16="http://schemas.microsoft.com/office/drawing/2014/main" id="{C917FF3B-7C22-47D6-979A-5CE2CB1D87FB}"/>
              </a:ext>
            </a:extLst>
          </p:cNvPr>
          <p:cNvSpPr/>
          <p:nvPr/>
        </p:nvSpPr>
        <p:spPr>
          <a:xfrm>
            <a:off x="4288505" y="1813273"/>
            <a:ext cx="566989" cy="700993"/>
          </a:xfrm>
          <a:prstGeom prst="downArrow">
            <a:avLst/>
          </a:prstGeom>
          <a:solidFill>
            <a:srgbClr val="EAF7EF"/>
          </a:solidFill>
          <a:ln>
            <a:solidFill>
              <a:srgbClr val="EAF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Rounded Corners 26">
            <a:extLst>
              <a:ext uri="{FF2B5EF4-FFF2-40B4-BE49-F238E27FC236}">
                <a16:creationId xmlns:a16="http://schemas.microsoft.com/office/drawing/2014/main" id="{ED7C2C64-5AE4-4BDA-BA30-2888CAC15AAE}"/>
              </a:ext>
            </a:extLst>
          </p:cNvPr>
          <p:cNvSpPr/>
          <p:nvPr/>
        </p:nvSpPr>
        <p:spPr>
          <a:xfrm>
            <a:off x="1671071" y="2571750"/>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grpSp>
        <p:nvGrpSpPr>
          <p:cNvPr id="29" name="Group 28">
            <a:extLst>
              <a:ext uri="{FF2B5EF4-FFF2-40B4-BE49-F238E27FC236}">
                <a16:creationId xmlns:a16="http://schemas.microsoft.com/office/drawing/2014/main" id="{F494F486-9F3E-4985-B298-6222C593DD5E}"/>
              </a:ext>
            </a:extLst>
          </p:cNvPr>
          <p:cNvGrpSpPr/>
          <p:nvPr/>
        </p:nvGrpSpPr>
        <p:grpSpPr>
          <a:xfrm>
            <a:off x="5785143" y="334296"/>
            <a:ext cx="2691438" cy="584775"/>
            <a:chOff x="5556541" y="368164"/>
            <a:chExt cx="2691438" cy="584775"/>
          </a:xfrm>
        </p:grpSpPr>
        <p:sp>
          <p:nvSpPr>
            <p:cNvPr id="30" name="Arrow: Left 21">
              <a:extLst>
                <a:ext uri="{FF2B5EF4-FFF2-40B4-BE49-F238E27FC236}">
                  <a16:creationId xmlns:a16="http://schemas.microsoft.com/office/drawing/2014/main" id="{AD06517B-7A4F-4E4D-AFC0-FE1450B0D5E9}"/>
                </a:ext>
              </a:extLst>
            </p:cNvPr>
            <p:cNvSpPr/>
            <p:nvPr/>
          </p:nvSpPr>
          <p:spPr>
            <a:xfrm>
              <a:off x="5556541" y="584202"/>
              <a:ext cx="772771" cy="169333"/>
            </a:xfrm>
            <a:prstGeom prst="leftArrow">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Rounded Corners 22">
              <a:extLst>
                <a:ext uri="{FF2B5EF4-FFF2-40B4-BE49-F238E27FC236}">
                  <a16:creationId xmlns:a16="http://schemas.microsoft.com/office/drawing/2014/main" id="{692DF1A5-9E54-40B5-9E30-F24A7421E240}"/>
                </a:ext>
              </a:extLst>
            </p:cNvPr>
            <p:cNvSpPr/>
            <p:nvPr/>
          </p:nvSpPr>
          <p:spPr>
            <a:xfrm>
              <a:off x="6257253" y="368164"/>
              <a:ext cx="1956858" cy="584775"/>
            </a:xfrm>
            <a:prstGeom prst="roundRect">
              <a:avLst/>
            </a:prstGeom>
            <a:solidFill>
              <a:schemeClr val="bg1">
                <a:lumMod val="20000"/>
                <a:lumOff val="8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a:extLst>
                <a:ext uri="{FF2B5EF4-FFF2-40B4-BE49-F238E27FC236}">
                  <a16:creationId xmlns:a16="http://schemas.microsoft.com/office/drawing/2014/main" id="{0FDB6169-6037-45B4-A2DF-03C5A480386E}"/>
                </a:ext>
              </a:extLst>
            </p:cNvPr>
            <p:cNvSpPr/>
            <p:nvPr/>
          </p:nvSpPr>
          <p:spPr>
            <a:xfrm>
              <a:off x="6257253" y="368164"/>
              <a:ext cx="867545" cy="584775"/>
            </a:xfrm>
            <a:prstGeom prst="rect">
              <a:avLst/>
            </a:prstGeom>
          </p:spPr>
          <p:txBody>
            <a:bodyPr wrap="none">
              <a:spAutoFit/>
            </a:bodyPr>
            <a:lstStyle/>
            <a:p>
              <a:r>
                <a:rPr lang="es-ES" sz="3200" dirty="0">
                  <a:solidFill>
                    <a:schemeClr val="tx1">
                      <a:lumMod val="90000"/>
                      <a:lumOff val="10000"/>
                    </a:schemeClr>
                  </a:solidFill>
                </a:rPr>
                <a:t>2nd</a:t>
              </a:r>
              <a:endParaRPr lang="es-ES" dirty="0">
                <a:solidFill>
                  <a:schemeClr val="tx1">
                    <a:lumMod val="90000"/>
                    <a:lumOff val="10000"/>
                  </a:schemeClr>
                </a:solidFill>
              </a:endParaRPr>
            </a:p>
          </p:txBody>
        </p:sp>
        <p:sp>
          <p:nvSpPr>
            <p:cNvPr id="33" name="Rectangle 32">
              <a:extLst>
                <a:ext uri="{FF2B5EF4-FFF2-40B4-BE49-F238E27FC236}">
                  <a16:creationId xmlns:a16="http://schemas.microsoft.com/office/drawing/2014/main" id="{98CAE8D8-B7B9-4A4C-B4CB-47C114DE0B56}"/>
                </a:ext>
              </a:extLst>
            </p:cNvPr>
            <p:cNvSpPr/>
            <p:nvPr/>
          </p:nvSpPr>
          <p:spPr>
            <a:xfrm>
              <a:off x="6960447" y="45279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Tree>
    <p:extLst>
      <p:ext uri="{BB962C8B-B14F-4D97-AF65-F5344CB8AC3E}">
        <p14:creationId xmlns:p14="http://schemas.microsoft.com/office/powerpoint/2010/main" val="316926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E2C5B61-87C8-40FC-AE40-86A70F4C3A69}"/>
              </a:ext>
            </a:extLst>
          </p:cNvPr>
          <p:cNvSpPr/>
          <p:nvPr/>
        </p:nvSpPr>
        <p:spPr>
          <a:xfrm>
            <a:off x="2383227" y="1129142"/>
            <a:ext cx="4653349" cy="700993"/>
          </a:xfrm>
          <a:prstGeom prst="roundRect">
            <a:avLst/>
          </a:prstGeom>
          <a:solidFill>
            <a:schemeClr val="bg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Rectangle: Rounded Corners 40">
            <a:extLst>
              <a:ext uri="{FF2B5EF4-FFF2-40B4-BE49-F238E27FC236}">
                <a16:creationId xmlns:a16="http://schemas.microsoft.com/office/drawing/2014/main" id="{63662082-912F-4C82-9F74-D54F154BAB73}"/>
              </a:ext>
            </a:extLst>
          </p:cNvPr>
          <p:cNvSpPr/>
          <p:nvPr/>
        </p:nvSpPr>
        <p:spPr>
          <a:xfrm>
            <a:off x="378325" y="2799474"/>
            <a:ext cx="8388350" cy="1648328"/>
          </a:xfrm>
          <a:prstGeom prst="roundRect">
            <a:avLst/>
          </a:prstGeom>
          <a:solidFill>
            <a:schemeClr val="bg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6</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48" name="Rectangle 47">
            <a:extLst>
              <a:ext uri="{FF2B5EF4-FFF2-40B4-BE49-F238E27FC236}">
                <a16:creationId xmlns:a16="http://schemas.microsoft.com/office/drawing/2014/main" id="{6A263723-4E16-4FB5-9C8C-0078662EF032}"/>
              </a:ext>
            </a:extLst>
          </p:cNvPr>
          <p:cNvSpPr/>
          <p:nvPr/>
        </p:nvSpPr>
        <p:spPr>
          <a:xfrm>
            <a:off x="3673296" y="3598332"/>
            <a:ext cx="723275"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supply</a:t>
            </a:r>
            <a:endParaRPr lang="es-ES" sz="1200" b="1" dirty="0">
              <a:solidFill>
                <a:schemeClr val="tx1">
                  <a:lumMod val="90000"/>
                  <a:lumOff val="10000"/>
                </a:schemeClr>
              </a:solidFill>
              <a:latin typeface="Outfit Light"/>
            </a:endParaRPr>
          </a:p>
        </p:txBody>
      </p:sp>
      <p:pic>
        <p:nvPicPr>
          <p:cNvPr id="49" name="Graphic 48" descr="Man">
            <a:extLst>
              <a:ext uri="{FF2B5EF4-FFF2-40B4-BE49-F238E27FC236}">
                <a16:creationId xmlns:a16="http://schemas.microsoft.com/office/drawing/2014/main" id="{087CB22D-17D3-433B-922D-55CD410C79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2323" y="3552796"/>
            <a:ext cx="542611" cy="476728"/>
          </a:xfrm>
          <a:prstGeom prst="rect">
            <a:avLst/>
          </a:prstGeom>
        </p:spPr>
      </p:pic>
      <p:sp>
        <p:nvSpPr>
          <p:cNvPr id="28" name="Rectangle 27">
            <a:extLst>
              <a:ext uri="{FF2B5EF4-FFF2-40B4-BE49-F238E27FC236}">
                <a16:creationId xmlns:a16="http://schemas.microsoft.com/office/drawing/2014/main" id="{36F9E913-FF2B-49A2-B31F-7B3DD34356A5}"/>
              </a:ext>
            </a:extLst>
          </p:cNvPr>
          <p:cNvSpPr/>
          <p:nvPr/>
        </p:nvSpPr>
        <p:spPr>
          <a:xfrm>
            <a:off x="5237048" y="3631287"/>
            <a:ext cx="766557"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demand</a:t>
            </a:r>
            <a:endParaRPr lang="es-ES" sz="1200" b="1" dirty="0">
              <a:solidFill>
                <a:schemeClr val="tx1">
                  <a:lumMod val="90000"/>
                  <a:lumOff val="10000"/>
                </a:schemeClr>
              </a:solidFill>
              <a:latin typeface="Outfit Light"/>
            </a:endParaRPr>
          </a:p>
        </p:txBody>
      </p:sp>
      <p:pic>
        <p:nvPicPr>
          <p:cNvPr id="37" name="Graphic 36" descr="Briefcase">
            <a:extLst>
              <a:ext uri="{FF2B5EF4-FFF2-40B4-BE49-F238E27FC236}">
                <a16:creationId xmlns:a16="http://schemas.microsoft.com/office/drawing/2014/main" id="{56188C26-C255-4373-9C84-AD02B599FA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6455" y="3556370"/>
            <a:ext cx="545122" cy="545122"/>
          </a:xfrm>
          <a:prstGeom prst="rect">
            <a:avLst/>
          </a:prstGeom>
        </p:spPr>
      </p:pic>
      <p:sp>
        <p:nvSpPr>
          <p:cNvPr id="6" name="Arrow: Left-Right 5">
            <a:extLst>
              <a:ext uri="{FF2B5EF4-FFF2-40B4-BE49-F238E27FC236}">
                <a16:creationId xmlns:a16="http://schemas.microsoft.com/office/drawing/2014/main" id="{0B3F1829-AE23-497B-80E3-639B58564B35}"/>
              </a:ext>
            </a:extLst>
          </p:cNvPr>
          <p:cNvSpPr/>
          <p:nvPr/>
        </p:nvSpPr>
        <p:spPr>
          <a:xfrm>
            <a:off x="4487611" y="3750004"/>
            <a:ext cx="628633" cy="224230"/>
          </a:xfrm>
          <a:prstGeom prst="leftRightArrow">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angle 2">
            <a:extLst>
              <a:ext uri="{FF2B5EF4-FFF2-40B4-BE49-F238E27FC236}">
                <a16:creationId xmlns:a16="http://schemas.microsoft.com/office/drawing/2014/main" id="{AA09617C-283F-4D22-B985-8B9808586099}"/>
              </a:ext>
            </a:extLst>
          </p:cNvPr>
          <p:cNvSpPr/>
          <p:nvPr/>
        </p:nvSpPr>
        <p:spPr>
          <a:xfrm>
            <a:off x="3823964" y="3292326"/>
            <a:ext cx="1758815" cy="246221"/>
          </a:xfrm>
          <a:prstGeom prst="rect">
            <a:avLst/>
          </a:prstGeom>
        </p:spPr>
        <p:txBody>
          <a:bodyPr wrap="none">
            <a:spAutoFit/>
          </a:bodyPr>
          <a:lstStyle/>
          <a:p>
            <a:r>
              <a:rPr lang="es-ES" sz="1000" b="1" dirty="0">
                <a:solidFill>
                  <a:schemeClr val="tx1">
                    <a:lumMod val="90000"/>
                    <a:lumOff val="10000"/>
                  </a:schemeClr>
                </a:solidFill>
                <a:latin typeface="Outfit Light"/>
              </a:rPr>
              <a:t>ALLOCATION APPROACH</a:t>
            </a:r>
          </a:p>
        </p:txBody>
      </p:sp>
      <p:sp>
        <p:nvSpPr>
          <p:cNvPr id="2" name="Rectangle 1">
            <a:extLst>
              <a:ext uri="{FF2B5EF4-FFF2-40B4-BE49-F238E27FC236}">
                <a16:creationId xmlns:a16="http://schemas.microsoft.com/office/drawing/2014/main" id="{6AFFCD6F-B169-40DB-8825-5686A9BC7429}"/>
              </a:ext>
            </a:extLst>
          </p:cNvPr>
          <p:cNvSpPr/>
          <p:nvPr/>
        </p:nvSpPr>
        <p:spPr>
          <a:xfrm>
            <a:off x="2383227" y="1160188"/>
            <a:ext cx="4653349"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A labour demand reallocation model is used to identify the workers and households associated with export-supported employment</a:t>
            </a:r>
            <a:endParaRPr lang="es-ES" sz="1200" dirty="0">
              <a:solidFill>
                <a:schemeClr val="tx1">
                  <a:lumMod val="90000"/>
                  <a:lumOff val="10000"/>
                </a:schemeClr>
              </a:solidFill>
              <a:latin typeface="Outfit Light"/>
            </a:endParaRPr>
          </a:p>
        </p:txBody>
      </p:sp>
      <p:sp>
        <p:nvSpPr>
          <p:cNvPr id="7" name="Arrow: Down 6">
            <a:extLst>
              <a:ext uri="{FF2B5EF4-FFF2-40B4-BE49-F238E27FC236}">
                <a16:creationId xmlns:a16="http://schemas.microsoft.com/office/drawing/2014/main" id="{C917FF3B-7C22-47D6-979A-5CE2CB1D87FB}"/>
              </a:ext>
            </a:extLst>
          </p:cNvPr>
          <p:cNvSpPr/>
          <p:nvPr/>
        </p:nvSpPr>
        <p:spPr>
          <a:xfrm>
            <a:off x="4288505" y="1813273"/>
            <a:ext cx="566989" cy="700993"/>
          </a:xfrm>
          <a:prstGeom prst="downArrow">
            <a:avLst/>
          </a:prstGeom>
          <a:solidFill>
            <a:srgbClr val="EAF7EF"/>
          </a:solidFill>
          <a:ln>
            <a:solidFill>
              <a:srgbClr val="EAF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Rounded Corners 26">
            <a:extLst>
              <a:ext uri="{FF2B5EF4-FFF2-40B4-BE49-F238E27FC236}">
                <a16:creationId xmlns:a16="http://schemas.microsoft.com/office/drawing/2014/main" id="{ED7C2C64-5AE4-4BDA-BA30-2888CAC15AAE}"/>
              </a:ext>
            </a:extLst>
          </p:cNvPr>
          <p:cNvSpPr/>
          <p:nvPr/>
        </p:nvSpPr>
        <p:spPr>
          <a:xfrm>
            <a:off x="1671071" y="2571750"/>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grpSp>
        <p:nvGrpSpPr>
          <p:cNvPr id="29" name="Group 28">
            <a:extLst>
              <a:ext uri="{FF2B5EF4-FFF2-40B4-BE49-F238E27FC236}">
                <a16:creationId xmlns:a16="http://schemas.microsoft.com/office/drawing/2014/main" id="{F494F486-9F3E-4985-B298-6222C593DD5E}"/>
              </a:ext>
            </a:extLst>
          </p:cNvPr>
          <p:cNvGrpSpPr/>
          <p:nvPr/>
        </p:nvGrpSpPr>
        <p:grpSpPr>
          <a:xfrm>
            <a:off x="5785143" y="334296"/>
            <a:ext cx="2691438" cy="584775"/>
            <a:chOff x="5556541" y="368164"/>
            <a:chExt cx="2691438" cy="584775"/>
          </a:xfrm>
        </p:grpSpPr>
        <p:sp>
          <p:nvSpPr>
            <p:cNvPr id="30" name="Arrow: Left 21">
              <a:extLst>
                <a:ext uri="{FF2B5EF4-FFF2-40B4-BE49-F238E27FC236}">
                  <a16:creationId xmlns:a16="http://schemas.microsoft.com/office/drawing/2014/main" id="{AD06517B-7A4F-4E4D-AFC0-FE1450B0D5E9}"/>
                </a:ext>
              </a:extLst>
            </p:cNvPr>
            <p:cNvSpPr/>
            <p:nvPr/>
          </p:nvSpPr>
          <p:spPr>
            <a:xfrm>
              <a:off x="5556541" y="584202"/>
              <a:ext cx="772771" cy="169333"/>
            </a:xfrm>
            <a:prstGeom prst="leftArrow">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Rounded Corners 22">
              <a:extLst>
                <a:ext uri="{FF2B5EF4-FFF2-40B4-BE49-F238E27FC236}">
                  <a16:creationId xmlns:a16="http://schemas.microsoft.com/office/drawing/2014/main" id="{692DF1A5-9E54-40B5-9E30-F24A7421E240}"/>
                </a:ext>
              </a:extLst>
            </p:cNvPr>
            <p:cNvSpPr/>
            <p:nvPr/>
          </p:nvSpPr>
          <p:spPr>
            <a:xfrm>
              <a:off x="6257253" y="368164"/>
              <a:ext cx="1956858" cy="584775"/>
            </a:xfrm>
            <a:prstGeom prst="roundRect">
              <a:avLst/>
            </a:prstGeom>
            <a:solidFill>
              <a:schemeClr val="bg1">
                <a:lumMod val="20000"/>
                <a:lumOff val="8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a:extLst>
                <a:ext uri="{FF2B5EF4-FFF2-40B4-BE49-F238E27FC236}">
                  <a16:creationId xmlns:a16="http://schemas.microsoft.com/office/drawing/2014/main" id="{0FDB6169-6037-45B4-A2DF-03C5A480386E}"/>
                </a:ext>
              </a:extLst>
            </p:cNvPr>
            <p:cNvSpPr/>
            <p:nvPr/>
          </p:nvSpPr>
          <p:spPr>
            <a:xfrm>
              <a:off x="6257253" y="368164"/>
              <a:ext cx="867545" cy="584775"/>
            </a:xfrm>
            <a:prstGeom prst="rect">
              <a:avLst/>
            </a:prstGeom>
          </p:spPr>
          <p:txBody>
            <a:bodyPr wrap="none">
              <a:spAutoFit/>
            </a:bodyPr>
            <a:lstStyle/>
            <a:p>
              <a:r>
                <a:rPr lang="es-ES" sz="3200" dirty="0">
                  <a:solidFill>
                    <a:schemeClr val="tx1">
                      <a:lumMod val="90000"/>
                      <a:lumOff val="10000"/>
                    </a:schemeClr>
                  </a:solidFill>
                </a:rPr>
                <a:t>2nd</a:t>
              </a:r>
              <a:endParaRPr lang="es-ES" dirty="0">
                <a:solidFill>
                  <a:schemeClr val="tx1">
                    <a:lumMod val="90000"/>
                    <a:lumOff val="10000"/>
                  </a:schemeClr>
                </a:solidFill>
              </a:endParaRPr>
            </a:p>
          </p:txBody>
        </p:sp>
        <p:sp>
          <p:nvSpPr>
            <p:cNvPr id="33" name="Rectangle 32">
              <a:extLst>
                <a:ext uri="{FF2B5EF4-FFF2-40B4-BE49-F238E27FC236}">
                  <a16:creationId xmlns:a16="http://schemas.microsoft.com/office/drawing/2014/main" id="{98CAE8D8-B7B9-4A4C-B4CB-47C114DE0B56}"/>
                </a:ext>
              </a:extLst>
            </p:cNvPr>
            <p:cNvSpPr/>
            <p:nvPr/>
          </p:nvSpPr>
          <p:spPr>
            <a:xfrm>
              <a:off x="6960447" y="45279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Tree>
    <p:extLst>
      <p:ext uri="{BB962C8B-B14F-4D97-AF65-F5344CB8AC3E}">
        <p14:creationId xmlns:p14="http://schemas.microsoft.com/office/powerpoint/2010/main" val="137110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E2C5B61-87C8-40FC-AE40-86A70F4C3A69}"/>
              </a:ext>
            </a:extLst>
          </p:cNvPr>
          <p:cNvSpPr/>
          <p:nvPr/>
        </p:nvSpPr>
        <p:spPr>
          <a:xfrm>
            <a:off x="2383227" y="1129142"/>
            <a:ext cx="4653349" cy="700993"/>
          </a:xfrm>
          <a:prstGeom prst="roundRect">
            <a:avLst/>
          </a:prstGeom>
          <a:solidFill>
            <a:schemeClr val="bg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Rectangle: Rounded Corners 40">
            <a:extLst>
              <a:ext uri="{FF2B5EF4-FFF2-40B4-BE49-F238E27FC236}">
                <a16:creationId xmlns:a16="http://schemas.microsoft.com/office/drawing/2014/main" id="{63662082-912F-4C82-9F74-D54F154BAB73}"/>
              </a:ext>
            </a:extLst>
          </p:cNvPr>
          <p:cNvSpPr/>
          <p:nvPr/>
        </p:nvSpPr>
        <p:spPr>
          <a:xfrm>
            <a:off x="378325" y="2799474"/>
            <a:ext cx="8388350" cy="1648328"/>
          </a:xfrm>
          <a:prstGeom prst="roundRect">
            <a:avLst/>
          </a:prstGeom>
          <a:solidFill>
            <a:schemeClr val="bg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Oval 4">
            <a:extLst>
              <a:ext uri="{FF2B5EF4-FFF2-40B4-BE49-F238E27FC236}">
                <a16:creationId xmlns:a16="http://schemas.microsoft.com/office/drawing/2014/main" id="{5FB5D706-5D7E-40B0-8017-12C636180D30}"/>
              </a:ext>
            </a:extLst>
          </p:cNvPr>
          <p:cNvSpPr/>
          <p:nvPr/>
        </p:nvSpPr>
        <p:spPr>
          <a:xfrm>
            <a:off x="593861" y="3100260"/>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6</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40" name="Rectangle 39">
            <a:extLst>
              <a:ext uri="{FF2B5EF4-FFF2-40B4-BE49-F238E27FC236}">
                <a16:creationId xmlns:a16="http://schemas.microsoft.com/office/drawing/2014/main" id="{E2026179-5837-4689-8BFC-FBBEE890BA11}"/>
              </a:ext>
            </a:extLst>
          </p:cNvPr>
          <p:cNvSpPr/>
          <p:nvPr/>
        </p:nvSpPr>
        <p:spPr>
          <a:xfrm>
            <a:off x="604896" y="3220064"/>
            <a:ext cx="2433197" cy="246221"/>
          </a:xfrm>
          <a:prstGeom prst="rect">
            <a:avLst/>
          </a:prstGeom>
        </p:spPr>
        <p:txBody>
          <a:bodyPr wrap="square">
            <a:spAutoFit/>
          </a:bodyPr>
          <a:lstStyle/>
          <a:p>
            <a:pPr algn="ctr"/>
            <a:r>
              <a:rPr lang="en-GB" sz="1000" b="1" dirty="0">
                <a:solidFill>
                  <a:schemeClr val="tx1">
                    <a:lumMod val="90000"/>
                    <a:lumOff val="10000"/>
                  </a:schemeClr>
                </a:solidFill>
                <a:latin typeface="Outfit Light"/>
              </a:rPr>
              <a:t>EU-SILC panel (2012-2022)</a:t>
            </a:r>
            <a:endParaRPr lang="es-ES" sz="1000" b="1" dirty="0">
              <a:solidFill>
                <a:schemeClr val="tx1">
                  <a:lumMod val="90000"/>
                  <a:lumOff val="10000"/>
                </a:schemeClr>
              </a:solidFill>
              <a:latin typeface="Outfit Light"/>
            </a:endParaRPr>
          </a:p>
        </p:txBody>
      </p:sp>
      <p:sp>
        <p:nvSpPr>
          <p:cNvPr id="48" name="Rectangle 47">
            <a:extLst>
              <a:ext uri="{FF2B5EF4-FFF2-40B4-BE49-F238E27FC236}">
                <a16:creationId xmlns:a16="http://schemas.microsoft.com/office/drawing/2014/main" id="{6A263723-4E16-4FB5-9C8C-0078662EF032}"/>
              </a:ext>
            </a:extLst>
          </p:cNvPr>
          <p:cNvSpPr/>
          <p:nvPr/>
        </p:nvSpPr>
        <p:spPr>
          <a:xfrm>
            <a:off x="3673296" y="3598332"/>
            <a:ext cx="723275"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supply</a:t>
            </a:r>
            <a:endParaRPr lang="es-ES" sz="1200" b="1" dirty="0">
              <a:solidFill>
                <a:schemeClr val="tx1">
                  <a:lumMod val="90000"/>
                  <a:lumOff val="10000"/>
                </a:schemeClr>
              </a:solidFill>
              <a:latin typeface="Outfit Light"/>
            </a:endParaRPr>
          </a:p>
        </p:txBody>
      </p:sp>
      <p:pic>
        <p:nvPicPr>
          <p:cNvPr id="49" name="Graphic 48" descr="Man">
            <a:extLst>
              <a:ext uri="{FF2B5EF4-FFF2-40B4-BE49-F238E27FC236}">
                <a16:creationId xmlns:a16="http://schemas.microsoft.com/office/drawing/2014/main" id="{087CB22D-17D3-433B-922D-55CD410C79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2323" y="3552796"/>
            <a:ext cx="542611" cy="476728"/>
          </a:xfrm>
          <a:prstGeom prst="rect">
            <a:avLst/>
          </a:prstGeom>
        </p:spPr>
      </p:pic>
      <p:sp>
        <p:nvSpPr>
          <p:cNvPr id="28" name="Rectangle 27">
            <a:extLst>
              <a:ext uri="{FF2B5EF4-FFF2-40B4-BE49-F238E27FC236}">
                <a16:creationId xmlns:a16="http://schemas.microsoft.com/office/drawing/2014/main" id="{36F9E913-FF2B-49A2-B31F-7B3DD34356A5}"/>
              </a:ext>
            </a:extLst>
          </p:cNvPr>
          <p:cNvSpPr/>
          <p:nvPr/>
        </p:nvSpPr>
        <p:spPr>
          <a:xfrm>
            <a:off x="5237048" y="3631287"/>
            <a:ext cx="766557"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demand</a:t>
            </a:r>
            <a:endParaRPr lang="es-ES" sz="1200" b="1" dirty="0">
              <a:solidFill>
                <a:schemeClr val="tx1">
                  <a:lumMod val="90000"/>
                  <a:lumOff val="10000"/>
                </a:schemeClr>
              </a:solidFill>
              <a:latin typeface="Outfit Light"/>
            </a:endParaRPr>
          </a:p>
        </p:txBody>
      </p:sp>
      <p:pic>
        <p:nvPicPr>
          <p:cNvPr id="37" name="Graphic 36" descr="Briefcase">
            <a:extLst>
              <a:ext uri="{FF2B5EF4-FFF2-40B4-BE49-F238E27FC236}">
                <a16:creationId xmlns:a16="http://schemas.microsoft.com/office/drawing/2014/main" id="{56188C26-C255-4373-9C84-AD02B599FA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6455" y="3556370"/>
            <a:ext cx="545122" cy="545122"/>
          </a:xfrm>
          <a:prstGeom prst="rect">
            <a:avLst/>
          </a:prstGeom>
        </p:spPr>
      </p:pic>
      <p:sp>
        <p:nvSpPr>
          <p:cNvPr id="6" name="Arrow: Left-Right 5">
            <a:extLst>
              <a:ext uri="{FF2B5EF4-FFF2-40B4-BE49-F238E27FC236}">
                <a16:creationId xmlns:a16="http://schemas.microsoft.com/office/drawing/2014/main" id="{0B3F1829-AE23-497B-80E3-639B58564B35}"/>
              </a:ext>
            </a:extLst>
          </p:cNvPr>
          <p:cNvSpPr/>
          <p:nvPr/>
        </p:nvSpPr>
        <p:spPr>
          <a:xfrm>
            <a:off x="4487611" y="3750004"/>
            <a:ext cx="628633" cy="224230"/>
          </a:xfrm>
          <a:prstGeom prst="leftRightArrow">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angle 2">
            <a:extLst>
              <a:ext uri="{FF2B5EF4-FFF2-40B4-BE49-F238E27FC236}">
                <a16:creationId xmlns:a16="http://schemas.microsoft.com/office/drawing/2014/main" id="{AA09617C-283F-4D22-B985-8B9808586099}"/>
              </a:ext>
            </a:extLst>
          </p:cNvPr>
          <p:cNvSpPr/>
          <p:nvPr/>
        </p:nvSpPr>
        <p:spPr>
          <a:xfrm>
            <a:off x="3823964" y="3292326"/>
            <a:ext cx="1758815" cy="246221"/>
          </a:xfrm>
          <a:prstGeom prst="rect">
            <a:avLst/>
          </a:prstGeom>
        </p:spPr>
        <p:txBody>
          <a:bodyPr wrap="none">
            <a:spAutoFit/>
          </a:bodyPr>
          <a:lstStyle/>
          <a:p>
            <a:r>
              <a:rPr lang="es-ES" sz="1000" b="1" dirty="0">
                <a:solidFill>
                  <a:schemeClr val="tx1">
                    <a:lumMod val="90000"/>
                    <a:lumOff val="10000"/>
                  </a:schemeClr>
                </a:solidFill>
                <a:latin typeface="Outfit Light"/>
              </a:rPr>
              <a:t>ALLOCATION APPROACH</a:t>
            </a:r>
          </a:p>
        </p:txBody>
      </p:sp>
      <p:sp>
        <p:nvSpPr>
          <p:cNvPr id="4" name="Rectangle 3">
            <a:extLst>
              <a:ext uri="{FF2B5EF4-FFF2-40B4-BE49-F238E27FC236}">
                <a16:creationId xmlns:a16="http://schemas.microsoft.com/office/drawing/2014/main" id="{E3BBFD24-E4C8-4208-9104-BC31B8835742}"/>
              </a:ext>
            </a:extLst>
          </p:cNvPr>
          <p:cNvSpPr/>
          <p:nvPr/>
        </p:nvSpPr>
        <p:spPr>
          <a:xfrm>
            <a:off x="781673" y="3381987"/>
            <a:ext cx="2592981" cy="646331"/>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Employment history and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Socioeconomic characteristics</a:t>
            </a:r>
          </a:p>
        </p:txBody>
      </p:sp>
      <p:sp>
        <p:nvSpPr>
          <p:cNvPr id="2" name="Rectangle 1">
            <a:extLst>
              <a:ext uri="{FF2B5EF4-FFF2-40B4-BE49-F238E27FC236}">
                <a16:creationId xmlns:a16="http://schemas.microsoft.com/office/drawing/2014/main" id="{6AFFCD6F-B169-40DB-8825-5686A9BC7429}"/>
              </a:ext>
            </a:extLst>
          </p:cNvPr>
          <p:cNvSpPr/>
          <p:nvPr/>
        </p:nvSpPr>
        <p:spPr>
          <a:xfrm>
            <a:off x="2383227" y="1160188"/>
            <a:ext cx="4653349"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A labour demand reallocation model is used to identify the workers and households associated with export-supported employment</a:t>
            </a:r>
            <a:endParaRPr lang="es-ES" sz="1200" dirty="0">
              <a:solidFill>
                <a:schemeClr val="tx1">
                  <a:lumMod val="90000"/>
                  <a:lumOff val="10000"/>
                </a:schemeClr>
              </a:solidFill>
              <a:latin typeface="Outfit Light"/>
            </a:endParaRPr>
          </a:p>
        </p:txBody>
      </p:sp>
      <p:sp>
        <p:nvSpPr>
          <p:cNvPr id="7" name="Arrow: Down 6">
            <a:extLst>
              <a:ext uri="{FF2B5EF4-FFF2-40B4-BE49-F238E27FC236}">
                <a16:creationId xmlns:a16="http://schemas.microsoft.com/office/drawing/2014/main" id="{C917FF3B-7C22-47D6-979A-5CE2CB1D87FB}"/>
              </a:ext>
            </a:extLst>
          </p:cNvPr>
          <p:cNvSpPr/>
          <p:nvPr/>
        </p:nvSpPr>
        <p:spPr>
          <a:xfrm>
            <a:off x="4288505" y="1813273"/>
            <a:ext cx="566989" cy="700993"/>
          </a:xfrm>
          <a:prstGeom prst="downArrow">
            <a:avLst/>
          </a:prstGeom>
          <a:solidFill>
            <a:srgbClr val="EAF7EF"/>
          </a:solidFill>
          <a:ln>
            <a:solidFill>
              <a:srgbClr val="EAF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Rounded Corners 26">
            <a:extLst>
              <a:ext uri="{FF2B5EF4-FFF2-40B4-BE49-F238E27FC236}">
                <a16:creationId xmlns:a16="http://schemas.microsoft.com/office/drawing/2014/main" id="{ED7C2C64-5AE4-4BDA-BA30-2888CAC15AAE}"/>
              </a:ext>
            </a:extLst>
          </p:cNvPr>
          <p:cNvSpPr/>
          <p:nvPr/>
        </p:nvSpPr>
        <p:spPr>
          <a:xfrm>
            <a:off x="1671071" y="2571750"/>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grpSp>
        <p:nvGrpSpPr>
          <p:cNvPr id="29" name="Group 28">
            <a:extLst>
              <a:ext uri="{FF2B5EF4-FFF2-40B4-BE49-F238E27FC236}">
                <a16:creationId xmlns:a16="http://schemas.microsoft.com/office/drawing/2014/main" id="{F494F486-9F3E-4985-B298-6222C593DD5E}"/>
              </a:ext>
            </a:extLst>
          </p:cNvPr>
          <p:cNvGrpSpPr/>
          <p:nvPr/>
        </p:nvGrpSpPr>
        <p:grpSpPr>
          <a:xfrm>
            <a:off x="5785143" y="334296"/>
            <a:ext cx="2691438" cy="584775"/>
            <a:chOff x="5556541" y="368164"/>
            <a:chExt cx="2691438" cy="584775"/>
          </a:xfrm>
        </p:grpSpPr>
        <p:sp>
          <p:nvSpPr>
            <p:cNvPr id="30" name="Arrow: Left 21">
              <a:extLst>
                <a:ext uri="{FF2B5EF4-FFF2-40B4-BE49-F238E27FC236}">
                  <a16:creationId xmlns:a16="http://schemas.microsoft.com/office/drawing/2014/main" id="{AD06517B-7A4F-4E4D-AFC0-FE1450B0D5E9}"/>
                </a:ext>
              </a:extLst>
            </p:cNvPr>
            <p:cNvSpPr/>
            <p:nvPr/>
          </p:nvSpPr>
          <p:spPr>
            <a:xfrm>
              <a:off x="5556541" y="584202"/>
              <a:ext cx="772771" cy="169333"/>
            </a:xfrm>
            <a:prstGeom prst="leftArrow">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Rounded Corners 22">
              <a:extLst>
                <a:ext uri="{FF2B5EF4-FFF2-40B4-BE49-F238E27FC236}">
                  <a16:creationId xmlns:a16="http://schemas.microsoft.com/office/drawing/2014/main" id="{692DF1A5-9E54-40B5-9E30-F24A7421E240}"/>
                </a:ext>
              </a:extLst>
            </p:cNvPr>
            <p:cNvSpPr/>
            <p:nvPr/>
          </p:nvSpPr>
          <p:spPr>
            <a:xfrm>
              <a:off x="6257253" y="368164"/>
              <a:ext cx="1956858" cy="584775"/>
            </a:xfrm>
            <a:prstGeom prst="roundRect">
              <a:avLst/>
            </a:prstGeom>
            <a:solidFill>
              <a:schemeClr val="bg1">
                <a:lumMod val="20000"/>
                <a:lumOff val="8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a:extLst>
                <a:ext uri="{FF2B5EF4-FFF2-40B4-BE49-F238E27FC236}">
                  <a16:creationId xmlns:a16="http://schemas.microsoft.com/office/drawing/2014/main" id="{0FDB6169-6037-45B4-A2DF-03C5A480386E}"/>
                </a:ext>
              </a:extLst>
            </p:cNvPr>
            <p:cNvSpPr/>
            <p:nvPr/>
          </p:nvSpPr>
          <p:spPr>
            <a:xfrm>
              <a:off x="6257253" y="368164"/>
              <a:ext cx="867545" cy="584775"/>
            </a:xfrm>
            <a:prstGeom prst="rect">
              <a:avLst/>
            </a:prstGeom>
          </p:spPr>
          <p:txBody>
            <a:bodyPr wrap="none">
              <a:spAutoFit/>
            </a:bodyPr>
            <a:lstStyle/>
            <a:p>
              <a:r>
                <a:rPr lang="es-ES" sz="3200" dirty="0">
                  <a:solidFill>
                    <a:schemeClr val="tx1">
                      <a:lumMod val="90000"/>
                      <a:lumOff val="10000"/>
                    </a:schemeClr>
                  </a:solidFill>
                </a:rPr>
                <a:t>2nd</a:t>
              </a:r>
              <a:endParaRPr lang="es-ES" dirty="0">
                <a:solidFill>
                  <a:schemeClr val="tx1">
                    <a:lumMod val="90000"/>
                    <a:lumOff val="10000"/>
                  </a:schemeClr>
                </a:solidFill>
              </a:endParaRPr>
            </a:p>
          </p:txBody>
        </p:sp>
        <p:sp>
          <p:nvSpPr>
            <p:cNvPr id="33" name="Rectangle 32">
              <a:extLst>
                <a:ext uri="{FF2B5EF4-FFF2-40B4-BE49-F238E27FC236}">
                  <a16:creationId xmlns:a16="http://schemas.microsoft.com/office/drawing/2014/main" id="{98CAE8D8-B7B9-4A4C-B4CB-47C114DE0B56}"/>
                </a:ext>
              </a:extLst>
            </p:cNvPr>
            <p:cNvSpPr/>
            <p:nvPr/>
          </p:nvSpPr>
          <p:spPr>
            <a:xfrm>
              <a:off x="6960447" y="45279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Tree>
    <p:extLst>
      <p:ext uri="{BB962C8B-B14F-4D97-AF65-F5344CB8AC3E}">
        <p14:creationId xmlns:p14="http://schemas.microsoft.com/office/powerpoint/2010/main" val="405481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E2C5B61-87C8-40FC-AE40-86A70F4C3A69}"/>
              </a:ext>
            </a:extLst>
          </p:cNvPr>
          <p:cNvSpPr/>
          <p:nvPr/>
        </p:nvSpPr>
        <p:spPr>
          <a:xfrm>
            <a:off x="2383227" y="1129142"/>
            <a:ext cx="4653349" cy="700993"/>
          </a:xfrm>
          <a:prstGeom prst="roundRect">
            <a:avLst/>
          </a:prstGeom>
          <a:solidFill>
            <a:schemeClr val="bg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Rectangle: Rounded Corners 40">
            <a:extLst>
              <a:ext uri="{FF2B5EF4-FFF2-40B4-BE49-F238E27FC236}">
                <a16:creationId xmlns:a16="http://schemas.microsoft.com/office/drawing/2014/main" id="{63662082-912F-4C82-9F74-D54F154BAB73}"/>
              </a:ext>
            </a:extLst>
          </p:cNvPr>
          <p:cNvSpPr/>
          <p:nvPr/>
        </p:nvSpPr>
        <p:spPr>
          <a:xfrm>
            <a:off x="378325" y="2799474"/>
            <a:ext cx="8388350" cy="1648328"/>
          </a:xfrm>
          <a:prstGeom prst="roundRect">
            <a:avLst/>
          </a:prstGeom>
          <a:solidFill>
            <a:schemeClr val="bg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8" name="Oval 97">
            <a:extLst>
              <a:ext uri="{FF2B5EF4-FFF2-40B4-BE49-F238E27FC236}">
                <a16:creationId xmlns:a16="http://schemas.microsoft.com/office/drawing/2014/main" id="{E8C7D6B7-E0BE-4749-9160-EF2A20CAF908}"/>
              </a:ext>
            </a:extLst>
          </p:cNvPr>
          <p:cNvSpPr/>
          <p:nvPr/>
        </p:nvSpPr>
        <p:spPr>
          <a:xfrm>
            <a:off x="5207311" y="3124310"/>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val 4">
            <a:extLst>
              <a:ext uri="{FF2B5EF4-FFF2-40B4-BE49-F238E27FC236}">
                <a16:creationId xmlns:a16="http://schemas.microsoft.com/office/drawing/2014/main" id="{5FB5D706-5D7E-40B0-8017-12C636180D30}"/>
              </a:ext>
            </a:extLst>
          </p:cNvPr>
          <p:cNvSpPr/>
          <p:nvPr/>
        </p:nvSpPr>
        <p:spPr>
          <a:xfrm>
            <a:off x="593861" y="3100260"/>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6</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40" name="Rectangle 39">
            <a:extLst>
              <a:ext uri="{FF2B5EF4-FFF2-40B4-BE49-F238E27FC236}">
                <a16:creationId xmlns:a16="http://schemas.microsoft.com/office/drawing/2014/main" id="{E2026179-5837-4689-8BFC-FBBEE890BA11}"/>
              </a:ext>
            </a:extLst>
          </p:cNvPr>
          <p:cNvSpPr/>
          <p:nvPr/>
        </p:nvSpPr>
        <p:spPr>
          <a:xfrm>
            <a:off x="604896" y="3220064"/>
            <a:ext cx="2433197" cy="246221"/>
          </a:xfrm>
          <a:prstGeom prst="rect">
            <a:avLst/>
          </a:prstGeom>
        </p:spPr>
        <p:txBody>
          <a:bodyPr wrap="square">
            <a:spAutoFit/>
          </a:bodyPr>
          <a:lstStyle/>
          <a:p>
            <a:pPr algn="ctr"/>
            <a:r>
              <a:rPr lang="en-GB" sz="1000" b="1" dirty="0">
                <a:solidFill>
                  <a:schemeClr val="tx1">
                    <a:lumMod val="90000"/>
                    <a:lumOff val="10000"/>
                  </a:schemeClr>
                </a:solidFill>
                <a:latin typeface="Outfit Light"/>
              </a:rPr>
              <a:t>EU-SILC panel (2012-2022)</a:t>
            </a:r>
            <a:endParaRPr lang="es-ES" sz="1000" b="1" dirty="0">
              <a:solidFill>
                <a:schemeClr val="tx1">
                  <a:lumMod val="90000"/>
                  <a:lumOff val="10000"/>
                </a:schemeClr>
              </a:solidFill>
              <a:latin typeface="Outfit Light"/>
            </a:endParaRPr>
          </a:p>
        </p:txBody>
      </p:sp>
      <p:sp>
        <p:nvSpPr>
          <p:cNvPr id="51" name="Rectangle 50">
            <a:extLst>
              <a:ext uri="{FF2B5EF4-FFF2-40B4-BE49-F238E27FC236}">
                <a16:creationId xmlns:a16="http://schemas.microsoft.com/office/drawing/2014/main" id="{E7D501BE-AA4D-4A8E-A240-DE018AB855ED}"/>
              </a:ext>
            </a:extLst>
          </p:cNvPr>
          <p:cNvSpPr/>
          <p:nvPr/>
        </p:nvSpPr>
        <p:spPr>
          <a:xfrm>
            <a:off x="6455046" y="3222095"/>
            <a:ext cx="1809975" cy="707886"/>
          </a:xfrm>
          <a:prstGeom prst="rect">
            <a:avLst/>
          </a:prstGeom>
        </p:spPr>
        <p:txBody>
          <a:bodyPr wrap="square">
            <a:spAutoFit/>
          </a:bodyPr>
          <a:lstStyle/>
          <a:p>
            <a:pPr algn="r"/>
            <a:r>
              <a:rPr lang="en-GB" sz="1000" b="1" dirty="0">
                <a:solidFill>
                  <a:schemeClr val="tx1">
                    <a:lumMod val="90000"/>
                    <a:lumOff val="10000"/>
                  </a:schemeClr>
                </a:solidFill>
                <a:latin typeface="Outfit Light"/>
              </a:rPr>
              <a:t>EXPORT-SUPPORTED EMPLOYMENT BY SECTOR FROM THE MRIO MODEL</a:t>
            </a:r>
          </a:p>
          <a:p>
            <a:pPr algn="r"/>
            <a:r>
              <a:rPr lang="en-GB" sz="1000" b="1" dirty="0">
                <a:solidFill>
                  <a:schemeClr val="tx1">
                    <a:lumMod val="90000"/>
                    <a:lumOff val="10000"/>
                  </a:schemeClr>
                </a:solidFill>
                <a:latin typeface="Outfit Light"/>
              </a:rPr>
              <a:t>(2022)</a:t>
            </a:r>
            <a:endParaRPr lang="es-ES" sz="1000" b="1" dirty="0">
              <a:solidFill>
                <a:schemeClr val="tx1">
                  <a:lumMod val="90000"/>
                  <a:lumOff val="10000"/>
                </a:schemeClr>
              </a:solidFill>
              <a:latin typeface="Outfit Light"/>
            </a:endParaRPr>
          </a:p>
        </p:txBody>
      </p:sp>
      <p:sp>
        <p:nvSpPr>
          <p:cNvPr id="48" name="Rectangle 47">
            <a:extLst>
              <a:ext uri="{FF2B5EF4-FFF2-40B4-BE49-F238E27FC236}">
                <a16:creationId xmlns:a16="http://schemas.microsoft.com/office/drawing/2014/main" id="{6A263723-4E16-4FB5-9C8C-0078662EF032}"/>
              </a:ext>
            </a:extLst>
          </p:cNvPr>
          <p:cNvSpPr/>
          <p:nvPr/>
        </p:nvSpPr>
        <p:spPr>
          <a:xfrm>
            <a:off x="3673296" y="3598332"/>
            <a:ext cx="723275"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supply</a:t>
            </a:r>
            <a:endParaRPr lang="es-ES" sz="1200" b="1" dirty="0">
              <a:solidFill>
                <a:schemeClr val="tx1">
                  <a:lumMod val="90000"/>
                  <a:lumOff val="10000"/>
                </a:schemeClr>
              </a:solidFill>
              <a:latin typeface="Outfit Light"/>
            </a:endParaRPr>
          </a:p>
        </p:txBody>
      </p:sp>
      <p:pic>
        <p:nvPicPr>
          <p:cNvPr id="49" name="Graphic 48" descr="Man">
            <a:extLst>
              <a:ext uri="{FF2B5EF4-FFF2-40B4-BE49-F238E27FC236}">
                <a16:creationId xmlns:a16="http://schemas.microsoft.com/office/drawing/2014/main" id="{087CB22D-17D3-433B-922D-55CD410C79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2323" y="3552796"/>
            <a:ext cx="542611" cy="476728"/>
          </a:xfrm>
          <a:prstGeom prst="rect">
            <a:avLst/>
          </a:prstGeom>
        </p:spPr>
      </p:pic>
      <p:sp>
        <p:nvSpPr>
          <p:cNvPr id="28" name="Rectangle 27">
            <a:extLst>
              <a:ext uri="{FF2B5EF4-FFF2-40B4-BE49-F238E27FC236}">
                <a16:creationId xmlns:a16="http://schemas.microsoft.com/office/drawing/2014/main" id="{36F9E913-FF2B-49A2-B31F-7B3DD34356A5}"/>
              </a:ext>
            </a:extLst>
          </p:cNvPr>
          <p:cNvSpPr/>
          <p:nvPr/>
        </p:nvSpPr>
        <p:spPr>
          <a:xfrm>
            <a:off x="5237048" y="3631287"/>
            <a:ext cx="766557"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demand</a:t>
            </a:r>
            <a:endParaRPr lang="es-ES" sz="1200" b="1" dirty="0">
              <a:solidFill>
                <a:schemeClr val="tx1">
                  <a:lumMod val="90000"/>
                  <a:lumOff val="10000"/>
                </a:schemeClr>
              </a:solidFill>
              <a:latin typeface="Outfit Light"/>
            </a:endParaRPr>
          </a:p>
        </p:txBody>
      </p:sp>
      <p:pic>
        <p:nvPicPr>
          <p:cNvPr id="37" name="Graphic 36" descr="Briefcase">
            <a:extLst>
              <a:ext uri="{FF2B5EF4-FFF2-40B4-BE49-F238E27FC236}">
                <a16:creationId xmlns:a16="http://schemas.microsoft.com/office/drawing/2014/main" id="{56188C26-C255-4373-9C84-AD02B599FA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6455" y="3556370"/>
            <a:ext cx="545122" cy="545122"/>
          </a:xfrm>
          <a:prstGeom prst="rect">
            <a:avLst/>
          </a:prstGeom>
        </p:spPr>
      </p:pic>
      <p:sp>
        <p:nvSpPr>
          <p:cNvPr id="6" name="Arrow: Left-Right 5">
            <a:extLst>
              <a:ext uri="{FF2B5EF4-FFF2-40B4-BE49-F238E27FC236}">
                <a16:creationId xmlns:a16="http://schemas.microsoft.com/office/drawing/2014/main" id="{0B3F1829-AE23-497B-80E3-639B58564B35}"/>
              </a:ext>
            </a:extLst>
          </p:cNvPr>
          <p:cNvSpPr/>
          <p:nvPr/>
        </p:nvSpPr>
        <p:spPr>
          <a:xfrm>
            <a:off x="4487611" y="3750004"/>
            <a:ext cx="628633" cy="224230"/>
          </a:xfrm>
          <a:prstGeom prst="leftRightArrow">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angle 2">
            <a:extLst>
              <a:ext uri="{FF2B5EF4-FFF2-40B4-BE49-F238E27FC236}">
                <a16:creationId xmlns:a16="http://schemas.microsoft.com/office/drawing/2014/main" id="{AA09617C-283F-4D22-B985-8B9808586099}"/>
              </a:ext>
            </a:extLst>
          </p:cNvPr>
          <p:cNvSpPr/>
          <p:nvPr/>
        </p:nvSpPr>
        <p:spPr>
          <a:xfrm>
            <a:off x="3823964" y="3292326"/>
            <a:ext cx="1758815" cy="246221"/>
          </a:xfrm>
          <a:prstGeom prst="rect">
            <a:avLst/>
          </a:prstGeom>
        </p:spPr>
        <p:txBody>
          <a:bodyPr wrap="none">
            <a:spAutoFit/>
          </a:bodyPr>
          <a:lstStyle/>
          <a:p>
            <a:r>
              <a:rPr lang="es-ES" sz="1000" b="1" dirty="0">
                <a:solidFill>
                  <a:schemeClr val="tx1">
                    <a:lumMod val="90000"/>
                    <a:lumOff val="10000"/>
                  </a:schemeClr>
                </a:solidFill>
                <a:latin typeface="Outfit Light"/>
              </a:rPr>
              <a:t>ALLOCATION APPROACH</a:t>
            </a:r>
          </a:p>
        </p:txBody>
      </p:sp>
      <p:sp>
        <p:nvSpPr>
          <p:cNvPr id="4" name="Rectangle 3">
            <a:extLst>
              <a:ext uri="{FF2B5EF4-FFF2-40B4-BE49-F238E27FC236}">
                <a16:creationId xmlns:a16="http://schemas.microsoft.com/office/drawing/2014/main" id="{E3BBFD24-E4C8-4208-9104-BC31B8835742}"/>
              </a:ext>
            </a:extLst>
          </p:cNvPr>
          <p:cNvSpPr/>
          <p:nvPr/>
        </p:nvSpPr>
        <p:spPr>
          <a:xfrm>
            <a:off x="781673" y="3381987"/>
            <a:ext cx="2592981" cy="646331"/>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Employment history and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Socioeconomic characteristics</a:t>
            </a:r>
          </a:p>
        </p:txBody>
      </p:sp>
      <p:sp>
        <p:nvSpPr>
          <p:cNvPr id="2" name="Rectangle 1">
            <a:extLst>
              <a:ext uri="{FF2B5EF4-FFF2-40B4-BE49-F238E27FC236}">
                <a16:creationId xmlns:a16="http://schemas.microsoft.com/office/drawing/2014/main" id="{6AFFCD6F-B169-40DB-8825-5686A9BC7429}"/>
              </a:ext>
            </a:extLst>
          </p:cNvPr>
          <p:cNvSpPr/>
          <p:nvPr/>
        </p:nvSpPr>
        <p:spPr>
          <a:xfrm>
            <a:off x="2383227" y="1160188"/>
            <a:ext cx="4653349"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A labour demand reallocation model is used to identify the workers and households associated with export-supported employment</a:t>
            </a:r>
            <a:endParaRPr lang="es-ES" sz="1200" dirty="0">
              <a:solidFill>
                <a:schemeClr val="tx1">
                  <a:lumMod val="90000"/>
                  <a:lumOff val="10000"/>
                </a:schemeClr>
              </a:solidFill>
              <a:latin typeface="Outfit Light"/>
            </a:endParaRPr>
          </a:p>
        </p:txBody>
      </p:sp>
      <p:sp>
        <p:nvSpPr>
          <p:cNvPr id="7" name="Arrow: Down 6">
            <a:extLst>
              <a:ext uri="{FF2B5EF4-FFF2-40B4-BE49-F238E27FC236}">
                <a16:creationId xmlns:a16="http://schemas.microsoft.com/office/drawing/2014/main" id="{C917FF3B-7C22-47D6-979A-5CE2CB1D87FB}"/>
              </a:ext>
            </a:extLst>
          </p:cNvPr>
          <p:cNvSpPr/>
          <p:nvPr/>
        </p:nvSpPr>
        <p:spPr>
          <a:xfrm>
            <a:off x="4288505" y="1813273"/>
            <a:ext cx="566989" cy="700993"/>
          </a:xfrm>
          <a:prstGeom prst="downArrow">
            <a:avLst/>
          </a:prstGeom>
          <a:solidFill>
            <a:srgbClr val="EAF7EF"/>
          </a:solidFill>
          <a:ln>
            <a:solidFill>
              <a:srgbClr val="EAF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Rounded Corners 26">
            <a:extLst>
              <a:ext uri="{FF2B5EF4-FFF2-40B4-BE49-F238E27FC236}">
                <a16:creationId xmlns:a16="http://schemas.microsoft.com/office/drawing/2014/main" id="{ED7C2C64-5AE4-4BDA-BA30-2888CAC15AAE}"/>
              </a:ext>
            </a:extLst>
          </p:cNvPr>
          <p:cNvSpPr/>
          <p:nvPr/>
        </p:nvSpPr>
        <p:spPr>
          <a:xfrm>
            <a:off x="1671071" y="2571750"/>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grpSp>
        <p:nvGrpSpPr>
          <p:cNvPr id="29" name="Group 28">
            <a:extLst>
              <a:ext uri="{FF2B5EF4-FFF2-40B4-BE49-F238E27FC236}">
                <a16:creationId xmlns:a16="http://schemas.microsoft.com/office/drawing/2014/main" id="{F494F486-9F3E-4985-B298-6222C593DD5E}"/>
              </a:ext>
            </a:extLst>
          </p:cNvPr>
          <p:cNvGrpSpPr/>
          <p:nvPr/>
        </p:nvGrpSpPr>
        <p:grpSpPr>
          <a:xfrm>
            <a:off x="5785143" y="334296"/>
            <a:ext cx="2691438" cy="584775"/>
            <a:chOff x="5556541" y="368164"/>
            <a:chExt cx="2691438" cy="584775"/>
          </a:xfrm>
        </p:grpSpPr>
        <p:sp>
          <p:nvSpPr>
            <p:cNvPr id="30" name="Arrow: Left 21">
              <a:extLst>
                <a:ext uri="{FF2B5EF4-FFF2-40B4-BE49-F238E27FC236}">
                  <a16:creationId xmlns:a16="http://schemas.microsoft.com/office/drawing/2014/main" id="{AD06517B-7A4F-4E4D-AFC0-FE1450B0D5E9}"/>
                </a:ext>
              </a:extLst>
            </p:cNvPr>
            <p:cNvSpPr/>
            <p:nvPr/>
          </p:nvSpPr>
          <p:spPr>
            <a:xfrm>
              <a:off x="5556541" y="584202"/>
              <a:ext cx="772771" cy="169333"/>
            </a:xfrm>
            <a:prstGeom prst="leftArrow">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Rounded Corners 22">
              <a:extLst>
                <a:ext uri="{FF2B5EF4-FFF2-40B4-BE49-F238E27FC236}">
                  <a16:creationId xmlns:a16="http://schemas.microsoft.com/office/drawing/2014/main" id="{692DF1A5-9E54-40B5-9E30-F24A7421E240}"/>
                </a:ext>
              </a:extLst>
            </p:cNvPr>
            <p:cNvSpPr/>
            <p:nvPr/>
          </p:nvSpPr>
          <p:spPr>
            <a:xfrm>
              <a:off x="6257253" y="368164"/>
              <a:ext cx="1956858" cy="584775"/>
            </a:xfrm>
            <a:prstGeom prst="roundRect">
              <a:avLst/>
            </a:prstGeom>
            <a:solidFill>
              <a:schemeClr val="bg1">
                <a:lumMod val="20000"/>
                <a:lumOff val="8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a:extLst>
                <a:ext uri="{FF2B5EF4-FFF2-40B4-BE49-F238E27FC236}">
                  <a16:creationId xmlns:a16="http://schemas.microsoft.com/office/drawing/2014/main" id="{0FDB6169-6037-45B4-A2DF-03C5A480386E}"/>
                </a:ext>
              </a:extLst>
            </p:cNvPr>
            <p:cNvSpPr/>
            <p:nvPr/>
          </p:nvSpPr>
          <p:spPr>
            <a:xfrm>
              <a:off x="6257253" y="368164"/>
              <a:ext cx="867545" cy="584775"/>
            </a:xfrm>
            <a:prstGeom prst="rect">
              <a:avLst/>
            </a:prstGeom>
          </p:spPr>
          <p:txBody>
            <a:bodyPr wrap="none">
              <a:spAutoFit/>
            </a:bodyPr>
            <a:lstStyle/>
            <a:p>
              <a:r>
                <a:rPr lang="es-ES" sz="3200" dirty="0">
                  <a:solidFill>
                    <a:schemeClr val="tx1">
                      <a:lumMod val="90000"/>
                      <a:lumOff val="10000"/>
                    </a:schemeClr>
                  </a:solidFill>
                </a:rPr>
                <a:t>2nd</a:t>
              </a:r>
              <a:endParaRPr lang="es-ES" dirty="0">
                <a:solidFill>
                  <a:schemeClr val="tx1">
                    <a:lumMod val="90000"/>
                    <a:lumOff val="10000"/>
                  </a:schemeClr>
                </a:solidFill>
              </a:endParaRPr>
            </a:p>
          </p:txBody>
        </p:sp>
        <p:sp>
          <p:nvSpPr>
            <p:cNvPr id="33" name="Rectangle 32">
              <a:extLst>
                <a:ext uri="{FF2B5EF4-FFF2-40B4-BE49-F238E27FC236}">
                  <a16:creationId xmlns:a16="http://schemas.microsoft.com/office/drawing/2014/main" id="{98CAE8D8-B7B9-4A4C-B4CB-47C114DE0B56}"/>
                </a:ext>
              </a:extLst>
            </p:cNvPr>
            <p:cNvSpPr/>
            <p:nvPr/>
          </p:nvSpPr>
          <p:spPr>
            <a:xfrm>
              <a:off x="6960447" y="45279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Tree>
    <p:extLst>
      <p:ext uri="{BB962C8B-B14F-4D97-AF65-F5344CB8AC3E}">
        <p14:creationId xmlns:p14="http://schemas.microsoft.com/office/powerpoint/2010/main" val="70948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0FDBC03C-542C-4E17-9907-59FA04C97186}"/>
              </a:ext>
            </a:extLst>
          </p:cNvPr>
          <p:cNvSpPr/>
          <p:nvPr/>
        </p:nvSpPr>
        <p:spPr>
          <a:xfrm>
            <a:off x="377825" y="1128739"/>
            <a:ext cx="8388350" cy="3703186"/>
          </a:xfrm>
          <a:prstGeom prst="roundRect">
            <a:avLst/>
          </a:prstGeom>
          <a:solidFill>
            <a:srgbClr val="F4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7</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67" name="Oval 66">
            <a:extLst>
              <a:ext uri="{FF2B5EF4-FFF2-40B4-BE49-F238E27FC236}">
                <a16:creationId xmlns:a16="http://schemas.microsoft.com/office/drawing/2014/main" id="{755FAA96-1B45-4D1C-8B4B-ED66A036F3BC}"/>
              </a:ext>
            </a:extLst>
          </p:cNvPr>
          <p:cNvSpPr/>
          <p:nvPr/>
        </p:nvSpPr>
        <p:spPr>
          <a:xfrm>
            <a:off x="5207311" y="149024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Oval 67">
            <a:extLst>
              <a:ext uri="{FF2B5EF4-FFF2-40B4-BE49-F238E27FC236}">
                <a16:creationId xmlns:a16="http://schemas.microsoft.com/office/drawing/2014/main" id="{79E3DE42-B26D-43B5-9171-25959328F396}"/>
              </a:ext>
            </a:extLst>
          </p:cNvPr>
          <p:cNvSpPr/>
          <p:nvPr/>
        </p:nvSpPr>
        <p:spPr>
          <a:xfrm>
            <a:off x="593861" y="146619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Rectangle 68">
            <a:extLst>
              <a:ext uri="{FF2B5EF4-FFF2-40B4-BE49-F238E27FC236}">
                <a16:creationId xmlns:a16="http://schemas.microsoft.com/office/drawing/2014/main" id="{3A12A950-563C-4E86-97A4-311AB19219E6}"/>
              </a:ext>
            </a:extLst>
          </p:cNvPr>
          <p:cNvSpPr/>
          <p:nvPr/>
        </p:nvSpPr>
        <p:spPr>
          <a:xfrm>
            <a:off x="604896" y="1585996"/>
            <a:ext cx="2433197" cy="246221"/>
          </a:xfrm>
          <a:prstGeom prst="rect">
            <a:avLst/>
          </a:prstGeom>
        </p:spPr>
        <p:txBody>
          <a:bodyPr wrap="square">
            <a:spAutoFit/>
          </a:bodyPr>
          <a:lstStyle/>
          <a:p>
            <a:pPr algn="ctr"/>
            <a:r>
              <a:rPr lang="en-GB" sz="1000" b="1" dirty="0">
                <a:solidFill>
                  <a:schemeClr val="tx1">
                    <a:lumMod val="90000"/>
                    <a:lumOff val="10000"/>
                  </a:schemeClr>
                </a:solidFill>
                <a:latin typeface="Outfit Light"/>
              </a:rPr>
              <a:t>EU-SILC panel (2012-2022)</a:t>
            </a:r>
            <a:endParaRPr lang="es-ES" sz="1000" b="1" dirty="0">
              <a:solidFill>
                <a:schemeClr val="tx1">
                  <a:lumMod val="90000"/>
                  <a:lumOff val="10000"/>
                </a:schemeClr>
              </a:solidFill>
              <a:latin typeface="Outfit Light"/>
            </a:endParaRPr>
          </a:p>
        </p:txBody>
      </p:sp>
      <p:sp>
        <p:nvSpPr>
          <p:cNvPr id="70" name="Rectangle 69">
            <a:extLst>
              <a:ext uri="{FF2B5EF4-FFF2-40B4-BE49-F238E27FC236}">
                <a16:creationId xmlns:a16="http://schemas.microsoft.com/office/drawing/2014/main" id="{8D40322B-7D54-459E-9443-AC4FB9C151C9}"/>
              </a:ext>
            </a:extLst>
          </p:cNvPr>
          <p:cNvSpPr/>
          <p:nvPr/>
        </p:nvSpPr>
        <p:spPr>
          <a:xfrm>
            <a:off x="6455046" y="1588027"/>
            <a:ext cx="1809975" cy="707886"/>
          </a:xfrm>
          <a:prstGeom prst="rect">
            <a:avLst/>
          </a:prstGeom>
        </p:spPr>
        <p:txBody>
          <a:bodyPr wrap="square">
            <a:spAutoFit/>
          </a:bodyPr>
          <a:lstStyle/>
          <a:p>
            <a:pPr algn="r"/>
            <a:r>
              <a:rPr lang="en-GB" sz="1000" b="1" dirty="0">
                <a:solidFill>
                  <a:schemeClr val="tx1">
                    <a:lumMod val="90000"/>
                    <a:lumOff val="10000"/>
                  </a:schemeClr>
                </a:solidFill>
                <a:latin typeface="Outfit Light"/>
              </a:rPr>
              <a:t>EXPORT-SUPPORTED EMPLOYMENT BY SECTOR FROM THE MRIO MODEL</a:t>
            </a:r>
          </a:p>
          <a:p>
            <a:pPr algn="r"/>
            <a:r>
              <a:rPr lang="en-GB" sz="1000" b="1" dirty="0">
                <a:solidFill>
                  <a:schemeClr val="tx1">
                    <a:lumMod val="90000"/>
                    <a:lumOff val="10000"/>
                  </a:schemeClr>
                </a:solidFill>
                <a:latin typeface="Outfit Light"/>
              </a:rPr>
              <a:t>(2022)</a:t>
            </a:r>
            <a:endParaRPr lang="es-ES" sz="1000" b="1" dirty="0">
              <a:solidFill>
                <a:schemeClr val="tx1">
                  <a:lumMod val="90000"/>
                  <a:lumOff val="10000"/>
                </a:schemeClr>
              </a:solidFill>
              <a:latin typeface="Outfit Light"/>
            </a:endParaRPr>
          </a:p>
        </p:txBody>
      </p:sp>
      <p:sp>
        <p:nvSpPr>
          <p:cNvPr id="71" name="Rectangle 70">
            <a:extLst>
              <a:ext uri="{FF2B5EF4-FFF2-40B4-BE49-F238E27FC236}">
                <a16:creationId xmlns:a16="http://schemas.microsoft.com/office/drawing/2014/main" id="{BE6C917F-6E8C-4FC1-B902-6BFC3991293A}"/>
              </a:ext>
            </a:extLst>
          </p:cNvPr>
          <p:cNvSpPr/>
          <p:nvPr/>
        </p:nvSpPr>
        <p:spPr>
          <a:xfrm>
            <a:off x="3673296" y="1964264"/>
            <a:ext cx="723275"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supply</a:t>
            </a:r>
            <a:endParaRPr lang="es-ES" sz="1200" b="1" dirty="0">
              <a:solidFill>
                <a:schemeClr val="tx1">
                  <a:lumMod val="90000"/>
                  <a:lumOff val="10000"/>
                </a:schemeClr>
              </a:solidFill>
              <a:latin typeface="Outfit Light"/>
            </a:endParaRPr>
          </a:p>
        </p:txBody>
      </p:sp>
      <p:pic>
        <p:nvPicPr>
          <p:cNvPr id="72" name="Graphic 71" descr="Man">
            <a:extLst>
              <a:ext uri="{FF2B5EF4-FFF2-40B4-BE49-F238E27FC236}">
                <a16:creationId xmlns:a16="http://schemas.microsoft.com/office/drawing/2014/main" id="{7BD06AE2-0C60-4A37-9D90-37CD0460C4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2323" y="1918728"/>
            <a:ext cx="542611" cy="476728"/>
          </a:xfrm>
          <a:prstGeom prst="rect">
            <a:avLst/>
          </a:prstGeom>
        </p:spPr>
      </p:pic>
      <p:sp>
        <p:nvSpPr>
          <p:cNvPr id="73" name="Rectangle 72">
            <a:extLst>
              <a:ext uri="{FF2B5EF4-FFF2-40B4-BE49-F238E27FC236}">
                <a16:creationId xmlns:a16="http://schemas.microsoft.com/office/drawing/2014/main" id="{8970DE21-44F1-4B48-81DA-6B94B0612448}"/>
              </a:ext>
            </a:extLst>
          </p:cNvPr>
          <p:cNvSpPr/>
          <p:nvPr/>
        </p:nvSpPr>
        <p:spPr>
          <a:xfrm>
            <a:off x="5237048" y="1997219"/>
            <a:ext cx="766557"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demand</a:t>
            </a:r>
            <a:endParaRPr lang="es-ES" sz="1200" b="1" dirty="0">
              <a:solidFill>
                <a:schemeClr val="tx1">
                  <a:lumMod val="90000"/>
                  <a:lumOff val="10000"/>
                </a:schemeClr>
              </a:solidFill>
              <a:latin typeface="Outfit Light"/>
            </a:endParaRPr>
          </a:p>
        </p:txBody>
      </p:sp>
      <p:pic>
        <p:nvPicPr>
          <p:cNvPr id="74" name="Graphic 73" descr="Briefcase">
            <a:extLst>
              <a:ext uri="{FF2B5EF4-FFF2-40B4-BE49-F238E27FC236}">
                <a16:creationId xmlns:a16="http://schemas.microsoft.com/office/drawing/2014/main" id="{DB6A95B2-457E-4EEF-A4D0-C9F8D9421F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6455" y="1922302"/>
            <a:ext cx="545122" cy="545122"/>
          </a:xfrm>
          <a:prstGeom prst="rect">
            <a:avLst/>
          </a:prstGeom>
        </p:spPr>
      </p:pic>
      <p:sp>
        <p:nvSpPr>
          <p:cNvPr id="75" name="Arrow: Left-Right 74">
            <a:extLst>
              <a:ext uri="{FF2B5EF4-FFF2-40B4-BE49-F238E27FC236}">
                <a16:creationId xmlns:a16="http://schemas.microsoft.com/office/drawing/2014/main" id="{8F2117F1-4582-4F33-A60B-4289823D359E}"/>
              </a:ext>
            </a:extLst>
          </p:cNvPr>
          <p:cNvSpPr/>
          <p:nvPr/>
        </p:nvSpPr>
        <p:spPr>
          <a:xfrm>
            <a:off x="4487611" y="2115936"/>
            <a:ext cx="628633" cy="224230"/>
          </a:xfrm>
          <a:prstGeom prst="leftRightArrow">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Rectangle 75">
            <a:extLst>
              <a:ext uri="{FF2B5EF4-FFF2-40B4-BE49-F238E27FC236}">
                <a16:creationId xmlns:a16="http://schemas.microsoft.com/office/drawing/2014/main" id="{E73DB7BF-0BF7-44FA-8701-F2806A651DA3}"/>
              </a:ext>
            </a:extLst>
          </p:cNvPr>
          <p:cNvSpPr/>
          <p:nvPr/>
        </p:nvSpPr>
        <p:spPr>
          <a:xfrm>
            <a:off x="3823964" y="1658258"/>
            <a:ext cx="1758815" cy="246221"/>
          </a:xfrm>
          <a:prstGeom prst="rect">
            <a:avLst/>
          </a:prstGeom>
        </p:spPr>
        <p:txBody>
          <a:bodyPr wrap="none">
            <a:spAutoFit/>
          </a:bodyPr>
          <a:lstStyle/>
          <a:p>
            <a:r>
              <a:rPr lang="es-ES" sz="1000" b="1" dirty="0">
                <a:solidFill>
                  <a:schemeClr val="tx1">
                    <a:lumMod val="90000"/>
                    <a:lumOff val="10000"/>
                  </a:schemeClr>
                </a:solidFill>
                <a:latin typeface="Outfit Light"/>
              </a:rPr>
              <a:t>ALLOCATION APPROACH</a:t>
            </a:r>
          </a:p>
        </p:txBody>
      </p:sp>
      <p:sp>
        <p:nvSpPr>
          <p:cNvPr id="77" name="Rectangle 76">
            <a:extLst>
              <a:ext uri="{FF2B5EF4-FFF2-40B4-BE49-F238E27FC236}">
                <a16:creationId xmlns:a16="http://schemas.microsoft.com/office/drawing/2014/main" id="{98B5B512-B1EE-4AB6-A60F-932D0B3055A0}"/>
              </a:ext>
            </a:extLst>
          </p:cNvPr>
          <p:cNvSpPr/>
          <p:nvPr/>
        </p:nvSpPr>
        <p:spPr>
          <a:xfrm>
            <a:off x="781673" y="1747919"/>
            <a:ext cx="2592981" cy="646331"/>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Employment history and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Socioeconomic characteristics</a:t>
            </a:r>
          </a:p>
        </p:txBody>
      </p:sp>
      <p:sp>
        <p:nvSpPr>
          <p:cNvPr id="78" name="Rectangle: Rounded Corners 77">
            <a:extLst>
              <a:ext uri="{FF2B5EF4-FFF2-40B4-BE49-F238E27FC236}">
                <a16:creationId xmlns:a16="http://schemas.microsoft.com/office/drawing/2014/main" id="{40F81DBE-93AE-4694-A1E1-7120525754CE}"/>
              </a:ext>
            </a:extLst>
          </p:cNvPr>
          <p:cNvSpPr/>
          <p:nvPr/>
        </p:nvSpPr>
        <p:spPr>
          <a:xfrm>
            <a:off x="1671071" y="937682"/>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spTree>
    <p:extLst>
      <p:ext uri="{BB962C8B-B14F-4D97-AF65-F5344CB8AC3E}">
        <p14:creationId xmlns:p14="http://schemas.microsoft.com/office/powerpoint/2010/main" val="218453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0FDBC03C-542C-4E17-9907-59FA04C97186}"/>
              </a:ext>
            </a:extLst>
          </p:cNvPr>
          <p:cNvSpPr/>
          <p:nvPr/>
        </p:nvSpPr>
        <p:spPr>
          <a:xfrm>
            <a:off x="377825" y="1128739"/>
            <a:ext cx="8388350" cy="3703186"/>
          </a:xfrm>
          <a:prstGeom prst="roundRect">
            <a:avLst/>
          </a:prstGeom>
          <a:solidFill>
            <a:srgbClr val="F4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6" name="Rectangle 45">
            <a:extLst>
              <a:ext uri="{FF2B5EF4-FFF2-40B4-BE49-F238E27FC236}">
                <a16:creationId xmlns:a16="http://schemas.microsoft.com/office/drawing/2014/main" id="{6CD8CCC4-0B17-4A1A-91DF-68EAAE3F8535}"/>
              </a:ext>
            </a:extLst>
          </p:cNvPr>
          <p:cNvSpPr/>
          <p:nvPr/>
        </p:nvSpPr>
        <p:spPr>
          <a:xfrm rot="5400000">
            <a:off x="2443444" y="2916582"/>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a:extLst>
              <a:ext uri="{FF2B5EF4-FFF2-40B4-BE49-F238E27FC236}">
                <a16:creationId xmlns:a16="http://schemas.microsoft.com/office/drawing/2014/main" id="{43EFF176-3A60-4CF3-8344-1C71383158F4}"/>
              </a:ext>
            </a:extLst>
          </p:cNvPr>
          <p:cNvSpPr/>
          <p:nvPr/>
        </p:nvSpPr>
        <p:spPr>
          <a:xfrm>
            <a:off x="377825" y="2699922"/>
            <a:ext cx="8387750" cy="45719"/>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Oval 33">
            <a:extLst>
              <a:ext uri="{FF2B5EF4-FFF2-40B4-BE49-F238E27FC236}">
                <a16:creationId xmlns:a16="http://schemas.microsoft.com/office/drawing/2014/main" id="{BA5BA02F-355E-4004-B787-F87D2A8C2323}"/>
              </a:ext>
            </a:extLst>
          </p:cNvPr>
          <p:cNvSpPr/>
          <p:nvPr/>
        </p:nvSpPr>
        <p:spPr>
          <a:xfrm>
            <a:off x="2590454" y="2595770"/>
            <a:ext cx="277947" cy="251713"/>
          </a:xfrm>
          <a:prstGeom prst="ellips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0000"/>
                    <a:lumOff val="10000"/>
                  </a:schemeClr>
                </a:solidFill>
              </a:rPr>
              <a:t>1</a:t>
            </a:r>
          </a:p>
        </p:txBody>
      </p:sp>
      <p:sp>
        <p:nvSpPr>
          <p:cNvPr id="35" name="Oval 34">
            <a:extLst>
              <a:ext uri="{FF2B5EF4-FFF2-40B4-BE49-F238E27FC236}">
                <a16:creationId xmlns:a16="http://schemas.microsoft.com/office/drawing/2014/main" id="{1049DD1B-A7BA-4A43-BEB1-9CDBD7061CB0}"/>
              </a:ext>
            </a:extLst>
          </p:cNvPr>
          <p:cNvSpPr/>
          <p:nvPr/>
        </p:nvSpPr>
        <p:spPr>
          <a:xfrm>
            <a:off x="7174445" y="2604517"/>
            <a:ext cx="277947" cy="251713"/>
          </a:xfrm>
          <a:prstGeom prst="ellips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0000"/>
                    <a:lumOff val="10000"/>
                  </a:schemeClr>
                </a:solidFill>
              </a:rPr>
              <a:t>2</a:t>
            </a:r>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7</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8" name="Rectangle 7">
            <a:extLst>
              <a:ext uri="{FF2B5EF4-FFF2-40B4-BE49-F238E27FC236}">
                <a16:creationId xmlns:a16="http://schemas.microsoft.com/office/drawing/2014/main" id="{608AE5DD-0112-4ECF-891C-374A5CF2513C}"/>
              </a:ext>
            </a:extLst>
          </p:cNvPr>
          <p:cNvSpPr/>
          <p:nvPr/>
        </p:nvSpPr>
        <p:spPr>
          <a:xfrm>
            <a:off x="488558" y="2974569"/>
            <a:ext cx="4979024" cy="461665"/>
          </a:xfrm>
          <a:prstGeom prst="rect">
            <a:avLst/>
          </a:prstGeom>
          <a:solidFill>
            <a:srgbClr val="DCF2E5"/>
          </a:solidFill>
          <a:ln>
            <a:noFill/>
          </a:ln>
        </p:spPr>
        <p:txBody>
          <a:bodyPr wrap="square">
            <a:spAutoFit/>
          </a:bodyPr>
          <a:lstStyle/>
          <a:p>
            <a:pPr algn="ctr"/>
            <a:r>
              <a:rPr lang="en-GB" sz="1200" dirty="0">
                <a:solidFill>
                  <a:schemeClr val="tx1">
                    <a:lumMod val="90000"/>
                    <a:lumOff val="10000"/>
                  </a:schemeClr>
                </a:solidFill>
                <a:latin typeface="Outfit Light"/>
                <a:sym typeface="Outfit Light"/>
              </a:rPr>
              <a:t>Statistical model that estimates the probability of each individual being employed in each sector</a:t>
            </a:r>
            <a:endParaRPr lang="es-ES" sz="1200" dirty="0">
              <a:solidFill>
                <a:schemeClr val="tx1">
                  <a:lumMod val="90000"/>
                  <a:lumOff val="10000"/>
                </a:schemeClr>
              </a:solidFill>
              <a:latin typeface="Outfit Light"/>
              <a:sym typeface="Outfit Light"/>
            </a:endParaRPr>
          </a:p>
        </p:txBody>
      </p:sp>
      <p:sp>
        <p:nvSpPr>
          <p:cNvPr id="67" name="Oval 66">
            <a:extLst>
              <a:ext uri="{FF2B5EF4-FFF2-40B4-BE49-F238E27FC236}">
                <a16:creationId xmlns:a16="http://schemas.microsoft.com/office/drawing/2014/main" id="{755FAA96-1B45-4D1C-8B4B-ED66A036F3BC}"/>
              </a:ext>
            </a:extLst>
          </p:cNvPr>
          <p:cNvSpPr/>
          <p:nvPr/>
        </p:nvSpPr>
        <p:spPr>
          <a:xfrm>
            <a:off x="5207311" y="149024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Oval 67">
            <a:extLst>
              <a:ext uri="{FF2B5EF4-FFF2-40B4-BE49-F238E27FC236}">
                <a16:creationId xmlns:a16="http://schemas.microsoft.com/office/drawing/2014/main" id="{79E3DE42-B26D-43B5-9171-25959328F396}"/>
              </a:ext>
            </a:extLst>
          </p:cNvPr>
          <p:cNvSpPr/>
          <p:nvPr/>
        </p:nvSpPr>
        <p:spPr>
          <a:xfrm>
            <a:off x="593861" y="146619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Rectangle 68">
            <a:extLst>
              <a:ext uri="{FF2B5EF4-FFF2-40B4-BE49-F238E27FC236}">
                <a16:creationId xmlns:a16="http://schemas.microsoft.com/office/drawing/2014/main" id="{3A12A950-563C-4E86-97A4-311AB19219E6}"/>
              </a:ext>
            </a:extLst>
          </p:cNvPr>
          <p:cNvSpPr/>
          <p:nvPr/>
        </p:nvSpPr>
        <p:spPr>
          <a:xfrm>
            <a:off x="604896" y="1585996"/>
            <a:ext cx="2433197" cy="246221"/>
          </a:xfrm>
          <a:prstGeom prst="rect">
            <a:avLst/>
          </a:prstGeom>
        </p:spPr>
        <p:txBody>
          <a:bodyPr wrap="square">
            <a:spAutoFit/>
          </a:bodyPr>
          <a:lstStyle/>
          <a:p>
            <a:pPr algn="ctr"/>
            <a:r>
              <a:rPr lang="en-GB" sz="1000" b="1" dirty="0">
                <a:solidFill>
                  <a:schemeClr val="tx1">
                    <a:lumMod val="90000"/>
                    <a:lumOff val="10000"/>
                  </a:schemeClr>
                </a:solidFill>
                <a:latin typeface="Outfit Light"/>
              </a:rPr>
              <a:t>EU-SILC panel (2012-2022)</a:t>
            </a:r>
            <a:endParaRPr lang="es-ES" sz="1000" b="1" dirty="0">
              <a:solidFill>
                <a:schemeClr val="tx1">
                  <a:lumMod val="90000"/>
                  <a:lumOff val="10000"/>
                </a:schemeClr>
              </a:solidFill>
              <a:latin typeface="Outfit Light"/>
            </a:endParaRPr>
          </a:p>
        </p:txBody>
      </p:sp>
      <p:sp>
        <p:nvSpPr>
          <p:cNvPr id="70" name="Rectangle 69">
            <a:extLst>
              <a:ext uri="{FF2B5EF4-FFF2-40B4-BE49-F238E27FC236}">
                <a16:creationId xmlns:a16="http://schemas.microsoft.com/office/drawing/2014/main" id="{8D40322B-7D54-459E-9443-AC4FB9C151C9}"/>
              </a:ext>
            </a:extLst>
          </p:cNvPr>
          <p:cNvSpPr/>
          <p:nvPr/>
        </p:nvSpPr>
        <p:spPr>
          <a:xfrm>
            <a:off x="6455046" y="1588027"/>
            <a:ext cx="1809975" cy="707886"/>
          </a:xfrm>
          <a:prstGeom prst="rect">
            <a:avLst/>
          </a:prstGeom>
        </p:spPr>
        <p:txBody>
          <a:bodyPr wrap="square">
            <a:spAutoFit/>
          </a:bodyPr>
          <a:lstStyle/>
          <a:p>
            <a:pPr algn="r"/>
            <a:r>
              <a:rPr lang="en-GB" sz="1000" b="1" dirty="0">
                <a:solidFill>
                  <a:schemeClr val="tx1">
                    <a:lumMod val="90000"/>
                    <a:lumOff val="10000"/>
                  </a:schemeClr>
                </a:solidFill>
                <a:latin typeface="Outfit Light"/>
              </a:rPr>
              <a:t>EXPORT-SUPPORTED EMPLOYMENT BY SECTOR FROM THE MRIO MODEL</a:t>
            </a:r>
          </a:p>
          <a:p>
            <a:pPr algn="r"/>
            <a:r>
              <a:rPr lang="en-GB" sz="1000" b="1" dirty="0">
                <a:solidFill>
                  <a:schemeClr val="tx1">
                    <a:lumMod val="90000"/>
                    <a:lumOff val="10000"/>
                  </a:schemeClr>
                </a:solidFill>
                <a:latin typeface="Outfit Light"/>
              </a:rPr>
              <a:t>(2022)</a:t>
            </a:r>
            <a:endParaRPr lang="es-ES" sz="1000" b="1" dirty="0">
              <a:solidFill>
                <a:schemeClr val="tx1">
                  <a:lumMod val="90000"/>
                  <a:lumOff val="10000"/>
                </a:schemeClr>
              </a:solidFill>
              <a:latin typeface="Outfit Light"/>
            </a:endParaRPr>
          </a:p>
        </p:txBody>
      </p:sp>
      <p:sp>
        <p:nvSpPr>
          <p:cNvPr id="71" name="Rectangle 70">
            <a:extLst>
              <a:ext uri="{FF2B5EF4-FFF2-40B4-BE49-F238E27FC236}">
                <a16:creationId xmlns:a16="http://schemas.microsoft.com/office/drawing/2014/main" id="{BE6C917F-6E8C-4FC1-B902-6BFC3991293A}"/>
              </a:ext>
            </a:extLst>
          </p:cNvPr>
          <p:cNvSpPr/>
          <p:nvPr/>
        </p:nvSpPr>
        <p:spPr>
          <a:xfrm>
            <a:off x="3673296" y="1964264"/>
            <a:ext cx="723275"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supply</a:t>
            </a:r>
            <a:endParaRPr lang="es-ES" sz="1200" b="1" dirty="0">
              <a:solidFill>
                <a:schemeClr val="tx1">
                  <a:lumMod val="90000"/>
                  <a:lumOff val="10000"/>
                </a:schemeClr>
              </a:solidFill>
              <a:latin typeface="Outfit Light"/>
            </a:endParaRPr>
          </a:p>
        </p:txBody>
      </p:sp>
      <p:pic>
        <p:nvPicPr>
          <p:cNvPr id="72" name="Graphic 71" descr="Man">
            <a:extLst>
              <a:ext uri="{FF2B5EF4-FFF2-40B4-BE49-F238E27FC236}">
                <a16:creationId xmlns:a16="http://schemas.microsoft.com/office/drawing/2014/main" id="{7BD06AE2-0C60-4A37-9D90-37CD0460C4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2323" y="1918728"/>
            <a:ext cx="542611" cy="476728"/>
          </a:xfrm>
          <a:prstGeom prst="rect">
            <a:avLst/>
          </a:prstGeom>
        </p:spPr>
      </p:pic>
      <p:sp>
        <p:nvSpPr>
          <p:cNvPr id="73" name="Rectangle 72">
            <a:extLst>
              <a:ext uri="{FF2B5EF4-FFF2-40B4-BE49-F238E27FC236}">
                <a16:creationId xmlns:a16="http://schemas.microsoft.com/office/drawing/2014/main" id="{8970DE21-44F1-4B48-81DA-6B94B0612448}"/>
              </a:ext>
            </a:extLst>
          </p:cNvPr>
          <p:cNvSpPr/>
          <p:nvPr/>
        </p:nvSpPr>
        <p:spPr>
          <a:xfrm>
            <a:off x="5237048" y="1997219"/>
            <a:ext cx="766557"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demand</a:t>
            </a:r>
            <a:endParaRPr lang="es-ES" sz="1200" b="1" dirty="0">
              <a:solidFill>
                <a:schemeClr val="tx1">
                  <a:lumMod val="90000"/>
                  <a:lumOff val="10000"/>
                </a:schemeClr>
              </a:solidFill>
              <a:latin typeface="Outfit Light"/>
            </a:endParaRPr>
          </a:p>
        </p:txBody>
      </p:sp>
      <p:pic>
        <p:nvPicPr>
          <p:cNvPr id="74" name="Graphic 73" descr="Briefcase">
            <a:extLst>
              <a:ext uri="{FF2B5EF4-FFF2-40B4-BE49-F238E27FC236}">
                <a16:creationId xmlns:a16="http://schemas.microsoft.com/office/drawing/2014/main" id="{DB6A95B2-457E-4EEF-A4D0-C9F8D9421F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6455" y="1922302"/>
            <a:ext cx="545122" cy="545122"/>
          </a:xfrm>
          <a:prstGeom prst="rect">
            <a:avLst/>
          </a:prstGeom>
        </p:spPr>
      </p:pic>
      <p:sp>
        <p:nvSpPr>
          <p:cNvPr id="75" name="Arrow: Left-Right 74">
            <a:extLst>
              <a:ext uri="{FF2B5EF4-FFF2-40B4-BE49-F238E27FC236}">
                <a16:creationId xmlns:a16="http://schemas.microsoft.com/office/drawing/2014/main" id="{8F2117F1-4582-4F33-A60B-4289823D359E}"/>
              </a:ext>
            </a:extLst>
          </p:cNvPr>
          <p:cNvSpPr/>
          <p:nvPr/>
        </p:nvSpPr>
        <p:spPr>
          <a:xfrm>
            <a:off x="4487611" y="2115936"/>
            <a:ext cx="628633" cy="224230"/>
          </a:xfrm>
          <a:prstGeom prst="leftRightArrow">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Rectangle 75">
            <a:extLst>
              <a:ext uri="{FF2B5EF4-FFF2-40B4-BE49-F238E27FC236}">
                <a16:creationId xmlns:a16="http://schemas.microsoft.com/office/drawing/2014/main" id="{E73DB7BF-0BF7-44FA-8701-F2806A651DA3}"/>
              </a:ext>
            </a:extLst>
          </p:cNvPr>
          <p:cNvSpPr/>
          <p:nvPr/>
        </p:nvSpPr>
        <p:spPr>
          <a:xfrm>
            <a:off x="3823964" y="1658258"/>
            <a:ext cx="1758815" cy="246221"/>
          </a:xfrm>
          <a:prstGeom prst="rect">
            <a:avLst/>
          </a:prstGeom>
        </p:spPr>
        <p:txBody>
          <a:bodyPr wrap="none">
            <a:spAutoFit/>
          </a:bodyPr>
          <a:lstStyle/>
          <a:p>
            <a:r>
              <a:rPr lang="es-ES" sz="1000" b="1" dirty="0">
                <a:solidFill>
                  <a:schemeClr val="tx1">
                    <a:lumMod val="90000"/>
                    <a:lumOff val="10000"/>
                  </a:schemeClr>
                </a:solidFill>
                <a:latin typeface="Outfit Light"/>
              </a:rPr>
              <a:t>ALLOCATION APPROACH</a:t>
            </a:r>
          </a:p>
        </p:txBody>
      </p:sp>
      <p:sp>
        <p:nvSpPr>
          <p:cNvPr id="77" name="Rectangle 76">
            <a:extLst>
              <a:ext uri="{FF2B5EF4-FFF2-40B4-BE49-F238E27FC236}">
                <a16:creationId xmlns:a16="http://schemas.microsoft.com/office/drawing/2014/main" id="{98B5B512-B1EE-4AB6-A60F-932D0B3055A0}"/>
              </a:ext>
            </a:extLst>
          </p:cNvPr>
          <p:cNvSpPr/>
          <p:nvPr/>
        </p:nvSpPr>
        <p:spPr>
          <a:xfrm>
            <a:off x="781673" y="1747919"/>
            <a:ext cx="2592981" cy="646331"/>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Employment history and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Socioeconomic characteristics</a:t>
            </a:r>
          </a:p>
        </p:txBody>
      </p:sp>
      <p:sp>
        <p:nvSpPr>
          <p:cNvPr id="78" name="Rectangle: Rounded Corners 77">
            <a:extLst>
              <a:ext uri="{FF2B5EF4-FFF2-40B4-BE49-F238E27FC236}">
                <a16:creationId xmlns:a16="http://schemas.microsoft.com/office/drawing/2014/main" id="{40F81DBE-93AE-4694-A1E1-7120525754CE}"/>
              </a:ext>
            </a:extLst>
          </p:cNvPr>
          <p:cNvSpPr/>
          <p:nvPr/>
        </p:nvSpPr>
        <p:spPr>
          <a:xfrm>
            <a:off x="1671071" y="937682"/>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spTree>
    <p:extLst>
      <p:ext uri="{BB962C8B-B14F-4D97-AF65-F5344CB8AC3E}">
        <p14:creationId xmlns:p14="http://schemas.microsoft.com/office/powerpoint/2010/main" val="265067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0FDBC03C-542C-4E17-9907-59FA04C97186}"/>
              </a:ext>
            </a:extLst>
          </p:cNvPr>
          <p:cNvSpPr/>
          <p:nvPr/>
        </p:nvSpPr>
        <p:spPr>
          <a:xfrm>
            <a:off x="377825" y="1128739"/>
            <a:ext cx="8388350" cy="3703186"/>
          </a:xfrm>
          <a:prstGeom prst="roundRect">
            <a:avLst/>
          </a:prstGeom>
          <a:solidFill>
            <a:srgbClr val="F4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Rectangle 23">
            <a:extLst>
              <a:ext uri="{FF2B5EF4-FFF2-40B4-BE49-F238E27FC236}">
                <a16:creationId xmlns:a16="http://schemas.microsoft.com/office/drawing/2014/main" id="{42955B40-1254-47AC-AAB5-7AFCF6092F5B}"/>
              </a:ext>
            </a:extLst>
          </p:cNvPr>
          <p:cNvSpPr/>
          <p:nvPr/>
        </p:nvSpPr>
        <p:spPr>
          <a:xfrm rot="5400000">
            <a:off x="880105" y="3443479"/>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angle 45">
            <a:extLst>
              <a:ext uri="{FF2B5EF4-FFF2-40B4-BE49-F238E27FC236}">
                <a16:creationId xmlns:a16="http://schemas.microsoft.com/office/drawing/2014/main" id="{6CD8CCC4-0B17-4A1A-91DF-68EAAE3F8535}"/>
              </a:ext>
            </a:extLst>
          </p:cNvPr>
          <p:cNvSpPr/>
          <p:nvPr/>
        </p:nvSpPr>
        <p:spPr>
          <a:xfrm rot="5400000">
            <a:off x="2443444" y="2916582"/>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a:extLst>
              <a:ext uri="{FF2B5EF4-FFF2-40B4-BE49-F238E27FC236}">
                <a16:creationId xmlns:a16="http://schemas.microsoft.com/office/drawing/2014/main" id="{43EFF176-3A60-4CF3-8344-1C71383158F4}"/>
              </a:ext>
            </a:extLst>
          </p:cNvPr>
          <p:cNvSpPr/>
          <p:nvPr/>
        </p:nvSpPr>
        <p:spPr>
          <a:xfrm>
            <a:off x="377825" y="2699922"/>
            <a:ext cx="8387750" cy="45719"/>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Oval 33">
            <a:extLst>
              <a:ext uri="{FF2B5EF4-FFF2-40B4-BE49-F238E27FC236}">
                <a16:creationId xmlns:a16="http://schemas.microsoft.com/office/drawing/2014/main" id="{BA5BA02F-355E-4004-B787-F87D2A8C2323}"/>
              </a:ext>
            </a:extLst>
          </p:cNvPr>
          <p:cNvSpPr/>
          <p:nvPr/>
        </p:nvSpPr>
        <p:spPr>
          <a:xfrm>
            <a:off x="2590454" y="2595770"/>
            <a:ext cx="277947" cy="251713"/>
          </a:xfrm>
          <a:prstGeom prst="ellips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0000"/>
                    <a:lumOff val="10000"/>
                  </a:schemeClr>
                </a:solidFill>
              </a:rPr>
              <a:t>1</a:t>
            </a:r>
          </a:p>
        </p:txBody>
      </p:sp>
      <p:sp>
        <p:nvSpPr>
          <p:cNvPr id="35" name="Oval 34">
            <a:extLst>
              <a:ext uri="{FF2B5EF4-FFF2-40B4-BE49-F238E27FC236}">
                <a16:creationId xmlns:a16="http://schemas.microsoft.com/office/drawing/2014/main" id="{1049DD1B-A7BA-4A43-BEB1-9CDBD7061CB0}"/>
              </a:ext>
            </a:extLst>
          </p:cNvPr>
          <p:cNvSpPr/>
          <p:nvPr/>
        </p:nvSpPr>
        <p:spPr>
          <a:xfrm>
            <a:off x="7174445" y="2604517"/>
            <a:ext cx="277947" cy="251713"/>
          </a:xfrm>
          <a:prstGeom prst="ellips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0000"/>
                    <a:lumOff val="10000"/>
                  </a:schemeClr>
                </a:solidFill>
              </a:rPr>
              <a:t>2</a:t>
            </a:r>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7</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8" name="Rectangle 7">
            <a:extLst>
              <a:ext uri="{FF2B5EF4-FFF2-40B4-BE49-F238E27FC236}">
                <a16:creationId xmlns:a16="http://schemas.microsoft.com/office/drawing/2014/main" id="{608AE5DD-0112-4ECF-891C-374A5CF2513C}"/>
              </a:ext>
            </a:extLst>
          </p:cNvPr>
          <p:cNvSpPr/>
          <p:nvPr/>
        </p:nvSpPr>
        <p:spPr>
          <a:xfrm>
            <a:off x="488558" y="2974569"/>
            <a:ext cx="4979024" cy="461665"/>
          </a:xfrm>
          <a:prstGeom prst="rect">
            <a:avLst/>
          </a:prstGeom>
          <a:solidFill>
            <a:srgbClr val="DCF2E5"/>
          </a:solidFill>
          <a:ln>
            <a:noFill/>
          </a:ln>
        </p:spPr>
        <p:txBody>
          <a:bodyPr wrap="square">
            <a:spAutoFit/>
          </a:bodyPr>
          <a:lstStyle/>
          <a:p>
            <a:pPr algn="ctr"/>
            <a:r>
              <a:rPr lang="en-GB" sz="1200" dirty="0">
                <a:solidFill>
                  <a:schemeClr val="tx1">
                    <a:lumMod val="90000"/>
                    <a:lumOff val="10000"/>
                  </a:schemeClr>
                </a:solidFill>
                <a:latin typeface="Outfit Light"/>
                <a:sym typeface="Outfit Light"/>
              </a:rPr>
              <a:t>Statistical model that estimates the probability of each individual being employed in each sector</a:t>
            </a:r>
            <a:endParaRPr lang="es-ES" sz="1200" dirty="0">
              <a:solidFill>
                <a:schemeClr val="tx1">
                  <a:lumMod val="90000"/>
                  <a:lumOff val="10000"/>
                </a:schemeClr>
              </a:solidFill>
              <a:latin typeface="Outfit Light"/>
              <a:sym typeface="Outfit Light"/>
            </a:endParaRPr>
          </a:p>
        </p:txBody>
      </p:sp>
      <p:sp>
        <p:nvSpPr>
          <p:cNvPr id="67" name="Oval 66">
            <a:extLst>
              <a:ext uri="{FF2B5EF4-FFF2-40B4-BE49-F238E27FC236}">
                <a16:creationId xmlns:a16="http://schemas.microsoft.com/office/drawing/2014/main" id="{755FAA96-1B45-4D1C-8B4B-ED66A036F3BC}"/>
              </a:ext>
            </a:extLst>
          </p:cNvPr>
          <p:cNvSpPr/>
          <p:nvPr/>
        </p:nvSpPr>
        <p:spPr>
          <a:xfrm>
            <a:off x="5207311" y="149024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Oval 67">
            <a:extLst>
              <a:ext uri="{FF2B5EF4-FFF2-40B4-BE49-F238E27FC236}">
                <a16:creationId xmlns:a16="http://schemas.microsoft.com/office/drawing/2014/main" id="{79E3DE42-B26D-43B5-9171-25959328F396}"/>
              </a:ext>
            </a:extLst>
          </p:cNvPr>
          <p:cNvSpPr/>
          <p:nvPr/>
        </p:nvSpPr>
        <p:spPr>
          <a:xfrm>
            <a:off x="593861" y="146619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Rectangle 68">
            <a:extLst>
              <a:ext uri="{FF2B5EF4-FFF2-40B4-BE49-F238E27FC236}">
                <a16:creationId xmlns:a16="http://schemas.microsoft.com/office/drawing/2014/main" id="{3A12A950-563C-4E86-97A4-311AB19219E6}"/>
              </a:ext>
            </a:extLst>
          </p:cNvPr>
          <p:cNvSpPr/>
          <p:nvPr/>
        </p:nvSpPr>
        <p:spPr>
          <a:xfrm>
            <a:off x="604896" y="1585996"/>
            <a:ext cx="2433197" cy="246221"/>
          </a:xfrm>
          <a:prstGeom prst="rect">
            <a:avLst/>
          </a:prstGeom>
        </p:spPr>
        <p:txBody>
          <a:bodyPr wrap="square">
            <a:spAutoFit/>
          </a:bodyPr>
          <a:lstStyle/>
          <a:p>
            <a:pPr algn="ctr"/>
            <a:r>
              <a:rPr lang="en-GB" sz="1000" b="1" dirty="0">
                <a:solidFill>
                  <a:schemeClr val="tx1">
                    <a:lumMod val="90000"/>
                    <a:lumOff val="10000"/>
                  </a:schemeClr>
                </a:solidFill>
                <a:latin typeface="Outfit Light"/>
              </a:rPr>
              <a:t>EU-SILC panel (2012-2022)</a:t>
            </a:r>
            <a:endParaRPr lang="es-ES" sz="1000" b="1" dirty="0">
              <a:solidFill>
                <a:schemeClr val="tx1">
                  <a:lumMod val="90000"/>
                  <a:lumOff val="10000"/>
                </a:schemeClr>
              </a:solidFill>
              <a:latin typeface="Outfit Light"/>
            </a:endParaRPr>
          </a:p>
        </p:txBody>
      </p:sp>
      <p:sp>
        <p:nvSpPr>
          <p:cNvPr id="70" name="Rectangle 69">
            <a:extLst>
              <a:ext uri="{FF2B5EF4-FFF2-40B4-BE49-F238E27FC236}">
                <a16:creationId xmlns:a16="http://schemas.microsoft.com/office/drawing/2014/main" id="{8D40322B-7D54-459E-9443-AC4FB9C151C9}"/>
              </a:ext>
            </a:extLst>
          </p:cNvPr>
          <p:cNvSpPr/>
          <p:nvPr/>
        </p:nvSpPr>
        <p:spPr>
          <a:xfrm>
            <a:off x="6455046" y="1588027"/>
            <a:ext cx="1809975" cy="707886"/>
          </a:xfrm>
          <a:prstGeom prst="rect">
            <a:avLst/>
          </a:prstGeom>
        </p:spPr>
        <p:txBody>
          <a:bodyPr wrap="square">
            <a:spAutoFit/>
          </a:bodyPr>
          <a:lstStyle/>
          <a:p>
            <a:pPr algn="r"/>
            <a:r>
              <a:rPr lang="en-GB" sz="1000" b="1" dirty="0">
                <a:solidFill>
                  <a:schemeClr val="tx1">
                    <a:lumMod val="90000"/>
                    <a:lumOff val="10000"/>
                  </a:schemeClr>
                </a:solidFill>
                <a:latin typeface="Outfit Light"/>
              </a:rPr>
              <a:t>EXPORT-SUPPORTED EMPLOYMENT BY SECTOR FROM THE MRIO MODEL</a:t>
            </a:r>
          </a:p>
          <a:p>
            <a:pPr algn="r"/>
            <a:r>
              <a:rPr lang="en-GB" sz="1000" b="1" dirty="0">
                <a:solidFill>
                  <a:schemeClr val="tx1">
                    <a:lumMod val="90000"/>
                    <a:lumOff val="10000"/>
                  </a:schemeClr>
                </a:solidFill>
                <a:latin typeface="Outfit Light"/>
              </a:rPr>
              <a:t>(2022)</a:t>
            </a:r>
            <a:endParaRPr lang="es-ES" sz="1000" b="1" dirty="0">
              <a:solidFill>
                <a:schemeClr val="tx1">
                  <a:lumMod val="90000"/>
                  <a:lumOff val="10000"/>
                </a:schemeClr>
              </a:solidFill>
              <a:latin typeface="Outfit Light"/>
            </a:endParaRPr>
          </a:p>
        </p:txBody>
      </p:sp>
      <p:sp>
        <p:nvSpPr>
          <p:cNvPr id="71" name="Rectangle 70">
            <a:extLst>
              <a:ext uri="{FF2B5EF4-FFF2-40B4-BE49-F238E27FC236}">
                <a16:creationId xmlns:a16="http://schemas.microsoft.com/office/drawing/2014/main" id="{BE6C917F-6E8C-4FC1-B902-6BFC3991293A}"/>
              </a:ext>
            </a:extLst>
          </p:cNvPr>
          <p:cNvSpPr/>
          <p:nvPr/>
        </p:nvSpPr>
        <p:spPr>
          <a:xfrm>
            <a:off x="3673296" y="1964264"/>
            <a:ext cx="723275"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supply</a:t>
            </a:r>
            <a:endParaRPr lang="es-ES" sz="1200" b="1" dirty="0">
              <a:solidFill>
                <a:schemeClr val="tx1">
                  <a:lumMod val="90000"/>
                  <a:lumOff val="10000"/>
                </a:schemeClr>
              </a:solidFill>
              <a:latin typeface="Outfit Light"/>
            </a:endParaRPr>
          </a:p>
        </p:txBody>
      </p:sp>
      <p:pic>
        <p:nvPicPr>
          <p:cNvPr id="72" name="Graphic 71" descr="Man">
            <a:extLst>
              <a:ext uri="{FF2B5EF4-FFF2-40B4-BE49-F238E27FC236}">
                <a16:creationId xmlns:a16="http://schemas.microsoft.com/office/drawing/2014/main" id="{7BD06AE2-0C60-4A37-9D90-37CD0460C4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2323" y="1918728"/>
            <a:ext cx="542611" cy="476728"/>
          </a:xfrm>
          <a:prstGeom prst="rect">
            <a:avLst/>
          </a:prstGeom>
        </p:spPr>
      </p:pic>
      <p:sp>
        <p:nvSpPr>
          <p:cNvPr id="73" name="Rectangle 72">
            <a:extLst>
              <a:ext uri="{FF2B5EF4-FFF2-40B4-BE49-F238E27FC236}">
                <a16:creationId xmlns:a16="http://schemas.microsoft.com/office/drawing/2014/main" id="{8970DE21-44F1-4B48-81DA-6B94B0612448}"/>
              </a:ext>
            </a:extLst>
          </p:cNvPr>
          <p:cNvSpPr/>
          <p:nvPr/>
        </p:nvSpPr>
        <p:spPr>
          <a:xfrm>
            <a:off x="5237048" y="1997219"/>
            <a:ext cx="766557"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demand</a:t>
            </a:r>
            <a:endParaRPr lang="es-ES" sz="1200" b="1" dirty="0">
              <a:solidFill>
                <a:schemeClr val="tx1">
                  <a:lumMod val="90000"/>
                  <a:lumOff val="10000"/>
                </a:schemeClr>
              </a:solidFill>
              <a:latin typeface="Outfit Light"/>
            </a:endParaRPr>
          </a:p>
        </p:txBody>
      </p:sp>
      <p:pic>
        <p:nvPicPr>
          <p:cNvPr id="74" name="Graphic 73" descr="Briefcase">
            <a:extLst>
              <a:ext uri="{FF2B5EF4-FFF2-40B4-BE49-F238E27FC236}">
                <a16:creationId xmlns:a16="http://schemas.microsoft.com/office/drawing/2014/main" id="{DB6A95B2-457E-4EEF-A4D0-C9F8D9421F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6455" y="1922302"/>
            <a:ext cx="545122" cy="545122"/>
          </a:xfrm>
          <a:prstGeom prst="rect">
            <a:avLst/>
          </a:prstGeom>
        </p:spPr>
      </p:pic>
      <p:sp>
        <p:nvSpPr>
          <p:cNvPr id="75" name="Arrow: Left-Right 74">
            <a:extLst>
              <a:ext uri="{FF2B5EF4-FFF2-40B4-BE49-F238E27FC236}">
                <a16:creationId xmlns:a16="http://schemas.microsoft.com/office/drawing/2014/main" id="{8F2117F1-4582-4F33-A60B-4289823D359E}"/>
              </a:ext>
            </a:extLst>
          </p:cNvPr>
          <p:cNvSpPr/>
          <p:nvPr/>
        </p:nvSpPr>
        <p:spPr>
          <a:xfrm>
            <a:off x="4487611" y="2115936"/>
            <a:ext cx="628633" cy="224230"/>
          </a:xfrm>
          <a:prstGeom prst="leftRightArrow">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Rectangle 75">
            <a:extLst>
              <a:ext uri="{FF2B5EF4-FFF2-40B4-BE49-F238E27FC236}">
                <a16:creationId xmlns:a16="http://schemas.microsoft.com/office/drawing/2014/main" id="{E73DB7BF-0BF7-44FA-8701-F2806A651DA3}"/>
              </a:ext>
            </a:extLst>
          </p:cNvPr>
          <p:cNvSpPr/>
          <p:nvPr/>
        </p:nvSpPr>
        <p:spPr>
          <a:xfrm>
            <a:off x="3823964" y="1658258"/>
            <a:ext cx="1758815" cy="246221"/>
          </a:xfrm>
          <a:prstGeom prst="rect">
            <a:avLst/>
          </a:prstGeom>
        </p:spPr>
        <p:txBody>
          <a:bodyPr wrap="none">
            <a:spAutoFit/>
          </a:bodyPr>
          <a:lstStyle/>
          <a:p>
            <a:r>
              <a:rPr lang="es-ES" sz="1000" b="1" dirty="0">
                <a:solidFill>
                  <a:schemeClr val="tx1">
                    <a:lumMod val="90000"/>
                    <a:lumOff val="10000"/>
                  </a:schemeClr>
                </a:solidFill>
                <a:latin typeface="Outfit Light"/>
              </a:rPr>
              <a:t>ALLOCATION APPROACH</a:t>
            </a:r>
          </a:p>
        </p:txBody>
      </p:sp>
      <p:sp>
        <p:nvSpPr>
          <p:cNvPr id="77" name="Rectangle 76">
            <a:extLst>
              <a:ext uri="{FF2B5EF4-FFF2-40B4-BE49-F238E27FC236}">
                <a16:creationId xmlns:a16="http://schemas.microsoft.com/office/drawing/2014/main" id="{98B5B512-B1EE-4AB6-A60F-932D0B3055A0}"/>
              </a:ext>
            </a:extLst>
          </p:cNvPr>
          <p:cNvSpPr/>
          <p:nvPr/>
        </p:nvSpPr>
        <p:spPr>
          <a:xfrm>
            <a:off x="781673" y="1747919"/>
            <a:ext cx="2592981" cy="646331"/>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Employment history and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Socioeconomic characteristics</a:t>
            </a:r>
          </a:p>
        </p:txBody>
      </p:sp>
      <p:sp>
        <p:nvSpPr>
          <p:cNvPr id="78" name="Rectangle: Rounded Corners 77">
            <a:extLst>
              <a:ext uri="{FF2B5EF4-FFF2-40B4-BE49-F238E27FC236}">
                <a16:creationId xmlns:a16="http://schemas.microsoft.com/office/drawing/2014/main" id="{40F81DBE-93AE-4694-A1E1-7120525754CE}"/>
              </a:ext>
            </a:extLst>
          </p:cNvPr>
          <p:cNvSpPr/>
          <p:nvPr/>
        </p:nvSpPr>
        <p:spPr>
          <a:xfrm>
            <a:off x="1671071" y="937682"/>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sp>
        <p:nvSpPr>
          <p:cNvPr id="36" name="Rectangle: Rounded Corners 35">
            <a:extLst>
              <a:ext uri="{FF2B5EF4-FFF2-40B4-BE49-F238E27FC236}">
                <a16:creationId xmlns:a16="http://schemas.microsoft.com/office/drawing/2014/main" id="{09F3522F-B5B2-4DB8-A95D-1FF779587B6F}"/>
              </a:ext>
            </a:extLst>
          </p:cNvPr>
          <p:cNvSpPr/>
          <p:nvPr/>
        </p:nvSpPr>
        <p:spPr>
          <a:xfrm>
            <a:off x="528945" y="3535335"/>
            <a:ext cx="2559950" cy="275575"/>
          </a:xfrm>
          <a:prstGeom prst="round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angle 36">
            <a:extLst>
              <a:ext uri="{FF2B5EF4-FFF2-40B4-BE49-F238E27FC236}">
                <a16:creationId xmlns:a16="http://schemas.microsoft.com/office/drawing/2014/main" id="{6FAC4EB5-35CA-4C17-9D58-8B4153C02AA1}"/>
              </a:ext>
            </a:extLst>
          </p:cNvPr>
          <p:cNvSpPr/>
          <p:nvPr/>
        </p:nvSpPr>
        <p:spPr>
          <a:xfrm>
            <a:off x="477893" y="3533911"/>
            <a:ext cx="2251535" cy="276999"/>
          </a:xfrm>
          <a:prstGeom prst="rect">
            <a:avLst/>
          </a:prstGeom>
        </p:spPr>
        <p:txBody>
          <a:bodyPr wrap="square">
            <a:spAutoFit/>
          </a:bodyPr>
          <a:lstStyle/>
          <a:p>
            <a:r>
              <a:rPr lang="en-GB" sz="1200" b="1" dirty="0" err="1">
                <a:solidFill>
                  <a:schemeClr val="tx1">
                    <a:lumMod val="90000"/>
                    <a:lumOff val="10000"/>
                  </a:schemeClr>
                </a:solidFill>
                <a:latin typeface="Outfit Light"/>
                <a:sym typeface="Outfit Light"/>
              </a:rPr>
              <a:t>XGBoost</a:t>
            </a:r>
            <a:r>
              <a:rPr lang="en-GB" sz="1200" b="1" dirty="0">
                <a:solidFill>
                  <a:schemeClr val="tx1">
                    <a:lumMod val="90000"/>
                    <a:lumOff val="10000"/>
                  </a:schemeClr>
                </a:solidFill>
                <a:latin typeface="Outfit Light"/>
                <a:sym typeface="Outfit Light"/>
              </a:rPr>
              <a:t> Model </a:t>
            </a:r>
            <a:r>
              <a:rPr lang="en-GB" sz="1200" dirty="0">
                <a:solidFill>
                  <a:schemeClr val="tx1">
                    <a:lumMod val="90000"/>
                    <a:lumOff val="10000"/>
                  </a:schemeClr>
                </a:solidFill>
                <a:latin typeface="Outfit Light"/>
                <a:sym typeface="Outfit Light"/>
              </a:rPr>
              <a:t>based on:</a:t>
            </a:r>
          </a:p>
        </p:txBody>
      </p:sp>
      <p:sp>
        <p:nvSpPr>
          <p:cNvPr id="38" name="Rectangle 37">
            <a:extLst>
              <a:ext uri="{FF2B5EF4-FFF2-40B4-BE49-F238E27FC236}">
                <a16:creationId xmlns:a16="http://schemas.microsoft.com/office/drawing/2014/main" id="{96E05B06-0813-4CF1-8870-8835D6C54D27}"/>
              </a:ext>
            </a:extLst>
          </p:cNvPr>
          <p:cNvSpPr/>
          <p:nvPr/>
        </p:nvSpPr>
        <p:spPr>
          <a:xfrm rot="10800000">
            <a:off x="2396303" y="3657473"/>
            <a:ext cx="835717" cy="45732"/>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angle: Rounded Corners 41">
            <a:extLst>
              <a:ext uri="{FF2B5EF4-FFF2-40B4-BE49-F238E27FC236}">
                <a16:creationId xmlns:a16="http://schemas.microsoft.com/office/drawing/2014/main" id="{DC5F8259-73B3-43D4-9D71-B4925525B1BD}"/>
              </a:ext>
            </a:extLst>
          </p:cNvPr>
          <p:cNvSpPr/>
          <p:nvPr/>
        </p:nvSpPr>
        <p:spPr>
          <a:xfrm>
            <a:off x="3232021" y="3535334"/>
            <a:ext cx="2235561" cy="1014240"/>
          </a:xfrm>
          <a:prstGeom prst="roundRect">
            <a:avLst/>
          </a:prstGeom>
          <a:noFill/>
          <a:ln>
            <a:solidFill>
              <a:srgbClr val="95D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angle 42">
            <a:extLst>
              <a:ext uri="{FF2B5EF4-FFF2-40B4-BE49-F238E27FC236}">
                <a16:creationId xmlns:a16="http://schemas.microsoft.com/office/drawing/2014/main" id="{E71903E8-8C13-4601-AA14-A23727891E78}"/>
              </a:ext>
            </a:extLst>
          </p:cNvPr>
          <p:cNvSpPr/>
          <p:nvPr/>
        </p:nvSpPr>
        <p:spPr>
          <a:xfrm>
            <a:off x="3292323" y="3533911"/>
            <a:ext cx="2232342" cy="1015663"/>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Previous labour-market trajectory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Previous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Gender, age and education</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Household characteristics</a:t>
            </a:r>
            <a:endParaRPr lang="es-ES" sz="1200" dirty="0">
              <a:solidFill>
                <a:schemeClr val="tx1">
                  <a:lumMod val="90000"/>
                  <a:lumOff val="10000"/>
                </a:schemeClr>
              </a:solidFill>
              <a:latin typeface="Outfit Light"/>
              <a:sym typeface="Outfit Light"/>
            </a:endParaRPr>
          </a:p>
        </p:txBody>
      </p:sp>
    </p:spTree>
    <p:extLst>
      <p:ext uri="{BB962C8B-B14F-4D97-AF65-F5344CB8AC3E}">
        <p14:creationId xmlns:p14="http://schemas.microsoft.com/office/powerpoint/2010/main" val="74591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0FDBC03C-542C-4E17-9907-59FA04C97186}"/>
              </a:ext>
            </a:extLst>
          </p:cNvPr>
          <p:cNvSpPr/>
          <p:nvPr/>
        </p:nvSpPr>
        <p:spPr>
          <a:xfrm>
            <a:off x="377825" y="1128739"/>
            <a:ext cx="8388350" cy="3703186"/>
          </a:xfrm>
          <a:prstGeom prst="roundRect">
            <a:avLst/>
          </a:prstGeom>
          <a:solidFill>
            <a:srgbClr val="F4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2" name="Rectangle: Rounded Corners 81">
            <a:extLst>
              <a:ext uri="{FF2B5EF4-FFF2-40B4-BE49-F238E27FC236}">
                <a16:creationId xmlns:a16="http://schemas.microsoft.com/office/drawing/2014/main" id="{09001644-EC5D-4DB5-9DC8-EF80A38D4F5E}"/>
              </a:ext>
            </a:extLst>
          </p:cNvPr>
          <p:cNvSpPr/>
          <p:nvPr/>
        </p:nvSpPr>
        <p:spPr>
          <a:xfrm>
            <a:off x="528945" y="3535335"/>
            <a:ext cx="2559950" cy="275575"/>
          </a:xfrm>
          <a:prstGeom prst="round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23">
            <a:extLst>
              <a:ext uri="{FF2B5EF4-FFF2-40B4-BE49-F238E27FC236}">
                <a16:creationId xmlns:a16="http://schemas.microsoft.com/office/drawing/2014/main" id="{42955B40-1254-47AC-AAB5-7AFCF6092F5B}"/>
              </a:ext>
            </a:extLst>
          </p:cNvPr>
          <p:cNvSpPr/>
          <p:nvPr/>
        </p:nvSpPr>
        <p:spPr>
          <a:xfrm rot="5400000">
            <a:off x="880105" y="3435014"/>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angle 45">
            <a:extLst>
              <a:ext uri="{FF2B5EF4-FFF2-40B4-BE49-F238E27FC236}">
                <a16:creationId xmlns:a16="http://schemas.microsoft.com/office/drawing/2014/main" id="{6CD8CCC4-0B17-4A1A-91DF-68EAAE3F8535}"/>
              </a:ext>
            </a:extLst>
          </p:cNvPr>
          <p:cNvSpPr/>
          <p:nvPr/>
        </p:nvSpPr>
        <p:spPr>
          <a:xfrm rot="5400000">
            <a:off x="2443444" y="2916582"/>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a:extLst>
              <a:ext uri="{FF2B5EF4-FFF2-40B4-BE49-F238E27FC236}">
                <a16:creationId xmlns:a16="http://schemas.microsoft.com/office/drawing/2014/main" id="{43EFF176-3A60-4CF3-8344-1C71383158F4}"/>
              </a:ext>
            </a:extLst>
          </p:cNvPr>
          <p:cNvSpPr/>
          <p:nvPr/>
        </p:nvSpPr>
        <p:spPr>
          <a:xfrm>
            <a:off x="377825" y="2699922"/>
            <a:ext cx="8387750" cy="45719"/>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Oval 33">
            <a:extLst>
              <a:ext uri="{FF2B5EF4-FFF2-40B4-BE49-F238E27FC236}">
                <a16:creationId xmlns:a16="http://schemas.microsoft.com/office/drawing/2014/main" id="{BA5BA02F-355E-4004-B787-F87D2A8C2323}"/>
              </a:ext>
            </a:extLst>
          </p:cNvPr>
          <p:cNvSpPr/>
          <p:nvPr/>
        </p:nvSpPr>
        <p:spPr>
          <a:xfrm>
            <a:off x="2590454" y="2595770"/>
            <a:ext cx="277947" cy="251713"/>
          </a:xfrm>
          <a:prstGeom prst="ellips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0000"/>
                    <a:lumOff val="10000"/>
                  </a:schemeClr>
                </a:solidFill>
              </a:rPr>
              <a:t>1</a:t>
            </a:r>
          </a:p>
        </p:txBody>
      </p:sp>
      <p:sp>
        <p:nvSpPr>
          <p:cNvPr id="35" name="Oval 34">
            <a:extLst>
              <a:ext uri="{FF2B5EF4-FFF2-40B4-BE49-F238E27FC236}">
                <a16:creationId xmlns:a16="http://schemas.microsoft.com/office/drawing/2014/main" id="{1049DD1B-A7BA-4A43-BEB1-9CDBD7061CB0}"/>
              </a:ext>
            </a:extLst>
          </p:cNvPr>
          <p:cNvSpPr/>
          <p:nvPr/>
        </p:nvSpPr>
        <p:spPr>
          <a:xfrm>
            <a:off x="7174445" y="2604517"/>
            <a:ext cx="277947" cy="251713"/>
          </a:xfrm>
          <a:prstGeom prst="ellips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0000"/>
                    <a:lumOff val="10000"/>
                  </a:schemeClr>
                </a:solidFill>
              </a:rPr>
              <a:t>2</a:t>
            </a:r>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7</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8" name="Rectangle 7">
            <a:extLst>
              <a:ext uri="{FF2B5EF4-FFF2-40B4-BE49-F238E27FC236}">
                <a16:creationId xmlns:a16="http://schemas.microsoft.com/office/drawing/2014/main" id="{608AE5DD-0112-4ECF-891C-374A5CF2513C}"/>
              </a:ext>
            </a:extLst>
          </p:cNvPr>
          <p:cNvSpPr/>
          <p:nvPr/>
        </p:nvSpPr>
        <p:spPr>
          <a:xfrm>
            <a:off x="488558" y="2974569"/>
            <a:ext cx="4979024" cy="461665"/>
          </a:xfrm>
          <a:prstGeom prst="rect">
            <a:avLst/>
          </a:prstGeom>
          <a:solidFill>
            <a:srgbClr val="DCF2E5"/>
          </a:solidFill>
          <a:ln>
            <a:noFill/>
          </a:ln>
        </p:spPr>
        <p:txBody>
          <a:bodyPr wrap="square">
            <a:spAutoFit/>
          </a:bodyPr>
          <a:lstStyle/>
          <a:p>
            <a:pPr algn="ctr"/>
            <a:r>
              <a:rPr lang="en-GB" sz="1200" dirty="0">
                <a:solidFill>
                  <a:schemeClr val="tx1">
                    <a:lumMod val="90000"/>
                    <a:lumOff val="10000"/>
                  </a:schemeClr>
                </a:solidFill>
                <a:latin typeface="Outfit Light"/>
                <a:sym typeface="Outfit Light"/>
              </a:rPr>
              <a:t>Statistical model that estimates the probability of each individual being employed in each sector</a:t>
            </a:r>
            <a:endParaRPr lang="es-ES" sz="1200" dirty="0">
              <a:solidFill>
                <a:schemeClr val="tx1">
                  <a:lumMod val="90000"/>
                  <a:lumOff val="10000"/>
                </a:schemeClr>
              </a:solidFill>
              <a:latin typeface="Outfit Light"/>
              <a:sym typeface="Outfit Light"/>
            </a:endParaRPr>
          </a:p>
        </p:txBody>
      </p:sp>
      <p:sp>
        <p:nvSpPr>
          <p:cNvPr id="65" name="Rectangle 64">
            <a:extLst>
              <a:ext uri="{FF2B5EF4-FFF2-40B4-BE49-F238E27FC236}">
                <a16:creationId xmlns:a16="http://schemas.microsoft.com/office/drawing/2014/main" id="{1FB764E7-6D15-4C11-AFD6-77FE8344CF46}"/>
              </a:ext>
            </a:extLst>
          </p:cNvPr>
          <p:cNvSpPr/>
          <p:nvPr/>
        </p:nvSpPr>
        <p:spPr>
          <a:xfrm>
            <a:off x="477893" y="3533911"/>
            <a:ext cx="2251535" cy="276999"/>
          </a:xfrm>
          <a:prstGeom prst="rect">
            <a:avLst/>
          </a:prstGeom>
        </p:spPr>
        <p:txBody>
          <a:bodyPr wrap="square">
            <a:spAutoFit/>
          </a:bodyPr>
          <a:lstStyle/>
          <a:p>
            <a:r>
              <a:rPr lang="en-GB" sz="1200" b="1" dirty="0" err="1">
                <a:solidFill>
                  <a:schemeClr val="tx1">
                    <a:lumMod val="90000"/>
                    <a:lumOff val="10000"/>
                  </a:schemeClr>
                </a:solidFill>
                <a:latin typeface="Outfit Light"/>
                <a:sym typeface="Outfit Light"/>
              </a:rPr>
              <a:t>XGBoost</a:t>
            </a:r>
            <a:r>
              <a:rPr lang="en-GB" sz="1200" b="1" dirty="0">
                <a:solidFill>
                  <a:schemeClr val="tx1">
                    <a:lumMod val="90000"/>
                    <a:lumOff val="10000"/>
                  </a:schemeClr>
                </a:solidFill>
                <a:latin typeface="Outfit Light"/>
                <a:sym typeface="Outfit Light"/>
              </a:rPr>
              <a:t> Model </a:t>
            </a:r>
            <a:r>
              <a:rPr lang="en-GB" sz="1200" dirty="0">
                <a:solidFill>
                  <a:schemeClr val="tx1">
                    <a:lumMod val="90000"/>
                    <a:lumOff val="10000"/>
                  </a:schemeClr>
                </a:solidFill>
                <a:latin typeface="Outfit Light"/>
                <a:sym typeface="Outfit Light"/>
              </a:rPr>
              <a:t>based on:</a:t>
            </a:r>
          </a:p>
        </p:txBody>
      </p:sp>
      <p:sp>
        <p:nvSpPr>
          <p:cNvPr id="67" name="Oval 66">
            <a:extLst>
              <a:ext uri="{FF2B5EF4-FFF2-40B4-BE49-F238E27FC236}">
                <a16:creationId xmlns:a16="http://schemas.microsoft.com/office/drawing/2014/main" id="{755FAA96-1B45-4D1C-8B4B-ED66A036F3BC}"/>
              </a:ext>
            </a:extLst>
          </p:cNvPr>
          <p:cNvSpPr/>
          <p:nvPr/>
        </p:nvSpPr>
        <p:spPr>
          <a:xfrm>
            <a:off x="5207311" y="149024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Oval 67">
            <a:extLst>
              <a:ext uri="{FF2B5EF4-FFF2-40B4-BE49-F238E27FC236}">
                <a16:creationId xmlns:a16="http://schemas.microsoft.com/office/drawing/2014/main" id="{79E3DE42-B26D-43B5-9171-25959328F396}"/>
              </a:ext>
            </a:extLst>
          </p:cNvPr>
          <p:cNvSpPr/>
          <p:nvPr/>
        </p:nvSpPr>
        <p:spPr>
          <a:xfrm>
            <a:off x="593861" y="146619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Rectangle 68">
            <a:extLst>
              <a:ext uri="{FF2B5EF4-FFF2-40B4-BE49-F238E27FC236}">
                <a16:creationId xmlns:a16="http://schemas.microsoft.com/office/drawing/2014/main" id="{3A12A950-563C-4E86-97A4-311AB19219E6}"/>
              </a:ext>
            </a:extLst>
          </p:cNvPr>
          <p:cNvSpPr/>
          <p:nvPr/>
        </p:nvSpPr>
        <p:spPr>
          <a:xfrm>
            <a:off x="604896" y="1585996"/>
            <a:ext cx="2433197" cy="246221"/>
          </a:xfrm>
          <a:prstGeom prst="rect">
            <a:avLst/>
          </a:prstGeom>
        </p:spPr>
        <p:txBody>
          <a:bodyPr wrap="square">
            <a:spAutoFit/>
          </a:bodyPr>
          <a:lstStyle/>
          <a:p>
            <a:pPr algn="ctr"/>
            <a:r>
              <a:rPr lang="en-GB" sz="1000" b="1" dirty="0">
                <a:solidFill>
                  <a:schemeClr val="tx1">
                    <a:lumMod val="90000"/>
                    <a:lumOff val="10000"/>
                  </a:schemeClr>
                </a:solidFill>
                <a:latin typeface="Outfit Light"/>
              </a:rPr>
              <a:t>EU-SILC panel (2012-2022)</a:t>
            </a:r>
            <a:endParaRPr lang="es-ES" sz="1000" b="1" dirty="0">
              <a:solidFill>
                <a:schemeClr val="tx1">
                  <a:lumMod val="90000"/>
                  <a:lumOff val="10000"/>
                </a:schemeClr>
              </a:solidFill>
              <a:latin typeface="Outfit Light"/>
            </a:endParaRPr>
          </a:p>
        </p:txBody>
      </p:sp>
      <p:sp>
        <p:nvSpPr>
          <p:cNvPr id="70" name="Rectangle 69">
            <a:extLst>
              <a:ext uri="{FF2B5EF4-FFF2-40B4-BE49-F238E27FC236}">
                <a16:creationId xmlns:a16="http://schemas.microsoft.com/office/drawing/2014/main" id="{8D40322B-7D54-459E-9443-AC4FB9C151C9}"/>
              </a:ext>
            </a:extLst>
          </p:cNvPr>
          <p:cNvSpPr/>
          <p:nvPr/>
        </p:nvSpPr>
        <p:spPr>
          <a:xfrm>
            <a:off x="6455046" y="1588027"/>
            <a:ext cx="1809975" cy="707886"/>
          </a:xfrm>
          <a:prstGeom prst="rect">
            <a:avLst/>
          </a:prstGeom>
        </p:spPr>
        <p:txBody>
          <a:bodyPr wrap="square">
            <a:spAutoFit/>
          </a:bodyPr>
          <a:lstStyle/>
          <a:p>
            <a:pPr algn="r"/>
            <a:r>
              <a:rPr lang="en-GB" sz="1000" b="1" dirty="0">
                <a:solidFill>
                  <a:schemeClr val="tx1">
                    <a:lumMod val="90000"/>
                    <a:lumOff val="10000"/>
                  </a:schemeClr>
                </a:solidFill>
                <a:latin typeface="Outfit Light"/>
              </a:rPr>
              <a:t>EXPORT-SUPPORTED EMPLOYMENT BY SECTOR FROM THE MRIO MODEL</a:t>
            </a:r>
          </a:p>
          <a:p>
            <a:pPr algn="r"/>
            <a:r>
              <a:rPr lang="en-GB" sz="1000" b="1" dirty="0">
                <a:solidFill>
                  <a:schemeClr val="tx1">
                    <a:lumMod val="90000"/>
                    <a:lumOff val="10000"/>
                  </a:schemeClr>
                </a:solidFill>
                <a:latin typeface="Outfit Light"/>
              </a:rPr>
              <a:t>(2022)</a:t>
            </a:r>
            <a:endParaRPr lang="es-ES" sz="1000" b="1" dirty="0">
              <a:solidFill>
                <a:schemeClr val="tx1">
                  <a:lumMod val="90000"/>
                  <a:lumOff val="10000"/>
                </a:schemeClr>
              </a:solidFill>
              <a:latin typeface="Outfit Light"/>
            </a:endParaRPr>
          </a:p>
        </p:txBody>
      </p:sp>
      <p:sp>
        <p:nvSpPr>
          <p:cNvPr id="71" name="Rectangle 70">
            <a:extLst>
              <a:ext uri="{FF2B5EF4-FFF2-40B4-BE49-F238E27FC236}">
                <a16:creationId xmlns:a16="http://schemas.microsoft.com/office/drawing/2014/main" id="{BE6C917F-6E8C-4FC1-B902-6BFC3991293A}"/>
              </a:ext>
            </a:extLst>
          </p:cNvPr>
          <p:cNvSpPr/>
          <p:nvPr/>
        </p:nvSpPr>
        <p:spPr>
          <a:xfrm>
            <a:off x="3673296" y="1964264"/>
            <a:ext cx="723275"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supply</a:t>
            </a:r>
            <a:endParaRPr lang="es-ES" sz="1200" b="1" dirty="0">
              <a:solidFill>
                <a:schemeClr val="tx1">
                  <a:lumMod val="90000"/>
                  <a:lumOff val="10000"/>
                </a:schemeClr>
              </a:solidFill>
              <a:latin typeface="Outfit Light"/>
            </a:endParaRPr>
          </a:p>
        </p:txBody>
      </p:sp>
      <p:pic>
        <p:nvPicPr>
          <p:cNvPr id="72" name="Graphic 71" descr="Man">
            <a:extLst>
              <a:ext uri="{FF2B5EF4-FFF2-40B4-BE49-F238E27FC236}">
                <a16:creationId xmlns:a16="http://schemas.microsoft.com/office/drawing/2014/main" id="{7BD06AE2-0C60-4A37-9D90-37CD0460C4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2323" y="1918728"/>
            <a:ext cx="542611" cy="476728"/>
          </a:xfrm>
          <a:prstGeom prst="rect">
            <a:avLst/>
          </a:prstGeom>
        </p:spPr>
      </p:pic>
      <p:sp>
        <p:nvSpPr>
          <p:cNvPr id="73" name="Rectangle 72">
            <a:extLst>
              <a:ext uri="{FF2B5EF4-FFF2-40B4-BE49-F238E27FC236}">
                <a16:creationId xmlns:a16="http://schemas.microsoft.com/office/drawing/2014/main" id="{8970DE21-44F1-4B48-81DA-6B94B0612448}"/>
              </a:ext>
            </a:extLst>
          </p:cNvPr>
          <p:cNvSpPr/>
          <p:nvPr/>
        </p:nvSpPr>
        <p:spPr>
          <a:xfrm>
            <a:off x="5237048" y="1997219"/>
            <a:ext cx="766557"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demand</a:t>
            </a:r>
            <a:endParaRPr lang="es-ES" sz="1200" b="1" dirty="0">
              <a:solidFill>
                <a:schemeClr val="tx1">
                  <a:lumMod val="90000"/>
                  <a:lumOff val="10000"/>
                </a:schemeClr>
              </a:solidFill>
              <a:latin typeface="Outfit Light"/>
            </a:endParaRPr>
          </a:p>
        </p:txBody>
      </p:sp>
      <p:pic>
        <p:nvPicPr>
          <p:cNvPr id="74" name="Graphic 73" descr="Briefcase">
            <a:extLst>
              <a:ext uri="{FF2B5EF4-FFF2-40B4-BE49-F238E27FC236}">
                <a16:creationId xmlns:a16="http://schemas.microsoft.com/office/drawing/2014/main" id="{DB6A95B2-457E-4EEF-A4D0-C9F8D9421F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6455" y="1922302"/>
            <a:ext cx="545122" cy="545122"/>
          </a:xfrm>
          <a:prstGeom prst="rect">
            <a:avLst/>
          </a:prstGeom>
        </p:spPr>
      </p:pic>
      <p:sp>
        <p:nvSpPr>
          <p:cNvPr id="75" name="Arrow: Left-Right 74">
            <a:extLst>
              <a:ext uri="{FF2B5EF4-FFF2-40B4-BE49-F238E27FC236}">
                <a16:creationId xmlns:a16="http://schemas.microsoft.com/office/drawing/2014/main" id="{8F2117F1-4582-4F33-A60B-4289823D359E}"/>
              </a:ext>
            </a:extLst>
          </p:cNvPr>
          <p:cNvSpPr/>
          <p:nvPr/>
        </p:nvSpPr>
        <p:spPr>
          <a:xfrm>
            <a:off x="4487611" y="2115936"/>
            <a:ext cx="628633" cy="224230"/>
          </a:xfrm>
          <a:prstGeom prst="leftRightArrow">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Rectangle 75">
            <a:extLst>
              <a:ext uri="{FF2B5EF4-FFF2-40B4-BE49-F238E27FC236}">
                <a16:creationId xmlns:a16="http://schemas.microsoft.com/office/drawing/2014/main" id="{E73DB7BF-0BF7-44FA-8701-F2806A651DA3}"/>
              </a:ext>
            </a:extLst>
          </p:cNvPr>
          <p:cNvSpPr/>
          <p:nvPr/>
        </p:nvSpPr>
        <p:spPr>
          <a:xfrm>
            <a:off x="3823964" y="1658258"/>
            <a:ext cx="1758815" cy="246221"/>
          </a:xfrm>
          <a:prstGeom prst="rect">
            <a:avLst/>
          </a:prstGeom>
        </p:spPr>
        <p:txBody>
          <a:bodyPr wrap="none">
            <a:spAutoFit/>
          </a:bodyPr>
          <a:lstStyle/>
          <a:p>
            <a:r>
              <a:rPr lang="es-ES" sz="1000" b="1" dirty="0">
                <a:solidFill>
                  <a:schemeClr val="tx1">
                    <a:lumMod val="90000"/>
                    <a:lumOff val="10000"/>
                  </a:schemeClr>
                </a:solidFill>
                <a:latin typeface="Outfit Light"/>
              </a:rPr>
              <a:t>ALLOCATION APPROACH</a:t>
            </a:r>
          </a:p>
        </p:txBody>
      </p:sp>
      <p:sp>
        <p:nvSpPr>
          <p:cNvPr id="77" name="Rectangle 76">
            <a:extLst>
              <a:ext uri="{FF2B5EF4-FFF2-40B4-BE49-F238E27FC236}">
                <a16:creationId xmlns:a16="http://schemas.microsoft.com/office/drawing/2014/main" id="{98B5B512-B1EE-4AB6-A60F-932D0B3055A0}"/>
              </a:ext>
            </a:extLst>
          </p:cNvPr>
          <p:cNvSpPr/>
          <p:nvPr/>
        </p:nvSpPr>
        <p:spPr>
          <a:xfrm>
            <a:off x="781673" y="1747919"/>
            <a:ext cx="2592981" cy="646331"/>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Employment history and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Socioeconomic characteristics</a:t>
            </a:r>
          </a:p>
        </p:txBody>
      </p:sp>
      <p:sp>
        <p:nvSpPr>
          <p:cNvPr id="78" name="Rectangle: Rounded Corners 77">
            <a:extLst>
              <a:ext uri="{FF2B5EF4-FFF2-40B4-BE49-F238E27FC236}">
                <a16:creationId xmlns:a16="http://schemas.microsoft.com/office/drawing/2014/main" id="{40F81DBE-93AE-4694-A1E1-7120525754CE}"/>
              </a:ext>
            </a:extLst>
          </p:cNvPr>
          <p:cNvSpPr/>
          <p:nvPr/>
        </p:nvSpPr>
        <p:spPr>
          <a:xfrm>
            <a:off x="1671071" y="937682"/>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sp>
        <p:nvSpPr>
          <p:cNvPr id="83" name="Rectangle 82">
            <a:extLst>
              <a:ext uri="{FF2B5EF4-FFF2-40B4-BE49-F238E27FC236}">
                <a16:creationId xmlns:a16="http://schemas.microsoft.com/office/drawing/2014/main" id="{1766DBD6-60B5-4372-A301-32F351750A09}"/>
              </a:ext>
            </a:extLst>
          </p:cNvPr>
          <p:cNvSpPr/>
          <p:nvPr/>
        </p:nvSpPr>
        <p:spPr>
          <a:xfrm rot="10800000">
            <a:off x="2396303" y="3657473"/>
            <a:ext cx="835717" cy="45732"/>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Rectangle: Rounded Corners 83">
            <a:extLst>
              <a:ext uri="{FF2B5EF4-FFF2-40B4-BE49-F238E27FC236}">
                <a16:creationId xmlns:a16="http://schemas.microsoft.com/office/drawing/2014/main" id="{9BDE7F96-82EA-431B-B0E8-459C9EA6916B}"/>
              </a:ext>
            </a:extLst>
          </p:cNvPr>
          <p:cNvSpPr/>
          <p:nvPr/>
        </p:nvSpPr>
        <p:spPr>
          <a:xfrm>
            <a:off x="528945" y="3902200"/>
            <a:ext cx="2559950" cy="644909"/>
          </a:xfrm>
          <a:prstGeom prst="round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Rectangle 84">
            <a:extLst>
              <a:ext uri="{FF2B5EF4-FFF2-40B4-BE49-F238E27FC236}">
                <a16:creationId xmlns:a16="http://schemas.microsoft.com/office/drawing/2014/main" id="{AE2C7D2B-D2DC-43B3-AC76-4CED44BF9F03}"/>
              </a:ext>
            </a:extLst>
          </p:cNvPr>
          <p:cNvSpPr/>
          <p:nvPr/>
        </p:nvSpPr>
        <p:spPr>
          <a:xfrm rot="5400000">
            <a:off x="880105" y="4021235"/>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Rectangle 85">
            <a:extLst>
              <a:ext uri="{FF2B5EF4-FFF2-40B4-BE49-F238E27FC236}">
                <a16:creationId xmlns:a16="http://schemas.microsoft.com/office/drawing/2014/main" id="{7B691A09-CD8D-4330-8B40-1DB8CC68A2EA}"/>
              </a:ext>
            </a:extLst>
          </p:cNvPr>
          <p:cNvSpPr/>
          <p:nvPr/>
        </p:nvSpPr>
        <p:spPr>
          <a:xfrm>
            <a:off x="477893" y="3900778"/>
            <a:ext cx="2697045" cy="646331"/>
          </a:xfrm>
          <a:prstGeom prst="rect">
            <a:avLst/>
          </a:prstGeom>
        </p:spPr>
        <p:txBody>
          <a:bodyPr wrap="square">
            <a:spAutoFit/>
          </a:bodyPr>
          <a:lstStyle/>
          <a:p>
            <a:r>
              <a:rPr lang="en-GB" sz="1200" dirty="0">
                <a:solidFill>
                  <a:schemeClr val="tx1">
                    <a:lumMod val="90000"/>
                    <a:lumOff val="10000"/>
                  </a:schemeClr>
                </a:solidFill>
                <a:latin typeface="Outfit Light"/>
                <a:sym typeface="Outfit Light"/>
              </a:rPr>
              <a:t>The probabilities estimated are </a:t>
            </a:r>
            <a:r>
              <a:rPr lang="en-GB" sz="1200" b="1" dirty="0">
                <a:solidFill>
                  <a:schemeClr val="tx1">
                    <a:lumMod val="90000"/>
                    <a:lumOff val="10000"/>
                  </a:schemeClr>
                </a:solidFill>
                <a:latin typeface="Outfit Light"/>
                <a:sym typeface="Outfit Light"/>
              </a:rPr>
              <a:t>adjusted to ensure consistency </a:t>
            </a:r>
            <a:r>
              <a:rPr lang="en-GB" sz="1200" dirty="0">
                <a:solidFill>
                  <a:schemeClr val="tx1">
                    <a:lumMod val="90000"/>
                    <a:lumOff val="10000"/>
                  </a:schemeClr>
                </a:solidFill>
                <a:latin typeface="Outfit Light"/>
                <a:sym typeface="Outfit Light"/>
              </a:rPr>
              <a:t>with the sectoral employment structure</a:t>
            </a:r>
            <a:endParaRPr lang="en-GB" sz="1200" b="1" dirty="0">
              <a:solidFill>
                <a:schemeClr val="tx1">
                  <a:lumMod val="90000"/>
                  <a:lumOff val="10000"/>
                </a:schemeClr>
              </a:solidFill>
              <a:latin typeface="Outfit Light"/>
              <a:sym typeface="Outfit Light"/>
            </a:endParaRPr>
          </a:p>
        </p:txBody>
      </p:sp>
      <p:sp>
        <p:nvSpPr>
          <p:cNvPr id="25" name="Rectangle: Rounded Corners 24">
            <a:extLst>
              <a:ext uri="{FF2B5EF4-FFF2-40B4-BE49-F238E27FC236}">
                <a16:creationId xmlns:a16="http://schemas.microsoft.com/office/drawing/2014/main" id="{DE33309B-1436-49AA-807A-E501523CA44E}"/>
              </a:ext>
            </a:extLst>
          </p:cNvPr>
          <p:cNvSpPr/>
          <p:nvPr/>
        </p:nvSpPr>
        <p:spPr>
          <a:xfrm>
            <a:off x="3232021" y="3535334"/>
            <a:ext cx="2235561" cy="1014240"/>
          </a:xfrm>
          <a:prstGeom prst="roundRect">
            <a:avLst/>
          </a:prstGeom>
          <a:noFill/>
          <a:ln>
            <a:solidFill>
              <a:srgbClr val="95D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Rectangle 78">
            <a:extLst>
              <a:ext uri="{FF2B5EF4-FFF2-40B4-BE49-F238E27FC236}">
                <a16:creationId xmlns:a16="http://schemas.microsoft.com/office/drawing/2014/main" id="{7090393F-B834-4492-B50C-3FEA4868ED1C}"/>
              </a:ext>
            </a:extLst>
          </p:cNvPr>
          <p:cNvSpPr/>
          <p:nvPr/>
        </p:nvSpPr>
        <p:spPr>
          <a:xfrm>
            <a:off x="3292323" y="3533911"/>
            <a:ext cx="2232342" cy="1015663"/>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Previous labour-market trajectory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Previous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Gender, age and education</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Household characteristics</a:t>
            </a:r>
            <a:endParaRPr lang="es-ES" sz="1200" dirty="0">
              <a:solidFill>
                <a:schemeClr val="tx1">
                  <a:lumMod val="90000"/>
                  <a:lumOff val="10000"/>
                </a:schemeClr>
              </a:solidFill>
              <a:latin typeface="Outfit Light"/>
              <a:sym typeface="Outfit Light"/>
            </a:endParaRPr>
          </a:p>
        </p:txBody>
      </p:sp>
    </p:spTree>
    <p:extLst>
      <p:ext uri="{BB962C8B-B14F-4D97-AF65-F5344CB8AC3E}">
        <p14:creationId xmlns:p14="http://schemas.microsoft.com/office/powerpoint/2010/main" val="220775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45"/>
          <p:cNvGrpSpPr/>
          <p:nvPr/>
        </p:nvGrpSpPr>
        <p:grpSpPr>
          <a:xfrm>
            <a:off x="377250" y="963200"/>
            <a:ext cx="8389500" cy="302100"/>
            <a:chOff x="377250" y="366300"/>
            <a:chExt cx="8389500" cy="302100"/>
          </a:xfrm>
        </p:grpSpPr>
        <p:sp>
          <p:nvSpPr>
            <p:cNvPr id="421" name="Google Shape;421;p45"/>
            <p:cNvSpPr txBox="1"/>
            <p:nvPr/>
          </p:nvSpPr>
          <p:spPr>
            <a:xfrm>
              <a:off x="378325" y="366300"/>
              <a:ext cx="12396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chemeClr val="dk1"/>
                  </a:solidFill>
                  <a:latin typeface="Outfit"/>
                  <a:ea typeface="Outfit"/>
                  <a:cs typeface="Outfit"/>
                  <a:sym typeface="Outfit"/>
                </a:rPr>
                <a:t>01</a:t>
              </a:r>
              <a:endParaRPr dirty="0">
                <a:solidFill>
                  <a:schemeClr val="dk1"/>
                </a:solidFill>
                <a:latin typeface="Outfit"/>
                <a:ea typeface="Outfit"/>
                <a:cs typeface="Outfit"/>
                <a:sym typeface="Outfit"/>
              </a:endParaRPr>
            </a:p>
          </p:txBody>
        </p:sp>
        <p:sp>
          <p:nvSpPr>
            <p:cNvPr id="422" name="Google Shape;422;p45"/>
            <p:cNvSpPr txBox="1"/>
            <p:nvPr/>
          </p:nvSpPr>
          <p:spPr>
            <a:xfrm>
              <a:off x="2525275" y="366300"/>
              <a:ext cx="4093500" cy="215444"/>
            </a:xfrm>
            <a:prstGeom prst="rect">
              <a:avLst/>
            </a:prstGeom>
            <a:noFill/>
            <a:ln>
              <a:noFill/>
            </a:ln>
          </p:spPr>
          <p:txBody>
            <a:bodyPr spcFirstLastPara="1" wrap="square" lIns="0" tIns="0" rIns="0" bIns="0" anchor="t" anchorCtr="0">
              <a:spAutoFit/>
            </a:bodyPr>
            <a:lstStyle/>
            <a:p>
              <a:pPr lvl="0"/>
              <a:r>
                <a:rPr lang="es-ES" dirty="0" err="1">
                  <a:solidFill>
                    <a:schemeClr val="dk1"/>
                  </a:solidFill>
                  <a:latin typeface="Outfit"/>
                  <a:ea typeface="Outfit"/>
                  <a:cs typeface="Outfit"/>
                  <a:sym typeface="Outfit"/>
                </a:rPr>
                <a:t>Introduction</a:t>
              </a:r>
              <a:r>
                <a:rPr lang="es-ES" dirty="0">
                  <a:solidFill>
                    <a:schemeClr val="dk1"/>
                  </a:solidFill>
                  <a:latin typeface="Outfit"/>
                  <a:ea typeface="Outfit"/>
                  <a:cs typeface="Outfit"/>
                  <a:sym typeface="Outfit"/>
                </a:rPr>
                <a:t> and </a:t>
              </a:r>
              <a:r>
                <a:rPr lang="es-ES" dirty="0" err="1">
                  <a:solidFill>
                    <a:schemeClr val="dk1"/>
                  </a:solidFill>
                  <a:latin typeface="Outfit"/>
                  <a:ea typeface="Outfit"/>
                  <a:cs typeface="Outfit"/>
                  <a:sym typeface="Outfit"/>
                </a:rPr>
                <a:t>objectives</a:t>
              </a:r>
              <a:endParaRPr dirty="0">
                <a:solidFill>
                  <a:schemeClr val="dk1"/>
                </a:solidFill>
                <a:latin typeface="Outfit"/>
                <a:ea typeface="Outfit"/>
                <a:cs typeface="Outfit"/>
                <a:sym typeface="Outfit"/>
              </a:endParaRPr>
            </a:p>
          </p:txBody>
        </p:sp>
        <p:cxnSp>
          <p:nvCxnSpPr>
            <p:cNvPr id="423" name="Google Shape;423;p45"/>
            <p:cNvCxnSpPr/>
            <p:nvPr/>
          </p:nvCxnSpPr>
          <p:spPr>
            <a:xfrm>
              <a:off x="377250" y="668400"/>
              <a:ext cx="8389500" cy="0"/>
            </a:xfrm>
            <a:prstGeom prst="straightConnector1">
              <a:avLst/>
            </a:prstGeom>
            <a:noFill/>
            <a:ln w="9525" cap="flat" cmpd="sng">
              <a:solidFill>
                <a:schemeClr val="dk1"/>
              </a:solidFill>
              <a:prstDash val="solid"/>
              <a:round/>
              <a:headEnd type="none" w="med" len="med"/>
              <a:tailEnd type="none" w="med" len="med"/>
            </a:ln>
          </p:spPr>
        </p:cxnSp>
      </p:grpSp>
      <p:grpSp>
        <p:nvGrpSpPr>
          <p:cNvPr id="34" name="Google Shape;420;p45">
            <a:extLst>
              <a:ext uri="{FF2B5EF4-FFF2-40B4-BE49-F238E27FC236}">
                <a16:creationId xmlns:a16="http://schemas.microsoft.com/office/drawing/2014/main" id="{C7777FCB-1A0F-498A-8F66-C1463E2E40CE}"/>
              </a:ext>
            </a:extLst>
          </p:cNvPr>
          <p:cNvGrpSpPr/>
          <p:nvPr/>
        </p:nvGrpSpPr>
        <p:grpSpPr>
          <a:xfrm>
            <a:off x="377825" y="1343540"/>
            <a:ext cx="8389500" cy="302100"/>
            <a:chOff x="377250" y="366300"/>
            <a:chExt cx="8389500" cy="302100"/>
          </a:xfrm>
        </p:grpSpPr>
        <p:sp>
          <p:nvSpPr>
            <p:cNvPr id="35" name="Google Shape;421;p45">
              <a:extLst>
                <a:ext uri="{FF2B5EF4-FFF2-40B4-BE49-F238E27FC236}">
                  <a16:creationId xmlns:a16="http://schemas.microsoft.com/office/drawing/2014/main" id="{EA71B5F9-7B33-4C57-A5B3-D8A86E0043E9}"/>
                </a:ext>
              </a:extLst>
            </p:cNvPr>
            <p:cNvSpPr txBox="1"/>
            <p:nvPr/>
          </p:nvSpPr>
          <p:spPr>
            <a:xfrm>
              <a:off x="378325" y="366300"/>
              <a:ext cx="12396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chemeClr val="dk1"/>
                  </a:solidFill>
                  <a:latin typeface="Outfit"/>
                  <a:ea typeface="Outfit"/>
                  <a:cs typeface="Outfit"/>
                  <a:sym typeface="Outfit"/>
                </a:rPr>
                <a:t>02</a:t>
              </a:r>
              <a:endParaRPr dirty="0">
                <a:solidFill>
                  <a:schemeClr val="dk1"/>
                </a:solidFill>
                <a:latin typeface="Outfit"/>
                <a:ea typeface="Outfit"/>
                <a:cs typeface="Outfit"/>
                <a:sym typeface="Outfit"/>
              </a:endParaRPr>
            </a:p>
          </p:txBody>
        </p:sp>
        <p:sp>
          <p:nvSpPr>
            <p:cNvPr id="36" name="Google Shape;422;p45">
              <a:extLst>
                <a:ext uri="{FF2B5EF4-FFF2-40B4-BE49-F238E27FC236}">
                  <a16:creationId xmlns:a16="http://schemas.microsoft.com/office/drawing/2014/main" id="{58D913AC-03EC-4406-8278-2BB93AD885E8}"/>
                </a:ext>
              </a:extLst>
            </p:cNvPr>
            <p:cNvSpPr txBox="1"/>
            <p:nvPr/>
          </p:nvSpPr>
          <p:spPr>
            <a:xfrm>
              <a:off x="2525275" y="366300"/>
              <a:ext cx="4093500" cy="215444"/>
            </a:xfrm>
            <a:prstGeom prst="rect">
              <a:avLst/>
            </a:prstGeom>
            <a:noFill/>
            <a:ln>
              <a:noFill/>
            </a:ln>
          </p:spPr>
          <p:txBody>
            <a:bodyPr spcFirstLastPara="1" wrap="square" lIns="0" tIns="0" rIns="0" bIns="0" anchor="t" anchorCtr="0">
              <a:spAutoFit/>
            </a:bodyPr>
            <a:lstStyle/>
            <a:p>
              <a:pPr lvl="0"/>
              <a:r>
                <a:rPr lang="es-ES" dirty="0">
                  <a:solidFill>
                    <a:schemeClr val="dk1"/>
                  </a:solidFill>
                  <a:latin typeface="Outfit"/>
                  <a:ea typeface="Outfit"/>
                  <a:cs typeface="Outfit"/>
                  <a:sym typeface="Outfit"/>
                </a:rPr>
                <a:t>Data and </a:t>
              </a:r>
              <a:r>
                <a:rPr lang="es-ES" dirty="0" err="1">
                  <a:solidFill>
                    <a:schemeClr val="dk1"/>
                  </a:solidFill>
                  <a:latin typeface="Outfit"/>
                  <a:ea typeface="Outfit"/>
                  <a:cs typeface="Outfit"/>
                  <a:sym typeface="Outfit"/>
                </a:rPr>
                <a:t>methodology</a:t>
              </a:r>
              <a:endParaRPr dirty="0">
                <a:solidFill>
                  <a:schemeClr val="dk1"/>
                </a:solidFill>
                <a:latin typeface="Outfit"/>
                <a:ea typeface="Outfit"/>
                <a:cs typeface="Outfit"/>
                <a:sym typeface="Outfit"/>
              </a:endParaRPr>
            </a:p>
          </p:txBody>
        </p:sp>
        <p:cxnSp>
          <p:nvCxnSpPr>
            <p:cNvPr id="37" name="Google Shape;423;p45">
              <a:extLst>
                <a:ext uri="{FF2B5EF4-FFF2-40B4-BE49-F238E27FC236}">
                  <a16:creationId xmlns:a16="http://schemas.microsoft.com/office/drawing/2014/main" id="{35B17279-559C-4791-854A-29178600C2DA}"/>
                </a:ext>
              </a:extLst>
            </p:cNvPr>
            <p:cNvCxnSpPr/>
            <p:nvPr/>
          </p:nvCxnSpPr>
          <p:spPr>
            <a:xfrm>
              <a:off x="377250" y="668400"/>
              <a:ext cx="8389500" cy="0"/>
            </a:xfrm>
            <a:prstGeom prst="straightConnector1">
              <a:avLst/>
            </a:prstGeom>
            <a:noFill/>
            <a:ln w="9525" cap="flat" cmpd="sng">
              <a:solidFill>
                <a:schemeClr val="dk1"/>
              </a:solidFill>
              <a:prstDash val="solid"/>
              <a:round/>
              <a:headEnd type="none" w="med" len="med"/>
              <a:tailEnd type="none" w="med" len="med"/>
            </a:ln>
          </p:spPr>
        </p:cxnSp>
      </p:grpSp>
      <p:grpSp>
        <p:nvGrpSpPr>
          <p:cNvPr id="38" name="Google Shape;436;p45">
            <a:extLst>
              <a:ext uri="{FF2B5EF4-FFF2-40B4-BE49-F238E27FC236}">
                <a16:creationId xmlns:a16="http://schemas.microsoft.com/office/drawing/2014/main" id="{AC47A711-8FE2-481E-BD66-BA003B6E78FC}"/>
              </a:ext>
            </a:extLst>
          </p:cNvPr>
          <p:cNvGrpSpPr/>
          <p:nvPr/>
        </p:nvGrpSpPr>
        <p:grpSpPr>
          <a:xfrm>
            <a:off x="379000" y="2871851"/>
            <a:ext cx="8389525" cy="694438"/>
            <a:chOff x="377250" y="1486050"/>
            <a:chExt cx="8389525" cy="694438"/>
          </a:xfrm>
        </p:grpSpPr>
        <p:sp>
          <p:nvSpPr>
            <p:cNvPr id="39" name="Google Shape;437;p45">
              <a:extLst>
                <a:ext uri="{FF2B5EF4-FFF2-40B4-BE49-F238E27FC236}">
                  <a16:creationId xmlns:a16="http://schemas.microsoft.com/office/drawing/2014/main" id="{CD3280BF-894D-4C7B-AAC0-74BECCE94925}"/>
                </a:ext>
              </a:extLst>
            </p:cNvPr>
            <p:cNvSpPr txBox="1"/>
            <p:nvPr/>
          </p:nvSpPr>
          <p:spPr>
            <a:xfrm>
              <a:off x="2525225" y="1486050"/>
              <a:ext cx="517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rgbClr val="4D6461"/>
                  </a:solidFill>
                  <a:latin typeface="Outfit"/>
                  <a:ea typeface="Outfit"/>
                  <a:cs typeface="Outfit"/>
                  <a:sym typeface="Outfit"/>
                </a:rPr>
                <a:t>03</a:t>
              </a:r>
              <a:r>
                <a:rPr lang="es-ES" dirty="0">
                  <a:solidFill>
                    <a:srgbClr val="4D6461"/>
                  </a:solidFill>
                  <a:latin typeface="Outfit"/>
                  <a:ea typeface="Outfit"/>
                  <a:cs typeface="Outfit"/>
                  <a:sym typeface="Outfit"/>
                </a:rPr>
                <a:t>a</a:t>
              </a:r>
              <a:endParaRPr dirty="0">
                <a:solidFill>
                  <a:srgbClr val="4D6461"/>
                </a:solidFill>
                <a:latin typeface="Outfit"/>
                <a:ea typeface="Outfit"/>
                <a:cs typeface="Outfit"/>
                <a:sym typeface="Outfit"/>
              </a:endParaRPr>
            </a:p>
          </p:txBody>
        </p:sp>
        <p:sp>
          <p:nvSpPr>
            <p:cNvPr id="40" name="Google Shape;438;p45">
              <a:extLst>
                <a:ext uri="{FF2B5EF4-FFF2-40B4-BE49-F238E27FC236}">
                  <a16:creationId xmlns:a16="http://schemas.microsoft.com/office/drawing/2014/main" id="{541A8BD3-E8D3-4FBE-881F-BD09ED91B671}"/>
                </a:ext>
              </a:extLst>
            </p:cNvPr>
            <p:cNvSpPr txBox="1"/>
            <p:nvPr/>
          </p:nvSpPr>
          <p:spPr>
            <a:xfrm>
              <a:off x="3242575" y="1486050"/>
              <a:ext cx="5523000" cy="215400"/>
            </a:xfrm>
            <a:prstGeom prst="rect">
              <a:avLst/>
            </a:prstGeom>
            <a:noFill/>
            <a:ln>
              <a:noFill/>
            </a:ln>
          </p:spPr>
          <p:txBody>
            <a:bodyPr spcFirstLastPara="1" wrap="square" lIns="0" tIns="0" rIns="0" bIns="0" anchor="t" anchorCtr="0">
              <a:spAutoFit/>
            </a:bodyPr>
            <a:lstStyle/>
            <a:p>
              <a:pPr lvl="0"/>
              <a:r>
                <a:rPr lang="es-ES" dirty="0" err="1">
                  <a:solidFill>
                    <a:srgbClr val="4D6461"/>
                  </a:solidFill>
                  <a:latin typeface="Outfit"/>
                  <a:ea typeface="Outfit"/>
                  <a:cs typeface="Outfit"/>
                  <a:sym typeface="Outfit"/>
                </a:rPr>
                <a:t>Macroeconomic</a:t>
              </a:r>
              <a:r>
                <a:rPr lang="es-ES" dirty="0">
                  <a:solidFill>
                    <a:srgbClr val="4D6461"/>
                  </a:solidFill>
                  <a:latin typeface="Outfit"/>
                  <a:ea typeface="Outfit"/>
                  <a:cs typeface="Outfit"/>
                  <a:sym typeface="Outfit"/>
                </a:rPr>
                <a:t> </a:t>
              </a:r>
              <a:r>
                <a:rPr lang="es-ES" dirty="0" err="1">
                  <a:solidFill>
                    <a:srgbClr val="4D6461"/>
                  </a:solidFill>
                  <a:latin typeface="Outfit"/>
                  <a:ea typeface="Outfit"/>
                  <a:cs typeface="Outfit"/>
                  <a:sym typeface="Outfit"/>
                </a:rPr>
                <a:t>results</a:t>
              </a:r>
              <a:endParaRPr lang="es-ES" dirty="0">
                <a:solidFill>
                  <a:srgbClr val="4D6461"/>
                </a:solidFill>
                <a:latin typeface="Outfit"/>
                <a:ea typeface="Outfit"/>
                <a:cs typeface="Outfit"/>
                <a:sym typeface="Outfit"/>
              </a:endParaRPr>
            </a:p>
          </p:txBody>
        </p:sp>
        <p:cxnSp>
          <p:nvCxnSpPr>
            <p:cNvPr id="41" name="Google Shape;439;p45">
              <a:extLst>
                <a:ext uri="{FF2B5EF4-FFF2-40B4-BE49-F238E27FC236}">
                  <a16:creationId xmlns:a16="http://schemas.microsoft.com/office/drawing/2014/main" id="{8EC4C9B7-9A5F-4B98-8D39-04AD54285BAF}"/>
                </a:ext>
              </a:extLst>
            </p:cNvPr>
            <p:cNvCxnSpPr/>
            <p:nvPr/>
          </p:nvCxnSpPr>
          <p:spPr>
            <a:xfrm>
              <a:off x="377250" y="1788150"/>
              <a:ext cx="8389500" cy="0"/>
            </a:xfrm>
            <a:prstGeom prst="straightConnector1">
              <a:avLst/>
            </a:prstGeom>
            <a:noFill/>
            <a:ln w="9525" cap="flat" cmpd="sng">
              <a:solidFill>
                <a:schemeClr val="dk1"/>
              </a:solidFill>
              <a:prstDash val="solid"/>
              <a:round/>
              <a:headEnd type="none" w="med" len="med"/>
              <a:tailEnd type="none" w="med" len="med"/>
            </a:ln>
          </p:spPr>
        </p:cxnSp>
        <p:sp>
          <p:nvSpPr>
            <p:cNvPr id="42" name="Google Shape;438;p45">
              <a:extLst>
                <a:ext uri="{FF2B5EF4-FFF2-40B4-BE49-F238E27FC236}">
                  <a16:creationId xmlns:a16="http://schemas.microsoft.com/office/drawing/2014/main" id="{FC3B2E00-5999-4A54-BE2B-197B05347830}"/>
                </a:ext>
              </a:extLst>
            </p:cNvPr>
            <p:cNvSpPr txBox="1"/>
            <p:nvPr/>
          </p:nvSpPr>
          <p:spPr>
            <a:xfrm>
              <a:off x="3242600" y="1878388"/>
              <a:ext cx="5523000" cy="215400"/>
            </a:xfrm>
            <a:prstGeom prst="rect">
              <a:avLst/>
            </a:prstGeom>
            <a:noFill/>
            <a:ln>
              <a:noFill/>
            </a:ln>
          </p:spPr>
          <p:txBody>
            <a:bodyPr spcFirstLastPara="1" wrap="square" lIns="0" tIns="0" rIns="0" bIns="0" anchor="t" anchorCtr="0">
              <a:spAutoFit/>
            </a:bodyPr>
            <a:lstStyle/>
            <a:p>
              <a:pPr lvl="0"/>
              <a:r>
                <a:rPr lang="es-ES" dirty="0" err="1">
                  <a:solidFill>
                    <a:srgbClr val="4D6461"/>
                  </a:solidFill>
                  <a:latin typeface="Outfit"/>
                  <a:ea typeface="Outfit"/>
                  <a:cs typeface="Outfit"/>
                  <a:sym typeface="Outfit"/>
                </a:rPr>
                <a:t>Results</a:t>
              </a:r>
              <a:r>
                <a:rPr lang="es-ES" dirty="0">
                  <a:solidFill>
                    <a:srgbClr val="4D6461"/>
                  </a:solidFill>
                  <a:latin typeface="Outfit"/>
                  <a:ea typeface="Outfit"/>
                  <a:cs typeface="Outfit"/>
                  <a:sym typeface="Outfit"/>
                </a:rPr>
                <a:t> at individual </a:t>
              </a:r>
              <a:r>
                <a:rPr lang="es-ES" dirty="0" err="1">
                  <a:solidFill>
                    <a:srgbClr val="4D6461"/>
                  </a:solidFill>
                  <a:latin typeface="Outfit"/>
                  <a:ea typeface="Outfit"/>
                  <a:cs typeface="Outfit"/>
                  <a:sym typeface="Outfit"/>
                </a:rPr>
                <a:t>level</a:t>
              </a:r>
              <a:endParaRPr lang="es-ES" dirty="0">
                <a:solidFill>
                  <a:srgbClr val="4D6461"/>
                </a:solidFill>
                <a:latin typeface="Outfit"/>
                <a:ea typeface="Outfit"/>
                <a:cs typeface="Outfit"/>
                <a:sym typeface="Outfit"/>
              </a:endParaRPr>
            </a:p>
          </p:txBody>
        </p:sp>
        <p:cxnSp>
          <p:nvCxnSpPr>
            <p:cNvPr id="43" name="Google Shape;439;p45">
              <a:extLst>
                <a:ext uri="{FF2B5EF4-FFF2-40B4-BE49-F238E27FC236}">
                  <a16:creationId xmlns:a16="http://schemas.microsoft.com/office/drawing/2014/main" id="{789565F8-40C2-4CF7-81EA-951C1952F8F1}"/>
                </a:ext>
              </a:extLst>
            </p:cNvPr>
            <p:cNvCxnSpPr/>
            <p:nvPr/>
          </p:nvCxnSpPr>
          <p:spPr>
            <a:xfrm>
              <a:off x="377275" y="2180488"/>
              <a:ext cx="8389500" cy="0"/>
            </a:xfrm>
            <a:prstGeom prst="straightConnector1">
              <a:avLst/>
            </a:prstGeom>
            <a:noFill/>
            <a:ln w="9525" cap="flat" cmpd="sng">
              <a:solidFill>
                <a:schemeClr val="dk1"/>
              </a:solidFill>
              <a:prstDash val="solid"/>
              <a:round/>
              <a:headEnd type="none" w="med" len="med"/>
              <a:tailEnd type="none" w="med" len="med"/>
            </a:ln>
          </p:spPr>
        </p:cxnSp>
        <p:sp>
          <p:nvSpPr>
            <p:cNvPr id="44" name="Google Shape;437;p45">
              <a:extLst>
                <a:ext uri="{FF2B5EF4-FFF2-40B4-BE49-F238E27FC236}">
                  <a16:creationId xmlns:a16="http://schemas.microsoft.com/office/drawing/2014/main" id="{80469C5A-C3F4-4785-9277-E2BA084CB8B8}"/>
                </a:ext>
              </a:extLst>
            </p:cNvPr>
            <p:cNvSpPr txBox="1"/>
            <p:nvPr/>
          </p:nvSpPr>
          <p:spPr>
            <a:xfrm>
              <a:off x="2525225" y="1882133"/>
              <a:ext cx="517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rgbClr val="4D6461"/>
                  </a:solidFill>
                  <a:latin typeface="Outfit"/>
                  <a:ea typeface="Outfit"/>
                  <a:cs typeface="Outfit"/>
                  <a:sym typeface="Outfit"/>
                </a:rPr>
                <a:t>03</a:t>
              </a:r>
              <a:r>
                <a:rPr lang="es-ES" dirty="0">
                  <a:solidFill>
                    <a:srgbClr val="4D6461"/>
                  </a:solidFill>
                  <a:latin typeface="Outfit"/>
                  <a:ea typeface="Outfit"/>
                  <a:cs typeface="Outfit"/>
                  <a:sym typeface="Outfit"/>
                </a:rPr>
                <a:t>b</a:t>
              </a:r>
              <a:endParaRPr dirty="0">
                <a:solidFill>
                  <a:srgbClr val="4D6461"/>
                </a:solidFill>
                <a:latin typeface="Outfit"/>
                <a:ea typeface="Outfit"/>
                <a:cs typeface="Outfit"/>
                <a:sym typeface="Outfit"/>
              </a:endParaRPr>
            </a:p>
          </p:txBody>
        </p:sp>
      </p:grpSp>
      <p:grpSp>
        <p:nvGrpSpPr>
          <p:cNvPr id="70" name="Google Shape;440;p45">
            <a:extLst>
              <a:ext uri="{FF2B5EF4-FFF2-40B4-BE49-F238E27FC236}">
                <a16:creationId xmlns:a16="http://schemas.microsoft.com/office/drawing/2014/main" id="{AA254909-6A0F-41D2-982E-3BDD4F16616C}"/>
              </a:ext>
            </a:extLst>
          </p:cNvPr>
          <p:cNvGrpSpPr/>
          <p:nvPr/>
        </p:nvGrpSpPr>
        <p:grpSpPr>
          <a:xfrm>
            <a:off x="377825" y="3628421"/>
            <a:ext cx="8389500" cy="302100"/>
            <a:chOff x="377250" y="1486050"/>
            <a:chExt cx="8389500" cy="302100"/>
          </a:xfrm>
        </p:grpSpPr>
        <p:sp>
          <p:nvSpPr>
            <p:cNvPr id="71" name="Google Shape;441;p45">
              <a:extLst>
                <a:ext uri="{FF2B5EF4-FFF2-40B4-BE49-F238E27FC236}">
                  <a16:creationId xmlns:a16="http://schemas.microsoft.com/office/drawing/2014/main" id="{E0F9FE65-F398-4080-BF10-AB205A52CADB}"/>
                </a:ext>
              </a:extLst>
            </p:cNvPr>
            <p:cNvSpPr txBox="1"/>
            <p:nvPr/>
          </p:nvSpPr>
          <p:spPr>
            <a:xfrm>
              <a:off x="2525225" y="1486050"/>
              <a:ext cx="517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rgbClr val="4D6461"/>
                  </a:solidFill>
                  <a:latin typeface="Outfit"/>
                  <a:ea typeface="Outfit"/>
                  <a:cs typeface="Outfit"/>
                  <a:sym typeface="Outfit"/>
                </a:rPr>
                <a:t>03</a:t>
              </a:r>
              <a:r>
                <a:rPr lang="es-ES" dirty="0">
                  <a:solidFill>
                    <a:srgbClr val="4D6461"/>
                  </a:solidFill>
                  <a:latin typeface="Outfit"/>
                  <a:ea typeface="Outfit"/>
                  <a:cs typeface="Outfit"/>
                  <a:sym typeface="Outfit"/>
                </a:rPr>
                <a:t>c</a:t>
              </a:r>
              <a:endParaRPr dirty="0">
                <a:solidFill>
                  <a:srgbClr val="4D6461"/>
                </a:solidFill>
                <a:latin typeface="Outfit"/>
                <a:ea typeface="Outfit"/>
                <a:cs typeface="Outfit"/>
                <a:sym typeface="Outfit"/>
              </a:endParaRPr>
            </a:p>
          </p:txBody>
        </p:sp>
        <p:sp>
          <p:nvSpPr>
            <p:cNvPr id="72" name="Google Shape;442;p45">
              <a:extLst>
                <a:ext uri="{FF2B5EF4-FFF2-40B4-BE49-F238E27FC236}">
                  <a16:creationId xmlns:a16="http://schemas.microsoft.com/office/drawing/2014/main" id="{1DD7FC2A-324A-4E5C-A61A-C5C6E2A2A2CD}"/>
                </a:ext>
              </a:extLst>
            </p:cNvPr>
            <p:cNvSpPr txBox="1"/>
            <p:nvPr/>
          </p:nvSpPr>
          <p:spPr>
            <a:xfrm>
              <a:off x="3242575" y="1486050"/>
              <a:ext cx="5523000" cy="215400"/>
            </a:xfrm>
            <a:prstGeom prst="rect">
              <a:avLst/>
            </a:prstGeom>
            <a:noFill/>
            <a:ln>
              <a:noFill/>
            </a:ln>
          </p:spPr>
          <p:txBody>
            <a:bodyPr spcFirstLastPara="1" wrap="square" lIns="0" tIns="0" rIns="0" bIns="0" anchor="t" anchorCtr="0">
              <a:spAutoFit/>
            </a:bodyPr>
            <a:lstStyle/>
            <a:p>
              <a:pPr lvl="0"/>
              <a:r>
                <a:rPr lang="es-ES" dirty="0" err="1">
                  <a:solidFill>
                    <a:srgbClr val="4D6461"/>
                  </a:solidFill>
                  <a:latin typeface="Outfit"/>
                  <a:ea typeface="Outfit"/>
                  <a:cs typeface="Outfit"/>
                  <a:sym typeface="Outfit"/>
                </a:rPr>
                <a:t>Results</a:t>
              </a:r>
              <a:r>
                <a:rPr lang="es-ES" dirty="0">
                  <a:solidFill>
                    <a:srgbClr val="4D6461"/>
                  </a:solidFill>
                  <a:latin typeface="Outfit"/>
                  <a:ea typeface="Outfit"/>
                  <a:cs typeface="Outfit"/>
                  <a:sym typeface="Outfit"/>
                </a:rPr>
                <a:t> at </a:t>
              </a:r>
              <a:r>
                <a:rPr lang="es-ES" dirty="0" err="1">
                  <a:solidFill>
                    <a:srgbClr val="4D6461"/>
                  </a:solidFill>
                  <a:latin typeface="Outfit"/>
                  <a:ea typeface="Outfit"/>
                  <a:cs typeface="Outfit"/>
                  <a:sym typeface="Outfit"/>
                </a:rPr>
                <a:t>household</a:t>
              </a:r>
              <a:r>
                <a:rPr lang="es-ES" dirty="0">
                  <a:solidFill>
                    <a:srgbClr val="4D6461"/>
                  </a:solidFill>
                  <a:latin typeface="Outfit"/>
                  <a:ea typeface="Outfit"/>
                  <a:cs typeface="Outfit"/>
                  <a:sym typeface="Outfit"/>
                </a:rPr>
                <a:t> </a:t>
              </a:r>
              <a:r>
                <a:rPr lang="es-ES" dirty="0" err="1">
                  <a:solidFill>
                    <a:srgbClr val="4D6461"/>
                  </a:solidFill>
                  <a:latin typeface="Outfit"/>
                  <a:ea typeface="Outfit"/>
                  <a:cs typeface="Outfit"/>
                  <a:sym typeface="Outfit"/>
                </a:rPr>
                <a:t>level</a:t>
              </a:r>
              <a:endParaRPr lang="es-ES" dirty="0">
                <a:solidFill>
                  <a:srgbClr val="4D6461"/>
                </a:solidFill>
                <a:latin typeface="Outfit"/>
                <a:ea typeface="Outfit"/>
                <a:cs typeface="Outfit"/>
                <a:sym typeface="Outfit"/>
              </a:endParaRPr>
            </a:p>
          </p:txBody>
        </p:sp>
        <p:cxnSp>
          <p:nvCxnSpPr>
            <p:cNvPr id="73" name="Google Shape;443;p45">
              <a:extLst>
                <a:ext uri="{FF2B5EF4-FFF2-40B4-BE49-F238E27FC236}">
                  <a16:creationId xmlns:a16="http://schemas.microsoft.com/office/drawing/2014/main" id="{218A9271-40E8-41B2-BBC0-9E96168234DD}"/>
                </a:ext>
              </a:extLst>
            </p:cNvPr>
            <p:cNvCxnSpPr/>
            <p:nvPr/>
          </p:nvCxnSpPr>
          <p:spPr>
            <a:xfrm>
              <a:off x="377250" y="1788150"/>
              <a:ext cx="8389500" cy="0"/>
            </a:xfrm>
            <a:prstGeom prst="straightConnector1">
              <a:avLst/>
            </a:prstGeom>
            <a:noFill/>
            <a:ln w="9525" cap="flat" cmpd="sng">
              <a:solidFill>
                <a:schemeClr val="dk1"/>
              </a:solidFill>
              <a:prstDash val="solid"/>
              <a:round/>
              <a:headEnd type="none" w="med" len="med"/>
              <a:tailEnd type="none" w="med" len="med"/>
            </a:ln>
          </p:spPr>
        </p:cxnSp>
      </p:grpSp>
      <p:grpSp>
        <p:nvGrpSpPr>
          <p:cNvPr id="75" name="Google Shape;420;p45">
            <a:extLst>
              <a:ext uri="{FF2B5EF4-FFF2-40B4-BE49-F238E27FC236}">
                <a16:creationId xmlns:a16="http://schemas.microsoft.com/office/drawing/2014/main" id="{874C7521-16FF-44B8-92C9-D5BDD082C040}"/>
              </a:ext>
            </a:extLst>
          </p:cNvPr>
          <p:cNvGrpSpPr/>
          <p:nvPr/>
        </p:nvGrpSpPr>
        <p:grpSpPr>
          <a:xfrm>
            <a:off x="380225" y="4003171"/>
            <a:ext cx="8389500" cy="302100"/>
            <a:chOff x="377250" y="366300"/>
            <a:chExt cx="8389500" cy="302100"/>
          </a:xfrm>
        </p:grpSpPr>
        <p:sp>
          <p:nvSpPr>
            <p:cNvPr id="76" name="Google Shape;421;p45">
              <a:extLst>
                <a:ext uri="{FF2B5EF4-FFF2-40B4-BE49-F238E27FC236}">
                  <a16:creationId xmlns:a16="http://schemas.microsoft.com/office/drawing/2014/main" id="{20AD10D0-E5EC-4A02-A0D3-C41A8D12D245}"/>
                </a:ext>
              </a:extLst>
            </p:cNvPr>
            <p:cNvSpPr txBox="1"/>
            <p:nvPr/>
          </p:nvSpPr>
          <p:spPr>
            <a:xfrm>
              <a:off x="378325" y="366300"/>
              <a:ext cx="12396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chemeClr val="dk1"/>
                  </a:solidFill>
                  <a:latin typeface="Outfit"/>
                  <a:ea typeface="Outfit"/>
                  <a:cs typeface="Outfit"/>
                  <a:sym typeface="Outfit"/>
                </a:rPr>
                <a:t>04</a:t>
              </a:r>
              <a:endParaRPr dirty="0">
                <a:solidFill>
                  <a:schemeClr val="dk1"/>
                </a:solidFill>
                <a:latin typeface="Outfit"/>
                <a:ea typeface="Outfit"/>
                <a:cs typeface="Outfit"/>
                <a:sym typeface="Outfit"/>
              </a:endParaRPr>
            </a:p>
          </p:txBody>
        </p:sp>
        <p:sp>
          <p:nvSpPr>
            <p:cNvPr id="77" name="Google Shape;422;p45">
              <a:extLst>
                <a:ext uri="{FF2B5EF4-FFF2-40B4-BE49-F238E27FC236}">
                  <a16:creationId xmlns:a16="http://schemas.microsoft.com/office/drawing/2014/main" id="{AF96F6F6-785F-439B-9458-8CF06ACA4B0A}"/>
                </a:ext>
              </a:extLst>
            </p:cNvPr>
            <p:cNvSpPr txBox="1"/>
            <p:nvPr/>
          </p:nvSpPr>
          <p:spPr>
            <a:xfrm>
              <a:off x="2525275" y="366300"/>
              <a:ext cx="4093500" cy="215444"/>
            </a:xfrm>
            <a:prstGeom prst="rect">
              <a:avLst/>
            </a:prstGeom>
            <a:noFill/>
            <a:ln>
              <a:noFill/>
            </a:ln>
          </p:spPr>
          <p:txBody>
            <a:bodyPr spcFirstLastPara="1" wrap="square" lIns="0" tIns="0" rIns="0" bIns="0" anchor="t" anchorCtr="0">
              <a:spAutoFit/>
            </a:bodyPr>
            <a:lstStyle/>
            <a:p>
              <a:pPr lvl="0"/>
              <a:r>
                <a:rPr lang="es-ES" dirty="0" err="1">
                  <a:solidFill>
                    <a:schemeClr val="dk1"/>
                  </a:solidFill>
                  <a:latin typeface="Outfit"/>
                  <a:ea typeface="Outfit"/>
                  <a:cs typeface="Outfit"/>
                  <a:sym typeface="Outfit"/>
                </a:rPr>
                <a:t>Conclusions</a:t>
              </a:r>
              <a:endParaRPr dirty="0">
                <a:solidFill>
                  <a:schemeClr val="dk1"/>
                </a:solidFill>
                <a:latin typeface="Outfit"/>
                <a:ea typeface="Outfit"/>
                <a:cs typeface="Outfit"/>
                <a:sym typeface="Outfit"/>
              </a:endParaRPr>
            </a:p>
          </p:txBody>
        </p:sp>
        <p:cxnSp>
          <p:nvCxnSpPr>
            <p:cNvPr id="78" name="Google Shape;423;p45">
              <a:extLst>
                <a:ext uri="{FF2B5EF4-FFF2-40B4-BE49-F238E27FC236}">
                  <a16:creationId xmlns:a16="http://schemas.microsoft.com/office/drawing/2014/main" id="{E09BE516-146F-460C-A1D1-A5E7ACD8B734}"/>
                </a:ext>
              </a:extLst>
            </p:cNvPr>
            <p:cNvCxnSpPr/>
            <p:nvPr/>
          </p:nvCxnSpPr>
          <p:spPr>
            <a:xfrm>
              <a:off x="377250" y="668400"/>
              <a:ext cx="8389500" cy="0"/>
            </a:xfrm>
            <a:prstGeom prst="straightConnector1">
              <a:avLst/>
            </a:prstGeom>
            <a:noFill/>
            <a:ln w="9525" cap="flat" cmpd="sng">
              <a:solidFill>
                <a:schemeClr val="dk1"/>
              </a:solidFill>
              <a:prstDash val="solid"/>
              <a:round/>
              <a:headEnd type="none" w="med" len="med"/>
              <a:tailEnd type="none" w="med" len="med"/>
            </a:ln>
          </p:spPr>
        </p:cxnSp>
      </p:grpSp>
      <p:grpSp>
        <p:nvGrpSpPr>
          <p:cNvPr id="57" name="Google Shape;420;p45">
            <a:extLst>
              <a:ext uri="{FF2B5EF4-FFF2-40B4-BE49-F238E27FC236}">
                <a16:creationId xmlns:a16="http://schemas.microsoft.com/office/drawing/2014/main" id="{D5E3E917-64CC-47E1-B4AE-AB9C1551FA57}"/>
              </a:ext>
            </a:extLst>
          </p:cNvPr>
          <p:cNvGrpSpPr/>
          <p:nvPr/>
        </p:nvGrpSpPr>
        <p:grpSpPr>
          <a:xfrm>
            <a:off x="379025" y="2499407"/>
            <a:ext cx="8389500" cy="302100"/>
            <a:chOff x="377250" y="366300"/>
            <a:chExt cx="8389500" cy="302100"/>
          </a:xfrm>
        </p:grpSpPr>
        <p:sp>
          <p:nvSpPr>
            <p:cNvPr id="58" name="Google Shape;421;p45">
              <a:extLst>
                <a:ext uri="{FF2B5EF4-FFF2-40B4-BE49-F238E27FC236}">
                  <a16:creationId xmlns:a16="http://schemas.microsoft.com/office/drawing/2014/main" id="{4B875048-6F8E-4AB1-B583-98BDD8149824}"/>
                </a:ext>
              </a:extLst>
            </p:cNvPr>
            <p:cNvSpPr txBox="1"/>
            <p:nvPr/>
          </p:nvSpPr>
          <p:spPr>
            <a:xfrm>
              <a:off x="378325" y="366300"/>
              <a:ext cx="12396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chemeClr val="dk1"/>
                  </a:solidFill>
                  <a:latin typeface="Outfit"/>
                  <a:ea typeface="Outfit"/>
                  <a:cs typeface="Outfit"/>
                  <a:sym typeface="Outfit"/>
                </a:rPr>
                <a:t>03</a:t>
              </a:r>
              <a:endParaRPr dirty="0">
                <a:solidFill>
                  <a:schemeClr val="dk1"/>
                </a:solidFill>
                <a:latin typeface="Outfit"/>
                <a:ea typeface="Outfit"/>
                <a:cs typeface="Outfit"/>
                <a:sym typeface="Outfit"/>
              </a:endParaRPr>
            </a:p>
          </p:txBody>
        </p:sp>
        <p:sp>
          <p:nvSpPr>
            <p:cNvPr id="59" name="Google Shape;422;p45">
              <a:extLst>
                <a:ext uri="{FF2B5EF4-FFF2-40B4-BE49-F238E27FC236}">
                  <a16:creationId xmlns:a16="http://schemas.microsoft.com/office/drawing/2014/main" id="{72AB7693-6663-4207-853D-1149727D4DC5}"/>
                </a:ext>
              </a:extLst>
            </p:cNvPr>
            <p:cNvSpPr txBox="1"/>
            <p:nvPr/>
          </p:nvSpPr>
          <p:spPr>
            <a:xfrm>
              <a:off x="2525275" y="366300"/>
              <a:ext cx="4093500" cy="215444"/>
            </a:xfrm>
            <a:prstGeom prst="rect">
              <a:avLst/>
            </a:prstGeom>
            <a:noFill/>
            <a:ln>
              <a:noFill/>
            </a:ln>
          </p:spPr>
          <p:txBody>
            <a:bodyPr spcFirstLastPara="1" wrap="square" lIns="0" tIns="0" rIns="0" bIns="0" anchor="t" anchorCtr="0">
              <a:spAutoFit/>
            </a:bodyPr>
            <a:lstStyle/>
            <a:p>
              <a:pPr lvl="0"/>
              <a:r>
                <a:rPr lang="es-ES" dirty="0" err="1">
                  <a:solidFill>
                    <a:schemeClr val="dk1"/>
                  </a:solidFill>
                  <a:latin typeface="Outfit"/>
                  <a:ea typeface="Outfit"/>
                  <a:cs typeface="Outfit"/>
                  <a:sym typeface="Outfit"/>
                </a:rPr>
                <a:t>Results</a:t>
              </a:r>
              <a:endParaRPr dirty="0">
                <a:solidFill>
                  <a:schemeClr val="dk1"/>
                </a:solidFill>
                <a:latin typeface="Outfit"/>
                <a:ea typeface="Outfit"/>
                <a:cs typeface="Outfit"/>
                <a:sym typeface="Outfit"/>
              </a:endParaRPr>
            </a:p>
          </p:txBody>
        </p:sp>
        <p:cxnSp>
          <p:nvCxnSpPr>
            <p:cNvPr id="60" name="Google Shape;423;p45">
              <a:extLst>
                <a:ext uri="{FF2B5EF4-FFF2-40B4-BE49-F238E27FC236}">
                  <a16:creationId xmlns:a16="http://schemas.microsoft.com/office/drawing/2014/main" id="{A8BCF121-82BF-49FD-B068-44A8BB680DCE}"/>
                </a:ext>
              </a:extLst>
            </p:cNvPr>
            <p:cNvCxnSpPr/>
            <p:nvPr/>
          </p:nvCxnSpPr>
          <p:spPr>
            <a:xfrm>
              <a:off x="377250" y="668400"/>
              <a:ext cx="8389500" cy="0"/>
            </a:xfrm>
            <a:prstGeom prst="straightConnector1">
              <a:avLst/>
            </a:prstGeom>
            <a:noFill/>
            <a:ln w="9525" cap="flat" cmpd="sng">
              <a:solidFill>
                <a:schemeClr val="dk1"/>
              </a:solidFill>
              <a:prstDash val="solid"/>
              <a:round/>
              <a:headEnd type="none" w="med" len="med"/>
              <a:tailEnd type="none" w="med" len="med"/>
            </a:ln>
          </p:spPr>
        </p:cxnSp>
      </p:grpSp>
      <p:grpSp>
        <p:nvGrpSpPr>
          <p:cNvPr id="33" name="Google Shape;436;p45">
            <a:extLst>
              <a:ext uri="{FF2B5EF4-FFF2-40B4-BE49-F238E27FC236}">
                <a16:creationId xmlns:a16="http://schemas.microsoft.com/office/drawing/2014/main" id="{D0EBE652-8B86-4260-A1FE-893F136F38F5}"/>
              </a:ext>
            </a:extLst>
          </p:cNvPr>
          <p:cNvGrpSpPr/>
          <p:nvPr/>
        </p:nvGrpSpPr>
        <p:grpSpPr>
          <a:xfrm>
            <a:off x="377825" y="1722013"/>
            <a:ext cx="8389525" cy="694438"/>
            <a:chOff x="377250" y="1486050"/>
            <a:chExt cx="8389525" cy="694438"/>
          </a:xfrm>
        </p:grpSpPr>
        <p:sp>
          <p:nvSpPr>
            <p:cNvPr id="45" name="Google Shape;437;p45">
              <a:extLst>
                <a:ext uri="{FF2B5EF4-FFF2-40B4-BE49-F238E27FC236}">
                  <a16:creationId xmlns:a16="http://schemas.microsoft.com/office/drawing/2014/main" id="{10B8071E-20CC-4BAC-B01A-F9C2F981C091}"/>
                </a:ext>
              </a:extLst>
            </p:cNvPr>
            <p:cNvSpPr txBox="1"/>
            <p:nvPr/>
          </p:nvSpPr>
          <p:spPr>
            <a:xfrm>
              <a:off x="2525225" y="1486050"/>
              <a:ext cx="517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rgbClr val="4D6461"/>
                  </a:solidFill>
                  <a:latin typeface="Outfit"/>
                  <a:ea typeface="Outfit"/>
                  <a:cs typeface="Outfit"/>
                  <a:sym typeface="Outfit"/>
                </a:rPr>
                <a:t>02</a:t>
              </a:r>
              <a:r>
                <a:rPr lang="es-ES" dirty="0">
                  <a:solidFill>
                    <a:srgbClr val="4D6461"/>
                  </a:solidFill>
                  <a:latin typeface="Outfit"/>
                  <a:ea typeface="Outfit"/>
                  <a:cs typeface="Outfit"/>
                  <a:sym typeface="Outfit"/>
                </a:rPr>
                <a:t>a</a:t>
              </a:r>
              <a:endParaRPr dirty="0">
                <a:solidFill>
                  <a:srgbClr val="4D6461"/>
                </a:solidFill>
                <a:latin typeface="Outfit"/>
                <a:ea typeface="Outfit"/>
                <a:cs typeface="Outfit"/>
                <a:sym typeface="Outfit"/>
              </a:endParaRPr>
            </a:p>
          </p:txBody>
        </p:sp>
        <p:sp>
          <p:nvSpPr>
            <p:cNvPr id="46" name="Google Shape;438;p45">
              <a:extLst>
                <a:ext uri="{FF2B5EF4-FFF2-40B4-BE49-F238E27FC236}">
                  <a16:creationId xmlns:a16="http://schemas.microsoft.com/office/drawing/2014/main" id="{D06DF2F6-276A-469C-852B-0D0344A680B8}"/>
                </a:ext>
              </a:extLst>
            </p:cNvPr>
            <p:cNvSpPr txBox="1"/>
            <p:nvPr/>
          </p:nvSpPr>
          <p:spPr>
            <a:xfrm>
              <a:off x="3242575" y="1486050"/>
              <a:ext cx="5523000" cy="215400"/>
            </a:xfrm>
            <a:prstGeom prst="rect">
              <a:avLst/>
            </a:prstGeom>
            <a:noFill/>
            <a:ln>
              <a:noFill/>
            </a:ln>
          </p:spPr>
          <p:txBody>
            <a:bodyPr spcFirstLastPara="1" wrap="square" lIns="0" tIns="0" rIns="0" bIns="0" anchor="t" anchorCtr="0">
              <a:spAutoFit/>
            </a:bodyPr>
            <a:lstStyle/>
            <a:p>
              <a:pPr lvl="0"/>
              <a:r>
                <a:rPr lang="es-ES" dirty="0">
                  <a:solidFill>
                    <a:srgbClr val="4D6461"/>
                  </a:solidFill>
                  <a:latin typeface="Outfit"/>
                  <a:ea typeface="Outfit"/>
                  <a:cs typeface="Outfit"/>
                  <a:sym typeface="Outfit"/>
                </a:rPr>
                <a:t>Input – Output </a:t>
              </a:r>
              <a:r>
                <a:rPr lang="es-ES" dirty="0" err="1">
                  <a:solidFill>
                    <a:srgbClr val="4D6461"/>
                  </a:solidFill>
                  <a:latin typeface="Outfit"/>
                  <a:ea typeface="Outfit"/>
                  <a:cs typeface="Outfit"/>
                  <a:sym typeface="Outfit"/>
                </a:rPr>
                <a:t>model</a:t>
              </a:r>
              <a:endParaRPr lang="es-ES" dirty="0">
                <a:solidFill>
                  <a:srgbClr val="4D6461"/>
                </a:solidFill>
                <a:latin typeface="Outfit"/>
                <a:ea typeface="Outfit"/>
                <a:cs typeface="Outfit"/>
                <a:sym typeface="Outfit"/>
              </a:endParaRPr>
            </a:p>
          </p:txBody>
        </p:sp>
        <p:cxnSp>
          <p:nvCxnSpPr>
            <p:cNvPr id="47" name="Google Shape;439;p45">
              <a:extLst>
                <a:ext uri="{FF2B5EF4-FFF2-40B4-BE49-F238E27FC236}">
                  <a16:creationId xmlns:a16="http://schemas.microsoft.com/office/drawing/2014/main" id="{7F786C16-CC1D-4262-ACAC-DCB6261EB701}"/>
                </a:ext>
              </a:extLst>
            </p:cNvPr>
            <p:cNvCxnSpPr/>
            <p:nvPr/>
          </p:nvCxnSpPr>
          <p:spPr>
            <a:xfrm>
              <a:off x="377250" y="1788150"/>
              <a:ext cx="8389500" cy="0"/>
            </a:xfrm>
            <a:prstGeom prst="straightConnector1">
              <a:avLst/>
            </a:prstGeom>
            <a:noFill/>
            <a:ln w="9525" cap="flat" cmpd="sng">
              <a:solidFill>
                <a:schemeClr val="dk1"/>
              </a:solidFill>
              <a:prstDash val="solid"/>
              <a:round/>
              <a:headEnd type="none" w="med" len="med"/>
              <a:tailEnd type="none" w="med" len="med"/>
            </a:ln>
          </p:spPr>
        </p:cxnSp>
        <p:sp>
          <p:nvSpPr>
            <p:cNvPr id="48" name="Google Shape;438;p45">
              <a:extLst>
                <a:ext uri="{FF2B5EF4-FFF2-40B4-BE49-F238E27FC236}">
                  <a16:creationId xmlns:a16="http://schemas.microsoft.com/office/drawing/2014/main" id="{4E1E18EB-18DF-40F9-915B-15DBBE766132}"/>
                </a:ext>
              </a:extLst>
            </p:cNvPr>
            <p:cNvSpPr txBox="1"/>
            <p:nvPr/>
          </p:nvSpPr>
          <p:spPr>
            <a:xfrm>
              <a:off x="3242600" y="1878388"/>
              <a:ext cx="5523000" cy="215400"/>
            </a:xfrm>
            <a:prstGeom prst="rect">
              <a:avLst/>
            </a:prstGeom>
            <a:noFill/>
            <a:ln>
              <a:noFill/>
            </a:ln>
          </p:spPr>
          <p:txBody>
            <a:bodyPr spcFirstLastPara="1" wrap="square" lIns="0" tIns="0" rIns="0" bIns="0" anchor="t" anchorCtr="0">
              <a:spAutoFit/>
            </a:bodyPr>
            <a:lstStyle/>
            <a:p>
              <a:pPr lvl="0"/>
              <a:r>
                <a:rPr lang="es-ES" dirty="0" err="1">
                  <a:solidFill>
                    <a:srgbClr val="4D6461"/>
                  </a:solidFill>
                  <a:latin typeface="Outfit"/>
                  <a:ea typeface="Outfit"/>
                  <a:cs typeface="Outfit"/>
                  <a:sym typeface="Outfit"/>
                </a:rPr>
                <a:t>Labour</a:t>
              </a:r>
              <a:r>
                <a:rPr lang="es-ES" dirty="0">
                  <a:solidFill>
                    <a:srgbClr val="4D6461"/>
                  </a:solidFill>
                  <a:latin typeface="Outfit"/>
                  <a:ea typeface="Outfit"/>
                  <a:cs typeface="Outfit"/>
                  <a:sym typeface="Outfit"/>
                </a:rPr>
                <a:t> </a:t>
              </a:r>
              <a:r>
                <a:rPr lang="es-ES" dirty="0" err="1">
                  <a:solidFill>
                    <a:srgbClr val="4D6461"/>
                  </a:solidFill>
                  <a:latin typeface="Outfit"/>
                  <a:ea typeface="Outfit"/>
                  <a:cs typeface="Outfit"/>
                  <a:sym typeface="Outfit"/>
                </a:rPr>
                <a:t>demand</a:t>
              </a:r>
              <a:r>
                <a:rPr lang="es-ES" dirty="0">
                  <a:solidFill>
                    <a:srgbClr val="4D6461"/>
                  </a:solidFill>
                  <a:latin typeface="Outfit"/>
                  <a:ea typeface="Outfit"/>
                  <a:cs typeface="Outfit"/>
                  <a:sym typeface="Outfit"/>
                </a:rPr>
                <a:t> </a:t>
              </a:r>
              <a:r>
                <a:rPr lang="es-ES" dirty="0" err="1">
                  <a:solidFill>
                    <a:srgbClr val="4D6461"/>
                  </a:solidFill>
                  <a:latin typeface="Outfit"/>
                  <a:ea typeface="Outfit"/>
                  <a:cs typeface="Outfit"/>
                  <a:sym typeface="Outfit"/>
                </a:rPr>
                <a:t>model</a:t>
              </a:r>
              <a:endParaRPr lang="es-ES" dirty="0">
                <a:solidFill>
                  <a:srgbClr val="4D6461"/>
                </a:solidFill>
                <a:latin typeface="Outfit"/>
                <a:ea typeface="Outfit"/>
                <a:cs typeface="Outfit"/>
                <a:sym typeface="Outfit"/>
              </a:endParaRPr>
            </a:p>
          </p:txBody>
        </p:sp>
        <p:cxnSp>
          <p:nvCxnSpPr>
            <p:cNvPr id="49" name="Google Shape;439;p45">
              <a:extLst>
                <a:ext uri="{FF2B5EF4-FFF2-40B4-BE49-F238E27FC236}">
                  <a16:creationId xmlns:a16="http://schemas.microsoft.com/office/drawing/2014/main" id="{2CAC7737-1971-4A9E-9A72-39DEDA06EB5E}"/>
                </a:ext>
              </a:extLst>
            </p:cNvPr>
            <p:cNvCxnSpPr/>
            <p:nvPr/>
          </p:nvCxnSpPr>
          <p:spPr>
            <a:xfrm>
              <a:off x="377275" y="2180488"/>
              <a:ext cx="8389500" cy="0"/>
            </a:xfrm>
            <a:prstGeom prst="straightConnector1">
              <a:avLst/>
            </a:prstGeom>
            <a:noFill/>
            <a:ln w="9525" cap="flat" cmpd="sng">
              <a:solidFill>
                <a:schemeClr val="dk1"/>
              </a:solidFill>
              <a:prstDash val="solid"/>
              <a:round/>
              <a:headEnd type="none" w="med" len="med"/>
              <a:tailEnd type="none" w="med" len="med"/>
            </a:ln>
          </p:spPr>
        </p:cxnSp>
        <p:sp>
          <p:nvSpPr>
            <p:cNvPr id="50" name="Google Shape;437;p45">
              <a:extLst>
                <a:ext uri="{FF2B5EF4-FFF2-40B4-BE49-F238E27FC236}">
                  <a16:creationId xmlns:a16="http://schemas.microsoft.com/office/drawing/2014/main" id="{867AF624-C7A5-4292-9AFA-CF0F8AC516D3}"/>
                </a:ext>
              </a:extLst>
            </p:cNvPr>
            <p:cNvSpPr txBox="1"/>
            <p:nvPr/>
          </p:nvSpPr>
          <p:spPr>
            <a:xfrm>
              <a:off x="2525225" y="1882133"/>
              <a:ext cx="517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 dirty="0">
                  <a:solidFill>
                    <a:srgbClr val="4D6461"/>
                  </a:solidFill>
                  <a:latin typeface="Outfit"/>
                  <a:ea typeface="Outfit"/>
                  <a:cs typeface="Outfit"/>
                  <a:sym typeface="Outfit"/>
                </a:rPr>
                <a:t>02</a:t>
              </a:r>
              <a:r>
                <a:rPr lang="es-ES" dirty="0">
                  <a:solidFill>
                    <a:srgbClr val="4D6461"/>
                  </a:solidFill>
                  <a:latin typeface="Outfit"/>
                  <a:ea typeface="Outfit"/>
                  <a:cs typeface="Outfit"/>
                  <a:sym typeface="Outfit"/>
                </a:rPr>
                <a:t>b</a:t>
              </a:r>
              <a:endParaRPr dirty="0">
                <a:solidFill>
                  <a:srgbClr val="4D6461"/>
                </a:solidFill>
                <a:latin typeface="Outfit"/>
                <a:ea typeface="Outfit"/>
                <a:cs typeface="Outfit"/>
                <a:sym typeface="Outfit"/>
              </a:endParaRPr>
            </a:p>
          </p:txBody>
        </p:sp>
      </p:grpSp>
      <p:pic>
        <p:nvPicPr>
          <p:cNvPr id="3" name="Picture 2"/>
          <p:cNvPicPr>
            <a:picLocks noChangeAspect="1"/>
          </p:cNvPicPr>
          <p:nvPr/>
        </p:nvPicPr>
        <p:blipFill>
          <a:blip r:embed="rId3"/>
          <a:stretch>
            <a:fillRect/>
          </a:stretch>
        </p:blipFill>
        <p:spPr>
          <a:xfrm>
            <a:off x="133466" y="118610"/>
            <a:ext cx="8632684" cy="8596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0FDBC03C-542C-4E17-9907-59FA04C97186}"/>
              </a:ext>
            </a:extLst>
          </p:cNvPr>
          <p:cNvSpPr/>
          <p:nvPr/>
        </p:nvSpPr>
        <p:spPr>
          <a:xfrm>
            <a:off x="377825" y="1128739"/>
            <a:ext cx="8388350" cy="3703186"/>
          </a:xfrm>
          <a:prstGeom prst="roundRect">
            <a:avLst/>
          </a:prstGeom>
          <a:solidFill>
            <a:srgbClr val="F4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angle 27">
            <a:extLst>
              <a:ext uri="{FF2B5EF4-FFF2-40B4-BE49-F238E27FC236}">
                <a16:creationId xmlns:a16="http://schemas.microsoft.com/office/drawing/2014/main" id="{BA293702-AA10-4D35-8618-A2AA4E4A12FF}"/>
              </a:ext>
            </a:extLst>
          </p:cNvPr>
          <p:cNvSpPr/>
          <p:nvPr/>
        </p:nvSpPr>
        <p:spPr>
          <a:xfrm rot="5400000">
            <a:off x="6992553" y="2959465"/>
            <a:ext cx="634325" cy="53124"/>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angle 45">
            <a:extLst>
              <a:ext uri="{FF2B5EF4-FFF2-40B4-BE49-F238E27FC236}">
                <a16:creationId xmlns:a16="http://schemas.microsoft.com/office/drawing/2014/main" id="{6CD8CCC4-0B17-4A1A-91DF-68EAAE3F8535}"/>
              </a:ext>
            </a:extLst>
          </p:cNvPr>
          <p:cNvSpPr/>
          <p:nvPr/>
        </p:nvSpPr>
        <p:spPr>
          <a:xfrm rot="5400000">
            <a:off x="2443444" y="2916582"/>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a:extLst>
              <a:ext uri="{FF2B5EF4-FFF2-40B4-BE49-F238E27FC236}">
                <a16:creationId xmlns:a16="http://schemas.microsoft.com/office/drawing/2014/main" id="{43EFF176-3A60-4CF3-8344-1C71383158F4}"/>
              </a:ext>
            </a:extLst>
          </p:cNvPr>
          <p:cNvSpPr/>
          <p:nvPr/>
        </p:nvSpPr>
        <p:spPr>
          <a:xfrm>
            <a:off x="377825" y="2699922"/>
            <a:ext cx="8387750" cy="45719"/>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Oval 33">
            <a:extLst>
              <a:ext uri="{FF2B5EF4-FFF2-40B4-BE49-F238E27FC236}">
                <a16:creationId xmlns:a16="http://schemas.microsoft.com/office/drawing/2014/main" id="{BA5BA02F-355E-4004-B787-F87D2A8C2323}"/>
              </a:ext>
            </a:extLst>
          </p:cNvPr>
          <p:cNvSpPr/>
          <p:nvPr/>
        </p:nvSpPr>
        <p:spPr>
          <a:xfrm>
            <a:off x="2590454" y="2595770"/>
            <a:ext cx="277947" cy="251713"/>
          </a:xfrm>
          <a:prstGeom prst="ellips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0000"/>
                    <a:lumOff val="10000"/>
                  </a:schemeClr>
                </a:solidFill>
              </a:rPr>
              <a:t>1</a:t>
            </a:r>
          </a:p>
        </p:txBody>
      </p:sp>
      <p:sp>
        <p:nvSpPr>
          <p:cNvPr id="35" name="Oval 34">
            <a:extLst>
              <a:ext uri="{FF2B5EF4-FFF2-40B4-BE49-F238E27FC236}">
                <a16:creationId xmlns:a16="http://schemas.microsoft.com/office/drawing/2014/main" id="{1049DD1B-A7BA-4A43-BEB1-9CDBD7061CB0}"/>
              </a:ext>
            </a:extLst>
          </p:cNvPr>
          <p:cNvSpPr/>
          <p:nvPr/>
        </p:nvSpPr>
        <p:spPr>
          <a:xfrm>
            <a:off x="7174445" y="2604517"/>
            <a:ext cx="277947" cy="251713"/>
          </a:xfrm>
          <a:prstGeom prst="ellips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0000"/>
                    <a:lumOff val="10000"/>
                  </a:schemeClr>
                </a:solidFill>
              </a:rPr>
              <a:t>2</a:t>
            </a:r>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7</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02b. </a:t>
            </a:r>
            <a:r>
              <a:rPr lang="en-GB" dirty="0"/>
              <a:t>Labour demand model</a:t>
            </a:r>
            <a:endParaRPr dirty="0"/>
          </a:p>
        </p:txBody>
      </p:sp>
      <p:sp>
        <p:nvSpPr>
          <p:cNvPr id="27" name="Arc 26">
            <a:extLst>
              <a:ext uri="{FF2B5EF4-FFF2-40B4-BE49-F238E27FC236}">
                <a16:creationId xmlns:a16="http://schemas.microsoft.com/office/drawing/2014/main" id="{FB34645C-CA2B-4F8D-A617-AABC6EB36233}"/>
              </a:ext>
            </a:extLst>
          </p:cNvPr>
          <p:cNvSpPr/>
          <p:nvPr/>
        </p:nvSpPr>
        <p:spPr>
          <a:xfrm>
            <a:off x="6554736" y="4298222"/>
            <a:ext cx="1480782" cy="903676"/>
          </a:xfrm>
          <a:prstGeom prst="arc">
            <a:avLst>
              <a:gd name="adj1" fmla="val 12523022"/>
              <a:gd name="adj2" fmla="val 20210590"/>
            </a:avLst>
          </a:prstGeom>
          <a:noFill/>
          <a:ln w="9525" cap="flat" cmpd="sng" algn="ctr">
            <a:solidFill>
              <a:srgbClr val="95D9B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ES" dirty="0"/>
          </a:p>
        </p:txBody>
      </p:sp>
      <p:sp>
        <p:nvSpPr>
          <p:cNvPr id="37" name="Rectangle: Rounded Corners 36">
            <a:extLst>
              <a:ext uri="{FF2B5EF4-FFF2-40B4-BE49-F238E27FC236}">
                <a16:creationId xmlns:a16="http://schemas.microsoft.com/office/drawing/2014/main" id="{CC0535E8-F363-430E-9579-BC47CCEFB430}"/>
              </a:ext>
            </a:extLst>
          </p:cNvPr>
          <p:cNvSpPr/>
          <p:nvPr/>
        </p:nvSpPr>
        <p:spPr>
          <a:xfrm>
            <a:off x="6093600" y="2972905"/>
            <a:ext cx="2591731" cy="842823"/>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Rectangle 40">
            <a:extLst>
              <a:ext uri="{FF2B5EF4-FFF2-40B4-BE49-F238E27FC236}">
                <a16:creationId xmlns:a16="http://schemas.microsoft.com/office/drawing/2014/main" id="{C3F13AE1-E6F3-4893-88E6-80A3927DF1C8}"/>
              </a:ext>
            </a:extLst>
          </p:cNvPr>
          <p:cNvSpPr/>
          <p:nvPr/>
        </p:nvSpPr>
        <p:spPr>
          <a:xfrm>
            <a:off x="6172162" y="3015873"/>
            <a:ext cx="2401109" cy="830997"/>
          </a:xfrm>
          <a:prstGeom prst="rect">
            <a:avLst/>
          </a:prstGeom>
        </p:spPr>
        <p:txBody>
          <a:bodyPr wrap="square">
            <a:spAutoFit/>
          </a:bodyPr>
          <a:lstStyle/>
          <a:p>
            <a:pPr algn="ctr"/>
            <a:r>
              <a:rPr lang="es-ES" sz="1200" dirty="0" err="1">
                <a:solidFill>
                  <a:schemeClr val="tx1">
                    <a:lumMod val="90000"/>
                    <a:lumOff val="10000"/>
                  </a:schemeClr>
                </a:solidFill>
                <a:latin typeface="Outfit Light"/>
              </a:rPr>
              <a:t>Develop</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an</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allocation</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approach</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on</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the</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basis</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of</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the</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probabilities</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previously</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obtained</a:t>
            </a:r>
            <a:r>
              <a:rPr lang="es-ES" sz="1200" dirty="0">
                <a:solidFill>
                  <a:schemeClr val="tx1">
                    <a:lumMod val="90000"/>
                    <a:lumOff val="10000"/>
                  </a:schemeClr>
                </a:solidFill>
                <a:latin typeface="Outfit Light"/>
              </a:rPr>
              <a:t> </a:t>
            </a:r>
            <a:r>
              <a:rPr lang="en-GB" sz="1200" dirty="0">
                <a:solidFill>
                  <a:schemeClr val="tx1">
                    <a:lumMod val="90000"/>
                    <a:lumOff val="10000"/>
                  </a:schemeClr>
                </a:solidFill>
                <a:latin typeface="Outfit Light"/>
              </a:rPr>
              <a:t>until there are no vacancies</a:t>
            </a:r>
            <a:endParaRPr lang="es-ES" sz="1200" dirty="0">
              <a:solidFill>
                <a:schemeClr val="tx1">
                  <a:lumMod val="90000"/>
                  <a:lumOff val="10000"/>
                </a:schemeClr>
              </a:solidFill>
              <a:latin typeface="Outfit Light"/>
            </a:endParaRPr>
          </a:p>
        </p:txBody>
      </p:sp>
      <p:sp>
        <p:nvSpPr>
          <p:cNvPr id="42" name="Oval 41">
            <a:extLst>
              <a:ext uri="{FF2B5EF4-FFF2-40B4-BE49-F238E27FC236}">
                <a16:creationId xmlns:a16="http://schemas.microsoft.com/office/drawing/2014/main" id="{E0B0D4E0-168E-40DC-BAF1-F18D44A90588}"/>
              </a:ext>
            </a:extLst>
          </p:cNvPr>
          <p:cNvSpPr/>
          <p:nvPr/>
        </p:nvSpPr>
        <p:spPr>
          <a:xfrm>
            <a:off x="7736381" y="4086636"/>
            <a:ext cx="630947" cy="692722"/>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Oval 44">
            <a:extLst>
              <a:ext uri="{FF2B5EF4-FFF2-40B4-BE49-F238E27FC236}">
                <a16:creationId xmlns:a16="http://schemas.microsoft.com/office/drawing/2014/main" id="{57380AA8-8ABB-4D18-9ED7-3BBA6C55BF75}"/>
              </a:ext>
            </a:extLst>
          </p:cNvPr>
          <p:cNvSpPr/>
          <p:nvPr/>
        </p:nvSpPr>
        <p:spPr>
          <a:xfrm>
            <a:off x="6282592" y="4066867"/>
            <a:ext cx="630947" cy="692722"/>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8" name="Graphic 47" descr="Man">
            <a:extLst>
              <a:ext uri="{FF2B5EF4-FFF2-40B4-BE49-F238E27FC236}">
                <a16:creationId xmlns:a16="http://schemas.microsoft.com/office/drawing/2014/main" id="{C86D50B5-D29D-4DD2-8050-DF7D246270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1757" y="4339834"/>
            <a:ext cx="326037" cy="326037"/>
          </a:xfrm>
          <a:prstGeom prst="rect">
            <a:avLst/>
          </a:prstGeom>
        </p:spPr>
      </p:pic>
      <p:pic>
        <p:nvPicPr>
          <p:cNvPr id="49" name="Graphic 48" descr="Briefcase">
            <a:extLst>
              <a:ext uri="{FF2B5EF4-FFF2-40B4-BE49-F238E27FC236}">
                <a16:creationId xmlns:a16="http://schemas.microsoft.com/office/drawing/2014/main" id="{3440BBCC-F8E5-4CB6-82B3-76A5E8DD36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8081" y="4339776"/>
            <a:ext cx="327546" cy="327546"/>
          </a:xfrm>
          <a:prstGeom prst="rect">
            <a:avLst/>
          </a:prstGeom>
        </p:spPr>
      </p:pic>
      <p:sp>
        <p:nvSpPr>
          <p:cNvPr id="52" name="Rectangle 51">
            <a:extLst>
              <a:ext uri="{FF2B5EF4-FFF2-40B4-BE49-F238E27FC236}">
                <a16:creationId xmlns:a16="http://schemas.microsoft.com/office/drawing/2014/main" id="{8CCA3DA7-D778-47F0-8DD2-0AAF6AFC64C6}"/>
              </a:ext>
            </a:extLst>
          </p:cNvPr>
          <p:cNvSpPr/>
          <p:nvPr/>
        </p:nvSpPr>
        <p:spPr>
          <a:xfrm>
            <a:off x="6016011" y="3892472"/>
            <a:ext cx="1212843" cy="276999"/>
          </a:xfrm>
          <a:prstGeom prst="rect">
            <a:avLst/>
          </a:prstGeom>
        </p:spPr>
        <p:txBody>
          <a:bodyPr wrap="square">
            <a:spAutoFit/>
          </a:bodyPr>
          <a:lstStyle/>
          <a:p>
            <a:r>
              <a:rPr lang="en-GB" sz="1200" b="1" dirty="0">
                <a:solidFill>
                  <a:schemeClr val="tx1">
                    <a:lumMod val="90000"/>
                    <a:lumOff val="10000"/>
                  </a:schemeClr>
                </a:solidFill>
                <a:latin typeface="Outfit Light"/>
                <a:sym typeface="Outfit Light"/>
              </a:rPr>
              <a:t>Labour force</a:t>
            </a:r>
            <a:endParaRPr lang="es-ES" sz="1200" b="1" dirty="0">
              <a:solidFill>
                <a:schemeClr val="tx1">
                  <a:lumMod val="90000"/>
                  <a:lumOff val="10000"/>
                </a:schemeClr>
              </a:solidFill>
              <a:latin typeface="Outfit Light"/>
            </a:endParaRPr>
          </a:p>
        </p:txBody>
      </p:sp>
      <p:sp>
        <p:nvSpPr>
          <p:cNvPr id="53" name="Rectangle 52">
            <a:extLst>
              <a:ext uri="{FF2B5EF4-FFF2-40B4-BE49-F238E27FC236}">
                <a16:creationId xmlns:a16="http://schemas.microsoft.com/office/drawing/2014/main" id="{4C4D64D6-4924-4A59-B359-CAFDDE03A5A8}"/>
              </a:ext>
            </a:extLst>
          </p:cNvPr>
          <p:cNvSpPr/>
          <p:nvPr/>
        </p:nvSpPr>
        <p:spPr>
          <a:xfrm>
            <a:off x="7463665" y="3892472"/>
            <a:ext cx="1305165" cy="276999"/>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demand</a:t>
            </a:r>
            <a:endParaRPr lang="es-ES" sz="1200" b="1" dirty="0">
              <a:solidFill>
                <a:schemeClr val="tx1">
                  <a:lumMod val="90000"/>
                  <a:lumOff val="10000"/>
                </a:schemeClr>
              </a:solidFill>
              <a:latin typeface="Outfit Light"/>
            </a:endParaRPr>
          </a:p>
        </p:txBody>
      </p:sp>
      <p:sp>
        <p:nvSpPr>
          <p:cNvPr id="54" name="Rectangle 53">
            <a:extLst>
              <a:ext uri="{FF2B5EF4-FFF2-40B4-BE49-F238E27FC236}">
                <a16:creationId xmlns:a16="http://schemas.microsoft.com/office/drawing/2014/main" id="{3890E873-7989-4668-B52E-72F3B5813FC1}"/>
              </a:ext>
            </a:extLst>
          </p:cNvPr>
          <p:cNvSpPr/>
          <p:nvPr/>
        </p:nvSpPr>
        <p:spPr>
          <a:xfrm>
            <a:off x="7148350" y="4128602"/>
            <a:ext cx="322524" cy="246221"/>
          </a:xfrm>
          <a:prstGeom prst="rect">
            <a:avLst/>
          </a:prstGeom>
        </p:spPr>
        <p:txBody>
          <a:bodyPr wrap="none">
            <a:spAutoFit/>
          </a:bodyPr>
          <a:lstStyle/>
          <a:p>
            <a:r>
              <a:rPr lang="en-GB" sz="1000" b="1" dirty="0" err="1">
                <a:solidFill>
                  <a:schemeClr val="tx1">
                    <a:lumMod val="90000"/>
                    <a:lumOff val="10000"/>
                  </a:schemeClr>
                </a:solidFill>
                <a:latin typeface="Outfit Light"/>
                <a:sym typeface="Outfit Light"/>
              </a:rPr>
              <a:t>Pr</a:t>
            </a:r>
            <a:endParaRPr lang="es-ES" sz="1200" b="1" dirty="0">
              <a:solidFill>
                <a:schemeClr val="tx1">
                  <a:lumMod val="90000"/>
                  <a:lumOff val="10000"/>
                </a:schemeClr>
              </a:solidFill>
              <a:latin typeface="Outfit Light"/>
            </a:endParaRPr>
          </a:p>
        </p:txBody>
      </p:sp>
      <p:sp>
        <p:nvSpPr>
          <p:cNvPr id="56" name="Rectangle: Rounded Corners 55">
            <a:extLst>
              <a:ext uri="{FF2B5EF4-FFF2-40B4-BE49-F238E27FC236}">
                <a16:creationId xmlns:a16="http://schemas.microsoft.com/office/drawing/2014/main" id="{B38F9523-3F05-47CD-8FB4-C15A27DAC8BF}"/>
              </a:ext>
            </a:extLst>
          </p:cNvPr>
          <p:cNvSpPr/>
          <p:nvPr/>
        </p:nvSpPr>
        <p:spPr>
          <a:xfrm>
            <a:off x="6093600" y="2972906"/>
            <a:ext cx="2591731" cy="842823"/>
          </a:xfrm>
          <a:prstGeom prst="round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79F385D6-B8A0-4608-A810-ADAE685EA00E}"/>
              </a:ext>
            </a:extLst>
          </p:cNvPr>
          <p:cNvSpPr/>
          <p:nvPr/>
        </p:nvSpPr>
        <p:spPr>
          <a:xfrm>
            <a:off x="6172162" y="3015874"/>
            <a:ext cx="2401109" cy="830997"/>
          </a:xfrm>
          <a:prstGeom prst="rect">
            <a:avLst/>
          </a:prstGeom>
        </p:spPr>
        <p:txBody>
          <a:bodyPr wrap="square">
            <a:spAutoFit/>
          </a:bodyPr>
          <a:lstStyle/>
          <a:p>
            <a:pPr algn="ctr"/>
            <a:r>
              <a:rPr lang="es-ES" sz="1200" dirty="0" err="1">
                <a:solidFill>
                  <a:schemeClr val="tx1">
                    <a:lumMod val="90000"/>
                    <a:lumOff val="10000"/>
                  </a:schemeClr>
                </a:solidFill>
                <a:latin typeface="Outfit Light"/>
              </a:rPr>
              <a:t>Develop</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an</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allocation</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approach</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on</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the</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basis</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of</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the</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probabilities</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previously</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obtained</a:t>
            </a:r>
            <a:r>
              <a:rPr lang="es-ES" sz="1200" dirty="0">
                <a:solidFill>
                  <a:schemeClr val="tx1">
                    <a:lumMod val="90000"/>
                    <a:lumOff val="10000"/>
                  </a:schemeClr>
                </a:solidFill>
                <a:latin typeface="Outfit Light"/>
              </a:rPr>
              <a:t> </a:t>
            </a:r>
            <a:r>
              <a:rPr lang="en-GB" sz="1200" dirty="0">
                <a:solidFill>
                  <a:schemeClr val="tx1">
                    <a:lumMod val="90000"/>
                    <a:lumOff val="10000"/>
                  </a:schemeClr>
                </a:solidFill>
                <a:latin typeface="Outfit Light"/>
              </a:rPr>
              <a:t>until there are no vacancies</a:t>
            </a:r>
            <a:endParaRPr lang="es-ES" sz="1200" dirty="0">
              <a:solidFill>
                <a:schemeClr val="tx1">
                  <a:lumMod val="90000"/>
                  <a:lumOff val="10000"/>
                </a:schemeClr>
              </a:solidFill>
              <a:latin typeface="Outfit Light"/>
            </a:endParaRPr>
          </a:p>
        </p:txBody>
      </p:sp>
      <p:sp>
        <p:nvSpPr>
          <p:cNvPr id="58" name="Oval 57">
            <a:extLst>
              <a:ext uri="{FF2B5EF4-FFF2-40B4-BE49-F238E27FC236}">
                <a16:creationId xmlns:a16="http://schemas.microsoft.com/office/drawing/2014/main" id="{BD75941B-C6CF-41F9-BAB9-58EC3CE157B1}"/>
              </a:ext>
            </a:extLst>
          </p:cNvPr>
          <p:cNvSpPr/>
          <p:nvPr/>
        </p:nvSpPr>
        <p:spPr>
          <a:xfrm>
            <a:off x="7736381" y="4086637"/>
            <a:ext cx="630947" cy="692722"/>
          </a:xfrm>
          <a:prstGeom prst="ellipse">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Oval 58">
            <a:extLst>
              <a:ext uri="{FF2B5EF4-FFF2-40B4-BE49-F238E27FC236}">
                <a16:creationId xmlns:a16="http://schemas.microsoft.com/office/drawing/2014/main" id="{93E6F0C3-6E28-47D8-A479-C1660D89B3A9}"/>
              </a:ext>
            </a:extLst>
          </p:cNvPr>
          <p:cNvSpPr/>
          <p:nvPr/>
        </p:nvSpPr>
        <p:spPr>
          <a:xfrm>
            <a:off x="6282592" y="4066868"/>
            <a:ext cx="630947" cy="692722"/>
          </a:xfrm>
          <a:prstGeom prst="ellipse">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0" name="Graphic 59" descr="Man">
            <a:extLst>
              <a:ext uri="{FF2B5EF4-FFF2-40B4-BE49-F238E27FC236}">
                <a16:creationId xmlns:a16="http://schemas.microsoft.com/office/drawing/2014/main" id="{929843D5-CF10-4B9A-8FF0-66A248CD96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1757" y="4339835"/>
            <a:ext cx="326037" cy="326037"/>
          </a:xfrm>
          <a:prstGeom prst="rect">
            <a:avLst/>
          </a:prstGeom>
        </p:spPr>
      </p:pic>
      <p:pic>
        <p:nvPicPr>
          <p:cNvPr id="61" name="Graphic 60" descr="Briefcase">
            <a:extLst>
              <a:ext uri="{FF2B5EF4-FFF2-40B4-BE49-F238E27FC236}">
                <a16:creationId xmlns:a16="http://schemas.microsoft.com/office/drawing/2014/main" id="{881EB8A3-9308-43A7-8376-FBAB14AAE4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8081" y="4339777"/>
            <a:ext cx="327546" cy="327546"/>
          </a:xfrm>
          <a:prstGeom prst="rect">
            <a:avLst/>
          </a:prstGeom>
        </p:spPr>
      </p:pic>
      <p:sp>
        <p:nvSpPr>
          <p:cNvPr id="62" name="Rectangle 61">
            <a:extLst>
              <a:ext uri="{FF2B5EF4-FFF2-40B4-BE49-F238E27FC236}">
                <a16:creationId xmlns:a16="http://schemas.microsoft.com/office/drawing/2014/main" id="{6AA55036-3106-4C6E-A848-778B6B481FA3}"/>
              </a:ext>
            </a:extLst>
          </p:cNvPr>
          <p:cNvSpPr/>
          <p:nvPr/>
        </p:nvSpPr>
        <p:spPr>
          <a:xfrm>
            <a:off x="6016011" y="3892473"/>
            <a:ext cx="1212843" cy="276999"/>
          </a:xfrm>
          <a:prstGeom prst="rect">
            <a:avLst/>
          </a:prstGeom>
        </p:spPr>
        <p:txBody>
          <a:bodyPr wrap="square">
            <a:spAutoFit/>
          </a:bodyPr>
          <a:lstStyle/>
          <a:p>
            <a:r>
              <a:rPr lang="en-GB" sz="1200" b="1" dirty="0">
                <a:solidFill>
                  <a:schemeClr val="tx1">
                    <a:lumMod val="90000"/>
                    <a:lumOff val="10000"/>
                  </a:schemeClr>
                </a:solidFill>
                <a:latin typeface="Outfit Light"/>
                <a:sym typeface="Outfit Light"/>
              </a:rPr>
              <a:t>Labour force</a:t>
            </a:r>
            <a:endParaRPr lang="es-ES" sz="1200" b="1" dirty="0">
              <a:solidFill>
                <a:schemeClr val="tx1">
                  <a:lumMod val="90000"/>
                  <a:lumOff val="10000"/>
                </a:schemeClr>
              </a:solidFill>
              <a:latin typeface="Outfit Light"/>
            </a:endParaRPr>
          </a:p>
        </p:txBody>
      </p:sp>
      <p:sp>
        <p:nvSpPr>
          <p:cNvPr id="63" name="Rectangle 62">
            <a:extLst>
              <a:ext uri="{FF2B5EF4-FFF2-40B4-BE49-F238E27FC236}">
                <a16:creationId xmlns:a16="http://schemas.microsoft.com/office/drawing/2014/main" id="{3199EBC5-13D6-47B1-ADBA-97AE62217BAD}"/>
              </a:ext>
            </a:extLst>
          </p:cNvPr>
          <p:cNvSpPr/>
          <p:nvPr/>
        </p:nvSpPr>
        <p:spPr>
          <a:xfrm>
            <a:off x="7463665" y="3892473"/>
            <a:ext cx="1305165" cy="276999"/>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demand</a:t>
            </a:r>
            <a:endParaRPr lang="es-ES" sz="1200" b="1" dirty="0">
              <a:solidFill>
                <a:schemeClr val="tx1">
                  <a:lumMod val="90000"/>
                  <a:lumOff val="10000"/>
                </a:schemeClr>
              </a:solidFill>
              <a:latin typeface="Outfit Light"/>
            </a:endParaRPr>
          </a:p>
        </p:txBody>
      </p:sp>
      <p:sp>
        <p:nvSpPr>
          <p:cNvPr id="64" name="Rectangle 63">
            <a:extLst>
              <a:ext uri="{FF2B5EF4-FFF2-40B4-BE49-F238E27FC236}">
                <a16:creationId xmlns:a16="http://schemas.microsoft.com/office/drawing/2014/main" id="{4C154891-85E8-412B-A71D-8CDC46AB4A0D}"/>
              </a:ext>
            </a:extLst>
          </p:cNvPr>
          <p:cNvSpPr/>
          <p:nvPr/>
        </p:nvSpPr>
        <p:spPr>
          <a:xfrm>
            <a:off x="7148350" y="4128603"/>
            <a:ext cx="322524" cy="246221"/>
          </a:xfrm>
          <a:prstGeom prst="rect">
            <a:avLst/>
          </a:prstGeom>
        </p:spPr>
        <p:txBody>
          <a:bodyPr wrap="none">
            <a:spAutoFit/>
          </a:bodyPr>
          <a:lstStyle/>
          <a:p>
            <a:r>
              <a:rPr lang="en-GB" sz="1000" b="1" dirty="0" err="1">
                <a:solidFill>
                  <a:schemeClr val="tx1">
                    <a:lumMod val="90000"/>
                    <a:lumOff val="10000"/>
                  </a:schemeClr>
                </a:solidFill>
                <a:latin typeface="Outfit Light"/>
                <a:sym typeface="Outfit Light"/>
              </a:rPr>
              <a:t>Pr</a:t>
            </a:r>
            <a:endParaRPr lang="es-ES" sz="1200" b="1" dirty="0">
              <a:solidFill>
                <a:schemeClr val="tx1">
                  <a:lumMod val="90000"/>
                  <a:lumOff val="10000"/>
                </a:schemeClr>
              </a:solidFill>
              <a:latin typeface="Outfit Light"/>
            </a:endParaRPr>
          </a:p>
        </p:txBody>
      </p:sp>
      <p:sp>
        <p:nvSpPr>
          <p:cNvPr id="67" name="Oval 66">
            <a:extLst>
              <a:ext uri="{FF2B5EF4-FFF2-40B4-BE49-F238E27FC236}">
                <a16:creationId xmlns:a16="http://schemas.microsoft.com/office/drawing/2014/main" id="{755FAA96-1B45-4D1C-8B4B-ED66A036F3BC}"/>
              </a:ext>
            </a:extLst>
          </p:cNvPr>
          <p:cNvSpPr/>
          <p:nvPr/>
        </p:nvSpPr>
        <p:spPr>
          <a:xfrm>
            <a:off x="5207311" y="149024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Oval 67">
            <a:extLst>
              <a:ext uri="{FF2B5EF4-FFF2-40B4-BE49-F238E27FC236}">
                <a16:creationId xmlns:a16="http://schemas.microsoft.com/office/drawing/2014/main" id="{79E3DE42-B26D-43B5-9171-25959328F396}"/>
              </a:ext>
            </a:extLst>
          </p:cNvPr>
          <p:cNvSpPr/>
          <p:nvPr/>
        </p:nvSpPr>
        <p:spPr>
          <a:xfrm>
            <a:off x="593861" y="1466192"/>
            <a:ext cx="3453484" cy="1048135"/>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Rectangle 68">
            <a:extLst>
              <a:ext uri="{FF2B5EF4-FFF2-40B4-BE49-F238E27FC236}">
                <a16:creationId xmlns:a16="http://schemas.microsoft.com/office/drawing/2014/main" id="{3A12A950-563C-4E86-97A4-311AB19219E6}"/>
              </a:ext>
            </a:extLst>
          </p:cNvPr>
          <p:cNvSpPr/>
          <p:nvPr/>
        </p:nvSpPr>
        <p:spPr>
          <a:xfrm>
            <a:off x="604896" y="1585996"/>
            <a:ext cx="2433197" cy="246221"/>
          </a:xfrm>
          <a:prstGeom prst="rect">
            <a:avLst/>
          </a:prstGeom>
        </p:spPr>
        <p:txBody>
          <a:bodyPr wrap="square">
            <a:spAutoFit/>
          </a:bodyPr>
          <a:lstStyle/>
          <a:p>
            <a:pPr algn="ctr"/>
            <a:r>
              <a:rPr lang="en-GB" sz="1000" b="1" dirty="0">
                <a:solidFill>
                  <a:schemeClr val="tx1">
                    <a:lumMod val="90000"/>
                    <a:lumOff val="10000"/>
                  </a:schemeClr>
                </a:solidFill>
                <a:latin typeface="Outfit Light"/>
              </a:rPr>
              <a:t>EU-SILC panel (2012-2022)</a:t>
            </a:r>
            <a:endParaRPr lang="es-ES" sz="1000" b="1" dirty="0">
              <a:solidFill>
                <a:schemeClr val="tx1">
                  <a:lumMod val="90000"/>
                  <a:lumOff val="10000"/>
                </a:schemeClr>
              </a:solidFill>
              <a:latin typeface="Outfit Light"/>
            </a:endParaRPr>
          </a:p>
        </p:txBody>
      </p:sp>
      <p:sp>
        <p:nvSpPr>
          <p:cNvPr id="70" name="Rectangle 69">
            <a:extLst>
              <a:ext uri="{FF2B5EF4-FFF2-40B4-BE49-F238E27FC236}">
                <a16:creationId xmlns:a16="http://schemas.microsoft.com/office/drawing/2014/main" id="{8D40322B-7D54-459E-9443-AC4FB9C151C9}"/>
              </a:ext>
            </a:extLst>
          </p:cNvPr>
          <p:cNvSpPr/>
          <p:nvPr/>
        </p:nvSpPr>
        <p:spPr>
          <a:xfrm>
            <a:off x="6455046" y="1588027"/>
            <a:ext cx="1809975" cy="707886"/>
          </a:xfrm>
          <a:prstGeom prst="rect">
            <a:avLst/>
          </a:prstGeom>
        </p:spPr>
        <p:txBody>
          <a:bodyPr wrap="square">
            <a:spAutoFit/>
          </a:bodyPr>
          <a:lstStyle/>
          <a:p>
            <a:pPr algn="r"/>
            <a:r>
              <a:rPr lang="en-GB" sz="1000" b="1" dirty="0">
                <a:solidFill>
                  <a:schemeClr val="tx1">
                    <a:lumMod val="90000"/>
                    <a:lumOff val="10000"/>
                  </a:schemeClr>
                </a:solidFill>
                <a:latin typeface="Outfit Light"/>
              </a:rPr>
              <a:t>EXPORT-SUPPORTED EMPLOYMENT BY SECTOR FROM THE MRIO MODEL</a:t>
            </a:r>
          </a:p>
          <a:p>
            <a:pPr algn="r"/>
            <a:r>
              <a:rPr lang="en-GB" sz="1000" b="1" dirty="0">
                <a:solidFill>
                  <a:schemeClr val="tx1">
                    <a:lumMod val="90000"/>
                    <a:lumOff val="10000"/>
                  </a:schemeClr>
                </a:solidFill>
                <a:latin typeface="Outfit Light"/>
              </a:rPr>
              <a:t>(2022)</a:t>
            </a:r>
            <a:endParaRPr lang="es-ES" sz="1000" b="1" dirty="0">
              <a:solidFill>
                <a:schemeClr val="tx1">
                  <a:lumMod val="90000"/>
                  <a:lumOff val="10000"/>
                </a:schemeClr>
              </a:solidFill>
              <a:latin typeface="Outfit Light"/>
            </a:endParaRPr>
          </a:p>
        </p:txBody>
      </p:sp>
      <p:sp>
        <p:nvSpPr>
          <p:cNvPr id="71" name="Rectangle 70">
            <a:extLst>
              <a:ext uri="{FF2B5EF4-FFF2-40B4-BE49-F238E27FC236}">
                <a16:creationId xmlns:a16="http://schemas.microsoft.com/office/drawing/2014/main" id="{BE6C917F-6E8C-4FC1-B902-6BFC3991293A}"/>
              </a:ext>
            </a:extLst>
          </p:cNvPr>
          <p:cNvSpPr/>
          <p:nvPr/>
        </p:nvSpPr>
        <p:spPr>
          <a:xfrm>
            <a:off x="3673296" y="1964264"/>
            <a:ext cx="723275"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supply</a:t>
            </a:r>
            <a:endParaRPr lang="es-ES" sz="1200" b="1" dirty="0">
              <a:solidFill>
                <a:schemeClr val="tx1">
                  <a:lumMod val="90000"/>
                  <a:lumOff val="10000"/>
                </a:schemeClr>
              </a:solidFill>
              <a:latin typeface="Outfit Light"/>
            </a:endParaRPr>
          </a:p>
        </p:txBody>
      </p:sp>
      <p:pic>
        <p:nvPicPr>
          <p:cNvPr id="72" name="Graphic 71" descr="Man">
            <a:extLst>
              <a:ext uri="{FF2B5EF4-FFF2-40B4-BE49-F238E27FC236}">
                <a16:creationId xmlns:a16="http://schemas.microsoft.com/office/drawing/2014/main" id="{7BD06AE2-0C60-4A37-9D90-37CD0460C4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92323" y="1918728"/>
            <a:ext cx="542611" cy="476728"/>
          </a:xfrm>
          <a:prstGeom prst="rect">
            <a:avLst/>
          </a:prstGeom>
        </p:spPr>
      </p:pic>
      <p:sp>
        <p:nvSpPr>
          <p:cNvPr id="73" name="Rectangle 72">
            <a:extLst>
              <a:ext uri="{FF2B5EF4-FFF2-40B4-BE49-F238E27FC236}">
                <a16:creationId xmlns:a16="http://schemas.microsoft.com/office/drawing/2014/main" id="{8970DE21-44F1-4B48-81DA-6B94B0612448}"/>
              </a:ext>
            </a:extLst>
          </p:cNvPr>
          <p:cNvSpPr/>
          <p:nvPr/>
        </p:nvSpPr>
        <p:spPr>
          <a:xfrm>
            <a:off x="5237048" y="1997219"/>
            <a:ext cx="766557" cy="461665"/>
          </a:xfrm>
          <a:prstGeom prst="rect">
            <a:avLst/>
          </a:prstGeom>
        </p:spPr>
        <p:txBody>
          <a:bodyPr wrap="none">
            <a:spAutoFit/>
          </a:bodyPr>
          <a:lstStyle/>
          <a:p>
            <a:r>
              <a:rPr lang="en-GB" sz="1200" b="1" dirty="0">
                <a:solidFill>
                  <a:schemeClr val="tx1">
                    <a:lumMod val="90000"/>
                    <a:lumOff val="10000"/>
                  </a:schemeClr>
                </a:solidFill>
                <a:latin typeface="Outfit Light"/>
                <a:sym typeface="Outfit Light"/>
              </a:rPr>
              <a:t>Labour </a:t>
            </a:r>
          </a:p>
          <a:p>
            <a:r>
              <a:rPr lang="en-GB" sz="1200" b="1" dirty="0">
                <a:solidFill>
                  <a:schemeClr val="tx1">
                    <a:lumMod val="90000"/>
                    <a:lumOff val="10000"/>
                  </a:schemeClr>
                </a:solidFill>
                <a:latin typeface="Outfit Light"/>
                <a:sym typeface="Outfit Light"/>
              </a:rPr>
              <a:t>demand</a:t>
            </a:r>
            <a:endParaRPr lang="es-ES" sz="1200" b="1" dirty="0">
              <a:solidFill>
                <a:schemeClr val="tx1">
                  <a:lumMod val="90000"/>
                  <a:lumOff val="10000"/>
                </a:schemeClr>
              </a:solidFill>
              <a:latin typeface="Outfit Light"/>
            </a:endParaRPr>
          </a:p>
        </p:txBody>
      </p:sp>
      <p:pic>
        <p:nvPicPr>
          <p:cNvPr id="74" name="Graphic 73" descr="Briefcase">
            <a:extLst>
              <a:ext uri="{FF2B5EF4-FFF2-40B4-BE49-F238E27FC236}">
                <a16:creationId xmlns:a16="http://schemas.microsoft.com/office/drawing/2014/main" id="{DB6A95B2-457E-4EEF-A4D0-C9F8D9421F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46455" y="1922302"/>
            <a:ext cx="545122" cy="545122"/>
          </a:xfrm>
          <a:prstGeom prst="rect">
            <a:avLst/>
          </a:prstGeom>
        </p:spPr>
      </p:pic>
      <p:sp>
        <p:nvSpPr>
          <p:cNvPr id="75" name="Arrow: Left-Right 74">
            <a:extLst>
              <a:ext uri="{FF2B5EF4-FFF2-40B4-BE49-F238E27FC236}">
                <a16:creationId xmlns:a16="http://schemas.microsoft.com/office/drawing/2014/main" id="{8F2117F1-4582-4F33-A60B-4289823D359E}"/>
              </a:ext>
            </a:extLst>
          </p:cNvPr>
          <p:cNvSpPr/>
          <p:nvPr/>
        </p:nvSpPr>
        <p:spPr>
          <a:xfrm>
            <a:off x="4487611" y="2115936"/>
            <a:ext cx="628633" cy="224230"/>
          </a:xfrm>
          <a:prstGeom prst="leftRightArrow">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Rectangle 75">
            <a:extLst>
              <a:ext uri="{FF2B5EF4-FFF2-40B4-BE49-F238E27FC236}">
                <a16:creationId xmlns:a16="http://schemas.microsoft.com/office/drawing/2014/main" id="{E73DB7BF-0BF7-44FA-8701-F2806A651DA3}"/>
              </a:ext>
            </a:extLst>
          </p:cNvPr>
          <p:cNvSpPr/>
          <p:nvPr/>
        </p:nvSpPr>
        <p:spPr>
          <a:xfrm>
            <a:off x="3823964" y="1658258"/>
            <a:ext cx="1758815" cy="246221"/>
          </a:xfrm>
          <a:prstGeom prst="rect">
            <a:avLst/>
          </a:prstGeom>
        </p:spPr>
        <p:txBody>
          <a:bodyPr wrap="none">
            <a:spAutoFit/>
          </a:bodyPr>
          <a:lstStyle/>
          <a:p>
            <a:r>
              <a:rPr lang="es-ES" sz="1000" b="1" dirty="0">
                <a:solidFill>
                  <a:schemeClr val="tx1">
                    <a:lumMod val="90000"/>
                    <a:lumOff val="10000"/>
                  </a:schemeClr>
                </a:solidFill>
                <a:latin typeface="Outfit Light"/>
              </a:rPr>
              <a:t>ALLOCATION APPROACH</a:t>
            </a:r>
          </a:p>
        </p:txBody>
      </p:sp>
      <p:sp>
        <p:nvSpPr>
          <p:cNvPr id="77" name="Rectangle 76">
            <a:extLst>
              <a:ext uri="{FF2B5EF4-FFF2-40B4-BE49-F238E27FC236}">
                <a16:creationId xmlns:a16="http://schemas.microsoft.com/office/drawing/2014/main" id="{98B5B512-B1EE-4AB6-A60F-932D0B3055A0}"/>
              </a:ext>
            </a:extLst>
          </p:cNvPr>
          <p:cNvSpPr/>
          <p:nvPr/>
        </p:nvSpPr>
        <p:spPr>
          <a:xfrm>
            <a:off x="781673" y="1747919"/>
            <a:ext cx="2592981" cy="646331"/>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Employment history and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Socioeconomic characteristics</a:t>
            </a:r>
          </a:p>
        </p:txBody>
      </p:sp>
      <p:sp>
        <p:nvSpPr>
          <p:cNvPr id="78" name="Rectangle: Rounded Corners 77">
            <a:extLst>
              <a:ext uri="{FF2B5EF4-FFF2-40B4-BE49-F238E27FC236}">
                <a16:creationId xmlns:a16="http://schemas.microsoft.com/office/drawing/2014/main" id="{40F81DBE-93AE-4694-A1E1-7120525754CE}"/>
              </a:ext>
            </a:extLst>
          </p:cNvPr>
          <p:cNvSpPr/>
          <p:nvPr/>
        </p:nvSpPr>
        <p:spPr>
          <a:xfrm>
            <a:off x="1671071" y="937682"/>
            <a:ext cx="5801855" cy="486888"/>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90000"/>
                    <a:lumOff val="10000"/>
                  </a:schemeClr>
                </a:solidFill>
                <a:latin typeface="Outfit Light"/>
                <a:ea typeface="Outfit Light"/>
                <a:cs typeface="Outfit Light"/>
                <a:sym typeface="Outfit Light"/>
              </a:rPr>
              <a:t>We have developed  a model that connect sectoral employment associated with US demand to individual workers and households</a:t>
            </a:r>
          </a:p>
        </p:txBody>
      </p:sp>
      <p:pic>
        <p:nvPicPr>
          <p:cNvPr id="55" name="Graphic 54" descr="Gears">
            <a:extLst>
              <a:ext uri="{FF2B5EF4-FFF2-40B4-BE49-F238E27FC236}">
                <a16:creationId xmlns:a16="http://schemas.microsoft.com/office/drawing/2014/main" id="{1A1A0E5E-3D78-4648-9FBB-5F1E2A61D6E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01012" y="2939187"/>
            <a:ext cx="563582" cy="563582"/>
          </a:xfrm>
          <a:prstGeom prst="rect">
            <a:avLst/>
          </a:prstGeom>
        </p:spPr>
      </p:pic>
      <p:sp>
        <p:nvSpPr>
          <p:cNvPr id="66" name="Rectangle: Rounded Corners 65">
            <a:extLst>
              <a:ext uri="{FF2B5EF4-FFF2-40B4-BE49-F238E27FC236}">
                <a16:creationId xmlns:a16="http://schemas.microsoft.com/office/drawing/2014/main" id="{7BB4B6A2-1902-4334-84E4-DD7B6D8173AC}"/>
              </a:ext>
            </a:extLst>
          </p:cNvPr>
          <p:cNvSpPr/>
          <p:nvPr/>
        </p:nvSpPr>
        <p:spPr>
          <a:xfrm>
            <a:off x="528945" y="3535335"/>
            <a:ext cx="2559950" cy="275575"/>
          </a:xfrm>
          <a:prstGeom prst="round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Rectangle 79">
            <a:extLst>
              <a:ext uri="{FF2B5EF4-FFF2-40B4-BE49-F238E27FC236}">
                <a16:creationId xmlns:a16="http://schemas.microsoft.com/office/drawing/2014/main" id="{C19AE9D5-EEE5-4561-93AA-FF9CC77FB285}"/>
              </a:ext>
            </a:extLst>
          </p:cNvPr>
          <p:cNvSpPr/>
          <p:nvPr/>
        </p:nvSpPr>
        <p:spPr>
          <a:xfrm rot="5400000">
            <a:off x="880105" y="3435014"/>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Rectangle 80">
            <a:extLst>
              <a:ext uri="{FF2B5EF4-FFF2-40B4-BE49-F238E27FC236}">
                <a16:creationId xmlns:a16="http://schemas.microsoft.com/office/drawing/2014/main" id="{8EAAA586-126D-4819-93B1-5EA55DD14F65}"/>
              </a:ext>
            </a:extLst>
          </p:cNvPr>
          <p:cNvSpPr/>
          <p:nvPr/>
        </p:nvSpPr>
        <p:spPr>
          <a:xfrm>
            <a:off x="488558" y="2974569"/>
            <a:ext cx="4979024" cy="461665"/>
          </a:xfrm>
          <a:prstGeom prst="rect">
            <a:avLst/>
          </a:prstGeom>
          <a:solidFill>
            <a:srgbClr val="DCF2E5"/>
          </a:solidFill>
          <a:ln>
            <a:noFill/>
          </a:ln>
        </p:spPr>
        <p:txBody>
          <a:bodyPr wrap="square">
            <a:spAutoFit/>
          </a:bodyPr>
          <a:lstStyle/>
          <a:p>
            <a:pPr algn="ctr"/>
            <a:r>
              <a:rPr lang="en-GB" sz="1200" dirty="0">
                <a:solidFill>
                  <a:schemeClr val="tx1">
                    <a:lumMod val="90000"/>
                    <a:lumOff val="10000"/>
                  </a:schemeClr>
                </a:solidFill>
                <a:latin typeface="Outfit Light"/>
                <a:sym typeface="Outfit Light"/>
              </a:rPr>
              <a:t>Statistical model that estimates the probability of each individual being employed in each sector</a:t>
            </a:r>
            <a:endParaRPr lang="es-ES" sz="1200" dirty="0">
              <a:solidFill>
                <a:schemeClr val="tx1">
                  <a:lumMod val="90000"/>
                  <a:lumOff val="10000"/>
                </a:schemeClr>
              </a:solidFill>
              <a:latin typeface="Outfit Light"/>
              <a:sym typeface="Outfit Light"/>
            </a:endParaRPr>
          </a:p>
        </p:txBody>
      </p:sp>
      <p:sp>
        <p:nvSpPr>
          <p:cNvPr id="87" name="Rectangle 86">
            <a:extLst>
              <a:ext uri="{FF2B5EF4-FFF2-40B4-BE49-F238E27FC236}">
                <a16:creationId xmlns:a16="http://schemas.microsoft.com/office/drawing/2014/main" id="{AF656C30-A206-489B-AA6D-9BA367D74136}"/>
              </a:ext>
            </a:extLst>
          </p:cNvPr>
          <p:cNvSpPr/>
          <p:nvPr/>
        </p:nvSpPr>
        <p:spPr>
          <a:xfrm>
            <a:off x="477893" y="3533911"/>
            <a:ext cx="2251535" cy="276999"/>
          </a:xfrm>
          <a:prstGeom prst="rect">
            <a:avLst/>
          </a:prstGeom>
        </p:spPr>
        <p:txBody>
          <a:bodyPr wrap="square">
            <a:spAutoFit/>
          </a:bodyPr>
          <a:lstStyle/>
          <a:p>
            <a:r>
              <a:rPr lang="en-GB" sz="1200" b="1" dirty="0" err="1">
                <a:solidFill>
                  <a:schemeClr val="tx1">
                    <a:lumMod val="90000"/>
                    <a:lumOff val="10000"/>
                  </a:schemeClr>
                </a:solidFill>
                <a:latin typeface="Outfit Light"/>
                <a:sym typeface="Outfit Light"/>
              </a:rPr>
              <a:t>XGBoost</a:t>
            </a:r>
            <a:r>
              <a:rPr lang="en-GB" sz="1200" b="1" dirty="0">
                <a:solidFill>
                  <a:schemeClr val="tx1">
                    <a:lumMod val="90000"/>
                    <a:lumOff val="10000"/>
                  </a:schemeClr>
                </a:solidFill>
                <a:latin typeface="Outfit Light"/>
                <a:sym typeface="Outfit Light"/>
              </a:rPr>
              <a:t> Model </a:t>
            </a:r>
            <a:r>
              <a:rPr lang="en-GB" sz="1200" dirty="0">
                <a:solidFill>
                  <a:schemeClr val="tx1">
                    <a:lumMod val="90000"/>
                    <a:lumOff val="10000"/>
                  </a:schemeClr>
                </a:solidFill>
                <a:latin typeface="Outfit Light"/>
                <a:sym typeface="Outfit Light"/>
              </a:rPr>
              <a:t>based on:</a:t>
            </a:r>
          </a:p>
        </p:txBody>
      </p:sp>
      <p:sp>
        <p:nvSpPr>
          <p:cNvPr id="88" name="Rectangle 87">
            <a:extLst>
              <a:ext uri="{FF2B5EF4-FFF2-40B4-BE49-F238E27FC236}">
                <a16:creationId xmlns:a16="http://schemas.microsoft.com/office/drawing/2014/main" id="{55D5EB22-36A6-45BC-99E1-69F9A84570EA}"/>
              </a:ext>
            </a:extLst>
          </p:cNvPr>
          <p:cNvSpPr/>
          <p:nvPr/>
        </p:nvSpPr>
        <p:spPr>
          <a:xfrm rot="10800000">
            <a:off x="2396303" y="3657473"/>
            <a:ext cx="835717" cy="45732"/>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Rectangle: Rounded Corners 88">
            <a:extLst>
              <a:ext uri="{FF2B5EF4-FFF2-40B4-BE49-F238E27FC236}">
                <a16:creationId xmlns:a16="http://schemas.microsoft.com/office/drawing/2014/main" id="{497B9A03-5123-486D-B845-783191C5A475}"/>
              </a:ext>
            </a:extLst>
          </p:cNvPr>
          <p:cNvSpPr/>
          <p:nvPr/>
        </p:nvSpPr>
        <p:spPr>
          <a:xfrm>
            <a:off x="528945" y="3902200"/>
            <a:ext cx="2559950" cy="644909"/>
          </a:xfrm>
          <a:prstGeom prst="round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Rectangle 89">
            <a:extLst>
              <a:ext uri="{FF2B5EF4-FFF2-40B4-BE49-F238E27FC236}">
                <a16:creationId xmlns:a16="http://schemas.microsoft.com/office/drawing/2014/main" id="{228E5B67-40B5-409B-8934-A52DC7C750EC}"/>
              </a:ext>
            </a:extLst>
          </p:cNvPr>
          <p:cNvSpPr/>
          <p:nvPr/>
        </p:nvSpPr>
        <p:spPr>
          <a:xfrm rot="5400000">
            <a:off x="880105" y="4021235"/>
            <a:ext cx="579369" cy="53125"/>
          </a:xfrm>
          <a:prstGeom prst="rect">
            <a:avLst/>
          </a:prstGeom>
          <a:solidFill>
            <a:srgbClr val="D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Rectangle 90">
            <a:extLst>
              <a:ext uri="{FF2B5EF4-FFF2-40B4-BE49-F238E27FC236}">
                <a16:creationId xmlns:a16="http://schemas.microsoft.com/office/drawing/2014/main" id="{C8D8E1B6-7DA3-45AA-9A43-C6212141E763}"/>
              </a:ext>
            </a:extLst>
          </p:cNvPr>
          <p:cNvSpPr/>
          <p:nvPr/>
        </p:nvSpPr>
        <p:spPr>
          <a:xfrm>
            <a:off x="477893" y="3900778"/>
            <a:ext cx="2697045" cy="646331"/>
          </a:xfrm>
          <a:prstGeom prst="rect">
            <a:avLst/>
          </a:prstGeom>
        </p:spPr>
        <p:txBody>
          <a:bodyPr wrap="square">
            <a:spAutoFit/>
          </a:bodyPr>
          <a:lstStyle/>
          <a:p>
            <a:r>
              <a:rPr lang="en-GB" sz="1200" dirty="0">
                <a:solidFill>
                  <a:schemeClr val="tx1">
                    <a:lumMod val="90000"/>
                    <a:lumOff val="10000"/>
                  </a:schemeClr>
                </a:solidFill>
                <a:latin typeface="Outfit Light"/>
                <a:sym typeface="Outfit Light"/>
              </a:rPr>
              <a:t>The probabilities estimated are </a:t>
            </a:r>
            <a:r>
              <a:rPr lang="en-GB" sz="1200" b="1" dirty="0">
                <a:solidFill>
                  <a:schemeClr val="tx1">
                    <a:lumMod val="90000"/>
                    <a:lumOff val="10000"/>
                  </a:schemeClr>
                </a:solidFill>
                <a:latin typeface="Outfit Light"/>
                <a:sym typeface="Outfit Light"/>
              </a:rPr>
              <a:t>adjusted to ensure consistency </a:t>
            </a:r>
            <a:r>
              <a:rPr lang="en-GB" sz="1200" dirty="0">
                <a:solidFill>
                  <a:schemeClr val="tx1">
                    <a:lumMod val="90000"/>
                    <a:lumOff val="10000"/>
                  </a:schemeClr>
                </a:solidFill>
                <a:latin typeface="Outfit Light"/>
                <a:sym typeface="Outfit Light"/>
              </a:rPr>
              <a:t>with the sectoral employment structure</a:t>
            </a:r>
            <a:endParaRPr lang="en-GB" sz="1200" b="1" dirty="0">
              <a:solidFill>
                <a:schemeClr val="tx1">
                  <a:lumMod val="90000"/>
                  <a:lumOff val="10000"/>
                </a:schemeClr>
              </a:solidFill>
              <a:latin typeface="Outfit Light"/>
              <a:sym typeface="Outfit Light"/>
            </a:endParaRPr>
          </a:p>
        </p:txBody>
      </p:sp>
      <p:sp>
        <p:nvSpPr>
          <p:cNvPr id="92" name="Rectangle: Rounded Corners 91">
            <a:extLst>
              <a:ext uri="{FF2B5EF4-FFF2-40B4-BE49-F238E27FC236}">
                <a16:creationId xmlns:a16="http://schemas.microsoft.com/office/drawing/2014/main" id="{E389BFF3-EA25-4F51-96C1-9873B16E5E4A}"/>
              </a:ext>
            </a:extLst>
          </p:cNvPr>
          <p:cNvSpPr/>
          <p:nvPr/>
        </p:nvSpPr>
        <p:spPr>
          <a:xfrm>
            <a:off x="3232021" y="3535334"/>
            <a:ext cx="2235561" cy="1014240"/>
          </a:xfrm>
          <a:prstGeom prst="roundRect">
            <a:avLst/>
          </a:prstGeom>
          <a:noFill/>
          <a:ln>
            <a:solidFill>
              <a:srgbClr val="95D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Rectangle 92">
            <a:extLst>
              <a:ext uri="{FF2B5EF4-FFF2-40B4-BE49-F238E27FC236}">
                <a16:creationId xmlns:a16="http://schemas.microsoft.com/office/drawing/2014/main" id="{ABE0D9DB-02C9-41EA-AF95-EFF0BE9DF622}"/>
              </a:ext>
            </a:extLst>
          </p:cNvPr>
          <p:cNvSpPr/>
          <p:nvPr/>
        </p:nvSpPr>
        <p:spPr>
          <a:xfrm>
            <a:off x="3292323" y="3533911"/>
            <a:ext cx="2232342" cy="1015663"/>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1">
                    <a:lumMod val="90000"/>
                    <a:lumOff val="10000"/>
                  </a:schemeClr>
                </a:solidFill>
                <a:latin typeface="Outfit Light"/>
              </a:rPr>
              <a:t>Previous labour-market trajectory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Previous sector of activity</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Gender, age and education</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Household characteristics</a:t>
            </a:r>
            <a:endParaRPr lang="es-ES" sz="1200" dirty="0">
              <a:solidFill>
                <a:schemeClr val="tx1">
                  <a:lumMod val="90000"/>
                  <a:lumOff val="10000"/>
                </a:schemeClr>
              </a:solidFill>
              <a:latin typeface="Outfit Light"/>
              <a:sym typeface="Outfit Light"/>
            </a:endParaRPr>
          </a:p>
        </p:txBody>
      </p:sp>
    </p:spTree>
    <p:extLst>
      <p:ext uri="{BB962C8B-B14F-4D97-AF65-F5344CB8AC3E}">
        <p14:creationId xmlns:p14="http://schemas.microsoft.com/office/powerpoint/2010/main" val="161704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5000"/>
          </a:schemeClr>
        </a:solidFill>
        <a:effectLst/>
      </p:bgPr>
    </p:bg>
    <p:spTree>
      <p:nvGrpSpPr>
        <p:cNvPr id="1" name=""/>
        <p:cNvGrpSpPr/>
        <p:nvPr/>
      </p:nvGrpSpPr>
      <p:grpSpPr>
        <a:xfrm>
          <a:off x="0" y="0"/>
          <a:ext cx="0" cy="0"/>
          <a:chOff x="0" y="0"/>
          <a:chExt cx="0" cy="0"/>
        </a:xfrm>
      </p:grpSpPr>
      <p:pic>
        <p:nvPicPr>
          <p:cNvPr id="7" name="Google Shape;1088;p104">
            <a:extLst>
              <a:ext uri="{FF2B5EF4-FFF2-40B4-BE49-F238E27FC236}">
                <a16:creationId xmlns:a16="http://schemas.microsoft.com/office/drawing/2014/main" id="{59962335-17B7-4728-A123-96E74C9B5B05}"/>
              </a:ext>
            </a:extLst>
          </p:cNvPr>
          <p:cNvPicPr preferRelativeResize="0"/>
          <p:nvPr/>
        </p:nvPicPr>
        <p:blipFill rotWithShape="1">
          <a:blip r:embed="rId3">
            <a:alphaModFix/>
          </a:blip>
          <a:srcRect/>
          <a:stretch/>
        </p:blipFill>
        <p:spPr>
          <a:xfrm>
            <a:off x="8236525" y="369325"/>
            <a:ext cx="529151" cy="462850"/>
          </a:xfrm>
          <a:prstGeom prst="rect">
            <a:avLst/>
          </a:prstGeom>
          <a:noFill/>
          <a:ln>
            <a:noFill/>
          </a:ln>
        </p:spPr>
      </p:pic>
      <p:sp>
        <p:nvSpPr>
          <p:cNvPr id="4" name="Google Shape;1085;p104">
            <a:extLst>
              <a:ext uri="{FF2B5EF4-FFF2-40B4-BE49-F238E27FC236}">
                <a16:creationId xmlns:a16="http://schemas.microsoft.com/office/drawing/2014/main" id="{8B9D00C8-A00E-436F-8934-878CD1DA7628}"/>
              </a:ext>
            </a:extLst>
          </p:cNvPr>
          <p:cNvSpPr txBox="1">
            <a:spLocks/>
          </p:cNvSpPr>
          <p:nvPr/>
        </p:nvSpPr>
        <p:spPr>
          <a:xfrm>
            <a:off x="530725" y="521725"/>
            <a:ext cx="4080600" cy="59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000"/>
              <a:buFont typeface="Outfit"/>
              <a:buNone/>
              <a:defRPr sz="4000" b="1" i="0" u="none" strike="noStrike" cap="none">
                <a:solidFill>
                  <a:schemeClr val="lt2"/>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it" dirty="0">
                <a:solidFill>
                  <a:srgbClr val="493E52"/>
                </a:solidFill>
              </a:rPr>
              <a:t>0</a:t>
            </a:r>
            <a:r>
              <a:rPr lang="es-ES" dirty="0">
                <a:solidFill>
                  <a:srgbClr val="493E52"/>
                </a:solidFill>
              </a:rPr>
              <a:t>3</a:t>
            </a:r>
            <a:endParaRPr lang="it" dirty="0">
              <a:solidFill>
                <a:srgbClr val="493E52"/>
              </a:solidFill>
            </a:endParaRPr>
          </a:p>
        </p:txBody>
      </p:sp>
      <p:sp>
        <p:nvSpPr>
          <p:cNvPr id="5" name="Google Shape;1087;p104">
            <a:extLst>
              <a:ext uri="{FF2B5EF4-FFF2-40B4-BE49-F238E27FC236}">
                <a16:creationId xmlns:a16="http://schemas.microsoft.com/office/drawing/2014/main" id="{47BDAD88-BA29-42F8-9663-23539B4BB1EF}"/>
              </a:ext>
            </a:extLst>
          </p:cNvPr>
          <p:cNvSpPr txBox="1">
            <a:spLocks/>
          </p:cNvSpPr>
          <p:nvPr/>
        </p:nvSpPr>
        <p:spPr>
          <a:xfrm>
            <a:off x="530725" y="1253625"/>
            <a:ext cx="4080600" cy="43088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a:solidFill>
                  <a:srgbClr val="493E52"/>
                </a:solidFill>
              </a:rPr>
              <a:t>Results</a:t>
            </a:r>
          </a:p>
        </p:txBody>
      </p:sp>
      <p:sp>
        <p:nvSpPr>
          <p:cNvPr id="8" name="Rectangle: Rounded Corners 7">
            <a:extLst>
              <a:ext uri="{FF2B5EF4-FFF2-40B4-BE49-F238E27FC236}">
                <a16:creationId xmlns:a16="http://schemas.microsoft.com/office/drawing/2014/main" id="{2F6BB8DC-E270-40B5-9531-8DCC35CCFF71}"/>
              </a:ext>
            </a:extLst>
          </p:cNvPr>
          <p:cNvSpPr/>
          <p:nvPr/>
        </p:nvSpPr>
        <p:spPr>
          <a:xfrm>
            <a:off x="530725" y="2615564"/>
            <a:ext cx="2231525" cy="616545"/>
          </a:xfrm>
          <a:prstGeom prst="roundRect">
            <a:avLst/>
          </a:prstGeom>
          <a:solidFill>
            <a:srgbClr val="D0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90000"/>
                    <a:lumOff val="10000"/>
                  </a:schemeClr>
                </a:solidFill>
                <a:latin typeface="Outfit Light"/>
                <a:cs typeface="Arial"/>
              </a:rPr>
              <a:t>Results at the macroeconomic level</a:t>
            </a:r>
          </a:p>
        </p:txBody>
      </p:sp>
      <p:sp>
        <p:nvSpPr>
          <p:cNvPr id="9" name="Rectangle: Rounded Corners 8">
            <a:extLst>
              <a:ext uri="{FF2B5EF4-FFF2-40B4-BE49-F238E27FC236}">
                <a16:creationId xmlns:a16="http://schemas.microsoft.com/office/drawing/2014/main" id="{D61A1400-CD3A-4716-ACE6-BC4C21F1D95A}"/>
              </a:ext>
            </a:extLst>
          </p:cNvPr>
          <p:cNvSpPr/>
          <p:nvPr/>
        </p:nvSpPr>
        <p:spPr>
          <a:xfrm>
            <a:off x="3456237" y="2602864"/>
            <a:ext cx="2231525" cy="616545"/>
          </a:xfrm>
          <a:prstGeom prst="roundRect">
            <a:avLst/>
          </a:prstGeom>
          <a:solidFill>
            <a:srgbClr val="D0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90000"/>
                    <a:lumOff val="10000"/>
                  </a:schemeClr>
                </a:solidFill>
                <a:latin typeface="Outfit Light"/>
                <a:cs typeface="Arial"/>
              </a:rPr>
              <a:t>Results at the individual level</a:t>
            </a:r>
            <a:endParaRPr lang="es-ES" b="1" dirty="0">
              <a:solidFill>
                <a:schemeClr val="tx1">
                  <a:lumMod val="90000"/>
                  <a:lumOff val="10000"/>
                </a:schemeClr>
              </a:solidFill>
              <a:latin typeface="Outfit Light"/>
              <a:cs typeface="Arial"/>
            </a:endParaRPr>
          </a:p>
        </p:txBody>
      </p:sp>
      <p:sp>
        <p:nvSpPr>
          <p:cNvPr id="10" name="Rectangle: Rounded Corners 9">
            <a:extLst>
              <a:ext uri="{FF2B5EF4-FFF2-40B4-BE49-F238E27FC236}">
                <a16:creationId xmlns:a16="http://schemas.microsoft.com/office/drawing/2014/main" id="{BDDD7297-8852-4683-A6A5-376F829C8BA2}"/>
              </a:ext>
            </a:extLst>
          </p:cNvPr>
          <p:cNvSpPr/>
          <p:nvPr/>
        </p:nvSpPr>
        <p:spPr>
          <a:xfrm>
            <a:off x="6381749" y="2615564"/>
            <a:ext cx="2231525" cy="616545"/>
          </a:xfrm>
          <a:prstGeom prst="roundRect">
            <a:avLst/>
          </a:prstGeom>
          <a:solidFill>
            <a:srgbClr val="D0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90000"/>
                    <a:lumOff val="10000"/>
                  </a:schemeClr>
                </a:solidFill>
                <a:latin typeface="Outfit Light"/>
                <a:cs typeface="Arial"/>
              </a:rPr>
              <a:t>Results at the household level</a:t>
            </a:r>
            <a:endParaRPr lang="es-ES" b="1" dirty="0">
              <a:solidFill>
                <a:schemeClr val="tx1">
                  <a:lumMod val="90000"/>
                  <a:lumOff val="10000"/>
                </a:schemeClr>
              </a:solidFill>
              <a:latin typeface="Outfit Light"/>
              <a:cs typeface="Arial"/>
            </a:endParaRPr>
          </a:p>
        </p:txBody>
      </p:sp>
      <p:sp>
        <p:nvSpPr>
          <p:cNvPr id="11" name="Rectangle 10">
            <a:extLst>
              <a:ext uri="{FF2B5EF4-FFF2-40B4-BE49-F238E27FC236}">
                <a16:creationId xmlns:a16="http://schemas.microsoft.com/office/drawing/2014/main" id="{447C879E-02FC-414B-9C2E-19DC4F13972C}"/>
              </a:ext>
            </a:extLst>
          </p:cNvPr>
          <p:cNvSpPr/>
          <p:nvPr/>
        </p:nvSpPr>
        <p:spPr>
          <a:xfrm>
            <a:off x="530724" y="3586252"/>
            <a:ext cx="2231525" cy="1015663"/>
          </a:xfrm>
          <a:prstGeom prst="rect">
            <a:avLst/>
          </a:prstGeom>
        </p:spPr>
        <p:txBody>
          <a:bodyPr wrap="square">
            <a:spAutoFit/>
          </a:bodyPr>
          <a:lstStyle/>
          <a:p>
            <a:pPr algn="ctr"/>
            <a:r>
              <a:rPr lang="en-GB" sz="1200" b="1" dirty="0">
                <a:solidFill>
                  <a:schemeClr val="tx1">
                    <a:lumMod val="90000"/>
                    <a:lumOff val="10000"/>
                  </a:schemeClr>
                </a:solidFill>
                <a:latin typeface="Outfit Light"/>
              </a:rPr>
              <a:t>Phase 1</a:t>
            </a:r>
          </a:p>
          <a:p>
            <a:pPr algn="ctr"/>
            <a:r>
              <a:rPr lang="en-GB" sz="1200" dirty="0">
                <a:solidFill>
                  <a:schemeClr val="tx1">
                    <a:lumMod val="90000"/>
                    <a:lumOff val="10000"/>
                  </a:schemeClr>
                </a:solidFill>
                <a:latin typeface="Outfit Light"/>
              </a:rPr>
              <a:t>How employment associated with US demand is distributed across EU countries and sectors</a:t>
            </a:r>
          </a:p>
        </p:txBody>
      </p:sp>
      <p:sp>
        <p:nvSpPr>
          <p:cNvPr id="12" name="Rectangle 11">
            <a:extLst>
              <a:ext uri="{FF2B5EF4-FFF2-40B4-BE49-F238E27FC236}">
                <a16:creationId xmlns:a16="http://schemas.microsoft.com/office/drawing/2014/main" id="{23923B01-8B93-4355-8338-85A8381A4927}"/>
              </a:ext>
            </a:extLst>
          </p:cNvPr>
          <p:cNvSpPr/>
          <p:nvPr/>
        </p:nvSpPr>
        <p:spPr>
          <a:xfrm>
            <a:off x="3598332" y="3575435"/>
            <a:ext cx="1947333" cy="830997"/>
          </a:xfrm>
          <a:prstGeom prst="rect">
            <a:avLst/>
          </a:prstGeom>
        </p:spPr>
        <p:txBody>
          <a:bodyPr wrap="square">
            <a:spAutoFit/>
          </a:bodyPr>
          <a:lstStyle/>
          <a:p>
            <a:pPr algn="ctr"/>
            <a:r>
              <a:rPr lang="en-GB" sz="1200" b="1" dirty="0">
                <a:solidFill>
                  <a:schemeClr val="tx1">
                    <a:lumMod val="90000"/>
                    <a:lumOff val="10000"/>
                  </a:schemeClr>
                </a:solidFill>
                <a:latin typeface="Outfit Light"/>
              </a:rPr>
              <a:t>Phase 2</a:t>
            </a:r>
          </a:p>
          <a:p>
            <a:pPr algn="ctr"/>
            <a:r>
              <a:rPr lang="en-GB" sz="1200" dirty="0">
                <a:solidFill>
                  <a:schemeClr val="tx1">
                    <a:lumMod val="90000"/>
                    <a:lumOff val="10000"/>
                  </a:schemeClr>
                </a:solidFill>
                <a:latin typeface="Outfit Light"/>
              </a:rPr>
              <a:t>Which groups of workers are more dependent on this employment</a:t>
            </a:r>
            <a:endParaRPr lang="es-ES" sz="1200" dirty="0">
              <a:solidFill>
                <a:schemeClr val="tx1">
                  <a:lumMod val="90000"/>
                  <a:lumOff val="10000"/>
                </a:schemeClr>
              </a:solidFill>
              <a:latin typeface="Outfit Light"/>
            </a:endParaRPr>
          </a:p>
        </p:txBody>
      </p:sp>
      <p:sp>
        <p:nvSpPr>
          <p:cNvPr id="13" name="Rectangle 12">
            <a:extLst>
              <a:ext uri="{FF2B5EF4-FFF2-40B4-BE49-F238E27FC236}">
                <a16:creationId xmlns:a16="http://schemas.microsoft.com/office/drawing/2014/main" id="{F51B0EAD-83FE-4A69-B5A2-C7B762365B3A}"/>
              </a:ext>
            </a:extLst>
          </p:cNvPr>
          <p:cNvSpPr/>
          <p:nvPr/>
        </p:nvSpPr>
        <p:spPr>
          <a:xfrm>
            <a:off x="6587067" y="3586252"/>
            <a:ext cx="1862666" cy="830997"/>
          </a:xfrm>
          <a:prstGeom prst="rect">
            <a:avLst/>
          </a:prstGeom>
        </p:spPr>
        <p:txBody>
          <a:bodyPr wrap="square">
            <a:spAutoFit/>
          </a:bodyPr>
          <a:lstStyle/>
          <a:p>
            <a:pPr algn="ctr"/>
            <a:r>
              <a:rPr lang="en-GB" sz="1200" b="1" dirty="0">
                <a:solidFill>
                  <a:schemeClr val="tx1">
                    <a:lumMod val="90000"/>
                    <a:lumOff val="10000"/>
                  </a:schemeClr>
                </a:solidFill>
                <a:latin typeface="Outfit Light"/>
              </a:rPr>
              <a:t>Phase 2</a:t>
            </a:r>
          </a:p>
          <a:p>
            <a:pPr algn="ctr"/>
            <a:r>
              <a:rPr lang="en-GB" sz="1200" dirty="0">
                <a:solidFill>
                  <a:schemeClr val="tx1">
                    <a:lumMod val="90000"/>
                    <a:lumOff val="10000"/>
                  </a:schemeClr>
                </a:solidFill>
                <a:latin typeface="Outfit Light"/>
              </a:rPr>
              <a:t>How this dependence is distributed across different income groups</a:t>
            </a:r>
            <a:endParaRPr lang="es-ES" sz="1200" dirty="0">
              <a:solidFill>
                <a:schemeClr val="tx1">
                  <a:lumMod val="90000"/>
                  <a:lumOff val="10000"/>
                </a:schemeClr>
              </a:solidFill>
              <a:latin typeface="Outfit Light"/>
            </a:endParaRPr>
          </a:p>
        </p:txBody>
      </p:sp>
      <p:sp>
        <p:nvSpPr>
          <p:cNvPr id="2" name="Arrow: Down 1">
            <a:extLst>
              <a:ext uri="{FF2B5EF4-FFF2-40B4-BE49-F238E27FC236}">
                <a16:creationId xmlns:a16="http://schemas.microsoft.com/office/drawing/2014/main" id="{8B59D491-FAC1-450E-805D-CC5C90730966}"/>
              </a:ext>
            </a:extLst>
          </p:cNvPr>
          <p:cNvSpPr/>
          <p:nvPr/>
        </p:nvSpPr>
        <p:spPr>
          <a:xfrm>
            <a:off x="1543550" y="3219409"/>
            <a:ext cx="146050" cy="304800"/>
          </a:xfrm>
          <a:prstGeom prst="downArrow">
            <a:avLst/>
          </a:prstGeom>
          <a:solidFill>
            <a:srgbClr val="D0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Arrow: Down 13">
            <a:extLst>
              <a:ext uri="{FF2B5EF4-FFF2-40B4-BE49-F238E27FC236}">
                <a16:creationId xmlns:a16="http://schemas.microsoft.com/office/drawing/2014/main" id="{EF7E5E4E-7F44-4EBD-96CE-9D64B36E8ADC}"/>
              </a:ext>
            </a:extLst>
          </p:cNvPr>
          <p:cNvSpPr/>
          <p:nvPr/>
        </p:nvSpPr>
        <p:spPr>
          <a:xfrm>
            <a:off x="4498974" y="3194168"/>
            <a:ext cx="146050" cy="304800"/>
          </a:xfrm>
          <a:prstGeom prst="downArrow">
            <a:avLst/>
          </a:prstGeom>
          <a:solidFill>
            <a:srgbClr val="D0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Arrow: Down 14">
            <a:extLst>
              <a:ext uri="{FF2B5EF4-FFF2-40B4-BE49-F238E27FC236}">
                <a16:creationId xmlns:a16="http://schemas.microsoft.com/office/drawing/2014/main" id="{900D5A8A-02CB-423E-8B34-A21E1950512A}"/>
              </a:ext>
            </a:extLst>
          </p:cNvPr>
          <p:cNvSpPr/>
          <p:nvPr/>
        </p:nvSpPr>
        <p:spPr>
          <a:xfrm>
            <a:off x="7424486" y="3232109"/>
            <a:ext cx="146050" cy="304800"/>
          </a:xfrm>
          <a:prstGeom prst="downArrow">
            <a:avLst/>
          </a:prstGeom>
          <a:solidFill>
            <a:srgbClr val="D0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angle 2">
            <a:extLst>
              <a:ext uri="{FF2B5EF4-FFF2-40B4-BE49-F238E27FC236}">
                <a16:creationId xmlns:a16="http://schemas.microsoft.com/office/drawing/2014/main" id="{7047B71F-BFD4-429C-944D-4D19A33953C4}"/>
              </a:ext>
            </a:extLst>
          </p:cNvPr>
          <p:cNvSpPr/>
          <p:nvPr/>
        </p:nvSpPr>
        <p:spPr>
          <a:xfrm>
            <a:off x="530724" y="1942341"/>
            <a:ext cx="8082550" cy="461665"/>
          </a:xfrm>
          <a:prstGeom prst="rect">
            <a:avLst/>
          </a:prstGeom>
        </p:spPr>
        <p:txBody>
          <a:bodyPr wrap="square">
            <a:spAutoFit/>
          </a:bodyPr>
          <a:lstStyle/>
          <a:p>
            <a:pPr algn="ctr"/>
            <a:r>
              <a:rPr lang="en-GB" sz="1200" dirty="0">
                <a:solidFill>
                  <a:schemeClr val="tx1">
                    <a:lumMod val="90000"/>
                    <a:lumOff val="10000"/>
                  </a:schemeClr>
                </a:solidFill>
                <a:latin typeface="Outfit Light"/>
              </a:rPr>
              <a:t>We identify the employment currently associated with exports to the United States and, by linking this employment to workers and households, we can identify which groups are more dependent on this source of demand</a:t>
            </a:r>
            <a:endParaRPr lang="es-ES" sz="1200" dirty="0">
              <a:solidFill>
                <a:schemeClr val="tx1">
                  <a:lumMod val="90000"/>
                  <a:lumOff val="10000"/>
                </a:schemeClr>
              </a:solidFill>
              <a:latin typeface="Outfit Light"/>
            </a:endParaRPr>
          </a:p>
        </p:txBody>
      </p:sp>
      <p:sp>
        <p:nvSpPr>
          <p:cNvPr id="16" name="Rectangle: Rounded Corners 15">
            <a:extLst>
              <a:ext uri="{FF2B5EF4-FFF2-40B4-BE49-F238E27FC236}">
                <a16:creationId xmlns:a16="http://schemas.microsoft.com/office/drawing/2014/main" id="{CFAF8D24-B24F-4465-A664-5E293D30FE86}"/>
              </a:ext>
            </a:extLst>
          </p:cNvPr>
          <p:cNvSpPr/>
          <p:nvPr/>
        </p:nvSpPr>
        <p:spPr>
          <a:xfrm>
            <a:off x="530724" y="1879601"/>
            <a:ext cx="8082550" cy="593100"/>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848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1026" name="Picture 2" descr="employment_vulnerability_maps">
            <a:extLst>
              <a:ext uri="{FF2B5EF4-FFF2-40B4-BE49-F238E27FC236}">
                <a16:creationId xmlns:a16="http://schemas.microsoft.com/office/drawing/2014/main" id="{6D50303E-2723-495D-BB68-FECBB1A64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19" r="8861"/>
          <a:stretch>
            <a:fillRect/>
          </a:stretch>
        </p:blipFill>
        <p:spPr bwMode="auto">
          <a:xfrm>
            <a:off x="431662" y="1243634"/>
            <a:ext cx="5772950" cy="353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Google Shape;549;p55">
            <a:extLst>
              <a:ext uri="{FF2B5EF4-FFF2-40B4-BE49-F238E27FC236}">
                <a16:creationId xmlns:a16="http://schemas.microsoft.com/office/drawing/2014/main" id="{6F8911DE-1A41-408B-8FB7-B7101EA0167C}"/>
              </a:ext>
            </a:extLst>
          </p:cNvPr>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9</a:t>
            </a:r>
          </a:p>
        </p:txBody>
      </p:sp>
      <p:sp>
        <p:nvSpPr>
          <p:cNvPr id="13" name="Google Shape;550;p55">
            <a:extLst>
              <a:ext uri="{FF2B5EF4-FFF2-40B4-BE49-F238E27FC236}">
                <a16:creationId xmlns:a16="http://schemas.microsoft.com/office/drawing/2014/main" id="{70B5B683-F67E-453E-8B1F-89C8555A83D5}"/>
              </a:ext>
            </a:extLst>
          </p:cNvPr>
          <p:cNvSpPr txBox="1">
            <a:spLocks/>
          </p:cNvSpPr>
          <p:nvPr/>
        </p:nvSpPr>
        <p:spPr>
          <a:xfrm>
            <a:off x="378325" y="369325"/>
            <a:ext cx="838740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s-ES" dirty="0"/>
              <a:t>03a. </a:t>
            </a:r>
            <a:r>
              <a:rPr lang="es-ES" dirty="0" err="1"/>
              <a:t>Macroeconomic</a:t>
            </a:r>
            <a:r>
              <a:rPr lang="es-ES" dirty="0"/>
              <a:t> </a:t>
            </a:r>
            <a:r>
              <a:rPr lang="es-ES" dirty="0" err="1"/>
              <a:t>results</a:t>
            </a:r>
            <a:endParaRPr lang="es-ES" dirty="0"/>
          </a:p>
        </p:txBody>
      </p:sp>
      <p:grpSp>
        <p:nvGrpSpPr>
          <p:cNvPr id="17" name="Group 16">
            <a:extLst>
              <a:ext uri="{FF2B5EF4-FFF2-40B4-BE49-F238E27FC236}">
                <a16:creationId xmlns:a16="http://schemas.microsoft.com/office/drawing/2014/main" id="{E2272C4D-8305-4943-8AA6-F54C234BB036}"/>
              </a:ext>
            </a:extLst>
          </p:cNvPr>
          <p:cNvGrpSpPr/>
          <p:nvPr/>
        </p:nvGrpSpPr>
        <p:grpSpPr>
          <a:xfrm>
            <a:off x="6870687" y="323158"/>
            <a:ext cx="1889122" cy="584775"/>
            <a:chOff x="5566740" y="1783314"/>
            <a:chExt cx="1889122" cy="584775"/>
          </a:xfrm>
        </p:grpSpPr>
        <p:sp>
          <p:nvSpPr>
            <p:cNvPr id="19" name="Rectangle: Rounded Corners 18">
              <a:extLst>
                <a:ext uri="{FF2B5EF4-FFF2-40B4-BE49-F238E27FC236}">
                  <a16:creationId xmlns:a16="http://schemas.microsoft.com/office/drawing/2014/main" id="{B435985F-F4DF-4769-B31F-800A8D272DCE}"/>
                </a:ext>
              </a:extLst>
            </p:cNvPr>
            <p:cNvSpPr/>
            <p:nvPr/>
          </p:nvSpPr>
          <p:spPr>
            <a:xfrm>
              <a:off x="5566740" y="1783314"/>
              <a:ext cx="1889122" cy="584775"/>
            </a:xfrm>
            <a:prstGeom prst="roundRect">
              <a:avLst/>
            </a:prstGeom>
            <a:solidFill>
              <a:schemeClr val="tx1">
                <a:lumMod val="10000"/>
                <a:lumOff val="9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a:extLst>
                <a:ext uri="{FF2B5EF4-FFF2-40B4-BE49-F238E27FC236}">
                  <a16:creationId xmlns:a16="http://schemas.microsoft.com/office/drawing/2014/main" id="{DEE8B879-A411-421F-A7F6-192045B76F5E}"/>
                </a:ext>
              </a:extLst>
            </p:cNvPr>
            <p:cNvSpPr/>
            <p:nvPr/>
          </p:nvSpPr>
          <p:spPr>
            <a:xfrm>
              <a:off x="5566740" y="1783314"/>
              <a:ext cx="731290" cy="584775"/>
            </a:xfrm>
            <a:prstGeom prst="rect">
              <a:avLst/>
            </a:prstGeom>
          </p:spPr>
          <p:txBody>
            <a:bodyPr wrap="none">
              <a:spAutoFit/>
            </a:bodyPr>
            <a:lstStyle/>
            <a:p>
              <a:r>
                <a:rPr lang="es-ES" sz="3200" dirty="0">
                  <a:solidFill>
                    <a:schemeClr val="tx1">
                      <a:lumMod val="90000"/>
                      <a:lumOff val="10000"/>
                    </a:schemeClr>
                  </a:solidFill>
                </a:rPr>
                <a:t>1st</a:t>
              </a:r>
              <a:endParaRPr lang="es-ES" dirty="0">
                <a:solidFill>
                  <a:schemeClr val="tx1">
                    <a:lumMod val="90000"/>
                    <a:lumOff val="10000"/>
                  </a:schemeClr>
                </a:solidFill>
              </a:endParaRPr>
            </a:p>
          </p:txBody>
        </p:sp>
        <p:sp>
          <p:nvSpPr>
            <p:cNvPr id="21" name="Rectangle 20">
              <a:extLst>
                <a:ext uri="{FF2B5EF4-FFF2-40B4-BE49-F238E27FC236}">
                  <a16:creationId xmlns:a16="http://schemas.microsoft.com/office/drawing/2014/main" id="{D4F533CD-59C8-4CFC-901F-E028FC0B03E9}"/>
                </a:ext>
              </a:extLst>
            </p:cNvPr>
            <p:cNvSpPr/>
            <p:nvPr/>
          </p:nvSpPr>
          <p:spPr>
            <a:xfrm>
              <a:off x="6168330" y="186794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
        <p:nvSpPr>
          <p:cNvPr id="29" name="Rectangle 28">
            <a:extLst>
              <a:ext uri="{FF2B5EF4-FFF2-40B4-BE49-F238E27FC236}">
                <a16:creationId xmlns:a16="http://schemas.microsoft.com/office/drawing/2014/main" id="{3BECA116-45A9-49D3-B3C1-435A27E2958B}"/>
              </a:ext>
            </a:extLst>
          </p:cNvPr>
          <p:cNvSpPr/>
          <p:nvPr/>
        </p:nvSpPr>
        <p:spPr>
          <a:xfrm>
            <a:off x="239837" y="1160530"/>
            <a:ext cx="6156600" cy="276999"/>
          </a:xfrm>
          <a:prstGeom prst="rect">
            <a:avLst/>
          </a:prstGeom>
        </p:spPr>
        <p:txBody>
          <a:bodyPr wrap="square">
            <a:spAutoFit/>
          </a:bodyPr>
          <a:lstStyle/>
          <a:p>
            <a:pPr lvl="0" algn="ctr"/>
            <a:r>
              <a:rPr lang="en-GB" sz="1200" b="1" dirty="0">
                <a:solidFill>
                  <a:schemeClr val="tx1">
                    <a:lumMod val="90000"/>
                    <a:lumOff val="10000"/>
                  </a:schemeClr>
                </a:solidFill>
                <a:latin typeface="Outfit Light"/>
              </a:rPr>
              <a:t>Employment associated with US demand across the EU</a:t>
            </a:r>
          </a:p>
        </p:txBody>
      </p:sp>
      <p:sp>
        <p:nvSpPr>
          <p:cNvPr id="30" name="Rectangle 29">
            <a:extLst>
              <a:ext uri="{FF2B5EF4-FFF2-40B4-BE49-F238E27FC236}">
                <a16:creationId xmlns:a16="http://schemas.microsoft.com/office/drawing/2014/main" id="{6CF16259-D79B-4919-A7FA-823A14FDD883}"/>
              </a:ext>
            </a:extLst>
          </p:cNvPr>
          <p:cNvSpPr/>
          <p:nvPr/>
        </p:nvSpPr>
        <p:spPr>
          <a:xfrm>
            <a:off x="6426201" y="1950163"/>
            <a:ext cx="2450041" cy="461665"/>
          </a:xfrm>
          <a:prstGeom prst="rect">
            <a:avLst/>
          </a:prstGeom>
        </p:spPr>
        <p:txBody>
          <a:bodyPr wrap="square">
            <a:spAutoFit/>
          </a:bodyPr>
          <a:lstStyle/>
          <a:p>
            <a:r>
              <a:rPr lang="en-GB" sz="1200" dirty="0">
                <a:solidFill>
                  <a:schemeClr val="tx1">
                    <a:lumMod val="90000"/>
                    <a:lumOff val="10000"/>
                  </a:schemeClr>
                </a:solidFill>
                <a:latin typeface="Outfit Light"/>
              </a:rPr>
              <a:t>5.2 million jobs in the EU are associated with US demand</a:t>
            </a:r>
            <a:endParaRPr lang="es-ES" sz="1200" dirty="0">
              <a:solidFill>
                <a:schemeClr val="tx1">
                  <a:lumMod val="90000"/>
                  <a:lumOff val="10000"/>
                </a:schemeClr>
              </a:solidFill>
              <a:latin typeface="Outfit Light"/>
            </a:endParaRPr>
          </a:p>
        </p:txBody>
      </p:sp>
      <p:pic>
        <p:nvPicPr>
          <p:cNvPr id="31" name="Graphic 22" descr="Chevron arrows">
            <a:extLst>
              <a:ext uri="{FF2B5EF4-FFF2-40B4-BE49-F238E27FC236}">
                <a16:creationId xmlns:a16="http://schemas.microsoft.com/office/drawing/2014/main" id="{4170372A-B8A7-4D3F-ABF4-F9435303FF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0793" y="2045484"/>
            <a:ext cx="215408" cy="253491"/>
          </a:xfrm>
          <a:prstGeom prst="rect">
            <a:avLst/>
          </a:prstGeom>
        </p:spPr>
      </p:pic>
      <p:sp>
        <p:nvSpPr>
          <p:cNvPr id="16" name="Google Shape;550;p55">
            <a:extLst>
              <a:ext uri="{FF2B5EF4-FFF2-40B4-BE49-F238E27FC236}">
                <a16:creationId xmlns:a16="http://schemas.microsoft.com/office/drawing/2014/main" id="{AB7C9A69-0989-43F3-95E3-83DBF939855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BY COUNTRY</a:t>
            </a:r>
          </a:p>
        </p:txBody>
      </p:sp>
      <p:sp>
        <p:nvSpPr>
          <p:cNvPr id="14" name="Rectangle 13">
            <a:extLst>
              <a:ext uri="{FF2B5EF4-FFF2-40B4-BE49-F238E27FC236}">
                <a16:creationId xmlns:a16="http://schemas.microsoft.com/office/drawing/2014/main" id="{CCEB58F7-2054-4AF8-AC12-88B53F015ED3}"/>
              </a:ext>
            </a:extLst>
          </p:cNvPr>
          <p:cNvSpPr/>
          <p:nvPr/>
        </p:nvSpPr>
        <p:spPr>
          <a:xfrm>
            <a:off x="6426201" y="2464592"/>
            <a:ext cx="2450041" cy="461665"/>
          </a:xfrm>
          <a:prstGeom prst="rect">
            <a:avLst/>
          </a:prstGeom>
        </p:spPr>
        <p:txBody>
          <a:bodyPr wrap="square">
            <a:spAutoFit/>
          </a:bodyPr>
          <a:lstStyle/>
          <a:p>
            <a:r>
              <a:rPr lang="en-GB" sz="1200" dirty="0">
                <a:solidFill>
                  <a:schemeClr val="tx1">
                    <a:lumMod val="90000"/>
                    <a:lumOff val="10000"/>
                  </a:schemeClr>
                </a:solidFill>
                <a:latin typeface="Outfit Light"/>
              </a:rPr>
              <a:t>Equivalent to 2.4% of total EU employment</a:t>
            </a:r>
            <a:endParaRPr lang="es-ES" sz="1200" dirty="0">
              <a:solidFill>
                <a:schemeClr val="tx1">
                  <a:lumMod val="90000"/>
                  <a:lumOff val="10000"/>
                </a:schemeClr>
              </a:solidFill>
              <a:latin typeface="Outfit Light"/>
            </a:endParaRPr>
          </a:p>
        </p:txBody>
      </p:sp>
      <p:pic>
        <p:nvPicPr>
          <p:cNvPr id="15" name="Graphic 22" descr="Chevron arrows">
            <a:extLst>
              <a:ext uri="{FF2B5EF4-FFF2-40B4-BE49-F238E27FC236}">
                <a16:creationId xmlns:a16="http://schemas.microsoft.com/office/drawing/2014/main" id="{6E7E1E41-3068-4CB0-81C5-FDD87F73A9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0793" y="2559913"/>
            <a:ext cx="215408" cy="253491"/>
          </a:xfrm>
          <a:prstGeom prst="rect">
            <a:avLst/>
          </a:prstGeom>
        </p:spPr>
      </p:pic>
      <p:sp>
        <p:nvSpPr>
          <p:cNvPr id="18" name="Rectangle 17">
            <a:extLst>
              <a:ext uri="{FF2B5EF4-FFF2-40B4-BE49-F238E27FC236}">
                <a16:creationId xmlns:a16="http://schemas.microsoft.com/office/drawing/2014/main" id="{C25636BD-355F-4E3F-9685-1CC293D0222A}"/>
              </a:ext>
            </a:extLst>
          </p:cNvPr>
          <p:cNvSpPr/>
          <p:nvPr/>
        </p:nvSpPr>
        <p:spPr>
          <a:xfrm>
            <a:off x="6426201" y="2976289"/>
            <a:ext cx="2450041" cy="461665"/>
          </a:xfrm>
          <a:prstGeom prst="rect">
            <a:avLst/>
          </a:prstGeom>
        </p:spPr>
        <p:txBody>
          <a:bodyPr wrap="square">
            <a:spAutoFit/>
          </a:bodyPr>
          <a:lstStyle/>
          <a:p>
            <a:r>
              <a:rPr lang="en-GB" sz="1200" dirty="0">
                <a:solidFill>
                  <a:schemeClr val="tx1">
                    <a:lumMod val="90000"/>
                    <a:lumOff val="10000"/>
                  </a:schemeClr>
                </a:solidFill>
                <a:latin typeface="Outfit Light"/>
              </a:rPr>
              <a:t>Exposure differs substantially across Member States</a:t>
            </a:r>
            <a:endParaRPr lang="es-ES" sz="1200" dirty="0">
              <a:solidFill>
                <a:schemeClr val="tx1">
                  <a:lumMod val="90000"/>
                  <a:lumOff val="10000"/>
                </a:schemeClr>
              </a:solidFill>
              <a:latin typeface="Outfit Light"/>
            </a:endParaRPr>
          </a:p>
        </p:txBody>
      </p:sp>
      <p:pic>
        <p:nvPicPr>
          <p:cNvPr id="22" name="Graphic 22" descr="Chevron arrows">
            <a:extLst>
              <a:ext uri="{FF2B5EF4-FFF2-40B4-BE49-F238E27FC236}">
                <a16:creationId xmlns:a16="http://schemas.microsoft.com/office/drawing/2014/main" id="{5F93AE06-0E5B-46CB-A4A2-B2C61B5EA9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0793" y="3071610"/>
            <a:ext cx="215408" cy="253491"/>
          </a:xfrm>
          <a:prstGeom prst="rect">
            <a:avLst/>
          </a:prstGeom>
        </p:spPr>
      </p:pic>
      <p:sp>
        <p:nvSpPr>
          <p:cNvPr id="23" name="Rectangle 22">
            <a:extLst>
              <a:ext uri="{FF2B5EF4-FFF2-40B4-BE49-F238E27FC236}">
                <a16:creationId xmlns:a16="http://schemas.microsoft.com/office/drawing/2014/main" id="{D0C6A116-2BBC-4A6B-B2EC-DF8BD49DF8A0}"/>
              </a:ext>
            </a:extLst>
          </p:cNvPr>
          <p:cNvSpPr/>
          <p:nvPr/>
        </p:nvSpPr>
        <p:spPr>
          <a:xfrm>
            <a:off x="6426201" y="3490718"/>
            <a:ext cx="2450041" cy="461665"/>
          </a:xfrm>
          <a:prstGeom prst="rect">
            <a:avLst/>
          </a:prstGeom>
        </p:spPr>
        <p:txBody>
          <a:bodyPr wrap="square">
            <a:spAutoFit/>
          </a:bodyPr>
          <a:lstStyle/>
          <a:p>
            <a:r>
              <a:rPr lang="en-GB" sz="1200" dirty="0">
                <a:solidFill>
                  <a:schemeClr val="tx1">
                    <a:lumMod val="90000"/>
                    <a:lumOff val="10000"/>
                  </a:schemeClr>
                </a:solidFill>
                <a:latin typeface="Outfit Light"/>
              </a:rPr>
              <a:t>Spain and Belgium are selected for the micro-level analysis</a:t>
            </a:r>
            <a:endParaRPr lang="es-ES" sz="1200" dirty="0">
              <a:solidFill>
                <a:schemeClr val="tx1">
                  <a:lumMod val="90000"/>
                  <a:lumOff val="10000"/>
                </a:schemeClr>
              </a:solidFill>
              <a:latin typeface="Outfit Light"/>
            </a:endParaRPr>
          </a:p>
        </p:txBody>
      </p:sp>
      <p:pic>
        <p:nvPicPr>
          <p:cNvPr id="24" name="Graphic 22" descr="Chevron arrows">
            <a:extLst>
              <a:ext uri="{FF2B5EF4-FFF2-40B4-BE49-F238E27FC236}">
                <a16:creationId xmlns:a16="http://schemas.microsoft.com/office/drawing/2014/main" id="{BF46A329-4858-4873-AE0D-250FE8E8B2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0793" y="3586039"/>
            <a:ext cx="215408" cy="253491"/>
          </a:xfrm>
          <a:prstGeom prst="rect">
            <a:avLst/>
          </a:prstGeom>
        </p:spPr>
      </p:pic>
    </p:spTree>
    <p:extLst>
      <p:ext uri="{BB962C8B-B14F-4D97-AF65-F5344CB8AC3E}">
        <p14:creationId xmlns:p14="http://schemas.microsoft.com/office/powerpoint/2010/main" val="24040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4" grpId="0"/>
      <p:bldP spid="18"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 name="Google Shape;549;p55">
            <a:extLst>
              <a:ext uri="{FF2B5EF4-FFF2-40B4-BE49-F238E27FC236}">
                <a16:creationId xmlns:a16="http://schemas.microsoft.com/office/drawing/2014/main" id="{6F8911DE-1A41-408B-8FB7-B7101EA0167C}"/>
              </a:ext>
            </a:extLst>
          </p:cNvPr>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10</a:t>
            </a:r>
          </a:p>
        </p:txBody>
      </p:sp>
      <p:sp>
        <p:nvSpPr>
          <p:cNvPr id="13" name="Google Shape;550;p55">
            <a:extLst>
              <a:ext uri="{FF2B5EF4-FFF2-40B4-BE49-F238E27FC236}">
                <a16:creationId xmlns:a16="http://schemas.microsoft.com/office/drawing/2014/main" id="{70B5B683-F67E-453E-8B1F-89C8555A83D5}"/>
              </a:ext>
            </a:extLst>
          </p:cNvPr>
          <p:cNvSpPr txBox="1">
            <a:spLocks/>
          </p:cNvSpPr>
          <p:nvPr/>
        </p:nvSpPr>
        <p:spPr>
          <a:xfrm>
            <a:off x="378325" y="369325"/>
            <a:ext cx="8387400" cy="98488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s-ES" dirty="0"/>
              <a:t>03a. </a:t>
            </a:r>
            <a:r>
              <a:rPr lang="es-ES" dirty="0" err="1"/>
              <a:t>Macroeconomic</a:t>
            </a:r>
            <a:r>
              <a:rPr lang="es-ES" dirty="0"/>
              <a:t> </a:t>
            </a:r>
            <a:r>
              <a:rPr lang="es-ES" dirty="0" err="1"/>
              <a:t>results</a:t>
            </a:r>
            <a:endParaRPr lang="es-ES" dirty="0"/>
          </a:p>
          <a:p>
            <a:endParaRPr lang="es-ES" dirty="0"/>
          </a:p>
        </p:txBody>
      </p:sp>
      <p:grpSp>
        <p:nvGrpSpPr>
          <p:cNvPr id="17" name="Group 16">
            <a:extLst>
              <a:ext uri="{FF2B5EF4-FFF2-40B4-BE49-F238E27FC236}">
                <a16:creationId xmlns:a16="http://schemas.microsoft.com/office/drawing/2014/main" id="{E2272C4D-8305-4943-8AA6-F54C234BB036}"/>
              </a:ext>
            </a:extLst>
          </p:cNvPr>
          <p:cNvGrpSpPr/>
          <p:nvPr/>
        </p:nvGrpSpPr>
        <p:grpSpPr>
          <a:xfrm>
            <a:off x="6870687" y="323158"/>
            <a:ext cx="1889122" cy="584775"/>
            <a:chOff x="5566740" y="1783314"/>
            <a:chExt cx="1889122" cy="584775"/>
          </a:xfrm>
        </p:grpSpPr>
        <p:sp>
          <p:nvSpPr>
            <p:cNvPr id="19" name="Rectangle: Rounded Corners 18">
              <a:extLst>
                <a:ext uri="{FF2B5EF4-FFF2-40B4-BE49-F238E27FC236}">
                  <a16:creationId xmlns:a16="http://schemas.microsoft.com/office/drawing/2014/main" id="{B435985F-F4DF-4769-B31F-800A8D272DCE}"/>
                </a:ext>
              </a:extLst>
            </p:cNvPr>
            <p:cNvSpPr/>
            <p:nvPr/>
          </p:nvSpPr>
          <p:spPr>
            <a:xfrm>
              <a:off x="5566740" y="1783314"/>
              <a:ext cx="1889122" cy="584775"/>
            </a:xfrm>
            <a:prstGeom prst="roundRect">
              <a:avLst/>
            </a:prstGeom>
            <a:solidFill>
              <a:schemeClr val="tx1">
                <a:lumMod val="10000"/>
                <a:lumOff val="9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a:extLst>
                <a:ext uri="{FF2B5EF4-FFF2-40B4-BE49-F238E27FC236}">
                  <a16:creationId xmlns:a16="http://schemas.microsoft.com/office/drawing/2014/main" id="{DEE8B879-A411-421F-A7F6-192045B76F5E}"/>
                </a:ext>
              </a:extLst>
            </p:cNvPr>
            <p:cNvSpPr/>
            <p:nvPr/>
          </p:nvSpPr>
          <p:spPr>
            <a:xfrm>
              <a:off x="5566740" y="1783314"/>
              <a:ext cx="731290" cy="584775"/>
            </a:xfrm>
            <a:prstGeom prst="rect">
              <a:avLst/>
            </a:prstGeom>
          </p:spPr>
          <p:txBody>
            <a:bodyPr wrap="none">
              <a:spAutoFit/>
            </a:bodyPr>
            <a:lstStyle/>
            <a:p>
              <a:r>
                <a:rPr lang="es-ES" sz="3200" dirty="0">
                  <a:solidFill>
                    <a:schemeClr val="tx1">
                      <a:lumMod val="90000"/>
                      <a:lumOff val="10000"/>
                    </a:schemeClr>
                  </a:solidFill>
                </a:rPr>
                <a:t>1st</a:t>
              </a:r>
              <a:endParaRPr lang="es-ES" dirty="0">
                <a:solidFill>
                  <a:schemeClr val="tx1">
                    <a:lumMod val="90000"/>
                    <a:lumOff val="10000"/>
                  </a:schemeClr>
                </a:solidFill>
              </a:endParaRPr>
            </a:p>
          </p:txBody>
        </p:sp>
        <p:sp>
          <p:nvSpPr>
            <p:cNvPr id="21" name="Rectangle 20">
              <a:extLst>
                <a:ext uri="{FF2B5EF4-FFF2-40B4-BE49-F238E27FC236}">
                  <a16:creationId xmlns:a16="http://schemas.microsoft.com/office/drawing/2014/main" id="{D4F533CD-59C8-4CFC-901F-E028FC0B03E9}"/>
                </a:ext>
              </a:extLst>
            </p:cNvPr>
            <p:cNvSpPr/>
            <p:nvPr/>
          </p:nvSpPr>
          <p:spPr>
            <a:xfrm>
              <a:off x="6168330" y="186794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
        <p:nvSpPr>
          <p:cNvPr id="16" name="Google Shape;550;p55">
            <a:extLst>
              <a:ext uri="{FF2B5EF4-FFF2-40B4-BE49-F238E27FC236}">
                <a16:creationId xmlns:a16="http://schemas.microsoft.com/office/drawing/2014/main" id="{B9B47061-1CC2-4923-B4B9-FC6EF72BED3A}"/>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BY SECTOR</a:t>
            </a:r>
          </a:p>
        </p:txBody>
      </p:sp>
      <p:sp>
        <p:nvSpPr>
          <p:cNvPr id="7" name="Rectangle 6">
            <a:extLst>
              <a:ext uri="{FF2B5EF4-FFF2-40B4-BE49-F238E27FC236}">
                <a16:creationId xmlns:a16="http://schemas.microsoft.com/office/drawing/2014/main" id="{171E06B0-5A3E-4E61-9316-D24E31B31958}"/>
              </a:ext>
            </a:extLst>
          </p:cNvPr>
          <p:cNvSpPr/>
          <p:nvPr/>
        </p:nvSpPr>
        <p:spPr>
          <a:xfrm>
            <a:off x="1224520" y="4313141"/>
            <a:ext cx="3347480" cy="461665"/>
          </a:xfrm>
          <a:prstGeom prst="rect">
            <a:avLst/>
          </a:prstGeom>
        </p:spPr>
        <p:txBody>
          <a:bodyPr wrap="square">
            <a:spAutoFit/>
          </a:bodyPr>
          <a:lstStyle/>
          <a:p>
            <a:pPr algn="ctr"/>
            <a:r>
              <a:rPr lang="en-GB" sz="1200" dirty="0">
                <a:solidFill>
                  <a:schemeClr val="tx1">
                    <a:lumMod val="90000"/>
                    <a:lumOff val="10000"/>
                  </a:schemeClr>
                </a:solidFill>
                <a:latin typeface="Outfit Light"/>
              </a:rPr>
              <a:t>Exposure is highest in small and highly open economies</a:t>
            </a:r>
            <a:endParaRPr lang="es-ES" sz="1200" dirty="0">
              <a:solidFill>
                <a:schemeClr val="tx1">
                  <a:lumMod val="90000"/>
                  <a:lumOff val="10000"/>
                </a:schemeClr>
              </a:solidFill>
              <a:latin typeface="Outfit Light"/>
            </a:endParaRPr>
          </a:p>
        </p:txBody>
      </p:sp>
      <p:sp>
        <p:nvSpPr>
          <p:cNvPr id="8" name="Rectangle 7">
            <a:extLst>
              <a:ext uri="{FF2B5EF4-FFF2-40B4-BE49-F238E27FC236}">
                <a16:creationId xmlns:a16="http://schemas.microsoft.com/office/drawing/2014/main" id="{4467F52F-8BE8-4F75-9A2D-2784E0CAECE0}"/>
              </a:ext>
            </a:extLst>
          </p:cNvPr>
          <p:cNvSpPr/>
          <p:nvPr/>
        </p:nvSpPr>
        <p:spPr>
          <a:xfrm>
            <a:off x="4764836" y="4313140"/>
            <a:ext cx="3447831" cy="461665"/>
          </a:xfrm>
          <a:prstGeom prst="rect">
            <a:avLst/>
          </a:prstGeom>
        </p:spPr>
        <p:txBody>
          <a:bodyPr wrap="square">
            <a:spAutoFit/>
          </a:bodyPr>
          <a:lstStyle/>
          <a:p>
            <a:r>
              <a:rPr lang="en-GB" sz="1200" dirty="0">
                <a:solidFill>
                  <a:schemeClr val="tx1">
                    <a:lumMod val="90000"/>
                    <a:lumOff val="10000"/>
                  </a:schemeClr>
                </a:solidFill>
                <a:latin typeface="Outfit Light"/>
              </a:rPr>
              <a:t>Larger economies concentrate the largest number of jobs associated with US demand</a:t>
            </a:r>
            <a:endParaRPr lang="es-ES" sz="1200" dirty="0">
              <a:solidFill>
                <a:schemeClr val="tx1">
                  <a:lumMod val="90000"/>
                  <a:lumOff val="10000"/>
                </a:schemeClr>
              </a:solidFill>
              <a:latin typeface="Outfit Light"/>
            </a:endParaRPr>
          </a:p>
        </p:txBody>
      </p:sp>
      <p:pic>
        <p:nvPicPr>
          <p:cNvPr id="9" name="Picture 8">
            <a:extLst>
              <a:ext uri="{FF2B5EF4-FFF2-40B4-BE49-F238E27FC236}">
                <a16:creationId xmlns:a16="http://schemas.microsoft.com/office/drawing/2014/main" id="{B0520506-CD7C-4C2B-9F71-991FFD29A834}"/>
              </a:ext>
            </a:extLst>
          </p:cNvPr>
          <p:cNvPicPr>
            <a:picLocks noChangeAspect="1"/>
          </p:cNvPicPr>
          <p:nvPr/>
        </p:nvPicPr>
        <p:blipFill>
          <a:blip r:embed="rId3"/>
          <a:stretch>
            <a:fillRect/>
          </a:stretch>
        </p:blipFill>
        <p:spPr>
          <a:xfrm>
            <a:off x="675844" y="1210017"/>
            <a:ext cx="8083965" cy="3073558"/>
          </a:xfrm>
          <a:prstGeom prst="rect">
            <a:avLst/>
          </a:prstGeom>
        </p:spPr>
      </p:pic>
      <p:sp>
        <p:nvSpPr>
          <p:cNvPr id="2" name="Rectangle 1">
            <a:extLst>
              <a:ext uri="{FF2B5EF4-FFF2-40B4-BE49-F238E27FC236}">
                <a16:creationId xmlns:a16="http://schemas.microsoft.com/office/drawing/2014/main" id="{A1857704-513D-44C9-9CDD-088B9749D608}"/>
              </a:ext>
            </a:extLst>
          </p:cNvPr>
          <p:cNvSpPr/>
          <p:nvPr/>
        </p:nvSpPr>
        <p:spPr>
          <a:xfrm>
            <a:off x="4690533" y="1210016"/>
            <a:ext cx="4075642" cy="3563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804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 name="Google Shape;549;p55">
            <a:extLst>
              <a:ext uri="{FF2B5EF4-FFF2-40B4-BE49-F238E27FC236}">
                <a16:creationId xmlns:a16="http://schemas.microsoft.com/office/drawing/2014/main" id="{6F8911DE-1A41-408B-8FB7-B7101EA0167C}"/>
              </a:ext>
            </a:extLst>
          </p:cNvPr>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10</a:t>
            </a:r>
          </a:p>
        </p:txBody>
      </p:sp>
      <p:sp>
        <p:nvSpPr>
          <p:cNvPr id="13" name="Google Shape;550;p55">
            <a:extLst>
              <a:ext uri="{FF2B5EF4-FFF2-40B4-BE49-F238E27FC236}">
                <a16:creationId xmlns:a16="http://schemas.microsoft.com/office/drawing/2014/main" id="{70B5B683-F67E-453E-8B1F-89C8555A83D5}"/>
              </a:ext>
            </a:extLst>
          </p:cNvPr>
          <p:cNvSpPr txBox="1">
            <a:spLocks/>
          </p:cNvSpPr>
          <p:nvPr/>
        </p:nvSpPr>
        <p:spPr>
          <a:xfrm>
            <a:off x="378325" y="369325"/>
            <a:ext cx="8387400" cy="98488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s-ES" dirty="0"/>
              <a:t>03a. </a:t>
            </a:r>
            <a:r>
              <a:rPr lang="es-ES" dirty="0" err="1"/>
              <a:t>Macroeconomic</a:t>
            </a:r>
            <a:r>
              <a:rPr lang="es-ES" dirty="0"/>
              <a:t> </a:t>
            </a:r>
            <a:r>
              <a:rPr lang="es-ES" dirty="0" err="1"/>
              <a:t>results</a:t>
            </a:r>
            <a:endParaRPr lang="es-ES" dirty="0"/>
          </a:p>
          <a:p>
            <a:endParaRPr lang="es-ES" dirty="0"/>
          </a:p>
        </p:txBody>
      </p:sp>
      <p:grpSp>
        <p:nvGrpSpPr>
          <p:cNvPr id="17" name="Group 16">
            <a:extLst>
              <a:ext uri="{FF2B5EF4-FFF2-40B4-BE49-F238E27FC236}">
                <a16:creationId xmlns:a16="http://schemas.microsoft.com/office/drawing/2014/main" id="{E2272C4D-8305-4943-8AA6-F54C234BB036}"/>
              </a:ext>
            </a:extLst>
          </p:cNvPr>
          <p:cNvGrpSpPr/>
          <p:nvPr/>
        </p:nvGrpSpPr>
        <p:grpSpPr>
          <a:xfrm>
            <a:off x="6870687" y="323158"/>
            <a:ext cx="1889122" cy="584775"/>
            <a:chOff x="5566740" y="1783314"/>
            <a:chExt cx="1889122" cy="584775"/>
          </a:xfrm>
        </p:grpSpPr>
        <p:sp>
          <p:nvSpPr>
            <p:cNvPr id="19" name="Rectangle: Rounded Corners 18">
              <a:extLst>
                <a:ext uri="{FF2B5EF4-FFF2-40B4-BE49-F238E27FC236}">
                  <a16:creationId xmlns:a16="http://schemas.microsoft.com/office/drawing/2014/main" id="{B435985F-F4DF-4769-B31F-800A8D272DCE}"/>
                </a:ext>
              </a:extLst>
            </p:cNvPr>
            <p:cNvSpPr/>
            <p:nvPr/>
          </p:nvSpPr>
          <p:spPr>
            <a:xfrm>
              <a:off x="5566740" y="1783314"/>
              <a:ext cx="1889122" cy="584775"/>
            </a:xfrm>
            <a:prstGeom prst="roundRect">
              <a:avLst/>
            </a:prstGeom>
            <a:solidFill>
              <a:schemeClr val="tx1">
                <a:lumMod val="10000"/>
                <a:lumOff val="9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a:extLst>
                <a:ext uri="{FF2B5EF4-FFF2-40B4-BE49-F238E27FC236}">
                  <a16:creationId xmlns:a16="http://schemas.microsoft.com/office/drawing/2014/main" id="{DEE8B879-A411-421F-A7F6-192045B76F5E}"/>
                </a:ext>
              </a:extLst>
            </p:cNvPr>
            <p:cNvSpPr/>
            <p:nvPr/>
          </p:nvSpPr>
          <p:spPr>
            <a:xfrm>
              <a:off x="5566740" y="1783314"/>
              <a:ext cx="731290" cy="584775"/>
            </a:xfrm>
            <a:prstGeom prst="rect">
              <a:avLst/>
            </a:prstGeom>
          </p:spPr>
          <p:txBody>
            <a:bodyPr wrap="none">
              <a:spAutoFit/>
            </a:bodyPr>
            <a:lstStyle/>
            <a:p>
              <a:r>
                <a:rPr lang="es-ES" sz="3200" dirty="0">
                  <a:solidFill>
                    <a:schemeClr val="tx1">
                      <a:lumMod val="90000"/>
                      <a:lumOff val="10000"/>
                    </a:schemeClr>
                  </a:solidFill>
                </a:rPr>
                <a:t>1st</a:t>
              </a:r>
              <a:endParaRPr lang="es-ES" dirty="0">
                <a:solidFill>
                  <a:schemeClr val="tx1">
                    <a:lumMod val="90000"/>
                    <a:lumOff val="10000"/>
                  </a:schemeClr>
                </a:solidFill>
              </a:endParaRPr>
            </a:p>
          </p:txBody>
        </p:sp>
        <p:sp>
          <p:nvSpPr>
            <p:cNvPr id="21" name="Rectangle 20">
              <a:extLst>
                <a:ext uri="{FF2B5EF4-FFF2-40B4-BE49-F238E27FC236}">
                  <a16:creationId xmlns:a16="http://schemas.microsoft.com/office/drawing/2014/main" id="{D4F533CD-59C8-4CFC-901F-E028FC0B03E9}"/>
                </a:ext>
              </a:extLst>
            </p:cNvPr>
            <p:cNvSpPr/>
            <p:nvPr/>
          </p:nvSpPr>
          <p:spPr>
            <a:xfrm>
              <a:off x="6168330" y="186794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
        <p:nvSpPr>
          <p:cNvPr id="16" name="Google Shape;550;p55">
            <a:extLst>
              <a:ext uri="{FF2B5EF4-FFF2-40B4-BE49-F238E27FC236}">
                <a16:creationId xmlns:a16="http://schemas.microsoft.com/office/drawing/2014/main" id="{B9B47061-1CC2-4923-B4B9-FC6EF72BED3A}"/>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BY SECTOR</a:t>
            </a:r>
          </a:p>
        </p:txBody>
      </p:sp>
      <p:sp>
        <p:nvSpPr>
          <p:cNvPr id="7" name="Rectangle 6">
            <a:extLst>
              <a:ext uri="{FF2B5EF4-FFF2-40B4-BE49-F238E27FC236}">
                <a16:creationId xmlns:a16="http://schemas.microsoft.com/office/drawing/2014/main" id="{171E06B0-5A3E-4E61-9316-D24E31B31958}"/>
              </a:ext>
            </a:extLst>
          </p:cNvPr>
          <p:cNvSpPr/>
          <p:nvPr/>
        </p:nvSpPr>
        <p:spPr>
          <a:xfrm>
            <a:off x="1224520" y="4313141"/>
            <a:ext cx="3347480" cy="461665"/>
          </a:xfrm>
          <a:prstGeom prst="rect">
            <a:avLst/>
          </a:prstGeom>
        </p:spPr>
        <p:txBody>
          <a:bodyPr wrap="square">
            <a:spAutoFit/>
          </a:bodyPr>
          <a:lstStyle/>
          <a:p>
            <a:pPr algn="ctr"/>
            <a:r>
              <a:rPr lang="en-GB" sz="1200" dirty="0">
                <a:solidFill>
                  <a:schemeClr val="tx1">
                    <a:lumMod val="90000"/>
                    <a:lumOff val="10000"/>
                  </a:schemeClr>
                </a:solidFill>
                <a:latin typeface="Outfit Light"/>
              </a:rPr>
              <a:t>Exposure is highest in small and highly open economies</a:t>
            </a:r>
            <a:endParaRPr lang="es-ES" sz="1200" dirty="0">
              <a:solidFill>
                <a:schemeClr val="tx1">
                  <a:lumMod val="90000"/>
                  <a:lumOff val="10000"/>
                </a:schemeClr>
              </a:solidFill>
              <a:latin typeface="Outfit Light"/>
            </a:endParaRPr>
          </a:p>
        </p:txBody>
      </p:sp>
      <p:sp>
        <p:nvSpPr>
          <p:cNvPr id="8" name="Rectangle 7">
            <a:extLst>
              <a:ext uri="{FF2B5EF4-FFF2-40B4-BE49-F238E27FC236}">
                <a16:creationId xmlns:a16="http://schemas.microsoft.com/office/drawing/2014/main" id="{4467F52F-8BE8-4F75-9A2D-2784E0CAECE0}"/>
              </a:ext>
            </a:extLst>
          </p:cNvPr>
          <p:cNvSpPr/>
          <p:nvPr/>
        </p:nvSpPr>
        <p:spPr>
          <a:xfrm>
            <a:off x="4764836" y="4313140"/>
            <a:ext cx="3447831" cy="461665"/>
          </a:xfrm>
          <a:prstGeom prst="rect">
            <a:avLst/>
          </a:prstGeom>
        </p:spPr>
        <p:txBody>
          <a:bodyPr wrap="square">
            <a:spAutoFit/>
          </a:bodyPr>
          <a:lstStyle/>
          <a:p>
            <a:pPr algn="ctr"/>
            <a:r>
              <a:rPr lang="en-GB" sz="1200" dirty="0">
                <a:solidFill>
                  <a:schemeClr val="tx1">
                    <a:lumMod val="90000"/>
                    <a:lumOff val="10000"/>
                  </a:schemeClr>
                </a:solidFill>
                <a:latin typeface="Outfit Light"/>
              </a:rPr>
              <a:t>Larger economies concentrate the largest number of jobs associated with US demand</a:t>
            </a:r>
            <a:endParaRPr lang="es-ES" sz="1200" dirty="0">
              <a:solidFill>
                <a:schemeClr val="tx1">
                  <a:lumMod val="90000"/>
                  <a:lumOff val="10000"/>
                </a:schemeClr>
              </a:solidFill>
              <a:latin typeface="Outfit Light"/>
            </a:endParaRPr>
          </a:p>
        </p:txBody>
      </p:sp>
      <p:pic>
        <p:nvPicPr>
          <p:cNvPr id="9" name="Picture 8">
            <a:extLst>
              <a:ext uri="{FF2B5EF4-FFF2-40B4-BE49-F238E27FC236}">
                <a16:creationId xmlns:a16="http://schemas.microsoft.com/office/drawing/2014/main" id="{B0520506-CD7C-4C2B-9F71-991FFD29A834}"/>
              </a:ext>
            </a:extLst>
          </p:cNvPr>
          <p:cNvPicPr>
            <a:picLocks noChangeAspect="1"/>
          </p:cNvPicPr>
          <p:nvPr/>
        </p:nvPicPr>
        <p:blipFill>
          <a:blip r:embed="rId3"/>
          <a:stretch>
            <a:fillRect/>
          </a:stretch>
        </p:blipFill>
        <p:spPr>
          <a:xfrm>
            <a:off x="675844" y="1210017"/>
            <a:ext cx="8083965" cy="3073558"/>
          </a:xfrm>
          <a:prstGeom prst="rect">
            <a:avLst/>
          </a:prstGeom>
        </p:spPr>
      </p:pic>
    </p:spTree>
    <p:extLst>
      <p:ext uri="{BB962C8B-B14F-4D97-AF65-F5344CB8AC3E}">
        <p14:creationId xmlns:p14="http://schemas.microsoft.com/office/powerpoint/2010/main" val="18429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 name="Google Shape;549;p55">
            <a:extLst>
              <a:ext uri="{FF2B5EF4-FFF2-40B4-BE49-F238E27FC236}">
                <a16:creationId xmlns:a16="http://schemas.microsoft.com/office/drawing/2014/main" id="{6F8911DE-1A41-408B-8FB7-B7101EA0167C}"/>
              </a:ext>
            </a:extLst>
          </p:cNvPr>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10</a:t>
            </a:r>
          </a:p>
        </p:txBody>
      </p:sp>
      <p:sp>
        <p:nvSpPr>
          <p:cNvPr id="13" name="Google Shape;550;p55">
            <a:extLst>
              <a:ext uri="{FF2B5EF4-FFF2-40B4-BE49-F238E27FC236}">
                <a16:creationId xmlns:a16="http://schemas.microsoft.com/office/drawing/2014/main" id="{70B5B683-F67E-453E-8B1F-89C8555A83D5}"/>
              </a:ext>
            </a:extLst>
          </p:cNvPr>
          <p:cNvSpPr txBox="1">
            <a:spLocks/>
          </p:cNvSpPr>
          <p:nvPr/>
        </p:nvSpPr>
        <p:spPr>
          <a:xfrm>
            <a:off x="378325" y="369325"/>
            <a:ext cx="8387400" cy="98488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s-ES" dirty="0"/>
              <a:t>03a. </a:t>
            </a:r>
            <a:r>
              <a:rPr lang="es-ES" dirty="0" err="1"/>
              <a:t>Macroeconomic</a:t>
            </a:r>
            <a:r>
              <a:rPr lang="es-ES" dirty="0"/>
              <a:t> </a:t>
            </a:r>
            <a:r>
              <a:rPr lang="es-ES" dirty="0" err="1"/>
              <a:t>results</a:t>
            </a:r>
            <a:endParaRPr lang="es-ES" dirty="0"/>
          </a:p>
          <a:p>
            <a:endParaRPr lang="es-ES" dirty="0"/>
          </a:p>
        </p:txBody>
      </p:sp>
      <p:grpSp>
        <p:nvGrpSpPr>
          <p:cNvPr id="17" name="Group 16">
            <a:extLst>
              <a:ext uri="{FF2B5EF4-FFF2-40B4-BE49-F238E27FC236}">
                <a16:creationId xmlns:a16="http://schemas.microsoft.com/office/drawing/2014/main" id="{E2272C4D-8305-4943-8AA6-F54C234BB036}"/>
              </a:ext>
            </a:extLst>
          </p:cNvPr>
          <p:cNvGrpSpPr/>
          <p:nvPr/>
        </p:nvGrpSpPr>
        <p:grpSpPr>
          <a:xfrm>
            <a:off x="6870687" y="323158"/>
            <a:ext cx="1889122" cy="584775"/>
            <a:chOff x="5566740" y="1783314"/>
            <a:chExt cx="1889122" cy="584775"/>
          </a:xfrm>
        </p:grpSpPr>
        <p:sp>
          <p:nvSpPr>
            <p:cNvPr id="19" name="Rectangle: Rounded Corners 18">
              <a:extLst>
                <a:ext uri="{FF2B5EF4-FFF2-40B4-BE49-F238E27FC236}">
                  <a16:creationId xmlns:a16="http://schemas.microsoft.com/office/drawing/2014/main" id="{B435985F-F4DF-4769-B31F-800A8D272DCE}"/>
                </a:ext>
              </a:extLst>
            </p:cNvPr>
            <p:cNvSpPr/>
            <p:nvPr/>
          </p:nvSpPr>
          <p:spPr>
            <a:xfrm>
              <a:off x="5566740" y="1783314"/>
              <a:ext cx="1889122" cy="584775"/>
            </a:xfrm>
            <a:prstGeom prst="roundRect">
              <a:avLst/>
            </a:prstGeom>
            <a:solidFill>
              <a:schemeClr val="tx1">
                <a:lumMod val="10000"/>
                <a:lumOff val="9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a:extLst>
                <a:ext uri="{FF2B5EF4-FFF2-40B4-BE49-F238E27FC236}">
                  <a16:creationId xmlns:a16="http://schemas.microsoft.com/office/drawing/2014/main" id="{DEE8B879-A411-421F-A7F6-192045B76F5E}"/>
                </a:ext>
              </a:extLst>
            </p:cNvPr>
            <p:cNvSpPr/>
            <p:nvPr/>
          </p:nvSpPr>
          <p:spPr>
            <a:xfrm>
              <a:off x="5566740" y="1783314"/>
              <a:ext cx="731290" cy="584775"/>
            </a:xfrm>
            <a:prstGeom prst="rect">
              <a:avLst/>
            </a:prstGeom>
          </p:spPr>
          <p:txBody>
            <a:bodyPr wrap="none">
              <a:spAutoFit/>
            </a:bodyPr>
            <a:lstStyle/>
            <a:p>
              <a:r>
                <a:rPr lang="es-ES" sz="3200" dirty="0">
                  <a:solidFill>
                    <a:schemeClr val="tx1">
                      <a:lumMod val="90000"/>
                      <a:lumOff val="10000"/>
                    </a:schemeClr>
                  </a:solidFill>
                </a:rPr>
                <a:t>1st</a:t>
              </a:r>
              <a:endParaRPr lang="es-ES" dirty="0">
                <a:solidFill>
                  <a:schemeClr val="tx1">
                    <a:lumMod val="90000"/>
                    <a:lumOff val="10000"/>
                  </a:schemeClr>
                </a:solidFill>
              </a:endParaRPr>
            </a:p>
          </p:txBody>
        </p:sp>
        <p:sp>
          <p:nvSpPr>
            <p:cNvPr id="21" name="Rectangle 20">
              <a:extLst>
                <a:ext uri="{FF2B5EF4-FFF2-40B4-BE49-F238E27FC236}">
                  <a16:creationId xmlns:a16="http://schemas.microsoft.com/office/drawing/2014/main" id="{D4F533CD-59C8-4CFC-901F-E028FC0B03E9}"/>
                </a:ext>
              </a:extLst>
            </p:cNvPr>
            <p:cNvSpPr/>
            <p:nvPr/>
          </p:nvSpPr>
          <p:spPr>
            <a:xfrm>
              <a:off x="6168330" y="186794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
        <p:nvSpPr>
          <p:cNvPr id="16" name="Google Shape;550;p55">
            <a:extLst>
              <a:ext uri="{FF2B5EF4-FFF2-40B4-BE49-F238E27FC236}">
                <a16:creationId xmlns:a16="http://schemas.microsoft.com/office/drawing/2014/main" id="{B9B47061-1CC2-4923-B4B9-FC6EF72BED3A}"/>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BY SECTOR</a:t>
            </a:r>
          </a:p>
        </p:txBody>
      </p:sp>
      <p:pic>
        <p:nvPicPr>
          <p:cNvPr id="9" name="Picture 8">
            <a:extLst>
              <a:ext uri="{FF2B5EF4-FFF2-40B4-BE49-F238E27FC236}">
                <a16:creationId xmlns:a16="http://schemas.microsoft.com/office/drawing/2014/main" id="{B0520506-CD7C-4C2B-9F71-991FFD29A834}"/>
              </a:ext>
            </a:extLst>
          </p:cNvPr>
          <p:cNvPicPr>
            <a:picLocks noChangeAspect="1"/>
          </p:cNvPicPr>
          <p:nvPr/>
        </p:nvPicPr>
        <p:blipFill>
          <a:blip r:embed="rId3"/>
          <a:stretch>
            <a:fillRect/>
          </a:stretch>
        </p:blipFill>
        <p:spPr>
          <a:xfrm>
            <a:off x="675844" y="1210017"/>
            <a:ext cx="8083965" cy="3073558"/>
          </a:xfrm>
          <a:prstGeom prst="rect">
            <a:avLst/>
          </a:prstGeom>
        </p:spPr>
      </p:pic>
      <p:sp>
        <p:nvSpPr>
          <p:cNvPr id="2" name="Rectangle 1">
            <a:extLst>
              <a:ext uri="{FF2B5EF4-FFF2-40B4-BE49-F238E27FC236}">
                <a16:creationId xmlns:a16="http://schemas.microsoft.com/office/drawing/2014/main" id="{D8C540C7-5A71-4BD9-BF53-3AF2864E6E2C}"/>
              </a:ext>
            </a:extLst>
          </p:cNvPr>
          <p:cNvSpPr/>
          <p:nvPr/>
        </p:nvSpPr>
        <p:spPr>
          <a:xfrm>
            <a:off x="378325" y="1180450"/>
            <a:ext cx="8381484" cy="3147447"/>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4" name="Picture 13">
            <a:extLst>
              <a:ext uri="{FF2B5EF4-FFF2-40B4-BE49-F238E27FC236}">
                <a16:creationId xmlns:a16="http://schemas.microsoft.com/office/drawing/2014/main" id="{E5E85529-74A7-4CBA-8A67-E8EB0163C34A}"/>
              </a:ext>
            </a:extLst>
          </p:cNvPr>
          <p:cNvPicPr>
            <a:picLocks noChangeAspect="1"/>
          </p:cNvPicPr>
          <p:nvPr/>
        </p:nvPicPr>
        <p:blipFill>
          <a:blip r:embed="rId4"/>
          <a:stretch>
            <a:fillRect/>
          </a:stretch>
        </p:blipFill>
        <p:spPr>
          <a:xfrm>
            <a:off x="1266855" y="2328967"/>
            <a:ext cx="2793700" cy="405129"/>
          </a:xfrm>
          <a:prstGeom prst="rect">
            <a:avLst/>
          </a:prstGeom>
        </p:spPr>
      </p:pic>
      <p:pic>
        <p:nvPicPr>
          <p:cNvPr id="15" name="Picture 14">
            <a:extLst>
              <a:ext uri="{FF2B5EF4-FFF2-40B4-BE49-F238E27FC236}">
                <a16:creationId xmlns:a16="http://schemas.microsoft.com/office/drawing/2014/main" id="{1D0F8EB7-3F53-4E59-9ED9-245ED727B9BE}"/>
              </a:ext>
            </a:extLst>
          </p:cNvPr>
          <p:cNvPicPr>
            <a:picLocks noChangeAspect="1"/>
          </p:cNvPicPr>
          <p:nvPr/>
        </p:nvPicPr>
        <p:blipFill>
          <a:blip r:embed="rId5"/>
          <a:stretch>
            <a:fillRect/>
          </a:stretch>
        </p:blipFill>
        <p:spPr>
          <a:xfrm>
            <a:off x="4796586" y="3771549"/>
            <a:ext cx="2597283" cy="323867"/>
          </a:xfrm>
          <a:prstGeom prst="rect">
            <a:avLst/>
          </a:prstGeom>
        </p:spPr>
      </p:pic>
      <p:sp>
        <p:nvSpPr>
          <p:cNvPr id="3" name="Rectangle 2">
            <a:extLst>
              <a:ext uri="{FF2B5EF4-FFF2-40B4-BE49-F238E27FC236}">
                <a16:creationId xmlns:a16="http://schemas.microsoft.com/office/drawing/2014/main" id="{5D1C8E4B-C270-4B67-9A95-AAED100E5B8C}"/>
              </a:ext>
            </a:extLst>
          </p:cNvPr>
          <p:cNvSpPr/>
          <p:nvPr/>
        </p:nvSpPr>
        <p:spPr>
          <a:xfrm>
            <a:off x="1224520" y="2269067"/>
            <a:ext cx="2949547" cy="524933"/>
          </a:xfrm>
          <a:prstGeom prst="rect">
            <a:avLst/>
          </a:prstGeom>
          <a:no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7">
            <a:extLst>
              <a:ext uri="{FF2B5EF4-FFF2-40B4-BE49-F238E27FC236}">
                <a16:creationId xmlns:a16="http://schemas.microsoft.com/office/drawing/2014/main" id="{ADC98321-DB02-4FEF-A6B6-9F2B176F793E}"/>
              </a:ext>
            </a:extLst>
          </p:cNvPr>
          <p:cNvSpPr/>
          <p:nvPr/>
        </p:nvSpPr>
        <p:spPr>
          <a:xfrm>
            <a:off x="4717826" y="3671015"/>
            <a:ext cx="2949547" cy="524933"/>
          </a:xfrm>
          <a:prstGeom prst="rect">
            <a:avLst/>
          </a:prstGeom>
          <a:noFill/>
          <a:ln w="63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21">
            <a:extLst>
              <a:ext uri="{FF2B5EF4-FFF2-40B4-BE49-F238E27FC236}">
                <a16:creationId xmlns:a16="http://schemas.microsoft.com/office/drawing/2014/main" id="{504BFC9D-D9D7-4FE7-A289-6572C74C3845}"/>
              </a:ext>
            </a:extLst>
          </p:cNvPr>
          <p:cNvSpPr/>
          <p:nvPr/>
        </p:nvSpPr>
        <p:spPr>
          <a:xfrm>
            <a:off x="4950325" y="2571644"/>
            <a:ext cx="2844798" cy="830997"/>
          </a:xfrm>
          <a:prstGeom prst="rect">
            <a:avLst/>
          </a:prstGeom>
          <a:solidFill>
            <a:schemeClr val="tx2"/>
          </a:solidFill>
          <a:ln>
            <a:solidFill>
              <a:schemeClr val="tx1">
                <a:lumMod val="90000"/>
                <a:lumOff val="10000"/>
              </a:schemeClr>
            </a:solidFill>
          </a:ln>
        </p:spPr>
        <p:txBody>
          <a:bodyPr wrap="square">
            <a:spAutoFit/>
          </a:bodyPr>
          <a:lstStyle/>
          <a:p>
            <a:pPr algn="ctr"/>
            <a:r>
              <a:rPr lang="en-GB" sz="1200" dirty="0">
                <a:solidFill>
                  <a:schemeClr val="tx1">
                    <a:lumMod val="90000"/>
                    <a:lumOff val="10000"/>
                  </a:schemeClr>
                </a:solidFill>
                <a:latin typeface="Outfit Light"/>
              </a:rPr>
              <a:t>Is a larger and more </a:t>
            </a:r>
            <a:r>
              <a:rPr lang="en-GB" sz="1200" b="1" dirty="0">
                <a:solidFill>
                  <a:schemeClr val="tx1">
                    <a:lumMod val="90000"/>
                    <a:lumOff val="10000"/>
                  </a:schemeClr>
                </a:solidFill>
                <a:latin typeface="Outfit Light"/>
              </a:rPr>
              <a:t>diversified economy</a:t>
            </a:r>
            <a:r>
              <a:rPr lang="en-GB" sz="1200" dirty="0">
                <a:solidFill>
                  <a:schemeClr val="tx1">
                    <a:lumMod val="90000"/>
                    <a:lumOff val="10000"/>
                  </a:schemeClr>
                </a:solidFill>
                <a:latin typeface="Outfit Light"/>
              </a:rPr>
              <a:t>, with a lower relative exposure and a greater importance of domestically oriented activities.</a:t>
            </a:r>
          </a:p>
        </p:txBody>
      </p:sp>
      <p:sp>
        <p:nvSpPr>
          <p:cNvPr id="23" name="Arrow: Down 22">
            <a:extLst>
              <a:ext uri="{FF2B5EF4-FFF2-40B4-BE49-F238E27FC236}">
                <a16:creationId xmlns:a16="http://schemas.microsoft.com/office/drawing/2014/main" id="{622C41D0-7FDB-40A3-A835-B9A41BA10E22}"/>
              </a:ext>
            </a:extLst>
          </p:cNvPr>
          <p:cNvSpPr/>
          <p:nvPr/>
        </p:nvSpPr>
        <p:spPr>
          <a:xfrm rot="10800000">
            <a:off x="5776959" y="3402641"/>
            <a:ext cx="251307" cy="272963"/>
          </a:xfrm>
          <a:prstGeom prst="downArrow">
            <a:avLst>
              <a:gd name="adj1" fmla="val 50000"/>
              <a:gd name="adj2" fmla="val 46631"/>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Arrow: Down 23">
            <a:extLst>
              <a:ext uri="{FF2B5EF4-FFF2-40B4-BE49-F238E27FC236}">
                <a16:creationId xmlns:a16="http://schemas.microsoft.com/office/drawing/2014/main" id="{6C3CF9B8-435C-4A5D-A661-740F5381991F}"/>
              </a:ext>
            </a:extLst>
          </p:cNvPr>
          <p:cNvSpPr/>
          <p:nvPr/>
        </p:nvSpPr>
        <p:spPr>
          <a:xfrm>
            <a:off x="1881502" y="2793554"/>
            <a:ext cx="251307" cy="272963"/>
          </a:xfrm>
          <a:prstGeom prst="downArrow">
            <a:avLst>
              <a:gd name="adj1" fmla="val 50000"/>
              <a:gd name="adj2" fmla="val 46631"/>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25">
            <a:extLst>
              <a:ext uri="{FF2B5EF4-FFF2-40B4-BE49-F238E27FC236}">
                <a16:creationId xmlns:a16="http://schemas.microsoft.com/office/drawing/2014/main" id="{B3DB4739-EA23-40C6-BB68-0C3011589DB5}"/>
              </a:ext>
            </a:extLst>
          </p:cNvPr>
          <p:cNvSpPr/>
          <p:nvPr/>
        </p:nvSpPr>
        <p:spPr>
          <a:xfrm>
            <a:off x="1272642" y="3084591"/>
            <a:ext cx="2844798" cy="1015663"/>
          </a:xfrm>
          <a:prstGeom prst="rect">
            <a:avLst/>
          </a:prstGeom>
          <a:solidFill>
            <a:schemeClr val="tx2"/>
          </a:solidFill>
          <a:ln>
            <a:solidFill>
              <a:schemeClr val="tx1">
                <a:lumMod val="90000"/>
                <a:lumOff val="10000"/>
              </a:schemeClr>
            </a:solidFill>
          </a:ln>
        </p:spPr>
        <p:txBody>
          <a:bodyPr wrap="square">
            <a:spAutoFit/>
          </a:bodyPr>
          <a:lstStyle/>
          <a:p>
            <a:pPr algn="ctr"/>
            <a:r>
              <a:rPr lang="en-GB" sz="1200" dirty="0">
                <a:solidFill>
                  <a:schemeClr val="tx1">
                    <a:lumMod val="90000"/>
                    <a:lumOff val="10000"/>
                  </a:schemeClr>
                </a:solidFill>
                <a:latin typeface="Outfit Light"/>
              </a:rPr>
              <a:t>Is a small and highly </a:t>
            </a:r>
            <a:r>
              <a:rPr lang="en-GB" sz="1200" b="1" dirty="0">
                <a:solidFill>
                  <a:schemeClr val="tx1">
                    <a:lumMod val="90000"/>
                    <a:lumOff val="10000"/>
                  </a:schemeClr>
                </a:solidFill>
                <a:latin typeface="Outfit Light"/>
              </a:rPr>
              <a:t>open economy </a:t>
            </a:r>
            <a:r>
              <a:rPr lang="en-GB" sz="1200" dirty="0">
                <a:solidFill>
                  <a:schemeClr val="tx1">
                    <a:lumMod val="90000"/>
                    <a:lumOff val="10000"/>
                  </a:schemeClr>
                </a:solidFill>
                <a:latin typeface="Outfit Light"/>
              </a:rPr>
              <a:t>with a </a:t>
            </a:r>
            <a:r>
              <a:rPr lang="en-GB" sz="1200" b="1" dirty="0">
                <a:solidFill>
                  <a:schemeClr val="tx1">
                    <a:lumMod val="90000"/>
                    <a:lumOff val="10000"/>
                  </a:schemeClr>
                </a:solidFill>
                <a:latin typeface="Outfit Light"/>
              </a:rPr>
              <a:t>strong integration into international value chains </a:t>
            </a:r>
            <a:r>
              <a:rPr lang="en-GB" sz="1200" dirty="0">
                <a:solidFill>
                  <a:schemeClr val="tx1">
                    <a:lumMod val="90000"/>
                    <a:lumOff val="10000"/>
                  </a:schemeClr>
                </a:solidFill>
                <a:latin typeface="Outfit Light"/>
              </a:rPr>
              <a:t>and a </a:t>
            </a:r>
            <a:r>
              <a:rPr lang="en-GB" sz="1200" b="1" dirty="0">
                <a:solidFill>
                  <a:schemeClr val="tx1">
                    <a:lumMod val="90000"/>
                    <a:lumOff val="10000"/>
                  </a:schemeClr>
                </a:solidFill>
                <a:latin typeface="Outfit Light"/>
              </a:rPr>
              <a:t>relatively high dependence </a:t>
            </a:r>
            <a:r>
              <a:rPr lang="en-GB" sz="1200" dirty="0">
                <a:solidFill>
                  <a:schemeClr val="tx1">
                    <a:lumMod val="90000"/>
                    <a:lumOff val="10000"/>
                  </a:schemeClr>
                </a:solidFill>
                <a:latin typeface="Outfit Light"/>
              </a:rPr>
              <a:t>on US demand</a:t>
            </a:r>
          </a:p>
        </p:txBody>
      </p:sp>
    </p:spTree>
    <p:extLst>
      <p:ext uri="{BB962C8B-B14F-4D97-AF65-F5344CB8AC3E}">
        <p14:creationId xmlns:p14="http://schemas.microsoft.com/office/powerpoint/2010/main" val="42933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41" name="Oval 40">
            <a:extLst>
              <a:ext uri="{FF2B5EF4-FFF2-40B4-BE49-F238E27FC236}">
                <a16:creationId xmlns:a16="http://schemas.microsoft.com/office/drawing/2014/main" id="{B3A40B84-B518-4620-81D9-88AEA6DEC003}"/>
              </a:ext>
            </a:extLst>
          </p:cNvPr>
          <p:cNvSpPr/>
          <p:nvPr/>
        </p:nvSpPr>
        <p:spPr>
          <a:xfrm>
            <a:off x="2437253" y="2142859"/>
            <a:ext cx="4384056" cy="1693963"/>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kern="0" dirty="0"/>
              <a:t>11</a:t>
            </a:r>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grpSp>
        <p:nvGrpSpPr>
          <p:cNvPr id="23" name="Group 22">
            <a:extLst>
              <a:ext uri="{FF2B5EF4-FFF2-40B4-BE49-F238E27FC236}">
                <a16:creationId xmlns:a16="http://schemas.microsoft.com/office/drawing/2014/main" id="{FD5DC7A9-A62E-4775-A54E-D7348CB9A157}"/>
              </a:ext>
            </a:extLst>
          </p:cNvPr>
          <p:cNvGrpSpPr/>
          <p:nvPr/>
        </p:nvGrpSpPr>
        <p:grpSpPr>
          <a:xfrm>
            <a:off x="6876948" y="295635"/>
            <a:ext cx="1919923" cy="584775"/>
            <a:chOff x="6213173" y="368164"/>
            <a:chExt cx="2034806" cy="584775"/>
          </a:xfrm>
        </p:grpSpPr>
        <p:sp>
          <p:nvSpPr>
            <p:cNvPr id="28" name="Rectangle: Rounded Corners 27">
              <a:extLst>
                <a:ext uri="{FF2B5EF4-FFF2-40B4-BE49-F238E27FC236}">
                  <a16:creationId xmlns:a16="http://schemas.microsoft.com/office/drawing/2014/main" id="{62528AAB-A723-4D20-9F70-CD529638F3A2}"/>
                </a:ext>
              </a:extLst>
            </p:cNvPr>
            <p:cNvSpPr/>
            <p:nvPr/>
          </p:nvSpPr>
          <p:spPr>
            <a:xfrm>
              <a:off x="6257253" y="368164"/>
              <a:ext cx="1990726" cy="584775"/>
            </a:xfrm>
            <a:prstGeom prst="roundRect">
              <a:avLst/>
            </a:prstGeom>
            <a:solidFill>
              <a:schemeClr val="bg1">
                <a:lumMod val="20000"/>
                <a:lumOff val="8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a:extLst>
                <a:ext uri="{FF2B5EF4-FFF2-40B4-BE49-F238E27FC236}">
                  <a16:creationId xmlns:a16="http://schemas.microsoft.com/office/drawing/2014/main" id="{1E816F2D-D974-400A-B421-EBA1BB99347F}"/>
                </a:ext>
              </a:extLst>
            </p:cNvPr>
            <p:cNvSpPr/>
            <p:nvPr/>
          </p:nvSpPr>
          <p:spPr>
            <a:xfrm>
              <a:off x="6213173" y="368164"/>
              <a:ext cx="867545" cy="584775"/>
            </a:xfrm>
            <a:prstGeom prst="rect">
              <a:avLst/>
            </a:prstGeom>
          </p:spPr>
          <p:txBody>
            <a:bodyPr wrap="none">
              <a:spAutoFit/>
            </a:bodyPr>
            <a:lstStyle/>
            <a:p>
              <a:r>
                <a:rPr lang="es-ES" sz="3200" dirty="0">
                  <a:solidFill>
                    <a:schemeClr val="tx1">
                      <a:lumMod val="90000"/>
                      <a:lumOff val="10000"/>
                    </a:schemeClr>
                  </a:solidFill>
                </a:rPr>
                <a:t>2nd</a:t>
              </a:r>
              <a:endParaRPr lang="es-ES" dirty="0">
                <a:solidFill>
                  <a:schemeClr val="tx1">
                    <a:lumMod val="90000"/>
                    <a:lumOff val="10000"/>
                  </a:schemeClr>
                </a:solidFill>
              </a:endParaRPr>
            </a:p>
          </p:txBody>
        </p:sp>
        <p:sp>
          <p:nvSpPr>
            <p:cNvPr id="31" name="Rectangle 30">
              <a:extLst>
                <a:ext uri="{FF2B5EF4-FFF2-40B4-BE49-F238E27FC236}">
                  <a16:creationId xmlns:a16="http://schemas.microsoft.com/office/drawing/2014/main" id="{3D6913CB-D621-4A84-9AB9-B0A75B633047}"/>
                </a:ext>
              </a:extLst>
            </p:cNvPr>
            <p:cNvSpPr/>
            <p:nvPr/>
          </p:nvSpPr>
          <p:spPr>
            <a:xfrm>
              <a:off x="6960447" y="45279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grpSp>
        <p:nvGrpSpPr>
          <p:cNvPr id="9" name="Group 8">
            <a:extLst>
              <a:ext uri="{FF2B5EF4-FFF2-40B4-BE49-F238E27FC236}">
                <a16:creationId xmlns:a16="http://schemas.microsoft.com/office/drawing/2014/main" id="{F036B87F-FE00-4935-B6E7-1BAE2D88A9B2}"/>
              </a:ext>
            </a:extLst>
          </p:cNvPr>
          <p:cNvGrpSpPr/>
          <p:nvPr/>
        </p:nvGrpSpPr>
        <p:grpSpPr>
          <a:xfrm>
            <a:off x="1618336" y="1186028"/>
            <a:ext cx="5958129" cy="584776"/>
            <a:chOff x="1737383" y="1194495"/>
            <a:chExt cx="5958129" cy="584776"/>
          </a:xfrm>
        </p:grpSpPr>
        <p:sp>
          <p:nvSpPr>
            <p:cNvPr id="3" name="Rectangle 2">
              <a:extLst>
                <a:ext uri="{FF2B5EF4-FFF2-40B4-BE49-F238E27FC236}">
                  <a16:creationId xmlns:a16="http://schemas.microsoft.com/office/drawing/2014/main" id="{980B2D91-FB66-4614-BE7C-2FAD738B34DD}"/>
                </a:ext>
              </a:extLst>
            </p:cNvPr>
            <p:cNvSpPr/>
            <p:nvPr/>
          </p:nvSpPr>
          <p:spPr>
            <a:xfrm>
              <a:off x="1737383" y="1194495"/>
              <a:ext cx="5958129" cy="584775"/>
            </a:xfrm>
            <a:prstGeom prst="rect">
              <a:avLst/>
            </a:prstGeom>
          </p:spPr>
          <p:txBody>
            <a:bodyPr wrap="square">
              <a:spAutoFit/>
            </a:bodyPr>
            <a:lstStyle/>
            <a:p>
              <a:pPr algn="ctr"/>
              <a:r>
                <a:rPr lang="en-GB" sz="1600" dirty="0">
                  <a:solidFill>
                    <a:schemeClr val="tx1">
                      <a:lumMod val="90000"/>
                      <a:lumOff val="10000"/>
                    </a:schemeClr>
                  </a:solidFill>
                  <a:latin typeface="Outfit Light"/>
                </a:rPr>
                <a:t>The macro results tell us how much employment is associated with US demand</a:t>
              </a:r>
              <a:endParaRPr lang="es-ES" sz="1600" dirty="0">
                <a:solidFill>
                  <a:schemeClr val="tx1">
                    <a:lumMod val="90000"/>
                    <a:lumOff val="10000"/>
                  </a:schemeClr>
                </a:solidFill>
                <a:latin typeface="Outfit Light"/>
              </a:endParaRPr>
            </a:p>
          </p:txBody>
        </p:sp>
        <p:sp>
          <p:nvSpPr>
            <p:cNvPr id="7" name="Rectangle: Rounded Corners 6">
              <a:extLst>
                <a:ext uri="{FF2B5EF4-FFF2-40B4-BE49-F238E27FC236}">
                  <a16:creationId xmlns:a16="http://schemas.microsoft.com/office/drawing/2014/main" id="{897D0D6E-9B40-4C34-A36D-82211626F7D7}"/>
                </a:ext>
              </a:extLst>
            </p:cNvPr>
            <p:cNvSpPr/>
            <p:nvPr/>
          </p:nvSpPr>
          <p:spPr>
            <a:xfrm>
              <a:off x="1737383" y="1194495"/>
              <a:ext cx="5958129" cy="584776"/>
            </a:xfrm>
            <a:prstGeom prst="round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6" name="Straight Arrow Connector 15">
            <a:extLst>
              <a:ext uri="{FF2B5EF4-FFF2-40B4-BE49-F238E27FC236}">
                <a16:creationId xmlns:a16="http://schemas.microsoft.com/office/drawing/2014/main" id="{DA22F2E3-9DFB-42CF-9F75-4668D9D94444}"/>
              </a:ext>
            </a:extLst>
          </p:cNvPr>
          <p:cNvCxnSpPr>
            <a:cxnSpLocks/>
            <a:stCxn id="7" idx="2"/>
          </p:cNvCxnSpPr>
          <p:nvPr/>
        </p:nvCxnSpPr>
        <p:spPr>
          <a:xfrm flipH="1">
            <a:off x="4597400" y="1770804"/>
            <a:ext cx="1" cy="450762"/>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970EEC-0298-4566-84DF-C468A5D2D5C5}"/>
              </a:ext>
            </a:extLst>
          </p:cNvPr>
          <p:cNvSpPr/>
          <p:nvPr/>
        </p:nvSpPr>
        <p:spPr>
          <a:xfrm>
            <a:off x="2651714" y="2295528"/>
            <a:ext cx="3977371" cy="338554"/>
          </a:xfrm>
          <a:prstGeom prst="rect">
            <a:avLst/>
          </a:prstGeom>
        </p:spPr>
        <p:txBody>
          <a:bodyPr wrap="none">
            <a:spAutoFit/>
          </a:bodyPr>
          <a:lstStyle/>
          <a:p>
            <a:r>
              <a:rPr lang="en-GB" sz="1600" dirty="0">
                <a:solidFill>
                  <a:schemeClr val="tx1">
                    <a:lumMod val="90000"/>
                    <a:lumOff val="10000"/>
                  </a:schemeClr>
                </a:solidFill>
                <a:latin typeface="Outfit Light"/>
              </a:rPr>
              <a:t>To identify who is behind this employment</a:t>
            </a:r>
            <a:endParaRPr lang="es-ES" sz="1600" dirty="0">
              <a:solidFill>
                <a:schemeClr val="tx1">
                  <a:lumMod val="90000"/>
                  <a:lumOff val="10000"/>
                </a:schemeClr>
              </a:solidFill>
              <a:latin typeface="Outfit Light"/>
            </a:endParaRPr>
          </a:p>
        </p:txBody>
      </p:sp>
      <p:grpSp>
        <p:nvGrpSpPr>
          <p:cNvPr id="18" name="Group 17">
            <a:extLst>
              <a:ext uri="{FF2B5EF4-FFF2-40B4-BE49-F238E27FC236}">
                <a16:creationId xmlns:a16="http://schemas.microsoft.com/office/drawing/2014/main" id="{6AF013E2-8F95-4F87-B524-0F84E74D1E5C}"/>
              </a:ext>
            </a:extLst>
          </p:cNvPr>
          <p:cNvGrpSpPr/>
          <p:nvPr/>
        </p:nvGrpSpPr>
        <p:grpSpPr>
          <a:xfrm>
            <a:off x="3973855" y="3226832"/>
            <a:ext cx="1247090" cy="461665"/>
            <a:chOff x="6337060" y="3974241"/>
            <a:chExt cx="1247090" cy="461665"/>
          </a:xfrm>
        </p:grpSpPr>
        <p:sp>
          <p:nvSpPr>
            <p:cNvPr id="42" name="Rectangle 41">
              <a:extLst>
                <a:ext uri="{FF2B5EF4-FFF2-40B4-BE49-F238E27FC236}">
                  <a16:creationId xmlns:a16="http://schemas.microsoft.com/office/drawing/2014/main" id="{AE34248F-F537-48E7-8AAE-E41DAB0B23A4}"/>
                </a:ext>
              </a:extLst>
            </p:cNvPr>
            <p:cNvSpPr/>
            <p:nvPr/>
          </p:nvSpPr>
          <p:spPr>
            <a:xfrm>
              <a:off x="6337060" y="3974241"/>
              <a:ext cx="968499" cy="461665"/>
            </a:xfrm>
            <a:prstGeom prst="rect">
              <a:avLst/>
            </a:prstGeom>
          </p:spPr>
          <p:txBody>
            <a:bodyPr wrap="square">
              <a:spAutoFit/>
            </a:bodyPr>
            <a:lstStyle/>
            <a:p>
              <a:pPr algn="ctr"/>
              <a:r>
                <a:rPr lang="en-GB" sz="1200" b="1" dirty="0">
                  <a:solidFill>
                    <a:schemeClr val="tx1">
                      <a:lumMod val="90000"/>
                      <a:lumOff val="10000"/>
                    </a:schemeClr>
                  </a:solidFill>
                  <a:latin typeface="Outfit Light"/>
                </a:rPr>
                <a:t>Vulnerable workers</a:t>
              </a:r>
            </a:p>
          </p:txBody>
        </p:sp>
        <p:pic>
          <p:nvPicPr>
            <p:cNvPr id="44" name="Graphic 43" descr="Man">
              <a:extLst>
                <a:ext uri="{FF2B5EF4-FFF2-40B4-BE49-F238E27FC236}">
                  <a16:creationId xmlns:a16="http://schemas.microsoft.com/office/drawing/2014/main" id="{DAA59AE9-6DBF-42B7-B8CE-6F55E6DE5E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4531" y="4009558"/>
              <a:ext cx="439619" cy="386241"/>
            </a:xfrm>
            <a:prstGeom prst="rect">
              <a:avLst/>
            </a:prstGeom>
          </p:spPr>
        </p:pic>
      </p:grpSp>
      <p:sp>
        <p:nvSpPr>
          <p:cNvPr id="45" name="Rectangle 44">
            <a:extLst>
              <a:ext uri="{FF2B5EF4-FFF2-40B4-BE49-F238E27FC236}">
                <a16:creationId xmlns:a16="http://schemas.microsoft.com/office/drawing/2014/main" id="{66C52071-59B5-484F-872A-426084563ABC}"/>
              </a:ext>
            </a:extLst>
          </p:cNvPr>
          <p:cNvSpPr/>
          <p:nvPr/>
        </p:nvSpPr>
        <p:spPr>
          <a:xfrm>
            <a:off x="3874448" y="4208877"/>
            <a:ext cx="1468129" cy="276999"/>
          </a:xfrm>
          <a:prstGeom prst="rect">
            <a:avLst/>
          </a:prstGeom>
        </p:spPr>
        <p:txBody>
          <a:bodyPr wrap="square">
            <a:spAutoFit/>
          </a:bodyPr>
          <a:lstStyle/>
          <a:p>
            <a:pPr algn="ctr"/>
            <a:r>
              <a:rPr lang="en-GB" sz="1200" b="1" dirty="0">
                <a:solidFill>
                  <a:schemeClr val="tx1">
                    <a:lumMod val="90000"/>
                    <a:lumOff val="10000"/>
                  </a:schemeClr>
                </a:solidFill>
                <a:latin typeface="Outfit Light"/>
              </a:rPr>
              <a:t>Spain vs Belgium</a:t>
            </a:r>
          </a:p>
        </p:txBody>
      </p:sp>
      <p:sp>
        <p:nvSpPr>
          <p:cNvPr id="46" name="Rectangle 45">
            <a:extLst>
              <a:ext uri="{FF2B5EF4-FFF2-40B4-BE49-F238E27FC236}">
                <a16:creationId xmlns:a16="http://schemas.microsoft.com/office/drawing/2014/main" id="{7B560636-28F2-430A-A48E-1BAC65BBAA60}"/>
              </a:ext>
            </a:extLst>
          </p:cNvPr>
          <p:cNvSpPr/>
          <p:nvPr/>
        </p:nvSpPr>
        <p:spPr>
          <a:xfrm>
            <a:off x="2651714" y="2601701"/>
            <a:ext cx="3808353"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By linking the macro results with microdata, we can analyse the characteristics of workers associated with export-supported employment</a:t>
            </a:r>
            <a:endParaRPr lang="es-ES" sz="1200" dirty="0">
              <a:solidFill>
                <a:schemeClr val="tx1">
                  <a:lumMod val="90000"/>
                  <a:lumOff val="10000"/>
                </a:schemeClr>
              </a:solidFill>
              <a:latin typeface="Outfit Light"/>
            </a:endParaRPr>
          </a:p>
        </p:txBody>
      </p:sp>
      <p:cxnSp>
        <p:nvCxnSpPr>
          <p:cNvPr id="49" name="Straight Arrow Connector 48">
            <a:extLst>
              <a:ext uri="{FF2B5EF4-FFF2-40B4-BE49-F238E27FC236}">
                <a16:creationId xmlns:a16="http://schemas.microsoft.com/office/drawing/2014/main" id="{D73FFC2B-03F3-416B-BD26-E79F8A809245}"/>
              </a:ext>
            </a:extLst>
          </p:cNvPr>
          <p:cNvCxnSpPr>
            <a:cxnSpLocks/>
          </p:cNvCxnSpPr>
          <p:nvPr/>
        </p:nvCxnSpPr>
        <p:spPr>
          <a:xfrm flipH="1">
            <a:off x="4597400" y="3764110"/>
            <a:ext cx="1" cy="450762"/>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13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12</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graphicFrame>
        <p:nvGraphicFramePr>
          <p:cNvPr id="3" name="Table 2">
            <a:extLst>
              <a:ext uri="{FF2B5EF4-FFF2-40B4-BE49-F238E27FC236}">
                <a16:creationId xmlns:a16="http://schemas.microsoft.com/office/drawing/2014/main" id="{1F23B3F0-7CD9-4FA6-B2EC-74DBAE26E8AB}"/>
              </a:ext>
            </a:extLst>
          </p:cNvPr>
          <p:cNvGraphicFramePr>
            <a:graphicFrameLocks noGrp="1"/>
          </p:cNvGraphicFramePr>
          <p:nvPr>
            <p:extLst>
              <p:ext uri="{D42A27DB-BD31-4B8C-83A1-F6EECF244321}">
                <p14:modId xmlns:p14="http://schemas.microsoft.com/office/powerpoint/2010/main" val="2775309831"/>
              </p:ext>
            </p:extLst>
          </p:nvPr>
        </p:nvGraphicFramePr>
        <p:xfrm>
          <a:off x="964798" y="1651673"/>
          <a:ext cx="7287429" cy="1118362"/>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623888">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ES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168,734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46.1</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1.9</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45.6</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55.2</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197,150</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53.9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54.4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44.8</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BE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78,064</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51.7</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3.5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47.5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47.8</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72,951</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48.3</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2.9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52.2</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bl>
          </a:graphicData>
        </a:graphic>
      </p:graphicFrame>
      <p:sp>
        <p:nvSpPr>
          <p:cNvPr id="4" name="Rectangle 3">
            <a:extLst>
              <a:ext uri="{FF2B5EF4-FFF2-40B4-BE49-F238E27FC236}">
                <a16:creationId xmlns:a16="http://schemas.microsoft.com/office/drawing/2014/main" id="{67F136C8-CE71-423A-A655-46F636761BDE}"/>
              </a:ext>
            </a:extLst>
          </p:cNvPr>
          <p:cNvSpPr/>
          <p:nvPr/>
        </p:nvSpPr>
        <p:spPr>
          <a:xfrm>
            <a:off x="2885244" y="1651673"/>
            <a:ext cx="5366984" cy="111836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9264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graphicFrame>
        <p:nvGraphicFramePr>
          <p:cNvPr id="3" name="Table 2">
            <a:extLst>
              <a:ext uri="{FF2B5EF4-FFF2-40B4-BE49-F238E27FC236}">
                <a16:creationId xmlns:a16="http://schemas.microsoft.com/office/drawing/2014/main" id="{1F23B3F0-7CD9-4FA6-B2EC-74DBAE26E8AB}"/>
              </a:ext>
            </a:extLst>
          </p:cNvPr>
          <p:cNvGraphicFramePr>
            <a:graphicFrameLocks noGrp="1"/>
          </p:cNvGraphicFramePr>
          <p:nvPr/>
        </p:nvGraphicFramePr>
        <p:xfrm>
          <a:off x="964798" y="1651673"/>
          <a:ext cx="7287429" cy="1118362"/>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623888">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ES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168,734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46.1</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1.9</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45.6</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55.2</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197,150</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53.9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54.4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44.8</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BE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78,064</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51.7</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3.5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47.5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47.8</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72,951</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48.3</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2.9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52.2</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bl>
          </a:graphicData>
        </a:graphic>
      </p:graphicFrame>
      <p:sp>
        <p:nvSpPr>
          <p:cNvPr id="4" name="Rectangle 3">
            <a:extLst>
              <a:ext uri="{FF2B5EF4-FFF2-40B4-BE49-F238E27FC236}">
                <a16:creationId xmlns:a16="http://schemas.microsoft.com/office/drawing/2014/main" id="{67F136C8-CE71-423A-A655-46F636761BDE}"/>
              </a:ext>
            </a:extLst>
          </p:cNvPr>
          <p:cNvSpPr/>
          <p:nvPr/>
        </p:nvSpPr>
        <p:spPr>
          <a:xfrm>
            <a:off x="1979720" y="1651673"/>
            <a:ext cx="967666" cy="111836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a:extLst>
              <a:ext uri="{FF2B5EF4-FFF2-40B4-BE49-F238E27FC236}">
                <a16:creationId xmlns:a16="http://schemas.microsoft.com/office/drawing/2014/main" id="{70ACFE99-CAB7-4028-959E-38AE8E2CAF4F}"/>
              </a:ext>
            </a:extLst>
          </p:cNvPr>
          <p:cNvSpPr/>
          <p:nvPr/>
        </p:nvSpPr>
        <p:spPr>
          <a:xfrm>
            <a:off x="4394445" y="1651673"/>
            <a:ext cx="3857781" cy="111836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Google Shape;549;p55">
            <a:extLst>
              <a:ext uri="{FF2B5EF4-FFF2-40B4-BE49-F238E27FC236}">
                <a16:creationId xmlns:a16="http://schemas.microsoft.com/office/drawing/2014/main" id="{1D999385-209A-4DA0-A027-1C8E2ADA7935}"/>
              </a:ext>
            </a:extLst>
          </p:cNvPr>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12</a:t>
            </a:r>
            <a:endParaRPr lang="it" kern="0" dirty="0"/>
          </a:p>
        </p:txBody>
      </p:sp>
    </p:spTree>
    <p:extLst>
      <p:ext uri="{BB962C8B-B14F-4D97-AF65-F5344CB8AC3E}">
        <p14:creationId xmlns:p14="http://schemas.microsoft.com/office/powerpoint/2010/main" val="1009215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graphicFrame>
        <p:nvGraphicFramePr>
          <p:cNvPr id="3" name="Table 2">
            <a:extLst>
              <a:ext uri="{FF2B5EF4-FFF2-40B4-BE49-F238E27FC236}">
                <a16:creationId xmlns:a16="http://schemas.microsoft.com/office/drawing/2014/main" id="{1F23B3F0-7CD9-4FA6-B2EC-74DBAE26E8AB}"/>
              </a:ext>
            </a:extLst>
          </p:cNvPr>
          <p:cNvGraphicFramePr>
            <a:graphicFrameLocks noGrp="1"/>
          </p:cNvGraphicFramePr>
          <p:nvPr/>
        </p:nvGraphicFramePr>
        <p:xfrm>
          <a:off x="964798" y="1651673"/>
          <a:ext cx="7287429" cy="1118362"/>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623888">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ES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168,734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46.1</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1.9</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45.6</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55.2</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197,150</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53.9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54.4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44.8</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BE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78,064</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51.7</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3.5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47.5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47.8</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72,951</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48.3</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2.9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52.2</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bl>
          </a:graphicData>
        </a:graphic>
      </p:graphicFrame>
      <p:sp>
        <p:nvSpPr>
          <p:cNvPr id="4" name="Rectangle 3">
            <a:extLst>
              <a:ext uri="{FF2B5EF4-FFF2-40B4-BE49-F238E27FC236}">
                <a16:creationId xmlns:a16="http://schemas.microsoft.com/office/drawing/2014/main" id="{67F136C8-CE71-423A-A655-46F636761BDE}"/>
              </a:ext>
            </a:extLst>
          </p:cNvPr>
          <p:cNvSpPr/>
          <p:nvPr/>
        </p:nvSpPr>
        <p:spPr>
          <a:xfrm>
            <a:off x="1979720" y="1651673"/>
            <a:ext cx="2414724" cy="111836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a:extLst>
              <a:ext uri="{FF2B5EF4-FFF2-40B4-BE49-F238E27FC236}">
                <a16:creationId xmlns:a16="http://schemas.microsoft.com/office/drawing/2014/main" id="{70ACFE99-CAB7-4028-959E-38AE8E2CAF4F}"/>
              </a:ext>
            </a:extLst>
          </p:cNvPr>
          <p:cNvSpPr/>
          <p:nvPr/>
        </p:nvSpPr>
        <p:spPr>
          <a:xfrm>
            <a:off x="5409366" y="1651673"/>
            <a:ext cx="2842860" cy="111836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Google Shape;549;p55">
            <a:extLst>
              <a:ext uri="{FF2B5EF4-FFF2-40B4-BE49-F238E27FC236}">
                <a16:creationId xmlns:a16="http://schemas.microsoft.com/office/drawing/2014/main" id="{8CFDE877-2399-4565-A151-1193DECBC0CD}"/>
              </a:ext>
            </a:extLst>
          </p:cNvPr>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12</a:t>
            </a:r>
            <a:endParaRPr lang="it" kern="0" dirty="0"/>
          </a:p>
        </p:txBody>
      </p:sp>
    </p:spTree>
    <p:extLst>
      <p:ext uri="{BB962C8B-B14F-4D97-AF65-F5344CB8AC3E}">
        <p14:creationId xmlns:p14="http://schemas.microsoft.com/office/powerpoint/2010/main" val="347209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5" name="Google Shape;1085;p104">
            <a:extLst>
              <a:ext uri="{FF2B5EF4-FFF2-40B4-BE49-F238E27FC236}">
                <a16:creationId xmlns:a16="http://schemas.microsoft.com/office/drawing/2014/main" id="{192727D3-BB0A-4353-AD2B-714A054DC8D5}"/>
              </a:ext>
            </a:extLst>
          </p:cNvPr>
          <p:cNvSpPr txBox="1">
            <a:spLocks/>
          </p:cNvSpPr>
          <p:nvPr/>
        </p:nvSpPr>
        <p:spPr>
          <a:xfrm>
            <a:off x="378325" y="369325"/>
            <a:ext cx="4080600" cy="59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000"/>
              <a:buFont typeface="Outfit"/>
              <a:buNone/>
              <a:defRPr sz="4000" b="1" i="0" u="none" strike="noStrike" cap="none">
                <a:solidFill>
                  <a:schemeClr val="lt2"/>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it" dirty="0">
                <a:solidFill>
                  <a:srgbClr val="493E52"/>
                </a:solidFill>
              </a:rPr>
              <a:t>01</a:t>
            </a:r>
          </a:p>
        </p:txBody>
      </p:sp>
      <p:sp>
        <p:nvSpPr>
          <p:cNvPr id="6" name="Google Shape;1087;p104">
            <a:extLst>
              <a:ext uri="{FF2B5EF4-FFF2-40B4-BE49-F238E27FC236}">
                <a16:creationId xmlns:a16="http://schemas.microsoft.com/office/drawing/2014/main" id="{21AE8509-C857-4B48-B6BD-662986529C08}"/>
              </a:ext>
            </a:extLst>
          </p:cNvPr>
          <p:cNvSpPr txBox="1">
            <a:spLocks/>
          </p:cNvSpPr>
          <p:nvPr/>
        </p:nvSpPr>
        <p:spPr>
          <a:xfrm>
            <a:off x="378325" y="1101225"/>
            <a:ext cx="4080600" cy="861774"/>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a:solidFill>
                  <a:srgbClr val="493E52"/>
                </a:solidFill>
              </a:rPr>
              <a:t>Introduction and objectives</a:t>
            </a:r>
          </a:p>
        </p:txBody>
      </p:sp>
      <p:pic>
        <p:nvPicPr>
          <p:cNvPr id="7" name="Google Shape;1088;p104">
            <a:extLst>
              <a:ext uri="{FF2B5EF4-FFF2-40B4-BE49-F238E27FC236}">
                <a16:creationId xmlns:a16="http://schemas.microsoft.com/office/drawing/2014/main" id="{59962335-17B7-4728-A123-96E74C9B5B05}"/>
              </a:ext>
            </a:extLst>
          </p:cNvPr>
          <p:cNvPicPr preferRelativeResize="0"/>
          <p:nvPr/>
        </p:nvPicPr>
        <p:blipFill rotWithShape="1">
          <a:blip r:embed="rId2">
            <a:alphaModFix/>
          </a:blip>
          <a:srcRect/>
          <a:stretch/>
        </p:blipFill>
        <p:spPr>
          <a:xfrm>
            <a:off x="8236525" y="369325"/>
            <a:ext cx="529151" cy="462850"/>
          </a:xfrm>
          <a:prstGeom prst="rect">
            <a:avLst/>
          </a:prstGeom>
          <a:noFill/>
          <a:ln>
            <a:noFill/>
          </a:ln>
        </p:spPr>
      </p:pic>
    </p:spTree>
    <p:extLst>
      <p:ext uri="{BB962C8B-B14F-4D97-AF65-F5344CB8AC3E}">
        <p14:creationId xmlns:p14="http://schemas.microsoft.com/office/powerpoint/2010/main" val="2045692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graphicFrame>
        <p:nvGraphicFramePr>
          <p:cNvPr id="3" name="Table 2">
            <a:extLst>
              <a:ext uri="{FF2B5EF4-FFF2-40B4-BE49-F238E27FC236}">
                <a16:creationId xmlns:a16="http://schemas.microsoft.com/office/drawing/2014/main" id="{1F23B3F0-7CD9-4FA6-B2EC-74DBAE26E8AB}"/>
              </a:ext>
            </a:extLst>
          </p:cNvPr>
          <p:cNvGraphicFramePr>
            <a:graphicFrameLocks noGrp="1"/>
          </p:cNvGraphicFramePr>
          <p:nvPr/>
        </p:nvGraphicFramePr>
        <p:xfrm>
          <a:off x="964798" y="1651673"/>
          <a:ext cx="7287429" cy="1118362"/>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623888">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ES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168,734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46.1</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1.9</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45.6</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55.2</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197,150</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53.9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54.4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44.8</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BE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78,064</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51.7</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3.5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47.5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47.8</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72,951</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48.3</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2.9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52.2</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bl>
          </a:graphicData>
        </a:graphic>
      </p:graphicFrame>
      <p:sp>
        <p:nvSpPr>
          <p:cNvPr id="4" name="Rectangle 3">
            <a:extLst>
              <a:ext uri="{FF2B5EF4-FFF2-40B4-BE49-F238E27FC236}">
                <a16:creationId xmlns:a16="http://schemas.microsoft.com/office/drawing/2014/main" id="{67F136C8-CE71-423A-A655-46F636761BDE}"/>
              </a:ext>
            </a:extLst>
          </p:cNvPr>
          <p:cNvSpPr/>
          <p:nvPr/>
        </p:nvSpPr>
        <p:spPr>
          <a:xfrm>
            <a:off x="1979720" y="1651673"/>
            <a:ext cx="3506680" cy="111836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Google Shape;549;p55">
            <a:extLst>
              <a:ext uri="{FF2B5EF4-FFF2-40B4-BE49-F238E27FC236}">
                <a16:creationId xmlns:a16="http://schemas.microsoft.com/office/drawing/2014/main" id="{81880476-8C2E-4929-8F7D-A53505A46F03}"/>
              </a:ext>
            </a:extLst>
          </p:cNvPr>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12</a:t>
            </a:r>
            <a:endParaRPr lang="it" kern="0" dirty="0"/>
          </a:p>
        </p:txBody>
      </p:sp>
    </p:spTree>
    <p:extLst>
      <p:ext uri="{BB962C8B-B14F-4D97-AF65-F5344CB8AC3E}">
        <p14:creationId xmlns:p14="http://schemas.microsoft.com/office/powerpoint/2010/main" val="91798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13</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graphicFrame>
        <p:nvGraphicFramePr>
          <p:cNvPr id="3" name="Table 2">
            <a:extLst>
              <a:ext uri="{FF2B5EF4-FFF2-40B4-BE49-F238E27FC236}">
                <a16:creationId xmlns:a16="http://schemas.microsoft.com/office/drawing/2014/main" id="{1F23B3F0-7CD9-4FA6-B2EC-74DBAE26E8AB}"/>
              </a:ext>
            </a:extLst>
          </p:cNvPr>
          <p:cNvGraphicFramePr>
            <a:graphicFrameLocks noGrp="1"/>
          </p:cNvGraphicFramePr>
          <p:nvPr>
            <p:extLst>
              <p:ext uri="{D42A27DB-BD31-4B8C-83A1-F6EECF244321}">
                <p14:modId xmlns:p14="http://schemas.microsoft.com/office/powerpoint/2010/main" val="1147855202"/>
              </p:ext>
            </p:extLst>
          </p:nvPr>
        </p:nvGraphicFramePr>
        <p:xfrm>
          <a:off x="964798" y="1676747"/>
          <a:ext cx="7287429" cy="1118362"/>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623888">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ES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168,734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46.1</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1.9</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45.6</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55.2</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197,150</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53.9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54.4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44.8</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BE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78,064</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51.7</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3.5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47.5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47.8</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72,951</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48.3</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2.9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52.2</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bl>
          </a:graphicData>
        </a:graphic>
      </p:graphicFrame>
      <p:pic>
        <p:nvPicPr>
          <p:cNvPr id="19" name="Graphic 18" descr="Chevron arrows">
            <a:extLst>
              <a:ext uri="{FF2B5EF4-FFF2-40B4-BE49-F238E27FC236}">
                <a16:creationId xmlns:a16="http://schemas.microsoft.com/office/drawing/2014/main" id="{EFFC4645-FC3C-4114-A1ED-B171FB8DBA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64" y="3362541"/>
            <a:ext cx="160185" cy="209385"/>
          </a:xfrm>
          <a:prstGeom prst="rect">
            <a:avLst/>
          </a:prstGeom>
        </p:spPr>
      </p:pic>
      <p:sp>
        <p:nvSpPr>
          <p:cNvPr id="25" name="Rectangle 24">
            <a:extLst>
              <a:ext uri="{FF2B5EF4-FFF2-40B4-BE49-F238E27FC236}">
                <a16:creationId xmlns:a16="http://schemas.microsoft.com/office/drawing/2014/main" id="{F98F51B5-ED3F-4E15-A6D7-E980129BC801}"/>
              </a:ext>
            </a:extLst>
          </p:cNvPr>
          <p:cNvSpPr/>
          <p:nvPr/>
        </p:nvSpPr>
        <p:spPr>
          <a:xfrm>
            <a:off x="1080719" y="3244070"/>
            <a:ext cx="3608436" cy="461665"/>
          </a:xfrm>
          <a:prstGeom prst="rect">
            <a:avLst/>
          </a:prstGeom>
        </p:spPr>
        <p:txBody>
          <a:bodyPr wrap="square">
            <a:spAutoFit/>
          </a:bodyPr>
          <a:lstStyle/>
          <a:p>
            <a:r>
              <a:rPr lang="en-GB" sz="1200" b="1" dirty="0">
                <a:solidFill>
                  <a:schemeClr val="tx1">
                    <a:lumMod val="90000"/>
                    <a:lumOff val="10000"/>
                  </a:schemeClr>
                </a:solidFill>
                <a:latin typeface="Outfit Light"/>
              </a:rPr>
              <a:t>Vulnerability rates are almost identical </a:t>
            </a:r>
            <a:r>
              <a:rPr lang="en-GB" sz="1200" dirty="0">
                <a:solidFill>
                  <a:schemeClr val="tx1">
                    <a:lumMod val="90000"/>
                    <a:lumOff val="10000"/>
                  </a:schemeClr>
                </a:solidFill>
                <a:latin typeface="Outfit Light"/>
              </a:rPr>
              <a:t>for both groups, at around 1.9%.</a:t>
            </a:r>
          </a:p>
        </p:txBody>
      </p:sp>
      <p:sp>
        <p:nvSpPr>
          <p:cNvPr id="8" name="Rectangle 7">
            <a:extLst>
              <a:ext uri="{FF2B5EF4-FFF2-40B4-BE49-F238E27FC236}">
                <a16:creationId xmlns:a16="http://schemas.microsoft.com/office/drawing/2014/main" id="{47BC75AB-5017-4376-BD2F-E523E95627C5}"/>
              </a:ext>
            </a:extLst>
          </p:cNvPr>
          <p:cNvSpPr/>
          <p:nvPr/>
        </p:nvSpPr>
        <p:spPr>
          <a:xfrm>
            <a:off x="964798" y="2439799"/>
            <a:ext cx="7287429" cy="35530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a:extLst>
              <a:ext uri="{FF2B5EF4-FFF2-40B4-BE49-F238E27FC236}">
                <a16:creationId xmlns:a16="http://schemas.microsoft.com/office/drawing/2014/main" id="{12F31FF6-E747-4E1A-914C-3981866E5520}"/>
              </a:ext>
            </a:extLst>
          </p:cNvPr>
          <p:cNvSpPr/>
          <p:nvPr/>
        </p:nvSpPr>
        <p:spPr>
          <a:xfrm>
            <a:off x="684018" y="2932830"/>
            <a:ext cx="1749526" cy="276999"/>
          </a:xfrm>
          <a:prstGeom prst="rect">
            <a:avLst/>
          </a:prstGeom>
        </p:spPr>
        <p:txBody>
          <a:bodyPr wrap="square">
            <a:spAutoFit/>
          </a:bodyPr>
          <a:lstStyle/>
          <a:p>
            <a:r>
              <a:rPr lang="en-GB" sz="1200" b="1" dirty="0">
                <a:solidFill>
                  <a:schemeClr val="tx1">
                    <a:lumMod val="90000"/>
                    <a:lumOff val="10000"/>
                  </a:schemeClr>
                </a:solidFill>
                <a:latin typeface="Outfit Light"/>
              </a:rPr>
              <a:t>Aggregate neutrality:</a:t>
            </a:r>
            <a:endParaRPr lang="en-GB" sz="1200" dirty="0">
              <a:solidFill>
                <a:schemeClr val="tx1">
                  <a:lumMod val="90000"/>
                  <a:lumOff val="10000"/>
                </a:schemeClr>
              </a:solidFill>
              <a:latin typeface="Outfit Light"/>
            </a:endParaRPr>
          </a:p>
        </p:txBody>
      </p:sp>
      <p:pic>
        <p:nvPicPr>
          <p:cNvPr id="14" name="Graphic 13" descr="Chevron arrows">
            <a:extLst>
              <a:ext uri="{FF2B5EF4-FFF2-40B4-BE49-F238E27FC236}">
                <a16:creationId xmlns:a16="http://schemas.microsoft.com/office/drawing/2014/main" id="{F5D7E577-7316-44B5-8821-F83271A3C4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64" y="3917656"/>
            <a:ext cx="160185" cy="209385"/>
          </a:xfrm>
          <a:prstGeom prst="rect">
            <a:avLst/>
          </a:prstGeom>
        </p:spPr>
      </p:pic>
      <p:sp>
        <p:nvSpPr>
          <p:cNvPr id="15" name="Rectangle 14">
            <a:extLst>
              <a:ext uri="{FF2B5EF4-FFF2-40B4-BE49-F238E27FC236}">
                <a16:creationId xmlns:a16="http://schemas.microsoft.com/office/drawing/2014/main" id="{09B3B1C5-65B4-4840-90E6-B954B4EDEEEC}"/>
              </a:ext>
            </a:extLst>
          </p:cNvPr>
          <p:cNvSpPr/>
          <p:nvPr/>
        </p:nvSpPr>
        <p:spPr>
          <a:xfrm>
            <a:off x="1080718" y="3773782"/>
            <a:ext cx="3608436" cy="461665"/>
          </a:xfrm>
          <a:prstGeom prst="rect">
            <a:avLst/>
          </a:prstGeom>
        </p:spPr>
        <p:txBody>
          <a:bodyPr wrap="square">
            <a:spAutoFit/>
          </a:bodyPr>
          <a:lstStyle/>
          <a:p>
            <a:r>
              <a:rPr lang="en-GB" sz="1200" dirty="0">
                <a:solidFill>
                  <a:schemeClr val="tx1">
                    <a:lumMod val="90000"/>
                    <a:lumOff val="10000"/>
                  </a:schemeClr>
                </a:solidFill>
                <a:latin typeface="Outfit Light"/>
              </a:rPr>
              <a:t>Men and women have the </a:t>
            </a:r>
            <a:r>
              <a:rPr lang="en-GB" sz="1200" b="1" dirty="0">
                <a:solidFill>
                  <a:schemeClr val="tx1">
                    <a:lumMod val="90000"/>
                    <a:lumOff val="10000"/>
                  </a:schemeClr>
                </a:solidFill>
                <a:latin typeface="Outfit Light"/>
              </a:rPr>
              <a:t>same probability of being exposed </a:t>
            </a:r>
            <a:r>
              <a:rPr lang="en-GB" sz="1200" dirty="0">
                <a:solidFill>
                  <a:schemeClr val="tx1">
                    <a:lumMod val="90000"/>
                    <a:lumOff val="10000"/>
                  </a:schemeClr>
                </a:solidFill>
                <a:latin typeface="Outfit Light"/>
              </a:rPr>
              <a:t>to US trade demand</a:t>
            </a:r>
          </a:p>
        </p:txBody>
      </p:sp>
      <p:sp>
        <p:nvSpPr>
          <p:cNvPr id="17" name="Rectangle 16">
            <a:extLst>
              <a:ext uri="{FF2B5EF4-FFF2-40B4-BE49-F238E27FC236}">
                <a16:creationId xmlns:a16="http://schemas.microsoft.com/office/drawing/2014/main" id="{5D12A6BA-C50C-4936-B0FA-E50311CE008C}"/>
              </a:ext>
            </a:extLst>
          </p:cNvPr>
          <p:cNvSpPr/>
          <p:nvPr/>
        </p:nvSpPr>
        <p:spPr>
          <a:xfrm>
            <a:off x="1080718" y="4303494"/>
            <a:ext cx="3608436" cy="646331"/>
          </a:xfrm>
          <a:prstGeom prst="rect">
            <a:avLst/>
          </a:prstGeom>
        </p:spPr>
        <p:txBody>
          <a:bodyPr wrap="square">
            <a:spAutoFit/>
          </a:bodyPr>
          <a:lstStyle/>
          <a:p>
            <a:r>
              <a:rPr lang="en-GB" sz="1200" dirty="0">
                <a:solidFill>
                  <a:schemeClr val="tx1">
                    <a:lumMod val="90000"/>
                    <a:lumOff val="10000"/>
                  </a:schemeClr>
                </a:solidFill>
                <a:latin typeface="Outfit Light"/>
              </a:rPr>
              <a:t>The </a:t>
            </a:r>
            <a:r>
              <a:rPr lang="en-GB" sz="1200" b="1" dirty="0">
                <a:solidFill>
                  <a:schemeClr val="tx1">
                    <a:lumMod val="90000"/>
                    <a:lumOff val="10000"/>
                  </a:schemeClr>
                </a:solidFill>
                <a:latin typeface="Outfit Light"/>
              </a:rPr>
              <a:t>share of vulnerable workers </a:t>
            </a:r>
            <a:r>
              <a:rPr lang="en-GB" sz="1200" dirty="0">
                <a:solidFill>
                  <a:schemeClr val="tx1">
                    <a:lumMod val="90000"/>
                    <a:lumOff val="10000"/>
                  </a:schemeClr>
                </a:solidFill>
                <a:latin typeface="Outfit Light"/>
              </a:rPr>
              <a:t>is almost identical to the baseline employment structure, being </a:t>
            </a:r>
            <a:r>
              <a:rPr lang="en-GB" sz="1200" b="1" dirty="0">
                <a:solidFill>
                  <a:schemeClr val="tx1">
                    <a:lumMod val="90000"/>
                    <a:lumOff val="10000"/>
                  </a:schemeClr>
                </a:solidFill>
                <a:latin typeface="Outfit Light"/>
              </a:rPr>
              <a:t>a little straight for men </a:t>
            </a:r>
            <a:r>
              <a:rPr lang="en-GB" sz="1200" dirty="0">
                <a:solidFill>
                  <a:schemeClr val="tx1">
                    <a:lumMod val="90000"/>
                    <a:lumOff val="10000"/>
                  </a:schemeClr>
                </a:solidFill>
                <a:latin typeface="Outfit Light"/>
              </a:rPr>
              <a:t>in both cases</a:t>
            </a:r>
          </a:p>
        </p:txBody>
      </p:sp>
      <p:pic>
        <p:nvPicPr>
          <p:cNvPr id="18" name="Graphic 17" descr="Chevron arrows">
            <a:extLst>
              <a:ext uri="{FF2B5EF4-FFF2-40B4-BE49-F238E27FC236}">
                <a16:creationId xmlns:a16="http://schemas.microsoft.com/office/drawing/2014/main" id="{605E0F80-1944-4528-8356-56BB678033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64" y="4525233"/>
            <a:ext cx="160185" cy="209385"/>
          </a:xfrm>
          <a:prstGeom prst="rect">
            <a:avLst/>
          </a:prstGeom>
        </p:spPr>
      </p:pic>
      <p:pic>
        <p:nvPicPr>
          <p:cNvPr id="20" name="Graphic 19" descr="Chevron arrows">
            <a:extLst>
              <a:ext uri="{FF2B5EF4-FFF2-40B4-BE49-F238E27FC236}">
                <a16:creationId xmlns:a16="http://schemas.microsoft.com/office/drawing/2014/main" id="{25A7D494-D75C-46C4-A0D0-2B17FA5CB6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4250" y="3362546"/>
            <a:ext cx="160185" cy="209385"/>
          </a:xfrm>
          <a:prstGeom prst="rect">
            <a:avLst/>
          </a:prstGeom>
        </p:spPr>
      </p:pic>
      <p:sp>
        <p:nvSpPr>
          <p:cNvPr id="21" name="Rectangle 20">
            <a:extLst>
              <a:ext uri="{FF2B5EF4-FFF2-40B4-BE49-F238E27FC236}">
                <a16:creationId xmlns:a16="http://schemas.microsoft.com/office/drawing/2014/main" id="{66BA5B93-0310-419B-BFD7-D37A5A79C1E3}"/>
              </a:ext>
            </a:extLst>
          </p:cNvPr>
          <p:cNvSpPr/>
          <p:nvPr/>
        </p:nvSpPr>
        <p:spPr>
          <a:xfrm>
            <a:off x="5157139" y="3244070"/>
            <a:ext cx="3608436" cy="461665"/>
          </a:xfrm>
          <a:prstGeom prst="rect">
            <a:avLst/>
          </a:prstGeom>
        </p:spPr>
        <p:txBody>
          <a:bodyPr wrap="square">
            <a:spAutoFit/>
          </a:bodyPr>
          <a:lstStyle/>
          <a:p>
            <a:r>
              <a:rPr lang="en-GB" sz="1200" dirty="0">
                <a:solidFill>
                  <a:schemeClr val="tx1">
                    <a:lumMod val="90000"/>
                    <a:lumOff val="10000"/>
                  </a:schemeClr>
                </a:solidFill>
                <a:latin typeface="Outfit Light"/>
              </a:rPr>
              <a:t>At the share in scenario unemployment, </a:t>
            </a:r>
            <a:r>
              <a:rPr lang="en-GB" sz="1200" b="1" dirty="0">
                <a:solidFill>
                  <a:schemeClr val="tx1">
                    <a:lumMod val="90000"/>
                    <a:lumOff val="10000"/>
                  </a:schemeClr>
                </a:solidFill>
                <a:latin typeface="Outfit Light"/>
              </a:rPr>
              <a:t>women jump to 55.2%</a:t>
            </a:r>
          </a:p>
        </p:txBody>
      </p:sp>
      <p:sp>
        <p:nvSpPr>
          <p:cNvPr id="23" name="Rectangle 22">
            <a:extLst>
              <a:ext uri="{FF2B5EF4-FFF2-40B4-BE49-F238E27FC236}">
                <a16:creationId xmlns:a16="http://schemas.microsoft.com/office/drawing/2014/main" id="{F566A960-66ED-4C70-89B6-1BFA505CC607}"/>
              </a:ext>
            </a:extLst>
          </p:cNvPr>
          <p:cNvSpPr/>
          <p:nvPr/>
        </p:nvSpPr>
        <p:spPr>
          <a:xfrm>
            <a:off x="4743504" y="2932830"/>
            <a:ext cx="2096182" cy="276999"/>
          </a:xfrm>
          <a:prstGeom prst="rect">
            <a:avLst/>
          </a:prstGeom>
        </p:spPr>
        <p:txBody>
          <a:bodyPr wrap="square">
            <a:spAutoFit/>
          </a:bodyPr>
          <a:lstStyle/>
          <a:p>
            <a:r>
              <a:rPr lang="en-GB" sz="1200" b="1" dirty="0">
                <a:solidFill>
                  <a:schemeClr val="tx1">
                    <a:lumMod val="90000"/>
                    <a:lumOff val="10000"/>
                  </a:schemeClr>
                </a:solidFill>
                <a:latin typeface="Outfit Light"/>
              </a:rPr>
              <a:t>Pre-existing inequality </a:t>
            </a:r>
            <a:endParaRPr lang="en-GB" sz="1200" dirty="0">
              <a:solidFill>
                <a:schemeClr val="tx1">
                  <a:lumMod val="90000"/>
                  <a:lumOff val="10000"/>
                </a:schemeClr>
              </a:solidFill>
              <a:latin typeface="Outfit Light"/>
            </a:endParaRPr>
          </a:p>
        </p:txBody>
      </p:sp>
      <p:pic>
        <p:nvPicPr>
          <p:cNvPr id="24" name="Graphic 23" descr="Chevron arrows">
            <a:extLst>
              <a:ext uri="{FF2B5EF4-FFF2-40B4-BE49-F238E27FC236}">
                <a16:creationId xmlns:a16="http://schemas.microsoft.com/office/drawing/2014/main" id="{85A3D44D-4ACB-48FC-A6CD-4958495877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4250" y="3892258"/>
            <a:ext cx="160185" cy="209385"/>
          </a:xfrm>
          <a:prstGeom prst="rect">
            <a:avLst/>
          </a:prstGeom>
        </p:spPr>
      </p:pic>
      <p:sp>
        <p:nvSpPr>
          <p:cNvPr id="26" name="Rectangle 25">
            <a:extLst>
              <a:ext uri="{FF2B5EF4-FFF2-40B4-BE49-F238E27FC236}">
                <a16:creationId xmlns:a16="http://schemas.microsoft.com/office/drawing/2014/main" id="{DC4BBCAB-567B-44E2-802D-E2CDE72ECC6E}"/>
              </a:ext>
            </a:extLst>
          </p:cNvPr>
          <p:cNvSpPr/>
          <p:nvPr/>
        </p:nvSpPr>
        <p:spPr>
          <a:xfrm>
            <a:off x="5157138" y="3773782"/>
            <a:ext cx="3608436" cy="461665"/>
          </a:xfrm>
          <a:prstGeom prst="rect">
            <a:avLst/>
          </a:prstGeom>
        </p:spPr>
        <p:txBody>
          <a:bodyPr wrap="square">
            <a:spAutoFit/>
          </a:bodyPr>
          <a:lstStyle/>
          <a:p>
            <a:r>
              <a:rPr lang="en-GB" sz="1200" b="1" dirty="0">
                <a:solidFill>
                  <a:schemeClr val="tx1">
                    <a:lumMod val="90000"/>
                    <a:lumOff val="10000"/>
                  </a:schemeClr>
                </a:solidFill>
                <a:latin typeface="Outfit Light"/>
              </a:rPr>
              <a:t>10 pp. higher </a:t>
            </a:r>
            <a:r>
              <a:rPr lang="en-GB" sz="1200" dirty="0">
                <a:solidFill>
                  <a:schemeClr val="tx1">
                    <a:lumMod val="90000"/>
                    <a:lumOff val="10000"/>
                  </a:schemeClr>
                </a:solidFill>
                <a:latin typeface="Outfit Light"/>
              </a:rPr>
              <a:t>than their share in baseline employment which is due to pre-existing inequality</a:t>
            </a:r>
          </a:p>
        </p:txBody>
      </p:sp>
    </p:spTree>
    <p:extLst>
      <p:ext uri="{BB962C8B-B14F-4D97-AF65-F5344CB8AC3E}">
        <p14:creationId xmlns:p14="http://schemas.microsoft.com/office/powerpoint/2010/main" val="5155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animBg="1"/>
      <p:bldP spid="13" grpId="0"/>
      <p:bldP spid="15" grpId="0"/>
      <p:bldP spid="17" grpId="0"/>
      <p:bldP spid="21" grpId="0"/>
      <p:bldP spid="23"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14</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graphicFrame>
        <p:nvGraphicFramePr>
          <p:cNvPr id="9" name="Table 8">
            <a:extLst>
              <a:ext uri="{FF2B5EF4-FFF2-40B4-BE49-F238E27FC236}">
                <a16:creationId xmlns:a16="http://schemas.microsoft.com/office/drawing/2014/main" id="{E1CFDB8A-8691-4FD9-B4FD-4143E8C82B3F}"/>
              </a:ext>
            </a:extLst>
          </p:cNvPr>
          <p:cNvGraphicFramePr>
            <a:graphicFrameLocks noGrp="1"/>
          </p:cNvGraphicFramePr>
          <p:nvPr>
            <p:extLst>
              <p:ext uri="{D42A27DB-BD31-4B8C-83A1-F6EECF244321}">
                <p14:modId xmlns:p14="http://schemas.microsoft.com/office/powerpoint/2010/main" val="2519592974"/>
              </p:ext>
            </p:extLst>
          </p:nvPr>
        </p:nvGraphicFramePr>
        <p:xfrm>
          <a:off x="964798" y="1676747"/>
          <a:ext cx="7287429" cy="1118362"/>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623888">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ES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168,734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46.1</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1.9</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45.6</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55.2</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197,150</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53.9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1.9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54.4</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44.8</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rowSpan="2">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BE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Female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78,064</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51.7</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3.5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47.5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a:solidFill>
                            <a:schemeClr val="tx1">
                              <a:lumMod val="90000"/>
                              <a:lumOff val="10000"/>
                            </a:schemeClr>
                          </a:solidFill>
                          <a:latin typeface="Outfit Light"/>
                          <a:cs typeface="Arial"/>
                          <a:sym typeface="Arial"/>
                        </a:rPr>
                        <a:t>47.8</a:t>
                      </a:r>
                      <a:endParaRPr lang="es-ES" sz="1200" b="0" i="0" u="none" strike="noStrike" cap="none">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Male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72,951</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48.3</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2.9</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52.5</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cap="none" dirty="0">
                          <a:solidFill>
                            <a:schemeClr val="tx1">
                              <a:lumMod val="90000"/>
                              <a:lumOff val="10000"/>
                            </a:schemeClr>
                          </a:solidFill>
                          <a:latin typeface="Outfit Light"/>
                          <a:cs typeface="Arial"/>
                          <a:sym typeface="Arial"/>
                        </a:rPr>
                        <a:t>52.2</a:t>
                      </a:r>
                      <a:endParaRPr lang="es-ES" sz="1200" b="0"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bl>
          </a:graphicData>
        </a:graphic>
      </p:graphicFrame>
      <p:sp>
        <p:nvSpPr>
          <p:cNvPr id="12" name="Rectangle 11">
            <a:extLst>
              <a:ext uri="{FF2B5EF4-FFF2-40B4-BE49-F238E27FC236}">
                <a16:creationId xmlns:a16="http://schemas.microsoft.com/office/drawing/2014/main" id="{936E20A2-3282-4C13-9BBE-5A28CEC2A18D}"/>
              </a:ext>
            </a:extLst>
          </p:cNvPr>
          <p:cNvSpPr/>
          <p:nvPr/>
        </p:nvSpPr>
        <p:spPr>
          <a:xfrm>
            <a:off x="964798" y="2066938"/>
            <a:ext cx="7287429" cy="35530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Graphic 16" descr="Chevron arrows">
            <a:extLst>
              <a:ext uri="{FF2B5EF4-FFF2-40B4-BE49-F238E27FC236}">
                <a16:creationId xmlns:a16="http://schemas.microsoft.com/office/drawing/2014/main" id="{E59248FF-7D68-4AA6-B723-A183FE5770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64" y="3362541"/>
            <a:ext cx="160185" cy="209385"/>
          </a:xfrm>
          <a:prstGeom prst="rect">
            <a:avLst/>
          </a:prstGeom>
        </p:spPr>
      </p:pic>
      <p:sp>
        <p:nvSpPr>
          <p:cNvPr id="18" name="Rectangle 17">
            <a:extLst>
              <a:ext uri="{FF2B5EF4-FFF2-40B4-BE49-F238E27FC236}">
                <a16:creationId xmlns:a16="http://schemas.microsoft.com/office/drawing/2014/main" id="{12EA4952-28AF-4E54-901A-5A56596B62BF}"/>
              </a:ext>
            </a:extLst>
          </p:cNvPr>
          <p:cNvSpPr/>
          <p:nvPr/>
        </p:nvSpPr>
        <p:spPr>
          <a:xfrm>
            <a:off x="1080719" y="3244070"/>
            <a:ext cx="3608436" cy="461665"/>
          </a:xfrm>
          <a:prstGeom prst="rect">
            <a:avLst/>
          </a:prstGeom>
        </p:spPr>
        <p:txBody>
          <a:bodyPr wrap="square">
            <a:spAutoFit/>
          </a:bodyPr>
          <a:lstStyle/>
          <a:p>
            <a:r>
              <a:rPr lang="en-GB" sz="1200" dirty="0">
                <a:solidFill>
                  <a:schemeClr val="tx1">
                    <a:lumMod val="90000"/>
                    <a:lumOff val="10000"/>
                  </a:schemeClr>
                </a:solidFill>
                <a:latin typeface="Outfit Light"/>
              </a:rPr>
              <a:t>The vulnerability rate for </a:t>
            </a:r>
            <a:r>
              <a:rPr lang="en-GB" sz="1200" b="1" dirty="0">
                <a:solidFill>
                  <a:schemeClr val="tx1">
                    <a:lumMod val="90000"/>
                    <a:lumOff val="10000"/>
                  </a:schemeClr>
                </a:solidFill>
                <a:latin typeface="Outfit Light"/>
              </a:rPr>
              <a:t>women is 3.5%,</a:t>
            </a:r>
            <a:r>
              <a:rPr lang="en-GB" sz="1200" dirty="0">
                <a:solidFill>
                  <a:schemeClr val="tx1">
                    <a:lumMod val="90000"/>
                    <a:lumOff val="10000"/>
                  </a:schemeClr>
                </a:solidFill>
                <a:latin typeface="Outfit Light"/>
              </a:rPr>
              <a:t> which is higher than the </a:t>
            </a:r>
            <a:r>
              <a:rPr lang="en-GB" sz="1200" b="1" dirty="0">
                <a:solidFill>
                  <a:schemeClr val="tx1">
                    <a:lumMod val="90000"/>
                    <a:lumOff val="10000"/>
                  </a:schemeClr>
                </a:solidFill>
                <a:latin typeface="Outfit Light"/>
              </a:rPr>
              <a:t>2.9% for men</a:t>
            </a:r>
          </a:p>
        </p:txBody>
      </p:sp>
      <p:sp>
        <p:nvSpPr>
          <p:cNvPr id="19" name="Rectangle 18">
            <a:extLst>
              <a:ext uri="{FF2B5EF4-FFF2-40B4-BE49-F238E27FC236}">
                <a16:creationId xmlns:a16="http://schemas.microsoft.com/office/drawing/2014/main" id="{B5D54E54-F80D-489F-A51B-4BFB5659EC37}"/>
              </a:ext>
            </a:extLst>
          </p:cNvPr>
          <p:cNvSpPr/>
          <p:nvPr/>
        </p:nvSpPr>
        <p:spPr>
          <a:xfrm>
            <a:off x="684017" y="2932830"/>
            <a:ext cx="2253915" cy="276999"/>
          </a:xfrm>
          <a:prstGeom prst="rect">
            <a:avLst/>
          </a:prstGeom>
        </p:spPr>
        <p:txBody>
          <a:bodyPr wrap="square">
            <a:spAutoFit/>
          </a:bodyPr>
          <a:lstStyle/>
          <a:p>
            <a:r>
              <a:rPr lang="en-GB" sz="1200" b="1" dirty="0">
                <a:solidFill>
                  <a:schemeClr val="tx1">
                    <a:lumMod val="90000"/>
                    <a:lumOff val="10000"/>
                  </a:schemeClr>
                </a:solidFill>
                <a:latin typeface="Outfit Light"/>
              </a:rPr>
              <a:t>Female Bias in Exposure:</a:t>
            </a:r>
            <a:endParaRPr lang="en-GB" sz="1200" dirty="0">
              <a:solidFill>
                <a:schemeClr val="tx1">
                  <a:lumMod val="90000"/>
                  <a:lumOff val="10000"/>
                </a:schemeClr>
              </a:solidFill>
              <a:latin typeface="Outfit Light"/>
            </a:endParaRPr>
          </a:p>
        </p:txBody>
      </p:sp>
      <p:pic>
        <p:nvPicPr>
          <p:cNvPr id="20" name="Graphic 19" descr="Chevron arrows">
            <a:extLst>
              <a:ext uri="{FF2B5EF4-FFF2-40B4-BE49-F238E27FC236}">
                <a16:creationId xmlns:a16="http://schemas.microsoft.com/office/drawing/2014/main" id="{0AAC95E0-4922-4570-8DA9-AB52707190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64" y="3917656"/>
            <a:ext cx="160185" cy="209385"/>
          </a:xfrm>
          <a:prstGeom prst="rect">
            <a:avLst/>
          </a:prstGeom>
        </p:spPr>
      </p:pic>
      <p:sp>
        <p:nvSpPr>
          <p:cNvPr id="21" name="Rectangle 20">
            <a:extLst>
              <a:ext uri="{FF2B5EF4-FFF2-40B4-BE49-F238E27FC236}">
                <a16:creationId xmlns:a16="http://schemas.microsoft.com/office/drawing/2014/main" id="{C9469E30-AE56-45EB-9C0A-EA9FD091DEAD}"/>
              </a:ext>
            </a:extLst>
          </p:cNvPr>
          <p:cNvSpPr/>
          <p:nvPr/>
        </p:nvSpPr>
        <p:spPr>
          <a:xfrm>
            <a:off x="1080718" y="3773782"/>
            <a:ext cx="3608436" cy="830997"/>
          </a:xfrm>
          <a:prstGeom prst="rect">
            <a:avLst/>
          </a:prstGeom>
        </p:spPr>
        <p:txBody>
          <a:bodyPr wrap="square">
            <a:spAutoFit/>
          </a:bodyPr>
          <a:lstStyle/>
          <a:p>
            <a:r>
              <a:rPr lang="en-GB" sz="1200" b="1" dirty="0">
                <a:solidFill>
                  <a:schemeClr val="tx1">
                    <a:lumMod val="90000"/>
                    <a:lumOff val="10000"/>
                  </a:schemeClr>
                </a:solidFill>
                <a:latin typeface="Outfit Light"/>
              </a:rPr>
              <a:t>Women account for the absolute majority of vulnerable workers</a:t>
            </a:r>
            <a:r>
              <a:rPr lang="en-GB" sz="1200" dirty="0">
                <a:solidFill>
                  <a:schemeClr val="tx1">
                    <a:lumMod val="90000"/>
                    <a:lumOff val="10000"/>
                  </a:schemeClr>
                </a:solidFill>
                <a:latin typeface="Outfit Light"/>
              </a:rPr>
              <a:t>, at 51.7%, despite representing a </a:t>
            </a:r>
            <a:r>
              <a:rPr lang="en-GB" sz="1200" b="1" dirty="0">
                <a:solidFill>
                  <a:schemeClr val="tx1">
                    <a:lumMod val="90000"/>
                    <a:lumOff val="10000"/>
                  </a:schemeClr>
                </a:solidFill>
                <a:latin typeface="Outfit Light"/>
              </a:rPr>
              <a:t>minority in the total baseline employment</a:t>
            </a:r>
          </a:p>
        </p:txBody>
      </p:sp>
      <p:sp>
        <p:nvSpPr>
          <p:cNvPr id="27" name="Rectangle 26">
            <a:extLst>
              <a:ext uri="{FF2B5EF4-FFF2-40B4-BE49-F238E27FC236}">
                <a16:creationId xmlns:a16="http://schemas.microsoft.com/office/drawing/2014/main" id="{4EEBD1E5-D4DA-43FF-B482-9E3B6E7B8EDB}"/>
              </a:ext>
            </a:extLst>
          </p:cNvPr>
          <p:cNvSpPr/>
          <p:nvPr/>
        </p:nvSpPr>
        <p:spPr>
          <a:xfrm>
            <a:off x="4743504" y="2932830"/>
            <a:ext cx="3257496" cy="276999"/>
          </a:xfrm>
          <a:prstGeom prst="rect">
            <a:avLst/>
          </a:prstGeom>
        </p:spPr>
        <p:txBody>
          <a:bodyPr wrap="square">
            <a:spAutoFit/>
          </a:bodyPr>
          <a:lstStyle/>
          <a:p>
            <a:r>
              <a:rPr lang="en-GB" sz="1200" b="1" dirty="0">
                <a:solidFill>
                  <a:schemeClr val="tx1">
                    <a:lumMod val="90000"/>
                    <a:lumOff val="10000"/>
                  </a:schemeClr>
                </a:solidFill>
                <a:latin typeface="Outfit Light"/>
              </a:rPr>
              <a:t>Pre-existing masculinized unemployment </a:t>
            </a:r>
            <a:endParaRPr lang="en-GB" sz="1200" dirty="0">
              <a:solidFill>
                <a:schemeClr val="tx1">
                  <a:lumMod val="90000"/>
                  <a:lumOff val="10000"/>
                </a:schemeClr>
              </a:solidFill>
              <a:latin typeface="Outfit Light"/>
            </a:endParaRPr>
          </a:p>
        </p:txBody>
      </p:sp>
      <p:pic>
        <p:nvPicPr>
          <p:cNvPr id="28" name="Graphic 27" descr="Chevron arrows">
            <a:extLst>
              <a:ext uri="{FF2B5EF4-FFF2-40B4-BE49-F238E27FC236}">
                <a16:creationId xmlns:a16="http://schemas.microsoft.com/office/drawing/2014/main" id="{CD66D92F-4A9A-492C-82E6-3815B656F0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4250" y="3328305"/>
            <a:ext cx="160185" cy="209385"/>
          </a:xfrm>
          <a:prstGeom prst="rect">
            <a:avLst/>
          </a:prstGeom>
        </p:spPr>
      </p:pic>
      <p:sp>
        <p:nvSpPr>
          <p:cNvPr id="29" name="Rectangle 28">
            <a:extLst>
              <a:ext uri="{FF2B5EF4-FFF2-40B4-BE49-F238E27FC236}">
                <a16:creationId xmlns:a16="http://schemas.microsoft.com/office/drawing/2014/main" id="{9A412E14-5CA4-4041-BFA0-F8BB7DF55688}"/>
              </a:ext>
            </a:extLst>
          </p:cNvPr>
          <p:cNvSpPr/>
          <p:nvPr/>
        </p:nvSpPr>
        <p:spPr>
          <a:xfrm>
            <a:off x="5157138" y="3209829"/>
            <a:ext cx="3608436" cy="830997"/>
          </a:xfrm>
          <a:prstGeom prst="rect">
            <a:avLst/>
          </a:prstGeom>
        </p:spPr>
        <p:txBody>
          <a:bodyPr wrap="square">
            <a:spAutoFit/>
          </a:bodyPr>
          <a:lstStyle/>
          <a:p>
            <a:r>
              <a:rPr lang="en-GB" sz="1200" dirty="0">
                <a:solidFill>
                  <a:schemeClr val="tx1">
                    <a:lumMod val="90000"/>
                    <a:lumOff val="10000"/>
                  </a:schemeClr>
                </a:solidFill>
                <a:latin typeface="Outfit Light"/>
              </a:rPr>
              <a:t>Although </a:t>
            </a:r>
            <a:r>
              <a:rPr lang="en-GB" sz="1200" b="1" dirty="0">
                <a:solidFill>
                  <a:schemeClr val="tx1">
                    <a:lumMod val="90000"/>
                    <a:lumOff val="10000"/>
                  </a:schemeClr>
                </a:solidFill>
                <a:latin typeface="Outfit Light"/>
              </a:rPr>
              <a:t>women account for a higher proportion of vulnerable workers</a:t>
            </a:r>
            <a:r>
              <a:rPr lang="en-GB" sz="1200" dirty="0">
                <a:solidFill>
                  <a:schemeClr val="tx1">
                    <a:lumMod val="90000"/>
                    <a:lumOff val="10000"/>
                  </a:schemeClr>
                </a:solidFill>
                <a:latin typeface="Outfit Light"/>
              </a:rPr>
              <a:t>, </a:t>
            </a:r>
            <a:r>
              <a:rPr lang="en-GB" sz="1200" b="1" dirty="0">
                <a:solidFill>
                  <a:schemeClr val="tx1">
                    <a:lumMod val="90000"/>
                    <a:lumOff val="10000"/>
                  </a:schemeClr>
                </a:solidFill>
                <a:latin typeface="Outfit Light"/>
              </a:rPr>
              <a:t>unemployment</a:t>
            </a:r>
            <a:r>
              <a:rPr lang="en-GB" sz="1200" dirty="0">
                <a:solidFill>
                  <a:schemeClr val="tx1">
                    <a:lumMod val="90000"/>
                    <a:lumOff val="10000"/>
                  </a:schemeClr>
                </a:solidFill>
                <a:latin typeface="Outfit Light"/>
              </a:rPr>
              <a:t> in this vulnerability scenario </a:t>
            </a:r>
            <a:r>
              <a:rPr lang="en-GB" sz="1200" b="1" dirty="0">
                <a:solidFill>
                  <a:schemeClr val="tx1">
                    <a:lumMod val="90000"/>
                    <a:lumOff val="10000"/>
                  </a:schemeClr>
                </a:solidFill>
                <a:latin typeface="Outfit Light"/>
              </a:rPr>
              <a:t>does not rise disproportionately for them</a:t>
            </a:r>
          </a:p>
        </p:txBody>
      </p:sp>
    </p:spTree>
    <p:extLst>
      <p:ext uri="{BB962C8B-B14F-4D97-AF65-F5344CB8AC3E}">
        <p14:creationId xmlns:p14="http://schemas.microsoft.com/office/powerpoint/2010/main" val="13134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7"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28" name="Picture 27">
            <a:extLst>
              <a:ext uri="{FF2B5EF4-FFF2-40B4-BE49-F238E27FC236}">
                <a16:creationId xmlns:a16="http://schemas.microsoft.com/office/drawing/2014/main" id="{83EB057E-27DF-4000-812C-8133900CC5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9096"/>
            <a:ext cx="4496609" cy="2496647"/>
          </a:xfrm>
          <a:prstGeom prst="rect">
            <a:avLst/>
          </a:prstGeom>
          <a:noFill/>
          <a:ln>
            <a:noFill/>
          </a:ln>
        </p:spPr>
      </p:pic>
      <p:pic>
        <p:nvPicPr>
          <p:cNvPr id="27" name="Picture 26">
            <a:extLst>
              <a:ext uri="{FF2B5EF4-FFF2-40B4-BE49-F238E27FC236}">
                <a16:creationId xmlns:a16="http://schemas.microsoft.com/office/drawing/2014/main" id="{B65FE455-CE25-4A3C-8CBB-910826AE08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13" y="1759097"/>
            <a:ext cx="4496609" cy="2496647"/>
          </a:xfrm>
          <a:prstGeom prst="rect">
            <a:avLst/>
          </a:prstGeom>
          <a:noFill/>
          <a:ln>
            <a:noFill/>
          </a:ln>
        </p:spPr>
      </p:pic>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15</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sp>
        <p:nvSpPr>
          <p:cNvPr id="12" name="Rectangle 11">
            <a:extLst>
              <a:ext uri="{FF2B5EF4-FFF2-40B4-BE49-F238E27FC236}">
                <a16:creationId xmlns:a16="http://schemas.microsoft.com/office/drawing/2014/main" id="{3E6D26B7-0E1D-42BA-87AA-624799E7BE14}"/>
              </a:ext>
            </a:extLst>
          </p:cNvPr>
          <p:cNvSpPr/>
          <p:nvPr/>
        </p:nvSpPr>
        <p:spPr>
          <a:xfrm>
            <a:off x="1897468" y="1455110"/>
            <a:ext cx="817468" cy="276999"/>
          </a:xfrm>
          <a:prstGeom prst="rect">
            <a:avLst/>
          </a:prstGeom>
        </p:spPr>
        <p:txBody>
          <a:bodyPr wrap="square">
            <a:spAutoFit/>
          </a:bodyPr>
          <a:lstStyle/>
          <a:p>
            <a:r>
              <a:rPr lang="en-GB" sz="1200" b="1" dirty="0">
                <a:solidFill>
                  <a:schemeClr val="tx1">
                    <a:lumMod val="90000"/>
                    <a:lumOff val="10000"/>
                  </a:schemeClr>
                </a:solidFill>
                <a:latin typeface="Outfit Light"/>
              </a:rPr>
              <a:t>SPAIN</a:t>
            </a:r>
            <a:endParaRPr lang="en-GB" sz="1200" dirty="0">
              <a:solidFill>
                <a:schemeClr val="tx1">
                  <a:lumMod val="90000"/>
                  <a:lumOff val="10000"/>
                </a:schemeClr>
              </a:solidFill>
              <a:latin typeface="Outfit Light"/>
            </a:endParaRPr>
          </a:p>
        </p:txBody>
      </p:sp>
      <p:sp>
        <p:nvSpPr>
          <p:cNvPr id="26" name="Rectangle 25">
            <a:extLst>
              <a:ext uri="{FF2B5EF4-FFF2-40B4-BE49-F238E27FC236}">
                <a16:creationId xmlns:a16="http://schemas.microsoft.com/office/drawing/2014/main" id="{C9DEECCF-FE37-431D-B71F-7ED337BAE766}"/>
              </a:ext>
            </a:extLst>
          </p:cNvPr>
          <p:cNvSpPr/>
          <p:nvPr/>
        </p:nvSpPr>
        <p:spPr>
          <a:xfrm>
            <a:off x="6366919" y="1455110"/>
            <a:ext cx="903891" cy="276999"/>
          </a:xfrm>
          <a:prstGeom prst="rect">
            <a:avLst/>
          </a:prstGeom>
        </p:spPr>
        <p:txBody>
          <a:bodyPr wrap="square">
            <a:spAutoFit/>
          </a:bodyPr>
          <a:lstStyle/>
          <a:p>
            <a:r>
              <a:rPr lang="en-GB" sz="1200" b="1" dirty="0">
                <a:solidFill>
                  <a:schemeClr val="tx1">
                    <a:lumMod val="90000"/>
                    <a:lumOff val="10000"/>
                  </a:schemeClr>
                </a:solidFill>
                <a:latin typeface="Outfit Light"/>
              </a:rPr>
              <a:t>BELGIUM</a:t>
            </a:r>
            <a:endParaRPr lang="en-GB" sz="1200" dirty="0">
              <a:solidFill>
                <a:schemeClr val="tx1">
                  <a:lumMod val="90000"/>
                  <a:lumOff val="10000"/>
                </a:schemeClr>
              </a:solidFill>
              <a:latin typeface="Outfit Light"/>
            </a:endParaRPr>
          </a:p>
        </p:txBody>
      </p:sp>
    </p:spTree>
    <p:extLst>
      <p:ext uri="{BB962C8B-B14F-4D97-AF65-F5344CB8AC3E}">
        <p14:creationId xmlns:p14="http://schemas.microsoft.com/office/powerpoint/2010/main" val="2958424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16</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sp>
        <p:nvSpPr>
          <p:cNvPr id="12" name="Rectangle 11">
            <a:extLst>
              <a:ext uri="{FF2B5EF4-FFF2-40B4-BE49-F238E27FC236}">
                <a16:creationId xmlns:a16="http://schemas.microsoft.com/office/drawing/2014/main" id="{3E6D26B7-0E1D-42BA-87AA-624799E7BE14}"/>
              </a:ext>
            </a:extLst>
          </p:cNvPr>
          <p:cNvSpPr/>
          <p:nvPr/>
        </p:nvSpPr>
        <p:spPr>
          <a:xfrm>
            <a:off x="2290334" y="1324789"/>
            <a:ext cx="817468" cy="276999"/>
          </a:xfrm>
          <a:prstGeom prst="rect">
            <a:avLst/>
          </a:prstGeom>
        </p:spPr>
        <p:txBody>
          <a:bodyPr wrap="square">
            <a:spAutoFit/>
          </a:bodyPr>
          <a:lstStyle/>
          <a:p>
            <a:r>
              <a:rPr lang="en-GB" sz="1200" b="1" dirty="0">
                <a:solidFill>
                  <a:schemeClr val="tx1">
                    <a:lumMod val="90000"/>
                    <a:lumOff val="10000"/>
                  </a:schemeClr>
                </a:solidFill>
                <a:latin typeface="Outfit Light"/>
              </a:rPr>
              <a:t>SPAIN</a:t>
            </a:r>
            <a:endParaRPr lang="en-GB" sz="1200" dirty="0">
              <a:solidFill>
                <a:schemeClr val="tx1">
                  <a:lumMod val="90000"/>
                  <a:lumOff val="10000"/>
                </a:schemeClr>
              </a:solidFill>
              <a:latin typeface="Outfit Light"/>
            </a:endParaRPr>
          </a:p>
        </p:txBody>
      </p:sp>
      <p:pic>
        <p:nvPicPr>
          <p:cNvPr id="16" name="Picture 15">
            <a:extLst>
              <a:ext uri="{FF2B5EF4-FFF2-40B4-BE49-F238E27FC236}">
                <a16:creationId xmlns:a16="http://schemas.microsoft.com/office/drawing/2014/main" id="{813A92E4-0C34-4F8A-9CCA-161959A446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601788"/>
            <a:ext cx="5190067" cy="2881675"/>
          </a:xfrm>
          <a:prstGeom prst="rect">
            <a:avLst/>
          </a:prstGeom>
          <a:noFill/>
          <a:ln>
            <a:noFill/>
          </a:ln>
        </p:spPr>
      </p:pic>
      <p:sp>
        <p:nvSpPr>
          <p:cNvPr id="14" name="Rectangle 13">
            <a:extLst>
              <a:ext uri="{FF2B5EF4-FFF2-40B4-BE49-F238E27FC236}">
                <a16:creationId xmlns:a16="http://schemas.microsoft.com/office/drawing/2014/main" id="{1791F3B8-4936-4BC4-A96C-A9572646CB52}"/>
              </a:ext>
            </a:extLst>
          </p:cNvPr>
          <p:cNvSpPr/>
          <p:nvPr/>
        </p:nvSpPr>
        <p:spPr>
          <a:xfrm>
            <a:off x="5046132" y="1324789"/>
            <a:ext cx="3936999" cy="276999"/>
          </a:xfrm>
          <a:prstGeom prst="rect">
            <a:avLst/>
          </a:prstGeom>
        </p:spPr>
        <p:txBody>
          <a:bodyPr wrap="square">
            <a:spAutoFit/>
          </a:bodyPr>
          <a:lstStyle/>
          <a:p>
            <a:r>
              <a:rPr lang="en-GB" sz="1200" b="1" dirty="0">
                <a:solidFill>
                  <a:schemeClr val="tx1">
                    <a:lumMod val="90000"/>
                    <a:lumOff val="10000"/>
                  </a:schemeClr>
                </a:solidFill>
                <a:latin typeface="Outfit Light"/>
              </a:rPr>
              <a:t>Why vulnerability is almost gender-neutral in Spain</a:t>
            </a:r>
          </a:p>
        </p:txBody>
      </p:sp>
      <p:pic>
        <p:nvPicPr>
          <p:cNvPr id="9" name="Graphic 8" descr="Chevron arrows">
            <a:extLst>
              <a:ext uri="{FF2B5EF4-FFF2-40B4-BE49-F238E27FC236}">
                <a16:creationId xmlns:a16="http://schemas.microsoft.com/office/drawing/2014/main" id="{74BEE906-FC0D-4D6F-AF7E-02F196290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7" y="1847752"/>
            <a:ext cx="206944" cy="270505"/>
          </a:xfrm>
          <a:prstGeom prst="rect">
            <a:avLst/>
          </a:prstGeom>
        </p:spPr>
      </p:pic>
      <p:sp>
        <p:nvSpPr>
          <p:cNvPr id="10" name="Rectangle 9">
            <a:extLst>
              <a:ext uri="{FF2B5EF4-FFF2-40B4-BE49-F238E27FC236}">
                <a16:creationId xmlns:a16="http://schemas.microsoft.com/office/drawing/2014/main" id="{B98E60D2-E28F-4D27-A789-5C8D95D41444}"/>
              </a:ext>
            </a:extLst>
          </p:cNvPr>
          <p:cNvSpPr/>
          <p:nvPr/>
        </p:nvSpPr>
        <p:spPr>
          <a:xfrm>
            <a:off x="5105400" y="1659840"/>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Male vulnerability is concentrated in manufacturing and transport, while female vulnerability is concentrated in professional and administrative services</a:t>
            </a:r>
          </a:p>
        </p:txBody>
      </p:sp>
      <p:pic>
        <p:nvPicPr>
          <p:cNvPr id="11" name="Graphic 10" descr="Chevron arrows">
            <a:extLst>
              <a:ext uri="{FF2B5EF4-FFF2-40B4-BE49-F238E27FC236}">
                <a16:creationId xmlns:a16="http://schemas.microsoft.com/office/drawing/2014/main" id="{9C908B38-B64D-4DAC-8FBE-A38DAA1BC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7" y="2544710"/>
            <a:ext cx="206944" cy="270505"/>
          </a:xfrm>
          <a:prstGeom prst="rect">
            <a:avLst/>
          </a:prstGeom>
        </p:spPr>
      </p:pic>
      <p:sp>
        <p:nvSpPr>
          <p:cNvPr id="15" name="Rectangle 14">
            <a:extLst>
              <a:ext uri="{FF2B5EF4-FFF2-40B4-BE49-F238E27FC236}">
                <a16:creationId xmlns:a16="http://schemas.microsoft.com/office/drawing/2014/main" id="{DA0D7EF7-8BF4-4EB2-B77F-D13A15A7A2B2}"/>
              </a:ext>
            </a:extLst>
          </p:cNvPr>
          <p:cNvSpPr/>
          <p:nvPr/>
        </p:nvSpPr>
        <p:spPr>
          <a:xfrm>
            <a:off x="5105399" y="2312841"/>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These sectors represent large shares of export-supported employment, so male and female exposure tends to balance out.</a:t>
            </a:r>
          </a:p>
        </p:txBody>
      </p:sp>
      <p:pic>
        <p:nvPicPr>
          <p:cNvPr id="17" name="Graphic 16" descr="Chevron arrows">
            <a:extLst>
              <a:ext uri="{FF2B5EF4-FFF2-40B4-BE49-F238E27FC236}">
                <a16:creationId xmlns:a16="http://schemas.microsoft.com/office/drawing/2014/main" id="{43475749-C57F-4282-802B-54D30F3D5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8" y="3152027"/>
            <a:ext cx="206944" cy="270505"/>
          </a:xfrm>
          <a:prstGeom prst="rect">
            <a:avLst/>
          </a:prstGeom>
        </p:spPr>
      </p:pic>
      <p:sp>
        <p:nvSpPr>
          <p:cNvPr id="18" name="Rectangle 17">
            <a:extLst>
              <a:ext uri="{FF2B5EF4-FFF2-40B4-BE49-F238E27FC236}">
                <a16:creationId xmlns:a16="http://schemas.microsoft.com/office/drawing/2014/main" id="{95DF3240-D665-4FFD-BB3D-8BF0E75B6B8B}"/>
              </a:ext>
            </a:extLst>
          </p:cNvPr>
          <p:cNvSpPr/>
          <p:nvPr/>
        </p:nvSpPr>
        <p:spPr>
          <a:xfrm>
            <a:off x="5105400" y="2959172"/>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By contrast, highly feminised sectors such as health and education show very low vulnerability because they are much less connected to US demand</a:t>
            </a:r>
          </a:p>
        </p:txBody>
      </p:sp>
    </p:spTree>
    <p:extLst>
      <p:ext uri="{BB962C8B-B14F-4D97-AF65-F5344CB8AC3E}">
        <p14:creationId xmlns:p14="http://schemas.microsoft.com/office/powerpoint/2010/main" val="29524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5"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19" name="Picture 18">
            <a:extLst>
              <a:ext uri="{FF2B5EF4-FFF2-40B4-BE49-F238E27FC236}">
                <a16:creationId xmlns:a16="http://schemas.microsoft.com/office/drawing/2014/main" id="{BF817107-89CF-4F17-B64B-A40D77DB37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601788"/>
            <a:ext cx="5190067" cy="2881675"/>
          </a:xfrm>
          <a:prstGeom prst="rect">
            <a:avLst/>
          </a:prstGeom>
          <a:noFill/>
          <a:ln>
            <a:noFill/>
          </a:ln>
        </p:spPr>
      </p:pic>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17</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sp>
        <p:nvSpPr>
          <p:cNvPr id="12" name="Rectangle 11">
            <a:extLst>
              <a:ext uri="{FF2B5EF4-FFF2-40B4-BE49-F238E27FC236}">
                <a16:creationId xmlns:a16="http://schemas.microsoft.com/office/drawing/2014/main" id="{3E6D26B7-0E1D-42BA-87AA-624799E7BE14}"/>
              </a:ext>
            </a:extLst>
          </p:cNvPr>
          <p:cNvSpPr/>
          <p:nvPr/>
        </p:nvSpPr>
        <p:spPr>
          <a:xfrm>
            <a:off x="2290333" y="1324789"/>
            <a:ext cx="977799" cy="276999"/>
          </a:xfrm>
          <a:prstGeom prst="rect">
            <a:avLst/>
          </a:prstGeom>
        </p:spPr>
        <p:txBody>
          <a:bodyPr wrap="square">
            <a:spAutoFit/>
          </a:bodyPr>
          <a:lstStyle/>
          <a:p>
            <a:r>
              <a:rPr lang="en-GB" sz="1200" b="1" dirty="0">
                <a:solidFill>
                  <a:schemeClr val="tx1">
                    <a:lumMod val="90000"/>
                    <a:lumOff val="10000"/>
                  </a:schemeClr>
                </a:solidFill>
                <a:latin typeface="Outfit Light"/>
              </a:rPr>
              <a:t>BELGIUM</a:t>
            </a:r>
            <a:endParaRPr lang="en-GB" sz="1200" dirty="0">
              <a:solidFill>
                <a:schemeClr val="tx1">
                  <a:lumMod val="90000"/>
                  <a:lumOff val="10000"/>
                </a:schemeClr>
              </a:solidFill>
              <a:latin typeface="Outfit Light"/>
            </a:endParaRPr>
          </a:p>
        </p:txBody>
      </p:sp>
      <p:sp>
        <p:nvSpPr>
          <p:cNvPr id="14" name="Rectangle 13">
            <a:extLst>
              <a:ext uri="{FF2B5EF4-FFF2-40B4-BE49-F238E27FC236}">
                <a16:creationId xmlns:a16="http://schemas.microsoft.com/office/drawing/2014/main" id="{1791F3B8-4936-4BC4-A96C-A9572646CB52}"/>
              </a:ext>
            </a:extLst>
          </p:cNvPr>
          <p:cNvSpPr/>
          <p:nvPr/>
        </p:nvSpPr>
        <p:spPr>
          <a:xfrm>
            <a:off x="4741334" y="1324789"/>
            <a:ext cx="4402666" cy="276999"/>
          </a:xfrm>
          <a:prstGeom prst="rect">
            <a:avLst/>
          </a:prstGeom>
        </p:spPr>
        <p:txBody>
          <a:bodyPr wrap="square">
            <a:spAutoFit/>
          </a:bodyPr>
          <a:lstStyle/>
          <a:p>
            <a:r>
              <a:rPr lang="en-GB" sz="1200" b="1" dirty="0">
                <a:solidFill>
                  <a:schemeClr val="tx1">
                    <a:lumMod val="90000"/>
                    <a:lumOff val="10000"/>
                  </a:schemeClr>
                </a:solidFill>
                <a:latin typeface="Outfit Light"/>
              </a:rPr>
              <a:t>Professional services drive female vulnerability in Belgium</a:t>
            </a:r>
          </a:p>
        </p:txBody>
      </p:sp>
      <p:pic>
        <p:nvPicPr>
          <p:cNvPr id="9" name="Graphic 8" descr="Chevron arrows">
            <a:extLst>
              <a:ext uri="{FF2B5EF4-FFF2-40B4-BE49-F238E27FC236}">
                <a16:creationId xmlns:a16="http://schemas.microsoft.com/office/drawing/2014/main" id="{74BEE906-FC0D-4D6F-AF7E-02F196290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7" y="1847752"/>
            <a:ext cx="206944" cy="270505"/>
          </a:xfrm>
          <a:prstGeom prst="rect">
            <a:avLst/>
          </a:prstGeom>
        </p:spPr>
      </p:pic>
      <p:sp>
        <p:nvSpPr>
          <p:cNvPr id="10" name="Rectangle 9">
            <a:extLst>
              <a:ext uri="{FF2B5EF4-FFF2-40B4-BE49-F238E27FC236}">
                <a16:creationId xmlns:a16="http://schemas.microsoft.com/office/drawing/2014/main" id="{B98E60D2-E28F-4D27-A789-5C8D95D41444}"/>
              </a:ext>
            </a:extLst>
          </p:cNvPr>
          <p:cNvSpPr/>
          <p:nvPr/>
        </p:nvSpPr>
        <p:spPr>
          <a:xfrm>
            <a:off x="5105400" y="1659840"/>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Vulnerability is strongly concentrated in professional and administrative services, the largest export-supported sector.</a:t>
            </a:r>
          </a:p>
        </p:txBody>
      </p:sp>
      <p:pic>
        <p:nvPicPr>
          <p:cNvPr id="11" name="Graphic 10" descr="Chevron arrows">
            <a:extLst>
              <a:ext uri="{FF2B5EF4-FFF2-40B4-BE49-F238E27FC236}">
                <a16:creationId xmlns:a16="http://schemas.microsoft.com/office/drawing/2014/main" id="{9C908B38-B64D-4DAC-8FBE-A38DAA1BC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8" y="2538040"/>
            <a:ext cx="206944" cy="270505"/>
          </a:xfrm>
          <a:prstGeom prst="rect">
            <a:avLst/>
          </a:prstGeom>
        </p:spPr>
      </p:pic>
      <p:sp>
        <p:nvSpPr>
          <p:cNvPr id="15" name="Rectangle 14">
            <a:extLst>
              <a:ext uri="{FF2B5EF4-FFF2-40B4-BE49-F238E27FC236}">
                <a16:creationId xmlns:a16="http://schemas.microsoft.com/office/drawing/2014/main" id="{DA0D7EF7-8BF4-4EB2-B77F-D13A15A7A2B2}"/>
              </a:ext>
            </a:extLst>
          </p:cNvPr>
          <p:cNvSpPr/>
          <p:nvPr/>
        </p:nvSpPr>
        <p:spPr>
          <a:xfrm>
            <a:off x="5105400" y="2306171"/>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Women account for a larger share of vulnerable workers in this sector, and additional vulnerability comes from trade and education</a:t>
            </a:r>
          </a:p>
        </p:txBody>
      </p:sp>
      <p:pic>
        <p:nvPicPr>
          <p:cNvPr id="17" name="Graphic 16" descr="Chevron arrows">
            <a:extLst>
              <a:ext uri="{FF2B5EF4-FFF2-40B4-BE49-F238E27FC236}">
                <a16:creationId xmlns:a16="http://schemas.microsoft.com/office/drawing/2014/main" id="{43475749-C57F-4282-802B-54D30F3D5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8" y="3127963"/>
            <a:ext cx="206944" cy="270505"/>
          </a:xfrm>
          <a:prstGeom prst="rect">
            <a:avLst/>
          </a:prstGeom>
        </p:spPr>
      </p:pic>
      <p:sp>
        <p:nvSpPr>
          <p:cNvPr id="18" name="Rectangle 17">
            <a:extLst>
              <a:ext uri="{FF2B5EF4-FFF2-40B4-BE49-F238E27FC236}">
                <a16:creationId xmlns:a16="http://schemas.microsoft.com/office/drawing/2014/main" id="{95DF3240-D665-4FFD-BB3D-8BF0E75B6B8B}"/>
              </a:ext>
            </a:extLst>
          </p:cNvPr>
          <p:cNvSpPr/>
          <p:nvPr/>
        </p:nvSpPr>
        <p:spPr>
          <a:xfrm>
            <a:off x="5105400" y="2937352"/>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As a result, women are slightly overrepresented among vulnerable workers and show higher vulnerability rates than men.</a:t>
            </a:r>
          </a:p>
        </p:txBody>
      </p:sp>
      <p:pic>
        <p:nvPicPr>
          <p:cNvPr id="23" name="Graphic 22" descr="Chevron arrows">
            <a:extLst>
              <a:ext uri="{FF2B5EF4-FFF2-40B4-BE49-F238E27FC236}">
                <a16:creationId xmlns:a16="http://schemas.microsoft.com/office/drawing/2014/main" id="{B447F581-090F-4262-A712-24BFC3A36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8" y="3667486"/>
            <a:ext cx="206944" cy="270505"/>
          </a:xfrm>
          <a:prstGeom prst="rect">
            <a:avLst/>
          </a:prstGeom>
        </p:spPr>
      </p:pic>
      <p:sp>
        <p:nvSpPr>
          <p:cNvPr id="24" name="Rectangle 23">
            <a:extLst>
              <a:ext uri="{FF2B5EF4-FFF2-40B4-BE49-F238E27FC236}">
                <a16:creationId xmlns:a16="http://schemas.microsoft.com/office/drawing/2014/main" id="{BD735846-F106-4BCA-8229-3930D63E1E8E}"/>
              </a:ext>
            </a:extLst>
          </p:cNvPr>
          <p:cNvSpPr/>
          <p:nvPr/>
        </p:nvSpPr>
        <p:spPr>
          <a:xfrm>
            <a:off x="5105400" y="3571907"/>
            <a:ext cx="3936999" cy="461665"/>
          </a:xfrm>
          <a:prstGeom prst="rect">
            <a:avLst/>
          </a:prstGeom>
        </p:spPr>
        <p:txBody>
          <a:bodyPr wrap="square">
            <a:spAutoFit/>
          </a:bodyPr>
          <a:lstStyle/>
          <a:p>
            <a:r>
              <a:rPr lang="en-GB" sz="1200" dirty="0">
                <a:solidFill>
                  <a:schemeClr val="tx1">
                    <a:lumMod val="90000"/>
                    <a:lumOff val="10000"/>
                  </a:schemeClr>
                </a:solidFill>
                <a:latin typeface="Outfit Light"/>
              </a:rPr>
              <a:t>This helps explain the female bias observed in the aggregate results.</a:t>
            </a:r>
          </a:p>
        </p:txBody>
      </p:sp>
    </p:spTree>
    <p:extLst>
      <p:ext uri="{BB962C8B-B14F-4D97-AF65-F5344CB8AC3E}">
        <p14:creationId xmlns:p14="http://schemas.microsoft.com/office/powerpoint/2010/main" val="394142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5" grpId="0"/>
      <p:bldP spid="18"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kern="0" dirty="0"/>
              <a:t>18</a:t>
            </a:r>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Educational level</a:t>
            </a:r>
          </a:p>
        </p:txBody>
      </p:sp>
      <p:graphicFrame>
        <p:nvGraphicFramePr>
          <p:cNvPr id="7" name="Table 6">
            <a:extLst>
              <a:ext uri="{FF2B5EF4-FFF2-40B4-BE49-F238E27FC236}">
                <a16:creationId xmlns:a16="http://schemas.microsoft.com/office/drawing/2014/main" id="{D9C12E29-07CB-4C45-AB00-63AECECB9C49}"/>
              </a:ext>
            </a:extLst>
          </p:cNvPr>
          <p:cNvGraphicFramePr>
            <a:graphicFrameLocks noGrp="1"/>
          </p:cNvGraphicFramePr>
          <p:nvPr>
            <p:extLst>
              <p:ext uri="{D42A27DB-BD31-4B8C-83A1-F6EECF244321}">
                <p14:modId xmlns:p14="http://schemas.microsoft.com/office/powerpoint/2010/main" val="1893787491"/>
              </p:ext>
            </p:extLst>
          </p:nvPr>
        </p:nvGraphicFramePr>
        <p:xfrm>
          <a:off x="754455" y="1376623"/>
          <a:ext cx="7708116" cy="1487424"/>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1044575">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3">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ES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Low</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27,750</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7.6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2.3</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6.3</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15.6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ea typeface="Calibri" panose="020F0502020204030204" pitchFamily="34" charset="0"/>
                          <a:cs typeface="Arial"/>
                          <a:sym typeface="Arial"/>
                        </a:rPr>
                        <a:t>Intermediate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129,855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35.5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35.1</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47.9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vMerge="1">
                  <a:txBody>
                    <a:bodyPr/>
                    <a:lstStyle/>
                    <a:p>
                      <a:pPr>
                        <a:lnSpc>
                          <a:spcPct val="107000"/>
                        </a:lnSpc>
                        <a:spcAft>
                          <a:spcPts val="0"/>
                        </a:spcAft>
                      </a:pP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rPr>
                        <a:t>High</a:t>
                      </a:r>
                    </a:p>
                  </a:txBody>
                  <a:tcPr marL="44450" marR="4445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207,827</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56.9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1.8</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58.6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36.6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12465"/>
                  </a:ext>
                </a:extLst>
              </a:tr>
              <a:tr h="147955">
                <a:tc rowSpan="3">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BE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Low</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3,074</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7</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ea typeface="Calibri" panose="020F0502020204030204" pitchFamily="34" charset="0"/>
                          <a:cs typeface="Arial"/>
                          <a:sym typeface="Arial"/>
                        </a:rPr>
                        <a:t>Intermediate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36,975</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24.5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4.6</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17</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34.7</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r h="147955">
                <a:tc vMerge="1">
                  <a:txBody>
                    <a:bodyPr/>
                    <a:lstStyle/>
                    <a:p>
                      <a:pPr>
                        <a:lnSpc>
                          <a:spcPct val="107000"/>
                        </a:lnSpc>
                        <a:spcAft>
                          <a:spcPts val="0"/>
                        </a:spcAft>
                      </a:pP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rPr>
                        <a:t>High</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110,966</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73.5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80.8</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58.3</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36670"/>
                  </a:ext>
                </a:extLst>
              </a:tr>
            </a:tbl>
          </a:graphicData>
        </a:graphic>
      </p:graphicFrame>
      <p:sp>
        <p:nvSpPr>
          <p:cNvPr id="10" name="Rectangle 9">
            <a:extLst>
              <a:ext uri="{FF2B5EF4-FFF2-40B4-BE49-F238E27FC236}">
                <a16:creationId xmlns:a16="http://schemas.microsoft.com/office/drawing/2014/main" id="{DDE9FA16-65AB-470B-9712-157729819F82}"/>
              </a:ext>
            </a:extLst>
          </p:cNvPr>
          <p:cNvSpPr/>
          <p:nvPr/>
        </p:nvSpPr>
        <p:spPr>
          <a:xfrm>
            <a:off x="754455" y="2312387"/>
            <a:ext cx="7708115" cy="55166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Graphic 10" descr="Chevron arrows">
            <a:extLst>
              <a:ext uri="{FF2B5EF4-FFF2-40B4-BE49-F238E27FC236}">
                <a16:creationId xmlns:a16="http://schemas.microsoft.com/office/drawing/2014/main" id="{4DDD4B8E-3B98-4B22-A8B3-C6BBCC2910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791" y="3428410"/>
            <a:ext cx="160185" cy="209385"/>
          </a:xfrm>
          <a:prstGeom prst="rect">
            <a:avLst/>
          </a:prstGeom>
        </p:spPr>
      </p:pic>
      <p:sp>
        <p:nvSpPr>
          <p:cNvPr id="12" name="Rectangle 11">
            <a:extLst>
              <a:ext uri="{FF2B5EF4-FFF2-40B4-BE49-F238E27FC236}">
                <a16:creationId xmlns:a16="http://schemas.microsoft.com/office/drawing/2014/main" id="{F6A34291-4157-47A0-8AF8-61C5FA111D0B}"/>
              </a:ext>
            </a:extLst>
          </p:cNvPr>
          <p:cNvSpPr/>
          <p:nvPr/>
        </p:nvSpPr>
        <p:spPr>
          <a:xfrm>
            <a:off x="1123976" y="3302271"/>
            <a:ext cx="6168532" cy="461665"/>
          </a:xfrm>
          <a:prstGeom prst="rect">
            <a:avLst/>
          </a:prstGeom>
        </p:spPr>
        <p:txBody>
          <a:bodyPr wrap="square">
            <a:spAutoFit/>
          </a:bodyPr>
          <a:lstStyle/>
          <a:p>
            <a:r>
              <a:rPr lang="en-GB" sz="1200" dirty="0">
                <a:solidFill>
                  <a:schemeClr val="tx1">
                    <a:lumMod val="90000"/>
                    <a:lumOff val="10000"/>
                  </a:schemeClr>
                </a:solidFill>
                <a:latin typeface="Outfit Light"/>
              </a:rPr>
              <a:t>Workers with </a:t>
            </a:r>
            <a:r>
              <a:rPr lang="en-GB" sz="1200" b="1" dirty="0">
                <a:solidFill>
                  <a:schemeClr val="tx1">
                    <a:lumMod val="90000"/>
                    <a:lumOff val="10000"/>
                  </a:schemeClr>
                </a:solidFill>
                <a:latin typeface="Outfit Light"/>
              </a:rPr>
              <a:t>low education </a:t>
            </a:r>
            <a:r>
              <a:rPr lang="en-GB" sz="1200" dirty="0">
                <a:solidFill>
                  <a:schemeClr val="tx1">
                    <a:lumMod val="90000"/>
                    <a:lumOff val="10000"/>
                  </a:schemeClr>
                </a:solidFill>
                <a:latin typeface="Outfit Light"/>
              </a:rPr>
              <a:t>have the highest relative risk at 2.3%, followed by medium education at 1.9%, and high education at 1.8%</a:t>
            </a:r>
          </a:p>
        </p:txBody>
      </p:sp>
      <p:sp>
        <p:nvSpPr>
          <p:cNvPr id="13" name="Rectangle 12">
            <a:extLst>
              <a:ext uri="{FF2B5EF4-FFF2-40B4-BE49-F238E27FC236}">
                <a16:creationId xmlns:a16="http://schemas.microsoft.com/office/drawing/2014/main" id="{47A71C8A-0A76-4DF5-9746-3D498FE83593}"/>
              </a:ext>
            </a:extLst>
          </p:cNvPr>
          <p:cNvSpPr/>
          <p:nvPr/>
        </p:nvSpPr>
        <p:spPr>
          <a:xfrm>
            <a:off x="754455" y="3006340"/>
            <a:ext cx="4184315" cy="276999"/>
          </a:xfrm>
          <a:prstGeom prst="rect">
            <a:avLst/>
          </a:prstGeom>
        </p:spPr>
        <p:txBody>
          <a:bodyPr wrap="square">
            <a:spAutoFit/>
          </a:bodyPr>
          <a:lstStyle/>
          <a:p>
            <a:r>
              <a:rPr lang="en-GB" sz="1200" b="1" dirty="0">
                <a:solidFill>
                  <a:schemeClr val="tx1">
                    <a:lumMod val="90000"/>
                    <a:lumOff val="10000"/>
                  </a:schemeClr>
                </a:solidFill>
                <a:latin typeface="Outfit Light"/>
              </a:rPr>
              <a:t>As education level rises, the vulnerability rate decreases</a:t>
            </a:r>
            <a:endParaRPr lang="en-GB" sz="1200" dirty="0">
              <a:solidFill>
                <a:schemeClr val="tx1">
                  <a:lumMod val="90000"/>
                  <a:lumOff val="10000"/>
                </a:schemeClr>
              </a:solidFill>
              <a:latin typeface="Outfit Light"/>
            </a:endParaRPr>
          </a:p>
        </p:txBody>
      </p:sp>
      <p:pic>
        <p:nvPicPr>
          <p:cNvPr id="14" name="Graphic 13" descr="Chevron arrows">
            <a:extLst>
              <a:ext uri="{FF2B5EF4-FFF2-40B4-BE49-F238E27FC236}">
                <a16:creationId xmlns:a16="http://schemas.microsoft.com/office/drawing/2014/main" id="{0ABB780C-F189-4EA5-8887-8A309F58F0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966" y="3950534"/>
            <a:ext cx="160185" cy="209385"/>
          </a:xfrm>
          <a:prstGeom prst="rect">
            <a:avLst/>
          </a:prstGeom>
        </p:spPr>
      </p:pic>
      <p:sp>
        <p:nvSpPr>
          <p:cNvPr id="15" name="Rectangle 14">
            <a:extLst>
              <a:ext uri="{FF2B5EF4-FFF2-40B4-BE49-F238E27FC236}">
                <a16:creationId xmlns:a16="http://schemas.microsoft.com/office/drawing/2014/main" id="{B8BE4326-0FD3-4846-94EB-756999BDD6D7}"/>
              </a:ext>
            </a:extLst>
          </p:cNvPr>
          <p:cNvSpPr/>
          <p:nvPr/>
        </p:nvSpPr>
        <p:spPr>
          <a:xfrm>
            <a:off x="1122445" y="3832710"/>
            <a:ext cx="6170953" cy="461665"/>
          </a:xfrm>
          <a:prstGeom prst="rect">
            <a:avLst/>
          </a:prstGeom>
        </p:spPr>
        <p:txBody>
          <a:bodyPr wrap="square">
            <a:spAutoFit/>
          </a:bodyPr>
          <a:lstStyle/>
          <a:p>
            <a:r>
              <a:rPr lang="en-GB" sz="1200" b="1" dirty="0">
                <a:solidFill>
                  <a:schemeClr val="tx1">
                    <a:lumMod val="90000"/>
                    <a:lumOff val="10000"/>
                  </a:schemeClr>
                </a:solidFill>
                <a:latin typeface="Outfit Light"/>
              </a:rPr>
              <a:t>Highly educated </a:t>
            </a:r>
            <a:r>
              <a:rPr lang="en-GB" sz="1200" dirty="0">
                <a:solidFill>
                  <a:schemeClr val="tx1">
                    <a:lumMod val="90000"/>
                    <a:lumOff val="10000"/>
                  </a:schemeClr>
                </a:solidFill>
                <a:latin typeface="Outfit Light"/>
              </a:rPr>
              <a:t>represent the absolute majority of vulnerable positions, at 56.9% because they dominate the baseline employment structure at 58.6%</a:t>
            </a:r>
          </a:p>
        </p:txBody>
      </p:sp>
      <p:pic>
        <p:nvPicPr>
          <p:cNvPr id="26" name="Graphic 25" descr="Chevron arrows">
            <a:extLst>
              <a:ext uri="{FF2B5EF4-FFF2-40B4-BE49-F238E27FC236}">
                <a16:creationId xmlns:a16="http://schemas.microsoft.com/office/drawing/2014/main" id="{ACA57B0B-C344-41D2-B4C3-0341FF068E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260" y="4408183"/>
            <a:ext cx="160185" cy="209385"/>
          </a:xfrm>
          <a:prstGeom prst="rect">
            <a:avLst/>
          </a:prstGeom>
        </p:spPr>
      </p:pic>
      <p:sp>
        <p:nvSpPr>
          <p:cNvPr id="27" name="Rectangle 26">
            <a:extLst>
              <a:ext uri="{FF2B5EF4-FFF2-40B4-BE49-F238E27FC236}">
                <a16:creationId xmlns:a16="http://schemas.microsoft.com/office/drawing/2014/main" id="{CE1612E4-B9D3-4F41-BBEE-33B315A9C9CE}"/>
              </a:ext>
            </a:extLst>
          </p:cNvPr>
          <p:cNvSpPr/>
          <p:nvPr/>
        </p:nvSpPr>
        <p:spPr>
          <a:xfrm>
            <a:off x="1122445" y="4374377"/>
            <a:ext cx="6170063" cy="276999"/>
          </a:xfrm>
          <a:prstGeom prst="rect">
            <a:avLst/>
          </a:prstGeom>
        </p:spPr>
        <p:txBody>
          <a:bodyPr wrap="square">
            <a:spAutoFit/>
          </a:bodyPr>
          <a:lstStyle/>
          <a:p>
            <a:r>
              <a:rPr lang="en-GB" sz="1200" dirty="0">
                <a:solidFill>
                  <a:schemeClr val="tx1">
                    <a:lumMod val="90000"/>
                    <a:lumOff val="10000"/>
                  </a:schemeClr>
                </a:solidFill>
                <a:latin typeface="Outfit Light"/>
              </a:rPr>
              <a:t>Followed by workers with </a:t>
            </a:r>
            <a:r>
              <a:rPr lang="en-GB" sz="1200" b="1" dirty="0">
                <a:solidFill>
                  <a:schemeClr val="tx1">
                    <a:lumMod val="90000"/>
                    <a:lumOff val="10000"/>
                  </a:schemeClr>
                </a:solidFill>
                <a:latin typeface="Outfit Light"/>
              </a:rPr>
              <a:t>intermediate and low education</a:t>
            </a:r>
          </a:p>
        </p:txBody>
      </p:sp>
    </p:spTree>
    <p:extLst>
      <p:ext uri="{BB962C8B-B14F-4D97-AF65-F5344CB8AC3E}">
        <p14:creationId xmlns:p14="http://schemas.microsoft.com/office/powerpoint/2010/main" val="37370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kern="0" dirty="0"/>
              <a:t>19</a:t>
            </a:r>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Educational level</a:t>
            </a:r>
          </a:p>
        </p:txBody>
      </p:sp>
      <p:graphicFrame>
        <p:nvGraphicFramePr>
          <p:cNvPr id="7" name="Table 6">
            <a:extLst>
              <a:ext uri="{FF2B5EF4-FFF2-40B4-BE49-F238E27FC236}">
                <a16:creationId xmlns:a16="http://schemas.microsoft.com/office/drawing/2014/main" id="{D9C12E29-07CB-4C45-AB00-63AECECB9C49}"/>
              </a:ext>
            </a:extLst>
          </p:cNvPr>
          <p:cNvGraphicFramePr>
            <a:graphicFrameLocks noGrp="1"/>
          </p:cNvGraphicFramePr>
          <p:nvPr>
            <p:extLst/>
          </p:nvPr>
        </p:nvGraphicFramePr>
        <p:xfrm>
          <a:off x="754455" y="1376623"/>
          <a:ext cx="7708116" cy="1487424"/>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1044575">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3">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ES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Low</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27,750</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7.6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2.3</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6.3</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15.6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ea typeface="Calibri" panose="020F0502020204030204" pitchFamily="34" charset="0"/>
                          <a:cs typeface="Arial"/>
                          <a:sym typeface="Arial"/>
                        </a:rPr>
                        <a:t>Intermediate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129,855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35.5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35.1</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47.9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vMerge="1">
                  <a:txBody>
                    <a:bodyPr/>
                    <a:lstStyle/>
                    <a:p>
                      <a:pPr>
                        <a:lnSpc>
                          <a:spcPct val="107000"/>
                        </a:lnSpc>
                        <a:spcAft>
                          <a:spcPts val="0"/>
                        </a:spcAft>
                      </a:pP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rPr>
                        <a:t>High</a:t>
                      </a:r>
                    </a:p>
                  </a:txBody>
                  <a:tcPr marL="44450" marR="4445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207,827</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56.9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1.8</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58.6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36.6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12465"/>
                  </a:ext>
                </a:extLst>
              </a:tr>
              <a:tr h="147955">
                <a:tc rowSpan="3">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BE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Low</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3,074</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7</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s-ES" sz="1200" b="1" i="0" u="none" strike="noStrike" cap="none" dirty="0" err="1">
                          <a:solidFill>
                            <a:schemeClr val="tx1">
                              <a:lumMod val="90000"/>
                              <a:lumOff val="10000"/>
                            </a:schemeClr>
                          </a:solidFill>
                          <a:latin typeface="Outfit Light"/>
                          <a:ea typeface="Calibri" panose="020F0502020204030204" pitchFamily="34" charset="0"/>
                          <a:cs typeface="Arial"/>
                          <a:sym typeface="Arial"/>
                        </a:rPr>
                        <a:t>Intermediate</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36,975</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24.5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4.6</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17</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34.7</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r h="147955">
                <a:tc vMerge="1">
                  <a:txBody>
                    <a:bodyPr/>
                    <a:lstStyle/>
                    <a:p>
                      <a:pPr>
                        <a:lnSpc>
                          <a:spcPct val="107000"/>
                        </a:lnSpc>
                        <a:spcAft>
                          <a:spcPts val="0"/>
                        </a:spcAft>
                      </a:pP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rPr>
                        <a:t>High</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110,966</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73.5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80.8</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58.3</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36670"/>
                  </a:ext>
                </a:extLst>
              </a:tr>
            </a:tbl>
          </a:graphicData>
        </a:graphic>
      </p:graphicFrame>
      <p:sp>
        <p:nvSpPr>
          <p:cNvPr id="10" name="Rectangle 9">
            <a:extLst>
              <a:ext uri="{FF2B5EF4-FFF2-40B4-BE49-F238E27FC236}">
                <a16:creationId xmlns:a16="http://schemas.microsoft.com/office/drawing/2014/main" id="{DDE9FA16-65AB-470B-9712-157729819F82}"/>
              </a:ext>
            </a:extLst>
          </p:cNvPr>
          <p:cNvSpPr/>
          <p:nvPr/>
        </p:nvSpPr>
        <p:spPr>
          <a:xfrm flipV="1">
            <a:off x="754455" y="1769533"/>
            <a:ext cx="7708115" cy="542854"/>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Graphic 10" descr="Chevron arrows">
            <a:extLst>
              <a:ext uri="{FF2B5EF4-FFF2-40B4-BE49-F238E27FC236}">
                <a16:creationId xmlns:a16="http://schemas.microsoft.com/office/drawing/2014/main" id="{4DDD4B8E-3B98-4B22-A8B3-C6BBCC2910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791" y="3428410"/>
            <a:ext cx="160185" cy="209385"/>
          </a:xfrm>
          <a:prstGeom prst="rect">
            <a:avLst/>
          </a:prstGeom>
        </p:spPr>
      </p:pic>
      <p:sp>
        <p:nvSpPr>
          <p:cNvPr id="12" name="Rectangle 11">
            <a:extLst>
              <a:ext uri="{FF2B5EF4-FFF2-40B4-BE49-F238E27FC236}">
                <a16:creationId xmlns:a16="http://schemas.microsoft.com/office/drawing/2014/main" id="{F6A34291-4157-47A0-8AF8-61C5FA111D0B}"/>
              </a:ext>
            </a:extLst>
          </p:cNvPr>
          <p:cNvSpPr/>
          <p:nvPr/>
        </p:nvSpPr>
        <p:spPr>
          <a:xfrm>
            <a:off x="1123976" y="3302271"/>
            <a:ext cx="6168532" cy="461665"/>
          </a:xfrm>
          <a:prstGeom prst="rect">
            <a:avLst/>
          </a:prstGeom>
        </p:spPr>
        <p:txBody>
          <a:bodyPr wrap="square">
            <a:spAutoFit/>
          </a:bodyPr>
          <a:lstStyle/>
          <a:p>
            <a:r>
              <a:rPr lang="en-GB" sz="1200" dirty="0">
                <a:solidFill>
                  <a:schemeClr val="tx1">
                    <a:lumMod val="90000"/>
                    <a:lumOff val="10000"/>
                  </a:schemeClr>
                </a:solidFill>
                <a:latin typeface="Outfit Light"/>
              </a:rPr>
              <a:t>Workers with </a:t>
            </a:r>
            <a:r>
              <a:rPr lang="en-GB" sz="1200" b="1" dirty="0">
                <a:solidFill>
                  <a:schemeClr val="tx1">
                    <a:lumMod val="90000"/>
                    <a:lumOff val="10000"/>
                  </a:schemeClr>
                </a:solidFill>
                <a:latin typeface="Outfit Light"/>
              </a:rPr>
              <a:t>intermediate education </a:t>
            </a:r>
            <a:r>
              <a:rPr lang="en-GB" sz="1200" dirty="0">
                <a:solidFill>
                  <a:schemeClr val="tx1">
                    <a:lumMod val="90000"/>
                    <a:lumOff val="10000"/>
                  </a:schemeClr>
                </a:solidFill>
                <a:latin typeface="Outfit Light"/>
              </a:rPr>
              <a:t>have the highest vulnerability rate at 4.6%. High education and low education have the same lower risk, at 2.9%</a:t>
            </a:r>
          </a:p>
        </p:txBody>
      </p:sp>
      <p:sp>
        <p:nvSpPr>
          <p:cNvPr id="13" name="Rectangle 12">
            <a:extLst>
              <a:ext uri="{FF2B5EF4-FFF2-40B4-BE49-F238E27FC236}">
                <a16:creationId xmlns:a16="http://schemas.microsoft.com/office/drawing/2014/main" id="{47A71C8A-0A76-4DF5-9746-3D498FE83593}"/>
              </a:ext>
            </a:extLst>
          </p:cNvPr>
          <p:cNvSpPr/>
          <p:nvPr/>
        </p:nvSpPr>
        <p:spPr>
          <a:xfrm>
            <a:off x="754455" y="3006340"/>
            <a:ext cx="4184315" cy="276999"/>
          </a:xfrm>
          <a:prstGeom prst="rect">
            <a:avLst/>
          </a:prstGeom>
        </p:spPr>
        <p:txBody>
          <a:bodyPr wrap="square">
            <a:spAutoFit/>
          </a:bodyPr>
          <a:lstStyle/>
          <a:p>
            <a:r>
              <a:rPr lang="en-GB" sz="1200" b="1" dirty="0">
                <a:solidFill>
                  <a:schemeClr val="tx1">
                    <a:lumMod val="90000"/>
                    <a:lumOff val="10000"/>
                  </a:schemeClr>
                </a:solidFill>
                <a:latin typeface="Outfit Light"/>
              </a:rPr>
              <a:t>The middle group has the highest risk</a:t>
            </a:r>
            <a:endParaRPr lang="en-GB" sz="1200" dirty="0">
              <a:solidFill>
                <a:schemeClr val="tx1">
                  <a:lumMod val="90000"/>
                  <a:lumOff val="10000"/>
                </a:schemeClr>
              </a:solidFill>
              <a:latin typeface="Outfit Light"/>
            </a:endParaRPr>
          </a:p>
        </p:txBody>
      </p:sp>
      <p:pic>
        <p:nvPicPr>
          <p:cNvPr id="14" name="Graphic 13" descr="Chevron arrows">
            <a:extLst>
              <a:ext uri="{FF2B5EF4-FFF2-40B4-BE49-F238E27FC236}">
                <a16:creationId xmlns:a16="http://schemas.microsoft.com/office/drawing/2014/main" id="{0ABB780C-F189-4EA5-8887-8A309F58F0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966" y="3950534"/>
            <a:ext cx="160185" cy="209385"/>
          </a:xfrm>
          <a:prstGeom prst="rect">
            <a:avLst/>
          </a:prstGeom>
        </p:spPr>
      </p:pic>
      <p:sp>
        <p:nvSpPr>
          <p:cNvPr id="15" name="Rectangle 14">
            <a:extLst>
              <a:ext uri="{FF2B5EF4-FFF2-40B4-BE49-F238E27FC236}">
                <a16:creationId xmlns:a16="http://schemas.microsoft.com/office/drawing/2014/main" id="{B8BE4326-0FD3-4846-94EB-756999BDD6D7}"/>
              </a:ext>
            </a:extLst>
          </p:cNvPr>
          <p:cNvSpPr/>
          <p:nvPr/>
        </p:nvSpPr>
        <p:spPr>
          <a:xfrm>
            <a:off x="1122445" y="3832710"/>
            <a:ext cx="6170953" cy="461665"/>
          </a:xfrm>
          <a:prstGeom prst="rect">
            <a:avLst/>
          </a:prstGeom>
        </p:spPr>
        <p:txBody>
          <a:bodyPr wrap="square">
            <a:spAutoFit/>
          </a:bodyPr>
          <a:lstStyle/>
          <a:p>
            <a:r>
              <a:rPr lang="en-GB" sz="1200" dirty="0">
                <a:solidFill>
                  <a:schemeClr val="tx1">
                    <a:lumMod val="90000"/>
                    <a:lumOff val="10000"/>
                  </a:schemeClr>
                </a:solidFill>
                <a:latin typeface="Outfit Light"/>
              </a:rPr>
              <a:t>In absolute terms, people with a </a:t>
            </a:r>
            <a:r>
              <a:rPr lang="en-GB" sz="1200" b="1" dirty="0">
                <a:solidFill>
                  <a:schemeClr val="tx1">
                    <a:lumMod val="90000"/>
                    <a:lumOff val="10000"/>
                  </a:schemeClr>
                </a:solidFill>
                <a:latin typeface="Outfit Light"/>
              </a:rPr>
              <a:t>high level of education </a:t>
            </a:r>
            <a:r>
              <a:rPr lang="en-GB" sz="1200" dirty="0">
                <a:solidFill>
                  <a:schemeClr val="tx1">
                    <a:lumMod val="90000"/>
                    <a:lumOff val="10000"/>
                  </a:schemeClr>
                </a:solidFill>
                <a:latin typeface="Outfit Light"/>
              </a:rPr>
              <a:t>account for 73.5% of all vulnerable workers, a proportion similar to the baseline employment</a:t>
            </a:r>
          </a:p>
        </p:txBody>
      </p:sp>
      <p:pic>
        <p:nvPicPr>
          <p:cNvPr id="26" name="Graphic 25" descr="Chevron arrows">
            <a:extLst>
              <a:ext uri="{FF2B5EF4-FFF2-40B4-BE49-F238E27FC236}">
                <a16:creationId xmlns:a16="http://schemas.microsoft.com/office/drawing/2014/main" id="{ACA57B0B-C344-41D2-B4C3-0341FF068E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260" y="4408183"/>
            <a:ext cx="160185" cy="209385"/>
          </a:xfrm>
          <a:prstGeom prst="rect">
            <a:avLst/>
          </a:prstGeom>
        </p:spPr>
      </p:pic>
      <p:sp>
        <p:nvSpPr>
          <p:cNvPr id="27" name="Rectangle 26">
            <a:extLst>
              <a:ext uri="{FF2B5EF4-FFF2-40B4-BE49-F238E27FC236}">
                <a16:creationId xmlns:a16="http://schemas.microsoft.com/office/drawing/2014/main" id="{CE1612E4-B9D3-4F41-BBEE-33B315A9C9CE}"/>
              </a:ext>
            </a:extLst>
          </p:cNvPr>
          <p:cNvSpPr/>
          <p:nvPr/>
        </p:nvSpPr>
        <p:spPr>
          <a:xfrm>
            <a:off x="1122445" y="4374377"/>
            <a:ext cx="6170063" cy="276999"/>
          </a:xfrm>
          <a:prstGeom prst="rect">
            <a:avLst/>
          </a:prstGeom>
        </p:spPr>
        <p:txBody>
          <a:bodyPr wrap="square">
            <a:spAutoFit/>
          </a:bodyPr>
          <a:lstStyle/>
          <a:p>
            <a:r>
              <a:rPr lang="en-GB" sz="1200" dirty="0">
                <a:solidFill>
                  <a:schemeClr val="tx1">
                    <a:lumMod val="90000"/>
                    <a:lumOff val="10000"/>
                  </a:schemeClr>
                </a:solidFill>
                <a:latin typeface="Outfit Light"/>
              </a:rPr>
              <a:t>Followed by workers with </a:t>
            </a:r>
            <a:r>
              <a:rPr lang="en-GB" sz="1200" b="1" dirty="0">
                <a:solidFill>
                  <a:schemeClr val="tx1">
                    <a:lumMod val="90000"/>
                    <a:lumOff val="10000"/>
                  </a:schemeClr>
                </a:solidFill>
                <a:latin typeface="Outfit Light"/>
              </a:rPr>
              <a:t>intermediate (24.5%) and low education (2%)</a:t>
            </a:r>
          </a:p>
        </p:txBody>
      </p:sp>
    </p:spTree>
    <p:extLst>
      <p:ext uri="{BB962C8B-B14F-4D97-AF65-F5344CB8AC3E}">
        <p14:creationId xmlns:p14="http://schemas.microsoft.com/office/powerpoint/2010/main" val="37399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20" name="Picture 19">
            <a:extLst>
              <a:ext uri="{FF2B5EF4-FFF2-40B4-BE49-F238E27FC236}">
                <a16:creationId xmlns:a16="http://schemas.microsoft.com/office/drawing/2014/main" id="{A73E45E8-A9D2-4C0F-9013-504379C18E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4431"/>
            <a:ext cx="5190067" cy="2879032"/>
          </a:xfrm>
          <a:prstGeom prst="rect">
            <a:avLst/>
          </a:prstGeom>
          <a:noFill/>
          <a:ln>
            <a:noFill/>
          </a:ln>
        </p:spPr>
      </p:pic>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20</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Educational level</a:t>
            </a:r>
          </a:p>
        </p:txBody>
      </p:sp>
      <p:sp>
        <p:nvSpPr>
          <p:cNvPr id="12" name="Rectangle 11">
            <a:extLst>
              <a:ext uri="{FF2B5EF4-FFF2-40B4-BE49-F238E27FC236}">
                <a16:creationId xmlns:a16="http://schemas.microsoft.com/office/drawing/2014/main" id="{3E6D26B7-0E1D-42BA-87AA-624799E7BE14}"/>
              </a:ext>
            </a:extLst>
          </p:cNvPr>
          <p:cNvSpPr/>
          <p:nvPr/>
        </p:nvSpPr>
        <p:spPr>
          <a:xfrm>
            <a:off x="2290334" y="1324789"/>
            <a:ext cx="817468" cy="276999"/>
          </a:xfrm>
          <a:prstGeom prst="rect">
            <a:avLst/>
          </a:prstGeom>
        </p:spPr>
        <p:txBody>
          <a:bodyPr wrap="square">
            <a:spAutoFit/>
          </a:bodyPr>
          <a:lstStyle/>
          <a:p>
            <a:r>
              <a:rPr lang="en-GB" sz="1200" b="1" dirty="0">
                <a:solidFill>
                  <a:schemeClr val="tx1">
                    <a:lumMod val="90000"/>
                    <a:lumOff val="10000"/>
                  </a:schemeClr>
                </a:solidFill>
                <a:latin typeface="Outfit Light"/>
              </a:rPr>
              <a:t>SPAIN</a:t>
            </a:r>
            <a:endParaRPr lang="en-GB" sz="1200" dirty="0">
              <a:solidFill>
                <a:schemeClr val="tx1">
                  <a:lumMod val="90000"/>
                  <a:lumOff val="10000"/>
                </a:schemeClr>
              </a:solidFill>
              <a:latin typeface="Outfit Light"/>
            </a:endParaRPr>
          </a:p>
        </p:txBody>
      </p:sp>
      <p:pic>
        <p:nvPicPr>
          <p:cNvPr id="9" name="Graphic 8" descr="Chevron arrows">
            <a:extLst>
              <a:ext uri="{FF2B5EF4-FFF2-40B4-BE49-F238E27FC236}">
                <a16:creationId xmlns:a16="http://schemas.microsoft.com/office/drawing/2014/main" id="{74BEE906-FC0D-4D6F-AF7E-02F196290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4" y="2116601"/>
            <a:ext cx="206944" cy="270505"/>
          </a:xfrm>
          <a:prstGeom prst="rect">
            <a:avLst/>
          </a:prstGeom>
        </p:spPr>
      </p:pic>
      <p:sp>
        <p:nvSpPr>
          <p:cNvPr id="10" name="Rectangle 9">
            <a:extLst>
              <a:ext uri="{FF2B5EF4-FFF2-40B4-BE49-F238E27FC236}">
                <a16:creationId xmlns:a16="http://schemas.microsoft.com/office/drawing/2014/main" id="{B98E60D2-E28F-4D27-A789-5C8D95D41444}"/>
              </a:ext>
            </a:extLst>
          </p:cNvPr>
          <p:cNvSpPr/>
          <p:nvPr/>
        </p:nvSpPr>
        <p:spPr>
          <a:xfrm>
            <a:off x="5190067" y="2016883"/>
            <a:ext cx="3936999" cy="461665"/>
          </a:xfrm>
          <a:prstGeom prst="rect">
            <a:avLst/>
          </a:prstGeom>
        </p:spPr>
        <p:txBody>
          <a:bodyPr wrap="square">
            <a:spAutoFit/>
          </a:bodyPr>
          <a:lstStyle/>
          <a:p>
            <a:r>
              <a:rPr lang="en-GB" sz="1200" b="1" dirty="0">
                <a:solidFill>
                  <a:schemeClr val="tx1">
                    <a:lumMod val="90000"/>
                    <a:lumOff val="10000"/>
                  </a:schemeClr>
                </a:solidFill>
                <a:latin typeface="Outfit Light"/>
              </a:rPr>
              <a:t>Professional services and ICT </a:t>
            </a:r>
            <a:r>
              <a:rPr lang="en-GB" sz="1200" dirty="0">
                <a:solidFill>
                  <a:schemeClr val="tx1">
                    <a:lumMod val="90000"/>
                    <a:lumOff val="10000"/>
                  </a:schemeClr>
                </a:solidFill>
                <a:latin typeface="Outfit Light"/>
              </a:rPr>
              <a:t>concentrate many highly educated vulnerable workers</a:t>
            </a:r>
          </a:p>
        </p:txBody>
      </p:sp>
      <p:pic>
        <p:nvPicPr>
          <p:cNvPr id="11" name="Graphic 10" descr="Chevron arrows">
            <a:extLst>
              <a:ext uri="{FF2B5EF4-FFF2-40B4-BE49-F238E27FC236}">
                <a16:creationId xmlns:a16="http://schemas.microsoft.com/office/drawing/2014/main" id="{9C908B38-B64D-4DAC-8FBE-A38DAA1BC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2663421"/>
            <a:ext cx="206944" cy="270505"/>
          </a:xfrm>
          <a:prstGeom prst="rect">
            <a:avLst/>
          </a:prstGeom>
        </p:spPr>
      </p:pic>
      <p:sp>
        <p:nvSpPr>
          <p:cNvPr id="15" name="Rectangle 14">
            <a:extLst>
              <a:ext uri="{FF2B5EF4-FFF2-40B4-BE49-F238E27FC236}">
                <a16:creationId xmlns:a16="http://schemas.microsoft.com/office/drawing/2014/main" id="{DA0D7EF7-8BF4-4EB2-B77F-D13A15A7A2B2}"/>
              </a:ext>
            </a:extLst>
          </p:cNvPr>
          <p:cNvSpPr/>
          <p:nvPr/>
        </p:nvSpPr>
        <p:spPr>
          <a:xfrm>
            <a:off x="5190067" y="2478548"/>
            <a:ext cx="3936999" cy="646331"/>
          </a:xfrm>
          <a:prstGeom prst="rect">
            <a:avLst/>
          </a:prstGeom>
        </p:spPr>
        <p:txBody>
          <a:bodyPr wrap="square">
            <a:spAutoFit/>
          </a:bodyPr>
          <a:lstStyle/>
          <a:p>
            <a:r>
              <a:rPr lang="en-GB" sz="1200" b="1" dirty="0">
                <a:solidFill>
                  <a:schemeClr val="tx1">
                    <a:lumMod val="90000"/>
                    <a:lumOff val="10000"/>
                  </a:schemeClr>
                </a:solidFill>
                <a:latin typeface="Outfit Light"/>
              </a:rPr>
              <a:t>Trade and manufacturing </a:t>
            </a:r>
            <a:r>
              <a:rPr lang="en-GB" sz="1200" dirty="0">
                <a:solidFill>
                  <a:schemeClr val="tx1">
                    <a:lumMod val="90000"/>
                    <a:lumOff val="10000"/>
                  </a:schemeClr>
                </a:solidFill>
                <a:latin typeface="Outfit Light"/>
              </a:rPr>
              <a:t>concentrate many workers with intermediate education and also contribute strongly to vulnerability</a:t>
            </a:r>
          </a:p>
        </p:txBody>
      </p:sp>
      <p:pic>
        <p:nvPicPr>
          <p:cNvPr id="17" name="Graphic 16" descr="Chevron arrows">
            <a:extLst>
              <a:ext uri="{FF2B5EF4-FFF2-40B4-BE49-F238E27FC236}">
                <a16:creationId xmlns:a16="http://schemas.microsoft.com/office/drawing/2014/main" id="{43475749-C57F-4282-802B-54D30F3D5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3267948"/>
            <a:ext cx="206944" cy="270505"/>
          </a:xfrm>
          <a:prstGeom prst="rect">
            <a:avLst/>
          </a:prstGeom>
        </p:spPr>
      </p:pic>
      <p:sp>
        <p:nvSpPr>
          <p:cNvPr id="18" name="Rectangle 17">
            <a:extLst>
              <a:ext uri="{FF2B5EF4-FFF2-40B4-BE49-F238E27FC236}">
                <a16:creationId xmlns:a16="http://schemas.microsoft.com/office/drawing/2014/main" id="{95DF3240-D665-4FFD-BB3D-8BF0E75B6B8B}"/>
              </a:ext>
            </a:extLst>
          </p:cNvPr>
          <p:cNvSpPr/>
          <p:nvPr/>
        </p:nvSpPr>
        <p:spPr>
          <a:xfrm>
            <a:off x="5190067" y="3135947"/>
            <a:ext cx="3936999" cy="461665"/>
          </a:xfrm>
          <a:prstGeom prst="rect">
            <a:avLst/>
          </a:prstGeom>
        </p:spPr>
        <p:txBody>
          <a:bodyPr wrap="square">
            <a:spAutoFit/>
          </a:bodyPr>
          <a:lstStyle/>
          <a:p>
            <a:r>
              <a:rPr lang="en-GB" sz="1200" dirty="0">
                <a:solidFill>
                  <a:schemeClr val="tx1">
                    <a:lumMod val="90000"/>
                    <a:lumOff val="10000"/>
                  </a:schemeClr>
                </a:solidFill>
                <a:latin typeface="Outfit Light"/>
              </a:rPr>
              <a:t>By contrast, </a:t>
            </a:r>
            <a:r>
              <a:rPr lang="en-GB" sz="1200" b="1" dirty="0">
                <a:solidFill>
                  <a:schemeClr val="tx1">
                    <a:lumMod val="90000"/>
                    <a:lumOff val="10000"/>
                  </a:schemeClr>
                </a:solidFill>
                <a:latin typeface="Outfit Light"/>
              </a:rPr>
              <a:t>education and health </a:t>
            </a:r>
            <a:r>
              <a:rPr lang="en-GB" sz="1200" dirty="0">
                <a:solidFill>
                  <a:schemeClr val="tx1">
                    <a:lumMod val="90000"/>
                    <a:lumOff val="10000"/>
                  </a:schemeClr>
                </a:solidFill>
                <a:latin typeface="Outfit Light"/>
              </a:rPr>
              <a:t>have many highly educated workers but very low vulnerability.</a:t>
            </a:r>
          </a:p>
        </p:txBody>
      </p:sp>
      <p:pic>
        <p:nvPicPr>
          <p:cNvPr id="23" name="Graphic 22" descr="Chevron arrows">
            <a:extLst>
              <a:ext uri="{FF2B5EF4-FFF2-40B4-BE49-F238E27FC236}">
                <a16:creationId xmlns:a16="http://schemas.microsoft.com/office/drawing/2014/main" id="{B447F581-090F-4262-A712-24BFC3A36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3647903"/>
            <a:ext cx="206944" cy="270505"/>
          </a:xfrm>
          <a:prstGeom prst="rect">
            <a:avLst/>
          </a:prstGeom>
        </p:spPr>
      </p:pic>
      <p:sp>
        <p:nvSpPr>
          <p:cNvPr id="24" name="Rectangle 23">
            <a:extLst>
              <a:ext uri="{FF2B5EF4-FFF2-40B4-BE49-F238E27FC236}">
                <a16:creationId xmlns:a16="http://schemas.microsoft.com/office/drawing/2014/main" id="{BD735846-F106-4BCA-8229-3930D63E1E8E}"/>
              </a:ext>
            </a:extLst>
          </p:cNvPr>
          <p:cNvSpPr/>
          <p:nvPr/>
        </p:nvSpPr>
        <p:spPr>
          <a:xfrm>
            <a:off x="5190067" y="3552324"/>
            <a:ext cx="3936999" cy="461665"/>
          </a:xfrm>
          <a:prstGeom prst="rect">
            <a:avLst/>
          </a:prstGeom>
        </p:spPr>
        <p:txBody>
          <a:bodyPr wrap="square">
            <a:spAutoFit/>
          </a:bodyPr>
          <a:lstStyle/>
          <a:p>
            <a:r>
              <a:rPr lang="en-GB" sz="1200" dirty="0">
                <a:solidFill>
                  <a:schemeClr val="tx1">
                    <a:lumMod val="90000"/>
                    <a:lumOff val="10000"/>
                  </a:schemeClr>
                </a:solidFill>
                <a:latin typeface="Outfit Light"/>
              </a:rPr>
              <a:t>This is because they are much less dependent on exports to the US</a:t>
            </a:r>
          </a:p>
        </p:txBody>
      </p:sp>
    </p:spTree>
    <p:extLst>
      <p:ext uri="{BB962C8B-B14F-4D97-AF65-F5344CB8AC3E}">
        <p14:creationId xmlns:p14="http://schemas.microsoft.com/office/powerpoint/2010/main" val="15542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16" name="Picture 15">
            <a:extLst>
              <a:ext uri="{FF2B5EF4-FFF2-40B4-BE49-F238E27FC236}">
                <a16:creationId xmlns:a16="http://schemas.microsoft.com/office/drawing/2014/main" id="{F59C6D8C-A0C1-412F-86F7-799114B0A7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593415"/>
            <a:ext cx="5190067" cy="2879032"/>
          </a:xfrm>
          <a:prstGeom prst="rect">
            <a:avLst/>
          </a:prstGeom>
          <a:noFill/>
          <a:ln>
            <a:noFill/>
          </a:ln>
        </p:spPr>
      </p:pic>
      <p:sp>
        <p:nvSpPr>
          <p:cNvPr id="19" name="Rectangle 18">
            <a:extLst>
              <a:ext uri="{FF2B5EF4-FFF2-40B4-BE49-F238E27FC236}">
                <a16:creationId xmlns:a16="http://schemas.microsoft.com/office/drawing/2014/main" id="{2B53E606-88E0-4436-A62E-F3B1F0BC512B}"/>
              </a:ext>
            </a:extLst>
          </p:cNvPr>
          <p:cNvSpPr/>
          <p:nvPr/>
        </p:nvSpPr>
        <p:spPr>
          <a:xfrm>
            <a:off x="2290333" y="1324789"/>
            <a:ext cx="977799" cy="276999"/>
          </a:xfrm>
          <a:prstGeom prst="rect">
            <a:avLst/>
          </a:prstGeom>
        </p:spPr>
        <p:txBody>
          <a:bodyPr wrap="square">
            <a:spAutoFit/>
          </a:bodyPr>
          <a:lstStyle/>
          <a:p>
            <a:r>
              <a:rPr lang="en-GB" sz="1200" b="1" dirty="0">
                <a:solidFill>
                  <a:schemeClr val="tx1">
                    <a:lumMod val="90000"/>
                    <a:lumOff val="10000"/>
                  </a:schemeClr>
                </a:solidFill>
                <a:latin typeface="Outfit Light"/>
              </a:rPr>
              <a:t>BELGIUM</a:t>
            </a:r>
            <a:endParaRPr lang="en-GB" sz="1200" dirty="0">
              <a:solidFill>
                <a:schemeClr val="tx1">
                  <a:lumMod val="90000"/>
                  <a:lumOff val="10000"/>
                </a:schemeClr>
              </a:solidFill>
              <a:latin typeface="Outfit Light"/>
            </a:endParaRPr>
          </a:p>
        </p:txBody>
      </p:sp>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21</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Educational level</a:t>
            </a:r>
          </a:p>
        </p:txBody>
      </p:sp>
      <p:pic>
        <p:nvPicPr>
          <p:cNvPr id="9" name="Graphic 8" descr="Chevron arrows">
            <a:extLst>
              <a:ext uri="{FF2B5EF4-FFF2-40B4-BE49-F238E27FC236}">
                <a16:creationId xmlns:a16="http://schemas.microsoft.com/office/drawing/2014/main" id="{74BEE906-FC0D-4D6F-AF7E-02F196290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4" y="1870710"/>
            <a:ext cx="206944" cy="270505"/>
          </a:xfrm>
          <a:prstGeom prst="rect">
            <a:avLst/>
          </a:prstGeom>
        </p:spPr>
      </p:pic>
      <p:sp>
        <p:nvSpPr>
          <p:cNvPr id="10" name="Rectangle 9">
            <a:extLst>
              <a:ext uri="{FF2B5EF4-FFF2-40B4-BE49-F238E27FC236}">
                <a16:creationId xmlns:a16="http://schemas.microsoft.com/office/drawing/2014/main" id="{B98E60D2-E28F-4D27-A789-5C8D95D41444}"/>
              </a:ext>
            </a:extLst>
          </p:cNvPr>
          <p:cNvSpPr/>
          <p:nvPr/>
        </p:nvSpPr>
        <p:spPr>
          <a:xfrm>
            <a:off x="5190067" y="1650537"/>
            <a:ext cx="3936999" cy="646331"/>
          </a:xfrm>
          <a:prstGeom prst="rect">
            <a:avLst/>
          </a:prstGeom>
        </p:spPr>
        <p:txBody>
          <a:bodyPr wrap="square">
            <a:spAutoFit/>
          </a:bodyPr>
          <a:lstStyle/>
          <a:p>
            <a:r>
              <a:rPr lang="en-GB" sz="1200" b="1" dirty="0">
                <a:solidFill>
                  <a:schemeClr val="tx1">
                    <a:lumMod val="90000"/>
                    <a:lumOff val="10000"/>
                  </a:schemeClr>
                </a:solidFill>
                <a:latin typeface="Outfit Light"/>
              </a:rPr>
              <a:t>Most export-supported sectors </a:t>
            </a:r>
            <a:r>
              <a:rPr lang="en-GB" sz="1200" dirty="0">
                <a:solidFill>
                  <a:schemeClr val="tx1">
                    <a:lumMod val="90000"/>
                    <a:lumOff val="10000"/>
                  </a:schemeClr>
                </a:solidFill>
                <a:latin typeface="Outfit Light"/>
              </a:rPr>
              <a:t>are highly educated, so highly educated workers account for most vulnerable jobs</a:t>
            </a:r>
          </a:p>
        </p:txBody>
      </p:sp>
      <p:pic>
        <p:nvPicPr>
          <p:cNvPr id="11" name="Graphic 10" descr="Chevron arrows">
            <a:extLst>
              <a:ext uri="{FF2B5EF4-FFF2-40B4-BE49-F238E27FC236}">
                <a16:creationId xmlns:a16="http://schemas.microsoft.com/office/drawing/2014/main" id="{9C908B38-B64D-4DAC-8FBE-A38DAA1BC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2393990"/>
            <a:ext cx="206944" cy="270505"/>
          </a:xfrm>
          <a:prstGeom prst="rect">
            <a:avLst/>
          </a:prstGeom>
        </p:spPr>
      </p:pic>
      <p:sp>
        <p:nvSpPr>
          <p:cNvPr id="15" name="Rectangle 14">
            <a:extLst>
              <a:ext uri="{FF2B5EF4-FFF2-40B4-BE49-F238E27FC236}">
                <a16:creationId xmlns:a16="http://schemas.microsoft.com/office/drawing/2014/main" id="{DA0D7EF7-8BF4-4EB2-B77F-D13A15A7A2B2}"/>
              </a:ext>
            </a:extLst>
          </p:cNvPr>
          <p:cNvSpPr/>
          <p:nvPr/>
        </p:nvSpPr>
        <p:spPr>
          <a:xfrm>
            <a:off x="5190067" y="2293882"/>
            <a:ext cx="3936999" cy="461665"/>
          </a:xfrm>
          <a:prstGeom prst="rect">
            <a:avLst/>
          </a:prstGeom>
        </p:spPr>
        <p:txBody>
          <a:bodyPr wrap="square">
            <a:spAutoFit/>
          </a:bodyPr>
          <a:lstStyle/>
          <a:p>
            <a:r>
              <a:rPr lang="en-GB" sz="1200" dirty="0">
                <a:solidFill>
                  <a:schemeClr val="tx1">
                    <a:lumMod val="90000"/>
                    <a:lumOff val="10000"/>
                  </a:schemeClr>
                </a:solidFill>
                <a:latin typeface="Outfit Light"/>
              </a:rPr>
              <a:t>At the same time, workers with </a:t>
            </a:r>
            <a:r>
              <a:rPr lang="en-GB" sz="1200" b="1" dirty="0">
                <a:solidFill>
                  <a:schemeClr val="tx1">
                    <a:lumMod val="90000"/>
                    <a:lumOff val="10000"/>
                  </a:schemeClr>
                </a:solidFill>
                <a:latin typeface="Outfit Light"/>
              </a:rPr>
              <a:t>intermediate education </a:t>
            </a:r>
            <a:r>
              <a:rPr lang="en-GB" sz="1200" dirty="0">
                <a:solidFill>
                  <a:schemeClr val="tx1">
                    <a:lumMod val="90000"/>
                    <a:lumOff val="10000"/>
                  </a:schemeClr>
                </a:solidFill>
                <a:latin typeface="Outfit Light"/>
              </a:rPr>
              <a:t>show the highest vulnerability rate.</a:t>
            </a:r>
          </a:p>
        </p:txBody>
      </p:sp>
      <p:pic>
        <p:nvPicPr>
          <p:cNvPr id="17" name="Graphic 16" descr="Chevron arrows">
            <a:extLst>
              <a:ext uri="{FF2B5EF4-FFF2-40B4-BE49-F238E27FC236}">
                <a16:creationId xmlns:a16="http://schemas.microsoft.com/office/drawing/2014/main" id="{43475749-C57F-4282-802B-54D30F3D5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2934492"/>
            <a:ext cx="206944" cy="270505"/>
          </a:xfrm>
          <a:prstGeom prst="rect">
            <a:avLst/>
          </a:prstGeom>
        </p:spPr>
      </p:pic>
      <p:sp>
        <p:nvSpPr>
          <p:cNvPr id="18" name="Rectangle 17">
            <a:extLst>
              <a:ext uri="{FF2B5EF4-FFF2-40B4-BE49-F238E27FC236}">
                <a16:creationId xmlns:a16="http://schemas.microsoft.com/office/drawing/2014/main" id="{95DF3240-D665-4FFD-BB3D-8BF0E75B6B8B}"/>
              </a:ext>
            </a:extLst>
          </p:cNvPr>
          <p:cNvSpPr/>
          <p:nvPr/>
        </p:nvSpPr>
        <p:spPr>
          <a:xfrm>
            <a:off x="5190067" y="2749762"/>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This is largely explained by sectors such as </a:t>
            </a:r>
            <a:r>
              <a:rPr lang="en-GB" sz="1200" b="1" dirty="0">
                <a:solidFill>
                  <a:schemeClr val="tx1">
                    <a:lumMod val="90000"/>
                    <a:lumOff val="10000"/>
                  </a:schemeClr>
                </a:solidFill>
                <a:latin typeface="Outfit Light"/>
              </a:rPr>
              <a:t>trade and transport</a:t>
            </a:r>
            <a:r>
              <a:rPr lang="en-GB" sz="1200" dirty="0">
                <a:solidFill>
                  <a:schemeClr val="tx1">
                    <a:lumMod val="90000"/>
                    <a:lumOff val="10000"/>
                  </a:schemeClr>
                </a:solidFill>
                <a:latin typeface="Outfit Light"/>
              </a:rPr>
              <a:t>, where intermediate education is more common.</a:t>
            </a:r>
          </a:p>
        </p:txBody>
      </p:sp>
      <p:pic>
        <p:nvPicPr>
          <p:cNvPr id="23" name="Graphic 22" descr="Chevron arrows">
            <a:extLst>
              <a:ext uri="{FF2B5EF4-FFF2-40B4-BE49-F238E27FC236}">
                <a16:creationId xmlns:a16="http://schemas.microsoft.com/office/drawing/2014/main" id="{B447F581-090F-4262-A712-24BFC3A36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3479065"/>
            <a:ext cx="206944" cy="270505"/>
          </a:xfrm>
          <a:prstGeom prst="rect">
            <a:avLst/>
          </a:prstGeom>
        </p:spPr>
      </p:pic>
      <p:sp>
        <p:nvSpPr>
          <p:cNvPr id="24" name="Rectangle 23">
            <a:extLst>
              <a:ext uri="{FF2B5EF4-FFF2-40B4-BE49-F238E27FC236}">
                <a16:creationId xmlns:a16="http://schemas.microsoft.com/office/drawing/2014/main" id="{BD735846-F106-4BCA-8229-3930D63E1E8E}"/>
              </a:ext>
            </a:extLst>
          </p:cNvPr>
          <p:cNvSpPr/>
          <p:nvPr/>
        </p:nvSpPr>
        <p:spPr>
          <a:xfrm>
            <a:off x="5190067" y="3383486"/>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So, in Belgium, </a:t>
            </a:r>
            <a:r>
              <a:rPr lang="en-GB" sz="1200" b="1" dirty="0">
                <a:solidFill>
                  <a:schemeClr val="tx1">
                    <a:lumMod val="90000"/>
                    <a:lumOff val="10000"/>
                  </a:schemeClr>
                </a:solidFill>
                <a:latin typeface="Outfit Light"/>
              </a:rPr>
              <a:t>highly educated </a:t>
            </a:r>
            <a:r>
              <a:rPr lang="en-GB" sz="1200" dirty="0">
                <a:solidFill>
                  <a:schemeClr val="tx1">
                    <a:lumMod val="90000"/>
                    <a:lumOff val="10000"/>
                  </a:schemeClr>
                </a:solidFill>
                <a:latin typeface="Outfit Light"/>
              </a:rPr>
              <a:t>workers dominate the number of vulnerable workers, but intermediate-educated workers face the highest relative risk.</a:t>
            </a:r>
          </a:p>
        </p:txBody>
      </p:sp>
    </p:spTree>
    <p:extLst>
      <p:ext uri="{BB962C8B-B14F-4D97-AF65-F5344CB8AC3E}">
        <p14:creationId xmlns:p14="http://schemas.microsoft.com/office/powerpoint/2010/main" val="29473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3629A3C-8901-49CF-93B6-CE99D0F6743C}"/>
              </a:ext>
            </a:extLst>
          </p:cNvPr>
          <p:cNvSpPr/>
          <p:nvPr/>
        </p:nvSpPr>
        <p:spPr>
          <a:xfrm>
            <a:off x="646113" y="1079693"/>
            <a:ext cx="7924800" cy="3336588"/>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3" name="Rectangle: Rounded Corners 92">
            <a:extLst>
              <a:ext uri="{FF2B5EF4-FFF2-40B4-BE49-F238E27FC236}">
                <a16:creationId xmlns:a16="http://schemas.microsoft.com/office/drawing/2014/main" id="{6BB6B04C-0ED2-40C3-A766-E7EDA1AEB11C}"/>
              </a:ext>
            </a:extLst>
          </p:cNvPr>
          <p:cNvSpPr/>
          <p:nvPr/>
        </p:nvSpPr>
        <p:spPr>
          <a:xfrm>
            <a:off x="4928461" y="3248279"/>
            <a:ext cx="3311090" cy="1050672"/>
          </a:xfrm>
          <a:prstGeom prst="roundRect">
            <a:avLst/>
          </a:prstGeom>
          <a:noFill/>
          <a:ln w="952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7">
            <a:extLst>
              <a:ext uri="{FF2B5EF4-FFF2-40B4-BE49-F238E27FC236}">
                <a16:creationId xmlns:a16="http://schemas.microsoft.com/office/drawing/2014/main" id="{C714ADD2-6F1C-46ED-8C95-D5282C6F2814}"/>
              </a:ext>
            </a:extLst>
          </p:cNvPr>
          <p:cNvSpPr/>
          <p:nvPr/>
        </p:nvSpPr>
        <p:spPr>
          <a:xfrm>
            <a:off x="5868445" y="3123821"/>
            <a:ext cx="1652963" cy="192125"/>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Rectangle: Rounded Corners 91">
            <a:extLst>
              <a:ext uri="{FF2B5EF4-FFF2-40B4-BE49-F238E27FC236}">
                <a16:creationId xmlns:a16="http://schemas.microsoft.com/office/drawing/2014/main" id="{E67221CD-5813-4F97-B317-128338944B4F}"/>
              </a:ext>
            </a:extLst>
          </p:cNvPr>
          <p:cNvSpPr/>
          <p:nvPr/>
        </p:nvSpPr>
        <p:spPr>
          <a:xfrm>
            <a:off x="4928461" y="1526974"/>
            <a:ext cx="3311090" cy="1331423"/>
          </a:xfrm>
          <a:prstGeom prst="roundRect">
            <a:avLst/>
          </a:prstGeom>
          <a:noFill/>
          <a:ln w="952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a:extLst>
              <a:ext uri="{FF2B5EF4-FFF2-40B4-BE49-F238E27FC236}">
                <a16:creationId xmlns:a16="http://schemas.microsoft.com/office/drawing/2014/main" id="{32175C3D-5401-4B9C-B306-9F58CF7CF0D5}"/>
              </a:ext>
            </a:extLst>
          </p:cNvPr>
          <p:cNvSpPr/>
          <p:nvPr/>
        </p:nvSpPr>
        <p:spPr>
          <a:xfrm>
            <a:off x="5539107" y="1348720"/>
            <a:ext cx="2168642" cy="289197"/>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Rectangle: Rounded Corners 90">
            <a:extLst>
              <a:ext uri="{FF2B5EF4-FFF2-40B4-BE49-F238E27FC236}">
                <a16:creationId xmlns:a16="http://schemas.microsoft.com/office/drawing/2014/main" id="{A91845E9-AD62-49AC-8D69-8C1D1B69DEB1}"/>
              </a:ext>
            </a:extLst>
          </p:cNvPr>
          <p:cNvSpPr/>
          <p:nvPr/>
        </p:nvSpPr>
        <p:spPr>
          <a:xfrm>
            <a:off x="1009141" y="3248279"/>
            <a:ext cx="3311090" cy="1050672"/>
          </a:xfrm>
          <a:prstGeom prst="roundRect">
            <a:avLst/>
          </a:prstGeom>
          <a:noFill/>
          <a:ln w="952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a:extLst>
              <a:ext uri="{FF2B5EF4-FFF2-40B4-BE49-F238E27FC236}">
                <a16:creationId xmlns:a16="http://schemas.microsoft.com/office/drawing/2014/main" id="{F72EA68B-E776-48A2-A39F-E4CD28CBE725}"/>
              </a:ext>
            </a:extLst>
          </p:cNvPr>
          <p:cNvSpPr/>
          <p:nvPr/>
        </p:nvSpPr>
        <p:spPr>
          <a:xfrm>
            <a:off x="1847850" y="3123821"/>
            <a:ext cx="1752600" cy="276999"/>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Rounded Corners 12">
            <a:extLst>
              <a:ext uri="{FF2B5EF4-FFF2-40B4-BE49-F238E27FC236}">
                <a16:creationId xmlns:a16="http://schemas.microsoft.com/office/drawing/2014/main" id="{B3D4F1A0-AFEC-43B9-9DA4-722395FB8553}"/>
              </a:ext>
            </a:extLst>
          </p:cNvPr>
          <p:cNvSpPr/>
          <p:nvPr/>
        </p:nvSpPr>
        <p:spPr>
          <a:xfrm>
            <a:off x="1009141" y="1526974"/>
            <a:ext cx="3311090" cy="1331423"/>
          </a:xfrm>
          <a:prstGeom prst="roundRect">
            <a:avLst/>
          </a:prstGeom>
          <a:noFill/>
          <a:ln w="952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Oval 89">
            <a:extLst>
              <a:ext uri="{FF2B5EF4-FFF2-40B4-BE49-F238E27FC236}">
                <a16:creationId xmlns:a16="http://schemas.microsoft.com/office/drawing/2014/main" id="{5A4C96E0-D00B-4690-8D3A-A333EF188F6B}"/>
              </a:ext>
            </a:extLst>
          </p:cNvPr>
          <p:cNvSpPr/>
          <p:nvPr/>
        </p:nvSpPr>
        <p:spPr>
          <a:xfrm>
            <a:off x="5273431" y="3362018"/>
            <a:ext cx="2672863" cy="841482"/>
          </a:xfrm>
          <a:prstGeom prst="ellipse">
            <a:avLst/>
          </a:prstGeom>
          <a:solidFill>
            <a:srgbClr val="FD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Rectangle: Rounded Corners 73">
            <a:extLst>
              <a:ext uri="{FF2B5EF4-FFF2-40B4-BE49-F238E27FC236}">
                <a16:creationId xmlns:a16="http://schemas.microsoft.com/office/drawing/2014/main" id="{50412FC1-B0AA-43BD-A705-83F314E363EA}"/>
              </a:ext>
            </a:extLst>
          </p:cNvPr>
          <p:cNvSpPr/>
          <p:nvPr/>
        </p:nvSpPr>
        <p:spPr>
          <a:xfrm>
            <a:off x="1107420" y="2223124"/>
            <a:ext cx="812792" cy="542934"/>
          </a:xfrm>
          <a:prstGeom prst="roundRect">
            <a:avLst/>
          </a:prstGeom>
          <a:solidFill>
            <a:schemeClr val="tx1">
              <a:lumMod val="25000"/>
              <a:lumOff val="75000"/>
            </a:schemeClr>
          </a:solid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Rectangle 85">
            <a:extLst>
              <a:ext uri="{FF2B5EF4-FFF2-40B4-BE49-F238E27FC236}">
                <a16:creationId xmlns:a16="http://schemas.microsoft.com/office/drawing/2014/main" id="{39561378-5A35-4510-9A41-62DDEFFA1447}"/>
              </a:ext>
            </a:extLst>
          </p:cNvPr>
          <p:cNvSpPr/>
          <p:nvPr/>
        </p:nvSpPr>
        <p:spPr>
          <a:xfrm>
            <a:off x="1103608" y="2195331"/>
            <a:ext cx="1298097" cy="584775"/>
          </a:xfrm>
          <a:prstGeom prst="rect">
            <a:avLst/>
          </a:prstGeom>
        </p:spPr>
        <p:txBody>
          <a:bodyPr wrap="square">
            <a:spAutoFit/>
          </a:bodyPr>
          <a:lstStyle/>
          <a:p>
            <a:r>
              <a:rPr lang="es-ES" sz="3200" dirty="0">
                <a:solidFill>
                  <a:schemeClr val="tx1">
                    <a:lumMod val="90000"/>
                    <a:lumOff val="10000"/>
                  </a:schemeClr>
                </a:solidFill>
                <a:latin typeface="Outfit Light"/>
              </a:rPr>
              <a:t>14%</a:t>
            </a:r>
          </a:p>
        </p:txBody>
      </p:sp>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1</a:t>
            </a:r>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s-ES" dirty="0"/>
              <a:t>01. </a:t>
            </a:r>
            <a:r>
              <a:rPr lang="es-ES" dirty="0" err="1"/>
              <a:t>Introduction</a:t>
            </a:r>
            <a:endParaRPr dirty="0"/>
          </a:p>
        </p:txBody>
      </p:sp>
      <p:sp>
        <p:nvSpPr>
          <p:cNvPr id="59" name="Rectangle 58">
            <a:extLst>
              <a:ext uri="{FF2B5EF4-FFF2-40B4-BE49-F238E27FC236}">
                <a16:creationId xmlns:a16="http://schemas.microsoft.com/office/drawing/2014/main" id="{3098517B-8C2F-41E8-A6F5-B3C4821DED50}"/>
              </a:ext>
            </a:extLst>
          </p:cNvPr>
          <p:cNvSpPr/>
          <p:nvPr/>
        </p:nvSpPr>
        <p:spPr>
          <a:xfrm>
            <a:off x="1878878" y="3110403"/>
            <a:ext cx="1279517" cy="276999"/>
          </a:xfrm>
          <a:prstGeom prst="rect">
            <a:avLst/>
          </a:prstGeom>
        </p:spPr>
        <p:txBody>
          <a:bodyPr wrap="none">
            <a:spAutoFit/>
          </a:bodyPr>
          <a:lstStyle/>
          <a:p>
            <a:r>
              <a:rPr lang="es-ES" sz="1200" b="1" dirty="0">
                <a:solidFill>
                  <a:schemeClr val="tx1">
                    <a:lumMod val="90000"/>
                    <a:lumOff val="10000"/>
                  </a:schemeClr>
                </a:solidFill>
                <a:latin typeface="Outfit Light"/>
                <a:sym typeface="Outfit Light"/>
              </a:rPr>
              <a:t>UNCERTAINTY</a:t>
            </a:r>
          </a:p>
        </p:txBody>
      </p:sp>
      <p:sp>
        <p:nvSpPr>
          <p:cNvPr id="60" name="Rectangle 59">
            <a:extLst>
              <a:ext uri="{FF2B5EF4-FFF2-40B4-BE49-F238E27FC236}">
                <a16:creationId xmlns:a16="http://schemas.microsoft.com/office/drawing/2014/main" id="{1D31DDD4-359C-4355-B8D4-735C2602477F}"/>
              </a:ext>
            </a:extLst>
          </p:cNvPr>
          <p:cNvSpPr/>
          <p:nvPr/>
        </p:nvSpPr>
        <p:spPr>
          <a:xfrm>
            <a:off x="1173149" y="3429908"/>
            <a:ext cx="2983076" cy="769441"/>
          </a:xfrm>
          <a:prstGeom prst="rect">
            <a:avLst/>
          </a:prstGeom>
        </p:spPr>
        <p:txBody>
          <a:bodyPr wrap="square">
            <a:spAutoFit/>
          </a:bodyPr>
          <a:lstStyle/>
          <a:p>
            <a:pPr algn="ctr"/>
            <a:r>
              <a:rPr lang="en-GB" sz="1100" dirty="0">
                <a:solidFill>
                  <a:schemeClr val="tx1">
                    <a:lumMod val="90000"/>
                    <a:lumOff val="10000"/>
                  </a:schemeClr>
                </a:solidFill>
                <a:latin typeface="Outfit Light"/>
              </a:rPr>
              <a:t>In recent years, growing trade tensions and geopolitical uncertainty have increased concerns about how much European employment depends on foreign demand.</a:t>
            </a:r>
          </a:p>
        </p:txBody>
      </p:sp>
      <p:sp>
        <p:nvSpPr>
          <p:cNvPr id="61" name="Rectangle 60">
            <a:extLst>
              <a:ext uri="{FF2B5EF4-FFF2-40B4-BE49-F238E27FC236}">
                <a16:creationId xmlns:a16="http://schemas.microsoft.com/office/drawing/2014/main" id="{E84A151E-F4DD-49D5-AAFB-2C385D5AD128}"/>
              </a:ext>
            </a:extLst>
          </p:cNvPr>
          <p:cNvSpPr/>
          <p:nvPr/>
        </p:nvSpPr>
        <p:spPr>
          <a:xfrm>
            <a:off x="5557813" y="1360918"/>
            <a:ext cx="1673856" cy="276999"/>
          </a:xfrm>
          <a:prstGeom prst="rect">
            <a:avLst/>
          </a:prstGeom>
        </p:spPr>
        <p:txBody>
          <a:bodyPr wrap="none">
            <a:spAutoFit/>
          </a:bodyPr>
          <a:lstStyle/>
          <a:p>
            <a:r>
              <a:rPr lang="es-ES" sz="1200" b="1" dirty="0">
                <a:solidFill>
                  <a:schemeClr val="tx1">
                    <a:lumMod val="90000"/>
                    <a:lumOff val="10000"/>
                  </a:schemeClr>
                </a:solidFill>
                <a:latin typeface="Outfit Light"/>
                <a:sym typeface="Outfit Light"/>
              </a:rPr>
              <a:t>INTERCONNECTION</a:t>
            </a:r>
          </a:p>
        </p:txBody>
      </p:sp>
      <p:sp>
        <p:nvSpPr>
          <p:cNvPr id="63" name="Rectangle 62">
            <a:extLst>
              <a:ext uri="{FF2B5EF4-FFF2-40B4-BE49-F238E27FC236}">
                <a16:creationId xmlns:a16="http://schemas.microsoft.com/office/drawing/2014/main" id="{90500812-0EF6-41D2-91FE-D8177A91ADB5}"/>
              </a:ext>
            </a:extLst>
          </p:cNvPr>
          <p:cNvSpPr/>
          <p:nvPr/>
        </p:nvSpPr>
        <p:spPr>
          <a:xfrm>
            <a:off x="5868445" y="3091353"/>
            <a:ext cx="1111202" cy="276999"/>
          </a:xfrm>
          <a:prstGeom prst="rect">
            <a:avLst/>
          </a:prstGeom>
        </p:spPr>
        <p:txBody>
          <a:bodyPr wrap="none">
            <a:spAutoFit/>
          </a:bodyPr>
          <a:lstStyle/>
          <a:p>
            <a:r>
              <a:rPr lang="es-ES" sz="1200" b="1" dirty="0">
                <a:solidFill>
                  <a:schemeClr val="tx1">
                    <a:lumMod val="90000"/>
                    <a:lumOff val="10000"/>
                  </a:schemeClr>
                </a:solidFill>
                <a:latin typeface="Outfit Light"/>
                <a:sym typeface="Outfit Light"/>
              </a:rPr>
              <a:t>CHALLENGE</a:t>
            </a:r>
          </a:p>
        </p:txBody>
      </p:sp>
      <p:sp>
        <p:nvSpPr>
          <p:cNvPr id="64" name="Rectangle 63">
            <a:extLst>
              <a:ext uri="{FF2B5EF4-FFF2-40B4-BE49-F238E27FC236}">
                <a16:creationId xmlns:a16="http://schemas.microsoft.com/office/drawing/2014/main" id="{687E3DF5-86F4-4B3C-8989-41BFAE71043E}"/>
              </a:ext>
            </a:extLst>
          </p:cNvPr>
          <p:cNvSpPr/>
          <p:nvPr/>
        </p:nvSpPr>
        <p:spPr>
          <a:xfrm>
            <a:off x="5118849" y="3334658"/>
            <a:ext cx="2983076" cy="938719"/>
          </a:xfrm>
          <a:prstGeom prst="rect">
            <a:avLst/>
          </a:prstGeom>
        </p:spPr>
        <p:txBody>
          <a:bodyPr wrap="square">
            <a:spAutoFit/>
          </a:bodyPr>
          <a:lstStyle/>
          <a:p>
            <a:pPr algn="ctr"/>
            <a:r>
              <a:rPr lang="en-GB" sz="1100" dirty="0">
                <a:solidFill>
                  <a:schemeClr val="tx1">
                    <a:lumMod val="90000"/>
                    <a:lumOff val="10000"/>
                  </a:schemeClr>
                </a:solidFill>
                <a:latin typeface="Outfit Light"/>
              </a:rPr>
              <a:t>The problem is that traditional trade statistics reflect trade flows, but do not indicate how many jobs depend on external demand, or who the workers occupying those jobs are.</a:t>
            </a:r>
          </a:p>
        </p:txBody>
      </p:sp>
      <p:sp>
        <p:nvSpPr>
          <p:cNvPr id="65" name="Rectangle 64">
            <a:extLst>
              <a:ext uri="{FF2B5EF4-FFF2-40B4-BE49-F238E27FC236}">
                <a16:creationId xmlns:a16="http://schemas.microsoft.com/office/drawing/2014/main" id="{8745894E-71CE-49CE-80D0-EFFC292500BF}"/>
              </a:ext>
            </a:extLst>
          </p:cNvPr>
          <p:cNvSpPr/>
          <p:nvPr/>
        </p:nvSpPr>
        <p:spPr>
          <a:xfrm>
            <a:off x="1847850" y="2026053"/>
            <a:ext cx="2472381" cy="754053"/>
          </a:xfrm>
          <a:prstGeom prst="rect">
            <a:avLst/>
          </a:prstGeom>
        </p:spPr>
        <p:txBody>
          <a:bodyPr wrap="square">
            <a:spAutoFit/>
          </a:bodyPr>
          <a:lstStyle/>
          <a:p>
            <a:pPr algn="ctr"/>
            <a:endParaRPr lang="en-GB" sz="1000" dirty="0">
              <a:solidFill>
                <a:schemeClr val="bg2"/>
              </a:solidFill>
              <a:latin typeface="Outfit Light"/>
            </a:endParaRPr>
          </a:p>
          <a:p>
            <a:pPr algn="ctr"/>
            <a:r>
              <a:rPr lang="en-GB" sz="1100" dirty="0">
                <a:solidFill>
                  <a:schemeClr val="tx1">
                    <a:lumMod val="90000"/>
                    <a:lumOff val="10000"/>
                  </a:schemeClr>
                </a:solidFill>
                <a:latin typeface="Outfit Light"/>
              </a:rPr>
              <a:t>EU jobs are supported by exports outside the EU, and the United States is the EU's largest export market.</a:t>
            </a:r>
          </a:p>
        </p:txBody>
      </p:sp>
      <p:sp>
        <p:nvSpPr>
          <p:cNvPr id="66" name="Rectangle 65">
            <a:extLst>
              <a:ext uri="{FF2B5EF4-FFF2-40B4-BE49-F238E27FC236}">
                <a16:creationId xmlns:a16="http://schemas.microsoft.com/office/drawing/2014/main" id="{AE784C71-0BE7-4F25-B35F-30DD7595C9DC}"/>
              </a:ext>
            </a:extLst>
          </p:cNvPr>
          <p:cNvSpPr/>
          <p:nvPr/>
        </p:nvSpPr>
        <p:spPr>
          <a:xfrm>
            <a:off x="1173148" y="1680423"/>
            <a:ext cx="2983076" cy="430887"/>
          </a:xfrm>
          <a:prstGeom prst="rect">
            <a:avLst/>
          </a:prstGeom>
        </p:spPr>
        <p:txBody>
          <a:bodyPr wrap="square">
            <a:spAutoFit/>
          </a:bodyPr>
          <a:lstStyle/>
          <a:p>
            <a:pPr algn="ctr"/>
            <a:r>
              <a:rPr lang="en-GB" sz="1100" dirty="0">
                <a:solidFill>
                  <a:schemeClr val="tx1">
                    <a:lumMod val="90000"/>
                    <a:lumOff val="10000"/>
                  </a:schemeClr>
                </a:solidFill>
                <a:latin typeface="Outfit Light"/>
              </a:rPr>
              <a:t>The European Union is one of the most trade-dependent economies in the world.</a:t>
            </a:r>
          </a:p>
        </p:txBody>
      </p:sp>
      <p:sp>
        <p:nvSpPr>
          <p:cNvPr id="69" name="Rectangle 68">
            <a:extLst>
              <a:ext uri="{FF2B5EF4-FFF2-40B4-BE49-F238E27FC236}">
                <a16:creationId xmlns:a16="http://schemas.microsoft.com/office/drawing/2014/main" id="{8F095F74-CE0A-4A80-BC7D-7BB177C7ED84}"/>
              </a:ext>
            </a:extLst>
          </p:cNvPr>
          <p:cNvSpPr/>
          <p:nvPr/>
        </p:nvSpPr>
        <p:spPr>
          <a:xfrm>
            <a:off x="5118849" y="1680423"/>
            <a:ext cx="2983076" cy="430887"/>
          </a:xfrm>
          <a:prstGeom prst="rect">
            <a:avLst/>
          </a:prstGeom>
        </p:spPr>
        <p:txBody>
          <a:bodyPr wrap="square">
            <a:spAutoFit/>
          </a:bodyPr>
          <a:lstStyle/>
          <a:p>
            <a:pPr algn="ctr"/>
            <a:r>
              <a:rPr lang="en-GB" sz="1100" dirty="0">
                <a:solidFill>
                  <a:schemeClr val="tx1">
                    <a:lumMod val="90000"/>
                    <a:lumOff val="10000"/>
                  </a:schemeClr>
                </a:solidFill>
                <a:latin typeface="Outfit Light"/>
              </a:rPr>
              <a:t>This dependence goes beyond firms that export directly to the US.</a:t>
            </a:r>
          </a:p>
        </p:txBody>
      </p:sp>
      <p:sp>
        <p:nvSpPr>
          <p:cNvPr id="73" name="Rectangle 72">
            <a:extLst>
              <a:ext uri="{FF2B5EF4-FFF2-40B4-BE49-F238E27FC236}">
                <a16:creationId xmlns:a16="http://schemas.microsoft.com/office/drawing/2014/main" id="{56865AC5-05C8-4315-8157-D8B22C1AC180}"/>
              </a:ext>
            </a:extLst>
          </p:cNvPr>
          <p:cNvSpPr/>
          <p:nvPr/>
        </p:nvSpPr>
        <p:spPr>
          <a:xfrm>
            <a:off x="4928461" y="2080661"/>
            <a:ext cx="3311090" cy="769441"/>
          </a:xfrm>
          <a:prstGeom prst="rect">
            <a:avLst/>
          </a:prstGeom>
        </p:spPr>
        <p:txBody>
          <a:bodyPr wrap="square">
            <a:spAutoFit/>
          </a:bodyPr>
          <a:lstStyle/>
          <a:p>
            <a:pPr algn="ctr"/>
            <a:r>
              <a:rPr lang="en-GB" sz="1100" dirty="0">
                <a:solidFill>
                  <a:schemeClr val="tx1">
                    <a:lumMod val="90000"/>
                    <a:lumOff val="10000"/>
                  </a:schemeClr>
                </a:solidFill>
                <a:latin typeface="Outfit Light"/>
              </a:rPr>
              <a:t>Given that European economies are interconnected through global value chains, a fall in US demand can affect numerous suppliers and sectors across the economy.</a:t>
            </a:r>
          </a:p>
        </p:txBody>
      </p:sp>
      <p:grpSp>
        <p:nvGrpSpPr>
          <p:cNvPr id="7" name="Group 6">
            <a:extLst>
              <a:ext uri="{FF2B5EF4-FFF2-40B4-BE49-F238E27FC236}">
                <a16:creationId xmlns:a16="http://schemas.microsoft.com/office/drawing/2014/main" id="{6BCFBDEC-91EC-41D2-A95D-1028CD6DD740}"/>
              </a:ext>
            </a:extLst>
          </p:cNvPr>
          <p:cNvGrpSpPr/>
          <p:nvPr/>
        </p:nvGrpSpPr>
        <p:grpSpPr>
          <a:xfrm>
            <a:off x="3113551" y="2998218"/>
            <a:ext cx="448799" cy="448799"/>
            <a:chOff x="3739839" y="1119608"/>
            <a:chExt cx="443023" cy="443023"/>
          </a:xfrm>
        </p:grpSpPr>
        <p:pic>
          <p:nvPicPr>
            <p:cNvPr id="4" name="Graphic 3" descr="Magnifying glass">
              <a:extLst>
                <a:ext uri="{FF2B5EF4-FFF2-40B4-BE49-F238E27FC236}">
                  <a16:creationId xmlns:a16="http://schemas.microsoft.com/office/drawing/2014/main" id="{7695603C-F1B9-4CB5-AE08-269326626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9839" y="1119608"/>
              <a:ext cx="443023" cy="443023"/>
            </a:xfrm>
            <a:prstGeom prst="rect">
              <a:avLst/>
            </a:prstGeom>
          </p:spPr>
        </p:pic>
        <p:pic>
          <p:nvPicPr>
            <p:cNvPr id="6" name="Graphic 5" descr="Question mark">
              <a:extLst>
                <a:ext uri="{FF2B5EF4-FFF2-40B4-BE49-F238E27FC236}">
                  <a16:creationId xmlns:a16="http://schemas.microsoft.com/office/drawing/2014/main" id="{AC840A6F-DEEA-4C52-BD0F-97AA122FF7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5361" y="1200876"/>
              <a:ext cx="197411" cy="197411"/>
            </a:xfrm>
            <a:prstGeom prst="rect">
              <a:avLst/>
            </a:prstGeom>
          </p:spPr>
        </p:pic>
      </p:grpSp>
      <p:pic>
        <p:nvPicPr>
          <p:cNvPr id="9" name="Graphic 8" descr="Social network">
            <a:extLst>
              <a:ext uri="{FF2B5EF4-FFF2-40B4-BE49-F238E27FC236}">
                <a16:creationId xmlns:a16="http://schemas.microsoft.com/office/drawing/2014/main" id="{8A91A457-7D52-4553-8F5A-0080D58DEB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5118" y="1203100"/>
            <a:ext cx="525531" cy="525531"/>
          </a:xfrm>
          <a:prstGeom prst="rect">
            <a:avLst/>
          </a:prstGeom>
        </p:spPr>
      </p:pic>
      <p:pic>
        <p:nvPicPr>
          <p:cNvPr id="11" name="Graphic 10" descr="Mountains">
            <a:extLst>
              <a:ext uri="{FF2B5EF4-FFF2-40B4-BE49-F238E27FC236}">
                <a16:creationId xmlns:a16="http://schemas.microsoft.com/office/drawing/2014/main" id="{57634E8C-0CB3-44D7-96E3-7EE993428D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00540" y="2914845"/>
            <a:ext cx="520868" cy="520868"/>
          </a:xfrm>
          <a:prstGeom prst="rect">
            <a:avLst/>
          </a:prstGeom>
        </p:spPr>
      </p:pic>
      <p:grpSp>
        <p:nvGrpSpPr>
          <p:cNvPr id="15" name="Group 14">
            <a:extLst>
              <a:ext uri="{FF2B5EF4-FFF2-40B4-BE49-F238E27FC236}">
                <a16:creationId xmlns:a16="http://schemas.microsoft.com/office/drawing/2014/main" id="{293FDCDD-21D3-4CC0-935F-D006B5CDD939}"/>
              </a:ext>
            </a:extLst>
          </p:cNvPr>
          <p:cNvGrpSpPr/>
          <p:nvPr/>
        </p:nvGrpSpPr>
        <p:grpSpPr>
          <a:xfrm>
            <a:off x="2134002" y="1096861"/>
            <a:ext cx="1313871" cy="705642"/>
            <a:chOff x="2286314" y="1096861"/>
            <a:chExt cx="1313871" cy="705642"/>
          </a:xfrm>
        </p:grpSpPr>
        <p:sp>
          <p:nvSpPr>
            <p:cNvPr id="14" name="Rectangle 13">
              <a:extLst>
                <a:ext uri="{FF2B5EF4-FFF2-40B4-BE49-F238E27FC236}">
                  <a16:creationId xmlns:a16="http://schemas.microsoft.com/office/drawing/2014/main" id="{7F0080F7-62B6-4AD6-9921-B63024F7E400}"/>
                </a:ext>
              </a:extLst>
            </p:cNvPr>
            <p:cNvSpPr/>
            <p:nvPr/>
          </p:nvSpPr>
          <p:spPr>
            <a:xfrm>
              <a:off x="2286314" y="1416051"/>
              <a:ext cx="1249780" cy="181694"/>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7" name="Group 86">
              <a:extLst>
                <a:ext uri="{FF2B5EF4-FFF2-40B4-BE49-F238E27FC236}">
                  <a16:creationId xmlns:a16="http://schemas.microsoft.com/office/drawing/2014/main" id="{AD8C1E40-09E8-4CAD-A06D-54F17569CC8E}"/>
                </a:ext>
              </a:extLst>
            </p:cNvPr>
            <p:cNvGrpSpPr/>
            <p:nvPr/>
          </p:nvGrpSpPr>
          <p:grpSpPr>
            <a:xfrm>
              <a:off x="2894543" y="1096861"/>
              <a:ext cx="705642" cy="705642"/>
              <a:chOff x="5909466" y="881345"/>
              <a:chExt cx="1805835" cy="1805835"/>
            </a:xfrm>
          </p:grpSpPr>
          <p:pic>
            <p:nvPicPr>
              <p:cNvPr id="88" name="Graphic 87" descr="Arrow circle">
                <a:extLst>
                  <a:ext uri="{FF2B5EF4-FFF2-40B4-BE49-F238E27FC236}">
                    <a16:creationId xmlns:a16="http://schemas.microsoft.com/office/drawing/2014/main" id="{23FC73EA-7D6F-4F4D-99BA-0541EB7C79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9466" y="881345"/>
                <a:ext cx="1805835" cy="1805835"/>
              </a:xfrm>
              <a:prstGeom prst="rect">
                <a:avLst/>
              </a:prstGeom>
            </p:spPr>
          </p:pic>
          <p:pic>
            <p:nvPicPr>
              <p:cNvPr id="89" name="Graphic 88" descr="Earth globe Africa and Europe">
                <a:extLst>
                  <a:ext uri="{FF2B5EF4-FFF2-40B4-BE49-F238E27FC236}">
                    <a16:creationId xmlns:a16="http://schemas.microsoft.com/office/drawing/2014/main" id="{A0FCD197-CD19-4D87-8C0E-65DEBC5910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86499" y="1304765"/>
                <a:ext cx="914400" cy="914400"/>
              </a:xfrm>
              <a:prstGeom prst="rect">
                <a:avLst/>
              </a:prstGeom>
            </p:spPr>
          </p:pic>
        </p:grpSp>
        <p:sp>
          <p:nvSpPr>
            <p:cNvPr id="44" name="Rectangle 43">
              <a:extLst>
                <a:ext uri="{FF2B5EF4-FFF2-40B4-BE49-F238E27FC236}">
                  <a16:creationId xmlns:a16="http://schemas.microsoft.com/office/drawing/2014/main" id="{D12D0842-A40A-4453-8A35-F00B373A21A3}"/>
                </a:ext>
              </a:extLst>
            </p:cNvPr>
            <p:cNvSpPr/>
            <p:nvPr/>
          </p:nvSpPr>
          <p:spPr>
            <a:xfrm>
              <a:off x="2311866" y="1360918"/>
              <a:ext cx="705642" cy="276999"/>
            </a:xfrm>
            <a:prstGeom prst="rect">
              <a:avLst/>
            </a:prstGeom>
            <a:solidFill>
              <a:srgbClr val="F2F2F2"/>
            </a:solidFill>
          </p:spPr>
          <p:txBody>
            <a:bodyPr wrap="none">
              <a:spAutoFit/>
            </a:bodyPr>
            <a:lstStyle/>
            <a:p>
              <a:r>
                <a:rPr lang="es-ES" sz="1200" b="1" dirty="0">
                  <a:solidFill>
                    <a:schemeClr val="tx1">
                      <a:lumMod val="90000"/>
                      <a:lumOff val="10000"/>
                    </a:schemeClr>
                  </a:solidFill>
                  <a:latin typeface="Outfit Light"/>
                  <a:sym typeface="Outfit Light"/>
                </a:rPr>
                <a:t>TRADE</a:t>
              </a:r>
            </a:p>
          </p:txBody>
        </p:sp>
      </p:grpSp>
    </p:spTree>
    <p:extLst>
      <p:ext uri="{BB962C8B-B14F-4D97-AF65-F5344CB8AC3E}">
        <p14:creationId xmlns:p14="http://schemas.microsoft.com/office/powerpoint/2010/main" val="17139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8" grpId="0" animBg="1"/>
      <p:bldP spid="92" grpId="0" animBg="1"/>
      <p:bldP spid="17" grpId="0" animBg="1"/>
      <p:bldP spid="91" grpId="0" animBg="1"/>
      <p:bldP spid="16" grpId="0" animBg="1"/>
      <p:bldP spid="90" grpId="0" animBg="1"/>
      <p:bldP spid="74" grpId="0" animBg="1"/>
      <p:bldP spid="86" grpId="0"/>
      <p:bldP spid="59" grpId="0"/>
      <p:bldP spid="60" grpId="0"/>
      <p:bldP spid="61" grpId="0"/>
      <p:bldP spid="63" grpId="0"/>
      <p:bldP spid="64" grpId="0"/>
      <p:bldP spid="65" grpId="0"/>
      <p:bldP spid="69"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33852" y="4774175"/>
            <a:ext cx="625392" cy="175800"/>
          </a:xfrm>
          <a:prstGeom prst="rect">
            <a:avLst/>
          </a:prstGeom>
        </p:spPr>
        <p:txBody>
          <a:bodyPr spcFirstLastPara="1" wrap="square" lIns="0" tIns="0" rIns="0" bIns="0" anchor="ctr" anchorCtr="0">
            <a:noAutofit/>
          </a:bodyPr>
          <a:lstStyle/>
          <a:p>
            <a:pPr defTabSz="914378"/>
            <a:r>
              <a:rPr lang="it" dirty="0"/>
              <a:t>22</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Age</a:t>
            </a:r>
          </a:p>
        </p:txBody>
      </p:sp>
      <p:graphicFrame>
        <p:nvGraphicFramePr>
          <p:cNvPr id="6" name="Table 5">
            <a:extLst>
              <a:ext uri="{FF2B5EF4-FFF2-40B4-BE49-F238E27FC236}">
                <a16:creationId xmlns:a16="http://schemas.microsoft.com/office/drawing/2014/main" id="{CE7070C4-09FD-4185-9161-B4FEB0906806}"/>
              </a:ext>
            </a:extLst>
          </p:cNvPr>
          <p:cNvGraphicFramePr>
            <a:graphicFrameLocks noGrp="1"/>
          </p:cNvGraphicFramePr>
          <p:nvPr>
            <p:extLst>
              <p:ext uri="{D42A27DB-BD31-4B8C-83A1-F6EECF244321}">
                <p14:modId xmlns:p14="http://schemas.microsoft.com/office/powerpoint/2010/main" val="1898992636"/>
              </p:ext>
            </p:extLst>
          </p:nvPr>
        </p:nvGraphicFramePr>
        <p:xfrm>
          <a:off x="754455" y="1307222"/>
          <a:ext cx="7708116" cy="1487424"/>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1044575">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3">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ea typeface="+mn-ea"/>
                          <a:cs typeface="Arial"/>
                          <a:sym typeface="Arial"/>
                        </a:rPr>
                        <a:t>ES</a:t>
                      </a: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b="1" i="0" u="none" strike="noStrike" cap="none">
                          <a:solidFill>
                            <a:schemeClr val="tx1">
                              <a:lumMod val="90000"/>
                              <a:lumOff val="10000"/>
                            </a:schemeClr>
                          </a:solidFill>
                          <a:latin typeface="Outfit Light"/>
                          <a:ea typeface="+mn-ea"/>
                          <a:cs typeface="Arial"/>
                          <a:sym typeface="Arial"/>
                        </a:rPr>
                        <a:t>16-34</a:t>
                      </a:r>
                      <a:endParaRPr lang="es-ES" sz="1200" b="1"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98,501</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26.9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2.1</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24.5</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30.1</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n-GB" sz="1200" b="1" i="0" u="none" strike="noStrike" cap="none" dirty="0">
                          <a:solidFill>
                            <a:schemeClr val="tx1">
                              <a:lumMod val="90000"/>
                              <a:lumOff val="10000"/>
                            </a:schemeClr>
                          </a:solidFill>
                          <a:latin typeface="Outfit Light"/>
                          <a:ea typeface="+mn-ea"/>
                          <a:cs typeface="Arial"/>
                          <a:sym typeface="Arial"/>
                        </a:rPr>
                        <a:t>35-54</a:t>
                      </a:r>
                      <a:endParaRPr lang="es-ES" sz="1200" b="1"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202,909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55.5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1.8</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58.4</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46.6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vMerge="1">
                  <a:txBody>
                    <a:bodyPr/>
                    <a:lstStyle/>
                    <a:p>
                      <a:endParaRPr lang="es-ES"/>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b="1" i="0" u="none" strike="noStrike" cap="none" dirty="0">
                          <a:solidFill>
                            <a:schemeClr val="tx1">
                              <a:lumMod val="90000"/>
                              <a:lumOff val="10000"/>
                            </a:schemeClr>
                          </a:solidFill>
                          <a:latin typeface="Outfit Light"/>
                          <a:ea typeface="+mn-ea"/>
                          <a:cs typeface="Arial"/>
                          <a:sym typeface="Arial"/>
                        </a:rPr>
                        <a:t>55+</a:t>
                      </a:r>
                      <a:endParaRPr lang="es-ES" sz="1200" b="1"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64,474</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17.6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17.1</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23.2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12465"/>
                  </a:ext>
                </a:extLst>
              </a:tr>
              <a:tr h="147955">
                <a:tc rowSpan="3">
                  <a:txBody>
                    <a:bodyPr/>
                    <a:lstStyle/>
                    <a:p>
                      <a:pPr>
                        <a:lnSpc>
                          <a:spcPct val="107000"/>
                        </a:lnSpc>
                        <a:spcAft>
                          <a:spcPts val="0"/>
                        </a:spcAft>
                      </a:pPr>
                      <a:r>
                        <a:rPr lang="es-ES" sz="1200" b="1" i="0" u="none" strike="noStrike" cap="none">
                          <a:solidFill>
                            <a:schemeClr val="tx1">
                              <a:lumMod val="90000"/>
                              <a:lumOff val="10000"/>
                            </a:schemeClr>
                          </a:solidFill>
                          <a:latin typeface="Outfit Light"/>
                          <a:ea typeface="+mn-ea"/>
                          <a:cs typeface="Arial"/>
                          <a:sym typeface="Arial"/>
                        </a:rPr>
                        <a:t>BE</a:t>
                      </a: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b="1" i="0" u="none" strike="noStrike" cap="none">
                          <a:solidFill>
                            <a:schemeClr val="tx1">
                              <a:lumMod val="90000"/>
                              <a:lumOff val="10000"/>
                            </a:schemeClr>
                          </a:solidFill>
                          <a:latin typeface="Outfit Light"/>
                          <a:ea typeface="+mn-ea"/>
                          <a:cs typeface="Arial"/>
                          <a:sym typeface="Arial"/>
                        </a:rPr>
                        <a:t>16-34</a:t>
                      </a:r>
                      <a:endParaRPr lang="es-ES" sz="1200" b="1"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51,609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34.2</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3.5</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31.2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28.9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n-GB" sz="1200" b="1" i="0" u="none" strike="noStrike" cap="none">
                          <a:solidFill>
                            <a:schemeClr val="tx1">
                              <a:lumMod val="90000"/>
                              <a:lumOff val="10000"/>
                            </a:schemeClr>
                          </a:solidFill>
                          <a:latin typeface="Outfit Light"/>
                          <a:ea typeface="+mn-ea"/>
                          <a:cs typeface="Arial"/>
                          <a:sym typeface="Arial"/>
                        </a:rPr>
                        <a:t>35-54</a:t>
                      </a:r>
                      <a:endParaRPr lang="es-ES" sz="1200" b="1"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73,466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48.6</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3</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51.7</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45.5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r h="147955">
                <a:tc vMerge="1">
                  <a:txBody>
                    <a:bodyPr/>
                    <a:lstStyle/>
                    <a:p>
                      <a:endParaRPr lang="es-ES"/>
                    </a:p>
                  </a:txBody>
                  <a:tcP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b="1" i="0" u="none" strike="noStrike" cap="none" dirty="0">
                          <a:solidFill>
                            <a:schemeClr val="tx1">
                              <a:lumMod val="90000"/>
                              <a:lumOff val="10000"/>
                            </a:schemeClr>
                          </a:solidFill>
                          <a:latin typeface="Outfit Light"/>
                          <a:ea typeface="+mn-ea"/>
                          <a:cs typeface="Arial"/>
                          <a:sym typeface="Arial"/>
                        </a:rPr>
                        <a:t>55+</a:t>
                      </a:r>
                      <a:endParaRPr lang="es-ES" sz="1200" b="1"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25,941</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17.2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17</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25.6</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36670"/>
                  </a:ext>
                </a:extLst>
              </a:tr>
            </a:tbl>
          </a:graphicData>
        </a:graphic>
      </p:graphicFrame>
      <p:sp>
        <p:nvSpPr>
          <p:cNvPr id="7" name="Rectangle 6">
            <a:extLst>
              <a:ext uri="{FF2B5EF4-FFF2-40B4-BE49-F238E27FC236}">
                <a16:creationId xmlns:a16="http://schemas.microsoft.com/office/drawing/2014/main" id="{42713C14-B86C-43F5-A1F1-6C437C3CF68F}"/>
              </a:ext>
            </a:extLst>
          </p:cNvPr>
          <p:cNvSpPr/>
          <p:nvPr/>
        </p:nvSpPr>
        <p:spPr>
          <a:xfrm>
            <a:off x="754455" y="2242986"/>
            <a:ext cx="7708115" cy="55166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phic 7" descr="Chevron arrows">
            <a:extLst>
              <a:ext uri="{FF2B5EF4-FFF2-40B4-BE49-F238E27FC236}">
                <a16:creationId xmlns:a16="http://schemas.microsoft.com/office/drawing/2014/main" id="{BE0082E8-343C-4FF5-AA0F-00FE8CA2B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60" y="3094573"/>
            <a:ext cx="160185" cy="209385"/>
          </a:xfrm>
          <a:prstGeom prst="rect">
            <a:avLst/>
          </a:prstGeom>
        </p:spPr>
      </p:pic>
      <p:sp>
        <p:nvSpPr>
          <p:cNvPr id="9" name="Rectangle 8">
            <a:extLst>
              <a:ext uri="{FF2B5EF4-FFF2-40B4-BE49-F238E27FC236}">
                <a16:creationId xmlns:a16="http://schemas.microsoft.com/office/drawing/2014/main" id="{CBCF3114-588B-4F58-A81F-AD0E3A2FFACC}"/>
              </a:ext>
            </a:extLst>
          </p:cNvPr>
          <p:cNvSpPr/>
          <p:nvPr/>
        </p:nvSpPr>
        <p:spPr>
          <a:xfrm>
            <a:off x="1117044" y="3058770"/>
            <a:ext cx="7635269" cy="276999"/>
          </a:xfrm>
          <a:prstGeom prst="rect">
            <a:avLst/>
          </a:prstGeom>
        </p:spPr>
        <p:txBody>
          <a:bodyPr wrap="square">
            <a:spAutoFit/>
          </a:bodyPr>
          <a:lstStyle/>
          <a:p>
            <a:r>
              <a:rPr lang="en-GB" sz="1200" dirty="0">
                <a:solidFill>
                  <a:schemeClr val="tx1">
                    <a:lumMod val="90000"/>
                    <a:lumOff val="10000"/>
                  </a:schemeClr>
                </a:solidFill>
                <a:latin typeface="Outfit Light"/>
              </a:rPr>
              <a:t>Workers aged </a:t>
            </a:r>
            <a:r>
              <a:rPr lang="en-GB" sz="1200" b="1" dirty="0">
                <a:solidFill>
                  <a:schemeClr val="tx1">
                    <a:lumMod val="90000"/>
                    <a:lumOff val="10000"/>
                  </a:schemeClr>
                </a:solidFill>
                <a:latin typeface="Outfit Light"/>
              </a:rPr>
              <a:t>35 to 54 account for the largest share of vulnerable </a:t>
            </a:r>
            <a:r>
              <a:rPr lang="en-GB" sz="1200" dirty="0">
                <a:solidFill>
                  <a:schemeClr val="tx1">
                    <a:lumMod val="90000"/>
                    <a:lumOff val="10000"/>
                  </a:schemeClr>
                </a:solidFill>
                <a:latin typeface="Outfit Light"/>
              </a:rPr>
              <a:t>workers, around 56% of the total.</a:t>
            </a:r>
          </a:p>
        </p:txBody>
      </p:sp>
      <p:sp>
        <p:nvSpPr>
          <p:cNvPr id="10" name="Rectangle 9">
            <a:extLst>
              <a:ext uri="{FF2B5EF4-FFF2-40B4-BE49-F238E27FC236}">
                <a16:creationId xmlns:a16="http://schemas.microsoft.com/office/drawing/2014/main" id="{AD9E8F96-C2F3-4ABD-A312-538AF0F3FC17}"/>
              </a:ext>
            </a:extLst>
          </p:cNvPr>
          <p:cNvSpPr/>
          <p:nvPr/>
        </p:nvSpPr>
        <p:spPr>
          <a:xfrm>
            <a:off x="747524" y="2781771"/>
            <a:ext cx="6291238" cy="276999"/>
          </a:xfrm>
          <a:prstGeom prst="rect">
            <a:avLst/>
          </a:prstGeom>
        </p:spPr>
        <p:txBody>
          <a:bodyPr wrap="square">
            <a:spAutoFit/>
          </a:bodyPr>
          <a:lstStyle/>
          <a:p>
            <a:r>
              <a:rPr lang="en-GB" sz="1200" b="1" dirty="0">
                <a:solidFill>
                  <a:schemeClr val="tx1">
                    <a:lumMod val="90000"/>
                    <a:lumOff val="10000"/>
                  </a:schemeClr>
                </a:solidFill>
                <a:latin typeface="Outfit Light"/>
              </a:rPr>
              <a:t>Absolute volume concentrates in the middle, but the highest risk is at the extremes</a:t>
            </a:r>
            <a:endParaRPr lang="en-GB" sz="1200" dirty="0">
              <a:solidFill>
                <a:schemeClr val="tx1">
                  <a:lumMod val="90000"/>
                  <a:lumOff val="10000"/>
                </a:schemeClr>
              </a:solidFill>
              <a:latin typeface="Outfit Light"/>
            </a:endParaRPr>
          </a:p>
        </p:txBody>
      </p:sp>
      <p:pic>
        <p:nvPicPr>
          <p:cNvPr id="11" name="Graphic 10" descr="Chevron arrows">
            <a:extLst>
              <a:ext uri="{FF2B5EF4-FFF2-40B4-BE49-F238E27FC236}">
                <a16:creationId xmlns:a16="http://schemas.microsoft.com/office/drawing/2014/main" id="{D6C104FC-FE6A-41C6-873F-68794AA1E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035" y="3891803"/>
            <a:ext cx="160185" cy="209385"/>
          </a:xfrm>
          <a:prstGeom prst="rect">
            <a:avLst/>
          </a:prstGeom>
        </p:spPr>
      </p:pic>
      <p:sp>
        <p:nvSpPr>
          <p:cNvPr id="12" name="Rectangle 11">
            <a:extLst>
              <a:ext uri="{FF2B5EF4-FFF2-40B4-BE49-F238E27FC236}">
                <a16:creationId xmlns:a16="http://schemas.microsoft.com/office/drawing/2014/main" id="{F39650FF-A375-4162-9885-427D7A438209}"/>
              </a:ext>
            </a:extLst>
          </p:cNvPr>
          <p:cNvSpPr/>
          <p:nvPr/>
        </p:nvSpPr>
        <p:spPr>
          <a:xfrm>
            <a:off x="1115514" y="3840384"/>
            <a:ext cx="7643730" cy="461665"/>
          </a:xfrm>
          <a:prstGeom prst="rect">
            <a:avLst/>
          </a:prstGeom>
        </p:spPr>
        <p:txBody>
          <a:bodyPr wrap="square">
            <a:spAutoFit/>
          </a:bodyPr>
          <a:lstStyle/>
          <a:p>
            <a:r>
              <a:rPr lang="en-GB" sz="1200" dirty="0">
                <a:solidFill>
                  <a:schemeClr val="tx1">
                    <a:lumMod val="90000"/>
                    <a:lumOff val="10000"/>
                  </a:schemeClr>
                </a:solidFill>
                <a:latin typeface="Outfit Light"/>
              </a:rPr>
              <a:t>Workers </a:t>
            </a:r>
            <a:r>
              <a:rPr lang="en-GB" sz="1200" b="1" dirty="0">
                <a:solidFill>
                  <a:schemeClr val="tx1">
                    <a:lumMod val="90000"/>
                    <a:lumOff val="10000"/>
                  </a:schemeClr>
                </a:solidFill>
                <a:latin typeface="Outfit Light"/>
              </a:rPr>
              <a:t>aged 16 to 34 account for a smaller share of vulnerable workers</a:t>
            </a:r>
            <a:r>
              <a:rPr lang="en-GB" sz="1200" dirty="0">
                <a:solidFill>
                  <a:schemeClr val="tx1">
                    <a:lumMod val="90000"/>
                    <a:lumOff val="10000"/>
                  </a:schemeClr>
                </a:solidFill>
                <a:latin typeface="Outfit Light"/>
              </a:rPr>
              <a:t>, around 27%, but display the highest vulnerability rate, at 2.1%</a:t>
            </a:r>
          </a:p>
        </p:txBody>
      </p:sp>
      <p:pic>
        <p:nvPicPr>
          <p:cNvPr id="13" name="Graphic 12" descr="Chevron arrows">
            <a:extLst>
              <a:ext uri="{FF2B5EF4-FFF2-40B4-BE49-F238E27FC236}">
                <a16:creationId xmlns:a16="http://schemas.microsoft.com/office/drawing/2014/main" id="{816BE44D-CDB9-4E5A-B36F-C095AB1C20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329" y="4318091"/>
            <a:ext cx="160185" cy="209385"/>
          </a:xfrm>
          <a:prstGeom prst="rect">
            <a:avLst/>
          </a:prstGeom>
        </p:spPr>
      </p:pic>
      <p:sp>
        <p:nvSpPr>
          <p:cNvPr id="14" name="Rectangle 13">
            <a:extLst>
              <a:ext uri="{FF2B5EF4-FFF2-40B4-BE49-F238E27FC236}">
                <a16:creationId xmlns:a16="http://schemas.microsoft.com/office/drawing/2014/main" id="{12087B20-517A-4391-A01D-DC17A462071D}"/>
              </a:ext>
            </a:extLst>
          </p:cNvPr>
          <p:cNvSpPr/>
          <p:nvPr/>
        </p:nvSpPr>
        <p:spPr>
          <a:xfrm>
            <a:off x="1115514" y="4284285"/>
            <a:ext cx="7643730" cy="276999"/>
          </a:xfrm>
          <a:prstGeom prst="rect">
            <a:avLst/>
          </a:prstGeom>
        </p:spPr>
        <p:txBody>
          <a:bodyPr wrap="square">
            <a:spAutoFit/>
          </a:bodyPr>
          <a:lstStyle/>
          <a:p>
            <a:r>
              <a:rPr lang="en-GB" sz="1200" dirty="0">
                <a:solidFill>
                  <a:schemeClr val="tx1">
                    <a:lumMod val="90000"/>
                    <a:lumOff val="10000"/>
                  </a:schemeClr>
                </a:solidFill>
                <a:latin typeface="Outfit Light"/>
              </a:rPr>
              <a:t>Workers </a:t>
            </a:r>
            <a:r>
              <a:rPr lang="en-GB" sz="1200" b="1" dirty="0">
                <a:solidFill>
                  <a:schemeClr val="tx1">
                    <a:lumMod val="90000"/>
                    <a:lumOff val="10000"/>
                  </a:schemeClr>
                </a:solidFill>
                <a:latin typeface="Outfit Light"/>
              </a:rPr>
              <a:t>aged 55 and over represent around 18% of vulnerable workers</a:t>
            </a:r>
            <a:r>
              <a:rPr lang="en-GB" sz="1200" dirty="0">
                <a:solidFill>
                  <a:schemeClr val="tx1">
                    <a:lumMod val="90000"/>
                    <a:lumOff val="10000"/>
                  </a:schemeClr>
                </a:solidFill>
                <a:latin typeface="Outfit Light"/>
              </a:rPr>
              <a:t>, with a vulnerability rate of 1.9%.</a:t>
            </a:r>
          </a:p>
        </p:txBody>
      </p:sp>
      <p:pic>
        <p:nvPicPr>
          <p:cNvPr id="15" name="Graphic 14" descr="Chevron arrows">
            <a:extLst>
              <a:ext uri="{FF2B5EF4-FFF2-40B4-BE49-F238E27FC236}">
                <a16:creationId xmlns:a16="http://schemas.microsoft.com/office/drawing/2014/main" id="{990826AC-CE2C-4D38-B5BD-5A1B759DA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60" y="3510263"/>
            <a:ext cx="160185" cy="209385"/>
          </a:xfrm>
          <a:prstGeom prst="rect">
            <a:avLst/>
          </a:prstGeom>
        </p:spPr>
      </p:pic>
      <p:sp>
        <p:nvSpPr>
          <p:cNvPr id="16" name="Rectangle 15">
            <a:extLst>
              <a:ext uri="{FF2B5EF4-FFF2-40B4-BE49-F238E27FC236}">
                <a16:creationId xmlns:a16="http://schemas.microsoft.com/office/drawing/2014/main" id="{9C0D9353-83BB-4447-9286-6FA8E177149D}"/>
              </a:ext>
            </a:extLst>
          </p:cNvPr>
          <p:cNvSpPr/>
          <p:nvPr/>
        </p:nvSpPr>
        <p:spPr>
          <a:xfrm>
            <a:off x="1117044" y="3357244"/>
            <a:ext cx="7635269" cy="461665"/>
          </a:xfrm>
          <a:prstGeom prst="rect">
            <a:avLst/>
          </a:prstGeom>
        </p:spPr>
        <p:txBody>
          <a:bodyPr wrap="square">
            <a:spAutoFit/>
          </a:bodyPr>
          <a:lstStyle/>
          <a:p>
            <a:r>
              <a:rPr lang="en-GB" sz="1200" dirty="0">
                <a:solidFill>
                  <a:schemeClr val="tx1">
                    <a:lumMod val="90000"/>
                    <a:lumOff val="10000"/>
                  </a:schemeClr>
                </a:solidFill>
                <a:latin typeface="Outfit Light"/>
              </a:rPr>
              <a:t>However, they show the </a:t>
            </a:r>
            <a:r>
              <a:rPr lang="en-GB" sz="1200" b="1" dirty="0">
                <a:solidFill>
                  <a:schemeClr val="tx1">
                    <a:lumMod val="90000"/>
                    <a:lumOff val="10000"/>
                  </a:schemeClr>
                </a:solidFill>
                <a:latin typeface="Outfit Light"/>
              </a:rPr>
              <a:t>lowest vulnerability rate</a:t>
            </a:r>
            <a:r>
              <a:rPr lang="en-GB" sz="1200" dirty="0">
                <a:solidFill>
                  <a:schemeClr val="tx1">
                    <a:lumMod val="90000"/>
                    <a:lumOff val="10000"/>
                  </a:schemeClr>
                </a:solidFill>
                <a:latin typeface="Outfit Light"/>
              </a:rPr>
              <a:t>, at 1.8%, because they also represent the largest share of baseline employment.</a:t>
            </a:r>
          </a:p>
        </p:txBody>
      </p:sp>
    </p:spTree>
    <p:extLst>
      <p:ext uri="{BB962C8B-B14F-4D97-AF65-F5344CB8AC3E}">
        <p14:creationId xmlns:p14="http://schemas.microsoft.com/office/powerpoint/2010/main" val="42234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P spid="14"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33852" y="4774175"/>
            <a:ext cx="625392" cy="175800"/>
          </a:xfrm>
          <a:prstGeom prst="rect">
            <a:avLst/>
          </a:prstGeom>
        </p:spPr>
        <p:txBody>
          <a:bodyPr spcFirstLastPara="1" wrap="square" lIns="0" tIns="0" rIns="0" bIns="0" anchor="ctr" anchorCtr="0">
            <a:noAutofit/>
          </a:bodyPr>
          <a:lstStyle/>
          <a:p>
            <a:pPr defTabSz="914378"/>
            <a:r>
              <a:rPr lang="it" dirty="0"/>
              <a:t>23</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Age</a:t>
            </a:r>
          </a:p>
        </p:txBody>
      </p:sp>
      <p:graphicFrame>
        <p:nvGraphicFramePr>
          <p:cNvPr id="6" name="Table 5">
            <a:extLst>
              <a:ext uri="{FF2B5EF4-FFF2-40B4-BE49-F238E27FC236}">
                <a16:creationId xmlns:a16="http://schemas.microsoft.com/office/drawing/2014/main" id="{CE7070C4-09FD-4185-9161-B4FEB0906806}"/>
              </a:ext>
            </a:extLst>
          </p:cNvPr>
          <p:cNvGraphicFramePr>
            <a:graphicFrameLocks noGrp="1"/>
          </p:cNvGraphicFramePr>
          <p:nvPr>
            <p:extLst/>
          </p:nvPr>
        </p:nvGraphicFramePr>
        <p:xfrm>
          <a:off x="754455" y="1307222"/>
          <a:ext cx="7708116" cy="1487424"/>
        </p:xfrm>
        <a:graphic>
          <a:graphicData uri="http://schemas.openxmlformats.org/drawingml/2006/table">
            <a:tbl>
              <a:tblPr firstRow="1" firstCol="1" bandRow="1">
                <a:tableStyleId>{5C22544A-7EE6-4342-B048-85BDC9FD1C3A}</a:tableStyleId>
              </a:tblPr>
              <a:tblGrid>
                <a:gridCol w="392436">
                  <a:extLst>
                    <a:ext uri="{9D8B030D-6E8A-4147-A177-3AD203B41FA5}">
                      <a16:colId xmlns:a16="http://schemas.microsoft.com/office/drawing/2014/main" val="1288744008"/>
                    </a:ext>
                  </a:extLst>
                </a:gridCol>
                <a:gridCol w="1044575">
                  <a:extLst>
                    <a:ext uri="{9D8B030D-6E8A-4147-A177-3AD203B41FA5}">
                      <a16:colId xmlns:a16="http://schemas.microsoft.com/office/drawing/2014/main" val="1778881279"/>
                    </a:ext>
                  </a:extLst>
                </a:gridCol>
                <a:gridCol w="916194">
                  <a:extLst>
                    <a:ext uri="{9D8B030D-6E8A-4147-A177-3AD203B41FA5}">
                      <a16:colId xmlns:a16="http://schemas.microsoft.com/office/drawing/2014/main" val="2733001105"/>
                    </a:ext>
                  </a:extLst>
                </a:gridCol>
                <a:gridCol w="1550988">
                  <a:extLst>
                    <a:ext uri="{9D8B030D-6E8A-4147-A177-3AD203B41FA5}">
                      <a16:colId xmlns:a16="http://schemas.microsoft.com/office/drawing/2014/main" val="2774705350"/>
                    </a:ext>
                  </a:extLst>
                </a:gridCol>
                <a:gridCol w="1001712">
                  <a:extLst>
                    <a:ext uri="{9D8B030D-6E8A-4147-A177-3AD203B41FA5}">
                      <a16:colId xmlns:a16="http://schemas.microsoft.com/office/drawing/2014/main" val="841154396"/>
                    </a:ext>
                  </a:extLst>
                </a:gridCol>
                <a:gridCol w="1292225">
                  <a:extLst>
                    <a:ext uri="{9D8B030D-6E8A-4147-A177-3AD203B41FA5}">
                      <a16:colId xmlns:a16="http://schemas.microsoft.com/office/drawing/2014/main" val="4073280919"/>
                    </a:ext>
                  </a:extLst>
                </a:gridCol>
                <a:gridCol w="1509986">
                  <a:extLst>
                    <a:ext uri="{9D8B030D-6E8A-4147-A177-3AD203B41FA5}">
                      <a16:colId xmlns:a16="http://schemas.microsoft.com/office/drawing/2014/main" val="1765644254"/>
                    </a:ext>
                  </a:extLst>
                </a:gridCol>
              </a:tblGrid>
              <a:tr h="147955">
                <a:tc>
                  <a:txBody>
                    <a:bodyPr/>
                    <a:lstStyle/>
                    <a:p>
                      <a:pPr algn="ctr">
                        <a:lnSpc>
                          <a:spcPct val="107000"/>
                        </a:lnSpc>
                        <a:spcAft>
                          <a:spcPts val="0"/>
                        </a:spcAft>
                      </a:pPr>
                      <a:r>
                        <a:rPr lang="en-GB"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es-ES" sz="1200" b="1" i="0" u="none" strike="noStrike" cap="none" dirty="0">
                        <a:solidFill>
                          <a:schemeClr val="tx1">
                            <a:lumMod val="90000"/>
                            <a:lumOff val="10000"/>
                          </a:schemeClr>
                        </a:solidFill>
                        <a:latin typeface="Outfit Light"/>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Vulnerable </a:t>
                      </a:r>
                      <a:r>
                        <a:rPr lang="es-ES" sz="1200" b="1" i="0" u="none" strike="noStrike" cap="none" dirty="0" err="1">
                          <a:solidFill>
                            <a:schemeClr val="tx1">
                              <a:lumMod val="90000"/>
                              <a:lumOff val="10000"/>
                            </a:schemeClr>
                          </a:solidFill>
                          <a:latin typeface="Outfit Light"/>
                          <a:cs typeface="Arial"/>
                          <a:sym typeface="Arial"/>
                        </a:rPr>
                        <a:t>workers</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a:t>
                      </a:r>
                      <a:r>
                        <a:rPr lang="es-ES" sz="1200" b="1" i="0" u="none" strike="noStrike" cap="none" dirty="0" err="1">
                          <a:solidFill>
                            <a:schemeClr val="tx1">
                              <a:lumMod val="90000"/>
                              <a:lumOff val="10000"/>
                            </a:schemeClr>
                          </a:solidFill>
                          <a:latin typeface="Outfit Light"/>
                          <a:cs typeface="Arial"/>
                          <a:sym typeface="Arial"/>
                        </a:rPr>
                        <a:t>of</a:t>
                      </a:r>
                      <a:r>
                        <a:rPr lang="es-ES" sz="1200" b="1" i="0" u="none" strike="noStrike" cap="none" dirty="0">
                          <a:solidFill>
                            <a:schemeClr val="tx1">
                              <a:lumMod val="90000"/>
                              <a:lumOff val="10000"/>
                            </a:schemeClr>
                          </a:solidFill>
                          <a:latin typeface="Outfit Light"/>
                          <a:cs typeface="Arial"/>
                          <a:sym typeface="Arial"/>
                        </a:rPr>
                        <a:t> Vulnerable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workers</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Vulnerability</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rate</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baseline</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1" i="0" u="none" strike="noStrike" cap="none" dirty="0">
                          <a:solidFill>
                            <a:schemeClr val="tx1">
                              <a:lumMod val="90000"/>
                              <a:lumOff val="10000"/>
                            </a:schemeClr>
                          </a:solidFill>
                          <a:latin typeface="Outfit Light"/>
                          <a:cs typeface="Arial"/>
                          <a:sym typeface="Arial"/>
                        </a:rPr>
                        <a:t>Share in </a:t>
                      </a:r>
                      <a:r>
                        <a:rPr lang="es-ES" sz="1200" b="1" i="0" u="none" strike="noStrike" cap="none" dirty="0" err="1">
                          <a:solidFill>
                            <a:schemeClr val="tx1">
                              <a:lumMod val="90000"/>
                              <a:lumOff val="10000"/>
                            </a:schemeClr>
                          </a:solidFill>
                          <a:latin typeface="Outfit Light"/>
                          <a:cs typeface="Arial"/>
                          <a:sym typeface="Arial"/>
                        </a:rPr>
                        <a:t>scenario</a:t>
                      </a:r>
                      <a:r>
                        <a:rPr lang="es-ES" sz="1200" b="1" i="0" u="none" strike="noStrike" cap="none" dirty="0">
                          <a:solidFill>
                            <a:schemeClr val="tx1">
                              <a:lumMod val="90000"/>
                              <a:lumOff val="10000"/>
                            </a:schemeClr>
                          </a:solidFill>
                          <a:latin typeface="Outfit Light"/>
                          <a:cs typeface="Arial"/>
                          <a:sym typeface="Arial"/>
                        </a:rPr>
                        <a:t> </a:t>
                      </a:r>
                    </a:p>
                    <a:p>
                      <a:pPr algn="ctr">
                        <a:lnSpc>
                          <a:spcPct val="107000"/>
                        </a:lnSpc>
                        <a:spcAft>
                          <a:spcPts val="0"/>
                        </a:spcAft>
                      </a:pPr>
                      <a:r>
                        <a:rPr lang="es-ES" sz="1200" b="1" i="0" u="none" strike="noStrike" cap="none" dirty="0" err="1">
                          <a:solidFill>
                            <a:schemeClr val="tx1">
                              <a:lumMod val="90000"/>
                              <a:lumOff val="10000"/>
                            </a:schemeClr>
                          </a:solidFill>
                          <a:latin typeface="Outfit Light"/>
                          <a:cs typeface="Arial"/>
                          <a:sym typeface="Arial"/>
                        </a:rPr>
                        <a:t>unemployment</a:t>
                      </a:r>
                      <a:r>
                        <a:rPr lang="es-ES" sz="1200" b="1" i="0" u="none" strike="noStrike" cap="none" dirty="0">
                          <a:solidFill>
                            <a:schemeClr val="tx1">
                              <a:lumMod val="90000"/>
                              <a:lumOff val="10000"/>
                            </a:schemeClr>
                          </a:solidFill>
                          <a:latin typeface="Outfit Light"/>
                          <a:cs typeface="Arial"/>
                          <a:sym typeface="Arial"/>
                        </a:rPr>
                        <a:t> (%)</a:t>
                      </a:r>
                      <a:endParaRPr lang="es-ES" sz="1200" b="1" i="0" u="none" strike="noStrike" cap="none" dirty="0">
                        <a:solidFill>
                          <a:schemeClr val="tx1">
                            <a:lumMod val="90000"/>
                            <a:lumOff val="10000"/>
                          </a:schemeClr>
                        </a:solidFill>
                        <a:latin typeface="Outfit Light"/>
                        <a:ea typeface="Calibri" panose="020F0502020204030204" pitchFamily="34" charset="0"/>
                        <a:cs typeface="Arial"/>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684960"/>
                  </a:ext>
                </a:extLst>
              </a:tr>
              <a:tr h="147955">
                <a:tc rowSpan="3">
                  <a:txBody>
                    <a:bodyPr/>
                    <a:lstStyle/>
                    <a:p>
                      <a:pPr>
                        <a:lnSpc>
                          <a:spcPct val="107000"/>
                        </a:lnSpc>
                        <a:spcAft>
                          <a:spcPts val="0"/>
                        </a:spcAft>
                      </a:pPr>
                      <a:r>
                        <a:rPr lang="es-ES" sz="1200" b="1" i="0" u="none" strike="noStrike" cap="none" dirty="0">
                          <a:solidFill>
                            <a:schemeClr val="tx1">
                              <a:lumMod val="90000"/>
                              <a:lumOff val="10000"/>
                            </a:schemeClr>
                          </a:solidFill>
                          <a:latin typeface="Outfit Light"/>
                          <a:ea typeface="+mn-ea"/>
                          <a:cs typeface="Arial"/>
                          <a:sym typeface="Arial"/>
                        </a:rPr>
                        <a:t>ES</a:t>
                      </a: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b="1" i="0" u="none" strike="noStrike" cap="none">
                          <a:solidFill>
                            <a:schemeClr val="tx1">
                              <a:lumMod val="90000"/>
                              <a:lumOff val="10000"/>
                            </a:schemeClr>
                          </a:solidFill>
                          <a:latin typeface="Outfit Light"/>
                          <a:ea typeface="+mn-ea"/>
                          <a:cs typeface="Arial"/>
                          <a:sym typeface="Arial"/>
                        </a:rPr>
                        <a:t>16-34</a:t>
                      </a:r>
                      <a:endParaRPr lang="es-ES" sz="1200" b="1"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98,501</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26.9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2.1</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24.5</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30.1</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82836"/>
                  </a:ext>
                </a:extLst>
              </a:tr>
              <a:tr h="147955">
                <a:tc vMerge="1">
                  <a:txBody>
                    <a:bodyPr/>
                    <a:lstStyle/>
                    <a:p>
                      <a:endParaRPr lang="es-ES"/>
                    </a:p>
                  </a:txBody>
                  <a:tcPr/>
                </a:tc>
                <a:tc>
                  <a:txBody>
                    <a:bodyPr/>
                    <a:lstStyle/>
                    <a:p>
                      <a:pPr>
                        <a:lnSpc>
                          <a:spcPct val="107000"/>
                        </a:lnSpc>
                        <a:spcAft>
                          <a:spcPts val="0"/>
                        </a:spcAft>
                      </a:pPr>
                      <a:r>
                        <a:rPr lang="en-GB" sz="1200" b="1" i="0" u="none" strike="noStrike" cap="none" dirty="0">
                          <a:solidFill>
                            <a:schemeClr val="tx1">
                              <a:lumMod val="90000"/>
                              <a:lumOff val="10000"/>
                            </a:schemeClr>
                          </a:solidFill>
                          <a:latin typeface="Outfit Light"/>
                          <a:ea typeface="+mn-ea"/>
                          <a:cs typeface="Arial"/>
                          <a:sym typeface="Arial"/>
                        </a:rPr>
                        <a:t>35-54</a:t>
                      </a:r>
                      <a:endParaRPr lang="es-ES" sz="1200" b="1"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202,909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55.5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1.8</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58.4</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46.6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55099"/>
                  </a:ext>
                </a:extLst>
              </a:tr>
              <a:tr h="147955">
                <a:tc vMerge="1">
                  <a:txBody>
                    <a:bodyPr/>
                    <a:lstStyle/>
                    <a:p>
                      <a:endParaRPr lang="es-ES"/>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b="1" i="0" u="none" strike="noStrike" cap="none" dirty="0">
                          <a:solidFill>
                            <a:schemeClr val="tx1">
                              <a:lumMod val="90000"/>
                              <a:lumOff val="10000"/>
                            </a:schemeClr>
                          </a:solidFill>
                          <a:latin typeface="Outfit Light"/>
                          <a:ea typeface="+mn-ea"/>
                          <a:cs typeface="Arial"/>
                          <a:sym typeface="Arial"/>
                        </a:rPr>
                        <a:t>55+</a:t>
                      </a:r>
                      <a:endParaRPr lang="es-ES" sz="1200" b="1"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64,474</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17.6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17.1</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23.2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12465"/>
                  </a:ext>
                </a:extLst>
              </a:tr>
              <a:tr h="147955">
                <a:tc rowSpan="3">
                  <a:txBody>
                    <a:bodyPr/>
                    <a:lstStyle/>
                    <a:p>
                      <a:pPr>
                        <a:lnSpc>
                          <a:spcPct val="107000"/>
                        </a:lnSpc>
                        <a:spcAft>
                          <a:spcPts val="0"/>
                        </a:spcAft>
                      </a:pPr>
                      <a:r>
                        <a:rPr lang="es-ES" sz="1200" b="1" i="0" u="none" strike="noStrike" cap="none">
                          <a:solidFill>
                            <a:schemeClr val="tx1">
                              <a:lumMod val="90000"/>
                              <a:lumOff val="10000"/>
                            </a:schemeClr>
                          </a:solidFill>
                          <a:latin typeface="Outfit Light"/>
                          <a:ea typeface="+mn-ea"/>
                          <a:cs typeface="Arial"/>
                          <a:sym typeface="Arial"/>
                        </a:rPr>
                        <a:t>BE</a:t>
                      </a:r>
                    </a:p>
                  </a:txBody>
                  <a:tcPr marL="44450" marR="44450" marT="0" marB="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b="1" i="0" u="none" strike="noStrike" cap="none">
                          <a:solidFill>
                            <a:schemeClr val="tx1">
                              <a:lumMod val="90000"/>
                              <a:lumOff val="10000"/>
                            </a:schemeClr>
                          </a:solidFill>
                          <a:latin typeface="Outfit Light"/>
                          <a:ea typeface="+mn-ea"/>
                          <a:cs typeface="Arial"/>
                          <a:sym typeface="Arial"/>
                        </a:rPr>
                        <a:t>16-34</a:t>
                      </a:r>
                      <a:endParaRPr lang="es-ES" sz="1200" b="1"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51,609</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34.2</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3.5</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31.2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28.9</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189146"/>
                  </a:ext>
                </a:extLst>
              </a:tr>
              <a:tr h="147955">
                <a:tc vMerge="1">
                  <a:txBody>
                    <a:bodyPr/>
                    <a:lstStyle/>
                    <a:p>
                      <a:endParaRPr lang="es-ES"/>
                    </a:p>
                  </a:txBody>
                  <a:tcPr/>
                </a:tc>
                <a:tc>
                  <a:txBody>
                    <a:bodyPr/>
                    <a:lstStyle/>
                    <a:p>
                      <a:pPr>
                        <a:lnSpc>
                          <a:spcPct val="107000"/>
                        </a:lnSpc>
                        <a:spcAft>
                          <a:spcPts val="0"/>
                        </a:spcAft>
                      </a:pPr>
                      <a:r>
                        <a:rPr lang="en-GB" sz="1200" b="1" i="0" u="none" strike="noStrike" cap="none">
                          <a:solidFill>
                            <a:schemeClr val="tx1">
                              <a:lumMod val="90000"/>
                              <a:lumOff val="10000"/>
                            </a:schemeClr>
                          </a:solidFill>
                          <a:latin typeface="Outfit Light"/>
                          <a:ea typeface="+mn-ea"/>
                          <a:cs typeface="Arial"/>
                          <a:sym typeface="Arial"/>
                        </a:rPr>
                        <a:t>35-54</a:t>
                      </a:r>
                      <a:endParaRPr lang="es-ES" sz="1200" b="1"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73,466</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48.6</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3</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51.7</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45.5</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023458"/>
                  </a:ext>
                </a:extLst>
              </a:tr>
              <a:tr h="147955">
                <a:tc vMerge="1">
                  <a:txBody>
                    <a:bodyPr/>
                    <a:lstStyle/>
                    <a:p>
                      <a:endParaRPr lang="es-ES"/>
                    </a:p>
                  </a:txBody>
                  <a:tcP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b="1" i="0" u="none" strike="noStrike" cap="none" dirty="0">
                          <a:solidFill>
                            <a:schemeClr val="tx1">
                              <a:lumMod val="90000"/>
                              <a:lumOff val="10000"/>
                            </a:schemeClr>
                          </a:solidFill>
                          <a:latin typeface="Outfit Light"/>
                          <a:ea typeface="+mn-ea"/>
                          <a:cs typeface="Arial"/>
                          <a:sym typeface="Arial"/>
                        </a:rPr>
                        <a:t>55+</a:t>
                      </a:r>
                      <a:endParaRPr lang="es-ES" sz="1200" b="1"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25,941</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17.2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3.2</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a:solidFill>
                            <a:schemeClr val="tx1">
                              <a:lumMod val="90000"/>
                              <a:lumOff val="10000"/>
                            </a:schemeClr>
                          </a:solidFill>
                          <a:latin typeface="Outfit Light"/>
                          <a:ea typeface="+mn-ea"/>
                          <a:cs typeface="Arial"/>
                          <a:sym typeface="Arial"/>
                        </a:rPr>
                        <a:t>17</a:t>
                      </a:r>
                      <a:endParaRPr lang="es-ES" sz="1200" b="0" i="0" u="none" strike="noStrike" cap="none">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200" b="0" i="0" u="none" strike="noStrike" cap="none" dirty="0">
                          <a:solidFill>
                            <a:schemeClr val="tx1">
                              <a:lumMod val="90000"/>
                              <a:lumOff val="10000"/>
                            </a:schemeClr>
                          </a:solidFill>
                          <a:latin typeface="Outfit Light"/>
                          <a:ea typeface="+mn-ea"/>
                          <a:cs typeface="Arial"/>
                          <a:sym typeface="Arial"/>
                        </a:rPr>
                        <a:t>25.6</a:t>
                      </a:r>
                      <a:endParaRPr lang="es-ES" sz="1200" b="0" i="0" u="none" strike="noStrike" cap="none" dirty="0">
                        <a:solidFill>
                          <a:schemeClr val="tx1">
                            <a:lumMod val="90000"/>
                            <a:lumOff val="10000"/>
                          </a:schemeClr>
                        </a:solidFill>
                        <a:latin typeface="Outfit Light"/>
                        <a:ea typeface="+mn-ea"/>
                        <a:cs typeface="Arial"/>
                        <a:sym typeface="Arial"/>
                      </a:endParaRPr>
                    </a:p>
                  </a:txBody>
                  <a:tcPr marL="44450" marR="4445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36670"/>
                  </a:ext>
                </a:extLst>
              </a:tr>
            </a:tbl>
          </a:graphicData>
        </a:graphic>
      </p:graphicFrame>
      <p:sp>
        <p:nvSpPr>
          <p:cNvPr id="7" name="Rectangle 6">
            <a:extLst>
              <a:ext uri="{FF2B5EF4-FFF2-40B4-BE49-F238E27FC236}">
                <a16:creationId xmlns:a16="http://schemas.microsoft.com/office/drawing/2014/main" id="{42713C14-B86C-43F5-A1F1-6C437C3CF68F}"/>
              </a:ext>
            </a:extLst>
          </p:cNvPr>
          <p:cNvSpPr/>
          <p:nvPr/>
        </p:nvSpPr>
        <p:spPr>
          <a:xfrm flipV="1">
            <a:off x="754455" y="1688235"/>
            <a:ext cx="7708115" cy="554751"/>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phic 7" descr="Chevron arrows">
            <a:extLst>
              <a:ext uri="{FF2B5EF4-FFF2-40B4-BE49-F238E27FC236}">
                <a16:creationId xmlns:a16="http://schemas.microsoft.com/office/drawing/2014/main" id="{BE0082E8-343C-4FF5-AA0F-00FE8CA2B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60" y="3094573"/>
            <a:ext cx="160185" cy="209385"/>
          </a:xfrm>
          <a:prstGeom prst="rect">
            <a:avLst/>
          </a:prstGeom>
        </p:spPr>
      </p:pic>
      <p:sp>
        <p:nvSpPr>
          <p:cNvPr id="9" name="Rectangle 8">
            <a:extLst>
              <a:ext uri="{FF2B5EF4-FFF2-40B4-BE49-F238E27FC236}">
                <a16:creationId xmlns:a16="http://schemas.microsoft.com/office/drawing/2014/main" id="{CBCF3114-588B-4F58-A81F-AD0E3A2FFACC}"/>
              </a:ext>
            </a:extLst>
          </p:cNvPr>
          <p:cNvSpPr/>
          <p:nvPr/>
        </p:nvSpPr>
        <p:spPr>
          <a:xfrm>
            <a:off x="1117044" y="3058770"/>
            <a:ext cx="7635269" cy="276999"/>
          </a:xfrm>
          <a:prstGeom prst="rect">
            <a:avLst/>
          </a:prstGeom>
        </p:spPr>
        <p:txBody>
          <a:bodyPr wrap="square">
            <a:spAutoFit/>
          </a:bodyPr>
          <a:lstStyle/>
          <a:p>
            <a:r>
              <a:rPr lang="en-GB" sz="1200" dirty="0">
                <a:solidFill>
                  <a:schemeClr val="tx1">
                    <a:lumMod val="90000"/>
                    <a:lumOff val="10000"/>
                  </a:schemeClr>
                </a:solidFill>
                <a:latin typeface="Outfit Light"/>
              </a:rPr>
              <a:t>Workers </a:t>
            </a:r>
            <a:r>
              <a:rPr lang="en-GB" sz="1200" b="1" dirty="0">
                <a:solidFill>
                  <a:schemeClr val="tx1">
                    <a:lumMod val="90000"/>
                    <a:lumOff val="10000"/>
                  </a:schemeClr>
                </a:solidFill>
                <a:latin typeface="Outfit Light"/>
              </a:rPr>
              <a:t>aged 35 to 54 account for the largest share of vulnerable workers</a:t>
            </a:r>
            <a:r>
              <a:rPr lang="en-GB" sz="1200" dirty="0">
                <a:solidFill>
                  <a:schemeClr val="tx1">
                    <a:lumMod val="90000"/>
                    <a:lumOff val="10000"/>
                  </a:schemeClr>
                </a:solidFill>
                <a:latin typeface="Outfit Light"/>
              </a:rPr>
              <a:t>, almost 49% of the total.</a:t>
            </a:r>
          </a:p>
        </p:txBody>
      </p:sp>
      <p:sp>
        <p:nvSpPr>
          <p:cNvPr id="10" name="Rectangle 9">
            <a:extLst>
              <a:ext uri="{FF2B5EF4-FFF2-40B4-BE49-F238E27FC236}">
                <a16:creationId xmlns:a16="http://schemas.microsoft.com/office/drawing/2014/main" id="{AD9E8F96-C2F3-4ABD-A312-538AF0F3FC17}"/>
              </a:ext>
            </a:extLst>
          </p:cNvPr>
          <p:cNvSpPr/>
          <p:nvPr/>
        </p:nvSpPr>
        <p:spPr>
          <a:xfrm>
            <a:off x="747524" y="2812190"/>
            <a:ext cx="6291238" cy="276999"/>
          </a:xfrm>
          <a:prstGeom prst="rect">
            <a:avLst/>
          </a:prstGeom>
        </p:spPr>
        <p:txBody>
          <a:bodyPr wrap="square">
            <a:spAutoFit/>
          </a:bodyPr>
          <a:lstStyle/>
          <a:p>
            <a:r>
              <a:rPr lang="en-GB" sz="1200" b="1" dirty="0">
                <a:solidFill>
                  <a:schemeClr val="tx1">
                    <a:lumMod val="90000"/>
                    <a:lumOff val="10000"/>
                  </a:schemeClr>
                </a:solidFill>
                <a:latin typeface="Outfit Light"/>
              </a:rPr>
              <a:t>Absolute volume concentrates in the middle, but the highest risk is at the extremes</a:t>
            </a:r>
            <a:endParaRPr lang="en-GB" sz="1200" dirty="0">
              <a:solidFill>
                <a:schemeClr val="tx1">
                  <a:lumMod val="90000"/>
                  <a:lumOff val="10000"/>
                </a:schemeClr>
              </a:solidFill>
              <a:latin typeface="Outfit Light"/>
            </a:endParaRPr>
          </a:p>
        </p:txBody>
      </p:sp>
      <p:pic>
        <p:nvPicPr>
          <p:cNvPr id="11" name="Graphic 10" descr="Chevron arrows">
            <a:extLst>
              <a:ext uri="{FF2B5EF4-FFF2-40B4-BE49-F238E27FC236}">
                <a16:creationId xmlns:a16="http://schemas.microsoft.com/office/drawing/2014/main" id="{D6C104FC-FE6A-41C6-873F-68794AA1E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035" y="4360767"/>
            <a:ext cx="160185" cy="209385"/>
          </a:xfrm>
          <a:prstGeom prst="rect">
            <a:avLst/>
          </a:prstGeom>
        </p:spPr>
      </p:pic>
      <p:sp>
        <p:nvSpPr>
          <p:cNvPr id="12" name="Rectangle 11">
            <a:extLst>
              <a:ext uri="{FF2B5EF4-FFF2-40B4-BE49-F238E27FC236}">
                <a16:creationId xmlns:a16="http://schemas.microsoft.com/office/drawing/2014/main" id="{F39650FF-A375-4162-9885-427D7A438209}"/>
              </a:ext>
            </a:extLst>
          </p:cNvPr>
          <p:cNvSpPr/>
          <p:nvPr/>
        </p:nvSpPr>
        <p:spPr>
          <a:xfrm>
            <a:off x="1115513" y="4309348"/>
            <a:ext cx="7740619" cy="276999"/>
          </a:xfrm>
          <a:prstGeom prst="rect">
            <a:avLst/>
          </a:prstGeom>
        </p:spPr>
        <p:txBody>
          <a:bodyPr wrap="square">
            <a:spAutoFit/>
          </a:bodyPr>
          <a:lstStyle/>
          <a:p>
            <a:r>
              <a:rPr lang="en-GB" sz="1200" dirty="0">
                <a:solidFill>
                  <a:schemeClr val="tx1">
                    <a:lumMod val="90000"/>
                    <a:lumOff val="10000"/>
                  </a:schemeClr>
                </a:solidFill>
                <a:latin typeface="Outfit Light"/>
              </a:rPr>
              <a:t>Finally, </a:t>
            </a:r>
            <a:r>
              <a:rPr lang="en-GB" sz="1200" b="1" dirty="0">
                <a:solidFill>
                  <a:schemeClr val="tx1">
                    <a:lumMod val="90000"/>
                    <a:lumOff val="10000"/>
                  </a:schemeClr>
                </a:solidFill>
                <a:latin typeface="Outfit Light"/>
              </a:rPr>
              <a:t>workers aged 55 </a:t>
            </a:r>
            <a:r>
              <a:rPr lang="en-GB" sz="1200" dirty="0">
                <a:solidFill>
                  <a:schemeClr val="tx1">
                    <a:lumMod val="90000"/>
                    <a:lumOff val="10000"/>
                  </a:schemeClr>
                </a:solidFill>
                <a:latin typeface="Outfit Light"/>
              </a:rPr>
              <a:t>and over represent around </a:t>
            </a:r>
            <a:r>
              <a:rPr lang="en-GB" sz="1200" b="1" dirty="0">
                <a:solidFill>
                  <a:schemeClr val="tx1">
                    <a:lumMod val="90000"/>
                    <a:lumOff val="10000"/>
                  </a:schemeClr>
                </a:solidFill>
                <a:latin typeface="Outfit Light"/>
              </a:rPr>
              <a:t>17% of vulnerable workers</a:t>
            </a:r>
            <a:r>
              <a:rPr lang="en-GB" sz="1200" dirty="0">
                <a:solidFill>
                  <a:schemeClr val="tx1">
                    <a:lumMod val="90000"/>
                    <a:lumOff val="10000"/>
                  </a:schemeClr>
                </a:solidFill>
                <a:latin typeface="Outfit Light"/>
              </a:rPr>
              <a:t>, with a vulnerability rate of 3.2%</a:t>
            </a:r>
          </a:p>
        </p:txBody>
      </p:sp>
      <p:pic>
        <p:nvPicPr>
          <p:cNvPr id="15" name="Graphic 14" descr="Chevron arrows">
            <a:extLst>
              <a:ext uri="{FF2B5EF4-FFF2-40B4-BE49-F238E27FC236}">
                <a16:creationId xmlns:a16="http://schemas.microsoft.com/office/drawing/2014/main" id="{990826AC-CE2C-4D38-B5BD-5A1B759DA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60" y="3510263"/>
            <a:ext cx="160185" cy="209385"/>
          </a:xfrm>
          <a:prstGeom prst="rect">
            <a:avLst/>
          </a:prstGeom>
        </p:spPr>
      </p:pic>
      <p:sp>
        <p:nvSpPr>
          <p:cNvPr id="16" name="Rectangle 15">
            <a:extLst>
              <a:ext uri="{FF2B5EF4-FFF2-40B4-BE49-F238E27FC236}">
                <a16:creationId xmlns:a16="http://schemas.microsoft.com/office/drawing/2014/main" id="{9C0D9353-83BB-4447-9286-6FA8E177149D}"/>
              </a:ext>
            </a:extLst>
          </p:cNvPr>
          <p:cNvSpPr/>
          <p:nvPr/>
        </p:nvSpPr>
        <p:spPr>
          <a:xfrm>
            <a:off x="1117044" y="3357244"/>
            <a:ext cx="7635269" cy="461665"/>
          </a:xfrm>
          <a:prstGeom prst="rect">
            <a:avLst/>
          </a:prstGeom>
        </p:spPr>
        <p:txBody>
          <a:bodyPr wrap="square">
            <a:spAutoFit/>
          </a:bodyPr>
          <a:lstStyle/>
          <a:p>
            <a:r>
              <a:rPr lang="en-GB" sz="1200" dirty="0">
                <a:solidFill>
                  <a:schemeClr val="tx1">
                    <a:lumMod val="90000"/>
                    <a:lumOff val="10000"/>
                  </a:schemeClr>
                </a:solidFill>
                <a:latin typeface="Outfit Light"/>
              </a:rPr>
              <a:t>However, they display the </a:t>
            </a:r>
            <a:r>
              <a:rPr lang="en-GB" sz="1200" b="1" dirty="0">
                <a:solidFill>
                  <a:schemeClr val="tx1">
                    <a:lumMod val="90000"/>
                    <a:lumOff val="10000"/>
                  </a:schemeClr>
                </a:solidFill>
                <a:latin typeface="Outfit Light"/>
              </a:rPr>
              <a:t>lowest vulnerability rate</a:t>
            </a:r>
            <a:r>
              <a:rPr lang="en-GB" sz="1200" dirty="0">
                <a:solidFill>
                  <a:schemeClr val="tx1">
                    <a:lumMod val="90000"/>
                    <a:lumOff val="10000"/>
                  </a:schemeClr>
                </a:solidFill>
                <a:latin typeface="Outfit Light"/>
              </a:rPr>
              <a:t>, at 3%, because they also represent the largest share baseline employment.</a:t>
            </a:r>
          </a:p>
        </p:txBody>
      </p:sp>
      <p:pic>
        <p:nvPicPr>
          <p:cNvPr id="17" name="Graphic 16" descr="Chevron arrows">
            <a:extLst>
              <a:ext uri="{FF2B5EF4-FFF2-40B4-BE49-F238E27FC236}">
                <a16:creationId xmlns:a16="http://schemas.microsoft.com/office/drawing/2014/main" id="{21CC4BF6-380E-45B9-85A9-04CE0B1877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60" y="3969561"/>
            <a:ext cx="160185" cy="209385"/>
          </a:xfrm>
          <a:prstGeom prst="rect">
            <a:avLst/>
          </a:prstGeom>
        </p:spPr>
      </p:pic>
      <p:sp>
        <p:nvSpPr>
          <p:cNvPr id="18" name="Rectangle 17">
            <a:extLst>
              <a:ext uri="{FF2B5EF4-FFF2-40B4-BE49-F238E27FC236}">
                <a16:creationId xmlns:a16="http://schemas.microsoft.com/office/drawing/2014/main" id="{8BAEA21C-B73C-4F7B-89E2-3B98038439F2}"/>
              </a:ext>
            </a:extLst>
          </p:cNvPr>
          <p:cNvSpPr/>
          <p:nvPr/>
        </p:nvSpPr>
        <p:spPr>
          <a:xfrm>
            <a:off x="1117044" y="3830753"/>
            <a:ext cx="7635269" cy="461665"/>
          </a:xfrm>
          <a:prstGeom prst="rect">
            <a:avLst/>
          </a:prstGeom>
        </p:spPr>
        <p:txBody>
          <a:bodyPr wrap="square">
            <a:spAutoFit/>
          </a:bodyPr>
          <a:lstStyle/>
          <a:p>
            <a:r>
              <a:rPr lang="en-GB" sz="1200" dirty="0">
                <a:solidFill>
                  <a:schemeClr val="tx1">
                    <a:lumMod val="90000"/>
                    <a:lumOff val="10000"/>
                  </a:schemeClr>
                </a:solidFill>
                <a:latin typeface="Outfit Light"/>
              </a:rPr>
              <a:t>Workers </a:t>
            </a:r>
            <a:r>
              <a:rPr lang="en-GB" sz="1200" b="1" dirty="0">
                <a:solidFill>
                  <a:schemeClr val="tx1">
                    <a:lumMod val="90000"/>
                    <a:lumOff val="10000"/>
                  </a:schemeClr>
                </a:solidFill>
                <a:latin typeface="Outfit Light"/>
              </a:rPr>
              <a:t>aged 16 to 34</a:t>
            </a:r>
            <a:r>
              <a:rPr lang="en-GB" sz="1200" dirty="0">
                <a:solidFill>
                  <a:schemeClr val="tx1">
                    <a:lumMod val="90000"/>
                    <a:lumOff val="10000"/>
                  </a:schemeClr>
                </a:solidFill>
                <a:latin typeface="Outfit Light"/>
              </a:rPr>
              <a:t> account for around </a:t>
            </a:r>
            <a:r>
              <a:rPr lang="en-GB" sz="1200" b="1" dirty="0">
                <a:solidFill>
                  <a:schemeClr val="tx1">
                    <a:lumMod val="90000"/>
                    <a:lumOff val="10000"/>
                  </a:schemeClr>
                </a:solidFill>
                <a:latin typeface="Outfit Light"/>
              </a:rPr>
              <a:t>34% of vulnerable workers </a:t>
            </a:r>
            <a:r>
              <a:rPr lang="en-GB" sz="1200" dirty="0">
                <a:solidFill>
                  <a:schemeClr val="tx1">
                    <a:lumMod val="90000"/>
                    <a:lumOff val="10000"/>
                  </a:schemeClr>
                </a:solidFill>
                <a:latin typeface="Outfit Light"/>
              </a:rPr>
              <a:t>but show the </a:t>
            </a:r>
            <a:r>
              <a:rPr lang="en-GB" sz="1200" b="1" dirty="0">
                <a:solidFill>
                  <a:schemeClr val="tx1">
                    <a:lumMod val="90000"/>
                    <a:lumOff val="10000"/>
                  </a:schemeClr>
                </a:solidFill>
                <a:latin typeface="Outfit Light"/>
              </a:rPr>
              <a:t>highest vulnerability rate</a:t>
            </a:r>
            <a:r>
              <a:rPr lang="en-GB" sz="1200" dirty="0">
                <a:solidFill>
                  <a:schemeClr val="tx1">
                    <a:lumMod val="90000"/>
                    <a:lumOff val="10000"/>
                  </a:schemeClr>
                </a:solidFill>
                <a:latin typeface="Outfit Light"/>
              </a:rPr>
              <a:t>, at 3.5%.</a:t>
            </a:r>
          </a:p>
        </p:txBody>
      </p:sp>
    </p:spTree>
    <p:extLst>
      <p:ext uri="{BB962C8B-B14F-4D97-AF65-F5344CB8AC3E}">
        <p14:creationId xmlns:p14="http://schemas.microsoft.com/office/powerpoint/2010/main" val="7948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P spid="16"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19" name="Picture 18">
            <a:extLst>
              <a:ext uri="{FF2B5EF4-FFF2-40B4-BE49-F238E27FC236}">
                <a16:creationId xmlns:a16="http://schemas.microsoft.com/office/drawing/2014/main" id="{6A65F634-1354-45AB-A5DA-1150B64B33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604431"/>
            <a:ext cx="5190067" cy="2879032"/>
          </a:xfrm>
          <a:prstGeom prst="rect">
            <a:avLst/>
          </a:prstGeom>
          <a:noFill/>
          <a:ln>
            <a:noFill/>
          </a:ln>
        </p:spPr>
      </p:pic>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24</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Age</a:t>
            </a:r>
          </a:p>
        </p:txBody>
      </p:sp>
      <p:sp>
        <p:nvSpPr>
          <p:cNvPr id="12" name="Rectangle 11">
            <a:extLst>
              <a:ext uri="{FF2B5EF4-FFF2-40B4-BE49-F238E27FC236}">
                <a16:creationId xmlns:a16="http://schemas.microsoft.com/office/drawing/2014/main" id="{3E6D26B7-0E1D-42BA-87AA-624799E7BE14}"/>
              </a:ext>
            </a:extLst>
          </p:cNvPr>
          <p:cNvSpPr/>
          <p:nvPr/>
        </p:nvSpPr>
        <p:spPr>
          <a:xfrm>
            <a:off x="2290334" y="1324789"/>
            <a:ext cx="817468" cy="276999"/>
          </a:xfrm>
          <a:prstGeom prst="rect">
            <a:avLst/>
          </a:prstGeom>
        </p:spPr>
        <p:txBody>
          <a:bodyPr wrap="square">
            <a:spAutoFit/>
          </a:bodyPr>
          <a:lstStyle/>
          <a:p>
            <a:r>
              <a:rPr lang="en-GB" sz="1200" b="1" dirty="0">
                <a:solidFill>
                  <a:schemeClr val="tx1">
                    <a:lumMod val="90000"/>
                    <a:lumOff val="10000"/>
                  </a:schemeClr>
                </a:solidFill>
                <a:latin typeface="Outfit Light"/>
              </a:rPr>
              <a:t>SPAIN</a:t>
            </a:r>
            <a:endParaRPr lang="en-GB" sz="1200" dirty="0">
              <a:solidFill>
                <a:schemeClr val="tx1">
                  <a:lumMod val="90000"/>
                  <a:lumOff val="10000"/>
                </a:schemeClr>
              </a:solidFill>
              <a:latin typeface="Outfit Light"/>
            </a:endParaRPr>
          </a:p>
        </p:txBody>
      </p:sp>
      <p:pic>
        <p:nvPicPr>
          <p:cNvPr id="16" name="Graphic 15" descr="Chevron arrows">
            <a:extLst>
              <a:ext uri="{FF2B5EF4-FFF2-40B4-BE49-F238E27FC236}">
                <a16:creationId xmlns:a16="http://schemas.microsoft.com/office/drawing/2014/main" id="{3B7D7A2A-E001-4C38-8897-FA32667D3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4" y="1683058"/>
            <a:ext cx="206944" cy="270505"/>
          </a:xfrm>
          <a:prstGeom prst="rect">
            <a:avLst/>
          </a:prstGeom>
        </p:spPr>
      </p:pic>
      <p:sp>
        <p:nvSpPr>
          <p:cNvPr id="20" name="Rectangle 19">
            <a:extLst>
              <a:ext uri="{FF2B5EF4-FFF2-40B4-BE49-F238E27FC236}">
                <a16:creationId xmlns:a16="http://schemas.microsoft.com/office/drawing/2014/main" id="{95A10712-A874-40C9-863B-0221BC980CD8}"/>
              </a:ext>
            </a:extLst>
          </p:cNvPr>
          <p:cNvSpPr/>
          <p:nvPr/>
        </p:nvSpPr>
        <p:spPr>
          <a:xfrm>
            <a:off x="5190067" y="1462885"/>
            <a:ext cx="3936999" cy="830997"/>
          </a:xfrm>
          <a:prstGeom prst="rect">
            <a:avLst/>
          </a:prstGeom>
        </p:spPr>
        <p:txBody>
          <a:bodyPr wrap="square">
            <a:spAutoFit/>
          </a:bodyPr>
          <a:lstStyle/>
          <a:p>
            <a:r>
              <a:rPr lang="en-GB" sz="1200" dirty="0">
                <a:solidFill>
                  <a:schemeClr val="tx1">
                    <a:lumMod val="90000"/>
                    <a:lumOff val="10000"/>
                  </a:schemeClr>
                </a:solidFill>
                <a:latin typeface="Outfit Light"/>
              </a:rPr>
              <a:t>Workers </a:t>
            </a:r>
            <a:r>
              <a:rPr lang="en-GB" sz="1200" b="1" dirty="0">
                <a:solidFill>
                  <a:schemeClr val="tx1">
                    <a:lumMod val="90000"/>
                    <a:lumOff val="10000"/>
                  </a:schemeClr>
                </a:solidFill>
                <a:latin typeface="Outfit Light"/>
              </a:rPr>
              <a:t>aged 16-34 </a:t>
            </a:r>
            <a:r>
              <a:rPr lang="en-GB" sz="1200" dirty="0">
                <a:solidFill>
                  <a:schemeClr val="tx1">
                    <a:lumMod val="90000"/>
                    <a:lumOff val="10000"/>
                  </a:schemeClr>
                </a:solidFill>
                <a:latin typeface="Outfit Light"/>
              </a:rPr>
              <a:t>are more concentrated in sectors such as trade and accommodation services, which account for a </a:t>
            </a:r>
            <a:r>
              <a:rPr lang="en-GB" sz="1200" b="1" dirty="0">
                <a:solidFill>
                  <a:schemeClr val="tx1">
                    <a:lumMod val="90000"/>
                    <a:lumOff val="10000"/>
                  </a:schemeClr>
                </a:solidFill>
                <a:latin typeface="Outfit Light"/>
              </a:rPr>
              <a:t>significant share of vulnerable employment</a:t>
            </a:r>
          </a:p>
        </p:txBody>
      </p:sp>
      <p:pic>
        <p:nvPicPr>
          <p:cNvPr id="21" name="Graphic 20" descr="Chevron arrows">
            <a:extLst>
              <a:ext uri="{FF2B5EF4-FFF2-40B4-BE49-F238E27FC236}">
                <a16:creationId xmlns:a16="http://schemas.microsoft.com/office/drawing/2014/main" id="{518D5DF4-B69A-45D8-9C83-53C20D73E9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2574127"/>
            <a:ext cx="206944" cy="270505"/>
          </a:xfrm>
          <a:prstGeom prst="rect">
            <a:avLst/>
          </a:prstGeom>
        </p:spPr>
      </p:pic>
      <p:sp>
        <p:nvSpPr>
          <p:cNvPr id="25" name="Rectangle 24">
            <a:extLst>
              <a:ext uri="{FF2B5EF4-FFF2-40B4-BE49-F238E27FC236}">
                <a16:creationId xmlns:a16="http://schemas.microsoft.com/office/drawing/2014/main" id="{9443310D-35CF-4985-912F-AB83C8582BD7}"/>
              </a:ext>
            </a:extLst>
          </p:cNvPr>
          <p:cNvSpPr/>
          <p:nvPr/>
        </p:nvSpPr>
        <p:spPr>
          <a:xfrm>
            <a:off x="5190067" y="2293882"/>
            <a:ext cx="3936999" cy="830997"/>
          </a:xfrm>
          <a:prstGeom prst="rect">
            <a:avLst/>
          </a:prstGeom>
        </p:spPr>
        <p:txBody>
          <a:bodyPr wrap="square">
            <a:spAutoFit/>
          </a:bodyPr>
          <a:lstStyle/>
          <a:p>
            <a:r>
              <a:rPr lang="en-GB" sz="1200" dirty="0">
                <a:solidFill>
                  <a:schemeClr val="tx1">
                    <a:lumMod val="90000"/>
                    <a:lumOff val="10000"/>
                  </a:schemeClr>
                </a:solidFill>
                <a:latin typeface="Outfit Light"/>
              </a:rPr>
              <a:t>Workers </a:t>
            </a:r>
            <a:r>
              <a:rPr lang="en-GB" sz="1200" b="1" dirty="0">
                <a:solidFill>
                  <a:schemeClr val="tx1">
                    <a:lumMod val="90000"/>
                    <a:lumOff val="10000"/>
                  </a:schemeClr>
                </a:solidFill>
                <a:latin typeface="Outfit Light"/>
              </a:rPr>
              <a:t>aged 35 to 54 dominate large sectors </a:t>
            </a:r>
            <a:r>
              <a:rPr lang="en-GB" sz="1200" dirty="0">
                <a:solidFill>
                  <a:schemeClr val="tx1">
                    <a:lumMod val="90000"/>
                    <a:lumOff val="10000"/>
                  </a:schemeClr>
                </a:solidFill>
                <a:latin typeface="Outfit Light"/>
              </a:rPr>
              <a:t>such as manufacturing and professional services, explaining why they account for </a:t>
            </a:r>
            <a:r>
              <a:rPr lang="en-GB" sz="1200" b="1" dirty="0">
                <a:solidFill>
                  <a:schemeClr val="tx1">
                    <a:lumMod val="90000"/>
                    <a:lumOff val="10000"/>
                  </a:schemeClr>
                </a:solidFill>
                <a:latin typeface="Outfit Light"/>
              </a:rPr>
              <a:t>most vulnerable workers </a:t>
            </a:r>
            <a:r>
              <a:rPr lang="en-GB" sz="1200" dirty="0">
                <a:solidFill>
                  <a:schemeClr val="tx1">
                    <a:lumMod val="90000"/>
                    <a:lumOff val="10000"/>
                  </a:schemeClr>
                </a:solidFill>
                <a:latin typeface="Outfit Light"/>
              </a:rPr>
              <a:t>in absolute terms</a:t>
            </a:r>
          </a:p>
        </p:txBody>
      </p:sp>
      <p:pic>
        <p:nvPicPr>
          <p:cNvPr id="28" name="Graphic 27" descr="Chevron arrows">
            <a:extLst>
              <a:ext uri="{FF2B5EF4-FFF2-40B4-BE49-F238E27FC236}">
                <a16:creationId xmlns:a16="http://schemas.microsoft.com/office/drawing/2014/main" id="{44BEB83E-506A-438D-B346-8592ABDB17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3454054"/>
            <a:ext cx="206944" cy="270505"/>
          </a:xfrm>
          <a:prstGeom prst="rect">
            <a:avLst/>
          </a:prstGeom>
        </p:spPr>
      </p:pic>
      <p:sp>
        <p:nvSpPr>
          <p:cNvPr id="29" name="Rectangle 28">
            <a:extLst>
              <a:ext uri="{FF2B5EF4-FFF2-40B4-BE49-F238E27FC236}">
                <a16:creationId xmlns:a16="http://schemas.microsoft.com/office/drawing/2014/main" id="{CD250CFF-F32E-47CE-A4C0-FFA1BE02AB1C}"/>
              </a:ext>
            </a:extLst>
          </p:cNvPr>
          <p:cNvSpPr/>
          <p:nvPr/>
        </p:nvSpPr>
        <p:spPr>
          <a:xfrm>
            <a:off x="5190067" y="3104922"/>
            <a:ext cx="3936999" cy="1015663"/>
          </a:xfrm>
          <a:prstGeom prst="rect">
            <a:avLst/>
          </a:prstGeom>
        </p:spPr>
        <p:txBody>
          <a:bodyPr wrap="square">
            <a:spAutoFit/>
          </a:bodyPr>
          <a:lstStyle/>
          <a:p>
            <a:r>
              <a:rPr lang="en-GB" sz="1200" b="1" dirty="0">
                <a:solidFill>
                  <a:schemeClr val="tx1">
                    <a:lumMod val="90000"/>
                    <a:lumOff val="10000"/>
                  </a:schemeClr>
                </a:solidFill>
                <a:latin typeface="Outfit Light"/>
              </a:rPr>
              <a:t>Workers aged 55 and over </a:t>
            </a:r>
            <a:r>
              <a:rPr lang="en-GB" sz="1200" dirty="0">
                <a:solidFill>
                  <a:schemeClr val="tx1">
                    <a:lumMod val="90000"/>
                    <a:lumOff val="10000"/>
                  </a:schemeClr>
                </a:solidFill>
                <a:latin typeface="Outfit Light"/>
              </a:rPr>
              <a:t>are more concentrated in public administration, education and health. </a:t>
            </a:r>
          </a:p>
          <a:p>
            <a:r>
              <a:rPr lang="en-GB" sz="1200" dirty="0">
                <a:solidFill>
                  <a:schemeClr val="tx1">
                    <a:lumMod val="90000"/>
                    <a:lumOff val="10000"/>
                  </a:schemeClr>
                </a:solidFill>
                <a:latin typeface="Outfit Light"/>
              </a:rPr>
              <a:t>Since these sectors are much </a:t>
            </a:r>
            <a:r>
              <a:rPr lang="en-GB" sz="1200" b="1" dirty="0">
                <a:solidFill>
                  <a:schemeClr val="tx1">
                    <a:lumMod val="90000"/>
                    <a:lumOff val="10000"/>
                  </a:schemeClr>
                </a:solidFill>
                <a:latin typeface="Outfit Light"/>
              </a:rPr>
              <a:t>less dependent on exports </a:t>
            </a:r>
            <a:r>
              <a:rPr lang="en-GB" sz="1200" dirty="0">
                <a:solidFill>
                  <a:schemeClr val="tx1">
                    <a:lumMod val="90000"/>
                    <a:lumOff val="10000"/>
                  </a:schemeClr>
                </a:solidFill>
                <a:latin typeface="Outfit Light"/>
              </a:rPr>
              <a:t>to the US, </a:t>
            </a:r>
            <a:r>
              <a:rPr lang="en-GB" sz="1200" b="1" dirty="0">
                <a:solidFill>
                  <a:schemeClr val="tx1">
                    <a:lumMod val="90000"/>
                    <a:lumOff val="10000"/>
                  </a:schemeClr>
                </a:solidFill>
                <a:latin typeface="Outfit Light"/>
              </a:rPr>
              <a:t>vulnerability</a:t>
            </a:r>
            <a:r>
              <a:rPr lang="en-GB" sz="1200" dirty="0">
                <a:solidFill>
                  <a:schemeClr val="tx1">
                    <a:lumMod val="90000"/>
                    <a:lumOff val="10000"/>
                  </a:schemeClr>
                </a:solidFill>
                <a:latin typeface="Outfit Light"/>
              </a:rPr>
              <a:t> among this workers remains comparatively </a:t>
            </a:r>
            <a:r>
              <a:rPr lang="en-GB" sz="1200" b="1" dirty="0">
                <a:solidFill>
                  <a:schemeClr val="tx1">
                    <a:lumMod val="90000"/>
                    <a:lumOff val="10000"/>
                  </a:schemeClr>
                </a:solidFill>
                <a:latin typeface="Outfit Light"/>
              </a:rPr>
              <a:t>lower</a:t>
            </a:r>
          </a:p>
        </p:txBody>
      </p:sp>
    </p:spTree>
    <p:extLst>
      <p:ext uri="{BB962C8B-B14F-4D97-AF65-F5344CB8AC3E}">
        <p14:creationId xmlns:p14="http://schemas.microsoft.com/office/powerpoint/2010/main" val="28308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16" name="Picture 15">
            <a:extLst>
              <a:ext uri="{FF2B5EF4-FFF2-40B4-BE49-F238E27FC236}">
                <a16:creationId xmlns:a16="http://schemas.microsoft.com/office/drawing/2014/main" id="{D08D6616-8E90-454B-95BF-08B66BDD93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593415"/>
            <a:ext cx="5190067" cy="2879032"/>
          </a:xfrm>
          <a:prstGeom prst="rect">
            <a:avLst/>
          </a:prstGeom>
          <a:noFill/>
          <a:ln>
            <a:noFill/>
          </a:ln>
        </p:spPr>
      </p:pic>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25</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Age</a:t>
            </a:r>
          </a:p>
        </p:txBody>
      </p:sp>
      <p:sp>
        <p:nvSpPr>
          <p:cNvPr id="12" name="Rectangle 11">
            <a:extLst>
              <a:ext uri="{FF2B5EF4-FFF2-40B4-BE49-F238E27FC236}">
                <a16:creationId xmlns:a16="http://schemas.microsoft.com/office/drawing/2014/main" id="{3E6D26B7-0E1D-42BA-87AA-624799E7BE14}"/>
              </a:ext>
            </a:extLst>
          </p:cNvPr>
          <p:cNvSpPr/>
          <p:nvPr/>
        </p:nvSpPr>
        <p:spPr>
          <a:xfrm>
            <a:off x="2290333" y="1324789"/>
            <a:ext cx="977799" cy="276999"/>
          </a:xfrm>
          <a:prstGeom prst="rect">
            <a:avLst/>
          </a:prstGeom>
        </p:spPr>
        <p:txBody>
          <a:bodyPr wrap="square">
            <a:spAutoFit/>
          </a:bodyPr>
          <a:lstStyle/>
          <a:p>
            <a:r>
              <a:rPr lang="en-GB" sz="1200" b="1" dirty="0">
                <a:solidFill>
                  <a:schemeClr val="tx1">
                    <a:lumMod val="90000"/>
                    <a:lumOff val="10000"/>
                  </a:schemeClr>
                </a:solidFill>
                <a:latin typeface="Outfit Light"/>
              </a:rPr>
              <a:t>BELGIUM</a:t>
            </a:r>
            <a:endParaRPr lang="en-GB" sz="1200" dirty="0">
              <a:solidFill>
                <a:schemeClr val="tx1">
                  <a:lumMod val="90000"/>
                  <a:lumOff val="10000"/>
                </a:schemeClr>
              </a:solidFill>
              <a:latin typeface="Outfit Light"/>
            </a:endParaRPr>
          </a:p>
        </p:txBody>
      </p:sp>
      <p:pic>
        <p:nvPicPr>
          <p:cNvPr id="19" name="Graphic 18" descr="Chevron arrows">
            <a:extLst>
              <a:ext uri="{FF2B5EF4-FFF2-40B4-BE49-F238E27FC236}">
                <a16:creationId xmlns:a16="http://schemas.microsoft.com/office/drawing/2014/main" id="{2D31FE11-99E3-495B-89D4-1057D99477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4" y="1596214"/>
            <a:ext cx="206944" cy="270505"/>
          </a:xfrm>
          <a:prstGeom prst="rect">
            <a:avLst/>
          </a:prstGeom>
        </p:spPr>
      </p:pic>
      <p:sp>
        <p:nvSpPr>
          <p:cNvPr id="20" name="Rectangle 19">
            <a:extLst>
              <a:ext uri="{FF2B5EF4-FFF2-40B4-BE49-F238E27FC236}">
                <a16:creationId xmlns:a16="http://schemas.microsoft.com/office/drawing/2014/main" id="{7415FECC-E7E9-4447-8A0C-BB1DE0B1C800}"/>
              </a:ext>
            </a:extLst>
          </p:cNvPr>
          <p:cNvSpPr/>
          <p:nvPr/>
        </p:nvSpPr>
        <p:spPr>
          <a:xfrm>
            <a:off x="5190067" y="1376041"/>
            <a:ext cx="3936999" cy="646331"/>
          </a:xfrm>
          <a:prstGeom prst="rect">
            <a:avLst/>
          </a:prstGeom>
        </p:spPr>
        <p:txBody>
          <a:bodyPr wrap="square">
            <a:spAutoFit/>
          </a:bodyPr>
          <a:lstStyle/>
          <a:p>
            <a:r>
              <a:rPr lang="en-GB" sz="1200" b="1" dirty="0">
                <a:solidFill>
                  <a:schemeClr val="tx1">
                    <a:lumMod val="90000"/>
                    <a:lumOff val="10000"/>
                  </a:schemeClr>
                </a:solidFill>
                <a:latin typeface="Outfit Light"/>
              </a:rPr>
              <a:t>Workers aged 16-34 </a:t>
            </a:r>
            <a:r>
              <a:rPr lang="en-GB" sz="1200" dirty="0">
                <a:solidFill>
                  <a:schemeClr val="tx1">
                    <a:lumMod val="90000"/>
                    <a:lumOff val="10000"/>
                  </a:schemeClr>
                </a:solidFill>
                <a:latin typeface="Outfit Light"/>
              </a:rPr>
              <a:t>are more concentrated in trade and business services, which contributes to their </a:t>
            </a:r>
            <a:r>
              <a:rPr lang="en-GB" sz="1200" b="1" dirty="0">
                <a:solidFill>
                  <a:schemeClr val="tx1">
                    <a:lumMod val="90000"/>
                    <a:lumOff val="10000"/>
                  </a:schemeClr>
                </a:solidFill>
                <a:latin typeface="Outfit Light"/>
              </a:rPr>
              <a:t>higher vulnerability rates</a:t>
            </a:r>
            <a:r>
              <a:rPr lang="en-GB" sz="1200" dirty="0">
                <a:solidFill>
                  <a:schemeClr val="tx1">
                    <a:lumMod val="90000"/>
                    <a:lumOff val="10000"/>
                  </a:schemeClr>
                </a:solidFill>
                <a:latin typeface="Outfit Light"/>
              </a:rPr>
              <a:t>.</a:t>
            </a:r>
          </a:p>
        </p:txBody>
      </p:sp>
      <p:pic>
        <p:nvPicPr>
          <p:cNvPr id="21" name="Graphic 20" descr="Chevron arrows">
            <a:extLst>
              <a:ext uri="{FF2B5EF4-FFF2-40B4-BE49-F238E27FC236}">
                <a16:creationId xmlns:a16="http://schemas.microsoft.com/office/drawing/2014/main" id="{E0932047-DDA3-48CB-9FE6-88CDBF667A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2119494"/>
            <a:ext cx="206944" cy="270505"/>
          </a:xfrm>
          <a:prstGeom prst="rect">
            <a:avLst/>
          </a:prstGeom>
        </p:spPr>
      </p:pic>
      <p:sp>
        <p:nvSpPr>
          <p:cNvPr id="25" name="Rectangle 24">
            <a:extLst>
              <a:ext uri="{FF2B5EF4-FFF2-40B4-BE49-F238E27FC236}">
                <a16:creationId xmlns:a16="http://schemas.microsoft.com/office/drawing/2014/main" id="{A3501521-E123-4204-9FC8-A1A50BDC7AFF}"/>
              </a:ext>
            </a:extLst>
          </p:cNvPr>
          <p:cNvSpPr/>
          <p:nvPr/>
        </p:nvSpPr>
        <p:spPr>
          <a:xfrm>
            <a:off x="5190067" y="2019386"/>
            <a:ext cx="3936999" cy="646331"/>
          </a:xfrm>
          <a:prstGeom prst="rect">
            <a:avLst/>
          </a:prstGeom>
        </p:spPr>
        <p:txBody>
          <a:bodyPr wrap="square">
            <a:spAutoFit/>
          </a:bodyPr>
          <a:lstStyle/>
          <a:p>
            <a:r>
              <a:rPr lang="en-GB" sz="1200" b="1" dirty="0">
                <a:solidFill>
                  <a:schemeClr val="tx1">
                    <a:lumMod val="90000"/>
                    <a:lumOff val="10000"/>
                  </a:schemeClr>
                </a:solidFill>
                <a:latin typeface="Outfit Light"/>
              </a:rPr>
              <a:t>Workers aged 35 to 54 dominate the largest export-supported sectors </a:t>
            </a:r>
            <a:r>
              <a:rPr lang="en-GB" sz="1200" dirty="0">
                <a:solidFill>
                  <a:schemeClr val="tx1">
                    <a:lumMod val="90000"/>
                    <a:lumOff val="10000"/>
                  </a:schemeClr>
                </a:solidFill>
                <a:latin typeface="Outfit Light"/>
              </a:rPr>
              <a:t>and therefore account for the </a:t>
            </a:r>
            <a:r>
              <a:rPr lang="en-GB" sz="1200" b="1" dirty="0">
                <a:solidFill>
                  <a:schemeClr val="tx1">
                    <a:lumMod val="90000"/>
                    <a:lumOff val="10000"/>
                  </a:schemeClr>
                </a:solidFill>
                <a:latin typeface="Outfit Light"/>
              </a:rPr>
              <a:t>largest share of vulnerable workers.</a:t>
            </a:r>
          </a:p>
        </p:txBody>
      </p:sp>
      <p:pic>
        <p:nvPicPr>
          <p:cNvPr id="26" name="Graphic 25" descr="Chevron arrows">
            <a:extLst>
              <a:ext uri="{FF2B5EF4-FFF2-40B4-BE49-F238E27FC236}">
                <a16:creationId xmlns:a16="http://schemas.microsoft.com/office/drawing/2014/main" id="{270EEAB6-3664-4320-AEF9-77E263576F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2849822"/>
            <a:ext cx="206944" cy="270505"/>
          </a:xfrm>
          <a:prstGeom prst="rect">
            <a:avLst/>
          </a:prstGeom>
        </p:spPr>
      </p:pic>
      <p:sp>
        <p:nvSpPr>
          <p:cNvPr id="27" name="Rectangle 26">
            <a:extLst>
              <a:ext uri="{FF2B5EF4-FFF2-40B4-BE49-F238E27FC236}">
                <a16:creationId xmlns:a16="http://schemas.microsoft.com/office/drawing/2014/main" id="{4EA0CC7F-03FB-4F06-B7B8-1BE4A9564C7A}"/>
              </a:ext>
            </a:extLst>
          </p:cNvPr>
          <p:cNvSpPr/>
          <p:nvPr/>
        </p:nvSpPr>
        <p:spPr>
          <a:xfrm>
            <a:off x="5190067" y="2665092"/>
            <a:ext cx="3936999" cy="646331"/>
          </a:xfrm>
          <a:prstGeom prst="rect">
            <a:avLst/>
          </a:prstGeom>
        </p:spPr>
        <p:txBody>
          <a:bodyPr wrap="square">
            <a:spAutoFit/>
          </a:bodyPr>
          <a:lstStyle/>
          <a:p>
            <a:r>
              <a:rPr lang="en-GB" sz="1200" b="1" dirty="0">
                <a:solidFill>
                  <a:schemeClr val="tx1">
                    <a:lumMod val="90000"/>
                    <a:lumOff val="10000"/>
                  </a:schemeClr>
                </a:solidFill>
                <a:latin typeface="Outfit Light"/>
              </a:rPr>
              <a:t>Workers aged 55 and over </a:t>
            </a:r>
            <a:r>
              <a:rPr lang="en-GB" sz="1200" dirty="0">
                <a:solidFill>
                  <a:schemeClr val="tx1">
                    <a:lumMod val="90000"/>
                    <a:lumOff val="10000"/>
                  </a:schemeClr>
                </a:solidFill>
                <a:latin typeface="Outfit Light"/>
              </a:rPr>
              <a:t>also have an important presence in manufacturing and transport, which explains their contribution to </a:t>
            </a:r>
            <a:r>
              <a:rPr lang="en-GB" sz="1200" b="1" dirty="0">
                <a:solidFill>
                  <a:schemeClr val="tx1">
                    <a:lumMod val="90000"/>
                    <a:lumOff val="10000"/>
                  </a:schemeClr>
                </a:solidFill>
                <a:latin typeface="Outfit Light"/>
              </a:rPr>
              <a:t>vulnerable employment</a:t>
            </a:r>
            <a:r>
              <a:rPr lang="en-GB" sz="1200" dirty="0">
                <a:solidFill>
                  <a:schemeClr val="tx1">
                    <a:lumMod val="90000"/>
                    <a:lumOff val="10000"/>
                  </a:schemeClr>
                </a:solidFill>
                <a:latin typeface="Outfit Light"/>
              </a:rPr>
              <a:t>.</a:t>
            </a:r>
          </a:p>
        </p:txBody>
      </p:sp>
      <p:pic>
        <p:nvPicPr>
          <p:cNvPr id="28" name="Graphic 27" descr="Chevron arrows">
            <a:extLst>
              <a:ext uri="{FF2B5EF4-FFF2-40B4-BE49-F238E27FC236}">
                <a16:creationId xmlns:a16="http://schemas.microsoft.com/office/drawing/2014/main" id="{C44B33D2-DFCF-4E90-9F0E-493687C0B0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855" y="3394395"/>
            <a:ext cx="206944" cy="270505"/>
          </a:xfrm>
          <a:prstGeom prst="rect">
            <a:avLst/>
          </a:prstGeom>
        </p:spPr>
      </p:pic>
      <p:sp>
        <p:nvSpPr>
          <p:cNvPr id="29" name="Rectangle 28">
            <a:extLst>
              <a:ext uri="{FF2B5EF4-FFF2-40B4-BE49-F238E27FC236}">
                <a16:creationId xmlns:a16="http://schemas.microsoft.com/office/drawing/2014/main" id="{8A93539D-C378-43FD-B9B1-84213B6E2EFF}"/>
              </a:ext>
            </a:extLst>
          </p:cNvPr>
          <p:cNvSpPr/>
          <p:nvPr/>
        </p:nvSpPr>
        <p:spPr>
          <a:xfrm>
            <a:off x="5190067" y="3298816"/>
            <a:ext cx="3936999" cy="646331"/>
          </a:xfrm>
          <a:prstGeom prst="rect">
            <a:avLst/>
          </a:prstGeom>
        </p:spPr>
        <p:txBody>
          <a:bodyPr wrap="square">
            <a:spAutoFit/>
          </a:bodyPr>
          <a:lstStyle/>
          <a:p>
            <a:r>
              <a:rPr lang="en-GB" sz="1200" dirty="0">
                <a:solidFill>
                  <a:schemeClr val="tx1">
                    <a:lumMod val="90000"/>
                    <a:lumOff val="10000"/>
                  </a:schemeClr>
                </a:solidFill>
                <a:latin typeface="Outfit Light"/>
              </a:rPr>
              <a:t>Overall, v</a:t>
            </a:r>
            <a:r>
              <a:rPr lang="en-GB" sz="1200" b="1" dirty="0">
                <a:solidFill>
                  <a:schemeClr val="tx1">
                    <a:lumMod val="90000"/>
                    <a:lumOff val="10000"/>
                  </a:schemeClr>
                </a:solidFill>
                <a:latin typeface="Outfit Light"/>
              </a:rPr>
              <a:t>ulnerability is distributed across all age groups</a:t>
            </a:r>
            <a:r>
              <a:rPr lang="en-GB" sz="1200" dirty="0">
                <a:solidFill>
                  <a:schemeClr val="tx1">
                    <a:lumMod val="90000"/>
                    <a:lumOff val="10000"/>
                  </a:schemeClr>
                </a:solidFill>
                <a:latin typeface="Outfit Light"/>
              </a:rPr>
              <a:t>, but it is slightly more pronounced among </a:t>
            </a:r>
            <a:r>
              <a:rPr lang="en-GB" sz="1200" b="1" dirty="0">
                <a:solidFill>
                  <a:schemeClr val="tx1">
                    <a:lumMod val="90000"/>
                    <a:lumOff val="10000"/>
                  </a:schemeClr>
                </a:solidFill>
                <a:latin typeface="Outfit Light"/>
              </a:rPr>
              <a:t>younger workers</a:t>
            </a:r>
            <a:r>
              <a:rPr lang="en-GB" sz="1200" dirty="0">
                <a:solidFill>
                  <a:schemeClr val="tx1">
                    <a:lumMod val="90000"/>
                    <a:lumOff val="10000"/>
                  </a:schemeClr>
                </a:solidFill>
                <a:latin typeface="Outfit Light"/>
              </a:rPr>
              <a:t>.</a:t>
            </a:r>
          </a:p>
        </p:txBody>
      </p:sp>
    </p:spTree>
    <p:extLst>
      <p:ext uri="{BB962C8B-B14F-4D97-AF65-F5344CB8AC3E}">
        <p14:creationId xmlns:p14="http://schemas.microsoft.com/office/powerpoint/2010/main" val="37305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7" grpId="0"/>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16" name="Picture 15">
            <a:extLst>
              <a:ext uri="{FF2B5EF4-FFF2-40B4-BE49-F238E27FC236}">
                <a16:creationId xmlns:a16="http://schemas.microsoft.com/office/drawing/2014/main" id="{B1C3AFB2-B1B9-4B2F-B74B-6BAC0F64EE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048" y="861817"/>
            <a:ext cx="3996646" cy="4499931"/>
          </a:xfrm>
          <a:prstGeom prst="rect">
            <a:avLst/>
          </a:prstGeom>
          <a:noFill/>
          <a:ln>
            <a:noFill/>
          </a:ln>
        </p:spPr>
      </p:pic>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kern="0" dirty="0"/>
              <a:t>26</a:t>
            </a:r>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03c. </a:t>
            </a:r>
            <a:r>
              <a:rPr lang="es-ES" dirty="0" err="1"/>
              <a:t>Results</a:t>
            </a:r>
            <a:r>
              <a:rPr lang="es-ES" dirty="0"/>
              <a:t> at </a:t>
            </a:r>
            <a:r>
              <a:rPr lang="es-ES" dirty="0" err="1"/>
              <a:t>the</a:t>
            </a:r>
            <a:r>
              <a:rPr lang="es-ES" dirty="0"/>
              <a:t> </a:t>
            </a:r>
            <a:r>
              <a:rPr lang="es-ES" dirty="0" err="1"/>
              <a:t>household</a:t>
            </a:r>
            <a:r>
              <a:rPr lang="es-ES" dirty="0"/>
              <a:t>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HOUSEHOLD INCOME</a:t>
            </a:r>
          </a:p>
        </p:txBody>
      </p:sp>
      <p:sp>
        <p:nvSpPr>
          <p:cNvPr id="9" name="Rectangle 8">
            <a:extLst>
              <a:ext uri="{FF2B5EF4-FFF2-40B4-BE49-F238E27FC236}">
                <a16:creationId xmlns:a16="http://schemas.microsoft.com/office/drawing/2014/main" id="{819D9C2F-8F14-4E32-9A0F-77EE66E3B2D4}"/>
              </a:ext>
            </a:extLst>
          </p:cNvPr>
          <p:cNvSpPr/>
          <p:nvPr/>
        </p:nvSpPr>
        <p:spPr>
          <a:xfrm>
            <a:off x="5204241" y="1567886"/>
            <a:ext cx="3609984" cy="830997"/>
          </a:xfrm>
          <a:prstGeom prst="rect">
            <a:avLst/>
          </a:prstGeom>
        </p:spPr>
        <p:txBody>
          <a:bodyPr wrap="square">
            <a:spAutoFit/>
          </a:bodyPr>
          <a:lstStyle/>
          <a:p>
            <a:r>
              <a:rPr lang="en-GB" sz="1200" dirty="0">
                <a:solidFill>
                  <a:schemeClr val="tx1">
                    <a:lumMod val="90000"/>
                    <a:lumOff val="10000"/>
                  </a:schemeClr>
                </a:solidFill>
                <a:latin typeface="Outfit Light"/>
              </a:rPr>
              <a:t>Most households remain relatively close to the diagonal, but some experience much larger income losses, showing a stronger dependence on export-supported employment</a:t>
            </a:r>
          </a:p>
        </p:txBody>
      </p:sp>
      <p:sp>
        <p:nvSpPr>
          <p:cNvPr id="10" name="Rectangle 9">
            <a:extLst>
              <a:ext uri="{FF2B5EF4-FFF2-40B4-BE49-F238E27FC236}">
                <a16:creationId xmlns:a16="http://schemas.microsoft.com/office/drawing/2014/main" id="{2B816653-214A-425B-9237-A68B8C800427}"/>
              </a:ext>
            </a:extLst>
          </p:cNvPr>
          <p:cNvSpPr/>
          <p:nvPr/>
        </p:nvSpPr>
        <p:spPr>
          <a:xfrm>
            <a:off x="5214464" y="3438485"/>
            <a:ext cx="3608952" cy="646331"/>
          </a:xfrm>
          <a:prstGeom prst="rect">
            <a:avLst/>
          </a:prstGeom>
        </p:spPr>
        <p:txBody>
          <a:bodyPr wrap="square">
            <a:spAutoFit/>
          </a:bodyPr>
          <a:lstStyle/>
          <a:p>
            <a:r>
              <a:rPr lang="en-GB" sz="1200" dirty="0">
                <a:solidFill>
                  <a:schemeClr val="tx1">
                    <a:lumMod val="90000"/>
                    <a:lumOff val="10000"/>
                  </a:schemeClr>
                </a:solidFill>
                <a:latin typeface="Outfit Light"/>
              </a:rPr>
              <a:t>This suggests that dependence on export-supported employment extends across a broader range of household profiles in Belgium</a:t>
            </a:r>
            <a:endParaRPr lang="es-ES" sz="1200" dirty="0">
              <a:solidFill>
                <a:schemeClr val="tx1">
                  <a:lumMod val="90000"/>
                  <a:lumOff val="10000"/>
                </a:schemeClr>
              </a:solidFill>
              <a:latin typeface="Outfit Light"/>
            </a:endParaRPr>
          </a:p>
        </p:txBody>
      </p:sp>
      <p:sp>
        <p:nvSpPr>
          <p:cNvPr id="11" name="Rectangle 10">
            <a:extLst>
              <a:ext uri="{FF2B5EF4-FFF2-40B4-BE49-F238E27FC236}">
                <a16:creationId xmlns:a16="http://schemas.microsoft.com/office/drawing/2014/main" id="{0E8BC6A1-D0F9-4EF7-B7F3-213A272B1A73}"/>
              </a:ext>
            </a:extLst>
          </p:cNvPr>
          <p:cNvSpPr/>
          <p:nvPr/>
        </p:nvSpPr>
        <p:spPr>
          <a:xfrm>
            <a:off x="5208194" y="2449592"/>
            <a:ext cx="3608952" cy="461665"/>
          </a:xfrm>
          <a:prstGeom prst="rect">
            <a:avLst/>
          </a:prstGeom>
        </p:spPr>
        <p:txBody>
          <a:bodyPr wrap="square">
            <a:spAutoFit/>
          </a:bodyPr>
          <a:lstStyle/>
          <a:p>
            <a:r>
              <a:rPr lang="en-GB" sz="1200" dirty="0">
                <a:solidFill>
                  <a:schemeClr val="tx1">
                    <a:lumMod val="90000"/>
                    <a:lumOff val="10000"/>
                  </a:schemeClr>
                </a:solidFill>
                <a:latin typeface="Outfit Light"/>
              </a:rPr>
              <a:t>In Spain, vulnerable households are concentrated mainly among low- and middle-income groups</a:t>
            </a:r>
          </a:p>
        </p:txBody>
      </p:sp>
      <p:pic>
        <p:nvPicPr>
          <p:cNvPr id="12" name="Graphic 11" descr="Chevron arrows">
            <a:extLst>
              <a:ext uri="{FF2B5EF4-FFF2-40B4-BE49-F238E27FC236}">
                <a16:creationId xmlns:a16="http://schemas.microsoft.com/office/drawing/2014/main" id="{06F65ED3-B214-458A-83BA-EB2836A763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3167" y="1782040"/>
            <a:ext cx="313547" cy="409851"/>
          </a:xfrm>
          <a:prstGeom prst="rect">
            <a:avLst/>
          </a:prstGeom>
        </p:spPr>
      </p:pic>
      <p:sp>
        <p:nvSpPr>
          <p:cNvPr id="18" name="Rectangle 17">
            <a:extLst>
              <a:ext uri="{FF2B5EF4-FFF2-40B4-BE49-F238E27FC236}">
                <a16:creationId xmlns:a16="http://schemas.microsoft.com/office/drawing/2014/main" id="{18E32386-47A9-463B-9226-9A8273FCC227}"/>
              </a:ext>
            </a:extLst>
          </p:cNvPr>
          <p:cNvSpPr/>
          <p:nvPr/>
        </p:nvSpPr>
        <p:spPr>
          <a:xfrm>
            <a:off x="5208194" y="2930774"/>
            <a:ext cx="3608952" cy="461665"/>
          </a:xfrm>
          <a:prstGeom prst="rect">
            <a:avLst/>
          </a:prstGeom>
        </p:spPr>
        <p:txBody>
          <a:bodyPr wrap="square">
            <a:spAutoFit/>
          </a:bodyPr>
          <a:lstStyle/>
          <a:p>
            <a:r>
              <a:rPr lang="en-GB" sz="1200" dirty="0">
                <a:solidFill>
                  <a:schemeClr val="tx1">
                    <a:lumMod val="90000"/>
                    <a:lumOff val="10000"/>
                  </a:schemeClr>
                </a:solidFill>
                <a:latin typeface="Outfit Light"/>
              </a:rPr>
              <a:t>In Belgium, the distribution is much more dispersed across income levels</a:t>
            </a:r>
          </a:p>
        </p:txBody>
      </p:sp>
      <p:pic>
        <p:nvPicPr>
          <p:cNvPr id="20" name="Graphic 19" descr="Chevron arrows">
            <a:extLst>
              <a:ext uri="{FF2B5EF4-FFF2-40B4-BE49-F238E27FC236}">
                <a16:creationId xmlns:a16="http://schemas.microsoft.com/office/drawing/2014/main" id="{4C514C07-1F18-4469-9709-AA6359F126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3167" y="2475498"/>
            <a:ext cx="313547" cy="409851"/>
          </a:xfrm>
          <a:prstGeom prst="rect">
            <a:avLst/>
          </a:prstGeom>
        </p:spPr>
      </p:pic>
      <p:pic>
        <p:nvPicPr>
          <p:cNvPr id="21" name="Graphic 20" descr="Chevron arrows">
            <a:extLst>
              <a:ext uri="{FF2B5EF4-FFF2-40B4-BE49-F238E27FC236}">
                <a16:creationId xmlns:a16="http://schemas.microsoft.com/office/drawing/2014/main" id="{8FDF4FDD-4D1B-4D75-A5BB-7EEA57B244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3167" y="2956680"/>
            <a:ext cx="313547" cy="409851"/>
          </a:xfrm>
          <a:prstGeom prst="rect">
            <a:avLst/>
          </a:prstGeom>
        </p:spPr>
      </p:pic>
      <p:pic>
        <p:nvPicPr>
          <p:cNvPr id="23" name="Graphic 22" descr="Chevron arrows">
            <a:extLst>
              <a:ext uri="{FF2B5EF4-FFF2-40B4-BE49-F238E27FC236}">
                <a16:creationId xmlns:a16="http://schemas.microsoft.com/office/drawing/2014/main" id="{22CB0657-2592-40D4-A281-1E58850D0E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3167" y="3556724"/>
            <a:ext cx="313547" cy="409851"/>
          </a:xfrm>
          <a:prstGeom prst="rect">
            <a:avLst/>
          </a:prstGeom>
        </p:spPr>
      </p:pic>
    </p:spTree>
    <p:extLst>
      <p:ext uri="{BB962C8B-B14F-4D97-AF65-F5344CB8AC3E}">
        <p14:creationId xmlns:p14="http://schemas.microsoft.com/office/powerpoint/2010/main" val="315548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kern="0" dirty="0"/>
              <a:t>27</a:t>
            </a:r>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03c. </a:t>
            </a:r>
            <a:r>
              <a:rPr lang="es-ES" dirty="0" err="1"/>
              <a:t>Results</a:t>
            </a:r>
            <a:r>
              <a:rPr lang="es-ES" dirty="0"/>
              <a:t> at </a:t>
            </a:r>
            <a:r>
              <a:rPr lang="es-ES" dirty="0" err="1"/>
              <a:t>the</a:t>
            </a:r>
            <a:r>
              <a:rPr lang="es-ES" dirty="0"/>
              <a:t> </a:t>
            </a:r>
            <a:r>
              <a:rPr lang="es-ES" dirty="0" err="1"/>
              <a:t>household</a:t>
            </a:r>
            <a:r>
              <a:rPr lang="es-ES" dirty="0"/>
              <a:t>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HOUSEHOLD VULNERABILITY</a:t>
            </a:r>
          </a:p>
        </p:txBody>
      </p:sp>
      <p:sp>
        <p:nvSpPr>
          <p:cNvPr id="9" name="Rectangle 8">
            <a:extLst>
              <a:ext uri="{FF2B5EF4-FFF2-40B4-BE49-F238E27FC236}">
                <a16:creationId xmlns:a16="http://schemas.microsoft.com/office/drawing/2014/main" id="{819D9C2F-8F14-4E32-9A0F-77EE66E3B2D4}"/>
              </a:ext>
            </a:extLst>
          </p:cNvPr>
          <p:cNvSpPr/>
          <p:nvPr/>
        </p:nvSpPr>
        <p:spPr>
          <a:xfrm>
            <a:off x="3030973" y="1371179"/>
            <a:ext cx="2468636" cy="307777"/>
          </a:xfrm>
          <a:prstGeom prst="rect">
            <a:avLst/>
          </a:prstGeom>
        </p:spPr>
        <p:txBody>
          <a:bodyPr wrap="square">
            <a:spAutoFit/>
          </a:bodyPr>
          <a:lstStyle/>
          <a:p>
            <a:r>
              <a:rPr lang="en-GB" b="1" dirty="0">
                <a:solidFill>
                  <a:schemeClr val="tx1">
                    <a:lumMod val="90000"/>
                    <a:lumOff val="10000"/>
                  </a:schemeClr>
                </a:solidFill>
                <a:latin typeface="Outfit Light"/>
              </a:rPr>
              <a:t>INEQUALITY INDICATORS</a:t>
            </a:r>
          </a:p>
        </p:txBody>
      </p:sp>
      <p:sp>
        <p:nvSpPr>
          <p:cNvPr id="10" name="Rectangle 9">
            <a:extLst>
              <a:ext uri="{FF2B5EF4-FFF2-40B4-BE49-F238E27FC236}">
                <a16:creationId xmlns:a16="http://schemas.microsoft.com/office/drawing/2014/main" id="{2B816653-214A-425B-9237-A68B8C800427}"/>
              </a:ext>
            </a:extLst>
          </p:cNvPr>
          <p:cNvSpPr/>
          <p:nvPr/>
        </p:nvSpPr>
        <p:spPr>
          <a:xfrm>
            <a:off x="5932109" y="3611107"/>
            <a:ext cx="3211890" cy="830997"/>
          </a:xfrm>
          <a:prstGeom prst="rect">
            <a:avLst/>
          </a:prstGeom>
        </p:spPr>
        <p:txBody>
          <a:bodyPr wrap="square">
            <a:spAutoFit/>
          </a:bodyPr>
          <a:lstStyle/>
          <a:p>
            <a:r>
              <a:rPr lang="en-GB" sz="1200" dirty="0">
                <a:solidFill>
                  <a:schemeClr val="tx1">
                    <a:lumMod val="90000"/>
                    <a:lumOff val="10000"/>
                  </a:schemeClr>
                </a:solidFill>
                <a:latin typeface="Outfit Light"/>
              </a:rPr>
              <a:t>As a result, vulnerability associated with exports to the US contributes to higher household labour-income inequality in both countries</a:t>
            </a:r>
            <a:endParaRPr lang="es-ES" sz="1200" dirty="0">
              <a:solidFill>
                <a:schemeClr val="tx1">
                  <a:lumMod val="90000"/>
                  <a:lumOff val="10000"/>
                </a:schemeClr>
              </a:solidFill>
              <a:latin typeface="Outfit Light"/>
            </a:endParaRPr>
          </a:p>
        </p:txBody>
      </p:sp>
      <p:sp>
        <p:nvSpPr>
          <p:cNvPr id="11" name="Rectangle 10">
            <a:extLst>
              <a:ext uri="{FF2B5EF4-FFF2-40B4-BE49-F238E27FC236}">
                <a16:creationId xmlns:a16="http://schemas.microsoft.com/office/drawing/2014/main" id="{0E8BC6A1-D0F9-4EF7-B7F3-213A272B1A73}"/>
              </a:ext>
            </a:extLst>
          </p:cNvPr>
          <p:cNvSpPr/>
          <p:nvPr/>
        </p:nvSpPr>
        <p:spPr>
          <a:xfrm>
            <a:off x="5932110" y="2698998"/>
            <a:ext cx="3211890" cy="830997"/>
          </a:xfrm>
          <a:prstGeom prst="rect">
            <a:avLst/>
          </a:prstGeom>
        </p:spPr>
        <p:txBody>
          <a:bodyPr wrap="square">
            <a:spAutoFit/>
          </a:bodyPr>
          <a:lstStyle/>
          <a:p>
            <a:r>
              <a:rPr lang="en-GB" sz="1200" dirty="0">
                <a:solidFill>
                  <a:schemeClr val="tx1">
                    <a:lumMod val="90000"/>
                    <a:lumOff val="10000"/>
                  </a:schemeClr>
                </a:solidFill>
                <a:latin typeface="Outfit Light"/>
              </a:rPr>
              <a:t>The fact that all inequality indicators increase means that household labour-income vulnerability are not distributed evenly across households</a:t>
            </a:r>
          </a:p>
        </p:txBody>
      </p:sp>
      <p:graphicFrame>
        <p:nvGraphicFramePr>
          <p:cNvPr id="6" name="Table 5">
            <a:extLst>
              <a:ext uri="{FF2B5EF4-FFF2-40B4-BE49-F238E27FC236}">
                <a16:creationId xmlns:a16="http://schemas.microsoft.com/office/drawing/2014/main" id="{F83AA303-A8B7-4F52-9BFE-A5015F0E99F0}"/>
              </a:ext>
            </a:extLst>
          </p:cNvPr>
          <p:cNvGraphicFramePr>
            <a:graphicFrameLocks noGrp="1"/>
          </p:cNvGraphicFramePr>
          <p:nvPr>
            <p:extLst>
              <p:ext uri="{D42A27DB-BD31-4B8C-83A1-F6EECF244321}">
                <p14:modId xmlns:p14="http://schemas.microsoft.com/office/powerpoint/2010/main" val="1661299574"/>
              </p:ext>
            </p:extLst>
          </p:nvPr>
        </p:nvGraphicFramePr>
        <p:xfrm>
          <a:off x="286361" y="1711468"/>
          <a:ext cx="5302873" cy="1609609"/>
        </p:xfrm>
        <a:graphic>
          <a:graphicData uri="http://schemas.openxmlformats.org/drawingml/2006/table">
            <a:tbl>
              <a:tblPr firstRow="1" firstCol="1" bandRow="1">
                <a:tableStyleId>{5C22544A-7EE6-4342-B048-85BDC9FD1C3A}</a:tableStyleId>
              </a:tblPr>
              <a:tblGrid>
                <a:gridCol w="908104">
                  <a:extLst>
                    <a:ext uri="{9D8B030D-6E8A-4147-A177-3AD203B41FA5}">
                      <a16:colId xmlns:a16="http://schemas.microsoft.com/office/drawing/2014/main" val="1600485939"/>
                    </a:ext>
                  </a:extLst>
                </a:gridCol>
                <a:gridCol w="1527023">
                  <a:extLst>
                    <a:ext uri="{9D8B030D-6E8A-4147-A177-3AD203B41FA5}">
                      <a16:colId xmlns:a16="http://schemas.microsoft.com/office/drawing/2014/main" val="3425352557"/>
                    </a:ext>
                  </a:extLst>
                </a:gridCol>
                <a:gridCol w="816854">
                  <a:extLst>
                    <a:ext uri="{9D8B030D-6E8A-4147-A177-3AD203B41FA5}">
                      <a16:colId xmlns:a16="http://schemas.microsoft.com/office/drawing/2014/main" val="1913923251"/>
                    </a:ext>
                  </a:extLst>
                </a:gridCol>
                <a:gridCol w="944239">
                  <a:extLst>
                    <a:ext uri="{9D8B030D-6E8A-4147-A177-3AD203B41FA5}">
                      <a16:colId xmlns:a16="http://schemas.microsoft.com/office/drawing/2014/main" val="2092332724"/>
                    </a:ext>
                  </a:extLst>
                </a:gridCol>
                <a:gridCol w="1106653">
                  <a:extLst>
                    <a:ext uri="{9D8B030D-6E8A-4147-A177-3AD203B41FA5}">
                      <a16:colId xmlns:a16="http://schemas.microsoft.com/office/drawing/2014/main" val="436818867"/>
                    </a:ext>
                  </a:extLst>
                </a:gridCol>
              </a:tblGrid>
              <a:tr h="319613">
                <a:tc gridSpan="2">
                  <a:txBody>
                    <a:bodyPr/>
                    <a:lstStyle/>
                    <a:p>
                      <a:pPr marR="0" algn="ctr" rtl="0">
                        <a:lnSpc>
                          <a:spcPct val="100000"/>
                        </a:lnSpc>
                        <a:spcBef>
                          <a:spcPts val="0"/>
                        </a:spcBef>
                        <a:spcAft>
                          <a:spcPts val="0"/>
                        </a:spcAft>
                        <a:buClr>
                          <a:srgbClr val="000000"/>
                        </a:buClr>
                        <a:buFont typeface="Arial"/>
                      </a:pPr>
                      <a:endParaRPr lang="es-ES" sz="1200" b="1" i="0" u="none" strike="noStrike" kern="1200" cap="none" dirty="0">
                        <a:solidFill>
                          <a:schemeClr val="tx2"/>
                        </a:solidFill>
                        <a:latin typeface="Outfit Light"/>
                        <a:ea typeface="+mn-ea"/>
                        <a:cs typeface="+mn-cs"/>
                        <a:sym typeface="Arial"/>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90000"/>
                        <a:lumOff val="10000"/>
                      </a:schemeClr>
                    </a:solidFill>
                  </a:tcPr>
                </a:tc>
                <a:tc hMerge="1">
                  <a:txBody>
                    <a:bodyPr/>
                    <a:lstStyle/>
                    <a:p>
                      <a:pPr marR="0" algn="ctr" rtl="0">
                        <a:lnSpc>
                          <a:spcPct val="100000"/>
                        </a:lnSpc>
                        <a:spcBef>
                          <a:spcPts val="0"/>
                        </a:spcBef>
                        <a:spcAft>
                          <a:spcPts val="0"/>
                        </a:spcAft>
                        <a:buClr>
                          <a:srgbClr val="000000"/>
                        </a:buClr>
                        <a:buFont typeface="Arial"/>
                      </a:pPr>
                      <a:endParaRPr lang="es-ES" sz="1200" b="1" i="0" u="none" strike="noStrike" kern="1200" cap="none" dirty="0">
                        <a:solidFill>
                          <a:schemeClr val="tx2"/>
                        </a:solidFill>
                        <a:latin typeface="Outfit Light"/>
                        <a:ea typeface="+mn-ea"/>
                        <a:cs typeface="+mn-cs"/>
                        <a:sym typeface="Arial"/>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90000"/>
                        <a:lumOff val="10000"/>
                      </a:schemeClr>
                    </a:solidFill>
                  </a:tcPr>
                </a:tc>
                <a:tc>
                  <a:txBody>
                    <a:bodyPr/>
                    <a:lstStyle/>
                    <a:p>
                      <a:pPr marR="0" algn="ctr" rtl="0">
                        <a:lnSpc>
                          <a:spcPct val="100000"/>
                        </a:lnSpc>
                        <a:spcBef>
                          <a:spcPts val="0"/>
                        </a:spcBef>
                        <a:spcAft>
                          <a:spcPts val="0"/>
                        </a:spcAft>
                        <a:buClr>
                          <a:srgbClr val="000000"/>
                        </a:buClr>
                        <a:buFont typeface="Arial"/>
                      </a:pPr>
                      <a:r>
                        <a:rPr lang="es-ES" sz="1200" b="1" i="0" u="none" strike="noStrike" kern="1200" cap="none" dirty="0">
                          <a:solidFill>
                            <a:schemeClr val="tx2"/>
                          </a:solidFill>
                          <a:latin typeface="Outfit Light"/>
                          <a:ea typeface="+mn-ea"/>
                          <a:cs typeface="+mn-cs"/>
                          <a:sym typeface="Arial"/>
                        </a:rPr>
                        <a:t>Gini </a:t>
                      </a:r>
                      <a:r>
                        <a:rPr lang="es-ES" sz="1200" b="1" i="0" u="none" strike="noStrike" kern="1200" cap="none" dirty="0" err="1">
                          <a:solidFill>
                            <a:schemeClr val="tx2"/>
                          </a:solidFill>
                          <a:latin typeface="Outfit Light"/>
                          <a:ea typeface="+mn-ea"/>
                          <a:cs typeface="+mn-cs"/>
                          <a:sym typeface="Arial"/>
                        </a:rPr>
                        <a:t>index</a:t>
                      </a:r>
                      <a:endParaRPr lang="es-ES" sz="1200" b="1" i="0" u="none" strike="noStrike" kern="1200" cap="none" dirty="0">
                        <a:solidFill>
                          <a:schemeClr val="tx2"/>
                        </a:solidFill>
                        <a:latin typeface="Outfit Light"/>
                        <a:ea typeface="+mn-ea"/>
                        <a:cs typeface="+mn-cs"/>
                        <a:sym typeface="Arial"/>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90000"/>
                        <a:lumOff val="10000"/>
                      </a:schemeClr>
                    </a:solidFill>
                  </a:tcPr>
                </a:tc>
                <a:tc>
                  <a:txBody>
                    <a:bodyPr/>
                    <a:lstStyle/>
                    <a:p>
                      <a:pPr marR="0" algn="ctr" rtl="0">
                        <a:lnSpc>
                          <a:spcPct val="100000"/>
                        </a:lnSpc>
                        <a:spcBef>
                          <a:spcPts val="0"/>
                        </a:spcBef>
                        <a:spcAft>
                          <a:spcPts val="0"/>
                        </a:spcAft>
                        <a:buClr>
                          <a:srgbClr val="000000"/>
                        </a:buClr>
                        <a:buFont typeface="Arial"/>
                      </a:pPr>
                      <a:r>
                        <a:rPr lang="es-ES" sz="1200" b="1" i="0" u="none" strike="noStrike" kern="1200" cap="none" dirty="0">
                          <a:solidFill>
                            <a:schemeClr val="tx2"/>
                          </a:solidFill>
                          <a:latin typeface="Outfit Light"/>
                          <a:ea typeface="+mn-ea"/>
                          <a:cs typeface="+mn-cs"/>
                          <a:sym typeface="Arial"/>
                        </a:rPr>
                        <a:t>Palma ratio</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90000"/>
                        <a:lumOff val="10000"/>
                      </a:schemeClr>
                    </a:solidFill>
                  </a:tcPr>
                </a:tc>
                <a:tc>
                  <a:txBody>
                    <a:bodyPr/>
                    <a:lstStyle/>
                    <a:p>
                      <a:pPr marR="0" algn="ctr" rtl="0">
                        <a:lnSpc>
                          <a:spcPct val="100000"/>
                        </a:lnSpc>
                        <a:spcBef>
                          <a:spcPts val="0"/>
                        </a:spcBef>
                        <a:spcAft>
                          <a:spcPts val="0"/>
                        </a:spcAft>
                        <a:buClr>
                          <a:srgbClr val="000000"/>
                        </a:buClr>
                        <a:buFont typeface="Arial"/>
                      </a:pPr>
                      <a:r>
                        <a:rPr lang="es-ES" sz="1200" b="1" i="0" u="none" strike="noStrike" kern="1200" cap="none" dirty="0">
                          <a:solidFill>
                            <a:schemeClr val="tx2"/>
                          </a:solidFill>
                          <a:latin typeface="Outfit Light"/>
                          <a:ea typeface="+mn-ea"/>
                          <a:cs typeface="+mn-cs"/>
                          <a:sym typeface="Arial"/>
                        </a:rPr>
                        <a:t>S80/S20 ratio</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485079887"/>
                  </a:ext>
                </a:extLst>
              </a:tr>
              <a:tr h="322499">
                <a:tc rowSpan="2">
                  <a:txBody>
                    <a:bodyPr/>
                    <a:lstStyle/>
                    <a:p>
                      <a:pPr marR="0" algn="l" rtl="0">
                        <a:lnSpc>
                          <a:spcPct val="107000"/>
                        </a:lnSpc>
                        <a:spcBef>
                          <a:spcPts val="0"/>
                        </a:spcBef>
                        <a:spcAft>
                          <a:spcPts val="0"/>
                        </a:spcAft>
                        <a:buClr>
                          <a:srgbClr val="000000"/>
                        </a:buClr>
                        <a:buFont typeface="Arial"/>
                      </a:pPr>
                      <a:r>
                        <a:rPr lang="es-ES" sz="1200" b="1" i="0" u="none" strike="noStrike" kern="1200" cap="none" dirty="0">
                          <a:solidFill>
                            <a:schemeClr val="tx1">
                              <a:lumMod val="90000"/>
                              <a:lumOff val="10000"/>
                            </a:schemeClr>
                          </a:solidFill>
                          <a:latin typeface="Outfit Light"/>
                          <a:ea typeface="+mn-ea"/>
                          <a:cs typeface="+mn-cs"/>
                          <a:sym typeface="Arial"/>
                        </a:rPr>
                        <a:t>ES</a:t>
                      </a: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kern="1200" cap="none" dirty="0">
                          <a:solidFill>
                            <a:schemeClr val="tx1">
                              <a:lumMod val="90000"/>
                              <a:lumOff val="10000"/>
                            </a:schemeClr>
                          </a:solidFill>
                          <a:latin typeface="Outfit Light"/>
                          <a:ea typeface="+mn-ea"/>
                          <a:cs typeface="+mn-cs"/>
                          <a:sym typeface="Arial"/>
                        </a:rPr>
                        <a:t>No </a:t>
                      </a:r>
                      <a:r>
                        <a:rPr lang="es-ES" sz="1200" b="1" i="0" u="none" strike="noStrike" kern="1200" cap="none" dirty="0" err="1">
                          <a:solidFill>
                            <a:schemeClr val="tx1">
                              <a:lumMod val="90000"/>
                              <a:lumOff val="10000"/>
                            </a:schemeClr>
                          </a:solidFill>
                          <a:latin typeface="Outfit Light"/>
                          <a:ea typeface="+mn-ea"/>
                          <a:cs typeface="+mn-cs"/>
                          <a:sym typeface="Arial"/>
                        </a:rPr>
                        <a:t>export</a:t>
                      </a:r>
                      <a:r>
                        <a:rPr lang="es-ES" sz="1200" b="1" i="0" u="none" strike="noStrike" kern="1200" cap="none" dirty="0">
                          <a:solidFill>
                            <a:schemeClr val="tx1">
                              <a:lumMod val="90000"/>
                              <a:lumOff val="10000"/>
                            </a:schemeClr>
                          </a:solidFill>
                          <a:latin typeface="Outfit Light"/>
                          <a:ea typeface="+mn-ea"/>
                          <a:cs typeface="+mn-cs"/>
                          <a:sym typeface="Arial"/>
                        </a:rPr>
                        <a:t> </a:t>
                      </a:r>
                      <a:r>
                        <a:rPr lang="es-ES" sz="1200" b="1" i="0" u="none" strike="noStrike" kern="1200" cap="none" dirty="0" err="1">
                          <a:solidFill>
                            <a:schemeClr val="tx1">
                              <a:lumMod val="90000"/>
                              <a:lumOff val="10000"/>
                            </a:schemeClr>
                          </a:solidFill>
                          <a:latin typeface="Outfit Light"/>
                          <a:ea typeface="+mn-ea"/>
                          <a:cs typeface="+mn-cs"/>
                          <a:sym typeface="Arial"/>
                        </a:rPr>
                        <a:t>reduction</a:t>
                      </a:r>
                      <a:endParaRPr lang="es-ES" sz="1200" b="1" i="0" u="none" strike="noStrike" kern="1200" cap="none" dirty="0">
                        <a:solidFill>
                          <a:schemeClr val="tx1">
                            <a:lumMod val="90000"/>
                            <a:lumOff val="10000"/>
                          </a:schemeClr>
                        </a:solidFill>
                        <a:latin typeface="Outfit Light"/>
                        <a:ea typeface="+mn-ea"/>
                        <a:cs typeface="+mn-cs"/>
                        <a:sym typeface="Arial"/>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dirty="0">
                          <a:solidFill>
                            <a:schemeClr val="tx1">
                              <a:lumMod val="90000"/>
                              <a:lumOff val="10000"/>
                            </a:schemeClr>
                          </a:solidFill>
                          <a:latin typeface="Outfit Light"/>
                          <a:ea typeface="+mn-ea"/>
                          <a:cs typeface="+mn-cs"/>
                          <a:sym typeface="Arial"/>
                        </a:rPr>
                        <a:t>0.3234</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a:solidFill>
                            <a:schemeClr val="tx1">
                              <a:lumMod val="90000"/>
                              <a:lumOff val="10000"/>
                            </a:schemeClr>
                          </a:solidFill>
                          <a:latin typeface="Outfit Light"/>
                          <a:ea typeface="+mn-ea"/>
                          <a:cs typeface="+mn-cs"/>
                          <a:sym typeface="Arial"/>
                        </a:rPr>
                        <a:t>1.206</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dirty="0">
                          <a:solidFill>
                            <a:schemeClr val="tx1">
                              <a:lumMod val="90000"/>
                              <a:lumOff val="10000"/>
                            </a:schemeClr>
                          </a:solidFill>
                          <a:latin typeface="Outfit Light"/>
                          <a:ea typeface="+mn-ea"/>
                          <a:cs typeface="+mn-cs"/>
                          <a:sym typeface="Arial"/>
                        </a:rPr>
                        <a:t>5.817</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8115200"/>
                  </a:ext>
                </a:extLst>
              </a:tr>
              <a:tr h="322499">
                <a:tc vMerge="1">
                  <a:txBody>
                    <a:bodyPr/>
                    <a:lstStyle/>
                    <a:p>
                      <a:endParaRPr lang="es-ES"/>
                    </a:p>
                  </a:txBody>
                  <a:tcPr/>
                </a:tc>
                <a:tc>
                  <a:txBody>
                    <a:bodyPr/>
                    <a:lstStyle/>
                    <a:p>
                      <a:pPr>
                        <a:lnSpc>
                          <a:spcPct val="107000"/>
                        </a:lnSpc>
                        <a:spcAft>
                          <a:spcPts val="0"/>
                        </a:spcAft>
                      </a:pPr>
                      <a:r>
                        <a:rPr lang="es-ES" sz="1200" b="1" i="0" u="none" strike="noStrike" kern="1200" cap="none" dirty="0" err="1">
                          <a:solidFill>
                            <a:schemeClr val="tx1">
                              <a:lumMod val="90000"/>
                              <a:lumOff val="10000"/>
                            </a:schemeClr>
                          </a:solidFill>
                          <a:latin typeface="Outfit Light"/>
                          <a:ea typeface="+mn-ea"/>
                          <a:cs typeface="+mn-cs"/>
                          <a:sym typeface="Arial"/>
                        </a:rPr>
                        <a:t>Export</a:t>
                      </a:r>
                      <a:r>
                        <a:rPr lang="es-ES" sz="1200" b="1" i="0" u="none" strike="noStrike" kern="1200" cap="none" dirty="0">
                          <a:solidFill>
                            <a:schemeClr val="tx1">
                              <a:lumMod val="90000"/>
                              <a:lumOff val="10000"/>
                            </a:schemeClr>
                          </a:solidFill>
                          <a:latin typeface="Outfit Light"/>
                          <a:ea typeface="+mn-ea"/>
                          <a:cs typeface="+mn-cs"/>
                          <a:sym typeface="Arial"/>
                        </a:rPr>
                        <a:t> </a:t>
                      </a:r>
                      <a:r>
                        <a:rPr lang="es-ES" sz="1200" b="1" i="0" u="none" strike="noStrike" kern="1200" cap="none" dirty="0" err="1">
                          <a:solidFill>
                            <a:schemeClr val="tx1">
                              <a:lumMod val="90000"/>
                              <a:lumOff val="10000"/>
                            </a:schemeClr>
                          </a:solidFill>
                          <a:latin typeface="Outfit Light"/>
                          <a:ea typeface="+mn-ea"/>
                          <a:cs typeface="+mn-cs"/>
                          <a:sym typeface="Arial"/>
                        </a:rPr>
                        <a:t>cessation</a:t>
                      </a:r>
                      <a:endParaRPr lang="es-ES" sz="1200" b="1" i="0" u="none" strike="noStrike" kern="1200" cap="none" dirty="0">
                        <a:solidFill>
                          <a:schemeClr val="tx1">
                            <a:lumMod val="90000"/>
                            <a:lumOff val="10000"/>
                          </a:schemeClr>
                        </a:solidFill>
                        <a:latin typeface="Outfit Light"/>
                        <a:ea typeface="+mn-ea"/>
                        <a:cs typeface="+mn-cs"/>
                        <a:sym typeface="Arial"/>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dirty="0">
                          <a:solidFill>
                            <a:schemeClr val="tx1">
                              <a:lumMod val="90000"/>
                              <a:lumOff val="10000"/>
                            </a:schemeClr>
                          </a:solidFill>
                          <a:latin typeface="Outfit Light"/>
                          <a:ea typeface="+mn-ea"/>
                          <a:cs typeface="+mn-cs"/>
                          <a:sym typeface="Arial"/>
                        </a:rPr>
                        <a:t>0.3277</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dirty="0">
                          <a:solidFill>
                            <a:schemeClr val="tx1">
                              <a:lumMod val="90000"/>
                              <a:lumOff val="10000"/>
                            </a:schemeClr>
                          </a:solidFill>
                          <a:latin typeface="Outfit Light"/>
                          <a:ea typeface="+mn-ea"/>
                          <a:cs typeface="+mn-cs"/>
                          <a:sym typeface="Arial"/>
                        </a:rPr>
                        <a:t>1.232</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dirty="0">
                          <a:solidFill>
                            <a:schemeClr val="tx1">
                              <a:lumMod val="90000"/>
                              <a:lumOff val="10000"/>
                            </a:schemeClr>
                          </a:solidFill>
                          <a:latin typeface="Outfit Light"/>
                          <a:ea typeface="+mn-ea"/>
                          <a:cs typeface="+mn-cs"/>
                          <a:sym typeface="Arial"/>
                        </a:rPr>
                        <a:t>6.028</a:t>
                      </a: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1437743"/>
                  </a:ext>
                </a:extLst>
              </a:tr>
              <a:tr h="322499">
                <a:tc rowSpan="2">
                  <a:txBody>
                    <a:bodyPr/>
                    <a:lstStyle/>
                    <a:p>
                      <a:pPr marR="0" algn="l" rtl="0">
                        <a:lnSpc>
                          <a:spcPct val="107000"/>
                        </a:lnSpc>
                        <a:spcBef>
                          <a:spcPts val="0"/>
                        </a:spcBef>
                        <a:spcAft>
                          <a:spcPts val="0"/>
                        </a:spcAft>
                        <a:buClr>
                          <a:srgbClr val="000000"/>
                        </a:buClr>
                        <a:buFont typeface="Arial"/>
                      </a:pPr>
                      <a:r>
                        <a:rPr lang="es-ES" sz="1200" b="1" i="0" u="none" strike="noStrike" kern="1200" cap="none" dirty="0">
                          <a:solidFill>
                            <a:schemeClr val="tx1">
                              <a:lumMod val="90000"/>
                              <a:lumOff val="10000"/>
                            </a:schemeClr>
                          </a:solidFill>
                          <a:latin typeface="Outfit Light"/>
                          <a:ea typeface="+mn-ea"/>
                          <a:cs typeface="+mn-cs"/>
                          <a:sym typeface="Arial"/>
                        </a:rPr>
                        <a:t>BE</a:t>
                      </a: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107000"/>
                        </a:lnSpc>
                        <a:spcAft>
                          <a:spcPts val="0"/>
                        </a:spcAft>
                      </a:pPr>
                      <a:r>
                        <a:rPr lang="es-ES" sz="1200" b="1" i="0" u="none" strike="noStrike" kern="1200" cap="none" dirty="0">
                          <a:solidFill>
                            <a:schemeClr val="tx1">
                              <a:lumMod val="90000"/>
                              <a:lumOff val="10000"/>
                            </a:schemeClr>
                          </a:solidFill>
                          <a:latin typeface="Outfit Light"/>
                          <a:ea typeface="+mn-ea"/>
                          <a:cs typeface="+mn-cs"/>
                          <a:sym typeface="Arial"/>
                        </a:rPr>
                        <a:t>No </a:t>
                      </a:r>
                      <a:r>
                        <a:rPr lang="es-ES" sz="1200" b="1" i="0" u="none" strike="noStrike" kern="1200" cap="none" dirty="0" err="1">
                          <a:solidFill>
                            <a:schemeClr val="tx1">
                              <a:lumMod val="90000"/>
                              <a:lumOff val="10000"/>
                            </a:schemeClr>
                          </a:solidFill>
                          <a:latin typeface="Outfit Light"/>
                          <a:ea typeface="+mn-ea"/>
                          <a:cs typeface="+mn-cs"/>
                          <a:sym typeface="Arial"/>
                        </a:rPr>
                        <a:t>export</a:t>
                      </a:r>
                      <a:r>
                        <a:rPr lang="es-ES" sz="1200" b="1" i="0" u="none" strike="noStrike" kern="1200" cap="none" dirty="0">
                          <a:solidFill>
                            <a:schemeClr val="tx1">
                              <a:lumMod val="90000"/>
                              <a:lumOff val="10000"/>
                            </a:schemeClr>
                          </a:solidFill>
                          <a:latin typeface="Outfit Light"/>
                          <a:ea typeface="+mn-ea"/>
                          <a:cs typeface="+mn-cs"/>
                          <a:sym typeface="Arial"/>
                        </a:rPr>
                        <a:t> </a:t>
                      </a:r>
                      <a:r>
                        <a:rPr lang="es-ES" sz="1200" b="1" i="0" u="none" strike="noStrike" kern="1200" cap="none" dirty="0" err="1">
                          <a:solidFill>
                            <a:schemeClr val="tx1">
                              <a:lumMod val="90000"/>
                              <a:lumOff val="10000"/>
                            </a:schemeClr>
                          </a:solidFill>
                          <a:latin typeface="Outfit Light"/>
                          <a:ea typeface="+mn-ea"/>
                          <a:cs typeface="+mn-cs"/>
                          <a:sym typeface="Arial"/>
                        </a:rPr>
                        <a:t>reduction</a:t>
                      </a:r>
                      <a:endParaRPr lang="es-ES" sz="1200" b="1" i="0" u="none" strike="noStrike" kern="1200" cap="none" dirty="0">
                        <a:solidFill>
                          <a:schemeClr val="tx1">
                            <a:lumMod val="90000"/>
                            <a:lumOff val="10000"/>
                          </a:schemeClr>
                        </a:solidFill>
                        <a:latin typeface="Outfit Light"/>
                        <a:ea typeface="+mn-ea"/>
                        <a:cs typeface="+mn-cs"/>
                        <a:sym typeface="Arial"/>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a:solidFill>
                            <a:schemeClr val="tx1">
                              <a:lumMod val="90000"/>
                              <a:lumOff val="10000"/>
                            </a:schemeClr>
                          </a:solidFill>
                          <a:latin typeface="Outfit Light"/>
                          <a:ea typeface="+mn-ea"/>
                          <a:cs typeface="+mn-cs"/>
                          <a:sym typeface="Arial"/>
                        </a:rPr>
                        <a:t>0.2439</a:t>
                      </a: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dirty="0">
                          <a:solidFill>
                            <a:schemeClr val="tx1">
                              <a:lumMod val="90000"/>
                              <a:lumOff val="10000"/>
                            </a:schemeClr>
                          </a:solidFill>
                          <a:latin typeface="Outfit Light"/>
                          <a:ea typeface="+mn-ea"/>
                          <a:cs typeface="+mn-cs"/>
                          <a:sym typeface="Arial"/>
                        </a:rPr>
                        <a:t>0.828</a:t>
                      </a: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a:solidFill>
                            <a:schemeClr val="tx1">
                              <a:lumMod val="90000"/>
                              <a:lumOff val="10000"/>
                            </a:schemeClr>
                          </a:solidFill>
                          <a:latin typeface="Outfit Light"/>
                          <a:ea typeface="+mn-ea"/>
                          <a:cs typeface="+mn-cs"/>
                          <a:sym typeface="Arial"/>
                        </a:rPr>
                        <a:t>3.455</a:t>
                      </a: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6223033"/>
                  </a:ext>
                </a:extLst>
              </a:tr>
              <a:tr h="322499">
                <a:tc vMerge="1">
                  <a:txBody>
                    <a:bodyPr/>
                    <a:lstStyle/>
                    <a:p>
                      <a:endParaRPr lang="es-ES"/>
                    </a:p>
                  </a:txBody>
                  <a:tcPr/>
                </a:tc>
                <a:tc>
                  <a:txBody>
                    <a:bodyPr/>
                    <a:lstStyle/>
                    <a:p>
                      <a:pPr>
                        <a:lnSpc>
                          <a:spcPct val="107000"/>
                        </a:lnSpc>
                        <a:spcAft>
                          <a:spcPts val="0"/>
                        </a:spcAft>
                      </a:pPr>
                      <a:r>
                        <a:rPr lang="es-ES" sz="1200" b="1" i="0" u="none" strike="noStrike" kern="1200" cap="none" dirty="0" err="1">
                          <a:solidFill>
                            <a:schemeClr val="tx1">
                              <a:lumMod val="90000"/>
                              <a:lumOff val="10000"/>
                            </a:schemeClr>
                          </a:solidFill>
                          <a:latin typeface="Outfit Light"/>
                          <a:ea typeface="+mn-ea"/>
                          <a:cs typeface="+mn-cs"/>
                          <a:sym typeface="Arial"/>
                        </a:rPr>
                        <a:t>Export</a:t>
                      </a:r>
                      <a:r>
                        <a:rPr lang="es-ES" sz="1200" b="1" i="0" u="none" strike="noStrike" kern="1200" cap="none" dirty="0">
                          <a:solidFill>
                            <a:schemeClr val="tx1">
                              <a:lumMod val="90000"/>
                              <a:lumOff val="10000"/>
                            </a:schemeClr>
                          </a:solidFill>
                          <a:latin typeface="Outfit Light"/>
                          <a:ea typeface="+mn-ea"/>
                          <a:cs typeface="+mn-cs"/>
                          <a:sym typeface="Arial"/>
                        </a:rPr>
                        <a:t> </a:t>
                      </a:r>
                      <a:r>
                        <a:rPr lang="es-ES" sz="1200" b="1" i="0" u="none" strike="noStrike" kern="1200" cap="none" dirty="0" err="1">
                          <a:solidFill>
                            <a:schemeClr val="tx1">
                              <a:lumMod val="90000"/>
                              <a:lumOff val="10000"/>
                            </a:schemeClr>
                          </a:solidFill>
                          <a:latin typeface="Outfit Light"/>
                          <a:ea typeface="+mn-ea"/>
                          <a:cs typeface="+mn-cs"/>
                          <a:sym typeface="Arial"/>
                        </a:rPr>
                        <a:t>cessation</a:t>
                      </a:r>
                      <a:endParaRPr lang="es-ES" sz="1200" b="1" i="0" u="none" strike="noStrike" kern="1200" cap="none" dirty="0">
                        <a:solidFill>
                          <a:schemeClr val="tx1">
                            <a:lumMod val="90000"/>
                            <a:lumOff val="10000"/>
                          </a:schemeClr>
                        </a:solidFill>
                        <a:latin typeface="Outfit Light"/>
                        <a:ea typeface="+mn-ea"/>
                        <a:cs typeface="+mn-cs"/>
                        <a:sym typeface="Arial"/>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a:solidFill>
                            <a:schemeClr val="tx1">
                              <a:lumMod val="90000"/>
                              <a:lumOff val="10000"/>
                            </a:schemeClr>
                          </a:solidFill>
                          <a:latin typeface="Outfit Light"/>
                          <a:ea typeface="+mn-ea"/>
                          <a:cs typeface="+mn-cs"/>
                          <a:sym typeface="Arial"/>
                        </a:rPr>
                        <a:t>0.2528</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dirty="0">
                          <a:solidFill>
                            <a:schemeClr val="tx1">
                              <a:lumMod val="90000"/>
                              <a:lumOff val="10000"/>
                            </a:schemeClr>
                          </a:solidFill>
                          <a:latin typeface="Outfit Light"/>
                          <a:ea typeface="+mn-ea"/>
                          <a:cs typeface="+mn-cs"/>
                          <a:sym typeface="Arial"/>
                        </a:rPr>
                        <a:t>0.86</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ES" sz="1200" b="0" i="0" u="none" strike="noStrike" kern="1200" cap="none" dirty="0">
                          <a:solidFill>
                            <a:schemeClr val="tx1">
                              <a:lumMod val="90000"/>
                              <a:lumOff val="10000"/>
                            </a:schemeClr>
                          </a:solidFill>
                          <a:latin typeface="Outfit Light"/>
                          <a:ea typeface="+mn-ea"/>
                          <a:cs typeface="+mn-cs"/>
                          <a:sym typeface="Arial"/>
                        </a:rPr>
                        <a:t>3.675</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2330961"/>
                  </a:ext>
                </a:extLst>
              </a:tr>
            </a:tbl>
          </a:graphicData>
        </a:graphic>
      </p:graphicFrame>
      <p:grpSp>
        <p:nvGrpSpPr>
          <p:cNvPr id="18" name="Group 17">
            <a:extLst>
              <a:ext uri="{FF2B5EF4-FFF2-40B4-BE49-F238E27FC236}">
                <a16:creationId xmlns:a16="http://schemas.microsoft.com/office/drawing/2014/main" id="{141EFF8D-5110-4277-B7F8-50295691D8E9}"/>
              </a:ext>
            </a:extLst>
          </p:cNvPr>
          <p:cNvGrpSpPr/>
          <p:nvPr/>
        </p:nvGrpSpPr>
        <p:grpSpPr>
          <a:xfrm>
            <a:off x="1742860" y="3596208"/>
            <a:ext cx="2865653" cy="783038"/>
            <a:chOff x="5322135" y="1064108"/>
            <a:chExt cx="3133840" cy="806574"/>
          </a:xfrm>
        </p:grpSpPr>
        <p:sp>
          <p:nvSpPr>
            <p:cNvPr id="19" name="Rectangle: Rounded Corners 18">
              <a:extLst>
                <a:ext uri="{FF2B5EF4-FFF2-40B4-BE49-F238E27FC236}">
                  <a16:creationId xmlns:a16="http://schemas.microsoft.com/office/drawing/2014/main" id="{AFCF054A-6EAA-4A16-9E34-3B0C2A9EC260}"/>
                </a:ext>
              </a:extLst>
            </p:cNvPr>
            <p:cNvSpPr/>
            <p:nvPr/>
          </p:nvSpPr>
          <p:spPr>
            <a:xfrm>
              <a:off x="5563122" y="1347285"/>
              <a:ext cx="2624666" cy="155151"/>
            </a:xfrm>
            <a:prstGeom prst="roundRect">
              <a:avLst>
                <a:gd name="adj" fmla="val 50000"/>
              </a:avLst>
            </a:prstGeom>
            <a:gradFill flip="none" rotWithShape="1">
              <a:gsLst>
                <a:gs pos="0">
                  <a:schemeClr val="tx1">
                    <a:lumMod val="10000"/>
                    <a:lumOff val="90000"/>
                  </a:schemeClr>
                </a:gs>
                <a:gs pos="34000">
                  <a:schemeClr val="tx1">
                    <a:lumMod val="50000"/>
                    <a:lumOff val="50000"/>
                  </a:schemeClr>
                </a:gs>
                <a:gs pos="47000">
                  <a:schemeClr val="tx1">
                    <a:lumMod val="50000"/>
                    <a:lumOff val="50000"/>
                  </a:schemeClr>
                </a:gs>
                <a:gs pos="100000">
                  <a:schemeClr val="tx1">
                    <a:lumMod val="90000"/>
                    <a:lumOff val="10000"/>
                  </a:schemeClr>
                </a:gs>
                <a:gs pos="62000">
                  <a:schemeClr val="tx1">
                    <a:lumMod val="75000"/>
                    <a:lumOff val="2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a:extLst>
                <a:ext uri="{FF2B5EF4-FFF2-40B4-BE49-F238E27FC236}">
                  <a16:creationId xmlns:a16="http://schemas.microsoft.com/office/drawing/2014/main" id="{B2A0611D-8286-4283-8872-BEFC9478A0C4}"/>
                </a:ext>
              </a:extLst>
            </p:cNvPr>
            <p:cNvSpPr/>
            <p:nvPr/>
          </p:nvSpPr>
          <p:spPr>
            <a:xfrm>
              <a:off x="5524072" y="1064108"/>
              <a:ext cx="346813" cy="307777"/>
            </a:xfrm>
            <a:prstGeom prst="rect">
              <a:avLst/>
            </a:prstGeom>
          </p:spPr>
          <p:txBody>
            <a:bodyPr wrap="square">
              <a:spAutoFit/>
            </a:bodyPr>
            <a:lstStyle/>
            <a:p>
              <a:pPr algn="just" defTabSz="914378"/>
              <a:r>
                <a:rPr lang="en-GB" b="1" dirty="0">
                  <a:solidFill>
                    <a:srgbClr val="11302D">
                      <a:lumMod val="90000"/>
                      <a:lumOff val="10000"/>
                    </a:srgbClr>
                  </a:solidFill>
                  <a:latin typeface="Outfit Light"/>
                </a:rPr>
                <a:t>0</a:t>
              </a:r>
              <a:endParaRPr lang="es-ES" b="1" dirty="0">
                <a:solidFill>
                  <a:srgbClr val="11302D">
                    <a:lumMod val="90000"/>
                    <a:lumOff val="10000"/>
                  </a:srgbClr>
                </a:solidFill>
                <a:latin typeface="Outfit Light"/>
              </a:endParaRPr>
            </a:p>
          </p:txBody>
        </p:sp>
        <p:sp>
          <p:nvSpPr>
            <p:cNvPr id="21" name="Rectangle 20">
              <a:extLst>
                <a:ext uri="{FF2B5EF4-FFF2-40B4-BE49-F238E27FC236}">
                  <a16:creationId xmlns:a16="http://schemas.microsoft.com/office/drawing/2014/main" id="{044530D2-D85F-42C7-B121-AA038D847880}"/>
                </a:ext>
              </a:extLst>
            </p:cNvPr>
            <p:cNvSpPr/>
            <p:nvPr/>
          </p:nvSpPr>
          <p:spPr>
            <a:xfrm>
              <a:off x="7907964" y="1064108"/>
              <a:ext cx="346814" cy="317028"/>
            </a:xfrm>
            <a:prstGeom prst="rect">
              <a:avLst/>
            </a:prstGeom>
          </p:spPr>
          <p:txBody>
            <a:bodyPr wrap="square">
              <a:spAutoFit/>
            </a:bodyPr>
            <a:lstStyle/>
            <a:p>
              <a:pPr algn="just" defTabSz="914378"/>
              <a:r>
                <a:rPr lang="en-GB" b="1" dirty="0">
                  <a:solidFill>
                    <a:srgbClr val="11302D">
                      <a:lumMod val="90000"/>
                      <a:lumOff val="10000"/>
                    </a:srgbClr>
                  </a:solidFill>
                  <a:latin typeface="Outfit Light"/>
                </a:rPr>
                <a:t>&lt;</a:t>
              </a:r>
              <a:endParaRPr lang="es-ES" b="1" dirty="0">
                <a:solidFill>
                  <a:srgbClr val="11302D">
                    <a:lumMod val="90000"/>
                    <a:lumOff val="10000"/>
                  </a:srgbClr>
                </a:solidFill>
                <a:latin typeface="Outfit Light"/>
              </a:endParaRPr>
            </a:p>
          </p:txBody>
        </p:sp>
        <p:sp>
          <p:nvSpPr>
            <p:cNvPr id="23" name="Rectangle 22">
              <a:extLst>
                <a:ext uri="{FF2B5EF4-FFF2-40B4-BE49-F238E27FC236}">
                  <a16:creationId xmlns:a16="http://schemas.microsoft.com/office/drawing/2014/main" id="{64E73E61-9EEE-4837-AC49-8E5DDFB66F53}"/>
                </a:ext>
              </a:extLst>
            </p:cNvPr>
            <p:cNvSpPr/>
            <p:nvPr/>
          </p:nvSpPr>
          <p:spPr>
            <a:xfrm>
              <a:off x="5322135" y="1518799"/>
              <a:ext cx="750686" cy="348730"/>
            </a:xfrm>
            <a:prstGeom prst="rect">
              <a:avLst/>
            </a:prstGeom>
          </p:spPr>
          <p:txBody>
            <a:bodyPr wrap="square">
              <a:spAutoFit/>
            </a:bodyPr>
            <a:lstStyle/>
            <a:p>
              <a:pPr algn="ctr" defTabSz="914378"/>
              <a:r>
                <a:rPr lang="en-GB" sz="800" b="1" dirty="0">
                  <a:solidFill>
                    <a:srgbClr val="11302D">
                      <a:lumMod val="90000"/>
                      <a:lumOff val="10000"/>
                    </a:srgbClr>
                  </a:solidFill>
                  <a:latin typeface="Outfit Light"/>
                </a:rPr>
                <a:t>Lower inequality</a:t>
              </a:r>
              <a:endParaRPr lang="es-ES" sz="800" b="1" dirty="0">
                <a:solidFill>
                  <a:srgbClr val="11302D">
                    <a:lumMod val="90000"/>
                    <a:lumOff val="10000"/>
                  </a:srgbClr>
                </a:solidFill>
                <a:latin typeface="Outfit Light"/>
              </a:endParaRPr>
            </a:p>
          </p:txBody>
        </p:sp>
        <p:sp>
          <p:nvSpPr>
            <p:cNvPr id="24" name="Rectangle 23">
              <a:extLst>
                <a:ext uri="{FF2B5EF4-FFF2-40B4-BE49-F238E27FC236}">
                  <a16:creationId xmlns:a16="http://schemas.microsoft.com/office/drawing/2014/main" id="{52C16A31-46BB-4E17-A012-A93FC323B958}"/>
                </a:ext>
              </a:extLst>
            </p:cNvPr>
            <p:cNvSpPr/>
            <p:nvPr/>
          </p:nvSpPr>
          <p:spPr>
            <a:xfrm>
              <a:off x="7705289" y="1521952"/>
              <a:ext cx="750686" cy="348730"/>
            </a:xfrm>
            <a:prstGeom prst="rect">
              <a:avLst/>
            </a:prstGeom>
          </p:spPr>
          <p:txBody>
            <a:bodyPr wrap="square">
              <a:spAutoFit/>
            </a:bodyPr>
            <a:lstStyle/>
            <a:p>
              <a:pPr algn="ctr" defTabSz="914378"/>
              <a:r>
                <a:rPr lang="en-GB" sz="800" b="1" dirty="0">
                  <a:solidFill>
                    <a:srgbClr val="11302D">
                      <a:lumMod val="90000"/>
                      <a:lumOff val="10000"/>
                    </a:srgbClr>
                  </a:solidFill>
                  <a:latin typeface="Outfit Light"/>
                </a:rPr>
                <a:t>Higher Inequality </a:t>
              </a:r>
              <a:endParaRPr lang="es-ES" sz="800" b="1" dirty="0">
                <a:solidFill>
                  <a:srgbClr val="11302D">
                    <a:lumMod val="90000"/>
                    <a:lumOff val="10000"/>
                  </a:srgbClr>
                </a:solidFill>
                <a:latin typeface="Outfit Light"/>
              </a:endParaRPr>
            </a:p>
          </p:txBody>
        </p:sp>
      </p:grpSp>
      <p:sp>
        <p:nvSpPr>
          <p:cNvPr id="25" name="Rectangle 24">
            <a:extLst>
              <a:ext uri="{FF2B5EF4-FFF2-40B4-BE49-F238E27FC236}">
                <a16:creationId xmlns:a16="http://schemas.microsoft.com/office/drawing/2014/main" id="{3A19F382-F95C-4E02-B51F-420E85B17DCB}"/>
              </a:ext>
            </a:extLst>
          </p:cNvPr>
          <p:cNvSpPr/>
          <p:nvPr/>
        </p:nvSpPr>
        <p:spPr>
          <a:xfrm>
            <a:off x="5932109" y="1971554"/>
            <a:ext cx="3171938" cy="646331"/>
          </a:xfrm>
          <a:prstGeom prst="rect">
            <a:avLst/>
          </a:prstGeom>
        </p:spPr>
        <p:txBody>
          <a:bodyPr wrap="square">
            <a:spAutoFit/>
          </a:bodyPr>
          <a:lstStyle/>
          <a:p>
            <a:r>
              <a:rPr lang="en-GB" sz="1200" dirty="0">
                <a:solidFill>
                  <a:schemeClr val="tx1">
                    <a:lumMod val="90000"/>
                    <a:lumOff val="10000"/>
                  </a:schemeClr>
                </a:solidFill>
                <a:latin typeface="Outfit Light"/>
              </a:rPr>
              <a:t>The increase is slightly larger in Belgium, although Belgium remains more equal than Spain in absolute terms</a:t>
            </a:r>
          </a:p>
        </p:txBody>
      </p:sp>
      <p:sp>
        <p:nvSpPr>
          <p:cNvPr id="26" name="Rectangle 25">
            <a:extLst>
              <a:ext uri="{FF2B5EF4-FFF2-40B4-BE49-F238E27FC236}">
                <a16:creationId xmlns:a16="http://schemas.microsoft.com/office/drawing/2014/main" id="{F264E0AA-7A88-4FA9-8E4A-4FD78712BCC5}"/>
              </a:ext>
            </a:extLst>
          </p:cNvPr>
          <p:cNvSpPr/>
          <p:nvPr/>
        </p:nvSpPr>
        <p:spPr>
          <a:xfrm>
            <a:off x="5884679" y="1654841"/>
            <a:ext cx="2945233" cy="276999"/>
          </a:xfrm>
          <a:prstGeom prst="rect">
            <a:avLst/>
          </a:prstGeom>
        </p:spPr>
        <p:txBody>
          <a:bodyPr wrap="square">
            <a:spAutoFit/>
          </a:bodyPr>
          <a:lstStyle/>
          <a:p>
            <a:r>
              <a:rPr lang="en-GB" sz="1200" b="1" dirty="0">
                <a:solidFill>
                  <a:schemeClr val="tx1">
                    <a:lumMod val="90000"/>
                    <a:lumOff val="10000"/>
                  </a:schemeClr>
                </a:solidFill>
                <a:latin typeface="Outfit Light"/>
              </a:rPr>
              <a:t>All measures increase in both countries</a:t>
            </a:r>
          </a:p>
        </p:txBody>
      </p:sp>
      <p:pic>
        <p:nvPicPr>
          <p:cNvPr id="27" name="Graphic 26" descr="Chevron arrows">
            <a:extLst>
              <a:ext uri="{FF2B5EF4-FFF2-40B4-BE49-F238E27FC236}">
                <a16:creationId xmlns:a16="http://schemas.microsoft.com/office/drawing/2014/main" id="{6A05FA75-BC9D-4818-8AC3-B7C57B4BBD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6359" y="2134104"/>
            <a:ext cx="245750" cy="321230"/>
          </a:xfrm>
          <a:prstGeom prst="rect">
            <a:avLst/>
          </a:prstGeom>
        </p:spPr>
      </p:pic>
      <p:pic>
        <p:nvPicPr>
          <p:cNvPr id="28" name="Graphic 27" descr="Chevron arrows">
            <a:extLst>
              <a:ext uri="{FF2B5EF4-FFF2-40B4-BE49-F238E27FC236}">
                <a16:creationId xmlns:a16="http://schemas.microsoft.com/office/drawing/2014/main" id="{7FC03D08-7D49-4F79-B90F-E91308256E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6359" y="2953881"/>
            <a:ext cx="245750" cy="321230"/>
          </a:xfrm>
          <a:prstGeom prst="rect">
            <a:avLst/>
          </a:prstGeom>
        </p:spPr>
      </p:pic>
      <p:pic>
        <p:nvPicPr>
          <p:cNvPr id="29" name="Graphic 28" descr="Chevron arrows">
            <a:extLst>
              <a:ext uri="{FF2B5EF4-FFF2-40B4-BE49-F238E27FC236}">
                <a16:creationId xmlns:a16="http://schemas.microsoft.com/office/drawing/2014/main" id="{E81E3BFA-89A4-4D48-B434-62F4E8DF49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6359" y="3825845"/>
            <a:ext cx="245750" cy="321230"/>
          </a:xfrm>
          <a:prstGeom prst="rect">
            <a:avLst/>
          </a:prstGeom>
        </p:spPr>
      </p:pic>
    </p:spTree>
    <p:extLst>
      <p:ext uri="{BB962C8B-B14F-4D97-AF65-F5344CB8AC3E}">
        <p14:creationId xmlns:p14="http://schemas.microsoft.com/office/powerpoint/2010/main" val="39105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pic>
        <p:nvPicPr>
          <p:cNvPr id="7" name="Google Shape;1088;p104">
            <a:extLst>
              <a:ext uri="{FF2B5EF4-FFF2-40B4-BE49-F238E27FC236}">
                <a16:creationId xmlns:a16="http://schemas.microsoft.com/office/drawing/2014/main" id="{59962335-17B7-4728-A123-96E74C9B5B05}"/>
              </a:ext>
            </a:extLst>
          </p:cNvPr>
          <p:cNvPicPr preferRelativeResize="0"/>
          <p:nvPr/>
        </p:nvPicPr>
        <p:blipFill rotWithShape="1">
          <a:blip r:embed="rId3">
            <a:alphaModFix/>
          </a:blip>
          <a:srcRect/>
          <a:stretch/>
        </p:blipFill>
        <p:spPr>
          <a:xfrm>
            <a:off x="8236525" y="369325"/>
            <a:ext cx="529151" cy="462850"/>
          </a:xfrm>
          <a:prstGeom prst="rect">
            <a:avLst/>
          </a:prstGeom>
          <a:noFill/>
          <a:ln>
            <a:noFill/>
          </a:ln>
        </p:spPr>
      </p:pic>
      <p:sp>
        <p:nvSpPr>
          <p:cNvPr id="4" name="Google Shape;1085;p104">
            <a:extLst>
              <a:ext uri="{FF2B5EF4-FFF2-40B4-BE49-F238E27FC236}">
                <a16:creationId xmlns:a16="http://schemas.microsoft.com/office/drawing/2014/main" id="{8B9D00C8-A00E-436F-8934-878CD1DA7628}"/>
              </a:ext>
            </a:extLst>
          </p:cNvPr>
          <p:cNvSpPr txBox="1">
            <a:spLocks/>
          </p:cNvSpPr>
          <p:nvPr/>
        </p:nvSpPr>
        <p:spPr>
          <a:xfrm>
            <a:off x="530725" y="521725"/>
            <a:ext cx="4080600" cy="59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000"/>
              <a:buFont typeface="Outfit"/>
              <a:buNone/>
              <a:defRPr sz="4000" b="1" i="0" u="none" strike="noStrike" cap="none">
                <a:solidFill>
                  <a:schemeClr val="lt2"/>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it" dirty="0">
                <a:solidFill>
                  <a:srgbClr val="493E52"/>
                </a:solidFill>
              </a:rPr>
              <a:t>0</a:t>
            </a:r>
            <a:r>
              <a:rPr lang="es-ES" dirty="0">
                <a:solidFill>
                  <a:srgbClr val="493E52"/>
                </a:solidFill>
              </a:rPr>
              <a:t>4</a:t>
            </a:r>
            <a:endParaRPr lang="it" dirty="0">
              <a:solidFill>
                <a:srgbClr val="493E52"/>
              </a:solidFill>
            </a:endParaRPr>
          </a:p>
        </p:txBody>
      </p:sp>
      <p:sp>
        <p:nvSpPr>
          <p:cNvPr id="5" name="Google Shape;1087;p104">
            <a:extLst>
              <a:ext uri="{FF2B5EF4-FFF2-40B4-BE49-F238E27FC236}">
                <a16:creationId xmlns:a16="http://schemas.microsoft.com/office/drawing/2014/main" id="{47BDAD88-BA29-42F8-9663-23539B4BB1EF}"/>
              </a:ext>
            </a:extLst>
          </p:cNvPr>
          <p:cNvSpPr txBox="1">
            <a:spLocks/>
          </p:cNvSpPr>
          <p:nvPr/>
        </p:nvSpPr>
        <p:spPr>
          <a:xfrm>
            <a:off x="530725" y="1253625"/>
            <a:ext cx="4080600" cy="43088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a:solidFill>
                  <a:srgbClr val="493E52"/>
                </a:solidFill>
              </a:rPr>
              <a:t>Conclusions</a:t>
            </a:r>
          </a:p>
        </p:txBody>
      </p:sp>
    </p:spTree>
    <p:extLst>
      <p:ext uri="{BB962C8B-B14F-4D97-AF65-F5344CB8AC3E}">
        <p14:creationId xmlns:p14="http://schemas.microsoft.com/office/powerpoint/2010/main" val="3515035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9674B09-02A0-406A-B18E-678011D13460}"/>
              </a:ext>
            </a:extLst>
          </p:cNvPr>
          <p:cNvSpPr/>
          <p:nvPr/>
        </p:nvSpPr>
        <p:spPr>
          <a:xfrm>
            <a:off x="453790" y="1270001"/>
            <a:ext cx="8236420" cy="2445650"/>
          </a:xfrm>
          <a:prstGeom prst="roundRect">
            <a:avLst/>
          </a:prstGeom>
          <a:solidFill>
            <a:schemeClr val="tx1">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s-ES" dirty="0">
              <a:solidFill>
                <a:srgbClr val="4EBF7B"/>
              </a:solidFill>
              <a:latin typeface="Arial"/>
            </a:endParaRPr>
          </a:p>
        </p:txBody>
      </p:sp>
      <p:pic>
        <p:nvPicPr>
          <p:cNvPr id="10" name="Graphic 9" descr="Signpost">
            <a:extLst>
              <a:ext uri="{FF2B5EF4-FFF2-40B4-BE49-F238E27FC236}">
                <a16:creationId xmlns:a16="http://schemas.microsoft.com/office/drawing/2014/main" id="{FB5FBA8C-0AB1-4036-973D-22C66E538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8386" y="3810306"/>
            <a:ext cx="914400" cy="914400"/>
          </a:xfrm>
          <a:prstGeom prst="rect">
            <a:avLst/>
          </a:prstGeom>
        </p:spPr>
      </p:pic>
      <p:sp>
        <p:nvSpPr>
          <p:cNvPr id="550" name="Google Shape;550;p55"/>
          <p:cNvSpPr txBox="1">
            <a:spLocks noGrp="1"/>
          </p:cNvSpPr>
          <p:nvPr>
            <p:ph type="title"/>
          </p:nvPr>
        </p:nvSpPr>
        <p:spPr>
          <a:xfrm>
            <a:off x="378325" y="345472"/>
            <a:ext cx="8387400" cy="492443"/>
          </a:xfrm>
          <a:prstGeom prst="rect">
            <a:avLst/>
          </a:prstGeom>
        </p:spPr>
        <p:txBody>
          <a:bodyPr spcFirstLastPara="1" wrap="square" lIns="0" tIns="0" rIns="0" bIns="0" anchor="t" anchorCtr="0">
            <a:spAutoFit/>
          </a:bodyPr>
          <a:lstStyle/>
          <a:p>
            <a:r>
              <a:rPr lang="es-ES" dirty="0"/>
              <a:t>04. </a:t>
            </a:r>
            <a:r>
              <a:rPr lang="en-GB" dirty="0"/>
              <a:t>Conclusions</a:t>
            </a:r>
            <a:endParaRPr dirty="0"/>
          </a:p>
        </p:txBody>
      </p:sp>
      <p:sp>
        <p:nvSpPr>
          <p:cNvPr id="51" name="Google Shape;549;p55">
            <a:extLst>
              <a:ext uri="{FF2B5EF4-FFF2-40B4-BE49-F238E27FC236}">
                <a16:creationId xmlns:a16="http://schemas.microsoft.com/office/drawing/2014/main" id="{25F9F695-D8AA-48F9-A36F-8099CEFCB255}"/>
              </a:ext>
            </a:extLst>
          </p:cNvPr>
          <p:cNvSpPr txBox="1">
            <a:spLocks/>
          </p:cNvSpPr>
          <p:nvPr/>
        </p:nvSpPr>
        <p:spPr>
          <a:xfrm>
            <a:off x="8146375" y="4774175"/>
            <a:ext cx="619200" cy="175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1pPr>
            <a:lvl2pPr marR="0" lvl="1"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2pPr>
            <a:lvl3pPr marR="0" lvl="2"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3pPr>
            <a:lvl4pPr marR="0" lvl="3"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4pPr>
            <a:lvl5pPr marR="0" lvl="4"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5pPr>
            <a:lvl6pPr marR="0" lvl="5"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6pPr>
            <a:lvl7pPr marR="0" lvl="6"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7pPr>
            <a:lvl8pPr marR="0" lvl="7"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8pPr>
            <a:lvl9pPr marR="0" lvl="8"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9pPr>
          </a:lstStyle>
          <a:p>
            <a:pPr defTabSz="914378"/>
            <a:r>
              <a:rPr lang="it" dirty="0"/>
              <a:t>29</a:t>
            </a:r>
          </a:p>
        </p:txBody>
      </p:sp>
      <p:sp>
        <p:nvSpPr>
          <p:cNvPr id="2" name="Rectangle 1">
            <a:extLst>
              <a:ext uri="{FF2B5EF4-FFF2-40B4-BE49-F238E27FC236}">
                <a16:creationId xmlns:a16="http://schemas.microsoft.com/office/drawing/2014/main" id="{38E8131B-7368-438E-B910-776286F9D321}"/>
              </a:ext>
            </a:extLst>
          </p:cNvPr>
          <p:cNvSpPr/>
          <p:nvPr/>
        </p:nvSpPr>
        <p:spPr>
          <a:xfrm>
            <a:off x="1327191" y="904630"/>
            <a:ext cx="6629400" cy="523220"/>
          </a:xfrm>
          <a:prstGeom prst="rect">
            <a:avLst/>
          </a:prstGeom>
        </p:spPr>
        <p:txBody>
          <a:bodyPr wrap="square">
            <a:spAutoFit/>
          </a:bodyPr>
          <a:lstStyle/>
          <a:p>
            <a:pPr algn="ctr"/>
            <a:r>
              <a:rPr lang="en-GB" b="1" dirty="0">
                <a:solidFill>
                  <a:schemeClr val="tx1">
                    <a:lumMod val="90000"/>
                    <a:lumOff val="10000"/>
                  </a:schemeClr>
                </a:solidFill>
                <a:latin typeface="Outfit Light"/>
              </a:rPr>
              <a:t>Employment associated with exports to the United States is not distributed evenly across the European labour market</a:t>
            </a:r>
          </a:p>
        </p:txBody>
      </p:sp>
      <p:sp>
        <p:nvSpPr>
          <p:cNvPr id="4" name="Rectangle 3">
            <a:extLst>
              <a:ext uri="{FF2B5EF4-FFF2-40B4-BE49-F238E27FC236}">
                <a16:creationId xmlns:a16="http://schemas.microsoft.com/office/drawing/2014/main" id="{E5A3D7C3-E83F-430B-8086-1F435F077C5F}"/>
              </a:ext>
            </a:extLst>
          </p:cNvPr>
          <p:cNvSpPr/>
          <p:nvPr/>
        </p:nvSpPr>
        <p:spPr>
          <a:xfrm>
            <a:off x="829967" y="1531611"/>
            <a:ext cx="7885056" cy="523220"/>
          </a:xfrm>
          <a:prstGeom prst="rect">
            <a:avLst/>
          </a:prstGeom>
        </p:spPr>
        <p:txBody>
          <a:bodyPr wrap="square">
            <a:spAutoFit/>
          </a:bodyPr>
          <a:lstStyle/>
          <a:p>
            <a:r>
              <a:rPr lang="en-GB" dirty="0">
                <a:solidFill>
                  <a:schemeClr val="tx1">
                    <a:lumMod val="90000"/>
                    <a:lumOff val="10000"/>
                  </a:schemeClr>
                </a:solidFill>
                <a:latin typeface="Outfit Light"/>
              </a:rPr>
              <a:t>The degree of dependence on US demand varies substantially across countries, sectors, workers and households</a:t>
            </a:r>
            <a:endParaRPr lang="es-ES" dirty="0">
              <a:solidFill>
                <a:schemeClr val="tx1">
                  <a:lumMod val="90000"/>
                  <a:lumOff val="10000"/>
                </a:schemeClr>
              </a:solidFill>
              <a:latin typeface="Outfit Light"/>
            </a:endParaRPr>
          </a:p>
        </p:txBody>
      </p:sp>
      <p:sp>
        <p:nvSpPr>
          <p:cNvPr id="5" name="Rectangle 4">
            <a:extLst>
              <a:ext uri="{FF2B5EF4-FFF2-40B4-BE49-F238E27FC236}">
                <a16:creationId xmlns:a16="http://schemas.microsoft.com/office/drawing/2014/main" id="{B2D1414C-D1EF-4394-8891-760D69511A06}"/>
              </a:ext>
            </a:extLst>
          </p:cNvPr>
          <p:cNvSpPr/>
          <p:nvPr/>
        </p:nvSpPr>
        <p:spPr>
          <a:xfrm>
            <a:off x="829967" y="2194201"/>
            <a:ext cx="7623848" cy="307777"/>
          </a:xfrm>
          <a:prstGeom prst="rect">
            <a:avLst/>
          </a:prstGeom>
        </p:spPr>
        <p:txBody>
          <a:bodyPr wrap="square">
            <a:spAutoFit/>
          </a:bodyPr>
          <a:lstStyle/>
          <a:p>
            <a:r>
              <a:rPr lang="en-GB" b="1" dirty="0">
                <a:solidFill>
                  <a:schemeClr val="tx1">
                    <a:lumMod val="90000"/>
                    <a:lumOff val="10000"/>
                  </a:schemeClr>
                </a:solidFill>
                <a:latin typeface="Outfit Light"/>
              </a:rPr>
              <a:t>Two different patterns of exposure</a:t>
            </a:r>
            <a:endParaRPr lang="es-ES" dirty="0">
              <a:solidFill>
                <a:schemeClr val="tx1">
                  <a:lumMod val="90000"/>
                  <a:lumOff val="10000"/>
                </a:schemeClr>
              </a:solidFill>
              <a:latin typeface="Outfit Light"/>
            </a:endParaRPr>
          </a:p>
        </p:txBody>
      </p:sp>
      <p:sp>
        <p:nvSpPr>
          <p:cNvPr id="71" name="Rectangle 70">
            <a:extLst>
              <a:ext uri="{FF2B5EF4-FFF2-40B4-BE49-F238E27FC236}">
                <a16:creationId xmlns:a16="http://schemas.microsoft.com/office/drawing/2014/main" id="{E3DAF758-DA74-447E-BB7E-9EF662CA5545}"/>
              </a:ext>
            </a:extLst>
          </p:cNvPr>
          <p:cNvSpPr/>
          <p:nvPr/>
        </p:nvSpPr>
        <p:spPr>
          <a:xfrm>
            <a:off x="1608667" y="2488027"/>
            <a:ext cx="6968208" cy="523220"/>
          </a:xfrm>
          <a:prstGeom prst="rect">
            <a:avLst/>
          </a:prstGeom>
        </p:spPr>
        <p:txBody>
          <a:bodyPr wrap="square">
            <a:spAutoFit/>
          </a:bodyPr>
          <a:lstStyle/>
          <a:p>
            <a:r>
              <a:rPr lang="en-GB" dirty="0">
                <a:solidFill>
                  <a:schemeClr val="tx1">
                    <a:lumMod val="90000"/>
                    <a:lumOff val="10000"/>
                  </a:schemeClr>
                </a:solidFill>
                <a:latin typeface="Outfit Light"/>
              </a:rPr>
              <a:t>Spain concentrates a large absolute number of vulnerable workers, particularly in market service activities</a:t>
            </a:r>
            <a:endParaRPr lang="es-ES" dirty="0">
              <a:solidFill>
                <a:schemeClr val="tx1">
                  <a:lumMod val="90000"/>
                  <a:lumOff val="10000"/>
                </a:schemeClr>
              </a:solidFill>
              <a:latin typeface="Outfit Light"/>
            </a:endParaRPr>
          </a:p>
        </p:txBody>
      </p:sp>
      <p:sp>
        <p:nvSpPr>
          <p:cNvPr id="19" name="Rectangle 18">
            <a:extLst>
              <a:ext uri="{FF2B5EF4-FFF2-40B4-BE49-F238E27FC236}">
                <a16:creationId xmlns:a16="http://schemas.microsoft.com/office/drawing/2014/main" id="{A237A300-63CC-4315-A06A-173CC2D53F3E}"/>
              </a:ext>
            </a:extLst>
          </p:cNvPr>
          <p:cNvSpPr/>
          <p:nvPr/>
        </p:nvSpPr>
        <p:spPr>
          <a:xfrm>
            <a:off x="1608667" y="2989530"/>
            <a:ext cx="6968208" cy="523220"/>
          </a:xfrm>
          <a:prstGeom prst="rect">
            <a:avLst/>
          </a:prstGeom>
        </p:spPr>
        <p:txBody>
          <a:bodyPr wrap="square">
            <a:spAutoFit/>
          </a:bodyPr>
          <a:lstStyle/>
          <a:p>
            <a:r>
              <a:rPr lang="en-GB" dirty="0">
                <a:solidFill>
                  <a:schemeClr val="tx1">
                    <a:lumMod val="90000"/>
                    <a:lumOff val="10000"/>
                  </a:schemeClr>
                </a:solidFill>
                <a:latin typeface="Outfit Light"/>
              </a:rPr>
              <a:t>Belgium, by contrast, shows a higher relative dependence on US demand, reflecting its stronger integration into international production networks</a:t>
            </a:r>
          </a:p>
        </p:txBody>
      </p:sp>
      <p:pic>
        <p:nvPicPr>
          <p:cNvPr id="22" name="Graphic 21" descr="Checkmark">
            <a:extLst>
              <a:ext uri="{FF2B5EF4-FFF2-40B4-BE49-F238E27FC236}">
                <a16:creationId xmlns:a16="http://schemas.microsoft.com/office/drawing/2014/main" id="{92260B6D-B07E-499A-815C-636CB9F56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165" y="1652820"/>
            <a:ext cx="280802" cy="280802"/>
          </a:xfrm>
          <a:prstGeom prst="rect">
            <a:avLst/>
          </a:prstGeom>
        </p:spPr>
      </p:pic>
      <p:pic>
        <p:nvPicPr>
          <p:cNvPr id="23" name="Graphic 22" descr="Checkmark">
            <a:extLst>
              <a:ext uri="{FF2B5EF4-FFF2-40B4-BE49-F238E27FC236}">
                <a16:creationId xmlns:a16="http://schemas.microsoft.com/office/drawing/2014/main" id="{F6C6A2DD-99C6-4B04-816B-5F88B6A16A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165" y="2221176"/>
            <a:ext cx="280802" cy="280802"/>
          </a:xfrm>
          <a:prstGeom prst="rect">
            <a:avLst/>
          </a:prstGeom>
        </p:spPr>
      </p:pic>
      <p:pic>
        <p:nvPicPr>
          <p:cNvPr id="25" name="Graphic 24" descr="Chevron arrows">
            <a:extLst>
              <a:ext uri="{FF2B5EF4-FFF2-40B4-BE49-F238E27FC236}">
                <a16:creationId xmlns:a16="http://schemas.microsoft.com/office/drawing/2014/main" id="{C4E047E7-05B7-45EB-9FAB-27A79F905B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8104" y="2594402"/>
            <a:ext cx="245750" cy="321230"/>
          </a:xfrm>
          <a:prstGeom prst="rect">
            <a:avLst/>
          </a:prstGeom>
        </p:spPr>
      </p:pic>
      <p:pic>
        <p:nvPicPr>
          <p:cNvPr id="26" name="Graphic 25" descr="Chevron arrows">
            <a:extLst>
              <a:ext uri="{FF2B5EF4-FFF2-40B4-BE49-F238E27FC236}">
                <a16:creationId xmlns:a16="http://schemas.microsoft.com/office/drawing/2014/main" id="{73DF056B-A20B-47F9-8A91-48D9F24E91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8104" y="3056245"/>
            <a:ext cx="245750" cy="321230"/>
          </a:xfrm>
          <a:prstGeom prst="rect">
            <a:avLst/>
          </a:prstGeom>
        </p:spPr>
      </p:pic>
    </p:spTree>
    <p:extLst>
      <p:ext uri="{BB962C8B-B14F-4D97-AF65-F5344CB8AC3E}">
        <p14:creationId xmlns:p14="http://schemas.microsoft.com/office/powerpoint/2010/main" val="211577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71"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9674B09-02A0-406A-B18E-678011D13460}"/>
              </a:ext>
            </a:extLst>
          </p:cNvPr>
          <p:cNvSpPr/>
          <p:nvPr/>
        </p:nvSpPr>
        <p:spPr>
          <a:xfrm>
            <a:off x="453790" y="1269999"/>
            <a:ext cx="8236420" cy="3679825"/>
          </a:xfrm>
          <a:prstGeom prst="roundRect">
            <a:avLst/>
          </a:prstGeom>
          <a:solidFill>
            <a:schemeClr val="tx1">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s-ES" dirty="0">
              <a:solidFill>
                <a:srgbClr val="4EBF7B"/>
              </a:solidFill>
              <a:latin typeface="Arial"/>
            </a:endParaRPr>
          </a:p>
        </p:txBody>
      </p:sp>
      <p:pic>
        <p:nvPicPr>
          <p:cNvPr id="10" name="Graphic 9" descr="Signpost">
            <a:extLst>
              <a:ext uri="{FF2B5EF4-FFF2-40B4-BE49-F238E27FC236}">
                <a16:creationId xmlns:a16="http://schemas.microsoft.com/office/drawing/2014/main" id="{FB5FBA8C-0AB1-4036-973D-22C66E538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8386" y="3810306"/>
            <a:ext cx="914400" cy="914400"/>
          </a:xfrm>
          <a:prstGeom prst="rect">
            <a:avLst/>
          </a:prstGeom>
        </p:spPr>
      </p:pic>
      <p:sp>
        <p:nvSpPr>
          <p:cNvPr id="550" name="Google Shape;550;p55"/>
          <p:cNvSpPr txBox="1">
            <a:spLocks noGrp="1"/>
          </p:cNvSpPr>
          <p:nvPr>
            <p:ph type="title"/>
          </p:nvPr>
        </p:nvSpPr>
        <p:spPr>
          <a:xfrm>
            <a:off x="378325" y="345472"/>
            <a:ext cx="8387400" cy="492443"/>
          </a:xfrm>
          <a:prstGeom prst="rect">
            <a:avLst/>
          </a:prstGeom>
        </p:spPr>
        <p:txBody>
          <a:bodyPr spcFirstLastPara="1" wrap="square" lIns="0" tIns="0" rIns="0" bIns="0" anchor="t" anchorCtr="0">
            <a:spAutoFit/>
          </a:bodyPr>
          <a:lstStyle/>
          <a:p>
            <a:r>
              <a:rPr lang="es-ES" dirty="0"/>
              <a:t>04. </a:t>
            </a:r>
            <a:r>
              <a:rPr lang="en-GB" dirty="0"/>
              <a:t>Conclusions</a:t>
            </a:r>
            <a:endParaRPr dirty="0"/>
          </a:p>
        </p:txBody>
      </p:sp>
      <p:sp>
        <p:nvSpPr>
          <p:cNvPr id="51" name="Google Shape;549;p55">
            <a:extLst>
              <a:ext uri="{FF2B5EF4-FFF2-40B4-BE49-F238E27FC236}">
                <a16:creationId xmlns:a16="http://schemas.microsoft.com/office/drawing/2014/main" id="{25F9F695-D8AA-48F9-A36F-8099CEFCB255}"/>
              </a:ext>
            </a:extLst>
          </p:cNvPr>
          <p:cNvSpPr txBox="1">
            <a:spLocks/>
          </p:cNvSpPr>
          <p:nvPr/>
        </p:nvSpPr>
        <p:spPr>
          <a:xfrm>
            <a:off x="8146375" y="4774175"/>
            <a:ext cx="619200" cy="175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1pPr>
            <a:lvl2pPr marR="0" lvl="1"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2pPr>
            <a:lvl3pPr marR="0" lvl="2"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3pPr>
            <a:lvl4pPr marR="0" lvl="3"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4pPr>
            <a:lvl5pPr marR="0" lvl="4"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5pPr>
            <a:lvl6pPr marR="0" lvl="5"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6pPr>
            <a:lvl7pPr marR="0" lvl="6"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7pPr>
            <a:lvl8pPr marR="0" lvl="7"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8pPr>
            <a:lvl9pPr marR="0" lvl="8"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9pPr>
          </a:lstStyle>
          <a:p>
            <a:pPr defTabSz="914378"/>
            <a:r>
              <a:rPr lang="it" dirty="0"/>
              <a:t>30</a:t>
            </a:r>
          </a:p>
        </p:txBody>
      </p:sp>
      <p:sp>
        <p:nvSpPr>
          <p:cNvPr id="2" name="Rectangle 1">
            <a:extLst>
              <a:ext uri="{FF2B5EF4-FFF2-40B4-BE49-F238E27FC236}">
                <a16:creationId xmlns:a16="http://schemas.microsoft.com/office/drawing/2014/main" id="{38E8131B-7368-438E-B910-776286F9D321}"/>
              </a:ext>
            </a:extLst>
          </p:cNvPr>
          <p:cNvSpPr/>
          <p:nvPr/>
        </p:nvSpPr>
        <p:spPr>
          <a:xfrm>
            <a:off x="1327191" y="904630"/>
            <a:ext cx="6629400" cy="523220"/>
          </a:xfrm>
          <a:prstGeom prst="rect">
            <a:avLst/>
          </a:prstGeom>
        </p:spPr>
        <p:txBody>
          <a:bodyPr wrap="square">
            <a:spAutoFit/>
          </a:bodyPr>
          <a:lstStyle/>
          <a:p>
            <a:pPr algn="ctr"/>
            <a:r>
              <a:rPr lang="en-GB" b="1" dirty="0">
                <a:solidFill>
                  <a:schemeClr val="tx1">
                    <a:lumMod val="90000"/>
                    <a:lumOff val="10000"/>
                  </a:schemeClr>
                </a:solidFill>
                <a:latin typeface="Outfit Light"/>
              </a:rPr>
              <a:t>Employment associated with exports to the United States is not distributed evenly across the European labour market</a:t>
            </a:r>
          </a:p>
        </p:txBody>
      </p:sp>
      <p:sp>
        <p:nvSpPr>
          <p:cNvPr id="4" name="Rectangle 3">
            <a:extLst>
              <a:ext uri="{FF2B5EF4-FFF2-40B4-BE49-F238E27FC236}">
                <a16:creationId xmlns:a16="http://schemas.microsoft.com/office/drawing/2014/main" id="{E5A3D7C3-E83F-430B-8086-1F435F077C5F}"/>
              </a:ext>
            </a:extLst>
          </p:cNvPr>
          <p:cNvSpPr/>
          <p:nvPr/>
        </p:nvSpPr>
        <p:spPr>
          <a:xfrm>
            <a:off x="829967" y="1427850"/>
            <a:ext cx="7885056" cy="523220"/>
          </a:xfrm>
          <a:prstGeom prst="rect">
            <a:avLst/>
          </a:prstGeom>
        </p:spPr>
        <p:txBody>
          <a:bodyPr wrap="square">
            <a:spAutoFit/>
          </a:bodyPr>
          <a:lstStyle/>
          <a:p>
            <a:r>
              <a:rPr lang="en-GB" dirty="0">
                <a:solidFill>
                  <a:schemeClr val="tx1">
                    <a:lumMod val="90000"/>
                    <a:lumOff val="10000"/>
                  </a:schemeClr>
                </a:solidFill>
                <a:latin typeface="Outfit Light"/>
              </a:rPr>
              <a:t>The degree of dependence on US demand varies substantially across countries, sectors, workers and households</a:t>
            </a:r>
            <a:endParaRPr lang="es-ES" dirty="0">
              <a:solidFill>
                <a:schemeClr val="tx1">
                  <a:lumMod val="90000"/>
                  <a:lumOff val="10000"/>
                </a:schemeClr>
              </a:solidFill>
              <a:latin typeface="Outfit Light"/>
            </a:endParaRPr>
          </a:p>
        </p:txBody>
      </p:sp>
      <p:sp>
        <p:nvSpPr>
          <p:cNvPr id="5" name="Rectangle 4">
            <a:extLst>
              <a:ext uri="{FF2B5EF4-FFF2-40B4-BE49-F238E27FC236}">
                <a16:creationId xmlns:a16="http://schemas.microsoft.com/office/drawing/2014/main" id="{B2D1414C-D1EF-4394-8891-760D69511A06}"/>
              </a:ext>
            </a:extLst>
          </p:cNvPr>
          <p:cNvSpPr/>
          <p:nvPr/>
        </p:nvSpPr>
        <p:spPr>
          <a:xfrm>
            <a:off x="829967" y="1894995"/>
            <a:ext cx="7623848" cy="307777"/>
          </a:xfrm>
          <a:prstGeom prst="rect">
            <a:avLst/>
          </a:prstGeom>
        </p:spPr>
        <p:txBody>
          <a:bodyPr wrap="square">
            <a:spAutoFit/>
          </a:bodyPr>
          <a:lstStyle/>
          <a:p>
            <a:r>
              <a:rPr lang="en-GB" b="1" dirty="0">
                <a:solidFill>
                  <a:schemeClr val="tx1">
                    <a:lumMod val="90000"/>
                    <a:lumOff val="10000"/>
                  </a:schemeClr>
                </a:solidFill>
                <a:latin typeface="Outfit Light"/>
              </a:rPr>
              <a:t>Vulnerability is associated with existing labour-market and household inequalities</a:t>
            </a:r>
            <a:endParaRPr lang="es-ES" dirty="0">
              <a:solidFill>
                <a:schemeClr val="tx1">
                  <a:lumMod val="90000"/>
                  <a:lumOff val="10000"/>
                </a:schemeClr>
              </a:solidFill>
              <a:latin typeface="Outfit Light"/>
            </a:endParaRPr>
          </a:p>
        </p:txBody>
      </p:sp>
      <p:sp>
        <p:nvSpPr>
          <p:cNvPr id="71" name="Rectangle 70">
            <a:extLst>
              <a:ext uri="{FF2B5EF4-FFF2-40B4-BE49-F238E27FC236}">
                <a16:creationId xmlns:a16="http://schemas.microsoft.com/office/drawing/2014/main" id="{E3DAF758-DA74-447E-BB7E-9EF662CA5545}"/>
              </a:ext>
            </a:extLst>
          </p:cNvPr>
          <p:cNvSpPr/>
          <p:nvPr/>
        </p:nvSpPr>
        <p:spPr>
          <a:xfrm>
            <a:off x="1206144" y="2188821"/>
            <a:ext cx="7484065" cy="738664"/>
          </a:xfrm>
          <a:prstGeom prst="rect">
            <a:avLst/>
          </a:prstGeom>
        </p:spPr>
        <p:txBody>
          <a:bodyPr wrap="square">
            <a:spAutoFit/>
          </a:bodyPr>
          <a:lstStyle/>
          <a:p>
            <a:r>
              <a:rPr lang="en-GB" b="1" dirty="0">
                <a:solidFill>
                  <a:schemeClr val="tx1">
                    <a:lumMod val="90000"/>
                    <a:lumOff val="10000"/>
                  </a:schemeClr>
                </a:solidFill>
                <a:latin typeface="Outfit Light"/>
              </a:rPr>
              <a:t>Gender</a:t>
            </a:r>
            <a:r>
              <a:rPr lang="en-GB" dirty="0">
                <a:solidFill>
                  <a:schemeClr val="tx1">
                    <a:lumMod val="90000"/>
                    <a:lumOff val="10000"/>
                  </a:schemeClr>
                </a:solidFill>
                <a:latin typeface="Outfit Light"/>
              </a:rPr>
              <a:t> differences are relatively limited in Spain, but women are slightly overrepresented among vulnerable workers in Belgium, mainly because vulnerability is concentrated in export-oriented service activities</a:t>
            </a:r>
            <a:endParaRPr lang="es-ES" dirty="0">
              <a:solidFill>
                <a:schemeClr val="tx1">
                  <a:lumMod val="90000"/>
                  <a:lumOff val="10000"/>
                </a:schemeClr>
              </a:solidFill>
              <a:latin typeface="Outfit Light"/>
            </a:endParaRPr>
          </a:p>
        </p:txBody>
      </p:sp>
      <p:sp>
        <p:nvSpPr>
          <p:cNvPr id="19" name="Rectangle 18">
            <a:extLst>
              <a:ext uri="{FF2B5EF4-FFF2-40B4-BE49-F238E27FC236}">
                <a16:creationId xmlns:a16="http://schemas.microsoft.com/office/drawing/2014/main" id="{A237A300-63CC-4315-A06A-173CC2D53F3E}"/>
              </a:ext>
            </a:extLst>
          </p:cNvPr>
          <p:cNvSpPr/>
          <p:nvPr/>
        </p:nvSpPr>
        <p:spPr>
          <a:xfrm>
            <a:off x="1206144" y="2864489"/>
            <a:ext cx="7484065" cy="738664"/>
          </a:xfrm>
          <a:prstGeom prst="rect">
            <a:avLst/>
          </a:prstGeom>
        </p:spPr>
        <p:txBody>
          <a:bodyPr wrap="square">
            <a:spAutoFit/>
          </a:bodyPr>
          <a:lstStyle/>
          <a:p>
            <a:r>
              <a:rPr lang="en-GB" dirty="0">
                <a:solidFill>
                  <a:schemeClr val="tx1">
                    <a:lumMod val="90000"/>
                    <a:lumOff val="10000"/>
                  </a:schemeClr>
                </a:solidFill>
                <a:latin typeface="Outfit Light"/>
              </a:rPr>
              <a:t>In terms of </a:t>
            </a:r>
            <a:r>
              <a:rPr lang="en-GB" b="1" dirty="0">
                <a:solidFill>
                  <a:schemeClr val="tx1">
                    <a:lumMod val="90000"/>
                    <a:lumOff val="10000"/>
                  </a:schemeClr>
                </a:solidFill>
                <a:latin typeface="Outfit Light"/>
              </a:rPr>
              <a:t>education</a:t>
            </a:r>
            <a:r>
              <a:rPr lang="en-GB" dirty="0">
                <a:solidFill>
                  <a:schemeClr val="tx1">
                    <a:lumMod val="90000"/>
                    <a:lumOff val="10000"/>
                  </a:schemeClr>
                </a:solidFill>
                <a:latin typeface="Outfit Light"/>
              </a:rPr>
              <a:t>, highly educated workers account for most vulnerable employment in both countries because they dominate export-supported sectors. However, vulnerability rates tend to be higher among workers with intermediate or lower educational attainment.</a:t>
            </a:r>
          </a:p>
        </p:txBody>
      </p:sp>
      <p:pic>
        <p:nvPicPr>
          <p:cNvPr id="22" name="Graphic 21" descr="Checkmark">
            <a:extLst>
              <a:ext uri="{FF2B5EF4-FFF2-40B4-BE49-F238E27FC236}">
                <a16:creationId xmlns:a16="http://schemas.microsoft.com/office/drawing/2014/main" id="{92260B6D-B07E-499A-815C-636CB9F56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165" y="1549059"/>
            <a:ext cx="280802" cy="280802"/>
          </a:xfrm>
          <a:prstGeom prst="rect">
            <a:avLst/>
          </a:prstGeom>
        </p:spPr>
      </p:pic>
      <p:pic>
        <p:nvPicPr>
          <p:cNvPr id="23" name="Graphic 22" descr="Checkmark">
            <a:extLst>
              <a:ext uri="{FF2B5EF4-FFF2-40B4-BE49-F238E27FC236}">
                <a16:creationId xmlns:a16="http://schemas.microsoft.com/office/drawing/2014/main" id="{F6C6A2DD-99C6-4B04-816B-5F88B6A16A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165" y="1921970"/>
            <a:ext cx="280802" cy="280802"/>
          </a:xfrm>
          <a:prstGeom prst="rect">
            <a:avLst/>
          </a:prstGeom>
        </p:spPr>
      </p:pic>
      <p:pic>
        <p:nvPicPr>
          <p:cNvPr id="25" name="Graphic 24" descr="Chevron arrows">
            <a:extLst>
              <a:ext uri="{FF2B5EF4-FFF2-40B4-BE49-F238E27FC236}">
                <a16:creationId xmlns:a16="http://schemas.microsoft.com/office/drawing/2014/main" id="{C4E047E7-05B7-45EB-9FAB-27A79F905B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7904" y="2418172"/>
            <a:ext cx="245750" cy="321230"/>
          </a:xfrm>
          <a:prstGeom prst="rect">
            <a:avLst/>
          </a:prstGeom>
        </p:spPr>
      </p:pic>
      <p:pic>
        <p:nvPicPr>
          <p:cNvPr id="26" name="Graphic 25" descr="Chevron arrows">
            <a:extLst>
              <a:ext uri="{FF2B5EF4-FFF2-40B4-BE49-F238E27FC236}">
                <a16:creationId xmlns:a16="http://schemas.microsoft.com/office/drawing/2014/main" id="{73DF056B-A20B-47F9-8A91-48D9F24E91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7904" y="3060696"/>
            <a:ext cx="245750" cy="321230"/>
          </a:xfrm>
          <a:prstGeom prst="rect">
            <a:avLst/>
          </a:prstGeom>
        </p:spPr>
      </p:pic>
      <p:sp>
        <p:nvSpPr>
          <p:cNvPr id="15" name="Rectangle 14">
            <a:extLst>
              <a:ext uri="{FF2B5EF4-FFF2-40B4-BE49-F238E27FC236}">
                <a16:creationId xmlns:a16="http://schemas.microsoft.com/office/drawing/2014/main" id="{EE7C951F-C186-4981-ACDE-34EDDAE0DCDC}"/>
              </a:ext>
            </a:extLst>
          </p:cNvPr>
          <p:cNvSpPr/>
          <p:nvPr/>
        </p:nvSpPr>
        <p:spPr>
          <a:xfrm>
            <a:off x="1206144" y="3574096"/>
            <a:ext cx="7484065" cy="738664"/>
          </a:xfrm>
          <a:prstGeom prst="rect">
            <a:avLst/>
          </a:prstGeom>
        </p:spPr>
        <p:txBody>
          <a:bodyPr wrap="square">
            <a:spAutoFit/>
          </a:bodyPr>
          <a:lstStyle/>
          <a:p>
            <a:r>
              <a:rPr lang="en-GB" b="1" dirty="0">
                <a:solidFill>
                  <a:schemeClr val="tx1">
                    <a:lumMod val="90000"/>
                    <a:lumOff val="10000"/>
                  </a:schemeClr>
                </a:solidFill>
                <a:latin typeface="Outfit Light"/>
              </a:rPr>
              <a:t>Younger workers </a:t>
            </a:r>
            <a:r>
              <a:rPr lang="en-GB" dirty="0">
                <a:solidFill>
                  <a:schemeClr val="tx1">
                    <a:lumMod val="90000"/>
                    <a:lumOff val="10000"/>
                  </a:schemeClr>
                </a:solidFill>
                <a:latin typeface="Outfit Light"/>
              </a:rPr>
              <a:t>display higher vulnerability rates than older workers, while household vulnerability is concentrated disproportionately among certain income groups and contributes to higher labour-income inequality</a:t>
            </a:r>
          </a:p>
        </p:txBody>
      </p:sp>
      <p:pic>
        <p:nvPicPr>
          <p:cNvPr id="16" name="Graphic 15" descr="Chevron arrows">
            <a:extLst>
              <a:ext uri="{FF2B5EF4-FFF2-40B4-BE49-F238E27FC236}">
                <a16:creationId xmlns:a16="http://schemas.microsoft.com/office/drawing/2014/main" id="{2A442259-EA53-4243-99B2-EA8EC85A1D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7904" y="3756128"/>
            <a:ext cx="245750" cy="321230"/>
          </a:xfrm>
          <a:prstGeom prst="rect">
            <a:avLst/>
          </a:prstGeom>
        </p:spPr>
      </p:pic>
      <p:sp>
        <p:nvSpPr>
          <p:cNvPr id="18" name="Rectangle 17">
            <a:extLst>
              <a:ext uri="{FF2B5EF4-FFF2-40B4-BE49-F238E27FC236}">
                <a16:creationId xmlns:a16="http://schemas.microsoft.com/office/drawing/2014/main" id="{3821DB87-E687-4246-BC8C-234CABAB3D3C}"/>
              </a:ext>
            </a:extLst>
          </p:cNvPr>
          <p:cNvSpPr/>
          <p:nvPr/>
        </p:nvSpPr>
        <p:spPr>
          <a:xfrm>
            <a:off x="829967" y="4341873"/>
            <a:ext cx="7623848" cy="307777"/>
          </a:xfrm>
          <a:prstGeom prst="rect">
            <a:avLst/>
          </a:prstGeom>
        </p:spPr>
        <p:txBody>
          <a:bodyPr wrap="square">
            <a:spAutoFit/>
          </a:bodyPr>
          <a:lstStyle/>
          <a:p>
            <a:r>
              <a:rPr lang="en-GB" b="1" dirty="0">
                <a:solidFill>
                  <a:schemeClr val="tx1">
                    <a:lumMod val="90000"/>
                    <a:lumOff val="10000"/>
                  </a:schemeClr>
                </a:solidFill>
                <a:latin typeface="Outfit Light"/>
              </a:rPr>
              <a:t>At the household level, vulnerability is not distributed evenly across the income distribution</a:t>
            </a:r>
            <a:endParaRPr lang="es-ES" dirty="0">
              <a:solidFill>
                <a:schemeClr val="tx1">
                  <a:lumMod val="90000"/>
                  <a:lumOff val="10000"/>
                </a:schemeClr>
              </a:solidFill>
              <a:latin typeface="Outfit Light"/>
            </a:endParaRPr>
          </a:p>
        </p:txBody>
      </p:sp>
      <p:pic>
        <p:nvPicPr>
          <p:cNvPr id="20" name="Graphic 19" descr="Checkmark">
            <a:extLst>
              <a:ext uri="{FF2B5EF4-FFF2-40B4-BE49-F238E27FC236}">
                <a16:creationId xmlns:a16="http://schemas.microsoft.com/office/drawing/2014/main" id="{D241579E-F9CA-4BE9-B923-80F311E80A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165" y="4368848"/>
            <a:ext cx="280802" cy="280802"/>
          </a:xfrm>
          <a:prstGeom prst="rect">
            <a:avLst/>
          </a:prstGeom>
        </p:spPr>
      </p:pic>
    </p:spTree>
    <p:extLst>
      <p:ext uri="{BB962C8B-B14F-4D97-AF65-F5344CB8AC3E}">
        <p14:creationId xmlns:p14="http://schemas.microsoft.com/office/powerpoint/2010/main" val="8503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9" grpId="0"/>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9674B09-02A0-406A-B18E-678011D13460}"/>
              </a:ext>
            </a:extLst>
          </p:cNvPr>
          <p:cNvSpPr/>
          <p:nvPr/>
        </p:nvSpPr>
        <p:spPr>
          <a:xfrm>
            <a:off x="453790" y="2091267"/>
            <a:ext cx="8236420" cy="1057041"/>
          </a:xfrm>
          <a:prstGeom prst="roundRect">
            <a:avLst/>
          </a:prstGeom>
          <a:solidFill>
            <a:schemeClr val="tx1">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s-ES" dirty="0">
              <a:solidFill>
                <a:srgbClr val="4EBF7B"/>
              </a:solidFill>
              <a:latin typeface="Arial"/>
            </a:endParaRPr>
          </a:p>
        </p:txBody>
      </p:sp>
      <p:pic>
        <p:nvPicPr>
          <p:cNvPr id="10" name="Graphic 9" descr="Signpost">
            <a:extLst>
              <a:ext uri="{FF2B5EF4-FFF2-40B4-BE49-F238E27FC236}">
                <a16:creationId xmlns:a16="http://schemas.microsoft.com/office/drawing/2014/main" id="{FB5FBA8C-0AB1-4036-973D-22C66E538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8386" y="3810306"/>
            <a:ext cx="914400" cy="914400"/>
          </a:xfrm>
          <a:prstGeom prst="rect">
            <a:avLst/>
          </a:prstGeom>
        </p:spPr>
      </p:pic>
      <p:sp>
        <p:nvSpPr>
          <p:cNvPr id="550" name="Google Shape;550;p55"/>
          <p:cNvSpPr txBox="1">
            <a:spLocks noGrp="1"/>
          </p:cNvSpPr>
          <p:nvPr>
            <p:ph type="title"/>
          </p:nvPr>
        </p:nvSpPr>
        <p:spPr>
          <a:xfrm>
            <a:off x="378325" y="345472"/>
            <a:ext cx="8387400" cy="492443"/>
          </a:xfrm>
          <a:prstGeom prst="rect">
            <a:avLst/>
          </a:prstGeom>
        </p:spPr>
        <p:txBody>
          <a:bodyPr spcFirstLastPara="1" wrap="square" lIns="0" tIns="0" rIns="0" bIns="0" anchor="t" anchorCtr="0">
            <a:spAutoFit/>
          </a:bodyPr>
          <a:lstStyle/>
          <a:p>
            <a:r>
              <a:rPr lang="es-ES" dirty="0"/>
              <a:t>04. </a:t>
            </a:r>
            <a:r>
              <a:rPr lang="en-GB" dirty="0"/>
              <a:t>Conclusions</a:t>
            </a:r>
            <a:endParaRPr dirty="0"/>
          </a:p>
        </p:txBody>
      </p:sp>
      <p:sp>
        <p:nvSpPr>
          <p:cNvPr id="51" name="Google Shape;549;p55">
            <a:extLst>
              <a:ext uri="{FF2B5EF4-FFF2-40B4-BE49-F238E27FC236}">
                <a16:creationId xmlns:a16="http://schemas.microsoft.com/office/drawing/2014/main" id="{25F9F695-D8AA-48F9-A36F-8099CEFCB255}"/>
              </a:ext>
            </a:extLst>
          </p:cNvPr>
          <p:cNvSpPr txBox="1">
            <a:spLocks/>
          </p:cNvSpPr>
          <p:nvPr/>
        </p:nvSpPr>
        <p:spPr>
          <a:xfrm>
            <a:off x="8146375" y="4774175"/>
            <a:ext cx="619200" cy="175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1pPr>
            <a:lvl2pPr marR="0" lvl="1"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2pPr>
            <a:lvl3pPr marR="0" lvl="2"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3pPr>
            <a:lvl4pPr marR="0" lvl="3"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4pPr>
            <a:lvl5pPr marR="0" lvl="4"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5pPr>
            <a:lvl6pPr marR="0" lvl="5"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6pPr>
            <a:lvl7pPr marR="0" lvl="6"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7pPr>
            <a:lvl8pPr marR="0" lvl="7"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8pPr>
            <a:lvl9pPr marR="0" lvl="8"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9pPr>
          </a:lstStyle>
          <a:p>
            <a:pPr defTabSz="914378"/>
            <a:r>
              <a:rPr lang="it" dirty="0"/>
              <a:t>31</a:t>
            </a:r>
          </a:p>
        </p:txBody>
      </p:sp>
      <p:sp>
        <p:nvSpPr>
          <p:cNvPr id="4" name="Rectangle 3">
            <a:extLst>
              <a:ext uri="{FF2B5EF4-FFF2-40B4-BE49-F238E27FC236}">
                <a16:creationId xmlns:a16="http://schemas.microsoft.com/office/drawing/2014/main" id="{E5A3D7C3-E83F-430B-8086-1F435F077C5F}"/>
              </a:ext>
            </a:extLst>
          </p:cNvPr>
          <p:cNvSpPr/>
          <p:nvPr/>
        </p:nvSpPr>
        <p:spPr>
          <a:xfrm>
            <a:off x="1058567" y="1709314"/>
            <a:ext cx="7885056" cy="307777"/>
          </a:xfrm>
          <a:prstGeom prst="rect">
            <a:avLst/>
          </a:prstGeom>
        </p:spPr>
        <p:txBody>
          <a:bodyPr wrap="square">
            <a:spAutoFit/>
          </a:bodyPr>
          <a:lstStyle/>
          <a:p>
            <a:r>
              <a:rPr lang="en-GB" dirty="0">
                <a:solidFill>
                  <a:schemeClr val="tx1">
                    <a:lumMod val="90000"/>
                    <a:lumOff val="10000"/>
                  </a:schemeClr>
                </a:solidFill>
                <a:latin typeface="Outfit Light"/>
              </a:rPr>
              <a:t>These results highlight the importance of moving beyond sectoral measures of exposure</a:t>
            </a:r>
            <a:endParaRPr lang="es-ES" dirty="0">
              <a:solidFill>
                <a:schemeClr val="tx1">
                  <a:lumMod val="90000"/>
                  <a:lumOff val="10000"/>
                </a:schemeClr>
              </a:solidFill>
              <a:latin typeface="Outfit Light"/>
            </a:endParaRPr>
          </a:p>
        </p:txBody>
      </p:sp>
      <p:sp>
        <p:nvSpPr>
          <p:cNvPr id="5" name="Rectangle 4">
            <a:extLst>
              <a:ext uri="{FF2B5EF4-FFF2-40B4-BE49-F238E27FC236}">
                <a16:creationId xmlns:a16="http://schemas.microsoft.com/office/drawing/2014/main" id="{B2D1414C-D1EF-4394-8891-760D69511A06}"/>
              </a:ext>
            </a:extLst>
          </p:cNvPr>
          <p:cNvSpPr/>
          <p:nvPr/>
        </p:nvSpPr>
        <p:spPr>
          <a:xfrm>
            <a:off x="829967" y="2194201"/>
            <a:ext cx="7623848" cy="954107"/>
          </a:xfrm>
          <a:prstGeom prst="rect">
            <a:avLst/>
          </a:prstGeom>
        </p:spPr>
        <p:txBody>
          <a:bodyPr wrap="square">
            <a:spAutoFit/>
          </a:bodyPr>
          <a:lstStyle/>
          <a:p>
            <a:pPr algn="ctr"/>
            <a:r>
              <a:rPr lang="en-GB" b="1" dirty="0">
                <a:solidFill>
                  <a:schemeClr val="tx1">
                    <a:lumMod val="90000"/>
                    <a:lumOff val="10000"/>
                  </a:schemeClr>
                </a:solidFill>
                <a:latin typeface="Outfit Light"/>
              </a:rPr>
              <a:t>Understanding who the vulnerable workers and households are is essential for assessing how dependence on external demand is distributed across society and for designing policies that support economic resilience in an increasingly uncertain international environment</a:t>
            </a:r>
            <a:endParaRPr lang="es-ES" dirty="0">
              <a:solidFill>
                <a:schemeClr val="tx1">
                  <a:lumMod val="90000"/>
                  <a:lumOff val="10000"/>
                </a:schemeClr>
              </a:solidFill>
              <a:latin typeface="Outfit Light"/>
            </a:endParaRPr>
          </a:p>
        </p:txBody>
      </p:sp>
    </p:spTree>
    <p:extLst>
      <p:ext uri="{BB962C8B-B14F-4D97-AF65-F5344CB8AC3E}">
        <p14:creationId xmlns:p14="http://schemas.microsoft.com/office/powerpoint/2010/main" val="115400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FE8AE6-936D-479C-9CC5-280D9A294821}"/>
              </a:ext>
            </a:extLst>
          </p:cNvPr>
          <p:cNvSpPr/>
          <p:nvPr/>
        </p:nvSpPr>
        <p:spPr>
          <a:xfrm>
            <a:off x="451372" y="1584872"/>
            <a:ext cx="8236420" cy="208555"/>
          </a:xfrm>
          <a:prstGeom prst="round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Rectangle: Rounded Corners 105">
            <a:extLst>
              <a:ext uri="{FF2B5EF4-FFF2-40B4-BE49-F238E27FC236}">
                <a16:creationId xmlns:a16="http://schemas.microsoft.com/office/drawing/2014/main" id="{9F1F2921-B6C8-46B4-BDE7-79373D1EF20A}"/>
              </a:ext>
            </a:extLst>
          </p:cNvPr>
          <p:cNvSpPr/>
          <p:nvPr/>
        </p:nvSpPr>
        <p:spPr>
          <a:xfrm>
            <a:off x="451372" y="1856585"/>
            <a:ext cx="2841719" cy="1653200"/>
          </a:xfrm>
          <a:prstGeom prst="roundRect">
            <a:avLst>
              <a:gd name="adj" fmla="val 8241"/>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0" name="Google Shape;550;p55"/>
          <p:cNvSpPr txBox="1">
            <a:spLocks noGrp="1"/>
          </p:cNvSpPr>
          <p:nvPr>
            <p:ph type="title"/>
          </p:nvPr>
        </p:nvSpPr>
        <p:spPr>
          <a:xfrm>
            <a:off x="378300" y="369550"/>
            <a:ext cx="8387400" cy="492443"/>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s-ES" dirty="0"/>
              <a:t>01. </a:t>
            </a:r>
            <a:r>
              <a:rPr lang="es-ES" dirty="0" err="1"/>
              <a:t>Objective</a:t>
            </a:r>
            <a:endParaRPr dirty="0"/>
          </a:p>
        </p:txBody>
      </p:sp>
      <p:sp>
        <p:nvSpPr>
          <p:cNvPr id="131" name="Google Shape;549;p55">
            <a:extLst>
              <a:ext uri="{FF2B5EF4-FFF2-40B4-BE49-F238E27FC236}">
                <a16:creationId xmlns:a16="http://schemas.microsoft.com/office/drawing/2014/main" id="{BE350224-7B72-455A-BE0D-1E16BE3646C8}"/>
              </a:ext>
            </a:extLst>
          </p:cNvPr>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2</a:t>
            </a:r>
          </a:p>
        </p:txBody>
      </p:sp>
      <p:grpSp>
        <p:nvGrpSpPr>
          <p:cNvPr id="526" name="Group 525">
            <a:extLst>
              <a:ext uri="{FF2B5EF4-FFF2-40B4-BE49-F238E27FC236}">
                <a16:creationId xmlns:a16="http://schemas.microsoft.com/office/drawing/2014/main" id="{682567FE-4456-47FB-8438-579168AE5AB6}"/>
              </a:ext>
            </a:extLst>
          </p:cNvPr>
          <p:cNvGrpSpPr/>
          <p:nvPr/>
        </p:nvGrpSpPr>
        <p:grpSpPr>
          <a:xfrm>
            <a:off x="745588" y="2540847"/>
            <a:ext cx="2288119" cy="1021293"/>
            <a:chOff x="378300" y="3322884"/>
            <a:chExt cx="2288119" cy="1021293"/>
          </a:xfrm>
        </p:grpSpPr>
        <p:grpSp>
          <p:nvGrpSpPr>
            <p:cNvPr id="100" name="Group 99">
              <a:extLst>
                <a:ext uri="{FF2B5EF4-FFF2-40B4-BE49-F238E27FC236}">
                  <a16:creationId xmlns:a16="http://schemas.microsoft.com/office/drawing/2014/main" id="{672D95E8-ECAF-47A7-B70F-247E8EDE1EB2}"/>
                </a:ext>
              </a:extLst>
            </p:cNvPr>
            <p:cNvGrpSpPr/>
            <p:nvPr/>
          </p:nvGrpSpPr>
          <p:grpSpPr>
            <a:xfrm>
              <a:off x="378300" y="3322884"/>
              <a:ext cx="1021293" cy="1021293"/>
              <a:chOff x="3066942" y="3068312"/>
              <a:chExt cx="1056509" cy="1056509"/>
            </a:xfrm>
          </p:grpSpPr>
          <p:pic>
            <p:nvPicPr>
              <p:cNvPr id="101" name="Graphic 100" descr="Arrow circle">
                <a:extLst>
                  <a:ext uri="{FF2B5EF4-FFF2-40B4-BE49-F238E27FC236}">
                    <a16:creationId xmlns:a16="http://schemas.microsoft.com/office/drawing/2014/main" id="{B3273133-A03E-4BE5-A8CA-A8028AC5D0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6942" y="3068312"/>
                <a:ext cx="1056509" cy="1056509"/>
              </a:xfrm>
              <a:prstGeom prst="rect">
                <a:avLst/>
              </a:prstGeom>
            </p:spPr>
          </p:pic>
          <p:pic>
            <p:nvPicPr>
              <p:cNvPr id="102" name="Graphic 101" descr="Earth globe Africa and Europe">
                <a:extLst>
                  <a:ext uri="{FF2B5EF4-FFF2-40B4-BE49-F238E27FC236}">
                    <a16:creationId xmlns:a16="http://schemas.microsoft.com/office/drawing/2014/main" id="{48B6D7D6-3224-4D89-B20E-4CC0D808A0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6031" y="3316035"/>
                <a:ext cx="534972" cy="534972"/>
              </a:xfrm>
              <a:prstGeom prst="rect">
                <a:avLst/>
              </a:prstGeom>
            </p:spPr>
          </p:pic>
          <p:sp>
            <p:nvSpPr>
              <p:cNvPr id="103" name="Rectangle: Rounded Corners 102">
                <a:extLst>
                  <a:ext uri="{FF2B5EF4-FFF2-40B4-BE49-F238E27FC236}">
                    <a16:creationId xmlns:a16="http://schemas.microsoft.com/office/drawing/2014/main" id="{9CADD404-4200-4223-AB26-27F159546EB3}"/>
                  </a:ext>
                </a:extLst>
              </p:cNvPr>
              <p:cNvSpPr/>
              <p:nvPr/>
            </p:nvSpPr>
            <p:spPr>
              <a:xfrm>
                <a:off x="3128433" y="3223665"/>
                <a:ext cx="933416" cy="738593"/>
              </a:xfrm>
              <a:prstGeom prst="roundRect">
                <a:avLst/>
              </a:prstGeom>
              <a:noFill/>
              <a:ln w="6350">
                <a:solidFill>
                  <a:srgbClr val="1D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81" name="Straight Arrow Connector 180">
              <a:extLst>
                <a:ext uri="{FF2B5EF4-FFF2-40B4-BE49-F238E27FC236}">
                  <a16:creationId xmlns:a16="http://schemas.microsoft.com/office/drawing/2014/main" id="{84011DF5-CB01-4CA2-A76D-F2767820A815}"/>
                </a:ext>
              </a:extLst>
            </p:cNvPr>
            <p:cNvCxnSpPr>
              <a:cxnSpLocks/>
            </p:cNvCxnSpPr>
            <p:nvPr/>
          </p:nvCxnSpPr>
          <p:spPr>
            <a:xfrm>
              <a:off x="1340044" y="3643180"/>
              <a:ext cx="424072" cy="0"/>
            </a:xfrm>
            <a:prstGeom prst="straightConnector1">
              <a:avLst/>
            </a:prstGeom>
            <a:ln>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5B26A687-2350-4F35-BC3D-DA4CA8589ACE}"/>
                </a:ext>
              </a:extLst>
            </p:cNvPr>
            <p:cNvGrpSpPr/>
            <p:nvPr/>
          </p:nvGrpSpPr>
          <p:grpSpPr>
            <a:xfrm>
              <a:off x="1764116" y="3470017"/>
              <a:ext cx="902303" cy="710984"/>
              <a:chOff x="7478746" y="1637514"/>
              <a:chExt cx="1123504" cy="739221"/>
            </a:xfrm>
          </p:grpSpPr>
          <p:grpSp>
            <p:nvGrpSpPr>
              <p:cNvPr id="185" name="Group 184">
                <a:extLst>
                  <a:ext uri="{FF2B5EF4-FFF2-40B4-BE49-F238E27FC236}">
                    <a16:creationId xmlns:a16="http://schemas.microsoft.com/office/drawing/2014/main" id="{84AFD04A-FC66-411E-8B65-892FF7832F00}"/>
                  </a:ext>
                </a:extLst>
              </p:cNvPr>
              <p:cNvGrpSpPr/>
              <p:nvPr/>
            </p:nvGrpSpPr>
            <p:grpSpPr>
              <a:xfrm>
                <a:off x="7478746" y="1637514"/>
                <a:ext cx="1123504" cy="739221"/>
                <a:chOff x="6056229" y="1646751"/>
                <a:chExt cx="1264064" cy="831704"/>
              </a:xfrm>
            </p:grpSpPr>
            <p:sp>
              <p:nvSpPr>
                <p:cNvPr id="187" name="Oval 186">
                  <a:extLst>
                    <a:ext uri="{FF2B5EF4-FFF2-40B4-BE49-F238E27FC236}">
                      <a16:creationId xmlns:a16="http://schemas.microsoft.com/office/drawing/2014/main" id="{D280E2A6-07EC-48C9-8DA8-D24F45EA75D7}"/>
                    </a:ext>
                  </a:extLst>
                </p:cNvPr>
                <p:cNvSpPr/>
                <p:nvPr/>
              </p:nvSpPr>
              <p:spPr>
                <a:xfrm>
                  <a:off x="6538509" y="2299824"/>
                  <a:ext cx="289586" cy="58224"/>
                </a:xfrm>
                <a:prstGeom prst="ellipse">
                  <a:avLst/>
                </a:prstGeom>
                <a:solidFill>
                  <a:srgbClr val="1D514C"/>
                </a:solidFill>
                <a:ln>
                  <a:solidFill>
                    <a:srgbClr val="1D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8" name="Rectangle: Rounded Corners 187">
                  <a:extLst>
                    <a:ext uri="{FF2B5EF4-FFF2-40B4-BE49-F238E27FC236}">
                      <a16:creationId xmlns:a16="http://schemas.microsoft.com/office/drawing/2014/main" id="{AC464929-7A89-4865-A821-ACDE31CCD547}"/>
                    </a:ext>
                  </a:extLst>
                </p:cNvPr>
                <p:cNvSpPr/>
                <p:nvPr/>
              </p:nvSpPr>
              <p:spPr>
                <a:xfrm>
                  <a:off x="6056229" y="1646751"/>
                  <a:ext cx="1264064" cy="831704"/>
                </a:xfrm>
                <a:prstGeom prst="roundRect">
                  <a:avLst/>
                </a:prstGeom>
                <a:noFill/>
                <a:ln w="6350">
                  <a:solidFill>
                    <a:srgbClr val="1D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86" name="Graphic 185" descr="Briefcase">
                <a:extLst>
                  <a:ext uri="{FF2B5EF4-FFF2-40B4-BE49-F238E27FC236}">
                    <a16:creationId xmlns:a16="http://schemas.microsoft.com/office/drawing/2014/main" id="{851F63D5-382E-4796-9B1A-39EA5D235A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69110" y="1637870"/>
                <a:ext cx="733961" cy="620379"/>
              </a:xfrm>
              <a:prstGeom prst="rect">
                <a:avLst/>
              </a:prstGeom>
            </p:spPr>
          </p:pic>
        </p:grpSp>
      </p:grpSp>
      <p:sp>
        <p:nvSpPr>
          <p:cNvPr id="210" name="Oval 209">
            <a:extLst>
              <a:ext uri="{FF2B5EF4-FFF2-40B4-BE49-F238E27FC236}">
                <a16:creationId xmlns:a16="http://schemas.microsoft.com/office/drawing/2014/main" id="{059AD82C-5DBC-42E8-9AFD-D717D42CBE40}"/>
              </a:ext>
            </a:extLst>
          </p:cNvPr>
          <p:cNvSpPr/>
          <p:nvPr/>
        </p:nvSpPr>
        <p:spPr>
          <a:xfrm>
            <a:off x="532732" y="1929397"/>
            <a:ext cx="212855" cy="201741"/>
          </a:xfrm>
          <a:prstGeom prst="ellipse">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F2F2F2"/>
                </a:solidFill>
              </a:rPr>
              <a:t>1</a:t>
            </a:r>
          </a:p>
        </p:txBody>
      </p:sp>
      <p:sp>
        <p:nvSpPr>
          <p:cNvPr id="527" name="Rectangle 526">
            <a:extLst>
              <a:ext uri="{FF2B5EF4-FFF2-40B4-BE49-F238E27FC236}">
                <a16:creationId xmlns:a16="http://schemas.microsoft.com/office/drawing/2014/main" id="{2E3BA922-7154-4F37-A15B-AF681A4F95C8}"/>
              </a:ext>
            </a:extLst>
          </p:cNvPr>
          <p:cNvSpPr/>
          <p:nvPr/>
        </p:nvSpPr>
        <p:spPr>
          <a:xfrm>
            <a:off x="542190" y="1933332"/>
            <a:ext cx="2729893"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Use a </a:t>
            </a:r>
            <a:r>
              <a:rPr lang="en-GB" sz="1200" b="1" dirty="0">
                <a:solidFill>
                  <a:schemeClr val="tx1">
                    <a:lumMod val="90000"/>
                    <a:lumOff val="10000"/>
                  </a:schemeClr>
                </a:solidFill>
                <a:latin typeface="Outfit Light"/>
              </a:rPr>
              <a:t>multiregional IO model </a:t>
            </a:r>
            <a:r>
              <a:rPr lang="en-GB" sz="1200" dirty="0">
                <a:solidFill>
                  <a:schemeClr val="tx1">
                    <a:lumMod val="90000"/>
                    <a:lumOff val="10000"/>
                  </a:schemeClr>
                </a:solidFill>
                <a:latin typeface="Outfit Light"/>
              </a:rPr>
              <a:t>to estimate the jobs directly and indirectly supported by exports to US</a:t>
            </a:r>
            <a:endParaRPr lang="es-ES" sz="1200" dirty="0">
              <a:solidFill>
                <a:schemeClr val="tx1">
                  <a:lumMod val="90000"/>
                  <a:lumOff val="10000"/>
                </a:schemeClr>
              </a:solidFill>
              <a:latin typeface="Outfit Light"/>
            </a:endParaRPr>
          </a:p>
        </p:txBody>
      </p:sp>
      <p:sp>
        <p:nvSpPr>
          <p:cNvPr id="264" name="Rectangle: Rounded Corners 263">
            <a:extLst>
              <a:ext uri="{FF2B5EF4-FFF2-40B4-BE49-F238E27FC236}">
                <a16:creationId xmlns:a16="http://schemas.microsoft.com/office/drawing/2014/main" id="{A335011D-7887-4437-93AE-5D7961AEF125}"/>
              </a:ext>
            </a:extLst>
          </p:cNvPr>
          <p:cNvSpPr/>
          <p:nvPr/>
        </p:nvSpPr>
        <p:spPr>
          <a:xfrm>
            <a:off x="3425129" y="1856585"/>
            <a:ext cx="5287187" cy="1653200"/>
          </a:xfrm>
          <a:prstGeom prst="roundRect">
            <a:avLst>
              <a:gd name="adj" fmla="val 8241"/>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8" name="Oval 277">
            <a:extLst>
              <a:ext uri="{FF2B5EF4-FFF2-40B4-BE49-F238E27FC236}">
                <a16:creationId xmlns:a16="http://schemas.microsoft.com/office/drawing/2014/main" id="{F11E783A-FBD8-4242-B785-A0F08DE77412}"/>
              </a:ext>
            </a:extLst>
          </p:cNvPr>
          <p:cNvSpPr/>
          <p:nvPr/>
        </p:nvSpPr>
        <p:spPr>
          <a:xfrm>
            <a:off x="3506489" y="1929397"/>
            <a:ext cx="212855" cy="201741"/>
          </a:xfrm>
          <a:prstGeom prst="ellipse">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F2F2F2"/>
                </a:solidFill>
              </a:rPr>
              <a:t>2</a:t>
            </a:r>
          </a:p>
        </p:txBody>
      </p:sp>
      <p:sp>
        <p:nvSpPr>
          <p:cNvPr id="279" name="Rectangle 278">
            <a:extLst>
              <a:ext uri="{FF2B5EF4-FFF2-40B4-BE49-F238E27FC236}">
                <a16:creationId xmlns:a16="http://schemas.microsoft.com/office/drawing/2014/main" id="{1A4E183B-C552-46CA-88F4-5384DB518A84}"/>
              </a:ext>
            </a:extLst>
          </p:cNvPr>
          <p:cNvSpPr/>
          <p:nvPr/>
        </p:nvSpPr>
        <p:spPr>
          <a:xfrm>
            <a:off x="3686729" y="1933332"/>
            <a:ext cx="2497379"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We use EU-SILC microdata to  identify the characteristics of individuals behind this jobs</a:t>
            </a:r>
            <a:endParaRPr lang="es-ES" sz="1200" dirty="0">
              <a:solidFill>
                <a:schemeClr val="tx1">
                  <a:lumMod val="90000"/>
                  <a:lumOff val="10000"/>
                </a:schemeClr>
              </a:solidFill>
              <a:latin typeface="Outfit Light"/>
            </a:endParaRPr>
          </a:p>
        </p:txBody>
      </p:sp>
      <p:sp>
        <p:nvSpPr>
          <p:cNvPr id="56" name="Rectangle 55">
            <a:extLst>
              <a:ext uri="{FF2B5EF4-FFF2-40B4-BE49-F238E27FC236}">
                <a16:creationId xmlns:a16="http://schemas.microsoft.com/office/drawing/2014/main" id="{0EAF6024-3C92-4CC8-A8C0-6B62B66BD183}"/>
              </a:ext>
            </a:extLst>
          </p:cNvPr>
          <p:cNvSpPr/>
          <p:nvPr/>
        </p:nvSpPr>
        <p:spPr>
          <a:xfrm>
            <a:off x="6190413" y="1937763"/>
            <a:ext cx="2497379" cy="646331"/>
          </a:xfrm>
          <a:prstGeom prst="rect">
            <a:avLst/>
          </a:prstGeom>
        </p:spPr>
        <p:txBody>
          <a:bodyPr wrap="square">
            <a:spAutoFit/>
          </a:bodyPr>
          <a:lstStyle/>
          <a:p>
            <a:pPr algn="ctr"/>
            <a:r>
              <a:rPr lang="en-GB" sz="1200" dirty="0">
                <a:solidFill>
                  <a:schemeClr val="tx1">
                    <a:lumMod val="90000"/>
                    <a:lumOff val="10000"/>
                  </a:schemeClr>
                </a:solidFill>
                <a:latin typeface="Outfit Light"/>
              </a:rPr>
              <a:t>How vulnerable employment is associated with household labour-income vulnerability</a:t>
            </a:r>
            <a:endParaRPr lang="es-ES" sz="1200" dirty="0">
              <a:solidFill>
                <a:schemeClr val="tx1">
                  <a:lumMod val="90000"/>
                  <a:lumOff val="10000"/>
                </a:schemeClr>
              </a:solidFill>
              <a:latin typeface="Outfit Light"/>
            </a:endParaRPr>
          </a:p>
        </p:txBody>
      </p:sp>
      <p:pic>
        <p:nvPicPr>
          <p:cNvPr id="57" name="Graphic 56" descr="Briefcase">
            <a:extLst>
              <a:ext uri="{FF2B5EF4-FFF2-40B4-BE49-F238E27FC236}">
                <a16:creationId xmlns:a16="http://schemas.microsoft.com/office/drawing/2014/main" id="{C68876F6-6072-476F-95FC-307153A4BA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09671" y="3046762"/>
            <a:ext cx="297125" cy="297125"/>
          </a:xfrm>
          <a:prstGeom prst="rect">
            <a:avLst/>
          </a:prstGeom>
        </p:spPr>
      </p:pic>
      <p:sp>
        <p:nvSpPr>
          <p:cNvPr id="58" name="Rectangle: Rounded Corners 57">
            <a:extLst>
              <a:ext uri="{FF2B5EF4-FFF2-40B4-BE49-F238E27FC236}">
                <a16:creationId xmlns:a16="http://schemas.microsoft.com/office/drawing/2014/main" id="{37114585-BBFE-4C5D-8D4A-39E93CCC5452}"/>
              </a:ext>
            </a:extLst>
          </p:cNvPr>
          <p:cNvSpPr/>
          <p:nvPr/>
        </p:nvSpPr>
        <p:spPr>
          <a:xfrm>
            <a:off x="3838167" y="2668696"/>
            <a:ext cx="2083084" cy="290538"/>
          </a:xfrm>
          <a:prstGeom prst="roundRect">
            <a:avLst/>
          </a:prstGeom>
          <a:solidFill>
            <a:srgbClr val="FFF5F5"/>
          </a:solidFill>
          <a:ln>
            <a:solidFill>
              <a:srgbClr val="FF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600" b="1" dirty="0">
                <a:solidFill>
                  <a:srgbClr val="FA6666"/>
                </a:solidFill>
                <a:latin typeface="Outfit Light"/>
                <a:ea typeface="Outfit Light"/>
                <a:cs typeface="Outfit Light"/>
                <a:sym typeface="Outfit Light"/>
              </a:rPr>
              <a:t>Vulnerable workers</a:t>
            </a:r>
            <a:endParaRPr lang="en-GB" sz="2200" b="1" dirty="0">
              <a:solidFill>
                <a:srgbClr val="FA6666"/>
              </a:solidFill>
              <a:latin typeface="Outfit Light"/>
              <a:ea typeface="Outfit Light"/>
              <a:cs typeface="Outfit Light"/>
              <a:sym typeface="Outfit Light"/>
            </a:endParaRPr>
          </a:p>
        </p:txBody>
      </p:sp>
      <p:pic>
        <p:nvPicPr>
          <p:cNvPr id="60" name="Graphic 59" descr="Man">
            <a:extLst>
              <a:ext uri="{FF2B5EF4-FFF2-40B4-BE49-F238E27FC236}">
                <a16:creationId xmlns:a16="http://schemas.microsoft.com/office/drawing/2014/main" id="{5EC18DCE-2654-47D9-B442-E19FA3BE66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6939" y="2977497"/>
            <a:ext cx="417024" cy="366390"/>
          </a:xfrm>
          <a:prstGeom prst="rect">
            <a:avLst/>
          </a:prstGeom>
        </p:spPr>
      </p:pic>
      <p:pic>
        <p:nvPicPr>
          <p:cNvPr id="66" name="Graphic 65" descr="Home">
            <a:extLst>
              <a:ext uri="{FF2B5EF4-FFF2-40B4-BE49-F238E27FC236}">
                <a16:creationId xmlns:a16="http://schemas.microsoft.com/office/drawing/2014/main" id="{F8A818D0-D81F-4160-ACF5-6EE3E608862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70467" y="2672938"/>
            <a:ext cx="583632" cy="583632"/>
          </a:xfrm>
          <a:prstGeom prst="rect">
            <a:avLst/>
          </a:prstGeom>
        </p:spPr>
      </p:pic>
      <p:pic>
        <p:nvPicPr>
          <p:cNvPr id="67" name="Graphic 66" descr="Coins">
            <a:extLst>
              <a:ext uri="{FF2B5EF4-FFF2-40B4-BE49-F238E27FC236}">
                <a16:creationId xmlns:a16="http://schemas.microsoft.com/office/drawing/2014/main" id="{77022AE8-4474-474C-A084-444D7013503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19012" y="2755695"/>
            <a:ext cx="583632" cy="583632"/>
          </a:xfrm>
          <a:prstGeom prst="rect">
            <a:avLst/>
          </a:prstGeom>
        </p:spPr>
      </p:pic>
      <p:sp>
        <p:nvSpPr>
          <p:cNvPr id="2" name="Rectangle 1">
            <a:extLst>
              <a:ext uri="{FF2B5EF4-FFF2-40B4-BE49-F238E27FC236}">
                <a16:creationId xmlns:a16="http://schemas.microsoft.com/office/drawing/2014/main" id="{CED40D42-C3E9-4629-B549-CD4BD2663E3C}"/>
              </a:ext>
            </a:extLst>
          </p:cNvPr>
          <p:cNvSpPr/>
          <p:nvPr/>
        </p:nvSpPr>
        <p:spPr>
          <a:xfrm>
            <a:off x="378301" y="918275"/>
            <a:ext cx="8387874" cy="540212"/>
          </a:xfrm>
          <a:prstGeom prst="rect">
            <a:avLst/>
          </a:prstGeom>
        </p:spPr>
        <p:txBody>
          <a:bodyPr wrap="square">
            <a:spAutoFit/>
          </a:bodyPr>
          <a:lstStyle/>
          <a:p>
            <a:pPr>
              <a:lnSpc>
                <a:spcPct val="107000"/>
              </a:lnSpc>
              <a:spcAft>
                <a:spcPts val="800"/>
              </a:spcAft>
            </a:pPr>
            <a:r>
              <a:rPr lang="en-GB" dirty="0">
                <a:solidFill>
                  <a:schemeClr val="tx1">
                    <a:lumMod val="90000"/>
                    <a:lumOff val="10000"/>
                  </a:schemeClr>
                </a:solidFill>
                <a:latin typeface="Outfit Light"/>
              </a:rPr>
              <a:t>In this context, the </a:t>
            </a:r>
            <a:r>
              <a:rPr lang="en-GB" b="1" dirty="0">
                <a:solidFill>
                  <a:schemeClr val="tx1">
                    <a:lumMod val="90000"/>
                    <a:lumOff val="10000"/>
                  </a:schemeClr>
                </a:solidFill>
                <a:latin typeface="Outfit Light"/>
              </a:rPr>
              <a:t>main objective </a:t>
            </a:r>
            <a:r>
              <a:rPr lang="en-GB" dirty="0">
                <a:solidFill>
                  <a:schemeClr val="tx1">
                    <a:lumMod val="90000"/>
                    <a:lumOff val="10000"/>
                  </a:schemeClr>
                </a:solidFill>
                <a:latin typeface="Outfit Light"/>
              </a:rPr>
              <a:t>of this paper is to identify which workers and households are most dependent on US final demand.</a:t>
            </a:r>
            <a:endParaRPr lang="es-ES" dirty="0">
              <a:solidFill>
                <a:schemeClr val="tx1">
                  <a:lumMod val="90000"/>
                  <a:lumOff val="10000"/>
                </a:schemeClr>
              </a:solidFill>
              <a:latin typeface="Outfit Light"/>
            </a:endParaRPr>
          </a:p>
        </p:txBody>
      </p:sp>
      <p:sp>
        <p:nvSpPr>
          <p:cNvPr id="68" name="Rectangle 67">
            <a:extLst>
              <a:ext uri="{FF2B5EF4-FFF2-40B4-BE49-F238E27FC236}">
                <a16:creationId xmlns:a16="http://schemas.microsoft.com/office/drawing/2014/main" id="{50CB7F3B-7FAD-4CD4-A060-ED8ECC4A52EE}"/>
              </a:ext>
            </a:extLst>
          </p:cNvPr>
          <p:cNvSpPr/>
          <p:nvPr/>
        </p:nvSpPr>
        <p:spPr>
          <a:xfrm>
            <a:off x="1249420" y="1558000"/>
            <a:ext cx="7090034" cy="278666"/>
          </a:xfrm>
          <a:prstGeom prst="rect">
            <a:avLst/>
          </a:prstGeom>
        </p:spPr>
        <p:txBody>
          <a:bodyPr wrap="square">
            <a:spAutoFit/>
          </a:bodyPr>
          <a:lstStyle/>
          <a:p>
            <a:pPr>
              <a:lnSpc>
                <a:spcPct val="107000"/>
              </a:lnSpc>
              <a:spcAft>
                <a:spcPts val="800"/>
              </a:spcAft>
            </a:pPr>
            <a:r>
              <a:rPr lang="en-GB" sz="1200" dirty="0">
                <a:solidFill>
                  <a:schemeClr val="tx1">
                    <a:lumMod val="90000"/>
                    <a:lumOff val="10000"/>
                  </a:schemeClr>
                </a:solidFill>
                <a:latin typeface="Outfit Light"/>
              </a:rPr>
              <a:t>To do this, we develop a </a:t>
            </a:r>
            <a:r>
              <a:rPr lang="en-GB" sz="1200" b="1" dirty="0">
                <a:solidFill>
                  <a:schemeClr val="tx1">
                    <a:lumMod val="90000"/>
                    <a:lumOff val="10000"/>
                  </a:schemeClr>
                </a:solidFill>
                <a:latin typeface="Outfit Light"/>
              </a:rPr>
              <a:t>macro-micro framework </a:t>
            </a:r>
            <a:r>
              <a:rPr lang="en-GB" sz="1200" dirty="0">
                <a:solidFill>
                  <a:schemeClr val="tx1">
                    <a:lumMod val="90000"/>
                    <a:lumOff val="10000"/>
                  </a:schemeClr>
                </a:solidFill>
                <a:latin typeface="Outfit Light"/>
              </a:rPr>
              <a:t>that combines two types of information.</a:t>
            </a:r>
            <a:endParaRPr lang="es-ES" sz="1200" dirty="0">
              <a:solidFill>
                <a:schemeClr val="tx1">
                  <a:lumMod val="90000"/>
                  <a:lumOff val="10000"/>
                </a:schemeClr>
              </a:solidFill>
              <a:latin typeface="Outfit Light"/>
            </a:endParaRPr>
          </a:p>
        </p:txBody>
      </p:sp>
      <p:sp>
        <p:nvSpPr>
          <p:cNvPr id="71" name="Rectangle 70">
            <a:extLst>
              <a:ext uri="{FF2B5EF4-FFF2-40B4-BE49-F238E27FC236}">
                <a16:creationId xmlns:a16="http://schemas.microsoft.com/office/drawing/2014/main" id="{4075D03E-B554-4539-832B-ADA15F980A20}"/>
              </a:ext>
            </a:extLst>
          </p:cNvPr>
          <p:cNvSpPr/>
          <p:nvPr/>
        </p:nvSpPr>
        <p:spPr>
          <a:xfrm>
            <a:off x="905941" y="4329591"/>
            <a:ext cx="7433733" cy="461665"/>
          </a:xfrm>
          <a:prstGeom prst="rect">
            <a:avLst/>
          </a:prstGeom>
        </p:spPr>
        <p:txBody>
          <a:bodyPr wrap="square">
            <a:spAutoFit/>
          </a:bodyPr>
          <a:lstStyle/>
          <a:p>
            <a:r>
              <a:rPr lang="en-GB" sz="1200" dirty="0">
                <a:solidFill>
                  <a:schemeClr val="tx1">
                    <a:lumMod val="90000"/>
                    <a:lumOff val="10000"/>
                  </a:schemeClr>
                </a:solidFill>
                <a:latin typeface="Outfit Light"/>
              </a:rPr>
              <a:t>It is important to note that we do not simulate a specific trade shock. Our goal is to </a:t>
            </a:r>
            <a:r>
              <a:rPr lang="en-GB" sz="1200" b="1" dirty="0">
                <a:solidFill>
                  <a:schemeClr val="tx1">
                    <a:lumMod val="90000"/>
                    <a:lumOff val="10000"/>
                  </a:schemeClr>
                </a:solidFill>
                <a:latin typeface="Outfit Light"/>
              </a:rPr>
              <a:t>identify the workers and households that are structurally dependent on US demand </a:t>
            </a:r>
            <a:r>
              <a:rPr lang="en-GB" sz="1200" dirty="0">
                <a:solidFill>
                  <a:schemeClr val="tx1">
                    <a:lumMod val="90000"/>
                    <a:lumOff val="10000"/>
                  </a:schemeClr>
                </a:solidFill>
                <a:latin typeface="Outfit Light"/>
              </a:rPr>
              <a:t>under current economic conditions.</a:t>
            </a:r>
            <a:endParaRPr lang="es-ES" sz="1200" dirty="0">
              <a:solidFill>
                <a:schemeClr val="tx1">
                  <a:lumMod val="90000"/>
                  <a:lumOff val="10000"/>
                </a:schemeClr>
              </a:solidFill>
              <a:latin typeface="Outfit Light"/>
            </a:endParaRPr>
          </a:p>
        </p:txBody>
      </p:sp>
      <p:sp>
        <p:nvSpPr>
          <p:cNvPr id="72" name="Rectangle 71">
            <a:extLst>
              <a:ext uri="{FF2B5EF4-FFF2-40B4-BE49-F238E27FC236}">
                <a16:creationId xmlns:a16="http://schemas.microsoft.com/office/drawing/2014/main" id="{7C90353B-C499-4594-A0AB-8019EE46A320}"/>
              </a:ext>
            </a:extLst>
          </p:cNvPr>
          <p:cNvSpPr/>
          <p:nvPr/>
        </p:nvSpPr>
        <p:spPr>
          <a:xfrm>
            <a:off x="894417" y="3598290"/>
            <a:ext cx="7433733" cy="476284"/>
          </a:xfrm>
          <a:prstGeom prst="rect">
            <a:avLst/>
          </a:prstGeom>
        </p:spPr>
        <p:txBody>
          <a:bodyPr wrap="square">
            <a:spAutoFit/>
          </a:bodyPr>
          <a:lstStyle/>
          <a:p>
            <a:pPr>
              <a:lnSpc>
                <a:spcPct val="107000"/>
              </a:lnSpc>
              <a:spcAft>
                <a:spcPts val="800"/>
              </a:spcAft>
            </a:pPr>
            <a:r>
              <a:rPr lang="en-GB" sz="1200" dirty="0">
                <a:solidFill>
                  <a:schemeClr val="tx1">
                    <a:lumMod val="90000"/>
                    <a:lumOff val="10000"/>
                  </a:schemeClr>
                </a:solidFill>
                <a:latin typeface="Outfit Light"/>
              </a:rPr>
              <a:t>This allows us to </a:t>
            </a:r>
            <a:r>
              <a:rPr lang="en-GB" sz="1200" b="1" dirty="0">
                <a:solidFill>
                  <a:schemeClr val="tx1">
                    <a:lumMod val="90000"/>
                    <a:lumOff val="10000"/>
                  </a:schemeClr>
                </a:solidFill>
                <a:latin typeface="Outfit Light"/>
              </a:rPr>
              <a:t>move from exposed sectors to exposed people</a:t>
            </a:r>
            <a:r>
              <a:rPr lang="en-GB" sz="1200" dirty="0">
                <a:solidFill>
                  <a:schemeClr val="tx1">
                    <a:lumMod val="90000"/>
                    <a:lumOff val="10000"/>
                  </a:schemeClr>
                </a:solidFill>
                <a:latin typeface="Outfit Light"/>
              </a:rPr>
              <a:t>, analysing differences by gender, age, education and household income.</a:t>
            </a:r>
            <a:endParaRPr lang="es-ES" sz="1200" dirty="0">
              <a:solidFill>
                <a:schemeClr val="tx1">
                  <a:lumMod val="90000"/>
                  <a:lumOff val="10000"/>
                </a:schemeClr>
              </a:solidFill>
              <a:latin typeface="Outfit Light"/>
            </a:endParaRPr>
          </a:p>
        </p:txBody>
      </p:sp>
      <p:sp>
        <p:nvSpPr>
          <p:cNvPr id="73" name="Rectangle 72">
            <a:extLst>
              <a:ext uri="{FF2B5EF4-FFF2-40B4-BE49-F238E27FC236}">
                <a16:creationId xmlns:a16="http://schemas.microsoft.com/office/drawing/2014/main" id="{66589E7E-E60D-4FBE-8DA8-2206AC7FD7D5}"/>
              </a:ext>
            </a:extLst>
          </p:cNvPr>
          <p:cNvSpPr/>
          <p:nvPr/>
        </p:nvSpPr>
        <p:spPr>
          <a:xfrm>
            <a:off x="894416" y="4066077"/>
            <a:ext cx="7557434" cy="278666"/>
          </a:xfrm>
          <a:prstGeom prst="rect">
            <a:avLst/>
          </a:prstGeom>
        </p:spPr>
        <p:txBody>
          <a:bodyPr wrap="square">
            <a:spAutoFit/>
          </a:bodyPr>
          <a:lstStyle/>
          <a:p>
            <a:pPr>
              <a:lnSpc>
                <a:spcPct val="107000"/>
              </a:lnSpc>
              <a:spcAft>
                <a:spcPts val="800"/>
              </a:spcAft>
            </a:pPr>
            <a:r>
              <a:rPr lang="en-GB" sz="1200" dirty="0">
                <a:solidFill>
                  <a:schemeClr val="tx1">
                    <a:lumMod val="90000"/>
                    <a:lumOff val="10000"/>
                  </a:schemeClr>
                </a:solidFill>
                <a:latin typeface="Outfit Light"/>
              </a:rPr>
              <a:t>The micro analysis focuses on </a:t>
            </a:r>
            <a:r>
              <a:rPr lang="en-GB" sz="1200" b="1" dirty="0">
                <a:solidFill>
                  <a:schemeClr val="tx1">
                    <a:lumMod val="90000"/>
                    <a:lumOff val="10000"/>
                  </a:schemeClr>
                </a:solidFill>
                <a:latin typeface="Outfit Light"/>
              </a:rPr>
              <a:t>Spain and Belgium</a:t>
            </a:r>
            <a:r>
              <a:rPr lang="en-GB" sz="1200" dirty="0">
                <a:solidFill>
                  <a:schemeClr val="tx1">
                    <a:lumMod val="90000"/>
                    <a:lumOff val="10000"/>
                  </a:schemeClr>
                </a:solidFill>
                <a:latin typeface="Outfit Light"/>
              </a:rPr>
              <a:t>, two countries with different patterns of trade integration.</a:t>
            </a:r>
            <a:endParaRPr lang="es-ES" sz="1200" dirty="0">
              <a:solidFill>
                <a:schemeClr val="tx1">
                  <a:lumMod val="90000"/>
                  <a:lumOff val="10000"/>
                </a:schemeClr>
              </a:solidFill>
              <a:latin typeface="Outfit Light"/>
            </a:endParaRPr>
          </a:p>
        </p:txBody>
      </p:sp>
      <p:sp>
        <p:nvSpPr>
          <p:cNvPr id="3" name="Rectangle: Rounded Corners 2">
            <a:extLst>
              <a:ext uri="{FF2B5EF4-FFF2-40B4-BE49-F238E27FC236}">
                <a16:creationId xmlns:a16="http://schemas.microsoft.com/office/drawing/2014/main" id="{14F5C787-9E98-43F8-89DA-09DDE9A32602}"/>
              </a:ext>
            </a:extLst>
          </p:cNvPr>
          <p:cNvSpPr/>
          <p:nvPr/>
        </p:nvSpPr>
        <p:spPr>
          <a:xfrm>
            <a:off x="378300" y="918152"/>
            <a:ext cx="8387275" cy="583689"/>
          </a:xfrm>
          <a:prstGeom prst="roundRect">
            <a:avLst/>
          </a:prstGeom>
          <a:noFill/>
          <a:ln w="190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Arrow: Chevron 4">
            <a:extLst>
              <a:ext uri="{FF2B5EF4-FFF2-40B4-BE49-F238E27FC236}">
                <a16:creationId xmlns:a16="http://schemas.microsoft.com/office/drawing/2014/main" id="{D977DBA8-D039-496C-A1BA-3E337EE3921F}"/>
              </a:ext>
            </a:extLst>
          </p:cNvPr>
          <p:cNvSpPr/>
          <p:nvPr/>
        </p:nvSpPr>
        <p:spPr>
          <a:xfrm>
            <a:off x="741391" y="3743529"/>
            <a:ext cx="115828" cy="137513"/>
          </a:xfrm>
          <a:prstGeom prst="chevron">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8" name="Arrow: Chevron 77">
            <a:extLst>
              <a:ext uri="{FF2B5EF4-FFF2-40B4-BE49-F238E27FC236}">
                <a16:creationId xmlns:a16="http://schemas.microsoft.com/office/drawing/2014/main" id="{B33577F7-4263-484A-B665-73954B1C9B03}"/>
              </a:ext>
            </a:extLst>
          </p:cNvPr>
          <p:cNvSpPr/>
          <p:nvPr/>
        </p:nvSpPr>
        <p:spPr>
          <a:xfrm>
            <a:off x="741391" y="4134418"/>
            <a:ext cx="115828" cy="137513"/>
          </a:xfrm>
          <a:prstGeom prst="chevron">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9" name="Arrow: Chevron 78">
            <a:extLst>
              <a:ext uri="{FF2B5EF4-FFF2-40B4-BE49-F238E27FC236}">
                <a16:creationId xmlns:a16="http://schemas.microsoft.com/office/drawing/2014/main" id="{DF62D583-FD0F-4BEC-9FC5-8E2F5BE6EC3A}"/>
              </a:ext>
            </a:extLst>
          </p:cNvPr>
          <p:cNvSpPr/>
          <p:nvPr/>
        </p:nvSpPr>
        <p:spPr>
          <a:xfrm>
            <a:off x="741391" y="4491666"/>
            <a:ext cx="115828" cy="137513"/>
          </a:xfrm>
          <a:prstGeom prst="chevron">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55238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6" grpId="0" animBg="1"/>
      <p:bldP spid="210" grpId="0" animBg="1"/>
      <p:bldP spid="527" grpId="0"/>
      <p:bldP spid="264" grpId="0" animBg="1"/>
      <p:bldP spid="278" grpId="0" animBg="1"/>
      <p:bldP spid="279" grpId="0"/>
      <p:bldP spid="56" grpId="0"/>
      <p:bldP spid="58" grpId="0" animBg="1"/>
      <p:bldP spid="68" grpId="0"/>
      <p:bldP spid="71" grpId="0"/>
      <p:bldP spid="72" grpId="0"/>
      <p:bldP spid="73" grpId="0"/>
      <p:bldP spid="5" grpId="0" animBg="1"/>
      <p:bldP spid="78" grpId="0" animBg="1"/>
      <p:bldP spid="7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6ACD456E-D8BB-4CF2-9BA8-BE805ACDDE8D}"/>
              </a:ext>
            </a:extLst>
          </p:cNvPr>
          <p:cNvSpPr/>
          <p:nvPr/>
        </p:nvSpPr>
        <p:spPr>
          <a:xfrm>
            <a:off x="1118010" y="1887271"/>
            <a:ext cx="2979824" cy="1272730"/>
          </a:xfrm>
          <a:prstGeom prst="roundRect">
            <a:avLst/>
          </a:prstGeom>
          <a:solidFill>
            <a:schemeClr val="tx1">
              <a:lumMod val="25000"/>
              <a:lumOff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s-ES" dirty="0">
              <a:solidFill>
                <a:srgbClr val="4EBF7B"/>
              </a:solidFill>
              <a:latin typeface="Arial"/>
            </a:endParaRPr>
          </a:p>
        </p:txBody>
      </p:sp>
      <p:sp>
        <p:nvSpPr>
          <p:cNvPr id="550" name="Google Shape;550;p55"/>
          <p:cNvSpPr txBox="1">
            <a:spLocks noGrp="1"/>
          </p:cNvSpPr>
          <p:nvPr>
            <p:ph type="title"/>
          </p:nvPr>
        </p:nvSpPr>
        <p:spPr>
          <a:xfrm>
            <a:off x="378325" y="345472"/>
            <a:ext cx="8387400" cy="492443"/>
          </a:xfrm>
          <a:prstGeom prst="rect">
            <a:avLst/>
          </a:prstGeom>
        </p:spPr>
        <p:txBody>
          <a:bodyPr spcFirstLastPara="1" wrap="square" lIns="0" tIns="0" rIns="0" bIns="0" anchor="t" anchorCtr="0">
            <a:spAutoFit/>
          </a:bodyPr>
          <a:lstStyle/>
          <a:p>
            <a:r>
              <a:rPr lang="en-GB" dirty="0"/>
              <a:t>Further research</a:t>
            </a:r>
            <a:endParaRPr dirty="0"/>
          </a:p>
        </p:txBody>
      </p:sp>
      <p:sp>
        <p:nvSpPr>
          <p:cNvPr id="51" name="Google Shape;549;p55">
            <a:extLst>
              <a:ext uri="{FF2B5EF4-FFF2-40B4-BE49-F238E27FC236}">
                <a16:creationId xmlns:a16="http://schemas.microsoft.com/office/drawing/2014/main" id="{25F9F695-D8AA-48F9-A36F-8099CEFCB255}"/>
              </a:ext>
            </a:extLst>
          </p:cNvPr>
          <p:cNvSpPr txBox="1">
            <a:spLocks/>
          </p:cNvSpPr>
          <p:nvPr/>
        </p:nvSpPr>
        <p:spPr>
          <a:xfrm>
            <a:off x="8146375" y="4774175"/>
            <a:ext cx="619200" cy="175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1pPr>
            <a:lvl2pPr marR="0" lvl="1"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2pPr>
            <a:lvl3pPr marR="0" lvl="2"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3pPr>
            <a:lvl4pPr marR="0" lvl="3"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4pPr>
            <a:lvl5pPr marR="0" lvl="4"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5pPr>
            <a:lvl6pPr marR="0" lvl="5"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6pPr>
            <a:lvl7pPr marR="0" lvl="6"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7pPr>
            <a:lvl8pPr marR="0" lvl="7"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8pPr>
            <a:lvl9pPr marR="0" lvl="8" algn="r" rtl="0">
              <a:lnSpc>
                <a:spcPct val="100000"/>
              </a:lnSpc>
              <a:spcBef>
                <a:spcPts val="0"/>
              </a:spcBef>
              <a:spcAft>
                <a:spcPts val="0"/>
              </a:spcAft>
              <a:buClr>
                <a:srgbClr val="000000"/>
              </a:buClr>
              <a:buFont typeface="Arial"/>
              <a:buNone/>
              <a:defRPr sz="800" b="0" i="0" u="none" strike="noStrike" cap="none">
                <a:solidFill>
                  <a:srgbClr val="11302D"/>
                </a:solidFill>
                <a:latin typeface="Outfit"/>
                <a:ea typeface="Outfit"/>
                <a:cs typeface="Outfit"/>
                <a:sym typeface="Outfit"/>
              </a:defRPr>
            </a:lvl9pPr>
          </a:lstStyle>
          <a:p>
            <a:pPr defTabSz="914378"/>
            <a:r>
              <a:rPr lang="it" dirty="0"/>
              <a:t>32</a:t>
            </a:r>
          </a:p>
        </p:txBody>
      </p:sp>
      <p:sp>
        <p:nvSpPr>
          <p:cNvPr id="7" name="Rectangle 6">
            <a:extLst>
              <a:ext uri="{FF2B5EF4-FFF2-40B4-BE49-F238E27FC236}">
                <a16:creationId xmlns:a16="http://schemas.microsoft.com/office/drawing/2014/main" id="{E3BB955F-A6A4-47E2-ABF7-81F3D6E342A1}"/>
              </a:ext>
            </a:extLst>
          </p:cNvPr>
          <p:cNvSpPr/>
          <p:nvPr/>
        </p:nvSpPr>
        <p:spPr>
          <a:xfrm>
            <a:off x="1228076" y="2120718"/>
            <a:ext cx="2869758" cy="830997"/>
          </a:xfrm>
          <a:prstGeom prst="rect">
            <a:avLst/>
          </a:prstGeom>
        </p:spPr>
        <p:txBody>
          <a:bodyPr wrap="square">
            <a:spAutoFit/>
          </a:bodyPr>
          <a:lstStyle/>
          <a:p>
            <a:pPr algn="ctr"/>
            <a:r>
              <a:rPr lang="en-GB" sz="1600" dirty="0">
                <a:solidFill>
                  <a:schemeClr val="tx1">
                    <a:lumMod val="90000"/>
                    <a:lumOff val="10000"/>
                  </a:schemeClr>
                </a:solidFill>
                <a:latin typeface="Outfit Light"/>
              </a:rPr>
              <a:t>Extension of the labour market model to other EU27 countries.</a:t>
            </a:r>
            <a:endParaRPr lang="es-ES" sz="1600" dirty="0">
              <a:solidFill>
                <a:schemeClr val="tx1">
                  <a:lumMod val="90000"/>
                  <a:lumOff val="10000"/>
                </a:schemeClr>
              </a:solidFill>
              <a:latin typeface="Outfit Light"/>
            </a:endParaRPr>
          </a:p>
        </p:txBody>
      </p:sp>
      <p:sp>
        <p:nvSpPr>
          <p:cNvPr id="44" name="Rectangle 43">
            <a:extLst>
              <a:ext uri="{FF2B5EF4-FFF2-40B4-BE49-F238E27FC236}">
                <a16:creationId xmlns:a16="http://schemas.microsoft.com/office/drawing/2014/main" id="{C19E116C-4E05-410C-BAA4-7913A541A14C}"/>
              </a:ext>
            </a:extLst>
          </p:cNvPr>
          <p:cNvSpPr/>
          <p:nvPr/>
        </p:nvSpPr>
        <p:spPr>
          <a:xfrm>
            <a:off x="5764514" y="1904123"/>
            <a:ext cx="2514694" cy="830997"/>
          </a:xfrm>
          <a:prstGeom prst="rect">
            <a:avLst/>
          </a:prstGeom>
        </p:spPr>
        <p:txBody>
          <a:bodyPr wrap="square">
            <a:spAutoFit/>
          </a:bodyPr>
          <a:lstStyle/>
          <a:p>
            <a:pPr algn="ctr"/>
            <a:r>
              <a:rPr lang="en-GB" sz="1600" dirty="0">
                <a:solidFill>
                  <a:schemeClr val="tx1">
                    <a:lumMod val="90000"/>
                    <a:lumOff val="10000"/>
                  </a:schemeClr>
                </a:solidFill>
                <a:latin typeface="Outfit Light"/>
              </a:rPr>
              <a:t>Integrate everything into a dynamic or general equilibrium model</a:t>
            </a:r>
            <a:endParaRPr lang="es-ES" sz="1600" dirty="0">
              <a:solidFill>
                <a:schemeClr val="tx1">
                  <a:lumMod val="90000"/>
                  <a:lumOff val="10000"/>
                </a:schemeClr>
              </a:solidFill>
              <a:latin typeface="Outfit Light"/>
            </a:endParaRPr>
          </a:p>
        </p:txBody>
      </p:sp>
      <p:pic>
        <p:nvPicPr>
          <p:cNvPr id="3" name="Graphic 2" descr="End">
            <a:extLst>
              <a:ext uri="{FF2B5EF4-FFF2-40B4-BE49-F238E27FC236}">
                <a16:creationId xmlns:a16="http://schemas.microsoft.com/office/drawing/2014/main" id="{CF5CEA87-B4ED-44AC-89EB-4140B2C246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8076" y="1067579"/>
            <a:ext cx="675253" cy="675253"/>
          </a:xfrm>
          <a:prstGeom prst="rect">
            <a:avLst/>
          </a:prstGeom>
        </p:spPr>
      </p:pic>
      <p:sp>
        <p:nvSpPr>
          <p:cNvPr id="18" name="Rectangle: Rounded Corners 17">
            <a:extLst>
              <a:ext uri="{FF2B5EF4-FFF2-40B4-BE49-F238E27FC236}">
                <a16:creationId xmlns:a16="http://schemas.microsoft.com/office/drawing/2014/main" id="{91690FC6-D93A-4B82-BB47-583F5F74F081}"/>
              </a:ext>
            </a:extLst>
          </p:cNvPr>
          <p:cNvSpPr/>
          <p:nvPr/>
        </p:nvSpPr>
        <p:spPr>
          <a:xfrm>
            <a:off x="3141321" y="2826483"/>
            <a:ext cx="2979824" cy="1272730"/>
          </a:xfrm>
          <a:prstGeom prst="roundRect">
            <a:avLst/>
          </a:prstGeom>
          <a:solidFill>
            <a:schemeClr val="tx1">
              <a:lumMod val="25000"/>
              <a:lumOff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s-ES" dirty="0">
              <a:solidFill>
                <a:srgbClr val="4EBF7B"/>
              </a:solidFill>
              <a:latin typeface="Arial"/>
            </a:endParaRPr>
          </a:p>
        </p:txBody>
      </p:sp>
      <p:sp>
        <p:nvSpPr>
          <p:cNvPr id="16" name="Rectangle 15">
            <a:extLst>
              <a:ext uri="{FF2B5EF4-FFF2-40B4-BE49-F238E27FC236}">
                <a16:creationId xmlns:a16="http://schemas.microsoft.com/office/drawing/2014/main" id="{C80E258D-478E-4458-9723-950B7C9036E3}"/>
              </a:ext>
            </a:extLst>
          </p:cNvPr>
          <p:cNvSpPr/>
          <p:nvPr/>
        </p:nvSpPr>
        <p:spPr>
          <a:xfrm>
            <a:off x="3302297" y="3304440"/>
            <a:ext cx="2657872" cy="338554"/>
          </a:xfrm>
          <a:prstGeom prst="rect">
            <a:avLst/>
          </a:prstGeom>
        </p:spPr>
        <p:txBody>
          <a:bodyPr wrap="square">
            <a:spAutoFit/>
          </a:bodyPr>
          <a:lstStyle/>
          <a:p>
            <a:r>
              <a:rPr lang="en-GB" sz="1600" dirty="0">
                <a:solidFill>
                  <a:schemeClr val="tx1">
                    <a:lumMod val="90000"/>
                    <a:lumOff val="10000"/>
                  </a:schemeClr>
                </a:solidFill>
                <a:latin typeface="Outfit Light"/>
              </a:rPr>
              <a:t>Analysis of induced effects</a:t>
            </a:r>
            <a:endParaRPr lang="es-ES" sz="1600" dirty="0">
              <a:solidFill>
                <a:schemeClr val="tx1">
                  <a:lumMod val="90000"/>
                  <a:lumOff val="10000"/>
                </a:schemeClr>
              </a:solidFill>
              <a:latin typeface="Outfit Light"/>
            </a:endParaRPr>
          </a:p>
        </p:txBody>
      </p:sp>
      <p:sp>
        <p:nvSpPr>
          <p:cNvPr id="19" name="Rectangle: Rounded Corners 18">
            <a:extLst>
              <a:ext uri="{FF2B5EF4-FFF2-40B4-BE49-F238E27FC236}">
                <a16:creationId xmlns:a16="http://schemas.microsoft.com/office/drawing/2014/main" id="{602BDE99-377C-42F1-ADB3-0659A9DC8E23}"/>
              </a:ext>
            </a:extLst>
          </p:cNvPr>
          <p:cNvSpPr/>
          <p:nvPr/>
        </p:nvSpPr>
        <p:spPr>
          <a:xfrm>
            <a:off x="5518054" y="1720512"/>
            <a:ext cx="2979824" cy="1272730"/>
          </a:xfrm>
          <a:prstGeom prst="roundRect">
            <a:avLst/>
          </a:prstGeom>
          <a:solidFill>
            <a:schemeClr val="tx1">
              <a:lumMod val="25000"/>
              <a:lumOff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s-ES" dirty="0">
              <a:solidFill>
                <a:srgbClr val="4EBF7B"/>
              </a:solidFill>
              <a:latin typeface="Arial"/>
            </a:endParaRPr>
          </a:p>
        </p:txBody>
      </p:sp>
    </p:spTree>
    <p:extLst>
      <p:ext uri="{BB962C8B-B14F-4D97-AF65-F5344CB8AC3E}">
        <p14:creationId xmlns:p14="http://schemas.microsoft.com/office/powerpoint/2010/main" val="132610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8" grpId="0" animBg="1"/>
      <p:bldP spid="16" grpId="0"/>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6" name="Google Shape;1087;p104">
            <a:extLst>
              <a:ext uri="{FF2B5EF4-FFF2-40B4-BE49-F238E27FC236}">
                <a16:creationId xmlns:a16="http://schemas.microsoft.com/office/drawing/2014/main" id="{21AE8509-C857-4B48-B6BD-662986529C08}"/>
              </a:ext>
            </a:extLst>
          </p:cNvPr>
          <p:cNvSpPr txBox="1">
            <a:spLocks/>
          </p:cNvSpPr>
          <p:nvPr/>
        </p:nvSpPr>
        <p:spPr>
          <a:xfrm>
            <a:off x="2686639" y="950713"/>
            <a:ext cx="3776857" cy="92333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dirty="0">
                <a:solidFill>
                  <a:srgbClr val="493E52"/>
                </a:solidFill>
              </a:rPr>
              <a:t>Thank you for your attention</a:t>
            </a:r>
          </a:p>
          <a:p>
            <a:pPr algn="ctr"/>
            <a:r>
              <a:rPr lang="en-GB" sz="2000" b="1" dirty="0" err="1">
                <a:solidFill>
                  <a:srgbClr val="493E52"/>
                </a:solidFill>
              </a:rPr>
              <a:t>Eskerrik</a:t>
            </a:r>
            <a:r>
              <a:rPr lang="en-GB" sz="2000" b="1" dirty="0">
                <a:solidFill>
                  <a:srgbClr val="493E52"/>
                </a:solidFill>
              </a:rPr>
              <a:t> </a:t>
            </a:r>
            <a:r>
              <a:rPr lang="en-GB" sz="2000" b="1" dirty="0" err="1">
                <a:solidFill>
                  <a:srgbClr val="493E52"/>
                </a:solidFill>
              </a:rPr>
              <a:t>asko</a:t>
            </a:r>
            <a:endParaRPr lang="en-GB" sz="2000" b="1" dirty="0">
              <a:solidFill>
                <a:srgbClr val="493E52"/>
              </a:solidFill>
            </a:endParaRPr>
          </a:p>
          <a:p>
            <a:pPr algn="ctr"/>
            <a:r>
              <a:rPr lang="en-GB" sz="2000" b="1" dirty="0">
                <a:solidFill>
                  <a:srgbClr val="493E52"/>
                </a:solidFill>
              </a:rPr>
              <a:t>Gracias</a:t>
            </a:r>
          </a:p>
        </p:txBody>
      </p:sp>
      <p:pic>
        <p:nvPicPr>
          <p:cNvPr id="7" name="Google Shape;1088;p104">
            <a:extLst>
              <a:ext uri="{FF2B5EF4-FFF2-40B4-BE49-F238E27FC236}">
                <a16:creationId xmlns:a16="http://schemas.microsoft.com/office/drawing/2014/main" id="{59962335-17B7-4728-A123-96E74C9B5B05}"/>
              </a:ext>
            </a:extLst>
          </p:cNvPr>
          <p:cNvPicPr preferRelativeResize="0"/>
          <p:nvPr/>
        </p:nvPicPr>
        <p:blipFill rotWithShape="1">
          <a:blip r:embed="rId2">
            <a:alphaModFix/>
          </a:blip>
          <a:srcRect/>
          <a:stretch/>
        </p:blipFill>
        <p:spPr>
          <a:xfrm>
            <a:off x="8236525" y="369325"/>
            <a:ext cx="529151" cy="462850"/>
          </a:xfrm>
          <a:prstGeom prst="rect">
            <a:avLst/>
          </a:prstGeom>
          <a:noFill/>
          <a:ln>
            <a:noFill/>
          </a:ln>
        </p:spPr>
      </p:pic>
      <p:pic>
        <p:nvPicPr>
          <p:cNvPr id="3" name="Picture 2">
            <a:extLst>
              <a:ext uri="{FF2B5EF4-FFF2-40B4-BE49-F238E27FC236}">
                <a16:creationId xmlns:a16="http://schemas.microsoft.com/office/drawing/2014/main" id="{BE759501-DBD3-4B38-B947-85E4A3A7E983}"/>
              </a:ext>
            </a:extLst>
          </p:cNvPr>
          <p:cNvPicPr>
            <a:picLocks noChangeAspect="1"/>
          </p:cNvPicPr>
          <p:nvPr/>
        </p:nvPicPr>
        <p:blipFill>
          <a:blip r:embed="rId3"/>
          <a:stretch>
            <a:fillRect/>
          </a:stretch>
        </p:blipFill>
        <p:spPr>
          <a:xfrm>
            <a:off x="4450570" y="3560320"/>
            <a:ext cx="242859" cy="179504"/>
          </a:xfrm>
          <a:prstGeom prst="rect">
            <a:avLst/>
          </a:prstGeom>
        </p:spPr>
      </p:pic>
      <p:sp>
        <p:nvSpPr>
          <p:cNvPr id="4" name="Rectangle 3">
            <a:extLst>
              <a:ext uri="{FF2B5EF4-FFF2-40B4-BE49-F238E27FC236}">
                <a16:creationId xmlns:a16="http://schemas.microsoft.com/office/drawing/2014/main" id="{04DD4A04-4299-4B1C-98EE-76772CBB771C}"/>
              </a:ext>
            </a:extLst>
          </p:cNvPr>
          <p:cNvSpPr/>
          <p:nvPr/>
        </p:nvSpPr>
        <p:spPr>
          <a:xfrm>
            <a:off x="3156388" y="3741542"/>
            <a:ext cx="2831224" cy="307777"/>
          </a:xfrm>
          <a:prstGeom prst="rect">
            <a:avLst/>
          </a:prstGeom>
        </p:spPr>
        <p:txBody>
          <a:bodyPr wrap="none">
            <a:spAutoFit/>
          </a:bodyPr>
          <a:lstStyle/>
          <a:p>
            <a:r>
              <a:rPr lang="en-GB" altLang="es-ES" dirty="0">
                <a:solidFill>
                  <a:schemeClr val="tx1">
                    <a:lumMod val="90000"/>
                    <a:lumOff val="10000"/>
                  </a:schemeClr>
                </a:solidFill>
                <a:latin typeface="Outfit Light"/>
              </a:rPr>
              <a:t>maria.moyano@bc3research.org</a:t>
            </a:r>
            <a:endParaRPr lang="es-ES" dirty="0"/>
          </a:p>
        </p:txBody>
      </p:sp>
      <p:cxnSp>
        <p:nvCxnSpPr>
          <p:cNvPr id="8" name="Straight Connector 7">
            <a:extLst>
              <a:ext uri="{FF2B5EF4-FFF2-40B4-BE49-F238E27FC236}">
                <a16:creationId xmlns:a16="http://schemas.microsoft.com/office/drawing/2014/main" id="{E283B26F-18A2-428B-A6B1-70C65536A21A}"/>
              </a:ext>
            </a:extLst>
          </p:cNvPr>
          <p:cNvCxnSpPr>
            <a:cxnSpLocks/>
          </p:cNvCxnSpPr>
          <p:nvPr/>
        </p:nvCxnSpPr>
        <p:spPr>
          <a:xfrm>
            <a:off x="1049700" y="2457583"/>
            <a:ext cx="3280528" cy="0"/>
          </a:xfrm>
          <a:prstGeom prst="line">
            <a:avLst/>
          </a:prstGeom>
          <a:ln>
            <a:solidFill>
              <a:srgbClr val="493E52"/>
            </a:solidFill>
          </a:ln>
        </p:spPr>
        <p:style>
          <a:lnRef idx="1">
            <a:schemeClr val="accent1"/>
          </a:lnRef>
          <a:fillRef idx="0">
            <a:schemeClr val="accent1"/>
          </a:fillRef>
          <a:effectRef idx="0">
            <a:schemeClr val="accent1"/>
          </a:effectRef>
          <a:fontRef idx="minor">
            <a:schemeClr val="tx1"/>
          </a:fontRef>
        </p:style>
      </p:cxnSp>
      <p:sp>
        <p:nvSpPr>
          <p:cNvPr id="9" name="Google Shape;1087;p104">
            <a:extLst>
              <a:ext uri="{FF2B5EF4-FFF2-40B4-BE49-F238E27FC236}">
                <a16:creationId xmlns:a16="http://schemas.microsoft.com/office/drawing/2014/main" id="{69A17376-29B2-46DF-871F-AD0962E26E78}"/>
              </a:ext>
            </a:extLst>
          </p:cNvPr>
          <p:cNvSpPr txBox="1">
            <a:spLocks/>
          </p:cNvSpPr>
          <p:nvPr/>
        </p:nvSpPr>
        <p:spPr>
          <a:xfrm>
            <a:off x="2562139" y="2945674"/>
            <a:ext cx="4019715" cy="30777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dirty="0">
                <a:solidFill>
                  <a:srgbClr val="493E52"/>
                </a:solidFill>
              </a:rPr>
              <a:t>Any questions or comments?</a:t>
            </a:r>
          </a:p>
        </p:txBody>
      </p:sp>
      <p:pic>
        <p:nvPicPr>
          <p:cNvPr id="11" name="Graphic 10" descr="Help">
            <a:extLst>
              <a:ext uri="{FF2B5EF4-FFF2-40B4-BE49-F238E27FC236}">
                <a16:creationId xmlns:a16="http://schemas.microsoft.com/office/drawing/2014/main" id="{E3A92380-291E-4428-AD18-DEF45F508B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5956" y="2118219"/>
            <a:ext cx="678729" cy="678729"/>
          </a:xfrm>
          <a:prstGeom prst="rect">
            <a:avLst/>
          </a:prstGeom>
        </p:spPr>
      </p:pic>
      <p:cxnSp>
        <p:nvCxnSpPr>
          <p:cNvPr id="18" name="Straight Connector 17">
            <a:extLst>
              <a:ext uri="{FF2B5EF4-FFF2-40B4-BE49-F238E27FC236}">
                <a16:creationId xmlns:a16="http://schemas.microsoft.com/office/drawing/2014/main" id="{C1B7BA18-8EE6-45BC-8450-C531CA398E71}"/>
              </a:ext>
            </a:extLst>
          </p:cNvPr>
          <p:cNvCxnSpPr>
            <a:cxnSpLocks/>
          </p:cNvCxnSpPr>
          <p:nvPr/>
        </p:nvCxnSpPr>
        <p:spPr>
          <a:xfrm>
            <a:off x="4794951" y="2457583"/>
            <a:ext cx="3280528" cy="0"/>
          </a:xfrm>
          <a:prstGeom prst="line">
            <a:avLst/>
          </a:prstGeom>
          <a:ln>
            <a:solidFill>
              <a:srgbClr val="493E5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DA4635E-6A9C-44C6-80A3-D8A9C2030922}"/>
              </a:ext>
            </a:extLst>
          </p:cNvPr>
          <p:cNvSpPr/>
          <p:nvPr/>
        </p:nvSpPr>
        <p:spPr>
          <a:xfrm>
            <a:off x="3312681" y="4049319"/>
            <a:ext cx="2518638" cy="307777"/>
          </a:xfrm>
          <a:prstGeom prst="rect">
            <a:avLst/>
          </a:prstGeom>
        </p:spPr>
        <p:txBody>
          <a:bodyPr wrap="none">
            <a:spAutoFit/>
          </a:bodyPr>
          <a:lstStyle/>
          <a:p>
            <a:r>
              <a:rPr lang="en-GB" altLang="es-ES" dirty="0">
                <a:solidFill>
                  <a:schemeClr val="tx1">
                    <a:lumMod val="90000"/>
                    <a:lumOff val="10000"/>
                  </a:schemeClr>
                </a:solidFill>
                <a:latin typeface="Outfit Light"/>
              </a:rPr>
              <a:t>eva.alonso@bc3research.org</a:t>
            </a:r>
            <a:endParaRPr lang="es-ES" dirty="0"/>
          </a:p>
        </p:txBody>
      </p:sp>
      <p:pic>
        <p:nvPicPr>
          <p:cNvPr id="12" name="Google Shape;327;p42"/>
          <p:cNvPicPr preferRelativeResize="0"/>
          <p:nvPr/>
        </p:nvPicPr>
        <p:blipFill rotWithShape="1">
          <a:blip r:embed="rId6">
            <a:alphaModFix/>
          </a:blip>
          <a:srcRect t="855" b="845"/>
          <a:stretch/>
        </p:blipFill>
        <p:spPr>
          <a:xfrm>
            <a:off x="338450" y="296624"/>
            <a:ext cx="2348189" cy="331359"/>
          </a:xfrm>
          <a:prstGeom prst="rect">
            <a:avLst/>
          </a:prstGeom>
          <a:noFill/>
          <a:ln>
            <a:noFill/>
          </a:ln>
        </p:spPr>
      </p:pic>
      <p:sp>
        <p:nvSpPr>
          <p:cNvPr id="13" name="Rectangle 12">
            <a:extLst>
              <a:ext uri="{FF2B5EF4-FFF2-40B4-BE49-F238E27FC236}">
                <a16:creationId xmlns:a16="http://schemas.microsoft.com/office/drawing/2014/main" id="{BC34609A-7EA5-4411-AD1F-7FE4BEB1DF7E}"/>
              </a:ext>
            </a:extLst>
          </p:cNvPr>
          <p:cNvSpPr/>
          <p:nvPr/>
        </p:nvSpPr>
        <p:spPr>
          <a:xfrm>
            <a:off x="3623307" y="4357096"/>
            <a:ext cx="1970411" cy="307777"/>
          </a:xfrm>
          <a:prstGeom prst="rect">
            <a:avLst/>
          </a:prstGeom>
        </p:spPr>
        <p:txBody>
          <a:bodyPr wrap="none">
            <a:spAutoFit/>
          </a:bodyPr>
          <a:lstStyle/>
          <a:p>
            <a:r>
              <a:rPr lang="en-GB" altLang="es-ES" dirty="0">
                <a:solidFill>
                  <a:schemeClr val="tx1">
                    <a:lumMod val="90000"/>
                    <a:lumOff val="10000"/>
                  </a:schemeClr>
                </a:solidFill>
                <a:latin typeface="Outfit Light"/>
              </a:rPr>
              <a:t>vicenprice@gmail.com</a:t>
            </a:r>
            <a:endParaRPr lang="es-ES" dirty="0"/>
          </a:p>
        </p:txBody>
      </p:sp>
      <p:sp>
        <p:nvSpPr>
          <p:cNvPr id="14" name="Rectangle 13">
            <a:extLst>
              <a:ext uri="{FF2B5EF4-FFF2-40B4-BE49-F238E27FC236}">
                <a16:creationId xmlns:a16="http://schemas.microsoft.com/office/drawing/2014/main" id="{D011A8FA-EDBF-40EB-AF8D-3B1D3248964B}"/>
              </a:ext>
            </a:extLst>
          </p:cNvPr>
          <p:cNvSpPr/>
          <p:nvPr/>
        </p:nvSpPr>
        <p:spPr>
          <a:xfrm>
            <a:off x="3397283" y="4664873"/>
            <a:ext cx="2422458" cy="307777"/>
          </a:xfrm>
          <a:prstGeom prst="rect">
            <a:avLst/>
          </a:prstGeom>
        </p:spPr>
        <p:txBody>
          <a:bodyPr wrap="none">
            <a:spAutoFit/>
          </a:bodyPr>
          <a:lstStyle/>
          <a:p>
            <a:r>
              <a:rPr lang="en-GB" altLang="es-ES" dirty="0">
                <a:solidFill>
                  <a:schemeClr val="tx1">
                    <a:lumMod val="90000"/>
                    <a:lumOff val="10000"/>
                  </a:schemeClr>
                </a:solidFill>
                <a:latin typeface="Outfit Light"/>
              </a:rPr>
              <a:t>iñaki.arto@bc3research.org</a:t>
            </a:r>
            <a:endParaRPr lang="es-ES" dirty="0"/>
          </a:p>
        </p:txBody>
      </p:sp>
    </p:spTree>
    <p:extLst>
      <p:ext uri="{BB962C8B-B14F-4D97-AF65-F5344CB8AC3E}">
        <p14:creationId xmlns:p14="http://schemas.microsoft.com/office/powerpoint/2010/main" val="313905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19" name="Picture 18">
            <a:extLst>
              <a:ext uri="{FF2B5EF4-FFF2-40B4-BE49-F238E27FC236}">
                <a16:creationId xmlns:a16="http://schemas.microsoft.com/office/drawing/2014/main" id="{BF817107-89CF-4F17-B64B-A40D77DB37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601788"/>
            <a:ext cx="5190067" cy="2881675"/>
          </a:xfrm>
          <a:prstGeom prst="rect">
            <a:avLst/>
          </a:prstGeom>
          <a:noFill/>
          <a:ln>
            <a:noFill/>
          </a:ln>
        </p:spPr>
      </p:pic>
      <p:sp>
        <p:nvSpPr>
          <p:cNvPr id="549" name="Google Shape;549;p55"/>
          <p:cNvSpPr txBox="1">
            <a:spLocks noGrp="1"/>
          </p:cNvSpPr>
          <p:nvPr>
            <p:ph type="sldNum" idx="12"/>
          </p:nvPr>
        </p:nvSpPr>
        <p:spPr>
          <a:xfrm>
            <a:off x="8146375" y="4774175"/>
            <a:ext cx="619200" cy="175800"/>
          </a:xfrm>
          <a:prstGeom prst="rect">
            <a:avLst/>
          </a:prstGeom>
        </p:spPr>
        <p:txBody>
          <a:bodyPr spcFirstLastPara="1" wrap="square" lIns="0" tIns="0" rIns="0" bIns="0" anchor="ctr" anchorCtr="0">
            <a:noAutofit/>
          </a:bodyPr>
          <a:lstStyle/>
          <a:p>
            <a:pPr defTabSz="914378"/>
            <a:r>
              <a:rPr lang="it" dirty="0"/>
              <a:t>34</a:t>
            </a:r>
            <a:endParaRPr lang="it" kern="0" dirty="0"/>
          </a:p>
        </p:txBody>
      </p:sp>
      <p:sp>
        <p:nvSpPr>
          <p:cNvPr id="22" name="Google Shape;550;p55">
            <a:extLst>
              <a:ext uri="{FF2B5EF4-FFF2-40B4-BE49-F238E27FC236}">
                <a16:creationId xmlns:a16="http://schemas.microsoft.com/office/drawing/2014/main" id="{48215696-2495-40B8-AF93-153843F9DE93}"/>
              </a:ext>
            </a:extLst>
          </p:cNvPr>
          <p:cNvSpPr txBox="1">
            <a:spLocks noGrp="1"/>
          </p:cNvSpPr>
          <p:nvPr>
            <p:ph type="title"/>
          </p:nvPr>
        </p:nvSpPr>
        <p:spPr>
          <a:xfrm>
            <a:off x="378325" y="369326"/>
            <a:ext cx="8387400" cy="492491"/>
          </a:xfrm>
          <a:prstGeom prst="rect">
            <a:avLst/>
          </a:prstGeom>
        </p:spPr>
        <p:txBody>
          <a:bodyPr spcFirstLastPara="1" wrap="square" lIns="0" tIns="0" rIns="0" bIns="0" anchor="t" anchorCtr="0">
            <a:spAutoFit/>
          </a:bodyPr>
          <a:lstStyle/>
          <a:p>
            <a:r>
              <a:rPr lang="es-ES" dirty="0"/>
              <a:t>03b. </a:t>
            </a:r>
            <a:r>
              <a:rPr lang="es-ES" dirty="0" err="1"/>
              <a:t>Results</a:t>
            </a:r>
            <a:r>
              <a:rPr lang="es-ES" dirty="0"/>
              <a:t> at </a:t>
            </a:r>
            <a:r>
              <a:rPr lang="es-ES" dirty="0" err="1"/>
              <a:t>the</a:t>
            </a:r>
            <a:r>
              <a:rPr lang="es-ES" dirty="0"/>
              <a:t> individual </a:t>
            </a:r>
            <a:r>
              <a:rPr lang="es-ES" dirty="0" err="1"/>
              <a:t>level</a:t>
            </a:r>
            <a:endParaRPr dirty="0"/>
          </a:p>
        </p:txBody>
      </p:sp>
      <p:sp>
        <p:nvSpPr>
          <p:cNvPr id="39" name="Google Shape;550;p55">
            <a:extLst>
              <a:ext uri="{FF2B5EF4-FFF2-40B4-BE49-F238E27FC236}">
                <a16:creationId xmlns:a16="http://schemas.microsoft.com/office/drawing/2014/main" id="{A694528B-80E4-41CC-8A32-9A4274D86E2E}"/>
              </a:ext>
            </a:extLst>
          </p:cNvPr>
          <p:cNvSpPr txBox="1">
            <a:spLocks/>
          </p:cNvSpPr>
          <p:nvPr/>
        </p:nvSpPr>
        <p:spPr>
          <a:xfrm>
            <a:off x="378775" y="764254"/>
            <a:ext cx="8387400" cy="4924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Outfit"/>
              <a:buNone/>
              <a:defRPr sz="3200" b="1" i="0" u="none" strike="noStrike" cap="none">
                <a:solidFill>
                  <a:schemeClr val="dk1"/>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en-GB" dirty="0">
                <a:solidFill>
                  <a:srgbClr val="ADE1DD"/>
                </a:solidFill>
              </a:rPr>
              <a:t>Gender</a:t>
            </a:r>
          </a:p>
        </p:txBody>
      </p:sp>
      <p:sp>
        <p:nvSpPr>
          <p:cNvPr id="12" name="Rectangle 11">
            <a:extLst>
              <a:ext uri="{FF2B5EF4-FFF2-40B4-BE49-F238E27FC236}">
                <a16:creationId xmlns:a16="http://schemas.microsoft.com/office/drawing/2014/main" id="{3E6D26B7-0E1D-42BA-87AA-624799E7BE14}"/>
              </a:ext>
            </a:extLst>
          </p:cNvPr>
          <p:cNvSpPr/>
          <p:nvPr/>
        </p:nvSpPr>
        <p:spPr>
          <a:xfrm>
            <a:off x="2290333" y="1324789"/>
            <a:ext cx="977799" cy="276999"/>
          </a:xfrm>
          <a:prstGeom prst="rect">
            <a:avLst/>
          </a:prstGeom>
        </p:spPr>
        <p:txBody>
          <a:bodyPr wrap="square">
            <a:spAutoFit/>
          </a:bodyPr>
          <a:lstStyle/>
          <a:p>
            <a:r>
              <a:rPr lang="en-GB" sz="1200" b="1" dirty="0">
                <a:solidFill>
                  <a:schemeClr val="tx1">
                    <a:lumMod val="90000"/>
                    <a:lumOff val="10000"/>
                  </a:schemeClr>
                </a:solidFill>
                <a:latin typeface="Outfit Light"/>
              </a:rPr>
              <a:t>BELGIUM</a:t>
            </a:r>
            <a:endParaRPr lang="en-GB" sz="1200" dirty="0">
              <a:solidFill>
                <a:schemeClr val="tx1">
                  <a:lumMod val="90000"/>
                  <a:lumOff val="10000"/>
                </a:schemeClr>
              </a:solidFill>
              <a:latin typeface="Outfit Light"/>
            </a:endParaRPr>
          </a:p>
        </p:txBody>
      </p:sp>
      <p:sp>
        <p:nvSpPr>
          <p:cNvPr id="14" name="Rectangle 13">
            <a:extLst>
              <a:ext uri="{FF2B5EF4-FFF2-40B4-BE49-F238E27FC236}">
                <a16:creationId xmlns:a16="http://schemas.microsoft.com/office/drawing/2014/main" id="{1791F3B8-4936-4BC4-A96C-A9572646CB52}"/>
              </a:ext>
            </a:extLst>
          </p:cNvPr>
          <p:cNvSpPr/>
          <p:nvPr/>
        </p:nvSpPr>
        <p:spPr>
          <a:xfrm>
            <a:off x="4741334" y="1324789"/>
            <a:ext cx="4402666" cy="276999"/>
          </a:xfrm>
          <a:prstGeom prst="rect">
            <a:avLst/>
          </a:prstGeom>
        </p:spPr>
        <p:txBody>
          <a:bodyPr wrap="square">
            <a:spAutoFit/>
          </a:bodyPr>
          <a:lstStyle/>
          <a:p>
            <a:r>
              <a:rPr lang="en-GB" sz="1200" b="1" dirty="0">
                <a:solidFill>
                  <a:schemeClr val="tx1">
                    <a:lumMod val="90000"/>
                    <a:lumOff val="10000"/>
                  </a:schemeClr>
                </a:solidFill>
                <a:latin typeface="Outfit Light"/>
              </a:rPr>
              <a:t>The result is not driven by gender directly.</a:t>
            </a:r>
          </a:p>
        </p:txBody>
      </p:sp>
      <p:pic>
        <p:nvPicPr>
          <p:cNvPr id="9" name="Graphic 8" descr="Chevron arrows">
            <a:extLst>
              <a:ext uri="{FF2B5EF4-FFF2-40B4-BE49-F238E27FC236}">
                <a16:creationId xmlns:a16="http://schemas.microsoft.com/office/drawing/2014/main" id="{74BEE906-FC0D-4D6F-AF7E-02F196290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7" y="2032419"/>
            <a:ext cx="206944" cy="270505"/>
          </a:xfrm>
          <a:prstGeom prst="rect">
            <a:avLst/>
          </a:prstGeom>
        </p:spPr>
      </p:pic>
      <p:sp>
        <p:nvSpPr>
          <p:cNvPr id="10" name="Rectangle 9">
            <a:extLst>
              <a:ext uri="{FF2B5EF4-FFF2-40B4-BE49-F238E27FC236}">
                <a16:creationId xmlns:a16="http://schemas.microsoft.com/office/drawing/2014/main" id="{B98E60D2-E28F-4D27-A789-5C8D95D41444}"/>
              </a:ext>
            </a:extLst>
          </p:cNvPr>
          <p:cNvSpPr/>
          <p:nvPr/>
        </p:nvSpPr>
        <p:spPr>
          <a:xfrm>
            <a:off x="5105400" y="1659840"/>
            <a:ext cx="3936999" cy="1015663"/>
          </a:xfrm>
          <a:prstGeom prst="rect">
            <a:avLst/>
          </a:prstGeom>
        </p:spPr>
        <p:txBody>
          <a:bodyPr wrap="square">
            <a:spAutoFit/>
          </a:bodyPr>
          <a:lstStyle/>
          <a:p>
            <a:r>
              <a:rPr lang="en-GB" sz="1200" dirty="0">
                <a:solidFill>
                  <a:schemeClr val="tx1">
                    <a:lumMod val="90000"/>
                    <a:lumOff val="10000"/>
                  </a:schemeClr>
                </a:solidFill>
                <a:latin typeface="Outfit Light"/>
              </a:rPr>
              <a:t>It comes from the internal structure of the L-N sector. Although the sector is gender-balanced overall, women are more concentrated in administrative and support jobs, with lower wages, fewer hours and more part-time work.</a:t>
            </a:r>
          </a:p>
        </p:txBody>
      </p:sp>
      <p:pic>
        <p:nvPicPr>
          <p:cNvPr id="11" name="Graphic 10" descr="Chevron arrows">
            <a:extLst>
              <a:ext uri="{FF2B5EF4-FFF2-40B4-BE49-F238E27FC236}">
                <a16:creationId xmlns:a16="http://schemas.microsoft.com/office/drawing/2014/main" id="{9C908B38-B64D-4DAC-8FBE-A38DAA1BC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188" y="3078378"/>
            <a:ext cx="206944" cy="270505"/>
          </a:xfrm>
          <a:prstGeom prst="rect">
            <a:avLst/>
          </a:prstGeom>
        </p:spPr>
      </p:pic>
      <p:sp>
        <p:nvSpPr>
          <p:cNvPr id="15" name="Rectangle 14">
            <a:extLst>
              <a:ext uri="{FF2B5EF4-FFF2-40B4-BE49-F238E27FC236}">
                <a16:creationId xmlns:a16="http://schemas.microsoft.com/office/drawing/2014/main" id="{DA0D7EF7-8BF4-4EB2-B77F-D13A15A7A2B2}"/>
              </a:ext>
            </a:extLst>
          </p:cNvPr>
          <p:cNvSpPr/>
          <p:nvPr/>
        </p:nvSpPr>
        <p:spPr>
          <a:xfrm>
            <a:off x="5105400" y="2733555"/>
            <a:ext cx="3936999" cy="1015663"/>
          </a:xfrm>
          <a:prstGeom prst="rect">
            <a:avLst/>
          </a:prstGeom>
        </p:spPr>
        <p:txBody>
          <a:bodyPr wrap="square">
            <a:spAutoFit/>
          </a:bodyPr>
          <a:lstStyle/>
          <a:p>
            <a:r>
              <a:rPr lang="en-GB" sz="1200" dirty="0">
                <a:solidFill>
                  <a:schemeClr val="tx1">
                    <a:lumMod val="90000"/>
                    <a:lumOff val="10000"/>
                  </a:schemeClr>
                </a:solidFill>
                <a:latin typeface="Outfit Light"/>
              </a:rPr>
              <a:t>These characteristics are associated with lower predicted sectoral persistence in the model. Since the algorithm selects workers with the lowest predicted persistence, women become overrepresented among vulnerable workers.</a:t>
            </a:r>
          </a:p>
        </p:txBody>
      </p:sp>
    </p:spTree>
    <p:extLst>
      <p:ext uri="{BB962C8B-B14F-4D97-AF65-F5344CB8AC3E}">
        <p14:creationId xmlns:p14="http://schemas.microsoft.com/office/powerpoint/2010/main" val="1110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5" name="Google Shape;1085;p104">
            <a:extLst>
              <a:ext uri="{FF2B5EF4-FFF2-40B4-BE49-F238E27FC236}">
                <a16:creationId xmlns:a16="http://schemas.microsoft.com/office/drawing/2014/main" id="{192727D3-BB0A-4353-AD2B-714A054DC8D5}"/>
              </a:ext>
            </a:extLst>
          </p:cNvPr>
          <p:cNvSpPr txBox="1">
            <a:spLocks/>
          </p:cNvSpPr>
          <p:nvPr/>
        </p:nvSpPr>
        <p:spPr>
          <a:xfrm>
            <a:off x="378325" y="369325"/>
            <a:ext cx="4080600" cy="59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000"/>
              <a:buFont typeface="Outfit"/>
              <a:buNone/>
              <a:defRPr sz="4000" b="1" i="0" u="none" strike="noStrike" cap="none">
                <a:solidFill>
                  <a:schemeClr val="lt2"/>
                </a:solidFill>
                <a:latin typeface="Outfit"/>
                <a:ea typeface="Outfit"/>
                <a:cs typeface="Outfit"/>
                <a:sym typeface="Outfit"/>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r>
              <a:rPr lang="it" dirty="0">
                <a:solidFill>
                  <a:srgbClr val="493E52"/>
                </a:solidFill>
              </a:rPr>
              <a:t>02</a:t>
            </a:r>
          </a:p>
        </p:txBody>
      </p:sp>
      <p:sp>
        <p:nvSpPr>
          <p:cNvPr id="6" name="Google Shape;1087;p104">
            <a:extLst>
              <a:ext uri="{FF2B5EF4-FFF2-40B4-BE49-F238E27FC236}">
                <a16:creationId xmlns:a16="http://schemas.microsoft.com/office/drawing/2014/main" id="{21AE8509-C857-4B48-B6BD-662986529C08}"/>
              </a:ext>
            </a:extLst>
          </p:cNvPr>
          <p:cNvSpPr txBox="1">
            <a:spLocks/>
          </p:cNvSpPr>
          <p:nvPr/>
        </p:nvSpPr>
        <p:spPr>
          <a:xfrm>
            <a:off x="378325" y="1101225"/>
            <a:ext cx="4080600" cy="43088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a:solidFill>
                  <a:srgbClr val="493E52"/>
                </a:solidFill>
              </a:rPr>
              <a:t>Data and methodology</a:t>
            </a:r>
          </a:p>
        </p:txBody>
      </p:sp>
      <p:pic>
        <p:nvPicPr>
          <p:cNvPr id="7" name="Google Shape;1088;p104">
            <a:extLst>
              <a:ext uri="{FF2B5EF4-FFF2-40B4-BE49-F238E27FC236}">
                <a16:creationId xmlns:a16="http://schemas.microsoft.com/office/drawing/2014/main" id="{59962335-17B7-4728-A123-96E74C9B5B05}"/>
              </a:ext>
            </a:extLst>
          </p:cNvPr>
          <p:cNvPicPr preferRelativeResize="0"/>
          <p:nvPr/>
        </p:nvPicPr>
        <p:blipFill rotWithShape="1">
          <a:blip r:embed="rId3">
            <a:alphaModFix/>
          </a:blip>
          <a:srcRect/>
          <a:stretch/>
        </p:blipFill>
        <p:spPr>
          <a:xfrm>
            <a:off x="8236525" y="369325"/>
            <a:ext cx="529151" cy="462850"/>
          </a:xfrm>
          <a:prstGeom prst="rect">
            <a:avLst/>
          </a:prstGeom>
          <a:noFill/>
          <a:ln>
            <a:noFill/>
          </a:ln>
        </p:spPr>
      </p:pic>
      <p:grpSp>
        <p:nvGrpSpPr>
          <p:cNvPr id="4" name="Group 3">
            <a:extLst>
              <a:ext uri="{FF2B5EF4-FFF2-40B4-BE49-F238E27FC236}">
                <a16:creationId xmlns:a16="http://schemas.microsoft.com/office/drawing/2014/main" id="{02160D9A-4897-47B1-AF4C-AF6BB346547D}"/>
              </a:ext>
            </a:extLst>
          </p:cNvPr>
          <p:cNvGrpSpPr/>
          <p:nvPr/>
        </p:nvGrpSpPr>
        <p:grpSpPr>
          <a:xfrm>
            <a:off x="673123" y="1670912"/>
            <a:ext cx="7797753" cy="2930699"/>
            <a:chOff x="673123" y="1670912"/>
            <a:chExt cx="7797753" cy="2930699"/>
          </a:xfrm>
        </p:grpSpPr>
        <p:pic>
          <p:nvPicPr>
            <p:cNvPr id="8" name="Picture 7">
              <a:extLst>
                <a:ext uri="{FF2B5EF4-FFF2-40B4-BE49-F238E27FC236}">
                  <a16:creationId xmlns:a16="http://schemas.microsoft.com/office/drawing/2014/main" id="{9EED51AC-298E-4248-9045-83599AE9409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23" y="1670912"/>
              <a:ext cx="7797753" cy="2930699"/>
            </a:xfrm>
            <a:prstGeom prst="rect">
              <a:avLst/>
            </a:prstGeom>
            <a:noFill/>
          </p:spPr>
        </p:pic>
        <p:sp>
          <p:nvSpPr>
            <p:cNvPr id="3" name="Rectangle 2">
              <a:extLst>
                <a:ext uri="{FF2B5EF4-FFF2-40B4-BE49-F238E27FC236}">
                  <a16:creationId xmlns:a16="http://schemas.microsoft.com/office/drawing/2014/main" id="{71214CD8-C163-46A3-86CE-9F059D97C016}"/>
                </a:ext>
              </a:extLst>
            </p:cNvPr>
            <p:cNvSpPr/>
            <p:nvPr/>
          </p:nvSpPr>
          <p:spPr>
            <a:xfrm>
              <a:off x="7351183" y="2611967"/>
              <a:ext cx="630767" cy="150283"/>
            </a:xfrm>
            <a:prstGeom prst="rect">
              <a:avLst/>
            </a:prstGeom>
            <a:solidFill>
              <a:srgbClr val="95D9B0"/>
            </a:solidFill>
            <a:ln>
              <a:solidFill>
                <a:srgbClr val="95D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8">
              <a:extLst>
                <a:ext uri="{FF2B5EF4-FFF2-40B4-BE49-F238E27FC236}">
                  <a16:creationId xmlns:a16="http://schemas.microsoft.com/office/drawing/2014/main" id="{DDA2CCFB-9B00-4CC3-973E-27BAC96F9242}"/>
                </a:ext>
              </a:extLst>
            </p:cNvPr>
            <p:cNvSpPr/>
            <p:nvPr/>
          </p:nvSpPr>
          <p:spPr>
            <a:xfrm>
              <a:off x="7144598" y="2571750"/>
              <a:ext cx="1025736" cy="230832"/>
            </a:xfrm>
            <a:prstGeom prst="rect">
              <a:avLst/>
            </a:prstGeom>
          </p:spPr>
          <p:txBody>
            <a:bodyPr wrap="square">
              <a:spAutoFit/>
            </a:bodyPr>
            <a:lstStyle/>
            <a:p>
              <a:pPr algn="ctr"/>
              <a:r>
                <a:rPr lang="en-GB" sz="900" dirty="0">
                  <a:solidFill>
                    <a:schemeClr val="tx1">
                      <a:lumMod val="90000"/>
                      <a:lumOff val="10000"/>
                    </a:schemeClr>
                  </a:solidFill>
                  <a:latin typeface="Outfit Light"/>
                </a:rPr>
                <a:t>(EU-SILC)</a:t>
              </a:r>
              <a:endParaRPr lang="es-ES" sz="900" dirty="0">
                <a:solidFill>
                  <a:schemeClr val="tx1">
                    <a:lumMod val="90000"/>
                    <a:lumOff val="10000"/>
                  </a:schemeClr>
                </a:solidFill>
                <a:latin typeface="Outfit Light"/>
              </a:endParaRPr>
            </a:p>
          </p:txBody>
        </p:sp>
      </p:grpSp>
    </p:spTree>
    <p:extLst>
      <p:ext uri="{BB962C8B-B14F-4D97-AF65-F5344CB8AC3E}">
        <p14:creationId xmlns:p14="http://schemas.microsoft.com/office/powerpoint/2010/main" val="391326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4</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02a. Input – Output </a:t>
            </a:r>
            <a:r>
              <a:rPr lang="es-ES" dirty="0" err="1"/>
              <a:t>model</a:t>
            </a:r>
            <a:endParaRPr dirty="0"/>
          </a:p>
        </p:txBody>
      </p:sp>
      <p:grpSp>
        <p:nvGrpSpPr>
          <p:cNvPr id="35" name="Group 34">
            <a:extLst>
              <a:ext uri="{FF2B5EF4-FFF2-40B4-BE49-F238E27FC236}">
                <a16:creationId xmlns:a16="http://schemas.microsoft.com/office/drawing/2014/main" id="{5086CCB7-1F10-4AAC-BEA3-B38463F87986}"/>
              </a:ext>
            </a:extLst>
          </p:cNvPr>
          <p:cNvGrpSpPr/>
          <p:nvPr/>
        </p:nvGrpSpPr>
        <p:grpSpPr>
          <a:xfrm>
            <a:off x="5643351" y="323158"/>
            <a:ext cx="2589834" cy="584775"/>
            <a:chOff x="4866028" y="1783314"/>
            <a:chExt cx="2589834" cy="584775"/>
          </a:xfrm>
        </p:grpSpPr>
        <p:sp>
          <p:nvSpPr>
            <p:cNvPr id="36" name="Arrow: Left 522">
              <a:extLst>
                <a:ext uri="{FF2B5EF4-FFF2-40B4-BE49-F238E27FC236}">
                  <a16:creationId xmlns:a16="http://schemas.microsoft.com/office/drawing/2014/main" id="{834FBB5D-20E1-4A7E-9FCE-0F5E48247A1E}"/>
                </a:ext>
              </a:extLst>
            </p:cNvPr>
            <p:cNvSpPr/>
            <p:nvPr/>
          </p:nvSpPr>
          <p:spPr>
            <a:xfrm>
              <a:off x="4866028" y="1999352"/>
              <a:ext cx="772771" cy="169333"/>
            </a:xfrm>
            <a:prstGeom prst="leftArrow">
              <a:avLst/>
            </a:prstGeom>
            <a:solidFill>
              <a:srgbClr val="1D514C"/>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angle: Rounded Corners 521">
              <a:extLst>
                <a:ext uri="{FF2B5EF4-FFF2-40B4-BE49-F238E27FC236}">
                  <a16:creationId xmlns:a16="http://schemas.microsoft.com/office/drawing/2014/main" id="{5D92CC26-E5D2-44D7-823B-E26472FF5619}"/>
                </a:ext>
              </a:extLst>
            </p:cNvPr>
            <p:cNvSpPr/>
            <p:nvPr/>
          </p:nvSpPr>
          <p:spPr>
            <a:xfrm>
              <a:off x="5566740" y="1783314"/>
              <a:ext cx="1889122" cy="584775"/>
            </a:xfrm>
            <a:prstGeom prst="roundRect">
              <a:avLst/>
            </a:prstGeom>
            <a:solidFill>
              <a:schemeClr val="tx1">
                <a:lumMod val="10000"/>
                <a:lumOff val="9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37">
              <a:extLst>
                <a:ext uri="{FF2B5EF4-FFF2-40B4-BE49-F238E27FC236}">
                  <a16:creationId xmlns:a16="http://schemas.microsoft.com/office/drawing/2014/main" id="{9827CC5C-4D8C-49AA-A1C1-F373933E55B5}"/>
                </a:ext>
              </a:extLst>
            </p:cNvPr>
            <p:cNvSpPr/>
            <p:nvPr/>
          </p:nvSpPr>
          <p:spPr>
            <a:xfrm>
              <a:off x="5566740" y="1783314"/>
              <a:ext cx="731290" cy="584775"/>
            </a:xfrm>
            <a:prstGeom prst="rect">
              <a:avLst/>
            </a:prstGeom>
          </p:spPr>
          <p:txBody>
            <a:bodyPr wrap="none">
              <a:spAutoFit/>
            </a:bodyPr>
            <a:lstStyle/>
            <a:p>
              <a:r>
                <a:rPr lang="es-ES" sz="3200" dirty="0">
                  <a:solidFill>
                    <a:schemeClr val="tx1">
                      <a:lumMod val="90000"/>
                      <a:lumOff val="10000"/>
                    </a:schemeClr>
                  </a:solidFill>
                </a:rPr>
                <a:t>1st</a:t>
              </a:r>
              <a:endParaRPr lang="es-ES" dirty="0">
                <a:solidFill>
                  <a:schemeClr val="tx1">
                    <a:lumMod val="90000"/>
                    <a:lumOff val="10000"/>
                  </a:schemeClr>
                </a:solidFill>
              </a:endParaRPr>
            </a:p>
          </p:txBody>
        </p:sp>
        <p:sp>
          <p:nvSpPr>
            <p:cNvPr id="39" name="Rectangle 38">
              <a:extLst>
                <a:ext uri="{FF2B5EF4-FFF2-40B4-BE49-F238E27FC236}">
                  <a16:creationId xmlns:a16="http://schemas.microsoft.com/office/drawing/2014/main" id="{EA4F4F99-57D1-43EA-8C4D-791B23EFD3B7}"/>
                </a:ext>
              </a:extLst>
            </p:cNvPr>
            <p:cNvSpPr/>
            <p:nvPr/>
          </p:nvSpPr>
          <p:spPr>
            <a:xfrm>
              <a:off x="6168330" y="186794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
        <p:nvSpPr>
          <p:cNvPr id="14" name="Rectangle: Rounded Corners 13">
            <a:extLst>
              <a:ext uri="{FF2B5EF4-FFF2-40B4-BE49-F238E27FC236}">
                <a16:creationId xmlns:a16="http://schemas.microsoft.com/office/drawing/2014/main" id="{D114787D-EF2D-42D0-9E17-8FFAE6B0E9B2}"/>
              </a:ext>
            </a:extLst>
          </p:cNvPr>
          <p:cNvSpPr/>
          <p:nvPr/>
        </p:nvSpPr>
        <p:spPr>
          <a:xfrm>
            <a:off x="214243" y="1289350"/>
            <a:ext cx="8551332" cy="3000485"/>
          </a:xfrm>
          <a:prstGeom prst="roundRect">
            <a:avLst/>
          </a:prstGeom>
          <a:solidFill>
            <a:schemeClr val="tx1">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angle: Rounded Corners 16">
            <a:extLst>
              <a:ext uri="{FF2B5EF4-FFF2-40B4-BE49-F238E27FC236}">
                <a16:creationId xmlns:a16="http://schemas.microsoft.com/office/drawing/2014/main" id="{7E5904DF-15C2-4CE1-8BD6-7D0B6229F0BC}"/>
              </a:ext>
            </a:extLst>
          </p:cNvPr>
          <p:cNvSpPr/>
          <p:nvPr/>
        </p:nvSpPr>
        <p:spPr>
          <a:xfrm>
            <a:off x="1621740" y="1160516"/>
            <a:ext cx="1053004" cy="291792"/>
          </a:xfrm>
          <a:prstGeom prst="roundRect">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10000"/>
                    <a:lumOff val="90000"/>
                  </a:schemeClr>
                </a:solidFill>
                <a:latin typeface="Outfit Light"/>
                <a:ea typeface="Outfit Light"/>
                <a:cs typeface="Outfit Light"/>
                <a:sym typeface="Outfit Light"/>
              </a:rPr>
              <a:t>DATA</a:t>
            </a:r>
          </a:p>
        </p:txBody>
      </p:sp>
      <p:pic>
        <p:nvPicPr>
          <p:cNvPr id="20" name="Graphic 19" descr="Database">
            <a:extLst>
              <a:ext uri="{FF2B5EF4-FFF2-40B4-BE49-F238E27FC236}">
                <a16:creationId xmlns:a16="http://schemas.microsoft.com/office/drawing/2014/main" id="{59C23AD1-7B16-4CE7-9996-EB0201D5FB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4744" y="1136627"/>
            <a:ext cx="391219" cy="391219"/>
          </a:xfrm>
          <a:prstGeom prst="rect">
            <a:avLst/>
          </a:prstGeom>
        </p:spPr>
      </p:pic>
      <p:sp>
        <p:nvSpPr>
          <p:cNvPr id="31" name="Oval 30">
            <a:extLst>
              <a:ext uri="{FF2B5EF4-FFF2-40B4-BE49-F238E27FC236}">
                <a16:creationId xmlns:a16="http://schemas.microsoft.com/office/drawing/2014/main" id="{08463D2D-2338-490D-8192-AD42B71050FA}"/>
              </a:ext>
            </a:extLst>
          </p:cNvPr>
          <p:cNvSpPr/>
          <p:nvPr/>
        </p:nvSpPr>
        <p:spPr>
          <a:xfrm>
            <a:off x="400505" y="2005927"/>
            <a:ext cx="3523601" cy="1636885"/>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a:extLst>
              <a:ext uri="{FF2B5EF4-FFF2-40B4-BE49-F238E27FC236}">
                <a16:creationId xmlns:a16="http://schemas.microsoft.com/office/drawing/2014/main" id="{E0F4B493-34B0-45B7-B391-1AC28380FBFC}"/>
              </a:ext>
            </a:extLst>
          </p:cNvPr>
          <p:cNvSpPr/>
          <p:nvPr/>
        </p:nvSpPr>
        <p:spPr>
          <a:xfrm>
            <a:off x="-10197" y="1680664"/>
            <a:ext cx="4345004" cy="1962717"/>
          </a:xfrm>
          <a:prstGeom prst="rect">
            <a:avLst/>
          </a:prstGeom>
        </p:spPr>
        <p:txBody>
          <a:bodyPr wrap="square">
            <a:spAutoFit/>
          </a:bodyPr>
          <a:lstStyle/>
          <a:p>
            <a:pPr lvl="0" algn="ctr">
              <a:lnSpc>
                <a:spcPct val="107000"/>
              </a:lnSpc>
              <a:spcAft>
                <a:spcPts val="800"/>
              </a:spcAft>
              <a:buSzPts val="1000"/>
              <a:tabLst>
                <a:tab pos="457200" algn="l"/>
              </a:tabLst>
            </a:pPr>
            <a:r>
              <a:rPr lang="es-ES" sz="1200" dirty="0" err="1">
                <a:solidFill>
                  <a:schemeClr val="tx1">
                    <a:lumMod val="90000"/>
                    <a:lumOff val="10000"/>
                  </a:schemeClr>
                </a:solidFill>
                <a:latin typeface="Outfit Light"/>
              </a:rPr>
              <a:t>We</a:t>
            </a:r>
            <a:r>
              <a:rPr lang="es-ES" sz="1200" dirty="0">
                <a:solidFill>
                  <a:schemeClr val="tx1">
                    <a:lumMod val="90000"/>
                    <a:lumOff val="10000"/>
                  </a:schemeClr>
                </a:solidFill>
                <a:latin typeface="Outfit Light"/>
              </a:rPr>
              <a:t> use data </a:t>
            </a:r>
            <a:r>
              <a:rPr lang="es-ES" sz="1200" dirty="0" err="1">
                <a:solidFill>
                  <a:schemeClr val="tx1">
                    <a:lumMod val="90000"/>
                    <a:lumOff val="10000"/>
                  </a:schemeClr>
                </a:solidFill>
                <a:latin typeface="Outfit Light"/>
              </a:rPr>
              <a:t>from</a:t>
            </a:r>
            <a:r>
              <a:rPr lang="es-ES" sz="1200" dirty="0">
                <a:solidFill>
                  <a:schemeClr val="tx1">
                    <a:lumMod val="90000"/>
                    <a:lumOff val="10000"/>
                  </a:schemeClr>
                </a:solidFill>
                <a:latin typeface="Outfit Light"/>
              </a:rPr>
              <a:t> </a:t>
            </a:r>
            <a:r>
              <a:rPr lang="es-ES" sz="1200" b="1" dirty="0">
                <a:solidFill>
                  <a:schemeClr val="tx1">
                    <a:lumMod val="90000"/>
                    <a:lumOff val="10000"/>
                  </a:schemeClr>
                </a:solidFill>
                <a:latin typeface="Outfit Light"/>
              </a:rPr>
              <a:t>Eurostat</a:t>
            </a:r>
            <a:r>
              <a:rPr lang="es-ES" sz="1200" dirty="0">
                <a:solidFill>
                  <a:schemeClr val="tx1">
                    <a:lumMod val="90000"/>
                    <a:lumOff val="10000"/>
                  </a:schemeClr>
                </a:solidFill>
                <a:latin typeface="Outfit Light"/>
              </a:rPr>
              <a:t>:</a:t>
            </a:r>
          </a:p>
          <a:p>
            <a:pPr lvl="0" algn="ctr">
              <a:lnSpc>
                <a:spcPct val="107000"/>
              </a:lnSpc>
              <a:spcAft>
                <a:spcPts val="800"/>
              </a:spcAft>
              <a:buSzPts val="1000"/>
              <a:tabLst>
                <a:tab pos="457200" algn="l"/>
              </a:tabLst>
            </a:pPr>
            <a:r>
              <a:rPr lang="es-ES" sz="1200" b="1" i="1" u="sng" dirty="0" err="1">
                <a:solidFill>
                  <a:schemeClr val="tx1">
                    <a:lumMod val="90000"/>
                    <a:lumOff val="10000"/>
                  </a:schemeClr>
                </a:solidFill>
                <a:latin typeface="Outfit Light"/>
              </a:rPr>
              <a:t>Multiregional</a:t>
            </a:r>
            <a:r>
              <a:rPr lang="es-ES" sz="1200" b="1" i="1" u="sng" dirty="0">
                <a:solidFill>
                  <a:schemeClr val="tx1">
                    <a:lumMod val="90000"/>
                    <a:lumOff val="10000"/>
                  </a:schemeClr>
                </a:solidFill>
                <a:latin typeface="Outfit Light"/>
              </a:rPr>
              <a:t> Input-Output </a:t>
            </a:r>
            <a:r>
              <a:rPr lang="es-ES" sz="1200" b="1" i="1" u="sng" dirty="0" err="1">
                <a:solidFill>
                  <a:schemeClr val="tx1">
                    <a:lumMod val="90000"/>
                    <a:lumOff val="10000"/>
                  </a:schemeClr>
                </a:solidFill>
                <a:latin typeface="Outfit Light"/>
              </a:rPr>
              <a:t>Table</a:t>
            </a:r>
            <a:r>
              <a:rPr lang="es-ES" sz="1200" i="1" dirty="0">
                <a:solidFill>
                  <a:schemeClr val="tx1">
                    <a:lumMod val="90000"/>
                    <a:lumOff val="10000"/>
                  </a:schemeClr>
                </a:solidFill>
                <a:latin typeface="Outfit Light"/>
              </a:rPr>
              <a:t>:</a:t>
            </a:r>
          </a:p>
          <a:p>
            <a:pPr algn="ctr">
              <a:lnSpc>
                <a:spcPct val="107000"/>
              </a:lnSpc>
              <a:spcAft>
                <a:spcPts val="800"/>
              </a:spcAft>
              <a:buSzPts val="1000"/>
              <a:tabLst>
                <a:tab pos="457200" algn="l"/>
              </a:tabLst>
            </a:pPr>
            <a:r>
              <a:rPr lang="es-ES" sz="1200" dirty="0" err="1">
                <a:solidFill>
                  <a:schemeClr val="tx1">
                    <a:lumMod val="90000"/>
                    <a:lumOff val="10000"/>
                  </a:schemeClr>
                </a:solidFill>
                <a:latin typeface="Outfit Light"/>
              </a:rPr>
              <a:t>Based</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on</a:t>
            </a:r>
            <a:r>
              <a:rPr lang="es-ES" sz="1200" dirty="0">
                <a:solidFill>
                  <a:schemeClr val="tx1">
                    <a:lumMod val="90000"/>
                    <a:lumOff val="10000"/>
                  </a:schemeClr>
                </a:solidFill>
                <a:latin typeface="Outfit Light"/>
              </a:rPr>
              <a:t> </a:t>
            </a:r>
            <a:r>
              <a:rPr lang="es-ES" sz="1200" b="1" dirty="0">
                <a:solidFill>
                  <a:schemeClr val="tx1">
                    <a:lumMod val="90000"/>
                    <a:lumOff val="10000"/>
                  </a:schemeClr>
                </a:solidFill>
                <a:latin typeface="Outfit Light"/>
              </a:rPr>
              <a:t>FIGARO</a:t>
            </a:r>
            <a:r>
              <a:rPr lang="es-ES" sz="1200" dirty="0">
                <a:solidFill>
                  <a:schemeClr val="tx1">
                    <a:lumMod val="90000"/>
                    <a:lumOff val="10000"/>
                  </a:schemeClr>
                </a:solidFill>
                <a:latin typeface="Outfit Light"/>
              </a:rPr>
              <a:t> data </a:t>
            </a:r>
            <a:r>
              <a:rPr lang="es-ES" sz="1200" dirty="0" err="1">
                <a:solidFill>
                  <a:schemeClr val="tx1">
                    <a:lumMod val="90000"/>
                    <a:lumOff val="10000"/>
                  </a:schemeClr>
                </a:solidFill>
                <a:latin typeface="Outfit Light"/>
              </a:rPr>
              <a:t>for</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the</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year</a:t>
            </a:r>
            <a:r>
              <a:rPr lang="es-ES" sz="1200" dirty="0">
                <a:solidFill>
                  <a:schemeClr val="tx1">
                    <a:lumMod val="90000"/>
                    <a:lumOff val="10000"/>
                  </a:schemeClr>
                </a:solidFill>
                <a:latin typeface="Outfit Light"/>
              </a:rPr>
              <a:t> </a:t>
            </a:r>
            <a:r>
              <a:rPr lang="es-ES" sz="1200" b="1" dirty="0">
                <a:solidFill>
                  <a:schemeClr val="tx1">
                    <a:lumMod val="90000"/>
                    <a:lumOff val="10000"/>
                  </a:schemeClr>
                </a:solidFill>
                <a:latin typeface="Outfit Light"/>
              </a:rPr>
              <a:t>2022</a:t>
            </a:r>
            <a:r>
              <a:rPr lang="es-ES" sz="1200" dirty="0">
                <a:solidFill>
                  <a:schemeClr val="tx1">
                    <a:lumMod val="90000"/>
                    <a:lumOff val="10000"/>
                  </a:schemeClr>
                </a:solidFill>
                <a:latin typeface="Outfit Light"/>
              </a:rPr>
              <a:t>.</a:t>
            </a:r>
          </a:p>
          <a:p>
            <a:pPr algn="ctr">
              <a:lnSpc>
                <a:spcPct val="107000"/>
              </a:lnSpc>
              <a:spcAft>
                <a:spcPts val="800"/>
              </a:spcAft>
              <a:buSzPts val="1000"/>
              <a:tabLst>
                <a:tab pos="457200" algn="l"/>
              </a:tabLst>
            </a:pPr>
            <a:r>
              <a:rPr lang="es-ES" sz="1200" dirty="0">
                <a:solidFill>
                  <a:schemeClr val="tx1">
                    <a:lumMod val="90000"/>
                    <a:lumOff val="10000"/>
                  </a:schemeClr>
                </a:solidFill>
                <a:latin typeface="Outfit Light"/>
              </a:rPr>
              <a:t>(27x62)</a:t>
            </a:r>
          </a:p>
          <a:p>
            <a:pPr lvl="0" algn="ctr">
              <a:lnSpc>
                <a:spcPct val="107000"/>
              </a:lnSpc>
              <a:spcAft>
                <a:spcPts val="800"/>
              </a:spcAft>
              <a:buSzPts val="1000"/>
              <a:tabLst>
                <a:tab pos="457200" algn="l"/>
              </a:tabLst>
            </a:pPr>
            <a:r>
              <a:rPr lang="es-ES" sz="1200" b="1" i="1" u="sng" dirty="0" err="1">
                <a:solidFill>
                  <a:schemeClr val="tx1">
                    <a:lumMod val="90000"/>
                    <a:lumOff val="10000"/>
                  </a:schemeClr>
                </a:solidFill>
                <a:latin typeface="Outfit Light"/>
              </a:rPr>
              <a:t>Employment</a:t>
            </a:r>
            <a:r>
              <a:rPr lang="es-ES" sz="1200" b="1" i="1" u="sng" dirty="0">
                <a:solidFill>
                  <a:schemeClr val="tx1">
                    <a:lumMod val="90000"/>
                    <a:lumOff val="10000"/>
                  </a:schemeClr>
                </a:solidFill>
                <a:latin typeface="Outfit Light"/>
              </a:rPr>
              <a:t> data</a:t>
            </a:r>
            <a:r>
              <a:rPr lang="es-ES" sz="1200" i="1" dirty="0">
                <a:solidFill>
                  <a:schemeClr val="tx1">
                    <a:lumMod val="90000"/>
                    <a:lumOff val="10000"/>
                  </a:schemeClr>
                </a:solidFill>
                <a:latin typeface="Outfit Light"/>
              </a:rPr>
              <a:t>:</a:t>
            </a:r>
          </a:p>
          <a:p>
            <a:pPr lvl="0" algn="ctr">
              <a:buSzPts val="1000"/>
              <a:tabLst>
                <a:tab pos="457200" algn="l"/>
              </a:tabLst>
            </a:pPr>
            <a:r>
              <a:rPr lang="en-GB" sz="1200" dirty="0">
                <a:solidFill>
                  <a:schemeClr val="tx1">
                    <a:lumMod val="90000"/>
                    <a:lumOff val="10000"/>
                  </a:schemeClr>
                </a:solidFill>
                <a:latin typeface="Outfit Light"/>
              </a:rPr>
              <a:t>Employment by detailed industry </a:t>
            </a:r>
          </a:p>
          <a:p>
            <a:pPr lvl="0" algn="ctr">
              <a:buSzPts val="1000"/>
              <a:tabLst>
                <a:tab pos="457200" algn="l"/>
              </a:tabLst>
            </a:pPr>
            <a:r>
              <a:rPr lang="en-GB" sz="1200" dirty="0">
                <a:solidFill>
                  <a:schemeClr val="tx1">
                    <a:lumMod val="90000"/>
                    <a:lumOff val="10000"/>
                  </a:schemeClr>
                </a:solidFill>
                <a:latin typeface="Outfit Light"/>
              </a:rPr>
              <a:t>(NACE Rev.2) - </a:t>
            </a:r>
            <a:r>
              <a:rPr lang="en-GB" sz="1200" b="1" dirty="0">
                <a:solidFill>
                  <a:schemeClr val="tx1">
                    <a:lumMod val="90000"/>
                    <a:lumOff val="10000"/>
                  </a:schemeClr>
                </a:solidFill>
                <a:latin typeface="Outfit Light"/>
              </a:rPr>
              <a:t>national accounts</a:t>
            </a:r>
            <a:r>
              <a:rPr lang="en-GB" sz="1200" dirty="0">
                <a:solidFill>
                  <a:schemeClr val="tx1">
                    <a:lumMod val="90000"/>
                    <a:lumOff val="10000"/>
                  </a:schemeClr>
                </a:solidFill>
                <a:latin typeface="Outfit Light"/>
              </a:rPr>
              <a:t>.</a:t>
            </a:r>
            <a:endParaRPr lang="es-ES" sz="1200" dirty="0">
              <a:solidFill>
                <a:schemeClr val="tx1">
                  <a:lumMod val="90000"/>
                  <a:lumOff val="10000"/>
                </a:schemeClr>
              </a:solidFill>
              <a:latin typeface="Outfit Light"/>
            </a:endParaRPr>
          </a:p>
        </p:txBody>
      </p:sp>
    </p:spTree>
    <p:extLst>
      <p:ext uri="{BB962C8B-B14F-4D97-AF65-F5344CB8AC3E}">
        <p14:creationId xmlns:p14="http://schemas.microsoft.com/office/powerpoint/2010/main" val="209433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4</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02a. Input – Output </a:t>
            </a:r>
            <a:r>
              <a:rPr lang="es-ES" dirty="0" err="1"/>
              <a:t>model</a:t>
            </a:r>
            <a:endParaRPr dirty="0"/>
          </a:p>
        </p:txBody>
      </p:sp>
      <p:grpSp>
        <p:nvGrpSpPr>
          <p:cNvPr id="35" name="Group 34">
            <a:extLst>
              <a:ext uri="{FF2B5EF4-FFF2-40B4-BE49-F238E27FC236}">
                <a16:creationId xmlns:a16="http://schemas.microsoft.com/office/drawing/2014/main" id="{5086CCB7-1F10-4AAC-BEA3-B38463F87986}"/>
              </a:ext>
            </a:extLst>
          </p:cNvPr>
          <p:cNvGrpSpPr/>
          <p:nvPr/>
        </p:nvGrpSpPr>
        <p:grpSpPr>
          <a:xfrm>
            <a:off x="5643351" y="323158"/>
            <a:ext cx="2589834" cy="584775"/>
            <a:chOff x="4866028" y="1783314"/>
            <a:chExt cx="2589834" cy="584775"/>
          </a:xfrm>
        </p:grpSpPr>
        <p:sp>
          <p:nvSpPr>
            <p:cNvPr id="36" name="Arrow: Left 522">
              <a:extLst>
                <a:ext uri="{FF2B5EF4-FFF2-40B4-BE49-F238E27FC236}">
                  <a16:creationId xmlns:a16="http://schemas.microsoft.com/office/drawing/2014/main" id="{834FBB5D-20E1-4A7E-9FCE-0F5E48247A1E}"/>
                </a:ext>
              </a:extLst>
            </p:cNvPr>
            <p:cNvSpPr/>
            <p:nvPr/>
          </p:nvSpPr>
          <p:spPr>
            <a:xfrm>
              <a:off x="4866028" y="1999352"/>
              <a:ext cx="772771" cy="169333"/>
            </a:xfrm>
            <a:prstGeom prst="leftArrow">
              <a:avLst/>
            </a:prstGeom>
            <a:solidFill>
              <a:srgbClr val="1D514C"/>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angle: Rounded Corners 521">
              <a:extLst>
                <a:ext uri="{FF2B5EF4-FFF2-40B4-BE49-F238E27FC236}">
                  <a16:creationId xmlns:a16="http://schemas.microsoft.com/office/drawing/2014/main" id="{5D92CC26-E5D2-44D7-823B-E26472FF5619}"/>
                </a:ext>
              </a:extLst>
            </p:cNvPr>
            <p:cNvSpPr/>
            <p:nvPr/>
          </p:nvSpPr>
          <p:spPr>
            <a:xfrm>
              <a:off x="5566740" y="1783314"/>
              <a:ext cx="1889122" cy="584775"/>
            </a:xfrm>
            <a:prstGeom prst="roundRect">
              <a:avLst/>
            </a:prstGeom>
            <a:solidFill>
              <a:schemeClr val="tx1">
                <a:lumMod val="10000"/>
                <a:lumOff val="9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37">
              <a:extLst>
                <a:ext uri="{FF2B5EF4-FFF2-40B4-BE49-F238E27FC236}">
                  <a16:creationId xmlns:a16="http://schemas.microsoft.com/office/drawing/2014/main" id="{9827CC5C-4D8C-49AA-A1C1-F373933E55B5}"/>
                </a:ext>
              </a:extLst>
            </p:cNvPr>
            <p:cNvSpPr/>
            <p:nvPr/>
          </p:nvSpPr>
          <p:spPr>
            <a:xfrm>
              <a:off x="5566740" y="1783314"/>
              <a:ext cx="731290" cy="584775"/>
            </a:xfrm>
            <a:prstGeom prst="rect">
              <a:avLst/>
            </a:prstGeom>
          </p:spPr>
          <p:txBody>
            <a:bodyPr wrap="none">
              <a:spAutoFit/>
            </a:bodyPr>
            <a:lstStyle/>
            <a:p>
              <a:r>
                <a:rPr lang="es-ES" sz="3200" dirty="0">
                  <a:solidFill>
                    <a:schemeClr val="tx1">
                      <a:lumMod val="90000"/>
                      <a:lumOff val="10000"/>
                    </a:schemeClr>
                  </a:solidFill>
                </a:rPr>
                <a:t>1st</a:t>
              </a:r>
              <a:endParaRPr lang="es-ES" dirty="0">
                <a:solidFill>
                  <a:schemeClr val="tx1">
                    <a:lumMod val="90000"/>
                    <a:lumOff val="10000"/>
                  </a:schemeClr>
                </a:solidFill>
              </a:endParaRPr>
            </a:p>
          </p:txBody>
        </p:sp>
        <p:sp>
          <p:nvSpPr>
            <p:cNvPr id="39" name="Rectangle 38">
              <a:extLst>
                <a:ext uri="{FF2B5EF4-FFF2-40B4-BE49-F238E27FC236}">
                  <a16:creationId xmlns:a16="http://schemas.microsoft.com/office/drawing/2014/main" id="{EA4F4F99-57D1-43EA-8C4D-791B23EFD3B7}"/>
                </a:ext>
              </a:extLst>
            </p:cNvPr>
            <p:cNvSpPr/>
            <p:nvPr/>
          </p:nvSpPr>
          <p:spPr>
            <a:xfrm>
              <a:off x="6168330" y="186794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p:sp>
        <p:nvSpPr>
          <p:cNvPr id="11" name="Rectangle: Rounded Corners 10">
            <a:extLst>
              <a:ext uri="{FF2B5EF4-FFF2-40B4-BE49-F238E27FC236}">
                <a16:creationId xmlns:a16="http://schemas.microsoft.com/office/drawing/2014/main" id="{AEABB60C-D2C3-45EC-ADA8-EA2E5B1432FB}"/>
              </a:ext>
            </a:extLst>
          </p:cNvPr>
          <p:cNvSpPr/>
          <p:nvPr/>
        </p:nvSpPr>
        <p:spPr>
          <a:xfrm>
            <a:off x="214243" y="1289350"/>
            <a:ext cx="8551332" cy="3000485"/>
          </a:xfrm>
          <a:prstGeom prst="roundRect">
            <a:avLst/>
          </a:prstGeom>
          <a:solidFill>
            <a:schemeClr val="tx1">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Oval 11">
            <a:extLst>
              <a:ext uri="{FF2B5EF4-FFF2-40B4-BE49-F238E27FC236}">
                <a16:creationId xmlns:a16="http://schemas.microsoft.com/office/drawing/2014/main" id="{24F0D549-1747-4374-8C60-DE7E8E85C65F}"/>
              </a:ext>
            </a:extLst>
          </p:cNvPr>
          <p:cNvSpPr/>
          <p:nvPr/>
        </p:nvSpPr>
        <p:spPr>
          <a:xfrm>
            <a:off x="400505" y="2005927"/>
            <a:ext cx="3523601" cy="1636885"/>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Rectangle: Rounded Corners 78">
            <a:extLst>
              <a:ext uri="{FF2B5EF4-FFF2-40B4-BE49-F238E27FC236}">
                <a16:creationId xmlns:a16="http://schemas.microsoft.com/office/drawing/2014/main" id="{F394EDCB-0868-41F9-92AB-D76EF5FD3AC9}"/>
              </a:ext>
            </a:extLst>
          </p:cNvPr>
          <p:cNvSpPr/>
          <p:nvPr/>
        </p:nvSpPr>
        <p:spPr>
          <a:xfrm>
            <a:off x="1621740" y="1160516"/>
            <a:ext cx="1053004" cy="291792"/>
          </a:xfrm>
          <a:prstGeom prst="roundRect">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10000"/>
                    <a:lumOff val="90000"/>
                  </a:schemeClr>
                </a:solidFill>
                <a:latin typeface="Outfit Light"/>
                <a:ea typeface="Outfit Light"/>
                <a:cs typeface="Outfit Light"/>
                <a:sym typeface="Outfit Light"/>
              </a:rPr>
              <a:t>DATA</a:t>
            </a:r>
          </a:p>
        </p:txBody>
      </p:sp>
      <p:sp>
        <p:nvSpPr>
          <p:cNvPr id="28" name="Rectangle 27">
            <a:extLst>
              <a:ext uri="{FF2B5EF4-FFF2-40B4-BE49-F238E27FC236}">
                <a16:creationId xmlns:a16="http://schemas.microsoft.com/office/drawing/2014/main" id="{2D843515-F999-4E60-B5EA-FB184FF1E687}"/>
              </a:ext>
            </a:extLst>
          </p:cNvPr>
          <p:cNvSpPr/>
          <p:nvPr/>
        </p:nvSpPr>
        <p:spPr>
          <a:xfrm>
            <a:off x="4256049" y="1674937"/>
            <a:ext cx="4345004" cy="278666"/>
          </a:xfrm>
          <a:prstGeom prst="rect">
            <a:avLst/>
          </a:prstGeom>
        </p:spPr>
        <p:txBody>
          <a:bodyPr wrap="square">
            <a:spAutoFit/>
          </a:bodyPr>
          <a:lstStyle/>
          <a:p>
            <a:pPr lvl="0" algn="ctr">
              <a:lnSpc>
                <a:spcPct val="107000"/>
              </a:lnSpc>
              <a:spcAft>
                <a:spcPts val="800"/>
              </a:spcAft>
              <a:buSzPts val="1000"/>
              <a:tabLst>
                <a:tab pos="457200" algn="l"/>
              </a:tabLst>
            </a:pPr>
            <a:r>
              <a:rPr lang="es-ES" sz="1200" dirty="0" err="1">
                <a:solidFill>
                  <a:schemeClr val="tx1">
                    <a:lumMod val="90000"/>
                    <a:lumOff val="10000"/>
                  </a:schemeClr>
                </a:solidFill>
                <a:latin typeface="Outfit Light"/>
              </a:rPr>
              <a:t>We</a:t>
            </a:r>
            <a:r>
              <a:rPr lang="es-ES" sz="1200" dirty="0">
                <a:solidFill>
                  <a:schemeClr val="tx1">
                    <a:lumMod val="90000"/>
                    <a:lumOff val="10000"/>
                  </a:schemeClr>
                </a:solidFill>
                <a:latin typeface="Outfit Light"/>
              </a:rPr>
              <a:t> use a </a:t>
            </a:r>
            <a:r>
              <a:rPr lang="es-ES" sz="1200" b="1" dirty="0">
                <a:solidFill>
                  <a:schemeClr val="tx1">
                    <a:lumMod val="90000"/>
                    <a:lumOff val="10000"/>
                  </a:schemeClr>
                </a:solidFill>
                <a:latin typeface="Outfit Light"/>
              </a:rPr>
              <a:t>MRIO</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model</a:t>
            </a:r>
            <a:r>
              <a:rPr lang="es-ES" sz="1200" dirty="0">
                <a:solidFill>
                  <a:schemeClr val="tx1">
                    <a:lumMod val="90000"/>
                    <a:lumOff val="10000"/>
                  </a:schemeClr>
                </a:solidFill>
                <a:latin typeface="Outfit Light"/>
              </a:rPr>
              <a:t>:</a:t>
            </a:r>
            <a:endParaRPr lang="es-ES" sz="1200" i="1" dirty="0">
              <a:solidFill>
                <a:schemeClr val="tx1">
                  <a:lumMod val="90000"/>
                  <a:lumOff val="10000"/>
                </a:schemeClr>
              </a:solidFill>
              <a:latin typeface="Outfit Light"/>
            </a:endParaRPr>
          </a:p>
        </p:txBody>
      </p:sp>
      <p:sp>
        <p:nvSpPr>
          <p:cNvPr id="33" name="Rectangle: Rounded Corners 32">
            <a:extLst>
              <a:ext uri="{FF2B5EF4-FFF2-40B4-BE49-F238E27FC236}">
                <a16:creationId xmlns:a16="http://schemas.microsoft.com/office/drawing/2014/main" id="{21E4A389-5A6A-4BEE-9D78-3181373AABC0}"/>
              </a:ext>
            </a:extLst>
          </p:cNvPr>
          <p:cNvSpPr/>
          <p:nvPr/>
        </p:nvSpPr>
        <p:spPr>
          <a:xfrm>
            <a:off x="5911474" y="1140917"/>
            <a:ext cx="1053004" cy="291792"/>
          </a:xfrm>
          <a:prstGeom prst="roundRect">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10000"/>
                    <a:lumOff val="90000"/>
                  </a:schemeClr>
                </a:solidFill>
                <a:latin typeface="Outfit Light"/>
                <a:ea typeface="Outfit Light"/>
                <a:cs typeface="Outfit Light"/>
                <a:sym typeface="Outfit Light"/>
              </a:rPr>
              <a:t>MODEL</a:t>
            </a:r>
          </a:p>
        </p:txBody>
      </p:sp>
      <p:pic>
        <p:nvPicPr>
          <p:cNvPr id="10" name="Graphic 9" descr="Database">
            <a:extLst>
              <a:ext uri="{FF2B5EF4-FFF2-40B4-BE49-F238E27FC236}">
                <a16:creationId xmlns:a16="http://schemas.microsoft.com/office/drawing/2014/main" id="{84675DD2-026F-4DE3-A172-22A6B7B45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4744" y="1136627"/>
            <a:ext cx="391219" cy="391219"/>
          </a:xfrm>
          <a:prstGeom prst="rect">
            <a:avLst/>
          </a:prstGeom>
        </p:spPr>
      </p:pic>
      <p:pic>
        <p:nvPicPr>
          <p:cNvPr id="21" name="Graphic 20" descr="Gears">
            <a:extLst>
              <a:ext uri="{FF2B5EF4-FFF2-40B4-BE49-F238E27FC236}">
                <a16:creationId xmlns:a16="http://schemas.microsoft.com/office/drawing/2014/main" id="{87F4680D-F3A9-4F4B-AB7A-D72A5CA27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4478" y="1119365"/>
            <a:ext cx="391219" cy="391219"/>
          </a:xfrm>
          <a:prstGeom prst="rect">
            <a:avLst/>
          </a:prstGeom>
        </p:spPr>
      </p:pic>
      <p:grpSp>
        <p:nvGrpSpPr>
          <p:cNvPr id="2" name="Group 1"/>
          <p:cNvGrpSpPr/>
          <p:nvPr/>
        </p:nvGrpSpPr>
        <p:grpSpPr>
          <a:xfrm>
            <a:off x="4439495" y="1996391"/>
            <a:ext cx="4250236" cy="1607920"/>
            <a:chOff x="4649543" y="2079177"/>
            <a:chExt cx="4250236" cy="1607920"/>
          </a:xfrm>
        </p:grpSpPr>
        <p:sp>
          <p:nvSpPr>
            <p:cNvPr id="27" name="Oval 26">
              <a:extLst>
                <a:ext uri="{FF2B5EF4-FFF2-40B4-BE49-F238E27FC236}">
                  <a16:creationId xmlns:a16="http://schemas.microsoft.com/office/drawing/2014/main" id="{9A06B731-739D-4DFD-B161-2123F1525A21}"/>
                </a:ext>
              </a:extLst>
            </p:cNvPr>
            <p:cNvSpPr/>
            <p:nvPr/>
          </p:nvSpPr>
          <p:spPr>
            <a:xfrm>
              <a:off x="4649543" y="2079177"/>
              <a:ext cx="3996966" cy="1607920"/>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a:extLst>
                <a:ext uri="{FF2B5EF4-FFF2-40B4-BE49-F238E27FC236}">
                  <a16:creationId xmlns:a16="http://schemas.microsoft.com/office/drawing/2014/main" id="{2C2BC160-5986-4EC6-85CE-35BA7D89BD57}"/>
                </a:ext>
              </a:extLst>
            </p:cNvPr>
            <p:cNvSpPr/>
            <p:nvPr/>
          </p:nvSpPr>
          <p:spPr>
            <a:xfrm>
              <a:off x="4658970" y="2138995"/>
              <a:ext cx="3978111" cy="278666"/>
            </a:xfrm>
            <a:prstGeom prst="rect">
              <a:avLst/>
            </a:prstGeom>
          </p:spPr>
          <p:txBody>
            <a:bodyPr wrap="square">
              <a:spAutoFit/>
            </a:bodyPr>
            <a:lstStyle/>
            <a:p>
              <a:pPr lvl="0" algn="ctr">
                <a:lnSpc>
                  <a:spcPct val="107000"/>
                </a:lnSpc>
                <a:spcAft>
                  <a:spcPts val="800"/>
                </a:spcAft>
                <a:buSzPts val="1000"/>
                <a:tabLst>
                  <a:tab pos="457200" algn="l"/>
                </a:tabLst>
              </a:pPr>
              <a:r>
                <a:rPr lang="en-GB" sz="1200" b="1" dirty="0">
                  <a:solidFill>
                    <a:schemeClr val="tx1">
                      <a:lumMod val="90000"/>
                      <a:lumOff val="10000"/>
                    </a:schemeClr>
                  </a:solidFill>
                  <a:latin typeface="Outfit Light"/>
                </a:rPr>
                <a:t>This model integrates</a:t>
              </a:r>
              <a:r>
                <a:rPr lang="en-GB" sz="1200" dirty="0">
                  <a:solidFill>
                    <a:schemeClr val="tx1">
                      <a:lumMod val="90000"/>
                      <a:lumOff val="10000"/>
                    </a:schemeClr>
                  </a:solidFill>
                  <a:latin typeface="Outfit Light"/>
                </a:rPr>
                <a:t>:</a:t>
              </a:r>
            </a:p>
          </p:txBody>
        </p:sp>
        <p:sp>
          <p:nvSpPr>
            <p:cNvPr id="30" name="Rectangle 29">
              <a:extLst>
                <a:ext uri="{FF2B5EF4-FFF2-40B4-BE49-F238E27FC236}">
                  <a16:creationId xmlns:a16="http://schemas.microsoft.com/office/drawing/2014/main" id="{4A4A6469-EC72-4942-93EC-038FCB28D432}"/>
                </a:ext>
              </a:extLst>
            </p:cNvPr>
            <p:cNvSpPr/>
            <p:nvPr/>
          </p:nvSpPr>
          <p:spPr>
            <a:xfrm>
              <a:off x="4921668" y="2421597"/>
              <a:ext cx="3978111" cy="830997"/>
            </a:xfrm>
            <a:prstGeom prst="rect">
              <a:avLst/>
            </a:prstGeom>
          </p:spPr>
          <p:txBody>
            <a:bodyPr wrap="square">
              <a:spAutoFit/>
            </a:bodyPr>
            <a:lstStyle/>
            <a:p>
              <a:pPr marL="171450" indent="-171450">
                <a:buFont typeface="Arial" panose="020B0604020202020204" pitchFamily="34" charset="0"/>
                <a:buChar char="•"/>
              </a:pPr>
              <a:r>
                <a:rPr lang="es-ES" sz="1200" dirty="0">
                  <a:solidFill>
                    <a:schemeClr val="tx1">
                      <a:lumMod val="90000"/>
                      <a:lumOff val="10000"/>
                    </a:schemeClr>
                  </a:solidFill>
                  <a:latin typeface="Outfit Light"/>
                </a:rPr>
                <a:t>EU </a:t>
              </a:r>
              <a:r>
                <a:rPr lang="es-ES" sz="1200" dirty="0" err="1">
                  <a:solidFill>
                    <a:schemeClr val="tx1">
                      <a:lumMod val="90000"/>
                      <a:lumOff val="10000"/>
                    </a:schemeClr>
                  </a:solidFill>
                  <a:latin typeface="Outfit Light"/>
                </a:rPr>
                <a:t>countries</a:t>
              </a:r>
              <a:r>
                <a:rPr lang="es-ES" sz="1200" dirty="0">
                  <a:solidFill>
                    <a:schemeClr val="tx1">
                      <a:lumMod val="90000"/>
                      <a:lumOff val="10000"/>
                    </a:schemeClr>
                  </a:solidFill>
                  <a:latin typeface="Outfit Light"/>
                </a:rPr>
                <a:t> are </a:t>
              </a:r>
              <a:r>
                <a:rPr lang="es-ES" sz="1200" dirty="0" err="1">
                  <a:solidFill>
                    <a:schemeClr val="tx1">
                      <a:lumMod val="90000"/>
                      <a:lumOff val="10000"/>
                    </a:schemeClr>
                  </a:solidFill>
                  <a:latin typeface="Outfit Light"/>
                </a:rPr>
                <a:t>grouped</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together</a:t>
              </a:r>
              <a:r>
                <a:rPr lang="es-ES" sz="1200" dirty="0">
                  <a:solidFill>
                    <a:schemeClr val="tx1">
                      <a:lumMod val="90000"/>
                      <a:lumOff val="10000"/>
                    </a:schemeClr>
                  </a:solidFill>
                  <a:latin typeface="Outfit Light"/>
                </a:rPr>
                <a:t> as </a:t>
              </a:r>
              <a:r>
                <a:rPr lang="es-ES" sz="1200" dirty="0" err="1">
                  <a:solidFill>
                    <a:schemeClr val="tx1">
                      <a:lumMod val="90000"/>
                      <a:lumOff val="10000"/>
                    </a:schemeClr>
                  </a:solidFill>
                  <a:latin typeface="Outfit Light"/>
                </a:rPr>
                <a:t>an</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interconnected</a:t>
              </a:r>
              <a:r>
                <a:rPr lang="es-ES" sz="1200" dirty="0">
                  <a:solidFill>
                    <a:schemeClr val="tx1">
                      <a:lumMod val="90000"/>
                      <a:lumOff val="10000"/>
                    </a:schemeClr>
                  </a:solidFill>
                  <a:latin typeface="Outfit Light"/>
                </a:rPr>
                <a:t> bloc</a:t>
              </a:r>
            </a:p>
            <a:p>
              <a:pPr marL="171450" indent="-171450">
                <a:buFont typeface="Arial" panose="020B0604020202020204" pitchFamily="34" charset="0"/>
                <a:buChar char="•"/>
              </a:pPr>
              <a:r>
                <a:rPr lang="en-GB" sz="1200" dirty="0">
                  <a:solidFill>
                    <a:schemeClr val="tx1">
                      <a:lumMod val="90000"/>
                      <a:lumOff val="10000"/>
                    </a:schemeClr>
                  </a:solidFill>
                  <a:latin typeface="Outfit Light"/>
                </a:rPr>
                <a:t>Exports outside the EU are integrated as exogenous final demand</a:t>
              </a:r>
              <a:endParaRPr lang="es-ES" sz="1200" dirty="0">
                <a:solidFill>
                  <a:schemeClr val="tx1">
                    <a:lumMod val="90000"/>
                    <a:lumOff val="10000"/>
                  </a:schemeClr>
                </a:solidFill>
                <a:latin typeface="Outfit Light"/>
              </a:endParaRPr>
            </a:p>
          </p:txBody>
        </p:sp>
      </p:grpSp>
      <p:sp>
        <p:nvSpPr>
          <p:cNvPr id="40" name="Rectangle 39">
            <a:extLst>
              <a:ext uri="{FF2B5EF4-FFF2-40B4-BE49-F238E27FC236}">
                <a16:creationId xmlns:a16="http://schemas.microsoft.com/office/drawing/2014/main" id="{60A515DC-DD4E-4379-B9E1-137D52AE39D9}"/>
              </a:ext>
            </a:extLst>
          </p:cNvPr>
          <p:cNvSpPr/>
          <p:nvPr/>
        </p:nvSpPr>
        <p:spPr>
          <a:xfrm>
            <a:off x="-10197" y="1680664"/>
            <a:ext cx="4345004" cy="1962717"/>
          </a:xfrm>
          <a:prstGeom prst="rect">
            <a:avLst/>
          </a:prstGeom>
        </p:spPr>
        <p:txBody>
          <a:bodyPr wrap="square">
            <a:spAutoFit/>
          </a:bodyPr>
          <a:lstStyle/>
          <a:p>
            <a:pPr lvl="0" algn="ctr">
              <a:lnSpc>
                <a:spcPct val="107000"/>
              </a:lnSpc>
              <a:spcAft>
                <a:spcPts val="800"/>
              </a:spcAft>
              <a:buSzPts val="1000"/>
              <a:tabLst>
                <a:tab pos="457200" algn="l"/>
              </a:tabLst>
            </a:pPr>
            <a:r>
              <a:rPr lang="es-ES" sz="1200" dirty="0" err="1">
                <a:solidFill>
                  <a:schemeClr val="tx1">
                    <a:lumMod val="90000"/>
                    <a:lumOff val="10000"/>
                  </a:schemeClr>
                </a:solidFill>
                <a:latin typeface="Outfit Light"/>
              </a:rPr>
              <a:t>We</a:t>
            </a:r>
            <a:r>
              <a:rPr lang="es-ES" sz="1200" dirty="0">
                <a:solidFill>
                  <a:schemeClr val="tx1">
                    <a:lumMod val="90000"/>
                    <a:lumOff val="10000"/>
                  </a:schemeClr>
                </a:solidFill>
                <a:latin typeface="Outfit Light"/>
              </a:rPr>
              <a:t> use data </a:t>
            </a:r>
            <a:r>
              <a:rPr lang="es-ES" sz="1200" dirty="0" err="1">
                <a:solidFill>
                  <a:schemeClr val="tx1">
                    <a:lumMod val="90000"/>
                    <a:lumOff val="10000"/>
                  </a:schemeClr>
                </a:solidFill>
                <a:latin typeface="Outfit Light"/>
              </a:rPr>
              <a:t>from</a:t>
            </a:r>
            <a:r>
              <a:rPr lang="es-ES" sz="1200" dirty="0">
                <a:solidFill>
                  <a:schemeClr val="tx1">
                    <a:lumMod val="90000"/>
                    <a:lumOff val="10000"/>
                  </a:schemeClr>
                </a:solidFill>
                <a:latin typeface="Outfit Light"/>
              </a:rPr>
              <a:t> </a:t>
            </a:r>
            <a:r>
              <a:rPr lang="es-ES" sz="1200" b="1" dirty="0">
                <a:solidFill>
                  <a:schemeClr val="tx1">
                    <a:lumMod val="90000"/>
                    <a:lumOff val="10000"/>
                  </a:schemeClr>
                </a:solidFill>
                <a:latin typeface="Outfit Light"/>
              </a:rPr>
              <a:t>Eurostat</a:t>
            </a:r>
            <a:r>
              <a:rPr lang="es-ES" sz="1200" dirty="0">
                <a:solidFill>
                  <a:schemeClr val="tx1">
                    <a:lumMod val="90000"/>
                    <a:lumOff val="10000"/>
                  </a:schemeClr>
                </a:solidFill>
                <a:latin typeface="Outfit Light"/>
              </a:rPr>
              <a:t>:</a:t>
            </a:r>
          </a:p>
          <a:p>
            <a:pPr lvl="0" algn="ctr">
              <a:lnSpc>
                <a:spcPct val="107000"/>
              </a:lnSpc>
              <a:spcAft>
                <a:spcPts val="800"/>
              </a:spcAft>
              <a:buSzPts val="1000"/>
              <a:tabLst>
                <a:tab pos="457200" algn="l"/>
              </a:tabLst>
            </a:pPr>
            <a:r>
              <a:rPr lang="es-ES" sz="1200" b="1" i="1" u="sng" dirty="0" err="1">
                <a:solidFill>
                  <a:schemeClr val="tx1">
                    <a:lumMod val="90000"/>
                    <a:lumOff val="10000"/>
                  </a:schemeClr>
                </a:solidFill>
                <a:latin typeface="Outfit Light"/>
              </a:rPr>
              <a:t>Multiregional</a:t>
            </a:r>
            <a:r>
              <a:rPr lang="es-ES" sz="1200" b="1" i="1" u="sng" dirty="0">
                <a:solidFill>
                  <a:schemeClr val="tx1">
                    <a:lumMod val="90000"/>
                    <a:lumOff val="10000"/>
                  </a:schemeClr>
                </a:solidFill>
                <a:latin typeface="Outfit Light"/>
              </a:rPr>
              <a:t> Input-Output </a:t>
            </a:r>
            <a:r>
              <a:rPr lang="es-ES" sz="1200" b="1" i="1" u="sng" dirty="0" err="1">
                <a:solidFill>
                  <a:schemeClr val="tx1">
                    <a:lumMod val="90000"/>
                    <a:lumOff val="10000"/>
                  </a:schemeClr>
                </a:solidFill>
                <a:latin typeface="Outfit Light"/>
              </a:rPr>
              <a:t>Table</a:t>
            </a:r>
            <a:r>
              <a:rPr lang="es-ES" sz="1200" i="1" dirty="0">
                <a:solidFill>
                  <a:schemeClr val="tx1">
                    <a:lumMod val="90000"/>
                    <a:lumOff val="10000"/>
                  </a:schemeClr>
                </a:solidFill>
                <a:latin typeface="Outfit Light"/>
              </a:rPr>
              <a:t>:</a:t>
            </a:r>
          </a:p>
          <a:p>
            <a:pPr algn="ctr">
              <a:lnSpc>
                <a:spcPct val="107000"/>
              </a:lnSpc>
              <a:spcAft>
                <a:spcPts val="800"/>
              </a:spcAft>
              <a:buSzPts val="1000"/>
              <a:tabLst>
                <a:tab pos="457200" algn="l"/>
              </a:tabLst>
            </a:pPr>
            <a:r>
              <a:rPr lang="es-ES" sz="1200" dirty="0" err="1">
                <a:solidFill>
                  <a:schemeClr val="tx1">
                    <a:lumMod val="90000"/>
                    <a:lumOff val="10000"/>
                  </a:schemeClr>
                </a:solidFill>
                <a:latin typeface="Outfit Light"/>
              </a:rPr>
              <a:t>Based</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on</a:t>
            </a:r>
            <a:r>
              <a:rPr lang="es-ES" sz="1200" dirty="0">
                <a:solidFill>
                  <a:schemeClr val="tx1">
                    <a:lumMod val="90000"/>
                    <a:lumOff val="10000"/>
                  </a:schemeClr>
                </a:solidFill>
                <a:latin typeface="Outfit Light"/>
              </a:rPr>
              <a:t> </a:t>
            </a:r>
            <a:r>
              <a:rPr lang="es-ES" sz="1200" b="1" dirty="0">
                <a:solidFill>
                  <a:schemeClr val="tx1">
                    <a:lumMod val="90000"/>
                    <a:lumOff val="10000"/>
                  </a:schemeClr>
                </a:solidFill>
                <a:latin typeface="Outfit Light"/>
              </a:rPr>
              <a:t>FIGARO</a:t>
            </a:r>
            <a:r>
              <a:rPr lang="es-ES" sz="1200" dirty="0">
                <a:solidFill>
                  <a:schemeClr val="tx1">
                    <a:lumMod val="90000"/>
                    <a:lumOff val="10000"/>
                  </a:schemeClr>
                </a:solidFill>
                <a:latin typeface="Outfit Light"/>
              </a:rPr>
              <a:t> data </a:t>
            </a:r>
            <a:r>
              <a:rPr lang="es-ES" sz="1200" dirty="0" err="1">
                <a:solidFill>
                  <a:schemeClr val="tx1">
                    <a:lumMod val="90000"/>
                    <a:lumOff val="10000"/>
                  </a:schemeClr>
                </a:solidFill>
                <a:latin typeface="Outfit Light"/>
              </a:rPr>
              <a:t>for</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the</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year</a:t>
            </a:r>
            <a:r>
              <a:rPr lang="es-ES" sz="1200" dirty="0">
                <a:solidFill>
                  <a:schemeClr val="tx1">
                    <a:lumMod val="90000"/>
                    <a:lumOff val="10000"/>
                  </a:schemeClr>
                </a:solidFill>
                <a:latin typeface="Outfit Light"/>
              </a:rPr>
              <a:t> </a:t>
            </a:r>
            <a:r>
              <a:rPr lang="es-ES" sz="1200" b="1" dirty="0">
                <a:solidFill>
                  <a:schemeClr val="tx1">
                    <a:lumMod val="90000"/>
                    <a:lumOff val="10000"/>
                  </a:schemeClr>
                </a:solidFill>
                <a:latin typeface="Outfit Light"/>
              </a:rPr>
              <a:t>2022</a:t>
            </a:r>
            <a:r>
              <a:rPr lang="es-ES" sz="1200" dirty="0">
                <a:solidFill>
                  <a:schemeClr val="tx1">
                    <a:lumMod val="90000"/>
                    <a:lumOff val="10000"/>
                  </a:schemeClr>
                </a:solidFill>
                <a:latin typeface="Outfit Light"/>
              </a:rPr>
              <a:t>.</a:t>
            </a:r>
          </a:p>
          <a:p>
            <a:pPr algn="ctr">
              <a:lnSpc>
                <a:spcPct val="107000"/>
              </a:lnSpc>
              <a:spcAft>
                <a:spcPts val="800"/>
              </a:spcAft>
              <a:buSzPts val="1000"/>
              <a:tabLst>
                <a:tab pos="457200" algn="l"/>
              </a:tabLst>
            </a:pPr>
            <a:r>
              <a:rPr lang="es-ES" sz="1200" dirty="0">
                <a:solidFill>
                  <a:schemeClr val="tx1">
                    <a:lumMod val="90000"/>
                    <a:lumOff val="10000"/>
                  </a:schemeClr>
                </a:solidFill>
                <a:latin typeface="Outfit Light"/>
              </a:rPr>
              <a:t>(27x62)</a:t>
            </a:r>
          </a:p>
          <a:p>
            <a:pPr lvl="0" algn="ctr">
              <a:lnSpc>
                <a:spcPct val="107000"/>
              </a:lnSpc>
              <a:spcAft>
                <a:spcPts val="800"/>
              </a:spcAft>
              <a:buSzPts val="1000"/>
              <a:tabLst>
                <a:tab pos="457200" algn="l"/>
              </a:tabLst>
            </a:pPr>
            <a:r>
              <a:rPr lang="es-ES" sz="1200" b="1" i="1" u="sng" dirty="0" err="1">
                <a:solidFill>
                  <a:schemeClr val="tx1">
                    <a:lumMod val="90000"/>
                    <a:lumOff val="10000"/>
                  </a:schemeClr>
                </a:solidFill>
                <a:latin typeface="Outfit Light"/>
              </a:rPr>
              <a:t>Employment</a:t>
            </a:r>
            <a:r>
              <a:rPr lang="es-ES" sz="1200" b="1" i="1" u="sng" dirty="0">
                <a:solidFill>
                  <a:schemeClr val="tx1">
                    <a:lumMod val="90000"/>
                    <a:lumOff val="10000"/>
                  </a:schemeClr>
                </a:solidFill>
                <a:latin typeface="Outfit Light"/>
              </a:rPr>
              <a:t> data</a:t>
            </a:r>
            <a:r>
              <a:rPr lang="es-ES" sz="1200" i="1" dirty="0">
                <a:solidFill>
                  <a:schemeClr val="tx1">
                    <a:lumMod val="90000"/>
                    <a:lumOff val="10000"/>
                  </a:schemeClr>
                </a:solidFill>
                <a:latin typeface="Outfit Light"/>
              </a:rPr>
              <a:t>:</a:t>
            </a:r>
          </a:p>
          <a:p>
            <a:pPr lvl="0" algn="ctr">
              <a:buSzPts val="1000"/>
              <a:tabLst>
                <a:tab pos="457200" algn="l"/>
              </a:tabLst>
            </a:pPr>
            <a:r>
              <a:rPr lang="en-GB" sz="1200" dirty="0">
                <a:solidFill>
                  <a:schemeClr val="tx1">
                    <a:lumMod val="90000"/>
                    <a:lumOff val="10000"/>
                  </a:schemeClr>
                </a:solidFill>
                <a:latin typeface="Outfit Light"/>
              </a:rPr>
              <a:t>Employment by detailed industry </a:t>
            </a:r>
          </a:p>
          <a:p>
            <a:pPr lvl="0" algn="ctr">
              <a:buSzPts val="1000"/>
              <a:tabLst>
                <a:tab pos="457200" algn="l"/>
              </a:tabLst>
            </a:pPr>
            <a:r>
              <a:rPr lang="en-GB" sz="1200" dirty="0">
                <a:solidFill>
                  <a:schemeClr val="tx1">
                    <a:lumMod val="90000"/>
                    <a:lumOff val="10000"/>
                  </a:schemeClr>
                </a:solidFill>
                <a:latin typeface="Outfit Light"/>
              </a:rPr>
              <a:t>(NACE Rev.2) - </a:t>
            </a:r>
            <a:r>
              <a:rPr lang="en-GB" sz="1200" b="1" dirty="0">
                <a:solidFill>
                  <a:schemeClr val="tx1">
                    <a:lumMod val="90000"/>
                    <a:lumOff val="10000"/>
                  </a:schemeClr>
                </a:solidFill>
                <a:latin typeface="Outfit Light"/>
              </a:rPr>
              <a:t>national accounts</a:t>
            </a:r>
            <a:r>
              <a:rPr lang="en-GB" sz="1200" dirty="0">
                <a:solidFill>
                  <a:schemeClr val="tx1">
                    <a:lumMod val="90000"/>
                    <a:lumOff val="10000"/>
                  </a:schemeClr>
                </a:solidFill>
                <a:latin typeface="Outfit Light"/>
              </a:rPr>
              <a:t>.</a:t>
            </a:r>
            <a:endParaRPr lang="es-ES" sz="1200" dirty="0">
              <a:solidFill>
                <a:schemeClr val="tx1">
                  <a:lumMod val="90000"/>
                  <a:lumOff val="10000"/>
                </a:schemeClr>
              </a:solidFill>
              <a:latin typeface="Outfit Light"/>
            </a:endParaRPr>
          </a:p>
        </p:txBody>
      </p:sp>
      <p:sp>
        <p:nvSpPr>
          <p:cNvPr id="3" name="Rectangle 2">
            <a:extLst>
              <a:ext uri="{FF2B5EF4-FFF2-40B4-BE49-F238E27FC236}">
                <a16:creationId xmlns:a16="http://schemas.microsoft.com/office/drawing/2014/main" id="{1A08E06C-404E-42ED-8C41-DF4194038650}"/>
              </a:ext>
            </a:extLst>
          </p:cNvPr>
          <p:cNvSpPr/>
          <p:nvPr/>
        </p:nvSpPr>
        <p:spPr>
          <a:xfrm>
            <a:off x="4256049" y="3366088"/>
            <a:ext cx="4510126" cy="646331"/>
          </a:xfrm>
          <a:prstGeom prst="rect">
            <a:avLst/>
          </a:prstGeom>
        </p:spPr>
        <p:txBody>
          <a:bodyPr wrap="square">
            <a:spAutoFit/>
          </a:bodyPr>
          <a:lstStyle/>
          <a:p>
            <a:pPr algn="ctr"/>
            <a:r>
              <a:rPr lang="es-ES" sz="1200" i="1" dirty="0" err="1">
                <a:solidFill>
                  <a:schemeClr val="tx1">
                    <a:lumMod val="90000"/>
                    <a:lumOff val="10000"/>
                  </a:schemeClr>
                </a:solidFill>
                <a:latin typeface="Outfit Light"/>
              </a:rPr>
              <a:t>With</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this</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approach</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we</a:t>
            </a:r>
            <a:r>
              <a:rPr lang="es-ES" sz="1200" i="1" dirty="0">
                <a:solidFill>
                  <a:schemeClr val="tx1">
                    <a:lumMod val="90000"/>
                    <a:lumOff val="10000"/>
                  </a:schemeClr>
                </a:solidFill>
                <a:latin typeface="Outfit Light"/>
              </a:rPr>
              <a:t> can </a:t>
            </a:r>
            <a:r>
              <a:rPr lang="es-ES" sz="1200" i="1" dirty="0" err="1">
                <a:solidFill>
                  <a:schemeClr val="tx1">
                    <a:lumMod val="90000"/>
                    <a:lumOff val="10000"/>
                  </a:schemeClr>
                </a:solidFill>
                <a:latin typeface="Outfit Light"/>
              </a:rPr>
              <a:t>estimate</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the</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production</a:t>
            </a:r>
            <a:r>
              <a:rPr lang="es-ES" sz="1200" i="1" dirty="0">
                <a:solidFill>
                  <a:schemeClr val="tx1">
                    <a:lumMod val="90000"/>
                    <a:lumOff val="10000"/>
                  </a:schemeClr>
                </a:solidFill>
                <a:latin typeface="Outfit Light"/>
              </a:rPr>
              <a:t> and </a:t>
            </a:r>
            <a:r>
              <a:rPr lang="es-ES" sz="1200" i="1" dirty="0" err="1">
                <a:solidFill>
                  <a:schemeClr val="tx1">
                    <a:lumMod val="90000"/>
                    <a:lumOff val="10000"/>
                  </a:schemeClr>
                </a:solidFill>
                <a:latin typeface="Outfit Light"/>
              </a:rPr>
              <a:t>employment</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required</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to</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meet</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external</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demand</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particularly</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that</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related</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to</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exports</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to</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the</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United</a:t>
            </a:r>
            <a:r>
              <a:rPr lang="es-ES" sz="1200" i="1" dirty="0">
                <a:solidFill>
                  <a:schemeClr val="tx1">
                    <a:lumMod val="90000"/>
                    <a:lumOff val="10000"/>
                  </a:schemeClr>
                </a:solidFill>
                <a:latin typeface="Outfit Light"/>
              </a:rPr>
              <a:t> </a:t>
            </a:r>
            <a:r>
              <a:rPr lang="es-ES" sz="1200" i="1" dirty="0" err="1">
                <a:solidFill>
                  <a:schemeClr val="tx1">
                    <a:lumMod val="90000"/>
                    <a:lumOff val="10000"/>
                  </a:schemeClr>
                </a:solidFill>
                <a:latin typeface="Outfit Light"/>
              </a:rPr>
              <a:t>States</a:t>
            </a:r>
            <a:endParaRPr lang="es-ES" sz="1200" i="1" dirty="0">
              <a:solidFill>
                <a:schemeClr val="tx1">
                  <a:lumMod val="90000"/>
                  <a:lumOff val="10000"/>
                </a:schemeClr>
              </a:solidFill>
              <a:latin typeface="Outfit Light"/>
            </a:endParaRPr>
          </a:p>
        </p:txBody>
      </p:sp>
      <p:sp>
        <p:nvSpPr>
          <p:cNvPr id="4" name="Arrow: Down 3">
            <a:extLst>
              <a:ext uri="{FF2B5EF4-FFF2-40B4-BE49-F238E27FC236}">
                <a16:creationId xmlns:a16="http://schemas.microsoft.com/office/drawing/2014/main" id="{2830794C-3774-4C85-BB12-E0C0E8948C1A}"/>
              </a:ext>
            </a:extLst>
          </p:cNvPr>
          <p:cNvSpPr/>
          <p:nvPr/>
        </p:nvSpPr>
        <p:spPr>
          <a:xfrm>
            <a:off x="6353583" y="3079203"/>
            <a:ext cx="315058" cy="265502"/>
          </a:xfrm>
          <a:prstGeom prst="downArrow">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0166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EABB60C-D2C3-45EC-ADA8-EA2E5B1432FB}"/>
              </a:ext>
            </a:extLst>
          </p:cNvPr>
          <p:cNvSpPr/>
          <p:nvPr/>
        </p:nvSpPr>
        <p:spPr>
          <a:xfrm>
            <a:off x="377825" y="1128739"/>
            <a:ext cx="8388350" cy="3703186"/>
          </a:xfrm>
          <a:prstGeom prst="roundRect">
            <a:avLst/>
          </a:prstGeom>
          <a:solidFill>
            <a:schemeClr val="tx1">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7" name="Oval 36">
            <a:extLst>
              <a:ext uri="{FF2B5EF4-FFF2-40B4-BE49-F238E27FC236}">
                <a16:creationId xmlns:a16="http://schemas.microsoft.com/office/drawing/2014/main" id="{A83E23E1-2DCE-4959-A32D-A065F0E78A0C}"/>
              </a:ext>
            </a:extLst>
          </p:cNvPr>
          <p:cNvSpPr/>
          <p:nvPr/>
        </p:nvSpPr>
        <p:spPr>
          <a:xfrm>
            <a:off x="641902" y="2881982"/>
            <a:ext cx="3762800" cy="476284"/>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Oval 34">
            <a:extLst>
              <a:ext uri="{FF2B5EF4-FFF2-40B4-BE49-F238E27FC236}">
                <a16:creationId xmlns:a16="http://schemas.microsoft.com/office/drawing/2014/main" id="{D5B13D40-A8DE-4A8D-A5F4-D9118F743E63}"/>
              </a:ext>
            </a:extLst>
          </p:cNvPr>
          <p:cNvSpPr/>
          <p:nvPr/>
        </p:nvSpPr>
        <p:spPr>
          <a:xfrm>
            <a:off x="577554" y="2255276"/>
            <a:ext cx="3762800" cy="476284"/>
          </a:xfrm>
          <a:prstGeom prst="ellipse">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9" name="Google Shape;549;p55"/>
          <p:cNvSpPr txBox="1">
            <a:spLocks noGrp="1"/>
          </p:cNvSpPr>
          <p:nvPr>
            <p:ph type="sldNum" idx="12"/>
          </p:nvPr>
        </p:nvSpPr>
        <p:spPr>
          <a:xfrm>
            <a:off x="8146375" y="4831925"/>
            <a:ext cx="619200" cy="175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it" dirty="0"/>
              <a:t>5</a:t>
            </a:r>
            <a:endParaRPr dirty="0"/>
          </a:p>
        </p:txBody>
      </p:sp>
      <p:sp>
        <p:nvSpPr>
          <p:cNvPr id="550" name="Google Shape;550;p55"/>
          <p:cNvSpPr txBox="1">
            <a:spLocks noGrp="1"/>
          </p:cNvSpPr>
          <p:nvPr>
            <p:ph type="title"/>
          </p:nvPr>
        </p:nvSpPr>
        <p:spPr>
          <a:xfrm>
            <a:off x="378325" y="369325"/>
            <a:ext cx="8387400" cy="492443"/>
          </a:xfrm>
          <a:prstGeom prst="rect">
            <a:avLst/>
          </a:prstGeom>
        </p:spPr>
        <p:txBody>
          <a:bodyPr spcFirstLastPara="1" wrap="square" lIns="0" tIns="0" rIns="0" bIns="0" anchor="t" anchorCtr="0">
            <a:spAutoFit/>
          </a:bodyPr>
          <a:lstStyle/>
          <a:p>
            <a:pPr lvl="0"/>
            <a:r>
              <a:rPr lang="es-ES" dirty="0"/>
              <a:t>02a. Input – Output </a:t>
            </a:r>
            <a:r>
              <a:rPr lang="es-ES" dirty="0" err="1"/>
              <a:t>model</a:t>
            </a:r>
            <a:endParaRPr dirty="0"/>
          </a:p>
        </p:txBody>
      </p:sp>
      <p:sp>
        <p:nvSpPr>
          <p:cNvPr id="28" name="Rectangle 27">
            <a:extLst>
              <a:ext uri="{FF2B5EF4-FFF2-40B4-BE49-F238E27FC236}">
                <a16:creationId xmlns:a16="http://schemas.microsoft.com/office/drawing/2014/main" id="{2D843515-F999-4E60-B5EA-FB184FF1E687}"/>
              </a:ext>
            </a:extLst>
          </p:cNvPr>
          <p:cNvSpPr/>
          <p:nvPr/>
        </p:nvSpPr>
        <p:spPr>
          <a:xfrm>
            <a:off x="377825" y="1344993"/>
            <a:ext cx="4186132" cy="776495"/>
          </a:xfrm>
          <a:prstGeom prst="rect">
            <a:avLst/>
          </a:prstGeom>
        </p:spPr>
        <p:txBody>
          <a:bodyPr wrap="square">
            <a:spAutoFit/>
          </a:bodyPr>
          <a:lstStyle/>
          <a:p>
            <a:pPr lvl="0" algn="ctr">
              <a:lnSpc>
                <a:spcPct val="107000"/>
              </a:lnSpc>
              <a:spcAft>
                <a:spcPts val="800"/>
              </a:spcAft>
              <a:buSzPts val="1000"/>
              <a:tabLst>
                <a:tab pos="457200" algn="l"/>
              </a:tabLst>
            </a:pPr>
            <a:r>
              <a:rPr lang="es-ES" sz="1200" b="1" dirty="0">
                <a:solidFill>
                  <a:schemeClr val="tx1">
                    <a:lumMod val="90000"/>
                    <a:lumOff val="10000"/>
                  </a:schemeClr>
                </a:solidFill>
                <a:latin typeface="Outfit Light"/>
              </a:rPr>
              <a:t>Standard Input-Output </a:t>
            </a:r>
            <a:r>
              <a:rPr lang="es-ES" sz="1200" b="1" dirty="0" err="1">
                <a:solidFill>
                  <a:schemeClr val="tx1">
                    <a:lumMod val="90000"/>
                    <a:lumOff val="10000"/>
                  </a:schemeClr>
                </a:solidFill>
                <a:latin typeface="Outfit Light"/>
              </a:rPr>
              <a:t>model</a:t>
            </a:r>
            <a:endParaRPr lang="es-ES" sz="1200" b="1" dirty="0">
              <a:solidFill>
                <a:schemeClr val="tx1">
                  <a:lumMod val="90000"/>
                  <a:lumOff val="10000"/>
                </a:schemeClr>
              </a:solidFill>
              <a:latin typeface="Outfit Light"/>
            </a:endParaRPr>
          </a:p>
          <a:p>
            <a:pPr lvl="0" algn="ctr">
              <a:lnSpc>
                <a:spcPct val="107000"/>
              </a:lnSpc>
              <a:spcAft>
                <a:spcPts val="800"/>
              </a:spcAft>
              <a:buSzPts val="1000"/>
              <a:tabLst>
                <a:tab pos="457200" algn="l"/>
              </a:tabLst>
            </a:pPr>
            <a:r>
              <a:rPr lang="en-GB" sz="1200" i="1" dirty="0">
                <a:solidFill>
                  <a:schemeClr val="tx1">
                    <a:lumMod val="90000"/>
                    <a:lumOff val="10000"/>
                  </a:schemeClr>
                </a:solidFill>
                <a:latin typeface="Outfit Light"/>
              </a:rPr>
              <a:t>to obtain total employment supported by exports to the US in each sector and EU country</a:t>
            </a:r>
            <a:endParaRPr lang="es-ES" sz="1200" i="1" dirty="0">
              <a:solidFill>
                <a:schemeClr val="tx1">
                  <a:lumMod val="90000"/>
                  <a:lumOff val="10000"/>
                </a:schemeClr>
              </a:solidFill>
              <a:latin typeface="Outfit Light"/>
            </a:endParaRPr>
          </a:p>
        </p:txBody>
      </p:sp>
      <p:sp>
        <p:nvSpPr>
          <p:cNvPr id="33" name="Rectangle: Rounded Corners 32">
            <a:extLst>
              <a:ext uri="{FF2B5EF4-FFF2-40B4-BE49-F238E27FC236}">
                <a16:creationId xmlns:a16="http://schemas.microsoft.com/office/drawing/2014/main" id="{21E4A389-5A6A-4BEE-9D78-3181373AABC0}"/>
              </a:ext>
            </a:extLst>
          </p:cNvPr>
          <p:cNvSpPr/>
          <p:nvPr/>
        </p:nvSpPr>
        <p:spPr>
          <a:xfrm>
            <a:off x="4037484" y="861768"/>
            <a:ext cx="1053004" cy="291792"/>
          </a:xfrm>
          <a:prstGeom prst="roundRect">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buClr>
                <a:schemeClr val="dk1"/>
              </a:buClr>
              <a:buSzPts val="1200"/>
            </a:pPr>
            <a:r>
              <a:rPr lang="en-GB" sz="1200" b="1" dirty="0">
                <a:solidFill>
                  <a:schemeClr val="tx1">
                    <a:lumMod val="10000"/>
                    <a:lumOff val="90000"/>
                  </a:schemeClr>
                </a:solidFill>
                <a:latin typeface="Outfit Light"/>
                <a:ea typeface="Outfit Light"/>
                <a:cs typeface="Outfit Light"/>
                <a:sym typeface="Outfit Light"/>
              </a:rPr>
              <a:t>MODEL</a:t>
            </a:r>
          </a:p>
        </p:txBody>
      </p:sp>
      <p:pic>
        <p:nvPicPr>
          <p:cNvPr id="21" name="Graphic 20" descr="Gears">
            <a:extLst>
              <a:ext uri="{FF2B5EF4-FFF2-40B4-BE49-F238E27FC236}">
                <a16:creationId xmlns:a16="http://schemas.microsoft.com/office/drawing/2014/main" id="{87F4680D-F3A9-4F4B-AB7A-D72A5CA278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0488" y="840216"/>
            <a:ext cx="391219" cy="391219"/>
          </a:xfrm>
          <a:prstGeom prst="rect">
            <a:avLst/>
          </a:prstGeom>
        </p:spPr>
      </p:pic>
      <p:grpSp>
        <p:nvGrpSpPr>
          <p:cNvPr id="13" name="Group 12">
            <a:extLst>
              <a:ext uri="{FF2B5EF4-FFF2-40B4-BE49-F238E27FC236}">
                <a16:creationId xmlns:a16="http://schemas.microsoft.com/office/drawing/2014/main" id="{5086CCB7-1F10-4AAC-BEA3-B38463F87986}"/>
              </a:ext>
            </a:extLst>
          </p:cNvPr>
          <p:cNvGrpSpPr/>
          <p:nvPr/>
        </p:nvGrpSpPr>
        <p:grpSpPr>
          <a:xfrm>
            <a:off x="5643351" y="323158"/>
            <a:ext cx="2589834" cy="584775"/>
            <a:chOff x="4866028" y="1783314"/>
            <a:chExt cx="2589834" cy="584775"/>
          </a:xfrm>
        </p:grpSpPr>
        <p:sp>
          <p:nvSpPr>
            <p:cNvPr id="14" name="Arrow: Left 522">
              <a:extLst>
                <a:ext uri="{FF2B5EF4-FFF2-40B4-BE49-F238E27FC236}">
                  <a16:creationId xmlns:a16="http://schemas.microsoft.com/office/drawing/2014/main" id="{834FBB5D-20E1-4A7E-9FCE-0F5E48247A1E}"/>
                </a:ext>
              </a:extLst>
            </p:cNvPr>
            <p:cNvSpPr/>
            <p:nvPr/>
          </p:nvSpPr>
          <p:spPr>
            <a:xfrm>
              <a:off x="4866028" y="1999352"/>
              <a:ext cx="772771" cy="169333"/>
            </a:xfrm>
            <a:prstGeom prst="leftArrow">
              <a:avLst/>
            </a:prstGeom>
            <a:solidFill>
              <a:srgbClr val="1D514C"/>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Rounded Corners 521">
              <a:extLst>
                <a:ext uri="{FF2B5EF4-FFF2-40B4-BE49-F238E27FC236}">
                  <a16:creationId xmlns:a16="http://schemas.microsoft.com/office/drawing/2014/main" id="{5D92CC26-E5D2-44D7-823B-E26472FF5619}"/>
                </a:ext>
              </a:extLst>
            </p:cNvPr>
            <p:cNvSpPr/>
            <p:nvPr/>
          </p:nvSpPr>
          <p:spPr>
            <a:xfrm>
              <a:off x="5566740" y="1783314"/>
              <a:ext cx="1889122" cy="584775"/>
            </a:xfrm>
            <a:prstGeom prst="roundRect">
              <a:avLst/>
            </a:prstGeom>
            <a:solidFill>
              <a:schemeClr val="tx1">
                <a:lumMod val="10000"/>
                <a:lumOff val="9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a:extLst>
                <a:ext uri="{FF2B5EF4-FFF2-40B4-BE49-F238E27FC236}">
                  <a16:creationId xmlns:a16="http://schemas.microsoft.com/office/drawing/2014/main" id="{9827CC5C-4D8C-49AA-A1C1-F373933E55B5}"/>
                </a:ext>
              </a:extLst>
            </p:cNvPr>
            <p:cNvSpPr/>
            <p:nvPr/>
          </p:nvSpPr>
          <p:spPr>
            <a:xfrm>
              <a:off x="5566740" y="1783314"/>
              <a:ext cx="731290" cy="584775"/>
            </a:xfrm>
            <a:prstGeom prst="rect">
              <a:avLst/>
            </a:prstGeom>
          </p:spPr>
          <p:txBody>
            <a:bodyPr wrap="none">
              <a:spAutoFit/>
            </a:bodyPr>
            <a:lstStyle/>
            <a:p>
              <a:r>
                <a:rPr lang="es-ES" sz="3200" dirty="0">
                  <a:solidFill>
                    <a:schemeClr val="tx1">
                      <a:lumMod val="90000"/>
                      <a:lumOff val="10000"/>
                    </a:schemeClr>
                  </a:solidFill>
                </a:rPr>
                <a:t>1st</a:t>
              </a:r>
              <a:endParaRPr lang="es-ES" dirty="0">
                <a:solidFill>
                  <a:schemeClr val="tx1">
                    <a:lumMod val="90000"/>
                    <a:lumOff val="10000"/>
                  </a:schemeClr>
                </a:solidFill>
              </a:endParaRPr>
            </a:p>
          </p:txBody>
        </p:sp>
        <p:sp>
          <p:nvSpPr>
            <p:cNvPr id="17" name="Rectangle 16">
              <a:extLst>
                <a:ext uri="{FF2B5EF4-FFF2-40B4-BE49-F238E27FC236}">
                  <a16:creationId xmlns:a16="http://schemas.microsoft.com/office/drawing/2014/main" id="{EA4F4F99-57D1-43EA-8C4D-791B23EFD3B7}"/>
                </a:ext>
              </a:extLst>
            </p:cNvPr>
            <p:cNvSpPr/>
            <p:nvPr/>
          </p:nvSpPr>
          <p:spPr>
            <a:xfrm>
              <a:off x="6168330" y="1867943"/>
              <a:ext cx="1287532" cy="461665"/>
            </a:xfrm>
            <a:prstGeom prst="rect">
              <a:avLst/>
            </a:prstGeom>
          </p:spPr>
          <p:txBody>
            <a:bodyPr wrap="none">
              <a:spAutoFit/>
            </a:bodyPr>
            <a:lstStyle/>
            <a:p>
              <a:r>
                <a:rPr lang="es-ES" sz="1200" dirty="0">
                  <a:solidFill>
                    <a:schemeClr val="tx1">
                      <a:lumMod val="90000"/>
                      <a:lumOff val="10000"/>
                    </a:schemeClr>
                  </a:solidFill>
                </a:rPr>
                <a:t>PHASE OF </a:t>
              </a:r>
            </a:p>
            <a:p>
              <a:r>
                <a:rPr lang="es-ES" sz="1200" dirty="0">
                  <a:solidFill>
                    <a:schemeClr val="tx1">
                      <a:lumMod val="90000"/>
                      <a:lumOff val="10000"/>
                    </a:schemeClr>
                  </a:solidFill>
                </a:rPr>
                <a:t>THE ANALYSIS</a:t>
              </a:r>
            </a:p>
          </p:txBody>
        </p:sp>
      </p:gr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A3009A4-1A50-4507-A0A7-23FC53618399}"/>
                  </a:ext>
                </a:extLst>
              </p:cNvPr>
              <p:cNvSpPr/>
              <p:nvPr/>
            </p:nvSpPr>
            <p:spPr>
              <a:xfrm>
                <a:off x="562789" y="3302214"/>
                <a:ext cx="3374212" cy="1420517"/>
              </a:xfrm>
              <a:prstGeom prst="rect">
                <a:avLst/>
              </a:prstGeom>
            </p:spPr>
            <p:txBody>
              <a:bodyPr wrap="square">
                <a:spAutoFit/>
              </a:bodyPr>
              <a:lstStyle/>
              <a:p>
                <a:pPr lvl="0">
                  <a:lnSpc>
                    <a:spcPct val="107000"/>
                  </a:lnSpc>
                  <a:spcAft>
                    <a:spcPts val="800"/>
                  </a:spcAft>
                  <a:buSzPts val="1000"/>
                  <a:tabLst>
                    <a:tab pos="457200" algn="l"/>
                  </a:tabLst>
                </a:pPr>
                <a:r>
                  <a:rPr lang="es-ES" sz="1200" dirty="0" err="1">
                    <a:solidFill>
                      <a:schemeClr val="tx1">
                        <a:lumMod val="90000"/>
                        <a:lumOff val="10000"/>
                      </a:schemeClr>
                    </a:solidFill>
                    <a:latin typeface="Outfit Light"/>
                  </a:rPr>
                  <a:t>Where</a:t>
                </a:r>
                <a:r>
                  <a:rPr lang="es-ES" sz="1200" dirty="0">
                    <a:solidFill>
                      <a:schemeClr val="tx1">
                        <a:lumMod val="90000"/>
                        <a:lumOff val="10000"/>
                      </a:schemeClr>
                    </a:solidFill>
                    <a:latin typeface="Outfit Light"/>
                  </a:rPr>
                  <a:t>:</a:t>
                </a:r>
              </a:p>
              <a:p>
                <a:pPr marL="742950" lvl="1" indent="-285750">
                  <a:lnSpc>
                    <a:spcPct val="107000"/>
                  </a:lnSpc>
                  <a:spcAft>
                    <a:spcPts val="800"/>
                  </a:spcAft>
                  <a:buSzPts val="1000"/>
                  <a:buFont typeface="Courier New" panose="02070309020205020404" pitchFamily="49" charset="0"/>
                  <a:buChar char="o"/>
                  <a:tabLst>
                    <a:tab pos="914400" algn="l"/>
                  </a:tabLst>
                </a:pPr>
                <a14:m>
                  <m:oMath xmlns:m="http://schemas.openxmlformats.org/officeDocument/2006/math">
                    <m:sSup>
                      <m:sSupPr>
                        <m:ctrlPr>
                          <a:rPr lang="es-ES" sz="1200" i="1">
                            <a:solidFill>
                              <a:schemeClr val="tx1">
                                <a:lumMod val="90000"/>
                                <a:lumOff val="10000"/>
                              </a:schemeClr>
                            </a:solidFill>
                            <a:latin typeface="Cambria Math" panose="02040503050406030204" pitchFamily="18" charset="0"/>
                            <a:cs typeface="Arial" panose="020B0604020202020204" pitchFamily="34" charset="0"/>
                          </a:rPr>
                        </m:ctrlPr>
                      </m:sSupPr>
                      <m:e>
                        <m:r>
                          <a:rPr lang="es-ES" sz="1200" i="1">
                            <a:solidFill>
                              <a:schemeClr val="tx1">
                                <a:lumMod val="90000"/>
                                <a:lumOff val="10000"/>
                              </a:schemeClr>
                            </a:solidFill>
                            <a:latin typeface="Cambria Math" panose="02040503050406030204" pitchFamily="18" charset="0"/>
                            <a:cs typeface="Arial" panose="020B0604020202020204" pitchFamily="34" charset="0"/>
                          </a:rPr>
                          <m:t>𝑉</m:t>
                        </m:r>
                      </m:e>
                      <m:sup>
                        <m:r>
                          <a:rPr lang="es-ES" sz="1200" i="1">
                            <a:solidFill>
                              <a:schemeClr val="tx1">
                                <a:lumMod val="90000"/>
                                <a:lumOff val="10000"/>
                              </a:schemeClr>
                            </a:solidFill>
                            <a:latin typeface="Cambria Math" panose="02040503050406030204" pitchFamily="18" charset="0"/>
                            <a:cs typeface="Arial" panose="020B0604020202020204" pitchFamily="34" charset="0"/>
                          </a:rPr>
                          <m:t>𝑈𝐸</m:t>
                        </m:r>
                      </m:sup>
                    </m:sSup>
                    <m:r>
                      <a:rPr lang="es-ES" sz="1200" i="1">
                        <a:solidFill>
                          <a:schemeClr val="tx1">
                            <a:lumMod val="90000"/>
                            <a:lumOff val="10000"/>
                          </a:schemeClr>
                        </a:solidFill>
                        <a:latin typeface="Cambria Math" panose="02040503050406030204" pitchFamily="18" charset="0"/>
                        <a:cs typeface="Arial" panose="020B0604020202020204" pitchFamily="34" charset="0"/>
                      </a:rPr>
                      <m:t> </m:t>
                    </m:r>
                  </m:oMath>
                </a14:m>
                <a:r>
                  <a:rPr lang="es-ES" sz="1200" dirty="0">
                    <a:solidFill>
                      <a:schemeClr val="tx1">
                        <a:lumMod val="90000"/>
                        <a:lumOff val="10000"/>
                      </a:schemeClr>
                    </a:solidFill>
                    <a:latin typeface="Outfit Light"/>
                  </a:rPr>
                  <a:t>: </a:t>
                </a:r>
                <a:r>
                  <a:rPr lang="en-GB" sz="1200" dirty="0">
                    <a:solidFill>
                      <a:schemeClr val="tx1">
                        <a:lumMod val="90000"/>
                        <a:lumOff val="10000"/>
                      </a:schemeClr>
                    </a:solidFill>
                    <a:latin typeface="Outfit Light"/>
                  </a:rPr>
                  <a:t>employment coefficients per unit of production</a:t>
                </a:r>
                <a:r>
                  <a:rPr lang="es-ES" sz="1200" dirty="0">
                    <a:solidFill>
                      <a:schemeClr val="tx1">
                        <a:lumMod val="90000"/>
                        <a:lumOff val="10000"/>
                      </a:schemeClr>
                    </a:solidFill>
                    <a:latin typeface="Outfit Light"/>
                  </a:rPr>
                  <a:t>.</a:t>
                </a:r>
              </a:p>
              <a:p>
                <a:pPr marL="742950" lvl="1" indent="-285750">
                  <a:lnSpc>
                    <a:spcPct val="107000"/>
                  </a:lnSpc>
                  <a:spcAft>
                    <a:spcPts val="800"/>
                  </a:spcAft>
                  <a:buSzPts val="1000"/>
                  <a:buFont typeface="Courier New" panose="02070309020205020404" pitchFamily="49" charset="0"/>
                  <a:buChar char="o"/>
                  <a:tabLst>
                    <a:tab pos="914400" algn="l"/>
                  </a:tabLst>
                </a:pPr>
                <a14:m>
                  <m:oMath xmlns:m="http://schemas.openxmlformats.org/officeDocument/2006/math">
                    <m:sSup>
                      <m:sSupPr>
                        <m:ctrlPr>
                          <a:rPr lang="es-ES" sz="1200" i="1">
                            <a:solidFill>
                              <a:schemeClr val="tx1">
                                <a:lumMod val="90000"/>
                                <a:lumOff val="10000"/>
                              </a:schemeClr>
                            </a:solidFill>
                            <a:latin typeface="Cambria Math" panose="02040503050406030204" pitchFamily="18" charset="0"/>
                            <a:cs typeface="Arial" panose="020B0604020202020204" pitchFamily="34" charset="0"/>
                          </a:rPr>
                        </m:ctrlPr>
                      </m:sSupPr>
                      <m:e>
                        <m:r>
                          <a:rPr lang="es-ES" sz="1200" i="1">
                            <a:solidFill>
                              <a:schemeClr val="tx1">
                                <a:lumMod val="90000"/>
                                <a:lumOff val="10000"/>
                              </a:schemeClr>
                            </a:solidFill>
                            <a:latin typeface="Cambria Math" panose="02040503050406030204" pitchFamily="18" charset="0"/>
                            <a:cs typeface="Arial" panose="020B0604020202020204" pitchFamily="34" charset="0"/>
                          </a:rPr>
                          <m:t>𝐿</m:t>
                        </m:r>
                      </m:e>
                      <m:sup>
                        <m:r>
                          <a:rPr lang="es-ES" sz="1200" i="1">
                            <a:solidFill>
                              <a:schemeClr val="tx1">
                                <a:lumMod val="90000"/>
                                <a:lumOff val="10000"/>
                              </a:schemeClr>
                            </a:solidFill>
                            <a:latin typeface="Cambria Math" panose="02040503050406030204" pitchFamily="18" charset="0"/>
                            <a:cs typeface="Arial" panose="020B0604020202020204" pitchFamily="34" charset="0"/>
                          </a:rPr>
                          <m:t>𝑈𝐸</m:t>
                        </m:r>
                      </m:sup>
                    </m:sSup>
                  </m:oMath>
                </a14:m>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Leontief</a:t>
                </a:r>
                <a:r>
                  <a:rPr lang="es-ES" sz="1200" dirty="0">
                    <a:solidFill>
                      <a:schemeClr val="tx1">
                        <a:lumMod val="90000"/>
                        <a:lumOff val="10000"/>
                      </a:schemeClr>
                    </a:solidFill>
                    <a:latin typeface="Outfit Light"/>
                  </a:rPr>
                  <a:t> </a:t>
                </a:r>
                <a:r>
                  <a:rPr lang="es-ES" sz="1200" dirty="0" err="1">
                    <a:solidFill>
                      <a:schemeClr val="tx1">
                        <a:lumMod val="90000"/>
                        <a:lumOff val="10000"/>
                      </a:schemeClr>
                    </a:solidFill>
                    <a:latin typeface="Outfit Light"/>
                  </a:rPr>
                  <a:t>inverse</a:t>
                </a:r>
                <a:r>
                  <a:rPr lang="es-ES" sz="1200" dirty="0">
                    <a:solidFill>
                      <a:schemeClr val="tx1">
                        <a:lumMod val="90000"/>
                        <a:lumOff val="10000"/>
                      </a:schemeClr>
                    </a:solidFill>
                    <a:latin typeface="Outfit Light"/>
                  </a:rPr>
                  <a:t>.</a:t>
                </a:r>
              </a:p>
              <a:p>
                <a:pPr marL="742950" lvl="1" indent="-285750">
                  <a:lnSpc>
                    <a:spcPct val="107000"/>
                  </a:lnSpc>
                  <a:spcAft>
                    <a:spcPts val="800"/>
                  </a:spcAft>
                  <a:buSzPts val="1000"/>
                  <a:buFont typeface="Courier New" panose="02070309020205020404" pitchFamily="49" charset="0"/>
                  <a:buChar char="o"/>
                  <a:tabLst>
                    <a:tab pos="914400" algn="l"/>
                  </a:tabLst>
                </a:pPr>
                <a14:m>
                  <m:oMath xmlns:m="http://schemas.openxmlformats.org/officeDocument/2006/math">
                    <m:sSup>
                      <m:sSupPr>
                        <m:ctrlPr>
                          <a:rPr lang="es-ES" sz="1200" i="1">
                            <a:solidFill>
                              <a:schemeClr val="tx1">
                                <a:lumMod val="90000"/>
                                <a:lumOff val="10000"/>
                              </a:schemeClr>
                            </a:solidFill>
                            <a:latin typeface="Cambria Math" panose="02040503050406030204" pitchFamily="18" charset="0"/>
                            <a:cs typeface="Arial" panose="020B0604020202020204" pitchFamily="34" charset="0"/>
                          </a:rPr>
                        </m:ctrlPr>
                      </m:sSupPr>
                      <m:e>
                        <m:r>
                          <a:rPr lang="es-ES" sz="1200" i="1">
                            <a:solidFill>
                              <a:schemeClr val="tx1">
                                <a:lumMod val="90000"/>
                                <a:lumOff val="10000"/>
                              </a:schemeClr>
                            </a:solidFill>
                            <a:latin typeface="Cambria Math" panose="02040503050406030204" pitchFamily="18" charset="0"/>
                            <a:cs typeface="Arial" panose="020B0604020202020204" pitchFamily="34" charset="0"/>
                          </a:rPr>
                          <m:t>𝑒</m:t>
                        </m:r>
                      </m:e>
                      <m:sup>
                        <m:r>
                          <a:rPr lang="es-ES" sz="1200" i="1">
                            <a:solidFill>
                              <a:schemeClr val="tx1">
                                <a:lumMod val="90000"/>
                                <a:lumOff val="10000"/>
                              </a:schemeClr>
                            </a:solidFill>
                            <a:latin typeface="Cambria Math" panose="02040503050406030204" pitchFamily="18" charset="0"/>
                            <a:cs typeface="Arial" panose="020B0604020202020204" pitchFamily="34" charset="0"/>
                          </a:rPr>
                          <m:t>𝑈𝐸</m:t>
                        </m:r>
                        <m:r>
                          <a:rPr lang="es-ES" sz="1200" i="1">
                            <a:solidFill>
                              <a:schemeClr val="tx1">
                                <a:lumMod val="90000"/>
                                <a:lumOff val="10000"/>
                              </a:schemeClr>
                            </a:solidFill>
                            <a:latin typeface="Cambria Math" panose="02040503050406030204" pitchFamily="18" charset="0"/>
                            <a:cs typeface="Arial" panose="020B0604020202020204" pitchFamily="34" charset="0"/>
                          </a:rPr>
                          <m:t>,</m:t>
                        </m:r>
                        <m:r>
                          <a:rPr lang="es-ES" sz="1200" i="1">
                            <a:solidFill>
                              <a:schemeClr val="tx1">
                                <a:lumMod val="90000"/>
                                <a:lumOff val="10000"/>
                              </a:schemeClr>
                            </a:solidFill>
                            <a:latin typeface="Cambria Math" panose="02040503050406030204" pitchFamily="18" charset="0"/>
                            <a:cs typeface="Arial" panose="020B0604020202020204" pitchFamily="34" charset="0"/>
                          </a:rPr>
                          <m:t>𝑈𝑆</m:t>
                        </m:r>
                      </m:sup>
                    </m:sSup>
                  </m:oMath>
                </a14:m>
                <a:r>
                  <a:rPr lang="es-ES" sz="1200" dirty="0">
                    <a:solidFill>
                      <a:schemeClr val="tx1">
                        <a:lumMod val="90000"/>
                        <a:lumOff val="10000"/>
                      </a:schemeClr>
                    </a:solidFill>
                    <a:latin typeface="Outfit Light"/>
                  </a:rPr>
                  <a:t>: EU-US </a:t>
                </a:r>
                <a:r>
                  <a:rPr lang="es-ES" sz="1200" dirty="0" err="1">
                    <a:solidFill>
                      <a:schemeClr val="tx1">
                        <a:lumMod val="90000"/>
                        <a:lumOff val="10000"/>
                      </a:schemeClr>
                    </a:solidFill>
                    <a:latin typeface="Outfit Light"/>
                  </a:rPr>
                  <a:t>exports</a:t>
                </a:r>
                <a:r>
                  <a:rPr lang="es-ES" sz="1200" dirty="0">
                    <a:solidFill>
                      <a:schemeClr val="tx1">
                        <a:lumMod val="90000"/>
                        <a:lumOff val="10000"/>
                      </a:schemeClr>
                    </a:solidFill>
                    <a:latin typeface="Outfit Light"/>
                  </a:rPr>
                  <a:t> vector.</a:t>
                </a:r>
              </a:p>
            </p:txBody>
          </p:sp>
        </mc:Choice>
        <mc:Fallback xmlns="">
          <p:sp>
            <p:nvSpPr>
              <p:cNvPr id="18" name="Rectangle 17">
                <a:extLst>
                  <a:ext uri="{FF2B5EF4-FFF2-40B4-BE49-F238E27FC236}">
                    <a16:creationId xmlns:a16="http://schemas.microsoft.com/office/drawing/2014/main" id="{5A3009A4-1A50-4507-A0A7-23FC53618399}"/>
                  </a:ext>
                </a:extLst>
              </p:cNvPr>
              <p:cNvSpPr>
                <a:spLocks noRot="1" noChangeAspect="1" noMove="1" noResize="1" noEditPoints="1" noAdjustHandles="1" noChangeArrowheads="1" noChangeShapeType="1" noTextEdit="1"/>
              </p:cNvSpPr>
              <p:nvPr/>
            </p:nvSpPr>
            <p:spPr>
              <a:xfrm>
                <a:off x="562789" y="3302214"/>
                <a:ext cx="3374212" cy="1420517"/>
              </a:xfrm>
              <a:prstGeom prst="rect">
                <a:avLst/>
              </a:prstGeom>
              <a:blipFill>
                <a:blip r:embed="rId5"/>
                <a:stretch>
                  <a:fillRect t="-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BA4F7B75-0CF9-45B5-938C-C12C6FA74C1B}"/>
                  </a:ext>
                </a:extLst>
              </p:cNvPr>
              <p:cNvSpPr/>
              <p:nvPr/>
            </p:nvSpPr>
            <p:spPr>
              <a:xfrm>
                <a:off x="531553" y="2874432"/>
                <a:ext cx="4032404" cy="726353"/>
              </a:xfrm>
              <a:prstGeom prst="rect">
                <a:avLst/>
              </a:prstGeom>
            </p:spPr>
            <p:txBody>
              <a:bodyPr wrap="square">
                <a:spAutoFit/>
              </a:bodyPr>
              <a:lstStyle/>
              <a:p>
                <a:pPr lvl="0" algn="ctr">
                  <a:lnSpc>
                    <a:spcPct val="107000"/>
                  </a:lnSpc>
                  <a:spcAft>
                    <a:spcPts val="800"/>
                  </a:spcAft>
                  <a:tabLst>
                    <a:tab pos="457200" algn="l"/>
                  </a:tabLst>
                </a:pPr>
                <a:r>
                  <a:rPr lang="en-GB" sz="1200" b="1" dirty="0">
                    <a:solidFill>
                      <a:schemeClr val="tx1">
                        <a:lumMod val="90000"/>
                        <a:lumOff val="10000"/>
                      </a:schemeClr>
                    </a:solidFill>
                    <a:latin typeface="Outfit Light"/>
                  </a:rPr>
                  <a:t>Employment supported by EU exports to US</a:t>
                </a:r>
              </a:p>
              <a:p>
                <a:pPr algn="ctr">
                  <a:lnSpc>
                    <a:spcPct val="107000"/>
                  </a:lnSpc>
                  <a:spcAft>
                    <a:spcPts val="800"/>
                  </a:spcAft>
                  <a:tabLst>
                    <a:tab pos="457200" algn="l"/>
                  </a:tabLst>
                </a:pPr>
                <a14:m>
                  <m:oMathPara xmlns:m="http://schemas.openxmlformats.org/officeDocument/2006/math">
                    <m:oMathParaPr>
                      <m:jc m:val="centerGroup"/>
                    </m:oMathParaPr>
                    <m:oMath xmlns:m="http://schemas.openxmlformats.org/officeDocument/2006/math">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𝑊</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r>
                            <a:rPr lang="es-ES" i="1">
                              <a:solidFill>
                                <a:schemeClr val="tx1">
                                  <a:lumMod val="90000"/>
                                  <a:lumOff val="10000"/>
                                </a:schemeClr>
                              </a:solidFill>
                              <a:latin typeface="Cambria Math" panose="02040503050406030204" pitchFamily="18" charset="0"/>
                              <a:cs typeface="Arial" panose="020B0604020202020204" pitchFamily="34" charset="0"/>
                            </a:rPr>
                            <m:t>,</m:t>
                          </m:r>
                          <m:r>
                            <a:rPr lang="es-ES" i="1">
                              <a:solidFill>
                                <a:schemeClr val="tx1">
                                  <a:lumMod val="90000"/>
                                  <a:lumOff val="10000"/>
                                </a:schemeClr>
                              </a:solidFill>
                              <a:latin typeface="Cambria Math" panose="02040503050406030204" pitchFamily="18" charset="0"/>
                              <a:cs typeface="Arial" panose="020B0604020202020204" pitchFamily="34" charset="0"/>
                            </a:rPr>
                            <m:t>𝑈𝑆</m:t>
                          </m:r>
                        </m:sup>
                      </m:sSup>
                      <m:r>
                        <a:rPr lang="es-ES" i="1">
                          <a:solidFill>
                            <a:schemeClr val="tx1">
                              <a:lumMod val="90000"/>
                              <a:lumOff val="10000"/>
                            </a:schemeClr>
                          </a:solidFill>
                          <a:latin typeface="Cambria Math" panose="02040503050406030204" pitchFamily="18" charset="0"/>
                          <a:cs typeface="Arial" panose="020B0604020202020204" pitchFamily="34" charset="0"/>
                        </a:rPr>
                        <m:t>= </m:t>
                      </m:r>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m:t>
                          </m:r>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𝑉</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sup>
                          </m:sSup>
                          <m:r>
                            <a:rPr lang="es-ES" i="1">
                              <a:solidFill>
                                <a:schemeClr val="tx1">
                                  <a:lumMod val="90000"/>
                                  <a:lumOff val="10000"/>
                                </a:schemeClr>
                              </a:solidFill>
                              <a:latin typeface="Cambria Math" panose="02040503050406030204" pitchFamily="18" charset="0"/>
                              <a:cs typeface="Arial" panose="020B0604020202020204" pitchFamily="34" charset="0"/>
                            </a:rPr>
                            <m:t>)</m:t>
                          </m:r>
                        </m:e>
                        <m:sup>
                          <m:r>
                            <a:rPr lang="es-ES" i="1">
                              <a:solidFill>
                                <a:schemeClr val="tx1">
                                  <a:lumMod val="90000"/>
                                  <a:lumOff val="10000"/>
                                </a:schemeClr>
                              </a:solidFill>
                              <a:latin typeface="Cambria Math" panose="02040503050406030204" pitchFamily="18" charset="0"/>
                              <a:cs typeface="Arial" panose="020B0604020202020204" pitchFamily="34" charset="0"/>
                            </a:rPr>
                            <m:t>′</m:t>
                          </m:r>
                        </m:sup>
                      </m:sSup>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𝐿</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sup>
                      </m:sSup>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𝑒</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r>
                            <a:rPr lang="es-ES" i="1">
                              <a:solidFill>
                                <a:schemeClr val="tx1">
                                  <a:lumMod val="90000"/>
                                  <a:lumOff val="10000"/>
                                </a:schemeClr>
                              </a:solidFill>
                              <a:latin typeface="Cambria Math" panose="02040503050406030204" pitchFamily="18" charset="0"/>
                              <a:cs typeface="Arial" panose="020B0604020202020204" pitchFamily="34" charset="0"/>
                            </a:rPr>
                            <m:t>,</m:t>
                          </m:r>
                          <m:r>
                            <a:rPr lang="es-ES" i="1">
                              <a:solidFill>
                                <a:schemeClr val="tx1">
                                  <a:lumMod val="90000"/>
                                  <a:lumOff val="10000"/>
                                </a:schemeClr>
                              </a:solidFill>
                              <a:latin typeface="Cambria Math" panose="02040503050406030204" pitchFamily="18" charset="0"/>
                              <a:cs typeface="Arial" panose="020B0604020202020204" pitchFamily="34" charset="0"/>
                            </a:rPr>
                            <m:t>𝑈𝑆</m:t>
                          </m:r>
                        </m:sup>
                      </m:sSup>
                    </m:oMath>
                  </m:oMathPara>
                </a14:m>
                <a:endParaRPr lang="es-ES" sz="1200" dirty="0">
                  <a:solidFill>
                    <a:schemeClr val="tx1">
                      <a:lumMod val="90000"/>
                      <a:lumOff val="10000"/>
                    </a:schemeClr>
                  </a:solidFill>
                  <a:latin typeface="Times New Roman" panose="02020603050405020304" pitchFamily="18" charset="0"/>
                  <a:cs typeface="Arial" panose="020B0604020202020204" pitchFamily="34" charset="0"/>
                </a:endParaRPr>
              </a:p>
            </p:txBody>
          </p:sp>
        </mc:Choice>
        <mc:Fallback xmlns="">
          <p:sp>
            <p:nvSpPr>
              <p:cNvPr id="22" name="Rectangle 21">
                <a:extLst>
                  <a:ext uri="{FF2B5EF4-FFF2-40B4-BE49-F238E27FC236}">
                    <a16:creationId xmlns:a16="http://schemas.microsoft.com/office/drawing/2014/main" id="{BA4F7B75-0CF9-45B5-938C-C12C6FA74C1B}"/>
                  </a:ext>
                </a:extLst>
              </p:cNvPr>
              <p:cNvSpPr>
                <a:spLocks noRot="1" noChangeAspect="1" noMove="1" noResize="1" noEditPoints="1" noAdjustHandles="1" noChangeArrowheads="1" noChangeShapeType="1" noTextEdit="1"/>
              </p:cNvSpPr>
              <p:nvPr/>
            </p:nvSpPr>
            <p:spPr>
              <a:xfrm>
                <a:off x="531553" y="2874432"/>
                <a:ext cx="4032404" cy="726353"/>
              </a:xfrm>
              <a:prstGeom prst="rect">
                <a:avLst/>
              </a:prstGeom>
              <a:blipFill>
                <a:blip r:embed="rId6"/>
                <a:stretch>
                  <a:fillRect t="-84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9AC09F1-E486-4102-8325-892FD56EC2D1}"/>
                  </a:ext>
                </a:extLst>
              </p:cNvPr>
              <p:cNvSpPr/>
              <p:nvPr/>
            </p:nvSpPr>
            <p:spPr>
              <a:xfrm>
                <a:off x="645990" y="2228832"/>
                <a:ext cx="3762800" cy="726353"/>
              </a:xfrm>
              <a:prstGeom prst="rect">
                <a:avLst/>
              </a:prstGeom>
            </p:spPr>
            <p:txBody>
              <a:bodyPr wrap="square">
                <a:spAutoFit/>
              </a:bodyPr>
              <a:lstStyle/>
              <a:p>
                <a:pPr lvl="0" algn="ctr">
                  <a:lnSpc>
                    <a:spcPct val="107000"/>
                  </a:lnSpc>
                  <a:spcAft>
                    <a:spcPts val="800"/>
                  </a:spcAft>
                  <a:tabLst>
                    <a:tab pos="457200" algn="l"/>
                  </a:tabLst>
                </a:pPr>
                <a:r>
                  <a:rPr lang="en-GB" sz="1200" b="1" dirty="0">
                    <a:solidFill>
                      <a:schemeClr val="tx1">
                        <a:lumMod val="90000"/>
                        <a:lumOff val="10000"/>
                      </a:schemeClr>
                    </a:solidFill>
                    <a:latin typeface="Outfit Light"/>
                  </a:rPr>
                  <a:t>Production generated by EU exports to US</a:t>
                </a:r>
              </a:p>
              <a:p>
                <a:pPr algn="ctr">
                  <a:lnSpc>
                    <a:spcPct val="107000"/>
                  </a:lnSpc>
                  <a:spcAft>
                    <a:spcPts val="800"/>
                  </a:spcAft>
                  <a:tabLst>
                    <a:tab pos="457200" algn="l"/>
                  </a:tabLst>
                </a:pPr>
                <a14:m>
                  <m:oMathPara xmlns:m="http://schemas.openxmlformats.org/officeDocument/2006/math">
                    <m:oMathParaPr>
                      <m:jc m:val="centerGroup"/>
                    </m:oMathParaPr>
                    <m:oMath xmlns:m="http://schemas.openxmlformats.org/officeDocument/2006/math">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b="0" i="1" smtClean="0">
                              <a:solidFill>
                                <a:schemeClr val="tx1">
                                  <a:lumMod val="90000"/>
                                  <a:lumOff val="10000"/>
                                </a:schemeClr>
                              </a:solidFill>
                              <a:latin typeface="Cambria Math" panose="02040503050406030204" pitchFamily="18" charset="0"/>
                              <a:cs typeface="Arial" panose="020B0604020202020204" pitchFamily="34" charset="0"/>
                            </a:rPr>
                            <m:t>𝑋</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r>
                            <a:rPr lang="es-ES" b="0" i="1" smtClean="0">
                              <a:solidFill>
                                <a:schemeClr val="tx1">
                                  <a:lumMod val="90000"/>
                                  <a:lumOff val="10000"/>
                                </a:schemeClr>
                              </a:solidFill>
                              <a:latin typeface="Cambria Math" panose="02040503050406030204" pitchFamily="18" charset="0"/>
                              <a:cs typeface="Arial" panose="020B0604020202020204" pitchFamily="34" charset="0"/>
                            </a:rPr>
                            <m:t>,</m:t>
                          </m:r>
                          <m:r>
                            <a:rPr lang="es-ES" b="0" i="1" smtClean="0">
                              <a:solidFill>
                                <a:schemeClr val="tx1">
                                  <a:lumMod val="90000"/>
                                  <a:lumOff val="10000"/>
                                </a:schemeClr>
                              </a:solidFill>
                              <a:latin typeface="Cambria Math" panose="02040503050406030204" pitchFamily="18" charset="0"/>
                              <a:cs typeface="Arial" panose="020B0604020202020204" pitchFamily="34" charset="0"/>
                            </a:rPr>
                            <m:t>𝑈𝑆</m:t>
                          </m:r>
                        </m:sup>
                      </m:sSup>
                      <m:r>
                        <a:rPr lang="es-ES" i="1">
                          <a:solidFill>
                            <a:schemeClr val="tx1">
                              <a:lumMod val="90000"/>
                              <a:lumOff val="10000"/>
                            </a:schemeClr>
                          </a:solidFill>
                          <a:latin typeface="Cambria Math" panose="02040503050406030204" pitchFamily="18" charset="0"/>
                          <a:cs typeface="Arial" panose="020B0604020202020204" pitchFamily="34" charset="0"/>
                        </a:rPr>
                        <m:t>= </m:t>
                      </m:r>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𝐿</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sup>
                      </m:sSup>
                      <m:sSup>
                        <m:sSupPr>
                          <m:ctrlPr>
                            <a:rPr lang="es-ES" i="1">
                              <a:solidFill>
                                <a:schemeClr val="tx1">
                                  <a:lumMod val="90000"/>
                                  <a:lumOff val="10000"/>
                                </a:schemeClr>
                              </a:solidFill>
                              <a:latin typeface="Cambria Math" panose="02040503050406030204" pitchFamily="18" charset="0"/>
                              <a:cs typeface="Arial" panose="020B0604020202020204" pitchFamily="34" charset="0"/>
                            </a:rPr>
                          </m:ctrlPr>
                        </m:sSupPr>
                        <m:e>
                          <m:r>
                            <a:rPr lang="es-ES" i="1">
                              <a:solidFill>
                                <a:schemeClr val="tx1">
                                  <a:lumMod val="90000"/>
                                  <a:lumOff val="10000"/>
                                </a:schemeClr>
                              </a:solidFill>
                              <a:latin typeface="Cambria Math" panose="02040503050406030204" pitchFamily="18" charset="0"/>
                              <a:cs typeface="Arial" panose="020B0604020202020204" pitchFamily="34" charset="0"/>
                            </a:rPr>
                            <m:t>𝑒</m:t>
                          </m:r>
                        </m:e>
                        <m:sup>
                          <m:r>
                            <a:rPr lang="es-ES" i="1">
                              <a:solidFill>
                                <a:schemeClr val="tx1">
                                  <a:lumMod val="90000"/>
                                  <a:lumOff val="10000"/>
                                </a:schemeClr>
                              </a:solidFill>
                              <a:latin typeface="Cambria Math" panose="02040503050406030204" pitchFamily="18" charset="0"/>
                              <a:cs typeface="Arial" panose="020B0604020202020204" pitchFamily="34" charset="0"/>
                            </a:rPr>
                            <m:t>𝑈𝐸</m:t>
                          </m:r>
                          <m:r>
                            <a:rPr lang="es-ES" i="1">
                              <a:solidFill>
                                <a:schemeClr val="tx1">
                                  <a:lumMod val="90000"/>
                                  <a:lumOff val="10000"/>
                                </a:schemeClr>
                              </a:solidFill>
                              <a:latin typeface="Cambria Math" panose="02040503050406030204" pitchFamily="18" charset="0"/>
                              <a:cs typeface="Arial" panose="020B0604020202020204" pitchFamily="34" charset="0"/>
                            </a:rPr>
                            <m:t>,</m:t>
                          </m:r>
                          <m:r>
                            <a:rPr lang="es-ES" i="1">
                              <a:solidFill>
                                <a:schemeClr val="tx1">
                                  <a:lumMod val="90000"/>
                                  <a:lumOff val="10000"/>
                                </a:schemeClr>
                              </a:solidFill>
                              <a:latin typeface="Cambria Math" panose="02040503050406030204" pitchFamily="18" charset="0"/>
                              <a:cs typeface="Arial" panose="020B0604020202020204" pitchFamily="34" charset="0"/>
                            </a:rPr>
                            <m:t>𝑈𝑆</m:t>
                          </m:r>
                        </m:sup>
                      </m:sSup>
                    </m:oMath>
                  </m:oMathPara>
                </a14:m>
                <a:endParaRPr lang="es-ES" sz="1200" dirty="0">
                  <a:solidFill>
                    <a:schemeClr val="tx1">
                      <a:lumMod val="90000"/>
                      <a:lumOff val="10000"/>
                    </a:schemeClr>
                  </a:solidFill>
                  <a:latin typeface="Times New Roman" panose="02020603050405020304" pitchFamily="18" charset="0"/>
                  <a:cs typeface="Arial" panose="020B0604020202020204" pitchFamily="34" charset="0"/>
                </a:endParaRPr>
              </a:p>
            </p:txBody>
          </p:sp>
        </mc:Choice>
        <mc:Fallback xmlns="">
          <p:sp>
            <p:nvSpPr>
              <p:cNvPr id="23" name="Rectangle 22">
                <a:extLst>
                  <a:ext uri="{FF2B5EF4-FFF2-40B4-BE49-F238E27FC236}">
                    <a16:creationId xmlns:a16="http://schemas.microsoft.com/office/drawing/2014/main" id="{09AC09F1-E486-4102-8325-892FD56EC2D1}"/>
                  </a:ext>
                </a:extLst>
              </p:cNvPr>
              <p:cNvSpPr>
                <a:spLocks noRot="1" noChangeAspect="1" noMove="1" noResize="1" noEditPoints="1" noAdjustHandles="1" noChangeArrowheads="1" noChangeShapeType="1" noTextEdit="1"/>
              </p:cNvSpPr>
              <p:nvPr/>
            </p:nvSpPr>
            <p:spPr>
              <a:xfrm>
                <a:off x="645990" y="2228832"/>
                <a:ext cx="3762800" cy="726353"/>
              </a:xfrm>
              <a:prstGeom prst="rect">
                <a:avLst/>
              </a:prstGeom>
              <a:blipFill>
                <a:blip r:embed="rId7"/>
                <a:stretch>
                  <a:fillRect t="-840"/>
                </a:stretch>
              </a:blipFill>
            </p:spPr>
            <p:txBody>
              <a:bodyPr/>
              <a:lstStyle/>
              <a:p>
                <a:r>
                  <a:rPr lang="es-ES">
                    <a:noFill/>
                  </a:rPr>
                  <a:t> </a:t>
                </a:r>
              </a:p>
            </p:txBody>
          </p:sp>
        </mc:Fallback>
      </mc:AlternateContent>
    </p:spTree>
    <p:extLst>
      <p:ext uri="{BB962C8B-B14F-4D97-AF65-F5344CB8AC3E}">
        <p14:creationId xmlns:p14="http://schemas.microsoft.com/office/powerpoint/2010/main" val="635766800"/>
      </p:ext>
    </p:extLst>
  </p:cSld>
  <p:clrMapOvr>
    <a:masterClrMapping/>
  </p:clrMapOvr>
</p:sld>
</file>

<file path=ppt/theme/theme1.xml><?xml version="1.0" encoding="utf-8"?>
<a:theme xmlns:a="http://schemas.openxmlformats.org/drawingml/2006/main" name="BC3 ">
  <a:themeElements>
    <a:clrScheme name="Simple Light">
      <a:dk1>
        <a:srgbClr val="11302D"/>
      </a:dk1>
      <a:lt1>
        <a:srgbClr val="4EBF7B"/>
      </a:lt1>
      <a:dk2>
        <a:srgbClr val="000000"/>
      </a:dk2>
      <a:lt2>
        <a:srgbClr val="FFFFFF"/>
      </a:lt2>
      <a:accent1>
        <a:srgbClr val="F07C46"/>
      </a:accent1>
      <a:accent2>
        <a:srgbClr val="E6DBCE"/>
      </a:accent2>
      <a:accent3>
        <a:srgbClr val="C5D4FF"/>
      </a:accent3>
      <a:accent4>
        <a:srgbClr val="D1FFA0"/>
      </a:accent4>
      <a:accent5>
        <a:srgbClr val="DDC7EE"/>
      </a:accent5>
      <a:accent6>
        <a:srgbClr val="FDFFAF"/>
      </a:accent6>
      <a:hlink>
        <a:srgbClr val="4EBF7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190733</TotalTime>
  <Words>6959</Words>
  <Application>Microsoft Office PowerPoint</Application>
  <PresentationFormat>On-screen Show (16:9)</PresentationFormat>
  <Paragraphs>1091</Paragraphs>
  <Slides>52</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Cambria Math</vt:lpstr>
      <vt:lpstr>Outfit Medium</vt:lpstr>
      <vt:lpstr>Times New Roman</vt:lpstr>
      <vt:lpstr>Courier New</vt:lpstr>
      <vt:lpstr>Outfit</vt:lpstr>
      <vt:lpstr>Outfit Light</vt:lpstr>
      <vt:lpstr>BC3 </vt:lpstr>
      <vt:lpstr>Employment vulnerability in an era of geopolitical risk:  exposure of European workers and households to US trade</vt:lpstr>
      <vt:lpstr>PowerPoint Presentation</vt:lpstr>
      <vt:lpstr>PowerPoint Presentation</vt:lpstr>
      <vt:lpstr>01. Introduction</vt:lpstr>
      <vt:lpstr>01. Objective</vt:lpstr>
      <vt:lpstr>PowerPoint Presentation</vt:lpstr>
      <vt:lpstr>02a. Input – Output model</vt:lpstr>
      <vt:lpstr>02a. Input – Output model</vt:lpstr>
      <vt:lpstr>02a. Input – Output model</vt:lpstr>
      <vt:lpstr>02a. Input – Output model</vt:lpstr>
      <vt:lpstr>02b. Labour demand model</vt:lpstr>
      <vt:lpstr>02b. Labour demand model</vt:lpstr>
      <vt:lpstr>02b. Labour demand model</vt:lpstr>
      <vt:lpstr>02b. Labour demand model</vt:lpstr>
      <vt:lpstr>02b. Labour demand model</vt:lpstr>
      <vt:lpstr>02b. Labour demand model</vt:lpstr>
      <vt:lpstr>02b. Labour demand model</vt:lpstr>
      <vt:lpstr>02b. Labour demand model</vt:lpstr>
      <vt:lpstr>02b. Labour demand model</vt:lpstr>
      <vt:lpstr>02b. Labour demand model</vt:lpstr>
      <vt:lpstr>PowerPoint Presentation</vt:lpstr>
      <vt:lpstr>PowerPoint Presentation</vt:lpstr>
      <vt:lpstr>PowerPoint Presentation</vt:lpstr>
      <vt:lpstr>PowerPoint Presentation</vt:lpstr>
      <vt:lpstr>PowerPoint Presentation</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03b. Results at the individual level</vt:lpstr>
      <vt:lpstr>03c. Results at the household level</vt:lpstr>
      <vt:lpstr>03c. Results at the household level</vt:lpstr>
      <vt:lpstr>PowerPoint Presentation</vt:lpstr>
      <vt:lpstr>04. Conclusions</vt:lpstr>
      <vt:lpstr>04. Conclusions</vt:lpstr>
      <vt:lpstr>04. Conclusions</vt:lpstr>
      <vt:lpstr>Further research</vt:lpstr>
      <vt:lpstr>PowerPoint Presentation</vt:lpstr>
      <vt:lpstr>03b. Results at the individual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Redistribution of the labor market in the energy transition</dc:title>
  <dc:creator>Maria Auxiliadora</dc:creator>
  <cp:lastModifiedBy>Maria Auxiliadora</cp:lastModifiedBy>
  <cp:revision>1211</cp:revision>
  <dcterms:modified xsi:type="dcterms:W3CDTF">2026-06-20T07:42:39Z</dcterms:modified>
</cp:coreProperties>
</file>