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59" r:id="rId5"/>
    <p:sldId id="258" r:id="rId6"/>
    <p:sldId id="273" r:id="rId7"/>
    <p:sldId id="261" r:id="rId8"/>
    <p:sldId id="271" r:id="rId9"/>
    <p:sldId id="274" r:id="rId10"/>
    <p:sldId id="275" r:id="rId11"/>
    <p:sldId id="276" r:id="rId12"/>
    <p:sldId id="277" r:id="rId13"/>
    <p:sldId id="278" r:id="rId14"/>
    <p:sldId id="279" r:id="rId15"/>
    <p:sldId id="297" r:id="rId16"/>
    <p:sldId id="281" r:id="rId17"/>
    <p:sldId id="282" r:id="rId18"/>
    <p:sldId id="283" r:id="rId19"/>
    <p:sldId id="288" r:id="rId20"/>
    <p:sldId id="284" r:id="rId21"/>
    <p:sldId id="289" r:id="rId22"/>
    <p:sldId id="290" r:id="rId23"/>
    <p:sldId id="295" r:id="rId24"/>
    <p:sldId id="285" r:id="rId25"/>
    <p:sldId id="286" r:id="rId26"/>
    <p:sldId id="292" r:id="rId27"/>
    <p:sldId id="296" r:id="rId28"/>
    <p:sldId id="287" r:id="rId29"/>
    <p:sldId id="294" r:id="rId3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2" autoAdjust="0"/>
    <p:restoredTop sz="90467" autoAdjust="0"/>
  </p:normalViewPr>
  <p:slideViewPr>
    <p:cSldViewPr snapToGrid="0">
      <p:cViewPr>
        <p:scale>
          <a:sx n="70" d="100"/>
          <a:sy n="70" d="100"/>
        </p:scale>
        <p:origin x="-54" y="-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55BEAB-45BB-4974-B96F-EB4E21AAB3A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558A00-436C-4033-9E69-F8971D9F7B2A}">
      <dgm:prSet custT="1"/>
      <dgm:spPr/>
      <dgm:t>
        <a:bodyPr/>
        <a:lstStyle/>
        <a:p>
          <a:r>
            <a:rPr lang="pt-BR" sz="2100" dirty="0"/>
            <a:t>In the last few decades, populism, secessionism and territorial tensions seems to be increasing around the world, partially rooted  in persistent spatial income balances. </a:t>
          </a:r>
          <a:endParaRPr lang="en-US" sz="2100" dirty="0"/>
        </a:p>
      </dgm:t>
    </dgm:pt>
    <dgm:pt modelId="{35D6E0CE-14E9-4D9E-9EF7-61C980EB4D6B}" type="parTrans" cxnId="{9520117D-0BE6-4940-BE60-2D59C782890D}">
      <dgm:prSet/>
      <dgm:spPr/>
      <dgm:t>
        <a:bodyPr/>
        <a:lstStyle/>
        <a:p>
          <a:endParaRPr lang="en-US"/>
        </a:p>
      </dgm:t>
    </dgm:pt>
    <dgm:pt modelId="{DF22A27F-2707-42C4-9394-9E8D0A33CC11}" type="sibTrans" cxnId="{9520117D-0BE6-4940-BE60-2D59C782890D}">
      <dgm:prSet/>
      <dgm:spPr/>
      <dgm:t>
        <a:bodyPr/>
        <a:lstStyle/>
        <a:p>
          <a:endParaRPr lang="en-US"/>
        </a:p>
      </dgm:t>
    </dgm:pt>
    <dgm:pt modelId="{F3395DAB-5489-4397-9EE6-360D34BE85E8}">
      <dgm:prSet custT="1"/>
      <dgm:spPr>
        <a:noFill/>
      </dgm:spPr>
      <dgm:t>
        <a:bodyPr/>
        <a:lstStyle/>
        <a:p>
          <a:r>
            <a:rPr lang="pt-BR" sz="2100" dirty="0"/>
            <a:t> </a:t>
          </a:r>
          <a:endParaRPr lang="en-US" sz="2100" dirty="0"/>
        </a:p>
      </dgm:t>
    </dgm:pt>
    <dgm:pt modelId="{45FF0A48-20DD-4E05-98F5-46F2508131BD}" type="sibTrans" cxnId="{E071CFBC-901F-4804-BD53-7D1694E62F0F}">
      <dgm:prSet/>
      <dgm:spPr/>
      <dgm:t>
        <a:bodyPr/>
        <a:lstStyle/>
        <a:p>
          <a:endParaRPr lang="en-US"/>
        </a:p>
      </dgm:t>
    </dgm:pt>
    <dgm:pt modelId="{4D3CEB73-957A-4DE1-807F-483839BF0182}" type="parTrans" cxnId="{E071CFBC-901F-4804-BD53-7D1694E62F0F}">
      <dgm:prSet/>
      <dgm:spPr/>
      <dgm:t>
        <a:bodyPr/>
        <a:lstStyle/>
        <a:p>
          <a:endParaRPr lang="en-US"/>
        </a:p>
      </dgm:t>
    </dgm:pt>
    <dgm:pt modelId="{B812AFF3-B0EE-4946-B5C8-714D1FF77FB5}">
      <dgm:prSet custT="1"/>
      <dgm:spPr/>
      <dgm:t>
        <a:bodyPr/>
        <a:lstStyle/>
        <a:p>
          <a:endParaRPr lang="en-US" sz="1600" dirty="0"/>
        </a:p>
      </dgm:t>
    </dgm:pt>
    <dgm:pt modelId="{550A60EC-8E51-43CB-8DD6-B51CECAC1568}" type="parTrans" cxnId="{B8CB907A-E46E-4CB8-A861-D9B41245A285}">
      <dgm:prSet/>
      <dgm:spPr/>
      <dgm:t>
        <a:bodyPr/>
        <a:lstStyle/>
        <a:p>
          <a:endParaRPr lang="pt-BR"/>
        </a:p>
      </dgm:t>
    </dgm:pt>
    <dgm:pt modelId="{7D541E75-68E7-482B-9292-754178A1A859}" type="sibTrans" cxnId="{B8CB907A-E46E-4CB8-A861-D9B41245A285}">
      <dgm:prSet/>
      <dgm:spPr/>
      <dgm:t>
        <a:bodyPr/>
        <a:lstStyle/>
        <a:p>
          <a:endParaRPr lang="pt-BR"/>
        </a:p>
      </dgm:t>
    </dgm:pt>
    <dgm:pt modelId="{0C052146-60C3-4BDB-A544-C0366739277B}" type="pres">
      <dgm:prSet presAssocID="{2255BEAB-45BB-4974-B96F-EB4E21AAB3A1}" presName="linear" presStyleCnt="0">
        <dgm:presLayoutVars>
          <dgm:animLvl val="lvl"/>
          <dgm:resizeHandles val="exact"/>
        </dgm:presLayoutVars>
      </dgm:prSet>
      <dgm:spPr/>
    </dgm:pt>
    <dgm:pt modelId="{84172F3F-D0FD-4634-AE22-6ACDE566F20C}" type="pres">
      <dgm:prSet presAssocID="{E3558A00-436C-4033-9E69-F8971D9F7B2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AFDCC60-F700-4AB3-B1B0-FEAD5AC3960A}" type="pres">
      <dgm:prSet presAssocID="{DF22A27F-2707-42C4-9394-9E8D0A33CC11}" presName="spacer" presStyleCnt="0"/>
      <dgm:spPr/>
    </dgm:pt>
    <dgm:pt modelId="{479B6EFF-C706-466F-B377-FDDEBB45D426}" type="pres">
      <dgm:prSet presAssocID="{F3395DAB-5489-4397-9EE6-360D34BE85E8}" presName="parentText" presStyleLbl="node1" presStyleIdx="1" presStyleCnt="2" custFlipVert="1" custFlipHor="1" custScaleX="1932" custScaleY="9141" custLinFactY="94504" custLinFactNeighborX="13966" custLinFactNeighborY="100000">
        <dgm:presLayoutVars>
          <dgm:chMax val="0"/>
          <dgm:bulletEnabled val="1"/>
        </dgm:presLayoutVars>
      </dgm:prSet>
      <dgm:spPr/>
    </dgm:pt>
    <dgm:pt modelId="{3333C452-EE0F-427D-A5DE-53CD0C6184B5}" type="pres">
      <dgm:prSet presAssocID="{F3395DAB-5489-4397-9EE6-360D34BE85E8}" presName="childText" presStyleLbl="revTx" presStyleIdx="0" presStyleCnt="1" custScaleY="178600" custLinFactNeighborY="-46831">
        <dgm:presLayoutVars>
          <dgm:bulletEnabled val="1"/>
        </dgm:presLayoutVars>
      </dgm:prSet>
      <dgm:spPr/>
    </dgm:pt>
  </dgm:ptLst>
  <dgm:cxnLst>
    <dgm:cxn modelId="{A1991F14-07EA-47FF-897A-0FB4B55102A3}" type="presOf" srcId="{B812AFF3-B0EE-4946-B5C8-714D1FF77FB5}" destId="{3333C452-EE0F-427D-A5DE-53CD0C6184B5}" srcOrd="0" destOrd="0" presId="urn:microsoft.com/office/officeart/2005/8/layout/vList2"/>
    <dgm:cxn modelId="{3B5C872D-9759-4CFC-BD4E-E65D3807C5C6}" type="presOf" srcId="{E3558A00-436C-4033-9E69-F8971D9F7B2A}" destId="{84172F3F-D0FD-4634-AE22-6ACDE566F20C}" srcOrd="0" destOrd="0" presId="urn:microsoft.com/office/officeart/2005/8/layout/vList2"/>
    <dgm:cxn modelId="{B8CB907A-E46E-4CB8-A861-D9B41245A285}" srcId="{F3395DAB-5489-4397-9EE6-360D34BE85E8}" destId="{B812AFF3-B0EE-4946-B5C8-714D1FF77FB5}" srcOrd="0" destOrd="0" parTransId="{550A60EC-8E51-43CB-8DD6-B51CECAC1568}" sibTransId="{7D541E75-68E7-482B-9292-754178A1A859}"/>
    <dgm:cxn modelId="{9520117D-0BE6-4940-BE60-2D59C782890D}" srcId="{2255BEAB-45BB-4974-B96F-EB4E21AAB3A1}" destId="{E3558A00-436C-4033-9E69-F8971D9F7B2A}" srcOrd="0" destOrd="0" parTransId="{35D6E0CE-14E9-4D9E-9EF7-61C980EB4D6B}" sibTransId="{DF22A27F-2707-42C4-9394-9E8D0A33CC11}"/>
    <dgm:cxn modelId="{E071CFBC-901F-4804-BD53-7D1694E62F0F}" srcId="{2255BEAB-45BB-4974-B96F-EB4E21AAB3A1}" destId="{F3395DAB-5489-4397-9EE6-360D34BE85E8}" srcOrd="1" destOrd="0" parTransId="{4D3CEB73-957A-4DE1-807F-483839BF0182}" sibTransId="{45FF0A48-20DD-4E05-98F5-46F2508131BD}"/>
    <dgm:cxn modelId="{1DC5D1C7-AB11-401B-8D92-6580698083C6}" type="presOf" srcId="{2255BEAB-45BB-4974-B96F-EB4E21AAB3A1}" destId="{0C052146-60C3-4BDB-A544-C0366739277B}" srcOrd="0" destOrd="0" presId="urn:microsoft.com/office/officeart/2005/8/layout/vList2"/>
    <dgm:cxn modelId="{7B695DEC-A942-4B0F-A6B7-410D531F32A1}" type="presOf" srcId="{F3395DAB-5489-4397-9EE6-360D34BE85E8}" destId="{479B6EFF-C706-466F-B377-FDDEBB45D426}" srcOrd="0" destOrd="0" presId="urn:microsoft.com/office/officeart/2005/8/layout/vList2"/>
    <dgm:cxn modelId="{A539FEB1-5ED1-4F7C-803C-3C1BD21D7923}" type="presParOf" srcId="{0C052146-60C3-4BDB-A544-C0366739277B}" destId="{84172F3F-D0FD-4634-AE22-6ACDE566F20C}" srcOrd="0" destOrd="0" presId="urn:microsoft.com/office/officeart/2005/8/layout/vList2"/>
    <dgm:cxn modelId="{4AB39C81-DA99-4542-860A-B6B979501F7E}" type="presParOf" srcId="{0C052146-60C3-4BDB-A544-C0366739277B}" destId="{4AFDCC60-F700-4AB3-B1B0-FEAD5AC3960A}" srcOrd="1" destOrd="0" presId="urn:microsoft.com/office/officeart/2005/8/layout/vList2"/>
    <dgm:cxn modelId="{79C93A3F-574A-43D9-A961-78AC21B57EA1}" type="presParOf" srcId="{0C052146-60C3-4BDB-A544-C0366739277B}" destId="{479B6EFF-C706-466F-B377-FDDEBB45D426}" srcOrd="2" destOrd="0" presId="urn:microsoft.com/office/officeart/2005/8/layout/vList2"/>
    <dgm:cxn modelId="{C1425D29-AE19-4683-8C56-9231E6CACAF3}" type="presParOf" srcId="{0C052146-60C3-4BDB-A544-C0366739277B}" destId="{3333C452-EE0F-427D-A5DE-53CD0C6184B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E410C5-DEFF-4671-BD59-4FD2B44964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E067FD-9B44-4970-B83F-440968EE9061}">
      <dgm:prSet custT="1"/>
      <dgm:spPr/>
      <dgm:t>
        <a:bodyPr/>
        <a:lstStyle/>
        <a:p>
          <a:r>
            <a:rPr lang="en-US" sz="2100" dirty="0"/>
            <a:t>Brazil is one of the largest countries in the world </a:t>
          </a:r>
        </a:p>
      </dgm:t>
    </dgm:pt>
    <dgm:pt modelId="{9BEC7F5F-24FD-48AB-8B78-C19978D66784}" type="parTrans" cxnId="{6BBBB8AB-460D-4678-B363-892435A120D5}">
      <dgm:prSet/>
      <dgm:spPr/>
      <dgm:t>
        <a:bodyPr/>
        <a:lstStyle/>
        <a:p>
          <a:endParaRPr lang="en-US"/>
        </a:p>
      </dgm:t>
    </dgm:pt>
    <dgm:pt modelId="{59648638-1EBB-409B-BD54-3E9717BF7C54}" type="sibTrans" cxnId="{6BBBB8AB-460D-4678-B363-892435A120D5}">
      <dgm:prSet/>
      <dgm:spPr/>
      <dgm:t>
        <a:bodyPr/>
        <a:lstStyle/>
        <a:p>
          <a:endParaRPr lang="en-US"/>
        </a:p>
      </dgm:t>
    </dgm:pt>
    <dgm:pt modelId="{AE796440-9BC3-436F-BDC4-21CFC89E23BC}">
      <dgm:prSet custT="1"/>
      <dgm:spPr/>
      <dgm:t>
        <a:bodyPr/>
        <a:lstStyle/>
        <a:p>
          <a:r>
            <a:rPr lang="en-US" sz="1600" dirty="0"/>
            <a:t>Its states are comparable in size to some European countries (Minas Gerais, for example is similar in size to Spain).</a:t>
          </a:r>
        </a:p>
      </dgm:t>
    </dgm:pt>
    <dgm:pt modelId="{C70674A8-023A-43F2-81CA-FBA71B91EE38}" type="parTrans" cxnId="{8237A8C4-53E4-45E0-B436-2F04C5B97922}">
      <dgm:prSet/>
      <dgm:spPr/>
      <dgm:t>
        <a:bodyPr/>
        <a:lstStyle/>
        <a:p>
          <a:endParaRPr lang="en-US"/>
        </a:p>
      </dgm:t>
    </dgm:pt>
    <dgm:pt modelId="{9D027CBC-950A-4FD7-987B-86176FE420E9}" type="sibTrans" cxnId="{8237A8C4-53E4-45E0-B436-2F04C5B97922}">
      <dgm:prSet/>
      <dgm:spPr/>
      <dgm:t>
        <a:bodyPr/>
        <a:lstStyle/>
        <a:p>
          <a:endParaRPr lang="en-US"/>
        </a:p>
      </dgm:t>
    </dgm:pt>
    <dgm:pt modelId="{A7FCABB2-A8BA-402D-AEA3-B69EBC5C093F}">
      <dgm:prSet custT="1"/>
      <dgm:spPr/>
      <dgm:t>
        <a:bodyPr/>
        <a:lstStyle/>
        <a:p>
          <a:r>
            <a:rPr lang="en-US" sz="2100" dirty="0"/>
            <a:t>Brazil is also an extremely unequal middle-income country</a:t>
          </a:r>
        </a:p>
      </dgm:t>
    </dgm:pt>
    <dgm:pt modelId="{B0784D20-5A32-43CB-99C9-978BAE41168E}" type="parTrans" cxnId="{7F8FCE7C-5240-4387-84CD-7BE8CE5DD668}">
      <dgm:prSet/>
      <dgm:spPr/>
      <dgm:t>
        <a:bodyPr/>
        <a:lstStyle/>
        <a:p>
          <a:endParaRPr lang="en-US"/>
        </a:p>
      </dgm:t>
    </dgm:pt>
    <dgm:pt modelId="{B429C48D-0D70-4EB4-BB47-B892A6A8CED0}" type="sibTrans" cxnId="{7F8FCE7C-5240-4387-84CD-7BE8CE5DD668}">
      <dgm:prSet/>
      <dgm:spPr/>
      <dgm:t>
        <a:bodyPr/>
        <a:lstStyle/>
        <a:p>
          <a:endParaRPr lang="en-US"/>
        </a:p>
      </dgm:t>
    </dgm:pt>
    <dgm:pt modelId="{2A46284C-5F4C-4898-A970-228552D2390A}">
      <dgm:prSet custT="1"/>
      <dgm:spPr/>
      <dgm:t>
        <a:bodyPr/>
        <a:lstStyle/>
        <a:p>
          <a:r>
            <a:rPr lang="en-US" sz="1600" dirty="0"/>
            <a:t>Ranked as 8</a:t>
          </a:r>
          <a:r>
            <a:rPr lang="en-US" sz="1600" baseline="30000" dirty="0"/>
            <a:t>th</a:t>
          </a:r>
          <a:r>
            <a:rPr lang="en-US" sz="1600" dirty="0"/>
            <a:t> most unequal country in 2024 (top 10% richer has near 60% of the national income).</a:t>
          </a:r>
        </a:p>
      </dgm:t>
    </dgm:pt>
    <dgm:pt modelId="{BF0923B3-8E2B-4CC3-A4B5-D01AD1DB1516}" type="parTrans" cxnId="{667F16E1-1D45-47F2-8744-A132126A883B}">
      <dgm:prSet/>
      <dgm:spPr/>
      <dgm:t>
        <a:bodyPr/>
        <a:lstStyle/>
        <a:p>
          <a:endParaRPr lang="en-US"/>
        </a:p>
      </dgm:t>
    </dgm:pt>
    <dgm:pt modelId="{F1EB8087-F4BC-4A85-A6A1-4EC0F6BB7A72}" type="sibTrans" cxnId="{667F16E1-1D45-47F2-8744-A132126A883B}">
      <dgm:prSet/>
      <dgm:spPr/>
      <dgm:t>
        <a:bodyPr/>
        <a:lstStyle/>
        <a:p>
          <a:endParaRPr lang="en-US"/>
        </a:p>
      </dgm:t>
    </dgm:pt>
    <dgm:pt modelId="{593A9653-5E48-4A74-9007-A6C1C99FE580}">
      <dgm:prSet custT="1"/>
      <dgm:spPr/>
      <dgm:t>
        <a:bodyPr/>
        <a:lstStyle/>
        <a:p>
          <a:r>
            <a:rPr lang="en-US" sz="1600" dirty="0"/>
            <a:t>Higher level of spatial inequality in Latin America (Lessman and Seidel, 2017; Ramos et al, 2018).</a:t>
          </a:r>
        </a:p>
      </dgm:t>
    </dgm:pt>
    <dgm:pt modelId="{E45630AA-3DC9-429C-B98D-BC434AC17E3D}" type="parTrans" cxnId="{783561A1-6E52-45F5-B47E-A95C271BC3B0}">
      <dgm:prSet/>
      <dgm:spPr/>
      <dgm:t>
        <a:bodyPr/>
        <a:lstStyle/>
        <a:p>
          <a:endParaRPr lang="en-US"/>
        </a:p>
      </dgm:t>
    </dgm:pt>
    <dgm:pt modelId="{69D1E077-1206-4889-8156-AB733DBD5BB6}" type="sibTrans" cxnId="{783561A1-6E52-45F5-B47E-A95C271BC3B0}">
      <dgm:prSet/>
      <dgm:spPr/>
      <dgm:t>
        <a:bodyPr/>
        <a:lstStyle/>
        <a:p>
          <a:endParaRPr lang="en-US"/>
        </a:p>
      </dgm:t>
    </dgm:pt>
    <dgm:pt modelId="{D4F06056-A4CA-4B94-B295-1771D6805238}" type="pres">
      <dgm:prSet presAssocID="{E4E410C5-DEFF-4671-BD59-4FD2B4496461}" presName="linear" presStyleCnt="0">
        <dgm:presLayoutVars>
          <dgm:animLvl val="lvl"/>
          <dgm:resizeHandles val="exact"/>
        </dgm:presLayoutVars>
      </dgm:prSet>
      <dgm:spPr/>
    </dgm:pt>
    <dgm:pt modelId="{DD42B011-4D99-410E-88AD-BBD324711020}" type="pres">
      <dgm:prSet presAssocID="{4CE067FD-9B44-4970-B83F-440968EE906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DB90E10-CD7C-422D-A0D7-2A0ED503FE74}" type="pres">
      <dgm:prSet presAssocID="{4CE067FD-9B44-4970-B83F-440968EE9061}" presName="childText" presStyleLbl="revTx" presStyleIdx="0" presStyleCnt="2">
        <dgm:presLayoutVars>
          <dgm:bulletEnabled val="1"/>
        </dgm:presLayoutVars>
      </dgm:prSet>
      <dgm:spPr/>
    </dgm:pt>
    <dgm:pt modelId="{F6192BB1-BDA8-4684-BDF4-DD36D2420B26}" type="pres">
      <dgm:prSet presAssocID="{A7FCABB2-A8BA-402D-AEA3-B69EBC5C093F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2A1F2E9-4994-484F-ACF3-05A441D85A2E}" type="pres">
      <dgm:prSet presAssocID="{A7FCABB2-A8BA-402D-AEA3-B69EBC5C093F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C8E94D0A-4F72-4ECF-85DF-7286F6090812}" type="presOf" srcId="{4CE067FD-9B44-4970-B83F-440968EE9061}" destId="{DD42B011-4D99-410E-88AD-BBD324711020}" srcOrd="0" destOrd="0" presId="urn:microsoft.com/office/officeart/2005/8/layout/vList2"/>
    <dgm:cxn modelId="{AC86390C-EC26-4B15-9F07-D961D2CA521A}" type="presOf" srcId="{2A46284C-5F4C-4898-A970-228552D2390A}" destId="{02A1F2E9-4994-484F-ACF3-05A441D85A2E}" srcOrd="0" destOrd="0" presId="urn:microsoft.com/office/officeart/2005/8/layout/vList2"/>
    <dgm:cxn modelId="{97A32B6C-3444-4678-89C0-0A001F941B13}" type="presOf" srcId="{E4E410C5-DEFF-4671-BD59-4FD2B4496461}" destId="{D4F06056-A4CA-4B94-B295-1771D6805238}" srcOrd="0" destOrd="0" presId="urn:microsoft.com/office/officeart/2005/8/layout/vList2"/>
    <dgm:cxn modelId="{7F8FCE7C-5240-4387-84CD-7BE8CE5DD668}" srcId="{E4E410C5-DEFF-4671-BD59-4FD2B4496461}" destId="{A7FCABB2-A8BA-402D-AEA3-B69EBC5C093F}" srcOrd="1" destOrd="0" parTransId="{B0784D20-5A32-43CB-99C9-978BAE41168E}" sibTransId="{B429C48D-0D70-4EB4-BB47-B892A6A8CED0}"/>
    <dgm:cxn modelId="{783561A1-6E52-45F5-B47E-A95C271BC3B0}" srcId="{A7FCABB2-A8BA-402D-AEA3-B69EBC5C093F}" destId="{593A9653-5E48-4A74-9007-A6C1C99FE580}" srcOrd="1" destOrd="0" parTransId="{E45630AA-3DC9-429C-B98D-BC434AC17E3D}" sibTransId="{69D1E077-1206-4889-8156-AB733DBD5BB6}"/>
    <dgm:cxn modelId="{6BBBB8AB-460D-4678-B363-892435A120D5}" srcId="{E4E410C5-DEFF-4671-BD59-4FD2B4496461}" destId="{4CE067FD-9B44-4970-B83F-440968EE9061}" srcOrd="0" destOrd="0" parTransId="{9BEC7F5F-24FD-48AB-8B78-C19978D66784}" sibTransId="{59648638-1EBB-409B-BD54-3E9717BF7C54}"/>
    <dgm:cxn modelId="{DB7A6AAD-75B7-430F-92E1-006AD07BC3A3}" type="presOf" srcId="{A7FCABB2-A8BA-402D-AEA3-B69EBC5C093F}" destId="{F6192BB1-BDA8-4684-BDF4-DD36D2420B26}" srcOrd="0" destOrd="0" presId="urn:microsoft.com/office/officeart/2005/8/layout/vList2"/>
    <dgm:cxn modelId="{34FE04BE-7437-4809-B047-ACE0B9AA12F1}" type="presOf" srcId="{AE796440-9BC3-436F-BDC4-21CFC89E23BC}" destId="{FDB90E10-CD7C-422D-A0D7-2A0ED503FE74}" srcOrd="0" destOrd="0" presId="urn:microsoft.com/office/officeart/2005/8/layout/vList2"/>
    <dgm:cxn modelId="{8237A8C4-53E4-45E0-B436-2F04C5B97922}" srcId="{4CE067FD-9B44-4970-B83F-440968EE9061}" destId="{AE796440-9BC3-436F-BDC4-21CFC89E23BC}" srcOrd="0" destOrd="0" parTransId="{C70674A8-023A-43F2-81CA-FBA71B91EE38}" sibTransId="{9D027CBC-950A-4FD7-987B-86176FE420E9}"/>
    <dgm:cxn modelId="{667F16E1-1D45-47F2-8744-A132126A883B}" srcId="{A7FCABB2-A8BA-402D-AEA3-B69EBC5C093F}" destId="{2A46284C-5F4C-4898-A970-228552D2390A}" srcOrd="0" destOrd="0" parTransId="{BF0923B3-8E2B-4CC3-A4B5-D01AD1DB1516}" sibTransId="{F1EB8087-F4BC-4A85-A6A1-4EC0F6BB7A72}"/>
    <dgm:cxn modelId="{629CACF7-4DE1-410A-B5A4-5FB5A75E20E5}" type="presOf" srcId="{593A9653-5E48-4A74-9007-A6C1C99FE580}" destId="{02A1F2E9-4994-484F-ACF3-05A441D85A2E}" srcOrd="0" destOrd="1" presId="urn:microsoft.com/office/officeart/2005/8/layout/vList2"/>
    <dgm:cxn modelId="{9FB83FC0-F782-4F08-AC14-25DB75739FFB}" type="presParOf" srcId="{D4F06056-A4CA-4B94-B295-1771D6805238}" destId="{DD42B011-4D99-410E-88AD-BBD324711020}" srcOrd="0" destOrd="0" presId="urn:microsoft.com/office/officeart/2005/8/layout/vList2"/>
    <dgm:cxn modelId="{A964ED5E-9688-41F6-ACDD-C7D1EDECF8DC}" type="presParOf" srcId="{D4F06056-A4CA-4B94-B295-1771D6805238}" destId="{FDB90E10-CD7C-422D-A0D7-2A0ED503FE74}" srcOrd="1" destOrd="0" presId="urn:microsoft.com/office/officeart/2005/8/layout/vList2"/>
    <dgm:cxn modelId="{22B4AEEC-1F6E-4259-9758-F3511192951E}" type="presParOf" srcId="{D4F06056-A4CA-4B94-B295-1771D6805238}" destId="{F6192BB1-BDA8-4684-BDF4-DD36D2420B26}" srcOrd="2" destOrd="0" presId="urn:microsoft.com/office/officeart/2005/8/layout/vList2"/>
    <dgm:cxn modelId="{7E1C0470-3A4D-422C-8A26-B53C4779A5A0}" type="presParOf" srcId="{D4F06056-A4CA-4B94-B295-1771D6805238}" destId="{02A1F2E9-4994-484F-ACF3-05A441D85A2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4B9AFA-17CB-4081-8F36-3E56BDC01E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AADF33-09D2-4540-85B0-6D2BAC218F0C}">
      <dgm:prSet/>
      <dgm:spPr/>
      <dgm:t>
        <a:bodyPr/>
        <a:lstStyle/>
        <a:p>
          <a:pPr>
            <a:buNone/>
          </a:pPr>
          <a:r>
            <a:rPr lang="pt-BR" dirty="0"/>
            <a:t>The model considers only employent revenues.</a:t>
          </a:r>
          <a:endParaRPr lang="en-US" dirty="0"/>
        </a:p>
      </dgm:t>
    </dgm:pt>
    <dgm:pt modelId="{B5E90BD4-9BF1-4A55-BE3B-362D48AD877F}" type="parTrans" cxnId="{6B741350-B499-4F7A-BC11-BAA5DD5D697B}">
      <dgm:prSet/>
      <dgm:spPr/>
      <dgm:t>
        <a:bodyPr/>
        <a:lstStyle/>
        <a:p>
          <a:endParaRPr lang="en-US"/>
        </a:p>
      </dgm:t>
    </dgm:pt>
    <dgm:pt modelId="{89248451-3B76-4415-A46D-935EA8522077}" type="sibTrans" cxnId="{6B741350-B499-4F7A-BC11-BAA5DD5D697B}">
      <dgm:prSet/>
      <dgm:spPr/>
      <dgm:t>
        <a:bodyPr/>
        <a:lstStyle/>
        <a:p>
          <a:endParaRPr lang="en-US"/>
        </a:p>
      </dgm:t>
    </dgm:pt>
    <dgm:pt modelId="{79DC6E3D-AAE0-410C-809E-67FC6AA343BE}">
      <dgm:prSet/>
      <dgm:spPr/>
      <dgm:t>
        <a:bodyPr/>
        <a:lstStyle/>
        <a:p>
          <a:pPr>
            <a:buNone/>
          </a:pPr>
          <a:r>
            <a:rPr lang="pt-BR" dirty="0"/>
            <a:t>The model considers only the primary distribution of income (no redistribution is considered).</a:t>
          </a:r>
          <a:endParaRPr lang="en-US" dirty="0"/>
        </a:p>
      </dgm:t>
    </dgm:pt>
    <dgm:pt modelId="{500623B9-B224-4BEB-9D7F-2739E3D92D93}" type="parTrans" cxnId="{C170A7EC-58A0-485E-9BE9-B1F9DA033DEF}">
      <dgm:prSet/>
      <dgm:spPr/>
      <dgm:t>
        <a:bodyPr/>
        <a:lstStyle/>
        <a:p>
          <a:endParaRPr lang="en-US"/>
        </a:p>
      </dgm:t>
    </dgm:pt>
    <dgm:pt modelId="{51FABF04-EBBA-4EBD-B0D3-91C9A85078A9}" type="sibTrans" cxnId="{C170A7EC-58A0-485E-9BE9-B1F9DA033DEF}">
      <dgm:prSet/>
      <dgm:spPr/>
      <dgm:t>
        <a:bodyPr/>
        <a:lstStyle/>
        <a:p>
          <a:endParaRPr lang="en-US"/>
        </a:p>
      </dgm:t>
    </dgm:pt>
    <dgm:pt modelId="{DAFF5CCD-BF72-4CA0-82AA-FDEC972FA085}">
      <dgm:prSet/>
      <dgm:spPr/>
      <dgm:t>
        <a:bodyPr/>
        <a:lstStyle/>
        <a:p>
          <a:pPr>
            <a:buNone/>
          </a:pPr>
          <a:r>
            <a:rPr lang="pt-BR" dirty="0"/>
            <a:t>The analysis is applied to one period, thus no savings are considered.</a:t>
          </a:r>
          <a:endParaRPr lang="en-US" dirty="0"/>
        </a:p>
      </dgm:t>
    </dgm:pt>
    <dgm:pt modelId="{5C363848-3D5A-4C6D-87BD-9253822F4B6C}" type="parTrans" cxnId="{EEB41564-8D3E-444F-99A2-364FD7095368}">
      <dgm:prSet/>
      <dgm:spPr/>
      <dgm:t>
        <a:bodyPr/>
        <a:lstStyle/>
        <a:p>
          <a:endParaRPr lang="en-US"/>
        </a:p>
      </dgm:t>
    </dgm:pt>
    <dgm:pt modelId="{BF93523C-26C6-4AAF-8122-5D3095BC6091}" type="sibTrans" cxnId="{EEB41564-8D3E-444F-99A2-364FD7095368}">
      <dgm:prSet/>
      <dgm:spPr/>
      <dgm:t>
        <a:bodyPr/>
        <a:lstStyle/>
        <a:p>
          <a:endParaRPr lang="en-US"/>
        </a:p>
      </dgm:t>
    </dgm:pt>
    <dgm:pt modelId="{734F7734-1C92-4033-9A36-1EC4E851C900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E494CA43-CB43-4A93-B7F1-E0C4C1784B77}" type="parTrans" cxnId="{F93F4D50-BA00-4A0B-BEDF-87BC2139CA05}">
      <dgm:prSet/>
      <dgm:spPr/>
      <dgm:t>
        <a:bodyPr/>
        <a:lstStyle/>
        <a:p>
          <a:endParaRPr lang="en-US"/>
        </a:p>
      </dgm:t>
    </dgm:pt>
    <dgm:pt modelId="{20DE1F9F-686C-4048-8746-580D3FCF65D0}" type="sibTrans" cxnId="{F93F4D50-BA00-4A0B-BEDF-87BC2139CA05}">
      <dgm:prSet/>
      <dgm:spPr/>
      <dgm:t>
        <a:bodyPr/>
        <a:lstStyle/>
        <a:p>
          <a:endParaRPr lang="en-US"/>
        </a:p>
      </dgm:t>
    </dgm:pt>
    <dgm:pt modelId="{A11D288C-8EE9-4B3E-9467-51CE6B8EA804}">
      <dgm:prSet/>
      <dgm:spPr/>
      <dgm:t>
        <a:bodyPr/>
        <a:lstStyle/>
        <a:p>
          <a:r>
            <a:rPr lang="pt-BR" dirty="0"/>
            <a:t>Household consume and receive their wages in the same region.</a:t>
          </a:r>
          <a:endParaRPr lang="en-US" dirty="0"/>
        </a:p>
      </dgm:t>
    </dgm:pt>
    <dgm:pt modelId="{55EE08A0-5DE2-4461-A8F3-CC5E5C015C80}" type="sibTrans" cxnId="{32EBBAD1-C540-4240-BCA2-8413AE398216}">
      <dgm:prSet/>
      <dgm:spPr/>
      <dgm:t>
        <a:bodyPr/>
        <a:lstStyle/>
        <a:p>
          <a:endParaRPr lang="en-US"/>
        </a:p>
      </dgm:t>
    </dgm:pt>
    <dgm:pt modelId="{B8F82264-76F5-42DA-A061-68D3C03B6F10}" type="parTrans" cxnId="{32EBBAD1-C540-4240-BCA2-8413AE398216}">
      <dgm:prSet/>
      <dgm:spPr/>
      <dgm:t>
        <a:bodyPr/>
        <a:lstStyle/>
        <a:p>
          <a:endParaRPr lang="en-US"/>
        </a:p>
      </dgm:t>
    </dgm:pt>
    <dgm:pt modelId="{1FAF8195-7C03-4AD5-AB6D-BDFC94228A28}" type="pres">
      <dgm:prSet presAssocID="{ED4B9AFA-17CB-4081-8F36-3E56BDC01EB0}" presName="linear" presStyleCnt="0">
        <dgm:presLayoutVars>
          <dgm:animLvl val="lvl"/>
          <dgm:resizeHandles val="exact"/>
        </dgm:presLayoutVars>
      </dgm:prSet>
      <dgm:spPr/>
    </dgm:pt>
    <dgm:pt modelId="{366AA7B5-0DE8-4883-A5B1-5AC50D21AED9}" type="pres">
      <dgm:prSet presAssocID="{A11D288C-8EE9-4B3E-9467-51CE6B8EA80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C9F1A37-C797-40CC-ADD0-174F6DA5EE51}" type="pres">
      <dgm:prSet presAssocID="{55EE08A0-5DE2-4461-A8F3-CC5E5C015C80}" presName="spacer" presStyleCnt="0"/>
      <dgm:spPr/>
    </dgm:pt>
    <dgm:pt modelId="{B98CA8A0-FBCA-4A00-A8CE-B3BA726E588E}" type="pres">
      <dgm:prSet presAssocID="{10AADF33-09D2-4540-85B0-6D2BAC218F0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FFE95D7-AFFD-45FA-B333-F1A2F1B76647}" type="pres">
      <dgm:prSet presAssocID="{89248451-3B76-4415-A46D-935EA8522077}" presName="spacer" presStyleCnt="0"/>
      <dgm:spPr/>
    </dgm:pt>
    <dgm:pt modelId="{2031E41A-884D-4F34-A2DF-7733CE696CD7}" type="pres">
      <dgm:prSet presAssocID="{79DC6E3D-AAE0-410C-809E-67FC6AA343B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9377075-C667-411C-A328-E1FB339B2678}" type="pres">
      <dgm:prSet presAssocID="{51FABF04-EBBA-4EBD-B0D3-91C9A85078A9}" presName="spacer" presStyleCnt="0"/>
      <dgm:spPr/>
    </dgm:pt>
    <dgm:pt modelId="{5BBD17DE-33E2-455A-B3EE-A7D01718E510}" type="pres">
      <dgm:prSet presAssocID="{DAFF5CCD-BF72-4CA0-82AA-FDEC972FA08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69B0D9C-5D78-46C6-81B5-9B9297CDA265}" type="pres">
      <dgm:prSet presAssocID="{DAFF5CCD-BF72-4CA0-82AA-FDEC972FA085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15D1603-FCB4-4528-957D-9BD608861AF3}" type="presOf" srcId="{ED4B9AFA-17CB-4081-8F36-3E56BDC01EB0}" destId="{1FAF8195-7C03-4AD5-AB6D-BDFC94228A28}" srcOrd="0" destOrd="0" presId="urn:microsoft.com/office/officeart/2005/8/layout/vList2"/>
    <dgm:cxn modelId="{9343AE3B-A7EE-4E3F-83B7-E154B9006F07}" type="presOf" srcId="{DAFF5CCD-BF72-4CA0-82AA-FDEC972FA085}" destId="{5BBD17DE-33E2-455A-B3EE-A7D01718E510}" srcOrd="0" destOrd="0" presId="urn:microsoft.com/office/officeart/2005/8/layout/vList2"/>
    <dgm:cxn modelId="{EEB41564-8D3E-444F-99A2-364FD7095368}" srcId="{ED4B9AFA-17CB-4081-8F36-3E56BDC01EB0}" destId="{DAFF5CCD-BF72-4CA0-82AA-FDEC972FA085}" srcOrd="3" destOrd="0" parTransId="{5C363848-3D5A-4C6D-87BD-9253822F4B6C}" sibTransId="{BF93523C-26C6-4AAF-8122-5D3095BC6091}"/>
    <dgm:cxn modelId="{9232614D-6506-4740-88EF-AF2180482C1F}" type="presOf" srcId="{10AADF33-09D2-4540-85B0-6D2BAC218F0C}" destId="{B98CA8A0-FBCA-4A00-A8CE-B3BA726E588E}" srcOrd="0" destOrd="0" presId="urn:microsoft.com/office/officeart/2005/8/layout/vList2"/>
    <dgm:cxn modelId="{6B741350-B499-4F7A-BC11-BAA5DD5D697B}" srcId="{ED4B9AFA-17CB-4081-8F36-3E56BDC01EB0}" destId="{10AADF33-09D2-4540-85B0-6D2BAC218F0C}" srcOrd="1" destOrd="0" parTransId="{B5E90BD4-9BF1-4A55-BE3B-362D48AD877F}" sibTransId="{89248451-3B76-4415-A46D-935EA8522077}"/>
    <dgm:cxn modelId="{F93F4D50-BA00-4A0B-BEDF-87BC2139CA05}" srcId="{DAFF5CCD-BF72-4CA0-82AA-FDEC972FA085}" destId="{734F7734-1C92-4033-9A36-1EC4E851C900}" srcOrd="0" destOrd="0" parTransId="{E494CA43-CB43-4A93-B7F1-E0C4C1784B77}" sibTransId="{20DE1F9F-686C-4048-8746-580D3FCF65D0}"/>
    <dgm:cxn modelId="{E75835C2-4EAB-4713-BB1D-6B551DD7F51E}" type="presOf" srcId="{79DC6E3D-AAE0-410C-809E-67FC6AA343BE}" destId="{2031E41A-884D-4F34-A2DF-7733CE696CD7}" srcOrd="0" destOrd="0" presId="urn:microsoft.com/office/officeart/2005/8/layout/vList2"/>
    <dgm:cxn modelId="{32EBBAD1-C540-4240-BCA2-8413AE398216}" srcId="{ED4B9AFA-17CB-4081-8F36-3E56BDC01EB0}" destId="{A11D288C-8EE9-4B3E-9467-51CE6B8EA804}" srcOrd="0" destOrd="0" parTransId="{B8F82264-76F5-42DA-A061-68D3C03B6F10}" sibTransId="{55EE08A0-5DE2-4461-A8F3-CC5E5C015C80}"/>
    <dgm:cxn modelId="{5B6443D2-838F-4361-8BF2-A78CAFE0453B}" type="presOf" srcId="{A11D288C-8EE9-4B3E-9467-51CE6B8EA804}" destId="{366AA7B5-0DE8-4883-A5B1-5AC50D21AED9}" srcOrd="0" destOrd="0" presId="urn:microsoft.com/office/officeart/2005/8/layout/vList2"/>
    <dgm:cxn modelId="{C170A7EC-58A0-485E-9BE9-B1F9DA033DEF}" srcId="{ED4B9AFA-17CB-4081-8F36-3E56BDC01EB0}" destId="{79DC6E3D-AAE0-410C-809E-67FC6AA343BE}" srcOrd="2" destOrd="0" parTransId="{500623B9-B224-4BEB-9D7F-2739E3D92D93}" sibTransId="{51FABF04-EBBA-4EBD-B0D3-91C9A85078A9}"/>
    <dgm:cxn modelId="{562019FD-65BF-4B09-AB92-67F723195B1A}" type="presOf" srcId="{734F7734-1C92-4033-9A36-1EC4E851C900}" destId="{D69B0D9C-5D78-46C6-81B5-9B9297CDA265}" srcOrd="0" destOrd="0" presId="urn:microsoft.com/office/officeart/2005/8/layout/vList2"/>
    <dgm:cxn modelId="{D8D94050-15DC-481B-AC28-7332EE792387}" type="presParOf" srcId="{1FAF8195-7C03-4AD5-AB6D-BDFC94228A28}" destId="{366AA7B5-0DE8-4883-A5B1-5AC50D21AED9}" srcOrd="0" destOrd="0" presId="urn:microsoft.com/office/officeart/2005/8/layout/vList2"/>
    <dgm:cxn modelId="{A1BE29D4-5ECF-4CFE-A53E-CBBE258EF701}" type="presParOf" srcId="{1FAF8195-7C03-4AD5-AB6D-BDFC94228A28}" destId="{7C9F1A37-C797-40CC-ADD0-174F6DA5EE51}" srcOrd="1" destOrd="0" presId="urn:microsoft.com/office/officeart/2005/8/layout/vList2"/>
    <dgm:cxn modelId="{C68B1175-963D-482D-A101-FB4E9A55EBA2}" type="presParOf" srcId="{1FAF8195-7C03-4AD5-AB6D-BDFC94228A28}" destId="{B98CA8A0-FBCA-4A00-A8CE-B3BA726E588E}" srcOrd="2" destOrd="0" presId="urn:microsoft.com/office/officeart/2005/8/layout/vList2"/>
    <dgm:cxn modelId="{4EAB9103-8E53-40CB-A679-5E65D6475A14}" type="presParOf" srcId="{1FAF8195-7C03-4AD5-AB6D-BDFC94228A28}" destId="{7FFE95D7-AFFD-45FA-B333-F1A2F1B76647}" srcOrd="3" destOrd="0" presId="urn:microsoft.com/office/officeart/2005/8/layout/vList2"/>
    <dgm:cxn modelId="{5FC021DC-9086-4409-877C-53EF02EBFF6C}" type="presParOf" srcId="{1FAF8195-7C03-4AD5-AB6D-BDFC94228A28}" destId="{2031E41A-884D-4F34-A2DF-7733CE696CD7}" srcOrd="4" destOrd="0" presId="urn:microsoft.com/office/officeart/2005/8/layout/vList2"/>
    <dgm:cxn modelId="{B25DBA10-9821-4092-A6D6-69A7A5EB3210}" type="presParOf" srcId="{1FAF8195-7C03-4AD5-AB6D-BDFC94228A28}" destId="{09377075-C667-411C-A328-E1FB339B2678}" srcOrd="5" destOrd="0" presId="urn:microsoft.com/office/officeart/2005/8/layout/vList2"/>
    <dgm:cxn modelId="{55767BB0-B775-472B-93A0-4F148D7D73C1}" type="presParOf" srcId="{1FAF8195-7C03-4AD5-AB6D-BDFC94228A28}" destId="{5BBD17DE-33E2-455A-B3EE-A7D01718E510}" srcOrd="6" destOrd="0" presId="urn:microsoft.com/office/officeart/2005/8/layout/vList2"/>
    <dgm:cxn modelId="{0169DA91-B22E-472B-91F2-8D4A94591EE4}" type="presParOf" srcId="{1FAF8195-7C03-4AD5-AB6D-BDFC94228A28}" destId="{D69B0D9C-5D78-46C6-81B5-9B9297CDA26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B228B1-FF9D-4793-B07E-D4FAB4B88FE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E651E7-B342-482D-8B90-9865A08CFA1A}">
      <dgm:prSet/>
      <dgm:spPr/>
      <dgm:t>
        <a:bodyPr/>
        <a:lstStyle/>
        <a:p>
          <a:r>
            <a:rPr lang="en-US" dirty="0"/>
            <a:t>Spill-overs: the backward effects vary between 1.254 (0.155) and 1.930 (0.592).</a:t>
          </a:r>
        </a:p>
      </dgm:t>
    </dgm:pt>
    <dgm:pt modelId="{0846BB84-D816-4911-B67D-E703326F5813}" type="parTrans" cxnId="{72071574-CA13-4E8B-AB5E-97D492672CC8}">
      <dgm:prSet/>
      <dgm:spPr/>
      <dgm:t>
        <a:bodyPr/>
        <a:lstStyle/>
        <a:p>
          <a:endParaRPr lang="en-US"/>
        </a:p>
      </dgm:t>
    </dgm:pt>
    <dgm:pt modelId="{C3AD22B7-378A-4D48-ADD9-F52500C280DF}" type="sibTrans" cxnId="{72071574-CA13-4E8B-AB5E-97D492672CC8}">
      <dgm:prSet/>
      <dgm:spPr/>
      <dgm:t>
        <a:bodyPr/>
        <a:lstStyle/>
        <a:p>
          <a:endParaRPr lang="en-US"/>
        </a:p>
      </dgm:t>
    </dgm:pt>
    <dgm:pt modelId="{DA030DB1-B35B-40DB-9958-389ECC9A0BB9}">
      <dgm:prSet/>
      <dgm:spPr/>
      <dgm:t>
        <a:bodyPr/>
        <a:lstStyle/>
        <a:p>
          <a:r>
            <a:rPr lang="en-US" dirty="0"/>
            <a:t>Spill-ins: the forward effects range from 1.105 (0.005) when excluding within effects to 6.711 (4.623).</a:t>
          </a:r>
        </a:p>
      </dgm:t>
    </dgm:pt>
    <dgm:pt modelId="{B083957A-9C34-4022-B38B-DC8BB506F512}" type="parTrans" cxnId="{FF975DF5-30DC-418C-9253-EBC38DD35F4B}">
      <dgm:prSet/>
      <dgm:spPr/>
      <dgm:t>
        <a:bodyPr/>
        <a:lstStyle/>
        <a:p>
          <a:endParaRPr lang="en-US"/>
        </a:p>
      </dgm:t>
    </dgm:pt>
    <dgm:pt modelId="{F08D3A6B-A27C-43AD-A198-43EBCD5C38E4}" type="sibTrans" cxnId="{FF975DF5-30DC-418C-9253-EBC38DD35F4B}">
      <dgm:prSet/>
      <dgm:spPr/>
      <dgm:t>
        <a:bodyPr/>
        <a:lstStyle/>
        <a:p>
          <a:endParaRPr lang="en-US"/>
        </a:p>
      </dgm:t>
    </dgm:pt>
    <dgm:pt modelId="{EBC4D9FF-FDF0-4426-88F2-294A9E955A9C}">
      <dgm:prSet/>
      <dgm:spPr/>
      <dgm:t>
        <a:bodyPr/>
        <a:lstStyle/>
        <a:p>
          <a:r>
            <a:rPr lang="en-US" dirty="0"/>
            <a:t>The income generating effect capacity of one Real spent by any household in Brazil is more similar than the spatial distribution of that impact. </a:t>
          </a:r>
        </a:p>
      </dgm:t>
    </dgm:pt>
    <dgm:pt modelId="{C0172346-FE90-4032-87BF-DA41DDD1ACFC}" type="parTrans" cxnId="{7002FA2D-58D7-4406-9FC3-2A7F04F69703}">
      <dgm:prSet/>
      <dgm:spPr/>
      <dgm:t>
        <a:bodyPr/>
        <a:lstStyle/>
        <a:p>
          <a:endParaRPr lang="en-US"/>
        </a:p>
      </dgm:t>
    </dgm:pt>
    <dgm:pt modelId="{42B077CC-670A-4658-838C-7D8E170DFFEF}" type="sibTrans" cxnId="{7002FA2D-58D7-4406-9FC3-2A7F04F69703}">
      <dgm:prSet/>
      <dgm:spPr/>
      <dgm:t>
        <a:bodyPr/>
        <a:lstStyle/>
        <a:p>
          <a:endParaRPr lang="en-US"/>
        </a:p>
      </dgm:t>
    </dgm:pt>
    <dgm:pt modelId="{15665423-C446-4351-922B-F3E4EC850E08}">
      <dgm:prSet/>
      <dgm:spPr/>
      <dgm:t>
        <a:bodyPr/>
        <a:lstStyle/>
        <a:p>
          <a:r>
            <a:rPr lang="en-US" dirty="0"/>
            <a:t>São Paulo (SP) exhibits the largest positive balance in both years, reaching 4.354 in 2011 and 4.915 in 2019.</a:t>
          </a:r>
        </a:p>
      </dgm:t>
    </dgm:pt>
    <dgm:pt modelId="{AED07CFF-6AB9-4F19-9F12-EA63CC46DE87}" type="parTrans" cxnId="{3B03C897-48DC-4ABC-9AEB-6358625414FA}">
      <dgm:prSet/>
      <dgm:spPr/>
      <dgm:t>
        <a:bodyPr/>
        <a:lstStyle/>
        <a:p>
          <a:endParaRPr lang="en-US"/>
        </a:p>
      </dgm:t>
    </dgm:pt>
    <dgm:pt modelId="{04073B22-C867-4404-B763-3A39602D6E67}" type="sibTrans" cxnId="{3B03C897-48DC-4ABC-9AEB-6358625414FA}">
      <dgm:prSet/>
      <dgm:spPr/>
      <dgm:t>
        <a:bodyPr/>
        <a:lstStyle/>
        <a:p>
          <a:endParaRPr lang="en-US"/>
        </a:p>
      </dgm:t>
    </dgm:pt>
    <dgm:pt modelId="{E48AE655-3A1E-4B67-A6BF-F8B5AB4329AA}">
      <dgm:prSet/>
      <dgm:spPr/>
      <dgm:t>
        <a:bodyPr/>
        <a:lstStyle/>
        <a:p>
          <a:r>
            <a:rPr lang="en-US" dirty="0"/>
            <a:t>The lowest balances were recorded in states in the North and Midwest of Brazil.</a:t>
          </a:r>
        </a:p>
      </dgm:t>
    </dgm:pt>
    <dgm:pt modelId="{14F80A8F-B2C7-4CAA-A77E-07550C65E472}" type="parTrans" cxnId="{DD7B4DBE-7271-4D47-9537-4FAF21FFDD30}">
      <dgm:prSet/>
      <dgm:spPr/>
      <dgm:t>
        <a:bodyPr/>
        <a:lstStyle/>
        <a:p>
          <a:endParaRPr lang="en-US"/>
        </a:p>
      </dgm:t>
    </dgm:pt>
    <dgm:pt modelId="{C63372C0-8E74-4323-AB73-FF3983A12A2C}" type="sibTrans" cxnId="{DD7B4DBE-7271-4D47-9537-4FAF21FFDD30}">
      <dgm:prSet/>
      <dgm:spPr/>
      <dgm:t>
        <a:bodyPr/>
        <a:lstStyle/>
        <a:p>
          <a:endParaRPr lang="en-US"/>
        </a:p>
      </dgm:t>
    </dgm:pt>
    <dgm:pt modelId="{10086BDE-06CA-4967-842B-19A59D3D8BEE}" type="pres">
      <dgm:prSet presAssocID="{BAB228B1-FF9D-4793-B07E-D4FAB4B88FE3}" presName="linear" presStyleCnt="0">
        <dgm:presLayoutVars>
          <dgm:animLvl val="lvl"/>
          <dgm:resizeHandles val="exact"/>
        </dgm:presLayoutVars>
      </dgm:prSet>
      <dgm:spPr/>
    </dgm:pt>
    <dgm:pt modelId="{1641395D-9DFB-4247-A0FE-83D9A3A97381}" type="pres">
      <dgm:prSet presAssocID="{90E651E7-B342-482D-8B90-9865A08CFA1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37FBFD4-27F8-4B75-930F-E044F874BD2C}" type="pres">
      <dgm:prSet presAssocID="{C3AD22B7-378A-4D48-ADD9-F52500C280DF}" presName="spacer" presStyleCnt="0"/>
      <dgm:spPr/>
    </dgm:pt>
    <dgm:pt modelId="{961D4E0D-9F26-4C05-AD70-E0A57D99F456}" type="pres">
      <dgm:prSet presAssocID="{DA030DB1-B35B-40DB-9958-389ECC9A0BB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1CD00A4-52E0-4C95-B4EA-D5F9657C9150}" type="pres">
      <dgm:prSet presAssocID="{F08D3A6B-A27C-43AD-A198-43EBCD5C38E4}" presName="spacer" presStyleCnt="0"/>
      <dgm:spPr/>
    </dgm:pt>
    <dgm:pt modelId="{1876FA45-65CB-473D-B10E-1003979AEEDD}" type="pres">
      <dgm:prSet presAssocID="{EBC4D9FF-FDF0-4426-88F2-294A9E955A9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0774389-FF78-4923-B777-324657B4AFE1}" type="pres">
      <dgm:prSet presAssocID="{42B077CC-670A-4658-838C-7D8E170DFFEF}" presName="spacer" presStyleCnt="0"/>
      <dgm:spPr/>
    </dgm:pt>
    <dgm:pt modelId="{34A8C68C-E4A4-4239-9BB3-86816713CC3A}" type="pres">
      <dgm:prSet presAssocID="{15665423-C446-4351-922B-F3E4EC850E0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F47B5EF-FB8F-4602-9FD4-B84ACBE5EA98}" type="pres">
      <dgm:prSet presAssocID="{04073B22-C867-4404-B763-3A39602D6E67}" presName="spacer" presStyleCnt="0"/>
      <dgm:spPr/>
    </dgm:pt>
    <dgm:pt modelId="{D35CA87C-5EB7-448F-8D21-382D39363701}" type="pres">
      <dgm:prSet presAssocID="{E48AE655-3A1E-4B67-A6BF-F8B5AB4329A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AA2CE0F-E5F2-48F3-8948-309DF1D5C5AB}" type="presOf" srcId="{90E651E7-B342-482D-8B90-9865A08CFA1A}" destId="{1641395D-9DFB-4247-A0FE-83D9A3A97381}" srcOrd="0" destOrd="0" presId="urn:microsoft.com/office/officeart/2005/8/layout/vList2"/>
    <dgm:cxn modelId="{7002FA2D-58D7-4406-9FC3-2A7F04F69703}" srcId="{BAB228B1-FF9D-4793-B07E-D4FAB4B88FE3}" destId="{EBC4D9FF-FDF0-4426-88F2-294A9E955A9C}" srcOrd="2" destOrd="0" parTransId="{C0172346-FE90-4032-87BF-DA41DDD1ACFC}" sibTransId="{42B077CC-670A-4658-838C-7D8E170DFFEF}"/>
    <dgm:cxn modelId="{823EE83B-AC85-4457-A174-537319D20511}" type="presOf" srcId="{15665423-C446-4351-922B-F3E4EC850E08}" destId="{34A8C68C-E4A4-4239-9BB3-86816713CC3A}" srcOrd="0" destOrd="0" presId="urn:microsoft.com/office/officeart/2005/8/layout/vList2"/>
    <dgm:cxn modelId="{240ED972-A8CE-4F72-827B-B5BB5F0128E7}" type="presOf" srcId="{EBC4D9FF-FDF0-4426-88F2-294A9E955A9C}" destId="{1876FA45-65CB-473D-B10E-1003979AEEDD}" srcOrd="0" destOrd="0" presId="urn:microsoft.com/office/officeart/2005/8/layout/vList2"/>
    <dgm:cxn modelId="{72071574-CA13-4E8B-AB5E-97D492672CC8}" srcId="{BAB228B1-FF9D-4793-B07E-D4FAB4B88FE3}" destId="{90E651E7-B342-482D-8B90-9865A08CFA1A}" srcOrd="0" destOrd="0" parTransId="{0846BB84-D816-4911-B67D-E703326F5813}" sibTransId="{C3AD22B7-378A-4D48-ADD9-F52500C280DF}"/>
    <dgm:cxn modelId="{31DC7796-F5CD-4C2C-B65F-E60982775B21}" type="presOf" srcId="{E48AE655-3A1E-4B67-A6BF-F8B5AB4329AA}" destId="{D35CA87C-5EB7-448F-8D21-382D39363701}" srcOrd="0" destOrd="0" presId="urn:microsoft.com/office/officeart/2005/8/layout/vList2"/>
    <dgm:cxn modelId="{3B03C897-48DC-4ABC-9AEB-6358625414FA}" srcId="{BAB228B1-FF9D-4793-B07E-D4FAB4B88FE3}" destId="{15665423-C446-4351-922B-F3E4EC850E08}" srcOrd="3" destOrd="0" parTransId="{AED07CFF-6AB9-4F19-9F12-EA63CC46DE87}" sibTransId="{04073B22-C867-4404-B763-3A39602D6E67}"/>
    <dgm:cxn modelId="{FCAD81AA-9D05-4D55-8DB6-83B9FF2504B1}" type="presOf" srcId="{BAB228B1-FF9D-4793-B07E-D4FAB4B88FE3}" destId="{10086BDE-06CA-4967-842B-19A59D3D8BEE}" srcOrd="0" destOrd="0" presId="urn:microsoft.com/office/officeart/2005/8/layout/vList2"/>
    <dgm:cxn modelId="{DD7B4DBE-7271-4D47-9537-4FAF21FFDD30}" srcId="{BAB228B1-FF9D-4793-B07E-D4FAB4B88FE3}" destId="{E48AE655-3A1E-4B67-A6BF-F8B5AB4329AA}" srcOrd="4" destOrd="0" parTransId="{14F80A8F-B2C7-4CAA-A77E-07550C65E472}" sibTransId="{C63372C0-8E74-4323-AB73-FF3983A12A2C}"/>
    <dgm:cxn modelId="{FF975DF5-30DC-418C-9253-EBC38DD35F4B}" srcId="{BAB228B1-FF9D-4793-B07E-D4FAB4B88FE3}" destId="{DA030DB1-B35B-40DB-9958-389ECC9A0BB9}" srcOrd="1" destOrd="0" parTransId="{B083957A-9C34-4022-B38B-DC8BB506F512}" sibTransId="{F08D3A6B-A27C-43AD-A198-43EBCD5C38E4}"/>
    <dgm:cxn modelId="{BB92EEFE-ED8F-4F67-B37E-5F7E154EEB0F}" type="presOf" srcId="{DA030DB1-B35B-40DB-9958-389ECC9A0BB9}" destId="{961D4E0D-9F26-4C05-AD70-E0A57D99F456}" srcOrd="0" destOrd="0" presId="urn:microsoft.com/office/officeart/2005/8/layout/vList2"/>
    <dgm:cxn modelId="{1E8068D4-6621-432D-9897-1955A3640CD4}" type="presParOf" srcId="{10086BDE-06CA-4967-842B-19A59D3D8BEE}" destId="{1641395D-9DFB-4247-A0FE-83D9A3A97381}" srcOrd="0" destOrd="0" presId="urn:microsoft.com/office/officeart/2005/8/layout/vList2"/>
    <dgm:cxn modelId="{6815AD1F-F7FA-47ED-B8D1-AD1C9626FE5B}" type="presParOf" srcId="{10086BDE-06CA-4967-842B-19A59D3D8BEE}" destId="{E37FBFD4-27F8-4B75-930F-E044F874BD2C}" srcOrd="1" destOrd="0" presId="urn:microsoft.com/office/officeart/2005/8/layout/vList2"/>
    <dgm:cxn modelId="{A596DE7F-146B-4B1A-970D-C56B0BD2F0C4}" type="presParOf" srcId="{10086BDE-06CA-4967-842B-19A59D3D8BEE}" destId="{961D4E0D-9F26-4C05-AD70-E0A57D99F456}" srcOrd="2" destOrd="0" presId="urn:microsoft.com/office/officeart/2005/8/layout/vList2"/>
    <dgm:cxn modelId="{F09C4367-268C-48BA-8702-5AAF5FFFE652}" type="presParOf" srcId="{10086BDE-06CA-4967-842B-19A59D3D8BEE}" destId="{81CD00A4-52E0-4C95-B4EA-D5F9657C9150}" srcOrd="3" destOrd="0" presId="urn:microsoft.com/office/officeart/2005/8/layout/vList2"/>
    <dgm:cxn modelId="{24A12777-9897-4DEF-9B07-82FDF001FEBC}" type="presParOf" srcId="{10086BDE-06CA-4967-842B-19A59D3D8BEE}" destId="{1876FA45-65CB-473D-B10E-1003979AEEDD}" srcOrd="4" destOrd="0" presId="urn:microsoft.com/office/officeart/2005/8/layout/vList2"/>
    <dgm:cxn modelId="{F1F73C62-97FA-4B1E-A9A8-D9809093A9BD}" type="presParOf" srcId="{10086BDE-06CA-4967-842B-19A59D3D8BEE}" destId="{90774389-FF78-4923-B777-324657B4AFE1}" srcOrd="5" destOrd="0" presId="urn:microsoft.com/office/officeart/2005/8/layout/vList2"/>
    <dgm:cxn modelId="{CE22E0C7-9630-4B70-B243-D173DB9E9065}" type="presParOf" srcId="{10086BDE-06CA-4967-842B-19A59D3D8BEE}" destId="{34A8C68C-E4A4-4239-9BB3-86816713CC3A}" srcOrd="6" destOrd="0" presId="urn:microsoft.com/office/officeart/2005/8/layout/vList2"/>
    <dgm:cxn modelId="{24992088-1BCE-49DF-86DB-3447A302DF68}" type="presParOf" srcId="{10086BDE-06CA-4967-842B-19A59D3D8BEE}" destId="{DF47B5EF-FB8F-4602-9FD4-B84ACBE5EA98}" srcOrd="7" destOrd="0" presId="urn:microsoft.com/office/officeart/2005/8/layout/vList2"/>
    <dgm:cxn modelId="{17222428-C552-42BE-B762-1243426B760C}" type="presParOf" srcId="{10086BDE-06CA-4967-842B-19A59D3D8BEE}" destId="{D35CA87C-5EB7-448F-8D21-382D3936370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B385243-DCA1-446E-B90C-BCBCCA9704E9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3B8788DE-6B82-47C0-872D-D963593805B4}">
      <dgm:prSet/>
      <dgm:spPr>
        <a:solidFill>
          <a:schemeClr val="accent1"/>
        </a:solidFill>
        <a:ln>
          <a:solidFill>
            <a:schemeClr val="tx2">
              <a:lumMod val="75000"/>
              <a:lumOff val="25000"/>
            </a:schemeClr>
          </a:solidFill>
        </a:ln>
      </dgm:spPr>
      <dgm:t>
        <a:bodyPr/>
        <a:lstStyle/>
        <a:p>
          <a:r>
            <a:rPr lang="en-US" dirty="0"/>
            <a:t>Richer and more densely populated states tend to benefit more from interregional linkages.</a:t>
          </a:r>
        </a:p>
      </dgm:t>
    </dgm:pt>
    <dgm:pt modelId="{D2361962-2A7B-42A4-936A-DFA6C983B40F}" type="parTrans" cxnId="{23A2C520-914E-4A1C-A5FA-381EB6CAD2BD}">
      <dgm:prSet/>
      <dgm:spPr/>
      <dgm:t>
        <a:bodyPr/>
        <a:lstStyle/>
        <a:p>
          <a:endParaRPr lang="en-US" sz="2100"/>
        </a:p>
      </dgm:t>
    </dgm:pt>
    <dgm:pt modelId="{D6CC850D-6A5E-4CFA-95F3-487B4DA3465D}" type="sibTrans" cxnId="{23A2C520-914E-4A1C-A5FA-381EB6CAD2BD}">
      <dgm:prSet/>
      <dgm:spPr/>
      <dgm:t>
        <a:bodyPr/>
        <a:lstStyle/>
        <a:p>
          <a:endParaRPr lang="en-US"/>
        </a:p>
      </dgm:t>
    </dgm:pt>
    <dgm:pt modelId="{54C3BA9A-7727-4D15-B1CD-0F1D46903DDD}">
      <dgm:prSet/>
      <dgm:spPr>
        <a:solidFill>
          <a:schemeClr val="accent1"/>
        </a:solidFill>
      </dgm:spPr>
      <dgm:t>
        <a:bodyPr/>
        <a:lstStyle/>
        <a:p>
          <a:r>
            <a:rPr lang="en-US" dirty="0"/>
            <a:t>However, the Midwest of Brazil recorded negative balances in both years, despite its relative wealth.</a:t>
          </a:r>
        </a:p>
      </dgm:t>
    </dgm:pt>
    <dgm:pt modelId="{052EECF3-1825-4020-B151-BE0684AD5781}" type="parTrans" cxnId="{8F9B9731-00E8-413B-BAA4-C8C5DF516846}">
      <dgm:prSet/>
      <dgm:spPr/>
      <dgm:t>
        <a:bodyPr/>
        <a:lstStyle/>
        <a:p>
          <a:endParaRPr lang="en-US" sz="2100"/>
        </a:p>
      </dgm:t>
    </dgm:pt>
    <dgm:pt modelId="{1846DB9C-F4D1-4879-9A0B-258D3BAE6EFF}" type="sibTrans" cxnId="{8F9B9731-00E8-413B-BAA4-C8C5DF516846}">
      <dgm:prSet/>
      <dgm:spPr/>
      <dgm:t>
        <a:bodyPr/>
        <a:lstStyle/>
        <a:p>
          <a:endParaRPr lang="en-US"/>
        </a:p>
      </dgm:t>
    </dgm:pt>
    <dgm:pt modelId="{2D9CD487-B2B6-4B40-9141-D275AB3F1545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The labor share of the value added is lower. </a:t>
          </a:r>
        </a:p>
      </dgm:t>
    </dgm:pt>
    <dgm:pt modelId="{3A7A7037-2A84-47BE-B8E0-FC13D8BF5B82}" type="parTrans" cxnId="{B2D80601-D176-4B8C-9B6F-F8FE92F44AB7}">
      <dgm:prSet/>
      <dgm:spPr/>
      <dgm:t>
        <a:bodyPr/>
        <a:lstStyle/>
        <a:p>
          <a:endParaRPr lang="en-US" sz="2100"/>
        </a:p>
      </dgm:t>
    </dgm:pt>
    <dgm:pt modelId="{6BC8F7D3-D4D7-4F1E-AC2A-74FD58A9CC7D}" type="sibTrans" cxnId="{B2D80601-D176-4B8C-9B6F-F8FE92F44AB7}">
      <dgm:prSet/>
      <dgm:spPr/>
      <dgm:t>
        <a:bodyPr/>
        <a:lstStyle/>
        <a:p>
          <a:endParaRPr lang="en-US"/>
        </a:p>
      </dgm:t>
    </dgm:pt>
    <dgm:pt modelId="{D53C232A-70A7-4EA5-B199-CD0DBFE65231}">
      <dgm:prSet/>
      <dgm:spPr>
        <a:solidFill>
          <a:schemeClr val="accent1"/>
        </a:solidFill>
      </dgm:spPr>
      <dgm:t>
        <a:bodyPr/>
        <a:lstStyle/>
        <a:p>
          <a:r>
            <a:rPr lang="en-US" dirty="0"/>
            <a:t>In 2019, Bahia and Pernambuco, both located in the Northeast of Brazil, reached positive balances.</a:t>
          </a:r>
        </a:p>
      </dgm:t>
    </dgm:pt>
    <dgm:pt modelId="{A00D9195-C8A2-4467-9B34-C7AAA4770430}" type="parTrans" cxnId="{AB41D996-D3E2-4511-9AF5-7340B8DBCC32}">
      <dgm:prSet/>
      <dgm:spPr/>
      <dgm:t>
        <a:bodyPr/>
        <a:lstStyle/>
        <a:p>
          <a:endParaRPr lang="en-US" sz="2100"/>
        </a:p>
      </dgm:t>
    </dgm:pt>
    <dgm:pt modelId="{8B0E2F4F-10D8-494D-8603-86FBA7F73518}" type="sibTrans" cxnId="{AB41D996-D3E2-4511-9AF5-7340B8DBCC32}">
      <dgm:prSet/>
      <dgm:spPr/>
      <dgm:t>
        <a:bodyPr/>
        <a:lstStyle/>
        <a:p>
          <a:endParaRPr lang="en-US"/>
        </a:p>
      </dgm:t>
    </dgm:pt>
    <dgm:pt modelId="{4F50A7BC-F231-4968-8EAD-D329CAC9092B}">
      <dgm:prSet/>
      <dgm:spPr/>
      <dgm:t>
        <a:bodyPr/>
        <a:lstStyle/>
        <a:p>
          <a:r>
            <a:rPr lang="en-US" dirty="0"/>
            <a:t> In the 2014-2016 economic crisis, on average, more industrialized states entered before and stayed more in a state of recession (Colombo and Lazzari, 2021; </a:t>
          </a:r>
          <a:r>
            <a:rPr lang="en-US" dirty="0" err="1"/>
            <a:t>Azzoni</a:t>
          </a:r>
          <a:r>
            <a:rPr lang="en-US" dirty="0"/>
            <a:t> e Castro, 2025).</a:t>
          </a:r>
        </a:p>
      </dgm:t>
    </dgm:pt>
    <dgm:pt modelId="{88C2E1AD-75D5-40E1-9541-06EE66FBA9A5}" type="parTrans" cxnId="{A102F9FA-85B5-41E2-A0A3-838AEAA68868}">
      <dgm:prSet/>
      <dgm:spPr/>
      <dgm:t>
        <a:bodyPr/>
        <a:lstStyle/>
        <a:p>
          <a:endParaRPr lang="en-US" sz="2100"/>
        </a:p>
      </dgm:t>
    </dgm:pt>
    <dgm:pt modelId="{DC02D035-5B00-419F-8F4B-EDCBFD061FB9}" type="sibTrans" cxnId="{A102F9FA-85B5-41E2-A0A3-838AEAA68868}">
      <dgm:prSet/>
      <dgm:spPr/>
      <dgm:t>
        <a:bodyPr/>
        <a:lstStyle/>
        <a:p>
          <a:endParaRPr lang="en-US"/>
        </a:p>
      </dgm:t>
    </dgm:pt>
    <dgm:pt modelId="{D2CC66FB-43E3-4763-B85A-9848403CDBC2}">
      <dgm:prSet/>
      <dgm:spPr/>
      <dgm:t>
        <a:bodyPr/>
        <a:lstStyle/>
        <a:p>
          <a:endParaRPr lang="en-US" dirty="0"/>
        </a:p>
      </dgm:t>
    </dgm:pt>
    <dgm:pt modelId="{F594C951-7404-43BC-AD1C-6FF92F1BC50D}" type="parTrans" cxnId="{5F583FFD-ACF9-49BE-8C83-B362C74914E0}">
      <dgm:prSet/>
      <dgm:spPr/>
      <dgm:t>
        <a:bodyPr/>
        <a:lstStyle/>
        <a:p>
          <a:endParaRPr lang="pt-BR"/>
        </a:p>
      </dgm:t>
    </dgm:pt>
    <dgm:pt modelId="{9BAF81CF-7810-4759-A2EB-D7B5A8C81E73}" type="sibTrans" cxnId="{5F583FFD-ACF9-49BE-8C83-B362C74914E0}">
      <dgm:prSet/>
      <dgm:spPr/>
      <dgm:t>
        <a:bodyPr/>
        <a:lstStyle/>
        <a:p>
          <a:endParaRPr lang="pt-BR"/>
        </a:p>
      </dgm:t>
    </dgm:pt>
    <dgm:pt modelId="{93F3E63D-1CB3-492D-8676-F3BFA3273981}">
      <dgm:prSet/>
      <dgm:spPr/>
      <dgm:t>
        <a:bodyPr/>
        <a:lstStyle/>
        <a:p>
          <a:r>
            <a:rPr lang="en-US" dirty="0"/>
            <a:t> Income transfers acts as a buffer against economic cycles in the Northeast.</a:t>
          </a:r>
          <a:endParaRPr lang="pt-BR" dirty="0"/>
        </a:p>
      </dgm:t>
    </dgm:pt>
    <dgm:pt modelId="{4C78FF64-FA6C-40DB-9238-63D74D5862BC}" type="parTrans" cxnId="{C0C93F45-D0A2-432C-BD8C-3E009211BDCC}">
      <dgm:prSet/>
      <dgm:spPr/>
      <dgm:t>
        <a:bodyPr/>
        <a:lstStyle/>
        <a:p>
          <a:endParaRPr lang="pt-BR"/>
        </a:p>
      </dgm:t>
    </dgm:pt>
    <dgm:pt modelId="{5A45CD36-4A84-49D7-9089-4EF63CB05532}" type="sibTrans" cxnId="{C0C93F45-D0A2-432C-BD8C-3E009211BDCC}">
      <dgm:prSet/>
      <dgm:spPr/>
      <dgm:t>
        <a:bodyPr/>
        <a:lstStyle/>
        <a:p>
          <a:endParaRPr lang="pt-BR"/>
        </a:p>
      </dgm:t>
    </dgm:pt>
    <dgm:pt modelId="{E5217F68-9FC6-4193-9A90-D9D280E52F0A}">
      <dgm:prSet/>
      <dgm:spPr/>
      <dgm:t>
        <a:bodyPr/>
        <a:lstStyle/>
        <a:p>
          <a:r>
            <a:rPr lang="en-US" dirty="0"/>
            <a:t> Bahia and Pernambuco are more economically dynamic than other states in the region. </a:t>
          </a:r>
          <a:endParaRPr lang="pt-BR" dirty="0"/>
        </a:p>
      </dgm:t>
    </dgm:pt>
    <dgm:pt modelId="{CAC175C5-76CB-4EFF-91BE-52BB59500BAD}" type="parTrans" cxnId="{E0148DA6-BF4E-4CFC-8EC0-4E4E85419241}">
      <dgm:prSet/>
      <dgm:spPr/>
      <dgm:t>
        <a:bodyPr/>
        <a:lstStyle/>
        <a:p>
          <a:endParaRPr lang="pt-BR"/>
        </a:p>
      </dgm:t>
    </dgm:pt>
    <dgm:pt modelId="{25B72904-CF8B-4AAF-B3F9-16E09CD773A6}" type="sibTrans" cxnId="{E0148DA6-BF4E-4CFC-8EC0-4E4E85419241}">
      <dgm:prSet/>
      <dgm:spPr/>
      <dgm:t>
        <a:bodyPr/>
        <a:lstStyle/>
        <a:p>
          <a:endParaRPr lang="pt-BR"/>
        </a:p>
      </dgm:t>
    </dgm:pt>
    <dgm:pt modelId="{D38C5A28-5319-4EDF-8976-BC0CD4A1D868}">
      <dgm:prSet/>
      <dgm:spPr/>
      <dgm:t>
        <a:bodyPr/>
        <a:lstStyle/>
        <a:p>
          <a:endParaRPr lang="pt-BR" dirty="0"/>
        </a:p>
      </dgm:t>
    </dgm:pt>
    <dgm:pt modelId="{BFE9A8F1-D868-470C-9E35-F3C5564B6D03}" type="parTrans" cxnId="{2D4E0A88-4E6E-45AD-8213-C4D9EBEB2264}">
      <dgm:prSet/>
      <dgm:spPr/>
      <dgm:t>
        <a:bodyPr/>
        <a:lstStyle/>
        <a:p>
          <a:endParaRPr lang="pt-BR"/>
        </a:p>
      </dgm:t>
    </dgm:pt>
    <dgm:pt modelId="{2137A29C-8924-47C1-8A85-A2B3A805EC5B}" type="sibTrans" cxnId="{2D4E0A88-4E6E-45AD-8213-C4D9EBEB2264}">
      <dgm:prSet/>
      <dgm:spPr/>
      <dgm:t>
        <a:bodyPr/>
        <a:lstStyle/>
        <a:p>
          <a:endParaRPr lang="pt-BR"/>
        </a:p>
      </dgm:t>
    </dgm:pt>
    <dgm:pt modelId="{2E775F7D-03CE-4E74-AC46-19FEC3ACFD11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The region is specialized in agriculture and farming.</a:t>
          </a:r>
        </a:p>
      </dgm:t>
    </dgm:pt>
    <dgm:pt modelId="{B07C9680-6DEB-4EB8-84CC-E1C3F8E39843}" type="parTrans" cxnId="{40FD0CB6-8CCB-4C96-A314-6787875C71A1}">
      <dgm:prSet/>
      <dgm:spPr/>
      <dgm:t>
        <a:bodyPr/>
        <a:lstStyle/>
        <a:p>
          <a:endParaRPr lang="pt-BR"/>
        </a:p>
      </dgm:t>
    </dgm:pt>
    <dgm:pt modelId="{EAEA1075-A692-41C1-AA19-CC542FD719DA}" type="sibTrans" cxnId="{40FD0CB6-8CCB-4C96-A314-6787875C71A1}">
      <dgm:prSet/>
      <dgm:spPr/>
      <dgm:t>
        <a:bodyPr/>
        <a:lstStyle/>
        <a:p>
          <a:endParaRPr lang="pt-BR"/>
        </a:p>
      </dgm:t>
    </dgm:pt>
    <dgm:pt modelId="{33BD72AA-64A0-4F82-9457-FEEAE7ED91DE}" type="pres">
      <dgm:prSet presAssocID="{6B385243-DCA1-446E-B90C-BCBCCA9704E9}" presName="linear" presStyleCnt="0">
        <dgm:presLayoutVars>
          <dgm:animLvl val="lvl"/>
          <dgm:resizeHandles val="exact"/>
        </dgm:presLayoutVars>
      </dgm:prSet>
      <dgm:spPr/>
    </dgm:pt>
    <dgm:pt modelId="{721C4534-A333-4549-88EA-044234D2F2A5}" type="pres">
      <dgm:prSet presAssocID="{3B8788DE-6B82-47C0-872D-D963593805B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6A5BADA-51B6-49C8-9289-C69B36B7B26B}" type="pres">
      <dgm:prSet presAssocID="{D6CC850D-6A5E-4CFA-95F3-487B4DA3465D}" presName="spacer" presStyleCnt="0"/>
      <dgm:spPr/>
    </dgm:pt>
    <dgm:pt modelId="{F7977438-CABB-47EB-A066-93CD601FD35B}" type="pres">
      <dgm:prSet presAssocID="{54C3BA9A-7727-4D15-B1CD-0F1D46903DD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048EBF8-72CB-4F01-9932-09FB98F156EF}" type="pres">
      <dgm:prSet presAssocID="{54C3BA9A-7727-4D15-B1CD-0F1D46903DDD}" presName="childText" presStyleLbl="revTx" presStyleIdx="0" presStyleCnt="2">
        <dgm:presLayoutVars>
          <dgm:bulletEnabled val="1"/>
        </dgm:presLayoutVars>
      </dgm:prSet>
      <dgm:spPr/>
    </dgm:pt>
    <dgm:pt modelId="{A7539B20-E497-4694-9258-0E41AD9CFA68}" type="pres">
      <dgm:prSet presAssocID="{D53C232A-70A7-4EA5-B199-CD0DBFE6523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3E8F0A1-6D74-4DCA-B50B-A1AC1B4B57BB}" type="pres">
      <dgm:prSet presAssocID="{D53C232A-70A7-4EA5-B199-CD0DBFE6523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B2D80601-D176-4B8C-9B6F-F8FE92F44AB7}" srcId="{54C3BA9A-7727-4D15-B1CD-0F1D46903DDD}" destId="{2D9CD487-B2B6-4B40-9141-D275AB3F1545}" srcOrd="0" destOrd="0" parTransId="{3A7A7037-2A84-47BE-B8E0-FC13D8BF5B82}" sibTransId="{6BC8F7D3-D4D7-4F1E-AC2A-74FD58A9CC7D}"/>
    <dgm:cxn modelId="{5AA60D04-A4EB-411A-A35C-41B05DE2B82C}" type="presOf" srcId="{2E775F7D-03CE-4E74-AC46-19FEC3ACFD11}" destId="{4048EBF8-72CB-4F01-9932-09FB98F156EF}" srcOrd="0" destOrd="1" presId="urn:microsoft.com/office/officeart/2005/8/layout/vList2"/>
    <dgm:cxn modelId="{B066DA05-8B94-4E52-AEA6-D0236B5BEF02}" type="presOf" srcId="{54C3BA9A-7727-4D15-B1CD-0F1D46903DDD}" destId="{F7977438-CABB-47EB-A066-93CD601FD35B}" srcOrd="0" destOrd="0" presId="urn:microsoft.com/office/officeart/2005/8/layout/vList2"/>
    <dgm:cxn modelId="{F80D4A17-EDF6-462A-866C-58A7715E4543}" type="presOf" srcId="{D38C5A28-5319-4EDF-8976-BC0CD4A1D868}" destId="{E3E8F0A1-6D74-4DCA-B50B-A1AC1B4B57BB}" srcOrd="0" destOrd="3" presId="urn:microsoft.com/office/officeart/2005/8/layout/vList2"/>
    <dgm:cxn modelId="{23A2C520-914E-4A1C-A5FA-381EB6CAD2BD}" srcId="{6B385243-DCA1-446E-B90C-BCBCCA9704E9}" destId="{3B8788DE-6B82-47C0-872D-D963593805B4}" srcOrd="0" destOrd="0" parTransId="{D2361962-2A7B-42A4-936A-DFA6C983B40F}" sibTransId="{D6CC850D-6A5E-4CFA-95F3-487B4DA3465D}"/>
    <dgm:cxn modelId="{8F9B9731-00E8-413B-BAA4-C8C5DF516846}" srcId="{6B385243-DCA1-446E-B90C-BCBCCA9704E9}" destId="{54C3BA9A-7727-4D15-B1CD-0F1D46903DDD}" srcOrd="1" destOrd="0" parTransId="{052EECF3-1825-4020-B151-BE0684AD5781}" sibTransId="{1846DB9C-F4D1-4879-9A0B-258D3BAE6EFF}"/>
    <dgm:cxn modelId="{FF2ABE38-450F-4EB9-97CA-960D8F91466C}" type="presOf" srcId="{4F50A7BC-F231-4968-8EAD-D329CAC9092B}" destId="{E3E8F0A1-6D74-4DCA-B50B-A1AC1B4B57BB}" srcOrd="0" destOrd="0" presId="urn:microsoft.com/office/officeart/2005/8/layout/vList2"/>
    <dgm:cxn modelId="{6001E75D-7433-48EC-9892-C756F85A61FD}" type="presOf" srcId="{D53C232A-70A7-4EA5-B199-CD0DBFE65231}" destId="{A7539B20-E497-4694-9258-0E41AD9CFA68}" srcOrd="0" destOrd="0" presId="urn:microsoft.com/office/officeart/2005/8/layout/vList2"/>
    <dgm:cxn modelId="{C0C93F45-D0A2-432C-BD8C-3E009211BDCC}" srcId="{D53C232A-70A7-4EA5-B199-CD0DBFE65231}" destId="{93F3E63D-1CB3-492D-8676-F3BFA3273981}" srcOrd="1" destOrd="0" parTransId="{4C78FF64-FA6C-40DB-9238-63D74D5862BC}" sibTransId="{5A45CD36-4A84-49D7-9089-4EF63CB05532}"/>
    <dgm:cxn modelId="{39F1596F-0A86-433F-A3CA-B518ABC7380B}" type="presOf" srcId="{E5217F68-9FC6-4193-9A90-D9D280E52F0A}" destId="{E3E8F0A1-6D74-4DCA-B50B-A1AC1B4B57BB}" srcOrd="0" destOrd="2" presId="urn:microsoft.com/office/officeart/2005/8/layout/vList2"/>
    <dgm:cxn modelId="{6432247B-105D-412A-A30B-D0E273012CE3}" type="presOf" srcId="{93F3E63D-1CB3-492D-8676-F3BFA3273981}" destId="{E3E8F0A1-6D74-4DCA-B50B-A1AC1B4B57BB}" srcOrd="0" destOrd="1" presId="urn:microsoft.com/office/officeart/2005/8/layout/vList2"/>
    <dgm:cxn modelId="{2D4E0A88-4E6E-45AD-8213-C4D9EBEB2264}" srcId="{D53C232A-70A7-4EA5-B199-CD0DBFE65231}" destId="{D38C5A28-5319-4EDF-8976-BC0CD4A1D868}" srcOrd="3" destOrd="0" parTransId="{BFE9A8F1-D868-470C-9E35-F3C5564B6D03}" sibTransId="{2137A29C-8924-47C1-8A85-A2B3A805EC5B}"/>
    <dgm:cxn modelId="{AB41D996-D3E2-4511-9AF5-7340B8DBCC32}" srcId="{6B385243-DCA1-446E-B90C-BCBCCA9704E9}" destId="{D53C232A-70A7-4EA5-B199-CD0DBFE65231}" srcOrd="2" destOrd="0" parTransId="{A00D9195-C8A2-4467-9B34-C7AAA4770430}" sibTransId="{8B0E2F4F-10D8-494D-8603-86FBA7F73518}"/>
    <dgm:cxn modelId="{E0148DA6-BF4E-4CFC-8EC0-4E4E85419241}" srcId="{D53C232A-70A7-4EA5-B199-CD0DBFE65231}" destId="{E5217F68-9FC6-4193-9A90-D9D280E52F0A}" srcOrd="2" destOrd="0" parTransId="{CAC175C5-76CB-4EFF-91BE-52BB59500BAD}" sibTransId="{25B72904-CF8B-4AAF-B3F9-16E09CD773A6}"/>
    <dgm:cxn modelId="{40FD0CB6-8CCB-4C96-A314-6787875C71A1}" srcId="{54C3BA9A-7727-4D15-B1CD-0F1D46903DDD}" destId="{2E775F7D-03CE-4E74-AC46-19FEC3ACFD11}" srcOrd="1" destOrd="0" parTransId="{B07C9680-6DEB-4EB8-84CC-E1C3F8E39843}" sibTransId="{EAEA1075-A692-41C1-AA19-CC542FD719DA}"/>
    <dgm:cxn modelId="{758936CC-82A2-4359-AEB8-CC1CD4970FB9}" type="presOf" srcId="{2D9CD487-B2B6-4B40-9141-D275AB3F1545}" destId="{4048EBF8-72CB-4F01-9932-09FB98F156EF}" srcOrd="0" destOrd="0" presId="urn:microsoft.com/office/officeart/2005/8/layout/vList2"/>
    <dgm:cxn modelId="{FC29C6D1-C651-46D6-BB6D-0FBBAA8DDCDF}" type="presOf" srcId="{D2CC66FB-43E3-4763-B85A-9848403CDBC2}" destId="{E3E8F0A1-6D74-4DCA-B50B-A1AC1B4B57BB}" srcOrd="0" destOrd="4" presId="urn:microsoft.com/office/officeart/2005/8/layout/vList2"/>
    <dgm:cxn modelId="{E6038FDE-F6E8-41AD-A5A3-C5DD2FB29C4D}" type="presOf" srcId="{3B8788DE-6B82-47C0-872D-D963593805B4}" destId="{721C4534-A333-4549-88EA-044234D2F2A5}" srcOrd="0" destOrd="0" presId="urn:microsoft.com/office/officeart/2005/8/layout/vList2"/>
    <dgm:cxn modelId="{A102F9FA-85B5-41E2-A0A3-838AEAA68868}" srcId="{D53C232A-70A7-4EA5-B199-CD0DBFE65231}" destId="{4F50A7BC-F231-4968-8EAD-D329CAC9092B}" srcOrd="0" destOrd="0" parTransId="{88C2E1AD-75D5-40E1-9541-06EE66FBA9A5}" sibTransId="{DC02D035-5B00-419F-8F4B-EDCBFD061FB9}"/>
    <dgm:cxn modelId="{677D79FB-E469-4B54-BE2B-E12AB2933298}" type="presOf" srcId="{6B385243-DCA1-446E-B90C-BCBCCA9704E9}" destId="{33BD72AA-64A0-4F82-9457-FEEAE7ED91DE}" srcOrd="0" destOrd="0" presId="urn:microsoft.com/office/officeart/2005/8/layout/vList2"/>
    <dgm:cxn modelId="{5F583FFD-ACF9-49BE-8C83-B362C74914E0}" srcId="{D53C232A-70A7-4EA5-B199-CD0DBFE65231}" destId="{D2CC66FB-43E3-4763-B85A-9848403CDBC2}" srcOrd="4" destOrd="0" parTransId="{F594C951-7404-43BC-AD1C-6FF92F1BC50D}" sibTransId="{9BAF81CF-7810-4759-A2EB-D7B5A8C81E73}"/>
    <dgm:cxn modelId="{C0B53153-4611-4961-B200-9177F48DD217}" type="presParOf" srcId="{33BD72AA-64A0-4F82-9457-FEEAE7ED91DE}" destId="{721C4534-A333-4549-88EA-044234D2F2A5}" srcOrd="0" destOrd="0" presId="urn:microsoft.com/office/officeart/2005/8/layout/vList2"/>
    <dgm:cxn modelId="{DF27C33B-3995-408C-81CB-CDD27DE2E506}" type="presParOf" srcId="{33BD72AA-64A0-4F82-9457-FEEAE7ED91DE}" destId="{E6A5BADA-51B6-49C8-9289-C69B36B7B26B}" srcOrd="1" destOrd="0" presId="urn:microsoft.com/office/officeart/2005/8/layout/vList2"/>
    <dgm:cxn modelId="{7C0FF2E1-0628-4F3F-AA66-71B4FAE0F2A4}" type="presParOf" srcId="{33BD72AA-64A0-4F82-9457-FEEAE7ED91DE}" destId="{F7977438-CABB-47EB-A066-93CD601FD35B}" srcOrd="2" destOrd="0" presId="urn:microsoft.com/office/officeart/2005/8/layout/vList2"/>
    <dgm:cxn modelId="{840971AC-8321-4CF8-8D23-0FFBC4E0F278}" type="presParOf" srcId="{33BD72AA-64A0-4F82-9457-FEEAE7ED91DE}" destId="{4048EBF8-72CB-4F01-9932-09FB98F156EF}" srcOrd="3" destOrd="0" presId="urn:microsoft.com/office/officeart/2005/8/layout/vList2"/>
    <dgm:cxn modelId="{5842FA0B-905E-4740-928B-94F207966061}" type="presParOf" srcId="{33BD72AA-64A0-4F82-9457-FEEAE7ED91DE}" destId="{A7539B20-E497-4694-9258-0E41AD9CFA68}" srcOrd="4" destOrd="0" presId="urn:microsoft.com/office/officeart/2005/8/layout/vList2"/>
    <dgm:cxn modelId="{295E8D2D-B9F1-477E-A3B8-6C13C8570A1C}" type="presParOf" srcId="{33BD72AA-64A0-4F82-9457-FEEAE7ED91DE}" destId="{E3E8F0A1-6D74-4DCA-B50B-A1AC1B4B57B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D4B9AFA-17CB-4081-8F36-3E56BDC01E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1D288C-8EE9-4B3E-9467-51CE6B8EA804}">
      <dgm:prSet custT="1"/>
      <dgm:spPr/>
      <dgm:t>
        <a:bodyPr/>
        <a:lstStyle/>
        <a:p>
          <a:r>
            <a:rPr lang="en-US" sz="1800" dirty="0"/>
            <a:t>Belo Horizonte exhibits the highest forward effects both with and without within effects (2.176 and 0.833, respectively).</a:t>
          </a:r>
        </a:p>
      </dgm:t>
    </dgm:pt>
    <dgm:pt modelId="{B8F82264-76F5-42DA-A061-68D3C03B6F10}" type="parTrans" cxnId="{32EBBAD1-C540-4240-BCA2-8413AE398216}">
      <dgm:prSet/>
      <dgm:spPr/>
      <dgm:t>
        <a:bodyPr/>
        <a:lstStyle/>
        <a:p>
          <a:endParaRPr lang="en-US" sz="1800"/>
        </a:p>
      </dgm:t>
    </dgm:pt>
    <dgm:pt modelId="{55EE08A0-5DE2-4461-A8F3-CC5E5C015C80}" type="sibTrans" cxnId="{32EBBAD1-C540-4240-BCA2-8413AE398216}">
      <dgm:prSet/>
      <dgm:spPr/>
      <dgm:t>
        <a:bodyPr/>
        <a:lstStyle/>
        <a:p>
          <a:endParaRPr lang="en-US" sz="1800"/>
        </a:p>
      </dgm:t>
    </dgm:pt>
    <dgm:pt modelId="{10AADF33-09D2-4540-85B0-6D2BAC218F0C}">
      <dgm:prSet custT="1"/>
      <dgm:spPr/>
      <dgm:t>
        <a:bodyPr/>
        <a:lstStyle/>
        <a:p>
          <a:r>
            <a:rPr lang="en-US" sz="1800" dirty="0"/>
            <a:t>Teófilo Otoni recorded the lowest values (1.251 and 0.028). </a:t>
          </a:r>
        </a:p>
      </dgm:t>
    </dgm:pt>
    <dgm:pt modelId="{B5E90BD4-9BF1-4A55-BE3B-362D48AD877F}" type="parTrans" cxnId="{6B741350-B499-4F7A-BC11-BAA5DD5D697B}">
      <dgm:prSet/>
      <dgm:spPr/>
      <dgm:t>
        <a:bodyPr/>
        <a:lstStyle/>
        <a:p>
          <a:endParaRPr lang="en-US" sz="1800"/>
        </a:p>
      </dgm:t>
    </dgm:pt>
    <dgm:pt modelId="{89248451-3B76-4415-A46D-935EA8522077}" type="sibTrans" cxnId="{6B741350-B499-4F7A-BC11-BAA5DD5D697B}">
      <dgm:prSet/>
      <dgm:spPr/>
      <dgm:t>
        <a:bodyPr/>
        <a:lstStyle/>
        <a:p>
          <a:endParaRPr lang="en-US" sz="1800"/>
        </a:p>
      </dgm:t>
    </dgm:pt>
    <dgm:pt modelId="{79DC6E3D-AAE0-410C-809E-67FC6AA343BE}">
      <dgm:prSet custT="1"/>
      <dgm:spPr/>
      <dgm:t>
        <a:bodyPr/>
        <a:lstStyle/>
        <a:p>
          <a:r>
            <a:rPr lang="en-US" sz="1800" dirty="0"/>
            <a:t>Belo Horizonte registers the highest balance effect (0.743), while Ipatinga shows the lowest (–0.189).</a:t>
          </a:r>
        </a:p>
      </dgm:t>
    </dgm:pt>
    <dgm:pt modelId="{500623B9-B224-4BEB-9D7F-2739E3D92D93}" type="parTrans" cxnId="{C170A7EC-58A0-485E-9BE9-B1F9DA033DEF}">
      <dgm:prSet/>
      <dgm:spPr/>
      <dgm:t>
        <a:bodyPr/>
        <a:lstStyle/>
        <a:p>
          <a:endParaRPr lang="en-US" sz="1800"/>
        </a:p>
      </dgm:t>
    </dgm:pt>
    <dgm:pt modelId="{51FABF04-EBBA-4EBD-B0D3-91C9A85078A9}" type="sibTrans" cxnId="{C170A7EC-58A0-485E-9BE9-B1F9DA033DEF}">
      <dgm:prSet/>
      <dgm:spPr/>
      <dgm:t>
        <a:bodyPr/>
        <a:lstStyle/>
        <a:p>
          <a:endParaRPr lang="en-US" sz="1800"/>
        </a:p>
      </dgm:t>
    </dgm:pt>
    <dgm:pt modelId="{A2C65EFF-26CF-4A24-AB5C-D0B21BE2E429}">
      <dgm:prSet custT="1"/>
      <dgm:spPr/>
      <dgm:t>
        <a:bodyPr/>
        <a:lstStyle/>
        <a:p>
          <a:r>
            <a:rPr lang="en-US" sz="1800" dirty="0"/>
            <a:t>The net effects are much smaller than the results for the Brazilian states (within-state inequality is smaller).</a:t>
          </a:r>
          <a:endParaRPr lang="pt-BR" sz="1800" dirty="0"/>
        </a:p>
      </dgm:t>
    </dgm:pt>
    <dgm:pt modelId="{6B1CB306-5BC1-41EC-8AA2-6F9E7700C9AD}" type="parTrans" cxnId="{A9F1C9E5-25A7-4498-8200-499E486D99EE}">
      <dgm:prSet/>
      <dgm:spPr/>
      <dgm:t>
        <a:bodyPr/>
        <a:lstStyle/>
        <a:p>
          <a:endParaRPr lang="pt-BR" sz="1800"/>
        </a:p>
      </dgm:t>
    </dgm:pt>
    <dgm:pt modelId="{E440B4D2-D15F-4C13-BFBB-DF05C3523A13}" type="sibTrans" cxnId="{A9F1C9E5-25A7-4498-8200-499E486D99EE}">
      <dgm:prSet/>
      <dgm:spPr/>
      <dgm:t>
        <a:bodyPr/>
        <a:lstStyle/>
        <a:p>
          <a:endParaRPr lang="pt-BR" sz="1800"/>
        </a:p>
      </dgm:t>
    </dgm:pt>
    <dgm:pt modelId="{1FAF8195-7C03-4AD5-AB6D-BDFC94228A28}" type="pres">
      <dgm:prSet presAssocID="{ED4B9AFA-17CB-4081-8F36-3E56BDC01EB0}" presName="linear" presStyleCnt="0">
        <dgm:presLayoutVars>
          <dgm:animLvl val="lvl"/>
          <dgm:resizeHandles val="exact"/>
        </dgm:presLayoutVars>
      </dgm:prSet>
      <dgm:spPr/>
    </dgm:pt>
    <dgm:pt modelId="{366AA7B5-0DE8-4883-A5B1-5AC50D21AED9}" type="pres">
      <dgm:prSet presAssocID="{A11D288C-8EE9-4B3E-9467-51CE6B8EA80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C9F1A37-C797-40CC-ADD0-174F6DA5EE51}" type="pres">
      <dgm:prSet presAssocID="{55EE08A0-5DE2-4461-A8F3-CC5E5C015C80}" presName="spacer" presStyleCnt="0"/>
      <dgm:spPr/>
    </dgm:pt>
    <dgm:pt modelId="{B98CA8A0-FBCA-4A00-A8CE-B3BA726E588E}" type="pres">
      <dgm:prSet presAssocID="{10AADF33-09D2-4540-85B0-6D2BAC218F0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FFE95D7-AFFD-45FA-B333-F1A2F1B76647}" type="pres">
      <dgm:prSet presAssocID="{89248451-3B76-4415-A46D-935EA8522077}" presName="spacer" presStyleCnt="0"/>
      <dgm:spPr/>
    </dgm:pt>
    <dgm:pt modelId="{2031E41A-884D-4F34-A2DF-7733CE696CD7}" type="pres">
      <dgm:prSet presAssocID="{79DC6E3D-AAE0-410C-809E-67FC6AA343B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9377075-C667-411C-A328-E1FB339B2678}" type="pres">
      <dgm:prSet presAssocID="{51FABF04-EBBA-4EBD-B0D3-91C9A85078A9}" presName="spacer" presStyleCnt="0"/>
      <dgm:spPr/>
    </dgm:pt>
    <dgm:pt modelId="{8CDE7531-308C-4AA5-9C35-998FFE0A8B36}" type="pres">
      <dgm:prSet presAssocID="{A2C65EFF-26CF-4A24-AB5C-D0B21BE2E42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15D1603-FCB4-4528-957D-9BD608861AF3}" type="presOf" srcId="{ED4B9AFA-17CB-4081-8F36-3E56BDC01EB0}" destId="{1FAF8195-7C03-4AD5-AB6D-BDFC94228A28}" srcOrd="0" destOrd="0" presId="urn:microsoft.com/office/officeart/2005/8/layout/vList2"/>
    <dgm:cxn modelId="{B71FB32C-50AC-4EF9-A1B9-41CBD96D18CA}" type="presOf" srcId="{A2C65EFF-26CF-4A24-AB5C-D0B21BE2E429}" destId="{8CDE7531-308C-4AA5-9C35-998FFE0A8B36}" srcOrd="0" destOrd="0" presId="urn:microsoft.com/office/officeart/2005/8/layout/vList2"/>
    <dgm:cxn modelId="{9232614D-6506-4740-88EF-AF2180482C1F}" type="presOf" srcId="{10AADF33-09D2-4540-85B0-6D2BAC218F0C}" destId="{B98CA8A0-FBCA-4A00-A8CE-B3BA726E588E}" srcOrd="0" destOrd="0" presId="urn:microsoft.com/office/officeart/2005/8/layout/vList2"/>
    <dgm:cxn modelId="{6B741350-B499-4F7A-BC11-BAA5DD5D697B}" srcId="{ED4B9AFA-17CB-4081-8F36-3E56BDC01EB0}" destId="{10AADF33-09D2-4540-85B0-6D2BAC218F0C}" srcOrd="1" destOrd="0" parTransId="{B5E90BD4-9BF1-4A55-BE3B-362D48AD877F}" sibTransId="{89248451-3B76-4415-A46D-935EA8522077}"/>
    <dgm:cxn modelId="{E75835C2-4EAB-4713-BB1D-6B551DD7F51E}" type="presOf" srcId="{79DC6E3D-AAE0-410C-809E-67FC6AA343BE}" destId="{2031E41A-884D-4F34-A2DF-7733CE696CD7}" srcOrd="0" destOrd="0" presId="urn:microsoft.com/office/officeart/2005/8/layout/vList2"/>
    <dgm:cxn modelId="{32EBBAD1-C540-4240-BCA2-8413AE398216}" srcId="{ED4B9AFA-17CB-4081-8F36-3E56BDC01EB0}" destId="{A11D288C-8EE9-4B3E-9467-51CE6B8EA804}" srcOrd="0" destOrd="0" parTransId="{B8F82264-76F5-42DA-A061-68D3C03B6F10}" sibTransId="{55EE08A0-5DE2-4461-A8F3-CC5E5C015C80}"/>
    <dgm:cxn modelId="{5B6443D2-838F-4361-8BF2-A78CAFE0453B}" type="presOf" srcId="{A11D288C-8EE9-4B3E-9467-51CE6B8EA804}" destId="{366AA7B5-0DE8-4883-A5B1-5AC50D21AED9}" srcOrd="0" destOrd="0" presId="urn:microsoft.com/office/officeart/2005/8/layout/vList2"/>
    <dgm:cxn modelId="{A9F1C9E5-25A7-4498-8200-499E486D99EE}" srcId="{ED4B9AFA-17CB-4081-8F36-3E56BDC01EB0}" destId="{A2C65EFF-26CF-4A24-AB5C-D0B21BE2E429}" srcOrd="3" destOrd="0" parTransId="{6B1CB306-5BC1-41EC-8AA2-6F9E7700C9AD}" sibTransId="{E440B4D2-D15F-4C13-BFBB-DF05C3523A13}"/>
    <dgm:cxn modelId="{C170A7EC-58A0-485E-9BE9-B1F9DA033DEF}" srcId="{ED4B9AFA-17CB-4081-8F36-3E56BDC01EB0}" destId="{79DC6E3D-AAE0-410C-809E-67FC6AA343BE}" srcOrd="2" destOrd="0" parTransId="{500623B9-B224-4BEB-9D7F-2739E3D92D93}" sibTransId="{51FABF04-EBBA-4EBD-B0D3-91C9A85078A9}"/>
    <dgm:cxn modelId="{D8D94050-15DC-481B-AC28-7332EE792387}" type="presParOf" srcId="{1FAF8195-7C03-4AD5-AB6D-BDFC94228A28}" destId="{366AA7B5-0DE8-4883-A5B1-5AC50D21AED9}" srcOrd="0" destOrd="0" presId="urn:microsoft.com/office/officeart/2005/8/layout/vList2"/>
    <dgm:cxn modelId="{A1BE29D4-5ECF-4CFE-A53E-CBBE258EF701}" type="presParOf" srcId="{1FAF8195-7C03-4AD5-AB6D-BDFC94228A28}" destId="{7C9F1A37-C797-40CC-ADD0-174F6DA5EE51}" srcOrd="1" destOrd="0" presId="urn:microsoft.com/office/officeart/2005/8/layout/vList2"/>
    <dgm:cxn modelId="{C68B1175-963D-482D-A101-FB4E9A55EBA2}" type="presParOf" srcId="{1FAF8195-7C03-4AD5-AB6D-BDFC94228A28}" destId="{B98CA8A0-FBCA-4A00-A8CE-B3BA726E588E}" srcOrd="2" destOrd="0" presId="urn:microsoft.com/office/officeart/2005/8/layout/vList2"/>
    <dgm:cxn modelId="{4EAB9103-8E53-40CB-A679-5E65D6475A14}" type="presParOf" srcId="{1FAF8195-7C03-4AD5-AB6D-BDFC94228A28}" destId="{7FFE95D7-AFFD-45FA-B333-F1A2F1B76647}" srcOrd="3" destOrd="0" presId="urn:microsoft.com/office/officeart/2005/8/layout/vList2"/>
    <dgm:cxn modelId="{5FC021DC-9086-4409-877C-53EF02EBFF6C}" type="presParOf" srcId="{1FAF8195-7C03-4AD5-AB6D-BDFC94228A28}" destId="{2031E41A-884D-4F34-A2DF-7733CE696CD7}" srcOrd="4" destOrd="0" presId="urn:microsoft.com/office/officeart/2005/8/layout/vList2"/>
    <dgm:cxn modelId="{B25DBA10-9821-4092-A6D6-69A7A5EB3210}" type="presParOf" srcId="{1FAF8195-7C03-4AD5-AB6D-BDFC94228A28}" destId="{09377075-C667-411C-A328-E1FB339B2678}" srcOrd="5" destOrd="0" presId="urn:microsoft.com/office/officeart/2005/8/layout/vList2"/>
    <dgm:cxn modelId="{4F27994A-21BA-4028-BA47-8CA742577F32}" type="presParOf" srcId="{1FAF8195-7C03-4AD5-AB6D-BDFC94228A28}" destId="{8CDE7531-308C-4AA5-9C35-998FFE0A8B3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4B9AFA-17CB-4081-8F36-3E56BDC01E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1D288C-8EE9-4B3E-9467-51CE6B8EA804}">
      <dgm:prSet/>
      <dgm:spPr/>
      <dgm:t>
        <a:bodyPr/>
        <a:lstStyle/>
        <a:p>
          <a:r>
            <a:rPr lang="en-US" dirty="0"/>
            <a:t>More densely populated regions tend to benefit more from interregional linkages.</a:t>
          </a:r>
        </a:p>
      </dgm:t>
    </dgm:pt>
    <dgm:pt modelId="{B8F82264-76F5-42DA-A061-68D3C03B6F10}" type="parTrans" cxnId="{32EBBAD1-C540-4240-BCA2-8413AE398216}">
      <dgm:prSet/>
      <dgm:spPr/>
      <dgm:t>
        <a:bodyPr/>
        <a:lstStyle/>
        <a:p>
          <a:endParaRPr lang="en-US"/>
        </a:p>
      </dgm:t>
    </dgm:pt>
    <dgm:pt modelId="{55EE08A0-5DE2-4461-A8F3-CC5E5C015C80}" type="sibTrans" cxnId="{32EBBAD1-C540-4240-BCA2-8413AE398216}">
      <dgm:prSet/>
      <dgm:spPr/>
      <dgm:t>
        <a:bodyPr/>
        <a:lstStyle/>
        <a:p>
          <a:endParaRPr lang="en-US"/>
        </a:p>
      </dgm:t>
    </dgm:pt>
    <dgm:pt modelId="{734F7734-1C92-4033-9A36-1EC4E851C900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The labor share of the value added is lower. </a:t>
          </a:r>
        </a:p>
      </dgm:t>
    </dgm:pt>
    <dgm:pt modelId="{E494CA43-CB43-4A93-B7F1-E0C4C1784B77}" type="parTrans" cxnId="{F93F4D50-BA00-4A0B-BEDF-87BC2139CA05}">
      <dgm:prSet/>
      <dgm:spPr/>
      <dgm:t>
        <a:bodyPr/>
        <a:lstStyle/>
        <a:p>
          <a:endParaRPr lang="en-US"/>
        </a:p>
      </dgm:t>
    </dgm:pt>
    <dgm:pt modelId="{20DE1F9F-686C-4048-8746-580D3FCF65D0}" type="sibTrans" cxnId="{F93F4D50-BA00-4A0B-BEDF-87BC2139CA05}">
      <dgm:prSet/>
      <dgm:spPr/>
      <dgm:t>
        <a:bodyPr/>
        <a:lstStyle/>
        <a:p>
          <a:endParaRPr lang="en-US"/>
        </a:p>
      </dgm:t>
    </dgm:pt>
    <dgm:pt modelId="{DAFF5CCD-BF72-4CA0-82AA-FDEC972FA085}">
      <dgm:prSet/>
      <dgm:spPr/>
      <dgm:t>
        <a:bodyPr/>
        <a:lstStyle/>
        <a:p>
          <a:r>
            <a:rPr lang="en-US" dirty="0"/>
            <a:t>Ipatinga, for instance, recorded the worst performance despite having a GDP </a:t>
          </a:r>
          <a:r>
            <a:rPr lang="en-US" i="1" dirty="0"/>
            <a:t>per capita</a:t>
          </a:r>
          <a:r>
            <a:rPr lang="en-US" dirty="0"/>
            <a:t> above the state average. </a:t>
          </a:r>
        </a:p>
      </dgm:t>
    </dgm:pt>
    <dgm:pt modelId="{BF93523C-26C6-4AAF-8122-5D3095BC6091}" type="sibTrans" cxnId="{EEB41564-8D3E-444F-99A2-364FD7095368}">
      <dgm:prSet/>
      <dgm:spPr/>
      <dgm:t>
        <a:bodyPr/>
        <a:lstStyle/>
        <a:p>
          <a:endParaRPr lang="en-US"/>
        </a:p>
      </dgm:t>
    </dgm:pt>
    <dgm:pt modelId="{5C363848-3D5A-4C6D-87BD-9253822F4B6C}" type="parTrans" cxnId="{EEB41564-8D3E-444F-99A2-364FD7095368}">
      <dgm:prSet/>
      <dgm:spPr/>
      <dgm:t>
        <a:bodyPr/>
        <a:lstStyle/>
        <a:p>
          <a:endParaRPr lang="en-US"/>
        </a:p>
      </dgm:t>
    </dgm:pt>
    <dgm:pt modelId="{32AD8D09-A814-43C3-A4EA-CADFFBF45EE5}">
      <dgm:prSet/>
      <dgm:spPr/>
      <dgm:t>
        <a:bodyPr/>
        <a:lstStyle/>
        <a:p>
          <a:r>
            <a:rPr lang="en-US" dirty="0"/>
            <a:t>However, poorer regions had better results than intermediate ones. </a:t>
          </a:r>
        </a:p>
      </dgm:t>
    </dgm:pt>
    <dgm:pt modelId="{D7707F95-3112-4919-9F50-EADE746639E3}" type="sibTrans" cxnId="{983D1CA1-2C60-4ED4-B23C-517829AB99BD}">
      <dgm:prSet/>
      <dgm:spPr/>
      <dgm:t>
        <a:bodyPr/>
        <a:lstStyle/>
        <a:p>
          <a:endParaRPr lang="pt-BR"/>
        </a:p>
      </dgm:t>
    </dgm:pt>
    <dgm:pt modelId="{8F3750A0-1C0E-48CC-86D9-492F25357106}" type="parTrans" cxnId="{983D1CA1-2C60-4ED4-B23C-517829AB99BD}">
      <dgm:prSet/>
      <dgm:spPr/>
      <dgm:t>
        <a:bodyPr/>
        <a:lstStyle/>
        <a:p>
          <a:endParaRPr lang="pt-BR"/>
        </a:p>
      </dgm:t>
    </dgm:pt>
    <dgm:pt modelId="{A9ADC603-6177-4331-BE65-26B87C5CFFB6}">
      <dgm:prSet/>
      <dgm:spPr/>
      <dgm:t>
        <a:bodyPr/>
        <a:lstStyle/>
        <a:p>
          <a:r>
            <a:rPr lang="en-US" dirty="0"/>
            <a:t>Uberaba, which has a higher GDP </a:t>
          </a:r>
          <a:r>
            <a:rPr lang="en-US" i="1" dirty="0"/>
            <a:t>per capita</a:t>
          </a:r>
          <a:r>
            <a:rPr lang="en-US" dirty="0"/>
            <a:t>, also had a  negative balance. </a:t>
          </a:r>
        </a:p>
      </dgm:t>
    </dgm:pt>
    <dgm:pt modelId="{D5C6188C-37AE-42ED-9A14-1B64BBEF814A}" type="sibTrans" cxnId="{2ABB1D7E-DE39-4C89-85AE-6AF94E1E5896}">
      <dgm:prSet/>
      <dgm:spPr/>
      <dgm:t>
        <a:bodyPr/>
        <a:lstStyle/>
        <a:p>
          <a:endParaRPr lang="pt-BR"/>
        </a:p>
      </dgm:t>
    </dgm:pt>
    <dgm:pt modelId="{557FC850-2A78-4F93-987E-FEDD857A3FDB}" type="parTrans" cxnId="{2ABB1D7E-DE39-4C89-85AE-6AF94E1E5896}">
      <dgm:prSet/>
      <dgm:spPr/>
      <dgm:t>
        <a:bodyPr/>
        <a:lstStyle/>
        <a:p>
          <a:endParaRPr lang="pt-BR"/>
        </a:p>
      </dgm:t>
    </dgm:pt>
    <dgm:pt modelId="{C9098268-DE84-4DE3-A4AB-19D9536F0B56}">
      <dgm:prSet/>
      <dgm:spPr>
        <a:noFill/>
      </dgm:spPr>
      <dgm:t>
        <a:bodyPr/>
        <a:lstStyle/>
        <a:p>
          <a:endParaRPr lang="pt-BR" dirty="0"/>
        </a:p>
      </dgm:t>
    </dgm:pt>
    <dgm:pt modelId="{6C8B6081-2D39-4D08-9725-B02D401D5983}" type="parTrans" cxnId="{A05AF14C-7CEC-4F58-84A4-117CDF4B0C9D}">
      <dgm:prSet/>
      <dgm:spPr/>
      <dgm:t>
        <a:bodyPr/>
        <a:lstStyle/>
        <a:p>
          <a:endParaRPr lang="pt-BR"/>
        </a:p>
      </dgm:t>
    </dgm:pt>
    <dgm:pt modelId="{B8A9CA33-A7F3-47E3-B420-1D6028E1A86A}" type="sibTrans" cxnId="{A05AF14C-7CEC-4F58-84A4-117CDF4B0C9D}">
      <dgm:prSet/>
      <dgm:spPr/>
      <dgm:t>
        <a:bodyPr/>
        <a:lstStyle/>
        <a:p>
          <a:endParaRPr lang="pt-BR"/>
        </a:p>
      </dgm:t>
    </dgm:pt>
    <dgm:pt modelId="{9E13A25D-BF54-43A8-AEFC-706F8BD12BA9}">
      <dgm:prSet/>
      <dgm:spPr/>
      <dgm:t>
        <a:bodyPr/>
        <a:lstStyle/>
        <a:p>
          <a:endParaRPr lang="en-US" dirty="0"/>
        </a:p>
      </dgm:t>
    </dgm:pt>
    <dgm:pt modelId="{B55BEC99-18C8-40DF-9556-88EC87F0D792}" type="parTrans" cxnId="{644C9804-CF16-4CAF-A41D-8C62D6FE9358}">
      <dgm:prSet/>
      <dgm:spPr/>
      <dgm:t>
        <a:bodyPr/>
        <a:lstStyle/>
        <a:p>
          <a:endParaRPr lang="pt-BR"/>
        </a:p>
      </dgm:t>
    </dgm:pt>
    <dgm:pt modelId="{0C8ECB7D-B219-4CB4-A653-8CCF7B6FF569}" type="sibTrans" cxnId="{644C9804-CF16-4CAF-A41D-8C62D6FE9358}">
      <dgm:prSet/>
      <dgm:spPr/>
      <dgm:t>
        <a:bodyPr/>
        <a:lstStyle/>
        <a:p>
          <a:endParaRPr lang="pt-BR"/>
        </a:p>
      </dgm:t>
    </dgm:pt>
    <dgm:pt modelId="{6CC1C04F-F538-43C2-AF54-FF14B6E90F68}">
      <dgm:prSet/>
      <dgm:spPr/>
      <dgm:t>
        <a:bodyPr/>
        <a:lstStyle/>
        <a:p>
          <a:r>
            <a:rPr lang="en-US" dirty="0"/>
            <a:t>The region is a steel manufacturing hub, deeply integrated with the metal-mechanic productive chain located in the Belo Horizonte </a:t>
          </a:r>
          <a:r>
            <a:rPr lang="en-US" dirty="0" err="1"/>
            <a:t>RGInt</a:t>
          </a:r>
          <a:r>
            <a:rPr lang="en-US" dirty="0"/>
            <a:t> (Aguilar et al.. 2026).</a:t>
          </a:r>
        </a:p>
      </dgm:t>
    </dgm:pt>
    <dgm:pt modelId="{AD9B429A-817A-4504-8E32-3CCC859F7DE5}" type="parTrans" cxnId="{683EE20E-C2C1-48B1-A933-0F8BFF8AEB6E}">
      <dgm:prSet/>
      <dgm:spPr/>
      <dgm:t>
        <a:bodyPr/>
        <a:lstStyle/>
        <a:p>
          <a:endParaRPr lang="pt-BR"/>
        </a:p>
      </dgm:t>
    </dgm:pt>
    <dgm:pt modelId="{7AE75BCA-A86B-4201-8564-B6DEDF67E9BC}" type="sibTrans" cxnId="{683EE20E-C2C1-48B1-A933-0F8BFF8AEB6E}">
      <dgm:prSet/>
      <dgm:spPr/>
      <dgm:t>
        <a:bodyPr/>
        <a:lstStyle/>
        <a:p>
          <a:endParaRPr lang="pt-BR"/>
        </a:p>
      </dgm:t>
    </dgm:pt>
    <dgm:pt modelId="{1FAF8195-7C03-4AD5-AB6D-BDFC94228A28}" type="pres">
      <dgm:prSet presAssocID="{ED4B9AFA-17CB-4081-8F36-3E56BDC01EB0}" presName="linear" presStyleCnt="0">
        <dgm:presLayoutVars>
          <dgm:animLvl val="lvl"/>
          <dgm:resizeHandles val="exact"/>
        </dgm:presLayoutVars>
      </dgm:prSet>
      <dgm:spPr/>
    </dgm:pt>
    <dgm:pt modelId="{366AA7B5-0DE8-4883-A5B1-5AC50D21AED9}" type="pres">
      <dgm:prSet presAssocID="{A11D288C-8EE9-4B3E-9467-51CE6B8EA80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C9F1A37-C797-40CC-ADD0-174F6DA5EE51}" type="pres">
      <dgm:prSet presAssocID="{55EE08A0-5DE2-4461-A8F3-CC5E5C015C80}" presName="spacer" presStyleCnt="0"/>
      <dgm:spPr/>
    </dgm:pt>
    <dgm:pt modelId="{F2F8ACA5-3D87-41F8-A52E-6B95A25F7866}" type="pres">
      <dgm:prSet presAssocID="{32AD8D09-A814-43C3-A4EA-CADFFBF45EE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7856B41-2D77-440C-B711-0DA24B7DB7CD}" type="pres">
      <dgm:prSet presAssocID="{D7707F95-3112-4919-9F50-EADE746639E3}" presName="spacer" presStyleCnt="0"/>
      <dgm:spPr/>
    </dgm:pt>
    <dgm:pt modelId="{5BBD17DE-33E2-455A-B3EE-A7D01718E510}" type="pres">
      <dgm:prSet presAssocID="{DAFF5CCD-BF72-4CA0-82AA-FDEC972FA08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69B0D9C-5D78-46C6-81B5-9B9297CDA265}" type="pres">
      <dgm:prSet presAssocID="{DAFF5CCD-BF72-4CA0-82AA-FDEC972FA085}" presName="childText" presStyleLbl="revTx" presStyleIdx="0" presStyleCnt="1">
        <dgm:presLayoutVars>
          <dgm:bulletEnabled val="1"/>
        </dgm:presLayoutVars>
      </dgm:prSet>
      <dgm:spPr/>
    </dgm:pt>
    <dgm:pt modelId="{809C1962-BC05-4F1F-86AC-02963A690D04}" type="pres">
      <dgm:prSet presAssocID="{A9ADC603-6177-4331-BE65-26B87C5CFFB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7BBC1C2-4941-42FB-BD63-465D1967CF0B}" type="pres">
      <dgm:prSet presAssocID="{D5C6188C-37AE-42ED-9A14-1B64BBEF814A}" presName="spacer" presStyleCnt="0"/>
      <dgm:spPr/>
    </dgm:pt>
    <dgm:pt modelId="{36B37CDB-7E73-49DA-BC1D-6C0D5A9FDF44}" type="pres">
      <dgm:prSet presAssocID="{C9098268-DE84-4DE3-A4AB-19D9536F0B5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15D1603-FCB4-4528-957D-9BD608861AF3}" type="presOf" srcId="{ED4B9AFA-17CB-4081-8F36-3E56BDC01EB0}" destId="{1FAF8195-7C03-4AD5-AB6D-BDFC94228A28}" srcOrd="0" destOrd="0" presId="urn:microsoft.com/office/officeart/2005/8/layout/vList2"/>
    <dgm:cxn modelId="{644C9804-CF16-4CAF-A41D-8C62D6FE9358}" srcId="{DAFF5CCD-BF72-4CA0-82AA-FDEC972FA085}" destId="{9E13A25D-BF54-43A8-AEFC-706F8BD12BA9}" srcOrd="2" destOrd="0" parTransId="{B55BEC99-18C8-40DF-9556-88EC87F0D792}" sibTransId="{0C8ECB7D-B219-4CB4-A653-8CCF7B6FF569}"/>
    <dgm:cxn modelId="{683EE20E-C2C1-48B1-A933-0F8BFF8AEB6E}" srcId="{DAFF5CCD-BF72-4CA0-82AA-FDEC972FA085}" destId="{6CC1C04F-F538-43C2-AF54-FF14B6E90F68}" srcOrd="1" destOrd="0" parTransId="{AD9B429A-817A-4504-8E32-3CCC859F7DE5}" sibTransId="{7AE75BCA-A86B-4201-8564-B6DEDF67E9BC}"/>
    <dgm:cxn modelId="{53BA3829-1335-42BB-9B4A-2BA46DDFC98F}" type="presOf" srcId="{C9098268-DE84-4DE3-A4AB-19D9536F0B56}" destId="{36B37CDB-7E73-49DA-BC1D-6C0D5A9FDF44}" srcOrd="0" destOrd="0" presId="urn:microsoft.com/office/officeart/2005/8/layout/vList2"/>
    <dgm:cxn modelId="{3355B237-9994-4B4D-A14A-141DB13E69A6}" type="presOf" srcId="{32AD8D09-A814-43C3-A4EA-CADFFBF45EE5}" destId="{F2F8ACA5-3D87-41F8-A52E-6B95A25F7866}" srcOrd="0" destOrd="0" presId="urn:microsoft.com/office/officeart/2005/8/layout/vList2"/>
    <dgm:cxn modelId="{9343AE3B-A7EE-4E3F-83B7-E154B9006F07}" type="presOf" srcId="{DAFF5CCD-BF72-4CA0-82AA-FDEC972FA085}" destId="{5BBD17DE-33E2-455A-B3EE-A7D01718E510}" srcOrd="0" destOrd="0" presId="urn:microsoft.com/office/officeart/2005/8/layout/vList2"/>
    <dgm:cxn modelId="{EEB41564-8D3E-444F-99A2-364FD7095368}" srcId="{ED4B9AFA-17CB-4081-8F36-3E56BDC01EB0}" destId="{DAFF5CCD-BF72-4CA0-82AA-FDEC972FA085}" srcOrd="2" destOrd="0" parTransId="{5C363848-3D5A-4C6D-87BD-9253822F4B6C}" sibTransId="{BF93523C-26C6-4AAF-8122-5D3095BC6091}"/>
    <dgm:cxn modelId="{A05AF14C-7CEC-4F58-84A4-117CDF4B0C9D}" srcId="{ED4B9AFA-17CB-4081-8F36-3E56BDC01EB0}" destId="{C9098268-DE84-4DE3-A4AB-19D9536F0B56}" srcOrd="4" destOrd="0" parTransId="{6C8B6081-2D39-4D08-9725-B02D401D5983}" sibTransId="{B8A9CA33-A7F3-47E3-B420-1D6028E1A86A}"/>
    <dgm:cxn modelId="{F93F4D50-BA00-4A0B-BEDF-87BC2139CA05}" srcId="{DAFF5CCD-BF72-4CA0-82AA-FDEC972FA085}" destId="{734F7734-1C92-4033-9A36-1EC4E851C900}" srcOrd="0" destOrd="0" parTransId="{E494CA43-CB43-4A93-B7F1-E0C4C1784B77}" sibTransId="{20DE1F9F-686C-4048-8746-580D3FCF65D0}"/>
    <dgm:cxn modelId="{2ABB1D7E-DE39-4C89-85AE-6AF94E1E5896}" srcId="{ED4B9AFA-17CB-4081-8F36-3E56BDC01EB0}" destId="{A9ADC603-6177-4331-BE65-26B87C5CFFB6}" srcOrd="3" destOrd="0" parTransId="{557FC850-2A78-4F93-987E-FEDD857A3FDB}" sibTransId="{D5C6188C-37AE-42ED-9A14-1B64BBEF814A}"/>
    <dgm:cxn modelId="{983D1CA1-2C60-4ED4-B23C-517829AB99BD}" srcId="{ED4B9AFA-17CB-4081-8F36-3E56BDC01EB0}" destId="{32AD8D09-A814-43C3-A4EA-CADFFBF45EE5}" srcOrd="1" destOrd="0" parTransId="{8F3750A0-1C0E-48CC-86D9-492F25357106}" sibTransId="{D7707F95-3112-4919-9F50-EADE746639E3}"/>
    <dgm:cxn modelId="{D3BCAFB5-C607-47BA-AA91-D26BBAFE5A49}" type="presOf" srcId="{9E13A25D-BF54-43A8-AEFC-706F8BD12BA9}" destId="{D69B0D9C-5D78-46C6-81B5-9B9297CDA265}" srcOrd="0" destOrd="2" presId="urn:microsoft.com/office/officeart/2005/8/layout/vList2"/>
    <dgm:cxn modelId="{32EBBAD1-C540-4240-BCA2-8413AE398216}" srcId="{ED4B9AFA-17CB-4081-8F36-3E56BDC01EB0}" destId="{A11D288C-8EE9-4B3E-9467-51CE6B8EA804}" srcOrd="0" destOrd="0" parTransId="{B8F82264-76F5-42DA-A061-68D3C03B6F10}" sibTransId="{55EE08A0-5DE2-4461-A8F3-CC5E5C015C80}"/>
    <dgm:cxn modelId="{5B6443D2-838F-4361-8BF2-A78CAFE0453B}" type="presOf" srcId="{A11D288C-8EE9-4B3E-9467-51CE6B8EA804}" destId="{366AA7B5-0DE8-4883-A5B1-5AC50D21AED9}" srcOrd="0" destOrd="0" presId="urn:microsoft.com/office/officeart/2005/8/layout/vList2"/>
    <dgm:cxn modelId="{011C0EDA-1CEB-449A-A887-C92E4621D7C3}" type="presOf" srcId="{A9ADC603-6177-4331-BE65-26B87C5CFFB6}" destId="{809C1962-BC05-4F1F-86AC-02963A690D04}" srcOrd="0" destOrd="0" presId="urn:microsoft.com/office/officeart/2005/8/layout/vList2"/>
    <dgm:cxn modelId="{1C461CF6-A54A-48EE-B8A5-FB727F17283B}" type="presOf" srcId="{6CC1C04F-F538-43C2-AF54-FF14B6E90F68}" destId="{D69B0D9C-5D78-46C6-81B5-9B9297CDA265}" srcOrd="0" destOrd="1" presId="urn:microsoft.com/office/officeart/2005/8/layout/vList2"/>
    <dgm:cxn modelId="{562019FD-65BF-4B09-AB92-67F723195B1A}" type="presOf" srcId="{734F7734-1C92-4033-9A36-1EC4E851C900}" destId="{D69B0D9C-5D78-46C6-81B5-9B9297CDA265}" srcOrd="0" destOrd="0" presId="urn:microsoft.com/office/officeart/2005/8/layout/vList2"/>
    <dgm:cxn modelId="{D8D94050-15DC-481B-AC28-7332EE792387}" type="presParOf" srcId="{1FAF8195-7C03-4AD5-AB6D-BDFC94228A28}" destId="{366AA7B5-0DE8-4883-A5B1-5AC50D21AED9}" srcOrd="0" destOrd="0" presId="urn:microsoft.com/office/officeart/2005/8/layout/vList2"/>
    <dgm:cxn modelId="{A1BE29D4-5ECF-4CFE-A53E-CBBE258EF701}" type="presParOf" srcId="{1FAF8195-7C03-4AD5-AB6D-BDFC94228A28}" destId="{7C9F1A37-C797-40CC-ADD0-174F6DA5EE51}" srcOrd="1" destOrd="0" presId="urn:microsoft.com/office/officeart/2005/8/layout/vList2"/>
    <dgm:cxn modelId="{D2737E1F-2FAB-4A9D-965F-24FD14E3E1D4}" type="presParOf" srcId="{1FAF8195-7C03-4AD5-AB6D-BDFC94228A28}" destId="{F2F8ACA5-3D87-41F8-A52E-6B95A25F7866}" srcOrd="2" destOrd="0" presId="urn:microsoft.com/office/officeart/2005/8/layout/vList2"/>
    <dgm:cxn modelId="{5E1ED8C1-E01F-4916-9E68-D536209FD506}" type="presParOf" srcId="{1FAF8195-7C03-4AD5-AB6D-BDFC94228A28}" destId="{97856B41-2D77-440C-B711-0DA24B7DB7CD}" srcOrd="3" destOrd="0" presId="urn:microsoft.com/office/officeart/2005/8/layout/vList2"/>
    <dgm:cxn modelId="{55767BB0-B775-472B-93A0-4F148D7D73C1}" type="presParOf" srcId="{1FAF8195-7C03-4AD5-AB6D-BDFC94228A28}" destId="{5BBD17DE-33E2-455A-B3EE-A7D01718E510}" srcOrd="4" destOrd="0" presId="urn:microsoft.com/office/officeart/2005/8/layout/vList2"/>
    <dgm:cxn modelId="{0169DA91-B22E-472B-91F2-8D4A94591EE4}" type="presParOf" srcId="{1FAF8195-7C03-4AD5-AB6D-BDFC94228A28}" destId="{D69B0D9C-5D78-46C6-81B5-9B9297CDA265}" srcOrd="5" destOrd="0" presId="urn:microsoft.com/office/officeart/2005/8/layout/vList2"/>
    <dgm:cxn modelId="{93615E2B-BEEC-4571-9CD7-D5516C2161BF}" type="presParOf" srcId="{1FAF8195-7C03-4AD5-AB6D-BDFC94228A28}" destId="{809C1962-BC05-4F1F-86AC-02963A690D04}" srcOrd="6" destOrd="0" presId="urn:microsoft.com/office/officeart/2005/8/layout/vList2"/>
    <dgm:cxn modelId="{F74F588C-D8A4-4CD4-9DF7-38DF8FC90819}" type="presParOf" srcId="{1FAF8195-7C03-4AD5-AB6D-BDFC94228A28}" destId="{57BBC1C2-4941-42FB-BD63-465D1967CF0B}" srcOrd="7" destOrd="0" presId="urn:microsoft.com/office/officeart/2005/8/layout/vList2"/>
    <dgm:cxn modelId="{9094ECD8-20CF-4817-837E-9BDCF2CE6F64}" type="presParOf" srcId="{1FAF8195-7C03-4AD5-AB6D-BDFC94228A28}" destId="{36B37CDB-7E73-49DA-BC1D-6C0D5A9FDF4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68139DD-CF5E-40D6-906F-D8BAB2BDFB2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4C281D4-32B9-47F1-9062-2062F6D2A1BC}">
      <dgm:prSet/>
      <dgm:spPr/>
      <dgm:t>
        <a:bodyPr/>
        <a:lstStyle/>
        <a:p>
          <a:r>
            <a:rPr lang="en-US" dirty="0"/>
            <a:t>Spatial Distribution: Income is generated and distributed unequally across the economic system.</a:t>
          </a:r>
        </a:p>
      </dgm:t>
    </dgm:pt>
    <dgm:pt modelId="{7BC50464-3609-458C-97A1-2A0EF2741D71}" type="parTrans" cxnId="{D05F6972-BBA9-4A79-9456-099846ABF3BA}">
      <dgm:prSet/>
      <dgm:spPr/>
      <dgm:t>
        <a:bodyPr/>
        <a:lstStyle/>
        <a:p>
          <a:endParaRPr lang="en-US"/>
        </a:p>
      </dgm:t>
    </dgm:pt>
    <dgm:pt modelId="{52A7271B-D28F-43D3-BBC5-DD7DF00F1683}" type="sibTrans" cxnId="{D05F6972-BBA9-4A79-9456-099846ABF3BA}">
      <dgm:prSet/>
      <dgm:spPr/>
      <dgm:t>
        <a:bodyPr/>
        <a:lstStyle/>
        <a:p>
          <a:endParaRPr lang="en-US"/>
        </a:p>
      </dgm:t>
    </dgm:pt>
    <dgm:pt modelId="{517F0B40-6103-476B-B5A5-30F48F4AD282}">
      <dgm:prSet/>
      <dgm:spPr/>
      <dgm:t>
        <a:bodyPr/>
        <a:lstStyle/>
        <a:p>
          <a:r>
            <a:rPr lang="en-US" dirty="0"/>
            <a:t>Persistence: This spatial imbalance demonstrates a strong tendency to persist over time.</a:t>
          </a:r>
        </a:p>
      </dgm:t>
    </dgm:pt>
    <dgm:pt modelId="{1179F90D-9F7B-4930-99E5-9AA1AA2E1CC1}" type="parTrans" cxnId="{D69E2A50-DD47-49D0-B93A-7838FDBA1F75}">
      <dgm:prSet/>
      <dgm:spPr/>
      <dgm:t>
        <a:bodyPr/>
        <a:lstStyle/>
        <a:p>
          <a:endParaRPr lang="en-US"/>
        </a:p>
      </dgm:t>
    </dgm:pt>
    <dgm:pt modelId="{899EDA53-AC17-4A2D-8BB5-DB257FF4E549}" type="sibTrans" cxnId="{D69E2A50-DD47-49D0-B93A-7838FDBA1F75}">
      <dgm:prSet/>
      <dgm:spPr/>
      <dgm:t>
        <a:bodyPr/>
        <a:lstStyle/>
        <a:p>
          <a:endParaRPr lang="en-US"/>
        </a:p>
      </dgm:t>
    </dgm:pt>
    <dgm:pt modelId="{2C69D238-FDD0-49EF-B139-B8D0C765248E}">
      <dgm:prSet/>
      <dgm:spPr/>
      <dgm:t>
        <a:bodyPr/>
        <a:lstStyle/>
        <a:p>
          <a:r>
            <a:rPr lang="en-US" dirty="0"/>
            <a:t>Economic Dynamics: Demand-side centripetal forces continue to favor wealthier, densely populated centers regions (similar to the results of Carrascal-Incera and Hewings, 2026). </a:t>
          </a:r>
        </a:p>
      </dgm:t>
    </dgm:pt>
    <dgm:pt modelId="{4F96483F-0EBE-4D59-89D1-445D5F68AEEE}" type="parTrans" cxnId="{A7AB10D7-E737-40D4-ADBB-1E33938FE2BD}">
      <dgm:prSet/>
      <dgm:spPr/>
      <dgm:t>
        <a:bodyPr/>
        <a:lstStyle/>
        <a:p>
          <a:endParaRPr lang="en-US"/>
        </a:p>
      </dgm:t>
    </dgm:pt>
    <dgm:pt modelId="{13925534-EC57-46F0-956D-23EDA37CD862}" type="sibTrans" cxnId="{A7AB10D7-E737-40D4-ADBB-1E33938FE2BD}">
      <dgm:prSet/>
      <dgm:spPr/>
      <dgm:t>
        <a:bodyPr/>
        <a:lstStyle/>
        <a:p>
          <a:endParaRPr lang="en-US"/>
        </a:p>
      </dgm:t>
    </dgm:pt>
    <dgm:pt modelId="{C858B4B7-8BFB-454D-9E76-49A409196732}">
      <dgm:prSet/>
      <dgm:spPr/>
      <dgm:t>
        <a:bodyPr/>
        <a:lstStyle/>
        <a:p>
          <a:r>
            <a:rPr lang="en-US" b="1" dirty="0"/>
            <a:t>Value Chain Positioning:</a:t>
          </a:r>
          <a:r>
            <a:rPr lang="en-US" dirty="0"/>
            <a:t> A region's role in the production chain may influences income outcomes.</a:t>
          </a:r>
        </a:p>
      </dgm:t>
    </dgm:pt>
    <dgm:pt modelId="{6B503363-2F5E-4827-AE69-501AAF0648E1}" type="parTrans" cxnId="{580B3C90-FBCB-47AF-8214-E83E4CCE0E94}">
      <dgm:prSet/>
      <dgm:spPr/>
      <dgm:t>
        <a:bodyPr/>
        <a:lstStyle/>
        <a:p>
          <a:endParaRPr lang="en-US"/>
        </a:p>
      </dgm:t>
    </dgm:pt>
    <dgm:pt modelId="{0FB3E5D7-E369-4E14-A87B-78C16A3670B2}" type="sibTrans" cxnId="{580B3C90-FBCB-47AF-8214-E83E4CCE0E94}">
      <dgm:prSet/>
      <dgm:spPr/>
      <dgm:t>
        <a:bodyPr/>
        <a:lstStyle/>
        <a:p>
          <a:endParaRPr lang="en-US"/>
        </a:p>
      </dgm:t>
    </dgm:pt>
    <dgm:pt modelId="{FD3C7EA3-646A-4B5D-A097-9946A39ACAFD}">
      <dgm:prSet/>
      <dgm:spPr/>
      <dgm:t>
        <a:bodyPr/>
        <a:lstStyle/>
        <a:p>
          <a:r>
            <a:rPr lang="en-US" dirty="0"/>
            <a:t>How do we counteract interregional inequalities?</a:t>
          </a:r>
        </a:p>
      </dgm:t>
    </dgm:pt>
    <dgm:pt modelId="{B43A5971-8AE5-45FB-A565-D9D500663AD9}" type="parTrans" cxnId="{8A194A0A-4F84-4070-8E0B-CF55E5C9F2C0}">
      <dgm:prSet/>
      <dgm:spPr/>
      <dgm:t>
        <a:bodyPr/>
        <a:lstStyle/>
        <a:p>
          <a:endParaRPr lang="en-US"/>
        </a:p>
      </dgm:t>
    </dgm:pt>
    <dgm:pt modelId="{F551BA36-DB02-4CFD-A361-8786019FE55F}" type="sibTrans" cxnId="{8A194A0A-4F84-4070-8E0B-CF55E5C9F2C0}">
      <dgm:prSet/>
      <dgm:spPr/>
      <dgm:t>
        <a:bodyPr/>
        <a:lstStyle/>
        <a:p>
          <a:endParaRPr lang="en-US"/>
        </a:p>
      </dgm:t>
    </dgm:pt>
    <dgm:pt modelId="{D47BA922-F5BD-4963-9784-599EB8A310C9}" type="pres">
      <dgm:prSet presAssocID="{468139DD-CF5E-40D6-906F-D8BAB2BDFB27}" presName="linear" presStyleCnt="0">
        <dgm:presLayoutVars>
          <dgm:animLvl val="lvl"/>
          <dgm:resizeHandles val="exact"/>
        </dgm:presLayoutVars>
      </dgm:prSet>
      <dgm:spPr/>
    </dgm:pt>
    <dgm:pt modelId="{D28A92C6-3339-4C6C-8E07-CD8714FF8A4F}" type="pres">
      <dgm:prSet presAssocID="{14C281D4-32B9-47F1-9062-2062F6D2A1B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5055F95-89F2-4B7C-83BA-F1506B4454D6}" type="pres">
      <dgm:prSet presAssocID="{52A7271B-D28F-43D3-BBC5-DD7DF00F1683}" presName="spacer" presStyleCnt="0"/>
      <dgm:spPr/>
    </dgm:pt>
    <dgm:pt modelId="{A2C2822B-21BA-4E29-9952-CBCF5B775E9D}" type="pres">
      <dgm:prSet presAssocID="{517F0B40-6103-476B-B5A5-30F48F4AD28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C6B45F3-C4FA-4B0C-84F7-934F6C52075B}" type="pres">
      <dgm:prSet presAssocID="{899EDA53-AC17-4A2D-8BB5-DB257FF4E549}" presName="spacer" presStyleCnt="0"/>
      <dgm:spPr/>
    </dgm:pt>
    <dgm:pt modelId="{DB386343-24AA-4666-9710-F80748A25A52}" type="pres">
      <dgm:prSet presAssocID="{2C69D238-FDD0-49EF-B139-B8D0C765248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3CC3375-5A99-424F-91AC-721E685780E5}" type="pres">
      <dgm:prSet presAssocID="{13925534-EC57-46F0-956D-23EDA37CD862}" presName="spacer" presStyleCnt="0"/>
      <dgm:spPr/>
    </dgm:pt>
    <dgm:pt modelId="{62E3721D-848F-41AE-9C49-13C5E603AB85}" type="pres">
      <dgm:prSet presAssocID="{C858B4B7-8BFB-454D-9E76-49A40919673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501FC75-B171-477C-B5E9-11B9A4715903}" type="pres">
      <dgm:prSet presAssocID="{0FB3E5D7-E369-4E14-A87B-78C16A3670B2}" presName="spacer" presStyleCnt="0"/>
      <dgm:spPr/>
    </dgm:pt>
    <dgm:pt modelId="{75D67E93-CBE5-498F-9E36-49594669CBF0}" type="pres">
      <dgm:prSet presAssocID="{FD3C7EA3-646A-4B5D-A097-9946A39ACAF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A194A0A-4F84-4070-8E0B-CF55E5C9F2C0}" srcId="{468139DD-CF5E-40D6-906F-D8BAB2BDFB27}" destId="{FD3C7EA3-646A-4B5D-A097-9946A39ACAFD}" srcOrd="4" destOrd="0" parTransId="{B43A5971-8AE5-45FB-A565-D9D500663AD9}" sibTransId="{F551BA36-DB02-4CFD-A361-8786019FE55F}"/>
    <dgm:cxn modelId="{AFE40810-1D5D-4276-9CEA-BAF51D2A910D}" type="presOf" srcId="{468139DD-CF5E-40D6-906F-D8BAB2BDFB27}" destId="{D47BA922-F5BD-4963-9784-599EB8A310C9}" srcOrd="0" destOrd="0" presId="urn:microsoft.com/office/officeart/2005/8/layout/vList2"/>
    <dgm:cxn modelId="{D69E2A50-DD47-49D0-B93A-7838FDBA1F75}" srcId="{468139DD-CF5E-40D6-906F-D8BAB2BDFB27}" destId="{517F0B40-6103-476B-B5A5-30F48F4AD282}" srcOrd="1" destOrd="0" parTransId="{1179F90D-9F7B-4930-99E5-9AA1AA2E1CC1}" sibTransId="{899EDA53-AC17-4A2D-8BB5-DB257FF4E549}"/>
    <dgm:cxn modelId="{D05F6972-BBA9-4A79-9456-099846ABF3BA}" srcId="{468139DD-CF5E-40D6-906F-D8BAB2BDFB27}" destId="{14C281D4-32B9-47F1-9062-2062F6D2A1BC}" srcOrd="0" destOrd="0" parTransId="{7BC50464-3609-458C-97A1-2A0EF2741D71}" sibTransId="{52A7271B-D28F-43D3-BBC5-DD7DF00F1683}"/>
    <dgm:cxn modelId="{A633E97D-43FE-4376-B8F7-BBC9FA18875C}" type="presOf" srcId="{2C69D238-FDD0-49EF-B139-B8D0C765248E}" destId="{DB386343-24AA-4666-9710-F80748A25A52}" srcOrd="0" destOrd="0" presId="urn:microsoft.com/office/officeart/2005/8/layout/vList2"/>
    <dgm:cxn modelId="{580B3C90-FBCB-47AF-8214-E83E4CCE0E94}" srcId="{468139DD-CF5E-40D6-906F-D8BAB2BDFB27}" destId="{C858B4B7-8BFB-454D-9E76-49A409196732}" srcOrd="3" destOrd="0" parTransId="{6B503363-2F5E-4827-AE69-501AAF0648E1}" sibTransId="{0FB3E5D7-E369-4E14-A87B-78C16A3670B2}"/>
    <dgm:cxn modelId="{3D50AEAD-016A-4310-A36F-959FC8B38F5D}" type="presOf" srcId="{517F0B40-6103-476B-B5A5-30F48F4AD282}" destId="{A2C2822B-21BA-4E29-9952-CBCF5B775E9D}" srcOrd="0" destOrd="0" presId="urn:microsoft.com/office/officeart/2005/8/layout/vList2"/>
    <dgm:cxn modelId="{7FBF42B7-13C7-49AF-B087-183BF8B976C6}" type="presOf" srcId="{14C281D4-32B9-47F1-9062-2062F6D2A1BC}" destId="{D28A92C6-3339-4C6C-8E07-CD8714FF8A4F}" srcOrd="0" destOrd="0" presId="urn:microsoft.com/office/officeart/2005/8/layout/vList2"/>
    <dgm:cxn modelId="{8EFD6DD5-45F9-4942-86E1-7C69753DE96B}" type="presOf" srcId="{FD3C7EA3-646A-4B5D-A097-9946A39ACAFD}" destId="{75D67E93-CBE5-498F-9E36-49594669CBF0}" srcOrd="0" destOrd="0" presId="urn:microsoft.com/office/officeart/2005/8/layout/vList2"/>
    <dgm:cxn modelId="{A7AB10D7-E737-40D4-ADBB-1E33938FE2BD}" srcId="{468139DD-CF5E-40D6-906F-D8BAB2BDFB27}" destId="{2C69D238-FDD0-49EF-B139-B8D0C765248E}" srcOrd="2" destOrd="0" parTransId="{4F96483F-0EBE-4D59-89D1-445D5F68AEEE}" sibTransId="{13925534-EC57-46F0-956D-23EDA37CD862}"/>
    <dgm:cxn modelId="{C39B61F0-D613-41FE-B845-AD8847721611}" type="presOf" srcId="{C858B4B7-8BFB-454D-9E76-49A409196732}" destId="{62E3721D-848F-41AE-9C49-13C5E603AB85}" srcOrd="0" destOrd="0" presId="urn:microsoft.com/office/officeart/2005/8/layout/vList2"/>
    <dgm:cxn modelId="{D7391B8A-42A7-46BE-A0C7-933A18730D2B}" type="presParOf" srcId="{D47BA922-F5BD-4963-9784-599EB8A310C9}" destId="{D28A92C6-3339-4C6C-8E07-CD8714FF8A4F}" srcOrd="0" destOrd="0" presId="urn:microsoft.com/office/officeart/2005/8/layout/vList2"/>
    <dgm:cxn modelId="{DAB1FC5F-69A4-4298-B55F-1A235651B6C0}" type="presParOf" srcId="{D47BA922-F5BD-4963-9784-599EB8A310C9}" destId="{15055F95-89F2-4B7C-83BA-F1506B4454D6}" srcOrd="1" destOrd="0" presId="urn:microsoft.com/office/officeart/2005/8/layout/vList2"/>
    <dgm:cxn modelId="{6A6913A4-EA54-429A-B0DE-D0EBE5C89D75}" type="presParOf" srcId="{D47BA922-F5BD-4963-9784-599EB8A310C9}" destId="{A2C2822B-21BA-4E29-9952-CBCF5B775E9D}" srcOrd="2" destOrd="0" presId="urn:microsoft.com/office/officeart/2005/8/layout/vList2"/>
    <dgm:cxn modelId="{0DA8748F-AA7B-4C7C-8ADA-CEEB940207A7}" type="presParOf" srcId="{D47BA922-F5BD-4963-9784-599EB8A310C9}" destId="{5C6B45F3-C4FA-4B0C-84F7-934F6C52075B}" srcOrd="3" destOrd="0" presId="urn:microsoft.com/office/officeart/2005/8/layout/vList2"/>
    <dgm:cxn modelId="{E59365DA-4FBA-45F2-947E-59BFEBED2A98}" type="presParOf" srcId="{D47BA922-F5BD-4963-9784-599EB8A310C9}" destId="{DB386343-24AA-4666-9710-F80748A25A52}" srcOrd="4" destOrd="0" presId="urn:microsoft.com/office/officeart/2005/8/layout/vList2"/>
    <dgm:cxn modelId="{19D3FC2D-72EC-470A-8E76-13136FB8E2F2}" type="presParOf" srcId="{D47BA922-F5BD-4963-9784-599EB8A310C9}" destId="{C3CC3375-5A99-424F-91AC-721E685780E5}" srcOrd="5" destOrd="0" presId="urn:microsoft.com/office/officeart/2005/8/layout/vList2"/>
    <dgm:cxn modelId="{2BBDAD33-A8AA-4986-AEA6-5620F100CF5A}" type="presParOf" srcId="{D47BA922-F5BD-4963-9784-599EB8A310C9}" destId="{62E3721D-848F-41AE-9C49-13C5E603AB85}" srcOrd="6" destOrd="0" presId="urn:microsoft.com/office/officeart/2005/8/layout/vList2"/>
    <dgm:cxn modelId="{0FD354E0-BE8E-4B05-B976-7AC639D17261}" type="presParOf" srcId="{D47BA922-F5BD-4963-9784-599EB8A310C9}" destId="{4501FC75-B171-477C-B5E9-11B9A4715903}" srcOrd="7" destOrd="0" presId="urn:microsoft.com/office/officeart/2005/8/layout/vList2"/>
    <dgm:cxn modelId="{4E4D10A9-1757-46C8-B876-EECAE437D13F}" type="presParOf" srcId="{D47BA922-F5BD-4963-9784-599EB8A310C9}" destId="{75D67E93-CBE5-498F-9E36-49594669CBF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172F3F-D0FD-4634-AE22-6ACDE566F20C}">
      <dsp:nvSpPr>
        <dsp:cNvPr id="0" name=""/>
        <dsp:cNvSpPr/>
      </dsp:nvSpPr>
      <dsp:spPr>
        <a:xfrm>
          <a:off x="0" y="484926"/>
          <a:ext cx="10515600" cy="11969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kern="1200" dirty="0"/>
            <a:t>In the last few decades, populism, secessionism and territorial tensions seems to be increasing around the world, partially rooted  in persistent spatial income balances. </a:t>
          </a:r>
          <a:endParaRPr lang="en-US" sz="2100" kern="1200" dirty="0"/>
        </a:p>
      </dsp:txBody>
      <dsp:txXfrm>
        <a:off x="58428" y="543354"/>
        <a:ext cx="10398744" cy="1080053"/>
      </dsp:txXfrm>
    </dsp:sp>
    <dsp:sp modelId="{479B6EFF-C706-466F-B377-FDDEBB45D426}">
      <dsp:nvSpPr>
        <dsp:cNvPr id="0" name=""/>
        <dsp:cNvSpPr/>
      </dsp:nvSpPr>
      <dsp:spPr>
        <a:xfrm flipH="1" flipV="1">
          <a:off x="6624828" y="4055909"/>
          <a:ext cx="203161" cy="109409"/>
        </a:xfrm>
        <a:prstGeom prst="roundRect">
          <a:avLst/>
        </a:prstGeom>
        <a:noFill/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kern="1200" dirty="0"/>
            <a:t> </a:t>
          </a:r>
          <a:endParaRPr lang="en-US" sz="2100" kern="1200" dirty="0"/>
        </a:p>
      </dsp:txBody>
      <dsp:txXfrm rot="10800000">
        <a:off x="6630169" y="4061250"/>
        <a:ext cx="192479" cy="98727"/>
      </dsp:txXfrm>
    </dsp:sp>
    <dsp:sp modelId="{3333C452-EE0F-427D-A5DE-53CD0C6184B5}">
      <dsp:nvSpPr>
        <dsp:cNvPr id="0" name=""/>
        <dsp:cNvSpPr/>
      </dsp:nvSpPr>
      <dsp:spPr>
        <a:xfrm>
          <a:off x="0" y="1414860"/>
          <a:ext cx="10515600" cy="1891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600" kern="1200" dirty="0"/>
        </a:p>
      </dsp:txBody>
      <dsp:txXfrm>
        <a:off x="0" y="1414860"/>
        <a:ext cx="10515600" cy="18910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2B011-4D99-410E-88AD-BBD324711020}">
      <dsp:nvSpPr>
        <dsp:cNvPr id="0" name=""/>
        <dsp:cNvSpPr/>
      </dsp:nvSpPr>
      <dsp:spPr>
        <a:xfrm>
          <a:off x="0" y="23589"/>
          <a:ext cx="10515600" cy="1141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Brazil is one of the largest countries in the world </a:t>
          </a:r>
        </a:p>
      </dsp:txBody>
      <dsp:txXfrm>
        <a:off x="55744" y="79333"/>
        <a:ext cx="10404112" cy="1030432"/>
      </dsp:txXfrm>
    </dsp:sp>
    <dsp:sp modelId="{FDB90E10-CD7C-422D-A0D7-2A0ED503FE74}">
      <dsp:nvSpPr>
        <dsp:cNvPr id="0" name=""/>
        <dsp:cNvSpPr/>
      </dsp:nvSpPr>
      <dsp:spPr>
        <a:xfrm>
          <a:off x="0" y="1165509"/>
          <a:ext cx="10515600" cy="1010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Its states are comparable in size to some European countries (Minas Gerais, for example is similar in size to Spain).</a:t>
          </a:r>
        </a:p>
      </dsp:txBody>
      <dsp:txXfrm>
        <a:off x="0" y="1165509"/>
        <a:ext cx="10515600" cy="1010160"/>
      </dsp:txXfrm>
    </dsp:sp>
    <dsp:sp modelId="{F6192BB1-BDA8-4684-BDF4-DD36D2420B26}">
      <dsp:nvSpPr>
        <dsp:cNvPr id="0" name=""/>
        <dsp:cNvSpPr/>
      </dsp:nvSpPr>
      <dsp:spPr>
        <a:xfrm>
          <a:off x="0" y="2175669"/>
          <a:ext cx="10515600" cy="1141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Brazil is also an extremely unequal middle-income country</a:t>
          </a:r>
        </a:p>
      </dsp:txBody>
      <dsp:txXfrm>
        <a:off x="55744" y="2231413"/>
        <a:ext cx="10404112" cy="1030432"/>
      </dsp:txXfrm>
    </dsp:sp>
    <dsp:sp modelId="{02A1F2E9-4994-484F-ACF3-05A441D85A2E}">
      <dsp:nvSpPr>
        <dsp:cNvPr id="0" name=""/>
        <dsp:cNvSpPr/>
      </dsp:nvSpPr>
      <dsp:spPr>
        <a:xfrm>
          <a:off x="0" y="3317589"/>
          <a:ext cx="10515600" cy="1010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Ranked as 8</a:t>
          </a:r>
          <a:r>
            <a:rPr lang="en-US" sz="1600" kern="1200" baseline="30000" dirty="0"/>
            <a:t>th</a:t>
          </a:r>
          <a:r>
            <a:rPr lang="en-US" sz="1600" kern="1200" dirty="0"/>
            <a:t> most unequal country in 2024 (top 10% richer has near 60% of the national income).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Higher level of spatial inequality in Latin America (Lessman and Seidel, 2017; Ramos et al, 2018).</a:t>
          </a:r>
        </a:p>
      </dsp:txBody>
      <dsp:txXfrm>
        <a:off x="0" y="3317589"/>
        <a:ext cx="10515600" cy="10101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6AA7B5-0DE8-4883-A5B1-5AC50D21AED9}">
      <dsp:nvSpPr>
        <dsp:cNvPr id="0" name=""/>
        <dsp:cNvSpPr/>
      </dsp:nvSpPr>
      <dsp:spPr>
        <a:xfrm>
          <a:off x="0" y="48069"/>
          <a:ext cx="10515600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Household consume and receive their wages in the same region.</a:t>
          </a:r>
          <a:endParaRPr lang="en-US" sz="2400" kern="1200" dirty="0"/>
        </a:p>
      </dsp:txBody>
      <dsp:txXfrm>
        <a:off x="44549" y="92618"/>
        <a:ext cx="10426502" cy="823502"/>
      </dsp:txXfrm>
    </dsp:sp>
    <dsp:sp modelId="{B98CA8A0-FBCA-4A00-A8CE-B3BA726E588E}">
      <dsp:nvSpPr>
        <dsp:cNvPr id="0" name=""/>
        <dsp:cNvSpPr/>
      </dsp:nvSpPr>
      <dsp:spPr>
        <a:xfrm>
          <a:off x="0" y="1029789"/>
          <a:ext cx="10515600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The model considers only employent revenues.</a:t>
          </a:r>
          <a:endParaRPr lang="en-US" sz="2400" kern="1200" dirty="0"/>
        </a:p>
      </dsp:txBody>
      <dsp:txXfrm>
        <a:off x="44549" y="1074338"/>
        <a:ext cx="10426502" cy="823502"/>
      </dsp:txXfrm>
    </dsp:sp>
    <dsp:sp modelId="{2031E41A-884D-4F34-A2DF-7733CE696CD7}">
      <dsp:nvSpPr>
        <dsp:cNvPr id="0" name=""/>
        <dsp:cNvSpPr/>
      </dsp:nvSpPr>
      <dsp:spPr>
        <a:xfrm>
          <a:off x="0" y="2011509"/>
          <a:ext cx="10515600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The model considers only the primary distribution of income (no redistribution is considered).</a:t>
          </a:r>
          <a:endParaRPr lang="en-US" sz="2400" kern="1200" dirty="0"/>
        </a:p>
      </dsp:txBody>
      <dsp:txXfrm>
        <a:off x="44549" y="2056058"/>
        <a:ext cx="10426502" cy="823502"/>
      </dsp:txXfrm>
    </dsp:sp>
    <dsp:sp modelId="{5BBD17DE-33E2-455A-B3EE-A7D01718E510}">
      <dsp:nvSpPr>
        <dsp:cNvPr id="0" name=""/>
        <dsp:cNvSpPr/>
      </dsp:nvSpPr>
      <dsp:spPr>
        <a:xfrm>
          <a:off x="0" y="2993229"/>
          <a:ext cx="10515600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The analysis is applied to one period, thus no savings are considered.</a:t>
          </a:r>
          <a:endParaRPr lang="en-US" sz="2400" kern="1200" dirty="0"/>
        </a:p>
      </dsp:txBody>
      <dsp:txXfrm>
        <a:off x="44549" y="3037778"/>
        <a:ext cx="10426502" cy="823502"/>
      </dsp:txXfrm>
    </dsp:sp>
    <dsp:sp modelId="{D69B0D9C-5D78-46C6-81B5-9B9297CDA265}">
      <dsp:nvSpPr>
        <dsp:cNvPr id="0" name=""/>
        <dsp:cNvSpPr/>
      </dsp:nvSpPr>
      <dsp:spPr>
        <a:xfrm>
          <a:off x="0" y="3905829"/>
          <a:ext cx="1051560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1900" kern="1200" dirty="0"/>
        </a:p>
      </dsp:txBody>
      <dsp:txXfrm>
        <a:off x="0" y="3905829"/>
        <a:ext cx="10515600" cy="3974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1395D-9DFB-4247-A0FE-83D9A3A97381}">
      <dsp:nvSpPr>
        <dsp:cNvPr id="0" name=""/>
        <dsp:cNvSpPr/>
      </dsp:nvSpPr>
      <dsp:spPr>
        <a:xfrm>
          <a:off x="0" y="58396"/>
          <a:ext cx="10515600" cy="798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Spill-overs: the backward effects vary between 1.254 (0.155) and 1.930 (0.592).</a:t>
          </a:r>
        </a:p>
      </dsp:txBody>
      <dsp:txXfrm>
        <a:off x="38981" y="97377"/>
        <a:ext cx="10437638" cy="720562"/>
      </dsp:txXfrm>
    </dsp:sp>
    <dsp:sp modelId="{961D4E0D-9F26-4C05-AD70-E0A57D99F456}">
      <dsp:nvSpPr>
        <dsp:cNvPr id="0" name=""/>
        <dsp:cNvSpPr/>
      </dsp:nvSpPr>
      <dsp:spPr>
        <a:xfrm>
          <a:off x="0" y="917401"/>
          <a:ext cx="10515600" cy="798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Spill-ins: the forward effects range from 1.105 (0.005) when excluding within effects to 6.711 (4.623).</a:t>
          </a:r>
        </a:p>
      </dsp:txBody>
      <dsp:txXfrm>
        <a:off x="38981" y="956382"/>
        <a:ext cx="10437638" cy="720562"/>
      </dsp:txXfrm>
    </dsp:sp>
    <dsp:sp modelId="{1876FA45-65CB-473D-B10E-1003979AEEDD}">
      <dsp:nvSpPr>
        <dsp:cNvPr id="0" name=""/>
        <dsp:cNvSpPr/>
      </dsp:nvSpPr>
      <dsp:spPr>
        <a:xfrm>
          <a:off x="0" y="1776406"/>
          <a:ext cx="10515600" cy="798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The income generating effect capacity of one Real spent by any household in Brazil is more similar than the spatial distribution of that impact. </a:t>
          </a:r>
        </a:p>
      </dsp:txBody>
      <dsp:txXfrm>
        <a:off x="38981" y="1815387"/>
        <a:ext cx="10437638" cy="720562"/>
      </dsp:txXfrm>
    </dsp:sp>
    <dsp:sp modelId="{34A8C68C-E4A4-4239-9BB3-86816713CC3A}">
      <dsp:nvSpPr>
        <dsp:cNvPr id="0" name=""/>
        <dsp:cNvSpPr/>
      </dsp:nvSpPr>
      <dsp:spPr>
        <a:xfrm>
          <a:off x="0" y="2635411"/>
          <a:ext cx="10515600" cy="798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São Paulo (SP) exhibits the largest positive balance in both years, reaching 4.354 in 2011 and 4.915 in 2019.</a:t>
          </a:r>
        </a:p>
      </dsp:txBody>
      <dsp:txXfrm>
        <a:off x="38981" y="2674392"/>
        <a:ext cx="10437638" cy="720562"/>
      </dsp:txXfrm>
    </dsp:sp>
    <dsp:sp modelId="{D35CA87C-5EB7-448F-8D21-382D39363701}">
      <dsp:nvSpPr>
        <dsp:cNvPr id="0" name=""/>
        <dsp:cNvSpPr/>
      </dsp:nvSpPr>
      <dsp:spPr>
        <a:xfrm>
          <a:off x="0" y="3494416"/>
          <a:ext cx="10515600" cy="798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The lowest balances were recorded in states in the North and Midwest of Brazil.</a:t>
          </a:r>
        </a:p>
      </dsp:txBody>
      <dsp:txXfrm>
        <a:off x="38981" y="3533397"/>
        <a:ext cx="10437638" cy="7205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1C4534-A333-4549-88EA-044234D2F2A5}">
      <dsp:nvSpPr>
        <dsp:cNvPr id="0" name=""/>
        <dsp:cNvSpPr/>
      </dsp:nvSpPr>
      <dsp:spPr>
        <a:xfrm>
          <a:off x="0" y="111447"/>
          <a:ext cx="10515600" cy="722474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tx2">
              <a:lumMod val="75000"/>
              <a:lumOff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Richer and more densely populated states tend to benefit more from interregional linkages.</a:t>
          </a:r>
        </a:p>
      </dsp:txBody>
      <dsp:txXfrm>
        <a:off x="35268" y="146715"/>
        <a:ext cx="10445064" cy="651938"/>
      </dsp:txXfrm>
    </dsp:sp>
    <dsp:sp modelId="{F7977438-CABB-47EB-A066-93CD601FD35B}">
      <dsp:nvSpPr>
        <dsp:cNvPr id="0" name=""/>
        <dsp:cNvSpPr/>
      </dsp:nvSpPr>
      <dsp:spPr>
        <a:xfrm>
          <a:off x="0" y="888642"/>
          <a:ext cx="10515600" cy="722474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However, the Midwest of Brazil recorded negative balances in both years, despite its relative wealth.</a:t>
          </a:r>
        </a:p>
      </dsp:txBody>
      <dsp:txXfrm>
        <a:off x="35268" y="923910"/>
        <a:ext cx="10445064" cy="651938"/>
      </dsp:txXfrm>
    </dsp:sp>
    <dsp:sp modelId="{4048EBF8-72CB-4F01-9932-09FB98F156EF}">
      <dsp:nvSpPr>
        <dsp:cNvPr id="0" name=""/>
        <dsp:cNvSpPr/>
      </dsp:nvSpPr>
      <dsp:spPr>
        <a:xfrm>
          <a:off x="0" y="1611117"/>
          <a:ext cx="10515600" cy="491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1500" kern="1200" dirty="0"/>
            <a:t>The labor share of the value added is lower.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1500" kern="1200" dirty="0"/>
            <a:t>The region is specialized in agriculture and farming.</a:t>
          </a:r>
        </a:p>
      </dsp:txBody>
      <dsp:txXfrm>
        <a:off x="0" y="1611117"/>
        <a:ext cx="10515600" cy="491625"/>
      </dsp:txXfrm>
    </dsp:sp>
    <dsp:sp modelId="{A7539B20-E497-4694-9258-0E41AD9CFA68}">
      <dsp:nvSpPr>
        <dsp:cNvPr id="0" name=""/>
        <dsp:cNvSpPr/>
      </dsp:nvSpPr>
      <dsp:spPr>
        <a:xfrm>
          <a:off x="0" y="2102742"/>
          <a:ext cx="10515600" cy="722474"/>
        </a:xfrm>
        <a:prstGeom prst="roundRect">
          <a:avLst/>
        </a:prstGeom>
        <a:solidFill>
          <a:schemeClr val="accent1"/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In 2019, Bahia and Pernambuco, both located in the Northeast of Brazil, reached positive balances.</a:t>
          </a:r>
        </a:p>
      </dsp:txBody>
      <dsp:txXfrm>
        <a:off x="35268" y="2138010"/>
        <a:ext cx="10445064" cy="651938"/>
      </dsp:txXfrm>
    </dsp:sp>
    <dsp:sp modelId="{E3E8F0A1-6D74-4DCA-B50B-A1AC1B4B57BB}">
      <dsp:nvSpPr>
        <dsp:cNvPr id="0" name=""/>
        <dsp:cNvSpPr/>
      </dsp:nvSpPr>
      <dsp:spPr>
        <a:xfrm>
          <a:off x="0" y="2825217"/>
          <a:ext cx="10515600" cy="1415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 In the 2014-2016 economic crisis, on average, more industrialized states entered before and stayed more in a state of recession (Colombo and Lazzari, 2021; </a:t>
          </a:r>
          <a:r>
            <a:rPr lang="en-US" sz="1500" kern="1200" dirty="0" err="1"/>
            <a:t>Azzoni</a:t>
          </a:r>
          <a:r>
            <a:rPr lang="en-US" sz="1500" kern="1200" dirty="0"/>
            <a:t> e Castro, 2025).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 Income transfers acts as a buffer against economic cycles in the Northeast.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 Bahia and Pernambuco are more economically dynamic than other states in the region. 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500" kern="1200" dirty="0"/>
        </a:p>
      </dsp:txBody>
      <dsp:txXfrm>
        <a:off x="0" y="2825217"/>
        <a:ext cx="10515600" cy="14158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6AA7B5-0DE8-4883-A5B1-5AC50D21AED9}">
      <dsp:nvSpPr>
        <dsp:cNvPr id="0" name=""/>
        <dsp:cNvSpPr/>
      </dsp:nvSpPr>
      <dsp:spPr>
        <a:xfrm>
          <a:off x="0" y="4149"/>
          <a:ext cx="10515600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Belo Horizonte exhibits the highest forward effects both with and without within effects (2.176 and 0.833, respectively).</a:t>
          </a:r>
        </a:p>
      </dsp:txBody>
      <dsp:txXfrm>
        <a:off x="47519" y="51668"/>
        <a:ext cx="10420562" cy="878402"/>
      </dsp:txXfrm>
    </dsp:sp>
    <dsp:sp modelId="{B98CA8A0-FBCA-4A00-A8CE-B3BA726E588E}">
      <dsp:nvSpPr>
        <dsp:cNvPr id="0" name=""/>
        <dsp:cNvSpPr/>
      </dsp:nvSpPr>
      <dsp:spPr>
        <a:xfrm>
          <a:off x="0" y="1127349"/>
          <a:ext cx="10515600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Teófilo Otoni recorded the lowest values (1.251 and 0.028). </a:t>
          </a:r>
        </a:p>
      </dsp:txBody>
      <dsp:txXfrm>
        <a:off x="47519" y="1174868"/>
        <a:ext cx="10420562" cy="878402"/>
      </dsp:txXfrm>
    </dsp:sp>
    <dsp:sp modelId="{2031E41A-884D-4F34-A2DF-7733CE696CD7}">
      <dsp:nvSpPr>
        <dsp:cNvPr id="0" name=""/>
        <dsp:cNvSpPr/>
      </dsp:nvSpPr>
      <dsp:spPr>
        <a:xfrm>
          <a:off x="0" y="2250549"/>
          <a:ext cx="10515600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Belo Horizonte registers the highest balance effect (0.743), while Ipatinga shows the lowest (–0.189).</a:t>
          </a:r>
        </a:p>
      </dsp:txBody>
      <dsp:txXfrm>
        <a:off x="47519" y="2298068"/>
        <a:ext cx="10420562" cy="878402"/>
      </dsp:txXfrm>
    </dsp:sp>
    <dsp:sp modelId="{8CDE7531-308C-4AA5-9C35-998FFE0A8B36}">
      <dsp:nvSpPr>
        <dsp:cNvPr id="0" name=""/>
        <dsp:cNvSpPr/>
      </dsp:nvSpPr>
      <dsp:spPr>
        <a:xfrm>
          <a:off x="0" y="3373749"/>
          <a:ext cx="10515600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The net effects are much smaller than the results for the Brazilian states (within-state inequality is smaller).</a:t>
          </a:r>
          <a:endParaRPr lang="pt-BR" sz="1800" kern="1200" dirty="0"/>
        </a:p>
      </dsp:txBody>
      <dsp:txXfrm>
        <a:off x="47519" y="3421268"/>
        <a:ext cx="10420562" cy="8784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6AA7B5-0DE8-4883-A5B1-5AC50D21AED9}">
      <dsp:nvSpPr>
        <dsp:cNvPr id="0" name=""/>
        <dsp:cNvSpPr/>
      </dsp:nvSpPr>
      <dsp:spPr>
        <a:xfrm>
          <a:off x="0" y="79036"/>
          <a:ext cx="10515600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More densely populated regions tend to benefit more from interregional linkages.</a:t>
          </a:r>
        </a:p>
      </dsp:txBody>
      <dsp:txXfrm>
        <a:off x="35268" y="114304"/>
        <a:ext cx="10445064" cy="651938"/>
      </dsp:txXfrm>
    </dsp:sp>
    <dsp:sp modelId="{F2F8ACA5-3D87-41F8-A52E-6B95A25F7866}">
      <dsp:nvSpPr>
        <dsp:cNvPr id="0" name=""/>
        <dsp:cNvSpPr/>
      </dsp:nvSpPr>
      <dsp:spPr>
        <a:xfrm>
          <a:off x="0" y="856231"/>
          <a:ext cx="10515600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However, poorer regions had better results than intermediate ones. </a:t>
          </a:r>
        </a:p>
      </dsp:txBody>
      <dsp:txXfrm>
        <a:off x="35268" y="891499"/>
        <a:ext cx="10445064" cy="651938"/>
      </dsp:txXfrm>
    </dsp:sp>
    <dsp:sp modelId="{5BBD17DE-33E2-455A-B3EE-A7D01718E510}">
      <dsp:nvSpPr>
        <dsp:cNvPr id="0" name=""/>
        <dsp:cNvSpPr/>
      </dsp:nvSpPr>
      <dsp:spPr>
        <a:xfrm>
          <a:off x="0" y="1633426"/>
          <a:ext cx="10515600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Ipatinga, for instance, recorded the worst performance despite having a GDP </a:t>
          </a:r>
          <a:r>
            <a:rPr lang="en-US" sz="1900" i="1" kern="1200" dirty="0"/>
            <a:t>per capita</a:t>
          </a:r>
          <a:r>
            <a:rPr lang="en-US" sz="1900" kern="1200" dirty="0"/>
            <a:t> above the state average. </a:t>
          </a:r>
        </a:p>
      </dsp:txBody>
      <dsp:txXfrm>
        <a:off x="35268" y="1668694"/>
        <a:ext cx="10445064" cy="651938"/>
      </dsp:txXfrm>
    </dsp:sp>
    <dsp:sp modelId="{D69B0D9C-5D78-46C6-81B5-9B9297CDA265}">
      <dsp:nvSpPr>
        <dsp:cNvPr id="0" name=""/>
        <dsp:cNvSpPr/>
      </dsp:nvSpPr>
      <dsp:spPr>
        <a:xfrm>
          <a:off x="0" y="2355901"/>
          <a:ext cx="10515600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1500" kern="1200" dirty="0"/>
            <a:t>The labor share of the value added is lower.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The region is a steel manufacturing hub, deeply integrated with the metal-mechanic productive chain located in the Belo Horizonte </a:t>
          </a:r>
          <a:r>
            <a:rPr lang="en-US" sz="1500" kern="1200" dirty="0" err="1"/>
            <a:t>RGInt</a:t>
          </a:r>
          <a:r>
            <a:rPr lang="en-US" sz="1500" kern="1200" dirty="0"/>
            <a:t> (Aguilar et al.. 2026).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500" kern="1200" dirty="0"/>
        </a:p>
      </dsp:txBody>
      <dsp:txXfrm>
        <a:off x="0" y="2355901"/>
        <a:ext cx="10515600" cy="943920"/>
      </dsp:txXfrm>
    </dsp:sp>
    <dsp:sp modelId="{809C1962-BC05-4F1F-86AC-02963A690D04}">
      <dsp:nvSpPr>
        <dsp:cNvPr id="0" name=""/>
        <dsp:cNvSpPr/>
      </dsp:nvSpPr>
      <dsp:spPr>
        <a:xfrm>
          <a:off x="0" y="3299821"/>
          <a:ext cx="10515600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Uberaba, which has a higher GDP </a:t>
          </a:r>
          <a:r>
            <a:rPr lang="en-US" sz="1900" i="1" kern="1200" dirty="0"/>
            <a:t>per capita</a:t>
          </a:r>
          <a:r>
            <a:rPr lang="en-US" sz="1900" kern="1200" dirty="0"/>
            <a:t>, also had a  negative balance. </a:t>
          </a:r>
        </a:p>
      </dsp:txBody>
      <dsp:txXfrm>
        <a:off x="35268" y="3335089"/>
        <a:ext cx="10445064" cy="651938"/>
      </dsp:txXfrm>
    </dsp:sp>
    <dsp:sp modelId="{36B37CDB-7E73-49DA-BC1D-6C0D5A9FDF44}">
      <dsp:nvSpPr>
        <dsp:cNvPr id="0" name=""/>
        <dsp:cNvSpPr/>
      </dsp:nvSpPr>
      <dsp:spPr>
        <a:xfrm>
          <a:off x="0" y="4077016"/>
          <a:ext cx="10515600" cy="722474"/>
        </a:xfrm>
        <a:prstGeom prst="roundRect">
          <a:avLst/>
        </a:prstGeom>
        <a:noFill/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900" kern="1200" dirty="0"/>
        </a:p>
      </dsp:txBody>
      <dsp:txXfrm>
        <a:off x="35268" y="4112284"/>
        <a:ext cx="10445064" cy="65193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8A92C6-3339-4C6C-8E07-CD8714FF8A4F}">
      <dsp:nvSpPr>
        <dsp:cNvPr id="0" name=""/>
        <dsp:cNvSpPr/>
      </dsp:nvSpPr>
      <dsp:spPr>
        <a:xfrm>
          <a:off x="0" y="129969"/>
          <a:ext cx="10515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Spatial Distribution: Income is generated and distributed unequally across the economic system.</a:t>
          </a:r>
        </a:p>
      </dsp:txBody>
      <dsp:txXfrm>
        <a:off x="37696" y="167665"/>
        <a:ext cx="10440208" cy="696808"/>
      </dsp:txXfrm>
    </dsp:sp>
    <dsp:sp modelId="{A2C2822B-21BA-4E29-9952-CBCF5B775E9D}">
      <dsp:nvSpPr>
        <dsp:cNvPr id="0" name=""/>
        <dsp:cNvSpPr/>
      </dsp:nvSpPr>
      <dsp:spPr>
        <a:xfrm>
          <a:off x="0" y="959769"/>
          <a:ext cx="10515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Persistence: This spatial imbalance demonstrates a strong tendency to persist over time.</a:t>
          </a:r>
        </a:p>
      </dsp:txBody>
      <dsp:txXfrm>
        <a:off x="37696" y="997465"/>
        <a:ext cx="10440208" cy="696808"/>
      </dsp:txXfrm>
    </dsp:sp>
    <dsp:sp modelId="{DB386343-24AA-4666-9710-F80748A25A52}">
      <dsp:nvSpPr>
        <dsp:cNvPr id="0" name=""/>
        <dsp:cNvSpPr/>
      </dsp:nvSpPr>
      <dsp:spPr>
        <a:xfrm>
          <a:off x="0" y="1789569"/>
          <a:ext cx="10515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Economic Dynamics: Demand-side centripetal forces continue to favor wealthier, densely populated centers regions (similar to the results of Carrascal-Incera and Hewings, 2026). </a:t>
          </a:r>
        </a:p>
      </dsp:txBody>
      <dsp:txXfrm>
        <a:off x="37696" y="1827265"/>
        <a:ext cx="10440208" cy="696808"/>
      </dsp:txXfrm>
    </dsp:sp>
    <dsp:sp modelId="{62E3721D-848F-41AE-9C49-13C5E603AB85}">
      <dsp:nvSpPr>
        <dsp:cNvPr id="0" name=""/>
        <dsp:cNvSpPr/>
      </dsp:nvSpPr>
      <dsp:spPr>
        <a:xfrm>
          <a:off x="0" y="2619369"/>
          <a:ext cx="10515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Value Chain Positioning:</a:t>
          </a:r>
          <a:r>
            <a:rPr lang="en-US" sz="2000" kern="1200" dirty="0"/>
            <a:t> A region's role in the production chain may influences income outcomes.</a:t>
          </a:r>
        </a:p>
      </dsp:txBody>
      <dsp:txXfrm>
        <a:off x="37696" y="2657065"/>
        <a:ext cx="10440208" cy="696808"/>
      </dsp:txXfrm>
    </dsp:sp>
    <dsp:sp modelId="{75D67E93-CBE5-498F-9E36-49594669CBF0}">
      <dsp:nvSpPr>
        <dsp:cNvPr id="0" name=""/>
        <dsp:cNvSpPr/>
      </dsp:nvSpPr>
      <dsp:spPr>
        <a:xfrm>
          <a:off x="0" y="3449169"/>
          <a:ext cx="10515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How do we counteract interregional inequalities?</a:t>
          </a:r>
        </a:p>
      </dsp:txBody>
      <dsp:txXfrm>
        <a:off x="37696" y="3486865"/>
        <a:ext cx="10440208" cy="696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56A633-846C-EB94-97FE-5AD2AE6BE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6CFE27-9216-CD5C-FDAD-A71A175E3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A57D2C1-3F62-78BA-6E23-E897150FF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89BD1-271C-4B8B-AF58-6441E8A3B09F}" type="datetimeFigureOut">
              <a:rPr lang="pt-BR" smtClean="0"/>
              <a:t>21/06/2026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FA7185-D6A4-5A6A-A68B-4D1351DC3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643001-2237-6139-C918-E3D823D42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6278-27C9-42E0-A806-E599CDBAC49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6521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417B61-AA36-EE81-093A-AC1DC5F0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26B343C-5864-B95B-BAEB-B25DE4499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5B90E1-ED37-D2C3-30FB-17A202C24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89BD1-271C-4B8B-AF58-6441E8A3B09F}" type="datetimeFigureOut">
              <a:rPr lang="pt-BR" smtClean="0"/>
              <a:t>21/06/2026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CE7664-C834-1DC6-711F-6F18E0607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0938ED-76D1-C9D3-237F-94BA0E387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6278-27C9-42E0-A806-E599CDBAC49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2863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9CFAD7A-FC16-C6D0-1C98-1FA1E6C8A0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E373217-A226-861C-F561-DB61CF1B7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0F0D86-5708-36FC-75C5-20381394A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89BD1-271C-4B8B-AF58-6441E8A3B09F}" type="datetimeFigureOut">
              <a:rPr lang="pt-BR" smtClean="0"/>
              <a:t>21/06/2026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F15803-A523-678F-024F-DD77301AD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E04B922-EDC3-93CB-659F-9EF5560C4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6278-27C9-42E0-A806-E599CDBAC49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7891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A38B33-AC0F-C344-4B27-B1993CB8F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8549E0-1F95-4D30-3425-B4A52C8C3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FBAA21-0D02-793D-9EB6-ECDF1473D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89BD1-271C-4B8B-AF58-6441E8A3B09F}" type="datetimeFigureOut">
              <a:rPr lang="pt-BR" smtClean="0"/>
              <a:t>21/06/2026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896B7D-AB37-51AE-E440-FADA9B668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CE59B7-B316-D852-62A6-958CB48FD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6278-27C9-42E0-A806-E599CDBAC49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140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69EB02-0283-1616-E21E-C6115EBB6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70ED146-9A17-0FC5-1654-783941F5B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FC93D4-6AE6-0ACD-BB47-1B72DA9D8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89BD1-271C-4B8B-AF58-6441E8A3B09F}" type="datetimeFigureOut">
              <a:rPr lang="pt-BR" smtClean="0"/>
              <a:t>21/06/2026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CC5ADD-0F83-6D91-B149-F477F9EA5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BF8ADC-140E-61B0-1934-9BAEE12D3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6278-27C9-42E0-A806-E599CDBAC49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592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3E28C1-39C0-D053-B810-AE740A38C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AE7B1F-AF52-F618-B2E5-8E790011AF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D1E798C-55ED-8EC6-A385-3F9775BC0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280079B-601E-A9D0-8C83-487D8E026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89BD1-271C-4B8B-AF58-6441E8A3B09F}" type="datetimeFigureOut">
              <a:rPr lang="pt-BR" smtClean="0"/>
              <a:t>21/06/2026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F0E7333-8BFC-1A79-053D-7CF45C065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A38217-49DC-C3DD-5FBA-C436D74C0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6278-27C9-42E0-A806-E599CDBAC49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3403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06B7C8-CB60-4493-35F1-2DFCF5AB5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A2E0E9F-9F1E-1E93-C5DA-55886D553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1C30A2D-AEDD-B141-D6A4-E4165AF6C2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8E2DF9E-0527-6B89-9A74-98DCFBE728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3648DFB-B5E5-7BE8-AE49-D6047F590F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D7321E0-8205-AFB9-ABDA-B5775030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89BD1-271C-4B8B-AF58-6441E8A3B09F}" type="datetimeFigureOut">
              <a:rPr lang="pt-BR" smtClean="0"/>
              <a:t>21/06/2026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C574B33-DB7B-A03E-77AF-1C312E7DB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A733965-35D2-FC8F-AFFA-7BEEA23A8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6278-27C9-42E0-A806-E599CDBAC49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6013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DBE600-8F26-5F66-CFF3-C09F2CBCA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489B873-2264-EC10-E32E-8454B6876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89BD1-271C-4B8B-AF58-6441E8A3B09F}" type="datetimeFigureOut">
              <a:rPr lang="pt-BR" smtClean="0"/>
              <a:t>21/06/2026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32B0537-8AFA-D8E9-C92F-3466A38D7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494CCB1-5D7A-2A42-FF5F-5E68AC40A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6278-27C9-42E0-A806-E599CDBAC49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5373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6FB19F0-9728-65EF-152B-C252ABB90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89BD1-271C-4B8B-AF58-6441E8A3B09F}" type="datetimeFigureOut">
              <a:rPr lang="pt-BR" smtClean="0"/>
              <a:t>21/06/2026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29AEDA4-6BF6-4750-EDB9-E28E2D79B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EDE70FA-1CF5-EACB-069A-0DE9122E7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6278-27C9-42E0-A806-E599CDBAC49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7177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6104E8-4D03-4D80-D7A1-9291BB84D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4853F8-B3B8-4873-B0D4-98BA953B8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6441673-132D-6715-0445-ABF4D0744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B7877E9-C8DB-2062-5A3A-00D9E284A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89BD1-271C-4B8B-AF58-6441E8A3B09F}" type="datetimeFigureOut">
              <a:rPr lang="pt-BR" smtClean="0"/>
              <a:t>21/06/2026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85DACF7-400F-D820-BF44-2567D5EE6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A545D97-8CEB-E627-BBD1-87EB64C71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6278-27C9-42E0-A806-E599CDBAC49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8719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F217F2-0D88-E506-B981-B5ADE99B7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2191B81-FDE9-0791-26B0-398E949D5E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C9A9879-4C37-555C-C43C-EC245FAD94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80BB8D6-32C8-1106-C1C0-D0BA4286B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89BD1-271C-4B8B-AF58-6441E8A3B09F}" type="datetimeFigureOut">
              <a:rPr lang="pt-BR" smtClean="0"/>
              <a:t>21/06/2026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154878F-E012-E4BB-3EC4-A8AB43E08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7379D5-DF6F-7093-A62F-C97DA7EEB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6278-27C9-42E0-A806-E599CDBAC49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755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E0F0F32-AD0C-29C1-CA9B-734E44D95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0BC0424-0913-3F42-36F9-B76905B4E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EE409B-A58A-C9BC-5843-2A9ADC011E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C89BD1-271C-4B8B-AF58-6441E8A3B09F}" type="datetimeFigureOut">
              <a:rPr lang="pt-BR" smtClean="0"/>
              <a:t>21/06/2026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A36E05-3759-C399-4F1B-7828A5AC1F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8A5DEB-2B53-2155-9DEE-45DB31FFD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136278-27C9-42E0-A806-E599CDBAC49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6679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8D0D6D3E-D7F9-4591-9CA9-DDF4DB1F7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CCFA1FC-6AB6-5C13-9301-610BA5EFBF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813" y="2212683"/>
            <a:ext cx="5300375" cy="2432628"/>
          </a:xfrm>
        </p:spPr>
        <p:txBody>
          <a:bodyPr anchor="t">
            <a:noAutofit/>
          </a:bodyPr>
          <a:lstStyle/>
          <a:p>
            <a:pPr algn="l"/>
            <a:r>
              <a:rPr lang="en-US" sz="4000" dirty="0"/>
              <a:t>The Persistence of Regional Inequality in Brazil: An Interregional Input–Output Approach</a:t>
            </a:r>
            <a:endParaRPr lang="pt-BR" sz="4000" dirty="0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6000">
                <a:srgbClr val="000000"/>
              </a:gs>
              <a:gs pos="100000">
                <a:schemeClr val="accent1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3611463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6000"/>
                </a:schemeClr>
              </a:gs>
              <a:gs pos="100000">
                <a:srgbClr val="000000">
                  <a:alpha val="5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230721" y="-107390"/>
            <a:ext cx="3853890" cy="4068665"/>
          </a:xfrm>
          <a:prstGeom prst="rect">
            <a:avLst/>
          </a:prstGeom>
          <a:gradFill>
            <a:gsLst>
              <a:gs pos="0">
                <a:srgbClr val="000000">
                  <a:alpha val="34000"/>
                </a:srgbClr>
              </a:gs>
              <a:gs pos="96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Mapa do Brasil - Alma de Viajante">
            <a:extLst>
              <a:ext uri="{FF2B5EF4-FFF2-40B4-BE49-F238E27FC236}">
                <a16:creationId xmlns:a16="http://schemas.microsoft.com/office/drawing/2014/main" id="{468C2D99-7A18-7867-F33D-E11275D85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3" r="2" b="2"/>
          <a:stretch>
            <a:fillRect/>
          </a:stretch>
        </p:blipFill>
        <p:spPr bwMode="auto">
          <a:xfrm>
            <a:off x="6096000" y="1012536"/>
            <a:ext cx="4756162" cy="4756162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309503" y="5768698"/>
            <a:ext cx="4903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Autores: Lúcio Barbosa, André Carrascal-</a:t>
            </a:r>
            <a:r>
              <a:rPr lang="pt-BR" dirty="0" err="1"/>
              <a:t>Incera</a:t>
            </a:r>
            <a:r>
              <a:rPr lang="pt-BR" dirty="0"/>
              <a:t>, Geoffrey </a:t>
            </a:r>
            <a:r>
              <a:rPr lang="pt-BR" dirty="0" err="1"/>
              <a:t>Hewings</a:t>
            </a:r>
            <a:r>
              <a:rPr lang="pt-BR" dirty="0"/>
              <a:t>, Carla Souza</a:t>
            </a:r>
          </a:p>
        </p:txBody>
      </p:sp>
    </p:spTree>
    <p:extLst>
      <p:ext uri="{BB962C8B-B14F-4D97-AF65-F5344CB8AC3E}">
        <p14:creationId xmlns:p14="http://schemas.microsoft.com/office/powerpoint/2010/main" val="3815221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EA336-7D11-AD26-29F2-0CD086676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B64724-DE3C-B140-81B7-30BFBE407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Interregional inequality in Minas Gerais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BF52B13-5B9F-48BC-7808-F49A17DBE885}"/>
              </a:ext>
            </a:extLst>
          </p:cNvPr>
          <p:cNvSpPr txBox="1"/>
          <p:nvPr/>
        </p:nvSpPr>
        <p:spPr>
          <a:xfrm>
            <a:off x="2039671" y="1552150"/>
            <a:ext cx="7651879" cy="388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Figure </a:t>
            </a:r>
            <a:r>
              <a:rPr lang="en-US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en-US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– </a:t>
            </a:r>
            <a:r>
              <a:rPr lang="en-US" b="1" dirty="0"/>
              <a:t>Interregional inequality in Minas Gerais – 2002-2021</a:t>
            </a:r>
            <a:endParaRPr lang="pt-BR" dirty="0"/>
          </a:p>
        </p:txBody>
      </p:sp>
      <p:pic>
        <p:nvPicPr>
          <p:cNvPr id="3" name="Imagem 2" descr="Mapa&#10;&#10;O conteúdo gerado por IA pode estar incorreto.">
            <a:extLst>
              <a:ext uri="{FF2B5EF4-FFF2-40B4-BE49-F238E27FC236}">
                <a16:creationId xmlns:a16="http://schemas.microsoft.com/office/drawing/2014/main" id="{63A8A05C-F69B-B6E6-9E36-2EC474584A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961" y="2079307"/>
            <a:ext cx="8399301" cy="41986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4B19C7FB-2C61-0699-0DE8-9B2B81C14478}"/>
              </a:ext>
            </a:extLst>
          </p:cNvPr>
          <p:cNvSpPr txBox="1"/>
          <p:nvPr/>
        </p:nvSpPr>
        <p:spPr>
          <a:xfrm>
            <a:off x="1665961" y="6389590"/>
            <a:ext cx="7840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Own elaboration based on IBGE data and OECD (PPP for GDP).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702212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8B4AB3-75F3-728A-4722-D743220BC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Methodology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A07F61-B515-6C38-7841-03F33F77C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sz="3800" dirty="0"/>
              <a:t>Extended input-output models (type II multiplier models).</a:t>
            </a:r>
          </a:p>
          <a:p>
            <a:pPr marL="0" indent="0">
              <a:buNone/>
            </a:pPr>
            <a:endParaRPr lang="pt-BR" sz="3800" dirty="0"/>
          </a:p>
          <a:p>
            <a:pPr marL="0" indent="0">
              <a:buNone/>
            </a:pPr>
            <a:r>
              <a:rPr lang="pt-BR" sz="3800" dirty="0"/>
              <a:t>Expanded IO system in matrix form: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900" b="1" dirty="0"/>
              <a:t>x:</a:t>
            </a:r>
            <a:r>
              <a:rPr lang="en-US" sz="2900" dirty="0"/>
              <a:t> gross output vector</a:t>
            </a:r>
          </a:p>
          <a:p>
            <a:pPr marL="0" indent="0">
              <a:buNone/>
            </a:pPr>
            <a:r>
              <a:rPr lang="en-US" sz="2900" b="1" dirty="0"/>
              <a:t>y: </a:t>
            </a:r>
            <a:r>
              <a:rPr lang="en-US" sz="2900" dirty="0"/>
              <a:t>total income vector per household group</a:t>
            </a:r>
          </a:p>
          <a:p>
            <a:pPr marL="0" indent="0">
              <a:buNone/>
            </a:pPr>
            <a:r>
              <a:rPr lang="en-US" sz="2900" b="1" dirty="0"/>
              <a:t>f*: </a:t>
            </a:r>
            <a:r>
              <a:rPr lang="en-US" sz="2900" dirty="0"/>
              <a:t>final demand vector excluding endogenized household categories</a:t>
            </a:r>
          </a:p>
          <a:p>
            <a:pPr marL="0" indent="0">
              <a:buNone/>
            </a:pPr>
            <a:r>
              <a:rPr lang="en-US" sz="2900" b="1" dirty="0"/>
              <a:t>g: </a:t>
            </a:r>
            <a:r>
              <a:rPr lang="en-US" sz="2900" dirty="0"/>
              <a:t>vector of exogenous income for income groups (if any)</a:t>
            </a:r>
          </a:p>
          <a:p>
            <a:pPr marL="0" indent="0">
              <a:buNone/>
            </a:pPr>
            <a:r>
              <a:rPr lang="en-US" sz="2900" b="1" dirty="0"/>
              <a:t>A: </a:t>
            </a:r>
            <a:r>
              <a:rPr lang="en-US" sz="2900" dirty="0"/>
              <a:t>matrix of technical coefficients (productive sectors × productive sectors)</a:t>
            </a:r>
          </a:p>
          <a:p>
            <a:pPr marL="0" indent="0">
              <a:buNone/>
            </a:pPr>
            <a:r>
              <a:rPr lang="en-US" sz="2900" b="1" dirty="0"/>
              <a:t>V: </a:t>
            </a:r>
            <a:r>
              <a:rPr lang="en-US" sz="2900" dirty="0"/>
              <a:t>factor income coefficient matrix (households × productive sectors)</a:t>
            </a:r>
          </a:p>
          <a:p>
            <a:pPr marL="0" indent="0">
              <a:buNone/>
            </a:pPr>
            <a:r>
              <a:rPr lang="en-US" sz="2900" b="1" dirty="0"/>
              <a:t>C: </a:t>
            </a:r>
            <a:r>
              <a:rPr lang="en-US" sz="2900" dirty="0"/>
              <a:t>consumption shares matrix (productive sectors × households)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tângulo 3"/>
              <p:cNvSpPr/>
              <p:nvPr/>
            </p:nvSpPr>
            <p:spPr>
              <a:xfrm>
                <a:off x="3826314" y="3070979"/>
                <a:ext cx="5181051" cy="6109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pt-BR" i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</m:mr>
                            <m:m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e>
                                <m:r>
                                  <a:rPr lang="pt-BR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pt-BR" i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p>
                                  <m:sSupPr>
                                    <m:ctrlP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p>
                                    <m:r>
                                      <a:rPr lang="pt-BR" i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4" name="Retâ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6314" y="3070979"/>
                <a:ext cx="5181051" cy="61093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8578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CD4DB-2C29-7111-81F1-A7A5DB89D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720A89-908C-CC19-CD1D-9BD90C549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Methodology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CBB873D2-B736-09B4-D679-74909187EEC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pt-BR" sz="2100" dirty="0"/>
                  <a:t>Solving for (x, y):</a:t>
                </a:r>
              </a:p>
              <a:p>
                <a:pPr marL="0" indent="0">
                  <a:buNone/>
                </a:pPr>
                <a:endParaRPr lang="pt-BR" i="1" dirty="0"/>
              </a:p>
              <a:p>
                <a:pPr marL="0" indent="0">
                  <a:buNone/>
                </a:pPr>
                <a:r>
                  <a:rPr lang="pt-BR" sz="2100" dirty="0"/>
                  <a:t>Using Miyazawa </a:t>
                </a:r>
                <a:r>
                  <a:rPr lang="pt-BR" sz="2100" dirty="0" err="1"/>
                  <a:t>notation</a:t>
                </a:r>
                <a:r>
                  <a:rPr lang="pt-BR" sz="2100" dirty="0"/>
                  <a:t>:</a:t>
                </a:r>
              </a:p>
              <a:p>
                <a:pPr marL="0" indent="0">
                  <a:buNone/>
                </a:pPr>
                <a:endParaRPr lang="pt-BR" sz="21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pt-BR" sz="1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pt-BR" sz="1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pt-BR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pt-BR" sz="1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pt-BR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𝐵</m:t>
                                    </m:r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𝐼</m:t>
                                    </m:r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𝐶𝐾𝑉𝐵</m:t>
                                    </m:r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𝐵𝐶𝐾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𝐾𝑉𝐵</m:t>
                                    </m:r>
                                  </m:e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𝐾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pt-BR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pt-BR" sz="1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p>
                                  <m:sSupPr>
                                    <m:ctrlPr>
                                      <a:rPr lang="pt-BR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p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𝑔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t-BR" sz="1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pt-BR" b="1" dirty="0"/>
              </a:p>
              <a:p>
                <a:pPr marL="0" indent="0" algn="just">
                  <a:buNone/>
                </a:pPr>
                <a:r>
                  <a:rPr lang="pt-BR" sz="2100" dirty="0"/>
                  <a:t>B = (I − A)⁻¹; L = VBC; K = (I − L)⁻¹ = (I − VBC)⁻¹</a:t>
                </a:r>
              </a:p>
              <a:p>
                <a:pPr marL="0" indent="0" algn="just">
                  <a:buNone/>
                </a:pPr>
                <a:r>
                  <a:rPr lang="pt-BR" sz="2100" dirty="0"/>
                  <a:t>where VBC is the matrix of inter-income-group coefficients and (I − VBC)⁻¹ is the interrelational income multiplier matrix.</a:t>
                </a:r>
              </a:p>
              <a:p>
                <a:pPr marL="0" indent="0">
                  <a:buNone/>
                </a:pPr>
                <a:endParaRPr lang="pt-BR" i="1" dirty="0"/>
              </a:p>
              <a:p>
                <a:pPr marL="0" indent="0">
                  <a:buNone/>
                </a:pPr>
                <a:endParaRPr lang="pt-BR" i="1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xmlns="" id="{CBB873D2-B736-09B4-D679-74909187EEC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96" t="-1681" r="-63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ângulo 5"/>
              <p:cNvSpPr/>
              <p:nvPr/>
            </p:nvSpPr>
            <p:spPr>
              <a:xfrm>
                <a:off x="5496128" y="1912398"/>
                <a:ext cx="2818336" cy="636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pt-BR" i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  <m:r>
                                      <a:rPr lang="pt-BR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e>
                                    <m:r>
                                      <a:rPr lang="pt-BR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pt-BR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e>
                                    <m: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pt-BR" i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p>
                                  <m:sSupPr>
                                    <m:ctrlP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p>
                                    <m:r>
                                      <a:rPr lang="pt-BR" i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6" name="Retâ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6128" y="1912398"/>
                <a:ext cx="2818336" cy="6367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5869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B1C8B-F3D5-BDDB-894E-35C71B1CB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CB9A13-CC43-7D4A-BB7B-B0B423F7C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Methodology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5D21C173-E6C0-1073-AC92-5C7AD7F8817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sz="3100" b="1" dirty="0"/>
                  <a:t>Fundamental Equation</a:t>
                </a:r>
              </a:p>
              <a:p>
                <a:pPr marL="0" indent="0">
                  <a:buNone/>
                </a:pPr>
                <a:r>
                  <a:rPr lang="en-US" dirty="0"/>
                  <a:t>Matrix K describes the primary distribution of income: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sz="3100" b="1" dirty="0"/>
                  <a:t>Component Logic</a:t>
                </a:r>
              </a:p>
              <a:p>
                <a:pPr marL="0" indent="0">
                  <a:buNone/>
                </a:pPr>
                <a:r>
                  <a:rPr lang="en-US" dirty="0"/>
                  <a:t>Household expenditure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for the output sector </a:t>
                </a:r>
                <a14:m>
                  <m:oMath xmlns:m="http://schemas.openxmlformats.org/officeDocument/2006/math">
                    <m:r>
                      <a:rPr lang="pt-BR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requires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pt-BR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 in output from sector </a:t>
                </a:r>
                <a14:m>
                  <m:oMath xmlns:m="http://schemas.openxmlformats.org/officeDocument/2006/math">
                    <m:r>
                      <a:rPr lang="pt-BR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and this, in turn, means income payments from sector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in the amount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pt-BR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pt-BR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pt-BR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 to households.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sz="3100" b="1" dirty="0"/>
                  <a:t>Cycle of Induced Effects (The Multiplier Effect)</a:t>
                </a:r>
              </a:p>
              <a:p>
                <a:pPr marL="0" indent="0">
                  <a:buNone/>
                </a:pPr>
                <a:r>
                  <a:rPr lang="en-US" b="1" dirty="0"/>
                  <a:t>Income Growth (</a:t>
                </a:r>
                <a:r>
                  <a:rPr lang="el-GR" b="1" dirty="0"/>
                  <a:t>Δ</a:t>
                </a:r>
                <a:r>
                  <a:rPr lang="pt-BR" b="1" dirty="0"/>
                  <a:t>V</a:t>
                </a:r>
                <a:r>
                  <a:rPr lang="en-US" b="1" dirty="0"/>
                  <a:t>): </a:t>
                </a:r>
                <a:r>
                  <a:rPr lang="en-US" dirty="0"/>
                  <a:t>Increase in household income.</a:t>
                </a:r>
              </a:p>
              <a:p>
                <a:pPr marL="0" indent="0">
                  <a:buNone/>
                </a:pPr>
                <a:r>
                  <a:rPr lang="en-US" b="1" dirty="0"/>
                  <a:t>Consumption Rise (</a:t>
                </a:r>
                <a:r>
                  <a:rPr lang="el-GR" b="1" dirty="0"/>
                  <a:t>Δ</a:t>
                </a:r>
                <a:r>
                  <a:rPr lang="pt-BR" b="1" dirty="0"/>
                  <a:t>C</a:t>
                </a:r>
                <a:r>
                  <a:rPr lang="en-US" b="1" dirty="0"/>
                  <a:t>): </a:t>
                </a:r>
                <a:r>
                  <a:rPr lang="en-US" dirty="0"/>
                  <a:t>Drives higher household spending.</a:t>
                </a:r>
              </a:p>
              <a:p>
                <a:pPr marL="0" indent="0">
                  <a:buNone/>
                </a:pPr>
                <a:r>
                  <a:rPr lang="en-US" b="1" dirty="0"/>
                  <a:t>Induced Effects: </a:t>
                </a:r>
                <a:r>
                  <a:rPr lang="en-US" dirty="0"/>
                  <a:t>Results in systemic impacts throughout the entire economy.</a:t>
                </a:r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5D21C173-E6C0-1073-AC92-5C7AD7F8817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336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tângulo 3"/>
              <p:cNvSpPr/>
              <p:nvPr/>
            </p:nvSpPr>
            <p:spPr>
              <a:xfrm>
                <a:off x="7670926" y="2134306"/>
                <a:ext cx="317779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pt-BR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  <m:r>
                                <a:rPr lang="pt-B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d>
                        </m:e>
                        <m:sup>
                          <m:r>
                            <a:rPr lang="pt-BR" i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pt-BR" i="0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pt-BR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𝑉𝐵</m:t>
                      </m:r>
                      <m:r>
                        <a:rPr lang="pt-BR" i="1" smtClean="0">
                          <a:latin typeface="Cambria Math" panose="02040503050406030204" pitchFamily="18" charset="0"/>
                        </a:rPr>
                        <m:t>𝐶</m:t>
                      </m:r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pt-BR" i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4" name="Retâ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0926" y="2134306"/>
                <a:ext cx="3177793" cy="369332"/>
              </a:xfrm>
              <a:prstGeom prst="rect">
                <a:avLst/>
              </a:prstGeom>
              <a:blipFill>
                <a:blip r:embed="rId3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6742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329F0A-8857-9455-5A80-E49196F16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Methodology </a:t>
            </a:r>
          </a:p>
        </p:txBody>
      </p:sp>
      <p:pic>
        <p:nvPicPr>
          <p:cNvPr id="7" name="Espaço Reservado para Conteúdo 6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848B843F-3DE3-EA10-FFF6-C39284BDF6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1937" y="2723251"/>
            <a:ext cx="6346448" cy="322313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BB40BFFE-1EAC-2E3C-233E-13BFF76C15F3}"/>
              </a:ext>
            </a:extLst>
          </p:cNvPr>
          <p:cNvSpPr txBox="1"/>
          <p:nvPr/>
        </p:nvSpPr>
        <p:spPr>
          <a:xfrm>
            <a:off x="2261937" y="1690688"/>
            <a:ext cx="6346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Figure 5: Composition of the K matrix and the different effects analyzed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F598154-9819-D5B3-594A-E256A8709AA8}"/>
              </a:ext>
            </a:extLst>
          </p:cNvPr>
          <p:cNvSpPr txBox="1"/>
          <p:nvPr/>
        </p:nvSpPr>
        <p:spPr>
          <a:xfrm>
            <a:off x="2393865" y="5946390"/>
            <a:ext cx="7840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Carrascal-Incera and Hewings (2026)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701545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E12C8-B3E5-DEA7-E891-7418E4684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951FD2-B126-D82B-3C17-4ABCE6D35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Methodology (assumptions)</a:t>
            </a:r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34BF38FA-3170-CA22-D4FB-2ADDB5A3A8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624257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5481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5267BD-94BB-49DA-8247-7323638CE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Database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77BAEE-7F23-E67D-AB22-9CF95897C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</a:rPr>
              <a:t>Interregional Input-Output Table for Brasil, 2011</a:t>
            </a:r>
          </a:p>
          <a:p>
            <a:pPr marL="0" indent="0">
              <a:buNone/>
            </a:pPr>
            <a:r>
              <a:rPr lang="pt-BR" dirty="0">
                <a:solidFill>
                  <a:srgbClr val="000000"/>
                </a:solidFill>
              </a:rPr>
              <a:t>Haddad, E. A., Gonçalves Jr, C.A., Nascimento, T. B. (2017). Matriz Interestadual de Insumo-Produto para o Brasil: Uma Aplicação do Método IIOAS. </a:t>
            </a:r>
            <a:r>
              <a:rPr lang="pt-BR" i="1" dirty="0">
                <a:solidFill>
                  <a:srgbClr val="000000"/>
                </a:solidFill>
              </a:rPr>
              <a:t>Revista Brasileira de Estudos Regionais e Urbanos (RBERU)</a:t>
            </a:r>
            <a:r>
              <a:rPr lang="pt-BR" dirty="0">
                <a:solidFill>
                  <a:srgbClr val="000000"/>
                </a:solidFill>
              </a:rPr>
              <a:t>, v. 11, n. 4, pp. 424-446.	</a:t>
            </a:r>
          </a:p>
          <a:p>
            <a:pPr marL="0" indent="0">
              <a:buNone/>
            </a:pPr>
            <a:endParaRPr lang="pt-BR" u="sng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</a:rPr>
              <a:t>Interregional Input-Output Table for Brasil, 2019</a:t>
            </a:r>
          </a:p>
          <a:p>
            <a:pPr marL="0" indent="0">
              <a:buNone/>
            </a:pPr>
            <a:r>
              <a:rPr lang="pt-BR" dirty="0">
                <a:solidFill>
                  <a:srgbClr val="000000"/>
                </a:solidFill>
              </a:rPr>
              <a:t>Haddad, E. A.; Araújo, I. A.; Rocha, A. A.; Vale, V. A. (2025). Matriz Interestadual de Insumo-Produto para o Brasil, 2019. Revista Brasileira de Estudos Regionais e Urbanos, v 19, n. 4, p. 607-638, 2025. DOI: 10.54766/rberu.v19i4.1225. 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pt-BR" u="sng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</a:rPr>
              <a:t>Interregional Input-Output Table for Minas Gerais, 2019</a:t>
            </a:r>
          </a:p>
          <a:p>
            <a:pPr marL="0" indent="0">
              <a:buNone/>
            </a:pPr>
            <a:r>
              <a:rPr lang="pt-BR" dirty="0">
                <a:solidFill>
                  <a:srgbClr val="000000"/>
                </a:solidFill>
              </a:rPr>
              <a:t>Fundação João Pinheiro. Estatística e Informações: Matriz Insumo-Produto Inter-regional de Minas Gerais – 2019 – n° 65, 2025</a:t>
            </a:r>
          </a:p>
          <a:p>
            <a:pPr marL="0" indent="0">
              <a:buNone/>
            </a:pPr>
            <a:endParaRPr lang="pt-BR" u="sng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pt-BR" u="sng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3133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16E6F4-2139-5CEC-390B-EF6CD8BAD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Net income effects across regions (Brazil)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6D9CF36-6B8C-77B6-51CA-E98332EFB9E2}"/>
              </a:ext>
            </a:extLst>
          </p:cNvPr>
          <p:cNvSpPr txBox="1"/>
          <p:nvPr/>
        </p:nvSpPr>
        <p:spPr>
          <a:xfrm>
            <a:off x="240581" y="1419367"/>
            <a:ext cx="1155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Figure 6: Net effect (balance) in the structure of income formation and distribution in Brazil.  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B44125E-8FFF-29D9-A473-D3215AF8E781}"/>
              </a:ext>
            </a:extLst>
          </p:cNvPr>
          <p:cNvSpPr txBox="1"/>
          <p:nvPr/>
        </p:nvSpPr>
        <p:spPr>
          <a:xfrm>
            <a:off x="436728" y="1828800"/>
            <a:ext cx="1787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2011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0D2C05A-A11E-7FC5-F71C-8CF12549A766}"/>
              </a:ext>
            </a:extLst>
          </p:cNvPr>
          <p:cNvSpPr txBox="1"/>
          <p:nvPr/>
        </p:nvSpPr>
        <p:spPr>
          <a:xfrm>
            <a:off x="6305937" y="1777343"/>
            <a:ext cx="1787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2019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702AFF9-A4B2-19FF-B4DF-A50B8DE93642}"/>
              </a:ext>
            </a:extLst>
          </p:cNvPr>
          <p:cNvSpPr txBox="1"/>
          <p:nvPr/>
        </p:nvSpPr>
        <p:spPr>
          <a:xfrm>
            <a:off x="240581" y="6438458"/>
            <a:ext cx="20550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Own elaboration.</a:t>
            </a:r>
            <a:endParaRPr lang="pt-BR" sz="1200" dirty="0"/>
          </a:p>
        </p:txBody>
      </p:sp>
      <p:pic>
        <p:nvPicPr>
          <p:cNvPr id="9" name="Imagem 8" descr="Linha do tempo&#10;&#10;O conteúdo gerado por IA pode estar incorreto.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72" y="2587915"/>
            <a:ext cx="5400040" cy="2700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 descr="Linha do tempo&#10;&#10;O conteúdo gerado por IA pode estar incorreto.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760" y="2587915"/>
            <a:ext cx="5400040" cy="2700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49290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4A7C6479-9AD9-F197-AA3E-7DD1EF7F56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3015359"/>
              </p:ext>
            </p:extLst>
          </p:nvPr>
        </p:nvGraphicFramePr>
        <p:xfrm>
          <a:off x="764277" y="452767"/>
          <a:ext cx="9920783" cy="583222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10375">
                  <a:extLst>
                    <a:ext uri="{9D8B030D-6E8A-4147-A177-3AD203B41FA5}">
                      <a16:colId xmlns:a16="http://schemas.microsoft.com/office/drawing/2014/main" val="1610482772"/>
                    </a:ext>
                  </a:extLst>
                </a:gridCol>
                <a:gridCol w="1102307">
                  <a:extLst>
                    <a:ext uri="{9D8B030D-6E8A-4147-A177-3AD203B41FA5}">
                      <a16:colId xmlns:a16="http://schemas.microsoft.com/office/drawing/2014/main" val="4238885222"/>
                    </a:ext>
                  </a:extLst>
                </a:gridCol>
                <a:gridCol w="1273780">
                  <a:extLst>
                    <a:ext uri="{9D8B030D-6E8A-4147-A177-3AD203B41FA5}">
                      <a16:colId xmlns:a16="http://schemas.microsoft.com/office/drawing/2014/main" val="2629049146"/>
                    </a:ext>
                  </a:extLst>
                </a:gridCol>
                <a:gridCol w="1322771">
                  <a:extLst>
                    <a:ext uri="{9D8B030D-6E8A-4147-A177-3AD203B41FA5}">
                      <a16:colId xmlns:a16="http://schemas.microsoft.com/office/drawing/2014/main" val="2874390676"/>
                    </a:ext>
                  </a:extLst>
                </a:gridCol>
                <a:gridCol w="1273780">
                  <a:extLst>
                    <a:ext uri="{9D8B030D-6E8A-4147-A177-3AD203B41FA5}">
                      <a16:colId xmlns:a16="http://schemas.microsoft.com/office/drawing/2014/main" val="2360305221"/>
                    </a:ext>
                  </a:extLst>
                </a:gridCol>
                <a:gridCol w="1004329">
                  <a:extLst>
                    <a:ext uri="{9D8B030D-6E8A-4147-A177-3AD203B41FA5}">
                      <a16:colId xmlns:a16="http://schemas.microsoft.com/office/drawing/2014/main" val="150959347"/>
                    </a:ext>
                  </a:extLst>
                </a:gridCol>
                <a:gridCol w="1396260">
                  <a:extLst>
                    <a:ext uri="{9D8B030D-6E8A-4147-A177-3AD203B41FA5}">
                      <a16:colId xmlns:a16="http://schemas.microsoft.com/office/drawing/2014/main" val="1872421665"/>
                    </a:ext>
                  </a:extLst>
                </a:gridCol>
                <a:gridCol w="1837181">
                  <a:extLst>
                    <a:ext uri="{9D8B030D-6E8A-4147-A177-3AD203B41FA5}">
                      <a16:colId xmlns:a16="http://schemas.microsoft.com/office/drawing/2014/main" val="1289841569"/>
                    </a:ext>
                  </a:extLst>
                </a:gridCol>
              </a:tblGrid>
              <a:tr h="7368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State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Forward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effects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Forward effects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(excluded  within)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Backward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effects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Backward effects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(excluded within)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Balance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GDP per capita</a:t>
                      </a:r>
                      <a:br>
                        <a:rPr lang="en-US" sz="1200" kern="0" dirty="0">
                          <a:effectLst/>
                        </a:rPr>
                      </a:br>
                      <a:r>
                        <a:rPr lang="en-US" sz="1200" kern="0" dirty="0">
                          <a:effectLst/>
                        </a:rPr>
                        <a:t>(PPP thousands)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Pop. Dens</a:t>
                      </a:r>
                      <a:br>
                        <a:rPr lang="en-US" sz="1200" kern="0" dirty="0">
                          <a:effectLst/>
                        </a:rPr>
                      </a:br>
                      <a:r>
                        <a:rPr lang="en-US" sz="1200" kern="0" dirty="0">
                          <a:effectLst/>
                        </a:rPr>
                        <a:t>(people per Km2)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ctr"/>
                </a:tc>
                <a:extLst>
                  <a:ext uri="{0D108BD9-81ED-4DB2-BD59-A6C34878D82A}">
                    <a16:rowId xmlns:a16="http://schemas.microsoft.com/office/drawing/2014/main" val="1466206308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SP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6.105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4.623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1.751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0.269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4.354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23.449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167.112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473763619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RJ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2.206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0.943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1.557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0.294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0.649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21.602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367.333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586719567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MG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2.101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0.794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1.740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0.433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0.361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13.767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33.532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3989011558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2.037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0.651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1.861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0.475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0.176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16.763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38.055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1585885396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DF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1.345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0.246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1.254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0.155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0.091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40.199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451.418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4248271562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PR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1.899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0.568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1.912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0.580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-0.012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16.602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52.633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1155494926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1.577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0.297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1.625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0.346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-0.048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8.435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90.015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4144317499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CE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1.554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0.242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1.714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0.402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-0.160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7.138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57.039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2927747898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RR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1.105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0.009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1.272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0.176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-0.166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10.774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2.048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679472057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1.659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0.330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1.828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0.498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-0.168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8.022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24.866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3822658920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SC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1.699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0.397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1.878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0.576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-0.179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18.704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65.875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1871417905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AL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1.271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0.077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1.494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0.301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-0.223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6.836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112.419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1322674630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ES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1.328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0.138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1.554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0.364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-0.226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20.280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76.752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3030341631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AP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1.140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0.010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1.374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0.244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-0.234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9.333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4.782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523684468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RN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1.325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0.090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1.584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0.348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-0.258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8.699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60.300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609052409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SE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1.276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0.063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1.551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0.339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-0.276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9.455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94.922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2848667963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MA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1.272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0.090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1.556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0.373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-0.283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5.326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20.073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264458678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PA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1.300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0.105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1.593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0.399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-0.293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8.715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6.144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1295482473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AC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1.177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0.016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1.474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0.314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-0.297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8.139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4.530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2510002928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RO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1.235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0.061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1.542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0.368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-0.307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11.873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6.604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3634886807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GO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1.583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0.277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1.898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0.592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-0.315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13.540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17.812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3069943340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MT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1.394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0.164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1.713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0.483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-0.319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15.261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3.393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3881285018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PB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1.298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0.091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1.640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0.433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-0.342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6.644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66.853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818928895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PI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1.244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0.043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1.588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0.387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-0.344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5.607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12.421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3374526258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TO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1.207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0.033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1.572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0.398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-0.365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8.889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5.029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1749556017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MS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1.341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0.112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1.738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0.509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-0.397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15.105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6.917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1481151380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AM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1.339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0.175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1.755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0.591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-0.416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13.569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2.259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2052782431"/>
                  </a:ext>
                </a:extLst>
              </a:tr>
            </a:tbl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6DC1F27B-0D0C-FF0F-8B13-3D9E7D7DDF85}"/>
              </a:ext>
            </a:extLst>
          </p:cNvPr>
          <p:cNvSpPr txBox="1"/>
          <p:nvPr/>
        </p:nvSpPr>
        <p:spPr>
          <a:xfrm>
            <a:off x="846161" y="0"/>
            <a:ext cx="9921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Table 1a - Main Results of the Interrelational Income Multipliers (K matrix) – Brazil - 2011 </a:t>
            </a:r>
            <a:endParaRPr lang="pt-BR" dirty="0"/>
          </a:p>
          <a:p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5E7FFF-CE88-8711-B13F-0B753BEEE5EC}"/>
              </a:ext>
            </a:extLst>
          </p:cNvPr>
          <p:cNvSpPr txBox="1"/>
          <p:nvPr/>
        </p:nvSpPr>
        <p:spPr>
          <a:xfrm>
            <a:off x="764277" y="6489467"/>
            <a:ext cx="7840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Own elaboration.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868945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D89F450-EEBB-49EC-173B-3E591F19D6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558232"/>
              </p:ext>
            </p:extLst>
          </p:nvPr>
        </p:nvGraphicFramePr>
        <p:xfrm>
          <a:off x="838199" y="1342546"/>
          <a:ext cx="9920783" cy="105594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086462">
                  <a:extLst>
                    <a:ext uri="{9D8B030D-6E8A-4147-A177-3AD203B41FA5}">
                      <a16:colId xmlns:a16="http://schemas.microsoft.com/office/drawing/2014/main" val="3635729013"/>
                    </a:ext>
                  </a:extLst>
                </a:gridCol>
                <a:gridCol w="1322771">
                  <a:extLst>
                    <a:ext uri="{9D8B030D-6E8A-4147-A177-3AD203B41FA5}">
                      <a16:colId xmlns:a16="http://schemas.microsoft.com/office/drawing/2014/main" val="319836234"/>
                    </a:ext>
                  </a:extLst>
                </a:gridCol>
                <a:gridCol w="3674369">
                  <a:extLst>
                    <a:ext uri="{9D8B030D-6E8A-4147-A177-3AD203B41FA5}">
                      <a16:colId xmlns:a16="http://schemas.microsoft.com/office/drawing/2014/main" val="2315341383"/>
                    </a:ext>
                  </a:extLst>
                </a:gridCol>
                <a:gridCol w="1837181">
                  <a:extLst>
                    <a:ext uri="{9D8B030D-6E8A-4147-A177-3AD203B41FA5}">
                      <a16:colId xmlns:a16="http://schemas.microsoft.com/office/drawing/2014/main" val="1828252364"/>
                    </a:ext>
                  </a:extLst>
                </a:gridCol>
              </a:tblGrid>
              <a:tr h="2567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Income categories (2011)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Balance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(mean)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Pop.  density categories (2011)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Balance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(mean)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2993887219"/>
                  </a:ext>
                </a:extLst>
              </a:tr>
              <a:tr h="2427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Richer states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1.217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1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High-density states</a:t>
                      </a: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1.218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969848780"/>
                  </a:ext>
                </a:extLst>
              </a:tr>
              <a:tr h="1283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Intermediate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-0.157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1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Intermediate</a:t>
                      </a: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-0.118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473423601"/>
                  </a:ext>
                </a:extLst>
              </a:tr>
              <a:tr h="2427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Poorer states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-0.253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1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Low-density states</a:t>
                      </a:r>
                    </a:p>
                  </a:txBody>
                  <a:tcPr marL="27685" marR="2768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-0.314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685" marR="27685" marT="0" marB="0" anchor="b"/>
                </a:tc>
                <a:extLst>
                  <a:ext uri="{0D108BD9-81ED-4DB2-BD59-A6C34878D82A}">
                    <a16:rowId xmlns:a16="http://schemas.microsoft.com/office/drawing/2014/main" val="3649035633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04A47681-6389-97F0-9622-71A20FBDEFAA}"/>
              </a:ext>
            </a:extLst>
          </p:cNvPr>
          <p:cNvSpPr txBox="1"/>
          <p:nvPr/>
        </p:nvSpPr>
        <p:spPr>
          <a:xfrm>
            <a:off x="838199" y="815521"/>
            <a:ext cx="99207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Table 1a - Main Results of the Interrelational Income Multipliers (K matrix) – Brazil - 2011 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E054746-31A3-954F-AD1F-FA4B564D6686}"/>
              </a:ext>
            </a:extLst>
          </p:cNvPr>
          <p:cNvSpPr txBox="1"/>
          <p:nvPr/>
        </p:nvSpPr>
        <p:spPr>
          <a:xfrm>
            <a:off x="838199" y="2559482"/>
            <a:ext cx="7840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Own elaboration.</a:t>
            </a:r>
          </a:p>
          <a:p>
            <a:pPr algn="just"/>
            <a:r>
              <a:rPr lang="en-US" sz="1200" dirty="0"/>
              <a:t>Note: Richer states: GDP per capita &gt; 20 thousands US$ PPP; intermediate: GDP per capita between 10 thousands US$ PPP and 20 thousands US$ PPP; Poorer states: GDP per capita &lt; 10 thousands US$ PPP.</a:t>
            </a:r>
            <a:endParaRPr lang="pt-BR" sz="1200" dirty="0"/>
          </a:p>
          <a:p>
            <a:pPr algn="just"/>
            <a:r>
              <a:rPr lang="en-US" sz="1200" dirty="0"/>
              <a:t>High-density states: Population density &gt; 100 people per km2; intermediate: population density between 20 people per km2 and 100 people per km2; low-density states: population density &lt; 20 people per km2.</a:t>
            </a:r>
            <a:endParaRPr lang="pt-BR" sz="1200" dirty="0"/>
          </a:p>
          <a:p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411554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A8C5B6-A58C-B420-C95E-76E85180E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Populism, secessionism and territorial tensions...</a:t>
            </a:r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77DF7AFA-4F0E-6B9C-CC3B-E746D40B9D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48205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905164" y="3639127"/>
            <a:ext cx="104486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dirty="0"/>
              <a:t>The causes are </a:t>
            </a:r>
            <a:r>
              <a:rPr lang="pt-BR" dirty="0" err="1"/>
              <a:t>rooted</a:t>
            </a:r>
            <a:r>
              <a:rPr lang="pt-BR" dirty="0"/>
              <a:t> in: 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 err="1"/>
              <a:t>Globalization</a:t>
            </a:r>
            <a:r>
              <a:rPr lang="pt-BR" dirty="0"/>
              <a:t>, new </a:t>
            </a:r>
            <a:r>
              <a:rPr lang="pt-BR" dirty="0" err="1"/>
              <a:t>technologies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modernal</a:t>
            </a:r>
            <a:r>
              <a:rPr lang="pt-BR" dirty="0"/>
              <a:t> </a:t>
            </a:r>
            <a:r>
              <a:rPr lang="pt-BR" dirty="0" err="1"/>
              <a:t>production</a:t>
            </a:r>
            <a:r>
              <a:rPr lang="pt-BR" dirty="0"/>
              <a:t> </a:t>
            </a:r>
            <a:r>
              <a:rPr lang="pt-BR" dirty="0" err="1"/>
              <a:t>process</a:t>
            </a:r>
            <a:r>
              <a:rPr lang="pt-BR" dirty="0"/>
              <a:t> (McCann, 2016; </a:t>
            </a:r>
            <a:r>
              <a:rPr lang="pt-BR" dirty="0" err="1"/>
              <a:t>Blanchard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Rodrik</a:t>
            </a:r>
            <a:r>
              <a:rPr lang="pt-BR" dirty="0"/>
              <a:t>, 2021); </a:t>
            </a:r>
            <a:r>
              <a:rPr lang="pt-BR" dirty="0" err="1"/>
              <a:t>stronger</a:t>
            </a:r>
            <a:r>
              <a:rPr lang="pt-BR" dirty="0"/>
              <a:t> </a:t>
            </a:r>
            <a:r>
              <a:rPr lang="pt-BR" dirty="0" err="1"/>
              <a:t>centripetal</a:t>
            </a:r>
            <a:r>
              <a:rPr lang="pt-BR" dirty="0"/>
              <a:t> </a:t>
            </a:r>
            <a:r>
              <a:rPr lang="pt-BR" dirty="0" err="1"/>
              <a:t>effects</a:t>
            </a:r>
            <a:r>
              <a:rPr lang="pt-BR" dirty="0"/>
              <a:t> </a:t>
            </a:r>
            <a:r>
              <a:rPr lang="pt-BR" dirty="0" err="1"/>
              <a:t>that</a:t>
            </a:r>
            <a:r>
              <a:rPr lang="pt-BR" dirty="0"/>
              <a:t> favor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urban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richer</a:t>
            </a:r>
            <a:r>
              <a:rPr lang="pt-BR" dirty="0"/>
              <a:t> </a:t>
            </a:r>
            <a:r>
              <a:rPr lang="pt-BR" dirty="0" err="1"/>
              <a:t>regions</a:t>
            </a:r>
            <a:r>
              <a:rPr lang="pt-BR" dirty="0"/>
              <a:t> (Rodriguez-Pose, 2018); </a:t>
            </a:r>
            <a:r>
              <a:rPr lang="pt-BR" dirty="0" err="1"/>
              <a:t>development</a:t>
            </a:r>
            <a:r>
              <a:rPr lang="pt-BR" dirty="0"/>
              <a:t> </a:t>
            </a:r>
            <a:r>
              <a:rPr lang="pt-BR" dirty="0" err="1"/>
              <a:t>traps</a:t>
            </a:r>
            <a:r>
              <a:rPr lang="pt-BR" dirty="0"/>
              <a:t> (</a:t>
            </a:r>
            <a:r>
              <a:rPr lang="pt-BR" dirty="0" err="1"/>
              <a:t>Diemer</a:t>
            </a:r>
            <a:r>
              <a:rPr lang="pt-BR" dirty="0"/>
              <a:t> et al.,2022).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/>
              <a:t>Spatial asymmetries in the spillovers of household earnings and expenditures across different regions</a:t>
            </a:r>
            <a:r>
              <a:rPr lang="pt-BR" b="1" dirty="0"/>
              <a:t> (Carrascal-</a:t>
            </a:r>
            <a:r>
              <a:rPr lang="pt-BR" b="1" dirty="0" err="1"/>
              <a:t>Incera</a:t>
            </a:r>
            <a:r>
              <a:rPr lang="pt-BR" b="1" dirty="0"/>
              <a:t> </a:t>
            </a:r>
            <a:r>
              <a:rPr lang="pt-BR" b="1" dirty="0" err="1"/>
              <a:t>and</a:t>
            </a:r>
            <a:r>
              <a:rPr lang="pt-BR" b="1" dirty="0"/>
              <a:t> </a:t>
            </a:r>
            <a:r>
              <a:rPr lang="pt-BR" b="1" dirty="0" err="1"/>
              <a:t>Hewings</a:t>
            </a:r>
            <a:r>
              <a:rPr lang="pt-BR" b="1" dirty="0"/>
              <a:t>, 2022, 2026).</a:t>
            </a:r>
            <a:endParaRPr lang="en-US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276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4172F3F-D0FD-4634-AE22-6ACDE566F2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7C14354-5B66-1CF2-D7D5-0759E4D6D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330DC70D-C305-76BF-0F28-A822AF62E602}"/>
              </a:ext>
            </a:extLst>
          </p:cNvPr>
          <p:cNvSpPr txBox="1"/>
          <p:nvPr/>
        </p:nvSpPr>
        <p:spPr>
          <a:xfrm>
            <a:off x="846161" y="0"/>
            <a:ext cx="9921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Table 1b - Main Results of the Interrelational Income Multipliers (K matrix) – Brazil - 2019 </a:t>
            </a:r>
            <a:endParaRPr lang="pt-BR" dirty="0"/>
          </a:p>
          <a:p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FAFA4558-4704-D549-507B-4A91379FB7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50960"/>
              </p:ext>
            </p:extLst>
          </p:nvPr>
        </p:nvGraphicFramePr>
        <p:xfrm>
          <a:off x="846161" y="450376"/>
          <a:ext cx="10126638" cy="583222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08998">
                  <a:extLst>
                    <a:ext uri="{9D8B030D-6E8A-4147-A177-3AD203B41FA5}">
                      <a16:colId xmlns:a16="http://schemas.microsoft.com/office/drawing/2014/main" val="279984618"/>
                    </a:ext>
                  </a:extLst>
                </a:gridCol>
                <a:gridCol w="132185">
                  <a:extLst>
                    <a:ext uri="{9D8B030D-6E8A-4147-A177-3AD203B41FA5}">
                      <a16:colId xmlns:a16="http://schemas.microsoft.com/office/drawing/2014/main" val="845875588"/>
                    </a:ext>
                  </a:extLst>
                </a:gridCol>
                <a:gridCol w="1109159">
                  <a:extLst>
                    <a:ext uri="{9D8B030D-6E8A-4147-A177-3AD203B41FA5}">
                      <a16:colId xmlns:a16="http://schemas.microsoft.com/office/drawing/2014/main" val="3251276499"/>
                    </a:ext>
                  </a:extLst>
                </a:gridCol>
                <a:gridCol w="1274993">
                  <a:extLst>
                    <a:ext uri="{9D8B030D-6E8A-4147-A177-3AD203B41FA5}">
                      <a16:colId xmlns:a16="http://schemas.microsoft.com/office/drawing/2014/main" val="3888184941"/>
                    </a:ext>
                  </a:extLst>
                </a:gridCol>
                <a:gridCol w="1274993">
                  <a:extLst>
                    <a:ext uri="{9D8B030D-6E8A-4147-A177-3AD203B41FA5}">
                      <a16:colId xmlns:a16="http://schemas.microsoft.com/office/drawing/2014/main" val="2783629233"/>
                    </a:ext>
                  </a:extLst>
                </a:gridCol>
                <a:gridCol w="1240144">
                  <a:extLst>
                    <a:ext uri="{9D8B030D-6E8A-4147-A177-3AD203B41FA5}">
                      <a16:colId xmlns:a16="http://schemas.microsoft.com/office/drawing/2014/main" val="1183483917"/>
                    </a:ext>
                  </a:extLst>
                </a:gridCol>
                <a:gridCol w="132185">
                  <a:extLst>
                    <a:ext uri="{9D8B030D-6E8A-4147-A177-3AD203B41FA5}">
                      <a16:colId xmlns:a16="http://schemas.microsoft.com/office/drawing/2014/main" val="4039237064"/>
                    </a:ext>
                  </a:extLst>
                </a:gridCol>
                <a:gridCol w="1023839">
                  <a:extLst>
                    <a:ext uri="{9D8B030D-6E8A-4147-A177-3AD203B41FA5}">
                      <a16:colId xmlns:a16="http://schemas.microsoft.com/office/drawing/2014/main" val="1258969834"/>
                    </a:ext>
                  </a:extLst>
                </a:gridCol>
                <a:gridCol w="132185">
                  <a:extLst>
                    <a:ext uri="{9D8B030D-6E8A-4147-A177-3AD203B41FA5}">
                      <a16:colId xmlns:a16="http://schemas.microsoft.com/office/drawing/2014/main" val="866987261"/>
                    </a:ext>
                  </a:extLst>
                </a:gridCol>
                <a:gridCol w="1392759">
                  <a:extLst>
                    <a:ext uri="{9D8B030D-6E8A-4147-A177-3AD203B41FA5}">
                      <a16:colId xmlns:a16="http://schemas.microsoft.com/office/drawing/2014/main" val="2520298449"/>
                    </a:ext>
                  </a:extLst>
                </a:gridCol>
                <a:gridCol w="1705198">
                  <a:extLst>
                    <a:ext uri="{9D8B030D-6E8A-4147-A177-3AD203B41FA5}">
                      <a16:colId xmlns:a16="http://schemas.microsoft.com/office/drawing/2014/main" val="1554180621"/>
                    </a:ext>
                  </a:extLst>
                </a:gridCol>
              </a:tblGrid>
              <a:tr h="63628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State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Forward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effects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Forward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effects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(excluded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within)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Backward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effects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Backward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effects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(excluded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within)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Balance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GDP</a:t>
                      </a:r>
                      <a:br>
                        <a:rPr lang="en-US" sz="1200" kern="0" dirty="0">
                          <a:effectLst/>
                        </a:rPr>
                      </a:br>
                      <a:r>
                        <a:rPr lang="en-US" sz="1200" kern="0" dirty="0">
                          <a:effectLst/>
                        </a:rPr>
                        <a:t>per capita</a:t>
                      </a:r>
                      <a:br>
                        <a:rPr lang="en-US" sz="1200" kern="0" dirty="0">
                          <a:effectLst/>
                        </a:rPr>
                      </a:br>
                      <a:r>
                        <a:rPr lang="en-US" sz="1200" kern="0" dirty="0">
                          <a:effectLst/>
                        </a:rPr>
                        <a:t>(PPP thousands)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Pop. Dens</a:t>
                      </a:r>
                      <a:br>
                        <a:rPr lang="en-US" sz="1200" kern="0" dirty="0">
                          <a:effectLst/>
                        </a:rPr>
                      </a:br>
                      <a:r>
                        <a:rPr lang="en-US" sz="1200" kern="0" dirty="0">
                          <a:effectLst/>
                        </a:rPr>
                        <a:t>(people per Km2)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ctr"/>
                </a:tc>
                <a:extLst>
                  <a:ext uri="{0D108BD9-81ED-4DB2-BD59-A6C34878D82A}">
                    <a16:rowId xmlns:a16="http://schemas.microsoft.com/office/drawing/2014/main" val="1756442658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SP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6,711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5,176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1,796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0,261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4,915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22,438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184,519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1081456633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MG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2,405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1,020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1,837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0,453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0,567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13,511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35,979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1605569205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RJ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2,242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0,880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1,779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0,418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0,463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19,820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393,602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2793877378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2,190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0,796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1,810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0,416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0,381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18,606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40,340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1423033030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PR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2,053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0,717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1,851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0,515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0,202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17,896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57,247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81965315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DF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1,539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0,384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1,389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0,234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0,150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39,813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521,513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732783953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1,844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0,495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1,764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0,415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0,080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8,650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26,234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1226624517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1,796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0,487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1,750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0,441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0,046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9,083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97,043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2673266460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SC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1,823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0,507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1,786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0,470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0,037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19,796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74,715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3063466086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GO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1,741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0,403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1,876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0,539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-0,136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13,045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20,559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1609575932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CE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1,700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0,325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1,855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0,480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-0,155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7,859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61,063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3503326638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AM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1,376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0,185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1,574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0,383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-0,198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11,452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2,647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2620963252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MT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1,444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0,219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1,756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0,530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-0,312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17,895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3,843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577199911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RN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1,400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0,091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1,768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0,458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-0,368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8,925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66,110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3605213680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MS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1,398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0,162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1,771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0,535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-0,373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16,884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7,759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1802631048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SE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1,380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0,089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1,758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0,466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-0,377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8,530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104,409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780921339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MA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1,325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0,103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1,708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0,486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-0,383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6,036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21,370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181163590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PI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1,280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0,052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1,672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0,445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-0,393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7,075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12,946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2829565140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PB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1,369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0,115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1,771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0,517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-0,402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7,424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70,853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3342041201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AL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1,391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0,099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1,829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0,536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-0,438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7,752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119,357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2344842306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RR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1,170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0,009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1,615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0,455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-0,446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10,352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2,697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1456632723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AP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1,193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0,005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1,650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0,462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-0,457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9,077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5,910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3214296515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PA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1,365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0,114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1,830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0,578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-0,464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9,097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6,875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2955516705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ES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1,462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0,145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1,930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0,613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-0,468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14,995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86,957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1383186308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AC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1,251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0,016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1,727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0,493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-0,477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7,776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5,353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1535609262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TO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1,236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0,039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1,730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0,533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-0,494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10,978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5,646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3868021300"/>
                  </a:ext>
                </a:extLst>
              </a:tr>
              <a:tr h="15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RO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1,332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0,096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1,835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0,599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-0,503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11,626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7,445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2244169481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4AAF3FC8-9A58-1253-0EC4-EC521B525989}"/>
              </a:ext>
            </a:extLst>
          </p:cNvPr>
          <p:cNvSpPr txBox="1"/>
          <p:nvPr/>
        </p:nvSpPr>
        <p:spPr>
          <a:xfrm>
            <a:off x="742506" y="6328825"/>
            <a:ext cx="7840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Own elaboration.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1729472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E151F2C-4C0C-9F8F-86D4-985EC764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133782"/>
              </p:ext>
            </p:extLst>
          </p:nvPr>
        </p:nvGraphicFramePr>
        <p:xfrm>
          <a:off x="561754" y="815532"/>
          <a:ext cx="10126638" cy="139301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225335">
                  <a:extLst>
                    <a:ext uri="{9D8B030D-6E8A-4147-A177-3AD203B41FA5}">
                      <a16:colId xmlns:a16="http://schemas.microsoft.com/office/drawing/2014/main" val="3073664140"/>
                    </a:ext>
                  </a:extLst>
                </a:gridCol>
                <a:gridCol w="1274993">
                  <a:extLst>
                    <a:ext uri="{9D8B030D-6E8A-4147-A177-3AD203B41FA5}">
                      <a16:colId xmlns:a16="http://schemas.microsoft.com/office/drawing/2014/main" val="2981747609"/>
                    </a:ext>
                  </a:extLst>
                </a:gridCol>
                <a:gridCol w="3921112">
                  <a:extLst>
                    <a:ext uri="{9D8B030D-6E8A-4147-A177-3AD203B41FA5}">
                      <a16:colId xmlns:a16="http://schemas.microsoft.com/office/drawing/2014/main" val="2554863963"/>
                    </a:ext>
                  </a:extLst>
                </a:gridCol>
                <a:gridCol w="1705198">
                  <a:extLst>
                    <a:ext uri="{9D8B030D-6E8A-4147-A177-3AD203B41FA5}">
                      <a16:colId xmlns:a16="http://schemas.microsoft.com/office/drawing/2014/main" val="874302051"/>
                    </a:ext>
                  </a:extLst>
                </a:gridCol>
              </a:tblGrid>
              <a:tr h="55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Income categories (2019)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Balance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(mean)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Pop.  density categories (2019)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Balance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(mean)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ctr"/>
                </a:tc>
                <a:extLst>
                  <a:ext uri="{0D108BD9-81ED-4DB2-BD59-A6C34878D82A}">
                    <a16:rowId xmlns:a16="http://schemas.microsoft.com/office/drawing/2014/main" val="2188418429"/>
                  </a:ext>
                </a:extLst>
              </a:tr>
              <a:tr h="2786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Richer states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2,532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High-density states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0,943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1184466989"/>
                  </a:ext>
                </a:extLst>
              </a:tr>
              <a:tr h="2786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Intermediate states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-0,098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Intermediate states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-0,050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881826118"/>
                  </a:ext>
                </a:extLst>
              </a:tr>
              <a:tr h="2786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Poorer states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-0,316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Low-density states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-0,411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03" marR="28203" marT="0" marB="0" anchor="b"/>
                </a:tc>
                <a:extLst>
                  <a:ext uri="{0D108BD9-81ED-4DB2-BD59-A6C34878D82A}">
                    <a16:rowId xmlns:a16="http://schemas.microsoft.com/office/drawing/2014/main" val="3550795137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D9B7F6AC-4F36-ECB1-6682-AE4706267332}"/>
              </a:ext>
            </a:extLst>
          </p:cNvPr>
          <p:cNvSpPr txBox="1"/>
          <p:nvPr/>
        </p:nvSpPr>
        <p:spPr>
          <a:xfrm>
            <a:off x="846161" y="255182"/>
            <a:ext cx="9921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Table 1b - Main Results of the Interrelational Income Multipliers (K matrix) – Brazil – 2019 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28445D9-2C62-048B-07FA-8FF8FF6B620A}"/>
              </a:ext>
            </a:extLst>
          </p:cNvPr>
          <p:cNvSpPr txBox="1"/>
          <p:nvPr/>
        </p:nvSpPr>
        <p:spPr>
          <a:xfrm>
            <a:off x="561754" y="2208544"/>
            <a:ext cx="7840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Own elaboration.</a:t>
            </a:r>
          </a:p>
          <a:p>
            <a:pPr algn="just"/>
            <a:r>
              <a:rPr lang="en-US" sz="1200" dirty="0"/>
              <a:t>Note: Richer states: GDP per capita &gt; 20 thousands US$ PPP; intermediate: GDP per capita between 10 thousands US$ PPP and 20 thousands US$ PPP; Poorer states: GDP per capita &lt; 10 thousands US$ PPP.</a:t>
            </a:r>
            <a:endParaRPr lang="pt-BR" sz="1200" dirty="0"/>
          </a:p>
          <a:p>
            <a:pPr algn="just"/>
            <a:r>
              <a:rPr lang="en-US" sz="1200" dirty="0"/>
              <a:t>High-density states: Population density &gt; 100 people per km2; intermediate: population density between 20 people per km2 and 100 people per km2; low-density states: population density &lt; 20 people per km2.</a:t>
            </a:r>
            <a:endParaRPr lang="pt-BR" sz="1200" dirty="0"/>
          </a:p>
          <a:p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3266716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F7D805-EB35-393E-687E-F3CFB2510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Main patterns – Brazil</a:t>
            </a:r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328ECAA3-AFF3-922F-EC58-073865F0BC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67730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981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641395D-9DFB-4247-A0FE-83D9A3A973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61D4E0D-9F26-4C05-AD70-E0A57D99F4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876FA45-65CB-473D-B10E-1003979AEE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4A8C68C-E4A4-4239-9BB3-86816713C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35CA87C-5EB7-448F-8D21-382D393637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FE5724-1A68-4431-FD1F-97C7A60FE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57AA14A-CAB5-704F-9B36-4F99BAC45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r>
              <a:rPr lang="pt-BR" dirty="0"/>
              <a:t>Main patterns – Brazil</a:t>
            </a:r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7D348A02-1C48-504E-A86B-80F8CBF277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9304235"/>
              </p:ext>
            </p:extLst>
          </p:nvPr>
        </p:nvGraphicFramePr>
        <p:xfrm>
          <a:off x="838200" y="1690687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1676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21C4534-A333-4549-88EA-044234D2F2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977438-CABB-47EB-A066-93CD601FD3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48EBF8-72CB-4F01-9932-09FB98F156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539B20-E497-4694-9258-0E41AD9CFA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3E8F0A1-6D74-4DCA-B50B-A1AC1B4B5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A3E4CF-1C99-F7AB-1EFA-9326EE150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Net income effects across regions (Minas Gerais)</a:t>
            </a:r>
          </a:p>
        </p:txBody>
      </p:sp>
      <p:pic>
        <p:nvPicPr>
          <p:cNvPr id="4" name="Imagem 3" descr="Uma imagem contendo Diagrama&#10;&#10;O conteúdo gerado por IA pode estar incorreto.">
            <a:extLst>
              <a:ext uri="{FF2B5EF4-FFF2-40B4-BE49-F238E27FC236}">
                <a16:creationId xmlns:a16="http://schemas.microsoft.com/office/drawing/2014/main" id="{C2855285-B266-35E6-6325-B285B7B1A0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018" y="2078989"/>
            <a:ext cx="8186382" cy="409319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B514E553-CCDA-AB2C-7E9F-9C08E8D4130E}"/>
              </a:ext>
            </a:extLst>
          </p:cNvPr>
          <p:cNvSpPr txBox="1"/>
          <p:nvPr/>
        </p:nvSpPr>
        <p:spPr>
          <a:xfrm>
            <a:off x="640915" y="1723432"/>
            <a:ext cx="1155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Figure 7: Net effect (balance) in the structure of income formation and distribution in  Minas Gerais. 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6D8EB19-1517-32CE-B0FE-068EB2F3B7CA}"/>
              </a:ext>
            </a:extLst>
          </p:cNvPr>
          <p:cNvSpPr txBox="1"/>
          <p:nvPr/>
        </p:nvSpPr>
        <p:spPr>
          <a:xfrm>
            <a:off x="1038961" y="6172180"/>
            <a:ext cx="7840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Own elaboration.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7974070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20373418-B0E1-ED5D-FC7A-25E1B7665D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2945549"/>
              </p:ext>
            </p:extLst>
          </p:nvPr>
        </p:nvGraphicFramePr>
        <p:xfrm>
          <a:off x="1424712" y="942115"/>
          <a:ext cx="8655636" cy="4856423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467057">
                  <a:extLst>
                    <a:ext uri="{9D8B030D-6E8A-4147-A177-3AD203B41FA5}">
                      <a16:colId xmlns:a16="http://schemas.microsoft.com/office/drawing/2014/main" val="726946444"/>
                    </a:ext>
                  </a:extLst>
                </a:gridCol>
                <a:gridCol w="922150">
                  <a:extLst>
                    <a:ext uri="{9D8B030D-6E8A-4147-A177-3AD203B41FA5}">
                      <a16:colId xmlns:a16="http://schemas.microsoft.com/office/drawing/2014/main" val="3162245139"/>
                    </a:ext>
                  </a:extLst>
                </a:gridCol>
                <a:gridCol w="1089813">
                  <a:extLst>
                    <a:ext uri="{9D8B030D-6E8A-4147-A177-3AD203B41FA5}">
                      <a16:colId xmlns:a16="http://schemas.microsoft.com/office/drawing/2014/main" val="3844393496"/>
                    </a:ext>
                  </a:extLst>
                </a:gridCol>
                <a:gridCol w="1047898">
                  <a:extLst>
                    <a:ext uri="{9D8B030D-6E8A-4147-A177-3AD203B41FA5}">
                      <a16:colId xmlns:a16="http://schemas.microsoft.com/office/drawing/2014/main" val="4145716194"/>
                    </a:ext>
                  </a:extLst>
                </a:gridCol>
                <a:gridCol w="1047898">
                  <a:extLst>
                    <a:ext uri="{9D8B030D-6E8A-4147-A177-3AD203B41FA5}">
                      <a16:colId xmlns:a16="http://schemas.microsoft.com/office/drawing/2014/main" val="2936232815"/>
                    </a:ext>
                  </a:extLst>
                </a:gridCol>
                <a:gridCol w="859276">
                  <a:extLst>
                    <a:ext uri="{9D8B030D-6E8A-4147-A177-3AD203B41FA5}">
                      <a16:colId xmlns:a16="http://schemas.microsoft.com/office/drawing/2014/main" val="2086994232"/>
                    </a:ext>
                  </a:extLst>
                </a:gridCol>
                <a:gridCol w="1236520">
                  <a:extLst>
                    <a:ext uri="{9D8B030D-6E8A-4147-A177-3AD203B41FA5}">
                      <a16:colId xmlns:a16="http://schemas.microsoft.com/office/drawing/2014/main" val="3179150843"/>
                    </a:ext>
                  </a:extLst>
                </a:gridCol>
                <a:gridCol w="985024">
                  <a:extLst>
                    <a:ext uri="{9D8B030D-6E8A-4147-A177-3AD203B41FA5}">
                      <a16:colId xmlns:a16="http://schemas.microsoft.com/office/drawing/2014/main" val="645124078"/>
                    </a:ext>
                  </a:extLst>
                </a:gridCol>
              </a:tblGrid>
              <a:tr h="9016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RGInt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Forward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effects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Forward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effects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(excluded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within)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Backward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effects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Backward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effects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(excluded </a:t>
                      </a:r>
                      <a:br>
                        <a:rPr lang="pt-BR" sz="1200" kern="0" dirty="0">
                          <a:effectLst/>
                        </a:rPr>
                      </a:br>
                      <a:r>
                        <a:rPr lang="pt-BR" sz="1200" kern="0" dirty="0">
                          <a:effectLst/>
                        </a:rPr>
                        <a:t>within)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Balance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GDP</a:t>
                      </a:r>
                      <a:br>
                        <a:rPr lang="en-US" sz="1200" kern="0" dirty="0">
                          <a:effectLst/>
                        </a:rPr>
                      </a:br>
                      <a:r>
                        <a:rPr lang="en-US" sz="1200" kern="0" dirty="0">
                          <a:effectLst/>
                        </a:rPr>
                        <a:t>per capita</a:t>
                      </a:r>
                      <a:br>
                        <a:rPr lang="en-US" sz="1200" kern="0" dirty="0">
                          <a:effectLst/>
                        </a:rPr>
                      </a:br>
                      <a:r>
                        <a:rPr lang="en-US" sz="1200" kern="0" dirty="0">
                          <a:effectLst/>
                        </a:rPr>
                        <a:t>(PPP thousands)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Pop. Dens</a:t>
                      </a:r>
                      <a:br>
                        <a:rPr lang="en-US" sz="1200" kern="0" dirty="0">
                          <a:effectLst/>
                        </a:rPr>
                      </a:br>
                      <a:r>
                        <a:rPr lang="en-US" sz="1200" kern="0" dirty="0">
                          <a:effectLst/>
                        </a:rPr>
                        <a:t>(people per Km2)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ctr"/>
                </a:tc>
                <a:extLst>
                  <a:ext uri="{0D108BD9-81ED-4DB2-BD59-A6C34878D82A}">
                    <a16:rowId xmlns:a16="http://schemas.microsoft.com/office/drawing/2014/main" val="3424187577"/>
                  </a:ext>
                </a:extLst>
              </a:tr>
              <a:tr h="3136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Belo Horizonte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2,176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0,833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1,443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0,100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0,734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16,738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153,532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3321632637"/>
                  </a:ext>
                </a:extLst>
              </a:tr>
              <a:tr h="156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Uberlândia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1,550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0,240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1,443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0,133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0,107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20,634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32,927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796352040"/>
                  </a:ext>
                </a:extLst>
              </a:tr>
              <a:tr h="156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Juíz de Fora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1,446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0,165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1,394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0,113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0,052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9,854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60,092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4162857528"/>
                  </a:ext>
                </a:extLst>
              </a:tr>
              <a:tr h="156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Pouso Alegre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1,436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0,180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1,386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0,130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0,050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16,700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62,448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505146596"/>
                  </a:ext>
                </a:extLst>
              </a:tr>
              <a:tr h="156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Varginha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1,417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0,130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1,408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0,121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0,009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11,301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44,446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718438139"/>
                  </a:ext>
                </a:extLst>
              </a:tr>
              <a:tr h="3136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Governador Valadares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1,313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0,039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1,390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0,116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-0,077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7,441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29,604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302189304"/>
                  </a:ext>
                </a:extLst>
              </a:tr>
              <a:tr h="156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Divinópolis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1,342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0,100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1,426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0,184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-0,084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12,670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36,323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3480481108"/>
                  </a:ext>
                </a:extLst>
              </a:tr>
              <a:tr h="3136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Montes Claros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1,289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0,047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1,384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0,142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-0,095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7,083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13,513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3184051426"/>
                  </a:ext>
                </a:extLst>
              </a:tr>
              <a:tr h="3136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Patos de Minas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1,382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0,079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1,490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0,187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-0,108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14,317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9,745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1213793706"/>
                  </a:ext>
                </a:extLst>
              </a:tr>
              <a:tr h="156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Teófilo Otoni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1,251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0,028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1,370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0,148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-0,120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5,627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15,645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1636359811"/>
                  </a:ext>
                </a:extLst>
              </a:tr>
              <a:tr h="156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Uberaba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1,354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0,118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1,478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0,242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-0,124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20,644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21,835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619474884"/>
                  </a:ext>
                </a:extLst>
              </a:tr>
              <a:tr h="156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Barbacena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1,273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0,041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1,427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0,195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-0,154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11,913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50,751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3524550537"/>
                  </a:ext>
                </a:extLst>
              </a:tr>
              <a:tr h="156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Ipatinga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1,271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0,059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1,460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0,248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-0,189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13,991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77,479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1451145790"/>
                  </a:ext>
                </a:extLst>
              </a:tr>
              <a:tr h="31361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1" kern="0" dirty="0">
                          <a:effectLst/>
                        </a:rPr>
                        <a:t>Income categories (2011)</a:t>
                      </a:r>
                      <a:endParaRPr lang="pt-BR" sz="12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1" kern="0" dirty="0">
                          <a:effectLst/>
                        </a:rPr>
                        <a:t>Balance</a:t>
                      </a:r>
                      <a:br>
                        <a:rPr lang="pt-BR" sz="1200" b="1" kern="0" dirty="0">
                          <a:effectLst/>
                        </a:rPr>
                      </a:br>
                      <a:r>
                        <a:rPr lang="pt-BR" sz="1200" b="1" kern="0" dirty="0">
                          <a:effectLst/>
                        </a:rPr>
                        <a:t>(mean)</a:t>
                      </a:r>
                      <a:endParaRPr lang="pt-BR" sz="12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1" kern="0" dirty="0">
                          <a:effectLst/>
                        </a:rPr>
                        <a:t>Pop.  density categories (2011)</a:t>
                      </a:r>
                      <a:endParaRPr lang="pt-BR" sz="12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1" kern="0" dirty="0">
                          <a:effectLst/>
                        </a:rPr>
                        <a:t>Balance</a:t>
                      </a:r>
                      <a:br>
                        <a:rPr lang="pt-BR" sz="1200" b="1" kern="0" dirty="0">
                          <a:effectLst/>
                        </a:rPr>
                      </a:br>
                      <a:r>
                        <a:rPr lang="pt-BR" sz="1200" b="1" kern="0" dirty="0">
                          <a:effectLst/>
                        </a:rPr>
                        <a:t>(mean)</a:t>
                      </a:r>
                      <a:endParaRPr lang="pt-BR" sz="12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ctr"/>
                </a:tc>
                <a:extLst>
                  <a:ext uri="{0D108BD9-81ED-4DB2-BD59-A6C34878D82A}">
                    <a16:rowId xmlns:a16="http://schemas.microsoft.com/office/drawing/2014/main" val="3733286578"/>
                  </a:ext>
                </a:extLst>
              </a:tr>
              <a:tr h="156805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Richer regions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0,191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1" kern="0" dirty="0">
                          <a:effectLst/>
                        </a:rPr>
                        <a:t>High-density regions</a:t>
                      </a:r>
                      <a:endParaRPr lang="pt-BR" sz="12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0,099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3524597297"/>
                  </a:ext>
                </a:extLst>
              </a:tr>
              <a:tr h="156805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Intermediate regions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-0,105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1" kern="0" dirty="0">
                          <a:effectLst/>
                        </a:rPr>
                        <a:t>Intermediate regions</a:t>
                      </a:r>
                      <a:endParaRPr lang="pt-BR" sz="12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-0,034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1301602897"/>
                  </a:ext>
                </a:extLst>
              </a:tr>
              <a:tr h="156805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Poorer regions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-0,060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1" kern="0" dirty="0">
                          <a:effectLst/>
                        </a:rPr>
                        <a:t>Low-density regions</a:t>
                      </a:r>
                      <a:endParaRPr lang="pt-BR" sz="12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0" dirty="0">
                          <a:effectLst/>
                        </a:rPr>
                        <a:t>-0,108</a:t>
                      </a:r>
                      <a:endParaRPr lang="pt-B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88" marR="36588" marT="0" marB="0" anchor="b"/>
                </a:tc>
                <a:extLst>
                  <a:ext uri="{0D108BD9-81ED-4DB2-BD59-A6C34878D82A}">
                    <a16:rowId xmlns:a16="http://schemas.microsoft.com/office/drawing/2014/main" val="220965580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14E4D0F3-1551-A375-B937-259357F4E37E}"/>
              </a:ext>
            </a:extLst>
          </p:cNvPr>
          <p:cNvSpPr txBox="1"/>
          <p:nvPr/>
        </p:nvSpPr>
        <p:spPr>
          <a:xfrm>
            <a:off x="791569" y="357870"/>
            <a:ext cx="9921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Table 2 - Main Results of the Interrelational Income Multipliers (K matrix) – Minas Gerais - 2019 </a:t>
            </a:r>
            <a:endParaRPr lang="pt-BR" dirty="0"/>
          </a:p>
          <a:p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C5F1170-6804-B012-EDA7-7A22181872A0}"/>
              </a:ext>
            </a:extLst>
          </p:cNvPr>
          <p:cNvSpPr txBox="1"/>
          <p:nvPr/>
        </p:nvSpPr>
        <p:spPr>
          <a:xfrm>
            <a:off x="1424712" y="5853799"/>
            <a:ext cx="8793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Own elaboration.</a:t>
            </a:r>
          </a:p>
          <a:p>
            <a:r>
              <a:rPr lang="en-US" sz="1200" dirty="0"/>
              <a:t>Note: Richer regions: GDP per capita &gt; 15 thousands US$ PPP; intermediate: GDP per capita between 10 thousands US$ PPP and 15 thousands US$ PPP; Poorer states: GDP per capita &lt; 10 thousands US$ PPP.</a:t>
            </a:r>
            <a:endParaRPr lang="pt-BR" sz="1200" dirty="0"/>
          </a:p>
          <a:p>
            <a:r>
              <a:rPr lang="en-US" sz="1200" dirty="0"/>
              <a:t>High-density states: Population density &gt; 50 people per km2; intermediate: population density between 20 people per km2 and 50 people per km2; low-density states: population density &lt; 20 people per km2.</a:t>
            </a:r>
            <a:endParaRPr lang="pt-BR" sz="1200" dirty="0"/>
          </a:p>
          <a:p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9710095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211940-BBAF-CD80-4041-47E830840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Subnational evidence: Minas Gerais</a:t>
            </a:r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0E85C65A-9BD4-FA41-DF46-FEE794EF54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6552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208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66AA7B5-0DE8-4883-A5B1-5AC50D21AE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98CA8A0-FBCA-4A00-A8CE-B3BA726E58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031E41A-884D-4F34-A2DF-7733CE696C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CDE7531-308C-4AA5-9C35-998FFE0A8B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B0510-4338-6945-3EDC-8EAE4D623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207687-385F-2FBA-6303-6E06C4546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Subnational evidence: Minas Gerais</a:t>
            </a:r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6881C130-8254-B495-1BB5-43B18A08EC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8244210"/>
              </p:ext>
            </p:extLst>
          </p:nvPr>
        </p:nvGraphicFramePr>
        <p:xfrm>
          <a:off x="838200" y="1577647"/>
          <a:ext cx="10515600" cy="4878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A332EB5D-21C7-5C12-1B40-C7A28938A0E6}"/>
              </a:ext>
            </a:extLst>
          </p:cNvPr>
          <p:cNvSpPr txBox="1"/>
          <p:nvPr/>
        </p:nvSpPr>
        <p:spPr>
          <a:xfrm>
            <a:off x="1173708" y="5583805"/>
            <a:ext cx="10180092" cy="132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lvl="1" indent="-114300" defTabSz="6223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"/>
            </a:pPr>
            <a:r>
              <a:rPr lang="en-US" sz="1500" dirty="0"/>
              <a:t>The labor share of the value added is lower. </a:t>
            </a:r>
            <a:endParaRPr lang="en-US" sz="15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marL="114300" lvl="1" indent="-114300" defTabSz="6223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"/>
            </a:pPr>
            <a:r>
              <a:rPr lang="en-US" sz="15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The region is highly dependent on the Uberlândia RGInt, particularly for inputs related to food manufacturing and biofuels (Aguilar et al.. 2026).</a:t>
            </a:r>
          </a:p>
          <a:p>
            <a:pPr marL="0" lvl="1" defTabSz="6223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endParaRPr lang="pt-BR" sz="1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ptos" panose="02110004020202020204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213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66AA7B5-0DE8-4883-A5B1-5AC50D21AE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2F8ACA5-3D87-41F8-A52E-6B95A25F78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BBD17DE-33E2-455A-B3EE-A7D01718E5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69B0D9C-5D78-46C6-81B5-9B9297CDA2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09C1962-BC05-4F1F-86AC-02963A690D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E46011-B129-D0C3-BE99-FCFF72112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Conclusions and Discussion</a:t>
            </a:r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D712DCFA-9209-3200-B0C7-4E0D0C1B640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520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8A92C6-3339-4C6C-8E07-CD8714FF8A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2C2822B-21BA-4E29-9952-CBCF5B775E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B386343-24AA-4666-9710-F80748A25A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2E3721D-848F-41AE-9C49-13C5E603AB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5D67E93-CBE5-498F-9E36-49594669CB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635AB2-D5A1-77A1-D106-F71D4E3C3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400" dirty="0"/>
              <a:t>Thank </a:t>
            </a:r>
            <a:r>
              <a:rPr lang="pt-BR" sz="5400" dirty="0" err="1"/>
              <a:t>you</a:t>
            </a:r>
            <a:r>
              <a:rPr lang="pt-BR" sz="5400" dirty="0"/>
              <a:t> (lucio.barbosa@fjp.mg.gov.br)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BFBA26B-4ABE-2A92-F276-E71EE9ED5B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3997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90DFFD-1034-F01B-EDC7-9F4071701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Brazil: a Large and Unequal country</a:t>
            </a:r>
          </a:p>
        </p:txBody>
      </p:sp>
      <p:graphicFrame>
        <p:nvGraphicFramePr>
          <p:cNvPr id="7" name="Espaço Reservado para Conteúdo 2">
            <a:extLst>
              <a:ext uri="{FF2B5EF4-FFF2-40B4-BE49-F238E27FC236}">
                <a16:creationId xmlns:a16="http://schemas.microsoft.com/office/drawing/2014/main" id="{AA8CF7D9-961B-7B7F-3421-52718422F7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178870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029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42B011-4D99-410E-88AD-BBD324711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DB90E10-CD7C-422D-A0D7-2A0ED503FE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6192BB1-BDA8-4684-BDF4-DD36D2420B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2A1F2E9-4994-484F-ACF3-05A441D85A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D88201-9291-7C27-B44D-67CF1D1BA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Inequality is persistent over time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9868B48-C4E4-6F9C-6ECA-964A8B1BA0C0}"/>
              </a:ext>
            </a:extLst>
          </p:cNvPr>
          <p:cNvSpPr txBox="1"/>
          <p:nvPr/>
        </p:nvSpPr>
        <p:spPr>
          <a:xfrm>
            <a:off x="718867" y="1502974"/>
            <a:ext cx="10634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Figure 2 – Interstate inequality in Brazil: states and the Federal District – Gini index</a:t>
            </a:r>
            <a:endParaRPr lang="pt-BR" dirty="0"/>
          </a:p>
          <a:p>
            <a:endParaRPr lang="pt-BR" dirty="0"/>
          </a:p>
        </p:txBody>
      </p:sp>
      <p:pic>
        <p:nvPicPr>
          <p:cNvPr id="4" name="Imagem 3" descr="Gráfico, Gráfico de linhas&#10;&#10;O conteúdo gerado por IA pode estar incorreto.">
            <a:extLst>
              <a:ext uri="{FF2B5EF4-FFF2-40B4-BE49-F238E27FC236}">
                <a16:creationId xmlns:a16="http://schemas.microsoft.com/office/drawing/2014/main" id="{A480C642-E13F-5894-8AD8-8318C65C2E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21" y="2198473"/>
            <a:ext cx="8527312" cy="2840833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B3578A45-7BD0-9175-3418-EA048D86EFE4}"/>
              </a:ext>
            </a:extLst>
          </p:cNvPr>
          <p:cNvSpPr txBox="1"/>
          <p:nvPr/>
        </p:nvSpPr>
        <p:spPr>
          <a:xfrm>
            <a:off x="1427887" y="5310209"/>
            <a:ext cx="7840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Own elaboration based on IBGE.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040017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697CDA-BDB7-4883-B48B-1D4EDB2F0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D4CAB67-B8A7-6F8C-AB48-991C6B5D3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751" y="934327"/>
            <a:ext cx="8924392" cy="1058275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Research question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295B176-FA0E-4B6A-A190-5E2E82BEA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3813" y="2337807"/>
            <a:ext cx="9604374" cy="3585866"/>
          </a:xfrm>
          <a:custGeom>
            <a:avLst/>
            <a:gdLst>
              <a:gd name="connsiteX0" fmla="*/ 0 w 9604374"/>
              <a:gd name="connsiteY0" fmla="*/ 0 h 3585866"/>
              <a:gd name="connsiteX1" fmla="*/ 9604374 w 9604374"/>
              <a:gd name="connsiteY1" fmla="*/ 0 h 3585866"/>
              <a:gd name="connsiteX2" fmla="*/ 9604374 w 9604374"/>
              <a:gd name="connsiteY2" fmla="*/ 3095088 h 3585866"/>
              <a:gd name="connsiteX3" fmla="*/ 9591455 w 9604374"/>
              <a:gd name="connsiteY3" fmla="*/ 3097044 h 3585866"/>
              <a:gd name="connsiteX4" fmla="*/ 9285147 w 9604374"/>
              <a:gd name="connsiteY4" fmla="*/ 3164182 h 3585866"/>
              <a:gd name="connsiteX5" fmla="*/ 9114078 w 9604374"/>
              <a:gd name="connsiteY5" fmla="*/ 3164299 h 3585866"/>
              <a:gd name="connsiteX6" fmla="*/ 8999665 w 9604374"/>
              <a:gd name="connsiteY6" fmla="*/ 3157864 h 3585866"/>
              <a:gd name="connsiteX7" fmla="*/ 8925240 w 9604374"/>
              <a:gd name="connsiteY7" fmla="*/ 3152135 h 3585866"/>
              <a:gd name="connsiteX8" fmla="*/ 8868257 w 9604374"/>
              <a:gd name="connsiteY8" fmla="*/ 3146819 h 3585866"/>
              <a:gd name="connsiteX9" fmla="*/ 8792363 w 9604374"/>
              <a:gd name="connsiteY9" fmla="*/ 3146856 h 3585866"/>
              <a:gd name="connsiteX10" fmla="*/ 8668399 w 9604374"/>
              <a:gd name="connsiteY10" fmla="*/ 3196893 h 3585866"/>
              <a:gd name="connsiteX11" fmla="*/ 8474043 w 9604374"/>
              <a:gd name="connsiteY11" fmla="*/ 3240734 h 3585866"/>
              <a:gd name="connsiteX12" fmla="*/ 8317555 w 9604374"/>
              <a:gd name="connsiteY12" fmla="*/ 3247156 h 3585866"/>
              <a:gd name="connsiteX13" fmla="*/ 8280111 w 9604374"/>
              <a:gd name="connsiteY13" fmla="*/ 3255812 h 3585866"/>
              <a:gd name="connsiteX14" fmla="*/ 8096088 w 9604374"/>
              <a:gd name="connsiteY14" fmla="*/ 3253903 h 3585866"/>
              <a:gd name="connsiteX15" fmla="*/ 7825642 w 9604374"/>
              <a:gd name="connsiteY15" fmla="*/ 3271628 h 3585866"/>
              <a:gd name="connsiteX16" fmla="*/ 7531820 w 9604374"/>
              <a:gd name="connsiteY16" fmla="*/ 3252671 h 3585866"/>
              <a:gd name="connsiteX17" fmla="*/ 7193751 w 9604374"/>
              <a:gd name="connsiteY17" fmla="*/ 3245192 h 3585866"/>
              <a:gd name="connsiteX18" fmla="*/ 6976768 w 9604374"/>
              <a:gd name="connsiteY18" fmla="*/ 3238559 h 3585866"/>
              <a:gd name="connsiteX19" fmla="*/ 6756462 w 9604374"/>
              <a:gd name="connsiteY19" fmla="*/ 3273268 h 3585866"/>
              <a:gd name="connsiteX20" fmla="*/ 6512214 w 9604374"/>
              <a:gd name="connsiteY20" fmla="*/ 3298845 h 3585866"/>
              <a:gd name="connsiteX21" fmla="*/ 6289569 w 9604374"/>
              <a:gd name="connsiteY21" fmla="*/ 3301118 h 3585866"/>
              <a:gd name="connsiteX22" fmla="*/ 6157816 w 9604374"/>
              <a:gd name="connsiteY22" fmla="*/ 3308643 h 3585866"/>
              <a:gd name="connsiteX23" fmla="*/ 6110062 w 9604374"/>
              <a:gd name="connsiteY23" fmla="*/ 3321185 h 3585866"/>
              <a:gd name="connsiteX24" fmla="*/ 6041832 w 9604374"/>
              <a:gd name="connsiteY24" fmla="*/ 3332190 h 3585866"/>
              <a:gd name="connsiteX25" fmla="*/ 5923195 w 9604374"/>
              <a:gd name="connsiteY25" fmla="*/ 3359104 h 3585866"/>
              <a:gd name="connsiteX26" fmla="*/ 5770972 w 9604374"/>
              <a:gd name="connsiteY26" fmla="*/ 3369893 h 3585866"/>
              <a:gd name="connsiteX27" fmla="*/ 5632583 w 9604374"/>
              <a:gd name="connsiteY27" fmla="*/ 3357730 h 3585866"/>
              <a:gd name="connsiteX28" fmla="*/ 5539996 w 9604374"/>
              <a:gd name="connsiteY28" fmla="*/ 3352890 h 3585866"/>
              <a:gd name="connsiteX29" fmla="*/ 5315460 w 9604374"/>
              <a:gd name="connsiteY29" fmla="*/ 3350411 h 3585866"/>
              <a:gd name="connsiteX30" fmla="*/ 5072455 w 9604374"/>
              <a:gd name="connsiteY30" fmla="*/ 3338147 h 3585866"/>
              <a:gd name="connsiteX31" fmla="*/ 5016364 w 9604374"/>
              <a:gd name="connsiteY31" fmla="*/ 3348937 h 3585866"/>
              <a:gd name="connsiteX32" fmla="*/ 4922276 w 9604374"/>
              <a:gd name="connsiteY32" fmla="*/ 3366515 h 3585866"/>
              <a:gd name="connsiteX33" fmla="*/ 4856444 w 9604374"/>
              <a:gd name="connsiteY33" fmla="*/ 3399463 h 3585866"/>
              <a:gd name="connsiteX34" fmla="*/ 4775993 w 9604374"/>
              <a:gd name="connsiteY34" fmla="*/ 3406312 h 3585866"/>
              <a:gd name="connsiteX35" fmla="*/ 4667320 w 9604374"/>
              <a:gd name="connsiteY35" fmla="*/ 3397926 h 3585866"/>
              <a:gd name="connsiteX36" fmla="*/ 4540268 w 9604374"/>
              <a:gd name="connsiteY36" fmla="*/ 3424464 h 3585866"/>
              <a:gd name="connsiteX37" fmla="*/ 4465491 w 9604374"/>
              <a:gd name="connsiteY37" fmla="*/ 3433154 h 3585866"/>
              <a:gd name="connsiteX38" fmla="*/ 4262864 w 9604374"/>
              <a:gd name="connsiteY38" fmla="*/ 3464075 h 3585866"/>
              <a:gd name="connsiteX39" fmla="*/ 4175005 w 9604374"/>
              <a:gd name="connsiteY39" fmla="*/ 3493545 h 3585866"/>
              <a:gd name="connsiteX40" fmla="*/ 4030100 w 9604374"/>
              <a:gd name="connsiteY40" fmla="*/ 3514212 h 3585866"/>
              <a:gd name="connsiteX41" fmla="*/ 3926631 w 9604374"/>
              <a:gd name="connsiteY41" fmla="*/ 3525304 h 3585866"/>
              <a:gd name="connsiteX42" fmla="*/ 3897306 w 9604374"/>
              <a:gd name="connsiteY42" fmla="*/ 3547095 h 3585866"/>
              <a:gd name="connsiteX43" fmla="*/ 3896886 w 9604374"/>
              <a:gd name="connsiteY43" fmla="*/ 3547500 h 3585866"/>
              <a:gd name="connsiteX44" fmla="*/ 3834004 w 9604374"/>
              <a:gd name="connsiteY44" fmla="*/ 3550510 h 3585866"/>
              <a:gd name="connsiteX45" fmla="*/ 3696227 w 9604374"/>
              <a:gd name="connsiteY45" fmla="*/ 3574175 h 3585866"/>
              <a:gd name="connsiteX46" fmla="*/ 3652821 w 9604374"/>
              <a:gd name="connsiteY46" fmla="*/ 3580368 h 3585866"/>
              <a:gd name="connsiteX47" fmla="*/ 3629691 w 9604374"/>
              <a:gd name="connsiteY47" fmla="*/ 3585866 h 3585866"/>
              <a:gd name="connsiteX48" fmla="*/ 3595018 w 9604374"/>
              <a:gd name="connsiteY48" fmla="*/ 3571623 h 3585866"/>
              <a:gd name="connsiteX49" fmla="*/ 3551656 w 9604374"/>
              <a:gd name="connsiteY49" fmla="*/ 3577800 h 3585866"/>
              <a:gd name="connsiteX50" fmla="*/ 3541558 w 9604374"/>
              <a:gd name="connsiteY50" fmla="*/ 3579797 h 3585866"/>
              <a:gd name="connsiteX51" fmla="*/ 3465708 w 9604374"/>
              <a:gd name="connsiteY51" fmla="*/ 3565931 h 3585866"/>
              <a:gd name="connsiteX52" fmla="*/ 3458313 w 9604374"/>
              <a:gd name="connsiteY52" fmla="*/ 3560366 h 3585866"/>
              <a:gd name="connsiteX53" fmla="*/ 3420278 w 9604374"/>
              <a:gd name="connsiteY53" fmla="*/ 3557947 h 3585866"/>
              <a:gd name="connsiteX54" fmla="*/ 3415952 w 9604374"/>
              <a:gd name="connsiteY54" fmla="*/ 3559424 h 3585866"/>
              <a:gd name="connsiteX55" fmla="*/ 3384432 w 9604374"/>
              <a:gd name="connsiteY55" fmla="*/ 3550905 h 3585866"/>
              <a:gd name="connsiteX56" fmla="*/ 3258039 w 9604374"/>
              <a:gd name="connsiteY56" fmla="*/ 3535884 h 3585866"/>
              <a:gd name="connsiteX57" fmla="*/ 3015008 w 9604374"/>
              <a:gd name="connsiteY57" fmla="*/ 3528000 h 3585866"/>
              <a:gd name="connsiteX58" fmla="*/ 2761910 w 9604374"/>
              <a:gd name="connsiteY58" fmla="*/ 3505496 h 3585866"/>
              <a:gd name="connsiteX59" fmla="*/ 2521923 w 9604374"/>
              <a:gd name="connsiteY59" fmla="*/ 3514208 h 3585866"/>
              <a:gd name="connsiteX60" fmla="*/ 2085894 w 9604374"/>
              <a:gd name="connsiteY60" fmla="*/ 3490122 h 3585866"/>
              <a:gd name="connsiteX61" fmla="*/ 1936305 w 9604374"/>
              <a:gd name="connsiteY61" fmla="*/ 3487966 h 3585866"/>
              <a:gd name="connsiteX62" fmla="*/ 1836080 w 9604374"/>
              <a:gd name="connsiteY62" fmla="*/ 3487150 h 3585866"/>
              <a:gd name="connsiteX63" fmla="*/ 1829133 w 9604374"/>
              <a:gd name="connsiteY63" fmla="*/ 3489437 h 3585866"/>
              <a:gd name="connsiteX64" fmla="*/ 1801140 w 9604374"/>
              <a:gd name="connsiteY64" fmla="*/ 3490787 h 3585866"/>
              <a:gd name="connsiteX65" fmla="*/ 1793476 w 9604374"/>
              <a:gd name="connsiteY65" fmla="*/ 3500921 h 3585866"/>
              <a:gd name="connsiteX66" fmla="*/ 1699923 w 9604374"/>
              <a:gd name="connsiteY66" fmla="*/ 3509706 h 3585866"/>
              <a:gd name="connsiteX67" fmla="*/ 1474760 w 9604374"/>
              <a:gd name="connsiteY67" fmla="*/ 3513685 h 3585866"/>
              <a:gd name="connsiteX68" fmla="*/ 1308130 w 9604374"/>
              <a:gd name="connsiteY68" fmla="*/ 3496703 h 3585866"/>
              <a:gd name="connsiteX69" fmla="*/ 1252381 w 9604374"/>
              <a:gd name="connsiteY69" fmla="*/ 3506093 h 3585866"/>
              <a:gd name="connsiteX70" fmla="*/ 1174550 w 9604374"/>
              <a:gd name="connsiteY70" fmla="*/ 3512642 h 3585866"/>
              <a:gd name="connsiteX71" fmla="*/ 924455 w 9604374"/>
              <a:gd name="connsiteY71" fmla="*/ 3507283 h 3585866"/>
              <a:gd name="connsiteX72" fmla="*/ 718373 w 9604374"/>
              <a:gd name="connsiteY72" fmla="*/ 3511753 h 3585866"/>
              <a:gd name="connsiteX73" fmla="*/ 600444 w 9604374"/>
              <a:gd name="connsiteY73" fmla="*/ 3520899 h 3585866"/>
              <a:gd name="connsiteX74" fmla="*/ 351173 w 9604374"/>
              <a:gd name="connsiteY74" fmla="*/ 3495843 h 3585866"/>
              <a:gd name="connsiteX75" fmla="*/ 108372 w 9604374"/>
              <a:gd name="connsiteY75" fmla="*/ 3484386 h 3585866"/>
              <a:gd name="connsiteX76" fmla="*/ 6467 w 9604374"/>
              <a:gd name="connsiteY76" fmla="*/ 3476532 h 3585866"/>
              <a:gd name="connsiteX77" fmla="*/ 0 w 9604374"/>
              <a:gd name="connsiteY77" fmla="*/ 3475412 h 3585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9604374" h="3585866">
                <a:moveTo>
                  <a:pt x="0" y="0"/>
                </a:moveTo>
                <a:lnTo>
                  <a:pt x="9604374" y="0"/>
                </a:lnTo>
                <a:lnTo>
                  <a:pt x="9604374" y="3095088"/>
                </a:lnTo>
                <a:lnTo>
                  <a:pt x="9591455" y="3097044"/>
                </a:lnTo>
                <a:cubicBezTo>
                  <a:pt x="9496183" y="3133516"/>
                  <a:pt x="9411472" y="3121301"/>
                  <a:pt x="9285147" y="3164182"/>
                </a:cubicBezTo>
                <a:cubicBezTo>
                  <a:pt x="9222914" y="3162781"/>
                  <a:pt x="9174371" y="3173454"/>
                  <a:pt x="9114078" y="3164299"/>
                </a:cubicBezTo>
                <a:cubicBezTo>
                  <a:pt x="9087411" y="3155904"/>
                  <a:pt x="9030947" y="3180906"/>
                  <a:pt x="8999665" y="3157864"/>
                </a:cubicBezTo>
                <a:cubicBezTo>
                  <a:pt x="8997339" y="3174606"/>
                  <a:pt x="8938300" y="3159909"/>
                  <a:pt x="8925240" y="3152135"/>
                </a:cubicBezTo>
                <a:cubicBezTo>
                  <a:pt x="8910091" y="3159441"/>
                  <a:pt x="8884639" y="3146109"/>
                  <a:pt x="8868257" y="3146819"/>
                </a:cubicBezTo>
                <a:cubicBezTo>
                  <a:pt x="8835852" y="3110204"/>
                  <a:pt x="8832251" y="3167659"/>
                  <a:pt x="8792363" y="3146856"/>
                </a:cubicBezTo>
                <a:cubicBezTo>
                  <a:pt x="8774838" y="3159285"/>
                  <a:pt x="8715420" y="3185652"/>
                  <a:pt x="8668399" y="3196893"/>
                </a:cubicBezTo>
                <a:cubicBezTo>
                  <a:pt x="8575902" y="3221445"/>
                  <a:pt x="8569506" y="3250654"/>
                  <a:pt x="8474043" y="3240734"/>
                </a:cubicBezTo>
                <a:cubicBezTo>
                  <a:pt x="8460613" y="3264436"/>
                  <a:pt x="8297088" y="3204738"/>
                  <a:pt x="8317555" y="3247156"/>
                </a:cubicBezTo>
                <a:cubicBezTo>
                  <a:pt x="8285696" y="3245083"/>
                  <a:pt x="8262352" y="3228203"/>
                  <a:pt x="8280111" y="3255812"/>
                </a:cubicBezTo>
                <a:lnTo>
                  <a:pt x="8096088" y="3253903"/>
                </a:lnTo>
                <a:cubicBezTo>
                  <a:pt x="7994084" y="3261603"/>
                  <a:pt x="7930388" y="3281921"/>
                  <a:pt x="7825642" y="3271628"/>
                </a:cubicBezTo>
                <a:cubicBezTo>
                  <a:pt x="7723046" y="3270395"/>
                  <a:pt x="7671282" y="3252297"/>
                  <a:pt x="7531820" y="3252671"/>
                </a:cubicBezTo>
                <a:cubicBezTo>
                  <a:pt x="7433606" y="3250277"/>
                  <a:pt x="7293100" y="3236234"/>
                  <a:pt x="7193751" y="3245192"/>
                </a:cubicBezTo>
                <a:cubicBezTo>
                  <a:pt x="7074822" y="3223769"/>
                  <a:pt x="7104250" y="3250265"/>
                  <a:pt x="6976768" y="3238559"/>
                </a:cubicBezTo>
                <a:cubicBezTo>
                  <a:pt x="6921032" y="3284865"/>
                  <a:pt x="6823818" y="3261794"/>
                  <a:pt x="6756462" y="3273268"/>
                </a:cubicBezTo>
                <a:cubicBezTo>
                  <a:pt x="6679037" y="3283316"/>
                  <a:pt x="6590030" y="3294204"/>
                  <a:pt x="6512214" y="3298845"/>
                </a:cubicBezTo>
                <a:cubicBezTo>
                  <a:pt x="6450581" y="3277980"/>
                  <a:pt x="6366042" y="3329199"/>
                  <a:pt x="6289569" y="3301118"/>
                </a:cubicBezTo>
                <a:cubicBezTo>
                  <a:pt x="6261432" y="3294355"/>
                  <a:pt x="6174310" y="3295209"/>
                  <a:pt x="6157816" y="3308643"/>
                </a:cubicBezTo>
                <a:cubicBezTo>
                  <a:pt x="6139648" y="3311557"/>
                  <a:pt x="6118459" y="3306799"/>
                  <a:pt x="6110062" y="3321185"/>
                </a:cubicBezTo>
                <a:cubicBezTo>
                  <a:pt x="6096189" y="3338498"/>
                  <a:pt x="6032810" y="3311765"/>
                  <a:pt x="6041832" y="3332190"/>
                </a:cubicBezTo>
                <a:cubicBezTo>
                  <a:pt x="5996830" y="3313871"/>
                  <a:pt x="5961033" y="3350141"/>
                  <a:pt x="5923195" y="3359104"/>
                </a:cubicBezTo>
                <a:cubicBezTo>
                  <a:pt x="5887750" y="3340930"/>
                  <a:pt x="5853570" y="3365323"/>
                  <a:pt x="5770972" y="3369893"/>
                </a:cubicBezTo>
                <a:cubicBezTo>
                  <a:pt x="5731993" y="3348876"/>
                  <a:pt x="5705091" y="3385599"/>
                  <a:pt x="5632583" y="3357730"/>
                </a:cubicBezTo>
                <a:cubicBezTo>
                  <a:pt x="5594087" y="3357562"/>
                  <a:pt x="5606154" y="3357443"/>
                  <a:pt x="5539996" y="3352890"/>
                </a:cubicBezTo>
                <a:cubicBezTo>
                  <a:pt x="5439049" y="3348000"/>
                  <a:pt x="5408459" y="3356166"/>
                  <a:pt x="5315460" y="3350411"/>
                </a:cubicBezTo>
                <a:cubicBezTo>
                  <a:pt x="5211119" y="3348356"/>
                  <a:pt x="5208881" y="3372469"/>
                  <a:pt x="5072455" y="3338147"/>
                </a:cubicBezTo>
                <a:cubicBezTo>
                  <a:pt x="5061717" y="3354508"/>
                  <a:pt x="5045493" y="3355753"/>
                  <a:pt x="5016364" y="3348937"/>
                </a:cubicBezTo>
                <a:cubicBezTo>
                  <a:pt x="4965900" y="3349130"/>
                  <a:pt x="4977835" y="3389131"/>
                  <a:pt x="4922276" y="3366515"/>
                </a:cubicBezTo>
                <a:cubicBezTo>
                  <a:pt x="4935702" y="3387794"/>
                  <a:pt x="4828733" y="3377760"/>
                  <a:pt x="4856444" y="3399463"/>
                </a:cubicBezTo>
                <a:cubicBezTo>
                  <a:pt x="4827698" y="3420094"/>
                  <a:pt x="4805019" y="3388256"/>
                  <a:pt x="4775993" y="3406312"/>
                </a:cubicBezTo>
                <a:cubicBezTo>
                  <a:pt x="4744470" y="3406056"/>
                  <a:pt x="4706605" y="3394901"/>
                  <a:pt x="4667320" y="3397926"/>
                </a:cubicBezTo>
                <a:cubicBezTo>
                  <a:pt x="4613435" y="3387476"/>
                  <a:pt x="4608100" y="3410487"/>
                  <a:pt x="4540268" y="3424464"/>
                </a:cubicBezTo>
                <a:cubicBezTo>
                  <a:pt x="4508279" y="3412969"/>
                  <a:pt x="4485989" y="3420063"/>
                  <a:pt x="4465491" y="3433154"/>
                </a:cubicBezTo>
                <a:cubicBezTo>
                  <a:pt x="4396498" y="3432601"/>
                  <a:pt x="4338078" y="3453569"/>
                  <a:pt x="4262864" y="3464075"/>
                </a:cubicBezTo>
                <a:cubicBezTo>
                  <a:pt x="4180249" y="3483394"/>
                  <a:pt x="4225769" y="3479019"/>
                  <a:pt x="4175005" y="3493545"/>
                </a:cubicBezTo>
                <a:lnTo>
                  <a:pt x="4030100" y="3514212"/>
                </a:lnTo>
                <a:lnTo>
                  <a:pt x="3926631" y="3525304"/>
                </a:lnTo>
                <a:lnTo>
                  <a:pt x="3897306" y="3547095"/>
                </a:lnTo>
                <a:lnTo>
                  <a:pt x="3896886" y="3547500"/>
                </a:lnTo>
                <a:lnTo>
                  <a:pt x="3834004" y="3550510"/>
                </a:lnTo>
                <a:cubicBezTo>
                  <a:pt x="3800562" y="3554957"/>
                  <a:pt x="3734185" y="3568533"/>
                  <a:pt x="3696227" y="3574175"/>
                </a:cubicBezTo>
                <a:cubicBezTo>
                  <a:pt x="3661780" y="3570074"/>
                  <a:pt x="3640587" y="3551815"/>
                  <a:pt x="3652821" y="3580368"/>
                </a:cubicBezTo>
                <a:cubicBezTo>
                  <a:pt x="3641506" y="3579831"/>
                  <a:pt x="3634593" y="3582151"/>
                  <a:pt x="3629691" y="3585866"/>
                </a:cubicBezTo>
                <a:lnTo>
                  <a:pt x="3595018" y="3571623"/>
                </a:lnTo>
                <a:lnTo>
                  <a:pt x="3551656" y="3577800"/>
                </a:lnTo>
                <a:lnTo>
                  <a:pt x="3541558" y="3579797"/>
                </a:lnTo>
                <a:lnTo>
                  <a:pt x="3465708" y="3565931"/>
                </a:lnTo>
                <a:lnTo>
                  <a:pt x="3458313" y="3560366"/>
                </a:lnTo>
                <a:cubicBezTo>
                  <a:pt x="3450380" y="3556940"/>
                  <a:pt x="3439090" y="3555355"/>
                  <a:pt x="3420278" y="3557947"/>
                </a:cubicBezTo>
                <a:lnTo>
                  <a:pt x="3415952" y="3559424"/>
                </a:lnTo>
                <a:lnTo>
                  <a:pt x="3384432" y="3550905"/>
                </a:lnTo>
                <a:cubicBezTo>
                  <a:pt x="3374259" y="3547029"/>
                  <a:pt x="3265415" y="3542149"/>
                  <a:pt x="3258039" y="3535884"/>
                </a:cubicBezTo>
                <a:cubicBezTo>
                  <a:pt x="3138852" y="3551394"/>
                  <a:pt x="3130647" y="3523871"/>
                  <a:pt x="3015008" y="3528000"/>
                </a:cubicBezTo>
                <a:cubicBezTo>
                  <a:pt x="2914857" y="3486061"/>
                  <a:pt x="2851687" y="3511605"/>
                  <a:pt x="2761910" y="3505496"/>
                </a:cubicBezTo>
                <a:cubicBezTo>
                  <a:pt x="2676401" y="3501198"/>
                  <a:pt x="2636809" y="3514769"/>
                  <a:pt x="2521923" y="3514208"/>
                </a:cubicBezTo>
                <a:cubicBezTo>
                  <a:pt x="2400197" y="3505062"/>
                  <a:pt x="2222818" y="3509922"/>
                  <a:pt x="2085894" y="3490122"/>
                </a:cubicBezTo>
                <a:cubicBezTo>
                  <a:pt x="1978312" y="3483748"/>
                  <a:pt x="1977940" y="3488460"/>
                  <a:pt x="1936305" y="3487966"/>
                </a:cubicBezTo>
                <a:cubicBezTo>
                  <a:pt x="1922459" y="3490683"/>
                  <a:pt x="1849334" y="3482739"/>
                  <a:pt x="1836080" y="3487150"/>
                </a:cubicBezTo>
                <a:lnTo>
                  <a:pt x="1829133" y="3489437"/>
                </a:lnTo>
                <a:lnTo>
                  <a:pt x="1801140" y="3490787"/>
                </a:lnTo>
                <a:lnTo>
                  <a:pt x="1793476" y="3500921"/>
                </a:lnTo>
                <a:lnTo>
                  <a:pt x="1699923" y="3509706"/>
                </a:lnTo>
                <a:cubicBezTo>
                  <a:pt x="1637728" y="3485036"/>
                  <a:pt x="1584624" y="3514467"/>
                  <a:pt x="1474760" y="3513685"/>
                </a:cubicBezTo>
                <a:cubicBezTo>
                  <a:pt x="1445646" y="3505164"/>
                  <a:pt x="1329781" y="3484421"/>
                  <a:pt x="1308130" y="3496703"/>
                </a:cubicBezTo>
                <a:cubicBezTo>
                  <a:pt x="1287409" y="3498430"/>
                  <a:pt x="1265391" y="3492347"/>
                  <a:pt x="1252381" y="3506093"/>
                </a:cubicBezTo>
                <a:cubicBezTo>
                  <a:pt x="1232588" y="3522393"/>
                  <a:pt x="1170020" y="3491785"/>
                  <a:pt x="1174550" y="3512642"/>
                </a:cubicBezTo>
                <a:cubicBezTo>
                  <a:pt x="1119896" y="3512841"/>
                  <a:pt x="1000484" y="3507431"/>
                  <a:pt x="924455" y="3507283"/>
                </a:cubicBezTo>
                <a:cubicBezTo>
                  <a:pt x="887180" y="3483915"/>
                  <a:pt x="777361" y="3516071"/>
                  <a:pt x="718373" y="3511753"/>
                </a:cubicBezTo>
                <a:cubicBezTo>
                  <a:pt x="666588" y="3513355"/>
                  <a:pt x="661645" y="3525551"/>
                  <a:pt x="600444" y="3520899"/>
                </a:cubicBezTo>
                <a:cubicBezTo>
                  <a:pt x="491334" y="3516943"/>
                  <a:pt x="451794" y="3507522"/>
                  <a:pt x="351173" y="3495843"/>
                </a:cubicBezTo>
                <a:cubicBezTo>
                  <a:pt x="237121" y="3487112"/>
                  <a:pt x="235857" y="3499212"/>
                  <a:pt x="108372" y="3484386"/>
                </a:cubicBezTo>
                <a:cubicBezTo>
                  <a:pt x="86318" y="3481054"/>
                  <a:pt x="40657" y="3480329"/>
                  <a:pt x="6467" y="3476532"/>
                </a:cubicBezTo>
                <a:lnTo>
                  <a:pt x="0" y="3475412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48F779DE-4744-42D6-9C74-33EC94460C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21727" y="2190741"/>
            <a:ext cx="1348547" cy="40780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70127 w 2201784"/>
              <a:gd name="connsiteY2" fmla="*/ 33245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70127 w 2201784"/>
              <a:gd name="connsiteY2" fmla="*/ 33245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cubicBezTo>
                  <a:pt x="781874" y="4129"/>
                  <a:pt x="1607589" y="24681"/>
                  <a:pt x="2170127" y="33245"/>
                </a:cubicBezTo>
                <a:cubicBezTo>
                  <a:pt x="2169852" y="63908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35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1DC4DCF-F622-E432-4266-03A20254B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207" y="2752316"/>
            <a:ext cx="8309586" cy="27568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Are </a:t>
            </a:r>
            <a:r>
              <a:rPr lang="en-US" sz="3200" b="1" dirty="0"/>
              <a:t>asymmetric interregional spillovers </a:t>
            </a:r>
            <a:r>
              <a:rPr lang="en-US" sz="3200" dirty="0"/>
              <a:t>a mechanism behind the persistence of regional inequality in Brazil?</a:t>
            </a:r>
          </a:p>
          <a:p>
            <a:pPr marL="0" indent="0" algn="ctr">
              <a:buNone/>
            </a:pP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48843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4E63C-3F9D-47C5-A684-378D0326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Interregional inequality in Brazil</a:t>
            </a:r>
            <a:endParaRPr lang="pt-BR" dirty="0"/>
          </a:p>
        </p:txBody>
      </p:sp>
      <p:pic>
        <p:nvPicPr>
          <p:cNvPr id="4" name="Imagem 3" descr="Gráfico, Gráfico de linhas&#10;&#10;O conteúdo gerado por IA pode estar incorreto.">
            <a:extLst>
              <a:ext uri="{FF2B5EF4-FFF2-40B4-BE49-F238E27FC236}">
                <a16:creationId xmlns:a16="http://schemas.microsoft.com/office/drawing/2014/main" id="{B62770EE-5619-23D6-C95E-88F1A29D78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2481911"/>
            <a:ext cx="9469409" cy="315461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312B8FC-E5ED-C2D3-9F54-6706E2909C65}"/>
              </a:ext>
            </a:extLst>
          </p:cNvPr>
          <p:cNvSpPr txBox="1"/>
          <p:nvPr/>
        </p:nvSpPr>
        <p:spPr>
          <a:xfrm>
            <a:off x="1173706" y="1690688"/>
            <a:ext cx="8786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Figure 2 – Interstate inequality across Brazilian states and the Federal District (2002–2021)</a:t>
            </a:r>
            <a:endParaRPr lang="pt-BR" dirty="0"/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9C6DD33-970A-D26A-CFBA-4B1EA46077CE}"/>
              </a:ext>
            </a:extLst>
          </p:cNvPr>
          <p:cNvSpPr txBox="1"/>
          <p:nvPr/>
        </p:nvSpPr>
        <p:spPr>
          <a:xfrm>
            <a:off x="1058919" y="5807514"/>
            <a:ext cx="7840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Own elaboration based on IBGE data and OECD (PPP for GDP).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462624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8DE08-8EAA-9143-E826-6EA3BB0C4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6EDA03-C9EF-F184-8BAB-33C52DAC1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Literature – Declining inequality (evidences)</a:t>
            </a:r>
          </a:p>
        </p:txBody>
      </p:sp>
      <p:sp>
        <p:nvSpPr>
          <p:cNvPr id="7" name="Forma Livre: Forma 6">
            <a:extLst>
              <a:ext uri="{FF2B5EF4-FFF2-40B4-BE49-F238E27FC236}">
                <a16:creationId xmlns:a16="http://schemas.microsoft.com/office/drawing/2014/main" id="{81B78B8C-A763-5611-C465-848344669E29}"/>
              </a:ext>
            </a:extLst>
          </p:cNvPr>
          <p:cNvSpPr/>
          <p:nvPr/>
        </p:nvSpPr>
        <p:spPr>
          <a:xfrm>
            <a:off x="715370" y="1692450"/>
            <a:ext cx="10515600" cy="923238"/>
          </a:xfrm>
          <a:custGeom>
            <a:avLst/>
            <a:gdLst>
              <a:gd name="csX0" fmla="*/ 0 w 10515600"/>
              <a:gd name="csY0" fmla="*/ 153876 h 923238"/>
              <a:gd name="csX1" fmla="*/ 153876 w 10515600"/>
              <a:gd name="csY1" fmla="*/ 0 h 923238"/>
              <a:gd name="csX2" fmla="*/ 10361724 w 10515600"/>
              <a:gd name="csY2" fmla="*/ 0 h 923238"/>
              <a:gd name="csX3" fmla="*/ 10515600 w 10515600"/>
              <a:gd name="csY3" fmla="*/ 153876 h 923238"/>
              <a:gd name="csX4" fmla="*/ 10515600 w 10515600"/>
              <a:gd name="csY4" fmla="*/ 769362 h 923238"/>
              <a:gd name="csX5" fmla="*/ 10361724 w 10515600"/>
              <a:gd name="csY5" fmla="*/ 923238 h 923238"/>
              <a:gd name="csX6" fmla="*/ 153876 w 10515600"/>
              <a:gd name="csY6" fmla="*/ 923238 h 923238"/>
              <a:gd name="csX7" fmla="*/ 0 w 10515600"/>
              <a:gd name="csY7" fmla="*/ 769362 h 923238"/>
              <a:gd name="csX8" fmla="*/ 0 w 10515600"/>
              <a:gd name="csY8" fmla="*/ 153876 h 92323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0515600" h="923238">
                <a:moveTo>
                  <a:pt x="0" y="153876"/>
                </a:moveTo>
                <a:cubicBezTo>
                  <a:pt x="0" y="68893"/>
                  <a:pt x="68893" y="0"/>
                  <a:pt x="153876" y="0"/>
                </a:cubicBezTo>
                <a:lnTo>
                  <a:pt x="10361724" y="0"/>
                </a:lnTo>
                <a:cubicBezTo>
                  <a:pt x="10446707" y="0"/>
                  <a:pt x="10515600" y="68893"/>
                  <a:pt x="10515600" y="153876"/>
                </a:cubicBezTo>
                <a:lnTo>
                  <a:pt x="10515600" y="769362"/>
                </a:lnTo>
                <a:cubicBezTo>
                  <a:pt x="10515600" y="854345"/>
                  <a:pt x="10446707" y="923238"/>
                  <a:pt x="10361724" y="923238"/>
                </a:cubicBezTo>
                <a:lnTo>
                  <a:pt x="153876" y="923238"/>
                </a:lnTo>
                <a:cubicBezTo>
                  <a:pt x="68893" y="923238"/>
                  <a:pt x="0" y="854345"/>
                  <a:pt x="0" y="769362"/>
                </a:cubicBezTo>
                <a:lnTo>
                  <a:pt x="0" y="15387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079" tIns="125079" rIns="125079" bIns="125079" numCol="1" spcCol="1270" anchor="ctr" anchorCtr="0">
            <a:noAutofit/>
          </a:bodyPr>
          <a:lstStyle/>
          <a:p>
            <a:pPr marL="0" lvl="0" indent="0" algn="l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Consistency with Williamson’s (1965) Proposition: Inequality rose during the 1920–1970 economic boom, followed by a significant decline (</a:t>
            </a:r>
            <a:r>
              <a:rPr lang="en-US" sz="2100" kern="1200" dirty="0" err="1"/>
              <a:t>Magalhães</a:t>
            </a:r>
            <a:r>
              <a:rPr lang="en-US" sz="2100" kern="1200" dirty="0"/>
              <a:t> and Alves, 2021).</a:t>
            </a:r>
          </a:p>
        </p:txBody>
      </p:sp>
      <p:sp>
        <p:nvSpPr>
          <p:cNvPr id="8" name="Forma Livre: Forma 7">
            <a:extLst>
              <a:ext uri="{FF2B5EF4-FFF2-40B4-BE49-F238E27FC236}">
                <a16:creationId xmlns:a16="http://schemas.microsoft.com/office/drawing/2014/main" id="{14C58F9C-FA5E-F7BE-02FC-C62B1C5A36E2}"/>
              </a:ext>
            </a:extLst>
          </p:cNvPr>
          <p:cNvSpPr/>
          <p:nvPr/>
        </p:nvSpPr>
        <p:spPr>
          <a:xfrm>
            <a:off x="715370" y="2627571"/>
            <a:ext cx="10515600" cy="923238"/>
          </a:xfrm>
          <a:custGeom>
            <a:avLst/>
            <a:gdLst>
              <a:gd name="csX0" fmla="*/ 0 w 10515600"/>
              <a:gd name="csY0" fmla="*/ 153876 h 923238"/>
              <a:gd name="csX1" fmla="*/ 153876 w 10515600"/>
              <a:gd name="csY1" fmla="*/ 0 h 923238"/>
              <a:gd name="csX2" fmla="*/ 10361724 w 10515600"/>
              <a:gd name="csY2" fmla="*/ 0 h 923238"/>
              <a:gd name="csX3" fmla="*/ 10515600 w 10515600"/>
              <a:gd name="csY3" fmla="*/ 153876 h 923238"/>
              <a:gd name="csX4" fmla="*/ 10515600 w 10515600"/>
              <a:gd name="csY4" fmla="*/ 769362 h 923238"/>
              <a:gd name="csX5" fmla="*/ 10361724 w 10515600"/>
              <a:gd name="csY5" fmla="*/ 923238 h 923238"/>
              <a:gd name="csX6" fmla="*/ 153876 w 10515600"/>
              <a:gd name="csY6" fmla="*/ 923238 h 923238"/>
              <a:gd name="csX7" fmla="*/ 0 w 10515600"/>
              <a:gd name="csY7" fmla="*/ 769362 h 923238"/>
              <a:gd name="csX8" fmla="*/ 0 w 10515600"/>
              <a:gd name="csY8" fmla="*/ 153876 h 92323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0515600" h="923238">
                <a:moveTo>
                  <a:pt x="0" y="153876"/>
                </a:moveTo>
                <a:cubicBezTo>
                  <a:pt x="0" y="68893"/>
                  <a:pt x="68893" y="0"/>
                  <a:pt x="153876" y="0"/>
                </a:cubicBezTo>
                <a:lnTo>
                  <a:pt x="10361724" y="0"/>
                </a:lnTo>
                <a:cubicBezTo>
                  <a:pt x="10446707" y="0"/>
                  <a:pt x="10515600" y="68893"/>
                  <a:pt x="10515600" y="153876"/>
                </a:cubicBezTo>
                <a:lnTo>
                  <a:pt x="10515600" y="769362"/>
                </a:lnTo>
                <a:cubicBezTo>
                  <a:pt x="10515600" y="854345"/>
                  <a:pt x="10446707" y="923238"/>
                  <a:pt x="10361724" y="923238"/>
                </a:cubicBezTo>
                <a:lnTo>
                  <a:pt x="153876" y="923238"/>
                </a:lnTo>
                <a:cubicBezTo>
                  <a:pt x="68893" y="923238"/>
                  <a:pt x="0" y="854345"/>
                  <a:pt x="0" y="769362"/>
                </a:cubicBezTo>
                <a:lnTo>
                  <a:pt x="0" y="15387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079" tIns="125079" rIns="125079" bIns="125079" numCol="1" spcCol="1270" anchor="ctr" anchorCtr="0">
            <a:noAutofit/>
          </a:bodyPr>
          <a:lstStyle/>
          <a:p>
            <a:pPr marL="0" lvl="0" indent="0" algn="l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2100" kern="1200" dirty="0" err="1"/>
              <a:t>Periods</a:t>
            </a:r>
            <a:r>
              <a:rPr lang="pt-BR" sz="2100" kern="1200" dirty="0"/>
              <a:t> </a:t>
            </a:r>
            <a:r>
              <a:rPr lang="pt-BR" sz="2100" kern="1200" dirty="0" err="1"/>
              <a:t>of</a:t>
            </a:r>
            <a:r>
              <a:rPr lang="pt-BR" sz="2100" kern="1200" dirty="0"/>
              <a:t> high (</a:t>
            </a:r>
            <a:r>
              <a:rPr lang="pt-BR" sz="2100" kern="1200" dirty="0" err="1"/>
              <a:t>low</a:t>
            </a:r>
            <a:r>
              <a:rPr lang="pt-BR" sz="2100" kern="1200" dirty="0"/>
              <a:t>) </a:t>
            </a:r>
            <a:r>
              <a:rPr lang="pt-BR" sz="2100" kern="1200" dirty="0" err="1"/>
              <a:t>economic</a:t>
            </a:r>
            <a:r>
              <a:rPr lang="pt-BR" sz="2100" kern="1200" dirty="0"/>
              <a:t> </a:t>
            </a:r>
            <a:r>
              <a:rPr lang="pt-BR" sz="2100" kern="1200" dirty="0" err="1"/>
              <a:t>growth</a:t>
            </a:r>
            <a:r>
              <a:rPr lang="pt-BR" sz="2100" kern="1200" dirty="0"/>
              <a:t> are </a:t>
            </a:r>
            <a:r>
              <a:rPr lang="pt-BR" sz="2100" kern="1200" dirty="0" err="1"/>
              <a:t>associated</a:t>
            </a:r>
            <a:r>
              <a:rPr lang="pt-BR" sz="2100" kern="1200" dirty="0"/>
              <a:t> </a:t>
            </a:r>
            <a:r>
              <a:rPr lang="pt-BR" sz="2100" kern="1200" dirty="0" err="1"/>
              <a:t>with</a:t>
            </a:r>
            <a:r>
              <a:rPr lang="pt-BR" sz="2100" kern="1200" dirty="0"/>
              <a:t> a </a:t>
            </a:r>
            <a:r>
              <a:rPr lang="pt-BR" sz="2100" kern="1200" dirty="0" err="1"/>
              <a:t>slower</a:t>
            </a:r>
            <a:r>
              <a:rPr lang="pt-BR" sz="2100" kern="1200" dirty="0"/>
              <a:t> (</a:t>
            </a:r>
            <a:r>
              <a:rPr lang="pt-BR" sz="2100" kern="1200" dirty="0" err="1"/>
              <a:t>faster</a:t>
            </a:r>
            <a:r>
              <a:rPr lang="pt-BR" sz="2100" kern="1200" dirty="0"/>
              <a:t>) </a:t>
            </a:r>
            <a:r>
              <a:rPr lang="pt-BR" sz="2100" kern="1200" dirty="0" err="1"/>
              <a:t>speed</a:t>
            </a:r>
            <a:r>
              <a:rPr lang="pt-BR" sz="2100" kern="1200" dirty="0"/>
              <a:t> </a:t>
            </a:r>
            <a:r>
              <a:rPr lang="pt-BR" sz="2100" kern="1200" dirty="0" err="1"/>
              <a:t>of</a:t>
            </a:r>
            <a:r>
              <a:rPr lang="pt-BR" sz="2100" kern="1200" dirty="0"/>
              <a:t> </a:t>
            </a:r>
            <a:r>
              <a:rPr lang="pt-BR" sz="2100" kern="1200" dirty="0" err="1"/>
              <a:t>convergence</a:t>
            </a:r>
            <a:r>
              <a:rPr lang="pt-BR" sz="2100" kern="1200" dirty="0"/>
              <a:t> (</a:t>
            </a:r>
            <a:r>
              <a:rPr lang="pt-BR" sz="2100" kern="1200" dirty="0" err="1"/>
              <a:t>Azzoni</a:t>
            </a:r>
            <a:r>
              <a:rPr lang="pt-BR" sz="2100" kern="1200" dirty="0"/>
              <a:t> </a:t>
            </a:r>
            <a:r>
              <a:rPr lang="pt-BR" sz="2100" kern="1200" dirty="0" err="1"/>
              <a:t>and</a:t>
            </a:r>
            <a:r>
              <a:rPr lang="pt-BR" sz="2100" kern="1200" dirty="0"/>
              <a:t> Castro, 2025).</a:t>
            </a:r>
          </a:p>
        </p:txBody>
      </p:sp>
      <p:sp>
        <p:nvSpPr>
          <p:cNvPr id="9" name="Forma Livre: Forma 8">
            <a:extLst>
              <a:ext uri="{FF2B5EF4-FFF2-40B4-BE49-F238E27FC236}">
                <a16:creationId xmlns:a16="http://schemas.microsoft.com/office/drawing/2014/main" id="{251F8FB2-68EB-8D25-7888-B4A74BBA78D7}"/>
              </a:ext>
            </a:extLst>
          </p:cNvPr>
          <p:cNvSpPr/>
          <p:nvPr/>
        </p:nvSpPr>
        <p:spPr>
          <a:xfrm>
            <a:off x="715370" y="3562693"/>
            <a:ext cx="10515600" cy="923238"/>
          </a:xfrm>
          <a:custGeom>
            <a:avLst/>
            <a:gdLst>
              <a:gd name="csX0" fmla="*/ 0 w 10515600"/>
              <a:gd name="csY0" fmla="*/ 153876 h 923238"/>
              <a:gd name="csX1" fmla="*/ 153876 w 10515600"/>
              <a:gd name="csY1" fmla="*/ 0 h 923238"/>
              <a:gd name="csX2" fmla="*/ 10361724 w 10515600"/>
              <a:gd name="csY2" fmla="*/ 0 h 923238"/>
              <a:gd name="csX3" fmla="*/ 10515600 w 10515600"/>
              <a:gd name="csY3" fmla="*/ 153876 h 923238"/>
              <a:gd name="csX4" fmla="*/ 10515600 w 10515600"/>
              <a:gd name="csY4" fmla="*/ 769362 h 923238"/>
              <a:gd name="csX5" fmla="*/ 10361724 w 10515600"/>
              <a:gd name="csY5" fmla="*/ 923238 h 923238"/>
              <a:gd name="csX6" fmla="*/ 153876 w 10515600"/>
              <a:gd name="csY6" fmla="*/ 923238 h 923238"/>
              <a:gd name="csX7" fmla="*/ 0 w 10515600"/>
              <a:gd name="csY7" fmla="*/ 769362 h 923238"/>
              <a:gd name="csX8" fmla="*/ 0 w 10515600"/>
              <a:gd name="csY8" fmla="*/ 153876 h 92323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0515600" h="923238">
                <a:moveTo>
                  <a:pt x="0" y="153876"/>
                </a:moveTo>
                <a:cubicBezTo>
                  <a:pt x="0" y="68893"/>
                  <a:pt x="68893" y="0"/>
                  <a:pt x="153876" y="0"/>
                </a:cubicBezTo>
                <a:lnTo>
                  <a:pt x="10361724" y="0"/>
                </a:lnTo>
                <a:cubicBezTo>
                  <a:pt x="10446707" y="0"/>
                  <a:pt x="10515600" y="68893"/>
                  <a:pt x="10515600" y="153876"/>
                </a:cubicBezTo>
                <a:lnTo>
                  <a:pt x="10515600" y="769362"/>
                </a:lnTo>
                <a:cubicBezTo>
                  <a:pt x="10515600" y="854345"/>
                  <a:pt x="10446707" y="923238"/>
                  <a:pt x="10361724" y="923238"/>
                </a:cubicBezTo>
                <a:lnTo>
                  <a:pt x="153876" y="923238"/>
                </a:lnTo>
                <a:cubicBezTo>
                  <a:pt x="68893" y="923238"/>
                  <a:pt x="0" y="854345"/>
                  <a:pt x="0" y="769362"/>
                </a:cubicBezTo>
                <a:lnTo>
                  <a:pt x="0" y="15387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079" tIns="125079" rIns="125079" bIns="125079" numCol="1" spcCol="1270" anchor="ctr" anchorCtr="0">
            <a:noAutofit/>
          </a:bodyPr>
          <a:lstStyle/>
          <a:p>
            <a:pPr marL="0" lvl="0" indent="0" algn="l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Inequality decreased from 1995 to 2005 due to: labor productivity convergence, decrease of inflation, real growth of minimum wage and income transferences(</a:t>
            </a:r>
            <a:r>
              <a:rPr lang="en-US" sz="2100" kern="1200" dirty="0" err="1"/>
              <a:t>Silveira</a:t>
            </a:r>
            <a:r>
              <a:rPr lang="en-US" sz="2100" kern="1200" dirty="0"/>
              <a:t> Neto and </a:t>
            </a:r>
            <a:r>
              <a:rPr lang="en-US" sz="2100" kern="1200" dirty="0" err="1"/>
              <a:t>Azzoni</a:t>
            </a:r>
            <a:r>
              <a:rPr lang="en-US" sz="2100" kern="1200" dirty="0"/>
              <a:t>, 2011) . </a:t>
            </a:r>
          </a:p>
        </p:txBody>
      </p:sp>
      <p:sp>
        <p:nvSpPr>
          <p:cNvPr id="10" name="Forma Livre: Forma 9">
            <a:extLst>
              <a:ext uri="{FF2B5EF4-FFF2-40B4-BE49-F238E27FC236}">
                <a16:creationId xmlns:a16="http://schemas.microsoft.com/office/drawing/2014/main" id="{6BE0D92D-3F9F-2CCA-F7F1-7B15835BE7B8}"/>
              </a:ext>
            </a:extLst>
          </p:cNvPr>
          <p:cNvSpPr/>
          <p:nvPr/>
        </p:nvSpPr>
        <p:spPr>
          <a:xfrm>
            <a:off x="715370" y="4497632"/>
            <a:ext cx="10515600" cy="923238"/>
          </a:xfrm>
          <a:custGeom>
            <a:avLst/>
            <a:gdLst>
              <a:gd name="csX0" fmla="*/ 0 w 10515600"/>
              <a:gd name="csY0" fmla="*/ 153876 h 923238"/>
              <a:gd name="csX1" fmla="*/ 153876 w 10515600"/>
              <a:gd name="csY1" fmla="*/ 0 h 923238"/>
              <a:gd name="csX2" fmla="*/ 10361724 w 10515600"/>
              <a:gd name="csY2" fmla="*/ 0 h 923238"/>
              <a:gd name="csX3" fmla="*/ 10515600 w 10515600"/>
              <a:gd name="csY3" fmla="*/ 153876 h 923238"/>
              <a:gd name="csX4" fmla="*/ 10515600 w 10515600"/>
              <a:gd name="csY4" fmla="*/ 769362 h 923238"/>
              <a:gd name="csX5" fmla="*/ 10361724 w 10515600"/>
              <a:gd name="csY5" fmla="*/ 923238 h 923238"/>
              <a:gd name="csX6" fmla="*/ 153876 w 10515600"/>
              <a:gd name="csY6" fmla="*/ 923238 h 923238"/>
              <a:gd name="csX7" fmla="*/ 0 w 10515600"/>
              <a:gd name="csY7" fmla="*/ 769362 h 923238"/>
              <a:gd name="csX8" fmla="*/ 0 w 10515600"/>
              <a:gd name="csY8" fmla="*/ 153876 h 92323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0515600" h="923238">
                <a:moveTo>
                  <a:pt x="0" y="153876"/>
                </a:moveTo>
                <a:cubicBezTo>
                  <a:pt x="0" y="68893"/>
                  <a:pt x="68893" y="0"/>
                  <a:pt x="153876" y="0"/>
                </a:cubicBezTo>
                <a:lnTo>
                  <a:pt x="10361724" y="0"/>
                </a:lnTo>
                <a:cubicBezTo>
                  <a:pt x="10446707" y="0"/>
                  <a:pt x="10515600" y="68893"/>
                  <a:pt x="10515600" y="153876"/>
                </a:cubicBezTo>
                <a:lnTo>
                  <a:pt x="10515600" y="769362"/>
                </a:lnTo>
                <a:cubicBezTo>
                  <a:pt x="10515600" y="854345"/>
                  <a:pt x="10446707" y="923238"/>
                  <a:pt x="10361724" y="923238"/>
                </a:cubicBezTo>
                <a:lnTo>
                  <a:pt x="153876" y="923238"/>
                </a:lnTo>
                <a:cubicBezTo>
                  <a:pt x="68893" y="923238"/>
                  <a:pt x="0" y="854345"/>
                  <a:pt x="0" y="769362"/>
                </a:cubicBezTo>
                <a:lnTo>
                  <a:pt x="0" y="15387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079" tIns="125079" rIns="125079" bIns="125079" numCol="1" spcCol="1270" anchor="ctr" anchorCtr="0">
            <a:noAutofit/>
          </a:bodyPr>
          <a:lstStyle/>
          <a:p>
            <a:pPr marL="0" lvl="0" indent="0" algn="l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Domestic trade reinforced structural disparities by redirecting growth benefits away from less developed regions (</a:t>
            </a:r>
            <a:r>
              <a:rPr lang="en-US" sz="2100" kern="1200" dirty="0" err="1"/>
              <a:t>Araújo</a:t>
            </a:r>
            <a:r>
              <a:rPr lang="en-US" sz="2100" kern="1200" dirty="0"/>
              <a:t> and Haddad, 2025).</a:t>
            </a:r>
            <a:endParaRPr lang="pt-BR" sz="2100" kern="1200" dirty="0"/>
          </a:p>
        </p:txBody>
      </p:sp>
      <p:sp>
        <p:nvSpPr>
          <p:cNvPr id="11" name="Forma Livre: Forma 10">
            <a:extLst>
              <a:ext uri="{FF2B5EF4-FFF2-40B4-BE49-F238E27FC236}">
                <a16:creationId xmlns:a16="http://schemas.microsoft.com/office/drawing/2014/main" id="{054954FF-0C95-F0CE-7A33-BBC6177EB70A}"/>
              </a:ext>
            </a:extLst>
          </p:cNvPr>
          <p:cNvSpPr/>
          <p:nvPr/>
        </p:nvSpPr>
        <p:spPr>
          <a:xfrm>
            <a:off x="715370" y="5432936"/>
            <a:ext cx="10515600" cy="923238"/>
          </a:xfrm>
          <a:custGeom>
            <a:avLst/>
            <a:gdLst>
              <a:gd name="csX0" fmla="*/ 0 w 10515600"/>
              <a:gd name="csY0" fmla="*/ 153876 h 923238"/>
              <a:gd name="csX1" fmla="*/ 153876 w 10515600"/>
              <a:gd name="csY1" fmla="*/ 0 h 923238"/>
              <a:gd name="csX2" fmla="*/ 10361724 w 10515600"/>
              <a:gd name="csY2" fmla="*/ 0 h 923238"/>
              <a:gd name="csX3" fmla="*/ 10515600 w 10515600"/>
              <a:gd name="csY3" fmla="*/ 153876 h 923238"/>
              <a:gd name="csX4" fmla="*/ 10515600 w 10515600"/>
              <a:gd name="csY4" fmla="*/ 769362 h 923238"/>
              <a:gd name="csX5" fmla="*/ 10361724 w 10515600"/>
              <a:gd name="csY5" fmla="*/ 923238 h 923238"/>
              <a:gd name="csX6" fmla="*/ 153876 w 10515600"/>
              <a:gd name="csY6" fmla="*/ 923238 h 923238"/>
              <a:gd name="csX7" fmla="*/ 0 w 10515600"/>
              <a:gd name="csY7" fmla="*/ 769362 h 923238"/>
              <a:gd name="csX8" fmla="*/ 0 w 10515600"/>
              <a:gd name="csY8" fmla="*/ 153876 h 92323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0515600" h="923238">
                <a:moveTo>
                  <a:pt x="0" y="153876"/>
                </a:moveTo>
                <a:cubicBezTo>
                  <a:pt x="0" y="68893"/>
                  <a:pt x="68893" y="0"/>
                  <a:pt x="153876" y="0"/>
                </a:cubicBezTo>
                <a:lnTo>
                  <a:pt x="10361724" y="0"/>
                </a:lnTo>
                <a:cubicBezTo>
                  <a:pt x="10446707" y="0"/>
                  <a:pt x="10515600" y="68893"/>
                  <a:pt x="10515600" y="153876"/>
                </a:cubicBezTo>
                <a:lnTo>
                  <a:pt x="10515600" y="769362"/>
                </a:lnTo>
                <a:cubicBezTo>
                  <a:pt x="10515600" y="854345"/>
                  <a:pt x="10446707" y="923238"/>
                  <a:pt x="10361724" y="923238"/>
                </a:cubicBezTo>
                <a:lnTo>
                  <a:pt x="153876" y="923238"/>
                </a:lnTo>
                <a:cubicBezTo>
                  <a:pt x="68893" y="923238"/>
                  <a:pt x="0" y="854345"/>
                  <a:pt x="0" y="769362"/>
                </a:cubicBezTo>
                <a:lnTo>
                  <a:pt x="0" y="15387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079" tIns="125079" rIns="125079" bIns="125079" numCol="1" spcCol="1270" anchor="ctr" anchorCtr="0">
            <a:noAutofit/>
          </a:bodyPr>
          <a:lstStyle/>
          <a:p>
            <a:pPr marL="0" lvl="0" indent="0" algn="l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Club Convergence: Evidence of a dual-club convergence pattern: Center-South versus North-Northeast (</a:t>
            </a:r>
            <a:r>
              <a:rPr lang="en-US" sz="2100" kern="1200" dirty="0" err="1"/>
              <a:t>Manzini</a:t>
            </a:r>
            <a:r>
              <a:rPr lang="en-US" sz="2100" kern="1200" dirty="0"/>
              <a:t> et al, 2023). </a:t>
            </a:r>
            <a:endParaRPr lang="pt-BR" sz="2100" kern="1200" dirty="0"/>
          </a:p>
        </p:txBody>
      </p:sp>
    </p:spTree>
    <p:extLst>
      <p:ext uri="{BB962C8B-B14F-4D97-AF65-F5344CB8AC3E}">
        <p14:creationId xmlns:p14="http://schemas.microsoft.com/office/powerpoint/2010/main" val="1484821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01EB8D-15B3-6BD4-A6CC-2BA54EC2D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Regional inequality in Brazil</a:t>
            </a:r>
          </a:p>
        </p:txBody>
      </p:sp>
      <p:pic>
        <p:nvPicPr>
          <p:cNvPr id="9" name="Espaço Reservado para Conteúdo 8" descr="Mapa&#10;&#10;O conteúdo gerado por IA pode estar incorreto.">
            <a:extLst>
              <a:ext uri="{FF2B5EF4-FFF2-40B4-BE49-F238E27FC236}">
                <a16:creationId xmlns:a16="http://schemas.microsoft.com/office/drawing/2014/main" id="{26181CDA-CCD2-43F8-3F77-73FB395E6B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253" y="1841780"/>
            <a:ext cx="5398019" cy="4319025"/>
          </a:xfr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1D82E03A-10C9-FF8F-69F6-9D24A88B27AB}"/>
              </a:ext>
            </a:extLst>
          </p:cNvPr>
          <p:cNvSpPr txBox="1"/>
          <p:nvPr/>
        </p:nvSpPr>
        <p:spPr>
          <a:xfrm>
            <a:off x="1081862" y="1518615"/>
            <a:ext cx="8179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Figure 1 – GDP </a:t>
            </a:r>
            <a:r>
              <a:rPr lang="en-US" b="1" i="1" dirty="0"/>
              <a:t>per capita </a:t>
            </a:r>
            <a:r>
              <a:rPr lang="en-US" b="1" dirty="0"/>
              <a:t>in Brazil: states and the Federal District – PPP 2021 (thousands)</a:t>
            </a:r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43A4714-CA08-3255-7B13-4428B18559DA}"/>
              </a:ext>
            </a:extLst>
          </p:cNvPr>
          <p:cNvSpPr txBox="1"/>
          <p:nvPr/>
        </p:nvSpPr>
        <p:spPr>
          <a:xfrm>
            <a:off x="1339515" y="5876411"/>
            <a:ext cx="4094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Own elaboration based on IBGE data and OECD (PPP for GDP).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183187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1416EA-1A4A-4597-5079-66BCEEE06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Interregional inequality within Brazilian states</a:t>
            </a:r>
            <a:endParaRPr lang="pt-BR" dirty="0"/>
          </a:p>
        </p:txBody>
      </p:sp>
      <p:pic>
        <p:nvPicPr>
          <p:cNvPr id="4" name="Imagem 3" descr="Gráfico, Gráfico de linhas&#10;&#10;O conteúdo gerado por IA pode estar incorreto.">
            <a:extLst>
              <a:ext uri="{FF2B5EF4-FFF2-40B4-BE49-F238E27FC236}">
                <a16:creationId xmlns:a16="http://schemas.microsoft.com/office/drawing/2014/main" id="{C5B0DBA8-5DF7-D097-AAD0-BE88D9723C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922" y="1504137"/>
            <a:ext cx="6888798" cy="516740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7C60C95-D197-5EC7-03C7-412DE6C28179}"/>
              </a:ext>
            </a:extLst>
          </p:cNvPr>
          <p:cNvSpPr txBox="1"/>
          <p:nvPr/>
        </p:nvSpPr>
        <p:spPr>
          <a:xfrm>
            <a:off x="721894" y="1673749"/>
            <a:ext cx="8983579" cy="674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Figure 3 – Evolution of the Gini index across Intermediate Geographic Regions within the 10 largest Brazilian states, 2002–2021</a:t>
            </a:r>
            <a:endParaRPr lang="pt-BR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29AC8BB-8409-B458-543F-3AA7EFF89B28}"/>
              </a:ext>
            </a:extLst>
          </p:cNvPr>
          <p:cNvSpPr txBox="1"/>
          <p:nvPr/>
        </p:nvSpPr>
        <p:spPr>
          <a:xfrm>
            <a:off x="721894" y="6406656"/>
            <a:ext cx="7840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Own elaboration based on IBGE data and OECD (PPP for GDP).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41754775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imes New Roman-fonte 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3648</TotalTime>
  <Words>2896</Words>
  <Application>Microsoft Office PowerPoint</Application>
  <PresentationFormat>Widescreen</PresentationFormat>
  <Paragraphs>762</Paragraphs>
  <Slides>29</Slides>
  <Notes>0</Notes>
  <HiddenSlides>2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4" baseType="lpstr">
      <vt:lpstr>Aptos</vt:lpstr>
      <vt:lpstr>Arial</vt:lpstr>
      <vt:lpstr>Cambria Math</vt:lpstr>
      <vt:lpstr>Times New Roman</vt:lpstr>
      <vt:lpstr>Tema do Office</vt:lpstr>
      <vt:lpstr>The Persistence of Regional Inequality in Brazil: An Interregional Input–Output Approach</vt:lpstr>
      <vt:lpstr>Populism, secessionism and territorial tensions...</vt:lpstr>
      <vt:lpstr>Brazil: a Large and Unequal country</vt:lpstr>
      <vt:lpstr>Inequality is persistent over time</vt:lpstr>
      <vt:lpstr>Research question</vt:lpstr>
      <vt:lpstr>Interregional inequality in Brazil</vt:lpstr>
      <vt:lpstr>Literature – Declining inequality (evidences)</vt:lpstr>
      <vt:lpstr>Regional inequality in Brazil</vt:lpstr>
      <vt:lpstr>Interregional inequality within Brazilian states</vt:lpstr>
      <vt:lpstr>Interregional inequality in Minas Gerais</vt:lpstr>
      <vt:lpstr>Methodology</vt:lpstr>
      <vt:lpstr>Methodology</vt:lpstr>
      <vt:lpstr>Methodology</vt:lpstr>
      <vt:lpstr>Methodology </vt:lpstr>
      <vt:lpstr>Methodology (assumptions)</vt:lpstr>
      <vt:lpstr>Database</vt:lpstr>
      <vt:lpstr>Net income effects across regions (Brazil)</vt:lpstr>
      <vt:lpstr>Apresentação do PowerPoint</vt:lpstr>
      <vt:lpstr>Apresentação do PowerPoint</vt:lpstr>
      <vt:lpstr>Apresentação do PowerPoint</vt:lpstr>
      <vt:lpstr>Apresentação do PowerPoint</vt:lpstr>
      <vt:lpstr>Main patterns – Brazil</vt:lpstr>
      <vt:lpstr>Main patterns – Brazil</vt:lpstr>
      <vt:lpstr>Net income effects across regions (Minas Gerais)</vt:lpstr>
      <vt:lpstr>Apresentação do PowerPoint</vt:lpstr>
      <vt:lpstr>Subnational evidence: Minas Gerais</vt:lpstr>
      <vt:lpstr>Subnational evidence: Minas Gerais</vt:lpstr>
      <vt:lpstr>Conclusions and Discussion</vt:lpstr>
      <vt:lpstr>Thank you (lucio.barbosa@fjp.mg.gov.br)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Persistence of Regional Inequality in Brazil: An Interregional Input–Output Approach</dc:title>
  <dc:creator>Lucio Otavio Seixas Barbosa</dc:creator>
  <cp:lastModifiedBy>Lucio Otavio Seixas Barbosa</cp:lastModifiedBy>
  <cp:revision>75</cp:revision>
  <dcterms:created xsi:type="dcterms:W3CDTF">2026-01-22T08:56:24Z</dcterms:created>
  <dcterms:modified xsi:type="dcterms:W3CDTF">2026-06-21T12:11:26Z</dcterms:modified>
</cp:coreProperties>
</file>