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84" r:id="rId5"/>
    <p:sldId id="256" r:id="rId6"/>
    <p:sldId id="370" r:id="rId7"/>
    <p:sldId id="354" r:id="rId8"/>
    <p:sldId id="355" r:id="rId9"/>
    <p:sldId id="307" r:id="rId10"/>
    <p:sldId id="356" r:id="rId11"/>
    <p:sldId id="302" r:id="rId12"/>
    <p:sldId id="357" r:id="rId13"/>
    <p:sldId id="336" r:id="rId14"/>
    <p:sldId id="369" r:id="rId15"/>
    <p:sldId id="337" r:id="rId16"/>
    <p:sldId id="358" r:id="rId17"/>
    <p:sldId id="361" r:id="rId18"/>
    <p:sldId id="362" r:id="rId19"/>
    <p:sldId id="364" r:id="rId20"/>
    <p:sldId id="366" r:id="rId21"/>
    <p:sldId id="367" r:id="rId22"/>
    <p:sldId id="368" r:id="rId23"/>
    <p:sldId id="339" r:id="rId24"/>
    <p:sldId id="299"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C65190-B847-AF41-B158-CB351F3B3609}">
          <p14:sldIdLst>
            <p14:sldId id="284"/>
            <p14:sldId id="256"/>
            <p14:sldId id="370"/>
            <p14:sldId id="354"/>
            <p14:sldId id="355"/>
            <p14:sldId id="307"/>
            <p14:sldId id="356"/>
            <p14:sldId id="302"/>
            <p14:sldId id="357"/>
            <p14:sldId id="336"/>
            <p14:sldId id="369"/>
            <p14:sldId id="337"/>
            <p14:sldId id="358"/>
            <p14:sldId id="361"/>
            <p14:sldId id="362"/>
            <p14:sldId id="364"/>
            <p14:sldId id="366"/>
            <p14:sldId id="367"/>
            <p14:sldId id="368"/>
            <p14:sldId id="339"/>
            <p14:sldId id="299"/>
            <p14:sldId id="346"/>
          </p14:sldIdLst>
        </p14:section>
        <p14:section name="Ending Slides" id="{22F40EB3-4DAA-334D-8794-51C6979E0BA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9E"/>
    <a:srgbClr val="101D4D"/>
    <a:srgbClr val="2C58FF"/>
    <a:srgbClr val="001E42"/>
    <a:srgbClr val="0079FE"/>
    <a:srgbClr val="111111"/>
    <a:srgbClr val="007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C3D36-0709-23AC-8216-6F73B0ED9155}" v="1" dt="2025-08-11T14:48:48.497"/>
    <p1510:client id="{4DA82066-4439-A36A-4185-EBB0F9B28544}" v="3" dt="2025-08-11T16:27:28.828"/>
    <p1510:client id="{A6F2B63C-20E9-4885-9220-DCD330D06C6A}" v="148" dt="2025-08-11T16:44:36.5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3447" autoAdjust="0"/>
  </p:normalViewPr>
  <p:slideViewPr>
    <p:cSldViewPr snapToGrid="0">
      <p:cViewPr varScale="1">
        <p:scale>
          <a:sx n="59" d="100"/>
          <a:sy n="59" d="100"/>
        </p:scale>
        <p:origin x="1032" y="52"/>
      </p:cViewPr>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gasto%20pais%20vs%20senior%20coico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gasto%20pais%20vs%20senior%20coico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gasto_senior_coicop_ciuda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gasto_senior_coicop_ciuda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Resultados_Finales_Silver_Enriqu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rique.gilles\Dropbox\CESA%20en%20Dropbox\03%20Investigaci&#243;n\04%20Projects\05%20Longevidad\04%20Paper%20MAPFRE\02%20Results\RES_Resultados_Finales_Silver_Enriqu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RESULTS!$H$23</c:f>
              <c:strCache>
                <c:ptCount val="1"/>
                <c:pt idx="0">
                  <c:v>Essential spending</c:v>
                </c:pt>
              </c:strCache>
            </c:strRef>
          </c:tx>
          <c:spPr>
            <a:solidFill>
              <a:schemeClr val="accent1"/>
            </a:solidFill>
            <a:ln>
              <a:noFill/>
            </a:ln>
            <a:effectLst/>
          </c:spPr>
          <c:invertIfNegative val="0"/>
          <c:cat>
            <c:strRef>
              <c:f>RESULTS!$I$22:$K$22</c:f>
              <c:strCache>
                <c:ptCount val="3"/>
                <c:pt idx="0">
                  <c:v>Colombia</c:v>
                </c:pt>
                <c:pt idx="1">
                  <c:v>Silver</c:v>
                </c:pt>
                <c:pt idx="2">
                  <c:v>Not silver</c:v>
                </c:pt>
              </c:strCache>
            </c:strRef>
          </c:cat>
          <c:val>
            <c:numRef>
              <c:f>RESULTS!$I$23:$K$23</c:f>
              <c:numCache>
                <c:formatCode>0.0</c:formatCode>
                <c:ptCount val="3"/>
                <c:pt idx="0">
                  <c:v>269810.50826731778</c:v>
                </c:pt>
                <c:pt idx="1">
                  <c:v>67779.944246827072</c:v>
                </c:pt>
                <c:pt idx="2">
                  <c:v>202030.56402049071</c:v>
                </c:pt>
              </c:numCache>
            </c:numRef>
          </c:val>
          <c:extLst>
            <c:ext xmlns:c16="http://schemas.microsoft.com/office/drawing/2014/chart" uri="{C3380CC4-5D6E-409C-BE32-E72D297353CC}">
              <c16:uniqueId val="{00000000-B598-43CB-BFBB-932375A8A4E0}"/>
            </c:ext>
          </c:extLst>
        </c:ser>
        <c:ser>
          <c:idx val="1"/>
          <c:order val="1"/>
          <c:tx>
            <c:strRef>
              <c:f>RESULTS!$H$24</c:f>
              <c:strCache>
                <c:ptCount val="1"/>
                <c:pt idx="0">
                  <c:v>HK and wellbeing</c:v>
                </c:pt>
              </c:strCache>
            </c:strRef>
          </c:tx>
          <c:spPr>
            <a:solidFill>
              <a:schemeClr val="accent2"/>
            </a:solidFill>
            <a:ln>
              <a:noFill/>
            </a:ln>
            <a:effectLst/>
          </c:spPr>
          <c:invertIfNegative val="0"/>
          <c:cat>
            <c:strRef>
              <c:f>RESULTS!$I$22:$K$22</c:f>
              <c:strCache>
                <c:ptCount val="3"/>
                <c:pt idx="0">
                  <c:v>Colombia</c:v>
                </c:pt>
                <c:pt idx="1">
                  <c:v>Silver</c:v>
                </c:pt>
                <c:pt idx="2">
                  <c:v>Not silver</c:v>
                </c:pt>
              </c:strCache>
            </c:strRef>
          </c:cat>
          <c:val>
            <c:numRef>
              <c:f>RESULTS!$I$24:$K$24</c:f>
              <c:numCache>
                <c:formatCode>0.0</c:formatCode>
                <c:ptCount val="3"/>
                <c:pt idx="0">
                  <c:v>62450.012215562507</c:v>
                </c:pt>
                <c:pt idx="1">
                  <c:v>13677.590867585457</c:v>
                </c:pt>
                <c:pt idx="2">
                  <c:v>48772.421347977048</c:v>
                </c:pt>
              </c:numCache>
            </c:numRef>
          </c:val>
          <c:extLst>
            <c:ext xmlns:c16="http://schemas.microsoft.com/office/drawing/2014/chart" uri="{C3380CC4-5D6E-409C-BE32-E72D297353CC}">
              <c16:uniqueId val="{00000001-B598-43CB-BFBB-932375A8A4E0}"/>
            </c:ext>
          </c:extLst>
        </c:ser>
        <c:ser>
          <c:idx val="2"/>
          <c:order val="2"/>
          <c:tx>
            <c:strRef>
              <c:f>RESULTS!$H$25</c:f>
              <c:strCache>
                <c:ptCount val="1"/>
                <c:pt idx="0">
                  <c:v>Rest</c:v>
                </c:pt>
              </c:strCache>
            </c:strRef>
          </c:tx>
          <c:spPr>
            <a:solidFill>
              <a:schemeClr val="accent3"/>
            </a:solidFill>
            <a:ln>
              <a:noFill/>
            </a:ln>
            <a:effectLst/>
          </c:spPr>
          <c:invertIfNegative val="0"/>
          <c:cat>
            <c:strRef>
              <c:f>RESULTS!$I$22:$K$22</c:f>
              <c:strCache>
                <c:ptCount val="3"/>
                <c:pt idx="0">
                  <c:v>Colombia</c:v>
                </c:pt>
                <c:pt idx="1">
                  <c:v>Silver</c:v>
                </c:pt>
                <c:pt idx="2">
                  <c:v>Not silver</c:v>
                </c:pt>
              </c:strCache>
            </c:strRef>
          </c:cat>
          <c:val>
            <c:numRef>
              <c:f>RESULTS!$I$25:$K$25</c:f>
              <c:numCache>
                <c:formatCode>0.0</c:formatCode>
                <c:ptCount val="3"/>
                <c:pt idx="0">
                  <c:v>61180.069912702842</c:v>
                </c:pt>
                <c:pt idx="1">
                  <c:v>14252.153650924973</c:v>
                </c:pt>
                <c:pt idx="2">
                  <c:v>46927.916261777871</c:v>
                </c:pt>
              </c:numCache>
            </c:numRef>
          </c:val>
          <c:extLst>
            <c:ext xmlns:c16="http://schemas.microsoft.com/office/drawing/2014/chart" uri="{C3380CC4-5D6E-409C-BE32-E72D297353CC}">
              <c16:uniqueId val="{00000002-B598-43CB-BFBB-932375A8A4E0}"/>
            </c:ext>
          </c:extLst>
        </c:ser>
        <c:dLbls>
          <c:showLegendKey val="0"/>
          <c:showVal val="0"/>
          <c:showCatName val="0"/>
          <c:showSerName val="0"/>
          <c:showPercent val="0"/>
          <c:showBubbleSize val="0"/>
        </c:dLbls>
        <c:gapWidth val="150"/>
        <c:overlap val="100"/>
        <c:axId val="768879887"/>
        <c:axId val="981609007"/>
      </c:barChart>
      <c:catAx>
        <c:axId val="76887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609007"/>
        <c:crosses val="autoZero"/>
        <c:auto val="1"/>
        <c:lblAlgn val="ctr"/>
        <c:lblOffset val="100"/>
        <c:noMultiLvlLbl val="0"/>
      </c:catAx>
      <c:valAx>
        <c:axId val="981609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87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RESULTS!$H$23</c:f>
              <c:strCache>
                <c:ptCount val="1"/>
                <c:pt idx="0">
                  <c:v>Essential spending</c:v>
                </c:pt>
              </c:strCache>
            </c:strRef>
          </c:tx>
          <c:spPr>
            <a:solidFill>
              <a:schemeClr val="accent1"/>
            </a:solidFill>
            <a:ln>
              <a:noFill/>
            </a:ln>
            <a:effectLst/>
          </c:spPr>
          <c:invertIfNegative val="0"/>
          <c:cat>
            <c:strRef>
              <c:f>RESULTS!$I$22:$K$22</c:f>
              <c:strCache>
                <c:ptCount val="3"/>
                <c:pt idx="0">
                  <c:v>Colombia</c:v>
                </c:pt>
                <c:pt idx="1">
                  <c:v>Silver</c:v>
                </c:pt>
                <c:pt idx="2">
                  <c:v>Not silver</c:v>
                </c:pt>
              </c:strCache>
            </c:strRef>
          </c:cat>
          <c:val>
            <c:numRef>
              <c:f>RESULTS!$I$23:$K$23</c:f>
              <c:numCache>
                <c:formatCode>0.0</c:formatCode>
                <c:ptCount val="3"/>
                <c:pt idx="0">
                  <c:v>269810.50826731778</c:v>
                </c:pt>
                <c:pt idx="1">
                  <c:v>67779.944246827072</c:v>
                </c:pt>
                <c:pt idx="2">
                  <c:v>202030.56402049071</c:v>
                </c:pt>
              </c:numCache>
            </c:numRef>
          </c:val>
          <c:extLst>
            <c:ext xmlns:c16="http://schemas.microsoft.com/office/drawing/2014/chart" uri="{C3380CC4-5D6E-409C-BE32-E72D297353CC}">
              <c16:uniqueId val="{00000000-5260-42C3-816F-4FB51650288E}"/>
            </c:ext>
          </c:extLst>
        </c:ser>
        <c:ser>
          <c:idx val="1"/>
          <c:order val="1"/>
          <c:tx>
            <c:strRef>
              <c:f>RESULTS!$H$24</c:f>
              <c:strCache>
                <c:ptCount val="1"/>
                <c:pt idx="0">
                  <c:v>HK and wellbeing</c:v>
                </c:pt>
              </c:strCache>
            </c:strRef>
          </c:tx>
          <c:spPr>
            <a:solidFill>
              <a:schemeClr val="accent2"/>
            </a:solidFill>
            <a:ln>
              <a:noFill/>
            </a:ln>
            <a:effectLst/>
          </c:spPr>
          <c:invertIfNegative val="0"/>
          <c:cat>
            <c:strRef>
              <c:f>RESULTS!$I$22:$K$22</c:f>
              <c:strCache>
                <c:ptCount val="3"/>
                <c:pt idx="0">
                  <c:v>Colombia</c:v>
                </c:pt>
                <c:pt idx="1">
                  <c:v>Silver</c:v>
                </c:pt>
                <c:pt idx="2">
                  <c:v>Not silver</c:v>
                </c:pt>
              </c:strCache>
            </c:strRef>
          </c:cat>
          <c:val>
            <c:numRef>
              <c:f>RESULTS!$I$24:$K$24</c:f>
              <c:numCache>
                <c:formatCode>0.0</c:formatCode>
                <c:ptCount val="3"/>
                <c:pt idx="0">
                  <c:v>62450.012215562507</c:v>
                </c:pt>
                <c:pt idx="1">
                  <c:v>13677.590867585457</c:v>
                </c:pt>
                <c:pt idx="2">
                  <c:v>48772.421347977048</c:v>
                </c:pt>
              </c:numCache>
            </c:numRef>
          </c:val>
          <c:extLst>
            <c:ext xmlns:c16="http://schemas.microsoft.com/office/drawing/2014/chart" uri="{C3380CC4-5D6E-409C-BE32-E72D297353CC}">
              <c16:uniqueId val="{00000001-5260-42C3-816F-4FB51650288E}"/>
            </c:ext>
          </c:extLst>
        </c:ser>
        <c:ser>
          <c:idx val="2"/>
          <c:order val="2"/>
          <c:tx>
            <c:strRef>
              <c:f>RESULTS!$H$25</c:f>
              <c:strCache>
                <c:ptCount val="1"/>
                <c:pt idx="0">
                  <c:v>Rest</c:v>
                </c:pt>
              </c:strCache>
            </c:strRef>
          </c:tx>
          <c:spPr>
            <a:solidFill>
              <a:schemeClr val="accent3"/>
            </a:solidFill>
            <a:ln>
              <a:noFill/>
            </a:ln>
            <a:effectLst/>
          </c:spPr>
          <c:invertIfNegative val="0"/>
          <c:cat>
            <c:strRef>
              <c:f>RESULTS!$I$22:$K$22</c:f>
              <c:strCache>
                <c:ptCount val="3"/>
                <c:pt idx="0">
                  <c:v>Colombia</c:v>
                </c:pt>
                <c:pt idx="1">
                  <c:v>Silver</c:v>
                </c:pt>
                <c:pt idx="2">
                  <c:v>Not silver</c:v>
                </c:pt>
              </c:strCache>
            </c:strRef>
          </c:cat>
          <c:val>
            <c:numRef>
              <c:f>RESULTS!$I$25:$K$25</c:f>
              <c:numCache>
                <c:formatCode>0.0</c:formatCode>
                <c:ptCount val="3"/>
                <c:pt idx="0">
                  <c:v>61180.069912702842</c:v>
                </c:pt>
                <c:pt idx="1">
                  <c:v>14252.153650924973</c:v>
                </c:pt>
                <c:pt idx="2">
                  <c:v>46927.916261777871</c:v>
                </c:pt>
              </c:numCache>
            </c:numRef>
          </c:val>
          <c:extLst>
            <c:ext xmlns:c16="http://schemas.microsoft.com/office/drawing/2014/chart" uri="{C3380CC4-5D6E-409C-BE32-E72D297353CC}">
              <c16:uniqueId val="{00000002-5260-42C3-816F-4FB51650288E}"/>
            </c:ext>
          </c:extLst>
        </c:ser>
        <c:dLbls>
          <c:showLegendKey val="0"/>
          <c:showVal val="0"/>
          <c:showCatName val="0"/>
          <c:showSerName val="0"/>
          <c:showPercent val="0"/>
          <c:showBubbleSize val="0"/>
        </c:dLbls>
        <c:gapWidth val="150"/>
        <c:overlap val="100"/>
        <c:axId val="768879887"/>
        <c:axId val="981609007"/>
      </c:barChart>
      <c:catAx>
        <c:axId val="76887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609007"/>
        <c:crosses val="autoZero"/>
        <c:auto val="1"/>
        <c:lblAlgn val="ctr"/>
        <c:lblOffset val="100"/>
        <c:noMultiLvlLbl val="0"/>
      </c:catAx>
      <c:valAx>
        <c:axId val="981609007"/>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87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'gasto senior x ciudad (2)'!$V$3</c:f>
              <c:strCache>
                <c:ptCount val="1"/>
                <c:pt idx="0">
                  <c:v>Housing, Water, Electricity &amp; Gas</c:v>
                </c:pt>
              </c:strCache>
            </c:strRef>
          </c:tx>
          <c:spPr>
            <a:solidFill>
              <a:schemeClr val="accent2"/>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(2)'!$V$4:$V$41</c:f>
              <c:numCache>
                <c:formatCode>0.0%</c:formatCode>
                <c:ptCount val="38"/>
                <c:pt idx="0">
                  <c:v>0.42714378758175547</c:v>
                </c:pt>
                <c:pt idx="1">
                  <c:v>0.29206024398304831</c:v>
                </c:pt>
                <c:pt idx="2">
                  <c:v>0.51949853219582609</c:v>
                </c:pt>
                <c:pt idx="3">
                  <c:v>0.40267434386308493</c:v>
                </c:pt>
                <c:pt idx="4">
                  <c:v>0.36667554997714402</c:v>
                </c:pt>
                <c:pt idx="5">
                  <c:v>0.38082128624168127</c:v>
                </c:pt>
                <c:pt idx="6">
                  <c:v>0.27007753316839883</c:v>
                </c:pt>
                <c:pt idx="7">
                  <c:v>0.33372065963365727</c:v>
                </c:pt>
                <c:pt idx="8">
                  <c:v>0.41704403158627201</c:v>
                </c:pt>
                <c:pt idx="9">
                  <c:v>0.36042186417562055</c:v>
                </c:pt>
                <c:pt idx="10">
                  <c:v>0.34493508731109068</c:v>
                </c:pt>
                <c:pt idx="11">
                  <c:v>0.35467770752736871</c:v>
                </c:pt>
                <c:pt idx="12">
                  <c:v>0.47847151285612011</c:v>
                </c:pt>
                <c:pt idx="13">
                  <c:v>0.45862081185131076</c:v>
                </c:pt>
                <c:pt idx="14">
                  <c:v>0.34511240378442715</c:v>
                </c:pt>
                <c:pt idx="15">
                  <c:v>0.36094119528010105</c:v>
                </c:pt>
                <c:pt idx="16">
                  <c:v>0.38651120473896777</c:v>
                </c:pt>
                <c:pt idx="17">
                  <c:v>0.3668670533231343</c:v>
                </c:pt>
                <c:pt idx="18">
                  <c:v>0.3546313117262736</c:v>
                </c:pt>
                <c:pt idx="19">
                  <c:v>0.33706799534588699</c:v>
                </c:pt>
                <c:pt idx="20">
                  <c:v>0.30975351188038314</c:v>
                </c:pt>
                <c:pt idx="21">
                  <c:v>0.35616408373732494</c:v>
                </c:pt>
                <c:pt idx="22">
                  <c:v>0.39633575231573853</c:v>
                </c:pt>
                <c:pt idx="23">
                  <c:v>0.37652194590202942</c:v>
                </c:pt>
                <c:pt idx="24">
                  <c:v>0.35522888958810844</c:v>
                </c:pt>
                <c:pt idx="25">
                  <c:v>0.37998940444599094</c:v>
                </c:pt>
                <c:pt idx="26">
                  <c:v>0.41100873680242123</c:v>
                </c:pt>
                <c:pt idx="27">
                  <c:v>0.391077499804319</c:v>
                </c:pt>
                <c:pt idx="28">
                  <c:v>0.37489603172102648</c:v>
                </c:pt>
                <c:pt idx="29">
                  <c:v>0.41219998113674355</c:v>
                </c:pt>
                <c:pt idx="30">
                  <c:v>0.38342775368555887</c:v>
                </c:pt>
                <c:pt idx="31">
                  <c:v>0.39212163392102151</c:v>
                </c:pt>
                <c:pt idx="32">
                  <c:v>0.27317554717182996</c:v>
                </c:pt>
                <c:pt idx="33">
                  <c:v>0.35300117941442183</c:v>
                </c:pt>
                <c:pt idx="34">
                  <c:v>0.44280900748498681</c:v>
                </c:pt>
                <c:pt idx="35">
                  <c:v>0.31657130936609773</c:v>
                </c:pt>
                <c:pt idx="36">
                  <c:v>0.37482833703342194</c:v>
                </c:pt>
                <c:pt idx="37">
                  <c:v>0.33011536290628007</c:v>
                </c:pt>
              </c:numCache>
            </c:numRef>
          </c:val>
          <c:extLst>
            <c:ext xmlns:c16="http://schemas.microsoft.com/office/drawing/2014/chart" uri="{C3380CC4-5D6E-409C-BE32-E72D297353CC}">
              <c16:uniqueId val="{00000000-2B7B-4B41-B386-EAFB341B20D1}"/>
            </c:ext>
          </c:extLst>
        </c:ser>
        <c:ser>
          <c:idx val="1"/>
          <c:order val="1"/>
          <c:tx>
            <c:strRef>
              <c:f>'gasto senior x ciudad (2)'!$W$3</c:f>
              <c:strCache>
                <c:ptCount val="1"/>
                <c:pt idx="0">
                  <c:v>Food &amp; Non-Alc. Bev.</c:v>
                </c:pt>
              </c:strCache>
            </c:strRef>
          </c:tx>
          <c:spPr>
            <a:solidFill>
              <a:schemeClr val="accent4"/>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(2)'!$W$4:$W$41</c:f>
              <c:numCache>
                <c:formatCode>0.0%</c:formatCode>
                <c:ptCount val="38"/>
                <c:pt idx="0">
                  <c:v>0.13766462925320047</c:v>
                </c:pt>
                <c:pt idx="1">
                  <c:v>0.10593763541840295</c:v>
                </c:pt>
                <c:pt idx="2">
                  <c:v>0.12700303614494091</c:v>
                </c:pt>
                <c:pt idx="3">
                  <c:v>0.12422566034732056</c:v>
                </c:pt>
                <c:pt idx="4">
                  <c:v>7.3518405247006494E-2</c:v>
                </c:pt>
                <c:pt idx="5">
                  <c:v>0.11927617316635887</c:v>
                </c:pt>
                <c:pt idx="6">
                  <c:v>0.14449533316669622</c:v>
                </c:pt>
                <c:pt idx="7">
                  <c:v>8.9688699910542999E-2</c:v>
                </c:pt>
                <c:pt idx="8">
                  <c:v>0.12671212340589469</c:v>
                </c:pt>
                <c:pt idx="9">
                  <c:v>0.14341781192125025</c:v>
                </c:pt>
                <c:pt idx="10">
                  <c:v>0.13658242180740629</c:v>
                </c:pt>
                <c:pt idx="11">
                  <c:v>9.8181872006345788E-2</c:v>
                </c:pt>
                <c:pt idx="12">
                  <c:v>0.16434775515905026</c:v>
                </c:pt>
                <c:pt idx="13">
                  <c:v>0.19837466396544262</c:v>
                </c:pt>
                <c:pt idx="14">
                  <c:v>9.2548814499337703E-2</c:v>
                </c:pt>
                <c:pt idx="15">
                  <c:v>9.7293580340842969E-2</c:v>
                </c:pt>
                <c:pt idx="16">
                  <c:v>0.2852454049172985</c:v>
                </c:pt>
                <c:pt idx="17">
                  <c:v>0.13585559615969386</c:v>
                </c:pt>
                <c:pt idx="18">
                  <c:v>0.15044831302570216</c:v>
                </c:pt>
                <c:pt idx="19">
                  <c:v>0.10043266444521055</c:v>
                </c:pt>
                <c:pt idx="20">
                  <c:v>0.1052140744026956</c:v>
                </c:pt>
                <c:pt idx="21">
                  <c:v>0.12372798167572273</c:v>
                </c:pt>
                <c:pt idx="22">
                  <c:v>0.13011632597453171</c:v>
                </c:pt>
                <c:pt idx="23">
                  <c:v>0.14464763073230533</c:v>
                </c:pt>
                <c:pt idx="24">
                  <c:v>0.16331972900043817</c:v>
                </c:pt>
                <c:pt idx="25">
                  <c:v>0.1357983875973944</c:v>
                </c:pt>
                <c:pt idx="26">
                  <c:v>0.12926055695170219</c:v>
                </c:pt>
                <c:pt idx="27">
                  <c:v>0.1163482379142832</c:v>
                </c:pt>
                <c:pt idx="28">
                  <c:v>0.13294134036714994</c:v>
                </c:pt>
                <c:pt idx="29">
                  <c:v>0.14154238475011266</c:v>
                </c:pt>
                <c:pt idx="30">
                  <c:v>0.1292208751745576</c:v>
                </c:pt>
                <c:pt idx="31">
                  <c:v>0.19372648233509671</c:v>
                </c:pt>
                <c:pt idx="32">
                  <c:v>0.22946097979110558</c:v>
                </c:pt>
                <c:pt idx="33">
                  <c:v>9.3995114062446566E-2</c:v>
                </c:pt>
                <c:pt idx="34">
                  <c:v>0.12367378377699005</c:v>
                </c:pt>
                <c:pt idx="35">
                  <c:v>0.11550519570490737</c:v>
                </c:pt>
                <c:pt idx="36">
                  <c:v>9.3444699181731025E-2</c:v>
                </c:pt>
                <c:pt idx="37">
                  <c:v>0.11437854214851133</c:v>
                </c:pt>
              </c:numCache>
            </c:numRef>
          </c:val>
          <c:extLst>
            <c:ext xmlns:c16="http://schemas.microsoft.com/office/drawing/2014/chart" uri="{C3380CC4-5D6E-409C-BE32-E72D297353CC}">
              <c16:uniqueId val="{00000001-2B7B-4B41-B386-EAFB341B20D1}"/>
            </c:ext>
          </c:extLst>
        </c:ser>
        <c:ser>
          <c:idx val="2"/>
          <c:order val="2"/>
          <c:tx>
            <c:strRef>
              <c:f>'gasto senior x ciudad (2)'!$X$3</c:f>
              <c:strCache>
                <c:ptCount val="1"/>
                <c:pt idx="0">
                  <c:v>Furnishings &amp; Household Equipment</c:v>
                </c:pt>
              </c:strCache>
            </c:strRef>
          </c:tx>
          <c:spPr>
            <a:solidFill>
              <a:schemeClr val="accent6"/>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(2)'!$X$4:$X$41</c:f>
              <c:numCache>
                <c:formatCode>0.0%</c:formatCode>
                <c:ptCount val="38"/>
                <c:pt idx="0">
                  <c:v>8.9234234057749426E-2</c:v>
                </c:pt>
                <c:pt idx="1">
                  <c:v>0.12168257116698501</c:v>
                </c:pt>
                <c:pt idx="2">
                  <c:v>6.4006510373427028E-2</c:v>
                </c:pt>
                <c:pt idx="3">
                  <c:v>6.625625124916687E-2</c:v>
                </c:pt>
                <c:pt idx="4">
                  <c:v>9.0393189379330136E-2</c:v>
                </c:pt>
                <c:pt idx="5">
                  <c:v>8.7497819614809083E-2</c:v>
                </c:pt>
                <c:pt idx="6">
                  <c:v>9.4116995647713836E-2</c:v>
                </c:pt>
                <c:pt idx="7">
                  <c:v>0.1047292894195779</c:v>
                </c:pt>
                <c:pt idx="8">
                  <c:v>7.4032975015611333E-2</c:v>
                </c:pt>
                <c:pt idx="9">
                  <c:v>7.9140785598100213E-2</c:v>
                </c:pt>
                <c:pt idx="10">
                  <c:v>0.1069918004141213</c:v>
                </c:pt>
                <c:pt idx="11">
                  <c:v>9.7620640588497704E-2</c:v>
                </c:pt>
                <c:pt idx="12">
                  <c:v>5.5307374096438933E-2</c:v>
                </c:pt>
                <c:pt idx="13">
                  <c:v>5.4119926854240823E-2</c:v>
                </c:pt>
                <c:pt idx="14">
                  <c:v>0.10907473479703558</c:v>
                </c:pt>
                <c:pt idx="15">
                  <c:v>9.0596836200379297E-2</c:v>
                </c:pt>
                <c:pt idx="16">
                  <c:v>5.0923014191525624E-2</c:v>
                </c:pt>
                <c:pt idx="17">
                  <c:v>6.2374028422794991E-2</c:v>
                </c:pt>
                <c:pt idx="18">
                  <c:v>6.9866965600779277E-2</c:v>
                </c:pt>
                <c:pt idx="19">
                  <c:v>0.1016172438937408</c:v>
                </c:pt>
                <c:pt idx="20">
                  <c:v>0.10861082079949524</c:v>
                </c:pt>
                <c:pt idx="21">
                  <c:v>9.618733265319962E-2</c:v>
                </c:pt>
                <c:pt idx="22">
                  <c:v>6.9853821513752773E-2</c:v>
                </c:pt>
                <c:pt idx="23">
                  <c:v>9.3494018904568751E-2</c:v>
                </c:pt>
                <c:pt idx="24">
                  <c:v>6.9572439819524601E-2</c:v>
                </c:pt>
                <c:pt idx="25">
                  <c:v>7.8598932241188746E-2</c:v>
                </c:pt>
                <c:pt idx="26">
                  <c:v>9.1827185165617914E-2</c:v>
                </c:pt>
                <c:pt idx="27">
                  <c:v>7.180480648496218E-2</c:v>
                </c:pt>
                <c:pt idx="28">
                  <c:v>0.10758825482658657</c:v>
                </c:pt>
                <c:pt idx="29">
                  <c:v>6.8197933886912934E-2</c:v>
                </c:pt>
                <c:pt idx="30">
                  <c:v>6.6137654875909058E-2</c:v>
                </c:pt>
                <c:pt idx="31">
                  <c:v>5.3634543297168234E-2</c:v>
                </c:pt>
                <c:pt idx="32">
                  <c:v>8.7144924084717509E-2</c:v>
                </c:pt>
                <c:pt idx="33">
                  <c:v>0.11309096971712353</c:v>
                </c:pt>
                <c:pt idx="34">
                  <c:v>8.2724178811616894E-2</c:v>
                </c:pt>
                <c:pt idx="35">
                  <c:v>9.0185118465445399E-2</c:v>
                </c:pt>
                <c:pt idx="36">
                  <c:v>7.7822644008042022E-2</c:v>
                </c:pt>
                <c:pt idx="37">
                  <c:v>0.11546822712863149</c:v>
                </c:pt>
              </c:numCache>
            </c:numRef>
          </c:val>
          <c:extLst>
            <c:ext xmlns:c16="http://schemas.microsoft.com/office/drawing/2014/chart" uri="{C3380CC4-5D6E-409C-BE32-E72D297353CC}">
              <c16:uniqueId val="{00000002-2B7B-4B41-B386-EAFB341B20D1}"/>
            </c:ext>
          </c:extLst>
        </c:ser>
        <c:ser>
          <c:idx val="3"/>
          <c:order val="3"/>
          <c:tx>
            <c:strRef>
              <c:f>'gasto senior x ciudad (2)'!$Y$3</c:f>
              <c:strCache>
                <c:ptCount val="1"/>
                <c:pt idx="0">
                  <c:v>Clothing &amp; Footwear</c:v>
                </c:pt>
              </c:strCache>
            </c:strRef>
          </c:tx>
          <c:spPr>
            <a:solidFill>
              <a:schemeClr val="accent2">
                <a:lumMod val="6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(2)'!$Y$4:$Y$41</c:f>
              <c:numCache>
                <c:formatCode>0.0%</c:formatCode>
                <c:ptCount val="38"/>
                <c:pt idx="0">
                  <c:v>6.2663866260752529E-2</c:v>
                </c:pt>
                <c:pt idx="1">
                  <c:v>8.5151667975514017E-2</c:v>
                </c:pt>
                <c:pt idx="2">
                  <c:v>4.4123050536179431E-2</c:v>
                </c:pt>
                <c:pt idx="3">
                  <c:v>7.0868834858232546E-2</c:v>
                </c:pt>
                <c:pt idx="4">
                  <c:v>5.8807062648380162E-2</c:v>
                </c:pt>
                <c:pt idx="5">
                  <c:v>4.8708336469163858E-2</c:v>
                </c:pt>
                <c:pt idx="6">
                  <c:v>0.13093501198619811</c:v>
                </c:pt>
                <c:pt idx="7">
                  <c:v>6.9905476205735423E-2</c:v>
                </c:pt>
                <c:pt idx="8">
                  <c:v>6.3312545242105486E-2</c:v>
                </c:pt>
                <c:pt idx="9">
                  <c:v>7.0585714955907347E-2</c:v>
                </c:pt>
                <c:pt idx="10">
                  <c:v>7.0855741833599301E-2</c:v>
                </c:pt>
                <c:pt idx="11">
                  <c:v>5.7638182335206331E-2</c:v>
                </c:pt>
                <c:pt idx="12">
                  <c:v>6.5199648070881841E-2</c:v>
                </c:pt>
                <c:pt idx="13">
                  <c:v>3.6538148965887238E-2</c:v>
                </c:pt>
                <c:pt idx="14">
                  <c:v>7.6588095947063076E-2</c:v>
                </c:pt>
                <c:pt idx="15">
                  <c:v>7.6146319688849468E-2</c:v>
                </c:pt>
                <c:pt idx="16">
                  <c:v>6.097366984364961E-2</c:v>
                </c:pt>
                <c:pt idx="17">
                  <c:v>8.6268843097325479E-2</c:v>
                </c:pt>
                <c:pt idx="18">
                  <c:v>0.12037254619147232</c:v>
                </c:pt>
                <c:pt idx="19">
                  <c:v>6.4868750595143479E-2</c:v>
                </c:pt>
                <c:pt idx="20">
                  <c:v>7.961209972100057E-2</c:v>
                </c:pt>
                <c:pt idx="21">
                  <c:v>9.6080659637916829E-2</c:v>
                </c:pt>
                <c:pt idx="22">
                  <c:v>7.5652875002192865E-2</c:v>
                </c:pt>
                <c:pt idx="23">
                  <c:v>5.3681429587507046E-2</c:v>
                </c:pt>
                <c:pt idx="24">
                  <c:v>0.13878095026003878</c:v>
                </c:pt>
                <c:pt idx="25">
                  <c:v>9.6008004276543268E-2</c:v>
                </c:pt>
                <c:pt idx="26">
                  <c:v>7.0770478835972941E-2</c:v>
                </c:pt>
                <c:pt idx="27">
                  <c:v>7.539855699104607E-2</c:v>
                </c:pt>
                <c:pt idx="28">
                  <c:v>6.4269380843234289E-2</c:v>
                </c:pt>
                <c:pt idx="29">
                  <c:v>6.1806418164387825E-2</c:v>
                </c:pt>
                <c:pt idx="30">
                  <c:v>6.7827159266992995E-2</c:v>
                </c:pt>
                <c:pt idx="31">
                  <c:v>5.2472122219539043E-2</c:v>
                </c:pt>
                <c:pt idx="32">
                  <c:v>0.11882497948579766</c:v>
                </c:pt>
                <c:pt idx="33">
                  <c:v>6.2566940157970194E-2</c:v>
                </c:pt>
                <c:pt idx="34">
                  <c:v>7.2783536842992658E-2</c:v>
                </c:pt>
                <c:pt idx="35">
                  <c:v>9.0916992740045874E-2</c:v>
                </c:pt>
                <c:pt idx="36">
                  <c:v>7.9717191039529622E-2</c:v>
                </c:pt>
                <c:pt idx="37">
                  <c:v>7.7811703375662039E-2</c:v>
                </c:pt>
              </c:numCache>
            </c:numRef>
          </c:val>
          <c:extLst>
            <c:ext xmlns:c16="http://schemas.microsoft.com/office/drawing/2014/chart" uri="{C3380CC4-5D6E-409C-BE32-E72D297353CC}">
              <c16:uniqueId val="{00000003-2B7B-4B41-B386-EAFB341B20D1}"/>
            </c:ext>
          </c:extLst>
        </c:ser>
        <c:ser>
          <c:idx val="4"/>
          <c:order val="4"/>
          <c:tx>
            <c:strRef>
              <c:f>'gasto senior x ciudad (2)'!$Z$3</c:f>
              <c:strCache>
                <c:ptCount val="1"/>
                <c:pt idx="0">
                  <c:v>Transport</c:v>
                </c:pt>
              </c:strCache>
            </c:strRef>
          </c:tx>
          <c:spPr>
            <a:solidFill>
              <a:schemeClr val="accent4">
                <a:lumMod val="6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(2)'!$Z$4:$Z$41</c:f>
              <c:numCache>
                <c:formatCode>0.0%</c:formatCode>
                <c:ptCount val="38"/>
                <c:pt idx="0">
                  <c:v>3.8606910193279831E-2</c:v>
                </c:pt>
                <c:pt idx="1">
                  <c:v>7.7977210477559941E-2</c:v>
                </c:pt>
                <c:pt idx="2">
                  <c:v>5.920654178440387E-2</c:v>
                </c:pt>
                <c:pt idx="3">
                  <c:v>9.4879804541343662E-2</c:v>
                </c:pt>
                <c:pt idx="4">
                  <c:v>7.6254432958533666E-2</c:v>
                </c:pt>
                <c:pt idx="5">
                  <c:v>7.951445081412245E-2</c:v>
                </c:pt>
                <c:pt idx="6">
                  <c:v>7.7154041026385178E-2</c:v>
                </c:pt>
                <c:pt idx="7">
                  <c:v>7.5554865076881708E-2</c:v>
                </c:pt>
                <c:pt idx="8">
                  <c:v>9.1612097138296239E-2</c:v>
                </c:pt>
                <c:pt idx="9">
                  <c:v>7.5673349512232507E-2</c:v>
                </c:pt>
                <c:pt idx="10">
                  <c:v>8.1122418499701712E-2</c:v>
                </c:pt>
                <c:pt idx="11">
                  <c:v>7.1742231744288842E-2</c:v>
                </c:pt>
                <c:pt idx="12">
                  <c:v>3.6122540538503035E-2</c:v>
                </c:pt>
                <c:pt idx="13">
                  <c:v>3.2158548017238976E-2</c:v>
                </c:pt>
                <c:pt idx="14">
                  <c:v>7.522246123843096E-2</c:v>
                </c:pt>
                <c:pt idx="15">
                  <c:v>8.4100685710819287E-2</c:v>
                </c:pt>
                <c:pt idx="16">
                  <c:v>1.7572157839897868E-2</c:v>
                </c:pt>
                <c:pt idx="17">
                  <c:v>4.4888929642852897E-2</c:v>
                </c:pt>
                <c:pt idx="18">
                  <c:v>7.7496969361098358E-2</c:v>
                </c:pt>
                <c:pt idx="19">
                  <c:v>7.1034619699446827E-2</c:v>
                </c:pt>
                <c:pt idx="20">
                  <c:v>6.9364750867959471E-2</c:v>
                </c:pt>
                <c:pt idx="21">
                  <c:v>7.421236393601828E-2</c:v>
                </c:pt>
                <c:pt idx="22">
                  <c:v>6.8836851209400002E-2</c:v>
                </c:pt>
                <c:pt idx="23">
                  <c:v>5.2924832877878122E-2</c:v>
                </c:pt>
                <c:pt idx="24">
                  <c:v>5.4847186179117033E-2</c:v>
                </c:pt>
                <c:pt idx="25">
                  <c:v>6.517233798095802E-2</c:v>
                </c:pt>
                <c:pt idx="26">
                  <c:v>7.2866516449283977E-2</c:v>
                </c:pt>
                <c:pt idx="27">
                  <c:v>7.9735833173027515E-2</c:v>
                </c:pt>
                <c:pt idx="28">
                  <c:v>3.1755193220069408E-2</c:v>
                </c:pt>
                <c:pt idx="29">
                  <c:v>8.7177499419521506E-2</c:v>
                </c:pt>
                <c:pt idx="30">
                  <c:v>9.1308484708937224E-2</c:v>
                </c:pt>
                <c:pt idx="31">
                  <c:v>9.7685700242680085E-2</c:v>
                </c:pt>
                <c:pt idx="32">
                  <c:v>4.3631581505260628E-2</c:v>
                </c:pt>
                <c:pt idx="33">
                  <c:v>7.4579892511878118E-2</c:v>
                </c:pt>
                <c:pt idx="34">
                  <c:v>7.9365643278742723E-2</c:v>
                </c:pt>
                <c:pt idx="35">
                  <c:v>6.8176883245308559E-2</c:v>
                </c:pt>
                <c:pt idx="36">
                  <c:v>6.5107248771921727E-2</c:v>
                </c:pt>
                <c:pt idx="37">
                  <c:v>7.1529647713816369E-2</c:v>
                </c:pt>
              </c:numCache>
            </c:numRef>
          </c:val>
          <c:extLst>
            <c:ext xmlns:c16="http://schemas.microsoft.com/office/drawing/2014/chart" uri="{C3380CC4-5D6E-409C-BE32-E72D297353CC}">
              <c16:uniqueId val="{00000004-2B7B-4B41-B386-EAFB341B20D1}"/>
            </c:ext>
          </c:extLst>
        </c:ser>
        <c:ser>
          <c:idx val="5"/>
          <c:order val="5"/>
          <c:tx>
            <c:strRef>
              <c:f>'gasto senior x ciudad (2)'!$AA$3</c:f>
              <c:strCache>
                <c:ptCount val="1"/>
                <c:pt idx="0">
                  <c:v>Miscellaneous Goods &amp; Services</c:v>
                </c:pt>
              </c:strCache>
            </c:strRef>
          </c:tx>
          <c:spPr>
            <a:solidFill>
              <a:schemeClr val="accent6">
                <a:lumMod val="6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(2)'!$AA$4:$AA$41</c:f>
              <c:numCache>
                <c:formatCode>0.0%</c:formatCode>
                <c:ptCount val="38"/>
                <c:pt idx="0">
                  <c:v>4.6567088442096019E-2</c:v>
                </c:pt>
                <c:pt idx="1">
                  <c:v>9.7190825337423695E-2</c:v>
                </c:pt>
                <c:pt idx="2">
                  <c:v>5.0873948422429614E-2</c:v>
                </c:pt>
                <c:pt idx="3">
                  <c:v>6.5476695972839269E-2</c:v>
                </c:pt>
                <c:pt idx="4">
                  <c:v>9.541982952256664E-2</c:v>
                </c:pt>
                <c:pt idx="5">
                  <c:v>8.231668800795193E-2</c:v>
                </c:pt>
                <c:pt idx="6">
                  <c:v>9.6001852401886467E-2</c:v>
                </c:pt>
                <c:pt idx="7">
                  <c:v>9.8319872764179625E-2</c:v>
                </c:pt>
                <c:pt idx="8">
                  <c:v>6.5960266627396402E-2</c:v>
                </c:pt>
                <c:pt idx="9">
                  <c:v>7.5561592344917924E-2</c:v>
                </c:pt>
                <c:pt idx="10">
                  <c:v>8.0599193147101164E-2</c:v>
                </c:pt>
                <c:pt idx="11">
                  <c:v>0.1008786569997788</c:v>
                </c:pt>
                <c:pt idx="12">
                  <c:v>3.9149998617185384E-2</c:v>
                </c:pt>
                <c:pt idx="13">
                  <c:v>3.4685690073597925E-2</c:v>
                </c:pt>
                <c:pt idx="14">
                  <c:v>7.9584883910245027E-2</c:v>
                </c:pt>
                <c:pt idx="15">
                  <c:v>7.9194633396161909E-2</c:v>
                </c:pt>
                <c:pt idx="16">
                  <c:v>4.3020300031745173E-2</c:v>
                </c:pt>
                <c:pt idx="17">
                  <c:v>7.0665129648071201E-2</c:v>
                </c:pt>
                <c:pt idx="18">
                  <c:v>4.8897896491412594E-2</c:v>
                </c:pt>
                <c:pt idx="19">
                  <c:v>8.5637868500266806E-2</c:v>
                </c:pt>
                <c:pt idx="20">
                  <c:v>8.9434235285070135E-2</c:v>
                </c:pt>
                <c:pt idx="21">
                  <c:v>7.0103389766429269E-2</c:v>
                </c:pt>
                <c:pt idx="22">
                  <c:v>7.2990314815394933E-2</c:v>
                </c:pt>
                <c:pt idx="23">
                  <c:v>9.5986129855161792E-2</c:v>
                </c:pt>
                <c:pt idx="24">
                  <c:v>5.8104343577423341E-2</c:v>
                </c:pt>
                <c:pt idx="25">
                  <c:v>7.6554678638421553E-2</c:v>
                </c:pt>
                <c:pt idx="26">
                  <c:v>6.4792880879836701E-2</c:v>
                </c:pt>
                <c:pt idx="27">
                  <c:v>5.4118058669891729E-2</c:v>
                </c:pt>
                <c:pt idx="28">
                  <c:v>7.653373197113994E-2</c:v>
                </c:pt>
                <c:pt idx="29">
                  <c:v>7.8089750927747281E-2</c:v>
                </c:pt>
                <c:pt idx="30">
                  <c:v>8.062040847017507E-2</c:v>
                </c:pt>
                <c:pt idx="31">
                  <c:v>5.8029564790596899E-2</c:v>
                </c:pt>
                <c:pt idx="32">
                  <c:v>8.5940394091691283E-2</c:v>
                </c:pt>
                <c:pt idx="33">
                  <c:v>9.4635856183631198E-2</c:v>
                </c:pt>
                <c:pt idx="34">
                  <c:v>5.0940459485075765E-2</c:v>
                </c:pt>
                <c:pt idx="35">
                  <c:v>8.7285378086027599E-2</c:v>
                </c:pt>
                <c:pt idx="36">
                  <c:v>9.9191615123467095E-2</c:v>
                </c:pt>
                <c:pt idx="37">
                  <c:v>0.11431642080744392</c:v>
                </c:pt>
              </c:numCache>
            </c:numRef>
          </c:val>
          <c:extLst>
            <c:ext xmlns:c16="http://schemas.microsoft.com/office/drawing/2014/chart" uri="{C3380CC4-5D6E-409C-BE32-E72D297353CC}">
              <c16:uniqueId val="{00000005-2B7B-4B41-B386-EAFB341B20D1}"/>
            </c:ext>
          </c:extLst>
        </c:ser>
        <c:ser>
          <c:idx val="6"/>
          <c:order val="6"/>
          <c:tx>
            <c:strRef>
              <c:f>'gasto senior x ciudad (2)'!$AB$3</c:f>
              <c:strCache>
                <c:ptCount val="1"/>
                <c:pt idx="0">
                  <c:v>Restaurants &amp; Hotels</c:v>
                </c:pt>
              </c:strCache>
            </c:strRef>
          </c:tx>
          <c:spPr>
            <a:solidFill>
              <a:schemeClr val="accent2">
                <a:lumMod val="80000"/>
                <a:lumOff val="2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(2)'!$AB$4:$AB$41</c:f>
              <c:numCache>
                <c:formatCode>0.0%</c:formatCode>
                <c:ptCount val="38"/>
                <c:pt idx="0">
                  <c:v>7.635729093723187E-2</c:v>
                </c:pt>
                <c:pt idx="1">
                  <c:v>6.9942685680607658E-2</c:v>
                </c:pt>
                <c:pt idx="2">
                  <c:v>5.4901771349654703E-2</c:v>
                </c:pt>
                <c:pt idx="3">
                  <c:v>7.0540356704776042E-2</c:v>
                </c:pt>
                <c:pt idx="4">
                  <c:v>6.2993661444721863E-2</c:v>
                </c:pt>
                <c:pt idx="5">
                  <c:v>7.7997540048406741E-2</c:v>
                </c:pt>
                <c:pt idx="6">
                  <c:v>7.2493902468973997E-2</c:v>
                </c:pt>
                <c:pt idx="7">
                  <c:v>6.204222140086478E-2</c:v>
                </c:pt>
                <c:pt idx="8">
                  <c:v>5.6931936620017838E-2</c:v>
                </c:pt>
                <c:pt idx="9">
                  <c:v>6.7520650225666071E-2</c:v>
                </c:pt>
                <c:pt idx="10">
                  <c:v>5.4476058644783061E-2</c:v>
                </c:pt>
                <c:pt idx="11">
                  <c:v>5.1585989581864389E-2</c:v>
                </c:pt>
                <c:pt idx="12">
                  <c:v>7.5788251732971004E-2</c:v>
                </c:pt>
                <c:pt idx="13">
                  <c:v>9.2695101970721089E-2</c:v>
                </c:pt>
                <c:pt idx="14">
                  <c:v>4.7630180151494735E-2</c:v>
                </c:pt>
                <c:pt idx="15">
                  <c:v>5.3141222135451922E-2</c:v>
                </c:pt>
                <c:pt idx="16">
                  <c:v>8.0542368075615586E-2</c:v>
                </c:pt>
                <c:pt idx="17">
                  <c:v>8.3154628063766972E-2</c:v>
                </c:pt>
                <c:pt idx="18">
                  <c:v>5.1028304496999757E-2</c:v>
                </c:pt>
                <c:pt idx="19">
                  <c:v>6.60680440166556E-2</c:v>
                </c:pt>
                <c:pt idx="20">
                  <c:v>6.3724852960397774E-2</c:v>
                </c:pt>
                <c:pt idx="21">
                  <c:v>5.764233159902029E-2</c:v>
                </c:pt>
                <c:pt idx="22">
                  <c:v>6.1265348180671128E-2</c:v>
                </c:pt>
                <c:pt idx="23">
                  <c:v>7.0437373715241322E-2</c:v>
                </c:pt>
                <c:pt idx="24">
                  <c:v>3.5680502005924278E-2</c:v>
                </c:pt>
                <c:pt idx="25">
                  <c:v>4.8037382260606228E-2</c:v>
                </c:pt>
                <c:pt idx="26">
                  <c:v>4.6662368452337795E-2</c:v>
                </c:pt>
                <c:pt idx="27">
                  <c:v>0.12544650710085717</c:v>
                </c:pt>
                <c:pt idx="28">
                  <c:v>8.7677403849920843E-2</c:v>
                </c:pt>
                <c:pt idx="29">
                  <c:v>6.0796364266816991E-2</c:v>
                </c:pt>
                <c:pt idx="30">
                  <c:v>5.084916222431779E-2</c:v>
                </c:pt>
                <c:pt idx="31">
                  <c:v>8.1175295388163912E-2</c:v>
                </c:pt>
                <c:pt idx="32">
                  <c:v>6.5670336316350317E-2</c:v>
                </c:pt>
                <c:pt idx="33">
                  <c:v>5.6362456542413869E-2</c:v>
                </c:pt>
                <c:pt idx="34">
                  <c:v>4.6033924085424539E-2</c:v>
                </c:pt>
                <c:pt idx="35">
                  <c:v>7.7303549191164916E-2</c:v>
                </c:pt>
                <c:pt idx="36">
                  <c:v>9.4505485184668017E-2</c:v>
                </c:pt>
                <c:pt idx="37">
                  <c:v>4.1739943059526864E-2</c:v>
                </c:pt>
              </c:numCache>
            </c:numRef>
          </c:val>
          <c:extLst>
            <c:ext xmlns:c16="http://schemas.microsoft.com/office/drawing/2014/chart" uri="{C3380CC4-5D6E-409C-BE32-E72D297353CC}">
              <c16:uniqueId val="{00000006-2B7B-4B41-B386-EAFB341B20D1}"/>
            </c:ext>
          </c:extLst>
        </c:ser>
        <c:ser>
          <c:idx val="7"/>
          <c:order val="7"/>
          <c:tx>
            <c:strRef>
              <c:f>'gasto senior x ciudad (2)'!$AC$3</c:f>
              <c:strCache>
                <c:ptCount val="1"/>
                <c:pt idx="0">
                  <c:v>Communication</c:v>
                </c:pt>
              </c:strCache>
            </c:strRef>
          </c:tx>
          <c:spPr>
            <a:solidFill>
              <a:schemeClr val="accent4">
                <a:lumMod val="80000"/>
                <a:lumOff val="2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(2)'!$AC$4:$AC$41</c:f>
              <c:numCache>
                <c:formatCode>0.0%</c:formatCode>
                <c:ptCount val="38"/>
                <c:pt idx="0">
                  <c:v>4.7761165023542801E-2</c:v>
                </c:pt>
                <c:pt idx="1">
                  <c:v>5.8599126715578424E-2</c:v>
                </c:pt>
                <c:pt idx="2">
                  <c:v>3.6142770286855391E-2</c:v>
                </c:pt>
                <c:pt idx="3">
                  <c:v>4.9040331159413884E-2</c:v>
                </c:pt>
                <c:pt idx="4">
                  <c:v>5.2994966682755808E-2</c:v>
                </c:pt>
                <c:pt idx="5">
                  <c:v>4.8374821148896761E-2</c:v>
                </c:pt>
                <c:pt idx="6">
                  <c:v>4.3742858212043642E-2</c:v>
                </c:pt>
                <c:pt idx="7">
                  <c:v>5.9021524264505645E-2</c:v>
                </c:pt>
                <c:pt idx="8">
                  <c:v>4.426888708487494E-2</c:v>
                </c:pt>
                <c:pt idx="9">
                  <c:v>5.4859438234705363E-2</c:v>
                </c:pt>
                <c:pt idx="10">
                  <c:v>5.2017323675736755E-2</c:v>
                </c:pt>
                <c:pt idx="11">
                  <c:v>5.8439572725537015E-2</c:v>
                </c:pt>
                <c:pt idx="12">
                  <c:v>1.2215491160967084E-2</c:v>
                </c:pt>
                <c:pt idx="13">
                  <c:v>3.2999925549697322E-2</c:v>
                </c:pt>
                <c:pt idx="14">
                  <c:v>7.0082761798051868E-2</c:v>
                </c:pt>
                <c:pt idx="15">
                  <c:v>5.3913026373391792E-2</c:v>
                </c:pt>
                <c:pt idx="16">
                  <c:v>3.2423791748779934E-2</c:v>
                </c:pt>
                <c:pt idx="17">
                  <c:v>7.2690893246692201E-2</c:v>
                </c:pt>
                <c:pt idx="18">
                  <c:v>3.2925868952334847E-2</c:v>
                </c:pt>
                <c:pt idx="19">
                  <c:v>7.2901633198152863E-2</c:v>
                </c:pt>
                <c:pt idx="20">
                  <c:v>5.039549653190574E-2</c:v>
                </c:pt>
                <c:pt idx="21">
                  <c:v>5.639572771428631E-2</c:v>
                </c:pt>
                <c:pt idx="22">
                  <c:v>4.5319932562310976E-2</c:v>
                </c:pt>
                <c:pt idx="23">
                  <c:v>4.6093993857299911E-2</c:v>
                </c:pt>
                <c:pt idx="24">
                  <c:v>5.4288581713580461E-2</c:v>
                </c:pt>
                <c:pt idx="25">
                  <c:v>5.1608632136144091E-2</c:v>
                </c:pt>
                <c:pt idx="26">
                  <c:v>4.6851281803867363E-2</c:v>
                </c:pt>
                <c:pt idx="27">
                  <c:v>3.5629186612310633E-2</c:v>
                </c:pt>
                <c:pt idx="28">
                  <c:v>4.8675659692571961E-2</c:v>
                </c:pt>
                <c:pt idx="29">
                  <c:v>3.7887322707733345E-2</c:v>
                </c:pt>
                <c:pt idx="30">
                  <c:v>3.9738826476110448E-2</c:v>
                </c:pt>
                <c:pt idx="31">
                  <c:v>3.0320999843931083E-2</c:v>
                </c:pt>
                <c:pt idx="32">
                  <c:v>3.0096694834750082E-2</c:v>
                </c:pt>
                <c:pt idx="33">
                  <c:v>4.9039672054997596E-2</c:v>
                </c:pt>
                <c:pt idx="34">
                  <c:v>4.1130233983731432E-2</c:v>
                </c:pt>
                <c:pt idx="35">
                  <c:v>5.3735351266021532E-2</c:v>
                </c:pt>
                <c:pt idx="36">
                  <c:v>5.389663707271284E-2</c:v>
                </c:pt>
                <c:pt idx="37">
                  <c:v>5.1306907574832458E-2</c:v>
                </c:pt>
              </c:numCache>
            </c:numRef>
          </c:val>
          <c:extLst>
            <c:ext xmlns:c16="http://schemas.microsoft.com/office/drawing/2014/chart" uri="{C3380CC4-5D6E-409C-BE32-E72D297353CC}">
              <c16:uniqueId val="{00000007-2B7B-4B41-B386-EAFB341B20D1}"/>
            </c:ext>
          </c:extLst>
        </c:ser>
        <c:ser>
          <c:idx val="8"/>
          <c:order val="8"/>
          <c:tx>
            <c:strRef>
              <c:f>'gasto senior x ciudad (2)'!$AD$3</c:f>
              <c:strCache>
                <c:ptCount val="1"/>
                <c:pt idx="0">
                  <c:v>Health</c:v>
                </c:pt>
              </c:strCache>
            </c:strRef>
          </c:tx>
          <c:spPr>
            <a:solidFill>
              <a:schemeClr val="accent6">
                <a:lumMod val="80000"/>
                <a:lumOff val="2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(2)'!$AD$4:$AD$41</c:f>
              <c:numCache>
                <c:formatCode>0.0%</c:formatCode>
                <c:ptCount val="38"/>
                <c:pt idx="0">
                  <c:v>4.1799120384407314E-2</c:v>
                </c:pt>
                <c:pt idx="1">
                  <c:v>4.1340998661107048E-2</c:v>
                </c:pt>
                <c:pt idx="2">
                  <c:v>8.572081477693819E-3</c:v>
                </c:pt>
                <c:pt idx="3">
                  <c:v>1.2172562080824022E-2</c:v>
                </c:pt>
                <c:pt idx="4">
                  <c:v>5.0775316301072126E-2</c:v>
                </c:pt>
                <c:pt idx="5">
                  <c:v>2.6422323195864825E-2</c:v>
                </c:pt>
                <c:pt idx="6">
                  <c:v>2.0147042608270216E-2</c:v>
                </c:pt>
                <c:pt idx="7">
                  <c:v>5.5087304086008877E-2</c:v>
                </c:pt>
                <c:pt idx="8">
                  <c:v>1.7360728311940458E-2</c:v>
                </c:pt>
                <c:pt idx="9">
                  <c:v>2.5584683868138527E-2</c:v>
                </c:pt>
                <c:pt idx="10">
                  <c:v>4.0119953966683088E-2</c:v>
                </c:pt>
                <c:pt idx="11">
                  <c:v>5.0412532403403959E-2</c:v>
                </c:pt>
                <c:pt idx="12">
                  <c:v>3.1981800705985212E-2</c:v>
                </c:pt>
                <c:pt idx="13">
                  <c:v>4.6112806321339109E-3</c:v>
                </c:pt>
                <c:pt idx="14">
                  <c:v>4.4775808018126265E-2</c:v>
                </c:pt>
                <c:pt idx="15">
                  <c:v>5.0641396950790021E-2</c:v>
                </c:pt>
                <c:pt idx="16">
                  <c:v>8.8077731593857161E-3</c:v>
                </c:pt>
                <c:pt idx="17">
                  <c:v>2.6068424019219182E-2</c:v>
                </c:pt>
                <c:pt idx="18">
                  <c:v>4.4402936164809788E-2</c:v>
                </c:pt>
                <c:pt idx="19">
                  <c:v>4.1741615291053608E-2</c:v>
                </c:pt>
                <c:pt idx="20">
                  <c:v>4.7783464044564787E-2</c:v>
                </c:pt>
                <c:pt idx="21">
                  <c:v>2.4321956816671268E-2</c:v>
                </c:pt>
                <c:pt idx="22">
                  <c:v>3.9415467797494635E-2</c:v>
                </c:pt>
                <c:pt idx="23">
                  <c:v>3.0170491922799685E-2</c:v>
                </c:pt>
                <c:pt idx="24">
                  <c:v>1.8835525753958447E-2</c:v>
                </c:pt>
                <c:pt idx="25">
                  <c:v>1.9148138797160583E-2</c:v>
                </c:pt>
                <c:pt idx="26">
                  <c:v>3.7907723324287372E-2</c:v>
                </c:pt>
                <c:pt idx="27">
                  <c:v>9.1117179645877396E-3</c:v>
                </c:pt>
                <c:pt idx="28">
                  <c:v>4.1920199038721476E-2</c:v>
                </c:pt>
                <c:pt idx="29">
                  <c:v>1.1805494009821902E-2</c:v>
                </c:pt>
                <c:pt idx="30">
                  <c:v>3.431839405911568E-2</c:v>
                </c:pt>
                <c:pt idx="31">
                  <c:v>1.2254927826456005E-2</c:v>
                </c:pt>
                <c:pt idx="32">
                  <c:v>2.4490318634416329E-2</c:v>
                </c:pt>
                <c:pt idx="33">
                  <c:v>5.3643843238255016E-2</c:v>
                </c:pt>
                <c:pt idx="34">
                  <c:v>1.7053074222887619E-2</c:v>
                </c:pt>
                <c:pt idx="35">
                  <c:v>5.8308817894750731E-2</c:v>
                </c:pt>
                <c:pt idx="36">
                  <c:v>2.499454083896999E-2</c:v>
                </c:pt>
                <c:pt idx="37">
                  <c:v>3.8404716162677384E-2</c:v>
                </c:pt>
              </c:numCache>
            </c:numRef>
          </c:val>
          <c:extLst>
            <c:ext xmlns:c16="http://schemas.microsoft.com/office/drawing/2014/chart" uri="{C3380CC4-5D6E-409C-BE32-E72D297353CC}">
              <c16:uniqueId val="{00000008-2B7B-4B41-B386-EAFB341B20D1}"/>
            </c:ext>
          </c:extLst>
        </c:ser>
        <c:ser>
          <c:idx val="9"/>
          <c:order val="9"/>
          <c:tx>
            <c:strRef>
              <c:f>'gasto senior x ciudad (2)'!$AE$3</c:f>
              <c:strCache>
                <c:ptCount val="1"/>
                <c:pt idx="0">
                  <c:v>Recreation &amp; Culture</c:v>
                </c:pt>
              </c:strCache>
            </c:strRef>
          </c:tx>
          <c:spPr>
            <a:solidFill>
              <a:schemeClr val="accent2">
                <a:lumMod val="8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(2)'!$AE$4:$AE$41</c:f>
              <c:numCache>
                <c:formatCode>0.0%</c:formatCode>
                <c:ptCount val="38"/>
                <c:pt idx="0">
                  <c:v>1.6708192776840831E-2</c:v>
                </c:pt>
                <c:pt idx="1">
                  <c:v>2.8837519285285388E-2</c:v>
                </c:pt>
                <c:pt idx="2">
                  <c:v>1.8649045060825202E-2</c:v>
                </c:pt>
                <c:pt idx="3">
                  <c:v>1.5773575362764851E-2</c:v>
                </c:pt>
                <c:pt idx="4">
                  <c:v>2.6211279423476619E-2</c:v>
                </c:pt>
                <c:pt idx="5">
                  <c:v>1.8087987966534529E-2</c:v>
                </c:pt>
                <c:pt idx="6">
                  <c:v>2.8261907914630478E-2</c:v>
                </c:pt>
                <c:pt idx="7">
                  <c:v>2.3834648816368573E-2</c:v>
                </c:pt>
                <c:pt idx="8">
                  <c:v>1.7933461217957747E-2</c:v>
                </c:pt>
                <c:pt idx="9">
                  <c:v>2.1910100619656703E-2</c:v>
                </c:pt>
                <c:pt idx="10">
                  <c:v>1.5523587649919601E-2</c:v>
                </c:pt>
                <c:pt idx="11">
                  <c:v>2.1307888924308779E-2</c:v>
                </c:pt>
                <c:pt idx="12">
                  <c:v>3.1610753986184202E-2</c:v>
                </c:pt>
                <c:pt idx="13">
                  <c:v>2.6505962675320599E-2</c:v>
                </c:pt>
                <c:pt idx="14">
                  <c:v>3.4355139557903557E-2</c:v>
                </c:pt>
                <c:pt idx="15">
                  <c:v>2.6376094570751029E-2</c:v>
                </c:pt>
                <c:pt idx="16">
                  <c:v>2.8353905654368398E-2</c:v>
                </c:pt>
                <c:pt idx="17">
                  <c:v>1.5679106669081715E-2</c:v>
                </c:pt>
                <c:pt idx="18">
                  <c:v>2.457267752046249E-2</c:v>
                </c:pt>
                <c:pt idx="19">
                  <c:v>2.2919285793477611E-2</c:v>
                </c:pt>
                <c:pt idx="20">
                  <c:v>1.8819264368679482E-2</c:v>
                </c:pt>
                <c:pt idx="21">
                  <c:v>2.4910762495908963E-2</c:v>
                </c:pt>
                <c:pt idx="22">
                  <c:v>1.9525261802448873E-2</c:v>
                </c:pt>
                <c:pt idx="23">
                  <c:v>2.1124849699749898E-2</c:v>
                </c:pt>
                <c:pt idx="24">
                  <c:v>2.1095029129611573E-2</c:v>
                </c:pt>
                <c:pt idx="25">
                  <c:v>2.7419877282419382E-2</c:v>
                </c:pt>
                <c:pt idx="26">
                  <c:v>1.7853892312566785E-2</c:v>
                </c:pt>
                <c:pt idx="27">
                  <c:v>2.477269932526727E-2</c:v>
                </c:pt>
                <c:pt idx="28">
                  <c:v>2.4027043645222155E-2</c:v>
                </c:pt>
                <c:pt idx="29">
                  <c:v>1.7925460170396632E-2</c:v>
                </c:pt>
                <c:pt idx="30">
                  <c:v>2.363800511083991E-2</c:v>
                </c:pt>
                <c:pt idx="31">
                  <c:v>1.3453539685819369E-2</c:v>
                </c:pt>
                <c:pt idx="32">
                  <c:v>2.4574737661241169E-2</c:v>
                </c:pt>
                <c:pt idx="33">
                  <c:v>2.5558918473822679E-2</c:v>
                </c:pt>
                <c:pt idx="34">
                  <c:v>1.5208952084701294E-2</c:v>
                </c:pt>
                <c:pt idx="35">
                  <c:v>1.7674988215791609E-2</c:v>
                </c:pt>
                <c:pt idx="36">
                  <c:v>1.5703009310346173E-2</c:v>
                </c:pt>
                <c:pt idx="37">
                  <c:v>3.1243123862888654E-2</c:v>
                </c:pt>
              </c:numCache>
            </c:numRef>
          </c:val>
          <c:extLst>
            <c:ext xmlns:c16="http://schemas.microsoft.com/office/drawing/2014/chart" uri="{C3380CC4-5D6E-409C-BE32-E72D297353CC}">
              <c16:uniqueId val="{00000009-2B7B-4B41-B386-EAFB341B20D1}"/>
            </c:ext>
          </c:extLst>
        </c:ser>
        <c:ser>
          <c:idx val="10"/>
          <c:order val="10"/>
          <c:tx>
            <c:strRef>
              <c:f>'gasto senior x ciudad (2)'!$AF$3</c:f>
              <c:strCache>
                <c:ptCount val="1"/>
                <c:pt idx="0">
                  <c:v>Education</c:v>
                </c:pt>
              </c:strCache>
            </c:strRef>
          </c:tx>
          <c:spPr>
            <a:solidFill>
              <a:schemeClr val="accent4">
                <a:lumMod val="8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(2)'!$AF$4:$AF$41</c:f>
              <c:numCache>
                <c:formatCode>0.0%</c:formatCode>
                <c:ptCount val="38"/>
                <c:pt idx="0">
                  <c:v>1.2968742618972124E-2</c:v>
                </c:pt>
                <c:pt idx="1">
                  <c:v>1.6055940594008163E-2</c:v>
                </c:pt>
                <c:pt idx="2">
                  <c:v>1.3174573000899133E-2</c:v>
                </c:pt>
                <c:pt idx="3">
                  <c:v>2.236241448282492E-2</c:v>
                </c:pt>
                <c:pt idx="4">
                  <c:v>4.2022233555399642E-2</c:v>
                </c:pt>
                <c:pt idx="5">
                  <c:v>2.664753863984266E-2</c:v>
                </c:pt>
                <c:pt idx="6">
                  <c:v>1.1188578645046425E-2</c:v>
                </c:pt>
                <c:pt idx="7">
                  <c:v>2.385682981683087E-2</c:v>
                </c:pt>
                <c:pt idx="8">
                  <c:v>1.6816332572776049E-2</c:v>
                </c:pt>
                <c:pt idx="9">
                  <c:v>2.1014859708183113E-2</c:v>
                </c:pt>
                <c:pt idx="10">
                  <c:v>1.2448799346580868E-2</c:v>
                </c:pt>
                <c:pt idx="11">
                  <c:v>3.5207350818312742E-2</c:v>
                </c:pt>
                <c:pt idx="12">
                  <c:v>3.8123848714423322E-3</c:v>
                </c:pt>
                <c:pt idx="13">
                  <c:v>1.9271212894302513E-2</c:v>
                </c:pt>
                <c:pt idx="14">
                  <c:v>1.9171017531887217E-2</c:v>
                </c:pt>
                <c:pt idx="15">
                  <c:v>1.9614748132690735E-2</c:v>
                </c:pt>
                <c:pt idx="16">
                  <c:v>9.134274721891687E-4</c:v>
                </c:pt>
                <c:pt idx="17">
                  <c:v>3.0190172681996377E-2</c:v>
                </c:pt>
                <c:pt idx="18">
                  <c:v>1.5843320915233172E-2</c:v>
                </c:pt>
                <c:pt idx="19">
                  <c:v>3.231597244645279E-2</c:v>
                </c:pt>
                <c:pt idx="20">
                  <c:v>5.4891252093501527E-2</c:v>
                </c:pt>
                <c:pt idx="21">
                  <c:v>1.5340448015579078E-2</c:v>
                </c:pt>
                <c:pt idx="22">
                  <c:v>1.7248116058504268E-2</c:v>
                </c:pt>
                <c:pt idx="23">
                  <c:v>1.0878812573153464E-2</c:v>
                </c:pt>
                <c:pt idx="24">
                  <c:v>1.445299494878835E-2</c:v>
                </c:pt>
                <c:pt idx="25">
                  <c:v>1.4508534276039061E-2</c:v>
                </c:pt>
                <c:pt idx="26">
                  <c:v>4.0132498691988873E-3</c:v>
                </c:pt>
                <c:pt idx="27">
                  <c:v>7.1054888510124212E-3</c:v>
                </c:pt>
                <c:pt idx="28">
                  <c:v>2.8729608431513161E-3</c:v>
                </c:pt>
                <c:pt idx="29">
                  <c:v>1.6634324213708029E-2</c:v>
                </c:pt>
                <c:pt idx="30">
                  <c:v>2.6736445131933489E-2</c:v>
                </c:pt>
                <c:pt idx="31">
                  <c:v>1.1171332165404382E-2</c:v>
                </c:pt>
                <c:pt idx="32">
                  <c:v>8.2943655673947334E-3</c:v>
                </c:pt>
                <c:pt idx="33">
                  <c:v>1.9563803448450452E-2</c:v>
                </c:pt>
                <c:pt idx="34">
                  <c:v>2.2537533449647602E-2</c:v>
                </c:pt>
                <c:pt idx="35">
                  <c:v>2.0102320191675748E-2</c:v>
                </c:pt>
                <c:pt idx="36">
                  <c:v>1.6485312405727412E-2</c:v>
                </c:pt>
                <c:pt idx="37">
                  <c:v>8.8464030868581293E-3</c:v>
                </c:pt>
              </c:numCache>
            </c:numRef>
          </c:val>
          <c:extLst>
            <c:ext xmlns:c16="http://schemas.microsoft.com/office/drawing/2014/chart" uri="{C3380CC4-5D6E-409C-BE32-E72D297353CC}">
              <c16:uniqueId val="{0000000A-2B7B-4B41-B386-EAFB341B20D1}"/>
            </c:ext>
          </c:extLst>
        </c:ser>
        <c:ser>
          <c:idx val="11"/>
          <c:order val="11"/>
          <c:tx>
            <c:strRef>
              <c:f>'gasto senior x ciudad (2)'!$AG$3</c:f>
              <c:strCache>
                <c:ptCount val="1"/>
                <c:pt idx="0">
                  <c:v>Alcoholic &amp; Tobacco</c:v>
                </c:pt>
              </c:strCache>
            </c:strRef>
          </c:tx>
          <c:spPr>
            <a:solidFill>
              <a:schemeClr val="accent6">
                <a:lumMod val="80000"/>
              </a:schemeClr>
            </a:solidFill>
            <a:ln>
              <a:noFill/>
            </a:ln>
            <a:effectLst/>
          </c:spPr>
          <c:invertIfNegative val="0"/>
          <c:cat>
            <c:strRef>
              <c:f>'gasto senior x ciudad (2)'!$T$4:$T$41</c:f>
              <c:strCache>
                <c:ptCount val="38"/>
                <c:pt idx="0">
                  <c:v>ARAUCA</c:v>
                </c:pt>
                <c:pt idx="1">
                  <c:v>ARMENIA</c:v>
                </c:pt>
                <c:pt idx="2">
                  <c:v>BARRANCABERMEJA</c:v>
                </c:pt>
                <c:pt idx="3">
                  <c:v>BARRANQUILLA</c:v>
                </c:pt>
                <c:pt idx="4">
                  <c:v>BOGOTÁ</c:v>
                </c:pt>
                <c:pt idx="5">
                  <c:v>BUCARAMANGA Y A.M.</c:v>
                </c:pt>
                <c:pt idx="6">
                  <c:v>BUENAVENTURA</c:v>
                </c:pt>
                <c:pt idx="7">
                  <c:v>CALI</c:v>
                </c:pt>
                <c:pt idx="8">
                  <c:v>CARTAGENA</c:v>
                </c:pt>
                <c:pt idx="9">
                  <c:v>CÚCUTA Y A.M.</c:v>
                </c:pt>
                <c:pt idx="10">
                  <c:v>FLORENCIA</c:v>
                </c:pt>
                <c:pt idx="11">
                  <c:v>IBAGUÉ</c:v>
                </c:pt>
                <c:pt idx="12">
                  <c:v>INÍRIDA</c:v>
                </c:pt>
                <c:pt idx="13">
                  <c:v>LETICIA</c:v>
                </c:pt>
                <c:pt idx="14">
                  <c:v>MANIZALEZ Y A.M.</c:v>
                </c:pt>
                <c:pt idx="15">
                  <c:v>MEDELLÍN Y A.M.</c:v>
                </c:pt>
                <c:pt idx="16">
                  <c:v>MITÚ</c:v>
                </c:pt>
                <c:pt idx="17">
                  <c:v>MOCOA</c:v>
                </c:pt>
                <c:pt idx="18">
                  <c:v>MONTERÍA</c:v>
                </c:pt>
                <c:pt idx="19">
                  <c:v>NEIVA</c:v>
                </c:pt>
                <c:pt idx="20">
                  <c:v>PASTO</c:v>
                </c:pt>
                <c:pt idx="21">
                  <c:v>PEREIRA Y A.M.</c:v>
                </c:pt>
                <c:pt idx="22">
                  <c:v>POPAYÁN</c:v>
                </c:pt>
                <c:pt idx="23">
                  <c:v>PUERTO CARREÑO</c:v>
                </c:pt>
                <c:pt idx="24">
                  <c:v>QUIBDÓ</c:v>
                </c:pt>
                <c:pt idx="25">
                  <c:v>RIOHACHA</c:v>
                </c:pt>
                <c:pt idx="26">
                  <c:v>RIONEGRO</c:v>
                </c:pt>
                <c:pt idx="27">
                  <c:v>SAN ANDRÉS</c:v>
                </c:pt>
                <c:pt idx="28">
                  <c:v>SAN JOSÉ DEL GUAVIARE</c:v>
                </c:pt>
                <c:pt idx="29">
                  <c:v>SANTA MARTA</c:v>
                </c:pt>
                <c:pt idx="30">
                  <c:v>SINCELEJO</c:v>
                </c:pt>
                <c:pt idx="31">
                  <c:v>SOLEDAD</c:v>
                </c:pt>
                <c:pt idx="32">
                  <c:v>TUMACO</c:v>
                </c:pt>
                <c:pt idx="33">
                  <c:v>TUNJA</c:v>
                </c:pt>
                <c:pt idx="34">
                  <c:v>VALLEDUPAR</c:v>
                </c:pt>
                <c:pt idx="35">
                  <c:v>VILLAVICENCIO</c:v>
                </c:pt>
                <c:pt idx="36">
                  <c:v>YOPAL</c:v>
                </c:pt>
                <c:pt idx="37">
                  <c:v>YUMBO</c:v>
                </c:pt>
              </c:strCache>
            </c:strRef>
          </c:cat>
          <c:val>
            <c:numRef>
              <c:f>'gasto senior x ciudad (2)'!$AG$4:$AG$41</c:f>
              <c:numCache>
                <c:formatCode>0.0%</c:formatCode>
                <c:ptCount val="38"/>
                <c:pt idx="0">
                  <c:v>2.5249724701713033E-3</c:v>
                </c:pt>
                <c:pt idx="1">
                  <c:v>5.2235747044794886E-3</c:v>
                </c:pt>
                <c:pt idx="2">
                  <c:v>3.8481393668649494E-3</c:v>
                </c:pt>
                <c:pt idx="3">
                  <c:v>5.7291693774084796E-3</c:v>
                </c:pt>
                <c:pt idx="4">
                  <c:v>3.9340728596128447E-3</c:v>
                </c:pt>
                <c:pt idx="5">
                  <c:v>4.3350346863668902E-3</c:v>
                </c:pt>
                <c:pt idx="6">
                  <c:v>1.13849427537567E-2</c:v>
                </c:pt>
                <c:pt idx="7">
                  <c:v>4.2386086048463055E-3</c:v>
                </c:pt>
                <c:pt idx="8">
                  <c:v>8.0146151768569242E-3</c:v>
                </c:pt>
                <c:pt idx="9">
                  <c:v>4.3091488356214206E-3</c:v>
                </c:pt>
                <c:pt idx="10">
                  <c:v>4.3276137032760235E-3</c:v>
                </c:pt>
                <c:pt idx="11">
                  <c:v>2.3073743450869738E-3</c:v>
                </c:pt>
                <c:pt idx="12">
                  <c:v>5.9924882042707928E-3</c:v>
                </c:pt>
                <c:pt idx="13">
                  <c:v>9.4187265501062926E-3</c:v>
                </c:pt>
                <c:pt idx="14">
                  <c:v>5.8536987659971035E-3</c:v>
                </c:pt>
                <c:pt idx="15">
                  <c:v>8.0402612197703061E-3</c:v>
                </c:pt>
                <c:pt idx="16">
                  <c:v>4.7129823265767683E-3</c:v>
                </c:pt>
                <c:pt idx="17">
                  <c:v>5.2971950253708081E-3</c:v>
                </c:pt>
                <c:pt idx="18">
                  <c:v>9.5128895534216142E-3</c:v>
                </c:pt>
                <c:pt idx="19">
                  <c:v>3.3943067745121924E-3</c:v>
                </c:pt>
                <c:pt idx="20">
                  <c:v>2.3961770443463358E-3</c:v>
                </c:pt>
                <c:pt idx="21">
                  <c:v>4.912961951922333E-3</c:v>
                </c:pt>
                <c:pt idx="22">
                  <c:v>3.4399327675592815E-3</c:v>
                </c:pt>
                <c:pt idx="23">
                  <c:v>4.0384903723054812E-3</c:v>
                </c:pt>
                <c:pt idx="24">
                  <c:v>1.5793828023486618E-2</c:v>
                </c:pt>
                <c:pt idx="25">
                  <c:v>7.1556900671336217E-3</c:v>
                </c:pt>
                <c:pt idx="26">
                  <c:v>6.1851291529068601E-3</c:v>
                </c:pt>
                <c:pt idx="27">
                  <c:v>9.4514071084349817E-3</c:v>
                </c:pt>
                <c:pt idx="28">
                  <c:v>6.8427999812055587E-3</c:v>
                </c:pt>
                <c:pt idx="29">
                  <c:v>5.9370663460974193E-3</c:v>
                </c:pt>
                <c:pt idx="30">
                  <c:v>6.176830815551885E-3</c:v>
                </c:pt>
                <c:pt idx="31">
                  <c:v>3.9538582841226796E-3</c:v>
                </c:pt>
                <c:pt idx="32">
                  <c:v>8.6951408554445716E-3</c:v>
                </c:pt>
                <c:pt idx="33">
                  <c:v>3.9613541945888644E-3</c:v>
                </c:pt>
                <c:pt idx="34">
                  <c:v>5.7396724932024931E-3</c:v>
                </c:pt>
                <c:pt idx="35">
                  <c:v>4.2340956327630713E-3</c:v>
                </c:pt>
                <c:pt idx="36">
                  <c:v>4.3032800294620973E-3</c:v>
                </c:pt>
                <c:pt idx="37">
                  <c:v>4.8390021728713954E-3</c:v>
                </c:pt>
              </c:numCache>
            </c:numRef>
          </c:val>
          <c:extLst>
            <c:ext xmlns:c16="http://schemas.microsoft.com/office/drawing/2014/chart" uri="{C3380CC4-5D6E-409C-BE32-E72D297353CC}">
              <c16:uniqueId val="{0000000B-2B7B-4B41-B386-EAFB341B20D1}"/>
            </c:ext>
          </c:extLst>
        </c:ser>
        <c:dLbls>
          <c:showLegendKey val="0"/>
          <c:showVal val="0"/>
          <c:showCatName val="0"/>
          <c:showSerName val="0"/>
          <c:showPercent val="0"/>
          <c:showBubbleSize val="0"/>
        </c:dLbls>
        <c:gapWidth val="150"/>
        <c:overlap val="100"/>
        <c:axId val="1019154607"/>
        <c:axId val="1019157007"/>
      </c:barChart>
      <c:catAx>
        <c:axId val="101915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157007"/>
        <c:crosses val="autoZero"/>
        <c:auto val="1"/>
        <c:lblAlgn val="ctr"/>
        <c:lblOffset val="100"/>
        <c:noMultiLvlLbl val="0"/>
      </c:catAx>
      <c:valAx>
        <c:axId val="101915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1546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'gasto senior x ciudad (4)'!$D$7</c:f>
              <c:strCache>
                <c:ptCount val="1"/>
                <c:pt idx="0">
                  <c:v>Food &amp; Non-Alc. Bev.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(4)'!$D$8:$D$9</c:f>
              <c:numCache>
                <c:formatCode>0.0%</c:formatCode>
                <c:ptCount val="2"/>
                <c:pt idx="0">
                  <c:v>9.7293580340842969E-2</c:v>
                </c:pt>
                <c:pt idx="1">
                  <c:v>0.16331972900043817</c:v>
                </c:pt>
              </c:numCache>
            </c:numRef>
          </c:val>
          <c:extLst>
            <c:ext xmlns:c16="http://schemas.microsoft.com/office/drawing/2014/chart" uri="{C3380CC4-5D6E-409C-BE32-E72D297353CC}">
              <c16:uniqueId val="{00000000-C6F6-47E7-89A0-9FD3C3D3896F}"/>
            </c:ext>
          </c:extLst>
        </c:ser>
        <c:ser>
          <c:idx val="1"/>
          <c:order val="1"/>
          <c:tx>
            <c:strRef>
              <c:f>'gasto senior x ciudad (4)'!$E$7</c:f>
              <c:strCache>
                <c:ptCount val="1"/>
                <c:pt idx="0">
                  <c:v>Alcoholic &amp; Tobacco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(4)'!$E$8:$E$9</c:f>
              <c:numCache>
                <c:formatCode>0.0%</c:formatCode>
                <c:ptCount val="2"/>
                <c:pt idx="0">
                  <c:v>8.0402612197703061E-3</c:v>
                </c:pt>
                <c:pt idx="1">
                  <c:v>1.5793828023486618E-2</c:v>
                </c:pt>
              </c:numCache>
            </c:numRef>
          </c:val>
          <c:extLst>
            <c:ext xmlns:c16="http://schemas.microsoft.com/office/drawing/2014/chart" uri="{C3380CC4-5D6E-409C-BE32-E72D297353CC}">
              <c16:uniqueId val="{00000001-C6F6-47E7-89A0-9FD3C3D3896F}"/>
            </c:ext>
          </c:extLst>
        </c:ser>
        <c:ser>
          <c:idx val="2"/>
          <c:order val="2"/>
          <c:tx>
            <c:strRef>
              <c:f>'gasto senior x ciudad (4)'!$F$7</c:f>
              <c:strCache>
                <c:ptCount val="1"/>
                <c:pt idx="0">
                  <c:v>Clothing &amp; Footwear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(4)'!$F$8:$F$9</c:f>
              <c:numCache>
                <c:formatCode>0.0%</c:formatCode>
                <c:ptCount val="2"/>
                <c:pt idx="0">
                  <c:v>7.6146319688849468E-2</c:v>
                </c:pt>
                <c:pt idx="1">
                  <c:v>0.13878095026003878</c:v>
                </c:pt>
              </c:numCache>
            </c:numRef>
          </c:val>
          <c:extLst>
            <c:ext xmlns:c16="http://schemas.microsoft.com/office/drawing/2014/chart" uri="{C3380CC4-5D6E-409C-BE32-E72D297353CC}">
              <c16:uniqueId val="{00000002-C6F6-47E7-89A0-9FD3C3D3896F}"/>
            </c:ext>
          </c:extLst>
        </c:ser>
        <c:ser>
          <c:idx val="3"/>
          <c:order val="3"/>
          <c:tx>
            <c:strRef>
              <c:f>'gasto senior x ciudad (4)'!$G$7</c:f>
              <c:strCache>
                <c:ptCount val="1"/>
                <c:pt idx="0">
                  <c:v>Housing, Water, Electricity &amp; Gas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(4)'!$G$8:$G$9</c:f>
              <c:numCache>
                <c:formatCode>0.0%</c:formatCode>
                <c:ptCount val="2"/>
                <c:pt idx="0">
                  <c:v>0.36094119528010105</c:v>
                </c:pt>
                <c:pt idx="1">
                  <c:v>0.35522888958810844</c:v>
                </c:pt>
              </c:numCache>
            </c:numRef>
          </c:val>
          <c:extLst>
            <c:ext xmlns:c16="http://schemas.microsoft.com/office/drawing/2014/chart" uri="{C3380CC4-5D6E-409C-BE32-E72D297353CC}">
              <c16:uniqueId val="{00000003-C6F6-47E7-89A0-9FD3C3D3896F}"/>
            </c:ext>
          </c:extLst>
        </c:ser>
        <c:ser>
          <c:idx val="4"/>
          <c:order val="4"/>
          <c:tx>
            <c:strRef>
              <c:f>'gasto senior x ciudad (4)'!$H$7</c:f>
              <c:strCache>
                <c:ptCount val="1"/>
                <c:pt idx="0">
                  <c:v>Furnishings &amp; Household Equipment</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(4)'!$H$8:$H$9</c:f>
              <c:numCache>
                <c:formatCode>0.0%</c:formatCode>
                <c:ptCount val="2"/>
                <c:pt idx="0">
                  <c:v>9.0596836200379297E-2</c:v>
                </c:pt>
                <c:pt idx="1">
                  <c:v>6.9572439819524601E-2</c:v>
                </c:pt>
              </c:numCache>
            </c:numRef>
          </c:val>
          <c:extLst>
            <c:ext xmlns:c16="http://schemas.microsoft.com/office/drawing/2014/chart" uri="{C3380CC4-5D6E-409C-BE32-E72D297353CC}">
              <c16:uniqueId val="{00000004-C6F6-47E7-89A0-9FD3C3D3896F}"/>
            </c:ext>
          </c:extLst>
        </c:ser>
        <c:ser>
          <c:idx val="5"/>
          <c:order val="5"/>
          <c:tx>
            <c:strRef>
              <c:f>'gasto senior x ciudad (4)'!$I$7</c:f>
              <c:strCache>
                <c:ptCount val="1"/>
                <c:pt idx="0">
                  <c:v>Health</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(4)'!$I$8:$I$9</c:f>
              <c:numCache>
                <c:formatCode>0.0%</c:formatCode>
                <c:ptCount val="2"/>
                <c:pt idx="0">
                  <c:v>5.0641396950790021E-2</c:v>
                </c:pt>
                <c:pt idx="1">
                  <c:v>1.8835525753958447E-2</c:v>
                </c:pt>
              </c:numCache>
            </c:numRef>
          </c:val>
          <c:extLst>
            <c:ext xmlns:c16="http://schemas.microsoft.com/office/drawing/2014/chart" uri="{C3380CC4-5D6E-409C-BE32-E72D297353CC}">
              <c16:uniqueId val="{00000005-C6F6-47E7-89A0-9FD3C3D3896F}"/>
            </c:ext>
          </c:extLst>
        </c:ser>
        <c:ser>
          <c:idx val="6"/>
          <c:order val="6"/>
          <c:tx>
            <c:strRef>
              <c:f>'gasto senior x ciudad (4)'!$J$7</c:f>
              <c:strCache>
                <c:ptCount val="1"/>
                <c:pt idx="0">
                  <c:v>Transport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(4)'!$J$8:$J$9</c:f>
              <c:numCache>
                <c:formatCode>0.0%</c:formatCode>
                <c:ptCount val="2"/>
                <c:pt idx="0">
                  <c:v>8.4100685710819287E-2</c:v>
                </c:pt>
                <c:pt idx="1">
                  <c:v>5.4847186179117033E-2</c:v>
                </c:pt>
              </c:numCache>
            </c:numRef>
          </c:val>
          <c:extLst>
            <c:ext xmlns:c16="http://schemas.microsoft.com/office/drawing/2014/chart" uri="{C3380CC4-5D6E-409C-BE32-E72D297353CC}">
              <c16:uniqueId val="{00000006-C6F6-47E7-89A0-9FD3C3D3896F}"/>
            </c:ext>
          </c:extLst>
        </c:ser>
        <c:ser>
          <c:idx val="7"/>
          <c:order val="7"/>
          <c:tx>
            <c:strRef>
              <c:f>'gasto senior x ciudad (4)'!$K$7</c:f>
              <c:strCache>
                <c:ptCount val="1"/>
                <c:pt idx="0">
                  <c:v>Communication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(4)'!$K$8:$K$9</c:f>
              <c:numCache>
                <c:formatCode>0.0%</c:formatCode>
                <c:ptCount val="2"/>
                <c:pt idx="0">
                  <c:v>5.3913026373391792E-2</c:v>
                </c:pt>
                <c:pt idx="1">
                  <c:v>5.4288581713580461E-2</c:v>
                </c:pt>
              </c:numCache>
            </c:numRef>
          </c:val>
          <c:extLst>
            <c:ext xmlns:c16="http://schemas.microsoft.com/office/drawing/2014/chart" uri="{C3380CC4-5D6E-409C-BE32-E72D297353CC}">
              <c16:uniqueId val="{00000007-C6F6-47E7-89A0-9FD3C3D3896F}"/>
            </c:ext>
          </c:extLst>
        </c:ser>
        <c:ser>
          <c:idx val="8"/>
          <c:order val="8"/>
          <c:tx>
            <c:strRef>
              <c:f>'gasto senior x ciudad (4)'!$L$7</c:f>
              <c:strCache>
                <c:ptCount val="1"/>
                <c:pt idx="0">
                  <c:v>Recreation &amp; Culture</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(4)'!$L$8:$L$9</c:f>
              <c:numCache>
                <c:formatCode>0.0%</c:formatCode>
                <c:ptCount val="2"/>
                <c:pt idx="0">
                  <c:v>2.6376094570751029E-2</c:v>
                </c:pt>
                <c:pt idx="1">
                  <c:v>2.1095029129611573E-2</c:v>
                </c:pt>
              </c:numCache>
            </c:numRef>
          </c:val>
          <c:extLst>
            <c:ext xmlns:c16="http://schemas.microsoft.com/office/drawing/2014/chart" uri="{C3380CC4-5D6E-409C-BE32-E72D297353CC}">
              <c16:uniqueId val="{00000008-C6F6-47E7-89A0-9FD3C3D3896F}"/>
            </c:ext>
          </c:extLst>
        </c:ser>
        <c:ser>
          <c:idx val="9"/>
          <c:order val="9"/>
          <c:tx>
            <c:strRef>
              <c:f>'gasto senior x ciudad (4)'!$M$7</c:f>
              <c:strCache>
                <c:ptCount val="1"/>
                <c:pt idx="0">
                  <c:v>Education</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(4)'!$M$8:$M$9</c:f>
              <c:numCache>
                <c:formatCode>0.0%</c:formatCode>
                <c:ptCount val="2"/>
                <c:pt idx="0">
                  <c:v>1.9614748132690735E-2</c:v>
                </c:pt>
                <c:pt idx="1">
                  <c:v>1.445299494878835E-2</c:v>
                </c:pt>
              </c:numCache>
            </c:numRef>
          </c:val>
          <c:extLst>
            <c:ext xmlns:c16="http://schemas.microsoft.com/office/drawing/2014/chart" uri="{C3380CC4-5D6E-409C-BE32-E72D297353CC}">
              <c16:uniqueId val="{00000009-C6F6-47E7-89A0-9FD3C3D3896F}"/>
            </c:ext>
          </c:extLst>
        </c:ser>
        <c:ser>
          <c:idx val="10"/>
          <c:order val="10"/>
          <c:tx>
            <c:strRef>
              <c:f>'gasto senior x ciudad (4)'!$N$7</c:f>
              <c:strCache>
                <c:ptCount val="1"/>
                <c:pt idx="0">
                  <c:v>Restaurants &amp; Hotels</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(4)'!$N$8:$N$9</c:f>
              <c:numCache>
                <c:formatCode>0.0%</c:formatCode>
                <c:ptCount val="2"/>
                <c:pt idx="0">
                  <c:v>5.3141222135451922E-2</c:v>
                </c:pt>
                <c:pt idx="1">
                  <c:v>3.5680502005924278E-2</c:v>
                </c:pt>
              </c:numCache>
            </c:numRef>
          </c:val>
          <c:extLst>
            <c:ext xmlns:c16="http://schemas.microsoft.com/office/drawing/2014/chart" uri="{C3380CC4-5D6E-409C-BE32-E72D297353CC}">
              <c16:uniqueId val="{0000000A-C6F6-47E7-89A0-9FD3C3D3896F}"/>
            </c:ext>
          </c:extLst>
        </c:ser>
        <c:ser>
          <c:idx val="11"/>
          <c:order val="11"/>
          <c:tx>
            <c:strRef>
              <c:f>'gasto senior x ciudad (4)'!$O$7</c:f>
              <c:strCache>
                <c:ptCount val="1"/>
                <c:pt idx="0">
                  <c:v>Miscellaneous Goods &amp; Services</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'gasto senior x ciudad (4)'!$C$8:$C$9</c:f>
              <c:strCache>
                <c:ptCount val="2"/>
                <c:pt idx="0">
                  <c:v>Medellín</c:v>
                </c:pt>
                <c:pt idx="1">
                  <c:v>Quibdó</c:v>
                </c:pt>
              </c:strCache>
            </c:strRef>
          </c:cat>
          <c:val>
            <c:numRef>
              <c:f>'gasto senior x ciudad (4)'!$O$8:$O$9</c:f>
              <c:numCache>
                <c:formatCode>0.0%</c:formatCode>
                <c:ptCount val="2"/>
                <c:pt idx="0">
                  <c:v>7.9194633396161909E-2</c:v>
                </c:pt>
                <c:pt idx="1">
                  <c:v>5.8104343577423341E-2</c:v>
                </c:pt>
              </c:numCache>
            </c:numRef>
          </c:val>
          <c:extLst>
            <c:ext xmlns:c16="http://schemas.microsoft.com/office/drawing/2014/chart" uri="{C3380CC4-5D6E-409C-BE32-E72D297353CC}">
              <c16:uniqueId val="{0000000B-C6F6-47E7-89A0-9FD3C3D3896F}"/>
            </c:ext>
          </c:extLst>
        </c:ser>
        <c:dLbls>
          <c:dLblPos val="ctr"/>
          <c:showLegendKey val="0"/>
          <c:showVal val="1"/>
          <c:showCatName val="0"/>
          <c:showSerName val="0"/>
          <c:showPercent val="0"/>
          <c:showBubbleSize val="0"/>
        </c:dLbls>
        <c:gapWidth val="150"/>
        <c:overlap val="100"/>
        <c:axId val="1382750207"/>
        <c:axId val="1382753567"/>
      </c:barChart>
      <c:catAx>
        <c:axId val="138275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crossAx val="1382753567"/>
        <c:crosses val="autoZero"/>
        <c:auto val="1"/>
        <c:lblAlgn val="ctr"/>
        <c:lblOffset val="100"/>
        <c:noMultiLvlLbl val="0"/>
      </c:catAx>
      <c:valAx>
        <c:axId val="13827535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275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results!$H$1</c:f>
              <c:strCache>
                <c:ptCount val="1"/>
                <c:pt idx="0">
                  <c:v>To same region</c:v>
                </c:pt>
              </c:strCache>
            </c:strRef>
          </c:tx>
          <c:spPr>
            <a:solidFill>
              <a:schemeClr val="accent1"/>
            </a:solidFill>
            <a:ln>
              <a:noFill/>
            </a:ln>
            <a:effectLst/>
          </c:spPr>
          <c:invertIfNegative val="0"/>
          <c:cat>
            <c:strRef>
              <c:f>results!$G$2:$G$38</c:f>
              <c:strCache>
                <c:ptCount val="37"/>
                <c:pt idx="0">
                  <c:v>BOGOTÁ</c:v>
                </c:pt>
                <c:pt idx="1">
                  <c:v>ARMENIA</c:v>
                </c:pt>
                <c:pt idx="2">
                  <c:v>MANIZALES Y A.M.</c:v>
                </c:pt>
                <c:pt idx="3">
                  <c:v>PEREIRA Y A.M.</c:v>
                </c:pt>
                <c:pt idx="4">
                  <c:v>CÚCUTA Y A.M.</c:v>
                </c:pt>
                <c:pt idx="5">
                  <c:v>MEDELLÍN Y A.M.</c:v>
                </c:pt>
                <c:pt idx="6">
                  <c:v>CALI</c:v>
                </c:pt>
                <c:pt idx="7">
                  <c:v>IBAGUÉ</c:v>
                </c:pt>
                <c:pt idx="8">
                  <c:v>CARTAGENA</c:v>
                </c:pt>
                <c:pt idx="9">
                  <c:v>BUCARAMANGA Y A.M.</c:v>
                </c:pt>
                <c:pt idx="10">
                  <c:v>BARRANQUILLA</c:v>
                </c:pt>
                <c:pt idx="11">
                  <c:v>SINCELEJO</c:v>
                </c:pt>
                <c:pt idx="12">
                  <c:v>PASTO</c:v>
                </c:pt>
                <c:pt idx="13">
                  <c:v>SANTA MARTA</c:v>
                </c:pt>
                <c:pt idx="14">
                  <c:v>SAN JOSÉ DEL GUAVIARE</c:v>
                </c:pt>
                <c:pt idx="15">
                  <c:v>NEIVA</c:v>
                </c:pt>
                <c:pt idx="16">
                  <c:v>FLORENCIA</c:v>
                </c:pt>
                <c:pt idx="17">
                  <c:v>MITÚ</c:v>
                </c:pt>
                <c:pt idx="18">
                  <c:v>VALLEDUPAR</c:v>
                </c:pt>
                <c:pt idx="19">
                  <c:v>POPAYÁN</c:v>
                </c:pt>
                <c:pt idx="20">
                  <c:v>LETICIA</c:v>
                </c:pt>
                <c:pt idx="21">
                  <c:v>MONTERÍA</c:v>
                </c:pt>
                <c:pt idx="22">
                  <c:v>VILLAVICENCIO</c:v>
                </c:pt>
                <c:pt idx="23">
                  <c:v>RIOHACHA</c:v>
                </c:pt>
                <c:pt idx="24">
                  <c:v>INÍRIDA</c:v>
                </c:pt>
                <c:pt idx="25">
                  <c:v>QUIBDÓ</c:v>
                </c:pt>
                <c:pt idx="26">
                  <c:v>TUNJA</c:v>
                </c:pt>
                <c:pt idx="27">
                  <c:v>ARAUCA</c:v>
                </c:pt>
                <c:pt idx="28">
                  <c:v>SOLEDAD</c:v>
                </c:pt>
                <c:pt idx="29">
                  <c:v>PUERTO CARREÑO</c:v>
                </c:pt>
                <c:pt idx="30">
                  <c:v>YOPAL</c:v>
                </c:pt>
                <c:pt idx="31">
                  <c:v>MOCOA</c:v>
                </c:pt>
                <c:pt idx="32">
                  <c:v>TUMACO</c:v>
                </c:pt>
                <c:pt idx="33">
                  <c:v>BARRANCABERMEJA</c:v>
                </c:pt>
                <c:pt idx="34">
                  <c:v>BUENAVENTURA</c:v>
                </c:pt>
                <c:pt idx="35">
                  <c:v>YUMBO</c:v>
                </c:pt>
                <c:pt idx="36">
                  <c:v>RIONEGRO</c:v>
                </c:pt>
              </c:strCache>
            </c:strRef>
          </c:cat>
          <c:val>
            <c:numRef>
              <c:f>results!$H$2:$H$38</c:f>
              <c:numCache>
                <c:formatCode>0.0</c:formatCode>
                <c:ptCount val="37"/>
                <c:pt idx="0">
                  <c:v>9.3318112801017836</c:v>
                </c:pt>
                <c:pt idx="1">
                  <c:v>5.3535756730113864</c:v>
                </c:pt>
                <c:pt idx="2">
                  <c:v>5.1897849805420426</c:v>
                </c:pt>
                <c:pt idx="3">
                  <c:v>4.73251340544188</c:v>
                </c:pt>
                <c:pt idx="4">
                  <c:v>5.2119512203903158</c:v>
                </c:pt>
                <c:pt idx="5">
                  <c:v>5.9548021092117827</c:v>
                </c:pt>
                <c:pt idx="6">
                  <c:v>5.6187426135299274</c:v>
                </c:pt>
                <c:pt idx="7">
                  <c:v>3.4725321349682359</c:v>
                </c:pt>
                <c:pt idx="8">
                  <c:v>3.8842014360272201</c:v>
                </c:pt>
                <c:pt idx="9">
                  <c:v>3.9793360956480068</c:v>
                </c:pt>
                <c:pt idx="10">
                  <c:v>3.714878195003871</c:v>
                </c:pt>
                <c:pt idx="11">
                  <c:v>2.3623844722057958</c:v>
                </c:pt>
                <c:pt idx="12">
                  <c:v>2.69873549675185</c:v>
                </c:pt>
                <c:pt idx="13" formatCode="0.00">
                  <c:v>2.3354297608578931</c:v>
                </c:pt>
                <c:pt idx="14" formatCode="0.00">
                  <c:v>2.086678841726568</c:v>
                </c:pt>
                <c:pt idx="15" formatCode="0.00">
                  <c:v>2.1142450269532058</c:v>
                </c:pt>
                <c:pt idx="16" formatCode="0.00">
                  <c:v>1.4708807662786121</c:v>
                </c:pt>
                <c:pt idx="17" formatCode="0.00">
                  <c:v>1.2186323852198591</c:v>
                </c:pt>
                <c:pt idx="18" formatCode="0.00">
                  <c:v>1.5888002257020779</c:v>
                </c:pt>
                <c:pt idx="19" formatCode="0.00">
                  <c:v>1.45457012011569</c:v>
                </c:pt>
                <c:pt idx="20" formatCode="0.00">
                  <c:v>1.521031904269929</c:v>
                </c:pt>
                <c:pt idx="21" formatCode="0.00">
                  <c:v>1.0864093705833711</c:v>
                </c:pt>
                <c:pt idx="22" formatCode="0.00">
                  <c:v>1.1442953893953169</c:v>
                </c:pt>
                <c:pt idx="23" formatCode="0.00">
                  <c:v>0.84630081855307826</c:v>
                </c:pt>
                <c:pt idx="24" formatCode="0.00">
                  <c:v>0.95269922618356551</c:v>
                </c:pt>
                <c:pt idx="25" formatCode="0.00">
                  <c:v>0.61800781467137367</c:v>
                </c:pt>
                <c:pt idx="26" formatCode="0.00">
                  <c:v>1.040849184427455</c:v>
                </c:pt>
                <c:pt idx="27" formatCode="0.00">
                  <c:v>1.041463880117905</c:v>
                </c:pt>
                <c:pt idx="28" formatCode="0.00">
                  <c:v>0.96802960998209442</c:v>
                </c:pt>
                <c:pt idx="29" formatCode="0.00">
                  <c:v>0.93929645463434408</c:v>
                </c:pt>
                <c:pt idx="30" formatCode="0.00">
                  <c:v>0.59083904096130813</c:v>
                </c:pt>
                <c:pt idx="31" formatCode="0.00">
                  <c:v>0.5663604561075084</c:v>
                </c:pt>
                <c:pt idx="32" formatCode="0.00">
                  <c:v>0.2349443531254142</c:v>
                </c:pt>
                <c:pt idx="33" formatCode="0.00">
                  <c:v>0.33921915327190771</c:v>
                </c:pt>
                <c:pt idx="34" formatCode="0.00">
                  <c:v>0.31254716463044141</c:v>
                </c:pt>
                <c:pt idx="35" formatCode="0.00">
                  <c:v>0.1392492257719041</c:v>
                </c:pt>
                <c:pt idx="36" formatCode="0.00">
                  <c:v>6.9370773947481298E-2</c:v>
                </c:pt>
              </c:numCache>
            </c:numRef>
          </c:val>
          <c:extLst>
            <c:ext xmlns:c16="http://schemas.microsoft.com/office/drawing/2014/chart" uri="{C3380CC4-5D6E-409C-BE32-E72D297353CC}">
              <c16:uniqueId val="{00000000-A01F-4F46-84BE-04D50641B466}"/>
            </c:ext>
          </c:extLst>
        </c:ser>
        <c:ser>
          <c:idx val="1"/>
          <c:order val="1"/>
          <c:tx>
            <c:strRef>
              <c:f>results!$I$1</c:f>
              <c:strCache>
                <c:ptCount val="1"/>
                <c:pt idx="0">
                  <c:v>To other regions</c:v>
                </c:pt>
              </c:strCache>
            </c:strRef>
          </c:tx>
          <c:spPr>
            <a:solidFill>
              <a:schemeClr val="accent2"/>
            </a:solidFill>
            <a:ln>
              <a:noFill/>
            </a:ln>
            <a:effectLst/>
          </c:spPr>
          <c:invertIfNegative val="0"/>
          <c:cat>
            <c:strRef>
              <c:f>results!$G$2:$G$38</c:f>
              <c:strCache>
                <c:ptCount val="37"/>
                <c:pt idx="0">
                  <c:v>BOGOTÁ</c:v>
                </c:pt>
                <c:pt idx="1">
                  <c:v>ARMENIA</c:v>
                </c:pt>
                <c:pt idx="2">
                  <c:v>MANIZALES Y A.M.</c:v>
                </c:pt>
                <c:pt idx="3">
                  <c:v>PEREIRA Y A.M.</c:v>
                </c:pt>
                <c:pt idx="4">
                  <c:v>CÚCUTA Y A.M.</c:v>
                </c:pt>
                <c:pt idx="5">
                  <c:v>MEDELLÍN Y A.M.</c:v>
                </c:pt>
                <c:pt idx="6">
                  <c:v>CALI</c:v>
                </c:pt>
                <c:pt idx="7">
                  <c:v>IBAGUÉ</c:v>
                </c:pt>
                <c:pt idx="8">
                  <c:v>CARTAGENA</c:v>
                </c:pt>
                <c:pt idx="9">
                  <c:v>BUCARAMANGA Y A.M.</c:v>
                </c:pt>
                <c:pt idx="10">
                  <c:v>BARRANQUILLA</c:v>
                </c:pt>
                <c:pt idx="11">
                  <c:v>SINCELEJO</c:v>
                </c:pt>
                <c:pt idx="12">
                  <c:v>PASTO</c:v>
                </c:pt>
                <c:pt idx="13">
                  <c:v>SANTA MARTA</c:v>
                </c:pt>
                <c:pt idx="14">
                  <c:v>SAN JOSÉ DEL GUAVIARE</c:v>
                </c:pt>
                <c:pt idx="15">
                  <c:v>NEIVA</c:v>
                </c:pt>
                <c:pt idx="16">
                  <c:v>FLORENCIA</c:v>
                </c:pt>
                <c:pt idx="17">
                  <c:v>MITÚ</c:v>
                </c:pt>
                <c:pt idx="18">
                  <c:v>VALLEDUPAR</c:v>
                </c:pt>
                <c:pt idx="19">
                  <c:v>POPAYÁN</c:v>
                </c:pt>
                <c:pt idx="20">
                  <c:v>LETICIA</c:v>
                </c:pt>
                <c:pt idx="21">
                  <c:v>MONTERÍA</c:v>
                </c:pt>
                <c:pt idx="22">
                  <c:v>VILLAVICENCIO</c:v>
                </c:pt>
                <c:pt idx="23">
                  <c:v>RIOHACHA</c:v>
                </c:pt>
                <c:pt idx="24">
                  <c:v>INÍRIDA</c:v>
                </c:pt>
                <c:pt idx="25">
                  <c:v>QUIBDÓ</c:v>
                </c:pt>
                <c:pt idx="26">
                  <c:v>TUNJA</c:v>
                </c:pt>
                <c:pt idx="27">
                  <c:v>ARAUCA</c:v>
                </c:pt>
                <c:pt idx="28">
                  <c:v>SOLEDAD</c:v>
                </c:pt>
                <c:pt idx="29">
                  <c:v>PUERTO CARREÑO</c:v>
                </c:pt>
                <c:pt idx="30">
                  <c:v>YOPAL</c:v>
                </c:pt>
                <c:pt idx="31">
                  <c:v>MOCOA</c:v>
                </c:pt>
                <c:pt idx="32">
                  <c:v>TUMACO</c:v>
                </c:pt>
                <c:pt idx="33">
                  <c:v>BARRANCABERMEJA</c:v>
                </c:pt>
                <c:pt idx="34">
                  <c:v>BUENAVENTURA</c:v>
                </c:pt>
                <c:pt idx="35">
                  <c:v>YUMBO</c:v>
                </c:pt>
                <c:pt idx="36">
                  <c:v>RIONEGRO</c:v>
                </c:pt>
              </c:strCache>
            </c:strRef>
          </c:cat>
          <c:val>
            <c:numRef>
              <c:f>results!$I$2:$I$38</c:f>
              <c:numCache>
                <c:formatCode>0.0</c:formatCode>
                <c:ptCount val="37"/>
                <c:pt idx="0">
                  <c:v>3.6984721488976202</c:v>
                </c:pt>
                <c:pt idx="1">
                  <c:v>5.3472619860699337</c:v>
                </c:pt>
                <c:pt idx="2">
                  <c:v>4.387623387795009</c:v>
                </c:pt>
                <c:pt idx="3">
                  <c:v>4.2473844395226212</c:v>
                </c:pt>
                <c:pt idx="4">
                  <c:v>3.766674425022106</c:v>
                </c:pt>
                <c:pt idx="5">
                  <c:v>2.6349366204286282</c:v>
                </c:pt>
                <c:pt idx="6">
                  <c:v>1.7941988329574889</c:v>
                </c:pt>
                <c:pt idx="7">
                  <c:v>3.084251396475004</c:v>
                </c:pt>
                <c:pt idx="8">
                  <c:v>2.2644334825009271</c:v>
                </c:pt>
                <c:pt idx="9">
                  <c:v>2.1487756147946779</c:v>
                </c:pt>
                <c:pt idx="10">
                  <c:v>2.0009677404596542</c:v>
                </c:pt>
                <c:pt idx="11">
                  <c:v>2.909904373406965</c:v>
                </c:pt>
                <c:pt idx="12">
                  <c:v>2.4036718968035431</c:v>
                </c:pt>
                <c:pt idx="13" formatCode="0.00">
                  <c:v>2.6263754177765462</c:v>
                </c:pt>
                <c:pt idx="14" formatCode="0.00">
                  <c:v>2.614252939949846</c:v>
                </c:pt>
                <c:pt idx="15" formatCode="0.00">
                  <c:v>1.9741464816089029</c:v>
                </c:pt>
                <c:pt idx="16" formatCode="0.00">
                  <c:v>2.3846875766429179</c:v>
                </c:pt>
                <c:pt idx="17" formatCode="0.00">
                  <c:v>2.262952083937372</c:v>
                </c:pt>
                <c:pt idx="18" formatCode="0.00">
                  <c:v>1.437161630244556</c:v>
                </c:pt>
                <c:pt idx="19" formatCode="0.00">
                  <c:v>1.372846879872619</c:v>
                </c:pt>
                <c:pt idx="20" formatCode="0.00">
                  <c:v>1.220858511780812</c:v>
                </c:pt>
                <c:pt idx="21" formatCode="0.00">
                  <c:v>1.369692223619557</c:v>
                </c:pt>
                <c:pt idx="22" formatCode="0.00">
                  <c:v>1.209413734415407</c:v>
                </c:pt>
                <c:pt idx="23" formatCode="0.00">
                  <c:v>1.4150226650514679</c:v>
                </c:pt>
                <c:pt idx="24" formatCode="0.00">
                  <c:v>1.2042383279839859</c:v>
                </c:pt>
                <c:pt idx="25" formatCode="0.00">
                  <c:v>1.4845158249258059</c:v>
                </c:pt>
                <c:pt idx="26" formatCode="0.00">
                  <c:v>0.82646555823228995</c:v>
                </c:pt>
                <c:pt idx="27" formatCode="0.00">
                  <c:v>0.50399669547704606</c:v>
                </c:pt>
                <c:pt idx="28" formatCode="0.00">
                  <c:v>0.55035556239009287</c:v>
                </c:pt>
                <c:pt idx="29" formatCode="0.00">
                  <c:v>0.56073734612866177</c:v>
                </c:pt>
                <c:pt idx="30" formatCode="0.00">
                  <c:v>0.3659420483117849</c:v>
                </c:pt>
                <c:pt idx="31" formatCode="0.00">
                  <c:v>0.2448069936507602</c:v>
                </c:pt>
                <c:pt idx="32" formatCode="0.00">
                  <c:v>0.28575139138912492</c:v>
                </c:pt>
                <c:pt idx="33" formatCode="0.00">
                  <c:v>0.16516094311991</c:v>
                </c:pt>
                <c:pt idx="34" formatCode="0.00">
                  <c:v>0.1231830748366696</c:v>
                </c:pt>
                <c:pt idx="35" formatCode="0.00">
                  <c:v>4.7814306510743448E-2</c:v>
                </c:pt>
                <c:pt idx="36" formatCode="0.00">
                  <c:v>3.1729021128421478E-2</c:v>
                </c:pt>
              </c:numCache>
            </c:numRef>
          </c:val>
          <c:extLst>
            <c:ext xmlns:c16="http://schemas.microsoft.com/office/drawing/2014/chart" uri="{C3380CC4-5D6E-409C-BE32-E72D297353CC}">
              <c16:uniqueId val="{00000001-A01F-4F46-84BE-04D50641B466}"/>
            </c:ext>
          </c:extLst>
        </c:ser>
        <c:dLbls>
          <c:showLegendKey val="0"/>
          <c:showVal val="0"/>
          <c:showCatName val="0"/>
          <c:showSerName val="0"/>
          <c:showPercent val="0"/>
          <c:showBubbleSize val="0"/>
        </c:dLbls>
        <c:gapWidth val="219"/>
        <c:overlap val="100"/>
        <c:axId val="1382787167"/>
        <c:axId val="1382793407"/>
      </c:barChart>
      <c:catAx>
        <c:axId val="138278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2793407"/>
        <c:crosses val="autoZero"/>
        <c:auto val="1"/>
        <c:lblAlgn val="ctr"/>
        <c:lblOffset val="100"/>
        <c:noMultiLvlLbl val="0"/>
      </c:catAx>
      <c:valAx>
        <c:axId val="1382793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GRP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8278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results!$V$1</c:f>
              <c:strCache>
                <c:ptCount val="1"/>
                <c:pt idx="0">
                  <c:v>To other regions</c:v>
                </c:pt>
              </c:strCache>
            </c:strRef>
          </c:tx>
          <c:spPr>
            <a:solidFill>
              <a:schemeClr val="accent1"/>
            </a:solidFill>
            <a:ln>
              <a:noFill/>
            </a:ln>
            <a:effectLst/>
          </c:spPr>
          <c:invertIfNegative val="0"/>
          <c:cat>
            <c:strRef>
              <c:f>results!$U$2:$U$38</c:f>
              <c:strCache>
                <c:ptCount val="37"/>
                <c:pt idx="0">
                  <c:v>QUIBDÓ</c:v>
                </c:pt>
                <c:pt idx="1">
                  <c:v>MITÚ</c:v>
                </c:pt>
                <c:pt idx="2">
                  <c:v>RIOHACHA</c:v>
                </c:pt>
                <c:pt idx="3">
                  <c:v>FLORENCIA</c:v>
                </c:pt>
                <c:pt idx="4">
                  <c:v>INÍRIDA</c:v>
                </c:pt>
                <c:pt idx="5">
                  <c:v>MONTERÍA</c:v>
                </c:pt>
                <c:pt idx="6">
                  <c:v>SAN JOSÉ DEL GUAVIARE</c:v>
                </c:pt>
                <c:pt idx="7">
                  <c:v>SINCELEJO</c:v>
                </c:pt>
                <c:pt idx="8">
                  <c:v>TUMACO</c:v>
                </c:pt>
                <c:pt idx="9">
                  <c:v>SANTA MARTA</c:v>
                </c:pt>
                <c:pt idx="10">
                  <c:v>VILLAVICENCIO</c:v>
                </c:pt>
                <c:pt idx="11">
                  <c:v>ARMENIA</c:v>
                </c:pt>
                <c:pt idx="12">
                  <c:v>POPAYÁN</c:v>
                </c:pt>
                <c:pt idx="13">
                  <c:v>NEIVA</c:v>
                </c:pt>
                <c:pt idx="14">
                  <c:v>VALLEDUPAR</c:v>
                </c:pt>
                <c:pt idx="15">
                  <c:v>PEREIRA Y A.M.</c:v>
                </c:pt>
                <c:pt idx="16">
                  <c:v>PASTO</c:v>
                </c:pt>
                <c:pt idx="17">
                  <c:v>IBAGUÉ</c:v>
                </c:pt>
                <c:pt idx="18">
                  <c:v>MANIZALES Y A.M.</c:v>
                </c:pt>
                <c:pt idx="19">
                  <c:v>LETICIA</c:v>
                </c:pt>
                <c:pt idx="20">
                  <c:v>TUNJA</c:v>
                </c:pt>
                <c:pt idx="21">
                  <c:v>CÚCUTA Y A.M.</c:v>
                </c:pt>
                <c:pt idx="22">
                  <c:v>YOPAL</c:v>
                </c:pt>
                <c:pt idx="23">
                  <c:v>PUERTO CARREÑO</c:v>
                </c:pt>
                <c:pt idx="24">
                  <c:v>CARTAGENA</c:v>
                </c:pt>
                <c:pt idx="25">
                  <c:v>SOLEDAD</c:v>
                </c:pt>
                <c:pt idx="26">
                  <c:v>BUCARAMANGA Y A.M.</c:v>
                </c:pt>
                <c:pt idx="27">
                  <c:v>BARRANQUILLA</c:v>
                </c:pt>
                <c:pt idx="28">
                  <c:v>BARRANCABERMEJA</c:v>
                </c:pt>
                <c:pt idx="29">
                  <c:v>ARAUCA</c:v>
                </c:pt>
                <c:pt idx="30">
                  <c:v>RIONEGRO</c:v>
                </c:pt>
                <c:pt idx="31">
                  <c:v>MEDELLÍN Y A.M.</c:v>
                </c:pt>
                <c:pt idx="32">
                  <c:v>MOCOA</c:v>
                </c:pt>
                <c:pt idx="33">
                  <c:v>BOGOTÁ</c:v>
                </c:pt>
                <c:pt idx="34">
                  <c:v>BUENAVENTURA</c:v>
                </c:pt>
                <c:pt idx="35">
                  <c:v>YUMBO</c:v>
                </c:pt>
                <c:pt idx="36">
                  <c:v>CALI</c:v>
                </c:pt>
              </c:strCache>
            </c:strRef>
          </c:cat>
          <c:val>
            <c:numRef>
              <c:f>results!$V$2:$V$38</c:f>
              <c:numCache>
                <c:formatCode>0%</c:formatCode>
                <c:ptCount val="37"/>
                <c:pt idx="0">
                  <c:v>0.70606379731845614</c:v>
                </c:pt>
                <c:pt idx="1">
                  <c:v>0.64997764781652789</c:v>
                </c:pt>
                <c:pt idx="2">
                  <c:v>0.62574977676167032</c:v>
                </c:pt>
                <c:pt idx="3">
                  <c:v>0.61850481292102777</c:v>
                </c:pt>
                <c:pt idx="4">
                  <c:v>0.55830931482332569</c:v>
                </c:pt>
                <c:pt idx="5">
                  <c:v>0.55766920507376627</c:v>
                </c:pt>
                <c:pt idx="6">
                  <c:v>0.55611377942982387</c:v>
                </c:pt>
                <c:pt idx="7">
                  <c:v>0.55192430813580873</c:v>
                </c:pt>
                <c:pt idx="8">
                  <c:v>0.54878764499129895</c:v>
                </c:pt>
                <c:pt idx="9">
                  <c:v>0.52931852888657005</c:v>
                </c:pt>
                <c:pt idx="10">
                  <c:v>0.5138331334915891</c:v>
                </c:pt>
                <c:pt idx="11">
                  <c:v>0.49970499099497628</c:v>
                </c:pt>
                <c:pt idx="12">
                  <c:v>0.48554807440087383</c:v>
                </c:pt>
                <c:pt idx="13">
                  <c:v>0.48286630022456234</c:v>
                </c:pt>
                <c:pt idx="14">
                  <c:v>0.47494373645862059</c:v>
                </c:pt>
                <c:pt idx="15">
                  <c:v>0.47298805764303342</c:v>
                </c:pt>
                <c:pt idx="16">
                  <c:v>0.47108584466216996</c:v>
                </c:pt>
                <c:pt idx="17">
                  <c:v>0.47039091372841418</c:v>
                </c:pt>
                <c:pt idx="18">
                  <c:v>0.45812219956084449</c:v>
                </c:pt>
                <c:pt idx="19">
                  <c:v>0.44526159930901443</c:v>
                </c:pt>
                <c:pt idx="20">
                  <c:v>0.44259574422633119</c:v>
                </c:pt>
                <c:pt idx="21">
                  <c:v>0.41951570026161711</c:v>
                </c:pt>
                <c:pt idx="22">
                  <c:v>0.38247207476666006</c:v>
                </c:pt>
                <c:pt idx="23">
                  <c:v>0.37381647389774653</c:v>
                </c:pt>
                <c:pt idx="24">
                  <c:v>0.36828231184735633</c:v>
                </c:pt>
                <c:pt idx="25">
                  <c:v>0.36246110170469287</c:v>
                </c:pt>
                <c:pt idx="26">
                  <c:v>0.35064237016649519</c:v>
                </c:pt>
                <c:pt idx="27">
                  <c:v>0.35007377089099001</c:v>
                </c:pt>
                <c:pt idx="28">
                  <c:v>0.32745333192451748</c:v>
                </c:pt>
                <c:pt idx="29">
                  <c:v>0.3261142363874433</c:v>
                </c:pt>
                <c:pt idx="30">
                  <c:v>0.31383862949079416</c:v>
                </c:pt>
                <c:pt idx="31">
                  <c:v>0.30675398907493123</c:v>
                </c:pt>
                <c:pt idx="32">
                  <c:v>0.30179587916614964</c:v>
                </c:pt>
                <c:pt idx="33">
                  <c:v>0.28383666165438332</c:v>
                </c:pt>
                <c:pt idx="34">
                  <c:v>0.28270490243532315</c:v>
                </c:pt>
                <c:pt idx="35">
                  <c:v>0.25560463831345498</c:v>
                </c:pt>
                <c:pt idx="36">
                  <c:v>0.24203601848327844</c:v>
                </c:pt>
              </c:numCache>
            </c:numRef>
          </c:val>
          <c:extLst>
            <c:ext xmlns:c16="http://schemas.microsoft.com/office/drawing/2014/chart" uri="{C3380CC4-5D6E-409C-BE32-E72D297353CC}">
              <c16:uniqueId val="{00000000-6A57-4BA5-A365-EADE8353B9BF}"/>
            </c:ext>
          </c:extLst>
        </c:ser>
        <c:dLbls>
          <c:showLegendKey val="0"/>
          <c:showVal val="0"/>
          <c:showCatName val="0"/>
          <c:showSerName val="0"/>
          <c:showPercent val="0"/>
          <c:showBubbleSize val="0"/>
        </c:dLbls>
        <c:gapWidth val="219"/>
        <c:overlap val="-27"/>
        <c:axId val="1347494111"/>
        <c:axId val="1347496511"/>
      </c:barChart>
      <c:catAx>
        <c:axId val="134749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47496511"/>
        <c:crosses val="autoZero"/>
        <c:auto val="1"/>
        <c:lblAlgn val="ctr"/>
        <c:lblOffset val="100"/>
        <c:noMultiLvlLbl val="0"/>
      </c:catAx>
      <c:valAx>
        <c:axId val="1347496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47494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5AB0D-C33C-A443-A1C6-9F200A6E4B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0BB12D-F936-C44A-9B6B-31156AF7F3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2C0D5-9E73-924B-9944-BF8BB254D973}" type="datetimeFigureOut">
              <a:t>22/06/2026</a:t>
            </a:fld>
            <a:endParaRPr lang="en-US"/>
          </a:p>
        </p:txBody>
      </p:sp>
      <p:sp>
        <p:nvSpPr>
          <p:cNvPr id="4" name="Footer Placeholder 3">
            <a:extLst>
              <a:ext uri="{FF2B5EF4-FFF2-40B4-BE49-F238E27FC236}">
                <a16:creationId xmlns:a16="http://schemas.microsoft.com/office/drawing/2014/main" id="{7620601F-C344-A34C-9205-1562A8251B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5519FE-4645-F543-9762-607ABFFF0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5CD25-AFD5-4440-8435-CCF853EFE4A0}" type="slidenum">
              <a:t>‹Nº›</a:t>
            </a:fld>
            <a:endParaRPr lang="en-US"/>
          </a:p>
        </p:txBody>
      </p:sp>
    </p:spTree>
    <p:extLst>
      <p:ext uri="{BB962C8B-B14F-4D97-AF65-F5344CB8AC3E}">
        <p14:creationId xmlns:p14="http://schemas.microsoft.com/office/powerpoint/2010/main" val="3946494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4A9F4-3A6E-4C10-8B06-1FA7F8B7CB1E}" type="datetimeFigureOut">
              <a:rPr lang="es-CO" smtClean="0"/>
              <a:t>22/06/2026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B8CC6-FBAC-4FBC-AED2-CEE798846792}" type="slidenum">
              <a:rPr lang="es-CO" smtClean="0"/>
              <a:t>‹Nº›</a:t>
            </a:fld>
            <a:endParaRPr lang="es-CO"/>
          </a:p>
        </p:txBody>
      </p:sp>
    </p:spTree>
    <p:extLst>
      <p:ext uri="{BB962C8B-B14F-4D97-AF65-F5344CB8AC3E}">
        <p14:creationId xmlns:p14="http://schemas.microsoft.com/office/powerpoint/2010/main" val="200130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52B8CC6-FBAC-4FBC-AED2-CEE798846792}" type="slidenum">
              <a:rPr lang="es-CO" smtClean="0"/>
              <a:t>1</a:t>
            </a:fld>
            <a:endParaRPr lang="es-CO"/>
          </a:p>
        </p:txBody>
      </p:sp>
    </p:spTree>
    <p:extLst>
      <p:ext uri="{BB962C8B-B14F-4D97-AF65-F5344CB8AC3E}">
        <p14:creationId xmlns:p14="http://schemas.microsoft.com/office/powerpoint/2010/main" val="278588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52B8CC6-FBAC-4FBC-AED2-CEE798846792}" type="slidenum">
              <a:rPr lang="es-CO" smtClean="0"/>
              <a:t>2</a:t>
            </a:fld>
            <a:endParaRPr lang="es-CO"/>
          </a:p>
        </p:txBody>
      </p:sp>
    </p:spTree>
    <p:extLst>
      <p:ext uri="{BB962C8B-B14F-4D97-AF65-F5344CB8AC3E}">
        <p14:creationId xmlns:p14="http://schemas.microsoft.com/office/powerpoint/2010/main" val="263985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43EE3-B347-67B6-4BCC-467D5D6C07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5148B53-D726-3A43-8DF7-6B2F5BFD5B7B}"/>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FF8F144F-6D8B-5792-BC7A-9BEBCAB93121}"/>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E73FEEBC-7557-F7EF-E833-C0BD828C21AD}"/>
              </a:ext>
            </a:extLst>
          </p:cNvPr>
          <p:cNvSpPr>
            <a:spLocks noGrp="1"/>
          </p:cNvSpPr>
          <p:nvPr>
            <p:ph type="sldNum" sz="quarter" idx="5"/>
          </p:nvPr>
        </p:nvSpPr>
        <p:spPr/>
        <p:txBody>
          <a:bodyPr/>
          <a:lstStyle/>
          <a:p>
            <a:fld id="{352B8CC6-FBAC-4FBC-AED2-CEE798846792}" type="slidenum">
              <a:rPr lang="es-CO" smtClean="0"/>
              <a:t>3</a:t>
            </a:fld>
            <a:endParaRPr lang="es-CO"/>
          </a:p>
        </p:txBody>
      </p:sp>
    </p:spTree>
    <p:extLst>
      <p:ext uri="{BB962C8B-B14F-4D97-AF65-F5344CB8AC3E}">
        <p14:creationId xmlns:p14="http://schemas.microsoft.com/office/powerpoint/2010/main" val="12413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AE372-213D-3BF5-14F8-2260C19B54B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7EFED7-C2E5-BE18-B06D-37B1DEC22822}"/>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1F397B57-D1DD-FDAF-CB30-515271F57E5B}"/>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5B48973D-08D7-46B9-9DBE-2C08B9581087}"/>
              </a:ext>
            </a:extLst>
          </p:cNvPr>
          <p:cNvSpPr>
            <a:spLocks noGrp="1"/>
          </p:cNvSpPr>
          <p:nvPr>
            <p:ph type="sldNum" sz="quarter" idx="5"/>
          </p:nvPr>
        </p:nvSpPr>
        <p:spPr/>
        <p:txBody>
          <a:bodyPr/>
          <a:lstStyle/>
          <a:p>
            <a:fld id="{352B8CC6-FBAC-4FBC-AED2-CEE798846792}" type="slidenum">
              <a:rPr lang="es-CO" smtClean="0"/>
              <a:t>4</a:t>
            </a:fld>
            <a:endParaRPr lang="es-CO"/>
          </a:p>
        </p:txBody>
      </p:sp>
    </p:spTree>
    <p:extLst>
      <p:ext uri="{BB962C8B-B14F-4D97-AF65-F5344CB8AC3E}">
        <p14:creationId xmlns:p14="http://schemas.microsoft.com/office/powerpoint/2010/main" val="44981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A8285-DFEB-8AEC-5ED1-F0C2993C542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3B29E72-00EC-CEBA-980D-EA2F7A8DE978}"/>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171BD59B-9E80-332B-09C8-B66DFC62D9DA}"/>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59EF17B6-6DB5-3CA6-8DC4-D60FF9478192}"/>
              </a:ext>
            </a:extLst>
          </p:cNvPr>
          <p:cNvSpPr>
            <a:spLocks noGrp="1"/>
          </p:cNvSpPr>
          <p:nvPr>
            <p:ph type="sldNum" sz="quarter" idx="5"/>
          </p:nvPr>
        </p:nvSpPr>
        <p:spPr/>
        <p:txBody>
          <a:bodyPr/>
          <a:lstStyle/>
          <a:p>
            <a:fld id="{352B8CC6-FBAC-4FBC-AED2-CEE798846792}" type="slidenum">
              <a:rPr lang="es-CO" smtClean="0"/>
              <a:t>5</a:t>
            </a:fld>
            <a:endParaRPr lang="es-CO"/>
          </a:p>
        </p:txBody>
      </p:sp>
    </p:spTree>
    <p:extLst>
      <p:ext uri="{BB962C8B-B14F-4D97-AF65-F5344CB8AC3E}">
        <p14:creationId xmlns:p14="http://schemas.microsoft.com/office/powerpoint/2010/main" val="395434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n-US"/>
          </a:p>
        </p:txBody>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352B8CC6-FBAC-4FBC-AED2-CEE798846792}" type="slidenum">
              <a:rPr lang="es-CO" smtClean="0"/>
              <a:t>8</a:t>
            </a:fld>
            <a:endParaRPr lang="es-CO"/>
          </a:p>
        </p:txBody>
      </p:sp>
    </p:spTree>
    <p:extLst>
      <p:ext uri="{BB962C8B-B14F-4D97-AF65-F5344CB8AC3E}">
        <p14:creationId xmlns:p14="http://schemas.microsoft.com/office/powerpoint/2010/main" val="25445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5E1DC-4009-FFB8-0401-01A9C81ED4C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61CB9CD-AC07-1822-E779-622DB6CD0310}"/>
              </a:ext>
            </a:extLst>
          </p:cNvPr>
          <p:cNvSpPr>
            <a:spLocks noGrp="1" noRot="1" noChangeAspect="1"/>
          </p:cNvSpPr>
          <p:nvPr>
            <p:ph type="sldImg"/>
          </p:nvPr>
        </p:nvSpPr>
        <p:spPr/>
        <p:txBody>
          <a:bodyPr/>
          <a:lstStyle/>
          <a:p>
            <a:endParaRPr lang="en-US"/>
          </a:p>
        </p:txBody>
      </p:sp>
      <p:sp>
        <p:nvSpPr>
          <p:cNvPr id="3" name="Marcador de notas 2">
            <a:extLst>
              <a:ext uri="{FF2B5EF4-FFF2-40B4-BE49-F238E27FC236}">
                <a16:creationId xmlns:a16="http://schemas.microsoft.com/office/drawing/2014/main" id="{012BE97E-1A75-DF02-3E55-D986E0A0796F}"/>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73AC5C37-7FE4-7E62-DECD-F0FFB8F7A0A3}"/>
              </a:ext>
            </a:extLst>
          </p:cNvPr>
          <p:cNvSpPr>
            <a:spLocks noGrp="1"/>
          </p:cNvSpPr>
          <p:nvPr>
            <p:ph type="sldNum" sz="quarter" idx="5"/>
          </p:nvPr>
        </p:nvSpPr>
        <p:spPr/>
        <p:txBody>
          <a:bodyPr/>
          <a:lstStyle/>
          <a:p>
            <a:fld id="{352B8CC6-FBAC-4FBC-AED2-CEE798846792}" type="slidenum">
              <a:rPr lang="es-CO" smtClean="0"/>
              <a:t>9</a:t>
            </a:fld>
            <a:endParaRPr lang="es-CO"/>
          </a:p>
        </p:txBody>
      </p:sp>
    </p:spTree>
    <p:extLst>
      <p:ext uri="{BB962C8B-B14F-4D97-AF65-F5344CB8AC3E}">
        <p14:creationId xmlns:p14="http://schemas.microsoft.com/office/powerpoint/2010/main" val="316909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9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0D24684-61F9-BE4A-A363-98FD711E087E}"/>
              </a:ext>
            </a:extLst>
          </p:cNvPr>
          <p:cNvSpPr>
            <a:spLocks noGrp="1"/>
          </p:cNvSpPr>
          <p:nvPr>
            <p:ph type="pic" sz="quarter" idx="10"/>
          </p:nvPr>
        </p:nvSpPr>
        <p:spPr>
          <a:xfrm>
            <a:off x="7171765" y="676837"/>
            <a:ext cx="4401670" cy="5504329"/>
          </a:xfrm>
          <a:custGeom>
            <a:avLst/>
            <a:gdLst>
              <a:gd name="connsiteX0" fmla="*/ 155643 w 4401670"/>
              <a:gd name="connsiteY0" fmla="*/ 0 h 5504329"/>
              <a:gd name="connsiteX1" fmla="*/ 4246027 w 4401670"/>
              <a:gd name="connsiteY1" fmla="*/ 0 h 5504329"/>
              <a:gd name="connsiteX2" fmla="*/ 4401670 w 4401670"/>
              <a:gd name="connsiteY2" fmla="*/ 155643 h 5504329"/>
              <a:gd name="connsiteX3" fmla="*/ 4401670 w 4401670"/>
              <a:gd name="connsiteY3" fmla="*/ 5348686 h 5504329"/>
              <a:gd name="connsiteX4" fmla="*/ 4246027 w 4401670"/>
              <a:gd name="connsiteY4" fmla="*/ 5504329 h 5504329"/>
              <a:gd name="connsiteX5" fmla="*/ 155643 w 4401670"/>
              <a:gd name="connsiteY5" fmla="*/ 5504329 h 5504329"/>
              <a:gd name="connsiteX6" fmla="*/ 0 w 4401670"/>
              <a:gd name="connsiteY6" fmla="*/ 5348686 h 5504329"/>
              <a:gd name="connsiteX7" fmla="*/ 0 w 4401670"/>
              <a:gd name="connsiteY7" fmla="*/ 155643 h 5504329"/>
              <a:gd name="connsiteX8" fmla="*/ 155643 w 4401670"/>
              <a:gd name="connsiteY8" fmla="*/ 0 h 550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670" h="5504329">
                <a:moveTo>
                  <a:pt x="155643" y="0"/>
                </a:moveTo>
                <a:lnTo>
                  <a:pt x="4246027" y="0"/>
                </a:lnTo>
                <a:cubicBezTo>
                  <a:pt x="4331986" y="0"/>
                  <a:pt x="4401670" y="69684"/>
                  <a:pt x="4401670" y="155643"/>
                </a:cubicBezTo>
                <a:lnTo>
                  <a:pt x="4401670" y="5348686"/>
                </a:lnTo>
                <a:cubicBezTo>
                  <a:pt x="4401670" y="5434645"/>
                  <a:pt x="4331986" y="5504329"/>
                  <a:pt x="4246027" y="5504329"/>
                </a:cubicBezTo>
                <a:lnTo>
                  <a:pt x="155643" y="5504329"/>
                </a:lnTo>
                <a:cubicBezTo>
                  <a:pt x="69684" y="5504329"/>
                  <a:pt x="0" y="5434645"/>
                  <a:pt x="0" y="5348686"/>
                </a:cubicBezTo>
                <a:lnTo>
                  <a:pt x="0" y="155643"/>
                </a:lnTo>
                <a:cubicBezTo>
                  <a:pt x="0" y="69684"/>
                  <a:pt x="69684" y="0"/>
                  <a:pt x="155643"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57655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2904BD8-DF24-EE42-B885-725CE6C241F8}"/>
              </a:ext>
            </a:extLst>
          </p:cNvPr>
          <p:cNvSpPr>
            <a:spLocks noGrp="1"/>
          </p:cNvSpPr>
          <p:nvPr>
            <p:ph type="pic" sz="quarter" idx="12"/>
          </p:nvPr>
        </p:nvSpPr>
        <p:spPr>
          <a:xfrm>
            <a:off x="286871" y="295836"/>
            <a:ext cx="5495366" cy="6266329"/>
          </a:xfrm>
          <a:custGeom>
            <a:avLst/>
            <a:gdLst>
              <a:gd name="connsiteX0" fmla="*/ 186348 w 5495366"/>
              <a:gd name="connsiteY0" fmla="*/ 0 h 6266329"/>
              <a:gd name="connsiteX1" fmla="*/ 5309018 w 5495366"/>
              <a:gd name="connsiteY1" fmla="*/ 0 h 6266329"/>
              <a:gd name="connsiteX2" fmla="*/ 5495366 w 5495366"/>
              <a:gd name="connsiteY2" fmla="*/ 186348 h 6266329"/>
              <a:gd name="connsiteX3" fmla="*/ 5495366 w 5495366"/>
              <a:gd name="connsiteY3" fmla="*/ 6079981 h 6266329"/>
              <a:gd name="connsiteX4" fmla="*/ 5309018 w 5495366"/>
              <a:gd name="connsiteY4" fmla="*/ 6266329 h 6266329"/>
              <a:gd name="connsiteX5" fmla="*/ 186348 w 5495366"/>
              <a:gd name="connsiteY5" fmla="*/ 6266329 h 6266329"/>
              <a:gd name="connsiteX6" fmla="*/ 0 w 5495366"/>
              <a:gd name="connsiteY6" fmla="*/ 6079981 h 6266329"/>
              <a:gd name="connsiteX7" fmla="*/ 0 w 5495366"/>
              <a:gd name="connsiteY7" fmla="*/ 186348 h 6266329"/>
              <a:gd name="connsiteX8" fmla="*/ 186348 w 5495366"/>
              <a:gd name="connsiteY8" fmla="*/ 0 h 626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5366" h="6266329">
                <a:moveTo>
                  <a:pt x="186348" y="0"/>
                </a:moveTo>
                <a:lnTo>
                  <a:pt x="5309018" y="0"/>
                </a:lnTo>
                <a:cubicBezTo>
                  <a:pt x="5411935" y="0"/>
                  <a:pt x="5495366" y="83431"/>
                  <a:pt x="5495366" y="186348"/>
                </a:cubicBezTo>
                <a:lnTo>
                  <a:pt x="5495366" y="6079981"/>
                </a:lnTo>
                <a:cubicBezTo>
                  <a:pt x="5495366" y="6182898"/>
                  <a:pt x="5411935" y="6266329"/>
                  <a:pt x="5309018" y="6266329"/>
                </a:cubicBezTo>
                <a:lnTo>
                  <a:pt x="186348" y="6266329"/>
                </a:lnTo>
                <a:cubicBezTo>
                  <a:pt x="83431" y="6266329"/>
                  <a:pt x="0" y="6182898"/>
                  <a:pt x="0" y="6079981"/>
                </a:cubicBezTo>
                <a:lnTo>
                  <a:pt x="0" y="186348"/>
                </a:lnTo>
                <a:cubicBezTo>
                  <a:pt x="0" y="83431"/>
                  <a:pt x="83431" y="0"/>
                  <a:pt x="186348"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1C4E175B-CED2-4C48-8356-566193AD3ED1}"/>
              </a:ext>
            </a:extLst>
          </p:cNvPr>
          <p:cNvSpPr>
            <a:spLocks noGrp="1"/>
          </p:cNvSpPr>
          <p:nvPr>
            <p:ph type="pic" sz="quarter" idx="11"/>
          </p:nvPr>
        </p:nvSpPr>
        <p:spPr>
          <a:xfrm>
            <a:off x="6624917" y="4846652"/>
            <a:ext cx="1183342" cy="1183342"/>
          </a:xfrm>
          <a:custGeom>
            <a:avLst/>
            <a:gdLst>
              <a:gd name="connsiteX0" fmla="*/ 591671 w 1183342"/>
              <a:gd name="connsiteY0" fmla="*/ 0 h 1183342"/>
              <a:gd name="connsiteX1" fmla="*/ 1183342 w 1183342"/>
              <a:gd name="connsiteY1" fmla="*/ 591671 h 1183342"/>
              <a:gd name="connsiteX2" fmla="*/ 591671 w 1183342"/>
              <a:gd name="connsiteY2" fmla="*/ 1183342 h 1183342"/>
              <a:gd name="connsiteX3" fmla="*/ 0 w 1183342"/>
              <a:gd name="connsiteY3" fmla="*/ 591671 h 1183342"/>
              <a:gd name="connsiteX4" fmla="*/ 591671 w 1183342"/>
              <a:gd name="connsiteY4" fmla="*/ 0 h 118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342" h="1183342">
                <a:moveTo>
                  <a:pt x="591671" y="0"/>
                </a:moveTo>
                <a:cubicBezTo>
                  <a:pt x="918442" y="0"/>
                  <a:pt x="1183342" y="264900"/>
                  <a:pt x="1183342" y="591671"/>
                </a:cubicBezTo>
                <a:cubicBezTo>
                  <a:pt x="1183342" y="918442"/>
                  <a:pt x="918442" y="1183342"/>
                  <a:pt x="591671" y="1183342"/>
                </a:cubicBezTo>
                <a:cubicBezTo>
                  <a:pt x="264900" y="1183342"/>
                  <a:pt x="0" y="918442"/>
                  <a:pt x="0" y="591671"/>
                </a:cubicBezTo>
                <a:cubicBezTo>
                  <a:pt x="0" y="264900"/>
                  <a:pt x="264900" y="0"/>
                  <a:pt x="591671"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A2FADD0-E9FD-7443-833F-C7A76F56EEF5}"/>
              </a:ext>
            </a:extLst>
          </p:cNvPr>
          <p:cNvSpPr>
            <a:spLocks noGrp="1"/>
          </p:cNvSpPr>
          <p:nvPr>
            <p:ph type="pic" sz="quarter" idx="10"/>
          </p:nvPr>
        </p:nvSpPr>
        <p:spPr>
          <a:xfrm>
            <a:off x="6624917" y="3303885"/>
            <a:ext cx="1183342" cy="1183342"/>
          </a:xfrm>
          <a:custGeom>
            <a:avLst/>
            <a:gdLst>
              <a:gd name="connsiteX0" fmla="*/ 591671 w 1183342"/>
              <a:gd name="connsiteY0" fmla="*/ 0 h 1183342"/>
              <a:gd name="connsiteX1" fmla="*/ 1183342 w 1183342"/>
              <a:gd name="connsiteY1" fmla="*/ 591671 h 1183342"/>
              <a:gd name="connsiteX2" fmla="*/ 591671 w 1183342"/>
              <a:gd name="connsiteY2" fmla="*/ 1183342 h 1183342"/>
              <a:gd name="connsiteX3" fmla="*/ 0 w 1183342"/>
              <a:gd name="connsiteY3" fmla="*/ 591671 h 1183342"/>
              <a:gd name="connsiteX4" fmla="*/ 591671 w 1183342"/>
              <a:gd name="connsiteY4" fmla="*/ 0 h 118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342" h="1183342">
                <a:moveTo>
                  <a:pt x="591671" y="0"/>
                </a:moveTo>
                <a:cubicBezTo>
                  <a:pt x="918442" y="0"/>
                  <a:pt x="1183342" y="264900"/>
                  <a:pt x="1183342" y="591671"/>
                </a:cubicBezTo>
                <a:cubicBezTo>
                  <a:pt x="1183342" y="918442"/>
                  <a:pt x="918442" y="1183342"/>
                  <a:pt x="591671" y="1183342"/>
                </a:cubicBezTo>
                <a:cubicBezTo>
                  <a:pt x="264900" y="1183342"/>
                  <a:pt x="0" y="918442"/>
                  <a:pt x="0" y="591671"/>
                </a:cubicBezTo>
                <a:cubicBezTo>
                  <a:pt x="0" y="264900"/>
                  <a:pt x="264900" y="0"/>
                  <a:pt x="591671"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8247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_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27AC06D-5E8E-9244-81A8-CDAA5F47CFF4}"/>
              </a:ext>
            </a:extLst>
          </p:cNvPr>
          <p:cNvSpPr>
            <a:spLocks noGrp="1"/>
          </p:cNvSpPr>
          <p:nvPr>
            <p:ph type="pic" sz="quarter" idx="12"/>
          </p:nvPr>
        </p:nvSpPr>
        <p:spPr>
          <a:xfrm>
            <a:off x="1301049" y="1295714"/>
            <a:ext cx="3962501" cy="4266572"/>
          </a:xfrm>
          <a:custGeom>
            <a:avLst/>
            <a:gdLst>
              <a:gd name="connsiteX0" fmla="*/ 231331 w 3962501"/>
              <a:gd name="connsiteY0" fmla="*/ 0 h 4266572"/>
              <a:gd name="connsiteX1" fmla="*/ 3731170 w 3962501"/>
              <a:gd name="connsiteY1" fmla="*/ 0 h 4266572"/>
              <a:gd name="connsiteX2" fmla="*/ 3962501 w 3962501"/>
              <a:gd name="connsiteY2" fmla="*/ 231331 h 4266572"/>
              <a:gd name="connsiteX3" fmla="*/ 3962501 w 3962501"/>
              <a:gd name="connsiteY3" fmla="*/ 4035241 h 4266572"/>
              <a:gd name="connsiteX4" fmla="*/ 3731170 w 3962501"/>
              <a:gd name="connsiteY4" fmla="*/ 4266572 h 4266572"/>
              <a:gd name="connsiteX5" fmla="*/ 231331 w 3962501"/>
              <a:gd name="connsiteY5" fmla="*/ 4266572 h 4266572"/>
              <a:gd name="connsiteX6" fmla="*/ 0 w 3962501"/>
              <a:gd name="connsiteY6" fmla="*/ 4035241 h 4266572"/>
              <a:gd name="connsiteX7" fmla="*/ 0 w 3962501"/>
              <a:gd name="connsiteY7" fmla="*/ 231331 h 4266572"/>
              <a:gd name="connsiteX8" fmla="*/ 231331 w 3962501"/>
              <a:gd name="connsiteY8" fmla="*/ 0 h 426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2501" h="4266572">
                <a:moveTo>
                  <a:pt x="231331" y="0"/>
                </a:moveTo>
                <a:lnTo>
                  <a:pt x="3731170" y="0"/>
                </a:lnTo>
                <a:cubicBezTo>
                  <a:pt x="3858931" y="0"/>
                  <a:pt x="3962501" y="103570"/>
                  <a:pt x="3962501" y="231331"/>
                </a:cubicBezTo>
                <a:lnTo>
                  <a:pt x="3962501" y="4035241"/>
                </a:lnTo>
                <a:cubicBezTo>
                  <a:pt x="3962501" y="4163002"/>
                  <a:pt x="3858931" y="4266572"/>
                  <a:pt x="3731170" y="4266572"/>
                </a:cubicBezTo>
                <a:lnTo>
                  <a:pt x="231331" y="4266572"/>
                </a:lnTo>
                <a:cubicBezTo>
                  <a:pt x="103570" y="4266572"/>
                  <a:pt x="0" y="4163002"/>
                  <a:pt x="0" y="4035241"/>
                </a:cubicBezTo>
                <a:lnTo>
                  <a:pt x="0" y="231331"/>
                </a:lnTo>
                <a:cubicBezTo>
                  <a:pt x="0" y="103570"/>
                  <a:pt x="103570" y="0"/>
                  <a:pt x="231331"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11" name="Picture Placeholder 10">
            <a:extLst>
              <a:ext uri="{FF2B5EF4-FFF2-40B4-BE49-F238E27FC236}">
                <a16:creationId xmlns:a16="http://schemas.microsoft.com/office/drawing/2014/main" id="{663F1F34-A1B4-1141-8744-806C24AA362F}"/>
              </a:ext>
            </a:extLst>
          </p:cNvPr>
          <p:cNvSpPr>
            <a:spLocks noGrp="1"/>
          </p:cNvSpPr>
          <p:nvPr>
            <p:ph type="pic" sz="quarter" idx="14"/>
          </p:nvPr>
        </p:nvSpPr>
        <p:spPr>
          <a:xfrm>
            <a:off x="3696508" y="3968164"/>
            <a:ext cx="2010126" cy="2164377"/>
          </a:xfrm>
          <a:custGeom>
            <a:avLst/>
            <a:gdLst>
              <a:gd name="connsiteX0" fmla="*/ 218239 w 2010126"/>
              <a:gd name="connsiteY0" fmla="*/ 0 h 2164377"/>
              <a:gd name="connsiteX1" fmla="*/ 1791887 w 2010126"/>
              <a:gd name="connsiteY1" fmla="*/ 0 h 2164377"/>
              <a:gd name="connsiteX2" fmla="*/ 2010126 w 2010126"/>
              <a:gd name="connsiteY2" fmla="*/ 218239 h 2164377"/>
              <a:gd name="connsiteX3" fmla="*/ 2010126 w 2010126"/>
              <a:gd name="connsiteY3" fmla="*/ 1946138 h 2164377"/>
              <a:gd name="connsiteX4" fmla="*/ 1791887 w 2010126"/>
              <a:gd name="connsiteY4" fmla="*/ 2164377 h 2164377"/>
              <a:gd name="connsiteX5" fmla="*/ 218239 w 2010126"/>
              <a:gd name="connsiteY5" fmla="*/ 2164377 h 2164377"/>
              <a:gd name="connsiteX6" fmla="*/ 0 w 2010126"/>
              <a:gd name="connsiteY6" fmla="*/ 1946138 h 2164377"/>
              <a:gd name="connsiteX7" fmla="*/ 0 w 2010126"/>
              <a:gd name="connsiteY7" fmla="*/ 218239 h 2164377"/>
              <a:gd name="connsiteX8" fmla="*/ 218239 w 2010126"/>
              <a:gd name="connsiteY8" fmla="*/ 0 h 21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126" h="2164377">
                <a:moveTo>
                  <a:pt x="218239" y="0"/>
                </a:moveTo>
                <a:lnTo>
                  <a:pt x="1791887" y="0"/>
                </a:lnTo>
                <a:cubicBezTo>
                  <a:pt x="1912417" y="0"/>
                  <a:pt x="2010126" y="97709"/>
                  <a:pt x="2010126" y="218239"/>
                </a:cubicBezTo>
                <a:lnTo>
                  <a:pt x="2010126" y="1946138"/>
                </a:lnTo>
                <a:cubicBezTo>
                  <a:pt x="2010126" y="2066668"/>
                  <a:pt x="1912417" y="2164377"/>
                  <a:pt x="1791887" y="2164377"/>
                </a:cubicBezTo>
                <a:lnTo>
                  <a:pt x="218239" y="2164377"/>
                </a:lnTo>
                <a:cubicBezTo>
                  <a:pt x="97709" y="2164377"/>
                  <a:pt x="0" y="2066668"/>
                  <a:pt x="0" y="1946138"/>
                </a:cubicBezTo>
                <a:lnTo>
                  <a:pt x="0" y="218239"/>
                </a:lnTo>
                <a:cubicBezTo>
                  <a:pt x="0" y="97709"/>
                  <a:pt x="97709" y="0"/>
                  <a:pt x="218239" y="0"/>
                </a:cubicBezTo>
                <a:close/>
              </a:path>
            </a:pathLst>
          </a:custGeom>
          <a:solidFill>
            <a:schemeClr val="bg2">
              <a:lumMod val="75000"/>
            </a:schemeClr>
          </a:solidFill>
          <a:ln w="76200">
            <a:solidFill>
              <a:schemeClr val="bg1"/>
            </a:solidFill>
          </a:ln>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9" name="Picture Placeholder 8">
            <a:extLst>
              <a:ext uri="{FF2B5EF4-FFF2-40B4-BE49-F238E27FC236}">
                <a16:creationId xmlns:a16="http://schemas.microsoft.com/office/drawing/2014/main" id="{B527C84B-D130-0F4D-BFBF-19D4B339DF59}"/>
              </a:ext>
            </a:extLst>
          </p:cNvPr>
          <p:cNvSpPr>
            <a:spLocks noGrp="1"/>
          </p:cNvSpPr>
          <p:nvPr>
            <p:ph type="pic" sz="quarter" idx="13"/>
          </p:nvPr>
        </p:nvSpPr>
        <p:spPr>
          <a:xfrm>
            <a:off x="632610" y="593834"/>
            <a:ext cx="2010126" cy="2164377"/>
          </a:xfrm>
          <a:custGeom>
            <a:avLst/>
            <a:gdLst>
              <a:gd name="connsiteX0" fmla="*/ 218239 w 2010126"/>
              <a:gd name="connsiteY0" fmla="*/ 0 h 2164377"/>
              <a:gd name="connsiteX1" fmla="*/ 1791887 w 2010126"/>
              <a:gd name="connsiteY1" fmla="*/ 0 h 2164377"/>
              <a:gd name="connsiteX2" fmla="*/ 2010126 w 2010126"/>
              <a:gd name="connsiteY2" fmla="*/ 218239 h 2164377"/>
              <a:gd name="connsiteX3" fmla="*/ 2010126 w 2010126"/>
              <a:gd name="connsiteY3" fmla="*/ 1946138 h 2164377"/>
              <a:gd name="connsiteX4" fmla="*/ 1791887 w 2010126"/>
              <a:gd name="connsiteY4" fmla="*/ 2164377 h 2164377"/>
              <a:gd name="connsiteX5" fmla="*/ 218239 w 2010126"/>
              <a:gd name="connsiteY5" fmla="*/ 2164377 h 2164377"/>
              <a:gd name="connsiteX6" fmla="*/ 0 w 2010126"/>
              <a:gd name="connsiteY6" fmla="*/ 1946138 h 2164377"/>
              <a:gd name="connsiteX7" fmla="*/ 0 w 2010126"/>
              <a:gd name="connsiteY7" fmla="*/ 218239 h 2164377"/>
              <a:gd name="connsiteX8" fmla="*/ 218239 w 2010126"/>
              <a:gd name="connsiteY8" fmla="*/ 0 h 21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126" h="2164377">
                <a:moveTo>
                  <a:pt x="218239" y="0"/>
                </a:moveTo>
                <a:lnTo>
                  <a:pt x="1791887" y="0"/>
                </a:lnTo>
                <a:cubicBezTo>
                  <a:pt x="1912417" y="0"/>
                  <a:pt x="2010126" y="97709"/>
                  <a:pt x="2010126" y="218239"/>
                </a:cubicBezTo>
                <a:lnTo>
                  <a:pt x="2010126" y="1946138"/>
                </a:lnTo>
                <a:cubicBezTo>
                  <a:pt x="2010126" y="2066668"/>
                  <a:pt x="1912417" y="2164377"/>
                  <a:pt x="1791887" y="2164377"/>
                </a:cubicBezTo>
                <a:lnTo>
                  <a:pt x="218239" y="2164377"/>
                </a:lnTo>
                <a:cubicBezTo>
                  <a:pt x="97709" y="2164377"/>
                  <a:pt x="0" y="2066668"/>
                  <a:pt x="0" y="1946138"/>
                </a:cubicBezTo>
                <a:lnTo>
                  <a:pt x="0" y="218239"/>
                </a:lnTo>
                <a:cubicBezTo>
                  <a:pt x="0" y="97709"/>
                  <a:pt x="97709" y="0"/>
                  <a:pt x="218239" y="0"/>
                </a:cubicBezTo>
                <a:close/>
              </a:path>
            </a:pathLst>
          </a:custGeom>
          <a:solidFill>
            <a:schemeClr val="bg2">
              <a:lumMod val="75000"/>
            </a:schemeClr>
          </a:solidFill>
          <a:ln w="76200">
            <a:solidFill>
              <a:schemeClr val="bg1"/>
            </a:solidFill>
          </a:ln>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1414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1A77F2-459B-D845-995F-607E6E5AD144}"/>
              </a:ext>
            </a:extLst>
          </p:cNvPr>
          <p:cNvSpPr>
            <a:spLocks noGrp="1"/>
          </p:cNvSpPr>
          <p:nvPr>
            <p:ph type="pic" sz="quarter" idx="12"/>
          </p:nvPr>
        </p:nvSpPr>
        <p:spPr>
          <a:xfrm>
            <a:off x="6625148" y="1"/>
            <a:ext cx="5566852" cy="5847545"/>
          </a:xfrm>
          <a:custGeom>
            <a:avLst/>
            <a:gdLst>
              <a:gd name="connsiteX0" fmla="*/ 2440520 w 5566852"/>
              <a:gd name="connsiteY0" fmla="*/ 0 h 5847545"/>
              <a:gd name="connsiteX1" fmla="*/ 4121184 w 5566852"/>
              <a:gd name="connsiteY1" fmla="*/ 0 h 5847545"/>
              <a:gd name="connsiteX2" fmla="*/ 5566852 w 5566852"/>
              <a:gd name="connsiteY2" fmla="*/ 1445668 h 5847545"/>
              <a:gd name="connsiteX3" fmla="*/ 5566852 w 5566852"/>
              <a:gd name="connsiteY3" fmla="*/ 3687720 h 5847545"/>
              <a:gd name="connsiteX4" fmla="*/ 3496245 w 5566852"/>
              <a:gd name="connsiteY4" fmla="*/ 5758327 h 5847545"/>
              <a:gd name="connsiteX5" fmla="*/ 3065459 w 5566852"/>
              <a:gd name="connsiteY5" fmla="*/ 5758327 h 5847545"/>
              <a:gd name="connsiteX6" fmla="*/ 89219 w 5566852"/>
              <a:gd name="connsiteY6" fmla="*/ 2782087 h 5847545"/>
              <a:gd name="connsiteX7" fmla="*/ 89219 w 5566852"/>
              <a:gd name="connsiteY7" fmla="*/ 2351302 h 584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6852" h="5847545">
                <a:moveTo>
                  <a:pt x="2440520" y="0"/>
                </a:moveTo>
                <a:lnTo>
                  <a:pt x="4121184" y="0"/>
                </a:lnTo>
                <a:lnTo>
                  <a:pt x="5566852" y="1445668"/>
                </a:lnTo>
                <a:lnTo>
                  <a:pt x="5566852" y="3687720"/>
                </a:lnTo>
                <a:lnTo>
                  <a:pt x="3496245" y="5758327"/>
                </a:lnTo>
                <a:cubicBezTo>
                  <a:pt x="3377287" y="5877285"/>
                  <a:pt x="3184417" y="5877285"/>
                  <a:pt x="3065459" y="5758327"/>
                </a:cubicBezTo>
                <a:lnTo>
                  <a:pt x="89219" y="2782087"/>
                </a:lnTo>
                <a:cubicBezTo>
                  <a:pt x="-29739" y="2663129"/>
                  <a:pt x="-29739" y="2470260"/>
                  <a:pt x="89219" y="2351302"/>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8285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_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4AB711-09EA-924A-A657-5489949E38E4}"/>
              </a:ext>
            </a:extLst>
          </p:cNvPr>
          <p:cNvSpPr>
            <a:spLocks noGrp="1"/>
          </p:cNvSpPr>
          <p:nvPr>
            <p:ph type="pic" sz="quarter" idx="13"/>
          </p:nvPr>
        </p:nvSpPr>
        <p:spPr>
          <a:xfrm>
            <a:off x="5231860" y="3965159"/>
            <a:ext cx="2340782" cy="2340783"/>
          </a:xfrm>
          <a:custGeom>
            <a:avLst/>
            <a:gdLst>
              <a:gd name="connsiteX0" fmla="*/ 239648 w 2340782"/>
              <a:gd name="connsiteY0" fmla="*/ 0 h 2340783"/>
              <a:gd name="connsiteX1" fmla="*/ 2101133 w 2340782"/>
              <a:gd name="connsiteY1" fmla="*/ 0 h 2340783"/>
              <a:gd name="connsiteX2" fmla="*/ 2340782 w 2340782"/>
              <a:gd name="connsiteY2" fmla="*/ 239649 h 2340783"/>
              <a:gd name="connsiteX3" fmla="*/ 2340782 w 2340782"/>
              <a:gd name="connsiteY3" fmla="*/ 2101134 h 2340783"/>
              <a:gd name="connsiteX4" fmla="*/ 2101133 w 2340782"/>
              <a:gd name="connsiteY4" fmla="*/ 2340783 h 2340783"/>
              <a:gd name="connsiteX5" fmla="*/ 239648 w 2340782"/>
              <a:gd name="connsiteY5" fmla="*/ 2340783 h 2340783"/>
              <a:gd name="connsiteX6" fmla="*/ 0 w 2340782"/>
              <a:gd name="connsiteY6" fmla="*/ 2101134 h 2340783"/>
              <a:gd name="connsiteX7" fmla="*/ 0 w 2340782"/>
              <a:gd name="connsiteY7" fmla="*/ 239649 h 2340783"/>
              <a:gd name="connsiteX8" fmla="*/ 239648 w 2340782"/>
              <a:gd name="connsiteY8" fmla="*/ 0 h 234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782" h="2340783">
                <a:moveTo>
                  <a:pt x="239648" y="0"/>
                </a:moveTo>
                <a:lnTo>
                  <a:pt x="2101133" y="0"/>
                </a:lnTo>
                <a:cubicBezTo>
                  <a:pt x="2233487" y="0"/>
                  <a:pt x="2340782" y="107295"/>
                  <a:pt x="2340782" y="239649"/>
                </a:cubicBezTo>
                <a:lnTo>
                  <a:pt x="2340782" y="2101134"/>
                </a:lnTo>
                <a:cubicBezTo>
                  <a:pt x="2340782" y="2233488"/>
                  <a:pt x="2233487" y="2340783"/>
                  <a:pt x="2101133" y="2340783"/>
                </a:cubicBezTo>
                <a:lnTo>
                  <a:pt x="239648" y="2340783"/>
                </a:lnTo>
                <a:cubicBezTo>
                  <a:pt x="107294" y="2340783"/>
                  <a:pt x="0" y="2233488"/>
                  <a:pt x="0" y="2101134"/>
                </a:cubicBezTo>
                <a:lnTo>
                  <a:pt x="0" y="239649"/>
                </a:lnTo>
                <a:cubicBezTo>
                  <a:pt x="0" y="107295"/>
                  <a:pt x="107294" y="0"/>
                  <a:pt x="239648"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4">
            <a:extLst>
              <a:ext uri="{FF2B5EF4-FFF2-40B4-BE49-F238E27FC236}">
                <a16:creationId xmlns:a16="http://schemas.microsoft.com/office/drawing/2014/main" id="{F01CBBDE-C6CF-B24F-9735-B0633821701A}"/>
              </a:ext>
            </a:extLst>
          </p:cNvPr>
          <p:cNvSpPr>
            <a:spLocks noGrp="1"/>
          </p:cNvSpPr>
          <p:nvPr>
            <p:ph type="pic" sz="quarter" idx="12"/>
          </p:nvPr>
        </p:nvSpPr>
        <p:spPr>
          <a:xfrm>
            <a:off x="0" y="1"/>
            <a:ext cx="12192000" cy="3400679"/>
          </a:xfrm>
          <a:custGeom>
            <a:avLst/>
            <a:gdLst>
              <a:gd name="connsiteX0" fmla="*/ 0 w 12192000"/>
              <a:gd name="connsiteY0" fmla="*/ 0 h 3400679"/>
              <a:gd name="connsiteX1" fmla="*/ 12192000 w 12192000"/>
              <a:gd name="connsiteY1" fmla="*/ 0 h 3400679"/>
              <a:gd name="connsiteX2" fmla="*/ 12192000 w 12192000"/>
              <a:gd name="connsiteY2" fmla="*/ 3400679 h 3400679"/>
              <a:gd name="connsiteX3" fmla="*/ 0 w 12192000"/>
              <a:gd name="connsiteY3" fmla="*/ 3400679 h 3400679"/>
            </a:gdLst>
            <a:ahLst/>
            <a:cxnLst>
              <a:cxn ang="0">
                <a:pos x="connsiteX0" y="connsiteY0"/>
              </a:cxn>
              <a:cxn ang="0">
                <a:pos x="connsiteX1" y="connsiteY1"/>
              </a:cxn>
              <a:cxn ang="0">
                <a:pos x="connsiteX2" y="connsiteY2"/>
              </a:cxn>
              <a:cxn ang="0">
                <a:pos x="connsiteX3" y="connsiteY3"/>
              </a:cxn>
            </a:cxnLst>
            <a:rect l="l" t="t" r="r" b="b"/>
            <a:pathLst>
              <a:path w="12192000" h="3400679">
                <a:moveTo>
                  <a:pt x="0" y="0"/>
                </a:moveTo>
                <a:lnTo>
                  <a:pt x="12192000" y="0"/>
                </a:lnTo>
                <a:lnTo>
                  <a:pt x="12192000" y="3400679"/>
                </a:lnTo>
                <a:lnTo>
                  <a:pt x="0" y="3400679"/>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7237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ABC87AF-D0AC-4146-8803-3A07B965044E}"/>
              </a:ext>
            </a:extLst>
          </p:cNvPr>
          <p:cNvSpPr>
            <a:spLocks noGrp="1"/>
          </p:cNvSpPr>
          <p:nvPr>
            <p:ph type="pic" sz="quarter" idx="14"/>
          </p:nvPr>
        </p:nvSpPr>
        <p:spPr>
          <a:xfrm>
            <a:off x="1187204" y="1292389"/>
            <a:ext cx="4138591" cy="4285957"/>
          </a:xfrm>
          <a:custGeom>
            <a:avLst/>
            <a:gdLst>
              <a:gd name="connsiteX0" fmla="*/ 356209 w 4138591"/>
              <a:gd name="connsiteY0" fmla="*/ 0 h 4285957"/>
              <a:gd name="connsiteX1" fmla="*/ 3782382 w 4138591"/>
              <a:gd name="connsiteY1" fmla="*/ 0 h 4285957"/>
              <a:gd name="connsiteX2" fmla="*/ 4138591 w 4138591"/>
              <a:gd name="connsiteY2" fmla="*/ 356209 h 4285957"/>
              <a:gd name="connsiteX3" fmla="*/ 4138591 w 4138591"/>
              <a:gd name="connsiteY3" fmla="*/ 3929748 h 4285957"/>
              <a:gd name="connsiteX4" fmla="*/ 3782382 w 4138591"/>
              <a:gd name="connsiteY4" fmla="*/ 4285957 h 4285957"/>
              <a:gd name="connsiteX5" fmla="*/ 356209 w 4138591"/>
              <a:gd name="connsiteY5" fmla="*/ 4285957 h 4285957"/>
              <a:gd name="connsiteX6" fmla="*/ 0 w 4138591"/>
              <a:gd name="connsiteY6" fmla="*/ 3929748 h 4285957"/>
              <a:gd name="connsiteX7" fmla="*/ 0 w 4138591"/>
              <a:gd name="connsiteY7" fmla="*/ 356209 h 4285957"/>
              <a:gd name="connsiteX8" fmla="*/ 356209 w 4138591"/>
              <a:gd name="connsiteY8" fmla="*/ 0 h 428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8591" h="4285957">
                <a:moveTo>
                  <a:pt x="356209" y="0"/>
                </a:moveTo>
                <a:lnTo>
                  <a:pt x="3782382" y="0"/>
                </a:lnTo>
                <a:cubicBezTo>
                  <a:pt x="3979111" y="0"/>
                  <a:pt x="4138591" y="159480"/>
                  <a:pt x="4138591" y="356209"/>
                </a:cubicBezTo>
                <a:lnTo>
                  <a:pt x="4138591" y="3929748"/>
                </a:lnTo>
                <a:cubicBezTo>
                  <a:pt x="4138591" y="4126477"/>
                  <a:pt x="3979111" y="4285957"/>
                  <a:pt x="3782382" y="4285957"/>
                </a:cubicBezTo>
                <a:lnTo>
                  <a:pt x="356209" y="4285957"/>
                </a:lnTo>
                <a:cubicBezTo>
                  <a:pt x="159480" y="4285957"/>
                  <a:pt x="0" y="4126477"/>
                  <a:pt x="0" y="3929748"/>
                </a:cubicBezTo>
                <a:lnTo>
                  <a:pt x="0" y="356209"/>
                </a:lnTo>
                <a:cubicBezTo>
                  <a:pt x="0" y="159480"/>
                  <a:pt x="159480" y="0"/>
                  <a:pt x="356209" y="0"/>
                </a:cubicBezTo>
                <a:close/>
              </a:path>
            </a:pathLst>
          </a:custGeom>
          <a:solidFill>
            <a:schemeClr val="bg2">
              <a:lumMod val="75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9788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_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582A49E-ACBC-B24D-8CB5-6541791C382F}"/>
              </a:ext>
            </a:extLst>
          </p:cNvPr>
          <p:cNvSpPr>
            <a:spLocks noGrp="1"/>
          </p:cNvSpPr>
          <p:nvPr>
            <p:ph type="pic" sz="quarter" idx="15"/>
          </p:nvPr>
        </p:nvSpPr>
        <p:spPr>
          <a:xfrm>
            <a:off x="3879495" y="956603"/>
            <a:ext cx="2676050" cy="4052242"/>
          </a:xfrm>
          <a:custGeom>
            <a:avLst/>
            <a:gdLst>
              <a:gd name="connsiteX0" fmla="*/ 288612 w 2676050"/>
              <a:gd name="connsiteY0" fmla="*/ 0 h 4052242"/>
              <a:gd name="connsiteX1" fmla="*/ 2387438 w 2676050"/>
              <a:gd name="connsiteY1" fmla="*/ 0 h 4052242"/>
              <a:gd name="connsiteX2" fmla="*/ 2676050 w 2676050"/>
              <a:gd name="connsiteY2" fmla="*/ 288612 h 4052242"/>
              <a:gd name="connsiteX3" fmla="*/ 2676050 w 2676050"/>
              <a:gd name="connsiteY3" fmla="*/ 3763630 h 4052242"/>
              <a:gd name="connsiteX4" fmla="*/ 2387438 w 2676050"/>
              <a:gd name="connsiteY4" fmla="*/ 4052242 h 4052242"/>
              <a:gd name="connsiteX5" fmla="*/ 288612 w 2676050"/>
              <a:gd name="connsiteY5" fmla="*/ 4052242 h 4052242"/>
              <a:gd name="connsiteX6" fmla="*/ 0 w 2676050"/>
              <a:gd name="connsiteY6" fmla="*/ 3763630 h 4052242"/>
              <a:gd name="connsiteX7" fmla="*/ 0 w 2676050"/>
              <a:gd name="connsiteY7" fmla="*/ 288612 h 4052242"/>
              <a:gd name="connsiteX8" fmla="*/ 288612 w 2676050"/>
              <a:gd name="connsiteY8" fmla="*/ 0 h 405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050" h="4052242">
                <a:moveTo>
                  <a:pt x="288612" y="0"/>
                </a:moveTo>
                <a:lnTo>
                  <a:pt x="2387438" y="0"/>
                </a:lnTo>
                <a:cubicBezTo>
                  <a:pt x="2546834" y="0"/>
                  <a:pt x="2676050" y="129216"/>
                  <a:pt x="2676050" y="288612"/>
                </a:cubicBezTo>
                <a:lnTo>
                  <a:pt x="2676050" y="3763630"/>
                </a:lnTo>
                <a:cubicBezTo>
                  <a:pt x="2676050" y="3923026"/>
                  <a:pt x="2546834" y="4052242"/>
                  <a:pt x="2387438" y="4052242"/>
                </a:cubicBezTo>
                <a:lnTo>
                  <a:pt x="288612" y="4052242"/>
                </a:lnTo>
                <a:cubicBezTo>
                  <a:pt x="129216" y="4052242"/>
                  <a:pt x="0" y="3923026"/>
                  <a:pt x="0" y="3763630"/>
                </a:cubicBezTo>
                <a:lnTo>
                  <a:pt x="0" y="288612"/>
                </a:lnTo>
                <a:cubicBezTo>
                  <a:pt x="0" y="129216"/>
                  <a:pt x="129216" y="0"/>
                  <a:pt x="288612" y="0"/>
                </a:cubicBezTo>
                <a:close/>
              </a:path>
            </a:pathLst>
          </a:custGeom>
          <a:solidFill>
            <a:schemeClr val="bg2">
              <a:lumMod val="90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BAD6DB88-C911-7F44-A18C-2062C885E5E0}"/>
              </a:ext>
            </a:extLst>
          </p:cNvPr>
          <p:cNvSpPr>
            <a:spLocks noGrp="1"/>
          </p:cNvSpPr>
          <p:nvPr>
            <p:ph type="pic" sz="quarter" idx="14"/>
          </p:nvPr>
        </p:nvSpPr>
        <p:spPr>
          <a:xfrm>
            <a:off x="998806" y="956603"/>
            <a:ext cx="2676050" cy="4052242"/>
          </a:xfrm>
          <a:custGeom>
            <a:avLst/>
            <a:gdLst>
              <a:gd name="connsiteX0" fmla="*/ 288612 w 2676050"/>
              <a:gd name="connsiteY0" fmla="*/ 0 h 4052242"/>
              <a:gd name="connsiteX1" fmla="*/ 2387438 w 2676050"/>
              <a:gd name="connsiteY1" fmla="*/ 0 h 4052242"/>
              <a:gd name="connsiteX2" fmla="*/ 2676050 w 2676050"/>
              <a:gd name="connsiteY2" fmla="*/ 288612 h 4052242"/>
              <a:gd name="connsiteX3" fmla="*/ 2676050 w 2676050"/>
              <a:gd name="connsiteY3" fmla="*/ 3763630 h 4052242"/>
              <a:gd name="connsiteX4" fmla="*/ 2387438 w 2676050"/>
              <a:gd name="connsiteY4" fmla="*/ 4052242 h 4052242"/>
              <a:gd name="connsiteX5" fmla="*/ 288612 w 2676050"/>
              <a:gd name="connsiteY5" fmla="*/ 4052242 h 4052242"/>
              <a:gd name="connsiteX6" fmla="*/ 0 w 2676050"/>
              <a:gd name="connsiteY6" fmla="*/ 3763630 h 4052242"/>
              <a:gd name="connsiteX7" fmla="*/ 0 w 2676050"/>
              <a:gd name="connsiteY7" fmla="*/ 288612 h 4052242"/>
              <a:gd name="connsiteX8" fmla="*/ 288612 w 2676050"/>
              <a:gd name="connsiteY8" fmla="*/ 0 h 405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050" h="4052242">
                <a:moveTo>
                  <a:pt x="288612" y="0"/>
                </a:moveTo>
                <a:lnTo>
                  <a:pt x="2387438" y="0"/>
                </a:lnTo>
                <a:cubicBezTo>
                  <a:pt x="2546834" y="0"/>
                  <a:pt x="2676050" y="129216"/>
                  <a:pt x="2676050" y="288612"/>
                </a:cubicBezTo>
                <a:lnTo>
                  <a:pt x="2676050" y="3763630"/>
                </a:lnTo>
                <a:cubicBezTo>
                  <a:pt x="2676050" y="3923026"/>
                  <a:pt x="2546834" y="4052242"/>
                  <a:pt x="2387438" y="4052242"/>
                </a:cubicBezTo>
                <a:lnTo>
                  <a:pt x="288612" y="4052242"/>
                </a:lnTo>
                <a:cubicBezTo>
                  <a:pt x="129216" y="4052242"/>
                  <a:pt x="0" y="3923026"/>
                  <a:pt x="0" y="3763630"/>
                </a:cubicBezTo>
                <a:lnTo>
                  <a:pt x="0" y="288612"/>
                </a:lnTo>
                <a:cubicBezTo>
                  <a:pt x="0" y="129216"/>
                  <a:pt x="129216" y="0"/>
                  <a:pt x="288612" y="0"/>
                </a:cubicBezTo>
                <a:close/>
              </a:path>
            </a:pathLst>
          </a:custGeom>
          <a:solidFill>
            <a:schemeClr val="bg2">
              <a:lumMod val="90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8129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_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BEABBDF-C24B-0040-873E-1493619B5349}"/>
              </a:ext>
            </a:extLst>
          </p:cNvPr>
          <p:cNvSpPr>
            <a:spLocks noGrp="1"/>
          </p:cNvSpPr>
          <p:nvPr>
            <p:ph type="pic" sz="quarter" idx="16"/>
          </p:nvPr>
        </p:nvSpPr>
        <p:spPr>
          <a:xfrm>
            <a:off x="8349176" y="2625046"/>
            <a:ext cx="2086708" cy="2086708"/>
          </a:xfrm>
          <a:custGeom>
            <a:avLst/>
            <a:gdLst>
              <a:gd name="connsiteX0" fmla="*/ 1043354 w 2086708"/>
              <a:gd name="connsiteY0" fmla="*/ 0 h 2086708"/>
              <a:gd name="connsiteX1" fmla="*/ 2086708 w 2086708"/>
              <a:gd name="connsiteY1" fmla="*/ 1043354 h 2086708"/>
              <a:gd name="connsiteX2" fmla="*/ 1043354 w 2086708"/>
              <a:gd name="connsiteY2" fmla="*/ 2086708 h 2086708"/>
              <a:gd name="connsiteX3" fmla="*/ 0 w 2086708"/>
              <a:gd name="connsiteY3" fmla="*/ 1043354 h 2086708"/>
              <a:gd name="connsiteX4" fmla="*/ 1043354 w 2086708"/>
              <a:gd name="connsiteY4" fmla="*/ 0 h 208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708" h="2086708">
                <a:moveTo>
                  <a:pt x="1043354" y="0"/>
                </a:moveTo>
                <a:cubicBezTo>
                  <a:pt x="1619583" y="0"/>
                  <a:pt x="2086708" y="467125"/>
                  <a:pt x="2086708" y="1043354"/>
                </a:cubicBezTo>
                <a:cubicBezTo>
                  <a:pt x="2086708" y="1619583"/>
                  <a:pt x="1619583" y="2086708"/>
                  <a:pt x="1043354" y="2086708"/>
                </a:cubicBezTo>
                <a:cubicBezTo>
                  <a:pt x="467125" y="2086708"/>
                  <a:pt x="0" y="1619583"/>
                  <a:pt x="0" y="1043354"/>
                </a:cubicBezTo>
                <a:cubicBezTo>
                  <a:pt x="0" y="467125"/>
                  <a:pt x="467125" y="0"/>
                  <a:pt x="1043354" y="0"/>
                </a:cubicBezTo>
                <a:close/>
              </a:path>
            </a:pathLst>
          </a:custGeom>
          <a:solidFill>
            <a:schemeClr val="bg2">
              <a:lumMod val="90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9" name="Picture Placeholder 8">
            <a:extLst>
              <a:ext uri="{FF2B5EF4-FFF2-40B4-BE49-F238E27FC236}">
                <a16:creationId xmlns:a16="http://schemas.microsoft.com/office/drawing/2014/main" id="{1380483B-C417-5C48-A2E8-BF00F0028EA6}"/>
              </a:ext>
            </a:extLst>
          </p:cNvPr>
          <p:cNvSpPr>
            <a:spLocks noGrp="1"/>
          </p:cNvSpPr>
          <p:nvPr>
            <p:ph type="pic" sz="quarter" idx="15"/>
          </p:nvPr>
        </p:nvSpPr>
        <p:spPr>
          <a:xfrm>
            <a:off x="5052646" y="2625046"/>
            <a:ext cx="2086708" cy="2086708"/>
          </a:xfrm>
          <a:custGeom>
            <a:avLst/>
            <a:gdLst>
              <a:gd name="connsiteX0" fmla="*/ 1043354 w 2086708"/>
              <a:gd name="connsiteY0" fmla="*/ 0 h 2086708"/>
              <a:gd name="connsiteX1" fmla="*/ 2086708 w 2086708"/>
              <a:gd name="connsiteY1" fmla="*/ 1043354 h 2086708"/>
              <a:gd name="connsiteX2" fmla="*/ 1043354 w 2086708"/>
              <a:gd name="connsiteY2" fmla="*/ 2086708 h 2086708"/>
              <a:gd name="connsiteX3" fmla="*/ 0 w 2086708"/>
              <a:gd name="connsiteY3" fmla="*/ 1043354 h 2086708"/>
              <a:gd name="connsiteX4" fmla="*/ 1043354 w 2086708"/>
              <a:gd name="connsiteY4" fmla="*/ 0 h 208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708" h="2086708">
                <a:moveTo>
                  <a:pt x="1043354" y="0"/>
                </a:moveTo>
                <a:cubicBezTo>
                  <a:pt x="1619583" y="0"/>
                  <a:pt x="2086708" y="467125"/>
                  <a:pt x="2086708" y="1043354"/>
                </a:cubicBezTo>
                <a:cubicBezTo>
                  <a:pt x="2086708" y="1619583"/>
                  <a:pt x="1619583" y="2086708"/>
                  <a:pt x="1043354" y="2086708"/>
                </a:cubicBezTo>
                <a:cubicBezTo>
                  <a:pt x="467125" y="2086708"/>
                  <a:pt x="0" y="1619583"/>
                  <a:pt x="0" y="1043354"/>
                </a:cubicBezTo>
                <a:cubicBezTo>
                  <a:pt x="0" y="467125"/>
                  <a:pt x="467125" y="0"/>
                  <a:pt x="1043354" y="0"/>
                </a:cubicBezTo>
                <a:close/>
              </a:path>
            </a:pathLst>
          </a:custGeom>
          <a:solidFill>
            <a:schemeClr val="bg2">
              <a:lumMod val="90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6">
            <a:extLst>
              <a:ext uri="{FF2B5EF4-FFF2-40B4-BE49-F238E27FC236}">
                <a16:creationId xmlns:a16="http://schemas.microsoft.com/office/drawing/2014/main" id="{7A402E28-B961-A24D-AFA8-F661C9060D9E}"/>
              </a:ext>
            </a:extLst>
          </p:cNvPr>
          <p:cNvSpPr>
            <a:spLocks noGrp="1"/>
          </p:cNvSpPr>
          <p:nvPr>
            <p:ph type="pic" sz="quarter" idx="14"/>
          </p:nvPr>
        </p:nvSpPr>
        <p:spPr>
          <a:xfrm>
            <a:off x="1756117" y="2625046"/>
            <a:ext cx="2086708" cy="2086708"/>
          </a:xfrm>
          <a:custGeom>
            <a:avLst/>
            <a:gdLst>
              <a:gd name="connsiteX0" fmla="*/ 1043354 w 2086708"/>
              <a:gd name="connsiteY0" fmla="*/ 0 h 2086708"/>
              <a:gd name="connsiteX1" fmla="*/ 2086708 w 2086708"/>
              <a:gd name="connsiteY1" fmla="*/ 1043354 h 2086708"/>
              <a:gd name="connsiteX2" fmla="*/ 1043354 w 2086708"/>
              <a:gd name="connsiteY2" fmla="*/ 2086708 h 2086708"/>
              <a:gd name="connsiteX3" fmla="*/ 0 w 2086708"/>
              <a:gd name="connsiteY3" fmla="*/ 1043354 h 2086708"/>
              <a:gd name="connsiteX4" fmla="*/ 1043354 w 2086708"/>
              <a:gd name="connsiteY4" fmla="*/ 0 h 208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708" h="2086708">
                <a:moveTo>
                  <a:pt x="1043354" y="0"/>
                </a:moveTo>
                <a:cubicBezTo>
                  <a:pt x="1619583" y="0"/>
                  <a:pt x="2086708" y="467125"/>
                  <a:pt x="2086708" y="1043354"/>
                </a:cubicBezTo>
                <a:cubicBezTo>
                  <a:pt x="2086708" y="1619583"/>
                  <a:pt x="1619583" y="2086708"/>
                  <a:pt x="1043354" y="2086708"/>
                </a:cubicBezTo>
                <a:cubicBezTo>
                  <a:pt x="467125" y="2086708"/>
                  <a:pt x="0" y="1619583"/>
                  <a:pt x="0" y="1043354"/>
                </a:cubicBezTo>
                <a:cubicBezTo>
                  <a:pt x="0" y="467125"/>
                  <a:pt x="467125" y="0"/>
                  <a:pt x="1043354" y="0"/>
                </a:cubicBezTo>
                <a:close/>
              </a:path>
            </a:pathLst>
          </a:custGeom>
          <a:solidFill>
            <a:schemeClr val="bg2">
              <a:lumMod val="90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8793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B670024-C243-024B-8BCF-F98B348063C7}"/>
              </a:ext>
            </a:extLst>
          </p:cNvPr>
          <p:cNvSpPr>
            <a:spLocks noGrp="1"/>
          </p:cNvSpPr>
          <p:nvPr>
            <p:ph type="pic" sz="quarter" idx="14"/>
          </p:nvPr>
        </p:nvSpPr>
        <p:spPr>
          <a:xfrm>
            <a:off x="5111262" y="3798280"/>
            <a:ext cx="2194560" cy="2194560"/>
          </a:xfrm>
          <a:custGeom>
            <a:avLst/>
            <a:gdLst>
              <a:gd name="connsiteX0" fmla="*/ 365767 w 2194560"/>
              <a:gd name="connsiteY0" fmla="*/ 0 h 2194560"/>
              <a:gd name="connsiteX1" fmla="*/ 1828793 w 2194560"/>
              <a:gd name="connsiteY1" fmla="*/ 0 h 2194560"/>
              <a:gd name="connsiteX2" fmla="*/ 2194560 w 2194560"/>
              <a:gd name="connsiteY2" fmla="*/ 365767 h 2194560"/>
              <a:gd name="connsiteX3" fmla="*/ 2194560 w 2194560"/>
              <a:gd name="connsiteY3" fmla="*/ 1828793 h 2194560"/>
              <a:gd name="connsiteX4" fmla="*/ 1828793 w 2194560"/>
              <a:gd name="connsiteY4" fmla="*/ 2194560 h 2194560"/>
              <a:gd name="connsiteX5" fmla="*/ 365767 w 2194560"/>
              <a:gd name="connsiteY5" fmla="*/ 2194560 h 2194560"/>
              <a:gd name="connsiteX6" fmla="*/ 0 w 2194560"/>
              <a:gd name="connsiteY6" fmla="*/ 1828793 h 2194560"/>
              <a:gd name="connsiteX7" fmla="*/ 0 w 2194560"/>
              <a:gd name="connsiteY7" fmla="*/ 365767 h 2194560"/>
              <a:gd name="connsiteX8" fmla="*/ 365767 w 219456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2194560">
                <a:moveTo>
                  <a:pt x="365767" y="0"/>
                </a:moveTo>
                <a:lnTo>
                  <a:pt x="1828793" y="0"/>
                </a:lnTo>
                <a:cubicBezTo>
                  <a:pt x="2030801" y="0"/>
                  <a:pt x="2194560" y="163759"/>
                  <a:pt x="2194560" y="365767"/>
                </a:cubicBezTo>
                <a:lnTo>
                  <a:pt x="2194560" y="1828793"/>
                </a:lnTo>
                <a:cubicBezTo>
                  <a:pt x="2194560" y="2030801"/>
                  <a:pt x="2030801" y="2194560"/>
                  <a:pt x="1828793" y="2194560"/>
                </a:cubicBezTo>
                <a:lnTo>
                  <a:pt x="365767" y="2194560"/>
                </a:lnTo>
                <a:cubicBezTo>
                  <a:pt x="163759" y="2194560"/>
                  <a:pt x="0" y="2030801"/>
                  <a:pt x="0" y="1828793"/>
                </a:cubicBezTo>
                <a:lnTo>
                  <a:pt x="0" y="365767"/>
                </a:lnTo>
                <a:cubicBezTo>
                  <a:pt x="0" y="163759"/>
                  <a:pt x="163759" y="0"/>
                  <a:pt x="365767"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2733F88F-AB14-1B4E-B175-8BEA0FD0723D}"/>
              </a:ext>
            </a:extLst>
          </p:cNvPr>
          <p:cNvSpPr>
            <a:spLocks noGrp="1"/>
          </p:cNvSpPr>
          <p:nvPr>
            <p:ph type="pic" sz="quarter" idx="13"/>
          </p:nvPr>
        </p:nvSpPr>
        <p:spPr>
          <a:xfrm>
            <a:off x="5111262" y="865162"/>
            <a:ext cx="2194560" cy="2194560"/>
          </a:xfrm>
          <a:custGeom>
            <a:avLst/>
            <a:gdLst>
              <a:gd name="connsiteX0" fmla="*/ 365767 w 2194560"/>
              <a:gd name="connsiteY0" fmla="*/ 0 h 2194560"/>
              <a:gd name="connsiteX1" fmla="*/ 1828793 w 2194560"/>
              <a:gd name="connsiteY1" fmla="*/ 0 h 2194560"/>
              <a:gd name="connsiteX2" fmla="*/ 2194560 w 2194560"/>
              <a:gd name="connsiteY2" fmla="*/ 365767 h 2194560"/>
              <a:gd name="connsiteX3" fmla="*/ 2194560 w 2194560"/>
              <a:gd name="connsiteY3" fmla="*/ 1828793 h 2194560"/>
              <a:gd name="connsiteX4" fmla="*/ 1828793 w 2194560"/>
              <a:gd name="connsiteY4" fmla="*/ 2194560 h 2194560"/>
              <a:gd name="connsiteX5" fmla="*/ 365767 w 2194560"/>
              <a:gd name="connsiteY5" fmla="*/ 2194560 h 2194560"/>
              <a:gd name="connsiteX6" fmla="*/ 0 w 2194560"/>
              <a:gd name="connsiteY6" fmla="*/ 1828793 h 2194560"/>
              <a:gd name="connsiteX7" fmla="*/ 0 w 2194560"/>
              <a:gd name="connsiteY7" fmla="*/ 365767 h 2194560"/>
              <a:gd name="connsiteX8" fmla="*/ 365767 w 219456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2194560">
                <a:moveTo>
                  <a:pt x="365767" y="0"/>
                </a:moveTo>
                <a:lnTo>
                  <a:pt x="1828793" y="0"/>
                </a:lnTo>
                <a:cubicBezTo>
                  <a:pt x="2030801" y="0"/>
                  <a:pt x="2194560" y="163759"/>
                  <a:pt x="2194560" y="365767"/>
                </a:cubicBezTo>
                <a:lnTo>
                  <a:pt x="2194560" y="1828793"/>
                </a:lnTo>
                <a:cubicBezTo>
                  <a:pt x="2194560" y="2030801"/>
                  <a:pt x="2030801" y="2194560"/>
                  <a:pt x="1828793" y="2194560"/>
                </a:cubicBezTo>
                <a:lnTo>
                  <a:pt x="365767" y="2194560"/>
                </a:lnTo>
                <a:cubicBezTo>
                  <a:pt x="163759" y="2194560"/>
                  <a:pt x="0" y="2030801"/>
                  <a:pt x="0" y="1828793"/>
                </a:cubicBezTo>
                <a:lnTo>
                  <a:pt x="0" y="365767"/>
                </a:lnTo>
                <a:cubicBezTo>
                  <a:pt x="0" y="163759"/>
                  <a:pt x="163759" y="0"/>
                  <a:pt x="365767"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CA8CF5F1-9FB8-9544-A6EC-874DFEEAAAB7}"/>
              </a:ext>
            </a:extLst>
          </p:cNvPr>
          <p:cNvSpPr>
            <a:spLocks noGrp="1"/>
          </p:cNvSpPr>
          <p:nvPr>
            <p:ph type="pic" sz="quarter" idx="12"/>
          </p:nvPr>
        </p:nvSpPr>
        <p:spPr>
          <a:xfrm>
            <a:off x="0" y="0"/>
            <a:ext cx="4344575" cy="6858000"/>
          </a:xfrm>
          <a:custGeom>
            <a:avLst/>
            <a:gdLst>
              <a:gd name="connsiteX0" fmla="*/ 0 w 4344575"/>
              <a:gd name="connsiteY0" fmla="*/ 0 h 6858000"/>
              <a:gd name="connsiteX1" fmla="*/ 4344575 w 4344575"/>
              <a:gd name="connsiteY1" fmla="*/ 0 h 6858000"/>
              <a:gd name="connsiteX2" fmla="*/ 4344575 w 4344575"/>
              <a:gd name="connsiteY2" fmla="*/ 6858000 h 6858000"/>
              <a:gd name="connsiteX3" fmla="*/ 0 w 43445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4575" h="6858000">
                <a:moveTo>
                  <a:pt x="0" y="0"/>
                </a:moveTo>
                <a:lnTo>
                  <a:pt x="4344575" y="0"/>
                </a:lnTo>
                <a:lnTo>
                  <a:pt x="4344575"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2590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65E4D9-C7C8-5047-96B4-1B8481A32043}"/>
              </a:ext>
            </a:extLst>
          </p:cNvPr>
          <p:cNvSpPr>
            <a:spLocks noGrp="1"/>
          </p:cNvSpPr>
          <p:nvPr>
            <p:ph type="pic" sz="quarter" idx="12"/>
          </p:nvPr>
        </p:nvSpPr>
        <p:spPr>
          <a:xfrm>
            <a:off x="-1" y="0"/>
            <a:ext cx="3334043" cy="6858000"/>
          </a:xfrm>
          <a:custGeom>
            <a:avLst/>
            <a:gdLst>
              <a:gd name="connsiteX0" fmla="*/ 0 w 3334043"/>
              <a:gd name="connsiteY0" fmla="*/ 0 h 6858000"/>
              <a:gd name="connsiteX1" fmla="*/ 3334043 w 3334043"/>
              <a:gd name="connsiteY1" fmla="*/ 0 h 6858000"/>
              <a:gd name="connsiteX2" fmla="*/ 3334043 w 3334043"/>
              <a:gd name="connsiteY2" fmla="*/ 6858000 h 6858000"/>
              <a:gd name="connsiteX3" fmla="*/ 0 w 33340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34043" h="6858000">
                <a:moveTo>
                  <a:pt x="0" y="0"/>
                </a:moveTo>
                <a:lnTo>
                  <a:pt x="3334043" y="0"/>
                </a:lnTo>
                <a:lnTo>
                  <a:pt x="3334043"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8360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_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80ADAD-5908-2543-B578-68207FF404E2}"/>
              </a:ext>
            </a:extLst>
          </p:cNvPr>
          <p:cNvSpPr>
            <a:spLocks noGrp="1"/>
          </p:cNvSpPr>
          <p:nvPr>
            <p:ph type="pic" sz="quarter" idx="10"/>
          </p:nvPr>
        </p:nvSpPr>
        <p:spPr>
          <a:xfrm>
            <a:off x="0" y="0"/>
            <a:ext cx="12192000" cy="6858000"/>
          </a:xfrm>
          <a:solidFill>
            <a:schemeClr val="bg2">
              <a:lumMod val="90000"/>
            </a:schemeClr>
          </a:solid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5263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D0C1B97-8677-DC42-B565-96A8A319276E}"/>
              </a:ext>
            </a:extLst>
          </p:cNvPr>
          <p:cNvSpPr>
            <a:spLocks noGrp="1"/>
          </p:cNvSpPr>
          <p:nvPr>
            <p:ph type="pic" sz="quarter" idx="12"/>
          </p:nvPr>
        </p:nvSpPr>
        <p:spPr>
          <a:xfrm>
            <a:off x="5824501" y="1"/>
            <a:ext cx="5396409" cy="2857187"/>
          </a:xfrm>
          <a:custGeom>
            <a:avLst/>
            <a:gdLst>
              <a:gd name="connsiteX0" fmla="*/ 0 w 5396409"/>
              <a:gd name="connsiteY0" fmla="*/ 0 h 2857187"/>
              <a:gd name="connsiteX1" fmla="*/ 5396409 w 5396409"/>
              <a:gd name="connsiteY1" fmla="*/ 0 h 2857187"/>
              <a:gd name="connsiteX2" fmla="*/ 5396409 w 5396409"/>
              <a:gd name="connsiteY2" fmla="*/ 2575765 h 2857187"/>
              <a:gd name="connsiteX3" fmla="*/ 5114987 w 5396409"/>
              <a:gd name="connsiteY3" fmla="*/ 2857187 h 2857187"/>
              <a:gd name="connsiteX4" fmla="*/ 281422 w 5396409"/>
              <a:gd name="connsiteY4" fmla="*/ 2857187 h 2857187"/>
              <a:gd name="connsiteX5" fmla="*/ 0 w 5396409"/>
              <a:gd name="connsiteY5" fmla="*/ 2575765 h 28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6409" h="2857187">
                <a:moveTo>
                  <a:pt x="0" y="0"/>
                </a:moveTo>
                <a:lnTo>
                  <a:pt x="5396409" y="0"/>
                </a:lnTo>
                <a:lnTo>
                  <a:pt x="5396409" y="2575765"/>
                </a:lnTo>
                <a:cubicBezTo>
                  <a:pt x="5396409" y="2731190"/>
                  <a:pt x="5270412" y="2857187"/>
                  <a:pt x="5114987" y="2857187"/>
                </a:cubicBezTo>
                <a:lnTo>
                  <a:pt x="281422" y="2857187"/>
                </a:lnTo>
                <a:cubicBezTo>
                  <a:pt x="125998" y="2857187"/>
                  <a:pt x="0" y="2731190"/>
                  <a:pt x="0" y="2575765"/>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7657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_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3D08640-99CF-6943-8346-48C7E7E74D38}"/>
              </a:ext>
            </a:extLst>
          </p:cNvPr>
          <p:cNvSpPr>
            <a:spLocks noGrp="1"/>
          </p:cNvSpPr>
          <p:nvPr>
            <p:ph type="pic" sz="quarter" idx="10"/>
          </p:nvPr>
        </p:nvSpPr>
        <p:spPr>
          <a:xfrm>
            <a:off x="0" y="1"/>
            <a:ext cx="5338676" cy="6227523"/>
          </a:xfrm>
          <a:custGeom>
            <a:avLst/>
            <a:gdLst>
              <a:gd name="connsiteX0" fmla="*/ 0 w 5338676"/>
              <a:gd name="connsiteY0" fmla="*/ 0 h 6227523"/>
              <a:gd name="connsiteX1" fmla="*/ 3635779 w 5338676"/>
              <a:gd name="connsiteY1" fmla="*/ 0 h 6227523"/>
              <a:gd name="connsiteX2" fmla="*/ 5298728 w 5338676"/>
              <a:gd name="connsiteY2" fmla="*/ 2963337 h 6227523"/>
              <a:gd name="connsiteX3" fmla="*/ 5179393 w 5338676"/>
              <a:gd name="connsiteY3" fmla="*/ 3387884 h 6227523"/>
              <a:gd name="connsiteX4" fmla="*/ 190407 w 5338676"/>
              <a:gd name="connsiteY4" fmla="*/ 6187575 h 6227523"/>
              <a:gd name="connsiteX5" fmla="*/ 12299 w 5338676"/>
              <a:gd name="connsiteY5" fmla="*/ 6226455 h 6227523"/>
              <a:gd name="connsiteX6" fmla="*/ 0 w 5338676"/>
              <a:gd name="connsiteY6" fmla="*/ 6224236 h 622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8676" h="6227523">
                <a:moveTo>
                  <a:pt x="0" y="0"/>
                </a:moveTo>
                <a:lnTo>
                  <a:pt x="3635779" y="0"/>
                </a:lnTo>
                <a:lnTo>
                  <a:pt x="5298728" y="2963337"/>
                </a:lnTo>
                <a:cubicBezTo>
                  <a:pt x="5383010" y="3113526"/>
                  <a:pt x="5329582" y="3303602"/>
                  <a:pt x="5179393" y="3387884"/>
                </a:cubicBezTo>
                <a:lnTo>
                  <a:pt x="190407" y="6187575"/>
                </a:lnTo>
                <a:cubicBezTo>
                  <a:pt x="134086" y="6219180"/>
                  <a:pt x="72156" y="6231421"/>
                  <a:pt x="12299" y="6226455"/>
                </a:cubicBezTo>
                <a:lnTo>
                  <a:pt x="0" y="6224236"/>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60049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523C24-98CE-C943-81FF-88E5C4A366E4}"/>
              </a:ext>
            </a:extLst>
          </p:cNvPr>
          <p:cNvSpPr>
            <a:spLocks noGrp="1"/>
          </p:cNvSpPr>
          <p:nvPr>
            <p:ph type="pic" sz="quarter" idx="12"/>
          </p:nvPr>
        </p:nvSpPr>
        <p:spPr>
          <a:xfrm>
            <a:off x="5266996" y="0"/>
            <a:ext cx="6925004" cy="6858000"/>
          </a:xfrm>
          <a:custGeom>
            <a:avLst/>
            <a:gdLst>
              <a:gd name="connsiteX0" fmla="*/ 2341407 w 6925004"/>
              <a:gd name="connsiteY0" fmla="*/ 0 h 6858000"/>
              <a:gd name="connsiteX1" fmla="*/ 6925004 w 6925004"/>
              <a:gd name="connsiteY1" fmla="*/ 0 h 6858000"/>
              <a:gd name="connsiteX2" fmla="*/ 6925004 w 6925004"/>
              <a:gd name="connsiteY2" fmla="*/ 1506497 h 6858000"/>
              <a:gd name="connsiteX3" fmla="*/ 5097934 w 6925004"/>
              <a:gd name="connsiteY3" fmla="*/ 6858000 h 6858000"/>
              <a:gd name="connsiteX4" fmla="*/ 0 w 69250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5004" h="6858000">
                <a:moveTo>
                  <a:pt x="2341407" y="0"/>
                </a:moveTo>
                <a:lnTo>
                  <a:pt x="6925004" y="0"/>
                </a:lnTo>
                <a:lnTo>
                  <a:pt x="6925004" y="1506497"/>
                </a:lnTo>
                <a:lnTo>
                  <a:pt x="5097934"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175518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_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34238E1-D62B-2A4C-BE5F-DA83F99DA9BE}"/>
              </a:ext>
            </a:extLst>
          </p:cNvPr>
          <p:cNvSpPr>
            <a:spLocks noGrp="1"/>
          </p:cNvSpPr>
          <p:nvPr>
            <p:ph type="pic" sz="quarter" idx="15"/>
          </p:nvPr>
        </p:nvSpPr>
        <p:spPr>
          <a:xfrm>
            <a:off x="966158" y="1025950"/>
            <a:ext cx="2333200" cy="2933874"/>
          </a:xfrm>
          <a:custGeom>
            <a:avLst/>
            <a:gdLst>
              <a:gd name="connsiteX0" fmla="*/ 227510 w 2333200"/>
              <a:gd name="connsiteY0" fmla="*/ 0 h 2933874"/>
              <a:gd name="connsiteX1" fmla="*/ 2105690 w 2333200"/>
              <a:gd name="connsiteY1" fmla="*/ 0 h 2933874"/>
              <a:gd name="connsiteX2" fmla="*/ 2333200 w 2333200"/>
              <a:gd name="connsiteY2" fmla="*/ 227510 h 2933874"/>
              <a:gd name="connsiteX3" fmla="*/ 2333200 w 2333200"/>
              <a:gd name="connsiteY3" fmla="*/ 2706364 h 2933874"/>
              <a:gd name="connsiteX4" fmla="*/ 2105690 w 2333200"/>
              <a:gd name="connsiteY4" fmla="*/ 2933874 h 2933874"/>
              <a:gd name="connsiteX5" fmla="*/ 227510 w 2333200"/>
              <a:gd name="connsiteY5" fmla="*/ 2933874 h 2933874"/>
              <a:gd name="connsiteX6" fmla="*/ 0 w 2333200"/>
              <a:gd name="connsiteY6" fmla="*/ 2706364 h 2933874"/>
              <a:gd name="connsiteX7" fmla="*/ 0 w 2333200"/>
              <a:gd name="connsiteY7" fmla="*/ 227510 h 2933874"/>
              <a:gd name="connsiteX8" fmla="*/ 227510 w 2333200"/>
              <a:gd name="connsiteY8" fmla="*/ 0 h 293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200" h="2933874">
                <a:moveTo>
                  <a:pt x="227510" y="0"/>
                </a:moveTo>
                <a:lnTo>
                  <a:pt x="2105690" y="0"/>
                </a:lnTo>
                <a:cubicBezTo>
                  <a:pt x="2231340" y="0"/>
                  <a:pt x="2333200" y="101860"/>
                  <a:pt x="2333200" y="227510"/>
                </a:cubicBezTo>
                <a:lnTo>
                  <a:pt x="2333200" y="2706364"/>
                </a:lnTo>
                <a:cubicBezTo>
                  <a:pt x="2333200" y="2832014"/>
                  <a:pt x="2231340" y="2933874"/>
                  <a:pt x="2105690" y="2933874"/>
                </a:cubicBezTo>
                <a:lnTo>
                  <a:pt x="227510" y="2933874"/>
                </a:lnTo>
                <a:cubicBezTo>
                  <a:pt x="101860" y="2933874"/>
                  <a:pt x="0" y="2832014"/>
                  <a:pt x="0" y="2706364"/>
                </a:cubicBezTo>
                <a:lnTo>
                  <a:pt x="0" y="227510"/>
                </a:lnTo>
                <a:cubicBezTo>
                  <a:pt x="0" y="101860"/>
                  <a:pt x="101860" y="0"/>
                  <a:pt x="227510"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12" name="Picture Placeholder 11">
            <a:extLst>
              <a:ext uri="{FF2B5EF4-FFF2-40B4-BE49-F238E27FC236}">
                <a16:creationId xmlns:a16="http://schemas.microsoft.com/office/drawing/2014/main" id="{E1E8BDF5-7CDB-0049-B740-67A1757A4A2E}"/>
              </a:ext>
            </a:extLst>
          </p:cNvPr>
          <p:cNvSpPr>
            <a:spLocks noGrp="1"/>
          </p:cNvSpPr>
          <p:nvPr>
            <p:ph type="pic" sz="quarter" idx="14"/>
          </p:nvPr>
        </p:nvSpPr>
        <p:spPr>
          <a:xfrm>
            <a:off x="3512435" y="845097"/>
            <a:ext cx="2620853" cy="3295583"/>
          </a:xfrm>
          <a:custGeom>
            <a:avLst/>
            <a:gdLst>
              <a:gd name="connsiteX0" fmla="*/ 221672 w 2620853"/>
              <a:gd name="connsiteY0" fmla="*/ 0 h 3295583"/>
              <a:gd name="connsiteX1" fmla="*/ 2399181 w 2620853"/>
              <a:gd name="connsiteY1" fmla="*/ 0 h 3295583"/>
              <a:gd name="connsiteX2" fmla="*/ 2620853 w 2620853"/>
              <a:gd name="connsiteY2" fmla="*/ 221672 h 3295583"/>
              <a:gd name="connsiteX3" fmla="*/ 2620853 w 2620853"/>
              <a:gd name="connsiteY3" fmla="*/ 3073911 h 3295583"/>
              <a:gd name="connsiteX4" fmla="*/ 2399181 w 2620853"/>
              <a:gd name="connsiteY4" fmla="*/ 3295583 h 3295583"/>
              <a:gd name="connsiteX5" fmla="*/ 221672 w 2620853"/>
              <a:gd name="connsiteY5" fmla="*/ 3295583 h 3295583"/>
              <a:gd name="connsiteX6" fmla="*/ 0 w 2620853"/>
              <a:gd name="connsiteY6" fmla="*/ 3073911 h 3295583"/>
              <a:gd name="connsiteX7" fmla="*/ 0 w 2620853"/>
              <a:gd name="connsiteY7" fmla="*/ 221672 h 3295583"/>
              <a:gd name="connsiteX8" fmla="*/ 221672 w 2620853"/>
              <a:gd name="connsiteY8" fmla="*/ 0 h 329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0853" h="3295583">
                <a:moveTo>
                  <a:pt x="221672" y="0"/>
                </a:moveTo>
                <a:lnTo>
                  <a:pt x="2399181" y="0"/>
                </a:lnTo>
                <a:cubicBezTo>
                  <a:pt x="2521607" y="0"/>
                  <a:pt x="2620853" y="99246"/>
                  <a:pt x="2620853" y="221672"/>
                </a:cubicBezTo>
                <a:lnTo>
                  <a:pt x="2620853" y="3073911"/>
                </a:lnTo>
                <a:cubicBezTo>
                  <a:pt x="2620853" y="3196337"/>
                  <a:pt x="2521607" y="3295583"/>
                  <a:pt x="2399181" y="3295583"/>
                </a:cubicBezTo>
                <a:lnTo>
                  <a:pt x="221672" y="3295583"/>
                </a:lnTo>
                <a:cubicBezTo>
                  <a:pt x="99246" y="3295583"/>
                  <a:pt x="0" y="3196337"/>
                  <a:pt x="0" y="3073911"/>
                </a:cubicBezTo>
                <a:lnTo>
                  <a:pt x="0" y="221672"/>
                </a:lnTo>
                <a:cubicBezTo>
                  <a:pt x="0" y="99246"/>
                  <a:pt x="99246" y="0"/>
                  <a:pt x="221672"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10" name="Picture Placeholder 9">
            <a:extLst>
              <a:ext uri="{FF2B5EF4-FFF2-40B4-BE49-F238E27FC236}">
                <a16:creationId xmlns:a16="http://schemas.microsoft.com/office/drawing/2014/main" id="{65DA462C-F11F-B64C-9A35-5FB609448EC7}"/>
              </a:ext>
            </a:extLst>
          </p:cNvPr>
          <p:cNvSpPr>
            <a:spLocks noGrp="1"/>
          </p:cNvSpPr>
          <p:nvPr>
            <p:ph type="pic" sz="quarter" idx="13"/>
          </p:nvPr>
        </p:nvSpPr>
        <p:spPr>
          <a:xfrm>
            <a:off x="6346365" y="1025950"/>
            <a:ext cx="2333200" cy="2933874"/>
          </a:xfrm>
          <a:custGeom>
            <a:avLst/>
            <a:gdLst>
              <a:gd name="connsiteX0" fmla="*/ 209568 w 2333200"/>
              <a:gd name="connsiteY0" fmla="*/ 0 h 2933874"/>
              <a:gd name="connsiteX1" fmla="*/ 2123632 w 2333200"/>
              <a:gd name="connsiteY1" fmla="*/ 0 h 2933874"/>
              <a:gd name="connsiteX2" fmla="*/ 2333200 w 2333200"/>
              <a:gd name="connsiteY2" fmla="*/ 209568 h 2933874"/>
              <a:gd name="connsiteX3" fmla="*/ 2333200 w 2333200"/>
              <a:gd name="connsiteY3" fmla="*/ 2724306 h 2933874"/>
              <a:gd name="connsiteX4" fmla="*/ 2123632 w 2333200"/>
              <a:gd name="connsiteY4" fmla="*/ 2933874 h 2933874"/>
              <a:gd name="connsiteX5" fmla="*/ 209568 w 2333200"/>
              <a:gd name="connsiteY5" fmla="*/ 2933874 h 2933874"/>
              <a:gd name="connsiteX6" fmla="*/ 0 w 2333200"/>
              <a:gd name="connsiteY6" fmla="*/ 2724306 h 2933874"/>
              <a:gd name="connsiteX7" fmla="*/ 0 w 2333200"/>
              <a:gd name="connsiteY7" fmla="*/ 209568 h 2933874"/>
              <a:gd name="connsiteX8" fmla="*/ 209568 w 2333200"/>
              <a:gd name="connsiteY8" fmla="*/ 0 h 293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200" h="2933874">
                <a:moveTo>
                  <a:pt x="209568" y="0"/>
                </a:moveTo>
                <a:lnTo>
                  <a:pt x="2123632" y="0"/>
                </a:lnTo>
                <a:cubicBezTo>
                  <a:pt x="2239373" y="0"/>
                  <a:pt x="2333200" y="93827"/>
                  <a:pt x="2333200" y="209568"/>
                </a:cubicBezTo>
                <a:lnTo>
                  <a:pt x="2333200" y="2724306"/>
                </a:lnTo>
                <a:cubicBezTo>
                  <a:pt x="2333200" y="2840047"/>
                  <a:pt x="2239373" y="2933874"/>
                  <a:pt x="2123632" y="2933874"/>
                </a:cubicBezTo>
                <a:lnTo>
                  <a:pt x="209568" y="2933874"/>
                </a:lnTo>
                <a:cubicBezTo>
                  <a:pt x="93827" y="2933874"/>
                  <a:pt x="0" y="2840047"/>
                  <a:pt x="0" y="2724306"/>
                </a:cubicBezTo>
                <a:lnTo>
                  <a:pt x="0" y="209568"/>
                </a:lnTo>
                <a:cubicBezTo>
                  <a:pt x="0" y="93827"/>
                  <a:pt x="93827" y="0"/>
                  <a:pt x="209568"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41FC12E8-C834-AC4F-BD67-F466E8CC56C2}"/>
              </a:ext>
            </a:extLst>
          </p:cNvPr>
          <p:cNvSpPr>
            <a:spLocks noGrp="1"/>
          </p:cNvSpPr>
          <p:nvPr>
            <p:ph type="pic" sz="quarter" idx="12"/>
          </p:nvPr>
        </p:nvSpPr>
        <p:spPr>
          <a:xfrm>
            <a:off x="8892642" y="1025950"/>
            <a:ext cx="2333200" cy="2933874"/>
          </a:xfrm>
          <a:custGeom>
            <a:avLst/>
            <a:gdLst>
              <a:gd name="connsiteX0" fmla="*/ 236470 w 2333200"/>
              <a:gd name="connsiteY0" fmla="*/ 0 h 2933874"/>
              <a:gd name="connsiteX1" fmla="*/ 2096730 w 2333200"/>
              <a:gd name="connsiteY1" fmla="*/ 0 h 2933874"/>
              <a:gd name="connsiteX2" fmla="*/ 2333200 w 2333200"/>
              <a:gd name="connsiteY2" fmla="*/ 236470 h 2933874"/>
              <a:gd name="connsiteX3" fmla="*/ 2333200 w 2333200"/>
              <a:gd name="connsiteY3" fmla="*/ 2697404 h 2933874"/>
              <a:gd name="connsiteX4" fmla="*/ 2096730 w 2333200"/>
              <a:gd name="connsiteY4" fmla="*/ 2933874 h 2933874"/>
              <a:gd name="connsiteX5" fmla="*/ 236470 w 2333200"/>
              <a:gd name="connsiteY5" fmla="*/ 2933874 h 2933874"/>
              <a:gd name="connsiteX6" fmla="*/ 0 w 2333200"/>
              <a:gd name="connsiteY6" fmla="*/ 2697404 h 2933874"/>
              <a:gd name="connsiteX7" fmla="*/ 0 w 2333200"/>
              <a:gd name="connsiteY7" fmla="*/ 236470 h 2933874"/>
              <a:gd name="connsiteX8" fmla="*/ 236470 w 2333200"/>
              <a:gd name="connsiteY8" fmla="*/ 0 h 293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200" h="2933874">
                <a:moveTo>
                  <a:pt x="236470" y="0"/>
                </a:moveTo>
                <a:lnTo>
                  <a:pt x="2096730" y="0"/>
                </a:lnTo>
                <a:cubicBezTo>
                  <a:pt x="2227329" y="0"/>
                  <a:pt x="2333200" y="105871"/>
                  <a:pt x="2333200" y="236470"/>
                </a:cubicBezTo>
                <a:lnTo>
                  <a:pt x="2333200" y="2697404"/>
                </a:lnTo>
                <a:cubicBezTo>
                  <a:pt x="2333200" y="2828003"/>
                  <a:pt x="2227329" y="2933874"/>
                  <a:pt x="2096730" y="2933874"/>
                </a:cubicBezTo>
                <a:lnTo>
                  <a:pt x="236470" y="2933874"/>
                </a:lnTo>
                <a:cubicBezTo>
                  <a:pt x="105871" y="2933874"/>
                  <a:pt x="0" y="2828003"/>
                  <a:pt x="0" y="2697404"/>
                </a:cubicBezTo>
                <a:lnTo>
                  <a:pt x="0" y="236470"/>
                </a:lnTo>
                <a:cubicBezTo>
                  <a:pt x="0" y="105871"/>
                  <a:pt x="105871" y="0"/>
                  <a:pt x="236470"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68160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2D08BEF-1A74-7142-B4AA-ADC9F7E943CC}"/>
              </a:ext>
            </a:extLst>
          </p:cNvPr>
          <p:cNvSpPr>
            <a:spLocks noGrp="1"/>
          </p:cNvSpPr>
          <p:nvPr>
            <p:ph type="pic" sz="quarter" idx="14"/>
          </p:nvPr>
        </p:nvSpPr>
        <p:spPr>
          <a:xfrm>
            <a:off x="1007556" y="3876592"/>
            <a:ext cx="2653205" cy="2159602"/>
          </a:xfrm>
          <a:custGeom>
            <a:avLst/>
            <a:gdLst>
              <a:gd name="connsiteX0" fmla="*/ 163633 w 2653205"/>
              <a:gd name="connsiteY0" fmla="*/ 0 h 2159602"/>
              <a:gd name="connsiteX1" fmla="*/ 2489572 w 2653205"/>
              <a:gd name="connsiteY1" fmla="*/ 0 h 2159602"/>
              <a:gd name="connsiteX2" fmla="*/ 2653205 w 2653205"/>
              <a:gd name="connsiteY2" fmla="*/ 163633 h 2159602"/>
              <a:gd name="connsiteX3" fmla="*/ 2653205 w 2653205"/>
              <a:gd name="connsiteY3" fmla="*/ 1995969 h 2159602"/>
              <a:gd name="connsiteX4" fmla="*/ 2489572 w 2653205"/>
              <a:gd name="connsiteY4" fmla="*/ 2159602 h 2159602"/>
              <a:gd name="connsiteX5" fmla="*/ 163633 w 2653205"/>
              <a:gd name="connsiteY5" fmla="*/ 2159602 h 2159602"/>
              <a:gd name="connsiteX6" fmla="*/ 0 w 2653205"/>
              <a:gd name="connsiteY6" fmla="*/ 1995969 h 2159602"/>
              <a:gd name="connsiteX7" fmla="*/ 0 w 2653205"/>
              <a:gd name="connsiteY7" fmla="*/ 163633 h 2159602"/>
              <a:gd name="connsiteX8" fmla="*/ 163633 w 2653205"/>
              <a:gd name="connsiteY8" fmla="*/ 0 h 21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205" h="2159602">
                <a:moveTo>
                  <a:pt x="163633" y="0"/>
                </a:moveTo>
                <a:lnTo>
                  <a:pt x="2489572" y="0"/>
                </a:lnTo>
                <a:cubicBezTo>
                  <a:pt x="2579944" y="0"/>
                  <a:pt x="2653205" y="73261"/>
                  <a:pt x="2653205" y="163633"/>
                </a:cubicBezTo>
                <a:lnTo>
                  <a:pt x="2653205" y="1995969"/>
                </a:lnTo>
                <a:cubicBezTo>
                  <a:pt x="2653205" y="2086341"/>
                  <a:pt x="2579944" y="2159602"/>
                  <a:pt x="2489572" y="2159602"/>
                </a:cubicBezTo>
                <a:lnTo>
                  <a:pt x="163633" y="2159602"/>
                </a:lnTo>
                <a:cubicBezTo>
                  <a:pt x="73261" y="2159602"/>
                  <a:pt x="0" y="2086341"/>
                  <a:pt x="0" y="1995969"/>
                </a:cubicBezTo>
                <a:lnTo>
                  <a:pt x="0" y="163633"/>
                </a:lnTo>
                <a:cubicBezTo>
                  <a:pt x="0" y="73261"/>
                  <a:pt x="73261" y="0"/>
                  <a:pt x="163633"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D87A13BE-4158-9640-8C8E-8397086AF31E}"/>
              </a:ext>
            </a:extLst>
          </p:cNvPr>
          <p:cNvSpPr>
            <a:spLocks noGrp="1"/>
          </p:cNvSpPr>
          <p:nvPr>
            <p:ph type="pic" sz="quarter" idx="13"/>
          </p:nvPr>
        </p:nvSpPr>
        <p:spPr>
          <a:xfrm>
            <a:off x="4174825" y="3876592"/>
            <a:ext cx="2653205" cy="2159602"/>
          </a:xfrm>
          <a:custGeom>
            <a:avLst/>
            <a:gdLst>
              <a:gd name="connsiteX0" fmla="*/ 163633 w 2653205"/>
              <a:gd name="connsiteY0" fmla="*/ 0 h 2159602"/>
              <a:gd name="connsiteX1" fmla="*/ 2489572 w 2653205"/>
              <a:gd name="connsiteY1" fmla="*/ 0 h 2159602"/>
              <a:gd name="connsiteX2" fmla="*/ 2653205 w 2653205"/>
              <a:gd name="connsiteY2" fmla="*/ 163633 h 2159602"/>
              <a:gd name="connsiteX3" fmla="*/ 2653205 w 2653205"/>
              <a:gd name="connsiteY3" fmla="*/ 1995969 h 2159602"/>
              <a:gd name="connsiteX4" fmla="*/ 2489572 w 2653205"/>
              <a:gd name="connsiteY4" fmla="*/ 2159602 h 2159602"/>
              <a:gd name="connsiteX5" fmla="*/ 163633 w 2653205"/>
              <a:gd name="connsiteY5" fmla="*/ 2159602 h 2159602"/>
              <a:gd name="connsiteX6" fmla="*/ 0 w 2653205"/>
              <a:gd name="connsiteY6" fmla="*/ 1995969 h 2159602"/>
              <a:gd name="connsiteX7" fmla="*/ 0 w 2653205"/>
              <a:gd name="connsiteY7" fmla="*/ 163633 h 2159602"/>
              <a:gd name="connsiteX8" fmla="*/ 163633 w 2653205"/>
              <a:gd name="connsiteY8" fmla="*/ 0 h 215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205" h="2159602">
                <a:moveTo>
                  <a:pt x="163633" y="0"/>
                </a:moveTo>
                <a:lnTo>
                  <a:pt x="2489572" y="0"/>
                </a:lnTo>
                <a:cubicBezTo>
                  <a:pt x="2579944" y="0"/>
                  <a:pt x="2653205" y="73261"/>
                  <a:pt x="2653205" y="163633"/>
                </a:cubicBezTo>
                <a:lnTo>
                  <a:pt x="2653205" y="1995969"/>
                </a:lnTo>
                <a:cubicBezTo>
                  <a:pt x="2653205" y="2086341"/>
                  <a:pt x="2579944" y="2159602"/>
                  <a:pt x="2489572" y="2159602"/>
                </a:cubicBezTo>
                <a:lnTo>
                  <a:pt x="163633" y="2159602"/>
                </a:lnTo>
                <a:cubicBezTo>
                  <a:pt x="73261" y="2159602"/>
                  <a:pt x="0" y="2086341"/>
                  <a:pt x="0" y="1995969"/>
                </a:cubicBezTo>
                <a:lnTo>
                  <a:pt x="0" y="163633"/>
                </a:lnTo>
                <a:cubicBezTo>
                  <a:pt x="0" y="73261"/>
                  <a:pt x="73261" y="0"/>
                  <a:pt x="163633"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1B6738B-79AE-8C43-AAC7-62334103C17C}"/>
              </a:ext>
            </a:extLst>
          </p:cNvPr>
          <p:cNvSpPr>
            <a:spLocks noGrp="1"/>
          </p:cNvSpPr>
          <p:nvPr>
            <p:ph type="pic" sz="quarter" idx="12"/>
          </p:nvPr>
        </p:nvSpPr>
        <p:spPr>
          <a:xfrm>
            <a:off x="7342094" y="821806"/>
            <a:ext cx="3842351" cy="5214389"/>
          </a:xfrm>
          <a:custGeom>
            <a:avLst/>
            <a:gdLst>
              <a:gd name="connsiteX0" fmla="*/ 187891 w 3842351"/>
              <a:gd name="connsiteY0" fmla="*/ 0 h 5214389"/>
              <a:gd name="connsiteX1" fmla="*/ 3654460 w 3842351"/>
              <a:gd name="connsiteY1" fmla="*/ 0 h 5214389"/>
              <a:gd name="connsiteX2" fmla="*/ 3842351 w 3842351"/>
              <a:gd name="connsiteY2" fmla="*/ 187891 h 5214389"/>
              <a:gd name="connsiteX3" fmla="*/ 3842351 w 3842351"/>
              <a:gd name="connsiteY3" fmla="*/ 5026498 h 5214389"/>
              <a:gd name="connsiteX4" fmla="*/ 3654460 w 3842351"/>
              <a:gd name="connsiteY4" fmla="*/ 5214389 h 5214389"/>
              <a:gd name="connsiteX5" fmla="*/ 187891 w 3842351"/>
              <a:gd name="connsiteY5" fmla="*/ 5214389 h 5214389"/>
              <a:gd name="connsiteX6" fmla="*/ 0 w 3842351"/>
              <a:gd name="connsiteY6" fmla="*/ 5026498 h 5214389"/>
              <a:gd name="connsiteX7" fmla="*/ 0 w 3842351"/>
              <a:gd name="connsiteY7" fmla="*/ 187891 h 5214389"/>
              <a:gd name="connsiteX8" fmla="*/ 187891 w 3842351"/>
              <a:gd name="connsiteY8" fmla="*/ 0 h 52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2351" h="5214389">
                <a:moveTo>
                  <a:pt x="187891" y="0"/>
                </a:moveTo>
                <a:lnTo>
                  <a:pt x="3654460" y="0"/>
                </a:lnTo>
                <a:cubicBezTo>
                  <a:pt x="3758229" y="0"/>
                  <a:pt x="3842351" y="84122"/>
                  <a:pt x="3842351" y="187891"/>
                </a:cubicBezTo>
                <a:lnTo>
                  <a:pt x="3842351" y="5026498"/>
                </a:lnTo>
                <a:cubicBezTo>
                  <a:pt x="3842351" y="5130267"/>
                  <a:pt x="3758229" y="5214389"/>
                  <a:pt x="3654460" y="5214389"/>
                </a:cubicBezTo>
                <a:lnTo>
                  <a:pt x="187891" y="5214389"/>
                </a:lnTo>
                <a:cubicBezTo>
                  <a:pt x="84122" y="5214389"/>
                  <a:pt x="0" y="5130267"/>
                  <a:pt x="0" y="5026498"/>
                </a:cubicBezTo>
                <a:lnTo>
                  <a:pt x="0" y="187891"/>
                </a:lnTo>
                <a:cubicBezTo>
                  <a:pt x="0" y="84122"/>
                  <a:pt x="84122" y="0"/>
                  <a:pt x="187891"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86521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_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31BB32-58F0-FB4D-AA75-F84F89274B82}"/>
              </a:ext>
            </a:extLst>
          </p:cNvPr>
          <p:cNvSpPr>
            <a:spLocks noGrp="1"/>
          </p:cNvSpPr>
          <p:nvPr>
            <p:ph type="pic" sz="quarter" idx="12"/>
          </p:nvPr>
        </p:nvSpPr>
        <p:spPr>
          <a:xfrm>
            <a:off x="338139" y="1350163"/>
            <a:ext cx="11515725" cy="3093249"/>
          </a:xfrm>
          <a:custGeom>
            <a:avLst/>
            <a:gdLst>
              <a:gd name="connsiteX0" fmla="*/ 223487 w 11515725"/>
              <a:gd name="connsiteY0" fmla="*/ 0 h 3093249"/>
              <a:gd name="connsiteX1" fmla="*/ 11292238 w 11515725"/>
              <a:gd name="connsiteY1" fmla="*/ 0 h 3093249"/>
              <a:gd name="connsiteX2" fmla="*/ 11515725 w 11515725"/>
              <a:gd name="connsiteY2" fmla="*/ 223487 h 3093249"/>
              <a:gd name="connsiteX3" fmla="*/ 11515725 w 11515725"/>
              <a:gd name="connsiteY3" fmla="*/ 2869762 h 3093249"/>
              <a:gd name="connsiteX4" fmla="*/ 11292238 w 11515725"/>
              <a:gd name="connsiteY4" fmla="*/ 3093249 h 3093249"/>
              <a:gd name="connsiteX5" fmla="*/ 223487 w 11515725"/>
              <a:gd name="connsiteY5" fmla="*/ 3093249 h 3093249"/>
              <a:gd name="connsiteX6" fmla="*/ 0 w 11515725"/>
              <a:gd name="connsiteY6" fmla="*/ 2869762 h 3093249"/>
              <a:gd name="connsiteX7" fmla="*/ 0 w 11515725"/>
              <a:gd name="connsiteY7" fmla="*/ 223487 h 3093249"/>
              <a:gd name="connsiteX8" fmla="*/ 223487 w 11515725"/>
              <a:gd name="connsiteY8" fmla="*/ 0 h 309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5725" h="3093249">
                <a:moveTo>
                  <a:pt x="223487" y="0"/>
                </a:moveTo>
                <a:lnTo>
                  <a:pt x="11292238" y="0"/>
                </a:lnTo>
                <a:cubicBezTo>
                  <a:pt x="11415666" y="0"/>
                  <a:pt x="11515725" y="100059"/>
                  <a:pt x="11515725" y="223487"/>
                </a:cubicBezTo>
                <a:lnTo>
                  <a:pt x="11515725" y="2869762"/>
                </a:lnTo>
                <a:cubicBezTo>
                  <a:pt x="11515725" y="2993190"/>
                  <a:pt x="11415666" y="3093249"/>
                  <a:pt x="11292238" y="3093249"/>
                </a:cubicBezTo>
                <a:lnTo>
                  <a:pt x="223487" y="3093249"/>
                </a:lnTo>
                <a:cubicBezTo>
                  <a:pt x="100059" y="3093249"/>
                  <a:pt x="0" y="2993190"/>
                  <a:pt x="0" y="2869762"/>
                </a:cubicBezTo>
                <a:lnTo>
                  <a:pt x="0" y="223487"/>
                </a:lnTo>
                <a:cubicBezTo>
                  <a:pt x="0" y="100059"/>
                  <a:pt x="100059" y="0"/>
                  <a:pt x="223487"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6">
            <a:extLst>
              <a:ext uri="{FF2B5EF4-FFF2-40B4-BE49-F238E27FC236}">
                <a16:creationId xmlns:a16="http://schemas.microsoft.com/office/drawing/2014/main" id="{63923E2C-5C20-0740-A000-8BE5E83EC2AA}"/>
              </a:ext>
            </a:extLst>
          </p:cNvPr>
          <p:cNvSpPr>
            <a:spLocks noGrp="1"/>
          </p:cNvSpPr>
          <p:nvPr>
            <p:ph type="pic" sz="quarter" idx="14"/>
          </p:nvPr>
        </p:nvSpPr>
        <p:spPr>
          <a:xfrm>
            <a:off x="6899993" y="574274"/>
            <a:ext cx="4488016" cy="2143125"/>
          </a:xfrm>
          <a:custGeom>
            <a:avLst/>
            <a:gdLst>
              <a:gd name="connsiteX0" fmla="*/ 297723 w 4488016"/>
              <a:gd name="connsiteY0" fmla="*/ 0 h 2143125"/>
              <a:gd name="connsiteX1" fmla="*/ 4190293 w 4488016"/>
              <a:gd name="connsiteY1" fmla="*/ 0 h 2143125"/>
              <a:gd name="connsiteX2" fmla="*/ 4488016 w 4488016"/>
              <a:gd name="connsiteY2" fmla="*/ 297723 h 2143125"/>
              <a:gd name="connsiteX3" fmla="*/ 4488016 w 4488016"/>
              <a:gd name="connsiteY3" fmla="*/ 1845402 h 2143125"/>
              <a:gd name="connsiteX4" fmla="*/ 4190293 w 4488016"/>
              <a:gd name="connsiteY4" fmla="*/ 2143125 h 2143125"/>
              <a:gd name="connsiteX5" fmla="*/ 297723 w 4488016"/>
              <a:gd name="connsiteY5" fmla="*/ 2143125 h 2143125"/>
              <a:gd name="connsiteX6" fmla="*/ 0 w 4488016"/>
              <a:gd name="connsiteY6" fmla="*/ 1845402 h 2143125"/>
              <a:gd name="connsiteX7" fmla="*/ 0 w 4488016"/>
              <a:gd name="connsiteY7" fmla="*/ 297723 h 2143125"/>
              <a:gd name="connsiteX8" fmla="*/ 297723 w 4488016"/>
              <a:gd name="connsiteY8" fmla="*/ 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8016" h="2143125">
                <a:moveTo>
                  <a:pt x="297723" y="0"/>
                </a:moveTo>
                <a:lnTo>
                  <a:pt x="4190293" y="0"/>
                </a:lnTo>
                <a:cubicBezTo>
                  <a:pt x="4354721" y="0"/>
                  <a:pt x="4488016" y="133295"/>
                  <a:pt x="4488016" y="297723"/>
                </a:cubicBezTo>
                <a:lnTo>
                  <a:pt x="4488016" y="1845402"/>
                </a:lnTo>
                <a:cubicBezTo>
                  <a:pt x="4488016" y="2009830"/>
                  <a:pt x="4354721" y="2143125"/>
                  <a:pt x="4190293" y="2143125"/>
                </a:cubicBezTo>
                <a:lnTo>
                  <a:pt x="297723" y="2143125"/>
                </a:lnTo>
                <a:cubicBezTo>
                  <a:pt x="133295" y="2143125"/>
                  <a:pt x="0" y="2009830"/>
                  <a:pt x="0" y="1845402"/>
                </a:cubicBezTo>
                <a:lnTo>
                  <a:pt x="0" y="297723"/>
                </a:lnTo>
                <a:cubicBezTo>
                  <a:pt x="0" y="133295"/>
                  <a:pt x="133295" y="0"/>
                  <a:pt x="297723" y="0"/>
                </a:cubicBezTo>
                <a:close/>
              </a:path>
            </a:pathLst>
          </a:custGeom>
          <a:solidFill>
            <a:schemeClr val="bg2">
              <a:lumMod val="75000"/>
            </a:schemeClr>
          </a:solidFill>
          <a:ln w="762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02153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_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D25DBA8-C0E0-1F46-8CEC-64DC923FE13F}"/>
              </a:ext>
            </a:extLst>
          </p:cNvPr>
          <p:cNvSpPr>
            <a:spLocks noGrp="1"/>
          </p:cNvSpPr>
          <p:nvPr>
            <p:ph type="pic" sz="quarter" idx="16"/>
          </p:nvPr>
        </p:nvSpPr>
        <p:spPr>
          <a:xfrm>
            <a:off x="6311246" y="4629811"/>
            <a:ext cx="1179234" cy="1179234"/>
          </a:xfrm>
          <a:custGeom>
            <a:avLst/>
            <a:gdLst>
              <a:gd name="connsiteX0" fmla="*/ 589617 w 1179234"/>
              <a:gd name="connsiteY0" fmla="*/ 0 h 1179234"/>
              <a:gd name="connsiteX1" fmla="*/ 1179234 w 1179234"/>
              <a:gd name="connsiteY1" fmla="*/ 589617 h 1179234"/>
              <a:gd name="connsiteX2" fmla="*/ 589617 w 1179234"/>
              <a:gd name="connsiteY2" fmla="*/ 1179234 h 1179234"/>
              <a:gd name="connsiteX3" fmla="*/ 0 w 1179234"/>
              <a:gd name="connsiteY3" fmla="*/ 589617 h 1179234"/>
              <a:gd name="connsiteX4" fmla="*/ 589617 w 1179234"/>
              <a:gd name="connsiteY4" fmla="*/ 0 h 117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34" h="1179234">
                <a:moveTo>
                  <a:pt x="589617" y="0"/>
                </a:moveTo>
                <a:cubicBezTo>
                  <a:pt x="915253" y="0"/>
                  <a:pt x="1179234" y="263981"/>
                  <a:pt x="1179234" y="589617"/>
                </a:cubicBezTo>
                <a:cubicBezTo>
                  <a:pt x="1179234" y="915253"/>
                  <a:pt x="915253" y="1179234"/>
                  <a:pt x="589617" y="1179234"/>
                </a:cubicBezTo>
                <a:cubicBezTo>
                  <a:pt x="263981" y="1179234"/>
                  <a:pt x="0" y="915253"/>
                  <a:pt x="0" y="589617"/>
                </a:cubicBezTo>
                <a:cubicBezTo>
                  <a:pt x="0" y="263981"/>
                  <a:pt x="263981" y="0"/>
                  <a:pt x="589617"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8C52F7AB-31D3-2E43-970A-31EF1A7F0868}"/>
              </a:ext>
            </a:extLst>
          </p:cNvPr>
          <p:cNvSpPr>
            <a:spLocks noGrp="1"/>
          </p:cNvSpPr>
          <p:nvPr>
            <p:ph type="pic" sz="quarter" idx="15"/>
          </p:nvPr>
        </p:nvSpPr>
        <p:spPr>
          <a:xfrm>
            <a:off x="6311246" y="2839384"/>
            <a:ext cx="1179234" cy="1179234"/>
          </a:xfrm>
          <a:custGeom>
            <a:avLst/>
            <a:gdLst>
              <a:gd name="connsiteX0" fmla="*/ 589617 w 1179234"/>
              <a:gd name="connsiteY0" fmla="*/ 0 h 1179234"/>
              <a:gd name="connsiteX1" fmla="*/ 1179234 w 1179234"/>
              <a:gd name="connsiteY1" fmla="*/ 589617 h 1179234"/>
              <a:gd name="connsiteX2" fmla="*/ 589617 w 1179234"/>
              <a:gd name="connsiteY2" fmla="*/ 1179234 h 1179234"/>
              <a:gd name="connsiteX3" fmla="*/ 0 w 1179234"/>
              <a:gd name="connsiteY3" fmla="*/ 589617 h 1179234"/>
              <a:gd name="connsiteX4" fmla="*/ 589617 w 1179234"/>
              <a:gd name="connsiteY4" fmla="*/ 0 h 117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34" h="1179234">
                <a:moveTo>
                  <a:pt x="589617" y="0"/>
                </a:moveTo>
                <a:cubicBezTo>
                  <a:pt x="915253" y="0"/>
                  <a:pt x="1179234" y="263981"/>
                  <a:pt x="1179234" y="589617"/>
                </a:cubicBezTo>
                <a:cubicBezTo>
                  <a:pt x="1179234" y="915253"/>
                  <a:pt x="915253" y="1179234"/>
                  <a:pt x="589617" y="1179234"/>
                </a:cubicBezTo>
                <a:cubicBezTo>
                  <a:pt x="263981" y="1179234"/>
                  <a:pt x="0" y="915253"/>
                  <a:pt x="0" y="589617"/>
                </a:cubicBezTo>
                <a:cubicBezTo>
                  <a:pt x="0" y="263981"/>
                  <a:pt x="263981" y="0"/>
                  <a:pt x="589617"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26A60951-A432-624E-9944-ADD041FBDF1D}"/>
              </a:ext>
            </a:extLst>
          </p:cNvPr>
          <p:cNvSpPr>
            <a:spLocks noGrp="1"/>
          </p:cNvSpPr>
          <p:nvPr>
            <p:ph type="pic" sz="quarter" idx="14"/>
          </p:nvPr>
        </p:nvSpPr>
        <p:spPr>
          <a:xfrm>
            <a:off x="6311246" y="1048957"/>
            <a:ext cx="1179234" cy="1179234"/>
          </a:xfrm>
          <a:custGeom>
            <a:avLst/>
            <a:gdLst>
              <a:gd name="connsiteX0" fmla="*/ 589617 w 1179234"/>
              <a:gd name="connsiteY0" fmla="*/ 0 h 1179234"/>
              <a:gd name="connsiteX1" fmla="*/ 1179234 w 1179234"/>
              <a:gd name="connsiteY1" fmla="*/ 589617 h 1179234"/>
              <a:gd name="connsiteX2" fmla="*/ 589617 w 1179234"/>
              <a:gd name="connsiteY2" fmla="*/ 1179234 h 1179234"/>
              <a:gd name="connsiteX3" fmla="*/ 0 w 1179234"/>
              <a:gd name="connsiteY3" fmla="*/ 589617 h 1179234"/>
              <a:gd name="connsiteX4" fmla="*/ 589617 w 1179234"/>
              <a:gd name="connsiteY4" fmla="*/ 0 h 117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234" h="1179234">
                <a:moveTo>
                  <a:pt x="589617" y="0"/>
                </a:moveTo>
                <a:cubicBezTo>
                  <a:pt x="915253" y="0"/>
                  <a:pt x="1179234" y="263981"/>
                  <a:pt x="1179234" y="589617"/>
                </a:cubicBezTo>
                <a:cubicBezTo>
                  <a:pt x="1179234" y="915253"/>
                  <a:pt x="915253" y="1179234"/>
                  <a:pt x="589617" y="1179234"/>
                </a:cubicBezTo>
                <a:cubicBezTo>
                  <a:pt x="263981" y="1179234"/>
                  <a:pt x="0" y="915253"/>
                  <a:pt x="0" y="589617"/>
                </a:cubicBezTo>
                <a:cubicBezTo>
                  <a:pt x="0" y="263981"/>
                  <a:pt x="263981" y="0"/>
                  <a:pt x="589617" y="0"/>
                </a:cubicBezTo>
                <a:close/>
              </a:path>
            </a:pathLst>
          </a:custGeom>
          <a:solidFill>
            <a:schemeClr val="bg2">
              <a:lumMod val="90000"/>
            </a:schemeClr>
          </a:solidFill>
          <a:ln w="50800">
            <a:solidFill>
              <a:schemeClr val="bg1"/>
            </a:solidFill>
          </a:ln>
          <a:effectLst>
            <a:outerShdw blurRad="635000" sx="102000" sy="102000" algn="ctr" rotWithShape="0">
              <a:prstClr val="black">
                <a:alpha val="10000"/>
              </a:prstClr>
            </a:outerShdw>
          </a:effectLst>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764552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_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5721905-2C11-174A-9403-70E9E64F2AE4}"/>
              </a:ext>
            </a:extLst>
          </p:cNvPr>
          <p:cNvSpPr>
            <a:spLocks noGrp="1"/>
          </p:cNvSpPr>
          <p:nvPr>
            <p:ph type="pic" sz="quarter" idx="14"/>
          </p:nvPr>
        </p:nvSpPr>
        <p:spPr>
          <a:xfrm>
            <a:off x="0" y="2203499"/>
            <a:ext cx="4064000" cy="2451002"/>
          </a:xfrm>
          <a:custGeom>
            <a:avLst/>
            <a:gdLst>
              <a:gd name="connsiteX0" fmla="*/ 0 w 4064000"/>
              <a:gd name="connsiteY0" fmla="*/ 0 h 2451002"/>
              <a:gd name="connsiteX1" fmla="*/ 4064000 w 4064000"/>
              <a:gd name="connsiteY1" fmla="*/ 0 h 2451002"/>
              <a:gd name="connsiteX2" fmla="*/ 4064000 w 4064000"/>
              <a:gd name="connsiteY2" fmla="*/ 2451002 h 2451002"/>
              <a:gd name="connsiteX3" fmla="*/ 0 w 4064000"/>
              <a:gd name="connsiteY3" fmla="*/ 2451002 h 2451002"/>
            </a:gdLst>
            <a:ahLst/>
            <a:cxnLst>
              <a:cxn ang="0">
                <a:pos x="connsiteX0" y="connsiteY0"/>
              </a:cxn>
              <a:cxn ang="0">
                <a:pos x="connsiteX1" y="connsiteY1"/>
              </a:cxn>
              <a:cxn ang="0">
                <a:pos x="connsiteX2" y="connsiteY2"/>
              </a:cxn>
              <a:cxn ang="0">
                <a:pos x="connsiteX3" y="connsiteY3"/>
              </a:cxn>
            </a:cxnLst>
            <a:rect l="l" t="t" r="r" b="b"/>
            <a:pathLst>
              <a:path w="4064000" h="2451002">
                <a:moveTo>
                  <a:pt x="0" y="0"/>
                </a:moveTo>
                <a:lnTo>
                  <a:pt x="4064000" y="0"/>
                </a:lnTo>
                <a:lnTo>
                  <a:pt x="4064000" y="2451002"/>
                </a:lnTo>
                <a:lnTo>
                  <a:pt x="0" y="2451002"/>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10" name="Picture Placeholder 9">
            <a:extLst>
              <a:ext uri="{FF2B5EF4-FFF2-40B4-BE49-F238E27FC236}">
                <a16:creationId xmlns:a16="http://schemas.microsoft.com/office/drawing/2014/main" id="{19835EE8-841C-C14E-8532-D3BDA0E2277B}"/>
              </a:ext>
            </a:extLst>
          </p:cNvPr>
          <p:cNvSpPr>
            <a:spLocks noGrp="1"/>
          </p:cNvSpPr>
          <p:nvPr>
            <p:ph type="pic" sz="quarter" idx="13"/>
          </p:nvPr>
        </p:nvSpPr>
        <p:spPr>
          <a:xfrm>
            <a:off x="4064000" y="2203499"/>
            <a:ext cx="4064000" cy="2451002"/>
          </a:xfrm>
          <a:custGeom>
            <a:avLst/>
            <a:gdLst>
              <a:gd name="connsiteX0" fmla="*/ 0 w 4064000"/>
              <a:gd name="connsiteY0" fmla="*/ 0 h 2451002"/>
              <a:gd name="connsiteX1" fmla="*/ 4064000 w 4064000"/>
              <a:gd name="connsiteY1" fmla="*/ 0 h 2451002"/>
              <a:gd name="connsiteX2" fmla="*/ 4064000 w 4064000"/>
              <a:gd name="connsiteY2" fmla="*/ 2451002 h 2451002"/>
              <a:gd name="connsiteX3" fmla="*/ 0 w 4064000"/>
              <a:gd name="connsiteY3" fmla="*/ 2451002 h 2451002"/>
            </a:gdLst>
            <a:ahLst/>
            <a:cxnLst>
              <a:cxn ang="0">
                <a:pos x="connsiteX0" y="connsiteY0"/>
              </a:cxn>
              <a:cxn ang="0">
                <a:pos x="connsiteX1" y="connsiteY1"/>
              </a:cxn>
              <a:cxn ang="0">
                <a:pos x="connsiteX2" y="connsiteY2"/>
              </a:cxn>
              <a:cxn ang="0">
                <a:pos x="connsiteX3" y="connsiteY3"/>
              </a:cxn>
            </a:cxnLst>
            <a:rect l="l" t="t" r="r" b="b"/>
            <a:pathLst>
              <a:path w="4064000" h="2451002">
                <a:moveTo>
                  <a:pt x="0" y="0"/>
                </a:moveTo>
                <a:lnTo>
                  <a:pt x="4064000" y="0"/>
                </a:lnTo>
                <a:lnTo>
                  <a:pt x="4064000" y="2451002"/>
                </a:lnTo>
                <a:lnTo>
                  <a:pt x="0" y="2451002"/>
                </a:lnTo>
                <a:close/>
              </a:path>
            </a:pathLst>
          </a:custGeom>
          <a:solidFill>
            <a:schemeClr val="bg2">
              <a:lumMod val="75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0B980A3A-4BD8-824C-AE75-B1227159D2A0}"/>
              </a:ext>
            </a:extLst>
          </p:cNvPr>
          <p:cNvSpPr>
            <a:spLocks noGrp="1"/>
          </p:cNvSpPr>
          <p:nvPr>
            <p:ph type="pic" sz="quarter" idx="12"/>
          </p:nvPr>
        </p:nvSpPr>
        <p:spPr>
          <a:xfrm>
            <a:off x="8128000" y="2203499"/>
            <a:ext cx="4064000" cy="2451002"/>
          </a:xfrm>
          <a:custGeom>
            <a:avLst/>
            <a:gdLst>
              <a:gd name="connsiteX0" fmla="*/ 0 w 4064000"/>
              <a:gd name="connsiteY0" fmla="*/ 0 h 2451002"/>
              <a:gd name="connsiteX1" fmla="*/ 4064000 w 4064000"/>
              <a:gd name="connsiteY1" fmla="*/ 0 h 2451002"/>
              <a:gd name="connsiteX2" fmla="*/ 4064000 w 4064000"/>
              <a:gd name="connsiteY2" fmla="*/ 2451002 h 2451002"/>
              <a:gd name="connsiteX3" fmla="*/ 0 w 4064000"/>
              <a:gd name="connsiteY3" fmla="*/ 2451002 h 2451002"/>
            </a:gdLst>
            <a:ahLst/>
            <a:cxnLst>
              <a:cxn ang="0">
                <a:pos x="connsiteX0" y="connsiteY0"/>
              </a:cxn>
              <a:cxn ang="0">
                <a:pos x="connsiteX1" y="connsiteY1"/>
              </a:cxn>
              <a:cxn ang="0">
                <a:pos x="connsiteX2" y="connsiteY2"/>
              </a:cxn>
              <a:cxn ang="0">
                <a:pos x="connsiteX3" y="connsiteY3"/>
              </a:cxn>
            </a:cxnLst>
            <a:rect l="l" t="t" r="r" b="b"/>
            <a:pathLst>
              <a:path w="4064000" h="2451002">
                <a:moveTo>
                  <a:pt x="0" y="0"/>
                </a:moveTo>
                <a:lnTo>
                  <a:pt x="4064000" y="0"/>
                </a:lnTo>
                <a:lnTo>
                  <a:pt x="4064000" y="2451002"/>
                </a:lnTo>
                <a:lnTo>
                  <a:pt x="0" y="2451002"/>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048698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9E3AAF-230C-694E-B22F-5536647C7348}"/>
              </a:ext>
            </a:extLst>
          </p:cNvPr>
          <p:cNvSpPr>
            <a:spLocks noGrp="1"/>
          </p:cNvSpPr>
          <p:nvPr>
            <p:ph type="pic" sz="quarter" idx="12"/>
          </p:nvPr>
        </p:nvSpPr>
        <p:spPr>
          <a:xfrm>
            <a:off x="6617892" y="0"/>
            <a:ext cx="5574108" cy="6858000"/>
          </a:xfrm>
          <a:custGeom>
            <a:avLst/>
            <a:gdLst>
              <a:gd name="connsiteX0" fmla="*/ 1252572 w 5574108"/>
              <a:gd name="connsiteY0" fmla="*/ 0 h 6858000"/>
              <a:gd name="connsiteX1" fmla="*/ 5574108 w 5574108"/>
              <a:gd name="connsiteY1" fmla="*/ 0 h 6858000"/>
              <a:gd name="connsiteX2" fmla="*/ 5574108 w 5574108"/>
              <a:gd name="connsiteY2" fmla="*/ 6858000 h 6858000"/>
              <a:gd name="connsiteX3" fmla="*/ 1260555 w 5574108"/>
              <a:gd name="connsiteY3" fmla="*/ 6858000 h 6858000"/>
              <a:gd name="connsiteX4" fmla="*/ 779335 w 5574108"/>
              <a:gd name="connsiteY4" fmla="*/ 6024503 h 6858000"/>
              <a:gd name="connsiteX5" fmla="*/ 779334 w 5574108"/>
              <a:gd name="connsiteY5" fmla="*/ 6024503 h 6858000"/>
              <a:gd name="connsiteX6" fmla="*/ 0 w 5574108"/>
              <a:gd name="connsiteY6" fmla="*/ 4674657 h 6858000"/>
              <a:gd name="connsiteX7" fmla="*/ 776022 w 5574108"/>
              <a:gd name="connsiteY7" fmla="*/ 1778504 h 6858000"/>
              <a:gd name="connsiteX8" fmla="*/ 776023 w 5574108"/>
              <a:gd name="connsiteY8" fmla="*/ 1778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108" h="6858000">
                <a:moveTo>
                  <a:pt x="1252572" y="0"/>
                </a:moveTo>
                <a:lnTo>
                  <a:pt x="5574108" y="0"/>
                </a:lnTo>
                <a:lnTo>
                  <a:pt x="5574108" y="6858000"/>
                </a:lnTo>
                <a:lnTo>
                  <a:pt x="1260555" y="6858000"/>
                </a:lnTo>
                <a:lnTo>
                  <a:pt x="779335" y="6024503"/>
                </a:lnTo>
                <a:lnTo>
                  <a:pt x="779334" y="6024503"/>
                </a:lnTo>
                <a:lnTo>
                  <a:pt x="0" y="4674657"/>
                </a:lnTo>
                <a:lnTo>
                  <a:pt x="776022" y="1778504"/>
                </a:lnTo>
                <a:lnTo>
                  <a:pt x="776023" y="1778504"/>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96371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A4C9CAD-E49D-E64E-AC79-0E19EBBB56A7}"/>
              </a:ext>
            </a:extLst>
          </p:cNvPr>
          <p:cNvSpPr>
            <a:spLocks noGrp="1"/>
          </p:cNvSpPr>
          <p:nvPr>
            <p:ph type="pic" sz="quarter" idx="12"/>
          </p:nvPr>
        </p:nvSpPr>
        <p:spPr>
          <a:xfrm>
            <a:off x="0" y="0"/>
            <a:ext cx="5574108" cy="6858000"/>
          </a:xfrm>
          <a:custGeom>
            <a:avLst/>
            <a:gdLst>
              <a:gd name="connsiteX0" fmla="*/ 0 w 5574108"/>
              <a:gd name="connsiteY0" fmla="*/ 0 h 6858000"/>
              <a:gd name="connsiteX1" fmla="*/ 4313553 w 5574108"/>
              <a:gd name="connsiteY1" fmla="*/ 0 h 6858000"/>
              <a:gd name="connsiteX2" fmla="*/ 4794773 w 5574108"/>
              <a:gd name="connsiteY2" fmla="*/ 833497 h 6858000"/>
              <a:gd name="connsiteX3" fmla="*/ 4794774 w 5574108"/>
              <a:gd name="connsiteY3" fmla="*/ 833497 h 6858000"/>
              <a:gd name="connsiteX4" fmla="*/ 5574108 w 5574108"/>
              <a:gd name="connsiteY4" fmla="*/ 2183343 h 6858000"/>
              <a:gd name="connsiteX5" fmla="*/ 4798086 w 5574108"/>
              <a:gd name="connsiteY5" fmla="*/ 5079496 h 6858000"/>
              <a:gd name="connsiteX6" fmla="*/ 4798085 w 5574108"/>
              <a:gd name="connsiteY6" fmla="*/ 5079496 h 6858000"/>
              <a:gd name="connsiteX7" fmla="*/ 4321536 w 5574108"/>
              <a:gd name="connsiteY7" fmla="*/ 6858000 h 6858000"/>
              <a:gd name="connsiteX8" fmla="*/ 0 w 557410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108" h="6858000">
                <a:moveTo>
                  <a:pt x="0" y="0"/>
                </a:moveTo>
                <a:lnTo>
                  <a:pt x="4313553" y="0"/>
                </a:lnTo>
                <a:lnTo>
                  <a:pt x="4794773" y="833497"/>
                </a:lnTo>
                <a:lnTo>
                  <a:pt x="4794774" y="833497"/>
                </a:lnTo>
                <a:lnTo>
                  <a:pt x="5574108" y="2183343"/>
                </a:lnTo>
                <a:lnTo>
                  <a:pt x="4798086" y="5079496"/>
                </a:lnTo>
                <a:lnTo>
                  <a:pt x="4798085" y="5079496"/>
                </a:lnTo>
                <a:lnTo>
                  <a:pt x="4321536"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054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_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60D9AF-8CFF-164D-A252-D604F2296138}"/>
              </a:ext>
            </a:extLst>
          </p:cNvPr>
          <p:cNvSpPr>
            <a:spLocks noGrp="1"/>
          </p:cNvSpPr>
          <p:nvPr>
            <p:ph type="pic" sz="quarter" idx="10"/>
          </p:nvPr>
        </p:nvSpPr>
        <p:spPr>
          <a:xfrm>
            <a:off x="0" y="0"/>
            <a:ext cx="12192000" cy="6858000"/>
          </a:xfrm>
          <a:solidFill>
            <a:schemeClr val="bg2">
              <a:lumMod val="90000"/>
            </a:schemeClr>
          </a:solid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4">
            <a:extLst>
              <a:ext uri="{FF2B5EF4-FFF2-40B4-BE49-F238E27FC236}">
                <a16:creationId xmlns:a16="http://schemas.microsoft.com/office/drawing/2014/main" id="{42F03D30-E928-9C4A-A399-B63E41451699}"/>
              </a:ext>
            </a:extLst>
          </p:cNvPr>
          <p:cNvSpPr>
            <a:spLocks noGrp="1"/>
          </p:cNvSpPr>
          <p:nvPr>
            <p:ph type="pic" sz="quarter" idx="11"/>
          </p:nvPr>
        </p:nvSpPr>
        <p:spPr>
          <a:xfrm>
            <a:off x="1378289" y="1647814"/>
            <a:ext cx="3071011" cy="3562375"/>
          </a:xfrm>
          <a:custGeom>
            <a:avLst/>
            <a:gdLst>
              <a:gd name="connsiteX0" fmla="*/ 1535505 w 3071011"/>
              <a:gd name="connsiteY0" fmla="*/ 0 h 3562375"/>
              <a:gd name="connsiteX1" fmla="*/ 3071011 w 3071011"/>
              <a:gd name="connsiteY1" fmla="*/ 767753 h 3562375"/>
              <a:gd name="connsiteX2" fmla="*/ 3071011 w 3071011"/>
              <a:gd name="connsiteY2" fmla="*/ 2794622 h 3562375"/>
              <a:gd name="connsiteX3" fmla="*/ 1535505 w 3071011"/>
              <a:gd name="connsiteY3" fmla="*/ 3562375 h 3562375"/>
              <a:gd name="connsiteX4" fmla="*/ 0 w 3071011"/>
              <a:gd name="connsiteY4" fmla="*/ 2794622 h 3562375"/>
              <a:gd name="connsiteX5" fmla="*/ 0 w 3071011"/>
              <a:gd name="connsiteY5" fmla="*/ 767753 h 3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011" h="3562375">
                <a:moveTo>
                  <a:pt x="1535505" y="0"/>
                </a:moveTo>
                <a:lnTo>
                  <a:pt x="3071011" y="767753"/>
                </a:lnTo>
                <a:lnTo>
                  <a:pt x="3071011" y="2794622"/>
                </a:lnTo>
                <a:lnTo>
                  <a:pt x="1535505" y="3562375"/>
                </a:lnTo>
                <a:lnTo>
                  <a:pt x="0" y="2794622"/>
                </a:lnTo>
                <a:lnTo>
                  <a:pt x="0" y="767753"/>
                </a:lnTo>
                <a:close/>
              </a:path>
            </a:pathLst>
          </a:custGeom>
          <a:solidFill>
            <a:schemeClr val="bg2">
              <a:lumMod val="75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8340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89C9445-22C5-C542-AF46-9905699D9C7B}"/>
              </a:ext>
            </a:extLst>
          </p:cNvPr>
          <p:cNvSpPr>
            <a:spLocks noGrp="1"/>
          </p:cNvSpPr>
          <p:nvPr>
            <p:ph type="pic" sz="quarter" idx="12"/>
          </p:nvPr>
        </p:nvSpPr>
        <p:spPr>
          <a:xfrm>
            <a:off x="7243763" y="928688"/>
            <a:ext cx="7000875" cy="4400550"/>
          </a:xfrm>
          <a:custGeom>
            <a:avLst/>
            <a:gdLst>
              <a:gd name="connsiteX0" fmla="*/ 0 w 7000875"/>
              <a:gd name="connsiteY0" fmla="*/ 0 h 4400550"/>
              <a:gd name="connsiteX1" fmla="*/ 7000875 w 7000875"/>
              <a:gd name="connsiteY1" fmla="*/ 0 h 4400550"/>
              <a:gd name="connsiteX2" fmla="*/ 7000875 w 7000875"/>
              <a:gd name="connsiteY2" fmla="*/ 4400550 h 4400550"/>
              <a:gd name="connsiteX3" fmla="*/ 0 w 7000875"/>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000875" h="4400550">
                <a:moveTo>
                  <a:pt x="0" y="0"/>
                </a:moveTo>
                <a:lnTo>
                  <a:pt x="7000875" y="0"/>
                </a:lnTo>
                <a:lnTo>
                  <a:pt x="7000875" y="4400550"/>
                </a:lnTo>
                <a:lnTo>
                  <a:pt x="0" y="440055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3259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_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5EC4B6B-ADAF-A246-82E0-5BB937D012D0}"/>
              </a:ext>
            </a:extLst>
          </p:cNvPr>
          <p:cNvSpPr>
            <a:spLocks noGrp="1"/>
          </p:cNvSpPr>
          <p:nvPr>
            <p:ph type="pic" sz="quarter" idx="13"/>
          </p:nvPr>
        </p:nvSpPr>
        <p:spPr>
          <a:xfrm>
            <a:off x="9803292" y="0"/>
            <a:ext cx="2388708" cy="6858000"/>
          </a:xfrm>
          <a:custGeom>
            <a:avLst/>
            <a:gdLst>
              <a:gd name="connsiteX0" fmla="*/ 0 w 2388708"/>
              <a:gd name="connsiteY0" fmla="*/ 0 h 6858000"/>
              <a:gd name="connsiteX1" fmla="*/ 2388708 w 2388708"/>
              <a:gd name="connsiteY1" fmla="*/ 0 h 6858000"/>
              <a:gd name="connsiteX2" fmla="*/ 2388708 w 2388708"/>
              <a:gd name="connsiteY2" fmla="*/ 6858000 h 6858000"/>
              <a:gd name="connsiteX3" fmla="*/ 0 w 238870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388708" h="6858000">
                <a:moveTo>
                  <a:pt x="0" y="0"/>
                </a:moveTo>
                <a:lnTo>
                  <a:pt x="2388708" y="0"/>
                </a:lnTo>
                <a:lnTo>
                  <a:pt x="2388708"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4" name="Picture Placeholder 3">
            <a:extLst>
              <a:ext uri="{FF2B5EF4-FFF2-40B4-BE49-F238E27FC236}">
                <a16:creationId xmlns:a16="http://schemas.microsoft.com/office/drawing/2014/main" id="{34695EDD-9AB6-8B46-AF09-B6EA0EB4A514}"/>
              </a:ext>
            </a:extLst>
          </p:cNvPr>
          <p:cNvSpPr>
            <a:spLocks noGrp="1"/>
          </p:cNvSpPr>
          <p:nvPr>
            <p:ph type="pic" sz="quarter" idx="12"/>
          </p:nvPr>
        </p:nvSpPr>
        <p:spPr>
          <a:xfrm>
            <a:off x="1268941" y="1057275"/>
            <a:ext cx="2219958" cy="4743450"/>
          </a:xfrm>
          <a:custGeom>
            <a:avLst/>
            <a:gdLst>
              <a:gd name="connsiteX0" fmla="*/ 227124 w 2219958"/>
              <a:gd name="connsiteY0" fmla="*/ 0 h 4743450"/>
              <a:gd name="connsiteX1" fmla="*/ 1992834 w 2219958"/>
              <a:gd name="connsiteY1" fmla="*/ 0 h 4743450"/>
              <a:gd name="connsiteX2" fmla="*/ 2219958 w 2219958"/>
              <a:gd name="connsiteY2" fmla="*/ 227124 h 4743450"/>
              <a:gd name="connsiteX3" fmla="*/ 2219958 w 2219958"/>
              <a:gd name="connsiteY3" fmla="*/ 4516326 h 4743450"/>
              <a:gd name="connsiteX4" fmla="*/ 1992834 w 2219958"/>
              <a:gd name="connsiteY4" fmla="*/ 4743450 h 4743450"/>
              <a:gd name="connsiteX5" fmla="*/ 227124 w 2219958"/>
              <a:gd name="connsiteY5" fmla="*/ 4743450 h 4743450"/>
              <a:gd name="connsiteX6" fmla="*/ 0 w 2219958"/>
              <a:gd name="connsiteY6" fmla="*/ 4516326 h 4743450"/>
              <a:gd name="connsiteX7" fmla="*/ 0 w 2219958"/>
              <a:gd name="connsiteY7" fmla="*/ 227124 h 4743450"/>
              <a:gd name="connsiteX8" fmla="*/ 227124 w 2219958"/>
              <a:gd name="connsiteY8" fmla="*/ 0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958" h="4743450">
                <a:moveTo>
                  <a:pt x="227124" y="0"/>
                </a:moveTo>
                <a:lnTo>
                  <a:pt x="1992834" y="0"/>
                </a:lnTo>
                <a:cubicBezTo>
                  <a:pt x="2118271" y="0"/>
                  <a:pt x="2219958" y="101687"/>
                  <a:pt x="2219958" y="227124"/>
                </a:cubicBezTo>
                <a:lnTo>
                  <a:pt x="2219958" y="4516326"/>
                </a:lnTo>
                <a:cubicBezTo>
                  <a:pt x="2219958" y="4641763"/>
                  <a:pt x="2118271" y="4743450"/>
                  <a:pt x="1992834" y="4743450"/>
                </a:cubicBezTo>
                <a:lnTo>
                  <a:pt x="227124" y="4743450"/>
                </a:lnTo>
                <a:cubicBezTo>
                  <a:pt x="101687" y="4743450"/>
                  <a:pt x="0" y="4641763"/>
                  <a:pt x="0" y="4516326"/>
                </a:cubicBezTo>
                <a:lnTo>
                  <a:pt x="0" y="227124"/>
                </a:lnTo>
                <a:cubicBezTo>
                  <a:pt x="0" y="101687"/>
                  <a:pt x="101687" y="0"/>
                  <a:pt x="227124"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86611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_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63D081-B7EA-194B-9153-B4ED623D9035}"/>
              </a:ext>
            </a:extLst>
          </p:cNvPr>
          <p:cNvSpPr>
            <a:spLocks noGrp="1"/>
          </p:cNvSpPr>
          <p:nvPr>
            <p:ph type="pic" sz="quarter" idx="12"/>
          </p:nvPr>
        </p:nvSpPr>
        <p:spPr>
          <a:xfrm rot="19682727">
            <a:off x="7686391" y="2017138"/>
            <a:ext cx="1707859" cy="3649232"/>
          </a:xfrm>
          <a:custGeom>
            <a:avLst/>
            <a:gdLst>
              <a:gd name="connsiteX0" fmla="*/ 227124 w 2219958"/>
              <a:gd name="connsiteY0" fmla="*/ 0 h 4743450"/>
              <a:gd name="connsiteX1" fmla="*/ 1992834 w 2219958"/>
              <a:gd name="connsiteY1" fmla="*/ 0 h 4743450"/>
              <a:gd name="connsiteX2" fmla="*/ 2219958 w 2219958"/>
              <a:gd name="connsiteY2" fmla="*/ 227124 h 4743450"/>
              <a:gd name="connsiteX3" fmla="*/ 2219958 w 2219958"/>
              <a:gd name="connsiteY3" fmla="*/ 4516326 h 4743450"/>
              <a:gd name="connsiteX4" fmla="*/ 1992834 w 2219958"/>
              <a:gd name="connsiteY4" fmla="*/ 4743450 h 4743450"/>
              <a:gd name="connsiteX5" fmla="*/ 227124 w 2219958"/>
              <a:gd name="connsiteY5" fmla="*/ 4743450 h 4743450"/>
              <a:gd name="connsiteX6" fmla="*/ 0 w 2219958"/>
              <a:gd name="connsiteY6" fmla="*/ 4516326 h 4743450"/>
              <a:gd name="connsiteX7" fmla="*/ 0 w 2219958"/>
              <a:gd name="connsiteY7" fmla="*/ 227124 h 4743450"/>
              <a:gd name="connsiteX8" fmla="*/ 227124 w 2219958"/>
              <a:gd name="connsiteY8" fmla="*/ 0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958" h="4743450">
                <a:moveTo>
                  <a:pt x="227124" y="0"/>
                </a:moveTo>
                <a:lnTo>
                  <a:pt x="1992834" y="0"/>
                </a:lnTo>
                <a:cubicBezTo>
                  <a:pt x="2118271" y="0"/>
                  <a:pt x="2219958" y="101687"/>
                  <a:pt x="2219958" y="227124"/>
                </a:cubicBezTo>
                <a:lnTo>
                  <a:pt x="2219958" y="4516326"/>
                </a:lnTo>
                <a:cubicBezTo>
                  <a:pt x="2219958" y="4641763"/>
                  <a:pt x="2118271" y="4743450"/>
                  <a:pt x="1992834" y="4743450"/>
                </a:cubicBezTo>
                <a:lnTo>
                  <a:pt x="227124" y="4743450"/>
                </a:lnTo>
                <a:cubicBezTo>
                  <a:pt x="101687" y="4743450"/>
                  <a:pt x="0" y="4641763"/>
                  <a:pt x="0" y="4516326"/>
                </a:cubicBezTo>
                <a:lnTo>
                  <a:pt x="0" y="227124"/>
                </a:lnTo>
                <a:cubicBezTo>
                  <a:pt x="0" y="101687"/>
                  <a:pt x="101687" y="0"/>
                  <a:pt x="227124"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6">
            <a:extLst>
              <a:ext uri="{FF2B5EF4-FFF2-40B4-BE49-F238E27FC236}">
                <a16:creationId xmlns:a16="http://schemas.microsoft.com/office/drawing/2014/main" id="{18A8AE8E-DFFF-4A4A-AF9D-31520469836F}"/>
              </a:ext>
            </a:extLst>
          </p:cNvPr>
          <p:cNvSpPr>
            <a:spLocks noGrp="1"/>
          </p:cNvSpPr>
          <p:nvPr>
            <p:ph type="pic" sz="quarter" idx="13"/>
          </p:nvPr>
        </p:nvSpPr>
        <p:spPr>
          <a:xfrm rot="19682727">
            <a:off x="8814212" y="-797834"/>
            <a:ext cx="1707859" cy="3649232"/>
          </a:xfrm>
          <a:custGeom>
            <a:avLst/>
            <a:gdLst>
              <a:gd name="connsiteX0" fmla="*/ 227124 w 2219958"/>
              <a:gd name="connsiteY0" fmla="*/ 0 h 4743450"/>
              <a:gd name="connsiteX1" fmla="*/ 1992834 w 2219958"/>
              <a:gd name="connsiteY1" fmla="*/ 0 h 4743450"/>
              <a:gd name="connsiteX2" fmla="*/ 2219958 w 2219958"/>
              <a:gd name="connsiteY2" fmla="*/ 227124 h 4743450"/>
              <a:gd name="connsiteX3" fmla="*/ 2219958 w 2219958"/>
              <a:gd name="connsiteY3" fmla="*/ 4516326 h 4743450"/>
              <a:gd name="connsiteX4" fmla="*/ 1992834 w 2219958"/>
              <a:gd name="connsiteY4" fmla="*/ 4743450 h 4743450"/>
              <a:gd name="connsiteX5" fmla="*/ 227124 w 2219958"/>
              <a:gd name="connsiteY5" fmla="*/ 4743450 h 4743450"/>
              <a:gd name="connsiteX6" fmla="*/ 0 w 2219958"/>
              <a:gd name="connsiteY6" fmla="*/ 4516326 h 4743450"/>
              <a:gd name="connsiteX7" fmla="*/ 0 w 2219958"/>
              <a:gd name="connsiteY7" fmla="*/ 227124 h 4743450"/>
              <a:gd name="connsiteX8" fmla="*/ 227124 w 2219958"/>
              <a:gd name="connsiteY8" fmla="*/ 0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958" h="4743450">
                <a:moveTo>
                  <a:pt x="227124" y="0"/>
                </a:moveTo>
                <a:lnTo>
                  <a:pt x="1992834" y="0"/>
                </a:lnTo>
                <a:cubicBezTo>
                  <a:pt x="2118271" y="0"/>
                  <a:pt x="2219958" y="101687"/>
                  <a:pt x="2219958" y="227124"/>
                </a:cubicBezTo>
                <a:lnTo>
                  <a:pt x="2219958" y="4516326"/>
                </a:lnTo>
                <a:cubicBezTo>
                  <a:pt x="2219958" y="4641763"/>
                  <a:pt x="2118271" y="4743450"/>
                  <a:pt x="1992834" y="4743450"/>
                </a:cubicBezTo>
                <a:lnTo>
                  <a:pt x="227124" y="4743450"/>
                </a:lnTo>
                <a:cubicBezTo>
                  <a:pt x="101687" y="4743450"/>
                  <a:pt x="0" y="4641763"/>
                  <a:pt x="0" y="4516326"/>
                </a:cubicBezTo>
                <a:lnTo>
                  <a:pt x="0" y="227124"/>
                </a:lnTo>
                <a:cubicBezTo>
                  <a:pt x="0" y="101687"/>
                  <a:pt x="101687" y="0"/>
                  <a:pt x="227124"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Picture Placeholder 7">
            <a:extLst>
              <a:ext uri="{FF2B5EF4-FFF2-40B4-BE49-F238E27FC236}">
                <a16:creationId xmlns:a16="http://schemas.microsoft.com/office/drawing/2014/main" id="{68D3B7E4-34A7-7745-883F-D5B728B17746}"/>
              </a:ext>
            </a:extLst>
          </p:cNvPr>
          <p:cNvSpPr>
            <a:spLocks noGrp="1"/>
          </p:cNvSpPr>
          <p:nvPr>
            <p:ph type="pic" sz="quarter" idx="14"/>
          </p:nvPr>
        </p:nvSpPr>
        <p:spPr>
          <a:xfrm rot="19682727">
            <a:off x="11142545" y="2941691"/>
            <a:ext cx="1707859" cy="3649232"/>
          </a:xfrm>
          <a:custGeom>
            <a:avLst/>
            <a:gdLst>
              <a:gd name="connsiteX0" fmla="*/ 227124 w 2219958"/>
              <a:gd name="connsiteY0" fmla="*/ 0 h 4743450"/>
              <a:gd name="connsiteX1" fmla="*/ 1992834 w 2219958"/>
              <a:gd name="connsiteY1" fmla="*/ 0 h 4743450"/>
              <a:gd name="connsiteX2" fmla="*/ 2219958 w 2219958"/>
              <a:gd name="connsiteY2" fmla="*/ 227124 h 4743450"/>
              <a:gd name="connsiteX3" fmla="*/ 2219958 w 2219958"/>
              <a:gd name="connsiteY3" fmla="*/ 4516326 h 4743450"/>
              <a:gd name="connsiteX4" fmla="*/ 1992834 w 2219958"/>
              <a:gd name="connsiteY4" fmla="*/ 4743450 h 4743450"/>
              <a:gd name="connsiteX5" fmla="*/ 227124 w 2219958"/>
              <a:gd name="connsiteY5" fmla="*/ 4743450 h 4743450"/>
              <a:gd name="connsiteX6" fmla="*/ 0 w 2219958"/>
              <a:gd name="connsiteY6" fmla="*/ 4516326 h 4743450"/>
              <a:gd name="connsiteX7" fmla="*/ 0 w 2219958"/>
              <a:gd name="connsiteY7" fmla="*/ 227124 h 4743450"/>
              <a:gd name="connsiteX8" fmla="*/ 227124 w 2219958"/>
              <a:gd name="connsiteY8" fmla="*/ 0 h 47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9958" h="4743450">
                <a:moveTo>
                  <a:pt x="227124" y="0"/>
                </a:moveTo>
                <a:lnTo>
                  <a:pt x="1992834" y="0"/>
                </a:lnTo>
                <a:cubicBezTo>
                  <a:pt x="2118271" y="0"/>
                  <a:pt x="2219958" y="101687"/>
                  <a:pt x="2219958" y="227124"/>
                </a:cubicBezTo>
                <a:lnTo>
                  <a:pt x="2219958" y="4516326"/>
                </a:lnTo>
                <a:cubicBezTo>
                  <a:pt x="2219958" y="4641763"/>
                  <a:pt x="2118271" y="4743450"/>
                  <a:pt x="1992834" y="4743450"/>
                </a:cubicBezTo>
                <a:lnTo>
                  <a:pt x="227124" y="4743450"/>
                </a:lnTo>
                <a:cubicBezTo>
                  <a:pt x="101687" y="4743450"/>
                  <a:pt x="0" y="4641763"/>
                  <a:pt x="0" y="4516326"/>
                </a:cubicBezTo>
                <a:lnTo>
                  <a:pt x="0" y="227124"/>
                </a:lnTo>
                <a:cubicBezTo>
                  <a:pt x="0" y="101687"/>
                  <a:pt x="101687" y="0"/>
                  <a:pt x="227124"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21555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19DD7E0-6C4B-3C4E-BEF9-B0D325418581}"/>
              </a:ext>
            </a:extLst>
          </p:cNvPr>
          <p:cNvSpPr>
            <a:spLocks noGrp="1"/>
          </p:cNvSpPr>
          <p:nvPr>
            <p:ph type="pic" sz="quarter" idx="12"/>
          </p:nvPr>
        </p:nvSpPr>
        <p:spPr>
          <a:xfrm>
            <a:off x="0" y="0"/>
            <a:ext cx="11510682" cy="6474758"/>
          </a:xfrm>
          <a:custGeom>
            <a:avLst/>
            <a:gdLst>
              <a:gd name="connsiteX0" fmla="*/ 0 w 11510682"/>
              <a:gd name="connsiteY0" fmla="*/ 0 h 6474758"/>
              <a:gd name="connsiteX1" fmla="*/ 11510682 w 11510682"/>
              <a:gd name="connsiteY1" fmla="*/ 0 h 6474758"/>
              <a:gd name="connsiteX2" fmla="*/ 11441749 w 11510682"/>
              <a:gd name="connsiteY2" fmla="*/ 403306 h 6474758"/>
              <a:gd name="connsiteX3" fmla="*/ 6178528 w 11510682"/>
              <a:gd name="connsiteY3" fmla="*/ 2784568 h 6474758"/>
              <a:gd name="connsiteX4" fmla="*/ 0 w 11510682"/>
              <a:gd name="connsiteY4" fmla="*/ 6474758 h 6474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682" h="6474758">
                <a:moveTo>
                  <a:pt x="0" y="0"/>
                </a:moveTo>
                <a:lnTo>
                  <a:pt x="11510682" y="0"/>
                </a:lnTo>
                <a:lnTo>
                  <a:pt x="11441749" y="403306"/>
                </a:lnTo>
                <a:cubicBezTo>
                  <a:pt x="11001535" y="2345430"/>
                  <a:pt x="9135545" y="3169404"/>
                  <a:pt x="6178528" y="2784568"/>
                </a:cubicBezTo>
                <a:cubicBezTo>
                  <a:pt x="3024375" y="2374078"/>
                  <a:pt x="4440640" y="6368961"/>
                  <a:pt x="0" y="6474758"/>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1622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945643-E66C-784E-AD5D-512F1865B574}"/>
              </a:ext>
            </a:extLst>
          </p:cNvPr>
          <p:cNvSpPr>
            <a:spLocks noGrp="1"/>
          </p:cNvSpPr>
          <p:nvPr>
            <p:ph type="pic" sz="quarter" idx="12"/>
          </p:nvPr>
        </p:nvSpPr>
        <p:spPr>
          <a:xfrm>
            <a:off x="-1" y="0"/>
            <a:ext cx="5755342" cy="6858000"/>
          </a:xfrm>
          <a:custGeom>
            <a:avLst/>
            <a:gdLst>
              <a:gd name="connsiteX0" fmla="*/ 0 w 5755342"/>
              <a:gd name="connsiteY0" fmla="*/ 0 h 6858000"/>
              <a:gd name="connsiteX1" fmla="*/ 5755342 w 5755342"/>
              <a:gd name="connsiteY1" fmla="*/ 0 h 6858000"/>
              <a:gd name="connsiteX2" fmla="*/ 5755342 w 5755342"/>
              <a:gd name="connsiteY2" fmla="*/ 6858000 h 6858000"/>
              <a:gd name="connsiteX3" fmla="*/ 0 w 57553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55342" h="6858000">
                <a:moveTo>
                  <a:pt x="0" y="0"/>
                </a:moveTo>
                <a:lnTo>
                  <a:pt x="5755342" y="0"/>
                </a:lnTo>
                <a:lnTo>
                  <a:pt x="5755342"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91244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_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670799-20A3-B249-8C33-3A93D38C93E2}"/>
              </a:ext>
            </a:extLst>
          </p:cNvPr>
          <p:cNvSpPr>
            <a:spLocks noGrp="1"/>
          </p:cNvSpPr>
          <p:nvPr>
            <p:ph type="pic" sz="quarter" idx="10"/>
          </p:nvPr>
        </p:nvSpPr>
        <p:spPr>
          <a:xfrm>
            <a:off x="1" y="0"/>
            <a:ext cx="5908431" cy="6858000"/>
          </a:xfrm>
          <a:custGeom>
            <a:avLst/>
            <a:gdLst>
              <a:gd name="connsiteX0" fmla="*/ 0 w 5908431"/>
              <a:gd name="connsiteY0" fmla="*/ 0 h 6858000"/>
              <a:gd name="connsiteX1" fmla="*/ 5908431 w 5908431"/>
              <a:gd name="connsiteY1" fmla="*/ 0 h 6858000"/>
              <a:gd name="connsiteX2" fmla="*/ 5908431 w 5908431"/>
              <a:gd name="connsiteY2" fmla="*/ 6858000 h 6858000"/>
              <a:gd name="connsiteX3" fmla="*/ 0 w 59084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08431" h="6858000">
                <a:moveTo>
                  <a:pt x="0" y="0"/>
                </a:moveTo>
                <a:lnTo>
                  <a:pt x="5908431" y="0"/>
                </a:lnTo>
                <a:lnTo>
                  <a:pt x="5908431"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027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_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CF06DD5-B930-0643-A7F6-A14A620B6C26}"/>
              </a:ext>
            </a:extLst>
          </p:cNvPr>
          <p:cNvSpPr>
            <a:spLocks noGrp="1"/>
          </p:cNvSpPr>
          <p:nvPr>
            <p:ph type="pic" sz="quarter" idx="11"/>
          </p:nvPr>
        </p:nvSpPr>
        <p:spPr>
          <a:xfrm>
            <a:off x="0" y="0"/>
            <a:ext cx="2977662" cy="6858000"/>
          </a:xfrm>
          <a:custGeom>
            <a:avLst/>
            <a:gdLst>
              <a:gd name="connsiteX0" fmla="*/ 0 w 2977662"/>
              <a:gd name="connsiteY0" fmla="*/ 0 h 6858000"/>
              <a:gd name="connsiteX1" fmla="*/ 2977662 w 2977662"/>
              <a:gd name="connsiteY1" fmla="*/ 0 h 6858000"/>
              <a:gd name="connsiteX2" fmla="*/ 2977662 w 2977662"/>
              <a:gd name="connsiteY2" fmla="*/ 6858000 h 6858000"/>
              <a:gd name="connsiteX3" fmla="*/ 0 w 29776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77662" h="6858000">
                <a:moveTo>
                  <a:pt x="0" y="0"/>
                </a:moveTo>
                <a:lnTo>
                  <a:pt x="2977662" y="0"/>
                </a:lnTo>
                <a:lnTo>
                  <a:pt x="2977662" y="6858000"/>
                </a:lnTo>
                <a:lnTo>
                  <a:pt x="0" y="6858000"/>
                </a:lnTo>
                <a:close/>
              </a:path>
            </a:pathLst>
          </a:custGeom>
          <a:solidFill>
            <a:schemeClr val="bg2">
              <a:lumMod val="75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4">
            <a:extLst>
              <a:ext uri="{FF2B5EF4-FFF2-40B4-BE49-F238E27FC236}">
                <a16:creationId xmlns:a16="http://schemas.microsoft.com/office/drawing/2014/main" id="{3D2961A2-F151-0945-BDE3-F029CB069CF6}"/>
              </a:ext>
            </a:extLst>
          </p:cNvPr>
          <p:cNvSpPr>
            <a:spLocks noGrp="1"/>
          </p:cNvSpPr>
          <p:nvPr>
            <p:ph type="pic" sz="quarter" idx="10"/>
          </p:nvPr>
        </p:nvSpPr>
        <p:spPr>
          <a:xfrm>
            <a:off x="893884" y="1247402"/>
            <a:ext cx="4176016" cy="4176016"/>
          </a:xfrm>
          <a:custGeom>
            <a:avLst/>
            <a:gdLst>
              <a:gd name="connsiteX0" fmla="*/ 2088008 w 4176016"/>
              <a:gd name="connsiteY0" fmla="*/ 0 h 4176016"/>
              <a:gd name="connsiteX1" fmla="*/ 4176016 w 4176016"/>
              <a:gd name="connsiteY1" fmla="*/ 2088008 h 4176016"/>
              <a:gd name="connsiteX2" fmla="*/ 2088008 w 4176016"/>
              <a:gd name="connsiteY2" fmla="*/ 4176016 h 4176016"/>
              <a:gd name="connsiteX3" fmla="*/ 0 w 4176016"/>
              <a:gd name="connsiteY3" fmla="*/ 2088008 h 4176016"/>
              <a:gd name="connsiteX4" fmla="*/ 2088008 w 4176016"/>
              <a:gd name="connsiteY4" fmla="*/ 0 h 417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16" h="4176016">
                <a:moveTo>
                  <a:pt x="2088008" y="0"/>
                </a:moveTo>
                <a:cubicBezTo>
                  <a:pt x="3241183" y="0"/>
                  <a:pt x="4176016" y="934833"/>
                  <a:pt x="4176016" y="2088008"/>
                </a:cubicBezTo>
                <a:cubicBezTo>
                  <a:pt x="4176016" y="3241183"/>
                  <a:pt x="3241183" y="4176016"/>
                  <a:pt x="2088008" y="4176016"/>
                </a:cubicBezTo>
                <a:cubicBezTo>
                  <a:pt x="934833" y="4176016"/>
                  <a:pt x="0" y="3241183"/>
                  <a:pt x="0" y="2088008"/>
                </a:cubicBezTo>
                <a:cubicBezTo>
                  <a:pt x="0" y="934833"/>
                  <a:pt x="934833" y="0"/>
                  <a:pt x="2088008"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65788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_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C9A27E4-63C5-B24F-B845-7C09E0A68BD7}"/>
              </a:ext>
            </a:extLst>
          </p:cNvPr>
          <p:cNvSpPr>
            <a:spLocks noGrp="1"/>
          </p:cNvSpPr>
          <p:nvPr>
            <p:ph type="pic" sz="quarter" idx="10"/>
          </p:nvPr>
        </p:nvSpPr>
        <p:spPr>
          <a:xfrm>
            <a:off x="878070" y="588689"/>
            <a:ext cx="5509481" cy="2840312"/>
          </a:xfrm>
          <a:custGeom>
            <a:avLst/>
            <a:gdLst>
              <a:gd name="connsiteX0" fmla="*/ 0 w 5509481"/>
              <a:gd name="connsiteY0" fmla="*/ 1420155 h 2840312"/>
              <a:gd name="connsiteX1" fmla="*/ 0 w 5509481"/>
              <a:gd name="connsiteY1" fmla="*/ 1420156 h 2840312"/>
              <a:gd name="connsiteX2" fmla="*/ 0 w 5509481"/>
              <a:gd name="connsiteY2" fmla="*/ 1420156 h 2840312"/>
              <a:gd name="connsiteX3" fmla="*/ 1420156 w 5509481"/>
              <a:gd name="connsiteY3" fmla="*/ 0 h 2840312"/>
              <a:gd name="connsiteX4" fmla="*/ 4089325 w 5509481"/>
              <a:gd name="connsiteY4" fmla="*/ 0 h 2840312"/>
              <a:gd name="connsiteX5" fmla="*/ 5509481 w 5509481"/>
              <a:gd name="connsiteY5" fmla="*/ 1420156 h 2840312"/>
              <a:gd name="connsiteX6" fmla="*/ 5509480 w 5509481"/>
              <a:gd name="connsiteY6" fmla="*/ 1420156 h 2840312"/>
              <a:gd name="connsiteX7" fmla="*/ 4089324 w 5509481"/>
              <a:gd name="connsiteY7" fmla="*/ 2840312 h 2840312"/>
              <a:gd name="connsiteX8" fmla="*/ 1420156 w 5509481"/>
              <a:gd name="connsiteY8" fmla="*/ 2840311 h 2840312"/>
              <a:gd name="connsiteX9" fmla="*/ 28853 w 5509481"/>
              <a:gd name="connsiteY9" fmla="*/ 1706366 h 2840312"/>
              <a:gd name="connsiteX10" fmla="*/ 0 w 5509481"/>
              <a:gd name="connsiteY10" fmla="*/ 1420156 h 2840312"/>
              <a:gd name="connsiteX11" fmla="*/ 28853 w 5509481"/>
              <a:gd name="connsiteY11" fmla="*/ 1133945 h 2840312"/>
              <a:gd name="connsiteX12" fmla="*/ 1420156 w 5509481"/>
              <a:gd name="connsiteY12" fmla="*/ 0 h 28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9481" h="2840312">
                <a:moveTo>
                  <a:pt x="0" y="1420155"/>
                </a:moveTo>
                <a:lnTo>
                  <a:pt x="0" y="1420156"/>
                </a:lnTo>
                <a:lnTo>
                  <a:pt x="0" y="1420156"/>
                </a:lnTo>
                <a:close/>
                <a:moveTo>
                  <a:pt x="1420156" y="0"/>
                </a:moveTo>
                <a:lnTo>
                  <a:pt x="4089325" y="0"/>
                </a:lnTo>
                <a:cubicBezTo>
                  <a:pt x="4873656" y="0"/>
                  <a:pt x="5509481" y="635825"/>
                  <a:pt x="5509481" y="1420156"/>
                </a:cubicBezTo>
                <a:lnTo>
                  <a:pt x="5509480" y="1420156"/>
                </a:lnTo>
                <a:cubicBezTo>
                  <a:pt x="5509480" y="2204487"/>
                  <a:pt x="4873655" y="2840312"/>
                  <a:pt x="4089324" y="2840312"/>
                </a:cubicBezTo>
                <a:lnTo>
                  <a:pt x="1420156" y="2840311"/>
                </a:lnTo>
                <a:cubicBezTo>
                  <a:pt x="733867" y="2840311"/>
                  <a:pt x="161277" y="2353508"/>
                  <a:pt x="28853" y="1706366"/>
                </a:cubicBezTo>
                <a:lnTo>
                  <a:pt x="0" y="1420156"/>
                </a:lnTo>
                <a:lnTo>
                  <a:pt x="28853" y="1133945"/>
                </a:lnTo>
                <a:cubicBezTo>
                  <a:pt x="161277" y="486804"/>
                  <a:pt x="733867" y="0"/>
                  <a:pt x="1420156" y="0"/>
                </a:cubicBez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8320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_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9456C4B-AA31-7F45-85DD-A10CE3E90BAC}"/>
              </a:ext>
            </a:extLst>
          </p:cNvPr>
          <p:cNvSpPr/>
          <p:nvPr userDrawn="1"/>
        </p:nvSpPr>
        <p:spPr>
          <a:xfrm rot="2432757">
            <a:off x="550514" y="-4292788"/>
            <a:ext cx="9265337" cy="10720916"/>
          </a:xfrm>
          <a:custGeom>
            <a:avLst/>
            <a:gdLst>
              <a:gd name="connsiteX0" fmla="*/ 0 w 9265337"/>
              <a:gd name="connsiteY0" fmla="*/ 7918519 h 10720916"/>
              <a:gd name="connsiteX1" fmla="*/ 9256353 w 9265337"/>
              <a:gd name="connsiteY1" fmla="*/ 0 h 10720916"/>
              <a:gd name="connsiteX2" fmla="*/ 9265337 w 9265337"/>
              <a:gd name="connsiteY2" fmla="*/ 89124 h 10720916"/>
              <a:gd name="connsiteX3" fmla="*/ 9265337 w 9265337"/>
              <a:gd name="connsiteY3" fmla="*/ 9017365 h 10720916"/>
              <a:gd name="connsiteX4" fmla="*/ 7273971 w 9265337"/>
              <a:gd name="connsiteY4" fmla="*/ 10720916 h 10720916"/>
              <a:gd name="connsiteX5" fmla="*/ 2397363 w 9265337"/>
              <a:gd name="connsiteY5" fmla="*/ 10720916 h 1072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5337" h="10720916">
                <a:moveTo>
                  <a:pt x="0" y="7918519"/>
                </a:moveTo>
                <a:lnTo>
                  <a:pt x="9256353" y="0"/>
                </a:lnTo>
                <a:lnTo>
                  <a:pt x="9265337" y="89124"/>
                </a:lnTo>
                <a:lnTo>
                  <a:pt x="9265337" y="9017365"/>
                </a:lnTo>
                <a:lnTo>
                  <a:pt x="7273971" y="10720916"/>
                </a:lnTo>
                <a:lnTo>
                  <a:pt x="2397363" y="10720916"/>
                </a:lnTo>
                <a:close/>
              </a:path>
            </a:pathLst>
          </a:custGeom>
          <a:solidFill>
            <a:srgbClr val="007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icture Placeholder 3">
            <a:extLst>
              <a:ext uri="{FF2B5EF4-FFF2-40B4-BE49-F238E27FC236}">
                <a16:creationId xmlns:a16="http://schemas.microsoft.com/office/drawing/2014/main" id="{18CA2F8F-46F0-D04A-826E-8E873A6697C9}"/>
              </a:ext>
            </a:extLst>
          </p:cNvPr>
          <p:cNvSpPr>
            <a:spLocks noGrp="1"/>
          </p:cNvSpPr>
          <p:nvPr>
            <p:ph type="pic" sz="quarter" idx="10"/>
          </p:nvPr>
        </p:nvSpPr>
        <p:spPr>
          <a:xfrm>
            <a:off x="1" y="0"/>
            <a:ext cx="10331624" cy="6858000"/>
          </a:xfrm>
          <a:custGeom>
            <a:avLst/>
            <a:gdLst>
              <a:gd name="connsiteX0" fmla="*/ 0 w 10331624"/>
              <a:gd name="connsiteY0" fmla="*/ 0 h 6858000"/>
              <a:gd name="connsiteX1" fmla="*/ 10331624 w 10331624"/>
              <a:gd name="connsiteY1" fmla="*/ 0 h 6858000"/>
              <a:gd name="connsiteX2" fmla="*/ 7572661 w 10331624"/>
              <a:gd name="connsiteY2" fmla="*/ 6858000 h 6858000"/>
              <a:gd name="connsiteX3" fmla="*/ 4986553 w 10331624"/>
              <a:gd name="connsiteY3" fmla="*/ 6858000 h 6858000"/>
              <a:gd name="connsiteX4" fmla="*/ 0 w 10331624"/>
              <a:gd name="connsiteY4" fmla="*/ 485191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1624" h="6858000">
                <a:moveTo>
                  <a:pt x="0" y="0"/>
                </a:moveTo>
                <a:lnTo>
                  <a:pt x="10331624" y="0"/>
                </a:lnTo>
                <a:lnTo>
                  <a:pt x="7572661" y="6858000"/>
                </a:lnTo>
                <a:lnTo>
                  <a:pt x="4986553" y="6858000"/>
                </a:lnTo>
                <a:lnTo>
                  <a:pt x="0" y="4851918"/>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5867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47FB72-97BF-4D4C-8649-7565016D7638}"/>
              </a:ext>
            </a:extLst>
          </p:cNvPr>
          <p:cNvSpPr>
            <a:spLocks noGrp="1"/>
          </p:cNvSpPr>
          <p:nvPr>
            <p:ph type="pic" sz="quarter" idx="10"/>
          </p:nvPr>
        </p:nvSpPr>
        <p:spPr>
          <a:xfrm>
            <a:off x="6491568" y="0"/>
            <a:ext cx="4557338" cy="6858000"/>
          </a:xfrm>
          <a:custGeom>
            <a:avLst/>
            <a:gdLst>
              <a:gd name="connsiteX0" fmla="*/ 0 w 5700432"/>
              <a:gd name="connsiteY0" fmla="*/ 0 h 6858000"/>
              <a:gd name="connsiteX1" fmla="*/ 5700432 w 5700432"/>
              <a:gd name="connsiteY1" fmla="*/ 0 h 6858000"/>
              <a:gd name="connsiteX2" fmla="*/ 5700432 w 5700432"/>
              <a:gd name="connsiteY2" fmla="*/ 6858000 h 6858000"/>
              <a:gd name="connsiteX3" fmla="*/ 0 w 57004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00432" h="6858000">
                <a:moveTo>
                  <a:pt x="0" y="0"/>
                </a:moveTo>
                <a:lnTo>
                  <a:pt x="5700432" y="0"/>
                </a:lnTo>
                <a:lnTo>
                  <a:pt x="5700432" y="6858000"/>
                </a:lnTo>
                <a:lnTo>
                  <a:pt x="0" y="685800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9461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D8CA89-1FDD-CA49-A2CD-E349096AA56D}"/>
              </a:ext>
            </a:extLst>
          </p:cNvPr>
          <p:cNvSpPr>
            <a:spLocks noGrp="1"/>
          </p:cNvSpPr>
          <p:nvPr>
            <p:ph type="pic" sz="quarter" idx="10"/>
          </p:nvPr>
        </p:nvSpPr>
        <p:spPr>
          <a:xfrm>
            <a:off x="1" y="0"/>
            <a:ext cx="5172501" cy="6858000"/>
          </a:xfrm>
          <a:custGeom>
            <a:avLst/>
            <a:gdLst>
              <a:gd name="connsiteX0" fmla="*/ 0 w 5172501"/>
              <a:gd name="connsiteY0" fmla="*/ 4917418 h 6858000"/>
              <a:gd name="connsiteX1" fmla="*/ 4869922 w 5172501"/>
              <a:gd name="connsiteY1" fmla="*/ 4917418 h 6858000"/>
              <a:gd name="connsiteX2" fmla="*/ 5172501 w 5172501"/>
              <a:gd name="connsiteY2" fmla="*/ 5219997 h 6858000"/>
              <a:gd name="connsiteX3" fmla="*/ 5172501 w 5172501"/>
              <a:gd name="connsiteY3" fmla="*/ 6858000 h 6858000"/>
              <a:gd name="connsiteX4" fmla="*/ 0 w 5172501"/>
              <a:gd name="connsiteY4" fmla="*/ 6858000 h 6858000"/>
              <a:gd name="connsiteX5" fmla="*/ 0 w 5172501"/>
              <a:gd name="connsiteY5" fmla="*/ 0 h 6858000"/>
              <a:gd name="connsiteX6" fmla="*/ 5172501 w 5172501"/>
              <a:gd name="connsiteY6" fmla="*/ 0 h 6858000"/>
              <a:gd name="connsiteX7" fmla="*/ 5172501 w 5172501"/>
              <a:gd name="connsiteY7" fmla="*/ 4325150 h 6858000"/>
              <a:gd name="connsiteX8" fmla="*/ 4869922 w 5172501"/>
              <a:gd name="connsiteY8" fmla="*/ 4627730 h 6858000"/>
              <a:gd name="connsiteX9" fmla="*/ 0 w 5172501"/>
              <a:gd name="connsiteY9" fmla="*/ 46277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2501" h="6858000">
                <a:moveTo>
                  <a:pt x="0" y="4917418"/>
                </a:moveTo>
                <a:lnTo>
                  <a:pt x="4869922" y="4917418"/>
                </a:lnTo>
                <a:cubicBezTo>
                  <a:pt x="5037032" y="4917418"/>
                  <a:pt x="5172501" y="5052887"/>
                  <a:pt x="5172501" y="5219997"/>
                </a:cubicBezTo>
                <a:lnTo>
                  <a:pt x="5172501" y="6858000"/>
                </a:lnTo>
                <a:lnTo>
                  <a:pt x="0" y="6858000"/>
                </a:lnTo>
                <a:close/>
                <a:moveTo>
                  <a:pt x="0" y="0"/>
                </a:moveTo>
                <a:lnTo>
                  <a:pt x="5172501" y="0"/>
                </a:lnTo>
                <a:lnTo>
                  <a:pt x="5172501" y="4325150"/>
                </a:lnTo>
                <a:cubicBezTo>
                  <a:pt x="5172501" y="4492260"/>
                  <a:pt x="5037032" y="4627730"/>
                  <a:pt x="4869922" y="4627730"/>
                </a:cubicBezTo>
                <a:lnTo>
                  <a:pt x="0" y="4627730"/>
                </a:lnTo>
                <a:close/>
              </a:path>
            </a:pathLst>
          </a:custGeom>
          <a:solidFill>
            <a:schemeClr val="bg2">
              <a:lumMod val="90000"/>
            </a:schemeClr>
          </a:solid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75979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C3C20-3EE6-BC42-BA5A-210B9E30B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CF807-878D-BA4F-AEC6-598BD5B78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E7162-49E7-EE4C-B21C-91E7ECDE5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625C4-4828-2045-91EA-D420555D5F1F}" type="datetimeFigureOut">
              <a:t>22/06/2026</a:t>
            </a:fld>
            <a:endParaRPr lang="en-US"/>
          </a:p>
        </p:txBody>
      </p:sp>
      <p:sp>
        <p:nvSpPr>
          <p:cNvPr id="5" name="Footer Placeholder 4">
            <a:extLst>
              <a:ext uri="{FF2B5EF4-FFF2-40B4-BE49-F238E27FC236}">
                <a16:creationId xmlns:a16="http://schemas.microsoft.com/office/drawing/2014/main" id="{191DBF40-7FB9-2F43-B954-25C5E6B6E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4DADE8-7561-0042-8B49-15BA6805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62F1C-97F2-BA44-A4ED-8842C0E00235}" type="slidenum">
              <a:t>‹Nº›</a:t>
            </a:fld>
            <a:endParaRPr lang="en-US"/>
          </a:p>
        </p:txBody>
      </p:sp>
    </p:spTree>
    <p:extLst>
      <p:ext uri="{BB962C8B-B14F-4D97-AF65-F5344CB8AC3E}">
        <p14:creationId xmlns:p14="http://schemas.microsoft.com/office/powerpoint/2010/main" val="88891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sv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hyperlink" Target="mailto:enrique.gilles@cesa.edu.c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dificio en frente de una casa&#10;&#10;El contenido generado por IA puede ser incorrecto.">
            <a:extLst>
              <a:ext uri="{FF2B5EF4-FFF2-40B4-BE49-F238E27FC236}">
                <a16:creationId xmlns:a16="http://schemas.microsoft.com/office/drawing/2014/main" id="{D794B265-9140-AC2A-A01A-F2AE3B482DBF}"/>
              </a:ext>
            </a:extLst>
          </p:cNvPr>
          <p:cNvPicPr>
            <a:picLocks noChangeAspect="1"/>
          </p:cNvPicPr>
          <p:nvPr/>
        </p:nvPicPr>
        <p:blipFill rotWithShape="1">
          <a:blip r:embed="rId3"/>
          <a:srcRect l="24074" r="24074"/>
          <a:stretch>
            <a:fillRect/>
          </a:stretch>
        </p:blipFill>
        <p:spPr>
          <a:xfrm>
            <a:off x="7450605" y="2014"/>
            <a:ext cx="4741395" cy="6858000"/>
          </a:xfrm>
          <a:prstGeom prst="rect">
            <a:avLst/>
          </a:prstGeom>
        </p:spPr>
      </p:pic>
      <p:sp>
        <p:nvSpPr>
          <p:cNvPr id="6" name="TextBox 5">
            <a:extLst>
              <a:ext uri="{FF2B5EF4-FFF2-40B4-BE49-F238E27FC236}">
                <a16:creationId xmlns:a16="http://schemas.microsoft.com/office/drawing/2014/main" id="{A65D88A2-A1A2-9445-A88F-7028FA571B28}"/>
              </a:ext>
            </a:extLst>
          </p:cNvPr>
          <p:cNvSpPr txBox="1"/>
          <p:nvPr/>
        </p:nvSpPr>
        <p:spPr>
          <a:xfrm>
            <a:off x="414727" y="917912"/>
            <a:ext cx="6854753" cy="5570756"/>
          </a:xfrm>
          <a:prstGeom prst="rect">
            <a:avLst/>
          </a:prstGeom>
          <a:noFill/>
        </p:spPr>
        <p:txBody>
          <a:bodyPr wrap="square" rtlCol="0">
            <a:spAutoFit/>
          </a:bodyPr>
          <a:lstStyle/>
          <a:p>
            <a:r>
              <a:rPr lang="en-US" sz="4000" b="1" noProof="0" dirty="0">
                <a:solidFill>
                  <a:schemeClr val="accent1">
                    <a:lumMod val="75000"/>
                  </a:schemeClr>
                </a:solidFill>
              </a:rPr>
              <a:t>Population Ageing and Regional Economic Dynamics in Colombia: An Interregional Input-Output Analysis</a:t>
            </a:r>
          </a:p>
          <a:p>
            <a:endParaRPr lang="en-US" sz="3200" noProof="0" dirty="0">
              <a:solidFill>
                <a:srgbClr val="0074FF"/>
              </a:solidFill>
            </a:endParaRPr>
          </a:p>
          <a:p>
            <a:r>
              <a:rPr lang="en-US" sz="2400" u="sng" noProof="0" dirty="0">
                <a:solidFill>
                  <a:schemeClr val="accent1"/>
                </a:solidFill>
              </a:rPr>
              <a:t>Enrique Gilles</a:t>
            </a:r>
            <a:r>
              <a:rPr lang="en-US" sz="2400" noProof="0" dirty="0">
                <a:solidFill>
                  <a:schemeClr val="accent1"/>
                </a:solidFill>
              </a:rPr>
              <a:t> (CESA Business School, Colombia) </a:t>
            </a:r>
          </a:p>
          <a:p>
            <a:endParaRPr lang="en-US" sz="2000" noProof="0" dirty="0">
              <a:solidFill>
                <a:schemeClr val="accent1"/>
              </a:solidFill>
            </a:endParaRPr>
          </a:p>
          <a:p>
            <a:r>
              <a:rPr lang="en-US" sz="2000" noProof="0" dirty="0">
                <a:solidFill>
                  <a:schemeClr val="accent1"/>
                </a:solidFill>
              </a:rPr>
              <a:t>32nd Conference of the IIOA |Sevilla, Spain</a:t>
            </a:r>
          </a:p>
          <a:p>
            <a:r>
              <a:rPr lang="en-US" sz="2000" noProof="0" dirty="0">
                <a:solidFill>
                  <a:schemeClr val="accent1"/>
                </a:solidFill>
              </a:rPr>
              <a:t>June 23-26, 2026</a:t>
            </a:r>
          </a:p>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a:p>
            <a:r>
              <a:rPr lang="en-US" sz="2000" dirty="0">
                <a:solidFill>
                  <a:schemeClr val="accent1"/>
                </a:solidFill>
              </a:rPr>
              <a:t>This research is supported by a grant from </a:t>
            </a:r>
            <a:r>
              <a:rPr lang="en-US" sz="2000" b="1" dirty="0">
                <a:solidFill>
                  <a:schemeClr val="accent1"/>
                </a:solidFill>
              </a:rPr>
              <a:t>Fundación MAPFRE</a:t>
            </a:r>
            <a:r>
              <a:rPr lang="en-US" sz="2000" dirty="0">
                <a:solidFill>
                  <a:schemeClr val="accent1"/>
                </a:solidFill>
              </a:rPr>
              <a:t>.</a:t>
            </a:r>
          </a:p>
        </p:txBody>
      </p:sp>
      <p:pic>
        <p:nvPicPr>
          <p:cNvPr id="23" name="Gráfico 22">
            <a:extLst>
              <a:ext uri="{FF2B5EF4-FFF2-40B4-BE49-F238E27FC236}">
                <a16:creationId xmlns:a16="http://schemas.microsoft.com/office/drawing/2014/main" id="{5317FC53-C9FA-C99B-4624-6957CFABD81A}"/>
              </a:ext>
            </a:extLst>
          </p:cNvPr>
          <p:cNvPicPr>
            <a:picLocks noChangeAspect="1"/>
          </p:cNvPicPr>
          <p:nvPr/>
        </p:nvPicPr>
        <p:blipFill>
          <a:blip>
            <a:extLst>
              <a:ext uri="{96DAC541-7B7A-43D3-8B79-37D633B846F1}">
                <asvg:svgBlip xmlns:asvg="http://schemas.microsoft.com/office/drawing/2016/SVG/main" r:embed="rId4"/>
              </a:ext>
            </a:extLst>
          </a:blip>
          <a:srcRect t="424" r="76282"/>
          <a:stretch>
            <a:fillRect/>
          </a:stretch>
        </p:blipFill>
        <p:spPr>
          <a:xfrm>
            <a:off x="414727" y="402336"/>
            <a:ext cx="435665" cy="440926"/>
          </a:xfrm>
          <a:prstGeom prst="rect">
            <a:avLst/>
          </a:prstGeom>
        </p:spPr>
      </p:pic>
    </p:spTree>
    <p:extLst>
      <p:ext uri="{BB962C8B-B14F-4D97-AF65-F5344CB8AC3E}">
        <p14:creationId xmlns:p14="http://schemas.microsoft.com/office/powerpoint/2010/main" val="328288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0115-08FB-B3DC-A827-1DDF4612666C}"/>
            </a:ext>
          </a:extLst>
        </p:cNvPr>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91E05847-ED5E-1111-FF2B-87B20FBBF5C7}"/>
              </a:ext>
            </a:extLst>
          </p:cNvPr>
          <p:cNvSpPr txBox="1">
            <a:spLocks/>
          </p:cNvSpPr>
          <p:nvPr/>
        </p:nvSpPr>
        <p:spPr>
          <a:xfrm>
            <a:off x="0" y="0"/>
            <a:ext cx="12192000" cy="6858000"/>
          </a:xfrm>
          <a:prstGeom prst="rect">
            <a:avLst/>
          </a:prstGeom>
          <a:solidFill>
            <a:srgbClr val="001E42"/>
          </a:solidFill>
        </p:spPr>
        <p:txBody>
          <a:bodyPr/>
          <a:lstStyle/>
          <a:p>
            <a:endParaRPr lang="en-US" noProof="0" dirty="0"/>
          </a:p>
        </p:txBody>
      </p:sp>
      <p:sp>
        <p:nvSpPr>
          <p:cNvPr id="7" name="TextBox 6">
            <a:extLst>
              <a:ext uri="{FF2B5EF4-FFF2-40B4-BE49-F238E27FC236}">
                <a16:creationId xmlns:a16="http://schemas.microsoft.com/office/drawing/2014/main" id="{94621972-5BC7-2A62-69EE-40F7943EE922}"/>
              </a:ext>
            </a:extLst>
          </p:cNvPr>
          <p:cNvSpPr txBox="1"/>
          <p:nvPr/>
        </p:nvSpPr>
        <p:spPr>
          <a:xfrm>
            <a:off x="1910863" y="2921168"/>
            <a:ext cx="8370273" cy="1015664"/>
          </a:xfrm>
          <a:prstGeom prst="rect">
            <a:avLst/>
          </a:prstGeom>
          <a:noFill/>
        </p:spPr>
        <p:txBody>
          <a:bodyPr wrap="square" lIns="91440" tIns="45720" rIns="91440" bIns="45720" rtlCol="0" anchor="t">
            <a:spAutoFit/>
          </a:bodyPr>
          <a:lstStyle/>
          <a:p>
            <a:pPr algn="ctr"/>
            <a:r>
              <a:rPr lang="en-US" sz="6000" b="1" noProof="0" dirty="0">
                <a:solidFill>
                  <a:srgbClr val="0079FE"/>
                </a:solidFill>
                <a:latin typeface="Everyday Sans Black" pitchFamily="50" charset="0"/>
              </a:rPr>
              <a:t>Results</a:t>
            </a:r>
            <a:endParaRPr lang="en-US" noProof="0" dirty="0"/>
          </a:p>
        </p:txBody>
      </p:sp>
      <p:pic>
        <p:nvPicPr>
          <p:cNvPr id="2" name="Gráfico 1">
            <a:extLst>
              <a:ext uri="{FF2B5EF4-FFF2-40B4-BE49-F238E27FC236}">
                <a16:creationId xmlns:a16="http://schemas.microsoft.com/office/drawing/2014/main" id="{1AFA80EE-C471-9132-7C8F-C1EB7DC65F6E}"/>
              </a:ext>
            </a:extLst>
          </p:cNvPr>
          <p:cNvPicPr>
            <a:picLocks noChangeAspect="1"/>
          </p:cNvPicPr>
          <p:nvPr/>
        </p:nvPicPr>
        <p:blipFill>
          <a:blip>
            <a:extLst>
              <a:ext uri="{96DAC541-7B7A-43D3-8B79-37D633B846F1}">
                <asvg:svgBlip xmlns:asvg="http://schemas.microsoft.com/office/drawing/2016/SVG/main" r:embed="rId2"/>
              </a:ext>
            </a:extLst>
          </a:blip>
          <a:srcRect t="-2037" r="75748" b="-1"/>
          <a:stretch>
            <a:fillRect/>
          </a:stretch>
        </p:blipFill>
        <p:spPr>
          <a:xfrm>
            <a:off x="450625" y="393192"/>
            <a:ext cx="445487" cy="451822"/>
          </a:xfrm>
          <a:prstGeom prst="rect">
            <a:avLst/>
          </a:prstGeom>
        </p:spPr>
      </p:pic>
    </p:spTree>
    <p:extLst>
      <p:ext uri="{BB962C8B-B14F-4D97-AF65-F5344CB8AC3E}">
        <p14:creationId xmlns:p14="http://schemas.microsoft.com/office/powerpoint/2010/main" val="355316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A83D3E41-82E7-4E62-BFFB-14865E2D5D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D9554A-00B8-95B3-D5C8-961B7D7B6478}"/>
              </a:ext>
            </a:extLst>
          </p:cNvPr>
          <p:cNvSpPr txBox="1"/>
          <p:nvPr/>
        </p:nvSpPr>
        <p:spPr>
          <a:xfrm>
            <a:off x="1517904" y="125342"/>
            <a:ext cx="10259369" cy="646331"/>
          </a:xfrm>
          <a:prstGeom prst="rect">
            <a:avLst/>
          </a:prstGeom>
          <a:noFill/>
        </p:spPr>
        <p:txBody>
          <a:bodyPr wrap="square" rtlCol="0">
            <a:spAutoFit/>
          </a:bodyPr>
          <a:lstStyle/>
          <a:p>
            <a:pPr algn="r"/>
            <a:r>
              <a:rPr lang="en-US" sz="3600" noProof="0" dirty="0">
                <a:solidFill>
                  <a:schemeClr val="accent1">
                    <a:lumMod val="75000"/>
                  </a:schemeClr>
                </a:solidFill>
              </a:rPr>
              <a:t>Results </a:t>
            </a:r>
          </a:p>
        </p:txBody>
      </p:sp>
      <p:pic>
        <p:nvPicPr>
          <p:cNvPr id="4" name="Gráfico 3">
            <a:extLst>
              <a:ext uri="{FF2B5EF4-FFF2-40B4-BE49-F238E27FC236}">
                <a16:creationId xmlns:a16="http://schemas.microsoft.com/office/drawing/2014/main" id="{5B79A10D-9EDD-5E33-DAD4-710CDEF650A8}"/>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27" name="CuadroTexto 26">
            <a:extLst>
              <a:ext uri="{FF2B5EF4-FFF2-40B4-BE49-F238E27FC236}">
                <a16:creationId xmlns:a16="http://schemas.microsoft.com/office/drawing/2014/main" id="{F329E6E2-C546-F81A-8364-35B9BDD5DD9D}"/>
              </a:ext>
            </a:extLst>
          </p:cNvPr>
          <p:cNvSpPr txBox="1"/>
          <p:nvPr/>
        </p:nvSpPr>
        <p:spPr>
          <a:xfrm>
            <a:off x="414727" y="1733310"/>
            <a:ext cx="11362546" cy="2677656"/>
          </a:xfrm>
          <a:prstGeom prst="rect">
            <a:avLst/>
          </a:prstGeom>
          <a:noFill/>
        </p:spPr>
        <p:txBody>
          <a:bodyPr wrap="square">
            <a:spAutoFit/>
          </a:bodyPr>
          <a:lstStyle/>
          <a:p>
            <a:pPr marL="457200" indent="-457200">
              <a:buFont typeface="Arial" panose="020B0604020202020204" pitchFamily="34" charset="0"/>
              <a:buChar char="•"/>
            </a:pPr>
            <a:r>
              <a:rPr lang="en-US" sz="2400" b="1" noProof="0" dirty="0">
                <a:solidFill>
                  <a:srgbClr val="01369E"/>
                </a:solidFill>
              </a:rPr>
              <a:t>Results I: </a:t>
            </a:r>
            <a:r>
              <a:rPr lang="en-US" sz="2400" noProof="0" dirty="0">
                <a:solidFill>
                  <a:srgbClr val="01369E"/>
                </a:solidFill>
              </a:rPr>
              <a:t>Characterize consumption vectors Senior/Not-senior, regional differences</a:t>
            </a:r>
          </a:p>
          <a:p>
            <a:pPr marL="457200" indent="-457200">
              <a:buFont typeface="Arial" panose="020B0604020202020204" pitchFamily="34" charset="0"/>
              <a:buChar char="•"/>
            </a:pPr>
            <a:endParaRPr lang="en-US" sz="2400" dirty="0">
              <a:solidFill>
                <a:srgbClr val="01369E"/>
              </a:solidFill>
            </a:endParaRPr>
          </a:p>
          <a:p>
            <a:pPr marL="457200" indent="-457200">
              <a:buFont typeface="Arial" panose="020B0604020202020204" pitchFamily="34" charset="0"/>
              <a:buChar char="•"/>
            </a:pPr>
            <a:r>
              <a:rPr lang="en-US" sz="2400" b="1" dirty="0">
                <a:solidFill>
                  <a:srgbClr val="01369E"/>
                </a:solidFill>
              </a:rPr>
              <a:t>Results II: </a:t>
            </a:r>
            <a:r>
              <a:rPr lang="en-US" sz="2400" dirty="0">
                <a:solidFill>
                  <a:srgbClr val="01369E"/>
                </a:solidFill>
              </a:rPr>
              <a:t>Value-added generated by Senior vs not-senior population. Impact in regional GDP</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b="1" dirty="0">
                <a:solidFill>
                  <a:srgbClr val="01369E"/>
                </a:solidFill>
              </a:rPr>
              <a:t>Results III: </a:t>
            </a:r>
            <a:r>
              <a:rPr lang="en-US" sz="2400" dirty="0">
                <a:solidFill>
                  <a:srgbClr val="01369E"/>
                </a:solidFill>
              </a:rPr>
              <a:t>Regional disparities</a:t>
            </a:r>
          </a:p>
          <a:p>
            <a:endParaRPr lang="en-US" sz="2400" noProof="0" dirty="0">
              <a:solidFill>
                <a:srgbClr val="01369E"/>
              </a:solidFill>
            </a:endParaRPr>
          </a:p>
        </p:txBody>
      </p:sp>
    </p:spTree>
    <p:extLst>
      <p:ext uri="{BB962C8B-B14F-4D97-AF65-F5344CB8AC3E}">
        <p14:creationId xmlns:p14="http://schemas.microsoft.com/office/powerpoint/2010/main" val="177840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DC745EFB-70FF-5401-1755-B8AE9E2C47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26A7F8-05C9-265C-6530-2DEA052B94A8}"/>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 </a:t>
            </a:r>
          </a:p>
          <a:p>
            <a:pPr algn="r"/>
            <a:r>
              <a:rPr lang="en-US" sz="3600" noProof="0" dirty="0">
                <a:solidFill>
                  <a:schemeClr val="accent1">
                    <a:lumMod val="75000"/>
                  </a:schemeClr>
                </a:solidFill>
              </a:rPr>
              <a:t>Descriptive Statistics &amp; Consumption Mix</a:t>
            </a:r>
          </a:p>
        </p:txBody>
      </p:sp>
      <p:pic>
        <p:nvPicPr>
          <p:cNvPr id="4" name="Gráfico 3">
            <a:extLst>
              <a:ext uri="{FF2B5EF4-FFF2-40B4-BE49-F238E27FC236}">
                <a16:creationId xmlns:a16="http://schemas.microsoft.com/office/drawing/2014/main" id="{83697D16-B16D-D8AA-D854-1B1DD1EC1F8F}"/>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F9743BD3-D92A-F51D-58E1-8D9FA10A7CB9}"/>
              </a:ext>
            </a:extLst>
          </p:cNvPr>
          <p:cNvSpPr txBox="1"/>
          <p:nvPr/>
        </p:nvSpPr>
        <p:spPr>
          <a:xfrm>
            <a:off x="414727" y="6194054"/>
            <a:ext cx="11362546" cy="461665"/>
          </a:xfrm>
          <a:prstGeom prst="rect">
            <a:avLst/>
          </a:prstGeom>
          <a:noFill/>
        </p:spPr>
        <p:txBody>
          <a:bodyPr wrap="square">
            <a:spAutoFit/>
          </a:bodyPr>
          <a:lstStyle/>
          <a:p>
            <a:r>
              <a:rPr lang="en-US" sz="1200" b="1" noProof="0" dirty="0"/>
              <a:t>Essential spending </a:t>
            </a:r>
            <a:r>
              <a:rPr lang="en-US" sz="1200" noProof="0" dirty="0"/>
              <a:t>= Food, Housing, Transportation, Clothes, Furnishing. </a:t>
            </a:r>
            <a:r>
              <a:rPr lang="en-US" sz="1200" b="1" noProof="0" dirty="0"/>
              <a:t>HK and wellbeing </a:t>
            </a:r>
            <a:r>
              <a:rPr lang="en-US" sz="1200" noProof="0" dirty="0"/>
              <a:t>= Communication, Education, Recreation &amp; Culture, Health. </a:t>
            </a:r>
            <a:r>
              <a:rPr lang="en-US" sz="1200" b="1" noProof="0" dirty="0"/>
              <a:t>Rest</a:t>
            </a:r>
            <a:r>
              <a:rPr lang="en-US" sz="1200" noProof="0" dirty="0"/>
              <a:t> = Alcohol &amp; Tobacco, Restaurant and hotels, miscellaneous goods and services</a:t>
            </a:r>
          </a:p>
        </p:txBody>
      </p:sp>
      <p:graphicFrame>
        <p:nvGraphicFramePr>
          <p:cNvPr id="10" name="Tabla 9">
            <a:extLst>
              <a:ext uri="{FF2B5EF4-FFF2-40B4-BE49-F238E27FC236}">
                <a16:creationId xmlns:a16="http://schemas.microsoft.com/office/drawing/2014/main" id="{270EB781-E090-5BE8-BDF5-A243BDDAABBD}"/>
              </a:ext>
            </a:extLst>
          </p:cNvPr>
          <p:cNvGraphicFramePr>
            <a:graphicFrameLocks noGrp="1"/>
          </p:cNvGraphicFramePr>
          <p:nvPr>
            <p:extLst>
              <p:ext uri="{D42A27DB-BD31-4B8C-83A1-F6EECF244321}">
                <p14:modId xmlns:p14="http://schemas.microsoft.com/office/powerpoint/2010/main" val="1661186395"/>
              </p:ext>
            </p:extLst>
          </p:nvPr>
        </p:nvGraphicFramePr>
        <p:xfrm>
          <a:off x="1296605" y="4355535"/>
          <a:ext cx="10259368" cy="518160"/>
        </p:xfrm>
        <a:graphic>
          <a:graphicData uri="http://schemas.openxmlformats.org/drawingml/2006/table">
            <a:tbl>
              <a:tblPr firstRow="1" bandRow="1">
                <a:tableStyleId>{5C22544A-7EE6-4342-B048-85BDC9FD1C3A}</a:tableStyleId>
              </a:tblPr>
              <a:tblGrid>
                <a:gridCol w="5474898">
                  <a:extLst>
                    <a:ext uri="{9D8B030D-6E8A-4147-A177-3AD203B41FA5}">
                      <a16:colId xmlns:a16="http://schemas.microsoft.com/office/drawing/2014/main" val="4154301181"/>
                    </a:ext>
                  </a:extLst>
                </a:gridCol>
                <a:gridCol w="4784470">
                  <a:extLst>
                    <a:ext uri="{9D8B030D-6E8A-4147-A177-3AD203B41FA5}">
                      <a16:colId xmlns:a16="http://schemas.microsoft.com/office/drawing/2014/main" val="1566052314"/>
                    </a:ext>
                  </a:extLst>
                </a:gridCol>
              </a:tblGrid>
              <a:tr h="243069">
                <a:tc>
                  <a:txBody>
                    <a:bodyPr/>
                    <a:lstStyle/>
                    <a:p>
                      <a:r>
                        <a:rPr lang="en-US" sz="1400" b="0" noProof="0" dirty="0">
                          <a:solidFill>
                            <a:srgbClr val="101D4D"/>
                          </a:solidFill>
                        </a:rPr>
                        <a:t>Spending by main COICOP categories. Colombia, Silver and not-Silver. </a:t>
                      </a:r>
                    </a:p>
                    <a:p>
                      <a:r>
                        <a:rPr lang="en-US" sz="1400" b="0" noProof="0" dirty="0">
                          <a:solidFill>
                            <a:srgbClr val="101D4D"/>
                          </a:solidFill>
                        </a:rPr>
                        <a:t>In COP billions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noProof="0" dirty="0">
                          <a:solidFill>
                            <a:srgbClr val="101D4D"/>
                          </a:solidFill>
                        </a:rPr>
                        <a:t>Spending composition by main COICOP categories. Colombia, Silver and not-Silver.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5515845"/>
                  </a:ext>
                </a:extLst>
              </a:tr>
            </a:tbl>
          </a:graphicData>
        </a:graphic>
      </p:graphicFrame>
      <p:graphicFrame>
        <p:nvGraphicFramePr>
          <p:cNvPr id="25" name="Gráfico 24">
            <a:extLst>
              <a:ext uri="{FF2B5EF4-FFF2-40B4-BE49-F238E27FC236}">
                <a16:creationId xmlns:a16="http://schemas.microsoft.com/office/drawing/2014/main" id="{664282AC-9E07-434D-84C5-442DB58BE2E0}"/>
              </a:ext>
            </a:extLst>
          </p:cNvPr>
          <p:cNvGraphicFramePr>
            <a:graphicFrameLocks/>
          </p:cNvGraphicFramePr>
          <p:nvPr>
            <p:extLst>
              <p:ext uri="{D42A27DB-BD31-4B8C-83A1-F6EECF244321}">
                <p14:modId xmlns:p14="http://schemas.microsoft.com/office/powerpoint/2010/main" val="1363709783"/>
              </p:ext>
            </p:extLst>
          </p:nvPr>
        </p:nvGraphicFramePr>
        <p:xfrm>
          <a:off x="6426289" y="1668364"/>
          <a:ext cx="4830856" cy="2687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ACCD62AD-67AA-19E3-F60C-546E3A6BF73A}"/>
              </a:ext>
            </a:extLst>
          </p:cNvPr>
          <p:cNvGraphicFramePr>
            <a:graphicFrameLocks/>
          </p:cNvGraphicFramePr>
          <p:nvPr>
            <p:extLst>
              <p:ext uri="{D42A27DB-BD31-4B8C-83A1-F6EECF244321}">
                <p14:modId xmlns:p14="http://schemas.microsoft.com/office/powerpoint/2010/main" val="1870458016"/>
              </p:ext>
            </p:extLst>
          </p:nvPr>
        </p:nvGraphicFramePr>
        <p:xfrm>
          <a:off x="934856" y="1668365"/>
          <a:ext cx="4830856" cy="2687170"/>
        </p:xfrm>
        <a:graphic>
          <a:graphicData uri="http://schemas.openxmlformats.org/drawingml/2006/chart">
            <c:chart xmlns:c="http://schemas.openxmlformats.org/drawingml/2006/chart" xmlns:r="http://schemas.openxmlformats.org/officeDocument/2006/relationships" r:id="rId4"/>
          </a:graphicData>
        </a:graphic>
      </p:graphicFrame>
      <p:sp>
        <p:nvSpPr>
          <p:cNvPr id="27" name="CuadroTexto 26">
            <a:extLst>
              <a:ext uri="{FF2B5EF4-FFF2-40B4-BE49-F238E27FC236}">
                <a16:creationId xmlns:a16="http://schemas.microsoft.com/office/drawing/2014/main" id="{8772E2ED-941C-6F62-9A57-5875EF3F0259}"/>
              </a:ext>
            </a:extLst>
          </p:cNvPr>
          <p:cNvSpPr txBox="1"/>
          <p:nvPr/>
        </p:nvSpPr>
        <p:spPr>
          <a:xfrm>
            <a:off x="414727" y="4933710"/>
            <a:ext cx="11362546" cy="923330"/>
          </a:xfrm>
          <a:prstGeom prst="rect">
            <a:avLst/>
          </a:prstGeom>
          <a:noFill/>
        </p:spPr>
        <p:txBody>
          <a:bodyPr wrap="square">
            <a:spAutoFit/>
          </a:bodyPr>
          <a:lstStyle/>
          <a:p>
            <a:r>
              <a:rPr lang="en-US" noProof="0" dirty="0">
                <a:solidFill>
                  <a:srgbClr val="01369E"/>
                </a:solidFill>
              </a:rPr>
              <a:t>The data reveals that the 'Silver' segment is a major macroeconomic force, accounting for 24.3% of Colombia's total urban household consumption. Structurally, the senior expenditure profile shows a higher relative concentration in essential spending (such as housing and food) compared to the non-silver population.</a:t>
            </a:r>
          </a:p>
        </p:txBody>
      </p:sp>
      <p:sp>
        <p:nvSpPr>
          <p:cNvPr id="28" name="CuadroTexto 27">
            <a:extLst>
              <a:ext uri="{FF2B5EF4-FFF2-40B4-BE49-F238E27FC236}">
                <a16:creationId xmlns:a16="http://schemas.microsoft.com/office/drawing/2014/main" id="{33CBB770-DF2F-7BEC-EF29-F442EA2DF067}"/>
              </a:ext>
            </a:extLst>
          </p:cNvPr>
          <p:cNvSpPr txBox="1"/>
          <p:nvPr/>
        </p:nvSpPr>
        <p:spPr>
          <a:xfrm>
            <a:off x="2991016" y="1722121"/>
            <a:ext cx="1123784" cy="5232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noProof="0" dirty="0"/>
              <a:t>24.3%</a:t>
            </a:r>
          </a:p>
        </p:txBody>
      </p:sp>
      <p:sp>
        <p:nvSpPr>
          <p:cNvPr id="30" name="CuadroTexto 29">
            <a:extLst>
              <a:ext uri="{FF2B5EF4-FFF2-40B4-BE49-F238E27FC236}">
                <a16:creationId xmlns:a16="http://schemas.microsoft.com/office/drawing/2014/main" id="{C0356B0A-2336-DEFA-87DE-9342808F0F7E}"/>
              </a:ext>
            </a:extLst>
          </p:cNvPr>
          <p:cNvSpPr txBox="1"/>
          <p:nvPr/>
        </p:nvSpPr>
        <p:spPr>
          <a:xfrm>
            <a:off x="4378364" y="1722121"/>
            <a:ext cx="1123784" cy="5232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noProof="0" dirty="0"/>
              <a:t>75.7%</a:t>
            </a:r>
          </a:p>
        </p:txBody>
      </p:sp>
    </p:spTree>
    <p:extLst>
      <p:ext uri="{BB962C8B-B14F-4D97-AF65-F5344CB8AC3E}">
        <p14:creationId xmlns:p14="http://schemas.microsoft.com/office/powerpoint/2010/main" val="480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D5FC0E9B-6B6A-C8DA-869D-643B1D290C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97D45F-F68C-1AA7-65C4-4D5B6E3A5B62}"/>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 </a:t>
            </a:r>
          </a:p>
          <a:p>
            <a:pPr algn="r"/>
            <a:r>
              <a:rPr lang="en-US" sz="3600" noProof="0" dirty="0">
                <a:solidFill>
                  <a:schemeClr val="accent1">
                    <a:lumMod val="75000"/>
                  </a:schemeClr>
                </a:solidFill>
              </a:rPr>
              <a:t>Descriptive Statistics &amp; Consumption Mix</a:t>
            </a:r>
          </a:p>
        </p:txBody>
      </p:sp>
      <p:pic>
        <p:nvPicPr>
          <p:cNvPr id="4" name="Gráfico 3">
            <a:extLst>
              <a:ext uri="{FF2B5EF4-FFF2-40B4-BE49-F238E27FC236}">
                <a16:creationId xmlns:a16="http://schemas.microsoft.com/office/drawing/2014/main" id="{F75636F3-1BB8-7592-48F0-405CC7075B5A}"/>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946199BC-F3E3-CD3B-92F2-7A84C0D4699B}"/>
              </a:ext>
            </a:extLst>
          </p:cNvPr>
          <p:cNvSpPr txBox="1"/>
          <p:nvPr/>
        </p:nvSpPr>
        <p:spPr>
          <a:xfrm>
            <a:off x="414727" y="3028281"/>
            <a:ext cx="3492656" cy="1631216"/>
          </a:xfrm>
          <a:prstGeom prst="rect">
            <a:avLst/>
          </a:prstGeom>
          <a:noFill/>
        </p:spPr>
        <p:txBody>
          <a:bodyPr wrap="square">
            <a:spAutoFit/>
          </a:bodyPr>
          <a:lstStyle/>
          <a:p>
            <a:r>
              <a:rPr lang="en-US" sz="2000" noProof="0" dirty="0"/>
              <a:t>National expenditure averages mask a deep structural divergence, as demographics vary fundamentally according to regional income levels. </a:t>
            </a:r>
            <a:endParaRPr lang="en-US" sz="2000" b="1" noProof="0" dirty="0">
              <a:solidFill>
                <a:schemeClr val="accent1"/>
              </a:solidFill>
            </a:endParaRPr>
          </a:p>
        </p:txBody>
      </p:sp>
      <p:graphicFrame>
        <p:nvGraphicFramePr>
          <p:cNvPr id="9" name="Gráfico 8">
            <a:extLst>
              <a:ext uri="{FF2B5EF4-FFF2-40B4-BE49-F238E27FC236}">
                <a16:creationId xmlns:a16="http://schemas.microsoft.com/office/drawing/2014/main" id="{544E989B-5362-B9C3-AA80-4348A95ED1DF}"/>
              </a:ext>
            </a:extLst>
          </p:cNvPr>
          <p:cNvGraphicFramePr>
            <a:graphicFrameLocks noGrp="1"/>
          </p:cNvGraphicFramePr>
          <p:nvPr>
            <p:extLst>
              <p:ext uri="{D42A27DB-BD31-4B8C-83A1-F6EECF244321}">
                <p14:modId xmlns:p14="http://schemas.microsoft.com/office/powerpoint/2010/main" val="3108130169"/>
              </p:ext>
            </p:extLst>
          </p:nvPr>
        </p:nvGraphicFramePr>
        <p:xfrm>
          <a:off x="4432301" y="1625600"/>
          <a:ext cx="7118304" cy="5018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796ECE35-E9B5-54AB-CF7D-062A2166F8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664844-4C46-2FE1-3261-7EE61849B7E4}"/>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 </a:t>
            </a:r>
          </a:p>
          <a:p>
            <a:pPr algn="r"/>
            <a:r>
              <a:rPr lang="en-US" sz="3600" noProof="0" dirty="0">
                <a:solidFill>
                  <a:schemeClr val="accent1">
                    <a:lumMod val="75000"/>
                  </a:schemeClr>
                </a:solidFill>
              </a:rPr>
              <a:t>A tale of two cities</a:t>
            </a:r>
          </a:p>
        </p:txBody>
      </p:sp>
      <p:pic>
        <p:nvPicPr>
          <p:cNvPr id="4" name="Gráfico 3">
            <a:extLst>
              <a:ext uri="{FF2B5EF4-FFF2-40B4-BE49-F238E27FC236}">
                <a16:creationId xmlns:a16="http://schemas.microsoft.com/office/drawing/2014/main" id="{BA4C3165-3056-6C07-A139-6453E19A4635}"/>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7D22613F-421E-021E-966A-89ADA1B3471B}"/>
              </a:ext>
            </a:extLst>
          </p:cNvPr>
          <p:cNvSpPr txBox="1"/>
          <p:nvPr/>
        </p:nvSpPr>
        <p:spPr>
          <a:xfrm>
            <a:off x="632559" y="2170719"/>
            <a:ext cx="3863241" cy="2246769"/>
          </a:xfrm>
          <a:prstGeom prst="rect">
            <a:avLst/>
          </a:prstGeom>
          <a:noFill/>
        </p:spPr>
        <p:txBody>
          <a:bodyPr wrap="square">
            <a:spAutoFit/>
          </a:bodyPr>
          <a:lstStyle/>
          <a:p>
            <a:r>
              <a:rPr lang="en-US" sz="2000" noProof="0" dirty="0"/>
              <a:t>While </a:t>
            </a:r>
            <a:r>
              <a:rPr lang="en-US" sz="2000" b="1" noProof="0" dirty="0"/>
              <a:t>peripheral</a:t>
            </a:r>
            <a:r>
              <a:rPr lang="en-US" sz="2000" noProof="0" dirty="0"/>
              <a:t> urban contexts like </a:t>
            </a:r>
            <a:r>
              <a:rPr lang="en-US" sz="2000" b="1" noProof="0" dirty="0"/>
              <a:t>Quibdó</a:t>
            </a:r>
            <a:r>
              <a:rPr lang="en-US" sz="2000" noProof="0" dirty="0"/>
              <a:t> lock senior demand into essential spending for survival, </a:t>
            </a:r>
            <a:r>
              <a:rPr lang="en-US" sz="2000" b="1" noProof="0" dirty="0"/>
              <a:t>high-income hubs like Medellín </a:t>
            </a:r>
            <a:r>
              <a:rPr lang="en-US" sz="2000" noProof="0" dirty="0"/>
              <a:t>reveal a structural shift toward human capital and wellbeing sectors.</a:t>
            </a:r>
            <a:endParaRPr lang="en-US" sz="2000" b="1" noProof="0" dirty="0">
              <a:solidFill>
                <a:schemeClr val="accent1"/>
              </a:solidFill>
            </a:endParaRPr>
          </a:p>
        </p:txBody>
      </p:sp>
      <p:graphicFrame>
        <p:nvGraphicFramePr>
          <p:cNvPr id="3" name="Gráfico 2">
            <a:extLst>
              <a:ext uri="{FF2B5EF4-FFF2-40B4-BE49-F238E27FC236}">
                <a16:creationId xmlns:a16="http://schemas.microsoft.com/office/drawing/2014/main" id="{57840CA6-FBB1-3965-3BEA-C405E59E5313}"/>
              </a:ext>
            </a:extLst>
          </p:cNvPr>
          <p:cNvGraphicFramePr>
            <a:graphicFrameLocks noGrp="1"/>
          </p:cNvGraphicFramePr>
          <p:nvPr>
            <p:extLst>
              <p:ext uri="{D42A27DB-BD31-4B8C-83A1-F6EECF244321}">
                <p14:modId xmlns:p14="http://schemas.microsoft.com/office/powerpoint/2010/main" val="3836355829"/>
              </p:ext>
            </p:extLst>
          </p:nvPr>
        </p:nvGraphicFramePr>
        <p:xfrm>
          <a:off x="4726186" y="1578798"/>
          <a:ext cx="7051087" cy="4414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75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BA4B-ACC7-7340-34EF-13E58CCDDD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EAE414-B0CA-4642-67F3-562F13B135F1}"/>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II: </a:t>
            </a:r>
          </a:p>
          <a:p>
            <a:pPr algn="r"/>
            <a:r>
              <a:rPr lang="en-US" sz="3600" noProof="0" dirty="0">
                <a:solidFill>
                  <a:schemeClr val="accent1">
                    <a:lumMod val="75000"/>
                  </a:schemeClr>
                </a:solidFill>
              </a:rPr>
              <a:t>Economic Impact — Value Added Generation</a:t>
            </a:r>
          </a:p>
        </p:txBody>
      </p:sp>
      <p:pic>
        <p:nvPicPr>
          <p:cNvPr id="4" name="Gráfico 3">
            <a:extLst>
              <a:ext uri="{FF2B5EF4-FFF2-40B4-BE49-F238E27FC236}">
                <a16:creationId xmlns:a16="http://schemas.microsoft.com/office/drawing/2014/main" id="{999F908B-ABBE-1A06-D6C5-23FDB7499738}"/>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D80F452A-D28B-3ACB-CCAC-11E7EF93145E}"/>
              </a:ext>
            </a:extLst>
          </p:cNvPr>
          <p:cNvSpPr txBox="1"/>
          <p:nvPr/>
        </p:nvSpPr>
        <p:spPr>
          <a:xfrm>
            <a:off x="414727" y="5056383"/>
            <a:ext cx="11362545" cy="1569660"/>
          </a:xfrm>
          <a:prstGeom prst="rect">
            <a:avLst/>
          </a:prstGeom>
          <a:noFill/>
        </p:spPr>
        <p:txBody>
          <a:bodyPr wrap="square">
            <a:spAutoFit/>
          </a:bodyPr>
          <a:lstStyle/>
          <a:p>
            <a:r>
              <a:rPr lang="en-US" sz="2400" b="1" noProof="0" dirty="0">
                <a:solidFill>
                  <a:srgbClr val="01369E"/>
                </a:solidFill>
              </a:rPr>
              <a:t>The Macro Magnitude:</a:t>
            </a:r>
            <a:r>
              <a:rPr lang="en-US" sz="2400" noProof="0" dirty="0">
                <a:solidFill>
                  <a:srgbClr val="01369E"/>
                </a:solidFill>
              </a:rPr>
              <a:t> On average, total household consumption across the 38 analyzed cities generates value added that represents 31.3% of national GDP. The </a:t>
            </a:r>
            <a:r>
              <a:rPr lang="en-US" sz="2400" b="1" noProof="0" dirty="0">
                <a:solidFill>
                  <a:srgbClr val="01369E"/>
                </a:solidFill>
              </a:rPr>
              <a:t>Silver segment alone represents 8.1% of total GDP</a:t>
            </a:r>
            <a:r>
              <a:rPr lang="en-US" sz="2400" noProof="0" dirty="0">
                <a:solidFill>
                  <a:srgbClr val="01369E"/>
                </a:solidFill>
              </a:rPr>
              <a:t>—accounting for a quarter of total household consumption. </a:t>
            </a:r>
          </a:p>
        </p:txBody>
      </p:sp>
      <p:pic>
        <p:nvPicPr>
          <p:cNvPr id="5" name="Imagen 4">
            <a:extLst>
              <a:ext uri="{FF2B5EF4-FFF2-40B4-BE49-F238E27FC236}">
                <a16:creationId xmlns:a16="http://schemas.microsoft.com/office/drawing/2014/main" id="{FD666E52-6238-BB02-B626-41D8C2EFD276}"/>
              </a:ext>
            </a:extLst>
          </p:cNvPr>
          <p:cNvPicPr>
            <a:picLocks noChangeAspect="1"/>
          </p:cNvPicPr>
          <p:nvPr/>
        </p:nvPicPr>
        <p:blipFill>
          <a:blip r:embed="rId3"/>
          <a:stretch>
            <a:fillRect/>
          </a:stretch>
        </p:blipFill>
        <p:spPr>
          <a:xfrm>
            <a:off x="1790701" y="1565948"/>
            <a:ext cx="8864600" cy="3490435"/>
          </a:xfrm>
          <a:prstGeom prst="rect">
            <a:avLst/>
          </a:prstGeom>
        </p:spPr>
      </p:pic>
    </p:spTree>
    <p:extLst>
      <p:ext uri="{BB962C8B-B14F-4D97-AF65-F5344CB8AC3E}">
        <p14:creationId xmlns:p14="http://schemas.microsoft.com/office/powerpoint/2010/main" val="11345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CDFE-BE84-C876-2541-644C3C9D73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7AE2A9-0345-832D-E67D-D04B8E32B3B0}"/>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II: </a:t>
            </a:r>
          </a:p>
          <a:p>
            <a:pPr algn="r"/>
            <a:r>
              <a:rPr lang="en-US" sz="3600" noProof="0" dirty="0">
                <a:solidFill>
                  <a:schemeClr val="accent1">
                    <a:lumMod val="75000"/>
                  </a:schemeClr>
                </a:solidFill>
              </a:rPr>
              <a:t>Economic Impact — Value Added Generation</a:t>
            </a:r>
          </a:p>
        </p:txBody>
      </p:sp>
      <p:pic>
        <p:nvPicPr>
          <p:cNvPr id="4" name="Gráfico 3">
            <a:extLst>
              <a:ext uri="{FF2B5EF4-FFF2-40B4-BE49-F238E27FC236}">
                <a16:creationId xmlns:a16="http://schemas.microsoft.com/office/drawing/2014/main" id="{F7566950-379C-13C4-9CFC-7BA4BB78B553}"/>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F35308FF-4880-EC8B-1E91-E9FE5F7ED927}"/>
              </a:ext>
            </a:extLst>
          </p:cNvPr>
          <p:cNvSpPr txBox="1"/>
          <p:nvPr/>
        </p:nvSpPr>
        <p:spPr>
          <a:xfrm>
            <a:off x="414728" y="2095417"/>
            <a:ext cx="11362545" cy="3416320"/>
          </a:xfrm>
          <a:prstGeom prst="rect">
            <a:avLst/>
          </a:prstGeom>
          <a:noFill/>
        </p:spPr>
        <p:txBody>
          <a:bodyPr wrap="square">
            <a:spAutoFit/>
          </a:bodyPr>
          <a:lstStyle/>
          <a:p>
            <a:r>
              <a:rPr lang="en-US" sz="2400" b="1" noProof="0" dirty="0">
                <a:solidFill>
                  <a:srgbClr val="01369E"/>
                </a:solidFill>
              </a:rPr>
              <a:t>Aggregated Concentration:</a:t>
            </a:r>
            <a:r>
              <a:rPr lang="en-US" sz="2400" noProof="0" dirty="0">
                <a:solidFill>
                  <a:srgbClr val="01369E"/>
                </a:solidFill>
              </a:rPr>
              <a:t> The country's main metropolitan areas (Bogotá, Medellín, Cali, Bucaramanga, and Barranquilla) </a:t>
            </a:r>
            <a:r>
              <a:rPr lang="en-US" sz="2400" dirty="0">
                <a:solidFill>
                  <a:srgbClr val="01369E"/>
                </a:solidFill>
              </a:rPr>
              <a:t>produce</a:t>
            </a:r>
            <a:r>
              <a:rPr lang="en-US" sz="2400" noProof="0" dirty="0">
                <a:solidFill>
                  <a:srgbClr val="01369E"/>
                </a:solidFill>
              </a:rPr>
              <a:t> </a:t>
            </a:r>
            <a:r>
              <a:rPr lang="en-US" sz="2400" b="1" noProof="0" dirty="0">
                <a:solidFill>
                  <a:srgbClr val="01369E"/>
                </a:solidFill>
              </a:rPr>
              <a:t>77.2% of the total Value Added</a:t>
            </a:r>
            <a:r>
              <a:rPr lang="en-US" sz="2400" noProof="0" dirty="0">
                <a:solidFill>
                  <a:srgbClr val="01369E"/>
                </a:solidFill>
              </a:rPr>
              <a:t> generated by the Silver Economy. </a:t>
            </a:r>
          </a:p>
          <a:p>
            <a:endParaRPr lang="en-US" sz="2400" b="1" noProof="0" dirty="0">
              <a:solidFill>
                <a:srgbClr val="01369E"/>
              </a:solidFill>
            </a:endParaRPr>
          </a:p>
          <a:p>
            <a:r>
              <a:rPr lang="en-US" sz="2400" b="1" noProof="0" dirty="0">
                <a:solidFill>
                  <a:srgbClr val="01369E"/>
                </a:solidFill>
              </a:rPr>
              <a:t>The Top Silver Economies (Share of Local GDP):</a:t>
            </a:r>
            <a:endParaRPr lang="en-US" sz="2400" noProof="0" dirty="0">
              <a:solidFill>
                <a:srgbClr val="01369E"/>
              </a:solidFill>
            </a:endParaRPr>
          </a:p>
          <a:p>
            <a:r>
              <a:rPr lang="en-US" sz="2400" noProof="0" dirty="0">
                <a:solidFill>
                  <a:srgbClr val="01369E"/>
                </a:solidFill>
              </a:rPr>
              <a:t>Bogotá (13.0%) | Armenia (10.7%) | Manizales (9.6%) | Pereira (9.0%) | Cúcuta (9.0%). </a:t>
            </a:r>
          </a:p>
          <a:p>
            <a:endParaRPr lang="en-US" sz="2400" b="1" noProof="0" dirty="0">
              <a:solidFill>
                <a:srgbClr val="01369E"/>
              </a:solidFill>
            </a:endParaRPr>
          </a:p>
          <a:p>
            <a:r>
              <a:rPr lang="en-US" sz="2400" b="1" noProof="0" dirty="0">
                <a:solidFill>
                  <a:srgbClr val="01369E"/>
                </a:solidFill>
              </a:rPr>
              <a:t>Sectoral Multipliers:</a:t>
            </a:r>
            <a:r>
              <a:rPr lang="en-US" sz="2400" noProof="0" dirty="0">
                <a:solidFill>
                  <a:srgbClr val="01369E"/>
                </a:solidFill>
              </a:rPr>
              <a:t> High demand concentration in labor-intensive sectors like Services and Retail, showing that senior consumption is a vital supporter of local employment. </a:t>
            </a:r>
          </a:p>
        </p:txBody>
      </p:sp>
    </p:spTree>
    <p:extLst>
      <p:ext uri="{BB962C8B-B14F-4D97-AF65-F5344CB8AC3E}">
        <p14:creationId xmlns:p14="http://schemas.microsoft.com/office/powerpoint/2010/main" val="10373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30E99CF3-E1CF-8078-FEAA-5574F78EFA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2888CD-7A6B-29F1-AEBE-7950FCFE0C40}"/>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III: </a:t>
            </a:r>
          </a:p>
          <a:p>
            <a:pPr algn="r"/>
            <a:r>
              <a:rPr lang="en-US" sz="3600" noProof="0" dirty="0">
                <a:solidFill>
                  <a:schemeClr val="accent1">
                    <a:lumMod val="75000"/>
                  </a:schemeClr>
                </a:solidFill>
              </a:rPr>
              <a:t>Regional Typologies &amp; Structural Spillovers</a:t>
            </a:r>
          </a:p>
        </p:txBody>
      </p:sp>
      <p:pic>
        <p:nvPicPr>
          <p:cNvPr id="4" name="Gráfico 3">
            <a:extLst>
              <a:ext uri="{FF2B5EF4-FFF2-40B4-BE49-F238E27FC236}">
                <a16:creationId xmlns:a16="http://schemas.microsoft.com/office/drawing/2014/main" id="{2A57F690-0849-4D03-A159-F9E57DBDF85E}"/>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B9422668-ABB9-CD82-B759-FE84529C6D5E}"/>
              </a:ext>
            </a:extLst>
          </p:cNvPr>
          <p:cNvSpPr txBox="1"/>
          <p:nvPr/>
        </p:nvSpPr>
        <p:spPr>
          <a:xfrm>
            <a:off x="414727" y="1941793"/>
            <a:ext cx="11362546" cy="3046988"/>
          </a:xfrm>
          <a:prstGeom prst="rect">
            <a:avLst/>
          </a:prstGeom>
          <a:noFill/>
        </p:spPr>
        <p:txBody>
          <a:bodyPr wrap="square">
            <a:spAutoFit/>
          </a:bodyPr>
          <a:lstStyle/>
          <a:p>
            <a:endParaRPr lang="en-US" sz="2400" noProof="0" dirty="0">
              <a:solidFill>
                <a:srgbClr val="01369E"/>
              </a:solidFill>
            </a:endParaRPr>
          </a:p>
          <a:p>
            <a:r>
              <a:rPr lang="en-US" sz="2400" b="1" noProof="0" dirty="0">
                <a:solidFill>
                  <a:srgbClr val="01369E"/>
                </a:solidFill>
              </a:rPr>
              <a:t>Geographical Transfer:</a:t>
            </a:r>
            <a:r>
              <a:rPr lang="en-US" sz="2400" noProof="0" dirty="0">
                <a:solidFill>
                  <a:srgbClr val="01369E"/>
                </a:solidFill>
              </a:rPr>
              <a:t> Because local economies lack the productive complexity to supply specialized goods and services (like complex healthcare), this income acts as an inadvertent pipeline of wealth transfer, subsidizing the growth of advanced industrial cores. </a:t>
            </a:r>
          </a:p>
          <a:p>
            <a:endParaRPr lang="en-US" sz="2400" noProof="0" dirty="0">
              <a:solidFill>
                <a:srgbClr val="01369E"/>
              </a:solidFill>
            </a:endParaRPr>
          </a:p>
          <a:p>
            <a:r>
              <a:rPr lang="en-US" sz="2400" b="1" noProof="0" dirty="0">
                <a:solidFill>
                  <a:srgbClr val="01369E"/>
                </a:solidFill>
              </a:rPr>
              <a:t>Demographic Divergence:</a:t>
            </a:r>
            <a:r>
              <a:rPr lang="en-US" sz="2400" noProof="0" dirty="0">
                <a:solidFill>
                  <a:srgbClr val="01369E"/>
                </a:solidFill>
              </a:rPr>
              <a:t> Ageing deepens the economic divide between the center and the periphery instead of acting as a uniform economic dividend. </a:t>
            </a:r>
          </a:p>
        </p:txBody>
      </p:sp>
    </p:spTree>
    <p:extLst>
      <p:ext uri="{BB962C8B-B14F-4D97-AF65-F5344CB8AC3E}">
        <p14:creationId xmlns:p14="http://schemas.microsoft.com/office/powerpoint/2010/main" val="8970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9A7251AB-32EF-599C-DD2A-00D2A4B69F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FDC975-C39E-F7C4-64A0-2219D0C9BBC4}"/>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III: </a:t>
            </a:r>
          </a:p>
          <a:p>
            <a:pPr algn="r"/>
            <a:r>
              <a:rPr lang="en-US" sz="3600" noProof="0" dirty="0">
                <a:solidFill>
                  <a:schemeClr val="accent1">
                    <a:lumMod val="75000"/>
                  </a:schemeClr>
                </a:solidFill>
              </a:rPr>
              <a:t>Regional Typologies &amp; Structural Spillovers</a:t>
            </a:r>
          </a:p>
        </p:txBody>
      </p:sp>
      <p:pic>
        <p:nvPicPr>
          <p:cNvPr id="4" name="Gráfico 3">
            <a:extLst>
              <a:ext uri="{FF2B5EF4-FFF2-40B4-BE49-F238E27FC236}">
                <a16:creationId xmlns:a16="http://schemas.microsoft.com/office/drawing/2014/main" id="{380283CA-E55A-3F2E-6903-A5730DD01741}"/>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graphicFrame>
        <p:nvGraphicFramePr>
          <p:cNvPr id="6" name="Gráfico 5">
            <a:extLst>
              <a:ext uri="{FF2B5EF4-FFF2-40B4-BE49-F238E27FC236}">
                <a16:creationId xmlns:a16="http://schemas.microsoft.com/office/drawing/2014/main" id="{B2FF3EBE-6DF0-3A42-CFD3-3DEB2F633DF8}"/>
              </a:ext>
            </a:extLst>
          </p:cNvPr>
          <p:cNvGraphicFramePr>
            <a:graphicFrameLocks noGrp="1"/>
          </p:cNvGraphicFramePr>
          <p:nvPr>
            <p:extLst>
              <p:ext uri="{D42A27DB-BD31-4B8C-83A1-F6EECF244321}">
                <p14:modId xmlns:p14="http://schemas.microsoft.com/office/powerpoint/2010/main" val="3073984661"/>
              </p:ext>
            </p:extLst>
          </p:nvPr>
        </p:nvGraphicFramePr>
        <p:xfrm>
          <a:off x="4131099" y="1618556"/>
          <a:ext cx="7520987" cy="511410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DA30699A-B57D-FFB7-D2B4-55C9D0030AAF}"/>
              </a:ext>
            </a:extLst>
          </p:cNvPr>
          <p:cNvSpPr txBox="1"/>
          <p:nvPr/>
        </p:nvSpPr>
        <p:spPr>
          <a:xfrm>
            <a:off x="414727" y="1618556"/>
            <a:ext cx="3498540" cy="4524315"/>
          </a:xfrm>
          <a:prstGeom prst="rect">
            <a:avLst/>
          </a:prstGeom>
          <a:noFill/>
        </p:spPr>
        <p:txBody>
          <a:bodyPr wrap="square">
            <a:spAutoFit/>
          </a:bodyPr>
          <a:lstStyle/>
          <a:p>
            <a:r>
              <a:rPr lang="en-US" sz="2400" b="1" dirty="0">
                <a:solidFill>
                  <a:srgbClr val="01369E"/>
                </a:solidFill>
              </a:rPr>
              <a:t>Impact of the Silver economy by cities, in % of the region’s GRP.</a:t>
            </a:r>
          </a:p>
          <a:p>
            <a:endParaRPr lang="en-US" sz="2400" dirty="0">
              <a:solidFill>
                <a:srgbClr val="01369E"/>
              </a:solidFill>
            </a:endParaRPr>
          </a:p>
          <a:p>
            <a:r>
              <a:rPr lang="en-US" sz="2400" dirty="0">
                <a:solidFill>
                  <a:srgbClr val="01369E"/>
                </a:solidFill>
              </a:rPr>
              <a:t>On top of highlighting the most industrialized regions (Bogota, Medellin, Cali), this graph identifies other, middle-sized cities with large Silver impacts (Armenia, Manizales, Pereira)</a:t>
            </a:r>
          </a:p>
        </p:txBody>
      </p:sp>
    </p:spTree>
    <p:extLst>
      <p:ext uri="{BB962C8B-B14F-4D97-AF65-F5344CB8AC3E}">
        <p14:creationId xmlns:p14="http://schemas.microsoft.com/office/powerpoint/2010/main" val="42750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5A5AB762-4C0C-1847-5B83-D83E602AFE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5C4CFD-F1C6-FBDD-FFF9-5D3AB745E695}"/>
              </a:ext>
            </a:extLst>
          </p:cNvPr>
          <p:cNvSpPr txBox="1"/>
          <p:nvPr/>
        </p:nvSpPr>
        <p:spPr>
          <a:xfrm>
            <a:off x="1517904" y="125342"/>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Results III: </a:t>
            </a:r>
          </a:p>
          <a:p>
            <a:pPr algn="r"/>
            <a:r>
              <a:rPr lang="en-US" sz="3600" noProof="0" dirty="0">
                <a:solidFill>
                  <a:schemeClr val="accent1">
                    <a:lumMod val="75000"/>
                  </a:schemeClr>
                </a:solidFill>
              </a:rPr>
              <a:t>Regional Typologies &amp; Structural Spillovers</a:t>
            </a:r>
          </a:p>
        </p:txBody>
      </p:sp>
      <p:pic>
        <p:nvPicPr>
          <p:cNvPr id="4" name="Gráfico 3">
            <a:extLst>
              <a:ext uri="{FF2B5EF4-FFF2-40B4-BE49-F238E27FC236}">
                <a16:creationId xmlns:a16="http://schemas.microsoft.com/office/drawing/2014/main" id="{D23B98F2-FA59-B00C-465B-A79AF2654DFA}"/>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graphicFrame>
        <p:nvGraphicFramePr>
          <p:cNvPr id="3" name="Gráfico 2">
            <a:extLst>
              <a:ext uri="{FF2B5EF4-FFF2-40B4-BE49-F238E27FC236}">
                <a16:creationId xmlns:a16="http://schemas.microsoft.com/office/drawing/2014/main" id="{155D0BB0-B24D-16E3-FA23-52676D8D7A95}"/>
              </a:ext>
            </a:extLst>
          </p:cNvPr>
          <p:cNvGraphicFramePr>
            <a:graphicFrameLocks noGrp="1"/>
          </p:cNvGraphicFramePr>
          <p:nvPr>
            <p:extLst>
              <p:ext uri="{D42A27DB-BD31-4B8C-83A1-F6EECF244321}">
                <p14:modId xmlns:p14="http://schemas.microsoft.com/office/powerpoint/2010/main" val="3257114461"/>
              </p:ext>
            </p:extLst>
          </p:nvPr>
        </p:nvGraphicFramePr>
        <p:xfrm>
          <a:off x="4419600" y="1608699"/>
          <a:ext cx="7357673" cy="493085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3517DD19-DC09-2B39-86EC-6A701C2269E7}"/>
              </a:ext>
            </a:extLst>
          </p:cNvPr>
          <p:cNvSpPr txBox="1"/>
          <p:nvPr/>
        </p:nvSpPr>
        <p:spPr>
          <a:xfrm>
            <a:off x="414727" y="1720840"/>
            <a:ext cx="3830702" cy="4154984"/>
          </a:xfrm>
          <a:prstGeom prst="rect">
            <a:avLst/>
          </a:prstGeom>
          <a:noFill/>
        </p:spPr>
        <p:txBody>
          <a:bodyPr wrap="square">
            <a:spAutoFit/>
          </a:bodyPr>
          <a:lstStyle/>
          <a:p>
            <a:r>
              <a:rPr lang="en-US" sz="2400" b="1" dirty="0">
                <a:solidFill>
                  <a:srgbClr val="01369E"/>
                </a:solidFill>
              </a:rPr>
              <a:t>Geographical transfers:</a:t>
            </a:r>
          </a:p>
          <a:p>
            <a:r>
              <a:rPr lang="en-US" sz="2400" dirty="0">
                <a:solidFill>
                  <a:srgbClr val="01369E"/>
                </a:solidFill>
              </a:rPr>
              <a:t>Percentage of impacts leaked to other regions, by city.</a:t>
            </a:r>
          </a:p>
          <a:p>
            <a:endParaRPr lang="en-US" sz="2400" dirty="0">
              <a:solidFill>
                <a:srgbClr val="01369E"/>
              </a:solidFill>
            </a:endParaRPr>
          </a:p>
          <a:p>
            <a:r>
              <a:rPr lang="en-US" sz="2400" dirty="0">
                <a:solidFill>
                  <a:srgbClr val="01369E"/>
                </a:solidFill>
              </a:rPr>
              <a:t>Part of impacts occur in the same region, but some of them are leaked to others</a:t>
            </a:r>
          </a:p>
          <a:p>
            <a:endParaRPr lang="en-US" sz="2400" dirty="0">
              <a:solidFill>
                <a:srgbClr val="01369E"/>
              </a:solidFill>
            </a:endParaRPr>
          </a:p>
          <a:p>
            <a:r>
              <a:rPr lang="en-US" sz="2400" dirty="0">
                <a:solidFill>
                  <a:srgbClr val="01369E"/>
                </a:solidFill>
              </a:rPr>
              <a:t>Cities in less developed regions produce higher leakages in other regions</a:t>
            </a:r>
          </a:p>
        </p:txBody>
      </p:sp>
    </p:spTree>
    <p:extLst>
      <p:ext uri="{BB962C8B-B14F-4D97-AF65-F5344CB8AC3E}">
        <p14:creationId xmlns:p14="http://schemas.microsoft.com/office/powerpoint/2010/main" val="19712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6A99EB-E86E-C54B-AF11-84EE6E78BBBE}"/>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Motivation</a:t>
            </a:r>
          </a:p>
        </p:txBody>
      </p:sp>
      <p:pic>
        <p:nvPicPr>
          <p:cNvPr id="4" name="Gráfico 3">
            <a:extLst>
              <a:ext uri="{FF2B5EF4-FFF2-40B4-BE49-F238E27FC236}">
                <a16:creationId xmlns:a16="http://schemas.microsoft.com/office/drawing/2014/main" id="{051A447C-D826-8E24-47FF-00AEEE6F3C55}"/>
              </a:ext>
            </a:extLst>
          </p:cNvPr>
          <p:cNvPicPr>
            <a:picLocks noChangeAspect="1"/>
          </p:cNvPicPr>
          <p:nvPr/>
        </p:nvPicPr>
        <p:blipFill>
          <a:blip>
            <a:extLst>
              <a:ext uri="{96DAC541-7B7A-43D3-8B79-37D633B846F1}">
                <asvg:svgBlip xmlns:asvg="http://schemas.microsoft.com/office/drawing/2016/SVG/main" r:embed="rId3"/>
              </a:ext>
            </a:extLst>
          </a:blip>
          <a:srcRect t="424" r="76282"/>
          <a:stretch>
            <a:fillRect/>
          </a:stretch>
        </p:blipFill>
        <p:spPr>
          <a:xfrm>
            <a:off x="414727" y="402336"/>
            <a:ext cx="435665" cy="440926"/>
          </a:xfrm>
          <a:prstGeom prst="rect">
            <a:avLst/>
          </a:prstGeom>
        </p:spPr>
      </p:pic>
      <p:sp>
        <p:nvSpPr>
          <p:cNvPr id="3" name="Rectangle 1">
            <a:extLst>
              <a:ext uri="{FF2B5EF4-FFF2-40B4-BE49-F238E27FC236}">
                <a16:creationId xmlns:a16="http://schemas.microsoft.com/office/drawing/2014/main" id="{3655B591-404F-BE5F-1775-9C85695DE4B4}"/>
              </a:ext>
            </a:extLst>
          </p:cNvPr>
          <p:cNvSpPr>
            <a:spLocks noChangeArrowheads="1"/>
          </p:cNvSpPr>
          <p:nvPr/>
        </p:nvSpPr>
        <p:spPr bwMode="auto">
          <a:xfrm>
            <a:off x="283176" y="1438656"/>
            <a:ext cx="630734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b="1" noProof="0" dirty="0">
                <a:solidFill>
                  <a:srgbClr val="01369E"/>
                </a:solidFill>
              </a:rPr>
              <a:t>The Demographic Context: </a:t>
            </a:r>
            <a:r>
              <a:rPr lang="en-US" sz="2400" noProof="0" dirty="0">
                <a:solidFill>
                  <a:srgbClr val="01369E"/>
                </a:solidFill>
              </a:rPr>
              <a:t>Colombia is undergoing a rapid demographic transition, but unlike developed nations, this process takes place in an economy characterized by high informality and severe regional disparities</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The "Silver Economy" Phenomenon: </a:t>
            </a:r>
            <a:r>
              <a:rPr lang="en-US" sz="2400" noProof="0" dirty="0">
                <a:solidFill>
                  <a:srgbClr val="01369E"/>
                </a:solidFill>
              </a:rPr>
              <a:t>Defined as the economic activity generated by the consumption and needs of the population aged 55 and over.</a:t>
            </a:r>
          </a:p>
          <a:p>
            <a:endParaRPr lang="en-US" sz="2400" noProof="0" dirty="0">
              <a:solidFill>
                <a:srgbClr val="01369E"/>
              </a:solidFill>
            </a:endParaRPr>
          </a:p>
        </p:txBody>
      </p:sp>
      <p:sp>
        <p:nvSpPr>
          <p:cNvPr id="10" name="CuadroTexto 9">
            <a:extLst>
              <a:ext uri="{FF2B5EF4-FFF2-40B4-BE49-F238E27FC236}">
                <a16:creationId xmlns:a16="http://schemas.microsoft.com/office/drawing/2014/main" id="{11F8B56E-9C3B-B736-3DC6-4F80AB6E7B11}"/>
              </a:ext>
            </a:extLst>
          </p:cNvPr>
          <p:cNvSpPr txBox="1"/>
          <p:nvPr/>
        </p:nvSpPr>
        <p:spPr>
          <a:xfrm>
            <a:off x="3969608" y="4751858"/>
            <a:ext cx="7939216" cy="369332"/>
          </a:xfrm>
          <a:prstGeom prst="rect">
            <a:avLst/>
          </a:prstGeom>
          <a:noFill/>
        </p:spPr>
        <p:txBody>
          <a:bodyPr wrap="square">
            <a:spAutoFit/>
          </a:bodyPr>
          <a:lstStyle/>
          <a:p>
            <a:endParaRPr lang="en-US" noProof="0" dirty="0"/>
          </a:p>
        </p:txBody>
      </p:sp>
      <p:sp>
        <p:nvSpPr>
          <p:cNvPr id="12" name="CuadroTexto 11">
            <a:extLst>
              <a:ext uri="{FF2B5EF4-FFF2-40B4-BE49-F238E27FC236}">
                <a16:creationId xmlns:a16="http://schemas.microsoft.com/office/drawing/2014/main" id="{1BD214CA-583C-29B5-E7E3-FBB3178291E9}"/>
              </a:ext>
            </a:extLst>
          </p:cNvPr>
          <p:cNvSpPr txBox="1"/>
          <p:nvPr/>
        </p:nvSpPr>
        <p:spPr>
          <a:xfrm>
            <a:off x="3969608" y="4751858"/>
            <a:ext cx="7939216" cy="369332"/>
          </a:xfrm>
          <a:prstGeom prst="rect">
            <a:avLst/>
          </a:prstGeom>
          <a:noFill/>
        </p:spPr>
        <p:txBody>
          <a:bodyPr wrap="square">
            <a:spAutoFit/>
          </a:bodyPr>
          <a:lstStyle/>
          <a:p>
            <a:endParaRPr lang="en-US" noProof="0" dirty="0"/>
          </a:p>
        </p:txBody>
      </p:sp>
      <p:pic>
        <p:nvPicPr>
          <p:cNvPr id="14" name="Imagen 13">
            <a:extLst>
              <a:ext uri="{FF2B5EF4-FFF2-40B4-BE49-F238E27FC236}">
                <a16:creationId xmlns:a16="http://schemas.microsoft.com/office/drawing/2014/main" id="{7177660B-7E41-51EF-40B2-FD793D0C8F70}"/>
              </a:ext>
            </a:extLst>
          </p:cNvPr>
          <p:cNvPicPr>
            <a:picLocks noChangeAspect="1"/>
          </p:cNvPicPr>
          <p:nvPr/>
        </p:nvPicPr>
        <p:blipFill>
          <a:blip r:embed="rId4"/>
          <a:stretch>
            <a:fillRect/>
          </a:stretch>
        </p:blipFill>
        <p:spPr>
          <a:xfrm>
            <a:off x="6962233" y="1065707"/>
            <a:ext cx="5229767" cy="5715105"/>
          </a:xfrm>
          <a:prstGeom prst="rect">
            <a:avLst/>
          </a:prstGeom>
        </p:spPr>
      </p:pic>
    </p:spTree>
    <p:extLst>
      <p:ext uri="{BB962C8B-B14F-4D97-AF65-F5344CB8AC3E}">
        <p14:creationId xmlns:p14="http://schemas.microsoft.com/office/powerpoint/2010/main" val="259969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554B7-818A-CE50-8E4F-9451EAA0E3A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5F8558-4BED-F26F-9CF6-79A2F695D195}"/>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Final thoughts</a:t>
            </a:r>
          </a:p>
        </p:txBody>
      </p:sp>
      <p:pic>
        <p:nvPicPr>
          <p:cNvPr id="4" name="Gráfico 3">
            <a:extLst>
              <a:ext uri="{FF2B5EF4-FFF2-40B4-BE49-F238E27FC236}">
                <a16:creationId xmlns:a16="http://schemas.microsoft.com/office/drawing/2014/main" id="{018E3A7E-0BDD-E607-CEA6-3E148148A77D}"/>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
        <p:nvSpPr>
          <p:cNvPr id="13" name="CuadroTexto 12">
            <a:extLst>
              <a:ext uri="{FF2B5EF4-FFF2-40B4-BE49-F238E27FC236}">
                <a16:creationId xmlns:a16="http://schemas.microsoft.com/office/drawing/2014/main" id="{78DCB073-75B2-25B0-D31E-8364F06A21C6}"/>
              </a:ext>
            </a:extLst>
          </p:cNvPr>
          <p:cNvSpPr txBox="1"/>
          <p:nvPr/>
        </p:nvSpPr>
        <p:spPr>
          <a:xfrm>
            <a:off x="414727" y="1739223"/>
            <a:ext cx="11362546" cy="378565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1369E"/>
                </a:solidFill>
              </a:rPr>
              <a:t>The Silver Economy is </a:t>
            </a:r>
            <a:r>
              <a:rPr lang="en-US" sz="2400" b="1" dirty="0">
                <a:solidFill>
                  <a:srgbClr val="01369E"/>
                </a:solidFill>
              </a:rPr>
              <a:t>not a spatially uniform engine </a:t>
            </a:r>
            <a:r>
              <a:rPr lang="en-US" sz="2400" dirty="0">
                <a:solidFill>
                  <a:srgbClr val="01369E"/>
                </a:solidFill>
              </a:rPr>
              <a:t>of growth. Its developmental dividend depends strictly on pre-existing local industrial and service complexity.  </a:t>
            </a:r>
          </a:p>
          <a:p>
            <a:endParaRPr lang="en-US" sz="2400" dirty="0">
              <a:solidFill>
                <a:srgbClr val="01369E"/>
              </a:solidFill>
            </a:endParaRPr>
          </a:p>
          <a:p>
            <a:pPr marL="342900" indent="-342900">
              <a:buFont typeface="Arial" panose="020B0604020202020204" pitchFamily="34" charset="0"/>
              <a:buChar char="•"/>
            </a:pPr>
            <a:r>
              <a:rPr lang="en-US" sz="2400" b="1" dirty="0">
                <a:solidFill>
                  <a:srgbClr val="01369E"/>
                </a:solidFill>
              </a:rPr>
              <a:t>Integrated Policy Design: </a:t>
            </a:r>
            <a:r>
              <a:rPr lang="en-US" sz="2400" dirty="0">
                <a:solidFill>
                  <a:srgbClr val="01369E"/>
                </a:solidFill>
              </a:rPr>
              <a:t>Social security and pension expansion must be aligned with regional industrial policy. If peripheral regions cannot produce what their older populations need, the financial stimulus will always leak.  </a:t>
            </a:r>
          </a:p>
          <a:p>
            <a:endParaRPr lang="en-US" sz="2400" dirty="0">
              <a:solidFill>
                <a:srgbClr val="01369E"/>
              </a:solidFill>
            </a:endParaRPr>
          </a:p>
          <a:p>
            <a:pPr marL="342900" indent="-342900">
              <a:buFont typeface="Arial" panose="020B0604020202020204" pitchFamily="34" charset="0"/>
              <a:buChar char="•"/>
            </a:pPr>
            <a:r>
              <a:rPr lang="en-US" sz="2400" b="1" dirty="0">
                <a:solidFill>
                  <a:srgbClr val="01369E"/>
                </a:solidFill>
              </a:rPr>
              <a:t>Targeted Territorial Strategies: </a:t>
            </a:r>
            <a:r>
              <a:rPr lang="en-US" sz="2400" dirty="0">
                <a:solidFill>
                  <a:srgbClr val="01369E"/>
                </a:solidFill>
              </a:rPr>
              <a:t>Fostering local supply chains in healthcare, basic manufacturing, and food processing within peripheral territories is a requirement to turn the demographic transition into a tool for territorial cohesion. </a:t>
            </a:r>
            <a:endParaRPr lang="en-US" sz="2400" noProof="0" dirty="0">
              <a:solidFill>
                <a:srgbClr val="01369E"/>
              </a:solidFill>
            </a:endParaRPr>
          </a:p>
        </p:txBody>
      </p:sp>
    </p:spTree>
    <p:extLst>
      <p:ext uri="{BB962C8B-B14F-4D97-AF65-F5344CB8AC3E}">
        <p14:creationId xmlns:p14="http://schemas.microsoft.com/office/powerpoint/2010/main" val="27164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1000"/>
                                        <p:tgtEl>
                                          <p:spTgt spid="13">
                                            <p:txEl>
                                              <p:pRg st="4" end="4"/>
                                            </p:txEl>
                                          </p:spTgt>
                                        </p:tgtEl>
                                      </p:cBhvr>
                                    </p:animEffect>
                                    <p:anim calcmode="lin" valueType="num">
                                      <p:cBhvr>
                                        <p:cTn id="2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7EFB289E-8E5C-B04A-92AF-7F7AF86229DE}"/>
              </a:ext>
            </a:extLst>
          </p:cNvPr>
          <p:cNvSpPr txBox="1">
            <a:spLocks/>
          </p:cNvSpPr>
          <p:nvPr/>
        </p:nvSpPr>
        <p:spPr>
          <a:xfrm>
            <a:off x="0" y="0"/>
            <a:ext cx="12192000" cy="6858000"/>
          </a:xfrm>
          <a:prstGeom prst="rect">
            <a:avLst/>
          </a:prstGeom>
          <a:solidFill>
            <a:srgbClr val="001E42"/>
          </a:solidFill>
        </p:spPr>
        <p:txBody>
          <a:bodyPr/>
          <a:lstStyle/>
          <a:p>
            <a:endParaRPr lang="en-US" noProof="0" dirty="0"/>
          </a:p>
        </p:txBody>
      </p:sp>
      <p:grpSp>
        <p:nvGrpSpPr>
          <p:cNvPr id="6" name="Group 5">
            <a:extLst>
              <a:ext uri="{FF2B5EF4-FFF2-40B4-BE49-F238E27FC236}">
                <a16:creationId xmlns:a16="http://schemas.microsoft.com/office/drawing/2014/main" id="{C1517136-5158-BE4E-92EE-3145903C01E0}"/>
              </a:ext>
            </a:extLst>
          </p:cNvPr>
          <p:cNvGrpSpPr/>
          <p:nvPr/>
        </p:nvGrpSpPr>
        <p:grpSpPr>
          <a:xfrm>
            <a:off x="2069126" y="1984783"/>
            <a:ext cx="8370273" cy="1872768"/>
            <a:chOff x="1491764" y="2754418"/>
            <a:chExt cx="7229547" cy="988487"/>
          </a:xfrm>
        </p:grpSpPr>
        <p:sp>
          <p:nvSpPr>
            <p:cNvPr id="7" name="TextBox 6">
              <a:extLst>
                <a:ext uri="{FF2B5EF4-FFF2-40B4-BE49-F238E27FC236}">
                  <a16:creationId xmlns:a16="http://schemas.microsoft.com/office/drawing/2014/main" id="{6EF9D86B-A275-0948-B5D1-6760AF9B581A}"/>
                </a:ext>
              </a:extLst>
            </p:cNvPr>
            <p:cNvSpPr txBox="1"/>
            <p:nvPr/>
          </p:nvSpPr>
          <p:spPr>
            <a:xfrm>
              <a:off x="1491764" y="2754418"/>
              <a:ext cx="7229547" cy="536089"/>
            </a:xfrm>
            <a:prstGeom prst="rect">
              <a:avLst/>
            </a:prstGeom>
            <a:noFill/>
          </p:spPr>
          <p:txBody>
            <a:bodyPr wrap="square" lIns="91440" tIns="45720" rIns="91440" bIns="45720" rtlCol="0" anchor="t">
              <a:spAutoFit/>
            </a:bodyPr>
            <a:lstStyle/>
            <a:p>
              <a:pPr algn="ctr"/>
              <a:r>
                <a:rPr lang="en-US" sz="6000" b="1" noProof="0" dirty="0">
                  <a:solidFill>
                    <a:srgbClr val="0079FE"/>
                  </a:solidFill>
                  <a:latin typeface="Everyday Sans Black" pitchFamily="50" charset="0"/>
                </a:rPr>
                <a:t>Thank you</a:t>
              </a:r>
              <a:endParaRPr lang="en-US" noProof="0" dirty="0"/>
            </a:p>
          </p:txBody>
        </p:sp>
        <p:sp>
          <p:nvSpPr>
            <p:cNvPr id="8" name="TextBox 7">
              <a:extLst>
                <a:ext uri="{FF2B5EF4-FFF2-40B4-BE49-F238E27FC236}">
                  <a16:creationId xmlns:a16="http://schemas.microsoft.com/office/drawing/2014/main" id="{7B1412E8-BB02-4C40-A7BD-3C9709C944E8}"/>
                </a:ext>
              </a:extLst>
            </p:cNvPr>
            <p:cNvSpPr txBox="1"/>
            <p:nvPr/>
          </p:nvSpPr>
          <p:spPr>
            <a:xfrm>
              <a:off x="2388250" y="3499228"/>
              <a:ext cx="5436574" cy="243677"/>
            </a:xfrm>
            <a:prstGeom prst="rect">
              <a:avLst/>
            </a:prstGeom>
            <a:noFill/>
          </p:spPr>
          <p:txBody>
            <a:bodyPr wrap="square" rtlCol="0">
              <a:spAutoFit/>
            </a:bodyPr>
            <a:lstStyle/>
            <a:p>
              <a:pPr algn="ctr"/>
              <a:r>
                <a:rPr lang="en-US" sz="2400" noProof="0" dirty="0">
                  <a:solidFill>
                    <a:schemeClr val="bg1"/>
                  </a:solidFill>
                  <a:latin typeface="Everyday Sans Medium" pitchFamily="50" charset="0"/>
                  <a:hlinkClick r:id="rId2"/>
                </a:rPr>
                <a:t>enrique.gilles@cesa.edu.co</a:t>
              </a:r>
              <a:endParaRPr lang="en-US" sz="2400" noProof="0" dirty="0">
                <a:solidFill>
                  <a:schemeClr val="bg1"/>
                </a:solidFill>
                <a:latin typeface="Everyday Sans Medium" pitchFamily="50" charset="0"/>
              </a:endParaRPr>
            </a:p>
          </p:txBody>
        </p:sp>
      </p:grpSp>
      <p:pic>
        <p:nvPicPr>
          <p:cNvPr id="2" name="Gráfico 1">
            <a:extLst>
              <a:ext uri="{FF2B5EF4-FFF2-40B4-BE49-F238E27FC236}">
                <a16:creationId xmlns:a16="http://schemas.microsoft.com/office/drawing/2014/main" id="{321F32B8-ABCB-0647-8149-1444519B7A9A}"/>
              </a:ext>
            </a:extLst>
          </p:cNvPr>
          <p:cNvPicPr>
            <a:picLocks noChangeAspect="1"/>
          </p:cNvPicPr>
          <p:nvPr/>
        </p:nvPicPr>
        <p:blipFill>
          <a:blip>
            <a:extLst>
              <a:ext uri="{96DAC541-7B7A-43D3-8B79-37D633B846F1}">
                <asvg:svgBlip xmlns:asvg="http://schemas.microsoft.com/office/drawing/2016/SVG/main" r:embed="rId3"/>
              </a:ext>
            </a:extLst>
          </a:blip>
          <a:srcRect t="-2037" r="75748" b="-1"/>
          <a:stretch>
            <a:fillRect/>
          </a:stretch>
        </p:blipFill>
        <p:spPr>
          <a:xfrm>
            <a:off x="450625" y="393192"/>
            <a:ext cx="445487" cy="451822"/>
          </a:xfrm>
          <a:prstGeom prst="rect">
            <a:avLst/>
          </a:prstGeom>
        </p:spPr>
      </p:pic>
    </p:spTree>
    <p:extLst>
      <p:ext uri="{BB962C8B-B14F-4D97-AF65-F5344CB8AC3E}">
        <p14:creationId xmlns:p14="http://schemas.microsoft.com/office/powerpoint/2010/main" val="238434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22E7-75EB-20EF-6DD8-3C32184E60DA}"/>
            </a:ext>
          </a:extLst>
        </p:cNvPr>
        <p:cNvGrpSpPr/>
        <p:nvPr/>
      </p:nvGrpSpPr>
      <p:grpSpPr>
        <a:xfrm>
          <a:off x="0" y="0"/>
          <a:ext cx="0" cy="0"/>
          <a:chOff x="0" y="0"/>
          <a:chExt cx="0" cy="0"/>
        </a:xfrm>
      </p:grpSpPr>
      <p:pic>
        <p:nvPicPr>
          <p:cNvPr id="4" name="Gráfico 3">
            <a:extLst>
              <a:ext uri="{FF2B5EF4-FFF2-40B4-BE49-F238E27FC236}">
                <a16:creationId xmlns:a16="http://schemas.microsoft.com/office/drawing/2014/main" id="{E1D10C15-9DDB-5CBE-6DBA-770A399344A4}"/>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Tree>
    <p:extLst>
      <p:ext uri="{BB962C8B-B14F-4D97-AF65-F5344CB8AC3E}">
        <p14:creationId xmlns:p14="http://schemas.microsoft.com/office/powerpoint/2010/main" val="177832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9931-4DF0-FF9D-8E94-D1A04FEB7A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62B32C-BC47-5C83-926B-3A6D4846CB8E}"/>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Motivation</a:t>
            </a:r>
          </a:p>
        </p:txBody>
      </p:sp>
      <p:pic>
        <p:nvPicPr>
          <p:cNvPr id="4" name="Gráfico 3">
            <a:extLst>
              <a:ext uri="{FF2B5EF4-FFF2-40B4-BE49-F238E27FC236}">
                <a16:creationId xmlns:a16="http://schemas.microsoft.com/office/drawing/2014/main" id="{081EE5F4-6FA3-A53D-1C65-9D70B098571F}"/>
              </a:ext>
            </a:extLst>
          </p:cNvPr>
          <p:cNvPicPr>
            <a:picLocks noChangeAspect="1"/>
          </p:cNvPicPr>
          <p:nvPr/>
        </p:nvPicPr>
        <p:blipFill>
          <a:blip>
            <a:extLst>
              <a:ext uri="{96DAC541-7B7A-43D3-8B79-37D633B846F1}">
                <asvg:svgBlip xmlns:asvg="http://schemas.microsoft.com/office/drawing/2016/SVG/main" r:embed="rId3"/>
              </a:ext>
            </a:extLst>
          </a:blip>
          <a:srcRect t="424" r="76282"/>
          <a:stretch>
            <a:fillRect/>
          </a:stretch>
        </p:blipFill>
        <p:spPr>
          <a:xfrm>
            <a:off x="414727" y="402336"/>
            <a:ext cx="435665" cy="440926"/>
          </a:xfrm>
          <a:prstGeom prst="rect">
            <a:avLst/>
          </a:prstGeom>
        </p:spPr>
      </p:pic>
      <p:sp>
        <p:nvSpPr>
          <p:cNvPr id="3" name="Rectangle 1">
            <a:extLst>
              <a:ext uri="{FF2B5EF4-FFF2-40B4-BE49-F238E27FC236}">
                <a16:creationId xmlns:a16="http://schemas.microsoft.com/office/drawing/2014/main" id="{2097F410-30F3-411B-C5EC-755D5E7BEA5D}"/>
              </a:ext>
            </a:extLst>
          </p:cNvPr>
          <p:cNvSpPr>
            <a:spLocks noChangeArrowheads="1"/>
          </p:cNvSpPr>
          <p:nvPr/>
        </p:nvSpPr>
        <p:spPr bwMode="auto">
          <a:xfrm>
            <a:off x="533548" y="2156294"/>
            <a:ext cx="63073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noProof="0" dirty="0">
                <a:solidFill>
                  <a:srgbClr val="01369E"/>
                </a:solidFill>
              </a:rPr>
              <a:t>Colombia is a country with 32 departments plus the capital district </a:t>
            </a:r>
            <a:r>
              <a:rPr lang="en-US" sz="2400" dirty="0">
                <a:solidFill>
                  <a:srgbClr val="01369E"/>
                </a:solidFill>
              </a:rPr>
              <a:t>of Bogotá</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dirty="0">
                <a:solidFill>
                  <a:srgbClr val="01369E"/>
                </a:solidFill>
              </a:rPr>
              <a:t>Regional inequalities are large</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dirty="0">
                <a:solidFill>
                  <a:srgbClr val="01369E"/>
                </a:solidFill>
              </a:rPr>
              <a:t>Core – periphery scheme</a:t>
            </a:r>
            <a:endParaRPr lang="en-US" sz="2400" noProof="0" dirty="0">
              <a:solidFill>
                <a:srgbClr val="01369E"/>
              </a:solidFill>
            </a:endParaRPr>
          </a:p>
          <a:p>
            <a:endParaRPr lang="en-US" sz="2400" noProof="0" dirty="0">
              <a:solidFill>
                <a:srgbClr val="01369E"/>
              </a:solidFill>
            </a:endParaRPr>
          </a:p>
        </p:txBody>
      </p:sp>
      <p:sp>
        <p:nvSpPr>
          <p:cNvPr id="10" name="CuadroTexto 9">
            <a:extLst>
              <a:ext uri="{FF2B5EF4-FFF2-40B4-BE49-F238E27FC236}">
                <a16:creationId xmlns:a16="http://schemas.microsoft.com/office/drawing/2014/main" id="{454A58F8-3C98-152C-994E-53B2ABDEB6DB}"/>
              </a:ext>
            </a:extLst>
          </p:cNvPr>
          <p:cNvSpPr txBox="1"/>
          <p:nvPr/>
        </p:nvSpPr>
        <p:spPr>
          <a:xfrm>
            <a:off x="3969608" y="4751858"/>
            <a:ext cx="7939216" cy="369332"/>
          </a:xfrm>
          <a:prstGeom prst="rect">
            <a:avLst/>
          </a:prstGeom>
          <a:noFill/>
        </p:spPr>
        <p:txBody>
          <a:bodyPr wrap="square">
            <a:spAutoFit/>
          </a:bodyPr>
          <a:lstStyle/>
          <a:p>
            <a:endParaRPr lang="en-US" noProof="0" dirty="0"/>
          </a:p>
        </p:txBody>
      </p:sp>
      <p:sp>
        <p:nvSpPr>
          <p:cNvPr id="12" name="CuadroTexto 11">
            <a:extLst>
              <a:ext uri="{FF2B5EF4-FFF2-40B4-BE49-F238E27FC236}">
                <a16:creationId xmlns:a16="http://schemas.microsoft.com/office/drawing/2014/main" id="{29E113AD-6CBD-8C99-B810-ED3B1EF63E0D}"/>
              </a:ext>
            </a:extLst>
          </p:cNvPr>
          <p:cNvSpPr txBox="1"/>
          <p:nvPr/>
        </p:nvSpPr>
        <p:spPr>
          <a:xfrm>
            <a:off x="3969608" y="4751858"/>
            <a:ext cx="7939216" cy="369332"/>
          </a:xfrm>
          <a:prstGeom prst="rect">
            <a:avLst/>
          </a:prstGeom>
          <a:noFill/>
        </p:spPr>
        <p:txBody>
          <a:bodyPr wrap="square">
            <a:spAutoFit/>
          </a:bodyPr>
          <a:lstStyle/>
          <a:p>
            <a:endParaRPr lang="en-US" noProof="0" dirty="0"/>
          </a:p>
        </p:txBody>
      </p:sp>
      <p:pic>
        <p:nvPicPr>
          <p:cNvPr id="6" name="Imagen 5" descr="Political Map of Colombia showing its 32 departments and the capital district - Bogota">
            <a:extLst>
              <a:ext uri="{FF2B5EF4-FFF2-40B4-BE49-F238E27FC236}">
                <a16:creationId xmlns:a16="http://schemas.microsoft.com/office/drawing/2014/main" id="{E56FC42E-D78A-EA18-4902-93306FFF58B6}"/>
              </a:ext>
            </a:extLst>
          </p:cNvPr>
          <p:cNvPicPr>
            <a:picLocks noChangeAspect="1"/>
          </p:cNvPicPr>
          <p:nvPr/>
        </p:nvPicPr>
        <p:blipFill>
          <a:blip r:embed="rId4"/>
          <a:stretch>
            <a:fillRect/>
          </a:stretch>
        </p:blipFill>
        <p:spPr>
          <a:xfrm>
            <a:off x="7402647" y="1234426"/>
            <a:ext cx="4374626" cy="5143500"/>
          </a:xfrm>
          <a:prstGeom prst="rect">
            <a:avLst/>
          </a:prstGeom>
        </p:spPr>
      </p:pic>
    </p:spTree>
    <p:extLst>
      <p:ext uri="{BB962C8B-B14F-4D97-AF65-F5344CB8AC3E}">
        <p14:creationId xmlns:p14="http://schemas.microsoft.com/office/powerpoint/2010/main" val="272325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00C6-287F-DB1E-BD60-404EA0066B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88C1B2-B3FC-9B40-4FFC-427F1D0D8454}"/>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Research question and </a:t>
            </a:r>
            <a:r>
              <a:rPr lang="en-US" sz="3600" dirty="0">
                <a:solidFill>
                  <a:schemeClr val="accent1">
                    <a:lumMod val="75000"/>
                  </a:schemeClr>
                </a:solidFill>
              </a:rPr>
              <a:t>o</a:t>
            </a:r>
            <a:r>
              <a:rPr lang="en-US" sz="3600" noProof="0" dirty="0" err="1">
                <a:solidFill>
                  <a:schemeClr val="accent1">
                    <a:lumMod val="75000"/>
                  </a:schemeClr>
                </a:solidFill>
              </a:rPr>
              <a:t>bjectives</a:t>
            </a:r>
            <a:endParaRPr lang="en-US" sz="3600" noProof="0" dirty="0">
              <a:solidFill>
                <a:schemeClr val="accent1">
                  <a:lumMod val="75000"/>
                </a:schemeClr>
              </a:solidFill>
            </a:endParaRPr>
          </a:p>
        </p:txBody>
      </p:sp>
      <p:pic>
        <p:nvPicPr>
          <p:cNvPr id="4" name="Gráfico 3">
            <a:extLst>
              <a:ext uri="{FF2B5EF4-FFF2-40B4-BE49-F238E27FC236}">
                <a16:creationId xmlns:a16="http://schemas.microsoft.com/office/drawing/2014/main" id="{DEE88319-24A1-EED7-DC2A-DFCB23428495}"/>
              </a:ext>
            </a:extLst>
          </p:cNvPr>
          <p:cNvPicPr>
            <a:picLocks noChangeAspect="1"/>
          </p:cNvPicPr>
          <p:nvPr/>
        </p:nvPicPr>
        <p:blipFill>
          <a:blip>
            <a:extLst>
              <a:ext uri="{96DAC541-7B7A-43D3-8B79-37D633B846F1}">
                <asvg:svgBlip xmlns:asvg="http://schemas.microsoft.com/office/drawing/2016/SVG/main" r:embed="rId3"/>
              </a:ext>
            </a:extLst>
          </a:blip>
          <a:srcRect t="424" r="76282"/>
          <a:stretch>
            <a:fillRect/>
          </a:stretch>
        </p:blipFill>
        <p:spPr>
          <a:xfrm>
            <a:off x="414727" y="402336"/>
            <a:ext cx="435665" cy="440926"/>
          </a:xfrm>
          <a:prstGeom prst="rect">
            <a:avLst/>
          </a:prstGeom>
        </p:spPr>
      </p:pic>
      <p:sp>
        <p:nvSpPr>
          <p:cNvPr id="3" name="Rectangle 1">
            <a:extLst>
              <a:ext uri="{FF2B5EF4-FFF2-40B4-BE49-F238E27FC236}">
                <a16:creationId xmlns:a16="http://schemas.microsoft.com/office/drawing/2014/main" id="{127855EC-7519-7313-9CE6-D1AAC13EDB8E}"/>
              </a:ext>
            </a:extLst>
          </p:cNvPr>
          <p:cNvSpPr>
            <a:spLocks noChangeArrowheads="1"/>
          </p:cNvSpPr>
          <p:nvPr/>
        </p:nvSpPr>
        <p:spPr bwMode="auto">
          <a:xfrm>
            <a:off x="414727" y="1592670"/>
            <a:ext cx="1124387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noProof="0" dirty="0">
                <a:solidFill>
                  <a:srgbClr val="01369E"/>
                </a:solidFill>
              </a:rPr>
              <a:t>The Core Economic Question: </a:t>
            </a:r>
            <a:r>
              <a:rPr lang="en-US" sz="2400" noProof="0" dirty="0">
                <a:solidFill>
                  <a:srgbClr val="01369E"/>
                </a:solidFill>
              </a:rPr>
              <a:t>How do shifting consumption baskets among older adults influence sectoral production and value-added across highly uneven territories?</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Characterize</a:t>
            </a:r>
            <a:r>
              <a:rPr lang="en-US" sz="2400" noProof="0" dirty="0">
                <a:solidFill>
                  <a:srgbClr val="01369E"/>
                </a:solidFill>
              </a:rPr>
              <a:t> the specialized consumption patterns of the "Silver" segment (aged 55+) using microdata from the National Household Budget Survey (ENPH).  </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Quantify</a:t>
            </a:r>
            <a:r>
              <a:rPr lang="en-US" sz="2400" noProof="0" dirty="0">
                <a:solidFill>
                  <a:srgbClr val="01369E"/>
                </a:solidFill>
              </a:rPr>
              <a:t> the direct, indirect, and induced impacts of this demographic demand vector on sectoral production and Value Added (VA) across 33 regions.  </a:t>
            </a:r>
          </a:p>
          <a:p>
            <a:pPr marL="342900" indent="-342900">
              <a:buFont typeface="Arial" panose="020B0604020202020204" pitchFamily="34" charset="0"/>
              <a:buChar char="•"/>
            </a:pPr>
            <a:endParaRPr lang="en-US" sz="2400"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Identify</a:t>
            </a:r>
            <a:r>
              <a:rPr lang="en-US" sz="2400" noProof="0" dirty="0">
                <a:solidFill>
                  <a:srgbClr val="01369E"/>
                </a:solidFill>
              </a:rPr>
              <a:t> a unique typology of regions by contrasting local economic autonomy (retention) against structural dependence on interregional spillovers (leakages). </a:t>
            </a:r>
          </a:p>
        </p:txBody>
      </p:sp>
    </p:spTree>
    <p:extLst>
      <p:ext uri="{BB962C8B-B14F-4D97-AF65-F5344CB8AC3E}">
        <p14:creationId xmlns:p14="http://schemas.microsoft.com/office/powerpoint/2010/main" val="41638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6271-8B25-FE56-F577-9855FD2EB0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DD54AB-B60A-CA78-3FC7-C9AC09A1A7A1}"/>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Literature and research gap</a:t>
            </a:r>
          </a:p>
        </p:txBody>
      </p:sp>
      <p:pic>
        <p:nvPicPr>
          <p:cNvPr id="4" name="Gráfico 3">
            <a:extLst>
              <a:ext uri="{FF2B5EF4-FFF2-40B4-BE49-F238E27FC236}">
                <a16:creationId xmlns:a16="http://schemas.microsoft.com/office/drawing/2014/main" id="{5FED4BA7-C001-1B64-6FF3-A611AB4AA00C}"/>
              </a:ext>
            </a:extLst>
          </p:cNvPr>
          <p:cNvPicPr>
            <a:picLocks noChangeAspect="1"/>
          </p:cNvPicPr>
          <p:nvPr/>
        </p:nvPicPr>
        <p:blipFill>
          <a:blip>
            <a:extLst>
              <a:ext uri="{96DAC541-7B7A-43D3-8B79-37D633B846F1}">
                <asvg:svgBlip xmlns:asvg="http://schemas.microsoft.com/office/drawing/2016/SVG/main" r:embed="rId3"/>
              </a:ext>
            </a:extLst>
          </a:blip>
          <a:srcRect t="424" r="76282"/>
          <a:stretch>
            <a:fillRect/>
          </a:stretch>
        </p:blipFill>
        <p:spPr>
          <a:xfrm>
            <a:off x="414727" y="402336"/>
            <a:ext cx="435665" cy="440926"/>
          </a:xfrm>
          <a:prstGeom prst="rect">
            <a:avLst/>
          </a:prstGeom>
        </p:spPr>
      </p:pic>
      <p:sp>
        <p:nvSpPr>
          <p:cNvPr id="3" name="Rectangle 1">
            <a:extLst>
              <a:ext uri="{FF2B5EF4-FFF2-40B4-BE49-F238E27FC236}">
                <a16:creationId xmlns:a16="http://schemas.microsoft.com/office/drawing/2014/main" id="{970F7C20-1310-5AC7-D72F-8295A6C5D303}"/>
              </a:ext>
            </a:extLst>
          </p:cNvPr>
          <p:cNvSpPr>
            <a:spLocks noChangeArrowheads="1"/>
          </p:cNvSpPr>
          <p:nvPr/>
        </p:nvSpPr>
        <p:spPr bwMode="auto">
          <a:xfrm>
            <a:off x="414727" y="1408005"/>
            <a:ext cx="1124387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b="1" noProof="0" dirty="0">
                <a:solidFill>
                  <a:srgbClr val="01369E"/>
                </a:solidFill>
              </a:rPr>
              <a:t>Emergent Narrative: </a:t>
            </a:r>
            <a:r>
              <a:rPr lang="en-US" sz="2400" noProof="0" dirty="0">
                <a:solidFill>
                  <a:srgbClr val="01369E"/>
                </a:solidFill>
              </a:rPr>
              <a:t>Current literature on the Silver Economy is largely market-oriented and commercial, lacking a cohesive, structural economic modeling framework.  </a:t>
            </a:r>
          </a:p>
          <a:p>
            <a:pPr marL="342900" indent="-342900">
              <a:buFont typeface="Arial" panose="020B0604020202020204" pitchFamily="34" charset="0"/>
              <a:buChar char="•"/>
            </a:pPr>
            <a:endParaRPr lang="en-US" sz="2400" b="1"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The Subnational Blind Spot: </a:t>
            </a:r>
            <a:r>
              <a:rPr lang="en-US" sz="2400" noProof="0" dirty="0">
                <a:solidFill>
                  <a:srgbClr val="01369E"/>
                </a:solidFill>
              </a:rPr>
              <a:t>Macro and national-level analyses mask territorial inequalities. A shift toward services in one urban hub triggers supply chain reactions (spillovers) across borders, while causing value-added leakages from peripheral regions.  </a:t>
            </a:r>
          </a:p>
          <a:p>
            <a:pPr marL="342900" indent="-342900">
              <a:buFont typeface="Arial" panose="020B0604020202020204" pitchFamily="34" charset="0"/>
              <a:buChar char="•"/>
            </a:pPr>
            <a:endParaRPr lang="en-US" sz="2400" b="1"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Our Contribution: </a:t>
            </a:r>
            <a:r>
              <a:rPr lang="en-US" sz="2400" noProof="0" dirty="0">
                <a:solidFill>
                  <a:srgbClr val="01369E"/>
                </a:solidFill>
              </a:rPr>
              <a:t>First study to integrate high-resolution, household-level microeconomic consumption data with a macro-structural IRIO model at a subnational scale in Colombia. </a:t>
            </a:r>
          </a:p>
        </p:txBody>
      </p:sp>
    </p:spTree>
    <p:extLst>
      <p:ext uri="{BB962C8B-B14F-4D97-AF65-F5344CB8AC3E}">
        <p14:creationId xmlns:p14="http://schemas.microsoft.com/office/powerpoint/2010/main" val="18844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C638-2FAE-8908-EDA6-76FEF4172A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DB02C8-DED9-D83D-4750-36CE2572AC88}"/>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Subnational, IRIOT structure</a:t>
            </a:r>
          </a:p>
        </p:txBody>
      </p:sp>
      <p:pic>
        <p:nvPicPr>
          <p:cNvPr id="4" name="Gráfico 3">
            <a:extLst>
              <a:ext uri="{FF2B5EF4-FFF2-40B4-BE49-F238E27FC236}">
                <a16:creationId xmlns:a16="http://schemas.microsoft.com/office/drawing/2014/main" id="{EDF7070D-E480-DAFF-4105-9EFF86CCEA34}"/>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pic>
        <p:nvPicPr>
          <p:cNvPr id="5" name="Imagen 4">
            <a:extLst>
              <a:ext uri="{FF2B5EF4-FFF2-40B4-BE49-F238E27FC236}">
                <a16:creationId xmlns:a16="http://schemas.microsoft.com/office/drawing/2014/main" id="{115AD8F8-728E-E9A7-19FD-333B2B4C1FB2}"/>
              </a:ext>
            </a:extLst>
          </p:cNvPr>
          <p:cNvPicPr>
            <a:picLocks noChangeAspect="1"/>
          </p:cNvPicPr>
          <p:nvPr/>
        </p:nvPicPr>
        <p:blipFill>
          <a:blip r:embed="rId3"/>
          <a:stretch>
            <a:fillRect/>
          </a:stretch>
        </p:blipFill>
        <p:spPr>
          <a:xfrm>
            <a:off x="379146" y="1077476"/>
            <a:ext cx="11348001" cy="3732268"/>
          </a:xfrm>
          <a:prstGeom prst="rect">
            <a:avLst/>
          </a:prstGeom>
        </p:spPr>
      </p:pic>
      <p:sp>
        <p:nvSpPr>
          <p:cNvPr id="6" name="Rectángulo: esquinas redondeadas 5">
            <a:extLst>
              <a:ext uri="{FF2B5EF4-FFF2-40B4-BE49-F238E27FC236}">
                <a16:creationId xmlns:a16="http://schemas.microsoft.com/office/drawing/2014/main" id="{3E8EE065-AECA-2885-A817-62774E6F837B}"/>
              </a:ext>
            </a:extLst>
          </p:cNvPr>
          <p:cNvSpPr/>
          <p:nvPr/>
        </p:nvSpPr>
        <p:spPr>
          <a:xfrm>
            <a:off x="850392" y="1389888"/>
            <a:ext cx="3758184" cy="184708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TextBox 8">
            <a:extLst>
              <a:ext uri="{FF2B5EF4-FFF2-40B4-BE49-F238E27FC236}">
                <a16:creationId xmlns:a16="http://schemas.microsoft.com/office/drawing/2014/main" id="{94C0CDB8-9988-45CE-BF8D-4CFA050EADF3}"/>
              </a:ext>
            </a:extLst>
          </p:cNvPr>
          <p:cNvSpPr txBox="1"/>
          <p:nvPr/>
        </p:nvSpPr>
        <p:spPr>
          <a:xfrm>
            <a:off x="1225495" y="116450"/>
            <a:ext cx="1325681" cy="738664"/>
          </a:xfrm>
          <a:prstGeom prst="rect">
            <a:avLst/>
          </a:prstGeom>
          <a:noFill/>
        </p:spPr>
        <p:txBody>
          <a:bodyPr wrap="square" rtlCol="0">
            <a:spAutoFit/>
          </a:bodyPr>
          <a:lstStyle/>
          <a:p>
            <a:pPr algn="ctr"/>
            <a:r>
              <a:rPr lang="en-US" sz="1400" noProof="0" dirty="0">
                <a:solidFill>
                  <a:srgbClr val="FF0000"/>
                </a:solidFill>
              </a:rPr>
              <a:t>Intermediate transactions table (Z)</a:t>
            </a:r>
          </a:p>
        </p:txBody>
      </p:sp>
      <p:cxnSp>
        <p:nvCxnSpPr>
          <p:cNvPr id="10" name="Conector recto de flecha 9">
            <a:extLst>
              <a:ext uri="{FF2B5EF4-FFF2-40B4-BE49-F238E27FC236}">
                <a16:creationId xmlns:a16="http://schemas.microsoft.com/office/drawing/2014/main" id="{FB59A5B1-3050-0BD7-FA77-A6AD8DED7D17}"/>
              </a:ext>
            </a:extLst>
          </p:cNvPr>
          <p:cNvCxnSpPr>
            <a:cxnSpLocks/>
            <a:stCxn id="6" idx="0"/>
            <a:endCxn id="7" idx="2"/>
          </p:cNvCxnSpPr>
          <p:nvPr/>
        </p:nvCxnSpPr>
        <p:spPr>
          <a:xfrm flipH="1" flipV="1">
            <a:off x="1888336" y="855114"/>
            <a:ext cx="841148" cy="5347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id="{B997C867-A6BB-C894-F49D-96807A6B8848}"/>
              </a:ext>
            </a:extLst>
          </p:cNvPr>
          <p:cNvSpPr/>
          <p:nvPr/>
        </p:nvSpPr>
        <p:spPr>
          <a:xfrm>
            <a:off x="4523232" y="1389888"/>
            <a:ext cx="5553456" cy="184708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8">
            <a:extLst>
              <a:ext uri="{FF2B5EF4-FFF2-40B4-BE49-F238E27FC236}">
                <a16:creationId xmlns:a16="http://schemas.microsoft.com/office/drawing/2014/main" id="{407B41A3-2404-E4B3-9A4D-1120C988D91C}"/>
              </a:ext>
            </a:extLst>
          </p:cNvPr>
          <p:cNvSpPr txBox="1"/>
          <p:nvPr/>
        </p:nvSpPr>
        <p:spPr>
          <a:xfrm>
            <a:off x="8226751" y="4440412"/>
            <a:ext cx="1325681" cy="523220"/>
          </a:xfrm>
          <a:prstGeom prst="rect">
            <a:avLst/>
          </a:prstGeom>
          <a:noFill/>
        </p:spPr>
        <p:txBody>
          <a:bodyPr wrap="square" rtlCol="0">
            <a:spAutoFit/>
          </a:bodyPr>
          <a:lstStyle/>
          <a:p>
            <a:pPr algn="ctr"/>
            <a:r>
              <a:rPr lang="en-US" sz="1400" noProof="0" dirty="0">
                <a:solidFill>
                  <a:srgbClr val="FF0000"/>
                </a:solidFill>
              </a:rPr>
              <a:t>Final demand table (Y)</a:t>
            </a:r>
          </a:p>
        </p:txBody>
      </p:sp>
      <p:cxnSp>
        <p:nvCxnSpPr>
          <p:cNvPr id="18" name="Conector recto de flecha 17">
            <a:extLst>
              <a:ext uri="{FF2B5EF4-FFF2-40B4-BE49-F238E27FC236}">
                <a16:creationId xmlns:a16="http://schemas.microsoft.com/office/drawing/2014/main" id="{4167D7F1-0768-4936-1566-06348C414AB1}"/>
              </a:ext>
            </a:extLst>
          </p:cNvPr>
          <p:cNvCxnSpPr>
            <a:cxnSpLocks/>
            <a:stCxn id="16" idx="2"/>
            <a:endCxn id="17" idx="0"/>
          </p:cNvCxnSpPr>
          <p:nvPr/>
        </p:nvCxnSpPr>
        <p:spPr>
          <a:xfrm>
            <a:off x="7299960" y="3236976"/>
            <a:ext cx="1589632" cy="1203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esquinas redondeadas 20">
            <a:extLst>
              <a:ext uri="{FF2B5EF4-FFF2-40B4-BE49-F238E27FC236}">
                <a16:creationId xmlns:a16="http://schemas.microsoft.com/office/drawing/2014/main" id="{BDBB9F64-A007-E962-BD43-32480B237BF6}"/>
              </a:ext>
            </a:extLst>
          </p:cNvPr>
          <p:cNvSpPr/>
          <p:nvPr/>
        </p:nvSpPr>
        <p:spPr>
          <a:xfrm>
            <a:off x="850392" y="4360794"/>
            <a:ext cx="3758184" cy="48552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Box 8">
            <a:extLst>
              <a:ext uri="{FF2B5EF4-FFF2-40B4-BE49-F238E27FC236}">
                <a16:creationId xmlns:a16="http://schemas.microsoft.com/office/drawing/2014/main" id="{3F425871-31DD-C904-AAEB-FD08E1DC3C14}"/>
              </a:ext>
            </a:extLst>
          </p:cNvPr>
          <p:cNvSpPr txBox="1"/>
          <p:nvPr/>
        </p:nvSpPr>
        <p:spPr>
          <a:xfrm>
            <a:off x="5535367" y="4202592"/>
            <a:ext cx="966017" cy="738664"/>
          </a:xfrm>
          <a:prstGeom prst="rect">
            <a:avLst/>
          </a:prstGeom>
          <a:noFill/>
        </p:spPr>
        <p:txBody>
          <a:bodyPr wrap="square" rtlCol="0">
            <a:spAutoFit/>
          </a:bodyPr>
          <a:lstStyle/>
          <a:p>
            <a:pPr algn="ctr"/>
            <a:r>
              <a:rPr lang="en-US" sz="1400" noProof="0" dirty="0">
                <a:solidFill>
                  <a:srgbClr val="FF0000"/>
                </a:solidFill>
              </a:rPr>
              <a:t>Gross output vector (X)</a:t>
            </a:r>
          </a:p>
        </p:txBody>
      </p:sp>
      <p:cxnSp>
        <p:nvCxnSpPr>
          <p:cNvPr id="23" name="Conector recto de flecha 22">
            <a:extLst>
              <a:ext uri="{FF2B5EF4-FFF2-40B4-BE49-F238E27FC236}">
                <a16:creationId xmlns:a16="http://schemas.microsoft.com/office/drawing/2014/main" id="{37117CD7-F5AB-18AD-4463-03D4AAF853C6}"/>
              </a:ext>
            </a:extLst>
          </p:cNvPr>
          <p:cNvCxnSpPr>
            <a:cxnSpLocks/>
            <a:endCxn id="22" idx="1"/>
          </p:cNvCxnSpPr>
          <p:nvPr/>
        </p:nvCxnSpPr>
        <p:spPr>
          <a:xfrm flipV="1">
            <a:off x="4619344" y="4571924"/>
            <a:ext cx="916023" cy="76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BDEAAF2B-F526-0899-31B8-1562EC1621E4}"/>
              </a:ext>
            </a:extLst>
          </p:cNvPr>
          <p:cNvSpPr txBox="1"/>
          <p:nvPr/>
        </p:nvSpPr>
        <p:spPr>
          <a:xfrm>
            <a:off x="337102" y="5043958"/>
            <a:ext cx="11362545" cy="1569660"/>
          </a:xfrm>
          <a:prstGeom prst="rect">
            <a:avLst/>
          </a:prstGeom>
          <a:noFill/>
        </p:spPr>
        <p:txBody>
          <a:bodyPr wrap="square">
            <a:spAutoFit/>
          </a:bodyPr>
          <a:lstStyle/>
          <a:p>
            <a:r>
              <a:rPr lang="en-US" sz="2400" noProof="0" dirty="0">
                <a:solidFill>
                  <a:srgbClr val="01369E"/>
                </a:solidFill>
              </a:rPr>
              <a:t>To operationalize this, we build upon </a:t>
            </a:r>
            <a:r>
              <a:rPr lang="en-US" sz="2400" b="1" noProof="0" dirty="0">
                <a:solidFill>
                  <a:srgbClr val="01369E"/>
                </a:solidFill>
              </a:rPr>
              <a:t>the 2015 Interregional Input-Output Table for Colombia </a:t>
            </a:r>
            <a:r>
              <a:rPr lang="en-US" sz="2400" noProof="0" dirty="0">
                <a:solidFill>
                  <a:srgbClr val="01369E"/>
                </a:solidFill>
              </a:rPr>
              <a:t>developed by Haddad et al. (2023), which covers </a:t>
            </a:r>
            <a:r>
              <a:rPr lang="en-US" sz="2400" b="1" noProof="0" dirty="0">
                <a:solidFill>
                  <a:srgbClr val="01369E"/>
                </a:solidFill>
              </a:rPr>
              <a:t>54 industries for 32 departments + Bogotá</a:t>
            </a:r>
            <a:r>
              <a:rPr lang="en-US" sz="2400" noProof="0" dirty="0">
                <a:solidFill>
                  <a:srgbClr val="01369E"/>
                </a:solidFill>
              </a:rPr>
              <a:t>. We combine it with </a:t>
            </a:r>
            <a:r>
              <a:rPr lang="en-US" sz="2400" b="1" noProof="0" dirty="0">
                <a:solidFill>
                  <a:srgbClr val="01369E"/>
                </a:solidFill>
              </a:rPr>
              <a:t>microdata from the Household Budget Survey </a:t>
            </a:r>
            <a:r>
              <a:rPr lang="en-US" sz="2400" noProof="0" dirty="0">
                <a:solidFill>
                  <a:srgbClr val="01369E"/>
                </a:solidFill>
              </a:rPr>
              <a:t>(ENPH 2015, 87202 observations, 12 COICOP divisions, 38 cities)</a:t>
            </a:r>
          </a:p>
        </p:txBody>
      </p:sp>
    </p:spTree>
    <p:extLst>
      <p:ext uri="{BB962C8B-B14F-4D97-AF65-F5344CB8AC3E}">
        <p14:creationId xmlns:p14="http://schemas.microsoft.com/office/powerpoint/2010/main" val="17798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7" grpId="0"/>
      <p:bldP spid="21" grpId="0" animBg="1"/>
      <p:bldP spid="2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A647-90B6-CBF6-4025-F9C01DAD78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7A5D6A-2451-E1BB-5AFD-6F6FD66A5F28}"/>
              </a:ext>
            </a:extLst>
          </p:cNvPr>
          <p:cNvSpPr txBox="1"/>
          <p:nvPr/>
        </p:nvSpPr>
        <p:spPr>
          <a:xfrm>
            <a:off x="1517904" y="299633"/>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Methods: </a:t>
            </a:r>
          </a:p>
          <a:p>
            <a:pPr algn="r"/>
            <a:r>
              <a:rPr lang="en-US" sz="3600" noProof="0" dirty="0">
                <a:solidFill>
                  <a:schemeClr val="accent1">
                    <a:lumMod val="75000"/>
                  </a:schemeClr>
                </a:solidFill>
              </a:rPr>
              <a:t>Household Identification &amp; Scales</a:t>
            </a:r>
          </a:p>
        </p:txBody>
      </p:sp>
      <p:sp>
        <p:nvSpPr>
          <p:cNvPr id="9" name="TextBox 8">
            <a:extLst>
              <a:ext uri="{FF2B5EF4-FFF2-40B4-BE49-F238E27FC236}">
                <a16:creationId xmlns:a16="http://schemas.microsoft.com/office/drawing/2014/main" id="{466F478A-2A52-F0A8-46AA-D19F4C880B43}"/>
              </a:ext>
            </a:extLst>
          </p:cNvPr>
          <p:cNvSpPr txBox="1"/>
          <p:nvPr/>
        </p:nvSpPr>
        <p:spPr>
          <a:xfrm>
            <a:off x="414727" y="1725304"/>
            <a:ext cx="11433708"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noProof="0" dirty="0">
                <a:solidFill>
                  <a:srgbClr val="01369E"/>
                </a:solidFill>
              </a:rPr>
              <a:t>The Identification Challenge: </a:t>
            </a:r>
            <a:r>
              <a:rPr lang="en-US" sz="2400" noProof="0" dirty="0">
                <a:solidFill>
                  <a:srgbClr val="01369E"/>
                </a:solidFill>
              </a:rPr>
              <a:t>How to isolate an individual's senior expenditure inside multi-generational households without artificially inflating the "Silver Economy"?  </a:t>
            </a:r>
          </a:p>
          <a:p>
            <a:pPr marL="342900" indent="-342900">
              <a:buFont typeface="Arial" panose="020B0604020202020204" pitchFamily="34" charset="0"/>
              <a:buChar char="•"/>
            </a:pPr>
            <a:endParaRPr lang="en-US" sz="2400" b="1"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The Solution (OECD-Modified Equivalence Scale):</a:t>
            </a:r>
          </a:p>
          <a:p>
            <a:pPr marL="800100" lvl="1" indent="-342900">
              <a:buFont typeface="Arial" panose="020B0604020202020204" pitchFamily="34" charset="0"/>
              <a:buChar char="•"/>
            </a:pPr>
            <a:r>
              <a:rPr lang="en-US" sz="2400" noProof="0" dirty="0">
                <a:solidFill>
                  <a:srgbClr val="01369E"/>
                </a:solidFill>
              </a:rPr>
              <a:t>Household Head: Weight 1.0  </a:t>
            </a:r>
          </a:p>
          <a:p>
            <a:pPr marL="800100" lvl="1" indent="-342900">
              <a:buFont typeface="Arial" panose="020B0604020202020204" pitchFamily="34" charset="0"/>
              <a:buChar char="•"/>
            </a:pPr>
            <a:r>
              <a:rPr lang="en-US" sz="2400" noProof="0" dirty="0">
                <a:solidFill>
                  <a:srgbClr val="01369E"/>
                </a:solidFill>
              </a:rPr>
              <a:t>Additional Adults (14+): Weight 0.5</a:t>
            </a:r>
          </a:p>
          <a:p>
            <a:pPr marL="800100" lvl="1" indent="-342900">
              <a:buFont typeface="Arial" panose="020B0604020202020204" pitchFamily="34" charset="0"/>
              <a:buChar char="•"/>
            </a:pPr>
            <a:r>
              <a:rPr lang="en-US" sz="2400" noProof="0" dirty="0">
                <a:solidFill>
                  <a:srgbClr val="01369E"/>
                </a:solidFill>
              </a:rPr>
              <a:t>Children: Weight 0.3  </a:t>
            </a:r>
          </a:p>
          <a:p>
            <a:pPr marL="342900" indent="-342900">
              <a:buFont typeface="Arial" panose="020B0604020202020204" pitchFamily="34" charset="0"/>
              <a:buChar char="•"/>
            </a:pPr>
            <a:endParaRPr lang="en-US" sz="2400" b="1" noProof="0" dirty="0">
              <a:solidFill>
                <a:srgbClr val="01369E"/>
              </a:solidFill>
            </a:endParaRPr>
          </a:p>
          <a:p>
            <a:pPr marL="342900" indent="-342900">
              <a:buFont typeface="Arial" panose="020B0604020202020204" pitchFamily="34" charset="0"/>
              <a:buChar char="•"/>
            </a:pPr>
            <a:r>
              <a:rPr lang="en-US" sz="2400" b="1" noProof="0" dirty="0">
                <a:solidFill>
                  <a:srgbClr val="01369E"/>
                </a:solidFill>
              </a:rPr>
              <a:t>Hierarchy Alignment: </a:t>
            </a:r>
            <a:r>
              <a:rPr lang="en-US" sz="2400" noProof="0" dirty="0">
                <a:solidFill>
                  <a:srgbClr val="01369E"/>
                </a:solidFill>
              </a:rPr>
              <a:t>If the elderly individual is the designated household head, they anchor the fixed consumption costs (1.0). If they reside in a multi-generational home headed by a non-elderly member, they are weighted as an additional adult (0.5). This respects actual household economies of scale. </a:t>
            </a:r>
          </a:p>
        </p:txBody>
      </p:sp>
      <p:pic>
        <p:nvPicPr>
          <p:cNvPr id="4" name="Gráfico 3">
            <a:extLst>
              <a:ext uri="{FF2B5EF4-FFF2-40B4-BE49-F238E27FC236}">
                <a16:creationId xmlns:a16="http://schemas.microsoft.com/office/drawing/2014/main" id="{46E193F5-758C-4318-6E40-AEB41EA80110}"/>
              </a:ext>
            </a:extLst>
          </p:cNvPr>
          <p:cNvPicPr>
            <a:picLocks noChangeAspect="1"/>
          </p:cNvPicPr>
          <p:nvPr/>
        </p:nvPicPr>
        <p:blipFill>
          <a:blip>
            <a:extLst>
              <a:ext uri="{96DAC541-7B7A-43D3-8B79-37D633B846F1}">
                <asvg:svgBlip xmlns:asvg="http://schemas.microsoft.com/office/drawing/2016/SVG/main" r:embed="rId2"/>
              </a:ext>
            </a:extLst>
          </a:blip>
          <a:srcRect t="424" r="76282"/>
          <a:stretch>
            <a:fillRect/>
          </a:stretch>
        </p:blipFill>
        <p:spPr>
          <a:xfrm>
            <a:off x="414727" y="402336"/>
            <a:ext cx="435665" cy="440926"/>
          </a:xfrm>
          <a:prstGeom prst="rect">
            <a:avLst/>
          </a:prstGeom>
        </p:spPr>
      </p:pic>
    </p:spTree>
    <p:extLst>
      <p:ext uri="{BB962C8B-B14F-4D97-AF65-F5344CB8AC3E}">
        <p14:creationId xmlns:p14="http://schemas.microsoft.com/office/powerpoint/2010/main" val="174164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1000"/>
                                        <p:tgtEl>
                                          <p:spTgt spid="9">
                                            <p:txEl>
                                              <p:pRg st="5" end="5"/>
                                            </p:txEl>
                                          </p:spTgt>
                                        </p:tgtEl>
                                      </p:cBhvr>
                                    </p:animEffect>
                                    <p:anim calcmode="lin" valueType="num">
                                      <p:cBhvr>
                                        <p:cTn id="3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1000"/>
                                        <p:tgtEl>
                                          <p:spTgt spid="9">
                                            <p:txEl>
                                              <p:pRg st="7" end="7"/>
                                            </p:txEl>
                                          </p:spTgt>
                                        </p:tgtEl>
                                      </p:cBhvr>
                                    </p:animEffect>
                                    <p:anim calcmode="lin" valueType="num">
                                      <p:cBhvr>
                                        <p:cTn id="3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7948E-0BDA-1121-6EE1-824E74E73F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E6F58B-993E-C18B-9429-6A0D6C509791}"/>
              </a:ext>
            </a:extLst>
          </p:cNvPr>
          <p:cNvSpPr txBox="1"/>
          <p:nvPr/>
        </p:nvSpPr>
        <p:spPr>
          <a:xfrm>
            <a:off x="1517904" y="299633"/>
            <a:ext cx="10259369" cy="1200329"/>
          </a:xfrm>
          <a:prstGeom prst="rect">
            <a:avLst/>
          </a:prstGeom>
          <a:noFill/>
        </p:spPr>
        <p:txBody>
          <a:bodyPr wrap="square" rtlCol="0">
            <a:spAutoFit/>
          </a:bodyPr>
          <a:lstStyle/>
          <a:p>
            <a:pPr algn="r"/>
            <a:r>
              <a:rPr lang="en-US" sz="3600" noProof="0" dirty="0">
                <a:solidFill>
                  <a:schemeClr val="accent1">
                    <a:lumMod val="75000"/>
                  </a:schemeClr>
                </a:solidFill>
              </a:rPr>
              <a:t>Methods:</a:t>
            </a:r>
          </a:p>
          <a:p>
            <a:pPr algn="r"/>
            <a:r>
              <a:rPr lang="en-US" sz="3600" dirty="0">
                <a:solidFill>
                  <a:schemeClr val="accent1">
                    <a:lumMod val="75000"/>
                  </a:schemeClr>
                </a:solidFill>
              </a:rPr>
              <a:t>From COICOP to IRIOT industries</a:t>
            </a:r>
            <a:endParaRPr lang="en-US" sz="3600" noProof="0" dirty="0">
              <a:solidFill>
                <a:schemeClr val="accent1">
                  <a:lumMod val="75000"/>
                </a:schemeClr>
              </a:solidFill>
            </a:endParaRPr>
          </a:p>
        </p:txBody>
      </p:sp>
      <p:sp>
        <p:nvSpPr>
          <p:cNvPr id="9" name="TextBox 8">
            <a:extLst>
              <a:ext uri="{FF2B5EF4-FFF2-40B4-BE49-F238E27FC236}">
                <a16:creationId xmlns:a16="http://schemas.microsoft.com/office/drawing/2014/main" id="{859C963C-617F-9F77-F2AB-30F9AD4DD10F}"/>
              </a:ext>
            </a:extLst>
          </p:cNvPr>
          <p:cNvSpPr txBox="1"/>
          <p:nvPr/>
        </p:nvSpPr>
        <p:spPr>
          <a:xfrm>
            <a:off x="414727" y="1435581"/>
            <a:ext cx="11433708" cy="4093428"/>
          </a:xfrm>
          <a:prstGeom prst="rect">
            <a:avLst/>
          </a:prstGeom>
          <a:noFill/>
        </p:spPr>
        <p:txBody>
          <a:bodyPr wrap="square" rtlCol="0">
            <a:spAutoFit/>
          </a:bodyPr>
          <a:lstStyle/>
          <a:p>
            <a:r>
              <a:rPr lang="en-US" sz="2600" b="1" noProof="0" dirty="0">
                <a:solidFill>
                  <a:srgbClr val="01369E"/>
                </a:solidFill>
              </a:rPr>
              <a:t>The problem: </a:t>
            </a:r>
            <a:r>
              <a:rPr lang="en-US" sz="2600" noProof="0" dirty="0">
                <a:solidFill>
                  <a:srgbClr val="01369E"/>
                </a:solidFill>
              </a:rPr>
              <a:t>How to connect the 12 COICOP divisions (micro) to the 54 economic sectors of the IRIO model (macro) </a:t>
            </a:r>
            <a:r>
              <a:rPr lang="en-US" sz="2600" noProof="0" dirty="0">
                <a:solidFill>
                  <a:srgbClr val="01369E"/>
                </a:solidFill>
                <a:sym typeface="Wingdings" panose="05000000000000000000" pitchFamily="2" charset="2"/>
              </a:rPr>
              <a:t> bridge matrix</a:t>
            </a:r>
            <a:endParaRPr lang="en-US" sz="2600" noProof="0" dirty="0">
              <a:solidFill>
                <a:srgbClr val="01369E"/>
              </a:solidFill>
            </a:endParaRPr>
          </a:p>
          <a:p>
            <a:endParaRPr lang="en-US" sz="2600" b="1" noProof="0" dirty="0">
              <a:solidFill>
                <a:srgbClr val="01369E"/>
              </a:solidFill>
            </a:endParaRPr>
          </a:p>
          <a:p>
            <a:pPr marL="342900" indent="-342900">
              <a:buFont typeface="Arial" panose="020B0604020202020204" pitchFamily="34" charset="0"/>
              <a:buChar char="•"/>
            </a:pPr>
            <a:r>
              <a:rPr lang="en-US" sz="2600" b="1" noProof="0" dirty="0">
                <a:solidFill>
                  <a:srgbClr val="01369E"/>
                </a:solidFill>
              </a:rPr>
              <a:t>A Two-Step Process:</a:t>
            </a:r>
          </a:p>
          <a:p>
            <a:pPr marL="914400" lvl="1" indent="-457200">
              <a:buAutoNum type="arabicPeriod"/>
            </a:pPr>
            <a:r>
              <a:rPr lang="en-US" sz="2600" noProof="0" dirty="0">
                <a:solidFill>
                  <a:srgbClr val="01369E"/>
                </a:solidFill>
              </a:rPr>
              <a:t>Use, as initial guess, a previous bridge table connecting COICOP to ICIO (OECD) table (Gilles et al., 2026). Filtered statistical noise by establishing a 0.5% allocation threshold.  </a:t>
            </a:r>
          </a:p>
          <a:p>
            <a:pPr marL="914400" lvl="1" indent="-457200">
              <a:buAutoNum type="arabicPeriod"/>
            </a:pPr>
            <a:r>
              <a:rPr lang="en-US" sz="2600" noProof="0" dirty="0">
                <a:solidFill>
                  <a:srgbClr val="01369E"/>
                </a:solidFill>
              </a:rPr>
              <a:t>Resolved the classification mismatch between the international ICIO and the local Colombian table by performing a granular re-allocation using the national-level household expenditure distribution. </a:t>
            </a:r>
          </a:p>
        </p:txBody>
      </p:sp>
      <p:pic>
        <p:nvPicPr>
          <p:cNvPr id="4" name="Gráfico 3">
            <a:extLst>
              <a:ext uri="{FF2B5EF4-FFF2-40B4-BE49-F238E27FC236}">
                <a16:creationId xmlns:a16="http://schemas.microsoft.com/office/drawing/2014/main" id="{90FA6264-7B45-2F87-0F3F-07CE075E037F}"/>
              </a:ext>
            </a:extLst>
          </p:cNvPr>
          <p:cNvPicPr>
            <a:picLocks noChangeAspect="1"/>
          </p:cNvPicPr>
          <p:nvPr/>
        </p:nvPicPr>
        <p:blipFill>
          <a:blip>
            <a:extLst>
              <a:ext uri="{96DAC541-7B7A-43D3-8B79-37D633B846F1}">
                <asvg:svgBlip xmlns:asvg="http://schemas.microsoft.com/office/drawing/2016/SVG/main" r:embed="rId3"/>
              </a:ext>
            </a:extLst>
          </a:blip>
          <a:srcRect t="424" r="76282"/>
          <a:stretch>
            <a:fillRect/>
          </a:stretch>
        </p:blipFill>
        <p:spPr>
          <a:xfrm>
            <a:off x="414727" y="402336"/>
            <a:ext cx="435665" cy="440926"/>
          </a:xfrm>
          <a:prstGeom prst="rect">
            <a:avLst/>
          </a:prstGeom>
        </p:spPr>
      </p:pic>
      <p:pic>
        <p:nvPicPr>
          <p:cNvPr id="5" name="Imagen 4">
            <a:extLst>
              <a:ext uri="{FF2B5EF4-FFF2-40B4-BE49-F238E27FC236}">
                <a16:creationId xmlns:a16="http://schemas.microsoft.com/office/drawing/2014/main" id="{1D101A7D-91FB-BBB4-63A9-AB9A4535CFB0}"/>
              </a:ext>
            </a:extLst>
          </p:cNvPr>
          <p:cNvPicPr>
            <a:picLocks noChangeAspect="1"/>
          </p:cNvPicPr>
          <p:nvPr/>
        </p:nvPicPr>
        <p:blipFill>
          <a:blip r:embed="rId4"/>
          <a:srcRect l="4878" t="38271" r="4506" b="35889"/>
          <a:stretch>
            <a:fillRect/>
          </a:stretch>
        </p:blipFill>
        <p:spPr>
          <a:xfrm>
            <a:off x="1990508" y="5881816"/>
            <a:ext cx="7703663" cy="976184"/>
          </a:xfrm>
          <a:prstGeom prst="rect">
            <a:avLst/>
          </a:prstGeom>
        </p:spPr>
      </p:pic>
      <p:pic>
        <p:nvPicPr>
          <p:cNvPr id="7" name="Gráfico 6" descr="Insignia 1 contorno">
            <a:extLst>
              <a:ext uri="{FF2B5EF4-FFF2-40B4-BE49-F238E27FC236}">
                <a16:creationId xmlns:a16="http://schemas.microsoft.com/office/drawing/2014/main" id="{699D48DB-8DE4-FB9A-B670-7BD28CC1889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49486" y="5678921"/>
            <a:ext cx="566057" cy="566057"/>
          </a:xfrm>
          <a:prstGeom prst="rect">
            <a:avLst/>
          </a:prstGeom>
        </p:spPr>
      </p:pic>
      <p:pic>
        <p:nvPicPr>
          <p:cNvPr id="10" name="Gráfico 9" descr="Insignia contorno">
            <a:extLst>
              <a:ext uri="{FF2B5EF4-FFF2-40B4-BE49-F238E27FC236}">
                <a16:creationId xmlns:a16="http://schemas.microsoft.com/office/drawing/2014/main" id="{E276156F-586D-FC29-FD77-1885346F794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999514" y="5678921"/>
            <a:ext cx="566056" cy="566056"/>
          </a:xfrm>
          <a:prstGeom prst="rect">
            <a:avLst/>
          </a:prstGeom>
        </p:spPr>
      </p:pic>
    </p:spTree>
    <p:extLst>
      <p:ext uri="{BB962C8B-B14F-4D97-AF65-F5344CB8AC3E}">
        <p14:creationId xmlns:p14="http://schemas.microsoft.com/office/powerpoint/2010/main" val="27156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8A143-F572-C908-94E0-D281D9FFA3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AB1F13-9DD4-E6C9-62F3-8E0CFD04F055}"/>
              </a:ext>
            </a:extLst>
          </p:cNvPr>
          <p:cNvSpPr txBox="1"/>
          <p:nvPr/>
        </p:nvSpPr>
        <p:spPr>
          <a:xfrm>
            <a:off x="1517904" y="299633"/>
            <a:ext cx="10259369" cy="646331"/>
          </a:xfrm>
          <a:prstGeom prst="rect">
            <a:avLst/>
          </a:prstGeom>
          <a:noFill/>
        </p:spPr>
        <p:txBody>
          <a:bodyPr wrap="square" rtlCol="0">
            <a:spAutoFit/>
          </a:bodyPr>
          <a:lstStyle/>
          <a:p>
            <a:pPr algn="r"/>
            <a:r>
              <a:rPr lang="en-US" sz="3600" noProof="0" dirty="0">
                <a:solidFill>
                  <a:schemeClr val="accent1">
                    <a:lumMod val="75000"/>
                  </a:schemeClr>
                </a:solidFill>
              </a:rPr>
              <a:t>Methods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31191E-0EED-934E-00D1-AB82A574DAD8}"/>
                  </a:ext>
                </a:extLst>
              </p:cNvPr>
              <p:cNvSpPr txBox="1"/>
              <p:nvPr/>
            </p:nvSpPr>
            <p:spPr>
              <a:xfrm>
                <a:off x="414727" y="1190477"/>
                <a:ext cx="11433708" cy="4832092"/>
              </a:xfrm>
              <a:prstGeom prst="rect">
                <a:avLst/>
              </a:prstGeom>
              <a:noFill/>
            </p:spPr>
            <p:txBody>
              <a:bodyPr wrap="square" rtlCol="0">
                <a:spAutoFit/>
              </a:bodyPr>
              <a:lstStyle/>
              <a:p>
                <a:pPr marL="342900" indent="-342900">
                  <a:buFont typeface="Arial" panose="020B0604020202020204" pitchFamily="34" charset="0"/>
                  <a:buChar char="•"/>
                </a:pPr>
                <a:r>
                  <a:rPr lang="en-US" sz="2800" noProof="0" dirty="0">
                    <a:solidFill>
                      <a:srgbClr val="01369E"/>
                    </a:solidFill>
                  </a:rPr>
                  <a:t>Structural Base: Subnational IRIO table for Colombia (Haddad et al., 2023).</a:t>
                </a:r>
              </a:p>
              <a:p>
                <a:pPr marL="342900" indent="-342900">
                  <a:buFont typeface="Arial" panose="020B0604020202020204" pitchFamily="34" charset="0"/>
                  <a:buChar char="•"/>
                </a:pPr>
                <a:r>
                  <a:rPr lang="en-US" sz="2800" noProof="0" dirty="0">
                    <a:solidFill>
                      <a:srgbClr val="01369E"/>
                    </a:solidFill>
                  </a:rPr>
                  <a:t>System Dimensions: 33 regions (32 departments + Bogotá D.C.) and 54 economic sectors, forming a system of 1,782 simultaneous linear equations.  </a:t>
                </a:r>
              </a:p>
              <a:p>
                <a:pPr marL="342900" indent="-342900">
                  <a:buFont typeface="Arial" panose="020B0604020202020204" pitchFamily="34" charset="0"/>
                  <a:buChar char="•"/>
                </a:pPr>
                <a:r>
                  <a:rPr lang="en-US" sz="2800" noProof="0" dirty="0">
                    <a:solidFill>
                      <a:srgbClr val="01369E"/>
                    </a:solidFill>
                  </a:rPr>
                  <a:t>We compute the value added generated by the final consumption</a:t>
                </a:r>
                <a:r>
                  <a:rPr lang="en-US" sz="2800" dirty="0">
                    <a:solidFill>
                      <a:srgbClr val="01369E"/>
                    </a:solidFill>
                  </a:rPr>
                  <a:t>:</a:t>
                </a:r>
                <a:r>
                  <a:rPr lang="es-MX" sz="2800" b="0" i="1" dirty="0">
                    <a:solidFill>
                      <a:srgbClr val="01369E"/>
                    </a:solidFill>
                    <a:latin typeface="Cambria Math" panose="02040503050406030204" pitchFamily="18" charset="0"/>
                  </a:rPr>
                  <a:t> </a:t>
                </a:r>
                <a:endParaRPr lang="es-MX" sz="2800" b="0" dirty="0">
                  <a:solidFill>
                    <a:srgbClr val="01369E"/>
                  </a:solidFill>
                  <a:latin typeface="Cambria Math" panose="02040503050406030204" pitchFamily="18" charset="0"/>
                </a:endParaRPr>
              </a:p>
              <a:p>
                <a:pPr algn="ctr"/>
                <a:r>
                  <a:rPr lang="es-MX" sz="2800" b="0" dirty="0">
                    <a:solidFill>
                      <a:srgbClr val="01369E"/>
                    </a:solidFill>
                    <a:latin typeface="Cambria Math" panose="02040503050406030204" pitchFamily="18" charset="0"/>
                  </a:rPr>
                  <a:t> </a:t>
                </a:r>
              </a:p>
              <a:p>
                <a:pPr/>
                <a14:m>
                  <m:oMathPara xmlns:m="http://schemas.openxmlformats.org/officeDocument/2006/math">
                    <m:oMathParaPr>
                      <m:jc m:val="center"/>
                    </m:oMathParaPr>
                    <m:oMath xmlns:m="http://schemas.openxmlformats.org/officeDocument/2006/math">
                      <m:r>
                        <a:rPr lang="en-US" sz="2800" i="1" noProof="0" smtClean="0">
                          <a:solidFill>
                            <a:srgbClr val="01369E"/>
                          </a:solidFill>
                          <a:latin typeface="Cambria Math" panose="02040503050406030204" pitchFamily="18" charset="0"/>
                        </a:rPr>
                        <m:t>𝑣𝑋</m:t>
                      </m:r>
                      <m:r>
                        <a:rPr lang="en-US" sz="2800" i="1" noProof="0" smtClean="0">
                          <a:solidFill>
                            <a:srgbClr val="01369E"/>
                          </a:solidFill>
                          <a:latin typeface="Cambria Math" panose="02040503050406030204" pitchFamily="18" charset="0"/>
                        </a:rPr>
                        <m:t>=</m:t>
                      </m:r>
                      <m:r>
                        <a:rPr lang="en-US" sz="2800" i="1" noProof="0" smtClean="0">
                          <a:solidFill>
                            <a:srgbClr val="01369E"/>
                          </a:solidFill>
                          <a:latin typeface="Cambria Math" panose="02040503050406030204" pitchFamily="18" charset="0"/>
                        </a:rPr>
                        <m:t>𝑣𝐿𝑌</m:t>
                      </m:r>
                    </m:oMath>
                  </m:oMathPara>
                </a14:m>
                <a:endParaRPr lang="en-US" sz="3600" i="1" noProof="0" dirty="0">
                  <a:solidFill>
                    <a:srgbClr val="01369E"/>
                  </a:solidFill>
                  <a:latin typeface="Cambria Math" panose="02040503050406030204" pitchFamily="18" charset="0"/>
                </a:endParaRPr>
              </a:p>
              <a:p>
                <a:pPr marL="342900" indent="-342900">
                  <a:buFont typeface="Arial" panose="020B0604020202020204" pitchFamily="34" charset="0"/>
                  <a:buChar char="•"/>
                </a:pPr>
                <a:endParaRPr lang="en-US" sz="2800" noProof="0" dirty="0">
                  <a:solidFill>
                    <a:srgbClr val="01369E"/>
                  </a:solidFill>
                </a:endParaRPr>
              </a:p>
              <a:p>
                <a:pPr marL="342900" indent="-342900">
                  <a:buFont typeface="Arial" panose="020B0604020202020204" pitchFamily="34" charset="0"/>
                  <a:buChar char="•"/>
                </a:pPr>
                <a:r>
                  <a:rPr lang="en-US" sz="2800" noProof="0" dirty="0">
                    <a:solidFill>
                      <a:srgbClr val="01369E"/>
                    </a:solidFill>
                  </a:rPr>
                  <a:t>Key: Captures Intra-regional Impact (retention within the consuming region) versus Inter-regional Spillovers (leakage across departmental borders). </a:t>
                </a:r>
              </a:p>
            </p:txBody>
          </p:sp>
        </mc:Choice>
        <mc:Fallback xmlns="">
          <p:sp>
            <p:nvSpPr>
              <p:cNvPr id="9" name="TextBox 8">
                <a:extLst>
                  <a:ext uri="{FF2B5EF4-FFF2-40B4-BE49-F238E27FC236}">
                    <a16:creationId xmlns:a16="http://schemas.microsoft.com/office/drawing/2014/main" id="{DE31191E-0EED-934E-00D1-AB82A574DAD8}"/>
                  </a:ext>
                </a:extLst>
              </p:cNvPr>
              <p:cNvSpPr txBox="1">
                <a:spLocks noRot="1" noChangeAspect="1" noMove="1" noResize="1" noEditPoints="1" noAdjustHandles="1" noChangeArrowheads="1" noChangeShapeType="1" noTextEdit="1"/>
              </p:cNvSpPr>
              <p:nvPr/>
            </p:nvSpPr>
            <p:spPr>
              <a:xfrm>
                <a:off x="414727" y="1190477"/>
                <a:ext cx="11433708" cy="4832092"/>
              </a:xfrm>
              <a:prstGeom prst="rect">
                <a:avLst/>
              </a:prstGeom>
              <a:blipFill>
                <a:blip r:embed="rId3"/>
                <a:stretch>
                  <a:fillRect l="-959" t="-1135" b="-2648"/>
                </a:stretch>
              </a:blipFill>
            </p:spPr>
            <p:txBody>
              <a:bodyPr/>
              <a:lstStyle/>
              <a:p>
                <a:r>
                  <a:rPr lang="en-US">
                    <a:noFill/>
                  </a:rPr>
                  <a:t> </a:t>
                </a:r>
              </a:p>
            </p:txBody>
          </p:sp>
        </mc:Fallback>
      </mc:AlternateContent>
      <p:pic>
        <p:nvPicPr>
          <p:cNvPr id="4" name="Gráfico 3">
            <a:extLst>
              <a:ext uri="{FF2B5EF4-FFF2-40B4-BE49-F238E27FC236}">
                <a16:creationId xmlns:a16="http://schemas.microsoft.com/office/drawing/2014/main" id="{34EA8EC6-E660-7F31-1043-DB44FC1CEDCF}"/>
              </a:ext>
            </a:extLst>
          </p:cNvPr>
          <p:cNvPicPr>
            <a:picLocks noChangeAspect="1"/>
          </p:cNvPicPr>
          <p:nvPr/>
        </p:nvPicPr>
        <p:blipFill>
          <a:blip>
            <a:extLst>
              <a:ext uri="{96DAC541-7B7A-43D3-8B79-37D633B846F1}">
                <asvg:svgBlip xmlns:asvg="http://schemas.microsoft.com/office/drawing/2016/SVG/main" r:embed="rId4"/>
              </a:ext>
            </a:extLst>
          </a:blip>
          <a:srcRect t="424" r="76282"/>
          <a:stretch>
            <a:fillRect/>
          </a:stretch>
        </p:blipFill>
        <p:spPr>
          <a:xfrm>
            <a:off x="414727" y="402336"/>
            <a:ext cx="435665" cy="440926"/>
          </a:xfrm>
          <a:prstGeom prst="rect">
            <a:avLst/>
          </a:prstGeom>
        </p:spPr>
      </p:pic>
    </p:spTree>
    <p:extLst>
      <p:ext uri="{BB962C8B-B14F-4D97-AF65-F5344CB8AC3E}">
        <p14:creationId xmlns:p14="http://schemas.microsoft.com/office/powerpoint/2010/main" val="168445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07b4e0-9aba-4f75-897e-d67dadf548c1" xsi:nil="true"/>
    <lcf76f155ced4ddcb4097134ff3c332f xmlns="8f05aad2-9c7b-4d94-8c11-7290260c2c8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5F90259FB09DB4FB875B496205E074B" ma:contentTypeVersion="16" ma:contentTypeDescription="Crear nuevo documento." ma:contentTypeScope="" ma:versionID="4482b49643c9fa2ec0f36e7881dcea0c">
  <xsd:schema xmlns:xsd="http://www.w3.org/2001/XMLSchema" xmlns:xs="http://www.w3.org/2001/XMLSchema" xmlns:p="http://schemas.microsoft.com/office/2006/metadata/properties" xmlns:ns2="8f05aad2-9c7b-4d94-8c11-7290260c2c86" xmlns:ns3="4f07b4e0-9aba-4f75-897e-d67dadf548c1" targetNamespace="http://schemas.microsoft.com/office/2006/metadata/properties" ma:root="true" ma:fieldsID="86cbae25ad7c81bfd83637a8a05dbec3" ns2:_="" ns3:_="">
    <xsd:import namespace="8f05aad2-9c7b-4d94-8c11-7290260c2c86"/>
    <xsd:import namespace="4f07b4e0-9aba-4f75-897e-d67dadf548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05aad2-9c7b-4d94-8c11-7290260c2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84ed44e2-dd69-459d-b3f0-4d37171492b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07b4e0-9aba-4f75-897e-d67dadf548c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697564a-ba08-4665-80ea-84790b2e1c8a}" ma:internalName="TaxCatchAll" ma:showField="CatchAllData" ma:web="4f07b4e0-9aba-4f75-897e-d67dadf548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81736E-08DD-4574-947D-3BFA06C77FD9}">
  <ds:schemaRefs>
    <ds:schemaRef ds:uri="http://schemas.microsoft.com/sharepoint/v3/contenttype/forms"/>
  </ds:schemaRefs>
</ds:datastoreItem>
</file>

<file path=customXml/itemProps2.xml><?xml version="1.0" encoding="utf-8"?>
<ds:datastoreItem xmlns:ds="http://schemas.openxmlformats.org/officeDocument/2006/customXml" ds:itemID="{3ADB4E0C-6056-4867-98AD-DCF8B05D6524}">
  <ds:schemaRefs>
    <ds:schemaRef ds:uri="4f07b4e0-9aba-4f75-897e-d67dadf548c1"/>
    <ds:schemaRef ds:uri="8f05aad2-9c7b-4d94-8c11-7290260c2c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2A09AF-1FF8-4397-AC4E-F3A84CBE49B3}">
  <ds:schemaRefs>
    <ds:schemaRef ds:uri="4f07b4e0-9aba-4f75-897e-d67dadf548c1"/>
    <ds:schemaRef ds:uri="8f05aad2-9c7b-4d94-8c11-7290260c2c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9532963-6121-49d7-94ca-0baaa62a3116}" enabled="0" method="" siteId="{09532963-6121-49d7-94ca-0baaa62a3116}" removed="1"/>
</clbl:labelList>
</file>

<file path=docProps/app.xml><?xml version="1.0" encoding="utf-8"?>
<Properties xmlns="http://schemas.openxmlformats.org/officeDocument/2006/extended-properties" xmlns:vt="http://schemas.openxmlformats.org/officeDocument/2006/docPropsVTypes">
  <TotalTime>3917</TotalTime>
  <Words>1369</Words>
  <Application>Microsoft Office PowerPoint</Application>
  <PresentationFormat>Panorámica</PresentationFormat>
  <Paragraphs>132</Paragraphs>
  <Slides>22</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Aptos</vt:lpstr>
      <vt:lpstr>Arial</vt:lpstr>
      <vt:lpstr>Calibri</vt:lpstr>
      <vt:lpstr>Calibri Light</vt:lpstr>
      <vt:lpstr>Cambria Math</vt:lpstr>
      <vt:lpstr>Everyday Sans Black</vt:lpstr>
      <vt:lpstr>Everyday Sans Medium</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 Swandi</dc:creator>
  <cp:lastModifiedBy>Enrique Edgardo Gilles</cp:lastModifiedBy>
  <cp:revision>77</cp:revision>
  <dcterms:created xsi:type="dcterms:W3CDTF">2020-10-15T00:10:07Z</dcterms:created>
  <dcterms:modified xsi:type="dcterms:W3CDTF">2026-06-22T17:49:44Z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0x010100C5F90259FB09DB4FB875B496205E074B</vt:lpwstr>
  </property>
  <property fmtid="{D5CDD505-2E9C-101B-9397-08002B2CF9AE}" pid="3" name="MediaServiceImageTags">
    <vt:lpwstr/>
  </property>
</Properties>
</file>