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75" r:id="rId3"/>
    <p:sldId id="268" r:id="rId4"/>
    <p:sldId id="270" r:id="rId5"/>
    <p:sldId id="271" r:id="rId6"/>
    <p:sldId id="272" r:id="rId7"/>
    <p:sldId id="274" r:id="rId8"/>
    <p:sldId id="273" r:id="rId9"/>
    <p:sldId id="277" r:id="rId10"/>
    <p:sldId id="276" r:id="rId11"/>
    <p:sldId id="278" r:id="rId12"/>
    <p:sldId id="266" r:id="rId1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8" roundtripDataSignature="AMtx7mgPTz3aUp7Ae900iJW8nEYJyaR4/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0000"/>
    <a:srgbClr val="8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1D5A23-1B7E-413A-A06D-FA53083F3023}" v="63" dt="2026-06-16T13:04:17.935"/>
  </p1510:revLst>
</p1510:revInfo>
</file>

<file path=ppt/tableStyles.xml><?xml version="1.0" encoding="utf-8"?>
<a:tblStyleLst xmlns:a="http://schemas.openxmlformats.org/drawingml/2006/main" def="{7D84E1AB-C5D8-4AD8-B144-F731FC198DE6}">
  <a:tblStyle styleId="{7D84E1AB-C5D8-4AD8-B144-F731FC198DE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324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es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pexels.com/es-es/" TargetMode="Externa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La foto la podeis cambiar por cualquiera que querais de repositorio de imágenes (ex: </a:t>
            </a:r>
            <a:r>
              <a:rPr lang="es-ES" u="sng">
                <a:solidFill>
                  <a:schemeClr val="hlink"/>
                </a:solidFill>
                <a:hlinkClick r:id="rId3"/>
              </a:rPr>
              <a:t>https://unsplash.com/es</a:t>
            </a:r>
            <a:r>
              <a:rPr lang="es-ES"/>
              <a:t> // </a:t>
            </a:r>
            <a:r>
              <a:rPr lang="es-ES" u="sng">
                <a:solidFill>
                  <a:schemeClr val="hlink"/>
                </a:solidFill>
                <a:hlinkClick r:id="rId4"/>
              </a:rPr>
              <a:t>https://www.pexels.com/es-es/</a:t>
            </a:r>
            <a:r>
              <a:rPr lang="es-ES"/>
              <a:t>)</a:t>
            </a: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>
          <a:extLst>
            <a:ext uri="{FF2B5EF4-FFF2-40B4-BE49-F238E27FC236}">
              <a16:creationId xmlns:a16="http://schemas.microsoft.com/office/drawing/2014/main" id="{5F3B9BA8-AC10-0C48-8B34-77B0F1461F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42bedcc2be_0_48:notes">
            <a:extLst>
              <a:ext uri="{FF2B5EF4-FFF2-40B4-BE49-F238E27FC236}">
                <a16:creationId xmlns:a16="http://schemas.microsoft.com/office/drawing/2014/main" id="{0D71553A-EC45-D851-C7CB-3E45DD1F7B0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g242bedcc2be_0_48:notes">
            <a:extLst>
              <a:ext uri="{FF2B5EF4-FFF2-40B4-BE49-F238E27FC236}">
                <a16:creationId xmlns:a16="http://schemas.microsoft.com/office/drawing/2014/main" id="{7B2193DC-0AF5-D5DF-7F6C-17766F217C3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903214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>
          <a:extLst>
            <a:ext uri="{FF2B5EF4-FFF2-40B4-BE49-F238E27FC236}">
              <a16:creationId xmlns:a16="http://schemas.microsoft.com/office/drawing/2014/main" id="{A815F893-213D-216C-F061-03716A14C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42bedcc2be_0_48:notes">
            <a:extLst>
              <a:ext uri="{FF2B5EF4-FFF2-40B4-BE49-F238E27FC236}">
                <a16:creationId xmlns:a16="http://schemas.microsoft.com/office/drawing/2014/main" id="{54768A75-0B31-40B5-23A3-9CB9E9CF863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g242bedcc2be_0_48:notes">
            <a:extLst>
              <a:ext uri="{FF2B5EF4-FFF2-40B4-BE49-F238E27FC236}">
                <a16:creationId xmlns:a16="http://schemas.microsoft.com/office/drawing/2014/main" id="{14D057C2-5C96-CF36-4011-3948B05F5A4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965861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>
          <a:extLst>
            <a:ext uri="{FF2B5EF4-FFF2-40B4-BE49-F238E27FC236}">
              <a16:creationId xmlns:a16="http://schemas.microsoft.com/office/drawing/2014/main" id="{8D0E33BB-45A4-4FC3-AB84-10BE146656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42bedcc2be_0_48:notes">
            <a:extLst>
              <a:ext uri="{FF2B5EF4-FFF2-40B4-BE49-F238E27FC236}">
                <a16:creationId xmlns:a16="http://schemas.microsoft.com/office/drawing/2014/main" id="{DF4C9617-4AEF-D142-B356-18863A71A70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g242bedcc2be_0_48:notes">
            <a:extLst>
              <a:ext uri="{FF2B5EF4-FFF2-40B4-BE49-F238E27FC236}">
                <a16:creationId xmlns:a16="http://schemas.microsoft.com/office/drawing/2014/main" id="{FA84054B-FC69-3BC8-C04E-584A34D9BBA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376563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42bedcc2be_0_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g242bedcc2be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>
          <a:extLst>
            <a:ext uri="{FF2B5EF4-FFF2-40B4-BE49-F238E27FC236}">
              <a16:creationId xmlns:a16="http://schemas.microsoft.com/office/drawing/2014/main" id="{24DFB2DF-E150-2F36-7EFA-0842E1EA0A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42bedcc2be_0_48:notes">
            <a:extLst>
              <a:ext uri="{FF2B5EF4-FFF2-40B4-BE49-F238E27FC236}">
                <a16:creationId xmlns:a16="http://schemas.microsoft.com/office/drawing/2014/main" id="{E6920D57-C5D5-8761-A6E7-D30D885B488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g242bedcc2be_0_48:notes">
            <a:extLst>
              <a:ext uri="{FF2B5EF4-FFF2-40B4-BE49-F238E27FC236}">
                <a16:creationId xmlns:a16="http://schemas.microsoft.com/office/drawing/2014/main" id="{ADF99003-81F7-A9E8-5275-A59ADA107F0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144115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>
          <a:extLst>
            <a:ext uri="{FF2B5EF4-FFF2-40B4-BE49-F238E27FC236}">
              <a16:creationId xmlns:a16="http://schemas.microsoft.com/office/drawing/2014/main" id="{64BAEB21-2986-A0C9-3811-5D18BAEC4C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42bedcc2be_0_48:notes">
            <a:extLst>
              <a:ext uri="{FF2B5EF4-FFF2-40B4-BE49-F238E27FC236}">
                <a16:creationId xmlns:a16="http://schemas.microsoft.com/office/drawing/2014/main" id="{62E385FA-309F-6E96-4CA9-FDBD2978496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g242bedcc2be_0_48:notes">
            <a:extLst>
              <a:ext uri="{FF2B5EF4-FFF2-40B4-BE49-F238E27FC236}">
                <a16:creationId xmlns:a16="http://schemas.microsoft.com/office/drawing/2014/main" id="{5DA60993-AB10-4F01-4DC9-01DF00DD184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987228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>
          <a:extLst>
            <a:ext uri="{FF2B5EF4-FFF2-40B4-BE49-F238E27FC236}">
              <a16:creationId xmlns:a16="http://schemas.microsoft.com/office/drawing/2014/main" id="{28491BAF-E219-5475-1EA2-324F3AB42A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42bedcc2be_0_48:notes">
            <a:extLst>
              <a:ext uri="{FF2B5EF4-FFF2-40B4-BE49-F238E27FC236}">
                <a16:creationId xmlns:a16="http://schemas.microsoft.com/office/drawing/2014/main" id="{BEFFBD5A-DFCA-2C61-C140-F32B175ED9B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g242bedcc2be_0_48:notes">
            <a:extLst>
              <a:ext uri="{FF2B5EF4-FFF2-40B4-BE49-F238E27FC236}">
                <a16:creationId xmlns:a16="http://schemas.microsoft.com/office/drawing/2014/main" id="{080F9849-D756-C8A1-582F-99A362D3621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828039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>
          <a:extLst>
            <a:ext uri="{FF2B5EF4-FFF2-40B4-BE49-F238E27FC236}">
              <a16:creationId xmlns:a16="http://schemas.microsoft.com/office/drawing/2014/main" id="{6B4D5ED2-FF26-ADC2-3997-BC6AD14644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42bedcc2be_0_48:notes">
            <a:extLst>
              <a:ext uri="{FF2B5EF4-FFF2-40B4-BE49-F238E27FC236}">
                <a16:creationId xmlns:a16="http://schemas.microsoft.com/office/drawing/2014/main" id="{7E5C3CB7-4446-E90A-3748-5DAA9744012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g242bedcc2be_0_48:notes">
            <a:extLst>
              <a:ext uri="{FF2B5EF4-FFF2-40B4-BE49-F238E27FC236}">
                <a16:creationId xmlns:a16="http://schemas.microsoft.com/office/drawing/2014/main" id="{A3A9A904-CF58-7DD8-976C-369DF0CE1AA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970290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>
          <a:extLst>
            <a:ext uri="{FF2B5EF4-FFF2-40B4-BE49-F238E27FC236}">
              <a16:creationId xmlns:a16="http://schemas.microsoft.com/office/drawing/2014/main" id="{623BB13D-F831-3132-3713-BE9ADACF6C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42bedcc2be_0_48:notes">
            <a:extLst>
              <a:ext uri="{FF2B5EF4-FFF2-40B4-BE49-F238E27FC236}">
                <a16:creationId xmlns:a16="http://schemas.microsoft.com/office/drawing/2014/main" id="{065A6F65-8D02-5C61-FDAD-3F7DFCF404B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g242bedcc2be_0_48:notes">
            <a:extLst>
              <a:ext uri="{FF2B5EF4-FFF2-40B4-BE49-F238E27FC236}">
                <a16:creationId xmlns:a16="http://schemas.microsoft.com/office/drawing/2014/main" id="{D0B6DF8C-55FD-D30E-B78E-9767AB2BDD6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996619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>
          <a:extLst>
            <a:ext uri="{FF2B5EF4-FFF2-40B4-BE49-F238E27FC236}">
              <a16:creationId xmlns:a16="http://schemas.microsoft.com/office/drawing/2014/main" id="{3665FC8B-A505-F5CE-330D-B4808E77AF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42bedcc2be_0_48:notes">
            <a:extLst>
              <a:ext uri="{FF2B5EF4-FFF2-40B4-BE49-F238E27FC236}">
                <a16:creationId xmlns:a16="http://schemas.microsoft.com/office/drawing/2014/main" id="{92087A1B-E72D-439A-311E-DE9086E9209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g242bedcc2be_0_48:notes">
            <a:extLst>
              <a:ext uri="{FF2B5EF4-FFF2-40B4-BE49-F238E27FC236}">
                <a16:creationId xmlns:a16="http://schemas.microsoft.com/office/drawing/2014/main" id="{EEE48C3B-94C5-A6F5-7BA8-C4C1590D5B8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09812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xhere.com/en/photo/1023492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 l="5843" r="62564"/>
          <a:stretch/>
        </p:blipFill>
        <p:spPr>
          <a:xfrm>
            <a:off x="0" y="0"/>
            <a:ext cx="324829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 txBox="1"/>
          <p:nvPr/>
        </p:nvSpPr>
        <p:spPr>
          <a:xfrm>
            <a:off x="3823078" y="1395450"/>
            <a:ext cx="7953000" cy="2062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noProof="0" dirty="0">
                <a:solidFill>
                  <a:srgbClr val="1E4E79"/>
                </a:solidFill>
                <a:latin typeface="Trebuchet MS"/>
                <a:ea typeface="Trebuchet MS"/>
                <a:cs typeface="Trebuchet MS"/>
                <a:sym typeface="Trebuchet MS"/>
              </a:rPr>
              <a:t>The trillion-dollar question: how large is the economic value of biodiversity loss embedded in global consumption and supply chains?</a:t>
            </a:r>
            <a:endParaRPr lang="ca-ES" sz="3200" noProof="0" dirty="0">
              <a:solidFill>
                <a:srgbClr val="1E4E7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90" name="Google Shape;90;p1"/>
          <p:cNvCxnSpPr/>
          <p:nvPr/>
        </p:nvCxnSpPr>
        <p:spPr>
          <a:xfrm rot="10800000" flipH="1">
            <a:off x="3936271" y="4201904"/>
            <a:ext cx="5547300" cy="17400"/>
          </a:xfrm>
          <a:prstGeom prst="straightConnector1">
            <a:avLst/>
          </a:prstGeom>
          <a:noFill/>
          <a:ln w="38100" cap="flat" cmpd="sng">
            <a:solidFill>
              <a:srgbClr val="BBD6EE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1" name="Google Shape;91;p1"/>
          <p:cNvSpPr txBox="1"/>
          <p:nvPr/>
        </p:nvSpPr>
        <p:spPr>
          <a:xfrm>
            <a:off x="3936274" y="4280975"/>
            <a:ext cx="6662174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dirty="0">
                <a:solidFill>
                  <a:srgbClr val="757070"/>
                </a:solidFill>
                <a:latin typeface="Trebuchet MS"/>
                <a:sym typeface="Trebuchet MS"/>
              </a:rPr>
              <a:t>David Font Vivanco (IRTA, CREDA)</a:t>
            </a:r>
            <a:r>
              <a:rPr lang="es-ES" sz="1800" dirty="0">
                <a:solidFill>
                  <a:srgbClr val="757070"/>
                </a:solidFill>
                <a:latin typeface="Trebuchet MS"/>
                <a:sym typeface="Trebuchet MS"/>
              </a:rPr>
              <a:t>, Roberto </a:t>
            </a:r>
            <a:r>
              <a:rPr lang="es-ES" sz="1800" dirty="0" err="1">
                <a:solidFill>
                  <a:srgbClr val="757070"/>
                </a:solidFill>
                <a:latin typeface="Trebuchet MS"/>
                <a:sym typeface="Trebuchet MS"/>
              </a:rPr>
              <a:t>Manzanaro</a:t>
            </a:r>
            <a:r>
              <a:rPr lang="es-ES" sz="1800" dirty="0">
                <a:solidFill>
                  <a:srgbClr val="757070"/>
                </a:solidFill>
                <a:latin typeface="Trebuchet MS"/>
                <a:sym typeface="Trebuchet MS"/>
              </a:rPr>
              <a:t> (EIG), Cristina Sendra (EIG), José M. Gil (UPC, CREDA)</a:t>
            </a:r>
            <a:endParaRPr sz="18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>
                <a:solidFill>
                  <a:srgbClr val="757070"/>
                </a:solidFill>
                <a:latin typeface="Trebuchet MS"/>
                <a:ea typeface="Trebuchet MS"/>
                <a:cs typeface="Trebuchet MS"/>
                <a:sym typeface="Trebuchet MS"/>
              </a:rPr>
              <a:t>23/06/2026</a:t>
            </a:r>
            <a:endParaRPr sz="18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757070"/>
                </a:solidFill>
                <a:latin typeface="Trebuchet MS"/>
                <a:ea typeface="Trebuchet MS"/>
                <a:cs typeface="Trebuchet MS"/>
                <a:sym typeface="Trebuchet MS"/>
              </a:rPr>
              <a:t>32nd IIOA &amp; 11th SHAIO Conference, Sevilla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757070"/>
                </a:solidFill>
                <a:latin typeface="Trebuchet MS"/>
                <a:ea typeface="Trebuchet MS"/>
                <a:cs typeface="Trebuchet MS"/>
                <a:sym typeface="Trebuchet MS"/>
              </a:rPr>
              <a:t>Contact: david.font@irta.cat</a:t>
            </a:r>
            <a:endParaRPr sz="1800" dirty="0">
              <a:solidFill>
                <a:srgbClr val="75707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92" name="Google Shape;92;p1"/>
          <p:cNvGrpSpPr/>
          <p:nvPr/>
        </p:nvGrpSpPr>
        <p:grpSpPr>
          <a:xfrm>
            <a:off x="7371744" y="5832797"/>
            <a:ext cx="4693451" cy="899984"/>
            <a:chOff x="8105435" y="6043017"/>
            <a:chExt cx="3753259" cy="720044"/>
          </a:xfrm>
        </p:grpSpPr>
        <p:pic>
          <p:nvPicPr>
            <p:cNvPr id="93" name="Google Shape;93;p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105435" y="6043017"/>
              <a:ext cx="1713529" cy="7200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4" name="Google Shape;94;p1"/>
            <p:cNvPicPr preferRelativeResize="0"/>
            <p:nvPr/>
          </p:nvPicPr>
          <p:blipFill>
            <a:blip r:embed="rId5">
              <a:alphaModFix amt="75000"/>
            </a:blip>
            <a:stretch>
              <a:fillRect/>
            </a:stretch>
          </p:blipFill>
          <p:spPr>
            <a:xfrm>
              <a:off x="11151495" y="6426696"/>
              <a:ext cx="707200" cy="28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" name="Google Shape;95;p1"/>
            <p:cNvPicPr preferRelativeResize="0"/>
            <p:nvPr/>
          </p:nvPicPr>
          <p:blipFill rotWithShape="1">
            <a:blip r:embed="rId6">
              <a:alphaModFix/>
            </a:blip>
            <a:srcRect t="16109" b="16116"/>
            <a:stretch/>
          </p:blipFill>
          <p:spPr>
            <a:xfrm>
              <a:off x="9742767" y="6426696"/>
              <a:ext cx="1411201" cy="2880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>
          <a:extLst>
            <a:ext uri="{FF2B5EF4-FFF2-40B4-BE49-F238E27FC236}">
              <a16:creationId xmlns:a16="http://schemas.microsoft.com/office/drawing/2014/main" id="{B6544469-C1B6-AC51-76DB-7DA3BAA509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42bedcc2be_0_48">
            <a:extLst>
              <a:ext uri="{FF2B5EF4-FFF2-40B4-BE49-F238E27FC236}">
                <a16:creationId xmlns:a16="http://schemas.microsoft.com/office/drawing/2014/main" id="{7A34085A-8EB1-00B1-2990-3B7E539AE90B}"/>
              </a:ext>
            </a:extLst>
          </p:cNvPr>
          <p:cNvSpPr/>
          <p:nvPr/>
        </p:nvSpPr>
        <p:spPr>
          <a:xfrm>
            <a:off x="0" y="5948085"/>
            <a:ext cx="12192000" cy="909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ca-ES" sz="1800" noProof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14;p3">
            <a:extLst>
              <a:ext uri="{FF2B5EF4-FFF2-40B4-BE49-F238E27FC236}">
                <a16:creationId xmlns:a16="http://schemas.microsoft.com/office/drawing/2014/main" id="{17F77412-9FC1-C1B0-9C38-E74E5A1B4EF9}"/>
              </a:ext>
            </a:extLst>
          </p:cNvPr>
          <p:cNvSpPr/>
          <p:nvPr/>
        </p:nvSpPr>
        <p:spPr>
          <a:xfrm>
            <a:off x="0" y="229304"/>
            <a:ext cx="12192000" cy="689064"/>
          </a:xfrm>
          <a:prstGeom prst="rect">
            <a:avLst/>
          </a:prstGeom>
          <a:solidFill>
            <a:srgbClr val="BBD6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ca-ES" sz="1800" noProof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15;p3">
            <a:extLst>
              <a:ext uri="{FF2B5EF4-FFF2-40B4-BE49-F238E27FC236}">
                <a16:creationId xmlns:a16="http://schemas.microsoft.com/office/drawing/2014/main" id="{6B5EFA39-8FE2-A553-7A3A-FD114C88F55F}"/>
              </a:ext>
            </a:extLst>
          </p:cNvPr>
          <p:cNvSpPr txBox="1"/>
          <p:nvPr/>
        </p:nvSpPr>
        <p:spPr>
          <a:xfrm>
            <a:off x="0" y="250691"/>
            <a:ext cx="121920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noProof="0" dirty="0">
                <a:solidFill>
                  <a:srgbClr val="1E4E79"/>
                </a:solidFill>
                <a:latin typeface="Trebuchet MS"/>
                <a:ea typeface="Trebuchet MS"/>
                <a:cs typeface="Trebuchet MS"/>
                <a:sym typeface="Trebuchet MS"/>
              </a:rPr>
              <a:t>Results</a:t>
            </a:r>
            <a:endParaRPr lang="en-GB" sz="3600" noProof="0" dirty="0">
              <a:solidFill>
                <a:srgbClr val="1E4E7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" name="Google Shape;117;p3">
            <a:extLst>
              <a:ext uri="{FF2B5EF4-FFF2-40B4-BE49-F238E27FC236}">
                <a16:creationId xmlns:a16="http://schemas.microsoft.com/office/drawing/2014/main" id="{92D2FE54-932E-2D34-04BD-1D85AF063B53}"/>
              </a:ext>
            </a:extLst>
          </p:cNvPr>
          <p:cNvSpPr/>
          <p:nvPr/>
        </p:nvSpPr>
        <p:spPr>
          <a:xfrm>
            <a:off x="0" y="5948085"/>
            <a:ext cx="12192000" cy="909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ca-ES" sz="1800" noProof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118;p3">
            <a:extLst>
              <a:ext uri="{FF2B5EF4-FFF2-40B4-BE49-F238E27FC236}">
                <a16:creationId xmlns:a16="http://schemas.microsoft.com/office/drawing/2014/main" id="{D859BB47-C794-0C14-7F91-3F950B8D3EB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194575" y="6307463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 sz="1600" noProof="0" smtClean="0">
                <a:latin typeface="Trebuchet MS"/>
                <a:ea typeface="Trebuchet MS"/>
                <a:cs typeface="Trebuchet MS"/>
                <a:sym typeface="Trebuchet MS"/>
              </a:rPr>
              <a:t>10</a:t>
            </a:fld>
            <a:endParaRPr lang="ca-ES" sz="1600" noProof="0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" name="Google Shape;262;g242bedcc2be_0_187">
            <a:extLst>
              <a:ext uri="{FF2B5EF4-FFF2-40B4-BE49-F238E27FC236}">
                <a16:creationId xmlns:a16="http://schemas.microsoft.com/office/drawing/2014/main" id="{BE1D5C58-86FC-80F0-75A4-7E0377E46117}"/>
              </a:ext>
            </a:extLst>
          </p:cNvPr>
          <p:cNvSpPr txBox="1"/>
          <p:nvPr/>
        </p:nvSpPr>
        <p:spPr>
          <a:xfrm>
            <a:off x="209761" y="1140794"/>
            <a:ext cx="11420263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1E4E79"/>
                </a:solidFill>
                <a:latin typeface="Trebuchet MS"/>
                <a:ea typeface="Trebuchet MS"/>
                <a:cs typeface="Trebuchet MS"/>
                <a:sym typeface="Trebuchet MS"/>
              </a:rPr>
              <a:t>Impact drivers</a:t>
            </a:r>
            <a:r>
              <a:rPr lang="en-US" sz="2000" dirty="0">
                <a:solidFill>
                  <a:srgbClr val="1E4E79"/>
                </a:solidFill>
                <a:latin typeface="Trebuchet MS"/>
                <a:ea typeface="Trebuchet MS"/>
                <a:cs typeface="Trebuchet MS"/>
                <a:sym typeface="Trebuchet MS"/>
              </a:rPr>
              <a:t>: land occupation (64%), terrestrial acidification from NH3 (11%), climate change (10%)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1E4E7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1E4E79"/>
                </a:solidFill>
                <a:latin typeface="Trebuchet MS"/>
                <a:ea typeface="Trebuchet MS"/>
                <a:cs typeface="Trebuchet MS"/>
                <a:sym typeface="Trebuchet MS"/>
              </a:rPr>
              <a:t>Activity drivers</a:t>
            </a:r>
            <a:r>
              <a:rPr lang="en-US" sz="2000" dirty="0">
                <a:solidFill>
                  <a:srgbClr val="1E4E79"/>
                </a:solidFill>
                <a:latin typeface="Trebuchet MS"/>
                <a:ea typeface="Trebuchet MS"/>
                <a:cs typeface="Trebuchet MS"/>
                <a:sym typeface="Trebuchet MS"/>
              </a:rPr>
              <a:t>: cattle (23%), forestry (14%), raw milk (8%), electricity by coal (8%)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D8E1DE1-2223-DD6D-A15B-CB2E39ACCE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1547" y="2995412"/>
            <a:ext cx="6668905" cy="36771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2432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>
          <a:extLst>
            <a:ext uri="{FF2B5EF4-FFF2-40B4-BE49-F238E27FC236}">
              <a16:creationId xmlns:a16="http://schemas.microsoft.com/office/drawing/2014/main" id="{E7AEAF7A-338F-5D95-D15E-9F8A40B1B5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42bedcc2be_0_48">
            <a:extLst>
              <a:ext uri="{FF2B5EF4-FFF2-40B4-BE49-F238E27FC236}">
                <a16:creationId xmlns:a16="http://schemas.microsoft.com/office/drawing/2014/main" id="{6AE11618-647E-F47D-D1FE-0EAA751D2A2B}"/>
              </a:ext>
            </a:extLst>
          </p:cNvPr>
          <p:cNvSpPr/>
          <p:nvPr/>
        </p:nvSpPr>
        <p:spPr>
          <a:xfrm>
            <a:off x="0" y="5948085"/>
            <a:ext cx="12192000" cy="909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ca-ES" sz="1800" noProof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14;p3">
            <a:extLst>
              <a:ext uri="{FF2B5EF4-FFF2-40B4-BE49-F238E27FC236}">
                <a16:creationId xmlns:a16="http://schemas.microsoft.com/office/drawing/2014/main" id="{07AC573E-733F-CB16-6E1A-ADD329F15657}"/>
              </a:ext>
            </a:extLst>
          </p:cNvPr>
          <p:cNvSpPr/>
          <p:nvPr/>
        </p:nvSpPr>
        <p:spPr>
          <a:xfrm>
            <a:off x="0" y="229304"/>
            <a:ext cx="12192000" cy="689064"/>
          </a:xfrm>
          <a:prstGeom prst="rect">
            <a:avLst/>
          </a:prstGeom>
          <a:solidFill>
            <a:srgbClr val="BBD6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ca-ES" sz="1800" noProof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15;p3">
            <a:extLst>
              <a:ext uri="{FF2B5EF4-FFF2-40B4-BE49-F238E27FC236}">
                <a16:creationId xmlns:a16="http://schemas.microsoft.com/office/drawing/2014/main" id="{FDEC26FC-48AB-15AA-118D-3063E4C53EDD}"/>
              </a:ext>
            </a:extLst>
          </p:cNvPr>
          <p:cNvSpPr txBox="1"/>
          <p:nvPr/>
        </p:nvSpPr>
        <p:spPr>
          <a:xfrm>
            <a:off x="0" y="250691"/>
            <a:ext cx="121920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noProof="0" dirty="0">
                <a:solidFill>
                  <a:srgbClr val="1E4E79"/>
                </a:solidFill>
                <a:latin typeface="Trebuchet MS"/>
                <a:ea typeface="Trebuchet MS"/>
                <a:cs typeface="Trebuchet MS"/>
                <a:sym typeface="Trebuchet MS"/>
              </a:rPr>
              <a:t>Conclusions</a:t>
            </a:r>
            <a:endParaRPr lang="en-GB" sz="3600" noProof="0" dirty="0">
              <a:solidFill>
                <a:srgbClr val="1E4E7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" name="Google Shape;117;p3">
            <a:extLst>
              <a:ext uri="{FF2B5EF4-FFF2-40B4-BE49-F238E27FC236}">
                <a16:creationId xmlns:a16="http://schemas.microsoft.com/office/drawing/2014/main" id="{5799B02D-965C-3C5D-6A46-0FCCFC9CA63D}"/>
              </a:ext>
            </a:extLst>
          </p:cNvPr>
          <p:cNvSpPr/>
          <p:nvPr/>
        </p:nvSpPr>
        <p:spPr>
          <a:xfrm>
            <a:off x="0" y="5948085"/>
            <a:ext cx="12192000" cy="909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ca-ES" sz="1800" noProof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118;p3">
            <a:extLst>
              <a:ext uri="{FF2B5EF4-FFF2-40B4-BE49-F238E27FC236}">
                <a16:creationId xmlns:a16="http://schemas.microsoft.com/office/drawing/2014/main" id="{F6801A85-739C-8515-11C7-25983EC8585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194575" y="6307463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 sz="1600" noProof="0" smtClean="0">
                <a:latin typeface="Trebuchet MS"/>
                <a:ea typeface="Trebuchet MS"/>
                <a:cs typeface="Trebuchet MS"/>
                <a:sym typeface="Trebuchet MS"/>
              </a:rPr>
              <a:t>11</a:t>
            </a:fld>
            <a:endParaRPr lang="ca-ES" sz="1600" noProof="0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" name="Google Shape;262;g242bedcc2be_0_187">
            <a:extLst>
              <a:ext uri="{FF2B5EF4-FFF2-40B4-BE49-F238E27FC236}">
                <a16:creationId xmlns:a16="http://schemas.microsoft.com/office/drawing/2014/main" id="{9718DE5B-BF71-1908-4731-9B832946E7B1}"/>
              </a:ext>
            </a:extLst>
          </p:cNvPr>
          <p:cNvSpPr txBox="1"/>
          <p:nvPr/>
        </p:nvSpPr>
        <p:spPr>
          <a:xfrm>
            <a:off x="209761" y="1173218"/>
            <a:ext cx="11420263" cy="4093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1E4E79"/>
                </a:solidFill>
                <a:latin typeface="Trebuchet MS"/>
                <a:ea typeface="Trebuchet MS"/>
                <a:cs typeface="Trebuchet MS"/>
                <a:sym typeface="Trebuchet MS"/>
              </a:rPr>
              <a:t>Biodiversity loss has a large economic value</a:t>
            </a:r>
            <a:r>
              <a:rPr lang="en-US" sz="2000" dirty="0">
                <a:solidFill>
                  <a:srgbClr val="1E4E79"/>
                </a:solidFill>
                <a:latin typeface="Trebuchet MS"/>
                <a:ea typeface="Trebuchet MS"/>
                <a:cs typeface="Trebuchet MS"/>
                <a:sym typeface="Trebuchet MS"/>
              </a:rPr>
              <a:t>, comparable in scale to major global shocks (e.g., COVID-19 pandemic, the Great Depression) and lower-bound estimates of climate change damages (5%, Stern Review).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1E4E7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1E4E7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E4E79"/>
                </a:solidFill>
                <a:latin typeface="Trebuchet MS"/>
                <a:ea typeface="Trebuchet MS"/>
                <a:cs typeface="Trebuchet MS"/>
                <a:sym typeface="Trebuchet MS"/>
              </a:rPr>
              <a:t>The framework provides </a:t>
            </a:r>
            <a:r>
              <a:rPr lang="en-US" sz="2000" b="1" dirty="0">
                <a:solidFill>
                  <a:srgbClr val="1E4E79"/>
                </a:solidFill>
                <a:latin typeface="Trebuchet MS"/>
                <a:ea typeface="Trebuchet MS"/>
                <a:cs typeface="Trebuchet MS"/>
                <a:sym typeface="Trebuchet MS"/>
              </a:rPr>
              <a:t>unprecedented spatial detail </a:t>
            </a:r>
            <a:r>
              <a:rPr lang="en-US" sz="2000" dirty="0">
                <a:solidFill>
                  <a:srgbClr val="1E4E79"/>
                </a:solidFill>
                <a:latin typeface="Trebuchet MS"/>
                <a:ea typeface="Trebuchet MS"/>
                <a:cs typeface="Trebuchet MS"/>
                <a:sym typeface="Trebuchet MS"/>
              </a:rPr>
              <a:t>on the drivers of monetized biodiversity impacts and on where natural capital is depreciated, thereby supporting more targeted multi-level decision-making.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1E4E7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1E4E7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1E4E79"/>
                </a:solidFill>
                <a:latin typeface="Trebuchet MS"/>
                <a:ea typeface="Trebuchet MS"/>
                <a:cs typeface="Trebuchet MS"/>
                <a:sym typeface="Trebuchet MS"/>
              </a:rPr>
              <a:t>Uncertainty remains high</a:t>
            </a:r>
            <a:r>
              <a:rPr lang="en-US" sz="2000" dirty="0">
                <a:solidFill>
                  <a:srgbClr val="1E4E79"/>
                </a:solidFill>
                <a:latin typeface="Trebuchet MS"/>
                <a:ea typeface="Trebuchet MS"/>
                <a:cs typeface="Trebuchet MS"/>
                <a:sym typeface="Trebuchet MS"/>
              </a:rPr>
              <a:t>, especially around whether TESV is an adequate proxy and whether a single TESV-biodiversity relationship can represent diverse ecosystem-service responses.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1E4E7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6554280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"/>
          <p:cNvSpPr txBox="1"/>
          <p:nvPr/>
        </p:nvSpPr>
        <p:spPr>
          <a:xfrm>
            <a:off x="-357096" y="2120745"/>
            <a:ext cx="9701400" cy="1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8000" b="1" dirty="0" err="1">
                <a:solidFill>
                  <a:srgbClr val="1E4E79"/>
                </a:solidFill>
                <a:latin typeface="Trebuchet MS"/>
                <a:ea typeface="Trebuchet MS"/>
                <a:cs typeface="Trebuchet MS"/>
                <a:sym typeface="Trebuchet MS"/>
              </a:rPr>
              <a:t>Thank</a:t>
            </a:r>
            <a:r>
              <a:rPr lang="es-ES" sz="8000" b="1" dirty="0">
                <a:solidFill>
                  <a:srgbClr val="1E4E79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s-ES" sz="8000" b="1" dirty="0" err="1">
                <a:solidFill>
                  <a:srgbClr val="1E4E79"/>
                </a:solidFill>
                <a:latin typeface="Trebuchet MS"/>
                <a:ea typeface="Trebuchet MS"/>
                <a:cs typeface="Trebuchet MS"/>
                <a:sym typeface="Trebuchet MS"/>
              </a:rPr>
              <a:t>you</a:t>
            </a:r>
            <a:r>
              <a:rPr lang="es-ES" sz="8000" b="1" dirty="0">
                <a:solidFill>
                  <a:srgbClr val="1E4E79"/>
                </a:solidFill>
                <a:latin typeface="Trebuchet MS"/>
                <a:ea typeface="Trebuchet MS"/>
                <a:cs typeface="Trebuchet MS"/>
                <a:sym typeface="Trebuchet MS"/>
              </a:rPr>
              <a:t>!</a:t>
            </a:r>
            <a:endParaRPr sz="8000" b="1" dirty="0">
              <a:solidFill>
                <a:srgbClr val="1E4E7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41" name="Google Shape;241;p6"/>
          <p:cNvSpPr txBox="1"/>
          <p:nvPr/>
        </p:nvSpPr>
        <p:spPr>
          <a:xfrm>
            <a:off x="319281" y="320496"/>
            <a:ext cx="8396702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1E4E79"/>
                </a:solidFill>
                <a:latin typeface="Trebuchet MS"/>
                <a:ea typeface="Trebuchet MS"/>
                <a:cs typeface="Trebuchet MS"/>
                <a:sym typeface="Trebuchet MS"/>
              </a:rPr>
              <a:t>The trillion-dollar question: how large is the economic value of biodiversity loss embedded in global consumption and supply chains?</a:t>
            </a:r>
          </a:p>
        </p:txBody>
      </p:sp>
      <p:sp>
        <p:nvSpPr>
          <p:cNvPr id="242" name="Google Shape;242;p6"/>
          <p:cNvSpPr txBox="1"/>
          <p:nvPr/>
        </p:nvSpPr>
        <p:spPr>
          <a:xfrm>
            <a:off x="1722109" y="5466540"/>
            <a:ext cx="55431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rgbClr val="757070"/>
                </a:solidFill>
                <a:latin typeface="Trebuchet MS"/>
                <a:ea typeface="Trebuchet MS"/>
                <a:cs typeface="Trebuchet MS"/>
                <a:sym typeface="Trebuchet MS"/>
              </a:rPr>
              <a:t>Parc Mediterrani de la Tecnología, Edifici EEABB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rgbClr val="757070"/>
                </a:solidFill>
                <a:latin typeface="Trebuchet MS"/>
                <a:ea typeface="Trebuchet MS"/>
                <a:cs typeface="Trebuchet MS"/>
                <a:sym typeface="Trebuchet MS"/>
              </a:rPr>
              <a:t>Esteve Terrades 8, 08860 Castelldefels</a:t>
            </a:r>
            <a:endParaRPr sz="1600">
              <a:solidFill>
                <a:srgbClr val="75707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43" name="Google Shape;243;p6"/>
          <p:cNvSpPr/>
          <p:nvPr/>
        </p:nvSpPr>
        <p:spPr>
          <a:xfrm>
            <a:off x="1096176" y="6051315"/>
            <a:ext cx="6795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500">
                <a:solidFill>
                  <a:srgbClr val="757070"/>
                </a:solidFill>
                <a:latin typeface="Trebuchet MS"/>
                <a:ea typeface="Trebuchet MS"/>
                <a:cs typeface="Trebuchet MS"/>
                <a:sym typeface="Trebuchet MS"/>
              </a:rPr>
              <a:t>Tel + 34 935 521 124 | Fax + 34 935 521 121 | E-mail: creda@creda.es</a:t>
            </a:r>
            <a:endParaRPr sz="1500">
              <a:solidFill>
                <a:srgbClr val="75707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44" name="Google Shape;244;p6"/>
          <p:cNvPicPr preferRelativeResize="0"/>
          <p:nvPr/>
        </p:nvPicPr>
        <p:blipFill rotWithShape="1">
          <a:blip r:embed="rId3">
            <a:alphaModFix/>
          </a:blip>
          <a:srcRect l="5843" r="62564"/>
          <a:stretch/>
        </p:blipFill>
        <p:spPr>
          <a:xfrm>
            <a:off x="8943703" y="0"/>
            <a:ext cx="3248297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5" name="Google Shape;245;p6"/>
          <p:cNvGrpSpPr/>
          <p:nvPr/>
        </p:nvGrpSpPr>
        <p:grpSpPr>
          <a:xfrm>
            <a:off x="1204980" y="3477238"/>
            <a:ext cx="6577212" cy="1260006"/>
            <a:chOff x="8105435" y="6043017"/>
            <a:chExt cx="3753259" cy="720045"/>
          </a:xfrm>
        </p:grpSpPr>
        <p:pic>
          <p:nvPicPr>
            <p:cNvPr id="246" name="Google Shape;246;p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105435" y="6043017"/>
              <a:ext cx="1713528" cy="7200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7" name="Google Shape;247;p6"/>
            <p:cNvPicPr preferRelativeResize="0"/>
            <p:nvPr/>
          </p:nvPicPr>
          <p:blipFill>
            <a:blip r:embed="rId5">
              <a:alphaModFix amt="75000"/>
            </a:blip>
            <a:stretch>
              <a:fillRect/>
            </a:stretch>
          </p:blipFill>
          <p:spPr>
            <a:xfrm>
              <a:off x="11151495" y="6426696"/>
              <a:ext cx="707200" cy="28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8" name="Google Shape;248;p6"/>
            <p:cNvPicPr preferRelativeResize="0"/>
            <p:nvPr/>
          </p:nvPicPr>
          <p:blipFill rotWithShape="1">
            <a:blip r:embed="rId6">
              <a:alphaModFix/>
            </a:blip>
            <a:srcRect t="16109" b="16116"/>
            <a:stretch/>
          </p:blipFill>
          <p:spPr>
            <a:xfrm>
              <a:off x="9742767" y="6426696"/>
              <a:ext cx="1411201" cy="2880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>
          <a:extLst>
            <a:ext uri="{FF2B5EF4-FFF2-40B4-BE49-F238E27FC236}">
              <a16:creationId xmlns:a16="http://schemas.microsoft.com/office/drawing/2014/main" id="{04FDEC99-87E2-22A7-F0E7-032686D040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42bedcc2be_0_48">
            <a:extLst>
              <a:ext uri="{FF2B5EF4-FFF2-40B4-BE49-F238E27FC236}">
                <a16:creationId xmlns:a16="http://schemas.microsoft.com/office/drawing/2014/main" id="{273248A1-8B1F-E0EB-6399-AECF0266EE2A}"/>
              </a:ext>
            </a:extLst>
          </p:cNvPr>
          <p:cNvSpPr/>
          <p:nvPr/>
        </p:nvSpPr>
        <p:spPr>
          <a:xfrm>
            <a:off x="0" y="5948085"/>
            <a:ext cx="12192000" cy="909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ca-ES" sz="1800" noProof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14;p3">
            <a:extLst>
              <a:ext uri="{FF2B5EF4-FFF2-40B4-BE49-F238E27FC236}">
                <a16:creationId xmlns:a16="http://schemas.microsoft.com/office/drawing/2014/main" id="{ED1B9F6F-8EF3-2CA0-01F8-C1730AEC8BC9}"/>
              </a:ext>
            </a:extLst>
          </p:cNvPr>
          <p:cNvSpPr/>
          <p:nvPr/>
        </p:nvSpPr>
        <p:spPr>
          <a:xfrm>
            <a:off x="0" y="229304"/>
            <a:ext cx="12192000" cy="689064"/>
          </a:xfrm>
          <a:prstGeom prst="rect">
            <a:avLst/>
          </a:prstGeom>
          <a:solidFill>
            <a:srgbClr val="BBD6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ca-ES" sz="1800" noProof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117;p3">
            <a:extLst>
              <a:ext uri="{FF2B5EF4-FFF2-40B4-BE49-F238E27FC236}">
                <a16:creationId xmlns:a16="http://schemas.microsoft.com/office/drawing/2014/main" id="{D6DE354C-7320-79B2-A3C2-6997DBFB5D0D}"/>
              </a:ext>
            </a:extLst>
          </p:cNvPr>
          <p:cNvSpPr/>
          <p:nvPr/>
        </p:nvSpPr>
        <p:spPr>
          <a:xfrm>
            <a:off x="0" y="5948085"/>
            <a:ext cx="12192000" cy="909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ca-ES" sz="1800" noProof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118;p3">
            <a:extLst>
              <a:ext uri="{FF2B5EF4-FFF2-40B4-BE49-F238E27FC236}">
                <a16:creationId xmlns:a16="http://schemas.microsoft.com/office/drawing/2014/main" id="{63199C80-2BDF-5FD6-7173-2AC3737D8EF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194575" y="6307463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 sz="1600" noProof="0" smtClean="0">
                <a:latin typeface="Trebuchet MS"/>
                <a:ea typeface="Trebuchet MS"/>
                <a:cs typeface="Trebuchet MS"/>
                <a:sym typeface="Trebuchet MS"/>
              </a:rPr>
              <a:t>2</a:t>
            </a:fld>
            <a:endParaRPr lang="ca-ES" sz="1600" noProof="0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Google Shape;262;g242bedcc2be_0_187">
                <a:extLst>
                  <a:ext uri="{FF2B5EF4-FFF2-40B4-BE49-F238E27FC236}">
                    <a16:creationId xmlns:a16="http://schemas.microsoft.com/office/drawing/2014/main" id="{CD140751-C245-6F12-A00F-6680C3F1F81B}"/>
                  </a:ext>
                </a:extLst>
              </p:cNvPr>
              <p:cNvSpPr txBox="1"/>
              <p:nvPr/>
            </p:nvSpPr>
            <p:spPr>
              <a:xfrm>
                <a:off x="166687" y="3155682"/>
                <a:ext cx="11858625" cy="78530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algn="ctr"/>
                <a:r>
                  <a:rPr lang="en-US" sz="2800" b="1" noProof="0" dirty="0">
                    <a:solidFill>
                      <a:srgbClr val="1E4E79"/>
                    </a:solidFill>
                    <a:latin typeface="Trebuchet MS"/>
                    <a:ea typeface="Trebuchet MS"/>
                    <a:cs typeface="Trebuchet MS"/>
                    <a:sym typeface="Trebuchet MS"/>
                  </a:rPr>
                  <a:t>Monetized biodiversity impacts equal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a-ES" sz="2800" b="1" i="1">
                            <a:solidFill>
                              <a:srgbClr val="1E4E79"/>
                            </a:solidFill>
                            <a:latin typeface="Cambria Math" panose="02040503050406030204" pitchFamily="18" charset="0"/>
                            <a:ea typeface="Trebuchet MS"/>
                            <a:cs typeface="Trebuchet MS"/>
                          </a:rPr>
                        </m:ctrlPr>
                      </m:fPr>
                      <m:num>
                        <m:r>
                          <a:rPr lang="ca-ES" sz="2800" b="1" i="1">
                            <a:solidFill>
                              <a:srgbClr val="1E4E79"/>
                            </a:solidFill>
                            <a:latin typeface="Cambria Math" panose="02040503050406030204" pitchFamily="18" charset="0"/>
                            <a:ea typeface="Trebuchet MS"/>
                            <a:cs typeface="Trebuchet MS"/>
                          </a:rPr>
                          <m:t>𝟑</m:t>
                        </m:r>
                        <m:r>
                          <a:rPr lang="ca-ES" sz="2800" b="1">
                            <a:solidFill>
                              <a:srgbClr val="1E4E79"/>
                            </a:solidFill>
                            <a:latin typeface="Cambria Math" panose="02040503050406030204" pitchFamily="18" charset="0"/>
                            <a:ea typeface="Trebuchet MS"/>
                            <a:cs typeface="Trebuchet MS"/>
                          </a:rPr>
                          <m:t>!+</m:t>
                        </m:r>
                        <m:func>
                          <m:funcPr>
                            <m:ctrlPr>
                              <a:rPr lang="ca-ES" sz="2800" b="1" i="1">
                                <a:solidFill>
                                  <a:srgbClr val="1E4E79"/>
                                </a:solidFill>
                                <a:latin typeface="Cambria Math" panose="02040503050406030204" pitchFamily="18" charset="0"/>
                                <a:ea typeface="Trebuchet MS"/>
                                <a:cs typeface="Trebuchet MS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ca-ES" sz="2800" b="1" i="1">
                                    <a:solidFill>
                                      <a:srgbClr val="1E4E79"/>
                                    </a:solidFill>
                                    <a:latin typeface="Cambria Math" panose="02040503050406030204" pitchFamily="18" charset="0"/>
                                    <a:ea typeface="Trebuchet MS"/>
                                    <a:cs typeface="Trebuchet MS"/>
                                  </a:rPr>
                                </m:ctrlPr>
                              </m:sSubPr>
                              <m:e>
                                <m:r>
                                  <a:rPr lang="ca-ES" sz="2800" b="1" i="1">
                                    <a:solidFill>
                                      <a:srgbClr val="1E4E79"/>
                                    </a:solidFill>
                                    <a:latin typeface="Cambria Math" panose="02040503050406030204" pitchFamily="18" charset="0"/>
                                    <a:ea typeface="Trebuchet MS"/>
                                    <a:cs typeface="Trebuchet MS"/>
                                  </a:rPr>
                                  <m:t>𝐥𝐨𝐠</m:t>
                                </m:r>
                              </m:e>
                              <m:sub>
                                <m:r>
                                  <a:rPr lang="ca-ES" sz="2800" b="1" i="1">
                                    <a:solidFill>
                                      <a:srgbClr val="1E4E79"/>
                                    </a:solidFill>
                                    <a:latin typeface="Cambria Math" panose="02040503050406030204" pitchFamily="18" charset="0"/>
                                    <a:ea typeface="Trebuchet MS"/>
                                    <a:cs typeface="Trebuchet MS"/>
                                  </a:rPr>
                                  <m:t>𝟐</m:t>
                                </m:r>
                              </m:sub>
                            </m:sSub>
                          </m:fName>
                          <m:e>
                            <m:d>
                              <m:dPr>
                                <m:ctrlPr>
                                  <a:rPr lang="ca-ES" sz="2800" b="1" i="1">
                                    <a:solidFill>
                                      <a:srgbClr val="1E4E79"/>
                                    </a:solidFill>
                                    <a:latin typeface="Cambria Math" panose="02040503050406030204" pitchFamily="18" charset="0"/>
                                    <a:ea typeface="Trebuchet MS"/>
                                    <a:cs typeface="Trebuchet MS"/>
                                  </a:rPr>
                                </m:ctrlPr>
                              </m:dPr>
                              <m:e>
                                <m:r>
                                  <a:rPr lang="ca-ES" sz="2800" b="1" i="1">
                                    <a:solidFill>
                                      <a:srgbClr val="1E4E79"/>
                                    </a:solidFill>
                                    <a:latin typeface="Cambria Math" panose="02040503050406030204" pitchFamily="18" charset="0"/>
                                    <a:ea typeface="Trebuchet MS"/>
                                    <a:cs typeface="Trebuchet MS"/>
                                  </a:rPr>
                                  <m:t>𝟔𝟒</m:t>
                                </m:r>
                              </m:e>
                            </m:d>
                          </m:e>
                        </m:func>
                        <m:r>
                          <a:rPr lang="ca-ES" sz="2800" b="1">
                            <a:solidFill>
                              <a:srgbClr val="1E4E79"/>
                            </a:solidFill>
                            <a:latin typeface="Cambria Math" panose="02040503050406030204" pitchFamily="18" charset="0"/>
                            <a:ea typeface="Trebuchet MS"/>
                            <a:cs typeface="Trebuchet MS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ca-ES" sz="2800" b="1" i="1">
                                <a:solidFill>
                                  <a:srgbClr val="1E4E79"/>
                                </a:solidFill>
                                <a:latin typeface="Cambria Math" panose="02040503050406030204" pitchFamily="18" charset="0"/>
                                <a:ea typeface="Trebuchet MS"/>
                                <a:cs typeface="Trebuchet MS"/>
                              </a:rPr>
                            </m:ctrlPr>
                          </m:radPr>
                          <m:deg/>
                          <m:e>
                            <m:r>
                              <a:rPr lang="ca-ES" sz="2800" b="1" i="1">
                                <a:solidFill>
                                  <a:srgbClr val="1E4E79"/>
                                </a:solidFill>
                                <a:latin typeface="Cambria Math" panose="02040503050406030204" pitchFamily="18" charset="0"/>
                                <a:ea typeface="Trebuchet MS"/>
                                <a:cs typeface="Trebuchet MS"/>
                              </a:rPr>
                              <m:t>𝟑𝟔</m:t>
                            </m:r>
                          </m:e>
                        </m:rad>
                      </m:num>
                      <m:den>
                        <m:r>
                          <a:rPr lang="ca-ES" sz="2800" b="1" i="1">
                            <a:solidFill>
                              <a:srgbClr val="1E4E79"/>
                            </a:solidFill>
                            <a:latin typeface="Cambria Math" panose="02040503050406030204" pitchFamily="18" charset="0"/>
                            <a:ea typeface="Trebuchet MS"/>
                            <a:cs typeface="Trebuchet MS"/>
                          </a:rPr>
                          <m:t>𝟑</m:t>
                        </m:r>
                      </m:den>
                    </m:f>
                    <m:r>
                      <a:rPr lang="ca-ES" sz="2800" b="1">
                        <a:solidFill>
                          <a:srgbClr val="1E4E79"/>
                        </a:solidFill>
                        <a:latin typeface="Cambria Math" panose="02040503050406030204" pitchFamily="18" charset="0"/>
                        <a:ea typeface="Trebuchet MS"/>
                        <a:cs typeface="Trebuchet MS"/>
                      </a:rPr>
                      <m:t>%</m:t>
                    </m:r>
                  </m:oMath>
                </a14:m>
                <a:r>
                  <a:rPr lang="es-ES" sz="2800" b="1" dirty="0">
                    <a:solidFill>
                      <a:srgbClr val="1E4E79"/>
                    </a:solidFill>
                    <a:latin typeface="Trebuchet MS"/>
                    <a:ea typeface="Trebuchet MS"/>
                    <a:cs typeface="Trebuchet MS"/>
                  </a:rPr>
                  <a:t> </a:t>
                </a:r>
                <a:r>
                  <a:rPr lang="en-US" sz="2800" b="1" noProof="0" dirty="0">
                    <a:solidFill>
                      <a:srgbClr val="1E4E79"/>
                    </a:solidFill>
                    <a:latin typeface="Trebuchet MS"/>
                    <a:ea typeface="Trebuchet MS"/>
                    <a:cs typeface="Trebuchet MS"/>
                    <a:sym typeface="Trebuchet MS"/>
                  </a:rPr>
                  <a:t>of global GDP</a:t>
                </a:r>
              </a:p>
            </p:txBody>
          </p:sp>
        </mc:Choice>
        <mc:Fallback xmlns="">
          <p:sp>
            <p:nvSpPr>
              <p:cNvPr id="10" name="Google Shape;262;g242bedcc2be_0_187">
                <a:extLst>
                  <a:ext uri="{FF2B5EF4-FFF2-40B4-BE49-F238E27FC236}">
                    <a16:creationId xmlns:a16="http://schemas.microsoft.com/office/drawing/2014/main" id="{CD140751-C245-6F12-A00F-6680C3F1F8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687" y="3155682"/>
                <a:ext cx="11858625" cy="785303"/>
              </a:xfrm>
              <a:prstGeom prst="rect">
                <a:avLst/>
              </a:prstGeom>
              <a:blipFill>
                <a:blip r:embed="rId3"/>
                <a:stretch>
                  <a:fillRect b="-937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5099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42bedcc2be_0_48"/>
          <p:cNvSpPr/>
          <p:nvPr/>
        </p:nvSpPr>
        <p:spPr>
          <a:xfrm>
            <a:off x="0" y="5948085"/>
            <a:ext cx="12192000" cy="909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ca-ES" sz="1800" noProof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14;p3"/>
          <p:cNvSpPr/>
          <p:nvPr/>
        </p:nvSpPr>
        <p:spPr>
          <a:xfrm>
            <a:off x="0" y="229304"/>
            <a:ext cx="12192000" cy="689064"/>
          </a:xfrm>
          <a:prstGeom prst="rect">
            <a:avLst/>
          </a:prstGeom>
          <a:solidFill>
            <a:srgbClr val="BBD6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ca-ES" sz="1800" noProof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15;p3"/>
          <p:cNvSpPr txBox="1"/>
          <p:nvPr/>
        </p:nvSpPr>
        <p:spPr>
          <a:xfrm>
            <a:off x="0" y="250691"/>
            <a:ext cx="121920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noProof="0">
                <a:solidFill>
                  <a:srgbClr val="1E4E79"/>
                </a:solidFill>
                <a:latin typeface="Trebuchet MS"/>
                <a:ea typeface="Trebuchet MS"/>
                <a:cs typeface="Trebuchet MS"/>
                <a:sym typeface="Trebuchet MS"/>
              </a:rPr>
              <a:t>Introduction</a:t>
            </a:r>
            <a:endParaRPr lang="en-GB" sz="3600" noProof="0">
              <a:solidFill>
                <a:srgbClr val="1E4E7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" name="Google Shape;117;p3">
            <a:extLst>
              <a:ext uri="{FF2B5EF4-FFF2-40B4-BE49-F238E27FC236}">
                <a16:creationId xmlns:a16="http://schemas.microsoft.com/office/drawing/2014/main" id="{B637FC55-9B48-2BCF-6ABE-670F81BF4C0B}"/>
              </a:ext>
            </a:extLst>
          </p:cNvPr>
          <p:cNvSpPr/>
          <p:nvPr/>
        </p:nvSpPr>
        <p:spPr>
          <a:xfrm>
            <a:off x="0" y="5948085"/>
            <a:ext cx="12192000" cy="909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ca-ES" sz="1800" noProof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118;p3">
            <a:extLst>
              <a:ext uri="{FF2B5EF4-FFF2-40B4-BE49-F238E27FC236}">
                <a16:creationId xmlns:a16="http://schemas.microsoft.com/office/drawing/2014/main" id="{BDDCEB98-A61D-8A21-F04C-0C756F4521A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194575" y="6307463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 sz="1600" noProof="0" smtClean="0">
                <a:latin typeface="Trebuchet MS"/>
                <a:ea typeface="Trebuchet MS"/>
                <a:cs typeface="Trebuchet MS"/>
                <a:sym typeface="Trebuchet MS"/>
              </a:rPr>
              <a:t>3</a:t>
            </a:fld>
            <a:endParaRPr lang="ca-ES" sz="1600" noProof="0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" name="Google Shape;262;g242bedcc2be_0_187">
            <a:extLst>
              <a:ext uri="{FF2B5EF4-FFF2-40B4-BE49-F238E27FC236}">
                <a16:creationId xmlns:a16="http://schemas.microsoft.com/office/drawing/2014/main" id="{8AD12DA9-A27D-0F42-FA19-D92C496D04C3}"/>
              </a:ext>
            </a:extLst>
          </p:cNvPr>
          <p:cNvSpPr txBox="1"/>
          <p:nvPr/>
        </p:nvSpPr>
        <p:spPr>
          <a:xfrm>
            <a:off x="371900" y="1144441"/>
            <a:ext cx="8421904" cy="5324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noProof="0" dirty="0">
                <a:solidFill>
                  <a:srgbClr val="1E4E79"/>
                </a:solidFill>
                <a:latin typeface="Trebuchet MS"/>
                <a:ea typeface="Trebuchet MS"/>
                <a:cs typeface="Trebuchet MS"/>
                <a:sym typeface="Trebuchet MS"/>
              </a:rPr>
              <a:t>Biodiversity loss is increasingly driven by complex global supply chains, making </a:t>
            </a:r>
            <a:r>
              <a:rPr lang="en-US" sz="2000" b="1" noProof="0" dirty="0">
                <a:solidFill>
                  <a:srgbClr val="1E4E79"/>
                </a:solidFill>
                <a:latin typeface="Trebuchet MS"/>
                <a:ea typeface="Trebuchet MS"/>
                <a:cs typeface="Trebuchet MS"/>
                <a:sym typeface="Trebuchet MS"/>
              </a:rPr>
              <a:t>footprint approaches essential for tracing responsibility</a:t>
            </a:r>
            <a:r>
              <a:rPr lang="en-US" sz="2000" noProof="0" dirty="0">
                <a:solidFill>
                  <a:srgbClr val="1E4E79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noProof="0" dirty="0">
              <a:solidFill>
                <a:srgbClr val="1E4E7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noProof="0" dirty="0">
                <a:solidFill>
                  <a:srgbClr val="1E4E79"/>
                </a:solidFill>
                <a:latin typeface="Trebuchet MS"/>
                <a:ea typeface="Trebuchet MS"/>
                <a:cs typeface="Trebuchet MS"/>
                <a:sym typeface="Trebuchet MS"/>
              </a:rPr>
              <a:t>Challenge #1: Biodiversity footprints rarely translate biophysical impacts into </a:t>
            </a:r>
            <a:r>
              <a:rPr lang="en-US" sz="2000" b="1" noProof="0" dirty="0">
                <a:solidFill>
                  <a:srgbClr val="1E4E79"/>
                </a:solidFill>
                <a:latin typeface="Trebuchet MS"/>
                <a:ea typeface="Trebuchet MS"/>
                <a:cs typeface="Trebuchet MS"/>
                <a:sym typeface="Trebuchet MS"/>
              </a:rPr>
              <a:t>decision-relevant metric</a:t>
            </a:r>
            <a:r>
              <a:rPr lang="en-US" sz="2000" noProof="0" dirty="0">
                <a:solidFill>
                  <a:srgbClr val="1E4E79"/>
                </a:solidFill>
                <a:latin typeface="Trebuchet MS"/>
                <a:ea typeface="Trebuchet MS"/>
                <a:cs typeface="Trebuchet MS"/>
                <a:sym typeface="Trebuchet MS"/>
              </a:rPr>
              <a:t>s that capture the societal consequences of biodiversity loss.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noProof="0" dirty="0">
              <a:solidFill>
                <a:srgbClr val="1E4E7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E4E79"/>
                </a:solidFill>
                <a:latin typeface="Trebuchet MS"/>
                <a:ea typeface="Trebuchet MS"/>
                <a:cs typeface="Trebuchet MS"/>
                <a:sym typeface="Trebuchet MS"/>
              </a:rPr>
              <a:t>C</a:t>
            </a:r>
            <a:r>
              <a:rPr lang="en-US" sz="2000" noProof="0" dirty="0" err="1">
                <a:solidFill>
                  <a:srgbClr val="1E4E79"/>
                </a:solidFill>
                <a:latin typeface="Trebuchet MS"/>
                <a:ea typeface="Trebuchet MS"/>
                <a:cs typeface="Trebuchet MS"/>
                <a:sym typeface="Trebuchet MS"/>
              </a:rPr>
              <a:t>hallenge</a:t>
            </a:r>
            <a:r>
              <a:rPr lang="en-US" sz="2000" noProof="0" dirty="0">
                <a:solidFill>
                  <a:srgbClr val="1E4E79"/>
                </a:solidFill>
                <a:latin typeface="Trebuchet MS"/>
                <a:ea typeface="Trebuchet MS"/>
                <a:cs typeface="Trebuchet MS"/>
                <a:sym typeface="Trebuchet MS"/>
              </a:rPr>
              <a:t> #2: Spatial detail is not consistently integrated across activity data, biodiversity impact characterization, and monetization.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noProof="0" dirty="0">
              <a:solidFill>
                <a:srgbClr val="1E4E7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noProof="0" dirty="0">
              <a:solidFill>
                <a:srgbClr val="1E4E7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noProof="0" dirty="0">
              <a:solidFill>
                <a:srgbClr val="1E4E7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noProof="0" dirty="0">
                <a:solidFill>
                  <a:srgbClr val="1E4E79"/>
                </a:solidFill>
                <a:latin typeface="Trebuchet MS"/>
                <a:ea typeface="Trebuchet MS"/>
                <a:cs typeface="Trebuchet MS"/>
                <a:sym typeface="Trebuchet MS"/>
              </a:rPr>
              <a:t>Solution: A </a:t>
            </a:r>
            <a:r>
              <a:rPr lang="en-US" sz="2000" b="1" noProof="0" dirty="0">
                <a:solidFill>
                  <a:srgbClr val="1E4E79"/>
                </a:solidFill>
                <a:latin typeface="Trebuchet MS"/>
                <a:ea typeface="Trebuchet MS"/>
                <a:cs typeface="Trebuchet MS"/>
                <a:sym typeface="Trebuchet MS"/>
              </a:rPr>
              <a:t>spatially explicit global EEMRIO framework for monetized biodiversity footprints</a:t>
            </a:r>
            <a:r>
              <a:rPr lang="en-US" sz="2000" noProof="0" dirty="0">
                <a:solidFill>
                  <a:srgbClr val="1E4E79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1E4E7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83B2AD7-532E-73E4-F262-A45352F714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982500" y="922921"/>
            <a:ext cx="3209914" cy="4844295"/>
          </a:xfrm>
          <a:prstGeom prst="rect">
            <a:avLst/>
          </a:prstGeom>
        </p:spPr>
      </p:pic>
      <p:sp>
        <p:nvSpPr>
          <p:cNvPr id="5" name="Flecha: hacia abajo 4">
            <a:extLst>
              <a:ext uri="{FF2B5EF4-FFF2-40B4-BE49-F238E27FC236}">
                <a16:creationId xmlns:a16="http://schemas.microsoft.com/office/drawing/2014/main" id="{D01CE671-40ED-C5B5-3076-80B6349DC550}"/>
              </a:ext>
            </a:extLst>
          </p:cNvPr>
          <p:cNvSpPr/>
          <p:nvPr/>
        </p:nvSpPr>
        <p:spPr>
          <a:xfrm>
            <a:off x="4210262" y="4657725"/>
            <a:ext cx="561975" cy="483951"/>
          </a:xfrm>
          <a:prstGeom prst="downArrow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>
          <a:extLst>
            <a:ext uri="{FF2B5EF4-FFF2-40B4-BE49-F238E27FC236}">
              <a16:creationId xmlns:a16="http://schemas.microsoft.com/office/drawing/2014/main" id="{C1BB0533-CD3F-2E18-058F-31BA289246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42bedcc2be_0_48">
            <a:extLst>
              <a:ext uri="{FF2B5EF4-FFF2-40B4-BE49-F238E27FC236}">
                <a16:creationId xmlns:a16="http://schemas.microsoft.com/office/drawing/2014/main" id="{D9514CFF-0E80-4362-819D-10CDFB8F7BE5}"/>
              </a:ext>
            </a:extLst>
          </p:cNvPr>
          <p:cNvSpPr/>
          <p:nvPr/>
        </p:nvSpPr>
        <p:spPr>
          <a:xfrm>
            <a:off x="0" y="5948085"/>
            <a:ext cx="12192000" cy="909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ca-ES" sz="1800" noProof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14;p3">
            <a:extLst>
              <a:ext uri="{FF2B5EF4-FFF2-40B4-BE49-F238E27FC236}">
                <a16:creationId xmlns:a16="http://schemas.microsoft.com/office/drawing/2014/main" id="{D1282FDD-88FD-6944-C68A-531F9FF68EB0}"/>
              </a:ext>
            </a:extLst>
          </p:cNvPr>
          <p:cNvSpPr/>
          <p:nvPr/>
        </p:nvSpPr>
        <p:spPr>
          <a:xfrm>
            <a:off x="0" y="229304"/>
            <a:ext cx="12192000" cy="689064"/>
          </a:xfrm>
          <a:prstGeom prst="rect">
            <a:avLst/>
          </a:prstGeom>
          <a:solidFill>
            <a:srgbClr val="BBD6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ca-ES" sz="1800" noProof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15;p3">
            <a:extLst>
              <a:ext uri="{FF2B5EF4-FFF2-40B4-BE49-F238E27FC236}">
                <a16:creationId xmlns:a16="http://schemas.microsoft.com/office/drawing/2014/main" id="{B23CB303-418D-9165-2C27-E4AFCBCC18EA}"/>
              </a:ext>
            </a:extLst>
          </p:cNvPr>
          <p:cNvSpPr txBox="1"/>
          <p:nvPr/>
        </p:nvSpPr>
        <p:spPr>
          <a:xfrm>
            <a:off x="0" y="250691"/>
            <a:ext cx="121920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noProof="0" dirty="0">
                <a:solidFill>
                  <a:srgbClr val="1E4E79"/>
                </a:solidFill>
                <a:latin typeface="Trebuchet MS"/>
                <a:ea typeface="Trebuchet MS"/>
                <a:cs typeface="Trebuchet MS"/>
                <a:sym typeface="Trebuchet MS"/>
              </a:rPr>
              <a:t>Biodiversity footprint framework</a:t>
            </a:r>
            <a:endParaRPr lang="en-GB" sz="3600" noProof="0" dirty="0">
              <a:solidFill>
                <a:srgbClr val="1E4E7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" name="Google Shape;117;p3">
            <a:extLst>
              <a:ext uri="{FF2B5EF4-FFF2-40B4-BE49-F238E27FC236}">
                <a16:creationId xmlns:a16="http://schemas.microsoft.com/office/drawing/2014/main" id="{0B5C7084-AA63-B7BF-875E-118779470351}"/>
              </a:ext>
            </a:extLst>
          </p:cNvPr>
          <p:cNvSpPr/>
          <p:nvPr/>
        </p:nvSpPr>
        <p:spPr>
          <a:xfrm>
            <a:off x="0" y="5948085"/>
            <a:ext cx="12192000" cy="909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ca-ES" sz="1800" noProof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118;p3">
            <a:extLst>
              <a:ext uri="{FF2B5EF4-FFF2-40B4-BE49-F238E27FC236}">
                <a16:creationId xmlns:a16="http://schemas.microsoft.com/office/drawing/2014/main" id="{A39494F0-8E67-238D-60EC-D787B6802B4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194575" y="6307463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 sz="1600" noProof="0" smtClean="0">
                <a:latin typeface="Trebuchet MS"/>
                <a:ea typeface="Trebuchet MS"/>
                <a:cs typeface="Trebuchet MS"/>
                <a:sym typeface="Trebuchet MS"/>
              </a:rPr>
              <a:t>4</a:t>
            </a:fld>
            <a:endParaRPr lang="ca-ES" sz="1600" noProof="0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" name="Google Shape;262;g242bedcc2be_0_187">
            <a:extLst>
              <a:ext uri="{FF2B5EF4-FFF2-40B4-BE49-F238E27FC236}">
                <a16:creationId xmlns:a16="http://schemas.microsoft.com/office/drawing/2014/main" id="{8E25BC3D-5ABD-F37A-5AB6-1634D64CF195}"/>
              </a:ext>
            </a:extLst>
          </p:cNvPr>
          <p:cNvSpPr txBox="1"/>
          <p:nvPr/>
        </p:nvSpPr>
        <p:spPr>
          <a:xfrm>
            <a:off x="371899" y="1144441"/>
            <a:ext cx="7724351" cy="4401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1E4E79"/>
                </a:solidFill>
                <a:latin typeface="Trebuchet MS"/>
                <a:ea typeface="Trebuchet MS"/>
                <a:cs typeface="Trebuchet MS"/>
                <a:sym typeface="Trebuchet MS"/>
              </a:rPr>
              <a:t>S</a:t>
            </a:r>
            <a:r>
              <a:rPr lang="en-US" sz="2000" b="1" noProof="0" dirty="0" err="1">
                <a:solidFill>
                  <a:srgbClr val="1E4E79"/>
                </a:solidFill>
                <a:latin typeface="Trebuchet MS"/>
                <a:ea typeface="Trebuchet MS"/>
                <a:cs typeface="Trebuchet MS"/>
                <a:sym typeface="Trebuchet MS"/>
              </a:rPr>
              <a:t>tandard</a:t>
            </a:r>
            <a:r>
              <a:rPr lang="en-US" sz="2000" b="1" noProof="0" dirty="0">
                <a:solidFill>
                  <a:srgbClr val="1E4E79"/>
                </a:solidFill>
                <a:latin typeface="Trebuchet MS"/>
                <a:ea typeface="Trebuchet MS"/>
                <a:cs typeface="Trebuchet MS"/>
                <a:sym typeface="Trebuchet MS"/>
              </a:rPr>
              <a:t> demand-pull Leontief model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1E4E7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1E4E79"/>
                </a:solidFill>
                <a:latin typeface="Trebuchet MS"/>
                <a:ea typeface="Trebuchet MS"/>
                <a:cs typeface="Trebuchet MS"/>
                <a:sym typeface="Trebuchet MS"/>
              </a:rPr>
              <a:t>EXIOBASE 3 </a:t>
            </a:r>
            <a:r>
              <a:rPr lang="en-US" sz="2000" dirty="0">
                <a:solidFill>
                  <a:srgbClr val="1E4E79"/>
                </a:solidFill>
                <a:latin typeface="Trebuchet MS"/>
                <a:ea typeface="Trebuchet MS"/>
                <a:cs typeface="Trebuchet MS"/>
                <a:sym typeface="Trebuchet MS"/>
              </a:rPr>
              <a:t>v3.10.1 2022 </a:t>
            </a:r>
            <a:r>
              <a:rPr lang="en-US" sz="2000" dirty="0" err="1">
                <a:solidFill>
                  <a:srgbClr val="1E4E79"/>
                </a:solidFill>
                <a:latin typeface="Trebuchet MS"/>
                <a:ea typeface="Trebuchet MS"/>
                <a:cs typeface="Trebuchet MS"/>
                <a:sym typeface="Trebuchet MS"/>
              </a:rPr>
              <a:t>pxp</a:t>
            </a:r>
            <a:r>
              <a:rPr lang="en-US" sz="2000" dirty="0">
                <a:solidFill>
                  <a:srgbClr val="1E4E79"/>
                </a:solidFill>
                <a:latin typeface="Trebuchet MS"/>
                <a:ea typeface="Trebuchet MS"/>
                <a:cs typeface="Trebuchet MS"/>
                <a:sym typeface="Trebuchet MS"/>
              </a:rPr>
              <a:t> with consolidated extensions from 2021 and 2011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1E4E7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1E4E79"/>
                </a:solidFill>
                <a:latin typeface="Trebuchet MS"/>
                <a:ea typeface="Trebuchet MS"/>
                <a:cs typeface="Trebuchet MS"/>
                <a:sym typeface="Trebuchet MS"/>
              </a:rPr>
              <a:t>Impact World+ </a:t>
            </a:r>
            <a:r>
              <a:rPr lang="en-US" sz="2000" dirty="0">
                <a:solidFill>
                  <a:srgbClr val="1E4E79"/>
                </a:solidFill>
                <a:latin typeface="Trebuchet MS"/>
                <a:ea typeface="Trebuchet MS"/>
                <a:cs typeface="Trebuchet MS"/>
                <a:sym typeface="Trebuchet MS"/>
              </a:rPr>
              <a:t>2.2.1 using </a:t>
            </a:r>
            <a:r>
              <a:rPr lang="en-US" sz="2000" b="1" dirty="0">
                <a:solidFill>
                  <a:srgbClr val="1E4E79"/>
                </a:solidFill>
                <a:latin typeface="Trebuchet MS"/>
                <a:ea typeface="Trebuchet MS"/>
                <a:cs typeface="Trebuchet MS"/>
                <a:sym typeface="Trebuchet MS"/>
              </a:rPr>
              <a:t>regionalized characterization factors </a:t>
            </a:r>
            <a:r>
              <a:rPr lang="en-US" sz="2000" dirty="0">
                <a:solidFill>
                  <a:srgbClr val="1E4E79"/>
                </a:solidFill>
                <a:latin typeface="Trebuchet MS"/>
                <a:ea typeface="Trebuchet MS"/>
                <a:cs typeface="Trebuchet MS"/>
                <a:sym typeface="Trebuchet MS"/>
              </a:rPr>
              <a:t>when available (2.5- and 0.5-degree global grid, biomes, and water basins)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1E4E7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1E4E79"/>
                </a:solidFill>
                <a:latin typeface="Trebuchet MS"/>
                <a:ea typeface="Trebuchet MS"/>
                <a:cs typeface="Trebuchet MS"/>
                <a:sym typeface="Trebuchet MS"/>
              </a:rPr>
              <a:t>12 impact categories </a:t>
            </a:r>
            <a:r>
              <a:rPr lang="en-US" sz="2000" dirty="0">
                <a:solidFill>
                  <a:srgbClr val="1E4E79"/>
                </a:solidFill>
                <a:latin typeface="Trebuchet MS"/>
                <a:ea typeface="Trebuchet MS"/>
                <a:cs typeface="Trebuchet MS"/>
                <a:sym typeface="Trebuchet MS"/>
              </a:rPr>
              <a:t>spanning climate change and fisheries; freshwater and marine systems, including acidification, ecotoxicity and eutrophication; terrestrial ecosystems and land use; atmospheric pollution; and water-related effects such as thermal pollution and water availability</a:t>
            </a:r>
          </a:p>
        </p:txBody>
      </p:sp>
      <p:pic>
        <p:nvPicPr>
          <p:cNvPr id="2" name="Imagen 1" descr="IW_Logo-stacked">
            <a:extLst>
              <a:ext uri="{FF2B5EF4-FFF2-40B4-BE49-F238E27FC236}">
                <a16:creationId xmlns:a16="http://schemas.microsoft.com/office/drawing/2014/main" id="{DC24EDC3-B807-405C-A292-827DFAA145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0601" y="4154450"/>
            <a:ext cx="3122051" cy="1095236"/>
          </a:xfrm>
          <a:prstGeom prst="rect">
            <a:avLst/>
          </a:prstGeom>
        </p:spPr>
      </p:pic>
      <p:pic>
        <p:nvPicPr>
          <p:cNvPr id="7" name="Imagen 6" descr="EXIOBASE update: v3.8">
            <a:extLst>
              <a:ext uri="{FF2B5EF4-FFF2-40B4-BE49-F238E27FC236}">
                <a16:creationId xmlns:a16="http://schemas.microsoft.com/office/drawing/2014/main" id="{DA6229EE-56E6-366E-9643-F9129AF3B2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4505" y="2420506"/>
            <a:ext cx="3454244" cy="61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925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>
          <a:extLst>
            <a:ext uri="{FF2B5EF4-FFF2-40B4-BE49-F238E27FC236}">
              <a16:creationId xmlns:a16="http://schemas.microsoft.com/office/drawing/2014/main" id="{BC6412DE-C8C0-A3A6-4B78-DF680F6940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42bedcc2be_0_48">
            <a:extLst>
              <a:ext uri="{FF2B5EF4-FFF2-40B4-BE49-F238E27FC236}">
                <a16:creationId xmlns:a16="http://schemas.microsoft.com/office/drawing/2014/main" id="{869BBFC7-2CC7-2834-F513-2A9D2DDA3D75}"/>
              </a:ext>
            </a:extLst>
          </p:cNvPr>
          <p:cNvSpPr/>
          <p:nvPr/>
        </p:nvSpPr>
        <p:spPr>
          <a:xfrm>
            <a:off x="0" y="5948085"/>
            <a:ext cx="12192000" cy="909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ca-ES" sz="1800" noProof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14;p3">
            <a:extLst>
              <a:ext uri="{FF2B5EF4-FFF2-40B4-BE49-F238E27FC236}">
                <a16:creationId xmlns:a16="http://schemas.microsoft.com/office/drawing/2014/main" id="{7FD5C008-A271-27E6-32B1-B7FA88EF2125}"/>
              </a:ext>
            </a:extLst>
          </p:cNvPr>
          <p:cNvSpPr/>
          <p:nvPr/>
        </p:nvSpPr>
        <p:spPr>
          <a:xfrm>
            <a:off x="0" y="229304"/>
            <a:ext cx="12192000" cy="689064"/>
          </a:xfrm>
          <a:prstGeom prst="rect">
            <a:avLst/>
          </a:prstGeom>
          <a:solidFill>
            <a:srgbClr val="BBD6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ca-ES" sz="1800" noProof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15;p3">
            <a:extLst>
              <a:ext uri="{FF2B5EF4-FFF2-40B4-BE49-F238E27FC236}">
                <a16:creationId xmlns:a16="http://schemas.microsoft.com/office/drawing/2014/main" id="{A5D42CE1-60EE-EE51-62F9-7C8BD18E6A69}"/>
              </a:ext>
            </a:extLst>
          </p:cNvPr>
          <p:cNvSpPr txBox="1"/>
          <p:nvPr/>
        </p:nvSpPr>
        <p:spPr>
          <a:xfrm>
            <a:off x="0" y="250691"/>
            <a:ext cx="121920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noProof="0" dirty="0">
                <a:solidFill>
                  <a:srgbClr val="1E4E79"/>
                </a:solidFill>
                <a:latin typeface="Trebuchet MS"/>
                <a:ea typeface="Trebuchet MS"/>
                <a:cs typeface="Trebuchet MS"/>
                <a:sym typeface="Trebuchet MS"/>
              </a:rPr>
              <a:t>Geolocation of activities</a:t>
            </a:r>
            <a:endParaRPr lang="en-GB" sz="3600" noProof="0" dirty="0">
              <a:solidFill>
                <a:srgbClr val="1E4E7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" name="Google Shape;117;p3">
            <a:extLst>
              <a:ext uri="{FF2B5EF4-FFF2-40B4-BE49-F238E27FC236}">
                <a16:creationId xmlns:a16="http://schemas.microsoft.com/office/drawing/2014/main" id="{11271AB8-453A-D337-A609-F2F821A585A2}"/>
              </a:ext>
            </a:extLst>
          </p:cNvPr>
          <p:cNvSpPr/>
          <p:nvPr/>
        </p:nvSpPr>
        <p:spPr>
          <a:xfrm>
            <a:off x="0" y="5948085"/>
            <a:ext cx="12192000" cy="909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ca-ES" sz="1800" noProof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118;p3">
            <a:extLst>
              <a:ext uri="{FF2B5EF4-FFF2-40B4-BE49-F238E27FC236}">
                <a16:creationId xmlns:a16="http://schemas.microsoft.com/office/drawing/2014/main" id="{B1DC4EE8-BB02-4B28-22A5-1A40304821E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194575" y="6307463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 sz="1600" noProof="0" smtClean="0">
                <a:latin typeface="Trebuchet MS"/>
                <a:ea typeface="Trebuchet MS"/>
                <a:cs typeface="Trebuchet MS"/>
                <a:sym typeface="Trebuchet MS"/>
              </a:rPr>
              <a:t>5</a:t>
            </a:fld>
            <a:endParaRPr lang="ca-ES" sz="1600" noProof="0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" name="Google Shape;262;g242bedcc2be_0_187">
            <a:extLst>
              <a:ext uri="{FF2B5EF4-FFF2-40B4-BE49-F238E27FC236}">
                <a16:creationId xmlns:a16="http://schemas.microsoft.com/office/drawing/2014/main" id="{49D9D292-1EA8-7792-1A49-77C329EA51B7}"/>
              </a:ext>
            </a:extLst>
          </p:cNvPr>
          <p:cNvSpPr txBox="1"/>
          <p:nvPr/>
        </p:nvSpPr>
        <p:spPr>
          <a:xfrm>
            <a:off x="371899" y="1144441"/>
            <a:ext cx="6165836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1E4E79"/>
                </a:solidFill>
                <a:latin typeface="Trebuchet MS"/>
                <a:ea typeface="Trebuchet MS"/>
                <a:cs typeface="Trebuchet MS"/>
                <a:sym typeface="Trebuchet MS"/>
              </a:rPr>
              <a:t>Geolocation of </a:t>
            </a:r>
            <a:r>
              <a:rPr lang="en-US" sz="2000" b="1" dirty="0">
                <a:solidFill>
                  <a:srgbClr val="1E4E79"/>
                </a:solidFill>
                <a:latin typeface="Trebuchet MS"/>
                <a:ea typeface="Trebuchet MS"/>
                <a:cs typeface="Trebuchet MS"/>
                <a:sym typeface="Trebuchet MS"/>
              </a:rPr>
              <a:t>activity-country combinations </a:t>
            </a:r>
            <a:r>
              <a:rPr lang="en-US" sz="2000" dirty="0">
                <a:solidFill>
                  <a:srgbClr val="1E4E79"/>
                </a:solidFill>
                <a:latin typeface="Trebuchet MS"/>
                <a:ea typeface="Trebuchet MS"/>
                <a:cs typeface="Trebuchet MS"/>
                <a:sym typeface="Trebuchet MS"/>
              </a:rPr>
              <a:t>via plausible coordinates through a spatial sampling procedure informed by multiple geospatial datasets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B180A8A-53DA-5CD2-CCE8-3A5EA30B91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3844" y="1586905"/>
            <a:ext cx="5400040" cy="436118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2E42F368-0E74-BD17-943D-33A669C902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7835151"/>
              </p:ext>
            </p:extLst>
          </p:nvPr>
        </p:nvGraphicFramePr>
        <p:xfrm>
          <a:off x="449891" y="2291156"/>
          <a:ext cx="6165835" cy="4337088"/>
        </p:xfrm>
        <a:graphic>
          <a:graphicData uri="http://schemas.openxmlformats.org/drawingml/2006/table">
            <a:tbl>
              <a:tblPr firstRow="1" firstCol="1" bandRow="1">
                <a:tableStyleId>{7D84E1AB-C5D8-4AD8-B144-F731FC198DE6}</a:tableStyleId>
              </a:tblPr>
              <a:tblGrid>
                <a:gridCol w="3315414">
                  <a:extLst>
                    <a:ext uri="{9D8B030D-6E8A-4147-A177-3AD203B41FA5}">
                      <a16:colId xmlns:a16="http://schemas.microsoft.com/office/drawing/2014/main" val="3376694426"/>
                    </a:ext>
                  </a:extLst>
                </a:gridCol>
                <a:gridCol w="1671050">
                  <a:extLst>
                    <a:ext uri="{9D8B030D-6E8A-4147-A177-3AD203B41FA5}">
                      <a16:colId xmlns:a16="http://schemas.microsoft.com/office/drawing/2014/main" val="4048379187"/>
                    </a:ext>
                  </a:extLst>
                </a:gridCol>
                <a:gridCol w="1179371">
                  <a:extLst>
                    <a:ext uri="{9D8B030D-6E8A-4147-A177-3AD203B41FA5}">
                      <a16:colId xmlns:a16="http://schemas.microsoft.com/office/drawing/2014/main" val="2750193075"/>
                    </a:ext>
                  </a:extLst>
                </a:gridCol>
              </a:tblGrid>
              <a:tr h="1732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50" b="1" kern="100" dirty="0" err="1">
                          <a:effectLst/>
                          <a:latin typeface="Trebuchet MS" panose="020B0603020202020204" pitchFamily="34" charset="0"/>
                        </a:rPr>
                        <a:t>Dataset</a:t>
                      </a:r>
                      <a:endParaRPr lang="es-ES" sz="1050" b="1" kern="100" dirty="0">
                        <a:effectLst/>
                        <a:latin typeface="Trebuchet MS" panose="020B0603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43" marR="25843" marT="25843" marB="25843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50" b="1" kern="100" dirty="0" err="1">
                          <a:effectLst/>
                          <a:latin typeface="Trebuchet MS" panose="020B0603020202020204" pitchFamily="34" charset="0"/>
                        </a:rPr>
                        <a:t>Information</a:t>
                      </a:r>
                      <a:r>
                        <a:rPr lang="es-ES" sz="1050" b="1" kern="100" dirty="0"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es-ES" sz="1050" b="1" kern="100" dirty="0" err="1">
                          <a:effectLst/>
                          <a:latin typeface="Trebuchet MS" panose="020B0603020202020204" pitchFamily="34" charset="0"/>
                        </a:rPr>
                        <a:t>used</a:t>
                      </a:r>
                      <a:endParaRPr lang="es-ES" sz="1050" b="1" kern="100" dirty="0">
                        <a:effectLst/>
                        <a:latin typeface="Trebuchet MS" panose="020B0603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43" marR="25843" marT="25843" marB="25843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50" b="1" kern="100" dirty="0" err="1">
                          <a:effectLst/>
                          <a:latin typeface="Trebuchet MS" panose="020B0603020202020204" pitchFamily="34" charset="0"/>
                        </a:rPr>
                        <a:t>Spatial</a:t>
                      </a:r>
                      <a:r>
                        <a:rPr lang="es-ES" sz="1050" b="1" kern="100" dirty="0"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es-ES" sz="1050" b="1" kern="100" dirty="0" err="1">
                          <a:effectLst/>
                          <a:latin typeface="Trebuchet MS" panose="020B0603020202020204" pitchFamily="34" charset="0"/>
                        </a:rPr>
                        <a:t>resolution</a:t>
                      </a:r>
                      <a:r>
                        <a:rPr lang="es-ES" sz="1050" b="1" kern="100" dirty="0">
                          <a:effectLst/>
                          <a:latin typeface="Trebuchet MS" panose="020B0603020202020204" pitchFamily="34" charset="0"/>
                        </a:rPr>
                        <a:t> / </a:t>
                      </a:r>
                      <a:r>
                        <a:rPr lang="es-ES" sz="1050" b="1" kern="100" dirty="0" err="1">
                          <a:effectLst/>
                          <a:latin typeface="Trebuchet MS" panose="020B0603020202020204" pitchFamily="34" charset="0"/>
                        </a:rPr>
                        <a:t>unit</a:t>
                      </a:r>
                      <a:endParaRPr lang="es-ES" sz="1050" b="1" kern="100" dirty="0">
                        <a:effectLst/>
                        <a:latin typeface="Trebuchet MS" panose="020B0603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43" marR="25843" marT="25843" marB="25843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0126917"/>
                  </a:ext>
                </a:extLst>
              </a:tr>
              <a:tr h="5797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50" kern="100">
                          <a:effectLst/>
                          <a:latin typeface="Trebuchet MS" panose="020B0603020202020204" pitchFamily="34" charset="0"/>
                        </a:rPr>
                        <a:t>PROBA-V Land Cover (LC100) (Copernicus Land Monitoring Service and Copernicus Land Monitoring Service Helpdesk, 2015)</a:t>
                      </a:r>
                      <a:endParaRPr lang="es-ES" sz="1050" kern="100">
                        <a:effectLst/>
                        <a:latin typeface="Trebuchet MS" panose="020B0603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43" marR="25843" marT="25843" marB="2584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50" kern="100">
                          <a:effectLst/>
                          <a:latin typeface="Trebuchet MS" panose="020B0603020202020204" pitchFamily="34" charset="0"/>
                        </a:rPr>
                        <a:t>Land-cover classes</a:t>
                      </a:r>
                      <a:endParaRPr lang="es-ES" sz="1050" kern="100">
                        <a:effectLst/>
                        <a:latin typeface="Trebuchet MS" panose="020B0603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43" marR="25843" marT="25843" marB="2584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50" kern="100">
                          <a:effectLst/>
                          <a:latin typeface="Trebuchet MS" panose="020B0603020202020204" pitchFamily="34" charset="0"/>
                        </a:rPr>
                        <a:t>100 m</a:t>
                      </a:r>
                      <a:endParaRPr lang="es-ES" sz="1050" kern="100">
                        <a:effectLst/>
                        <a:latin typeface="Trebuchet MS" panose="020B0603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43" marR="25843" marT="25843" marB="25843" anchor="ctr"/>
                </a:tc>
                <a:extLst>
                  <a:ext uri="{0D108BD9-81ED-4DB2-BD59-A6C34878D82A}">
                    <a16:rowId xmlns:a16="http://schemas.microsoft.com/office/drawing/2014/main" val="3925773009"/>
                  </a:ext>
                </a:extLst>
              </a:tr>
              <a:tr h="5797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l-NL" sz="1050" kern="100" dirty="0">
                          <a:effectLst/>
                          <a:latin typeface="Trebuchet MS" panose="020B0603020202020204" pitchFamily="34" charset="0"/>
                        </a:rPr>
                        <a:t>CropGrids v1.08 (Tang et al., 2024)</a:t>
                      </a:r>
                      <a:endParaRPr lang="es-ES" sz="1050" kern="100" dirty="0">
                        <a:effectLst/>
                        <a:latin typeface="Trebuchet MS" panose="020B0603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43" marR="25843" marT="25843" marB="2584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50" kern="100">
                          <a:effectLst/>
                          <a:latin typeface="Trebuchet MS" panose="020B0603020202020204" pitchFamily="34" charset="0"/>
                        </a:rPr>
                        <a:t>Crop-specific harvested area</a:t>
                      </a:r>
                      <a:endParaRPr lang="es-ES" sz="1050" kern="100">
                        <a:effectLst/>
                        <a:latin typeface="Trebuchet MS" panose="020B0603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43" marR="25843" marT="25843" marB="2584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50" kern="100">
                          <a:effectLst/>
                          <a:latin typeface="Trebuchet MS" panose="020B0603020202020204" pitchFamily="34" charset="0"/>
                        </a:rPr>
                        <a:t>5 arc-min</a:t>
                      </a:r>
                      <a:endParaRPr lang="es-ES" sz="1050" kern="100">
                        <a:effectLst/>
                        <a:latin typeface="Trebuchet MS" panose="020B0603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43" marR="25843" marT="25843" marB="25843" anchor="ctr"/>
                </a:tc>
                <a:extLst>
                  <a:ext uri="{0D108BD9-81ED-4DB2-BD59-A6C34878D82A}">
                    <a16:rowId xmlns:a16="http://schemas.microsoft.com/office/drawing/2014/main" val="244742599"/>
                  </a:ext>
                </a:extLst>
              </a:tr>
              <a:tr h="4453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50" kern="100">
                          <a:effectLst/>
                          <a:latin typeface="Trebuchet MS" panose="020B0603020202020204" pitchFamily="34" charset="0"/>
                        </a:rPr>
                        <a:t>Natural Earth country boundaries (naturalearthdata.com)</a:t>
                      </a:r>
                      <a:endParaRPr lang="es-ES" sz="1050" kern="100">
                        <a:effectLst/>
                        <a:latin typeface="Trebuchet MS" panose="020B0603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43" marR="25843" marT="25843" marB="2584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50" kern="100">
                          <a:effectLst/>
                          <a:latin typeface="Trebuchet MS" panose="020B0603020202020204" pitchFamily="34" charset="0"/>
                        </a:rPr>
                        <a:t>National polygons</a:t>
                      </a:r>
                      <a:endParaRPr lang="es-ES" sz="1050" kern="100">
                        <a:effectLst/>
                        <a:latin typeface="Trebuchet MS" panose="020B0603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43" marR="25843" marT="25843" marB="2584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50" kern="100" dirty="0" err="1">
                          <a:effectLst/>
                          <a:latin typeface="Trebuchet MS" panose="020B0603020202020204" pitchFamily="34" charset="0"/>
                        </a:rPr>
                        <a:t>Polygon</a:t>
                      </a:r>
                      <a:r>
                        <a:rPr lang="es-ES" sz="1050" kern="100" dirty="0"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es-ES" sz="1050" kern="100" dirty="0" err="1">
                          <a:effectLst/>
                          <a:latin typeface="Trebuchet MS" panose="020B0603020202020204" pitchFamily="34" charset="0"/>
                        </a:rPr>
                        <a:t>boundaries</a:t>
                      </a:r>
                      <a:endParaRPr lang="es-ES" sz="1050" kern="100" dirty="0">
                        <a:effectLst/>
                        <a:latin typeface="Trebuchet MS" panose="020B0603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43" marR="25843" marT="25843" marB="25843" anchor="ctr"/>
                </a:tc>
                <a:extLst>
                  <a:ext uri="{0D108BD9-81ED-4DB2-BD59-A6C34878D82A}">
                    <a16:rowId xmlns:a16="http://schemas.microsoft.com/office/drawing/2014/main" val="1362645716"/>
                  </a:ext>
                </a:extLst>
              </a:tr>
              <a:tr h="4453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50" kern="100">
                          <a:effectLst/>
                          <a:latin typeface="Trebuchet MS" panose="020B0603020202020204" pitchFamily="34" charset="0"/>
                        </a:rPr>
                        <a:t>WRI Global Power Plant Database (Byers et al., 2021)</a:t>
                      </a:r>
                      <a:endParaRPr lang="es-ES" sz="1050" kern="100">
                        <a:effectLst/>
                        <a:latin typeface="Trebuchet MS" panose="020B0603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43" marR="25843" marT="25843" marB="2584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50" kern="100">
                          <a:effectLst/>
                          <a:latin typeface="Trebuchet MS" panose="020B0603020202020204" pitchFamily="34" charset="0"/>
                        </a:rPr>
                        <a:t>Power plant locations, fuel type, generation, capacity</a:t>
                      </a:r>
                      <a:endParaRPr lang="es-ES" sz="1050" kern="100">
                        <a:effectLst/>
                        <a:latin typeface="Trebuchet MS" panose="020B0603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43" marR="25843" marT="25843" marB="2584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50" kern="100">
                          <a:effectLst/>
                          <a:latin typeface="Trebuchet MS" panose="020B0603020202020204" pitchFamily="34" charset="0"/>
                        </a:rPr>
                        <a:t>Facility points</a:t>
                      </a:r>
                      <a:endParaRPr lang="es-ES" sz="1050" kern="100">
                        <a:effectLst/>
                        <a:latin typeface="Trebuchet MS" panose="020B0603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43" marR="25843" marT="25843" marB="25843" anchor="ctr"/>
                </a:tc>
                <a:extLst>
                  <a:ext uri="{0D108BD9-81ED-4DB2-BD59-A6C34878D82A}">
                    <a16:rowId xmlns:a16="http://schemas.microsoft.com/office/drawing/2014/main" val="3180206464"/>
                  </a:ext>
                </a:extLst>
              </a:tr>
              <a:tr h="7142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50" kern="100">
                          <a:effectLst/>
                          <a:latin typeface="Trebuchet MS" panose="020B0603020202020204" pitchFamily="34" charset="0"/>
                        </a:rPr>
                        <a:t>Global mining polygons (Maus et al., 2022)</a:t>
                      </a:r>
                      <a:endParaRPr lang="es-ES" sz="1050" kern="100">
                        <a:effectLst/>
                        <a:latin typeface="Trebuchet MS" panose="020B0603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43" marR="25843" marT="25843" marB="2584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50" kern="100">
                          <a:effectLst/>
                          <a:latin typeface="Trebuchet MS" panose="020B0603020202020204" pitchFamily="34" charset="0"/>
                        </a:rPr>
                        <a:t>Mining site footprints and area</a:t>
                      </a:r>
                      <a:endParaRPr lang="es-ES" sz="1050" kern="100">
                        <a:effectLst/>
                        <a:latin typeface="Trebuchet MS" panose="020B0603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43" marR="25843" marT="25843" marB="2584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50" kern="100">
                          <a:effectLst/>
                          <a:latin typeface="Trebuchet MS" panose="020B0603020202020204" pitchFamily="34" charset="0"/>
                        </a:rPr>
                        <a:t>Polygon footprints</a:t>
                      </a:r>
                      <a:endParaRPr lang="es-ES" sz="1050" kern="100">
                        <a:effectLst/>
                        <a:latin typeface="Trebuchet MS" panose="020B0603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43" marR="25843" marT="25843" marB="25843" anchor="ctr"/>
                </a:tc>
                <a:extLst>
                  <a:ext uri="{0D108BD9-81ED-4DB2-BD59-A6C34878D82A}">
                    <a16:rowId xmlns:a16="http://schemas.microsoft.com/office/drawing/2014/main" val="259914356"/>
                  </a:ext>
                </a:extLst>
              </a:tr>
              <a:tr h="4453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50" kern="100">
                          <a:effectLst/>
                          <a:latin typeface="Trebuchet MS" panose="020B0603020202020204" pitchFamily="34" charset="0"/>
                        </a:rPr>
                        <a:t>SFI Global Cement Database (McCarten et al., 2021)</a:t>
                      </a:r>
                      <a:endParaRPr lang="es-ES" sz="1050" kern="100">
                        <a:effectLst/>
                        <a:latin typeface="Trebuchet MS" panose="020B0603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43" marR="25843" marT="25843" marB="2584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50" kern="100">
                          <a:effectLst/>
                          <a:latin typeface="Trebuchet MS" panose="020B0603020202020204" pitchFamily="34" charset="0"/>
                        </a:rPr>
                        <a:t>Cement plant locations and capacity</a:t>
                      </a:r>
                      <a:endParaRPr lang="es-ES" sz="1050" kern="100">
                        <a:effectLst/>
                        <a:latin typeface="Trebuchet MS" panose="020B0603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43" marR="25843" marT="25843" marB="2584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50" kern="100">
                          <a:effectLst/>
                          <a:latin typeface="Trebuchet MS" panose="020B0603020202020204" pitchFamily="34" charset="0"/>
                        </a:rPr>
                        <a:t>Facility points</a:t>
                      </a:r>
                      <a:endParaRPr lang="es-ES" sz="1050" kern="100">
                        <a:effectLst/>
                        <a:latin typeface="Trebuchet MS" panose="020B0603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43" marR="25843" marT="25843" marB="25843" anchor="ctr"/>
                </a:tc>
                <a:extLst>
                  <a:ext uri="{0D108BD9-81ED-4DB2-BD59-A6C34878D82A}">
                    <a16:rowId xmlns:a16="http://schemas.microsoft.com/office/drawing/2014/main" val="3266777835"/>
                  </a:ext>
                </a:extLst>
              </a:tr>
              <a:tr h="7142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50" kern="100">
                          <a:effectLst/>
                          <a:latin typeface="Trebuchet MS" panose="020B0603020202020204" pitchFamily="34" charset="0"/>
                        </a:rPr>
                        <a:t>Global Energy Monitor Global Iron and Steel Tracker (Global Energy Monitor, 2026)</a:t>
                      </a:r>
                      <a:endParaRPr lang="es-ES" sz="1050" kern="100">
                        <a:effectLst/>
                        <a:latin typeface="Trebuchet MS" panose="020B0603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43" marR="25843" marT="25843" marB="2584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50" kern="100">
                          <a:effectLst/>
                          <a:latin typeface="Trebuchet MS" panose="020B0603020202020204" pitchFamily="34" charset="0"/>
                        </a:rPr>
                        <a:t>Steel plant locations, production route, status, production, capacity</a:t>
                      </a:r>
                      <a:endParaRPr lang="es-ES" sz="1050" kern="100">
                        <a:effectLst/>
                        <a:latin typeface="Trebuchet MS" panose="020B0603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43" marR="25843" marT="25843" marB="2584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50" kern="100" dirty="0" err="1">
                          <a:effectLst/>
                          <a:latin typeface="Trebuchet MS" panose="020B0603020202020204" pitchFamily="34" charset="0"/>
                        </a:rPr>
                        <a:t>Facility</a:t>
                      </a:r>
                      <a:r>
                        <a:rPr lang="es-ES" sz="1050" kern="100" dirty="0"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es-ES" sz="1050" kern="100" dirty="0" err="1">
                          <a:effectLst/>
                          <a:latin typeface="Trebuchet MS" panose="020B0603020202020204" pitchFamily="34" charset="0"/>
                        </a:rPr>
                        <a:t>points</a:t>
                      </a:r>
                      <a:endParaRPr lang="es-ES" sz="1050" kern="100" dirty="0">
                        <a:effectLst/>
                        <a:latin typeface="Trebuchet MS" panose="020B0603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43" marR="25843" marT="25843" marB="25843" anchor="ctr"/>
                </a:tc>
                <a:extLst>
                  <a:ext uri="{0D108BD9-81ED-4DB2-BD59-A6C34878D82A}">
                    <a16:rowId xmlns:a16="http://schemas.microsoft.com/office/drawing/2014/main" val="29321364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4585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>
          <a:extLst>
            <a:ext uri="{FF2B5EF4-FFF2-40B4-BE49-F238E27FC236}">
              <a16:creationId xmlns:a16="http://schemas.microsoft.com/office/drawing/2014/main" id="{1627E8DC-8B3E-D5E3-ADE0-91D3B4D3C3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42bedcc2be_0_48">
            <a:extLst>
              <a:ext uri="{FF2B5EF4-FFF2-40B4-BE49-F238E27FC236}">
                <a16:creationId xmlns:a16="http://schemas.microsoft.com/office/drawing/2014/main" id="{06EF4D22-82D0-1AF9-9A95-3B357E92CA1F}"/>
              </a:ext>
            </a:extLst>
          </p:cNvPr>
          <p:cNvSpPr/>
          <p:nvPr/>
        </p:nvSpPr>
        <p:spPr>
          <a:xfrm>
            <a:off x="0" y="5948085"/>
            <a:ext cx="12192000" cy="909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ca-ES" sz="1800" noProof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14;p3">
            <a:extLst>
              <a:ext uri="{FF2B5EF4-FFF2-40B4-BE49-F238E27FC236}">
                <a16:creationId xmlns:a16="http://schemas.microsoft.com/office/drawing/2014/main" id="{2EF32A96-2705-0C5C-1CCE-13FE09AF6089}"/>
              </a:ext>
            </a:extLst>
          </p:cNvPr>
          <p:cNvSpPr/>
          <p:nvPr/>
        </p:nvSpPr>
        <p:spPr>
          <a:xfrm>
            <a:off x="0" y="229304"/>
            <a:ext cx="12192000" cy="689064"/>
          </a:xfrm>
          <a:prstGeom prst="rect">
            <a:avLst/>
          </a:prstGeom>
          <a:solidFill>
            <a:srgbClr val="BBD6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ca-ES" sz="1800" noProof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15;p3">
            <a:extLst>
              <a:ext uri="{FF2B5EF4-FFF2-40B4-BE49-F238E27FC236}">
                <a16:creationId xmlns:a16="http://schemas.microsoft.com/office/drawing/2014/main" id="{F42F1292-020E-2529-A80D-EE732C4D79EB}"/>
              </a:ext>
            </a:extLst>
          </p:cNvPr>
          <p:cNvSpPr txBox="1"/>
          <p:nvPr/>
        </p:nvSpPr>
        <p:spPr>
          <a:xfrm>
            <a:off x="0" y="250691"/>
            <a:ext cx="121920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noProof="0" dirty="0">
                <a:solidFill>
                  <a:srgbClr val="1E4E79"/>
                </a:solidFill>
                <a:latin typeface="Trebuchet MS"/>
                <a:ea typeface="Trebuchet MS"/>
                <a:cs typeface="Trebuchet MS"/>
                <a:sym typeface="Trebuchet MS"/>
              </a:rPr>
              <a:t>Biodiversity impact monetisation</a:t>
            </a:r>
            <a:endParaRPr lang="en-GB" sz="3600" noProof="0" dirty="0">
              <a:solidFill>
                <a:srgbClr val="1E4E7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" name="Google Shape;117;p3">
            <a:extLst>
              <a:ext uri="{FF2B5EF4-FFF2-40B4-BE49-F238E27FC236}">
                <a16:creationId xmlns:a16="http://schemas.microsoft.com/office/drawing/2014/main" id="{7A4E9B3E-BAD8-AE07-623A-FBB830B07BE0}"/>
              </a:ext>
            </a:extLst>
          </p:cNvPr>
          <p:cNvSpPr/>
          <p:nvPr/>
        </p:nvSpPr>
        <p:spPr>
          <a:xfrm>
            <a:off x="0" y="5948085"/>
            <a:ext cx="12192000" cy="909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ca-ES" sz="1800" noProof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118;p3">
            <a:extLst>
              <a:ext uri="{FF2B5EF4-FFF2-40B4-BE49-F238E27FC236}">
                <a16:creationId xmlns:a16="http://schemas.microsoft.com/office/drawing/2014/main" id="{60AAC2D2-0DF0-6F81-3C05-C389A57678C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194575" y="6307463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 sz="1600" noProof="0" smtClean="0">
                <a:latin typeface="Trebuchet MS"/>
                <a:ea typeface="Trebuchet MS"/>
                <a:cs typeface="Trebuchet MS"/>
                <a:sym typeface="Trebuchet MS"/>
              </a:rPr>
              <a:t>6</a:t>
            </a:fld>
            <a:endParaRPr lang="ca-ES" sz="1600" noProof="0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" name="Google Shape;262;g242bedcc2be_0_187">
            <a:extLst>
              <a:ext uri="{FF2B5EF4-FFF2-40B4-BE49-F238E27FC236}">
                <a16:creationId xmlns:a16="http://schemas.microsoft.com/office/drawing/2014/main" id="{39A22570-FD73-E9A6-0404-225385362E44}"/>
              </a:ext>
            </a:extLst>
          </p:cNvPr>
          <p:cNvSpPr txBox="1"/>
          <p:nvPr/>
        </p:nvSpPr>
        <p:spPr>
          <a:xfrm>
            <a:off x="371898" y="1144441"/>
            <a:ext cx="6683898" cy="4708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E4E79"/>
                </a:solidFill>
                <a:latin typeface="Trebuchet MS"/>
                <a:ea typeface="Trebuchet MS"/>
                <a:cs typeface="Trebuchet MS"/>
                <a:sym typeface="Trebuchet MS"/>
              </a:rPr>
              <a:t>Logic: </a:t>
            </a:r>
            <a:r>
              <a:rPr lang="en-US" sz="2000" b="1" dirty="0">
                <a:solidFill>
                  <a:srgbClr val="1E4E79"/>
                </a:solidFill>
                <a:latin typeface="Trebuchet MS"/>
                <a:ea typeface="Trebuchet MS"/>
                <a:cs typeface="Trebuchet MS"/>
                <a:sym typeface="Trebuchet MS"/>
              </a:rPr>
              <a:t>Biodiversity impact → biodiversity state change → TESV response function → monetary loss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1E4E7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E4E79"/>
                </a:solidFill>
                <a:latin typeface="Trebuchet MS"/>
                <a:ea typeface="Trebuchet MS"/>
                <a:cs typeface="Trebuchet MS"/>
                <a:sym typeface="Trebuchet MS"/>
              </a:rPr>
              <a:t>We assume stylized relationships between biodiversity state and </a:t>
            </a:r>
            <a:r>
              <a:rPr lang="en-US" sz="2000" b="1" dirty="0">
                <a:solidFill>
                  <a:srgbClr val="1E4E79"/>
                </a:solidFill>
                <a:latin typeface="Trebuchet MS"/>
                <a:ea typeface="Trebuchet MS"/>
                <a:cs typeface="Trebuchet MS"/>
                <a:sym typeface="Trebuchet MS"/>
              </a:rPr>
              <a:t>Total Ecosystem Services Value (TESV)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1E4E7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E4E79"/>
                </a:solidFill>
                <a:latin typeface="Trebuchet MS"/>
                <a:ea typeface="Trebuchet MS"/>
                <a:cs typeface="Trebuchet MS"/>
                <a:sym typeface="Trebuchet MS"/>
              </a:rPr>
              <a:t>A </a:t>
            </a:r>
            <a:r>
              <a:rPr lang="en-US" sz="2000" b="1" dirty="0">
                <a:solidFill>
                  <a:srgbClr val="1E4E79"/>
                </a:solidFill>
                <a:latin typeface="Trebuchet MS"/>
                <a:ea typeface="Trebuchet MS"/>
                <a:cs typeface="Trebuchet MS"/>
                <a:sym typeface="Trebuchet MS"/>
              </a:rPr>
              <a:t>coordinate-level TESV calculator </a:t>
            </a:r>
            <a:r>
              <a:rPr lang="en-US" sz="2000" dirty="0">
                <a:solidFill>
                  <a:srgbClr val="1E4E79"/>
                </a:solidFill>
                <a:latin typeface="Trebuchet MS"/>
                <a:ea typeface="Trebuchet MS"/>
                <a:cs typeface="Trebuchet MS"/>
                <a:sym typeface="Trebuchet MS"/>
              </a:rPr>
              <a:t>is developed using regression-based value transfer trained on valuations from an enriched version of the  Ecosystem Services Valuation Database (ESVD) (+ biodiversity intactness, climate, population density, income, urbanization, etc.)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1E4E7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E4E79"/>
                </a:solidFill>
                <a:latin typeface="Trebuchet MS"/>
                <a:ea typeface="Trebuchet MS"/>
                <a:cs typeface="Trebuchet MS"/>
                <a:sym typeface="Trebuchet MS"/>
              </a:rPr>
              <a:t>Predicted + fallback values (biome or global medians)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B5557EB-B49A-77A3-D836-FC7E80F1C7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575" y="1880681"/>
            <a:ext cx="4819962" cy="34528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8329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>
          <a:extLst>
            <a:ext uri="{FF2B5EF4-FFF2-40B4-BE49-F238E27FC236}">
              <a16:creationId xmlns:a16="http://schemas.microsoft.com/office/drawing/2014/main" id="{5830BB42-5842-166E-E9D8-E4F4F3F604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42bedcc2be_0_48">
            <a:extLst>
              <a:ext uri="{FF2B5EF4-FFF2-40B4-BE49-F238E27FC236}">
                <a16:creationId xmlns:a16="http://schemas.microsoft.com/office/drawing/2014/main" id="{995FF12C-7E67-A51C-4552-82F0F783470E}"/>
              </a:ext>
            </a:extLst>
          </p:cNvPr>
          <p:cNvSpPr/>
          <p:nvPr/>
        </p:nvSpPr>
        <p:spPr>
          <a:xfrm>
            <a:off x="0" y="5948085"/>
            <a:ext cx="12192000" cy="909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ca-ES" sz="1800" noProof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14;p3">
            <a:extLst>
              <a:ext uri="{FF2B5EF4-FFF2-40B4-BE49-F238E27FC236}">
                <a16:creationId xmlns:a16="http://schemas.microsoft.com/office/drawing/2014/main" id="{C42D97E6-8A16-4351-4291-2AAC901E8051}"/>
              </a:ext>
            </a:extLst>
          </p:cNvPr>
          <p:cNvSpPr/>
          <p:nvPr/>
        </p:nvSpPr>
        <p:spPr>
          <a:xfrm>
            <a:off x="0" y="229304"/>
            <a:ext cx="12192000" cy="689064"/>
          </a:xfrm>
          <a:prstGeom prst="rect">
            <a:avLst/>
          </a:prstGeom>
          <a:solidFill>
            <a:srgbClr val="BBD6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ca-ES" sz="1800" noProof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15;p3">
            <a:extLst>
              <a:ext uri="{FF2B5EF4-FFF2-40B4-BE49-F238E27FC236}">
                <a16:creationId xmlns:a16="http://schemas.microsoft.com/office/drawing/2014/main" id="{A3881AFE-A947-F858-EE74-AB9207504799}"/>
              </a:ext>
            </a:extLst>
          </p:cNvPr>
          <p:cNvSpPr txBox="1"/>
          <p:nvPr/>
        </p:nvSpPr>
        <p:spPr>
          <a:xfrm>
            <a:off x="0" y="250691"/>
            <a:ext cx="121920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noProof="0" dirty="0">
                <a:solidFill>
                  <a:srgbClr val="1E4E79"/>
                </a:solidFill>
                <a:latin typeface="Trebuchet MS"/>
                <a:ea typeface="Trebuchet MS"/>
                <a:cs typeface="Trebuchet MS"/>
                <a:sym typeface="Trebuchet MS"/>
              </a:rPr>
              <a:t>Results</a:t>
            </a:r>
            <a:endParaRPr lang="en-GB" sz="3600" noProof="0" dirty="0">
              <a:solidFill>
                <a:srgbClr val="1E4E7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" name="Google Shape;117;p3">
            <a:extLst>
              <a:ext uri="{FF2B5EF4-FFF2-40B4-BE49-F238E27FC236}">
                <a16:creationId xmlns:a16="http://schemas.microsoft.com/office/drawing/2014/main" id="{BDC36515-F3ED-4937-BCAD-E7699FF51723}"/>
              </a:ext>
            </a:extLst>
          </p:cNvPr>
          <p:cNvSpPr/>
          <p:nvPr/>
        </p:nvSpPr>
        <p:spPr>
          <a:xfrm>
            <a:off x="0" y="5948085"/>
            <a:ext cx="12192000" cy="909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ca-ES" sz="1800" noProof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118;p3">
            <a:extLst>
              <a:ext uri="{FF2B5EF4-FFF2-40B4-BE49-F238E27FC236}">
                <a16:creationId xmlns:a16="http://schemas.microsoft.com/office/drawing/2014/main" id="{04144CEF-FEE7-05F9-71D1-795B0273C64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194575" y="6307463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 sz="1600" noProof="0" smtClean="0">
                <a:latin typeface="Trebuchet MS"/>
                <a:ea typeface="Trebuchet MS"/>
                <a:cs typeface="Trebuchet MS"/>
                <a:sym typeface="Trebuchet MS"/>
              </a:rPr>
              <a:t>7</a:t>
            </a:fld>
            <a:endParaRPr lang="ca-ES" sz="1600" noProof="0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" name="Google Shape;262;g242bedcc2be_0_187">
            <a:extLst>
              <a:ext uri="{FF2B5EF4-FFF2-40B4-BE49-F238E27FC236}">
                <a16:creationId xmlns:a16="http://schemas.microsoft.com/office/drawing/2014/main" id="{8C1875F5-FDC5-30BF-74A5-34A0D0F0A044}"/>
              </a:ext>
            </a:extLst>
          </p:cNvPr>
          <p:cNvSpPr txBox="1"/>
          <p:nvPr/>
        </p:nvSpPr>
        <p:spPr>
          <a:xfrm>
            <a:off x="324062" y="1858816"/>
            <a:ext cx="6247976" cy="3477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E4E79"/>
                </a:solidFill>
                <a:latin typeface="Trebuchet MS"/>
                <a:ea typeface="Trebuchet MS"/>
                <a:cs typeface="Trebuchet MS"/>
                <a:sym typeface="Trebuchet MS"/>
              </a:rPr>
              <a:t>Annual monetized biodiversity impacts are estimated at </a:t>
            </a:r>
            <a:r>
              <a:rPr lang="en-US" sz="2000" b="1" dirty="0">
                <a:solidFill>
                  <a:srgbClr val="1E4E79"/>
                </a:solidFill>
                <a:latin typeface="Trebuchet MS"/>
                <a:ea typeface="Trebuchet MS"/>
                <a:cs typeface="Trebuchet MS"/>
                <a:sym typeface="Trebuchet MS"/>
              </a:rPr>
              <a:t>1.6–5.9% of global GDP</a:t>
            </a:r>
            <a:r>
              <a:rPr lang="en-US" sz="2000" dirty="0">
                <a:solidFill>
                  <a:srgbClr val="1E4E79"/>
                </a:solidFill>
                <a:latin typeface="Trebuchet MS"/>
                <a:ea typeface="Trebuchet MS"/>
                <a:cs typeface="Trebuchet MS"/>
                <a:sym typeface="Trebuchet MS"/>
              </a:rPr>
              <a:t>, depending on the biodiversity-response function.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1E4E7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E4E79"/>
                </a:solidFill>
                <a:latin typeface="Trebuchet MS"/>
                <a:ea typeface="Trebuchet MS"/>
                <a:cs typeface="Trebuchet MS"/>
                <a:sym typeface="Trebuchet MS"/>
              </a:rPr>
              <a:t>The “</a:t>
            </a:r>
            <a:r>
              <a:rPr lang="en-US" sz="2000" b="1" dirty="0">
                <a:solidFill>
                  <a:srgbClr val="1E4E79"/>
                </a:solidFill>
                <a:latin typeface="Trebuchet MS"/>
                <a:ea typeface="Trebuchet MS"/>
                <a:cs typeface="Trebuchet MS"/>
                <a:sym typeface="Trebuchet MS"/>
              </a:rPr>
              <a:t>Maes MSA” function yields the highest estimates </a:t>
            </a:r>
            <a:r>
              <a:rPr lang="en-US" sz="2000" dirty="0">
                <a:solidFill>
                  <a:srgbClr val="1E4E79"/>
                </a:solidFill>
                <a:latin typeface="Trebuchet MS"/>
                <a:ea typeface="Trebuchet MS"/>
                <a:cs typeface="Trebuchet MS"/>
                <a:sym typeface="Trebuchet MS"/>
              </a:rPr>
              <a:t>because many observations fall within its steepest range.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1E4E7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E4E79"/>
                </a:solidFill>
                <a:latin typeface="Trebuchet MS"/>
                <a:ea typeface="Trebuchet MS"/>
                <a:cs typeface="Trebuchet MS"/>
                <a:sym typeface="Trebuchet MS"/>
              </a:rPr>
              <a:t>Uncertainty in the “Maes MSA” estimate is driven by characterization factors (53%), CF–TESV interactions (26%), and TESV (21%).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7AD78E0-47F8-7565-CCBE-A140B743AE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507" y="1025955"/>
            <a:ext cx="4540381" cy="3000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9AE948E-B6F0-FB88-AE11-9E506FBB3A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914" y="4134138"/>
            <a:ext cx="4007565" cy="27238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5150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>
          <a:extLst>
            <a:ext uri="{FF2B5EF4-FFF2-40B4-BE49-F238E27FC236}">
              <a16:creationId xmlns:a16="http://schemas.microsoft.com/office/drawing/2014/main" id="{C093FBFD-0808-BCB6-9B71-A6C9534781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42bedcc2be_0_48">
            <a:extLst>
              <a:ext uri="{FF2B5EF4-FFF2-40B4-BE49-F238E27FC236}">
                <a16:creationId xmlns:a16="http://schemas.microsoft.com/office/drawing/2014/main" id="{684E4ECA-B838-EA23-5A07-0C6FF57EFFD0}"/>
              </a:ext>
            </a:extLst>
          </p:cNvPr>
          <p:cNvSpPr/>
          <p:nvPr/>
        </p:nvSpPr>
        <p:spPr>
          <a:xfrm>
            <a:off x="0" y="5948085"/>
            <a:ext cx="12192000" cy="909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ca-ES" sz="1800" noProof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14;p3">
            <a:extLst>
              <a:ext uri="{FF2B5EF4-FFF2-40B4-BE49-F238E27FC236}">
                <a16:creationId xmlns:a16="http://schemas.microsoft.com/office/drawing/2014/main" id="{F617C3BC-EFE2-3001-7FD0-332149644588}"/>
              </a:ext>
            </a:extLst>
          </p:cNvPr>
          <p:cNvSpPr/>
          <p:nvPr/>
        </p:nvSpPr>
        <p:spPr>
          <a:xfrm>
            <a:off x="0" y="229304"/>
            <a:ext cx="12192000" cy="689064"/>
          </a:xfrm>
          <a:prstGeom prst="rect">
            <a:avLst/>
          </a:prstGeom>
          <a:solidFill>
            <a:srgbClr val="BBD6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ca-ES" sz="1800" noProof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15;p3">
            <a:extLst>
              <a:ext uri="{FF2B5EF4-FFF2-40B4-BE49-F238E27FC236}">
                <a16:creationId xmlns:a16="http://schemas.microsoft.com/office/drawing/2014/main" id="{8EF074A7-96D9-02E4-F8CA-9E9172A4DBBE}"/>
              </a:ext>
            </a:extLst>
          </p:cNvPr>
          <p:cNvSpPr txBox="1"/>
          <p:nvPr/>
        </p:nvSpPr>
        <p:spPr>
          <a:xfrm>
            <a:off x="0" y="250691"/>
            <a:ext cx="121920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noProof="0" dirty="0">
                <a:solidFill>
                  <a:srgbClr val="1E4E79"/>
                </a:solidFill>
                <a:latin typeface="Trebuchet MS"/>
                <a:ea typeface="Trebuchet MS"/>
                <a:cs typeface="Trebuchet MS"/>
                <a:sym typeface="Trebuchet MS"/>
              </a:rPr>
              <a:t>Results</a:t>
            </a:r>
            <a:endParaRPr lang="en-GB" sz="3600" noProof="0" dirty="0">
              <a:solidFill>
                <a:srgbClr val="1E4E7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" name="Google Shape;117;p3">
            <a:extLst>
              <a:ext uri="{FF2B5EF4-FFF2-40B4-BE49-F238E27FC236}">
                <a16:creationId xmlns:a16="http://schemas.microsoft.com/office/drawing/2014/main" id="{DF96206B-1808-0714-7BFF-E9FD3486E0A5}"/>
              </a:ext>
            </a:extLst>
          </p:cNvPr>
          <p:cNvSpPr/>
          <p:nvPr/>
        </p:nvSpPr>
        <p:spPr>
          <a:xfrm>
            <a:off x="0" y="5948085"/>
            <a:ext cx="12192000" cy="909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ca-ES" sz="1800" noProof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118;p3">
            <a:extLst>
              <a:ext uri="{FF2B5EF4-FFF2-40B4-BE49-F238E27FC236}">
                <a16:creationId xmlns:a16="http://schemas.microsoft.com/office/drawing/2014/main" id="{0A8D518F-D434-D772-BE30-254ECEDB304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194575" y="6307463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 sz="1600" noProof="0" smtClean="0">
                <a:latin typeface="Trebuchet MS"/>
                <a:ea typeface="Trebuchet MS"/>
                <a:cs typeface="Trebuchet MS"/>
                <a:sym typeface="Trebuchet MS"/>
              </a:rPr>
              <a:t>8</a:t>
            </a:fld>
            <a:endParaRPr lang="ca-ES" sz="1600" noProof="0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" name="Google Shape;262;g242bedcc2be_0_187">
            <a:extLst>
              <a:ext uri="{FF2B5EF4-FFF2-40B4-BE49-F238E27FC236}">
                <a16:creationId xmlns:a16="http://schemas.microsoft.com/office/drawing/2014/main" id="{A26F78A3-5CB7-617F-9805-064436B05351}"/>
              </a:ext>
            </a:extLst>
          </p:cNvPr>
          <p:cNvSpPr txBox="1"/>
          <p:nvPr/>
        </p:nvSpPr>
        <p:spPr>
          <a:xfrm>
            <a:off x="209761" y="1017576"/>
            <a:ext cx="11638528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1E4E79"/>
                </a:solidFill>
                <a:latin typeface="Trebuchet MS"/>
                <a:ea typeface="Trebuchet MS"/>
                <a:cs typeface="Trebuchet MS"/>
                <a:sym typeface="Trebuchet MS"/>
              </a:rPr>
              <a:t>Monetized biodiversity impacts are highly uneven across space</a:t>
            </a:r>
            <a:r>
              <a:rPr lang="en-US" sz="1800" dirty="0">
                <a:solidFill>
                  <a:srgbClr val="1E4E79"/>
                </a:solidFill>
                <a:latin typeface="Trebuchet MS"/>
                <a:ea typeface="Trebuchet MS"/>
                <a:cs typeface="Trebuchet MS"/>
                <a:sym typeface="Trebuchet MS"/>
              </a:rPr>
              <a:t>, with major clusters across the Americas and Asia, particularly in North, Central and South America, South Asia, Southeast Asia, and East Asia.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1E4E7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1E4E79"/>
                </a:solidFill>
                <a:latin typeface="Trebuchet MS"/>
                <a:ea typeface="Trebuchet MS"/>
                <a:cs typeface="Trebuchet MS"/>
                <a:sym typeface="Trebuchet MS"/>
              </a:rPr>
              <a:t>Monetized biodiversity impacts are concentrated in a small number of countries</a:t>
            </a:r>
            <a:r>
              <a:rPr lang="en-US" sz="1800" dirty="0">
                <a:solidFill>
                  <a:srgbClr val="1E4E79"/>
                </a:solidFill>
                <a:latin typeface="Trebuchet MS"/>
                <a:ea typeface="Trebuchet MS"/>
                <a:cs typeface="Trebuchet MS"/>
                <a:sym typeface="Trebuchet MS"/>
              </a:rPr>
              <a:t>, with China alone accounting for 1.56 trillion Int$, followed by India (696.5 billion Int$) and Brazil (520.5 billion Int$).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1E4E7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1E4E79"/>
                </a:solidFill>
                <a:latin typeface="Trebuchet MS"/>
                <a:ea typeface="Trebuchet MS"/>
                <a:cs typeface="Trebuchet MS"/>
                <a:sym typeface="Trebuchet MS"/>
              </a:rPr>
              <a:t>Agriculture-related sectors dominate the mapped impacts</a:t>
            </a:r>
            <a:r>
              <a:rPr lang="en-US" sz="1800" dirty="0">
                <a:solidFill>
                  <a:srgbClr val="1E4E79"/>
                </a:solidFill>
                <a:latin typeface="Trebuchet MS"/>
                <a:ea typeface="Trebuchet MS"/>
                <a:cs typeface="Trebuchet MS"/>
                <a:sym typeface="Trebuchet MS"/>
              </a:rPr>
              <a:t>, particularly forestry and logging, cattle, cereals, oil seeds, and fruit and vegetable production.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B94212F-EE5C-21FE-8DA9-9D091C23DA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1"/>
          <a:stretch>
            <a:fillRect/>
          </a:stretch>
        </p:blipFill>
        <p:spPr bwMode="auto">
          <a:xfrm>
            <a:off x="5329365" y="3670920"/>
            <a:ext cx="6819646" cy="3175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B0E32E35-0C6B-DAE5-7492-32CA629C9BC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10"/>
          <a:stretch>
            <a:fillRect/>
          </a:stretch>
        </p:blipFill>
        <p:spPr bwMode="auto">
          <a:xfrm>
            <a:off x="42989" y="3670920"/>
            <a:ext cx="5205095" cy="31870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9072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>
          <a:extLst>
            <a:ext uri="{FF2B5EF4-FFF2-40B4-BE49-F238E27FC236}">
              <a16:creationId xmlns:a16="http://schemas.microsoft.com/office/drawing/2014/main" id="{23627774-8B98-A424-434F-D4A3727F54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42bedcc2be_0_48">
            <a:extLst>
              <a:ext uri="{FF2B5EF4-FFF2-40B4-BE49-F238E27FC236}">
                <a16:creationId xmlns:a16="http://schemas.microsoft.com/office/drawing/2014/main" id="{2003C8CA-0342-C99A-5682-CDA80136FD20}"/>
              </a:ext>
            </a:extLst>
          </p:cNvPr>
          <p:cNvSpPr/>
          <p:nvPr/>
        </p:nvSpPr>
        <p:spPr>
          <a:xfrm>
            <a:off x="0" y="5948085"/>
            <a:ext cx="12192000" cy="909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ca-ES" sz="1800" noProof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14;p3">
            <a:extLst>
              <a:ext uri="{FF2B5EF4-FFF2-40B4-BE49-F238E27FC236}">
                <a16:creationId xmlns:a16="http://schemas.microsoft.com/office/drawing/2014/main" id="{A3E104A5-35C5-D79F-47B2-CBED6E99B687}"/>
              </a:ext>
            </a:extLst>
          </p:cNvPr>
          <p:cNvSpPr/>
          <p:nvPr/>
        </p:nvSpPr>
        <p:spPr>
          <a:xfrm>
            <a:off x="0" y="229304"/>
            <a:ext cx="12192000" cy="689064"/>
          </a:xfrm>
          <a:prstGeom prst="rect">
            <a:avLst/>
          </a:prstGeom>
          <a:solidFill>
            <a:srgbClr val="BBD6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ca-ES" sz="1800" noProof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15;p3">
            <a:extLst>
              <a:ext uri="{FF2B5EF4-FFF2-40B4-BE49-F238E27FC236}">
                <a16:creationId xmlns:a16="http://schemas.microsoft.com/office/drawing/2014/main" id="{CF877BCC-8432-B9B1-504E-5F8B418411CA}"/>
              </a:ext>
            </a:extLst>
          </p:cNvPr>
          <p:cNvSpPr txBox="1"/>
          <p:nvPr/>
        </p:nvSpPr>
        <p:spPr>
          <a:xfrm>
            <a:off x="0" y="250691"/>
            <a:ext cx="121920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noProof="0" dirty="0">
                <a:solidFill>
                  <a:srgbClr val="1E4E79"/>
                </a:solidFill>
                <a:latin typeface="Trebuchet MS"/>
                <a:ea typeface="Trebuchet MS"/>
                <a:cs typeface="Trebuchet MS"/>
                <a:sym typeface="Trebuchet MS"/>
              </a:rPr>
              <a:t>Results</a:t>
            </a:r>
            <a:endParaRPr lang="en-GB" sz="3600" noProof="0" dirty="0">
              <a:solidFill>
                <a:srgbClr val="1E4E7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" name="Google Shape;117;p3">
            <a:extLst>
              <a:ext uri="{FF2B5EF4-FFF2-40B4-BE49-F238E27FC236}">
                <a16:creationId xmlns:a16="http://schemas.microsoft.com/office/drawing/2014/main" id="{1DE51591-D31E-762D-0749-381B052D525B}"/>
              </a:ext>
            </a:extLst>
          </p:cNvPr>
          <p:cNvSpPr/>
          <p:nvPr/>
        </p:nvSpPr>
        <p:spPr>
          <a:xfrm>
            <a:off x="0" y="5948085"/>
            <a:ext cx="12192000" cy="909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ca-ES" sz="1800" noProof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118;p3">
            <a:extLst>
              <a:ext uri="{FF2B5EF4-FFF2-40B4-BE49-F238E27FC236}">
                <a16:creationId xmlns:a16="http://schemas.microsoft.com/office/drawing/2014/main" id="{A042A82B-7E59-F567-B7EA-741FAAF829F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194575" y="6307463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 sz="1600" noProof="0" smtClean="0">
                <a:latin typeface="Trebuchet MS"/>
                <a:ea typeface="Trebuchet MS"/>
                <a:cs typeface="Trebuchet MS"/>
                <a:sym typeface="Trebuchet MS"/>
              </a:rPr>
              <a:t>9</a:t>
            </a:fld>
            <a:endParaRPr lang="ca-ES" sz="1600" noProof="0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" name="Google Shape;262;g242bedcc2be_0_187">
            <a:extLst>
              <a:ext uri="{FF2B5EF4-FFF2-40B4-BE49-F238E27FC236}">
                <a16:creationId xmlns:a16="http://schemas.microsoft.com/office/drawing/2014/main" id="{0342B9F3-AB4B-47E4-1593-79241A6FCBEE}"/>
              </a:ext>
            </a:extLst>
          </p:cNvPr>
          <p:cNvSpPr txBox="1"/>
          <p:nvPr/>
        </p:nvSpPr>
        <p:spPr>
          <a:xfrm>
            <a:off x="209761" y="1147279"/>
            <a:ext cx="11420263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1E4E79"/>
                </a:solidFill>
                <a:latin typeface="Trebuchet MS"/>
                <a:ea typeface="Trebuchet MS"/>
                <a:cs typeface="Trebuchet MS"/>
                <a:sym typeface="Trebuchet MS"/>
              </a:rPr>
              <a:t>Top net importers</a:t>
            </a:r>
            <a:r>
              <a:rPr lang="en-US" sz="2000" dirty="0">
                <a:solidFill>
                  <a:srgbClr val="1E4E79"/>
                </a:solidFill>
                <a:latin typeface="Trebuchet MS"/>
                <a:ea typeface="Trebuchet MS"/>
                <a:cs typeface="Trebuchet MS"/>
                <a:sym typeface="Trebuchet MS"/>
              </a:rPr>
              <a:t>: USA (0.28 trillion int$), Middle East (0.25), China (0.16)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1E4E7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1E4E79"/>
                </a:solidFill>
                <a:latin typeface="Trebuchet MS"/>
                <a:ea typeface="Trebuchet MS"/>
                <a:cs typeface="Trebuchet MS"/>
                <a:sym typeface="Trebuchet MS"/>
              </a:rPr>
              <a:t>Top net exporters</a:t>
            </a:r>
            <a:r>
              <a:rPr lang="en-US" sz="2000" dirty="0">
                <a:solidFill>
                  <a:srgbClr val="1E4E79"/>
                </a:solidFill>
                <a:latin typeface="Trebuchet MS"/>
                <a:ea typeface="Trebuchet MS"/>
                <a:cs typeface="Trebuchet MS"/>
                <a:sym typeface="Trebuchet MS"/>
              </a:rPr>
              <a:t>: Africa (-0.34), Brazil (-0.26), Central/South America (-0.17)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0C2C06F-4E66-3E11-90DC-3103026D32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16" y="2764382"/>
            <a:ext cx="5400040" cy="3861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CB90A98-2F50-2CAD-FA10-1556A3EB5A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578" y="2210357"/>
            <a:ext cx="4288871" cy="44154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1510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1927</TotalTime>
  <Words>927</Words>
  <Application>Microsoft Office PowerPoint</Application>
  <PresentationFormat>Panorámica</PresentationFormat>
  <Paragraphs>102</Paragraphs>
  <Slides>12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7" baseType="lpstr">
      <vt:lpstr>Arial</vt:lpstr>
      <vt:lpstr>Calibri</vt:lpstr>
      <vt:lpstr>Cambria Math</vt:lpstr>
      <vt:lpstr>Trebuchet MS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HP</dc:creator>
  <cp:lastModifiedBy>Font, David</cp:lastModifiedBy>
  <cp:revision>14</cp:revision>
  <dcterms:created xsi:type="dcterms:W3CDTF">2023-02-21T11:19:02Z</dcterms:created>
  <dcterms:modified xsi:type="dcterms:W3CDTF">2026-06-16T13:31:31Z</dcterms:modified>
</cp:coreProperties>
</file>